
<file path=[Content_Types].xml><?xml version="1.0" encoding="utf-8"?>
<Types xmlns="http://schemas.openxmlformats.org/package/2006/content-types">
  <Default Extension="fntdata" ContentType="application/x-fontdata"/>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Titillium Web" panose="000005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648788-1E71-B625-1C40-B50721ED4540}" name="Melanie Brunet" initials="MB" userId="256d135f1a89a179"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AC97DDD-A2F5-4847-B47D-904C2ECF5C7A}">
  <a:tblStyle styleId="{9AC97DDD-A2F5-4847-B47D-904C2ECF5C7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11" autoAdjust="0"/>
    <p:restoredTop sz="85245" autoAdjust="0"/>
  </p:normalViewPr>
  <p:slideViewPr>
    <p:cSldViewPr snapToGrid="0">
      <p:cViewPr varScale="1">
        <p:scale>
          <a:sx n="129" d="100"/>
          <a:sy n="129" d="100"/>
        </p:scale>
        <p:origin x="1461" y="5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Brunet" userId="256d135f1a89a179" providerId="LiveId" clId="{4900B7A1-BF63-4CB4-BCE0-1C44A55E78D1}"/>
    <pc:docChg chg="">
      <pc:chgData name="Melanie Brunet" userId="256d135f1a89a179" providerId="LiveId" clId="{4900B7A1-BF63-4CB4-BCE0-1C44A55E78D1}" dt="2022-10-24T14:22:25.082" v="2"/>
      <pc:docMkLst>
        <pc:docMk/>
      </pc:docMkLst>
      <pc:sldChg chg="delCm">
        <pc:chgData name="Melanie Brunet" userId="256d135f1a89a179" providerId="LiveId" clId="{4900B7A1-BF63-4CB4-BCE0-1C44A55E78D1}" dt="2022-10-24T14:22:13.032" v="0"/>
        <pc:sldMkLst>
          <pc:docMk/>
          <pc:sldMk cId="0" sldId="270"/>
        </pc:sldMkLst>
      </pc:sldChg>
      <pc:sldChg chg="delCm">
        <pc:chgData name="Melanie Brunet" userId="256d135f1a89a179" providerId="LiveId" clId="{4900B7A1-BF63-4CB4-BCE0-1C44A55E78D1}" dt="2022-10-24T14:22:19.492" v="1"/>
        <pc:sldMkLst>
          <pc:docMk/>
          <pc:sldMk cId="0" sldId="271"/>
        </pc:sldMkLst>
      </pc:sldChg>
      <pc:sldChg chg="delCm">
        <pc:chgData name="Melanie Brunet" userId="256d135f1a89a179" providerId="LiveId" clId="{4900B7A1-BF63-4CB4-BCE0-1C44A55E78D1}" dt="2022-10-24T14:22:25.082" v="2"/>
        <pc:sldMkLst>
          <pc:docMk/>
          <pc:sldMk cId="0" sldId="2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5f391192_00: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5f391192_00: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[Michelle] - Welcome to our presentation titled “Establishing an Open Education Community of Practice at a Bilingual University - Year 1 Reflections”</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518800a123_0_69: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518800a123_0_69: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a:t>
            </a:r>
            <a:endParaRPr/>
          </a:p>
          <a:p>
            <a:pPr marL="0" indent="0">
              <a:buNone/>
            </a:pPr>
            <a:endParaRPr/>
          </a:p>
          <a:p>
            <a:pPr marL="0" indent="0">
              <a:lnSpc>
                <a:spcPct val="132443"/>
              </a:lnSpc>
              <a:buClr>
                <a:schemeClr val="dk1"/>
              </a:buClr>
              <a:buSzPts val="1100"/>
              <a:buNone/>
            </a:pPr>
            <a:r>
              <a:rPr lang="en">
                <a:solidFill>
                  <a:schemeClr val="dk1"/>
                </a:solidFill>
                <a:highlight>
                  <a:srgbClr val="FFFFFF"/>
                </a:highlight>
              </a:rPr>
              <a:t>After careful planning, the OER CoP met for the first time in October 2021 and is open to all at the uOttawa.</a:t>
            </a:r>
            <a:endParaRPr>
              <a:solidFill>
                <a:schemeClr val="dk1"/>
              </a:solidFill>
              <a:highlight>
                <a:srgbClr val="FFFFFF"/>
              </a:highlight>
            </a:endParaRPr>
          </a:p>
          <a:p>
            <a:pPr marL="0" indent="0">
              <a:lnSpc>
                <a:spcPct val="132443"/>
              </a:lnSpc>
              <a:buClr>
                <a:schemeClr val="dk1"/>
              </a:buClr>
              <a:buSzPts val="1100"/>
              <a:buNone/>
            </a:pPr>
            <a:endParaRPr>
              <a:solidFill>
                <a:schemeClr val="dk1"/>
              </a:solidFill>
              <a:highlight>
                <a:srgbClr val="FFFFFF"/>
              </a:highlight>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4786d4d14b_0_104: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4786d4d14b_0_104: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 For this overview of the first year, we will focus on our membership, the themes discussed and some of the benefits and successes we have identified.</a:t>
            </a:r>
            <a:endParaRPr/>
          </a:p>
          <a:p>
            <a:pPr marL="0" indent="0">
              <a:buNone/>
            </a:pPr>
            <a:endParaRPr/>
          </a:p>
          <a:p>
            <a:pPr marL="0" indent="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3eee522075_0_13: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3eee522075_0_13: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 After a year, the Community of Practice had 60 members, with full-time professors and librarians representing half of the membership, with 15 members each.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4a2f07f9ed_0_8: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4a2f07f9ed_0_8: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[Michelle] Staff, administrators, students and part-time instructors made up the other half. The latter are the most underrepresented group with only 5% of the membership, reflecting two known trends at uOttawa: 1) part-time instructors are notoriously difficult to reach even through official channels and 2) their working conditions are precarious. Finding out teaching assignments a week before classes start is not conducive to adapting a course around OER. By contrast, full-time faculty have the privilege of investing time in OER use, adaptation or creation.</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4a12491e7f_0_12:notes"/>
          <p:cNvSpPr>
            <a:spLocks noGrp="1" noRot="1" noChangeAspect="1"/>
          </p:cNvSpPr>
          <p:nvPr>
            <p:ph type="sldImg" idx="2"/>
          </p:nvPr>
        </p:nvSpPr>
        <p:spPr>
          <a:xfrm>
            <a:off x="422275" y="704850"/>
            <a:ext cx="6257925"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4a12491e7f_0_12: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[Michelle] Library employees represented 43% of the membership. Far behind were the faculties of Arts, Social Sciences and Science, representing around 10% each. This overrepresentation of the Library reflects the main centre of OER support on campus.</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4a12491e7f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4a12491e7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The community met 9 times from October to June. All meetings were virtual, averaging 14 participants. The first two meetings were devoted to reviewing the Terms of reference and planning activities for the year while the others started with announcements, followed by a presentation by a guest speaker and a discussion.</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4a12491e7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4a12491e7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Meetings covered a variety of themes and external guest speakers were invited when expertise was not available internally, which contributed to making English the dominant language of communication. While slides were translated into French and participants could ask questions in either language, meetings with presentations primarily in English extended into discussions that were overwhelmingly in that language as well.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3eee522075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3eee522075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However, some benefits and successes from our first year include: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presence of students, administrators and even a representative from the university press. These stakeholders were mostly absent from OER outreach activities until then and got to learn from each other. The participation of students was especially enlightening, providing professors with first-hand examples of how commercial textbooks are problematic.</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4a2f07f9ed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14a2f07f9ed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The themes were suggested by members and then curated by the organizing committee, which made for a programme that reflected their interests and addressed the knowledge gaps they identified.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4a2f07f9e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4a2f07f9e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The CoP facilitated networking among members, especially with the professor-student co-creation panel that raised awareness about OER champions in different faculties.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43e964f17e_0_0: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43e964f17e_0_0: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t>Your presenters are: Mélanie Brunet, Open Education Librarian, and Michelle Brown, Head - Learning and Student Success. We are both Librarians at the University of Ottawa.</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14a2f07f9e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14a2f07f9e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While the Library is overrepresented in the membership, the community has served as a channel to promote the OER support available at the Library, at the University and beyond, such as eCampusOntario and Rebus Community.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4786d4d14b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4786d4d14b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While members and meeting participants surveyed in July 2022 indicated being satisfied with the first year of activities, there are some challenges the organizing committee need to address and some lessons learned.</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4a12491e7f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4a12491e7f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Since it started during the COVID-19 pandemic, the community has only met virtually so far, which is not optimal for networking among members. However, the vast majority of members are interested in maintaining the option to connect remotely instead of meeting solely in person.</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4a2f07f9ed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14a2f07f9ed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While the community still uses Teams to host its documentation and post updates, this platform proved problematic for external guests. The last three meetings were held and recorded on Zoom, which was easier to use. The openness of the Teams channel - meaning anyone with a uOttawa email address can join - was also a challenge, with some documents being deleted by visitors. A backup folder was created in a locked sub-channel as a solution.</a:t>
            </a:r>
            <a:endParaRPr dirty="0"/>
          </a:p>
          <a:p>
            <a:pPr marL="0" lvl="0" indent="0" algn="l" rtl="0">
              <a:spcBef>
                <a:spcPts val="0"/>
              </a:spcBef>
              <a:spcAft>
                <a:spcPts val="0"/>
              </a:spcAft>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4a2f07f9e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4a2f07f9e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a:t>
            </a:r>
            <a:r>
              <a:rPr lang="en">
                <a:solidFill>
                  <a:schemeClr val="dk1"/>
                </a:solidFill>
                <a:highlight>
                  <a:srgbClr val="FFFFFF"/>
                </a:highlight>
              </a:rPr>
              <a:t>The focus on presentations has turned the CoP into a sort of speaker’s series, some presentations leaving little time for discussion, thus hindering exchange among members. Dedicated time for a “tour de table” among attendees and questions shared ahead of meetings are being considered to encourage members to share their thoughts on different subjects instead of arranging to have guest speakers every month.</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14a2f07f9ed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14a2f07f9ed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The community is open to all at the University, wherever they may be in their OER journey. The first-year approach leaning heavily on presentations by experts may not be addressing more basic issues of interest to members who are new to OER.</a:t>
            </a:r>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14a2f07f9ed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14a2f07f9ed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[Mélanie] Meetings were overwhelmingly conducted in English, in </a:t>
            </a:r>
            <a:r>
              <a:rPr lang="en" dirty="0">
                <a:solidFill>
                  <a:schemeClr val="dk1"/>
                </a:solidFill>
                <a:highlight>
                  <a:srgbClr val="FFFFFF"/>
                </a:highlight>
              </a:rPr>
              <a:t>large part due to the topics and guest speakers who were invited to present. Efforts should be made to invite more francophone or bilingual guest speakers, although the persistent gap in the availability of OER in French is an indicator of the state of open education in these two languages. Focusing on discussion topics rather than inviting experts may be more conducive to bilingual conversations.</a:t>
            </a:r>
            <a:endParaRPr dirty="0"/>
          </a:p>
          <a:p>
            <a:pPr marL="0" lvl="0" indent="0" algn="l" rtl="0">
              <a:spcBef>
                <a:spcPts val="0"/>
              </a:spcBef>
              <a:spcAft>
                <a:spcPts val="0"/>
              </a:spcAft>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14a2f07f9ed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14a2f07f9ed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[Mélanie] Finally, full-time professors and librarians representing half of the membership is not a coincidence. They are already OER champions and advocates. In that sense, the community is not necessarily raising awareness about OER among the uninitiated when we know that most professors and instructors are not familiar with OER.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[Michelle] </a:t>
            </a:r>
            <a:r>
              <a:rPr lang="en">
                <a:solidFill>
                  <a:schemeClr val="dk1"/>
                </a:solidFill>
              </a:rPr>
              <a:t>Thank you so much for your interest in our lighting talk!</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5f391192_029: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35f391192_029: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[Michelle]</a:t>
            </a:r>
          </a:p>
          <a:p>
            <a:pPr marL="0" indent="0">
              <a:buNone/>
            </a:pPr>
            <a:endParaRPr dirty="0"/>
          </a:p>
          <a:p>
            <a:pPr marL="0" indent="0">
              <a:buNone/>
            </a:pPr>
            <a:r>
              <a:rPr lang="en" dirty="0">
                <a:solidFill>
                  <a:schemeClr val="dk1"/>
                </a:solidFill>
              </a:rPr>
              <a:t>The University of Ottawa is a public research university located on the unceded ancestral land of the Algonquin people in the heart of Canada’s capital city, Ottawa, Ontario, Canada. It is the largest bilingual (English-French) university in the world and offers 550 undergraduate, master’s, doctoral and professional programs. It provides courses, resources and services in both English and French.</a:t>
            </a: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4786d4d14b_0_14: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4786d4d14b_0_14: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dirty="0"/>
              <a:t>There are about 44,000 students at the University of Ottawa. 70% of those students study in English while only 30% of students study in French. </a:t>
            </a:r>
            <a:endParaRPr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518800a123_0_6: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1518800a123_0_6: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Script: [Michelle]</a:t>
            </a:r>
            <a:endParaRPr dirty="0"/>
          </a:p>
          <a:p>
            <a:pPr marL="0" indent="0">
              <a:buNone/>
            </a:pPr>
            <a:endParaRPr dirty="0"/>
          </a:p>
          <a:p>
            <a:pPr marL="0" indent="0">
              <a:buNone/>
            </a:pPr>
            <a:r>
              <a:rPr lang="en"/>
              <a:t>It is also important to note that the majority of teaching staff at the university are adjunct and part-time professors rather than full-time and tenured faculty. This can sometimes pose a challenge for CoP and other types of groups since there can be a lack of continuity among the staff.</a:t>
            </a:r>
            <a:endParaRPr dirty="0">
              <a:solidFill>
                <a:schemeClr val="dk1"/>
              </a:solidFill>
            </a:endParaRPr>
          </a:p>
          <a:p>
            <a:pPr marL="0" indent="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4786d4d14b_0_92: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4786d4d14b_0_92: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 - We will now speak to the creation of the community of practice.</a:t>
            </a:r>
            <a:endParaRPr/>
          </a:p>
          <a:p>
            <a:pPr marL="0" indent="0">
              <a:buNone/>
            </a:pPr>
            <a:endParaRPr/>
          </a:p>
          <a:p>
            <a:pPr marL="0" indent="0">
              <a:buNone/>
            </a:pPr>
            <a:endParaRPr/>
          </a:p>
          <a:p>
            <a:pPr marL="0" indent="0">
              <a:buNone/>
            </a:pPr>
            <a:endParaRPr/>
          </a:p>
          <a:p>
            <a:pPr marL="0" indent="0">
              <a:buNone/>
            </a:pPr>
            <a:r>
              <a:rPr lang="en"/>
              <a:t> </a:t>
            </a:r>
            <a:endParaRPr/>
          </a:p>
          <a:p>
            <a:pPr marL="0" indent="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4786d4d14b_0_115: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4786d4d14b_0_115: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dirty="0"/>
              <a:t>[Michelle]</a:t>
            </a:r>
            <a:endParaRPr dirty="0"/>
          </a:p>
          <a:p>
            <a:pPr marL="0" indent="0">
              <a:buNone/>
            </a:pPr>
            <a:endParaRPr dirty="0"/>
          </a:p>
          <a:p>
            <a:pPr marL="0" indent="0">
              <a:buNone/>
            </a:pPr>
            <a:r>
              <a:rPr lang="en" dirty="0"/>
              <a:t>uOttawa’s strategic plan, “Transformation 2030,” signalled administrative support for the promotion and development of French language OER and Open Education in general.  This was an important first step leading to the creation of the Open &amp; Affordable Learning Materials Working Group, which found that </a:t>
            </a:r>
            <a:r>
              <a:rPr lang="en" dirty="0">
                <a:solidFill>
                  <a:schemeClr val="dk1"/>
                </a:solidFill>
                <a:highlight>
                  <a:srgbClr val="FFFFFF"/>
                </a:highlight>
              </a:rPr>
              <a:t>the campus had pockets of innovation, but the larger university community lacked a cohesive vision for the use, creation, and dissemination of OER.</a:t>
            </a:r>
            <a:endParaRPr dirty="0">
              <a:solidFill>
                <a:schemeClr val="dk1"/>
              </a:solidFill>
              <a:highlight>
                <a:srgbClr val="FFFFFF"/>
              </a:highlight>
            </a:endParaRPr>
          </a:p>
          <a:p>
            <a:pPr marL="0" indent="0">
              <a:lnSpc>
                <a:spcPct val="132443"/>
              </a:lnSpc>
              <a:buClr>
                <a:schemeClr val="dk1"/>
              </a:buClr>
              <a:buSzPts val="1100"/>
              <a:buNone/>
            </a:pPr>
            <a:endParaRPr dirty="0">
              <a:solidFill>
                <a:schemeClr val="dk1"/>
              </a:solidFill>
              <a:highlight>
                <a:srgbClr val="FFFFFF"/>
              </a:highlight>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518800a123_0_45: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518800a123_0_45: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a:t>
            </a:r>
            <a:endParaRPr/>
          </a:p>
          <a:p>
            <a:pPr marL="0" indent="0">
              <a:buNone/>
            </a:pPr>
            <a:endParaRPr/>
          </a:p>
          <a:p>
            <a:pPr marL="0" indent="0">
              <a:buNone/>
            </a:pPr>
            <a:r>
              <a:rPr lang="en">
                <a:solidFill>
                  <a:schemeClr val="dk1"/>
                </a:solidFill>
                <a:highlight>
                  <a:srgbClr val="FFFFFF"/>
                </a:highlight>
              </a:rPr>
              <a:t>One of the recommendations of the working group was to strike a community of practice on Open Education.  The CoP was meant to be a vehicle for awareness building, information sharing, and support, as well as to lay the foundation for a culture of open pedagogy at the university. </a:t>
            </a:r>
            <a:endParaRPr>
              <a:solidFill>
                <a:schemeClr val="dk1"/>
              </a:solidFill>
              <a:highlight>
                <a:srgbClr val="FFFFFF"/>
              </a:highlight>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518800a123_0_61:notes"/>
          <p:cNvSpPr>
            <a:spLocks noGrp="1" noRot="1" noChangeAspect="1"/>
          </p:cNvSpPr>
          <p:nvPr>
            <p:ph type="sldImg" idx="2"/>
          </p:nvPr>
        </p:nvSpPr>
        <p:spPr>
          <a:xfrm>
            <a:off x="423863" y="704850"/>
            <a:ext cx="6256337" cy="35194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518800a123_0_61:notes"/>
          <p:cNvSpPr txBox="1">
            <a:spLocks noGrp="1"/>
          </p:cNvSpPr>
          <p:nvPr>
            <p:ph type="body" idx="1"/>
          </p:nvPr>
        </p:nvSpPr>
        <p:spPr>
          <a:xfrm>
            <a:off x="710248" y="4459526"/>
            <a:ext cx="5681980" cy="4224814"/>
          </a:xfrm>
          <a:prstGeom prst="rect">
            <a:avLst/>
          </a:prstGeom>
        </p:spPr>
        <p:txBody>
          <a:bodyPr spcFirstLastPara="1" wrap="square" lIns="94213" tIns="94213" rIns="94213" bIns="94213" anchor="t" anchorCtr="0">
            <a:noAutofit/>
          </a:bodyPr>
          <a:lstStyle/>
          <a:p>
            <a:pPr marL="0" indent="0">
              <a:buNone/>
            </a:pPr>
            <a:r>
              <a:rPr lang="en"/>
              <a:t>[Michelle]</a:t>
            </a:r>
            <a:endParaRPr/>
          </a:p>
          <a:p>
            <a:pPr marL="0" indent="0">
              <a:lnSpc>
                <a:spcPct val="132443"/>
              </a:lnSpc>
              <a:buClr>
                <a:schemeClr val="dk1"/>
              </a:buClr>
              <a:buSzPts val="1100"/>
              <a:buNone/>
            </a:pPr>
            <a:endParaRPr>
              <a:solidFill>
                <a:schemeClr val="dk1"/>
              </a:solidFill>
              <a:highlight>
                <a:srgbClr val="FFFFFF"/>
              </a:highlight>
            </a:endParaRPr>
          </a:p>
          <a:p>
            <a:pPr marL="0" indent="0">
              <a:lnSpc>
                <a:spcPct val="132443"/>
              </a:lnSpc>
              <a:buClr>
                <a:schemeClr val="dk1"/>
              </a:buClr>
              <a:buSzPts val="1100"/>
              <a:buNone/>
            </a:pPr>
            <a:r>
              <a:rPr lang="en">
                <a:solidFill>
                  <a:schemeClr val="dk1"/>
                </a:solidFill>
                <a:highlight>
                  <a:srgbClr val="FFFFFF"/>
                </a:highlight>
              </a:rPr>
              <a:t>The CoP set out to recruit known OER champions on campus to become members.  These included professors, students and other staff who had demonstrated an interest and advocacy for open education or those who had already created OER or used OER in their classrooms. </a:t>
            </a:r>
            <a:endParaRPr>
              <a:solidFill>
                <a:schemeClr val="dk1"/>
              </a:solidFill>
              <a:highlight>
                <a:srgbClr val="FFFFFF"/>
              </a:highlight>
            </a:endParaRPr>
          </a:p>
          <a:p>
            <a:pPr marL="0" indent="0">
              <a:lnSpc>
                <a:spcPct val="132443"/>
              </a:lnSpc>
              <a:buClr>
                <a:schemeClr val="dk1"/>
              </a:buClr>
              <a:buSzPts val="1100"/>
              <a:buNone/>
            </a:pPr>
            <a:endParaRPr>
              <a:solidFill>
                <a:schemeClr val="dk1"/>
              </a:solidFill>
              <a:highlight>
                <a:srgbClr val="FFFFFF"/>
              </a:highlight>
              <a:latin typeface="Calibri"/>
              <a:ea typeface="Calibri"/>
              <a:cs typeface="Calibri"/>
              <a:sym typeface="Calibri"/>
            </a:endParaRPr>
          </a:p>
          <a:p>
            <a:pPr marL="0" indent="0">
              <a:lnSpc>
                <a:spcPct val="132443"/>
              </a:lnSpc>
              <a:buClr>
                <a:schemeClr val="dk1"/>
              </a:buClr>
              <a:buSzPts val="1100"/>
              <a:buNone/>
            </a:pPr>
            <a:endParaRPr>
              <a:solidFill>
                <a:schemeClr val="dk1"/>
              </a:solidFill>
              <a:highlight>
                <a:srgbClr val="FFFFFF"/>
              </a:highlight>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a:off x="0" y="0"/>
            <a:ext cx="9144000" cy="37458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579000" y="1722000"/>
            <a:ext cx="54300" cy="1363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6" name="Google Shape;16;p3"/>
          <p:cNvSpPr txBox="1">
            <a:spLocks noGrp="1"/>
          </p:cNvSpPr>
          <p:nvPr>
            <p:ph type="ctrTitle"/>
          </p:nvPr>
        </p:nvSpPr>
        <p:spPr>
          <a:xfrm>
            <a:off x="826350" y="1519225"/>
            <a:ext cx="4638300" cy="1159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a:endParaRPr/>
          </a:p>
        </p:txBody>
      </p:sp>
      <p:sp>
        <p:nvSpPr>
          <p:cNvPr id="17" name="Google Shape;17;p3"/>
          <p:cNvSpPr txBox="1">
            <a:spLocks noGrp="1"/>
          </p:cNvSpPr>
          <p:nvPr>
            <p:ph type="subTitle" idx="1"/>
          </p:nvPr>
        </p:nvSpPr>
        <p:spPr>
          <a:xfrm>
            <a:off x="826350" y="2763850"/>
            <a:ext cx="76320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0000"/>
              </a:buClr>
              <a:buSzPts val="1800"/>
              <a:buNone/>
              <a:defRPr>
                <a:solidFill>
                  <a:srgbClr val="000000"/>
                </a:solidFill>
              </a:defRPr>
            </a:lvl1pPr>
            <a:lvl2pPr lvl="1" rtl="0">
              <a:spcBef>
                <a:spcPts val="0"/>
              </a:spcBef>
              <a:spcAft>
                <a:spcPts val="0"/>
              </a:spcAft>
              <a:buClr>
                <a:srgbClr val="000000"/>
              </a:buClr>
              <a:buSzPts val="3000"/>
              <a:buNone/>
              <a:defRPr sz="3000">
                <a:solidFill>
                  <a:srgbClr val="000000"/>
                </a:solidFill>
              </a:defRPr>
            </a:lvl2pPr>
            <a:lvl3pPr lvl="2" rtl="0">
              <a:spcBef>
                <a:spcPts val="0"/>
              </a:spcBef>
              <a:spcAft>
                <a:spcPts val="0"/>
              </a:spcAft>
              <a:buClr>
                <a:srgbClr val="000000"/>
              </a:buClr>
              <a:buSzPts val="3000"/>
              <a:buNone/>
              <a:defRPr sz="3000">
                <a:solidFill>
                  <a:srgbClr val="000000"/>
                </a:solidFill>
              </a:defRPr>
            </a:lvl3pPr>
            <a:lvl4pPr lvl="3" rtl="0">
              <a:spcBef>
                <a:spcPts val="0"/>
              </a:spcBef>
              <a:spcAft>
                <a:spcPts val="0"/>
              </a:spcAft>
              <a:buClr>
                <a:srgbClr val="000000"/>
              </a:buClr>
              <a:buSzPts val="3000"/>
              <a:buNone/>
              <a:defRPr sz="3000">
                <a:solidFill>
                  <a:srgbClr val="000000"/>
                </a:solidFill>
              </a:defRPr>
            </a:lvl4pPr>
            <a:lvl5pPr lvl="4" rtl="0">
              <a:spcBef>
                <a:spcPts val="0"/>
              </a:spcBef>
              <a:spcAft>
                <a:spcPts val="0"/>
              </a:spcAft>
              <a:buClr>
                <a:srgbClr val="000000"/>
              </a:buClr>
              <a:buSzPts val="3000"/>
              <a:buNone/>
              <a:defRPr sz="3000">
                <a:solidFill>
                  <a:srgbClr val="000000"/>
                </a:solidFill>
              </a:defRPr>
            </a:lvl5pPr>
            <a:lvl6pPr lvl="5" rtl="0">
              <a:spcBef>
                <a:spcPts val="0"/>
              </a:spcBef>
              <a:spcAft>
                <a:spcPts val="0"/>
              </a:spcAft>
              <a:buClr>
                <a:srgbClr val="000000"/>
              </a:buClr>
              <a:buSzPts val="3000"/>
              <a:buNone/>
              <a:defRPr sz="3000">
                <a:solidFill>
                  <a:srgbClr val="000000"/>
                </a:solidFill>
              </a:defRPr>
            </a:lvl6pPr>
            <a:lvl7pPr lvl="6" rtl="0">
              <a:spcBef>
                <a:spcPts val="0"/>
              </a:spcBef>
              <a:spcAft>
                <a:spcPts val="0"/>
              </a:spcAft>
              <a:buClr>
                <a:srgbClr val="000000"/>
              </a:buClr>
              <a:buSzPts val="3000"/>
              <a:buNone/>
              <a:defRPr sz="3000">
                <a:solidFill>
                  <a:srgbClr val="000000"/>
                </a:solidFill>
              </a:defRPr>
            </a:lvl7pPr>
            <a:lvl8pPr lvl="7" rtl="0">
              <a:spcBef>
                <a:spcPts val="0"/>
              </a:spcBef>
              <a:spcAft>
                <a:spcPts val="0"/>
              </a:spcAft>
              <a:buClr>
                <a:srgbClr val="000000"/>
              </a:buClr>
              <a:buSzPts val="3000"/>
              <a:buNone/>
              <a:defRPr sz="3000">
                <a:solidFill>
                  <a:srgbClr val="000000"/>
                </a:solidFill>
              </a:defRPr>
            </a:lvl8pPr>
            <a:lvl9pPr lvl="8" rtl="0">
              <a:spcBef>
                <a:spcPts val="0"/>
              </a:spcBef>
              <a:spcAft>
                <a:spcPts val="0"/>
              </a:spcAft>
              <a:buClr>
                <a:srgbClr val="000000"/>
              </a:buClr>
              <a:buSzPts val="3000"/>
              <a:buNone/>
              <a:defRPr sz="3000">
                <a:solidFill>
                  <a:srgbClr val="000000"/>
                </a:solidFill>
              </a:defRPr>
            </a:lvl9pPr>
          </a:lstStyle>
          <a:p>
            <a:endParaRPr/>
          </a:p>
        </p:txBody>
      </p:sp>
      <p:sp>
        <p:nvSpPr>
          <p:cNvPr id="18" name="Google Shape;18;p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color">
  <p:cSld name="BLANK_1">
    <p:spTree>
      <p:nvGrpSpPr>
        <p:cNvPr id="1" name="Shape 72"/>
        <p:cNvGrpSpPr/>
        <p:nvPr/>
      </p:nvGrpSpPr>
      <p:grpSpPr>
        <a:xfrm>
          <a:off x="0" y="0"/>
          <a:ext cx="0" cy="0"/>
          <a:chOff x="0" y="0"/>
          <a:chExt cx="0" cy="0"/>
        </a:xfrm>
      </p:grpSpPr>
      <p:sp>
        <p:nvSpPr>
          <p:cNvPr id="73" name="Google Shape;73;p14"/>
          <p:cNvSpPr/>
          <p:nvPr/>
        </p:nvSpPr>
        <p:spPr>
          <a:xfrm>
            <a:off x="0" y="0"/>
            <a:ext cx="9144000" cy="2593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solidFill>
                  <a:srgbClr val="8F001A"/>
                </a:solidFill>
              </a:defRPr>
            </a:lvl1pPr>
            <a:lvl2pPr lvl="1">
              <a:buNone/>
              <a:defRPr>
                <a:solidFill>
                  <a:srgbClr val="8F001A"/>
                </a:solidFill>
              </a:defRPr>
            </a:lvl2pPr>
            <a:lvl3pPr lvl="2">
              <a:buNone/>
              <a:defRPr>
                <a:solidFill>
                  <a:srgbClr val="8F001A"/>
                </a:solidFill>
              </a:defRPr>
            </a:lvl3pPr>
            <a:lvl4pPr lvl="3">
              <a:buNone/>
              <a:defRPr>
                <a:solidFill>
                  <a:srgbClr val="8F001A"/>
                </a:solidFill>
              </a:defRPr>
            </a:lvl4pPr>
            <a:lvl5pPr lvl="4">
              <a:buNone/>
              <a:defRPr>
                <a:solidFill>
                  <a:srgbClr val="8F001A"/>
                </a:solidFill>
              </a:defRPr>
            </a:lvl5pPr>
            <a:lvl6pPr lvl="5">
              <a:buNone/>
              <a:defRPr>
                <a:solidFill>
                  <a:srgbClr val="8F001A"/>
                </a:solidFill>
              </a:defRPr>
            </a:lvl6pPr>
            <a:lvl7pPr lvl="6">
              <a:buNone/>
              <a:defRPr>
                <a:solidFill>
                  <a:srgbClr val="8F001A"/>
                </a:solidFill>
              </a:defRPr>
            </a:lvl7pPr>
            <a:lvl8pPr lvl="7">
              <a:buNone/>
              <a:defRPr>
                <a:solidFill>
                  <a:srgbClr val="8F001A"/>
                </a:solidFill>
              </a:defRPr>
            </a:lvl8pPr>
            <a:lvl9pPr lvl="8">
              <a:buNone/>
              <a:defRPr>
                <a:solidFill>
                  <a:srgbClr val="8F001A"/>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9"/>
        <p:cNvGrpSpPr/>
        <p:nvPr/>
      </p:nvGrpSpPr>
      <p:grpSpPr>
        <a:xfrm>
          <a:off x="0" y="0"/>
          <a:ext cx="0" cy="0"/>
          <a:chOff x="0" y="0"/>
          <a:chExt cx="0" cy="0"/>
        </a:xfrm>
      </p:grpSpPr>
      <p:sp>
        <p:nvSpPr>
          <p:cNvPr id="70" name="Google Shape;70;p13"/>
          <p:cNvSpPr/>
          <p:nvPr/>
        </p:nvSpPr>
        <p:spPr>
          <a:xfrm>
            <a:off x="9089700" y="0"/>
            <a:ext cx="543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97270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4000" cy="37458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79000" y="1920450"/>
            <a:ext cx="54300" cy="1191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2" name="Google Shape;12;p2"/>
          <p:cNvSpPr txBox="1">
            <a:spLocks noGrp="1"/>
          </p:cNvSpPr>
          <p:nvPr>
            <p:ph type="ctrTitle"/>
          </p:nvPr>
        </p:nvSpPr>
        <p:spPr>
          <a:xfrm>
            <a:off x="685800" y="1915625"/>
            <a:ext cx="5412300" cy="1159800"/>
          </a:xfrm>
          <a:prstGeom prst="rect">
            <a:avLst/>
          </a:prstGeom>
        </p:spPr>
        <p:txBody>
          <a:bodyPr spcFirstLastPara="1" wrap="square" lIns="91425" tIns="91425" rIns="91425" bIns="91425" anchor="ctr" anchorCtr="0">
            <a:noAutofit/>
          </a:bodyPr>
          <a:lstStyle>
            <a:lvl1pPr lvl="0">
              <a:spcBef>
                <a:spcPts val="0"/>
              </a:spcBef>
              <a:spcAft>
                <a:spcPts val="0"/>
              </a:spcAft>
              <a:buClr>
                <a:srgbClr val="FFFFFF"/>
              </a:buClr>
              <a:buSzPts val="4800"/>
              <a:buNone/>
              <a:defRPr sz="4800">
                <a:solidFill>
                  <a:srgbClr val="FFFFFF"/>
                </a:solidFill>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a:endParaRPr/>
          </a:p>
        </p:txBody>
      </p:sp>
    </p:spTree>
    <p:extLst>
      <p:ext uri="{BB962C8B-B14F-4D97-AF65-F5344CB8AC3E}">
        <p14:creationId xmlns:p14="http://schemas.microsoft.com/office/powerpoint/2010/main" val="2154622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47" name="Google Shape;47;p8"/>
          <p:cNvSpPr/>
          <p:nvPr/>
        </p:nvSpPr>
        <p:spPr>
          <a:xfrm>
            <a:off x="579000" y="579000"/>
            <a:ext cx="54300" cy="6756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p:nvPr/>
        </p:nvSpPr>
        <p:spPr>
          <a:xfrm>
            <a:off x="9089700" y="0"/>
            <a:ext cx="543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180236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sp>
        <p:nvSpPr>
          <p:cNvPr id="20" name="Google Shape;20;p4"/>
          <p:cNvSpPr/>
          <p:nvPr/>
        </p:nvSpPr>
        <p:spPr>
          <a:xfrm>
            <a:off x="0" y="-9750"/>
            <a:ext cx="7726800" cy="516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body" idx="1"/>
          </p:nvPr>
        </p:nvSpPr>
        <p:spPr>
          <a:xfrm>
            <a:off x="1261050" y="1058150"/>
            <a:ext cx="5404500" cy="27444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0"/>
              </a:spcBef>
              <a:spcAft>
                <a:spcPts val="0"/>
              </a:spcAft>
              <a:buClr>
                <a:srgbClr val="FFFFFF"/>
              </a:buClr>
              <a:buSzPts val="3000"/>
              <a:buChar char="▫"/>
              <a:defRPr sz="3000" i="1">
                <a:solidFill>
                  <a:srgbClr val="FFFFFF"/>
                </a:solidFill>
              </a:defRPr>
            </a:lvl2pPr>
            <a:lvl3pPr marL="1371600" lvl="2" indent="-419100" rtl="0">
              <a:spcBef>
                <a:spcPts val="0"/>
              </a:spcBef>
              <a:spcAft>
                <a:spcPts val="0"/>
              </a:spcAft>
              <a:buClr>
                <a:srgbClr val="FFFFFF"/>
              </a:buClr>
              <a:buSzPts val="3000"/>
              <a:buChar char="▸"/>
              <a:defRPr sz="3000" i="1">
                <a:solidFill>
                  <a:srgbClr val="FFFFFF"/>
                </a:solidFill>
              </a:defRPr>
            </a:lvl3pPr>
            <a:lvl4pPr marL="1828800" lvl="3" indent="-419100" rtl="0">
              <a:spcBef>
                <a:spcPts val="0"/>
              </a:spcBef>
              <a:spcAft>
                <a:spcPts val="0"/>
              </a:spcAft>
              <a:buClr>
                <a:srgbClr val="FFFFFF"/>
              </a:buClr>
              <a:buSzPts val="3000"/>
              <a:buChar char="▹"/>
              <a:defRPr sz="3000" i="1">
                <a:solidFill>
                  <a:srgbClr val="FFFFFF"/>
                </a:solidFill>
              </a:defRPr>
            </a:lvl4pPr>
            <a:lvl5pPr marL="2286000" lvl="4" indent="-419100" rtl="0">
              <a:spcBef>
                <a:spcPts val="0"/>
              </a:spcBef>
              <a:spcAft>
                <a:spcPts val="0"/>
              </a:spcAft>
              <a:buClr>
                <a:srgbClr val="FFFFFF"/>
              </a:buClr>
              <a:buSzPts val="3000"/>
              <a:buChar char="▹"/>
              <a:defRPr sz="3000" i="1">
                <a:solidFill>
                  <a:srgbClr val="FFFFFF"/>
                </a:solidFill>
              </a:defRPr>
            </a:lvl5pPr>
            <a:lvl6pPr marL="2743200" lvl="5" indent="-419100" rtl="0">
              <a:spcBef>
                <a:spcPts val="0"/>
              </a:spcBef>
              <a:spcAft>
                <a:spcPts val="0"/>
              </a:spcAft>
              <a:buClr>
                <a:srgbClr val="FFFFFF"/>
              </a:buClr>
              <a:buSzPts val="3000"/>
              <a:buChar char="▹"/>
              <a:defRPr sz="3000" i="1">
                <a:solidFill>
                  <a:srgbClr val="FFFFFF"/>
                </a:solidFill>
              </a:defRPr>
            </a:lvl6pPr>
            <a:lvl7pPr marL="3200400" lvl="6" indent="-419100" rtl="0">
              <a:spcBef>
                <a:spcPts val="0"/>
              </a:spcBef>
              <a:spcAft>
                <a:spcPts val="0"/>
              </a:spcAft>
              <a:buClr>
                <a:srgbClr val="FFFFFF"/>
              </a:buClr>
              <a:buSzPts val="3000"/>
              <a:buChar char="▹"/>
              <a:defRPr sz="3000" i="1">
                <a:solidFill>
                  <a:srgbClr val="FFFFFF"/>
                </a:solidFill>
              </a:defRPr>
            </a:lvl7pPr>
            <a:lvl8pPr marL="3657600" lvl="7" indent="-419100" rtl="0">
              <a:spcBef>
                <a:spcPts val="0"/>
              </a:spcBef>
              <a:spcAft>
                <a:spcPts val="0"/>
              </a:spcAft>
              <a:buClr>
                <a:srgbClr val="FFFFFF"/>
              </a:buClr>
              <a:buSzPts val="3000"/>
              <a:buChar char="▹"/>
              <a:defRPr sz="3000" i="1">
                <a:solidFill>
                  <a:srgbClr val="FFFFFF"/>
                </a:solidFill>
              </a:defRPr>
            </a:lvl8pPr>
            <a:lvl9pPr marL="4114800" lvl="8" indent="-419100">
              <a:spcBef>
                <a:spcPts val="0"/>
              </a:spcBef>
              <a:spcAft>
                <a:spcPts val="0"/>
              </a:spcAft>
              <a:buClr>
                <a:srgbClr val="FFFFFF"/>
              </a:buClr>
              <a:buSzPts val="3000"/>
              <a:buChar char="▹"/>
              <a:defRPr sz="3000" i="1">
                <a:solidFill>
                  <a:srgbClr val="FFFFFF"/>
                </a:solidFill>
              </a:defRPr>
            </a:lvl9pPr>
          </a:lstStyle>
          <a:p>
            <a:endParaRPr/>
          </a:p>
        </p:txBody>
      </p:sp>
      <p:sp>
        <p:nvSpPr>
          <p:cNvPr id="22" name="Google Shape;22;p4"/>
          <p:cNvSpPr txBox="1"/>
          <p:nvPr/>
        </p:nvSpPr>
        <p:spPr>
          <a:xfrm>
            <a:off x="439873" y="742344"/>
            <a:ext cx="1957200" cy="6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600" b="1">
                <a:solidFill>
                  <a:srgbClr val="FFFFFF"/>
                </a:solidFill>
              </a:rPr>
              <a:t>“</a:t>
            </a:r>
            <a:endParaRPr sz="9600" b="1">
              <a:solidFill>
                <a:srgbClr val="FFFFFF"/>
              </a:solidFill>
            </a:endParaRPr>
          </a:p>
        </p:txBody>
      </p:sp>
      <p:sp>
        <p:nvSpPr>
          <p:cNvPr id="23" name="Google Shape;23;p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26" name="Google Shape;26;p5"/>
          <p:cNvSpPr txBox="1">
            <a:spLocks noGrp="1"/>
          </p:cNvSpPr>
          <p:nvPr>
            <p:ph type="body" idx="1"/>
          </p:nvPr>
        </p:nvSpPr>
        <p:spPr>
          <a:xfrm>
            <a:off x="844425" y="1586325"/>
            <a:ext cx="5971500" cy="31485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7" name="Google Shape;27;p5"/>
          <p:cNvSpPr/>
          <p:nvPr/>
        </p:nvSpPr>
        <p:spPr>
          <a:xfrm>
            <a:off x="579000" y="579000"/>
            <a:ext cx="54300" cy="675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p:nvPr/>
        </p:nvSpPr>
        <p:spPr>
          <a:xfrm>
            <a:off x="9089700" y="0"/>
            <a:ext cx="543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32" name="Google Shape;32;p6"/>
          <p:cNvSpPr txBox="1">
            <a:spLocks noGrp="1"/>
          </p:cNvSpPr>
          <p:nvPr>
            <p:ph type="body" idx="1"/>
          </p:nvPr>
        </p:nvSpPr>
        <p:spPr>
          <a:xfrm>
            <a:off x="844425"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3" name="Google Shape;33;p6"/>
          <p:cNvSpPr txBox="1">
            <a:spLocks noGrp="1"/>
          </p:cNvSpPr>
          <p:nvPr>
            <p:ph type="body" idx="2"/>
          </p:nvPr>
        </p:nvSpPr>
        <p:spPr>
          <a:xfrm>
            <a:off x="4308498" y="1584700"/>
            <a:ext cx="3267300" cy="3219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a:lvl1pPr>
            <a:lvl2pPr marL="914400" lvl="1" indent="-342900">
              <a:spcBef>
                <a:spcPts val="0"/>
              </a:spcBef>
              <a:spcAft>
                <a:spcPts val="0"/>
              </a:spcAft>
              <a:buSzPts val="18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34" name="Google Shape;34;p6"/>
          <p:cNvSpPr/>
          <p:nvPr/>
        </p:nvSpPr>
        <p:spPr>
          <a:xfrm>
            <a:off x="579000" y="579000"/>
            <a:ext cx="54300" cy="6756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a:off x="9089700" y="0"/>
            <a:ext cx="543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39" name="Google Shape;39;p7"/>
          <p:cNvSpPr txBox="1">
            <a:spLocks noGrp="1"/>
          </p:cNvSpPr>
          <p:nvPr>
            <p:ph type="body" idx="1"/>
          </p:nvPr>
        </p:nvSpPr>
        <p:spPr>
          <a:xfrm>
            <a:off x="844425"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0" name="Google Shape;40;p7"/>
          <p:cNvSpPr txBox="1">
            <a:spLocks noGrp="1"/>
          </p:cNvSpPr>
          <p:nvPr>
            <p:ph type="body" idx="2"/>
          </p:nvPr>
        </p:nvSpPr>
        <p:spPr>
          <a:xfrm>
            <a:off x="321728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1" name="Google Shape;41;p7"/>
          <p:cNvSpPr txBox="1">
            <a:spLocks noGrp="1"/>
          </p:cNvSpPr>
          <p:nvPr>
            <p:ph type="body" idx="3"/>
          </p:nvPr>
        </p:nvSpPr>
        <p:spPr>
          <a:xfrm>
            <a:off x="5590146" y="1610450"/>
            <a:ext cx="2257200" cy="33153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42" name="Google Shape;42;p7"/>
          <p:cNvSpPr/>
          <p:nvPr/>
        </p:nvSpPr>
        <p:spPr>
          <a:xfrm>
            <a:off x="579000" y="579000"/>
            <a:ext cx="54300" cy="6756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7"/>
          <p:cNvSpPr/>
          <p:nvPr/>
        </p:nvSpPr>
        <p:spPr>
          <a:xfrm>
            <a:off x="9089700" y="0"/>
            <a:ext cx="54300" cy="5143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color">
  <p:cSld name="TITLE_ONLY_1">
    <p:spTree>
      <p:nvGrpSpPr>
        <p:cNvPr id="1" name="Shape 50"/>
        <p:cNvGrpSpPr/>
        <p:nvPr/>
      </p:nvGrpSpPr>
      <p:grpSpPr>
        <a:xfrm>
          <a:off x="0" y="0"/>
          <a:ext cx="0" cy="0"/>
          <a:chOff x="0" y="0"/>
          <a:chExt cx="0" cy="0"/>
        </a:xfrm>
      </p:grpSpPr>
      <p:sp>
        <p:nvSpPr>
          <p:cNvPr id="51" name="Google Shape;51;p9"/>
          <p:cNvSpPr/>
          <p:nvPr/>
        </p:nvSpPr>
        <p:spPr>
          <a:xfrm>
            <a:off x="0" y="0"/>
            <a:ext cx="9144000" cy="37458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9"/>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600"/>
              <a:buNone/>
              <a:defRPr>
                <a:solidFill>
                  <a:srgbClr val="FFFFFF"/>
                </a:solidFill>
              </a:defRPr>
            </a:lvl1pPr>
            <a:lvl2pPr lvl="1" rtl="0">
              <a:spcBef>
                <a:spcPts val="0"/>
              </a:spcBef>
              <a:spcAft>
                <a:spcPts val="0"/>
              </a:spcAft>
              <a:buClr>
                <a:srgbClr val="FFFFFF"/>
              </a:buClr>
              <a:buSzPts val="2600"/>
              <a:buNone/>
              <a:defRPr>
                <a:solidFill>
                  <a:srgbClr val="FFFFFF"/>
                </a:solidFill>
              </a:defRPr>
            </a:lvl2pPr>
            <a:lvl3pPr lvl="2" rtl="0">
              <a:spcBef>
                <a:spcPts val="0"/>
              </a:spcBef>
              <a:spcAft>
                <a:spcPts val="0"/>
              </a:spcAft>
              <a:buClr>
                <a:srgbClr val="FFFFFF"/>
              </a:buClr>
              <a:buSzPts val="2600"/>
              <a:buNone/>
              <a:defRPr>
                <a:solidFill>
                  <a:srgbClr val="FFFFFF"/>
                </a:solidFill>
              </a:defRPr>
            </a:lvl3pPr>
            <a:lvl4pPr lvl="3" rtl="0">
              <a:spcBef>
                <a:spcPts val="0"/>
              </a:spcBef>
              <a:spcAft>
                <a:spcPts val="0"/>
              </a:spcAft>
              <a:buClr>
                <a:srgbClr val="FFFFFF"/>
              </a:buClr>
              <a:buSzPts val="2600"/>
              <a:buNone/>
              <a:defRPr>
                <a:solidFill>
                  <a:srgbClr val="FFFFFF"/>
                </a:solidFill>
              </a:defRPr>
            </a:lvl4pPr>
            <a:lvl5pPr lvl="4" rtl="0">
              <a:spcBef>
                <a:spcPts val="0"/>
              </a:spcBef>
              <a:spcAft>
                <a:spcPts val="0"/>
              </a:spcAft>
              <a:buClr>
                <a:srgbClr val="FFFFFF"/>
              </a:buClr>
              <a:buSzPts val="2600"/>
              <a:buNone/>
              <a:defRPr>
                <a:solidFill>
                  <a:srgbClr val="FFFFFF"/>
                </a:solidFill>
              </a:defRPr>
            </a:lvl5pPr>
            <a:lvl6pPr lvl="5" rtl="0">
              <a:spcBef>
                <a:spcPts val="0"/>
              </a:spcBef>
              <a:spcAft>
                <a:spcPts val="0"/>
              </a:spcAft>
              <a:buClr>
                <a:srgbClr val="FFFFFF"/>
              </a:buClr>
              <a:buSzPts val="2600"/>
              <a:buNone/>
              <a:defRPr>
                <a:solidFill>
                  <a:srgbClr val="FFFFFF"/>
                </a:solidFill>
              </a:defRPr>
            </a:lvl6pPr>
            <a:lvl7pPr lvl="6" rtl="0">
              <a:spcBef>
                <a:spcPts val="0"/>
              </a:spcBef>
              <a:spcAft>
                <a:spcPts val="0"/>
              </a:spcAft>
              <a:buClr>
                <a:srgbClr val="FFFFFF"/>
              </a:buClr>
              <a:buSzPts val="2600"/>
              <a:buNone/>
              <a:defRPr>
                <a:solidFill>
                  <a:srgbClr val="FFFFFF"/>
                </a:solidFill>
              </a:defRPr>
            </a:lvl7pPr>
            <a:lvl8pPr lvl="7" rtl="0">
              <a:spcBef>
                <a:spcPts val="0"/>
              </a:spcBef>
              <a:spcAft>
                <a:spcPts val="0"/>
              </a:spcAft>
              <a:buClr>
                <a:srgbClr val="FFFFFF"/>
              </a:buClr>
              <a:buSzPts val="2600"/>
              <a:buNone/>
              <a:defRPr>
                <a:solidFill>
                  <a:srgbClr val="FFFFFF"/>
                </a:solidFill>
              </a:defRPr>
            </a:lvl8pPr>
            <a:lvl9pPr lvl="8" rtl="0">
              <a:spcBef>
                <a:spcPts val="0"/>
              </a:spcBef>
              <a:spcAft>
                <a:spcPts val="0"/>
              </a:spcAft>
              <a:buClr>
                <a:srgbClr val="FFFFFF"/>
              </a:buClr>
              <a:buSzPts val="2600"/>
              <a:buNone/>
              <a:defRPr>
                <a:solidFill>
                  <a:srgbClr val="FFFFFF"/>
                </a:solidFill>
              </a:defRPr>
            </a:lvl9pPr>
          </a:lstStyle>
          <a:p>
            <a:endParaRPr/>
          </a:p>
        </p:txBody>
      </p:sp>
      <p:sp>
        <p:nvSpPr>
          <p:cNvPr id="53" name="Google Shape;53;p9"/>
          <p:cNvSpPr/>
          <p:nvPr/>
        </p:nvSpPr>
        <p:spPr>
          <a:xfrm>
            <a:off x="579000" y="579000"/>
            <a:ext cx="54300" cy="6756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4" name="Google Shape;54;p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half">
  <p:cSld name="TITLE_ONLY_1_1">
    <p:spTree>
      <p:nvGrpSpPr>
        <p:cNvPr id="1" name="Shape 55"/>
        <p:cNvGrpSpPr/>
        <p:nvPr/>
      </p:nvGrpSpPr>
      <p:grpSpPr>
        <a:xfrm>
          <a:off x="0" y="0"/>
          <a:ext cx="0" cy="0"/>
          <a:chOff x="0" y="0"/>
          <a:chExt cx="0" cy="0"/>
        </a:xfrm>
      </p:grpSpPr>
      <p:sp>
        <p:nvSpPr>
          <p:cNvPr id="56" name="Google Shape;56;p10"/>
          <p:cNvSpPr/>
          <p:nvPr/>
        </p:nvSpPr>
        <p:spPr>
          <a:xfrm>
            <a:off x="0" y="0"/>
            <a:ext cx="45780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0"/>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2600"/>
              <a:buNone/>
              <a:defRPr>
                <a:solidFill>
                  <a:srgbClr val="FFFFFF"/>
                </a:solidFill>
              </a:defRPr>
            </a:lvl1pPr>
            <a:lvl2pPr lvl="1" rtl="0">
              <a:spcBef>
                <a:spcPts val="0"/>
              </a:spcBef>
              <a:spcAft>
                <a:spcPts val="0"/>
              </a:spcAft>
              <a:buClr>
                <a:srgbClr val="FFFFFF"/>
              </a:buClr>
              <a:buSzPts val="2600"/>
              <a:buNone/>
              <a:defRPr>
                <a:solidFill>
                  <a:srgbClr val="FFFFFF"/>
                </a:solidFill>
              </a:defRPr>
            </a:lvl2pPr>
            <a:lvl3pPr lvl="2" rtl="0">
              <a:spcBef>
                <a:spcPts val="0"/>
              </a:spcBef>
              <a:spcAft>
                <a:spcPts val="0"/>
              </a:spcAft>
              <a:buClr>
                <a:srgbClr val="FFFFFF"/>
              </a:buClr>
              <a:buSzPts val="2600"/>
              <a:buNone/>
              <a:defRPr>
                <a:solidFill>
                  <a:srgbClr val="FFFFFF"/>
                </a:solidFill>
              </a:defRPr>
            </a:lvl3pPr>
            <a:lvl4pPr lvl="3" rtl="0">
              <a:spcBef>
                <a:spcPts val="0"/>
              </a:spcBef>
              <a:spcAft>
                <a:spcPts val="0"/>
              </a:spcAft>
              <a:buClr>
                <a:srgbClr val="FFFFFF"/>
              </a:buClr>
              <a:buSzPts val="2600"/>
              <a:buNone/>
              <a:defRPr>
                <a:solidFill>
                  <a:srgbClr val="FFFFFF"/>
                </a:solidFill>
              </a:defRPr>
            </a:lvl4pPr>
            <a:lvl5pPr lvl="4" rtl="0">
              <a:spcBef>
                <a:spcPts val="0"/>
              </a:spcBef>
              <a:spcAft>
                <a:spcPts val="0"/>
              </a:spcAft>
              <a:buClr>
                <a:srgbClr val="FFFFFF"/>
              </a:buClr>
              <a:buSzPts val="2600"/>
              <a:buNone/>
              <a:defRPr>
                <a:solidFill>
                  <a:srgbClr val="FFFFFF"/>
                </a:solidFill>
              </a:defRPr>
            </a:lvl5pPr>
            <a:lvl6pPr lvl="5" rtl="0">
              <a:spcBef>
                <a:spcPts val="0"/>
              </a:spcBef>
              <a:spcAft>
                <a:spcPts val="0"/>
              </a:spcAft>
              <a:buClr>
                <a:srgbClr val="FFFFFF"/>
              </a:buClr>
              <a:buSzPts val="2600"/>
              <a:buNone/>
              <a:defRPr>
                <a:solidFill>
                  <a:srgbClr val="FFFFFF"/>
                </a:solidFill>
              </a:defRPr>
            </a:lvl6pPr>
            <a:lvl7pPr lvl="6" rtl="0">
              <a:spcBef>
                <a:spcPts val="0"/>
              </a:spcBef>
              <a:spcAft>
                <a:spcPts val="0"/>
              </a:spcAft>
              <a:buClr>
                <a:srgbClr val="FFFFFF"/>
              </a:buClr>
              <a:buSzPts val="2600"/>
              <a:buNone/>
              <a:defRPr>
                <a:solidFill>
                  <a:srgbClr val="FFFFFF"/>
                </a:solidFill>
              </a:defRPr>
            </a:lvl7pPr>
            <a:lvl8pPr lvl="7" rtl="0">
              <a:spcBef>
                <a:spcPts val="0"/>
              </a:spcBef>
              <a:spcAft>
                <a:spcPts val="0"/>
              </a:spcAft>
              <a:buClr>
                <a:srgbClr val="FFFFFF"/>
              </a:buClr>
              <a:buSzPts val="2600"/>
              <a:buNone/>
              <a:defRPr>
                <a:solidFill>
                  <a:srgbClr val="FFFFFF"/>
                </a:solidFill>
              </a:defRPr>
            </a:lvl8pPr>
            <a:lvl9pPr lvl="8" rtl="0">
              <a:spcBef>
                <a:spcPts val="0"/>
              </a:spcBef>
              <a:spcAft>
                <a:spcPts val="0"/>
              </a:spcAft>
              <a:buClr>
                <a:srgbClr val="FFFFFF"/>
              </a:buClr>
              <a:buSzPts val="2600"/>
              <a:buNone/>
              <a:defRPr>
                <a:solidFill>
                  <a:srgbClr val="FFFFFF"/>
                </a:solidFill>
              </a:defRPr>
            </a:lvl9pPr>
          </a:lstStyle>
          <a:p>
            <a:endParaRPr/>
          </a:p>
        </p:txBody>
      </p:sp>
      <p:sp>
        <p:nvSpPr>
          <p:cNvPr id="58" name="Google Shape;58;p10"/>
          <p:cNvSpPr/>
          <p:nvPr/>
        </p:nvSpPr>
        <p:spPr>
          <a:xfrm>
            <a:off x="579000" y="579000"/>
            <a:ext cx="54300" cy="6756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9" name="Google Shape;59;p10"/>
          <p:cNvSpPr/>
          <p:nvPr/>
        </p:nvSpPr>
        <p:spPr>
          <a:xfrm>
            <a:off x="9089700" y="0"/>
            <a:ext cx="54300" cy="5143500"/>
          </a:xfrm>
          <a:prstGeom prst="rect">
            <a:avLst/>
          </a:prstGeom>
          <a:solidFill>
            <a:srgbClr val="FF00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 background">
  <p:cSld name="TITLE_ONLY_1_1_1">
    <p:spTree>
      <p:nvGrpSpPr>
        <p:cNvPr id="1" name="Shape 61"/>
        <p:cNvGrpSpPr/>
        <p:nvPr/>
      </p:nvGrpSpPr>
      <p:grpSpPr>
        <a:xfrm>
          <a:off x="0" y="0"/>
          <a:ext cx="0" cy="0"/>
          <a:chOff x="0" y="0"/>
          <a:chExt cx="0" cy="0"/>
        </a:xfrm>
      </p:grpSpPr>
      <p:sp>
        <p:nvSpPr>
          <p:cNvPr id="62" name="Google Shape;62;p11"/>
          <p:cNvSpPr/>
          <p:nvPr/>
        </p:nvSpPr>
        <p:spPr>
          <a:xfrm>
            <a:off x="0" y="0"/>
            <a:ext cx="2292000" cy="5143500"/>
          </a:xfrm>
          <a:prstGeom prst="rect">
            <a:avLst/>
          </a:prstGeom>
          <a:solidFill>
            <a:srgbClr val="8F00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633300" y="4285675"/>
            <a:ext cx="8053500" cy="519600"/>
          </a:xfrm>
          <a:prstGeom prst="rect">
            <a:avLst/>
          </a:prstGeom>
        </p:spPr>
        <p:txBody>
          <a:bodyPr spcFirstLastPara="1" wrap="square" lIns="91425" tIns="91425" rIns="91425" bIns="91425" anchor="t" anchorCtr="0">
            <a:noAutofit/>
          </a:bodyPr>
          <a:lstStyle>
            <a:lvl1pPr marL="457200" lvl="0" indent="-228600">
              <a:spcBef>
                <a:spcPts val="360"/>
              </a:spcBef>
              <a:spcAft>
                <a:spcPts val="0"/>
              </a:spcAft>
              <a:buSzPts val="1400"/>
              <a:buNone/>
              <a:defRPr sz="1400"/>
            </a:lvl1pPr>
          </a:lstStyle>
          <a:p>
            <a:endParaRPr/>
          </a:p>
        </p:txBody>
      </p:sp>
      <p:sp>
        <p:nvSpPr>
          <p:cNvPr id="66" name="Google Shape;66;p12"/>
          <p:cNvSpPr/>
          <p:nvPr/>
        </p:nvSpPr>
        <p:spPr>
          <a:xfrm>
            <a:off x="579000" y="4467900"/>
            <a:ext cx="54300" cy="675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2"/>
          <p:cNvSpPr/>
          <p:nvPr/>
        </p:nvSpPr>
        <p:spPr>
          <a:xfrm>
            <a:off x="9089700" y="0"/>
            <a:ext cx="54300" cy="5143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44425" y="422500"/>
            <a:ext cx="3226800" cy="8574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1pPr>
            <a:lvl2pPr lvl="1">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2pPr>
            <a:lvl3pPr lvl="2">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3pPr>
            <a:lvl4pPr lvl="3">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4pPr>
            <a:lvl5pPr lvl="4">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5pPr>
            <a:lvl6pPr lvl="5">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6pPr>
            <a:lvl7pPr lvl="6">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7pPr>
            <a:lvl8pPr lvl="7">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8pPr>
            <a:lvl9pPr lvl="8">
              <a:spcBef>
                <a:spcPts val="0"/>
              </a:spcBef>
              <a:spcAft>
                <a:spcPts val="0"/>
              </a:spcAft>
              <a:buClr>
                <a:schemeClr val="dk1"/>
              </a:buClr>
              <a:buSzPts val="2600"/>
              <a:buFont typeface="Titillium Web"/>
              <a:buNone/>
              <a:defRPr sz="2600" b="1">
                <a:solidFill>
                  <a:schemeClr val="dk1"/>
                </a:solidFill>
                <a:latin typeface="Titillium Web"/>
                <a:ea typeface="Titillium Web"/>
                <a:cs typeface="Titillium Web"/>
                <a:sym typeface="Titillium Web"/>
              </a:defRPr>
            </a:lvl9pPr>
          </a:lstStyle>
          <a:p>
            <a:endParaRPr/>
          </a:p>
        </p:txBody>
      </p:sp>
      <p:sp>
        <p:nvSpPr>
          <p:cNvPr id="7" name="Google Shape;7;p1"/>
          <p:cNvSpPr txBox="1">
            <a:spLocks noGrp="1"/>
          </p:cNvSpPr>
          <p:nvPr>
            <p:ph type="body" idx="1"/>
          </p:nvPr>
        </p:nvSpPr>
        <p:spPr>
          <a:xfrm>
            <a:off x="723798" y="1586325"/>
            <a:ext cx="6092100" cy="3148500"/>
          </a:xfrm>
          <a:prstGeom prst="rect">
            <a:avLst/>
          </a:prstGeom>
          <a:noFill/>
          <a:ln>
            <a:noFill/>
          </a:ln>
        </p:spPr>
        <p:txBody>
          <a:bodyPr spcFirstLastPara="1" wrap="square" lIns="91425" tIns="91425" rIns="91425" bIns="91425" anchor="t" anchorCtr="0">
            <a:noAutofit/>
          </a:bodyPr>
          <a:lstStyle>
            <a:lvl1pPr marL="457200" lvl="0" indent="-342900">
              <a:spcBef>
                <a:spcPts val="60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1pPr>
            <a:lvl2pPr marL="914400" lvl="1"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2pPr>
            <a:lvl3pPr marL="1371600" lvl="2" indent="-342900">
              <a:spcBef>
                <a:spcPts val="0"/>
              </a:spcBef>
              <a:spcAft>
                <a:spcPts val="0"/>
              </a:spcAft>
              <a:buClr>
                <a:schemeClr val="accent1"/>
              </a:buClr>
              <a:buSzPts val="1800"/>
              <a:buFont typeface="Titillium Web"/>
              <a:buChar char="▸"/>
              <a:defRPr sz="1800">
                <a:solidFill>
                  <a:schemeClr val="dk1"/>
                </a:solidFill>
                <a:latin typeface="Titillium Web"/>
                <a:ea typeface="Titillium Web"/>
                <a:cs typeface="Titillium Web"/>
                <a:sym typeface="Titillium Web"/>
              </a:defRPr>
            </a:lvl3pPr>
            <a:lvl4pPr marL="1828800" lvl="3"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4pPr>
            <a:lvl5pPr marL="2286000" lvl="4"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5pPr>
            <a:lvl6pPr marL="2743200" lvl="5"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6pPr>
            <a:lvl7pPr marL="3200400" lvl="6"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7pPr>
            <a:lvl8pPr marL="3657600" lvl="7"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8pPr>
            <a:lvl9pPr marL="4114800" lvl="8" indent="-342900">
              <a:spcBef>
                <a:spcPts val="0"/>
              </a:spcBef>
              <a:spcAft>
                <a:spcPts val="0"/>
              </a:spcAft>
              <a:buClr>
                <a:srgbClr val="FF004E"/>
              </a:buClr>
              <a:buSzPts val="1800"/>
              <a:buFont typeface="Titillium Web"/>
              <a:buChar char="▹"/>
              <a:defRPr sz="1800">
                <a:solidFill>
                  <a:schemeClr val="dk1"/>
                </a:solidFill>
                <a:latin typeface="Titillium Web"/>
                <a:ea typeface="Titillium Web"/>
                <a:cs typeface="Titillium Web"/>
                <a:sym typeface="Titillium Web"/>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91425" tIns="91425" rIns="91425" bIns="91425" anchor="t" anchorCtr="0">
            <a:noAutofit/>
          </a:bodyPr>
          <a:lstStyle>
            <a:lvl1pPr lvl="0" algn="r">
              <a:buNone/>
              <a:defRPr sz="1200" b="1">
                <a:solidFill>
                  <a:schemeClr val="accent1"/>
                </a:solidFill>
                <a:latin typeface="Titillium Web"/>
                <a:ea typeface="Titillium Web"/>
                <a:cs typeface="Titillium Web"/>
                <a:sym typeface="Titillium Web"/>
              </a:defRPr>
            </a:lvl1pPr>
            <a:lvl2pPr lvl="1" algn="r">
              <a:buNone/>
              <a:defRPr sz="1200" b="1">
                <a:solidFill>
                  <a:schemeClr val="accent1"/>
                </a:solidFill>
                <a:latin typeface="Titillium Web"/>
                <a:ea typeface="Titillium Web"/>
                <a:cs typeface="Titillium Web"/>
                <a:sym typeface="Titillium Web"/>
              </a:defRPr>
            </a:lvl2pPr>
            <a:lvl3pPr lvl="2" algn="r">
              <a:buNone/>
              <a:defRPr sz="1200" b="1">
                <a:solidFill>
                  <a:schemeClr val="accent1"/>
                </a:solidFill>
                <a:latin typeface="Titillium Web"/>
                <a:ea typeface="Titillium Web"/>
                <a:cs typeface="Titillium Web"/>
                <a:sym typeface="Titillium Web"/>
              </a:defRPr>
            </a:lvl3pPr>
            <a:lvl4pPr lvl="3" algn="r">
              <a:buNone/>
              <a:defRPr sz="1200" b="1">
                <a:solidFill>
                  <a:schemeClr val="accent1"/>
                </a:solidFill>
                <a:latin typeface="Titillium Web"/>
                <a:ea typeface="Titillium Web"/>
                <a:cs typeface="Titillium Web"/>
                <a:sym typeface="Titillium Web"/>
              </a:defRPr>
            </a:lvl4pPr>
            <a:lvl5pPr lvl="4" algn="r">
              <a:buNone/>
              <a:defRPr sz="1200" b="1">
                <a:solidFill>
                  <a:schemeClr val="accent1"/>
                </a:solidFill>
                <a:latin typeface="Titillium Web"/>
                <a:ea typeface="Titillium Web"/>
                <a:cs typeface="Titillium Web"/>
                <a:sym typeface="Titillium Web"/>
              </a:defRPr>
            </a:lvl5pPr>
            <a:lvl6pPr lvl="5" algn="r">
              <a:buNone/>
              <a:defRPr sz="1200" b="1">
                <a:solidFill>
                  <a:schemeClr val="accent1"/>
                </a:solidFill>
                <a:latin typeface="Titillium Web"/>
                <a:ea typeface="Titillium Web"/>
                <a:cs typeface="Titillium Web"/>
                <a:sym typeface="Titillium Web"/>
              </a:defRPr>
            </a:lvl6pPr>
            <a:lvl7pPr lvl="6" algn="r">
              <a:buNone/>
              <a:defRPr sz="1200" b="1">
                <a:solidFill>
                  <a:schemeClr val="accent1"/>
                </a:solidFill>
                <a:latin typeface="Titillium Web"/>
                <a:ea typeface="Titillium Web"/>
                <a:cs typeface="Titillium Web"/>
                <a:sym typeface="Titillium Web"/>
              </a:defRPr>
            </a:lvl7pPr>
            <a:lvl8pPr lvl="7" algn="r">
              <a:buNone/>
              <a:defRPr sz="1200" b="1">
                <a:solidFill>
                  <a:schemeClr val="accent1"/>
                </a:solidFill>
                <a:latin typeface="Titillium Web"/>
                <a:ea typeface="Titillium Web"/>
                <a:cs typeface="Titillium Web"/>
                <a:sym typeface="Titillium Web"/>
              </a:defRPr>
            </a:lvl8pPr>
            <a:lvl9pPr lvl="8" algn="r">
              <a:buNone/>
              <a:defRPr sz="1200" b="1">
                <a:solidFill>
                  <a:schemeClr val="accent1"/>
                </a:solidFill>
                <a:latin typeface="Titillium Web"/>
                <a:ea typeface="Titillium Web"/>
                <a:cs typeface="Titillium Web"/>
                <a:sym typeface="Titillium Web"/>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60" r:id="rId10"/>
    <p:sldLayoutId id="2147483664" r:id="rId11"/>
    <p:sldLayoutId id="2147483665" r:id="rId12"/>
    <p:sldLayoutId id="2147483666"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2.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png"/><Relationship Id="rId5" Type="http://schemas.openxmlformats.org/officeDocument/2006/relationships/hyperlink" Target="https://creativecommons.org/licenses/by/4.0/"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6.png"/><Relationship Id="rId5" Type="http://schemas.openxmlformats.org/officeDocument/2006/relationships/hyperlink" Target="https://ecampusontario.pressbooks.pub/genchemforgeegees/"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2.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https://www.slidescarnival.com/" TargetMode="External"/><Relationship Id="rId3" Type="http://schemas.openxmlformats.org/officeDocument/2006/relationships/slideLayout" Target="../slideLayouts/slideLayout10.xml"/><Relationship Id="rId7" Type="http://schemas.openxmlformats.org/officeDocument/2006/relationships/hyperlink" Target="https://www.slidescarnival.com/fidele-free-presentation-template/971" TargetMode="Externa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hyperlink" Target="mailto:michelle.brown@uottawa.ca" TargetMode="External"/><Relationship Id="rId5" Type="http://schemas.openxmlformats.org/officeDocument/2006/relationships/hyperlink" Target="mailto:melanie.brunet@uottawa.ca" TargetMode="External"/><Relationship Id="rId10" Type="http://schemas.openxmlformats.org/officeDocument/2006/relationships/image" Target="../media/image2.png"/><Relationship Id="rId4" Type="http://schemas.openxmlformats.org/officeDocument/2006/relationships/notesSlide" Target="../notesSlides/notesSlide28.xml"/><Relationship Id="rId9"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hyperlink" Target="https://creativecommons.org/licenses/by-sa/4.0/deed.en"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commons.wikimedia.org/wiki/Main_Page" TargetMode="External"/><Relationship Id="rId5" Type="http://schemas.openxmlformats.org/officeDocument/2006/relationships/hyperlink" Target="https://commons.wikimedia.org/wiki/File:University_of_Ottawa,_Coat_of_Arms.png" TargetMode="External"/><Relationship Id="rId4" Type="http://schemas.openxmlformats.org/officeDocument/2006/relationships/notesSlide" Target="../notesSlides/notesSlide3.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hyperlink" Target="https://www.uottawa.ca/institutional-research-planning/resources/facts-figures/quick-facts" TargetMode="Externa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hyperlink" Target="https://www.uottawa.ca/institutional-research-planning/resources/facts-figures/quick-facts" TargetMode="Externa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6.png"/><Relationship Id="rId5" Type="http://schemas.openxmlformats.org/officeDocument/2006/relationships/hyperlink" Target="https://ecampusontario.pressbooks.pub/genchemforgeegees/" TargetMode="Externa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hyperlink" Target="https://ecampusontario.pressbooks.pub/genchemforgeegees/" TargetMode="Externa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6.png"/><Relationship Id="rId5" Type="http://schemas.openxmlformats.org/officeDocument/2006/relationships/hyperlink" Target="https://ecampusontario.pressbooks.pub/genchemforgeegees/"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ctrTitle"/>
          </p:nvPr>
        </p:nvSpPr>
        <p:spPr>
          <a:xfrm>
            <a:off x="685800" y="1915625"/>
            <a:ext cx="78078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400" dirty="0"/>
              <a:t>Establishing an Open Education Community of Practice at a Bilingual University - Year 1 Reflections</a:t>
            </a:r>
            <a:endParaRPr sz="3400" dirty="0"/>
          </a:p>
        </p:txBody>
      </p:sp>
      <p:sp>
        <p:nvSpPr>
          <p:cNvPr id="80" name="Google Shape;80;p15"/>
          <p:cNvSpPr txBox="1"/>
          <p:nvPr/>
        </p:nvSpPr>
        <p:spPr>
          <a:xfrm>
            <a:off x="721250" y="400300"/>
            <a:ext cx="7807800" cy="469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100" i="1">
                <a:solidFill>
                  <a:srgbClr val="FFFFFF"/>
                </a:solidFill>
                <a:latin typeface="Titillium Web"/>
                <a:ea typeface="Titillium Web"/>
                <a:cs typeface="Titillium Web"/>
                <a:sym typeface="Titillium Web"/>
              </a:rPr>
              <a:t>Open Education Conference 2022</a:t>
            </a:r>
            <a:endParaRPr sz="2100" i="1">
              <a:solidFill>
                <a:srgbClr val="FFFFFF"/>
              </a:solidFill>
              <a:latin typeface="Titillium Web"/>
              <a:ea typeface="Titillium Web"/>
              <a:cs typeface="Titillium Web"/>
              <a:sym typeface="Titillium Web"/>
            </a:endParaRPr>
          </a:p>
        </p:txBody>
      </p:sp>
      <p:sp>
        <p:nvSpPr>
          <p:cNvPr id="81" name="Google Shape;81;p15"/>
          <p:cNvSpPr txBox="1"/>
          <p:nvPr/>
        </p:nvSpPr>
        <p:spPr>
          <a:xfrm>
            <a:off x="721250" y="3834975"/>
            <a:ext cx="8148900" cy="469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100">
                <a:solidFill>
                  <a:schemeClr val="dk1"/>
                </a:solidFill>
                <a:latin typeface="Titillium Web"/>
                <a:ea typeface="Titillium Web"/>
                <a:cs typeface="Titillium Web"/>
                <a:sym typeface="Titillium Web"/>
              </a:rPr>
              <a:t>Mélanie Brunet and Michelle Brown, University of Ottawa Library</a:t>
            </a:r>
            <a:endParaRPr sz="2100">
              <a:solidFill>
                <a:schemeClr val="dk1"/>
              </a:solidFill>
              <a:latin typeface="Titillium Web"/>
              <a:ea typeface="Titillium Web"/>
              <a:cs typeface="Titillium Web"/>
              <a:sym typeface="Titillium Web"/>
            </a:endParaRPr>
          </a:p>
        </p:txBody>
      </p:sp>
      <p:sp>
        <p:nvSpPr>
          <p:cNvPr id="82" name="Google Shape;82;p15"/>
          <p:cNvSpPr txBox="1"/>
          <p:nvPr/>
        </p:nvSpPr>
        <p:spPr>
          <a:xfrm>
            <a:off x="721250" y="4824525"/>
            <a:ext cx="7409700" cy="21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dirty="0">
                <a:solidFill>
                  <a:schemeClr val="dk1"/>
                </a:solidFill>
                <a:latin typeface="Titillium Web"/>
                <a:ea typeface="Titillium Web"/>
                <a:cs typeface="Titillium Web"/>
                <a:sym typeface="Titillium Web"/>
              </a:rPr>
              <a:t>Unless otherwise specified, the contents of this presentation are made available under a </a:t>
            </a:r>
            <a:r>
              <a:rPr lang="en" sz="900" u="sng" dirty="0">
                <a:solidFill>
                  <a:srgbClr val="8F001A"/>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Creative Commons Attribution 4.0 International licence</a:t>
            </a:r>
            <a:r>
              <a:rPr lang="en" sz="900" dirty="0">
                <a:solidFill>
                  <a:schemeClr val="dk1"/>
                </a:solidFill>
                <a:latin typeface="Titillium Web"/>
                <a:ea typeface="Titillium Web"/>
                <a:cs typeface="Titillium Web"/>
                <a:sym typeface="Titillium Web"/>
              </a:rPr>
              <a:t> </a:t>
            </a:r>
            <a:endParaRPr sz="900" dirty="0">
              <a:solidFill>
                <a:schemeClr val="dk1"/>
              </a:solidFill>
              <a:latin typeface="Titillium Web"/>
              <a:ea typeface="Titillium Web"/>
              <a:cs typeface="Titillium Web"/>
              <a:sym typeface="Titillium Web"/>
            </a:endParaRPr>
          </a:p>
        </p:txBody>
      </p:sp>
      <p:pic>
        <p:nvPicPr>
          <p:cNvPr id="83" name="Google Shape;83;p15"/>
          <p:cNvPicPr preferRelativeResize="0"/>
          <p:nvPr/>
        </p:nvPicPr>
        <p:blipFill>
          <a:blip r:embed="rId6">
            <a:alphaModFix/>
          </a:blip>
          <a:stretch>
            <a:fillRect/>
          </a:stretch>
        </p:blipFill>
        <p:spPr>
          <a:xfrm>
            <a:off x="817700" y="4521225"/>
            <a:ext cx="866879" cy="303300"/>
          </a:xfrm>
          <a:prstGeom prst="rect">
            <a:avLst/>
          </a:prstGeom>
          <a:noFill/>
          <a:ln>
            <a:noFill/>
          </a:ln>
        </p:spPr>
      </p:pic>
      <p:pic>
        <p:nvPicPr>
          <p:cNvPr id="8" name="Audio 7">
            <a:hlinkClick r:id="" action="ppaction://media"/>
            <a:extLst>
              <a:ext uri="{FF2B5EF4-FFF2-40B4-BE49-F238E27FC236}">
                <a16:creationId xmlns:a16="http://schemas.microsoft.com/office/drawing/2014/main" id="{AF860D59-0B64-273A-60CB-CF28DE32C81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28780" y="4628280"/>
            <a:ext cx="299320" cy="299320"/>
          </a:xfrm>
          <a:prstGeom prst="rect">
            <a:avLst/>
          </a:prstGeom>
        </p:spPr>
      </p:pic>
    </p:spTree>
  </p:cSld>
  <p:clrMapOvr>
    <a:masterClrMapping/>
  </p:clrMapOvr>
  <p:transition advTm="10203">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a:off x="755125" y="688700"/>
            <a:ext cx="72279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Origins of the Community of Practice </a:t>
            </a:r>
            <a:endParaRPr/>
          </a:p>
        </p:txBody>
      </p:sp>
      <p:sp>
        <p:nvSpPr>
          <p:cNvPr id="157" name="Google Shape;157;p2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10</a:t>
            </a:fld>
            <a:endParaRPr>
              <a:solidFill>
                <a:srgbClr val="8F001A"/>
              </a:solidFill>
            </a:endParaRPr>
          </a:p>
        </p:txBody>
      </p:sp>
      <p:sp>
        <p:nvSpPr>
          <p:cNvPr id="158" name="Google Shape;158;p24"/>
          <p:cNvSpPr txBox="1">
            <a:spLocks noGrp="1"/>
          </p:cNvSpPr>
          <p:nvPr>
            <p:ph type="body" idx="1"/>
          </p:nvPr>
        </p:nvSpPr>
        <p:spPr>
          <a:xfrm>
            <a:off x="612825" y="1441050"/>
            <a:ext cx="4521000" cy="2772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2"/>
              </a:buClr>
              <a:buSzPts val="1800"/>
              <a:buChar char="▪"/>
            </a:pPr>
            <a:r>
              <a:rPr lang="en">
                <a:solidFill>
                  <a:schemeClr val="dk2"/>
                </a:solidFill>
              </a:rPr>
              <a:t>Open and Affordable Learning Materials Working Group report findings (2020)</a:t>
            </a:r>
            <a:endParaRPr>
              <a:solidFill>
                <a:schemeClr val="dk2"/>
              </a:solidFill>
            </a:endParaRPr>
          </a:p>
          <a:p>
            <a:pPr marL="457200" lvl="0" indent="-342900" algn="l" rtl="0">
              <a:lnSpc>
                <a:spcPct val="100000"/>
              </a:lnSpc>
              <a:spcBef>
                <a:spcPts val="1000"/>
              </a:spcBef>
              <a:spcAft>
                <a:spcPts val="0"/>
              </a:spcAft>
              <a:buClr>
                <a:schemeClr val="dk2"/>
              </a:buClr>
              <a:buSzPts val="1800"/>
              <a:buChar char="▪"/>
            </a:pPr>
            <a:r>
              <a:rPr lang="en">
                <a:solidFill>
                  <a:schemeClr val="dk2"/>
                </a:solidFill>
              </a:rPr>
              <a:t>Recommended a CoP on open education to create a cross-campus collaborative culture of open pedagogy</a:t>
            </a:r>
            <a:endParaRPr>
              <a:solidFill>
                <a:schemeClr val="dk2"/>
              </a:solidFill>
            </a:endParaRPr>
          </a:p>
          <a:p>
            <a:pPr marL="457200" lvl="0" indent="-342900" algn="l" rtl="0">
              <a:lnSpc>
                <a:spcPct val="100000"/>
              </a:lnSpc>
              <a:spcBef>
                <a:spcPts val="1000"/>
              </a:spcBef>
              <a:spcAft>
                <a:spcPts val="0"/>
              </a:spcAft>
              <a:buClr>
                <a:schemeClr val="dk2"/>
              </a:buClr>
              <a:buSzPts val="1800"/>
              <a:buChar char="▪"/>
            </a:pPr>
            <a:r>
              <a:rPr lang="en">
                <a:solidFill>
                  <a:schemeClr val="dk2"/>
                </a:solidFill>
              </a:rPr>
              <a:t>Recruiting members among known OER champions on campus</a:t>
            </a:r>
            <a:endParaRPr>
              <a:solidFill>
                <a:schemeClr val="dk2"/>
              </a:solidFill>
            </a:endParaRPr>
          </a:p>
          <a:p>
            <a:pPr marL="457200" lvl="0" indent="-342900" algn="l" rtl="0">
              <a:lnSpc>
                <a:spcPct val="100000"/>
              </a:lnSpc>
              <a:spcBef>
                <a:spcPts val="1000"/>
              </a:spcBef>
              <a:spcAft>
                <a:spcPts val="1000"/>
              </a:spcAft>
              <a:buClr>
                <a:schemeClr val="dk2"/>
              </a:buClr>
              <a:buSzPts val="1800"/>
              <a:buChar char="▪"/>
            </a:pPr>
            <a:r>
              <a:rPr lang="en">
                <a:solidFill>
                  <a:schemeClr val="dk2"/>
                </a:solidFill>
              </a:rPr>
              <a:t>All at uOttawa are welcome in the CoP</a:t>
            </a:r>
            <a:endParaRPr>
              <a:solidFill>
                <a:schemeClr val="dk2"/>
              </a:solidFill>
            </a:endParaRPr>
          </a:p>
        </p:txBody>
      </p:sp>
      <p:sp>
        <p:nvSpPr>
          <p:cNvPr id="159" name="Google Shape;159;p24"/>
          <p:cNvSpPr txBox="1"/>
          <p:nvPr/>
        </p:nvSpPr>
        <p:spPr>
          <a:xfrm>
            <a:off x="4659125" y="4213950"/>
            <a:ext cx="4016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100">
                <a:solidFill>
                  <a:srgbClr val="062133"/>
                </a:solidFill>
                <a:latin typeface="Titillium Web"/>
                <a:ea typeface="Titillium Web"/>
                <a:cs typeface="Titillium Web"/>
                <a:sym typeface="Titillium Web"/>
              </a:rPr>
              <a:t>Student-led OER created at the University of Ottawa: </a:t>
            </a:r>
            <a:endParaRPr sz="1100">
              <a:solidFill>
                <a:srgbClr val="062133"/>
              </a:solidFill>
              <a:latin typeface="Titillium Web"/>
              <a:ea typeface="Titillium Web"/>
              <a:cs typeface="Titillium Web"/>
              <a:sym typeface="Titillium Web"/>
            </a:endParaRPr>
          </a:p>
          <a:p>
            <a:pPr marL="0" lvl="0" indent="0" algn="ctr" rtl="0">
              <a:spcBef>
                <a:spcPts val="0"/>
              </a:spcBef>
              <a:spcAft>
                <a:spcPts val="0"/>
              </a:spcAft>
              <a:buClr>
                <a:schemeClr val="dk1"/>
              </a:buClr>
              <a:buSzPts val="1100"/>
              <a:buFont typeface="Arial"/>
              <a:buNone/>
            </a:pPr>
            <a:r>
              <a:rPr lang="en" sz="1100" i="1">
                <a:solidFill>
                  <a:srgbClr val="062133"/>
                </a:solidFill>
                <a:latin typeface="Titillium Web"/>
                <a:ea typeface="Titillium Web"/>
                <a:cs typeface="Titillium Web"/>
                <a:sym typeface="Titillium Web"/>
              </a:rPr>
              <a:t>General Chemistry for Gee-Gees</a:t>
            </a:r>
            <a:r>
              <a:rPr lang="en" sz="1100">
                <a:solidFill>
                  <a:srgbClr val="062133"/>
                </a:solidFill>
                <a:latin typeface="Titillium Web"/>
                <a:ea typeface="Titillium Web"/>
                <a:cs typeface="Titillium Web"/>
                <a:sym typeface="Titillium Web"/>
              </a:rPr>
              <a:t>, </a:t>
            </a:r>
            <a:r>
              <a:rPr lang="en" sz="1100" u="sng">
                <a:solidFill>
                  <a:schemeClr val="accent2"/>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https://ecampusontario.pressbooks.pub/genchemforgeegees/</a:t>
            </a:r>
            <a:r>
              <a:rPr lang="en" sz="1100">
                <a:solidFill>
                  <a:srgbClr val="062133"/>
                </a:solidFill>
                <a:latin typeface="Titillium Web"/>
                <a:ea typeface="Titillium Web"/>
                <a:cs typeface="Titillium Web"/>
                <a:sym typeface="Titillium Web"/>
              </a:rPr>
              <a:t>, CC BY-NC-SA 4.0</a:t>
            </a:r>
            <a:endParaRPr sz="1100">
              <a:latin typeface="Titillium Web"/>
              <a:ea typeface="Titillium Web"/>
              <a:cs typeface="Titillium Web"/>
              <a:sym typeface="Titillium Web"/>
            </a:endParaRPr>
          </a:p>
        </p:txBody>
      </p:sp>
      <p:pic>
        <p:nvPicPr>
          <p:cNvPr id="160" name="Google Shape;160;p24"/>
          <p:cNvPicPr preferRelativeResize="0"/>
          <p:nvPr/>
        </p:nvPicPr>
        <p:blipFill>
          <a:blip r:embed="rId6">
            <a:alphaModFix/>
          </a:blip>
          <a:stretch>
            <a:fillRect/>
          </a:stretch>
        </p:blipFill>
        <p:spPr>
          <a:xfrm>
            <a:off x="5554675" y="1333800"/>
            <a:ext cx="2225282" cy="2880150"/>
          </a:xfrm>
          <a:prstGeom prst="rect">
            <a:avLst/>
          </a:prstGeom>
          <a:noFill/>
          <a:ln>
            <a:noFill/>
          </a:ln>
          <a:effectLst>
            <a:outerShdw blurRad="57150" dist="19050" dir="5400000" algn="bl" rotWithShape="0">
              <a:srgbClr val="000000">
                <a:alpha val="50000"/>
              </a:srgbClr>
            </a:outerShdw>
          </a:effectLst>
        </p:spPr>
      </p:pic>
      <p:pic>
        <p:nvPicPr>
          <p:cNvPr id="3" name="Audio 2">
            <a:hlinkClick r:id="" action="ppaction://media"/>
            <a:extLst>
              <a:ext uri="{FF2B5EF4-FFF2-40B4-BE49-F238E27FC236}">
                <a16:creationId xmlns:a16="http://schemas.microsoft.com/office/drawing/2014/main" id="{5D2EB413-3617-AC30-3C8E-7D447ADBE6F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81782" y="4581282"/>
            <a:ext cx="346317" cy="34631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4684"/>
    </mc:Choice>
    <mc:Fallback xmlns="">
      <p:transition advTm="146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txBox="1">
            <a:spLocks noGrp="1"/>
          </p:cNvSpPr>
          <p:nvPr>
            <p:ph type="ctrTitle"/>
          </p:nvPr>
        </p:nvSpPr>
        <p:spPr>
          <a:xfrm>
            <a:off x="826350" y="1747825"/>
            <a:ext cx="70200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3. </a:t>
            </a:r>
            <a:endParaRPr/>
          </a:p>
          <a:p>
            <a:pPr marL="0" lvl="0" indent="0" algn="l" rtl="0">
              <a:spcBef>
                <a:spcPts val="0"/>
              </a:spcBef>
              <a:spcAft>
                <a:spcPts val="0"/>
              </a:spcAft>
              <a:buNone/>
            </a:pPr>
            <a:r>
              <a:rPr lang="en"/>
              <a:t>Overview of Year 1</a:t>
            </a:r>
            <a:endParaRPr sz="3800"/>
          </a:p>
        </p:txBody>
      </p:sp>
      <p:sp>
        <p:nvSpPr>
          <p:cNvPr id="166" name="Google Shape;166;p2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11</a:t>
            </a:fld>
            <a:endParaRPr>
              <a:solidFill>
                <a:schemeClr val="accent2"/>
              </a:solidFill>
            </a:endParaRPr>
          </a:p>
        </p:txBody>
      </p:sp>
      <p:pic>
        <p:nvPicPr>
          <p:cNvPr id="3" name="Audio 2">
            <a:hlinkClick r:id="" action="ppaction://media"/>
            <a:extLst>
              <a:ext uri="{FF2B5EF4-FFF2-40B4-BE49-F238E27FC236}">
                <a16:creationId xmlns:a16="http://schemas.microsoft.com/office/drawing/2014/main" id="{04A75A94-C70C-B652-5F52-D2EE009188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95708" y="4595208"/>
            <a:ext cx="332392" cy="33239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5706"/>
    </mc:Choice>
    <mc:Fallback xmlns="">
      <p:transition advTm="157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844375" y="603350"/>
            <a:ext cx="7636200" cy="61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Membership</a:t>
            </a:r>
            <a:r>
              <a:rPr lang="en" sz="2900">
                <a:solidFill>
                  <a:schemeClr val="accent2"/>
                </a:solidFill>
              </a:rPr>
              <a:t>*</a:t>
            </a:r>
            <a:endParaRPr sz="2900">
              <a:solidFill>
                <a:schemeClr val="accent2"/>
              </a:solidFill>
            </a:endParaRPr>
          </a:p>
        </p:txBody>
      </p:sp>
      <p:sp>
        <p:nvSpPr>
          <p:cNvPr id="172" name="Google Shape;172;p2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12</a:t>
            </a:fld>
            <a:endParaRPr>
              <a:solidFill>
                <a:srgbClr val="8F001A"/>
              </a:solidFill>
            </a:endParaRPr>
          </a:p>
        </p:txBody>
      </p:sp>
      <p:graphicFrame>
        <p:nvGraphicFramePr>
          <p:cNvPr id="173" name="Google Shape;173;p26"/>
          <p:cNvGraphicFramePr/>
          <p:nvPr/>
        </p:nvGraphicFramePr>
        <p:xfrm>
          <a:off x="4349600" y="1221650"/>
          <a:ext cx="3112900" cy="3413550"/>
        </p:xfrm>
        <a:graphic>
          <a:graphicData uri="http://schemas.openxmlformats.org/drawingml/2006/table">
            <a:tbl>
              <a:tblPr>
                <a:noFill/>
                <a:tableStyleId>{9AC97DDD-A2F5-4847-B47D-904C2ECF5C7A}</a:tableStyleId>
              </a:tblPr>
              <a:tblGrid>
                <a:gridCol w="2289850">
                  <a:extLst>
                    <a:ext uri="{9D8B030D-6E8A-4147-A177-3AD203B41FA5}">
                      <a16:colId xmlns:a16="http://schemas.microsoft.com/office/drawing/2014/main" val="20000"/>
                    </a:ext>
                  </a:extLst>
                </a:gridCol>
                <a:gridCol w="8230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Professors</a:t>
                      </a:r>
                      <a:endParaRPr sz="2000" b="1">
                        <a:solidFill>
                          <a:schemeClr val="accent2"/>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15</a:t>
                      </a:r>
                      <a:endParaRPr sz="2000" b="1">
                        <a:solidFill>
                          <a:schemeClr val="accent2"/>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457175">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Librarians</a:t>
                      </a:r>
                      <a:endParaRPr sz="2000" b="1">
                        <a:solidFill>
                          <a:schemeClr val="accent2"/>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15</a:t>
                      </a:r>
                      <a:endParaRPr sz="2000" b="1">
                        <a:solidFill>
                          <a:schemeClr val="accent2"/>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Staff members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12</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Administrators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8</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Students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7</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4"/>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Instructors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3</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5"/>
                  </a:ext>
                </a:extLst>
              </a:tr>
              <a:tr h="457175">
                <a:tc>
                  <a:txBody>
                    <a:bodyPr/>
                    <a:lstStyle/>
                    <a:p>
                      <a:pPr marL="0" lvl="0" indent="0" algn="r" rtl="0">
                        <a:spcBef>
                          <a:spcPts val="0"/>
                        </a:spcBef>
                        <a:spcAft>
                          <a:spcPts val="0"/>
                        </a:spcAft>
                        <a:buNone/>
                      </a:pPr>
                      <a:r>
                        <a:rPr lang="en" sz="2000" b="1">
                          <a:latin typeface="Titillium Web"/>
                          <a:ea typeface="Titillium Web"/>
                          <a:cs typeface="Titillium Web"/>
                          <a:sym typeface="Titillium Web"/>
                        </a:rPr>
                        <a:t>Total</a:t>
                      </a:r>
                      <a:endParaRPr sz="2000"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b="1">
                          <a:latin typeface="Titillium Web"/>
                          <a:ea typeface="Titillium Web"/>
                          <a:cs typeface="Titillium Web"/>
                          <a:sym typeface="Titillium Web"/>
                        </a:rPr>
                        <a:t>60</a:t>
                      </a:r>
                      <a:endParaRPr sz="2000" b="1">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6"/>
                  </a:ext>
                </a:extLst>
              </a:tr>
            </a:tbl>
          </a:graphicData>
        </a:graphic>
      </p:graphicFrame>
      <p:sp>
        <p:nvSpPr>
          <p:cNvPr id="174" name="Google Shape;174;p26"/>
          <p:cNvSpPr txBox="1"/>
          <p:nvPr/>
        </p:nvSpPr>
        <p:spPr>
          <a:xfrm>
            <a:off x="5064475" y="603350"/>
            <a:ext cx="1474500" cy="507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100" b="1">
                <a:latin typeface="Titillium Web"/>
                <a:ea typeface="Titillium Web"/>
                <a:cs typeface="Titillium Web"/>
                <a:sym typeface="Titillium Web"/>
              </a:rPr>
              <a:t>By Status</a:t>
            </a:r>
            <a:endParaRPr sz="2100" b="1">
              <a:latin typeface="Titillium Web"/>
              <a:ea typeface="Titillium Web"/>
              <a:cs typeface="Titillium Web"/>
              <a:sym typeface="Titillium Web"/>
            </a:endParaRPr>
          </a:p>
        </p:txBody>
      </p:sp>
      <p:sp>
        <p:nvSpPr>
          <p:cNvPr id="175" name="Google Shape;175;p26"/>
          <p:cNvSpPr txBox="1"/>
          <p:nvPr/>
        </p:nvSpPr>
        <p:spPr>
          <a:xfrm>
            <a:off x="712275" y="3896300"/>
            <a:ext cx="3244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accent2"/>
                </a:solidFill>
                <a:latin typeface="Titillium Web"/>
                <a:ea typeface="Titillium Web"/>
                <a:cs typeface="Titillium Web"/>
                <a:sym typeface="Titillium Web"/>
              </a:rPr>
              <a:t>*</a:t>
            </a:r>
            <a:r>
              <a:rPr lang="en" sz="1200">
                <a:latin typeface="Titillium Web"/>
                <a:ea typeface="Titillium Web"/>
                <a:cs typeface="Titillium Web"/>
                <a:sym typeface="Titillium Web"/>
              </a:rPr>
              <a:t> Members of the OER CoP Teams channel as of July 2022, excluding the two co-leads who are channel owners</a:t>
            </a:r>
            <a:endParaRPr sz="1200">
              <a:latin typeface="Titillium Web"/>
              <a:ea typeface="Titillium Web"/>
              <a:cs typeface="Titillium Web"/>
              <a:sym typeface="Titillium Web"/>
            </a:endParaRPr>
          </a:p>
        </p:txBody>
      </p:sp>
      <p:sp>
        <p:nvSpPr>
          <p:cNvPr id="176" name="Google Shape;176;p26"/>
          <p:cNvSpPr txBox="1"/>
          <p:nvPr/>
        </p:nvSpPr>
        <p:spPr>
          <a:xfrm>
            <a:off x="1827550" y="1232650"/>
            <a:ext cx="1914600" cy="908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900" b="1">
                <a:solidFill>
                  <a:schemeClr val="accent2"/>
                </a:solidFill>
                <a:latin typeface="Titillium Web"/>
                <a:ea typeface="Titillium Web"/>
                <a:cs typeface="Titillium Web"/>
                <a:sym typeface="Titillium Web"/>
              </a:rPr>
              <a:t>50% </a:t>
            </a:r>
            <a:endParaRPr sz="2900" b="1">
              <a:solidFill>
                <a:schemeClr val="accent2"/>
              </a:solidFill>
              <a:latin typeface="Titillium Web"/>
              <a:ea typeface="Titillium Web"/>
              <a:cs typeface="Titillium Web"/>
              <a:sym typeface="Titillium Web"/>
            </a:endParaRPr>
          </a:p>
          <a:p>
            <a:pPr marL="0" lvl="0" indent="0" algn="ctr" rtl="0">
              <a:spcBef>
                <a:spcPts val="0"/>
              </a:spcBef>
              <a:spcAft>
                <a:spcPts val="0"/>
              </a:spcAft>
              <a:buNone/>
            </a:pPr>
            <a:r>
              <a:rPr lang="en" sz="1800" b="1">
                <a:solidFill>
                  <a:schemeClr val="accent2"/>
                </a:solidFill>
                <a:latin typeface="Titillium Web"/>
                <a:ea typeface="Titillium Web"/>
                <a:cs typeface="Titillium Web"/>
                <a:sym typeface="Titillium Web"/>
              </a:rPr>
              <a:t>of membership</a:t>
            </a:r>
            <a:endParaRPr sz="1800" b="1">
              <a:solidFill>
                <a:schemeClr val="accent2"/>
              </a:solidFill>
              <a:latin typeface="Titillium Web"/>
              <a:ea typeface="Titillium Web"/>
              <a:cs typeface="Titillium Web"/>
              <a:sym typeface="Titillium Web"/>
            </a:endParaRPr>
          </a:p>
        </p:txBody>
      </p:sp>
      <p:sp>
        <p:nvSpPr>
          <p:cNvPr id="177" name="Google Shape;177;p26"/>
          <p:cNvSpPr/>
          <p:nvPr/>
        </p:nvSpPr>
        <p:spPr>
          <a:xfrm>
            <a:off x="3956775" y="1297450"/>
            <a:ext cx="178200" cy="778500"/>
          </a:xfrm>
          <a:prstGeom prst="leftBrace">
            <a:avLst>
              <a:gd name="adj1" fmla="val 50000"/>
              <a:gd name="adj2" fmla="val 51114"/>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700" b="1"/>
          </a:p>
        </p:txBody>
      </p:sp>
      <p:pic>
        <p:nvPicPr>
          <p:cNvPr id="3" name="Audio 2">
            <a:hlinkClick r:id="" action="ppaction://media"/>
            <a:extLst>
              <a:ext uri="{FF2B5EF4-FFF2-40B4-BE49-F238E27FC236}">
                <a16:creationId xmlns:a16="http://schemas.microsoft.com/office/drawing/2014/main" id="{AD9F48C3-465C-9BEF-DC21-287E988CCBD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00350" y="4599850"/>
            <a:ext cx="327750" cy="3277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6681"/>
    </mc:Choice>
    <mc:Fallback xmlns="">
      <p:transition advTm="166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7"/>
          <p:cNvSpPr txBox="1">
            <a:spLocks noGrp="1"/>
          </p:cNvSpPr>
          <p:nvPr>
            <p:ph type="title"/>
          </p:nvPr>
        </p:nvSpPr>
        <p:spPr>
          <a:xfrm>
            <a:off x="844375" y="603350"/>
            <a:ext cx="7636200" cy="61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Membership</a:t>
            </a:r>
            <a:r>
              <a:rPr lang="en" sz="2900">
                <a:solidFill>
                  <a:schemeClr val="accent2"/>
                </a:solidFill>
              </a:rPr>
              <a:t>*</a:t>
            </a:r>
            <a:endParaRPr sz="2900">
              <a:solidFill>
                <a:schemeClr val="accent2"/>
              </a:solidFill>
            </a:endParaRPr>
          </a:p>
        </p:txBody>
      </p:sp>
      <p:sp>
        <p:nvSpPr>
          <p:cNvPr id="183" name="Google Shape;183;p2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13</a:t>
            </a:fld>
            <a:endParaRPr>
              <a:solidFill>
                <a:srgbClr val="8F001A"/>
              </a:solidFill>
            </a:endParaRPr>
          </a:p>
        </p:txBody>
      </p:sp>
      <p:graphicFrame>
        <p:nvGraphicFramePr>
          <p:cNvPr id="184" name="Google Shape;184;p27"/>
          <p:cNvGraphicFramePr/>
          <p:nvPr/>
        </p:nvGraphicFramePr>
        <p:xfrm>
          <a:off x="4349600" y="1221650"/>
          <a:ext cx="3112900" cy="3413550"/>
        </p:xfrm>
        <a:graphic>
          <a:graphicData uri="http://schemas.openxmlformats.org/drawingml/2006/table">
            <a:tbl>
              <a:tblPr>
                <a:noFill/>
                <a:tableStyleId>{9AC97DDD-A2F5-4847-B47D-904C2ECF5C7A}</a:tableStyleId>
              </a:tblPr>
              <a:tblGrid>
                <a:gridCol w="2289850">
                  <a:extLst>
                    <a:ext uri="{9D8B030D-6E8A-4147-A177-3AD203B41FA5}">
                      <a16:colId xmlns:a16="http://schemas.microsoft.com/office/drawing/2014/main" val="20000"/>
                    </a:ext>
                  </a:extLst>
                </a:gridCol>
                <a:gridCol w="823050">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r>
                        <a:rPr lang="en" sz="2000">
                          <a:latin typeface="Titillium Web"/>
                          <a:ea typeface="Titillium Web"/>
                          <a:cs typeface="Titillium Web"/>
                          <a:sym typeface="Titillium Web"/>
                        </a:rPr>
                        <a:t>Professors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15</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Librarians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15</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Staff members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12</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Administrators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8</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r h="457175">
                <a:tc>
                  <a:txBody>
                    <a:bodyPr/>
                    <a:lstStyle/>
                    <a:p>
                      <a:pPr marL="0" lvl="0" indent="0" algn="l" rtl="0">
                        <a:spcBef>
                          <a:spcPts val="0"/>
                        </a:spcBef>
                        <a:spcAft>
                          <a:spcPts val="0"/>
                        </a:spcAft>
                        <a:buNone/>
                      </a:pPr>
                      <a:r>
                        <a:rPr lang="en" sz="2000">
                          <a:latin typeface="Titillium Web"/>
                          <a:ea typeface="Titillium Web"/>
                          <a:cs typeface="Titillium Web"/>
                          <a:sym typeface="Titillium Web"/>
                        </a:rPr>
                        <a:t>Students</a:t>
                      </a:r>
                      <a:endParaRPr sz="20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a:latin typeface="Titillium Web"/>
                          <a:ea typeface="Titillium Web"/>
                          <a:cs typeface="Titillium Web"/>
                          <a:sym typeface="Titillium Web"/>
                        </a:rPr>
                        <a:t>7</a:t>
                      </a:r>
                      <a:endParaRPr sz="20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4"/>
                  </a:ext>
                </a:extLst>
              </a:tr>
              <a:tr h="457175">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Instructors</a:t>
                      </a:r>
                      <a:endParaRPr sz="2000" b="1">
                        <a:solidFill>
                          <a:schemeClr val="accent2"/>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b="1">
                          <a:solidFill>
                            <a:schemeClr val="accent2"/>
                          </a:solidFill>
                          <a:latin typeface="Titillium Web"/>
                          <a:ea typeface="Titillium Web"/>
                          <a:cs typeface="Titillium Web"/>
                          <a:sym typeface="Titillium Web"/>
                        </a:rPr>
                        <a:t>3</a:t>
                      </a:r>
                      <a:endParaRPr sz="2000" b="1">
                        <a:solidFill>
                          <a:schemeClr val="accent2"/>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5"/>
                  </a:ext>
                </a:extLst>
              </a:tr>
              <a:tr h="457175">
                <a:tc>
                  <a:txBody>
                    <a:bodyPr/>
                    <a:lstStyle/>
                    <a:p>
                      <a:pPr marL="0" lvl="0" indent="0" algn="r" rtl="0">
                        <a:spcBef>
                          <a:spcPts val="0"/>
                        </a:spcBef>
                        <a:spcAft>
                          <a:spcPts val="0"/>
                        </a:spcAft>
                        <a:buNone/>
                      </a:pPr>
                      <a:r>
                        <a:rPr lang="en" sz="2000" b="1">
                          <a:latin typeface="Titillium Web"/>
                          <a:ea typeface="Titillium Web"/>
                          <a:cs typeface="Titillium Web"/>
                          <a:sym typeface="Titillium Web"/>
                        </a:rPr>
                        <a:t>Total</a:t>
                      </a:r>
                      <a:endParaRPr sz="2000"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2000" b="1">
                          <a:latin typeface="Titillium Web"/>
                          <a:ea typeface="Titillium Web"/>
                          <a:cs typeface="Titillium Web"/>
                          <a:sym typeface="Titillium Web"/>
                        </a:rPr>
                        <a:t>60</a:t>
                      </a:r>
                      <a:endParaRPr sz="2000" b="1">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6"/>
                  </a:ext>
                </a:extLst>
              </a:tr>
            </a:tbl>
          </a:graphicData>
        </a:graphic>
      </p:graphicFrame>
      <p:sp>
        <p:nvSpPr>
          <p:cNvPr id="185" name="Google Shape;185;p27"/>
          <p:cNvSpPr txBox="1"/>
          <p:nvPr/>
        </p:nvSpPr>
        <p:spPr>
          <a:xfrm>
            <a:off x="5064475" y="603350"/>
            <a:ext cx="1474500" cy="507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100" b="1">
                <a:latin typeface="Titillium Web"/>
                <a:ea typeface="Titillium Web"/>
                <a:cs typeface="Titillium Web"/>
                <a:sym typeface="Titillium Web"/>
              </a:rPr>
              <a:t>By Status</a:t>
            </a:r>
            <a:endParaRPr sz="2100" b="1">
              <a:latin typeface="Titillium Web"/>
              <a:ea typeface="Titillium Web"/>
              <a:cs typeface="Titillium Web"/>
              <a:sym typeface="Titillium Web"/>
            </a:endParaRPr>
          </a:p>
        </p:txBody>
      </p:sp>
      <p:sp>
        <p:nvSpPr>
          <p:cNvPr id="186" name="Google Shape;186;p27"/>
          <p:cNvSpPr txBox="1"/>
          <p:nvPr/>
        </p:nvSpPr>
        <p:spPr>
          <a:xfrm>
            <a:off x="712275" y="3896300"/>
            <a:ext cx="3244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solidFill>
                  <a:schemeClr val="accent2"/>
                </a:solidFill>
                <a:latin typeface="Titillium Web"/>
                <a:ea typeface="Titillium Web"/>
                <a:cs typeface="Titillium Web"/>
                <a:sym typeface="Titillium Web"/>
              </a:rPr>
              <a:t>*</a:t>
            </a:r>
            <a:r>
              <a:rPr lang="en" sz="1200" dirty="0">
                <a:latin typeface="Titillium Web"/>
                <a:ea typeface="Titillium Web"/>
                <a:cs typeface="Titillium Web"/>
                <a:sym typeface="Titillium Web"/>
              </a:rPr>
              <a:t> Members of the OER CoP Teams channel as of July 2022, excluding the two co-leads who are channel owners</a:t>
            </a:r>
            <a:endParaRPr sz="1200" dirty="0">
              <a:latin typeface="Titillium Web"/>
              <a:ea typeface="Titillium Web"/>
              <a:cs typeface="Titillium Web"/>
              <a:sym typeface="Titillium Web"/>
            </a:endParaRPr>
          </a:p>
        </p:txBody>
      </p:sp>
      <p:sp>
        <p:nvSpPr>
          <p:cNvPr id="187" name="Google Shape;187;p27"/>
          <p:cNvSpPr/>
          <p:nvPr/>
        </p:nvSpPr>
        <p:spPr>
          <a:xfrm>
            <a:off x="7570250" y="3659900"/>
            <a:ext cx="756900" cy="393600"/>
          </a:xfrm>
          <a:prstGeom prst="left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Audio 2">
            <a:hlinkClick r:id="" action="ppaction://media"/>
            <a:extLst>
              <a:ext uri="{FF2B5EF4-FFF2-40B4-BE49-F238E27FC236}">
                <a16:creationId xmlns:a16="http://schemas.microsoft.com/office/drawing/2014/main" id="{D80C56F6-DC39-40C9-910B-9DB020835B0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00350" y="4599850"/>
            <a:ext cx="327750" cy="3277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53439"/>
    </mc:Choice>
    <mc:Fallback xmlns="">
      <p:transition advTm="534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8"/>
          <p:cNvSpPr txBox="1">
            <a:spLocks noGrp="1"/>
          </p:cNvSpPr>
          <p:nvPr>
            <p:ph type="title"/>
          </p:nvPr>
        </p:nvSpPr>
        <p:spPr>
          <a:xfrm>
            <a:off x="844375" y="603350"/>
            <a:ext cx="7636200" cy="61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Membership</a:t>
            </a:r>
            <a:r>
              <a:rPr lang="en" sz="2900">
                <a:solidFill>
                  <a:schemeClr val="accent2"/>
                </a:solidFill>
              </a:rPr>
              <a:t>*</a:t>
            </a:r>
            <a:r>
              <a:rPr lang="en" sz="2900"/>
              <a:t> </a:t>
            </a:r>
            <a:endParaRPr sz="2900"/>
          </a:p>
        </p:txBody>
      </p:sp>
      <p:sp>
        <p:nvSpPr>
          <p:cNvPr id="193" name="Google Shape;193;p2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14</a:t>
            </a:fld>
            <a:endParaRPr>
              <a:solidFill>
                <a:srgbClr val="8F001A"/>
              </a:solidFill>
            </a:endParaRPr>
          </a:p>
        </p:txBody>
      </p:sp>
      <p:graphicFrame>
        <p:nvGraphicFramePr>
          <p:cNvPr id="194" name="Google Shape;194;p28"/>
          <p:cNvGraphicFramePr/>
          <p:nvPr/>
        </p:nvGraphicFramePr>
        <p:xfrm>
          <a:off x="3967225" y="224950"/>
          <a:ext cx="4243325" cy="4693590"/>
        </p:xfrm>
        <a:graphic>
          <a:graphicData uri="http://schemas.openxmlformats.org/drawingml/2006/table">
            <a:tbl>
              <a:tblPr>
                <a:noFill/>
                <a:tableStyleId>{9AC97DDD-A2F5-4847-B47D-904C2ECF5C7A}</a:tableStyleId>
              </a:tblPr>
              <a:tblGrid>
                <a:gridCol w="3657025">
                  <a:extLst>
                    <a:ext uri="{9D8B030D-6E8A-4147-A177-3AD203B41FA5}">
                      <a16:colId xmlns:a16="http://schemas.microsoft.com/office/drawing/2014/main" val="20000"/>
                    </a:ext>
                  </a:extLst>
                </a:gridCol>
                <a:gridCol w="586300">
                  <a:extLst>
                    <a:ext uri="{9D8B030D-6E8A-4147-A177-3AD203B41FA5}">
                      <a16:colId xmlns:a16="http://schemas.microsoft.com/office/drawing/2014/main" val="20001"/>
                    </a:ext>
                  </a:extLst>
                </a:gridCol>
              </a:tblGrid>
              <a:tr h="407525">
                <a:tc>
                  <a:txBody>
                    <a:bodyPr/>
                    <a:lstStyle/>
                    <a:p>
                      <a:pPr marL="0" lvl="0" indent="0" algn="l" rtl="0">
                        <a:spcBef>
                          <a:spcPts val="0"/>
                        </a:spcBef>
                        <a:spcAft>
                          <a:spcPts val="0"/>
                        </a:spcAft>
                        <a:buNone/>
                      </a:pPr>
                      <a:r>
                        <a:rPr lang="en" sz="1600" b="1">
                          <a:solidFill>
                            <a:schemeClr val="accent2"/>
                          </a:solidFill>
                          <a:latin typeface="Titillium Web"/>
                          <a:ea typeface="Titillium Web"/>
                          <a:cs typeface="Titillium Web"/>
                          <a:sym typeface="Titillium Web"/>
                        </a:rPr>
                        <a:t>Library</a:t>
                      </a:r>
                      <a:endParaRPr sz="1600" b="1">
                        <a:solidFill>
                          <a:schemeClr val="accent2"/>
                        </a:solidFill>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b="1">
                          <a:solidFill>
                            <a:schemeClr val="accent2"/>
                          </a:solidFill>
                          <a:latin typeface="Titillium Web"/>
                          <a:ea typeface="Titillium Web"/>
                          <a:cs typeface="Titillium Web"/>
                          <a:sym typeface="Titillium Web"/>
                        </a:rPr>
                        <a:t>23</a:t>
                      </a:r>
                      <a:endParaRPr sz="1600" b="1">
                        <a:solidFill>
                          <a:schemeClr val="accent2"/>
                        </a:solidFill>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Arts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6</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Social Sciences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5</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401975">
                <a:tc>
                  <a:txBody>
                    <a:bodyPr/>
                    <a:lstStyle/>
                    <a:p>
                      <a:pPr marL="0" lvl="0" indent="0" algn="l" rtl="0">
                        <a:spcBef>
                          <a:spcPts val="0"/>
                        </a:spcBef>
                        <a:spcAft>
                          <a:spcPts val="0"/>
                        </a:spcAft>
                        <a:buNone/>
                      </a:pPr>
                      <a:r>
                        <a:rPr lang="en" sz="1600">
                          <a:latin typeface="Titillium Web"/>
                          <a:ea typeface="Titillium Web"/>
                          <a:cs typeface="Titillium Web"/>
                          <a:sym typeface="Titillium Web"/>
                        </a:rPr>
                        <a:t>Teaching and Learning Support Service</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5</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Science</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4</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4"/>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Management</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2</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5"/>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Engineering</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2</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6"/>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Education</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1</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7"/>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Health Sciences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1</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8"/>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Law</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1</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9"/>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Other services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3</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10"/>
                  </a:ext>
                </a:extLst>
              </a:tr>
            </a:tbl>
          </a:graphicData>
        </a:graphic>
      </p:graphicFrame>
      <p:sp>
        <p:nvSpPr>
          <p:cNvPr id="195" name="Google Shape;195;p28"/>
          <p:cNvSpPr txBox="1"/>
          <p:nvPr/>
        </p:nvSpPr>
        <p:spPr>
          <a:xfrm>
            <a:off x="588000" y="2077100"/>
            <a:ext cx="2803500" cy="831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100" b="1">
                <a:latin typeface="Titillium Web"/>
                <a:ea typeface="Titillium Web"/>
                <a:cs typeface="Titillium Web"/>
                <a:sym typeface="Titillium Web"/>
              </a:rPr>
              <a:t>By Faculty or Service (employees only)</a:t>
            </a:r>
            <a:endParaRPr sz="2100" b="1">
              <a:latin typeface="Titillium Web"/>
              <a:ea typeface="Titillium Web"/>
              <a:cs typeface="Titillium Web"/>
              <a:sym typeface="Titillium Web"/>
            </a:endParaRPr>
          </a:p>
        </p:txBody>
      </p:sp>
      <p:sp>
        <p:nvSpPr>
          <p:cNvPr id="196" name="Google Shape;196;p28"/>
          <p:cNvSpPr txBox="1"/>
          <p:nvPr/>
        </p:nvSpPr>
        <p:spPr>
          <a:xfrm>
            <a:off x="520550" y="4118925"/>
            <a:ext cx="32445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accent2"/>
                </a:solidFill>
                <a:latin typeface="Titillium Web"/>
                <a:ea typeface="Titillium Web"/>
                <a:cs typeface="Titillium Web"/>
                <a:sym typeface="Titillium Web"/>
              </a:rPr>
              <a:t>*</a:t>
            </a:r>
            <a:r>
              <a:rPr lang="en" sz="1200">
                <a:latin typeface="Titillium Web"/>
                <a:ea typeface="Titillium Web"/>
                <a:cs typeface="Titillium Web"/>
                <a:sym typeface="Titillium Web"/>
              </a:rPr>
              <a:t> Members of the OER CoP Teams channel as of July 2022, excluding the two co-leads who are channel owners and students</a:t>
            </a:r>
            <a:endParaRPr sz="1200">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8FFE6986-3DFB-5DF9-6D7C-3C844EFC78F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86424" y="4585924"/>
            <a:ext cx="341675" cy="3416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5900"/>
    </mc:Choice>
    <mc:Fallback xmlns="">
      <p:transition advTm="259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9"/>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Meetings</a:t>
            </a:r>
            <a:endParaRPr sz="2900">
              <a:solidFill>
                <a:srgbClr val="FF004E"/>
              </a:solidFill>
            </a:endParaRPr>
          </a:p>
        </p:txBody>
      </p:sp>
      <p:sp>
        <p:nvSpPr>
          <p:cNvPr id="202" name="Google Shape;202;p29"/>
          <p:cNvSpPr txBox="1">
            <a:spLocks noGrp="1"/>
          </p:cNvSpPr>
          <p:nvPr>
            <p:ph type="body" idx="1"/>
          </p:nvPr>
        </p:nvSpPr>
        <p:spPr>
          <a:xfrm>
            <a:off x="762450" y="1555100"/>
            <a:ext cx="7619100" cy="22767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Char char="▪"/>
            </a:pPr>
            <a:r>
              <a:rPr lang="en" sz="2300"/>
              <a:t>9 meetings from October 2021 to June 2022</a:t>
            </a:r>
            <a:endParaRPr sz="2300" dirty="0"/>
          </a:p>
          <a:p>
            <a:pPr marL="457200" lvl="0" indent="-374650" algn="l" rtl="0">
              <a:spcBef>
                <a:spcPts val="1000"/>
              </a:spcBef>
              <a:spcAft>
                <a:spcPts val="0"/>
              </a:spcAft>
              <a:buClr>
                <a:schemeClr val="dk1"/>
              </a:buClr>
              <a:buSzPts val="2300"/>
              <a:buChar char="▪"/>
            </a:pPr>
            <a:r>
              <a:rPr lang="en" sz="2300" dirty="0"/>
              <a:t>Virtual </a:t>
            </a:r>
            <a:endParaRPr sz="2300" dirty="0"/>
          </a:p>
          <a:p>
            <a:pPr marL="457200" lvl="0" indent="-374650" algn="l" rtl="0">
              <a:spcBef>
                <a:spcPts val="1000"/>
              </a:spcBef>
              <a:spcAft>
                <a:spcPts val="0"/>
              </a:spcAft>
              <a:buClr>
                <a:schemeClr val="dk1"/>
              </a:buClr>
              <a:buSzPts val="2300"/>
              <a:buChar char="▪"/>
            </a:pPr>
            <a:r>
              <a:rPr lang="en" sz="2300" dirty="0"/>
              <a:t>Average of 14 participants</a:t>
            </a:r>
            <a:endParaRPr sz="2300" dirty="0"/>
          </a:p>
          <a:p>
            <a:pPr marL="457200" lvl="0" indent="-374650" algn="l" rtl="0">
              <a:spcBef>
                <a:spcPts val="1000"/>
              </a:spcBef>
              <a:spcAft>
                <a:spcPts val="0"/>
              </a:spcAft>
              <a:buClr>
                <a:schemeClr val="dk1"/>
              </a:buClr>
              <a:buSzPts val="2300"/>
              <a:buChar char="▪"/>
            </a:pPr>
            <a:r>
              <a:rPr lang="en" sz="2300" dirty="0"/>
              <a:t>Announcements - presentation - discussion</a:t>
            </a:r>
            <a:endParaRPr sz="2300" dirty="0"/>
          </a:p>
          <a:p>
            <a:pPr marL="0" lvl="0" indent="0" algn="l" rtl="0">
              <a:spcBef>
                <a:spcPts val="1000"/>
              </a:spcBef>
              <a:spcAft>
                <a:spcPts val="0"/>
              </a:spcAft>
              <a:buNone/>
            </a:pPr>
            <a:endParaRPr sz="2300" dirty="0"/>
          </a:p>
          <a:p>
            <a:pPr marL="457200" lvl="0" indent="0" algn="l" rtl="0">
              <a:spcBef>
                <a:spcPts val="1000"/>
              </a:spcBef>
              <a:spcAft>
                <a:spcPts val="1000"/>
              </a:spcAft>
              <a:buNone/>
            </a:pPr>
            <a:endParaRPr sz="2300" dirty="0"/>
          </a:p>
        </p:txBody>
      </p:sp>
      <p:sp>
        <p:nvSpPr>
          <p:cNvPr id="203" name="Google Shape;203;p2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15</a:t>
            </a:fld>
            <a:endParaRPr>
              <a:solidFill>
                <a:srgbClr val="8F001A"/>
              </a:solidFill>
            </a:endParaRPr>
          </a:p>
        </p:txBody>
      </p:sp>
      <p:pic>
        <p:nvPicPr>
          <p:cNvPr id="14" name="Audio 13">
            <a:hlinkClick r:id="" action="ppaction://media"/>
            <a:extLst>
              <a:ext uri="{FF2B5EF4-FFF2-40B4-BE49-F238E27FC236}">
                <a16:creationId xmlns:a16="http://schemas.microsoft.com/office/drawing/2014/main" id="{6B2ABA54-CC2E-2669-E83A-E183C8E82DC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9586"/>
    </mc:Choice>
    <mc:Fallback xmlns="">
      <p:transition advTm="195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0"/>
          <p:cNvSpPr txBox="1">
            <a:spLocks noGrp="1"/>
          </p:cNvSpPr>
          <p:nvPr>
            <p:ph type="title"/>
          </p:nvPr>
        </p:nvSpPr>
        <p:spPr>
          <a:xfrm>
            <a:off x="844375" y="603350"/>
            <a:ext cx="7636200" cy="61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Meeting Themes </a:t>
            </a:r>
            <a:endParaRPr sz="2900"/>
          </a:p>
        </p:txBody>
      </p:sp>
      <p:sp>
        <p:nvSpPr>
          <p:cNvPr id="209" name="Google Shape;209;p3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16</a:t>
            </a:fld>
            <a:endParaRPr>
              <a:solidFill>
                <a:srgbClr val="8F001A"/>
              </a:solidFill>
            </a:endParaRPr>
          </a:p>
        </p:txBody>
      </p:sp>
      <p:graphicFrame>
        <p:nvGraphicFramePr>
          <p:cNvPr id="210" name="Google Shape;210;p30"/>
          <p:cNvGraphicFramePr/>
          <p:nvPr/>
        </p:nvGraphicFramePr>
        <p:xfrm>
          <a:off x="943875" y="1264663"/>
          <a:ext cx="7612050" cy="3442175"/>
        </p:xfrm>
        <a:graphic>
          <a:graphicData uri="http://schemas.openxmlformats.org/drawingml/2006/table">
            <a:tbl>
              <a:tblPr>
                <a:noFill/>
                <a:tableStyleId>{9AC97DDD-A2F5-4847-B47D-904C2ECF5C7A}</a:tableStyleId>
              </a:tblPr>
              <a:tblGrid>
                <a:gridCol w="1117350">
                  <a:extLst>
                    <a:ext uri="{9D8B030D-6E8A-4147-A177-3AD203B41FA5}">
                      <a16:colId xmlns:a16="http://schemas.microsoft.com/office/drawing/2014/main" val="20000"/>
                    </a:ext>
                  </a:extLst>
                </a:gridCol>
                <a:gridCol w="3762600">
                  <a:extLst>
                    <a:ext uri="{9D8B030D-6E8A-4147-A177-3AD203B41FA5}">
                      <a16:colId xmlns:a16="http://schemas.microsoft.com/office/drawing/2014/main" val="20001"/>
                    </a:ext>
                  </a:extLst>
                </a:gridCol>
                <a:gridCol w="1580850">
                  <a:extLst>
                    <a:ext uri="{9D8B030D-6E8A-4147-A177-3AD203B41FA5}">
                      <a16:colId xmlns:a16="http://schemas.microsoft.com/office/drawing/2014/main" val="20002"/>
                    </a:ext>
                  </a:extLst>
                </a:gridCol>
                <a:gridCol w="1151250">
                  <a:extLst>
                    <a:ext uri="{9D8B030D-6E8A-4147-A177-3AD203B41FA5}">
                      <a16:colId xmlns:a16="http://schemas.microsoft.com/office/drawing/2014/main" val="20003"/>
                    </a:ext>
                  </a:extLst>
                </a:gridCol>
              </a:tblGrid>
              <a:tr h="396200">
                <a:tc>
                  <a:txBody>
                    <a:bodyPr/>
                    <a:lstStyle/>
                    <a:p>
                      <a:pPr marL="0" lvl="0" indent="0" algn="l" rtl="0">
                        <a:spcBef>
                          <a:spcPts val="0"/>
                        </a:spcBef>
                        <a:spcAft>
                          <a:spcPts val="0"/>
                        </a:spcAft>
                        <a:buNone/>
                      </a:pPr>
                      <a:r>
                        <a:rPr lang="en" sz="1600" b="1">
                          <a:latin typeface="Titillium Web"/>
                          <a:ea typeface="Titillium Web"/>
                          <a:cs typeface="Titillium Web"/>
                          <a:sym typeface="Titillium Web"/>
                        </a:rPr>
                        <a:t>Month</a:t>
                      </a:r>
                      <a:endParaRPr sz="1600"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b="1">
                          <a:latin typeface="Titillium Web"/>
                          <a:ea typeface="Titillium Web"/>
                          <a:cs typeface="Titillium Web"/>
                          <a:sym typeface="Titillium Web"/>
                        </a:rPr>
                        <a:t>Theme</a:t>
                      </a:r>
                      <a:endParaRPr sz="1600"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b="1">
                          <a:latin typeface="Titillium Web"/>
                          <a:ea typeface="Titillium Web"/>
                          <a:cs typeface="Titillium Web"/>
                          <a:sym typeface="Titillium Web"/>
                        </a:rPr>
                        <a:t>Guest Speaker</a:t>
                      </a:r>
                      <a:endParaRPr sz="1600" b="1">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b="1">
                          <a:latin typeface="Titillium Web"/>
                          <a:ea typeface="Titillium Web"/>
                          <a:cs typeface="Titillium Web"/>
                          <a:sym typeface="Titillium Web"/>
                        </a:rPr>
                        <a:t>Language</a:t>
                      </a:r>
                      <a:endParaRPr sz="1600" b="1">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0"/>
                  </a:ext>
                </a:extLst>
              </a:tr>
              <a:tr h="428700">
                <a:tc>
                  <a:txBody>
                    <a:bodyPr/>
                    <a:lstStyle/>
                    <a:p>
                      <a:pPr marL="0" lvl="0" indent="0" algn="l" rtl="0">
                        <a:spcBef>
                          <a:spcPts val="0"/>
                        </a:spcBef>
                        <a:spcAft>
                          <a:spcPts val="0"/>
                        </a:spcAft>
                        <a:buNone/>
                      </a:pPr>
                      <a:r>
                        <a:rPr lang="en" sz="1600">
                          <a:latin typeface="Titillium Web"/>
                          <a:ea typeface="Titillium Web"/>
                          <a:cs typeface="Titillium Web"/>
                          <a:sym typeface="Titillium Web"/>
                        </a:rPr>
                        <a:t>December</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Selection of course materials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Internal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Bilingual</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1"/>
                  </a:ext>
                </a:extLst>
              </a:tr>
              <a:tr h="451325">
                <a:tc>
                  <a:txBody>
                    <a:bodyPr/>
                    <a:lstStyle/>
                    <a:p>
                      <a:pPr marL="0" lvl="0" indent="0" algn="l" rtl="0">
                        <a:spcBef>
                          <a:spcPts val="0"/>
                        </a:spcBef>
                        <a:spcAft>
                          <a:spcPts val="0"/>
                        </a:spcAft>
                        <a:buNone/>
                      </a:pPr>
                      <a:r>
                        <a:rPr lang="en" sz="1600">
                          <a:latin typeface="Titillium Web"/>
                          <a:ea typeface="Titillium Web"/>
                          <a:cs typeface="Titillium Web"/>
                          <a:sym typeface="Titillium Web"/>
                        </a:rPr>
                        <a:t>January</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OER, equity and linguistic minorities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Internal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Bilingual</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2"/>
                  </a:ext>
                </a:extLst>
              </a:tr>
              <a:tr h="417400">
                <a:tc>
                  <a:txBody>
                    <a:bodyPr/>
                    <a:lstStyle/>
                    <a:p>
                      <a:pPr marL="0" lvl="0" indent="0" algn="l" rtl="0">
                        <a:spcBef>
                          <a:spcPts val="0"/>
                        </a:spcBef>
                        <a:spcAft>
                          <a:spcPts val="0"/>
                        </a:spcAft>
                        <a:buNone/>
                      </a:pPr>
                      <a:r>
                        <a:rPr lang="en" sz="1600">
                          <a:latin typeface="Titillium Web"/>
                          <a:ea typeface="Titillium Web"/>
                          <a:cs typeface="Titillium Web"/>
                          <a:sym typeface="Titillium Web"/>
                        </a:rPr>
                        <a:t>February</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eCampusOntario services and support</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External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English</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3"/>
                  </a:ext>
                </a:extLst>
              </a:tr>
              <a:tr h="406100">
                <a:tc>
                  <a:txBody>
                    <a:bodyPr/>
                    <a:lstStyle/>
                    <a:p>
                      <a:pPr marL="0" lvl="0" indent="0" algn="l" rtl="0">
                        <a:spcBef>
                          <a:spcPts val="0"/>
                        </a:spcBef>
                        <a:spcAft>
                          <a:spcPts val="0"/>
                        </a:spcAft>
                        <a:buNone/>
                      </a:pPr>
                      <a:r>
                        <a:rPr lang="en" sz="1600">
                          <a:latin typeface="Titillium Web"/>
                          <a:ea typeface="Titillium Web"/>
                          <a:cs typeface="Titillium Web"/>
                          <a:sym typeface="Titillium Web"/>
                        </a:rPr>
                        <a:t>March</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Openwashing and fauxpen</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External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English</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4"/>
                  </a:ext>
                </a:extLst>
              </a:tr>
              <a:tr h="396200">
                <a:tc>
                  <a:txBody>
                    <a:bodyPr/>
                    <a:lstStyle/>
                    <a:p>
                      <a:pPr marL="0" lvl="0" indent="0" algn="l" rtl="0">
                        <a:spcBef>
                          <a:spcPts val="0"/>
                        </a:spcBef>
                        <a:spcAft>
                          <a:spcPts val="0"/>
                        </a:spcAft>
                        <a:buNone/>
                      </a:pPr>
                      <a:r>
                        <a:rPr lang="en" sz="1600">
                          <a:latin typeface="Titillium Web"/>
                          <a:ea typeface="Titillium Web"/>
                          <a:cs typeface="Titillium Web"/>
                          <a:sym typeface="Titillium Web"/>
                        </a:rPr>
                        <a:t>April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OER and peer review</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External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English</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5"/>
                  </a:ext>
                </a:extLst>
              </a:tr>
              <a:tr h="417400">
                <a:tc>
                  <a:txBody>
                    <a:bodyPr/>
                    <a:lstStyle/>
                    <a:p>
                      <a:pPr marL="0" lvl="0" indent="0" algn="l" rtl="0">
                        <a:spcBef>
                          <a:spcPts val="0"/>
                        </a:spcBef>
                        <a:spcAft>
                          <a:spcPts val="0"/>
                        </a:spcAft>
                        <a:buNone/>
                      </a:pPr>
                      <a:r>
                        <a:rPr lang="en" sz="1600">
                          <a:latin typeface="Titillium Web"/>
                          <a:ea typeface="Titillium Web"/>
                          <a:cs typeface="Titillium Web"/>
                          <a:sym typeface="Titillium Web"/>
                        </a:rPr>
                        <a:t>May</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OER co-creation (panel) </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Internal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English</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6"/>
                  </a:ext>
                </a:extLst>
              </a:tr>
              <a:tr h="428700">
                <a:tc>
                  <a:txBody>
                    <a:bodyPr/>
                    <a:lstStyle/>
                    <a:p>
                      <a:pPr marL="0" lvl="0" indent="0" algn="l" rtl="0">
                        <a:spcBef>
                          <a:spcPts val="0"/>
                        </a:spcBef>
                        <a:spcAft>
                          <a:spcPts val="0"/>
                        </a:spcAft>
                        <a:buNone/>
                      </a:pPr>
                      <a:r>
                        <a:rPr lang="en" sz="1600">
                          <a:latin typeface="Titillium Web"/>
                          <a:ea typeface="Titillium Web"/>
                          <a:cs typeface="Titillium Web"/>
                          <a:sym typeface="Titillium Web"/>
                        </a:rPr>
                        <a:t>June</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OER, copyright and licences</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Internal</a:t>
                      </a:r>
                      <a:endParaRPr sz="1600">
                        <a:latin typeface="Titillium Web"/>
                        <a:ea typeface="Titillium Web"/>
                        <a:cs typeface="Titillium Web"/>
                        <a:sym typeface="Titillium Web"/>
                      </a:endParaRPr>
                    </a:p>
                  </a:txBody>
                  <a:tcPr marL="91425" marR="91425" marT="91425" marB="91425"/>
                </a:tc>
                <a:tc>
                  <a:txBody>
                    <a:bodyPr/>
                    <a:lstStyle/>
                    <a:p>
                      <a:pPr marL="0" lvl="0" indent="0" algn="l" rtl="0">
                        <a:spcBef>
                          <a:spcPts val="0"/>
                        </a:spcBef>
                        <a:spcAft>
                          <a:spcPts val="0"/>
                        </a:spcAft>
                        <a:buNone/>
                      </a:pPr>
                      <a:r>
                        <a:rPr lang="en" sz="1600">
                          <a:latin typeface="Titillium Web"/>
                          <a:ea typeface="Titillium Web"/>
                          <a:cs typeface="Titillium Web"/>
                          <a:sym typeface="Titillium Web"/>
                        </a:rPr>
                        <a:t>Bilingual</a:t>
                      </a:r>
                      <a:endParaRPr sz="1600">
                        <a:latin typeface="Titillium Web"/>
                        <a:ea typeface="Titillium Web"/>
                        <a:cs typeface="Titillium Web"/>
                        <a:sym typeface="Titillium Web"/>
                      </a:endParaRPr>
                    </a:p>
                  </a:txBody>
                  <a:tcPr marL="91425" marR="91425" marT="91425" marB="91425"/>
                </a:tc>
                <a:extLst>
                  <a:ext uri="{0D108BD9-81ED-4DB2-BD59-A6C34878D82A}">
                    <a16:rowId xmlns:a16="http://schemas.microsoft.com/office/drawing/2014/main" val="10007"/>
                  </a:ext>
                </a:extLst>
              </a:tr>
            </a:tbl>
          </a:graphicData>
        </a:graphic>
      </p:graphicFrame>
      <p:pic>
        <p:nvPicPr>
          <p:cNvPr id="17" name="Audio 16">
            <a:hlinkClick r:id="" action="ppaction://media"/>
            <a:extLst>
              <a:ext uri="{FF2B5EF4-FFF2-40B4-BE49-F238E27FC236}">
                <a16:creationId xmlns:a16="http://schemas.microsoft.com/office/drawing/2014/main" id="{B46650DE-784D-8BA1-2D77-8B56430397D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4032"/>
    </mc:Choice>
    <mc:Fallback xmlns="">
      <p:transition advTm="240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1"/>
          <p:cNvSpPr txBox="1">
            <a:spLocks noGrp="1"/>
          </p:cNvSpPr>
          <p:nvPr>
            <p:ph type="title"/>
          </p:nvPr>
        </p:nvSpPr>
        <p:spPr>
          <a:xfrm>
            <a:off x="844425" y="613400"/>
            <a:ext cx="7240800" cy="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Benefits and successes</a:t>
            </a:r>
            <a:endParaRPr sz="2900">
              <a:solidFill>
                <a:srgbClr val="FF004E"/>
              </a:solidFill>
            </a:endParaRPr>
          </a:p>
        </p:txBody>
      </p:sp>
      <p:sp>
        <p:nvSpPr>
          <p:cNvPr id="216" name="Google Shape;216;p31"/>
          <p:cNvSpPr txBox="1">
            <a:spLocks noGrp="1"/>
          </p:cNvSpPr>
          <p:nvPr>
            <p:ph type="body" idx="1"/>
          </p:nvPr>
        </p:nvSpPr>
        <p:spPr>
          <a:xfrm>
            <a:off x="741579" y="1372164"/>
            <a:ext cx="7461300" cy="30711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Clr>
                <a:schemeClr val="dk1"/>
              </a:buClr>
              <a:buSzPts val="2200"/>
              <a:buAutoNum type="arabicPeriod"/>
            </a:pPr>
            <a:r>
              <a:rPr lang="en" sz="2200" dirty="0"/>
              <a:t>Presence of students, administrators and representative of university press</a:t>
            </a:r>
            <a:endParaRPr sz="2200" dirty="0"/>
          </a:p>
          <a:p>
            <a:pPr marL="0" lvl="0" indent="0" algn="l" rtl="0">
              <a:spcBef>
                <a:spcPts val="1000"/>
              </a:spcBef>
              <a:spcAft>
                <a:spcPts val="1000"/>
              </a:spcAft>
              <a:buNone/>
            </a:pPr>
            <a:endParaRPr sz="2200" dirty="0"/>
          </a:p>
        </p:txBody>
      </p:sp>
      <p:sp>
        <p:nvSpPr>
          <p:cNvPr id="217" name="Google Shape;217;p3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17</a:t>
            </a:fld>
            <a:endParaRPr>
              <a:solidFill>
                <a:srgbClr val="8F001A"/>
              </a:solidFill>
            </a:endParaRPr>
          </a:p>
        </p:txBody>
      </p:sp>
      <p:pic>
        <p:nvPicPr>
          <p:cNvPr id="24" name="Audio 23">
            <a:hlinkClick r:id="" action="ppaction://media"/>
            <a:extLst>
              <a:ext uri="{FF2B5EF4-FFF2-40B4-BE49-F238E27FC236}">
                <a16:creationId xmlns:a16="http://schemas.microsoft.com/office/drawing/2014/main" id="{05C27A72-64CF-CDE3-3C4F-98B2F4B5FB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4702"/>
    </mc:Choice>
    <mc:Fallback xmlns="">
      <p:transition advTm="24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2"/>
          <p:cNvSpPr txBox="1">
            <a:spLocks noGrp="1"/>
          </p:cNvSpPr>
          <p:nvPr>
            <p:ph type="title"/>
          </p:nvPr>
        </p:nvSpPr>
        <p:spPr>
          <a:xfrm>
            <a:off x="844425" y="613400"/>
            <a:ext cx="7240800" cy="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Benefits and successes</a:t>
            </a:r>
            <a:endParaRPr sz="2900">
              <a:solidFill>
                <a:srgbClr val="FF004E"/>
              </a:solidFill>
            </a:endParaRPr>
          </a:p>
        </p:txBody>
      </p:sp>
      <p:sp>
        <p:nvSpPr>
          <p:cNvPr id="223" name="Google Shape;223;p32"/>
          <p:cNvSpPr txBox="1">
            <a:spLocks noGrp="1"/>
          </p:cNvSpPr>
          <p:nvPr>
            <p:ph type="body" idx="1"/>
          </p:nvPr>
        </p:nvSpPr>
        <p:spPr>
          <a:xfrm>
            <a:off x="762450" y="1365550"/>
            <a:ext cx="7461300" cy="30711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Clr>
                <a:schemeClr val="dk1"/>
              </a:buClr>
              <a:buSzPts val="2200"/>
              <a:buAutoNum type="arabicPeriod"/>
            </a:pPr>
            <a:r>
              <a:rPr lang="en" sz="2200"/>
              <a:t>Presence of students, administrators and representative of university press</a:t>
            </a:r>
            <a:endParaRPr sz="2200"/>
          </a:p>
          <a:p>
            <a:pPr marL="457200" lvl="0" indent="-368300" algn="l" rtl="0">
              <a:spcBef>
                <a:spcPts val="1000"/>
              </a:spcBef>
              <a:spcAft>
                <a:spcPts val="0"/>
              </a:spcAft>
              <a:buClr>
                <a:schemeClr val="dk1"/>
              </a:buClr>
              <a:buSzPts val="2200"/>
              <a:buAutoNum type="arabicPeriod"/>
            </a:pPr>
            <a:r>
              <a:rPr lang="en" sz="2200"/>
              <a:t>Themes suggested by members</a:t>
            </a:r>
            <a:endParaRPr sz="2200"/>
          </a:p>
          <a:p>
            <a:pPr marL="0" lvl="0" indent="0" algn="l" rtl="0">
              <a:spcBef>
                <a:spcPts val="1000"/>
              </a:spcBef>
              <a:spcAft>
                <a:spcPts val="1000"/>
              </a:spcAft>
              <a:buNone/>
            </a:pPr>
            <a:endParaRPr sz="2200"/>
          </a:p>
        </p:txBody>
      </p:sp>
      <p:sp>
        <p:nvSpPr>
          <p:cNvPr id="224" name="Google Shape;224;p3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18</a:t>
            </a:fld>
            <a:endParaRPr>
              <a:solidFill>
                <a:srgbClr val="8F001A"/>
              </a:solidFill>
            </a:endParaRPr>
          </a:p>
        </p:txBody>
      </p:sp>
      <p:pic>
        <p:nvPicPr>
          <p:cNvPr id="9" name="Audio 8">
            <a:hlinkClick r:id="" action="ppaction://media"/>
            <a:extLst>
              <a:ext uri="{FF2B5EF4-FFF2-40B4-BE49-F238E27FC236}">
                <a16:creationId xmlns:a16="http://schemas.microsoft.com/office/drawing/2014/main" id="{16C502EC-8BE5-5B03-ED8E-B3A47A9CD73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1471"/>
    </mc:Choice>
    <mc:Fallback xmlns="">
      <p:transition advTm="11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3"/>
          <p:cNvSpPr txBox="1">
            <a:spLocks noGrp="1"/>
          </p:cNvSpPr>
          <p:nvPr>
            <p:ph type="title"/>
          </p:nvPr>
        </p:nvSpPr>
        <p:spPr>
          <a:xfrm>
            <a:off x="844425" y="613400"/>
            <a:ext cx="7240800" cy="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Benefits and successes</a:t>
            </a:r>
            <a:endParaRPr sz="2900">
              <a:solidFill>
                <a:srgbClr val="FF004E"/>
              </a:solidFill>
            </a:endParaRPr>
          </a:p>
        </p:txBody>
      </p:sp>
      <p:sp>
        <p:nvSpPr>
          <p:cNvPr id="230" name="Google Shape;230;p33"/>
          <p:cNvSpPr txBox="1">
            <a:spLocks noGrp="1"/>
          </p:cNvSpPr>
          <p:nvPr>
            <p:ph type="body" idx="1"/>
          </p:nvPr>
        </p:nvSpPr>
        <p:spPr>
          <a:xfrm>
            <a:off x="762450" y="1365550"/>
            <a:ext cx="7461300" cy="30711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Clr>
                <a:schemeClr val="dk1"/>
              </a:buClr>
              <a:buSzPts val="2200"/>
              <a:buAutoNum type="arabicPeriod"/>
            </a:pPr>
            <a:r>
              <a:rPr lang="en" sz="2200"/>
              <a:t>Presence of students, administrators and representative of university press</a:t>
            </a:r>
            <a:endParaRPr sz="2200"/>
          </a:p>
          <a:p>
            <a:pPr marL="457200" lvl="0" indent="-368300" algn="l" rtl="0">
              <a:spcBef>
                <a:spcPts val="1000"/>
              </a:spcBef>
              <a:spcAft>
                <a:spcPts val="0"/>
              </a:spcAft>
              <a:buClr>
                <a:schemeClr val="dk1"/>
              </a:buClr>
              <a:buSzPts val="2200"/>
              <a:buAutoNum type="arabicPeriod"/>
            </a:pPr>
            <a:r>
              <a:rPr lang="en" sz="2200"/>
              <a:t>Themes suggested by members</a:t>
            </a:r>
            <a:endParaRPr sz="2200"/>
          </a:p>
          <a:p>
            <a:pPr marL="457200" lvl="0" indent="-368300" algn="l" rtl="0">
              <a:spcBef>
                <a:spcPts val="1000"/>
              </a:spcBef>
              <a:spcAft>
                <a:spcPts val="0"/>
              </a:spcAft>
              <a:buClr>
                <a:schemeClr val="dk1"/>
              </a:buClr>
              <a:buSzPts val="2200"/>
              <a:buAutoNum type="arabicPeriod"/>
            </a:pPr>
            <a:r>
              <a:rPr lang="en" sz="2200"/>
              <a:t>Networking among members</a:t>
            </a:r>
            <a:endParaRPr sz="2200"/>
          </a:p>
          <a:p>
            <a:pPr marL="457200" lvl="0" indent="0" algn="l" rtl="0">
              <a:spcBef>
                <a:spcPts val="1000"/>
              </a:spcBef>
              <a:spcAft>
                <a:spcPts val="1000"/>
              </a:spcAft>
              <a:buNone/>
            </a:pPr>
            <a:endParaRPr sz="2200"/>
          </a:p>
        </p:txBody>
      </p:sp>
      <p:sp>
        <p:nvSpPr>
          <p:cNvPr id="231" name="Google Shape;231;p3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19</a:t>
            </a:fld>
            <a:endParaRPr>
              <a:solidFill>
                <a:srgbClr val="8F001A"/>
              </a:solidFill>
            </a:endParaRPr>
          </a:p>
        </p:txBody>
      </p:sp>
      <p:pic>
        <p:nvPicPr>
          <p:cNvPr id="15" name="Audio 14">
            <a:hlinkClick r:id="" action="ppaction://media"/>
            <a:extLst>
              <a:ext uri="{FF2B5EF4-FFF2-40B4-BE49-F238E27FC236}">
                <a16:creationId xmlns:a16="http://schemas.microsoft.com/office/drawing/2014/main" id="{EB571EAE-72BF-E2A4-FCB6-7888EF90211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1310"/>
    </mc:Choice>
    <mc:Fallback xmlns="">
      <p:transition advTm="113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844425" y="422500"/>
            <a:ext cx="32268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Presenters</a:t>
            </a:r>
            <a:endParaRPr/>
          </a:p>
        </p:txBody>
      </p:sp>
      <p:sp>
        <p:nvSpPr>
          <p:cNvPr id="89" name="Google Shape;89;p1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2</a:t>
            </a:fld>
            <a:endParaRPr>
              <a:solidFill>
                <a:schemeClr val="accent2"/>
              </a:solidFill>
            </a:endParaRPr>
          </a:p>
        </p:txBody>
      </p:sp>
      <p:pic>
        <p:nvPicPr>
          <p:cNvPr id="90" name="Google Shape;90;p16"/>
          <p:cNvPicPr preferRelativeResize="0"/>
          <p:nvPr/>
        </p:nvPicPr>
        <p:blipFill rotWithShape="1">
          <a:blip r:embed="rId5">
            <a:alphaModFix/>
          </a:blip>
          <a:srcRect l="139" r="139"/>
          <a:stretch/>
        </p:blipFill>
        <p:spPr>
          <a:xfrm>
            <a:off x="1750425" y="1238875"/>
            <a:ext cx="1913700" cy="1913700"/>
          </a:xfrm>
          <a:prstGeom prst="ellipse">
            <a:avLst/>
          </a:prstGeom>
          <a:noFill/>
          <a:ln>
            <a:noFill/>
          </a:ln>
          <a:effectLst>
            <a:outerShdw blurRad="57150" dist="19050" dir="5400000" algn="bl" rotWithShape="0">
              <a:srgbClr val="000000">
                <a:alpha val="50000"/>
              </a:srgbClr>
            </a:outerShdw>
          </a:effectLst>
        </p:spPr>
      </p:pic>
      <p:sp>
        <p:nvSpPr>
          <p:cNvPr id="91" name="Google Shape;91;p16"/>
          <p:cNvSpPr txBox="1"/>
          <p:nvPr/>
        </p:nvSpPr>
        <p:spPr>
          <a:xfrm>
            <a:off x="1515075" y="3430500"/>
            <a:ext cx="2384400" cy="10212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100" b="1">
                <a:solidFill>
                  <a:schemeClr val="dk1"/>
                </a:solidFill>
                <a:latin typeface="Titillium Web"/>
                <a:ea typeface="Titillium Web"/>
                <a:cs typeface="Titillium Web"/>
                <a:sym typeface="Titillium Web"/>
              </a:rPr>
              <a:t>Mélanie Brunet</a:t>
            </a:r>
            <a:br>
              <a:rPr lang="en" sz="2300">
                <a:latin typeface="Titillium Web"/>
                <a:ea typeface="Titillium Web"/>
                <a:cs typeface="Titillium Web"/>
                <a:sym typeface="Titillium Web"/>
              </a:rPr>
            </a:br>
            <a:r>
              <a:rPr lang="en" sz="1700">
                <a:solidFill>
                  <a:schemeClr val="dk2"/>
                </a:solidFill>
                <a:latin typeface="Titillium Web"/>
                <a:ea typeface="Titillium Web"/>
                <a:cs typeface="Titillium Web"/>
                <a:sym typeface="Titillium Web"/>
              </a:rPr>
              <a:t>Open Education Librarian</a:t>
            </a:r>
            <a:endParaRPr sz="1700">
              <a:solidFill>
                <a:schemeClr val="dk2"/>
              </a:solidFill>
              <a:latin typeface="Titillium Web"/>
              <a:ea typeface="Titillium Web"/>
              <a:cs typeface="Titillium Web"/>
              <a:sym typeface="Titillium Web"/>
            </a:endParaRPr>
          </a:p>
          <a:p>
            <a:pPr marL="0" lvl="0" indent="0" algn="l" rtl="0">
              <a:spcBef>
                <a:spcPts val="400"/>
              </a:spcBef>
              <a:spcAft>
                <a:spcPts val="0"/>
              </a:spcAft>
              <a:buNone/>
            </a:pPr>
            <a:endParaRPr sz="1800">
              <a:solidFill>
                <a:schemeClr val="dk2"/>
              </a:solidFill>
              <a:latin typeface="Titillium Web"/>
              <a:ea typeface="Titillium Web"/>
              <a:cs typeface="Titillium Web"/>
              <a:sym typeface="Titillium Web"/>
            </a:endParaRPr>
          </a:p>
          <a:p>
            <a:pPr marL="0" lvl="0" indent="0" algn="ctr" rtl="0">
              <a:spcBef>
                <a:spcPts val="400"/>
              </a:spcBef>
              <a:spcAft>
                <a:spcPts val="400"/>
              </a:spcAft>
              <a:buNone/>
            </a:pPr>
            <a:endParaRPr sz="2300">
              <a:latin typeface="Titillium Web"/>
              <a:ea typeface="Titillium Web"/>
              <a:cs typeface="Titillium Web"/>
              <a:sym typeface="Titillium Web"/>
            </a:endParaRPr>
          </a:p>
        </p:txBody>
      </p:sp>
      <p:pic>
        <p:nvPicPr>
          <p:cNvPr id="92" name="Google Shape;92;p16"/>
          <p:cNvPicPr preferRelativeResize="0"/>
          <p:nvPr/>
        </p:nvPicPr>
        <p:blipFill rotWithShape="1">
          <a:blip r:embed="rId6">
            <a:alphaModFix/>
          </a:blip>
          <a:srcRect l="9" r="9"/>
          <a:stretch/>
        </p:blipFill>
        <p:spPr>
          <a:xfrm>
            <a:off x="5416625" y="1238725"/>
            <a:ext cx="1913700" cy="1914000"/>
          </a:xfrm>
          <a:prstGeom prst="ellipse">
            <a:avLst/>
          </a:prstGeom>
          <a:noFill/>
          <a:ln>
            <a:noFill/>
          </a:ln>
          <a:effectLst>
            <a:outerShdw blurRad="57150" dist="19050" dir="5400000" algn="bl" rotWithShape="0">
              <a:srgbClr val="000000">
                <a:alpha val="50000"/>
              </a:srgbClr>
            </a:outerShdw>
          </a:effectLst>
        </p:spPr>
      </p:pic>
      <p:sp>
        <p:nvSpPr>
          <p:cNvPr id="93" name="Google Shape;93;p16"/>
          <p:cNvSpPr txBox="1"/>
          <p:nvPr/>
        </p:nvSpPr>
        <p:spPr>
          <a:xfrm>
            <a:off x="4726925" y="3430500"/>
            <a:ext cx="3293100" cy="11820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400"/>
              </a:spcAft>
              <a:buNone/>
            </a:pPr>
            <a:r>
              <a:rPr lang="en" sz="2100" b="1">
                <a:solidFill>
                  <a:schemeClr val="dk1"/>
                </a:solidFill>
                <a:latin typeface="Titillium Web"/>
                <a:ea typeface="Titillium Web"/>
                <a:cs typeface="Titillium Web"/>
                <a:sym typeface="Titillium Web"/>
              </a:rPr>
              <a:t>Michelle Brown</a:t>
            </a:r>
            <a:br>
              <a:rPr lang="en" sz="2300">
                <a:latin typeface="Titillium Web"/>
                <a:ea typeface="Titillium Web"/>
                <a:cs typeface="Titillium Web"/>
                <a:sym typeface="Titillium Web"/>
              </a:rPr>
            </a:br>
            <a:r>
              <a:rPr lang="en" sz="1700">
                <a:solidFill>
                  <a:schemeClr val="dk2"/>
                </a:solidFill>
                <a:latin typeface="Titillium Web"/>
                <a:ea typeface="Titillium Web"/>
                <a:cs typeface="Titillium Web"/>
                <a:sym typeface="Titillium Web"/>
              </a:rPr>
              <a:t>Head, Learning and Student Success</a:t>
            </a:r>
            <a:endParaRPr sz="2300">
              <a:latin typeface="Titillium Web"/>
              <a:ea typeface="Titillium Web"/>
              <a:cs typeface="Titillium Web"/>
              <a:sym typeface="Titillium Web"/>
            </a:endParaRPr>
          </a:p>
        </p:txBody>
      </p:sp>
      <p:pic>
        <p:nvPicPr>
          <p:cNvPr id="6" name="Audio 5">
            <a:hlinkClick r:id="" action="ppaction://media"/>
            <a:extLst>
              <a:ext uri="{FF2B5EF4-FFF2-40B4-BE49-F238E27FC236}">
                <a16:creationId xmlns:a16="http://schemas.microsoft.com/office/drawing/2014/main" id="{E25679E2-8F22-E2DB-1B0E-50AFD944F4D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72500" y="4572000"/>
            <a:ext cx="355600" cy="355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5033"/>
    </mc:Choice>
    <mc:Fallback xmlns="">
      <p:transition advTm="15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4"/>
          <p:cNvSpPr txBox="1">
            <a:spLocks noGrp="1"/>
          </p:cNvSpPr>
          <p:nvPr>
            <p:ph type="title"/>
          </p:nvPr>
        </p:nvSpPr>
        <p:spPr>
          <a:xfrm>
            <a:off x="844425" y="613400"/>
            <a:ext cx="7240800" cy="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Benefits and successes</a:t>
            </a:r>
            <a:endParaRPr sz="2900">
              <a:solidFill>
                <a:srgbClr val="FF004E"/>
              </a:solidFill>
            </a:endParaRPr>
          </a:p>
        </p:txBody>
      </p:sp>
      <p:sp>
        <p:nvSpPr>
          <p:cNvPr id="237" name="Google Shape;237;p34"/>
          <p:cNvSpPr txBox="1">
            <a:spLocks noGrp="1"/>
          </p:cNvSpPr>
          <p:nvPr>
            <p:ph type="body" idx="1"/>
          </p:nvPr>
        </p:nvSpPr>
        <p:spPr>
          <a:xfrm>
            <a:off x="762450" y="1365550"/>
            <a:ext cx="7461300" cy="3071100"/>
          </a:xfrm>
          <a:prstGeom prst="rect">
            <a:avLst/>
          </a:prstGeom>
        </p:spPr>
        <p:txBody>
          <a:bodyPr spcFirstLastPara="1" wrap="square" lIns="91425" tIns="91425" rIns="91425" bIns="91425" anchor="t" anchorCtr="0">
            <a:noAutofit/>
          </a:bodyPr>
          <a:lstStyle/>
          <a:p>
            <a:pPr marL="457200" lvl="0" indent="-368300" algn="l" rtl="0">
              <a:spcBef>
                <a:spcPts val="600"/>
              </a:spcBef>
              <a:spcAft>
                <a:spcPts val="0"/>
              </a:spcAft>
              <a:buClr>
                <a:schemeClr val="dk1"/>
              </a:buClr>
              <a:buSzPts val="2200"/>
              <a:buAutoNum type="arabicPeriod"/>
            </a:pPr>
            <a:r>
              <a:rPr lang="en" sz="2200"/>
              <a:t>Presence of students, administrators and representative of university press</a:t>
            </a:r>
            <a:endParaRPr sz="2200"/>
          </a:p>
          <a:p>
            <a:pPr marL="457200" lvl="0" indent="-368300" algn="l" rtl="0">
              <a:spcBef>
                <a:spcPts val="1000"/>
              </a:spcBef>
              <a:spcAft>
                <a:spcPts val="0"/>
              </a:spcAft>
              <a:buClr>
                <a:schemeClr val="dk1"/>
              </a:buClr>
              <a:buSzPts val="2200"/>
              <a:buAutoNum type="arabicPeriod"/>
            </a:pPr>
            <a:r>
              <a:rPr lang="en" sz="2200"/>
              <a:t>Themes suggested by members</a:t>
            </a:r>
            <a:endParaRPr sz="2200"/>
          </a:p>
          <a:p>
            <a:pPr marL="457200" lvl="0" indent="-368300" algn="l" rtl="0">
              <a:spcBef>
                <a:spcPts val="1000"/>
              </a:spcBef>
              <a:spcAft>
                <a:spcPts val="0"/>
              </a:spcAft>
              <a:buClr>
                <a:schemeClr val="dk1"/>
              </a:buClr>
              <a:buSzPts val="2200"/>
              <a:buAutoNum type="arabicPeriod"/>
            </a:pPr>
            <a:r>
              <a:rPr lang="en" sz="2200"/>
              <a:t>Networking among members</a:t>
            </a:r>
            <a:endParaRPr sz="2200"/>
          </a:p>
          <a:p>
            <a:pPr marL="457200" lvl="0" indent="-368300" algn="l" rtl="0">
              <a:spcBef>
                <a:spcPts val="1000"/>
              </a:spcBef>
              <a:spcAft>
                <a:spcPts val="0"/>
              </a:spcAft>
              <a:buClr>
                <a:schemeClr val="dk1"/>
              </a:buClr>
              <a:buSzPts val="2200"/>
              <a:buAutoNum type="arabicPeriod"/>
            </a:pPr>
            <a:r>
              <a:rPr lang="en" sz="2200"/>
              <a:t>OER support at Library and beyond</a:t>
            </a:r>
            <a:endParaRPr sz="2200"/>
          </a:p>
          <a:p>
            <a:pPr marL="457200" lvl="0" indent="0" algn="l" rtl="0">
              <a:spcBef>
                <a:spcPts val="1000"/>
              </a:spcBef>
              <a:spcAft>
                <a:spcPts val="1000"/>
              </a:spcAft>
              <a:buNone/>
            </a:pPr>
            <a:endParaRPr sz="2200"/>
          </a:p>
        </p:txBody>
      </p:sp>
      <p:sp>
        <p:nvSpPr>
          <p:cNvPr id="238" name="Google Shape;238;p34"/>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20</a:t>
            </a:fld>
            <a:endParaRPr>
              <a:solidFill>
                <a:srgbClr val="8F001A"/>
              </a:solidFill>
            </a:endParaRPr>
          </a:p>
        </p:txBody>
      </p:sp>
      <p:pic>
        <p:nvPicPr>
          <p:cNvPr id="7" name="Audio 6">
            <a:hlinkClick r:id="" action="ppaction://media"/>
            <a:extLst>
              <a:ext uri="{FF2B5EF4-FFF2-40B4-BE49-F238E27FC236}">
                <a16:creationId xmlns:a16="http://schemas.microsoft.com/office/drawing/2014/main" id="{2F4E3D27-42D4-2CD1-50DD-DE1A42815E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4741"/>
    </mc:Choice>
    <mc:Fallback xmlns="">
      <p:transition advTm="147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5"/>
          <p:cNvSpPr txBox="1">
            <a:spLocks noGrp="1"/>
          </p:cNvSpPr>
          <p:nvPr>
            <p:ph type="ctrTitle"/>
          </p:nvPr>
        </p:nvSpPr>
        <p:spPr>
          <a:xfrm>
            <a:off x="826350" y="1747825"/>
            <a:ext cx="70200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4. </a:t>
            </a:r>
            <a:endParaRPr/>
          </a:p>
          <a:p>
            <a:pPr marL="0" lvl="0" indent="0" algn="l" rtl="0">
              <a:spcBef>
                <a:spcPts val="0"/>
              </a:spcBef>
              <a:spcAft>
                <a:spcPts val="0"/>
              </a:spcAft>
              <a:buNone/>
            </a:pPr>
            <a:r>
              <a:rPr lang="en"/>
              <a:t>Challenges and Lessons Learned</a:t>
            </a:r>
            <a:endParaRPr sz="3800"/>
          </a:p>
        </p:txBody>
      </p:sp>
      <p:sp>
        <p:nvSpPr>
          <p:cNvPr id="244" name="Google Shape;244;p35"/>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21</a:t>
            </a:fld>
            <a:endParaRPr>
              <a:solidFill>
                <a:schemeClr val="accent2"/>
              </a:solidFill>
            </a:endParaRPr>
          </a:p>
        </p:txBody>
      </p:sp>
      <p:pic>
        <p:nvPicPr>
          <p:cNvPr id="9" name="Audio 8">
            <a:hlinkClick r:id="" action="ppaction://media"/>
            <a:extLst>
              <a:ext uri="{FF2B5EF4-FFF2-40B4-BE49-F238E27FC236}">
                <a16:creationId xmlns:a16="http://schemas.microsoft.com/office/drawing/2014/main" id="{14184C53-D9E2-3C99-341B-30AFB700466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3207"/>
    </mc:Choice>
    <mc:Fallback xmlns="">
      <p:transition advTm="132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6"/>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a:t>
            </a:r>
            <a:endParaRPr sz="2900">
              <a:solidFill>
                <a:srgbClr val="FF004E"/>
              </a:solidFill>
            </a:endParaRPr>
          </a:p>
        </p:txBody>
      </p:sp>
      <p:sp>
        <p:nvSpPr>
          <p:cNvPr id="250" name="Google Shape;250;p36"/>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0" lvl="0" indent="0" algn="l" rtl="0">
              <a:spcBef>
                <a:spcPts val="1000"/>
              </a:spcBef>
              <a:spcAft>
                <a:spcPts val="1000"/>
              </a:spcAft>
              <a:buNone/>
            </a:pPr>
            <a:endParaRPr sz="2300"/>
          </a:p>
        </p:txBody>
      </p:sp>
      <p:sp>
        <p:nvSpPr>
          <p:cNvPr id="251" name="Google Shape;251;p36"/>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22</a:t>
            </a:fld>
            <a:endParaRPr>
              <a:solidFill>
                <a:srgbClr val="8F001A"/>
              </a:solidFill>
            </a:endParaRPr>
          </a:p>
        </p:txBody>
      </p:sp>
      <p:pic>
        <p:nvPicPr>
          <p:cNvPr id="17" name="Audio 16">
            <a:hlinkClick r:id="" action="ppaction://media"/>
            <a:extLst>
              <a:ext uri="{FF2B5EF4-FFF2-40B4-BE49-F238E27FC236}">
                <a16:creationId xmlns:a16="http://schemas.microsoft.com/office/drawing/2014/main" id="{63291A25-688D-A230-C11A-3EF882CBB7D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6717"/>
    </mc:Choice>
    <mc:Fallback xmlns="">
      <p:transition advTm="167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7"/>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a:t>
            </a:r>
            <a:endParaRPr sz="2900">
              <a:solidFill>
                <a:srgbClr val="FF004E"/>
              </a:solidFill>
            </a:endParaRPr>
          </a:p>
        </p:txBody>
      </p:sp>
      <p:sp>
        <p:nvSpPr>
          <p:cNvPr id="257" name="Google Shape;257;p37"/>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457200" lvl="0" indent="-374650" algn="l" rtl="0">
              <a:spcBef>
                <a:spcPts val="1000"/>
              </a:spcBef>
              <a:spcAft>
                <a:spcPts val="0"/>
              </a:spcAft>
              <a:buClr>
                <a:schemeClr val="dk1"/>
              </a:buClr>
              <a:buSzPts val="2300"/>
              <a:buAutoNum type="arabicPeriod"/>
            </a:pPr>
            <a:r>
              <a:rPr lang="en" sz="2300"/>
              <a:t>Platform (Teams or Zoom)</a:t>
            </a:r>
            <a:endParaRPr sz="2300"/>
          </a:p>
          <a:p>
            <a:pPr marL="457200" lvl="0" indent="0" algn="l" rtl="0">
              <a:spcBef>
                <a:spcPts val="1000"/>
              </a:spcBef>
              <a:spcAft>
                <a:spcPts val="1000"/>
              </a:spcAft>
              <a:buNone/>
            </a:pPr>
            <a:endParaRPr sz="2300"/>
          </a:p>
        </p:txBody>
      </p:sp>
      <p:sp>
        <p:nvSpPr>
          <p:cNvPr id="258" name="Google Shape;258;p3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23</a:t>
            </a:fld>
            <a:endParaRPr>
              <a:solidFill>
                <a:srgbClr val="8F001A"/>
              </a:solidFill>
            </a:endParaRPr>
          </a:p>
        </p:txBody>
      </p:sp>
      <p:pic>
        <p:nvPicPr>
          <p:cNvPr id="5" name="Audio 4">
            <a:hlinkClick r:id="" action="ppaction://media"/>
            <a:extLst>
              <a:ext uri="{FF2B5EF4-FFF2-40B4-BE49-F238E27FC236}">
                <a16:creationId xmlns:a16="http://schemas.microsoft.com/office/drawing/2014/main" id="{13326EB1-6D2A-B215-6C67-DADA5E7A22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7913"/>
    </mc:Choice>
    <mc:Fallback xmlns="">
      <p:transition advTm="279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8"/>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a:t>
            </a:r>
            <a:endParaRPr sz="2900">
              <a:solidFill>
                <a:srgbClr val="FF004E"/>
              </a:solidFill>
            </a:endParaRPr>
          </a:p>
        </p:txBody>
      </p:sp>
      <p:sp>
        <p:nvSpPr>
          <p:cNvPr id="264" name="Google Shape;264;p38"/>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457200" lvl="0" indent="-374650" algn="l" rtl="0">
              <a:spcBef>
                <a:spcPts val="1000"/>
              </a:spcBef>
              <a:spcAft>
                <a:spcPts val="0"/>
              </a:spcAft>
              <a:buClr>
                <a:schemeClr val="dk1"/>
              </a:buClr>
              <a:buSzPts val="2300"/>
              <a:buAutoNum type="arabicPeriod"/>
            </a:pPr>
            <a:r>
              <a:rPr lang="en" sz="2300"/>
              <a:t>Platform (Teams or Zoom)</a:t>
            </a:r>
            <a:endParaRPr sz="2300"/>
          </a:p>
          <a:p>
            <a:pPr marL="457200" lvl="0" indent="-374650" algn="l" rtl="0">
              <a:spcBef>
                <a:spcPts val="1000"/>
              </a:spcBef>
              <a:spcAft>
                <a:spcPts val="0"/>
              </a:spcAft>
              <a:buClr>
                <a:schemeClr val="dk1"/>
              </a:buClr>
              <a:buSzPts val="2300"/>
              <a:buAutoNum type="arabicPeriod"/>
            </a:pPr>
            <a:r>
              <a:rPr lang="en" sz="2300"/>
              <a:t>Structure (speakers series or conversation)</a:t>
            </a:r>
            <a:endParaRPr sz="2300"/>
          </a:p>
          <a:p>
            <a:pPr marL="0" lvl="0" indent="0" algn="l" rtl="0">
              <a:spcBef>
                <a:spcPts val="1000"/>
              </a:spcBef>
              <a:spcAft>
                <a:spcPts val="1000"/>
              </a:spcAft>
              <a:buNone/>
            </a:pPr>
            <a:endParaRPr sz="2300"/>
          </a:p>
        </p:txBody>
      </p:sp>
      <p:sp>
        <p:nvSpPr>
          <p:cNvPr id="265" name="Google Shape;265;p3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24</a:t>
            </a:fld>
            <a:endParaRPr>
              <a:solidFill>
                <a:srgbClr val="8F001A"/>
              </a:solidFill>
            </a:endParaRPr>
          </a:p>
        </p:txBody>
      </p:sp>
      <p:pic>
        <p:nvPicPr>
          <p:cNvPr id="17" name="Audio 16">
            <a:hlinkClick r:id="" action="ppaction://media"/>
            <a:extLst>
              <a:ext uri="{FF2B5EF4-FFF2-40B4-BE49-F238E27FC236}">
                <a16:creationId xmlns:a16="http://schemas.microsoft.com/office/drawing/2014/main" id="{D1979823-B389-ED59-6BA1-C600632DAD2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3134"/>
    </mc:Choice>
    <mc:Fallback xmlns="">
      <p:transition advTm="231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9"/>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 </a:t>
            </a:r>
            <a:endParaRPr sz="2900">
              <a:solidFill>
                <a:srgbClr val="FF004E"/>
              </a:solidFill>
            </a:endParaRPr>
          </a:p>
        </p:txBody>
      </p:sp>
      <p:sp>
        <p:nvSpPr>
          <p:cNvPr id="271" name="Google Shape;271;p39"/>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457200" lvl="0" indent="-374650" algn="l" rtl="0">
              <a:spcBef>
                <a:spcPts val="1000"/>
              </a:spcBef>
              <a:spcAft>
                <a:spcPts val="0"/>
              </a:spcAft>
              <a:buClr>
                <a:schemeClr val="dk1"/>
              </a:buClr>
              <a:buSzPts val="2300"/>
              <a:buAutoNum type="arabicPeriod"/>
            </a:pPr>
            <a:r>
              <a:rPr lang="en" sz="2300"/>
              <a:t>Platform (Teams or Zoom)</a:t>
            </a:r>
            <a:endParaRPr sz="2300"/>
          </a:p>
          <a:p>
            <a:pPr marL="457200" lvl="0" indent="-374650" algn="l" rtl="0">
              <a:spcBef>
                <a:spcPts val="1000"/>
              </a:spcBef>
              <a:spcAft>
                <a:spcPts val="0"/>
              </a:spcAft>
              <a:buClr>
                <a:schemeClr val="dk1"/>
              </a:buClr>
              <a:buSzPts val="2300"/>
              <a:buAutoNum type="arabicPeriod"/>
            </a:pPr>
            <a:r>
              <a:rPr lang="en" sz="2300"/>
              <a:t>Structure (speakers series or conversation)</a:t>
            </a:r>
            <a:endParaRPr sz="2300"/>
          </a:p>
          <a:p>
            <a:pPr marL="457200" lvl="0" indent="-374650" algn="l" rtl="0">
              <a:spcBef>
                <a:spcPts val="1000"/>
              </a:spcBef>
              <a:spcAft>
                <a:spcPts val="0"/>
              </a:spcAft>
              <a:buClr>
                <a:schemeClr val="dk1"/>
              </a:buClr>
              <a:buSzPts val="2300"/>
              <a:buAutoNum type="arabicPeriod"/>
            </a:pPr>
            <a:r>
              <a:rPr lang="en" sz="2300"/>
              <a:t>Level and focus</a:t>
            </a:r>
            <a:endParaRPr sz="2300"/>
          </a:p>
          <a:p>
            <a:pPr marL="457200" lvl="0" indent="0" algn="l" rtl="0">
              <a:spcBef>
                <a:spcPts val="1000"/>
              </a:spcBef>
              <a:spcAft>
                <a:spcPts val="1000"/>
              </a:spcAft>
              <a:buNone/>
            </a:pPr>
            <a:endParaRPr sz="2300"/>
          </a:p>
        </p:txBody>
      </p:sp>
      <p:sp>
        <p:nvSpPr>
          <p:cNvPr id="272" name="Google Shape;272;p3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25</a:t>
            </a:fld>
            <a:endParaRPr>
              <a:solidFill>
                <a:srgbClr val="8F001A"/>
              </a:solidFill>
            </a:endParaRPr>
          </a:p>
        </p:txBody>
      </p:sp>
      <p:pic>
        <p:nvPicPr>
          <p:cNvPr id="5" name="Audio 4">
            <a:hlinkClick r:id="" action="ppaction://media"/>
            <a:extLst>
              <a:ext uri="{FF2B5EF4-FFF2-40B4-BE49-F238E27FC236}">
                <a16:creationId xmlns:a16="http://schemas.microsoft.com/office/drawing/2014/main" id="{23A9473A-ED66-BA26-C8C8-BEDCB3CF0D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16768"/>
    </mc:Choice>
    <mc:Fallback xmlns="">
      <p:transition advTm="167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0"/>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a:t>
            </a:r>
            <a:endParaRPr sz="2900">
              <a:solidFill>
                <a:srgbClr val="FF004E"/>
              </a:solidFill>
            </a:endParaRPr>
          </a:p>
        </p:txBody>
      </p:sp>
      <p:sp>
        <p:nvSpPr>
          <p:cNvPr id="278" name="Google Shape;278;p40"/>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457200" lvl="0" indent="-374650" algn="l" rtl="0">
              <a:spcBef>
                <a:spcPts val="1000"/>
              </a:spcBef>
              <a:spcAft>
                <a:spcPts val="0"/>
              </a:spcAft>
              <a:buClr>
                <a:schemeClr val="dk1"/>
              </a:buClr>
              <a:buSzPts val="2300"/>
              <a:buAutoNum type="arabicPeriod"/>
            </a:pPr>
            <a:r>
              <a:rPr lang="en" sz="2300"/>
              <a:t>Platform (Teams or Zoom)</a:t>
            </a:r>
            <a:endParaRPr sz="2300"/>
          </a:p>
          <a:p>
            <a:pPr marL="457200" lvl="0" indent="-374650" algn="l" rtl="0">
              <a:spcBef>
                <a:spcPts val="1000"/>
              </a:spcBef>
              <a:spcAft>
                <a:spcPts val="0"/>
              </a:spcAft>
              <a:buClr>
                <a:schemeClr val="dk1"/>
              </a:buClr>
              <a:buSzPts val="2300"/>
              <a:buAutoNum type="arabicPeriod"/>
            </a:pPr>
            <a:r>
              <a:rPr lang="en" sz="2300"/>
              <a:t>Structure (speakers series or conversation)</a:t>
            </a:r>
            <a:endParaRPr sz="2300"/>
          </a:p>
          <a:p>
            <a:pPr marL="457200" lvl="0" indent="-374650" algn="l" rtl="0">
              <a:spcBef>
                <a:spcPts val="1000"/>
              </a:spcBef>
              <a:spcAft>
                <a:spcPts val="0"/>
              </a:spcAft>
              <a:buClr>
                <a:schemeClr val="dk1"/>
              </a:buClr>
              <a:buSzPts val="2300"/>
              <a:buAutoNum type="arabicPeriod"/>
            </a:pPr>
            <a:r>
              <a:rPr lang="en" sz="2300"/>
              <a:t>Level and focus</a:t>
            </a:r>
            <a:endParaRPr sz="2300"/>
          </a:p>
          <a:p>
            <a:pPr marL="457200" lvl="0" indent="-374650" algn="l" rtl="0">
              <a:spcBef>
                <a:spcPts val="1000"/>
              </a:spcBef>
              <a:spcAft>
                <a:spcPts val="0"/>
              </a:spcAft>
              <a:buClr>
                <a:schemeClr val="dk1"/>
              </a:buClr>
              <a:buSzPts val="2300"/>
              <a:buAutoNum type="arabicPeriod"/>
            </a:pPr>
            <a:r>
              <a:rPr lang="en" sz="2300"/>
              <a:t>Bilingualism</a:t>
            </a:r>
            <a:endParaRPr sz="2300"/>
          </a:p>
          <a:p>
            <a:pPr marL="457200" lvl="0" indent="0" algn="l" rtl="0">
              <a:spcBef>
                <a:spcPts val="1000"/>
              </a:spcBef>
              <a:spcAft>
                <a:spcPts val="1000"/>
              </a:spcAft>
              <a:buNone/>
            </a:pPr>
            <a:endParaRPr sz="2300"/>
          </a:p>
        </p:txBody>
      </p:sp>
      <p:sp>
        <p:nvSpPr>
          <p:cNvPr id="279" name="Google Shape;279;p4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26</a:t>
            </a:fld>
            <a:endParaRPr>
              <a:solidFill>
                <a:srgbClr val="8F001A"/>
              </a:solidFill>
            </a:endParaRPr>
          </a:p>
        </p:txBody>
      </p:sp>
      <p:pic>
        <p:nvPicPr>
          <p:cNvPr id="13" name="Audio 12">
            <a:hlinkClick r:id="" action="ppaction://media"/>
            <a:extLst>
              <a:ext uri="{FF2B5EF4-FFF2-40B4-BE49-F238E27FC236}">
                <a16:creationId xmlns:a16="http://schemas.microsoft.com/office/drawing/2014/main" id="{948447A9-C46A-8401-D784-C282CFA18F6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8323"/>
    </mc:Choice>
    <mc:Fallback xmlns="">
      <p:transition advTm="283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1"/>
          <p:cNvSpPr txBox="1">
            <a:spLocks noGrp="1"/>
          </p:cNvSpPr>
          <p:nvPr>
            <p:ph type="title"/>
          </p:nvPr>
        </p:nvSpPr>
        <p:spPr>
          <a:xfrm>
            <a:off x="844425" y="603375"/>
            <a:ext cx="7240800" cy="64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900"/>
              <a:t>Challenges and lessons learned</a:t>
            </a:r>
            <a:endParaRPr sz="2900">
              <a:solidFill>
                <a:srgbClr val="FF004E"/>
              </a:solidFill>
            </a:endParaRPr>
          </a:p>
        </p:txBody>
      </p:sp>
      <p:sp>
        <p:nvSpPr>
          <p:cNvPr id="285" name="Google Shape;285;p41"/>
          <p:cNvSpPr txBox="1">
            <a:spLocks noGrp="1"/>
          </p:cNvSpPr>
          <p:nvPr>
            <p:ph type="body" idx="1"/>
          </p:nvPr>
        </p:nvSpPr>
        <p:spPr>
          <a:xfrm>
            <a:off x="762450" y="1328475"/>
            <a:ext cx="7619100" cy="35106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Clr>
                <a:schemeClr val="dk1"/>
              </a:buClr>
              <a:buSzPts val="2300"/>
              <a:buAutoNum type="arabicPeriod"/>
            </a:pPr>
            <a:r>
              <a:rPr lang="en" sz="2300"/>
              <a:t>Virtual only</a:t>
            </a:r>
            <a:endParaRPr sz="2300"/>
          </a:p>
          <a:p>
            <a:pPr marL="457200" lvl="0" indent="-374650" algn="l" rtl="0">
              <a:spcBef>
                <a:spcPts val="1000"/>
              </a:spcBef>
              <a:spcAft>
                <a:spcPts val="0"/>
              </a:spcAft>
              <a:buClr>
                <a:schemeClr val="dk1"/>
              </a:buClr>
              <a:buSzPts val="2300"/>
              <a:buAutoNum type="arabicPeriod"/>
            </a:pPr>
            <a:r>
              <a:rPr lang="en" sz="2300"/>
              <a:t>Platform (Teams or Zoom)</a:t>
            </a:r>
            <a:endParaRPr sz="2300"/>
          </a:p>
          <a:p>
            <a:pPr marL="457200" lvl="0" indent="-374650" algn="l" rtl="0">
              <a:spcBef>
                <a:spcPts val="1000"/>
              </a:spcBef>
              <a:spcAft>
                <a:spcPts val="0"/>
              </a:spcAft>
              <a:buClr>
                <a:schemeClr val="dk1"/>
              </a:buClr>
              <a:buSzPts val="2300"/>
              <a:buAutoNum type="arabicPeriod"/>
            </a:pPr>
            <a:r>
              <a:rPr lang="en" sz="2300"/>
              <a:t>Structure (speakers series or conversation)</a:t>
            </a:r>
            <a:endParaRPr sz="2300"/>
          </a:p>
          <a:p>
            <a:pPr marL="457200" lvl="0" indent="-374650" algn="l" rtl="0">
              <a:spcBef>
                <a:spcPts val="1000"/>
              </a:spcBef>
              <a:spcAft>
                <a:spcPts val="0"/>
              </a:spcAft>
              <a:buClr>
                <a:schemeClr val="dk1"/>
              </a:buClr>
              <a:buSzPts val="2300"/>
              <a:buAutoNum type="arabicPeriod"/>
            </a:pPr>
            <a:r>
              <a:rPr lang="en" sz="2300"/>
              <a:t>Level and focus</a:t>
            </a:r>
            <a:endParaRPr sz="2300"/>
          </a:p>
          <a:p>
            <a:pPr marL="457200" lvl="0" indent="-374650" algn="l" rtl="0">
              <a:spcBef>
                <a:spcPts val="1000"/>
              </a:spcBef>
              <a:spcAft>
                <a:spcPts val="0"/>
              </a:spcAft>
              <a:buClr>
                <a:schemeClr val="dk1"/>
              </a:buClr>
              <a:buSzPts val="2300"/>
              <a:buAutoNum type="arabicPeriod"/>
            </a:pPr>
            <a:r>
              <a:rPr lang="en" sz="2300"/>
              <a:t>Bilingualism</a:t>
            </a:r>
            <a:endParaRPr sz="2300"/>
          </a:p>
          <a:p>
            <a:pPr marL="457200" lvl="0" indent="-374650" algn="l" rtl="0">
              <a:spcBef>
                <a:spcPts val="1000"/>
              </a:spcBef>
              <a:spcAft>
                <a:spcPts val="0"/>
              </a:spcAft>
              <a:buClr>
                <a:schemeClr val="dk1"/>
              </a:buClr>
              <a:buSzPts val="2300"/>
              <a:buAutoNum type="arabicPeriod"/>
            </a:pPr>
            <a:r>
              <a:rPr lang="en" sz="2300"/>
              <a:t>Membership</a:t>
            </a:r>
            <a:endParaRPr sz="2300"/>
          </a:p>
          <a:p>
            <a:pPr marL="0" lvl="0" indent="0" algn="l" rtl="0">
              <a:spcBef>
                <a:spcPts val="1000"/>
              </a:spcBef>
              <a:spcAft>
                <a:spcPts val="0"/>
              </a:spcAft>
              <a:buNone/>
            </a:pPr>
            <a:endParaRPr sz="2300"/>
          </a:p>
          <a:p>
            <a:pPr marL="457200" lvl="0" indent="0" algn="l" rtl="0">
              <a:spcBef>
                <a:spcPts val="1000"/>
              </a:spcBef>
              <a:spcAft>
                <a:spcPts val="1000"/>
              </a:spcAft>
              <a:buNone/>
            </a:pPr>
            <a:endParaRPr sz="2300"/>
          </a:p>
        </p:txBody>
      </p:sp>
      <p:sp>
        <p:nvSpPr>
          <p:cNvPr id="286" name="Google Shape;286;p4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27</a:t>
            </a:fld>
            <a:endParaRPr>
              <a:solidFill>
                <a:srgbClr val="8F001A"/>
              </a:solidFill>
            </a:endParaRPr>
          </a:p>
        </p:txBody>
      </p:sp>
      <p:pic>
        <p:nvPicPr>
          <p:cNvPr id="9" name="Audio 8">
            <a:hlinkClick r:id="" action="ppaction://media"/>
            <a:extLst>
              <a:ext uri="{FF2B5EF4-FFF2-40B4-BE49-F238E27FC236}">
                <a16:creationId xmlns:a16="http://schemas.microsoft.com/office/drawing/2014/main" id="{44E31812-009A-F633-A70D-416DF597F16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23300" y="462280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2884"/>
    </mc:Choice>
    <mc:Fallback xmlns="">
      <p:transition advTm="228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
        <p:nvSpPr>
          <p:cNvPr id="292" name="Google Shape;292;p42"/>
          <p:cNvSpPr txBox="1"/>
          <p:nvPr/>
        </p:nvSpPr>
        <p:spPr>
          <a:xfrm>
            <a:off x="1377025" y="958775"/>
            <a:ext cx="7280700" cy="115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0" b="1">
                <a:solidFill>
                  <a:srgbClr val="FFFFFF"/>
                </a:solidFill>
                <a:latin typeface="Titillium Web"/>
                <a:ea typeface="Titillium Web"/>
                <a:cs typeface="Titillium Web"/>
                <a:sym typeface="Titillium Web"/>
              </a:rPr>
              <a:t>Thank you!</a:t>
            </a:r>
            <a:endParaRPr sz="8000" b="1">
              <a:solidFill>
                <a:srgbClr val="FFFFFF"/>
              </a:solidFill>
              <a:latin typeface="Titillium Web"/>
              <a:ea typeface="Titillium Web"/>
              <a:cs typeface="Titillium Web"/>
              <a:sym typeface="Titillium Web"/>
            </a:endParaRPr>
          </a:p>
        </p:txBody>
      </p:sp>
      <p:sp>
        <p:nvSpPr>
          <p:cNvPr id="293" name="Google Shape;293;p42"/>
          <p:cNvSpPr txBox="1"/>
          <p:nvPr/>
        </p:nvSpPr>
        <p:spPr>
          <a:xfrm>
            <a:off x="1482000" y="2679900"/>
            <a:ext cx="6366600" cy="1474800"/>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None/>
            </a:pPr>
            <a:r>
              <a:rPr lang="en" sz="3400" dirty="0">
                <a:latin typeface="Titillium Web"/>
                <a:ea typeface="Titillium Web"/>
                <a:cs typeface="Titillium Web"/>
                <a:sym typeface="Titillium Web"/>
              </a:rPr>
              <a:t>Questions?</a:t>
            </a:r>
            <a:endParaRPr sz="3400" dirty="0">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endParaRPr sz="1900" dirty="0">
              <a:solidFill>
                <a:schemeClr val="dk1"/>
              </a:solidFill>
              <a:latin typeface="Titillium Web"/>
              <a:ea typeface="Titillium Web"/>
              <a:cs typeface="Titillium Web"/>
              <a:sym typeface="Titillium Web"/>
            </a:endParaRPr>
          </a:p>
          <a:p>
            <a:pPr marL="0" lvl="0" indent="0" algn="l" rtl="0">
              <a:spcBef>
                <a:spcPts val="400"/>
              </a:spcBef>
              <a:spcAft>
                <a:spcPts val="0"/>
              </a:spcAft>
              <a:buClr>
                <a:schemeClr val="dk1"/>
              </a:buClr>
              <a:buSzPts val="1100"/>
              <a:buFont typeface="Arial"/>
              <a:buNone/>
            </a:pPr>
            <a:r>
              <a:rPr lang="en" sz="1900" u="sng" dirty="0">
                <a:solidFill>
                  <a:schemeClr val="accent2"/>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melanie.brunet@uottawa.ca</a:t>
            </a:r>
            <a:r>
              <a:rPr lang="en" sz="1900" dirty="0">
                <a:solidFill>
                  <a:schemeClr val="dk2"/>
                </a:solidFill>
                <a:latin typeface="Titillium Web"/>
                <a:ea typeface="Titillium Web"/>
                <a:cs typeface="Titillium Web"/>
                <a:sym typeface="Titillium Web"/>
              </a:rPr>
              <a:t> &amp; @MelanieBrunet</a:t>
            </a:r>
            <a:endParaRPr sz="1900" dirty="0">
              <a:solidFill>
                <a:schemeClr val="dk1"/>
              </a:solidFill>
              <a:latin typeface="Titillium Web"/>
              <a:ea typeface="Titillium Web"/>
              <a:cs typeface="Titillium Web"/>
              <a:sym typeface="Titillium Web"/>
            </a:endParaRPr>
          </a:p>
          <a:p>
            <a:pPr marL="0" lvl="0" indent="0" algn="l" rtl="0">
              <a:spcBef>
                <a:spcPts val="400"/>
              </a:spcBef>
              <a:spcAft>
                <a:spcPts val="0"/>
              </a:spcAft>
              <a:buNone/>
            </a:pPr>
            <a:r>
              <a:rPr lang="en" sz="1900" u="sng" dirty="0">
                <a:solidFill>
                  <a:schemeClr val="accent2"/>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michelle.brown@uottawa.ca</a:t>
            </a:r>
            <a:r>
              <a:rPr lang="en" sz="1900" dirty="0">
                <a:solidFill>
                  <a:schemeClr val="dk2"/>
                </a:solidFill>
                <a:latin typeface="Titillium Web"/>
                <a:ea typeface="Titillium Web"/>
                <a:cs typeface="Titillium Web"/>
                <a:sym typeface="Titillium Web"/>
              </a:rPr>
              <a:t> &amp; @LibraryGurrl</a:t>
            </a:r>
            <a:endParaRPr sz="1900" dirty="0">
              <a:solidFill>
                <a:schemeClr val="dk2"/>
              </a:solidFill>
              <a:latin typeface="Titillium Web"/>
              <a:ea typeface="Titillium Web"/>
              <a:cs typeface="Titillium Web"/>
              <a:sym typeface="Titillium Web"/>
            </a:endParaRPr>
          </a:p>
          <a:p>
            <a:pPr marL="0" lvl="0" indent="0" algn="l" rtl="0">
              <a:spcBef>
                <a:spcPts val="400"/>
              </a:spcBef>
              <a:spcAft>
                <a:spcPts val="0"/>
              </a:spcAft>
              <a:buClr>
                <a:schemeClr val="dk1"/>
              </a:buClr>
              <a:buSzPts val="1100"/>
              <a:buFont typeface="Arial"/>
              <a:buNone/>
            </a:pPr>
            <a:endParaRPr sz="1900" dirty="0">
              <a:solidFill>
                <a:schemeClr val="dk2"/>
              </a:solidFill>
              <a:latin typeface="Titillium Web"/>
              <a:ea typeface="Titillium Web"/>
              <a:cs typeface="Titillium Web"/>
              <a:sym typeface="Titillium Web"/>
            </a:endParaRPr>
          </a:p>
          <a:p>
            <a:pPr marL="0" lvl="0" indent="0" algn="l" rtl="0">
              <a:spcBef>
                <a:spcPts val="600"/>
              </a:spcBef>
              <a:spcAft>
                <a:spcPts val="0"/>
              </a:spcAft>
              <a:buClr>
                <a:schemeClr val="dk1"/>
              </a:buClr>
              <a:buSzPts val="1100"/>
              <a:buFont typeface="Arial"/>
              <a:buNone/>
            </a:pPr>
            <a:r>
              <a:rPr lang="en" sz="1200" u="sng" dirty="0">
                <a:solidFill>
                  <a:srgbClr val="8F001A"/>
                </a:solidFill>
                <a:latin typeface="Titillium Web"/>
                <a:ea typeface="Titillium Web"/>
                <a:cs typeface="Titillium Web"/>
                <a:sym typeface="Titillium Web"/>
                <a:hlinkClick r:id="rId7">
                  <a:extLst>
                    <a:ext uri="{A12FA001-AC4F-418D-AE19-62706E023703}">
                      <ahyp:hlinkClr xmlns:ahyp="http://schemas.microsoft.com/office/drawing/2018/hyperlinkcolor" val="tx"/>
                    </a:ext>
                  </a:extLst>
                </a:hlinkClick>
              </a:rPr>
              <a:t>Fidele template</a:t>
            </a:r>
            <a:r>
              <a:rPr lang="en" sz="1200" dirty="0">
                <a:solidFill>
                  <a:schemeClr val="dk1"/>
                </a:solidFill>
                <a:latin typeface="Titillium Web"/>
                <a:ea typeface="Titillium Web"/>
                <a:cs typeface="Titillium Web"/>
                <a:sym typeface="Titillium Web"/>
              </a:rPr>
              <a:t> from</a:t>
            </a:r>
            <a:r>
              <a:rPr lang="en" sz="1200" dirty="0">
                <a:solidFill>
                  <a:srgbClr val="8F001A"/>
                </a:solidFill>
                <a:latin typeface="Titillium Web"/>
                <a:ea typeface="Titillium Web"/>
                <a:cs typeface="Titillium Web"/>
                <a:sym typeface="Titillium Web"/>
              </a:rPr>
              <a:t> </a:t>
            </a:r>
            <a:r>
              <a:rPr lang="en" sz="1200" u="sng" dirty="0">
                <a:solidFill>
                  <a:srgbClr val="8F001A"/>
                </a:solidFill>
                <a:latin typeface="Titillium Web"/>
                <a:ea typeface="Titillium Web"/>
                <a:cs typeface="Titillium Web"/>
                <a:sym typeface="Titillium Web"/>
                <a:hlinkClick r:id="rId8">
                  <a:extLst>
                    <a:ext uri="{A12FA001-AC4F-418D-AE19-62706E023703}">
                      <ahyp:hlinkClr xmlns:ahyp="http://schemas.microsoft.com/office/drawing/2018/hyperlinkcolor" val="tx"/>
                    </a:ext>
                  </a:extLst>
                </a:hlinkClick>
              </a:rPr>
              <a:t>SlidesCarnival</a:t>
            </a:r>
            <a:r>
              <a:rPr lang="en" sz="1200" dirty="0">
                <a:solidFill>
                  <a:schemeClr val="dk1"/>
                </a:solidFill>
                <a:latin typeface="Titillium Web"/>
                <a:ea typeface="Titillium Web"/>
                <a:cs typeface="Titillium Web"/>
                <a:sym typeface="Titillium Web"/>
              </a:rPr>
              <a:t>, </a:t>
            </a:r>
            <a:r>
              <a:rPr lang="en" sz="1200" u="sng" dirty="0">
                <a:solidFill>
                  <a:srgbClr val="8F001A"/>
                </a:solidFill>
                <a:latin typeface="Titillium Web"/>
                <a:ea typeface="Titillium Web"/>
                <a:cs typeface="Titillium Web"/>
                <a:sym typeface="Titillium Web"/>
                <a:hlinkClick r:id="rId9">
                  <a:extLst>
                    <a:ext uri="{A12FA001-AC4F-418D-AE19-62706E023703}">
                      <ahyp:hlinkClr xmlns:ahyp="http://schemas.microsoft.com/office/drawing/2018/hyperlinkcolor" val="tx"/>
                    </a:ext>
                  </a:extLst>
                </a:hlinkClick>
              </a:rPr>
              <a:t>CC BY 4.0</a:t>
            </a:r>
            <a:r>
              <a:rPr lang="en" sz="1200" dirty="0">
                <a:solidFill>
                  <a:srgbClr val="8F001A"/>
                </a:solidFill>
                <a:latin typeface="Titillium Web"/>
                <a:ea typeface="Titillium Web"/>
                <a:cs typeface="Titillium Web"/>
                <a:sym typeface="Titillium Web"/>
              </a:rPr>
              <a:t> </a:t>
            </a:r>
            <a:r>
              <a:rPr lang="en" sz="1200" dirty="0">
                <a:solidFill>
                  <a:schemeClr val="dk1"/>
                </a:solidFill>
                <a:latin typeface="Titillium Web"/>
                <a:ea typeface="Titillium Web"/>
                <a:cs typeface="Titillium Web"/>
                <a:sym typeface="Titillium Web"/>
              </a:rPr>
              <a:t>(modified colour)</a:t>
            </a:r>
            <a:endParaRPr sz="1200" dirty="0">
              <a:latin typeface="Titillium Web"/>
              <a:ea typeface="Titillium Web"/>
              <a:cs typeface="Titillium Web"/>
              <a:sym typeface="Titillium Web"/>
            </a:endParaRPr>
          </a:p>
        </p:txBody>
      </p:sp>
      <p:pic>
        <p:nvPicPr>
          <p:cNvPr id="16" name="Audio 2">
            <a:hlinkClick r:id="" action="ppaction://media"/>
            <a:extLst>
              <a:ext uri="{FF2B5EF4-FFF2-40B4-BE49-F238E27FC236}">
                <a16:creationId xmlns:a16="http://schemas.microsoft.com/office/drawing/2014/main" id="{8DCC8D16-9D77-2B48-41F2-731BF299B68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618697" y="4561956"/>
            <a:ext cx="272473" cy="272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09"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7"/>
          <p:cNvSpPr txBox="1">
            <a:spLocks noGrp="1"/>
          </p:cNvSpPr>
          <p:nvPr>
            <p:ph type="ctrTitle"/>
          </p:nvPr>
        </p:nvSpPr>
        <p:spPr>
          <a:xfrm>
            <a:off x="826350" y="1747825"/>
            <a:ext cx="77427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 </a:t>
            </a:r>
            <a:endParaRPr/>
          </a:p>
          <a:p>
            <a:pPr marL="0" lvl="0" indent="0" algn="l" rtl="0">
              <a:spcBef>
                <a:spcPts val="0"/>
              </a:spcBef>
              <a:spcAft>
                <a:spcPts val="0"/>
              </a:spcAft>
              <a:buNone/>
            </a:pPr>
            <a:r>
              <a:rPr lang="en" sz="3800"/>
              <a:t>Context at the University of Ottawa</a:t>
            </a:r>
            <a:endParaRPr sz="3800"/>
          </a:p>
        </p:txBody>
      </p:sp>
      <p:sp>
        <p:nvSpPr>
          <p:cNvPr id="99" name="Google Shape;99;p17"/>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3</a:t>
            </a:fld>
            <a:endParaRPr>
              <a:solidFill>
                <a:schemeClr val="accent2"/>
              </a:solidFill>
            </a:endParaRPr>
          </a:p>
        </p:txBody>
      </p:sp>
      <p:sp>
        <p:nvSpPr>
          <p:cNvPr id="100" name="Google Shape;100;p17"/>
          <p:cNvSpPr txBox="1"/>
          <p:nvPr/>
        </p:nvSpPr>
        <p:spPr>
          <a:xfrm>
            <a:off x="3470625" y="4777300"/>
            <a:ext cx="5304000" cy="3231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Clr>
                <a:schemeClr val="dk1"/>
              </a:buClr>
              <a:buSzPts val="1100"/>
              <a:buFont typeface="Arial"/>
              <a:buNone/>
            </a:pPr>
            <a:r>
              <a:rPr lang="en" sz="900" u="sng">
                <a:solidFill>
                  <a:srgbClr val="8F001A"/>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University of Ottawa Coat of Arms</a:t>
            </a:r>
            <a:r>
              <a:rPr lang="en" sz="900">
                <a:solidFill>
                  <a:schemeClr val="dk1"/>
                </a:solidFill>
                <a:latin typeface="Titillium Web"/>
                <a:ea typeface="Titillium Web"/>
                <a:cs typeface="Titillium Web"/>
                <a:sym typeface="Titillium Web"/>
              </a:rPr>
              <a:t> by University of Ottawa, </a:t>
            </a:r>
            <a:r>
              <a:rPr lang="en" sz="900" u="sng">
                <a:solidFill>
                  <a:schemeClr val="accent2"/>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Wikipedia Commons</a:t>
            </a:r>
            <a:r>
              <a:rPr lang="en" sz="900">
                <a:solidFill>
                  <a:schemeClr val="dk1"/>
                </a:solidFill>
                <a:latin typeface="Titillium Web"/>
                <a:ea typeface="Titillium Web"/>
                <a:cs typeface="Titillium Web"/>
                <a:sym typeface="Titillium Web"/>
              </a:rPr>
              <a:t>,  </a:t>
            </a:r>
            <a:r>
              <a:rPr lang="en" sz="900" u="sng">
                <a:solidFill>
                  <a:srgbClr val="8F001A"/>
                </a:solidFill>
                <a:latin typeface="Titillium Web"/>
                <a:ea typeface="Titillium Web"/>
                <a:cs typeface="Titillium Web"/>
                <a:sym typeface="Titillium Web"/>
                <a:hlinkClick r:id="rId7">
                  <a:extLst>
                    <a:ext uri="{A12FA001-AC4F-418D-AE19-62706E023703}">
                      <ahyp:hlinkClr xmlns:ahyp="http://schemas.microsoft.com/office/drawing/2018/hyperlinkcolor" val="tx"/>
                    </a:ext>
                  </a:extLst>
                </a:hlinkClick>
              </a:rPr>
              <a:t>CC BY-SA 4.0</a:t>
            </a:r>
            <a:endParaRPr sz="900">
              <a:solidFill>
                <a:srgbClr val="8F001A"/>
              </a:solidFill>
              <a:latin typeface="Titillium Web"/>
              <a:ea typeface="Titillium Web"/>
              <a:cs typeface="Titillium Web"/>
              <a:sym typeface="Titillium Web"/>
            </a:endParaRPr>
          </a:p>
        </p:txBody>
      </p:sp>
      <p:pic>
        <p:nvPicPr>
          <p:cNvPr id="101" name="Google Shape;101;p17"/>
          <p:cNvPicPr preferRelativeResize="0"/>
          <p:nvPr/>
        </p:nvPicPr>
        <p:blipFill>
          <a:blip r:embed="rId8">
            <a:alphaModFix/>
          </a:blip>
          <a:stretch>
            <a:fillRect/>
          </a:stretch>
        </p:blipFill>
        <p:spPr>
          <a:xfrm>
            <a:off x="6186475" y="419950"/>
            <a:ext cx="2158675" cy="1743875"/>
          </a:xfrm>
          <a:prstGeom prst="rect">
            <a:avLst/>
          </a:prstGeom>
          <a:noFill/>
          <a:ln>
            <a:noFill/>
          </a:ln>
        </p:spPr>
      </p:pic>
      <p:pic>
        <p:nvPicPr>
          <p:cNvPr id="6" name="Audio 5">
            <a:hlinkClick r:id="" action="ppaction://media"/>
            <a:extLst>
              <a:ext uri="{FF2B5EF4-FFF2-40B4-BE49-F238E27FC236}">
                <a16:creationId xmlns:a16="http://schemas.microsoft.com/office/drawing/2014/main" id="{C7C34DDD-752D-D760-8E17-A20F67D88F7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605000" y="4604500"/>
            <a:ext cx="323100" cy="3231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30668"/>
    </mc:Choice>
    <mc:Fallback xmlns="">
      <p:transition advTm="306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txBox="1">
            <a:spLocks noGrp="1"/>
          </p:cNvSpPr>
          <p:nvPr>
            <p:ph type="ctrTitle" idx="4294967295"/>
          </p:nvPr>
        </p:nvSpPr>
        <p:spPr>
          <a:xfrm>
            <a:off x="749350" y="738850"/>
            <a:ext cx="76713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200">
                <a:solidFill>
                  <a:srgbClr val="8F001A"/>
                </a:solidFill>
              </a:rPr>
              <a:t>44,700</a:t>
            </a:r>
            <a:r>
              <a:rPr lang="en" sz="4000" b="0"/>
              <a:t> </a:t>
            </a:r>
            <a:r>
              <a:rPr lang="en" sz="4100" b="0"/>
              <a:t>students</a:t>
            </a:r>
            <a:r>
              <a:rPr lang="en" sz="6300">
                <a:solidFill>
                  <a:srgbClr val="FF004E"/>
                </a:solidFill>
              </a:rPr>
              <a:t> </a:t>
            </a:r>
            <a:endParaRPr sz="6300">
              <a:solidFill>
                <a:srgbClr val="FF004E"/>
              </a:solidFill>
            </a:endParaRPr>
          </a:p>
        </p:txBody>
      </p:sp>
      <p:sp>
        <p:nvSpPr>
          <p:cNvPr id="107" name="Google Shape;107;p18"/>
          <p:cNvSpPr txBox="1">
            <a:spLocks noGrp="1"/>
          </p:cNvSpPr>
          <p:nvPr>
            <p:ph type="ctrTitle" idx="4294967295"/>
          </p:nvPr>
        </p:nvSpPr>
        <p:spPr>
          <a:xfrm>
            <a:off x="801105" y="3224750"/>
            <a:ext cx="58035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200">
                <a:solidFill>
                  <a:srgbClr val="8F001A"/>
                </a:solidFill>
              </a:rPr>
              <a:t>30%</a:t>
            </a:r>
            <a:r>
              <a:rPr lang="en" sz="6200" b="0"/>
              <a:t> </a:t>
            </a:r>
            <a:r>
              <a:rPr lang="en" sz="4100" b="0"/>
              <a:t>French</a:t>
            </a:r>
            <a:endParaRPr sz="4100" b="0"/>
          </a:p>
        </p:txBody>
      </p:sp>
      <p:sp>
        <p:nvSpPr>
          <p:cNvPr id="108" name="Google Shape;108;p18"/>
          <p:cNvSpPr txBox="1">
            <a:spLocks noGrp="1"/>
          </p:cNvSpPr>
          <p:nvPr>
            <p:ph type="ctrTitle" idx="4294967295"/>
          </p:nvPr>
        </p:nvSpPr>
        <p:spPr>
          <a:xfrm>
            <a:off x="749354" y="1981800"/>
            <a:ext cx="59070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200">
                <a:solidFill>
                  <a:srgbClr val="8F001A"/>
                </a:solidFill>
              </a:rPr>
              <a:t>70%</a:t>
            </a:r>
            <a:r>
              <a:rPr lang="en" sz="6200">
                <a:solidFill>
                  <a:srgbClr val="FF004E"/>
                </a:solidFill>
              </a:rPr>
              <a:t> </a:t>
            </a:r>
            <a:r>
              <a:rPr lang="en" sz="4100" b="0"/>
              <a:t>English</a:t>
            </a:r>
            <a:endParaRPr sz="4100" b="0"/>
          </a:p>
        </p:txBody>
      </p:sp>
      <p:sp>
        <p:nvSpPr>
          <p:cNvPr id="109" name="Google Shape;109;p18"/>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4</a:t>
            </a:fld>
            <a:endParaRPr>
              <a:solidFill>
                <a:schemeClr val="accent2"/>
              </a:solidFill>
            </a:endParaRPr>
          </a:p>
        </p:txBody>
      </p:sp>
      <p:sp>
        <p:nvSpPr>
          <p:cNvPr id="110" name="Google Shape;110;p18"/>
          <p:cNvSpPr txBox="1"/>
          <p:nvPr/>
        </p:nvSpPr>
        <p:spPr>
          <a:xfrm>
            <a:off x="838975" y="4599750"/>
            <a:ext cx="63507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Titillium Web"/>
                <a:ea typeface="Titillium Web"/>
                <a:cs typeface="Titillium Web"/>
                <a:sym typeface="Titillium Web"/>
              </a:rPr>
              <a:t>Source: University of Ottawa, </a:t>
            </a:r>
            <a:r>
              <a:rPr lang="en" sz="800">
                <a:solidFill>
                  <a:schemeClr val="dk1"/>
                </a:solidFill>
                <a:latin typeface="Titillium Web"/>
                <a:ea typeface="Titillium Web"/>
                <a:cs typeface="Titillium Web"/>
                <a:sym typeface="Titillium Web"/>
              </a:rPr>
              <a:t>“Quick Facts 2020,” </a:t>
            </a:r>
            <a:r>
              <a:rPr lang="en" sz="800" u="sng">
                <a:solidFill>
                  <a:srgbClr val="8F001A"/>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https://www.uottawa.ca/institutional-research-planning/resources/facts-figures/quick-facts</a:t>
            </a:r>
            <a:r>
              <a:rPr lang="en" sz="800">
                <a:solidFill>
                  <a:srgbClr val="8F001A"/>
                </a:solidFill>
                <a:latin typeface="Titillium Web"/>
                <a:ea typeface="Titillium Web"/>
                <a:cs typeface="Titillium Web"/>
                <a:sym typeface="Titillium Web"/>
              </a:rPr>
              <a:t> </a:t>
            </a:r>
            <a:endParaRPr sz="800">
              <a:solidFill>
                <a:srgbClr val="8F001A"/>
              </a:solidFill>
              <a:latin typeface="Titillium Web"/>
              <a:ea typeface="Titillium Web"/>
              <a:cs typeface="Titillium Web"/>
              <a:sym typeface="Titillium Web"/>
            </a:endParaRPr>
          </a:p>
        </p:txBody>
      </p:sp>
      <p:pic>
        <p:nvPicPr>
          <p:cNvPr id="3" name="Audio 2">
            <a:hlinkClick r:id="" action="ppaction://media"/>
            <a:extLst>
              <a:ext uri="{FF2B5EF4-FFF2-40B4-BE49-F238E27FC236}">
                <a16:creationId xmlns:a16="http://schemas.microsoft.com/office/drawing/2014/main" id="{043CCB4F-6130-68F8-60BE-27728C5393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00250" y="4599750"/>
            <a:ext cx="327850" cy="3278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5389"/>
    </mc:Choice>
    <mc:Fallback xmlns="">
      <p:transition advTm="25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9"/>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5</a:t>
            </a:fld>
            <a:endParaRPr>
              <a:solidFill>
                <a:schemeClr val="accent2"/>
              </a:solidFill>
            </a:endParaRPr>
          </a:p>
        </p:txBody>
      </p:sp>
      <p:sp>
        <p:nvSpPr>
          <p:cNvPr id="116" name="Google Shape;116;p19"/>
          <p:cNvSpPr txBox="1"/>
          <p:nvPr/>
        </p:nvSpPr>
        <p:spPr>
          <a:xfrm>
            <a:off x="703100" y="4609400"/>
            <a:ext cx="70479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latin typeface="Titillium Web"/>
                <a:ea typeface="Titillium Web"/>
                <a:cs typeface="Titillium Web"/>
                <a:sym typeface="Titillium Web"/>
              </a:rPr>
              <a:t>Source: University of Ottawa, </a:t>
            </a:r>
            <a:r>
              <a:rPr lang="en" sz="800">
                <a:solidFill>
                  <a:schemeClr val="dk1"/>
                </a:solidFill>
                <a:latin typeface="Titillium Web"/>
                <a:ea typeface="Titillium Web"/>
                <a:cs typeface="Titillium Web"/>
                <a:sym typeface="Titillium Web"/>
              </a:rPr>
              <a:t>“Quick Facts 2020,” </a:t>
            </a:r>
            <a:r>
              <a:rPr lang="en" sz="800" u="sng">
                <a:solidFill>
                  <a:srgbClr val="8F001A"/>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https://www.uottawa.ca/institutional-research-planning/resources/facts-figures/quick-facts</a:t>
            </a:r>
            <a:r>
              <a:rPr lang="en" sz="800">
                <a:solidFill>
                  <a:srgbClr val="8F001A"/>
                </a:solidFill>
                <a:latin typeface="Titillium Web"/>
                <a:ea typeface="Titillium Web"/>
                <a:cs typeface="Titillium Web"/>
                <a:sym typeface="Titillium Web"/>
              </a:rPr>
              <a:t> </a:t>
            </a:r>
            <a:endParaRPr sz="800">
              <a:solidFill>
                <a:srgbClr val="8F001A"/>
              </a:solidFill>
              <a:latin typeface="Titillium Web"/>
              <a:ea typeface="Titillium Web"/>
              <a:cs typeface="Titillium Web"/>
              <a:sym typeface="Titillium Web"/>
            </a:endParaRPr>
          </a:p>
        </p:txBody>
      </p:sp>
      <p:sp>
        <p:nvSpPr>
          <p:cNvPr id="117" name="Google Shape;117;p19"/>
          <p:cNvSpPr txBox="1">
            <a:spLocks noGrp="1"/>
          </p:cNvSpPr>
          <p:nvPr>
            <p:ph type="ctrTitle" idx="4294967295"/>
          </p:nvPr>
        </p:nvSpPr>
        <p:spPr>
          <a:xfrm>
            <a:off x="577650" y="810200"/>
            <a:ext cx="72774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700">
                <a:solidFill>
                  <a:srgbClr val="8F001A"/>
                </a:solidFill>
              </a:rPr>
              <a:t>1,223</a:t>
            </a:r>
            <a:r>
              <a:rPr lang="en" sz="3300" b="0"/>
              <a:t> </a:t>
            </a:r>
            <a:r>
              <a:rPr lang="en" sz="3400" b="0"/>
              <a:t>regular professors</a:t>
            </a:r>
            <a:endParaRPr sz="5600">
              <a:solidFill>
                <a:srgbClr val="FF004E"/>
              </a:solidFill>
            </a:endParaRPr>
          </a:p>
        </p:txBody>
      </p:sp>
      <p:sp>
        <p:nvSpPr>
          <p:cNvPr id="118" name="Google Shape;118;p19"/>
          <p:cNvSpPr txBox="1">
            <a:spLocks noGrp="1"/>
          </p:cNvSpPr>
          <p:nvPr>
            <p:ph type="ctrTitle" idx="4294967295"/>
          </p:nvPr>
        </p:nvSpPr>
        <p:spPr>
          <a:xfrm>
            <a:off x="577650" y="2436275"/>
            <a:ext cx="8097900" cy="8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5700">
                <a:solidFill>
                  <a:srgbClr val="8F001A"/>
                </a:solidFill>
              </a:rPr>
              <a:t>1,376</a:t>
            </a:r>
            <a:r>
              <a:rPr lang="en" sz="3300" b="0"/>
              <a:t> adjunct and part-time professors</a:t>
            </a:r>
            <a:endParaRPr sz="5600">
              <a:solidFill>
                <a:srgbClr val="FF004E"/>
              </a:solidFill>
            </a:endParaRPr>
          </a:p>
        </p:txBody>
      </p:sp>
      <p:pic>
        <p:nvPicPr>
          <p:cNvPr id="3" name="Audio 2">
            <a:hlinkClick r:id="" action="ppaction://media"/>
            <a:extLst>
              <a:ext uri="{FF2B5EF4-FFF2-40B4-BE49-F238E27FC236}">
                <a16:creationId xmlns:a16="http://schemas.microsoft.com/office/drawing/2014/main" id="{1B4C35EC-FA7E-20DB-67B6-CDFED2D195E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77722" y="4577222"/>
            <a:ext cx="350378" cy="35037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6924"/>
    </mc:Choice>
    <mc:Fallback xmlns="">
      <p:transition advTm="269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0"/>
          <p:cNvSpPr txBox="1">
            <a:spLocks noGrp="1"/>
          </p:cNvSpPr>
          <p:nvPr>
            <p:ph type="ctrTitle"/>
          </p:nvPr>
        </p:nvSpPr>
        <p:spPr>
          <a:xfrm>
            <a:off x="826350" y="1747825"/>
            <a:ext cx="8022900" cy="182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a:t>
            </a:r>
            <a:endParaRPr/>
          </a:p>
          <a:p>
            <a:pPr marL="0" lvl="0" indent="0" algn="l" rtl="0">
              <a:spcBef>
                <a:spcPts val="0"/>
              </a:spcBef>
              <a:spcAft>
                <a:spcPts val="0"/>
              </a:spcAft>
              <a:buNone/>
            </a:pPr>
            <a:r>
              <a:rPr lang="en" sz="3300"/>
              <a:t>Creation of the OER Community of Practice</a:t>
            </a:r>
            <a:endParaRPr sz="3500"/>
          </a:p>
        </p:txBody>
      </p:sp>
      <p:sp>
        <p:nvSpPr>
          <p:cNvPr id="124" name="Google Shape;124;p20"/>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chemeClr val="accent2"/>
                </a:solidFill>
              </a:rPr>
              <a:t>6</a:t>
            </a:fld>
            <a:endParaRPr>
              <a:solidFill>
                <a:schemeClr val="accent2"/>
              </a:solidFill>
            </a:endParaRPr>
          </a:p>
        </p:txBody>
      </p:sp>
      <p:pic>
        <p:nvPicPr>
          <p:cNvPr id="3" name="Audio 2">
            <a:hlinkClick r:id="" action="ppaction://media"/>
            <a:extLst>
              <a:ext uri="{FF2B5EF4-FFF2-40B4-BE49-F238E27FC236}">
                <a16:creationId xmlns:a16="http://schemas.microsoft.com/office/drawing/2014/main" id="{C34C5BA1-891A-A037-97B6-F54008E2E8A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91646" y="4591146"/>
            <a:ext cx="336453" cy="33645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7231"/>
    </mc:Choice>
    <mc:Fallback xmlns="">
      <p:transition advTm="72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1"/>
          <p:cNvSpPr txBox="1">
            <a:spLocks noGrp="1"/>
          </p:cNvSpPr>
          <p:nvPr>
            <p:ph type="title"/>
          </p:nvPr>
        </p:nvSpPr>
        <p:spPr>
          <a:xfrm>
            <a:off x="755125" y="688700"/>
            <a:ext cx="72279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Origins of the Community of Practice </a:t>
            </a:r>
            <a:endParaRPr/>
          </a:p>
        </p:txBody>
      </p:sp>
      <p:sp>
        <p:nvSpPr>
          <p:cNvPr id="130" name="Google Shape;130;p21"/>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7</a:t>
            </a:fld>
            <a:endParaRPr>
              <a:solidFill>
                <a:srgbClr val="8F001A"/>
              </a:solidFill>
            </a:endParaRPr>
          </a:p>
        </p:txBody>
      </p:sp>
      <p:sp>
        <p:nvSpPr>
          <p:cNvPr id="131" name="Google Shape;131;p21"/>
          <p:cNvSpPr txBox="1">
            <a:spLocks noGrp="1"/>
          </p:cNvSpPr>
          <p:nvPr>
            <p:ph type="body" idx="1"/>
          </p:nvPr>
        </p:nvSpPr>
        <p:spPr>
          <a:xfrm>
            <a:off x="612825" y="1441050"/>
            <a:ext cx="4521000" cy="2772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2"/>
              </a:buClr>
              <a:buSzPts val="1800"/>
              <a:buChar char="▪"/>
            </a:pPr>
            <a:r>
              <a:rPr lang="en">
                <a:solidFill>
                  <a:schemeClr val="dk2"/>
                </a:solidFill>
              </a:rPr>
              <a:t>Open and Affordable Learning Materials Working Group report findings (2020)</a:t>
            </a:r>
            <a:endParaRPr>
              <a:solidFill>
                <a:schemeClr val="dk2"/>
              </a:solidFill>
            </a:endParaRPr>
          </a:p>
          <a:p>
            <a:pPr marL="457200" lvl="0" indent="0" algn="l" rtl="0">
              <a:lnSpc>
                <a:spcPct val="100000"/>
              </a:lnSpc>
              <a:spcBef>
                <a:spcPts val="1000"/>
              </a:spcBef>
              <a:spcAft>
                <a:spcPts val="1000"/>
              </a:spcAft>
              <a:buNone/>
            </a:pPr>
            <a:endParaRPr>
              <a:solidFill>
                <a:schemeClr val="dk2"/>
              </a:solidFill>
            </a:endParaRPr>
          </a:p>
        </p:txBody>
      </p:sp>
      <p:sp>
        <p:nvSpPr>
          <p:cNvPr id="132" name="Google Shape;132;p21"/>
          <p:cNvSpPr txBox="1"/>
          <p:nvPr/>
        </p:nvSpPr>
        <p:spPr>
          <a:xfrm>
            <a:off x="4659125" y="4213950"/>
            <a:ext cx="4016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100">
                <a:solidFill>
                  <a:srgbClr val="062133"/>
                </a:solidFill>
                <a:latin typeface="Titillium Web"/>
                <a:ea typeface="Titillium Web"/>
                <a:cs typeface="Titillium Web"/>
                <a:sym typeface="Titillium Web"/>
              </a:rPr>
              <a:t>Student-led OER created at the University of Ottawa: </a:t>
            </a:r>
            <a:endParaRPr sz="1100">
              <a:solidFill>
                <a:srgbClr val="062133"/>
              </a:solidFill>
              <a:latin typeface="Titillium Web"/>
              <a:ea typeface="Titillium Web"/>
              <a:cs typeface="Titillium Web"/>
              <a:sym typeface="Titillium Web"/>
            </a:endParaRPr>
          </a:p>
          <a:p>
            <a:pPr marL="0" lvl="0" indent="0" algn="ctr" rtl="0">
              <a:spcBef>
                <a:spcPts val="0"/>
              </a:spcBef>
              <a:spcAft>
                <a:spcPts val="0"/>
              </a:spcAft>
              <a:buClr>
                <a:schemeClr val="dk1"/>
              </a:buClr>
              <a:buSzPts val="1100"/>
              <a:buFont typeface="Arial"/>
              <a:buNone/>
            </a:pPr>
            <a:r>
              <a:rPr lang="en" sz="1100" i="1">
                <a:solidFill>
                  <a:srgbClr val="062133"/>
                </a:solidFill>
                <a:latin typeface="Titillium Web"/>
                <a:ea typeface="Titillium Web"/>
                <a:cs typeface="Titillium Web"/>
                <a:sym typeface="Titillium Web"/>
              </a:rPr>
              <a:t>General Chemistry for Gee-Gees</a:t>
            </a:r>
            <a:r>
              <a:rPr lang="en" sz="1100">
                <a:solidFill>
                  <a:srgbClr val="062133"/>
                </a:solidFill>
                <a:latin typeface="Titillium Web"/>
                <a:ea typeface="Titillium Web"/>
                <a:cs typeface="Titillium Web"/>
                <a:sym typeface="Titillium Web"/>
              </a:rPr>
              <a:t>, </a:t>
            </a:r>
            <a:r>
              <a:rPr lang="en" sz="1100" u="sng">
                <a:solidFill>
                  <a:srgbClr val="8F001A"/>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https://ecampusontario.pressbooks.pub/genchemforgeegees/</a:t>
            </a:r>
            <a:r>
              <a:rPr lang="en" sz="1100">
                <a:solidFill>
                  <a:srgbClr val="062133"/>
                </a:solidFill>
                <a:latin typeface="Titillium Web"/>
                <a:ea typeface="Titillium Web"/>
                <a:cs typeface="Titillium Web"/>
                <a:sym typeface="Titillium Web"/>
              </a:rPr>
              <a:t>, CC BY-NC-SA 4.0</a:t>
            </a:r>
            <a:endParaRPr sz="1100">
              <a:latin typeface="Titillium Web"/>
              <a:ea typeface="Titillium Web"/>
              <a:cs typeface="Titillium Web"/>
              <a:sym typeface="Titillium Web"/>
            </a:endParaRPr>
          </a:p>
        </p:txBody>
      </p:sp>
      <p:pic>
        <p:nvPicPr>
          <p:cNvPr id="133" name="Google Shape;133;p21"/>
          <p:cNvPicPr preferRelativeResize="0"/>
          <p:nvPr/>
        </p:nvPicPr>
        <p:blipFill>
          <a:blip r:embed="rId6">
            <a:alphaModFix/>
          </a:blip>
          <a:stretch>
            <a:fillRect/>
          </a:stretch>
        </p:blipFill>
        <p:spPr>
          <a:xfrm>
            <a:off x="5554675" y="1333800"/>
            <a:ext cx="2225282" cy="2880150"/>
          </a:xfrm>
          <a:prstGeom prst="rect">
            <a:avLst/>
          </a:prstGeom>
          <a:noFill/>
          <a:ln>
            <a:noFill/>
          </a:ln>
          <a:effectLst>
            <a:outerShdw blurRad="57150" dist="19050" dir="5400000" algn="bl" rotWithShape="0">
              <a:srgbClr val="000000">
                <a:alpha val="50000"/>
              </a:srgbClr>
            </a:outerShdw>
          </a:effectLst>
        </p:spPr>
      </p:pic>
      <p:pic>
        <p:nvPicPr>
          <p:cNvPr id="5" name="Audio 4">
            <a:hlinkClick r:id="" action="ppaction://media"/>
            <a:extLst>
              <a:ext uri="{FF2B5EF4-FFF2-40B4-BE49-F238E27FC236}">
                <a16:creationId xmlns:a16="http://schemas.microsoft.com/office/drawing/2014/main" id="{A88CAEC9-097F-13EF-4DC4-BDC0D22CDEA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67858" y="4567358"/>
            <a:ext cx="360242" cy="36024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32346"/>
    </mc:Choice>
    <mc:Fallback xmlns="">
      <p:transition advTm="323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2"/>
          <p:cNvSpPr txBox="1">
            <a:spLocks noGrp="1"/>
          </p:cNvSpPr>
          <p:nvPr>
            <p:ph type="title"/>
          </p:nvPr>
        </p:nvSpPr>
        <p:spPr>
          <a:xfrm>
            <a:off x="755125" y="688700"/>
            <a:ext cx="72279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Origins of the Community of Practice </a:t>
            </a:r>
            <a:endParaRPr/>
          </a:p>
        </p:txBody>
      </p:sp>
      <p:sp>
        <p:nvSpPr>
          <p:cNvPr id="139" name="Google Shape;139;p22"/>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8</a:t>
            </a:fld>
            <a:endParaRPr>
              <a:solidFill>
                <a:srgbClr val="8F001A"/>
              </a:solidFill>
            </a:endParaRPr>
          </a:p>
        </p:txBody>
      </p:sp>
      <p:sp>
        <p:nvSpPr>
          <p:cNvPr id="140" name="Google Shape;140;p22"/>
          <p:cNvSpPr txBox="1">
            <a:spLocks noGrp="1"/>
          </p:cNvSpPr>
          <p:nvPr>
            <p:ph type="body" idx="1"/>
          </p:nvPr>
        </p:nvSpPr>
        <p:spPr>
          <a:xfrm>
            <a:off x="612825" y="1441050"/>
            <a:ext cx="4521000" cy="2772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2"/>
              </a:buClr>
              <a:buSzPts val="1800"/>
              <a:buChar char="▪"/>
            </a:pPr>
            <a:r>
              <a:rPr lang="en">
                <a:solidFill>
                  <a:schemeClr val="dk2"/>
                </a:solidFill>
              </a:rPr>
              <a:t>Open and Affordable Learning Materials Working Group report findings (2020)</a:t>
            </a:r>
            <a:endParaRPr>
              <a:solidFill>
                <a:schemeClr val="dk2"/>
              </a:solidFill>
            </a:endParaRPr>
          </a:p>
          <a:p>
            <a:pPr marL="457200" lvl="0" indent="-342900" algn="l" rtl="0">
              <a:lnSpc>
                <a:spcPct val="100000"/>
              </a:lnSpc>
              <a:spcBef>
                <a:spcPts val="1000"/>
              </a:spcBef>
              <a:spcAft>
                <a:spcPts val="1000"/>
              </a:spcAft>
              <a:buClr>
                <a:schemeClr val="dk2"/>
              </a:buClr>
              <a:buSzPts val="1800"/>
              <a:buChar char="▪"/>
            </a:pPr>
            <a:r>
              <a:rPr lang="en">
                <a:solidFill>
                  <a:schemeClr val="dk2"/>
                </a:solidFill>
              </a:rPr>
              <a:t>Recommended a CoP on open education to create a cross-campus collaborative culture of open pedagogy</a:t>
            </a:r>
            <a:endParaRPr>
              <a:solidFill>
                <a:schemeClr val="dk2"/>
              </a:solidFill>
            </a:endParaRPr>
          </a:p>
        </p:txBody>
      </p:sp>
      <p:sp>
        <p:nvSpPr>
          <p:cNvPr id="141" name="Google Shape;141;p22"/>
          <p:cNvSpPr txBox="1"/>
          <p:nvPr/>
        </p:nvSpPr>
        <p:spPr>
          <a:xfrm>
            <a:off x="4659125" y="4213950"/>
            <a:ext cx="4016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100">
                <a:solidFill>
                  <a:srgbClr val="062133"/>
                </a:solidFill>
                <a:latin typeface="Titillium Web"/>
                <a:ea typeface="Titillium Web"/>
                <a:cs typeface="Titillium Web"/>
                <a:sym typeface="Titillium Web"/>
              </a:rPr>
              <a:t>Student-led OER created at the University of Ottawa: </a:t>
            </a:r>
            <a:endParaRPr sz="1100">
              <a:solidFill>
                <a:srgbClr val="062133"/>
              </a:solidFill>
              <a:latin typeface="Titillium Web"/>
              <a:ea typeface="Titillium Web"/>
              <a:cs typeface="Titillium Web"/>
              <a:sym typeface="Titillium Web"/>
            </a:endParaRPr>
          </a:p>
          <a:p>
            <a:pPr marL="0" lvl="0" indent="0" algn="ctr" rtl="0">
              <a:spcBef>
                <a:spcPts val="0"/>
              </a:spcBef>
              <a:spcAft>
                <a:spcPts val="0"/>
              </a:spcAft>
              <a:buClr>
                <a:schemeClr val="dk1"/>
              </a:buClr>
              <a:buSzPts val="1100"/>
              <a:buFont typeface="Arial"/>
              <a:buNone/>
            </a:pPr>
            <a:r>
              <a:rPr lang="en" sz="1100" i="1">
                <a:solidFill>
                  <a:srgbClr val="062133"/>
                </a:solidFill>
                <a:latin typeface="Titillium Web"/>
                <a:ea typeface="Titillium Web"/>
                <a:cs typeface="Titillium Web"/>
                <a:sym typeface="Titillium Web"/>
              </a:rPr>
              <a:t>General Chemistry for Gee-Gees</a:t>
            </a:r>
            <a:r>
              <a:rPr lang="en" sz="1100">
                <a:solidFill>
                  <a:srgbClr val="062133"/>
                </a:solidFill>
                <a:latin typeface="Titillium Web"/>
                <a:ea typeface="Titillium Web"/>
                <a:cs typeface="Titillium Web"/>
                <a:sym typeface="Titillium Web"/>
              </a:rPr>
              <a:t>, </a:t>
            </a:r>
            <a:r>
              <a:rPr lang="en" sz="1100" u="sng">
                <a:solidFill>
                  <a:schemeClr val="accent2"/>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https://ecampusontario.pressbooks.pub/genchemforgeegees/</a:t>
            </a:r>
            <a:r>
              <a:rPr lang="en" sz="1100">
                <a:solidFill>
                  <a:srgbClr val="062133"/>
                </a:solidFill>
                <a:latin typeface="Titillium Web"/>
                <a:ea typeface="Titillium Web"/>
                <a:cs typeface="Titillium Web"/>
                <a:sym typeface="Titillium Web"/>
              </a:rPr>
              <a:t>, CC BY-NC-SA 4.0</a:t>
            </a:r>
            <a:endParaRPr sz="1100">
              <a:latin typeface="Titillium Web"/>
              <a:ea typeface="Titillium Web"/>
              <a:cs typeface="Titillium Web"/>
              <a:sym typeface="Titillium Web"/>
            </a:endParaRPr>
          </a:p>
        </p:txBody>
      </p:sp>
      <p:pic>
        <p:nvPicPr>
          <p:cNvPr id="142" name="Google Shape;142;p22"/>
          <p:cNvPicPr preferRelativeResize="0"/>
          <p:nvPr/>
        </p:nvPicPr>
        <p:blipFill>
          <a:blip r:embed="rId6">
            <a:alphaModFix/>
          </a:blip>
          <a:stretch>
            <a:fillRect/>
          </a:stretch>
        </p:blipFill>
        <p:spPr>
          <a:xfrm>
            <a:off x="5554675" y="1333800"/>
            <a:ext cx="2225282" cy="2880150"/>
          </a:xfrm>
          <a:prstGeom prst="rect">
            <a:avLst/>
          </a:prstGeom>
          <a:noFill/>
          <a:ln>
            <a:noFill/>
          </a:ln>
          <a:effectLst>
            <a:outerShdw blurRad="57150" dist="19050" dir="5400000" algn="bl" rotWithShape="0">
              <a:srgbClr val="000000">
                <a:alpha val="50000"/>
              </a:srgbClr>
            </a:outerShdw>
          </a:effectLst>
        </p:spPr>
      </p:pic>
      <p:pic>
        <p:nvPicPr>
          <p:cNvPr id="3" name="Audio 2">
            <a:hlinkClick r:id="" action="ppaction://media"/>
            <a:extLst>
              <a:ext uri="{FF2B5EF4-FFF2-40B4-BE49-F238E27FC236}">
                <a16:creationId xmlns:a16="http://schemas.microsoft.com/office/drawing/2014/main" id="{9BA457DE-DBE5-B5B7-28FD-81500FA9D96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95708" y="4595208"/>
            <a:ext cx="332392" cy="33239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5668"/>
    </mc:Choice>
    <mc:Fallback xmlns="">
      <p:transition advTm="256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755125" y="688700"/>
            <a:ext cx="72279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Origins of the Community of Practice </a:t>
            </a:r>
            <a:endParaRPr/>
          </a:p>
        </p:txBody>
      </p:sp>
      <p:sp>
        <p:nvSpPr>
          <p:cNvPr id="148" name="Google Shape;148;p23"/>
          <p:cNvSpPr txBox="1">
            <a:spLocks noGrp="1"/>
          </p:cNvSpPr>
          <p:nvPr>
            <p:ph type="sldNum" idx="12"/>
          </p:nvPr>
        </p:nvSpPr>
        <p:spPr>
          <a:xfrm>
            <a:off x="84805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8F001A"/>
                </a:solidFill>
              </a:rPr>
              <a:t>9</a:t>
            </a:fld>
            <a:endParaRPr>
              <a:solidFill>
                <a:srgbClr val="8F001A"/>
              </a:solidFill>
            </a:endParaRPr>
          </a:p>
        </p:txBody>
      </p:sp>
      <p:sp>
        <p:nvSpPr>
          <p:cNvPr id="149" name="Google Shape;149;p23"/>
          <p:cNvSpPr txBox="1">
            <a:spLocks noGrp="1"/>
          </p:cNvSpPr>
          <p:nvPr>
            <p:ph type="body" idx="1"/>
          </p:nvPr>
        </p:nvSpPr>
        <p:spPr>
          <a:xfrm>
            <a:off x="612825" y="1441050"/>
            <a:ext cx="4521000" cy="2772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2"/>
              </a:buClr>
              <a:buSzPts val="1800"/>
              <a:buChar char="▪"/>
            </a:pPr>
            <a:r>
              <a:rPr lang="en">
                <a:solidFill>
                  <a:schemeClr val="dk2"/>
                </a:solidFill>
              </a:rPr>
              <a:t>Open and Affordable Learning Materials Working Group report findings (2020)</a:t>
            </a:r>
            <a:endParaRPr>
              <a:solidFill>
                <a:schemeClr val="dk2"/>
              </a:solidFill>
            </a:endParaRPr>
          </a:p>
          <a:p>
            <a:pPr marL="457200" lvl="0" indent="-342900" algn="l" rtl="0">
              <a:lnSpc>
                <a:spcPct val="100000"/>
              </a:lnSpc>
              <a:spcBef>
                <a:spcPts val="1000"/>
              </a:spcBef>
              <a:spcAft>
                <a:spcPts val="0"/>
              </a:spcAft>
              <a:buClr>
                <a:schemeClr val="dk2"/>
              </a:buClr>
              <a:buSzPts val="1800"/>
              <a:buChar char="▪"/>
            </a:pPr>
            <a:r>
              <a:rPr lang="en">
                <a:solidFill>
                  <a:schemeClr val="dk2"/>
                </a:solidFill>
              </a:rPr>
              <a:t>Recommended a CoP on open education to create a cross-campus collaborative culture of open pedagogy</a:t>
            </a:r>
            <a:endParaRPr>
              <a:solidFill>
                <a:schemeClr val="dk2"/>
              </a:solidFill>
            </a:endParaRPr>
          </a:p>
          <a:p>
            <a:pPr marL="457200" lvl="0" indent="-342900" algn="l" rtl="0">
              <a:lnSpc>
                <a:spcPct val="100000"/>
              </a:lnSpc>
              <a:spcBef>
                <a:spcPts val="1000"/>
              </a:spcBef>
              <a:spcAft>
                <a:spcPts val="1000"/>
              </a:spcAft>
              <a:buClr>
                <a:schemeClr val="dk2"/>
              </a:buClr>
              <a:buSzPts val="1800"/>
              <a:buChar char="▪"/>
            </a:pPr>
            <a:r>
              <a:rPr lang="en">
                <a:solidFill>
                  <a:schemeClr val="dk2"/>
                </a:solidFill>
              </a:rPr>
              <a:t>Recruiting members among known OER champions on campus</a:t>
            </a:r>
            <a:endParaRPr>
              <a:solidFill>
                <a:schemeClr val="dk2"/>
              </a:solidFill>
            </a:endParaRPr>
          </a:p>
        </p:txBody>
      </p:sp>
      <p:sp>
        <p:nvSpPr>
          <p:cNvPr id="150" name="Google Shape;150;p23"/>
          <p:cNvSpPr txBox="1"/>
          <p:nvPr/>
        </p:nvSpPr>
        <p:spPr>
          <a:xfrm>
            <a:off x="4659125" y="4213950"/>
            <a:ext cx="40164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1100">
                <a:solidFill>
                  <a:srgbClr val="062133"/>
                </a:solidFill>
                <a:latin typeface="Titillium Web"/>
                <a:ea typeface="Titillium Web"/>
                <a:cs typeface="Titillium Web"/>
                <a:sym typeface="Titillium Web"/>
              </a:rPr>
              <a:t>Student-led OER created at the University of Ottawa: </a:t>
            </a:r>
            <a:endParaRPr sz="1100">
              <a:solidFill>
                <a:srgbClr val="062133"/>
              </a:solidFill>
              <a:latin typeface="Titillium Web"/>
              <a:ea typeface="Titillium Web"/>
              <a:cs typeface="Titillium Web"/>
              <a:sym typeface="Titillium Web"/>
            </a:endParaRPr>
          </a:p>
          <a:p>
            <a:pPr marL="0" lvl="0" indent="0" algn="ctr" rtl="0">
              <a:spcBef>
                <a:spcPts val="0"/>
              </a:spcBef>
              <a:spcAft>
                <a:spcPts val="0"/>
              </a:spcAft>
              <a:buClr>
                <a:schemeClr val="dk1"/>
              </a:buClr>
              <a:buSzPts val="1100"/>
              <a:buFont typeface="Arial"/>
              <a:buNone/>
            </a:pPr>
            <a:r>
              <a:rPr lang="en" sz="1100" i="1">
                <a:solidFill>
                  <a:srgbClr val="062133"/>
                </a:solidFill>
                <a:latin typeface="Titillium Web"/>
                <a:ea typeface="Titillium Web"/>
                <a:cs typeface="Titillium Web"/>
                <a:sym typeface="Titillium Web"/>
              </a:rPr>
              <a:t>General Chemistry for Gee-Gees</a:t>
            </a:r>
            <a:r>
              <a:rPr lang="en" sz="1100">
                <a:solidFill>
                  <a:srgbClr val="062133"/>
                </a:solidFill>
                <a:latin typeface="Titillium Web"/>
                <a:ea typeface="Titillium Web"/>
                <a:cs typeface="Titillium Web"/>
                <a:sym typeface="Titillium Web"/>
              </a:rPr>
              <a:t>, </a:t>
            </a:r>
            <a:r>
              <a:rPr lang="en" sz="1100" u="sng">
                <a:solidFill>
                  <a:schemeClr val="accent2"/>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https://ecampusontario.pressbooks.pub/genchemforgeegees/</a:t>
            </a:r>
            <a:r>
              <a:rPr lang="en" sz="1100">
                <a:solidFill>
                  <a:srgbClr val="062133"/>
                </a:solidFill>
                <a:latin typeface="Titillium Web"/>
                <a:ea typeface="Titillium Web"/>
                <a:cs typeface="Titillium Web"/>
                <a:sym typeface="Titillium Web"/>
              </a:rPr>
              <a:t>, CC BY-NC-SA 4.0</a:t>
            </a:r>
            <a:endParaRPr sz="1100">
              <a:latin typeface="Titillium Web"/>
              <a:ea typeface="Titillium Web"/>
              <a:cs typeface="Titillium Web"/>
              <a:sym typeface="Titillium Web"/>
            </a:endParaRPr>
          </a:p>
        </p:txBody>
      </p:sp>
      <p:pic>
        <p:nvPicPr>
          <p:cNvPr id="151" name="Google Shape;151;p23"/>
          <p:cNvPicPr preferRelativeResize="0"/>
          <p:nvPr/>
        </p:nvPicPr>
        <p:blipFill>
          <a:blip r:embed="rId6">
            <a:alphaModFix/>
          </a:blip>
          <a:stretch>
            <a:fillRect/>
          </a:stretch>
        </p:blipFill>
        <p:spPr>
          <a:xfrm>
            <a:off x="5554675" y="1333800"/>
            <a:ext cx="2225282" cy="2880150"/>
          </a:xfrm>
          <a:prstGeom prst="rect">
            <a:avLst/>
          </a:prstGeom>
          <a:noFill/>
          <a:ln>
            <a:noFill/>
          </a:ln>
          <a:effectLst>
            <a:outerShdw blurRad="57150" dist="19050" dir="5400000" algn="bl" rotWithShape="0">
              <a:srgbClr val="000000">
                <a:alpha val="50000"/>
              </a:srgbClr>
            </a:outerShdw>
          </a:effectLst>
        </p:spPr>
      </p:pic>
      <p:pic>
        <p:nvPicPr>
          <p:cNvPr id="3" name="Audio 2">
            <a:hlinkClick r:id="" action="ppaction://media"/>
            <a:extLst>
              <a:ext uri="{FF2B5EF4-FFF2-40B4-BE49-F238E27FC236}">
                <a16:creationId xmlns:a16="http://schemas.microsoft.com/office/drawing/2014/main" id="{168A23FF-D863-5032-9DE7-5A9E488CFA6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4500" y="4534000"/>
            <a:ext cx="393600" cy="393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29081"/>
    </mc:Choice>
    <mc:Fallback xmlns="">
      <p:transition advTm="290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Fidele template">
  <a:themeElements>
    <a:clrScheme name="Custom 347">
      <a:dk1>
        <a:srgbClr val="000000"/>
      </a:dk1>
      <a:lt1>
        <a:srgbClr val="FFFFFF"/>
      </a:lt1>
      <a:dk2>
        <a:srgbClr val="3F3F3F"/>
      </a:dk2>
      <a:lt2>
        <a:srgbClr val="F3F3F3"/>
      </a:lt2>
      <a:accent1>
        <a:srgbClr val="FF004E"/>
      </a:accent1>
      <a:accent2>
        <a:srgbClr val="901829"/>
      </a:accent2>
      <a:accent3>
        <a:srgbClr val="B958C2"/>
      </a:accent3>
      <a:accent4>
        <a:srgbClr val="5B8FDD"/>
      </a:accent4>
      <a:accent5>
        <a:srgbClr val="7CB652"/>
      </a:accent5>
      <a:accent6>
        <a:srgbClr val="FFB200"/>
      </a:accent6>
      <a:hlink>
        <a:srgbClr val="FF004E"/>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2307</Words>
  <Application>Microsoft Office PowerPoint</Application>
  <PresentationFormat>On-screen Show (16:9)</PresentationFormat>
  <Paragraphs>269</Paragraphs>
  <Slides>28</Slides>
  <Notes>28</Notes>
  <HiddenSlides>0</HiddenSlides>
  <MMClips>28</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Calibri</vt:lpstr>
      <vt:lpstr>Titillium Web</vt:lpstr>
      <vt:lpstr>Arial</vt:lpstr>
      <vt:lpstr>Fidele template</vt:lpstr>
      <vt:lpstr>Establishing an Open Education Community of Practice at a Bilingual University - Year 1 Reflections</vt:lpstr>
      <vt:lpstr>Presenters</vt:lpstr>
      <vt:lpstr>1.  Context at the University of Ottawa</vt:lpstr>
      <vt:lpstr>44,700 students </vt:lpstr>
      <vt:lpstr>1,223 regular professors</vt:lpstr>
      <vt:lpstr>2.  Creation of the OER Community of Practice</vt:lpstr>
      <vt:lpstr>Origins of the Community of Practice </vt:lpstr>
      <vt:lpstr>Origins of the Community of Practice </vt:lpstr>
      <vt:lpstr>Origins of the Community of Practice </vt:lpstr>
      <vt:lpstr>Origins of the Community of Practice </vt:lpstr>
      <vt:lpstr>3.  Overview of Year 1</vt:lpstr>
      <vt:lpstr>Membership*</vt:lpstr>
      <vt:lpstr>Membership*</vt:lpstr>
      <vt:lpstr>Membership* </vt:lpstr>
      <vt:lpstr>Meetings</vt:lpstr>
      <vt:lpstr>Meeting Themes </vt:lpstr>
      <vt:lpstr>Benefits and successes</vt:lpstr>
      <vt:lpstr>Benefits and successes</vt:lpstr>
      <vt:lpstr>Benefits and successes</vt:lpstr>
      <vt:lpstr>Benefits and successes</vt:lpstr>
      <vt:lpstr>4.  Challenges and Lessons Learned</vt:lpstr>
      <vt:lpstr>Challenges and lessons learned</vt:lpstr>
      <vt:lpstr>Challenges and lessons learned</vt:lpstr>
      <vt:lpstr>Challenges and lessons learned</vt:lpstr>
      <vt:lpstr>Challenges and lessons learned </vt:lpstr>
      <vt:lpstr>Challenges and lessons learned</vt:lpstr>
      <vt:lpstr>Challenges and lessons learned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Establishing an Open Education Community of Practice at a Bilingual University - Year 1 Reflections</dc:title>
  <dc:creator>Melanie Brunet</dc:creator>
  <cp:lastModifiedBy>Melanie Brunet</cp:lastModifiedBy>
  <cp:revision>3</cp:revision>
  <dcterms:modified xsi:type="dcterms:W3CDTF">2022-10-24T14:22:34Z</dcterms:modified>
</cp:coreProperties>
</file>