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6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11" r:id="rId55"/>
    <p:sldId id="309" r:id="rId56"/>
    <p:sldId id="310" r:id="rId57"/>
    <p:sldId id="312" r:id="rId58"/>
    <p:sldId id="314" r:id="rId59"/>
    <p:sldId id="315" r:id="rId60"/>
    <p:sldId id="317" r:id="rId61"/>
    <p:sldId id="319" r:id="rId62"/>
  </p:sldIdLst>
  <p:sldSz cx="9144000" cy="6858000" type="screen4x3"/>
  <p:notesSz cx="6797675" cy="9874250"/>
  <p:embeddedFontLst>
    <p:embeddedFont>
      <p:font typeface="Impact" panose="020B0806030902050204" pitchFamily="34" charset="0"/>
      <p:regular r:id="rId64"/>
    </p:embeddedFont>
    <p:embeddedFont>
      <p:font typeface="Arial Black" panose="020B0A04020102020204" pitchFamily="34" charset="0"/>
      <p:regular r:id="rId65"/>
      <p:bold r:id="rId66"/>
    </p:embeddedFont>
    <p:embeddedFont>
      <p:font typeface="Open Sans" panose="020B0604020202020204" charset="0"/>
      <p:regular r:id="rId67"/>
      <p:bold r:id="rId68"/>
      <p:italic r:id="rId69"/>
      <p:boldItalic r:id="rId70"/>
    </p:embeddedFont>
    <p:embeddedFont>
      <p:font typeface="Slabo 27px" panose="020B0604020202020204" charset="0"/>
      <p:regular r:id="rId71"/>
    </p:embeddedFont>
    <p:embeddedFont>
      <p:font typeface="Calibri" panose="020F0502020204030204" pitchFamily="34" charset="0"/>
      <p:regular r:id="rId72"/>
      <p:bold r:id="rId73"/>
      <p:italic r:id="rId74"/>
      <p:boldItalic r:id="rId75"/>
    </p:embeddedFont>
    <p:embeddedFont>
      <p:font typeface="Georgia" panose="02040502050405020303" pitchFamily="18" charset="0"/>
      <p:regular r:id="rId76"/>
      <p:bold r:id="rId77"/>
      <p:italic r:id="rId78"/>
      <p:boldItalic r:id="rId7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élanie Brunet" initials="MB" lastIdx="8" clrIdx="0">
    <p:extLst>
      <p:ext uri="{19B8F6BF-5375-455C-9EA6-DF929625EA0E}">
        <p15:presenceInfo xmlns:p15="http://schemas.microsoft.com/office/powerpoint/2012/main" userId="S-1-5-21-399032375-574354515-73786897-4433" providerId="AD"/>
      </p:ext>
    </p:extLst>
  </p:cmAuthor>
  <p:cmAuthor id="2" name="Lisée, Cynthia" initials="LC" lastIdx="28" clrIdx="1">
    <p:extLst>
      <p:ext uri="{19B8F6BF-5375-455C-9EA6-DF929625EA0E}">
        <p15:presenceInfo xmlns:p15="http://schemas.microsoft.com/office/powerpoint/2012/main" userId="S-1-5-21-1830387117-390547829-181542594-469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30860D2-0573-4D53-9089-7D75ECB14888}">
  <a:tblStyle styleId="{430860D2-0573-4D53-9089-7D75ECB14888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EF4E7"/>
          </a:solidFill>
        </a:fill>
      </a:tcStyle>
    </a:wholeTbl>
    <a:band1H>
      <a:tcTxStyle b="off" i="off"/>
      <a:tcStyle>
        <a:tcBdr/>
        <a:fill>
          <a:solidFill>
            <a:srgbClr val="FDE8CB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FDE8CB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060" autoAdjust="0"/>
  </p:normalViewPr>
  <p:slideViewPr>
    <p:cSldViewPr snapToGrid="0">
      <p:cViewPr varScale="1">
        <p:scale>
          <a:sx n="98" d="100"/>
          <a:sy n="98" d="100"/>
        </p:scale>
        <p:origin x="18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notesMaster" Target="notesMasters/notesMaster1.xml"/><Relationship Id="rId68" Type="http://schemas.openxmlformats.org/officeDocument/2006/relationships/font" Target="fonts/font5.fntdata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1.fntdata"/><Relationship Id="rId79" Type="http://schemas.openxmlformats.org/officeDocument/2006/relationships/font" Target="fonts/font16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1.fntdata"/><Relationship Id="rId69" Type="http://schemas.openxmlformats.org/officeDocument/2006/relationships/font" Target="fonts/font6.fntdata"/><Relationship Id="rId77" Type="http://schemas.openxmlformats.org/officeDocument/2006/relationships/font" Target="fonts/font1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9.fntdata"/><Relationship Id="rId80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7.fntdata"/><Relationship Id="rId75" Type="http://schemas.openxmlformats.org/officeDocument/2006/relationships/font" Target="fonts/font12.fntdata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2.fntdata"/><Relationship Id="rId73" Type="http://schemas.openxmlformats.org/officeDocument/2006/relationships/font" Target="fonts/font10.fntdata"/><Relationship Id="rId78" Type="http://schemas.openxmlformats.org/officeDocument/2006/relationships/font" Target="fonts/font15.fntdata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13.fntdata"/><Relationship Id="rId7" Type="http://schemas.openxmlformats.org/officeDocument/2006/relationships/slide" Target="slides/slide6.xml"/><Relationship Id="rId71" Type="http://schemas.openxmlformats.org/officeDocument/2006/relationships/font" Target="fonts/font8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1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472f271ac7_0_14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g472f271ac7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72f271ac7_0_26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g472f271ac7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9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72f271ac7_0_32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472f271ac7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0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472f271ac7_0_38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g472f271ac7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11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1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472f271ac7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g472f271ac7_0_44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g472f271ac7_0_44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7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472f271ac7_0_51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g472f271ac7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7" name="Google Shape;117;p2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 err="1" smtClean="0"/>
              <a:t>Système</a:t>
            </a:r>
            <a:r>
              <a:rPr lang="en-US" dirty="0" smtClean="0"/>
              <a:t> de </a:t>
            </a:r>
            <a:r>
              <a:rPr lang="en-US" dirty="0" err="1" smtClean="0"/>
              <a:t>pointage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suggéré</a:t>
            </a:r>
            <a:r>
              <a:rPr lang="en-US" baseline="0" dirty="0" smtClean="0"/>
              <a:t> (à adapter </a:t>
            </a:r>
            <a:r>
              <a:rPr lang="en-US" baseline="0" dirty="0" err="1" smtClean="0"/>
              <a:t>selon</a:t>
            </a:r>
            <a:r>
              <a:rPr lang="en-US" baseline="0" dirty="0" smtClean="0"/>
              <a:t> les </a:t>
            </a:r>
            <a:r>
              <a:rPr lang="en-US" baseline="0" dirty="0" err="1" smtClean="0"/>
              <a:t>objets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utilisés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durant</a:t>
            </a:r>
            <a:r>
              <a:rPr lang="en-US" baseline="0" dirty="0" smtClean="0"/>
              <a:t> la Première ronde et les scenarios pour les rondes </a:t>
            </a:r>
            <a:r>
              <a:rPr lang="en-US" baseline="0" dirty="0" err="1" smtClean="0"/>
              <a:t>suivantes</a:t>
            </a:r>
            <a:r>
              <a:rPr lang="en-US" baseline="0" dirty="0" smtClean="0"/>
              <a:t>) :</a:t>
            </a:r>
            <a:endParaRPr lang="en-US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 smtClean="0"/>
              <a:t>Quiz – </a:t>
            </a:r>
            <a:r>
              <a:rPr lang="en-US" dirty="0" err="1" smtClean="0"/>
              <a:t>activité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réchauffement</a:t>
            </a:r>
            <a:r>
              <a:rPr lang="en-US" baseline="0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aucun</a:t>
            </a:r>
            <a:r>
              <a:rPr lang="en-US" baseline="0" dirty="0" smtClean="0"/>
              <a:t> point</a:t>
            </a:r>
            <a:endParaRPr lang="en-US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 smtClean="0"/>
              <a:t>Première</a:t>
            </a:r>
            <a:r>
              <a:rPr lang="en-US" baseline="0" dirty="0" smtClean="0"/>
              <a:t> ronde</a:t>
            </a:r>
            <a:r>
              <a:rPr lang="en-US" dirty="0" smtClean="0"/>
              <a:t> - Oeuvres - 2 points </a:t>
            </a:r>
            <a:r>
              <a:rPr lang="en-US" dirty="0" err="1" smtClean="0"/>
              <a:t>si</a:t>
            </a:r>
            <a:r>
              <a:rPr lang="en-US" baseline="0" dirty="0" smtClean="0"/>
              <a:t> les participants </a:t>
            </a:r>
            <a:r>
              <a:rPr lang="en-US" baseline="0" dirty="0" err="1" smtClean="0"/>
              <a:t>ont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toutes</a:t>
            </a:r>
            <a:r>
              <a:rPr lang="en-US" baseline="0" dirty="0" smtClean="0"/>
              <a:t> les </a:t>
            </a:r>
            <a:r>
              <a:rPr lang="en-US" baseline="0" dirty="0" err="1" smtClean="0"/>
              <a:t>cartes</a:t>
            </a:r>
            <a:r>
              <a:rPr lang="en-US" baseline="0" dirty="0" smtClean="0"/>
              <a:t> pour </a:t>
            </a:r>
            <a:r>
              <a:rPr lang="en-US" baseline="0" dirty="0" err="1" smtClean="0"/>
              <a:t>leur</a:t>
            </a:r>
            <a:r>
              <a:rPr lang="en-US" baseline="0" dirty="0" smtClean="0"/>
              <a:t> objet. On </a:t>
            </a:r>
            <a:r>
              <a:rPr lang="en-US" baseline="0" dirty="0" err="1" smtClean="0"/>
              <a:t>peut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déduire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partie</a:t>
            </a:r>
            <a:r>
              <a:rPr lang="en-US" baseline="0" dirty="0" smtClean="0"/>
              <a:t> des points pour les </a:t>
            </a:r>
            <a:r>
              <a:rPr lang="en-US" baseline="0" dirty="0" err="1" smtClean="0"/>
              <a:t>cartes</a:t>
            </a:r>
            <a:r>
              <a:rPr lang="en-US" baseline="0" dirty="0" smtClean="0"/>
              <a:t> qui </a:t>
            </a:r>
            <a:r>
              <a:rPr lang="en-US" baseline="0" dirty="0" err="1" smtClean="0"/>
              <a:t>manquent</a:t>
            </a:r>
            <a:r>
              <a:rPr lang="en-US" baseline="0" dirty="0" smtClean="0"/>
              <a:t>. Pour </a:t>
            </a:r>
            <a:r>
              <a:rPr lang="en-US" baseline="0" dirty="0" err="1" smtClean="0"/>
              <a:t>faciliter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processus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fournir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nombre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cartes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attendues</a:t>
            </a:r>
            <a:r>
              <a:rPr lang="en-US" baseline="0" dirty="0" smtClean="0"/>
              <a:t> sur </a:t>
            </a:r>
            <a:r>
              <a:rPr lang="en-US" baseline="0" dirty="0" err="1" smtClean="0"/>
              <a:t>une</a:t>
            </a:r>
            <a:r>
              <a:rPr lang="en-US" baseline="0" dirty="0" smtClean="0"/>
              <a:t> note </a:t>
            </a:r>
            <a:r>
              <a:rPr lang="en-US" baseline="0" dirty="0" err="1" smtClean="0"/>
              <a:t>étant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donnée</a:t>
            </a:r>
            <a:r>
              <a:rPr lang="en-US" baseline="0" dirty="0" smtClean="0"/>
              <a:t> que </a:t>
            </a:r>
            <a:r>
              <a:rPr lang="en-US" baseline="0" dirty="0" err="1" smtClean="0"/>
              <a:t>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nombre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varier</a:t>
            </a:r>
            <a:r>
              <a:rPr lang="en-US" baseline="0" dirty="0" smtClean="0"/>
              <a:t> d’un objet à </a:t>
            </a:r>
            <a:r>
              <a:rPr lang="en-US" baseline="0" dirty="0" err="1" smtClean="0"/>
              <a:t>l’autre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Autre</a:t>
            </a:r>
            <a:r>
              <a:rPr lang="en-US" baseline="0" dirty="0" smtClean="0"/>
              <a:t> option: </a:t>
            </a:r>
            <a:r>
              <a:rPr lang="en-US" baseline="0" dirty="0" err="1" smtClean="0"/>
              <a:t>fournir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objets</a:t>
            </a:r>
            <a:r>
              <a:rPr lang="en-US" baseline="0" dirty="0" smtClean="0"/>
              <a:t> qui </a:t>
            </a:r>
            <a:r>
              <a:rPr lang="en-US" baseline="0" dirty="0" err="1" smtClean="0"/>
              <a:t>ont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même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nombre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cartes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tel</a:t>
            </a:r>
            <a:r>
              <a:rPr lang="en-US" baseline="0" dirty="0" smtClean="0"/>
              <a:t> que </a:t>
            </a:r>
            <a:r>
              <a:rPr lang="en-US" baseline="0" dirty="0" err="1" smtClean="0"/>
              <a:t>démontré</a:t>
            </a:r>
            <a:r>
              <a:rPr lang="en-US" baseline="0" dirty="0" smtClean="0"/>
              <a:t> sur la </a:t>
            </a:r>
            <a:r>
              <a:rPr lang="en-US" baseline="0" dirty="0" err="1" smtClean="0"/>
              <a:t>diapo</a:t>
            </a:r>
            <a:r>
              <a:rPr lang="en-US" baseline="0" dirty="0" smtClean="0"/>
              <a:t> 29).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cas</a:t>
            </a:r>
            <a:r>
              <a:rPr lang="en-US" baseline="0" dirty="0" smtClean="0"/>
              <a:t>, pour </a:t>
            </a:r>
            <a:r>
              <a:rPr lang="en-US" baseline="0" dirty="0" err="1" smtClean="0"/>
              <a:t>chaque</a:t>
            </a:r>
            <a:r>
              <a:rPr lang="en-US" baseline="0" dirty="0" smtClean="0"/>
              <a:t> objet,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doit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avoir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trois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cartes</a:t>
            </a:r>
            <a:r>
              <a:rPr lang="en-US" baseline="0" dirty="0" smtClean="0"/>
              <a:t>.</a:t>
            </a:r>
            <a:endParaRPr lang="en-US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 err="1" smtClean="0"/>
              <a:t>Deuxième</a:t>
            </a:r>
            <a:r>
              <a:rPr lang="en-US" dirty="0" smtClean="0"/>
              <a:t> ronde</a:t>
            </a:r>
            <a:r>
              <a:rPr lang="en-US" baseline="0" dirty="0" smtClean="0"/>
              <a:t> </a:t>
            </a:r>
            <a:r>
              <a:rPr lang="en-US" dirty="0" smtClean="0"/>
              <a:t>- Usages - 1 point par carte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 err="1" smtClean="0"/>
              <a:t>Troisième</a:t>
            </a:r>
            <a:r>
              <a:rPr lang="en-US" dirty="0" smtClean="0"/>
              <a:t> ronde - </a:t>
            </a:r>
            <a:r>
              <a:rPr lang="en-US" dirty="0" err="1" smtClean="0"/>
              <a:t>Licences</a:t>
            </a:r>
            <a:r>
              <a:rPr lang="en-US" dirty="0" smtClean="0"/>
              <a:t> - 1 point par carte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 err="1" smtClean="0"/>
              <a:t>Quatrième</a:t>
            </a:r>
            <a:r>
              <a:rPr lang="en-US" baseline="0" dirty="0" smtClean="0"/>
              <a:t> ronde</a:t>
            </a:r>
            <a:r>
              <a:rPr lang="en-US" dirty="0" smtClean="0"/>
              <a:t> - Exceptions - 1 point par carte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 err="1" smtClean="0"/>
              <a:t>Cinquième</a:t>
            </a:r>
            <a:r>
              <a:rPr lang="en-US" baseline="0" dirty="0" smtClean="0"/>
              <a:t> ronde</a:t>
            </a:r>
            <a:r>
              <a:rPr lang="en-US" dirty="0" smtClean="0"/>
              <a:t> – </a:t>
            </a:r>
            <a:r>
              <a:rPr lang="en-US" dirty="0" err="1" smtClean="0"/>
              <a:t>toutes</a:t>
            </a:r>
            <a:r>
              <a:rPr lang="en-US" baseline="0" dirty="0" smtClean="0"/>
              <a:t> les </a:t>
            </a:r>
            <a:r>
              <a:rPr lang="en-US" baseline="0" dirty="0" err="1" smtClean="0"/>
              <a:t>cartes</a:t>
            </a:r>
            <a:r>
              <a:rPr lang="en-US" dirty="0" smtClean="0"/>
              <a:t> - 1 point par carte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 smtClean="0"/>
              <a:t>Les</a:t>
            </a:r>
            <a:r>
              <a:rPr lang="en-US" baseline="0" dirty="0" smtClean="0"/>
              <a:t> p</a:t>
            </a:r>
            <a:r>
              <a:rPr lang="en-US" dirty="0" smtClean="0"/>
              <a:t>oints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bonis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possibles</a:t>
            </a:r>
            <a:r>
              <a:rPr lang="en-US" baseline="0" dirty="0" smtClean="0"/>
              <a:t> à </a:t>
            </a:r>
            <a:r>
              <a:rPr lang="en-US" baseline="0" dirty="0" err="1" smtClean="0"/>
              <a:t>toutes</a:t>
            </a:r>
            <a:r>
              <a:rPr lang="en-US" baseline="0" dirty="0" smtClean="0"/>
              <a:t> les rondes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les participants </a:t>
            </a:r>
            <a:r>
              <a:rPr lang="en-US" baseline="0" dirty="0" err="1" smtClean="0"/>
              <a:t>peuvent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argumenter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façon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convaincante</a:t>
            </a:r>
            <a:r>
              <a:rPr lang="en-US" baseline="0" dirty="0" smtClean="0"/>
              <a:t> que </a:t>
            </a:r>
            <a:r>
              <a:rPr lang="en-US" baseline="0" dirty="0" err="1" smtClean="0"/>
              <a:t>d’autres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cartes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s’appliquent</a:t>
            </a:r>
            <a:r>
              <a:rPr lang="en-US" baseline="0" dirty="0" smtClean="0"/>
              <a:t>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3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472f271ac7_0_57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g472f271ac7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4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4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5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6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" name="Google Shape;283;p17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17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8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p19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19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20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Chaque</a:t>
            </a:r>
            <a:r>
              <a:rPr lang="fr-FR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équipe a un objet différent. Ces objets ne s’appliquent qu’à la première ronde. Nous nous attendons à 3 cartes par objet pour 3 points. Points bonis sont possibles!</a:t>
            </a:r>
            <a:endParaRPr lang="fr-FR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fr-FR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p20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1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9" name="Google Shape;349;p22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22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3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4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6" name="Google Shape;386;p25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25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9" name="Google Shape;399;p26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26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27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0" name="Google Shape;420;p28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28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29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1" name="Google Shape;43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0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Google Shape;447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31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32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9" name="Google Shape;479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472f271ac7_0_64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472f271ac7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33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34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1" name="Google Shape;521;p35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2" name="Google Shape;522;p35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36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8" name="Google Shape;538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7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38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39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Google Shape;586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40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0" name="Google Shape;600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1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1200" b="0" i="0" u="none" strike="noStrike" cap="none" dirty="0">
              <a:solidFill>
                <a:srgbClr val="263B8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0" name="Google Shape;610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42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43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6" name="Google Shape;636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46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54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3" name="Google Shape;683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84" name="Google Shape;684;p46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Christina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44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9" name="Google Shape;649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2" name="Google Shape;662;p45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CA" sz="1200" i="0" u="none" strike="noStrike" cap="none" dirty="0">
                <a:solidFill>
                  <a:schemeClr val="dk1"/>
                </a:solidFill>
              </a:rPr>
              <a:t>Œuvres: littéraire, artistique</a:t>
            </a:r>
            <a:r>
              <a:rPr lang="fr-CA" sz="1200" i="0" u="none" strike="noStrike" cap="none" baseline="0" dirty="0">
                <a:solidFill>
                  <a:schemeClr val="dk1"/>
                </a:solidFill>
              </a:rPr>
              <a:t>, droits moraux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CA" sz="1200" i="0" u="none" strike="noStrike" cap="none" baseline="0" dirty="0">
                <a:solidFill>
                  <a:schemeClr val="dk1"/>
                </a:solidFill>
              </a:rPr>
              <a:t>Usages: copie, diffusion de copies au public, communication au public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CA" sz="1200" i="0" u="none" strike="noStrike" cap="none" baseline="0" dirty="0">
                <a:solidFill>
                  <a:schemeClr val="dk1"/>
                </a:solidFill>
              </a:rPr>
              <a:t>Licences: Licences CC, titulaire du droit d’auteur, conditions d’utilisation des sites Web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CA" sz="1200" i="0" u="none" strike="noStrike" cap="none" baseline="0" dirty="0">
                <a:solidFill>
                  <a:schemeClr val="dk1"/>
                </a:solidFill>
              </a:rPr>
              <a:t>Exceptions: ???</a:t>
            </a:r>
            <a:endParaRPr sz="1200" i="0" u="none" strike="noStrike" cap="none" dirty="0">
              <a:solidFill>
                <a:schemeClr val="dk1"/>
              </a:solidFill>
            </a:endParaRPr>
          </a:p>
        </p:txBody>
      </p:sp>
      <p:sp>
        <p:nvSpPr>
          <p:cNvPr id="663" name="Google Shape;663;p45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7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7" name="Google Shape;697;p47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Christina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8" name="Google Shape;698;p47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49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7" name="Google Shape;717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7" name="Google Shape;727;p50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50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7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472f271ac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472f271ac7_0_0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472f271ac7_0_0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700" cy="493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7" name="Google Shape;727;p50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50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7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305885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7" name="Google Shape;727;p50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50:notes"/>
          <p:cNvSpPr txBox="1">
            <a:spLocks noGrp="1"/>
          </p:cNvSpPr>
          <p:nvPr>
            <p:ph type="sldNum" idx="12"/>
          </p:nvPr>
        </p:nvSpPr>
        <p:spPr>
          <a:xfrm>
            <a:off x="3850443" y="9378824"/>
            <a:ext cx="29457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292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72f271ac7_0_20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g472f271ac7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Picture with Caption">
  <p:cSld name="1_Picture with Caption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Slabo 27px"/>
              <a:buNone/>
              <a:defRPr sz="32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und 4 answer layout">
  <p:cSld name="Round 4 answer layou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-17417"/>
            <a:ext cx="4543275" cy="3460038"/>
          </a:xfrm>
          <a:prstGeom prst="roundRect">
            <a:avLst>
              <a:gd name="adj" fmla="val 0"/>
            </a:avLst>
          </a:prstGeom>
          <a:solidFill>
            <a:srgbClr val="0000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53" name="Google Shape;53;p11"/>
          <p:cNvSpPr/>
          <p:nvPr/>
        </p:nvSpPr>
        <p:spPr>
          <a:xfrm>
            <a:off x="-25826" y="3432731"/>
            <a:ext cx="4543275" cy="3429316"/>
          </a:xfrm>
          <a:prstGeom prst="roundRect">
            <a:avLst>
              <a:gd name="adj" fmla="val 0"/>
            </a:avLst>
          </a:prstGeom>
          <a:solidFill>
            <a:srgbClr val="FF6600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54" name="Google Shape;54;p11"/>
          <p:cNvSpPr/>
          <p:nvPr/>
        </p:nvSpPr>
        <p:spPr>
          <a:xfrm>
            <a:off x="4543275" y="-17417"/>
            <a:ext cx="4637237" cy="3446417"/>
          </a:xfrm>
          <a:prstGeom prst="roundRect">
            <a:avLst>
              <a:gd name="adj" fmla="val 387"/>
            </a:avLst>
          </a:prstGeom>
          <a:solidFill>
            <a:srgbClr val="B16B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55" name="Google Shape;55;p11"/>
          <p:cNvSpPr/>
          <p:nvPr/>
        </p:nvSpPr>
        <p:spPr>
          <a:xfrm>
            <a:off x="4517450" y="3413681"/>
            <a:ext cx="4640614" cy="3471387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endParaRPr sz="80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56" name="Google Shape;56;p11"/>
          <p:cNvSpPr/>
          <p:nvPr/>
        </p:nvSpPr>
        <p:spPr>
          <a:xfrm>
            <a:off x="3563888" y="2045669"/>
            <a:ext cx="1944216" cy="2751482"/>
          </a:xfrm>
          <a:prstGeom prst="rect">
            <a:avLst/>
          </a:prstGeom>
          <a:solidFill>
            <a:srgbClr val="2CBAF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1"/>
          <p:cNvSpPr txBox="1"/>
          <p:nvPr/>
        </p:nvSpPr>
        <p:spPr>
          <a:xfrm>
            <a:off x="7559445" y="5061868"/>
            <a:ext cx="1584176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US" sz="88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Exceptions</a:t>
            </a:r>
            <a:endParaRPr sz="4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58" name="Google Shape;58;p11"/>
          <p:cNvSpPr txBox="1"/>
          <p:nvPr/>
        </p:nvSpPr>
        <p:spPr>
          <a:xfrm>
            <a:off x="-28535" y="5024348"/>
            <a:ext cx="1584176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US" sz="88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L</a:t>
            </a:r>
            <a:endParaRPr sz="88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Licences</a:t>
            </a:r>
            <a:endParaRPr sz="4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59" name="Google Shape;59;p11"/>
          <p:cNvSpPr txBox="1"/>
          <p:nvPr/>
        </p:nvSpPr>
        <p:spPr>
          <a:xfrm>
            <a:off x="18557" y="18519"/>
            <a:ext cx="1584176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US" sz="88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W</a:t>
            </a:r>
            <a:endParaRPr sz="88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Works</a:t>
            </a:r>
            <a:endParaRPr sz="4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60" name="Google Shape;60;p11"/>
          <p:cNvSpPr txBox="1"/>
          <p:nvPr/>
        </p:nvSpPr>
        <p:spPr>
          <a:xfrm>
            <a:off x="7573888" y="-17417"/>
            <a:ext cx="1584176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US" sz="88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Usages</a:t>
            </a:r>
            <a:endParaRPr sz="4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61" name="Google Shape;61;p11"/>
          <p:cNvSpPr txBox="1"/>
          <p:nvPr/>
        </p:nvSpPr>
        <p:spPr>
          <a:xfrm>
            <a:off x="3751186" y="2413945"/>
            <a:ext cx="1584176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US" sz="88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R</a:t>
            </a:r>
            <a:endParaRPr sz="88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Risk</a:t>
            </a:r>
            <a:endParaRPr sz="4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62" name="Google Shape;62;p11"/>
          <p:cNvSpPr txBox="1"/>
          <p:nvPr/>
        </p:nvSpPr>
        <p:spPr>
          <a:xfrm>
            <a:off x="3344964" y="332656"/>
            <a:ext cx="2448272" cy="5232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1. Question</a:t>
            </a:r>
            <a:endParaRPr sz="28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63" name="Google Shape;63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6332" y="2204864"/>
            <a:ext cx="1013678" cy="923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22994" y="2082321"/>
            <a:ext cx="1368152" cy="1041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3592" y="2090220"/>
            <a:ext cx="1031706" cy="103170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" name="Google Shape;66;p11"/>
          <p:cNvGrpSpPr/>
          <p:nvPr/>
        </p:nvGrpSpPr>
        <p:grpSpPr>
          <a:xfrm>
            <a:off x="3556565" y="2045669"/>
            <a:ext cx="1944216" cy="2751482"/>
            <a:chOff x="3556565" y="2045669"/>
            <a:chExt cx="1944216" cy="2751482"/>
          </a:xfrm>
        </p:grpSpPr>
        <p:sp>
          <p:nvSpPr>
            <p:cNvPr id="67" name="Google Shape;67;p11"/>
            <p:cNvSpPr/>
            <p:nvPr/>
          </p:nvSpPr>
          <p:spPr>
            <a:xfrm>
              <a:off x="3556565" y="2045669"/>
              <a:ext cx="1944216" cy="2751482"/>
            </a:xfrm>
            <a:prstGeom prst="rect">
              <a:avLst/>
            </a:prstGeom>
            <a:solidFill>
              <a:srgbClr val="2CBAF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11"/>
            <p:cNvSpPr txBox="1"/>
            <p:nvPr/>
          </p:nvSpPr>
          <p:spPr>
            <a:xfrm>
              <a:off x="3743863" y="2204864"/>
              <a:ext cx="1584176" cy="22313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500"/>
                <a:buFont typeface="Arial"/>
                <a:buNone/>
              </a:pPr>
              <a:r>
                <a:rPr lang="en-US" sz="11500" b="0" i="0" u="none" strike="noStrike" cap="none">
                  <a:solidFill>
                    <a:schemeClr val="lt1"/>
                  </a:solidFill>
                  <a:latin typeface="Slabo 27px"/>
                  <a:ea typeface="Slabo 27px"/>
                  <a:cs typeface="Slabo 27px"/>
                  <a:sym typeface="Slabo 27px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Slabo 27px"/>
                  <a:ea typeface="Slabo 27px"/>
                  <a:cs typeface="Slabo 27px"/>
                  <a:sym typeface="Slabo 27px"/>
                </a:rPr>
                <a:t>Risk</a:t>
              </a:r>
              <a:endParaRPr sz="400" b="0" i="0" u="none" strike="noStrike" cap="none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endParaRPr>
            </a:p>
          </p:txBody>
        </p:sp>
      </p:grpSp>
      <p:pic>
        <p:nvPicPr>
          <p:cNvPr id="69" name="Google Shape;69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46968" y="1008962"/>
            <a:ext cx="1034680" cy="1073359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1"/>
          <p:cNvSpPr txBox="1"/>
          <p:nvPr/>
        </p:nvSpPr>
        <p:spPr>
          <a:xfrm>
            <a:off x="1442831" y="4819909"/>
            <a:ext cx="1328969" cy="936000"/>
          </a:xfrm>
          <a:prstGeom prst="rect">
            <a:avLst/>
          </a:prstGeom>
          <a:solidFill>
            <a:srgbClr val="FFFFFF"/>
          </a:solidFill>
          <a:ln w="3175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575" tIns="36575" rIns="36575" bIns="36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C00"/>
              </a:buClr>
              <a:buSzPts val="1800"/>
              <a:buFont typeface="Open Sans"/>
              <a:buNone/>
            </a:pPr>
            <a:r>
              <a:rPr lang="en-US" sz="1800" b="1" i="0" u="none" strike="noStrike" cap="none">
                <a:solidFill>
                  <a:srgbClr val="FF6C00"/>
                </a:solidFill>
                <a:latin typeface="Open Sans"/>
                <a:ea typeface="Open Sans"/>
                <a:cs typeface="Open Sans"/>
                <a:sym typeface="Open Sans"/>
              </a:rPr>
              <a:t>Copyright Licensing Agency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1694" y="1261971"/>
            <a:ext cx="670618" cy="536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Slabo 27px"/>
              <a:buNone/>
              <a:defRPr sz="8800" b="0" i="0" u="none" strike="noStrike" cap="none">
                <a:solidFill>
                  <a:schemeClr val="dk1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63B86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63B86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Slabo 27px"/>
              <a:buNone/>
              <a:defRPr sz="36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2"/>
          </p:nvPr>
        </p:nvSpPr>
        <p:spPr>
          <a:xfrm>
            <a:off x="1627632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3"/>
          </p:nvPr>
        </p:nvSpPr>
        <p:spPr>
          <a:xfrm>
            <a:off x="5093208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4"/>
          </p:nvPr>
        </p:nvSpPr>
        <p:spPr>
          <a:xfrm>
            <a:off x="5093208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Slabo 27px"/>
              <a:buNone/>
              <a:defRPr sz="36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>
            <a:spLocks noGrp="1"/>
          </p:cNvSpPr>
          <p:nvPr>
            <p:ph type="body" idx="1"/>
          </p:nvPr>
        </p:nvSpPr>
        <p:spPr>
          <a:xfrm>
            <a:off x="3575050" y="1600200"/>
            <a:ext cx="5111750" cy="448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body" idx="2"/>
          </p:nvPr>
        </p:nvSpPr>
        <p:spPr>
          <a:xfrm>
            <a:off x="457200" y="1600200"/>
            <a:ext cx="3008313" cy="448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Slabo 27px"/>
              <a:buNone/>
              <a:defRPr sz="36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Slabo 27px"/>
              <a:buNone/>
              <a:defRPr sz="36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body" idx="1"/>
          </p:nvPr>
        </p:nvSpPr>
        <p:spPr>
          <a:xfrm rot="5400000">
            <a:off x="2080418" y="129382"/>
            <a:ext cx="4373563" cy="7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Slabo 27px"/>
              <a:buNone/>
              <a:defRPr sz="36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17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7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12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  <a:defRPr sz="40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- no logo">
  <p:cSld name="Title and Content - no logo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149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Slabo 27px"/>
              <a:buNone/>
              <a:defRPr sz="36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Slabo 27px"/>
              <a:buNone/>
              <a:defRPr sz="36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163068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509016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800"/>
              <a:buFont typeface="Slabo 27px"/>
              <a:buNone/>
              <a:defRPr sz="8800" b="1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Picture with Caption">
  <p:cSld name="3_Picture with Ca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Slabo 27px"/>
              <a:buNone/>
              <a:defRPr sz="32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Picture with Caption">
  <p:cSld name="2_Picture with Ca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>
            <a:spLocks noGrp="1"/>
          </p:cNvSpPr>
          <p:nvPr>
            <p:ph type="body" idx="1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Slabo 27px"/>
              <a:buNone/>
              <a:defRPr sz="32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/>
          <p:nvPr/>
        </p:nvSpPr>
        <p:spPr>
          <a:xfrm>
            <a:off x="6470891" y="922339"/>
            <a:ext cx="2529985" cy="394007"/>
          </a:xfrm>
          <a:prstGeom prst="roundRect">
            <a:avLst>
              <a:gd name="adj" fmla="val 16667"/>
            </a:avLst>
          </a:prstGeom>
          <a:solidFill>
            <a:srgbClr val="FFC512"/>
          </a:solidFill>
          <a:ln w="12700" cap="flat" cmpd="sng">
            <a:solidFill>
              <a:srgbClr val="FABD17"/>
            </a:solidFill>
            <a:prstDash val="solid"/>
            <a:round/>
            <a:headEnd type="none" w="sm" len="sm"/>
            <a:tailEnd type="none" w="sm" len="sm"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-1" y="0"/>
            <a:ext cx="9000877" cy="484632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Slabo 27px"/>
              <a:buNone/>
              <a:defRPr sz="32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Slabo 27px"/>
              <a:buNone/>
              <a:defRPr sz="3600" b="0" i="0" u="none" strike="noStrike" cap="none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Relationship Id="rId9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laws-lois.justice.gc.ca/fra/lois/c-42/index.html" TargetMode="Externa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mec.ca/92/Le_droit_d_auteur...%c3%a7a_compte!.html" TargetMode="External"/><Relationship Id="rId5" Type="http://schemas.openxmlformats.org/officeDocument/2006/relationships/hyperlink" Target="http://www.carl-abrc.ca/fr/influencer-les-politiques/droit-dauteur/guides-universitaires-sur-le-droit-dauteur/" TargetMode="External"/><Relationship Id="rId4" Type="http://schemas.openxmlformats.org/officeDocument/2006/relationships/hyperlink" Target="http://www.ic.gc.ca/eic/site/cipointernet-internetopic.nsf/fra/accueil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deed.fr" TargetMode="Externa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s://thenounproject.com/" TargetMode="External"/><Relationship Id="rId4" Type="http://schemas.openxmlformats.org/officeDocument/2006/relationships/hyperlink" Target="https://copyrightliteracy.org/resources/copyright-the-card-game/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deed.fr" TargetMode="Externa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/>
        </p:nvSpPr>
        <p:spPr>
          <a:xfrm>
            <a:off x="457200" y="6372036"/>
            <a:ext cx="85957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108" name="Google Shape;108;p18"/>
          <p:cNvSpPr txBox="1"/>
          <p:nvPr/>
        </p:nvSpPr>
        <p:spPr>
          <a:xfrm>
            <a:off x="439350" y="300450"/>
            <a:ext cx="8265300" cy="16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Slabo 27px"/>
              <a:buNone/>
            </a:pPr>
            <a:r>
              <a:rPr lang="en-US" sz="4200" b="1" dirty="0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JEU DE CARTES DU DROIT D’AUTEUR</a:t>
            </a:r>
            <a:endParaRPr sz="4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Slabo 27px"/>
              <a:buNone/>
            </a:pPr>
            <a:r>
              <a:rPr lang="en-US" sz="3200" b="0" i="0" u="none" strike="noStrike" cap="none" dirty="0">
                <a:solidFill>
                  <a:srgbClr val="FFFF00"/>
                </a:solidFill>
                <a:latin typeface="Slabo 27px"/>
                <a:ea typeface="Slabo 27px"/>
                <a:cs typeface="Slabo 27px"/>
                <a:sym typeface="Slabo 27px"/>
              </a:rPr>
              <a:t>OEUVRES ET AUTRES OBJETS, USAGES, LICENCES</a:t>
            </a:r>
            <a:r>
              <a:rPr lang="en-US" sz="3200" dirty="0">
                <a:solidFill>
                  <a:srgbClr val="FFFF00"/>
                </a:solidFill>
                <a:latin typeface="Slabo 27px"/>
                <a:ea typeface="Slabo 27px"/>
                <a:cs typeface="Slabo 27px"/>
                <a:sym typeface="Slabo 27px"/>
              </a:rPr>
              <a:t> ET</a:t>
            </a:r>
            <a:r>
              <a:rPr lang="en-US" sz="3200" b="0" i="0" u="none" strike="noStrike" cap="none" dirty="0">
                <a:solidFill>
                  <a:srgbClr val="FFFF00"/>
                </a:solidFill>
                <a:latin typeface="Slabo 27px"/>
                <a:ea typeface="Slabo 27px"/>
                <a:cs typeface="Slabo 27px"/>
                <a:sym typeface="Slabo 27px"/>
              </a:rPr>
              <a:t> EXCEPTIONS</a:t>
            </a:r>
            <a:endParaRPr sz="3200" b="0" i="0" u="none" strike="noStrike" cap="none" dirty="0">
              <a:solidFill>
                <a:srgbClr val="FFFF00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109" name="Google Shape;109;p18"/>
          <p:cNvSpPr txBox="1">
            <a:spLocks noGrp="1"/>
          </p:cNvSpPr>
          <p:nvPr>
            <p:ph type="body" idx="1"/>
          </p:nvPr>
        </p:nvSpPr>
        <p:spPr>
          <a:xfrm>
            <a:off x="481489" y="5199473"/>
            <a:ext cx="8153400" cy="7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dirty="0">
                <a:solidFill>
                  <a:schemeClr val="lt1"/>
                </a:solidFill>
              </a:rPr>
              <a:t>Version </a:t>
            </a:r>
            <a:r>
              <a:rPr lang="en-US" sz="2400" dirty="0" err="1">
                <a:solidFill>
                  <a:schemeClr val="lt1"/>
                </a:solidFill>
              </a:rPr>
              <a:t>canadienne</a:t>
            </a:r>
            <a:endParaRPr sz="24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400" dirty="0">
                <a:solidFill>
                  <a:schemeClr val="lt1"/>
                </a:solidFill>
              </a:rPr>
              <a:t>Version 1.0 (</a:t>
            </a:r>
            <a:r>
              <a:rPr lang="en-US" sz="1400" dirty="0" err="1">
                <a:solidFill>
                  <a:schemeClr val="lt1"/>
                </a:solidFill>
              </a:rPr>
              <a:t>mai</a:t>
            </a:r>
            <a:r>
              <a:rPr lang="en-US" sz="1400" dirty="0">
                <a:solidFill>
                  <a:schemeClr val="lt1"/>
                </a:solidFill>
              </a:rPr>
              <a:t> 2019)</a:t>
            </a:r>
            <a:endParaRPr sz="1400" dirty="0">
              <a:solidFill>
                <a:schemeClr val="lt1"/>
              </a:solidFill>
            </a:endParaRPr>
          </a:p>
        </p:txBody>
      </p:sp>
      <p:pic>
        <p:nvPicPr>
          <p:cNvPr id="110" name="Google Shape;110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69945" y="5995622"/>
            <a:ext cx="1693467" cy="59250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8"/>
          <p:cNvSpPr txBox="1"/>
          <p:nvPr/>
        </p:nvSpPr>
        <p:spPr>
          <a:xfrm>
            <a:off x="355025" y="5944525"/>
            <a:ext cx="6541200" cy="5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1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Adapté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par M. Brunet, </a:t>
            </a:r>
            <a:r>
              <a:rPr lang="en-US" sz="1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D. </a:t>
            </a:r>
            <a:r>
              <a:rPr lang="en-US" sz="1200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Lapierre</a:t>
            </a:r>
            <a:r>
              <a:rPr lang="en-US" sz="1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, T. Rouleau et M.E. </a:t>
            </a:r>
            <a:r>
              <a:rPr lang="en-US" sz="1200" b="1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Truchon</a:t>
            </a:r>
            <a:endParaRPr sz="12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de “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Copyright the Card Game v</a:t>
            </a:r>
            <a:r>
              <a:rPr lang="en-US" sz="1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1.2 (Canadian Edition)” 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200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du Canadian Copyright Card Game Group CC BY NC SA 4.0 </a:t>
            </a:r>
            <a:endParaRPr sz="1200" b="1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2" name="Google Shape;112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27814" y="5199474"/>
            <a:ext cx="388775" cy="43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04413" y="5199478"/>
            <a:ext cx="388775" cy="438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4"/>
          <p:cNvGrpSpPr/>
          <p:nvPr/>
        </p:nvGrpSpPr>
        <p:grpSpPr>
          <a:xfrm>
            <a:off x="1945538" y="2280735"/>
            <a:ext cx="5317237" cy="2599656"/>
            <a:chOff x="2035589" y="1675341"/>
            <a:chExt cx="6513405" cy="318447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172950">
              <a:off x="2035589" y="2071477"/>
              <a:ext cx="1903879" cy="266543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865107">
              <a:off x="3060040" y="1780000"/>
              <a:ext cx="1965877" cy="269971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396" y="1675341"/>
              <a:ext cx="1954029" cy="2688429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90880">
              <a:off x="5526673" y="1829214"/>
              <a:ext cx="1984772" cy="2670303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02044">
              <a:off x="6614910" y="2222428"/>
              <a:ext cx="1934084" cy="2637388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2323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</a:t>
            </a:r>
            <a:r>
              <a:rPr lang="en-US" sz="3600" dirty="0"/>
              <a:t> Est-</a:t>
            </a:r>
            <a:r>
              <a:rPr lang="en-US" sz="3600" dirty="0" err="1"/>
              <a:t>ce</a:t>
            </a:r>
            <a:r>
              <a:rPr lang="en-US" sz="3600" dirty="0"/>
              <a:t> que le droit </a:t>
            </a:r>
            <a:r>
              <a:rPr lang="en-US" sz="3600" dirty="0" err="1"/>
              <a:t>d’auteur</a:t>
            </a:r>
            <a:r>
              <a:rPr lang="en-US" sz="3600" dirty="0"/>
              <a:t> </a:t>
            </a:r>
            <a:r>
              <a:rPr lang="en-US" sz="3600" dirty="0" err="1"/>
              <a:t>protège</a:t>
            </a:r>
            <a:r>
              <a:rPr lang="en-US" sz="3600" dirty="0"/>
              <a:t> les </a:t>
            </a:r>
            <a:r>
              <a:rPr lang="en-US" sz="3600" dirty="0" err="1"/>
              <a:t>idées</a:t>
            </a:r>
            <a:r>
              <a:rPr lang="en-US" sz="3600" dirty="0"/>
              <a:t>?</a:t>
            </a: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rgbClr val="FF6C00"/>
              </a:buClr>
              <a:buSzPts val="3600"/>
              <a:buFont typeface="Arial"/>
              <a:buNone/>
            </a:pPr>
            <a:r>
              <a:rPr lang="en-US" sz="3600" dirty="0">
                <a:solidFill>
                  <a:srgbClr val="FF6C00"/>
                </a:solidFill>
              </a:rPr>
              <a:t>R</a:t>
            </a:r>
            <a:r>
              <a:rPr lang="en-US" sz="3600" b="1" i="0" u="none" strike="noStrike" cap="none" dirty="0">
                <a:solidFill>
                  <a:srgbClr val="FF6C00"/>
                </a:solidFill>
                <a:latin typeface="Open Sans"/>
                <a:ea typeface="Open Sans"/>
                <a:cs typeface="Open Sans"/>
                <a:sym typeface="Open Sans"/>
              </a:rPr>
              <a:t>. Non, le droit </a:t>
            </a:r>
            <a:r>
              <a:rPr lang="en-US" sz="3600" b="1" i="0" u="none" strike="noStrike" cap="none" dirty="0" err="1">
                <a:solidFill>
                  <a:srgbClr val="FF6C00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3600" dirty="0" err="1">
                <a:solidFill>
                  <a:srgbClr val="FF6C00"/>
                </a:solidFill>
              </a:rPr>
              <a:t>’auteur</a:t>
            </a:r>
            <a:r>
              <a:rPr lang="en-US" sz="3600" dirty="0">
                <a:solidFill>
                  <a:srgbClr val="FF6C00"/>
                </a:solidFill>
              </a:rPr>
              <a:t> ne </a:t>
            </a:r>
            <a:r>
              <a:rPr lang="en-US" sz="3600" dirty="0" err="1">
                <a:solidFill>
                  <a:srgbClr val="FF6C00"/>
                </a:solidFill>
              </a:rPr>
              <a:t>protège</a:t>
            </a:r>
            <a:r>
              <a:rPr lang="en-US" sz="3600" dirty="0">
                <a:solidFill>
                  <a:srgbClr val="FF6C00"/>
                </a:solidFill>
              </a:rPr>
              <a:t> pas les </a:t>
            </a:r>
            <a:r>
              <a:rPr lang="en-US" sz="3600" dirty="0" err="1">
                <a:solidFill>
                  <a:srgbClr val="FF6C00"/>
                </a:solidFill>
              </a:rPr>
              <a:t>idées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elles-mêmes</a:t>
            </a:r>
            <a:r>
              <a:rPr lang="en-US" sz="3600" dirty="0">
                <a:solidFill>
                  <a:srgbClr val="FF6C00"/>
                </a:solidFill>
              </a:rPr>
              <a:t>. </a:t>
            </a:r>
            <a:r>
              <a:rPr lang="en-US" sz="3600" b="1" i="0" u="none" strike="noStrike" cap="none" dirty="0">
                <a:solidFill>
                  <a:srgbClr val="FF6C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600" dirty="0">
                <a:solidFill>
                  <a:srgbClr val="FF6C00"/>
                </a:solidFill>
              </a:rPr>
              <a:t>Par </a:t>
            </a:r>
            <a:r>
              <a:rPr lang="en-US" sz="3600" dirty="0" err="1">
                <a:solidFill>
                  <a:srgbClr val="FF6C00"/>
                </a:solidFill>
              </a:rPr>
              <a:t>contre</a:t>
            </a:r>
            <a:r>
              <a:rPr lang="en-US" sz="3600" dirty="0">
                <a:solidFill>
                  <a:srgbClr val="FF6C00"/>
                </a:solidFill>
              </a:rPr>
              <a:t>, </a:t>
            </a:r>
            <a:r>
              <a:rPr lang="en-US" sz="3600" dirty="0" err="1">
                <a:solidFill>
                  <a:srgbClr val="FF6C00"/>
                </a:solidFill>
              </a:rPr>
              <a:t>l’expression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originale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d’une</a:t>
            </a:r>
            <a:r>
              <a:rPr lang="en-US" sz="3600" dirty="0">
                <a:solidFill>
                  <a:srgbClr val="FF6C00"/>
                </a:solidFill>
              </a:rPr>
              <a:t> idée </a:t>
            </a:r>
            <a:r>
              <a:rPr lang="en-US" sz="3600" dirty="0" err="1">
                <a:solidFill>
                  <a:srgbClr val="FF6C00"/>
                </a:solidFill>
              </a:rPr>
              <a:t>peut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être</a:t>
            </a:r>
            <a:r>
              <a:rPr lang="en-US" sz="3600" dirty="0">
                <a:solidFill>
                  <a:srgbClr val="FF6C00"/>
                </a:solidFill>
              </a:rPr>
              <a:t> protégée.</a:t>
            </a:r>
            <a:endParaRPr sz="3600" b="1" i="0" u="none" strike="noStrike" cap="none" dirty="0">
              <a:solidFill>
                <a:srgbClr val="FF6C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Google Shape;178;p27"/>
          <p:cNvSpPr txBox="1"/>
          <p:nvPr/>
        </p:nvSpPr>
        <p:spPr>
          <a:xfrm>
            <a:off x="457200" y="2190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8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161800" cy="17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3600"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Quelles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sont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les conditions de base</a:t>
            </a:r>
            <a:r>
              <a:rPr lang="en-US" sz="3600" dirty="0"/>
              <a:t> pour </a:t>
            </a:r>
            <a:r>
              <a:rPr lang="en-US" sz="3600" dirty="0" err="1"/>
              <a:t>qu’une</a:t>
            </a:r>
            <a:r>
              <a:rPr lang="en-US" sz="3600" dirty="0"/>
              <a:t> </a:t>
            </a:r>
            <a:r>
              <a:rPr lang="en-US" sz="3600" dirty="0" err="1"/>
              <a:t>œuvre</a:t>
            </a:r>
            <a:r>
              <a:rPr lang="en-US" sz="3600" dirty="0"/>
              <a:t> </a:t>
            </a:r>
            <a:r>
              <a:rPr lang="en-US" sz="3600" dirty="0" err="1"/>
              <a:t>soit</a:t>
            </a:r>
            <a:r>
              <a:rPr lang="en-US" sz="3600" dirty="0"/>
              <a:t> protégée par le droit </a:t>
            </a:r>
            <a:r>
              <a:rPr lang="en-US" sz="3600" dirty="0" err="1"/>
              <a:t>d’auteur</a:t>
            </a:r>
            <a:r>
              <a:rPr lang="en-US" sz="3600" dirty="0"/>
              <a:t>?</a:t>
            </a: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rgbClr val="FF6C00"/>
              </a:buClr>
              <a:buSzPts val="3600"/>
              <a:buFont typeface="Arial"/>
              <a:buNone/>
            </a:pPr>
            <a:endParaRPr sz="3600" b="1" i="0" u="none" strike="noStrike" cap="none" dirty="0">
              <a:solidFill>
                <a:srgbClr val="FF6C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4" name="Google Shape;184;p28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9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161800" cy="48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3600"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 dirty="0" err="1"/>
              <a:t>Quelles</a:t>
            </a:r>
            <a:r>
              <a:rPr lang="en-US" sz="3600" dirty="0"/>
              <a:t> </a:t>
            </a:r>
            <a:r>
              <a:rPr lang="en-US" sz="3600" dirty="0" err="1"/>
              <a:t>sont</a:t>
            </a:r>
            <a:r>
              <a:rPr lang="en-US" sz="3600" dirty="0"/>
              <a:t> les conditions de base pour </a:t>
            </a:r>
            <a:r>
              <a:rPr lang="en-US" sz="3600" dirty="0" err="1"/>
              <a:t>qu’une</a:t>
            </a:r>
            <a:r>
              <a:rPr lang="en-US" sz="3600" dirty="0"/>
              <a:t> </a:t>
            </a:r>
            <a:r>
              <a:rPr lang="en-US" sz="3600" dirty="0" err="1"/>
              <a:t>œuvre</a:t>
            </a:r>
            <a:r>
              <a:rPr lang="en-US" sz="3600" dirty="0"/>
              <a:t> </a:t>
            </a:r>
            <a:r>
              <a:rPr lang="en-US" sz="3600" dirty="0" err="1"/>
              <a:t>soit</a:t>
            </a:r>
            <a:r>
              <a:rPr lang="en-US" sz="3600" dirty="0"/>
              <a:t> protégée par le droit </a:t>
            </a:r>
            <a:r>
              <a:rPr lang="en-US" sz="3600" dirty="0" err="1"/>
              <a:t>d’auteur</a:t>
            </a:r>
            <a:r>
              <a:rPr lang="en-US" sz="3600" dirty="0"/>
              <a:t>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rgbClr val="FF6C00"/>
              </a:buClr>
              <a:buSzPts val="3600"/>
              <a:buFont typeface="Arial"/>
              <a:buNone/>
            </a:pPr>
            <a:endParaRPr sz="1800" dirty="0"/>
          </a:p>
          <a:p>
            <a:pPr marL="0" lvl="0" indent="0">
              <a:spcBef>
                <a:spcPts val="1320"/>
              </a:spcBef>
              <a:buClr>
                <a:srgbClr val="FF6C00"/>
              </a:buClr>
              <a:buSzPts val="3600"/>
            </a:pPr>
            <a:r>
              <a:rPr lang="en-US" sz="3600" dirty="0">
                <a:solidFill>
                  <a:srgbClr val="FF6C00"/>
                </a:solidFill>
              </a:rPr>
              <a:t>R</a:t>
            </a:r>
            <a:r>
              <a:rPr lang="en-US" sz="3600" b="1" i="0" u="none" strike="noStrike" cap="none" dirty="0">
                <a:solidFill>
                  <a:srgbClr val="FF6C00"/>
                </a:solidFill>
                <a:latin typeface="Open Sans"/>
                <a:ea typeface="Open Sans"/>
                <a:cs typeface="Open Sans"/>
                <a:sym typeface="Open Sans"/>
              </a:rPr>
              <a:t>. Pour </a:t>
            </a:r>
            <a:r>
              <a:rPr lang="en-US" sz="3600" b="1" i="0" u="none" strike="noStrike" cap="none" dirty="0" err="1">
                <a:solidFill>
                  <a:srgbClr val="FF6C00"/>
                </a:solidFill>
                <a:latin typeface="Open Sans"/>
                <a:ea typeface="Open Sans"/>
                <a:cs typeface="Open Sans"/>
                <a:sym typeface="Open Sans"/>
              </a:rPr>
              <a:t>q</a:t>
            </a:r>
            <a:r>
              <a:rPr lang="en-US" sz="3600" dirty="0" err="1">
                <a:solidFill>
                  <a:srgbClr val="FF6C00"/>
                </a:solidFill>
              </a:rPr>
              <a:t>u’une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œuvre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soit</a:t>
            </a:r>
            <a:r>
              <a:rPr lang="en-US" sz="3600" dirty="0">
                <a:solidFill>
                  <a:srgbClr val="FF6C00"/>
                </a:solidFill>
              </a:rPr>
              <a:t> protégée par le droit </a:t>
            </a:r>
            <a:r>
              <a:rPr lang="en-US" sz="3600" dirty="0" err="1">
                <a:solidFill>
                  <a:srgbClr val="FF6C00"/>
                </a:solidFill>
              </a:rPr>
              <a:t>d’auteur</a:t>
            </a:r>
            <a:r>
              <a:rPr lang="en-US" sz="3600" dirty="0">
                <a:solidFill>
                  <a:srgbClr val="FF6C00"/>
                </a:solidFill>
              </a:rPr>
              <a:t>, </a:t>
            </a:r>
            <a:r>
              <a:rPr lang="en-US" sz="3600" dirty="0" err="1">
                <a:solidFill>
                  <a:srgbClr val="FF6C00"/>
                </a:solidFill>
              </a:rPr>
              <a:t>elle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doit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être</a:t>
            </a:r>
            <a:r>
              <a:rPr lang="en-US" sz="3600" dirty="0">
                <a:solidFill>
                  <a:srgbClr val="FF6C00"/>
                </a:solidFill>
              </a:rPr>
              <a:t> ‘</a:t>
            </a:r>
            <a:r>
              <a:rPr lang="en-US" sz="3600" dirty="0" err="1">
                <a:solidFill>
                  <a:srgbClr val="FF6C00"/>
                </a:solidFill>
              </a:rPr>
              <a:t>originale</a:t>
            </a:r>
            <a:r>
              <a:rPr lang="en-US" sz="3600" dirty="0">
                <a:solidFill>
                  <a:srgbClr val="FF6C00"/>
                </a:solidFill>
              </a:rPr>
              <a:t>’ et </a:t>
            </a:r>
            <a:r>
              <a:rPr lang="en-US" sz="3600" dirty="0" err="1">
                <a:solidFill>
                  <a:srgbClr val="FF6C00"/>
                </a:solidFill>
              </a:rPr>
              <a:t>être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sauvegardée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ou</a:t>
            </a:r>
            <a:r>
              <a:rPr lang="en-US" sz="3600" dirty="0">
                <a:solidFill>
                  <a:srgbClr val="FF6C00"/>
                </a:solidFill>
              </a:rPr>
              <a:t> ‘</a:t>
            </a:r>
            <a:r>
              <a:rPr lang="en-US" sz="3600" dirty="0" err="1">
                <a:solidFill>
                  <a:srgbClr val="FF6C00"/>
                </a:solidFill>
              </a:rPr>
              <a:t>fixée</a:t>
            </a:r>
            <a:r>
              <a:rPr lang="en-US" sz="3600" dirty="0">
                <a:solidFill>
                  <a:srgbClr val="FF6C00"/>
                </a:solidFill>
              </a:rPr>
              <a:t>’. </a:t>
            </a:r>
            <a:endParaRPr sz="3600" b="1" i="0" u="none" strike="noStrike" cap="none" dirty="0">
              <a:solidFill>
                <a:srgbClr val="FF6C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p29"/>
          <p:cNvSpPr txBox="1"/>
          <p:nvPr/>
        </p:nvSpPr>
        <p:spPr>
          <a:xfrm>
            <a:off x="479525" y="36336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0"/>
          <p:cNvSpPr txBox="1">
            <a:spLocks noGrp="1"/>
          </p:cNvSpPr>
          <p:nvPr>
            <p:ph type="body" idx="1"/>
          </p:nvPr>
        </p:nvSpPr>
        <p:spPr>
          <a:xfrm>
            <a:off x="491100" y="1511975"/>
            <a:ext cx="8161800" cy="12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3600"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 dirty="0"/>
              <a:t>À qui </a:t>
            </a:r>
            <a:r>
              <a:rPr lang="en-US" sz="3600" dirty="0" err="1"/>
              <a:t>appartient</a:t>
            </a:r>
            <a:r>
              <a:rPr lang="en-US" sz="3600" dirty="0"/>
              <a:t> le droit </a:t>
            </a:r>
            <a:r>
              <a:rPr lang="en-US" sz="3600" dirty="0" err="1"/>
              <a:t>d’auteur</a:t>
            </a:r>
            <a:r>
              <a:rPr lang="en-US" sz="3600" dirty="0"/>
              <a:t> </a:t>
            </a:r>
            <a:r>
              <a:rPr lang="en-US" sz="3600" dirty="0" err="1"/>
              <a:t>d’une</a:t>
            </a:r>
            <a:r>
              <a:rPr lang="en-US" sz="3600" dirty="0"/>
              <a:t> nouvelle </a:t>
            </a:r>
            <a:r>
              <a:rPr lang="en-US" sz="3600" dirty="0" err="1"/>
              <a:t>œuvre</a:t>
            </a:r>
            <a:r>
              <a:rPr lang="en-US" sz="3600" dirty="0"/>
              <a:t>?</a:t>
            </a:r>
            <a:endParaRPr sz="3400" b="1" i="0" u="none" strike="noStrike" cap="none" dirty="0">
              <a:solidFill>
                <a:srgbClr val="FF6C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Google Shape;196;p30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1"/>
          <p:cNvSpPr txBox="1">
            <a:spLocks noGrp="1"/>
          </p:cNvSpPr>
          <p:nvPr>
            <p:ph type="body" idx="1"/>
          </p:nvPr>
        </p:nvSpPr>
        <p:spPr>
          <a:xfrm>
            <a:off x="491100" y="1511975"/>
            <a:ext cx="8161800" cy="5099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3600"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 dirty="0"/>
              <a:t>À qui </a:t>
            </a:r>
            <a:r>
              <a:rPr lang="en-US" sz="3600" dirty="0" err="1"/>
              <a:t>appartient</a:t>
            </a:r>
            <a:r>
              <a:rPr lang="en-US" sz="3600" dirty="0"/>
              <a:t> le droit </a:t>
            </a:r>
            <a:r>
              <a:rPr lang="en-US" sz="3600" dirty="0" err="1"/>
              <a:t>d’auteur</a:t>
            </a:r>
            <a:r>
              <a:rPr lang="en-US" sz="3600" dirty="0"/>
              <a:t> </a:t>
            </a:r>
            <a:r>
              <a:rPr lang="en-US" sz="3600" dirty="0" err="1"/>
              <a:t>d’une</a:t>
            </a:r>
            <a:r>
              <a:rPr lang="en-US" sz="3600" dirty="0"/>
              <a:t> nouvelle </a:t>
            </a:r>
            <a:r>
              <a:rPr lang="en-US" sz="3600" dirty="0" err="1"/>
              <a:t>œuvre</a:t>
            </a:r>
            <a:r>
              <a:rPr lang="en-US" sz="3600" dirty="0"/>
              <a:t>?</a:t>
            </a:r>
            <a:endParaRPr sz="3400" dirty="0">
              <a:solidFill>
                <a:srgbClr val="FF6C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1000" dirty="0"/>
          </a:p>
          <a:p>
            <a:pPr marL="0" lvl="0" indent="0">
              <a:spcBef>
                <a:spcPts val="1320"/>
              </a:spcBef>
              <a:buClr>
                <a:srgbClr val="FF6C00"/>
              </a:buClr>
              <a:buSzPts val="3600"/>
            </a:pPr>
            <a:r>
              <a:rPr lang="en-US" sz="3400" dirty="0">
                <a:solidFill>
                  <a:srgbClr val="FF6C00"/>
                </a:solidFill>
              </a:rPr>
              <a:t>R</a:t>
            </a:r>
            <a:r>
              <a:rPr lang="en-US" sz="3400" b="1" i="0" u="none" strike="noStrike" cap="none" dirty="0">
                <a:solidFill>
                  <a:srgbClr val="FF6C00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3400" dirty="0">
                <a:solidFill>
                  <a:srgbClr val="FF6C00"/>
                </a:solidFill>
              </a:rPr>
              <a:t>Au </a:t>
            </a:r>
            <a:r>
              <a:rPr lang="en-US" sz="3400" dirty="0" err="1">
                <a:solidFill>
                  <a:srgbClr val="FF6C00"/>
                </a:solidFill>
              </a:rPr>
              <a:t>créateur</a:t>
            </a:r>
            <a:r>
              <a:rPr lang="en-US" sz="3400" dirty="0">
                <a:solidFill>
                  <a:srgbClr val="FF6C00"/>
                </a:solidFill>
              </a:rPr>
              <a:t>, à </a:t>
            </a:r>
            <a:r>
              <a:rPr lang="en-US" sz="3400" dirty="0" err="1">
                <a:solidFill>
                  <a:srgbClr val="FF6C00"/>
                </a:solidFill>
              </a:rPr>
              <a:t>moins</a:t>
            </a:r>
            <a:r>
              <a:rPr lang="en-US" sz="3400" dirty="0">
                <a:solidFill>
                  <a:srgbClr val="FF6C00"/>
                </a:solidFill>
              </a:rPr>
              <a:t> que </a:t>
            </a:r>
            <a:r>
              <a:rPr lang="en-US" sz="3400" dirty="0" err="1">
                <a:solidFill>
                  <a:srgbClr val="FF6C00"/>
                </a:solidFill>
              </a:rPr>
              <a:t>l’œuvre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ait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été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créée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dans</a:t>
            </a:r>
            <a:r>
              <a:rPr lang="en-US" sz="3400" dirty="0">
                <a:solidFill>
                  <a:srgbClr val="FF6C00"/>
                </a:solidFill>
              </a:rPr>
              <a:t> le cadre d’un </a:t>
            </a:r>
            <a:r>
              <a:rPr lang="en-US" sz="3400" dirty="0" err="1">
                <a:solidFill>
                  <a:srgbClr val="FF6C00"/>
                </a:solidFill>
              </a:rPr>
              <a:t>emploi</a:t>
            </a:r>
            <a:r>
              <a:rPr lang="en-US" sz="3400" dirty="0">
                <a:solidFill>
                  <a:srgbClr val="FF6C00"/>
                </a:solidFill>
              </a:rPr>
              <a:t>. </a:t>
            </a:r>
            <a:r>
              <a:rPr lang="en-US" sz="3400" dirty="0" err="1">
                <a:solidFill>
                  <a:srgbClr val="FF6C00"/>
                </a:solidFill>
              </a:rPr>
              <a:t>Dans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ce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cas</a:t>
            </a:r>
            <a:r>
              <a:rPr lang="en-US" sz="3400" dirty="0">
                <a:solidFill>
                  <a:srgbClr val="FF6C00"/>
                </a:solidFill>
              </a:rPr>
              <a:t>, </a:t>
            </a:r>
            <a:r>
              <a:rPr lang="en-US" sz="3400" dirty="0" err="1">
                <a:solidFill>
                  <a:srgbClr val="FF6C00"/>
                </a:solidFill>
              </a:rPr>
              <a:t>l’employeur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est</a:t>
            </a:r>
            <a:r>
              <a:rPr lang="en-US" sz="3400" dirty="0">
                <a:solidFill>
                  <a:srgbClr val="FF6C00"/>
                </a:solidFill>
              </a:rPr>
              <a:t> le </a:t>
            </a:r>
            <a:r>
              <a:rPr lang="en-US" sz="3400" dirty="0" err="1">
                <a:solidFill>
                  <a:srgbClr val="FF6C00"/>
                </a:solidFill>
              </a:rPr>
              <a:t>titulaire</a:t>
            </a:r>
            <a:r>
              <a:rPr lang="en-US" sz="3400" dirty="0">
                <a:solidFill>
                  <a:srgbClr val="FF6C00"/>
                </a:solidFill>
              </a:rPr>
              <a:t> du droit </a:t>
            </a:r>
            <a:r>
              <a:rPr lang="en-US" sz="3400" dirty="0" err="1">
                <a:solidFill>
                  <a:srgbClr val="FF6C00"/>
                </a:solidFill>
              </a:rPr>
              <a:t>d’auteur</a:t>
            </a:r>
            <a:r>
              <a:rPr lang="en-US" sz="3400" dirty="0">
                <a:solidFill>
                  <a:srgbClr val="FF6C00"/>
                </a:solidFill>
              </a:rPr>
              <a:t>, </a:t>
            </a:r>
            <a:r>
              <a:rPr lang="en-US" sz="3400" dirty="0" err="1">
                <a:solidFill>
                  <a:srgbClr val="FF6C00"/>
                </a:solidFill>
              </a:rPr>
              <a:t>sauf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s’il</a:t>
            </a:r>
            <a:r>
              <a:rPr lang="en-US" sz="3400" dirty="0">
                <a:solidFill>
                  <a:srgbClr val="FF6C00"/>
                </a:solidFill>
              </a:rPr>
              <a:t> y a </a:t>
            </a:r>
            <a:r>
              <a:rPr lang="en-US" sz="3400" dirty="0" err="1">
                <a:solidFill>
                  <a:srgbClr val="FF6C00"/>
                </a:solidFill>
              </a:rPr>
              <a:t>une</a:t>
            </a:r>
            <a:r>
              <a:rPr lang="en-US" sz="3400" dirty="0">
                <a:solidFill>
                  <a:srgbClr val="FF6C00"/>
                </a:solidFill>
              </a:rPr>
              <a:t> entente entre les </a:t>
            </a:r>
            <a:r>
              <a:rPr lang="en-US" sz="3400" dirty="0" err="1">
                <a:solidFill>
                  <a:srgbClr val="FF6C00"/>
                </a:solidFill>
              </a:rPr>
              <a:t>deux</a:t>
            </a:r>
            <a:r>
              <a:rPr lang="en-US" sz="3400" dirty="0">
                <a:solidFill>
                  <a:srgbClr val="FF6C00"/>
                </a:solidFill>
              </a:rPr>
              <a:t> parties </a:t>
            </a:r>
            <a:r>
              <a:rPr lang="en-US" sz="3400" dirty="0" err="1">
                <a:solidFill>
                  <a:srgbClr val="FF6C00"/>
                </a:solidFill>
              </a:rPr>
              <a:t>indiquant</a:t>
            </a:r>
            <a:r>
              <a:rPr lang="en-US" sz="3400" dirty="0">
                <a:solidFill>
                  <a:srgbClr val="FF6C00"/>
                </a:solidFill>
              </a:rPr>
              <a:t> le contraire. </a:t>
            </a: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Google Shape;202;p31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2"/>
          <p:cNvSpPr txBox="1">
            <a:spLocks noGrp="1"/>
          </p:cNvSpPr>
          <p:nvPr>
            <p:ph type="body" idx="1"/>
          </p:nvPr>
        </p:nvSpPr>
        <p:spPr>
          <a:xfrm>
            <a:off x="539550" y="1738400"/>
            <a:ext cx="8079300" cy="14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 dirty="0" err="1"/>
              <a:t>Quels</a:t>
            </a:r>
            <a:r>
              <a:rPr lang="en-US" sz="3600" dirty="0"/>
              <a:t> types de </a:t>
            </a:r>
            <a:r>
              <a:rPr lang="en-US" sz="3600" dirty="0" err="1"/>
              <a:t>contenu</a:t>
            </a:r>
            <a:r>
              <a:rPr lang="en-US" sz="3600" dirty="0"/>
              <a:t> </a:t>
            </a:r>
            <a:r>
              <a:rPr lang="en-US" sz="3600" dirty="0" err="1"/>
              <a:t>sont</a:t>
            </a:r>
            <a:r>
              <a:rPr lang="en-US" sz="3600" dirty="0"/>
              <a:t> protégés par le droit </a:t>
            </a:r>
            <a:r>
              <a:rPr lang="en-US" sz="3600" dirty="0" err="1"/>
              <a:t>d’auteur</a:t>
            </a:r>
            <a:r>
              <a:rPr lang="en-US" sz="3600" dirty="0"/>
              <a:t>?</a:t>
            </a:r>
            <a:endParaRPr sz="3600" dirty="0"/>
          </a:p>
          <a:p>
            <a:pPr marL="342900" marR="0" lvl="0" indent="-215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Google Shape;208;p32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3"/>
          <p:cNvSpPr txBox="1">
            <a:spLocks noGrp="1"/>
          </p:cNvSpPr>
          <p:nvPr>
            <p:ph type="body" idx="1"/>
          </p:nvPr>
        </p:nvSpPr>
        <p:spPr>
          <a:xfrm>
            <a:off x="539550" y="1738400"/>
            <a:ext cx="80793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 dirty="0" err="1"/>
              <a:t>Quels</a:t>
            </a:r>
            <a:r>
              <a:rPr lang="en-US" sz="3600" dirty="0"/>
              <a:t> types de </a:t>
            </a:r>
            <a:r>
              <a:rPr lang="en-US" sz="3600" dirty="0" err="1"/>
              <a:t>contenu</a:t>
            </a:r>
            <a:r>
              <a:rPr lang="en-US" sz="3600" dirty="0"/>
              <a:t> </a:t>
            </a:r>
            <a:r>
              <a:rPr lang="en-US" sz="3600" dirty="0" err="1"/>
              <a:t>sont</a:t>
            </a:r>
            <a:r>
              <a:rPr lang="en-US" sz="3600" dirty="0"/>
              <a:t> protégés par le droit </a:t>
            </a:r>
            <a:r>
              <a:rPr lang="en-US" sz="3600" dirty="0" err="1"/>
              <a:t>d’auteur</a:t>
            </a:r>
            <a:r>
              <a:rPr lang="en-US" sz="3600" dirty="0"/>
              <a:t>?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lang="fr-CA"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/>
          </a:p>
          <a:p>
            <a:pPr marL="0" lvl="0" indent="0">
              <a:lnSpc>
                <a:spcPct val="90000"/>
              </a:lnSpc>
              <a:spcBef>
                <a:spcPts val="0"/>
              </a:spcBef>
              <a:buSzPts val="3600"/>
            </a:pPr>
            <a:r>
              <a:rPr lang="en-US" sz="3600" dirty="0">
                <a:solidFill>
                  <a:srgbClr val="FF6C00"/>
                </a:solidFill>
              </a:rPr>
              <a:t>R</a:t>
            </a:r>
            <a:r>
              <a:rPr lang="en-US" sz="3600" b="1" i="0" u="none" strike="noStrike" cap="none" dirty="0">
                <a:solidFill>
                  <a:srgbClr val="FF6C00"/>
                </a:solidFill>
                <a:latin typeface="Open Sans"/>
                <a:ea typeface="Open Sans"/>
                <a:cs typeface="Open Sans"/>
                <a:sym typeface="Open Sans"/>
              </a:rPr>
              <a:t>. Le droit </a:t>
            </a:r>
            <a:r>
              <a:rPr lang="en-US" sz="3600" b="1" i="0" u="none" strike="noStrike" cap="none" dirty="0" err="1">
                <a:solidFill>
                  <a:srgbClr val="FF6C00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3600" dirty="0" err="1">
                <a:solidFill>
                  <a:srgbClr val="FF6C00"/>
                </a:solidFill>
              </a:rPr>
              <a:t>’auteur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s’applique</a:t>
            </a:r>
            <a:r>
              <a:rPr lang="en-US" sz="3600" dirty="0">
                <a:solidFill>
                  <a:srgbClr val="FF6C00"/>
                </a:solidFill>
              </a:rPr>
              <a:t> à </a:t>
            </a:r>
            <a:r>
              <a:rPr lang="en-US" sz="3600" dirty="0" err="1">
                <a:solidFill>
                  <a:srgbClr val="FF6C00"/>
                </a:solidFill>
              </a:rPr>
              <a:t>toutes</a:t>
            </a:r>
            <a:r>
              <a:rPr lang="en-US" sz="3600" dirty="0">
                <a:solidFill>
                  <a:srgbClr val="FF6C00"/>
                </a:solidFill>
              </a:rPr>
              <a:t> les </a:t>
            </a:r>
            <a:r>
              <a:rPr lang="en-US" sz="3600" dirty="0" err="1">
                <a:solidFill>
                  <a:srgbClr val="FF6C00"/>
                </a:solidFill>
              </a:rPr>
              <a:t>œuvres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originales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dans</a:t>
            </a:r>
            <a:r>
              <a:rPr lang="en-US" sz="3600" dirty="0">
                <a:solidFill>
                  <a:srgbClr val="FF6C00"/>
                </a:solidFill>
              </a:rPr>
              <a:t> les </a:t>
            </a:r>
            <a:r>
              <a:rPr lang="en-US" sz="3600" dirty="0" err="1">
                <a:solidFill>
                  <a:srgbClr val="FF6C00"/>
                </a:solidFill>
              </a:rPr>
              <a:t>domaine</a:t>
            </a:r>
            <a:r>
              <a:rPr lang="en-US" sz="3600" dirty="0">
                <a:solidFill>
                  <a:srgbClr val="FF6C00"/>
                </a:solidFill>
              </a:rPr>
              <a:t> </a:t>
            </a:r>
            <a:r>
              <a:rPr lang="en-US" sz="3600" dirty="0" err="1">
                <a:solidFill>
                  <a:srgbClr val="FF6C00"/>
                </a:solidFill>
              </a:rPr>
              <a:t>littéraire</a:t>
            </a:r>
            <a:r>
              <a:rPr lang="en-US" sz="3600" dirty="0">
                <a:solidFill>
                  <a:srgbClr val="FF6C00"/>
                </a:solidFill>
              </a:rPr>
              <a:t>, </a:t>
            </a:r>
            <a:r>
              <a:rPr lang="en-US" sz="3600" dirty="0" err="1">
                <a:solidFill>
                  <a:srgbClr val="FF6C00"/>
                </a:solidFill>
              </a:rPr>
              <a:t>scientifique</a:t>
            </a:r>
            <a:r>
              <a:rPr lang="en-US" sz="3600" dirty="0">
                <a:solidFill>
                  <a:srgbClr val="FF6C00"/>
                </a:solidFill>
              </a:rPr>
              <a:t> et </a:t>
            </a:r>
            <a:r>
              <a:rPr lang="en-US" sz="3600" dirty="0" err="1">
                <a:solidFill>
                  <a:srgbClr val="FF6C00"/>
                </a:solidFill>
              </a:rPr>
              <a:t>artistique</a:t>
            </a:r>
            <a:r>
              <a:rPr lang="en-US" sz="3600" dirty="0">
                <a:solidFill>
                  <a:srgbClr val="FF6C00"/>
                </a:solidFill>
              </a:rPr>
              <a:t> (ex. : </a:t>
            </a:r>
            <a:r>
              <a:rPr lang="en-US" sz="3600" dirty="0" err="1">
                <a:solidFill>
                  <a:srgbClr val="FF6C00"/>
                </a:solidFill>
              </a:rPr>
              <a:t>texte</a:t>
            </a:r>
            <a:r>
              <a:rPr lang="en-US" sz="3600" dirty="0">
                <a:solidFill>
                  <a:srgbClr val="FF6C00"/>
                </a:solidFill>
              </a:rPr>
              <a:t>, images, chansons, films, </a:t>
            </a:r>
            <a:r>
              <a:rPr lang="en-US" sz="3600" dirty="0" err="1">
                <a:solidFill>
                  <a:srgbClr val="FF6C00"/>
                </a:solidFill>
              </a:rPr>
              <a:t>prestations</a:t>
            </a:r>
            <a:r>
              <a:rPr lang="en-US" sz="3600" dirty="0">
                <a:solidFill>
                  <a:srgbClr val="FF6C00"/>
                </a:solidFill>
              </a:rPr>
              <a:t>).</a:t>
            </a: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4" name="Google Shape;214;p33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4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161800" cy="18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ct val="90000"/>
              </a:lnSpc>
              <a:spcBef>
                <a:spcPts val="0"/>
              </a:spcBef>
              <a:buSzPts val="3600"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E</a:t>
            </a:r>
            <a:r>
              <a:rPr lang="en-US" sz="3600" dirty="0"/>
              <a:t>st-</a:t>
            </a:r>
            <a:r>
              <a:rPr lang="en-US" sz="3600" dirty="0" err="1"/>
              <a:t>ce</a:t>
            </a:r>
            <a:r>
              <a:rPr lang="en-US" sz="3600" dirty="0"/>
              <a:t> </a:t>
            </a:r>
            <a:r>
              <a:rPr lang="en-US" sz="3600" dirty="0" err="1"/>
              <a:t>qu’une</a:t>
            </a:r>
            <a:r>
              <a:rPr lang="en-US" sz="3600" dirty="0"/>
              <a:t> </a:t>
            </a:r>
            <a:r>
              <a:rPr lang="en-US" sz="3600" dirty="0" err="1"/>
              <a:t>œuvre</a:t>
            </a:r>
            <a:r>
              <a:rPr lang="en-US" sz="3600" dirty="0"/>
              <a:t> </a:t>
            </a:r>
            <a:r>
              <a:rPr lang="en-US" sz="3600" dirty="0" err="1"/>
              <a:t>doit</a:t>
            </a:r>
            <a:r>
              <a:rPr lang="en-US" sz="3600" dirty="0"/>
              <a:t> </a:t>
            </a:r>
            <a:r>
              <a:rPr lang="en-US" sz="3600" dirty="0" err="1"/>
              <a:t>être</a:t>
            </a:r>
            <a:r>
              <a:rPr lang="en-US" sz="3600" dirty="0"/>
              <a:t> </a:t>
            </a:r>
            <a:r>
              <a:rPr lang="en-US" sz="3600" dirty="0" err="1"/>
              <a:t>enregistrée</a:t>
            </a:r>
            <a:r>
              <a:rPr lang="en-US" sz="3600" dirty="0"/>
              <a:t> pour </a:t>
            </a:r>
            <a:r>
              <a:rPr lang="en-US" sz="3600" dirty="0" err="1"/>
              <a:t>être</a:t>
            </a:r>
            <a:r>
              <a:rPr lang="en-US" sz="3600" dirty="0"/>
              <a:t> protégée par le droit </a:t>
            </a:r>
            <a:r>
              <a:rPr lang="en-US" sz="3600" dirty="0" err="1"/>
              <a:t>d’auteur</a:t>
            </a:r>
            <a:r>
              <a:rPr lang="en-US" sz="3600" dirty="0"/>
              <a:t>?</a:t>
            </a:r>
            <a:endParaRPr sz="2000" b="1" i="0" u="none" strike="noStrike" cap="none" dirty="0">
              <a:solidFill>
                <a:srgbClr val="FF6C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15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1" name="Google Shape;221;p34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5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161800" cy="45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ct val="90000"/>
              </a:lnSpc>
              <a:spcBef>
                <a:spcPts val="0"/>
              </a:spcBef>
              <a:buSzPts val="3600"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 dirty="0"/>
              <a:t>Est-</a:t>
            </a:r>
            <a:r>
              <a:rPr lang="en-US" sz="3600" dirty="0" err="1"/>
              <a:t>ce</a:t>
            </a:r>
            <a:r>
              <a:rPr lang="en-US" sz="3600" dirty="0"/>
              <a:t> </a:t>
            </a:r>
            <a:r>
              <a:rPr lang="en-US" sz="3600" dirty="0" err="1"/>
              <a:t>qu’une</a:t>
            </a:r>
            <a:r>
              <a:rPr lang="en-US" sz="3600" dirty="0"/>
              <a:t> </a:t>
            </a:r>
            <a:r>
              <a:rPr lang="en-US" sz="3600" dirty="0" err="1"/>
              <a:t>œuvre</a:t>
            </a:r>
            <a:r>
              <a:rPr lang="en-US" sz="3600" dirty="0"/>
              <a:t> </a:t>
            </a:r>
            <a:r>
              <a:rPr lang="en-US" sz="3600" dirty="0" err="1"/>
              <a:t>doit</a:t>
            </a:r>
            <a:r>
              <a:rPr lang="en-US" sz="3600" dirty="0"/>
              <a:t> </a:t>
            </a:r>
            <a:r>
              <a:rPr lang="en-US" sz="3600" dirty="0" err="1"/>
              <a:t>être</a:t>
            </a:r>
            <a:r>
              <a:rPr lang="en-US" sz="3600" dirty="0"/>
              <a:t> </a:t>
            </a:r>
            <a:r>
              <a:rPr lang="en-US" sz="3600" dirty="0" err="1"/>
              <a:t>enregistrée</a:t>
            </a:r>
            <a:r>
              <a:rPr lang="en-US" sz="3600" dirty="0"/>
              <a:t> pour </a:t>
            </a:r>
            <a:r>
              <a:rPr lang="en-US" sz="3600" dirty="0" err="1"/>
              <a:t>être</a:t>
            </a:r>
            <a:r>
              <a:rPr lang="en-US" sz="3600" dirty="0"/>
              <a:t> protégée par le droit </a:t>
            </a:r>
            <a:r>
              <a:rPr lang="en-US" sz="3600" dirty="0" err="1"/>
              <a:t>d’auteur</a:t>
            </a:r>
            <a:r>
              <a:rPr lang="en-US" sz="3600" dirty="0"/>
              <a:t>?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>
              <a:solidFill>
                <a:srgbClr val="FF6C00"/>
              </a:solidFill>
            </a:endParaRPr>
          </a:p>
          <a:p>
            <a:pPr marL="0" lvl="0" indent="0">
              <a:lnSpc>
                <a:spcPct val="90000"/>
              </a:lnSpc>
              <a:spcBef>
                <a:spcPts val="1320"/>
              </a:spcBef>
              <a:buClr>
                <a:srgbClr val="FF6C00"/>
              </a:buClr>
              <a:buSzPts val="3600"/>
            </a:pPr>
            <a:r>
              <a:rPr lang="en-US" sz="3200" dirty="0">
                <a:solidFill>
                  <a:srgbClr val="FF6C00"/>
                </a:solidFill>
              </a:rPr>
              <a:t>R</a:t>
            </a:r>
            <a:r>
              <a:rPr lang="en-US" sz="3200" b="1" i="0" u="none" strike="noStrike" cap="none" dirty="0">
                <a:solidFill>
                  <a:srgbClr val="FF6C00"/>
                </a:solidFill>
                <a:sym typeface="Open Sans"/>
              </a:rPr>
              <a:t>. Non, </a:t>
            </a:r>
            <a:r>
              <a:rPr lang="en-US" sz="3200" b="1" i="0" u="none" strike="noStrike" cap="none" dirty="0" err="1">
                <a:solidFill>
                  <a:srgbClr val="FF6C00"/>
                </a:solidFill>
                <a:sym typeface="Open Sans"/>
              </a:rPr>
              <a:t>une</a:t>
            </a:r>
            <a:r>
              <a:rPr lang="en-US" sz="3200" b="1" i="0" u="none" strike="noStrike" cap="none" dirty="0">
                <a:solidFill>
                  <a:srgbClr val="FF6C00"/>
                </a:solidFill>
                <a:sym typeface="Open Sans"/>
              </a:rPr>
              <a:t> </a:t>
            </a:r>
            <a:r>
              <a:rPr lang="en-US" sz="3200" dirty="0" err="1">
                <a:solidFill>
                  <a:srgbClr val="FF6C00"/>
                </a:solidFill>
              </a:rPr>
              <a:t>œuvre</a:t>
            </a:r>
            <a:r>
              <a:rPr lang="en-US" sz="3200" dirty="0">
                <a:solidFill>
                  <a:srgbClr val="FF6C00"/>
                </a:solidFill>
              </a:rPr>
              <a:t> </a:t>
            </a:r>
            <a:r>
              <a:rPr lang="en-US" sz="3200" dirty="0" err="1">
                <a:solidFill>
                  <a:srgbClr val="FF6C00"/>
                </a:solidFill>
              </a:rPr>
              <a:t>est</a:t>
            </a:r>
            <a:r>
              <a:rPr lang="en-US" sz="3200" dirty="0">
                <a:solidFill>
                  <a:srgbClr val="FF6C00"/>
                </a:solidFill>
              </a:rPr>
              <a:t> protégée par le droit </a:t>
            </a:r>
            <a:r>
              <a:rPr lang="en-US" sz="3200" dirty="0" err="1">
                <a:solidFill>
                  <a:srgbClr val="FF6C00"/>
                </a:solidFill>
              </a:rPr>
              <a:t>d’auteur</a:t>
            </a:r>
            <a:r>
              <a:rPr lang="en-US" sz="3200" dirty="0">
                <a:solidFill>
                  <a:srgbClr val="FF6C00"/>
                </a:solidFill>
              </a:rPr>
              <a:t> </a:t>
            </a:r>
            <a:r>
              <a:rPr lang="en-US" sz="3200" dirty="0" err="1">
                <a:solidFill>
                  <a:srgbClr val="FF6C00"/>
                </a:solidFill>
              </a:rPr>
              <a:t>automatiquement</a:t>
            </a:r>
            <a:r>
              <a:rPr lang="en-US" sz="3200" dirty="0">
                <a:solidFill>
                  <a:srgbClr val="FF6C00"/>
                </a:solidFill>
              </a:rPr>
              <a:t> </a:t>
            </a:r>
            <a:r>
              <a:rPr lang="en-US" sz="3200" dirty="0" err="1">
                <a:solidFill>
                  <a:srgbClr val="FF6C00"/>
                </a:solidFill>
              </a:rPr>
              <a:t>lors</a:t>
            </a:r>
            <a:r>
              <a:rPr lang="en-US" sz="3200" dirty="0">
                <a:solidFill>
                  <a:srgbClr val="FF6C00"/>
                </a:solidFill>
              </a:rPr>
              <a:t> de </a:t>
            </a:r>
            <a:r>
              <a:rPr lang="en-US" sz="3200" dirty="0" err="1">
                <a:solidFill>
                  <a:srgbClr val="FF6C00"/>
                </a:solidFill>
              </a:rPr>
              <a:t>sa</a:t>
            </a:r>
            <a:r>
              <a:rPr lang="en-US" sz="3200" dirty="0">
                <a:solidFill>
                  <a:srgbClr val="FF6C00"/>
                </a:solidFill>
              </a:rPr>
              <a:t> ‘fixation’. </a:t>
            </a:r>
            <a:r>
              <a:rPr lang="en-US" sz="3200" dirty="0" err="1">
                <a:solidFill>
                  <a:srgbClr val="FF6C00"/>
                </a:solidFill>
              </a:rPr>
              <a:t>Mais</a:t>
            </a:r>
            <a:r>
              <a:rPr lang="en-US" sz="3200" dirty="0">
                <a:solidFill>
                  <a:srgbClr val="FF6C00"/>
                </a:solidFill>
              </a:rPr>
              <a:t> </a:t>
            </a:r>
            <a:r>
              <a:rPr lang="en-US" sz="3200" dirty="0" err="1">
                <a:solidFill>
                  <a:srgbClr val="FF6C00"/>
                </a:solidFill>
              </a:rPr>
              <a:t>l’enregistrement</a:t>
            </a:r>
            <a:r>
              <a:rPr lang="en-US" sz="3200" dirty="0">
                <a:solidFill>
                  <a:srgbClr val="FF6C00"/>
                </a:solidFill>
              </a:rPr>
              <a:t> </a:t>
            </a:r>
            <a:r>
              <a:rPr lang="en-US" sz="3200" dirty="0" err="1">
                <a:solidFill>
                  <a:srgbClr val="FF6C00"/>
                </a:solidFill>
              </a:rPr>
              <a:t>auprès</a:t>
            </a:r>
            <a:r>
              <a:rPr lang="en-US" sz="3200" dirty="0">
                <a:solidFill>
                  <a:srgbClr val="FF6C00"/>
                </a:solidFill>
              </a:rPr>
              <a:t> du Bureau de la </a:t>
            </a:r>
            <a:r>
              <a:rPr lang="en-US" sz="3200" dirty="0" err="1">
                <a:solidFill>
                  <a:srgbClr val="FF6C00"/>
                </a:solidFill>
              </a:rPr>
              <a:t>propriété</a:t>
            </a:r>
            <a:r>
              <a:rPr lang="en-US" sz="3200" dirty="0">
                <a:solidFill>
                  <a:srgbClr val="FF6C00"/>
                </a:solidFill>
              </a:rPr>
              <a:t> </a:t>
            </a:r>
            <a:r>
              <a:rPr lang="en-US" sz="3200" dirty="0" err="1">
                <a:solidFill>
                  <a:srgbClr val="FF6C00"/>
                </a:solidFill>
              </a:rPr>
              <a:t>intellectuelle</a:t>
            </a:r>
            <a:r>
              <a:rPr lang="en-US" sz="3200" dirty="0">
                <a:solidFill>
                  <a:srgbClr val="FF6C00"/>
                </a:solidFill>
              </a:rPr>
              <a:t> du Canada </a:t>
            </a:r>
            <a:r>
              <a:rPr lang="en-US" sz="3200" dirty="0" err="1">
                <a:solidFill>
                  <a:srgbClr val="FF6C00"/>
                </a:solidFill>
              </a:rPr>
              <a:t>est</a:t>
            </a:r>
            <a:r>
              <a:rPr lang="en-US" sz="3200" dirty="0">
                <a:solidFill>
                  <a:srgbClr val="FF6C00"/>
                </a:solidFill>
              </a:rPr>
              <a:t> possible. </a:t>
            </a:r>
            <a:endParaRPr sz="3200" b="1" i="0" u="none" strike="noStrike" cap="none" dirty="0">
              <a:solidFill>
                <a:schemeClr val="dk1"/>
              </a:solidFill>
              <a:sym typeface="Open Sans"/>
            </a:endParaRPr>
          </a:p>
        </p:txBody>
      </p:sp>
      <p:sp>
        <p:nvSpPr>
          <p:cNvPr id="228" name="Google Shape;228;p35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6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 b="0" i="0" u="none" strike="noStrike" cap="none" dirty="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 dirty="0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234" name="Google Shape;234;p36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161800" cy="2467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3600"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Est-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ce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le</a:t>
            </a:r>
            <a:r>
              <a:rPr lang="en-US" sz="3600" dirty="0"/>
              <a:t> </a:t>
            </a:r>
            <a:r>
              <a:rPr lang="en-US" sz="3600" dirty="0" err="1"/>
              <a:t>symbole</a:t>
            </a:r>
            <a:r>
              <a:rPr lang="en-US" sz="3600" dirty="0"/>
              <a:t> du droit </a:t>
            </a:r>
            <a:r>
              <a:rPr lang="en-US" sz="3600" dirty="0" err="1"/>
              <a:t>d’auteur</a:t>
            </a:r>
            <a:r>
              <a:rPr lang="en-US" sz="3600" dirty="0"/>
              <a:t> “©” </a:t>
            </a:r>
            <a:r>
              <a:rPr lang="en-US" sz="3600" dirty="0" err="1"/>
              <a:t>doit</a:t>
            </a:r>
            <a:r>
              <a:rPr lang="en-US" sz="3600" dirty="0"/>
              <a:t> </a:t>
            </a:r>
            <a:r>
              <a:rPr lang="en-US" sz="3600" dirty="0" err="1"/>
              <a:t>apparaître</a:t>
            </a:r>
            <a:r>
              <a:rPr lang="en-US" sz="3600" dirty="0"/>
              <a:t> sur </a:t>
            </a:r>
            <a:r>
              <a:rPr lang="en-US" sz="3600" dirty="0" err="1"/>
              <a:t>une</a:t>
            </a:r>
            <a:r>
              <a:rPr lang="en-US" sz="3600" dirty="0"/>
              <a:t> </a:t>
            </a:r>
            <a:r>
              <a:rPr lang="en-US" sz="3600" dirty="0" err="1"/>
              <a:t>œuvre</a:t>
            </a:r>
            <a:r>
              <a:rPr lang="en-US" sz="3600" dirty="0"/>
              <a:t> pour </a:t>
            </a:r>
            <a:r>
              <a:rPr lang="en-US" sz="3600" dirty="0" err="1"/>
              <a:t>qu’elle</a:t>
            </a:r>
            <a:r>
              <a:rPr lang="en-US" sz="3600" dirty="0"/>
              <a:t> </a:t>
            </a:r>
            <a:r>
              <a:rPr lang="en-US" sz="3600" dirty="0" err="1"/>
              <a:t>soit</a:t>
            </a:r>
            <a:r>
              <a:rPr lang="en-US" sz="3600" dirty="0"/>
              <a:t> protégée?</a:t>
            </a: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0EE3EE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667350" y="203850"/>
            <a:ext cx="7158000" cy="9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Slabo 27px"/>
              <a:buNone/>
            </a:pPr>
            <a:r>
              <a:rPr lang="en-US">
                <a:solidFill>
                  <a:schemeClr val="lt1"/>
                </a:solidFill>
              </a:rPr>
              <a:t>DÉROULEMENT DU JEU</a:t>
            </a:r>
            <a:endParaRPr sz="40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667350" y="1854261"/>
            <a:ext cx="8310600" cy="47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1. Le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jeu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est</a:t>
            </a:r>
            <a:r>
              <a:rPr lang="en-US" sz="2200" b="0" dirty="0"/>
              <a:t> sous </a:t>
            </a:r>
            <a:r>
              <a:rPr lang="en-US" sz="2200" b="0" dirty="0" err="1"/>
              <a:t>licence</a:t>
            </a:r>
            <a:r>
              <a:rPr lang="en-US" sz="2200" b="0" dirty="0"/>
              <a:t> à des fins non-</a:t>
            </a:r>
            <a:r>
              <a:rPr lang="en-US" sz="2200" b="0" dirty="0" err="1"/>
              <a:t>commerciales</a:t>
            </a:r>
            <a:r>
              <a:rPr lang="en-US" sz="2200" b="0" dirty="0"/>
              <a:t> </a:t>
            </a:r>
            <a:r>
              <a:rPr lang="en-US" sz="2200" b="0" dirty="0" err="1"/>
              <a:t>seulement</a:t>
            </a:r>
            <a:endParaRPr sz="22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2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2.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Vous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devez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être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familier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avec le droit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US" sz="2200" b="0" dirty="0" err="1"/>
              <a:t>’auteur</a:t>
            </a:r>
            <a:r>
              <a:rPr lang="en-US" sz="2200" b="0" dirty="0"/>
              <a:t> pour </a:t>
            </a:r>
            <a:r>
              <a:rPr lang="en-US" sz="2200" b="0" dirty="0" err="1"/>
              <a:t>répondre</a:t>
            </a:r>
            <a:r>
              <a:rPr lang="en-US" sz="2200" b="0" dirty="0"/>
              <a:t> aux questions</a:t>
            </a:r>
            <a:endParaRPr sz="22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2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3.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Vous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pouvez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form</a:t>
            </a:r>
            <a:r>
              <a:rPr lang="en-US" sz="2200" b="0" dirty="0"/>
              <a:t>er entre 6 et 40 </a:t>
            </a:r>
            <a:r>
              <a:rPr lang="en-US" sz="2200" b="0" dirty="0" err="1"/>
              <a:t>personnes</a:t>
            </a:r>
            <a:r>
              <a:rPr lang="en-US" sz="2200" b="0" dirty="0"/>
              <a:t> à la </a:t>
            </a:r>
            <a:r>
              <a:rPr lang="en-US" sz="2200" b="0" dirty="0" err="1"/>
              <a:t>fois</a:t>
            </a:r>
            <a:endParaRPr sz="22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2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4. </a:t>
            </a:r>
            <a:r>
              <a:rPr lang="en-US" sz="2200" b="0" dirty="0" err="1"/>
              <a:t>Donnez-vous</a:t>
            </a:r>
            <a:r>
              <a:rPr lang="en-US" sz="2200" b="0" dirty="0"/>
              <a:t> </a:t>
            </a:r>
            <a:r>
              <a:rPr lang="en-US" sz="2200" b="0" dirty="0" err="1"/>
              <a:t>d’une</a:t>
            </a:r>
            <a:r>
              <a:rPr lang="en-US" sz="2200" b="0" dirty="0"/>
              <a:t> à </a:t>
            </a:r>
            <a:r>
              <a:rPr lang="en-US" sz="2200" b="0" dirty="0" err="1"/>
              <a:t>trois</a:t>
            </a:r>
            <a:r>
              <a:rPr lang="en-US" sz="2200" b="0" dirty="0"/>
              <a:t> </a:t>
            </a:r>
            <a:r>
              <a:rPr lang="en-US" sz="2200" b="0" dirty="0" err="1"/>
              <a:t>heures</a:t>
            </a:r>
            <a:endParaRPr sz="22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2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5.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Aménagement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de la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salle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200" b="0" dirty="0"/>
              <a:t>: table pour </a:t>
            </a:r>
            <a:r>
              <a:rPr lang="en-US" sz="2200" b="0" dirty="0" err="1"/>
              <a:t>chaque</a:t>
            </a:r>
            <a:r>
              <a:rPr lang="en-US" sz="2200" b="0" dirty="0"/>
              <a:t> </a:t>
            </a:r>
            <a:r>
              <a:rPr lang="en-US" sz="2200" b="0" dirty="0" err="1"/>
              <a:t>équipe</a:t>
            </a:r>
            <a:endParaRPr sz="22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2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6.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Person</a:t>
            </a:r>
            <a:r>
              <a:rPr lang="en-US" sz="2200" b="0" dirty="0" err="1"/>
              <a:t>naliser</a:t>
            </a:r>
            <a:r>
              <a:rPr lang="en-US" sz="2200" b="0" dirty="0"/>
              <a:t> les </a:t>
            </a:r>
            <a:r>
              <a:rPr lang="en-US" sz="2200" b="0" dirty="0" err="1"/>
              <a:t>scénarios</a:t>
            </a:r>
            <a:r>
              <a:rPr lang="en-US" sz="2200" b="0" dirty="0"/>
              <a:t> à </a:t>
            </a:r>
            <a:r>
              <a:rPr lang="en-US" sz="2200" b="0" dirty="0" err="1"/>
              <a:t>votre</a:t>
            </a:r>
            <a:r>
              <a:rPr lang="en-US" sz="2200" b="0" dirty="0"/>
              <a:t> </a:t>
            </a:r>
            <a:r>
              <a:rPr lang="en-US" sz="2200" b="0" dirty="0" err="1"/>
              <a:t>propre</a:t>
            </a:r>
            <a:r>
              <a:rPr lang="en-US" sz="2200" b="0" dirty="0"/>
              <a:t> </a:t>
            </a:r>
            <a:r>
              <a:rPr lang="en-US" sz="2200" b="0" dirty="0" err="1"/>
              <a:t>contexte</a:t>
            </a:r>
            <a:endParaRPr sz="2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2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7. </a:t>
            </a:r>
            <a:r>
              <a:rPr lang="en-US" sz="2200" b="0" dirty="0" err="1"/>
              <a:t>Gardez</a:t>
            </a:r>
            <a:r>
              <a:rPr lang="en-US" sz="2200" b="0" dirty="0"/>
              <a:t> le </a:t>
            </a:r>
            <a:r>
              <a:rPr lang="en-US" sz="2200" b="0" dirty="0" err="1"/>
              <a:t>rythme</a:t>
            </a:r>
            <a:r>
              <a:rPr lang="en-US" sz="2200" b="0" dirty="0"/>
              <a:t> et </a:t>
            </a:r>
            <a:r>
              <a:rPr lang="en-US" sz="2200" b="0" dirty="0" err="1"/>
              <a:t>amusez-vous</a:t>
            </a:r>
            <a:r>
              <a:rPr lang="en-US" sz="2200" b="0" dirty="0"/>
              <a:t> !</a:t>
            </a:r>
            <a:endParaRPr sz="22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7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555100" cy="48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3600"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 dirty="0"/>
              <a:t>Est-</a:t>
            </a:r>
            <a:r>
              <a:rPr lang="en-US" sz="3600" dirty="0" err="1"/>
              <a:t>ce</a:t>
            </a:r>
            <a:r>
              <a:rPr lang="en-US" sz="3600" dirty="0"/>
              <a:t> le </a:t>
            </a:r>
            <a:r>
              <a:rPr lang="en-US" sz="3600" dirty="0" err="1"/>
              <a:t>symbole</a:t>
            </a:r>
            <a:r>
              <a:rPr lang="en-US" sz="3600" dirty="0"/>
              <a:t> du droit </a:t>
            </a:r>
            <a:r>
              <a:rPr lang="en-US" sz="3600" dirty="0" err="1"/>
              <a:t>d’auteur</a:t>
            </a:r>
            <a:r>
              <a:rPr lang="en-US" sz="3600" dirty="0"/>
              <a:t> “©” </a:t>
            </a:r>
            <a:r>
              <a:rPr lang="en-US" sz="3600" dirty="0" err="1"/>
              <a:t>doit</a:t>
            </a:r>
            <a:r>
              <a:rPr lang="en-US" sz="3600" dirty="0"/>
              <a:t> </a:t>
            </a:r>
            <a:r>
              <a:rPr lang="en-US" sz="3600" dirty="0" err="1"/>
              <a:t>apparaître</a:t>
            </a:r>
            <a:r>
              <a:rPr lang="en-US" sz="3600" dirty="0"/>
              <a:t> sur </a:t>
            </a:r>
            <a:r>
              <a:rPr lang="en-US" sz="3600" dirty="0" err="1"/>
              <a:t>une</a:t>
            </a:r>
            <a:r>
              <a:rPr lang="en-US" sz="3600" dirty="0"/>
              <a:t> </a:t>
            </a:r>
            <a:r>
              <a:rPr lang="en-US" sz="3600" dirty="0" err="1"/>
              <a:t>œuvre</a:t>
            </a:r>
            <a:r>
              <a:rPr lang="en-US" sz="3600" dirty="0"/>
              <a:t> pour </a:t>
            </a:r>
            <a:r>
              <a:rPr lang="en-US" sz="3600" dirty="0" err="1"/>
              <a:t>qu’elle</a:t>
            </a:r>
            <a:r>
              <a:rPr lang="en-US" sz="3600" dirty="0"/>
              <a:t> </a:t>
            </a:r>
            <a:r>
              <a:rPr lang="en-US" sz="3600" dirty="0" err="1"/>
              <a:t>soit</a:t>
            </a:r>
            <a:r>
              <a:rPr lang="en-US" sz="3600" dirty="0"/>
              <a:t> protégée?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/>
          </a:p>
          <a:p>
            <a:pPr marL="0" lvl="0" indent="0">
              <a:spcBef>
                <a:spcPts val="0"/>
              </a:spcBef>
              <a:buSzPts val="3600"/>
            </a:pPr>
            <a:r>
              <a:rPr lang="en-US" sz="3400" dirty="0">
                <a:solidFill>
                  <a:srgbClr val="FF6C00"/>
                </a:solidFill>
              </a:rPr>
              <a:t>R</a:t>
            </a:r>
            <a:r>
              <a:rPr lang="en-US" sz="3400" b="1" i="0" u="none" strike="noStrike" cap="none" dirty="0">
                <a:solidFill>
                  <a:srgbClr val="FF6C00"/>
                </a:solidFill>
                <a:sym typeface="Open Sans"/>
              </a:rPr>
              <a:t>. Non.  A</a:t>
            </a:r>
            <a:r>
              <a:rPr lang="en-US" sz="3400" dirty="0">
                <a:solidFill>
                  <a:srgbClr val="FF6C00"/>
                </a:solidFill>
              </a:rPr>
              <a:t>u Canada, le “©” </a:t>
            </a:r>
            <a:r>
              <a:rPr lang="en-US" sz="3400" dirty="0" err="1">
                <a:solidFill>
                  <a:srgbClr val="FF6C00"/>
                </a:solidFill>
              </a:rPr>
              <a:t>n’est</a:t>
            </a:r>
            <a:r>
              <a:rPr lang="en-US" sz="3400" dirty="0">
                <a:solidFill>
                  <a:srgbClr val="FF6C00"/>
                </a:solidFill>
              </a:rPr>
              <a:t> pas </a:t>
            </a:r>
            <a:r>
              <a:rPr lang="en-US" sz="3400" dirty="0" err="1">
                <a:solidFill>
                  <a:srgbClr val="FF6C00"/>
                </a:solidFill>
              </a:rPr>
              <a:t>nécessaire</a:t>
            </a:r>
            <a:r>
              <a:rPr lang="en-US" sz="3400" dirty="0">
                <a:solidFill>
                  <a:srgbClr val="FF6C00"/>
                </a:solidFill>
              </a:rPr>
              <a:t> pour </a:t>
            </a:r>
            <a:r>
              <a:rPr lang="en-US" sz="3400" dirty="0" err="1">
                <a:solidFill>
                  <a:srgbClr val="FF6C00"/>
                </a:solidFill>
              </a:rPr>
              <a:t>qu’une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œuvre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soit</a:t>
            </a:r>
            <a:r>
              <a:rPr lang="en-US" sz="3400" dirty="0">
                <a:solidFill>
                  <a:srgbClr val="FF6C00"/>
                </a:solidFill>
              </a:rPr>
              <a:t> protégée, </a:t>
            </a:r>
            <a:r>
              <a:rPr lang="en-US" sz="3400" dirty="0" err="1">
                <a:solidFill>
                  <a:srgbClr val="FF6C00"/>
                </a:solidFill>
              </a:rPr>
              <a:t>mais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il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est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préférable</a:t>
            </a:r>
            <a:r>
              <a:rPr lang="en-US" sz="3400" dirty="0">
                <a:solidFill>
                  <a:srgbClr val="FF6C00"/>
                </a:solidFill>
              </a:rPr>
              <a:t> de </a:t>
            </a:r>
            <a:r>
              <a:rPr lang="en-US" sz="3400" dirty="0" err="1">
                <a:solidFill>
                  <a:srgbClr val="FF6C00"/>
                </a:solidFill>
              </a:rPr>
              <a:t>l’utiliser</a:t>
            </a:r>
            <a:r>
              <a:rPr lang="en-US" sz="3400" dirty="0">
                <a:solidFill>
                  <a:srgbClr val="FF6C00"/>
                </a:solidFill>
              </a:rPr>
              <a:t> pour </a:t>
            </a:r>
            <a:r>
              <a:rPr lang="en-US" sz="3400" dirty="0" err="1">
                <a:solidFill>
                  <a:srgbClr val="FF6C00"/>
                </a:solidFill>
              </a:rPr>
              <a:t>indiquer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qu’il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s’agit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d’une</a:t>
            </a:r>
            <a:r>
              <a:rPr lang="en-US" sz="3400" dirty="0">
                <a:solidFill>
                  <a:srgbClr val="FF6C00"/>
                </a:solidFill>
              </a:rPr>
              <a:t> </a:t>
            </a:r>
            <a:r>
              <a:rPr lang="en-US" sz="3400" dirty="0" err="1">
                <a:solidFill>
                  <a:srgbClr val="FF6C00"/>
                </a:solidFill>
              </a:rPr>
              <a:t>œuvre</a:t>
            </a:r>
            <a:r>
              <a:rPr lang="en-US" sz="3400" dirty="0">
                <a:solidFill>
                  <a:srgbClr val="FF6C00"/>
                </a:solidFill>
              </a:rPr>
              <a:t> protégée. </a:t>
            </a:r>
            <a:endParaRPr sz="3400" b="1" i="0" u="none" strike="noStrike" cap="none" dirty="0">
              <a:solidFill>
                <a:srgbClr val="FF6C00"/>
              </a:solidFill>
              <a:sym typeface="Open Sans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Google Shape;240;p37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body" idx="1"/>
          </p:nvPr>
        </p:nvSpPr>
        <p:spPr>
          <a:xfrm>
            <a:off x="457200" y="1810966"/>
            <a:ext cx="8132323" cy="9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 dirty="0" err="1"/>
              <a:t>Quelle</a:t>
            </a:r>
            <a:r>
              <a:rPr lang="en-US" sz="3600" dirty="0"/>
              <a:t> </a:t>
            </a:r>
            <a:r>
              <a:rPr lang="en-US" sz="3600" dirty="0" err="1"/>
              <a:t>loi</a:t>
            </a:r>
            <a:r>
              <a:rPr lang="en-US" sz="3600" dirty="0"/>
              <a:t> </a:t>
            </a:r>
            <a:r>
              <a:rPr lang="en-US" sz="3600" dirty="0" err="1"/>
              <a:t>régit</a:t>
            </a:r>
            <a:r>
              <a:rPr lang="en-US" sz="3600" dirty="0"/>
              <a:t> le droit </a:t>
            </a:r>
            <a:r>
              <a:rPr lang="en-US" sz="3600" dirty="0" err="1"/>
              <a:t>d’auteur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6" name="Google Shape;246;p38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9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677071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/>
              <a:t>Quelle </a:t>
            </a:r>
            <a:r>
              <a:rPr lang="en-US" sz="3600" dirty="0" err="1"/>
              <a:t>loi</a:t>
            </a:r>
            <a:r>
              <a:rPr lang="en-US" sz="3600" dirty="0"/>
              <a:t> </a:t>
            </a:r>
            <a:r>
              <a:rPr lang="en-US" sz="3600" dirty="0" err="1"/>
              <a:t>régit</a:t>
            </a:r>
            <a:r>
              <a:rPr lang="en-US" sz="3600" dirty="0"/>
              <a:t> le droit </a:t>
            </a:r>
            <a:r>
              <a:rPr lang="en-US" sz="3600" dirty="0" err="1"/>
              <a:t>d’auteur</a:t>
            </a:r>
            <a:r>
              <a:rPr lang="en-US" sz="3600" dirty="0"/>
              <a:t>?</a:t>
            </a: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rgbClr val="FF6C00"/>
              </a:buClr>
              <a:buSzPts val="3600"/>
              <a:buFont typeface="Arial"/>
              <a:buNone/>
            </a:pPr>
            <a:r>
              <a:rPr lang="en-US" sz="3600" dirty="0">
                <a:solidFill>
                  <a:srgbClr val="FF6C00"/>
                </a:solidFill>
              </a:rPr>
              <a:t>R</a:t>
            </a:r>
            <a:r>
              <a:rPr lang="en-US" sz="3600" b="1" i="0" u="none" strike="noStrike" cap="none" dirty="0">
                <a:solidFill>
                  <a:srgbClr val="FF6C00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3600" dirty="0">
                <a:solidFill>
                  <a:srgbClr val="FF6C00"/>
                </a:solidFill>
              </a:rPr>
              <a:t>La </a:t>
            </a:r>
            <a:r>
              <a:rPr lang="en-US" sz="3600" i="1" dirty="0" err="1">
                <a:solidFill>
                  <a:srgbClr val="FF6C00"/>
                </a:solidFill>
              </a:rPr>
              <a:t>Loi</a:t>
            </a:r>
            <a:r>
              <a:rPr lang="en-US" sz="3600" i="1" dirty="0">
                <a:solidFill>
                  <a:srgbClr val="FF6C00"/>
                </a:solidFill>
              </a:rPr>
              <a:t> sur le droit </a:t>
            </a:r>
            <a:r>
              <a:rPr lang="en-US" sz="3600" i="1" dirty="0" err="1">
                <a:solidFill>
                  <a:srgbClr val="FF6C00"/>
                </a:solidFill>
              </a:rPr>
              <a:t>d’auteur</a:t>
            </a:r>
            <a:r>
              <a:rPr lang="en-US" sz="3600" dirty="0">
                <a:solidFill>
                  <a:srgbClr val="FF6C00"/>
                </a:solidFill>
              </a:rPr>
              <a:t>, </a:t>
            </a:r>
            <a:r>
              <a:rPr lang="en-US" sz="3600" dirty="0" err="1">
                <a:solidFill>
                  <a:srgbClr val="FF6C00"/>
                </a:solidFill>
              </a:rPr>
              <a:t>telle</a:t>
            </a:r>
            <a:r>
              <a:rPr lang="en-US" sz="3600" dirty="0">
                <a:solidFill>
                  <a:srgbClr val="FF6C00"/>
                </a:solidFill>
              </a:rPr>
              <a:t> que </a:t>
            </a:r>
            <a:r>
              <a:rPr lang="en-US" sz="3600" dirty="0" err="1">
                <a:solidFill>
                  <a:srgbClr val="FF6C00"/>
                </a:solidFill>
              </a:rPr>
              <a:t>modifiée</a:t>
            </a:r>
            <a:r>
              <a:rPr lang="en-US" sz="3600" dirty="0">
                <a:solidFill>
                  <a:srgbClr val="FF6C00"/>
                </a:solidFill>
              </a:rPr>
              <a:t> et </a:t>
            </a:r>
            <a:r>
              <a:rPr lang="en-US" sz="3600" dirty="0" err="1">
                <a:solidFill>
                  <a:srgbClr val="FF6C00"/>
                </a:solidFill>
              </a:rPr>
              <a:t>révisée</a:t>
            </a:r>
            <a:r>
              <a:rPr lang="en-US" sz="3600" dirty="0">
                <a:solidFill>
                  <a:srgbClr val="FF6C00"/>
                </a:solidFill>
              </a:rPr>
              <a:t>.</a:t>
            </a:r>
            <a:endParaRPr sz="3600" b="1" i="0" u="none" strike="noStrike" cap="none" dirty="0">
              <a:solidFill>
                <a:srgbClr val="FF6C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Google Shape;252;p39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 dirty="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 dirty="0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0"/>
          <p:cNvSpPr txBox="1">
            <a:spLocks noGrp="1"/>
          </p:cNvSpPr>
          <p:nvPr>
            <p:ph type="title"/>
          </p:nvPr>
        </p:nvSpPr>
        <p:spPr>
          <a:xfrm>
            <a:off x="457199" y="152718"/>
            <a:ext cx="8073957" cy="111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3B86"/>
              </a:buClr>
              <a:buSzPts val="3600"/>
              <a:buFont typeface="Slabo 27px"/>
              <a:buNone/>
            </a:pPr>
            <a:r>
              <a:rPr lang="en-US" dirty="0">
                <a:solidFill>
                  <a:srgbClr val="263B86"/>
                </a:solidFill>
              </a:rPr>
              <a:t>LE JEU DE CARTES DU DROIT D’AUTEUR</a:t>
            </a:r>
            <a:endParaRPr sz="3600" b="0" i="0" u="none" strike="noStrike" cap="none" dirty="0">
              <a:solidFill>
                <a:srgbClr val="263B86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138" y="1520214"/>
            <a:ext cx="1498911" cy="20984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302" y="1520214"/>
            <a:ext cx="1528067" cy="20984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090" y="1520214"/>
            <a:ext cx="1525233" cy="20984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204" y="4199370"/>
            <a:ext cx="1554895" cy="20919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140" y="4199370"/>
            <a:ext cx="1540895" cy="21012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1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149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3B86"/>
              </a:buClr>
              <a:buSzPts val="4000"/>
              <a:buFont typeface="Slabo 27px"/>
              <a:buNone/>
            </a:pPr>
            <a:r>
              <a:rPr lang="en-US" sz="4000">
                <a:solidFill>
                  <a:srgbClr val="263B86"/>
                </a:solidFill>
              </a:rPr>
              <a:t>RÈGLEMENTS</a:t>
            </a:r>
            <a:endParaRPr sz="4000" b="0" i="0" u="none" strike="noStrike" cap="none">
              <a:solidFill>
                <a:srgbClr val="263B86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grpSp>
        <p:nvGrpSpPr>
          <p:cNvPr id="264" name="Google Shape;264;p41"/>
          <p:cNvGrpSpPr/>
          <p:nvPr/>
        </p:nvGrpSpPr>
        <p:grpSpPr>
          <a:xfrm>
            <a:off x="781000" y="1578437"/>
            <a:ext cx="7620000" cy="4931077"/>
            <a:chOff x="0" y="15829"/>
            <a:chExt cx="7620000" cy="4931077"/>
          </a:xfrm>
        </p:grpSpPr>
        <p:sp>
          <p:nvSpPr>
            <p:cNvPr id="265" name="Google Shape;265;p41"/>
            <p:cNvSpPr/>
            <p:nvPr/>
          </p:nvSpPr>
          <p:spPr>
            <a:xfrm>
              <a:off x="0" y="15829"/>
              <a:ext cx="7620000" cy="924007"/>
            </a:xfrm>
            <a:prstGeom prst="flowChartProcess">
              <a:avLst/>
            </a:prstGeom>
            <a:solidFill>
              <a:srgbClr val="2425E8"/>
            </a:solidFill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41"/>
            <p:cNvSpPr txBox="1"/>
            <p:nvPr/>
          </p:nvSpPr>
          <p:spPr>
            <a:xfrm>
              <a:off x="0" y="15829"/>
              <a:ext cx="7620000" cy="92400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00"/>
                <a:buFont typeface="Arial"/>
                <a:buNone/>
              </a:pPr>
              <a:r>
                <a:rPr lang="en-US" sz="27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Chaque ronde porte sur une ‘enseigne’</a:t>
              </a:r>
              <a:endParaRPr sz="27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7" name="Google Shape;267;p41"/>
            <p:cNvSpPr/>
            <p:nvPr/>
          </p:nvSpPr>
          <p:spPr>
            <a:xfrm>
              <a:off x="0" y="1017596"/>
              <a:ext cx="7620000" cy="924007"/>
            </a:xfrm>
            <a:prstGeom prst="flowChartProcess">
              <a:avLst/>
            </a:prstGeom>
            <a:solidFill>
              <a:srgbClr val="A385E1"/>
            </a:solidFill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41"/>
            <p:cNvSpPr txBox="1"/>
            <p:nvPr/>
          </p:nvSpPr>
          <p:spPr>
            <a:xfrm>
              <a:off x="0" y="1017596"/>
              <a:ext cx="7620000" cy="924007"/>
            </a:xfrm>
            <a:prstGeom prst="rect">
              <a:avLst/>
            </a:prstGeom>
            <a:solidFill>
              <a:srgbClr val="9966FF"/>
            </a:solidFill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00"/>
                <a:buFont typeface="Arial"/>
                <a:buNone/>
              </a:pPr>
              <a:r>
                <a:rPr lang="en-US" sz="27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Chaque équipe a un jeu de cartes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41"/>
            <p:cNvSpPr/>
            <p:nvPr/>
          </p:nvSpPr>
          <p:spPr>
            <a:xfrm>
              <a:off x="0" y="2019364"/>
              <a:ext cx="7620000" cy="924007"/>
            </a:xfrm>
            <a:prstGeom prst="rect">
              <a:avLst/>
            </a:prstGeom>
            <a:solidFill>
              <a:srgbClr val="FF6C00"/>
            </a:solidFill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41"/>
            <p:cNvSpPr txBox="1"/>
            <p:nvPr/>
          </p:nvSpPr>
          <p:spPr>
            <a:xfrm>
              <a:off x="0" y="2019364"/>
              <a:ext cx="7620000" cy="924007"/>
            </a:xfrm>
            <a:prstGeom prst="rect">
              <a:avLst/>
            </a:prstGeom>
            <a:solidFill>
              <a:srgbClr val="FF7514"/>
            </a:solidFill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00"/>
                <a:buFont typeface="Arial"/>
                <a:buNone/>
              </a:pPr>
              <a:r>
                <a:rPr lang="en-US" sz="27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Chaque équipe doit choisir un gestionnaire de cartes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41"/>
            <p:cNvSpPr/>
            <p:nvPr/>
          </p:nvSpPr>
          <p:spPr>
            <a:xfrm>
              <a:off x="0" y="3021131"/>
              <a:ext cx="7620000" cy="924007"/>
            </a:xfrm>
            <a:prstGeom prst="rect">
              <a:avLst/>
            </a:prstGeom>
            <a:solidFill>
              <a:srgbClr val="00B23A"/>
            </a:solidFill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41"/>
            <p:cNvSpPr txBox="1"/>
            <p:nvPr/>
          </p:nvSpPr>
          <p:spPr>
            <a:xfrm>
              <a:off x="0" y="3021131"/>
              <a:ext cx="7620000" cy="924007"/>
            </a:xfrm>
            <a:prstGeom prst="rect">
              <a:avLst/>
            </a:prstGeom>
            <a:solidFill>
              <a:srgbClr val="009A46"/>
            </a:solidFill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00"/>
                <a:buFont typeface="Arial"/>
                <a:buNone/>
              </a:pPr>
              <a:r>
                <a:rPr lang="en-US" sz="27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Les équipes devraient se consulter et être d’accord sur leurs réponses</a:t>
              </a:r>
              <a:endParaRPr sz="27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3" name="Google Shape;273;p41"/>
            <p:cNvSpPr/>
            <p:nvPr/>
          </p:nvSpPr>
          <p:spPr>
            <a:xfrm>
              <a:off x="0" y="4022899"/>
              <a:ext cx="7620000" cy="924007"/>
            </a:xfrm>
            <a:prstGeom prst="rect">
              <a:avLst/>
            </a:prstGeom>
            <a:solidFill>
              <a:srgbClr val="2CBAFE"/>
            </a:solidFill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41"/>
            <p:cNvSpPr txBox="1"/>
            <p:nvPr/>
          </p:nvSpPr>
          <p:spPr>
            <a:xfrm>
              <a:off x="0" y="4022899"/>
              <a:ext cx="7620000" cy="924007"/>
            </a:xfrm>
            <a:prstGeom prst="rect">
              <a:avLst/>
            </a:prstGeom>
            <a:solidFill>
              <a:srgbClr val="0EE3EE"/>
            </a:solidFill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00"/>
                <a:buFont typeface="Arial"/>
                <a:buNone/>
              </a:pPr>
              <a:r>
                <a:rPr lang="en-US" sz="27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Les réponses aux scénarios sont données en choisissant les cartes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808" y="458057"/>
            <a:ext cx="1744111" cy="84465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2"/>
          <p:cNvSpPr/>
          <p:nvPr/>
        </p:nvSpPr>
        <p:spPr>
          <a:xfrm>
            <a:off x="0" y="1772816"/>
            <a:ext cx="9144000" cy="1556792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42"/>
          <p:cNvSpPr txBox="1">
            <a:spLocks noGrp="1"/>
          </p:cNvSpPr>
          <p:nvPr>
            <p:ph type="ctrTitle"/>
          </p:nvPr>
        </p:nvSpPr>
        <p:spPr>
          <a:xfrm>
            <a:off x="457200" y="1657675"/>
            <a:ext cx="8469600" cy="17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lt1"/>
              </a:buClr>
            </a:pPr>
            <a:r>
              <a:rPr lang="en-US" sz="6000" dirty="0" err="1">
                <a:solidFill>
                  <a:schemeClr val="lt1"/>
                </a:solidFill>
              </a:rPr>
              <a:t>Œuvres</a:t>
            </a:r>
            <a:r>
              <a:rPr lang="en-US" sz="6000" dirty="0">
                <a:solidFill>
                  <a:schemeClr val="lt1"/>
                </a:solidFill>
              </a:rPr>
              <a:t> et </a:t>
            </a:r>
            <a:r>
              <a:rPr lang="en-US" sz="6000" dirty="0" err="1">
                <a:solidFill>
                  <a:schemeClr val="lt1"/>
                </a:solidFill>
              </a:rPr>
              <a:t>autres</a:t>
            </a:r>
            <a:r>
              <a:rPr lang="en-US" sz="6000" dirty="0">
                <a:solidFill>
                  <a:schemeClr val="lt1"/>
                </a:solidFill>
              </a:rPr>
              <a:t> </a:t>
            </a:r>
            <a:r>
              <a:rPr lang="en-US" sz="6000" dirty="0" err="1">
                <a:solidFill>
                  <a:schemeClr val="lt1"/>
                </a:solidFill>
              </a:rPr>
              <a:t>objets</a:t>
            </a:r>
            <a:r>
              <a:rPr lang="en-US" sz="6000" b="1" i="0" u="none" strike="noStrike" cap="none" dirty="0">
                <a:solidFill>
                  <a:schemeClr val="lt1"/>
                </a:solidFill>
                <a:sym typeface="Slabo 27px"/>
              </a:rPr>
              <a:t> </a:t>
            </a:r>
            <a:endParaRPr sz="6000" b="1" i="0" u="none" strike="noStrike" cap="none" dirty="0">
              <a:solidFill>
                <a:schemeClr val="lt1"/>
              </a:solidFill>
              <a:sym typeface="Slabo 27px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3"/>
          <p:cNvSpPr/>
          <p:nvPr/>
        </p:nvSpPr>
        <p:spPr>
          <a:xfrm>
            <a:off x="0" y="-14595"/>
            <a:ext cx="9144000" cy="15567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43"/>
          <p:cNvSpPr txBox="1">
            <a:spLocks noGrp="1"/>
          </p:cNvSpPr>
          <p:nvPr>
            <p:ph type="title"/>
          </p:nvPr>
        </p:nvSpPr>
        <p:spPr>
          <a:xfrm>
            <a:off x="237050" y="256988"/>
            <a:ext cx="7551900" cy="9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>
              <a:buClr>
                <a:srgbClr val="FFFFFF"/>
              </a:buClr>
              <a:buSzPts val="4000"/>
            </a:pPr>
            <a:r>
              <a:rPr lang="en-US" sz="2600" dirty="0">
                <a:solidFill>
                  <a:srgbClr val="FFFFFF"/>
                </a:solidFill>
              </a:rPr>
              <a:t>POURQUOI CONSIDÉRER LES TYPES D’ ŒUVRE ET AUTRES OBJETS PROTÉGÉS PAR LE DROIT D’AUTEUR?</a:t>
            </a:r>
            <a:endParaRPr sz="2600" b="0" i="0" u="none" strike="noStrike" cap="none" dirty="0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288" name="Google Shape;288;p43"/>
          <p:cNvSpPr txBox="1">
            <a:spLocks noGrp="1"/>
          </p:cNvSpPr>
          <p:nvPr>
            <p:ph type="body" idx="1"/>
          </p:nvPr>
        </p:nvSpPr>
        <p:spPr>
          <a:xfrm>
            <a:off x="519275" y="2007775"/>
            <a:ext cx="8129400" cy="41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4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Noto Sans Symbols"/>
              <a:buChar char="▪"/>
            </a:pPr>
            <a:r>
              <a:rPr lang="en-US" sz="3200" b="0" dirty="0" err="1"/>
              <a:t>Durées</a:t>
            </a:r>
            <a:r>
              <a:rPr lang="en-US" sz="3200" b="0" dirty="0"/>
              <a:t> </a:t>
            </a:r>
            <a:r>
              <a:rPr lang="en-US" sz="3200" b="0" dirty="0" err="1"/>
              <a:t>différentes</a:t>
            </a: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71500" marR="0" lvl="0" indent="-54610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Noto Sans Symbols"/>
              <a:buChar char="▪"/>
            </a:pPr>
            <a:r>
              <a:rPr lang="en-US" sz="3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Diff</a:t>
            </a:r>
            <a:r>
              <a:rPr lang="en-US" sz="3200" b="0" dirty="0" err="1"/>
              <a:t>é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rents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niveaux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de droits</a:t>
            </a: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71500" lvl="0" indent="-546100">
              <a:spcBef>
                <a:spcPts val="1320"/>
              </a:spcBef>
              <a:buClr>
                <a:srgbClr val="0000FF"/>
              </a:buClr>
              <a:buSzPts val="3200"/>
              <a:buFont typeface="Noto Sans Symbols"/>
              <a:buChar char="▪"/>
            </a:pPr>
            <a:r>
              <a:rPr lang="en-US" sz="3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Diff</a:t>
            </a:r>
            <a:r>
              <a:rPr lang="en-US" sz="3200" b="0" dirty="0" err="1"/>
              <a:t>é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rents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0" dirty="0" err="1"/>
              <a:t>titulaires</a:t>
            </a:r>
            <a:r>
              <a:rPr lang="en-US" sz="3200" b="0" dirty="0"/>
              <a:t> </a:t>
            </a:r>
            <a:r>
              <a:rPr lang="en-US" sz="3200" b="0" dirty="0" err="1"/>
              <a:t>dans</a:t>
            </a:r>
            <a:r>
              <a:rPr lang="en-US" sz="3200" b="0" dirty="0"/>
              <a:t> </a:t>
            </a:r>
            <a:r>
              <a:rPr lang="en-US" sz="3200" b="0" dirty="0" err="1"/>
              <a:t>une</a:t>
            </a:r>
            <a:r>
              <a:rPr lang="en-US" sz="3200" b="0" dirty="0"/>
              <a:t> </a:t>
            </a:r>
            <a:r>
              <a:rPr lang="en-US" sz="3200" b="0" dirty="0" err="1"/>
              <a:t>même</a:t>
            </a:r>
            <a:r>
              <a:rPr lang="en-US" sz="3200" b="0" dirty="0"/>
              <a:t> </a:t>
            </a:r>
            <a:r>
              <a:rPr lang="en-US" sz="3200" b="0" dirty="0" err="1"/>
              <a:t>œuvre</a:t>
            </a: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71500" marR="0" lvl="0" indent="-54610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Noto Sans Symbols"/>
              <a:buChar char="▪"/>
            </a:pPr>
            <a:r>
              <a:rPr lang="en-US" sz="3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Diff</a:t>
            </a:r>
            <a:r>
              <a:rPr lang="en-US" sz="3200" b="0" dirty="0" err="1"/>
              <a:t>é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rentes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licences</a:t>
            </a: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71500" lvl="0" indent="-546100">
              <a:spcBef>
                <a:spcPts val="1320"/>
              </a:spcBef>
              <a:buClr>
                <a:srgbClr val="0000FF"/>
              </a:buClr>
              <a:buSzPts val="3200"/>
              <a:buFont typeface="Noto Sans Symbols"/>
              <a:buChar char="▪"/>
            </a:pPr>
            <a:r>
              <a:rPr lang="en-US" sz="3200" b="0" dirty="0" err="1"/>
              <a:t>Certaines</a:t>
            </a:r>
            <a:r>
              <a:rPr lang="en-US" sz="3200" b="0" dirty="0"/>
              <a:t> exceptions ne </a:t>
            </a:r>
            <a:r>
              <a:rPr lang="en-US" sz="3200" b="0" dirty="0" err="1"/>
              <a:t>s’appliquent</a:t>
            </a:r>
            <a:r>
              <a:rPr lang="en-US" sz="3200" b="0" dirty="0"/>
              <a:t> </a:t>
            </a:r>
            <a:r>
              <a:rPr lang="en-US" sz="3200" b="0" dirty="0" err="1"/>
              <a:t>qu’à</a:t>
            </a:r>
            <a:r>
              <a:rPr lang="en-US" sz="3200" b="0" dirty="0"/>
              <a:t> </a:t>
            </a:r>
            <a:r>
              <a:rPr lang="en-US" sz="3200" b="0" dirty="0" err="1"/>
              <a:t>certains</a:t>
            </a:r>
            <a:r>
              <a:rPr lang="en-US" sz="3200" b="0" dirty="0"/>
              <a:t> types </a:t>
            </a:r>
            <a:r>
              <a:rPr lang="en-US" sz="3200" b="0" dirty="0" err="1"/>
              <a:t>d’œuvre</a:t>
            </a: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89" name="Google Shape;289;p43"/>
          <p:cNvGrpSpPr/>
          <p:nvPr/>
        </p:nvGrpSpPr>
        <p:grpSpPr>
          <a:xfrm>
            <a:off x="7662825" y="-14603"/>
            <a:ext cx="1261500" cy="1504069"/>
            <a:chOff x="7537475" y="-37966"/>
            <a:chExt cx="1261500" cy="1504069"/>
          </a:xfrm>
        </p:grpSpPr>
        <p:sp>
          <p:nvSpPr>
            <p:cNvPr id="290" name="Google Shape;290;p43"/>
            <p:cNvSpPr txBox="1"/>
            <p:nvPr/>
          </p:nvSpPr>
          <p:spPr>
            <a:xfrm>
              <a:off x="7664152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O</a:t>
              </a:r>
              <a:endParaRPr sz="1800" b="0" i="0" u="none" strike="noStrike" cap="none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291" name="Google Shape;291;p43"/>
            <p:cNvSpPr txBox="1"/>
            <p:nvPr/>
          </p:nvSpPr>
          <p:spPr>
            <a:xfrm>
              <a:off x="7537475" y="1018203"/>
              <a:ext cx="1261500" cy="44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Œuvres</a:t>
              </a:r>
              <a:r>
                <a:rPr lang="en-US" sz="1200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 et 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autres</a:t>
              </a:r>
              <a:r>
                <a:rPr lang="en-US" sz="1200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 </a:t>
              </a:r>
              <a:r>
                <a:rPr lang="en-US" sz="1200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objets</a:t>
              </a:r>
              <a:endParaRPr sz="1200" b="0" i="0" u="none" strike="noStrike" cap="none" dirty="0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4"/>
          <p:cNvSpPr/>
          <p:nvPr/>
        </p:nvSpPr>
        <p:spPr>
          <a:xfrm>
            <a:off x="0" y="-27384"/>
            <a:ext cx="9144000" cy="1556792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44"/>
          <p:cNvSpPr txBox="1">
            <a:spLocks noGrp="1"/>
          </p:cNvSpPr>
          <p:nvPr>
            <p:ph type="title"/>
          </p:nvPr>
        </p:nvSpPr>
        <p:spPr>
          <a:xfrm>
            <a:off x="303950" y="101050"/>
            <a:ext cx="7127100" cy="11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>
              <a:buClr>
                <a:srgbClr val="FFFFFF"/>
              </a:buClr>
              <a:buSzPts val="4000"/>
            </a:pPr>
            <a:r>
              <a:rPr lang="en-US" sz="3400" dirty="0">
                <a:solidFill>
                  <a:srgbClr val="FFFFFF"/>
                </a:solidFill>
              </a:rPr>
              <a:t>ŒUVRES ET AUTRES OBJETS PROTÉGÉS PAR LE DROIT D’AUTEUR</a:t>
            </a:r>
            <a:endParaRPr sz="3400" b="0" i="0" u="none" strike="noStrike" cap="none" dirty="0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298" name="Google Shape;298;p44"/>
          <p:cNvSpPr txBox="1">
            <a:spLocks noGrp="1"/>
          </p:cNvSpPr>
          <p:nvPr>
            <p:ph type="body" idx="1"/>
          </p:nvPr>
        </p:nvSpPr>
        <p:spPr>
          <a:xfrm>
            <a:off x="2882150" y="1727400"/>
            <a:ext cx="5916900" cy="48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sym typeface="Open Sans"/>
              </a:rPr>
              <a:t>Littéraire</a:t>
            </a:r>
            <a:endParaRPr lang="fr-CA" sz="2000" b="0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sym typeface="Open Sans"/>
              </a:rPr>
              <a:t>Artistique</a:t>
            </a:r>
            <a:endParaRPr lang="fr-CA" sz="2000" b="0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sym typeface="Open Sans"/>
              </a:rPr>
              <a:t>Musicale</a:t>
            </a:r>
            <a:endParaRPr lang="fr-CA" sz="2000" b="0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0" dirty="0"/>
              <a:t>D</a:t>
            </a:r>
            <a:r>
              <a:rPr lang="fr-CA" sz="3200" b="0" i="0" u="none" strike="noStrike" cap="none" dirty="0">
                <a:solidFill>
                  <a:schemeClr val="dk1"/>
                </a:solidFill>
                <a:sym typeface="Open Sans"/>
              </a:rPr>
              <a:t>ramatique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2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sym typeface="Open Sans"/>
              </a:rPr>
              <a:t>Anonyme/Pseudonyme</a:t>
            </a:r>
            <a:endParaRPr lang="fr-CA" dirty="0"/>
          </a:p>
          <a:p>
            <a:pPr marL="0" marR="0" lvl="0" indent="0" algn="l" rtl="0">
              <a:lnSpc>
                <a:spcPct val="115000"/>
              </a:lnSpc>
              <a:spcBef>
                <a:spcPts val="12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sym typeface="Open Sans"/>
              </a:rPr>
              <a:t>Non publiée</a:t>
            </a:r>
            <a:endParaRPr lang="fr-CA" dirty="0"/>
          </a:p>
          <a:p>
            <a:pPr marL="0" marR="0" lvl="0" indent="0" algn="l" rtl="0">
              <a:lnSpc>
                <a:spcPct val="115000"/>
              </a:lnSpc>
              <a:spcBef>
                <a:spcPts val="12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sym typeface="Open Sans"/>
              </a:rPr>
              <a:t>Posthume</a:t>
            </a:r>
            <a:endParaRPr lang="fr-CA" dirty="0"/>
          </a:p>
          <a:p>
            <a:pPr marL="0" marR="0" lvl="0" indent="0" algn="l" rtl="0">
              <a:lnSpc>
                <a:spcPct val="115000"/>
              </a:lnSpc>
              <a:spcBef>
                <a:spcPts val="12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9" name="Google Shape;299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96500" y="1791092"/>
            <a:ext cx="589826" cy="589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6496" y="2508226"/>
            <a:ext cx="589826" cy="589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96501" y="3250897"/>
            <a:ext cx="589825" cy="58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12700" y="3993550"/>
            <a:ext cx="589825" cy="59115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3" name="Google Shape;303;p44"/>
          <p:cNvGrpSpPr/>
          <p:nvPr/>
        </p:nvGrpSpPr>
        <p:grpSpPr>
          <a:xfrm>
            <a:off x="7537475" y="-37966"/>
            <a:ext cx="1261500" cy="1504069"/>
            <a:chOff x="7537475" y="-37966"/>
            <a:chExt cx="1261500" cy="1504069"/>
          </a:xfrm>
        </p:grpSpPr>
        <p:sp>
          <p:nvSpPr>
            <p:cNvPr id="304" name="Google Shape;304;p44"/>
            <p:cNvSpPr txBox="1"/>
            <p:nvPr/>
          </p:nvSpPr>
          <p:spPr>
            <a:xfrm>
              <a:off x="7664152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>
                <a:buSzPts val="8000"/>
              </a:pPr>
              <a:r>
                <a:rPr lang="en-US" sz="8000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O</a:t>
              </a:r>
              <a:endParaRPr sz="8000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305" name="Google Shape;305;p44"/>
            <p:cNvSpPr txBox="1"/>
            <p:nvPr/>
          </p:nvSpPr>
          <p:spPr>
            <a:xfrm>
              <a:off x="7537475" y="1018203"/>
              <a:ext cx="1261500" cy="44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0" i="0" u="none" strike="noStrike" cap="none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Œuvres</a:t>
              </a:r>
              <a:r>
                <a:rPr lang="en-US" sz="1200" b="0" i="0" u="none" strike="noStrike" cap="none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 et 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0" i="0" u="none" strike="noStrike" cap="none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autres</a:t>
              </a:r>
              <a:r>
                <a:rPr lang="en-US" sz="1200" b="0" i="0" u="none" strike="noStrike" cap="none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 </a:t>
              </a:r>
              <a:r>
                <a:rPr lang="en-US" sz="1200" b="0" i="0" u="none" strike="noStrike" cap="none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objets</a:t>
              </a:r>
              <a:endParaRPr sz="1200" b="0" i="0" u="none" strike="noStrike" cap="none" dirty="0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endParaRPr>
            </a:p>
          </p:txBody>
        </p:sp>
      </p:grpSp>
      <p:pic>
        <p:nvPicPr>
          <p:cNvPr id="306" name="Google Shape;306;p4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149636" y="6071781"/>
            <a:ext cx="558400" cy="55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44" descr="https://lh6.googleusercontent.com/eHklgcL-s9062PZXAxiy1OgvCgUY75Hmmr3lwRIEka7zthOQqPpRQ16y23c0PrNdOy0tb7yjn-lri23RQrufQXtZXQZlWWxQPJPqmJ2q-9xHAAVusrQ91lZ8mrHM8-PhOKf037uWQv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128903" y="4710677"/>
            <a:ext cx="573622" cy="573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44" descr="https://lh6.googleusercontent.com/eYZMMGYgO4c8lc0JACR3z0t0KsBJHrDUsUL4Tk1AflDnMsgfw2DY5o5BtJwBzZB2Q4MY9dH4-UZiyWPUWyiv9RInQ8_ZB_IQc-LbNL1icjRbOxvBTtmnLgQNfWuo_MDPsiqUQyHU8Rs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075602" y="5372191"/>
            <a:ext cx="680224" cy="680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5"/>
          <p:cNvSpPr/>
          <p:nvPr/>
        </p:nvSpPr>
        <p:spPr>
          <a:xfrm>
            <a:off x="0" y="-27384"/>
            <a:ext cx="9144000" cy="1556792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45"/>
          <p:cNvSpPr txBox="1">
            <a:spLocks noGrp="1"/>
          </p:cNvSpPr>
          <p:nvPr>
            <p:ph type="body" idx="1"/>
          </p:nvPr>
        </p:nvSpPr>
        <p:spPr>
          <a:xfrm>
            <a:off x="2097052" y="1657842"/>
            <a:ext cx="6575100" cy="4499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fr-CA" sz="36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Domaine public</a:t>
            </a:r>
            <a:endParaRPr sz="3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Signal de communication</a:t>
            </a:r>
            <a:endParaRPr dirty="0"/>
          </a:p>
          <a:p>
            <a:pPr marL="0" marR="0" lvl="0" indent="0" algn="l" rtl="0">
              <a:lnSpc>
                <a:spcPct val="115000"/>
              </a:lnSpc>
              <a:spcBef>
                <a:spcPts val="12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6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Enregistrement sonore</a:t>
            </a:r>
            <a:endParaRPr sz="3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fr-CA" sz="36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Droits moraux</a:t>
            </a:r>
          </a:p>
          <a:p>
            <a:pPr marL="0" marR="0" lvl="0" indent="0" algn="l" rtl="0">
              <a:lnSpc>
                <a:spcPct val="9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1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fr-CA" sz="36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Prestation</a:t>
            </a:r>
          </a:p>
          <a:p>
            <a:pPr marL="0" marR="0" lvl="0" indent="0" algn="l" rtl="0">
              <a:lnSpc>
                <a:spcPct val="9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fr-CA" sz="3600" b="0" dirty="0"/>
              <a:t>Aucune protection</a:t>
            </a:r>
            <a:endParaRPr sz="3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6" name="Google Shape;316;p45"/>
          <p:cNvSpPr/>
          <p:nvPr/>
        </p:nvSpPr>
        <p:spPr>
          <a:xfrm>
            <a:off x="1065225" y="2467992"/>
            <a:ext cx="7165200" cy="3729600"/>
          </a:xfrm>
          <a:prstGeom prst="rect">
            <a:avLst/>
          </a:prstGeom>
          <a:noFill/>
          <a:ln w="28575" cap="flat" cmpd="sng">
            <a:solidFill>
              <a:srgbClr val="B78C15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7" name="Google Shape;317;p45"/>
          <p:cNvGrpSpPr/>
          <p:nvPr/>
        </p:nvGrpSpPr>
        <p:grpSpPr>
          <a:xfrm>
            <a:off x="6722833" y="4783269"/>
            <a:ext cx="1661282" cy="1411126"/>
            <a:chOff x="6859884" y="4795070"/>
            <a:chExt cx="1519094" cy="1219010"/>
          </a:xfrm>
        </p:grpSpPr>
        <p:sp>
          <p:nvSpPr>
            <p:cNvPr id="318" name="Google Shape;318;p45"/>
            <p:cNvSpPr/>
            <p:nvPr/>
          </p:nvSpPr>
          <p:spPr>
            <a:xfrm rot="10800000">
              <a:off x="6859884" y="4795070"/>
              <a:ext cx="1370457" cy="1219010"/>
            </a:xfrm>
            <a:custGeom>
              <a:avLst/>
              <a:gdLst/>
              <a:ahLst/>
              <a:cxnLst/>
              <a:rect l="l" t="t" r="r" b="b"/>
              <a:pathLst>
                <a:path w="1257300" h="1028700" extrusionOk="0">
                  <a:moveTo>
                    <a:pt x="0" y="514350"/>
                  </a:moveTo>
                  <a:lnTo>
                    <a:pt x="628650" y="0"/>
                  </a:lnTo>
                  <a:lnTo>
                    <a:pt x="1257300" y="0"/>
                  </a:lnTo>
                  <a:lnTo>
                    <a:pt x="0" y="1028700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2425E8"/>
            </a:solidFill>
            <a:ln w="9525" cap="flat" cmpd="sng">
              <a:solidFill>
                <a:srgbClr val="80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23000" dir="5400000" rotWithShape="0">
                <a:srgbClr val="000000">
                  <a:alpha val="34509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45"/>
            <p:cNvSpPr txBox="1"/>
            <p:nvPr/>
          </p:nvSpPr>
          <p:spPr>
            <a:xfrm rot="18980681">
              <a:off x="7130443" y="5380749"/>
              <a:ext cx="1248535" cy="3430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500"/>
                <a:buFont typeface="Slabo 27px"/>
                <a:buNone/>
              </a:pPr>
              <a:r>
                <a:rPr lang="fr-CA" b="1" dirty="0">
                  <a:solidFill>
                    <a:srgbClr val="FFFFFF"/>
                  </a:solidFill>
                  <a:latin typeface="Slabo 27px"/>
                  <a:ea typeface="Slabo 27px"/>
                  <a:cs typeface="Slabo 27px"/>
                  <a:sym typeface="Slabo 27px"/>
                </a:rPr>
                <a:t>Objets protégés</a:t>
              </a:r>
              <a:endParaRPr lang="fr-CA" sz="1400" b="0" i="0" u="none" strike="noStrike" cap="none" dirty="0">
                <a:solidFill>
                  <a:schemeClr val="dk1"/>
                </a:solidFill>
                <a:latin typeface="Slabo 27px"/>
                <a:ea typeface="Slabo 27px"/>
                <a:cs typeface="Slabo 27px"/>
                <a:sym typeface="Slabo 27px"/>
              </a:endParaRPr>
            </a:p>
          </p:txBody>
        </p:sp>
      </p:grpSp>
      <p:pic>
        <p:nvPicPr>
          <p:cNvPr id="320" name="Google Shape;320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8400" y="1735492"/>
            <a:ext cx="634826" cy="634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24002" y="4060753"/>
            <a:ext cx="498925" cy="49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24002" y="4764360"/>
            <a:ext cx="558375" cy="55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27165" y="5477978"/>
            <a:ext cx="558375" cy="5583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4" name="Google Shape;324;p45"/>
          <p:cNvGrpSpPr/>
          <p:nvPr/>
        </p:nvGrpSpPr>
        <p:grpSpPr>
          <a:xfrm>
            <a:off x="7537475" y="-37966"/>
            <a:ext cx="1261500" cy="1504069"/>
            <a:chOff x="7537475" y="-37966"/>
            <a:chExt cx="1261500" cy="1504069"/>
          </a:xfrm>
        </p:grpSpPr>
        <p:sp>
          <p:nvSpPr>
            <p:cNvPr id="325" name="Google Shape;325;p45"/>
            <p:cNvSpPr txBox="1"/>
            <p:nvPr/>
          </p:nvSpPr>
          <p:spPr>
            <a:xfrm>
              <a:off x="7664152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ctr">
                <a:buSzPts val="8000"/>
                <a:buFont typeface="Arial"/>
                <a:buNone/>
              </a:pPr>
              <a:r>
                <a:rPr lang="en-US" sz="8000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O</a:t>
              </a:r>
              <a:endParaRPr sz="8000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326" name="Google Shape;326;p45"/>
            <p:cNvSpPr txBox="1"/>
            <p:nvPr/>
          </p:nvSpPr>
          <p:spPr>
            <a:xfrm>
              <a:off x="7537475" y="1018203"/>
              <a:ext cx="1261500" cy="44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>
                <a:buSzPts val="1200"/>
              </a:pPr>
              <a:r>
                <a:rPr lang="en-US" sz="1200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Œuvres</a:t>
              </a:r>
              <a:r>
                <a:rPr lang="en-US" sz="1200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 et </a:t>
              </a:r>
            </a:p>
            <a:p>
              <a:pPr algn="ctr">
                <a:buSzPts val="1200"/>
              </a:pPr>
              <a:r>
                <a:rPr lang="en-US" sz="1200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autres</a:t>
              </a:r>
              <a:r>
                <a:rPr lang="en-US" sz="1200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 </a:t>
              </a:r>
              <a:r>
                <a:rPr lang="en-US" sz="1200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objets</a:t>
              </a:r>
              <a:endParaRPr lang="en-US" sz="1200" dirty="0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endParaRPr>
            </a:p>
          </p:txBody>
        </p:sp>
      </p:grpSp>
      <p:pic>
        <p:nvPicPr>
          <p:cNvPr id="327" name="Google Shape;327;p4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60412" y="3331079"/>
            <a:ext cx="589825" cy="589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4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396374" y="2588534"/>
            <a:ext cx="589825" cy="589845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45"/>
          <p:cNvSpPr txBox="1">
            <a:spLocks noGrp="1"/>
          </p:cNvSpPr>
          <p:nvPr>
            <p:ph type="title"/>
          </p:nvPr>
        </p:nvSpPr>
        <p:spPr>
          <a:xfrm>
            <a:off x="303950" y="101050"/>
            <a:ext cx="7127100" cy="11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>
              <a:buClr>
                <a:srgbClr val="FFFFFF"/>
              </a:buClr>
              <a:buSzPts val="4000"/>
            </a:pPr>
            <a:r>
              <a:rPr lang="en-US" sz="3400" dirty="0">
                <a:solidFill>
                  <a:srgbClr val="FFFFFF"/>
                </a:solidFill>
              </a:rPr>
              <a:t>ŒUVRES ET AUTRES OBJETS PROTÉGÉS PAR LE DROIT D’AUTEUR</a:t>
            </a:r>
            <a:endParaRPr sz="3400" b="0" i="0" u="none" strike="noStrike" cap="none" dirty="0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6"/>
          <p:cNvSpPr/>
          <p:nvPr/>
        </p:nvSpPr>
        <p:spPr>
          <a:xfrm>
            <a:off x="-3922" y="-27384"/>
            <a:ext cx="9144000" cy="1556792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46"/>
          <p:cNvSpPr txBox="1">
            <a:spLocks noGrp="1"/>
          </p:cNvSpPr>
          <p:nvPr>
            <p:ph type="title"/>
          </p:nvPr>
        </p:nvSpPr>
        <p:spPr>
          <a:xfrm>
            <a:off x="457200" y="400998"/>
            <a:ext cx="5791200" cy="7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en-US" sz="4000">
                <a:solidFill>
                  <a:srgbClr val="FFFFFF"/>
                </a:solidFill>
              </a:rPr>
              <a:t>Première </a:t>
            </a:r>
            <a:r>
              <a:rPr lang="en-US" sz="4000" b="0" i="0" u="none" strike="noStrike" cap="none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R</a:t>
            </a:r>
            <a:r>
              <a:rPr lang="en-US" sz="4000">
                <a:solidFill>
                  <a:srgbClr val="FFFFFF"/>
                </a:solidFill>
              </a:rPr>
              <a:t>ONDE</a:t>
            </a:r>
            <a:endParaRPr sz="4000" b="0" i="0" u="none" strike="noStrike" cap="none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337" name="Google Shape;337;p46"/>
          <p:cNvSpPr txBox="1">
            <a:spLocks noGrp="1"/>
          </p:cNvSpPr>
          <p:nvPr>
            <p:ph type="body" idx="1"/>
          </p:nvPr>
        </p:nvSpPr>
        <p:spPr>
          <a:xfrm>
            <a:off x="630000" y="2290175"/>
            <a:ext cx="7884000" cy="38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fr-CA" sz="4000" b="0" dirty="0"/>
              <a:t>Utilisez vos cartes “Œuvres et autres objets” pour identifier quels types d’œuvre ou autres objets sont présents dans l’objet fourni à votre équipe.</a:t>
            </a:r>
            <a:endParaRPr lang="fr-CA" sz="4000" b="0" i="0" u="none" strike="noStrike" cap="none" dirty="0">
              <a:solidFill>
                <a:schemeClr val="dk1"/>
              </a:solidFill>
              <a:sym typeface="Open Sans"/>
            </a:endParaRPr>
          </a:p>
        </p:txBody>
      </p:sp>
      <p:grpSp>
        <p:nvGrpSpPr>
          <p:cNvPr id="338" name="Google Shape;338;p46"/>
          <p:cNvGrpSpPr/>
          <p:nvPr/>
        </p:nvGrpSpPr>
        <p:grpSpPr>
          <a:xfrm>
            <a:off x="7537475" y="-37966"/>
            <a:ext cx="1261500" cy="1504069"/>
            <a:chOff x="7537475" y="-37966"/>
            <a:chExt cx="1261500" cy="1504069"/>
          </a:xfrm>
        </p:grpSpPr>
        <p:sp>
          <p:nvSpPr>
            <p:cNvPr id="339" name="Google Shape;339;p46"/>
            <p:cNvSpPr txBox="1"/>
            <p:nvPr/>
          </p:nvSpPr>
          <p:spPr>
            <a:xfrm>
              <a:off x="7664152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ctr">
                <a:buSzPts val="8000"/>
                <a:buFont typeface="Arial"/>
                <a:buNone/>
              </a:pPr>
              <a:r>
                <a:rPr lang="en-US" sz="8000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O</a:t>
              </a:r>
              <a:endParaRPr sz="8000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340" name="Google Shape;340;p46"/>
            <p:cNvSpPr txBox="1"/>
            <p:nvPr/>
          </p:nvSpPr>
          <p:spPr>
            <a:xfrm>
              <a:off x="7537475" y="1018203"/>
              <a:ext cx="1261500" cy="44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>
                <a:buSzPts val="1200"/>
              </a:pPr>
              <a:r>
                <a:rPr lang="en-US" sz="1200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Œuvres</a:t>
              </a:r>
              <a:r>
                <a:rPr lang="en-US" sz="1200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 et </a:t>
              </a:r>
            </a:p>
            <a:p>
              <a:pPr algn="ctr">
                <a:buSzPts val="1200"/>
              </a:pPr>
              <a:r>
                <a:rPr lang="en-US" sz="1200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autres</a:t>
              </a:r>
              <a:r>
                <a:rPr lang="en-US" sz="1200" dirty="0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 </a:t>
              </a:r>
              <a:r>
                <a:rPr lang="en-US" sz="1200" dirty="0" err="1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objets</a:t>
              </a:r>
              <a:endParaRPr lang="en-US" sz="1200" dirty="0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707496" y="5730016"/>
            <a:ext cx="146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latin typeface="Slabo 27px" panose="020B0604020202020204" charset="0"/>
              </a:rPr>
              <a:t>3 points</a:t>
            </a:r>
            <a:endParaRPr lang="en-US" sz="3200" dirty="0">
              <a:latin typeface="Slabo 27px" panose="020B06040202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/>
          <p:nvPr/>
        </p:nvSpPr>
        <p:spPr>
          <a:xfrm>
            <a:off x="0" y="-27384"/>
            <a:ext cx="9144000" cy="1556700"/>
          </a:xfrm>
          <a:prstGeom prst="rect">
            <a:avLst/>
          </a:prstGeom>
          <a:solidFill>
            <a:srgbClr val="009A46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0"/>
          <p:cNvSpPr txBox="1">
            <a:spLocks noGrp="1"/>
          </p:cNvSpPr>
          <p:nvPr>
            <p:ph type="title"/>
          </p:nvPr>
        </p:nvSpPr>
        <p:spPr>
          <a:xfrm>
            <a:off x="563000" y="420966"/>
            <a:ext cx="5791200" cy="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endParaRPr dirty="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en-US" dirty="0">
                <a:solidFill>
                  <a:srgbClr val="FFFFFF"/>
                </a:solidFill>
              </a:rPr>
              <a:t>AVERTISSEMENT</a:t>
            </a:r>
            <a:endParaRPr sz="4000" b="0" i="0" u="none" strike="noStrike" cap="none" dirty="0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128" name="Google Shape;128;p20"/>
          <p:cNvSpPr txBox="1">
            <a:spLocks noGrp="1"/>
          </p:cNvSpPr>
          <p:nvPr>
            <p:ph type="body" idx="1"/>
          </p:nvPr>
        </p:nvSpPr>
        <p:spPr>
          <a:xfrm>
            <a:off x="563000" y="1742873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3600" dirty="0"/>
              <a:t>Les </a:t>
            </a:r>
            <a:r>
              <a:rPr lang="en-US" sz="3600" dirty="0" err="1"/>
              <a:t>diapositives</a:t>
            </a:r>
            <a:r>
              <a:rPr lang="en-US" sz="3600" dirty="0"/>
              <a:t> </a:t>
            </a:r>
            <a:r>
              <a:rPr lang="en-US" sz="3600" dirty="0" err="1"/>
              <a:t>sont</a:t>
            </a:r>
            <a:r>
              <a:rPr lang="en-US" sz="3600" dirty="0"/>
              <a:t> </a:t>
            </a:r>
            <a:r>
              <a:rPr lang="en-US" sz="3600" dirty="0" err="1"/>
              <a:t>présentées</a:t>
            </a:r>
            <a:r>
              <a:rPr lang="en-US" sz="3600" dirty="0"/>
              <a:t> à </a:t>
            </a:r>
            <a:r>
              <a:rPr lang="en-US" sz="3600" dirty="0" err="1"/>
              <a:t>titre</a:t>
            </a:r>
            <a:r>
              <a:rPr lang="en-US" sz="3600" dirty="0"/>
              <a:t> </a:t>
            </a:r>
            <a:r>
              <a:rPr lang="en-US" sz="3600" dirty="0" err="1"/>
              <a:t>d’information</a:t>
            </a:r>
            <a:r>
              <a:rPr lang="en-US" sz="3600" dirty="0"/>
              <a:t> </a:t>
            </a:r>
            <a:r>
              <a:rPr lang="en-US" sz="3600" dirty="0" err="1"/>
              <a:t>seulement</a:t>
            </a:r>
            <a:r>
              <a:rPr lang="en-US" sz="3600" dirty="0"/>
              <a:t> et ne constituent pas un </a:t>
            </a:r>
            <a:r>
              <a:rPr lang="en-US" sz="3600" dirty="0" err="1"/>
              <a:t>avis</a:t>
            </a:r>
            <a:r>
              <a:rPr lang="en-US" sz="3600" dirty="0"/>
              <a:t> </a:t>
            </a:r>
            <a:r>
              <a:rPr lang="en-US" sz="3600" dirty="0" err="1"/>
              <a:t>juridique</a:t>
            </a:r>
            <a:r>
              <a:rPr lang="en-US" sz="3600" dirty="0"/>
              <a:t> </a:t>
            </a:r>
            <a:r>
              <a:rPr lang="en-US" sz="3600" dirty="0" err="1"/>
              <a:t>officiel</a:t>
            </a:r>
            <a:r>
              <a:rPr lang="en-US" sz="3600" dirty="0"/>
              <a:t>. </a:t>
            </a:r>
            <a:endParaRPr sz="36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7"/>
          <p:cNvSpPr/>
          <p:nvPr/>
        </p:nvSpPr>
        <p:spPr>
          <a:xfrm>
            <a:off x="0" y="1772816"/>
            <a:ext cx="9144000" cy="1556792"/>
          </a:xfrm>
          <a:prstGeom prst="rect">
            <a:avLst/>
          </a:prstGeom>
          <a:solidFill>
            <a:srgbClr val="9966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47"/>
          <p:cNvSpPr txBox="1">
            <a:spLocks noGrp="1"/>
          </p:cNvSpPr>
          <p:nvPr>
            <p:ph type="ctrTitle"/>
          </p:nvPr>
        </p:nvSpPr>
        <p:spPr>
          <a:xfrm>
            <a:off x="457200" y="1772825"/>
            <a:ext cx="7772400" cy="15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Slabo 27px"/>
              <a:buNone/>
            </a:pPr>
            <a:r>
              <a:rPr lang="en-US" sz="8800" b="1" i="0" u="none" strike="noStrike" cap="none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Usages</a:t>
            </a:r>
            <a:endParaRPr sz="8800" b="1" i="0" u="none" strike="noStrike" cap="none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8"/>
          <p:cNvSpPr/>
          <p:nvPr/>
        </p:nvSpPr>
        <p:spPr>
          <a:xfrm>
            <a:off x="-8766" y="-27384"/>
            <a:ext cx="9144000" cy="1556700"/>
          </a:xfrm>
          <a:prstGeom prst="rect">
            <a:avLst/>
          </a:prstGeom>
          <a:solidFill>
            <a:srgbClr val="9966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48"/>
          <p:cNvSpPr txBox="1">
            <a:spLocks noGrp="1"/>
          </p:cNvSpPr>
          <p:nvPr>
            <p:ph type="title"/>
          </p:nvPr>
        </p:nvSpPr>
        <p:spPr>
          <a:xfrm>
            <a:off x="268220" y="-102027"/>
            <a:ext cx="7376613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en-US" sz="3000" dirty="0">
                <a:solidFill>
                  <a:srgbClr val="FFFFFF"/>
                </a:solidFill>
              </a:rPr>
              <a:t>POURQUOI CONSIDÉRER LES TYPES D’USAGE PROTÉGÉS PAR LE DROIT D’AUTEUR</a:t>
            </a:r>
            <a:endParaRPr sz="3000" b="0" i="0" u="none" strike="noStrike" cap="none" dirty="0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354" name="Google Shape;354;p48"/>
          <p:cNvSpPr txBox="1">
            <a:spLocks noGrp="1"/>
          </p:cNvSpPr>
          <p:nvPr>
            <p:ph type="body" idx="1"/>
          </p:nvPr>
        </p:nvSpPr>
        <p:spPr>
          <a:xfrm>
            <a:off x="751500" y="1982475"/>
            <a:ext cx="74985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66FF"/>
              </a:buClr>
              <a:buSzPts val="3600"/>
              <a:buFont typeface="Noto Sans Symbols"/>
              <a:buChar char="▪"/>
            </a:pPr>
            <a:r>
              <a:rPr lang="en-US" sz="3600" b="0" dirty="0"/>
              <a:t>Il y a des droits </a:t>
            </a:r>
            <a:r>
              <a:rPr lang="en-US" sz="3600" b="0" dirty="0" err="1"/>
              <a:t>économiques</a:t>
            </a:r>
            <a:r>
              <a:rPr lang="en-US" sz="3600" b="0" dirty="0"/>
              <a:t>, </a:t>
            </a:r>
            <a:r>
              <a:rPr lang="en-US" sz="3600" b="0" dirty="0" err="1"/>
              <a:t>tels</a:t>
            </a:r>
            <a:r>
              <a:rPr lang="en-US" sz="3600" b="0" dirty="0"/>
              <a:t> que </a:t>
            </a:r>
            <a:r>
              <a:rPr lang="en-US" sz="3600" b="0" dirty="0" err="1"/>
              <a:t>définis</a:t>
            </a:r>
            <a:r>
              <a:rPr lang="en-US" sz="3600" b="0" dirty="0"/>
              <a:t> </a:t>
            </a:r>
            <a:r>
              <a:rPr lang="en-US" sz="3600" b="0" dirty="0" err="1"/>
              <a:t>dans</a:t>
            </a:r>
            <a:r>
              <a:rPr lang="en-US" sz="3600" b="0" dirty="0"/>
              <a:t> la </a:t>
            </a:r>
            <a:r>
              <a:rPr lang="en-US" sz="3600" b="0" i="1" dirty="0" err="1"/>
              <a:t>Loi</a:t>
            </a:r>
            <a:r>
              <a:rPr lang="en-US" sz="3600" b="0" i="1" dirty="0"/>
              <a:t> sur le droit </a:t>
            </a:r>
            <a:r>
              <a:rPr lang="en-US" sz="3600" b="0" i="1" dirty="0" err="1"/>
              <a:t>d’auteur</a:t>
            </a:r>
            <a:endParaRPr sz="3600" b="0" i="1" u="none" strike="noStrike" cap="none" dirty="0">
              <a:solidFill>
                <a:schemeClr val="dk1"/>
              </a:solidFill>
              <a:sym typeface="Open Sans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rgbClr val="9966FF"/>
              </a:buClr>
              <a:buSzPts val="3600"/>
              <a:buFont typeface="Noto Sans Symbols"/>
              <a:buChar char="▪"/>
            </a:pPr>
            <a:r>
              <a:rPr lang="en-US" sz="3600" b="0" dirty="0" err="1"/>
              <a:t>Ces</a:t>
            </a:r>
            <a:r>
              <a:rPr lang="en-US" sz="3600" b="0" dirty="0"/>
              <a:t> droits </a:t>
            </a:r>
            <a:r>
              <a:rPr lang="en-US" sz="3600" b="0" dirty="0" err="1"/>
              <a:t>doivent</a:t>
            </a:r>
            <a:r>
              <a:rPr lang="en-US" sz="3600" b="0" dirty="0"/>
              <a:t> </a:t>
            </a:r>
            <a:r>
              <a:rPr lang="en-US" sz="3600" b="0" dirty="0" err="1"/>
              <a:t>être</a:t>
            </a:r>
            <a:r>
              <a:rPr lang="en-US" sz="3600" b="0" dirty="0"/>
              <a:t> </a:t>
            </a:r>
            <a:r>
              <a:rPr lang="en-US" sz="3600" b="0" dirty="0" err="1"/>
              <a:t>associés</a:t>
            </a:r>
            <a:r>
              <a:rPr lang="en-US" sz="3600" b="0" dirty="0"/>
              <a:t> à </a:t>
            </a:r>
            <a:r>
              <a:rPr lang="en-US" sz="3600" b="0" dirty="0" err="1"/>
              <a:t>une</a:t>
            </a:r>
            <a:r>
              <a:rPr lang="en-US" sz="3600" b="0" dirty="0"/>
              <a:t> </a:t>
            </a:r>
            <a:r>
              <a:rPr lang="en-US" sz="3600" b="0" dirty="0" err="1"/>
              <a:t>activité</a:t>
            </a:r>
            <a:r>
              <a:rPr lang="en-US" sz="3600" b="0" dirty="0"/>
              <a:t> pour </a:t>
            </a:r>
            <a:r>
              <a:rPr lang="en-US" sz="3600" b="0" dirty="0" err="1"/>
              <a:t>comprendre</a:t>
            </a:r>
            <a:r>
              <a:rPr lang="en-US" sz="3600" b="0" dirty="0"/>
              <a:t> les </a:t>
            </a:r>
            <a:r>
              <a:rPr lang="en-US" sz="3600" b="0" dirty="0" err="1"/>
              <a:t>licences</a:t>
            </a:r>
            <a:r>
              <a:rPr lang="en-US" sz="3600" b="0" dirty="0"/>
              <a:t> et les exceptions</a:t>
            </a: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55" name="Google Shape;355;p48"/>
          <p:cNvGrpSpPr/>
          <p:nvPr/>
        </p:nvGrpSpPr>
        <p:grpSpPr>
          <a:xfrm>
            <a:off x="7668344" y="-63116"/>
            <a:ext cx="1261500" cy="1597376"/>
            <a:chOff x="7573952" y="-63116"/>
            <a:chExt cx="1261500" cy="1597376"/>
          </a:xfrm>
        </p:grpSpPr>
        <p:sp>
          <p:nvSpPr>
            <p:cNvPr id="356" name="Google Shape;356;p48"/>
            <p:cNvSpPr txBox="1"/>
            <p:nvPr/>
          </p:nvSpPr>
          <p:spPr>
            <a:xfrm>
              <a:off x="7827427" y="-6311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U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357" name="Google Shape;357;p48"/>
            <p:cNvSpPr txBox="1"/>
            <p:nvPr/>
          </p:nvSpPr>
          <p:spPr>
            <a:xfrm>
              <a:off x="7573952" y="1011060"/>
              <a:ext cx="1261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Usages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9"/>
          <p:cNvSpPr/>
          <p:nvPr/>
        </p:nvSpPr>
        <p:spPr>
          <a:xfrm>
            <a:off x="0" y="-27384"/>
            <a:ext cx="9144000" cy="1556792"/>
          </a:xfrm>
          <a:prstGeom prst="rect">
            <a:avLst/>
          </a:prstGeom>
          <a:solidFill>
            <a:srgbClr val="9966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49"/>
          <p:cNvSpPr txBox="1">
            <a:spLocks noGrp="1"/>
          </p:cNvSpPr>
          <p:nvPr>
            <p:ph type="title"/>
          </p:nvPr>
        </p:nvSpPr>
        <p:spPr>
          <a:xfrm>
            <a:off x="399196" y="475292"/>
            <a:ext cx="6489854" cy="8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en-US" dirty="0">
                <a:solidFill>
                  <a:srgbClr val="FFFFFF"/>
                </a:solidFill>
              </a:rPr>
              <a:t>USAGES PROTÉGÉS PAR LE DROIT D’AUTEUR</a:t>
            </a:r>
            <a:endParaRPr b="0" i="0" u="none" strike="noStrike" cap="none" dirty="0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364" name="Google Shape;364;p49"/>
          <p:cNvSpPr txBox="1"/>
          <p:nvPr/>
        </p:nvSpPr>
        <p:spPr>
          <a:xfrm>
            <a:off x="1987399" y="2007775"/>
            <a:ext cx="6153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Copie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Diffusion de copies au public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Location ou prêt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Exécution en public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Communication au public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Adaptation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5" name="Google Shape;365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9597" y="2007775"/>
            <a:ext cx="737802" cy="73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72600" y="2745547"/>
            <a:ext cx="638600" cy="638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27743" y="3468901"/>
            <a:ext cx="528308" cy="52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72600" y="4106775"/>
            <a:ext cx="638601" cy="638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4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27750" y="4927325"/>
            <a:ext cx="528300" cy="52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4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249600" y="5485175"/>
            <a:ext cx="638601" cy="6386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1" name="Google Shape;371;p49"/>
          <p:cNvGrpSpPr/>
          <p:nvPr/>
        </p:nvGrpSpPr>
        <p:grpSpPr>
          <a:xfrm>
            <a:off x="7668344" y="-63116"/>
            <a:ext cx="1261500" cy="1597376"/>
            <a:chOff x="7573952" y="-63116"/>
            <a:chExt cx="1261500" cy="1597376"/>
          </a:xfrm>
        </p:grpSpPr>
        <p:sp>
          <p:nvSpPr>
            <p:cNvPr id="372" name="Google Shape;372;p49"/>
            <p:cNvSpPr txBox="1"/>
            <p:nvPr/>
          </p:nvSpPr>
          <p:spPr>
            <a:xfrm>
              <a:off x="7827427" y="-6311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U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373" name="Google Shape;373;p49"/>
            <p:cNvSpPr txBox="1"/>
            <p:nvPr/>
          </p:nvSpPr>
          <p:spPr>
            <a:xfrm>
              <a:off x="7573952" y="1011060"/>
              <a:ext cx="1261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Usages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0"/>
          <p:cNvSpPr/>
          <p:nvPr/>
        </p:nvSpPr>
        <p:spPr>
          <a:xfrm>
            <a:off x="0" y="-27384"/>
            <a:ext cx="9144000" cy="1556792"/>
          </a:xfrm>
          <a:prstGeom prst="rect">
            <a:avLst/>
          </a:prstGeom>
          <a:solidFill>
            <a:srgbClr val="9966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50"/>
          <p:cNvSpPr txBox="1">
            <a:spLocks noGrp="1"/>
          </p:cNvSpPr>
          <p:nvPr>
            <p:ph type="title"/>
          </p:nvPr>
        </p:nvSpPr>
        <p:spPr>
          <a:xfrm>
            <a:off x="457200" y="-27384"/>
            <a:ext cx="5791200" cy="1149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en-US" sz="4000">
                <a:solidFill>
                  <a:srgbClr val="FFFFFF"/>
                </a:solidFill>
              </a:rPr>
              <a:t>Deuxième </a:t>
            </a:r>
            <a:r>
              <a:rPr lang="en-US" sz="4000" b="0" i="0" u="none" strike="noStrike" cap="none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RO</a:t>
            </a:r>
            <a:r>
              <a:rPr lang="en-US" sz="4000">
                <a:solidFill>
                  <a:srgbClr val="FFFFFF"/>
                </a:solidFill>
              </a:rPr>
              <a:t>NDE</a:t>
            </a:r>
            <a:endParaRPr sz="4000" b="0" i="0" u="none" strike="noStrike" cap="none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380" name="Google Shape;380;p50"/>
          <p:cNvSpPr txBox="1">
            <a:spLocks noGrp="1"/>
          </p:cNvSpPr>
          <p:nvPr>
            <p:ph type="body" idx="1"/>
          </p:nvPr>
        </p:nvSpPr>
        <p:spPr>
          <a:xfrm>
            <a:off x="1046800" y="1752600"/>
            <a:ext cx="72666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fr-CA" sz="4000" b="0" dirty="0"/>
              <a:t>Avec vos cartes “Usages”, déterminez quels types d’usage s’appliquent dans le scénario suivant.</a:t>
            </a:r>
            <a:endParaRPr lang="fr-CA" sz="4000" b="0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81" name="Google Shape;381;p50"/>
          <p:cNvGrpSpPr/>
          <p:nvPr/>
        </p:nvGrpSpPr>
        <p:grpSpPr>
          <a:xfrm>
            <a:off x="7668344" y="-63116"/>
            <a:ext cx="1261500" cy="1597376"/>
            <a:chOff x="7573952" y="-63116"/>
            <a:chExt cx="1261500" cy="1597376"/>
          </a:xfrm>
        </p:grpSpPr>
        <p:sp>
          <p:nvSpPr>
            <p:cNvPr id="382" name="Google Shape;382;p50"/>
            <p:cNvSpPr txBox="1"/>
            <p:nvPr/>
          </p:nvSpPr>
          <p:spPr>
            <a:xfrm>
              <a:off x="7827427" y="-6311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U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383" name="Google Shape;383;p50"/>
            <p:cNvSpPr txBox="1"/>
            <p:nvPr/>
          </p:nvSpPr>
          <p:spPr>
            <a:xfrm>
              <a:off x="7573952" y="1011060"/>
              <a:ext cx="1261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Usages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51"/>
          <p:cNvSpPr/>
          <p:nvPr/>
        </p:nvSpPr>
        <p:spPr>
          <a:xfrm>
            <a:off x="-23081" y="-27384"/>
            <a:ext cx="9144000" cy="1556792"/>
          </a:xfrm>
          <a:prstGeom prst="rect">
            <a:avLst/>
          </a:prstGeom>
          <a:solidFill>
            <a:srgbClr val="9966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51"/>
          <p:cNvSpPr txBox="1">
            <a:spLocks noGrp="1"/>
          </p:cNvSpPr>
          <p:nvPr>
            <p:ph type="title"/>
          </p:nvPr>
        </p:nvSpPr>
        <p:spPr>
          <a:xfrm>
            <a:off x="457200" y="-27384"/>
            <a:ext cx="5791200" cy="1149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en-US" sz="4000">
                <a:solidFill>
                  <a:srgbClr val="FFFFFF"/>
                </a:solidFill>
              </a:rPr>
              <a:t>Deuxième RONDE</a:t>
            </a:r>
            <a:endParaRPr sz="4000" b="0" i="0" u="none" strike="noStrike" cap="none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391" name="Google Shape;391;p51"/>
          <p:cNvSpPr txBox="1">
            <a:spLocks noGrp="1"/>
          </p:cNvSpPr>
          <p:nvPr>
            <p:ph type="body" idx="1"/>
          </p:nvPr>
        </p:nvSpPr>
        <p:spPr>
          <a:xfrm>
            <a:off x="457200" y="1956881"/>
            <a:ext cx="8249055" cy="4220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dirty="0" err="1"/>
              <a:t>Quels</a:t>
            </a:r>
            <a:r>
              <a:rPr lang="en-US" sz="3600" dirty="0"/>
              <a:t> types </a:t>
            </a:r>
            <a:r>
              <a:rPr lang="en-US" sz="3600" dirty="0" err="1"/>
              <a:t>d’usage</a:t>
            </a:r>
            <a:r>
              <a:rPr lang="en-US" sz="3600" dirty="0"/>
              <a:t> </a:t>
            </a:r>
            <a:r>
              <a:rPr lang="en-US" sz="3600" dirty="0" err="1"/>
              <a:t>s’appliquent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>
              <a:spcBef>
                <a:spcPts val="1320"/>
              </a:spcBef>
              <a:buClr>
                <a:schemeClr val="dk2"/>
              </a:buClr>
              <a:buSzPts val="3600"/>
            </a:pPr>
            <a:r>
              <a:rPr lang="fr-CA" sz="3200" dirty="0">
                <a:solidFill>
                  <a:schemeClr val="dk2"/>
                </a:solidFill>
              </a:rPr>
              <a:t>Un usager d’une bibliothèque numérise une recette provenant d’un livre de recettes afin de la diffuser sur son site Web personnel.</a:t>
            </a:r>
          </a:p>
        </p:txBody>
      </p:sp>
      <p:sp>
        <p:nvSpPr>
          <p:cNvPr id="392" name="Google Shape;392;p51"/>
          <p:cNvSpPr/>
          <p:nvPr/>
        </p:nvSpPr>
        <p:spPr>
          <a:xfrm>
            <a:off x="634325" y="4906971"/>
            <a:ext cx="8175934" cy="669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3" name="Google Shape;393;p51"/>
          <p:cNvSpPr/>
          <p:nvPr/>
        </p:nvSpPr>
        <p:spPr>
          <a:xfrm>
            <a:off x="1444605" y="5817945"/>
            <a:ext cx="73656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94" name="Google Shape;394;p51"/>
          <p:cNvGrpSpPr/>
          <p:nvPr/>
        </p:nvGrpSpPr>
        <p:grpSpPr>
          <a:xfrm>
            <a:off x="7668344" y="-63116"/>
            <a:ext cx="1261500" cy="1597376"/>
            <a:chOff x="7573952" y="-63116"/>
            <a:chExt cx="1261500" cy="1597376"/>
          </a:xfrm>
        </p:grpSpPr>
        <p:sp>
          <p:nvSpPr>
            <p:cNvPr id="395" name="Google Shape;395;p51"/>
            <p:cNvSpPr txBox="1"/>
            <p:nvPr/>
          </p:nvSpPr>
          <p:spPr>
            <a:xfrm>
              <a:off x="7827427" y="-6311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U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396" name="Google Shape;396;p51"/>
            <p:cNvSpPr txBox="1"/>
            <p:nvPr/>
          </p:nvSpPr>
          <p:spPr>
            <a:xfrm>
              <a:off x="7573952" y="1011060"/>
              <a:ext cx="1261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Usages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294080" y="5759867"/>
            <a:ext cx="146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latin typeface="Slabo 27px" panose="020B0604020202020204" charset="0"/>
              </a:rPr>
              <a:t>2 points</a:t>
            </a:r>
            <a:endParaRPr lang="en-US" sz="3200" dirty="0">
              <a:latin typeface="Slabo 27px" panose="020B060402020202020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52"/>
          <p:cNvSpPr/>
          <p:nvPr/>
        </p:nvSpPr>
        <p:spPr>
          <a:xfrm>
            <a:off x="-23081" y="-27384"/>
            <a:ext cx="9144000" cy="1556792"/>
          </a:xfrm>
          <a:prstGeom prst="rect">
            <a:avLst/>
          </a:prstGeom>
          <a:solidFill>
            <a:srgbClr val="9966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52"/>
          <p:cNvSpPr txBox="1">
            <a:spLocks noGrp="1"/>
          </p:cNvSpPr>
          <p:nvPr>
            <p:ph type="title"/>
          </p:nvPr>
        </p:nvSpPr>
        <p:spPr>
          <a:xfrm>
            <a:off x="457200" y="-27384"/>
            <a:ext cx="5791200" cy="1149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en-US" sz="4000">
                <a:solidFill>
                  <a:srgbClr val="FFFFFF"/>
                </a:solidFill>
              </a:rPr>
              <a:t>Deuxième </a:t>
            </a:r>
            <a:r>
              <a:rPr lang="en-US" sz="4000" b="0" i="0" u="none" strike="noStrike" cap="none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R</a:t>
            </a:r>
            <a:r>
              <a:rPr lang="en-US" sz="4000">
                <a:solidFill>
                  <a:srgbClr val="FFFFFF"/>
                </a:solidFill>
              </a:rPr>
              <a:t>ONDE</a:t>
            </a:r>
            <a:endParaRPr sz="4000" b="0" i="0" u="none" strike="noStrike" cap="none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404" name="Google Shape;404;p52"/>
          <p:cNvSpPr txBox="1">
            <a:spLocks noGrp="1"/>
          </p:cNvSpPr>
          <p:nvPr>
            <p:ph type="body" idx="1"/>
          </p:nvPr>
        </p:nvSpPr>
        <p:spPr>
          <a:xfrm>
            <a:off x="484369" y="1888787"/>
            <a:ext cx="8129100" cy="4716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fr-CA" sz="3600" dirty="0"/>
              <a:t>Quels types d’usage s’appliquent?</a:t>
            </a:r>
            <a:endParaRPr lang="fr-CA" sz="20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lvl="0" indent="0">
              <a:spcBef>
                <a:spcPts val="1320"/>
              </a:spcBef>
              <a:buClr>
                <a:schemeClr val="dk2"/>
              </a:buClr>
              <a:buSzPts val="3600"/>
            </a:pPr>
            <a:r>
              <a:rPr lang="fr-CA" sz="3200" dirty="0">
                <a:solidFill>
                  <a:schemeClr val="dk2"/>
                </a:solidFill>
              </a:rPr>
              <a:t>Un usager d’une bibliothèque numérise une recette provenant d’un livre de recettes afin de la diffuser sur son site Web personnel.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5" name="Google Shape;405;p52"/>
          <p:cNvSpPr/>
          <p:nvPr/>
        </p:nvSpPr>
        <p:spPr>
          <a:xfrm>
            <a:off x="1444605" y="4928839"/>
            <a:ext cx="7365654" cy="647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Communication au public</a:t>
            </a:r>
            <a:endParaRPr sz="3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6" name="Google Shape;406;p52"/>
          <p:cNvSpPr/>
          <p:nvPr/>
        </p:nvSpPr>
        <p:spPr>
          <a:xfrm>
            <a:off x="1444605" y="5817945"/>
            <a:ext cx="73656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Copie</a:t>
            </a:r>
            <a:endParaRPr sz="3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07" name="Google Shape;407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4325" y="5741300"/>
            <a:ext cx="722849" cy="722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3774" y="5012225"/>
            <a:ext cx="563950" cy="563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9" name="Google Shape;409;p52"/>
          <p:cNvGrpSpPr/>
          <p:nvPr/>
        </p:nvGrpSpPr>
        <p:grpSpPr>
          <a:xfrm>
            <a:off x="7668344" y="-63116"/>
            <a:ext cx="1261500" cy="1597376"/>
            <a:chOff x="7573952" y="-63116"/>
            <a:chExt cx="1261500" cy="1597376"/>
          </a:xfrm>
        </p:grpSpPr>
        <p:sp>
          <p:nvSpPr>
            <p:cNvPr id="410" name="Google Shape;410;p52"/>
            <p:cNvSpPr txBox="1"/>
            <p:nvPr/>
          </p:nvSpPr>
          <p:spPr>
            <a:xfrm>
              <a:off x="7827427" y="-6311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U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411" name="Google Shape;411;p52"/>
            <p:cNvSpPr txBox="1"/>
            <p:nvPr/>
          </p:nvSpPr>
          <p:spPr>
            <a:xfrm>
              <a:off x="7573952" y="1011060"/>
              <a:ext cx="1261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Usages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53"/>
          <p:cNvSpPr/>
          <p:nvPr/>
        </p:nvSpPr>
        <p:spPr>
          <a:xfrm>
            <a:off x="0" y="1772816"/>
            <a:ext cx="9144000" cy="1556792"/>
          </a:xfrm>
          <a:prstGeom prst="rect">
            <a:avLst/>
          </a:prstGeom>
          <a:solidFill>
            <a:srgbClr val="FF7517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53"/>
          <p:cNvSpPr txBox="1">
            <a:spLocks noGrp="1"/>
          </p:cNvSpPr>
          <p:nvPr>
            <p:ph type="ctrTitle"/>
          </p:nvPr>
        </p:nvSpPr>
        <p:spPr>
          <a:xfrm>
            <a:off x="457200" y="1772825"/>
            <a:ext cx="7772400" cy="15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Slabo 27px"/>
              <a:buNone/>
            </a:pPr>
            <a:r>
              <a:rPr lang="en-US" sz="8800" b="1" i="0" u="none" strike="noStrike" cap="none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Licences</a:t>
            </a:r>
            <a:endParaRPr sz="8800" b="1" i="0" u="none" strike="noStrike" cap="none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4"/>
          <p:cNvSpPr/>
          <p:nvPr/>
        </p:nvSpPr>
        <p:spPr>
          <a:xfrm>
            <a:off x="0" y="-27384"/>
            <a:ext cx="9144000" cy="1556792"/>
          </a:xfrm>
          <a:prstGeom prst="rect">
            <a:avLst/>
          </a:prstGeom>
          <a:solidFill>
            <a:srgbClr val="FF7517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54"/>
          <p:cNvSpPr txBox="1">
            <a:spLocks noGrp="1"/>
          </p:cNvSpPr>
          <p:nvPr>
            <p:ph type="title"/>
          </p:nvPr>
        </p:nvSpPr>
        <p:spPr>
          <a:xfrm>
            <a:off x="389993" y="4020"/>
            <a:ext cx="6817200" cy="1243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en-US" sz="3000" dirty="0">
                <a:solidFill>
                  <a:srgbClr val="FFFFFF"/>
                </a:solidFill>
              </a:rPr>
              <a:t>POURQUOI CONSIDÉRER LES TYPES DE LICENCE DE DROIT D’AUTEUR?</a:t>
            </a:r>
            <a:endParaRPr sz="3000" b="0" i="0" u="none" strike="noStrike" cap="none" dirty="0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425" name="Google Shape;425;p54"/>
          <p:cNvSpPr txBox="1">
            <a:spLocks noGrp="1"/>
          </p:cNvSpPr>
          <p:nvPr>
            <p:ph type="body" idx="1"/>
          </p:nvPr>
        </p:nvSpPr>
        <p:spPr>
          <a:xfrm>
            <a:off x="553500" y="1731375"/>
            <a:ext cx="8062500" cy="46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1" indent="-22860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Char char="+"/>
            </a:pPr>
            <a:r>
              <a:rPr lang="en-US" sz="3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fr-CA" sz="3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Peuvent effectivement réduire le risque à zéro</a:t>
            </a:r>
            <a:endParaRPr sz="3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1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Char char="+"/>
            </a:pPr>
            <a:r>
              <a:rPr lang="en-US" sz="3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fr-CA" sz="3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On peut avoir déjà payé pour elles</a:t>
            </a:r>
            <a:endParaRPr sz="3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‒"/>
            </a:pPr>
            <a:r>
              <a:rPr lang="fr-CA" sz="34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impliquent toutes des limites</a:t>
            </a:r>
            <a:endParaRPr sz="34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1" indent="-22860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Char char="‒"/>
            </a:pPr>
            <a:r>
              <a:rPr lang="en-US" sz="3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fr-CA" sz="3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Ce n’est pas une carte blanche</a:t>
            </a:r>
            <a:endParaRPr sz="3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1" indent="-2286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Char char="‒"/>
            </a:pPr>
            <a:r>
              <a:rPr lang="en-US" sz="3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fr-CA" sz="3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Lien avec les exceptions</a:t>
            </a:r>
            <a:endParaRPr sz="34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26" name="Google Shape;426;p54"/>
          <p:cNvGrpSpPr/>
          <p:nvPr/>
        </p:nvGrpSpPr>
        <p:grpSpPr>
          <a:xfrm>
            <a:off x="7432249" y="-76191"/>
            <a:ext cx="1637700" cy="1573791"/>
            <a:chOff x="7432249" y="-76191"/>
            <a:chExt cx="1637700" cy="1573791"/>
          </a:xfrm>
        </p:grpSpPr>
        <p:sp>
          <p:nvSpPr>
            <p:cNvPr id="427" name="Google Shape;427;p54"/>
            <p:cNvSpPr txBox="1"/>
            <p:nvPr/>
          </p:nvSpPr>
          <p:spPr>
            <a:xfrm>
              <a:off x="7910944" y="-76191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428" name="Google Shape;428;p54"/>
            <p:cNvSpPr txBox="1"/>
            <p:nvPr/>
          </p:nvSpPr>
          <p:spPr>
            <a:xfrm>
              <a:off x="7432249" y="974400"/>
              <a:ext cx="16377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Licences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55"/>
          <p:cNvSpPr/>
          <p:nvPr/>
        </p:nvSpPr>
        <p:spPr>
          <a:xfrm>
            <a:off x="-24181" y="-27384"/>
            <a:ext cx="9144000" cy="1556700"/>
          </a:xfrm>
          <a:prstGeom prst="rect">
            <a:avLst/>
          </a:prstGeom>
          <a:solidFill>
            <a:srgbClr val="FF7517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55"/>
          <p:cNvSpPr txBox="1">
            <a:spLocks noGrp="1"/>
          </p:cNvSpPr>
          <p:nvPr>
            <p:ph type="title"/>
          </p:nvPr>
        </p:nvSpPr>
        <p:spPr>
          <a:xfrm>
            <a:off x="418726" y="385266"/>
            <a:ext cx="6774175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Slabo 27px"/>
              <a:buNone/>
            </a:pPr>
            <a:r>
              <a:rPr lang="en-US" sz="40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LICENCES DE DROIT D’AUTEUR</a:t>
            </a:r>
            <a:endParaRPr sz="4000" b="0" i="0" u="none" strike="noStrike" cap="none" dirty="0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435" name="Google Shape;435;p55"/>
          <p:cNvSpPr txBox="1"/>
          <p:nvPr/>
        </p:nvSpPr>
        <p:spPr>
          <a:xfrm>
            <a:off x="1962625" y="1969913"/>
            <a:ext cx="6153000" cy="46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Audio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Ciné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/Criterion Pictures</a:t>
            </a: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Licences des bibliothèques</a:t>
            </a: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Creative Commons</a:t>
            </a: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Access Copyright/Copibec</a:t>
            </a: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Copyright Clearance Center</a:t>
            </a: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SOCAN</a:t>
            </a: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6" name="Google Shape;436;p55" descr="c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74840" y="3350710"/>
            <a:ext cx="519265" cy="5192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7" name="Google Shape;437;p55"/>
          <p:cNvGrpSpPr/>
          <p:nvPr/>
        </p:nvGrpSpPr>
        <p:grpSpPr>
          <a:xfrm>
            <a:off x="7432249" y="-76191"/>
            <a:ext cx="1637700" cy="1573791"/>
            <a:chOff x="7432249" y="-76191"/>
            <a:chExt cx="1637700" cy="1573791"/>
          </a:xfrm>
        </p:grpSpPr>
        <p:sp>
          <p:nvSpPr>
            <p:cNvPr id="438" name="Google Shape;438;p55"/>
            <p:cNvSpPr txBox="1"/>
            <p:nvPr/>
          </p:nvSpPr>
          <p:spPr>
            <a:xfrm>
              <a:off x="7910944" y="-76191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439" name="Google Shape;439;p55"/>
            <p:cNvSpPr txBox="1"/>
            <p:nvPr/>
          </p:nvSpPr>
          <p:spPr>
            <a:xfrm>
              <a:off x="7432249" y="974400"/>
              <a:ext cx="16377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Licences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  <p:pic>
        <p:nvPicPr>
          <p:cNvPr id="440" name="Google Shape;440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85326" y="2007776"/>
            <a:ext cx="519250" cy="519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5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03976" y="2723673"/>
            <a:ext cx="500600" cy="50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53926" y="4050235"/>
            <a:ext cx="600700" cy="500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43" name="Google Shape;443;p5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253926" y="4747460"/>
            <a:ext cx="600700" cy="516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5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303976" y="5418122"/>
            <a:ext cx="519250" cy="5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56"/>
          <p:cNvSpPr/>
          <p:nvPr/>
        </p:nvSpPr>
        <p:spPr>
          <a:xfrm>
            <a:off x="0" y="-27384"/>
            <a:ext cx="9144000" cy="1556700"/>
          </a:xfrm>
          <a:prstGeom prst="rect">
            <a:avLst/>
          </a:prstGeom>
          <a:solidFill>
            <a:srgbClr val="FF7517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56"/>
          <p:cNvSpPr txBox="1">
            <a:spLocks noGrp="1"/>
          </p:cNvSpPr>
          <p:nvPr>
            <p:ph type="title"/>
          </p:nvPr>
        </p:nvSpPr>
        <p:spPr>
          <a:xfrm>
            <a:off x="457200" y="385908"/>
            <a:ext cx="6709875" cy="6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Slabo 27px"/>
              <a:buNone/>
            </a:pPr>
            <a:r>
              <a:rPr lang="en-US" sz="40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LICENCES DE DROIT D’AUTEUR</a:t>
            </a:r>
            <a:endParaRPr sz="4000" b="0" i="0" u="none" strike="noStrike" cap="none" dirty="0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451" name="Google Shape;451;p56"/>
          <p:cNvSpPr txBox="1"/>
          <p:nvPr/>
        </p:nvSpPr>
        <p:spPr>
          <a:xfrm>
            <a:off x="2320225" y="1736831"/>
            <a:ext cx="6153000" cy="3074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Droit d’auteur de la Couronne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Titulaire du droit d’auteur</a:t>
            </a:r>
            <a:endParaRPr lang="fr-CA" sz="1400" b="0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fr-CA" sz="27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Conditions d’utilisation des sites Web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fr-CA" sz="5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fr-CA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Titulaires introuvables</a:t>
            </a:r>
            <a:endParaRPr lang="fr-CA" dirty="0"/>
          </a:p>
        </p:txBody>
      </p:sp>
      <p:sp>
        <p:nvSpPr>
          <p:cNvPr id="452" name="Google Shape;452;p56"/>
          <p:cNvSpPr/>
          <p:nvPr/>
        </p:nvSpPr>
        <p:spPr>
          <a:xfrm>
            <a:off x="932325" y="4810950"/>
            <a:ext cx="7636500" cy="1801800"/>
          </a:xfrm>
          <a:prstGeom prst="rect">
            <a:avLst/>
          </a:prstGeom>
          <a:noFill/>
          <a:ln w="28575" cap="flat" cmpd="sng">
            <a:solidFill>
              <a:srgbClr val="B78C15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3" name="Google Shape;453;p56"/>
          <p:cNvGrpSpPr/>
          <p:nvPr/>
        </p:nvGrpSpPr>
        <p:grpSpPr>
          <a:xfrm>
            <a:off x="7167075" y="5463178"/>
            <a:ext cx="1610509" cy="1149572"/>
            <a:chOff x="7167075" y="5463178"/>
            <a:chExt cx="1610509" cy="1149572"/>
          </a:xfrm>
        </p:grpSpPr>
        <p:sp>
          <p:nvSpPr>
            <p:cNvPr id="454" name="Google Shape;454;p56"/>
            <p:cNvSpPr/>
            <p:nvPr/>
          </p:nvSpPr>
          <p:spPr>
            <a:xfrm rot="10800000">
              <a:off x="7167075" y="5463178"/>
              <a:ext cx="1401890" cy="1149572"/>
            </a:xfrm>
            <a:custGeom>
              <a:avLst/>
              <a:gdLst/>
              <a:ahLst/>
              <a:cxnLst/>
              <a:rect l="l" t="t" r="r" b="b"/>
              <a:pathLst>
                <a:path w="1257300" h="1028700" extrusionOk="0">
                  <a:moveTo>
                    <a:pt x="0" y="514350"/>
                  </a:moveTo>
                  <a:lnTo>
                    <a:pt x="628650" y="0"/>
                  </a:lnTo>
                  <a:lnTo>
                    <a:pt x="1257300" y="0"/>
                  </a:lnTo>
                  <a:lnTo>
                    <a:pt x="0" y="1028700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FF7517"/>
            </a:solidFill>
            <a:ln w="9525" cap="flat" cmpd="sng">
              <a:solidFill>
                <a:srgbClr val="80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23000" dir="5400000" rotWithShape="0">
                <a:srgbClr val="000000">
                  <a:alpha val="3451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56"/>
            <p:cNvSpPr txBox="1"/>
            <p:nvPr/>
          </p:nvSpPr>
          <p:spPr>
            <a:xfrm rot="19202478">
              <a:off x="7414380" y="5984378"/>
              <a:ext cx="1363204" cy="4399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300"/>
                <a:buFont typeface="Slabo 27px"/>
                <a:buNone/>
              </a:pPr>
              <a:r>
                <a:rPr lang="fr-CA" sz="1300" b="1" dirty="0">
                  <a:solidFill>
                    <a:srgbClr val="FFFFFF"/>
                  </a:solidFill>
                  <a:latin typeface="Slabo 27px"/>
                  <a:ea typeface="Slabo 27px"/>
                  <a:cs typeface="Slabo 27px"/>
                  <a:sym typeface="Slabo 27px"/>
                </a:rPr>
                <a:t>Relié aux licences</a:t>
              </a:r>
              <a:endParaRPr lang="fr-CA" sz="1800" b="0" i="0" u="none" strike="noStrike" cap="none" dirty="0">
                <a:solidFill>
                  <a:schemeClr val="dk1"/>
                </a:solidFill>
                <a:latin typeface="Slabo 27px"/>
                <a:ea typeface="Slabo 27px"/>
                <a:cs typeface="Slabo 27px"/>
                <a:sym typeface="Slabo 27px"/>
              </a:endParaRPr>
            </a:p>
          </p:txBody>
        </p:sp>
      </p:grpSp>
      <p:pic>
        <p:nvPicPr>
          <p:cNvPr id="456" name="Google Shape;456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15063" y="5717844"/>
            <a:ext cx="668700" cy="66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34725" y="4932438"/>
            <a:ext cx="629401" cy="629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5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95423" y="3329248"/>
            <a:ext cx="668700" cy="66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45254" y="2414375"/>
            <a:ext cx="806726" cy="806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5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495425" y="1847550"/>
            <a:ext cx="668700" cy="668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2" name="Google Shape;462;p56"/>
          <p:cNvGrpSpPr/>
          <p:nvPr/>
        </p:nvGrpSpPr>
        <p:grpSpPr>
          <a:xfrm>
            <a:off x="7432249" y="-76191"/>
            <a:ext cx="1637700" cy="1573791"/>
            <a:chOff x="7432249" y="-76191"/>
            <a:chExt cx="1637700" cy="1573791"/>
          </a:xfrm>
        </p:grpSpPr>
        <p:sp>
          <p:nvSpPr>
            <p:cNvPr id="463" name="Google Shape;463;p56"/>
            <p:cNvSpPr txBox="1"/>
            <p:nvPr/>
          </p:nvSpPr>
          <p:spPr>
            <a:xfrm>
              <a:off x="7910944" y="-76191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464" name="Google Shape;464;p56"/>
            <p:cNvSpPr txBox="1"/>
            <p:nvPr/>
          </p:nvSpPr>
          <p:spPr>
            <a:xfrm>
              <a:off x="7432249" y="974400"/>
              <a:ext cx="16377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Licences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  <p:sp>
        <p:nvSpPr>
          <p:cNvPr id="465" name="Google Shape;465;p56"/>
          <p:cNvSpPr/>
          <p:nvPr/>
        </p:nvSpPr>
        <p:spPr>
          <a:xfrm>
            <a:off x="2320224" y="4766993"/>
            <a:ext cx="6441123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28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Vous êtes titulaire du droit d’auteur</a:t>
            </a:r>
          </a:p>
        </p:txBody>
      </p:sp>
      <p:sp>
        <p:nvSpPr>
          <p:cNvPr id="466" name="Google Shape;466;p56"/>
          <p:cNvSpPr/>
          <p:nvPr/>
        </p:nvSpPr>
        <p:spPr>
          <a:xfrm>
            <a:off x="2346431" y="5509002"/>
            <a:ext cx="4893296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32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Œuvres</a:t>
            </a:r>
            <a:r>
              <a:rPr lang="fr-CA" sz="32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créées par un employé</a:t>
            </a:r>
            <a:endParaRPr lang="fr-C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54" y="4081975"/>
            <a:ext cx="745671" cy="685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>
            <a:spLocks noGrp="1"/>
          </p:cNvSpPr>
          <p:nvPr>
            <p:ph type="title"/>
          </p:nvPr>
        </p:nvSpPr>
        <p:spPr>
          <a:xfrm>
            <a:off x="677250" y="171043"/>
            <a:ext cx="57912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/>
              <a:t>APERÇU 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graphicFrame>
        <p:nvGraphicFramePr>
          <p:cNvPr id="134" name="Google Shape;134;p21"/>
          <p:cNvGraphicFramePr/>
          <p:nvPr>
            <p:extLst>
              <p:ext uri="{D42A27DB-BD31-4B8C-83A1-F6EECF244321}">
                <p14:modId xmlns:p14="http://schemas.microsoft.com/office/powerpoint/2010/main" val="2701219297"/>
              </p:ext>
            </p:extLst>
          </p:nvPr>
        </p:nvGraphicFramePr>
        <p:xfrm>
          <a:off x="764100" y="1809075"/>
          <a:ext cx="7620000" cy="3236040"/>
        </p:xfrm>
        <a:graphic>
          <a:graphicData uri="http://schemas.openxmlformats.org/drawingml/2006/table">
            <a:tbl>
              <a:tblPr firstRow="1" bandRow="1">
                <a:noFill/>
                <a:tableStyleId>{430860D2-0573-4D53-9089-7D75ECB14888}</a:tableStyleId>
              </a:tblPr>
              <a:tblGrid>
                <a:gridCol w="145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69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Temps</a:t>
                      </a:r>
                      <a:r>
                        <a:rPr lang="en-US" sz="1800" u="none" strike="noStrike" cap="none"/>
                        <a:t>	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solidFill>
                      <a:srgbClr val="FF6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Activit</a:t>
                      </a:r>
                      <a:r>
                        <a:rPr lang="en-US" sz="1800"/>
                        <a:t>é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solidFill>
                      <a:srgbClr val="FF6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10 minutes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Mot de bienvenue, introduction et quiz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10 minutes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 dirty="0"/>
                        <a:t>Première</a:t>
                      </a:r>
                      <a:r>
                        <a:rPr lang="en-US" sz="1800" u="none" strike="noStrike" cap="none" baseline="0" dirty="0"/>
                        <a:t> ronde</a:t>
                      </a:r>
                      <a:r>
                        <a:rPr lang="en-US" sz="1800" u="none" strike="noStrike" cap="none" dirty="0"/>
                        <a:t> – </a:t>
                      </a:r>
                      <a:r>
                        <a:rPr lang="en-US" sz="1800" u="none" strike="noStrike" cap="none" dirty="0" err="1"/>
                        <a:t>Œuvres</a:t>
                      </a:r>
                      <a:r>
                        <a:rPr lang="en-US" sz="1800" u="none" strike="noStrike" cap="none" dirty="0"/>
                        <a:t> et </a:t>
                      </a:r>
                      <a:r>
                        <a:rPr lang="en-US" sz="1800" u="none" strike="noStrike" cap="none" dirty="0" err="1"/>
                        <a:t>autres</a:t>
                      </a:r>
                      <a:r>
                        <a:rPr lang="en-US" sz="1800" u="none" strike="noStrike" cap="none" dirty="0"/>
                        <a:t> </a:t>
                      </a:r>
                      <a:r>
                        <a:rPr lang="en-US" sz="1800" u="none" strike="noStrike" cap="none" dirty="0" err="1"/>
                        <a:t>objets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10 minutes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 dirty="0" err="1"/>
                        <a:t>Deuxième</a:t>
                      </a:r>
                      <a:r>
                        <a:rPr lang="en-US" sz="1800" u="none" strike="noStrike" cap="none" baseline="0" dirty="0"/>
                        <a:t> ronde </a:t>
                      </a:r>
                      <a:r>
                        <a:rPr lang="en-US" sz="1800" u="none" strike="noStrike" cap="none" dirty="0"/>
                        <a:t>– Usages 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10 minutes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 dirty="0" err="1"/>
                        <a:t>Troisième</a:t>
                      </a:r>
                      <a:r>
                        <a:rPr lang="en-US" sz="1800" u="none" strike="noStrike" cap="none" dirty="0"/>
                        <a:t> ronde – </a:t>
                      </a:r>
                      <a:r>
                        <a:rPr lang="en-US" sz="1800" u="none" strike="noStrike" cap="none" dirty="0" err="1"/>
                        <a:t>Licences</a:t>
                      </a:r>
                      <a:r>
                        <a:rPr lang="en-US" sz="1800" u="none" strike="noStrike" cap="none" dirty="0"/>
                        <a:t> 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10 minutes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 dirty="0" err="1"/>
                        <a:t>Quatrième</a:t>
                      </a:r>
                      <a:r>
                        <a:rPr lang="en-US" sz="1800" u="none" strike="noStrike" cap="none" baseline="0" dirty="0"/>
                        <a:t> ronde</a:t>
                      </a:r>
                      <a:r>
                        <a:rPr lang="en-US" sz="1800" u="none" strike="noStrike" cap="none" dirty="0"/>
                        <a:t> – Exceptions 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20 minutes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 dirty="0" err="1"/>
                        <a:t>Cinquième</a:t>
                      </a:r>
                      <a:r>
                        <a:rPr lang="en-US" sz="1800" u="none" strike="noStrike" cap="none" baseline="0" dirty="0"/>
                        <a:t> ronde </a:t>
                      </a:r>
                      <a:r>
                        <a:rPr lang="en-US" sz="1800" u="none" strike="noStrike" cap="none" dirty="0"/>
                        <a:t>– </a:t>
                      </a:r>
                      <a:r>
                        <a:rPr lang="en-US" sz="1800" u="none" strike="noStrike" cap="none" dirty="0" err="1"/>
                        <a:t>Œuvres</a:t>
                      </a:r>
                      <a:r>
                        <a:rPr lang="en-US" sz="1800" u="none" strike="noStrike" cap="none" dirty="0"/>
                        <a:t> et </a:t>
                      </a:r>
                      <a:r>
                        <a:rPr lang="en-US" sz="1800" u="none" strike="noStrike" cap="none" dirty="0" err="1"/>
                        <a:t>autres</a:t>
                      </a:r>
                      <a:r>
                        <a:rPr lang="en-US" sz="1800" u="none" strike="noStrike" cap="none" baseline="0" dirty="0"/>
                        <a:t> </a:t>
                      </a:r>
                      <a:r>
                        <a:rPr lang="en-US" sz="1800" u="none" strike="noStrike" cap="none" baseline="0" dirty="0" err="1"/>
                        <a:t>objets</a:t>
                      </a:r>
                      <a:r>
                        <a:rPr lang="en-US" sz="1800" u="none" strike="noStrike" cap="none" dirty="0"/>
                        <a:t>, Usages, </a:t>
                      </a:r>
                      <a:r>
                        <a:rPr lang="en-US" sz="1800" u="none" strike="noStrike" cap="none" dirty="0" err="1"/>
                        <a:t>Licences</a:t>
                      </a:r>
                      <a:r>
                        <a:rPr lang="en-US" sz="1800" u="none" strike="noStrike" cap="none" baseline="0" dirty="0"/>
                        <a:t> et</a:t>
                      </a:r>
                      <a:r>
                        <a:rPr lang="en-US" sz="1800" u="none" strike="noStrike" cap="none" dirty="0"/>
                        <a:t> Exceptions 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10 minutes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dirty="0"/>
                        <a:t>Conclusion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57"/>
          <p:cNvSpPr/>
          <p:nvPr/>
        </p:nvSpPr>
        <p:spPr>
          <a:xfrm>
            <a:off x="0" y="-27384"/>
            <a:ext cx="9144000" cy="1556700"/>
          </a:xfrm>
          <a:prstGeom prst="rect">
            <a:avLst/>
          </a:prstGeom>
          <a:solidFill>
            <a:srgbClr val="FF7517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57"/>
          <p:cNvSpPr txBox="1">
            <a:spLocks noGrp="1"/>
          </p:cNvSpPr>
          <p:nvPr>
            <p:ph type="title"/>
          </p:nvPr>
        </p:nvSpPr>
        <p:spPr>
          <a:xfrm>
            <a:off x="457200" y="-27384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40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Troisième RONDE</a:t>
            </a:r>
          </a:p>
        </p:txBody>
      </p:sp>
      <p:sp>
        <p:nvSpPr>
          <p:cNvPr id="473" name="Google Shape;473;p57"/>
          <p:cNvSpPr txBox="1">
            <a:spLocks noGrp="1"/>
          </p:cNvSpPr>
          <p:nvPr>
            <p:ph type="body" idx="1"/>
          </p:nvPr>
        </p:nvSpPr>
        <p:spPr>
          <a:xfrm>
            <a:off x="853100" y="1803675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fr-CA" sz="4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Avec vos cartes “Licences”, déterminez quels types de licence s’appliquent dans le scénario suivant.</a:t>
            </a:r>
          </a:p>
        </p:txBody>
      </p:sp>
      <p:grpSp>
        <p:nvGrpSpPr>
          <p:cNvPr id="474" name="Google Shape;474;p57"/>
          <p:cNvGrpSpPr/>
          <p:nvPr/>
        </p:nvGrpSpPr>
        <p:grpSpPr>
          <a:xfrm>
            <a:off x="7432249" y="-76191"/>
            <a:ext cx="1637700" cy="1573791"/>
            <a:chOff x="7432249" y="-76191"/>
            <a:chExt cx="1637700" cy="1573791"/>
          </a:xfrm>
        </p:grpSpPr>
        <p:sp>
          <p:nvSpPr>
            <p:cNvPr id="475" name="Google Shape;475;p57"/>
            <p:cNvSpPr txBox="1"/>
            <p:nvPr/>
          </p:nvSpPr>
          <p:spPr>
            <a:xfrm>
              <a:off x="7910944" y="-76191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476" name="Google Shape;476;p57"/>
            <p:cNvSpPr txBox="1"/>
            <p:nvPr/>
          </p:nvSpPr>
          <p:spPr>
            <a:xfrm>
              <a:off x="7432249" y="974400"/>
              <a:ext cx="16377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Licences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932403" y="5696966"/>
            <a:ext cx="1233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latin typeface="Slabo 27px" panose="020B0604020202020204" charset="0"/>
              </a:rPr>
              <a:t>1 point</a:t>
            </a:r>
            <a:endParaRPr lang="en-US" sz="3200" dirty="0">
              <a:latin typeface="Slabo 27px" panose="020B060402020202020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58"/>
          <p:cNvSpPr/>
          <p:nvPr/>
        </p:nvSpPr>
        <p:spPr>
          <a:xfrm>
            <a:off x="12" y="-67697"/>
            <a:ext cx="9144000" cy="1556700"/>
          </a:xfrm>
          <a:prstGeom prst="rect">
            <a:avLst/>
          </a:prstGeom>
          <a:solidFill>
            <a:srgbClr val="FF7517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58"/>
          <p:cNvSpPr txBox="1">
            <a:spLocks noGrp="1"/>
          </p:cNvSpPr>
          <p:nvPr>
            <p:ph type="title"/>
          </p:nvPr>
        </p:nvSpPr>
        <p:spPr>
          <a:xfrm>
            <a:off x="457200" y="-97253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40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Troisième RONDE</a:t>
            </a:r>
          </a:p>
        </p:txBody>
      </p:sp>
      <p:sp>
        <p:nvSpPr>
          <p:cNvPr id="483" name="Google Shape;483;p58"/>
          <p:cNvSpPr txBox="1">
            <a:spLocks noGrp="1"/>
          </p:cNvSpPr>
          <p:nvPr>
            <p:ph type="body" idx="1"/>
          </p:nvPr>
        </p:nvSpPr>
        <p:spPr>
          <a:xfrm>
            <a:off x="715500" y="1752600"/>
            <a:ext cx="7749000" cy="3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4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Quels types de licence peuvent s’appliquer?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endParaRPr lang="fr-CA" sz="3400" dirty="0"/>
          </a:p>
          <a:p>
            <a:pPr marL="0" lvl="0" indent="0">
              <a:spcBef>
                <a:spcPts val="1240"/>
              </a:spcBef>
              <a:buClr>
                <a:schemeClr val="dk2"/>
              </a:buClr>
              <a:buSzPts val="3200"/>
            </a:pPr>
            <a:r>
              <a:rPr lang="fr-CA" sz="3400" dirty="0">
                <a:solidFill>
                  <a:schemeClr val="dk2"/>
                </a:solidFill>
              </a:rPr>
              <a:t>Une école veut faire jouer de la musique lors de sa journée porte ouverte.</a:t>
            </a:r>
          </a:p>
        </p:txBody>
      </p:sp>
      <p:pic>
        <p:nvPicPr>
          <p:cNvPr id="484" name="Google Shape;484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15846" y="2374388"/>
            <a:ext cx="648443" cy="526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7544" y="5927739"/>
            <a:ext cx="835450" cy="67781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6" name="Google Shape;486;p58"/>
          <p:cNvGrpSpPr/>
          <p:nvPr/>
        </p:nvGrpSpPr>
        <p:grpSpPr>
          <a:xfrm>
            <a:off x="7432249" y="-76191"/>
            <a:ext cx="1637700" cy="1573791"/>
            <a:chOff x="7432249" y="-76191"/>
            <a:chExt cx="1637700" cy="1573791"/>
          </a:xfrm>
        </p:grpSpPr>
        <p:sp>
          <p:nvSpPr>
            <p:cNvPr id="487" name="Google Shape;487;p58"/>
            <p:cNvSpPr txBox="1"/>
            <p:nvPr/>
          </p:nvSpPr>
          <p:spPr>
            <a:xfrm>
              <a:off x="7910944" y="-76191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488" name="Google Shape;488;p58"/>
            <p:cNvSpPr txBox="1"/>
            <p:nvPr/>
          </p:nvSpPr>
          <p:spPr>
            <a:xfrm>
              <a:off x="7432249" y="974400"/>
              <a:ext cx="16377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Licences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59"/>
          <p:cNvSpPr/>
          <p:nvPr/>
        </p:nvSpPr>
        <p:spPr>
          <a:xfrm>
            <a:off x="12" y="-67697"/>
            <a:ext cx="9144000" cy="1556700"/>
          </a:xfrm>
          <a:prstGeom prst="rect">
            <a:avLst/>
          </a:prstGeom>
          <a:solidFill>
            <a:srgbClr val="FF7517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59"/>
          <p:cNvSpPr txBox="1">
            <a:spLocks noGrp="1"/>
          </p:cNvSpPr>
          <p:nvPr>
            <p:ph type="title"/>
          </p:nvPr>
        </p:nvSpPr>
        <p:spPr>
          <a:xfrm>
            <a:off x="457200" y="-97253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en-US" sz="4000" b="0" i="0" u="none" strike="noStrike" cap="none" dirty="0" err="1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Troisième</a:t>
            </a:r>
            <a:r>
              <a:rPr lang="en-US" sz="40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 RONDE</a:t>
            </a:r>
            <a:endParaRPr sz="4000" b="0" i="0" u="none" strike="noStrike" cap="none" dirty="0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495" name="Google Shape;495;p59"/>
          <p:cNvSpPr txBox="1">
            <a:spLocks noGrp="1"/>
          </p:cNvSpPr>
          <p:nvPr>
            <p:ph type="body" idx="1"/>
          </p:nvPr>
        </p:nvSpPr>
        <p:spPr>
          <a:xfrm>
            <a:off x="715500" y="1752600"/>
            <a:ext cx="7911000" cy="3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1240"/>
              </a:spcBef>
              <a:buSzPts val="3200"/>
            </a:pPr>
            <a:r>
              <a:rPr lang="fr-CA" sz="3400" dirty="0"/>
              <a:t>Quels types de licence peuvent s’appliquer?</a:t>
            </a:r>
          </a:p>
          <a:p>
            <a:pPr marL="0" lvl="0" indent="0">
              <a:spcBef>
                <a:spcPts val="1240"/>
              </a:spcBef>
              <a:buClr>
                <a:schemeClr val="dk2"/>
              </a:buClr>
              <a:buSzPts val="3200"/>
            </a:pPr>
            <a:r>
              <a:rPr lang="fr-CA" sz="3400" dirty="0">
                <a:solidFill>
                  <a:schemeClr val="dk2"/>
                </a:solidFill>
              </a:rPr>
              <a:t>Une école veut faire jouer de la musique lors de sa journée porte ouverte.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endParaRPr sz="3400" b="1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34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96" name="Google Shape;496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15846" y="2374388"/>
            <a:ext cx="648443" cy="526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7544" y="5927739"/>
            <a:ext cx="835450" cy="67781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00" name="Google Shape;500;p59"/>
          <p:cNvGrpSpPr/>
          <p:nvPr/>
        </p:nvGrpSpPr>
        <p:grpSpPr>
          <a:xfrm>
            <a:off x="7432249" y="-76191"/>
            <a:ext cx="1637700" cy="1573791"/>
            <a:chOff x="7432249" y="-76191"/>
            <a:chExt cx="1637700" cy="1573791"/>
          </a:xfrm>
        </p:grpSpPr>
        <p:sp>
          <p:nvSpPr>
            <p:cNvPr id="501" name="Google Shape;501;p59"/>
            <p:cNvSpPr txBox="1"/>
            <p:nvPr/>
          </p:nvSpPr>
          <p:spPr>
            <a:xfrm>
              <a:off x="7910944" y="-76191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502" name="Google Shape;502;p59"/>
            <p:cNvSpPr txBox="1"/>
            <p:nvPr/>
          </p:nvSpPr>
          <p:spPr>
            <a:xfrm>
              <a:off x="7432249" y="974400"/>
              <a:ext cx="16377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Licences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  <p:pic>
        <p:nvPicPr>
          <p:cNvPr id="12" name="Google Shape;444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5602" y="5161738"/>
            <a:ext cx="924476" cy="91197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2"/>
          <p:cNvSpPr/>
          <p:nvPr/>
        </p:nvSpPr>
        <p:spPr>
          <a:xfrm>
            <a:off x="1870078" y="5316104"/>
            <a:ext cx="1989783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640"/>
              </a:spcBef>
              <a:buClr>
                <a:schemeClr val="dk1"/>
              </a:buClr>
              <a:buSzPts val="3200"/>
            </a:pPr>
            <a:r>
              <a:rPr lang="en-US" sz="32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SOCAN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60"/>
          <p:cNvSpPr/>
          <p:nvPr/>
        </p:nvSpPr>
        <p:spPr>
          <a:xfrm>
            <a:off x="0" y="1772816"/>
            <a:ext cx="9144000" cy="1556792"/>
          </a:xfrm>
          <a:prstGeom prst="rect">
            <a:avLst/>
          </a:prstGeom>
          <a:solidFill>
            <a:srgbClr val="009A46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60"/>
          <p:cNvSpPr txBox="1">
            <a:spLocks noGrp="1"/>
          </p:cNvSpPr>
          <p:nvPr>
            <p:ph type="ctrTitle"/>
          </p:nvPr>
        </p:nvSpPr>
        <p:spPr>
          <a:xfrm>
            <a:off x="457200" y="1772925"/>
            <a:ext cx="8445600" cy="15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Slabo 27px"/>
              <a:buNone/>
            </a:pPr>
            <a:r>
              <a:rPr lang="en-US" sz="8800" b="1" i="0" u="none" strike="noStrike" cap="none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Exceptions</a:t>
            </a:r>
            <a:endParaRPr sz="8800" b="1" i="0" u="none" strike="noStrike" cap="none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61"/>
          <p:cNvSpPr/>
          <p:nvPr/>
        </p:nvSpPr>
        <p:spPr>
          <a:xfrm>
            <a:off x="0" y="-27384"/>
            <a:ext cx="9144000" cy="1556792"/>
          </a:xfrm>
          <a:prstGeom prst="rect">
            <a:avLst/>
          </a:prstGeom>
          <a:solidFill>
            <a:srgbClr val="009A46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61"/>
          <p:cNvSpPr txBox="1">
            <a:spLocks noGrp="1"/>
          </p:cNvSpPr>
          <p:nvPr>
            <p:ph type="title"/>
          </p:nvPr>
        </p:nvSpPr>
        <p:spPr>
          <a:xfrm>
            <a:off x="457200" y="-99392"/>
            <a:ext cx="5791200" cy="1149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en-US" sz="40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UTILISATION ÉQUITABLE</a:t>
            </a:r>
            <a:endParaRPr sz="4000" b="0" i="0" u="none" strike="noStrike" cap="none" dirty="0">
              <a:solidFill>
                <a:srgbClr val="FFFFFF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515" name="Google Shape;515;p61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150400" cy="478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-CA" sz="2600" b="1" i="0" u="none" strike="noStrike" cap="none" dirty="0">
                <a:solidFill>
                  <a:schemeClr val="dk1"/>
                </a:solidFill>
                <a:sym typeface="Open Sans"/>
              </a:rPr>
              <a:t>Autorise la copie et l’utilisation limitée d’une œuvre à des fins de recherche, d’étude privée, d’éducation, de parodie et de satire.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fr-CA" b="0" i="0" u="none" strike="noStrike" cap="none" dirty="0">
                <a:solidFill>
                  <a:schemeClr val="tx1"/>
                </a:solidFill>
                <a:sym typeface="Open Sans"/>
              </a:rPr>
              <a:t>6 facteurs - CCH c. Barreau du Haut-Canada, [2004] 1 </a:t>
            </a:r>
            <a:r>
              <a:rPr lang="fr-CA" b="0" dirty="0">
                <a:solidFill>
                  <a:schemeClr val="tx1"/>
                </a:solidFill>
              </a:rPr>
              <a:t>RCS</a:t>
            </a:r>
            <a:r>
              <a:rPr lang="fr-CA" b="0" i="0" u="none" strike="noStrike" cap="none" dirty="0">
                <a:solidFill>
                  <a:schemeClr val="tx1"/>
                </a:solidFill>
                <a:sym typeface="Open Sans"/>
              </a:rPr>
              <a:t> 339 </a:t>
            </a:r>
          </a:p>
          <a:p>
            <a:pPr marL="342900" marR="0" lvl="0" indent="-273050" algn="l" rtl="0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rgbClr val="3E3834"/>
              </a:buClr>
              <a:buSzPts val="1300"/>
              <a:buFont typeface="Georgia"/>
              <a:buChar char="•"/>
            </a:pPr>
            <a:r>
              <a:rPr lang="fr-CA" sz="1300" b="0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Le but de l’utilisation (À des fins commerciales ou éducatives/de recherche</a:t>
            </a:r>
            <a:r>
              <a:rPr lang="fr-CA" sz="1300" b="0" i="0" u="none" strike="noStrike" cap="none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?)</a:t>
            </a:r>
          </a:p>
          <a:p>
            <a:pPr marL="342900" marR="0" lvl="0" indent="-27305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3E3834"/>
              </a:buClr>
              <a:buSzPts val="1300"/>
              <a:buFont typeface="Georgia"/>
              <a:buChar char="•"/>
            </a:pPr>
            <a:r>
              <a:rPr lang="fr-CA" sz="1300" b="0" i="0" u="none" strike="noStrike" cap="none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L’ampleur de l’utilisation (Partie copiée par rapport à l’entièreté de l’œuvre?)</a:t>
            </a:r>
          </a:p>
          <a:p>
            <a:pPr marL="342900" marR="0" lvl="0" indent="-27305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3E3834"/>
              </a:buClr>
              <a:buSzPts val="1300"/>
              <a:buFont typeface="Georgia"/>
              <a:buChar char="•"/>
            </a:pPr>
            <a:r>
              <a:rPr lang="fr-CA" sz="1300" b="0" i="0" u="none" strike="noStrike" cap="none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La nature de l’utilisation (Qu’est-ce qui sera fait avec l’œuvre? Est-ce qu</a:t>
            </a:r>
            <a:r>
              <a:rPr lang="fr-CA" sz="1300" b="0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e c’est un usage unique ou répétitif</a:t>
            </a:r>
            <a:r>
              <a:rPr lang="fr-CA" sz="1300" b="0" i="0" u="none" strike="noStrike" cap="none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? </a:t>
            </a:r>
            <a:r>
              <a:rPr lang="fr-CA" sz="1300" b="0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Quelle sera l’ampleur de la diffusion</a:t>
            </a:r>
            <a:r>
              <a:rPr lang="fr-CA" sz="1300" b="0" i="0" u="none" strike="noStrike" cap="none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?)</a:t>
            </a:r>
          </a:p>
          <a:p>
            <a:pPr marL="342900" marR="0" lvl="0" indent="-27305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3E3834"/>
              </a:buClr>
              <a:buSzPts val="1300"/>
              <a:buFont typeface="Georgia"/>
              <a:buChar char="•"/>
            </a:pPr>
            <a:r>
              <a:rPr lang="fr-CA" sz="1300" b="0" i="0" u="none" strike="noStrike" cap="none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Solutions de rechange à l’utilisation (Est-ce que l’œuvre est nécessaire pour le résultat final? Est-ce que le but aurait pu être atteint sans utiliser l’œuvre?)</a:t>
            </a:r>
          </a:p>
          <a:p>
            <a:pPr marL="342900" marR="0" lvl="0" indent="-27305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3E3834"/>
              </a:buClr>
              <a:buSzPts val="1300"/>
              <a:buFont typeface="Georgia"/>
              <a:buChar char="•"/>
            </a:pPr>
            <a:r>
              <a:rPr lang="fr-CA" sz="1300" b="0" i="0" u="none" strike="noStrike" cap="none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La nature de l’œuvre (Y-a-t-il un intér</a:t>
            </a:r>
            <a:r>
              <a:rPr lang="fr-CA" sz="1300" b="0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êt public à sa diffusion</a:t>
            </a:r>
            <a:r>
              <a:rPr lang="fr-CA" sz="1300" b="0" i="0" u="none" strike="noStrike" cap="none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? Est-ce que l’œuvre est non publiée?)</a:t>
            </a:r>
          </a:p>
          <a:p>
            <a:pPr marL="342900" marR="0" lvl="0" indent="-27305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3E3834"/>
              </a:buClr>
              <a:buSzPts val="1300"/>
              <a:buFont typeface="Georgia"/>
              <a:buChar char="•"/>
            </a:pPr>
            <a:r>
              <a:rPr lang="fr-CA" sz="1300" b="0" i="0" u="none" strike="noStrike" cap="none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L’effet de l’utilisation de l’œuvre (Est-ce que l’utilisation </a:t>
            </a:r>
            <a:r>
              <a:rPr lang="fr-CA" sz="1300" b="0" i="0" u="none" strike="noStrike" cap="none" dirty="0" err="1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compétitionne</a:t>
            </a:r>
            <a:r>
              <a:rPr lang="fr-CA" sz="1300" b="0" i="0" u="none" strike="noStrike" cap="none" dirty="0">
                <a:solidFill>
                  <a:schemeClr val="tx1"/>
                </a:solidFill>
                <a:latin typeface="Georgia"/>
                <a:ea typeface="Georgia"/>
                <a:cs typeface="Georgia"/>
                <a:sym typeface="Georgia"/>
              </a:rPr>
              <a:t> avec le marché de l’œuvre originale?)</a:t>
            </a:r>
          </a:p>
        </p:txBody>
      </p:sp>
      <p:grpSp>
        <p:nvGrpSpPr>
          <p:cNvPr id="516" name="Google Shape;516;p61"/>
          <p:cNvGrpSpPr/>
          <p:nvPr/>
        </p:nvGrpSpPr>
        <p:grpSpPr>
          <a:xfrm>
            <a:off x="7494376" y="-37966"/>
            <a:ext cx="1645500" cy="1634691"/>
            <a:chOff x="7494376" y="-37966"/>
            <a:chExt cx="1645500" cy="1634691"/>
          </a:xfrm>
        </p:grpSpPr>
        <p:sp>
          <p:nvSpPr>
            <p:cNvPr id="517" name="Google Shape;517;p61"/>
            <p:cNvSpPr txBox="1"/>
            <p:nvPr/>
          </p:nvSpPr>
          <p:spPr>
            <a:xfrm>
              <a:off x="7987144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518" name="Google Shape;518;p61"/>
            <p:cNvSpPr txBox="1"/>
            <p:nvPr/>
          </p:nvSpPr>
          <p:spPr>
            <a:xfrm>
              <a:off x="7494376" y="1073525"/>
              <a:ext cx="1645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Exceptions</a:t>
              </a:r>
              <a:endParaRPr sz="24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62"/>
          <p:cNvSpPr/>
          <p:nvPr/>
        </p:nvSpPr>
        <p:spPr>
          <a:xfrm>
            <a:off x="-4124" y="-18371"/>
            <a:ext cx="9144000" cy="1556792"/>
          </a:xfrm>
          <a:prstGeom prst="rect">
            <a:avLst/>
          </a:prstGeom>
          <a:solidFill>
            <a:srgbClr val="009A46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62"/>
          <p:cNvSpPr txBox="1">
            <a:spLocks noGrp="1"/>
          </p:cNvSpPr>
          <p:nvPr>
            <p:ph type="title"/>
          </p:nvPr>
        </p:nvSpPr>
        <p:spPr>
          <a:xfrm>
            <a:off x="295000" y="290729"/>
            <a:ext cx="7953454" cy="8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36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EXCEPTIONS CLÉS au droit d’auteur</a:t>
            </a:r>
          </a:p>
        </p:txBody>
      </p:sp>
      <p:sp>
        <p:nvSpPr>
          <p:cNvPr id="526" name="Google Shape;526;p62"/>
          <p:cNvSpPr txBox="1">
            <a:spLocks noGrp="1"/>
          </p:cNvSpPr>
          <p:nvPr>
            <p:ph type="body" idx="1"/>
          </p:nvPr>
        </p:nvSpPr>
        <p:spPr>
          <a:xfrm>
            <a:off x="1230249" y="2033292"/>
            <a:ext cx="7534372" cy="4542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29 Utilisation équitable (B)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29.1 Utilisation équitable : critique ou compte rendu (B)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29.2 </a:t>
            </a:r>
            <a:r>
              <a:rPr lang="fr-CA" sz="1800" dirty="0"/>
              <a:t>Utilisation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 équitable : communication des nouvelles (B)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29.21 Contenu non commercial généré par l’utilisateur (B)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29.22 Reproduction à des fins privées (A</a:t>
            </a:r>
            <a:r>
              <a:rPr lang="fr-CA" sz="1800" dirty="0"/>
              <a:t>)</a:t>
            </a: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29.23 Fixation ou reproduction pour écoute ou visionnement en différé (B)</a:t>
            </a:r>
          </a:p>
          <a:p>
            <a:pPr marL="457200" marR="0" lvl="1" indent="-5587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endParaRPr lang="fr-CA" sz="2000" b="0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457200" marR="0" lvl="1" indent="-55879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endParaRPr lang="fr-CA" sz="2000" b="0" i="0" u="none" strike="noStrike" cap="none" dirty="0">
              <a:solidFill>
                <a:schemeClr val="dk1"/>
              </a:solidFill>
              <a:sym typeface="Open Sans"/>
            </a:endParaRPr>
          </a:p>
        </p:txBody>
      </p:sp>
      <p:grpSp>
        <p:nvGrpSpPr>
          <p:cNvPr id="527" name="Google Shape;527;p62"/>
          <p:cNvGrpSpPr/>
          <p:nvPr/>
        </p:nvGrpSpPr>
        <p:grpSpPr>
          <a:xfrm>
            <a:off x="7494376" y="-37966"/>
            <a:ext cx="1645500" cy="1634691"/>
            <a:chOff x="7494376" y="-37966"/>
            <a:chExt cx="1645500" cy="1634691"/>
          </a:xfrm>
        </p:grpSpPr>
        <p:sp>
          <p:nvSpPr>
            <p:cNvPr id="528" name="Google Shape;528;p62"/>
            <p:cNvSpPr txBox="1"/>
            <p:nvPr/>
          </p:nvSpPr>
          <p:spPr>
            <a:xfrm>
              <a:off x="7987144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529" name="Google Shape;529;p62"/>
            <p:cNvSpPr txBox="1"/>
            <p:nvPr/>
          </p:nvSpPr>
          <p:spPr>
            <a:xfrm>
              <a:off x="7494376" y="1073525"/>
              <a:ext cx="1645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Exceptions</a:t>
              </a:r>
              <a:endParaRPr sz="24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  <p:pic>
        <p:nvPicPr>
          <p:cNvPr id="530" name="Google Shape;530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1675" y="1887270"/>
            <a:ext cx="620699" cy="62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0337" y="2602105"/>
            <a:ext cx="569149" cy="56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6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2924" y="3420894"/>
            <a:ext cx="469750" cy="46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9574" y="4043298"/>
            <a:ext cx="736450" cy="73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4" name="Google Shape;534;p6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3225" y="4856824"/>
            <a:ext cx="569149" cy="56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Google Shape;535;p6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90337" y="5694378"/>
            <a:ext cx="620699" cy="620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63"/>
          <p:cNvSpPr/>
          <p:nvPr/>
        </p:nvSpPr>
        <p:spPr>
          <a:xfrm>
            <a:off x="0" y="-27384"/>
            <a:ext cx="9144000" cy="1556792"/>
          </a:xfrm>
          <a:prstGeom prst="rect">
            <a:avLst/>
          </a:prstGeom>
          <a:solidFill>
            <a:srgbClr val="009A46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63"/>
          <p:cNvSpPr txBox="1">
            <a:spLocks noGrp="1"/>
          </p:cNvSpPr>
          <p:nvPr>
            <p:ph type="title"/>
          </p:nvPr>
        </p:nvSpPr>
        <p:spPr>
          <a:xfrm>
            <a:off x="318825" y="380225"/>
            <a:ext cx="7459800" cy="7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3600" b="0" i="0" u="none" strike="noStrike" cap="none" dirty="0">
                <a:solidFill>
                  <a:srgbClr val="FFFFFF"/>
                </a:solidFill>
                <a:sym typeface="Slabo 27px"/>
              </a:rPr>
              <a:t>EXCEPTIONS CLÉS au droit d’auteur</a:t>
            </a:r>
            <a:endParaRPr lang="fr-CA" sz="3600" dirty="0">
              <a:solidFill>
                <a:srgbClr val="FFFFFF"/>
              </a:solidFill>
            </a:endParaRPr>
          </a:p>
        </p:txBody>
      </p:sp>
      <p:sp>
        <p:nvSpPr>
          <p:cNvPr id="542" name="Google Shape;542;p63"/>
          <p:cNvSpPr txBox="1">
            <a:spLocks noGrp="1"/>
          </p:cNvSpPr>
          <p:nvPr>
            <p:ph type="body" idx="1"/>
          </p:nvPr>
        </p:nvSpPr>
        <p:spPr>
          <a:xfrm>
            <a:off x="1515544" y="1934149"/>
            <a:ext cx="6975600" cy="451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20.24 Copies de sauvegarde (A)</a:t>
            </a: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29.4 Reproduction à des fins pédagogiques (A)</a:t>
            </a: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29.5 Représentations (B)</a:t>
            </a: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29.6 Actualités et commentaires (A)</a:t>
            </a: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29.7 Reproduction d’émissions (A</a:t>
            </a:r>
            <a:r>
              <a:rPr lang="fr-CA" sz="1800" dirty="0"/>
              <a:t>)</a:t>
            </a: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 Recueils (A)</a:t>
            </a: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1" indent="-65404" algn="l" rtl="0">
              <a:lnSpc>
                <a:spcPct val="90000"/>
              </a:lnSpc>
              <a:spcBef>
                <a:spcPts val="970"/>
              </a:spcBef>
              <a:spcAft>
                <a:spcPts val="0"/>
              </a:spcAft>
              <a:buClr>
                <a:schemeClr val="dk2"/>
              </a:buClr>
              <a:buSzPts val="1850"/>
              <a:buFont typeface="Arial"/>
              <a:buNone/>
            </a:pPr>
            <a:endParaRPr sz="185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43" name="Google Shape;543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3250" y="1785377"/>
            <a:ext cx="620699" cy="62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6073" y="2556930"/>
            <a:ext cx="683674" cy="683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6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3250" y="3295459"/>
            <a:ext cx="620699" cy="62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6" name="Google Shape;546;p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03250" y="4049247"/>
            <a:ext cx="620699" cy="62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7" name="Google Shape;547;p6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1096" y="4803035"/>
            <a:ext cx="741550" cy="74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6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03249" y="5556823"/>
            <a:ext cx="620699" cy="6206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9" name="Google Shape;549;p63"/>
          <p:cNvGrpSpPr/>
          <p:nvPr/>
        </p:nvGrpSpPr>
        <p:grpSpPr>
          <a:xfrm>
            <a:off x="7494376" y="-37966"/>
            <a:ext cx="1645500" cy="1634691"/>
            <a:chOff x="7494376" y="-37966"/>
            <a:chExt cx="1645500" cy="1634691"/>
          </a:xfrm>
        </p:grpSpPr>
        <p:sp>
          <p:nvSpPr>
            <p:cNvPr id="550" name="Google Shape;550;p63"/>
            <p:cNvSpPr txBox="1"/>
            <p:nvPr/>
          </p:nvSpPr>
          <p:spPr>
            <a:xfrm>
              <a:off x="7987144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551" name="Google Shape;551;p63"/>
            <p:cNvSpPr txBox="1"/>
            <p:nvPr/>
          </p:nvSpPr>
          <p:spPr>
            <a:xfrm>
              <a:off x="7494376" y="1073525"/>
              <a:ext cx="1645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Exceptions</a:t>
              </a:r>
              <a:endParaRPr sz="24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64"/>
          <p:cNvSpPr/>
          <p:nvPr/>
        </p:nvSpPr>
        <p:spPr>
          <a:xfrm>
            <a:off x="-9207" y="-27384"/>
            <a:ext cx="9144000" cy="1556700"/>
          </a:xfrm>
          <a:prstGeom prst="rect">
            <a:avLst/>
          </a:prstGeom>
          <a:solidFill>
            <a:srgbClr val="009A46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64"/>
          <p:cNvSpPr txBox="1">
            <a:spLocks noGrp="1"/>
          </p:cNvSpPr>
          <p:nvPr>
            <p:ph type="body" idx="1"/>
          </p:nvPr>
        </p:nvSpPr>
        <p:spPr>
          <a:xfrm>
            <a:off x="1300074" y="1939975"/>
            <a:ext cx="7695069" cy="46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30.01 Communication d’une leçon par télécommunication (B)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/>
            </a:r>
            <a:b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</a:b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30.04 Œuvre sur Internet (B)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fr-CA" sz="16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30.1 Gestion et conservation de collections </a:t>
            </a:r>
            <a:r>
              <a:rPr lang="fr-CA" sz="1800" dirty="0"/>
              <a:t>(B)</a:t>
            </a: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30.2 Étude privée ou recherche (B)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30.21 Œuvres déposées dans un service d’archives (A)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fr-CA" sz="10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30.3 Photocopieurs installés dans un établissement d’enseignement, une bibliothèqu</a:t>
            </a:r>
            <a:r>
              <a:rPr lang="fr-CA" sz="1800" b="1" i="0" u="none" strike="noStrike" cap="none" dirty="0">
                <a:solidFill>
                  <a:schemeClr val="tx1"/>
                </a:solidFill>
                <a:sym typeface="Open Sans"/>
              </a:rPr>
              <a:t>e,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un service d’archives ou un musée (B)</a:t>
            </a:r>
          </a:p>
        </p:txBody>
      </p:sp>
      <p:pic>
        <p:nvPicPr>
          <p:cNvPr id="558" name="Google Shape;558;p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5325" y="1793050"/>
            <a:ext cx="638550" cy="6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9" name="Google Shape;559;p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5325" y="2540550"/>
            <a:ext cx="638550" cy="6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0" name="Google Shape;560;p6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5325" y="3364250"/>
            <a:ext cx="638550" cy="6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p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1875" y="4035550"/>
            <a:ext cx="725450" cy="72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2" name="Google Shape;562;p6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5325" y="4956850"/>
            <a:ext cx="638550" cy="6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p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5325" y="5856900"/>
            <a:ext cx="638550" cy="638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4" name="Google Shape;564;p64"/>
          <p:cNvGrpSpPr/>
          <p:nvPr/>
        </p:nvGrpSpPr>
        <p:grpSpPr>
          <a:xfrm>
            <a:off x="7494376" y="-37966"/>
            <a:ext cx="1645500" cy="1634691"/>
            <a:chOff x="7494376" y="-37966"/>
            <a:chExt cx="1645500" cy="1634691"/>
          </a:xfrm>
        </p:grpSpPr>
        <p:sp>
          <p:nvSpPr>
            <p:cNvPr id="565" name="Google Shape;565;p64"/>
            <p:cNvSpPr txBox="1"/>
            <p:nvPr/>
          </p:nvSpPr>
          <p:spPr>
            <a:xfrm>
              <a:off x="7987144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566" name="Google Shape;566;p64"/>
            <p:cNvSpPr txBox="1"/>
            <p:nvPr/>
          </p:nvSpPr>
          <p:spPr>
            <a:xfrm>
              <a:off x="7494376" y="1073525"/>
              <a:ext cx="1645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Exceptions</a:t>
              </a:r>
              <a:endParaRPr sz="24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  <p:sp>
        <p:nvSpPr>
          <p:cNvPr id="567" name="Google Shape;567;p64"/>
          <p:cNvSpPr txBox="1">
            <a:spLocks noGrp="1"/>
          </p:cNvSpPr>
          <p:nvPr>
            <p:ph type="title"/>
          </p:nvPr>
        </p:nvSpPr>
        <p:spPr>
          <a:xfrm>
            <a:off x="295000" y="290729"/>
            <a:ext cx="7494900" cy="8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36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EXCEPTIONS CLÉS au droit d’auteur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65"/>
          <p:cNvSpPr/>
          <p:nvPr/>
        </p:nvSpPr>
        <p:spPr>
          <a:xfrm>
            <a:off x="-9207" y="-27384"/>
            <a:ext cx="9144000" cy="1556700"/>
          </a:xfrm>
          <a:prstGeom prst="rect">
            <a:avLst/>
          </a:prstGeom>
          <a:solidFill>
            <a:srgbClr val="009A46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65"/>
          <p:cNvSpPr txBox="1">
            <a:spLocks noGrp="1"/>
          </p:cNvSpPr>
          <p:nvPr>
            <p:ph type="body" idx="1"/>
          </p:nvPr>
        </p:nvSpPr>
        <p:spPr>
          <a:xfrm>
            <a:off x="1529975" y="1914450"/>
            <a:ext cx="7128900" cy="46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30.6 Programmes d’ordinateur (A)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30.61 Interopérabilité (A)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30.62 Recherche sur le chiffrement (A)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30.63 Sécurité (A)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30.7 Incorporation incidente (A)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30.71 Reproductions temporaires (A)</a:t>
            </a:r>
          </a:p>
        </p:txBody>
      </p:sp>
      <p:pic>
        <p:nvPicPr>
          <p:cNvPr id="574" name="Google Shape;574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6825" y="1914450"/>
            <a:ext cx="683150" cy="68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5" name="Google Shape;575;p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6825" y="2674775"/>
            <a:ext cx="683150" cy="68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6" name="Google Shape;576;p6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6825" y="3529575"/>
            <a:ext cx="683150" cy="68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12897" y="4450450"/>
            <a:ext cx="571777" cy="571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69874" y="5240596"/>
            <a:ext cx="683150" cy="7167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6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23025" y="6048700"/>
            <a:ext cx="637850" cy="637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80" name="Google Shape;580;p65"/>
          <p:cNvGrpSpPr/>
          <p:nvPr/>
        </p:nvGrpSpPr>
        <p:grpSpPr>
          <a:xfrm>
            <a:off x="7494376" y="-37966"/>
            <a:ext cx="1645500" cy="1634691"/>
            <a:chOff x="7494376" y="-37966"/>
            <a:chExt cx="1645500" cy="1634691"/>
          </a:xfrm>
        </p:grpSpPr>
        <p:sp>
          <p:nvSpPr>
            <p:cNvPr id="581" name="Google Shape;581;p65"/>
            <p:cNvSpPr txBox="1"/>
            <p:nvPr/>
          </p:nvSpPr>
          <p:spPr>
            <a:xfrm>
              <a:off x="7987144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582" name="Google Shape;582;p65"/>
            <p:cNvSpPr txBox="1"/>
            <p:nvPr/>
          </p:nvSpPr>
          <p:spPr>
            <a:xfrm>
              <a:off x="7494376" y="1073525"/>
              <a:ext cx="1645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Exceptions</a:t>
              </a:r>
              <a:endParaRPr sz="24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  <p:sp>
        <p:nvSpPr>
          <p:cNvPr id="583" name="Google Shape;583;p65"/>
          <p:cNvSpPr txBox="1">
            <a:spLocks noGrp="1"/>
          </p:cNvSpPr>
          <p:nvPr>
            <p:ph type="title"/>
          </p:nvPr>
        </p:nvSpPr>
        <p:spPr>
          <a:xfrm>
            <a:off x="295000" y="290729"/>
            <a:ext cx="7494900" cy="8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36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EXCEPTIONS CLÉS au droit d’auteur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66"/>
          <p:cNvSpPr/>
          <p:nvPr/>
        </p:nvSpPr>
        <p:spPr>
          <a:xfrm>
            <a:off x="-9207" y="-27384"/>
            <a:ext cx="9144000" cy="1556700"/>
          </a:xfrm>
          <a:prstGeom prst="rect">
            <a:avLst/>
          </a:prstGeom>
          <a:solidFill>
            <a:srgbClr val="009A46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p66"/>
          <p:cNvSpPr txBox="1">
            <a:spLocks noGrp="1"/>
          </p:cNvSpPr>
          <p:nvPr>
            <p:ph type="title"/>
          </p:nvPr>
        </p:nvSpPr>
        <p:spPr>
          <a:xfrm>
            <a:off x="313275" y="272841"/>
            <a:ext cx="73248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3600" b="0" i="0" u="none" strike="noStrike" cap="none" dirty="0">
                <a:solidFill>
                  <a:srgbClr val="FFFFFF"/>
                </a:solidFill>
                <a:sym typeface="Slabo 27px"/>
              </a:rPr>
              <a:t>EXCEPTIONS CLÉS au droit d’auteur</a:t>
            </a:r>
            <a:endParaRPr lang="fr-CA" sz="3600" dirty="0">
              <a:solidFill>
                <a:srgbClr val="FFFFFF"/>
              </a:solidFill>
            </a:endParaRPr>
          </a:p>
        </p:txBody>
      </p:sp>
      <p:sp>
        <p:nvSpPr>
          <p:cNvPr id="590" name="Google Shape;590;p66"/>
          <p:cNvSpPr txBox="1">
            <a:spLocks noGrp="1"/>
          </p:cNvSpPr>
          <p:nvPr>
            <p:ph type="body" idx="1"/>
          </p:nvPr>
        </p:nvSpPr>
        <p:spPr>
          <a:xfrm>
            <a:off x="1708775" y="1863350"/>
            <a:ext cx="6247500" cy="46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32 Production d’un exemplaire sur un autre support (B)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1800" dirty="0"/>
              <a:t>Art. </a:t>
            </a: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32.2 Autres cas de non-violation (A)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18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18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91" name="Google Shape;591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5225" y="1786725"/>
            <a:ext cx="813550" cy="81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6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12198" y="3652140"/>
            <a:ext cx="900776" cy="900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33400" y="3652142"/>
            <a:ext cx="900774" cy="90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4" name="Google Shape;594;p6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854600" y="3695753"/>
            <a:ext cx="813550" cy="813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5" name="Google Shape;595;p66"/>
          <p:cNvGrpSpPr/>
          <p:nvPr/>
        </p:nvGrpSpPr>
        <p:grpSpPr>
          <a:xfrm>
            <a:off x="7494376" y="-37966"/>
            <a:ext cx="1645500" cy="1634691"/>
            <a:chOff x="7494376" y="-37966"/>
            <a:chExt cx="1645500" cy="1634691"/>
          </a:xfrm>
        </p:grpSpPr>
        <p:sp>
          <p:nvSpPr>
            <p:cNvPr id="596" name="Google Shape;596;p66"/>
            <p:cNvSpPr txBox="1"/>
            <p:nvPr/>
          </p:nvSpPr>
          <p:spPr>
            <a:xfrm>
              <a:off x="7987144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597" name="Google Shape;597;p66"/>
            <p:cNvSpPr txBox="1"/>
            <p:nvPr/>
          </p:nvSpPr>
          <p:spPr>
            <a:xfrm>
              <a:off x="7494376" y="1073525"/>
              <a:ext cx="1645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Exceptions</a:t>
              </a:r>
              <a:endParaRPr sz="24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>
            <a:spLocks noGrp="1"/>
          </p:cNvSpPr>
          <p:nvPr>
            <p:ph type="title"/>
          </p:nvPr>
        </p:nvSpPr>
        <p:spPr>
          <a:xfrm>
            <a:off x="1190675" y="319743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3B86"/>
              </a:buClr>
              <a:buSzPts val="4000"/>
              <a:buFont typeface="Slabo 27px"/>
              <a:buNone/>
            </a:pPr>
            <a:r>
              <a:rPr lang="en-US" sz="4000" b="0" i="0" u="none" strike="noStrike" cap="none">
                <a:solidFill>
                  <a:srgbClr val="263B86"/>
                </a:solidFill>
                <a:latin typeface="Slabo 27px"/>
                <a:ea typeface="Slabo 27px"/>
                <a:cs typeface="Slabo 27px"/>
                <a:sym typeface="Slabo 27px"/>
              </a:rPr>
              <a:t>INTRODUCTION</a:t>
            </a:r>
            <a:endParaRPr sz="4000" b="0" i="0" u="none" strike="noStrike" cap="none">
              <a:solidFill>
                <a:srgbClr val="263B86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grpSp>
        <p:nvGrpSpPr>
          <p:cNvPr id="141" name="Google Shape;141;p22"/>
          <p:cNvGrpSpPr/>
          <p:nvPr/>
        </p:nvGrpSpPr>
        <p:grpSpPr>
          <a:xfrm>
            <a:off x="1272208" y="1954147"/>
            <a:ext cx="6624736" cy="4302000"/>
            <a:chOff x="0" y="35781"/>
            <a:chExt cx="6624736" cy="4302000"/>
          </a:xfrm>
        </p:grpSpPr>
        <p:sp>
          <p:nvSpPr>
            <p:cNvPr id="142" name="Google Shape;142;p22"/>
            <p:cNvSpPr/>
            <p:nvPr/>
          </p:nvSpPr>
          <p:spPr>
            <a:xfrm>
              <a:off x="0" y="35781"/>
              <a:ext cx="6624736" cy="1357200"/>
            </a:xfrm>
            <a:prstGeom prst="rect">
              <a:avLst/>
            </a:prstGeom>
            <a:solidFill>
              <a:srgbClr val="FF6C00"/>
            </a:solidFill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22"/>
            <p:cNvSpPr txBox="1"/>
            <p:nvPr/>
          </p:nvSpPr>
          <p:spPr>
            <a:xfrm>
              <a:off x="0" y="35781"/>
              <a:ext cx="6624736" cy="1357200"/>
            </a:xfrm>
            <a:prstGeom prst="rect">
              <a:avLst/>
            </a:prstGeom>
            <a:solidFill>
              <a:srgbClr val="FF7517"/>
            </a:solidFill>
            <a:ln>
              <a:noFill/>
            </a:ln>
          </p:spPr>
          <p:txBody>
            <a:bodyPr spcFirstLastPara="1" wrap="square" lIns="152400" tIns="152400" rIns="152400" bIns="1524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lang="en-US" sz="40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Présentez-vous à vos coéquipiers</a:t>
              </a:r>
              <a:endParaRPr sz="4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4" name="Google Shape;144;p22"/>
            <p:cNvSpPr/>
            <p:nvPr/>
          </p:nvSpPr>
          <p:spPr>
            <a:xfrm>
              <a:off x="0" y="1508181"/>
              <a:ext cx="6624736" cy="1357200"/>
            </a:xfrm>
            <a:prstGeom prst="rect">
              <a:avLst/>
            </a:prstGeom>
            <a:solidFill>
              <a:srgbClr val="00B23A"/>
            </a:solidFill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22"/>
            <p:cNvSpPr txBox="1"/>
            <p:nvPr/>
          </p:nvSpPr>
          <p:spPr>
            <a:xfrm>
              <a:off x="0" y="1508181"/>
              <a:ext cx="6624736" cy="1357200"/>
            </a:xfrm>
            <a:prstGeom prst="rect">
              <a:avLst/>
            </a:prstGeom>
            <a:solidFill>
              <a:srgbClr val="009A46"/>
            </a:solidFill>
            <a:ln>
              <a:noFill/>
            </a:ln>
          </p:spPr>
          <p:txBody>
            <a:bodyPr spcFirstLastPara="1" wrap="square" lIns="152400" tIns="152400" rIns="152400" bIns="1524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lang="en-US" sz="40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Choisissez un nom pour votre équipe</a:t>
              </a:r>
              <a:r>
                <a:rPr lang="en-US" sz="4000" b="0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endParaRPr sz="4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6" name="Google Shape;146;p22"/>
            <p:cNvSpPr/>
            <p:nvPr/>
          </p:nvSpPr>
          <p:spPr>
            <a:xfrm>
              <a:off x="0" y="2980581"/>
              <a:ext cx="6624736" cy="1357200"/>
            </a:xfrm>
            <a:prstGeom prst="rect">
              <a:avLst/>
            </a:prstGeom>
            <a:solidFill>
              <a:srgbClr val="B16BF3"/>
            </a:solidFill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22"/>
            <p:cNvSpPr txBox="1"/>
            <p:nvPr/>
          </p:nvSpPr>
          <p:spPr>
            <a:xfrm>
              <a:off x="0" y="2980581"/>
              <a:ext cx="6624736" cy="1357200"/>
            </a:xfrm>
            <a:prstGeom prst="rect">
              <a:avLst/>
            </a:prstGeom>
            <a:solidFill>
              <a:srgbClr val="9966FF"/>
            </a:solidFill>
            <a:ln>
              <a:noFill/>
            </a:ln>
          </p:spPr>
          <p:txBody>
            <a:bodyPr spcFirstLastPara="1" wrap="square" lIns="152400" tIns="152400" rIns="152400" bIns="1524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lang="en-US" sz="40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Donnez-nous votre nom pour la feuille de pointage</a:t>
              </a:r>
              <a:endParaRPr sz="4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148" name="Google Shape;14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9753" y="450398"/>
            <a:ext cx="1019325" cy="101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67"/>
          <p:cNvSpPr/>
          <p:nvPr/>
        </p:nvSpPr>
        <p:spPr>
          <a:xfrm>
            <a:off x="0" y="-27384"/>
            <a:ext cx="9144000" cy="1556700"/>
          </a:xfrm>
          <a:prstGeom prst="rect">
            <a:avLst/>
          </a:prstGeom>
          <a:solidFill>
            <a:srgbClr val="009A46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p67"/>
          <p:cNvSpPr txBox="1">
            <a:spLocks noGrp="1"/>
          </p:cNvSpPr>
          <p:nvPr>
            <p:ph type="title"/>
          </p:nvPr>
        </p:nvSpPr>
        <p:spPr>
          <a:xfrm>
            <a:off x="457200" y="503171"/>
            <a:ext cx="5791200" cy="6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40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Quatrième RONDE</a:t>
            </a:r>
          </a:p>
        </p:txBody>
      </p:sp>
      <p:sp>
        <p:nvSpPr>
          <p:cNvPr id="604" name="Google Shape;604;p67"/>
          <p:cNvSpPr txBox="1">
            <a:spLocks noGrp="1"/>
          </p:cNvSpPr>
          <p:nvPr>
            <p:ph type="body" idx="1"/>
          </p:nvPr>
        </p:nvSpPr>
        <p:spPr>
          <a:xfrm>
            <a:off x="853100" y="1803675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fr-CA" sz="4000" b="0" i="0" u="none" strike="noStrike" cap="none" dirty="0">
                <a:solidFill>
                  <a:schemeClr val="dk1"/>
                </a:solidFill>
                <a:sym typeface="Open Sans"/>
              </a:rPr>
              <a:t>Avec vos cartes “Exceptions”, déterminez quelle(s) exception(s) </a:t>
            </a:r>
            <a:r>
              <a:rPr lang="fr-CA" sz="4000" b="0" dirty="0"/>
              <a:t>s</a:t>
            </a:r>
            <a:r>
              <a:rPr lang="fr-CA" sz="4000" b="0" i="0" u="none" strike="noStrike" cap="none" dirty="0">
                <a:solidFill>
                  <a:schemeClr val="dk1"/>
                </a:solidFill>
                <a:sym typeface="Open Sans"/>
              </a:rPr>
              <a:t>’applique(nt) dans le scénario suivant.</a:t>
            </a:r>
          </a:p>
        </p:txBody>
      </p:sp>
      <p:grpSp>
        <p:nvGrpSpPr>
          <p:cNvPr id="605" name="Google Shape;605;p67"/>
          <p:cNvGrpSpPr/>
          <p:nvPr/>
        </p:nvGrpSpPr>
        <p:grpSpPr>
          <a:xfrm>
            <a:off x="7494376" y="-37966"/>
            <a:ext cx="1645500" cy="1634691"/>
            <a:chOff x="7494376" y="-37966"/>
            <a:chExt cx="1645500" cy="1634691"/>
          </a:xfrm>
        </p:grpSpPr>
        <p:sp>
          <p:nvSpPr>
            <p:cNvPr id="606" name="Google Shape;606;p67"/>
            <p:cNvSpPr txBox="1"/>
            <p:nvPr/>
          </p:nvSpPr>
          <p:spPr>
            <a:xfrm>
              <a:off x="7987144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607" name="Google Shape;607;p67"/>
            <p:cNvSpPr txBox="1"/>
            <p:nvPr/>
          </p:nvSpPr>
          <p:spPr>
            <a:xfrm>
              <a:off x="7494376" y="1073525"/>
              <a:ext cx="1645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Exceptions</a:t>
              </a:r>
              <a:endParaRPr sz="24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68"/>
          <p:cNvSpPr/>
          <p:nvPr/>
        </p:nvSpPr>
        <p:spPr>
          <a:xfrm>
            <a:off x="12" y="-67697"/>
            <a:ext cx="9144000" cy="1556700"/>
          </a:xfrm>
          <a:prstGeom prst="rect">
            <a:avLst/>
          </a:prstGeom>
          <a:solidFill>
            <a:srgbClr val="009A46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68"/>
          <p:cNvSpPr txBox="1">
            <a:spLocks noGrp="1"/>
          </p:cNvSpPr>
          <p:nvPr>
            <p:ph type="title"/>
          </p:nvPr>
        </p:nvSpPr>
        <p:spPr>
          <a:xfrm>
            <a:off x="457200" y="-97253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40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Quatrième RONDE</a:t>
            </a:r>
          </a:p>
        </p:txBody>
      </p:sp>
      <p:sp>
        <p:nvSpPr>
          <p:cNvPr id="614" name="Google Shape;614;p68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227200" cy="47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Quels types d’exception peuvent s’appliquer?</a:t>
            </a:r>
            <a:endParaRPr sz="32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2400" dirty="0"/>
          </a:p>
          <a:p>
            <a:pPr marL="0" marR="0" lvl="0" indent="0" algn="l" rtl="0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fr-CA" sz="2600" b="1" i="0" u="none" strike="noStrike" cap="none" dirty="0">
                <a:solidFill>
                  <a:srgbClr val="263B86"/>
                </a:solidFill>
                <a:sym typeface="Open Sans"/>
              </a:rPr>
              <a:t>Un usager a besoin d’une version accessible d’un article publié dans le journal local (disponible seulement en format imprimé). Un membre du personnel de la bibliothèque publique numérise l’article et </a:t>
            </a:r>
            <a:r>
              <a:rPr lang="fr-CA" sz="2600" dirty="0">
                <a:solidFill>
                  <a:srgbClr val="263B86"/>
                </a:solidFill>
              </a:rPr>
              <a:t>y ajoute la </a:t>
            </a:r>
            <a:r>
              <a:rPr lang="fr-CA" sz="2600" b="1" i="0" u="none" strike="noStrike" cap="none" dirty="0">
                <a:solidFill>
                  <a:srgbClr val="263B86"/>
                </a:solidFill>
                <a:sym typeface="Open Sans"/>
              </a:rPr>
              <a:t>reconnaissance optique de caractère pour que le document puisse être lu avec un lecteur d’écran.</a:t>
            </a:r>
            <a:endParaRPr lang="fr-CA" sz="2600" b="1" i="0" u="none" strike="noStrike" cap="none" dirty="0">
              <a:solidFill>
                <a:schemeClr val="dk1"/>
              </a:solidFill>
              <a:sym typeface="Open Sans"/>
            </a:endParaRPr>
          </a:p>
        </p:txBody>
      </p:sp>
      <p:grpSp>
        <p:nvGrpSpPr>
          <p:cNvPr id="616" name="Google Shape;616;p68"/>
          <p:cNvGrpSpPr/>
          <p:nvPr/>
        </p:nvGrpSpPr>
        <p:grpSpPr>
          <a:xfrm>
            <a:off x="7494376" y="-114166"/>
            <a:ext cx="1645500" cy="1634691"/>
            <a:chOff x="7494376" y="-37966"/>
            <a:chExt cx="1645500" cy="1634691"/>
          </a:xfrm>
        </p:grpSpPr>
        <p:sp>
          <p:nvSpPr>
            <p:cNvPr id="617" name="Google Shape;617;p68"/>
            <p:cNvSpPr txBox="1"/>
            <p:nvPr/>
          </p:nvSpPr>
          <p:spPr>
            <a:xfrm>
              <a:off x="7987144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618" name="Google Shape;618;p68"/>
            <p:cNvSpPr txBox="1"/>
            <p:nvPr/>
          </p:nvSpPr>
          <p:spPr>
            <a:xfrm>
              <a:off x="7494376" y="1073525"/>
              <a:ext cx="1645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Exceptions</a:t>
              </a:r>
              <a:endParaRPr sz="24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084096" y="5833153"/>
            <a:ext cx="1233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latin typeface="Slabo 27px" panose="020B0604020202020204" charset="0"/>
              </a:rPr>
              <a:t>1 point</a:t>
            </a:r>
            <a:endParaRPr lang="en-US" sz="3200" dirty="0">
              <a:latin typeface="Slabo 27px" panose="020B060402020202020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69"/>
          <p:cNvSpPr/>
          <p:nvPr/>
        </p:nvSpPr>
        <p:spPr>
          <a:xfrm>
            <a:off x="12" y="-67697"/>
            <a:ext cx="9144000" cy="1556700"/>
          </a:xfrm>
          <a:prstGeom prst="rect">
            <a:avLst/>
          </a:prstGeom>
          <a:solidFill>
            <a:srgbClr val="009A46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69"/>
          <p:cNvSpPr txBox="1">
            <a:spLocks noGrp="1"/>
          </p:cNvSpPr>
          <p:nvPr>
            <p:ph type="title"/>
          </p:nvPr>
        </p:nvSpPr>
        <p:spPr>
          <a:xfrm>
            <a:off x="457200" y="-97253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40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Quatrième RONDE</a:t>
            </a:r>
          </a:p>
        </p:txBody>
      </p:sp>
      <p:sp>
        <p:nvSpPr>
          <p:cNvPr id="625" name="Google Shape;625;p69"/>
          <p:cNvSpPr txBox="1">
            <a:spLocks noGrp="1"/>
          </p:cNvSpPr>
          <p:nvPr>
            <p:ph type="body" idx="1"/>
          </p:nvPr>
        </p:nvSpPr>
        <p:spPr>
          <a:xfrm>
            <a:off x="573932" y="1781782"/>
            <a:ext cx="8227200" cy="39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fr-CA" sz="32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Quels types d’exception peuvent s’appliquer?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lang="fr-CA" sz="32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26" name="Google Shape;626;p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15846" y="2374388"/>
            <a:ext cx="648443" cy="5260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7" name="Google Shape;627;p69"/>
          <p:cNvGrpSpPr/>
          <p:nvPr/>
        </p:nvGrpSpPr>
        <p:grpSpPr>
          <a:xfrm>
            <a:off x="7494376" y="-114166"/>
            <a:ext cx="1645500" cy="1634691"/>
            <a:chOff x="7494376" y="-37966"/>
            <a:chExt cx="1645500" cy="1634691"/>
          </a:xfrm>
        </p:grpSpPr>
        <p:sp>
          <p:nvSpPr>
            <p:cNvPr id="628" name="Google Shape;628;p69"/>
            <p:cNvSpPr txBox="1"/>
            <p:nvPr/>
          </p:nvSpPr>
          <p:spPr>
            <a:xfrm>
              <a:off x="7987144" y="-37966"/>
              <a:ext cx="10080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US" sz="80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</a:t>
              </a:r>
              <a:endParaRPr sz="1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  <p:sp>
          <p:nvSpPr>
            <p:cNvPr id="629" name="Google Shape;629;p69"/>
            <p:cNvSpPr txBox="1"/>
            <p:nvPr/>
          </p:nvSpPr>
          <p:spPr>
            <a:xfrm>
              <a:off x="7494376" y="1073525"/>
              <a:ext cx="1645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Impact"/>
                  <a:ea typeface="Impact"/>
                  <a:cs typeface="Impact"/>
                  <a:sym typeface="Impact"/>
                </a:rPr>
                <a:t>Exceptions</a:t>
              </a:r>
              <a:endParaRPr sz="24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endParaRPr>
            </a:p>
          </p:txBody>
        </p:sp>
      </p:grpSp>
      <p:sp>
        <p:nvSpPr>
          <p:cNvPr id="633" name="Google Shape;633;p69"/>
          <p:cNvSpPr txBox="1"/>
          <p:nvPr/>
        </p:nvSpPr>
        <p:spPr>
          <a:xfrm>
            <a:off x="2487997" y="3039501"/>
            <a:ext cx="5401135" cy="3323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spcBef>
                <a:spcPts val="1080"/>
              </a:spcBef>
              <a:buClr>
                <a:schemeClr val="dk1"/>
              </a:buClr>
              <a:buSzPts val="2400"/>
            </a:pPr>
            <a:r>
              <a:rPr lang="fr-CA" sz="3200" b="1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Art. </a:t>
            </a:r>
            <a:r>
              <a:rPr lang="fr-CA" sz="3200" b="1" dirty="0">
                <a:solidFill>
                  <a:schemeClr val="dk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sym typeface="Open Sans"/>
              </a:rPr>
              <a:t>32 Production d’un exemplaire sur un autre support (B)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CA" sz="3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" name="Google Shape;591;p6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06230" y="3410964"/>
            <a:ext cx="1027839" cy="10278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70"/>
          <p:cNvSpPr/>
          <p:nvPr/>
        </p:nvSpPr>
        <p:spPr>
          <a:xfrm>
            <a:off x="0" y="0"/>
            <a:ext cx="9144000" cy="1556700"/>
          </a:xfrm>
          <a:prstGeom prst="rect">
            <a:avLst/>
          </a:prstGeom>
          <a:solidFill>
            <a:srgbClr val="0EE3EE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Google Shape;639;p70"/>
          <p:cNvSpPr txBox="1">
            <a:spLocks noGrp="1"/>
          </p:cNvSpPr>
          <p:nvPr>
            <p:ph type="title"/>
          </p:nvPr>
        </p:nvSpPr>
        <p:spPr>
          <a:xfrm>
            <a:off x="457200" y="-99392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40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Cinquième RONDE</a:t>
            </a:r>
          </a:p>
        </p:txBody>
      </p:sp>
      <p:sp>
        <p:nvSpPr>
          <p:cNvPr id="640" name="Google Shape;640;p70"/>
          <p:cNvSpPr txBox="1">
            <a:spLocks noGrp="1"/>
          </p:cNvSpPr>
          <p:nvPr>
            <p:ph type="body" idx="1"/>
          </p:nvPr>
        </p:nvSpPr>
        <p:spPr>
          <a:xfrm>
            <a:off x="674300" y="2085300"/>
            <a:ext cx="8003100" cy="40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fr-CA" sz="2800" dirty="0"/>
              <a:t>Les règles</a:t>
            </a:r>
            <a:r>
              <a:rPr lang="fr-CA" sz="2800" b="1" i="0" u="none" strike="noStrike" cap="none" dirty="0">
                <a:solidFill>
                  <a:schemeClr val="dk1"/>
                </a:solidFill>
                <a:sym typeface="Open Sans"/>
              </a:rPr>
              <a:t> :</a:t>
            </a:r>
            <a:endParaRPr lang="fr-CA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fr-CA" sz="12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 Black"/>
              <a:buAutoNum type="arabicPeriod"/>
            </a:pPr>
            <a:r>
              <a:rPr lang="fr-CA" sz="2800" b="1" i="0" u="none" strike="noStrike" cap="none" dirty="0">
                <a:solidFill>
                  <a:schemeClr val="dk1"/>
                </a:solidFill>
                <a:sym typeface="Open Sans"/>
              </a:rPr>
              <a:t>Examinez le scénario suivant dans vos équipes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 Black"/>
              <a:buAutoNum type="arabicPeriod"/>
            </a:pPr>
            <a:r>
              <a:rPr lang="fr-CA" sz="2800" b="1" i="0" u="none" strike="noStrike" cap="none" dirty="0">
                <a:solidFill>
                  <a:schemeClr val="dk1"/>
                </a:solidFill>
                <a:sym typeface="Open Sans"/>
              </a:rPr>
              <a:t>Jouez les cartes ‘Œuvres’, ‘Usage’, ‘Licences’ </a:t>
            </a:r>
            <a:r>
              <a:rPr lang="fr-CA" sz="2800" dirty="0"/>
              <a:t>et</a:t>
            </a:r>
            <a:r>
              <a:rPr lang="fr-CA" sz="2800" b="1" i="0" u="none" strike="noStrike" cap="none" dirty="0">
                <a:solidFill>
                  <a:schemeClr val="dk1"/>
                </a:solidFill>
                <a:sym typeface="Open Sans"/>
              </a:rPr>
              <a:t> ‘Exceptions’ </a:t>
            </a:r>
            <a:r>
              <a:rPr lang="fr-CA" sz="2800" dirty="0"/>
              <a:t>pertinentes</a:t>
            </a:r>
            <a:endParaRPr lang="fr-CA" sz="2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808" y="458057"/>
            <a:ext cx="1744111" cy="84465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73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0EE3EE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7" name="Google Shape;687;p73"/>
          <p:cNvSpPr txBox="1">
            <a:spLocks noGrp="1"/>
          </p:cNvSpPr>
          <p:nvPr>
            <p:ph type="title"/>
          </p:nvPr>
        </p:nvSpPr>
        <p:spPr>
          <a:xfrm>
            <a:off x="389723" y="383243"/>
            <a:ext cx="7969685" cy="790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Slabo 27px"/>
              <a:buNone/>
            </a:pPr>
            <a:r>
              <a:rPr lang="fr-CA" sz="4000" b="0" i="0" u="none" strike="noStrike" cap="none" dirty="0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Trois conseils</a:t>
            </a:r>
            <a:endParaRPr sz="4000" b="0" i="0" u="none" strike="noStrike" cap="none" dirty="0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688" name="Google Shape;688;p73"/>
          <p:cNvSpPr txBox="1">
            <a:spLocks noGrp="1"/>
          </p:cNvSpPr>
          <p:nvPr>
            <p:ph type="body" idx="1"/>
          </p:nvPr>
        </p:nvSpPr>
        <p:spPr>
          <a:xfrm>
            <a:off x="3445292" y="2125975"/>
            <a:ext cx="4991937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90000"/>
              </a:lnSpc>
              <a:spcBef>
                <a:spcPts val="1080"/>
              </a:spcBef>
              <a:buSzPts val="2400"/>
            </a:pPr>
            <a:r>
              <a:rPr lang="fr-CA" sz="2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1. Commencez d’abord avec les </a:t>
            </a:r>
            <a:r>
              <a:rPr lang="fr-CA" sz="2400" dirty="0">
                <a:solidFill>
                  <a:srgbClr val="0000FF"/>
                </a:solidFill>
              </a:rPr>
              <a:t>œuvres et autres objets </a:t>
            </a:r>
            <a:r>
              <a:rPr lang="fr-CA" sz="2400" b="0" dirty="0"/>
              <a:t>et les </a:t>
            </a:r>
            <a:r>
              <a:rPr lang="fr-CA" sz="2400" b="1" i="0" u="none" strike="noStrike" cap="none" dirty="0">
                <a:solidFill>
                  <a:srgbClr val="9966FF"/>
                </a:solidFill>
                <a:latin typeface="Open Sans"/>
                <a:ea typeface="Open Sans"/>
                <a:cs typeface="Open Sans"/>
                <a:sym typeface="Open Sans"/>
              </a:rPr>
              <a:t>usages</a:t>
            </a:r>
            <a:r>
              <a:rPr lang="fr-CA" sz="2400" b="0" dirty="0"/>
              <a:t>.</a:t>
            </a:r>
          </a:p>
          <a:p>
            <a:pPr marL="0" marR="0" lvl="0" indent="0" algn="l" rtl="0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fr-CA" sz="12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CA" sz="2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2. Continuez ensuite avec les </a:t>
            </a:r>
            <a:r>
              <a:rPr lang="fr-CA" sz="2400" b="1" i="0" u="none" strike="noStrike" cap="none" dirty="0">
                <a:solidFill>
                  <a:srgbClr val="FF7517"/>
                </a:solidFill>
                <a:latin typeface="Open Sans"/>
                <a:ea typeface="Open Sans"/>
                <a:cs typeface="Open Sans"/>
                <a:sym typeface="Open Sans"/>
              </a:rPr>
              <a:t>licences</a:t>
            </a:r>
            <a:r>
              <a:rPr lang="fr-CA" sz="2400" b="0" i="0" u="none" strike="noStrike" cap="none" dirty="0">
                <a:solidFill>
                  <a:srgbClr val="FF751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fr-CA" sz="2400" b="0" dirty="0"/>
              <a:t>et si aucune </a:t>
            </a:r>
            <a:r>
              <a:rPr lang="fr-CA" sz="2400" b="0" dirty="0">
                <a:solidFill>
                  <a:schemeClr val="tx1"/>
                </a:solidFill>
              </a:rPr>
              <a:t>n</a:t>
            </a:r>
            <a:r>
              <a:rPr lang="fr-CA" sz="2400" b="0" dirty="0"/>
              <a:t>e s’applique, considérez les </a:t>
            </a:r>
            <a:r>
              <a:rPr lang="fr-CA" sz="2400" b="1" i="0" u="none" strike="noStrike" cap="none" dirty="0">
                <a:solidFill>
                  <a:srgbClr val="009A46"/>
                </a:solidFill>
                <a:latin typeface="Open Sans"/>
                <a:ea typeface="Open Sans"/>
                <a:cs typeface="Open Sans"/>
                <a:sym typeface="Open Sans"/>
              </a:rPr>
              <a:t>exceptions</a:t>
            </a:r>
            <a:r>
              <a:rPr lang="fr-CA" sz="2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fr-CA"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82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fr-CA" sz="11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indent="0">
              <a:lnSpc>
                <a:spcPct val="90000"/>
              </a:lnSpc>
              <a:spcBef>
                <a:spcPts val="1080"/>
              </a:spcBef>
              <a:buSzPts val="2400"/>
            </a:pPr>
            <a:r>
              <a:rPr lang="fr-CA" sz="2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3. Vous aurez toujours besoin de faire une gestion du </a:t>
            </a:r>
            <a:r>
              <a:rPr lang="fr-CA" sz="2400" dirty="0">
                <a:solidFill>
                  <a:srgbClr val="0EE3EE"/>
                </a:solidFill>
              </a:rPr>
              <a:t>risque</a:t>
            </a:r>
            <a:r>
              <a:rPr lang="fr-CA" sz="2400" b="0" dirty="0"/>
              <a:t>.</a:t>
            </a:r>
            <a:endParaRPr sz="24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62650">
            <a:off x="-210687" y="3181799"/>
            <a:ext cx="3965922" cy="1920644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71"/>
          <p:cNvSpPr/>
          <p:nvPr/>
        </p:nvSpPr>
        <p:spPr>
          <a:xfrm>
            <a:off x="0" y="0"/>
            <a:ext cx="9144000" cy="1556700"/>
          </a:xfrm>
          <a:prstGeom prst="rect">
            <a:avLst/>
          </a:prstGeom>
          <a:solidFill>
            <a:srgbClr val="0EE3EE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2" name="Google Shape;652;p71"/>
          <p:cNvSpPr txBox="1">
            <a:spLocks noGrp="1"/>
          </p:cNvSpPr>
          <p:nvPr>
            <p:ph type="title"/>
          </p:nvPr>
        </p:nvSpPr>
        <p:spPr>
          <a:xfrm>
            <a:off x="457200" y="232053"/>
            <a:ext cx="5791200" cy="8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Slabo 27px"/>
              <a:buNone/>
            </a:pPr>
            <a:r>
              <a:rPr lang="fr-CA" sz="4000" b="0" i="0" u="none" strike="noStrike" cap="none" dirty="0">
                <a:solidFill>
                  <a:srgbClr val="FFFFFF"/>
                </a:solidFill>
                <a:latin typeface="Slabo 27px"/>
                <a:ea typeface="Slabo 27px"/>
                <a:cs typeface="Slabo 27px"/>
                <a:sym typeface="Slabo 27px"/>
              </a:rPr>
              <a:t>Cinquième RONDE</a:t>
            </a:r>
          </a:p>
        </p:txBody>
      </p:sp>
      <p:sp>
        <p:nvSpPr>
          <p:cNvPr id="653" name="Google Shape;653;p71"/>
          <p:cNvSpPr txBox="1">
            <a:spLocks noGrp="1"/>
          </p:cNvSpPr>
          <p:nvPr>
            <p:ph type="body" idx="1"/>
          </p:nvPr>
        </p:nvSpPr>
        <p:spPr>
          <a:xfrm>
            <a:off x="439050" y="2101543"/>
            <a:ext cx="8265900" cy="42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fr-CA" sz="2800" b="1" i="0" u="none" strike="noStrike" cap="none" dirty="0">
                <a:solidFill>
                  <a:schemeClr val="dk1"/>
                </a:solidFill>
                <a:sym typeface="Open Sans"/>
              </a:rPr>
              <a:t>Une professeure crée une ressource éducative libre pour son cours en développement international qu’elle mettra à disposition dans le dépôt institutionnel de son université sous une licence CC BY NC 4.0. </a:t>
            </a:r>
            <a:r>
              <a:rPr lang="fr-CA" sz="2800" dirty="0"/>
              <a:t>Elle veut y incorporer des tableaux et des images provenant du site Web de l’Organisation de coopération et de développement économiques (OCDE). </a:t>
            </a:r>
            <a:endParaRPr lang="fr-CA" sz="2800" b="1" i="0" u="none" strike="noStrike" cap="none" dirty="0">
              <a:solidFill>
                <a:schemeClr val="dk1"/>
              </a:solidFill>
              <a:sym typeface="Open San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808" y="458057"/>
            <a:ext cx="1744111" cy="8446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49542" y="5954706"/>
            <a:ext cx="1491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latin typeface="Slabo 27px" panose="020B0604020202020204" charset="0"/>
              </a:rPr>
              <a:t>9 points</a:t>
            </a:r>
            <a:endParaRPr lang="en-US" sz="3200" dirty="0">
              <a:latin typeface="Slabo 27px" panose="020B060402020202020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72"/>
          <p:cNvSpPr/>
          <p:nvPr/>
        </p:nvSpPr>
        <p:spPr>
          <a:xfrm>
            <a:off x="0" y="-7689"/>
            <a:ext cx="4543200" cy="3459900"/>
          </a:xfrm>
          <a:prstGeom prst="roundRect">
            <a:avLst>
              <a:gd name="adj" fmla="val 0"/>
            </a:avLst>
          </a:prstGeom>
          <a:solidFill>
            <a:srgbClr val="0000FF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666" name="Google Shape;666;p72"/>
          <p:cNvSpPr/>
          <p:nvPr/>
        </p:nvSpPr>
        <p:spPr>
          <a:xfrm>
            <a:off x="-1" y="3434681"/>
            <a:ext cx="4543200" cy="3429300"/>
          </a:xfrm>
          <a:prstGeom prst="roundRect">
            <a:avLst>
              <a:gd name="adj" fmla="val 0"/>
            </a:avLst>
          </a:prstGeom>
          <a:solidFill>
            <a:srgbClr val="FF7517"/>
          </a:solidFill>
          <a:ln>
            <a:noFill/>
          </a:ln>
          <a:effectLst>
            <a:outerShdw blurRad="39999" dist="23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667" name="Google Shape;667;p72"/>
          <p:cNvSpPr/>
          <p:nvPr/>
        </p:nvSpPr>
        <p:spPr>
          <a:xfrm>
            <a:off x="4519250" y="-10667"/>
            <a:ext cx="4637100" cy="3446400"/>
          </a:xfrm>
          <a:prstGeom prst="roundRect">
            <a:avLst>
              <a:gd name="adj" fmla="val 387"/>
            </a:avLst>
          </a:prstGeom>
          <a:solidFill>
            <a:srgbClr val="9966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668" name="Google Shape;668;p72"/>
          <p:cNvSpPr/>
          <p:nvPr/>
        </p:nvSpPr>
        <p:spPr>
          <a:xfrm>
            <a:off x="4517450" y="3413681"/>
            <a:ext cx="4640700" cy="3471300"/>
          </a:xfrm>
          <a:prstGeom prst="roundRect">
            <a:avLst>
              <a:gd name="adj" fmla="val 834"/>
            </a:avLst>
          </a:prstGeom>
          <a:solidFill>
            <a:srgbClr val="009A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endParaRPr sz="8000" b="0" i="0" u="none" strike="noStrike" cap="none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669" name="Google Shape;669;p72"/>
          <p:cNvSpPr txBox="1"/>
          <p:nvPr/>
        </p:nvSpPr>
        <p:spPr>
          <a:xfrm>
            <a:off x="7559445" y="5061868"/>
            <a:ext cx="1584300" cy="18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US" sz="8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E</a:t>
            </a:r>
            <a:endParaRPr sz="1400" b="0" i="0" u="none" strike="noStrike" cap="none">
              <a:solidFill>
                <a:srgbClr val="000000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Exceptions</a:t>
            </a:r>
            <a:endParaRPr sz="400" b="0" i="0" u="none" strike="noStrike" cap="non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0" name="Google Shape;670;p72"/>
          <p:cNvSpPr txBox="1"/>
          <p:nvPr/>
        </p:nvSpPr>
        <p:spPr>
          <a:xfrm>
            <a:off x="-28535" y="5024348"/>
            <a:ext cx="1584300" cy="18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US" sz="8800" b="0" i="0" u="none" strike="noStrike" cap="none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L</a:t>
            </a:r>
            <a:endParaRPr sz="8800" b="0" i="0" u="none" strike="noStrike" cap="none" dirty="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 err="1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Licences</a:t>
            </a:r>
            <a:endParaRPr sz="400" b="0" i="0" u="none" strike="noStrike" cap="none" dirty="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1" name="Google Shape;671;p72"/>
          <p:cNvSpPr txBox="1"/>
          <p:nvPr/>
        </p:nvSpPr>
        <p:spPr>
          <a:xfrm>
            <a:off x="18550" y="18525"/>
            <a:ext cx="1718400" cy="19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US" sz="8800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O</a:t>
            </a:r>
            <a:endParaRPr sz="8800" b="0" i="0" u="none" strike="noStrike" cap="none" dirty="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 err="1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Œuvres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 et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 err="1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autres</a:t>
            </a:r>
            <a:r>
              <a:rPr lang="en-US" sz="1600" b="0" i="0" u="none" strike="noStrike" cap="none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-US" sz="1600" b="0" i="0" u="none" strike="noStrike" cap="none" dirty="0" err="1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objets</a:t>
            </a:r>
            <a:endParaRPr sz="1600" b="0" i="0" u="none" strike="noStrike" cap="none" dirty="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2" name="Google Shape;672;p72"/>
          <p:cNvSpPr txBox="1"/>
          <p:nvPr/>
        </p:nvSpPr>
        <p:spPr>
          <a:xfrm>
            <a:off x="7573888" y="-17417"/>
            <a:ext cx="1584300" cy="18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US" sz="88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U</a:t>
            </a:r>
            <a:endParaRPr sz="1400" b="0" i="0" u="none" strike="noStrike" cap="none">
              <a:solidFill>
                <a:srgbClr val="000000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Usages</a:t>
            </a:r>
            <a:endParaRPr sz="400" b="0" i="0" u="none" strike="noStrike" cap="non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3" name="Google Shape;673;p72"/>
          <p:cNvSpPr txBox="1"/>
          <p:nvPr/>
        </p:nvSpPr>
        <p:spPr>
          <a:xfrm>
            <a:off x="3344964" y="332655"/>
            <a:ext cx="2448300" cy="1000033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Ressource</a:t>
            </a:r>
            <a:r>
              <a:rPr lang="en-US" sz="2800" b="1" dirty="0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éducative</a:t>
            </a:r>
            <a:r>
              <a:rPr lang="en-US" sz="2800" b="1" dirty="0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 </a:t>
            </a:r>
            <a:r>
              <a:rPr lang="en-US" sz="2800" b="1" dirty="0" err="1">
                <a:solidFill>
                  <a:schemeClr val="lt1"/>
                </a:solidFill>
                <a:latin typeface="Slabo 27px"/>
                <a:ea typeface="Slabo 27px"/>
                <a:cs typeface="Slabo 27px"/>
                <a:sym typeface="Slabo 27px"/>
              </a:rPr>
              <a:t>libre</a:t>
            </a:r>
            <a:endParaRPr sz="2800" b="1" i="0" u="none" strike="noStrike" cap="none" dirty="0">
              <a:solidFill>
                <a:schemeClr val="lt1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674" name="Google Shape;674;p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0188" y="2106508"/>
            <a:ext cx="1218351" cy="1218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5" name="Google Shape;675;p7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78965" y="2162251"/>
            <a:ext cx="1053600" cy="105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8" name="Google Shape;678;p7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47719" y="3773637"/>
            <a:ext cx="1326800" cy="132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noun_591176_fffff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30" y="2218191"/>
            <a:ext cx="1026824" cy="102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027" name="Picture 3" descr="noun_1178442_fffff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392" y="1915342"/>
            <a:ext cx="1195142" cy="1195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028" name="Picture 4" descr="noun_49990_fffff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339" y="1938460"/>
            <a:ext cx="1252106" cy="1252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029" name="Picture 5" descr="noun_1102477_fffff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013" y="1871774"/>
            <a:ext cx="1282278" cy="128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030" name="Picture 6" descr="cc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4" r="78267" b="-4053"/>
          <a:stretch>
            <a:fillRect/>
          </a:stretch>
        </p:blipFill>
        <p:spPr bwMode="auto">
          <a:xfrm>
            <a:off x="361437" y="3832649"/>
            <a:ext cx="1182512" cy="1295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031" name="Picture 7" descr="noun_645958_fffff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284" y="4028512"/>
            <a:ext cx="949390" cy="94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74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12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3B86"/>
              </a:buClr>
              <a:buSzPts val="4000"/>
              <a:buFont typeface="Slabo 27px"/>
              <a:buNone/>
            </a:pPr>
            <a:r>
              <a:rPr lang="en-US" sz="4000" b="0" i="0" u="none" strike="noStrike" cap="none" dirty="0">
                <a:solidFill>
                  <a:srgbClr val="263B86"/>
                </a:solidFill>
                <a:latin typeface="Slabo 27px"/>
                <a:ea typeface="Slabo 27px"/>
                <a:cs typeface="Slabo 27px"/>
                <a:sym typeface="Slabo 27px"/>
              </a:rPr>
              <a:t>LIENS</a:t>
            </a:r>
            <a:endParaRPr sz="4000" b="0" i="0" u="none" strike="noStrike" cap="none" dirty="0">
              <a:solidFill>
                <a:srgbClr val="263B86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701" name="Google Shape;701;p74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2000" b="1" i="0" u="sng" strike="noStrike" cap="none" dirty="0">
                <a:solidFill>
                  <a:schemeClr val="hlink"/>
                </a:solidFill>
                <a:sym typeface="Open Sans"/>
                <a:hlinkClick r:id="rId3"/>
              </a:rPr>
              <a:t>Loi sur le droit d’auteur</a:t>
            </a:r>
            <a:endParaRPr lang="fr-CA" sz="2000" b="1" i="0" u="none" strike="noStrike" cap="none" dirty="0">
              <a:solidFill>
                <a:srgbClr val="0F5CA4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2000" b="1" i="0" u="sng" strike="noStrike" cap="none" dirty="0">
                <a:solidFill>
                  <a:schemeClr val="hlink"/>
                </a:solidFill>
                <a:sym typeface="Open Sans"/>
                <a:hlinkClick r:id="rId4"/>
              </a:rPr>
              <a:t>Office de la propriété intellectuelle du Canada</a:t>
            </a:r>
            <a:endParaRPr lang="fr-CA" sz="2000" b="1" i="0" u="none" strike="noStrike" cap="none" dirty="0">
              <a:solidFill>
                <a:srgbClr val="0F5CA4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2000" b="1" i="0" u="sng" strike="noStrike" cap="none" dirty="0">
                <a:solidFill>
                  <a:schemeClr val="hlink"/>
                </a:solidFill>
                <a:sym typeface="Open Sans"/>
                <a:hlinkClick r:id="rId5"/>
              </a:rPr>
              <a:t>Guides universitaires sur le droit d’auteu</a:t>
            </a:r>
            <a:r>
              <a:rPr lang="fr-CA" u="sng" dirty="0">
                <a:solidFill>
                  <a:schemeClr val="hlink"/>
                </a:solidFill>
                <a:hlinkClick r:id="rId5"/>
              </a:rPr>
              <a:t>r (ABRC)</a:t>
            </a:r>
            <a:endParaRPr lang="fr-CA" sz="2000" b="1" i="0" u="none" strike="noStrike" cap="none" dirty="0">
              <a:solidFill>
                <a:srgbClr val="0F5CA4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2000" b="1" i="0" u="sng" strike="noStrike" cap="none" dirty="0">
                <a:solidFill>
                  <a:schemeClr val="hlink"/>
                </a:solidFill>
                <a:sym typeface="Open Sans"/>
                <a:hlinkClick r:id="rId6"/>
              </a:rPr>
              <a:t>Le droit d’auteur… ça compte! (CMEC)</a:t>
            </a:r>
            <a:endParaRPr lang="fr-CA" sz="2000" b="1" i="0" u="none" strike="noStrike" cap="none" dirty="0">
              <a:solidFill>
                <a:srgbClr val="0F5CA4"/>
              </a:solidFill>
              <a:sym typeface="Open Sans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76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12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3B86"/>
              </a:buClr>
              <a:buSzPts val="4000"/>
              <a:buFont typeface="Slabo 27px"/>
              <a:buNone/>
            </a:pPr>
            <a:r>
              <a:rPr lang="en-US" sz="4000" b="0" i="0" u="none" strike="noStrike" cap="none" dirty="0">
                <a:solidFill>
                  <a:srgbClr val="263B86"/>
                </a:solidFill>
                <a:latin typeface="Slabo 27px"/>
                <a:ea typeface="Slabo 27px"/>
                <a:cs typeface="Slabo 27px"/>
                <a:sym typeface="Slabo 27px"/>
              </a:rPr>
              <a:t>ATTRIBUTIONS</a:t>
            </a:r>
            <a:endParaRPr sz="4000" b="0" i="0" u="none" strike="noStrike" cap="none" dirty="0">
              <a:solidFill>
                <a:srgbClr val="263B86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720" name="Google Shape;720;p76"/>
          <p:cNvSpPr txBox="1">
            <a:spLocks noGrp="1"/>
          </p:cNvSpPr>
          <p:nvPr>
            <p:ph type="body" idx="1"/>
          </p:nvPr>
        </p:nvSpPr>
        <p:spPr>
          <a:xfrm>
            <a:off x="457200" y="1511119"/>
            <a:ext cx="8219100" cy="46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800" b="0" i="0" u="none" strike="noStrike" cap="none" dirty="0">
                <a:solidFill>
                  <a:schemeClr val="dk1"/>
                </a:solidFill>
                <a:sym typeface="Open Sans"/>
              </a:rPr>
              <a:t>Ce jeu est une version adaptée de 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1800" b="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800" b="0" i="0" u="none" strike="noStrike" cap="none" dirty="0">
                <a:solidFill>
                  <a:schemeClr val="dk1"/>
                </a:solidFill>
                <a:sym typeface="Open Sans"/>
              </a:rPr>
              <a:t>La version originale de « Copyright the </a:t>
            </a:r>
            <a:r>
              <a:rPr lang="fr-CA" sz="1800" b="0" i="0" u="none" strike="noStrike" cap="none" dirty="0" err="1">
                <a:solidFill>
                  <a:schemeClr val="dk1"/>
                </a:solidFill>
                <a:sym typeface="Open Sans"/>
              </a:rPr>
              <a:t>Card</a:t>
            </a:r>
            <a:r>
              <a:rPr lang="fr-CA" sz="1800" b="0" i="0" u="none" strike="noStrike" cap="none" dirty="0">
                <a:solidFill>
                  <a:schemeClr val="dk1"/>
                </a:solidFill>
                <a:sym typeface="Open Sans"/>
              </a:rPr>
              <a:t> Game v2.0 » © Chris Morrison and Jane </a:t>
            </a:r>
            <a:r>
              <a:rPr lang="fr-CA" sz="1800" b="0" i="0" u="none" strike="noStrike" cap="none" dirty="0" err="1">
                <a:solidFill>
                  <a:schemeClr val="dk1"/>
                </a:solidFill>
                <a:sym typeface="Open Sans"/>
              </a:rPr>
              <a:t>Secker</a:t>
            </a:r>
            <a:r>
              <a:rPr lang="fr-CA" sz="1800" b="0" i="0" u="none" strike="noStrike" cap="none" dirty="0">
                <a:solidFill>
                  <a:schemeClr val="dk1"/>
                </a:solidFill>
                <a:sym typeface="Open Sans"/>
              </a:rPr>
              <a:t> (@</a:t>
            </a:r>
            <a:r>
              <a:rPr lang="fr-CA" sz="1800" b="0" i="0" u="none" strike="noStrike" cap="none" dirty="0" err="1">
                <a:solidFill>
                  <a:schemeClr val="dk1"/>
                </a:solidFill>
                <a:sym typeface="Open Sans"/>
              </a:rPr>
              <a:t>UKCopyrightLit</a:t>
            </a:r>
            <a:r>
              <a:rPr lang="fr-CA" sz="1800" b="0" i="0" u="none" strike="noStrike" cap="none" dirty="0">
                <a:solidFill>
                  <a:schemeClr val="dk1"/>
                </a:solidFill>
                <a:sym typeface="Open Sans"/>
              </a:rPr>
              <a:t>) 2017, disponible sous une licence </a:t>
            </a:r>
            <a:r>
              <a:rPr lang="fr-CA" sz="1800" b="0" i="0" u="none" strike="noStrike" cap="none" dirty="0">
                <a:solidFill>
                  <a:schemeClr val="dk1"/>
                </a:solidFill>
                <a:sym typeface="Open Sans"/>
                <a:hlinkClick r:id="rId3"/>
              </a:rPr>
              <a:t>Creative Commons Attribution-Pas d’Utilisation Commerciale-Partage dans les Mêmes Conditions 4.0 International</a:t>
            </a:r>
            <a:r>
              <a:rPr lang="fr-CA" sz="1800" b="0" i="0" u="none" strike="noStrike" cap="none" dirty="0">
                <a:solidFill>
                  <a:schemeClr val="dk1"/>
                </a:solidFill>
                <a:sym typeface="Open Sans"/>
              </a:rPr>
              <a:t>. </a:t>
            </a:r>
          </a:p>
          <a:p>
            <a:pPr marL="0" lvl="0" indent="0">
              <a:spcBef>
                <a:spcPts val="1000"/>
              </a:spcBef>
            </a:pPr>
            <a:r>
              <a:rPr lang="fr-CA" sz="1800" b="0" i="0" u="none" strike="noStrike" cap="none" dirty="0">
                <a:solidFill>
                  <a:schemeClr val="dk1"/>
                </a:solidFill>
                <a:sym typeface="Open Sans"/>
              </a:rPr>
              <a:t>La version (en anglais) de « Copyright the </a:t>
            </a:r>
            <a:r>
              <a:rPr lang="fr-CA" sz="1800" b="0" i="0" u="none" strike="noStrike" cap="none" dirty="0" err="1">
                <a:solidFill>
                  <a:schemeClr val="dk1"/>
                </a:solidFill>
                <a:sym typeface="Open Sans"/>
              </a:rPr>
              <a:t>Card</a:t>
            </a:r>
            <a:r>
              <a:rPr lang="fr-CA" sz="1800" b="0" i="0" u="none" strike="noStrike" cap="none" dirty="0">
                <a:solidFill>
                  <a:schemeClr val="dk1"/>
                </a:solidFill>
                <a:sym typeface="Open Sans"/>
              </a:rPr>
              <a:t> Game: Canadian Edition version 1.2 » © Canadian Copyright </a:t>
            </a:r>
            <a:r>
              <a:rPr lang="fr-CA" sz="1800" b="0" i="0" u="none" strike="noStrike" cap="none" dirty="0" err="1">
                <a:solidFill>
                  <a:schemeClr val="dk1"/>
                </a:solidFill>
                <a:sym typeface="Open Sans"/>
              </a:rPr>
              <a:t>Card</a:t>
            </a:r>
            <a:r>
              <a:rPr lang="fr-CA" sz="1800" b="0" i="0" u="none" strike="noStrike" cap="none" dirty="0">
                <a:solidFill>
                  <a:schemeClr val="dk1"/>
                </a:solidFill>
                <a:sym typeface="Open Sans"/>
              </a:rPr>
              <a:t> Game Group 2018, disponible sous une licence </a:t>
            </a:r>
            <a:r>
              <a:rPr lang="fr-CA" sz="1800" b="0" dirty="0">
                <a:hlinkClick r:id="rId3"/>
              </a:rPr>
              <a:t>Creative Commons Attribution-Pas d’Utilisation Commerciale-Partage dans les Mêmes Conditions 4.0 International</a:t>
            </a:r>
            <a:r>
              <a:rPr lang="fr-CA" sz="1800" b="0" dirty="0"/>
              <a:t>.</a:t>
            </a:r>
          </a:p>
          <a:p>
            <a:pPr marL="0" lvl="0" indent="0">
              <a:spcBef>
                <a:spcPts val="1000"/>
              </a:spcBef>
            </a:pPr>
            <a:r>
              <a:rPr lang="fr-CA" sz="1800" b="0" dirty="0"/>
              <a:t>Ces versions sont disponibles ici : </a:t>
            </a:r>
            <a:r>
              <a:rPr lang="fr-CA" sz="1800" b="0" dirty="0">
                <a:hlinkClick r:id="rId4"/>
              </a:rPr>
              <a:t>https://copyrightliteracy.org/resources/copyright-the-card-game/</a:t>
            </a:r>
            <a:endParaRPr lang="fr-CA" sz="1800" b="0" dirty="0"/>
          </a:p>
          <a:p>
            <a:pPr marL="0" lvl="0" indent="0">
              <a:spcBef>
                <a:spcPts val="1000"/>
              </a:spcBef>
            </a:pPr>
            <a:endParaRPr lang="fr-CA" sz="1800" b="0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lvl="0" indent="0">
              <a:spcBef>
                <a:spcPts val="1000"/>
              </a:spcBef>
            </a:pPr>
            <a:r>
              <a:rPr lang="fr-CA" sz="1800" b="0"/>
              <a:t>Icônes : </a:t>
            </a:r>
            <a:r>
              <a:rPr lang="fr-CA" sz="1800" b="0" i="0" u="none" strike="noStrike" cap="none" dirty="0">
                <a:solidFill>
                  <a:schemeClr val="dk1"/>
                </a:solidFill>
                <a:sym typeface="Open Sans"/>
              </a:rPr>
              <a:t>The Noun Project</a:t>
            </a:r>
            <a:r>
              <a:rPr lang="fr-CA" sz="1800" b="0" dirty="0"/>
              <a:t> (</a:t>
            </a:r>
            <a:r>
              <a:rPr lang="fr-CA" sz="1800" b="0" i="0" u="sng" strike="noStrike" cap="none" dirty="0">
                <a:solidFill>
                  <a:schemeClr val="hlink"/>
                </a:solidFill>
                <a:sym typeface="Open Sans"/>
                <a:hlinkClick r:id="rId5"/>
              </a:rPr>
              <a:t>thenounproject.com</a:t>
            </a:r>
            <a:r>
              <a:rPr lang="fr-CA" sz="1800" b="0" dirty="0">
                <a:solidFill>
                  <a:srgbClr val="000000"/>
                </a:solidFill>
              </a:rPr>
              <a:t>), licence libre de droits </a:t>
            </a:r>
            <a:r>
              <a:rPr lang="fr-CA" sz="1800" b="0" dirty="0" err="1">
                <a:solidFill>
                  <a:srgbClr val="000000"/>
                </a:solidFill>
              </a:rPr>
              <a:t>NounPro</a:t>
            </a:r>
            <a:r>
              <a:rPr lang="fr-CA" sz="1800" b="0" dirty="0">
                <a:solidFill>
                  <a:srgbClr val="000000"/>
                </a:solidFill>
              </a:rPr>
              <a:t>.</a:t>
            </a:r>
            <a:endParaRPr lang="fr-CA" sz="1800" b="0" i="0" u="none" strike="noStrike" cap="none" dirty="0">
              <a:solidFill>
                <a:srgbClr val="000000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sym typeface="Open Sans"/>
            </a:endParaRPr>
          </a:p>
        </p:txBody>
      </p:sp>
      <p:pic>
        <p:nvPicPr>
          <p:cNvPr id="724" name="Google Shape;724;p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896910" y="627637"/>
            <a:ext cx="1544363" cy="5624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77"/>
          <p:cNvSpPr txBox="1">
            <a:spLocks noGrp="1"/>
          </p:cNvSpPr>
          <p:nvPr>
            <p:ph type="title"/>
          </p:nvPr>
        </p:nvSpPr>
        <p:spPr>
          <a:xfrm>
            <a:off x="367825" y="350196"/>
            <a:ext cx="8291000" cy="842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dirty="0"/>
              <a:t>MODIFICATIONS</a:t>
            </a:r>
            <a:r>
              <a:rPr lang="en-US" sz="4000" b="0" i="0" u="none" strike="noStrike" cap="none" dirty="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 et AJOUTS</a:t>
            </a:r>
            <a:endParaRPr sz="4000" b="0" i="0" u="none" strike="noStrike" cap="none" dirty="0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731" name="Google Shape;731;p77"/>
          <p:cNvSpPr txBox="1">
            <a:spLocks noGrp="1"/>
          </p:cNvSpPr>
          <p:nvPr>
            <p:ph type="body" idx="1"/>
          </p:nvPr>
        </p:nvSpPr>
        <p:spPr>
          <a:xfrm>
            <a:off x="431674" y="1193057"/>
            <a:ext cx="8313491" cy="5402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600" b="0" i="0" u="none" strike="noStrike" cap="none" dirty="0">
                <a:solidFill>
                  <a:schemeClr val="dk1"/>
                </a:solidFill>
                <a:sym typeface="Open Sans"/>
              </a:rPr>
              <a:t>Les modifications et les ajouts suivants </a:t>
            </a:r>
            <a:r>
              <a:rPr lang="fr-CA" sz="1600" b="0" dirty="0"/>
              <a:t>ont été apportés à Copyright the </a:t>
            </a:r>
            <a:r>
              <a:rPr lang="fr-CA" sz="1600" b="0" dirty="0" err="1"/>
              <a:t>Card</a:t>
            </a:r>
            <a:r>
              <a:rPr lang="fr-CA" sz="1600" b="0" dirty="0"/>
              <a:t> Game v1.2 (Canadian Edition) </a:t>
            </a:r>
            <a:r>
              <a:rPr lang="fr-CA" sz="1600" b="0" i="0" u="none" strike="noStrike" cap="none" dirty="0">
                <a:solidFill>
                  <a:schemeClr val="dk1"/>
                </a:solidFill>
                <a:sym typeface="Open Sans"/>
              </a:rPr>
              <a:t>© Canadian Copyright </a:t>
            </a:r>
            <a:r>
              <a:rPr lang="fr-CA" sz="1600" b="0" i="0" u="none" strike="noStrike" cap="none" dirty="0" err="1">
                <a:solidFill>
                  <a:schemeClr val="dk1"/>
                </a:solidFill>
                <a:sym typeface="Open Sans"/>
              </a:rPr>
              <a:t>Card</a:t>
            </a:r>
            <a:r>
              <a:rPr lang="fr-CA" sz="1600" b="0" i="0" u="none" strike="noStrike" cap="none" dirty="0">
                <a:solidFill>
                  <a:schemeClr val="dk1"/>
                </a:solidFill>
                <a:sym typeface="Open Sans"/>
              </a:rPr>
              <a:t> Game Group 2018, sous licence </a:t>
            </a:r>
            <a:r>
              <a:rPr lang="fr-FR" sz="1600" b="0" i="0" u="sng" strike="noStrike" cap="none" dirty="0" err="1">
                <a:solidFill>
                  <a:schemeClr val="hlink"/>
                </a:solidFill>
                <a:sym typeface="Open Sans"/>
                <a:hlinkClick r:id="rId3"/>
              </a:rPr>
              <a:t>Creative</a:t>
            </a:r>
            <a:r>
              <a:rPr lang="fr-FR" sz="1600" b="0" i="0" u="sng" strike="noStrike" cap="none" dirty="0">
                <a:solidFill>
                  <a:schemeClr val="hlink"/>
                </a:solidFill>
                <a:sym typeface="Open Sans"/>
                <a:hlinkClick r:id="rId3"/>
              </a:rPr>
              <a:t> Commons Attribution-Pas d’Utilisation Commerciale-Partage dans les Mêmes Conditions 4.0 International</a:t>
            </a:r>
            <a:endParaRPr lang="fr-CA" sz="1600" b="0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Cartes 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b="0" dirty="0"/>
              <a:t>Traduction en français de la version canadienne 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b="0" dirty="0"/>
              <a:t>Modification du logo du jeu de cartes pour la version française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b="0" i="0" u="none" strike="noStrike" cap="none" dirty="0">
                <a:solidFill>
                  <a:schemeClr val="dk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sym typeface="Open Sans"/>
              </a:rPr>
              <a:t>Corrections et </a:t>
            </a:r>
            <a:r>
              <a:rPr lang="fr-CA" sz="1400" b="0" i="0" u="none" strike="noStrike" cap="none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sym typeface="Open Sans"/>
              </a:rPr>
              <a:t>modifications des cartes suivantes :	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Œuvres – Œuvre artistique (</a:t>
            </a:r>
            <a:r>
              <a:rPr lang="fr-CA" sz="1400" dirty="0" err="1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Artistic</a:t>
            </a: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Work) : modification des exemples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Œuvres – Œuvre dramatique (</a:t>
            </a:r>
            <a:r>
              <a:rPr lang="fr-CA" sz="1400" dirty="0" err="1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Dramatic</a:t>
            </a: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Work) : modification des exemples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Œuvres – Enregistrement sonore (Sound </a:t>
            </a:r>
            <a:r>
              <a:rPr lang="fr-CA" sz="1400" dirty="0" err="1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Recording</a:t>
            </a: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) : suppression de « bandes sonores de film et de séries télévisées » de la section « Exemples »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Œuvres – Droit moraux (Moral </a:t>
            </a:r>
            <a:r>
              <a:rPr lang="fr-CA" sz="1400" dirty="0" err="1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Rights</a:t>
            </a: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) : « droit d’association » remplacé par « droit à l’anonymat ou l’utilisation d’un pseudonyme »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Œuvres – Prestation (</a:t>
            </a:r>
            <a:r>
              <a:rPr lang="fr-CA" sz="1400" dirty="0" err="1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Performer’s</a:t>
            </a: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Performance) : ajout de « récitation »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Œuvres – Aucune protection (Non-</a:t>
            </a:r>
            <a:r>
              <a:rPr lang="fr-CA" sz="1400" dirty="0" err="1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Qualifying</a:t>
            </a:r>
            <a:r>
              <a:rPr lang="fr-CA" sz="1400" dirty="0">
                <a:solidFill>
                  <a:schemeClr val="tx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) : ajout de « originale » à la définition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Licences – Licences des bibliothèques (Library </a:t>
            </a:r>
            <a:r>
              <a:rPr lang="fr-CA" sz="1400" dirty="0" err="1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Licensed</a:t>
            </a:r>
            <a:r>
              <a:rPr lang="fr-CA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</a:t>
            </a:r>
            <a:r>
              <a:rPr lang="fr-CA" sz="1400" dirty="0" err="1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Resources</a:t>
            </a:r>
            <a:r>
              <a:rPr lang="fr-CA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) : ajout dans la section « </a:t>
            </a:r>
            <a:r>
              <a:rPr lang="fr-CA" sz="1400" dirty="0"/>
              <a:t>Répertoire » de « consultez votre bibliothécaire responsable des ressources électroniques »</a:t>
            </a:r>
          </a:p>
          <a:p>
            <a:pPr marL="596900" lvl="1" indent="0">
              <a:spcBef>
                <a:spcPts val="0"/>
              </a:spcBef>
              <a:buClr>
                <a:schemeClr val="dk1"/>
              </a:buClr>
              <a:buSzPts val="1400"/>
              <a:buNone/>
            </a:pPr>
            <a:endParaRPr lang="fr-CA" sz="1400" b="0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1800" b="1" i="0" u="none" strike="noStrike" cap="none" dirty="0">
              <a:solidFill>
                <a:schemeClr val="dk1"/>
              </a:solidFill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/>
        </p:nvSpPr>
        <p:spPr>
          <a:xfrm>
            <a:off x="1388700" y="2656975"/>
            <a:ext cx="63666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400" b="1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400" b="1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961" y="1684213"/>
            <a:ext cx="1260077" cy="1323975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77"/>
          <p:cNvSpPr txBox="1">
            <a:spLocks noGrp="1"/>
          </p:cNvSpPr>
          <p:nvPr>
            <p:ph type="title"/>
          </p:nvPr>
        </p:nvSpPr>
        <p:spPr>
          <a:xfrm>
            <a:off x="367825" y="350196"/>
            <a:ext cx="8291000" cy="842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dirty="0"/>
              <a:t>MODIFICATIONS</a:t>
            </a:r>
            <a:r>
              <a:rPr lang="en-US" sz="4000" b="0" i="0" u="none" strike="noStrike" cap="none" dirty="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 et AJOUTS</a:t>
            </a:r>
            <a:endParaRPr sz="4000" b="0" i="0" u="none" strike="noStrike" cap="none" dirty="0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731" name="Google Shape;731;p77"/>
          <p:cNvSpPr txBox="1">
            <a:spLocks noGrp="1"/>
          </p:cNvSpPr>
          <p:nvPr>
            <p:ph type="body" idx="1"/>
          </p:nvPr>
        </p:nvSpPr>
        <p:spPr>
          <a:xfrm>
            <a:off x="415254" y="1105509"/>
            <a:ext cx="8313491" cy="5402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Cartes (suite) 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8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</a:rPr>
              <a:t>Licences – Titulaires du droit d’auteur introuvables (</a:t>
            </a:r>
            <a:r>
              <a:rPr lang="fr-CA" sz="1400" dirty="0" err="1">
                <a:solidFill>
                  <a:schemeClr val="tx1"/>
                </a:solidFill>
              </a:rPr>
              <a:t>Unlocatable</a:t>
            </a:r>
            <a:r>
              <a:rPr lang="fr-CA" sz="1400" dirty="0">
                <a:solidFill>
                  <a:schemeClr val="tx1"/>
                </a:solidFill>
              </a:rPr>
              <a:t> Copyright </a:t>
            </a:r>
            <a:r>
              <a:rPr lang="fr-CA" sz="1400" dirty="0" err="1">
                <a:solidFill>
                  <a:schemeClr val="tx1"/>
                </a:solidFill>
              </a:rPr>
              <a:t>Owners</a:t>
            </a:r>
            <a:r>
              <a:rPr lang="fr-CA" sz="1400" dirty="0">
                <a:solidFill>
                  <a:schemeClr val="tx1"/>
                </a:solidFill>
              </a:rPr>
              <a:t>) : correction du délai pour l’obtention d’une licence 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</a:rPr>
              <a:t>Licences – Titulaires du droit d’auteur (Copyright </a:t>
            </a:r>
            <a:r>
              <a:rPr lang="fr-CA" sz="1400" dirty="0" err="1">
                <a:solidFill>
                  <a:schemeClr val="tx1"/>
                </a:solidFill>
              </a:rPr>
              <a:t>Owner</a:t>
            </a:r>
            <a:r>
              <a:rPr lang="fr-CA" sz="1400" dirty="0">
                <a:solidFill>
                  <a:schemeClr val="tx1"/>
                </a:solidFill>
              </a:rPr>
              <a:t>) : suppression de « co</a:t>
            </a:r>
            <a:r>
              <a:rPr lang="fr-CA" sz="1600" dirty="0">
                <a:solidFill>
                  <a:schemeClr val="tx1"/>
                </a:solidFill>
              </a:rPr>
              <a:t>û</a:t>
            </a:r>
            <a:r>
              <a:rPr lang="fr-CA" sz="1400" dirty="0">
                <a:solidFill>
                  <a:schemeClr val="tx1"/>
                </a:solidFill>
              </a:rPr>
              <a:t>teux » 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</a:rPr>
              <a:t>Licences – Copyright Clearance Center : suppression de la note au sujet de délai et ajout de la définition de CCC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</a:rPr>
              <a:t>Licences – Access Copyright &amp; </a:t>
            </a:r>
            <a:r>
              <a:rPr lang="fr-CA" sz="1400" dirty="0" err="1">
                <a:solidFill>
                  <a:schemeClr val="tx1"/>
                </a:solidFill>
              </a:rPr>
              <a:t>Copibec</a:t>
            </a:r>
            <a:r>
              <a:rPr lang="fr-CA" sz="1400" dirty="0">
                <a:solidFill>
                  <a:schemeClr val="tx1"/>
                </a:solidFill>
              </a:rPr>
              <a:t> : corrections au sujet de </a:t>
            </a:r>
            <a:r>
              <a:rPr lang="fr-CA" sz="1400" dirty="0" err="1">
                <a:solidFill>
                  <a:schemeClr val="tx1"/>
                </a:solidFill>
              </a:rPr>
              <a:t>Copibec</a:t>
            </a:r>
            <a:r>
              <a:rPr lang="fr-CA" sz="1400" dirty="0">
                <a:solidFill>
                  <a:schemeClr val="tx1"/>
                </a:solidFill>
              </a:rPr>
              <a:t> (tarifs, liste d’exclusion et licences transactionnelles)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</a:rPr>
              <a:t>Licences – Licences </a:t>
            </a:r>
            <a:r>
              <a:rPr lang="fr-CA" sz="1400" dirty="0" err="1">
                <a:solidFill>
                  <a:schemeClr val="tx1"/>
                </a:solidFill>
              </a:rPr>
              <a:t>Creative</a:t>
            </a:r>
            <a:r>
              <a:rPr lang="fr-CA" sz="1400" dirty="0">
                <a:solidFill>
                  <a:schemeClr val="tx1"/>
                </a:solidFill>
              </a:rPr>
              <a:t> Commons (</a:t>
            </a:r>
            <a:r>
              <a:rPr lang="fr-CA" sz="1400" dirty="0" err="1">
                <a:solidFill>
                  <a:schemeClr val="tx1"/>
                </a:solidFill>
              </a:rPr>
              <a:t>Creative</a:t>
            </a:r>
            <a:r>
              <a:rPr lang="fr-CA" sz="1400" dirty="0">
                <a:solidFill>
                  <a:schemeClr val="tx1"/>
                </a:solidFill>
              </a:rPr>
              <a:t> Commons Licences) : correction de la section « Attention »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</a:rPr>
              <a:t>Licences – Droit d’auteur de la Couronne (Crown Copyright) : suppression dans la section « Note » de la référence </a:t>
            </a:r>
            <a:r>
              <a:rPr lang="fr-CA" sz="1400" dirty="0"/>
              <a:t>au gouvernement ouvert et de la citation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/>
              <a:t>Exceptions – Art. 29 Utilisation équitable (S. 29 </a:t>
            </a:r>
            <a:r>
              <a:rPr lang="fr-CA" sz="1400" dirty="0" err="1"/>
              <a:t>Fair</a:t>
            </a:r>
            <a:r>
              <a:rPr lang="fr-CA" sz="1400" dirty="0"/>
              <a:t> </a:t>
            </a:r>
            <a:r>
              <a:rPr lang="fr-CA" sz="1400" dirty="0" err="1"/>
              <a:t>Dealing</a:t>
            </a:r>
            <a:r>
              <a:rPr lang="fr-CA" sz="1400" dirty="0"/>
              <a:t>) : partie de la définition ajoutée à la section « Limites »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/>
              <a:t>Exceptions – Art. 29.1 Utilisation équitable : critique ou compte rendu (S. 29.1 </a:t>
            </a:r>
            <a:r>
              <a:rPr lang="fr-CA" sz="1400" dirty="0" err="1"/>
              <a:t>Fair</a:t>
            </a:r>
            <a:r>
              <a:rPr lang="fr-CA" sz="1400" dirty="0"/>
              <a:t> </a:t>
            </a:r>
            <a:r>
              <a:rPr lang="fr-CA" sz="1400" dirty="0" err="1"/>
              <a:t>Dealing</a:t>
            </a:r>
            <a:r>
              <a:rPr lang="fr-CA" sz="1400" dirty="0"/>
              <a:t>: </a:t>
            </a:r>
            <a:r>
              <a:rPr lang="fr-CA" sz="1400" dirty="0" err="1"/>
              <a:t>Criticism</a:t>
            </a:r>
            <a:r>
              <a:rPr lang="fr-CA" sz="1400" dirty="0"/>
              <a:t> or </a:t>
            </a:r>
            <a:r>
              <a:rPr lang="fr-CA" sz="1400" dirty="0" err="1"/>
              <a:t>Review</a:t>
            </a:r>
            <a:r>
              <a:rPr lang="fr-CA" sz="1400" dirty="0"/>
              <a:t>) : partie de la définition ajoutée à la section « Limites »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/>
              <a:t>Exceptions – Art. 29.2 Utilisation équitable : communication des nouvelles (S. 29.2 </a:t>
            </a:r>
            <a:r>
              <a:rPr lang="fr-CA" sz="1400" dirty="0" err="1"/>
              <a:t>Fair</a:t>
            </a:r>
            <a:r>
              <a:rPr lang="fr-CA" sz="1400" dirty="0"/>
              <a:t> </a:t>
            </a:r>
            <a:r>
              <a:rPr lang="fr-CA" sz="1400" dirty="0" err="1"/>
              <a:t>Dealing</a:t>
            </a:r>
            <a:r>
              <a:rPr lang="fr-CA" sz="1400" dirty="0"/>
              <a:t>: News </a:t>
            </a:r>
            <a:r>
              <a:rPr lang="fr-CA" sz="1400" dirty="0" err="1"/>
              <a:t>Reporting</a:t>
            </a:r>
            <a:r>
              <a:rPr lang="fr-CA" sz="1400" dirty="0"/>
              <a:t>) : partie de la définition ajoutée à la section « Limites »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/>
              <a:t>Exceptions – Art. 30 Recueils (S. 30 </a:t>
            </a:r>
            <a:r>
              <a:rPr lang="fr-CA" sz="1400" dirty="0" err="1"/>
              <a:t>Literary</a:t>
            </a:r>
            <a:r>
              <a:rPr lang="fr-CA" sz="1400" dirty="0"/>
              <a:t> Collections) : modification de l’exemple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b="0" i="0" u="none" strike="noStrike" cap="none" dirty="0">
                <a:solidFill>
                  <a:schemeClr val="dk1"/>
                </a:solidFill>
                <a:sym typeface="Open Sans"/>
              </a:rPr>
              <a:t>Exceptions – Art. 30.04 Œuvre sur Internet (S. 30.04 </a:t>
            </a:r>
            <a:r>
              <a:rPr lang="fr-CA" sz="1400" b="0" i="0" u="none" strike="noStrike" cap="none" dirty="0" err="1">
                <a:solidFill>
                  <a:schemeClr val="dk1"/>
                </a:solidFill>
                <a:sym typeface="Open Sans"/>
              </a:rPr>
              <a:t>Work</a:t>
            </a:r>
            <a:r>
              <a:rPr lang="fr-CA" sz="1400" b="0" i="0" u="none" strike="noStrike" cap="none" dirty="0">
                <a:solidFill>
                  <a:schemeClr val="dk1"/>
                </a:solidFill>
                <a:sym typeface="Open Sans"/>
              </a:rPr>
              <a:t> </a:t>
            </a:r>
            <a:r>
              <a:rPr lang="fr-CA" sz="1400" b="0" i="0" u="none" strike="noStrike" cap="none" dirty="0" err="1">
                <a:solidFill>
                  <a:schemeClr val="dk1"/>
                </a:solidFill>
                <a:sym typeface="Open Sans"/>
              </a:rPr>
              <a:t>Available</a:t>
            </a:r>
            <a:r>
              <a:rPr lang="fr-CA" sz="1400" b="0" i="0" u="none" strike="noStrike" cap="none" dirty="0">
                <a:solidFill>
                  <a:schemeClr val="dk1"/>
                </a:solidFill>
                <a:sym typeface="Open Sans"/>
              </a:rPr>
              <a:t> </a:t>
            </a:r>
            <a:r>
              <a:rPr lang="fr-CA" sz="1400" b="0" i="0" u="none" strike="noStrike" cap="none" dirty="0" err="1">
                <a:solidFill>
                  <a:schemeClr val="dk1"/>
                </a:solidFill>
                <a:sym typeface="Open Sans"/>
              </a:rPr>
              <a:t>Through</a:t>
            </a:r>
            <a:r>
              <a:rPr lang="fr-CA" sz="1400" b="0" i="0" u="none" strike="noStrike" cap="none" dirty="0">
                <a:solidFill>
                  <a:schemeClr val="dk1"/>
                </a:solidFill>
                <a:sym typeface="Open Sans"/>
              </a:rPr>
              <a:t> Internet) : modification de l’exemple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/>
              <a:t>Exceptions – Art. 30.1 Gestion et conservation de collections (S. 30.1 Management and Maintenance of Collections) : ajout de la « Note » à la section « Limites »</a:t>
            </a:r>
          </a:p>
        </p:txBody>
      </p:sp>
    </p:spTree>
    <p:extLst>
      <p:ext uri="{BB962C8B-B14F-4D97-AF65-F5344CB8AC3E}">
        <p14:creationId xmlns:p14="http://schemas.microsoft.com/office/powerpoint/2010/main" val="322958519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77"/>
          <p:cNvSpPr txBox="1">
            <a:spLocks noGrp="1"/>
          </p:cNvSpPr>
          <p:nvPr>
            <p:ph type="title"/>
          </p:nvPr>
        </p:nvSpPr>
        <p:spPr>
          <a:xfrm>
            <a:off x="367825" y="350196"/>
            <a:ext cx="8291000" cy="842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dirty="0"/>
              <a:t>MODIFICATIONS</a:t>
            </a:r>
            <a:r>
              <a:rPr lang="en-US" sz="4000" b="0" i="0" u="none" strike="noStrike" cap="none" dirty="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 et AJOUTS</a:t>
            </a:r>
            <a:endParaRPr sz="4000" b="0" i="0" u="none" strike="noStrike" cap="none" dirty="0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sp>
        <p:nvSpPr>
          <p:cNvPr id="731" name="Google Shape;731;p77"/>
          <p:cNvSpPr txBox="1">
            <a:spLocks noGrp="1"/>
          </p:cNvSpPr>
          <p:nvPr>
            <p:ph type="body" idx="1"/>
          </p:nvPr>
        </p:nvSpPr>
        <p:spPr>
          <a:xfrm>
            <a:off x="431674" y="1193057"/>
            <a:ext cx="8313491" cy="5402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r-CA" sz="1800" b="1" i="0" u="none" strike="noStrike" cap="none" dirty="0">
                <a:solidFill>
                  <a:schemeClr val="dk1"/>
                </a:solidFill>
                <a:sym typeface="Open Sans"/>
              </a:rPr>
              <a:t>Cartes (suite) : </a:t>
            </a:r>
            <a:endParaRPr lang="fr-CA" sz="1800" dirty="0"/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fr-CA" sz="1600" b="1" i="0" u="none" strike="noStrike" cap="none" dirty="0">
              <a:solidFill>
                <a:schemeClr val="dk1"/>
              </a:solidFill>
              <a:sym typeface="Open Sans"/>
            </a:endParaRP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b="0" i="0" u="none" strike="noStrike" cap="none" dirty="0">
                <a:solidFill>
                  <a:schemeClr val="dk1"/>
                </a:solidFill>
                <a:sym typeface="Open Sans"/>
              </a:rPr>
              <a:t>Exceptions – Art. 30.62 Recherche sur le chiffrement (S. 30.62 </a:t>
            </a:r>
            <a:r>
              <a:rPr lang="fr-CA" sz="1400" b="0" i="0" u="none" strike="noStrike" cap="none" dirty="0" err="1">
                <a:solidFill>
                  <a:schemeClr val="dk1"/>
                </a:solidFill>
                <a:sym typeface="Open Sans"/>
              </a:rPr>
              <a:t>Encryption</a:t>
            </a:r>
            <a:r>
              <a:rPr lang="fr-CA" sz="1400" b="0" i="0" u="none" strike="noStrike" cap="none" dirty="0">
                <a:solidFill>
                  <a:schemeClr val="dk1"/>
                </a:solidFill>
                <a:sym typeface="Open Sans"/>
              </a:rPr>
              <a:t> </a:t>
            </a:r>
            <a:r>
              <a:rPr lang="fr-CA" sz="1400" b="0" i="0" u="none" strike="noStrike" cap="none" dirty="0" err="1">
                <a:solidFill>
                  <a:schemeClr val="dk1"/>
                </a:solidFill>
                <a:sym typeface="Open Sans"/>
              </a:rPr>
              <a:t>Research</a:t>
            </a:r>
            <a:r>
              <a:rPr lang="fr-CA" sz="1400" b="0" i="0" u="none" strike="noStrike" cap="none" dirty="0">
                <a:solidFill>
                  <a:schemeClr val="dk1"/>
                </a:solidFill>
                <a:sym typeface="Open Sans"/>
              </a:rPr>
              <a:t>) : ajout dans la section « Limites » de « Dans le cas d’un programme d’ordinateur »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dirty="0"/>
              <a:t>Exceptions – Art. 30.63 Sécurité (S. 30.62 Security) : correction du numéro de l’article (30.63 plutôt que 30.62)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r>
              <a:rPr lang="fr-CA" sz="1400" b="0" i="0" u="none" strike="noStrike" cap="none" dirty="0">
                <a:solidFill>
                  <a:schemeClr val="dk1"/>
                </a:solidFill>
                <a:sym typeface="Open Sans"/>
              </a:rPr>
              <a:t>Exceptions – Article 32.2(1) Autres cas de non-violation (S. 32.2(1) </a:t>
            </a:r>
            <a:r>
              <a:rPr lang="fr-CA" sz="1400" b="0" i="0" u="none" strike="noStrike" cap="none" dirty="0" err="1">
                <a:solidFill>
                  <a:schemeClr val="dk1"/>
                </a:solidFill>
                <a:sym typeface="Open Sans"/>
              </a:rPr>
              <a:t>Miscellaneous</a:t>
            </a:r>
            <a:r>
              <a:rPr lang="fr-CA" sz="1400" b="0" i="0" u="none" strike="noStrike" cap="none" dirty="0">
                <a:solidFill>
                  <a:schemeClr val="dk1"/>
                </a:solidFill>
                <a:sym typeface="Open Sans"/>
              </a:rPr>
              <a:t> </a:t>
            </a:r>
            <a:r>
              <a:rPr lang="fr-CA" sz="1400" b="0" i="0" u="none" strike="noStrike" cap="none" dirty="0" err="1">
                <a:solidFill>
                  <a:schemeClr val="dk1"/>
                </a:solidFill>
                <a:sym typeface="Open Sans"/>
              </a:rPr>
              <a:t>Acts</a:t>
            </a:r>
            <a:r>
              <a:rPr lang="fr-CA" sz="1400" b="0" i="0" u="none" strike="noStrike" cap="none" dirty="0">
                <a:solidFill>
                  <a:schemeClr val="dk1"/>
                </a:solidFill>
                <a:sym typeface="Open Sans"/>
              </a:rPr>
              <a:t>) : suppression de (a), (c), (e) et (f) de la définition et (c) et (f) de la section « Limites » pour alléger le texte, ajout d’une section « Note » et d’un lien à l’article dans la </a:t>
            </a:r>
            <a:r>
              <a:rPr lang="fr-CA" sz="1400" b="0" i="1" u="none" strike="noStrike" cap="none" dirty="0">
                <a:solidFill>
                  <a:schemeClr val="dk1"/>
                </a:solidFill>
                <a:sym typeface="Open Sans"/>
              </a:rPr>
              <a:t>Loi sur le droit d’auteur </a:t>
            </a:r>
            <a:r>
              <a:rPr lang="fr-CA" sz="1400" b="0" i="0" u="none" strike="noStrike" cap="none" dirty="0">
                <a:solidFill>
                  <a:schemeClr val="dk1"/>
                </a:solidFill>
                <a:sym typeface="Open Sans"/>
              </a:rPr>
              <a:t>et modification de l’exemple</a:t>
            </a:r>
          </a:p>
          <a:p>
            <a:pPr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●"/>
            </a:pPr>
            <a:endParaRPr lang="fr-CA" sz="1400" b="0" i="0" u="none" strike="noStrike" cap="none" dirty="0">
              <a:solidFill>
                <a:schemeClr val="dk1"/>
              </a:solidFill>
              <a:sym typeface="Open Sans"/>
            </a:endParaRPr>
          </a:p>
          <a:p>
            <a:pPr marL="0" lvl="0" indent="0">
              <a:spcBef>
                <a:spcPts val="600"/>
              </a:spcBef>
            </a:pPr>
            <a:r>
              <a:rPr lang="en-US" sz="1800" dirty="0" err="1"/>
              <a:t>Diapositives</a:t>
            </a:r>
            <a:r>
              <a:rPr lang="en-US" sz="1800" dirty="0"/>
              <a:t> :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sz="1800" b="0" dirty="0"/>
              <a:t/>
            </a:r>
            <a:br>
              <a:rPr lang="en-US" sz="1800" b="0" dirty="0"/>
            </a:br>
            <a:r>
              <a:rPr lang="en-US" sz="1400" b="0" dirty="0" err="1"/>
              <a:t>Diapo</a:t>
            </a:r>
            <a:r>
              <a:rPr lang="en-US" sz="1400" b="0" dirty="0"/>
              <a:t> 1: </a:t>
            </a:r>
            <a:r>
              <a:rPr lang="en-US" sz="1400" b="0" dirty="0" err="1"/>
              <a:t>nouvelles</a:t>
            </a:r>
            <a:r>
              <a:rPr lang="en-US" sz="1400" b="0" dirty="0"/>
              <a:t> </a:t>
            </a:r>
            <a:r>
              <a:rPr lang="en-US" sz="1400" b="0" dirty="0" err="1"/>
              <a:t>cartes</a:t>
            </a:r>
            <a:r>
              <a:rPr lang="en-US" sz="1400" b="0" dirty="0"/>
              <a:t> et attributions		</a:t>
            </a:r>
            <a:r>
              <a:rPr lang="fr-CA" sz="1400" b="0" dirty="0"/>
              <a:t>Diapos 41 et 42 : nouveau scénario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sz="1400" b="0" dirty="0" err="1"/>
              <a:t>Diapos</a:t>
            </a:r>
            <a:r>
              <a:rPr lang="en-US" sz="1400" b="0" dirty="0"/>
              <a:t> 6 à 22 : nouveau logo			</a:t>
            </a:r>
            <a:r>
              <a:rPr lang="fr-CA" sz="1400" b="0" dirty="0"/>
              <a:t>Diapos 51 et 52 : nouveau scénario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sz="1400" b="0" dirty="0" err="1"/>
              <a:t>Diapo</a:t>
            </a:r>
            <a:r>
              <a:rPr lang="en-US" sz="1400" b="0" dirty="0"/>
              <a:t> 23 : </a:t>
            </a:r>
            <a:r>
              <a:rPr lang="en-US" sz="1400" b="0" dirty="0" err="1"/>
              <a:t>nouvelles</a:t>
            </a:r>
            <a:r>
              <a:rPr lang="en-US" sz="1400" b="0" dirty="0"/>
              <a:t> </a:t>
            </a:r>
            <a:r>
              <a:rPr lang="en-US" sz="1400" b="0" dirty="0" err="1"/>
              <a:t>cartes</a:t>
            </a:r>
            <a:r>
              <a:rPr lang="en-US" sz="1400" b="0" dirty="0"/>
              <a:t>			</a:t>
            </a:r>
            <a:r>
              <a:rPr lang="fr-CA" sz="1400" b="0" dirty="0"/>
              <a:t>Diapos 55 et 56 : nouveau scénario</a:t>
            </a:r>
          </a:p>
          <a:p>
            <a:pPr marL="0" lvl="0" indent="0">
              <a:spcBef>
                <a:spcPts val="600"/>
              </a:spcBef>
              <a:spcAft>
                <a:spcPts val="600"/>
              </a:spcAft>
            </a:pPr>
            <a:r>
              <a:rPr lang="en-US" sz="1400" b="0" dirty="0" err="1"/>
              <a:t>Diapos</a:t>
            </a:r>
            <a:r>
              <a:rPr lang="en-US" sz="1400" b="0" dirty="0"/>
              <a:t> 34 et 35 : nouveau </a:t>
            </a:r>
            <a:r>
              <a:rPr lang="en-US" sz="1400" b="0" dirty="0" err="1"/>
              <a:t>scénario</a:t>
            </a:r>
            <a:endParaRPr lang="en-US" sz="1400" b="0" dirty="0"/>
          </a:p>
          <a:p>
            <a:pPr marL="0" lvl="0" indent="0">
              <a:spcBef>
                <a:spcPts val="600"/>
              </a:spcBef>
              <a:spcAft>
                <a:spcPts val="600"/>
              </a:spcAft>
            </a:pP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899940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443608" cy="13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 dirty="0" err="1"/>
              <a:t>Quels</a:t>
            </a:r>
            <a:r>
              <a:rPr lang="en-US" sz="3600" dirty="0"/>
              <a:t> </a:t>
            </a:r>
            <a:r>
              <a:rPr lang="en-US" sz="3600" dirty="0" err="1"/>
              <a:t>sont</a:t>
            </a:r>
            <a:r>
              <a:rPr lang="en-US" sz="3600" dirty="0"/>
              <a:t> les droits des </a:t>
            </a:r>
            <a:r>
              <a:rPr lang="en-US" sz="3600" dirty="0" err="1"/>
              <a:t>titulaires</a:t>
            </a:r>
            <a:r>
              <a:rPr lang="en-US" sz="3600" dirty="0"/>
              <a:t> de droit </a:t>
            </a:r>
            <a:r>
              <a:rPr lang="en-US" sz="3600" dirty="0" err="1"/>
              <a:t>d’auteur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320"/>
              </a:spcBef>
              <a:spcAft>
                <a:spcPts val="0"/>
              </a:spcAft>
              <a:buClr>
                <a:srgbClr val="FF6C00"/>
              </a:buClr>
              <a:buSzPts val="3600"/>
              <a:buFont typeface="Arial"/>
              <a:buNone/>
            </a:pPr>
            <a:endParaRPr sz="3600" b="1" i="0" u="none" strike="noStrike" cap="none" dirty="0">
              <a:solidFill>
                <a:srgbClr val="FF751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Google Shape;160;p24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5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360100" cy="49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 dirty="0" err="1"/>
              <a:t>Quels</a:t>
            </a:r>
            <a:r>
              <a:rPr lang="en-US" sz="3600" dirty="0"/>
              <a:t> </a:t>
            </a:r>
            <a:r>
              <a:rPr lang="en-US" sz="3600" dirty="0" err="1"/>
              <a:t>sont</a:t>
            </a:r>
            <a:r>
              <a:rPr lang="en-US" sz="3600" dirty="0"/>
              <a:t> les droits des </a:t>
            </a:r>
            <a:r>
              <a:rPr lang="en-US" sz="3600" dirty="0" err="1"/>
              <a:t>titulaires</a:t>
            </a:r>
            <a:r>
              <a:rPr lang="en-US" sz="3600" dirty="0"/>
              <a:t> de droit </a:t>
            </a:r>
            <a:r>
              <a:rPr lang="en-US" sz="3600" dirty="0" err="1"/>
              <a:t>d’auteur</a:t>
            </a:r>
            <a:r>
              <a:rPr lang="en-US" sz="3600" dirty="0"/>
              <a:t>?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1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320"/>
              </a:spcBef>
              <a:spcAft>
                <a:spcPts val="0"/>
              </a:spcAft>
              <a:buClr>
                <a:srgbClr val="FF6C00"/>
              </a:buClr>
              <a:buSzPts val="3600"/>
              <a:buFont typeface="Arial"/>
              <a:buNone/>
            </a:pPr>
            <a:r>
              <a:rPr lang="en-US" sz="3200" dirty="0">
                <a:solidFill>
                  <a:srgbClr val="FF7517"/>
                </a:solidFill>
              </a:rPr>
              <a:t>R. Pour encourager et </a:t>
            </a:r>
            <a:r>
              <a:rPr lang="en-US" sz="3200" dirty="0" err="1">
                <a:solidFill>
                  <a:srgbClr val="FF7517"/>
                </a:solidFill>
              </a:rPr>
              <a:t>récompenser</a:t>
            </a:r>
            <a:r>
              <a:rPr lang="en-US" sz="3200" dirty="0">
                <a:solidFill>
                  <a:srgbClr val="FF7517"/>
                </a:solidFill>
              </a:rPr>
              <a:t> la </a:t>
            </a:r>
            <a:r>
              <a:rPr lang="en-US" sz="3200" dirty="0" err="1">
                <a:solidFill>
                  <a:srgbClr val="FF7517"/>
                </a:solidFill>
              </a:rPr>
              <a:t>créativité</a:t>
            </a:r>
            <a:r>
              <a:rPr lang="en-US" sz="3200" dirty="0">
                <a:solidFill>
                  <a:srgbClr val="FF7517"/>
                </a:solidFill>
              </a:rPr>
              <a:t>, </a:t>
            </a:r>
            <a:r>
              <a:rPr lang="en-US" sz="3200" dirty="0" err="1">
                <a:solidFill>
                  <a:srgbClr val="FF7517"/>
                </a:solidFill>
              </a:rPr>
              <a:t>trois</a:t>
            </a:r>
            <a:r>
              <a:rPr lang="en-US" sz="3200" dirty="0">
                <a:solidFill>
                  <a:srgbClr val="FF7517"/>
                </a:solidFill>
              </a:rPr>
              <a:t> des </a:t>
            </a:r>
            <a:r>
              <a:rPr lang="en-US" sz="3200" dirty="0" err="1">
                <a:solidFill>
                  <a:srgbClr val="FF7517"/>
                </a:solidFill>
              </a:rPr>
              <a:t>principaux</a:t>
            </a:r>
            <a:r>
              <a:rPr lang="en-US" sz="3200" dirty="0">
                <a:solidFill>
                  <a:srgbClr val="FF7517"/>
                </a:solidFill>
              </a:rPr>
              <a:t> droits </a:t>
            </a:r>
            <a:r>
              <a:rPr lang="en-US" sz="3200" dirty="0" err="1">
                <a:solidFill>
                  <a:srgbClr val="FF7517"/>
                </a:solidFill>
              </a:rPr>
              <a:t>accordés</a:t>
            </a:r>
            <a:r>
              <a:rPr lang="en-US" sz="3200" dirty="0">
                <a:solidFill>
                  <a:srgbClr val="FF7517"/>
                </a:solidFill>
              </a:rPr>
              <a:t> à un </a:t>
            </a:r>
            <a:r>
              <a:rPr lang="en-US" sz="3200" dirty="0" err="1">
                <a:solidFill>
                  <a:srgbClr val="FF7517"/>
                </a:solidFill>
              </a:rPr>
              <a:t>titulaire</a:t>
            </a:r>
            <a:r>
              <a:rPr lang="en-US" sz="3200" dirty="0">
                <a:solidFill>
                  <a:srgbClr val="FF7517"/>
                </a:solidFill>
              </a:rPr>
              <a:t> de droit </a:t>
            </a:r>
            <a:r>
              <a:rPr lang="en-US" sz="3200" dirty="0" err="1">
                <a:solidFill>
                  <a:srgbClr val="FF7517"/>
                </a:solidFill>
              </a:rPr>
              <a:t>d'auteur</a:t>
            </a:r>
            <a:r>
              <a:rPr lang="en-US" sz="3200" dirty="0">
                <a:solidFill>
                  <a:srgbClr val="FF7517"/>
                </a:solidFill>
              </a:rPr>
              <a:t> </a:t>
            </a:r>
            <a:r>
              <a:rPr lang="en-US" sz="3200" dirty="0" err="1">
                <a:solidFill>
                  <a:srgbClr val="FF7517"/>
                </a:solidFill>
              </a:rPr>
              <a:t>sont</a:t>
            </a:r>
            <a:r>
              <a:rPr lang="en-US" sz="3200" dirty="0">
                <a:solidFill>
                  <a:srgbClr val="FF7517"/>
                </a:solidFill>
              </a:rPr>
              <a:t> les droits </a:t>
            </a:r>
            <a:r>
              <a:rPr lang="en-US" sz="3200" dirty="0" err="1">
                <a:solidFill>
                  <a:srgbClr val="FF7517"/>
                </a:solidFill>
              </a:rPr>
              <a:t>exclusifs</a:t>
            </a:r>
            <a:r>
              <a:rPr lang="en-US" sz="3200" dirty="0">
                <a:solidFill>
                  <a:srgbClr val="FF7517"/>
                </a:solidFill>
              </a:rPr>
              <a:t> de </a:t>
            </a:r>
            <a:r>
              <a:rPr lang="en-US" sz="3200" dirty="0" err="1">
                <a:solidFill>
                  <a:srgbClr val="FF7517"/>
                </a:solidFill>
              </a:rPr>
              <a:t>produire</a:t>
            </a:r>
            <a:r>
              <a:rPr lang="en-US" sz="3200" dirty="0">
                <a:solidFill>
                  <a:srgbClr val="FF7517"/>
                </a:solidFill>
              </a:rPr>
              <a:t> </a:t>
            </a:r>
            <a:r>
              <a:rPr lang="en-US" sz="3200" dirty="0" err="1">
                <a:solidFill>
                  <a:srgbClr val="FF7517"/>
                </a:solidFill>
              </a:rPr>
              <a:t>ou</a:t>
            </a:r>
            <a:r>
              <a:rPr lang="en-US" sz="3200" dirty="0">
                <a:solidFill>
                  <a:srgbClr val="FF7517"/>
                </a:solidFill>
              </a:rPr>
              <a:t> de </a:t>
            </a:r>
            <a:r>
              <a:rPr lang="en-US" sz="3200" dirty="0" err="1">
                <a:solidFill>
                  <a:srgbClr val="FF7517"/>
                </a:solidFill>
              </a:rPr>
              <a:t>reproduire</a:t>
            </a:r>
            <a:r>
              <a:rPr lang="en-US" sz="3200" dirty="0">
                <a:solidFill>
                  <a:srgbClr val="FF7517"/>
                </a:solidFill>
              </a:rPr>
              <a:t>, </a:t>
            </a:r>
            <a:r>
              <a:rPr lang="en-US" sz="3200" dirty="0" err="1">
                <a:solidFill>
                  <a:srgbClr val="FF7517"/>
                </a:solidFill>
              </a:rPr>
              <a:t>d'exécuter</a:t>
            </a:r>
            <a:r>
              <a:rPr lang="en-US" sz="3200" dirty="0">
                <a:solidFill>
                  <a:srgbClr val="FF7517"/>
                </a:solidFill>
              </a:rPr>
              <a:t> </a:t>
            </a:r>
            <a:r>
              <a:rPr lang="en-US" sz="3200" dirty="0" err="1">
                <a:solidFill>
                  <a:srgbClr val="FF7517"/>
                </a:solidFill>
              </a:rPr>
              <a:t>en</a:t>
            </a:r>
            <a:r>
              <a:rPr lang="en-US" sz="3200" dirty="0">
                <a:solidFill>
                  <a:srgbClr val="FF7517"/>
                </a:solidFill>
              </a:rPr>
              <a:t> public et de </a:t>
            </a:r>
            <a:r>
              <a:rPr lang="en-US" sz="3200" dirty="0" err="1">
                <a:solidFill>
                  <a:srgbClr val="FF7517"/>
                </a:solidFill>
              </a:rPr>
              <a:t>publier</a:t>
            </a:r>
            <a:r>
              <a:rPr lang="en-US" sz="3200" dirty="0">
                <a:solidFill>
                  <a:srgbClr val="FF7517"/>
                </a:solidFill>
              </a:rPr>
              <a:t> </a:t>
            </a:r>
            <a:r>
              <a:rPr lang="en-US" sz="3200" dirty="0" err="1">
                <a:solidFill>
                  <a:srgbClr val="FF7517"/>
                </a:solidFill>
              </a:rPr>
              <a:t>une</a:t>
            </a:r>
            <a:r>
              <a:rPr lang="en-US" sz="3200" dirty="0">
                <a:solidFill>
                  <a:srgbClr val="FF7517"/>
                </a:solidFill>
              </a:rPr>
              <a:t> </a:t>
            </a:r>
            <a:r>
              <a:rPr lang="en-US" sz="3200" dirty="0" err="1">
                <a:solidFill>
                  <a:srgbClr val="FF7517"/>
                </a:solidFill>
              </a:rPr>
              <a:t>œuvre</a:t>
            </a:r>
            <a:r>
              <a:rPr lang="en-US" sz="3200" dirty="0">
                <a:solidFill>
                  <a:srgbClr val="FF7517"/>
                </a:solidFill>
              </a:rPr>
              <a:t> pour la première </a:t>
            </a:r>
            <a:r>
              <a:rPr lang="en-US" sz="3200" dirty="0" err="1">
                <a:solidFill>
                  <a:srgbClr val="FF7517"/>
                </a:solidFill>
              </a:rPr>
              <a:t>fois</a:t>
            </a:r>
            <a:r>
              <a:rPr lang="en-US" sz="3200" dirty="0">
                <a:solidFill>
                  <a:srgbClr val="FF7517"/>
                </a:solidFill>
              </a:rPr>
              <a:t>.</a:t>
            </a:r>
            <a:endParaRPr sz="3200" b="1" i="0" u="none" strike="noStrike" cap="none" dirty="0">
              <a:solidFill>
                <a:srgbClr val="FF751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Google Shape;166;p25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232300" cy="12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Q. </a:t>
            </a:r>
            <a:r>
              <a:rPr lang="en-US" sz="3600"/>
              <a:t>Est-ce que le droit d’auteur protège les idées?</a:t>
            </a:r>
            <a:endParaRPr sz="20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rgbClr val="FF6C00"/>
              </a:buClr>
              <a:buSzPts val="3600"/>
              <a:buFont typeface="Arial"/>
              <a:buNone/>
            </a:pPr>
            <a:endParaRPr sz="3600" b="1" i="0" u="none" strike="noStrike" cap="none">
              <a:solidFill>
                <a:srgbClr val="FF6C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p26"/>
          <p:cNvSpPr txBox="1"/>
          <p:nvPr/>
        </p:nvSpPr>
        <p:spPr>
          <a:xfrm>
            <a:off x="457200" y="305118"/>
            <a:ext cx="5791200" cy="11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Slabo 27px"/>
              <a:buNone/>
            </a:pPr>
            <a:r>
              <a:rPr lang="en-US" sz="4000">
                <a:solidFill>
                  <a:schemeClr val="dk2"/>
                </a:solidFill>
                <a:latin typeface="Slabo 27px"/>
                <a:ea typeface="Slabo 27px"/>
                <a:cs typeface="Slabo 27px"/>
                <a:sym typeface="Slabo 27px"/>
              </a:rPr>
              <a:t>QUIZ DU DROIT D’AUTEUR</a:t>
            </a:r>
            <a:endParaRPr sz="4000" b="0" i="0" u="none" strike="noStrike" cap="none">
              <a:solidFill>
                <a:schemeClr val="dk2"/>
              </a:solidFill>
              <a:latin typeface="Slabo 27px"/>
              <a:ea typeface="Slabo 27px"/>
              <a:cs typeface="Slabo 27px"/>
              <a:sym typeface="Slabo 27px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66" y="305118"/>
            <a:ext cx="933882" cy="98123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sential">
  <a:themeElements>
    <a:clrScheme name="Custom 2">
      <a:dk1>
        <a:srgbClr val="000000"/>
      </a:dk1>
      <a:lt1>
        <a:srgbClr val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1C2C64"/>
      </a:hlink>
      <a:folHlink>
        <a:srgbClr val="1C2C6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2424</Words>
  <Application>Microsoft Office PowerPoint</Application>
  <PresentationFormat>On-screen Show (4:3)</PresentationFormat>
  <Paragraphs>438</Paragraphs>
  <Slides>61</Slides>
  <Notes>61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70" baseType="lpstr">
      <vt:lpstr>Impact</vt:lpstr>
      <vt:lpstr>Arial</vt:lpstr>
      <vt:lpstr>Arial Black</vt:lpstr>
      <vt:lpstr>Open Sans</vt:lpstr>
      <vt:lpstr>Slabo 27px</vt:lpstr>
      <vt:lpstr>Calibri</vt:lpstr>
      <vt:lpstr>Noto Sans Symbols</vt:lpstr>
      <vt:lpstr>Georgia</vt:lpstr>
      <vt:lpstr>Essential</vt:lpstr>
      <vt:lpstr>PowerPoint Presentation</vt:lpstr>
      <vt:lpstr>DÉROULEMENT DU JEU</vt:lpstr>
      <vt:lpstr> AVERTISSEMENT</vt:lpstr>
      <vt:lpstr>APERÇU 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 DU DROIT D’AUTEUR</vt:lpstr>
      <vt:lpstr>PowerPoint Presentation</vt:lpstr>
      <vt:lpstr>PowerPoint Presentation</vt:lpstr>
      <vt:lpstr>PowerPoint Presentation</vt:lpstr>
      <vt:lpstr>LE JEU DE CARTES DU DROIT D’AUTEUR</vt:lpstr>
      <vt:lpstr>RÈGLEMENTS</vt:lpstr>
      <vt:lpstr>Œuvres et autres objets </vt:lpstr>
      <vt:lpstr>POURQUOI CONSIDÉRER LES TYPES D’ ŒUVRE ET AUTRES OBJETS PROTÉGÉS PAR LE DROIT D’AUTEUR?</vt:lpstr>
      <vt:lpstr>ŒUVRES ET AUTRES OBJETS PROTÉGÉS PAR LE DROIT D’AUTEUR</vt:lpstr>
      <vt:lpstr>ŒUVRES ET AUTRES OBJETS PROTÉGÉS PAR LE DROIT D’AUTEUR</vt:lpstr>
      <vt:lpstr>Première RONDE</vt:lpstr>
      <vt:lpstr>Usages</vt:lpstr>
      <vt:lpstr>POURQUOI CONSIDÉRER LES TYPES D’USAGE PROTÉGÉS PAR LE DROIT D’AUTEUR</vt:lpstr>
      <vt:lpstr>USAGES PROTÉGÉS PAR LE DROIT D’AUTEUR</vt:lpstr>
      <vt:lpstr>Deuxième RONDE</vt:lpstr>
      <vt:lpstr>Deuxième RONDE</vt:lpstr>
      <vt:lpstr>Deuxième RONDE</vt:lpstr>
      <vt:lpstr>Licences</vt:lpstr>
      <vt:lpstr>POURQUOI CONSIDÉRER LES TYPES DE LICENCE DE DROIT D’AUTEUR?</vt:lpstr>
      <vt:lpstr>LICENCES DE DROIT D’AUTEUR</vt:lpstr>
      <vt:lpstr>LICENCES DE DROIT D’AUTEUR</vt:lpstr>
      <vt:lpstr>Troisième RONDE</vt:lpstr>
      <vt:lpstr>Troisième RONDE</vt:lpstr>
      <vt:lpstr>Troisième RONDE</vt:lpstr>
      <vt:lpstr>Exceptions</vt:lpstr>
      <vt:lpstr>UTILISATION ÉQUITABLE</vt:lpstr>
      <vt:lpstr>EXCEPTIONS CLÉS au droit d’auteur</vt:lpstr>
      <vt:lpstr>EXCEPTIONS CLÉS au droit d’auteur</vt:lpstr>
      <vt:lpstr>EXCEPTIONS CLÉS au droit d’auteur</vt:lpstr>
      <vt:lpstr>EXCEPTIONS CLÉS au droit d’auteur</vt:lpstr>
      <vt:lpstr>EXCEPTIONS CLÉS au droit d’auteur</vt:lpstr>
      <vt:lpstr>Quatrième RONDE</vt:lpstr>
      <vt:lpstr>Quatrième RONDE</vt:lpstr>
      <vt:lpstr>Quatrième RONDE</vt:lpstr>
      <vt:lpstr>Cinquième RONDE</vt:lpstr>
      <vt:lpstr>Trois conseils</vt:lpstr>
      <vt:lpstr>Cinquième RONDE</vt:lpstr>
      <vt:lpstr>PowerPoint Presentation</vt:lpstr>
      <vt:lpstr>LIENS</vt:lpstr>
      <vt:lpstr>ATTRIBUTIONS</vt:lpstr>
      <vt:lpstr>MODIFICATIONS et AJOUTS</vt:lpstr>
      <vt:lpstr>MODIFICATIONS et AJOUTS</vt:lpstr>
      <vt:lpstr>MODIFICATIONS et AJOUTS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Marie-Ève Truchon</dc:creator>
  <cp:lastModifiedBy>Mélanie Brunet</cp:lastModifiedBy>
  <cp:revision>129</cp:revision>
  <dcterms:modified xsi:type="dcterms:W3CDTF">2019-06-21T18:14:14Z</dcterms:modified>
</cp:coreProperties>
</file>