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
  </p:notesMasterIdLst>
  <p:sldIdLst>
    <p:sldId id="256" r:id="rId2"/>
  </p:sldIdLst>
  <p:sldSz cx="43891200" cy="32918400"/>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ura Danielle Pozzobon"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D5D19"/>
    <a:srgbClr val="568424"/>
    <a:srgbClr val="548123"/>
    <a:srgbClr val="57C972"/>
    <a:srgbClr val="76B531"/>
    <a:srgbClr val="1C2B0B"/>
    <a:srgbClr val="DDF0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9E55566F-9FB8-4252-A449-4ED41D60EB70}">
  <a:tblStyle styleId="{9E55566F-9FB8-4252-A449-4ED41D60EB70}" styleName="Table_0">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052" autoAdjust="0"/>
  </p:normalViewPr>
  <p:slideViewPr>
    <p:cSldViewPr snapToGrid="0">
      <p:cViewPr>
        <p:scale>
          <a:sx n="41" d="100"/>
          <a:sy n="41" d="100"/>
        </p:scale>
        <p:origin x="-80" y="-80"/>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commentAuthors" Target="commentAuthors.xml"/><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555932176"/>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1" name="Shape 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9571581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txBox="1">
            <a:spLocks noGrp="1"/>
          </p:cNvSpPr>
          <p:nvPr>
            <p:ph type="ctrTitle"/>
          </p:nvPr>
        </p:nvSpPr>
        <p:spPr>
          <a:xfrm>
            <a:off x="1496203" y="4765280"/>
            <a:ext cx="40899001" cy="13136502"/>
          </a:xfrm>
          <a:prstGeom prst="rect">
            <a:avLst/>
          </a:prstGeom>
        </p:spPr>
        <p:txBody>
          <a:bodyPr lIns="406325" tIns="406325" rIns="406325" bIns="406325" anchor="b" anchorCtr="0"/>
          <a:lstStyle>
            <a:lvl1pPr algn="ctr">
              <a:spcBef>
                <a:spcPts val="0"/>
              </a:spcBef>
              <a:buSzPct val="100000"/>
              <a:defRPr sz="23100"/>
            </a:lvl1pPr>
            <a:lvl2pPr algn="ctr">
              <a:spcBef>
                <a:spcPts val="0"/>
              </a:spcBef>
              <a:buSzPct val="100000"/>
              <a:defRPr sz="23100"/>
            </a:lvl2pPr>
            <a:lvl3pPr algn="ctr">
              <a:spcBef>
                <a:spcPts val="0"/>
              </a:spcBef>
              <a:buSzPct val="100000"/>
              <a:defRPr sz="23100"/>
            </a:lvl3pPr>
            <a:lvl4pPr algn="ctr">
              <a:spcBef>
                <a:spcPts val="0"/>
              </a:spcBef>
              <a:buSzPct val="100000"/>
              <a:defRPr sz="23100"/>
            </a:lvl4pPr>
            <a:lvl5pPr algn="ctr">
              <a:spcBef>
                <a:spcPts val="0"/>
              </a:spcBef>
              <a:buSzPct val="100000"/>
              <a:defRPr sz="23100"/>
            </a:lvl5pPr>
            <a:lvl6pPr algn="ctr">
              <a:spcBef>
                <a:spcPts val="0"/>
              </a:spcBef>
              <a:buSzPct val="100000"/>
              <a:defRPr sz="23100"/>
            </a:lvl6pPr>
            <a:lvl7pPr algn="ctr">
              <a:spcBef>
                <a:spcPts val="0"/>
              </a:spcBef>
              <a:buSzPct val="100000"/>
              <a:defRPr sz="23100"/>
            </a:lvl7pPr>
            <a:lvl8pPr algn="ctr">
              <a:spcBef>
                <a:spcPts val="0"/>
              </a:spcBef>
              <a:buSzPct val="100000"/>
              <a:defRPr sz="23100"/>
            </a:lvl8pPr>
            <a:lvl9pPr algn="ctr">
              <a:spcBef>
                <a:spcPts val="0"/>
              </a:spcBef>
              <a:buSzPct val="100000"/>
              <a:defRPr sz="23100"/>
            </a:lvl9pPr>
          </a:lstStyle>
          <a:p>
            <a:endParaRPr/>
          </a:p>
        </p:txBody>
      </p:sp>
      <p:sp>
        <p:nvSpPr>
          <p:cNvPr id="10" name="Shape 10"/>
          <p:cNvSpPr txBox="1">
            <a:spLocks noGrp="1"/>
          </p:cNvSpPr>
          <p:nvPr>
            <p:ph type="subTitle" idx="1"/>
          </p:nvPr>
        </p:nvSpPr>
        <p:spPr>
          <a:xfrm>
            <a:off x="1496162" y="18138400"/>
            <a:ext cx="40899001" cy="5072606"/>
          </a:xfrm>
          <a:prstGeom prst="rect">
            <a:avLst/>
          </a:prstGeom>
        </p:spPr>
        <p:txBody>
          <a:bodyPr lIns="406325" tIns="406325" rIns="406325" bIns="406325" anchor="t" anchorCtr="0"/>
          <a:lstStyle>
            <a:lvl1pPr algn="ctr">
              <a:lnSpc>
                <a:spcPct val="100000"/>
              </a:lnSpc>
              <a:spcBef>
                <a:spcPts val="0"/>
              </a:spcBef>
              <a:spcAft>
                <a:spcPts val="0"/>
              </a:spcAft>
              <a:buSzPct val="100000"/>
              <a:buNone/>
              <a:defRPr sz="12400"/>
            </a:lvl1pPr>
            <a:lvl2pPr algn="ctr">
              <a:lnSpc>
                <a:spcPct val="100000"/>
              </a:lnSpc>
              <a:spcBef>
                <a:spcPts val="0"/>
              </a:spcBef>
              <a:spcAft>
                <a:spcPts val="0"/>
              </a:spcAft>
              <a:buSzPct val="100000"/>
              <a:buNone/>
              <a:defRPr sz="12400"/>
            </a:lvl2pPr>
            <a:lvl3pPr algn="ctr">
              <a:lnSpc>
                <a:spcPct val="100000"/>
              </a:lnSpc>
              <a:spcBef>
                <a:spcPts val="0"/>
              </a:spcBef>
              <a:spcAft>
                <a:spcPts val="0"/>
              </a:spcAft>
              <a:buSzPct val="100000"/>
              <a:buNone/>
              <a:defRPr sz="12400"/>
            </a:lvl3pPr>
            <a:lvl4pPr algn="ctr">
              <a:lnSpc>
                <a:spcPct val="100000"/>
              </a:lnSpc>
              <a:spcBef>
                <a:spcPts val="0"/>
              </a:spcBef>
              <a:spcAft>
                <a:spcPts val="0"/>
              </a:spcAft>
              <a:buSzPct val="100000"/>
              <a:buNone/>
              <a:defRPr sz="12400"/>
            </a:lvl4pPr>
            <a:lvl5pPr algn="ctr">
              <a:lnSpc>
                <a:spcPct val="100000"/>
              </a:lnSpc>
              <a:spcBef>
                <a:spcPts val="0"/>
              </a:spcBef>
              <a:spcAft>
                <a:spcPts val="0"/>
              </a:spcAft>
              <a:buSzPct val="100000"/>
              <a:buNone/>
              <a:defRPr sz="12400"/>
            </a:lvl5pPr>
            <a:lvl6pPr algn="ctr">
              <a:lnSpc>
                <a:spcPct val="100000"/>
              </a:lnSpc>
              <a:spcBef>
                <a:spcPts val="0"/>
              </a:spcBef>
              <a:spcAft>
                <a:spcPts val="0"/>
              </a:spcAft>
              <a:buSzPct val="100000"/>
              <a:buNone/>
              <a:defRPr sz="12400"/>
            </a:lvl6pPr>
            <a:lvl7pPr algn="ctr">
              <a:lnSpc>
                <a:spcPct val="100000"/>
              </a:lnSpc>
              <a:spcBef>
                <a:spcPts val="0"/>
              </a:spcBef>
              <a:spcAft>
                <a:spcPts val="0"/>
              </a:spcAft>
              <a:buSzPct val="100000"/>
              <a:buNone/>
              <a:defRPr sz="12400"/>
            </a:lvl7pPr>
            <a:lvl8pPr algn="ctr">
              <a:lnSpc>
                <a:spcPct val="100000"/>
              </a:lnSpc>
              <a:spcBef>
                <a:spcPts val="0"/>
              </a:spcBef>
              <a:spcAft>
                <a:spcPts val="0"/>
              </a:spcAft>
              <a:buSzPct val="100000"/>
              <a:buNone/>
              <a:defRPr sz="12400"/>
            </a:lvl8pPr>
            <a:lvl9pPr algn="ctr">
              <a:lnSpc>
                <a:spcPct val="100000"/>
              </a:lnSpc>
              <a:spcBef>
                <a:spcPts val="0"/>
              </a:spcBef>
              <a:spcAft>
                <a:spcPts val="0"/>
              </a:spcAft>
              <a:buSzPct val="100000"/>
              <a:buNone/>
              <a:defRPr sz="12400"/>
            </a:lvl9pPr>
          </a:lstStyle>
          <a:p>
            <a:endParaRPr/>
          </a:p>
        </p:txBody>
      </p:sp>
      <p:sp>
        <p:nvSpPr>
          <p:cNvPr id="11" name="Shape 11"/>
          <p:cNvSpPr txBox="1">
            <a:spLocks noGrp="1"/>
          </p:cNvSpPr>
          <p:nvPr>
            <p:ph type="sldNum" idx="12"/>
          </p:nvPr>
        </p:nvSpPr>
        <p:spPr>
          <a:xfrm>
            <a:off x="40667796" y="29844589"/>
            <a:ext cx="2634000" cy="2519176"/>
          </a:xfrm>
          <a:prstGeom prst="rect">
            <a:avLst/>
          </a:prstGeom>
        </p:spPr>
        <p:txBody>
          <a:bodyPr lIns="406325" tIns="406325" rIns="406325" bIns="406325" anchor="ctr" anchorCtr="0">
            <a:noAutofit/>
          </a:bodyPr>
          <a:lstStyle/>
          <a:p>
            <a:fld id="{00000000-1234-1234-1234-123412341234}" type="slidenum">
              <a:rPr lang="en" smtClean="0"/>
              <a:pPr/>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1496162" y="7079201"/>
            <a:ext cx="40899001" cy="12565953"/>
          </a:xfrm>
          <a:prstGeom prst="rect">
            <a:avLst/>
          </a:prstGeom>
        </p:spPr>
        <p:txBody>
          <a:bodyPr lIns="406325" tIns="406325" rIns="406325" bIns="406325" anchor="b" anchorCtr="0"/>
          <a:lstStyle>
            <a:lvl1pPr algn="ctr">
              <a:spcBef>
                <a:spcPts val="0"/>
              </a:spcBef>
              <a:buSzPct val="100000"/>
              <a:defRPr sz="53300"/>
            </a:lvl1pPr>
            <a:lvl2pPr algn="ctr">
              <a:spcBef>
                <a:spcPts val="0"/>
              </a:spcBef>
              <a:buSzPct val="100000"/>
              <a:defRPr sz="53300"/>
            </a:lvl2pPr>
            <a:lvl3pPr algn="ctr">
              <a:spcBef>
                <a:spcPts val="0"/>
              </a:spcBef>
              <a:buSzPct val="100000"/>
              <a:defRPr sz="53300"/>
            </a:lvl3pPr>
            <a:lvl4pPr algn="ctr">
              <a:spcBef>
                <a:spcPts val="0"/>
              </a:spcBef>
              <a:buSzPct val="100000"/>
              <a:defRPr sz="53300"/>
            </a:lvl4pPr>
            <a:lvl5pPr algn="ctr">
              <a:spcBef>
                <a:spcPts val="0"/>
              </a:spcBef>
              <a:buSzPct val="100000"/>
              <a:defRPr sz="53300"/>
            </a:lvl5pPr>
            <a:lvl6pPr algn="ctr">
              <a:spcBef>
                <a:spcPts val="0"/>
              </a:spcBef>
              <a:buSzPct val="100000"/>
              <a:defRPr sz="53300"/>
            </a:lvl6pPr>
            <a:lvl7pPr algn="ctr">
              <a:spcBef>
                <a:spcPts val="0"/>
              </a:spcBef>
              <a:buSzPct val="100000"/>
              <a:defRPr sz="53300"/>
            </a:lvl7pPr>
            <a:lvl8pPr algn="ctr">
              <a:spcBef>
                <a:spcPts val="0"/>
              </a:spcBef>
              <a:buSzPct val="100000"/>
              <a:defRPr sz="53300"/>
            </a:lvl8pPr>
            <a:lvl9pPr algn="ctr">
              <a:spcBef>
                <a:spcPts val="0"/>
              </a:spcBef>
              <a:buSzPct val="100000"/>
              <a:defRPr sz="53300"/>
            </a:lvl9pPr>
          </a:lstStyle>
          <a:p>
            <a:endParaRPr/>
          </a:p>
        </p:txBody>
      </p:sp>
      <p:sp>
        <p:nvSpPr>
          <p:cNvPr id="45" name="Shape 45"/>
          <p:cNvSpPr txBox="1">
            <a:spLocks noGrp="1"/>
          </p:cNvSpPr>
          <p:nvPr>
            <p:ph type="body" idx="1"/>
          </p:nvPr>
        </p:nvSpPr>
        <p:spPr>
          <a:xfrm>
            <a:off x="1496162" y="20174240"/>
            <a:ext cx="40899001" cy="8324949"/>
          </a:xfrm>
          <a:prstGeom prst="rect">
            <a:avLst/>
          </a:prstGeom>
        </p:spPr>
        <p:txBody>
          <a:bodyPr lIns="406325" tIns="406325" rIns="406325" bIns="406325" anchor="t" anchorCtr="0"/>
          <a:lstStyle>
            <a:lvl1pPr algn="ctr">
              <a:spcBef>
                <a:spcPts val="0"/>
              </a:spcBef>
              <a:defRPr/>
            </a:lvl1pPr>
            <a:lvl2pPr algn="ctr">
              <a:spcBef>
                <a:spcPts val="0"/>
              </a:spcBef>
              <a:defRPr/>
            </a:lvl2pPr>
            <a:lvl3pPr algn="ctr">
              <a:spcBef>
                <a:spcPts val="0"/>
              </a:spcBef>
              <a:defRPr/>
            </a:lvl3pPr>
            <a:lvl4pPr algn="ctr">
              <a:spcBef>
                <a:spcPts val="0"/>
              </a:spcBef>
              <a:defRPr/>
            </a:lvl4pPr>
            <a:lvl5pPr algn="ctr">
              <a:spcBef>
                <a:spcPts val="0"/>
              </a:spcBef>
              <a:defRPr/>
            </a:lvl5pPr>
            <a:lvl6pPr algn="ctr">
              <a:spcBef>
                <a:spcPts val="0"/>
              </a:spcBef>
              <a:defRPr/>
            </a:lvl6pPr>
            <a:lvl7pPr algn="ctr">
              <a:spcBef>
                <a:spcPts val="0"/>
              </a:spcBef>
              <a:defRPr/>
            </a:lvl7pPr>
            <a:lvl8pPr algn="ctr">
              <a:spcBef>
                <a:spcPts val="0"/>
              </a:spcBef>
              <a:defRPr/>
            </a:lvl8pPr>
            <a:lvl9pPr algn="ctr">
              <a:spcBef>
                <a:spcPts val="0"/>
              </a:spcBef>
              <a:defRPr/>
            </a:lvl9pPr>
          </a:lstStyle>
          <a:p>
            <a:endParaRPr/>
          </a:p>
        </p:txBody>
      </p:sp>
      <p:sp>
        <p:nvSpPr>
          <p:cNvPr id="46" name="Shape 46"/>
          <p:cNvSpPr txBox="1">
            <a:spLocks noGrp="1"/>
          </p:cNvSpPr>
          <p:nvPr>
            <p:ph type="sldNum" idx="12"/>
          </p:nvPr>
        </p:nvSpPr>
        <p:spPr>
          <a:xfrm>
            <a:off x="40667796" y="29844589"/>
            <a:ext cx="2634000" cy="2519176"/>
          </a:xfrm>
          <a:prstGeom prst="rect">
            <a:avLst/>
          </a:prstGeom>
        </p:spPr>
        <p:txBody>
          <a:bodyPr lIns="406325" tIns="406325" rIns="406325" bIns="406325" anchor="ctr" anchorCtr="0">
            <a:noAutofit/>
          </a:bodyPr>
          <a:lstStyle/>
          <a:p>
            <a:fld id="{00000000-1234-1234-1234-123412341234}" type="slidenum">
              <a:rPr lang="en" smtClean="0"/>
              <a:pPr/>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7"/>
        <p:cNvGrpSpPr/>
        <p:nvPr/>
      </p:nvGrpSpPr>
      <p:grpSpPr>
        <a:xfrm>
          <a:off x="0" y="0"/>
          <a:ext cx="0" cy="0"/>
          <a:chOff x="0" y="0"/>
          <a:chExt cx="0" cy="0"/>
        </a:xfrm>
      </p:grpSpPr>
      <p:sp>
        <p:nvSpPr>
          <p:cNvPr id="48" name="Shape 48"/>
          <p:cNvSpPr txBox="1">
            <a:spLocks noGrp="1"/>
          </p:cNvSpPr>
          <p:nvPr>
            <p:ph type="sldNum" idx="12"/>
          </p:nvPr>
        </p:nvSpPr>
        <p:spPr>
          <a:xfrm>
            <a:off x="40667796" y="29844589"/>
            <a:ext cx="2634000" cy="2519176"/>
          </a:xfrm>
          <a:prstGeom prst="rect">
            <a:avLst/>
          </a:prstGeom>
        </p:spPr>
        <p:txBody>
          <a:bodyPr lIns="406325" tIns="406325" rIns="406325" bIns="406325" anchor="ctr" anchorCtr="0">
            <a:noAutofit/>
          </a:bodyPr>
          <a:lstStyle/>
          <a:p>
            <a:fld id="{00000000-1234-1234-1234-123412341234}" type="slidenum">
              <a:rPr lang="en" smtClean="0"/>
              <a:pPr/>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title">
    <p:spTree>
      <p:nvGrpSpPr>
        <p:cNvPr id="1" name="Shape 12"/>
        <p:cNvGrpSpPr/>
        <p:nvPr/>
      </p:nvGrpSpPr>
      <p:grpSpPr>
        <a:xfrm>
          <a:off x="0" y="0"/>
          <a:ext cx="0" cy="0"/>
          <a:chOff x="0" y="0"/>
          <a:chExt cx="0" cy="0"/>
        </a:xfrm>
      </p:grpSpPr>
      <p:sp>
        <p:nvSpPr>
          <p:cNvPr id="13" name="Shape 13"/>
          <p:cNvSpPr txBox="1">
            <a:spLocks noGrp="1"/>
          </p:cNvSpPr>
          <p:nvPr>
            <p:ph type="title"/>
          </p:nvPr>
        </p:nvSpPr>
        <p:spPr>
          <a:xfrm>
            <a:off x="1496162" y="13765440"/>
            <a:ext cx="40899001" cy="5387349"/>
          </a:xfrm>
          <a:prstGeom prst="rect">
            <a:avLst/>
          </a:prstGeom>
        </p:spPr>
        <p:txBody>
          <a:bodyPr lIns="406325" tIns="406325" rIns="406325" bIns="406325" anchor="ctr" anchorCtr="0"/>
          <a:lstStyle>
            <a:lvl1pPr algn="ctr">
              <a:spcBef>
                <a:spcPts val="0"/>
              </a:spcBef>
              <a:buSzPct val="100000"/>
              <a:defRPr sz="16000"/>
            </a:lvl1pPr>
            <a:lvl2pPr algn="ctr">
              <a:spcBef>
                <a:spcPts val="0"/>
              </a:spcBef>
              <a:buSzPct val="100000"/>
              <a:defRPr sz="16000"/>
            </a:lvl2pPr>
            <a:lvl3pPr algn="ctr">
              <a:spcBef>
                <a:spcPts val="0"/>
              </a:spcBef>
              <a:buSzPct val="100000"/>
              <a:defRPr sz="16000"/>
            </a:lvl3pPr>
            <a:lvl4pPr algn="ctr">
              <a:spcBef>
                <a:spcPts val="0"/>
              </a:spcBef>
              <a:buSzPct val="100000"/>
              <a:defRPr sz="16000"/>
            </a:lvl4pPr>
            <a:lvl5pPr algn="ctr">
              <a:spcBef>
                <a:spcPts val="0"/>
              </a:spcBef>
              <a:buSzPct val="100000"/>
              <a:defRPr sz="16000"/>
            </a:lvl5pPr>
            <a:lvl6pPr algn="ctr">
              <a:spcBef>
                <a:spcPts val="0"/>
              </a:spcBef>
              <a:buSzPct val="100000"/>
              <a:defRPr sz="16000"/>
            </a:lvl6pPr>
            <a:lvl7pPr algn="ctr">
              <a:spcBef>
                <a:spcPts val="0"/>
              </a:spcBef>
              <a:buSzPct val="100000"/>
              <a:defRPr sz="16000"/>
            </a:lvl7pPr>
            <a:lvl8pPr algn="ctr">
              <a:spcBef>
                <a:spcPts val="0"/>
              </a:spcBef>
              <a:buSzPct val="100000"/>
              <a:defRPr sz="16000"/>
            </a:lvl8pPr>
            <a:lvl9pPr algn="ctr">
              <a:spcBef>
                <a:spcPts val="0"/>
              </a:spcBef>
              <a:buSzPct val="100000"/>
              <a:defRPr sz="16000"/>
            </a:lvl9pPr>
          </a:lstStyle>
          <a:p>
            <a:endParaRPr/>
          </a:p>
        </p:txBody>
      </p:sp>
      <p:sp>
        <p:nvSpPr>
          <p:cNvPr id="14" name="Shape 14"/>
          <p:cNvSpPr txBox="1">
            <a:spLocks noGrp="1"/>
          </p:cNvSpPr>
          <p:nvPr>
            <p:ph type="sldNum" idx="12"/>
          </p:nvPr>
        </p:nvSpPr>
        <p:spPr>
          <a:xfrm>
            <a:off x="40667796" y="29844589"/>
            <a:ext cx="2634000" cy="2519176"/>
          </a:xfrm>
          <a:prstGeom prst="rect">
            <a:avLst/>
          </a:prstGeom>
        </p:spPr>
        <p:txBody>
          <a:bodyPr lIns="406325" tIns="406325" rIns="406325" bIns="406325" anchor="ctr" anchorCtr="0">
            <a:noAutofit/>
          </a:bodyPr>
          <a:lstStyle/>
          <a:p>
            <a:fld id="{00000000-1234-1234-1234-123412341234}" type="slidenum">
              <a:rPr lang="en" smtClean="0"/>
              <a:pPr/>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1496162" y="2848161"/>
            <a:ext cx="40899001" cy="3665519"/>
          </a:xfrm>
          <a:prstGeom prst="rect">
            <a:avLst/>
          </a:prstGeom>
        </p:spPr>
        <p:txBody>
          <a:bodyPr lIns="406325" tIns="406325" rIns="406325" bIns="4063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7" name="Shape 17"/>
          <p:cNvSpPr txBox="1">
            <a:spLocks noGrp="1"/>
          </p:cNvSpPr>
          <p:nvPr>
            <p:ph type="body" idx="1"/>
          </p:nvPr>
        </p:nvSpPr>
        <p:spPr>
          <a:xfrm>
            <a:off x="1496162" y="7375841"/>
            <a:ext cx="40899001" cy="21865062"/>
          </a:xfrm>
          <a:prstGeom prst="rect">
            <a:avLst/>
          </a:prstGeom>
        </p:spPr>
        <p:txBody>
          <a:bodyPr lIns="406325" tIns="406325" rIns="406325" bIns="4063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txBox="1">
            <a:spLocks noGrp="1"/>
          </p:cNvSpPr>
          <p:nvPr>
            <p:ph type="sldNum" idx="12"/>
          </p:nvPr>
        </p:nvSpPr>
        <p:spPr>
          <a:xfrm>
            <a:off x="40667796" y="29844589"/>
            <a:ext cx="2634000" cy="2519176"/>
          </a:xfrm>
          <a:prstGeom prst="rect">
            <a:avLst/>
          </a:prstGeom>
        </p:spPr>
        <p:txBody>
          <a:bodyPr lIns="406325" tIns="406325" rIns="406325" bIns="406325" anchor="ctr" anchorCtr="0">
            <a:noAutofit/>
          </a:bodyPr>
          <a:lstStyle/>
          <a:p>
            <a:fld id="{00000000-1234-1234-1234-123412341234}" type="slidenum">
              <a:rPr lang="en" smtClean="0"/>
              <a:pPr/>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9"/>
        <p:cNvGrpSpPr/>
        <p:nvPr/>
      </p:nvGrpSpPr>
      <p:grpSpPr>
        <a:xfrm>
          <a:off x="0" y="0"/>
          <a:ext cx="0" cy="0"/>
          <a:chOff x="0" y="0"/>
          <a:chExt cx="0" cy="0"/>
        </a:xfrm>
      </p:grpSpPr>
      <p:sp>
        <p:nvSpPr>
          <p:cNvPr id="20" name="Shape 20"/>
          <p:cNvSpPr txBox="1">
            <a:spLocks noGrp="1"/>
          </p:cNvSpPr>
          <p:nvPr>
            <p:ph type="title"/>
          </p:nvPr>
        </p:nvSpPr>
        <p:spPr>
          <a:xfrm>
            <a:off x="1496162" y="2848161"/>
            <a:ext cx="40899001" cy="3665519"/>
          </a:xfrm>
          <a:prstGeom prst="rect">
            <a:avLst/>
          </a:prstGeom>
        </p:spPr>
        <p:txBody>
          <a:bodyPr lIns="406325" tIns="406325" rIns="406325" bIns="4063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1" name="Shape 21"/>
          <p:cNvSpPr txBox="1">
            <a:spLocks noGrp="1"/>
          </p:cNvSpPr>
          <p:nvPr>
            <p:ph type="body" idx="1"/>
          </p:nvPr>
        </p:nvSpPr>
        <p:spPr>
          <a:xfrm>
            <a:off x="1496162" y="7375841"/>
            <a:ext cx="19199399" cy="21865062"/>
          </a:xfrm>
          <a:prstGeom prst="rect">
            <a:avLst/>
          </a:prstGeom>
        </p:spPr>
        <p:txBody>
          <a:bodyPr lIns="406325" tIns="406325" rIns="406325" bIns="406325" anchor="t" anchorCtr="0"/>
          <a:lstStyle>
            <a:lvl1pPr>
              <a:spcBef>
                <a:spcPts val="0"/>
              </a:spcBef>
              <a:buSzPct val="100000"/>
              <a:defRPr sz="6200"/>
            </a:lvl1pPr>
            <a:lvl2pPr>
              <a:spcBef>
                <a:spcPts val="0"/>
              </a:spcBef>
              <a:buSzPct val="100000"/>
              <a:defRPr sz="5300"/>
            </a:lvl2pPr>
            <a:lvl3pPr>
              <a:spcBef>
                <a:spcPts val="0"/>
              </a:spcBef>
              <a:buSzPct val="100000"/>
              <a:defRPr sz="5300"/>
            </a:lvl3pPr>
            <a:lvl4pPr>
              <a:spcBef>
                <a:spcPts val="0"/>
              </a:spcBef>
              <a:buSzPct val="100000"/>
              <a:defRPr sz="5300"/>
            </a:lvl4pPr>
            <a:lvl5pPr>
              <a:spcBef>
                <a:spcPts val="0"/>
              </a:spcBef>
              <a:buSzPct val="100000"/>
              <a:defRPr sz="5300"/>
            </a:lvl5pPr>
            <a:lvl6pPr>
              <a:spcBef>
                <a:spcPts val="0"/>
              </a:spcBef>
              <a:buSzPct val="100000"/>
              <a:defRPr sz="5300"/>
            </a:lvl6pPr>
            <a:lvl7pPr>
              <a:spcBef>
                <a:spcPts val="0"/>
              </a:spcBef>
              <a:buSzPct val="100000"/>
              <a:defRPr sz="5300"/>
            </a:lvl7pPr>
            <a:lvl8pPr>
              <a:spcBef>
                <a:spcPts val="0"/>
              </a:spcBef>
              <a:buSzPct val="100000"/>
              <a:defRPr sz="5300"/>
            </a:lvl8pPr>
            <a:lvl9pPr>
              <a:spcBef>
                <a:spcPts val="0"/>
              </a:spcBef>
              <a:buSzPct val="100000"/>
              <a:defRPr sz="5300"/>
            </a:lvl9pPr>
          </a:lstStyle>
          <a:p>
            <a:endParaRPr/>
          </a:p>
        </p:txBody>
      </p:sp>
      <p:sp>
        <p:nvSpPr>
          <p:cNvPr id="22" name="Shape 22"/>
          <p:cNvSpPr txBox="1">
            <a:spLocks noGrp="1"/>
          </p:cNvSpPr>
          <p:nvPr>
            <p:ph type="body" idx="2"/>
          </p:nvPr>
        </p:nvSpPr>
        <p:spPr>
          <a:xfrm>
            <a:off x="23195523" y="7375841"/>
            <a:ext cx="19199399" cy="21865062"/>
          </a:xfrm>
          <a:prstGeom prst="rect">
            <a:avLst/>
          </a:prstGeom>
        </p:spPr>
        <p:txBody>
          <a:bodyPr lIns="406325" tIns="406325" rIns="406325" bIns="406325" anchor="t" anchorCtr="0"/>
          <a:lstStyle>
            <a:lvl1pPr>
              <a:spcBef>
                <a:spcPts val="0"/>
              </a:spcBef>
              <a:buSzPct val="100000"/>
              <a:defRPr sz="6200"/>
            </a:lvl1pPr>
            <a:lvl2pPr>
              <a:spcBef>
                <a:spcPts val="0"/>
              </a:spcBef>
              <a:buSzPct val="100000"/>
              <a:defRPr sz="5300"/>
            </a:lvl2pPr>
            <a:lvl3pPr>
              <a:spcBef>
                <a:spcPts val="0"/>
              </a:spcBef>
              <a:buSzPct val="100000"/>
              <a:defRPr sz="5300"/>
            </a:lvl3pPr>
            <a:lvl4pPr>
              <a:spcBef>
                <a:spcPts val="0"/>
              </a:spcBef>
              <a:buSzPct val="100000"/>
              <a:defRPr sz="5300"/>
            </a:lvl4pPr>
            <a:lvl5pPr>
              <a:spcBef>
                <a:spcPts val="0"/>
              </a:spcBef>
              <a:buSzPct val="100000"/>
              <a:defRPr sz="5300"/>
            </a:lvl5pPr>
            <a:lvl6pPr>
              <a:spcBef>
                <a:spcPts val="0"/>
              </a:spcBef>
              <a:buSzPct val="100000"/>
              <a:defRPr sz="5300"/>
            </a:lvl6pPr>
            <a:lvl7pPr>
              <a:spcBef>
                <a:spcPts val="0"/>
              </a:spcBef>
              <a:buSzPct val="100000"/>
              <a:defRPr sz="5300"/>
            </a:lvl7pPr>
            <a:lvl8pPr>
              <a:spcBef>
                <a:spcPts val="0"/>
              </a:spcBef>
              <a:buSzPct val="100000"/>
              <a:defRPr sz="5300"/>
            </a:lvl8pPr>
            <a:lvl9pPr>
              <a:spcBef>
                <a:spcPts val="0"/>
              </a:spcBef>
              <a:buSzPct val="100000"/>
              <a:defRPr sz="5300"/>
            </a:lvl9pPr>
          </a:lstStyle>
          <a:p>
            <a:endParaRPr/>
          </a:p>
        </p:txBody>
      </p:sp>
      <p:sp>
        <p:nvSpPr>
          <p:cNvPr id="23" name="Shape 23"/>
          <p:cNvSpPr txBox="1">
            <a:spLocks noGrp="1"/>
          </p:cNvSpPr>
          <p:nvPr>
            <p:ph type="sldNum" idx="12"/>
          </p:nvPr>
        </p:nvSpPr>
        <p:spPr>
          <a:xfrm>
            <a:off x="40667796" y="29844589"/>
            <a:ext cx="2634000" cy="2519176"/>
          </a:xfrm>
          <a:prstGeom prst="rect">
            <a:avLst/>
          </a:prstGeom>
        </p:spPr>
        <p:txBody>
          <a:bodyPr lIns="406325" tIns="406325" rIns="406325" bIns="406325" anchor="ctr" anchorCtr="0">
            <a:noAutofit/>
          </a:bodyPr>
          <a:lstStyle/>
          <a:p>
            <a:fld id="{00000000-1234-1234-1234-123412341234}" type="slidenum">
              <a:rPr lang="en" smtClean="0"/>
              <a:pPr/>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1496162" y="2848161"/>
            <a:ext cx="40899001" cy="3665519"/>
          </a:xfrm>
          <a:prstGeom prst="rect">
            <a:avLst/>
          </a:prstGeom>
        </p:spPr>
        <p:txBody>
          <a:bodyPr lIns="406325" tIns="406325" rIns="406325" bIns="4063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6" name="Shape 26"/>
          <p:cNvSpPr txBox="1">
            <a:spLocks noGrp="1"/>
          </p:cNvSpPr>
          <p:nvPr>
            <p:ph type="sldNum" idx="12"/>
          </p:nvPr>
        </p:nvSpPr>
        <p:spPr>
          <a:xfrm>
            <a:off x="40667796" y="29844589"/>
            <a:ext cx="2634000" cy="2519176"/>
          </a:xfrm>
          <a:prstGeom prst="rect">
            <a:avLst/>
          </a:prstGeom>
        </p:spPr>
        <p:txBody>
          <a:bodyPr lIns="406325" tIns="406325" rIns="406325" bIns="406325" anchor="ctr" anchorCtr="0">
            <a:noAutofit/>
          </a:bodyPr>
          <a:lstStyle/>
          <a:p>
            <a:fld id="{00000000-1234-1234-1234-123412341234}" type="slidenum">
              <a:rPr lang="en" smtClean="0"/>
              <a:pPr/>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1496159" y="3555841"/>
            <a:ext cx="13478400" cy="4836548"/>
          </a:xfrm>
          <a:prstGeom prst="rect">
            <a:avLst/>
          </a:prstGeom>
        </p:spPr>
        <p:txBody>
          <a:bodyPr lIns="406325" tIns="406325" rIns="406325" bIns="406325" anchor="b" anchorCtr="0"/>
          <a:lstStyle>
            <a:lvl1pPr>
              <a:spcBef>
                <a:spcPts val="0"/>
              </a:spcBef>
              <a:buSzPct val="100000"/>
              <a:defRPr sz="10700"/>
            </a:lvl1pPr>
            <a:lvl2pPr>
              <a:spcBef>
                <a:spcPts val="0"/>
              </a:spcBef>
              <a:buSzPct val="100000"/>
              <a:defRPr sz="10700"/>
            </a:lvl2pPr>
            <a:lvl3pPr>
              <a:spcBef>
                <a:spcPts val="0"/>
              </a:spcBef>
              <a:buSzPct val="100000"/>
              <a:defRPr sz="10700"/>
            </a:lvl3pPr>
            <a:lvl4pPr>
              <a:spcBef>
                <a:spcPts val="0"/>
              </a:spcBef>
              <a:buSzPct val="100000"/>
              <a:defRPr sz="10700"/>
            </a:lvl4pPr>
            <a:lvl5pPr>
              <a:spcBef>
                <a:spcPts val="0"/>
              </a:spcBef>
              <a:buSzPct val="100000"/>
              <a:defRPr sz="10700"/>
            </a:lvl5pPr>
            <a:lvl6pPr>
              <a:spcBef>
                <a:spcPts val="0"/>
              </a:spcBef>
              <a:buSzPct val="100000"/>
              <a:defRPr sz="10700"/>
            </a:lvl6pPr>
            <a:lvl7pPr>
              <a:spcBef>
                <a:spcPts val="0"/>
              </a:spcBef>
              <a:buSzPct val="100000"/>
              <a:defRPr sz="10700"/>
            </a:lvl7pPr>
            <a:lvl8pPr>
              <a:spcBef>
                <a:spcPts val="0"/>
              </a:spcBef>
              <a:buSzPct val="100000"/>
              <a:defRPr sz="10700"/>
            </a:lvl8pPr>
            <a:lvl9pPr>
              <a:spcBef>
                <a:spcPts val="0"/>
              </a:spcBef>
              <a:buSzPct val="100000"/>
              <a:defRPr sz="10700"/>
            </a:lvl9pPr>
          </a:lstStyle>
          <a:p>
            <a:endParaRPr/>
          </a:p>
        </p:txBody>
      </p:sp>
      <p:sp>
        <p:nvSpPr>
          <p:cNvPr id="29" name="Shape 29"/>
          <p:cNvSpPr txBox="1">
            <a:spLocks noGrp="1"/>
          </p:cNvSpPr>
          <p:nvPr>
            <p:ph type="body" idx="1"/>
          </p:nvPr>
        </p:nvSpPr>
        <p:spPr>
          <a:xfrm>
            <a:off x="1496159" y="8893441"/>
            <a:ext cx="13478400" cy="20348125"/>
          </a:xfrm>
          <a:prstGeom prst="rect">
            <a:avLst/>
          </a:prstGeom>
        </p:spPr>
        <p:txBody>
          <a:bodyPr lIns="406325" tIns="406325" rIns="406325" bIns="406325" anchor="t" anchorCtr="0"/>
          <a:lstStyle>
            <a:lvl1pPr>
              <a:spcBef>
                <a:spcPts val="0"/>
              </a:spcBef>
              <a:buSzPct val="100000"/>
              <a:defRPr sz="5300"/>
            </a:lvl1pPr>
            <a:lvl2pPr>
              <a:spcBef>
                <a:spcPts val="0"/>
              </a:spcBef>
              <a:buSzPct val="100000"/>
              <a:defRPr sz="5300"/>
            </a:lvl2pPr>
            <a:lvl3pPr>
              <a:spcBef>
                <a:spcPts val="0"/>
              </a:spcBef>
              <a:buSzPct val="100000"/>
              <a:defRPr sz="5300"/>
            </a:lvl3pPr>
            <a:lvl4pPr>
              <a:spcBef>
                <a:spcPts val="0"/>
              </a:spcBef>
              <a:buSzPct val="100000"/>
              <a:defRPr sz="5300"/>
            </a:lvl4pPr>
            <a:lvl5pPr>
              <a:spcBef>
                <a:spcPts val="0"/>
              </a:spcBef>
              <a:buSzPct val="100000"/>
              <a:defRPr sz="5300"/>
            </a:lvl5pPr>
            <a:lvl6pPr>
              <a:spcBef>
                <a:spcPts val="0"/>
              </a:spcBef>
              <a:buSzPct val="100000"/>
              <a:defRPr sz="5300"/>
            </a:lvl6pPr>
            <a:lvl7pPr>
              <a:spcBef>
                <a:spcPts val="0"/>
              </a:spcBef>
              <a:buSzPct val="100000"/>
              <a:defRPr sz="5300"/>
            </a:lvl7pPr>
            <a:lvl8pPr>
              <a:spcBef>
                <a:spcPts val="0"/>
              </a:spcBef>
              <a:buSzPct val="100000"/>
              <a:defRPr sz="5300"/>
            </a:lvl8pPr>
            <a:lvl9pPr>
              <a:spcBef>
                <a:spcPts val="0"/>
              </a:spcBef>
              <a:buSzPct val="100000"/>
              <a:defRPr sz="5300"/>
            </a:lvl9pPr>
          </a:lstStyle>
          <a:p>
            <a:endParaRPr/>
          </a:p>
        </p:txBody>
      </p:sp>
      <p:sp>
        <p:nvSpPr>
          <p:cNvPr id="30" name="Shape 30"/>
          <p:cNvSpPr txBox="1">
            <a:spLocks noGrp="1"/>
          </p:cNvSpPr>
          <p:nvPr>
            <p:ph type="sldNum" idx="12"/>
          </p:nvPr>
        </p:nvSpPr>
        <p:spPr>
          <a:xfrm>
            <a:off x="40667796" y="29844589"/>
            <a:ext cx="2634000" cy="2519176"/>
          </a:xfrm>
          <a:prstGeom prst="rect">
            <a:avLst/>
          </a:prstGeom>
        </p:spPr>
        <p:txBody>
          <a:bodyPr lIns="406325" tIns="406325" rIns="406325" bIns="406325" anchor="ctr" anchorCtr="0">
            <a:noAutofit/>
          </a:bodyPr>
          <a:lstStyle/>
          <a:p>
            <a:fld id="{00000000-1234-1234-1234-123412341234}" type="slidenum">
              <a:rPr lang="en" smtClean="0"/>
              <a:pPr/>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1"/>
        <p:cNvGrpSpPr/>
        <p:nvPr/>
      </p:nvGrpSpPr>
      <p:grpSpPr>
        <a:xfrm>
          <a:off x="0" y="0"/>
          <a:ext cx="0" cy="0"/>
          <a:chOff x="0" y="0"/>
          <a:chExt cx="0" cy="0"/>
        </a:xfrm>
      </p:grpSpPr>
      <p:sp>
        <p:nvSpPr>
          <p:cNvPr id="32" name="Shape 32"/>
          <p:cNvSpPr txBox="1">
            <a:spLocks noGrp="1"/>
          </p:cNvSpPr>
          <p:nvPr>
            <p:ph type="title"/>
          </p:nvPr>
        </p:nvSpPr>
        <p:spPr>
          <a:xfrm>
            <a:off x="2353200" y="2880960"/>
            <a:ext cx="30565200" cy="26181360"/>
          </a:xfrm>
          <a:prstGeom prst="rect">
            <a:avLst/>
          </a:prstGeom>
        </p:spPr>
        <p:txBody>
          <a:bodyPr lIns="406325" tIns="406325" rIns="406325" bIns="406325" anchor="ctr" anchorCtr="0"/>
          <a:lstStyle>
            <a:lvl1pPr>
              <a:spcBef>
                <a:spcPts val="0"/>
              </a:spcBef>
              <a:buSzPct val="100000"/>
              <a:defRPr sz="21300"/>
            </a:lvl1pPr>
            <a:lvl2pPr>
              <a:spcBef>
                <a:spcPts val="0"/>
              </a:spcBef>
              <a:buSzPct val="100000"/>
              <a:defRPr sz="21300"/>
            </a:lvl2pPr>
            <a:lvl3pPr>
              <a:spcBef>
                <a:spcPts val="0"/>
              </a:spcBef>
              <a:buSzPct val="100000"/>
              <a:defRPr sz="21300"/>
            </a:lvl3pPr>
            <a:lvl4pPr>
              <a:spcBef>
                <a:spcPts val="0"/>
              </a:spcBef>
              <a:buSzPct val="100000"/>
              <a:defRPr sz="21300"/>
            </a:lvl4pPr>
            <a:lvl5pPr>
              <a:spcBef>
                <a:spcPts val="0"/>
              </a:spcBef>
              <a:buSzPct val="100000"/>
              <a:defRPr sz="21300"/>
            </a:lvl5pPr>
            <a:lvl6pPr>
              <a:spcBef>
                <a:spcPts val="0"/>
              </a:spcBef>
              <a:buSzPct val="100000"/>
              <a:defRPr sz="21300"/>
            </a:lvl6pPr>
            <a:lvl7pPr>
              <a:spcBef>
                <a:spcPts val="0"/>
              </a:spcBef>
              <a:buSzPct val="100000"/>
              <a:defRPr sz="21300"/>
            </a:lvl7pPr>
            <a:lvl8pPr>
              <a:spcBef>
                <a:spcPts val="0"/>
              </a:spcBef>
              <a:buSzPct val="100000"/>
              <a:defRPr sz="21300"/>
            </a:lvl8pPr>
            <a:lvl9pPr>
              <a:spcBef>
                <a:spcPts val="0"/>
              </a:spcBef>
              <a:buSzPct val="100000"/>
              <a:defRPr sz="21300"/>
            </a:lvl9pPr>
          </a:lstStyle>
          <a:p>
            <a:endParaRPr/>
          </a:p>
        </p:txBody>
      </p:sp>
      <p:sp>
        <p:nvSpPr>
          <p:cNvPr id="33" name="Shape 33"/>
          <p:cNvSpPr txBox="1">
            <a:spLocks noGrp="1"/>
          </p:cNvSpPr>
          <p:nvPr>
            <p:ph type="sldNum" idx="12"/>
          </p:nvPr>
        </p:nvSpPr>
        <p:spPr>
          <a:xfrm>
            <a:off x="40667796" y="29844589"/>
            <a:ext cx="2634000" cy="2519176"/>
          </a:xfrm>
          <a:prstGeom prst="rect">
            <a:avLst/>
          </a:prstGeom>
        </p:spPr>
        <p:txBody>
          <a:bodyPr lIns="406325" tIns="406325" rIns="406325" bIns="406325" anchor="ctr" anchorCtr="0">
            <a:noAutofit/>
          </a:bodyPr>
          <a:lstStyle/>
          <a:p>
            <a:fld id="{00000000-1234-1234-1234-123412341234}" type="slidenum">
              <a:rPr lang="en" smtClean="0"/>
              <a:pPr/>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4"/>
        <p:cNvGrpSpPr/>
        <p:nvPr/>
      </p:nvGrpSpPr>
      <p:grpSpPr>
        <a:xfrm>
          <a:off x="0" y="0"/>
          <a:ext cx="0" cy="0"/>
          <a:chOff x="0" y="0"/>
          <a:chExt cx="0" cy="0"/>
        </a:xfrm>
      </p:grpSpPr>
      <p:sp>
        <p:nvSpPr>
          <p:cNvPr id="35" name="Shape 35"/>
          <p:cNvSpPr/>
          <p:nvPr/>
        </p:nvSpPr>
        <p:spPr>
          <a:xfrm>
            <a:off x="21945601" y="-799"/>
            <a:ext cx="21945599" cy="32918400"/>
          </a:xfrm>
          <a:prstGeom prst="rect">
            <a:avLst/>
          </a:prstGeom>
          <a:solidFill>
            <a:schemeClr val="lt2"/>
          </a:solidFill>
          <a:ln>
            <a:noFill/>
          </a:ln>
        </p:spPr>
        <p:txBody>
          <a:bodyPr lIns="406325" tIns="406325" rIns="406325" bIns="406325" anchor="ctr" anchorCtr="0">
            <a:noAutofit/>
          </a:bodyPr>
          <a:lstStyle/>
          <a:p>
            <a:pPr>
              <a:spcBef>
                <a:spcPts val="0"/>
              </a:spcBef>
              <a:buNone/>
            </a:pPr>
            <a:endParaRPr sz="1400"/>
          </a:p>
        </p:txBody>
      </p:sp>
      <p:sp>
        <p:nvSpPr>
          <p:cNvPr id="36" name="Shape 36"/>
          <p:cNvSpPr txBox="1">
            <a:spLocks noGrp="1"/>
          </p:cNvSpPr>
          <p:nvPr>
            <p:ph type="title"/>
          </p:nvPr>
        </p:nvSpPr>
        <p:spPr>
          <a:xfrm>
            <a:off x="1274400" y="7892320"/>
            <a:ext cx="19417200" cy="9487029"/>
          </a:xfrm>
          <a:prstGeom prst="rect">
            <a:avLst/>
          </a:prstGeom>
        </p:spPr>
        <p:txBody>
          <a:bodyPr lIns="406325" tIns="406325" rIns="406325" bIns="406325" anchor="b" anchorCtr="0"/>
          <a:lstStyle>
            <a:lvl1pPr algn="ctr">
              <a:spcBef>
                <a:spcPts val="0"/>
              </a:spcBef>
              <a:buSzPct val="100000"/>
              <a:defRPr sz="18700"/>
            </a:lvl1pPr>
            <a:lvl2pPr algn="ctr">
              <a:spcBef>
                <a:spcPts val="0"/>
              </a:spcBef>
              <a:buSzPct val="100000"/>
              <a:defRPr sz="18700"/>
            </a:lvl2pPr>
            <a:lvl3pPr algn="ctr">
              <a:spcBef>
                <a:spcPts val="0"/>
              </a:spcBef>
              <a:buSzPct val="100000"/>
              <a:defRPr sz="18700"/>
            </a:lvl3pPr>
            <a:lvl4pPr algn="ctr">
              <a:spcBef>
                <a:spcPts val="0"/>
              </a:spcBef>
              <a:buSzPct val="100000"/>
              <a:defRPr sz="18700"/>
            </a:lvl4pPr>
            <a:lvl5pPr algn="ctr">
              <a:spcBef>
                <a:spcPts val="0"/>
              </a:spcBef>
              <a:buSzPct val="100000"/>
              <a:defRPr sz="18700"/>
            </a:lvl5pPr>
            <a:lvl6pPr algn="ctr">
              <a:spcBef>
                <a:spcPts val="0"/>
              </a:spcBef>
              <a:buSzPct val="100000"/>
              <a:defRPr sz="18700"/>
            </a:lvl6pPr>
            <a:lvl7pPr algn="ctr">
              <a:spcBef>
                <a:spcPts val="0"/>
              </a:spcBef>
              <a:buSzPct val="100000"/>
              <a:defRPr sz="18700"/>
            </a:lvl7pPr>
            <a:lvl8pPr algn="ctr">
              <a:spcBef>
                <a:spcPts val="0"/>
              </a:spcBef>
              <a:buSzPct val="100000"/>
              <a:defRPr sz="18700"/>
            </a:lvl8pPr>
            <a:lvl9pPr algn="ctr">
              <a:spcBef>
                <a:spcPts val="0"/>
              </a:spcBef>
              <a:buSzPct val="100000"/>
              <a:defRPr sz="18700"/>
            </a:lvl9pPr>
          </a:lstStyle>
          <a:p>
            <a:endParaRPr/>
          </a:p>
        </p:txBody>
      </p:sp>
      <p:sp>
        <p:nvSpPr>
          <p:cNvPr id="37" name="Shape 37"/>
          <p:cNvSpPr txBox="1">
            <a:spLocks noGrp="1"/>
          </p:cNvSpPr>
          <p:nvPr>
            <p:ph type="subTitle" idx="1"/>
          </p:nvPr>
        </p:nvSpPr>
        <p:spPr>
          <a:xfrm>
            <a:off x="1274400" y="17939679"/>
            <a:ext cx="19417200" cy="7904674"/>
          </a:xfrm>
          <a:prstGeom prst="rect">
            <a:avLst/>
          </a:prstGeom>
        </p:spPr>
        <p:txBody>
          <a:bodyPr lIns="406325" tIns="406325" rIns="406325" bIns="406325" anchor="t" anchorCtr="0"/>
          <a:lstStyle>
            <a:lvl1pPr algn="ctr">
              <a:lnSpc>
                <a:spcPct val="100000"/>
              </a:lnSpc>
              <a:spcBef>
                <a:spcPts val="0"/>
              </a:spcBef>
              <a:spcAft>
                <a:spcPts val="0"/>
              </a:spcAft>
              <a:buSzPct val="100000"/>
              <a:buNone/>
              <a:defRPr sz="9300"/>
            </a:lvl1pPr>
            <a:lvl2pPr algn="ctr">
              <a:lnSpc>
                <a:spcPct val="100000"/>
              </a:lnSpc>
              <a:spcBef>
                <a:spcPts val="0"/>
              </a:spcBef>
              <a:spcAft>
                <a:spcPts val="0"/>
              </a:spcAft>
              <a:buSzPct val="100000"/>
              <a:buNone/>
              <a:defRPr sz="9300"/>
            </a:lvl2pPr>
            <a:lvl3pPr algn="ctr">
              <a:lnSpc>
                <a:spcPct val="100000"/>
              </a:lnSpc>
              <a:spcBef>
                <a:spcPts val="0"/>
              </a:spcBef>
              <a:spcAft>
                <a:spcPts val="0"/>
              </a:spcAft>
              <a:buSzPct val="100000"/>
              <a:buNone/>
              <a:defRPr sz="9300"/>
            </a:lvl3pPr>
            <a:lvl4pPr algn="ctr">
              <a:lnSpc>
                <a:spcPct val="100000"/>
              </a:lnSpc>
              <a:spcBef>
                <a:spcPts val="0"/>
              </a:spcBef>
              <a:spcAft>
                <a:spcPts val="0"/>
              </a:spcAft>
              <a:buSzPct val="100000"/>
              <a:buNone/>
              <a:defRPr sz="9300"/>
            </a:lvl4pPr>
            <a:lvl5pPr algn="ctr">
              <a:lnSpc>
                <a:spcPct val="100000"/>
              </a:lnSpc>
              <a:spcBef>
                <a:spcPts val="0"/>
              </a:spcBef>
              <a:spcAft>
                <a:spcPts val="0"/>
              </a:spcAft>
              <a:buSzPct val="100000"/>
              <a:buNone/>
              <a:defRPr sz="9300"/>
            </a:lvl5pPr>
            <a:lvl6pPr algn="ctr">
              <a:lnSpc>
                <a:spcPct val="100000"/>
              </a:lnSpc>
              <a:spcBef>
                <a:spcPts val="0"/>
              </a:spcBef>
              <a:spcAft>
                <a:spcPts val="0"/>
              </a:spcAft>
              <a:buSzPct val="100000"/>
              <a:buNone/>
              <a:defRPr sz="9300"/>
            </a:lvl6pPr>
            <a:lvl7pPr algn="ctr">
              <a:lnSpc>
                <a:spcPct val="100000"/>
              </a:lnSpc>
              <a:spcBef>
                <a:spcPts val="0"/>
              </a:spcBef>
              <a:spcAft>
                <a:spcPts val="0"/>
              </a:spcAft>
              <a:buSzPct val="100000"/>
              <a:buNone/>
              <a:defRPr sz="9300"/>
            </a:lvl7pPr>
            <a:lvl8pPr algn="ctr">
              <a:lnSpc>
                <a:spcPct val="100000"/>
              </a:lnSpc>
              <a:spcBef>
                <a:spcPts val="0"/>
              </a:spcBef>
              <a:spcAft>
                <a:spcPts val="0"/>
              </a:spcAft>
              <a:buSzPct val="100000"/>
              <a:buNone/>
              <a:defRPr sz="9300"/>
            </a:lvl8pPr>
            <a:lvl9pPr algn="ctr">
              <a:lnSpc>
                <a:spcPct val="100000"/>
              </a:lnSpc>
              <a:spcBef>
                <a:spcPts val="0"/>
              </a:spcBef>
              <a:spcAft>
                <a:spcPts val="0"/>
              </a:spcAft>
              <a:buSzPct val="100000"/>
              <a:buNone/>
              <a:defRPr sz="9300"/>
            </a:lvl9pPr>
          </a:lstStyle>
          <a:p>
            <a:endParaRPr/>
          </a:p>
        </p:txBody>
      </p:sp>
      <p:sp>
        <p:nvSpPr>
          <p:cNvPr id="38" name="Shape 38"/>
          <p:cNvSpPr txBox="1">
            <a:spLocks noGrp="1"/>
          </p:cNvSpPr>
          <p:nvPr>
            <p:ph type="body" idx="2"/>
          </p:nvPr>
        </p:nvSpPr>
        <p:spPr>
          <a:xfrm>
            <a:off x="23709600" y="4634080"/>
            <a:ext cx="18417600" cy="23648914"/>
          </a:xfrm>
          <a:prstGeom prst="rect">
            <a:avLst/>
          </a:prstGeom>
        </p:spPr>
        <p:txBody>
          <a:bodyPr lIns="406325" tIns="406325" rIns="406325" bIns="406325" anchor="ctr"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39" name="Shape 39"/>
          <p:cNvSpPr txBox="1">
            <a:spLocks noGrp="1"/>
          </p:cNvSpPr>
          <p:nvPr>
            <p:ph type="sldNum" idx="12"/>
          </p:nvPr>
        </p:nvSpPr>
        <p:spPr>
          <a:xfrm>
            <a:off x="40667796" y="29844589"/>
            <a:ext cx="2634000" cy="2519176"/>
          </a:xfrm>
          <a:prstGeom prst="rect">
            <a:avLst/>
          </a:prstGeom>
        </p:spPr>
        <p:txBody>
          <a:bodyPr lIns="406325" tIns="406325" rIns="406325" bIns="406325" anchor="ctr" anchorCtr="0">
            <a:noAutofit/>
          </a:bodyPr>
          <a:lstStyle/>
          <a:p>
            <a:fld id="{00000000-1234-1234-1234-123412341234}" type="slidenum">
              <a:rPr lang="en" smtClean="0"/>
              <a:pPr/>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0"/>
        <p:cNvGrpSpPr/>
        <p:nvPr/>
      </p:nvGrpSpPr>
      <p:grpSpPr>
        <a:xfrm>
          <a:off x="0" y="0"/>
          <a:ext cx="0" cy="0"/>
          <a:chOff x="0" y="0"/>
          <a:chExt cx="0" cy="0"/>
        </a:xfrm>
      </p:grpSpPr>
      <p:sp>
        <p:nvSpPr>
          <p:cNvPr id="41" name="Shape 41"/>
          <p:cNvSpPr txBox="1">
            <a:spLocks noGrp="1"/>
          </p:cNvSpPr>
          <p:nvPr>
            <p:ph type="body" idx="1"/>
          </p:nvPr>
        </p:nvSpPr>
        <p:spPr>
          <a:xfrm>
            <a:off x="1496159" y="27075682"/>
            <a:ext cx="28793998" cy="3872570"/>
          </a:xfrm>
          <a:prstGeom prst="rect">
            <a:avLst/>
          </a:prstGeom>
        </p:spPr>
        <p:txBody>
          <a:bodyPr lIns="406325" tIns="406325" rIns="406325" bIns="406325" anchor="ctr" anchorCtr="0"/>
          <a:lstStyle>
            <a:lvl1pPr>
              <a:lnSpc>
                <a:spcPct val="100000"/>
              </a:lnSpc>
              <a:spcBef>
                <a:spcPts val="0"/>
              </a:spcBef>
              <a:spcAft>
                <a:spcPts val="0"/>
              </a:spcAft>
              <a:buNone/>
              <a:defRPr/>
            </a:lvl1pPr>
          </a:lstStyle>
          <a:p>
            <a:endParaRPr/>
          </a:p>
        </p:txBody>
      </p:sp>
      <p:sp>
        <p:nvSpPr>
          <p:cNvPr id="42" name="Shape 42"/>
          <p:cNvSpPr txBox="1">
            <a:spLocks noGrp="1"/>
          </p:cNvSpPr>
          <p:nvPr>
            <p:ph type="sldNum" idx="12"/>
          </p:nvPr>
        </p:nvSpPr>
        <p:spPr>
          <a:xfrm>
            <a:off x="40667796" y="29844589"/>
            <a:ext cx="2634000" cy="2519176"/>
          </a:xfrm>
          <a:prstGeom prst="rect">
            <a:avLst/>
          </a:prstGeom>
        </p:spPr>
        <p:txBody>
          <a:bodyPr lIns="406325" tIns="406325" rIns="406325" bIns="406325" anchor="ctr" anchorCtr="0">
            <a:noAutofit/>
          </a:bodyPr>
          <a:lstStyle/>
          <a:p>
            <a:fld id="{00000000-1234-1234-1234-123412341234}" type="slidenum">
              <a:rPr lang="en" smtClean="0"/>
              <a:pPr/>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BF0BB"/>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1496162" y="2848161"/>
            <a:ext cx="40899001" cy="3665519"/>
          </a:xfrm>
          <a:prstGeom prst="rect">
            <a:avLst/>
          </a:prstGeom>
          <a:noFill/>
          <a:ln>
            <a:noFill/>
          </a:ln>
        </p:spPr>
        <p:txBody>
          <a:bodyPr lIns="406325" tIns="406325" rIns="406325" bIns="406325" anchor="t" anchorCtr="0"/>
          <a:lstStyle>
            <a:lvl1pPr>
              <a:spcBef>
                <a:spcPts val="0"/>
              </a:spcBef>
              <a:buClr>
                <a:schemeClr val="dk1"/>
              </a:buClr>
              <a:buSzPct val="100000"/>
              <a:buNone/>
              <a:defRPr sz="12400">
                <a:solidFill>
                  <a:schemeClr val="dk1"/>
                </a:solidFill>
              </a:defRPr>
            </a:lvl1pPr>
            <a:lvl2pPr>
              <a:spcBef>
                <a:spcPts val="0"/>
              </a:spcBef>
              <a:buClr>
                <a:schemeClr val="dk1"/>
              </a:buClr>
              <a:buSzPct val="100000"/>
              <a:buNone/>
              <a:defRPr sz="12400">
                <a:solidFill>
                  <a:schemeClr val="dk1"/>
                </a:solidFill>
              </a:defRPr>
            </a:lvl2pPr>
            <a:lvl3pPr>
              <a:spcBef>
                <a:spcPts val="0"/>
              </a:spcBef>
              <a:buClr>
                <a:schemeClr val="dk1"/>
              </a:buClr>
              <a:buSzPct val="100000"/>
              <a:buNone/>
              <a:defRPr sz="12400">
                <a:solidFill>
                  <a:schemeClr val="dk1"/>
                </a:solidFill>
              </a:defRPr>
            </a:lvl3pPr>
            <a:lvl4pPr>
              <a:spcBef>
                <a:spcPts val="0"/>
              </a:spcBef>
              <a:buClr>
                <a:schemeClr val="dk1"/>
              </a:buClr>
              <a:buSzPct val="100000"/>
              <a:buNone/>
              <a:defRPr sz="12400">
                <a:solidFill>
                  <a:schemeClr val="dk1"/>
                </a:solidFill>
              </a:defRPr>
            </a:lvl4pPr>
            <a:lvl5pPr>
              <a:spcBef>
                <a:spcPts val="0"/>
              </a:spcBef>
              <a:buClr>
                <a:schemeClr val="dk1"/>
              </a:buClr>
              <a:buSzPct val="100000"/>
              <a:buNone/>
              <a:defRPr sz="12400">
                <a:solidFill>
                  <a:schemeClr val="dk1"/>
                </a:solidFill>
              </a:defRPr>
            </a:lvl5pPr>
            <a:lvl6pPr>
              <a:spcBef>
                <a:spcPts val="0"/>
              </a:spcBef>
              <a:buClr>
                <a:schemeClr val="dk1"/>
              </a:buClr>
              <a:buSzPct val="100000"/>
              <a:buNone/>
              <a:defRPr sz="12400">
                <a:solidFill>
                  <a:schemeClr val="dk1"/>
                </a:solidFill>
              </a:defRPr>
            </a:lvl6pPr>
            <a:lvl7pPr>
              <a:spcBef>
                <a:spcPts val="0"/>
              </a:spcBef>
              <a:buClr>
                <a:schemeClr val="dk1"/>
              </a:buClr>
              <a:buSzPct val="100000"/>
              <a:buNone/>
              <a:defRPr sz="12400">
                <a:solidFill>
                  <a:schemeClr val="dk1"/>
                </a:solidFill>
              </a:defRPr>
            </a:lvl7pPr>
            <a:lvl8pPr>
              <a:spcBef>
                <a:spcPts val="0"/>
              </a:spcBef>
              <a:buClr>
                <a:schemeClr val="dk1"/>
              </a:buClr>
              <a:buSzPct val="100000"/>
              <a:buNone/>
              <a:defRPr sz="12400">
                <a:solidFill>
                  <a:schemeClr val="dk1"/>
                </a:solidFill>
              </a:defRPr>
            </a:lvl8pPr>
            <a:lvl9pPr>
              <a:spcBef>
                <a:spcPts val="0"/>
              </a:spcBef>
              <a:buClr>
                <a:schemeClr val="dk1"/>
              </a:buClr>
              <a:buSzPct val="100000"/>
              <a:buNone/>
              <a:defRPr sz="12400">
                <a:solidFill>
                  <a:schemeClr val="dk1"/>
                </a:solidFill>
              </a:defRPr>
            </a:lvl9pPr>
          </a:lstStyle>
          <a:p>
            <a:endParaRPr/>
          </a:p>
        </p:txBody>
      </p:sp>
      <p:sp>
        <p:nvSpPr>
          <p:cNvPr id="6" name="Shape 6"/>
          <p:cNvSpPr txBox="1">
            <a:spLocks noGrp="1"/>
          </p:cNvSpPr>
          <p:nvPr>
            <p:ph type="body" idx="1"/>
          </p:nvPr>
        </p:nvSpPr>
        <p:spPr>
          <a:xfrm>
            <a:off x="1496162" y="7375841"/>
            <a:ext cx="40899001" cy="21865062"/>
          </a:xfrm>
          <a:prstGeom prst="rect">
            <a:avLst/>
          </a:prstGeom>
          <a:noFill/>
          <a:ln>
            <a:noFill/>
          </a:ln>
        </p:spPr>
        <p:txBody>
          <a:bodyPr lIns="406325" tIns="406325" rIns="406325" bIns="406325" anchor="t" anchorCtr="0"/>
          <a:lstStyle>
            <a:lvl1pPr>
              <a:lnSpc>
                <a:spcPct val="115000"/>
              </a:lnSpc>
              <a:spcBef>
                <a:spcPts val="0"/>
              </a:spcBef>
              <a:spcAft>
                <a:spcPts val="7100"/>
              </a:spcAft>
              <a:buClr>
                <a:schemeClr val="dk2"/>
              </a:buClr>
              <a:buSzPct val="100000"/>
              <a:defRPr sz="8000">
                <a:solidFill>
                  <a:schemeClr val="dk2"/>
                </a:solidFill>
              </a:defRPr>
            </a:lvl1pPr>
            <a:lvl2pPr>
              <a:lnSpc>
                <a:spcPct val="115000"/>
              </a:lnSpc>
              <a:spcBef>
                <a:spcPts val="0"/>
              </a:spcBef>
              <a:spcAft>
                <a:spcPts val="7100"/>
              </a:spcAft>
              <a:buClr>
                <a:schemeClr val="dk2"/>
              </a:buClr>
              <a:buSzPct val="100000"/>
              <a:defRPr sz="6200">
                <a:solidFill>
                  <a:schemeClr val="dk2"/>
                </a:solidFill>
              </a:defRPr>
            </a:lvl2pPr>
            <a:lvl3pPr>
              <a:lnSpc>
                <a:spcPct val="115000"/>
              </a:lnSpc>
              <a:spcBef>
                <a:spcPts val="0"/>
              </a:spcBef>
              <a:spcAft>
                <a:spcPts val="7100"/>
              </a:spcAft>
              <a:buClr>
                <a:schemeClr val="dk2"/>
              </a:buClr>
              <a:buSzPct val="100000"/>
              <a:defRPr sz="6200">
                <a:solidFill>
                  <a:schemeClr val="dk2"/>
                </a:solidFill>
              </a:defRPr>
            </a:lvl3pPr>
            <a:lvl4pPr>
              <a:lnSpc>
                <a:spcPct val="115000"/>
              </a:lnSpc>
              <a:spcBef>
                <a:spcPts val="0"/>
              </a:spcBef>
              <a:spcAft>
                <a:spcPts val="7100"/>
              </a:spcAft>
              <a:buClr>
                <a:schemeClr val="dk2"/>
              </a:buClr>
              <a:buSzPct val="100000"/>
              <a:defRPr sz="6200">
                <a:solidFill>
                  <a:schemeClr val="dk2"/>
                </a:solidFill>
              </a:defRPr>
            </a:lvl4pPr>
            <a:lvl5pPr>
              <a:lnSpc>
                <a:spcPct val="115000"/>
              </a:lnSpc>
              <a:spcBef>
                <a:spcPts val="0"/>
              </a:spcBef>
              <a:spcAft>
                <a:spcPts val="7100"/>
              </a:spcAft>
              <a:buClr>
                <a:schemeClr val="dk2"/>
              </a:buClr>
              <a:buSzPct val="100000"/>
              <a:defRPr sz="6200">
                <a:solidFill>
                  <a:schemeClr val="dk2"/>
                </a:solidFill>
              </a:defRPr>
            </a:lvl5pPr>
            <a:lvl6pPr>
              <a:lnSpc>
                <a:spcPct val="115000"/>
              </a:lnSpc>
              <a:spcBef>
                <a:spcPts val="0"/>
              </a:spcBef>
              <a:spcAft>
                <a:spcPts val="7100"/>
              </a:spcAft>
              <a:buClr>
                <a:schemeClr val="dk2"/>
              </a:buClr>
              <a:buSzPct val="100000"/>
              <a:defRPr sz="6200">
                <a:solidFill>
                  <a:schemeClr val="dk2"/>
                </a:solidFill>
              </a:defRPr>
            </a:lvl6pPr>
            <a:lvl7pPr>
              <a:lnSpc>
                <a:spcPct val="115000"/>
              </a:lnSpc>
              <a:spcBef>
                <a:spcPts val="0"/>
              </a:spcBef>
              <a:spcAft>
                <a:spcPts val="7100"/>
              </a:spcAft>
              <a:buClr>
                <a:schemeClr val="dk2"/>
              </a:buClr>
              <a:buSzPct val="100000"/>
              <a:defRPr sz="6200">
                <a:solidFill>
                  <a:schemeClr val="dk2"/>
                </a:solidFill>
              </a:defRPr>
            </a:lvl7pPr>
            <a:lvl8pPr>
              <a:lnSpc>
                <a:spcPct val="115000"/>
              </a:lnSpc>
              <a:spcBef>
                <a:spcPts val="0"/>
              </a:spcBef>
              <a:spcAft>
                <a:spcPts val="7100"/>
              </a:spcAft>
              <a:buClr>
                <a:schemeClr val="dk2"/>
              </a:buClr>
              <a:buSzPct val="100000"/>
              <a:defRPr sz="6200">
                <a:solidFill>
                  <a:schemeClr val="dk2"/>
                </a:solidFill>
              </a:defRPr>
            </a:lvl8pPr>
            <a:lvl9pPr>
              <a:lnSpc>
                <a:spcPct val="115000"/>
              </a:lnSpc>
              <a:spcBef>
                <a:spcPts val="0"/>
              </a:spcBef>
              <a:spcAft>
                <a:spcPts val="7100"/>
              </a:spcAft>
              <a:buClr>
                <a:schemeClr val="dk2"/>
              </a:buClr>
              <a:buSzPct val="100000"/>
              <a:defRPr sz="6200">
                <a:solidFill>
                  <a:schemeClr val="dk2"/>
                </a:solidFill>
              </a:defRPr>
            </a:lvl9pPr>
          </a:lstStyle>
          <a:p>
            <a:endParaRPr/>
          </a:p>
        </p:txBody>
      </p:sp>
      <p:sp>
        <p:nvSpPr>
          <p:cNvPr id="7" name="Shape 7"/>
          <p:cNvSpPr txBox="1">
            <a:spLocks noGrp="1"/>
          </p:cNvSpPr>
          <p:nvPr>
            <p:ph type="sldNum" idx="12"/>
          </p:nvPr>
        </p:nvSpPr>
        <p:spPr>
          <a:xfrm>
            <a:off x="40667796" y="29844589"/>
            <a:ext cx="2634000" cy="2519176"/>
          </a:xfrm>
          <a:prstGeom prst="rect">
            <a:avLst/>
          </a:prstGeom>
          <a:noFill/>
          <a:ln>
            <a:noFill/>
          </a:ln>
        </p:spPr>
        <p:txBody>
          <a:bodyPr lIns="406325" tIns="406325" rIns="406325" bIns="406325" anchor="ctr" anchorCtr="0">
            <a:noAutofit/>
          </a:bodyPr>
          <a:lstStyle/>
          <a:p>
            <a:pPr algn="r"/>
            <a:fld id="{00000000-1234-1234-1234-123412341234}" type="slidenum">
              <a:rPr lang="en" sz="4400" smtClean="0">
                <a:solidFill>
                  <a:schemeClr val="dk2"/>
                </a:solidFill>
              </a:rPr>
              <a:pPr algn="r"/>
              <a:t>‹#›</a:t>
            </a:fld>
            <a:endParaRPr lang="en" sz="44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4274">
              <a:srgbClr val="548123"/>
            </a:gs>
            <a:gs pos="58000">
              <a:srgbClr val="92D050"/>
            </a:gs>
            <a:gs pos="100000">
              <a:schemeClr val="bg1">
                <a:lumMod val="95000"/>
              </a:schemeClr>
            </a:gs>
          </a:gsLst>
          <a:lin ang="5400000" scaled="1"/>
          <a:tileRect/>
        </a:gradFill>
        <a:effectLst/>
      </p:bgPr>
    </p:bg>
    <p:spTree>
      <p:nvGrpSpPr>
        <p:cNvPr id="1" name="Shape 52"/>
        <p:cNvGrpSpPr/>
        <p:nvPr/>
      </p:nvGrpSpPr>
      <p:grpSpPr>
        <a:xfrm>
          <a:off x="0" y="0"/>
          <a:ext cx="0" cy="0"/>
          <a:chOff x="0" y="0"/>
          <a:chExt cx="0" cy="0"/>
        </a:xfrm>
      </p:grpSpPr>
      <p:pic>
        <p:nvPicPr>
          <p:cNvPr id="53" name="Shape 53"/>
          <p:cNvPicPr preferRelativeResize="0"/>
          <p:nvPr/>
        </p:nvPicPr>
        <p:blipFill>
          <a:blip r:embed="rId3">
            <a:extLst>
              <a:ext uri="{28A0092B-C50C-407E-A947-70E740481C1C}">
                <a14:useLocalDpi xmlns:a14="http://schemas.microsoft.com/office/drawing/2010/main" val="0"/>
              </a:ext>
            </a:extLst>
          </a:blip>
          <a:stretch>
            <a:fillRect/>
          </a:stretch>
        </p:blipFill>
        <p:spPr>
          <a:xfrm>
            <a:off x="3442813" y="1207425"/>
            <a:ext cx="3914628" cy="3314989"/>
          </a:xfrm>
          <a:prstGeom prst="rect">
            <a:avLst/>
          </a:prstGeom>
          <a:noFill/>
          <a:ln>
            <a:noFill/>
          </a:ln>
        </p:spPr>
      </p:pic>
      <p:cxnSp>
        <p:nvCxnSpPr>
          <p:cNvPr id="54" name="Shape 54"/>
          <p:cNvCxnSpPr/>
          <p:nvPr/>
        </p:nvCxnSpPr>
        <p:spPr>
          <a:xfrm rot="10800000" flipH="1">
            <a:off x="1201515" y="4740310"/>
            <a:ext cx="41602200" cy="222300"/>
          </a:xfrm>
          <a:prstGeom prst="straightConnector1">
            <a:avLst/>
          </a:prstGeom>
          <a:noFill/>
          <a:ln w="9525" cap="flat" cmpd="sng">
            <a:solidFill>
              <a:schemeClr val="dk2"/>
            </a:solidFill>
            <a:prstDash val="solid"/>
            <a:round/>
            <a:headEnd type="none" w="lg" len="lg"/>
            <a:tailEnd type="none" w="lg" len="lg"/>
          </a:ln>
        </p:spPr>
      </p:cxnSp>
      <p:sp>
        <p:nvSpPr>
          <p:cNvPr id="55" name="Shape 55"/>
          <p:cNvSpPr txBox="1"/>
          <p:nvPr/>
        </p:nvSpPr>
        <p:spPr>
          <a:xfrm>
            <a:off x="3209925" y="965116"/>
            <a:ext cx="39166800" cy="1613400"/>
          </a:xfrm>
          <a:prstGeom prst="rect">
            <a:avLst/>
          </a:prstGeom>
          <a:noFill/>
          <a:ln>
            <a:noFill/>
          </a:ln>
        </p:spPr>
        <p:txBody>
          <a:bodyPr lIns="91425" tIns="91425" rIns="91425" bIns="91425" anchor="t" anchorCtr="0">
            <a:noAutofit/>
          </a:bodyPr>
          <a:lstStyle/>
          <a:p>
            <a:pPr algn="ctr"/>
            <a:r>
              <a:rPr lang="en" sz="8000" b="1" dirty="0">
                <a:solidFill>
                  <a:schemeClr val="bg1"/>
                </a:solidFill>
                <a:effectLst>
                  <a:outerShdw blurRad="38100" dist="38100" dir="2700000" algn="tl">
                    <a:srgbClr val="000000">
                      <a:alpha val="43137"/>
                    </a:srgbClr>
                  </a:outerShdw>
                </a:effectLst>
                <a:latin typeface="Times New Roman"/>
                <a:ea typeface="Times New Roman"/>
                <a:cs typeface="Times New Roman"/>
                <a:sym typeface="Times New Roman"/>
              </a:rPr>
              <a:t>Exploring the Relationship </a:t>
            </a:r>
            <a:r>
              <a:rPr lang="en-CA" sz="8000" b="1" dirty="0" smtClean="0">
                <a:solidFill>
                  <a:schemeClr val="bg1"/>
                </a:solidFill>
                <a:effectLst>
                  <a:outerShdw blurRad="38100" dist="38100" dir="2700000" algn="tl">
                    <a:srgbClr val="000000">
                      <a:alpha val="43137"/>
                    </a:srgbClr>
                  </a:outerShdw>
                </a:effectLst>
                <a:latin typeface="Times New Roman"/>
                <a:ea typeface="Times New Roman"/>
                <a:cs typeface="Times New Roman"/>
                <a:sym typeface="Times New Roman"/>
              </a:rPr>
              <a:t>B</a:t>
            </a:r>
            <a:r>
              <a:rPr lang="en" sz="8000" b="1" dirty="0" smtClean="0">
                <a:solidFill>
                  <a:schemeClr val="bg1"/>
                </a:solidFill>
                <a:effectLst>
                  <a:outerShdw blurRad="38100" dist="38100" dir="2700000" algn="tl">
                    <a:srgbClr val="000000">
                      <a:alpha val="43137"/>
                    </a:srgbClr>
                  </a:outerShdw>
                </a:effectLst>
                <a:latin typeface="Times New Roman"/>
                <a:ea typeface="Times New Roman"/>
                <a:cs typeface="Times New Roman"/>
                <a:sym typeface="Times New Roman"/>
              </a:rPr>
              <a:t>etween </a:t>
            </a:r>
            <a:r>
              <a:rPr lang="en" sz="8000" b="1" dirty="0">
                <a:solidFill>
                  <a:schemeClr val="bg1"/>
                </a:solidFill>
                <a:effectLst>
                  <a:outerShdw blurRad="38100" dist="38100" dir="2700000" algn="tl">
                    <a:srgbClr val="000000">
                      <a:alpha val="43137"/>
                    </a:srgbClr>
                  </a:outerShdw>
                </a:effectLst>
                <a:latin typeface="Times New Roman"/>
                <a:ea typeface="Times New Roman"/>
                <a:cs typeface="Times New Roman"/>
                <a:sym typeface="Times New Roman"/>
              </a:rPr>
              <a:t>Miscarriage and Depression</a:t>
            </a:r>
            <a:br>
              <a:rPr lang="en" sz="8000" b="1" dirty="0">
                <a:solidFill>
                  <a:schemeClr val="bg1"/>
                </a:solidFill>
                <a:effectLst>
                  <a:outerShdw blurRad="38100" dist="38100" dir="2700000" algn="tl">
                    <a:srgbClr val="000000">
                      <a:alpha val="43137"/>
                    </a:srgbClr>
                  </a:outerShdw>
                </a:effectLst>
                <a:latin typeface="Times New Roman"/>
                <a:ea typeface="Times New Roman"/>
                <a:cs typeface="Times New Roman"/>
                <a:sym typeface="Times New Roman"/>
              </a:rPr>
            </a:br>
            <a:endParaRPr lang="en" sz="8000" b="1" dirty="0">
              <a:solidFill>
                <a:schemeClr val="bg1"/>
              </a:solidFill>
              <a:effectLst>
                <a:outerShdw blurRad="38100" dist="38100" dir="2700000" algn="tl">
                  <a:srgbClr val="000000">
                    <a:alpha val="43137"/>
                  </a:srgbClr>
                </a:outerShdw>
              </a:effectLst>
              <a:latin typeface="Times New Roman"/>
              <a:ea typeface="Times New Roman"/>
              <a:cs typeface="Times New Roman"/>
              <a:sym typeface="Times New Roman"/>
            </a:endParaRPr>
          </a:p>
        </p:txBody>
      </p:sp>
      <p:sp>
        <p:nvSpPr>
          <p:cNvPr id="56" name="Shape 56"/>
          <p:cNvSpPr/>
          <p:nvPr/>
        </p:nvSpPr>
        <p:spPr>
          <a:xfrm>
            <a:off x="11520114" y="5356415"/>
            <a:ext cx="20921400" cy="26959327"/>
          </a:xfrm>
          <a:prstGeom prst="rect">
            <a:avLst/>
          </a:prstGeom>
          <a:noFill/>
          <a:ln w="38100" cap="flat" cmpd="sng">
            <a:solidFill>
              <a:srgbClr val="6AA84F"/>
            </a:solidFill>
            <a:prstDash val="solid"/>
            <a:round/>
            <a:headEnd type="none" w="med" len="med"/>
            <a:tailEnd type="none" w="med" len="med"/>
          </a:ln>
        </p:spPr>
        <p:txBody>
          <a:bodyPr lIns="91425" tIns="91425" rIns="91425" bIns="91425" anchor="ctr" anchorCtr="0">
            <a:noAutofit/>
          </a:bodyPr>
          <a:lstStyle/>
          <a:p>
            <a:endParaRPr/>
          </a:p>
        </p:txBody>
      </p:sp>
      <p:sp>
        <p:nvSpPr>
          <p:cNvPr id="57" name="Shape 57"/>
          <p:cNvSpPr/>
          <p:nvPr/>
        </p:nvSpPr>
        <p:spPr>
          <a:xfrm>
            <a:off x="1021715" y="5407202"/>
            <a:ext cx="9891599" cy="7518899"/>
          </a:xfrm>
          <a:prstGeom prst="rect">
            <a:avLst/>
          </a:prstGeom>
          <a:solidFill>
            <a:srgbClr val="DDF0C8"/>
          </a:solidFill>
          <a:ln w="38100" cap="flat" cmpd="sng">
            <a:solidFill>
              <a:srgbClr val="6AA84F"/>
            </a:solidFill>
            <a:prstDash val="solid"/>
            <a:round/>
            <a:headEnd type="none" w="med" len="med"/>
            <a:tailEnd type="none" w="med" len="med"/>
          </a:ln>
        </p:spPr>
        <p:txBody>
          <a:bodyPr lIns="91425" tIns="91425" rIns="91425" bIns="91425" anchor="ctr" anchorCtr="0">
            <a:noAutofit/>
          </a:bodyPr>
          <a:lstStyle/>
          <a:p>
            <a:endParaRPr/>
          </a:p>
        </p:txBody>
      </p:sp>
      <p:sp>
        <p:nvSpPr>
          <p:cNvPr id="58" name="Shape 58"/>
          <p:cNvSpPr/>
          <p:nvPr/>
        </p:nvSpPr>
        <p:spPr>
          <a:xfrm>
            <a:off x="994865" y="13156075"/>
            <a:ext cx="9891599" cy="5691900"/>
          </a:xfrm>
          <a:prstGeom prst="rect">
            <a:avLst/>
          </a:prstGeom>
          <a:solidFill>
            <a:srgbClr val="DDF0C8"/>
          </a:solidFill>
          <a:ln w="38100" cap="flat" cmpd="sng">
            <a:solidFill>
              <a:srgbClr val="6AA84F"/>
            </a:solidFill>
            <a:prstDash val="solid"/>
            <a:round/>
            <a:headEnd type="none" w="med" len="med"/>
            <a:tailEnd type="none" w="med" len="med"/>
          </a:ln>
        </p:spPr>
        <p:txBody>
          <a:bodyPr lIns="91425" tIns="91425" rIns="91425" bIns="91425" anchor="ctr" anchorCtr="0">
            <a:noAutofit/>
          </a:bodyPr>
          <a:lstStyle/>
          <a:p>
            <a:endParaRPr/>
          </a:p>
        </p:txBody>
      </p:sp>
      <p:sp>
        <p:nvSpPr>
          <p:cNvPr id="59" name="Shape 59"/>
          <p:cNvSpPr/>
          <p:nvPr/>
        </p:nvSpPr>
        <p:spPr>
          <a:xfrm>
            <a:off x="1034466" y="19078026"/>
            <a:ext cx="9891599" cy="13237716"/>
          </a:xfrm>
          <a:prstGeom prst="rect">
            <a:avLst/>
          </a:prstGeom>
          <a:solidFill>
            <a:srgbClr val="DDF0C8"/>
          </a:solidFill>
          <a:ln w="38100" cap="flat" cmpd="sng">
            <a:solidFill>
              <a:srgbClr val="6AA84F"/>
            </a:solidFill>
            <a:prstDash val="solid"/>
            <a:round/>
            <a:headEnd type="none" w="med" len="med"/>
            <a:tailEnd type="none" w="med" len="med"/>
          </a:ln>
        </p:spPr>
        <p:txBody>
          <a:bodyPr lIns="91425" tIns="91425" rIns="91425" bIns="91425" anchor="ctr" anchorCtr="0">
            <a:noAutofit/>
          </a:bodyPr>
          <a:lstStyle/>
          <a:p>
            <a:endParaRPr/>
          </a:p>
        </p:txBody>
      </p:sp>
      <p:sp>
        <p:nvSpPr>
          <p:cNvPr id="60" name="Shape 60"/>
          <p:cNvSpPr/>
          <p:nvPr/>
        </p:nvSpPr>
        <p:spPr>
          <a:xfrm>
            <a:off x="33023115" y="5407202"/>
            <a:ext cx="9891599" cy="17878499"/>
          </a:xfrm>
          <a:prstGeom prst="rect">
            <a:avLst/>
          </a:prstGeom>
          <a:solidFill>
            <a:srgbClr val="DDF0C8"/>
          </a:solidFill>
          <a:ln w="38100" cap="flat" cmpd="sng">
            <a:solidFill>
              <a:srgbClr val="6AA84F"/>
            </a:solidFill>
            <a:prstDash val="solid"/>
            <a:round/>
            <a:headEnd type="none" w="med" len="med"/>
            <a:tailEnd type="none" w="med" len="med"/>
          </a:ln>
        </p:spPr>
        <p:txBody>
          <a:bodyPr lIns="91425" tIns="91425" rIns="91425" bIns="91425" anchor="ctr" anchorCtr="0">
            <a:noAutofit/>
          </a:bodyPr>
          <a:lstStyle/>
          <a:p>
            <a:endParaRPr/>
          </a:p>
          <a:p>
            <a:endParaRPr/>
          </a:p>
          <a:p>
            <a:endParaRPr/>
          </a:p>
          <a:p>
            <a:endParaRPr/>
          </a:p>
          <a:p>
            <a:endParaRPr/>
          </a:p>
          <a:p>
            <a:endParaRPr/>
          </a:p>
          <a:p>
            <a:endParaRPr/>
          </a:p>
          <a:p>
            <a:endParaRPr/>
          </a:p>
          <a:p>
            <a:endParaRPr/>
          </a:p>
          <a:p>
            <a:endParaRPr/>
          </a:p>
          <a:p>
            <a:endParaRPr/>
          </a:p>
          <a:p>
            <a:pPr indent="457202">
              <a:lnSpc>
                <a:spcPct val="115000"/>
              </a:lnSpc>
            </a:pPr>
            <a:r>
              <a:rPr lang="en" sz="1100">
                <a:solidFill>
                  <a:schemeClr val="dk1"/>
                </a:solidFill>
              </a:rPr>
              <a:t>.</a:t>
            </a:r>
          </a:p>
          <a:p>
            <a:pPr>
              <a:lnSpc>
                <a:spcPct val="115000"/>
              </a:lnSpc>
            </a:pPr>
            <a:endParaRPr sz="1100">
              <a:solidFill>
                <a:schemeClr val="dk1"/>
              </a:solidFill>
            </a:endParaRPr>
          </a:p>
          <a:p>
            <a:pPr>
              <a:lnSpc>
                <a:spcPct val="115000"/>
              </a:lnSpc>
              <a:buClr>
                <a:schemeClr val="dk1"/>
              </a:buClr>
            </a:pPr>
            <a:endParaRPr sz="1100">
              <a:solidFill>
                <a:schemeClr val="dk1"/>
              </a:solidFill>
            </a:endParaRPr>
          </a:p>
        </p:txBody>
      </p:sp>
      <p:sp>
        <p:nvSpPr>
          <p:cNvPr id="61" name="Shape 61"/>
          <p:cNvSpPr/>
          <p:nvPr/>
        </p:nvSpPr>
        <p:spPr>
          <a:xfrm>
            <a:off x="33016166" y="23436362"/>
            <a:ext cx="9891599" cy="2921999"/>
          </a:xfrm>
          <a:prstGeom prst="rect">
            <a:avLst/>
          </a:prstGeom>
          <a:solidFill>
            <a:srgbClr val="DDF0C8"/>
          </a:solidFill>
          <a:ln w="38100" cap="flat" cmpd="sng">
            <a:solidFill>
              <a:srgbClr val="6AA84F"/>
            </a:solidFill>
            <a:prstDash val="solid"/>
            <a:round/>
            <a:headEnd type="none" w="med" len="med"/>
            <a:tailEnd type="none" w="med" len="med"/>
          </a:ln>
        </p:spPr>
        <p:txBody>
          <a:bodyPr lIns="91425" tIns="91425" rIns="91425" bIns="91425" anchor="ctr" anchorCtr="0">
            <a:noAutofit/>
          </a:bodyPr>
          <a:lstStyle/>
          <a:p>
            <a:pPr>
              <a:lnSpc>
                <a:spcPct val="115000"/>
              </a:lnSpc>
            </a:pPr>
            <a:endParaRPr sz="1800">
              <a:solidFill>
                <a:schemeClr val="dk1"/>
              </a:solidFill>
            </a:endParaRPr>
          </a:p>
          <a:p>
            <a:pPr>
              <a:lnSpc>
                <a:spcPct val="115000"/>
              </a:lnSpc>
              <a:buClr>
                <a:schemeClr val="dk1"/>
              </a:buClr>
            </a:pPr>
            <a:endParaRPr sz="1800"/>
          </a:p>
        </p:txBody>
      </p:sp>
      <p:sp>
        <p:nvSpPr>
          <p:cNvPr id="62" name="Shape 62"/>
          <p:cNvSpPr/>
          <p:nvPr/>
        </p:nvSpPr>
        <p:spPr>
          <a:xfrm>
            <a:off x="33003315" y="26511526"/>
            <a:ext cx="9911400" cy="5804216"/>
          </a:xfrm>
          <a:prstGeom prst="rect">
            <a:avLst/>
          </a:prstGeom>
          <a:solidFill>
            <a:srgbClr val="DDF0C8"/>
          </a:solidFill>
          <a:ln w="38100" cap="flat" cmpd="sng">
            <a:solidFill>
              <a:srgbClr val="6AA84F"/>
            </a:solidFill>
            <a:prstDash val="solid"/>
            <a:round/>
            <a:headEnd type="none" w="med" len="med"/>
            <a:tailEnd type="none" w="med" len="med"/>
          </a:ln>
        </p:spPr>
        <p:txBody>
          <a:bodyPr lIns="91425" tIns="91425" rIns="91425" bIns="91425" anchor="ctr" anchorCtr="0">
            <a:noAutofit/>
          </a:bodyPr>
          <a:lstStyle/>
          <a:p>
            <a:endParaRPr/>
          </a:p>
        </p:txBody>
      </p:sp>
      <p:sp>
        <p:nvSpPr>
          <p:cNvPr id="63" name="Shape 63"/>
          <p:cNvSpPr/>
          <p:nvPr/>
        </p:nvSpPr>
        <p:spPr>
          <a:xfrm>
            <a:off x="33028558" y="5407192"/>
            <a:ext cx="9891599" cy="1150199"/>
          </a:xfrm>
          <a:prstGeom prst="rect">
            <a:avLst/>
          </a:prstGeom>
          <a:solidFill>
            <a:srgbClr val="3D5D19"/>
          </a:solidFill>
          <a:ln/>
        </p:spPr>
        <p:style>
          <a:lnRef idx="1">
            <a:schemeClr val="dk1"/>
          </a:lnRef>
          <a:fillRef idx="3">
            <a:schemeClr val="dk1"/>
          </a:fillRef>
          <a:effectRef idx="2">
            <a:schemeClr val="dk1"/>
          </a:effectRef>
          <a:fontRef idx="minor">
            <a:schemeClr val="lt1"/>
          </a:fontRef>
        </p:style>
        <p:txBody>
          <a:bodyPr lIns="91425" tIns="91425" rIns="91425" bIns="91425" anchor="ctr" anchorCtr="0">
            <a:noAutofit/>
          </a:bodyPr>
          <a:lstStyle/>
          <a:p>
            <a:endParaRPr/>
          </a:p>
        </p:txBody>
      </p:sp>
      <p:sp>
        <p:nvSpPr>
          <p:cNvPr id="64" name="Shape 64"/>
          <p:cNvSpPr/>
          <p:nvPr/>
        </p:nvSpPr>
        <p:spPr>
          <a:xfrm>
            <a:off x="11561889" y="5406961"/>
            <a:ext cx="20921400" cy="1150199"/>
          </a:xfrm>
          <a:prstGeom prst="rect">
            <a:avLst/>
          </a:prstGeom>
          <a:solidFill>
            <a:srgbClr val="3D5D19"/>
          </a:solidFill>
          <a:ln/>
        </p:spPr>
        <p:style>
          <a:lnRef idx="1">
            <a:schemeClr val="dk1"/>
          </a:lnRef>
          <a:fillRef idx="3">
            <a:schemeClr val="dk1"/>
          </a:fillRef>
          <a:effectRef idx="2">
            <a:schemeClr val="dk1"/>
          </a:effectRef>
          <a:fontRef idx="minor">
            <a:schemeClr val="lt1"/>
          </a:fontRef>
        </p:style>
        <p:txBody>
          <a:bodyPr lIns="91425" tIns="91425" rIns="91425" bIns="91425" anchor="ctr" anchorCtr="0">
            <a:noAutofit/>
          </a:bodyPr>
          <a:lstStyle/>
          <a:p>
            <a:endParaRPr/>
          </a:p>
        </p:txBody>
      </p:sp>
      <p:sp>
        <p:nvSpPr>
          <p:cNvPr id="65" name="Shape 65"/>
          <p:cNvSpPr txBox="1"/>
          <p:nvPr/>
        </p:nvSpPr>
        <p:spPr>
          <a:xfrm>
            <a:off x="18207639" y="5523707"/>
            <a:ext cx="7152000" cy="1194299"/>
          </a:xfrm>
          <a:prstGeom prst="rect">
            <a:avLst/>
          </a:prstGeom>
          <a:noFill/>
          <a:ln>
            <a:noFill/>
          </a:ln>
        </p:spPr>
        <p:txBody>
          <a:bodyPr lIns="91425" tIns="91425" rIns="91425" bIns="91425" anchor="t" anchorCtr="0">
            <a:noAutofit/>
          </a:bodyPr>
          <a:lstStyle/>
          <a:p>
            <a:pPr algn="ctr"/>
            <a:r>
              <a:rPr lang="en" sz="5600" b="1" dirty="0" smtClean="0">
                <a:solidFill>
                  <a:srgbClr val="FFFFFF"/>
                </a:solidFill>
                <a:effectLst>
                  <a:outerShdw blurRad="38100" dist="38100" dir="2700000" algn="tl">
                    <a:srgbClr val="000000">
                      <a:alpha val="43137"/>
                    </a:srgbClr>
                  </a:outerShdw>
                </a:effectLst>
                <a:latin typeface="Times New Roman"/>
                <a:ea typeface="Times New Roman"/>
                <a:cs typeface="Times New Roman"/>
                <a:sym typeface="Times New Roman"/>
              </a:rPr>
              <a:t>Results</a:t>
            </a:r>
            <a:endParaRPr lang="en" sz="5600" b="1" dirty="0">
              <a:solidFill>
                <a:srgbClr val="FFFFFF"/>
              </a:solidFill>
              <a:effectLst>
                <a:outerShdw blurRad="38100" dist="38100" dir="2700000" algn="tl">
                  <a:srgbClr val="000000">
                    <a:alpha val="43137"/>
                  </a:srgbClr>
                </a:outerShdw>
              </a:effectLst>
              <a:latin typeface="Times New Roman"/>
              <a:ea typeface="Times New Roman"/>
              <a:cs typeface="Times New Roman"/>
              <a:sym typeface="Times New Roman"/>
            </a:endParaRPr>
          </a:p>
        </p:txBody>
      </p:sp>
      <p:sp>
        <p:nvSpPr>
          <p:cNvPr id="66" name="Shape 66"/>
          <p:cNvSpPr txBox="1"/>
          <p:nvPr/>
        </p:nvSpPr>
        <p:spPr>
          <a:xfrm>
            <a:off x="34423146" y="5407186"/>
            <a:ext cx="7152000" cy="1194299"/>
          </a:xfrm>
          <a:prstGeom prst="rect">
            <a:avLst/>
          </a:prstGeom>
          <a:noFill/>
          <a:ln>
            <a:noFill/>
          </a:ln>
        </p:spPr>
        <p:txBody>
          <a:bodyPr lIns="91425" tIns="91425" rIns="91425" bIns="91425" anchor="t" anchorCtr="0">
            <a:noAutofit/>
          </a:bodyPr>
          <a:lstStyle/>
          <a:p>
            <a:pPr algn="ctr"/>
            <a:r>
              <a:rPr lang="en" sz="5600" b="1" dirty="0" smtClean="0">
                <a:solidFill>
                  <a:srgbClr val="FFFFFF"/>
                </a:solidFill>
                <a:effectLst>
                  <a:outerShdw blurRad="38100" dist="38100" dir="2700000" algn="tl">
                    <a:srgbClr val="000000">
                      <a:alpha val="43137"/>
                    </a:srgbClr>
                  </a:outerShdw>
                </a:effectLst>
                <a:latin typeface="Times New Roman"/>
                <a:ea typeface="Times New Roman"/>
                <a:cs typeface="Times New Roman"/>
                <a:sym typeface="Times New Roman"/>
              </a:rPr>
              <a:t>Discussion</a:t>
            </a:r>
            <a:endParaRPr lang="en" sz="5600" b="1" dirty="0">
              <a:solidFill>
                <a:srgbClr val="FFFFFF"/>
              </a:solidFill>
              <a:effectLst>
                <a:outerShdw blurRad="38100" dist="38100" dir="2700000" algn="tl">
                  <a:srgbClr val="000000">
                    <a:alpha val="43137"/>
                  </a:srgbClr>
                </a:outerShdw>
              </a:effectLst>
              <a:latin typeface="Times New Roman"/>
              <a:ea typeface="Times New Roman"/>
              <a:cs typeface="Times New Roman"/>
              <a:sym typeface="Times New Roman"/>
            </a:endParaRPr>
          </a:p>
        </p:txBody>
      </p:sp>
      <p:sp>
        <p:nvSpPr>
          <p:cNvPr id="67" name="Shape 67"/>
          <p:cNvSpPr txBox="1"/>
          <p:nvPr/>
        </p:nvSpPr>
        <p:spPr>
          <a:xfrm>
            <a:off x="1442474" y="6703537"/>
            <a:ext cx="9050080" cy="6194400"/>
          </a:xfrm>
          <a:prstGeom prst="rect">
            <a:avLst/>
          </a:prstGeom>
          <a:noFill/>
          <a:ln>
            <a:noFill/>
          </a:ln>
        </p:spPr>
        <p:txBody>
          <a:bodyPr lIns="91425" tIns="91425" rIns="91425" bIns="91425" anchor="t" anchorCtr="0">
            <a:noAutofit/>
          </a:bodyPr>
          <a:lstStyle/>
          <a:p>
            <a:pPr algn="just"/>
            <a:r>
              <a:rPr lang="en-US" sz="2000" b="1" dirty="0">
                <a:latin typeface="Times New Roman" panose="02020603050405020304" pitchFamily="18" charset="0"/>
                <a:cs typeface="Times New Roman" panose="02020603050405020304" pitchFamily="18" charset="0"/>
              </a:rPr>
              <a:t>Background</a:t>
            </a:r>
            <a:r>
              <a:rPr lang="en-US" sz="2000" dirty="0">
                <a:latin typeface="Times New Roman" panose="02020603050405020304" pitchFamily="18" charset="0"/>
                <a:cs typeface="Times New Roman" panose="02020603050405020304" pitchFamily="18" charset="0"/>
              </a:rPr>
              <a:t>: Miscarriages are a common outcome of pregnancies, with approximately 15–20% of clinically recognized pregnancies resulting in miscarriages. While the physical complaints associated with a miscarriage are routinely and easily addressed, the psychological impact of a miscarriage is often overlooked. Previous research has demonstrated poor psychological outcomes in women who have miscarried. </a:t>
            </a:r>
            <a:r>
              <a:rPr lang="en-US" sz="2000" b="1" dirty="0">
                <a:latin typeface="Times New Roman" panose="02020603050405020304" pitchFamily="18" charset="0"/>
                <a:cs typeface="Times New Roman" panose="02020603050405020304" pitchFamily="18" charset="0"/>
              </a:rPr>
              <a:t>Objective</a:t>
            </a:r>
            <a:r>
              <a:rPr lang="en-US" sz="2000" dirty="0">
                <a:latin typeface="Times New Roman" panose="02020603050405020304" pitchFamily="18" charset="0"/>
                <a:cs typeface="Times New Roman" panose="02020603050405020304" pitchFamily="18" charset="0"/>
              </a:rPr>
              <a:t>: This review aims to explore the relationship between miscarriage and depression. </a:t>
            </a:r>
            <a:r>
              <a:rPr lang="en-US" sz="2000" b="1" dirty="0">
                <a:latin typeface="Times New Roman" panose="02020603050405020304" pitchFamily="18" charset="0"/>
                <a:cs typeface="Times New Roman" panose="02020603050405020304" pitchFamily="18" charset="0"/>
              </a:rPr>
              <a:t>Methods</a:t>
            </a:r>
            <a:r>
              <a:rPr lang="en-US" sz="2000" dirty="0">
                <a:latin typeface="Times New Roman" panose="02020603050405020304" pitchFamily="18" charset="0"/>
                <a:cs typeface="Times New Roman" panose="02020603050405020304" pitchFamily="18" charset="0"/>
              </a:rPr>
              <a:t>: A structured literature review was conducted to understand the association between miscarriage and depression. Articles were retrieved by searching the databases SCOPUS and PubMed with the following key terms: depression, miscarriage, psychological consequences, and spontaneous abortion. Articles published in North America between 1990 and 2015 were included. The search was limited to articles published in the English language. </a:t>
            </a:r>
            <a:r>
              <a:rPr lang="en-US" sz="2000" b="1" dirty="0">
                <a:latin typeface="Times New Roman" panose="02020603050405020304" pitchFamily="18" charset="0"/>
                <a:cs typeface="Times New Roman" panose="02020603050405020304" pitchFamily="18" charset="0"/>
              </a:rPr>
              <a:t>Results</a:t>
            </a:r>
            <a:r>
              <a:rPr lang="en-US" sz="2000" dirty="0">
                <a:latin typeface="Times New Roman" panose="02020603050405020304" pitchFamily="18" charset="0"/>
                <a:cs typeface="Times New Roman" panose="02020603050405020304" pitchFamily="18" charset="0"/>
              </a:rPr>
              <a:t>: The literature search resulted in </a:t>
            </a:r>
            <a:r>
              <a:rPr lang="en-US" sz="2000" dirty="0" smtClean="0">
                <a:latin typeface="Times New Roman" panose="02020603050405020304" pitchFamily="18" charset="0"/>
                <a:cs typeface="Times New Roman" panose="02020603050405020304" pitchFamily="18" charset="0"/>
              </a:rPr>
              <a:t>fifty-five articles</a:t>
            </a:r>
            <a:r>
              <a:rPr lang="en-US" sz="2000" dirty="0">
                <a:latin typeface="Times New Roman" panose="02020603050405020304" pitchFamily="18" charset="0"/>
                <a:cs typeface="Times New Roman" panose="02020603050405020304" pitchFamily="18" charset="0"/>
              </a:rPr>
              <a:t>. Eight articles of the </a:t>
            </a:r>
            <a:r>
              <a:rPr lang="en-US" sz="2000" dirty="0">
                <a:latin typeface="Times New Roman" panose="02020603050405020304" pitchFamily="18" charset="0"/>
                <a:cs typeface="Times New Roman" panose="02020603050405020304" pitchFamily="18" charset="0"/>
              </a:rPr>
              <a:t>fifty-five articles </a:t>
            </a:r>
            <a:r>
              <a:rPr lang="en-US" sz="2000" dirty="0">
                <a:latin typeface="Times New Roman" panose="02020603050405020304" pitchFamily="18" charset="0"/>
                <a:cs typeface="Times New Roman" panose="02020603050405020304" pitchFamily="18" charset="0"/>
              </a:rPr>
              <a:t>met the inclusion criteria. Of the eight articles, three were literature </a:t>
            </a:r>
            <a:r>
              <a:rPr lang="en-US" sz="2000" dirty="0" smtClean="0">
                <a:latin typeface="Times New Roman" panose="02020603050405020304" pitchFamily="18" charset="0"/>
                <a:cs typeface="Times New Roman" panose="02020603050405020304" pitchFamily="18" charset="0"/>
              </a:rPr>
              <a:t>reviews</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and </a:t>
            </a:r>
            <a:r>
              <a:rPr lang="en-US" sz="2000" dirty="0" smtClean="0">
                <a:latin typeface="Times New Roman" panose="02020603050405020304" pitchFamily="18" charset="0"/>
                <a:cs typeface="Times New Roman" panose="02020603050405020304" pitchFamily="18" charset="0"/>
              </a:rPr>
              <a:t>five </a:t>
            </a:r>
            <a:r>
              <a:rPr lang="en-US" sz="2000" dirty="0">
                <a:latin typeface="Times New Roman" panose="02020603050405020304" pitchFamily="18" charset="0"/>
                <a:cs typeface="Times New Roman" panose="02020603050405020304" pitchFamily="18" charset="0"/>
              </a:rPr>
              <a:t>were </a:t>
            </a:r>
            <a:r>
              <a:rPr lang="en-US" sz="2000" dirty="0" smtClean="0">
                <a:latin typeface="Times New Roman" panose="02020603050405020304" pitchFamily="18" charset="0"/>
                <a:cs typeface="Times New Roman" panose="02020603050405020304" pitchFamily="18" charset="0"/>
              </a:rPr>
              <a:t>cohort studies. </a:t>
            </a:r>
            <a:r>
              <a:rPr lang="en-US" sz="2000" b="1" dirty="0">
                <a:latin typeface="Times New Roman" panose="02020603050405020304" pitchFamily="18" charset="0"/>
                <a:cs typeface="Times New Roman" panose="02020603050405020304" pitchFamily="18" charset="0"/>
              </a:rPr>
              <a:t>Conclusion</a:t>
            </a:r>
            <a:r>
              <a:rPr lang="en-US" sz="2000" dirty="0">
                <a:latin typeface="Times New Roman" panose="02020603050405020304" pitchFamily="18" charset="0"/>
                <a:cs typeface="Times New Roman" panose="02020603050405020304" pitchFamily="18" charset="0"/>
              </a:rPr>
              <a:t>: The literature suggests that depressive symptoms frequently occur in women who have miscarried. Further research is required as there is a lack of high quality study designed research on this topic. </a:t>
            </a:r>
          </a:p>
        </p:txBody>
      </p:sp>
      <p:sp>
        <p:nvSpPr>
          <p:cNvPr id="68" name="Shape 68"/>
          <p:cNvSpPr/>
          <p:nvPr/>
        </p:nvSpPr>
        <p:spPr>
          <a:xfrm>
            <a:off x="33008757" y="23398713"/>
            <a:ext cx="9911400" cy="1150199"/>
          </a:xfrm>
          <a:prstGeom prst="rect">
            <a:avLst/>
          </a:prstGeom>
          <a:solidFill>
            <a:srgbClr val="3D5D19"/>
          </a:solidFill>
          <a:ln/>
        </p:spPr>
        <p:style>
          <a:lnRef idx="1">
            <a:schemeClr val="dk1"/>
          </a:lnRef>
          <a:fillRef idx="3">
            <a:schemeClr val="dk1"/>
          </a:fillRef>
          <a:effectRef idx="2">
            <a:schemeClr val="dk1"/>
          </a:effectRef>
          <a:fontRef idx="minor">
            <a:schemeClr val="lt1"/>
          </a:fontRef>
        </p:style>
        <p:txBody>
          <a:bodyPr lIns="91425" tIns="91425" rIns="91425" bIns="91425" anchor="ctr" anchorCtr="0">
            <a:noAutofit/>
          </a:bodyPr>
          <a:lstStyle/>
          <a:p>
            <a:endParaRPr/>
          </a:p>
        </p:txBody>
      </p:sp>
      <p:sp>
        <p:nvSpPr>
          <p:cNvPr id="69" name="Shape 69"/>
          <p:cNvSpPr/>
          <p:nvPr/>
        </p:nvSpPr>
        <p:spPr>
          <a:xfrm>
            <a:off x="32988957" y="26508977"/>
            <a:ext cx="9931200" cy="1150199"/>
          </a:xfrm>
          <a:prstGeom prst="rect">
            <a:avLst/>
          </a:prstGeom>
          <a:solidFill>
            <a:srgbClr val="3D5D19"/>
          </a:solidFill>
          <a:ln/>
        </p:spPr>
        <p:style>
          <a:lnRef idx="1">
            <a:schemeClr val="dk1"/>
          </a:lnRef>
          <a:fillRef idx="3">
            <a:schemeClr val="dk1"/>
          </a:fillRef>
          <a:effectRef idx="2">
            <a:schemeClr val="dk1"/>
          </a:effectRef>
          <a:fontRef idx="minor">
            <a:schemeClr val="lt1"/>
          </a:fontRef>
        </p:style>
        <p:txBody>
          <a:bodyPr lIns="91425" tIns="91425" rIns="91425" bIns="91425" anchor="ctr" anchorCtr="0">
            <a:noAutofit/>
          </a:bodyPr>
          <a:lstStyle/>
          <a:p>
            <a:endParaRPr/>
          </a:p>
        </p:txBody>
      </p:sp>
      <p:sp>
        <p:nvSpPr>
          <p:cNvPr id="70" name="Shape 70"/>
          <p:cNvSpPr/>
          <p:nvPr/>
        </p:nvSpPr>
        <p:spPr>
          <a:xfrm>
            <a:off x="994865" y="13149927"/>
            <a:ext cx="9911400" cy="1150199"/>
          </a:xfrm>
          <a:prstGeom prst="rect">
            <a:avLst/>
          </a:prstGeom>
          <a:solidFill>
            <a:srgbClr val="3D5D19"/>
          </a:solidFill>
          <a:ln/>
        </p:spPr>
        <p:style>
          <a:lnRef idx="1">
            <a:schemeClr val="dk1"/>
          </a:lnRef>
          <a:fillRef idx="3">
            <a:schemeClr val="dk1"/>
          </a:fillRef>
          <a:effectRef idx="2">
            <a:schemeClr val="dk1"/>
          </a:effectRef>
          <a:fontRef idx="minor">
            <a:schemeClr val="lt1"/>
          </a:fontRef>
        </p:style>
        <p:txBody>
          <a:bodyPr lIns="91425" tIns="91425" rIns="91425" bIns="91425" anchor="ctr" anchorCtr="0">
            <a:noAutofit/>
          </a:bodyPr>
          <a:lstStyle/>
          <a:p>
            <a:endParaRPr b="1"/>
          </a:p>
        </p:txBody>
      </p:sp>
      <p:sp>
        <p:nvSpPr>
          <p:cNvPr id="71" name="Shape 71"/>
          <p:cNvSpPr/>
          <p:nvPr/>
        </p:nvSpPr>
        <p:spPr>
          <a:xfrm>
            <a:off x="1014664" y="19080289"/>
            <a:ext cx="9911400" cy="1150199"/>
          </a:xfrm>
          <a:prstGeom prst="rect">
            <a:avLst/>
          </a:prstGeom>
          <a:solidFill>
            <a:srgbClr val="3D5D19"/>
          </a:solidFill>
          <a:ln/>
        </p:spPr>
        <p:style>
          <a:lnRef idx="1">
            <a:schemeClr val="dk1"/>
          </a:lnRef>
          <a:fillRef idx="3">
            <a:schemeClr val="dk1"/>
          </a:fillRef>
          <a:effectRef idx="2">
            <a:schemeClr val="dk1"/>
          </a:effectRef>
          <a:fontRef idx="minor">
            <a:schemeClr val="lt1"/>
          </a:fontRef>
        </p:style>
        <p:txBody>
          <a:bodyPr lIns="91425" tIns="91425" rIns="91425" bIns="91425" anchor="ctr" anchorCtr="0">
            <a:noAutofit/>
          </a:bodyPr>
          <a:lstStyle/>
          <a:p>
            <a:endParaRPr/>
          </a:p>
        </p:txBody>
      </p:sp>
      <p:sp>
        <p:nvSpPr>
          <p:cNvPr id="72" name="Shape 72"/>
          <p:cNvSpPr txBox="1"/>
          <p:nvPr/>
        </p:nvSpPr>
        <p:spPr>
          <a:xfrm>
            <a:off x="2348756" y="13239972"/>
            <a:ext cx="7152000" cy="1194299"/>
          </a:xfrm>
          <a:prstGeom prst="rect">
            <a:avLst/>
          </a:prstGeom>
          <a:noFill/>
          <a:ln>
            <a:noFill/>
          </a:ln>
        </p:spPr>
        <p:txBody>
          <a:bodyPr lIns="91425" tIns="91425" rIns="91425" bIns="91425" anchor="t" anchorCtr="0">
            <a:noAutofit/>
          </a:bodyPr>
          <a:lstStyle/>
          <a:p>
            <a:pPr algn="ctr"/>
            <a:r>
              <a:rPr lang="en" sz="5600" b="1" dirty="0" smtClean="0">
                <a:solidFill>
                  <a:srgbClr val="FFFFFF"/>
                </a:solidFill>
                <a:effectLst>
                  <a:outerShdw blurRad="38100" dist="38100" dir="2700000" algn="tl">
                    <a:srgbClr val="000000">
                      <a:alpha val="43137"/>
                    </a:srgbClr>
                  </a:outerShdw>
                </a:effectLst>
                <a:latin typeface="Times New Roman"/>
                <a:ea typeface="Times New Roman"/>
                <a:cs typeface="Times New Roman"/>
                <a:sym typeface="Times New Roman"/>
              </a:rPr>
              <a:t>Introduction</a:t>
            </a:r>
            <a:endParaRPr lang="en" sz="5600" b="1" dirty="0">
              <a:solidFill>
                <a:srgbClr val="FFFFFF"/>
              </a:solidFill>
              <a:effectLst>
                <a:outerShdw blurRad="38100" dist="38100" dir="2700000" algn="tl">
                  <a:srgbClr val="000000">
                    <a:alpha val="43137"/>
                  </a:srgbClr>
                </a:outerShdw>
              </a:effectLst>
              <a:latin typeface="Times New Roman"/>
              <a:ea typeface="Times New Roman"/>
              <a:cs typeface="Times New Roman"/>
              <a:sym typeface="Times New Roman"/>
            </a:endParaRPr>
          </a:p>
        </p:txBody>
      </p:sp>
      <p:sp>
        <p:nvSpPr>
          <p:cNvPr id="73" name="Shape 73"/>
          <p:cNvSpPr txBox="1"/>
          <p:nvPr/>
        </p:nvSpPr>
        <p:spPr>
          <a:xfrm>
            <a:off x="2323182" y="19192829"/>
            <a:ext cx="7152000" cy="1194299"/>
          </a:xfrm>
          <a:prstGeom prst="rect">
            <a:avLst/>
          </a:prstGeom>
          <a:noFill/>
          <a:ln>
            <a:noFill/>
          </a:ln>
        </p:spPr>
        <p:txBody>
          <a:bodyPr lIns="91425" tIns="91425" rIns="91425" bIns="91425" anchor="t" anchorCtr="0">
            <a:noAutofit/>
          </a:bodyPr>
          <a:lstStyle/>
          <a:p>
            <a:pPr algn="ctr"/>
            <a:r>
              <a:rPr lang="en" sz="5600" b="1" dirty="0" smtClean="0">
                <a:solidFill>
                  <a:srgbClr val="FFFFFF"/>
                </a:solidFill>
                <a:effectLst>
                  <a:outerShdw blurRad="38100" dist="38100" dir="2700000" algn="tl">
                    <a:srgbClr val="000000">
                      <a:alpha val="43137"/>
                    </a:srgbClr>
                  </a:outerShdw>
                </a:effectLst>
                <a:latin typeface="Times New Roman"/>
                <a:ea typeface="Times New Roman"/>
                <a:cs typeface="Times New Roman"/>
                <a:sym typeface="Times New Roman"/>
              </a:rPr>
              <a:t>Methods</a:t>
            </a:r>
            <a:endParaRPr lang="en" sz="5600" b="1" dirty="0">
              <a:solidFill>
                <a:srgbClr val="FFFFFF"/>
              </a:solidFill>
              <a:effectLst>
                <a:outerShdw blurRad="38100" dist="38100" dir="2700000" algn="tl">
                  <a:srgbClr val="000000">
                    <a:alpha val="43137"/>
                  </a:srgbClr>
                </a:outerShdw>
              </a:effectLst>
              <a:latin typeface="Times New Roman"/>
              <a:ea typeface="Times New Roman"/>
              <a:cs typeface="Times New Roman"/>
              <a:sym typeface="Times New Roman"/>
            </a:endParaRPr>
          </a:p>
        </p:txBody>
      </p:sp>
      <p:sp>
        <p:nvSpPr>
          <p:cNvPr id="74" name="Shape 74"/>
          <p:cNvSpPr/>
          <p:nvPr/>
        </p:nvSpPr>
        <p:spPr>
          <a:xfrm>
            <a:off x="1317889" y="20815808"/>
            <a:ext cx="5766599" cy="1194299"/>
          </a:xfrm>
          <a:prstGeom prst="rect">
            <a:avLst/>
          </a:prstGeom>
          <a:solidFill>
            <a:srgbClr val="D9EAD3"/>
          </a:solidFill>
          <a:ln w="9525" cap="flat" cmpd="sng">
            <a:solidFill>
              <a:srgbClr val="274E13"/>
            </a:solidFill>
            <a:prstDash val="solid"/>
            <a:round/>
            <a:headEnd type="none" w="med" len="med"/>
            <a:tailEnd type="none" w="med" len="med"/>
          </a:ln>
        </p:spPr>
        <p:txBody>
          <a:bodyPr lIns="91425" tIns="91425" rIns="91425" bIns="91425" anchor="ctr" anchorCtr="0">
            <a:noAutofit/>
          </a:bodyPr>
          <a:lstStyle/>
          <a:p>
            <a:pPr algn="ctr"/>
            <a:r>
              <a:rPr lang="en" sz="1800" dirty="0">
                <a:latin typeface="Times New Roman"/>
                <a:ea typeface="Times New Roman"/>
                <a:cs typeface="Times New Roman"/>
                <a:sym typeface="Times New Roman"/>
              </a:rPr>
              <a:t>Searched PubMed and SCOPUS for: (((depression) AND miscarriage) AND psychological consequences) AND spontaneous abortion </a:t>
            </a:r>
          </a:p>
          <a:p>
            <a:pPr algn="ctr"/>
            <a:r>
              <a:rPr lang="en" sz="1800" b="1" dirty="0">
                <a:latin typeface="Times New Roman"/>
                <a:ea typeface="Times New Roman"/>
                <a:cs typeface="Times New Roman"/>
                <a:sym typeface="Times New Roman"/>
              </a:rPr>
              <a:t>n=55</a:t>
            </a:r>
          </a:p>
        </p:txBody>
      </p:sp>
      <p:sp>
        <p:nvSpPr>
          <p:cNvPr id="75" name="Shape 75"/>
          <p:cNvSpPr/>
          <p:nvPr/>
        </p:nvSpPr>
        <p:spPr>
          <a:xfrm>
            <a:off x="1376864" y="23061112"/>
            <a:ext cx="5766599" cy="698999"/>
          </a:xfrm>
          <a:prstGeom prst="rect">
            <a:avLst/>
          </a:prstGeom>
          <a:solidFill>
            <a:srgbClr val="D9EAD3"/>
          </a:solidFill>
          <a:ln w="9525" cap="flat" cmpd="sng">
            <a:solidFill>
              <a:srgbClr val="274E13"/>
            </a:solidFill>
            <a:prstDash val="solid"/>
            <a:round/>
            <a:headEnd type="none" w="med" len="med"/>
            <a:tailEnd type="none" w="med" len="med"/>
          </a:ln>
        </p:spPr>
        <p:txBody>
          <a:bodyPr lIns="91425" tIns="91425" rIns="91425" bIns="91425" anchor="ctr" anchorCtr="0">
            <a:noAutofit/>
          </a:bodyPr>
          <a:lstStyle/>
          <a:p>
            <a:pPr algn="ctr"/>
            <a:r>
              <a:rPr lang="en" sz="1800">
                <a:latin typeface="Times New Roman"/>
                <a:ea typeface="Times New Roman"/>
                <a:cs typeface="Times New Roman"/>
                <a:sym typeface="Times New Roman"/>
              </a:rPr>
              <a:t>Records after duplicates removed: </a:t>
            </a:r>
          </a:p>
          <a:p>
            <a:pPr algn="ctr"/>
            <a:r>
              <a:rPr lang="en" sz="1800" b="1">
                <a:latin typeface="Times New Roman"/>
                <a:ea typeface="Times New Roman"/>
                <a:cs typeface="Times New Roman"/>
                <a:sym typeface="Times New Roman"/>
              </a:rPr>
              <a:t>n=42</a:t>
            </a:r>
          </a:p>
        </p:txBody>
      </p:sp>
      <p:sp>
        <p:nvSpPr>
          <p:cNvPr id="76" name="Shape 76"/>
          <p:cNvSpPr/>
          <p:nvPr/>
        </p:nvSpPr>
        <p:spPr>
          <a:xfrm>
            <a:off x="1376864" y="24774515"/>
            <a:ext cx="5766599" cy="698999"/>
          </a:xfrm>
          <a:prstGeom prst="rect">
            <a:avLst/>
          </a:prstGeom>
          <a:solidFill>
            <a:srgbClr val="D9EAD3"/>
          </a:solidFill>
          <a:ln w="9525" cap="flat" cmpd="sng">
            <a:solidFill>
              <a:srgbClr val="274E13"/>
            </a:solidFill>
            <a:prstDash val="solid"/>
            <a:round/>
            <a:headEnd type="none" w="med" len="med"/>
            <a:tailEnd type="none" w="med" len="med"/>
          </a:ln>
        </p:spPr>
        <p:txBody>
          <a:bodyPr lIns="91425" tIns="91425" rIns="91425" bIns="91425" anchor="ctr" anchorCtr="0">
            <a:noAutofit/>
          </a:bodyPr>
          <a:lstStyle/>
          <a:p>
            <a:pPr algn="ctr"/>
            <a:r>
              <a:rPr lang="en" sz="1800">
                <a:latin typeface="Times New Roman"/>
                <a:ea typeface="Times New Roman"/>
                <a:cs typeface="Times New Roman"/>
                <a:sym typeface="Times New Roman"/>
              </a:rPr>
              <a:t>Records limited to English Studies:</a:t>
            </a:r>
          </a:p>
          <a:p>
            <a:pPr algn="ctr"/>
            <a:r>
              <a:rPr lang="en" sz="1800" b="1">
                <a:latin typeface="Times New Roman"/>
                <a:ea typeface="Times New Roman"/>
                <a:cs typeface="Times New Roman"/>
                <a:sym typeface="Times New Roman"/>
              </a:rPr>
              <a:t>n=41</a:t>
            </a:r>
          </a:p>
        </p:txBody>
      </p:sp>
      <p:sp>
        <p:nvSpPr>
          <p:cNvPr id="77" name="Shape 77"/>
          <p:cNvSpPr/>
          <p:nvPr/>
        </p:nvSpPr>
        <p:spPr>
          <a:xfrm>
            <a:off x="1401364" y="26463570"/>
            <a:ext cx="5766599" cy="762600"/>
          </a:xfrm>
          <a:prstGeom prst="rect">
            <a:avLst/>
          </a:prstGeom>
          <a:solidFill>
            <a:srgbClr val="D9EAD3"/>
          </a:solidFill>
          <a:ln w="9525" cap="flat" cmpd="sng">
            <a:solidFill>
              <a:srgbClr val="274E13"/>
            </a:solidFill>
            <a:prstDash val="solid"/>
            <a:round/>
            <a:headEnd type="none" w="med" len="med"/>
            <a:tailEnd type="none" w="med" len="med"/>
          </a:ln>
        </p:spPr>
        <p:txBody>
          <a:bodyPr lIns="91425" tIns="91425" rIns="91425" bIns="91425" anchor="ctr" anchorCtr="0">
            <a:noAutofit/>
          </a:bodyPr>
          <a:lstStyle/>
          <a:p>
            <a:pPr algn="ctr"/>
            <a:r>
              <a:rPr lang="en" sz="1800" dirty="0">
                <a:latin typeface="Times New Roman"/>
                <a:ea typeface="Times New Roman"/>
                <a:cs typeface="Times New Roman"/>
                <a:sym typeface="Times New Roman"/>
              </a:rPr>
              <a:t>Records limited to studies published since 1990: </a:t>
            </a:r>
          </a:p>
          <a:p>
            <a:pPr algn="ctr"/>
            <a:r>
              <a:rPr lang="en" sz="1800" b="1" dirty="0">
                <a:latin typeface="Times New Roman"/>
                <a:ea typeface="Times New Roman"/>
                <a:cs typeface="Times New Roman"/>
                <a:sym typeface="Times New Roman"/>
              </a:rPr>
              <a:t>n=37</a:t>
            </a:r>
          </a:p>
        </p:txBody>
      </p:sp>
      <p:sp>
        <p:nvSpPr>
          <p:cNvPr id="78" name="Shape 78"/>
          <p:cNvSpPr/>
          <p:nvPr/>
        </p:nvSpPr>
        <p:spPr>
          <a:xfrm>
            <a:off x="7693403" y="27170586"/>
            <a:ext cx="2939399" cy="1194299"/>
          </a:xfrm>
          <a:prstGeom prst="rect">
            <a:avLst/>
          </a:prstGeom>
          <a:solidFill>
            <a:srgbClr val="D9EAD3"/>
          </a:solidFill>
          <a:ln w="9525" cap="flat" cmpd="sng">
            <a:solidFill>
              <a:srgbClr val="000000"/>
            </a:solidFill>
            <a:prstDash val="dot"/>
            <a:round/>
            <a:headEnd type="none" w="med" len="med"/>
            <a:tailEnd type="none" w="med" len="med"/>
          </a:ln>
        </p:spPr>
        <p:txBody>
          <a:bodyPr lIns="91425" tIns="91425" rIns="91425" bIns="91425" anchor="ctr" anchorCtr="0">
            <a:noAutofit/>
          </a:bodyPr>
          <a:lstStyle/>
          <a:p>
            <a:pPr algn="ctr"/>
            <a:r>
              <a:rPr lang="en" sz="1800">
                <a:latin typeface="Times New Roman"/>
                <a:ea typeface="Times New Roman"/>
                <a:cs typeface="Times New Roman"/>
                <a:sym typeface="Times New Roman"/>
              </a:rPr>
              <a:t>Records excluded based on screening abstracts for relevance:</a:t>
            </a:r>
          </a:p>
          <a:p>
            <a:pPr algn="ctr"/>
            <a:r>
              <a:rPr lang="en" sz="1800" b="1">
                <a:latin typeface="Times New Roman"/>
                <a:ea typeface="Times New Roman"/>
                <a:cs typeface="Times New Roman"/>
                <a:sym typeface="Times New Roman"/>
              </a:rPr>
              <a:t>n=17</a:t>
            </a:r>
          </a:p>
        </p:txBody>
      </p:sp>
      <p:sp>
        <p:nvSpPr>
          <p:cNvPr id="79" name="Shape 79"/>
          <p:cNvSpPr/>
          <p:nvPr/>
        </p:nvSpPr>
        <p:spPr>
          <a:xfrm>
            <a:off x="1401364" y="28224394"/>
            <a:ext cx="5766599" cy="762600"/>
          </a:xfrm>
          <a:prstGeom prst="rect">
            <a:avLst/>
          </a:prstGeom>
          <a:solidFill>
            <a:srgbClr val="D9EAD3"/>
          </a:solidFill>
          <a:ln w="9525" cap="flat" cmpd="sng">
            <a:solidFill>
              <a:srgbClr val="000000"/>
            </a:solidFill>
            <a:prstDash val="solid"/>
            <a:round/>
            <a:headEnd type="none" w="med" len="med"/>
            <a:tailEnd type="none" w="med" len="med"/>
          </a:ln>
        </p:spPr>
        <p:txBody>
          <a:bodyPr lIns="91425" tIns="91425" rIns="91425" bIns="91425" anchor="ctr" anchorCtr="0">
            <a:noAutofit/>
          </a:bodyPr>
          <a:lstStyle/>
          <a:p>
            <a:pPr algn="ctr"/>
            <a:r>
              <a:rPr lang="en" sz="1800">
                <a:solidFill>
                  <a:schemeClr val="dk1"/>
                </a:solidFill>
                <a:latin typeface="Times New Roman"/>
                <a:ea typeface="Times New Roman"/>
                <a:cs typeface="Times New Roman"/>
                <a:sym typeface="Times New Roman"/>
              </a:rPr>
              <a:t>Records limited to studies published in </a:t>
            </a:r>
          </a:p>
          <a:p>
            <a:pPr algn="ctr">
              <a:buClr>
                <a:schemeClr val="dk1"/>
              </a:buClr>
              <a:buSzPct val="61111"/>
            </a:pPr>
            <a:r>
              <a:rPr lang="en" sz="1800">
                <a:solidFill>
                  <a:schemeClr val="dk1"/>
                </a:solidFill>
                <a:latin typeface="Times New Roman"/>
                <a:ea typeface="Times New Roman"/>
                <a:cs typeface="Times New Roman"/>
                <a:sym typeface="Times New Roman"/>
              </a:rPr>
              <a:t>North America:</a:t>
            </a:r>
          </a:p>
          <a:p>
            <a:pPr algn="ctr">
              <a:buClr>
                <a:schemeClr val="dk1"/>
              </a:buClr>
              <a:buSzPct val="61111"/>
            </a:pPr>
            <a:r>
              <a:rPr lang="en" sz="1800" b="1">
                <a:solidFill>
                  <a:schemeClr val="dk1"/>
                </a:solidFill>
                <a:latin typeface="Times New Roman"/>
                <a:ea typeface="Times New Roman"/>
                <a:cs typeface="Times New Roman"/>
                <a:sym typeface="Times New Roman"/>
              </a:rPr>
              <a:t>n=9</a:t>
            </a:r>
          </a:p>
        </p:txBody>
      </p:sp>
      <p:sp>
        <p:nvSpPr>
          <p:cNvPr id="80" name="Shape 80"/>
          <p:cNvSpPr/>
          <p:nvPr/>
        </p:nvSpPr>
        <p:spPr>
          <a:xfrm>
            <a:off x="1376857" y="29970391"/>
            <a:ext cx="5766599" cy="762600"/>
          </a:xfrm>
          <a:prstGeom prst="rect">
            <a:avLst/>
          </a:prstGeom>
          <a:solidFill>
            <a:srgbClr val="D9EAD3"/>
          </a:solidFill>
          <a:ln w="9525" cap="flat" cmpd="sng">
            <a:solidFill>
              <a:srgbClr val="000000"/>
            </a:solidFill>
            <a:prstDash val="solid"/>
            <a:round/>
            <a:headEnd type="none" w="med" len="med"/>
            <a:tailEnd type="none" w="med" len="med"/>
          </a:ln>
        </p:spPr>
        <p:txBody>
          <a:bodyPr lIns="91425" tIns="91425" rIns="91425" bIns="91425" anchor="ctr" anchorCtr="0">
            <a:noAutofit/>
          </a:bodyPr>
          <a:lstStyle/>
          <a:p>
            <a:pPr algn="ctr"/>
            <a:r>
              <a:rPr lang="en" sz="1800">
                <a:latin typeface="Times New Roman"/>
                <a:ea typeface="Times New Roman"/>
                <a:cs typeface="Times New Roman"/>
                <a:sym typeface="Times New Roman"/>
              </a:rPr>
              <a:t> Records used for structured literature review: </a:t>
            </a:r>
          </a:p>
          <a:p>
            <a:pPr algn="ctr">
              <a:buClr>
                <a:schemeClr val="dk1"/>
              </a:buClr>
              <a:buSzPct val="61111"/>
            </a:pPr>
            <a:r>
              <a:rPr lang="en" sz="1800" b="1">
                <a:latin typeface="Times New Roman"/>
                <a:ea typeface="Times New Roman"/>
                <a:cs typeface="Times New Roman"/>
                <a:sym typeface="Times New Roman"/>
              </a:rPr>
              <a:t>n=8</a:t>
            </a:r>
          </a:p>
        </p:txBody>
      </p:sp>
      <p:sp>
        <p:nvSpPr>
          <p:cNvPr id="81" name="Shape 81"/>
          <p:cNvSpPr/>
          <p:nvPr/>
        </p:nvSpPr>
        <p:spPr>
          <a:xfrm>
            <a:off x="7693413" y="28900022"/>
            <a:ext cx="2939399" cy="1194299"/>
          </a:xfrm>
          <a:prstGeom prst="rect">
            <a:avLst/>
          </a:prstGeom>
          <a:solidFill>
            <a:srgbClr val="D9EAD3"/>
          </a:solidFill>
          <a:ln w="9525" cap="flat" cmpd="sng">
            <a:solidFill>
              <a:srgbClr val="000000"/>
            </a:solidFill>
            <a:prstDash val="dot"/>
            <a:round/>
            <a:headEnd type="none" w="med" len="med"/>
            <a:tailEnd type="none" w="med" len="med"/>
          </a:ln>
        </p:spPr>
        <p:txBody>
          <a:bodyPr lIns="91425" tIns="91425" rIns="91425" bIns="91425" anchor="ctr" anchorCtr="0">
            <a:noAutofit/>
          </a:bodyPr>
          <a:lstStyle/>
          <a:p>
            <a:pPr algn="ctr"/>
            <a:r>
              <a:rPr lang="en" sz="1800">
                <a:latin typeface="Times New Roman"/>
                <a:ea typeface="Times New Roman"/>
                <a:cs typeface="Times New Roman"/>
                <a:sym typeface="Times New Roman"/>
              </a:rPr>
              <a:t>Records excluded due to unavailability of full text:</a:t>
            </a:r>
          </a:p>
          <a:p>
            <a:pPr algn="ctr"/>
            <a:r>
              <a:rPr lang="en" sz="1800">
                <a:latin typeface="Times New Roman"/>
                <a:ea typeface="Times New Roman"/>
                <a:cs typeface="Times New Roman"/>
                <a:sym typeface="Times New Roman"/>
              </a:rPr>
              <a:t> </a:t>
            </a:r>
            <a:r>
              <a:rPr lang="en" sz="1800" b="1">
                <a:latin typeface="Times New Roman"/>
                <a:ea typeface="Times New Roman"/>
                <a:cs typeface="Times New Roman"/>
                <a:sym typeface="Times New Roman"/>
              </a:rPr>
              <a:t>n=1</a:t>
            </a:r>
          </a:p>
        </p:txBody>
      </p:sp>
      <p:cxnSp>
        <p:nvCxnSpPr>
          <p:cNvPr id="82" name="Shape 82"/>
          <p:cNvCxnSpPr/>
          <p:nvPr/>
        </p:nvCxnSpPr>
        <p:spPr>
          <a:xfrm>
            <a:off x="4702394" y="27762379"/>
            <a:ext cx="2826600" cy="10799"/>
          </a:xfrm>
          <a:prstGeom prst="straightConnector1">
            <a:avLst/>
          </a:prstGeom>
          <a:noFill/>
          <a:ln w="28575" cap="flat" cmpd="sng">
            <a:solidFill>
              <a:srgbClr val="274E13"/>
            </a:solidFill>
            <a:prstDash val="dot"/>
            <a:round/>
            <a:headEnd type="none" w="lg" len="lg"/>
            <a:tailEnd type="triangle" w="lg" len="lg"/>
          </a:ln>
        </p:spPr>
      </p:cxnSp>
      <p:sp>
        <p:nvSpPr>
          <p:cNvPr id="86" name="Shape 86"/>
          <p:cNvSpPr txBox="1"/>
          <p:nvPr/>
        </p:nvSpPr>
        <p:spPr>
          <a:xfrm>
            <a:off x="34283446" y="23465293"/>
            <a:ext cx="7152000" cy="1194299"/>
          </a:xfrm>
          <a:prstGeom prst="rect">
            <a:avLst/>
          </a:prstGeom>
          <a:noFill/>
          <a:ln>
            <a:noFill/>
          </a:ln>
        </p:spPr>
        <p:txBody>
          <a:bodyPr lIns="91425" tIns="91425" rIns="91425" bIns="91425" anchor="t" anchorCtr="0">
            <a:noAutofit/>
          </a:bodyPr>
          <a:lstStyle/>
          <a:p>
            <a:pPr algn="ctr"/>
            <a:r>
              <a:rPr lang="en" sz="5600" b="1" dirty="0" smtClean="0">
                <a:solidFill>
                  <a:srgbClr val="FFFFFF"/>
                </a:solidFill>
                <a:effectLst>
                  <a:outerShdw blurRad="38100" dist="38100" dir="2700000" algn="tl">
                    <a:srgbClr val="000000">
                      <a:alpha val="43137"/>
                    </a:srgbClr>
                  </a:outerShdw>
                </a:effectLst>
                <a:latin typeface="Times New Roman"/>
                <a:ea typeface="Times New Roman"/>
                <a:cs typeface="Times New Roman"/>
                <a:sym typeface="Times New Roman"/>
              </a:rPr>
              <a:t>Conclusion</a:t>
            </a:r>
            <a:endParaRPr lang="en" sz="5600" b="1" dirty="0">
              <a:solidFill>
                <a:srgbClr val="FFFFFF"/>
              </a:solidFill>
              <a:effectLst>
                <a:outerShdw blurRad="38100" dist="38100" dir="2700000" algn="tl">
                  <a:srgbClr val="000000">
                    <a:alpha val="43137"/>
                  </a:srgbClr>
                </a:outerShdw>
              </a:effectLst>
              <a:latin typeface="Times New Roman"/>
              <a:ea typeface="Times New Roman"/>
              <a:cs typeface="Times New Roman"/>
              <a:sym typeface="Times New Roman"/>
            </a:endParaRPr>
          </a:p>
        </p:txBody>
      </p:sp>
      <p:sp>
        <p:nvSpPr>
          <p:cNvPr id="87" name="Shape 87"/>
          <p:cNvSpPr txBox="1"/>
          <p:nvPr/>
        </p:nvSpPr>
        <p:spPr>
          <a:xfrm>
            <a:off x="34346565" y="26654788"/>
            <a:ext cx="7152000" cy="1194299"/>
          </a:xfrm>
          <a:prstGeom prst="rect">
            <a:avLst/>
          </a:prstGeom>
          <a:noFill/>
          <a:ln>
            <a:noFill/>
          </a:ln>
        </p:spPr>
        <p:txBody>
          <a:bodyPr lIns="91425" tIns="91425" rIns="91425" bIns="91425" anchor="t" anchorCtr="0">
            <a:noAutofit/>
          </a:bodyPr>
          <a:lstStyle/>
          <a:p>
            <a:pPr algn="ctr"/>
            <a:r>
              <a:rPr lang="en" sz="5600" b="1" dirty="0" smtClean="0">
                <a:solidFill>
                  <a:srgbClr val="FFFFFF"/>
                </a:solidFill>
                <a:effectLst>
                  <a:outerShdw blurRad="38100" dist="38100" dir="2700000" algn="tl">
                    <a:srgbClr val="000000">
                      <a:alpha val="43137"/>
                    </a:srgbClr>
                  </a:outerShdw>
                </a:effectLst>
                <a:latin typeface="Times New Roman"/>
                <a:ea typeface="Times New Roman"/>
                <a:cs typeface="Times New Roman"/>
                <a:sym typeface="Times New Roman"/>
              </a:rPr>
              <a:t>References</a:t>
            </a:r>
            <a:endParaRPr lang="en" sz="5600" b="1" dirty="0">
              <a:solidFill>
                <a:srgbClr val="FFFFFF"/>
              </a:solidFill>
              <a:effectLst>
                <a:outerShdw blurRad="38100" dist="38100" dir="2700000" algn="tl">
                  <a:srgbClr val="000000">
                    <a:alpha val="43137"/>
                  </a:srgbClr>
                </a:outerShdw>
              </a:effectLst>
              <a:latin typeface="Times New Roman"/>
              <a:ea typeface="Times New Roman"/>
              <a:cs typeface="Times New Roman"/>
              <a:sym typeface="Times New Roman"/>
            </a:endParaRPr>
          </a:p>
        </p:txBody>
      </p:sp>
      <p:grpSp>
        <p:nvGrpSpPr>
          <p:cNvPr id="4" name="Group 3"/>
          <p:cNvGrpSpPr/>
          <p:nvPr/>
        </p:nvGrpSpPr>
        <p:grpSpPr>
          <a:xfrm>
            <a:off x="17580493" y="26391000"/>
            <a:ext cx="8800886" cy="6129271"/>
            <a:chOff x="17413117" y="25988109"/>
            <a:chExt cx="9023699" cy="6475598"/>
          </a:xfrm>
        </p:grpSpPr>
        <p:grpSp>
          <p:nvGrpSpPr>
            <p:cNvPr id="3" name="Group 2"/>
            <p:cNvGrpSpPr/>
            <p:nvPr/>
          </p:nvGrpSpPr>
          <p:grpSpPr>
            <a:xfrm>
              <a:off x="17413117" y="25988109"/>
              <a:ext cx="9023699" cy="5853299"/>
              <a:chOff x="17433877" y="25943305"/>
              <a:chExt cx="9023699" cy="5853299"/>
            </a:xfrm>
          </p:grpSpPr>
          <p:sp>
            <p:nvSpPr>
              <p:cNvPr id="83" name="Shape 83"/>
              <p:cNvSpPr/>
              <p:nvPr/>
            </p:nvSpPr>
            <p:spPr>
              <a:xfrm>
                <a:off x="17433877" y="25943305"/>
                <a:ext cx="9023699" cy="5853299"/>
              </a:xfrm>
              <a:prstGeom prst="triangle">
                <a:avLst>
                  <a:gd name="adj" fmla="val 50000"/>
                </a:avLst>
              </a:prstGeom>
              <a:solidFill>
                <a:srgbClr val="274E13"/>
              </a:solidFill>
              <a:ln w="9525" cap="flat" cmpd="sng">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84" name="Shape 84"/>
              <p:cNvSpPr/>
              <p:nvPr/>
            </p:nvSpPr>
            <p:spPr>
              <a:xfrm>
                <a:off x="19349740" y="27153144"/>
                <a:ext cx="5191799" cy="1286399"/>
              </a:xfrm>
              <a:prstGeom prst="rect">
                <a:avLst/>
              </a:prstGeom>
              <a:solidFill>
                <a:srgbClr val="D9EAD3"/>
              </a:solidFill>
              <a:ln w="28575" cap="flat" cmpd="sng">
                <a:solidFill>
                  <a:srgbClr val="274E13"/>
                </a:solidFill>
                <a:prstDash val="solid"/>
                <a:round/>
                <a:headEnd type="none" w="med" len="med"/>
                <a:tailEnd type="none" w="med" len="med"/>
              </a:ln>
            </p:spPr>
            <p:txBody>
              <a:bodyPr lIns="91425" tIns="91425" rIns="91425" bIns="91425" anchor="ctr" anchorCtr="0">
                <a:noAutofit/>
              </a:bodyPr>
              <a:lstStyle/>
              <a:p>
                <a:pPr algn="ctr"/>
                <a:r>
                  <a:rPr lang="en" sz="2400" b="1" dirty="0">
                    <a:latin typeface="Times New Roman"/>
                    <a:ea typeface="Times New Roman"/>
                    <a:cs typeface="Times New Roman"/>
                    <a:sym typeface="Times New Roman"/>
                  </a:rPr>
                  <a:t>Literature Review: </a:t>
                </a:r>
              </a:p>
              <a:p>
                <a:pPr algn="ctr"/>
                <a:r>
                  <a:rPr lang="en" sz="2400" dirty="0">
                    <a:latin typeface="Times New Roman"/>
                    <a:ea typeface="Times New Roman"/>
                    <a:cs typeface="Times New Roman"/>
                    <a:sym typeface="Times New Roman"/>
                  </a:rPr>
                  <a:t>Carter et al. (2007), Geller et al. (2010), </a:t>
                </a:r>
                <a:r>
                  <a:rPr lang="en" sz="2400" dirty="0">
                    <a:solidFill>
                      <a:schemeClr val="dk1"/>
                    </a:solidFill>
                    <a:latin typeface="Times New Roman"/>
                    <a:ea typeface="Times New Roman"/>
                    <a:cs typeface="Times New Roman"/>
                    <a:sym typeface="Times New Roman"/>
                  </a:rPr>
                  <a:t>Lok &amp; Neugebauer (2007)</a:t>
                </a:r>
              </a:p>
            </p:txBody>
          </p:sp>
          <p:sp>
            <p:nvSpPr>
              <p:cNvPr id="85" name="Shape 85"/>
              <p:cNvSpPr/>
              <p:nvPr/>
            </p:nvSpPr>
            <p:spPr>
              <a:xfrm>
                <a:off x="17809988" y="29356753"/>
                <a:ext cx="8330227" cy="1521775"/>
              </a:xfrm>
              <a:prstGeom prst="rect">
                <a:avLst/>
              </a:prstGeom>
              <a:solidFill>
                <a:srgbClr val="D9EAD3"/>
              </a:solidFill>
              <a:ln w="28575" cap="flat" cmpd="sng">
                <a:solidFill>
                  <a:srgbClr val="274E13"/>
                </a:solidFill>
                <a:prstDash val="solid"/>
                <a:round/>
                <a:headEnd type="none" w="med" len="med"/>
                <a:tailEnd type="none" w="med" len="med"/>
              </a:ln>
            </p:spPr>
            <p:txBody>
              <a:bodyPr lIns="91425" tIns="91425" rIns="91425" bIns="91425" anchor="ctr" anchorCtr="0">
                <a:noAutofit/>
              </a:bodyPr>
              <a:lstStyle/>
              <a:p>
                <a:pPr algn="ctr"/>
                <a:endParaRPr lang="en-CA" sz="2400" b="1" dirty="0" smtClean="0">
                  <a:latin typeface="Times New Roman"/>
                  <a:ea typeface="Times New Roman"/>
                  <a:cs typeface="Times New Roman"/>
                  <a:sym typeface="Times New Roman"/>
                </a:endParaRPr>
              </a:p>
              <a:p>
                <a:pPr algn="ctr"/>
                <a:r>
                  <a:rPr lang="en" sz="2400" b="1" dirty="0" smtClean="0">
                    <a:latin typeface="Times New Roman"/>
                    <a:ea typeface="Times New Roman"/>
                    <a:cs typeface="Times New Roman"/>
                    <a:sym typeface="Times New Roman"/>
                  </a:rPr>
                  <a:t>Cohort </a:t>
                </a:r>
                <a:r>
                  <a:rPr lang="en" sz="2400" b="1" dirty="0">
                    <a:latin typeface="Times New Roman"/>
                    <a:ea typeface="Times New Roman"/>
                    <a:cs typeface="Times New Roman"/>
                    <a:sym typeface="Times New Roman"/>
                  </a:rPr>
                  <a:t>Study:</a:t>
                </a:r>
              </a:p>
              <a:p>
                <a:pPr algn="ctr"/>
                <a:r>
                  <a:rPr lang="en" sz="2400" dirty="0">
                    <a:latin typeface="Times New Roman"/>
                    <a:ea typeface="Times New Roman"/>
                    <a:cs typeface="Times New Roman"/>
                    <a:sym typeface="Times New Roman"/>
                  </a:rPr>
                  <a:t>Neugebauer (2003), Klier et al. (2000), Neugebauer et al. (1997), Robinson et al. (1994</a:t>
                </a:r>
                <a:r>
                  <a:rPr lang="en" sz="2400" dirty="0" smtClean="0">
                    <a:latin typeface="Times New Roman"/>
                    <a:ea typeface="Times New Roman"/>
                    <a:cs typeface="Times New Roman"/>
                    <a:sym typeface="Times New Roman"/>
                  </a:rPr>
                  <a:t>)</a:t>
                </a:r>
                <a:r>
                  <a:rPr lang="en-CA" sz="2400" dirty="0" smtClean="0">
                    <a:latin typeface="Times New Roman"/>
                    <a:ea typeface="Times New Roman"/>
                    <a:cs typeface="Times New Roman"/>
                    <a:sym typeface="Times New Roman"/>
                  </a:rPr>
                  <a:t>, </a:t>
                </a:r>
                <a:r>
                  <a:rPr lang="en" sz="2400" dirty="0">
                    <a:latin typeface="Times New Roman"/>
                    <a:ea typeface="Times New Roman"/>
                    <a:cs typeface="Times New Roman"/>
                    <a:sym typeface="Times New Roman"/>
                  </a:rPr>
                  <a:t>Neugebauer et al. (1992)</a:t>
                </a:r>
              </a:p>
              <a:p>
                <a:pPr algn="ctr"/>
                <a:endParaRPr lang="en" sz="2400" dirty="0">
                  <a:latin typeface="Times New Roman"/>
                  <a:ea typeface="Times New Roman"/>
                  <a:cs typeface="Times New Roman"/>
                  <a:sym typeface="Times New Roman"/>
                </a:endParaRPr>
              </a:p>
            </p:txBody>
          </p:sp>
        </p:grpSp>
        <p:sp>
          <p:nvSpPr>
            <p:cNvPr id="89" name="Shape 89"/>
            <p:cNvSpPr txBox="1"/>
            <p:nvPr/>
          </p:nvSpPr>
          <p:spPr>
            <a:xfrm>
              <a:off x="19328942" y="31828907"/>
              <a:ext cx="5191799" cy="634800"/>
            </a:xfrm>
            <a:prstGeom prst="rect">
              <a:avLst/>
            </a:prstGeom>
            <a:noFill/>
            <a:ln>
              <a:noFill/>
            </a:ln>
          </p:spPr>
          <p:txBody>
            <a:bodyPr lIns="91425" tIns="91425" rIns="91425" bIns="91425" anchor="t" anchorCtr="0">
              <a:noAutofit/>
            </a:bodyPr>
            <a:lstStyle/>
            <a:p>
              <a:pPr algn="ctr"/>
              <a:r>
                <a:rPr lang="en" sz="2000" b="1" dirty="0">
                  <a:latin typeface="Times New Roman"/>
                  <a:ea typeface="Times New Roman"/>
                  <a:cs typeface="Times New Roman"/>
                  <a:sym typeface="Times New Roman"/>
                </a:rPr>
                <a:t>Figure 3. </a:t>
              </a:r>
              <a:r>
                <a:rPr lang="en" sz="2000" dirty="0">
                  <a:latin typeface="Times New Roman"/>
                  <a:ea typeface="Times New Roman"/>
                  <a:cs typeface="Times New Roman"/>
                  <a:sym typeface="Times New Roman"/>
                </a:rPr>
                <a:t>Pyramid of Evidence</a:t>
              </a:r>
            </a:p>
          </p:txBody>
        </p:sp>
      </p:grpSp>
      <p:sp>
        <p:nvSpPr>
          <p:cNvPr id="90" name="Shape 90"/>
          <p:cNvSpPr txBox="1"/>
          <p:nvPr/>
        </p:nvSpPr>
        <p:spPr>
          <a:xfrm>
            <a:off x="33200630" y="7052045"/>
            <a:ext cx="9504857" cy="16095299"/>
          </a:xfrm>
          <a:prstGeom prst="rect">
            <a:avLst/>
          </a:prstGeom>
          <a:noFill/>
          <a:ln>
            <a:noFill/>
          </a:ln>
        </p:spPr>
        <p:txBody>
          <a:bodyPr lIns="91425" tIns="91425" rIns="91425" bIns="91425" anchor="t" anchorCtr="0">
            <a:noAutofit/>
          </a:bodyPr>
          <a:lstStyle/>
          <a:p>
            <a:pPr algn="just"/>
            <a:r>
              <a:rPr lang="en-US" sz="2000" b="1" dirty="0">
                <a:latin typeface="Times New Roman" panose="02020603050405020304" pitchFamily="18" charset="0"/>
                <a:cs typeface="Times New Roman" panose="02020603050405020304" pitchFamily="18" charset="0"/>
              </a:rPr>
              <a:t>Findings of Structured Literature </a:t>
            </a:r>
            <a:endParaRPr lang="en-US" sz="2000" b="1" dirty="0" smtClean="0">
              <a:latin typeface="Times New Roman" panose="02020603050405020304" pitchFamily="18" charset="0"/>
              <a:cs typeface="Times New Roman" panose="02020603050405020304" pitchFamily="18" charset="0"/>
            </a:endParaRPr>
          </a:p>
          <a:p>
            <a:pPr algn="just"/>
            <a:endParaRPr lang="en-US" sz="2000" dirty="0">
              <a:latin typeface="Times New Roman" panose="02020603050405020304" pitchFamily="18" charset="0"/>
              <a:cs typeface="Times New Roman" panose="02020603050405020304" pitchFamily="18" charset="0"/>
            </a:endParaRPr>
          </a:p>
          <a:p>
            <a:pPr marL="342900" indent="-342900" algn="just" fontAlgn="base">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The search yielded </a:t>
            </a:r>
            <a:r>
              <a:rPr lang="en-US" sz="2000" dirty="0" smtClean="0">
                <a:latin typeface="Times New Roman" panose="02020603050405020304" pitchFamily="18" charset="0"/>
                <a:cs typeface="Times New Roman" panose="02020603050405020304" pitchFamily="18" charset="0"/>
              </a:rPr>
              <a:t>5 </a:t>
            </a:r>
            <a:r>
              <a:rPr lang="en-US" sz="2000" dirty="0">
                <a:latin typeface="Times New Roman" panose="02020603050405020304" pitchFamily="18" charset="0"/>
                <a:cs typeface="Times New Roman" panose="02020603050405020304" pitchFamily="18" charset="0"/>
              </a:rPr>
              <a:t>cohort </a:t>
            </a:r>
            <a:r>
              <a:rPr lang="en-US" sz="2000" dirty="0" smtClean="0">
                <a:latin typeface="Times New Roman" panose="02020603050405020304" pitchFamily="18" charset="0"/>
                <a:cs typeface="Times New Roman" panose="02020603050405020304" pitchFamily="18" charset="0"/>
              </a:rPr>
              <a:t>studies and </a:t>
            </a:r>
            <a:r>
              <a:rPr lang="en-US" sz="2000" dirty="0">
                <a:latin typeface="Times New Roman" panose="02020603050405020304" pitchFamily="18" charset="0"/>
                <a:cs typeface="Times New Roman" panose="02020603050405020304" pitchFamily="18" charset="0"/>
              </a:rPr>
              <a:t>3 literature </a:t>
            </a:r>
            <a:r>
              <a:rPr lang="en-US" sz="2000" dirty="0" smtClean="0">
                <a:latin typeface="Times New Roman" panose="02020603050405020304" pitchFamily="18" charset="0"/>
                <a:cs typeface="Times New Roman" panose="02020603050405020304" pitchFamily="18" charset="0"/>
              </a:rPr>
              <a:t>reviews. </a:t>
            </a:r>
            <a:endParaRPr lang="en-US" sz="2000" i="1" dirty="0">
              <a:latin typeface="Times New Roman" panose="02020603050405020304" pitchFamily="18" charset="0"/>
              <a:cs typeface="Times New Roman" panose="02020603050405020304" pitchFamily="18" charset="0"/>
            </a:endParaRPr>
          </a:p>
          <a:p>
            <a:pPr marL="342900" lvl="0" indent="-342900" fontAlgn="base">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The literature confirms an association between miscarriage and depression. It suggests that women who experience a miscarriage are likely to display higher levels of depressive symptoms compared to women who do not miscarry. 30-50% of women who miscarried were found to have developed depressive symptoms within 6 months of the loss (Carter et al., 2007). Robinson et al. (1994) used the Centre for Epidemiological Study Depression Scale (CES-D), and found women at 3 months following miscarriage had depression levels significantly higher than the population standard. Additionally, women who miscarried were found to have a 6.6% higher </a:t>
            </a:r>
            <a:r>
              <a:rPr lang="en-US" sz="2000" dirty="0" smtClean="0">
                <a:latin typeface="Times New Roman" panose="02020603050405020304" pitchFamily="18" charset="0"/>
                <a:cs typeface="Times New Roman" panose="02020603050405020304" pitchFamily="18" charset="0"/>
              </a:rPr>
              <a:t>absolute </a:t>
            </a:r>
            <a:r>
              <a:rPr lang="en-US" sz="2000" dirty="0">
                <a:latin typeface="Times New Roman" panose="02020603050405020304" pitchFamily="18" charset="0"/>
                <a:cs typeface="Times New Roman" panose="02020603050405020304" pitchFamily="18" charset="0"/>
              </a:rPr>
              <a:t>risk of experiencing a major depressive disorder than the community </a:t>
            </a:r>
            <a:r>
              <a:rPr lang="en-US" sz="2000" dirty="0" smtClean="0">
                <a:latin typeface="Times New Roman" panose="02020603050405020304" pitchFamily="18" charset="0"/>
                <a:cs typeface="Times New Roman" panose="02020603050405020304" pitchFamily="18" charset="0"/>
              </a:rPr>
              <a:t>women (</a:t>
            </a:r>
            <a:r>
              <a:rPr lang="en" sz="2000" dirty="0" smtClean="0">
                <a:latin typeface="Times New Roman" panose="02020603050405020304" pitchFamily="18" charset="0"/>
                <a:cs typeface="Times New Roman" panose="02020603050405020304" pitchFamily="18" charset="0"/>
                <a:sym typeface="Times New Roman"/>
              </a:rPr>
              <a:t>Neugebauer et al., 1997).</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
            </a:r>
            <a:br>
              <a:rPr lang="en-US" sz="2000" dirty="0">
                <a:latin typeface="Times New Roman" panose="02020603050405020304" pitchFamily="18" charset="0"/>
                <a:cs typeface="Times New Roman" panose="02020603050405020304" pitchFamily="18" charset="0"/>
              </a:rPr>
            </a:br>
            <a:endParaRPr lang="en-US" sz="2000" i="1" dirty="0">
              <a:latin typeface="Times New Roman" panose="02020603050405020304" pitchFamily="18" charset="0"/>
              <a:cs typeface="Times New Roman" panose="02020603050405020304" pitchFamily="18" charset="0"/>
            </a:endParaRPr>
          </a:p>
          <a:p>
            <a:pPr algn="just"/>
            <a:r>
              <a:rPr lang="en-US" sz="2000" b="1" dirty="0" smtClean="0">
                <a:latin typeface="Times New Roman" panose="02020603050405020304" pitchFamily="18" charset="0"/>
                <a:cs typeface="Times New Roman" panose="02020603050405020304" pitchFamily="18" charset="0"/>
              </a:rPr>
              <a:t>Limitations</a:t>
            </a:r>
          </a:p>
          <a:p>
            <a:pPr algn="just"/>
            <a:endParaRPr lang="en-US" sz="2000" dirty="0">
              <a:latin typeface="Times New Roman" panose="02020603050405020304" pitchFamily="18" charset="0"/>
              <a:cs typeface="Times New Roman" panose="02020603050405020304" pitchFamily="18" charset="0"/>
            </a:endParaRPr>
          </a:p>
          <a:p>
            <a:pPr marL="342900" indent="-342900" algn="just" fontAlgn="base">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Only articles written and published in the English language were accessed, articles published prior to 1990 were not reviewed, and databases were not searched individually. One article was excluded due to unavailability of the full text.   </a:t>
            </a:r>
          </a:p>
          <a:p>
            <a:pPr marL="342900" indent="-342900" algn="just" fontAlgn="base">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Many </a:t>
            </a:r>
            <a:r>
              <a:rPr lang="en-US" sz="2000" dirty="0">
                <a:latin typeface="Times New Roman" panose="02020603050405020304" pitchFamily="18" charset="0"/>
                <a:cs typeface="Times New Roman" panose="02020603050405020304" pitchFamily="18" charset="0"/>
              </a:rPr>
              <a:t>studies selected for the review use convenience sampling as their method for enrolling participants, for example, support groups and hospitals. This is a type of </a:t>
            </a:r>
            <a:r>
              <a:rPr lang="en-US" sz="2000" i="1" dirty="0">
                <a:latin typeface="Times New Roman" panose="02020603050405020304" pitchFamily="18" charset="0"/>
                <a:cs typeface="Times New Roman" panose="02020603050405020304" pitchFamily="18" charset="0"/>
              </a:rPr>
              <a:t>selection bias</a:t>
            </a:r>
            <a:r>
              <a:rPr lang="en-US" sz="2000" dirty="0">
                <a:latin typeface="Times New Roman" panose="02020603050405020304" pitchFamily="18" charset="0"/>
                <a:cs typeface="Times New Roman" panose="02020603050405020304" pitchFamily="18" charset="0"/>
              </a:rPr>
              <a:t> as the sample is unlikely to be representative of the population. </a:t>
            </a:r>
          </a:p>
          <a:p>
            <a:pPr marL="342900" indent="-342900" algn="just" fontAlgn="base">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The definition of miscarriage used between studies varies. Miscarriage is frequently defined in the research studies as loss prior to 28 weeks, whereas other studies in the literature review refer to miscarriage as a loss of pregnancy prior to 20 weeks. A varying definition makes it difficult to compare studies. This results in information bias, specifically, </a:t>
            </a:r>
            <a:r>
              <a:rPr lang="en-US" sz="2000" i="1" dirty="0">
                <a:latin typeface="Times New Roman" panose="02020603050405020304" pitchFamily="18" charset="0"/>
                <a:cs typeface="Times New Roman" panose="02020603050405020304" pitchFamily="18" charset="0"/>
              </a:rPr>
              <a:t>detection </a:t>
            </a:r>
            <a:r>
              <a:rPr lang="en-US" sz="2000" i="1" dirty="0" smtClean="0">
                <a:latin typeface="Times New Roman" panose="02020603050405020304" pitchFamily="18" charset="0"/>
                <a:cs typeface="Times New Roman" panose="02020603050405020304" pitchFamily="18" charset="0"/>
              </a:rPr>
              <a:t>bias</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algn="just"/>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en-US" sz="2000" b="1" dirty="0" smtClean="0">
                <a:latin typeface="Times New Roman" panose="02020603050405020304" pitchFamily="18" charset="0"/>
                <a:cs typeface="Times New Roman" panose="02020603050405020304" pitchFamily="18" charset="0"/>
              </a:rPr>
              <a:t>Implications</a:t>
            </a:r>
          </a:p>
          <a:p>
            <a:pPr algn="just"/>
            <a:endParaRPr lang="en-US" sz="2000" dirty="0" smtClean="0">
              <a:latin typeface="Times New Roman" panose="02020603050405020304" pitchFamily="18" charset="0"/>
              <a:cs typeface="Times New Roman" panose="02020603050405020304" pitchFamily="18" charset="0"/>
            </a:endParaRPr>
          </a:p>
          <a:p>
            <a:pPr marL="342900" indent="-342900" algn="just" fontAlgn="base">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Most studies revealed that depression was most prevalent in the early months following </a:t>
            </a:r>
            <a:r>
              <a:rPr lang="en-US" sz="2000" dirty="0" smtClean="0">
                <a:latin typeface="Times New Roman" panose="02020603050405020304" pitchFamily="18" charset="0"/>
                <a:cs typeface="Times New Roman" panose="02020603050405020304" pitchFamily="18" charset="0"/>
              </a:rPr>
              <a:t>miscarriage. With </a:t>
            </a:r>
            <a:r>
              <a:rPr lang="en-US" sz="2000" dirty="0" smtClean="0">
                <a:latin typeface="Times New Roman" panose="02020603050405020304" pitchFamily="18" charset="0"/>
                <a:cs typeface="Times New Roman" panose="02020603050405020304" pitchFamily="18" charset="0"/>
              </a:rPr>
              <a:t>an understanding of the possibility for depression to result from miscarriage, health care professionals (HCPs) can employ interventions to target the prevention of depression in women who miscarry. Women who miscarry often criticize the follow-up care they received on the basis that the care did not encompass emotional well being. Intervention plans should focus on placing effective support groups that are geared towards reducing the stress and discomfort associated with experiencing a miscarriage.</a:t>
            </a:r>
          </a:p>
          <a:p>
            <a:pPr algn="just"/>
            <a:r>
              <a:rPr lang="en-US" sz="2000" dirty="0">
                <a:latin typeface="Times New Roman" panose="02020603050405020304" pitchFamily="18" charset="0"/>
                <a:cs typeface="Times New Roman" panose="02020603050405020304" pitchFamily="18" charset="0"/>
              </a:rPr>
              <a:t/>
            </a:r>
            <a:br>
              <a:rPr lang="en-US" sz="2000"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Future considerations </a:t>
            </a:r>
            <a:endParaRPr lang="en-US" sz="2000" b="1" dirty="0" smtClean="0">
              <a:latin typeface="Times New Roman" panose="02020603050405020304" pitchFamily="18" charset="0"/>
              <a:cs typeface="Times New Roman" panose="02020603050405020304" pitchFamily="18" charset="0"/>
            </a:endParaRPr>
          </a:p>
          <a:p>
            <a:pPr algn="just"/>
            <a:endParaRPr lang="en-US" sz="2000" dirty="0">
              <a:latin typeface="Times New Roman" panose="02020603050405020304" pitchFamily="18" charset="0"/>
              <a:cs typeface="Times New Roman" panose="02020603050405020304" pitchFamily="18" charset="0"/>
            </a:endParaRPr>
          </a:p>
          <a:p>
            <a:pPr marL="342900" indent="-342900" algn="just" fontAlgn="base">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Generate an effective standardized screening tool for detecting depression after miscarriage. This would allow for HCPs to detect women who are likely to develop depression and identify those in need of further intervention. </a:t>
            </a:r>
          </a:p>
          <a:p>
            <a:pPr marL="342900" indent="-342900" algn="just" fontAlgn="base">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Few </a:t>
            </a:r>
            <a:r>
              <a:rPr lang="en-US" sz="2000" dirty="0">
                <a:latin typeface="Times New Roman" panose="02020603050405020304" pitchFamily="18" charset="0"/>
                <a:cs typeface="Times New Roman" panose="02020603050405020304" pitchFamily="18" charset="0"/>
              </a:rPr>
              <a:t>studies in the literature examine the possible psychological impact on the spouse after a miscarriage and thus, more research should be conducted in this area as well. </a:t>
            </a:r>
          </a:p>
        </p:txBody>
      </p:sp>
      <p:sp>
        <p:nvSpPr>
          <p:cNvPr id="91" name="Shape 91"/>
          <p:cNvSpPr txBox="1"/>
          <p:nvPr/>
        </p:nvSpPr>
        <p:spPr>
          <a:xfrm>
            <a:off x="3396215" y="30297893"/>
            <a:ext cx="5142600" cy="2251500"/>
          </a:xfrm>
          <a:prstGeom prst="rect">
            <a:avLst/>
          </a:prstGeom>
          <a:noFill/>
          <a:ln>
            <a:noFill/>
          </a:ln>
        </p:spPr>
        <p:txBody>
          <a:bodyPr lIns="91425" tIns="91425" rIns="91425" bIns="91425" anchor="ctr" anchorCtr="0">
            <a:noAutofit/>
          </a:bodyPr>
          <a:lstStyle/>
          <a:p>
            <a:pPr algn="ctr"/>
            <a:r>
              <a:rPr lang="en" sz="1800" b="1">
                <a:solidFill>
                  <a:schemeClr val="dk1"/>
                </a:solidFill>
                <a:latin typeface="Times New Roman"/>
                <a:ea typeface="Times New Roman"/>
                <a:cs typeface="Times New Roman"/>
                <a:sym typeface="Times New Roman"/>
              </a:rPr>
              <a:t>Figure 1. </a:t>
            </a:r>
            <a:r>
              <a:rPr lang="en" sz="1800">
                <a:solidFill>
                  <a:schemeClr val="dk1"/>
                </a:solidFill>
                <a:latin typeface="Times New Roman"/>
                <a:ea typeface="Times New Roman"/>
                <a:cs typeface="Times New Roman"/>
                <a:sym typeface="Times New Roman"/>
              </a:rPr>
              <a:t>Methodology</a:t>
            </a:r>
          </a:p>
        </p:txBody>
      </p:sp>
      <p:sp>
        <p:nvSpPr>
          <p:cNvPr id="92" name="Shape 92"/>
          <p:cNvSpPr txBox="1"/>
          <p:nvPr/>
        </p:nvSpPr>
        <p:spPr>
          <a:xfrm>
            <a:off x="1109314" y="14330111"/>
            <a:ext cx="9662700" cy="2921999"/>
          </a:xfrm>
          <a:prstGeom prst="rect">
            <a:avLst/>
          </a:prstGeom>
          <a:noFill/>
          <a:ln>
            <a:noFill/>
          </a:ln>
        </p:spPr>
        <p:txBody>
          <a:bodyPr lIns="91425" tIns="91425" rIns="91425" bIns="91425" anchor="t" anchorCtr="0">
            <a:noAutofit/>
          </a:bodyPr>
          <a:lstStyle/>
          <a:p>
            <a:pPr algn="just"/>
            <a:r>
              <a:rPr lang="en" sz="2000" dirty="0">
                <a:latin typeface="Times New Roman"/>
                <a:ea typeface="Times New Roman"/>
                <a:cs typeface="Times New Roman"/>
                <a:sym typeface="Times New Roman"/>
              </a:rPr>
              <a:t>Miscarriage, the spontaneous termination of pregnancy prior to the 28th week of gestation, is a complex biological process resulting in significant loss (Klier, Geller, and Neugebauer, 2000). For many women who experience a miscarriage, the loss of a desired child and the physical pain of miscarriage can elicit negative psychological reactions (Neugebauer, 2003). The physical complaints that are associated with miscarriage are usually resolved rapidly, however, the psychological outcomes that can result are often overlooked </a:t>
            </a:r>
            <a:r>
              <a:rPr lang="en" sz="2000" dirty="0">
                <a:solidFill>
                  <a:schemeClr val="dk1"/>
                </a:solidFill>
                <a:latin typeface="Times New Roman"/>
                <a:ea typeface="Times New Roman"/>
                <a:cs typeface="Times New Roman"/>
                <a:sym typeface="Times New Roman"/>
              </a:rPr>
              <a:t>(Lok and Neugebauer, 2007)</a:t>
            </a:r>
            <a:r>
              <a:rPr lang="en" sz="2000" dirty="0">
                <a:latin typeface="Times New Roman"/>
                <a:ea typeface="Times New Roman"/>
                <a:cs typeface="Times New Roman"/>
                <a:sym typeface="Times New Roman"/>
              </a:rPr>
              <a:t>. Previous research suggests depression as a psychological outcome of miscarriage (Lok and Neugebauer, 2007).  </a:t>
            </a:r>
          </a:p>
          <a:p>
            <a:endParaRPr sz="1200" dirty="0">
              <a:latin typeface="Times New Roman"/>
              <a:ea typeface="Times New Roman"/>
              <a:cs typeface="Times New Roman"/>
              <a:sym typeface="Times New Roman"/>
            </a:endParaRPr>
          </a:p>
          <a:p>
            <a:endParaRPr sz="1200" dirty="0">
              <a:latin typeface="Times New Roman"/>
              <a:ea typeface="Times New Roman"/>
              <a:cs typeface="Times New Roman"/>
              <a:sym typeface="Times New Roman"/>
            </a:endParaRPr>
          </a:p>
        </p:txBody>
      </p:sp>
      <p:sp>
        <p:nvSpPr>
          <p:cNvPr id="93" name="Shape 93"/>
          <p:cNvSpPr txBox="1"/>
          <p:nvPr/>
        </p:nvSpPr>
        <p:spPr>
          <a:xfrm>
            <a:off x="1401364" y="17148346"/>
            <a:ext cx="9078600" cy="1249799"/>
          </a:xfrm>
          <a:prstGeom prst="rect">
            <a:avLst/>
          </a:prstGeom>
          <a:noFill/>
          <a:ln w="38100" cap="flat" cmpd="sng">
            <a:solidFill>
              <a:srgbClr val="274E13"/>
            </a:solidFill>
            <a:prstDash val="dot"/>
            <a:round/>
            <a:headEnd type="none" w="med" len="med"/>
            <a:tailEnd type="none" w="med" len="med"/>
          </a:ln>
        </p:spPr>
        <p:txBody>
          <a:bodyPr lIns="91425" tIns="91425" rIns="91425" bIns="91425" anchor="t" anchorCtr="0">
            <a:noAutofit/>
          </a:bodyPr>
          <a:lstStyle/>
          <a:p>
            <a:pPr algn="ctr">
              <a:buClr>
                <a:schemeClr val="dk1"/>
              </a:buClr>
              <a:buSzPct val="45833"/>
            </a:pPr>
            <a:r>
              <a:rPr lang="en" sz="2400" b="1" dirty="0">
                <a:solidFill>
                  <a:srgbClr val="274E13"/>
                </a:solidFill>
                <a:latin typeface="Times New Roman"/>
                <a:ea typeface="Times New Roman"/>
                <a:cs typeface="Times New Roman"/>
                <a:sym typeface="Times New Roman"/>
              </a:rPr>
              <a:t>Research Question:</a:t>
            </a:r>
          </a:p>
          <a:p>
            <a:pPr algn="ctr">
              <a:buClr>
                <a:schemeClr val="dk1"/>
              </a:buClr>
              <a:buSzPct val="45833"/>
            </a:pPr>
            <a:r>
              <a:rPr lang="en" sz="2400" b="1" i="1" dirty="0">
                <a:solidFill>
                  <a:schemeClr val="dk1"/>
                </a:solidFill>
                <a:latin typeface="Times New Roman"/>
                <a:ea typeface="Times New Roman"/>
                <a:cs typeface="Times New Roman"/>
                <a:sym typeface="Times New Roman"/>
              </a:rPr>
              <a:t>Do women who experience a miscarriage display higher levels of depressive symptoms compared to women who do not miscarry?</a:t>
            </a:r>
          </a:p>
        </p:txBody>
      </p:sp>
      <p:sp>
        <p:nvSpPr>
          <p:cNvPr id="94" name="Shape 94"/>
          <p:cNvSpPr txBox="1"/>
          <p:nvPr/>
        </p:nvSpPr>
        <p:spPr>
          <a:xfrm>
            <a:off x="33073915" y="24487347"/>
            <a:ext cx="9662700" cy="2060999"/>
          </a:xfrm>
          <a:prstGeom prst="rect">
            <a:avLst/>
          </a:prstGeom>
          <a:noFill/>
          <a:ln>
            <a:noFill/>
          </a:ln>
        </p:spPr>
        <p:txBody>
          <a:bodyPr lIns="91425" tIns="91425" rIns="91425" bIns="91425" anchor="t" anchorCtr="0">
            <a:noAutofit/>
          </a:bodyPr>
          <a:lstStyle/>
          <a:p>
            <a:pPr algn="just">
              <a:lnSpc>
                <a:spcPct val="115000"/>
              </a:lnSpc>
              <a:buClr>
                <a:schemeClr val="dk1"/>
              </a:buClr>
              <a:buSzPct val="55000"/>
            </a:pPr>
            <a:r>
              <a:rPr lang="en" sz="2000" dirty="0">
                <a:latin typeface="Times New Roman"/>
                <a:ea typeface="Times New Roman"/>
                <a:cs typeface="Times New Roman"/>
                <a:sym typeface="Times New Roman"/>
              </a:rPr>
              <a:t>There is evidence that suggests women who experience miscarriage are more likely to develop depressive symptoms, and most often in the first month following miscarriage. Factors of age, previous history of pregnancy loss, and having other children do not appear to be correlated with risk </a:t>
            </a:r>
            <a:r>
              <a:rPr lang="en" sz="2000" dirty="0" smtClean="0">
                <a:latin typeface="Times New Roman"/>
                <a:ea typeface="Times New Roman"/>
                <a:cs typeface="Times New Roman"/>
                <a:sym typeface="Times New Roman"/>
              </a:rPr>
              <a:t>of</a:t>
            </a:r>
            <a:r>
              <a:rPr lang="en-CA" sz="2000" dirty="0" smtClean="0">
                <a:latin typeface="Times New Roman"/>
                <a:ea typeface="Times New Roman"/>
                <a:cs typeface="Times New Roman"/>
                <a:sym typeface="Times New Roman"/>
              </a:rPr>
              <a:t> depression after miscarriage</a:t>
            </a:r>
            <a:r>
              <a:rPr lang="en" sz="2000" dirty="0" smtClean="0">
                <a:latin typeface="Times New Roman"/>
                <a:ea typeface="Times New Roman"/>
                <a:cs typeface="Times New Roman"/>
                <a:sym typeface="Times New Roman"/>
              </a:rPr>
              <a:t>. </a:t>
            </a:r>
            <a:r>
              <a:rPr lang="en" sz="2000" dirty="0">
                <a:latin typeface="Times New Roman"/>
                <a:ea typeface="Times New Roman"/>
                <a:cs typeface="Times New Roman"/>
                <a:sym typeface="Times New Roman"/>
              </a:rPr>
              <a:t>Further research utilizing high quality study designs is required on this topic.</a:t>
            </a:r>
            <a:r>
              <a:rPr lang="en" sz="2000" dirty="0">
                <a:solidFill>
                  <a:srgbClr val="FF0000"/>
                </a:solidFill>
                <a:latin typeface="Times New Roman"/>
                <a:ea typeface="Times New Roman"/>
                <a:cs typeface="Times New Roman"/>
                <a:sym typeface="Times New Roman"/>
              </a:rPr>
              <a:t> </a:t>
            </a:r>
          </a:p>
        </p:txBody>
      </p:sp>
      <p:cxnSp>
        <p:nvCxnSpPr>
          <p:cNvPr id="95" name="Shape 95"/>
          <p:cNvCxnSpPr/>
          <p:nvPr/>
        </p:nvCxnSpPr>
        <p:spPr>
          <a:xfrm>
            <a:off x="4702394" y="29491823"/>
            <a:ext cx="2826600" cy="10799"/>
          </a:xfrm>
          <a:prstGeom prst="straightConnector1">
            <a:avLst/>
          </a:prstGeom>
          <a:noFill/>
          <a:ln w="28575" cap="flat" cmpd="sng">
            <a:solidFill>
              <a:srgbClr val="274E13"/>
            </a:solidFill>
            <a:prstDash val="dot"/>
            <a:round/>
            <a:headEnd type="none" w="lg" len="lg"/>
            <a:tailEnd type="triangle" w="lg" len="lg"/>
          </a:ln>
        </p:spPr>
      </p:cxnSp>
      <p:graphicFrame>
        <p:nvGraphicFramePr>
          <p:cNvPr id="97" name="Shape 97"/>
          <p:cNvGraphicFramePr/>
          <p:nvPr>
            <p:extLst>
              <p:ext uri="{D42A27DB-BD31-4B8C-83A1-F6EECF244321}">
                <p14:modId xmlns:p14="http://schemas.microsoft.com/office/powerpoint/2010/main" val="1008571626"/>
              </p:ext>
            </p:extLst>
          </p:nvPr>
        </p:nvGraphicFramePr>
        <p:xfrm>
          <a:off x="11584137" y="6578209"/>
          <a:ext cx="20852349" cy="19251538"/>
        </p:xfrm>
        <a:graphic>
          <a:graphicData uri="http://schemas.openxmlformats.org/drawingml/2006/table">
            <a:tbl>
              <a:tblPr>
                <a:tableStyleId>{D7AC3CCA-C797-4891-BE02-D94E43425B78}</a:tableStyleId>
              </a:tblPr>
              <a:tblGrid>
                <a:gridCol w="1359972"/>
                <a:gridCol w="2111453"/>
                <a:gridCol w="4608088"/>
                <a:gridCol w="4126176"/>
                <a:gridCol w="8646660"/>
              </a:tblGrid>
              <a:tr h="456136">
                <a:tc>
                  <a:txBody>
                    <a:bodyPr/>
                    <a:lstStyle/>
                    <a:p>
                      <a:pPr lvl="0" algn="ctr" rtl="0">
                        <a:lnSpc>
                          <a:spcPct val="115000"/>
                        </a:lnSpc>
                        <a:spcBef>
                          <a:spcPts val="0"/>
                        </a:spcBef>
                        <a:buNone/>
                      </a:pPr>
                      <a:r>
                        <a:rPr lang="en" sz="1800" b="1" dirty="0">
                          <a:latin typeface="Times New Roman" panose="02020603050405020304" pitchFamily="18" charset="0"/>
                          <a:cs typeface="Times New Roman" panose="02020603050405020304" pitchFamily="18" charset="0"/>
                          <a:sym typeface="Times New Roman"/>
                        </a:rPr>
                        <a:t>Article</a:t>
                      </a:r>
                      <a:endParaRPr lang="en" sz="1800" b="1" dirty="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algn="ctr" rtl="0">
                        <a:lnSpc>
                          <a:spcPct val="115000"/>
                        </a:lnSpc>
                        <a:spcBef>
                          <a:spcPts val="0"/>
                        </a:spcBef>
                        <a:buNone/>
                      </a:pPr>
                      <a:r>
                        <a:rPr lang="en" sz="1800" b="1" dirty="0">
                          <a:latin typeface="Times New Roman" panose="02020603050405020304" pitchFamily="18" charset="0"/>
                          <a:cs typeface="Times New Roman" panose="02020603050405020304" pitchFamily="18" charset="0"/>
                          <a:sym typeface="Times New Roman"/>
                        </a:rPr>
                        <a:t>Research Design</a:t>
                      </a:r>
                      <a:endParaRPr lang="en" sz="1800" b="1" dirty="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algn="ctr" rtl="0">
                        <a:lnSpc>
                          <a:spcPct val="115000"/>
                        </a:lnSpc>
                        <a:spcBef>
                          <a:spcPts val="0"/>
                        </a:spcBef>
                        <a:buNone/>
                      </a:pPr>
                      <a:r>
                        <a:rPr lang="en" sz="1800" b="1" dirty="0">
                          <a:latin typeface="Times New Roman" panose="02020603050405020304" pitchFamily="18" charset="0"/>
                          <a:cs typeface="Times New Roman" panose="02020603050405020304" pitchFamily="18" charset="0"/>
                          <a:sym typeface="Times New Roman"/>
                        </a:rPr>
                        <a:t>Population</a:t>
                      </a:r>
                      <a:endParaRPr lang="en" sz="1800" b="1" dirty="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algn="ctr" rtl="0">
                        <a:lnSpc>
                          <a:spcPct val="115000"/>
                        </a:lnSpc>
                        <a:spcBef>
                          <a:spcPts val="0"/>
                        </a:spcBef>
                        <a:buNone/>
                      </a:pPr>
                      <a:r>
                        <a:rPr lang="en" sz="1800" b="1" dirty="0">
                          <a:latin typeface="Times New Roman" panose="02020603050405020304" pitchFamily="18" charset="0"/>
                          <a:cs typeface="Times New Roman" panose="02020603050405020304" pitchFamily="18" charset="0"/>
                          <a:sym typeface="Times New Roman"/>
                        </a:rPr>
                        <a:t>Measurements/ Statistical Analyses</a:t>
                      </a:r>
                      <a:endParaRPr lang="en" sz="1800" b="1" dirty="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algn="ctr" rtl="0">
                        <a:lnSpc>
                          <a:spcPct val="115000"/>
                        </a:lnSpc>
                        <a:spcBef>
                          <a:spcPts val="0"/>
                        </a:spcBef>
                        <a:buNone/>
                      </a:pPr>
                      <a:r>
                        <a:rPr lang="en" sz="1800" b="1" dirty="0">
                          <a:latin typeface="Times New Roman" panose="02020603050405020304" pitchFamily="18" charset="0"/>
                          <a:cs typeface="Times New Roman" panose="02020603050405020304" pitchFamily="18" charset="0"/>
                          <a:sym typeface="Times New Roman"/>
                        </a:rPr>
                        <a:t>Findings</a:t>
                      </a:r>
                      <a:endParaRPr lang="en" sz="1800" b="1" dirty="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r>
              <a:tr h="1686163">
                <a:tc>
                  <a:txBody>
                    <a:bodyPr/>
                    <a:lstStyle/>
                    <a:p>
                      <a:pPr lvl="0" rtl="0">
                        <a:lnSpc>
                          <a:spcPct val="107000"/>
                        </a:lnSpc>
                        <a:spcBef>
                          <a:spcPts val="0"/>
                        </a:spcBef>
                        <a:buNone/>
                      </a:pPr>
                      <a:r>
                        <a:rPr lang="en" sz="1800">
                          <a:latin typeface="Times New Roman" panose="02020603050405020304" pitchFamily="18" charset="0"/>
                          <a:cs typeface="Times New Roman" panose="02020603050405020304" pitchFamily="18" charset="0"/>
                          <a:sym typeface="Times New Roman"/>
                        </a:rPr>
                        <a:t>Lok &amp; Neugebauer (2007)</a:t>
                      </a:r>
                      <a:endParaRPr lang="en" sz="180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07000"/>
                        </a:lnSpc>
                        <a:spcBef>
                          <a:spcPts val="0"/>
                        </a:spcBef>
                        <a:buNone/>
                      </a:pPr>
                      <a:r>
                        <a:rPr lang="en" sz="1800" dirty="0">
                          <a:latin typeface="Times New Roman" panose="02020603050405020304" pitchFamily="18" charset="0"/>
                          <a:cs typeface="Times New Roman" panose="02020603050405020304" pitchFamily="18" charset="0"/>
                          <a:sym typeface="Times New Roman"/>
                        </a:rPr>
                        <a:t>Literature Review</a:t>
                      </a:r>
                      <a:endParaRPr lang="en" sz="1800" dirty="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15000"/>
                        </a:lnSpc>
                        <a:spcBef>
                          <a:spcPts val="0"/>
                        </a:spcBef>
                        <a:buNone/>
                      </a:pPr>
                      <a:r>
                        <a:rPr lang="en" sz="1800" dirty="0">
                          <a:latin typeface="Times New Roman" panose="02020603050405020304" pitchFamily="18" charset="0"/>
                          <a:cs typeface="Times New Roman" panose="02020603050405020304" pitchFamily="18" charset="0"/>
                          <a:sym typeface="Times New Roman"/>
                        </a:rPr>
                        <a:t>•Included a total of 1243 meeting the inclusion criteria, distributed across a span of 8 studies. Studies included case-control, prospective cohort, and longitudinal observational designs.</a:t>
                      </a:r>
                      <a:endParaRPr lang="en" sz="1800" dirty="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15000"/>
                        </a:lnSpc>
                        <a:spcBef>
                          <a:spcPts val="0"/>
                        </a:spcBef>
                        <a:buNone/>
                      </a:pPr>
                      <a:r>
                        <a:rPr lang="en" sz="1800">
                          <a:latin typeface="Times New Roman" panose="02020603050405020304" pitchFamily="18" charset="0"/>
                          <a:cs typeface="Times New Roman" panose="02020603050405020304" pitchFamily="18" charset="0"/>
                          <a:sym typeface="Times New Roman"/>
                        </a:rPr>
                        <a:t>•Psychiatric interviews: Present State Examination (PSE) protocol</a:t>
                      </a:r>
                    </a:p>
                    <a:p>
                      <a:pPr lvl="0" rtl="0">
                        <a:lnSpc>
                          <a:spcPct val="115000"/>
                        </a:lnSpc>
                        <a:spcBef>
                          <a:spcPts val="0"/>
                        </a:spcBef>
                        <a:buNone/>
                      </a:pPr>
                      <a:r>
                        <a:rPr lang="en" sz="1800">
                          <a:latin typeface="Times New Roman" panose="02020603050405020304" pitchFamily="18" charset="0"/>
                          <a:cs typeface="Times New Roman" panose="02020603050405020304" pitchFamily="18" charset="0"/>
                          <a:sym typeface="Times New Roman"/>
                        </a:rPr>
                        <a:t>•Diagnostic criteria: Diagnostic and Statistical Manual of Mental Disorders (DSM-IV)</a:t>
                      </a:r>
                      <a:endParaRPr lang="en" sz="180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15000"/>
                        </a:lnSpc>
                        <a:spcBef>
                          <a:spcPts val="0"/>
                        </a:spcBef>
                        <a:buNone/>
                      </a:pPr>
                      <a:r>
                        <a:rPr lang="en" sz="1800" dirty="0">
                          <a:latin typeface="Times New Roman" panose="02020603050405020304" pitchFamily="18" charset="0"/>
                          <a:cs typeface="Times New Roman" panose="02020603050405020304" pitchFamily="18" charset="0"/>
                          <a:sym typeface="Times New Roman"/>
                        </a:rPr>
                        <a:t>•A summary of all studies revealed that 10-50% of patients were diagnosed as having major depressive disorders (MDD) following miscarriage.</a:t>
                      </a:r>
                    </a:p>
                    <a:p>
                      <a:pPr lvl="0" rtl="0">
                        <a:lnSpc>
                          <a:spcPct val="115000"/>
                        </a:lnSpc>
                        <a:spcBef>
                          <a:spcPts val="0"/>
                        </a:spcBef>
                        <a:buNone/>
                      </a:pPr>
                      <a:r>
                        <a:rPr lang="en" sz="1800" dirty="0">
                          <a:latin typeface="Times New Roman" panose="02020603050405020304" pitchFamily="18" charset="0"/>
                          <a:cs typeface="Times New Roman" panose="02020603050405020304" pitchFamily="18" charset="0"/>
                          <a:sym typeface="Times New Roman"/>
                        </a:rPr>
                        <a:t>•Depressive symptoms persisted at an elevated state 6 months after miscarriage, and only returned to normal after 1 year.</a:t>
                      </a:r>
                      <a:endParaRPr lang="en" sz="1800" dirty="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r>
              <a:tr h="1940101">
                <a:tc>
                  <a:txBody>
                    <a:bodyPr/>
                    <a:lstStyle/>
                    <a:p>
                      <a:pPr lvl="0" rtl="0">
                        <a:lnSpc>
                          <a:spcPct val="100000"/>
                        </a:lnSpc>
                        <a:spcBef>
                          <a:spcPts val="0"/>
                        </a:spcBef>
                        <a:buNone/>
                      </a:pPr>
                      <a:r>
                        <a:rPr lang="en" sz="1800">
                          <a:latin typeface="Times New Roman" panose="02020603050405020304" pitchFamily="18" charset="0"/>
                          <a:cs typeface="Times New Roman" panose="02020603050405020304" pitchFamily="18" charset="0"/>
                          <a:sym typeface="Times New Roman"/>
                        </a:rPr>
                        <a:t>Neugebauer et al. (1992)</a:t>
                      </a:r>
                      <a:endParaRPr lang="en" sz="180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00000"/>
                        </a:lnSpc>
                        <a:spcBef>
                          <a:spcPts val="0"/>
                        </a:spcBef>
                        <a:buNone/>
                      </a:pPr>
                      <a:r>
                        <a:rPr lang="en" sz="1800" dirty="0" smtClean="0">
                          <a:latin typeface="Times New Roman" panose="02020603050405020304" pitchFamily="18" charset="0"/>
                          <a:cs typeface="Times New Roman" panose="02020603050405020304" pitchFamily="18" charset="0"/>
                          <a:sym typeface="Times New Roman"/>
                        </a:rPr>
                        <a:t>C</a:t>
                      </a:r>
                      <a:r>
                        <a:rPr lang="en-CA" sz="1800" dirty="0" err="1" smtClean="0">
                          <a:latin typeface="Times New Roman" panose="02020603050405020304" pitchFamily="18" charset="0"/>
                          <a:cs typeface="Times New Roman" panose="02020603050405020304" pitchFamily="18" charset="0"/>
                          <a:sym typeface="Times New Roman"/>
                        </a:rPr>
                        <a:t>ohort</a:t>
                      </a:r>
                      <a:r>
                        <a:rPr lang="en-CA" sz="1800" baseline="0" dirty="0" smtClean="0">
                          <a:latin typeface="Times New Roman" panose="02020603050405020304" pitchFamily="18" charset="0"/>
                          <a:cs typeface="Times New Roman" panose="02020603050405020304" pitchFamily="18" charset="0"/>
                          <a:sym typeface="Times New Roman"/>
                        </a:rPr>
                        <a:t> </a:t>
                      </a:r>
                      <a:r>
                        <a:rPr lang="en" sz="1800" dirty="0" smtClean="0">
                          <a:latin typeface="Times New Roman" panose="02020603050405020304" pitchFamily="18" charset="0"/>
                          <a:cs typeface="Times New Roman" panose="02020603050405020304" pitchFamily="18" charset="0"/>
                          <a:sym typeface="Times New Roman"/>
                        </a:rPr>
                        <a:t>Study</a:t>
                      </a:r>
                      <a:endParaRPr lang="en" sz="1800" dirty="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00000"/>
                        </a:lnSpc>
                        <a:spcBef>
                          <a:spcPts val="0"/>
                        </a:spcBef>
                        <a:buNone/>
                      </a:pPr>
                      <a:r>
                        <a:rPr lang="en" sz="1800" dirty="0">
                          <a:latin typeface="Times New Roman" panose="02020603050405020304" pitchFamily="18" charset="0"/>
                          <a:cs typeface="Times New Roman" panose="02020603050405020304" pitchFamily="18" charset="0"/>
                          <a:sym typeface="Times New Roman"/>
                        </a:rPr>
                        <a:t>•Case group consisting of miscarrying women (n=382), and control group consisting of pregnant women (n=283) and community women not recently pregnant (n=318).</a:t>
                      </a:r>
                      <a:endParaRPr lang="en" sz="1800" dirty="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00000"/>
                        </a:lnSpc>
                        <a:spcBef>
                          <a:spcPts val="0"/>
                        </a:spcBef>
                        <a:buNone/>
                      </a:pPr>
                      <a:r>
                        <a:rPr lang="en" sz="1800" dirty="0">
                          <a:latin typeface="Times New Roman" panose="02020603050405020304" pitchFamily="18" charset="0"/>
                          <a:cs typeface="Times New Roman" panose="02020603050405020304" pitchFamily="18" charset="0"/>
                          <a:sym typeface="Times New Roman"/>
                        </a:rPr>
                        <a:t>•Fully structured interviews</a:t>
                      </a:r>
                    </a:p>
                    <a:p>
                      <a:pPr lvl="0" rtl="0">
                        <a:lnSpc>
                          <a:spcPct val="100000"/>
                        </a:lnSpc>
                        <a:spcBef>
                          <a:spcPts val="0"/>
                        </a:spcBef>
                        <a:buNone/>
                      </a:pPr>
                      <a:r>
                        <a:rPr lang="en" sz="1800" dirty="0">
                          <a:latin typeface="Times New Roman" panose="02020603050405020304" pitchFamily="18" charset="0"/>
                          <a:cs typeface="Times New Roman" panose="02020603050405020304" pitchFamily="18" charset="0"/>
                          <a:sym typeface="Times New Roman"/>
                        </a:rPr>
                        <a:t>•Psychiatric diagnostic assessment tool: Center for Epidemiologic Studies Depression Scale (CES-D)</a:t>
                      </a:r>
                      <a:endParaRPr lang="en" sz="1800" dirty="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00000"/>
                        </a:lnSpc>
                        <a:spcBef>
                          <a:spcPts val="0"/>
                        </a:spcBef>
                        <a:buNone/>
                      </a:pPr>
                      <a:r>
                        <a:rPr lang="en" sz="1800" dirty="0">
                          <a:latin typeface="Times New Roman" panose="02020603050405020304" pitchFamily="18" charset="0"/>
                          <a:cs typeface="Times New Roman" panose="02020603050405020304" pitchFamily="18" charset="0"/>
                          <a:sym typeface="Times New Roman"/>
                        </a:rPr>
                        <a:t>•Proportion of highly symptomatic women (according to CES-D) were 3.4 times higher (95% confidence interval, 2.0 – 5.0) in the miscarrying group than in the pregnant women group, and 4.3 times higher (95% confidence interval, 3.0-5.8) than in the community women group.</a:t>
                      </a:r>
                    </a:p>
                    <a:p>
                      <a:pPr lvl="0" rtl="0">
                        <a:lnSpc>
                          <a:spcPct val="100000"/>
                        </a:lnSpc>
                        <a:spcBef>
                          <a:spcPts val="0"/>
                        </a:spcBef>
                        <a:buNone/>
                      </a:pPr>
                      <a:r>
                        <a:rPr lang="en" sz="1800" dirty="0">
                          <a:latin typeface="Times New Roman" panose="02020603050405020304" pitchFamily="18" charset="0"/>
                          <a:cs typeface="Times New Roman" panose="02020603050405020304" pitchFamily="18" charset="0"/>
                          <a:sym typeface="Times New Roman"/>
                        </a:rPr>
                        <a:t>•Women reinterviewed at 6 weeks and 6 months did not show elevated symptom levels.</a:t>
                      </a:r>
                    </a:p>
                    <a:p>
                      <a:pPr lvl="0" rtl="0">
                        <a:lnSpc>
                          <a:spcPct val="100000"/>
                        </a:lnSpc>
                        <a:spcBef>
                          <a:spcPts val="0"/>
                        </a:spcBef>
                        <a:buNone/>
                      </a:pPr>
                      <a:endParaRPr sz="1800" dirty="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r>
              <a:tr h="2916191">
                <a:tc>
                  <a:txBody>
                    <a:bodyPr/>
                    <a:lstStyle/>
                    <a:p>
                      <a:pPr lvl="0" rtl="0">
                        <a:lnSpc>
                          <a:spcPct val="107000"/>
                        </a:lnSpc>
                        <a:spcBef>
                          <a:spcPts val="0"/>
                        </a:spcBef>
                        <a:buNone/>
                      </a:pPr>
                      <a:r>
                        <a:rPr lang="en" sz="1800">
                          <a:latin typeface="Times New Roman" panose="02020603050405020304" pitchFamily="18" charset="0"/>
                          <a:cs typeface="Times New Roman" panose="02020603050405020304" pitchFamily="18" charset="0"/>
                          <a:sym typeface="Times New Roman"/>
                        </a:rPr>
                        <a:t>Robinson et al. (1994)</a:t>
                      </a:r>
                      <a:endParaRPr lang="en" sz="180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07000"/>
                        </a:lnSpc>
                        <a:spcBef>
                          <a:spcPts val="0"/>
                        </a:spcBef>
                        <a:buNone/>
                      </a:pPr>
                      <a:r>
                        <a:rPr lang="en" sz="1800">
                          <a:latin typeface="Times New Roman" panose="02020603050405020304" pitchFamily="18" charset="0"/>
                          <a:cs typeface="Times New Roman" panose="02020603050405020304" pitchFamily="18" charset="0"/>
                          <a:sym typeface="Times New Roman"/>
                        </a:rPr>
                        <a:t>Cohort Study</a:t>
                      </a:r>
                      <a:endParaRPr lang="en" sz="180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15000"/>
                        </a:lnSpc>
                        <a:spcBef>
                          <a:spcPts val="0"/>
                        </a:spcBef>
                        <a:buNone/>
                      </a:pPr>
                      <a:r>
                        <a:rPr lang="en" sz="1800">
                          <a:latin typeface="Times New Roman" panose="02020603050405020304" pitchFamily="18" charset="0"/>
                          <a:cs typeface="Times New Roman" panose="02020603050405020304" pitchFamily="18" charset="0"/>
                          <a:sym typeface="Times New Roman"/>
                        </a:rPr>
                        <a:t>•39 women completed the full length of the study.</a:t>
                      </a:r>
                    </a:p>
                    <a:p>
                      <a:pPr lvl="0" rtl="0">
                        <a:lnSpc>
                          <a:spcPct val="115000"/>
                        </a:lnSpc>
                        <a:spcBef>
                          <a:spcPts val="0"/>
                        </a:spcBef>
                        <a:buNone/>
                      </a:pPr>
                      <a:r>
                        <a:rPr lang="en" sz="1800">
                          <a:latin typeface="Times New Roman" panose="02020603050405020304" pitchFamily="18" charset="0"/>
                          <a:cs typeface="Times New Roman" panose="02020603050405020304" pitchFamily="18" charset="0"/>
                          <a:sym typeface="Times New Roman"/>
                        </a:rPr>
                        <a:t>•Mean age was 32.9 years (SD 4.4).</a:t>
                      </a:r>
                      <a:endParaRPr lang="en" sz="180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15000"/>
                        </a:lnSpc>
                        <a:spcBef>
                          <a:spcPts val="0"/>
                        </a:spcBef>
                        <a:buNone/>
                      </a:pPr>
                      <a:r>
                        <a:rPr lang="en" sz="1800" dirty="0">
                          <a:latin typeface="Times New Roman" panose="02020603050405020304" pitchFamily="18" charset="0"/>
                          <a:cs typeface="Times New Roman" panose="02020603050405020304" pitchFamily="18" charset="0"/>
                          <a:sym typeface="Times New Roman"/>
                        </a:rPr>
                        <a:t>•Longitudinal assessments at 3, 6 and 12 months following miscarriage</a:t>
                      </a:r>
                    </a:p>
                    <a:p>
                      <a:pPr lvl="0" rtl="0">
                        <a:lnSpc>
                          <a:spcPct val="115000"/>
                        </a:lnSpc>
                        <a:spcBef>
                          <a:spcPts val="0"/>
                        </a:spcBef>
                        <a:buNone/>
                      </a:pPr>
                      <a:r>
                        <a:rPr lang="en" sz="1800" dirty="0">
                          <a:latin typeface="Times New Roman" panose="02020603050405020304" pitchFamily="18" charset="0"/>
                          <a:cs typeface="Times New Roman" panose="02020603050405020304" pitchFamily="18" charset="0"/>
                          <a:sym typeface="Times New Roman"/>
                        </a:rPr>
                        <a:t>•CES-D scale, Spanner Dyadic Adjustment Scale, Rosenberg Self-Esteem Scale, Impact of Pregnancy Loss Questionnaire</a:t>
                      </a:r>
                    </a:p>
                    <a:p>
                      <a:pPr lvl="0" rtl="0">
                        <a:lnSpc>
                          <a:spcPct val="115000"/>
                        </a:lnSpc>
                        <a:spcBef>
                          <a:spcPts val="0"/>
                        </a:spcBef>
                        <a:buNone/>
                      </a:pPr>
                      <a:r>
                        <a:rPr lang="en" sz="1800" dirty="0">
                          <a:latin typeface="Times New Roman" panose="02020603050405020304" pitchFamily="18" charset="0"/>
                          <a:cs typeface="Times New Roman" panose="02020603050405020304" pitchFamily="18" charset="0"/>
                          <a:sym typeface="Times New Roman"/>
                        </a:rPr>
                        <a:t>•ANOVA analysis was used to determine relationship between time, age, and presence of children</a:t>
                      </a:r>
                      <a:endParaRPr lang="en" sz="1800" dirty="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15000"/>
                        </a:lnSpc>
                        <a:spcBef>
                          <a:spcPts val="0"/>
                        </a:spcBef>
                        <a:buNone/>
                      </a:pPr>
                      <a:r>
                        <a:rPr lang="en" sz="1800" dirty="0">
                          <a:latin typeface="Times New Roman" panose="02020603050405020304" pitchFamily="18" charset="0"/>
                          <a:cs typeface="Times New Roman" panose="02020603050405020304" pitchFamily="18" charset="0"/>
                          <a:sym typeface="Times New Roman"/>
                        </a:rPr>
                        <a:t>•Findings confirm that miscarriage significantly impacts most women’s for 1 year following the loss.</a:t>
                      </a:r>
                    </a:p>
                    <a:p>
                      <a:pPr lvl="0" rtl="0">
                        <a:lnSpc>
                          <a:spcPct val="115000"/>
                        </a:lnSpc>
                        <a:spcBef>
                          <a:spcPts val="0"/>
                        </a:spcBef>
                        <a:buNone/>
                      </a:pPr>
                      <a:r>
                        <a:rPr lang="en" sz="1800" dirty="0">
                          <a:latin typeface="Times New Roman" panose="02020603050405020304" pitchFamily="18" charset="0"/>
                          <a:cs typeface="Times New Roman" panose="02020603050405020304" pitchFamily="18" charset="0"/>
                          <a:sym typeface="Times New Roman"/>
                        </a:rPr>
                        <a:t>•At 3 months following miscarriage, depression levels were significantly higher than the population standard, dipped back to normal at 6 months, and returned to elevated levels at 1 year.</a:t>
                      </a:r>
                    </a:p>
                    <a:p>
                      <a:pPr lvl="0" rtl="0">
                        <a:lnSpc>
                          <a:spcPct val="115000"/>
                        </a:lnSpc>
                        <a:spcBef>
                          <a:spcPts val="0"/>
                        </a:spcBef>
                        <a:buNone/>
                      </a:pPr>
                      <a:r>
                        <a:rPr lang="en" sz="1800" dirty="0">
                          <a:latin typeface="Times New Roman" panose="02020603050405020304" pitchFamily="18" charset="0"/>
                          <a:cs typeface="Times New Roman" panose="02020603050405020304" pitchFamily="18" charset="0"/>
                          <a:sym typeface="Times New Roman"/>
                        </a:rPr>
                        <a:t>•Age or having other children was not correlated with risk for depression.</a:t>
                      </a:r>
                      <a:endParaRPr lang="en" sz="1800" dirty="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r>
              <a:tr h="2301177">
                <a:tc>
                  <a:txBody>
                    <a:bodyPr/>
                    <a:lstStyle/>
                    <a:p>
                      <a:pPr lvl="0" rtl="0">
                        <a:lnSpc>
                          <a:spcPct val="107000"/>
                        </a:lnSpc>
                        <a:spcBef>
                          <a:spcPts val="0"/>
                        </a:spcBef>
                        <a:buNone/>
                      </a:pPr>
                      <a:r>
                        <a:rPr lang="en" sz="1800" dirty="0">
                          <a:latin typeface="Times New Roman" panose="02020603050405020304" pitchFamily="18" charset="0"/>
                          <a:cs typeface="Times New Roman" panose="02020603050405020304" pitchFamily="18" charset="0"/>
                          <a:sym typeface="Times New Roman"/>
                        </a:rPr>
                        <a:t>Neugebauer et al. (1997)</a:t>
                      </a:r>
                      <a:endParaRPr lang="en" sz="1800" dirty="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07000"/>
                        </a:lnSpc>
                        <a:spcBef>
                          <a:spcPts val="0"/>
                        </a:spcBef>
                        <a:buNone/>
                      </a:pPr>
                      <a:r>
                        <a:rPr lang="en" sz="1800">
                          <a:latin typeface="Times New Roman" panose="02020603050405020304" pitchFamily="18" charset="0"/>
                          <a:cs typeface="Times New Roman" panose="02020603050405020304" pitchFamily="18" charset="0"/>
                          <a:sym typeface="Times New Roman"/>
                        </a:rPr>
                        <a:t>Cohort Study</a:t>
                      </a:r>
                      <a:endParaRPr lang="en" sz="180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15000"/>
                        </a:lnSpc>
                        <a:spcBef>
                          <a:spcPts val="0"/>
                        </a:spcBef>
                        <a:buNone/>
                      </a:pPr>
                      <a:r>
                        <a:rPr lang="en" sz="1800">
                          <a:latin typeface="Times New Roman" panose="02020603050405020304" pitchFamily="18" charset="0"/>
                          <a:cs typeface="Times New Roman" panose="02020603050405020304" pitchFamily="18" charset="0"/>
                          <a:sym typeface="Times New Roman"/>
                        </a:rPr>
                        <a:t>•Hospital-based miscarriage cohort  (n=229) and cohort of non-pregnant women drawn from the community (n=230).</a:t>
                      </a:r>
                    </a:p>
                    <a:p>
                      <a:pPr lvl="0" rtl="0">
                        <a:lnSpc>
                          <a:spcPct val="115000"/>
                        </a:lnSpc>
                        <a:spcBef>
                          <a:spcPts val="0"/>
                        </a:spcBef>
                        <a:buNone/>
                      </a:pPr>
                      <a:r>
                        <a:rPr lang="en" sz="1800">
                          <a:latin typeface="Times New Roman" panose="02020603050405020304" pitchFamily="18" charset="0"/>
                          <a:cs typeface="Times New Roman" panose="02020603050405020304" pitchFamily="18" charset="0"/>
                          <a:sym typeface="Times New Roman"/>
                        </a:rPr>
                        <a:t>•50% of women were aged between 25-34.</a:t>
                      </a:r>
                      <a:endParaRPr lang="en" sz="180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15000"/>
                        </a:lnSpc>
                        <a:spcBef>
                          <a:spcPts val="0"/>
                        </a:spcBef>
                        <a:buNone/>
                      </a:pPr>
                      <a:r>
                        <a:rPr lang="en" sz="1800">
                          <a:latin typeface="Times New Roman" panose="02020603050405020304" pitchFamily="18" charset="0"/>
                          <a:cs typeface="Times New Roman" panose="02020603050405020304" pitchFamily="18" charset="0"/>
                          <a:sym typeface="Times New Roman"/>
                        </a:rPr>
                        <a:t>•Structured Interview: Diagnostic Interview Schedule (DIS)</a:t>
                      </a:r>
                      <a:endParaRPr lang="en" sz="180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15000"/>
                        </a:lnSpc>
                        <a:spcBef>
                          <a:spcPts val="0"/>
                        </a:spcBef>
                        <a:buNone/>
                      </a:pPr>
                      <a:r>
                        <a:rPr lang="en" sz="1800" dirty="0">
                          <a:latin typeface="Times New Roman" panose="02020603050405020304" pitchFamily="18" charset="0"/>
                          <a:cs typeface="Times New Roman" panose="02020603050405020304" pitchFamily="18" charset="0"/>
                          <a:sym typeface="Times New Roman"/>
                        </a:rPr>
                        <a:t>•10.9 % of miscarrying women experienced an episode of major depressive disorder (MDD), compared to 4.3% of community women.</a:t>
                      </a:r>
                    </a:p>
                    <a:p>
                      <a:pPr lvl="0" rtl="0">
                        <a:lnSpc>
                          <a:spcPct val="115000"/>
                        </a:lnSpc>
                        <a:spcBef>
                          <a:spcPts val="0"/>
                        </a:spcBef>
                        <a:buNone/>
                      </a:pPr>
                      <a:r>
                        <a:rPr lang="en" sz="1800" dirty="0">
                          <a:latin typeface="Times New Roman" panose="02020603050405020304" pitchFamily="18" charset="0"/>
                          <a:cs typeface="Times New Roman" panose="02020603050405020304" pitchFamily="18" charset="0"/>
                          <a:sym typeface="Times New Roman"/>
                        </a:rPr>
                        <a:t>•72% of cases of MDD began in the first month following loss.</a:t>
                      </a:r>
                    </a:p>
                    <a:p>
                      <a:pPr lvl="0" rtl="0">
                        <a:lnSpc>
                          <a:spcPct val="115000"/>
                        </a:lnSpc>
                        <a:spcBef>
                          <a:spcPts val="0"/>
                        </a:spcBef>
                        <a:buNone/>
                      </a:pPr>
                      <a:r>
                        <a:rPr lang="en" sz="1800" dirty="0">
                          <a:latin typeface="Times New Roman" panose="02020603050405020304" pitchFamily="18" charset="0"/>
                          <a:cs typeface="Times New Roman" panose="02020603050405020304" pitchFamily="18" charset="0"/>
                          <a:sym typeface="Times New Roman"/>
                        </a:rPr>
                        <a:t>•The overall relative risk for an episode of minor depression for miscarrying women was 2.5 (95% confidence interval, 1.2-23.6).</a:t>
                      </a:r>
                    </a:p>
                    <a:p>
                      <a:pPr lvl="0" rtl="0">
                        <a:lnSpc>
                          <a:spcPct val="115000"/>
                        </a:lnSpc>
                        <a:spcBef>
                          <a:spcPts val="0"/>
                        </a:spcBef>
                        <a:buNone/>
                      </a:pPr>
                      <a:r>
                        <a:rPr lang="en" sz="1800" dirty="0">
                          <a:latin typeface="Times New Roman" panose="02020603050405020304" pitchFamily="18" charset="0"/>
                          <a:cs typeface="Times New Roman" panose="02020603050405020304" pitchFamily="18" charset="0"/>
                          <a:sym typeface="Times New Roman"/>
                        </a:rPr>
                        <a:t>•Relative risk did not vary by history of prior reproductive loss, maternal age, time of gestation or attitude towards pregnancy.</a:t>
                      </a:r>
                      <a:endParaRPr lang="en" sz="1800" dirty="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r>
              <a:tr h="2474817">
                <a:tc>
                  <a:txBody>
                    <a:bodyPr/>
                    <a:lstStyle/>
                    <a:p>
                      <a:pPr lvl="0" rtl="0">
                        <a:lnSpc>
                          <a:spcPct val="107000"/>
                        </a:lnSpc>
                        <a:spcBef>
                          <a:spcPts val="0"/>
                        </a:spcBef>
                        <a:buNone/>
                      </a:pPr>
                      <a:r>
                        <a:rPr lang="en" sz="1800" dirty="0">
                          <a:latin typeface="Times New Roman" panose="02020603050405020304" pitchFamily="18" charset="0"/>
                          <a:cs typeface="Times New Roman" panose="02020603050405020304" pitchFamily="18" charset="0"/>
                          <a:sym typeface="Times New Roman"/>
                        </a:rPr>
                        <a:t>Klier et al. (2000)</a:t>
                      </a:r>
                      <a:endParaRPr lang="en" sz="1800" dirty="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07000"/>
                        </a:lnSpc>
                        <a:spcBef>
                          <a:spcPts val="0"/>
                        </a:spcBef>
                        <a:buNone/>
                      </a:pPr>
                      <a:r>
                        <a:rPr lang="en" sz="1800" dirty="0">
                          <a:latin typeface="Times New Roman" panose="02020603050405020304" pitchFamily="18" charset="0"/>
                          <a:cs typeface="Times New Roman" panose="02020603050405020304" pitchFamily="18" charset="0"/>
                          <a:sym typeface="Times New Roman"/>
                        </a:rPr>
                        <a:t>Cohort Study </a:t>
                      </a:r>
                      <a:endParaRPr lang="en" sz="1800" dirty="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15000"/>
                        </a:lnSpc>
                        <a:spcBef>
                          <a:spcPts val="0"/>
                        </a:spcBef>
                        <a:buClr>
                          <a:schemeClr val="dk1"/>
                        </a:buClr>
                        <a:buSzPct val="61111"/>
                        <a:buFont typeface="Arial"/>
                        <a:buNone/>
                      </a:pPr>
                      <a:r>
                        <a:rPr lang="en" sz="1800">
                          <a:latin typeface="Times New Roman" panose="02020603050405020304" pitchFamily="18" charset="0"/>
                          <a:cs typeface="Times New Roman" panose="02020603050405020304" pitchFamily="18" charset="0"/>
                          <a:sym typeface="Times New Roman"/>
                        </a:rPr>
                        <a:t>•Hospital-based miscarriage cohort  (n=229) and cohort of non-pregnant women drawn from the community (n=230).</a:t>
                      </a:r>
                    </a:p>
                    <a:p>
                      <a:pPr lvl="0" rtl="0">
                        <a:lnSpc>
                          <a:spcPct val="115000"/>
                        </a:lnSpc>
                        <a:spcBef>
                          <a:spcPts val="0"/>
                        </a:spcBef>
                        <a:buClr>
                          <a:schemeClr val="dk1"/>
                        </a:buClr>
                        <a:buSzPct val="61111"/>
                        <a:buFont typeface="Arial"/>
                        <a:buNone/>
                      </a:pPr>
                      <a:r>
                        <a:rPr lang="en" sz="1800">
                          <a:latin typeface="Times New Roman" panose="02020603050405020304" pitchFamily="18" charset="0"/>
                          <a:cs typeface="Times New Roman" panose="02020603050405020304" pitchFamily="18" charset="0"/>
                          <a:sym typeface="Times New Roman"/>
                        </a:rPr>
                        <a:t>•50% of women were aged between 25-34.</a:t>
                      </a:r>
                    </a:p>
                    <a:p>
                      <a:pPr lvl="0" rtl="0">
                        <a:lnSpc>
                          <a:spcPct val="115000"/>
                        </a:lnSpc>
                        <a:spcBef>
                          <a:spcPts val="0"/>
                        </a:spcBef>
                        <a:buClr>
                          <a:schemeClr val="dk1"/>
                        </a:buClr>
                        <a:buSzPct val="61111"/>
                        <a:buFont typeface="Arial"/>
                        <a:buNone/>
                      </a:pPr>
                      <a:r>
                        <a:rPr lang="en" sz="1800">
                          <a:latin typeface="Times New Roman" panose="02020603050405020304" pitchFamily="18" charset="0"/>
                          <a:cs typeface="Times New Roman" panose="02020603050405020304" pitchFamily="18" charset="0"/>
                          <a:sym typeface="Times New Roman"/>
                        </a:rPr>
                        <a:t>*analyzed same sample as above study, in the context of minor depressive disorder.</a:t>
                      </a:r>
                    </a:p>
                    <a:p>
                      <a:pPr lvl="0" rtl="0">
                        <a:lnSpc>
                          <a:spcPct val="115000"/>
                        </a:lnSpc>
                        <a:spcBef>
                          <a:spcPts val="0"/>
                        </a:spcBef>
                        <a:buNone/>
                      </a:pPr>
                      <a:endParaRPr sz="180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15000"/>
                        </a:lnSpc>
                        <a:spcBef>
                          <a:spcPts val="0"/>
                        </a:spcBef>
                        <a:buNone/>
                      </a:pPr>
                      <a:r>
                        <a:rPr lang="en" sz="1800">
                          <a:latin typeface="Times New Roman" panose="02020603050405020304" pitchFamily="18" charset="0"/>
                          <a:cs typeface="Times New Roman" panose="02020603050405020304" pitchFamily="18" charset="0"/>
                          <a:sym typeface="Times New Roman"/>
                        </a:rPr>
                        <a:t>•Diagnostic criteria: DSM-IV</a:t>
                      </a:r>
                    </a:p>
                    <a:p>
                      <a:pPr lvl="0" rtl="0">
                        <a:lnSpc>
                          <a:spcPct val="115000"/>
                        </a:lnSpc>
                        <a:spcBef>
                          <a:spcPts val="0"/>
                        </a:spcBef>
                        <a:buNone/>
                      </a:pPr>
                      <a:r>
                        <a:rPr lang="en" sz="1800">
                          <a:latin typeface="Times New Roman" panose="02020603050405020304" pitchFamily="18" charset="0"/>
                          <a:cs typeface="Times New Roman" panose="02020603050405020304" pitchFamily="18" charset="0"/>
                          <a:sym typeface="Times New Roman"/>
                        </a:rPr>
                        <a:t>•Structured Interview: Diagnostic Interview Schedule (DIS)</a:t>
                      </a:r>
                    </a:p>
                    <a:p>
                      <a:pPr lvl="0" rtl="0">
                        <a:lnSpc>
                          <a:spcPct val="115000"/>
                        </a:lnSpc>
                        <a:spcBef>
                          <a:spcPts val="0"/>
                        </a:spcBef>
                        <a:buNone/>
                      </a:pPr>
                      <a:r>
                        <a:rPr lang="en" sz="1800">
                          <a:latin typeface="Times New Roman" panose="02020603050405020304" pitchFamily="18" charset="0"/>
                          <a:cs typeface="Times New Roman" panose="02020603050405020304" pitchFamily="18" charset="0"/>
                          <a:sym typeface="Times New Roman"/>
                        </a:rPr>
                        <a:t>•CES-D Scale</a:t>
                      </a:r>
                    </a:p>
                    <a:p>
                      <a:pPr lvl="0" rtl="0">
                        <a:lnSpc>
                          <a:spcPct val="115000"/>
                        </a:lnSpc>
                        <a:spcBef>
                          <a:spcPts val="0"/>
                        </a:spcBef>
                        <a:buNone/>
                      </a:pPr>
                      <a:r>
                        <a:rPr lang="en" sz="1800">
                          <a:latin typeface="Times New Roman" panose="02020603050405020304" pitchFamily="18" charset="0"/>
                          <a:cs typeface="Times New Roman" panose="02020603050405020304" pitchFamily="18" charset="0"/>
                          <a:sym typeface="Times New Roman"/>
                        </a:rPr>
                        <a:t>•Statistical Analysis: Unadjusted relative risk (RR)</a:t>
                      </a:r>
                      <a:endParaRPr lang="en" sz="180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07000"/>
                        </a:lnSpc>
                        <a:spcBef>
                          <a:spcPts val="0"/>
                        </a:spcBef>
                        <a:buNone/>
                      </a:pPr>
                      <a:r>
                        <a:rPr lang="en" sz="1800" dirty="0">
                          <a:latin typeface="Times New Roman" panose="02020603050405020304" pitchFamily="18" charset="0"/>
                          <a:cs typeface="Times New Roman" panose="02020603050405020304" pitchFamily="18" charset="0"/>
                          <a:sym typeface="Times New Roman"/>
                        </a:rPr>
                        <a:t>•5.4% of miscarrying women experienced an episode of minor depression, compared to 1.0% of community women.</a:t>
                      </a:r>
                    </a:p>
                    <a:p>
                      <a:pPr lvl="0" rtl="0">
                        <a:lnSpc>
                          <a:spcPct val="107000"/>
                        </a:lnSpc>
                        <a:spcBef>
                          <a:spcPts val="0"/>
                        </a:spcBef>
                        <a:buNone/>
                      </a:pPr>
                      <a:r>
                        <a:rPr lang="en" sz="1800" dirty="0">
                          <a:latin typeface="Times New Roman" panose="02020603050405020304" pitchFamily="18" charset="0"/>
                          <a:cs typeface="Times New Roman" panose="02020603050405020304" pitchFamily="18" charset="0"/>
                          <a:sym typeface="Times New Roman"/>
                        </a:rPr>
                        <a:t>•Relative risk of minor depression for miscarrying women was 5.2 (95% confidence interval, 1.2-23.6).</a:t>
                      </a:r>
                    </a:p>
                    <a:p>
                      <a:pPr lvl="0" rtl="0">
                        <a:lnSpc>
                          <a:spcPct val="107000"/>
                        </a:lnSpc>
                        <a:spcBef>
                          <a:spcPts val="0"/>
                        </a:spcBef>
                        <a:buNone/>
                      </a:pPr>
                      <a:r>
                        <a:rPr lang="en" sz="1800" dirty="0">
                          <a:latin typeface="Times New Roman" panose="02020603050405020304" pitchFamily="18" charset="0"/>
                          <a:cs typeface="Times New Roman" panose="02020603050405020304" pitchFamily="18" charset="0"/>
                          <a:sym typeface="Times New Roman"/>
                        </a:rPr>
                        <a:t>•Risk did not vary based on gestation length, or attitude towards pregnancy.</a:t>
                      </a:r>
                    </a:p>
                    <a:p>
                      <a:pPr lvl="0" rtl="0">
                        <a:lnSpc>
                          <a:spcPct val="107000"/>
                        </a:lnSpc>
                        <a:spcBef>
                          <a:spcPts val="0"/>
                        </a:spcBef>
                        <a:buNone/>
                      </a:pPr>
                      <a:r>
                        <a:rPr lang="en" sz="1800" dirty="0">
                          <a:latin typeface="Times New Roman" panose="02020603050405020304" pitchFamily="18" charset="0"/>
                          <a:cs typeface="Times New Roman" panose="02020603050405020304" pitchFamily="18" charset="0"/>
                          <a:sym typeface="Times New Roman"/>
                        </a:rPr>
                        <a:t>•The majority of episodes began within one month following loss.</a:t>
                      </a:r>
                      <a:endParaRPr lang="en" sz="1800" dirty="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r>
              <a:tr h="1891069">
                <a:tc>
                  <a:txBody>
                    <a:bodyPr/>
                    <a:lstStyle/>
                    <a:p>
                      <a:pPr lvl="0" rtl="0">
                        <a:lnSpc>
                          <a:spcPct val="107000"/>
                        </a:lnSpc>
                        <a:spcBef>
                          <a:spcPts val="0"/>
                        </a:spcBef>
                        <a:buNone/>
                      </a:pPr>
                      <a:r>
                        <a:rPr lang="en" sz="1800">
                          <a:latin typeface="Times New Roman" panose="02020603050405020304" pitchFamily="18" charset="0"/>
                          <a:cs typeface="Times New Roman" panose="02020603050405020304" pitchFamily="18" charset="0"/>
                          <a:sym typeface="Times New Roman"/>
                        </a:rPr>
                        <a:t>Geller et al. (2010)</a:t>
                      </a:r>
                      <a:endParaRPr lang="en" sz="180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07000"/>
                        </a:lnSpc>
                        <a:spcBef>
                          <a:spcPts val="0"/>
                        </a:spcBef>
                        <a:buNone/>
                      </a:pPr>
                      <a:r>
                        <a:rPr lang="en" sz="1800">
                          <a:latin typeface="Times New Roman" panose="02020603050405020304" pitchFamily="18" charset="0"/>
                          <a:cs typeface="Times New Roman" panose="02020603050405020304" pitchFamily="18" charset="0"/>
                          <a:sym typeface="Times New Roman"/>
                        </a:rPr>
                        <a:t>Literature Review</a:t>
                      </a:r>
                      <a:endParaRPr lang="en" sz="180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15000"/>
                        </a:lnSpc>
                        <a:spcBef>
                          <a:spcPts val="0"/>
                        </a:spcBef>
                        <a:buNone/>
                      </a:pPr>
                      <a:r>
                        <a:rPr lang="en" sz="1800">
                          <a:latin typeface="Times New Roman" panose="02020603050405020304" pitchFamily="18" charset="0"/>
                          <a:cs typeface="Times New Roman" panose="02020603050405020304" pitchFamily="18" charset="0"/>
                          <a:sym typeface="Times New Roman"/>
                        </a:rPr>
                        <a:t>•Included a total of 1389 participants meeting the inclusion criteria, distributed across a span of 17 quantitative and qualitative studies, with cross-sectional, longitudinal, retrospective, and interview based research designs.</a:t>
                      </a:r>
                      <a:endParaRPr lang="en" sz="180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15000"/>
                        </a:lnSpc>
                        <a:spcBef>
                          <a:spcPts val="0"/>
                        </a:spcBef>
                        <a:buNone/>
                      </a:pPr>
                      <a:r>
                        <a:rPr lang="en" sz="1800">
                          <a:latin typeface="Times New Roman" panose="02020603050405020304" pitchFamily="18" charset="0"/>
                          <a:cs typeface="Times New Roman" panose="02020603050405020304" pitchFamily="18" charset="0"/>
                          <a:sym typeface="Times New Roman"/>
                        </a:rPr>
                        <a:t>•Likert Scale questionnaires</a:t>
                      </a:r>
                    </a:p>
                    <a:p>
                      <a:pPr lvl="0" rtl="0">
                        <a:lnSpc>
                          <a:spcPct val="115000"/>
                        </a:lnSpc>
                        <a:spcBef>
                          <a:spcPts val="0"/>
                        </a:spcBef>
                        <a:buNone/>
                      </a:pPr>
                      <a:r>
                        <a:rPr lang="en" sz="1800">
                          <a:latin typeface="Times New Roman" panose="02020603050405020304" pitchFamily="18" charset="0"/>
                          <a:cs typeface="Times New Roman" panose="02020603050405020304" pitchFamily="18" charset="0"/>
                          <a:sym typeface="Times New Roman"/>
                        </a:rPr>
                        <a:t>•Semi-structured/structured interviews</a:t>
                      </a:r>
                    </a:p>
                    <a:p>
                      <a:pPr lvl="0" rtl="0">
                        <a:lnSpc>
                          <a:spcPct val="115000"/>
                        </a:lnSpc>
                        <a:spcBef>
                          <a:spcPts val="0"/>
                        </a:spcBef>
                        <a:buNone/>
                      </a:pPr>
                      <a:r>
                        <a:rPr lang="en" sz="1800">
                          <a:latin typeface="Times New Roman" panose="02020603050405020304" pitchFamily="18" charset="0"/>
                          <a:cs typeface="Times New Roman" panose="02020603050405020304" pitchFamily="18" charset="0"/>
                          <a:sym typeface="Times New Roman"/>
                        </a:rPr>
                        <a:t>•Impact of Events Scale</a:t>
                      </a:r>
                    </a:p>
                    <a:p>
                      <a:pPr lvl="0" rtl="0">
                        <a:lnSpc>
                          <a:spcPct val="115000"/>
                        </a:lnSpc>
                        <a:spcBef>
                          <a:spcPts val="0"/>
                        </a:spcBef>
                        <a:buNone/>
                      </a:pPr>
                      <a:r>
                        <a:rPr lang="en" sz="1800">
                          <a:latin typeface="Times New Roman" panose="02020603050405020304" pitchFamily="18" charset="0"/>
                          <a:cs typeface="Times New Roman" panose="02020603050405020304" pitchFamily="18" charset="0"/>
                          <a:sym typeface="Times New Roman"/>
                        </a:rPr>
                        <a:t>•Profile of Mood States</a:t>
                      </a:r>
                    </a:p>
                    <a:p>
                      <a:pPr lvl="0" rtl="0">
                        <a:lnSpc>
                          <a:spcPct val="115000"/>
                        </a:lnSpc>
                        <a:spcBef>
                          <a:spcPts val="0"/>
                        </a:spcBef>
                        <a:buNone/>
                      </a:pPr>
                      <a:r>
                        <a:rPr lang="en" sz="1800">
                          <a:latin typeface="Times New Roman" panose="02020603050405020304" pitchFamily="18" charset="0"/>
                          <a:cs typeface="Times New Roman" panose="02020603050405020304" pitchFamily="18" charset="0"/>
                          <a:sym typeface="Times New Roman"/>
                        </a:rPr>
                        <a:t>•General Health Questionnaire</a:t>
                      </a:r>
                      <a:endParaRPr lang="en" sz="180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07000"/>
                        </a:lnSpc>
                        <a:spcBef>
                          <a:spcPts val="0"/>
                        </a:spcBef>
                        <a:buNone/>
                      </a:pPr>
                      <a:r>
                        <a:rPr lang="en" sz="1800" dirty="0">
                          <a:latin typeface="Times New Roman" panose="02020603050405020304" pitchFamily="18" charset="0"/>
                          <a:cs typeface="Times New Roman" panose="02020603050405020304" pitchFamily="18" charset="0"/>
                          <a:sym typeface="Times New Roman"/>
                        </a:rPr>
                        <a:t>•No correlation found between satisfaction with miscarriage aftercare and development of depression.</a:t>
                      </a:r>
                    </a:p>
                    <a:p>
                      <a:pPr lvl="0" rtl="0">
                        <a:lnSpc>
                          <a:spcPct val="107000"/>
                        </a:lnSpc>
                        <a:spcBef>
                          <a:spcPts val="0"/>
                        </a:spcBef>
                        <a:buNone/>
                      </a:pPr>
                      <a:endParaRPr sz="1800" dirty="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r>
              <a:tr h="1993670">
                <a:tc>
                  <a:txBody>
                    <a:bodyPr/>
                    <a:lstStyle/>
                    <a:p>
                      <a:pPr lvl="0" rtl="0">
                        <a:lnSpc>
                          <a:spcPct val="107000"/>
                        </a:lnSpc>
                        <a:spcBef>
                          <a:spcPts val="0"/>
                        </a:spcBef>
                        <a:buNone/>
                      </a:pPr>
                      <a:r>
                        <a:rPr lang="en" sz="1800" dirty="0">
                          <a:latin typeface="Times New Roman" panose="02020603050405020304" pitchFamily="18" charset="0"/>
                          <a:cs typeface="Times New Roman" panose="02020603050405020304" pitchFamily="18" charset="0"/>
                          <a:sym typeface="Times New Roman"/>
                        </a:rPr>
                        <a:t>Carter et al. (2007)</a:t>
                      </a:r>
                      <a:endParaRPr lang="en" sz="1800" dirty="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07000"/>
                        </a:lnSpc>
                        <a:spcBef>
                          <a:spcPts val="0"/>
                        </a:spcBef>
                        <a:buNone/>
                      </a:pPr>
                      <a:r>
                        <a:rPr lang="en" sz="1800">
                          <a:latin typeface="Times New Roman" panose="02020603050405020304" pitchFamily="18" charset="0"/>
                          <a:cs typeface="Times New Roman" panose="02020603050405020304" pitchFamily="18" charset="0"/>
                          <a:sym typeface="Times New Roman"/>
                        </a:rPr>
                        <a:t>Literature Review</a:t>
                      </a:r>
                      <a:endParaRPr lang="en" sz="180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07000"/>
                        </a:lnSpc>
                        <a:spcBef>
                          <a:spcPts val="0"/>
                        </a:spcBef>
                        <a:buNone/>
                      </a:pPr>
                      <a:r>
                        <a:rPr lang="en" sz="1800">
                          <a:latin typeface="Times New Roman" panose="02020603050405020304" pitchFamily="18" charset="0"/>
                          <a:cs typeface="Times New Roman" panose="02020603050405020304" pitchFamily="18" charset="0"/>
                          <a:sym typeface="Times New Roman"/>
                        </a:rPr>
                        <a:t>•Reviewed a total of 11 articles pertaining to depression and/or depressive symptomatology.</a:t>
                      </a:r>
                      <a:endParaRPr lang="en" sz="180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15000"/>
                        </a:lnSpc>
                        <a:spcBef>
                          <a:spcPts val="0"/>
                        </a:spcBef>
                        <a:buClr>
                          <a:schemeClr val="dk1"/>
                        </a:buClr>
                        <a:buSzPct val="61111"/>
                        <a:buFont typeface="Arial"/>
                        <a:buNone/>
                      </a:pPr>
                      <a:r>
                        <a:rPr lang="en" sz="1800">
                          <a:latin typeface="Times New Roman" panose="02020603050405020304" pitchFamily="18" charset="0"/>
                          <a:cs typeface="Times New Roman" panose="02020603050405020304" pitchFamily="18" charset="0"/>
                          <a:sym typeface="Times New Roman"/>
                        </a:rPr>
                        <a:t>•Diagnostic criteria: DSM-IV</a:t>
                      </a:r>
                      <a:endParaRPr lang="en" sz="180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15000"/>
                        </a:lnSpc>
                        <a:spcBef>
                          <a:spcPts val="0"/>
                        </a:spcBef>
                        <a:buNone/>
                      </a:pPr>
                      <a:r>
                        <a:rPr lang="en" sz="1800" dirty="0">
                          <a:latin typeface="Times New Roman" panose="02020603050405020304" pitchFamily="18" charset="0"/>
                          <a:cs typeface="Times New Roman" panose="02020603050405020304" pitchFamily="18" charset="0"/>
                          <a:sym typeface="Times New Roman"/>
                        </a:rPr>
                        <a:t>•30-50% of women who miscarry experience some degree of depressive symptoms within 6 months of lost; majority within the first month.</a:t>
                      </a:r>
                    </a:p>
                    <a:p>
                      <a:pPr lvl="0" rtl="0">
                        <a:lnSpc>
                          <a:spcPct val="115000"/>
                        </a:lnSpc>
                        <a:spcBef>
                          <a:spcPts val="0"/>
                        </a:spcBef>
                        <a:buNone/>
                      </a:pPr>
                      <a:r>
                        <a:rPr lang="en" sz="1800" dirty="0">
                          <a:latin typeface="Times New Roman" panose="02020603050405020304" pitchFamily="18" charset="0"/>
                          <a:cs typeface="Times New Roman" panose="02020603050405020304" pitchFamily="18" charset="0"/>
                          <a:sym typeface="Times New Roman"/>
                        </a:rPr>
                        <a:t>•One analyzed study found an significantly increased suicide rate amongst miscarrying women 1 year post-loss.</a:t>
                      </a:r>
                    </a:p>
                    <a:p>
                      <a:pPr lvl="0" rtl="0">
                        <a:lnSpc>
                          <a:spcPct val="115000"/>
                        </a:lnSpc>
                        <a:spcBef>
                          <a:spcPts val="0"/>
                        </a:spcBef>
                        <a:buNone/>
                      </a:pPr>
                      <a:r>
                        <a:rPr lang="en" sz="1800" dirty="0">
                          <a:latin typeface="Times New Roman" panose="02020603050405020304" pitchFamily="18" charset="0"/>
                          <a:cs typeface="Times New Roman" panose="02020603050405020304" pitchFamily="18" charset="0"/>
                          <a:sym typeface="Times New Roman"/>
                        </a:rPr>
                        <a:t>•Another study found that 54% of women who have had previous history of depression relapse after miscarriage.</a:t>
                      </a:r>
                      <a:endParaRPr lang="en" sz="1800" dirty="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r>
              <a:tr h="3223698">
                <a:tc>
                  <a:txBody>
                    <a:bodyPr/>
                    <a:lstStyle/>
                    <a:p>
                      <a:pPr lvl="0" rtl="0">
                        <a:lnSpc>
                          <a:spcPct val="107000"/>
                        </a:lnSpc>
                        <a:spcBef>
                          <a:spcPts val="0"/>
                        </a:spcBef>
                        <a:buNone/>
                      </a:pPr>
                      <a:r>
                        <a:rPr lang="en" sz="1800" dirty="0">
                          <a:latin typeface="Times New Roman" panose="02020603050405020304" pitchFamily="18" charset="0"/>
                          <a:cs typeface="Times New Roman" panose="02020603050405020304" pitchFamily="18" charset="0"/>
                          <a:sym typeface="Times New Roman"/>
                        </a:rPr>
                        <a:t>Neugebauer (2003)</a:t>
                      </a:r>
                      <a:endParaRPr lang="en" sz="1800" dirty="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07000"/>
                        </a:lnSpc>
                        <a:spcBef>
                          <a:spcPts val="0"/>
                        </a:spcBef>
                        <a:buNone/>
                      </a:pPr>
                      <a:r>
                        <a:rPr lang="en" sz="1800">
                          <a:latin typeface="Times New Roman" panose="02020603050405020304" pitchFamily="18" charset="0"/>
                          <a:cs typeface="Times New Roman" panose="02020603050405020304" pitchFamily="18" charset="0"/>
                          <a:sym typeface="Times New Roman"/>
                        </a:rPr>
                        <a:t>Cohort Study</a:t>
                      </a:r>
                      <a:endParaRPr lang="en" sz="180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15000"/>
                        </a:lnSpc>
                        <a:spcBef>
                          <a:spcPts val="0"/>
                        </a:spcBef>
                        <a:buNone/>
                      </a:pPr>
                      <a:r>
                        <a:rPr lang="en" sz="1800">
                          <a:latin typeface="Times New Roman" panose="02020603050405020304" pitchFamily="18" charset="0"/>
                          <a:cs typeface="Times New Roman" panose="02020603050405020304" pitchFamily="18" charset="0"/>
                          <a:sym typeface="Times New Roman"/>
                        </a:rPr>
                        <a:t>•Miscarrying women cohort (n=114) and community women cohort (n=318)</a:t>
                      </a:r>
                      <a:endParaRPr lang="en" sz="180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15000"/>
                        </a:lnSpc>
                        <a:spcBef>
                          <a:spcPts val="0"/>
                        </a:spcBef>
                        <a:buNone/>
                      </a:pPr>
                      <a:r>
                        <a:rPr lang="en" sz="1800" dirty="0">
                          <a:latin typeface="Times New Roman" panose="02020603050405020304" pitchFamily="18" charset="0"/>
                          <a:cs typeface="Times New Roman" panose="02020603050405020304" pitchFamily="18" charset="0"/>
                          <a:sym typeface="Times New Roman"/>
                        </a:rPr>
                        <a:t>•CES-D Scale</a:t>
                      </a:r>
                      <a:endParaRPr lang="en" sz="1800" dirty="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c>
                  <a:txBody>
                    <a:bodyPr/>
                    <a:lstStyle/>
                    <a:p>
                      <a:pPr lvl="0" rtl="0">
                        <a:lnSpc>
                          <a:spcPct val="115000"/>
                        </a:lnSpc>
                        <a:spcBef>
                          <a:spcPts val="0"/>
                        </a:spcBef>
                        <a:buNone/>
                      </a:pPr>
                      <a:r>
                        <a:rPr lang="en" sz="1800" dirty="0">
                          <a:latin typeface="Times New Roman" panose="02020603050405020304" pitchFamily="18" charset="0"/>
                          <a:cs typeface="Times New Roman" panose="02020603050405020304" pitchFamily="18" charset="0"/>
                          <a:sym typeface="Times New Roman"/>
                        </a:rPr>
                        <a:t>•Substantial elevation of depressive symptoms in the miscarriage cohort compared to community cohort with an adjusted difference in means between cohorts of 4.9 (95% confidence interval, 2.3 -7.4).</a:t>
                      </a:r>
                    </a:p>
                    <a:p>
                      <a:pPr lvl="0" rtl="0">
                        <a:lnSpc>
                          <a:spcPct val="115000"/>
                        </a:lnSpc>
                        <a:spcBef>
                          <a:spcPts val="0"/>
                        </a:spcBef>
                        <a:buNone/>
                      </a:pPr>
                      <a:r>
                        <a:rPr lang="en" sz="1800" dirty="0">
                          <a:latin typeface="Times New Roman" panose="02020603050405020304" pitchFamily="18" charset="0"/>
                          <a:cs typeface="Times New Roman" panose="02020603050405020304" pitchFamily="18" charset="0"/>
                          <a:sym typeface="Times New Roman"/>
                        </a:rPr>
                        <a:t>•20.2% of miscarrying women were highly symptomatic (CES-D score = 30+), compared to 10.1% in community women (adjusted odds ratio 2.8, 95% confidence interval, 1.4 - 5.6).</a:t>
                      </a:r>
                    </a:p>
                    <a:p>
                      <a:pPr lvl="0" rtl="0">
                        <a:lnSpc>
                          <a:spcPct val="115000"/>
                        </a:lnSpc>
                        <a:spcBef>
                          <a:spcPts val="0"/>
                        </a:spcBef>
                        <a:buNone/>
                      </a:pPr>
                      <a:r>
                        <a:rPr lang="en" sz="1800" dirty="0">
                          <a:latin typeface="Times New Roman" panose="02020603050405020304" pitchFamily="18" charset="0"/>
                          <a:cs typeface="Times New Roman" panose="02020603050405020304" pitchFamily="18" charset="0"/>
                          <a:sym typeface="Times New Roman"/>
                        </a:rPr>
                        <a:t>•Impact on depressive symptoms significantly greater at 6-8 weeks following miscarriage, than at 2 weeks following miscarriage.</a:t>
                      </a:r>
                    </a:p>
                    <a:p>
                      <a:pPr lvl="0" rtl="0">
                        <a:lnSpc>
                          <a:spcPct val="115000"/>
                        </a:lnSpc>
                        <a:spcBef>
                          <a:spcPts val="0"/>
                        </a:spcBef>
                        <a:buNone/>
                      </a:pPr>
                      <a:r>
                        <a:rPr lang="en" sz="1800" dirty="0">
                          <a:latin typeface="Times New Roman" panose="02020603050405020304" pitchFamily="18" charset="0"/>
                          <a:cs typeface="Times New Roman" panose="02020603050405020304" pitchFamily="18" charset="0"/>
                          <a:sym typeface="Times New Roman"/>
                        </a:rPr>
                        <a:t>•No correlation between depressive symptoms and number of living children, marital status, ethnicity or educational level.</a:t>
                      </a:r>
                      <a:endParaRPr lang="en" sz="1800" dirty="0">
                        <a:latin typeface="Times New Roman" panose="02020603050405020304" pitchFamily="18" charset="0"/>
                        <a:ea typeface="Times New Roman"/>
                        <a:cs typeface="Times New Roman" panose="02020603050405020304" pitchFamily="18" charset="0"/>
                        <a:sym typeface="Times New Roman"/>
                      </a:endParaRPr>
                    </a:p>
                  </a:txBody>
                  <a:tcPr marL="91425" marR="91425" marT="88875" marB="88875">
                    <a:solidFill>
                      <a:srgbClr val="DDF0C8"/>
                    </a:solidFill>
                  </a:tcPr>
                </a:tc>
              </a:tr>
            </a:tbl>
          </a:graphicData>
        </a:graphic>
      </p:graphicFrame>
      <p:sp>
        <p:nvSpPr>
          <p:cNvPr id="98" name="Shape 98"/>
          <p:cNvSpPr txBox="1"/>
          <p:nvPr/>
        </p:nvSpPr>
        <p:spPr>
          <a:xfrm>
            <a:off x="19241856" y="25756200"/>
            <a:ext cx="5191799" cy="634800"/>
          </a:xfrm>
          <a:prstGeom prst="rect">
            <a:avLst/>
          </a:prstGeom>
          <a:noFill/>
          <a:ln>
            <a:noFill/>
          </a:ln>
        </p:spPr>
        <p:txBody>
          <a:bodyPr lIns="91425" tIns="91425" rIns="91425" bIns="91425" anchor="t" anchorCtr="0">
            <a:noAutofit/>
          </a:bodyPr>
          <a:lstStyle/>
          <a:p>
            <a:pPr algn="ctr"/>
            <a:r>
              <a:rPr lang="en" sz="2000" b="1" dirty="0">
                <a:latin typeface="Times New Roman"/>
                <a:ea typeface="Times New Roman"/>
                <a:cs typeface="Times New Roman"/>
                <a:sym typeface="Times New Roman"/>
              </a:rPr>
              <a:t>Figure 2. </a:t>
            </a:r>
            <a:r>
              <a:rPr lang="en" sz="2000" dirty="0">
                <a:latin typeface="Times New Roman"/>
                <a:ea typeface="Times New Roman"/>
                <a:cs typeface="Times New Roman"/>
                <a:sym typeface="Times New Roman"/>
              </a:rPr>
              <a:t>Summary of Literature Review</a:t>
            </a:r>
          </a:p>
        </p:txBody>
      </p:sp>
      <p:sp>
        <p:nvSpPr>
          <p:cNvPr id="99" name="Shape 99"/>
          <p:cNvSpPr txBox="1"/>
          <p:nvPr/>
        </p:nvSpPr>
        <p:spPr>
          <a:xfrm>
            <a:off x="33041415" y="27765618"/>
            <a:ext cx="9762300" cy="4348199"/>
          </a:xfrm>
          <a:prstGeom prst="rect">
            <a:avLst/>
          </a:prstGeom>
          <a:noFill/>
          <a:ln>
            <a:noFill/>
          </a:ln>
        </p:spPr>
        <p:txBody>
          <a:bodyPr lIns="91425" tIns="91425" rIns="91425" bIns="91425" anchor="t" anchorCtr="0">
            <a:noAutofit/>
          </a:bodyPr>
          <a:lstStyle/>
          <a:p>
            <a:pPr marL="342900" indent="-342900" fontAlgn="base">
              <a:buFont typeface="+mj-lt"/>
              <a:buAutoNum type="arabicPeriod"/>
            </a:pPr>
            <a:r>
              <a:rPr lang="en-CA" sz="1600" dirty="0">
                <a:solidFill>
                  <a:srgbClr val="222222"/>
                </a:solidFill>
                <a:latin typeface="Times New Roman" panose="02020603050405020304" pitchFamily="18" charset="0"/>
              </a:rPr>
              <a:t>Neugebauer, R. (2003). Depressive symptoms at two months after miscarriage: interpreting study findings from an epidemiological versus clinical </a:t>
            </a:r>
            <a:r>
              <a:rPr lang="en-CA" sz="1600" dirty="0" err="1">
                <a:solidFill>
                  <a:srgbClr val="222222"/>
                </a:solidFill>
                <a:latin typeface="Times New Roman" panose="02020603050405020304" pitchFamily="18" charset="0"/>
              </a:rPr>
              <a:t>perspective.</a:t>
            </a:r>
            <a:r>
              <a:rPr lang="en-CA" sz="1600" i="1" dirty="0" err="1">
                <a:solidFill>
                  <a:srgbClr val="222222"/>
                </a:solidFill>
                <a:latin typeface="Times New Roman" panose="02020603050405020304" pitchFamily="18" charset="0"/>
              </a:rPr>
              <a:t>Depression</a:t>
            </a:r>
            <a:r>
              <a:rPr lang="en-CA" sz="1600" i="1" dirty="0">
                <a:solidFill>
                  <a:srgbClr val="222222"/>
                </a:solidFill>
                <a:latin typeface="Times New Roman" panose="02020603050405020304" pitchFamily="18" charset="0"/>
              </a:rPr>
              <a:t> and anxiety</a:t>
            </a:r>
            <a:r>
              <a:rPr lang="en-CA" sz="1600" dirty="0">
                <a:solidFill>
                  <a:srgbClr val="222222"/>
                </a:solidFill>
                <a:latin typeface="Times New Roman" panose="02020603050405020304" pitchFamily="18" charset="0"/>
              </a:rPr>
              <a:t>, </a:t>
            </a:r>
            <a:r>
              <a:rPr lang="en-CA" sz="1600" i="1" dirty="0">
                <a:solidFill>
                  <a:srgbClr val="222222"/>
                </a:solidFill>
                <a:latin typeface="Times New Roman" panose="02020603050405020304" pitchFamily="18" charset="0"/>
              </a:rPr>
              <a:t>17</a:t>
            </a:r>
            <a:r>
              <a:rPr lang="en-CA" sz="1600" dirty="0">
                <a:solidFill>
                  <a:srgbClr val="222222"/>
                </a:solidFill>
                <a:latin typeface="Times New Roman" panose="02020603050405020304" pitchFamily="18" charset="0"/>
              </a:rPr>
              <a:t>(3), 152-161.</a:t>
            </a:r>
            <a:endParaRPr lang="en-CA" sz="1600" dirty="0">
              <a:latin typeface="Times New Roman" panose="02020603050405020304" pitchFamily="18" charset="0"/>
            </a:endParaRPr>
          </a:p>
          <a:p>
            <a:pPr marL="342900" indent="-342900" fontAlgn="base">
              <a:buFont typeface="+mj-lt"/>
              <a:buAutoNum type="arabicPeriod"/>
            </a:pPr>
            <a:r>
              <a:rPr lang="en-CA" sz="1600" dirty="0">
                <a:solidFill>
                  <a:srgbClr val="222222"/>
                </a:solidFill>
                <a:latin typeface="Times New Roman" panose="02020603050405020304" pitchFamily="18" charset="0"/>
              </a:rPr>
              <a:t>Neugebauer, R., Kline, J., O’Connor, P., </a:t>
            </a:r>
            <a:r>
              <a:rPr lang="en-CA" sz="1600" dirty="0" err="1">
                <a:solidFill>
                  <a:srgbClr val="222222"/>
                </a:solidFill>
                <a:latin typeface="Times New Roman" panose="02020603050405020304" pitchFamily="18" charset="0"/>
              </a:rPr>
              <a:t>Shrout</a:t>
            </a:r>
            <a:r>
              <a:rPr lang="en-CA" sz="1600" dirty="0">
                <a:solidFill>
                  <a:srgbClr val="222222"/>
                </a:solidFill>
                <a:latin typeface="Times New Roman" panose="02020603050405020304" pitchFamily="18" charset="0"/>
              </a:rPr>
              <a:t>, P., Johnson, J., </a:t>
            </a:r>
            <a:r>
              <a:rPr lang="en-CA" sz="1600" dirty="0" err="1">
                <a:solidFill>
                  <a:srgbClr val="222222"/>
                </a:solidFill>
                <a:latin typeface="Times New Roman" panose="02020603050405020304" pitchFamily="18" charset="0"/>
              </a:rPr>
              <a:t>Skodol</a:t>
            </a:r>
            <a:r>
              <a:rPr lang="en-CA" sz="1600" dirty="0">
                <a:solidFill>
                  <a:srgbClr val="222222"/>
                </a:solidFill>
                <a:latin typeface="Times New Roman" panose="02020603050405020304" pitchFamily="18" charset="0"/>
              </a:rPr>
              <a:t>, A., ... &amp; </a:t>
            </a:r>
            <a:r>
              <a:rPr lang="en-CA" sz="1600" dirty="0" err="1">
                <a:solidFill>
                  <a:srgbClr val="222222"/>
                </a:solidFill>
                <a:latin typeface="Times New Roman" panose="02020603050405020304" pitchFamily="18" charset="0"/>
              </a:rPr>
              <a:t>Susser</a:t>
            </a:r>
            <a:r>
              <a:rPr lang="en-CA" sz="1600" dirty="0">
                <a:solidFill>
                  <a:srgbClr val="222222"/>
                </a:solidFill>
                <a:latin typeface="Times New Roman" panose="02020603050405020304" pitchFamily="18" charset="0"/>
              </a:rPr>
              <a:t>, M. (1992). Depressive symptoms in women in the six months after miscarriage. </a:t>
            </a:r>
            <a:r>
              <a:rPr lang="en-CA" sz="1600" i="1" dirty="0">
                <a:solidFill>
                  <a:srgbClr val="222222"/>
                </a:solidFill>
                <a:latin typeface="Times New Roman" panose="02020603050405020304" pitchFamily="18" charset="0"/>
              </a:rPr>
              <a:t>American journal of obstetrics and gynecology</a:t>
            </a:r>
            <a:r>
              <a:rPr lang="en-CA" sz="1600" dirty="0">
                <a:solidFill>
                  <a:srgbClr val="222222"/>
                </a:solidFill>
                <a:latin typeface="Times New Roman" panose="02020603050405020304" pitchFamily="18" charset="0"/>
              </a:rPr>
              <a:t>, </a:t>
            </a:r>
            <a:r>
              <a:rPr lang="en-CA" sz="1600" i="1" dirty="0">
                <a:solidFill>
                  <a:srgbClr val="222222"/>
                </a:solidFill>
                <a:latin typeface="Times New Roman" panose="02020603050405020304" pitchFamily="18" charset="0"/>
              </a:rPr>
              <a:t>166</a:t>
            </a:r>
            <a:r>
              <a:rPr lang="en-CA" sz="1600" dirty="0">
                <a:solidFill>
                  <a:srgbClr val="222222"/>
                </a:solidFill>
                <a:latin typeface="Times New Roman" panose="02020603050405020304" pitchFamily="18" charset="0"/>
              </a:rPr>
              <a:t>(1), 104-109.</a:t>
            </a:r>
          </a:p>
          <a:p>
            <a:pPr marL="342900" indent="-342900" fontAlgn="base">
              <a:buFont typeface="+mj-lt"/>
              <a:buAutoNum type="arabicPeriod"/>
            </a:pPr>
            <a:r>
              <a:rPr lang="en-CA" sz="1600" dirty="0">
                <a:solidFill>
                  <a:srgbClr val="222222"/>
                </a:solidFill>
                <a:latin typeface="Times New Roman" panose="02020603050405020304" pitchFamily="18" charset="0"/>
              </a:rPr>
              <a:t>Neugebauer, R., Kline, J., </a:t>
            </a:r>
            <a:r>
              <a:rPr lang="en-CA" sz="1600" dirty="0" err="1">
                <a:solidFill>
                  <a:srgbClr val="222222"/>
                </a:solidFill>
                <a:latin typeface="Times New Roman" panose="02020603050405020304" pitchFamily="18" charset="0"/>
              </a:rPr>
              <a:t>Shrout</a:t>
            </a:r>
            <a:r>
              <a:rPr lang="en-CA" sz="1600" dirty="0">
                <a:solidFill>
                  <a:srgbClr val="222222"/>
                </a:solidFill>
                <a:latin typeface="Times New Roman" panose="02020603050405020304" pitchFamily="18" charset="0"/>
              </a:rPr>
              <a:t>, P., </a:t>
            </a:r>
            <a:r>
              <a:rPr lang="en-CA" sz="1600" dirty="0" err="1">
                <a:solidFill>
                  <a:srgbClr val="222222"/>
                </a:solidFill>
                <a:latin typeface="Times New Roman" panose="02020603050405020304" pitchFamily="18" charset="0"/>
              </a:rPr>
              <a:t>Skodol</a:t>
            </a:r>
            <a:r>
              <a:rPr lang="en-CA" sz="1600" dirty="0">
                <a:solidFill>
                  <a:srgbClr val="222222"/>
                </a:solidFill>
                <a:latin typeface="Times New Roman" panose="02020603050405020304" pitchFamily="18" charset="0"/>
              </a:rPr>
              <a:t>, A., O'Connor, P., Geller, P. A., ... &amp; </a:t>
            </a:r>
            <a:r>
              <a:rPr lang="en-CA" sz="1600" dirty="0" err="1">
                <a:solidFill>
                  <a:srgbClr val="222222"/>
                </a:solidFill>
                <a:latin typeface="Times New Roman" panose="02020603050405020304" pitchFamily="18" charset="0"/>
              </a:rPr>
              <a:t>Susser</a:t>
            </a:r>
            <a:r>
              <a:rPr lang="en-CA" sz="1600" dirty="0">
                <a:solidFill>
                  <a:srgbClr val="222222"/>
                </a:solidFill>
                <a:latin typeface="Times New Roman" panose="02020603050405020304" pitchFamily="18" charset="0"/>
              </a:rPr>
              <a:t>, M. (1997). Major depressive disorder in the 6 months after miscarriage. </a:t>
            </a:r>
            <a:r>
              <a:rPr lang="en-CA" sz="1600" i="1" dirty="0">
                <a:solidFill>
                  <a:srgbClr val="222222"/>
                </a:solidFill>
                <a:latin typeface="Times New Roman" panose="02020603050405020304" pitchFamily="18" charset="0"/>
              </a:rPr>
              <a:t>JAMA</a:t>
            </a:r>
            <a:r>
              <a:rPr lang="en-CA" sz="1600" dirty="0">
                <a:solidFill>
                  <a:srgbClr val="222222"/>
                </a:solidFill>
                <a:latin typeface="Times New Roman" panose="02020603050405020304" pitchFamily="18" charset="0"/>
              </a:rPr>
              <a:t>, </a:t>
            </a:r>
            <a:r>
              <a:rPr lang="en-CA" sz="1600" i="1" dirty="0">
                <a:solidFill>
                  <a:srgbClr val="222222"/>
                </a:solidFill>
                <a:latin typeface="Times New Roman" panose="02020603050405020304" pitchFamily="18" charset="0"/>
              </a:rPr>
              <a:t>277</a:t>
            </a:r>
            <a:r>
              <a:rPr lang="en-CA" sz="1600" dirty="0">
                <a:solidFill>
                  <a:srgbClr val="222222"/>
                </a:solidFill>
                <a:latin typeface="Times New Roman" panose="02020603050405020304" pitchFamily="18" charset="0"/>
              </a:rPr>
              <a:t>(5), 383-388.</a:t>
            </a:r>
          </a:p>
          <a:p>
            <a:pPr marL="342900" indent="-342900" fontAlgn="base">
              <a:buFont typeface="+mj-lt"/>
              <a:buAutoNum type="arabicPeriod"/>
            </a:pPr>
            <a:r>
              <a:rPr lang="en-CA" sz="1600" dirty="0" err="1">
                <a:solidFill>
                  <a:srgbClr val="222222"/>
                </a:solidFill>
                <a:latin typeface="Times New Roman" panose="02020603050405020304" pitchFamily="18" charset="0"/>
              </a:rPr>
              <a:t>Klier</a:t>
            </a:r>
            <a:r>
              <a:rPr lang="en-CA" sz="1600" dirty="0">
                <a:solidFill>
                  <a:srgbClr val="222222"/>
                </a:solidFill>
                <a:latin typeface="Times New Roman" panose="02020603050405020304" pitchFamily="18" charset="0"/>
              </a:rPr>
              <a:t>, C. M., Geller, P. A., &amp; Neugebauer, R. (2000). Minor depressive disorder in the context of miscarriage. </a:t>
            </a:r>
            <a:r>
              <a:rPr lang="en-CA" sz="1600" i="1" dirty="0">
                <a:solidFill>
                  <a:srgbClr val="222222"/>
                </a:solidFill>
                <a:latin typeface="Times New Roman" panose="02020603050405020304" pitchFamily="18" charset="0"/>
              </a:rPr>
              <a:t>Journal of affective disorders</a:t>
            </a:r>
            <a:r>
              <a:rPr lang="en-CA" sz="1600" dirty="0">
                <a:solidFill>
                  <a:srgbClr val="222222"/>
                </a:solidFill>
                <a:latin typeface="Times New Roman" panose="02020603050405020304" pitchFamily="18" charset="0"/>
              </a:rPr>
              <a:t>, </a:t>
            </a:r>
            <a:r>
              <a:rPr lang="en-CA" sz="1600" i="1" dirty="0">
                <a:solidFill>
                  <a:srgbClr val="222222"/>
                </a:solidFill>
                <a:latin typeface="Times New Roman" panose="02020603050405020304" pitchFamily="18" charset="0"/>
              </a:rPr>
              <a:t>59</a:t>
            </a:r>
            <a:r>
              <a:rPr lang="en-CA" sz="1600" dirty="0">
                <a:solidFill>
                  <a:srgbClr val="222222"/>
                </a:solidFill>
                <a:latin typeface="Times New Roman" panose="02020603050405020304" pitchFamily="18" charset="0"/>
              </a:rPr>
              <a:t>(1), 13-21.</a:t>
            </a:r>
          </a:p>
          <a:p>
            <a:pPr marL="342900" indent="-342900" fontAlgn="base">
              <a:buFont typeface="+mj-lt"/>
              <a:buAutoNum type="arabicPeriod"/>
            </a:pPr>
            <a:r>
              <a:rPr lang="en-CA" sz="1600" dirty="0">
                <a:solidFill>
                  <a:srgbClr val="222222"/>
                </a:solidFill>
                <a:latin typeface="Times New Roman" panose="02020603050405020304" pitchFamily="18" charset="0"/>
              </a:rPr>
              <a:t>Carter, D., </a:t>
            </a:r>
            <a:r>
              <a:rPr lang="en-CA" sz="1600" dirty="0" err="1">
                <a:solidFill>
                  <a:srgbClr val="222222"/>
                </a:solidFill>
                <a:latin typeface="Times New Roman" panose="02020603050405020304" pitchFamily="18" charset="0"/>
              </a:rPr>
              <a:t>Misri</a:t>
            </a:r>
            <a:r>
              <a:rPr lang="en-CA" sz="1600" dirty="0">
                <a:solidFill>
                  <a:srgbClr val="222222"/>
                </a:solidFill>
                <a:latin typeface="Times New Roman" panose="02020603050405020304" pitchFamily="18" charset="0"/>
              </a:rPr>
              <a:t>, S., &amp; </a:t>
            </a:r>
            <a:r>
              <a:rPr lang="en-CA" sz="1600" dirty="0" err="1">
                <a:solidFill>
                  <a:srgbClr val="222222"/>
                </a:solidFill>
                <a:latin typeface="Times New Roman" panose="02020603050405020304" pitchFamily="18" charset="0"/>
              </a:rPr>
              <a:t>Tomfohr</a:t>
            </a:r>
            <a:r>
              <a:rPr lang="en-CA" sz="1600" dirty="0">
                <a:solidFill>
                  <a:srgbClr val="222222"/>
                </a:solidFill>
                <a:latin typeface="Times New Roman" panose="02020603050405020304" pitchFamily="18" charset="0"/>
              </a:rPr>
              <a:t>, L. (2007). Psychologic aspects of early pregnancy loss. </a:t>
            </a:r>
            <a:r>
              <a:rPr lang="en-CA" sz="1600" i="1" dirty="0">
                <a:solidFill>
                  <a:srgbClr val="222222"/>
                </a:solidFill>
                <a:latin typeface="Times New Roman" panose="02020603050405020304" pitchFamily="18" charset="0"/>
              </a:rPr>
              <a:t>Clinical obstetrics and gynecology</a:t>
            </a:r>
            <a:r>
              <a:rPr lang="en-CA" sz="1600" dirty="0">
                <a:solidFill>
                  <a:srgbClr val="222222"/>
                </a:solidFill>
                <a:latin typeface="Times New Roman" panose="02020603050405020304" pitchFamily="18" charset="0"/>
              </a:rPr>
              <a:t>, </a:t>
            </a:r>
            <a:r>
              <a:rPr lang="en-CA" sz="1600" i="1" dirty="0">
                <a:solidFill>
                  <a:srgbClr val="222222"/>
                </a:solidFill>
                <a:latin typeface="Times New Roman" panose="02020603050405020304" pitchFamily="18" charset="0"/>
              </a:rPr>
              <a:t>50</a:t>
            </a:r>
            <a:r>
              <a:rPr lang="en-CA" sz="1600" dirty="0">
                <a:solidFill>
                  <a:srgbClr val="222222"/>
                </a:solidFill>
                <a:latin typeface="Times New Roman" panose="02020603050405020304" pitchFamily="18" charset="0"/>
              </a:rPr>
              <a:t>(1), 154-165.</a:t>
            </a:r>
          </a:p>
          <a:p>
            <a:pPr marL="342900" indent="-342900" fontAlgn="base">
              <a:buFont typeface="+mj-lt"/>
              <a:buAutoNum type="arabicPeriod"/>
            </a:pPr>
            <a:r>
              <a:rPr lang="en-CA" sz="1600" dirty="0" err="1">
                <a:solidFill>
                  <a:srgbClr val="222222"/>
                </a:solidFill>
                <a:latin typeface="Times New Roman" panose="02020603050405020304" pitchFamily="18" charset="0"/>
              </a:rPr>
              <a:t>Lok</a:t>
            </a:r>
            <a:r>
              <a:rPr lang="en-CA" sz="1600" dirty="0">
                <a:solidFill>
                  <a:srgbClr val="222222"/>
                </a:solidFill>
                <a:latin typeface="Times New Roman" panose="02020603050405020304" pitchFamily="18" charset="0"/>
              </a:rPr>
              <a:t>, I. H., &amp; Neugebauer, R. (2007). Psychological morbidity following miscarriage. </a:t>
            </a:r>
            <a:r>
              <a:rPr lang="en-CA" sz="1600" i="1" dirty="0">
                <a:solidFill>
                  <a:srgbClr val="222222"/>
                </a:solidFill>
                <a:latin typeface="Times New Roman" panose="02020603050405020304" pitchFamily="18" charset="0"/>
              </a:rPr>
              <a:t>Best Practice &amp; Research Clinical Obstetrics &amp; Gynaecology</a:t>
            </a:r>
            <a:r>
              <a:rPr lang="en-CA" sz="1600" dirty="0">
                <a:solidFill>
                  <a:srgbClr val="222222"/>
                </a:solidFill>
                <a:latin typeface="Times New Roman" panose="02020603050405020304" pitchFamily="18" charset="0"/>
              </a:rPr>
              <a:t>,</a:t>
            </a:r>
            <a:r>
              <a:rPr lang="en-CA" sz="1600" i="1" dirty="0">
                <a:solidFill>
                  <a:srgbClr val="222222"/>
                </a:solidFill>
                <a:latin typeface="Times New Roman" panose="02020603050405020304" pitchFamily="18" charset="0"/>
              </a:rPr>
              <a:t>21</a:t>
            </a:r>
            <a:r>
              <a:rPr lang="en-CA" sz="1600" dirty="0">
                <a:solidFill>
                  <a:srgbClr val="222222"/>
                </a:solidFill>
                <a:latin typeface="Times New Roman" panose="02020603050405020304" pitchFamily="18" charset="0"/>
              </a:rPr>
              <a:t>(2), 229-247.</a:t>
            </a:r>
          </a:p>
          <a:p>
            <a:pPr marL="342900" indent="-342900" fontAlgn="base">
              <a:buFont typeface="+mj-lt"/>
              <a:buAutoNum type="arabicPeriod"/>
            </a:pPr>
            <a:r>
              <a:rPr lang="en-CA" sz="1600" dirty="0">
                <a:solidFill>
                  <a:srgbClr val="222222"/>
                </a:solidFill>
                <a:latin typeface="Times New Roman" panose="02020603050405020304" pitchFamily="18" charset="0"/>
              </a:rPr>
              <a:t>Robinson, G. E., </a:t>
            </a:r>
            <a:r>
              <a:rPr lang="en-CA" sz="1600" dirty="0" err="1">
                <a:solidFill>
                  <a:srgbClr val="222222"/>
                </a:solidFill>
                <a:latin typeface="Times New Roman" panose="02020603050405020304" pitchFamily="18" charset="0"/>
              </a:rPr>
              <a:t>Stirtzinger</a:t>
            </a:r>
            <a:r>
              <a:rPr lang="en-CA" sz="1600" dirty="0">
                <a:solidFill>
                  <a:srgbClr val="222222"/>
                </a:solidFill>
                <a:latin typeface="Times New Roman" panose="02020603050405020304" pitchFamily="18" charset="0"/>
              </a:rPr>
              <a:t>, R., Stewart, D. E., &amp; </a:t>
            </a:r>
            <a:r>
              <a:rPr lang="en-CA" sz="1600" dirty="0" err="1">
                <a:solidFill>
                  <a:srgbClr val="222222"/>
                </a:solidFill>
                <a:latin typeface="Times New Roman" panose="02020603050405020304" pitchFamily="18" charset="0"/>
              </a:rPr>
              <a:t>Ralevski</a:t>
            </a:r>
            <a:r>
              <a:rPr lang="en-CA" sz="1600" dirty="0">
                <a:solidFill>
                  <a:srgbClr val="222222"/>
                </a:solidFill>
                <a:latin typeface="Times New Roman" panose="02020603050405020304" pitchFamily="18" charset="0"/>
              </a:rPr>
              <a:t>, E. (1994). Psychological reactions in women followed for 1 year after miscarriage. </a:t>
            </a:r>
            <a:r>
              <a:rPr lang="en-CA" sz="1600" i="1" dirty="0">
                <a:solidFill>
                  <a:srgbClr val="222222"/>
                </a:solidFill>
                <a:latin typeface="Times New Roman" panose="02020603050405020304" pitchFamily="18" charset="0"/>
              </a:rPr>
              <a:t>Journal of Reproductive and Infant Psychology</a:t>
            </a:r>
            <a:r>
              <a:rPr lang="en-CA" sz="1600" dirty="0">
                <a:solidFill>
                  <a:srgbClr val="222222"/>
                </a:solidFill>
                <a:latin typeface="Times New Roman" panose="02020603050405020304" pitchFamily="18" charset="0"/>
              </a:rPr>
              <a:t>, </a:t>
            </a:r>
            <a:r>
              <a:rPr lang="en-CA" sz="1600" i="1" dirty="0">
                <a:solidFill>
                  <a:srgbClr val="222222"/>
                </a:solidFill>
                <a:latin typeface="Times New Roman" panose="02020603050405020304" pitchFamily="18" charset="0"/>
              </a:rPr>
              <a:t>12</a:t>
            </a:r>
            <a:r>
              <a:rPr lang="en-CA" sz="1600" dirty="0">
                <a:solidFill>
                  <a:srgbClr val="222222"/>
                </a:solidFill>
                <a:latin typeface="Times New Roman" panose="02020603050405020304" pitchFamily="18" charset="0"/>
              </a:rPr>
              <a:t>(1), 31-36.</a:t>
            </a:r>
          </a:p>
          <a:p>
            <a:pPr marL="342900" indent="-342900" fontAlgn="base">
              <a:buFont typeface="+mj-lt"/>
              <a:buAutoNum type="arabicPeriod"/>
            </a:pPr>
            <a:r>
              <a:rPr lang="en-CA" sz="1600" dirty="0">
                <a:solidFill>
                  <a:srgbClr val="222222"/>
                </a:solidFill>
                <a:latin typeface="Times New Roman" panose="02020603050405020304" pitchFamily="18" charset="0"/>
              </a:rPr>
              <a:t>Geller, P. A., Psaros, C., &amp; </a:t>
            </a:r>
            <a:r>
              <a:rPr lang="en-CA" sz="1600" dirty="0" err="1">
                <a:solidFill>
                  <a:srgbClr val="222222"/>
                </a:solidFill>
                <a:latin typeface="Times New Roman" panose="02020603050405020304" pitchFamily="18" charset="0"/>
              </a:rPr>
              <a:t>Kornfield</a:t>
            </a:r>
            <a:r>
              <a:rPr lang="en-CA" sz="1600" dirty="0">
                <a:solidFill>
                  <a:srgbClr val="222222"/>
                </a:solidFill>
                <a:latin typeface="Times New Roman" panose="02020603050405020304" pitchFamily="18" charset="0"/>
              </a:rPr>
              <a:t>, S. L. (2010). Satisfaction with pregnancy loss aftercare: are women getting what they want?. </a:t>
            </a:r>
            <a:r>
              <a:rPr lang="en-CA" sz="1600" i="1" dirty="0">
                <a:solidFill>
                  <a:srgbClr val="222222"/>
                </a:solidFill>
                <a:latin typeface="Times New Roman" panose="02020603050405020304" pitchFamily="18" charset="0"/>
              </a:rPr>
              <a:t>Archives of women's mental health</a:t>
            </a:r>
            <a:r>
              <a:rPr lang="en-CA" sz="1600" dirty="0">
                <a:solidFill>
                  <a:srgbClr val="222222"/>
                </a:solidFill>
                <a:latin typeface="Times New Roman" panose="02020603050405020304" pitchFamily="18" charset="0"/>
              </a:rPr>
              <a:t>, </a:t>
            </a:r>
            <a:r>
              <a:rPr lang="en-CA" sz="1600" i="1" dirty="0">
                <a:solidFill>
                  <a:srgbClr val="222222"/>
                </a:solidFill>
                <a:latin typeface="Times New Roman" panose="02020603050405020304" pitchFamily="18" charset="0"/>
              </a:rPr>
              <a:t>13</a:t>
            </a:r>
            <a:r>
              <a:rPr lang="en-CA" sz="1600" dirty="0">
                <a:solidFill>
                  <a:srgbClr val="222222"/>
                </a:solidFill>
                <a:latin typeface="Times New Roman" panose="02020603050405020304" pitchFamily="18" charset="0"/>
              </a:rPr>
              <a:t>(2), 111-124.</a:t>
            </a:r>
          </a:p>
        </p:txBody>
      </p:sp>
      <p:sp>
        <p:nvSpPr>
          <p:cNvPr id="100" name="Shape 100"/>
          <p:cNvSpPr txBox="1"/>
          <p:nvPr/>
        </p:nvSpPr>
        <p:spPr>
          <a:xfrm>
            <a:off x="13847188" y="3906563"/>
            <a:ext cx="20921400" cy="860700"/>
          </a:xfrm>
          <a:prstGeom prst="rect">
            <a:avLst/>
          </a:prstGeom>
          <a:noFill/>
          <a:ln>
            <a:noFill/>
          </a:ln>
        </p:spPr>
        <p:txBody>
          <a:bodyPr lIns="91425" tIns="91425" rIns="91425" bIns="91425" anchor="t" anchorCtr="0">
            <a:noAutofit/>
          </a:bodyPr>
          <a:lstStyle/>
          <a:p>
            <a:r>
              <a:rPr lang="en" sz="4800" dirty="0">
                <a:solidFill>
                  <a:schemeClr val="bg1"/>
                </a:solidFill>
                <a:effectLst>
                  <a:outerShdw blurRad="38100" dist="38100" dir="2700000" algn="tl">
                    <a:srgbClr val="000000">
                      <a:alpha val="43137"/>
                    </a:srgbClr>
                  </a:outerShdw>
                </a:effectLst>
                <a:latin typeface="Times New Roman"/>
                <a:ea typeface="Times New Roman"/>
                <a:cs typeface="Times New Roman"/>
                <a:sym typeface="Times New Roman"/>
              </a:rPr>
              <a:t>Interdisciplinary School of Health Sciences, University </a:t>
            </a:r>
            <a:r>
              <a:rPr lang="en" sz="4800" dirty="0" smtClean="0">
                <a:solidFill>
                  <a:schemeClr val="bg1"/>
                </a:solidFill>
                <a:effectLst>
                  <a:outerShdw blurRad="38100" dist="38100" dir="2700000" algn="tl">
                    <a:srgbClr val="000000">
                      <a:alpha val="43137"/>
                    </a:srgbClr>
                  </a:outerShdw>
                </a:effectLst>
                <a:latin typeface="Times New Roman"/>
                <a:ea typeface="Times New Roman"/>
                <a:cs typeface="Times New Roman"/>
                <a:sym typeface="Times New Roman"/>
              </a:rPr>
              <a:t>of </a:t>
            </a:r>
            <a:r>
              <a:rPr lang="en" sz="4800" dirty="0">
                <a:solidFill>
                  <a:schemeClr val="bg1"/>
                </a:solidFill>
                <a:effectLst>
                  <a:outerShdw blurRad="38100" dist="38100" dir="2700000" algn="tl">
                    <a:srgbClr val="000000">
                      <a:alpha val="43137"/>
                    </a:srgbClr>
                  </a:outerShdw>
                </a:effectLst>
                <a:latin typeface="Times New Roman"/>
                <a:ea typeface="Times New Roman"/>
                <a:cs typeface="Times New Roman"/>
                <a:sym typeface="Times New Roman"/>
              </a:rPr>
              <a:t>Ottawa</a:t>
            </a:r>
          </a:p>
        </p:txBody>
      </p:sp>
      <p:grpSp>
        <p:nvGrpSpPr>
          <p:cNvPr id="2" name="Group 1"/>
          <p:cNvGrpSpPr/>
          <p:nvPr/>
        </p:nvGrpSpPr>
        <p:grpSpPr>
          <a:xfrm>
            <a:off x="8752201" y="2609581"/>
            <a:ext cx="28433399" cy="824687"/>
            <a:chOff x="8752201" y="2839766"/>
            <a:chExt cx="28193999" cy="984899"/>
          </a:xfrm>
        </p:grpSpPr>
        <p:sp>
          <p:nvSpPr>
            <p:cNvPr id="96" name="Shape 96"/>
            <p:cNvSpPr txBox="1"/>
            <p:nvPr/>
          </p:nvSpPr>
          <p:spPr>
            <a:xfrm>
              <a:off x="8752201" y="2839766"/>
              <a:ext cx="28193999" cy="984899"/>
            </a:xfrm>
            <a:prstGeom prst="rect">
              <a:avLst/>
            </a:prstGeom>
            <a:noFill/>
            <a:ln>
              <a:noFill/>
            </a:ln>
          </p:spPr>
          <p:txBody>
            <a:bodyPr lIns="91425" tIns="91425" rIns="91425" bIns="91425" anchor="t" anchorCtr="0">
              <a:noAutofit/>
            </a:bodyPr>
            <a:lstStyle/>
            <a:p>
              <a:pPr algn="ctr">
                <a:buClr>
                  <a:schemeClr val="dk1"/>
                </a:buClr>
                <a:buSzPct val="25000"/>
              </a:pPr>
              <a:r>
                <a:rPr lang="en" sz="6000" b="1" dirty="0">
                  <a:solidFill>
                    <a:schemeClr val="bg1"/>
                  </a:solidFill>
                  <a:latin typeface="Times New Roman"/>
                  <a:ea typeface="Times New Roman"/>
                  <a:cs typeface="Times New Roman"/>
                  <a:sym typeface="Times New Roman"/>
                </a:rPr>
                <a:t>Faraz Ahmad   Abdul Hadi Djokhdem    Laura Danielle Pozzobon   Sadad Rahman</a:t>
              </a:r>
              <a:br>
                <a:rPr lang="en" sz="6000" b="1" dirty="0">
                  <a:solidFill>
                    <a:schemeClr val="bg1"/>
                  </a:solidFill>
                  <a:latin typeface="Times New Roman"/>
                  <a:ea typeface="Times New Roman"/>
                  <a:cs typeface="Times New Roman"/>
                  <a:sym typeface="Times New Roman"/>
                </a:rPr>
              </a:br>
              <a:endParaRPr lang="en" sz="6000" b="1" dirty="0">
                <a:solidFill>
                  <a:schemeClr val="bg1"/>
                </a:solidFill>
                <a:latin typeface="Times New Roman"/>
                <a:ea typeface="Times New Roman"/>
                <a:cs typeface="Times New Roman"/>
                <a:sym typeface="Times New Roman"/>
              </a:endParaRPr>
            </a:p>
          </p:txBody>
        </p:sp>
        <p:sp>
          <p:nvSpPr>
            <p:cNvPr id="101" name="Shape 101"/>
            <p:cNvSpPr/>
            <p:nvPr/>
          </p:nvSpPr>
          <p:spPr>
            <a:xfrm>
              <a:off x="13994067" y="3309622"/>
              <a:ext cx="190500" cy="222300"/>
            </a:xfrm>
            <a:prstGeom prst="ellipse">
              <a:avLst/>
            </a:prstGeom>
            <a:solidFill>
              <a:srgbClr val="00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endParaRPr/>
            </a:p>
          </p:txBody>
        </p:sp>
        <p:sp>
          <p:nvSpPr>
            <p:cNvPr id="102" name="Shape 102"/>
            <p:cNvSpPr/>
            <p:nvPr/>
          </p:nvSpPr>
          <p:spPr>
            <a:xfrm>
              <a:off x="22093390" y="3309622"/>
              <a:ext cx="190500" cy="222300"/>
            </a:xfrm>
            <a:prstGeom prst="ellipse">
              <a:avLst/>
            </a:prstGeom>
            <a:solidFill>
              <a:srgbClr val="00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r>
                <a:rPr lang="en"/>
                <a:t> </a:t>
              </a:r>
            </a:p>
          </p:txBody>
        </p:sp>
        <p:sp>
          <p:nvSpPr>
            <p:cNvPr id="103" name="Shape 103"/>
            <p:cNvSpPr/>
            <p:nvPr/>
          </p:nvSpPr>
          <p:spPr>
            <a:xfrm>
              <a:off x="30948878" y="3309622"/>
              <a:ext cx="190500" cy="222300"/>
            </a:xfrm>
            <a:prstGeom prst="ellipse">
              <a:avLst/>
            </a:prstGeom>
            <a:solidFill>
              <a:srgbClr val="00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r>
                <a:rPr lang="en-US" dirty="0" smtClean="0"/>
                <a:t>`</a:t>
              </a:r>
              <a:endParaRPr dirty="0"/>
            </a:p>
          </p:txBody>
        </p:sp>
      </p:grpSp>
      <p:sp>
        <p:nvSpPr>
          <p:cNvPr id="104" name="Shape 104"/>
          <p:cNvSpPr/>
          <p:nvPr/>
        </p:nvSpPr>
        <p:spPr>
          <a:xfrm>
            <a:off x="3923389" y="22105295"/>
            <a:ext cx="555600" cy="860700"/>
          </a:xfrm>
          <a:prstGeom prst="downArrow">
            <a:avLst>
              <a:gd name="adj1" fmla="val 50000"/>
              <a:gd name="adj2" fmla="val 50000"/>
            </a:avLst>
          </a:prstGeom>
          <a:solidFill>
            <a:srgbClr val="274E13"/>
          </a:solidFill>
          <a:ln>
            <a:noFill/>
          </a:ln>
        </p:spPr>
        <p:txBody>
          <a:bodyPr lIns="91425" tIns="91425" rIns="91425" bIns="91425" anchor="ctr" anchorCtr="0">
            <a:noAutofit/>
          </a:bodyPr>
          <a:lstStyle/>
          <a:p>
            <a:endParaRPr/>
          </a:p>
        </p:txBody>
      </p:sp>
      <p:sp>
        <p:nvSpPr>
          <p:cNvPr id="105" name="Shape 105"/>
          <p:cNvSpPr/>
          <p:nvPr/>
        </p:nvSpPr>
        <p:spPr>
          <a:xfrm>
            <a:off x="3923389" y="23837018"/>
            <a:ext cx="555600" cy="860700"/>
          </a:xfrm>
          <a:prstGeom prst="downArrow">
            <a:avLst>
              <a:gd name="adj1" fmla="val 50000"/>
              <a:gd name="adj2" fmla="val 50000"/>
            </a:avLst>
          </a:prstGeom>
          <a:solidFill>
            <a:srgbClr val="274E13"/>
          </a:solidFill>
          <a:ln>
            <a:noFill/>
          </a:ln>
        </p:spPr>
        <p:txBody>
          <a:bodyPr lIns="91425" tIns="91425" rIns="91425" bIns="91425" anchor="ctr" anchorCtr="0">
            <a:noAutofit/>
          </a:bodyPr>
          <a:lstStyle/>
          <a:p>
            <a:endParaRPr/>
          </a:p>
        </p:txBody>
      </p:sp>
      <p:sp>
        <p:nvSpPr>
          <p:cNvPr id="106" name="Shape 106"/>
          <p:cNvSpPr/>
          <p:nvPr/>
        </p:nvSpPr>
        <p:spPr>
          <a:xfrm>
            <a:off x="3923389" y="25562227"/>
            <a:ext cx="555600" cy="860700"/>
          </a:xfrm>
          <a:prstGeom prst="downArrow">
            <a:avLst>
              <a:gd name="adj1" fmla="val 50000"/>
              <a:gd name="adj2" fmla="val 50000"/>
            </a:avLst>
          </a:prstGeom>
          <a:solidFill>
            <a:srgbClr val="274E13"/>
          </a:solidFill>
          <a:ln>
            <a:noFill/>
          </a:ln>
        </p:spPr>
        <p:txBody>
          <a:bodyPr lIns="91425" tIns="91425" rIns="91425" bIns="91425" anchor="ctr" anchorCtr="0">
            <a:noAutofit/>
          </a:bodyPr>
          <a:lstStyle/>
          <a:p>
            <a:endParaRPr/>
          </a:p>
        </p:txBody>
      </p:sp>
      <p:sp>
        <p:nvSpPr>
          <p:cNvPr id="107" name="Shape 107"/>
          <p:cNvSpPr/>
          <p:nvPr/>
        </p:nvSpPr>
        <p:spPr>
          <a:xfrm>
            <a:off x="3923389" y="27337432"/>
            <a:ext cx="555600" cy="860700"/>
          </a:xfrm>
          <a:prstGeom prst="downArrow">
            <a:avLst>
              <a:gd name="adj1" fmla="val 50000"/>
              <a:gd name="adj2" fmla="val 50000"/>
            </a:avLst>
          </a:prstGeom>
          <a:solidFill>
            <a:srgbClr val="274E13"/>
          </a:solidFill>
          <a:ln>
            <a:noFill/>
          </a:ln>
        </p:spPr>
        <p:txBody>
          <a:bodyPr lIns="91425" tIns="91425" rIns="91425" bIns="91425" anchor="ctr" anchorCtr="0">
            <a:noAutofit/>
          </a:bodyPr>
          <a:lstStyle/>
          <a:p>
            <a:endParaRPr/>
          </a:p>
        </p:txBody>
      </p:sp>
      <p:sp>
        <p:nvSpPr>
          <p:cNvPr id="108" name="Shape 108"/>
          <p:cNvSpPr/>
          <p:nvPr/>
        </p:nvSpPr>
        <p:spPr>
          <a:xfrm>
            <a:off x="3923389" y="29066857"/>
            <a:ext cx="555600" cy="860700"/>
          </a:xfrm>
          <a:prstGeom prst="downArrow">
            <a:avLst>
              <a:gd name="adj1" fmla="val 50000"/>
              <a:gd name="adj2" fmla="val 50000"/>
            </a:avLst>
          </a:prstGeom>
          <a:solidFill>
            <a:srgbClr val="274E13"/>
          </a:solidFill>
          <a:ln>
            <a:noFill/>
          </a:ln>
        </p:spPr>
        <p:txBody>
          <a:bodyPr lIns="91425" tIns="91425" rIns="91425" bIns="91425" anchor="ctr" anchorCtr="0">
            <a:noAutofit/>
          </a:bodyPr>
          <a:lstStyle/>
          <a:p>
            <a:endParaRPr/>
          </a:p>
        </p:txBody>
      </p:sp>
      <p:sp>
        <p:nvSpPr>
          <p:cNvPr id="109" name="Shape 109"/>
          <p:cNvSpPr/>
          <p:nvPr/>
        </p:nvSpPr>
        <p:spPr>
          <a:xfrm>
            <a:off x="1014666" y="5407198"/>
            <a:ext cx="9891599" cy="1150199"/>
          </a:xfrm>
          <a:prstGeom prst="rect">
            <a:avLst/>
          </a:prstGeom>
          <a:solidFill>
            <a:srgbClr val="3D5D19"/>
          </a:solidFill>
          <a:ln>
            <a:headEnd type="none" w="med" len="med"/>
            <a:tailEnd type="none" w="med" len="med"/>
          </a:ln>
        </p:spPr>
        <p:style>
          <a:lnRef idx="1">
            <a:schemeClr val="dk1"/>
          </a:lnRef>
          <a:fillRef idx="3">
            <a:schemeClr val="dk1"/>
          </a:fillRef>
          <a:effectRef idx="2">
            <a:schemeClr val="dk1"/>
          </a:effectRef>
          <a:fontRef idx="minor">
            <a:schemeClr val="lt1"/>
          </a:fontRef>
        </p:style>
        <p:txBody>
          <a:bodyPr lIns="91425" tIns="91425" rIns="91425" bIns="91425" anchor="ctr" anchorCtr="0">
            <a:noAutofit/>
          </a:bodyPr>
          <a:lstStyle/>
          <a:p>
            <a:endParaRPr/>
          </a:p>
        </p:txBody>
      </p:sp>
      <p:sp>
        <p:nvSpPr>
          <p:cNvPr id="110" name="Shape 110"/>
          <p:cNvSpPr txBox="1"/>
          <p:nvPr/>
        </p:nvSpPr>
        <p:spPr>
          <a:xfrm>
            <a:off x="2316139" y="5407198"/>
            <a:ext cx="7152000" cy="1194299"/>
          </a:xfrm>
          <a:prstGeom prst="rect">
            <a:avLst/>
          </a:prstGeom>
          <a:noFill/>
          <a:ln>
            <a:noFill/>
          </a:ln>
        </p:spPr>
        <p:txBody>
          <a:bodyPr lIns="91425" tIns="91425" rIns="91425" bIns="91425" anchor="t" anchorCtr="0">
            <a:noAutofit/>
          </a:bodyPr>
          <a:lstStyle/>
          <a:p>
            <a:pPr algn="ctr"/>
            <a:r>
              <a:rPr lang="en" sz="5600" b="1" dirty="0" smtClean="0">
                <a:solidFill>
                  <a:srgbClr val="FFFFFF"/>
                </a:solidFill>
                <a:effectLst>
                  <a:outerShdw blurRad="38100" dist="38100" dir="2700000" algn="tl">
                    <a:srgbClr val="000000">
                      <a:alpha val="43137"/>
                    </a:srgbClr>
                  </a:outerShdw>
                </a:effectLst>
                <a:latin typeface="Times New Roman"/>
                <a:ea typeface="Times New Roman"/>
                <a:cs typeface="Times New Roman"/>
                <a:sym typeface="Times New Roman"/>
              </a:rPr>
              <a:t>Abstract</a:t>
            </a:r>
            <a:endParaRPr lang="en" sz="5600" b="1" dirty="0">
              <a:solidFill>
                <a:srgbClr val="FFFFFF"/>
              </a:solidFill>
              <a:effectLst>
                <a:outerShdw blurRad="38100" dist="38100" dir="2700000" algn="tl">
                  <a:srgbClr val="000000">
                    <a:alpha val="43137"/>
                  </a:srgbClr>
                </a:outerShdw>
              </a:effectLst>
              <a:latin typeface="Times New Roman"/>
              <a:ea typeface="Times New Roman"/>
              <a:cs typeface="Times New Roman"/>
              <a:sym typeface="Times New Roman"/>
            </a:endParaRPr>
          </a:p>
        </p:txBody>
      </p:sp>
    </p:spTree>
  </p:cSld>
  <p:clrMapOvr>
    <a:masterClrMapping/>
  </p:clrMapOvr>
  <p:transition xmlns:p14="http://schemas.microsoft.com/office/powerpoint/2010/main" spd="slow">
    <p:cut/>
  </p:transition>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TotalTime>
  <Words>2146</Words>
  <Application>Microsoft Macintosh PowerPoint</Application>
  <PresentationFormat>Custom</PresentationFormat>
  <Paragraphs>153</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simple-light-2</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Sadad Rahman</dc:creator>
  <cp:lastModifiedBy>Lucy Pozzobon</cp:lastModifiedBy>
  <cp:revision>10</cp:revision>
  <cp:lastPrinted>2015-12-08T22:50:14Z</cp:lastPrinted>
  <dcterms:modified xsi:type="dcterms:W3CDTF">2015-12-08T22:50:42Z</dcterms:modified>
</cp:coreProperties>
</file>