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61"/>
  </p:notesMasterIdLst>
  <p:sldIdLst>
    <p:sldId id="258" r:id="rId2"/>
    <p:sldId id="309" r:id="rId3"/>
    <p:sldId id="310" r:id="rId4"/>
    <p:sldId id="311" r:id="rId5"/>
    <p:sldId id="312" r:id="rId6"/>
    <p:sldId id="313" r:id="rId7"/>
    <p:sldId id="298" r:id="rId8"/>
    <p:sldId id="297" r:id="rId9"/>
    <p:sldId id="299" r:id="rId10"/>
    <p:sldId id="302" r:id="rId11"/>
    <p:sldId id="303" r:id="rId12"/>
    <p:sldId id="343" r:id="rId13"/>
    <p:sldId id="304" r:id="rId14"/>
    <p:sldId id="317" r:id="rId15"/>
    <p:sldId id="300" r:id="rId16"/>
    <p:sldId id="347" r:id="rId17"/>
    <p:sldId id="348" r:id="rId18"/>
    <p:sldId id="349" r:id="rId19"/>
    <p:sldId id="308" r:id="rId20"/>
    <p:sldId id="314" r:id="rId21"/>
    <p:sldId id="286" r:id="rId22"/>
    <p:sldId id="287" r:id="rId23"/>
    <p:sldId id="288" r:id="rId24"/>
    <p:sldId id="289" r:id="rId25"/>
    <p:sldId id="290" r:id="rId26"/>
    <p:sldId id="316" r:id="rId27"/>
    <p:sldId id="315" r:id="rId28"/>
    <p:sldId id="318" r:id="rId29"/>
    <p:sldId id="319" r:id="rId30"/>
    <p:sldId id="321" r:id="rId31"/>
    <p:sldId id="323" r:id="rId32"/>
    <p:sldId id="294" r:id="rId33"/>
    <p:sldId id="324" r:id="rId34"/>
    <p:sldId id="295" r:id="rId35"/>
    <p:sldId id="344" r:id="rId36"/>
    <p:sldId id="340" r:id="rId37"/>
    <p:sldId id="259" r:id="rId38"/>
    <p:sldId id="327" r:id="rId39"/>
    <p:sldId id="328" r:id="rId40"/>
    <p:sldId id="329" r:id="rId41"/>
    <p:sldId id="330" r:id="rId42"/>
    <p:sldId id="331" r:id="rId43"/>
    <p:sldId id="332" r:id="rId44"/>
    <p:sldId id="333" r:id="rId45"/>
    <p:sldId id="334" r:id="rId46"/>
    <p:sldId id="335" r:id="rId47"/>
    <p:sldId id="336" r:id="rId48"/>
    <p:sldId id="337" r:id="rId49"/>
    <p:sldId id="262" r:id="rId50"/>
    <p:sldId id="342" r:id="rId51"/>
    <p:sldId id="263" r:id="rId52"/>
    <p:sldId id="345" r:id="rId53"/>
    <p:sldId id="346" r:id="rId54"/>
    <p:sldId id="338" r:id="rId55"/>
    <p:sldId id="339" r:id="rId56"/>
    <p:sldId id="350" r:id="rId57"/>
    <p:sldId id="270" r:id="rId58"/>
    <p:sldId id="341" r:id="rId59"/>
    <p:sldId id="284" r:id="rId60"/>
  </p:sldIdLst>
  <p:sldSz cx="9144000" cy="6858000" type="screen4x3"/>
  <p:notesSz cx="6858000" cy="9144000"/>
  <p:defaultTextStyle>
    <a:defPPr>
      <a:defRPr lang="en-CA"/>
    </a:defPPr>
    <a:lvl1pPr algn="l" rtl="0" fontAlgn="base">
      <a:spcBef>
        <a:spcPct val="0"/>
      </a:spcBef>
      <a:spcAft>
        <a:spcPct val="0"/>
      </a:spcAft>
      <a:defRPr sz="2400" kern="1200">
        <a:solidFill>
          <a:schemeClr val="tx1"/>
        </a:solidFill>
        <a:latin typeface="Times" pitchFamily="-112" charset="0"/>
        <a:ea typeface="ＭＳ Ｐゴシック" pitchFamily="-112" charset="-128"/>
        <a:cs typeface="+mn-cs"/>
      </a:defRPr>
    </a:lvl1pPr>
    <a:lvl2pPr marL="457200" algn="l" rtl="0" fontAlgn="base">
      <a:spcBef>
        <a:spcPct val="0"/>
      </a:spcBef>
      <a:spcAft>
        <a:spcPct val="0"/>
      </a:spcAft>
      <a:defRPr sz="2400" kern="1200">
        <a:solidFill>
          <a:schemeClr val="tx1"/>
        </a:solidFill>
        <a:latin typeface="Times" pitchFamily="-112" charset="0"/>
        <a:ea typeface="ＭＳ Ｐゴシック" pitchFamily="-112" charset="-128"/>
        <a:cs typeface="+mn-cs"/>
      </a:defRPr>
    </a:lvl2pPr>
    <a:lvl3pPr marL="914400" algn="l" rtl="0" fontAlgn="base">
      <a:spcBef>
        <a:spcPct val="0"/>
      </a:spcBef>
      <a:spcAft>
        <a:spcPct val="0"/>
      </a:spcAft>
      <a:defRPr sz="2400" kern="1200">
        <a:solidFill>
          <a:schemeClr val="tx1"/>
        </a:solidFill>
        <a:latin typeface="Times" pitchFamily="-112" charset="0"/>
        <a:ea typeface="ＭＳ Ｐゴシック" pitchFamily="-112" charset="-128"/>
        <a:cs typeface="+mn-cs"/>
      </a:defRPr>
    </a:lvl3pPr>
    <a:lvl4pPr marL="1371600" algn="l" rtl="0" fontAlgn="base">
      <a:spcBef>
        <a:spcPct val="0"/>
      </a:spcBef>
      <a:spcAft>
        <a:spcPct val="0"/>
      </a:spcAft>
      <a:defRPr sz="2400" kern="1200">
        <a:solidFill>
          <a:schemeClr val="tx1"/>
        </a:solidFill>
        <a:latin typeface="Times" pitchFamily="-112" charset="0"/>
        <a:ea typeface="ＭＳ Ｐゴシック" pitchFamily="-112" charset="-128"/>
        <a:cs typeface="+mn-cs"/>
      </a:defRPr>
    </a:lvl4pPr>
    <a:lvl5pPr marL="1828800" algn="l" rtl="0" fontAlgn="base">
      <a:spcBef>
        <a:spcPct val="0"/>
      </a:spcBef>
      <a:spcAft>
        <a:spcPct val="0"/>
      </a:spcAft>
      <a:defRPr sz="2400" kern="1200">
        <a:solidFill>
          <a:schemeClr val="tx1"/>
        </a:solidFill>
        <a:latin typeface="Times" pitchFamily="-112" charset="0"/>
        <a:ea typeface="ＭＳ Ｐゴシック" pitchFamily="-112" charset="-128"/>
        <a:cs typeface="+mn-cs"/>
      </a:defRPr>
    </a:lvl5pPr>
    <a:lvl6pPr marL="2286000" algn="l" defTabSz="914400" rtl="0" eaLnBrk="1" latinLnBrk="0" hangingPunct="1">
      <a:defRPr sz="2400" kern="1200">
        <a:solidFill>
          <a:schemeClr val="tx1"/>
        </a:solidFill>
        <a:latin typeface="Times" pitchFamily="-112" charset="0"/>
        <a:ea typeface="ＭＳ Ｐゴシック" pitchFamily="-112" charset="-128"/>
        <a:cs typeface="+mn-cs"/>
      </a:defRPr>
    </a:lvl6pPr>
    <a:lvl7pPr marL="2743200" algn="l" defTabSz="914400" rtl="0" eaLnBrk="1" latinLnBrk="0" hangingPunct="1">
      <a:defRPr sz="2400" kern="1200">
        <a:solidFill>
          <a:schemeClr val="tx1"/>
        </a:solidFill>
        <a:latin typeface="Times" pitchFamily="-112" charset="0"/>
        <a:ea typeface="ＭＳ Ｐゴシック" pitchFamily="-112" charset="-128"/>
        <a:cs typeface="+mn-cs"/>
      </a:defRPr>
    </a:lvl7pPr>
    <a:lvl8pPr marL="3200400" algn="l" defTabSz="914400" rtl="0" eaLnBrk="1" latinLnBrk="0" hangingPunct="1">
      <a:defRPr sz="2400" kern="1200">
        <a:solidFill>
          <a:schemeClr val="tx1"/>
        </a:solidFill>
        <a:latin typeface="Times" pitchFamily="-112" charset="0"/>
        <a:ea typeface="ＭＳ Ｐゴシック" pitchFamily="-112" charset="-128"/>
        <a:cs typeface="+mn-cs"/>
      </a:defRPr>
    </a:lvl8pPr>
    <a:lvl9pPr marL="3657600" algn="l" defTabSz="914400" rtl="0" eaLnBrk="1" latinLnBrk="0" hangingPunct="1">
      <a:defRPr sz="2400" kern="1200">
        <a:solidFill>
          <a:schemeClr val="tx1"/>
        </a:solidFill>
        <a:latin typeface="Times" pitchFamily="-112" charset="0"/>
        <a:ea typeface="ＭＳ Ｐゴシック" pitchFamily="-112"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06" autoAdjust="0"/>
    <p:restoredTop sz="90173" autoAdjust="0"/>
  </p:normalViewPr>
  <p:slideViewPr>
    <p:cSldViewPr>
      <p:cViewPr>
        <p:scale>
          <a:sx n="72" d="100"/>
          <a:sy n="72" d="100"/>
        </p:scale>
        <p:origin x="-1688" y="-80"/>
      </p:cViewPr>
      <p:guideLst>
        <p:guide orient="horz" pos="2160"/>
        <p:guide pos="2880"/>
      </p:guideLst>
    </p:cSldViewPr>
  </p:slideViewPr>
  <p:outlineViewPr>
    <p:cViewPr>
      <p:scale>
        <a:sx n="33" d="100"/>
        <a:sy n="33" d="100"/>
      </p:scale>
      <p:origin x="0" y="296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presProps" Target="presProps.xml"/><Relationship Id="rId64" Type="http://schemas.openxmlformats.org/officeDocument/2006/relationships/viewProps" Target="viewProps.xml"/><Relationship Id="rId65" Type="http://schemas.openxmlformats.org/officeDocument/2006/relationships/theme" Target="theme/theme1.xml"/><Relationship Id="rId66"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notesMaster" Target="notesMasters/notesMaster1.xml"/><Relationship Id="rId62"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a:latin typeface="Times" pitchFamily="-110" charset="0"/>
                <a:ea typeface="+mn-ea"/>
              </a:defRPr>
            </a:lvl1pPr>
          </a:lstStyle>
          <a:p>
            <a:pPr>
              <a:defRPr/>
            </a:pPr>
            <a:endParaRPr lang="en-US"/>
          </a:p>
        </p:txBody>
      </p:sp>
      <p:sp>
        <p:nvSpPr>
          <p:cNvPr id="71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10" charset="0"/>
                <a:ea typeface="+mn-ea"/>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a:latin typeface="Times" pitchFamily="-110" charset="0"/>
                <a:ea typeface="+mn-ea"/>
              </a:defRPr>
            </a:lvl1pPr>
          </a:lstStyle>
          <a:p>
            <a:pPr>
              <a:defRPr/>
            </a:pPr>
            <a:endParaRPr lang="en-US"/>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324AF519-B4AA-4802-9D05-1A81547D124E}" type="slidenum">
              <a:rPr lang="en-CA"/>
              <a:pPr/>
              <a:t>‹#›</a:t>
            </a:fld>
            <a:endParaRPr lang="en-CA"/>
          </a:p>
        </p:txBody>
      </p:sp>
    </p:spTree>
    <p:extLst>
      <p:ext uri="{BB962C8B-B14F-4D97-AF65-F5344CB8AC3E}">
        <p14:creationId xmlns:p14="http://schemas.microsoft.com/office/powerpoint/2010/main" val="18158799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10" charset="0"/>
        <a:ea typeface="ＭＳ Ｐゴシック" pitchFamily="-112" charset="-128"/>
        <a:cs typeface="+mn-cs"/>
      </a:defRPr>
    </a:lvl1pPr>
    <a:lvl2pPr marL="457200" algn="l" rtl="0" eaLnBrk="0" fontAlgn="base" hangingPunct="0">
      <a:spcBef>
        <a:spcPct val="30000"/>
      </a:spcBef>
      <a:spcAft>
        <a:spcPct val="0"/>
      </a:spcAft>
      <a:defRPr sz="1200" kern="1200">
        <a:solidFill>
          <a:schemeClr val="tx1"/>
        </a:solidFill>
        <a:latin typeface="Times" pitchFamily="-110" charset="0"/>
        <a:ea typeface="ＭＳ Ｐゴシック" pitchFamily="-110" charset="-128"/>
        <a:cs typeface="+mn-cs"/>
      </a:defRPr>
    </a:lvl2pPr>
    <a:lvl3pPr marL="914400" algn="l" rtl="0" eaLnBrk="0" fontAlgn="base" hangingPunct="0">
      <a:spcBef>
        <a:spcPct val="30000"/>
      </a:spcBef>
      <a:spcAft>
        <a:spcPct val="0"/>
      </a:spcAft>
      <a:defRPr sz="1200" kern="1200">
        <a:solidFill>
          <a:schemeClr val="tx1"/>
        </a:solidFill>
        <a:latin typeface="Times" pitchFamily="-110" charset="0"/>
        <a:ea typeface="ＭＳ Ｐゴシック" pitchFamily="-110" charset="-128"/>
        <a:cs typeface="+mn-cs"/>
      </a:defRPr>
    </a:lvl3pPr>
    <a:lvl4pPr marL="1371600" algn="l" rtl="0" eaLnBrk="0" fontAlgn="base" hangingPunct="0">
      <a:spcBef>
        <a:spcPct val="30000"/>
      </a:spcBef>
      <a:spcAft>
        <a:spcPct val="0"/>
      </a:spcAft>
      <a:defRPr sz="1200" kern="1200">
        <a:solidFill>
          <a:schemeClr val="tx1"/>
        </a:solidFill>
        <a:latin typeface="Times" pitchFamily="-110" charset="0"/>
        <a:ea typeface="ＭＳ Ｐゴシック" pitchFamily="-110" charset="-128"/>
        <a:cs typeface="+mn-cs"/>
      </a:defRPr>
    </a:lvl4pPr>
    <a:lvl5pPr marL="1828800" algn="l" rtl="0" eaLnBrk="0" fontAlgn="base" hangingPunct="0">
      <a:spcBef>
        <a:spcPct val="30000"/>
      </a:spcBef>
      <a:spcAft>
        <a:spcPct val="0"/>
      </a:spcAft>
      <a:defRPr sz="1200" kern="1200">
        <a:solidFill>
          <a:schemeClr val="tx1"/>
        </a:solidFill>
        <a:latin typeface="Times" pitchFamily="-110" charset="0"/>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Canadian</a:t>
            </a:r>
            <a:r>
              <a:rPr lang="en-US" baseline="0" dirty="0" smtClean="0"/>
              <a:t> Journal of Action Research – Nipissing University</a:t>
            </a:r>
            <a:endParaRPr lang="en-US" dirty="0"/>
          </a:p>
        </p:txBody>
      </p:sp>
      <p:sp>
        <p:nvSpPr>
          <p:cNvPr id="4" name="Slide Number Placeholder 3"/>
          <p:cNvSpPr>
            <a:spLocks noGrp="1"/>
          </p:cNvSpPr>
          <p:nvPr>
            <p:ph type="sldNum" sz="quarter" idx="10"/>
          </p:nvPr>
        </p:nvSpPr>
        <p:spPr/>
        <p:txBody>
          <a:bodyPr/>
          <a:lstStyle/>
          <a:p>
            <a:fld id="{324AF519-B4AA-4802-9D05-1A81547D124E}" type="slidenum">
              <a:rPr lang="en-CA" smtClean="0"/>
              <a:pPr/>
              <a:t>5</a:t>
            </a:fld>
            <a:endParaRPr lang="en-CA"/>
          </a:p>
        </p:txBody>
      </p:sp>
    </p:spTree>
    <p:extLst>
      <p:ext uri="{BB962C8B-B14F-4D97-AF65-F5344CB8AC3E}">
        <p14:creationId xmlns:p14="http://schemas.microsoft.com/office/powerpoint/2010/main" val="4771929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Elsevier,</a:t>
            </a:r>
            <a:r>
              <a:rPr lang="en-US" baseline="0" dirty="0" smtClean="0"/>
              <a:t> Springer, Wiley &amp; </a:t>
            </a:r>
            <a:r>
              <a:rPr lang="en-US" baseline="0" dirty="0" err="1" smtClean="0"/>
              <a:t>Informa</a:t>
            </a:r>
            <a:r>
              <a:rPr lang="en-US" baseline="0" dirty="0" smtClean="0"/>
              <a:t> are only 4 of the companies and not-for-profit publishers involved in scholarly publishing. Altogether the scholarly journals “business” is worth about $8 billion a year. Most of the revenue for this business comes from academic libraries, 73% or about $5.8 billion annually, with another large chunk coming from other library subscriptions. Altogether libraries account for about 90% of the revenue for this industry. </a:t>
            </a:r>
            <a:endParaRPr lang="en-US" dirty="0"/>
          </a:p>
        </p:txBody>
      </p:sp>
      <p:sp>
        <p:nvSpPr>
          <p:cNvPr id="4" name="Slide Number Placeholder 3"/>
          <p:cNvSpPr>
            <a:spLocks noGrp="1"/>
          </p:cNvSpPr>
          <p:nvPr>
            <p:ph type="sldNum" sz="quarter" idx="10"/>
          </p:nvPr>
        </p:nvSpPr>
        <p:spPr/>
        <p:txBody>
          <a:bodyPr/>
          <a:lstStyle/>
          <a:p>
            <a:fld id="{324AF519-B4AA-4802-9D05-1A81547D124E}" type="slidenum">
              <a:rPr lang="en-CA" smtClean="0"/>
              <a:pPr/>
              <a:t>19</a:t>
            </a:fld>
            <a:endParaRPr lang="en-CA"/>
          </a:p>
        </p:txBody>
      </p:sp>
    </p:spTree>
    <p:extLst>
      <p:ext uri="{BB962C8B-B14F-4D97-AF65-F5344CB8AC3E}">
        <p14:creationId xmlns:p14="http://schemas.microsoft.com/office/powerpoint/2010/main" val="24202815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cuts at the University of</a:t>
            </a:r>
            <a:r>
              <a:rPr lang="en-US" baseline="0" dirty="0" smtClean="0"/>
              <a:t> Alberta have been particularly deep, but the U of A is by no means alone in this – many universities in the US have had double-digit cuts year after year since the budget crisis. In 2010, the UK government announced that they would end funding for humanities and social sciences teaching altogether. Certainly in Ontario budgets are tight. Any new expenditure has to be justified, and the government is taking a tough look at existing expenses with an eye to eliminating duplication. Perhaps this is different at the University of Regina? </a:t>
            </a:r>
            <a:endParaRPr lang="en-US" dirty="0"/>
          </a:p>
        </p:txBody>
      </p:sp>
      <p:sp>
        <p:nvSpPr>
          <p:cNvPr id="4" name="Slide Number Placeholder 3"/>
          <p:cNvSpPr>
            <a:spLocks noGrp="1"/>
          </p:cNvSpPr>
          <p:nvPr>
            <p:ph type="sldNum" sz="quarter" idx="10"/>
          </p:nvPr>
        </p:nvSpPr>
        <p:spPr/>
        <p:txBody>
          <a:bodyPr/>
          <a:lstStyle/>
          <a:p>
            <a:fld id="{324AF519-B4AA-4802-9D05-1A81547D124E}" type="slidenum">
              <a:rPr lang="en-CA" smtClean="0"/>
              <a:pPr/>
              <a:t>21</a:t>
            </a:fld>
            <a:endParaRPr lang="en-CA"/>
          </a:p>
        </p:txBody>
      </p:sp>
    </p:spTree>
    <p:extLst>
      <p:ext uri="{BB962C8B-B14F-4D97-AF65-F5344CB8AC3E}">
        <p14:creationId xmlns:p14="http://schemas.microsoft.com/office/powerpoint/2010/main" val="35000975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75% of courses in the U.S. now taught by adjuncts or </a:t>
            </a:r>
            <a:r>
              <a:rPr lang="en-US" dirty="0" err="1" smtClean="0"/>
              <a:t>sessional</a:t>
            </a:r>
            <a:r>
              <a:rPr lang="en-US" baseline="0" dirty="0" err="1" smtClean="0"/>
              <a:t>s</a:t>
            </a:r>
            <a:r>
              <a:rPr lang="en-US" baseline="0" dirty="0" smtClean="0"/>
              <a:t> – not sure of the situation in Canada.</a:t>
            </a:r>
            <a:endParaRPr lang="en-US" dirty="0"/>
          </a:p>
        </p:txBody>
      </p:sp>
      <p:sp>
        <p:nvSpPr>
          <p:cNvPr id="4" name="Slide Number Placeholder 3"/>
          <p:cNvSpPr>
            <a:spLocks noGrp="1"/>
          </p:cNvSpPr>
          <p:nvPr>
            <p:ph type="sldNum" sz="quarter" idx="10"/>
          </p:nvPr>
        </p:nvSpPr>
        <p:spPr/>
        <p:txBody>
          <a:bodyPr/>
          <a:lstStyle/>
          <a:p>
            <a:fld id="{324AF519-B4AA-4802-9D05-1A81547D124E}" type="slidenum">
              <a:rPr lang="en-CA" smtClean="0"/>
              <a:pPr/>
              <a:t>22</a:t>
            </a:fld>
            <a:endParaRPr lang="en-CA"/>
          </a:p>
        </p:txBody>
      </p:sp>
    </p:spTree>
    <p:extLst>
      <p:ext uri="{BB962C8B-B14F-4D97-AF65-F5344CB8AC3E}">
        <p14:creationId xmlns:p14="http://schemas.microsoft.com/office/powerpoint/2010/main" val="2975786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hybrid OA article </a:t>
            </a:r>
            <a:r>
              <a:rPr lang="en-US" dirty="0" err="1" smtClean="0"/>
              <a:t>prcoessing</a:t>
            </a:r>
            <a:r>
              <a:rPr lang="en-US" dirty="0" smtClean="0"/>
              <a:t> fees </a:t>
            </a:r>
            <a:endParaRPr lang="en-US" dirty="0"/>
          </a:p>
        </p:txBody>
      </p:sp>
      <p:sp>
        <p:nvSpPr>
          <p:cNvPr id="4" name="Slide Number Placeholder 3"/>
          <p:cNvSpPr>
            <a:spLocks noGrp="1"/>
          </p:cNvSpPr>
          <p:nvPr>
            <p:ph type="sldNum" sz="quarter" idx="10"/>
          </p:nvPr>
        </p:nvSpPr>
        <p:spPr/>
        <p:txBody>
          <a:bodyPr/>
          <a:lstStyle/>
          <a:p>
            <a:fld id="{324AF519-B4AA-4802-9D05-1A81547D124E}" type="slidenum">
              <a:rPr lang="en-CA" smtClean="0"/>
              <a:pPr/>
              <a:t>26</a:t>
            </a:fld>
            <a:endParaRPr lang="en-CA"/>
          </a:p>
        </p:txBody>
      </p:sp>
    </p:spTree>
    <p:extLst>
      <p:ext uri="{BB962C8B-B14F-4D97-AF65-F5344CB8AC3E}">
        <p14:creationId xmlns:p14="http://schemas.microsoft.com/office/powerpoint/2010/main" val="14412744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4AF519-B4AA-4802-9D05-1A81547D124E}" type="slidenum">
              <a:rPr lang="en-CA" smtClean="0"/>
              <a:pPr/>
              <a:t>30</a:t>
            </a:fld>
            <a:endParaRPr lang="en-CA"/>
          </a:p>
        </p:txBody>
      </p:sp>
    </p:spTree>
    <p:extLst>
      <p:ext uri="{BB962C8B-B14F-4D97-AF65-F5344CB8AC3E}">
        <p14:creationId xmlns:p14="http://schemas.microsoft.com/office/powerpoint/2010/main" val="36784402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you divide the $5.8 billion annually that libraries are spending on scholarly journals by the approximately 1.5 million scholarly articles published</a:t>
            </a:r>
            <a:r>
              <a:rPr lang="en-US" baseline="0" dirty="0" smtClean="0"/>
              <a:t> every year, you get a ballpark figure of about $4,300 that academic libraries around the world spend for every article published in subscriptions journals. As you can see from this chart, a number of open access journals have per-article costs that are much lower than this. Edgar &amp; Willinsky conducted a survey of over 900 journals using Open Journal Systems and found an average per-article expenditure of $188 / article. The PLoS ONE fee of $1,350 per article is about a third of the per-article cost under the subscription model – and recently PLoS posted a surplus of 23%! The hybrid OA fee for an Elsevier Cell Press journal is $5,000. The key point is that a global transition to open access opens up the possibility for tremendous savings for academic libraries, and hence universities. However, we cannot take this as a given. At the OJS average rate libraries could save 96%. If PLoS ONE were the average rate, libraries could save two-thirds of current costs. On the other hand, if we pay companies like Elsevier $5,000 for open access article processing fees as average, that would increase the global cost of scholarly publishing. </a:t>
            </a:r>
            <a:endParaRPr lang="en-US" dirty="0"/>
          </a:p>
        </p:txBody>
      </p:sp>
      <p:sp>
        <p:nvSpPr>
          <p:cNvPr id="4" name="Slide Number Placeholder 3"/>
          <p:cNvSpPr>
            <a:spLocks noGrp="1"/>
          </p:cNvSpPr>
          <p:nvPr>
            <p:ph type="sldNum" sz="quarter" idx="10"/>
          </p:nvPr>
        </p:nvSpPr>
        <p:spPr/>
        <p:txBody>
          <a:bodyPr/>
          <a:lstStyle/>
          <a:p>
            <a:fld id="{324AF519-B4AA-4802-9D05-1A81547D124E}" type="slidenum">
              <a:rPr lang="en-CA" smtClean="0"/>
              <a:pPr/>
              <a:t>32</a:t>
            </a:fld>
            <a:endParaRPr lang="en-C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24AF519-B4AA-4802-9D05-1A81547D124E}" type="slidenum">
              <a:rPr lang="en-CA" smtClean="0"/>
              <a:pPr/>
              <a:t>37</a:t>
            </a:fld>
            <a:endParaRPr lang="en-C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24AF519-B4AA-4802-9D05-1A81547D124E}" type="slidenum">
              <a:rPr lang="en-CA" smtClean="0"/>
              <a:pPr/>
              <a:t>38</a:t>
            </a:fld>
            <a:endParaRPr lang="en-C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Demand more – e.g. what about making changes / more flexible (SFU;</a:t>
            </a:r>
            <a:r>
              <a:rPr lang="en-US" baseline="0" dirty="0" smtClean="0"/>
              <a:t> changed to Drupal SUMMIT); RSS feed to communication department. I want to be able to approve docs myself!</a:t>
            </a:r>
            <a:endParaRPr lang="en-US" dirty="0"/>
          </a:p>
        </p:txBody>
      </p:sp>
      <p:sp>
        <p:nvSpPr>
          <p:cNvPr id="4" name="Slide Number Placeholder 3"/>
          <p:cNvSpPr>
            <a:spLocks noGrp="1"/>
          </p:cNvSpPr>
          <p:nvPr>
            <p:ph type="sldNum" sz="quarter" idx="10"/>
          </p:nvPr>
        </p:nvSpPr>
        <p:spPr/>
        <p:txBody>
          <a:bodyPr/>
          <a:lstStyle/>
          <a:p>
            <a:fld id="{324AF519-B4AA-4802-9D05-1A81547D124E}" type="slidenum">
              <a:rPr lang="en-CA" smtClean="0"/>
              <a:pPr/>
              <a:t>54</a:t>
            </a:fld>
            <a:endParaRPr lang="en-CA"/>
          </a:p>
        </p:txBody>
      </p:sp>
    </p:spTree>
    <p:extLst>
      <p:ext uri="{BB962C8B-B14F-4D97-AF65-F5344CB8AC3E}">
        <p14:creationId xmlns:p14="http://schemas.microsoft.com/office/powerpoint/2010/main" val="15831408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Canadian Journal of Action Research is similar to most open access journals in that it does not charge</a:t>
            </a:r>
            <a:r>
              <a:rPr lang="en-US" baseline="0" dirty="0" smtClean="0"/>
              <a:t> article processing fees. It is a common myth that OA journals charge APCs. Here we see the Directory of Open Access Journals’ “by publication charges” page. Of the just under 10 thousand journals listed in the DOAJ, 6,566 or about two-thirds have no article processing charges. How is this possible? There are a number of underlying factors including a variety of subsidies, both direct and indirect. A lot of the system, though, depending on the voluntary work of </a:t>
            </a:r>
            <a:r>
              <a:rPr lang="en-US" baseline="0" smtClean="0"/>
              <a:t>us scholars.</a:t>
            </a:r>
            <a:endParaRPr lang="en-US" dirty="0"/>
          </a:p>
        </p:txBody>
      </p:sp>
      <p:sp>
        <p:nvSpPr>
          <p:cNvPr id="4" name="Slide Number Placeholder 3"/>
          <p:cNvSpPr>
            <a:spLocks noGrp="1"/>
          </p:cNvSpPr>
          <p:nvPr>
            <p:ph type="sldNum" sz="quarter" idx="10"/>
          </p:nvPr>
        </p:nvSpPr>
        <p:spPr/>
        <p:txBody>
          <a:bodyPr/>
          <a:lstStyle/>
          <a:p>
            <a:fld id="{324AF519-B4AA-4802-9D05-1A81547D124E}" type="slidenum">
              <a:rPr lang="en-CA" smtClean="0"/>
              <a:pPr/>
              <a:t>6</a:t>
            </a:fld>
            <a:endParaRPr lang="en-CA"/>
          </a:p>
        </p:txBody>
      </p:sp>
    </p:spTree>
    <p:extLst>
      <p:ext uri="{BB962C8B-B14F-4D97-AF65-F5344CB8AC3E}">
        <p14:creationId xmlns:p14="http://schemas.microsoft.com/office/powerpoint/2010/main" val="9655270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scholars do a lot of volunteering, don’t we? – I would argue that the long hours many of us put in make our jobs essentially half-job / half-volunteer work. Who here does peer review?  Editing?  Volunteer to help organize conferences, other volunteer work for scholarly associations? And no doubt many of us do a lot of volunteer work for our communities as well. Perhaps we even engage in a little bit of active democracy, whether through signing or distributing petitions, talking to our MPs or the media… Let’s start off with a little informal survey, a test of our volunteer spirit. But no worries, this test is not being marked! ~ and I know how busy all of us scholars are, so no actual commitment is assumed!</a:t>
            </a:r>
            <a:endParaRPr lang="en-US" dirty="0"/>
          </a:p>
        </p:txBody>
      </p:sp>
      <p:sp>
        <p:nvSpPr>
          <p:cNvPr id="4" name="Slide Number Placeholder 3"/>
          <p:cNvSpPr>
            <a:spLocks noGrp="1"/>
          </p:cNvSpPr>
          <p:nvPr>
            <p:ph type="sldNum" sz="quarter" idx="10"/>
          </p:nvPr>
        </p:nvSpPr>
        <p:spPr/>
        <p:txBody>
          <a:bodyPr/>
          <a:lstStyle/>
          <a:p>
            <a:fld id="{324AF519-B4AA-4802-9D05-1A81547D124E}" type="slidenum">
              <a:rPr lang="en-CA" smtClean="0"/>
              <a:pPr/>
              <a:t>7</a:t>
            </a:fld>
            <a:endParaRPr lang="en-CA"/>
          </a:p>
        </p:txBody>
      </p:sp>
    </p:spTree>
    <p:extLst>
      <p:ext uri="{BB962C8B-B14F-4D97-AF65-F5344CB8AC3E}">
        <p14:creationId xmlns:p14="http://schemas.microsoft.com/office/powerpoint/2010/main" val="3040111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I decide whether</a:t>
            </a:r>
            <a:r>
              <a:rPr lang="en-US" baseline="0" dirty="0" smtClean="0"/>
              <a:t> to get involved with an organization, I like to know a little bit about the organization. Sometimes it helps to look at the company’s website. Here is some information from an organizational website that I came across the other day. What does this tell us about the organizations? It sounds like they make an awful lot of money, a whole lot of profit!! Isn’t that heartwarming? Doesn’t this make you want to just go home, curl up with your computer and spend hours and hours doing free work for this company? [wait] Now, I am sure that you are wondering, who is this company, and where do I sign up?...next slide</a:t>
            </a:r>
            <a:endParaRPr lang="en-US" dirty="0"/>
          </a:p>
        </p:txBody>
      </p:sp>
      <p:sp>
        <p:nvSpPr>
          <p:cNvPr id="4" name="Slide Number Placeholder 3"/>
          <p:cNvSpPr>
            <a:spLocks noGrp="1"/>
          </p:cNvSpPr>
          <p:nvPr>
            <p:ph type="sldNum" sz="quarter" idx="10"/>
          </p:nvPr>
        </p:nvSpPr>
        <p:spPr/>
        <p:txBody>
          <a:bodyPr/>
          <a:lstStyle/>
          <a:p>
            <a:fld id="{324AF519-B4AA-4802-9D05-1A81547D124E}" type="slidenum">
              <a:rPr lang="en-CA" smtClean="0"/>
              <a:pPr/>
              <a:t>8</a:t>
            </a:fld>
            <a:endParaRPr lang="en-CA"/>
          </a:p>
        </p:txBody>
      </p:sp>
    </p:spTree>
    <p:extLst>
      <p:ext uri="{BB962C8B-B14F-4D97-AF65-F5344CB8AC3E}">
        <p14:creationId xmlns:p14="http://schemas.microsoft.com/office/powerpoint/2010/main" val="314700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a:t>
            </a:r>
            <a:r>
              <a:rPr lang="en-US" baseline="0" dirty="0" smtClean="0"/>
              <a:t> the good news is – if you’re in the humanities and social sciences, you probably already are signed up! This is how the multinational organization </a:t>
            </a:r>
            <a:r>
              <a:rPr lang="en-US" baseline="0" dirty="0" err="1" smtClean="0"/>
              <a:t>informa</a:t>
            </a:r>
            <a:r>
              <a:rPr lang="en-US" baseline="0" dirty="0" smtClean="0"/>
              <a:t>, owner of the scholarly-friendly-sounding “brand” Taylor &amp; Francis, describes their company when they are speaking to investors. If you write, peer review, edit, or buy their journals, you are already giving </a:t>
            </a:r>
            <a:r>
              <a:rPr lang="en-US" baseline="0" dirty="0" err="1" smtClean="0"/>
              <a:t>informa</a:t>
            </a:r>
            <a:r>
              <a:rPr lang="en-US" baseline="0" dirty="0" smtClean="0"/>
              <a:t> a hand up with that “excellent free cash generation”.  </a:t>
            </a:r>
            <a:endParaRPr lang="en-US" dirty="0"/>
          </a:p>
        </p:txBody>
      </p:sp>
      <p:sp>
        <p:nvSpPr>
          <p:cNvPr id="4" name="Slide Number Placeholder 3"/>
          <p:cNvSpPr>
            <a:spLocks noGrp="1"/>
          </p:cNvSpPr>
          <p:nvPr>
            <p:ph type="sldNum" sz="quarter" idx="10"/>
          </p:nvPr>
        </p:nvSpPr>
        <p:spPr/>
        <p:txBody>
          <a:bodyPr/>
          <a:lstStyle/>
          <a:p>
            <a:fld id="{324AF519-B4AA-4802-9D05-1A81547D124E}" type="slidenum">
              <a:rPr lang="en-CA" smtClean="0"/>
              <a:pPr/>
              <a:t>9</a:t>
            </a:fld>
            <a:endParaRPr lang="en-CA"/>
          </a:p>
        </p:txBody>
      </p:sp>
    </p:spTree>
    <p:extLst>
      <p:ext uri="{BB962C8B-B14F-4D97-AF65-F5344CB8AC3E}">
        <p14:creationId xmlns:p14="http://schemas.microsoft.com/office/powerpoint/2010/main" val="35774771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a:t>
            </a:r>
            <a:r>
              <a:rPr lang="en-US" baseline="0" dirty="0" smtClean="0"/>
              <a:t> about all the poor people and organizations struggling with debt? Wouldn’t you like to do something to help them out? What about this organization – 2.5 billion euros of debt. Think of the interest payments? Shouldn’t we all work really, really hard to help them out with this? You may be wondering where I got this…</a:t>
            </a:r>
            <a:endParaRPr lang="en-US" dirty="0"/>
          </a:p>
        </p:txBody>
      </p:sp>
      <p:sp>
        <p:nvSpPr>
          <p:cNvPr id="4" name="Slide Number Placeholder 3"/>
          <p:cNvSpPr>
            <a:spLocks noGrp="1"/>
          </p:cNvSpPr>
          <p:nvPr>
            <p:ph type="sldNum" sz="quarter" idx="10"/>
          </p:nvPr>
        </p:nvSpPr>
        <p:spPr/>
        <p:txBody>
          <a:bodyPr/>
          <a:lstStyle/>
          <a:p>
            <a:fld id="{324AF519-B4AA-4802-9D05-1A81547D124E}" type="slidenum">
              <a:rPr lang="en-CA" smtClean="0"/>
              <a:pPr/>
              <a:t>10</a:t>
            </a:fld>
            <a:endParaRPr lang="en-CA"/>
          </a:p>
        </p:txBody>
      </p:sp>
    </p:spTree>
    <p:extLst>
      <p:ext uri="{BB962C8B-B14F-4D97-AF65-F5344CB8AC3E}">
        <p14:creationId xmlns:p14="http://schemas.microsoft.com/office/powerpoint/2010/main" val="17223088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from a</a:t>
            </a:r>
            <a:r>
              <a:rPr lang="en-US" baseline="0" dirty="0" smtClean="0"/>
              <a:t> Reuters news announcement about the sale of Springer earlier this year. The news announcement outlines the recent history of the company. In 2004, two private equity firms, </a:t>
            </a:r>
            <a:r>
              <a:rPr lang="en-US" baseline="0" dirty="0" err="1" smtClean="0"/>
              <a:t>Candover</a:t>
            </a:r>
            <a:r>
              <a:rPr lang="en-US" baseline="0" dirty="0" smtClean="0"/>
              <a:t> and </a:t>
            </a:r>
            <a:r>
              <a:rPr lang="en-US" baseline="0" dirty="0" err="1" smtClean="0"/>
              <a:t>Cindven</a:t>
            </a:r>
            <a:r>
              <a:rPr lang="en-US" baseline="0" dirty="0" smtClean="0"/>
              <a:t> (which at the time described themselves as Europe’s largest buyout firm) created Springer </a:t>
            </a:r>
            <a:r>
              <a:rPr lang="en-US" baseline="0" dirty="0" err="1" smtClean="0"/>
              <a:t>Science+Business</a:t>
            </a:r>
            <a:r>
              <a:rPr lang="en-US" baseline="0" dirty="0" smtClean="0"/>
              <a:t> Media by acquiring and merging two other publishing firms. A buyout firm is just what it says – a company that buys other companies and re-sells them later. To make money, a buyout firm has to sell the company for a higher price than it paid to buy it. In 2008, Springer bought </a:t>
            </a:r>
            <a:r>
              <a:rPr lang="en-US" baseline="0" dirty="0" err="1" smtClean="0"/>
              <a:t>BioMedCentral</a:t>
            </a:r>
            <a:r>
              <a:rPr lang="en-US" baseline="0" dirty="0" smtClean="0"/>
              <a:t>, the world’s largest open access publisher. In 2009, Springer was sold to another set of private equity firms, and earlier this year, Springer was sold again to another buyout firm, BC partners. The creditors who loaned the money to finance the sale include Goldman Sachs and JP Morgan. This means that any time you write, peer review, edit for, or buy a Springer or </a:t>
            </a:r>
            <a:r>
              <a:rPr lang="en-US" baseline="0" dirty="0" err="1" smtClean="0"/>
              <a:t>BioMedCentral</a:t>
            </a:r>
            <a:r>
              <a:rPr lang="en-US" baseline="0" dirty="0" smtClean="0"/>
              <a:t> journal or service, you are contributing to the bottom lines not only of </a:t>
            </a:r>
            <a:r>
              <a:rPr lang="en-US" baseline="0" dirty="0" err="1" smtClean="0"/>
              <a:t>Springers</a:t>
            </a:r>
            <a:r>
              <a:rPr lang="en-US" baseline="0" dirty="0" smtClean="0"/>
              <a:t>, but also Goldman Sachs and JP Morgan. Let’s consider what happens when a company like this changes hands in this way four times in less than a decade. No doubt Kluwer and </a:t>
            </a:r>
            <a:r>
              <a:rPr lang="en-US" baseline="0" dirty="0" err="1" smtClean="0"/>
              <a:t>BertelssmanSpringer</a:t>
            </a:r>
            <a:r>
              <a:rPr lang="en-US" baseline="0" dirty="0" smtClean="0"/>
              <a:t>, </a:t>
            </a:r>
            <a:r>
              <a:rPr lang="en-US" baseline="0" dirty="0" err="1" smtClean="0"/>
              <a:t>Candover</a:t>
            </a:r>
            <a:r>
              <a:rPr lang="en-US" baseline="0" dirty="0" smtClean="0"/>
              <a:t> and </a:t>
            </a:r>
            <a:r>
              <a:rPr lang="en-US" baseline="0" dirty="0" err="1" smtClean="0"/>
              <a:t>Cindven</a:t>
            </a:r>
            <a:r>
              <a:rPr lang="en-US" baseline="0" dirty="0" smtClean="0"/>
              <a:t>, </a:t>
            </a:r>
            <a:r>
              <a:rPr lang="en-US" baseline="0" dirty="0" err="1" smtClean="0"/>
              <a:t>BioMedCentral</a:t>
            </a:r>
            <a:r>
              <a:rPr lang="en-US" baseline="0" dirty="0" smtClean="0"/>
              <a:t>, EQT and GIC all negotiated for the very best price for their companies that they could get. I haven’t checked to see if loans were arranged to finance the purchase each time there was a turnover, but if there was, that wouldn’t be surprising. What does this mean for how the company runs? When we pay for a subscription or an open access article processing charge for a Springer or </a:t>
            </a:r>
            <a:r>
              <a:rPr lang="en-US" baseline="0" dirty="0" err="1" smtClean="0"/>
              <a:t>BioMedCentral</a:t>
            </a:r>
            <a:r>
              <a:rPr lang="en-US" baseline="0" dirty="0" smtClean="0"/>
              <a:t> journal, the money doesn’t just cover the operations of the journal – the editing, technical support, and marketing, the functions we are familiar with. The money is also needed to pay off the loans that financed the sales and to feed the profits of the companies that have bought and sold the company in the past few years. </a:t>
            </a:r>
            <a:endParaRPr lang="en-US" dirty="0"/>
          </a:p>
        </p:txBody>
      </p:sp>
      <p:sp>
        <p:nvSpPr>
          <p:cNvPr id="4" name="Slide Number Placeholder 3"/>
          <p:cNvSpPr>
            <a:spLocks noGrp="1"/>
          </p:cNvSpPr>
          <p:nvPr>
            <p:ph type="sldNum" sz="quarter" idx="10"/>
          </p:nvPr>
        </p:nvSpPr>
        <p:spPr/>
        <p:txBody>
          <a:bodyPr/>
          <a:lstStyle/>
          <a:p>
            <a:fld id="{324AF519-B4AA-4802-9D05-1A81547D124E}" type="slidenum">
              <a:rPr lang="en-CA" smtClean="0"/>
              <a:pPr/>
              <a:t>11</a:t>
            </a:fld>
            <a:endParaRPr lang="en-CA"/>
          </a:p>
        </p:txBody>
      </p:sp>
    </p:spTree>
    <p:extLst>
      <p:ext uri="{BB962C8B-B14F-4D97-AF65-F5344CB8AC3E}">
        <p14:creationId xmlns:p14="http://schemas.microsoft.com/office/powerpoint/2010/main" val="10774981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from a</a:t>
            </a:r>
            <a:r>
              <a:rPr lang="en-US" baseline="0" dirty="0" smtClean="0"/>
              <a:t> Reuters news announcement about the sale of Springer earlier this year. The news announcement outlines the recent history of the company. In 2004, two private equity firms, </a:t>
            </a:r>
            <a:r>
              <a:rPr lang="en-US" baseline="0" dirty="0" err="1" smtClean="0"/>
              <a:t>Candover</a:t>
            </a:r>
            <a:r>
              <a:rPr lang="en-US" baseline="0" dirty="0" smtClean="0"/>
              <a:t> and </a:t>
            </a:r>
            <a:r>
              <a:rPr lang="en-US" baseline="0" dirty="0" err="1" smtClean="0"/>
              <a:t>Cindven</a:t>
            </a:r>
            <a:r>
              <a:rPr lang="en-US" baseline="0" dirty="0" smtClean="0"/>
              <a:t> (which at the time described themselves as Europe’s largest buyout firm) created Springer </a:t>
            </a:r>
            <a:r>
              <a:rPr lang="en-US" baseline="0" dirty="0" err="1" smtClean="0"/>
              <a:t>Science+Business</a:t>
            </a:r>
            <a:r>
              <a:rPr lang="en-US" baseline="0" dirty="0" smtClean="0"/>
              <a:t> Media by acquiring and merging two other publishing firms. A buyout firm is just what it says – a company that buys other companies and re-sells them later. To make money, a buyout firm has to sell the company for a higher price than it paid to buy it. In 2008, Springer bought </a:t>
            </a:r>
            <a:r>
              <a:rPr lang="en-US" baseline="0" dirty="0" err="1" smtClean="0"/>
              <a:t>BioMedCentral</a:t>
            </a:r>
            <a:r>
              <a:rPr lang="en-US" baseline="0" dirty="0" smtClean="0"/>
              <a:t>, the world’s largest open access publisher. In 2009, Springer was sold to another set of private equity firms, and earlier this year, Springer was sold again to another buyout firm, BC partners. The creditors who loaned the money to finance the sale include Goldman Sachs and JP Morgan. This means that any time you write, peer review, edit for, or buy a Springer or </a:t>
            </a:r>
            <a:r>
              <a:rPr lang="en-US" baseline="0" dirty="0" err="1" smtClean="0"/>
              <a:t>BioMedCentral</a:t>
            </a:r>
            <a:r>
              <a:rPr lang="en-US" baseline="0" dirty="0" smtClean="0"/>
              <a:t> journal or service, you are contributing to the bottom lines not only of </a:t>
            </a:r>
            <a:r>
              <a:rPr lang="en-US" baseline="0" dirty="0" err="1" smtClean="0"/>
              <a:t>Springers</a:t>
            </a:r>
            <a:r>
              <a:rPr lang="en-US" baseline="0" dirty="0" smtClean="0"/>
              <a:t>, but also Goldman Sachs and JP Morgan. Let’s consider what happens when a company like this changes hands in this way four times in less than a decade. No doubt Kluwer and </a:t>
            </a:r>
            <a:r>
              <a:rPr lang="en-US" baseline="0" dirty="0" err="1" smtClean="0"/>
              <a:t>BertelssmanSpringer</a:t>
            </a:r>
            <a:r>
              <a:rPr lang="en-US" baseline="0" dirty="0" smtClean="0"/>
              <a:t>, </a:t>
            </a:r>
            <a:r>
              <a:rPr lang="en-US" baseline="0" dirty="0" err="1" smtClean="0"/>
              <a:t>Candover</a:t>
            </a:r>
            <a:r>
              <a:rPr lang="en-US" baseline="0" dirty="0" smtClean="0"/>
              <a:t> and </a:t>
            </a:r>
            <a:r>
              <a:rPr lang="en-US" baseline="0" dirty="0" err="1" smtClean="0"/>
              <a:t>Cindven</a:t>
            </a:r>
            <a:r>
              <a:rPr lang="en-US" baseline="0" dirty="0" smtClean="0"/>
              <a:t>, </a:t>
            </a:r>
            <a:r>
              <a:rPr lang="en-US" baseline="0" dirty="0" err="1" smtClean="0"/>
              <a:t>BioMedCentral</a:t>
            </a:r>
            <a:r>
              <a:rPr lang="en-US" baseline="0" dirty="0" smtClean="0"/>
              <a:t>, EQT and GIC all negotiated for the very best price for their companies that they could get. I haven’t checked to see if loans were arranged to finance the purchase each time there was a turnover, but if there was, that wouldn’t be surprising. What does this mean for how the company runs? When we pay for a subscription or an open access article processing charge for a Springer or </a:t>
            </a:r>
            <a:r>
              <a:rPr lang="en-US" baseline="0" dirty="0" err="1" smtClean="0"/>
              <a:t>BioMedCentral</a:t>
            </a:r>
            <a:r>
              <a:rPr lang="en-US" baseline="0" dirty="0" smtClean="0"/>
              <a:t> journal, the money doesn’t just cover the operations of the journal – the editing, technical support, and marketing, the functions we are familiar with. The money is also needed to pay off the loans that financed the sales and to feed the profits of the companies that have bought and sold the company in the past few years. </a:t>
            </a:r>
            <a:endParaRPr lang="en-US" dirty="0"/>
          </a:p>
        </p:txBody>
      </p:sp>
      <p:sp>
        <p:nvSpPr>
          <p:cNvPr id="4" name="Slide Number Placeholder 3"/>
          <p:cNvSpPr>
            <a:spLocks noGrp="1"/>
          </p:cNvSpPr>
          <p:nvPr>
            <p:ph type="sldNum" sz="quarter" idx="10"/>
          </p:nvPr>
        </p:nvSpPr>
        <p:spPr/>
        <p:txBody>
          <a:bodyPr/>
          <a:lstStyle/>
          <a:p>
            <a:fld id="{324AF519-B4AA-4802-9D05-1A81547D124E}" type="slidenum">
              <a:rPr lang="en-CA" smtClean="0"/>
              <a:pPr/>
              <a:t>12</a:t>
            </a:fld>
            <a:endParaRPr lang="en-CA"/>
          </a:p>
        </p:txBody>
      </p:sp>
    </p:spTree>
    <p:extLst>
      <p:ext uri="{BB962C8B-B14F-4D97-AF65-F5344CB8AC3E}">
        <p14:creationId xmlns:p14="http://schemas.microsoft.com/office/powerpoint/2010/main" val="10774981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what’s wrong with</a:t>
            </a:r>
            <a:r>
              <a:rPr lang="en-US" baseline="0" dirty="0" smtClean="0"/>
              <a:t> that? We live in a capitalist society. From a shareholder perspective, this sounds like a great deal, doesn’t it? Do our pension plans know about these companies? Well, let’s have a look at where that money is coming from. </a:t>
            </a:r>
            <a:endParaRPr lang="en-US" dirty="0"/>
          </a:p>
        </p:txBody>
      </p:sp>
      <p:sp>
        <p:nvSpPr>
          <p:cNvPr id="4" name="Slide Number Placeholder 3"/>
          <p:cNvSpPr>
            <a:spLocks noGrp="1"/>
          </p:cNvSpPr>
          <p:nvPr>
            <p:ph type="sldNum" sz="quarter" idx="10"/>
          </p:nvPr>
        </p:nvSpPr>
        <p:spPr/>
        <p:txBody>
          <a:bodyPr/>
          <a:lstStyle/>
          <a:p>
            <a:fld id="{324AF519-B4AA-4802-9D05-1A81547D124E}" type="slidenum">
              <a:rPr lang="en-CA" smtClean="0"/>
              <a:pPr/>
              <a:t>15</a:t>
            </a:fld>
            <a:endParaRPr lang="en-CA"/>
          </a:p>
        </p:txBody>
      </p:sp>
    </p:spTree>
    <p:extLst>
      <p:ext uri="{BB962C8B-B14F-4D97-AF65-F5344CB8AC3E}">
        <p14:creationId xmlns:p14="http://schemas.microsoft.com/office/powerpoint/2010/main" val="40625384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17" descr="image_Cover2_PPT"/>
          <p:cNvPicPr>
            <a:picLocks noChangeAspect="1" noChangeArrowheads="1"/>
          </p:cNvPicPr>
          <p:nvPr userDrawn="1"/>
        </p:nvPicPr>
        <p:blipFill>
          <a:blip r:embed="rId2"/>
          <a:stretch>
            <a:fillRect/>
          </a:stretch>
        </p:blipFill>
        <p:spPr bwMode="auto">
          <a:xfrm>
            <a:off x="0" y="0"/>
            <a:ext cx="9144000" cy="6859588"/>
          </a:xfrm>
          <a:prstGeom prst="rect">
            <a:avLst/>
          </a:prstGeom>
          <a:noFill/>
          <a:ln w="9525">
            <a:noFill/>
            <a:miter lim="800000"/>
            <a:headEnd/>
            <a:tailEnd/>
          </a:ln>
        </p:spPr>
      </p:pic>
      <p:sp>
        <p:nvSpPr>
          <p:cNvPr id="4" name="Title 1"/>
          <p:cNvSpPr>
            <a:spLocks noGrp="1"/>
          </p:cNvSpPr>
          <p:nvPr>
            <p:ph type="title"/>
          </p:nvPr>
        </p:nvSpPr>
        <p:spPr>
          <a:xfrm>
            <a:off x="3657600" y="2490787"/>
            <a:ext cx="4648200" cy="1362075"/>
          </a:xfrm>
        </p:spPr>
        <p:txBody>
          <a:bodyPr anchor="t"/>
          <a:lstStyle>
            <a:lvl1pPr algn="r">
              <a:defRPr sz="3200" b="0" cap="none"/>
            </a:lvl1pPr>
          </a:lstStyle>
          <a:p>
            <a:r>
              <a:rPr lang="en-US" smtClean="0"/>
              <a:t>Click to edit Master title style</a:t>
            </a:r>
            <a:endParaRPr lang="en-US" dirty="0"/>
          </a:p>
        </p:txBody>
      </p:sp>
      <p:sp>
        <p:nvSpPr>
          <p:cNvPr id="5" name="Text Placeholder 2"/>
          <p:cNvSpPr>
            <a:spLocks noGrp="1"/>
          </p:cNvSpPr>
          <p:nvPr>
            <p:ph type="body" idx="1"/>
          </p:nvPr>
        </p:nvSpPr>
        <p:spPr>
          <a:xfrm>
            <a:off x="3657600" y="990600"/>
            <a:ext cx="4648200" cy="1500187"/>
          </a:xfrm>
        </p:spPr>
        <p:txBody>
          <a:bodyPr anchor="b"/>
          <a:lstStyle>
            <a:lvl1pPr marL="0" indent="0" algn="r">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atin typeface="Verdana"/>
                <a:ea typeface="+mn-ea"/>
                <a:cs typeface="Verdana"/>
              </a:defRPr>
            </a:lvl1pPr>
          </a:lstStyle>
          <a:p>
            <a:pPr>
              <a:defRPr/>
            </a:pPr>
            <a:r>
              <a:rPr lang="en-US"/>
              <a:t>Click View then Header and Footer to change this footer</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81000"/>
            <a:ext cx="1943100" cy="5029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81000"/>
            <a:ext cx="56769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atin typeface="Verdana"/>
                <a:ea typeface="+mn-ea"/>
                <a:cs typeface="Verdana"/>
              </a:defRPr>
            </a:lvl1pPr>
          </a:lstStyle>
          <a:p>
            <a:pPr>
              <a:defRPr/>
            </a:pPr>
            <a:r>
              <a:rPr lang="en-US"/>
              <a:t>Click View then Header and Footer to change this footer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atin typeface="Verdana"/>
                <a:ea typeface="+mn-ea"/>
                <a:cs typeface="Verdana"/>
              </a:defRPr>
            </a:lvl1pPr>
          </a:lstStyle>
          <a:p>
            <a:pPr>
              <a:defRPr/>
            </a:pPr>
            <a:r>
              <a:rPr lang="en-US"/>
              <a:t>Click View then Header and Footer to change this footer</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24000"/>
            <a:ext cx="381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24000"/>
            <a:ext cx="381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atin typeface="Verdana"/>
                <a:ea typeface="+mn-ea"/>
                <a:cs typeface="Verdana"/>
              </a:defRPr>
            </a:lvl1pPr>
          </a:lstStyle>
          <a:p>
            <a:pPr>
              <a:defRPr/>
            </a:pPr>
            <a:r>
              <a:rPr lang="en-US"/>
              <a:t>Click View then Header and Footer to change this footer</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atin typeface="Verdana"/>
                <a:ea typeface="+mn-ea"/>
                <a:cs typeface="Verdana"/>
              </a:defRPr>
            </a:lvl1pPr>
          </a:lstStyle>
          <a:p>
            <a:pPr>
              <a:defRPr/>
            </a:pPr>
            <a:r>
              <a:rPr lang="en-US"/>
              <a:t>Click View then Header and Footer to change this footer</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atin typeface="Verdana"/>
                <a:ea typeface="+mn-ea"/>
                <a:cs typeface="Verdana"/>
              </a:defRPr>
            </a:lvl1pPr>
          </a:lstStyle>
          <a:p>
            <a:pPr>
              <a:defRPr/>
            </a:pPr>
            <a:r>
              <a:rPr lang="en-US"/>
              <a:t>Click View then Header and Footer to change this footer</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atin typeface="Verdana"/>
                <a:ea typeface="+mn-ea"/>
                <a:cs typeface="Verdana"/>
              </a:defRPr>
            </a:lvl1pPr>
          </a:lstStyle>
          <a:p>
            <a:pPr>
              <a:defRPr/>
            </a:pPr>
            <a:r>
              <a:rPr lang="en-US"/>
              <a:t>Click View then Header and Footer to change this footer</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atin typeface="Verdana"/>
                <a:ea typeface="+mn-ea"/>
                <a:cs typeface="Verdana"/>
              </a:defRPr>
            </a:lvl1pPr>
          </a:lstStyle>
          <a:p>
            <a:pPr>
              <a:defRPr/>
            </a:pPr>
            <a:r>
              <a:rPr lang="en-US"/>
              <a:t>Click View then Header and Footer to change this footer</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atin typeface="Verdana"/>
                <a:ea typeface="+mn-ea"/>
                <a:cs typeface="Verdana"/>
              </a:defRPr>
            </a:lvl1pPr>
          </a:lstStyle>
          <a:p>
            <a:pPr>
              <a:defRPr/>
            </a:pPr>
            <a:r>
              <a:rPr lang="en-US"/>
              <a:t>Click View then Header and Footer to change this footer</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4" descr="image_Page2b_PPT"/>
          <p:cNvPicPr>
            <a:picLocks noChangeAspect="1" noChangeArrowheads="1"/>
          </p:cNvPicPr>
          <p:nvPr/>
        </p:nvPicPr>
        <p:blipFill>
          <a:blip r:embed="rId13"/>
          <a:stretch>
            <a:fillRect/>
          </a:stretch>
        </p:blipFill>
        <p:spPr bwMode="auto">
          <a:xfrm>
            <a:off x="0" y="0"/>
            <a:ext cx="9144000" cy="6859588"/>
          </a:xfrm>
          <a:prstGeom prst="rect">
            <a:avLst/>
          </a:prstGeom>
          <a:noFill/>
          <a:ln w="9525">
            <a:noFill/>
            <a:miter lim="800000"/>
            <a:headEnd/>
            <a:tailEnd/>
          </a:ln>
        </p:spPr>
      </p:pic>
      <p:sp>
        <p:nvSpPr>
          <p:cNvPr id="1027" name="Rectangle 2"/>
          <p:cNvSpPr>
            <a:spLocks noGrp="1" noChangeArrowheads="1"/>
          </p:cNvSpPr>
          <p:nvPr>
            <p:ph type="title"/>
          </p:nvPr>
        </p:nvSpPr>
        <p:spPr bwMode="auto">
          <a:xfrm>
            <a:off x="685800" y="381000"/>
            <a:ext cx="65532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CA" smtClean="0"/>
          </a:p>
        </p:txBody>
      </p:sp>
      <p:sp>
        <p:nvSpPr>
          <p:cNvPr id="1028" name="Rectangle 3"/>
          <p:cNvSpPr>
            <a:spLocks noGrp="1" noChangeArrowheads="1"/>
          </p:cNvSpPr>
          <p:nvPr>
            <p:ph type="body" idx="1"/>
          </p:nvPr>
        </p:nvSpPr>
        <p:spPr bwMode="auto">
          <a:xfrm>
            <a:off x="685800" y="1524000"/>
            <a:ext cx="77724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smtClean="0"/>
          </a:p>
        </p:txBody>
      </p:sp>
      <p:sp>
        <p:nvSpPr>
          <p:cNvPr id="1029" name="Rectangle 5"/>
          <p:cNvSpPr>
            <a:spLocks noGrp="1" noChangeArrowheads="1"/>
          </p:cNvSpPr>
          <p:nvPr>
            <p:ph type="ftr" sz="quarter" idx="3"/>
          </p:nvPr>
        </p:nvSpPr>
        <p:spPr bwMode="auto">
          <a:xfrm>
            <a:off x="3886200" y="6019800"/>
            <a:ext cx="457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solidFill>
                  <a:srgbClr val="990000"/>
                </a:solidFill>
                <a:latin typeface="Verdana" pitchFamily="-112" charset="0"/>
              </a:defRPr>
            </a:lvl1pPr>
          </a:lstStyle>
          <a:p>
            <a:r>
              <a:rPr lang="en-CA" dirty="0"/>
              <a:t>Click View then Header and Footer to change this footer</a:t>
            </a:r>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dt="0"/>
  <p:txStyles>
    <p:titleStyle>
      <a:lvl1pPr algn="l" rtl="0" eaLnBrk="1" fontAlgn="base" hangingPunct="1">
        <a:spcBef>
          <a:spcPct val="0"/>
        </a:spcBef>
        <a:spcAft>
          <a:spcPct val="0"/>
        </a:spcAft>
        <a:defRPr sz="2800">
          <a:solidFill>
            <a:srgbClr val="990000"/>
          </a:solidFill>
          <a:latin typeface="Verdana"/>
          <a:ea typeface="ＭＳ Ｐゴシック" pitchFamily="-112" charset="-128"/>
          <a:cs typeface="Verdana"/>
        </a:defRPr>
      </a:lvl1pPr>
      <a:lvl2pPr algn="l" rtl="0" eaLnBrk="1" fontAlgn="base" hangingPunct="1">
        <a:spcBef>
          <a:spcPct val="0"/>
        </a:spcBef>
        <a:spcAft>
          <a:spcPct val="0"/>
        </a:spcAft>
        <a:defRPr sz="2800">
          <a:solidFill>
            <a:srgbClr val="990000"/>
          </a:solidFill>
          <a:latin typeface="Verdana" pitchFamily="-112" charset="0"/>
          <a:ea typeface="ＭＳ Ｐゴシック" pitchFamily="-112" charset="-128"/>
        </a:defRPr>
      </a:lvl2pPr>
      <a:lvl3pPr algn="l" rtl="0" eaLnBrk="1" fontAlgn="base" hangingPunct="1">
        <a:spcBef>
          <a:spcPct val="0"/>
        </a:spcBef>
        <a:spcAft>
          <a:spcPct val="0"/>
        </a:spcAft>
        <a:defRPr sz="2800">
          <a:solidFill>
            <a:srgbClr val="990000"/>
          </a:solidFill>
          <a:latin typeface="Verdana" pitchFamily="-112" charset="0"/>
          <a:ea typeface="ＭＳ Ｐゴシック" pitchFamily="-112" charset="-128"/>
        </a:defRPr>
      </a:lvl3pPr>
      <a:lvl4pPr algn="l" rtl="0" eaLnBrk="1" fontAlgn="base" hangingPunct="1">
        <a:spcBef>
          <a:spcPct val="0"/>
        </a:spcBef>
        <a:spcAft>
          <a:spcPct val="0"/>
        </a:spcAft>
        <a:defRPr sz="2800">
          <a:solidFill>
            <a:srgbClr val="990000"/>
          </a:solidFill>
          <a:latin typeface="Verdana" pitchFamily="-112" charset="0"/>
          <a:ea typeface="ＭＳ Ｐゴシック" pitchFamily="-112" charset="-128"/>
        </a:defRPr>
      </a:lvl4pPr>
      <a:lvl5pPr algn="l" rtl="0" eaLnBrk="1" fontAlgn="base" hangingPunct="1">
        <a:spcBef>
          <a:spcPct val="0"/>
        </a:spcBef>
        <a:spcAft>
          <a:spcPct val="0"/>
        </a:spcAft>
        <a:defRPr sz="2800">
          <a:solidFill>
            <a:srgbClr val="990000"/>
          </a:solidFill>
          <a:latin typeface="Verdana" pitchFamily="-112" charset="0"/>
          <a:ea typeface="ＭＳ Ｐゴシック" pitchFamily="-112" charset="-128"/>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p:titleStyle>
    <p:bodyStyle>
      <a:lvl1pPr marL="342900" indent="-342900" algn="l" rtl="0" eaLnBrk="1" fontAlgn="base" hangingPunct="1">
        <a:spcBef>
          <a:spcPct val="20000"/>
        </a:spcBef>
        <a:spcAft>
          <a:spcPct val="0"/>
        </a:spcAft>
        <a:buChar char="•"/>
        <a:defRPr sz="2000">
          <a:solidFill>
            <a:schemeClr val="tx1"/>
          </a:solidFill>
          <a:latin typeface="Verdana"/>
          <a:ea typeface="ＭＳ Ｐゴシック" pitchFamily="-112" charset="-128"/>
          <a:cs typeface="Verdana"/>
        </a:defRPr>
      </a:lvl1pPr>
      <a:lvl2pPr marL="742950" indent="-28575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2pPr>
      <a:lvl3pPr marL="11430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3pPr>
      <a:lvl4pPr marL="16002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4pPr>
      <a:lvl5pPr marL="20574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arj.sagepub.com/cookietest?for=ppv&amp;uri=/cgi/secure_ppv?jcode=sparj&amp;resource_id=sparj;1476750310388052&amp;type=ppv&amp;ppv_type=article&amp;url=http://arj.sagepub.com/content/9/3/220.full.pdf+html" TargetMode="External"/><Relationship Id="rId3" Type="http://schemas.openxmlformats.org/officeDocument/2006/relationships/hyperlink" Target="http://arj.sagepub.com/cookietest?for=ppv&amp;uri=/cgi/secure_ppvregain?url=http://arj.sagepub.com/content/9/3/220.full.pdf+html"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1.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2.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nserc-crsng.gc.ca/Professors-Professeurs/FinancialAdminGuide-GuideAdminFinancier/FundsUse-UtilisationSubventions_eng.asp"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pubmedcentralcanada.ca/pmcc/" TargetMode="External"/><Relationship Id="rId4" Type="http://schemas.openxmlformats.org/officeDocument/2006/relationships/hyperlink" Target="http://www.opendoar.org/" TargetMode="External"/><Relationship Id="rId5" Type="http://schemas.openxmlformats.org/officeDocument/2006/relationships/hyperlink" Target="http://www.carl-abrc.ca/en/scholarly-communications/open-access/carl-member-libraries.html" TargetMode="External"/><Relationship Id="rId1" Type="http://schemas.openxmlformats.org/officeDocument/2006/relationships/slideLayout" Target="../slideLayouts/slideLayout2.xml"/><Relationship Id="rId2" Type="http://schemas.openxmlformats.org/officeDocument/2006/relationships/hyperlink" Target="http://www.carl-abrc.ca/ir.html"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mailman.ecs.soton.ac.uk/pipermail/goal/2013-October/002235.html" TargetMode="External"/><Relationship Id="rId3" Type="http://schemas.openxmlformats.org/officeDocument/2006/relationships/hyperlink" Target="http://poeticeconomics.blogspot.ca/2013/10/canadas-tricouncil-draft-open-access.html"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6.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docs.google.com/document/d/1C4HksXi399pqUNitVy0eEcIn0cTC9hU1g5tmUYA4OQI/edit?usp=sharing"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cfs-fcee.ca/the-issues/student-debt/" TargetMode="External"/><Relationship Id="rId4" Type="http://schemas.openxmlformats.org/officeDocument/2006/relationships/hyperlink" Target="http://www2.ebsco.com/en-us/Documents/PriceProjections2014.pdf" TargetMode="External"/><Relationship Id="rId5" Type="http://schemas.openxmlformats.org/officeDocument/2006/relationships/hyperlink" Target="http://src-online.ca/index.php/src/article/view/24" TargetMode="External"/><Relationship Id="rId6" Type="http://schemas.openxmlformats.org/officeDocument/2006/relationships/hyperlink" Target="http://www.informa.com/investor-relations/" TargetMode="External"/><Relationship Id="rId7" Type="http://schemas.openxmlformats.org/officeDocument/2006/relationships/hyperlink" Target="http://www.stm-assoc.org/copyright-legal-introduction/" TargetMode="External"/><Relationship Id="rId8" Type="http://schemas.openxmlformats.org/officeDocument/2006/relationships/hyperlink" Target="http://libraries.mit.edu/scholarly/mit-open-access/open-access-at-mit/mit-open-access-policy/" TargetMode="External"/><Relationship Id="rId1" Type="http://schemas.openxmlformats.org/officeDocument/2006/relationships/slideLayout" Target="../slideLayouts/slideLayout2.xml"/><Relationship Id="rId2" Type="http://schemas.openxmlformats.org/officeDocument/2006/relationships/hyperlink" Target="http://www.caut.ca/news/2013/03/22/a-bad-budget-for-the-future-of-post-secondary-education-research-and-job-training" TargetMode="External"/></Relationships>
</file>

<file path=ppt/slides/_rels/slide58.xml.rels><?xml version="1.0" encoding="UTF-8" standalone="yes"?>
<Relationships xmlns="http://schemas.openxmlformats.org/package/2006/relationships"><Relationship Id="rId3" Type="http://schemas.openxmlformats.org/officeDocument/2006/relationships/hyperlink" Target="http://www.stm-assoc.org/copyright-legal-introduction/" TargetMode="External"/><Relationship Id="rId4" Type="http://schemas.openxmlformats.org/officeDocument/2006/relationships/hyperlink" Target="http://www.reuters.com/article/2013/06/19/us-springerscience-sale-idUSBRE95G17120130619" TargetMode="External"/><Relationship Id="rId5" Type="http://schemas.openxmlformats.org/officeDocument/2006/relationships/hyperlink" Target="http://news.ualberta.ca/newsarticles/2013/september/state-of-the-university-be-open-to-change%23sthash.3rvo8P2Q.dpuf" TargetMode="External"/><Relationship Id="rId6" Type="http://schemas.openxmlformats.org/officeDocument/2006/relationships/hyperlink" Target="http://am.ascb.org/dora/" TargetMode="External"/><Relationship Id="rId7" Type="http://schemas.openxmlformats.org/officeDocument/2006/relationships/hyperlink" Target="http://www.springer.com/about+springer/company+information/annual+report?SGWID=0-175705-0-0-0" TargetMode="External"/><Relationship Id="rId8" Type="http://schemas.openxmlformats.org/officeDocument/2006/relationships/hyperlink" Target="http://ca.wiley.com/WileyCDA/PressRelease/pressReleaseId-109504.html" TargetMode="External"/><Relationship Id="rId1" Type="http://schemas.openxmlformats.org/officeDocument/2006/relationships/slideLayout" Target="../slideLayouts/slideLayout2.xml"/><Relationship Id="rId2" Type="http://schemas.openxmlformats.org/officeDocument/2006/relationships/hyperlink" Target="http://chronicle.com/article/From-Graduate-School-to/131795/" TargetMode="Externa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is.uottawa.ca/faculty/hmorrison.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4"/>
          <p:cNvSpPr>
            <a:spLocks noGrp="1"/>
          </p:cNvSpPr>
          <p:nvPr>
            <p:ph type="title"/>
          </p:nvPr>
        </p:nvSpPr>
        <p:spPr>
          <a:xfrm>
            <a:off x="3635896" y="2924944"/>
            <a:ext cx="4648200" cy="1362075"/>
          </a:xfrm>
        </p:spPr>
        <p:txBody>
          <a:bodyPr/>
          <a:lstStyle/>
          <a:p>
            <a:r>
              <a:rPr lang="en-US" sz="2400" i="1" dirty="0" smtClean="0">
                <a:latin typeface="Verdana" pitchFamily="-112" charset="0"/>
              </a:rPr>
              <a:t>Heather Morrison </a:t>
            </a:r>
            <a:br>
              <a:rPr lang="en-US" sz="2400" i="1" dirty="0" smtClean="0">
                <a:latin typeface="Verdana" pitchFamily="-112" charset="0"/>
              </a:rPr>
            </a:br>
            <a:r>
              <a:rPr lang="en-US" sz="2400" i="1" dirty="0" smtClean="0">
                <a:latin typeface="Verdana" pitchFamily="-112" charset="0"/>
              </a:rPr>
              <a:t>Open Access Week 2013 University of Regina</a:t>
            </a:r>
          </a:p>
        </p:txBody>
      </p:sp>
      <p:sp>
        <p:nvSpPr>
          <p:cNvPr id="14339" name="Text Placeholder 5"/>
          <p:cNvSpPr>
            <a:spLocks noGrp="1"/>
          </p:cNvSpPr>
          <p:nvPr>
            <p:ph type="body" idx="1"/>
          </p:nvPr>
        </p:nvSpPr>
        <p:spPr>
          <a:xfrm>
            <a:off x="3657600" y="990600"/>
            <a:ext cx="4648200" cy="1500188"/>
          </a:xfrm>
        </p:spPr>
        <p:txBody>
          <a:bodyPr/>
          <a:lstStyle/>
          <a:p>
            <a:r>
              <a:rPr lang="en-US" b="1" dirty="0" smtClean="0">
                <a:latin typeface="Verdana" pitchFamily="-112" charset="0"/>
              </a:rPr>
              <a:t>Whose scholarship? Our scholarship!</a:t>
            </a:r>
          </a:p>
        </p:txBody>
      </p:sp>
      <p:pic>
        <p:nvPicPr>
          <p:cNvPr id="4" name="Picture 3" descr="OAWeekicon.jpg"/>
          <p:cNvPicPr>
            <a:picLocks noChangeAspect="1"/>
          </p:cNvPicPr>
          <p:nvPr/>
        </p:nvPicPr>
        <p:blipFill>
          <a:blip r:embed="rId2"/>
          <a:stretch>
            <a:fillRect/>
          </a:stretch>
        </p:blipFill>
        <p:spPr>
          <a:xfrm>
            <a:off x="1219200" y="1600200"/>
            <a:ext cx="1701800" cy="1701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Help out with the debt?</a:t>
            </a:r>
            <a:endParaRPr lang="en-US" dirty="0"/>
          </a:p>
        </p:txBody>
      </p:sp>
      <p:sp>
        <p:nvSpPr>
          <p:cNvPr id="3" name="Content Placeholder 2"/>
          <p:cNvSpPr>
            <a:spLocks noGrp="1"/>
          </p:cNvSpPr>
          <p:nvPr>
            <p:ph idx="1"/>
          </p:nvPr>
        </p:nvSpPr>
        <p:spPr/>
        <p:txBody>
          <a:bodyPr/>
          <a:lstStyle/>
          <a:p>
            <a:r>
              <a:rPr lang="en-US" dirty="0" smtClean="0"/>
              <a:t>2.5 billion </a:t>
            </a:r>
            <a:r>
              <a:rPr lang="en-US" dirty="0" err="1" smtClean="0"/>
              <a:t>euros</a:t>
            </a:r>
            <a:r>
              <a:rPr lang="en-US" dirty="0" smtClean="0"/>
              <a:t> of debt…[which] will include euro- and dollar denominated leveraged loans that are "covenant </a:t>
            </a:r>
            <a:r>
              <a:rPr lang="en-US" dirty="0" err="1" smtClean="0"/>
              <a:t>lite</a:t>
            </a:r>
            <a:r>
              <a:rPr lang="en-US" dirty="0" smtClean="0"/>
              <a:t>," a structure that offers little or no protection for lenders.</a:t>
            </a:r>
            <a:endParaRPr lang="en-US" dirty="0"/>
          </a:p>
        </p:txBody>
      </p:sp>
      <p:sp>
        <p:nvSpPr>
          <p:cNvPr id="4" name="TextBox 3"/>
          <p:cNvSpPr txBox="1"/>
          <p:nvPr/>
        </p:nvSpPr>
        <p:spPr>
          <a:xfrm>
            <a:off x="3333819"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110783691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Springer history</a:t>
            </a:r>
            <a:endParaRPr lang="en-US" dirty="0"/>
          </a:p>
        </p:txBody>
      </p:sp>
      <p:sp>
        <p:nvSpPr>
          <p:cNvPr id="3" name="Content Placeholder 2"/>
          <p:cNvSpPr>
            <a:spLocks noGrp="1"/>
          </p:cNvSpPr>
          <p:nvPr>
            <p:ph idx="1"/>
          </p:nvPr>
        </p:nvSpPr>
        <p:spPr/>
        <p:txBody>
          <a:bodyPr/>
          <a:lstStyle/>
          <a:p>
            <a:r>
              <a:rPr lang="en-US" dirty="0" smtClean="0"/>
              <a:t>2004: created by </a:t>
            </a:r>
            <a:r>
              <a:rPr lang="en-US" dirty="0" err="1" smtClean="0"/>
              <a:t>Candover</a:t>
            </a:r>
            <a:r>
              <a:rPr lang="en-US" dirty="0" smtClean="0"/>
              <a:t> and </a:t>
            </a:r>
            <a:r>
              <a:rPr lang="en-US" dirty="0" err="1" smtClean="0"/>
              <a:t>Cindven</a:t>
            </a:r>
            <a:r>
              <a:rPr lang="en-US" dirty="0" smtClean="0"/>
              <a:t> (Europe’s largest buyout firm) by merger of </a:t>
            </a:r>
            <a:r>
              <a:rPr lang="en-US" dirty="0" err="1" smtClean="0"/>
              <a:t>Kluwer</a:t>
            </a:r>
            <a:r>
              <a:rPr lang="en-US" dirty="0" smtClean="0"/>
              <a:t> Academic Publishers and </a:t>
            </a:r>
            <a:r>
              <a:rPr lang="en-US" dirty="0" err="1" smtClean="0"/>
              <a:t>BertelssmanSpringer</a:t>
            </a:r>
            <a:endParaRPr lang="en-US" dirty="0" smtClean="0"/>
          </a:p>
          <a:p>
            <a:r>
              <a:rPr lang="en-US" dirty="0" smtClean="0"/>
              <a:t>2008: Springer buyers BioMedCentral, world’s largest open access publisher</a:t>
            </a:r>
          </a:p>
          <a:p>
            <a:r>
              <a:rPr lang="en-US" dirty="0" smtClean="0"/>
              <a:t>2009: Springer bought by private equity firms EQT and GIC (investment arm of government of Singapore</a:t>
            </a:r>
          </a:p>
          <a:p>
            <a:r>
              <a:rPr lang="en-US" dirty="0" smtClean="0"/>
              <a:t>2013: sale to “buyout firm” BC partners – a private equity firm – includes debt. Financed by: “the purchase will be backed with around 2.5 billion </a:t>
            </a:r>
            <a:r>
              <a:rPr lang="en-US" dirty="0" err="1" smtClean="0"/>
              <a:t>euros</a:t>
            </a:r>
            <a:r>
              <a:rPr lang="en-US" dirty="0" smtClean="0"/>
              <a:t> of debt provided by Barclays, Credit Suisse, Goldman Sachs, JP Morgan, Nomura and UBS, banking sources said”.</a:t>
            </a:r>
          </a:p>
          <a:p>
            <a:r>
              <a:rPr lang="en-US" dirty="0" smtClean="0"/>
              <a:t>(Reuters, 2013).</a:t>
            </a:r>
            <a:endParaRPr lang="en-US" dirty="0"/>
          </a:p>
        </p:txBody>
      </p:sp>
      <p:sp>
        <p:nvSpPr>
          <p:cNvPr id="4" name="TextBox 3"/>
          <p:cNvSpPr txBox="1"/>
          <p:nvPr/>
        </p:nvSpPr>
        <p:spPr>
          <a:xfrm>
            <a:off x="3333819"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414243880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42392"/>
            <a:ext cx="6553200" cy="914400"/>
          </a:xfrm>
        </p:spPr>
        <p:txBody>
          <a:bodyPr/>
          <a:lstStyle/>
          <a:p>
            <a:r>
              <a:rPr lang="en-US" dirty="0" smtClean="0"/>
              <a:t>Elsevier boycott: </a:t>
            </a:r>
            <a:br>
              <a:rPr lang="en-US" dirty="0" smtClean="0"/>
            </a:br>
            <a:r>
              <a:rPr lang="en-US" dirty="0" smtClean="0"/>
              <a:t>The Cost </a:t>
            </a:r>
            <a:r>
              <a:rPr lang="en-US" dirty="0"/>
              <a:t>of Knowledge http://</a:t>
            </a:r>
            <a:r>
              <a:rPr lang="en-US" dirty="0" err="1"/>
              <a:t>thecostofknowledge.com</a:t>
            </a:r>
            <a:r>
              <a:rPr lang="en-US" dirty="0" smtClean="0"/>
              <a:t>/</a:t>
            </a:r>
            <a:br>
              <a:rPr lang="en-US" dirty="0" smtClean="0"/>
            </a:br>
            <a:endParaRPr lang="en-US" dirty="0"/>
          </a:p>
        </p:txBody>
      </p:sp>
      <p:pic>
        <p:nvPicPr>
          <p:cNvPr id="5" name="Content Placeholder 4" descr="costofknowledge.jpg"/>
          <p:cNvPicPr>
            <a:picLocks noGrp="1" noChangeAspect="1"/>
          </p:cNvPicPr>
          <p:nvPr>
            <p:ph idx="1"/>
          </p:nvPr>
        </p:nvPicPr>
        <p:blipFill>
          <a:blip r:embed="rId3">
            <a:extLst>
              <a:ext uri="{28A0092B-C50C-407E-A947-70E740481C1C}">
                <a14:useLocalDpi xmlns:a14="http://schemas.microsoft.com/office/drawing/2010/main" val="0"/>
              </a:ext>
            </a:extLst>
          </a:blip>
          <a:srcRect t="208" b="208"/>
          <a:stretch>
            <a:fillRect/>
          </a:stretch>
        </p:blipFill>
        <p:spPr/>
      </p:pic>
      <p:sp>
        <p:nvSpPr>
          <p:cNvPr id="4" name="TextBox 3"/>
          <p:cNvSpPr txBox="1"/>
          <p:nvPr/>
        </p:nvSpPr>
        <p:spPr>
          <a:xfrm>
            <a:off x="3333819"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104721485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z="2400" dirty="0"/>
              <a:t>Estimated annual revenue </a:t>
            </a:r>
            <a:r>
              <a:rPr lang="en-US" sz="2400" dirty="0" smtClean="0"/>
              <a:t>&amp; profit 4 </a:t>
            </a:r>
            <a:r>
              <a:rPr lang="en-US" sz="2400" dirty="0"/>
              <a:t>largest commercial scholarly publishers </a:t>
            </a:r>
            <a:endParaRPr lang="en-US" sz="2400" dirty="0" smtClean="0">
              <a:latin typeface="Verdana" pitchFamily="-112" charset="0"/>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1487032042"/>
              </p:ext>
            </p:extLst>
          </p:nvPr>
        </p:nvGraphicFramePr>
        <p:xfrm>
          <a:off x="685800" y="1916832"/>
          <a:ext cx="7772400" cy="3136899"/>
        </p:xfrm>
        <a:graphic>
          <a:graphicData uri="http://schemas.openxmlformats.org/drawingml/2006/table">
            <a:tbl>
              <a:tblPr firstRow="1" bandRow="1">
                <a:tableStyleId>{5C22544A-7EE6-4342-B048-85BDC9FD1C3A}</a:tableStyleId>
              </a:tblPr>
              <a:tblGrid>
                <a:gridCol w="1554480"/>
                <a:gridCol w="1554480"/>
                <a:gridCol w="1554480"/>
                <a:gridCol w="1554480"/>
                <a:gridCol w="1554480"/>
              </a:tblGrid>
              <a:tr h="370840">
                <a:tc>
                  <a:txBody>
                    <a:bodyPr/>
                    <a:lstStyle/>
                    <a:p>
                      <a:endParaRPr lang="en-US" dirty="0"/>
                    </a:p>
                  </a:txBody>
                  <a:tcPr/>
                </a:tc>
                <a:tc>
                  <a:txBody>
                    <a:bodyPr/>
                    <a:lstStyle/>
                    <a:p>
                      <a:r>
                        <a:rPr lang="en-US" dirty="0" smtClean="0"/>
                        <a:t>Revenue</a:t>
                      </a:r>
                      <a:r>
                        <a:rPr lang="en-US" baseline="0" dirty="0" smtClean="0"/>
                        <a:t> (U.S. $ billions)</a:t>
                      </a:r>
                      <a:endParaRPr lang="en-US" dirty="0"/>
                    </a:p>
                  </a:txBody>
                  <a:tcPr/>
                </a:tc>
                <a:tc>
                  <a:txBody>
                    <a:bodyPr/>
                    <a:lstStyle/>
                    <a:p>
                      <a:r>
                        <a:rPr lang="en-US" dirty="0" smtClean="0"/>
                        <a:t>Profit (U.S. $ billions)</a:t>
                      </a:r>
                      <a:endParaRPr lang="en-US" dirty="0"/>
                    </a:p>
                  </a:txBody>
                  <a:tcPr/>
                </a:tc>
                <a:tc>
                  <a:txBody>
                    <a:bodyPr/>
                    <a:lstStyle/>
                    <a:p>
                      <a:r>
                        <a:rPr lang="en-US" dirty="0" smtClean="0"/>
                        <a:t>% profit</a:t>
                      </a:r>
                      <a:endParaRPr lang="en-US" dirty="0"/>
                    </a:p>
                  </a:txBody>
                  <a:tcPr/>
                </a:tc>
                <a:tc>
                  <a:txBody>
                    <a:bodyPr/>
                    <a:lstStyle/>
                    <a:p>
                      <a:r>
                        <a:rPr lang="en-US" dirty="0" smtClean="0"/>
                        <a:t>notes</a:t>
                      </a:r>
                      <a:endParaRPr lang="en-US" dirty="0"/>
                    </a:p>
                  </a:txBody>
                  <a:tcPr/>
                </a:tc>
              </a:tr>
              <a:tr h="370840">
                <a:tc>
                  <a:txBody>
                    <a:bodyPr/>
                    <a:lstStyle/>
                    <a:p>
                      <a:r>
                        <a:rPr lang="en-US" dirty="0" smtClean="0"/>
                        <a:t>Elsevier</a:t>
                      </a:r>
                      <a:endParaRPr lang="en-US" dirty="0"/>
                    </a:p>
                  </a:txBody>
                  <a:tcPr/>
                </a:tc>
                <a:tc>
                  <a:txBody>
                    <a:bodyPr/>
                    <a:lstStyle/>
                    <a:p>
                      <a:pPr algn="r"/>
                      <a:r>
                        <a:rPr lang="en-US" dirty="0" smtClean="0"/>
                        <a:t>3</a:t>
                      </a:r>
                      <a:endParaRPr lang="en-US" dirty="0"/>
                    </a:p>
                  </a:txBody>
                  <a:tcPr/>
                </a:tc>
                <a:tc>
                  <a:txBody>
                    <a:bodyPr/>
                    <a:lstStyle/>
                    <a:p>
                      <a:pPr algn="r"/>
                      <a:r>
                        <a:rPr lang="en-US" dirty="0" smtClean="0"/>
                        <a:t>1</a:t>
                      </a:r>
                      <a:endParaRPr lang="en-US" dirty="0"/>
                    </a:p>
                  </a:txBody>
                  <a:tcPr/>
                </a:tc>
                <a:tc>
                  <a:txBody>
                    <a:bodyPr/>
                    <a:lstStyle/>
                    <a:p>
                      <a:pPr algn="r"/>
                      <a:r>
                        <a:rPr lang="en-US" dirty="0" smtClean="0"/>
                        <a:t>37%</a:t>
                      </a:r>
                      <a:endParaRPr lang="en-US" dirty="0"/>
                    </a:p>
                  </a:txBody>
                  <a:tcPr/>
                </a:tc>
                <a:tc>
                  <a:txBody>
                    <a:bodyPr/>
                    <a:lstStyle/>
                    <a:p>
                      <a:pPr algn="l" fontAlgn="b"/>
                      <a:r>
                        <a:rPr lang="en-US" sz="1000" b="0" i="0" u="none" strike="noStrike" dirty="0">
                          <a:effectLst/>
                          <a:latin typeface="Verdana"/>
                        </a:rPr>
                        <a:t>revenue up 3%, profits up 6%</a:t>
                      </a:r>
                    </a:p>
                  </a:txBody>
                  <a:tcPr marL="12700" marR="12700" marT="12700" marB="0" anchor="b"/>
                </a:tc>
              </a:tr>
              <a:tr h="370840">
                <a:tc>
                  <a:txBody>
                    <a:bodyPr/>
                    <a:lstStyle/>
                    <a:p>
                      <a:r>
                        <a:rPr lang="en-US" dirty="0" smtClean="0"/>
                        <a:t>Springer</a:t>
                      </a:r>
                      <a:endParaRPr lang="en-US" dirty="0"/>
                    </a:p>
                  </a:txBody>
                  <a:tcPr/>
                </a:tc>
                <a:tc>
                  <a:txBody>
                    <a:bodyPr/>
                    <a:lstStyle/>
                    <a:p>
                      <a:pPr algn="r"/>
                      <a:r>
                        <a:rPr lang="en-US" dirty="0" smtClean="0"/>
                        <a:t>1.4</a:t>
                      </a:r>
                      <a:endParaRPr lang="en-US" dirty="0"/>
                    </a:p>
                  </a:txBody>
                  <a:tcPr/>
                </a:tc>
                <a:tc>
                  <a:txBody>
                    <a:bodyPr/>
                    <a:lstStyle/>
                    <a:p>
                      <a:pPr algn="r"/>
                      <a:r>
                        <a:rPr lang="en-US" dirty="0" smtClean="0"/>
                        <a:t>.5</a:t>
                      </a:r>
                      <a:endParaRPr lang="en-US" dirty="0"/>
                    </a:p>
                  </a:txBody>
                  <a:tcPr/>
                </a:tc>
                <a:tc>
                  <a:txBody>
                    <a:bodyPr/>
                    <a:lstStyle/>
                    <a:p>
                      <a:pPr algn="r"/>
                      <a:r>
                        <a:rPr lang="en-US" dirty="0" smtClean="0"/>
                        <a:t>35%</a:t>
                      </a:r>
                      <a:endParaRPr lang="en-US" dirty="0"/>
                    </a:p>
                  </a:txBody>
                  <a:tcPr/>
                </a:tc>
                <a:tc>
                  <a:txBody>
                    <a:bodyPr/>
                    <a:lstStyle/>
                    <a:p>
                      <a:endParaRPr lang="en-US" dirty="0"/>
                    </a:p>
                  </a:txBody>
                  <a:tcPr/>
                </a:tc>
              </a:tr>
              <a:tr h="370840">
                <a:tc>
                  <a:txBody>
                    <a:bodyPr/>
                    <a:lstStyle/>
                    <a:p>
                      <a:r>
                        <a:rPr lang="en-US" dirty="0" smtClean="0"/>
                        <a:t>Wiley</a:t>
                      </a:r>
                      <a:endParaRPr lang="en-US" dirty="0"/>
                    </a:p>
                  </a:txBody>
                  <a:tcPr/>
                </a:tc>
                <a:tc>
                  <a:txBody>
                    <a:bodyPr/>
                    <a:lstStyle/>
                    <a:p>
                      <a:pPr algn="r"/>
                      <a:r>
                        <a:rPr lang="en-US" dirty="0" smtClean="0"/>
                        <a:t>.98</a:t>
                      </a:r>
                      <a:endParaRPr lang="en-US" dirty="0"/>
                    </a:p>
                  </a:txBody>
                  <a:tcPr/>
                </a:tc>
                <a:tc>
                  <a:txBody>
                    <a:bodyPr/>
                    <a:lstStyle/>
                    <a:p>
                      <a:pPr algn="r"/>
                      <a:r>
                        <a:rPr lang="en-US" dirty="0" smtClean="0"/>
                        <a:t>.27</a:t>
                      </a:r>
                      <a:endParaRPr lang="en-US" dirty="0"/>
                    </a:p>
                  </a:txBody>
                  <a:tcPr/>
                </a:tc>
                <a:tc>
                  <a:txBody>
                    <a:bodyPr/>
                    <a:lstStyle/>
                    <a:p>
                      <a:pPr algn="r"/>
                      <a:r>
                        <a:rPr lang="en-US" dirty="0" smtClean="0"/>
                        <a:t>28%</a:t>
                      </a:r>
                      <a:endParaRPr lang="en-US" dirty="0"/>
                    </a:p>
                  </a:txBody>
                  <a:tcPr/>
                </a:tc>
                <a:tc>
                  <a:txBody>
                    <a:bodyPr/>
                    <a:lstStyle/>
                    <a:p>
                      <a:pPr algn="l" fontAlgn="b"/>
                      <a:r>
                        <a:rPr lang="en-US" sz="1000" b="0" i="0" u="none" strike="noStrike" dirty="0">
                          <a:effectLst/>
                          <a:latin typeface="Verdana"/>
                        </a:rPr>
                        <a:t>revenue rose 5%; adjusted contribution to profit rose 13%</a:t>
                      </a:r>
                    </a:p>
                  </a:txBody>
                  <a:tcPr marL="12700" marR="12700" marT="12700" marB="0" anchor="b"/>
                </a:tc>
              </a:tr>
              <a:tr h="370840">
                <a:tc>
                  <a:txBody>
                    <a:bodyPr/>
                    <a:lstStyle/>
                    <a:p>
                      <a:r>
                        <a:rPr lang="en-US" dirty="0" err="1" smtClean="0"/>
                        <a:t>Informa</a:t>
                      </a:r>
                      <a:r>
                        <a:rPr lang="en-US" dirty="0" smtClean="0"/>
                        <a:t> (T&amp;F)</a:t>
                      </a:r>
                      <a:endParaRPr lang="en-US" dirty="0"/>
                    </a:p>
                  </a:txBody>
                  <a:tcPr/>
                </a:tc>
                <a:tc>
                  <a:txBody>
                    <a:bodyPr/>
                    <a:lstStyle/>
                    <a:p>
                      <a:pPr algn="r"/>
                      <a:r>
                        <a:rPr lang="en-US" dirty="0" smtClean="0"/>
                        <a:t>.5</a:t>
                      </a:r>
                      <a:endParaRPr lang="en-US" dirty="0"/>
                    </a:p>
                  </a:txBody>
                  <a:tcPr/>
                </a:tc>
                <a:tc>
                  <a:txBody>
                    <a:bodyPr/>
                    <a:lstStyle/>
                    <a:p>
                      <a:pPr algn="r"/>
                      <a:r>
                        <a:rPr lang="en-US" dirty="0" smtClean="0"/>
                        <a:t>.2</a:t>
                      </a:r>
                      <a:endParaRPr lang="en-US" dirty="0"/>
                    </a:p>
                  </a:txBody>
                  <a:tcPr/>
                </a:tc>
                <a:tc>
                  <a:txBody>
                    <a:bodyPr/>
                    <a:lstStyle/>
                    <a:p>
                      <a:pPr algn="r"/>
                      <a:r>
                        <a:rPr lang="en-US" dirty="0" smtClean="0"/>
                        <a:t>33%</a:t>
                      </a:r>
                      <a:endParaRPr lang="en-US" dirty="0"/>
                    </a:p>
                  </a:txBody>
                  <a:tcPr/>
                </a:tc>
                <a:tc>
                  <a:txBody>
                    <a:bodyPr/>
                    <a:lstStyle/>
                    <a:p>
                      <a:endParaRPr lang="en-US"/>
                    </a:p>
                  </a:txBody>
                  <a:tcPr/>
                </a:tc>
              </a:tr>
              <a:tr h="370840">
                <a:tc>
                  <a:txBody>
                    <a:bodyPr/>
                    <a:lstStyle/>
                    <a:p>
                      <a:r>
                        <a:rPr lang="en-US" dirty="0" smtClean="0"/>
                        <a:t>Total</a:t>
                      </a:r>
                      <a:endParaRPr lang="en-US" dirty="0"/>
                    </a:p>
                  </a:txBody>
                  <a:tcPr/>
                </a:tc>
                <a:tc>
                  <a:txBody>
                    <a:bodyPr/>
                    <a:lstStyle/>
                    <a:p>
                      <a:pPr algn="r"/>
                      <a:r>
                        <a:rPr lang="en-US" dirty="0" smtClean="0"/>
                        <a:t>6</a:t>
                      </a:r>
                      <a:endParaRPr lang="en-US" dirty="0"/>
                    </a:p>
                  </a:txBody>
                  <a:tcPr/>
                </a:tc>
                <a:tc>
                  <a:txBody>
                    <a:bodyPr/>
                    <a:lstStyle/>
                    <a:p>
                      <a:pPr algn="r"/>
                      <a:r>
                        <a:rPr lang="en-US" dirty="0" smtClean="0"/>
                        <a:t>2</a:t>
                      </a:r>
                      <a:endParaRPr lang="en-US" dirty="0"/>
                    </a:p>
                  </a:txBody>
                  <a:tcPr/>
                </a:tc>
                <a:tc>
                  <a:txBody>
                    <a:bodyPr/>
                    <a:lstStyle/>
                    <a:p>
                      <a:pPr algn="r"/>
                      <a:r>
                        <a:rPr lang="en-US" dirty="0" smtClean="0"/>
                        <a:t>35%</a:t>
                      </a:r>
                      <a:endParaRPr lang="en-US" dirty="0"/>
                    </a:p>
                  </a:txBody>
                  <a:tcPr/>
                </a:tc>
                <a:tc>
                  <a:txBody>
                    <a:bodyPr/>
                    <a:lstStyle/>
                    <a:p>
                      <a:endParaRPr lang="en-US" dirty="0"/>
                    </a:p>
                  </a:txBody>
                  <a:tcPr/>
                </a:tc>
              </a:tr>
            </a:tbl>
          </a:graphicData>
        </a:graphic>
      </p:graphicFrame>
      <p:sp>
        <p:nvSpPr>
          <p:cNvPr id="4" name="TextBox 3"/>
          <p:cNvSpPr txBox="1"/>
          <p:nvPr/>
        </p:nvSpPr>
        <p:spPr>
          <a:xfrm>
            <a:off x="3333819" y="6091535"/>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3" name="TextBox 2"/>
          <p:cNvSpPr txBox="1"/>
          <p:nvPr/>
        </p:nvSpPr>
        <p:spPr>
          <a:xfrm>
            <a:off x="4196192" y="1340768"/>
            <a:ext cx="1963248" cy="461665"/>
          </a:xfrm>
          <a:prstGeom prst="rect">
            <a:avLst/>
          </a:prstGeom>
          <a:noFill/>
        </p:spPr>
        <p:txBody>
          <a:bodyPr wrap="none" rtlCol="0">
            <a:spAutoFit/>
          </a:bodyPr>
          <a:lstStyle/>
          <a:p>
            <a:r>
              <a:rPr lang="en-US" dirty="0" smtClean="0"/>
              <a:t>U.S. $ billions</a:t>
            </a:r>
            <a:endParaRPr lang="en-US" dirty="0"/>
          </a:p>
        </p:txBody>
      </p:sp>
      <p:sp>
        <p:nvSpPr>
          <p:cNvPr id="5" name="TextBox 4"/>
          <p:cNvSpPr txBox="1"/>
          <p:nvPr/>
        </p:nvSpPr>
        <p:spPr>
          <a:xfrm>
            <a:off x="323528" y="5301208"/>
            <a:ext cx="8707021" cy="461665"/>
          </a:xfrm>
          <a:prstGeom prst="rect">
            <a:avLst/>
          </a:prstGeom>
          <a:noFill/>
        </p:spPr>
        <p:txBody>
          <a:bodyPr wrap="square" rtlCol="0">
            <a:spAutoFit/>
          </a:bodyPr>
          <a:lstStyle/>
          <a:p>
            <a:r>
              <a:rPr lang="en-US" sz="1200" dirty="0"/>
              <a:t>Based on Most recent financial report / scholarly pub. Section Bank of Canada currency conversion Oct. 22, 2013 Quarterly / half results multiplied </a:t>
            </a:r>
          </a:p>
        </p:txBody>
      </p:sp>
    </p:spTree>
    <p:extLst>
      <p:ext uri="{BB962C8B-B14F-4D97-AF65-F5344CB8AC3E}">
        <p14:creationId xmlns:p14="http://schemas.microsoft.com/office/powerpoint/2010/main" val="71938280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Not all publishers are like this!</a:t>
            </a:r>
          </a:p>
        </p:txBody>
      </p:sp>
      <p:sp>
        <p:nvSpPr>
          <p:cNvPr id="15363" name="Content Placeholder 2"/>
          <p:cNvSpPr>
            <a:spLocks noGrp="1"/>
          </p:cNvSpPr>
          <p:nvPr>
            <p:ph idx="1"/>
          </p:nvPr>
        </p:nvSpPr>
        <p:spPr>
          <a:xfrm>
            <a:off x="685800" y="1196752"/>
            <a:ext cx="7772400" cy="3946760"/>
          </a:xfrm>
        </p:spPr>
        <p:txBody>
          <a:bodyPr/>
          <a:lstStyle/>
          <a:p>
            <a:pPr>
              <a:buClr>
                <a:srgbClr val="990000"/>
              </a:buClr>
              <a:buSzPct val="120000"/>
              <a:buFont typeface="Wingdings" pitchFamily="2" charset="2"/>
              <a:buChar char="§"/>
            </a:pPr>
            <a:r>
              <a:rPr lang="en-CA" dirty="0" smtClean="0">
                <a:latin typeface="Verdana" pitchFamily="-112" charset="0"/>
              </a:rPr>
              <a:t>Many scholarly society journals are free to both authors and readers</a:t>
            </a:r>
          </a:p>
          <a:p>
            <a:pPr>
              <a:buClr>
                <a:srgbClr val="990000"/>
              </a:buClr>
              <a:buSzPct val="120000"/>
              <a:buFont typeface="Wingdings" pitchFamily="2" charset="2"/>
              <a:buChar char="§"/>
            </a:pPr>
            <a:r>
              <a:rPr lang="en-CA" dirty="0" smtClean="0">
                <a:latin typeface="Verdana" pitchFamily="-112" charset="0"/>
              </a:rPr>
              <a:t>Many scholarly society journals have always had, and still have, modest subscription charges and revenues</a:t>
            </a:r>
          </a:p>
          <a:p>
            <a:pPr>
              <a:buClr>
                <a:srgbClr val="990000"/>
              </a:buClr>
              <a:buSzPct val="120000"/>
              <a:buFont typeface="Wingdings" pitchFamily="2" charset="2"/>
              <a:buChar char="§"/>
            </a:pPr>
            <a:r>
              <a:rPr lang="en-CA" dirty="0" smtClean="0">
                <a:latin typeface="Verdana" pitchFamily="-112" charset="0"/>
              </a:rPr>
              <a:t>Many university presses are subsidized, and many are struggling</a:t>
            </a:r>
          </a:p>
        </p:txBody>
      </p:sp>
      <p:sp>
        <p:nvSpPr>
          <p:cNvPr id="4" name="TextBox 3"/>
          <p:cNvSpPr txBox="1"/>
          <p:nvPr/>
        </p:nvSpPr>
        <p:spPr>
          <a:xfrm>
            <a:off x="3333819" y="6091535"/>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314621979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 </a:t>
            </a:r>
          </a:p>
        </p:txBody>
      </p:sp>
      <p:sp>
        <p:nvSpPr>
          <p:cNvPr id="15363" name="Content Placeholder 2"/>
          <p:cNvSpPr>
            <a:spLocks noGrp="1"/>
          </p:cNvSpPr>
          <p:nvPr>
            <p:ph idx="1"/>
          </p:nvPr>
        </p:nvSpPr>
        <p:spPr>
          <a:xfrm>
            <a:off x="685800" y="1196752"/>
            <a:ext cx="7772400" cy="3946760"/>
          </a:xfrm>
        </p:spPr>
        <p:txBody>
          <a:bodyPr/>
          <a:lstStyle/>
          <a:p>
            <a:pPr marL="0" indent="0">
              <a:buClr>
                <a:srgbClr val="990000"/>
              </a:buClr>
              <a:buSzPct val="120000"/>
              <a:buNone/>
            </a:pPr>
            <a:r>
              <a:rPr lang="en-US" sz="4800" dirty="0" smtClean="0">
                <a:solidFill>
                  <a:srgbClr val="990000"/>
                </a:solidFill>
                <a:latin typeface="Verdana" pitchFamily="-112" charset="0"/>
              </a:rPr>
              <a:t>So a few companies are making lots of money. What’s the problem?</a:t>
            </a:r>
            <a:endParaRPr lang="en-CA" sz="4800" dirty="0" smtClean="0">
              <a:solidFill>
                <a:srgbClr val="990000"/>
              </a:solidFill>
              <a:latin typeface="Verdana" pitchFamily="-112" charset="0"/>
            </a:endParaRPr>
          </a:p>
        </p:txBody>
      </p:sp>
      <p:sp>
        <p:nvSpPr>
          <p:cNvPr id="4" name="TextBox 3"/>
          <p:cNvSpPr txBox="1"/>
          <p:nvPr/>
        </p:nvSpPr>
        <p:spPr>
          <a:xfrm>
            <a:off x="3333819" y="6091535"/>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152109203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14400"/>
            <a:ext cx="6553200" cy="914400"/>
          </a:xfrm>
        </p:spPr>
        <p:txBody>
          <a:bodyPr/>
          <a:lstStyle/>
          <a:p>
            <a:r>
              <a:rPr lang="en-US" dirty="0" smtClean="0"/>
              <a:t>International Association of Scientific, Medical and Technical Publishers (STM): Copyright &amp; Legal Affairs</a:t>
            </a:r>
            <a:endParaRPr lang="en-US" dirty="0"/>
          </a:p>
        </p:txBody>
      </p:sp>
      <p:sp>
        <p:nvSpPr>
          <p:cNvPr id="3" name="Content Placeholder 2"/>
          <p:cNvSpPr>
            <a:spLocks noGrp="1"/>
          </p:cNvSpPr>
          <p:nvPr>
            <p:ph idx="1"/>
          </p:nvPr>
        </p:nvSpPr>
        <p:spPr>
          <a:xfrm>
            <a:off x="685800" y="2207096"/>
            <a:ext cx="7772400" cy="3886200"/>
          </a:xfrm>
        </p:spPr>
        <p:txBody>
          <a:bodyPr/>
          <a:lstStyle/>
          <a:p>
            <a:r>
              <a:rPr lang="en-US" b="1" dirty="0" smtClean="0"/>
              <a:t>An Introduction to Copyright &amp; Legal Affairs</a:t>
            </a:r>
          </a:p>
          <a:p>
            <a:r>
              <a:rPr lang="en-US" dirty="0" smtClean="0"/>
              <a:t>“As the voice of academic and professional publishers, STM actively engages with an international community of stakeholders on copyright and legal issues in the digital age”</a:t>
            </a:r>
          </a:p>
          <a:p>
            <a:r>
              <a:rPr lang="en-US" b="1" dirty="0" smtClean="0"/>
              <a:t>The Aims of the Copyright &amp; Legal Affairs Committee</a:t>
            </a:r>
          </a:p>
          <a:p>
            <a:r>
              <a:rPr lang="en-US" dirty="0" smtClean="0"/>
              <a:t>To pursue, within the limits of the STM Association's aims and objectives, the highest possible level of international protection of copyright works</a:t>
            </a:r>
          </a:p>
          <a:p>
            <a:endParaRPr lang="en-US" dirty="0"/>
          </a:p>
        </p:txBody>
      </p:sp>
      <p:sp>
        <p:nvSpPr>
          <p:cNvPr id="4" name="TextBox 3"/>
          <p:cNvSpPr txBox="1"/>
          <p:nvPr/>
        </p:nvSpPr>
        <p:spPr>
          <a:xfrm>
            <a:off x="3276600"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200752152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do I get from STM? What we do</a:t>
            </a:r>
            <a:br>
              <a:rPr lang="en-US" b="1" dirty="0" smtClean="0"/>
            </a:br>
            <a:endParaRPr lang="en-US" dirty="0"/>
          </a:p>
        </p:txBody>
      </p:sp>
      <p:sp>
        <p:nvSpPr>
          <p:cNvPr id="3" name="Content Placeholder 2"/>
          <p:cNvSpPr>
            <a:spLocks noGrp="1"/>
          </p:cNvSpPr>
          <p:nvPr>
            <p:ph idx="1"/>
          </p:nvPr>
        </p:nvSpPr>
        <p:spPr/>
        <p:txBody>
          <a:bodyPr/>
          <a:lstStyle/>
          <a:p>
            <a:r>
              <a:rPr lang="en-US" b="1" dirty="0" smtClean="0"/>
              <a:t>Copyright, Legal &amp; Legislative Efforts</a:t>
            </a:r>
          </a:p>
          <a:p>
            <a:r>
              <a:rPr lang="en-US" dirty="0" err="1" smtClean="0"/>
              <a:t>Defence</a:t>
            </a:r>
            <a:r>
              <a:rPr lang="en-US" dirty="0" smtClean="0"/>
              <a:t> of publisher and rights-holder positions in precedent-setting copyright disputes and proposed government legislation</a:t>
            </a:r>
          </a:p>
          <a:p>
            <a:endParaRPr lang="en-US" dirty="0" smtClean="0"/>
          </a:p>
          <a:p>
            <a:pPr marL="0" indent="0">
              <a:buNone/>
            </a:pPr>
            <a:endParaRPr lang="en-US" dirty="0" smtClean="0"/>
          </a:p>
          <a:p>
            <a:endParaRPr lang="en-US" dirty="0"/>
          </a:p>
        </p:txBody>
      </p:sp>
    </p:spTree>
    <p:extLst>
      <p:ext uri="{BB962C8B-B14F-4D97-AF65-F5344CB8AC3E}">
        <p14:creationId xmlns:p14="http://schemas.microsoft.com/office/powerpoint/2010/main" val="196618426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86408"/>
            <a:ext cx="6553200" cy="914400"/>
          </a:xfrm>
        </p:spPr>
        <p:txBody>
          <a:bodyPr/>
          <a:lstStyle/>
          <a:p>
            <a:r>
              <a:rPr lang="en-US" b="1" dirty="0" smtClean="0"/>
              <a:t>STM Copyright, Legal &amp; Legislative Efforts: Recent Actions</a:t>
            </a:r>
            <a:endParaRPr lang="en-US" dirty="0"/>
          </a:p>
        </p:txBody>
      </p:sp>
      <p:sp>
        <p:nvSpPr>
          <p:cNvPr id="3" name="Content Placeholder 2"/>
          <p:cNvSpPr>
            <a:spLocks noGrp="1"/>
          </p:cNvSpPr>
          <p:nvPr>
            <p:ph idx="1"/>
          </p:nvPr>
        </p:nvSpPr>
        <p:spPr>
          <a:xfrm>
            <a:off x="685800" y="1844824"/>
            <a:ext cx="7772400" cy="3886200"/>
          </a:xfrm>
        </p:spPr>
        <p:txBody>
          <a:bodyPr/>
          <a:lstStyle/>
          <a:p>
            <a:pPr marL="0" indent="0">
              <a:buNone/>
            </a:pPr>
            <a:endParaRPr lang="en-US" dirty="0" smtClean="0"/>
          </a:p>
          <a:p>
            <a:r>
              <a:rPr lang="en-US" dirty="0" smtClean="0"/>
              <a:t>“Advocacy for strong copyright laws in Canada, Brazil, India. Slowed Canadian Bill C-32 until Bill fell in elections; forced Brazilian copyright act to go back to drawing board; partial success in India”</a:t>
            </a:r>
          </a:p>
          <a:p>
            <a:pPr marL="0" indent="0">
              <a:buNone/>
            </a:pPr>
            <a:endParaRPr lang="en-US" dirty="0" smtClean="0"/>
          </a:p>
          <a:p>
            <a:pPr marL="0" indent="0">
              <a:buNone/>
            </a:pPr>
            <a:r>
              <a:rPr lang="en-US" b="1" dirty="0" smtClean="0"/>
              <a:t>Enforcement Task Force</a:t>
            </a:r>
          </a:p>
          <a:p>
            <a:r>
              <a:rPr lang="en-US" dirty="0" smtClean="0"/>
              <a:t>Negotiate with major libraries engaged in the business of document supply to find licensing solutions to </a:t>
            </a:r>
            <a:r>
              <a:rPr lang="en-US" dirty="0" err="1" smtClean="0"/>
              <a:t>unauthorised</a:t>
            </a:r>
            <a:r>
              <a:rPr lang="en-US" dirty="0" smtClean="0"/>
              <a:t> "international library document supply services</a:t>
            </a:r>
            <a:endParaRPr lang="en-US" dirty="0" smtClean="0">
              <a:solidFill>
                <a:srgbClr val="990000"/>
              </a:solidFill>
            </a:endParaRPr>
          </a:p>
          <a:p>
            <a:endParaRPr lang="en-US" dirty="0" smtClean="0"/>
          </a:p>
          <a:p>
            <a:endParaRPr lang="en-US" dirty="0"/>
          </a:p>
        </p:txBody>
      </p:sp>
    </p:spTree>
    <p:extLst>
      <p:ext uri="{BB962C8B-B14F-4D97-AF65-F5344CB8AC3E}">
        <p14:creationId xmlns:p14="http://schemas.microsoft.com/office/powerpoint/2010/main" val="318796861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762000"/>
            <a:ext cx="6553200" cy="914400"/>
          </a:xfrm>
        </p:spPr>
        <p:txBody>
          <a:bodyPr/>
          <a:lstStyle/>
          <a:p>
            <a:r>
              <a:rPr lang="en-US" dirty="0" smtClean="0">
                <a:latin typeface="Verdana" pitchFamily="-112" charset="0"/>
              </a:rPr>
              <a:t>Where does the $8 billion annual revenue for scholarly journals come from?</a:t>
            </a:r>
            <a:br>
              <a:rPr lang="en-US" dirty="0" smtClean="0">
                <a:latin typeface="Verdana" pitchFamily="-112" charset="0"/>
              </a:rPr>
            </a:br>
            <a:endParaRPr lang="en-US" dirty="0" smtClean="0">
              <a:latin typeface="Verdana" pitchFamily="-112" charset="0"/>
            </a:endParaRPr>
          </a:p>
        </p:txBody>
      </p:sp>
      <p:pic>
        <p:nvPicPr>
          <p:cNvPr id="5" name="Content Placeholder 4" descr="figure 1.jpg"/>
          <p:cNvPicPr>
            <a:picLocks noGrp="1" noChangeAspect="1"/>
          </p:cNvPicPr>
          <p:nvPr>
            <p:ph idx="1"/>
          </p:nvPr>
        </p:nvPicPr>
        <p:blipFill>
          <a:blip r:embed="rId3"/>
          <a:srcRect l="-46927" r="-46927"/>
          <a:stretch>
            <a:fillRect/>
          </a:stretch>
        </p:blipFill>
        <p:spPr>
          <a:xfrm>
            <a:off x="685800" y="1692275"/>
            <a:ext cx="7772400" cy="3946525"/>
          </a:xfrm>
        </p:spPr>
      </p:pic>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
        <p:nvSpPr>
          <p:cNvPr id="6" name="TextBox 5"/>
          <p:cNvSpPr txBox="1"/>
          <p:nvPr/>
        </p:nvSpPr>
        <p:spPr>
          <a:xfrm flipH="1">
            <a:off x="6096000" y="2133600"/>
            <a:ext cx="2057400" cy="2062103"/>
          </a:xfrm>
          <a:prstGeom prst="rect">
            <a:avLst/>
          </a:prstGeom>
          <a:noFill/>
        </p:spPr>
        <p:txBody>
          <a:bodyPr wrap="square" rtlCol="0">
            <a:spAutoFit/>
          </a:bodyPr>
          <a:lstStyle/>
          <a:p>
            <a:r>
              <a:rPr lang="en-US" sz="3200" dirty="0" smtClean="0"/>
              <a:t>Academic libraries: $5.8 billion (73%)</a:t>
            </a:r>
            <a:endParaRPr lang="en-US" sz="3200" dirty="0"/>
          </a:p>
        </p:txBody>
      </p:sp>
      <p:sp>
        <p:nvSpPr>
          <p:cNvPr id="7" name="TextBox 6"/>
          <p:cNvSpPr txBox="1"/>
          <p:nvPr/>
        </p:nvSpPr>
        <p:spPr>
          <a:xfrm>
            <a:off x="990600" y="3066872"/>
            <a:ext cx="2209800" cy="1200328"/>
          </a:xfrm>
          <a:prstGeom prst="rect">
            <a:avLst/>
          </a:prstGeom>
          <a:noFill/>
        </p:spPr>
        <p:txBody>
          <a:bodyPr wrap="square" rtlCol="0">
            <a:spAutoFit/>
          </a:bodyPr>
          <a:lstStyle/>
          <a:p>
            <a:r>
              <a:rPr lang="en-US" dirty="0" smtClean="0"/>
              <a:t>Other library subscriptions: $1.3 billion</a:t>
            </a:r>
            <a:endParaRPr lang="en-US" dirty="0"/>
          </a:p>
        </p:txBody>
      </p:sp>
      <p:sp>
        <p:nvSpPr>
          <p:cNvPr id="8" name="TextBox 7"/>
          <p:cNvSpPr txBox="1"/>
          <p:nvPr/>
        </p:nvSpPr>
        <p:spPr>
          <a:xfrm>
            <a:off x="3810000" y="2082224"/>
            <a:ext cx="1295400" cy="584776"/>
          </a:xfrm>
          <a:prstGeom prst="rect">
            <a:avLst/>
          </a:prstGeom>
          <a:noFill/>
        </p:spPr>
        <p:txBody>
          <a:bodyPr wrap="square" rtlCol="0">
            <a:spAutoFit/>
          </a:bodyPr>
          <a:lstStyle/>
          <a:p>
            <a:r>
              <a:rPr lang="en-US" sz="1600" dirty="0" smtClean="0"/>
              <a:t>Other: </a:t>
            </a:r>
          </a:p>
          <a:p>
            <a:r>
              <a:rPr lang="en-US" sz="1600" dirty="0" smtClean="0"/>
              <a:t>$.9 billion</a:t>
            </a:r>
          </a:p>
        </p:txBody>
      </p:sp>
    </p:spTree>
    <p:extLst>
      <p:ext uri="{BB962C8B-B14F-4D97-AF65-F5344CB8AC3E}">
        <p14:creationId xmlns:p14="http://schemas.microsoft.com/office/powerpoint/2010/main" val="109864488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open access? </a:t>
            </a:r>
            <a:endParaRPr lang="en-US" dirty="0"/>
          </a:p>
        </p:txBody>
      </p:sp>
      <p:pic>
        <p:nvPicPr>
          <p:cNvPr id="4" name="Content Placeholder 3" descr="actionresaerch.jpg"/>
          <p:cNvPicPr>
            <a:picLocks noGrp="1" noChangeAspect="1"/>
          </p:cNvPicPr>
          <p:nvPr>
            <p:ph idx="1"/>
          </p:nvPr>
        </p:nvPicPr>
        <p:blipFill>
          <a:blip r:embed="rId2"/>
          <a:srcRect l="-5797" r="-5797"/>
          <a:stretch>
            <a:fillRect/>
          </a:stretch>
        </p:blipFill>
        <p:spPr/>
      </p:pic>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359933377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To recap…</a:t>
            </a:r>
          </a:p>
        </p:txBody>
      </p:sp>
      <p:sp>
        <p:nvSpPr>
          <p:cNvPr id="15363" name="Content Placeholder 2"/>
          <p:cNvSpPr>
            <a:spLocks noGrp="1"/>
          </p:cNvSpPr>
          <p:nvPr>
            <p:ph idx="1"/>
          </p:nvPr>
        </p:nvSpPr>
        <p:spPr>
          <a:xfrm>
            <a:off x="685800" y="1196752"/>
            <a:ext cx="7772400" cy="3946760"/>
          </a:xfrm>
        </p:spPr>
        <p:txBody>
          <a:bodyPr/>
          <a:lstStyle/>
          <a:p>
            <a:pPr>
              <a:buClr>
                <a:srgbClr val="990000"/>
              </a:buClr>
              <a:buSzPct val="120000"/>
              <a:buFont typeface="Wingdings" pitchFamily="2" charset="2"/>
              <a:buChar char="§"/>
            </a:pPr>
            <a:r>
              <a:rPr lang="en-CA" dirty="0" smtClean="0">
                <a:latin typeface="Verdana" pitchFamily="-112" charset="0"/>
              </a:rPr>
              <a:t>Scholar volunteers do the work of writing, editing &amp; review</a:t>
            </a:r>
          </a:p>
          <a:p>
            <a:pPr>
              <a:buClr>
                <a:srgbClr val="990000"/>
              </a:buClr>
              <a:buSzPct val="120000"/>
              <a:buFont typeface="Wingdings" pitchFamily="2" charset="2"/>
              <a:buChar char="§"/>
            </a:pPr>
            <a:r>
              <a:rPr lang="en-CA" dirty="0" smtClean="0">
                <a:latin typeface="Verdana" pitchFamily="-112" charset="0"/>
              </a:rPr>
              <a:t>Universities pay scholars</a:t>
            </a:r>
          </a:p>
          <a:p>
            <a:pPr>
              <a:buClr>
                <a:srgbClr val="990000"/>
              </a:buClr>
              <a:buSzPct val="120000"/>
              <a:buFont typeface="Wingdings" pitchFamily="2" charset="2"/>
              <a:buChar char="§"/>
            </a:pPr>
            <a:r>
              <a:rPr lang="en-CA" dirty="0" smtClean="0">
                <a:latin typeface="Verdana" pitchFamily="-112" charset="0"/>
              </a:rPr>
              <a:t>Universities fund scholarly publishers through subscriptions</a:t>
            </a:r>
          </a:p>
          <a:p>
            <a:pPr>
              <a:buClr>
                <a:srgbClr val="990000"/>
              </a:buClr>
              <a:buSzPct val="120000"/>
              <a:buFont typeface="Wingdings" pitchFamily="2" charset="2"/>
              <a:buChar char="§"/>
            </a:pPr>
            <a:r>
              <a:rPr lang="en-CA" dirty="0" smtClean="0">
                <a:latin typeface="Verdana" pitchFamily="-112" charset="0"/>
              </a:rPr>
              <a:t>A few scholarly publishers are making billions with profit margins in the 30% range</a:t>
            </a:r>
          </a:p>
          <a:p>
            <a:pPr>
              <a:buClr>
                <a:srgbClr val="990000"/>
              </a:buClr>
              <a:buSzPct val="120000"/>
              <a:buFont typeface="Wingdings" pitchFamily="2" charset="2"/>
              <a:buChar char="§"/>
            </a:pPr>
            <a:r>
              <a:rPr lang="en-CA" dirty="0" smtClean="0">
                <a:latin typeface="Verdana" pitchFamily="-112" charset="0"/>
              </a:rPr>
              <a:t>…how are scholars and universities doing?</a:t>
            </a:r>
          </a:p>
        </p:txBody>
      </p:sp>
      <p:sp>
        <p:nvSpPr>
          <p:cNvPr id="4" name="TextBox 3"/>
          <p:cNvSpPr txBox="1"/>
          <p:nvPr/>
        </p:nvSpPr>
        <p:spPr>
          <a:xfrm>
            <a:off x="3333819" y="6091535"/>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283241486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State of the university: be open to change  </a:t>
            </a:r>
          </a:p>
        </p:txBody>
      </p:sp>
      <p:sp>
        <p:nvSpPr>
          <p:cNvPr id="15363" name="Content Placeholder 2"/>
          <p:cNvSpPr>
            <a:spLocks noGrp="1"/>
          </p:cNvSpPr>
          <p:nvPr>
            <p:ph idx="1"/>
          </p:nvPr>
        </p:nvSpPr>
        <p:spPr>
          <a:xfrm>
            <a:off x="685800" y="1570472"/>
            <a:ext cx="7772400" cy="3946760"/>
          </a:xfrm>
        </p:spPr>
        <p:txBody>
          <a:bodyPr/>
          <a:lstStyle/>
          <a:p>
            <a:r>
              <a:rPr lang="en-US" dirty="0" smtClean="0"/>
              <a:t>“the university needs to move forward with the realization that Alberta is curtailing spending on post-secondary education along with most governments in North America. The university community, she said, must be “open to change," and to considering courses of actions we once hoped to avoid—including the voluntary severance program.</a:t>
            </a:r>
          </a:p>
          <a:p>
            <a:r>
              <a:rPr lang="en-US" dirty="0" smtClean="0"/>
              <a:t>“We have had to make some difficult decisions,” she said, recounting the $28 million in spending cuts this year. With a further $56 million to cut in 2014-15, </a:t>
            </a:r>
          </a:p>
          <a:p>
            <a:r>
              <a:rPr lang="en-US" dirty="0" smtClean="0"/>
              <a:t>- </a:t>
            </a:r>
            <a:r>
              <a:rPr lang="en-US" dirty="0" err="1" smtClean="0"/>
              <a:t>Samasekera</a:t>
            </a:r>
            <a:r>
              <a:rPr lang="en-US" dirty="0" smtClean="0"/>
              <a:t>, University of Alberta Sept. 2013</a:t>
            </a:r>
          </a:p>
          <a:p>
            <a:pPr>
              <a:buClr>
                <a:srgbClr val="990000"/>
              </a:buClr>
              <a:buSzPct val="120000"/>
              <a:buNone/>
            </a:pPr>
            <a:endParaRPr lang="en-CA" dirty="0" smtClean="0">
              <a:latin typeface="Verdana" pitchFamily="-112" charset="0"/>
            </a:endParaRPr>
          </a:p>
        </p:txBody>
      </p:sp>
      <p:sp>
        <p:nvSpPr>
          <p:cNvPr id="4" name="TextBox 3"/>
          <p:cNvSpPr txBox="1"/>
          <p:nvPr/>
        </p:nvSpPr>
        <p:spPr>
          <a:xfrm>
            <a:off x="3333819" y="6091535"/>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PhD now comes with food stamps</a:t>
            </a:r>
            <a:endParaRPr lang="en-US" dirty="0"/>
          </a:p>
        </p:txBody>
      </p:sp>
      <p:sp>
        <p:nvSpPr>
          <p:cNvPr id="3" name="Content Placeholder 2"/>
          <p:cNvSpPr>
            <a:spLocks noGrp="1"/>
          </p:cNvSpPr>
          <p:nvPr>
            <p:ph idx="1"/>
          </p:nvPr>
        </p:nvSpPr>
        <p:spPr>
          <a:xfrm>
            <a:off x="685800" y="1991072"/>
            <a:ext cx="7772400" cy="3886200"/>
          </a:xfrm>
        </p:spPr>
        <p:txBody>
          <a:bodyPr/>
          <a:lstStyle/>
          <a:p>
            <a:pPr marL="0" indent="0">
              <a:buNone/>
            </a:pPr>
            <a:r>
              <a:rPr lang="en-US" dirty="0" smtClean="0"/>
              <a:t>“Some adjuncts make less money than custodians and campus support staff who may not have college degrees. An adjunct's salary can range from $600 to $10,000 per course, according to the Adjunct Project, a </a:t>
            </a:r>
            <a:r>
              <a:rPr lang="en-US" dirty="0" err="1" smtClean="0"/>
              <a:t>crowdsourced</a:t>
            </a:r>
            <a:r>
              <a:rPr lang="en-US" dirty="0" smtClean="0"/>
              <a:t> database about adjuncts' salaries and working conditions. The national average earnings of adjunct instructors are just under $2,500 per course, according to the American Association of University Professors”.</a:t>
            </a:r>
          </a:p>
          <a:p>
            <a:endParaRPr lang="en-US" dirty="0"/>
          </a:p>
          <a:p>
            <a:pPr marL="0" indent="0">
              <a:buNone/>
            </a:pPr>
            <a:r>
              <a:rPr lang="en-US" dirty="0"/>
              <a:t>(Patton, Chronicle of Higher Education)</a:t>
            </a: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Students: “a generation in debt”</a:t>
            </a:r>
            <a:endParaRPr lang="en-US" dirty="0"/>
          </a:p>
        </p:txBody>
      </p:sp>
      <p:sp>
        <p:nvSpPr>
          <p:cNvPr id="3" name="Content Placeholder 2"/>
          <p:cNvSpPr>
            <a:spLocks noGrp="1"/>
          </p:cNvSpPr>
          <p:nvPr>
            <p:ph idx="1"/>
          </p:nvPr>
        </p:nvSpPr>
        <p:spPr/>
        <p:txBody>
          <a:bodyPr/>
          <a:lstStyle/>
          <a:p>
            <a:r>
              <a:rPr lang="en-US" dirty="0" smtClean="0"/>
              <a:t>“Federal and provincial government decisions are forcing students to take on more education-related debt than any previous generation, while middle class earnings have largely stagnated in the past twenty years.”</a:t>
            </a:r>
          </a:p>
          <a:p>
            <a:endParaRPr lang="en-US" dirty="0" smtClean="0"/>
          </a:p>
          <a:p>
            <a:r>
              <a:rPr lang="en-US" dirty="0" smtClean="0"/>
              <a:t>The Canadian student fiscal cliff: in 2010 total ‘official debt’ reached maximum of $15 billion</a:t>
            </a:r>
          </a:p>
          <a:p>
            <a:endParaRPr lang="en-US" dirty="0" smtClean="0"/>
          </a:p>
          <a:p>
            <a:pPr marL="0" indent="0">
              <a:buNone/>
            </a:pPr>
            <a:r>
              <a:rPr lang="en-US" dirty="0"/>
              <a:t>(Canadian Federation of Students)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 </a:t>
            </a:r>
          </a:p>
        </p:txBody>
      </p:sp>
      <p:pic>
        <p:nvPicPr>
          <p:cNvPr id="5" name="Content Placeholder 4" descr="caut.jpg"/>
          <p:cNvPicPr>
            <a:picLocks noGrp="1" noChangeAspect="1"/>
          </p:cNvPicPr>
          <p:nvPr>
            <p:ph idx="1"/>
          </p:nvPr>
        </p:nvPicPr>
        <p:blipFill>
          <a:blip r:embed="rId2"/>
          <a:srcRect l="-2443" r="-2443"/>
          <a:stretch>
            <a:fillRect/>
          </a:stretch>
        </p:blipFill>
        <p:spPr>
          <a:xfrm>
            <a:off x="685800" y="1196975"/>
            <a:ext cx="7772400" cy="3946525"/>
          </a:xfrm>
        </p:spPr>
      </p:pic>
      <p:sp>
        <p:nvSpPr>
          <p:cNvPr id="4" name="TextBox 3"/>
          <p:cNvSpPr txBox="1"/>
          <p:nvPr/>
        </p:nvSpPr>
        <p:spPr>
          <a:xfrm>
            <a:off x="3333819" y="6091535"/>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More impact on universities..</a:t>
            </a:r>
          </a:p>
        </p:txBody>
      </p:sp>
      <p:sp>
        <p:nvSpPr>
          <p:cNvPr id="15363" name="Content Placeholder 2"/>
          <p:cNvSpPr>
            <a:spLocks noGrp="1"/>
          </p:cNvSpPr>
          <p:nvPr>
            <p:ph idx="1"/>
          </p:nvPr>
        </p:nvSpPr>
        <p:spPr>
          <a:xfrm>
            <a:off x="685800" y="1498464"/>
            <a:ext cx="7772400" cy="3946760"/>
          </a:xfrm>
        </p:spPr>
        <p:txBody>
          <a:bodyPr/>
          <a:lstStyle/>
          <a:p>
            <a:pPr>
              <a:buClr>
                <a:srgbClr val="990000"/>
              </a:buClr>
              <a:buSzPct val="120000"/>
              <a:buFont typeface="Wingdings" pitchFamily="2" charset="2"/>
              <a:buChar char="§"/>
            </a:pPr>
            <a:r>
              <a:rPr lang="en-CA" dirty="0" smtClean="0">
                <a:latin typeface="Verdana" pitchFamily="-112" charset="0"/>
              </a:rPr>
              <a:t>Greek universities closed</a:t>
            </a:r>
          </a:p>
          <a:p>
            <a:pPr>
              <a:buClr>
                <a:srgbClr val="990000"/>
              </a:buClr>
              <a:buSzPct val="120000"/>
              <a:buFont typeface="Wingdings" pitchFamily="2" charset="2"/>
              <a:buChar char="§"/>
            </a:pPr>
            <a:r>
              <a:rPr lang="en-CA" dirty="0" smtClean="0">
                <a:latin typeface="Verdana" pitchFamily="-112" charset="0"/>
              </a:rPr>
              <a:t>U.S. government – world’s largest funder of medical research, major funder across the disciplines – shut down for 2 weeks earlier this year</a:t>
            </a:r>
          </a:p>
          <a:p>
            <a:pPr>
              <a:buClr>
                <a:srgbClr val="990000"/>
              </a:buClr>
              <a:buSzPct val="120000"/>
              <a:buFont typeface="Wingdings" pitchFamily="2" charset="2"/>
              <a:buChar char="§"/>
            </a:pPr>
            <a:r>
              <a:rPr lang="en-CA" dirty="0" smtClean="0">
                <a:latin typeface="Verdana" pitchFamily="-112" charset="0"/>
              </a:rPr>
              <a:t>2010 UK government announced it would eliminate funding for humanities and social sciences teaching</a:t>
            </a:r>
          </a:p>
        </p:txBody>
      </p:sp>
      <p:sp>
        <p:nvSpPr>
          <p:cNvPr id="4" name="TextBox 3"/>
          <p:cNvSpPr txBox="1"/>
          <p:nvPr/>
        </p:nvSpPr>
        <p:spPr>
          <a:xfrm>
            <a:off x="3333819" y="6091535"/>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EBSCO Serials Price Projections for 2014 </a:t>
            </a:r>
            <a:endParaRPr lang="en-US" dirty="0"/>
          </a:p>
        </p:txBody>
      </p:sp>
      <p:sp>
        <p:nvSpPr>
          <p:cNvPr id="3" name="Content Placeholder 2"/>
          <p:cNvSpPr>
            <a:spLocks noGrp="1"/>
          </p:cNvSpPr>
          <p:nvPr>
            <p:ph idx="1"/>
          </p:nvPr>
        </p:nvSpPr>
        <p:spPr>
          <a:xfrm>
            <a:off x="685800" y="1919064"/>
            <a:ext cx="7772400" cy="3886200"/>
          </a:xfrm>
        </p:spPr>
        <p:txBody>
          <a:bodyPr/>
          <a:lstStyle/>
          <a:p>
            <a:pPr marL="0" indent="0">
              <a:buNone/>
            </a:pPr>
            <a:r>
              <a:rPr lang="en-US" dirty="0" smtClean="0"/>
              <a:t>“At the time of writing, we expect the overall effective publisher price increases for academic and academic/medical libraries for 2014 (before currency impact) to be in the range of 6 to 8 percent”.</a:t>
            </a:r>
          </a:p>
          <a:p>
            <a:endParaRPr lang="en-US" dirty="0"/>
          </a:p>
        </p:txBody>
      </p:sp>
      <p:sp>
        <p:nvSpPr>
          <p:cNvPr id="4" name="TextBox 3"/>
          <p:cNvSpPr txBox="1"/>
          <p:nvPr/>
        </p:nvSpPr>
        <p:spPr>
          <a:xfrm>
            <a:off x="3333819"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239783359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The problem: an inelastic market</a:t>
            </a:r>
          </a:p>
        </p:txBody>
      </p:sp>
      <p:sp>
        <p:nvSpPr>
          <p:cNvPr id="15363" name="Content Placeholder 2"/>
          <p:cNvSpPr>
            <a:spLocks noGrp="1"/>
          </p:cNvSpPr>
          <p:nvPr>
            <p:ph idx="1"/>
          </p:nvPr>
        </p:nvSpPr>
        <p:spPr>
          <a:xfrm>
            <a:off x="685800" y="1196752"/>
            <a:ext cx="7772400" cy="3946760"/>
          </a:xfrm>
        </p:spPr>
        <p:txBody>
          <a:bodyPr/>
          <a:lstStyle/>
          <a:p>
            <a:pPr>
              <a:buClr>
                <a:srgbClr val="990000"/>
              </a:buClr>
              <a:buSzPct val="120000"/>
              <a:buFont typeface="Wingdings" pitchFamily="2" charset="2"/>
              <a:buChar char="§"/>
            </a:pPr>
            <a:r>
              <a:rPr lang="en-CA" dirty="0" smtClean="0">
                <a:latin typeface="Verdana" pitchFamily="-112" charset="0"/>
              </a:rPr>
              <a:t>Inelastic market = a market that does not respond to normal market signals (like major financial stresses for suppliers and consumers)</a:t>
            </a:r>
          </a:p>
          <a:p>
            <a:pPr>
              <a:buClr>
                <a:srgbClr val="990000"/>
              </a:buClr>
              <a:buSzPct val="120000"/>
              <a:buFont typeface="Wingdings" pitchFamily="2" charset="2"/>
              <a:buChar char="§"/>
            </a:pPr>
            <a:endParaRPr lang="en-CA" dirty="0">
              <a:latin typeface="Verdana" pitchFamily="-112" charset="0"/>
            </a:endParaRPr>
          </a:p>
          <a:p>
            <a:pPr>
              <a:buClr>
                <a:srgbClr val="990000"/>
              </a:buClr>
              <a:buSzPct val="120000"/>
              <a:buFont typeface="Wingdings" pitchFamily="2" charset="2"/>
              <a:buChar char="§"/>
            </a:pPr>
            <a:r>
              <a:rPr lang="en-CA" dirty="0" smtClean="0">
                <a:latin typeface="Verdana" pitchFamily="-112" charset="0"/>
              </a:rPr>
              <a:t>Flat or declining budgets for universities, fewer secure jobs for scholar / authors, debt burden for students but no impact on the scholarly publishing industry that evolved to serve all of these groups</a:t>
            </a:r>
          </a:p>
          <a:p>
            <a:pPr>
              <a:buClr>
                <a:srgbClr val="990000"/>
              </a:buClr>
              <a:buSzPct val="120000"/>
              <a:buFont typeface="Wingdings" pitchFamily="2" charset="2"/>
              <a:buChar char="§"/>
            </a:pPr>
            <a:endParaRPr lang="en-CA" dirty="0">
              <a:latin typeface="Verdana" pitchFamily="-112" charset="0"/>
            </a:endParaRPr>
          </a:p>
          <a:p>
            <a:pPr>
              <a:buClr>
                <a:srgbClr val="990000"/>
              </a:buClr>
              <a:buSzPct val="120000"/>
              <a:buFont typeface="Wingdings" pitchFamily="2" charset="2"/>
              <a:buChar char="§"/>
            </a:pPr>
            <a:r>
              <a:rPr lang="en-CA" dirty="0" smtClean="0">
                <a:latin typeface="Verdana" pitchFamily="-112" charset="0"/>
              </a:rPr>
              <a:t>So how did this happen?</a:t>
            </a:r>
          </a:p>
        </p:txBody>
      </p:sp>
      <p:sp>
        <p:nvSpPr>
          <p:cNvPr id="4" name="TextBox 3"/>
          <p:cNvSpPr txBox="1"/>
          <p:nvPr/>
        </p:nvSpPr>
        <p:spPr>
          <a:xfrm>
            <a:off x="3333819" y="6091535"/>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215374776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Impact Factor! </a:t>
            </a:r>
          </a:p>
        </p:txBody>
      </p:sp>
      <p:sp>
        <p:nvSpPr>
          <p:cNvPr id="15363" name="Content Placeholder 2"/>
          <p:cNvSpPr>
            <a:spLocks noGrp="1"/>
          </p:cNvSpPr>
          <p:nvPr>
            <p:ph idx="1"/>
          </p:nvPr>
        </p:nvSpPr>
        <p:spPr>
          <a:xfrm>
            <a:off x="685800" y="1556792"/>
            <a:ext cx="7772400" cy="3946760"/>
          </a:xfrm>
        </p:spPr>
        <p:txBody>
          <a:bodyPr/>
          <a:lstStyle/>
          <a:p>
            <a:pPr>
              <a:buClr>
                <a:srgbClr val="990000"/>
              </a:buClr>
              <a:buSzPct val="120000"/>
              <a:buFont typeface="Wingdings" pitchFamily="2" charset="2"/>
              <a:buChar char="§"/>
            </a:pPr>
            <a:r>
              <a:rPr lang="en-CA" dirty="0" smtClean="0">
                <a:latin typeface="Verdana" pitchFamily="-112" charset="0"/>
              </a:rPr>
              <a:t>Must publish in high impact journals for tenure &amp; promotion</a:t>
            </a:r>
          </a:p>
          <a:p>
            <a:pPr>
              <a:buClr>
                <a:srgbClr val="990000"/>
              </a:buClr>
              <a:buSzPct val="120000"/>
              <a:buFont typeface="Wingdings" pitchFamily="2" charset="2"/>
              <a:buChar char="§"/>
            </a:pPr>
            <a:r>
              <a:rPr lang="en-CA" dirty="0" smtClean="0">
                <a:latin typeface="Verdana" pitchFamily="-112" charset="0"/>
              </a:rPr>
              <a:t>Must subscribe to do research</a:t>
            </a:r>
          </a:p>
          <a:p>
            <a:pPr>
              <a:buClr>
                <a:srgbClr val="990000"/>
              </a:buClr>
              <a:buSzPct val="120000"/>
              <a:buFont typeface="Wingdings" pitchFamily="2" charset="2"/>
              <a:buChar char="§"/>
            </a:pPr>
            <a:r>
              <a:rPr lang="en-CA" dirty="0" smtClean="0">
                <a:latin typeface="Verdana" pitchFamily="-112" charset="0"/>
              </a:rPr>
              <a:t>=  publisher power!</a:t>
            </a:r>
          </a:p>
          <a:p>
            <a:pPr>
              <a:buClr>
                <a:srgbClr val="990000"/>
              </a:buClr>
              <a:buSzPct val="120000"/>
              <a:buFont typeface="Wingdings" pitchFamily="2" charset="2"/>
              <a:buChar char="§"/>
            </a:pPr>
            <a:endParaRPr lang="en-CA" dirty="0">
              <a:latin typeface="Verdana" pitchFamily="-112" charset="0"/>
            </a:endParaRPr>
          </a:p>
          <a:p>
            <a:pPr>
              <a:buClr>
                <a:srgbClr val="990000"/>
              </a:buClr>
              <a:buSzPct val="120000"/>
              <a:buFont typeface="Wingdings" pitchFamily="2" charset="2"/>
              <a:buChar char="§"/>
            </a:pPr>
            <a:endParaRPr lang="en-CA" dirty="0" smtClean="0">
              <a:latin typeface="Verdana" pitchFamily="-112" charset="0"/>
            </a:endParaRPr>
          </a:p>
          <a:p>
            <a:pPr marL="0" indent="0">
              <a:buClr>
                <a:srgbClr val="990000"/>
              </a:buClr>
              <a:buSzPct val="120000"/>
              <a:buNone/>
            </a:pPr>
            <a:r>
              <a:rPr lang="en-CA" dirty="0" smtClean="0">
                <a:latin typeface="Verdana" pitchFamily="-112" charset="0"/>
              </a:rPr>
              <a:t>Are we helpless?</a:t>
            </a:r>
          </a:p>
        </p:txBody>
      </p:sp>
      <p:sp>
        <p:nvSpPr>
          <p:cNvPr id="4" name="TextBox 3"/>
          <p:cNvSpPr txBox="1"/>
          <p:nvPr/>
        </p:nvSpPr>
        <p:spPr>
          <a:xfrm>
            <a:off x="3333819" y="6091535"/>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235552987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Dramatic Growth of Open Access</a:t>
            </a:r>
          </a:p>
        </p:txBody>
      </p:sp>
      <p:sp>
        <p:nvSpPr>
          <p:cNvPr id="15363" name="Content Placeholder 2"/>
          <p:cNvSpPr>
            <a:spLocks noGrp="1"/>
          </p:cNvSpPr>
          <p:nvPr>
            <p:ph idx="1"/>
          </p:nvPr>
        </p:nvSpPr>
        <p:spPr>
          <a:xfrm>
            <a:off x="685800" y="1196752"/>
            <a:ext cx="7772400" cy="3946760"/>
          </a:xfrm>
        </p:spPr>
        <p:txBody>
          <a:bodyPr/>
          <a:lstStyle/>
          <a:p>
            <a:pPr>
              <a:buClr>
                <a:srgbClr val="990000"/>
              </a:buClr>
              <a:buSzPct val="120000"/>
              <a:buFont typeface="Wingdings" pitchFamily="2" charset="2"/>
              <a:buChar char="§"/>
            </a:pPr>
            <a:r>
              <a:rPr lang="en-CA" dirty="0" smtClean="0">
                <a:latin typeface="Verdana" pitchFamily="-112" charset="0"/>
              </a:rPr>
              <a:t>~ 10,000 journals (Directory of Open Access Journals)</a:t>
            </a:r>
          </a:p>
          <a:p>
            <a:pPr>
              <a:buClr>
                <a:srgbClr val="990000"/>
              </a:buClr>
              <a:buSzPct val="120000"/>
              <a:buFont typeface="Wingdings" pitchFamily="2" charset="2"/>
              <a:buChar char="§"/>
            </a:pPr>
            <a:r>
              <a:rPr lang="en-CA" dirty="0" smtClean="0">
                <a:latin typeface="Verdana" pitchFamily="-112" charset="0"/>
              </a:rPr>
              <a:t>&gt; 1,500 books (Directory of Open Access Books) (&gt; 57 publishers)</a:t>
            </a:r>
          </a:p>
          <a:p>
            <a:pPr>
              <a:buClr>
                <a:srgbClr val="990000"/>
              </a:buClr>
              <a:buSzPct val="120000"/>
              <a:buFont typeface="Wingdings" pitchFamily="2" charset="2"/>
              <a:buChar char="§"/>
            </a:pPr>
            <a:r>
              <a:rPr lang="en-CA" dirty="0" smtClean="0">
                <a:latin typeface="Verdana" pitchFamily="-112" charset="0"/>
              </a:rPr>
              <a:t>&gt; 2,200 open access archives </a:t>
            </a:r>
            <a:r>
              <a:rPr lang="en-CA" dirty="0">
                <a:latin typeface="Verdana" pitchFamily="-112" charset="0"/>
              </a:rPr>
              <a:t>(</a:t>
            </a:r>
            <a:r>
              <a:rPr lang="en-CA" dirty="0" err="1" smtClean="0">
                <a:latin typeface="Verdana" pitchFamily="-112" charset="0"/>
              </a:rPr>
              <a:t>OpenDOAR</a:t>
            </a:r>
            <a:r>
              <a:rPr lang="en-CA" dirty="0" smtClean="0">
                <a:latin typeface="Verdana" pitchFamily="-112" charset="0"/>
              </a:rPr>
              <a:t>)</a:t>
            </a:r>
          </a:p>
          <a:p>
            <a:pPr>
              <a:buClr>
                <a:srgbClr val="990000"/>
              </a:buClr>
              <a:buSzPct val="120000"/>
              <a:buFont typeface="Wingdings" pitchFamily="2" charset="2"/>
              <a:buChar char="§"/>
            </a:pPr>
            <a:r>
              <a:rPr lang="en-CA" dirty="0" smtClean="0">
                <a:latin typeface="Verdana" pitchFamily="-112" charset="0"/>
              </a:rPr>
              <a:t>&gt; 50 million documents (Bielefeld Academic Search Engine)</a:t>
            </a:r>
          </a:p>
        </p:txBody>
      </p:sp>
      <p:sp>
        <p:nvSpPr>
          <p:cNvPr id="4" name="TextBox 3"/>
          <p:cNvSpPr txBox="1"/>
          <p:nvPr/>
        </p:nvSpPr>
        <p:spPr>
          <a:xfrm>
            <a:off x="3333819" y="6091535"/>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212274778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Sage </a:t>
            </a:r>
            <a:r>
              <a:rPr lang="en-US" dirty="0" err="1" smtClean="0"/>
              <a:t>paywall</a:t>
            </a:r>
            <a:r>
              <a:rPr lang="en-US" dirty="0" smtClean="0"/>
              <a:t> options</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p:txBody>
          <a:bodyPr/>
          <a:lstStyle/>
          <a:p>
            <a:pPr>
              <a:buNone/>
            </a:pPr>
            <a:r>
              <a:rPr lang="en-US" dirty="0" smtClean="0"/>
              <a:t> </a:t>
            </a:r>
            <a:endParaRPr lang="en-US" dirty="0"/>
          </a:p>
        </p:txBody>
      </p:sp>
      <p:sp>
        <p:nvSpPr>
          <p:cNvPr id="7" name="Rectangle 6"/>
          <p:cNvSpPr/>
          <p:nvPr/>
        </p:nvSpPr>
        <p:spPr>
          <a:xfrm>
            <a:off x="2286000" y="1536174"/>
            <a:ext cx="4572000" cy="3785652"/>
          </a:xfrm>
          <a:prstGeom prst="rect">
            <a:avLst/>
          </a:prstGeom>
        </p:spPr>
        <p:txBody>
          <a:bodyPr>
            <a:spAutoFit/>
          </a:bodyPr>
          <a:lstStyle/>
          <a:p>
            <a:r>
              <a:rPr lang="en-US" dirty="0" smtClean="0"/>
              <a:t>Purchase Short-Term Access </a:t>
            </a:r>
          </a:p>
          <a:p>
            <a:r>
              <a:rPr lang="en-US" dirty="0" smtClean="0">
                <a:hlinkClick r:id="rId2"/>
              </a:rPr>
              <a:t>Pay per Article </a:t>
            </a:r>
            <a:r>
              <a:rPr lang="en-US" dirty="0" smtClean="0"/>
              <a:t>- You may purchase </a:t>
            </a:r>
            <a:r>
              <a:rPr lang="en-US" b="1" dirty="0" smtClean="0"/>
              <a:t>this article</a:t>
            </a:r>
            <a:r>
              <a:rPr lang="en-US" dirty="0" smtClean="0"/>
              <a:t> for US$25.00. You must download your purchase, which is yours to keep, within 24 hours. </a:t>
            </a:r>
          </a:p>
          <a:p>
            <a:r>
              <a:rPr lang="en-US" dirty="0" smtClean="0">
                <a:hlinkClick r:id="rId3"/>
              </a:rPr>
              <a:t>Regain Access</a:t>
            </a:r>
            <a:r>
              <a:rPr lang="en-US" dirty="0" smtClean="0"/>
              <a:t> - You can regain access to a recent Pay per Article purchase if your access period has not yet expired. </a:t>
            </a:r>
          </a:p>
        </p:txBody>
      </p:sp>
    </p:spTree>
    <p:extLst>
      <p:ext uri="{BB962C8B-B14F-4D97-AF65-F5344CB8AC3E}">
        <p14:creationId xmlns:p14="http://schemas.microsoft.com/office/powerpoint/2010/main" val="205896932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Open access policies (ROARMAP)</a:t>
            </a:r>
          </a:p>
        </p:txBody>
      </p:sp>
      <p:pic>
        <p:nvPicPr>
          <p:cNvPr id="2" name="Content Placeholder 1" descr="roarmap.jpg"/>
          <p:cNvPicPr>
            <a:picLocks noGrp="1" noChangeAspect="1"/>
          </p:cNvPicPr>
          <p:nvPr>
            <p:ph idx="1"/>
          </p:nvPr>
        </p:nvPicPr>
        <p:blipFill>
          <a:blip r:embed="rId3">
            <a:extLst>
              <a:ext uri="{28A0092B-C50C-407E-A947-70E740481C1C}">
                <a14:useLocalDpi xmlns:a14="http://schemas.microsoft.com/office/drawing/2010/main" val="0"/>
              </a:ext>
            </a:extLst>
          </a:blip>
          <a:srcRect l="4778" r="4778"/>
          <a:stretch>
            <a:fillRect/>
          </a:stretch>
        </p:blipFill>
        <p:spPr>
          <a:xfrm>
            <a:off x="685800" y="1196975"/>
            <a:ext cx="7772400" cy="3946525"/>
          </a:xfrm>
        </p:spPr>
      </p:pic>
      <p:sp>
        <p:nvSpPr>
          <p:cNvPr id="4" name="TextBox 3"/>
          <p:cNvSpPr txBox="1"/>
          <p:nvPr/>
        </p:nvSpPr>
        <p:spPr>
          <a:xfrm>
            <a:off x="3333819" y="6091535"/>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2122747784"/>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30424"/>
            <a:ext cx="6553200" cy="914400"/>
          </a:xfrm>
        </p:spPr>
        <p:txBody>
          <a:bodyPr/>
          <a:lstStyle/>
          <a:p>
            <a:r>
              <a:rPr lang="en-US" dirty="0" smtClean="0"/>
              <a:t>We’ve </a:t>
            </a:r>
            <a:r>
              <a:rPr lang="en-US" dirty="0"/>
              <a:t>come a long way</a:t>
            </a:r>
            <a:r>
              <a:rPr lang="en-US" dirty="0" smtClean="0"/>
              <a:t>…</a:t>
            </a:r>
            <a:br>
              <a:rPr lang="en-US" dirty="0" smtClean="0"/>
            </a:br>
            <a:r>
              <a:rPr lang="en-US" dirty="0" smtClean="0"/>
              <a:t>what </a:t>
            </a:r>
            <a:r>
              <a:rPr lang="en-US" dirty="0"/>
              <a:t>else needs to be done?</a:t>
            </a:r>
            <a:br>
              <a:rPr lang="en-US" dirty="0"/>
            </a:br>
            <a:endParaRPr lang="en-US" dirty="0"/>
          </a:p>
        </p:txBody>
      </p:sp>
      <p:sp>
        <p:nvSpPr>
          <p:cNvPr id="3" name="Content Placeholder 2"/>
          <p:cNvSpPr>
            <a:spLocks noGrp="1"/>
          </p:cNvSpPr>
          <p:nvPr>
            <p:ph idx="1"/>
          </p:nvPr>
        </p:nvSpPr>
        <p:spPr>
          <a:xfrm>
            <a:off x="685800" y="2135088"/>
            <a:ext cx="7772400" cy="3886200"/>
          </a:xfrm>
        </p:spPr>
        <p:txBody>
          <a:bodyPr/>
          <a:lstStyle/>
          <a:p>
            <a:r>
              <a:rPr lang="en-US" dirty="0" smtClean="0"/>
              <a:t>Transitioning economics</a:t>
            </a:r>
          </a:p>
          <a:p>
            <a:r>
              <a:rPr lang="en-US" dirty="0" smtClean="0"/>
              <a:t>More and better policies</a:t>
            </a:r>
          </a:p>
          <a:p>
            <a:r>
              <a:rPr lang="en-US" dirty="0" smtClean="0"/>
              <a:t>Academic voices are needed</a:t>
            </a:r>
          </a:p>
          <a:p>
            <a:r>
              <a:rPr lang="en-US" dirty="0" smtClean="0"/>
              <a:t>Critical reflection on options</a:t>
            </a:r>
          </a:p>
        </p:txBody>
      </p:sp>
    </p:spTree>
    <p:extLst>
      <p:ext uri="{BB962C8B-B14F-4D97-AF65-F5344CB8AC3E}">
        <p14:creationId xmlns:p14="http://schemas.microsoft.com/office/powerpoint/2010/main" val="111397340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Per-article costs</a:t>
            </a:r>
          </a:p>
        </p:txBody>
      </p:sp>
      <p:pic>
        <p:nvPicPr>
          <p:cNvPr id="5" name="Content Placeholder 4" descr="figure 2.jpg"/>
          <p:cNvPicPr>
            <a:picLocks noGrp="1" noChangeAspect="1"/>
          </p:cNvPicPr>
          <p:nvPr>
            <p:ph idx="1"/>
          </p:nvPr>
        </p:nvPicPr>
        <p:blipFill>
          <a:blip r:embed="rId3"/>
          <a:srcRect t="-7754" b="-7754"/>
          <a:stretch>
            <a:fillRect/>
          </a:stretch>
        </p:blipFill>
        <p:spPr>
          <a:xfrm>
            <a:off x="685800" y="1196975"/>
            <a:ext cx="7772400" cy="3946525"/>
          </a:xfrm>
        </p:spPr>
      </p:pic>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savings with full transition to open access</a:t>
            </a:r>
            <a:endParaRPr lang="en-US" dirty="0"/>
          </a:p>
        </p:txBody>
      </p:sp>
      <p:sp>
        <p:nvSpPr>
          <p:cNvPr id="3" name="Content Placeholder 2"/>
          <p:cNvSpPr>
            <a:spLocks noGrp="1"/>
          </p:cNvSpPr>
          <p:nvPr>
            <p:ph idx="1"/>
          </p:nvPr>
        </p:nvSpPr>
        <p:spPr/>
        <p:txBody>
          <a:bodyPr/>
          <a:lstStyle/>
          <a:p>
            <a:r>
              <a:rPr lang="en-US" dirty="0" smtClean="0"/>
              <a:t>OJS $188: about 4% of current spend</a:t>
            </a:r>
          </a:p>
          <a:p>
            <a:r>
              <a:rPr lang="en-US" dirty="0" err="1" smtClean="0"/>
              <a:t>PLoS</a:t>
            </a:r>
            <a:r>
              <a:rPr lang="en-US" dirty="0" smtClean="0"/>
              <a:t> ONE: about 1/3 of current spend</a:t>
            </a:r>
          </a:p>
          <a:p>
            <a:endParaRPr lang="en-US" dirty="0"/>
          </a:p>
          <a:p>
            <a:endParaRPr lang="en-US" dirty="0" smtClean="0"/>
          </a:p>
          <a:p>
            <a:endParaRPr lang="en-US" dirty="0"/>
          </a:p>
          <a:p>
            <a:r>
              <a:rPr lang="en-US" dirty="0" smtClean="0"/>
              <a:t>Key is not just OA but cost-effective publishing </a:t>
            </a:r>
          </a:p>
          <a:p>
            <a:r>
              <a:rPr lang="en-US" dirty="0" smtClean="0"/>
              <a:t>More research needed on library publishing </a:t>
            </a:r>
            <a:endParaRPr lang="en-US" dirty="0"/>
          </a:p>
        </p:txBody>
      </p:sp>
    </p:spTree>
    <p:extLst>
      <p:ext uri="{BB962C8B-B14F-4D97-AF65-F5344CB8AC3E}">
        <p14:creationId xmlns:p14="http://schemas.microsoft.com/office/powerpoint/2010/main" val="3068440110"/>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Why do we need savings? </a:t>
            </a:r>
          </a:p>
        </p:txBody>
      </p:sp>
      <p:sp>
        <p:nvSpPr>
          <p:cNvPr id="15363" name="Content Placeholder 2"/>
          <p:cNvSpPr>
            <a:spLocks noGrp="1"/>
          </p:cNvSpPr>
          <p:nvPr>
            <p:ph idx="1"/>
          </p:nvPr>
        </p:nvSpPr>
        <p:spPr>
          <a:xfrm>
            <a:off x="685800" y="1196752"/>
            <a:ext cx="7772400" cy="3946760"/>
          </a:xfrm>
        </p:spPr>
        <p:txBody>
          <a:bodyPr/>
          <a:lstStyle/>
          <a:p>
            <a:pPr>
              <a:buClr>
                <a:srgbClr val="990000"/>
              </a:buClr>
              <a:buSzPct val="120000"/>
              <a:buNone/>
            </a:pPr>
            <a:r>
              <a:rPr lang="en-CA" dirty="0" smtClean="0">
                <a:solidFill>
                  <a:srgbClr val="990000"/>
                </a:solidFill>
                <a:latin typeface="Verdana" pitchFamily="-112" charset="0"/>
              </a:rPr>
              <a:t>Academic jobs! </a:t>
            </a:r>
          </a:p>
          <a:p>
            <a:pPr>
              <a:buClr>
                <a:srgbClr val="990000"/>
              </a:buClr>
              <a:buSzPct val="120000"/>
              <a:buFont typeface="Wingdings" pitchFamily="2" charset="2"/>
              <a:buChar char="§"/>
            </a:pPr>
            <a:r>
              <a:rPr lang="en-CA" dirty="0" smtClean="0">
                <a:latin typeface="Verdana" pitchFamily="-112" charset="0"/>
              </a:rPr>
              <a:t>2/3 of $5.8 billion current academic library expenditures = $3.9 billion. </a:t>
            </a:r>
          </a:p>
          <a:p>
            <a:pPr>
              <a:buClr>
                <a:srgbClr val="990000"/>
              </a:buClr>
              <a:buSzPct val="120000"/>
              <a:buFont typeface="Wingdings" pitchFamily="2" charset="2"/>
              <a:buChar char="§"/>
            </a:pPr>
            <a:r>
              <a:rPr lang="en-CA" dirty="0" smtClean="0">
                <a:latin typeface="Verdana" pitchFamily="-112" charset="0"/>
              </a:rPr>
              <a:t>At average annual salary of $100,000, that 39,000 jobs!</a:t>
            </a:r>
          </a:p>
          <a:p>
            <a:pPr>
              <a:buClr>
                <a:srgbClr val="990000"/>
              </a:buClr>
              <a:buSzPct val="120000"/>
              <a:buFont typeface="Wingdings" pitchFamily="2" charset="2"/>
              <a:buChar char="§"/>
            </a:pPr>
            <a:r>
              <a:rPr lang="en-CA" dirty="0" smtClean="0">
                <a:latin typeface="Verdana" pitchFamily="-112" charset="0"/>
              </a:rPr>
              <a:t>If average RA = $6,000, that’s 650,000 RAs!</a:t>
            </a:r>
          </a:p>
          <a:p>
            <a:pPr>
              <a:buClr>
                <a:srgbClr val="990000"/>
              </a:buClr>
              <a:buSzPct val="120000"/>
              <a:buFont typeface="Wingdings" pitchFamily="2" charset="2"/>
              <a:buChar char="§"/>
            </a:pPr>
            <a:r>
              <a:rPr lang="en-CA" dirty="0" smtClean="0">
                <a:latin typeface="Verdana" pitchFamily="-112" charset="0"/>
              </a:rPr>
              <a:t>8% increase on $1 million subscription = 1 senior or two junior faculty positions</a:t>
            </a:r>
          </a:p>
          <a:p>
            <a:pPr>
              <a:buClr>
                <a:srgbClr val="990000"/>
              </a:buClr>
              <a:buSzPct val="120000"/>
              <a:buNone/>
            </a:pPr>
            <a:endParaRPr lang="en-CA" dirty="0" smtClean="0">
              <a:latin typeface="Verdana" pitchFamily="-112" charset="0"/>
            </a:endParaRPr>
          </a:p>
          <a:p>
            <a:pPr>
              <a:buClr>
                <a:srgbClr val="990000"/>
              </a:buClr>
              <a:buSzPct val="120000"/>
              <a:buNone/>
            </a:pPr>
            <a:r>
              <a:rPr lang="en-CA" dirty="0" smtClean="0">
                <a:solidFill>
                  <a:srgbClr val="990000"/>
                </a:solidFill>
                <a:latin typeface="Verdana" pitchFamily="-112" charset="0"/>
              </a:rPr>
              <a:t>New needs!</a:t>
            </a:r>
          </a:p>
          <a:p>
            <a:pPr>
              <a:buClr>
                <a:srgbClr val="990000"/>
              </a:buClr>
              <a:buSzPct val="120000"/>
            </a:pPr>
            <a:r>
              <a:rPr lang="en-CA" dirty="0" smtClean="0">
                <a:latin typeface="Verdana" pitchFamily="-112" charset="0"/>
              </a:rPr>
              <a:t>Research data management &amp; preservation</a:t>
            </a:r>
          </a:p>
          <a:p>
            <a:pPr>
              <a:buClr>
                <a:srgbClr val="990000"/>
              </a:buClr>
              <a:buSzPct val="120000"/>
            </a:pPr>
            <a:r>
              <a:rPr lang="en-CA" dirty="0" smtClean="0">
                <a:latin typeface="Verdana" pitchFamily="-112" charset="0"/>
              </a:rPr>
              <a:t>Archiving scholarly blogs and websites</a:t>
            </a:r>
          </a:p>
          <a:p>
            <a:pPr>
              <a:buClr>
                <a:srgbClr val="990000"/>
              </a:buClr>
              <a:buSzPct val="120000"/>
              <a:buFont typeface="Wingdings" pitchFamily="2" charset="2"/>
              <a:buChar char="§"/>
            </a:pPr>
            <a:endParaRPr lang="en-CA" dirty="0" smtClean="0">
              <a:latin typeface="Verdana" pitchFamily="-112" charset="0"/>
            </a:endParaRPr>
          </a:p>
        </p:txBody>
      </p:sp>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 </a:t>
            </a:r>
          </a:p>
        </p:txBody>
      </p:sp>
      <p:sp>
        <p:nvSpPr>
          <p:cNvPr id="15363" name="Content Placeholder 2"/>
          <p:cNvSpPr>
            <a:spLocks noGrp="1"/>
          </p:cNvSpPr>
          <p:nvPr>
            <p:ph idx="1"/>
          </p:nvPr>
        </p:nvSpPr>
        <p:spPr>
          <a:xfrm>
            <a:off x="685800" y="1196752"/>
            <a:ext cx="7772400" cy="3946760"/>
          </a:xfrm>
        </p:spPr>
        <p:txBody>
          <a:bodyPr/>
          <a:lstStyle/>
          <a:p>
            <a:pPr marL="0" indent="0">
              <a:buClr>
                <a:srgbClr val="990000"/>
              </a:buClr>
              <a:buSzPct val="120000"/>
              <a:buNone/>
            </a:pPr>
            <a:r>
              <a:rPr lang="en-CA" sz="3600" dirty="0" err="1" smtClean="0">
                <a:solidFill>
                  <a:srgbClr val="990000"/>
                </a:solidFill>
                <a:latin typeface="Verdana" pitchFamily="-112" charset="0"/>
              </a:rPr>
              <a:t>Altmetrics</a:t>
            </a:r>
            <a:r>
              <a:rPr lang="en-CA" sz="3600" dirty="0" smtClean="0">
                <a:solidFill>
                  <a:srgbClr val="990000"/>
                </a:solidFill>
                <a:latin typeface="Verdana" pitchFamily="-112" charset="0"/>
              </a:rPr>
              <a:t>?</a:t>
            </a:r>
          </a:p>
        </p:txBody>
      </p:sp>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Tree>
    <p:extLst>
      <p:ext uri="{BB962C8B-B14F-4D97-AF65-F5344CB8AC3E}">
        <p14:creationId xmlns:p14="http://schemas.microsoft.com/office/powerpoint/2010/main" val="244574730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San Francisco Declaration on Research Assessment (DORA)</a:t>
            </a:r>
            <a:endParaRPr lang="en-US" dirty="0"/>
          </a:p>
        </p:txBody>
      </p:sp>
      <p:sp>
        <p:nvSpPr>
          <p:cNvPr id="3" name="Content Placeholder 2"/>
          <p:cNvSpPr>
            <a:spLocks noGrp="1"/>
          </p:cNvSpPr>
          <p:nvPr>
            <p:ph idx="1"/>
          </p:nvPr>
        </p:nvSpPr>
        <p:spPr/>
        <p:txBody>
          <a:bodyPr/>
          <a:lstStyle/>
          <a:p>
            <a:pPr marL="0" indent="0">
              <a:buNone/>
            </a:pPr>
            <a:r>
              <a:rPr lang="en-US" i="1" dirty="0"/>
              <a:t>General Recommendation</a:t>
            </a:r>
            <a:endParaRPr lang="en-US" dirty="0"/>
          </a:p>
          <a:p>
            <a:pPr marL="0" indent="0">
              <a:buNone/>
            </a:pPr>
            <a:r>
              <a:rPr lang="en-US" dirty="0"/>
              <a:t>1. Do not use journal-based metrics, such as Journal Impact Factors, as a surrogate measure of the quality of individual research articles, to assess an individual scientist's contributions, or in hiring, promotion, or funding decisions.</a:t>
            </a:r>
          </a:p>
          <a:p>
            <a:pPr marL="0" indent="0">
              <a:buNone/>
            </a:pPr>
            <a:endParaRPr lang="en-US" dirty="0"/>
          </a:p>
        </p:txBody>
      </p:sp>
      <p:sp>
        <p:nvSpPr>
          <p:cNvPr id="4" name="TextBox 3"/>
          <p:cNvSpPr txBox="1"/>
          <p:nvPr/>
        </p:nvSpPr>
        <p:spPr>
          <a:xfrm>
            <a:off x="3707904" y="6063679"/>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154531190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Redefining impact</a:t>
            </a:r>
          </a:p>
        </p:txBody>
      </p:sp>
      <p:sp>
        <p:nvSpPr>
          <p:cNvPr id="15363" name="Content Placeholder 2"/>
          <p:cNvSpPr>
            <a:spLocks noGrp="1"/>
          </p:cNvSpPr>
          <p:nvPr>
            <p:ph idx="1"/>
          </p:nvPr>
        </p:nvSpPr>
        <p:spPr>
          <a:xfrm>
            <a:off x="685800" y="1196752"/>
            <a:ext cx="7772400" cy="3946760"/>
          </a:xfrm>
        </p:spPr>
        <p:txBody>
          <a:bodyPr/>
          <a:lstStyle/>
          <a:p>
            <a:pPr>
              <a:buClr>
                <a:srgbClr val="990000"/>
              </a:buClr>
              <a:buSzPct val="120000"/>
              <a:buFont typeface="Wingdings" pitchFamily="2" charset="2"/>
              <a:buChar char="§"/>
            </a:pPr>
            <a:r>
              <a:rPr lang="en-CA" dirty="0" smtClean="0">
                <a:latin typeface="Verdana" pitchFamily="-112" charset="0"/>
              </a:rPr>
              <a:t>Solve global warming</a:t>
            </a:r>
          </a:p>
          <a:p>
            <a:pPr>
              <a:buClr>
                <a:srgbClr val="990000"/>
              </a:buClr>
              <a:buSzPct val="120000"/>
              <a:buFont typeface="Wingdings" pitchFamily="2" charset="2"/>
              <a:buChar char="§"/>
            </a:pPr>
            <a:r>
              <a:rPr lang="en-CA" dirty="0" smtClean="0">
                <a:latin typeface="Verdana" pitchFamily="-112" charset="0"/>
              </a:rPr>
              <a:t>Find clean energy solutions</a:t>
            </a:r>
          </a:p>
          <a:p>
            <a:pPr>
              <a:buClr>
                <a:srgbClr val="990000"/>
              </a:buClr>
              <a:buSzPct val="120000"/>
              <a:buFont typeface="Wingdings" pitchFamily="2" charset="2"/>
              <a:buChar char="§"/>
            </a:pPr>
            <a:r>
              <a:rPr lang="en-CA" dirty="0" smtClean="0">
                <a:latin typeface="Verdana" pitchFamily="-112" charset="0"/>
              </a:rPr>
              <a:t>Develop an economic system that works – and is stable and sustainable</a:t>
            </a:r>
          </a:p>
          <a:p>
            <a:pPr>
              <a:buClr>
                <a:srgbClr val="990000"/>
              </a:buClr>
              <a:buSzPct val="120000"/>
              <a:buFont typeface="Wingdings" pitchFamily="2" charset="2"/>
              <a:buChar char="§"/>
            </a:pPr>
            <a:r>
              <a:rPr lang="en-CA" dirty="0" smtClean="0">
                <a:latin typeface="Verdana" pitchFamily="-112" charset="0"/>
              </a:rPr>
              <a:t>Achieve world peace</a:t>
            </a:r>
          </a:p>
          <a:p>
            <a:pPr>
              <a:buClr>
                <a:srgbClr val="990000"/>
              </a:buClr>
              <a:buSzPct val="120000"/>
              <a:buFont typeface="Wingdings" pitchFamily="2" charset="2"/>
              <a:buChar char="§"/>
            </a:pPr>
            <a:r>
              <a:rPr lang="en-CA" dirty="0" smtClean="0">
                <a:latin typeface="Verdana" pitchFamily="-112" charset="0"/>
              </a:rPr>
              <a:t>Maximum quality of life / minimum illness</a:t>
            </a:r>
          </a:p>
          <a:p>
            <a:pPr>
              <a:buClr>
                <a:srgbClr val="990000"/>
              </a:buClr>
              <a:buSzPct val="120000"/>
              <a:buFont typeface="Wingdings" pitchFamily="2" charset="2"/>
              <a:buChar char="§"/>
            </a:pPr>
            <a:r>
              <a:rPr lang="en-CA" dirty="0" smtClean="0">
                <a:latin typeface="Verdana" pitchFamily="-112" charset="0"/>
              </a:rPr>
              <a:t>Evidence-based practice</a:t>
            </a:r>
          </a:p>
        </p:txBody>
      </p:sp>
      <p:sp>
        <p:nvSpPr>
          <p:cNvPr id="4" name="TextBox 3"/>
          <p:cNvSpPr txBox="1"/>
          <p:nvPr/>
        </p:nvSpPr>
        <p:spPr>
          <a:xfrm>
            <a:off x="3333819"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Impact for the real world: how to get there?</a:t>
            </a:r>
          </a:p>
        </p:txBody>
      </p:sp>
      <p:sp>
        <p:nvSpPr>
          <p:cNvPr id="15363" name="Content Placeholder 2"/>
          <p:cNvSpPr>
            <a:spLocks noGrp="1"/>
          </p:cNvSpPr>
          <p:nvPr>
            <p:ph idx="1"/>
          </p:nvPr>
        </p:nvSpPr>
        <p:spPr>
          <a:xfrm>
            <a:off x="685800" y="1628800"/>
            <a:ext cx="7772400" cy="3946760"/>
          </a:xfrm>
        </p:spPr>
        <p:txBody>
          <a:bodyPr/>
          <a:lstStyle/>
          <a:p>
            <a:pPr>
              <a:buClr>
                <a:srgbClr val="990000"/>
              </a:buClr>
              <a:buSzPct val="120000"/>
              <a:buFont typeface="Wingdings" pitchFamily="2" charset="2"/>
              <a:buChar char="§"/>
            </a:pPr>
            <a:r>
              <a:rPr lang="en-CA" dirty="0" smtClean="0">
                <a:latin typeface="Verdana" pitchFamily="-112" charset="0"/>
              </a:rPr>
              <a:t>Open research</a:t>
            </a:r>
          </a:p>
          <a:p>
            <a:pPr>
              <a:buClr>
                <a:srgbClr val="990000"/>
              </a:buClr>
              <a:buSzPct val="120000"/>
              <a:buFont typeface="Wingdings" pitchFamily="2" charset="2"/>
              <a:buChar char="§"/>
            </a:pPr>
            <a:r>
              <a:rPr lang="en-CA" dirty="0" smtClean="0">
                <a:latin typeface="Verdana" pitchFamily="-112" charset="0"/>
              </a:rPr>
              <a:t>Collaboration</a:t>
            </a:r>
          </a:p>
          <a:p>
            <a:pPr>
              <a:buClr>
                <a:srgbClr val="990000"/>
              </a:buClr>
              <a:buSzPct val="120000"/>
              <a:buFont typeface="Wingdings" pitchFamily="2" charset="2"/>
              <a:buChar char="§"/>
            </a:pPr>
            <a:r>
              <a:rPr lang="en-CA" dirty="0" smtClean="0">
                <a:latin typeface="Verdana" pitchFamily="-112" charset="0"/>
              </a:rPr>
              <a:t>Human genome project</a:t>
            </a:r>
          </a:p>
        </p:txBody>
      </p:sp>
      <p:sp>
        <p:nvSpPr>
          <p:cNvPr id="4" name="TextBox 3"/>
          <p:cNvSpPr txBox="1"/>
          <p:nvPr/>
        </p:nvSpPr>
        <p:spPr>
          <a:xfrm>
            <a:off x="3333819"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1259498744"/>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access mandate policies</a:t>
            </a:r>
            <a:endParaRPr lang="en-US" dirty="0"/>
          </a:p>
        </p:txBody>
      </p:sp>
      <p:sp>
        <p:nvSpPr>
          <p:cNvPr id="3" name="Content Placeholder 2"/>
          <p:cNvSpPr>
            <a:spLocks noGrp="1"/>
          </p:cNvSpPr>
          <p:nvPr>
            <p:ph idx="1"/>
          </p:nvPr>
        </p:nvSpPr>
        <p:spPr/>
        <p:txBody>
          <a:bodyPr/>
          <a:lstStyle/>
          <a:p>
            <a:r>
              <a:rPr lang="en-US" dirty="0" smtClean="0"/>
              <a:t>About 13 Canadian funders’ open access policies</a:t>
            </a:r>
          </a:p>
          <a:p>
            <a:r>
              <a:rPr lang="en-US" dirty="0" smtClean="0"/>
              <a:t>Institutional policies </a:t>
            </a:r>
            <a:endParaRPr lang="en-US" dirty="0"/>
          </a:p>
          <a:p>
            <a:r>
              <a:rPr lang="en-US" dirty="0" smtClean="0"/>
              <a:t>Tri-agency draft open access policy</a:t>
            </a:r>
            <a:endParaRPr lang="en-US" dirty="0"/>
          </a:p>
        </p:txBody>
      </p:sp>
    </p:spTree>
    <p:extLst>
      <p:ext uri="{BB962C8B-B14F-4D97-AF65-F5344CB8AC3E}">
        <p14:creationId xmlns:p14="http://schemas.microsoft.com/office/powerpoint/2010/main" val="204744757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p:txBody>
          <a:bodyPr/>
          <a:lstStyle/>
          <a:p>
            <a:pPr>
              <a:buNone/>
            </a:pPr>
            <a:r>
              <a:rPr lang="en-US" dirty="0" smtClean="0"/>
              <a:t> </a:t>
            </a:r>
            <a:endParaRPr lang="en-US" dirty="0"/>
          </a:p>
        </p:txBody>
      </p:sp>
      <p:pic>
        <p:nvPicPr>
          <p:cNvPr id="8" name="Picture 7" descr="ecommonsusask.jpg"/>
          <p:cNvPicPr>
            <a:picLocks noChangeAspect="1"/>
          </p:cNvPicPr>
          <p:nvPr/>
        </p:nvPicPr>
        <p:blipFill>
          <a:blip r:embed="rId2"/>
          <a:stretch>
            <a:fillRect/>
          </a:stretch>
        </p:blipFill>
        <p:spPr>
          <a:xfrm>
            <a:off x="457200" y="825759"/>
            <a:ext cx="8194063" cy="4665600"/>
          </a:xfrm>
          <a:prstGeom prst="rect">
            <a:avLst/>
          </a:prstGeom>
        </p:spPr>
      </p:pic>
    </p:spTree>
    <p:extLst>
      <p:ext uri="{BB962C8B-B14F-4D97-AF65-F5344CB8AC3E}">
        <p14:creationId xmlns:p14="http://schemas.microsoft.com/office/powerpoint/2010/main" val="327000345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Draft tri-agency open access policy (comments due Dec. 13)</a:t>
            </a:r>
          </a:p>
        </p:txBody>
      </p:sp>
      <p:sp>
        <p:nvSpPr>
          <p:cNvPr id="15363" name="Content Placeholder 2"/>
          <p:cNvSpPr>
            <a:spLocks noGrp="1"/>
          </p:cNvSpPr>
          <p:nvPr>
            <p:ph idx="1"/>
          </p:nvPr>
        </p:nvSpPr>
        <p:spPr>
          <a:xfrm>
            <a:off x="685800" y="1539640"/>
            <a:ext cx="7772400" cy="3946760"/>
          </a:xfrm>
        </p:spPr>
        <p:txBody>
          <a:bodyPr/>
          <a:lstStyle/>
          <a:p>
            <a:pPr>
              <a:buClr>
                <a:srgbClr val="990000"/>
              </a:buClr>
              <a:buSzPct val="120000"/>
              <a:buNone/>
            </a:pPr>
            <a:r>
              <a:rPr lang="en-US" dirty="0" smtClean="0"/>
              <a:t>Preamble:</a:t>
            </a:r>
          </a:p>
          <a:p>
            <a:pPr>
              <a:buClr>
                <a:srgbClr val="990000"/>
              </a:buClr>
              <a:buSzPct val="120000"/>
              <a:buFont typeface="Wingdings" pitchFamily="2" charset="2"/>
              <a:buChar char="§"/>
            </a:pPr>
            <a:r>
              <a:rPr lang="en-US" dirty="0" smtClean="0"/>
              <a:t>As publicly funded organizations, the Agencies have a fundamental interest in promoting the availability of findings that result from the research they fund, including research publications, to the widest possible audience, and at the earliest possible opportunity. Societal advancement is made possible through widespread and barrier-free access to cutting-edge research and knowledge, enabling researchers, scholars, clinicians, policy-makers, private sector and not-for-profit organizations and the public to use and build on this knowledge.</a:t>
            </a:r>
          </a:p>
          <a:p>
            <a:pPr>
              <a:buClr>
                <a:srgbClr val="990000"/>
              </a:buClr>
              <a:buSzPct val="120000"/>
              <a:buFont typeface="Wingdings" pitchFamily="2" charset="2"/>
              <a:buChar char="§"/>
            </a:pPr>
            <a:r>
              <a:rPr lang="en-US" dirty="0" smtClean="0">
                <a:latin typeface="Verdana" pitchFamily="-112" charset="0"/>
              </a:rPr>
              <a:t>CIHR already in effect – NSERC and SSHRC proposed Sept. 1, 2014</a:t>
            </a:r>
            <a:endParaRPr lang="en-CA" dirty="0" smtClean="0">
              <a:latin typeface="Verdana" pitchFamily="-112" charset="0"/>
            </a:endParaRPr>
          </a:p>
        </p:txBody>
      </p:sp>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Tree>
    <p:extLst>
      <p:ext uri="{BB962C8B-B14F-4D97-AF65-F5344CB8AC3E}">
        <p14:creationId xmlns:p14="http://schemas.microsoft.com/office/powerpoint/2010/main" val="1980187456"/>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Draft tri-agency open access policy: principles</a:t>
            </a:r>
          </a:p>
        </p:txBody>
      </p:sp>
      <p:sp>
        <p:nvSpPr>
          <p:cNvPr id="15363" name="Content Placeholder 2"/>
          <p:cNvSpPr>
            <a:spLocks noGrp="1"/>
          </p:cNvSpPr>
          <p:nvPr>
            <p:ph idx="1"/>
          </p:nvPr>
        </p:nvSpPr>
        <p:spPr>
          <a:xfrm>
            <a:off x="685800" y="1196752"/>
            <a:ext cx="7772400" cy="3946760"/>
          </a:xfrm>
        </p:spPr>
        <p:txBody>
          <a:bodyPr/>
          <a:lstStyle/>
          <a:p>
            <a:r>
              <a:rPr lang="en-US" dirty="0" smtClean="0"/>
              <a:t>Committing to academic freedom, and the right to publish; </a:t>
            </a:r>
          </a:p>
          <a:p>
            <a:r>
              <a:rPr lang="en-US" dirty="0" smtClean="0"/>
              <a:t>Maintaining the high standards and quality of research by committing to academic openness, integrity and ethics; </a:t>
            </a:r>
          </a:p>
          <a:p>
            <a:r>
              <a:rPr lang="en-US" dirty="0" smtClean="0"/>
              <a:t>Promoting recognized research best practices and standards across disciplines, and embracing and sharing emerging practices and standards; </a:t>
            </a:r>
          </a:p>
          <a:p>
            <a:r>
              <a:rPr lang="en-US" dirty="0" smtClean="0"/>
              <a:t>Advancing academic research, science and innovation; </a:t>
            </a:r>
          </a:p>
          <a:p>
            <a:r>
              <a:rPr lang="en-US" dirty="0" smtClean="0"/>
              <a:t>Effective diffusion of research results; and </a:t>
            </a:r>
          </a:p>
          <a:p>
            <a:r>
              <a:rPr lang="en-US" dirty="0" smtClean="0"/>
              <a:t>Aligning activities, programs and policies between Canadian and international research funding agencies. </a:t>
            </a:r>
          </a:p>
          <a:p>
            <a:pPr>
              <a:buClr>
                <a:srgbClr val="990000"/>
              </a:buClr>
              <a:buSzPct val="120000"/>
              <a:buNone/>
            </a:pPr>
            <a:endParaRPr lang="en-CA" dirty="0" smtClean="0">
              <a:latin typeface="Verdana" pitchFamily="-112" charset="0"/>
            </a:endParaRPr>
          </a:p>
        </p:txBody>
      </p:sp>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Tree>
    <p:extLst>
      <p:ext uri="{BB962C8B-B14F-4D97-AF65-F5344CB8AC3E}">
        <p14:creationId xmlns:p14="http://schemas.microsoft.com/office/powerpoint/2010/main" val="3953613328"/>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Draft tri-agency open access policy: policy statement</a:t>
            </a:r>
          </a:p>
        </p:txBody>
      </p:sp>
      <p:sp>
        <p:nvSpPr>
          <p:cNvPr id="15363" name="Content Placeholder 2"/>
          <p:cNvSpPr>
            <a:spLocks noGrp="1"/>
          </p:cNvSpPr>
          <p:nvPr>
            <p:ph idx="1"/>
          </p:nvPr>
        </p:nvSpPr>
        <p:spPr>
          <a:xfrm>
            <a:off x="685800" y="1768240"/>
            <a:ext cx="7772400" cy="3946760"/>
          </a:xfrm>
        </p:spPr>
        <p:txBody>
          <a:bodyPr/>
          <a:lstStyle/>
          <a:p>
            <a:pPr>
              <a:buClr>
                <a:srgbClr val="990000"/>
              </a:buClr>
              <a:buSzPct val="120000"/>
              <a:buFont typeface="Wingdings" pitchFamily="2" charset="2"/>
              <a:buChar char="§"/>
            </a:pPr>
            <a:r>
              <a:rPr lang="en-US" dirty="0" smtClean="0"/>
              <a:t>Grant recipients are required to ensure that any peer-reviewed journal publications arising from Agency-supported research are freely accessible within 12 months of publication, either through the publisher's website (Option #1) or an online repository (Option #2). </a:t>
            </a:r>
            <a:endParaRPr lang="en-CA" dirty="0" smtClean="0">
              <a:latin typeface="Verdana" pitchFamily="-112" charset="0"/>
            </a:endParaRPr>
          </a:p>
        </p:txBody>
      </p:sp>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Tree>
    <p:extLst>
      <p:ext uri="{BB962C8B-B14F-4D97-AF65-F5344CB8AC3E}">
        <p14:creationId xmlns:p14="http://schemas.microsoft.com/office/powerpoint/2010/main" val="3199588693"/>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Draft tri-agency open access policy: option 1</a:t>
            </a:r>
          </a:p>
        </p:txBody>
      </p:sp>
      <p:sp>
        <p:nvSpPr>
          <p:cNvPr id="15363" name="Content Placeholder 2"/>
          <p:cNvSpPr>
            <a:spLocks noGrp="1"/>
          </p:cNvSpPr>
          <p:nvPr>
            <p:ph idx="1"/>
          </p:nvPr>
        </p:nvSpPr>
        <p:spPr>
          <a:xfrm>
            <a:off x="685800" y="1692040"/>
            <a:ext cx="7772400" cy="3946760"/>
          </a:xfrm>
        </p:spPr>
        <p:txBody>
          <a:bodyPr/>
          <a:lstStyle/>
          <a:p>
            <a:r>
              <a:rPr lang="en-US" b="1" dirty="0" smtClean="0"/>
              <a:t>Option #1: </a:t>
            </a:r>
            <a:r>
              <a:rPr lang="en-US" dirty="0" smtClean="0"/>
              <a:t>Grant recipients submit their manuscript to a journal that offers immediate open access to published articles, or offers open access to published articles within 12 months. </a:t>
            </a:r>
          </a:p>
          <a:p>
            <a:r>
              <a:rPr lang="en-US" dirty="0" smtClean="0"/>
              <a:t>The Agencies consider the cost of publishing in open access journals to be an eligible expense under the </a:t>
            </a:r>
            <a:r>
              <a:rPr lang="en-US" dirty="0" smtClean="0">
                <a:hlinkClick r:id="rId2"/>
              </a:rPr>
              <a:t>Use of Grant Funds</a:t>
            </a:r>
            <a:r>
              <a:rPr lang="en-US" dirty="0" smtClean="0"/>
              <a:t>. </a:t>
            </a:r>
          </a:p>
          <a:p>
            <a:pPr>
              <a:buClr>
                <a:srgbClr val="990000"/>
              </a:buClr>
              <a:buSzPct val="120000"/>
              <a:buFont typeface="Wingdings" pitchFamily="2" charset="2"/>
              <a:buChar char="§"/>
            </a:pPr>
            <a:endParaRPr lang="en-CA" dirty="0" smtClean="0">
              <a:latin typeface="Verdana" pitchFamily="-112" charset="0"/>
            </a:endParaRPr>
          </a:p>
        </p:txBody>
      </p:sp>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Tree>
    <p:extLst>
      <p:ext uri="{BB962C8B-B14F-4D97-AF65-F5344CB8AC3E}">
        <p14:creationId xmlns:p14="http://schemas.microsoft.com/office/powerpoint/2010/main" val="3936706873"/>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Draft tri-agency open access policy: option 2</a:t>
            </a:r>
          </a:p>
        </p:txBody>
      </p:sp>
      <p:sp>
        <p:nvSpPr>
          <p:cNvPr id="15363" name="Content Placeholder 2"/>
          <p:cNvSpPr>
            <a:spLocks noGrp="1"/>
          </p:cNvSpPr>
          <p:nvPr>
            <p:ph idx="1"/>
          </p:nvPr>
        </p:nvSpPr>
        <p:spPr>
          <a:xfrm>
            <a:off x="685800" y="1615840"/>
            <a:ext cx="7772400" cy="3946760"/>
          </a:xfrm>
        </p:spPr>
        <p:txBody>
          <a:bodyPr/>
          <a:lstStyle/>
          <a:p>
            <a:r>
              <a:rPr lang="en-US" b="1" dirty="0" smtClean="0"/>
              <a:t>Option #2: </a:t>
            </a:r>
            <a:r>
              <a:rPr lang="en-US" dirty="0" smtClean="0"/>
              <a:t>Grant recipients archive the final peer-reviewed full-text manuscript in a digital archive where it will be freely accessible within 12 months (e.g., institutional repository or discipline-based repository). It is the responsibility of the grant recipient to determine which publishers allow authors to retain copyright and/or allow authors to archive journal publications in accordance with funding agency policies. </a:t>
            </a:r>
          </a:p>
          <a:p>
            <a:r>
              <a:rPr lang="en-US" dirty="0" smtClean="0"/>
              <a:t>Grant recipients must acknowledge Agency contributions in all peer-reviewed publications, quoting the funding reference number. </a:t>
            </a:r>
          </a:p>
          <a:p>
            <a:pPr>
              <a:buClr>
                <a:srgbClr val="990000"/>
              </a:buClr>
              <a:buSzPct val="120000"/>
              <a:buFont typeface="Wingdings" pitchFamily="2" charset="2"/>
              <a:buChar char="§"/>
            </a:pPr>
            <a:endParaRPr lang="en-CA" dirty="0" smtClean="0">
              <a:latin typeface="Verdana" pitchFamily="-112" charset="0"/>
            </a:endParaRPr>
          </a:p>
        </p:txBody>
      </p:sp>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Tree>
    <p:extLst>
      <p:ext uri="{BB962C8B-B14F-4D97-AF65-F5344CB8AC3E}">
        <p14:creationId xmlns:p14="http://schemas.microsoft.com/office/powerpoint/2010/main" val="2400678955"/>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Draft tri-agency open access policy: publication-related research data (CIHR only)</a:t>
            </a:r>
          </a:p>
        </p:txBody>
      </p:sp>
      <p:sp>
        <p:nvSpPr>
          <p:cNvPr id="15363" name="Content Placeholder 2"/>
          <p:cNvSpPr>
            <a:spLocks noGrp="1"/>
          </p:cNvSpPr>
          <p:nvPr>
            <p:ph idx="1"/>
          </p:nvPr>
        </p:nvSpPr>
        <p:spPr>
          <a:xfrm>
            <a:off x="685800" y="1768240"/>
            <a:ext cx="7772400" cy="3946760"/>
          </a:xfrm>
        </p:spPr>
        <p:txBody>
          <a:bodyPr/>
          <a:lstStyle/>
          <a:p>
            <a:r>
              <a:rPr lang="en-US" dirty="0" smtClean="0"/>
              <a:t>Recipients of CIHR funding are required to adhere with the following responsibilities: deposit bioinformatics, atomic, and molecular coordinate data into the appropriate public database (e.g. gene sequences deposited in </a:t>
            </a:r>
            <a:r>
              <a:rPr lang="en-US" dirty="0" err="1" smtClean="0"/>
              <a:t>GenBank</a:t>
            </a:r>
            <a:r>
              <a:rPr lang="en-US" dirty="0" smtClean="0"/>
              <a:t>) immediately upon publication of research results; </a:t>
            </a:r>
          </a:p>
          <a:p>
            <a:r>
              <a:rPr lang="en-US" dirty="0" smtClean="0"/>
              <a:t>retain original data sets for a minimum of five years (or longer if other policies apply).</a:t>
            </a:r>
          </a:p>
          <a:p>
            <a:pPr>
              <a:buClr>
                <a:srgbClr val="990000"/>
              </a:buClr>
              <a:buSzPct val="120000"/>
              <a:buNone/>
            </a:pPr>
            <a:r>
              <a:rPr lang="en-CA" dirty="0" err="1" smtClean="0">
                <a:latin typeface="Verdana" pitchFamily="-112" charset="0"/>
              </a:rPr>
              <a:t>t</a:t>
            </a:r>
            <a:endParaRPr lang="en-CA" dirty="0" smtClean="0">
              <a:latin typeface="Verdana" pitchFamily="-112" charset="0"/>
            </a:endParaRPr>
          </a:p>
        </p:txBody>
      </p:sp>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Tree>
    <p:extLst>
      <p:ext uri="{BB962C8B-B14F-4D97-AF65-F5344CB8AC3E}">
        <p14:creationId xmlns:p14="http://schemas.microsoft.com/office/powerpoint/2010/main" val="981971102"/>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Draft tri-agency open access policy: additional information</a:t>
            </a:r>
          </a:p>
        </p:txBody>
      </p:sp>
      <p:sp>
        <p:nvSpPr>
          <p:cNvPr id="15363" name="Content Placeholder 2"/>
          <p:cNvSpPr>
            <a:spLocks noGrp="1"/>
          </p:cNvSpPr>
          <p:nvPr>
            <p:ph idx="1"/>
          </p:nvPr>
        </p:nvSpPr>
        <p:spPr>
          <a:xfrm>
            <a:off x="685800" y="1196752"/>
            <a:ext cx="7772400" cy="3946760"/>
          </a:xfrm>
        </p:spPr>
        <p:txBody>
          <a:bodyPr/>
          <a:lstStyle/>
          <a:p>
            <a:r>
              <a:rPr lang="en-US" dirty="0" smtClean="0"/>
              <a:t>Information on publicly available archives or repositories in which researchers can deposit journal publications is available on the following Web sites:</a:t>
            </a:r>
            <a:br>
              <a:rPr lang="en-US" dirty="0" smtClean="0"/>
            </a:br>
            <a:r>
              <a:rPr lang="en-US" dirty="0" smtClean="0"/>
              <a:t/>
            </a:r>
            <a:br>
              <a:rPr lang="en-US" dirty="0" smtClean="0"/>
            </a:br>
            <a:r>
              <a:rPr lang="en-US" dirty="0" smtClean="0">
                <a:hlinkClick r:id="rId2" tooltip="This link opens in a new window"/>
              </a:rPr>
              <a:t>Canadian Institutional Repositories</a:t>
            </a:r>
            <a:r>
              <a:rPr lang="en-US" dirty="0" smtClean="0"/>
              <a:t>  </a:t>
            </a:r>
            <a:r>
              <a:rPr lang="en-US" dirty="0" smtClean="0">
                <a:hlinkClick r:id="rId3" tooltip="This link opens in a new window"/>
              </a:rPr>
              <a:t>PubMed Central Canada</a:t>
            </a:r>
            <a:r>
              <a:rPr lang="en-US" dirty="0" smtClean="0"/>
              <a:t> (repository for health sciences)  </a:t>
            </a:r>
            <a:r>
              <a:rPr lang="en-US" dirty="0" smtClean="0">
                <a:hlinkClick r:id="rId4" tooltip="This link opens in a new window"/>
              </a:rPr>
              <a:t>Directory of Open Access Repositories</a:t>
            </a:r>
            <a:r>
              <a:rPr lang="en-US" dirty="0" smtClean="0"/>
              <a:t> (international) </a:t>
            </a:r>
          </a:p>
          <a:p>
            <a:r>
              <a:rPr lang="en-US" dirty="0" smtClean="0"/>
              <a:t/>
            </a:r>
            <a:br>
              <a:rPr lang="en-US" dirty="0" smtClean="0"/>
            </a:br>
            <a:r>
              <a:rPr lang="en-US" dirty="0" smtClean="0"/>
              <a:t>A list of funds available from Canadian universities that assist authors in making their publications open access, can be found at the  </a:t>
            </a:r>
            <a:r>
              <a:rPr lang="en-US" dirty="0" smtClean="0">
                <a:hlinkClick r:id="rId5" tooltip="This link opens in a new window"/>
              </a:rPr>
              <a:t>Canadian Association of Research Libraries</a:t>
            </a:r>
            <a:r>
              <a:rPr lang="en-US" dirty="0" smtClean="0"/>
              <a:t> Web site. </a:t>
            </a:r>
          </a:p>
          <a:p>
            <a:pPr>
              <a:buClr>
                <a:srgbClr val="990000"/>
              </a:buClr>
              <a:buSzPct val="120000"/>
              <a:buFont typeface="Wingdings" pitchFamily="2" charset="2"/>
              <a:buChar char="§"/>
            </a:pPr>
            <a:endParaRPr lang="en-CA" dirty="0" smtClean="0">
              <a:latin typeface="Verdana" pitchFamily="-112" charset="0"/>
            </a:endParaRPr>
          </a:p>
        </p:txBody>
      </p:sp>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Tree>
    <p:extLst>
      <p:ext uri="{BB962C8B-B14F-4D97-AF65-F5344CB8AC3E}">
        <p14:creationId xmlns:p14="http://schemas.microsoft.com/office/powerpoint/2010/main" val="2296127217"/>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Draft tri-agency open access policy: public submissions (to date)</a:t>
            </a:r>
          </a:p>
        </p:txBody>
      </p:sp>
      <p:sp>
        <p:nvSpPr>
          <p:cNvPr id="15363" name="Content Placeholder 2"/>
          <p:cNvSpPr>
            <a:spLocks noGrp="1"/>
          </p:cNvSpPr>
          <p:nvPr>
            <p:ph idx="1"/>
          </p:nvPr>
        </p:nvSpPr>
        <p:spPr>
          <a:xfrm>
            <a:off x="685800" y="1524000"/>
            <a:ext cx="7772400" cy="3946760"/>
          </a:xfrm>
        </p:spPr>
        <p:txBody>
          <a:bodyPr/>
          <a:lstStyle/>
          <a:p>
            <a:pPr>
              <a:buClr>
                <a:srgbClr val="990000"/>
              </a:buClr>
              <a:buSzPct val="120000"/>
              <a:buFont typeface="Wingdings" pitchFamily="2" charset="2"/>
              <a:buChar char="§"/>
            </a:pPr>
            <a:r>
              <a:rPr lang="en-CA" dirty="0" err="1" smtClean="0">
                <a:latin typeface="Verdana" pitchFamily="-112" charset="0"/>
              </a:rPr>
              <a:t>Stevan</a:t>
            </a:r>
            <a:r>
              <a:rPr lang="en-CA" dirty="0" smtClean="0">
                <a:latin typeface="Verdana" pitchFamily="-112" charset="0"/>
              </a:rPr>
              <a:t> </a:t>
            </a:r>
            <a:r>
              <a:rPr lang="en-CA" dirty="0" err="1" smtClean="0">
                <a:latin typeface="Verdana" pitchFamily="-112" charset="0"/>
              </a:rPr>
              <a:t>Harnad</a:t>
            </a:r>
            <a:r>
              <a:rPr lang="en-CA" dirty="0" smtClean="0">
                <a:latin typeface="Verdana" pitchFamily="-112" charset="0"/>
              </a:rPr>
              <a:t> (UQAM) </a:t>
            </a:r>
            <a:r>
              <a:rPr lang="en-US" dirty="0" smtClean="0">
                <a:latin typeface="Verdana" pitchFamily="-112" charset="0"/>
                <a:hlinkClick r:id="rId2"/>
              </a:rPr>
              <a:t>http://mailman.ecs.soton.ac.uk/pipermail/goal/2013-October/002235.html</a:t>
            </a:r>
            <a:endParaRPr lang="en-US" dirty="0" smtClean="0">
              <a:latin typeface="Verdana" pitchFamily="-112" charset="0"/>
            </a:endParaRPr>
          </a:p>
          <a:p>
            <a:pPr>
              <a:buClr>
                <a:srgbClr val="990000"/>
              </a:buClr>
              <a:buSzPct val="120000"/>
              <a:buFont typeface="Wingdings" pitchFamily="2" charset="2"/>
              <a:buChar char="§"/>
            </a:pPr>
            <a:r>
              <a:rPr lang="en-US" dirty="0" smtClean="0">
                <a:latin typeface="Verdana" pitchFamily="-112" charset="0"/>
              </a:rPr>
              <a:t>Heather Morrison </a:t>
            </a:r>
            <a:r>
              <a:rPr lang="en-US" dirty="0" smtClean="0">
                <a:latin typeface="Verdana" pitchFamily="-112" charset="0"/>
                <a:hlinkClick r:id="rId3"/>
              </a:rPr>
              <a:t>http://poeticeconomics.blogspot.ca/2013/10/canadas-tricouncil-draft-open-access.html</a:t>
            </a:r>
            <a:endParaRPr lang="en-US" dirty="0" smtClean="0">
              <a:latin typeface="Verdana" pitchFamily="-112" charset="0"/>
            </a:endParaRPr>
          </a:p>
          <a:p>
            <a:pPr>
              <a:buClr>
                <a:srgbClr val="990000"/>
              </a:buClr>
              <a:buSzPct val="120000"/>
              <a:buFont typeface="Wingdings" pitchFamily="2" charset="2"/>
              <a:buChar char="§"/>
            </a:pPr>
            <a:r>
              <a:rPr lang="en-US" dirty="0" smtClean="0">
                <a:latin typeface="Verdana" pitchFamily="-112" charset="0"/>
              </a:rPr>
              <a:t>In progress:  Advocates for Canadian Open Access (ACOA) </a:t>
            </a:r>
            <a:endParaRPr lang="en-CA" dirty="0" smtClean="0">
              <a:latin typeface="Verdana" pitchFamily="-112" charset="0"/>
            </a:endParaRPr>
          </a:p>
        </p:txBody>
      </p:sp>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Tree>
    <p:extLst>
      <p:ext uri="{BB962C8B-B14F-4D97-AF65-F5344CB8AC3E}">
        <p14:creationId xmlns:p14="http://schemas.microsoft.com/office/powerpoint/2010/main" val="2849328448"/>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ACOA draft response to tri-agency open access policy: key points</a:t>
            </a:r>
          </a:p>
        </p:txBody>
      </p:sp>
      <p:sp>
        <p:nvSpPr>
          <p:cNvPr id="15363" name="Content Placeholder 2"/>
          <p:cNvSpPr>
            <a:spLocks noGrp="1"/>
          </p:cNvSpPr>
          <p:nvPr>
            <p:ph idx="1"/>
          </p:nvPr>
        </p:nvSpPr>
        <p:spPr>
          <a:xfrm>
            <a:off x="685800" y="1447800"/>
            <a:ext cx="7772400" cy="3946760"/>
          </a:xfrm>
        </p:spPr>
        <p:txBody>
          <a:bodyPr/>
          <a:lstStyle/>
          <a:p>
            <a:pPr>
              <a:buClr>
                <a:srgbClr val="990000"/>
              </a:buClr>
              <a:buSzPct val="120000"/>
              <a:buFont typeface="Wingdings" pitchFamily="2" charset="2"/>
              <a:buChar char="§"/>
            </a:pPr>
            <a:r>
              <a:rPr lang="en-CA" dirty="0" smtClean="0">
                <a:latin typeface="Verdana" pitchFamily="-112" charset="0"/>
              </a:rPr>
              <a:t>Overall: model policy</a:t>
            </a:r>
          </a:p>
          <a:p>
            <a:pPr>
              <a:buClr>
                <a:srgbClr val="990000"/>
              </a:buClr>
              <a:buSzPct val="120000"/>
              <a:buFont typeface="Wingdings" pitchFamily="2" charset="2"/>
              <a:buChar char="§"/>
            </a:pPr>
            <a:r>
              <a:rPr lang="en-CA" dirty="0" smtClean="0">
                <a:latin typeface="Verdana" pitchFamily="-112" charset="0"/>
              </a:rPr>
              <a:t>Supports transition to open access publishing</a:t>
            </a:r>
          </a:p>
          <a:p>
            <a:pPr>
              <a:buClr>
                <a:srgbClr val="990000"/>
              </a:buClr>
              <a:buSzPct val="120000"/>
              <a:buFont typeface="Wingdings" pitchFamily="2" charset="2"/>
              <a:buChar char="§"/>
            </a:pPr>
            <a:r>
              <a:rPr lang="en-CA" dirty="0" smtClean="0">
                <a:latin typeface="Verdana" pitchFamily="-112" charset="0"/>
              </a:rPr>
              <a:t>Because OA publishing is an </a:t>
            </a:r>
            <a:r>
              <a:rPr lang="en-CA" i="1" dirty="0" smtClean="0">
                <a:latin typeface="Verdana" pitchFamily="-112" charset="0"/>
              </a:rPr>
              <a:t>option</a:t>
            </a:r>
            <a:r>
              <a:rPr lang="en-CA" dirty="0" smtClean="0">
                <a:latin typeface="Verdana" pitchFamily="-112" charset="0"/>
              </a:rPr>
              <a:t>, not a </a:t>
            </a:r>
            <a:r>
              <a:rPr lang="en-CA" i="1" dirty="0" smtClean="0">
                <a:latin typeface="Verdana" pitchFamily="-112" charset="0"/>
              </a:rPr>
              <a:t>requirement</a:t>
            </a:r>
            <a:r>
              <a:rPr lang="en-CA" dirty="0" smtClean="0">
                <a:latin typeface="Verdana" pitchFamily="-112" charset="0"/>
              </a:rPr>
              <a:t>, allows market forces to operate </a:t>
            </a:r>
          </a:p>
          <a:p>
            <a:pPr>
              <a:buClr>
                <a:srgbClr val="990000"/>
              </a:buClr>
              <a:buSzPct val="120000"/>
              <a:buFont typeface="Wingdings" pitchFamily="2" charset="2"/>
              <a:buChar char="§"/>
            </a:pPr>
            <a:r>
              <a:rPr lang="en-CA" dirty="0" smtClean="0">
                <a:latin typeface="Verdana" pitchFamily="-112" charset="0"/>
              </a:rPr>
              <a:t>Supports academic freedom by not forcing authors to choose OA journals</a:t>
            </a:r>
          </a:p>
          <a:p>
            <a:pPr>
              <a:buClr>
                <a:srgbClr val="990000"/>
              </a:buClr>
              <a:buSzPct val="120000"/>
              <a:buFont typeface="Wingdings" pitchFamily="2" charset="2"/>
              <a:buChar char="§"/>
            </a:pPr>
            <a:r>
              <a:rPr lang="en-CA" dirty="0" smtClean="0">
                <a:latin typeface="Verdana" pitchFamily="-112" charset="0"/>
              </a:rPr>
              <a:t>Needs work: open access archiving in a Canadian-based repository should be required, even when authors publish open access</a:t>
            </a:r>
          </a:p>
          <a:p>
            <a:pPr>
              <a:buClr>
                <a:srgbClr val="990000"/>
              </a:buClr>
              <a:buSzPct val="120000"/>
              <a:buFont typeface="Wingdings" pitchFamily="2" charset="2"/>
              <a:buChar char="§"/>
            </a:pPr>
            <a:r>
              <a:rPr lang="en-CA" dirty="0" smtClean="0">
                <a:latin typeface="Verdana" pitchFamily="-112" charset="0"/>
              </a:rPr>
              <a:t>Embargoes overly generous, should be shortened to 6 months with view to eventual elimination</a:t>
            </a:r>
          </a:p>
        </p:txBody>
      </p:sp>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Tree>
    <p:extLst>
      <p:ext uri="{BB962C8B-B14F-4D97-AF65-F5344CB8AC3E}">
        <p14:creationId xmlns:p14="http://schemas.microsoft.com/office/powerpoint/2010/main" val="3649780932"/>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Advocates for Canadian open access (ACOA) / </a:t>
            </a:r>
            <a:r>
              <a:rPr lang="en-US" dirty="0"/>
              <a:t>Les </a:t>
            </a:r>
            <a:r>
              <a:rPr lang="en-US" dirty="0" err="1"/>
              <a:t>avocats</a:t>
            </a:r>
            <a:r>
              <a:rPr lang="en-US" dirty="0"/>
              <a:t> pour </a:t>
            </a:r>
            <a:r>
              <a:rPr lang="en-US" dirty="0" err="1"/>
              <a:t>libre</a:t>
            </a:r>
            <a:r>
              <a:rPr lang="en-US" dirty="0"/>
              <a:t> </a:t>
            </a:r>
            <a:r>
              <a:rPr lang="en-US" dirty="0" err="1"/>
              <a:t>accès</a:t>
            </a:r>
            <a:r>
              <a:rPr lang="en-US" dirty="0"/>
              <a:t> </a:t>
            </a:r>
            <a:r>
              <a:rPr lang="en-US" dirty="0" err="1"/>
              <a:t>canadien</a:t>
            </a:r>
            <a:r>
              <a:rPr lang="en-US" dirty="0"/>
              <a:t> (APLAC)</a:t>
            </a:r>
            <a:endParaRPr lang="en-US" dirty="0" smtClean="0">
              <a:latin typeface="Verdana" pitchFamily="-112" charset="0"/>
            </a:endParaRPr>
          </a:p>
        </p:txBody>
      </p:sp>
      <p:sp>
        <p:nvSpPr>
          <p:cNvPr id="15363" name="Content Placeholder 2"/>
          <p:cNvSpPr>
            <a:spLocks noGrp="1"/>
          </p:cNvSpPr>
          <p:nvPr>
            <p:ph idx="1"/>
          </p:nvPr>
        </p:nvSpPr>
        <p:spPr>
          <a:xfrm>
            <a:off x="685800" y="1570472"/>
            <a:ext cx="7772400" cy="3946760"/>
          </a:xfrm>
        </p:spPr>
        <p:txBody>
          <a:bodyPr/>
          <a:lstStyle/>
          <a:p>
            <a:pPr>
              <a:buClr>
                <a:srgbClr val="990000"/>
              </a:buClr>
              <a:buSzPct val="120000"/>
              <a:buFont typeface="Wingdings" pitchFamily="2" charset="2"/>
              <a:buChar char="§"/>
            </a:pPr>
            <a:endParaRPr lang="en-CA" dirty="0" smtClean="0">
              <a:latin typeface="Verdana" pitchFamily="-112" charset="0"/>
            </a:endParaRPr>
          </a:p>
          <a:p>
            <a:pPr>
              <a:buClr>
                <a:srgbClr val="990000"/>
              </a:buClr>
              <a:buSzPct val="120000"/>
              <a:buFont typeface="Wingdings" pitchFamily="2" charset="2"/>
              <a:buChar char="§"/>
            </a:pPr>
            <a:r>
              <a:rPr lang="en-CA" dirty="0" smtClean="0">
                <a:latin typeface="Verdana" pitchFamily="-112" charset="0"/>
              </a:rPr>
              <a:t>Publishers actively lobbying, libraries &amp; administrators part of the conversation</a:t>
            </a:r>
          </a:p>
          <a:p>
            <a:pPr>
              <a:buClr>
                <a:srgbClr val="990000"/>
              </a:buClr>
              <a:buSzPct val="120000"/>
              <a:buFont typeface="Wingdings" pitchFamily="2" charset="2"/>
              <a:buChar char="§"/>
            </a:pPr>
            <a:r>
              <a:rPr lang="en-CA" dirty="0">
                <a:latin typeface="Verdana" pitchFamily="-112" charset="0"/>
              </a:rPr>
              <a:t>Scholars’ voices needed! </a:t>
            </a:r>
            <a:r>
              <a:rPr lang="en-CA" dirty="0" smtClean="0">
                <a:latin typeface="Verdana" pitchFamily="-112" charset="0"/>
              </a:rPr>
              <a:t>Why?</a:t>
            </a:r>
          </a:p>
          <a:p>
            <a:pPr lvl="1">
              <a:buClr>
                <a:srgbClr val="990000"/>
              </a:buClr>
              <a:buSzPct val="120000"/>
              <a:buFont typeface="Wingdings" pitchFamily="2" charset="2"/>
              <a:buChar char="§"/>
            </a:pPr>
            <a:r>
              <a:rPr lang="en-CA" dirty="0" smtClean="0">
                <a:latin typeface="Verdana" pitchFamily="-112" charset="0"/>
              </a:rPr>
              <a:t>Don’t take money from research funds!</a:t>
            </a:r>
          </a:p>
          <a:p>
            <a:pPr lvl="1">
              <a:buClr>
                <a:srgbClr val="990000"/>
              </a:buClr>
              <a:buSzPct val="120000"/>
              <a:buFont typeface="Wingdings" pitchFamily="2" charset="2"/>
              <a:buChar char="§"/>
            </a:pPr>
            <a:r>
              <a:rPr lang="en-CA" dirty="0" smtClean="0">
                <a:latin typeface="Verdana" pitchFamily="-112" charset="0"/>
              </a:rPr>
              <a:t>Don’t make more work for scholars without taking some away (my comment – once in the repository, shouldn’t have to reformat for grant application CV ever again)</a:t>
            </a:r>
          </a:p>
        </p:txBody>
      </p:sp>
      <p:sp>
        <p:nvSpPr>
          <p:cNvPr id="4" name="TextBox 3"/>
          <p:cNvSpPr txBox="1"/>
          <p:nvPr/>
        </p:nvSpPr>
        <p:spPr>
          <a:xfrm>
            <a:off x="3276600"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p:txBody>
          <a:bodyPr/>
          <a:lstStyle/>
          <a:p>
            <a:pPr>
              <a:buNone/>
            </a:pPr>
            <a:r>
              <a:rPr lang="en-US" dirty="0" smtClean="0"/>
              <a:t> </a:t>
            </a:r>
            <a:endParaRPr lang="en-US" dirty="0"/>
          </a:p>
        </p:txBody>
      </p:sp>
      <p:pic>
        <p:nvPicPr>
          <p:cNvPr id="7" name="Picture 6" descr="play.jpg"/>
          <p:cNvPicPr>
            <a:picLocks noChangeAspect="1"/>
          </p:cNvPicPr>
          <p:nvPr/>
        </p:nvPicPr>
        <p:blipFill>
          <a:blip r:embed="rId3"/>
          <a:stretch>
            <a:fillRect/>
          </a:stretch>
        </p:blipFill>
        <p:spPr>
          <a:xfrm>
            <a:off x="1228175" y="1413000"/>
            <a:ext cx="6087025" cy="4302000"/>
          </a:xfrm>
          <a:prstGeom prst="rect">
            <a:avLst/>
          </a:prstGeom>
        </p:spPr>
      </p:pic>
    </p:spTree>
    <p:extLst>
      <p:ext uri="{BB962C8B-B14F-4D97-AF65-F5344CB8AC3E}">
        <p14:creationId xmlns:p14="http://schemas.microsoft.com/office/powerpoint/2010/main" val="118146451"/>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ACOA / APLAC – please join!</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p:txBody>
          <a:bodyPr/>
          <a:lstStyle/>
          <a:p>
            <a:pPr>
              <a:buNone/>
            </a:pPr>
            <a:r>
              <a:rPr lang="en-US" dirty="0">
                <a:hlinkClick r:id="rId2"/>
              </a:rPr>
              <a:t>https://docs.google.com/document/d/1C4HksXi399pqUNitVy0eEcIn0cTC9hU1g5tmUYA4OQI/edit?usp=</a:t>
            </a:r>
            <a:r>
              <a:rPr lang="en-US" dirty="0" smtClean="0">
                <a:hlinkClick r:id="rId2"/>
              </a:rPr>
              <a:t>sharing</a:t>
            </a:r>
            <a:endParaRPr lang="en-US" dirty="0" smtClean="0"/>
          </a:p>
          <a:p>
            <a:pPr>
              <a:buNone/>
            </a:pPr>
            <a:endParaRPr lang="en-US" dirty="0"/>
          </a:p>
        </p:txBody>
      </p:sp>
    </p:spTree>
    <p:extLst>
      <p:ext uri="{BB962C8B-B14F-4D97-AF65-F5344CB8AC3E}">
        <p14:creationId xmlns:p14="http://schemas.microsoft.com/office/powerpoint/2010/main" val="343946366"/>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Institutional open access policy </a:t>
            </a:r>
          </a:p>
        </p:txBody>
      </p:sp>
      <p:sp>
        <p:nvSpPr>
          <p:cNvPr id="15363" name="Content Placeholder 2"/>
          <p:cNvSpPr>
            <a:spLocks noGrp="1"/>
          </p:cNvSpPr>
          <p:nvPr>
            <p:ph idx="1"/>
          </p:nvPr>
        </p:nvSpPr>
        <p:spPr>
          <a:xfrm>
            <a:off x="685800" y="1196752"/>
            <a:ext cx="7772400" cy="3946760"/>
          </a:xfrm>
        </p:spPr>
        <p:txBody>
          <a:bodyPr/>
          <a:lstStyle/>
          <a:p>
            <a:pPr>
              <a:buClr>
                <a:srgbClr val="990000"/>
              </a:buClr>
              <a:buSzPct val="120000"/>
              <a:buFont typeface="Wingdings" pitchFamily="2" charset="2"/>
              <a:buChar char="§"/>
            </a:pPr>
            <a:r>
              <a:rPr lang="en-CA" dirty="0" smtClean="0">
                <a:latin typeface="Verdana" pitchFamily="-112" charset="0"/>
              </a:rPr>
              <a:t>Librarians, Archivists &amp; </a:t>
            </a:r>
            <a:r>
              <a:rPr lang="en-CA" dirty="0" err="1" smtClean="0">
                <a:latin typeface="Verdana" pitchFamily="-112" charset="0"/>
              </a:rPr>
              <a:t>OURspace</a:t>
            </a:r>
            <a:endParaRPr lang="en-CA" dirty="0" smtClean="0">
              <a:latin typeface="Verdana" pitchFamily="-112" charset="0"/>
            </a:endParaRPr>
          </a:p>
          <a:p>
            <a:pPr>
              <a:buClr>
                <a:srgbClr val="990000"/>
              </a:buClr>
              <a:buSzPct val="120000"/>
              <a:buFont typeface="Wingdings" pitchFamily="2" charset="2"/>
              <a:buChar char="§"/>
            </a:pPr>
            <a:r>
              <a:rPr lang="en-CA" dirty="0" smtClean="0">
                <a:latin typeface="Verdana" pitchFamily="-112" charset="0"/>
              </a:rPr>
              <a:t>Faculty permissions policy (Harvard, MIT) – copy text of MIT</a:t>
            </a:r>
          </a:p>
          <a:p>
            <a:pPr>
              <a:buClr>
                <a:srgbClr val="990000"/>
              </a:buClr>
              <a:buSzPct val="120000"/>
              <a:buFont typeface="Wingdings" pitchFamily="2" charset="2"/>
              <a:buChar char="§"/>
            </a:pPr>
            <a:r>
              <a:rPr lang="en-CA" dirty="0" smtClean="0">
                <a:latin typeface="Verdana" pitchFamily="-112" charset="0"/>
              </a:rPr>
              <a:t>Top-down policy – Liège </a:t>
            </a:r>
          </a:p>
          <a:p>
            <a:pPr>
              <a:buClr>
                <a:srgbClr val="990000"/>
              </a:buClr>
              <a:buSzPct val="120000"/>
              <a:buFont typeface="Wingdings" pitchFamily="2" charset="2"/>
              <a:buChar char="§"/>
            </a:pPr>
            <a:endParaRPr lang="en-CA" dirty="0" smtClean="0">
              <a:latin typeface="Verdana" pitchFamily="-112" charset="0"/>
            </a:endParaRPr>
          </a:p>
        </p:txBody>
      </p:sp>
      <p:sp>
        <p:nvSpPr>
          <p:cNvPr id="4" name="TextBox 3"/>
          <p:cNvSpPr txBox="1"/>
          <p:nvPr/>
        </p:nvSpPr>
        <p:spPr>
          <a:xfrm>
            <a:off x="3276600"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 Faculty Open Access Policy</a:t>
            </a:r>
            <a:endParaRPr lang="en-US" dirty="0"/>
          </a:p>
        </p:txBody>
      </p:sp>
      <p:sp>
        <p:nvSpPr>
          <p:cNvPr id="3" name="Content Placeholder 2"/>
          <p:cNvSpPr>
            <a:spLocks noGrp="1"/>
          </p:cNvSpPr>
          <p:nvPr>
            <p:ph idx="1"/>
          </p:nvPr>
        </p:nvSpPr>
        <p:spPr>
          <a:xfrm>
            <a:off x="685800" y="1196752"/>
            <a:ext cx="7772400" cy="3886200"/>
          </a:xfrm>
        </p:spPr>
        <p:txBody>
          <a:bodyPr/>
          <a:lstStyle/>
          <a:p>
            <a:pPr marL="0" indent="0">
              <a:buNone/>
            </a:pPr>
            <a:r>
              <a:rPr lang="en-US" sz="1800" dirty="0"/>
              <a:t>“Each Faculty member grants to the Massachusetts Institute of Technology nonexclusive permission to make available his or her scholarly articles and to exercise the copyright in those articles for the purpose of open dissemination. In legal terms, each Faculty member grants to MIT a nonexclusive, irrevocable, paid-up, worldwide license to exercise any and all rights under copyright relating to each of his or her scholarly articles, in any medium, provided that the articles are not sold for a profit, and to authorize others to do the same. The policy will apply to all scholarly articles written while the person is a member of the Faculty except for any articles completed before the adoption of this policy and any articles for which the Faculty member entered into an incompatible licensing or assignment agreement before the adoption of this policy. The Provost or Provost’s designate will waive application of the policy for a particular article upon written notification by the author, who informs MIT of the </a:t>
            </a:r>
            <a:r>
              <a:rPr lang="en-US" sz="1800" dirty="0" smtClean="0"/>
              <a:t>reason”.</a:t>
            </a:r>
            <a:endParaRPr lang="en-US" sz="1800" dirty="0"/>
          </a:p>
        </p:txBody>
      </p:sp>
    </p:spTree>
    <p:extLst>
      <p:ext uri="{BB962C8B-B14F-4D97-AF65-F5344CB8AC3E}">
        <p14:creationId xmlns:p14="http://schemas.microsoft.com/office/powerpoint/2010/main" val="1013159673"/>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6553200" cy="914400"/>
          </a:xfrm>
        </p:spPr>
        <p:txBody>
          <a:bodyPr/>
          <a:lstStyle/>
          <a:p>
            <a:r>
              <a:rPr lang="en-US" dirty="0" err="1" smtClean="0"/>
              <a:t>Université</a:t>
            </a:r>
            <a:r>
              <a:rPr lang="en-US" dirty="0" smtClean="0"/>
              <a:t> de </a:t>
            </a:r>
            <a:r>
              <a:rPr lang="en-US" dirty="0"/>
              <a:t>Liège </a:t>
            </a:r>
            <a:r>
              <a:rPr lang="en-US" dirty="0" smtClean="0"/>
              <a:t/>
            </a:r>
            <a:br>
              <a:rPr lang="en-US" dirty="0" smtClean="0"/>
            </a:br>
            <a:r>
              <a:rPr lang="en-US" sz="2400" dirty="0" smtClean="0"/>
              <a:t>http</a:t>
            </a:r>
            <a:r>
              <a:rPr lang="en-US" sz="2400" dirty="0"/>
              <a:t>://</a:t>
            </a:r>
            <a:r>
              <a:rPr lang="en-US" sz="2400" dirty="0" err="1"/>
              <a:t>recteur.blogs.ulg.ac.be</a:t>
            </a:r>
            <a:r>
              <a:rPr lang="en-US" sz="2400" dirty="0"/>
              <a:t>/?p=103</a:t>
            </a:r>
          </a:p>
        </p:txBody>
      </p:sp>
      <p:pic>
        <p:nvPicPr>
          <p:cNvPr id="4" name="Content Placeholder 3" descr="liege.jpg"/>
          <p:cNvPicPr>
            <a:picLocks noGrp="1" noChangeAspect="1"/>
          </p:cNvPicPr>
          <p:nvPr>
            <p:ph idx="1"/>
          </p:nvPr>
        </p:nvPicPr>
        <p:blipFill>
          <a:blip r:embed="rId2">
            <a:extLst>
              <a:ext uri="{28A0092B-C50C-407E-A947-70E740481C1C}">
                <a14:useLocalDpi xmlns:a14="http://schemas.microsoft.com/office/drawing/2010/main" val="0"/>
              </a:ext>
            </a:extLst>
          </a:blip>
          <a:srcRect t="19369" b="19369"/>
          <a:stretch>
            <a:fillRect/>
          </a:stretch>
        </p:blipFill>
        <p:spPr/>
      </p:pic>
    </p:spTree>
    <p:extLst>
      <p:ext uri="{BB962C8B-B14F-4D97-AF65-F5344CB8AC3E}">
        <p14:creationId xmlns:p14="http://schemas.microsoft.com/office/powerpoint/2010/main" val="880790910"/>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UR services – and demand more!</a:t>
            </a:r>
            <a:endParaRPr lang="en-US" dirty="0"/>
          </a:p>
        </p:txBody>
      </p:sp>
      <p:sp>
        <p:nvSpPr>
          <p:cNvPr id="3" name="Content Placeholder 2"/>
          <p:cNvSpPr>
            <a:spLocks noGrp="1"/>
          </p:cNvSpPr>
          <p:nvPr>
            <p:ph idx="1"/>
          </p:nvPr>
        </p:nvSpPr>
        <p:spPr/>
        <p:txBody>
          <a:bodyPr/>
          <a:lstStyle/>
          <a:p>
            <a:r>
              <a:rPr lang="en-US" dirty="0" err="1" smtClean="0"/>
              <a:t>OURspace</a:t>
            </a:r>
            <a:endParaRPr lang="en-US" dirty="0" smtClean="0"/>
          </a:p>
          <a:p>
            <a:r>
              <a:rPr lang="en-US" dirty="0" smtClean="0"/>
              <a:t>UR library publishing services</a:t>
            </a:r>
          </a:p>
          <a:p>
            <a:r>
              <a:rPr lang="en-US" dirty="0" smtClean="0"/>
              <a:t>Author’s fund?</a:t>
            </a:r>
          </a:p>
          <a:p>
            <a:r>
              <a:rPr lang="en-US" dirty="0" smtClean="0"/>
              <a:t>Ask questions! </a:t>
            </a:r>
            <a:endParaRPr lang="en-US" dirty="0"/>
          </a:p>
        </p:txBody>
      </p:sp>
    </p:spTree>
    <p:extLst>
      <p:ext uri="{BB962C8B-B14F-4D97-AF65-F5344CB8AC3E}">
        <p14:creationId xmlns:p14="http://schemas.microsoft.com/office/powerpoint/2010/main" val="3118859609"/>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Research &amp; critical reflection needed</a:t>
            </a:r>
          </a:p>
        </p:txBody>
      </p:sp>
      <p:sp>
        <p:nvSpPr>
          <p:cNvPr id="15363" name="Content Placeholder 2"/>
          <p:cNvSpPr>
            <a:spLocks noGrp="1"/>
          </p:cNvSpPr>
          <p:nvPr>
            <p:ph idx="1"/>
          </p:nvPr>
        </p:nvSpPr>
        <p:spPr>
          <a:xfrm>
            <a:off x="685800" y="1426456"/>
            <a:ext cx="7772400" cy="3946760"/>
          </a:xfrm>
        </p:spPr>
        <p:txBody>
          <a:bodyPr/>
          <a:lstStyle/>
          <a:p>
            <a:pPr>
              <a:buClr>
                <a:srgbClr val="990000"/>
              </a:buClr>
              <a:buSzPct val="120000"/>
              <a:buFont typeface="Wingdings" pitchFamily="2" charset="2"/>
              <a:buChar char="§"/>
            </a:pPr>
            <a:r>
              <a:rPr lang="en-CA" dirty="0" smtClean="0">
                <a:latin typeface="Verdana" pitchFamily="-112" charset="0"/>
              </a:rPr>
              <a:t>Open Access Directory – Research Questions</a:t>
            </a:r>
          </a:p>
          <a:p>
            <a:pPr>
              <a:buClr>
                <a:srgbClr val="990000"/>
              </a:buClr>
              <a:buSzPct val="120000"/>
              <a:buFont typeface="Wingdings" pitchFamily="2" charset="2"/>
              <a:buChar char="§"/>
            </a:pPr>
            <a:r>
              <a:rPr lang="en-CA" dirty="0" smtClean="0">
                <a:latin typeface="Verdana" pitchFamily="-112" charset="0"/>
              </a:rPr>
              <a:t>Sustainability for scholar-led publishing (resource requirements, infrastructure costs)</a:t>
            </a:r>
          </a:p>
          <a:p>
            <a:pPr>
              <a:buClr>
                <a:srgbClr val="990000"/>
              </a:buClr>
              <a:buSzPct val="120000"/>
              <a:buFont typeface="Wingdings" pitchFamily="2" charset="2"/>
              <a:buChar char="§"/>
            </a:pPr>
            <a:r>
              <a:rPr lang="en-CA" dirty="0" smtClean="0">
                <a:latin typeface="Verdana" pitchFamily="-112" charset="0"/>
              </a:rPr>
              <a:t>Article Processing Charges – open research</a:t>
            </a:r>
          </a:p>
          <a:p>
            <a:pPr>
              <a:buClr>
                <a:srgbClr val="990000"/>
              </a:buClr>
              <a:buSzPct val="120000"/>
              <a:buFont typeface="Wingdings" pitchFamily="2" charset="2"/>
              <a:buChar char="§"/>
            </a:pPr>
            <a:r>
              <a:rPr lang="en-CA" dirty="0" smtClean="0">
                <a:latin typeface="Verdana" pitchFamily="-112" charset="0"/>
              </a:rPr>
              <a:t>Policy analysis</a:t>
            </a:r>
          </a:p>
          <a:p>
            <a:pPr>
              <a:buClr>
                <a:srgbClr val="990000"/>
              </a:buClr>
              <a:buSzPct val="120000"/>
              <a:buFont typeface="Wingdings" pitchFamily="2" charset="2"/>
              <a:buChar char="§"/>
            </a:pPr>
            <a:r>
              <a:rPr lang="en-CA" dirty="0" smtClean="0">
                <a:latin typeface="Verdana" pitchFamily="-112" charset="0"/>
              </a:rPr>
              <a:t>Mapping open access and creative commons</a:t>
            </a:r>
          </a:p>
          <a:p>
            <a:pPr>
              <a:buClr>
                <a:srgbClr val="990000"/>
              </a:buClr>
              <a:buSzPct val="120000"/>
              <a:buFont typeface="Wingdings" pitchFamily="2" charset="2"/>
              <a:buChar char="§"/>
            </a:pPr>
            <a:endParaRPr lang="en-CA" dirty="0" smtClean="0">
              <a:latin typeface="Verdana" pitchFamily="-112" charset="0"/>
            </a:endParaRPr>
          </a:p>
        </p:txBody>
      </p:sp>
      <p:sp>
        <p:nvSpPr>
          <p:cNvPr id="4" name="TextBox 3"/>
          <p:cNvSpPr txBox="1"/>
          <p:nvPr/>
        </p:nvSpPr>
        <p:spPr>
          <a:xfrm>
            <a:off x="3333819" y="6091535"/>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4195554384"/>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Conclusion</a:t>
            </a:r>
          </a:p>
        </p:txBody>
      </p:sp>
      <p:sp>
        <p:nvSpPr>
          <p:cNvPr id="15363" name="Content Placeholder 2"/>
          <p:cNvSpPr>
            <a:spLocks noGrp="1"/>
          </p:cNvSpPr>
          <p:nvPr>
            <p:ph idx="1"/>
          </p:nvPr>
        </p:nvSpPr>
        <p:spPr>
          <a:xfrm>
            <a:off x="685800" y="1692040"/>
            <a:ext cx="7772400" cy="3946760"/>
          </a:xfrm>
        </p:spPr>
        <p:txBody>
          <a:bodyPr/>
          <a:lstStyle/>
          <a:p>
            <a:pPr>
              <a:buClr>
                <a:srgbClr val="990000"/>
              </a:buClr>
              <a:buSzPct val="120000"/>
              <a:buNone/>
            </a:pPr>
            <a:r>
              <a:rPr lang="en-CA" dirty="0" smtClean="0">
                <a:latin typeface="Verdana" pitchFamily="-112" charset="0"/>
              </a:rPr>
              <a:t>Scholarly communication should be, and can be, about sharing and building together the collective knowledge of humankind, to develop solutions to our common problems and to satisfy our inherent curiosity. </a:t>
            </a:r>
          </a:p>
          <a:p>
            <a:pPr>
              <a:buClr>
                <a:srgbClr val="990000"/>
              </a:buClr>
              <a:buSzPct val="120000"/>
              <a:buNone/>
            </a:pPr>
            <a:endParaRPr lang="en-CA" dirty="0">
              <a:latin typeface="Verdana" pitchFamily="-112" charset="0"/>
            </a:endParaRPr>
          </a:p>
          <a:p>
            <a:pPr>
              <a:buClr>
                <a:srgbClr val="990000"/>
              </a:buClr>
              <a:buSzPct val="120000"/>
              <a:buNone/>
            </a:pPr>
            <a:r>
              <a:rPr lang="en-CA" dirty="0" smtClean="0">
                <a:latin typeface="Verdana" pitchFamily="-112" charset="0"/>
              </a:rPr>
              <a:t>We can make this happen. First, we need to understand the current overlapping set of systems, the scholarly gift economy and the multi-billion dollar business. Then we need to look at the options, and advance towards the choices that are consistent with our ultimate goals. This is what I call rational rationality – but that’s a topic for another time.</a:t>
            </a:r>
          </a:p>
        </p:txBody>
      </p:sp>
      <p:sp>
        <p:nvSpPr>
          <p:cNvPr id="4" name="TextBox 3"/>
          <p:cNvSpPr txBox="1"/>
          <p:nvPr/>
        </p:nvSpPr>
        <p:spPr>
          <a:xfrm>
            <a:off x="3276600"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1125855454"/>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References</a:t>
            </a:r>
          </a:p>
        </p:txBody>
      </p:sp>
      <p:sp>
        <p:nvSpPr>
          <p:cNvPr id="15363" name="Content Placeholder 2"/>
          <p:cNvSpPr>
            <a:spLocks noGrp="1"/>
          </p:cNvSpPr>
          <p:nvPr>
            <p:ph idx="1"/>
          </p:nvPr>
        </p:nvSpPr>
        <p:spPr>
          <a:xfrm>
            <a:off x="685800" y="1196752"/>
            <a:ext cx="7772400" cy="3946760"/>
          </a:xfrm>
        </p:spPr>
        <p:txBody>
          <a:bodyPr/>
          <a:lstStyle/>
          <a:p>
            <a:pPr>
              <a:buClr>
                <a:srgbClr val="990000"/>
              </a:buClr>
              <a:buSzPct val="120000"/>
              <a:buFont typeface="Wingdings" pitchFamily="2" charset="2"/>
              <a:buChar char="§"/>
            </a:pPr>
            <a:r>
              <a:rPr lang="en-US" sz="1200" dirty="0" smtClean="0">
                <a:latin typeface="Verdana" pitchFamily="-112" charset="0"/>
              </a:rPr>
              <a:t>Canadian Association of University Teachers. March 2013. A bad budget for the future of post-secondary education, research and training. </a:t>
            </a:r>
            <a:r>
              <a:rPr lang="en-US" sz="1200" dirty="0" smtClean="0">
                <a:latin typeface="Verdana" pitchFamily="-112" charset="0"/>
                <a:hlinkClick r:id="rId2"/>
              </a:rPr>
              <a:t>http://www.caut.ca/news/2013/03/22/a-bad-budget-for-the-future-of-post-secondary-education-research-and-job-training</a:t>
            </a:r>
            <a:endParaRPr lang="en-US" sz="1200" dirty="0" smtClean="0">
              <a:latin typeface="Verdana" pitchFamily="-112" charset="0"/>
            </a:endParaRPr>
          </a:p>
          <a:p>
            <a:pPr>
              <a:buClr>
                <a:srgbClr val="990000"/>
              </a:buClr>
              <a:buSzPct val="120000"/>
              <a:buFont typeface="Wingdings" pitchFamily="2" charset="2"/>
              <a:buChar char="§"/>
            </a:pPr>
            <a:r>
              <a:rPr lang="en-US" sz="1200" dirty="0" smtClean="0">
                <a:latin typeface="Verdana" pitchFamily="-112" charset="0"/>
              </a:rPr>
              <a:t>Canadian Federation of Students. Student Debt. Retrieved October 2013 from </a:t>
            </a:r>
            <a:r>
              <a:rPr lang="en-US" sz="1200" dirty="0" smtClean="0">
                <a:latin typeface="Verdana" pitchFamily="-112" charset="0"/>
                <a:hlinkClick r:id="rId3"/>
              </a:rPr>
              <a:t>http://cfs-fcee.ca/the-issues/student-debt/</a:t>
            </a:r>
            <a:endParaRPr lang="en-US" sz="1200" dirty="0" smtClean="0">
              <a:latin typeface="Verdana" pitchFamily="-112" charset="0"/>
            </a:endParaRPr>
          </a:p>
          <a:p>
            <a:pPr>
              <a:buClr>
                <a:srgbClr val="990000"/>
              </a:buClr>
              <a:buSzPct val="120000"/>
              <a:buFont typeface="Wingdings" pitchFamily="2" charset="2"/>
              <a:buChar char="§"/>
            </a:pPr>
            <a:r>
              <a:rPr lang="en-US" sz="1200" dirty="0" smtClean="0">
                <a:latin typeface="Verdana" pitchFamily="-112" charset="0"/>
              </a:rPr>
              <a:t>***  Declaration on Research Assessment (DORA). </a:t>
            </a:r>
          </a:p>
          <a:p>
            <a:pPr>
              <a:buClr>
                <a:srgbClr val="990000"/>
              </a:buClr>
              <a:buSzPct val="120000"/>
              <a:buFont typeface="Wingdings" pitchFamily="2" charset="2"/>
              <a:buChar char="§"/>
            </a:pPr>
            <a:r>
              <a:rPr lang="en-US" sz="1200" dirty="0" smtClean="0">
                <a:latin typeface="Verdana" pitchFamily="-112" charset="0"/>
              </a:rPr>
              <a:t>EBSCO. Serials Prices Projections 2014. </a:t>
            </a:r>
            <a:r>
              <a:rPr lang="en-US" sz="1200" dirty="0" smtClean="0">
                <a:latin typeface="Verdana" pitchFamily="-112" charset="0"/>
                <a:hlinkClick r:id="rId4"/>
              </a:rPr>
              <a:t>http://www2.ebsco.com/en-us/Documents/PriceProjections2014.pdf</a:t>
            </a:r>
            <a:endParaRPr lang="en-US" sz="1200" dirty="0" smtClean="0">
              <a:latin typeface="Verdana" pitchFamily="-112" charset="0"/>
            </a:endParaRPr>
          </a:p>
          <a:p>
            <a:pPr>
              <a:buClr>
                <a:srgbClr val="990000"/>
              </a:buClr>
              <a:buSzPct val="120000"/>
              <a:buFont typeface="Wingdings" pitchFamily="2" charset="2"/>
              <a:buChar char="§"/>
            </a:pPr>
            <a:r>
              <a:rPr lang="en-CA" sz="1200" dirty="0" smtClean="0"/>
              <a:t>Edgar, B.D. </a:t>
            </a:r>
            <a:r>
              <a:rPr lang="en-CA" sz="1200" dirty="0"/>
              <a:t>&amp;</a:t>
            </a:r>
            <a:r>
              <a:rPr lang="en-CA" sz="1200" dirty="0" smtClean="0"/>
              <a:t> </a:t>
            </a:r>
            <a:r>
              <a:rPr lang="en-CA" sz="1200" dirty="0"/>
              <a:t>J. </a:t>
            </a:r>
            <a:r>
              <a:rPr lang="en-CA" sz="1200" dirty="0" err="1"/>
              <a:t>Willinsky</a:t>
            </a:r>
            <a:r>
              <a:rPr lang="en-CA" sz="1200" dirty="0"/>
              <a:t>, 2010. “A survey of the scholarly journals using open journal systems”. </a:t>
            </a:r>
            <a:r>
              <a:rPr lang="en-CA" sz="1200" i="1" dirty="0"/>
              <a:t>Scholarly and Research Communication </a:t>
            </a:r>
            <a:r>
              <a:rPr lang="en-CA" sz="1200" dirty="0"/>
              <a:t>1:2, at </a:t>
            </a:r>
            <a:r>
              <a:rPr lang="en-CA" sz="1200" dirty="0">
                <a:hlinkClick r:id="rId5"/>
              </a:rPr>
              <a:t>http://src-online.ca/index.php/src/article/view/24</a:t>
            </a:r>
            <a:r>
              <a:rPr lang="en-CA" sz="1200" dirty="0"/>
              <a:t>, accessed Feb. 11, 2013. </a:t>
            </a:r>
            <a:endParaRPr lang="en-US" sz="1200" dirty="0" smtClean="0">
              <a:latin typeface="Verdana" pitchFamily="-112" charset="0"/>
            </a:endParaRPr>
          </a:p>
          <a:p>
            <a:pPr>
              <a:buClr>
                <a:srgbClr val="990000"/>
              </a:buClr>
              <a:buSzPct val="120000"/>
              <a:buFont typeface="Wingdings" pitchFamily="2" charset="2"/>
              <a:buChar char="§"/>
            </a:pPr>
            <a:r>
              <a:rPr lang="en-US" sz="1200" dirty="0" smtClean="0">
                <a:latin typeface="Verdana" pitchFamily="-112" charset="0"/>
              </a:rPr>
              <a:t>Informa. For investors. Retrieved from </a:t>
            </a:r>
            <a:r>
              <a:rPr lang="en-US" sz="1200" dirty="0" smtClean="0">
                <a:latin typeface="Verdana" pitchFamily="-112" charset="0"/>
                <a:hlinkClick r:id="rId6"/>
              </a:rPr>
              <a:t>http://www.informa.com/investor-relations/</a:t>
            </a:r>
            <a:endParaRPr lang="en-US" sz="1200" dirty="0" smtClean="0">
              <a:latin typeface="Verdana" pitchFamily="-112" charset="0"/>
            </a:endParaRPr>
          </a:p>
          <a:p>
            <a:pPr>
              <a:buClr>
                <a:srgbClr val="990000"/>
              </a:buClr>
              <a:buSzPct val="120000"/>
              <a:buFont typeface="Wingdings" pitchFamily="2" charset="2"/>
              <a:buChar char="§"/>
            </a:pPr>
            <a:r>
              <a:rPr lang="en-US" sz="1200" dirty="0" smtClean="0">
                <a:latin typeface="Verdana" pitchFamily="-112" charset="0"/>
              </a:rPr>
              <a:t>International Association of Scientific, Technical and Medical Publishers (STM). Copyright and Legal Affairs. Retrieved from </a:t>
            </a:r>
            <a:r>
              <a:rPr lang="en-US" sz="1200" dirty="0" smtClean="0">
                <a:latin typeface="Verdana" pitchFamily="-112" charset="0"/>
                <a:hlinkClick r:id="rId7"/>
              </a:rPr>
              <a:t>http://www.stm-assoc.org/copyright-legal-introduction/</a:t>
            </a:r>
            <a:endParaRPr lang="en-US" sz="1200" dirty="0" smtClean="0">
              <a:latin typeface="Verdana" pitchFamily="-112" charset="0"/>
            </a:endParaRPr>
          </a:p>
          <a:p>
            <a:pPr>
              <a:buClr>
                <a:srgbClr val="990000"/>
              </a:buClr>
              <a:buSzPct val="120000"/>
              <a:buFont typeface="Wingdings" pitchFamily="2" charset="2"/>
              <a:buChar char="§"/>
            </a:pPr>
            <a:r>
              <a:rPr lang="en-US" sz="1200" dirty="0" smtClean="0">
                <a:latin typeface="Verdana" pitchFamily="-112" charset="0"/>
              </a:rPr>
              <a:t>MIT Faculty Open </a:t>
            </a:r>
            <a:r>
              <a:rPr lang="en-US" sz="1200" dirty="0">
                <a:latin typeface="Verdana" pitchFamily="-112" charset="0"/>
              </a:rPr>
              <a:t>Access Policy. </a:t>
            </a:r>
            <a:r>
              <a:rPr lang="en-US" sz="1200" dirty="0">
                <a:latin typeface="Verdana" pitchFamily="-112" charset="0"/>
                <a:hlinkClick r:id="rId8"/>
              </a:rPr>
              <a:t>http://libraries.mit.edu/scholarly/mit-open-access/open-access-at-mit/mit-open-access-policy</a:t>
            </a:r>
            <a:r>
              <a:rPr lang="en-US" sz="1200" dirty="0" smtClean="0">
                <a:latin typeface="Verdana" pitchFamily="-112" charset="0"/>
                <a:hlinkClick r:id="rId8"/>
              </a:rPr>
              <a:t>/</a:t>
            </a:r>
            <a:endParaRPr lang="en-US" sz="1200" dirty="0" smtClean="0">
              <a:latin typeface="Verdana" pitchFamily="-112" charset="0"/>
            </a:endParaRPr>
          </a:p>
          <a:p>
            <a:pPr>
              <a:buClr>
                <a:srgbClr val="990000"/>
              </a:buClr>
              <a:buSzPct val="120000"/>
              <a:buFont typeface="Wingdings" pitchFamily="2" charset="2"/>
              <a:buChar char="§"/>
            </a:pPr>
            <a:endParaRPr lang="en-US" sz="1200" dirty="0" smtClean="0">
              <a:latin typeface="Verdana" pitchFamily="-112" charset="0"/>
            </a:endParaRPr>
          </a:p>
        </p:txBody>
      </p:sp>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References</a:t>
            </a:r>
          </a:p>
        </p:txBody>
      </p:sp>
      <p:sp>
        <p:nvSpPr>
          <p:cNvPr id="15363" name="Content Placeholder 2"/>
          <p:cNvSpPr>
            <a:spLocks noGrp="1"/>
          </p:cNvSpPr>
          <p:nvPr>
            <p:ph idx="1"/>
          </p:nvPr>
        </p:nvSpPr>
        <p:spPr>
          <a:xfrm>
            <a:off x="685800" y="1196752"/>
            <a:ext cx="7772400" cy="3946760"/>
          </a:xfrm>
        </p:spPr>
        <p:txBody>
          <a:bodyPr/>
          <a:lstStyle/>
          <a:p>
            <a:pPr>
              <a:buClr>
                <a:srgbClr val="990000"/>
              </a:buClr>
              <a:buSzPct val="120000"/>
              <a:buFont typeface="Wingdings" pitchFamily="2" charset="2"/>
              <a:buChar char="§"/>
            </a:pPr>
            <a:r>
              <a:rPr lang="en-US" sz="1200" dirty="0" smtClean="0">
                <a:latin typeface="Verdana" pitchFamily="-112" charset="0"/>
              </a:rPr>
              <a:t>Patton, S. 2012. The PhD now comes with food stamps. The Chronicle of Higher Education May 6, 2012 </a:t>
            </a:r>
            <a:r>
              <a:rPr lang="en-US" sz="1200" dirty="0" smtClean="0">
                <a:latin typeface="Verdana" pitchFamily="-112" charset="0"/>
                <a:hlinkClick r:id="rId2"/>
              </a:rPr>
              <a:t>http://chronicle.com/article/From-Graduate-School-to/131795/</a:t>
            </a:r>
            <a:endParaRPr lang="en-US" sz="1200" dirty="0" smtClean="0">
              <a:latin typeface="Verdana" pitchFamily="-112" charset="0"/>
            </a:endParaRPr>
          </a:p>
          <a:p>
            <a:pPr>
              <a:buClr>
                <a:srgbClr val="990000"/>
              </a:buClr>
              <a:buSzPct val="120000"/>
              <a:buFont typeface="Wingdings" pitchFamily="2" charset="2"/>
              <a:buChar char="§"/>
            </a:pPr>
            <a:r>
              <a:rPr lang="en-US" sz="1200" dirty="0" smtClean="0">
                <a:latin typeface="Verdana" pitchFamily="-112" charset="0"/>
              </a:rPr>
              <a:t>Reed Elsevier. 2013 Interim Results. Retrieved from </a:t>
            </a:r>
            <a:r>
              <a:rPr lang="en-US" sz="1200" dirty="0" smtClean="0">
                <a:latin typeface="Verdana" pitchFamily="-112" charset="0"/>
                <a:hlinkClick r:id="rId3"/>
              </a:rPr>
              <a:t>http://www.stm-assoc.org/copyright-legal-introduction/</a:t>
            </a:r>
            <a:endParaRPr lang="en-US" sz="1200" dirty="0" smtClean="0">
              <a:latin typeface="Verdana" pitchFamily="-112" charset="0"/>
            </a:endParaRPr>
          </a:p>
          <a:p>
            <a:pPr>
              <a:buClr>
                <a:srgbClr val="990000"/>
              </a:buClr>
              <a:buSzPct val="120000"/>
              <a:buFont typeface="Wingdings" pitchFamily="2" charset="2"/>
              <a:buChar char="§"/>
            </a:pPr>
            <a:r>
              <a:rPr lang="en-US" sz="1200" dirty="0" smtClean="0">
                <a:latin typeface="Verdana" pitchFamily="-112" charset="0"/>
              </a:rPr>
              <a:t>Reuters. June 19, 2013. BC Partners to buy Springer for 3.3 billion Euros  </a:t>
            </a:r>
            <a:r>
              <a:rPr lang="en-US" sz="1200" dirty="0" smtClean="0">
                <a:latin typeface="Verdana" pitchFamily="-112" charset="0"/>
                <a:hlinkClick r:id="rId4"/>
              </a:rPr>
              <a:t>http://www.reuters.com/article/2013/06/19/us-springerscience-sale-idUSBRE95G17120130619</a:t>
            </a:r>
            <a:endParaRPr lang="en-US" sz="1200" dirty="0" smtClean="0">
              <a:latin typeface="Verdana" pitchFamily="-112" charset="0"/>
            </a:endParaRPr>
          </a:p>
          <a:p>
            <a:pPr>
              <a:buClr>
                <a:srgbClr val="990000"/>
              </a:buClr>
              <a:buSzPct val="120000"/>
              <a:buFont typeface="Wingdings" pitchFamily="2" charset="2"/>
              <a:buChar char="§"/>
            </a:pPr>
            <a:r>
              <a:rPr lang="en-US" sz="1200" dirty="0" err="1" smtClean="0">
                <a:latin typeface="Verdana" pitchFamily="-112" charset="0"/>
              </a:rPr>
              <a:t>Samasekera</a:t>
            </a:r>
            <a:r>
              <a:rPr lang="en-US" sz="1200" dirty="0" smtClean="0">
                <a:latin typeface="Verdana" pitchFamily="-112" charset="0"/>
              </a:rPr>
              <a:t>. September 2013. State of the university: be open to change. University of Alberta Press Release. </a:t>
            </a:r>
            <a:r>
              <a:rPr lang="en-US" sz="1200" dirty="0" smtClean="0">
                <a:hlinkClick r:id="rId5"/>
              </a:rPr>
              <a:t>http://news.ualberta.ca/newsarticles/2013/september/state-of-the-university-be-open-to-change#sthash.3rvo8P2Q.dpuf</a:t>
            </a:r>
            <a:endParaRPr lang="en-US" sz="1200" dirty="0" smtClean="0"/>
          </a:p>
          <a:p>
            <a:pPr>
              <a:buClr>
                <a:srgbClr val="990000"/>
              </a:buClr>
              <a:buSzPct val="120000"/>
              <a:buFont typeface="Wingdings" pitchFamily="2" charset="2"/>
              <a:buChar char="§"/>
            </a:pPr>
            <a:r>
              <a:rPr lang="en-CA" sz="1200" dirty="0">
                <a:latin typeface="Verdana" pitchFamily="-112" charset="0"/>
              </a:rPr>
              <a:t>San Francisco Declaration on Research Assessment. </a:t>
            </a:r>
            <a:r>
              <a:rPr lang="en-US" sz="1200" dirty="0">
                <a:latin typeface="Verdana" pitchFamily="-112" charset="0"/>
                <a:hlinkClick r:id="rId6"/>
              </a:rPr>
              <a:t>http://am.ascb.org/dora</a:t>
            </a:r>
            <a:r>
              <a:rPr lang="en-US" sz="1200" dirty="0" smtClean="0">
                <a:latin typeface="Verdana" pitchFamily="-112" charset="0"/>
                <a:hlinkClick r:id="rId6"/>
              </a:rPr>
              <a:t>/</a:t>
            </a:r>
            <a:endParaRPr lang="en-US" sz="1200" dirty="0" smtClean="0">
              <a:latin typeface="Verdana" pitchFamily="-112" charset="0"/>
            </a:endParaRPr>
          </a:p>
          <a:p>
            <a:pPr>
              <a:buClr>
                <a:srgbClr val="990000"/>
              </a:buClr>
              <a:buSzPct val="120000"/>
              <a:buFont typeface="Wingdings" pitchFamily="2" charset="2"/>
              <a:buChar char="§"/>
            </a:pPr>
            <a:r>
              <a:rPr lang="en-US" sz="1200" dirty="0" smtClean="0">
                <a:latin typeface="Verdana" pitchFamily="-112" charset="0"/>
              </a:rPr>
              <a:t>Springer. Overview 2012. Retrieved from </a:t>
            </a:r>
            <a:r>
              <a:rPr lang="en-US" sz="1200" dirty="0" smtClean="0">
                <a:latin typeface="Verdana" pitchFamily="-112" charset="0"/>
                <a:hlinkClick r:id="rId7"/>
              </a:rPr>
              <a:t>http://www.springer.com/about+springer/company+information/annual+report?SGWID=0-175705-0-0-0</a:t>
            </a:r>
            <a:endParaRPr lang="en-US" sz="1200" dirty="0" smtClean="0">
              <a:latin typeface="Verdana" pitchFamily="-112" charset="0"/>
            </a:endParaRPr>
          </a:p>
          <a:p>
            <a:pPr>
              <a:buClr>
                <a:srgbClr val="990000"/>
              </a:buClr>
              <a:buSzPct val="120000"/>
              <a:buFont typeface="Wingdings" pitchFamily="2" charset="2"/>
              <a:buChar char="§"/>
            </a:pPr>
            <a:r>
              <a:rPr lang="en-CA" sz="1200" dirty="0" smtClean="0">
                <a:latin typeface="Verdana" pitchFamily="-112" charset="0"/>
              </a:rPr>
              <a:t>Wiley reports first quarter 2014 results. Retrieved from </a:t>
            </a:r>
            <a:r>
              <a:rPr lang="en-US" sz="1200" dirty="0" smtClean="0">
                <a:latin typeface="Verdana" pitchFamily="-112" charset="0"/>
                <a:hlinkClick r:id="rId8"/>
              </a:rPr>
              <a:t>http://ca.wiley.com/WileyCDA/PressRelease/pressReleaseId-109504.html</a:t>
            </a:r>
            <a:endParaRPr lang="en-US" sz="1200" dirty="0" smtClean="0">
              <a:latin typeface="Verdana" pitchFamily="-112" charset="0"/>
            </a:endParaRPr>
          </a:p>
          <a:p>
            <a:pPr>
              <a:buClr>
                <a:srgbClr val="990000"/>
              </a:buClr>
              <a:buSzPct val="120000"/>
              <a:buFont typeface="Wingdings" pitchFamily="2" charset="2"/>
              <a:buChar char="§"/>
            </a:pPr>
            <a:endParaRPr lang="en-CA" sz="1200" dirty="0" smtClean="0">
              <a:latin typeface="Verdana" pitchFamily="-112" charset="0"/>
            </a:endParaRPr>
          </a:p>
        </p:txBody>
      </p:sp>
    </p:spTree>
    <p:extLst>
      <p:ext uri="{BB962C8B-B14F-4D97-AF65-F5344CB8AC3E}">
        <p14:creationId xmlns:p14="http://schemas.microsoft.com/office/powerpoint/2010/main" val="1925237557"/>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Contact:</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p:txBody>
          <a:bodyPr/>
          <a:lstStyle/>
          <a:p>
            <a:pPr>
              <a:buNone/>
            </a:pPr>
            <a:r>
              <a:rPr lang="en-US" dirty="0" smtClean="0"/>
              <a:t>Dr. Heather Morrison</a:t>
            </a:r>
          </a:p>
          <a:p>
            <a:pPr>
              <a:buNone/>
            </a:pPr>
            <a:r>
              <a:rPr lang="en-US" dirty="0" smtClean="0"/>
              <a:t>Assistant Professor</a:t>
            </a:r>
          </a:p>
          <a:p>
            <a:pPr>
              <a:buNone/>
            </a:pPr>
            <a:r>
              <a:rPr lang="en-US" dirty="0" err="1" smtClean="0"/>
              <a:t>École</a:t>
            </a:r>
            <a:r>
              <a:rPr lang="en-US" dirty="0" smtClean="0"/>
              <a:t> des sciences de </a:t>
            </a:r>
            <a:r>
              <a:rPr lang="en-US" dirty="0" err="1" smtClean="0"/>
              <a:t>l'information</a:t>
            </a:r>
            <a:r>
              <a:rPr lang="en-US" dirty="0" smtClean="0"/>
              <a:t> / School of Information Studies</a:t>
            </a:r>
          </a:p>
          <a:p>
            <a:pPr>
              <a:buNone/>
            </a:pPr>
            <a:r>
              <a:rPr lang="en-US" dirty="0" smtClean="0"/>
              <a:t>University of Ottawa</a:t>
            </a:r>
          </a:p>
          <a:p>
            <a:pPr>
              <a:buNone/>
            </a:pPr>
            <a:r>
              <a:rPr lang="en-US" dirty="0" smtClean="0">
                <a:hlinkClick r:id="rId2"/>
              </a:rPr>
              <a:t>http://www.sis.uottawa.ca/faculty/hmorrison.html</a:t>
            </a:r>
            <a:endParaRPr lang="en-US" dirty="0" smtClean="0"/>
          </a:p>
          <a:p>
            <a:pPr>
              <a:buNone/>
            </a:pPr>
            <a:r>
              <a:rPr lang="en-US" dirty="0" smtClean="0"/>
              <a:t>The Imaginary Journal of Poetic Economics http://</a:t>
            </a:r>
            <a:r>
              <a:rPr lang="en-US" dirty="0" err="1" smtClean="0"/>
              <a:t>poeticeconomics.blogspot.com</a:t>
            </a:r>
            <a:endParaRPr lang="en-US" dirty="0" smtClean="0"/>
          </a:p>
          <a:p>
            <a:pPr>
              <a:buNone/>
            </a:pPr>
            <a:r>
              <a:rPr lang="en-US" dirty="0" err="1" smtClean="0"/>
              <a:t>Heather.Morrison@uottawa.ca</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 </a:t>
            </a:r>
          </a:p>
        </p:txBody>
      </p:sp>
      <p:pic>
        <p:nvPicPr>
          <p:cNvPr id="2" name="Content Placeholder 1" descr="doajbypubcharges.jpg"/>
          <p:cNvPicPr>
            <a:picLocks noGrp="1" noChangeAspect="1"/>
          </p:cNvPicPr>
          <p:nvPr>
            <p:ph idx="1"/>
          </p:nvPr>
        </p:nvPicPr>
        <p:blipFill>
          <a:blip r:embed="rId3">
            <a:extLst>
              <a:ext uri="{28A0092B-C50C-407E-A947-70E740481C1C}">
                <a14:useLocalDpi xmlns:a14="http://schemas.microsoft.com/office/drawing/2010/main" val="0"/>
              </a:ext>
            </a:extLst>
          </a:blip>
          <a:srcRect t="3037" b="3037"/>
          <a:stretch>
            <a:fillRect/>
          </a:stretch>
        </p:blipFill>
        <p:spPr>
          <a:xfrm>
            <a:off x="685800" y="1196975"/>
            <a:ext cx="7772400" cy="3946525"/>
          </a:xfrm>
        </p:spPr>
      </p:pic>
      <p:sp>
        <p:nvSpPr>
          <p:cNvPr id="4" name="TextBox 3"/>
          <p:cNvSpPr txBox="1"/>
          <p:nvPr/>
        </p:nvSpPr>
        <p:spPr>
          <a:xfrm>
            <a:off x="3333819" y="6091535"/>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331621906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 </a:t>
            </a:r>
          </a:p>
        </p:txBody>
      </p:sp>
      <p:sp>
        <p:nvSpPr>
          <p:cNvPr id="15363" name="Content Placeholder 2"/>
          <p:cNvSpPr>
            <a:spLocks noGrp="1"/>
          </p:cNvSpPr>
          <p:nvPr>
            <p:ph idx="1"/>
          </p:nvPr>
        </p:nvSpPr>
        <p:spPr>
          <a:xfrm>
            <a:off x="685800" y="1196752"/>
            <a:ext cx="7772400" cy="3946760"/>
          </a:xfrm>
        </p:spPr>
        <p:txBody>
          <a:bodyPr/>
          <a:lstStyle/>
          <a:p>
            <a:pPr marL="0" indent="0">
              <a:buClr>
                <a:srgbClr val="990000"/>
              </a:buClr>
              <a:buSzPct val="120000"/>
              <a:buNone/>
            </a:pPr>
            <a:r>
              <a:rPr lang="en-CA" sz="4000" dirty="0" smtClean="0">
                <a:solidFill>
                  <a:srgbClr val="990000"/>
                </a:solidFill>
                <a:latin typeface="Verdana" pitchFamily="-112" charset="0"/>
              </a:rPr>
              <a:t>The scholar-volunteer</a:t>
            </a:r>
          </a:p>
        </p:txBody>
      </p:sp>
      <p:sp>
        <p:nvSpPr>
          <p:cNvPr id="4" name="TextBox 3"/>
          <p:cNvSpPr txBox="1"/>
          <p:nvPr/>
        </p:nvSpPr>
        <p:spPr>
          <a:xfrm>
            <a:off x="3333819" y="6091535"/>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341678744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Volunteer for this organization?</a:t>
            </a:r>
            <a:endParaRPr lang="en-US" dirty="0"/>
          </a:p>
        </p:txBody>
      </p:sp>
      <p:sp>
        <p:nvSpPr>
          <p:cNvPr id="3" name="Content Placeholder 2"/>
          <p:cNvSpPr>
            <a:spLocks noGrp="1"/>
          </p:cNvSpPr>
          <p:nvPr>
            <p:ph idx="1"/>
          </p:nvPr>
        </p:nvSpPr>
        <p:spPr/>
        <p:txBody>
          <a:bodyPr/>
          <a:lstStyle/>
          <a:p>
            <a:pPr>
              <a:buNone/>
            </a:pPr>
            <a:r>
              <a:rPr lang="en-US" dirty="0" smtClean="0"/>
              <a:t>The strong portfolio of products within the [company] stable allows the group highly </a:t>
            </a:r>
            <a:r>
              <a:rPr lang="en-US" dirty="0" err="1" smtClean="0"/>
              <a:t>favourable</a:t>
            </a:r>
            <a:r>
              <a:rPr lang="en-US" dirty="0" smtClean="0"/>
              <a:t> valuation characteristics including:</a:t>
            </a:r>
          </a:p>
          <a:p>
            <a:pPr>
              <a:buNone/>
            </a:pPr>
            <a:endParaRPr lang="en-US" dirty="0" smtClean="0"/>
          </a:p>
          <a:p>
            <a:r>
              <a:rPr lang="en-US" dirty="0" smtClean="0"/>
              <a:t>Excellent free cash generation</a:t>
            </a:r>
          </a:p>
          <a:p>
            <a:r>
              <a:rPr lang="en-US" dirty="0" smtClean="0"/>
              <a:t>High return on capital employed</a:t>
            </a:r>
          </a:p>
          <a:p>
            <a:r>
              <a:rPr lang="en-US" dirty="0" smtClean="0"/>
              <a:t>Excellent quality of earnings - significant subscription revenues with high renewal rates</a:t>
            </a:r>
          </a:p>
          <a:p>
            <a:r>
              <a:rPr lang="en-US" dirty="0" smtClean="0"/>
              <a:t>High margins especially on data and subscription products</a:t>
            </a:r>
          </a:p>
          <a:p>
            <a:endParaRPr lang="en-US" dirty="0"/>
          </a:p>
        </p:txBody>
      </p:sp>
      <p:sp>
        <p:nvSpPr>
          <p:cNvPr id="4" name="TextBox 3"/>
          <p:cNvSpPr txBox="1"/>
          <p:nvPr/>
        </p:nvSpPr>
        <p:spPr>
          <a:xfrm>
            <a:off x="3579252" y="6091535"/>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346567359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26368"/>
            <a:ext cx="6553200" cy="914400"/>
          </a:xfrm>
        </p:spPr>
        <p:txBody>
          <a:bodyPr/>
          <a:lstStyle/>
          <a:p>
            <a:r>
              <a:rPr lang="en-US" sz="2400" dirty="0" smtClean="0"/>
              <a:t>Volunteer for this organization?</a:t>
            </a:r>
            <a:endParaRPr lang="en-US" sz="2400" dirty="0"/>
          </a:p>
        </p:txBody>
      </p:sp>
      <p:sp>
        <p:nvSpPr>
          <p:cNvPr id="3" name="Content Placeholder 2"/>
          <p:cNvSpPr>
            <a:spLocks noGrp="1"/>
          </p:cNvSpPr>
          <p:nvPr>
            <p:ph idx="1"/>
          </p:nvPr>
        </p:nvSpPr>
        <p:spPr>
          <a:xfrm>
            <a:off x="685800" y="1343000"/>
            <a:ext cx="7772400" cy="3886200"/>
          </a:xfrm>
        </p:spPr>
        <p:txBody>
          <a:bodyPr/>
          <a:lstStyle/>
          <a:p>
            <a:r>
              <a:rPr lang="en-US" sz="1800" dirty="0" smtClean="0"/>
              <a:t>The strong portfolio of products within the [company] stable allows the group highly </a:t>
            </a:r>
            <a:r>
              <a:rPr lang="en-US" sz="1800" dirty="0" err="1" smtClean="0"/>
              <a:t>favourable</a:t>
            </a:r>
            <a:r>
              <a:rPr lang="en-US" sz="1800" dirty="0" smtClean="0"/>
              <a:t> valuation characteristics including:</a:t>
            </a:r>
          </a:p>
          <a:p>
            <a:r>
              <a:rPr lang="en-US" sz="1800" dirty="0" smtClean="0"/>
              <a:t>Excellent free cash generation</a:t>
            </a:r>
          </a:p>
          <a:p>
            <a:r>
              <a:rPr lang="en-US" sz="1800" dirty="0" smtClean="0"/>
              <a:t>High return on capital employed</a:t>
            </a:r>
          </a:p>
          <a:p>
            <a:r>
              <a:rPr lang="en-US" sz="1800" dirty="0" smtClean="0"/>
              <a:t>Excellent quality of earnings - significant subscription revenues with high renewal rates</a:t>
            </a:r>
          </a:p>
          <a:p>
            <a:r>
              <a:rPr lang="en-US" sz="1800" dirty="0" smtClean="0"/>
              <a:t>High margins especially on data and subscription products</a:t>
            </a:r>
          </a:p>
          <a:p>
            <a:pPr>
              <a:buNone/>
            </a:pPr>
            <a:r>
              <a:rPr lang="en-US" dirty="0" smtClean="0"/>
              <a:t>From:</a:t>
            </a:r>
          </a:p>
          <a:p>
            <a:pPr>
              <a:buNone/>
            </a:pPr>
            <a:r>
              <a:rPr lang="en-US" dirty="0" smtClean="0"/>
              <a:t> </a:t>
            </a:r>
            <a:r>
              <a:rPr lang="en-US" sz="2800" dirty="0" err="1" smtClean="0"/>
              <a:t>informa</a:t>
            </a:r>
            <a:r>
              <a:rPr lang="en-US" sz="2800" dirty="0" smtClean="0"/>
              <a:t> (owner of Taylor &amp; Francis)</a:t>
            </a:r>
          </a:p>
          <a:p>
            <a:pPr>
              <a:buNone/>
            </a:pPr>
            <a:r>
              <a:rPr lang="en-US" sz="2800" dirty="0" smtClean="0"/>
              <a:t> “For investors”. </a:t>
            </a:r>
          </a:p>
          <a:p>
            <a:pPr marL="0" indent="0">
              <a:buNone/>
            </a:pPr>
            <a:endParaRPr lang="en-US" dirty="0"/>
          </a:p>
        </p:txBody>
      </p:sp>
      <p:sp>
        <p:nvSpPr>
          <p:cNvPr id="4" name="TextBox 3"/>
          <p:cNvSpPr txBox="1"/>
          <p:nvPr/>
        </p:nvSpPr>
        <p:spPr>
          <a:xfrm>
            <a:off x="3581400" y="6091535"/>
            <a:ext cx="2362200" cy="461665"/>
          </a:xfrm>
          <a:prstGeom prst="rect">
            <a:avLst/>
          </a:prstGeom>
          <a:noFill/>
        </p:spPr>
        <p:txBody>
          <a:bodyPr wrap="squar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354298926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uOttawa-powerpoint-template-1">
  <a:themeElements>
    <a:clrScheme name="Custom 10">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4B48FF"/>
      </a:hlink>
      <a:folHlink>
        <a:srgbClr val="B2B2B2"/>
      </a:folHlink>
    </a:clrScheme>
    <a:fontScheme name="Garnet">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0"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0" charset="0"/>
          </a:defRPr>
        </a:defPPr>
      </a:lstStyle>
    </a:lnDef>
  </a:objectDefaults>
  <a:extraClrSchemeLst>
    <a:extraClrScheme>
      <a:clrScheme name="Garne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Garne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Garne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Garne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Garne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Garne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Garne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uOttawa-powerpoint-template-1</Template>
  <TotalTime>2316</TotalTime>
  <Words>5309</Words>
  <Application>Microsoft Macintosh PowerPoint</Application>
  <PresentationFormat>On-screen Show (4:3)</PresentationFormat>
  <Paragraphs>356</Paragraphs>
  <Slides>59</Slides>
  <Notes>18</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uOttawa-powerpoint-template-1</vt:lpstr>
      <vt:lpstr>Heather Morrison  Open Access Week 2013 University of Regina</vt:lpstr>
      <vt:lpstr>Why open access? </vt:lpstr>
      <vt:lpstr>Sage paywall options</vt:lpstr>
      <vt:lpstr> </vt:lpstr>
      <vt:lpstr> </vt:lpstr>
      <vt:lpstr> </vt:lpstr>
      <vt:lpstr> </vt:lpstr>
      <vt:lpstr>Volunteer for this organization?</vt:lpstr>
      <vt:lpstr>Volunteer for this organization?</vt:lpstr>
      <vt:lpstr>Help out with the debt?</vt:lpstr>
      <vt:lpstr>Springer history</vt:lpstr>
      <vt:lpstr>Elsevier boycott:  The Cost of Knowledge http://thecostofknowledge.com/ </vt:lpstr>
      <vt:lpstr>Estimated annual revenue &amp; profit 4 largest commercial scholarly publishers </vt:lpstr>
      <vt:lpstr>Not all publishers are like this!</vt:lpstr>
      <vt:lpstr> </vt:lpstr>
      <vt:lpstr>International Association of Scientific, Medical and Technical Publishers (STM): Copyright &amp; Legal Affairs</vt:lpstr>
      <vt:lpstr>What do I get from STM? What we do </vt:lpstr>
      <vt:lpstr>STM Copyright, Legal &amp; Legislative Efforts: Recent Actions</vt:lpstr>
      <vt:lpstr>Where does the $8 billion annual revenue for scholarly journals come from? </vt:lpstr>
      <vt:lpstr>To recap…</vt:lpstr>
      <vt:lpstr>State of the university: be open to change  </vt:lpstr>
      <vt:lpstr>The PhD now comes with food stamps</vt:lpstr>
      <vt:lpstr>Students: “a generation in debt”</vt:lpstr>
      <vt:lpstr> </vt:lpstr>
      <vt:lpstr>More impact on universities..</vt:lpstr>
      <vt:lpstr>EBSCO Serials Price Projections for 2014 </vt:lpstr>
      <vt:lpstr>The problem: an inelastic market</vt:lpstr>
      <vt:lpstr>Impact Factor! </vt:lpstr>
      <vt:lpstr>Dramatic Growth of Open Access</vt:lpstr>
      <vt:lpstr>Open access policies (ROARMAP)</vt:lpstr>
      <vt:lpstr>We’ve come a long way… what else needs to be done? </vt:lpstr>
      <vt:lpstr>Per-article costs</vt:lpstr>
      <vt:lpstr>Potential savings with full transition to open access</vt:lpstr>
      <vt:lpstr>Why do we need savings? </vt:lpstr>
      <vt:lpstr> </vt:lpstr>
      <vt:lpstr>San Francisco Declaration on Research Assessment (DORA)</vt:lpstr>
      <vt:lpstr>Redefining impact</vt:lpstr>
      <vt:lpstr>Impact for the real world: how to get there?</vt:lpstr>
      <vt:lpstr>Open access mandate policies</vt:lpstr>
      <vt:lpstr>Draft tri-agency open access policy (comments due Dec. 13)</vt:lpstr>
      <vt:lpstr>Draft tri-agency open access policy: principles</vt:lpstr>
      <vt:lpstr>Draft tri-agency open access policy: policy statement</vt:lpstr>
      <vt:lpstr>Draft tri-agency open access policy: option 1</vt:lpstr>
      <vt:lpstr>Draft tri-agency open access policy: option 2</vt:lpstr>
      <vt:lpstr>Draft tri-agency open access policy: publication-related research data (CIHR only)</vt:lpstr>
      <vt:lpstr>Draft tri-agency open access policy: additional information</vt:lpstr>
      <vt:lpstr>Draft tri-agency open access policy: public submissions (to date)</vt:lpstr>
      <vt:lpstr>ACOA draft response to tri-agency open access policy: key points</vt:lpstr>
      <vt:lpstr>Advocates for Canadian open access (ACOA) / Les avocats pour libre accès canadien (APLAC)</vt:lpstr>
      <vt:lpstr>ACOA / APLAC – please join!</vt:lpstr>
      <vt:lpstr>Institutional open access policy </vt:lpstr>
      <vt:lpstr>MIT Faculty Open Access Policy</vt:lpstr>
      <vt:lpstr>Université de Liège  http://recteur.blogs.ulg.ac.be/?p=103</vt:lpstr>
      <vt:lpstr>Use UR services – and demand more!</vt:lpstr>
      <vt:lpstr>Research &amp; critical reflection needed</vt:lpstr>
      <vt:lpstr>Conclusion</vt:lpstr>
      <vt:lpstr>References</vt:lpstr>
      <vt:lpstr>References</vt:lpstr>
      <vt:lpstr>Questions? Contact: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Jason</dc:creator>
  <cp:lastModifiedBy>Heather Morrison</cp:lastModifiedBy>
  <cp:revision>214</cp:revision>
  <dcterms:created xsi:type="dcterms:W3CDTF">2013-10-23T14:52:44Z</dcterms:created>
  <dcterms:modified xsi:type="dcterms:W3CDTF">2013-10-24T23:30:35Z</dcterms:modified>
</cp:coreProperties>
</file>