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40325675" cy="32404050"/>
  <p:notesSz cx="9144000" cy="6858000"/>
  <p:defaultTextStyle>
    <a:defPPr>
      <a:defRPr lang="en-US"/>
    </a:defPPr>
    <a:lvl1pPr marL="0" algn="l" defTabSz="4361688" rtl="0" eaLnBrk="1" latinLnBrk="0" hangingPunct="1">
      <a:defRPr sz="8600" kern="1200">
        <a:solidFill>
          <a:schemeClr val="tx1"/>
        </a:solidFill>
        <a:latin typeface="+mn-lt"/>
        <a:ea typeface="+mn-ea"/>
        <a:cs typeface="+mn-cs"/>
      </a:defRPr>
    </a:lvl1pPr>
    <a:lvl2pPr marL="2180844" algn="l" defTabSz="4361688" rtl="0" eaLnBrk="1" latinLnBrk="0" hangingPunct="1">
      <a:defRPr sz="8600" kern="1200">
        <a:solidFill>
          <a:schemeClr val="tx1"/>
        </a:solidFill>
        <a:latin typeface="+mn-lt"/>
        <a:ea typeface="+mn-ea"/>
        <a:cs typeface="+mn-cs"/>
      </a:defRPr>
    </a:lvl2pPr>
    <a:lvl3pPr marL="4361688" algn="l" defTabSz="4361688" rtl="0" eaLnBrk="1" latinLnBrk="0" hangingPunct="1">
      <a:defRPr sz="8600" kern="1200">
        <a:solidFill>
          <a:schemeClr val="tx1"/>
        </a:solidFill>
        <a:latin typeface="+mn-lt"/>
        <a:ea typeface="+mn-ea"/>
        <a:cs typeface="+mn-cs"/>
      </a:defRPr>
    </a:lvl3pPr>
    <a:lvl4pPr marL="6542532" algn="l" defTabSz="4361688" rtl="0" eaLnBrk="1" latinLnBrk="0" hangingPunct="1">
      <a:defRPr sz="8600" kern="1200">
        <a:solidFill>
          <a:schemeClr val="tx1"/>
        </a:solidFill>
        <a:latin typeface="+mn-lt"/>
        <a:ea typeface="+mn-ea"/>
        <a:cs typeface="+mn-cs"/>
      </a:defRPr>
    </a:lvl4pPr>
    <a:lvl5pPr marL="8723376" algn="l" defTabSz="4361688" rtl="0" eaLnBrk="1" latinLnBrk="0" hangingPunct="1">
      <a:defRPr sz="8600" kern="1200">
        <a:solidFill>
          <a:schemeClr val="tx1"/>
        </a:solidFill>
        <a:latin typeface="+mn-lt"/>
        <a:ea typeface="+mn-ea"/>
        <a:cs typeface="+mn-cs"/>
      </a:defRPr>
    </a:lvl5pPr>
    <a:lvl6pPr marL="10904220" algn="l" defTabSz="4361688" rtl="0" eaLnBrk="1" latinLnBrk="0" hangingPunct="1">
      <a:defRPr sz="8600" kern="1200">
        <a:solidFill>
          <a:schemeClr val="tx1"/>
        </a:solidFill>
        <a:latin typeface="+mn-lt"/>
        <a:ea typeface="+mn-ea"/>
        <a:cs typeface="+mn-cs"/>
      </a:defRPr>
    </a:lvl6pPr>
    <a:lvl7pPr marL="13085064" algn="l" defTabSz="4361688" rtl="0" eaLnBrk="1" latinLnBrk="0" hangingPunct="1">
      <a:defRPr sz="8600" kern="1200">
        <a:solidFill>
          <a:schemeClr val="tx1"/>
        </a:solidFill>
        <a:latin typeface="+mn-lt"/>
        <a:ea typeface="+mn-ea"/>
        <a:cs typeface="+mn-cs"/>
      </a:defRPr>
    </a:lvl7pPr>
    <a:lvl8pPr marL="15265908" algn="l" defTabSz="4361688" rtl="0" eaLnBrk="1" latinLnBrk="0" hangingPunct="1">
      <a:defRPr sz="8600" kern="1200">
        <a:solidFill>
          <a:schemeClr val="tx1"/>
        </a:solidFill>
        <a:latin typeface="+mn-lt"/>
        <a:ea typeface="+mn-ea"/>
        <a:cs typeface="+mn-cs"/>
      </a:defRPr>
    </a:lvl8pPr>
    <a:lvl9pPr marL="17446752" algn="l" defTabSz="4361688"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0206">
          <p15:clr>
            <a:srgbClr val="A4A3A4"/>
          </p15:clr>
        </p15:guide>
        <p15:guide id="2" pos="1270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9E9E"/>
    <a:srgbClr val="FF0000"/>
    <a:srgbClr val="8F001A"/>
    <a:srgbClr val="524738"/>
    <a:srgbClr val="B5A6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500" autoAdjust="0"/>
    <p:restoredTop sz="94675" autoAdjust="0"/>
  </p:normalViewPr>
  <p:slideViewPr>
    <p:cSldViewPr snapToGrid="0">
      <p:cViewPr>
        <p:scale>
          <a:sx n="20" d="100"/>
          <a:sy n="20" d="100"/>
        </p:scale>
        <p:origin x="-1308" y="-558"/>
      </p:cViewPr>
      <p:guideLst>
        <p:guide orient="horz" pos="10206"/>
        <p:guide pos="1270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70C466-E5E7-431C-B81A-E3F24BA16949}" type="doc">
      <dgm:prSet loTypeId="urn:microsoft.com/office/officeart/2005/8/layout/process1" loCatId="process" qsTypeId="urn:microsoft.com/office/officeart/2005/8/quickstyle/3d3" qsCatId="3D" csTypeId="urn:microsoft.com/office/officeart/2005/8/colors/accent1_2" csCatId="accent1" phldr="1"/>
      <dgm:spPr/>
      <dgm:t>
        <a:bodyPr/>
        <a:lstStyle/>
        <a:p>
          <a:endParaRPr lang="en-CA"/>
        </a:p>
      </dgm:t>
    </dgm:pt>
    <dgm:pt modelId="{90A69296-186C-4EC6-A532-CFFFDA1684F4}">
      <dgm:prSet phldrT="[Text]" custT="1"/>
      <dgm:spPr>
        <a:solidFill>
          <a:srgbClr val="8F001A"/>
        </a:solidFill>
      </dgm:spPr>
      <dgm:t>
        <a:bodyPr/>
        <a:lstStyle/>
        <a:p>
          <a:r>
            <a:rPr lang="en-CA" sz="3200" dirty="0" smtClean="0">
              <a:latin typeface="Myriad Pro"/>
            </a:rPr>
            <a:t>80 CD-1 male and female mice: pubertal group (6 weeks) and adult group (10 weeks)</a:t>
          </a:r>
          <a:endParaRPr lang="en-CA" sz="3200" dirty="0">
            <a:latin typeface="Myriad Pro"/>
          </a:endParaRPr>
        </a:p>
      </dgm:t>
    </dgm:pt>
    <dgm:pt modelId="{95B36F16-FA6D-4FEB-973F-BC3BBBE3C99D}" type="parTrans" cxnId="{19F98792-7B77-4E3D-8C1B-DC19AAA3E72C}">
      <dgm:prSet/>
      <dgm:spPr/>
      <dgm:t>
        <a:bodyPr/>
        <a:lstStyle/>
        <a:p>
          <a:endParaRPr lang="en-CA"/>
        </a:p>
      </dgm:t>
    </dgm:pt>
    <dgm:pt modelId="{8CD876D0-68C1-4E98-A983-249BAE43F506}" type="sibTrans" cxnId="{19F98792-7B77-4E3D-8C1B-DC19AAA3E72C}">
      <dgm:prSet/>
      <dgm:spPr/>
      <dgm:t>
        <a:bodyPr/>
        <a:lstStyle/>
        <a:p>
          <a:endParaRPr lang="en-CA"/>
        </a:p>
      </dgm:t>
    </dgm:pt>
    <dgm:pt modelId="{7CD75FA0-BAC8-491D-AD75-64FD1D74463F}">
      <dgm:prSet phldrT="[Text]" custT="1"/>
      <dgm:spPr>
        <a:solidFill>
          <a:srgbClr val="8F001A"/>
        </a:solidFill>
      </dgm:spPr>
      <dgm:t>
        <a:bodyPr/>
        <a:lstStyle/>
        <a:p>
          <a:r>
            <a:rPr lang="fr-CA" sz="3200" dirty="0" smtClean="0">
              <a:latin typeface="Myriad Pro"/>
            </a:rPr>
            <a:t>Injection: </a:t>
          </a:r>
          <a:r>
            <a:rPr lang="fr-CA" sz="3200" dirty="0" err="1" smtClean="0">
              <a:latin typeface="Myriad Pro"/>
            </a:rPr>
            <a:t>experi-mental</a:t>
          </a:r>
          <a:r>
            <a:rPr lang="fr-CA" sz="3200" dirty="0" smtClean="0">
              <a:latin typeface="Myriad Pro"/>
            </a:rPr>
            <a:t> group (LPS, 1.5mg/kg), control group (saline)</a:t>
          </a:r>
          <a:endParaRPr lang="en-CA" sz="3200" dirty="0">
            <a:latin typeface="Myriad Pro"/>
          </a:endParaRPr>
        </a:p>
      </dgm:t>
    </dgm:pt>
    <dgm:pt modelId="{1971340A-FCAF-42D9-B2AC-9672521CF2C9}" type="parTrans" cxnId="{B93029A9-03EE-485B-A0AE-ADF43C02F52B}">
      <dgm:prSet/>
      <dgm:spPr/>
      <dgm:t>
        <a:bodyPr/>
        <a:lstStyle/>
        <a:p>
          <a:endParaRPr lang="en-CA"/>
        </a:p>
      </dgm:t>
    </dgm:pt>
    <dgm:pt modelId="{520792FA-D706-45D4-A24B-88371FFFF044}" type="sibTrans" cxnId="{B93029A9-03EE-485B-A0AE-ADF43C02F52B}">
      <dgm:prSet/>
      <dgm:spPr/>
      <dgm:t>
        <a:bodyPr/>
        <a:lstStyle/>
        <a:p>
          <a:endParaRPr lang="en-CA"/>
        </a:p>
      </dgm:t>
    </dgm:pt>
    <dgm:pt modelId="{227D10D1-90BD-42D9-87D9-EBC8332B9F37}">
      <dgm:prSet phldrT="[Text]" custT="1"/>
      <dgm:spPr>
        <a:solidFill>
          <a:srgbClr val="8F001A"/>
        </a:solidFill>
      </dgm:spPr>
      <dgm:t>
        <a:bodyPr/>
        <a:lstStyle/>
        <a:p>
          <a:r>
            <a:rPr lang="en-CA" sz="3200" dirty="0" smtClean="0">
              <a:latin typeface="Myriad Pro"/>
            </a:rPr>
            <a:t>Euthanasia: lethal dose of </a:t>
          </a:r>
          <a:r>
            <a:rPr lang="en-CA" sz="3200" dirty="0" err="1" smtClean="0">
              <a:latin typeface="Myriad Pro"/>
            </a:rPr>
            <a:t>Euthanyl</a:t>
          </a:r>
          <a:r>
            <a:rPr lang="en-CA" sz="3200" dirty="0" smtClean="0">
              <a:latin typeface="Myriad Pro"/>
            </a:rPr>
            <a:t>, perfusion with 5mL saline and 10mL of 4% </a:t>
          </a:r>
          <a:r>
            <a:rPr lang="en-CA" sz="3200" dirty="0" err="1" smtClean="0">
              <a:latin typeface="Myriad Pro"/>
            </a:rPr>
            <a:t>paraformal-dehyde</a:t>
          </a:r>
          <a:endParaRPr lang="en-CA" sz="3200" dirty="0">
            <a:latin typeface="Myriad Pro"/>
          </a:endParaRPr>
        </a:p>
      </dgm:t>
    </dgm:pt>
    <dgm:pt modelId="{7894FE07-FCEE-4F67-AA52-9CFFD1C35C63}" type="parTrans" cxnId="{36EE3FE5-2FCA-40C1-A5AC-E97BE224B6C5}">
      <dgm:prSet/>
      <dgm:spPr/>
      <dgm:t>
        <a:bodyPr/>
        <a:lstStyle/>
        <a:p>
          <a:endParaRPr lang="en-CA"/>
        </a:p>
      </dgm:t>
    </dgm:pt>
    <dgm:pt modelId="{693EB881-2DB7-4D71-849F-25E5166C26C8}" type="sibTrans" cxnId="{36EE3FE5-2FCA-40C1-A5AC-E97BE224B6C5}">
      <dgm:prSet/>
      <dgm:spPr/>
      <dgm:t>
        <a:bodyPr/>
        <a:lstStyle/>
        <a:p>
          <a:endParaRPr lang="en-CA"/>
        </a:p>
      </dgm:t>
    </dgm:pt>
    <dgm:pt modelId="{6CEB9345-4033-411A-A6BE-A4C779A8ADDE}">
      <dgm:prSet phldrT="[Text]" custT="1"/>
      <dgm:spPr>
        <a:solidFill>
          <a:srgbClr val="8F001A"/>
        </a:solidFill>
      </dgm:spPr>
      <dgm:t>
        <a:bodyPr/>
        <a:lstStyle/>
        <a:p>
          <a:r>
            <a:rPr lang="en-CA" sz="3200" smtClean="0">
              <a:latin typeface="Myriad Pro"/>
            </a:rPr>
            <a:t>Brains extracted, sliced, and stained for c-Fos</a:t>
          </a:r>
          <a:endParaRPr lang="en-CA" sz="3200" dirty="0">
            <a:latin typeface="Myriad Pro"/>
          </a:endParaRPr>
        </a:p>
      </dgm:t>
    </dgm:pt>
    <dgm:pt modelId="{5090E2EE-13F9-45A8-8AF0-E2853D7EAF2D}" type="parTrans" cxnId="{9B1CFC68-ED68-4BB5-9E8C-728C3976934E}">
      <dgm:prSet/>
      <dgm:spPr/>
      <dgm:t>
        <a:bodyPr/>
        <a:lstStyle/>
        <a:p>
          <a:endParaRPr lang="en-CA"/>
        </a:p>
      </dgm:t>
    </dgm:pt>
    <dgm:pt modelId="{EC5F8AA0-94AB-4375-8E1D-3EF19C036D90}" type="sibTrans" cxnId="{9B1CFC68-ED68-4BB5-9E8C-728C3976934E}">
      <dgm:prSet/>
      <dgm:spPr/>
      <dgm:t>
        <a:bodyPr/>
        <a:lstStyle/>
        <a:p>
          <a:endParaRPr lang="en-CA"/>
        </a:p>
      </dgm:t>
    </dgm:pt>
    <dgm:pt modelId="{1F0B171E-DB9A-4C53-966C-13DCEC8D2621}">
      <dgm:prSet phldrT="[Text]" custT="1"/>
      <dgm:spPr>
        <a:solidFill>
          <a:srgbClr val="8F001A"/>
        </a:solidFill>
      </dgm:spPr>
      <dgm:t>
        <a:bodyPr/>
        <a:lstStyle/>
        <a:p>
          <a:r>
            <a:rPr lang="en-CA" sz="3200" dirty="0" smtClean="0">
              <a:latin typeface="Myriad Pro"/>
            </a:rPr>
            <a:t>Number of cells expressing c-</a:t>
          </a:r>
          <a:r>
            <a:rPr lang="en-CA" sz="3200" dirty="0" err="1" smtClean="0">
              <a:latin typeface="Myriad Pro"/>
            </a:rPr>
            <a:t>Fos</a:t>
          </a:r>
          <a:r>
            <a:rPr lang="en-CA" sz="3200" dirty="0" smtClean="0">
              <a:latin typeface="Myriad Pro"/>
            </a:rPr>
            <a:t> in </a:t>
          </a:r>
          <a:r>
            <a:rPr lang="en-CA" sz="3200" dirty="0" err="1" smtClean="0">
              <a:latin typeface="Myriad Pro"/>
            </a:rPr>
            <a:t>basolateral</a:t>
          </a:r>
          <a:r>
            <a:rPr lang="en-CA" sz="3200" dirty="0" smtClean="0">
              <a:latin typeface="Myriad Pro"/>
            </a:rPr>
            <a:t> and medial determined</a:t>
          </a:r>
          <a:endParaRPr lang="en-CA" sz="3200" dirty="0">
            <a:latin typeface="Myriad Pro"/>
          </a:endParaRPr>
        </a:p>
      </dgm:t>
    </dgm:pt>
    <dgm:pt modelId="{E40D22D9-A319-4E2E-BEF7-D0BED8B27C31}" type="parTrans" cxnId="{29D9E1CE-6065-4A3B-BE6A-FA1C2D5D8822}">
      <dgm:prSet/>
      <dgm:spPr/>
      <dgm:t>
        <a:bodyPr/>
        <a:lstStyle/>
        <a:p>
          <a:endParaRPr lang="en-CA"/>
        </a:p>
      </dgm:t>
    </dgm:pt>
    <dgm:pt modelId="{313ABEF6-2AE9-4124-A7BF-35D342E73201}" type="sibTrans" cxnId="{29D9E1CE-6065-4A3B-BE6A-FA1C2D5D8822}">
      <dgm:prSet/>
      <dgm:spPr/>
      <dgm:t>
        <a:bodyPr/>
        <a:lstStyle/>
        <a:p>
          <a:endParaRPr lang="en-CA"/>
        </a:p>
      </dgm:t>
    </dgm:pt>
    <dgm:pt modelId="{75C53734-8CF7-4050-9BAC-B99F6A8F39E3}" type="pres">
      <dgm:prSet presAssocID="{4870C466-E5E7-431C-B81A-E3F24BA16949}" presName="Name0" presStyleCnt="0">
        <dgm:presLayoutVars>
          <dgm:dir/>
          <dgm:resizeHandles val="exact"/>
        </dgm:presLayoutVars>
      </dgm:prSet>
      <dgm:spPr/>
      <dgm:t>
        <a:bodyPr/>
        <a:lstStyle/>
        <a:p>
          <a:endParaRPr lang="en-CA"/>
        </a:p>
      </dgm:t>
    </dgm:pt>
    <dgm:pt modelId="{619446A5-9FBF-49E3-8789-6E7D75591615}" type="pres">
      <dgm:prSet presAssocID="{90A69296-186C-4EC6-A532-CFFFDA1684F4}" presName="node" presStyleLbl="node1" presStyleIdx="0" presStyleCnt="5">
        <dgm:presLayoutVars>
          <dgm:bulletEnabled val="1"/>
        </dgm:presLayoutVars>
      </dgm:prSet>
      <dgm:spPr/>
      <dgm:t>
        <a:bodyPr/>
        <a:lstStyle/>
        <a:p>
          <a:endParaRPr lang="en-CA"/>
        </a:p>
      </dgm:t>
    </dgm:pt>
    <dgm:pt modelId="{BB15277E-E10D-442A-AC64-AD54C1AC93A5}" type="pres">
      <dgm:prSet presAssocID="{8CD876D0-68C1-4E98-A983-249BAE43F506}" presName="sibTrans" presStyleLbl="sibTrans2D1" presStyleIdx="0" presStyleCnt="4"/>
      <dgm:spPr/>
      <dgm:t>
        <a:bodyPr/>
        <a:lstStyle/>
        <a:p>
          <a:endParaRPr lang="en-CA"/>
        </a:p>
      </dgm:t>
    </dgm:pt>
    <dgm:pt modelId="{40D9B357-A464-42B6-8BDB-DF9B88BE6D8B}" type="pres">
      <dgm:prSet presAssocID="{8CD876D0-68C1-4E98-A983-249BAE43F506}" presName="connectorText" presStyleLbl="sibTrans2D1" presStyleIdx="0" presStyleCnt="4"/>
      <dgm:spPr/>
      <dgm:t>
        <a:bodyPr/>
        <a:lstStyle/>
        <a:p>
          <a:endParaRPr lang="en-CA"/>
        </a:p>
      </dgm:t>
    </dgm:pt>
    <dgm:pt modelId="{D866BBE7-BF08-40B9-B49E-A9232E865798}" type="pres">
      <dgm:prSet presAssocID="{7CD75FA0-BAC8-491D-AD75-64FD1D74463F}" presName="node" presStyleLbl="node1" presStyleIdx="1" presStyleCnt="5">
        <dgm:presLayoutVars>
          <dgm:bulletEnabled val="1"/>
        </dgm:presLayoutVars>
      </dgm:prSet>
      <dgm:spPr/>
      <dgm:t>
        <a:bodyPr/>
        <a:lstStyle/>
        <a:p>
          <a:endParaRPr lang="en-CA"/>
        </a:p>
      </dgm:t>
    </dgm:pt>
    <dgm:pt modelId="{40AF9891-D309-44DE-8D41-73D8DEBC5D45}" type="pres">
      <dgm:prSet presAssocID="{520792FA-D706-45D4-A24B-88371FFFF044}" presName="sibTrans" presStyleLbl="sibTrans2D1" presStyleIdx="1" presStyleCnt="4"/>
      <dgm:spPr/>
      <dgm:t>
        <a:bodyPr/>
        <a:lstStyle/>
        <a:p>
          <a:endParaRPr lang="en-CA"/>
        </a:p>
      </dgm:t>
    </dgm:pt>
    <dgm:pt modelId="{E5E1EF10-C25E-4D5B-B87A-96F4E9967B01}" type="pres">
      <dgm:prSet presAssocID="{520792FA-D706-45D4-A24B-88371FFFF044}" presName="connectorText" presStyleLbl="sibTrans2D1" presStyleIdx="1" presStyleCnt="4"/>
      <dgm:spPr/>
      <dgm:t>
        <a:bodyPr/>
        <a:lstStyle/>
        <a:p>
          <a:endParaRPr lang="en-CA"/>
        </a:p>
      </dgm:t>
    </dgm:pt>
    <dgm:pt modelId="{7B8C85E1-948A-44A9-91F4-5D30D3A7FE11}" type="pres">
      <dgm:prSet presAssocID="{227D10D1-90BD-42D9-87D9-EBC8332B9F37}" presName="node" presStyleLbl="node1" presStyleIdx="2" presStyleCnt="5">
        <dgm:presLayoutVars>
          <dgm:bulletEnabled val="1"/>
        </dgm:presLayoutVars>
      </dgm:prSet>
      <dgm:spPr/>
      <dgm:t>
        <a:bodyPr/>
        <a:lstStyle/>
        <a:p>
          <a:endParaRPr lang="en-CA"/>
        </a:p>
      </dgm:t>
    </dgm:pt>
    <dgm:pt modelId="{4F68B4B2-8FCF-4AEA-94E4-4BBB24ED07DD}" type="pres">
      <dgm:prSet presAssocID="{693EB881-2DB7-4D71-849F-25E5166C26C8}" presName="sibTrans" presStyleLbl="sibTrans2D1" presStyleIdx="2" presStyleCnt="4"/>
      <dgm:spPr/>
      <dgm:t>
        <a:bodyPr/>
        <a:lstStyle/>
        <a:p>
          <a:endParaRPr lang="en-CA"/>
        </a:p>
      </dgm:t>
    </dgm:pt>
    <dgm:pt modelId="{326F2696-AD59-4989-B5B8-4A088D19BB4F}" type="pres">
      <dgm:prSet presAssocID="{693EB881-2DB7-4D71-849F-25E5166C26C8}" presName="connectorText" presStyleLbl="sibTrans2D1" presStyleIdx="2" presStyleCnt="4"/>
      <dgm:spPr/>
      <dgm:t>
        <a:bodyPr/>
        <a:lstStyle/>
        <a:p>
          <a:endParaRPr lang="en-CA"/>
        </a:p>
      </dgm:t>
    </dgm:pt>
    <dgm:pt modelId="{56D17BB2-9B3B-4CD3-8F8D-01AF657E745A}" type="pres">
      <dgm:prSet presAssocID="{6CEB9345-4033-411A-A6BE-A4C779A8ADDE}" presName="node" presStyleLbl="node1" presStyleIdx="3" presStyleCnt="5">
        <dgm:presLayoutVars>
          <dgm:bulletEnabled val="1"/>
        </dgm:presLayoutVars>
      </dgm:prSet>
      <dgm:spPr/>
      <dgm:t>
        <a:bodyPr/>
        <a:lstStyle/>
        <a:p>
          <a:endParaRPr lang="en-CA"/>
        </a:p>
      </dgm:t>
    </dgm:pt>
    <dgm:pt modelId="{B83798E0-12A3-40DC-B5D2-89EDCB280353}" type="pres">
      <dgm:prSet presAssocID="{EC5F8AA0-94AB-4375-8E1D-3EF19C036D90}" presName="sibTrans" presStyleLbl="sibTrans2D1" presStyleIdx="3" presStyleCnt="4"/>
      <dgm:spPr/>
      <dgm:t>
        <a:bodyPr/>
        <a:lstStyle/>
        <a:p>
          <a:endParaRPr lang="en-CA"/>
        </a:p>
      </dgm:t>
    </dgm:pt>
    <dgm:pt modelId="{0257A787-C246-4A6E-9249-8D65C06DB1B7}" type="pres">
      <dgm:prSet presAssocID="{EC5F8AA0-94AB-4375-8E1D-3EF19C036D90}" presName="connectorText" presStyleLbl="sibTrans2D1" presStyleIdx="3" presStyleCnt="4"/>
      <dgm:spPr/>
      <dgm:t>
        <a:bodyPr/>
        <a:lstStyle/>
        <a:p>
          <a:endParaRPr lang="en-CA"/>
        </a:p>
      </dgm:t>
    </dgm:pt>
    <dgm:pt modelId="{4122B241-9260-4CC7-BABC-772A28B9FC80}" type="pres">
      <dgm:prSet presAssocID="{1F0B171E-DB9A-4C53-966C-13DCEC8D2621}" presName="node" presStyleLbl="node1" presStyleIdx="4" presStyleCnt="5">
        <dgm:presLayoutVars>
          <dgm:bulletEnabled val="1"/>
        </dgm:presLayoutVars>
      </dgm:prSet>
      <dgm:spPr/>
      <dgm:t>
        <a:bodyPr/>
        <a:lstStyle/>
        <a:p>
          <a:endParaRPr lang="en-CA"/>
        </a:p>
      </dgm:t>
    </dgm:pt>
  </dgm:ptLst>
  <dgm:cxnLst>
    <dgm:cxn modelId="{B93029A9-03EE-485B-A0AE-ADF43C02F52B}" srcId="{4870C466-E5E7-431C-B81A-E3F24BA16949}" destId="{7CD75FA0-BAC8-491D-AD75-64FD1D74463F}" srcOrd="1" destOrd="0" parTransId="{1971340A-FCAF-42D9-B2AC-9672521CF2C9}" sibTransId="{520792FA-D706-45D4-A24B-88371FFFF044}"/>
    <dgm:cxn modelId="{B00E0C5A-6DAF-4584-B296-81B779AC8B4D}" type="presOf" srcId="{1F0B171E-DB9A-4C53-966C-13DCEC8D2621}" destId="{4122B241-9260-4CC7-BABC-772A28B9FC80}" srcOrd="0" destOrd="0" presId="urn:microsoft.com/office/officeart/2005/8/layout/process1"/>
    <dgm:cxn modelId="{C9F0C9EE-2B7E-43EA-8734-440787CCAEE3}" type="presOf" srcId="{EC5F8AA0-94AB-4375-8E1D-3EF19C036D90}" destId="{0257A787-C246-4A6E-9249-8D65C06DB1B7}" srcOrd="1" destOrd="0" presId="urn:microsoft.com/office/officeart/2005/8/layout/process1"/>
    <dgm:cxn modelId="{CF0B7834-DB7C-4468-AC86-FA04366A4E39}" type="presOf" srcId="{7CD75FA0-BAC8-491D-AD75-64FD1D74463F}" destId="{D866BBE7-BF08-40B9-B49E-A9232E865798}" srcOrd="0" destOrd="0" presId="urn:microsoft.com/office/officeart/2005/8/layout/process1"/>
    <dgm:cxn modelId="{EE188EA4-5911-49F6-B865-BE5F0EB9E508}" type="presOf" srcId="{693EB881-2DB7-4D71-849F-25E5166C26C8}" destId="{4F68B4B2-8FCF-4AEA-94E4-4BBB24ED07DD}" srcOrd="0" destOrd="0" presId="urn:microsoft.com/office/officeart/2005/8/layout/process1"/>
    <dgm:cxn modelId="{9B1CFC68-ED68-4BB5-9E8C-728C3976934E}" srcId="{4870C466-E5E7-431C-B81A-E3F24BA16949}" destId="{6CEB9345-4033-411A-A6BE-A4C779A8ADDE}" srcOrd="3" destOrd="0" parTransId="{5090E2EE-13F9-45A8-8AF0-E2853D7EAF2D}" sibTransId="{EC5F8AA0-94AB-4375-8E1D-3EF19C036D90}"/>
    <dgm:cxn modelId="{36EE3FE5-2FCA-40C1-A5AC-E97BE224B6C5}" srcId="{4870C466-E5E7-431C-B81A-E3F24BA16949}" destId="{227D10D1-90BD-42D9-87D9-EBC8332B9F37}" srcOrd="2" destOrd="0" parTransId="{7894FE07-FCEE-4F67-AA52-9CFFD1C35C63}" sibTransId="{693EB881-2DB7-4D71-849F-25E5166C26C8}"/>
    <dgm:cxn modelId="{3B8268E2-C498-498F-8912-93E5AD2E6A76}" type="presOf" srcId="{8CD876D0-68C1-4E98-A983-249BAE43F506}" destId="{BB15277E-E10D-442A-AC64-AD54C1AC93A5}" srcOrd="0" destOrd="0" presId="urn:microsoft.com/office/officeart/2005/8/layout/process1"/>
    <dgm:cxn modelId="{419076CC-310B-4D63-AFB6-1D05FFE5FD90}" type="presOf" srcId="{693EB881-2DB7-4D71-849F-25E5166C26C8}" destId="{326F2696-AD59-4989-B5B8-4A088D19BB4F}" srcOrd="1" destOrd="0" presId="urn:microsoft.com/office/officeart/2005/8/layout/process1"/>
    <dgm:cxn modelId="{9C6DFADA-2E04-4992-A733-6FDBAD553F04}" type="presOf" srcId="{EC5F8AA0-94AB-4375-8E1D-3EF19C036D90}" destId="{B83798E0-12A3-40DC-B5D2-89EDCB280353}" srcOrd="0" destOrd="0" presId="urn:microsoft.com/office/officeart/2005/8/layout/process1"/>
    <dgm:cxn modelId="{DEAF35AF-1397-4437-B570-FD1B384EE772}" type="presOf" srcId="{6CEB9345-4033-411A-A6BE-A4C779A8ADDE}" destId="{56D17BB2-9B3B-4CD3-8F8D-01AF657E745A}" srcOrd="0" destOrd="0" presId="urn:microsoft.com/office/officeart/2005/8/layout/process1"/>
    <dgm:cxn modelId="{BED85579-1DFD-4B29-BF91-30F8C5259A47}" type="presOf" srcId="{520792FA-D706-45D4-A24B-88371FFFF044}" destId="{40AF9891-D309-44DE-8D41-73D8DEBC5D45}" srcOrd="0" destOrd="0" presId="urn:microsoft.com/office/officeart/2005/8/layout/process1"/>
    <dgm:cxn modelId="{09107C99-9AF9-4037-9BD0-655B0B7D97CB}" type="presOf" srcId="{520792FA-D706-45D4-A24B-88371FFFF044}" destId="{E5E1EF10-C25E-4D5B-B87A-96F4E9967B01}" srcOrd="1" destOrd="0" presId="urn:microsoft.com/office/officeart/2005/8/layout/process1"/>
    <dgm:cxn modelId="{19F98792-7B77-4E3D-8C1B-DC19AAA3E72C}" srcId="{4870C466-E5E7-431C-B81A-E3F24BA16949}" destId="{90A69296-186C-4EC6-A532-CFFFDA1684F4}" srcOrd="0" destOrd="0" parTransId="{95B36F16-FA6D-4FEB-973F-BC3BBBE3C99D}" sibTransId="{8CD876D0-68C1-4E98-A983-249BAE43F506}"/>
    <dgm:cxn modelId="{DDA2E6C3-F834-455B-9E00-09093DC451BB}" type="presOf" srcId="{4870C466-E5E7-431C-B81A-E3F24BA16949}" destId="{75C53734-8CF7-4050-9BAC-B99F6A8F39E3}" srcOrd="0" destOrd="0" presId="urn:microsoft.com/office/officeart/2005/8/layout/process1"/>
    <dgm:cxn modelId="{A40224CE-2CD1-4255-AED7-F28987E16E1B}" type="presOf" srcId="{227D10D1-90BD-42D9-87D9-EBC8332B9F37}" destId="{7B8C85E1-948A-44A9-91F4-5D30D3A7FE11}" srcOrd="0" destOrd="0" presId="urn:microsoft.com/office/officeart/2005/8/layout/process1"/>
    <dgm:cxn modelId="{29D9E1CE-6065-4A3B-BE6A-FA1C2D5D8822}" srcId="{4870C466-E5E7-431C-B81A-E3F24BA16949}" destId="{1F0B171E-DB9A-4C53-966C-13DCEC8D2621}" srcOrd="4" destOrd="0" parTransId="{E40D22D9-A319-4E2E-BEF7-D0BED8B27C31}" sibTransId="{313ABEF6-2AE9-4124-A7BF-35D342E73201}"/>
    <dgm:cxn modelId="{B71F4638-7EEA-42AE-B1BE-5085714C8C32}" type="presOf" srcId="{8CD876D0-68C1-4E98-A983-249BAE43F506}" destId="{40D9B357-A464-42B6-8BDB-DF9B88BE6D8B}" srcOrd="1" destOrd="0" presId="urn:microsoft.com/office/officeart/2005/8/layout/process1"/>
    <dgm:cxn modelId="{3AF68A36-7826-416A-A411-015BDCBB1FA2}" type="presOf" srcId="{90A69296-186C-4EC6-A532-CFFFDA1684F4}" destId="{619446A5-9FBF-49E3-8789-6E7D75591615}" srcOrd="0" destOrd="0" presId="urn:microsoft.com/office/officeart/2005/8/layout/process1"/>
    <dgm:cxn modelId="{7C43D447-BBCD-44D6-8A15-EFB48682CD20}" type="presParOf" srcId="{75C53734-8CF7-4050-9BAC-B99F6A8F39E3}" destId="{619446A5-9FBF-49E3-8789-6E7D75591615}" srcOrd="0" destOrd="0" presId="urn:microsoft.com/office/officeart/2005/8/layout/process1"/>
    <dgm:cxn modelId="{60C3ACEF-6650-4E24-A8EB-6E44111A4A33}" type="presParOf" srcId="{75C53734-8CF7-4050-9BAC-B99F6A8F39E3}" destId="{BB15277E-E10D-442A-AC64-AD54C1AC93A5}" srcOrd="1" destOrd="0" presId="urn:microsoft.com/office/officeart/2005/8/layout/process1"/>
    <dgm:cxn modelId="{AD0661CA-B045-494B-B0D6-269B271595F6}" type="presParOf" srcId="{BB15277E-E10D-442A-AC64-AD54C1AC93A5}" destId="{40D9B357-A464-42B6-8BDB-DF9B88BE6D8B}" srcOrd="0" destOrd="0" presId="urn:microsoft.com/office/officeart/2005/8/layout/process1"/>
    <dgm:cxn modelId="{D772C6B7-DCCC-4492-A8FA-0CBC362CE6DA}" type="presParOf" srcId="{75C53734-8CF7-4050-9BAC-B99F6A8F39E3}" destId="{D866BBE7-BF08-40B9-B49E-A9232E865798}" srcOrd="2" destOrd="0" presId="urn:microsoft.com/office/officeart/2005/8/layout/process1"/>
    <dgm:cxn modelId="{9B7F10E6-C8F9-495E-BF6C-2C6AF2B1D95B}" type="presParOf" srcId="{75C53734-8CF7-4050-9BAC-B99F6A8F39E3}" destId="{40AF9891-D309-44DE-8D41-73D8DEBC5D45}" srcOrd="3" destOrd="0" presId="urn:microsoft.com/office/officeart/2005/8/layout/process1"/>
    <dgm:cxn modelId="{1EBC8614-9911-4241-BF14-0CD99DE825D3}" type="presParOf" srcId="{40AF9891-D309-44DE-8D41-73D8DEBC5D45}" destId="{E5E1EF10-C25E-4D5B-B87A-96F4E9967B01}" srcOrd="0" destOrd="0" presId="urn:microsoft.com/office/officeart/2005/8/layout/process1"/>
    <dgm:cxn modelId="{B55AFEE6-109F-496A-9AE3-0B4EE906211F}" type="presParOf" srcId="{75C53734-8CF7-4050-9BAC-B99F6A8F39E3}" destId="{7B8C85E1-948A-44A9-91F4-5D30D3A7FE11}" srcOrd="4" destOrd="0" presId="urn:microsoft.com/office/officeart/2005/8/layout/process1"/>
    <dgm:cxn modelId="{3FC1C982-8191-422B-88E8-BF26DC3F4A7E}" type="presParOf" srcId="{75C53734-8CF7-4050-9BAC-B99F6A8F39E3}" destId="{4F68B4B2-8FCF-4AEA-94E4-4BBB24ED07DD}" srcOrd="5" destOrd="0" presId="urn:microsoft.com/office/officeart/2005/8/layout/process1"/>
    <dgm:cxn modelId="{EAEBFC59-A000-4D95-80F4-3F64DFFA0000}" type="presParOf" srcId="{4F68B4B2-8FCF-4AEA-94E4-4BBB24ED07DD}" destId="{326F2696-AD59-4989-B5B8-4A088D19BB4F}" srcOrd="0" destOrd="0" presId="urn:microsoft.com/office/officeart/2005/8/layout/process1"/>
    <dgm:cxn modelId="{C52F1A55-C198-4DCD-9D8D-EAF3422C8978}" type="presParOf" srcId="{75C53734-8CF7-4050-9BAC-B99F6A8F39E3}" destId="{56D17BB2-9B3B-4CD3-8F8D-01AF657E745A}" srcOrd="6" destOrd="0" presId="urn:microsoft.com/office/officeart/2005/8/layout/process1"/>
    <dgm:cxn modelId="{6E1FF20A-5577-4456-9746-FD3ABB29CEC6}" type="presParOf" srcId="{75C53734-8CF7-4050-9BAC-B99F6A8F39E3}" destId="{B83798E0-12A3-40DC-B5D2-89EDCB280353}" srcOrd="7" destOrd="0" presId="urn:microsoft.com/office/officeart/2005/8/layout/process1"/>
    <dgm:cxn modelId="{4855C9C7-91D0-473C-A835-DF4C0F37C630}" type="presParOf" srcId="{B83798E0-12A3-40DC-B5D2-89EDCB280353}" destId="{0257A787-C246-4A6E-9249-8D65C06DB1B7}" srcOrd="0" destOrd="0" presId="urn:microsoft.com/office/officeart/2005/8/layout/process1"/>
    <dgm:cxn modelId="{3D5B3AD1-FF57-45F1-B8D7-17CB84707D73}" type="presParOf" srcId="{75C53734-8CF7-4050-9BAC-B99F6A8F39E3}" destId="{4122B241-9260-4CC7-BABC-772A28B9FC80}"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9446A5-9FBF-49E3-8789-6E7D75591615}">
      <dsp:nvSpPr>
        <dsp:cNvPr id="0" name=""/>
        <dsp:cNvSpPr/>
      </dsp:nvSpPr>
      <dsp:spPr>
        <a:xfrm>
          <a:off x="8358" y="563660"/>
          <a:ext cx="2591205" cy="4202458"/>
        </a:xfrm>
        <a:prstGeom prst="roundRect">
          <a:avLst>
            <a:gd name="adj" fmla="val 10000"/>
          </a:avLst>
        </a:prstGeom>
        <a:solidFill>
          <a:srgbClr val="8F001A"/>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CA" sz="3200" kern="1200" dirty="0" smtClean="0">
              <a:latin typeface="Myriad Pro"/>
            </a:rPr>
            <a:t>80 CD-1 male and female mice: pubertal group (6 weeks) and adult group (10 weeks)</a:t>
          </a:r>
          <a:endParaRPr lang="en-CA" sz="3200" kern="1200" dirty="0">
            <a:latin typeface="Myriad Pro"/>
          </a:endParaRPr>
        </a:p>
      </dsp:txBody>
      <dsp:txXfrm>
        <a:off x="84252" y="639554"/>
        <a:ext cx="2439417" cy="4050670"/>
      </dsp:txXfrm>
    </dsp:sp>
    <dsp:sp modelId="{BB15277E-E10D-442A-AC64-AD54C1AC93A5}">
      <dsp:nvSpPr>
        <dsp:cNvPr id="0" name=""/>
        <dsp:cNvSpPr/>
      </dsp:nvSpPr>
      <dsp:spPr>
        <a:xfrm>
          <a:off x="2858684" y="2343580"/>
          <a:ext cx="549335" cy="642619"/>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endParaRPr lang="en-CA" sz="2900" kern="1200"/>
        </a:p>
      </dsp:txBody>
      <dsp:txXfrm>
        <a:off x="2858684" y="2472104"/>
        <a:ext cx="384535" cy="385571"/>
      </dsp:txXfrm>
    </dsp:sp>
    <dsp:sp modelId="{D866BBE7-BF08-40B9-B49E-A9232E865798}">
      <dsp:nvSpPr>
        <dsp:cNvPr id="0" name=""/>
        <dsp:cNvSpPr/>
      </dsp:nvSpPr>
      <dsp:spPr>
        <a:xfrm>
          <a:off x="3636046" y="563660"/>
          <a:ext cx="2591205" cy="4202458"/>
        </a:xfrm>
        <a:prstGeom prst="roundRect">
          <a:avLst>
            <a:gd name="adj" fmla="val 10000"/>
          </a:avLst>
        </a:prstGeom>
        <a:solidFill>
          <a:srgbClr val="8F001A"/>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fr-CA" sz="3200" kern="1200" dirty="0" smtClean="0">
              <a:latin typeface="Myriad Pro"/>
            </a:rPr>
            <a:t>Injection: </a:t>
          </a:r>
          <a:r>
            <a:rPr lang="fr-CA" sz="3200" kern="1200" dirty="0" err="1" smtClean="0">
              <a:latin typeface="Myriad Pro"/>
            </a:rPr>
            <a:t>experi-mental</a:t>
          </a:r>
          <a:r>
            <a:rPr lang="fr-CA" sz="3200" kern="1200" dirty="0" smtClean="0">
              <a:latin typeface="Myriad Pro"/>
            </a:rPr>
            <a:t> group (LPS, 1.5mg/kg), control group (saline)</a:t>
          </a:r>
          <a:endParaRPr lang="en-CA" sz="3200" kern="1200" dirty="0">
            <a:latin typeface="Myriad Pro"/>
          </a:endParaRPr>
        </a:p>
      </dsp:txBody>
      <dsp:txXfrm>
        <a:off x="3711940" y="639554"/>
        <a:ext cx="2439417" cy="4050670"/>
      </dsp:txXfrm>
    </dsp:sp>
    <dsp:sp modelId="{40AF9891-D309-44DE-8D41-73D8DEBC5D45}">
      <dsp:nvSpPr>
        <dsp:cNvPr id="0" name=""/>
        <dsp:cNvSpPr/>
      </dsp:nvSpPr>
      <dsp:spPr>
        <a:xfrm>
          <a:off x="6486372" y="2343580"/>
          <a:ext cx="549335" cy="642619"/>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endParaRPr lang="en-CA" sz="2900" kern="1200"/>
        </a:p>
      </dsp:txBody>
      <dsp:txXfrm>
        <a:off x="6486372" y="2472104"/>
        <a:ext cx="384535" cy="385571"/>
      </dsp:txXfrm>
    </dsp:sp>
    <dsp:sp modelId="{7B8C85E1-948A-44A9-91F4-5D30D3A7FE11}">
      <dsp:nvSpPr>
        <dsp:cNvPr id="0" name=""/>
        <dsp:cNvSpPr/>
      </dsp:nvSpPr>
      <dsp:spPr>
        <a:xfrm>
          <a:off x="7263734" y="563660"/>
          <a:ext cx="2591205" cy="4202458"/>
        </a:xfrm>
        <a:prstGeom prst="roundRect">
          <a:avLst>
            <a:gd name="adj" fmla="val 10000"/>
          </a:avLst>
        </a:prstGeom>
        <a:solidFill>
          <a:srgbClr val="8F001A"/>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CA" sz="3200" kern="1200" dirty="0" smtClean="0">
              <a:latin typeface="Myriad Pro"/>
            </a:rPr>
            <a:t>Euthanasia: lethal dose of </a:t>
          </a:r>
          <a:r>
            <a:rPr lang="en-CA" sz="3200" kern="1200" dirty="0" err="1" smtClean="0">
              <a:latin typeface="Myriad Pro"/>
            </a:rPr>
            <a:t>Euthanyl</a:t>
          </a:r>
          <a:r>
            <a:rPr lang="en-CA" sz="3200" kern="1200" dirty="0" smtClean="0">
              <a:latin typeface="Myriad Pro"/>
            </a:rPr>
            <a:t>, perfusion with 5mL saline and 10mL of 4% </a:t>
          </a:r>
          <a:r>
            <a:rPr lang="en-CA" sz="3200" kern="1200" dirty="0" err="1" smtClean="0">
              <a:latin typeface="Myriad Pro"/>
            </a:rPr>
            <a:t>paraformal-dehyde</a:t>
          </a:r>
          <a:endParaRPr lang="en-CA" sz="3200" kern="1200" dirty="0">
            <a:latin typeface="Myriad Pro"/>
          </a:endParaRPr>
        </a:p>
      </dsp:txBody>
      <dsp:txXfrm>
        <a:off x="7339628" y="639554"/>
        <a:ext cx="2439417" cy="4050670"/>
      </dsp:txXfrm>
    </dsp:sp>
    <dsp:sp modelId="{4F68B4B2-8FCF-4AEA-94E4-4BBB24ED07DD}">
      <dsp:nvSpPr>
        <dsp:cNvPr id="0" name=""/>
        <dsp:cNvSpPr/>
      </dsp:nvSpPr>
      <dsp:spPr>
        <a:xfrm>
          <a:off x="10114060" y="2343580"/>
          <a:ext cx="549335" cy="642619"/>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endParaRPr lang="en-CA" sz="2900" kern="1200"/>
        </a:p>
      </dsp:txBody>
      <dsp:txXfrm>
        <a:off x="10114060" y="2472104"/>
        <a:ext cx="384535" cy="385571"/>
      </dsp:txXfrm>
    </dsp:sp>
    <dsp:sp modelId="{56D17BB2-9B3B-4CD3-8F8D-01AF657E745A}">
      <dsp:nvSpPr>
        <dsp:cNvPr id="0" name=""/>
        <dsp:cNvSpPr/>
      </dsp:nvSpPr>
      <dsp:spPr>
        <a:xfrm>
          <a:off x="10891422" y="563660"/>
          <a:ext cx="2591205" cy="4202458"/>
        </a:xfrm>
        <a:prstGeom prst="roundRect">
          <a:avLst>
            <a:gd name="adj" fmla="val 10000"/>
          </a:avLst>
        </a:prstGeom>
        <a:solidFill>
          <a:srgbClr val="8F001A"/>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CA" sz="3200" kern="1200" smtClean="0">
              <a:latin typeface="Myriad Pro"/>
            </a:rPr>
            <a:t>Brains extracted, sliced, and stained for c-Fos</a:t>
          </a:r>
          <a:endParaRPr lang="en-CA" sz="3200" kern="1200" dirty="0">
            <a:latin typeface="Myriad Pro"/>
          </a:endParaRPr>
        </a:p>
      </dsp:txBody>
      <dsp:txXfrm>
        <a:off x="10967316" y="639554"/>
        <a:ext cx="2439417" cy="4050670"/>
      </dsp:txXfrm>
    </dsp:sp>
    <dsp:sp modelId="{B83798E0-12A3-40DC-B5D2-89EDCB280353}">
      <dsp:nvSpPr>
        <dsp:cNvPr id="0" name=""/>
        <dsp:cNvSpPr/>
      </dsp:nvSpPr>
      <dsp:spPr>
        <a:xfrm>
          <a:off x="13741748" y="2343580"/>
          <a:ext cx="549335" cy="642619"/>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endParaRPr lang="en-CA" sz="2900" kern="1200"/>
        </a:p>
      </dsp:txBody>
      <dsp:txXfrm>
        <a:off x="13741748" y="2472104"/>
        <a:ext cx="384535" cy="385571"/>
      </dsp:txXfrm>
    </dsp:sp>
    <dsp:sp modelId="{4122B241-9260-4CC7-BABC-772A28B9FC80}">
      <dsp:nvSpPr>
        <dsp:cNvPr id="0" name=""/>
        <dsp:cNvSpPr/>
      </dsp:nvSpPr>
      <dsp:spPr>
        <a:xfrm>
          <a:off x="14519110" y="563660"/>
          <a:ext cx="2591205" cy="4202458"/>
        </a:xfrm>
        <a:prstGeom prst="roundRect">
          <a:avLst>
            <a:gd name="adj" fmla="val 10000"/>
          </a:avLst>
        </a:prstGeom>
        <a:solidFill>
          <a:srgbClr val="8F001A"/>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CA" sz="3200" kern="1200" dirty="0" smtClean="0">
              <a:latin typeface="Myriad Pro"/>
            </a:rPr>
            <a:t>Number of cells expressing c-</a:t>
          </a:r>
          <a:r>
            <a:rPr lang="en-CA" sz="3200" kern="1200" dirty="0" err="1" smtClean="0">
              <a:latin typeface="Myriad Pro"/>
            </a:rPr>
            <a:t>Fos</a:t>
          </a:r>
          <a:r>
            <a:rPr lang="en-CA" sz="3200" kern="1200" dirty="0" smtClean="0">
              <a:latin typeface="Myriad Pro"/>
            </a:rPr>
            <a:t> in </a:t>
          </a:r>
          <a:r>
            <a:rPr lang="en-CA" sz="3200" kern="1200" dirty="0" err="1" smtClean="0">
              <a:latin typeface="Myriad Pro"/>
            </a:rPr>
            <a:t>basolateral</a:t>
          </a:r>
          <a:r>
            <a:rPr lang="en-CA" sz="3200" kern="1200" dirty="0" smtClean="0">
              <a:latin typeface="Myriad Pro"/>
            </a:rPr>
            <a:t> and medial determined</a:t>
          </a:r>
          <a:endParaRPr lang="en-CA" sz="3200" kern="1200" dirty="0">
            <a:latin typeface="Myriad Pro"/>
          </a:endParaRPr>
        </a:p>
      </dsp:txBody>
      <dsp:txXfrm>
        <a:off x="14595004" y="639554"/>
        <a:ext cx="2439417" cy="4050670"/>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4" y="12511564"/>
            <a:ext cx="15752217" cy="19892487"/>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436169" tIns="218084" rIns="436169" bIns="218084" rtlCol="0" anchor="ctr"/>
          <a:lstStyle/>
          <a:p>
            <a:pPr algn="ctr"/>
            <a:endParaRPr lang="en-US"/>
          </a:p>
        </p:txBody>
      </p:sp>
      <p:sp>
        <p:nvSpPr>
          <p:cNvPr id="8" name="Freeform 7"/>
          <p:cNvSpPr/>
          <p:nvPr/>
        </p:nvSpPr>
        <p:spPr>
          <a:xfrm>
            <a:off x="-10496" y="-4369"/>
            <a:ext cx="40336171" cy="32408421"/>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6169" tIns="218084" rIns="436169" bIns="218084" rtlCol="0" anchor="ctr"/>
          <a:lstStyle/>
          <a:p>
            <a:pPr algn="ctr"/>
            <a:endParaRPr lang="en-US"/>
          </a:p>
        </p:txBody>
      </p:sp>
      <p:sp>
        <p:nvSpPr>
          <p:cNvPr id="2" name="Title 1"/>
          <p:cNvSpPr>
            <a:spLocks noGrp="1"/>
          </p:cNvSpPr>
          <p:nvPr>
            <p:ph type="ctrTitle"/>
          </p:nvPr>
        </p:nvSpPr>
        <p:spPr>
          <a:xfrm rot="19140000">
            <a:off x="3603523" y="8176154"/>
            <a:ext cx="24910820" cy="5690346"/>
          </a:xfrm>
        </p:spPr>
        <p:txBody>
          <a:bodyPr bIns="43617" anchor="b"/>
          <a:lstStyle>
            <a:lvl1pPr>
              <a:defRPr sz="15300"/>
            </a:lvl1pPr>
          </a:lstStyle>
          <a:p>
            <a:r>
              <a:rPr lang="en-US" smtClean="0"/>
              <a:t>Click to edit Master title style</a:t>
            </a:r>
            <a:endParaRPr lang="en-US" dirty="0"/>
          </a:p>
        </p:txBody>
      </p:sp>
      <p:sp>
        <p:nvSpPr>
          <p:cNvPr id="3" name="Subtitle 2"/>
          <p:cNvSpPr>
            <a:spLocks noGrp="1"/>
          </p:cNvSpPr>
          <p:nvPr>
            <p:ph type="subTitle" idx="1"/>
          </p:nvPr>
        </p:nvSpPr>
        <p:spPr>
          <a:xfrm rot="19140000">
            <a:off x="5346228" y="11675123"/>
            <a:ext cx="28714540" cy="1555749"/>
          </a:xfrm>
        </p:spPr>
        <p:txBody>
          <a:bodyPr tIns="43617">
            <a:normAutofit/>
          </a:bodyPr>
          <a:lstStyle>
            <a:lvl1pPr marL="0" indent="0" algn="l">
              <a:buNone/>
              <a:defRPr kumimoji="0" lang="en-US" sz="6700" b="0" i="0" u="none" strike="noStrike" kern="1200" cap="all" spc="1908" normalizeH="0" baseline="0" noProof="0" dirty="0" smtClean="0">
                <a:ln>
                  <a:noFill/>
                </a:ln>
                <a:solidFill>
                  <a:schemeClr val="tx1"/>
                </a:solidFill>
                <a:effectLst/>
                <a:uLnTx/>
                <a:uFillTx/>
                <a:latin typeface="+mn-lt"/>
                <a:ea typeface="+mj-ea"/>
                <a:cs typeface="Tunga" pitchFamily="2"/>
              </a:defRPr>
            </a:lvl1pPr>
            <a:lvl2pPr marL="2180844" indent="0" algn="ctr">
              <a:buNone/>
              <a:defRPr>
                <a:solidFill>
                  <a:schemeClr val="tx1">
                    <a:tint val="75000"/>
                  </a:schemeClr>
                </a:solidFill>
              </a:defRPr>
            </a:lvl2pPr>
            <a:lvl3pPr marL="4361688" indent="0" algn="ctr">
              <a:buNone/>
              <a:defRPr>
                <a:solidFill>
                  <a:schemeClr val="tx1">
                    <a:tint val="75000"/>
                  </a:schemeClr>
                </a:solidFill>
              </a:defRPr>
            </a:lvl3pPr>
            <a:lvl4pPr marL="6542532" indent="0" algn="ctr">
              <a:buNone/>
              <a:defRPr>
                <a:solidFill>
                  <a:schemeClr val="tx1">
                    <a:tint val="75000"/>
                  </a:schemeClr>
                </a:solidFill>
              </a:defRPr>
            </a:lvl4pPr>
            <a:lvl5pPr marL="8723376" indent="0" algn="ctr">
              <a:buNone/>
              <a:defRPr>
                <a:solidFill>
                  <a:schemeClr val="tx1">
                    <a:tint val="75000"/>
                  </a:schemeClr>
                </a:solidFill>
              </a:defRPr>
            </a:lvl5pPr>
            <a:lvl6pPr marL="10904220" indent="0" algn="ctr">
              <a:buNone/>
              <a:defRPr>
                <a:solidFill>
                  <a:schemeClr val="tx1">
                    <a:tint val="75000"/>
                  </a:schemeClr>
                </a:solidFill>
              </a:defRPr>
            </a:lvl6pPr>
            <a:lvl7pPr marL="13085064" indent="0" algn="ctr">
              <a:buNone/>
              <a:defRPr>
                <a:solidFill>
                  <a:schemeClr val="tx1">
                    <a:tint val="75000"/>
                  </a:schemeClr>
                </a:solidFill>
              </a:defRPr>
            </a:lvl7pPr>
            <a:lvl8pPr marL="15265908" indent="0" algn="ctr">
              <a:buNone/>
              <a:defRPr>
                <a:solidFill>
                  <a:schemeClr val="tx1">
                    <a:tint val="75000"/>
                  </a:schemeClr>
                </a:solidFill>
              </a:defRPr>
            </a:lvl8pPr>
            <a:lvl9pPr marL="17446752" indent="0" algn="ctr">
              <a:buNone/>
              <a:defRPr>
                <a:solidFill>
                  <a:schemeClr val="tx1">
                    <a:tint val="75000"/>
                  </a:schemeClr>
                </a:solidFill>
              </a:defRPr>
            </a:lvl9pPr>
          </a:lstStyle>
          <a:p>
            <a:pPr marL="0" marR="0" lvl="0" indent="0" algn="l" defTabSz="4361688"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228F407-F4B7-4673-97F0-57AD1AFC30E3}" type="datetimeFigureOut">
              <a:rPr lang="en-CA" smtClean="0"/>
              <a:t>18/03/2014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52546FB3-1460-49E1-9E7A-FFE2CD2E3A29}" type="slidenum">
              <a:rPr lang="en-CA" smtClean="0"/>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28F407-F4B7-4673-97F0-57AD1AFC30E3}" type="datetimeFigureOut">
              <a:rPr lang="en-CA" smtClean="0"/>
              <a:t>18/03/2014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52546FB3-1460-49E1-9E7A-FFE2CD2E3A29}"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9236116" y="1297670"/>
            <a:ext cx="9073277" cy="2210526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016284" y="1297670"/>
            <a:ext cx="26547736" cy="2210526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28F407-F4B7-4673-97F0-57AD1AFC30E3}" type="datetimeFigureOut">
              <a:rPr lang="en-CA" smtClean="0"/>
              <a:t>18/03/2014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52546FB3-1460-49E1-9E7A-FFE2CD2E3A29}"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28F407-F4B7-4673-97F0-57AD1AFC30E3}" type="datetimeFigureOut">
              <a:rPr lang="en-CA" smtClean="0"/>
              <a:t>18/03/2014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52546FB3-1460-49E1-9E7A-FFE2CD2E3A29}"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10496" y="-4369"/>
            <a:ext cx="40336171" cy="32408421"/>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436169" tIns="218084" rIns="436169" bIns="218084" rtlCol="0" anchor="ctr"/>
          <a:lstStyle/>
          <a:p>
            <a:pPr algn="ctr"/>
            <a:endParaRPr lang="en-US"/>
          </a:p>
        </p:txBody>
      </p:sp>
      <p:sp>
        <p:nvSpPr>
          <p:cNvPr id="7" name="Right Triangle 6"/>
          <p:cNvSpPr/>
          <p:nvPr/>
        </p:nvSpPr>
        <p:spPr>
          <a:xfrm>
            <a:off x="4" y="12511564"/>
            <a:ext cx="15752217" cy="19892487"/>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6169" tIns="218084" rIns="436169" bIns="218084" rtlCol="0" anchor="ctr"/>
          <a:lstStyle/>
          <a:p>
            <a:pPr algn="ctr"/>
            <a:endParaRPr lang="en-US"/>
          </a:p>
        </p:txBody>
      </p:sp>
      <p:sp>
        <p:nvSpPr>
          <p:cNvPr id="2" name="Title 1"/>
          <p:cNvSpPr>
            <a:spLocks noGrp="1"/>
          </p:cNvSpPr>
          <p:nvPr>
            <p:ph type="title"/>
          </p:nvPr>
        </p:nvSpPr>
        <p:spPr>
          <a:xfrm rot="19140000">
            <a:off x="3613608" y="8158835"/>
            <a:ext cx="24921267" cy="5705480"/>
          </a:xfrm>
        </p:spPr>
        <p:txBody>
          <a:bodyPr bIns="43617" anchor="b"/>
          <a:lstStyle>
            <a:lvl1pPr algn="l">
              <a:defRPr kumimoji="0" lang="en-US" sz="153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4361688"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5363317" y="11662737"/>
            <a:ext cx="28711881" cy="1555394"/>
          </a:xfrm>
        </p:spPr>
        <p:txBody>
          <a:bodyPr anchor="t">
            <a:normAutofit/>
          </a:bodyPr>
          <a:lstStyle>
            <a:lvl1pPr marL="0" indent="0">
              <a:buNone/>
              <a:defRPr kumimoji="0" lang="en-US" sz="6700" b="0" i="0" u="none" strike="noStrike" kern="1200" cap="all" spc="1908" normalizeH="0" baseline="0" noProof="0" dirty="0" smtClean="0">
                <a:ln>
                  <a:noFill/>
                </a:ln>
                <a:solidFill>
                  <a:schemeClr val="tx1"/>
                </a:solidFill>
                <a:effectLst/>
                <a:uLnTx/>
                <a:uFillTx/>
                <a:latin typeface="+mn-lt"/>
                <a:ea typeface="+mj-ea"/>
                <a:cs typeface="Tunga" pitchFamily="2"/>
              </a:defRPr>
            </a:lvl1pPr>
            <a:lvl2pPr marL="2180844" indent="0">
              <a:buNone/>
              <a:defRPr sz="8600">
                <a:solidFill>
                  <a:schemeClr val="tx1">
                    <a:tint val="75000"/>
                  </a:schemeClr>
                </a:solidFill>
              </a:defRPr>
            </a:lvl2pPr>
            <a:lvl3pPr marL="4361688" indent="0">
              <a:buNone/>
              <a:defRPr sz="7600">
                <a:solidFill>
                  <a:schemeClr val="tx1">
                    <a:tint val="75000"/>
                  </a:schemeClr>
                </a:solidFill>
              </a:defRPr>
            </a:lvl3pPr>
            <a:lvl4pPr marL="6542532" indent="0">
              <a:buNone/>
              <a:defRPr sz="6700">
                <a:solidFill>
                  <a:schemeClr val="tx1">
                    <a:tint val="75000"/>
                  </a:schemeClr>
                </a:solidFill>
              </a:defRPr>
            </a:lvl4pPr>
            <a:lvl5pPr marL="8723376" indent="0">
              <a:buNone/>
              <a:defRPr sz="6700">
                <a:solidFill>
                  <a:schemeClr val="tx1">
                    <a:tint val="75000"/>
                  </a:schemeClr>
                </a:solidFill>
              </a:defRPr>
            </a:lvl5pPr>
            <a:lvl6pPr marL="10904220" indent="0">
              <a:buNone/>
              <a:defRPr sz="6700">
                <a:solidFill>
                  <a:schemeClr val="tx1">
                    <a:tint val="75000"/>
                  </a:schemeClr>
                </a:solidFill>
              </a:defRPr>
            </a:lvl6pPr>
            <a:lvl7pPr marL="13085064" indent="0">
              <a:buNone/>
              <a:defRPr sz="6700">
                <a:solidFill>
                  <a:schemeClr val="tx1">
                    <a:tint val="75000"/>
                  </a:schemeClr>
                </a:solidFill>
              </a:defRPr>
            </a:lvl7pPr>
            <a:lvl8pPr marL="15265908" indent="0">
              <a:buNone/>
              <a:defRPr sz="6700">
                <a:solidFill>
                  <a:schemeClr val="tx1">
                    <a:tint val="75000"/>
                  </a:schemeClr>
                </a:solidFill>
              </a:defRPr>
            </a:lvl8pPr>
            <a:lvl9pPr marL="17446752" indent="0">
              <a:buNone/>
              <a:defRPr sz="6700">
                <a:solidFill>
                  <a:schemeClr val="tx1">
                    <a:tint val="75000"/>
                  </a:schemeClr>
                </a:solidFill>
              </a:defRPr>
            </a:lvl9pPr>
          </a:lstStyle>
          <a:p>
            <a:pPr marL="0" marR="0" lvl="0" indent="0" algn="l" defTabSz="4361688"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9228F407-F4B7-4673-97F0-57AD1AFC30E3}" type="datetimeFigureOut">
              <a:rPr lang="en-CA" smtClean="0"/>
              <a:t>18/03/2014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52546FB3-1460-49E1-9E7A-FFE2CD2E3A29}" type="slidenum">
              <a:rPr lang="en-CA" smtClean="0"/>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29311" y="5184648"/>
            <a:ext cx="14113986" cy="17541393"/>
          </a:xfrm>
        </p:spPr>
        <p:txBody>
          <a:bodyPr/>
          <a:lstStyle>
            <a:lvl1pPr>
              <a:defRPr sz="13400"/>
            </a:lvl1pPr>
            <a:lvl2pPr>
              <a:defRPr sz="11400"/>
            </a:lvl2pPr>
            <a:lvl3pPr>
              <a:defRPr sz="95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0727397" y="5184648"/>
            <a:ext cx="14113986" cy="17541393"/>
          </a:xfrm>
        </p:spPr>
        <p:txBody>
          <a:bodyPr/>
          <a:lstStyle>
            <a:lvl1pPr>
              <a:defRPr sz="13400"/>
            </a:lvl1pPr>
            <a:lvl2pPr>
              <a:defRPr sz="11400"/>
            </a:lvl2pPr>
            <a:lvl3pPr>
              <a:defRPr sz="95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228F407-F4B7-4673-97F0-57AD1AFC30E3}" type="datetimeFigureOut">
              <a:rPr lang="en-CA" smtClean="0"/>
              <a:t>18/03/2014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52546FB3-1460-49E1-9E7A-FFE2CD2E3A29}" type="slidenum">
              <a:rPr lang="en-CA" smtClean="0"/>
              <a:t>‹#›</a:t>
            </a:fld>
            <a:endParaRPr lang="en-CA"/>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629311" y="5184648"/>
            <a:ext cx="14113986" cy="2592324"/>
          </a:xfrm>
        </p:spPr>
        <p:txBody>
          <a:bodyPr anchor="b">
            <a:normAutofit/>
          </a:bodyPr>
          <a:lstStyle>
            <a:lvl1pPr marL="0" indent="0">
              <a:buNone/>
              <a:defRPr lang="en-US" sz="6700" b="0" kern="1200" cap="all" spc="1908" baseline="0" dirty="0" smtClean="0">
                <a:solidFill>
                  <a:schemeClr val="tx1"/>
                </a:solidFill>
                <a:latin typeface="+mn-lt"/>
                <a:ea typeface="+mj-ea"/>
                <a:cs typeface="Tunga" pitchFamily="2"/>
              </a:defRPr>
            </a:lvl1pPr>
            <a:lvl2pPr marL="2180844" indent="0">
              <a:buNone/>
              <a:defRPr sz="9500" b="1"/>
            </a:lvl2pPr>
            <a:lvl3pPr marL="4361688" indent="0">
              <a:buNone/>
              <a:defRPr sz="8600" b="1"/>
            </a:lvl3pPr>
            <a:lvl4pPr marL="6542532" indent="0">
              <a:buNone/>
              <a:defRPr sz="7600" b="1"/>
            </a:lvl4pPr>
            <a:lvl5pPr marL="8723376" indent="0">
              <a:buNone/>
              <a:defRPr sz="7600" b="1"/>
            </a:lvl5pPr>
            <a:lvl6pPr marL="10904220" indent="0">
              <a:buNone/>
              <a:defRPr sz="7600" b="1"/>
            </a:lvl6pPr>
            <a:lvl7pPr marL="13085064" indent="0">
              <a:buNone/>
              <a:defRPr sz="7600" b="1"/>
            </a:lvl7pPr>
            <a:lvl8pPr marL="15265908" indent="0">
              <a:buNone/>
              <a:defRPr sz="7600" b="1"/>
            </a:lvl8pPr>
            <a:lvl9pPr marL="17446752" indent="0">
              <a:buNone/>
              <a:defRPr sz="7600" b="1"/>
            </a:lvl9pPr>
          </a:lstStyle>
          <a:p>
            <a:pPr marL="0" lvl="0" indent="0" algn="l" defTabSz="4361688"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3612509" y="8041233"/>
            <a:ext cx="14113986" cy="14689836"/>
          </a:xfrm>
        </p:spPr>
        <p:txBody>
          <a:bodyPr/>
          <a:lstStyle>
            <a:lvl1pPr>
              <a:defRPr sz="11400"/>
            </a:lvl1pPr>
            <a:lvl2pPr>
              <a:defRPr sz="9500"/>
            </a:lvl2pPr>
            <a:lvl3pPr>
              <a:defRPr sz="8600"/>
            </a:lvl3pPr>
            <a:lvl4pPr>
              <a:defRPr sz="7600"/>
            </a:lvl4pPr>
            <a:lvl5pPr>
              <a:defRPr sz="7600"/>
            </a:lvl5pPr>
            <a:lvl6pPr>
              <a:defRPr sz="7600"/>
            </a:lvl6pPr>
            <a:lvl7pPr>
              <a:defRPr sz="7600"/>
            </a:lvl7pPr>
            <a:lvl8pPr>
              <a:defRPr sz="7600"/>
            </a:lvl8pPr>
            <a:lvl9pPr>
              <a:defRPr sz="7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0727397" y="5184648"/>
            <a:ext cx="14113986" cy="2592324"/>
          </a:xfrm>
        </p:spPr>
        <p:txBody>
          <a:bodyPr anchor="b">
            <a:normAutofit/>
          </a:bodyPr>
          <a:lstStyle>
            <a:lvl1pPr marL="0" indent="0">
              <a:buNone/>
              <a:defRPr lang="en-US" sz="6700" b="0" kern="1200" cap="all" spc="1908" baseline="0" dirty="0" smtClean="0">
                <a:solidFill>
                  <a:schemeClr val="tx1"/>
                </a:solidFill>
                <a:latin typeface="+mn-lt"/>
                <a:ea typeface="+mj-ea"/>
                <a:cs typeface="Tunga" pitchFamily="2"/>
              </a:defRPr>
            </a:lvl1pPr>
            <a:lvl2pPr marL="2180844" indent="0">
              <a:buNone/>
              <a:defRPr sz="9500" b="1"/>
            </a:lvl2pPr>
            <a:lvl3pPr marL="4361688" indent="0">
              <a:buNone/>
              <a:defRPr sz="8600" b="1"/>
            </a:lvl3pPr>
            <a:lvl4pPr marL="6542532" indent="0">
              <a:buNone/>
              <a:defRPr sz="7600" b="1"/>
            </a:lvl4pPr>
            <a:lvl5pPr marL="8723376" indent="0">
              <a:buNone/>
              <a:defRPr sz="7600" b="1"/>
            </a:lvl5pPr>
            <a:lvl6pPr marL="10904220" indent="0">
              <a:buNone/>
              <a:defRPr sz="7600" b="1"/>
            </a:lvl6pPr>
            <a:lvl7pPr marL="13085064" indent="0">
              <a:buNone/>
              <a:defRPr sz="7600" b="1"/>
            </a:lvl7pPr>
            <a:lvl8pPr marL="15265908" indent="0">
              <a:buNone/>
              <a:defRPr sz="7600" b="1"/>
            </a:lvl8pPr>
            <a:lvl9pPr marL="17446752" indent="0">
              <a:buNone/>
              <a:defRPr sz="7600" b="1"/>
            </a:lvl9pPr>
          </a:lstStyle>
          <a:p>
            <a:pPr marL="0" lvl="0" indent="0" algn="l" defTabSz="4361688"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20727397" y="8041233"/>
            <a:ext cx="14113986" cy="14689836"/>
          </a:xfrm>
        </p:spPr>
        <p:txBody>
          <a:bodyPr/>
          <a:lstStyle>
            <a:lvl1pPr>
              <a:defRPr sz="11400"/>
            </a:lvl1pPr>
            <a:lvl2pPr>
              <a:defRPr sz="9500"/>
            </a:lvl2pPr>
            <a:lvl3pPr>
              <a:defRPr sz="8600"/>
            </a:lvl3pPr>
            <a:lvl4pPr>
              <a:defRPr sz="7600"/>
            </a:lvl4pPr>
            <a:lvl5pPr>
              <a:defRPr sz="7600"/>
            </a:lvl5pPr>
            <a:lvl6pPr>
              <a:defRPr sz="7600"/>
            </a:lvl6pPr>
            <a:lvl7pPr>
              <a:defRPr sz="7600"/>
            </a:lvl7pPr>
            <a:lvl8pPr>
              <a:defRPr sz="7600"/>
            </a:lvl8pPr>
            <a:lvl9pPr>
              <a:defRPr sz="7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228F407-F4B7-4673-97F0-57AD1AFC30E3}" type="datetimeFigureOut">
              <a:rPr lang="en-CA" smtClean="0"/>
              <a:t>18/03/2014</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52546FB3-1460-49E1-9E7A-FFE2CD2E3A29}"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228F407-F4B7-4673-97F0-57AD1AFC30E3}" type="datetimeFigureOut">
              <a:rPr lang="en-CA" smtClean="0"/>
              <a:t>18/03/2014</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52546FB3-1460-49E1-9E7A-FFE2CD2E3A29}"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28F407-F4B7-4673-97F0-57AD1AFC30E3}" type="datetimeFigureOut">
              <a:rPr lang="en-CA" smtClean="0"/>
              <a:t>18/03/2014</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52546FB3-1460-49E1-9E7A-FFE2CD2E3A29}"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4" y="12511564"/>
            <a:ext cx="15752217" cy="19892487"/>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436169" tIns="218084" rIns="436169" bIns="218084" rtlCol="0" anchor="ctr"/>
          <a:lstStyle/>
          <a:p>
            <a:pPr algn="ctr"/>
            <a:endParaRPr lang="en-US"/>
          </a:p>
        </p:txBody>
      </p:sp>
      <p:sp>
        <p:nvSpPr>
          <p:cNvPr id="18" name="Right Triangle 17"/>
          <p:cNvSpPr/>
          <p:nvPr/>
        </p:nvSpPr>
        <p:spPr>
          <a:xfrm rot="5400000">
            <a:off x="831379" y="-831368"/>
            <a:ext cx="32404050" cy="34066807"/>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6169" tIns="218084" rIns="436169" bIns="218084" rtlCol="0" anchor="ctr"/>
          <a:lstStyle/>
          <a:p>
            <a:pPr marL="0" algn="ctr" defTabSz="4361688" rtl="0" eaLnBrk="1" latinLnBrk="0" hangingPunct="1"/>
            <a:endParaRPr lang="en-US" sz="8600" kern="1200">
              <a:solidFill>
                <a:schemeClr val="lt1"/>
              </a:solidFill>
              <a:latin typeface="+mn-lt"/>
              <a:ea typeface="+mn-ea"/>
              <a:cs typeface="+mn-cs"/>
            </a:endParaRPr>
          </a:p>
        </p:txBody>
      </p:sp>
      <p:sp>
        <p:nvSpPr>
          <p:cNvPr id="2" name="Title 1"/>
          <p:cNvSpPr>
            <a:spLocks noGrp="1"/>
          </p:cNvSpPr>
          <p:nvPr>
            <p:ph type="title"/>
          </p:nvPr>
        </p:nvSpPr>
        <p:spPr>
          <a:xfrm rot="19140000">
            <a:off x="3461596" y="7447089"/>
            <a:ext cx="22985635" cy="5147543"/>
          </a:xfrm>
        </p:spPr>
        <p:txBody>
          <a:bodyPr bIns="0" anchor="b"/>
          <a:lstStyle>
            <a:lvl1pPr algn="l">
              <a:defRPr kumimoji="0" lang="en-US" sz="134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4361688"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20945856" y="12374363"/>
            <a:ext cx="16792570" cy="15709146"/>
          </a:xfrm>
        </p:spPr>
        <p:txBody>
          <a:bodyPr/>
          <a:lstStyle>
            <a:lvl1pPr>
              <a:defRPr sz="15300"/>
            </a:lvl1pPr>
            <a:lvl2pPr>
              <a:defRPr sz="13400"/>
            </a:lvl2pPr>
            <a:lvl3pPr>
              <a:defRPr sz="11400"/>
            </a:lvl3pPr>
            <a:lvl4pPr>
              <a:defRPr sz="9500"/>
            </a:lvl4pPr>
            <a:lvl5pPr>
              <a:defRPr sz="9500"/>
            </a:lvl5pPr>
            <a:lvl6pPr>
              <a:defRPr sz="9500"/>
            </a:lvl6pPr>
            <a:lvl7pPr>
              <a:defRPr sz="9500"/>
            </a:lvl7pPr>
            <a:lvl8pPr>
              <a:defRPr sz="9500"/>
            </a:lvl8pPr>
            <a:lvl9pPr>
              <a:defRPr sz="9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5724067" y="10647245"/>
            <a:ext cx="25555294" cy="2945159"/>
          </a:xfrm>
        </p:spPr>
        <p:txBody>
          <a:bodyPr>
            <a:normAutofit/>
          </a:bodyPr>
          <a:lstStyle>
            <a:lvl1pPr marL="0" indent="0">
              <a:buNone/>
              <a:defRPr lang="en-US" sz="6700" b="1" kern="1200" dirty="0" smtClean="0">
                <a:solidFill>
                  <a:srgbClr val="FFFFFF"/>
                </a:solidFill>
                <a:latin typeface="+mn-lt"/>
                <a:ea typeface="+mn-ea"/>
                <a:cs typeface="+mn-cs"/>
              </a:defRPr>
            </a:lvl1pPr>
            <a:lvl2pPr marL="2180844" indent="0">
              <a:buNone/>
              <a:defRPr sz="5700"/>
            </a:lvl2pPr>
            <a:lvl3pPr marL="4361688" indent="0">
              <a:buNone/>
              <a:defRPr sz="4800"/>
            </a:lvl3pPr>
            <a:lvl4pPr marL="6542532" indent="0">
              <a:buNone/>
              <a:defRPr sz="4300"/>
            </a:lvl4pPr>
            <a:lvl5pPr marL="8723376" indent="0">
              <a:buNone/>
              <a:defRPr sz="4300"/>
            </a:lvl5pPr>
            <a:lvl6pPr marL="10904220" indent="0">
              <a:buNone/>
              <a:defRPr sz="4300"/>
            </a:lvl6pPr>
            <a:lvl7pPr marL="13085064" indent="0">
              <a:buNone/>
              <a:defRPr sz="4300"/>
            </a:lvl7pPr>
            <a:lvl8pPr marL="15265908" indent="0">
              <a:buNone/>
              <a:defRPr sz="4300"/>
            </a:lvl8pPr>
            <a:lvl9pPr marL="17446752" indent="0">
              <a:buNone/>
              <a:defRPr sz="4300"/>
            </a:lvl9pPr>
          </a:lstStyle>
          <a:p>
            <a:pPr marL="0" marR="0" lvl="0" indent="0" algn="l" defTabSz="4361688" rtl="0" eaLnBrk="1" fontAlgn="auto" latinLnBrk="0" hangingPunct="1">
              <a:lnSpc>
                <a:spcPct val="100000"/>
              </a:lnSpc>
              <a:spcBef>
                <a:spcPts val="1431"/>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9228F407-F4B7-4673-97F0-57AD1AFC30E3}" type="datetimeFigureOut">
              <a:rPr lang="en-CA" smtClean="0"/>
              <a:t>18/03/2014</a:t>
            </a:fld>
            <a:endParaRPr lang="en-CA"/>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CA"/>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52546FB3-1460-49E1-9E7A-FFE2CD2E3A29}" type="slidenum">
              <a:rPr lang="en-CA" smtClean="0"/>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8947261" y="0"/>
            <a:ext cx="31378416" cy="3240405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872338" anchor="ctr"/>
          <a:lstStyle>
            <a:lvl1pPr algn="r">
              <a:defRPr/>
            </a:lvl1pPr>
          </a:lstStyle>
          <a:p>
            <a:r>
              <a:rPr lang="en-US" smtClean="0"/>
              <a:t>Click icon to add picture</a:t>
            </a:r>
            <a:endParaRPr lang="en-US" dirty="0"/>
          </a:p>
        </p:txBody>
      </p:sp>
      <p:sp>
        <p:nvSpPr>
          <p:cNvPr id="9" name="Right Triangle 8"/>
          <p:cNvSpPr/>
          <p:nvPr/>
        </p:nvSpPr>
        <p:spPr>
          <a:xfrm>
            <a:off x="4" y="12511564"/>
            <a:ext cx="15752217" cy="19892487"/>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436169" tIns="218084" rIns="436169" bIns="218084" rtlCol="0" anchor="ctr"/>
          <a:lstStyle/>
          <a:p>
            <a:pPr algn="ctr"/>
            <a:endParaRPr lang="en-US"/>
          </a:p>
        </p:txBody>
      </p:sp>
      <p:sp>
        <p:nvSpPr>
          <p:cNvPr id="10" name="Freeform 9"/>
          <p:cNvSpPr/>
          <p:nvPr/>
        </p:nvSpPr>
        <p:spPr>
          <a:xfrm>
            <a:off x="4" y="23852981"/>
            <a:ext cx="15752217" cy="855107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6169" tIns="218084" rIns="436169" bIns="218084" rtlCol="0" anchor="ctr"/>
          <a:lstStyle/>
          <a:p>
            <a:pPr algn="ctr"/>
            <a:endParaRPr lang="en-US"/>
          </a:p>
        </p:txBody>
      </p:sp>
      <p:sp>
        <p:nvSpPr>
          <p:cNvPr id="2" name="Title 1"/>
          <p:cNvSpPr>
            <a:spLocks noGrp="1"/>
          </p:cNvSpPr>
          <p:nvPr>
            <p:ph type="title"/>
          </p:nvPr>
        </p:nvSpPr>
        <p:spPr>
          <a:xfrm rot="19140000">
            <a:off x="2960027" y="8115193"/>
            <a:ext cx="24195405" cy="4098673"/>
          </a:xfrm>
        </p:spPr>
        <p:txBody>
          <a:bodyPr anchor="b"/>
          <a:lstStyle>
            <a:lvl1pPr algn="l">
              <a:defRPr sz="134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5042826" y="10302999"/>
            <a:ext cx="26886187" cy="3499638"/>
          </a:xfrm>
        </p:spPr>
        <p:txBody>
          <a:bodyPr/>
          <a:lstStyle>
            <a:lvl1pPr marL="0" indent="0">
              <a:buNone/>
              <a:defRPr sz="6700">
                <a:solidFill>
                  <a:schemeClr val="tx2"/>
                </a:solidFill>
              </a:defRPr>
            </a:lvl1pPr>
            <a:lvl2pPr marL="2180844" indent="0">
              <a:buNone/>
              <a:defRPr sz="5700"/>
            </a:lvl2pPr>
            <a:lvl3pPr marL="4361688" indent="0">
              <a:buNone/>
              <a:defRPr sz="4800"/>
            </a:lvl3pPr>
            <a:lvl4pPr marL="6542532" indent="0">
              <a:buNone/>
              <a:defRPr sz="4300"/>
            </a:lvl4pPr>
            <a:lvl5pPr marL="8723376" indent="0">
              <a:buNone/>
              <a:defRPr sz="4300"/>
            </a:lvl5pPr>
            <a:lvl6pPr marL="10904220" indent="0">
              <a:buNone/>
              <a:defRPr sz="4300"/>
            </a:lvl6pPr>
            <a:lvl7pPr marL="13085064" indent="0">
              <a:buNone/>
              <a:defRPr sz="4300"/>
            </a:lvl7pPr>
            <a:lvl8pPr marL="15265908" indent="0">
              <a:buNone/>
              <a:defRPr sz="4300"/>
            </a:lvl8pPr>
            <a:lvl9pPr marL="17446752"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28F407-F4B7-4673-97F0-57AD1AFC30E3}" type="datetimeFigureOut">
              <a:rPr lang="en-CA" smtClean="0"/>
              <a:t>18/03/2014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52546FB3-1460-49E1-9E7A-FFE2CD2E3A29}" type="slidenum">
              <a:rPr lang="en-CA" smtClean="0"/>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10503" y="23864241"/>
            <a:ext cx="15762722" cy="8539814"/>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436169" tIns="218084" rIns="436169" bIns="218084" rtlCol="0" anchor="ctr"/>
          <a:lstStyle/>
          <a:p>
            <a:pPr algn="ctr"/>
            <a:endParaRPr lang="en-US"/>
          </a:p>
        </p:txBody>
      </p:sp>
      <p:sp>
        <p:nvSpPr>
          <p:cNvPr id="8" name="Freeform 7"/>
          <p:cNvSpPr/>
          <p:nvPr/>
        </p:nvSpPr>
        <p:spPr>
          <a:xfrm>
            <a:off x="-10496" y="23867358"/>
            <a:ext cx="40336171" cy="8536700"/>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6169" tIns="218084" rIns="436169" bIns="218084" rtlCol="0" anchor="ctr"/>
          <a:lstStyle/>
          <a:p>
            <a:pPr algn="ctr"/>
            <a:endParaRPr lang="en-US"/>
          </a:p>
        </p:txBody>
      </p:sp>
      <p:sp>
        <p:nvSpPr>
          <p:cNvPr id="2" name="Title Placeholder 1"/>
          <p:cNvSpPr>
            <a:spLocks noGrp="1"/>
          </p:cNvSpPr>
          <p:nvPr>
            <p:ph type="title"/>
          </p:nvPr>
        </p:nvSpPr>
        <p:spPr>
          <a:xfrm>
            <a:off x="3629311" y="1728216"/>
            <a:ext cx="33167868" cy="2592324"/>
          </a:xfrm>
          <a:prstGeom prst="rect">
            <a:avLst/>
          </a:prstGeom>
        </p:spPr>
        <p:txBody>
          <a:bodyPr vert="horz" lIns="436169" tIns="218084" rIns="436169" bIns="218084"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629311" y="5200471"/>
            <a:ext cx="33167868" cy="16914786"/>
          </a:xfrm>
          <a:prstGeom prst="rect">
            <a:avLst/>
          </a:prstGeom>
        </p:spPr>
        <p:txBody>
          <a:bodyPr vert="horz" lIns="436169" tIns="218084" rIns="436169" bIns="21808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887167" y="27737867"/>
            <a:ext cx="9597511" cy="950519"/>
          </a:xfrm>
          <a:prstGeom prst="rect">
            <a:avLst/>
          </a:prstGeom>
        </p:spPr>
        <p:txBody>
          <a:bodyPr vert="horz" lIns="436169" tIns="218084" rIns="436169" bIns="218084" rtlCol="0" anchor="ctr"/>
          <a:lstStyle>
            <a:lvl1pPr algn="l">
              <a:defRPr sz="5700">
                <a:solidFill>
                  <a:srgbClr val="FFFFFF"/>
                </a:solidFill>
              </a:defRPr>
            </a:lvl1pPr>
          </a:lstStyle>
          <a:p>
            <a:fld id="{9228F407-F4B7-4673-97F0-57AD1AFC30E3}" type="datetimeFigureOut">
              <a:rPr lang="en-CA" smtClean="0"/>
              <a:t>18/03/2014</a:t>
            </a:fld>
            <a:endParaRPr lang="en-CA"/>
          </a:p>
        </p:txBody>
      </p:sp>
      <p:sp>
        <p:nvSpPr>
          <p:cNvPr id="5" name="Footer Placeholder 4"/>
          <p:cNvSpPr>
            <a:spLocks noGrp="1"/>
          </p:cNvSpPr>
          <p:nvPr>
            <p:ph type="ftr" sz="quarter" idx="3"/>
          </p:nvPr>
        </p:nvSpPr>
        <p:spPr>
          <a:xfrm>
            <a:off x="15512481" y="29697202"/>
            <a:ext cx="20834932" cy="1296162"/>
          </a:xfrm>
          <a:prstGeom prst="rect">
            <a:avLst/>
          </a:prstGeom>
        </p:spPr>
        <p:txBody>
          <a:bodyPr vert="horz" lIns="436169" tIns="218084" rIns="436169" bIns="218084" rtlCol="0" anchor="ctr"/>
          <a:lstStyle>
            <a:lvl1pPr algn="r">
              <a:defRPr sz="4800" cap="all" spc="954" baseline="0">
                <a:solidFill>
                  <a:srgbClr val="FFFFFF"/>
                </a:solidFill>
              </a:defRPr>
            </a:lvl1pPr>
          </a:lstStyle>
          <a:p>
            <a:endParaRPr lang="en-CA"/>
          </a:p>
        </p:txBody>
      </p:sp>
      <p:sp>
        <p:nvSpPr>
          <p:cNvPr id="6" name="Slide Number Placeholder 5"/>
          <p:cNvSpPr>
            <a:spLocks noGrp="1"/>
          </p:cNvSpPr>
          <p:nvPr>
            <p:ph type="sldNum" sz="quarter" idx="4"/>
          </p:nvPr>
        </p:nvSpPr>
        <p:spPr>
          <a:xfrm>
            <a:off x="37049161" y="29157135"/>
            <a:ext cx="2217912" cy="2376297"/>
          </a:xfrm>
          <a:prstGeom prst="ellipse">
            <a:avLst/>
          </a:prstGeom>
          <a:ln w="19050">
            <a:solidFill>
              <a:srgbClr val="FFFFFF"/>
            </a:solidFill>
          </a:ln>
        </p:spPr>
        <p:txBody>
          <a:bodyPr vert="horz" lIns="43617" tIns="43617" rIns="43617" bIns="43617" rtlCol="0" anchor="ctr">
            <a:normAutofit/>
          </a:bodyPr>
          <a:lstStyle>
            <a:lvl1pPr algn="ctr">
              <a:defRPr sz="7900">
                <a:solidFill>
                  <a:srgbClr val="FFFFFF"/>
                </a:solidFill>
              </a:defRPr>
            </a:lvl1pPr>
          </a:lstStyle>
          <a:p>
            <a:fld id="{52546FB3-1460-49E1-9E7A-FFE2CD2E3A29}" type="slidenum">
              <a:rPr lang="en-CA" smtClean="0"/>
              <a:t>‹#›</a:t>
            </a:fld>
            <a:endParaRPr lang="en-C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361688" rtl="0" eaLnBrk="1" latinLnBrk="0" hangingPunct="1">
        <a:spcBef>
          <a:spcPct val="0"/>
        </a:spcBef>
        <a:buNone/>
        <a:defRPr sz="13400" kern="1200" cap="all" baseline="0">
          <a:solidFill>
            <a:schemeClr val="tx1"/>
          </a:solidFill>
          <a:latin typeface="+mj-lt"/>
          <a:ea typeface="+mj-ea"/>
          <a:cs typeface="+mj-cs"/>
        </a:defRPr>
      </a:lvl1pPr>
    </p:titleStyle>
    <p:bodyStyle>
      <a:lvl1pPr marL="1635633" indent="-1635633" algn="l" defTabSz="4361688" rtl="0" eaLnBrk="1" latinLnBrk="0" hangingPunct="1">
        <a:spcBef>
          <a:spcPts val="3816"/>
        </a:spcBef>
        <a:buFont typeface="Arial" pitchFamily="34" charset="0"/>
        <a:buNone/>
        <a:defRPr sz="7600" b="1" kern="1200">
          <a:solidFill>
            <a:schemeClr val="tx1"/>
          </a:solidFill>
          <a:latin typeface="+mn-lt"/>
          <a:ea typeface="+mn-ea"/>
          <a:cs typeface="+mn-cs"/>
        </a:defRPr>
      </a:lvl1pPr>
      <a:lvl2pPr marL="828721" indent="-828721" algn="l" defTabSz="4361688" rtl="0" eaLnBrk="1" latinLnBrk="0" hangingPunct="1">
        <a:spcBef>
          <a:spcPts val="1431"/>
        </a:spcBef>
        <a:buClr>
          <a:schemeClr val="accent2"/>
        </a:buClr>
        <a:buFont typeface="Wingdings" pitchFamily="2" charset="2"/>
        <a:buChar char="§"/>
        <a:defRPr sz="7600" kern="1200">
          <a:solidFill>
            <a:schemeClr val="tx1"/>
          </a:solidFill>
          <a:latin typeface="+mn-lt"/>
          <a:ea typeface="+mn-ea"/>
          <a:cs typeface="+mn-cs"/>
        </a:defRPr>
      </a:lvl2pPr>
      <a:lvl3pPr marL="1919143" indent="-785104" algn="l" defTabSz="4361688" rtl="0" eaLnBrk="1" latinLnBrk="0" hangingPunct="1">
        <a:spcBef>
          <a:spcPts val="1431"/>
        </a:spcBef>
        <a:buClr>
          <a:schemeClr val="accent2"/>
        </a:buClr>
        <a:buFont typeface="Wingdings" pitchFamily="2" charset="2"/>
        <a:buChar char="§"/>
        <a:defRPr sz="7600" kern="1200">
          <a:solidFill>
            <a:schemeClr val="tx1"/>
          </a:solidFill>
          <a:latin typeface="+mn-lt"/>
          <a:ea typeface="+mn-ea"/>
          <a:cs typeface="+mn-cs"/>
        </a:defRPr>
      </a:lvl3pPr>
      <a:lvl4pPr marL="3009565" indent="-785104" algn="l" defTabSz="4361688" rtl="0" eaLnBrk="1" latinLnBrk="0" hangingPunct="1">
        <a:spcBef>
          <a:spcPts val="1431"/>
        </a:spcBef>
        <a:buClr>
          <a:schemeClr val="accent2"/>
        </a:buClr>
        <a:buFont typeface="Wingdings" pitchFamily="2" charset="2"/>
        <a:buChar char="§"/>
        <a:defRPr sz="7600" kern="1200">
          <a:solidFill>
            <a:schemeClr val="tx1"/>
          </a:solidFill>
          <a:latin typeface="+mn-lt"/>
          <a:ea typeface="+mn-ea"/>
          <a:cs typeface="+mn-cs"/>
        </a:defRPr>
      </a:lvl4pPr>
      <a:lvl5pPr marL="4099987" indent="-828721" algn="l" defTabSz="4361688" rtl="0" eaLnBrk="1" latinLnBrk="0" hangingPunct="1">
        <a:spcBef>
          <a:spcPts val="1431"/>
        </a:spcBef>
        <a:buClr>
          <a:schemeClr val="accent2"/>
        </a:buClr>
        <a:buFont typeface="Wingdings" pitchFamily="2" charset="2"/>
        <a:buChar char="§"/>
        <a:defRPr sz="7600" kern="1200">
          <a:solidFill>
            <a:schemeClr val="tx1"/>
          </a:solidFill>
          <a:latin typeface="+mn-lt"/>
          <a:ea typeface="+mn-ea"/>
          <a:cs typeface="+mn-cs"/>
        </a:defRPr>
      </a:lvl5pPr>
      <a:lvl6pPr marL="5234026" indent="-828721" algn="l" defTabSz="4361688" rtl="0" eaLnBrk="1" latinLnBrk="0" hangingPunct="1">
        <a:spcBef>
          <a:spcPts val="1431"/>
        </a:spcBef>
        <a:buClr>
          <a:schemeClr val="accent2"/>
        </a:buClr>
        <a:buFont typeface="Wingdings" pitchFamily="2" charset="2"/>
        <a:buChar char="§"/>
        <a:defRPr sz="6700" kern="1200">
          <a:solidFill>
            <a:schemeClr val="tx1"/>
          </a:solidFill>
          <a:latin typeface="+mn-lt"/>
          <a:ea typeface="+mn-ea"/>
          <a:cs typeface="+mn-cs"/>
        </a:defRPr>
      </a:lvl6pPr>
      <a:lvl7pPr marL="6455298" indent="-785104" algn="l" defTabSz="4361688" rtl="0" eaLnBrk="1" latinLnBrk="0" hangingPunct="1">
        <a:spcBef>
          <a:spcPts val="1431"/>
        </a:spcBef>
        <a:buClr>
          <a:schemeClr val="accent2"/>
        </a:buClr>
        <a:buFont typeface="Wingdings" pitchFamily="2" charset="2"/>
        <a:buChar char="§"/>
        <a:defRPr sz="6700" kern="1200">
          <a:solidFill>
            <a:schemeClr val="tx1"/>
          </a:solidFill>
          <a:latin typeface="+mn-lt"/>
          <a:ea typeface="+mn-ea"/>
          <a:cs typeface="+mn-cs"/>
        </a:defRPr>
      </a:lvl7pPr>
      <a:lvl8pPr marL="7545720" indent="-785104" algn="l" defTabSz="4361688" rtl="0" eaLnBrk="1" latinLnBrk="0" hangingPunct="1">
        <a:spcBef>
          <a:spcPts val="1431"/>
        </a:spcBef>
        <a:buClr>
          <a:schemeClr val="accent2"/>
        </a:buClr>
        <a:buFont typeface="Wingdings" pitchFamily="2" charset="2"/>
        <a:buChar char="§"/>
        <a:defRPr sz="6700" kern="1200">
          <a:solidFill>
            <a:schemeClr val="tx1"/>
          </a:solidFill>
          <a:latin typeface="+mn-lt"/>
          <a:ea typeface="+mn-ea"/>
          <a:cs typeface="+mn-cs"/>
        </a:defRPr>
      </a:lvl8pPr>
      <a:lvl9pPr marL="8548908" indent="-785104" algn="l" defTabSz="4361688" rtl="0" eaLnBrk="1" latinLnBrk="0" hangingPunct="1">
        <a:spcBef>
          <a:spcPts val="1431"/>
        </a:spcBef>
        <a:buClr>
          <a:schemeClr val="accent2"/>
        </a:buClr>
        <a:buFont typeface="Wingdings" pitchFamily="2" charset="2"/>
        <a:buChar char="§"/>
        <a:defRPr sz="6700" kern="1200">
          <a:solidFill>
            <a:schemeClr val="tx1"/>
          </a:solidFill>
          <a:latin typeface="+mn-lt"/>
          <a:ea typeface="+mn-ea"/>
          <a:cs typeface="+mn-cs"/>
        </a:defRPr>
      </a:lvl9pPr>
    </p:bodyStyle>
    <p:otherStyle>
      <a:defPPr>
        <a:defRPr lang="en-US"/>
      </a:defPPr>
      <a:lvl1pPr marL="0" algn="l" defTabSz="4361688" rtl="0" eaLnBrk="1" latinLnBrk="0" hangingPunct="1">
        <a:defRPr sz="8600" kern="1200">
          <a:solidFill>
            <a:schemeClr val="tx1"/>
          </a:solidFill>
          <a:latin typeface="+mn-lt"/>
          <a:ea typeface="+mn-ea"/>
          <a:cs typeface="+mn-cs"/>
        </a:defRPr>
      </a:lvl1pPr>
      <a:lvl2pPr marL="2180844" algn="l" defTabSz="4361688" rtl="0" eaLnBrk="1" latinLnBrk="0" hangingPunct="1">
        <a:defRPr sz="8600" kern="1200">
          <a:solidFill>
            <a:schemeClr val="tx1"/>
          </a:solidFill>
          <a:latin typeface="+mn-lt"/>
          <a:ea typeface="+mn-ea"/>
          <a:cs typeface="+mn-cs"/>
        </a:defRPr>
      </a:lvl2pPr>
      <a:lvl3pPr marL="4361688" algn="l" defTabSz="4361688" rtl="0" eaLnBrk="1" latinLnBrk="0" hangingPunct="1">
        <a:defRPr sz="8600" kern="1200">
          <a:solidFill>
            <a:schemeClr val="tx1"/>
          </a:solidFill>
          <a:latin typeface="+mn-lt"/>
          <a:ea typeface="+mn-ea"/>
          <a:cs typeface="+mn-cs"/>
        </a:defRPr>
      </a:lvl3pPr>
      <a:lvl4pPr marL="6542532" algn="l" defTabSz="4361688" rtl="0" eaLnBrk="1" latinLnBrk="0" hangingPunct="1">
        <a:defRPr sz="8600" kern="1200">
          <a:solidFill>
            <a:schemeClr val="tx1"/>
          </a:solidFill>
          <a:latin typeface="+mn-lt"/>
          <a:ea typeface="+mn-ea"/>
          <a:cs typeface="+mn-cs"/>
        </a:defRPr>
      </a:lvl4pPr>
      <a:lvl5pPr marL="8723376" algn="l" defTabSz="4361688" rtl="0" eaLnBrk="1" latinLnBrk="0" hangingPunct="1">
        <a:defRPr sz="8600" kern="1200">
          <a:solidFill>
            <a:schemeClr val="tx1"/>
          </a:solidFill>
          <a:latin typeface="+mn-lt"/>
          <a:ea typeface="+mn-ea"/>
          <a:cs typeface="+mn-cs"/>
        </a:defRPr>
      </a:lvl5pPr>
      <a:lvl6pPr marL="10904220" algn="l" defTabSz="4361688" rtl="0" eaLnBrk="1" latinLnBrk="0" hangingPunct="1">
        <a:defRPr sz="8600" kern="1200">
          <a:solidFill>
            <a:schemeClr val="tx1"/>
          </a:solidFill>
          <a:latin typeface="+mn-lt"/>
          <a:ea typeface="+mn-ea"/>
          <a:cs typeface="+mn-cs"/>
        </a:defRPr>
      </a:lvl6pPr>
      <a:lvl7pPr marL="13085064" algn="l" defTabSz="4361688" rtl="0" eaLnBrk="1" latinLnBrk="0" hangingPunct="1">
        <a:defRPr sz="8600" kern="1200">
          <a:solidFill>
            <a:schemeClr val="tx1"/>
          </a:solidFill>
          <a:latin typeface="+mn-lt"/>
          <a:ea typeface="+mn-ea"/>
          <a:cs typeface="+mn-cs"/>
        </a:defRPr>
      </a:lvl7pPr>
      <a:lvl8pPr marL="15265908" algn="l" defTabSz="4361688" rtl="0" eaLnBrk="1" latinLnBrk="0" hangingPunct="1">
        <a:defRPr sz="8600" kern="1200">
          <a:solidFill>
            <a:schemeClr val="tx1"/>
          </a:solidFill>
          <a:latin typeface="+mn-lt"/>
          <a:ea typeface="+mn-ea"/>
          <a:cs typeface="+mn-cs"/>
        </a:defRPr>
      </a:lvl8pPr>
      <a:lvl9pPr marL="17446752" algn="l" defTabSz="4361688"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tiff"/><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gif"/><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image" Target="../media/image7.png"/><Relationship Id="rId5" Type="http://schemas.openxmlformats.org/officeDocument/2006/relationships/diagramQuickStyle" Target="../diagrams/quickStyle1.xml"/><Relationship Id="rId10" Type="http://schemas.openxmlformats.org/officeDocument/2006/relationships/image" Target="../media/image6.png"/><Relationship Id="rId4" Type="http://schemas.openxmlformats.org/officeDocument/2006/relationships/diagramLayout" Target="../diagrams/layout1.xml"/><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brand.uottawa.ca/assets/img/download_example_bw.gif"/>
          <p:cNvPicPr>
            <a:picLocks noChangeAspect="1" noChangeArrowheads="1"/>
          </p:cNvPicPr>
          <p:nvPr/>
        </p:nvPicPr>
        <p:blipFill rotWithShape="1">
          <a:blip r:embed="rId2">
            <a:extLst>
              <a:ext uri="{28A0092B-C50C-407E-A947-70E740481C1C}">
                <a14:useLocalDpi xmlns:a14="http://schemas.microsoft.com/office/drawing/2010/main" val="0"/>
              </a:ext>
            </a:extLst>
          </a:blip>
          <a:srcRect l="14788" t="7438" r="13811" b="10649"/>
          <a:stretch/>
        </p:blipFill>
        <p:spPr bwMode="auto">
          <a:xfrm>
            <a:off x="1753142" y="1089710"/>
            <a:ext cx="6066191" cy="5986772"/>
          </a:xfrm>
          <a:prstGeom prst="rect">
            <a:avLst/>
          </a:prstGeom>
        </p:spPr>
      </p:pic>
      <p:sp>
        <p:nvSpPr>
          <p:cNvPr id="4" name="Rounded Rectangle 3"/>
          <p:cNvSpPr/>
          <p:nvPr/>
        </p:nvSpPr>
        <p:spPr>
          <a:xfrm>
            <a:off x="758318" y="728457"/>
            <a:ext cx="38903563" cy="7323778"/>
          </a:xfrm>
          <a:prstGeom prst="roundRect">
            <a:avLst>
              <a:gd name="adj" fmla="val 22493"/>
            </a:avLst>
          </a:prstGeom>
          <a:solidFill>
            <a:srgbClr val="8F001A">
              <a:alpha val="58000"/>
            </a:srgbClr>
          </a:solidFill>
          <a:ln>
            <a:solidFill>
              <a:schemeClr val="bg1"/>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TextBox 4"/>
          <p:cNvSpPr txBox="1"/>
          <p:nvPr/>
        </p:nvSpPr>
        <p:spPr>
          <a:xfrm>
            <a:off x="6689558" y="1420181"/>
            <a:ext cx="32532825" cy="5755422"/>
          </a:xfrm>
          <a:prstGeom prst="rect">
            <a:avLst/>
          </a:prstGeom>
          <a:noFill/>
        </p:spPr>
        <p:txBody>
          <a:bodyPr wrap="square" rtlCol="0">
            <a:spAutoFit/>
          </a:bodyPr>
          <a:lstStyle/>
          <a:p>
            <a:pPr algn="ctr" defTabSz="4026870">
              <a:spcBef>
                <a:spcPct val="50000"/>
              </a:spcBef>
            </a:pPr>
            <a:r>
              <a:rPr lang="en-US" sz="8300" b="1" dirty="0" smtClean="0">
                <a:solidFill>
                  <a:schemeClr val="bg1"/>
                </a:solidFill>
                <a:latin typeface="Myriad Pro"/>
                <a:cs typeface="Myriad Pro"/>
              </a:rPr>
              <a:t>DIFFERENCES IN C-FOS EXPRESSION IN BASOLATERAL AND MEDIAL AMYGDALA IN CD-1 MICE FOLLOWING LPS INJECTION</a:t>
            </a:r>
            <a:br>
              <a:rPr lang="en-US" sz="8300" b="1" dirty="0" smtClean="0">
                <a:solidFill>
                  <a:schemeClr val="bg1"/>
                </a:solidFill>
                <a:latin typeface="Myriad Pro"/>
                <a:cs typeface="Myriad Pro"/>
              </a:rPr>
            </a:br>
            <a:endParaRPr lang="en-US" sz="8300" b="1" dirty="0" smtClean="0">
              <a:solidFill>
                <a:schemeClr val="bg1"/>
              </a:solidFill>
              <a:latin typeface="Myriad Pro"/>
              <a:cs typeface="Myriad Pro"/>
            </a:endParaRPr>
          </a:p>
          <a:p>
            <a:pPr algn="ctr" defTabSz="4026870"/>
            <a:r>
              <a:rPr lang="en-US" sz="6600" b="1" dirty="0" smtClean="0">
                <a:solidFill>
                  <a:schemeClr val="bg1"/>
                </a:solidFill>
                <a:latin typeface="Myriad Pro"/>
                <a:cs typeface="Myriad Pro"/>
              </a:rPr>
              <a:t>Research </a:t>
            </a:r>
            <a:r>
              <a:rPr lang="en-US" sz="6600" b="1" dirty="0" smtClean="0">
                <a:solidFill>
                  <a:schemeClr val="bg1"/>
                </a:solidFill>
                <a:latin typeface="Myriad Pro"/>
                <a:cs typeface="Myriad Pro"/>
              </a:rPr>
              <a:t>Project by Lianna Hrycyk, Supervised by Nafissa Ismail, Ph.D.</a:t>
            </a:r>
          </a:p>
          <a:p>
            <a:pPr algn="ctr" defTabSz="4026870"/>
            <a:endParaRPr lang="en-US" sz="500" b="1" i="1" dirty="0" smtClean="0">
              <a:solidFill>
                <a:schemeClr val="bg1"/>
              </a:solidFill>
              <a:latin typeface="Myriad Pro"/>
              <a:cs typeface="Myriad Pro"/>
            </a:endParaRPr>
          </a:p>
          <a:p>
            <a:pPr algn="ctr" defTabSz="4026870"/>
            <a:r>
              <a:rPr lang="en-US" sz="4800" b="1" i="1" dirty="0" smtClean="0">
                <a:solidFill>
                  <a:schemeClr val="bg1"/>
                </a:solidFill>
                <a:latin typeface="Myriad Pro"/>
                <a:cs typeface="Myriad Pro"/>
              </a:rPr>
              <a:t>Department of Behavioral Neurosciences, School of Psychology, University of Ottawa</a:t>
            </a:r>
            <a:endParaRPr lang="en-CA" sz="8000" dirty="0">
              <a:solidFill>
                <a:schemeClr val="bg1"/>
              </a:solidFill>
            </a:endParaRPr>
          </a:p>
        </p:txBody>
      </p:sp>
      <p:sp>
        <p:nvSpPr>
          <p:cNvPr id="8" name="Rectangle 7"/>
          <p:cNvSpPr/>
          <p:nvPr/>
        </p:nvSpPr>
        <p:spPr>
          <a:xfrm>
            <a:off x="708818" y="8853054"/>
            <a:ext cx="9804544" cy="22569055"/>
          </a:xfrm>
          <a:prstGeom prst="rect">
            <a:avLst/>
          </a:prstGeom>
          <a:solidFill>
            <a:srgbClr val="B5A691">
              <a:alpha val="9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 name="TextBox 10"/>
          <p:cNvSpPr txBox="1"/>
          <p:nvPr/>
        </p:nvSpPr>
        <p:spPr>
          <a:xfrm>
            <a:off x="708818" y="9518344"/>
            <a:ext cx="9804544" cy="1015663"/>
          </a:xfrm>
          <a:prstGeom prst="rect">
            <a:avLst/>
          </a:prstGeom>
          <a:noFill/>
        </p:spPr>
        <p:txBody>
          <a:bodyPr wrap="square" rtlCol="0">
            <a:spAutoFit/>
          </a:bodyPr>
          <a:lstStyle/>
          <a:p>
            <a:pPr algn="ctr"/>
            <a:r>
              <a:rPr lang="fr-CA" sz="6000" b="1" dirty="0" smtClean="0">
                <a:latin typeface="Myriad Pro"/>
              </a:rPr>
              <a:t>INTRODUCTION</a:t>
            </a:r>
            <a:endParaRPr lang="en-CA" sz="6000" b="1" dirty="0">
              <a:latin typeface="Myriad Pro"/>
            </a:endParaRPr>
          </a:p>
        </p:txBody>
      </p:sp>
      <p:sp>
        <p:nvSpPr>
          <p:cNvPr id="14" name="TextBox 13"/>
          <p:cNvSpPr txBox="1"/>
          <p:nvPr/>
        </p:nvSpPr>
        <p:spPr>
          <a:xfrm>
            <a:off x="1122218" y="10606516"/>
            <a:ext cx="8977745" cy="12280285"/>
          </a:xfrm>
          <a:prstGeom prst="rect">
            <a:avLst/>
          </a:prstGeom>
          <a:noFill/>
        </p:spPr>
        <p:txBody>
          <a:bodyPr wrap="square" rtlCol="0">
            <a:spAutoFit/>
          </a:bodyPr>
          <a:lstStyle/>
          <a:p>
            <a:pPr algn="just"/>
            <a:r>
              <a:rPr lang="en-CA" sz="3600" dirty="0" smtClean="0">
                <a:latin typeface="Myriad Pro"/>
              </a:rPr>
              <a:t>The objective of this study is to investigate age and sex differences in the activation of the </a:t>
            </a:r>
            <a:r>
              <a:rPr lang="en-CA" sz="3600" dirty="0" err="1" smtClean="0">
                <a:latin typeface="Myriad Pro"/>
              </a:rPr>
              <a:t>basolateral</a:t>
            </a:r>
            <a:r>
              <a:rPr lang="en-CA" sz="3600" dirty="0" smtClean="0">
                <a:latin typeface="Myriad Pro"/>
              </a:rPr>
              <a:t> and medial amygdala following exposure to an immune challenge. </a:t>
            </a:r>
          </a:p>
          <a:p>
            <a:pPr algn="just"/>
            <a:endParaRPr lang="en-CA" sz="3600" dirty="0" smtClean="0">
              <a:latin typeface="Myriad Pro"/>
            </a:endParaRPr>
          </a:p>
          <a:p>
            <a:pPr algn="just"/>
            <a:r>
              <a:rPr lang="en-CA" sz="3600" dirty="0" smtClean="0">
                <a:latin typeface="Myriad Pro"/>
              </a:rPr>
              <a:t>The </a:t>
            </a:r>
            <a:r>
              <a:rPr lang="en-CA" sz="3600" dirty="0">
                <a:latin typeface="Myriad Pro"/>
              </a:rPr>
              <a:t>amygdala is located in the medial temporal lobe of the brain. It is a part of the limbic system and plays an important role in fear, pleasure, and aggression. </a:t>
            </a:r>
            <a:r>
              <a:rPr lang="en-CA" sz="3600" dirty="0" smtClean="0">
                <a:latin typeface="Myriad Pro"/>
              </a:rPr>
              <a:t>In the current study, activation of the </a:t>
            </a:r>
            <a:r>
              <a:rPr lang="en-CA" sz="3600" dirty="0" err="1" smtClean="0">
                <a:latin typeface="Myriad Pro"/>
              </a:rPr>
              <a:t>basolateral</a:t>
            </a:r>
            <a:r>
              <a:rPr lang="en-CA" sz="3600" dirty="0" smtClean="0">
                <a:latin typeface="Myriad Pro"/>
              </a:rPr>
              <a:t> </a:t>
            </a:r>
            <a:r>
              <a:rPr lang="en-CA" sz="3600" dirty="0">
                <a:latin typeface="Myriad Pro"/>
              </a:rPr>
              <a:t>and medial regions of the </a:t>
            </a:r>
            <a:r>
              <a:rPr lang="en-CA" sz="3600" dirty="0" smtClean="0">
                <a:latin typeface="Myriad Pro"/>
              </a:rPr>
              <a:t>amygdala </a:t>
            </a:r>
            <a:r>
              <a:rPr lang="en-CA" sz="3600" dirty="0">
                <a:latin typeface="Myriad Pro"/>
              </a:rPr>
              <a:t>was measured via c-</a:t>
            </a:r>
            <a:r>
              <a:rPr lang="en-CA" sz="3600" dirty="0" err="1">
                <a:latin typeface="Myriad Pro"/>
              </a:rPr>
              <a:t>Fos</a:t>
            </a:r>
            <a:r>
              <a:rPr lang="en-CA" sz="3600" dirty="0">
                <a:latin typeface="Myriad Pro"/>
              </a:rPr>
              <a:t> expression, </a:t>
            </a:r>
            <a:r>
              <a:rPr lang="en-CA" sz="3600" dirty="0" smtClean="0">
                <a:latin typeface="Myriad Pro"/>
              </a:rPr>
              <a:t>an immediate early gene </a:t>
            </a:r>
            <a:r>
              <a:rPr lang="en-CA" sz="3600" dirty="0">
                <a:latin typeface="Myriad Pro"/>
              </a:rPr>
              <a:t>expressed by neurons </a:t>
            </a:r>
            <a:r>
              <a:rPr lang="en-CA" sz="3600" dirty="0" smtClean="0">
                <a:latin typeface="Myriad Pro"/>
              </a:rPr>
              <a:t>conducting </a:t>
            </a:r>
            <a:r>
              <a:rPr lang="en-CA" sz="3600" dirty="0">
                <a:latin typeface="Myriad Pro"/>
              </a:rPr>
              <a:t>action potentials. </a:t>
            </a:r>
            <a:endParaRPr lang="en-CA" sz="3600" dirty="0" smtClean="0">
              <a:latin typeface="Myriad Pro"/>
            </a:endParaRPr>
          </a:p>
          <a:p>
            <a:pPr algn="just"/>
            <a:endParaRPr lang="en-CA" sz="3600" dirty="0">
              <a:latin typeface="Myriad Pro"/>
            </a:endParaRPr>
          </a:p>
          <a:p>
            <a:pPr algn="just"/>
            <a:r>
              <a:rPr lang="en-CA" sz="3600" dirty="0" smtClean="0">
                <a:latin typeface="Myriad Pro"/>
              </a:rPr>
              <a:t>Differences in brain activity due to age and sex could explain the long lasting </a:t>
            </a:r>
            <a:r>
              <a:rPr lang="en-CA" sz="3600" dirty="0">
                <a:latin typeface="Myriad Pro"/>
              </a:rPr>
              <a:t>behavioral </a:t>
            </a:r>
            <a:r>
              <a:rPr lang="en-CA" sz="3600" dirty="0" smtClean="0">
                <a:latin typeface="Myriad Pro"/>
              </a:rPr>
              <a:t>alterations (like depression</a:t>
            </a:r>
            <a:r>
              <a:rPr lang="en-CA" sz="3600" dirty="0">
                <a:latin typeface="Myriad Pro"/>
              </a:rPr>
              <a:t>, </a:t>
            </a:r>
            <a:r>
              <a:rPr lang="en-CA" sz="3600" dirty="0" smtClean="0">
                <a:latin typeface="Myriad Pro"/>
              </a:rPr>
              <a:t>anxiety and cognitive function) seen in pubertal female mice treated with an immune challenge.</a:t>
            </a:r>
            <a:endParaRPr lang="en-CA" sz="3600" dirty="0">
              <a:latin typeface="Myriad Pro"/>
            </a:endParaRPr>
          </a:p>
        </p:txBody>
      </p:sp>
      <p:sp>
        <p:nvSpPr>
          <p:cNvPr id="18" name="Rectangle 17"/>
          <p:cNvSpPr/>
          <p:nvPr/>
        </p:nvSpPr>
        <p:spPr>
          <a:xfrm>
            <a:off x="10926761" y="8853056"/>
            <a:ext cx="18368973" cy="6547366"/>
          </a:xfrm>
          <a:prstGeom prst="rect">
            <a:avLst/>
          </a:prstGeom>
          <a:solidFill>
            <a:srgbClr val="B5A691">
              <a:alpha val="9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Rectangle 18"/>
          <p:cNvSpPr/>
          <p:nvPr/>
        </p:nvSpPr>
        <p:spPr>
          <a:xfrm>
            <a:off x="29857337" y="8872730"/>
            <a:ext cx="9804544" cy="12158470"/>
          </a:xfrm>
          <a:prstGeom prst="rect">
            <a:avLst/>
          </a:prstGeom>
          <a:solidFill>
            <a:srgbClr val="B5A691">
              <a:alpha val="9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Rectangle 19"/>
          <p:cNvSpPr/>
          <p:nvPr/>
        </p:nvSpPr>
        <p:spPr>
          <a:xfrm>
            <a:off x="10926761" y="16006917"/>
            <a:ext cx="18368974" cy="15415193"/>
          </a:xfrm>
          <a:prstGeom prst="rect">
            <a:avLst/>
          </a:prstGeom>
          <a:solidFill>
            <a:srgbClr val="B5A691">
              <a:alpha val="9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2" name="TextBox 21"/>
          <p:cNvSpPr txBox="1"/>
          <p:nvPr/>
        </p:nvSpPr>
        <p:spPr>
          <a:xfrm>
            <a:off x="11423236" y="9459551"/>
            <a:ext cx="17216508" cy="1015663"/>
          </a:xfrm>
          <a:prstGeom prst="rect">
            <a:avLst/>
          </a:prstGeom>
          <a:noFill/>
        </p:spPr>
        <p:txBody>
          <a:bodyPr wrap="square" rtlCol="0">
            <a:spAutoFit/>
          </a:bodyPr>
          <a:lstStyle/>
          <a:p>
            <a:pPr algn="ctr"/>
            <a:r>
              <a:rPr lang="fr-CA" sz="6000" b="1" dirty="0" smtClean="0">
                <a:latin typeface="Myriad Pro"/>
              </a:rPr>
              <a:t>METHODS</a:t>
            </a:r>
            <a:endParaRPr lang="en-CA" sz="6000" b="1" dirty="0">
              <a:latin typeface="Myriad Pro"/>
            </a:endParaRPr>
          </a:p>
        </p:txBody>
      </p:sp>
      <p:sp>
        <p:nvSpPr>
          <p:cNvPr id="23" name="TextBox 22"/>
          <p:cNvSpPr txBox="1"/>
          <p:nvPr/>
        </p:nvSpPr>
        <p:spPr>
          <a:xfrm>
            <a:off x="11506310" y="16363884"/>
            <a:ext cx="17050360" cy="1015663"/>
          </a:xfrm>
          <a:prstGeom prst="rect">
            <a:avLst/>
          </a:prstGeom>
          <a:noFill/>
        </p:spPr>
        <p:txBody>
          <a:bodyPr wrap="square" rtlCol="0">
            <a:spAutoFit/>
          </a:bodyPr>
          <a:lstStyle/>
          <a:p>
            <a:pPr algn="ctr"/>
            <a:r>
              <a:rPr lang="fr-CA" sz="6000" b="1" dirty="0" smtClean="0">
                <a:latin typeface="Myriad Pro"/>
              </a:rPr>
              <a:t>RESULTS</a:t>
            </a:r>
            <a:endParaRPr lang="en-CA" sz="6000" b="1" dirty="0">
              <a:latin typeface="Myriad Pro"/>
            </a:endParaRPr>
          </a:p>
        </p:txBody>
      </p:sp>
      <p:sp>
        <p:nvSpPr>
          <p:cNvPr id="24" name="TextBox 23"/>
          <p:cNvSpPr txBox="1"/>
          <p:nvPr/>
        </p:nvSpPr>
        <p:spPr>
          <a:xfrm>
            <a:off x="29875283" y="9518344"/>
            <a:ext cx="9899071" cy="1015663"/>
          </a:xfrm>
          <a:prstGeom prst="rect">
            <a:avLst/>
          </a:prstGeom>
          <a:noFill/>
        </p:spPr>
        <p:txBody>
          <a:bodyPr wrap="square" rtlCol="0">
            <a:spAutoFit/>
          </a:bodyPr>
          <a:lstStyle/>
          <a:p>
            <a:pPr algn="ctr"/>
            <a:r>
              <a:rPr lang="fr-CA" sz="6000" b="1" dirty="0" smtClean="0">
                <a:latin typeface="Myriad Pro"/>
              </a:rPr>
              <a:t>CONCLUSION</a:t>
            </a:r>
            <a:endParaRPr lang="en-CA" sz="6000" b="1" dirty="0">
              <a:latin typeface="Myriad Pro"/>
            </a:endParaRPr>
          </a:p>
        </p:txBody>
      </p:sp>
      <p:sp>
        <p:nvSpPr>
          <p:cNvPr id="26" name="Rectangle 25"/>
          <p:cNvSpPr/>
          <p:nvPr/>
        </p:nvSpPr>
        <p:spPr>
          <a:xfrm>
            <a:off x="29857337" y="21591806"/>
            <a:ext cx="9917017" cy="5133107"/>
          </a:xfrm>
          <a:prstGeom prst="rect">
            <a:avLst/>
          </a:prstGeom>
          <a:solidFill>
            <a:srgbClr val="B5A691">
              <a:alpha val="9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7" name="TextBox 26"/>
          <p:cNvSpPr txBox="1"/>
          <p:nvPr/>
        </p:nvSpPr>
        <p:spPr>
          <a:xfrm>
            <a:off x="29904601" y="22069878"/>
            <a:ext cx="9899071" cy="1015663"/>
          </a:xfrm>
          <a:prstGeom prst="rect">
            <a:avLst/>
          </a:prstGeom>
          <a:noFill/>
        </p:spPr>
        <p:txBody>
          <a:bodyPr wrap="square" rtlCol="0">
            <a:spAutoFit/>
          </a:bodyPr>
          <a:lstStyle/>
          <a:p>
            <a:pPr algn="ctr"/>
            <a:r>
              <a:rPr lang="fr-CA" sz="6000" b="1" dirty="0" smtClean="0">
                <a:latin typeface="Myriad Pro"/>
              </a:rPr>
              <a:t>ACKNOWLEDGMENTS</a:t>
            </a:r>
            <a:endParaRPr lang="en-CA" sz="6000" b="1" dirty="0">
              <a:latin typeface="Myriad Pro"/>
            </a:endParaRPr>
          </a:p>
        </p:txBody>
      </p:sp>
      <p:graphicFrame>
        <p:nvGraphicFramePr>
          <p:cNvPr id="17" name="Diagram 16"/>
          <p:cNvGraphicFramePr/>
          <p:nvPr>
            <p:extLst>
              <p:ext uri="{D42A27DB-BD31-4B8C-83A1-F6EECF244321}">
                <p14:modId xmlns:p14="http://schemas.microsoft.com/office/powerpoint/2010/main" val="2622638333"/>
              </p:ext>
            </p:extLst>
          </p:nvPr>
        </p:nvGraphicFramePr>
        <p:xfrm>
          <a:off x="11698025" y="10026175"/>
          <a:ext cx="17118675" cy="53297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8" name="Rectangle 27"/>
          <p:cNvSpPr/>
          <p:nvPr/>
        </p:nvSpPr>
        <p:spPr>
          <a:xfrm>
            <a:off x="30296835" y="10700409"/>
            <a:ext cx="9055966" cy="9510296"/>
          </a:xfrm>
          <a:prstGeom prst="rect">
            <a:avLst/>
          </a:prstGeom>
        </p:spPr>
        <p:txBody>
          <a:bodyPr wrap="square">
            <a:spAutoFit/>
          </a:bodyPr>
          <a:lstStyle/>
          <a:p>
            <a:pPr algn="just"/>
            <a:r>
              <a:rPr lang="en-CA" sz="3600" dirty="0" smtClean="0">
                <a:latin typeface="Myriad Pro"/>
              </a:rPr>
              <a:t>There is significant main effect of age in the </a:t>
            </a:r>
            <a:r>
              <a:rPr lang="en-CA" sz="3600" dirty="0" err="1" smtClean="0">
                <a:latin typeface="Myriad Pro"/>
              </a:rPr>
              <a:t>basolateral</a:t>
            </a:r>
            <a:r>
              <a:rPr lang="en-CA" sz="3600" dirty="0" smtClean="0">
                <a:latin typeface="Myriad Pro"/>
              </a:rPr>
              <a:t> amygdala. Pubertal females treated with LPS showed significantly lower activation in this region than their adult counterparts. In addition, the pubertal saline-treated females showed significantly more activation in the medial amygdala compared to LPS-treated females. </a:t>
            </a:r>
          </a:p>
          <a:p>
            <a:pPr algn="just"/>
            <a:endParaRPr lang="en-CA" sz="3600" dirty="0">
              <a:latin typeface="Myriad Pro"/>
            </a:endParaRPr>
          </a:p>
          <a:p>
            <a:pPr algn="just"/>
            <a:r>
              <a:rPr lang="en-CA" sz="3600" dirty="0" smtClean="0">
                <a:latin typeface="Myriad Pro"/>
              </a:rPr>
              <a:t>These differences suggest that the pubertal brain appears to respond differently to the immune challenge then does the adult brain. The reduced responsiveness of the pubertal brain to the immune challenge may help understand the mechanisms involved in rendering puberty a sensitive period to exposure to immune stress. </a:t>
            </a:r>
          </a:p>
        </p:txBody>
      </p:sp>
      <p:sp>
        <p:nvSpPr>
          <p:cNvPr id="30" name="Rectangle 29"/>
          <p:cNvSpPr/>
          <p:nvPr/>
        </p:nvSpPr>
        <p:spPr>
          <a:xfrm>
            <a:off x="30166417" y="23201546"/>
            <a:ext cx="9055966" cy="2862322"/>
          </a:xfrm>
          <a:prstGeom prst="rect">
            <a:avLst/>
          </a:prstGeom>
        </p:spPr>
        <p:txBody>
          <a:bodyPr wrap="square">
            <a:spAutoFit/>
          </a:bodyPr>
          <a:lstStyle/>
          <a:p>
            <a:pPr algn="just"/>
            <a:r>
              <a:rPr lang="en-CA" sz="3600" dirty="0" smtClean="0">
                <a:latin typeface="Myriad Pro"/>
              </a:rPr>
              <a:t>Thank you to Dr. </a:t>
            </a:r>
            <a:r>
              <a:rPr lang="en-CA" sz="3600" dirty="0" err="1" smtClean="0">
                <a:latin typeface="Myriad Pro"/>
              </a:rPr>
              <a:t>Nafissa</a:t>
            </a:r>
            <a:r>
              <a:rPr lang="en-CA" sz="3600" dirty="0" smtClean="0">
                <a:latin typeface="Myriad Pro"/>
              </a:rPr>
              <a:t> Ismail, the members of her laboratory, and the University of Ottawa’s Undergraduate Research Opportunity Program (UROP) for supporting this research initiative.</a:t>
            </a:r>
          </a:p>
        </p:txBody>
      </p:sp>
      <p:pic>
        <p:nvPicPr>
          <p:cNvPr id="31" name="Picture 30"/>
          <p:cNvPicPr/>
          <p:nvPr/>
        </p:nvPicPr>
        <p:blipFill rotWithShape="1">
          <a:blip r:embed="rId8" cstate="print">
            <a:extLst>
              <a:ext uri="{28A0092B-C50C-407E-A947-70E740481C1C}">
                <a14:useLocalDpi xmlns:a14="http://schemas.microsoft.com/office/drawing/2010/main" val="0"/>
              </a:ext>
            </a:extLst>
          </a:blip>
          <a:srcRect l="3166" t="11343" r="6229"/>
          <a:stretch/>
        </p:blipFill>
        <p:spPr bwMode="auto">
          <a:xfrm>
            <a:off x="1278525" y="22981920"/>
            <a:ext cx="8718915" cy="6569653"/>
          </a:xfrm>
          <a:prstGeom prst="rect">
            <a:avLst/>
          </a:prstGeom>
          <a:ln>
            <a:noFill/>
          </a:ln>
          <a:extLst>
            <a:ext uri="{53640926-AAD7-44D8-BBD7-CCE9431645EC}">
              <a14:shadowObscured xmlns:a14="http://schemas.microsoft.com/office/drawing/2010/main"/>
            </a:ext>
          </a:extLst>
        </p:spPr>
      </p:pic>
      <p:sp>
        <p:nvSpPr>
          <p:cNvPr id="32" name="TextBox 31"/>
          <p:cNvSpPr txBox="1"/>
          <p:nvPr/>
        </p:nvSpPr>
        <p:spPr>
          <a:xfrm>
            <a:off x="1278525" y="29635669"/>
            <a:ext cx="8548897" cy="1754326"/>
          </a:xfrm>
          <a:prstGeom prst="rect">
            <a:avLst/>
          </a:prstGeom>
          <a:noFill/>
        </p:spPr>
        <p:txBody>
          <a:bodyPr wrap="square" rtlCol="0">
            <a:spAutoFit/>
          </a:bodyPr>
          <a:lstStyle/>
          <a:p>
            <a:pPr algn="just"/>
            <a:r>
              <a:rPr lang="en-CA" sz="2400" b="1" dirty="0" smtClean="0">
                <a:latin typeface="Myriad Pro"/>
              </a:rPr>
              <a:t>Figure 1. Left coronal section of CD-1 mouse brain. </a:t>
            </a:r>
            <a:r>
              <a:rPr lang="en-CA" sz="2400" dirty="0" smtClean="0">
                <a:solidFill>
                  <a:srgbClr val="FF0000"/>
                </a:solidFill>
                <a:latin typeface="Myriad Pro"/>
              </a:rPr>
              <a:t>Medial </a:t>
            </a:r>
            <a:r>
              <a:rPr lang="en-CA" sz="2400" dirty="0" smtClean="0">
                <a:latin typeface="Myriad Pro"/>
              </a:rPr>
              <a:t>and </a:t>
            </a:r>
            <a:r>
              <a:rPr lang="en-CA" sz="2400" dirty="0" smtClean="0">
                <a:solidFill>
                  <a:srgbClr val="0070C0"/>
                </a:solidFill>
                <a:latin typeface="Myriad Pro"/>
              </a:rPr>
              <a:t>basal  lateral   </a:t>
            </a:r>
            <a:r>
              <a:rPr lang="en-CA" sz="2400" dirty="0" smtClean="0">
                <a:latin typeface="Myriad Pro"/>
              </a:rPr>
              <a:t>regions   of   </a:t>
            </a:r>
            <a:r>
              <a:rPr lang="en-CA" sz="2400" dirty="0">
                <a:latin typeface="Myriad Pro"/>
              </a:rPr>
              <a:t>the amygdala circled in their respective colours. </a:t>
            </a:r>
            <a:endParaRPr lang="en-CA" sz="2400" b="1" dirty="0">
              <a:latin typeface="Myriad Pro"/>
            </a:endParaRPr>
          </a:p>
          <a:p>
            <a:pPr algn="just">
              <a:lnSpc>
                <a:spcPct val="150000"/>
              </a:lnSpc>
            </a:pPr>
            <a:endParaRPr lang="en-CA" sz="2400" b="1" dirty="0">
              <a:latin typeface="Myriad Pro"/>
            </a:endParaRPr>
          </a:p>
        </p:txBody>
      </p:sp>
      <p:sp>
        <p:nvSpPr>
          <p:cNvPr id="33" name="Oval 32"/>
          <p:cNvSpPr/>
          <p:nvPr/>
        </p:nvSpPr>
        <p:spPr>
          <a:xfrm rot="20622784">
            <a:off x="1774308" y="23760009"/>
            <a:ext cx="2539308" cy="3733841"/>
          </a:xfrm>
          <a:prstGeom prst="ellipse">
            <a:avLst/>
          </a:prstGeom>
          <a:solidFill>
            <a:schemeClr val="accent1">
              <a:alpha val="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5" name="Oval 34"/>
          <p:cNvSpPr/>
          <p:nvPr/>
        </p:nvSpPr>
        <p:spPr>
          <a:xfrm rot="-900000">
            <a:off x="6241543" y="25321175"/>
            <a:ext cx="3647972" cy="2968532"/>
          </a:xfrm>
          <a:prstGeom prst="ellipse">
            <a:avLst/>
          </a:prstGeom>
          <a:solidFill>
            <a:schemeClr val="accent1">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extBox 1"/>
          <p:cNvSpPr txBox="1"/>
          <p:nvPr/>
        </p:nvSpPr>
        <p:spPr>
          <a:xfrm>
            <a:off x="36462793" y="31757581"/>
            <a:ext cx="3151825" cy="461665"/>
          </a:xfrm>
          <a:prstGeom prst="rect">
            <a:avLst/>
          </a:prstGeom>
          <a:noFill/>
        </p:spPr>
        <p:txBody>
          <a:bodyPr wrap="none" rtlCol="0">
            <a:spAutoFit/>
          </a:bodyPr>
          <a:lstStyle/>
          <a:p>
            <a:r>
              <a:rPr lang="en-CA" sz="2400" dirty="0" smtClean="0">
                <a:latin typeface="Myriad Pro"/>
              </a:rPr>
              <a:t>lhryc083@uottawa.ca</a:t>
            </a:r>
            <a:endParaRPr lang="en-CA" sz="2400" dirty="0">
              <a:latin typeface="Myriad Pro"/>
            </a:endParaRPr>
          </a:p>
        </p:txBody>
      </p:sp>
      <p:pic>
        <p:nvPicPr>
          <p:cNvPr id="6" name="Picture 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514362" y="17584459"/>
            <a:ext cx="9035575" cy="6667183"/>
          </a:xfrm>
          <a:prstGeom prst="rect">
            <a:avLst/>
          </a:prstGeom>
        </p:spPr>
      </p:pic>
      <p:pic>
        <p:nvPicPr>
          <p:cNvPr id="7" name="Picture 6"/>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514362" y="24554890"/>
            <a:ext cx="9891597" cy="6723699"/>
          </a:xfrm>
          <a:prstGeom prst="rect">
            <a:avLst/>
          </a:prstGeom>
        </p:spPr>
      </p:pic>
      <p:sp>
        <p:nvSpPr>
          <p:cNvPr id="12" name="Rounded Rectangle 11"/>
          <p:cNvSpPr/>
          <p:nvPr/>
        </p:nvSpPr>
        <p:spPr>
          <a:xfrm>
            <a:off x="21158803" y="18102359"/>
            <a:ext cx="7741741" cy="4977436"/>
          </a:xfrm>
          <a:prstGeom prst="roundRect">
            <a:avLst/>
          </a:prstGeom>
          <a:solidFill>
            <a:srgbClr val="E29E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TextBox 8"/>
          <p:cNvSpPr txBox="1"/>
          <p:nvPr/>
        </p:nvSpPr>
        <p:spPr>
          <a:xfrm>
            <a:off x="21534077" y="18607392"/>
            <a:ext cx="7022593" cy="3970318"/>
          </a:xfrm>
          <a:prstGeom prst="rect">
            <a:avLst/>
          </a:prstGeom>
          <a:noFill/>
        </p:spPr>
        <p:txBody>
          <a:bodyPr wrap="square" rtlCol="0">
            <a:spAutoFit/>
          </a:bodyPr>
          <a:lstStyle/>
          <a:p>
            <a:pPr algn="just"/>
            <a:r>
              <a:rPr lang="en-CA" sz="3600" b="1" dirty="0" smtClean="0">
                <a:latin typeface="Myriad Pro"/>
              </a:rPr>
              <a:t>Figure 2. C-</a:t>
            </a:r>
            <a:r>
              <a:rPr lang="en-CA" sz="3600" b="1" dirty="0" err="1" smtClean="0">
                <a:latin typeface="Myriad Pro"/>
              </a:rPr>
              <a:t>Fos</a:t>
            </a:r>
            <a:r>
              <a:rPr lang="en-CA" sz="3600" b="1" dirty="0" smtClean="0">
                <a:latin typeface="Myriad Pro"/>
              </a:rPr>
              <a:t> expression in basal lateral amygdala 24 hours following LPS injection.</a:t>
            </a:r>
            <a:r>
              <a:rPr lang="en-CA" sz="3600" dirty="0" smtClean="0">
                <a:latin typeface="Myriad Pro"/>
              </a:rPr>
              <a:t> There is a significant difference in c-</a:t>
            </a:r>
            <a:r>
              <a:rPr lang="en-CA" sz="3600" dirty="0" err="1" smtClean="0">
                <a:latin typeface="Myriad Pro"/>
              </a:rPr>
              <a:t>Fos</a:t>
            </a:r>
            <a:r>
              <a:rPr lang="en-CA" sz="3600" dirty="0" smtClean="0">
                <a:latin typeface="Myriad Pro"/>
              </a:rPr>
              <a:t> expression between pubertal and adult females treated with LPS (</a:t>
            </a:r>
            <a:r>
              <a:rPr lang="en-CA" sz="3600" i="1" dirty="0" smtClean="0">
                <a:latin typeface="Myriad Pro"/>
              </a:rPr>
              <a:t>p-</a:t>
            </a:r>
            <a:r>
              <a:rPr lang="en-CA" sz="3600" dirty="0" smtClean="0">
                <a:latin typeface="Myriad Pro"/>
              </a:rPr>
              <a:t>value &lt; 0.05).</a:t>
            </a:r>
            <a:endParaRPr lang="en-CA" sz="3600" b="1" dirty="0">
              <a:latin typeface="Myriad Pro"/>
            </a:endParaRPr>
          </a:p>
        </p:txBody>
      </p:sp>
      <p:sp>
        <p:nvSpPr>
          <p:cNvPr id="10" name="TextBox 9"/>
          <p:cNvSpPr txBox="1"/>
          <p:nvPr/>
        </p:nvSpPr>
        <p:spPr>
          <a:xfrm>
            <a:off x="22341850" y="25971325"/>
            <a:ext cx="6540724" cy="4031873"/>
          </a:xfrm>
          <a:prstGeom prst="rect">
            <a:avLst/>
          </a:prstGeom>
          <a:noFill/>
        </p:spPr>
        <p:txBody>
          <a:bodyPr wrap="square" rtlCol="0">
            <a:spAutoFit/>
          </a:bodyPr>
          <a:lstStyle/>
          <a:p>
            <a:pPr algn="just"/>
            <a:r>
              <a:rPr lang="en-CA" sz="3200" b="1" dirty="0" smtClean="0">
                <a:latin typeface="Myriad Pro"/>
              </a:rPr>
              <a:t>Figure 3 (on right). C-</a:t>
            </a:r>
            <a:r>
              <a:rPr lang="en-CA" sz="3200" b="1" dirty="0" err="1" smtClean="0">
                <a:latin typeface="Myriad Pro"/>
              </a:rPr>
              <a:t>Fos</a:t>
            </a:r>
            <a:r>
              <a:rPr lang="en-CA" sz="3200" b="1" dirty="0" smtClean="0">
                <a:latin typeface="Myriad Pro"/>
              </a:rPr>
              <a:t> expression in medial amygdala 24 hours after injection with LPS. </a:t>
            </a:r>
            <a:r>
              <a:rPr lang="en-CA" sz="3200" dirty="0" smtClean="0">
                <a:latin typeface="Myriad Pro"/>
              </a:rPr>
              <a:t>There is a significant difference (</a:t>
            </a:r>
            <a:r>
              <a:rPr lang="en-CA" sz="3200" i="1" dirty="0" smtClean="0">
                <a:latin typeface="Myriad Pro"/>
              </a:rPr>
              <a:t>p</a:t>
            </a:r>
            <a:r>
              <a:rPr lang="en-CA" sz="3200" dirty="0" smtClean="0">
                <a:latin typeface="Myriad Pro"/>
              </a:rPr>
              <a:t>-value &lt; 0.05) in c-</a:t>
            </a:r>
            <a:r>
              <a:rPr lang="en-CA" sz="3200" dirty="0" err="1" smtClean="0">
                <a:latin typeface="Myriad Pro"/>
              </a:rPr>
              <a:t>Fos</a:t>
            </a:r>
            <a:r>
              <a:rPr lang="en-CA" sz="3200" dirty="0" smtClean="0">
                <a:latin typeface="Myriad Pro"/>
              </a:rPr>
              <a:t> expression between pubertal females treated with LPS versus those threated with saline.</a:t>
            </a:r>
            <a:endParaRPr lang="en-CA" sz="3200" b="1" dirty="0">
              <a:latin typeface="Myriad Pro"/>
            </a:endParaRPr>
          </a:p>
        </p:txBody>
      </p:sp>
      <p:sp>
        <p:nvSpPr>
          <p:cNvPr id="36" name="Rounded Rectangle 35"/>
          <p:cNvSpPr/>
          <p:nvPr/>
        </p:nvSpPr>
        <p:spPr>
          <a:xfrm>
            <a:off x="21851864" y="24554890"/>
            <a:ext cx="7048680" cy="6128203"/>
          </a:xfrm>
          <a:prstGeom prst="roundRect">
            <a:avLst/>
          </a:prstGeom>
          <a:solidFill>
            <a:srgbClr val="E29E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7" name="TextBox 36"/>
          <p:cNvSpPr txBox="1"/>
          <p:nvPr/>
        </p:nvSpPr>
        <p:spPr>
          <a:xfrm>
            <a:off x="22105842" y="25377582"/>
            <a:ext cx="6540724" cy="5078313"/>
          </a:xfrm>
          <a:prstGeom prst="rect">
            <a:avLst/>
          </a:prstGeom>
          <a:noFill/>
        </p:spPr>
        <p:txBody>
          <a:bodyPr wrap="square" rtlCol="0">
            <a:spAutoFit/>
          </a:bodyPr>
          <a:lstStyle/>
          <a:p>
            <a:pPr algn="just"/>
            <a:r>
              <a:rPr lang="en-CA" sz="3600" b="1" dirty="0" smtClean="0">
                <a:latin typeface="Myriad Pro"/>
              </a:rPr>
              <a:t>Figure 3 (on right). C-</a:t>
            </a:r>
            <a:r>
              <a:rPr lang="en-CA" sz="3600" b="1" dirty="0" err="1" smtClean="0">
                <a:latin typeface="Myriad Pro"/>
              </a:rPr>
              <a:t>Fos</a:t>
            </a:r>
            <a:r>
              <a:rPr lang="en-CA" sz="3600" b="1" dirty="0" smtClean="0">
                <a:latin typeface="Myriad Pro"/>
              </a:rPr>
              <a:t> expression in medial amygdala 24 hours after injection with LPS. </a:t>
            </a:r>
            <a:r>
              <a:rPr lang="en-CA" sz="3600" dirty="0" smtClean="0">
                <a:latin typeface="Myriad Pro"/>
              </a:rPr>
              <a:t>There is a significant difference (</a:t>
            </a:r>
            <a:r>
              <a:rPr lang="en-CA" sz="3600" i="1" dirty="0" smtClean="0">
                <a:latin typeface="Myriad Pro"/>
              </a:rPr>
              <a:t>p</a:t>
            </a:r>
            <a:r>
              <a:rPr lang="en-CA" sz="3600" dirty="0" smtClean="0">
                <a:latin typeface="Myriad Pro"/>
              </a:rPr>
              <a:t>-value &lt; 0.05) in c-</a:t>
            </a:r>
            <a:r>
              <a:rPr lang="en-CA" sz="3600" dirty="0" err="1" smtClean="0">
                <a:latin typeface="Myriad Pro"/>
              </a:rPr>
              <a:t>Fos</a:t>
            </a:r>
            <a:r>
              <a:rPr lang="en-CA" sz="3600" dirty="0" smtClean="0">
                <a:latin typeface="Myriad Pro"/>
              </a:rPr>
              <a:t> expression between pubertal females treated with LPS versus those threated with saline.</a:t>
            </a:r>
            <a:endParaRPr lang="en-CA" sz="3600" b="1" dirty="0">
              <a:latin typeface="Myriad Pro"/>
            </a:endParaRPr>
          </a:p>
        </p:txBody>
      </p:sp>
      <p:sp>
        <p:nvSpPr>
          <p:cNvPr id="38" name="Rectangle 37"/>
          <p:cNvSpPr/>
          <p:nvPr/>
        </p:nvSpPr>
        <p:spPr>
          <a:xfrm>
            <a:off x="29904601" y="27202985"/>
            <a:ext cx="9917017" cy="4219124"/>
          </a:xfrm>
          <a:prstGeom prst="rect">
            <a:avLst/>
          </a:prstGeom>
          <a:solidFill>
            <a:srgbClr val="B5A691">
              <a:alpha val="9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5" name="Picture 1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0733189" y="27618991"/>
            <a:ext cx="7922422" cy="3207149"/>
          </a:xfrm>
          <a:prstGeom prst="rect">
            <a:avLst/>
          </a:prstGeom>
        </p:spPr>
      </p:pic>
    </p:spTree>
    <p:extLst>
      <p:ext uri="{BB962C8B-B14F-4D97-AF65-F5344CB8AC3E}">
        <p14:creationId xmlns:p14="http://schemas.microsoft.com/office/powerpoint/2010/main" val="88461855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Custom 1">
      <a:dk1>
        <a:sysClr val="windowText" lastClr="000000"/>
      </a:dk1>
      <a:lt1>
        <a:sysClr val="window" lastClr="FFFFFF"/>
      </a:lt1>
      <a:dk2>
        <a:srgbClr val="696464"/>
      </a:dk2>
      <a:lt2>
        <a:srgbClr val="E9E5DC"/>
      </a:lt2>
      <a:accent1>
        <a:srgbClr val="C40025"/>
      </a:accent1>
      <a:accent2>
        <a:srgbClr val="8F001A"/>
      </a:accent2>
      <a:accent3>
        <a:srgbClr val="72634D"/>
      </a:accent3>
      <a:accent4>
        <a:srgbClr val="803234"/>
      </a:accent4>
      <a:accent5>
        <a:srgbClr val="918485"/>
      </a:accent5>
      <a:accent6>
        <a:srgbClr val="803234"/>
      </a:accent6>
      <a:hlink>
        <a:srgbClr val="CC9900"/>
      </a:hlink>
      <a:folHlink>
        <a:srgbClr val="96A9A9"/>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2418</TotalTime>
  <Words>499</Words>
  <Application>Microsoft Office PowerPoint</Application>
  <PresentationFormat>Custom</PresentationFormat>
  <Paragraphs>28</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Angles</vt:lpstr>
      <vt:lpstr>PowerPoint Presentation</vt:lpstr>
    </vt:vector>
  </TitlesOfParts>
  <Company>Faculty of Social Sciences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mcadieux</dc:creator>
  <cp:lastModifiedBy>mcadieux</cp:lastModifiedBy>
  <cp:revision>63</cp:revision>
  <dcterms:created xsi:type="dcterms:W3CDTF">2014-03-15T21:28:52Z</dcterms:created>
  <dcterms:modified xsi:type="dcterms:W3CDTF">2014-03-18T18:39:51Z</dcterms:modified>
</cp:coreProperties>
</file>