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40233600" cy="40233600"/>
  <p:notesSz cx="6858000" cy="9144000"/>
  <p:defaultTextStyle>
    <a:defPPr>
      <a:defRPr lang="en-US"/>
    </a:defPPr>
    <a:lvl1pPr marL="0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1pPr>
    <a:lvl2pPr marL="1931213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2pPr>
    <a:lvl3pPr marL="3862426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3pPr>
    <a:lvl4pPr marL="5793638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4pPr>
    <a:lvl5pPr marL="7724851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5pPr>
    <a:lvl6pPr marL="9656064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6pPr>
    <a:lvl7pPr marL="11587277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7pPr>
    <a:lvl8pPr marL="13518490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8pPr>
    <a:lvl9pPr marL="15449702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672" userDrawn="1">
          <p15:clr>
            <a:srgbClr val="A4A3A4"/>
          </p15:clr>
        </p15:guide>
        <p15:guide id="2" pos="126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DC9A"/>
    <a:srgbClr val="BFE3B0"/>
    <a:srgbClr val="FFF4D5"/>
    <a:srgbClr val="FFF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057" autoAdjust="0"/>
    <p:restoredTop sz="96433" autoAdjust="0"/>
  </p:normalViewPr>
  <p:slideViewPr>
    <p:cSldViewPr snapToGrid="0">
      <p:cViewPr varScale="1">
        <p:scale>
          <a:sx n="20" d="100"/>
          <a:sy n="20" d="100"/>
        </p:scale>
        <p:origin x="2880" y="72"/>
      </p:cViewPr>
      <p:guideLst>
        <p:guide orient="horz" pos="12672"/>
        <p:guide pos="126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484" y="4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34F35B-3BD7-44A5-BE92-243362A0EEB1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6FF0853-BBD8-4510-8AC6-ED43C52DC945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Discovery of New Reaction</a:t>
          </a:r>
          <a:endParaRPr lang="en-US" dirty="0"/>
        </a:p>
      </dgm:t>
    </dgm:pt>
    <dgm:pt modelId="{039FC0A1-20D9-4ECB-A291-A6CCC89BE86D}" type="parTrans" cxnId="{F715DEBD-8956-4FC3-8B78-6074A36B6645}">
      <dgm:prSet/>
      <dgm:spPr/>
      <dgm:t>
        <a:bodyPr/>
        <a:lstStyle/>
        <a:p>
          <a:endParaRPr lang="en-US"/>
        </a:p>
      </dgm:t>
    </dgm:pt>
    <dgm:pt modelId="{BFF746CF-B609-4048-9E02-6C43DD27CCB1}" type="sibTrans" cxnId="{F715DEBD-8956-4FC3-8B78-6074A36B6645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FE5AB1BE-3D8F-4CDE-83C0-9AD5DA0E600D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Optimization of Reaction Conditions</a:t>
          </a:r>
          <a:endParaRPr lang="en-US" dirty="0"/>
        </a:p>
      </dgm:t>
    </dgm:pt>
    <dgm:pt modelId="{38CB2A61-3BCA-4D8A-B8B0-A12635CE8D4D}" type="parTrans" cxnId="{AD3DEB10-EC65-4DB7-9602-26A97D2F4412}">
      <dgm:prSet/>
      <dgm:spPr/>
      <dgm:t>
        <a:bodyPr/>
        <a:lstStyle/>
        <a:p>
          <a:endParaRPr lang="en-US"/>
        </a:p>
      </dgm:t>
    </dgm:pt>
    <dgm:pt modelId="{85481041-0F6E-468E-B9B7-D8B2C94842F1}" type="sibTrans" cxnId="{AD3DEB10-EC65-4DB7-9602-26A97D2F4412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07A30D8C-0515-4C92-A99E-D561EDDFE611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Scope of Reaction &amp; Mechanistic Studies</a:t>
          </a:r>
          <a:endParaRPr lang="en-US" dirty="0"/>
        </a:p>
      </dgm:t>
    </dgm:pt>
    <dgm:pt modelId="{03DA8409-D298-45BD-9EA0-F39FBFAAF518}" type="parTrans" cxnId="{927D8CDF-79A9-4C62-8CCB-19FEFF40532A}">
      <dgm:prSet/>
      <dgm:spPr/>
      <dgm:t>
        <a:bodyPr/>
        <a:lstStyle/>
        <a:p>
          <a:endParaRPr lang="en-US"/>
        </a:p>
      </dgm:t>
    </dgm:pt>
    <dgm:pt modelId="{DAF05432-38D9-4338-81AA-EF21044AF309}" type="sibTrans" cxnId="{927D8CDF-79A9-4C62-8CCB-19FEFF40532A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74E46EDE-6341-47FE-BE74-D1BFE09580E7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Concept Extensions</a:t>
          </a:r>
          <a:endParaRPr lang="en-US" dirty="0"/>
        </a:p>
      </dgm:t>
    </dgm:pt>
    <dgm:pt modelId="{6D599ABD-32B0-4ADC-963B-46716B786B68}" type="parTrans" cxnId="{4F4293D4-4234-49AA-A131-E30A421EFB83}">
      <dgm:prSet/>
      <dgm:spPr/>
      <dgm:t>
        <a:bodyPr/>
        <a:lstStyle/>
        <a:p>
          <a:endParaRPr lang="en-US"/>
        </a:p>
      </dgm:t>
    </dgm:pt>
    <dgm:pt modelId="{57874662-9B73-4C0E-A45F-F397ABB96744}" type="sibTrans" cxnId="{4F4293D4-4234-49AA-A131-E30A421EFB83}">
      <dgm:prSet/>
      <dgm:spPr/>
      <dgm:t>
        <a:bodyPr/>
        <a:lstStyle/>
        <a:p>
          <a:endParaRPr lang="en-US"/>
        </a:p>
      </dgm:t>
    </dgm:pt>
    <dgm:pt modelId="{A52090C5-178C-4ABC-B614-F2CFE7E83594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 smtClean="0"/>
            <a:t>Proof of Concept</a:t>
          </a:r>
          <a:endParaRPr lang="en-US" dirty="0"/>
        </a:p>
      </dgm:t>
    </dgm:pt>
    <dgm:pt modelId="{99BDE056-DF10-4907-913C-562C4376F5BC}" type="parTrans" cxnId="{9EE5F7E3-0D22-46ED-B3BF-4BC0FC2F623A}">
      <dgm:prSet/>
      <dgm:spPr/>
      <dgm:t>
        <a:bodyPr/>
        <a:lstStyle/>
        <a:p>
          <a:endParaRPr lang="en-US"/>
        </a:p>
      </dgm:t>
    </dgm:pt>
    <dgm:pt modelId="{E935A7C9-876D-4153-A8C3-C3F19FF8C53B}" type="sibTrans" cxnId="{9EE5F7E3-0D22-46ED-B3BF-4BC0FC2F623A}">
      <dgm:prSet/>
      <dgm:spPr/>
      <dgm:t>
        <a:bodyPr/>
        <a:lstStyle/>
        <a:p>
          <a:endParaRPr lang="en-US"/>
        </a:p>
      </dgm:t>
    </dgm:pt>
    <dgm:pt modelId="{AF153AF7-E525-4421-9F6B-77C96D58D94F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 smtClean="0"/>
            <a:t>Idea for New Reaction</a:t>
          </a:r>
          <a:endParaRPr lang="en-US" dirty="0"/>
        </a:p>
      </dgm:t>
    </dgm:pt>
    <dgm:pt modelId="{B4C3C5A6-3CCD-46BA-8713-DEE072359FCF}" type="parTrans" cxnId="{45F6F337-CD76-493D-ABB3-83449319DD98}">
      <dgm:prSet/>
      <dgm:spPr/>
      <dgm:t>
        <a:bodyPr/>
        <a:lstStyle/>
        <a:p>
          <a:endParaRPr lang="en-US"/>
        </a:p>
      </dgm:t>
    </dgm:pt>
    <dgm:pt modelId="{A3BEEB2C-809D-4C3B-8495-46F58CBD65C2}" type="sibTrans" cxnId="{45F6F337-CD76-493D-ABB3-83449319DD98}">
      <dgm:prSet/>
      <dgm:spPr/>
      <dgm:t>
        <a:bodyPr/>
        <a:lstStyle/>
        <a:p>
          <a:endParaRPr lang="en-US"/>
        </a:p>
      </dgm:t>
    </dgm:pt>
    <dgm:pt modelId="{17D8E0D0-2FD0-4896-A5E8-EE074DBF44E4}" type="pres">
      <dgm:prSet presAssocID="{4F34F35B-3BD7-44A5-BE92-243362A0EEB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204D986-C3E7-4DC6-BB0E-DC3E936B544A}" type="pres">
      <dgm:prSet presAssocID="{A6FF0853-BBD8-4510-8AC6-ED43C52DC94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FAF5C1-EC27-4385-ABAA-48FC0BFEDE8A}" type="pres">
      <dgm:prSet presAssocID="{BFF746CF-B609-4048-9E02-6C43DD27CCB1}" presName="sibTrans" presStyleLbl="sibTrans2D1" presStyleIdx="0" presStyleCnt="5" custAng="5400000" custLinFactX="-123944" custLinFactY="100000" custLinFactNeighborX="-200000" custLinFactNeighborY="100711"/>
      <dgm:spPr/>
      <dgm:t>
        <a:bodyPr/>
        <a:lstStyle/>
        <a:p>
          <a:endParaRPr lang="en-US"/>
        </a:p>
      </dgm:t>
    </dgm:pt>
    <dgm:pt modelId="{0C950BF4-1586-46E2-BBE5-E2A6942B7435}" type="pres">
      <dgm:prSet presAssocID="{BFF746CF-B609-4048-9E02-6C43DD27CCB1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FCC7BC89-E66D-4992-B991-3FEA2936B6D7}" type="pres">
      <dgm:prSet presAssocID="{AF153AF7-E525-4421-9F6B-77C96D58D94F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03F8EE-B139-42AD-B693-CBED538E0231}" type="pres">
      <dgm:prSet presAssocID="{A3BEEB2C-809D-4C3B-8495-46F58CBD65C2}" presName="sibTrans" presStyleLbl="sibTrans2D1" presStyleIdx="1" presStyleCnt="5" custLinFactNeighborY="0"/>
      <dgm:spPr/>
      <dgm:t>
        <a:bodyPr/>
        <a:lstStyle/>
        <a:p>
          <a:endParaRPr lang="en-US"/>
        </a:p>
      </dgm:t>
    </dgm:pt>
    <dgm:pt modelId="{A11A0863-D5EE-495A-B8D1-A5C3D7930053}" type="pres">
      <dgm:prSet presAssocID="{A3BEEB2C-809D-4C3B-8495-46F58CBD65C2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D7C5E6C1-CC14-42E7-89F8-9C99CF7710AA}" type="pres">
      <dgm:prSet presAssocID="{A52090C5-178C-4ABC-B614-F2CFE7E8359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025F29-97C7-43BD-A12D-FA4AB56D3C3F}" type="pres">
      <dgm:prSet presAssocID="{E935A7C9-876D-4153-A8C3-C3F19FF8C53B}" presName="sibTrans" presStyleLbl="sibTrans2D1" presStyleIdx="2" presStyleCnt="5"/>
      <dgm:spPr/>
      <dgm:t>
        <a:bodyPr/>
        <a:lstStyle/>
        <a:p>
          <a:endParaRPr lang="en-US"/>
        </a:p>
      </dgm:t>
    </dgm:pt>
    <dgm:pt modelId="{15AB3388-C047-4264-BAAF-B3920F2225A8}" type="pres">
      <dgm:prSet presAssocID="{E935A7C9-876D-4153-A8C3-C3F19FF8C53B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32EC6ACA-C12E-4677-916F-B2BF82B6929C}" type="pres">
      <dgm:prSet presAssocID="{FE5AB1BE-3D8F-4CDE-83C0-9AD5DA0E600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25DF80-3C69-44D0-92AF-7CE8AF5768A9}" type="pres">
      <dgm:prSet presAssocID="{85481041-0F6E-468E-B9B7-D8B2C94842F1}" presName="sibTrans" presStyleLbl="sibTrans2D1" presStyleIdx="3" presStyleCnt="5" custLinFactNeighborY="0"/>
      <dgm:spPr/>
      <dgm:t>
        <a:bodyPr/>
        <a:lstStyle/>
        <a:p>
          <a:endParaRPr lang="en-US"/>
        </a:p>
      </dgm:t>
    </dgm:pt>
    <dgm:pt modelId="{E21F1D10-5165-4562-A4F2-1C7BCD881825}" type="pres">
      <dgm:prSet presAssocID="{85481041-0F6E-468E-B9B7-D8B2C94842F1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6BF783B8-3E22-452F-92BA-B4B7240C2B25}" type="pres">
      <dgm:prSet presAssocID="{07A30D8C-0515-4C92-A99E-D561EDDFE61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C41013-EEE0-49C4-806B-2E031CA55E72}" type="pres">
      <dgm:prSet presAssocID="{DAF05432-38D9-4338-81AA-EF21044AF309}" presName="sibTrans" presStyleLbl="sibTrans2D1" presStyleIdx="4" presStyleCnt="5"/>
      <dgm:spPr/>
      <dgm:t>
        <a:bodyPr/>
        <a:lstStyle/>
        <a:p>
          <a:endParaRPr lang="en-US"/>
        </a:p>
      </dgm:t>
    </dgm:pt>
    <dgm:pt modelId="{CBA0FD72-D170-4937-91E5-271F85E5799D}" type="pres">
      <dgm:prSet presAssocID="{DAF05432-38D9-4338-81AA-EF21044AF309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30C2BC84-32AF-4123-80D5-1F67D3CD5692}" type="pres">
      <dgm:prSet presAssocID="{74E46EDE-6341-47FE-BE74-D1BFE09580E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F6F337-CD76-493D-ABB3-83449319DD98}" srcId="{4F34F35B-3BD7-44A5-BE92-243362A0EEB1}" destId="{AF153AF7-E525-4421-9F6B-77C96D58D94F}" srcOrd="1" destOrd="0" parTransId="{B4C3C5A6-3CCD-46BA-8713-DEE072359FCF}" sibTransId="{A3BEEB2C-809D-4C3B-8495-46F58CBD65C2}"/>
    <dgm:cxn modelId="{F715DEBD-8956-4FC3-8B78-6074A36B6645}" srcId="{4F34F35B-3BD7-44A5-BE92-243362A0EEB1}" destId="{A6FF0853-BBD8-4510-8AC6-ED43C52DC945}" srcOrd="0" destOrd="0" parTransId="{039FC0A1-20D9-4ECB-A291-A6CCC89BE86D}" sibTransId="{BFF746CF-B609-4048-9E02-6C43DD27CCB1}"/>
    <dgm:cxn modelId="{2B5173D3-912A-4AD1-A273-4063FB2AFFFB}" type="presOf" srcId="{AF153AF7-E525-4421-9F6B-77C96D58D94F}" destId="{FCC7BC89-E66D-4992-B991-3FEA2936B6D7}" srcOrd="0" destOrd="0" presId="urn:microsoft.com/office/officeart/2005/8/layout/process5"/>
    <dgm:cxn modelId="{927D8CDF-79A9-4C62-8CCB-19FEFF40532A}" srcId="{4F34F35B-3BD7-44A5-BE92-243362A0EEB1}" destId="{07A30D8C-0515-4C92-A99E-D561EDDFE611}" srcOrd="4" destOrd="0" parTransId="{03DA8409-D298-45BD-9EA0-F39FBFAAF518}" sibTransId="{DAF05432-38D9-4338-81AA-EF21044AF309}"/>
    <dgm:cxn modelId="{6ED85239-2BA1-463C-A705-828F472012EC}" type="presOf" srcId="{DAF05432-38D9-4338-81AA-EF21044AF309}" destId="{27C41013-EEE0-49C4-806B-2E031CA55E72}" srcOrd="0" destOrd="0" presId="urn:microsoft.com/office/officeart/2005/8/layout/process5"/>
    <dgm:cxn modelId="{2B591CB4-3EF0-4D32-A996-94AE48DF2EEC}" type="presOf" srcId="{BFF746CF-B609-4048-9E02-6C43DD27CCB1}" destId="{0C950BF4-1586-46E2-BBE5-E2A6942B7435}" srcOrd="1" destOrd="0" presId="urn:microsoft.com/office/officeart/2005/8/layout/process5"/>
    <dgm:cxn modelId="{207F49A1-E8A6-40E9-A89A-F8967558C489}" type="presOf" srcId="{A3BEEB2C-809D-4C3B-8495-46F58CBD65C2}" destId="{6C03F8EE-B139-42AD-B693-CBED538E0231}" srcOrd="0" destOrd="0" presId="urn:microsoft.com/office/officeart/2005/8/layout/process5"/>
    <dgm:cxn modelId="{EC973E00-C635-4002-B10F-AFA698541AEA}" type="presOf" srcId="{A3BEEB2C-809D-4C3B-8495-46F58CBD65C2}" destId="{A11A0863-D5EE-495A-B8D1-A5C3D7930053}" srcOrd="1" destOrd="0" presId="urn:microsoft.com/office/officeart/2005/8/layout/process5"/>
    <dgm:cxn modelId="{638409FC-2C76-4300-B113-03034B2959B6}" type="presOf" srcId="{A6FF0853-BBD8-4510-8AC6-ED43C52DC945}" destId="{A204D986-C3E7-4DC6-BB0E-DC3E936B544A}" srcOrd="0" destOrd="0" presId="urn:microsoft.com/office/officeart/2005/8/layout/process5"/>
    <dgm:cxn modelId="{BD159139-91F3-4B31-A9D7-F8F04E8B83F9}" type="presOf" srcId="{07A30D8C-0515-4C92-A99E-D561EDDFE611}" destId="{6BF783B8-3E22-452F-92BA-B4B7240C2B25}" srcOrd="0" destOrd="0" presId="urn:microsoft.com/office/officeart/2005/8/layout/process5"/>
    <dgm:cxn modelId="{2275577B-597B-4AE1-95C4-A7FB996C1801}" type="presOf" srcId="{FE5AB1BE-3D8F-4CDE-83C0-9AD5DA0E600D}" destId="{32EC6ACA-C12E-4677-916F-B2BF82B6929C}" srcOrd="0" destOrd="0" presId="urn:microsoft.com/office/officeart/2005/8/layout/process5"/>
    <dgm:cxn modelId="{613105B1-9F64-4F15-A29C-BAC20182EE25}" type="presOf" srcId="{BFF746CF-B609-4048-9E02-6C43DD27CCB1}" destId="{E7FAF5C1-EC27-4385-ABAA-48FC0BFEDE8A}" srcOrd="0" destOrd="0" presId="urn:microsoft.com/office/officeart/2005/8/layout/process5"/>
    <dgm:cxn modelId="{927AB8D0-182D-403C-8EE1-A06AC8715FC1}" type="presOf" srcId="{A52090C5-178C-4ABC-B614-F2CFE7E83594}" destId="{D7C5E6C1-CC14-42E7-89F8-9C99CF7710AA}" srcOrd="0" destOrd="0" presId="urn:microsoft.com/office/officeart/2005/8/layout/process5"/>
    <dgm:cxn modelId="{4F4293D4-4234-49AA-A131-E30A421EFB83}" srcId="{4F34F35B-3BD7-44A5-BE92-243362A0EEB1}" destId="{74E46EDE-6341-47FE-BE74-D1BFE09580E7}" srcOrd="5" destOrd="0" parTransId="{6D599ABD-32B0-4ADC-963B-46716B786B68}" sibTransId="{57874662-9B73-4C0E-A45F-F397ABB96744}"/>
    <dgm:cxn modelId="{FD596E15-6586-4339-8B96-DC259B01E486}" type="presOf" srcId="{E935A7C9-876D-4153-A8C3-C3F19FF8C53B}" destId="{38025F29-97C7-43BD-A12D-FA4AB56D3C3F}" srcOrd="0" destOrd="0" presId="urn:microsoft.com/office/officeart/2005/8/layout/process5"/>
    <dgm:cxn modelId="{DBFFFE16-A6CD-4C16-8E9A-FE0D1D65D848}" type="presOf" srcId="{74E46EDE-6341-47FE-BE74-D1BFE09580E7}" destId="{30C2BC84-32AF-4123-80D5-1F67D3CD5692}" srcOrd="0" destOrd="0" presId="urn:microsoft.com/office/officeart/2005/8/layout/process5"/>
    <dgm:cxn modelId="{9EE5F7E3-0D22-46ED-B3BF-4BC0FC2F623A}" srcId="{4F34F35B-3BD7-44A5-BE92-243362A0EEB1}" destId="{A52090C5-178C-4ABC-B614-F2CFE7E83594}" srcOrd="2" destOrd="0" parTransId="{99BDE056-DF10-4907-913C-562C4376F5BC}" sibTransId="{E935A7C9-876D-4153-A8C3-C3F19FF8C53B}"/>
    <dgm:cxn modelId="{49D32D22-81D0-46AF-B9D9-FFE819D0705B}" type="presOf" srcId="{E935A7C9-876D-4153-A8C3-C3F19FF8C53B}" destId="{15AB3388-C047-4264-BAAF-B3920F2225A8}" srcOrd="1" destOrd="0" presId="urn:microsoft.com/office/officeart/2005/8/layout/process5"/>
    <dgm:cxn modelId="{917F1FE9-89D1-418F-99B2-39F78CC0CFF9}" type="presOf" srcId="{85481041-0F6E-468E-B9B7-D8B2C94842F1}" destId="{E21F1D10-5165-4562-A4F2-1C7BCD881825}" srcOrd="1" destOrd="0" presId="urn:microsoft.com/office/officeart/2005/8/layout/process5"/>
    <dgm:cxn modelId="{C6ADBE96-39D9-4B2E-9DF9-1D4DF1BA1A94}" type="presOf" srcId="{DAF05432-38D9-4338-81AA-EF21044AF309}" destId="{CBA0FD72-D170-4937-91E5-271F85E5799D}" srcOrd="1" destOrd="0" presId="urn:microsoft.com/office/officeart/2005/8/layout/process5"/>
    <dgm:cxn modelId="{F4DE3D6C-B559-419F-9B78-E4D75946FF4B}" type="presOf" srcId="{85481041-0F6E-468E-B9B7-D8B2C94842F1}" destId="{F325DF80-3C69-44D0-92AF-7CE8AF5768A9}" srcOrd="0" destOrd="0" presId="urn:microsoft.com/office/officeart/2005/8/layout/process5"/>
    <dgm:cxn modelId="{AD3DEB10-EC65-4DB7-9602-26A97D2F4412}" srcId="{4F34F35B-3BD7-44A5-BE92-243362A0EEB1}" destId="{FE5AB1BE-3D8F-4CDE-83C0-9AD5DA0E600D}" srcOrd="3" destOrd="0" parTransId="{38CB2A61-3BCA-4D8A-B8B0-A12635CE8D4D}" sibTransId="{85481041-0F6E-468E-B9B7-D8B2C94842F1}"/>
    <dgm:cxn modelId="{766061ED-65C7-468E-8C94-F31F8F50FB32}" type="presOf" srcId="{4F34F35B-3BD7-44A5-BE92-243362A0EEB1}" destId="{17D8E0D0-2FD0-4896-A5E8-EE074DBF44E4}" srcOrd="0" destOrd="0" presId="urn:microsoft.com/office/officeart/2005/8/layout/process5"/>
    <dgm:cxn modelId="{1D0C4179-1AE9-4F8F-BA65-630A7C56146C}" type="presParOf" srcId="{17D8E0D0-2FD0-4896-A5E8-EE074DBF44E4}" destId="{A204D986-C3E7-4DC6-BB0E-DC3E936B544A}" srcOrd="0" destOrd="0" presId="urn:microsoft.com/office/officeart/2005/8/layout/process5"/>
    <dgm:cxn modelId="{EDCE19F3-901F-422F-A224-532BC92D2D3F}" type="presParOf" srcId="{17D8E0D0-2FD0-4896-A5E8-EE074DBF44E4}" destId="{E7FAF5C1-EC27-4385-ABAA-48FC0BFEDE8A}" srcOrd="1" destOrd="0" presId="urn:microsoft.com/office/officeart/2005/8/layout/process5"/>
    <dgm:cxn modelId="{8A11F237-3B42-45D0-8A7B-BF8CA147ABE2}" type="presParOf" srcId="{E7FAF5C1-EC27-4385-ABAA-48FC0BFEDE8A}" destId="{0C950BF4-1586-46E2-BBE5-E2A6942B7435}" srcOrd="0" destOrd="0" presId="urn:microsoft.com/office/officeart/2005/8/layout/process5"/>
    <dgm:cxn modelId="{5A119636-C447-4518-873C-F6D88CCC859B}" type="presParOf" srcId="{17D8E0D0-2FD0-4896-A5E8-EE074DBF44E4}" destId="{FCC7BC89-E66D-4992-B991-3FEA2936B6D7}" srcOrd="2" destOrd="0" presId="urn:microsoft.com/office/officeart/2005/8/layout/process5"/>
    <dgm:cxn modelId="{D2B3DAAE-C962-4BDC-8906-443ACA61863D}" type="presParOf" srcId="{17D8E0D0-2FD0-4896-A5E8-EE074DBF44E4}" destId="{6C03F8EE-B139-42AD-B693-CBED538E0231}" srcOrd="3" destOrd="0" presId="urn:microsoft.com/office/officeart/2005/8/layout/process5"/>
    <dgm:cxn modelId="{63CCB4DE-263F-4BD4-858E-4BC9A5E69369}" type="presParOf" srcId="{6C03F8EE-B139-42AD-B693-CBED538E0231}" destId="{A11A0863-D5EE-495A-B8D1-A5C3D7930053}" srcOrd="0" destOrd="0" presId="urn:microsoft.com/office/officeart/2005/8/layout/process5"/>
    <dgm:cxn modelId="{4F6DADDD-5EFA-41A9-9AEE-6506545A0AD7}" type="presParOf" srcId="{17D8E0D0-2FD0-4896-A5E8-EE074DBF44E4}" destId="{D7C5E6C1-CC14-42E7-89F8-9C99CF7710AA}" srcOrd="4" destOrd="0" presId="urn:microsoft.com/office/officeart/2005/8/layout/process5"/>
    <dgm:cxn modelId="{E5CDFAA6-EA2E-4369-A1C0-E51A3DB5FFA6}" type="presParOf" srcId="{17D8E0D0-2FD0-4896-A5E8-EE074DBF44E4}" destId="{38025F29-97C7-43BD-A12D-FA4AB56D3C3F}" srcOrd="5" destOrd="0" presId="urn:microsoft.com/office/officeart/2005/8/layout/process5"/>
    <dgm:cxn modelId="{D52E157E-4E3C-4BA4-A68E-0EB9BE8C402B}" type="presParOf" srcId="{38025F29-97C7-43BD-A12D-FA4AB56D3C3F}" destId="{15AB3388-C047-4264-BAAF-B3920F2225A8}" srcOrd="0" destOrd="0" presId="urn:microsoft.com/office/officeart/2005/8/layout/process5"/>
    <dgm:cxn modelId="{007EDD88-D12C-490B-91E7-9F3CA96CC8A6}" type="presParOf" srcId="{17D8E0D0-2FD0-4896-A5E8-EE074DBF44E4}" destId="{32EC6ACA-C12E-4677-916F-B2BF82B6929C}" srcOrd="6" destOrd="0" presId="urn:microsoft.com/office/officeart/2005/8/layout/process5"/>
    <dgm:cxn modelId="{5BBD3294-8086-4D27-A232-2E498906AD10}" type="presParOf" srcId="{17D8E0D0-2FD0-4896-A5E8-EE074DBF44E4}" destId="{F325DF80-3C69-44D0-92AF-7CE8AF5768A9}" srcOrd="7" destOrd="0" presId="urn:microsoft.com/office/officeart/2005/8/layout/process5"/>
    <dgm:cxn modelId="{8BB95B10-9E31-4F3A-9603-F13D6B99A0CF}" type="presParOf" srcId="{F325DF80-3C69-44D0-92AF-7CE8AF5768A9}" destId="{E21F1D10-5165-4562-A4F2-1C7BCD881825}" srcOrd="0" destOrd="0" presId="urn:microsoft.com/office/officeart/2005/8/layout/process5"/>
    <dgm:cxn modelId="{18CA7F1D-CD2E-467D-8C45-6821E522FAEC}" type="presParOf" srcId="{17D8E0D0-2FD0-4896-A5E8-EE074DBF44E4}" destId="{6BF783B8-3E22-452F-92BA-B4B7240C2B25}" srcOrd="8" destOrd="0" presId="urn:microsoft.com/office/officeart/2005/8/layout/process5"/>
    <dgm:cxn modelId="{8D3B4BB9-05EA-41C7-8C37-62434D24D16E}" type="presParOf" srcId="{17D8E0D0-2FD0-4896-A5E8-EE074DBF44E4}" destId="{27C41013-EEE0-49C4-806B-2E031CA55E72}" srcOrd="9" destOrd="0" presId="urn:microsoft.com/office/officeart/2005/8/layout/process5"/>
    <dgm:cxn modelId="{0E0521F5-73CD-4F8F-84B8-47E1CDB1A788}" type="presParOf" srcId="{27C41013-EEE0-49C4-806B-2E031CA55E72}" destId="{CBA0FD72-D170-4937-91E5-271F85E5799D}" srcOrd="0" destOrd="0" presId="urn:microsoft.com/office/officeart/2005/8/layout/process5"/>
    <dgm:cxn modelId="{C0DC65BD-3DB4-4B3C-8B8A-F3E8A800C3BD}" type="presParOf" srcId="{17D8E0D0-2FD0-4896-A5E8-EE074DBF44E4}" destId="{30C2BC84-32AF-4123-80D5-1F67D3CD5692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04D986-C3E7-4DC6-BB0E-DC3E936B544A}">
      <dsp:nvSpPr>
        <dsp:cNvPr id="0" name=""/>
        <dsp:cNvSpPr/>
      </dsp:nvSpPr>
      <dsp:spPr>
        <a:xfrm>
          <a:off x="1907" y="46796"/>
          <a:ext cx="4068099" cy="2440859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Discovery of New Reaction</a:t>
          </a:r>
          <a:endParaRPr lang="en-US" sz="3900" kern="1200" dirty="0"/>
        </a:p>
      </dsp:txBody>
      <dsp:txXfrm>
        <a:off x="73397" y="118286"/>
        <a:ext cx="3925119" cy="2297879"/>
      </dsp:txXfrm>
    </dsp:sp>
    <dsp:sp modelId="{E7FAF5C1-EC27-4385-ABAA-48FC0BFEDE8A}">
      <dsp:nvSpPr>
        <dsp:cNvPr id="0" name=""/>
        <dsp:cNvSpPr/>
      </dsp:nvSpPr>
      <dsp:spPr>
        <a:xfrm rot="5400000">
          <a:off x="1634186" y="2787732"/>
          <a:ext cx="862437" cy="10088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>
        <a:off x="1763552" y="2860145"/>
        <a:ext cx="603706" cy="605332"/>
      </dsp:txXfrm>
    </dsp:sp>
    <dsp:sp modelId="{FCC7BC89-E66D-4992-B991-3FEA2936B6D7}">
      <dsp:nvSpPr>
        <dsp:cNvPr id="0" name=""/>
        <dsp:cNvSpPr/>
      </dsp:nvSpPr>
      <dsp:spPr>
        <a:xfrm>
          <a:off x="5697247" y="46796"/>
          <a:ext cx="4068099" cy="2440859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Idea for New Reaction</a:t>
          </a:r>
          <a:endParaRPr lang="en-US" sz="3900" kern="1200" dirty="0"/>
        </a:p>
      </dsp:txBody>
      <dsp:txXfrm>
        <a:off x="5768737" y="118286"/>
        <a:ext cx="3925119" cy="2297879"/>
      </dsp:txXfrm>
    </dsp:sp>
    <dsp:sp modelId="{6C03F8EE-B139-42AD-B693-CBED538E0231}">
      <dsp:nvSpPr>
        <dsp:cNvPr id="0" name=""/>
        <dsp:cNvSpPr/>
      </dsp:nvSpPr>
      <dsp:spPr>
        <a:xfrm rot="5400000">
          <a:off x="7300078" y="2772423"/>
          <a:ext cx="862437" cy="10088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 rot="-5400000">
        <a:off x="7428631" y="2845649"/>
        <a:ext cx="605332" cy="603706"/>
      </dsp:txXfrm>
    </dsp:sp>
    <dsp:sp modelId="{D7C5E6C1-CC14-42E7-89F8-9C99CF7710AA}">
      <dsp:nvSpPr>
        <dsp:cNvPr id="0" name=""/>
        <dsp:cNvSpPr/>
      </dsp:nvSpPr>
      <dsp:spPr>
        <a:xfrm>
          <a:off x="5697247" y="4114896"/>
          <a:ext cx="4068099" cy="2440859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Proof of Concept</a:t>
          </a:r>
          <a:endParaRPr lang="en-US" sz="3900" kern="1200" dirty="0"/>
        </a:p>
      </dsp:txBody>
      <dsp:txXfrm>
        <a:off x="5768737" y="4186386"/>
        <a:ext cx="3925119" cy="2297879"/>
      </dsp:txXfrm>
    </dsp:sp>
    <dsp:sp modelId="{38025F29-97C7-43BD-A12D-FA4AB56D3C3F}">
      <dsp:nvSpPr>
        <dsp:cNvPr id="0" name=""/>
        <dsp:cNvSpPr/>
      </dsp:nvSpPr>
      <dsp:spPr>
        <a:xfrm rot="10800000">
          <a:off x="4476817" y="4830881"/>
          <a:ext cx="862437" cy="10088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 rot="10800000">
        <a:off x="4735548" y="5032659"/>
        <a:ext cx="603706" cy="605332"/>
      </dsp:txXfrm>
    </dsp:sp>
    <dsp:sp modelId="{32EC6ACA-C12E-4677-916F-B2BF82B6929C}">
      <dsp:nvSpPr>
        <dsp:cNvPr id="0" name=""/>
        <dsp:cNvSpPr/>
      </dsp:nvSpPr>
      <dsp:spPr>
        <a:xfrm>
          <a:off x="1907" y="4114896"/>
          <a:ext cx="4068099" cy="2440859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Optimization of Reaction Conditions</a:t>
          </a:r>
          <a:endParaRPr lang="en-US" sz="3900" kern="1200" dirty="0"/>
        </a:p>
      </dsp:txBody>
      <dsp:txXfrm>
        <a:off x="73397" y="4186386"/>
        <a:ext cx="3925119" cy="2297879"/>
      </dsp:txXfrm>
    </dsp:sp>
    <dsp:sp modelId="{F325DF80-3C69-44D0-92AF-7CE8AF5768A9}">
      <dsp:nvSpPr>
        <dsp:cNvPr id="0" name=""/>
        <dsp:cNvSpPr/>
      </dsp:nvSpPr>
      <dsp:spPr>
        <a:xfrm rot="5400000">
          <a:off x="1604739" y="6840522"/>
          <a:ext cx="862437" cy="10088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 rot="-5400000">
        <a:off x="1733292" y="6913748"/>
        <a:ext cx="605332" cy="603706"/>
      </dsp:txXfrm>
    </dsp:sp>
    <dsp:sp modelId="{6BF783B8-3E22-452F-92BA-B4B7240C2B25}">
      <dsp:nvSpPr>
        <dsp:cNvPr id="0" name=""/>
        <dsp:cNvSpPr/>
      </dsp:nvSpPr>
      <dsp:spPr>
        <a:xfrm>
          <a:off x="1907" y="8182995"/>
          <a:ext cx="4068099" cy="2440859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Scope of Reaction &amp; Mechanistic Studies</a:t>
          </a:r>
          <a:endParaRPr lang="en-US" sz="3900" kern="1200" dirty="0"/>
        </a:p>
      </dsp:txBody>
      <dsp:txXfrm>
        <a:off x="73397" y="8254485"/>
        <a:ext cx="3925119" cy="2297879"/>
      </dsp:txXfrm>
    </dsp:sp>
    <dsp:sp modelId="{27C41013-EEE0-49C4-806B-2E031CA55E72}">
      <dsp:nvSpPr>
        <dsp:cNvPr id="0" name=""/>
        <dsp:cNvSpPr/>
      </dsp:nvSpPr>
      <dsp:spPr>
        <a:xfrm>
          <a:off x="4428000" y="8898981"/>
          <a:ext cx="862437" cy="10088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>
        <a:off x="4428000" y="9100759"/>
        <a:ext cx="603706" cy="605332"/>
      </dsp:txXfrm>
    </dsp:sp>
    <dsp:sp modelId="{30C2BC84-32AF-4123-80D5-1F67D3CD5692}">
      <dsp:nvSpPr>
        <dsp:cNvPr id="0" name=""/>
        <dsp:cNvSpPr/>
      </dsp:nvSpPr>
      <dsp:spPr>
        <a:xfrm>
          <a:off x="5697247" y="8182995"/>
          <a:ext cx="4068099" cy="2440859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Concept Extensions</a:t>
          </a:r>
          <a:endParaRPr lang="en-US" sz="3900" kern="1200" dirty="0"/>
        </a:p>
      </dsp:txBody>
      <dsp:txXfrm>
        <a:off x="5768737" y="8254485"/>
        <a:ext cx="3925119" cy="22978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08E16-BFF2-4276-81E2-D7943EE03F92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2C93E-5168-41C4-B10D-972BD74B8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97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2C93E-5168-41C4-B10D-972BD74B8C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736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17520" y="6584530"/>
            <a:ext cx="34198560" cy="14007253"/>
          </a:xfrm>
        </p:spPr>
        <p:txBody>
          <a:bodyPr anchor="b"/>
          <a:lstStyle>
            <a:lvl1pPr algn="ctr">
              <a:defRPr sz="2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21131956"/>
            <a:ext cx="30175200" cy="9713804"/>
          </a:xfrm>
        </p:spPr>
        <p:txBody>
          <a:bodyPr/>
          <a:lstStyle>
            <a:lvl1pPr marL="0" indent="0" algn="ctr">
              <a:buNone/>
              <a:defRPr sz="10560"/>
            </a:lvl1pPr>
            <a:lvl2pPr marL="2011680" indent="0" algn="ctr">
              <a:buNone/>
              <a:defRPr sz="8800"/>
            </a:lvl2pPr>
            <a:lvl3pPr marL="4023360" indent="0" algn="ctr">
              <a:buNone/>
              <a:defRPr sz="7920"/>
            </a:lvl3pPr>
            <a:lvl4pPr marL="6035040" indent="0" algn="ctr">
              <a:buNone/>
              <a:defRPr sz="7040"/>
            </a:lvl4pPr>
            <a:lvl5pPr marL="8046720" indent="0" algn="ctr">
              <a:buNone/>
              <a:defRPr sz="7040"/>
            </a:lvl5pPr>
            <a:lvl6pPr marL="10058400" indent="0" algn="ctr">
              <a:buNone/>
              <a:defRPr sz="7040"/>
            </a:lvl6pPr>
            <a:lvl7pPr marL="12070080" indent="0" algn="ctr">
              <a:buNone/>
              <a:defRPr sz="7040"/>
            </a:lvl7pPr>
            <a:lvl8pPr marL="14081760" indent="0" algn="ctr">
              <a:buNone/>
              <a:defRPr sz="7040"/>
            </a:lvl8pPr>
            <a:lvl9pPr marL="16093440" indent="0" algn="ctr">
              <a:buNone/>
              <a:defRPr sz="70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CA93-91EB-47B4-8BDC-B5E3A6C76E66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227C-7B4E-4345-ABD2-A11BB68DA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633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CA93-91EB-47B4-8BDC-B5E3A6C76E66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227C-7B4E-4345-ABD2-A11BB68DA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433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792172" y="2142067"/>
            <a:ext cx="8675370" cy="3409611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66062" y="2142067"/>
            <a:ext cx="25523190" cy="3409611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CA93-91EB-47B4-8BDC-B5E3A6C76E66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227C-7B4E-4345-ABD2-A11BB68DA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75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CA93-91EB-47B4-8BDC-B5E3A6C76E66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227C-7B4E-4345-ABD2-A11BB68DA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72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107" y="10030472"/>
            <a:ext cx="34701480" cy="16736057"/>
          </a:xfrm>
        </p:spPr>
        <p:txBody>
          <a:bodyPr anchor="b"/>
          <a:lstStyle>
            <a:lvl1pPr>
              <a:defRPr sz="2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5107" y="26924858"/>
            <a:ext cx="34701480" cy="8801097"/>
          </a:xfrm>
        </p:spPr>
        <p:txBody>
          <a:bodyPr/>
          <a:lstStyle>
            <a:lvl1pPr marL="0" indent="0">
              <a:buNone/>
              <a:defRPr sz="10560">
                <a:solidFill>
                  <a:schemeClr val="tx1"/>
                </a:solidFill>
              </a:defRPr>
            </a:lvl1pPr>
            <a:lvl2pPr marL="2011680" indent="0">
              <a:buNone/>
              <a:defRPr sz="8800">
                <a:solidFill>
                  <a:schemeClr val="tx1">
                    <a:tint val="75000"/>
                  </a:schemeClr>
                </a:solidFill>
              </a:defRPr>
            </a:lvl2pPr>
            <a:lvl3pPr marL="4023360" indent="0">
              <a:buNone/>
              <a:defRPr sz="7920">
                <a:solidFill>
                  <a:schemeClr val="tx1">
                    <a:tint val="75000"/>
                  </a:schemeClr>
                </a:solidFill>
              </a:defRPr>
            </a:lvl3pPr>
            <a:lvl4pPr marL="603504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4pPr>
            <a:lvl5pPr marL="804672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5pPr>
            <a:lvl6pPr marL="1005840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6pPr>
            <a:lvl7pPr marL="1207008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7pPr>
            <a:lvl8pPr marL="1408176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8pPr>
            <a:lvl9pPr marL="1609344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CA93-91EB-47B4-8BDC-B5E3A6C76E66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227C-7B4E-4345-ABD2-A11BB68DA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521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66060" y="10710333"/>
            <a:ext cx="17099280" cy="25527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368260" y="10710333"/>
            <a:ext cx="17099280" cy="25527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CA93-91EB-47B4-8BDC-B5E3A6C76E66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227C-7B4E-4345-ABD2-A11BB68DA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312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0" y="2142076"/>
            <a:ext cx="34701480" cy="77766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1305" y="9862823"/>
            <a:ext cx="17020696" cy="4833617"/>
          </a:xfrm>
        </p:spPr>
        <p:txBody>
          <a:bodyPr anchor="b"/>
          <a:lstStyle>
            <a:lvl1pPr marL="0" indent="0">
              <a:buNone/>
              <a:defRPr sz="1056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20" b="1"/>
            </a:lvl3pPr>
            <a:lvl4pPr marL="6035040" indent="0">
              <a:buNone/>
              <a:defRPr sz="7040" b="1"/>
            </a:lvl4pPr>
            <a:lvl5pPr marL="8046720" indent="0">
              <a:buNone/>
              <a:defRPr sz="7040" b="1"/>
            </a:lvl5pPr>
            <a:lvl6pPr marL="10058400" indent="0">
              <a:buNone/>
              <a:defRPr sz="7040" b="1"/>
            </a:lvl6pPr>
            <a:lvl7pPr marL="12070080" indent="0">
              <a:buNone/>
              <a:defRPr sz="7040" b="1"/>
            </a:lvl7pPr>
            <a:lvl8pPr marL="14081760" indent="0">
              <a:buNone/>
              <a:defRPr sz="7040" b="1"/>
            </a:lvl8pPr>
            <a:lvl9pPr marL="16093440" indent="0">
              <a:buNone/>
              <a:defRPr sz="70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1305" y="14696440"/>
            <a:ext cx="17020696" cy="21616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368262" y="9862823"/>
            <a:ext cx="17104520" cy="4833617"/>
          </a:xfrm>
        </p:spPr>
        <p:txBody>
          <a:bodyPr anchor="b"/>
          <a:lstStyle>
            <a:lvl1pPr marL="0" indent="0">
              <a:buNone/>
              <a:defRPr sz="1056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20" b="1"/>
            </a:lvl3pPr>
            <a:lvl4pPr marL="6035040" indent="0">
              <a:buNone/>
              <a:defRPr sz="7040" b="1"/>
            </a:lvl4pPr>
            <a:lvl5pPr marL="8046720" indent="0">
              <a:buNone/>
              <a:defRPr sz="7040" b="1"/>
            </a:lvl5pPr>
            <a:lvl6pPr marL="10058400" indent="0">
              <a:buNone/>
              <a:defRPr sz="7040" b="1"/>
            </a:lvl6pPr>
            <a:lvl7pPr marL="12070080" indent="0">
              <a:buNone/>
              <a:defRPr sz="7040" b="1"/>
            </a:lvl7pPr>
            <a:lvl8pPr marL="14081760" indent="0">
              <a:buNone/>
              <a:defRPr sz="7040" b="1"/>
            </a:lvl8pPr>
            <a:lvl9pPr marL="16093440" indent="0">
              <a:buNone/>
              <a:defRPr sz="70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368262" y="14696440"/>
            <a:ext cx="17104520" cy="21616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CA93-91EB-47B4-8BDC-B5E3A6C76E66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227C-7B4E-4345-ABD2-A11BB68DA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006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CA93-91EB-47B4-8BDC-B5E3A6C76E66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227C-7B4E-4345-ABD2-A11BB68DA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850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CA93-91EB-47B4-8BDC-B5E3A6C76E66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227C-7B4E-4345-ABD2-A11BB68DA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18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1" y="2682240"/>
            <a:ext cx="12976383" cy="9387840"/>
          </a:xfrm>
        </p:spPr>
        <p:txBody>
          <a:bodyPr anchor="b"/>
          <a:lstStyle>
            <a:lvl1pPr>
              <a:defRPr sz="140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04520" y="5792902"/>
            <a:ext cx="20368260" cy="28591933"/>
          </a:xfrm>
        </p:spPr>
        <p:txBody>
          <a:bodyPr/>
          <a:lstStyle>
            <a:lvl1pPr>
              <a:defRPr sz="14080"/>
            </a:lvl1pPr>
            <a:lvl2pPr>
              <a:defRPr sz="12320"/>
            </a:lvl2pPr>
            <a:lvl3pPr>
              <a:defRPr sz="10560"/>
            </a:lvl3pPr>
            <a:lvl4pPr>
              <a:defRPr sz="8800"/>
            </a:lvl4pPr>
            <a:lvl5pPr>
              <a:defRPr sz="8800"/>
            </a:lvl5pPr>
            <a:lvl6pPr>
              <a:defRPr sz="8800"/>
            </a:lvl6pPr>
            <a:lvl7pPr>
              <a:defRPr sz="8800"/>
            </a:lvl7pPr>
            <a:lvl8pPr>
              <a:defRPr sz="8800"/>
            </a:lvl8pPr>
            <a:lvl9pPr>
              <a:defRPr sz="8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1" y="12070080"/>
            <a:ext cx="12976383" cy="22361316"/>
          </a:xfrm>
        </p:spPr>
        <p:txBody>
          <a:bodyPr/>
          <a:lstStyle>
            <a:lvl1pPr marL="0" indent="0">
              <a:buNone/>
              <a:defRPr sz="7040"/>
            </a:lvl1pPr>
            <a:lvl2pPr marL="2011680" indent="0">
              <a:buNone/>
              <a:defRPr sz="6160"/>
            </a:lvl2pPr>
            <a:lvl3pPr marL="4023360" indent="0">
              <a:buNone/>
              <a:defRPr sz="5280"/>
            </a:lvl3pPr>
            <a:lvl4pPr marL="6035040" indent="0">
              <a:buNone/>
              <a:defRPr sz="4400"/>
            </a:lvl4pPr>
            <a:lvl5pPr marL="8046720" indent="0">
              <a:buNone/>
              <a:defRPr sz="4400"/>
            </a:lvl5pPr>
            <a:lvl6pPr marL="10058400" indent="0">
              <a:buNone/>
              <a:defRPr sz="4400"/>
            </a:lvl6pPr>
            <a:lvl7pPr marL="12070080" indent="0">
              <a:buNone/>
              <a:defRPr sz="4400"/>
            </a:lvl7pPr>
            <a:lvl8pPr marL="14081760" indent="0">
              <a:buNone/>
              <a:defRPr sz="4400"/>
            </a:lvl8pPr>
            <a:lvl9pPr marL="16093440" indent="0">
              <a:buNone/>
              <a:defRPr sz="4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CA93-91EB-47B4-8BDC-B5E3A6C76E66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227C-7B4E-4345-ABD2-A11BB68DA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131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1" y="2682240"/>
            <a:ext cx="12976383" cy="9387840"/>
          </a:xfrm>
        </p:spPr>
        <p:txBody>
          <a:bodyPr anchor="b"/>
          <a:lstStyle>
            <a:lvl1pPr>
              <a:defRPr sz="140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04520" y="5792902"/>
            <a:ext cx="20368260" cy="28591933"/>
          </a:xfrm>
        </p:spPr>
        <p:txBody>
          <a:bodyPr anchor="t"/>
          <a:lstStyle>
            <a:lvl1pPr marL="0" indent="0">
              <a:buNone/>
              <a:defRPr sz="14080"/>
            </a:lvl1pPr>
            <a:lvl2pPr marL="2011680" indent="0">
              <a:buNone/>
              <a:defRPr sz="12320"/>
            </a:lvl2pPr>
            <a:lvl3pPr marL="4023360" indent="0">
              <a:buNone/>
              <a:defRPr sz="10560"/>
            </a:lvl3pPr>
            <a:lvl4pPr marL="6035040" indent="0">
              <a:buNone/>
              <a:defRPr sz="8800"/>
            </a:lvl4pPr>
            <a:lvl5pPr marL="8046720" indent="0">
              <a:buNone/>
              <a:defRPr sz="8800"/>
            </a:lvl5pPr>
            <a:lvl6pPr marL="10058400" indent="0">
              <a:buNone/>
              <a:defRPr sz="8800"/>
            </a:lvl6pPr>
            <a:lvl7pPr marL="12070080" indent="0">
              <a:buNone/>
              <a:defRPr sz="8800"/>
            </a:lvl7pPr>
            <a:lvl8pPr marL="14081760" indent="0">
              <a:buNone/>
              <a:defRPr sz="8800"/>
            </a:lvl8pPr>
            <a:lvl9pPr marL="16093440" indent="0">
              <a:buNone/>
              <a:defRPr sz="8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1" y="12070080"/>
            <a:ext cx="12976383" cy="22361316"/>
          </a:xfrm>
        </p:spPr>
        <p:txBody>
          <a:bodyPr/>
          <a:lstStyle>
            <a:lvl1pPr marL="0" indent="0">
              <a:buNone/>
              <a:defRPr sz="7040"/>
            </a:lvl1pPr>
            <a:lvl2pPr marL="2011680" indent="0">
              <a:buNone/>
              <a:defRPr sz="6160"/>
            </a:lvl2pPr>
            <a:lvl3pPr marL="4023360" indent="0">
              <a:buNone/>
              <a:defRPr sz="5280"/>
            </a:lvl3pPr>
            <a:lvl4pPr marL="6035040" indent="0">
              <a:buNone/>
              <a:defRPr sz="4400"/>
            </a:lvl4pPr>
            <a:lvl5pPr marL="8046720" indent="0">
              <a:buNone/>
              <a:defRPr sz="4400"/>
            </a:lvl5pPr>
            <a:lvl6pPr marL="10058400" indent="0">
              <a:buNone/>
              <a:defRPr sz="4400"/>
            </a:lvl6pPr>
            <a:lvl7pPr marL="12070080" indent="0">
              <a:buNone/>
              <a:defRPr sz="4400"/>
            </a:lvl7pPr>
            <a:lvl8pPr marL="14081760" indent="0">
              <a:buNone/>
              <a:defRPr sz="4400"/>
            </a:lvl8pPr>
            <a:lvl9pPr marL="16093440" indent="0">
              <a:buNone/>
              <a:defRPr sz="4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CA93-91EB-47B4-8BDC-B5E3A6C76E66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227C-7B4E-4345-ABD2-A11BB68DA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019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6060" y="2142076"/>
            <a:ext cx="34701480" cy="7776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6060" y="10710333"/>
            <a:ext cx="34701480" cy="25527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ACA93-91EB-47B4-8BDC-B5E3A6C76E66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C227C-7B4E-4345-ABD2-A11BB68DA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388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023360" rtl="0" eaLnBrk="1" latinLnBrk="0" hangingPunct="1">
        <a:lnSpc>
          <a:spcPct val="90000"/>
        </a:lnSpc>
        <a:spcBef>
          <a:spcPct val="0"/>
        </a:spcBef>
        <a:buNone/>
        <a:defRPr sz="193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5840" indent="-1005840" algn="l" defTabSz="4023360" rtl="0" eaLnBrk="1" latinLnBrk="0" hangingPunct="1">
        <a:lnSpc>
          <a:spcPct val="90000"/>
        </a:lnSpc>
        <a:spcBef>
          <a:spcPts val="4400"/>
        </a:spcBef>
        <a:buFont typeface="Arial" panose="020B0604020202020204" pitchFamily="34" charset="0"/>
        <a:buChar char="•"/>
        <a:defRPr sz="12320" kern="1200">
          <a:solidFill>
            <a:schemeClr val="tx1"/>
          </a:solidFill>
          <a:latin typeface="+mn-lt"/>
          <a:ea typeface="+mn-ea"/>
          <a:cs typeface="+mn-cs"/>
        </a:defRPr>
      </a:lvl1pPr>
      <a:lvl2pPr marL="30175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10560" kern="1200">
          <a:solidFill>
            <a:schemeClr val="tx1"/>
          </a:solidFill>
          <a:latin typeface="+mn-lt"/>
          <a:ea typeface="+mn-ea"/>
          <a:cs typeface="+mn-cs"/>
        </a:defRPr>
      </a:lvl2pPr>
      <a:lvl3pPr marL="50292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70408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106424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30759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50876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70992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1pPr>
      <a:lvl2pPr marL="20116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3pPr>
      <a:lvl4pPr marL="60350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804672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20700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40817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60934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diagramQuickStyle" Target="../diagrams/quickStyle1.xml"/><Relationship Id="rId18" Type="http://schemas.openxmlformats.org/officeDocument/2006/relationships/image" Target="../media/image10.wmf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3.emf"/><Relationship Id="rId7" Type="http://schemas.openxmlformats.org/officeDocument/2006/relationships/image" Target="../media/image8.png"/><Relationship Id="rId12" Type="http://schemas.openxmlformats.org/officeDocument/2006/relationships/diagramLayout" Target="../diagrams/layout1.xml"/><Relationship Id="rId17" Type="http://schemas.openxmlformats.org/officeDocument/2006/relationships/image" Target="../media/image2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2.bin"/><Relationship Id="rId20" Type="http://schemas.openxmlformats.org/officeDocument/2006/relationships/oleObject" Target="../embeddings/oleObject3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11" Type="http://schemas.openxmlformats.org/officeDocument/2006/relationships/diagramData" Target="../diagrams/data1.xml"/><Relationship Id="rId24" Type="http://schemas.openxmlformats.org/officeDocument/2006/relationships/image" Target="../media/image4.emf"/><Relationship Id="rId5" Type="http://schemas.openxmlformats.org/officeDocument/2006/relationships/image" Target="../media/image6.png"/><Relationship Id="rId15" Type="http://schemas.microsoft.com/office/2007/relationships/diagramDrawing" Target="../diagrams/drawing1.xml"/><Relationship Id="rId23" Type="http://schemas.openxmlformats.org/officeDocument/2006/relationships/oleObject" Target="../embeddings/oleObject4.bin"/><Relationship Id="rId10" Type="http://schemas.openxmlformats.org/officeDocument/2006/relationships/image" Target="../media/image1.emf"/><Relationship Id="rId19" Type="http://schemas.openxmlformats.org/officeDocument/2006/relationships/image" Target="../media/image11.png"/><Relationship Id="rId4" Type="http://schemas.openxmlformats.org/officeDocument/2006/relationships/image" Target="../media/image5.emf"/><Relationship Id="rId9" Type="http://schemas.openxmlformats.org/officeDocument/2006/relationships/oleObject" Target="../embeddings/oleObject1.bin"/><Relationship Id="rId14" Type="http://schemas.openxmlformats.org/officeDocument/2006/relationships/diagramColors" Target="../diagrams/colors1.xml"/><Relationship Id="rId22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36981" y="6261104"/>
            <a:ext cx="9702919" cy="6514796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101" y="6059737"/>
            <a:ext cx="14106525" cy="4458763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09487" y="24760237"/>
            <a:ext cx="15516225" cy="14487525"/>
          </a:xfrm>
          <a:prstGeom prst="rect">
            <a:avLst/>
          </a:prstGeom>
        </p:spPr>
      </p:pic>
      <p:sp>
        <p:nvSpPr>
          <p:cNvPr id="87" name="Rounded Rectangle 86"/>
          <p:cNvSpPr/>
          <p:nvPr/>
        </p:nvSpPr>
        <p:spPr>
          <a:xfrm>
            <a:off x="471352" y="23971768"/>
            <a:ext cx="11588885" cy="152759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352" y="10804493"/>
            <a:ext cx="13306425" cy="12849225"/>
          </a:xfrm>
          <a:prstGeom prst="rect">
            <a:avLst/>
          </a:prstGeom>
        </p:spPr>
      </p:pic>
      <p:grpSp>
        <p:nvGrpSpPr>
          <p:cNvPr id="39" name="Group 38"/>
          <p:cNvGrpSpPr/>
          <p:nvPr/>
        </p:nvGrpSpPr>
        <p:grpSpPr>
          <a:xfrm>
            <a:off x="609602" y="8925594"/>
            <a:ext cx="27909558" cy="16052130"/>
            <a:chOff x="609602" y="8925594"/>
            <a:chExt cx="27909558" cy="16052130"/>
          </a:xfrm>
        </p:grpSpPr>
        <p:sp>
          <p:nvSpPr>
            <p:cNvPr id="20" name="Arc 19"/>
            <p:cNvSpPr/>
            <p:nvPr/>
          </p:nvSpPr>
          <p:spPr>
            <a:xfrm rot="13674551">
              <a:off x="10905397" y="7363960"/>
              <a:ext cx="16052130" cy="19175397"/>
            </a:xfrm>
            <a:prstGeom prst="arc">
              <a:avLst>
                <a:gd name="adj1" fmla="val 16200000"/>
                <a:gd name="adj2" fmla="val 11017"/>
              </a:avLst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H="1">
              <a:off x="609602" y="10968590"/>
              <a:ext cx="12970933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 flipV="1">
              <a:off x="623888" y="10934725"/>
              <a:ext cx="19579" cy="1250100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609602" y="23413378"/>
              <a:ext cx="11243733" cy="2235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3" name="Picture 8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390080" y="12991072"/>
            <a:ext cx="11591925" cy="129254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17520" y="854621"/>
            <a:ext cx="34198560" cy="2142580"/>
          </a:xfrm>
        </p:spPr>
        <p:txBody>
          <a:bodyPr>
            <a:noAutofit/>
          </a:bodyPr>
          <a:lstStyle/>
          <a:p>
            <a:r>
              <a:rPr lang="en-US" sz="12000" dirty="0" smtClean="0"/>
              <a:t>Aromatization using gold catalysis</a:t>
            </a:r>
            <a:endParaRPr lang="en-US" sz="1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3395513"/>
            <a:ext cx="30175200" cy="2134444"/>
          </a:xfrm>
        </p:spPr>
        <p:txBody>
          <a:bodyPr>
            <a:normAutofit lnSpcReduction="10000"/>
          </a:bodyPr>
          <a:lstStyle/>
          <a:p>
            <a:r>
              <a:rPr lang="en-US" sz="6000" u="sng" dirty="0" smtClean="0"/>
              <a:t>D. Campeau</a:t>
            </a:r>
            <a:r>
              <a:rPr lang="en-US" sz="6000" dirty="0" smtClean="0"/>
              <a:t>; Q</a:t>
            </a:r>
            <a:r>
              <a:rPr lang="en-US" sz="6000" dirty="0"/>
              <a:t>. Zhao; D. Leon </a:t>
            </a:r>
            <a:r>
              <a:rPr lang="en-US" sz="6000" dirty="0" err="1"/>
              <a:t>Rayo</a:t>
            </a:r>
            <a:r>
              <a:rPr lang="en-US" sz="6000" dirty="0"/>
              <a:t>; M. </a:t>
            </a:r>
            <a:r>
              <a:rPr lang="en-US" sz="6000" dirty="0" err="1"/>
              <a:t>Sanita</a:t>
            </a:r>
            <a:r>
              <a:rPr lang="en-US" sz="6000" dirty="0" smtClean="0"/>
              <a:t>; M. </a:t>
            </a:r>
            <a:r>
              <a:rPr lang="en-US" sz="6000" dirty="0" err="1" smtClean="0"/>
              <a:t>Daenen</a:t>
            </a:r>
            <a:r>
              <a:rPr lang="en-US" sz="6000" dirty="0" smtClean="0"/>
              <a:t>; D. Dong; </a:t>
            </a:r>
            <a:r>
              <a:rPr lang="en-US" sz="6000" dirty="0"/>
              <a:t>F. </a:t>
            </a:r>
            <a:r>
              <a:rPr lang="en-US" sz="6000" dirty="0" smtClean="0"/>
              <a:t>Gagosz*</a:t>
            </a:r>
          </a:p>
          <a:p>
            <a:r>
              <a:rPr lang="en-US" sz="6000" dirty="0" smtClean="0"/>
              <a:t>Faculty </a:t>
            </a:r>
            <a:r>
              <a:rPr lang="en-US" sz="6000" dirty="0"/>
              <a:t>of Sciences </a:t>
            </a:r>
            <a:r>
              <a:rPr lang="en-US" sz="6000" dirty="0" smtClean="0"/>
              <a:t>&amp; Dept. of Chemistry and Biomolecular Sciences, University of Ottawa.</a:t>
            </a:r>
            <a:endParaRPr lang="en-US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12980984" y="27430597"/>
            <a:ext cx="3427603" cy="1253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Scope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62298" y="24425734"/>
            <a:ext cx="6234112" cy="126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Methodology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02575" y="11066801"/>
            <a:ext cx="5992619" cy="126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Introduction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655544" y="13364836"/>
            <a:ext cx="5509736" cy="126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Conclusion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434147" y="26062446"/>
            <a:ext cx="8120856" cy="126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Acknowledgments 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383347" y="32518613"/>
            <a:ext cx="5260816" cy="126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References :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609602" y="6265333"/>
            <a:ext cx="13648266" cy="3928534"/>
            <a:chOff x="609602" y="6265333"/>
            <a:chExt cx="13648266" cy="3928534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328914"/>
                </p:ext>
              </p:extLst>
            </p:nvPr>
          </p:nvGraphicFramePr>
          <p:xfrm>
            <a:off x="1196975" y="6746874"/>
            <a:ext cx="12590463" cy="2955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0" name="CS ChemDraw Drawing" r:id="rId9" imgW="4138825" imgH="921529" progId="ChemDraw.Document.6.0">
                    <p:embed/>
                  </p:oleObj>
                </mc:Choice>
                <mc:Fallback>
                  <p:oleObj name="CS ChemDraw Drawing" r:id="rId9" imgW="4138825" imgH="921529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196975" y="6746874"/>
                          <a:ext cx="12590463" cy="2955925"/>
                        </a:xfrm>
                        <a:prstGeom prst="rect">
                          <a:avLst/>
                        </a:prstGeom>
                        <a:ln w="82550" cmpd="dbl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Rectangle 12"/>
            <p:cNvSpPr/>
            <p:nvPr/>
          </p:nvSpPr>
          <p:spPr>
            <a:xfrm>
              <a:off x="609602" y="6265333"/>
              <a:ext cx="13648266" cy="3928534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45067" y="12494565"/>
            <a:ext cx="11337545" cy="8894743"/>
            <a:chOff x="795867" y="12494565"/>
            <a:chExt cx="11337545" cy="8894743"/>
          </a:xfrm>
        </p:grpSpPr>
        <p:sp>
          <p:nvSpPr>
            <p:cNvPr id="18" name="TextBox 17"/>
            <p:cNvSpPr txBox="1"/>
            <p:nvPr/>
          </p:nvSpPr>
          <p:spPr>
            <a:xfrm>
              <a:off x="795867" y="12494565"/>
              <a:ext cx="11337545" cy="8894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4400" dirty="0" smtClean="0"/>
                <a:t>During the past few decades, </a:t>
              </a:r>
              <a:r>
                <a:rPr lang="en-US" sz="4400" b="1" dirty="0" smtClean="0"/>
                <a:t>gold (I)</a:t>
              </a:r>
              <a:r>
                <a:rPr lang="en-US" sz="4400" dirty="0" smtClean="0"/>
                <a:t> has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4400" dirty="0" smtClean="0"/>
                <a:t>been emerging as an interesting source of 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4400" dirty="0" smtClean="0"/>
                <a:t>catalyst.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4400" b="1" dirty="0" smtClean="0"/>
                <a:t>Catalysts</a:t>
              </a:r>
              <a:r>
                <a:rPr lang="en-US" sz="4400" dirty="0" smtClean="0"/>
                <a:t> are molecules that </a:t>
              </a:r>
              <a:r>
                <a:rPr lang="en-US" sz="4400" b="1" dirty="0" smtClean="0"/>
                <a:t>reduce</a:t>
              </a:r>
              <a:r>
                <a:rPr lang="en-US" sz="4400" dirty="0" smtClean="0"/>
                <a:t> the amount of </a:t>
              </a:r>
              <a:r>
                <a:rPr lang="en-US" sz="4400" b="1" dirty="0" smtClean="0"/>
                <a:t>time</a:t>
              </a:r>
              <a:r>
                <a:rPr lang="en-US" sz="4400" dirty="0" smtClean="0"/>
                <a:t> and </a:t>
              </a:r>
              <a:r>
                <a:rPr lang="en-US" sz="4400" b="1" dirty="0" smtClean="0"/>
                <a:t>energy</a:t>
              </a:r>
              <a:r>
                <a:rPr lang="en-US" sz="4400" dirty="0" smtClean="0"/>
                <a:t> needed for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4400" dirty="0" smtClean="0"/>
                <a:t>a given reaction.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4400" dirty="0"/>
                <a:t>Catalysts can </a:t>
              </a:r>
              <a:r>
                <a:rPr lang="en-US" sz="4400" dirty="0" smtClean="0"/>
                <a:t>help </a:t>
              </a:r>
              <a:r>
                <a:rPr lang="en-US" sz="4400" dirty="0"/>
                <a:t>to reach </a:t>
              </a:r>
              <a:r>
                <a:rPr lang="en-US" sz="4400" b="1" dirty="0" smtClean="0"/>
                <a:t>higher</a:t>
              </a:r>
            </a:p>
            <a:p>
              <a:r>
                <a:rPr lang="en-US" sz="4400" b="1" dirty="0"/>
                <a:t> </a:t>
              </a:r>
              <a:r>
                <a:rPr lang="en-US" sz="4400" b="1" dirty="0" smtClean="0"/>
                <a:t>   complexity</a:t>
              </a:r>
              <a:r>
                <a:rPr lang="en-US" sz="4400" dirty="0" smtClean="0"/>
                <a:t> </a:t>
              </a:r>
              <a:r>
                <a:rPr lang="en-US" sz="4400" dirty="0"/>
                <a:t>in </a:t>
              </a:r>
              <a:r>
                <a:rPr lang="en-US" sz="4400" b="1" dirty="0"/>
                <a:t>organic molecules</a:t>
              </a:r>
              <a:r>
                <a:rPr lang="en-US" sz="4400" dirty="0" smtClean="0"/>
                <a:t>.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4400" dirty="0" smtClean="0"/>
                <a:t>Gold (I) has a distinct reactivity due to</a:t>
              </a:r>
            </a:p>
            <a:p>
              <a:r>
                <a:rPr lang="en-US" sz="4400" dirty="0" smtClean="0"/>
                <a:t>    its </a:t>
              </a:r>
              <a:r>
                <a:rPr lang="en-US" sz="4400" b="1" dirty="0" smtClean="0"/>
                <a:t>strong affinity</a:t>
              </a:r>
              <a:r>
                <a:rPr lang="en-US" sz="4400" dirty="0" smtClean="0"/>
                <a:t> for </a:t>
              </a:r>
              <a:r>
                <a:rPr lang="el-GR" sz="4400" b="1" dirty="0" smtClean="0"/>
                <a:t>π</a:t>
              </a:r>
              <a:r>
                <a:rPr lang="en-US" sz="4400" b="1" dirty="0" smtClean="0"/>
                <a:t> insaturations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4400" dirty="0" smtClean="0"/>
                <a:t>(i.e. double or triple bonds).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endParaRPr lang="en-US" sz="4400" dirty="0" smtClean="0"/>
            </a:p>
            <a:p>
              <a:pPr marL="457200" indent="-457200">
                <a:buFont typeface="Arial" panose="020B0604020202020204" pitchFamily="34" charset="0"/>
                <a:buChar char="•"/>
              </a:pPr>
              <a:endParaRPr lang="en-US" sz="4400" dirty="0"/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795867" y="13398500"/>
              <a:ext cx="423333" cy="6321334"/>
              <a:chOff x="795867" y="13398500"/>
              <a:chExt cx="423333" cy="6321334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827088" y="13398500"/>
                <a:ext cx="392112" cy="1003904"/>
              </a:xfrm>
              <a:prstGeom prst="rect">
                <a:avLst/>
              </a:prstGeom>
              <a:solidFill>
                <a:srgbClr val="EDDC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795867" y="15556520"/>
                <a:ext cx="392112" cy="1003904"/>
              </a:xfrm>
              <a:prstGeom prst="rect">
                <a:avLst/>
              </a:prstGeom>
              <a:solidFill>
                <a:srgbClr val="EDDC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795867" y="18715930"/>
                <a:ext cx="392112" cy="1003904"/>
              </a:xfrm>
              <a:prstGeom prst="rect">
                <a:avLst/>
              </a:prstGeom>
              <a:solidFill>
                <a:srgbClr val="EDDC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 flipH="1" flipV="1">
            <a:off x="14771744" y="9183095"/>
            <a:ext cx="24964183" cy="18116307"/>
            <a:chOff x="609602" y="9337185"/>
            <a:chExt cx="31055275" cy="18165366"/>
          </a:xfrm>
        </p:grpSpPr>
        <p:sp>
          <p:nvSpPr>
            <p:cNvPr id="48" name="Arc 47"/>
            <p:cNvSpPr/>
            <p:nvPr/>
          </p:nvSpPr>
          <p:spPr>
            <a:xfrm rot="14091037">
              <a:off x="11721877" y="7559550"/>
              <a:ext cx="18165366" cy="21720635"/>
            </a:xfrm>
            <a:prstGeom prst="arc">
              <a:avLst>
                <a:gd name="adj1" fmla="val 16200000"/>
                <a:gd name="adj2" fmla="val 11017"/>
              </a:avLst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/>
            <p:cNvCxnSpPr/>
            <p:nvPr/>
          </p:nvCxnSpPr>
          <p:spPr>
            <a:xfrm flipH="1">
              <a:off x="609602" y="10934724"/>
              <a:ext cx="13806559" cy="3386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 flipV="1">
              <a:off x="623888" y="10934725"/>
              <a:ext cx="19579" cy="1250100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48" idx="0"/>
            </p:cNvCxnSpPr>
            <p:nvPr/>
          </p:nvCxnSpPr>
          <p:spPr>
            <a:xfrm flipH="1" flipV="1">
              <a:off x="609602" y="23435732"/>
              <a:ext cx="11314979" cy="2381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015823220"/>
              </p:ext>
            </p:extLst>
          </p:nvPr>
        </p:nvGraphicFramePr>
        <p:xfrm>
          <a:off x="1434707" y="26283397"/>
          <a:ext cx="9767255" cy="10670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855584" y="37585955"/>
            <a:ext cx="5415734" cy="765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(this study in green)</a:t>
            </a:r>
            <a:endParaRPr lang="en-US" sz="4400" b="1" dirty="0">
              <a:solidFill>
                <a:schemeClr val="bg1"/>
              </a:solidFill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10169051" y="7191003"/>
            <a:ext cx="20978837" cy="31941884"/>
            <a:chOff x="10169051" y="7191003"/>
            <a:chExt cx="20978837" cy="31941884"/>
          </a:xfrm>
        </p:grpSpPr>
        <p:grpSp>
          <p:nvGrpSpPr>
            <p:cNvPr id="37" name="Group 36"/>
            <p:cNvGrpSpPr/>
            <p:nvPr/>
          </p:nvGrpSpPr>
          <p:grpSpPr>
            <a:xfrm>
              <a:off x="10169051" y="7191003"/>
              <a:ext cx="20978837" cy="31941884"/>
              <a:chOff x="10169051" y="7191003"/>
              <a:chExt cx="20978837" cy="31941884"/>
            </a:xfrm>
          </p:grpSpPr>
          <p:sp>
            <p:nvSpPr>
              <p:cNvPr id="25" name="Arc 24"/>
              <p:cNvSpPr/>
              <p:nvPr/>
            </p:nvSpPr>
            <p:spPr>
              <a:xfrm rot="8415653">
                <a:off x="10169051" y="7191003"/>
                <a:ext cx="20978837" cy="22095492"/>
              </a:xfrm>
              <a:prstGeom prst="arc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2" name="Straight Connector 51"/>
              <p:cNvCxnSpPr/>
              <p:nvPr/>
            </p:nvCxnSpPr>
            <p:spPr>
              <a:xfrm>
                <a:off x="12601271" y="24987045"/>
                <a:ext cx="0" cy="14128955"/>
              </a:xfrm>
              <a:prstGeom prst="line">
                <a:avLst/>
              </a:prstGeom>
              <a:ln w="825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H="1">
                <a:off x="27746845" y="26734060"/>
                <a:ext cx="3399" cy="12381940"/>
              </a:xfrm>
              <a:prstGeom prst="line">
                <a:avLst/>
              </a:prstGeom>
              <a:ln w="825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V="1">
                <a:off x="12601271" y="39116000"/>
                <a:ext cx="15083500" cy="1688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56" name="Object 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3265424"/>
                </p:ext>
              </p:extLst>
            </p:nvPr>
          </p:nvGraphicFramePr>
          <p:xfrm>
            <a:off x="13506450" y="29248100"/>
            <a:ext cx="14017625" cy="9626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1" name="CS ChemDraw Drawing" r:id="rId16" imgW="5719140" imgH="3929756" progId="ChemDraw.Document.6.0">
                    <p:embed/>
                  </p:oleObj>
                </mc:Choice>
                <mc:Fallback>
                  <p:oleObj name="CS ChemDraw Drawing" r:id="rId16" imgW="5719140" imgH="3929756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13506450" y="29248100"/>
                          <a:ext cx="14017625" cy="9626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7" name="TextBox 56"/>
          <p:cNvSpPr txBox="1"/>
          <p:nvPr/>
        </p:nvSpPr>
        <p:spPr>
          <a:xfrm>
            <a:off x="12828584" y="39277545"/>
            <a:ext cx="8370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*with 0.5 eq. 3,5-dibromopyridine</a:t>
            </a:r>
            <a:endParaRPr lang="en-US" sz="4000" dirty="0"/>
          </a:p>
        </p:txBody>
      </p:sp>
      <p:sp>
        <p:nvSpPr>
          <p:cNvPr id="58" name="TextBox 57"/>
          <p:cNvSpPr txBox="1"/>
          <p:nvPr/>
        </p:nvSpPr>
        <p:spPr>
          <a:xfrm>
            <a:off x="28484722" y="27353425"/>
            <a:ext cx="10579591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400" dirty="0" smtClean="0"/>
              <a:t>I thank the University of Ottawa and Dr. Gagosz for the opportunity to participate in this work. I also thank the Undergraduate Research Opportunity Program for providing financial support.</a:t>
            </a:r>
          </a:p>
          <a:p>
            <a:pPr algn="just">
              <a:spcBef>
                <a:spcPts val="1800"/>
              </a:spcBef>
            </a:pPr>
            <a:r>
              <a:rPr lang="en-US" sz="4400" dirty="0" smtClean="0"/>
              <a:t>This work is supported by </a:t>
            </a:r>
            <a:r>
              <a:rPr lang="en-US" sz="4400" dirty="0"/>
              <a:t>a</a:t>
            </a:r>
            <a:r>
              <a:rPr lang="en-US" sz="4400" dirty="0" smtClean="0"/>
              <a:t> </a:t>
            </a:r>
            <a:r>
              <a:rPr lang="en-US" sz="4400" i="1" dirty="0" smtClean="0"/>
              <a:t>Discovery Grant</a:t>
            </a:r>
            <a:r>
              <a:rPr lang="en-US" sz="4400" dirty="0" smtClean="0"/>
              <a:t> from NSERC.</a:t>
            </a:r>
            <a:endParaRPr lang="en-US" sz="4400" dirty="0"/>
          </a:p>
        </p:txBody>
      </p:sp>
      <p:sp>
        <p:nvSpPr>
          <p:cNvPr id="60" name="TextBox 59"/>
          <p:cNvSpPr txBox="1"/>
          <p:nvPr/>
        </p:nvSpPr>
        <p:spPr>
          <a:xfrm>
            <a:off x="28423845" y="33906936"/>
            <a:ext cx="10722556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For a review on gold &amp; platinum catalysis, see:</a:t>
            </a:r>
          </a:p>
          <a:p>
            <a:pPr marL="471488">
              <a:spcBef>
                <a:spcPts val="1200"/>
              </a:spcBef>
              <a:spcAft>
                <a:spcPts val="1200"/>
              </a:spcAft>
            </a:pPr>
            <a:r>
              <a:rPr lang="en-US" sz="3600" i="1" dirty="0" smtClean="0"/>
              <a:t>A. F</a:t>
            </a:r>
            <a:r>
              <a:rPr lang="en-US" sz="3600" i="1" dirty="0"/>
              <a:t>ü</a:t>
            </a:r>
            <a:r>
              <a:rPr lang="en-US" sz="3600" i="1" dirty="0" smtClean="0"/>
              <a:t>rstner, P.W. Davies. Angew. Chem. Int. Ed.,</a:t>
            </a:r>
            <a:r>
              <a:rPr lang="en-US" sz="3600" b="1" i="1" dirty="0" smtClean="0"/>
              <a:t> </a:t>
            </a:r>
            <a:r>
              <a:rPr lang="en-US" sz="3600" b="1" dirty="0" smtClean="0"/>
              <a:t>2007</a:t>
            </a:r>
            <a:r>
              <a:rPr lang="en-US" sz="3600" dirty="0" smtClean="0"/>
              <a:t>, </a:t>
            </a:r>
            <a:r>
              <a:rPr lang="en-US" sz="3600" i="1" dirty="0" smtClean="0"/>
              <a:t>46</a:t>
            </a:r>
            <a:r>
              <a:rPr lang="en-US" sz="3600" dirty="0" smtClean="0"/>
              <a:t>, 3410-3449</a:t>
            </a:r>
            <a:endParaRPr lang="en-US" sz="3600" dirty="0"/>
          </a:p>
          <a:p>
            <a:r>
              <a:rPr lang="en-US" sz="3600" dirty="0" smtClean="0"/>
              <a:t>For an account on dual gold catalysis, see:</a:t>
            </a:r>
          </a:p>
          <a:p>
            <a:pPr marL="501650">
              <a:spcBef>
                <a:spcPts val="1200"/>
              </a:spcBef>
            </a:pPr>
            <a:r>
              <a:rPr lang="en-US" sz="3600" i="1" dirty="0" smtClean="0"/>
              <a:t>A.S.K. Hashmi. Acc</a:t>
            </a:r>
            <a:r>
              <a:rPr lang="en-US" sz="3600" i="1" dirty="0"/>
              <a:t>. Chem. Res</a:t>
            </a:r>
            <a:r>
              <a:rPr lang="en-US" sz="3600" i="1" dirty="0" smtClean="0"/>
              <a:t>.</a:t>
            </a:r>
            <a:r>
              <a:rPr lang="en-US" sz="3600" dirty="0" smtClean="0"/>
              <a:t> </a:t>
            </a:r>
            <a:r>
              <a:rPr lang="en-US" sz="3600" b="1" dirty="0"/>
              <a:t>2014</a:t>
            </a:r>
            <a:r>
              <a:rPr lang="en-US" sz="3600" dirty="0"/>
              <a:t>, </a:t>
            </a:r>
            <a:r>
              <a:rPr lang="en-US" sz="3600" i="1" dirty="0" smtClean="0"/>
              <a:t>47</a:t>
            </a:r>
            <a:r>
              <a:rPr lang="en-US" sz="3600" dirty="0" smtClean="0"/>
              <a:t>, 864–876</a:t>
            </a:r>
            <a:endParaRPr lang="en-US" sz="3600" dirty="0"/>
          </a:p>
          <a:p>
            <a:pPr>
              <a:spcBef>
                <a:spcPts val="2400"/>
              </a:spcBef>
            </a:pPr>
            <a:r>
              <a:rPr lang="en-US" sz="3600" dirty="0" smtClean="0"/>
              <a:t>Image used on this poster:</a:t>
            </a:r>
          </a:p>
          <a:p>
            <a:pPr marL="457200">
              <a:spcBef>
                <a:spcPts val="1200"/>
              </a:spcBef>
            </a:pPr>
            <a:r>
              <a:rPr lang="en-US" sz="3600" i="1" dirty="0"/>
              <a:t>http://www.stickpng.com/img/objects/money/gold-ingots</a:t>
            </a:r>
          </a:p>
          <a:p>
            <a:pPr>
              <a:spcBef>
                <a:spcPts val="1200"/>
              </a:spcBef>
            </a:pPr>
            <a:endParaRPr lang="en-US" sz="3600" dirty="0" smtClean="0"/>
          </a:p>
        </p:txBody>
      </p:sp>
      <p:grpSp>
        <p:nvGrpSpPr>
          <p:cNvPr id="34" name="Group 33"/>
          <p:cNvGrpSpPr/>
          <p:nvPr/>
        </p:nvGrpSpPr>
        <p:grpSpPr>
          <a:xfrm>
            <a:off x="848871" y="20144119"/>
            <a:ext cx="10448394" cy="3099339"/>
            <a:chOff x="848871" y="19969315"/>
            <a:chExt cx="10448394" cy="3274143"/>
          </a:xfrm>
        </p:grpSpPr>
        <p:grpSp>
          <p:nvGrpSpPr>
            <p:cNvPr id="54" name="Group 53"/>
            <p:cNvGrpSpPr/>
            <p:nvPr/>
          </p:nvGrpSpPr>
          <p:grpSpPr>
            <a:xfrm rot="16200000" flipV="1">
              <a:off x="4436697" y="16381489"/>
              <a:ext cx="3272741" cy="10448394"/>
              <a:chOff x="12601268" y="24667148"/>
              <a:chExt cx="15134896" cy="14497489"/>
            </a:xfrm>
          </p:grpSpPr>
          <p:cxnSp>
            <p:nvCxnSpPr>
              <p:cNvPr id="61" name="Straight Connector 60"/>
              <p:cNvCxnSpPr/>
              <p:nvPr/>
            </p:nvCxnSpPr>
            <p:spPr>
              <a:xfrm rot="16200000" flipH="1">
                <a:off x="5376844" y="31891572"/>
                <a:ext cx="14448853" cy="5"/>
              </a:xfrm>
              <a:prstGeom prst="line">
                <a:avLst/>
              </a:prstGeom>
              <a:ln w="825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>
                <a:stCxn id="30" idx="0"/>
              </p:cNvCxnSpPr>
              <p:nvPr/>
            </p:nvCxnSpPr>
            <p:spPr>
              <a:xfrm rot="16200000" flipH="1" flipV="1">
                <a:off x="21466665" y="32895138"/>
                <a:ext cx="12492031" cy="46967"/>
              </a:xfrm>
              <a:prstGeom prst="line">
                <a:avLst/>
              </a:prstGeom>
              <a:ln w="825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V="1">
                <a:off x="12601271" y="39116000"/>
                <a:ext cx="15083500" cy="1688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Freeform 29"/>
            <p:cNvSpPr/>
            <p:nvPr/>
          </p:nvSpPr>
          <p:spPr>
            <a:xfrm>
              <a:off x="9851923" y="19969316"/>
              <a:ext cx="1445342" cy="3274142"/>
            </a:xfrm>
            <a:custGeom>
              <a:avLst/>
              <a:gdLst>
                <a:gd name="connsiteX0" fmla="*/ 0 w 1445342"/>
                <a:gd name="connsiteY0" fmla="*/ 0 h 3274142"/>
                <a:gd name="connsiteX1" fmla="*/ 530942 w 1445342"/>
                <a:gd name="connsiteY1" fmla="*/ 1976284 h 3274142"/>
                <a:gd name="connsiteX2" fmla="*/ 1445342 w 1445342"/>
                <a:gd name="connsiteY2" fmla="*/ 3274142 h 3274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5342" h="3274142">
                  <a:moveTo>
                    <a:pt x="0" y="0"/>
                  </a:moveTo>
                  <a:cubicBezTo>
                    <a:pt x="145026" y="715297"/>
                    <a:pt x="290052" y="1430594"/>
                    <a:pt x="530942" y="1976284"/>
                  </a:cubicBezTo>
                  <a:cubicBezTo>
                    <a:pt x="771832" y="2521974"/>
                    <a:pt x="1108587" y="2898058"/>
                    <a:pt x="1445342" y="3274142"/>
                  </a:cubicBezTo>
                </a:path>
              </a:pathLst>
            </a:cu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282022" y="20293282"/>
            <a:ext cx="1065374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In this study, we observe the</a:t>
            </a:r>
          </a:p>
          <a:p>
            <a:r>
              <a:rPr lang="en-US" sz="4400" dirty="0"/>
              <a:t>rearrangement of an </a:t>
            </a:r>
            <a:r>
              <a:rPr lang="en-US" sz="4400" b="1" dirty="0"/>
              <a:t>easy to access</a:t>
            </a:r>
            <a:r>
              <a:rPr lang="en-US" sz="4400" dirty="0"/>
              <a:t>,</a:t>
            </a:r>
          </a:p>
          <a:p>
            <a:r>
              <a:rPr lang="en-US" sz="4400" dirty="0"/>
              <a:t>linear molecule into a more </a:t>
            </a:r>
            <a:r>
              <a:rPr lang="en-US" sz="4400" b="1" dirty="0"/>
              <a:t>complex</a:t>
            </a:r>
          </a:p>
          <a:p>
            <a:r>
              <a:rPr lang="en-US" sz="4400" b="1" dirty="0"/>
              <a:t>polycyclic product</a:t>
            </a:r>
            <a:r>
              <a:rPr lang="en-US" sz="4400" dirty="0"/>
              <a:t>.</a:t>
            </a:r>
          </a:p>
          <a:p>
            <a:endParaRPr lang="en-US" sz="4400" dirty="0"/>
          </a:p>
        </p:txBody>
      </p:sp>
      <p:sp>
        <p:nvSpPr>
          <p:cNvPr id="35" name="TextBox 34"/>
          <p:cNvSpPr txBox="1"/>
          <p:nvPr/>
        </p:nvSpPr>
        <p:spPr>
          <a:xfrm>
            <a:off x="27684771" y="14807378"/>
            <a:ext cx="12197461" cy="10926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30738" indent="-354013">
              <a:buFont typeface="Arial" panose="020B0604020202020204" pitchFamily="34" charset="0"/>
              <a:buChar char="•"/>
            </a:pPr>
            <a:r>
              <a:rPr lang="en-US" sz="4400" dirty="0" smtClean="0"/>
              <a:t>Indicated on the left is the</a:t>
            </a:r>
          </a:p>
          <a:p>
            <a:pPr marL="1946275"/>
            <a:r>
              <a:rPr lang="en-US" sz="4400" b="1" dirty="0" smtClean="0"/>
              <a:t>                    proposed reaction mechanism</a:t>
            </a:r>
            <a:r>
              <a:rPr lang="en-US" sz="4400" dirty="0" smtClean="0"/>
              <a:t>.</a:t>
            </a:r>
          </a:p>
          <a:p>
            <a:pPr marL="4984750" indent="-354013">
              <a:buFont typeface="Arial" panose="020B0604020202020204" pitchFamily="34" charset="0"/>
              <a:buChar char="•"/>
            </a:pPr>
            <a:r>
              <a:rPr lang="en-US" sz="4400" dirty="0" smtClean="0"/>
              <a:t>The reaction is </a:t>
            </a:r>
            <a:r>
              <a:rPr lang="en-US" sz="4400" b="1" dirty="0" smtClean="0"/>
              <a:t>dual gold</a:t>
            </a:r>
          </a:p>
          <a:p>
            <a:pPr marL="4630737"/>
            <a:r>
              <a:rPr lang="en-US" sz="4400" b="1" dirty="0"/>
              <a:t> </a:t>
            </a:r>
            <a:r>
              <a:rPr lang="en-US" sz="4400" b="1" dirty="0" smtClean="0"/>
              <a:t>catalyzed</a:t>
            </a:r>
            <a:r>
              <a:rPr lang="en-US" sz="4400" dirty="0" smtClean="0"/>
              <a:t> (i.e. two molecules</a:t>
            </a:r>
          </a:p>
          <a:p>
            <a:pPr marL="4630737"/>
            <a:r>
              <a:rPr lang="en-US" sz="4400" dirty="0"/>
              <a:t> </a:t>
            </a:r>
            <a:r>
              <a:rPr lang="en-US" sz="4400" dirty="0" smtClean="0"/>
              <a:t> of gold are involved in the</a:t>
            </a:r>
          </a:p>
          <a:p>
            <a:pPr marL="4629150" indent="234950"/>
            <a:r>
              <a:rPr lang="en-US" sz="4400" dirty="0" smtClean="0"/>
              <a:t>process.</a:t>
            </a:r>
          </a:p>
          <a:p>
            <a:pPr marL="5191125" indent="-323850">
              <a:buFont typeface="Arial" panose="020B0604020202020204" pitchFamily="34" charset="0"/>
              <a:buChar char="•"/>
            </a:pPr>
            <a:r>
              <a:rPr lang="en-US" sz="4400" dirty="0" smtClean="0"/>
              <a:t>The </a:t>
            </a:r>
            <a:r>
              <a:rPr lang="en-US" sz="4400" b="1" dirty="0" smtClean="0"/>
              <a:t>good yields </a:t>
            </a:r>
            <a:r>
              <a:rPr lang="en-US" sz="4400" dirty="0" smtClean="0"/>
              <a:t>from </a:t>
            </a:r>
            <a:r>
              <a:rPr lang="en-US" sz="4400" b="1" dirty="0" smtClean="0"/>
              <a:t>30+</a:t>
            </a:r>
          </a:p>
          <a:p>
            <a:pPr marL="4808538"/>
            <a:r>
              <a:rPr lang="en-US" sz="4400" b="1" dirty="0" smtClean="0"/>
              <a:t>substances</a:t>
            </a:r>
            <a:r>
              <a:rPr lang="en-US" sz="4400" dirty="0" smtClean="0"/>
              <a:t> studied in the</a:t>
            </a:r>
          </a:p>
          <a:p>
            <a:pPr marL="4808538" indent="-119063"/>
            <a:r>
              <a:rPr lang="en-US" sz="4400" dirty="0" smtClean="0"/>
              <a:t>scope indicate this reaction is</a:t>
            </a:r>
          </a:p>
          <a:p>
            <a:pPr marL="4808538" indent="-295275"/>
            <a:r>
              <a:rPr lang="en-US" sz="4400" b="1" dirty="0" smtClean="0"/>
              <a:t>efficient</a:t>
            </a:r>
            <a:r>
              <a:rPr lang="en-US" sz="4400" dirty="0" smtClean="0"/>
              <a:t> and </a:t>
            </a:r>
            <a:r>
              <a:rPr lang="en-US" sz="4400" b="1" dirty="0" smtClean="0"/>
              <a:t>broadly applicable</a:t>
            </a:r>
            <a:r>
              <a:rPr lang="en-US" sz="4400" dirty="0" smtClean="0"/>
              <a:t>.</a:t>
            </a:r>
          </a:p>
          <a:p>
            <a:pPr marL="4689475" indent="-412750">
              <a:buFont typeface="Arial" panose="020B0604020202020204" pitchFamily="34" charset="0"/>
              <a:buChar char="•"/>
            </a:pPr>
            <a:r>
              <a:rPr lang="en-US" sz="4400" dirty="0" smtClean="0"/>
              <a:t>By changing the nature of the</a:t>
            </a:r>
          </a:p>
          <a:p>
            <a:pPr marL="4276725"/>
            <a:r>
              <a:rPr lang="en-US" sz="4400" dirty="0" smtClean="0"/>
              <a:t>substituents used,</a:t>
            </a:r>
            <a:r>
              <a:rPr lang="en-US" sz="4400" dirty="0"/>
              <a:t> </a:t>
            </a:r>
            <a:r>
              <a:rPr lang="en-US" sz="4400" dirty="0" smtClean="0"/>
              <a:t>intermediate</a:t>
            </a:r>
          </a:p>
          <a:p>
            <a:pPr marL="4276725" indent="-327025"/>
            <a:r>
              <a:rPr lang="en-US" sz="4400" b="1" dirty="0" smtClean="0"/>
              <a:t>5</a:t>
            </a:r>
            <a:r>
              <a:rPr lang="en-US" sz="4400" dirty="0" smtClean="0"/>
              <a:t> can be pushed towards the</a:t>
            </a:r>
          </a:p>
          <a:p>
            <a:pPr marL="4276725" indent="-677863"/>
            <a:r>
              <a:rPr lang="en-US" sz="4400" dirty="0" smtClean="0"/>
              <a:t>formation of </a:t>
            </a:r>
            <a:r>
              <a:rPr lang="en-US" sz="4400" b="1" dirty="0" smtClean="0"/>
              <a:t>azulenes</a:t>
            </a:r>
            <a:r>
              <a:rPr lang="en-US" sz="4400" dirty="0" smtClean="0"/>
              <a:t> and </a:t>
            </a:r>
            <a:r>
              <a:rPr lang="en-US" sz="4400" b="1" dirty="0" smtClean="0"/>
              <a:t>fulvenes</a:t>
            </a:r>
            <a:r>
              <a:rPr lang="en-US" sz="4400" dirty="0" smtClean="0"/>
              <a:t>.</a:t>
            </a:r>
          </a:p>
          <a:p>
            <a:pPr marL="3303588" indent="-442913">
              <a:buFont typeface="Arial" panose="020B0604020202020204" pitchFamily="34" charset="0"/>
              <a:buChar char="•"/>
            </a:pPr>
            <a:r>
              <a:rPr lang="en-US" sz="4400" dirty="0" smtClean="0"/>
              <a:t>Intermediate </a:t>
            </a:r>
            <a:r>
              <a:rPr lang="en-US" sz="4400" b="1" dirty="0" smtClean="0"/>
              <a:t>4</a:t>
            </a:r>
            <a:r>
              <a:rPr lang="en-US" sz="4400" dirty="0" smtClean="0"/>
              <a:t> could be potentially</a:t>
            </a:r>
          </a:p>
          <a:p>
            <a:pPr marL="2860675" indent="-619125"/>
            <a:r>
              <a:rPr lang="en-US" sz="4400" dirty="0" smtClean="0"/>
              <a:t>trapped using </a:t>
            </a:r>
            <a:r>
              <a:rPr lang="en-US" sz="4400" b="1" dirty="0" smtClean="0"/>
              <a:t>other nucleophilic sources</a:t>
            </a:r>
            <a:r>
              <a:rPr lang="en-US" sz="4400" dirty="0" smtClean="0"/>
              <a:t>.</a:t>
            </a:r>
            <a:endParaRPr lang="en-US" sz="4400" dirty="0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18" cstate="print">
            <a:duotone>
              <a:prstClr val="black"/>
              <a:schemeClr val="tx1">
                <a:tint val="45000"/>
                <a:satMod val="400000"/>
              </a:schemeClr>
            </a:duotone>
            <a:lum bright="-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06" y="973410"/>
            <a:ext cx="4721059" cy="3980085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9043">
            <a:off x="18962114" y="13032998"/>
            <a:ext cx="7865750" cy="5899312"/>
          </a:xfrm>
          <a:prstGeom prst="rect">
            <a:avLst/>
          </a:prstGeom>
        </p:spPr>
      </p:pic>
      <p:grpSp>
        <p:nvGrpSpPr>
          <p:cNvPr id="78" name="Group 77"/>
          <p:cNvGrpSpPr/>
          <p:nvPr/>
        </p:nvGrpSpPr>
        <p:grpSpPr>
          <a:xfrm>
            <a:off x="30243738" y="6364144"/>
            <a:ext cx="9472400" cy="6273789"/>
            <a:chOff x="30022800" y="6239365"/>
            <a:chExt cx="8514009" cy="5477527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46651053"/>
                </p:ext>
              </p:extLst>
            </p:nvPr>
          </p:nvGraphicFramePr>
          <p:xfrm>
            <a:off x="32448251" y="6813302"/>
            <a:ext cx="4925594" cy="46168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2" name="CS ChemDraw Drawing" r:id="rId20" imgW="1581660" imgH="1482518" progId="ChemDraw.Document.6.0">
                    <p:embed/>
                  </p:oleObj>
                </mc:Choice>
                <mc:Fallback>
                  <p:oleObj name="CS ChemDraw Drawing" r:id="rId20" imgW="1581660" imgH="1482518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32448251" y="6813302"/>
                          <a:ext cx="4925594" cy="461682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" name="Rectangle 75"/>
            <p:cNvSpPr/>
            <p:nvPr/>
          </p:nvSpPr>
          <p:spPr>
            <a:xfrm>
              <a:off x="30022800" y="6239365"/>
              <a:ext cx="8514009" cy="5477527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 rot="16200000">
            <a:off x="28436779" y="8872539"/>
            <a:ext cx="5499702" cy="126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Gold Catalyst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2869902" y="1074363"/>
            <a:ext cx="6695843" cy="2870405"/>
          </a:xfrm>
          <a:prstGeom prst="rect">
            <a:avLst/>
          </a:prstGeom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5493737"/>
              </p:ext>
            </p:extLst>
          </p:nvPr>
        </p:nvGraphicFramePr>
        <p:xfrm>
          <a:off x="10969625" y="7497763"/>
          <a:ext cx="20324763" cy="20042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3" name="CS ChemDraw Drawing" r:id="rId23" imgW="6549614" imgH="6459663" progId="ChemDraw.Document.6.0">
                  <p:embed/>
                </p:oleObj>
              </mc:Choice>
              <mc:Fallback>
                <p:oleObj name="CS ChemDraw Drawing" r:id="rId23" imgW="6549614" imgH="6459663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0969625" y="7497763"/>
                        <a:ext cx="20324763" cy="20042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Down Arrow 20"/>
          <p:cNvSpPr/>
          <p:nvPr/>
        </p:nvSpPr>
        <p:spPr>
          <a:xfrm rot="3667026">
            <a:off x="5782731" y="33564344"/>
            <a:ext cx="416260" cy="1078244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56197" y="33274291"/>
            <a:ext cx="3487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 arrived here!</a:t>
            </a:r>
            <a:endParaRPr lang="en-US" sz="3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67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795</TotalTime>
  <Words>390</Words>
  <Application>Microsoft Office PowerPoint</Application>
  <PresentationFormat>Custom</PresentationFormat>
  <Paragraphs>58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CS ChemDraw Drawing</vt:lpstr>
      <vt:lpstr>Aromatization using gold catalysis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Gold catalysis for the cyclization of polyunsaturates</dc:title>
  <dc:creator>Dominic Campeau</dc:creator>
  <cp:lastModifiedBy>Bouho Ali Osman</cp:lastModifiedBy>
  <cp:revision>61</cp:revision>
  <dcterms:created xsi:type="dcterms:W3CDTF">2018-02-10T17:14:01Z</dcterms:created>
  <dcterms:modified xsi:type="dcterms:W3CDTF">2018-08-28T14:06:59Z</dcterms:modified>
</cp:coreProperties>
</file>