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329" r:id="rId3"/>
    <p:sldId id="313" r:id="rId4"/>
    <p:sldId id="257" r:id="rId5"/>
    <p:sldId id="315" r:id="rId6"/>
    <p:sldId id="317" r:id="rId7"/>
    <p:sldId id="316" r:id="rId8"/>
    <p:sldId id="318" r:id="rId9"/>
    <p:sldId id="320" r:id="rId10"/>
    <p:sldId id="337" r:id="rId11"/>
    <p:sldId id="338" r:id="rId12"/>
    <p:sldId id="304" r:id="rId13"/>
    <p:sldId id="308" r:id="rId14"/>
    <p:sldId id="321" r:id="rId15"/>
    <p:sldId id="307" r:id="rId16"/>
    <p:sldId id="312" r:id="rId17"/>
    <p:sldId id="322" r:id="rId18"/>
    <p:sldId id="334" r:id="rId19"/>
    <p:sldId id="335" r:id="rId20"/>
    <p:sldId id="323" r:id="rId21"/>
    <p:sldId id="324" r:id="rId22"/>
    <p:sldId id="336" r:id="rId23"/>
    <p:sldId id="325" r:id="rId24"/>
    <p:sldId id="326" r:id="rId25"/>
    <p:sldId id="262" r:id="rId26"/>
    <p:sldId id="333" r:id="rId27"/>
    <p:sldId id="330" r:id="rId28"/>
    <p:sldId id="331" r:id="rId29"/>
    <p:sldId id="332" r:id="rId30"/>
    <p:sldId id="282"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94495"/>
  </p:normalViewPr>
  <p:slideViewPr>
    <p:cSldViewPr snapToGrid="0">
      <p:cViewPr varScale="1">
        <p:scale>
          <a:sx n="96" d="100"/>
          <a:sy n="96" d="100"/>
        </p:scale>
        <p:origin x="176" y="4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7D1552-EF95-45CA-BDCD-B283F5526C31}" type="doc">
      <dgm:prSet loTypeId="urn:microsoft.com/office/officeart/2016/7/layout/BasicLinearProcessNumbered" loCatId="process" qsTypeId="urn:microsoft.com/office/officeart/2005/8/quickstyle/simple1" qsCatId="simple" csTypeId="urn:microsoft.com/office/officeart/2005/8/colors/accent1_2" csCatId="accent1" phldr="1"/>
      <dgm:spPr/>
      <dgm:t>
        <a:bodyPr/>
        <a:lstStyle/>
        <a:p>
          <a:endParaRPr lang="en-US"/>
        </a:p>
      </dgm:t>
    </dgm:pt>
    <dgm:pt modelId="{15B12EDE-D14C-4BF0-B28C-8EC5F560E85F}">
      <dgm:prSet/>
      <dgm:spPr/>
      <dgm:t>
        <a:bodyPr/>
        <a:lstStyle/>
        <a:p>
          <a:r>
            <a:rPr lang="en-CA" dirty="0">
              <a:latin typeface="Arial" panose="020B0604020202020204" pitchFamily="34" charset="0"/>
              <a:cs typeface="Arial" panose="020B0604020202020204" pitchFamily="34" charset="0"/>
            </a:rPr>
            <a:t>Define terminology relevant to inclusivity and accessibility in the performing arts</a:t>
          </a:r>
          <a:endParaRPr lang="en-US" dirty="0">
            <a:latin typeface="Arial" panose="020B0604020202020204" pitchFamily="34" charset="0"/>
            <a:cs typeface="Arial" panose="020B0604020202020204" pitchFamily="34" charset="0"/>
          </a:endParaRPr>
        </a:p>
      </dgm:t>
    </dgm:pt>
    <dgm:pt modelId="{6A5D0FF0-6494-4FA9-94D7-5AFBCDAAA57F}" type="parTrans" cxnId="{35F3FD96-850A-48A0-A003-26486C1EBFBE}">
      <dgm:prSet/>
      <dgm:spPr/>
      <dgm:t>
        <a:bodyPr/>
        <a:lstStyle/>
        <a:p>
          <a:endParaRPr lang="en-US">
            <a:latin typeface="Arial" panose="020B0604020202020204" pitchFamily="34" charset="0"/>
            <a:cs typeface="Arial" panose="020B0604020202020204" pitchFamily="34" charset="0"/>
          </a:endParaRPr>
        </a:p>
      </dgm:t>
    </dgm:pt>
    <dgm:pt modelId="{D3F7FA32-3A7D-4CF4-814F-EF571E9B355A}" type="sibTrans" cxnId="{35F3FD96-850A-48A0-A003-26486C1EBFBE}">
      <dgm:prSet phldrT="1" phldr="0"/>
      <dgm:spPr/>
      <dgm:t>
        <a:bodyPr/>
        <a:lstStyle/>
        <a:p>
          <a:r>
            <a:rPr lang="en-US">
              <a:latin typeface="Arial" panose="020B0604020202020204" pitchFamily="34" charset="0"/>
              <a:cs typeface="Arial" panose="020B0604020202020204" pitchFamily="34" charset="0"/>
            </a:rPr>
            <a:t>1</a:t>
          </a:r>
        </a:p>
      </dgm:t>
    </dgm:pt>
    <dgm:pt modelId="{A2F88CC3-C52C-4D66-943D-9095A60344E3}">
      <dgm:prSet/>
      <dgm:spPr/>
      <dgm:t>
        <a:bodyPr/>
        <a:lstStyle/>
        <a:p>
          <a:r>
            <a:rPr lang="en-CA" dirty="0">
              <a:latin typeface="Arial" panose="020B0604020202020204" pitchFamily="34" charset="0"/>
              <a:cs typeface="Arial" panose="020B0604020202020204" pitchFamily="34" charset="0"/>
            </a:rPr>
            <a:t>Identify common diagnoses of individuals who may attend performing arts events</a:t>
          </a:r>
          <a:endParaRPr lang="en-US" dirty="0">
            <a:latin typeface="Arial" panose="020B0604020202020204" pitchFamily="34" charset="0"/>
            <a:cs typeface="Arial" panose="020B0604020202020204" pitchFamily="34" charset="0"/>
          </a:endParaRPr>
        </a:p>
      </dgm:t>
    </dgm:pt>
    <dgm:pt modelId="{0784119A-3452-42F2-B359-BD6CECA354B9}" type="parTrans" cxnId="{7C8ADD57-FDD9-4865-92FE-500C37E04FB9}">
      <dgm:prSet/>
      <dgm:spPr/>
      <dgm:t>
        <a:bodyPr/>
        <a:lstStyle/>
        <a:p>
          <a:endParaRPr lang="en-US">
            <a:latin typeface="Arial" panose="020B0604020202020204" pitchFamily="34" charset="0"/>
            <a:cs typeface="Arial" panose="020B0604020202020204" pitchFamily="34" charset="0"/>
          </a:endParaRPr>
        </a:p>
      </dgm:t>
    </dgm:pt>
    <dgm:pt modelId="{D13B381D-DA75-4BB5-9D44-7E47185E184B}" type="sibTrans" cxnId="{7C8ADD57-FDD9-4865-92FE-500C37E04FB9}">
      <dgm:prSet phldrT="2" phldr="0"/>
      <dgm:spPr/>
      <dgm:t>
        <a:bodyPr/>
        <a:lstStyle/>
        <a:p>
          <a:r>
            <a:rPr lang="en-US" dirty="0">
              <a:latin typeface="Arial" panose="020B0604020202020204" pitchFamily="34" charset="0"/>
              <a:cs typeface="Arial" panose="020B0604020202020204" pitchFamily="34" charset="0"/>
            </a:rPr>
            <a:t>2</a:t>
          </a:r>
        </a:p>
      </dgm:t>
    </dgm:pt>
    <dgm:pt modelId="{38256ED3-DE96-4B70-A34C-E3EAFF6BF636}">
      <dgm:prSet/>
      <dgm:spPr/>
      <dgm:t>
        <a:bodyPr/>
        <a:lstStyle/>
        <a:p>
          <a:r>
            <a:rPr lang="en-CA" dirty="0">
              <a:latin typeface="Arial" panose="020B0604020202020204" pitchFamily="34" charset="0"/>
              <a:cs typeface="Arial" panose="020B0604020202020204" pitchFamily="34" charset="0"/>
            </a:rPr>
            <a:t>Compare &amp; contrast  music therapy and music performance</a:t>
          </a:r>
          <a:endParaRPr lang="en-US" dirty="0">
            <a:latin typeface="Arial" panose="020B0604020202020204" pitchFamily="34" charset="0"/>
            <a:cs typeface="Arial" panose="020B0604020202020204" pitchFamily="34" charset="0"/>
          </a:endParaRPr>
        </a:p>
      </dgm:t>
    </dgm:pt>
    <dgm:pt modelId="{C1C8F508-A7AE-4D5A-A867-99D3322058BA}" type="parTrans" cxnId="{00E93049-8486-4B33-A44C-E2CCDAACD0F0}">
      <dgm:prSet/>
      <dgm:spPr/>
      <dgm:t>
        <a:bodyPr/>
        <a:lstStyle/>
        <a:p>
          <a:endParaRPr lang="en-US">
            <a:latin typeface="Arial" panose="020B0604020202020204" pitchFamily="34" charset="0"/>
            <a:cs typeface="Arial" panose="020B0604020202020204" pitchFamily="34" charset="0"/>
          </a:endParaRPr>
        </a:p>
      </dgm:t>
    </dgm:pt>
    <dgm:pt modelId="{F3660001-618D-4EBB-9EDB-111C7D8A2B3F}" type="sibTrans" cxnId="{00E93049-8486-4B33-A44C-E2CCDAACD0F0}">
      <dgm:prSet phldrT="3" phldr="0"/>
      <dgm:spPr/>
      <dgm:t>
        <a:bodyPr/>
        <a:lstStyle/>
        <a:p>
          <a:r>
            <a:rPr lang="en-US">
              <a:latin typeface="Arial" panose="020B0604020202020204" pitchFamily="34" charset="0"/>
              <a:cs typeface="Arial" panose="020B0604020202020204" pitchFamily="34" charset="0"/>
            </a:rPr>
            <a:t>3</a:t>
          </a:r>
        </a:p>
      </dgm:t>
    </dgm:pt>
    <dgm:pt modelId="{4129E456-2EF6-154D-A881-3DA3C4B374B3}" type="pres">
      <dgm:prSet presAssocID="{397D1552-EF95-45CA-BDCD-B283F5526C31}" presName="Name0" presStyleCnt="0">
        <dgm:presLayoutVars>
          <dgm:animLvl val="lvl"/>
          <dgm:resizeHandles val="exact"/>
        </dgm:presLayoutVars>
      </dgm:prSet>
      <dgm:spPr/>
    </dgm:pt>
    <dgm:pt modelId="{498F1484-214E-3142-9E5E-D60294263D51}" type="pres">
      <dgm:prSet presAssocID="{15B12EDE-D14C-4BF0-B28C-8EC5F560E85F}" presName="compositeNode" presStyleCnt="0">
        <dgm:presLayoutVars>
          <dgm:bulletEnabled val="1"/>
        </dgm:presLayoutVars>
      </dgm:prSet>
      <dgm:spPr/>
    </dgm:pt>
    <dgm:pt modelId="{A6FEBAC7-12E2-A44F-BA23-6E086AED4698}" type="pres">
      <dgm:prSet presAssocID="{15B12EDE-D14C-4BF0-B28C-8EC5F560E85F}" presName="bgRect" presStyleLbl="bgAccFollowNode1" presStyleIdx="0" presStyleCnt="3"/>
      <dgm:spPr/>
    </dgm:pt>
    <dgm:pt modelId="{0F6D0962-94BB-7A41-9867-5A68C2032BEA}" type="pres">
      <dgm:prSet presAssocID="{D3F7FA32-3A7D-4CF4-814F-EF571E9B355A}" presName="sibTransNodeCircle" presStyleLbl="alignNode1" presStyleIdx="0" presStyleCnt="6">
        <dgm:presLayoutVars>
          <dgm:chMax val="0"/>
          <dgm:bulletEnabled/>
        </dgm:presLayoutVars>
      </dgm:prSet>
      <dgm:spPr/>
    </dgm:pt>
    <dgm:pt modelId="{6B040A03-015E-0A44-9E4E-95EE516DBAFF}" type="pres">
      <dgm:prSet presAssocID="{15B12EDE-D14C-4BF0-B28C-8EC5F560E85F}" presName="bottomLine" presStyleLbl="alignNode1" presStyleIdx="1" presStyleCnt="6">
        <dgm:presLayoutVars/>
      </dgm:prSet>
      <dgm:spPr/>
    </dgm:pt>
    <dgm:pt modelId="{AEF58D0C-B1F8-9E4E-8E54-0AABEA0CB43F}" type="pres">
      <dgm:prSet presAssocID="{15B12EDE-D14C-4BF0-B28C-8EC5F560E85F}" presName="nodeText" presStyleLbl="bgAccFollowNode1" presStyleIdx="0" presStyleCnt="3">
        <dgm:presLayoutVars>
          <dgm:bulletEnabled val="1"/>
        </dgm:presLayoutVars>
      </dgm:prSet>
      <dgm:spPr/>
    </dgm:pt>
    <dgm:pt modelId="{23A29135-613B-A54D-9374-51F45E5D16FE}" type="pres">
      <dgm:prSet presAssocID="{D3F7FA32-3A7D-4CF4-814F-EF571E9B355A}" presName="sibTrans" presStyleCnt="0"/>
      <dgm:spPr/>
    </dgm:pt>
    <dgm:pt modelId="{D7B97F8D-A533-D446-BD82-3ADA88FDEE61}" type="pres">
      <dgm:prSet presAssocID="{A2F88CC3-C52C-4D66-943D-9095A60344E3}" presName="compositeNode" presStyleCnt="0">
        <dgm:presLayoutVars>
          <dgm:bulletEnabled val="1"/>
        </dgm:presLayoutVars>
      </dgm:prSet>
      <dgm:spPr/>
    </dgm:pt>
    <dgm:pt modelId="{B9D1DFD3-E807-184F-910E-48B3F37071AB}" type="pres">
      <dgm:prSet presAssocID="{A2F88CC3-C52C-4D66-943D-9095A60344E3}" presName="bgRect" presStyleLbl="bgAccFollowNode1" presStyleIdx="1" presStyleCnt="3"/>
      <dgm:spPr/>
    </dgm:pt>
    <dgm:pt modelId="{F9801B3A-870C-9246-968C-B65BD5E0412C}" type="pres">
      <dgm:prSet presAssocID="{D13B381D-DA75-4BB5-9D44-7E47185E184B}" presName="sibTransNodeCircle" presStyleLbl="alignNode1" presStyleIdx="2" presStyleCnt="6">
        <dgm:presLayoutVars>
          <dgm:chMax val="0"/>
          <dgm:bulletEnabled/>
        </dgm:presLayoutVars>
      </dgm:prSet>
      <dgm:spPr/>
    </dgm:pt>
    <dgm:pt modelId="{4BEF55B6-B68D-BD4E-B2ED-FE113BF94044}" type="pres">
      <dgm:prSet presAssocID="{A2F88CC3-C52C-4D66-943D-9095A60344E3}" presName="bottomLine" presStyleLbl="alignNode1" presStyleIdx="3" presStyleCnt="6">
        <dgm:presLayoutVars/>
      </dgm:prSet>
      <dgm:spPr/>
    </dgm:pt>
    <dgm:pt modelId="{FB984086-FA8C-A946-B829-C84B97D74C69}" type="pres">
      <dgm:prSet presAssocID="{A2F88CC3-C52C-4D66-943D-9095A60344E3}" presName="nodeText" presStyleLbl="bgAccFollowNode1" presStyleIdx="1" presStyleCnt="3">
        <dgm:presLayoutVars>
          <dgm:bulletEnabled val="1"/>
        </dgm:presLayoutVars>
      </dgm:prSet>
      <dgm:spPr/>
    </dgm:pt>
    <dgm:pt modelId="{781AA5A3-BAA8-5B44-B690-2F85E6FA66DC}" type="pres">
      <dgm:prSet presAssocID="{D13B381D-DA75-4BB5-9D44-7E47185E184B}" presName="sibTrans" presStyleCnt="0"/>
      <dgm:spPr/>
    </dgm:pt>
    <dgm:pt modelId="{89C6BDA2-B788-D04E-839D-6FCBEC3FC6AA}" type="pres">
      <dgm:prSet presAssocID="{38256ED3-DE96-4B70-A34C-E3EAFF6BF636}" presName="compositeNode" presStyleCnt="0">
        <dgm:presLayoutVars>
          <dgm:bulletEnabled val="1"/>
        </dgm:presLayoutVars>
      </dgm:prSet>
      <dgm:spPr/>
    </dgm:pt>
    <dgm:pt modelId="{B00AF13B-7269-9245-AD2E-1FF4BDBFEE38}" type="pres">
      <dgm:prSet presAssocID="{38256ED3-DE96-4B70-A34C-E3EAFF6BF636}" presName="bgRect" presStyleLbl="bgAccFollowNode1" presStyleIdx="2" presStyleCnt="3"/>
      <dgm:spPr/>
    </dgm:pt>
    <dgm:pt modelId="{F719DD35-EB90-7340-B618-7DD725DDE795}" type="pres">
      <dgm:prSet presAssocID="{F3660001-618D-4EBB-9EDB-111C7D8A2B3F}" presName="sibTransNodeCircle" presStyleLbl="alignNode1" presStyleIdx="4" presStyleCnt="6">
        <dgm:presLayoutVars>
          <dgm:chMax val="0"/>
          <dgm:bulletEnabled/>
        </dgm:presLayoutVars>
      </dgm:prSet>
      <dgm:spPr/>
    </dgm:pt>
    <dgm:pt modelId="{0FE923B5-16C4-8E45-81C1-BFAD7E542DDF}" type="pres">
      <dgm:prSet presAssocID="{38256ED3-DE96-4B70-A34C-E3EAFF6BF636}" presName="bottomLine" presStyleLbl="alignNode1" presStyleIdx="5" presStyleCnt="6">
        <dgm:presLayoutVars/>
      </dgm:prSet>
      <dgm:spPr/>
    </dgm:pt>
    <dgm:pt modelId="{A3AB6D2B-6ECB-0843-99EE-395B83E1106A}" type="pres">
      <dgm:prSet presAssocID="{38256ED3-DE96-4B70-A34C-E3EAFF6BF636}" presName="nodeText" presStyleLbl="bgAccFollowNode1" presStyleIdx="2" presStyleCnt="3">
        <dgm:presLayoutVars>
          <dgm:bulletEnabled val="1"/>
        </dgm:presLayoutVars>
      </dgm:prSet>
      <dgm:spPr/>
    </dgm:pt>
  </dgm:ptLst>
  <dgm:cxnLst>
    <dgm:cxn modelId="{C8AF5C00-D49E-C74F-A811-888148DD8A6D}" type="presOf" srcId="{D3F7FA32-3A7D-4CF4-814F-EF571E9B355A}" destId="{0F6D0962-94BB-7A41-9867-5A68C2032BEA}" srcOrd="0" destOrd="0" presId="urn:microsoft.com/office/officeart/2016/7/layout/BasicLinearProcessNumbered"/>
    <dgm:cxn modelId="{595ADA14-F4C4-7349-A5B0-7AD88035EAD2}" type="presOf" srcId="{15B12EDE-D14C-4BF0-B28C-8EC5F560E85F}" destId="{A6FEBAC7-12E2-A44F-BA23-6E086AED4698}" srcOrd="0" destOrd="0" presId="urn:microsoft.com/office/officeart/2016/7/layout/BasicLinearProcessNumbered"/>
    <dgm:cxn modelId="{00E93049-8486-4B33-A44C-E2CCDAACD0F0}" srcId="{397D1552-EF95-45CA-BDCD-B283F5526C31}" destId="{38256ED3-DE96-4B70-A34C-E3EAFF6BF636}" srcOrd="2" destOrd="0" parTransId="{C1C8F508-A7AE-4D5A-A867-99D3322058BA}" sibTransId="{F3660001-618D-4EBB-9EDB-111C7D8A2B3F}"/>
    <dgm:cxn modelId="{515F2954-F698-2245-BEA8-BC62F8BE320C}" type="presOf" srcId="{397D1552-EF95-45CA-BDCD-B283F5526C31}" destId="{4129E456-2EF6-154D-A881-3DA3C4B374B3}" srcOrd="0" destOrd="0" presId="urn:microsoft.com/office/officeart/2016/7/layout/BasicLinearProcessNumbered"/>
    <dgm:cxn modelId="{7C8ADD57-FDD9-4865-92FE-500C37E04FB9}" srcId="{397D1552-EF95-45CA-BDCD-B283F5526C31}" destId="{A2F88CC3-C52C-4D66-943D-9095A60344E3}" srcOrd="1" destOrd="0" parTransId="{0784119A-3452-42F2-B359-BD6CECA354B9}" sibTransId="{D13B381D-DA75-4BB5-9D44-7E47185E184B}"/>
    <dgm:cxn modelId="{318CE35F-1AEB-2D4E-8435-31F3D988B33F}" type="presOf" srcId="{38256ED3-DE96-4B70-A34C-E3EAFF6BF636}" destId="{A3AB6D2B-6ECB-0843-99EE-395B83E1106A}" srcOrd="1" destOrd="0" presId="urn:microsoft.com/office/officeart/2016/7/layout/BasicLinearProcessNumbered"/>
    <dgm:cxn modelId="{982CA568-21B6-E446-B944-F30941789445}" type="presOf" srcId="{A2F88CC3-C52C-4D66-943D-9095A60344E3}" destId="{B9D1DFD3-E807-184F-910E-48B3F37071AB}" srcOrd="0" destOrd="0" presId="urn:microsoft.com/office/officeart/2016/7/layout/BasicLinearProcessNumbered"/>
    <dgm:cxn modelId="{881D3474-2AF9-FB4B-8B0E-D49A4D47FCBB}" type="presOf" srcId="{38256ED3-DE96-4B70-A34C-E3EAFF6BF636}" destId="{B00AF13B-7269-9245-AD2E-1FF4BDBFEE38}" srcOrd="0" destOrd="0" presId="urn:microsoft.com/office/officeart/2016/7/layout/BasicLinearProcessNumbered"/>
    <dgm:cxn modelId="{02135F96-BAE7-E740-AF58-7320ACFF3EB1}" type="presOf" srcId="{A2F88CC3-C52C-4D66-943D-9095A60344E3}" destId="{FB984086-FA8C-A946-B829-C84B97D74C69}" srcOrd="1" destOrd="0" presId="urn:microsoft.com/office/officeart/2016/7/layout/BasicLinearProcessNumbered"/>
    <dgm:cxn modelId="{35F3FD96-850A-48A0-A003-26486C1EBFBE}" srcId="{397D1552-EF95-45CA-BDCD-B283F5526C31}" destId="{15B12EDE-D14C-4BF0-B28C-8EC5F560E85F}" srcOrd="0" destOrd="0" parTransId="{6A5D0FF0-6494-4FA9-94D7-5AFBCDAAA57F}" sibTransId="{D3F7FA32-3A7D-4CF4-814F-EF571E9B355A}"/>
    <dgm:cxn modelId="{20BF679C-AC4F-904C-977F-912D431153E4}" type="presOf" srcId="{D13B381D-DA75-4BB5-9D44-7E47185E184B}" destId="{F9801B3A-870C-9246-968C-B65BD5E0412C}" srcOrd="0" destOrd="0" presId="urn:microsoft.com/office/officeart/2016/7/layout/BasicLinearProcessNumbered"/>
    <dgm:cxn modelId="{F7979DA2-2FAC-4948-823A-FDBFE294386D}" type="presOf" srcId="{15B12EDE-D14C-4BF0-B28C-8EC5F560E85F}" destId="{AEF58D0C-B1F8-9E4E-8E54-0AABEA0CB43F}" srcOrd="1" destOrd="0" presId="urn:microsoft.com/office/officeart/2016/7/layout/BasicLinearProcessNumbered"/>
    <dgm:cxn modelId="{A85DFEDB-AF83-5F4A-95BD-7596728C15C4}" type="presOf" srcId="{F3660001-618D-4EBB-9EDB-111C7D8A2B3F}" destId="{F719DD35-EB90-7340-B618-7DD725DDE795}" srcOrd="0" destOrd="0" presId="urn:microsoft.com/office/officeart/2016/7/layout/BasicLinearProcessNumbered"/>
    <dgm:cxn modelId="{6C8C3ED1-ECC4-B640-AC8B-28D4B8FC83BA}" type="presParOf" srcId="{4129E456-2EF6-154D-A881-3DA3C4B374B3}" destId="{498F1484-214E-3142-9E5E-D60294263D51}" srcOrd="0" destOrd="0" presId="urn:microsoft.com/office/officeart/2016/7/layout/BasicLinearProcessNumbered"/>
    <dgm:cxn modelId="{33B0F94C-0179-0049-8D0E-92903C8E3D9C}" type="presParOf" srcId="{498F1484-214E-3142-9E5E-D60294263D51}" destId="{A6FEBAC7-12E2-A44F-BA23-6E086AED4698}" srcOrd="0" destOrd="0" presId="urn:microsoft.com/office/officeart/2016/7/layout/BasicLinearProcessNumbered"/>
    <dgm:cxn modelId="{F67E9809-FC54-4245-A349-1ABED2F253C6}" type="presParOf" srcId="{498F1484-214E-3142-9E5E-D60294263D51}" destId="{0F6D0962-94BB-7A41-9867-5A68C2032BEA}" srcOrd="1" destOrd="0" presId="urn:microsoft.com/office/officeart/2016/7/layout/BasicLinearProcessNumbered"/>
    <dgm:cxn modelId="{C0FC3263-A971-C54E-B88F-FB0EC3417118}" type="presParOf" srcId="{498F1484-214E-3142-9E5E-D60294263D51}" destId="{6B040A03-015E-0A44-9E4E-95EE516DBAFF}" srcOrd="2" destOrd="0" presId="urn:microsoft.com/office/officeart/2016/7/layout/BasicLinearProcessNumbered"/>
    <dgm:cxn modelId="{9539D625-7D22-9849-8AE3-0CCE8F6BA250}" type="presParOf" srcId="{498F1484-214E-3142-9E5E-D60294263D51}" destId="{AEF58D0C-B1F8-9E4E-8E54-0AABEA0CB43F}" srcOrd="3" destOrd="0" presId="urn:microsoft.com/office/officeart/2016/7/layout/BasicLinearProcessNumbered"/>
    <dgm:cxn modelId="{AEBC4715-E14E-5B4E-A6A9-360DA1474D26}" type="presParOf" srcId="{4129E456-2EF6-154D-A881-3DA3C4B374B3}" destId="{23A29135-613B-A54D-9374-51F45E5D16FE}" srcOrd="1" destOrd="0" presId="urn:microsoft.com/office/officeart/2016/7/layout/BasicLinearProcessNumbered"/>
    <dgm:cxn modelId="{53006784-65DD-D340-AA94-CF8B46952D53}" type="presParOf" srcId="{4129E456-2EF6-154D-A881-3DA3C4B374B3}" destId="{D7B97F8D-A533-D446-BD82-3ADA88FDEE61}" srcOrd="2" destOrd="0" presId="urn:microsoft.com/office/officeart/2016/7/layout/BasicLinearProcessNumbered"/>
    <dgm:cxn modelId="{1E931529-8FF4-FB40-B2EC-EB95CCEDE5E6}" type="presParOf" srcId="{D7B97F8D-A533-D446-BD82-3ADA88FDEE61}" destId="{B9D1DFD3-E807-184F-910E-48B3F37071AB}" srcOrd="0" destOrd="0" presId="urn:microsoft.com/office/officeart/2016/7/layout/BasicLinearProcessNumbered"/>
    <dgm:cxn modelId="{020F8E5D-E3A7-AE40-AE92-B257DBB23277}" type="presParOf" srcId="{D7B97F8D-A533-D446-BD82-3ADA88FDEE61}" destId="{F9801B3A-870C-9246-968C-B65BD5E0412C}" srcOrd="1" destOrd="0" presId="urn:microsoft.com/office/officeart/2016/7/layout/BasicLinearProcessNumbered"/>
    <dgm:cxn modelId="{2277EE23-1CDA-2447-A1FB-00CCA8F7BA65}" type="presParOf" srcId="{D7B97F8D-A533-D446-BD82-3ADA88FDEE61}" destId="{4BEF55B6-B68D-BD4E-B2ED-FE113BF94044}" srcOrd="2" destOrd="0" presId="urn:microsoft.com/office/officeart/2016/7/layout/BasicLinearProcessNumbered"/>
    <dgm:cxn modelId="{4029F3BB-B95E-F94F-9FE1-6C9013506202}" type="presParOf" srcId="{D7B97F8D-A533-D446-BD82-3ADA88FDEE61}" destId="{FB984086-FA8C-A946-B829-C84B97D74C69}" srcOrd="3" destOrd="0" presId="urn:microsoft.com/office/officeart/2016/7/layout/BasicLinearProcessNumbered"/>
    <dgm:cxn modelId="{43823F9B-470B-1145-A13F-5FD79B2454D3}" type="presParOf" srcId="{4129E456-2EF6-154D-A881-3DA3C4B374B3}" destId="{781AA5A3-BAA8-5B44-B690-2F85E6FA66DC}" srcOrd="3" destOrd="0" presId="urn:microsoft.com/office/officeart/2016/7/layout/BasicLinearProcessNumbered"/>
    <dgm:cxn modelId="{2D41E90E-6A19-FC4A-BAE5-96BAA1FD5352}" type="presParOf" srcId="{4129E456-2EF6-154D-A881-3DA3C4B374B3}" destId="{89C6BDA2-B788-D04E-839D-6FCBEC3FC6AA}" srcOrd="4" destOrd="0" presId="urn:microsoft.com/office/officeart/2016/7/layout/BasicLinearProcessNumbered"/>
    <dgm:cxn modelId="{FBD15840-0AFE-D144-BB76-5ACD56F4CBD4}" type="presParOf" srcId="{89C6BDA2-B788-D04E-839D-6FCBEC3FC6AA}" destId="{B00AF13B-7269-9245-AD2E-1FF4BDBFEE38}" srcOrd="0" destOrd="0" presId="urn:microsoft.com/office/officeart/2016/7/layout/BasicLinearProcessNumbered"/>
    <dgm:cxn modelId="{E84117E7-EC0D-8247-ABDD-6B3F2B4F4D5F}" type="presParOf" srcId="{89C6BDA2-B788-D04E-839D-6FCBEC3FC6AA}" destId="{F719DD35-EB90-7340-B618-7DD725DDE795}" srcOrd="1" destOrd="0" presId="urn:microsoft.com/office/officeart/2016/7/layout/BasicLinearProcessNumbered"/>
    <dgm:cxn modelId="{D1AA3678-F711-3649-9C02-BBA0927277CC}" type="presParOf" srcId="{89C6BDA2-B788-D04E-839D-6FCBEC3FC6AA}" destId="{0FE923B5-16C4-8E45-81C1-BFAD7E542DDF}" srcOrd="2" destOrd="0" presId="urn:microsoft.com/office/officeart/2016/7/layout/BasicLinearProcessNumbered"/>
    <dgm:cxn modelId="{1518A020-6055-A748-AFE0-E84450C61963}" type="presParOf" srcId="{89C6BDA2-B788-D04E-839D-6FCBEC3FC6AA}" destId="{A3AB6D2B-6ECB-0843-99EE-395B83E1106A}" srcOrd="3" destOrd="0" presId="urn:microsoft.com/office/officeart/2016/7/layout/BasicLinear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C832F3-145C-40B6-83E8-5DDBA267B40E}" type="doc">
      <dgm:prSet loTypeId="urn:microsoft.com/office/officeart/2008/layout/LinedList" loCatId="list" qsTypeId="urn:microsoft.com/office/officeart/2005/8/quickstyle/simple4" qsCatId="simple" csTypeId="urn:microsoft.com/office/officeart/2005/8/colors/accent0_3" csCatId="mainScheme" phldr="1"/>
      <dgm:spPr/>
      <dgm:t>
        <a:bodyPr/>
        <a:lstStyle/>
        <a:p>
          <a:endParaRPr lang="en-US"/>
        </a:p>
      </dgm:t>
    </dgm:pt>
    <dgm:pt modelId="{3AAD7981-0434-4342-B3DD-76C5482032E2}">
      <dgm:prSet custT="1"/>
      <dgm:spPr/>
      <dgm:t>
        <a:bodyPr/>
        <a:lstStyle/>
        <a:p>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 Significant mental health concerns </a:t>
          </a:r>
        </a:p>
        <a:p>
          <a:r>
            <a:rPr lang="en-US" sz="2400" dirty="0">
              <a:latin typeface="Arial" panose="020B0604020202020204" pitchFamily="34" charset="0"/>
              <a:cs typeface="Arial" panose="020B0604020202020204" pitchFamily="34" charset="0"/>
            </a:rPr>
            <a:t>- Emotional, sensory processing, memory, and cognitive challenges</a:t>
          </a:r>
        </a:p>
      </dgm:t>
    </dgm:pt>
    <dgm:pt modelId="{AA18FACE-2451-4F09-A1FA-B4892AF74F3F}" type="parTrans" cxnId="{50CDA4C4-1868-4BC6-B5EB-E7422E89B9C4}">
      <dgm:prSet/>
      <dgm:spPr/>
      <dgm:t>
        <a:bodyPr/>
        <a:lstStyle/>
        <a:p>
          <a:endParaRPr lang="en-US" sz="2400">
            <a:latin typeface="Arial" panose="020B0604020202020204" pitchFamily="34" charset="0"/>
            <a:cs typeface="Arial" panose="020B0604020202020204" pitchFamily="34" charset="0"/>
          </a:endParaRPr>
        </a:p>
      </dgm:t>
    </dgm:pt>
    <dgm:pt modelId="{BCE23445-45E2-4EC1-81BA-9ACC7CEC8741}" type="sibTrans" cxnId="{50CDA4C4-1868-4BC6-B5EB-E7422E89B9C4}">
      <dgm:prSet/>
      <dgm:spPr/>
      <dgm:t>
        <a:bodyPr/>
        <a:lstStyle/>
        <a:p>
          <a:endParaRPr lang="en-US" sz="2400">
            <a:latin typeface="Arial" panose="020B0604020202020204" pitchFamily="34" charset="0"/>
            <a:cs typeface="Arial" panose="020B0604020202020204" pitchFamily="34" charset="0"/>
          </a:endParaRPr>
        </a:p>
      </dgm:t>
    </dgm:pt>
    <dgm:pt modelId="{6BE6976B-73D8-4B95-B543-42871F88E5E0}">
      <dgm:prSet custT="1"/>
      <dgm:spPr/>
      <dgm:t>
        <a:bodyPr/>
        <a:lstStyle/>
        <a:p>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 Trouble with concentration </a:t>
          </a:r>
        </a:p>
        <a:p>
          <a:r>
            <a:rPr lang="en-US" sz="2400" dirty="0">
              <a:latin typeface="Arial" panose="020B0604020202020204" pitchFamily="34" charset="0"/>
              <a:cs typeface="Arial" panose="020B0604020202020204" pitchFamily="34" charset="0"/>
            </a:rPr>
            <a:t>- Impulsive reactions and impatience</a:t>
          </a:r>
        </a:p>
        <a:p>
          <a:r>
            <a:rPr lang="en-US" sz="2400" dirty="0">
              <a:latin typeface="Arial" panose="020B0604020202020204" pitchFamily="34" charset="0"/>
              <a:cs typeface="Arial" panose="020B0604020202020204" pitchFamily="34" charset="0"/>
            </a:rPr>
            <a:t>- Hyperactivity</a:t>
          </a:r>
        </a:p>
        <a:p>
          <a:r>
            <a:rPr lang="en-US" sz="2400" dirty="0">
              <a:latin typeface="Arial" panose="020B0604020202020204" pitchFamily="34" charset="0"/>
              <a:cs typeface="Arial" panose="020B0604020202020204" pitchFamily="34" charset="0"/>
            </a:rPr>
            <a:t>- Sensory differences</a:t>
          </a:r>
        </a:p>
      </dgm:t>
    </dgm:pt>
    <dgm:pt modelId="{569FA4AA-C114-4ABD-A5E3-605EE26ED1C5}" type="parTrans" cxnId="{9343E6AA-01CB-4746-ACA5-1DAD5BDAC329}">
      <dgm:prSet/>
      <dgm:spPr/>
      <dgm:t>
        <a:bodyPr/>
        <a:lstStyle/>
        <a:p>
          <a:endParaRPr lang="en-US" sz="2400">
            <a:latin typeface="Arial" panose="020B0604020202020204" pitchFamily="34" charset="0"/>
            <a:cs typeface="Arial" panose="020B0604020202020204" pitchFamily="34" charset="0"/>
          </a:endParaRPr>
        </a:p>
      </dgm:t>
    </dgm:pt>
    <dgm:pt modelId="{35ED9F1D-CF5A-4E64-BB58-2E835500E502}" type="sibTrans" cxnId="{9343E6AA-01CB-4746-ACA5-1DAD5BDAC329}">
      <dgm:prSet/>
      <dgm:spPr/>
      <dgm:t>
        <a:bodyPr/>
        <a:lstStyle/>
        <a:p>
          <a:endParaRPr lang="en-US" sz="2400">
            <a:latin typeface="Arial" panose="020B0604020202020204" pitchFamily="34" charset="0"/>
            <a:cs typeface="Arial" panose="020B0604020202020204" pitchFamily="34" charset="0"/>
          </a:endParaRPr>
        </a:p>
      </dgm:t>
    </dgm:pt>
    <dgm:pt modelId="{64CC8456-5397-3541-98E1-4AB31F654986}" type="pres">
      <dgm:prSet presAssocID="{0FC832F3-145C-40B6-83E8-5DDBA267B40E}" presName="vert0" presStyleCnt="0">
        <dgm:presLayoutVars>
          <dgm:dir/>
          <dgm:animOne val="branch"/>
          <dgm:animLvl val="lvl"/>
        </dgm:presLayoutVars>
      </dgm:prSet>
      <dgm:spPr/>
    </dgm:pt>
    <dgm:pt modelId="{7C7645E6-A914-AF44-82C4-98889166C21F}" type="pres">
      <dgm:prSet presAssocID="{3AAD7981-0434-4342-B3DD-76C5482032E2}" presName="thickLine" presStyleLbl="alignNode1" presStyleIdx="0" presStyleCnt="2"/>
      <dgm:spPr/>
    </dgm:pt>
    <dgm:pt modelId="{E2D65A39-8616-B645-8686-814F7B9C4FB3}" type="pres">
      <dgm:prSet presAssocID="{3AAD7981-0434-4342-B3DD-76C5482032E2}" presName="horz1" presStyleCnt="0"/>
      <dgm:spPr/>
    </dgm:pt>
    <dgm:pt modelId="{E7457F46-1403-0043-B6F2-4D3F91244A73}" type="pres">
      <dgm:prSet presAssocID="{3AAD7981-0434-4342-B3DD-76C5482032E2}" presName="tx1" presStyleLbl="revTx" presStyleIdx="0" presStyleCnt="2" custLinFactNeighborY="7433"/>
      <dgm:spPr/>
    </dgm:pt>
    <dgm:pt modelId="{5EC9B264-2663-054F-85E4-41269AE49D5C}" type="pres">
      <dgm:prSet presAssocID="{3AAD7981-0434-4342-B3DD-76C5482032E2}" presName="vert1" presStyleCnt="0"/>
      <dgm:spPr/>
    </dgm:pt>
    <dgm:pt modelId="{4789BD4C-B2B9-9E4D-83BD-50414A806C17}" type="pres">
      <dgm:prSet presAssocID="{6BE6976B-73D8-4B95-B543-42871F88E5E0}" presName="thickLine" presStyleLbl="alignNode1" presStyleIdx="1" presStyleCnt="2"/>
      <dgm:spPr/>
    </dgm:pt>
    <dgm:pt modelId="{8AE6C43A-A966-074E-B6B2-2F7BC458D338}" type="pres">
      <dgm:prSet presAssocID="{6BE6976B-73D8-4B95-B543-42871F88E5E0}" presName="horz1" presStyleCnt="0"/>
      <dgm:spPr/>
    </dgm:pt>
    <dgm:pt modelId="{70D6CBFF-1DAC-344F-B467-3CF5EC3254C8}" type="pres">
      <dgm:prSet presAssocID="{6BE6976B-73D8-4B95-B543-42871F88E5E0}" presName="tx1" presStyleLbl="revTx" presStyleIdx="1" presStyleCnt="2" custLinFactNeighborY="4326"/>
      <dgm:spPr/>
    </dgm:pt>
    <dgm:pt modelId="{DC12A8EB-2935-C149-BA52-B40E56B98959}" type="pres">
      <dgm:prSet presAssocID="{6BE6976B-73D8-4B95-B543-42871F88E5E0}" presName="vert1" presStyleCnt="0"/>
      <dgm:spPr/>
    </dgm:pt>
  </dgm:ptLst>
  <dgm:cxnLst>
    <dgm:cxn modelId="{DE37EC47-7C04-C646-882F-273FD3C533ED}" type="presOf" srcId="{3AAD7981-0434-4342-B3DD-76C5482032E2}" destId="{E7457F46-1403-0043-B6F2-4D3F91244A73}" srcOrd="0" destOrd="0" presId="urn:microsoft.com/office/officeart/2008/layout/LinedList"/>
    <dgm:cxn modelId="{9343E6AA-01CB-4746-ACA5-1DAD5BDAC329}" srcId="{0FC832F3-145C-40B6-83E8-5DDBA267B40E}" destId="{6BE6976B-73D8-4B95-B543-42871F88E5E0}" srcOrd="1" destOrd="0" parTransId="{569FA4AA-C114-4ABD-A5E3-605EE26ED1C5}" sibTransId="{35ED9F1D-CF5A-4E64-BB58-2E835500E502}"/>
    <dgm:cxn modelId="{50CDA4C4-1868-4BC6-B5EB-E7422E89B9C4}" srcId="{0FC832F3-145C-40B6-83E8-5DDBA267B40E}" destId="{3AAD7981-0434-4342-B3DD-76C5482032E2}" srcOrd="0" destOrd="0" parTransId="{AA18FACE-2451-4F09-A1FA-B4892AF74F3F}" sibTransId="{BCE23445-45E2-4EC1-81BA-9ACC7CEC8741}"/>
    <dgm:cxn modelId="{154047E5-D23E-0441-B4EB-4E7E8B768D5E}" type="presOf" srcId="{0FC832F3-145C-40B6-83E8-5DDBA267B40E}" destId="{64CC8456-5397-3541-98E1-4AB31F654986}" srcOrd="0" destOrd="0" presId="urn:microsoft.com/office/officeart/2008/layout/LinedList"/>
    <dgm:cxn modelId="{818C5DF0-46C7-494C-8074-8605E4ABB9C1}" type="presOf" srcId="{6BE6976B-73D8-4B95-B543-42871F88E5E0}" destId="{70D6CBFF-1DAC-344F-B467-3CF5EC3254C8}" srcOrd="0" destOrd="0" presId="urn:microsoft.com/office/officeart/2008/layout/LinedList"/>
    <dgm:cxn modelId="{DEB30BF2-2ED4-3549-9D23-8F315FDB8F65}" type="presParOf" srcId="{64CC8456-5397-3541-98E1-4AB31F654986}" destId="{7C7645E6-A914-AF44-82C4-98889166C21F}" srcOrd="0" destOrd="0" presId="urn:microsoft.com/office/officeart/2008/layout/LinedList"/>
    <dgm:cxn modelId="{1C303FB1-7FEE-7846-89EC-0ADA486BBBBC}" type="presParOf" srcId="{64CC8456-5397-3541-98E1-4AB31F654986}" destId="{E2D65A39-8616-B645-8686-814F7B9C4FB3}" srcOrd="1" destOrd="0" presId="urn:microsoft.com/office/officeart/2008/layout/LinedList"/>
    <dgm:cxn modelId="{8E1512B4-33D6-0B41-AE8D-75475623F2E7}" type="presParOf" srcId="{E2D65A39-8616-B645-8686-814F7B9C4FB3}" destId="{E7457F46-1403-0043-B6F2-4D3F91244A73}" srcOrd="0" destOrd="0" presId="urn:microsoft.com/office/officeart/2008/layout/LinedList"/>
    <dgm:cxn modelId="{DA6DE8F5-DBD1-A144-A0A7-C3621470C3A1}" type="presParOf" srcId="{E2D65A39-8616-B645-8686-814F7B9C4FB3}" destId="{5EC9B264-2663-054F-85E4-41269AE49D5C}" srcOrd="1" destOrd="0" presId="urn:microsoft.com/office/officeart/2008/layout/LinedList"/>
    <dgm:cxn modelId="{0C57AF05-57D2-A642-8699-10A6FA8A013B}" type="presParOf" srcId="{64CC8456-5397-3541-98E1-4AB31F654986}" destId="{4789BD4C-B2B9-9E4D-83BD-50414A806C17}" srcOrd="2" destOrd="0" presId="urn:microsoft.com/office/officeart/2008/layout/LinedList"/>
    <dgm:cxn modelId="{5D269B83-6A3A-944C-A6A1-A22CD2BA5427}" type="presParOf" srcId="{64CC8456-5397-3541-98E1-4AB31F654986}" destId="{8AE6C43A-A966-074E-B6B2-2F7BC458D338}" srcOrd="3" destOrd="0" presId="urn:microsoft.com/office/officeart/2008/layout/LinedList"/>
    <dgm:cxn modelId="{3CAEAE17-7FFE-4941-B913-94F5EEB800C2}" type="presParOf" srcId="{8AE6C43A-A966-074E-B6B2-2F7BC458D338}" destId="{70D6CBFF-1DAC-344F-B467-3CF5EC3254C8}" srcOrd="0" destOrd="0" presId="urn:microsoft.com/office/officeart/2008/layout/LinedList"/>
    <dgm:cxn modelId="{1DC2EF85-1828-0E49-8989-3F5274D3C3E5}" type="presParOf" srcId="{8AE6C43A-A966-074E-B6B2-2F7BC458D338}" destId="{DC12A8EB-2935-C149-BA52-B40E56B98959}"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67DF7BD-F4B7-4DF7-9FE2-61BC1DD3CEFD}"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32EB01D2-D201-4A90-8BC2-33281651D698}">
      <dgm:prSet/>
      <dgm:spPr/>
      <dgm:t>
        <a:bodyPr/>
        <a:lstStyle/>
        <a:p>
          <a:r>
            <a:rPr lang="en-CA" dirty="0">
              <a:latin typeface="Arial" panose="020B0604020202020204" pitchFamily="34" charset="0"/>
              <a:cs typeface="Arial" panose="020B0604020202020204" pitchFamily="34" charset="0"/>
            </a:rPr>
            <a:t>Were you familiar with neurodiverse terminology before this module?</a:t>
          </a:r>
          <a:endParaRPr lang="en-US" dirty="0">
            <a:latin typeface="Arial" panose="020B0604020202020204" pitchFamily="34" charset="0"/>
            <a:cs typeface="Arial" panose="020B0604020202020204" pitchFamily="34" charset="0"/>
          </a:endParaRPr>
        </a:p>
      </dgm:t>
    </dgm:pt>
    <dgm:pt modelId="{06B99097-66E4-45CF-BD76-A15B981424C2}" type="parTrans" cxnId="{ABA9209D-534B-4430-A3AE-28EC75C1A745}">
      <dgm:prSet/>
      <dgm:spPr/>
      <dgm:t>
        <a:bodyPr/>
        <a:lstStyle/>
        <a:p>
          <a:endParaRPr lang="en-US">
            <a:latin typeface="Arial" panose="020B0604020202020204" pitchFamily="34" charset="0"/>
            <a:cs typeface="Arial" panose="020B0604020202020204" pitchFamily="34" charset="0"/>
          </a:endParaRPr>
        </a:p>
      </dgm:t>
    </dgm:pt>
    <dgm:pt modelId="{9C19EFB4-AF1B-412D-9DA5-D02570FB4A5B}" type="sibTrans" cxnId="{ABA9209D-534B-4430-A3AE-28EC75C1A745}">
      <dgm:prSet/>
      <dgm:spPr/>
      <dgm:t>
        <a:bodyPr/>
        <a:lstStyle/>
        <a:p>
          <a:endParaRPr lang="en-US">
            <a:latin typeface="Arial" panose="020B0604020202020204" pitchFamily="34" charset="0"/>
            <a:cs typeface="Arial" panose="020B0604020202020204" pitchFamily="34" charset="0"/>
          </a:endParaRPr>
        </a:p>
      </dgm:t>
    </dgm:pt>
    <dgm:pt modelId="{AE565306-2AA8-445F-B251-7FBF954EE20A}">
      <dgm:prSet/>
      <dgm:spPr/>
      <dgm:t>
        <a:bodyPr/>
        <a:lstStyle/>
        <a:p>
          <a:r>
            <a:rPr lang="en-CA">
              <a:latin typeface="Arial" panose="020B0604020202020204" pitchFamily="34" charset="0"/>
              <a:cs typeface="Arial" panose="020B0604020202020204" pitchFamily="34" charset="0"/>
            </a:rPr>
            <a:t>Do you have friends or family members who may be part of the disability and/or neurodiverse community who may enjoy music, theatre, or dance, but struggle to attend cultural events?</a:t>
          </a:r>
          <a:endParaRPr lang="en-US">
            <a:latin typeface="Arial" panose="020B0604020202020204" pitchFamily="34" charset="0"/>
            <a:cs typeface="Arial" panose="020B0604020202020204" pitchFamily="34" charset="0"/>
          </a:endParaRPr>
        </a:p>
      </dgm:t>
    </dgm:pt>
    <dgm:pt modelId="{144F5F46-A619-4880-B55A-151693A34551}" type="parTrans" cxnId="{F6A1BD53-CF6D-4AF7-AFA9-8120D293264B}">
      <dgm:prSet/>
      <dgm:spPr/>
      <dgm:t>
        <a:bodyPr/>
        <a:lstStyle/>
        <a:p>
          <a:endParaRPr lang="en-US">
            <a:latin typeface="Arial" panose="020B0604020202020204" pitchFamily="34" charset="0"/>
            <a:cs typeface="Arial" panose="020B0604020202020204" pitchFamily="34" charset="0"/>
          </a:endParaRPr>
        </a:p>
      </dgm:t>
    </dgm:pt>
    <dgm:pt modelId="{947BCBF4-6668-4683-8E64-D1E326037367}" type="sibTrans" cxnId="{F6A1BD53-CF6D-4AF7-AFA9-8120D293264B}">
      <dgm:prSet/>
      <dgm:spPr/>
      <dgm:t>
        <a:bodyPr/>
        <a:lstStyle/>
        <a:p>
          <a:endParaRPr lang="en-US">
            <a:latin typeface="Arial" panose="020B0604020202020204" pitchFamily="34" charset="0"/>
            <a:cs typeface="Arial" panose="020B0604020202020204" pitchFamily="34" charset="0"/>
          </a:endParaRPr>
        </a:p>
      </dgm:t>
    </dgm:pt>
    <dgm:pt modelId="{91DA5ECC-2235-405A-A85B-8EE630DE2EC3}">
      <dgm:prSet/>
      <dgm:spPr/>
      <dgm:t>
        <a:bodyPr/>
        <a:lstStyle/>
        <a:p>
          <a:r>
            <a:rPr lang="en-CA">
              <a:latin typeface="Arial" panose="020B0604020202020204" pitchFamily="34" charset="0"/>
              <a:cs typeface="Arial" panose="020B0604020202020204" pitchFamily="34" charset="0"/>
            </a:rPr>
            <a:t>How might music/dance therapy contribute to performance and vice versa?</a:t>
          </a:r>
          <a:endParaRPr lang="en-US">
            <a:latin typeface="Arial" panose="020B0604020202020204" pitchFamily="34" charset="0"/>
            <a:cs typeface="Arial" panose="020B0604020202020204" pitchFamily="34" charset="0"/>
          </a:endParaRPr>
        </a:p>
      </dgm:t>
    </dgm:pt>
    <dgm:pt modelId="{6C809C67-21B7-4876-8F0C-B140CB550413}" type="parTrans" cxnId="{CC05C684-F7F8-4BE7-A7D7-E458DFCC9234}">
      <dgm:prSet/>
      <dgm:spPr/>
      <dgm:t>
        <a:bodyPr/>
        <a:lstStyle/>
        <a:p>
          <a:endParaRPr lang="en-US">
            <a:latin typeface="Arial" panose="020B0604020202020204" pitchFamily="34" charset="0"/>
            <a:cs typeface="Arial" panose="020B0604020202020204" pitchFamily="34" charset="0"/>
          </a:endParaRPr>
        </a:p>
      </dgm:t>
    </dgm:pt>
    <dgm:pt modelId="{E359206E-7469-4C7A-80E1-F1153F02BEFB}" type="sibTrans" cxnId="{CC05C684-F7F8-4BE7-A7D7-E458DFCC9234}">
      <dgm:prSet/>
      <dgm:spPr/>
      <dgm:t>
        <a:bodyPr/>
        <a:lstStyle/>
        <a:p>
          <a:endParaRPr lang="en-US">
            <a:latin typeface="Arial" panose="020B0604020202020204" pitchFamily="34" charset="0"/>
            <a:cs typeface="Arial" panose="020B0604020202020204" pitchFamily="34" charset="0"/>
          </a:endParaRPr>
        </a:p>
      </dgm:t>
    </dgm:pt>
    <dgm:pt modelId="{645642F7-CA35-2547-8590-40E0539F95B2}" type="pres">
      <dgm:prSet presAssocID="{967DF7BD-F4B7-4DF7-9FE2-61BC1DD3CEFD}" presName="linear" presStyleCnt="0">
        <dgm:presLayoutVars>
          <dgm:animLvl val="lvl"/>
          <dgm:resizeHandles val="exact"/>
        </dgm:presLayoutVars>
      </dgm:prSet>
      <dgm:spPr/>
    </dgm:pt>
    <dgm:pt modelId="{09DF16A7-DE75-1045-A91B-7FC8266AEA9C}" type="pres">
      <dgm:prSet presAssocID="{32EB01D2-D201-4A90-8BC2-33281651D698}" presName="parentText" presStyleLbl="node1" presStyleIdx="0" presStyleCnt="3">
        <dgm:presLayoutVars>
          <dgm:chMax val="0"/>
          <dgm:bulletEnabled val="1"/>
        </dgm:presLayoutVars>
      </dgm:prSet>
      <dgm:spPr/>
    </dgm:pt>
    <dgm:pt modelId="{CCACA689-F63C-7E4A-BF31-1C353A571E1B}" type="pres">
      <dgm:prSet presAssocID="{9C19EFB4-AF1B-412D-9DA5-D02570FB4A5B}" presName="spacer" presStyleCnt="0"/>
      <dgm:spPr/>
    </dgm:pt>
    <dgm:pt modelId="{DD9510C3-CF19-394F-91C8-9D23E8692570}" type="pres">
      <dgm:prSet presAssocID="{AE565306-2AA8-445F-B251-7FBF954EE20A}" presName="parentText" presStyleLbl="node1" presStyleIdx="1" presStyleCnt="3">
        <dgm:presLayoutVars>
          <dgm:chMax val="0"/>
          <dgm:bulletEnabled val="1"/>
        </dgm:presLayoutVars>
      </dgm:prSet>
      <dgm:spPr/>
    </dgm:pt>
    <dgm:pt modelId="{DACEA056-FD42-9F4C-BB93-252889D8DF92}" type="pres">
      <dgm:prSet presAssocID="{947BCBF4-6668-4683-8E64-D1E326037367}" presName="spacer" presStyleCnt="0"/>
      <dgm:spPr/>
    </dgm:pt>
    <dgm:pt modelId="{1A9CD641-5F7D-9946-AC31-B72B926BEEE0}" type="pres">
      <dgm:prSet presAssocID="{91DA5ECC-2235-405A-A85B-8EE630DE2EC3}" presName="parentText" presStyleLbl="node1" presStyleIdx="2" presStyleCnt="3">
        <dgm:presLayoutVars>
          <dgm:chMax val="0"/>
          <dgm:bulletEnabled val="1"/>
        </dgm:presLayoutVars>
      </dgm:prSet>
      <dgm:spPr/>
    </dgm:pt>
  </dgm:ptLst>
  <dgm:cxnLst>
    <dgm:cxn modelId="{C2AA8E4E-217A-2E4C-AAF7-D3C0CC7EA669}" type="presOf" srcId="{91DA5ECC-2235-405A-A85B-8EE630DE2EC3}" destId="{1A9CD641-5F7D-9946-AC31-B72B926BEEE0}" srcOrd="0" destOrd="0" presId="urn:microsoft.com/office/officeart/2005/8/layout/vList2"/>
    <dgm:cxn modelId="{F6A1BD53-CF6D-4AF7-AFA9-8120D293264B}" srcId="{967DF7BD-F4B7-4DF7-9FE2-61BC1DD3CEFD}" destId="{AE565306-2AA8-445F-B251-7FBF954EE20A}" srcOrd="1" destOrd="0" parTransId="{144F5F46-A619-4880-B55A-151693A34551}" sibTransId="{947BCBF4-6668-4683-8E64-D1E326037367}"/>
    <dgm:cxn modelId="{04BBBD69-EBD3-094E-B4B0-E34AA62D2D95}" type="presOf" srcId="{967DF7BD-F4B7-4DF7-9FE2-61BC1DD3CEFD}" destId="{645642F7-CA35-2547-8590-40E0539F95B2}" srcOrd="0" destOrd="0" presId="urn:microsoft.com/office/officeart/2005/8/layout/vList2"/>
    <dgm:cxn modelId="{10D20D78-5713-8149-9778-91FD73FB5E8D}" type="presOf" srcId="{32EB01D2-D201-4A90-8BC2-33281651D698}" destId="{09DF16A7-DE75-1045-A91B-7FC8266AEA9C}" srcOrd="0" destOrd="0" presId="urn:microsoft.com/office/officeart/2005/8/layout/vList2"/>
    <dgm:cxn modelId="{CC05C684-F7F8-4BE7-A7D7-E458DFCC9234}" srcId="{967DF7BD-F4B7-4DF7-9FE2-61BC1DD3CEFD}" destId="{91DA5ECC-2235-405A-A85B-8EE630DE2EC3}" srcOrd="2" destOrd="0" parTransId="{6C809C67-21B7-4876-8F0C-B140CB550413}" sibTransId="{E359206E-7469-4C7A-80E1-F1153F02BEFB}"/>
    <dgm:cxn modelId="{ABA9209D-534B-4430-A3AE-28EC75C1A745}" srcId="{967DF7BD-F4B7-4DF7-9FE2-61BC1DD3CEFD}" destId="{32EB01D2-D201-4A90-8BC2-33281651D698}" srcOrd="0" destOrd="0" parTransId="{06B99097-66E4-45CF-BD76-A15B981424C2}" sibTransId="{9C19EFB4-AF1B-412D-9DA5-D02570FB4A5B}"/>
    <dgm:cxn modelId="{7B8AAEB3-C207-7943-B30C-46AF700714BF}" type="presOf" srcId="{AE565306-2AA8-445F-B251-7FBF954EE20A}" destId="{DD9510C3-CF19-394F-91C8-9D23E8692570}" srcOrd="0" destOrd="0" presId="urn:microsoft.com/office/officeart/2005/8/layout/vList2"/>
    <dgm:cxn modelId="{DB5CB39C-9E70-B049-A9CE-9804C3EB3026}" type="presParOf" srcId="{645642F7-CA35-2547-8590-40E0539F95B2}" destId="{09DF16A7-DE75-1045-A91B-7FC8266AEA9C}" srcOrd="0" destOrd="0" presId="urn:microsoft.com/office/officeart/2005/8/layout/vList2"/>
    <dgm:cxn modelId="{091F1BAD-26B9-C543-93D4-79B99978C3BD}" type="presParOf" srcId="{645642F7-CA35-2547-8590-40E0539F95B2}" destId="{CCACA689-F63C-7E4A-BF31-1C353A571E1B}" srcOrd="1" destOrd="0" presId="urn:microsoft.com/office/officeart/2005/8/layout/vList2"/>
    <dgm:cxn modelId="{D5748176-76DB-A348-A356-3269B2224B0F}" type="presParOf" srcId="{645642F7-CA35-2547-8590-40E0539F95B2}" destId="{DD9510C3-CF19-394F-91C8-9D23E8692570}" srcOrd="2" destOrd="0" presId="urn:microsoft.com/office/officeart/2005/8/layout/vList2"/>
    <dgm:cxn modelId="{72DFC761-538B-9C49-8483-D6A31107B5D2}" type="presParOf" srcId="{645642F7-CA35-2547-8590-40E0539F95B2}" destId="{DACEA056-FD42-9F4C-BB93-252889D8DF92}" srcOrd="3" destOrd="0" presId="urn:microsoft.com/office/officeart/2005/8/layout/vList2"/>
    <dgm:cxn modelId="{0B8D3C36-DE22-3549-875A-CC52B10E1A43}" type="presParOf" srcId="{645642F7-CA35-2547-8590-40E0539F95B2}" destId="{1A9CD641-5F7D-9946-AC31-B72B926BEEE0}"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FEBAC7-12E2-A44F-BA23-6E086AED4698}">
      <dsp:nvSpPr>
        <dsp:cNvPr id="0" name=""/>
        <dsp:cNvSpPr/>
      </dsp:nvSpPr>
      <dsp:spPr>
        <a:xfrm>
          <a:off x="0" y="0"/>
          <a:ext cx="3000373" cy="3318936"/>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3921" tIns="330200" rIns="233921" bIns="330200" numCol="1" spcCol="1270" anchor="t" anchorCtr="0">
          <a:noAutofit/>
        </a:bodyPr>
        <a:lstStyle/>
        <a:p>
          <a:pPr marL="0" lvl="0" indent="0" algn="l" defTabSz="889000">
            <a:lnSpc>
              <a:spcPct val="90000"/>
            </a:lnSpc>
            <a:spcBef>
              <a:spcPct val="0"/>
            </a:spcBef>
            <a:spcAft>
              <a:spcPct val="35000"/>
            </a:spcAft>
            <a:buNone/>
          </a:pPr>
          <a:r>
            <a:rPr lang="en-CA" sz="2000" kern="1200" dirty="0">
              <a:latin typeface="Arial" panose="020B0604020202020204" pitchFamily="34" charset="0"/>
              <a:cs typeface="Arial" panose="020B0604020202020204" pitchFamily="34" charset="0"/>
            </a:rPr>
            <a:t>Define terminology relevant to inclusivity and accessibility in the performing arts</a:t>
          </a:r>
          <a:endParaRPr lang="en-US" sz="2000" kern="1200" dirty="0">
            <a:latin typeface="Arial" panose="020B0604020202020204" pitchFamily="34" charset="0"/>
            <a:cs typeface="Arial" panose="020B0604020202020204" pitchFamily="34" charset="0"/>
          </a:endParaRPr>
        </a:p>
      </dsp:txBody>
      <dsp:txXfrm>
        <a:off x="0" y="1261195"/>
        <a:ext cx="3000373" cy="1991361"/>
      </dsp:txXfrm>
    </dsp:sp>
    <dsp:sp modelId="{0F6D0962-94BB-7A41-9867-5A68C2032BEA}">
      <dsp:nvSpPr>
        <dsp:cNvPr id="0" name=""/>
        <dsp:cNvSpPr/>
      </dsp:nvSpPr>
      <dsp:spPr>
        <a:xfrm>
          <a:off x="1002346" y="331893"/>
          <a:ext cx="995680" cy="995680"/>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7627" tIns="12700" rIns="77627" bIns="12700" numCol="1" spcCol="1270" anchor="ctr" anchorCtr="0">
          <a:noAutofit/>
        </a:bodyPr>
        <a:lstStyle/>
        <a:p>
          <a:pPr marL="0" lvl="0" indent="0" algn="ctr" defTabSz="2133600">
            <a:lnSpc>
              <a:spcPct val="90000"/>
            </a:lnSpc>
            <a:spcBef>
              <a:spcPct val="0"/>
            </a:spcBef>
            <a:spcAft>
              <a:spcPct val="35000"/>
            </a:spcAft>
            <a:buNone/>
          </a:pPr>
          <a:r>
            <a:rPr lang="en-US" sz="4800" kern="1200">
              <a:latin typeface="Arial" panose="020B0604020202020204" pitchFamily="34" charset="0"/>
              <a:cs typeface="Arial" panose="020B0604020202020204" pitchFamily="34" charset="0"/>
            </a:rPr>
            <a:t>1</a:t>
          </a:r>
        </a:p>
      </dsp:txBody>
      <dsp:txXfrm>
        <a:off x="1148160" y="477707"/>
        <a:ext cx="704052" cy="704052"/>
      </dsp:txXfrm>
    </dsp:sp>
    <dsp:sp modelId="{6B040A03-015E-0A44-9E4E-95EE516DBAFF}">
      <dsp:nvSpPr>
        <dsp:cNvPr id="0" name=""/>
        <dsp:cNvSpPr/>
      </dsp:nvSpPr>
      <dsp:spPr>
        <a:xfrm>
          <a:off x="0" y="3318864"/>
          <a:ext cx="3000373" cy="72"/>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9D1DFD3-E807-184F-910E-48B3F37071AB}">
      <dsp:nvSpPr>
        <dsp:cNvPr id="0" name=""/>
        <dsp:cNvSpPr/>
      </dsp:nvSpPr>
      <dsp:spPr>
        <a:xfrm>
          <a:off x="3300411" y="0"/>
          <a:ext cx="3000373" cy="3318936"/>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3921" tIns="330200" rIns="233921" bIns="330200" numCol="1" spcCol="1270" anchor="t" anchorCtr="0">
          <a:noAutofit/>
        </a:bodyPr>
        <a:lstStyle/>
        <a:p>
          <a:pPr marL="0" lvl="0" indent="0" algn="l" defTabSz="889000">
            <a:lnSpc>
              <a:spcPct val="90000"/>
            </a:lnSpc>
            <a:spcBef>
              <a:spcPct val="0"/>
            </a:spcBef>
            <a:spcAft>
              <a:spcPct val="35000"/>
            </a:spcAft>
            <a:buNone/>
          </a:pPr>
          <a:r>
            <a:rPr lang="en-CA" sz="2000" kern="1200" dirty="0">
              <a:latin typeface="Arial" panose="020B0604020202020204" pitchFamily="34" charset="0"/>
              <a:cs typeface="Arial" panose="020B0604020202020204" pitchFamily="34" charset="0"/>
            </a:rPr>
            <a:t>Identify common diagnoses of individuals who may attend performing arts events</a:t>
          </a:r>
          <a:endParaRPr lang="en-US" sz="2000" kern="1200" dirty="0">
            <a:latin typeface="Arial" panose="020B0604020202020204" pitchFamily="34" charset="0"/>
            <a:cs typeface="Arial" panose="020B0604020202020204" pitchFamily="34" charset="0"/>
          </a:endParaRPr>
        </a:p>
      </dsp:txBody>
      <dsp:txXfrm>
        <a:off x="3300411" y="1261195"/>
        <a:ext cx="3000373" cy="1991361"/>
      </dsp:txXfrm>
    </dsp:sp>
    <dsp:sp modelId="{F9801B3A-870C-9246-968C-B65BD5E0412C}">
      <dsp:nvSpPr>
        <dsp:cNvPr id="0" name=""/>
        <dsp:cNvSpPr/>
      </dsp:nvSpPr>
      <dsp:spPr>
        <a:xfrm>
          <a:off x="4302757" y="331893"/>
          <a:ext cx="995680" cy="995680"/>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7627" tIns="12700" rIns="77627" bIns="12700" numCol="1" spcCol="1270" anchor="ctr" anchorCtr="0">
          <a:noAutofit/>
        </a:bodyPr>
        <a:lstStyle/>
        <a:p>
          <a:pPr marL="0" lvl="0" indent="0" algn="ctr" defTabSz="2133600">
            <a:lnSpc>
              <a:spcPct val="90000"/>
            </a:lnSpc>
            <a:spcBef>
              <a:spcPct val="0"/>
            </a:spcBef>
            <a:spcAft>
              <a:spcPct val="35000"/>
            </a:spcAft>
            <a:buNone/>
          </a:pPr>
          <a:r>
            <a:rPr lang="en-US" sz="4800" kern="1200" dirty="0">
              <a:latin typeface="Arial" panose="020B0604020202020204" pitchFamily="34" charset="0"/>
              <a:cs typeface="Arial" panose="020B0604020202020204" pitchFamily="34" charset="0"/>
            </a:rPr>
            <a:t>2</a:t>
          </a:r>
        </a:p>
      </dsp:txBody>
      <dsp:txXfrm>
        <a:off x="4448571" y="477707"/>
        <a:ext cx="704052" cy="704052"/>
      </dsp:txXfrm>
    </dsp:sp>
    <dsp:sp modelId="{4BEF55B6-B68D-BD4E-B2ED-FE113BF94044}">
      <dsp:nvSpPr>
        <dsp:cNvPr id="0" name=""/>
        <dsp:cNvSpPr/>
      </dsp:nvSpPr>
      <dsp:spPr>
        <a:xfrm>
          <a:off x="3300411" y="3318864"/>
          <a:ext cx="3000373" cy="72"/>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0AF13B-7269-9245-AD2E-1FF4BDBFEE38}">
      <dsp:nvSpPr>
        <dsp:cNvPr id="0" name=""/>
        <dsp:cNvSpPr/>
      </dsp:nvSpPr>
      <dsp:spPr>
        <a:xfrm>
          <a:off x="6600822" y="0"/>
          <a:ext cx="3000373" cy="3318936"/>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3921" tIns="330200" rIns="233921" bIns="330200" numCol="1" spcCol="1270" anchor="t" anchorCtr="0">
          <a:noAutofit/>
        </a:bodyPr>
        <a:lstStyle/>
        <a:p>
          <a:pPr marL="0" lvl="0" indent="0" algn="l" defTabSz="889000">
            <a:lnSpc>
              <a:spcPct val="90000"/>
            </a:lnSpc>
            <a:spcBef>
              <a:spcPct val="0"/>
            </a:spcBef>
            <a:spcAft>
              <a:spcPct val="35000"/>
            </a:spcAft>
            <a:buNone/>
          </a:pPr>
          <a:r>
            <a:rPr lang="en-CA" sz="2000" kern="1200" dirty="0">
              <a:latin typeface="Arial" panose="020B0604020202020204" pitchFamily="34" charset="0"/>
              <a:cs typeface="Arial" panose="020B0604020202020204" pitchFamily="34" charset="0"/>
            </a:rPr>
            <a:t>Compare &amp; contrast  music therapy and music performance</a:t>
          </a:r>
          <a:endParaRPr lang="en-US" sz="2000" kern="1200" dirty="0">
            <a:latin typeface="Arial" panose="020B0604020202020204" pitchFamily="34" charset="0"/>
            <a:cs typeface="Arial" panose="020B0604020202020204" pitchFamily="34" charset="0"/>
          </a:endParaRPr>
        </a:p>
      </dsp:txBody>
      <dsp:txXfrm>
        <a:off x="6600822" y="1261195"/>
        <a:ext cx="3000373" cy="1991361"/>
      </dsp:txXfrm>
    </dsp:sp>
    <dsp:sp modelId="{F719DD35-EB90-7340-B618-7DD725DDE795}">
      <dsp:nvSpPr>
        <dsp:cNvPr id="0" name=""/>
        <dsp:cNvSpPr/>
      </dsp:nvSpPr>
      <dsp:spPr>
        <a:xfrm>
          <a:off x="7603168" y="331893"/>
          <a:ext cx="995680" cy="995680"/>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7627" tIns="12700" rIns="77627" bIns="12700" numCol="1" spcCol="1270" anchor="ctr" anchorCtr="0">
          <a:noAutofit/>
        </a:bodyPr>
        <a:lstStyle/>
        <a:p>
          <a:pPr marL="0" lvl="0" indent="0" algn="ctr" defTabSz="2133600">
            <a:lnSpc>
              <a:spcPct val="90000"/>
            </a:lnSpc>
            <a:spcBef>
              <a:spcPct val="0"/>
            </a:spcBef>
            <a:spcAft>
              <a:spcPct val="35000"/>
            </a:spcAft>
            <a:buNone/>
          </a:pPr>
          <a:r>
            <a:rPr lang="en-US" sz="4800" kern="1200">
              <a:latin typeface="Arial" panose="020B0604020202020204" pitchFamily="34" charset="0"/>
              <a:cs typeface="Arial" panose="020B0604020202020204" pitchFamily="34" charset="0"/>
            </a:rPr>
            <a:t>3</a:t>
          </a:r>
        </a:p>
      </dsp:txBody>
      <dsp:txXfrm>
        <a:off x="7748982" y="477707"/>
        <a:ext cx="704052" cy="704052"/>
      </dsp:txXfrm>
    </dsp:sp>
    <dsp:sp modelId="{0FE923B5-16C4-8E45-81C1-BFAD7E542DDF}">
      <dsp:nvSpPr>
        <dsp:cNvPr id="0" name=""/>
        <dsp:cNvSpPr/>
      </dsp:nvSpPr>
      <dsp:spPr>
        <a:xfrm>
          <a:off x="6600822" y="3318864"/>
          <a:ext cx="3000373" cy="72"/>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7645E6-A914-AF44-82C4-98889166C21F}">
      <dsp:nvSpPr>
        <dsp:cNvPr id="0" name=""/>
        <dsp:cNvSpPr/>
      </dsp:nvSpPr>
      <dsp:spPr>
        <a:xfrm>
          <a:off x="0" y="0"/>
          <a:ext cx="6440879" cy="0"/>
        </a:xfrm>
        <a:prstGeom prst="line">
          <a:avLst/>
        </a:prstGeom>
        <a:blipFill>
          <a:blip xmlns:r="http://schemas.openxmlformats.org/officeDocument/2006/relationships" r:embed="rId1">
            <a:duotone>
              <a:schemeClr val="dk2">
                <a:hueOff val="0"/>
                <a:satOff val="0"/>
                <a:lumOff val="0"/>
                <a:alphaOff val="0"/>
                <a:shade val="74000"/>
                <a:satMod val="130000"/>
                <a:lumMod val="90000"/>
              </a:schemeClr>
              <a:schemeClr val="dk2">
                <a:hueOff val="0"/>
                <a:satOff val="0"/>
                <a:lumOff val="0"/>
                <a:alphaOff val="0"/>
                <a:tint val="94000"/>
                <a:satMod val="120000"/>
                <a:lumMod val="104000"/>
              </a:schemeClr>
            </a:duotone>
          </a:blip>
          <a:tile tx="0" ty="0" sx="100000" sy="100000" flip="none" algn="tl"/>
        </a:blipFill>
        <a:ln w="9525" cap="flat" cmpd="sng" algn="ctr">
          <a:solidFill>
            <a:schemeClr val="dk2">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sp>
    <dsp:sp modelId="{E7457F46-1403-0043-B6F2-4D3F91244A73}">
      <dsp:nvSpPr>
        <dsp:cNvPr id="0" name=""/>
        <dsp:cNvSpPr/>
      </dsp:nvSpPr>
      <dsp:spPr>
        <a:xfrm>
          <a:off x="0" y="195066"/>
          <a:ext cx="6440879" cy="2624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endParaRPr lang="en-US" sz="2400" kern="1200" dirty="0">
            <a:latin typeface="Arial" panose="020B0604020202020204" pitchFamily="34" charset="0"/>
            <a:cs typeface="Arial" panose="020B0604020202020204" pitchFamily="34" charset="0"/>
          </a:endParaRPr>
        </a:p>
        <a:p>
          <a:pPr marL="0" lvl="0" indent="0" algn="l" defTabSz="1066800">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 Significant mental health concerns </a:t>
          </a:r>
        </a:p>
        <a:p>
          <a:pPr marL="0" lvl="0" indent="0" algn="l" defTabSz="1066800">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 Emotional, sensory processing, memory, and cognitive challenges</a:t>
          </a:r>
        </a:p>
      </dsp:txBody>
      <dsp:txXfrm>
        <a:off x="0" y="195066"/>
        <a:ext cx="6440879" cy="2624328"/>
      </dsp:txXfrm>
    </dsp:sp>
    <dsp:sp modelId="{4789BD4C-B2B9-9E4D-83BD-50414A806C17}">
      <dsp:nvSpPr>
        <dsp:cNvPr id="0" name=""/>
        <dsp:cNvSpPr/>
      </dsp:nvSpPr>
      <dsp:spPr>
        <a:xfrm>
          <a:off x="0" y="2624328"/>
          <a:ext cx="6440879" cy="0"/>
        </a:xfrm>
        <a:prstGeom prst="line">
          <a:avLst/>
        </a:prstGeom>
        <a:blipFill>
          <a:blip xmlns:r="http://schemas.openxmlformats.org/officeDocument/2006/relationships" r:embed="rId1">
            <a:duotone>
              <a:schemeClr val="dk2">
                <a:hueOff val="0"/>
                <a:satOff val="0"/>
                <a:lumOff val="0"/>
                <a:alphaOff val="0"/>
                <a:shade val="74000"/>
                <a:satMod val="130000"/>
                <a:lumMod val="90000"/>
              </a:schemeClr>
              <a:schemeClr val="dk2">
                <a:hueOff val="0"/>
                <a:satOff val="0"/>
                <a:lumOff val="0"/>
                <a:alphaOff val="0"/>
                <a:tint val="94000"/>
                <a:satMod val="120000"/>
                <a:lumMod val="104000"/>
              </a:schemeClr>
            </a:duotone>
          </a:blip>
          <a:tile tx="0" ty="0" sx="100000" sy="100000" flip="none" algn="tl"/>
        </a:blipFill>
        <a:ln w="9525" cap="flat" cmpd="sng" algn="ctr">
          <a:solidFill>
            <a:schemeClr val="dk2">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sp>
    <dsp:sp modelId="{70D6CBFF-1DAC-344F-B467-3CF5EC3254C8}">
      <dsp:nvSpPr>
        <dsp:cNvPr id="0" name=""/>
        <dsp:cNvSpPr/>
      </dsp:nvSpPr>
      <dsp:spPr>
        <a:xfrm>
          <a:off x="0" y="2624328"/>
          <a:ext cx="6440879" cy="2624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endParaRPr lang="en-US" sz="2400" kern="1200" dirty="0">
            <a:latin typeface="Arial" panose="020B0604020202020204" pitchFamily="34" charset="0"/>
            <a:cs typeface="Arial" panose="020B0604020202020204" pitchFamily="34" charset="0"/>
          </a:endParaRPr>
        </a:p>
        <a:p>
          <a:pPr marL="0" lvl="0" indent="0" algn="l" defTabSz="1066800">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 Trouble with concentration </a:t>
          </a:r>
        </a:p>
        <a:p>
          <a:pPr marL="0" lvl="0" indent="0" algn="l" defTabSz="1066800">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 Impulsive reactions and impatience</a:t>
          </a:r>
        </a:p>
        <a:p>
          <a:pPr marL="0" lvl="0" indent="0" algn="l" defTabSz="1066800">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 Hyperactivity</a:t>
          </a:r>
        </a:p>
        <a:p>
          <a:pPr marL="0" lvl="0" indent="0" algn="l" defTabSz="1066800">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 Sensory differences</a:t>
          </a:r>
        </a:p>
      </dsp:txBody>
      <dsp:txXfrm>
        <a:off x="0" y="2624328"/>
        <a:ext cx="6440879" cy="26243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DF16A7-DE75-1045-A91B-7FC8266AEA9C}">
      <dsp:nvSpPr>
        <dsp:cNvPr id="0" name=""/>
        <dsp:cNvSpPr/>
      </dsp:nvSpPr>
      <dsp:spPr>
        <a:xfrm>
          <a:off x="0" y="544328"/>
          <a:ext cx="6846849" cy="1554052"/>
        </a:xfrm>
        <a:prstGeom prst="roundRect">
          <a:avLst/>
        </a:prstGeom>
        <a:blipFill>
          <a:blip xmlns:r="http://schemas.openxmlformats.org/officeDocument/2006/relationships" r:embed="rId1">
            <a:duotone>
              <a:schemeClr val="lt1">
                <a:hueOff val="0"/>
                <a:satOff val="0"/>
                <a:lumOff val="0"/>
                <a:alphaOff val="0"/>
                <a:shade val="74000"/>
                <a:satMod val="130000"/>
                <a:lumMod val="90000"/>
              </a:schemeClr>
              <a:schemeClr val="lt1">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CA" sz="2300" kern="1200" dirty="0">
              <a:latin typeface="Arial" panose="020B0604020202020204" pitchFamily="34" charset="0"/>
              <a:cs typeface="Arial" panose="020B0604020202020204" pitchFamily="34" charset="0"/>
            </a:rPr>
            <a:t>Were you familiar with neurodiverse terminology before this module?</a:t>
          </a:r>
          <a:endParaRPr lang="en-US" sz="2300" kern="1200" dirty="0">
            <a:latin typeface="Arial" panose="020B0604020202020204" pitchFamily="34" charset="0"/>
            <a:cs typeface="Arial" panose="020B0604020202020204" pitchFamily="34" charset="0"/>
          </a:endParaRPr>
        </a:p>
      </dsp:txBody>
      <dsp:txXfrm>
        <a:off x="75863" y="620191"/>
        <a:ext cx="6695123" cy="1402326"/>
      </dsp:txXfrm>
    </dsp:sp>
    <dsp:sp modelId="{DD9510C3-CF19-394F-91C8-9D23E8692570}">
      <dsp:nvSpPr>
        <dsp:cNvPr id="0" name=""/>
        <dsp:cNvSpPr/>
      </dsp:nvSpPr>
      <dsp:spPr>
        <a:xfrm>
          <a:off x="0" y="2164621"/>
          <a:ext cx="6846849" cy="1554052"/>
        </a:xfrm>
        <a:prstGeom prst="roundRect">
          <a:avLst/>
        </a:prstGeom>
        <a:blipFill>
          <a:blip xmlns:r="http://schemas.openxmlformats.org/officeDocument/2006/relationships" r:embed="rId1">
            <a:duotone>
              <a:schemeClr val="lt1">
                <a:hueOff val="0"/>
                <a:satOff val="0"/>
                <a:lumOff val="0"/>
                <a:alphaOff val="0"/>
                <a:shade val="74000"/>
                <a:satMod val="130000"/>
                <a:lumMod val="90000"/>
              </a:schemeClr>
              <a:schemeClr val="lt1">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CA" sz="2300" kern="1200">
              <a:latin typeface="Arial" panose="020B0604020202020204" pitchFamily="34" charset="0"/>
              <a:cs typeface="Arial" panose="020B0604020202020204" pitchFamily="34" charset="0"/>
            </a:rPr>
            <a:t>Do you have friends or family members who may be part of the disability and/or neurodiverse community who may enjoy music, theatre, or dance, but struggle to attend cultural events?</a:t>
          </a:r>
          <a:endParaRPr lang="en-US" sz="2300" kern="1200">
            <a:latin typeface="Arial" panose="020B0604020202020204" pitchFamily="34" charset="0"/>
            <a:cs typeface="Arial" panose="020B0604020202020204" pitchFamily="34" charset="0"/>
          </a:endParaRPr>
        </a:p>
      </dsp:txBody>
      <dsp:txXfrm>
        <a:off x="75863" y="2240484"/>
        <a:ext cx="6695123" cy="1402326"/>
      </dsp:txXfrm>
    </dsp:sp>
    <dsp:sp modelId="{1A9CD641-5F7D-9946-AC31-B72B926BEEE0}">
      <dsp:nvSpPr>
        <dsp:cNvPr id="0" name=""/>
        <dsp:cNvSpPr/>
      </dsp:nvSpPr>
      <dsp:spPr>
        <a:xfrm>
          <a:off x="0" y="3784913"/>
          <a:ext cx="6846849" cy="1554052"/>
        </a:xfrm>
        <a:prstGeom prst="roundRect">
          <a:avLst/>
        </a:prstGeom>
        <a:blipFill>
          <a:blip xmlns:r="http://schemas.openxmlformats.org/officeDocument/2006/relationships" r:embed="rId1">
            <a:duotone>
              <a:schemeClr val="lt1">
                <a:hueOff val="0"/>
                <a:satOff val="0"/>
                <a:lumOff val="0"/>
                <a:alphaOff val="0"/>
                <a:shade val="74000"/>
                <a:satMod val="130000"/>
                <a:lumMod val="90000"/>
              </a:schemeClr>
              <a:schemeClr val="lt1">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CA" sz="2300" kern="1200">
              <a:latin typeface="Arial" panose="020B0604020202020204" pitchFamily="34" charset="0"/>
              <a:cs typeface="Arial" panose="020B0604020202020204" pitchFamily="34" charset="0"/>
            </a:rPr>
            <a:t>How might music/dance therapy contribute to performance and vice versa?</a:t>
          </a:r>
          <a:endParaRPr lang="en-US" sz="2300" kern="1200">
            <a:latin typeface="Arial" panose="020B0604020202020204" pitchFamily="34" charset="0"/>
            <a:cs typeface="Arial" panose="020B0604020202020204" pitchFamily="34" charset="0"/>
          </a:endParaRPr>
        </a:p>
      </dsp:txBody>
      <dsp:txXfrm>
        <a:off x="75863" y="3860776"/>
        <a:ext cx="6695123" cy="1402326"/>
      </dsp:txXfrm>
    </dsp:sp>
  </dsp:spTree>
</dsp:drawing>
</file>

<file path=ppt/diagrams/layout1.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5/17/25</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5/17/25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5/17/25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5/17/25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5/17/25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5/17/25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5/17/25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5/17/25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5/17/25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5/17/25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5/17/25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5/17/25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5/17/25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5/17/25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5/17/25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5/17/25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5/17/25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274550" y="1786"/>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5/17/25</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Arial" panose="020B0604020202020204" pitchFamily="34" charset="0"/>
          <a:ea typeface="+mj-ea"/>
          <a:cs typeface="Arial" panose="020B060402020202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3.svg"/></Relationships>
</file>

<file path=ppt/slides/_rels/slide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5.sv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8.sv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g"/><Relationship Id="rId7" Type="http://schemas.openxmlformats.org/officeDocument/2006/relationships/image" Target="../media/image34.jpg"/><Relationship Id="rId2" Type="http://schemas.openxmlformats.org/officeDocument/2006/relationships/image" Target="../media/image29.jpg"/><Relationship Id="rId1" Type="http://schemas.openxmlformats.org/officeDocument/2006/relationships/slideLayout" Target="../slideLayouts/slideLayout2.xml"/><Relationship Id="rId6" Type="http://schemas.openxmlformats.org/officeDocument/2006/relationships/image" Target="../media/image33.jpg"/><Relationship Id="rId5" Type="http://schemas.openxmlformats.org/officeDocument/2006/relationships/image" Target="../media/image32.jpg"/><Relationship Id="rId4" Type="http://schemas.openxmlformats.org/officeDocument/2006/relationships/image" Target="../media/image31.jp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hyperlink" Target="https://www3.ohrc.on.ca/en/policy-ableism-and-discrimination-based-disability/2-what-disability#:~:text=A%20disability%20may%20be%20the,people's%20full%20participation%20in%20societ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3.png"/><Relationship Id="rId7" Type="http://schemas.openxmlformats.org/officeDocument/2006/relationships/image" Target="../media/image13.jp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57FAC-5734-06BB-1397-9867E30A4F1E}"/>
              </a:ext>
            </a:extLst>
          </p:cNvPr>
          <p:cNvSpPr>
            <a:spLocks noGrp="1"/>
          </p:cNvSpPr>
          <p:nvPr>
            <p:ph type="ctrTitle"/>
          </p:nvPr>
        </p:nvSpPr>
        <p:spPr/>
        <p:txBody>
          <a:bodyPr/>
          <a:lstStyle/>
          <a:p>
            <a:r>
              <a:rPr lang="en-US" sz="4000" dirty="0"/>
              <a:t>Module 0: Introduction</a:t>
            </a:r>
            <a:br>
              <a:rPr lang="en-US" sz="4000" dirty="0"/>
            </a:br>
            <a:r>
              <a:rPr lang="en-US" sz="4000" dirty="0"/>
              <a:t>(Knowing Your Audience)</a:t>
            </a:r>
          </a:p>
        </p:txBody>
      </p:sp>
      <p:sp>
        <p:nvSpPr>
          <p:cNvPr id="3" name="Subtitle 2">
            <a:extLst>
              <a:ext uri="{FF2B5EF4-FFF2-40B4-BE49-F238E27FC236}">
                <a16:creationId xmlns:a16="http://schemas.microsoft.com/office/drawing/2014/main" id="{D51FC937-727E-E8A4-E40D-BC94A2B6BCF0}"/>
              </a:ext>
            </a:extLst>
          </p:cNvPr>
          <p:cNvSpPr>
            <a:spLocks noGrp="1"/>
          </p:cNvSpPr>
          <p:nvPr>
            <p:ph type="subTitle" idx="1"/>
          </p:nvPr>
        </p:nvSpPr>
        <p:spPr>
          <a:xfrm>
            <a:off x="6480312" y="3569628"/>
            <a:ext cx="3412067" cy="1320802"/>
          </a:xfrm>
        </p:spPr>
        <p:txBody>
          <a:bodyPr>
            <a:noAutofit/>
          </a:bodyPr>
          <a:lstStyle/>
          <a:p>
            <a:r>
              <a:rPr lang="en-US" sz="2200" dirty="0">
                <a:latin typeface="Arial" panose="020B0604020202020204" pitchFamily="34" charset="0"/>
                <a:cs typeface="Arial" panose="020B0604020202020204" pitchFamily="34" charset="0"/>
              </a:rPr>
              <a:t>Curtesy of:</a:t>
            </a:r>
          </a:p>
          <a:p>
            <a:r>
              <a:rPr lang="en-US" sz="2200" dirty="0">
                <a:latin typeface="Arial" panose="020B0604020202020204" pitchFamily="34" charset="0"/>
                <a:cs typeface="Arial" panose="020B0604020202020204" pitchFamily="34" charset="0"/>
              </a:rPr>
              <a:t>Dr. Erin Parkes</a:t>
            </a:r>
          </a:p>
          <a:p>
            <a:r>
              <a:rPr lang="en-US" sz="2200" dirty="0">
                <a:latin typeface="Arial" panose="020B0604020202020204" pitchFamily="34" charset="0"/>
                <a:cs typeface="Arial" panose="020B0604020202020204" pitchFamily="34" charset="0"/>
              </a:rPr>
              <a:t>Jenna Richards</a:t>
            </a:r>
          </a:p>
        </p:txBody>
      </p:sp>
      <p:pic>
        <p:nvPicPr>
          <p:cNvPr id="5" name="Graphic 4" descr="Users outline">
            <a:extLst>
              <a:ext uri="{FF2B5EF4-FFF2-40B4-BE49-F238E27FC236}">
                <a16:creationId xmlns:a16="http://schemas.microsoft.com/office/drawing/2014/main" id="{7D1D16DF-AB2E-9382-B8F6-FF5CE1F86D7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44536" y="3569628"/>
            <a:ext cx="1408771" cy="1408771"/>
          </a:xfrm>
          <a:prstGeom prst="rect">
            <a:avLst/>
          </a:prstGeom>
        </p:spPr>
      </p:pic>
      <p:sp>
        <p:nvSpPr>
          <p:cNvPr id="4" name="TextBox 3">
            <a:extLst>
              <a:ext uri="{FF2B5EF4-FFF2-40B4-BE49-F238E27FC236}">
                <a16:creationId xmlns:a16="http://schemas.microsoft.com/office/drawing/2014/main" id="{962B6C9C-5E23-4BAF-DE3C-1C15A6DF1476}"/>
              </a:ext>
            </a:extLst>
          </p:cNvPr>
          <p:cNvSpPr txBox="1"/>
          <p:nvPr/>
        </p:nvSpPr>
        <p:spPr>
          <a:xfrm>
            <a:off x="7062255" y="4978399"/>
            <a:ext cx="2248180" cy="400110"/>
          </a:xfrm>
          <a:prstGeom prst="rect">
            <a:avLst/>
          </a:prstGeom>
          <a:noFill/>
        </p:spPr>
        <p:txBody>
          <a:bodyPr wrap="none" rtlCol="0">
            <a:spAutoFit/>
          </a:bodyPr>
          <a:lstStyle/>
          <a:p>
            <a:r>
              <a:rPr lang="en-CA" sz="2000" dirty="0">
                <a:latin typeface="Arial" panose="020B0604020202020204" pitchFamily="34" charset="0"/>
                <a:cs typeface="Arial" panose="020B0604020202020204" pitchFamily="34" charset="0"/>
              </a:rPr>
              <a:t>CC-BY NC SA 4.0</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731541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9E3F-FCF1-451E-6203-818C514A1DAE}"/>
              </a:ext>
            </a:extLst>
          </p:cNvPr>
          <p:cNvSpPr>
            <a:spLocks noGrp="1"/>
          </p:cNvSpPr>
          <p:nvPr>
            <p:ph type="title"/>
          </p:nvPr>
        </p:nvSpPr>
        <p:spPr/>
        <p:txBody>
          <a:bodyPr>
            <a:normAutofit fontScale="90000"/>
          </a:bodyPr>
          <a:lstStyle/>
          <a:p>
            <a:r>
              <a:rPr lang="en-US" dirty="0"/>
              <a:t>Person-First vs Identity-First Language</a:t>
            </a:r>
          </a:p>
        </p:txBody>
      </p:sp>
      <p:graphicFrame>
        <p:nvGraphicFramePr>
          <p:cNvPr id="5" name="Content Placeholder 4">
            <a:extLst>
              <a:ext uri="{FF2B5EF4-FFF2-40B4-BE49-F238E27FC236}">
                <a16:creationId xmlns:a16="http://schemas.microsoft.com/office/drawing/2014/main" id="{EDEEA239-6A22-D1BC-C4A7-C3A03372DF3E}"/>
              </a:ext>
            </a:extLst>
          </p:cNvPr>
          <p:cNvGraphicFramePr>
            <a:graphicFrameLocks noGrp="1"/>
          </p:cNvGraphicFramePr>
          <p:nvPr>
            <p:ph idx="1"/>
            <p:extLst>
              <p:ext uri="{D42A27DB-BD31-4B8C-83A1-F6EECF244321}">
                <p14:modId xmlns:p14="http://schemas.microsoft.com/office/powerpoint/2010/main" val="325574162"/>
              </p:ext>
            </p:extLst>
          </p:nvPr>
        </p:nvGraphicFramePr>
        <p:xfrm>
          <a:off x="1161143" y="2622879"/>
          <a:ext cx="10624458" cy="3252989"/>
        </p:xfrm>
        <a:graphic>
          <a:graphicData uri="http://schemas.openxmlformats.org/drawingml/2006/table">
            <a:tbl>
              <a:tblPr firstRow="1" bandRow="1">
                <a:tableStyleId>{5C22544A-7EE6-4342-B048-85BDC9FD1C3A}</a:tableStyleId>
              </a:tblPr>
              <a:tblGrid>
                <a:gridCol w="5312229">
                  <a:extLst>
                    <a:ext uri="{9D8B030D-6E8A-4147-A177-3AD203B41FA5}">
                      <a16:colId xmlns:a16="http://schemas.microsoft.com/office/drawing/2014/main" val="3518773803"/>
                    </a:ext>
                  </a:extLst>
                </a:gridCol>
                <a:gridCol w="5312229">
                  <a:extLst>
                    <a:ext uri="{9D8B030D-6E8A-4147-A177-3AD203B41FA5}">
                      <a16:colId xmlns:a16="http://schemas.microsoft.com/office/drawing/2014/main" val="823026431"/>
                    </a:ext>
                  </a:extLst>
                </a:gridCol>
              </a:tblGrid>
              <a:tr h="484711">
                <a:tc>
                  <a:txBody>
                    <a:bodyPr/>
                    <a:lstStyle/>
                    <a:p>
                      <a:r>
                        <a:rPr lang="en-US" sz="2000" dirty="0">
                          <a:solidFill>
                            <a:schemeClr val="tx1"/>
                          </a:solidFill>
                          <a:latin typeface="Arial" panose="020B0604020202020204" pitchFamily="34" charset="0"/>
                          <a:cs typeface="Arial" panose="020B0604020202020204" pitchFamily="34" charset="0"/>
                        </a:rPr>
                        <a:t>Person-First Language (PFL)</a:t>
                      </a:r>
                    </a:p>
                  </a:txBody>
                  <a:tcPr>
                    <a:noFill/>
                  </a:tcPr>
                </a:tc>
                <a:tc>
                  <a:txBody>
                    <a:bodyPr/>
                    <a:lstStyle/>
                    <a:p>
                      <a:r>
                        <a:rPr lang="en-US" sz="2000" b="1" dirty="0">
                          <a:solidFill>
                            <a:schemeClr val="tx1"/>
                          </a:solidFill>
                          <a:latin typeface="Arial" panose="020B0604020202020204" pitchFamily="34" charset="0"/>
                          <a:cs typeface="Arial" panose="020B0604020202020204" pitchFamily="34" charset="0"/>
                        </a:rPr>
                        <a:t>Identity-First Language (IFL)</a:t>
                      </a:r>
                    </a:p>
                  </a:txBody>
                  <a:tcPr>
                    <a:noFill/>
                  </a:tcPr>
                </a:tc>
                <a:extLst>
                  <a:ext uri="{0D108BD9-81ED-4DB2-BD59-A6C34878D82A}">
                    <a16:rowId xmlns:a16="http://schemas.microsoft.com/office/drawing/2014/main" val="2386968687"/>
                  </a:ext>
                </a:extLst>
              </a:tr>
              <a:tr h="543238">
                <a:tc>
                  <a:txBody>
                    <a:bodyPr/>
                    <a:lstStyle/>
                    <a:p>
                      <a:r>
                        <a:rPr lang="en-US" sz="2000" dirty="0">
                          <a:solidFill>
                            <a:schemeClr val="tx1"/>
                          </a:solidFill>
                          <a:latin typeface="Arial" panose="020B0604020202020204" pitchFamily="34" charset="0"/>
                          <a:cs typeface="Arial" panose="020B0604020202020204" pitchFamily="34" charset="0"/>
                        </a:rPr>
                        <a:t>Person before the disability</a:t>
                      </a:r>
                    </a:p>
                  </a:txBody>
                  <a:tcPr>
                    <a:noFill/>
                  </a:tcPr>
                </a:tc>
                <a:tc>
                  <a:txBody>
                    <a:bodyPr/>
                    <a:lstStyle/>
                    <a:p>
                      <a:r>
                        <a:rPr lang="en-US" sz="2000" dirty="0">
                          <a:solidFill>
                            <a:schemeClr val="tx1"/>
                          </a:solidFill>
                          <a:latin typeface="Arial" panose="020B0604020202020204" pitchFamily="34" charset="0"/>
                          <a:cs typeface="Arial" panose="020B0604020202020204" pitchFamily="34" charset="0"/>
                        </a:rPr>
                        <a:t>Disability/neurodivergence integral to identity</a:t>
                      </a:r>
                    </a:p>
                  </a:txBody>
                  <a:tcPr>
                    <a:noFill/>
                  </a:tcPr>
                </a:tc>
                <a:extLst>
                  <a:ext uri="{0D108BD9-81ED-4DB2-BD59-A6C34878D82A}">
                    <a16:rowId xmlns:a16="http://schemas.microsoft.com/office/drawing/2014/main" val="1627475795"/>
                  </a:ext>
                </a:extLst>
              </a:tr>
              <a:tr h="1976130">
                <a:tc>
                  <a:txBody>
                    <a:bodyPr/>
                    <a:lstStyle/>
                    <a:p>
                      <a:r>
                        <a:rPr lang="en-US" sz="2000" dirty="0">
                          <a:solidFill>
                            <a:schemeClr val="tx1"/>
                          </a:solidFill>
                          <a:latin typeface="Arial" panose="020B0604020202020204" pitchFamily="34" charset="0"/>
                          <a:cs typeface="Arial" panose="020B0604020202020204" pitchFamily="34" charset="0"/>
                        </a:rPr>
                        <a:t>“Person with autism”</a:t>
                      </a:r>
                    </a:p>
                    <a:p>
                      <a:endParaRPr lang="en-US" sz="2000" dirty="0">
                        <a:solidFill>
                          <a:schemeClr val="tx1"/>
                        </a:solidFill>
                        <a:latin typeface="Arial" panose="020B0604020202020204" pitchFamily="34" charset="0"/>
                        <a:cs typeface="Arial" panose="020B0604020202020204" pitchFamily="34" charset="0"/>
                      </a:endParaRPr>
                    </a:p>
                    <a:p>
                      <a:r>
                        <a:rPr lang="en-US" sz="2000" dirty="0">
                          <a:solidFill>
                            <a:schemeClr val="tx1"/>
                          </a:solidFill>
                          <a:latin typeface="Arial" panose="020B0604020202020204" pitchFamily="34" charset="0"/>
                          <a:cs typeface="Arial" panose="020B0604020202020204" pitchFamily="34" charset="0"/>
                        </a:rPr>
                        <a:t>Preferred by many disability rights organizations</a:t>
                      </a:r>
                    </a:p>
                    <a:p>
                      <a:endParaRPr lang="en-US" sz="2000" dirty="0">
                        <a:solidFill>
                          <a:schemeClr val="tx1"/>
                        </a:solidFill>
                        <a:latin typeface="Arial" panose="020B0604020202020204" pitchFamily="34" charset="0"/>
                        <a:cs typeface="Arial" panose="020B0604020202020204" pitchFamily="34" charset="0"/>
                      </a:endParaRPr>
                    </a:p>
                    <a:p>
                      <a:r>
                        <a:rPr lang="en-US" sz="2000" dirty="0">
                          <a:solidFill>
                            <a:schemeClr val="tx1"/>
                          </a:solidFill>
                          <a:latin typeface="Arial" panose="020B0604020202020204" pitchFamily="34" charset="0"/>
                          <a:cs typeface="Arial" panose="020B0604020202020204" pitchFamily="34" charset="0"/>
                        </a:rPr>
                        <a:t>More common for intellectual disabilities, mental illnesses, and medical conditions</a:t>
                      </a:r>
                    </a:p>
                  </a:txBody>
                  <a:tcPr>
                    <a:noFill/>
                  </a:tcPr>
                </a:tc>
                <a:tc>
                  <a:txBody>
                    <a:bodyPr/>
                    <a:lstStyle/>
                    <a:p>
                      <a:r>
                        <a:rPr lang="en-US" sz="2000" dirty="0">
                          <a:solidFill>
                            <a:schemeClr val="tx1"/>
                          </a:solidFill>
                          <a:latin typeface="Arial" panose="020B0604020202020204" pitchFamily="34" charset="0"/>
                          <a:cs typeface="Arial" panose="020B0604020202020204" pitchFamily="34" charset="0"/>
                        </a:rPr>
                        <a:t>“Autistic person”</a:t>
                      </a:r>
                    </a:p>
                    <a:p>
                      <a:endParaRPr lang="en-US" sz="2000" dirty="0">
                        <a:solidFill>
                          <a:schemeClr val="tx1"/>
                        </a:solidFill>
                        <a:latin typeface="Arial" panose="020B0604020202020204" pitchFamily="34" charset="0"/>
                        <a:cs typeface="Arial" panose="020B0604020202020204" pitchFamily="34" charset="0"/>
                      </a:endParaRPr>
                    </a:p>
                    <a:p>
                      <a:r>
                        <a:rPr lang="en-US" sz="2000" dirty="0">
                          <a:solidFill>
                            <a:schemeClr val="tx1"/>
                          </a:solidFill>
                          <a:latin typeface="Arial" panose="020B0604020202020204" pitchFamily="34" charset="0"/>
                          <a:cs typeface="Arial" panose="020B0604020202020204" pitchFamily="34" charset="0"/>
                        </a:rPr>
                        <a:t>Emerged through self-advocacy, particularly from autistic and deaf communities</a:t>
                      </a:r>
                    </a:p>
                    <a:p>
                      <a:endParaRPr lang="en-US" sz="2000" dirty="0">
                        <a:solidFill>
                          <a:schemeClr val="tx1"/>
                        </a:solidFill>
                        <a:latin typeface="Arial" panose="020B0604020202020204" pitchFamily="34" charset="0"/>
                        <a:cs typeface="Arial" panose="020B0604020202020204" pitchFamily="34" charset="0"/>
                      </a:endParaRPr>
                    </a:p>
                    <a:p>
                      <a:r>
                        <a:rPr lang="en-US" sz="2000" dirty="0">
                          <a:solidFill>
                            <a:schemeClr val="tx1"/>
                          </a:solidFill>
                          <a:latin typeface="Arial" panose="020B0604020202020204" pitchFamily="34" charset="0"/>
                          <a:cs typeface="Arial" panose="020B0604020202020204" pitchFamily="34" charset="0"/>
                        </a:rPr>
                        <a:t>Argument that identity is inseparable from lived experience</a:t>
                      </a:r>
                    </a:p>
                  </a:txBody>
                  <a:tcPr>
                    <a:noFill/>
                  </a:tcPr>
                </a:tc>
                <a:extLst>
                  <a:ext uri="{0D108BD9-81ED-4DB2-BD59-A6C34878D82A}">
                    <a16:rowId xmlns:a16="http://schemas.microsoft.com/office/drawing/2014/main" val="2805469553"/>
                  </a:ext>
                </a:extLst>
              </a:tr>
            </a:tbl>
          </a:graphicData>
        </a:graphic>
      </p:graphicFrame>
    </p:spTree>
    <p:extLst>
      <p:ext uri="{BB962C8B-B14F-4D97-AF65-F5344CB8AC3E}">
        <p14:creationId xmlns:p14="http://schemas.microsoft.com/office/powerpoint/2010/main" val="2451648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A03BC-F9C8-CA69-DFA6-33CA2FBAE8D8}"/>
              </a:ext>
            </a:extLst>
          </p:cNvPr>
          <p:cNvSpPr>
            <a:spLocks noGrp="1"/>
          </p:cNvSpPr>
          <p:nvPr>
            <p:ph type="title"/>
          </p:nvPr>
        </p:nvSpPr>
        <p:spPr/>
        <p:txBody>
          <a:bodyPr/>
          <a:lstStyle/>
          <a:p>
            <a:r>
              <a:rPr lang="en-US" dirty="0"/>
              <a:t>PFL vs IFL</a:t>
            </a:r>
          </a:p>
        </p:txBody>
      </p:sp>
      <p:sp>
        <p:nvSpPr>
          <p:cNvPr id="3" name="Content Placeholder 2">
            <a:extLst>
              <a:ext uri="{FF2B5EF4-FFF2-40B4-BE49-F238E27FC236}">
                <a16:creationId xmlns:a16="http://schemas.microsoft.com/office/drawing/2014/main" id="{9BCB7284-5243-BB5B-0EA0-045A547197FE}"/>
              </a:ext>
            </a:extLst>
          </p:cNvPr>
          <p:cNvSpPr>
            <a:spLocks noGrp="1"/>
          </p:cNvSpPr>
          <p:nvPr>
            <p:ph idx="1"/>
          </p:nvPr>
        </p:nvSpPr>
        <p:spPr>
          <a:xfrm>
            <a:off x="3224463" y="2556932"/>
            <a:ext cx="7672134" cy="3318936"/>
          </a:xfrm>
        </p:spPr>
        <p:txBody>
          <a:bodyPr/>
          <a:lstStyle/>
          <a:p>
            <a:pPr>
              <a:buClrTx/>
            </a:pPr>
            <a:r>
              <a:rPr lang="en-US" dirty="0">
                <a:latin typeface="Arial" panose="020B0604020202020204" pitchFamily="34" charset="0"/>
                <a:cs typeface="Arial" panose="020B0604020202020204" pitchFamily="34" charset="0"/>
              </a:rPr>
              <a:t>Respect individual preferences – both are used</a:t>
            </a:r>
          </a:p>
          <a:p>
            <a:pPr>
              <a:buClrTx/>
            </a:pPr>
            <a:r>
              <a:rPr lang="en-US" dirty="0">
                <a:latin typeface="Arial" panose="020B0604020202020204" pitchFamily="34" charset="0"/>
                <a:cs typeface="Arial" panose="020B0604020202020204" pitchFamily="34" charset="0"/>
              </a:rPr>
              <a:t>Community norms should be followed</a:t>
            </a:r>
          </a:p>
          <a:p>
            <a:pPr>
              <a:buClrTx/>
            </a:pPr>
            <a:r>
              <a:rPr lang="en-US" dirty="0">
                <a:latin typeface="Arial" panose="020B0604020202020204" pitchFamily="34" charset="0"/>
                <a:cs typeface="Arial" panose="020B0604020202020204" pitchFamily="34" charset="0"/>
              </a:rPr>
              <a:t>Avoid outdated and offensive terms</a:t>
            </a:r>
          </a:p>
          <a:p>
            <a:pPr>
              <a:buClrTx/>
            </a:pPr>
            <a:r>
              <a:rPr lang="en-US" dirty="0">
                <a:latin typeface="Arial" panose="020B0604020202020204" pitchFamily="34" charset="0"/>
                <a:cs typeface="Arial" panose="020B0604020202020204" pitchFamily="34" charset="0"/>
              </a:rPr>
              <a:t>Follow the person’s lead (do not assume or assign terminology to someone)</a:t>
            </a:r>
          </a:p>
        </p:txBody>
      </p:sp>
    </p:spTree>
    <p:extLst>
      <p:ext uri="{BB962C8B-B14F-4D97-AF65-F5344CB8AC3E}">
        <p14:creationId xmlns:p14="http://schemas.microsoft.com/office/powerpoint/2010/main" val="5094691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72F6A24-139E-4EB5-86D2-431F42EF8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3963AE85-BE5D-4975-BACF-DDDCC9C2ACD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13" name="Picture 12">
              <a:extLst>
                <a:ext uri="{FF2B5EF4-FFF2-40B4-BE49-F238E27FC236}">
                  <a16:creationId xmlns:a16="http://schemas.microsoft.com/office/drawing/2014/main" id="{1E7751F0-16BF-4A9D-B778-5D46B92B4470}"/>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4" name="Rectangle 13">
              <a:extLst>
                <a:ext uri="{FF2B5EF4-FFF2-40B4-BE49-F238E27FC236}">
                  <a16:creationId xmlns:a16="http://schemas.microsoft.com/office/drawing/2014/main" id="{1D755924-121A-47AA-8613-995D4108BC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15" name="Picture 14">
              <a:extLst>
                <a:ext uri="{FF2B5EF4-FFF2-40B4-BE49-F238E27FC236}">
                  <a16:creationId xmlns:a16="http://schemas.microsoft.com/office/drawing/2014/main" id="{B4D2AFDA-19BE-4455-830E-1541E5D7BAE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6" name="Picture 15">
              <a:extLst>
                <a:ext uri="{FF2B5EF4-FFF2-40B4-BE49-F238E27FC236}">
                  <a16:creationId xmlns:a16="http://schemas.microsoft.com/office/drawing/2014/main" id="{0FB15EBF-E414-4E00-87E7-700A78A60F6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1">
            <a:extLst>
              <a:ext uri="{FF2B5EF4-FFF2-40B4-BE49-F238E27FC236}">
                <a16:creationId xmlns:a16="http://schemas.microsoft.com/office/drawing/2014/main" id="{4A0029C5-9005-C6CD-59E0-72432247573A}"/>
              </a:ext>
            </a:extLst>
          </p:cNvPr>
          <p:cNvSpPr>
            <a:spLocks noGrp="1"/>
          </p:cNvSpPr>
          <p:nvPr>
            <p:ph type="title"/>
          </p:nvPr>
        </p:nvSpPr>
        <p:spPr>
          <a:xfrm>
            <a:off x="6094412" y="982132"/>
            <a:ext cx="4802185" cy="1303867"/>
          </a:xfrm>
        </p:spPr>
        <p:txBody>
          <a:bodyPr>
            <a:normAutofit/>
          </a:bodyPr>
          <a:lstStyle/>
          <a:p>
            <a:r>
              <a:rPr lang="en-US"/>
              <a:t>Autism</a:t>
            </a:r>
          </a:p>
        </p:txBody>
      </p:sp>
      <p:sp>
        <p:nvSpPr>
          <p:cNvPr id="18" name="Rectangle 17">
            <a:extLst>
              <a:ext uri="{FF2B5EF4-FFF2-40B4-BE49-F238E27FC236}">
                <a16:creationId xmlns:a16="http://schemas.microsoft.com/office/drawing/2014/main" id="{C9DA5B05-DD14-4860-AC45-02A8D2EE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3" y="1092200"/>
            <a:ext cx="4517009"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Puzzle">
            <a:extLst>
              <a:ext uri="{FF2B5EF4-FFF2-40B4-BE49-F238E27FC236}">
                <a16:creationId xmlns:a16="http://schemas.microsoft.com/office/drawing/2014/main" id="{A2851D7D-01DE-5702-5F2A-7D5BA1532803}"/>
              </a:ext>
            </a:extLst>
          </p:cNvPr>
          <p:cNvPicPr>
            <a:picLocks noChangeAspect="1"/>
          </p:cNvPicPr>
          <p:nvPr/>
        </p:nvPicPr>
        <p:blipFill rotWithShape="1">
          <a:blip r:embed="rId5"/>
          <a:srcRect l="16468" r="16469" b="-2"/>
          <a:stretch/>
        </p:blipFill>
        <p:spPr>
          <a:xfrm>
            <a:off x="1412683" y="1410208"/>
            <a:ext cx="3876801" cy="3858780"/>
          </a:xfrm>
          <a:prstGeom prst="rect">
            <a:avLst/>
          </a:prstGeom>
        </p:spPr>
      </p:pic>
      <p:cxnSp>
        <p:nvCxnSpPr>
          <p:cNvPr id="20" name="Straight Connector 19">
            <a:extLst>
              <a:ext uri="{FF2B5EF4-FFF2-40B4-BE49-F238E27FC236}">
                <a16:creationId xmlns:a16="http://schemas.microsoft.com/office/drawing/2014/main" id="{36BE37AC-AD36-4C42-9B8C-C5500F4E7C6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4412" y="2400639"/>
            <a:ext cx="4802185"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Content Placeholder 2">
            <a:extLst>
              <a:ext uri="{FF2B5EF4-FFF2-40B4-BE49-F238E27FC236}">
                <a16:creationId xmlns:a16="http://schemas.microsoft.com/office/drawing/2014/main" id="{73FFB9D6-E3F5-D49C-6376-4D86F00A7E19}"/>
              </a:ext>
            </a:extLst>
          </p:cNvPr>
          <p:cNvSpPr>
            <a:spLocks noGrp="1"/>
          </p:cNvSpPr>
          <p:nvPr>
            <p:ph idx="1"/>
          </p:nvPr>
        </p:nvSpPr>
        <p:spPr>
          <a:xfrm>
            <a:off x="5749334" y="2559351"/>
            <a:ext cx="5691796" cy="3318936"/>
          </a:xfrm>
        </p:spPr>
        <p:txBody>
          <a:bodyPr>
            <a:normAutofit/>
          </a:bodyPr>
          <a:lstStyle/>
          <a:p>
            <a:pPr>
              <a:lnSpc>
                <a:spcPct val="90000"/>
              </a:lnSpc>
              <a:buClrTx/>
            </a:pPr>
            <a:r>
              <a:rPr lang="en-US" dirty="0">
                <a:latin typeface="Arial" panose="020B0604020202020204" pitchFamily="34" charset="0"/>
                <a:cs typeface="Arial" panose="020B0604020202020204" pitchFamily="34" charset="0"/>
              </a:rPr>
              <a:t>1/100 children worldwide (1/36 in US)</a:t>
            </a:r>
          </a:p>
          <a:p>
            <a:pPr>
              <a:lnSpc>
                <a:spcPct val="90000"/>
              </a:lnSpc>
              <a:buClrTx/>
            </a:pPr>
            <a:r>
              <a:rPr lang="en-US" dirty="0">
                <a:latin typeface="Arial" panose="020B0604020202020204" pitchFamily="34" charset="0"/>
                <a:cs typeface="Arial" panose="020B0604020202020204" pitchFamily="34" charset="0"/>
              </a:rPr>
              <a:t>Significant variation</a:t>
            </a:r>
          </a:p>
          <a:p>
            <a:pPr>
              <a:lnSpc>
                <a:spcPct val="90000"/>
              </a:lnSpc>
              <a:buClrTx/>
            </a:pPr>
            <a:r>
              <a:rPr lang="en-US" dirty="0">
                <a:latin typeface="Arial" panose="020B0604020202020204" pitchFamily="34" charset="0"/>
                <a:cs typeface="Arial" panose="020B0604020202020204" pitchFamily="34" charset="0"/>
              </a:rPr>
              <a:t>1/3 non-speaking</a:t>
            </a:r>
          </a:p>
          <a:p>
            <a:pPr>
              <a:lnSpc>
                <a:spcPct val="90000"/>
              </a:lnSpc>
              <a:buClrTx/>
            </a:pPr>
            <a:r>
              <a:rPr lang="en-US" dirty="0">
                <a:latin typeface="Arial" panose="020B0604020202020204" pitchFamily="34" charset="0"/>
                <a:cs typeface="Arial" panose="020B0604020202020204" pitchFamily="34" charset="0"/>
              </a:rPr>
              <a:t>Repetitive </a:t>
            </a:r>
            <a:r>
              <a:rPr lang="en-US" dirty="0" err="1">
                <a:latin typeface="Arial" panose="020B0604020202020204" pitchFamily="34" charset="0"/>
                <a:cs typeface="Arial" panose="020B0604020202020204" pitchFamily="34" charset="0"/>
              </a:rPr>
              <a:t>behaviours</a:t>
            </a:r>
            <a:endParaRPr lang="en-US" dirty="0">
              <a:latin typeface="Arial" panose="020B0604020202020204" pitchFamily="34" charset="0"/>
              <a:cs typeface="Arial" panose="020B0604020202020204" pitchFamily="34" charset="0"/>
            </a:endParaRPr>
          </a:p>
          <a:p>
            <a:pPr>
              <a:lnSpc>
                <a:spcPct val="90000"/>
              </a:lnSpc>
              <a:buClrTx/>
            </a:pPr>
            <a:r>
              <a:rPr lang="en-US" dirty="0">
                <a:latin typeface="Arial" panose="020B0604020202020204" pitchFamily="34" charset="0"/>
                <a:cs typeface="Arial" panose="020B0604020202020204" pitchFamily="34" charset="0"/>
              </a:rPr>
              <a:t>Structure and planning</a:t>
            </a:r>
          </a:p>
        </p:txBody>
      </p:sp>
    </p:spTree>
    <p:extLst>
      <p:ext uri="{BB962C8B-B14F-4D97-AF65-F5344CB8AC3E}">
        <p14:creationId xmlns:p14="http://schemas.microsoft.com/office/powerpoint/2010/main" val="40750086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2BE4420-3B5F-4549-8B4A-77855B8215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75876F6-95D4-48CB-8E3E-4401A96E25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6138" y="496088"/>
            <a:ext cx="3823215" cy="5883295"/>
          </a:xfrm>
          <a:prstGeom prst="rect">
            <a:avLst/>
          </a:prstGeom>
          <a:blipFill dpi="0" rotWithShape="1">
            <a:blip r:embed="rId2"/>
            <a:srcRect/>
            <a:tile tx="0" ty="0" sx="100000" sy="100000" flip="none" algn="tl"/>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1B84719-90BB-4D0C-92D8-61DC5512B3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012" y="609600"/>
            <a:ext cx="3552006"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BB312EA2-3766-A587-DA0A-6016A8E2F228}"/>
              </a:ext>
            </a:extLst>
          </p:cNvPr>
          <p:cNvSpPr>
            <a:spLocks noGrp="1"/>
          </p:cNvSpPr>
          <p:nvPr>
            <p:ph type="title"/>
          </p:nvPr>
        </p:nvSpPr>
        <p:spPr>
          <a:xfrm>
            <a:off x="1059572" y="1040446"/>
            <a:ext cx="2532909" cy="4794578"/>
          </a:xfrm>
        </p:spPr>
        <p:txBody>
          <a:bodyPr>
            <a:normAutofit/>
          </a:bodyPr>
          <a:lstStyle/>
          <a:p>
            <a:r>
              <a:rPr lang="en-US" dirty="0">
                <a:solidFill>
                  <a:srgbClr val="262626"/>
                </a:solidFill>
              </a:rPr>
              <a:t>FASD</a:t>
            </a:r>
            <a:br>
              <a:rPr lang="en-US" dirty="0">
                <a:solidFill>
                  <a:srgbClr val="262626"/>
                </a:solidFill>
              </a:rPr>
            </a:br>
            <a:br>
              <a:rPr lang="en-US" dirty="0">
                <a:solidFill>
                  <a:srgbClr val="262626"/>
                </a:solidFill>
              </a:rPr>
            </a:br>
            <a:br>
              <a:rPr lang="en-US" dirty="0">
                <a:solidFill>
                  <a:srgbClr val="262626"/>
                </a:solidFill>
              </a:rPr>
            </a:br>
            <a:br>
              <a:rPr lang="en-US" dirty="0">
                <a:solidFill>
                  <a:srgbClr val="262626"/>
                </a:solidFill>
              </a:rPr>
            </a:br>
            <a:r>
              <a:rPr lang="en-US" dirty="0">
                <a:solidFill>
                  <a:srgbClr val="262626"/>
                </a:solidFill>
              </a:rPr>
              <a:t>ADHD</a:t>
            </a:r>
            <a:br>
              <a:rPr lang="en-US" dirty="0">
                <a:solidFill>
                  <a:srgbClr val="262626"/>
                </a:solidFill>
              </a:rPr>
            </a:br>
            <a:endParaRPr lang="en-US" dirty="0">
              <a:solidFill>
                <a:srgbClr val="262626"/>
              </a:solidFill>
            </a:endParaRPr>
          </a:p>
        </p:txBody>
      </p:sp>
      <p:sp useBgFill="1">
        <p:nvSpPr>
          <p:cNvPr id="15" name="Rectangle 14">
            <a:extLst>
              <a:ext uri="{FF2B5EF4-FFF2-40B4-BE49-F238E27FC236}">
                <a16:creationId xmlns:a16="http://schemas.microsoft.com/office/drawing/2014/main" id="{7B407EC4-5D16-4845-9840-4E28622B65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2053" y="-2"/>
            <a:ext cx="753994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E20B5C51-5E13-60C9-1910-B4CBAB0D8EBA}"/>
              </a:ext>
            </a:extLst>
          </p:cNvPr>
          <p:cNvGraphicFramePr>
            <a:graphicFrameLocks noGrp="1"/>
          </p:cNvGraphicFramePr>
          <p:nvPr>
            <p:ph idx="1"/>
            <p:extLst>
              <p:ext uri="{D42A27DB-BD31-4B8C-83A1-F6EECF244321}">
                <p14:modId xmlns:p14="http://schemas.microsoft.com/office/powerpoint/2010/main" val="1605234113"/>
              </p:ext>
            </p:extLst>
          </p:nvPr>
        </p:nvGraphicFramePr>
        <p:xfrm>
          <a:off x="5143109" y="723127"/>
          <a:ext cx="6440879" cy="52486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975701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72F6A24-139E-4EB5-86D2-431F42EF8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3963AE85-BE5D-4975-BACF-DDDCC9C2ACD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13" name="Picture 12">
              <a:extLst>
                <a:ext uri="{FF2B5EF4-FFF2-40B4-BE49-F238E27FC236}">
                  <a16:creationId xmlns:a16="http://schemas.microsoft.com/office/drawing/2014/main" id="{1E7751F0-16BF-4A9D-B778-5D46B92B4470}"/>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4" name="Rectangle 13">
              <a:extLst>
                <a:ext uri="{FF2B5EF4-FFF2-40B4-BE49-F238E27FC236}">
                  <a16:creationId xmlns:a16="http://schemas.microsoft.com/office/drawing/2014/main" id="{1D755924-121A-47AA-8613-995D4108BC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15" name="Picture 14">
              <a:extLst>
                <a:ext uri="{FF2B5EF4-FFF2-40B4-BE49-F238E27FC236}">
                  <a16:creationId xmlns:a16="http://schemas.microsoft.com/office/drawing/2014/main" id="{B4D2AFDA-19BE-4455-830E-1541E5D7BAE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6" name="Picture 15">
              <a:extLst>
                <a:ext uri="{FF2B5EF4-FFF2-40B4-BE49-F238E27FC236}">
                  <a16:creationId xmlns:a16="http://schemas.microsoft.com/office/drawing/2014/main" id="{0FB15EBF-E414-4E00-87E7-700A78A60F6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1">
            <a:extLst>
              <a:ext uri="{FF2B5EF4-FFF2-40B4-BE49-F238E27FC236}">
                <a16:creationId xmlns:a16="http://schemas.microsoft.com/office/drawing/2014/main" id="{A45C6197-05A6-A264-7277-D5378AE9B36A}"/>
              </a:ext>
            </a:extLst>
          </p:cNvPr>
          <p:cNvSpPr>
            <a:spLocks noGrp="1"/>
          </p:cNvSpPr>
          <p:nvPr>
            <p:ph type="title"/>
          </p:nvPr>
        </p:nvSpPr>
        <p:spPr>
          <a:xfrm>
            <a:off x="6094412" y="982132"/>
            <a:ext cx="4802185" cy="1303867"/>
          </a:xfrm>
        </p:spPr>
        <p:txBody>
          <a:bodyPr>
            <a:normAutofit/>
          </a:bodyPr>
          <a:lstStyle/>
          <a:p>
            <a:r>
              <a:rPr lang="en-US" dirty="0"/>
              <a:t>Down Syndrome</a:t>
            </a:r>
          </a:p>
        </p:txBody>
      </p:sp>
      <p:sp>
        <p:nvSpPr>
          <p:cNvPr id="18" name="Rectangle 17">
            <a:extLst>
              <a:ext uri="{FF2B5EF4-FFF2-40B4-BE49-F238E27FC236}">
                <a16:creationId xmlns:a16="http://schemas.microsoft.com/office/drawing/2014/main" id="{C9DA5B05-DD14-4860-AC45-02A8D2EE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3" y="1092200"/>
            <a:ext cx="4517009"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Girl with down syndrome at school">
            <a:extLst>
              <a:ext uri="{FF2B5EF4-FFF2-40B4-BE49-F238E27FC236}">
                <a16:creationId xmlns:a16="http://schemas.microsoft.com/office/drawing/2014/main" id="{EB69BF20-3115-83C8-6208-EBCBC0011C23}"/>
              </a:ext>
            </a:extLst>
          </p:cNvPr>
          <p:cNvPicPr>
            <a:picLocks noChangeAspect="1"/>
          </p:cNvPicPr>
          <p:nvPr/>
        </p:nvPicPr>
        <p:blipFill>
          <a:blip r:embed="rId5"/>
          <a:srcRect l="31970" r="967" b="-2"/>
          <a:stretch/>
        </p:blipFill>
        <p:spPr>
          <a:xfrm>
            <a:off x="1412683" y="1410208"/>
            <a:ext cx="3876801" cy="3858780"/>
          </a:xfrm>
          <a:prstGeom prst="rect">
            <a:avLst/>
          </a:prstGeom>
        </p:spPr>
      </p:pic>
      <p:cxnSp>
        <p:nvCxnSpPr>
          <p:cNvPr id="20" name="Straight Connector 19">
            <a:extLst>
              <a:ext uri="{FF2B5EF4-FFF2-40B4-BE49-F238E27FC236}">
                <a16:creationId xmlns:a16="http://schemas.microsoft.com/office/drawing/2014/main" id="{36BE37AC-AD36-4C42-9B8C-C5500F4E7C6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4412" y="2400639"/>
            <a:ext cx="4802185"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Content Placeholder 2">
            <a:extLst>
              <a:ext uri="{FF2B5EF4-FFF2-40B4-BE49-F238E27FC236}">
                <a16:creationId xmlns:a16="http://schemas.microsoft.com/office/drawing/2014/main" id="{96509BCE-C35E-70E0-BD92-0DA2C550AF1E}"/>
              </a:ext>
            </a:extLst>
          </p:cNvPr>
          <p:cNvSpPr>
            <a:spLocks noGrp="1"/>
          </p:cNvSpPr>
          <p:nvPr>
            <p:ph idx="1"/>
          </p:nvPr>
        </p:nvSpPr>
        <p:spPr>
          <a:xfrm>
            <a:off x="5554726" y="2768599"/>
            <a:ext cx="5937187" cy="3318936"/>
          </a:xfrm>
        </p:spPr>
        <p:txBody>
          <a:bodyPr>
            <a:normAutofit/>
          </a:bodyPr>
          <a:lstStyle/>
          <a:p>
            <a:pPr marL="742950" lvl="1" indent="-285750">
              <a:buClrTx/>
              <a:buFont typeface="Arial" panose="020B0604020202020204" pitchFamily="34" charset="0"/>
              <a:buChar char="•"/>
            </a:pPr>
            <a:r>
              <a:rPr lang="en-CA" sz="2400" b="0" kern="1200" dirty="0">
                <a:effectLst/>
                <a:latin typeface="Arial" panose="020B0604020202020204" pitchFamily="34" charset="0"/>
                <a:cs typeface="Arial" panose="020B0604020202020204" pitchFamily="34" charset="0"/>
              </a:rPr>
              <a:t>Extra chromosome</a:t>
            </a:r>
          </a:p>
          <a:p>
            <a:pPr marL="742950" lvl="1" indent="-285750">
              <a:buClrTx/>
              <a:buFont typeface="Arial" panose="020B0604020202020204" pitchFamily="34" charset="0"/>
              <a:buChar char="•"/>
            </a:pPr>
            <a:r>
              <a:rPr lang="en-CA" sz="2400" b="0" kern="1200" dirty="0">
                <a:effectLst/>
                <a:latin typeface="Arial" panose="020B0604020202020204" pitchFamily="34" charset="0"/>
                <a:cs typeface="Arial" panose="020B0604020202020204" pitchFamily="34" charset="0"/>
              </a:rPr>
              <a:t>May have low muscle tone </a:t>
            </a:r>
          </a:p>
          <a:p>
            <a:pPr marL="742950" lvl="1" indent="-285750">
              <a:buClrTx/>
              <a:buFont typeface="Arial" panose="020B0604020202020204" pitchFamily="34" charset="0"/>
              <a:buChar char="•"/>
            </a:pPr>
            <a:r>
              <a:rPr lang="en-CA" sz="2400" b="0" kern="1200" dirty="0">
                <a:effectLst/>
                <a:latin typeface="Arial" panose="020B0604020202020204" pitchFamily="34" charset="0"/>
                <a:cs typeface="Arial" panose="020B0604020202020204" pitchFamily="34" charset="0"/>
              </a:rPr>
              <a:t>Moderate to mild cognitive impairments</a:t>
            </a:r>
            <a:endParaRPr lang="en-CA" sz="2400" dirty="0">
              <a:latin typeface="Arial" panose="020B0604020202020204" pitchFamily="34" charset="0"/>
              <a:cs typeface="Arial" panose="020B0604020202020204" pitchFamily="34" charset="0"/>
            </a:endParaRPr>
          </a:p>
          <a:p>
            <a:pPr marL="742950" lvl="1" indent="-285750">
              <a:buClrTx/>
              <a:buFont typeface="Arial" panose="020B0604020202020204" pitchFamily="34" charset="0"/>
              <a:buChar char="•"/>
            </a:pPr>
            <a:r>
              <a:rPr lang="en-CA" sz="2400" b="0" kern="1200" dirty="0">
                <a:effectLst/>
                <a:latin typeface="Arial" panose="020B0604020202020204" pitchFamily="34" charset="0"/>
                <a:cs typeface="Arial" panose="020B0604020202020204" pitchFamily="34" charset="0"/>
              </a:rPr>
              <a:t>Prone to mental health issues</a:t>
            </a:r>
          </a:p>
        </p:txBody>
      </p:sp>
    </p:spTree>
    <p:extLst>
      <p:ext uri="{BB962C8B-B14F-4D97-AF65-F5344CB8AC3E}">
        <p14:creationId xmlns:p14="http://schemas.microsoft.com/office/powerpoint/2010/main" val="2995371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C878D9A-77BE-4701-AE3D-EEFC53CD5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643BE08-0ED1-4B73-AC6D-B7E26A59CD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4663" y="469900"/>
            <a:ext cx="3695002" cy="5918200"/>
          </a:xfrm>
          <a:prstGeom prst="rect">
            <a:avLst/>
          </a:prstGeom>
          <a:solidFill>
            <a:schemeClr val="tx2">
              <a:lumMod val="90000"/>
              <a:lumOff val="10000"/>
            </a:schemeClr>
          </a:solidFill>
          <a:ln>
            <a:noFill/>
          </a:ln>
          <a:effectLst>
            <a:outerShdw blurRad="50800" dist="38100" dir="5400000" algn="t" rotWithShape="0">
              <a:prstClr val="black">
                <a:alpha val="40000"/>
              </a:prstClr>
            </a:outerShdw>
          </a:effectLst>
          <a:scene3d>
            <a:camera prst="orthographicFront"/>
            <a:lightRig rig="balanced" dir="t"/>
          </a:scene3d>
          <a:sp3d>
            <a:bevelT w="63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56B2094-7FC0-45FC-BFED-3CB88CEE6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9668" y="635508"/>
            <a:ext cx="3364992" cy="5586984"/>
          </a:xfrm>
          <a:prstGeom prst="rect">
            <a:avLst/>
          </a:prstGeom>
          <a:noFill/>
          <a:ln w="15875" cap="flat">
            <a:solidFill>
              <a:schemeClr val="accent1"/>
            </a:solidFill>
            <a:miter lim="800000"/>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BA1C390A-C7AF-03D9-0F58-74E913D2AC64}"/>
              </a:ext>
            </a:extLst>
          </p:cNvPr>
          <p:cNvSpPr>
            <a:spLocks noGrp="1"/>
          </p:cNvSpPr>
          <p:nvPr>
            <p:ph type="title"/>
          </p:nvPr>
        </p:nvSpPr>
        <p:spPr>
          <a:xfrm>
            <a:off x="952107" y="954756"/>
            <a:ext cx="2879663" cy="4946003"/>
          </a:xfrm>
        </p:spPr>
        <p:txBody>
          <a:bodyPr>
            <a:normAutofit/>
          </a:bodyPr>
          <a:lstStyle/>
          <a:p>
            <a:r>
              <a:rPr lang="en-CA" dirty="0">
                <a:solidFill>
                  <a:srgbClr val="FFFFFF"/>
                </a:solidFill>
                <a:effectLst/>
                <a:ea typeface="Calibri" panose="020F0502020204030204" pitchFamily="34" charset="0"/>
                <a:cs typeface="Times New Roman" panose="02020603050405020304" pitchFamily="18" charset="0"/>
              </a:rPr>
              <a:t>Intellectual disabilities</a:t>
            </a:r>
            <a:endParaRPr lang="en-US" dirty="0">
              <a:solidFill>
                <a:srgbClr val="FFFFFF"/>
              </a:solidFill>
            </a:endParaRPr>
          </a:p>
        </p:txBody>
      </p:sp>
      <p:sp>
        <p:nvSpPr>
          <p:cNvPr id="14" name="Rectangle 13">
            <a:extLst>
              <a:ext uri="{FF2B5EF4-FFF2-40B4-BE49-F238E27FC236}">
                <a16:creationId xmlns:a16="http://schemas.microsoft.com/office/drawing/2014/main" id="{07A4B640-BB7F-4272-A710-068DBA9F9A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6" y="0"/>
            <a:ext cx="7537704" cy="6858000"/>
          </a:xfrm>
          <a:prstGeom prst="rect">
            <a:avLst/>
          </a:prstGeom>
          <a:gradFill>
            <a:gsLst>
              <a:gs pos="0">
                <a:schemeClr val="bg1"/>
              </a:gs>
              <a:gs pos="30000">
                <a:schemeClr val="bg1"/>
              </a:gs>
              <a:gs pos="61000">
                <a:schemeClr val="bg2">
                  <a:lumMod val="20000"/>
                  <a:lumOff val="80000"/>
                </a:schemeClr>
              </a:gs>
              <a:gs pos="97000">
                <a:schemeClr val="bg2">
                  <a:lumMod val="70000"/>
                  <a:lumOff val="30000"/>
                </a:schemeClr>
              </a:gs>
            </a:gsLst>
            <a:path path="circle">
              <a:fillToRect l="50000" t="50000" r="50000" b="50000"/>
            </a:path>
          </a:gradFill>
          <a:ln>
            <a:noFill/>
          </a:ln>
          <a:effectLst>
            <a:innerShdw blurRad="63500" dist="50800" dir="108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14EE166-21C1-CDA4-8D3C-176071F10377}"/>
              </a:ext>
            </a:extLst>
          </p:cNvPr>
          <p:cNvSpPr>
            <a:spLocks noGrp="1"/>
          </p:cNvSpPr>
          <p:nvPr>
            <p:ph idx="1"/>
          </p:nvPr>
        </p:nvSpPr>
        <p:spPr>
          <a:xfrm>
            <a:off x="5140934" y="469900"/>
            <a:ext cx="5953630" cy="5405968"/>
          </a:xfrm>
        </p:spPr>
        <p:txBody>
          <a:bodyPr anchor="ctr">
            <a:normAutofit/>
          </a:bodyPr>
          <a:lstStyle/>
          <a:p>
            <a:pPr lvl="1">
              <a:spcBef>
                <a:spcPts val="600"/>
              </a:spcBef>
              <a:spcAft>
                <a:spcPts val="600"/>
              </a:spcAft>
              <a:buClrTx/>
            </a:pPr>
            <a:r>
              <a:rPr lang="en-CA" sz="2400" dirty="0">
                <a:effectLst/>
                <a:latin typeface="Arial" panose="020B0604020202020204" pitchFamily="34" charset="0"/>
                <a:ea typeface="Calibri" panose="020F0502020204030204" pitchFamily="34" charset="0"/>
                <a:cs typeface="Arial" panose="020B0604020202020204" pitchFamily="34" charset="0"/>
              </a:rPr>
              <a:t>Defined as IQ less than 70</a:t>
            </a:r>
          </a:p>
          <a:p>
            <a:pPr lvl="1">
              <a:spcBef>
                <a:spcPts val="600"/>
              </a:spcBef>
              <a:spcAft>
                <a:spcPts val="600"/>
              </a:spcAft>
              <a:buClrTx/>
            </a:pPr>
            <a:r>
              <a:rPr lang="en-CA" sz="2400" dirty="0">
                <a:effectLst/>
                <a:latin typeface="Arial" panose="020B0604020202020204" pitchFamily="34" charset="0"/>
                <a:ea typeface="Calibri" panose="020F0502020204030204" pitchFamily="34" charset="0"/>
                <a:cs typeface="Arial" panose="020B0604020202020204" pitchFamily="34" charset="0"/>
              </a:rPr>
              <a:t>May impact ability to learn and capacity to retain information</a:t>
            </a:r>
          </a:p>
          <a:p>
            <a:pPr lvl="1">
              <a:spcBef>
                <a:spcPts val="600"/>
              </a:spcBef>
              <a:spcAft>
                <a:spcPts val="600"/>
              </a:spcAft>
              <a:buClrTx/>
            </a:pPr>
            <a:r>
              <a:rPr lang="en-CA" sz="2400" dirty="0">
                <a:latin typeface="Arial" panose="020B0604020202020204" pitchFamily="34" charset="0"/>
                <a:ea typeface="Calibri" panose="020F0502020204030204" pitchFamily="34" charset="0"/>
                <a:cs typeface="Arial" panose="020B0604020202020204" pitchFamily="34" charset="0"/>
              </a:rPr>
              <a:t>May a</a:t>
            </a:r>
            <a:r>
              <a:rPr lang="en-CA" sz="2400" dirty="0">
                <a:effectLst/>
                <a:latin typeface="Arial" panose="020B0604020202020204" pitchFamily="34" charset="0"/>
                <a:ea typeface="Calibri" panose="020F0502020204030204" pitchFamily="34" charset="0"/>
                <a:cs typeface="Arial" panose="020B0604020202020204" pitchFamily="34" charset="0"/>
              </a:rPr>
              <a:t>ffect social skills</a:t>
            </a:r>
          </a:p>
        </p:txBody>
      </p:sp>
    </p:spTree>
    <p:extLst>
      <p:ext uri="{BB962C8B-B14F-4D97-AF65-F5344CB8AC3E}">
        <p14:creationId xmlns:p14="http://schemas.microsoft.com/office/powerpoint/2010/main" val="517245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D6FEBD-593C-7941-B7EC-73EEF102EA9D}"/>
              </a:ext>
            </a:extLst>
          </p:cNvPr>
          <p:cNvSpPr>
            <a:spLocks noGrp="1"/>
          </p:cNvSpPr>
          <p:nvPr>
            <p:ph type="title"/>
          </p:nvPr>
        </p:nvSpPr>
        <p:spPr>
          <a:xfrm>
            <a:off x="1295402" y="982132"/>
            <a:ext cx="3660056" cy="1325373"/>
          </a:xfrm>
        </p:spPr>
        <p:txBody>
          <a:bodyPr anchor="b">
            <a:normAutofit/>
          </a:bodyPr>
          <a:lstStyle/>
          <a:p>
            <a:r>
              <a:rPr lang="en-US" sz="3600" dirty="0"/>
              <a:t>Dementia and Alzheimer’s</a:t>
            </a:r>
          </a:p>
        </p:txBody>
      </p:sp>
      <p:sp>
        <p:nvSpPr>
          <p:cNvPr id="3" name="Content Placeholder 2">
            <a:extLst>
              <a:ext uri="{FF2B5EF4-FFF2-40B4-BE49-F238E27FC236}">
                <a16:creationId xmlns:a16="http://schemas.microsoft.com/office/drawing/2014/main" id="{2970B62C-0407-792B-B927-74221429F2FD}"/>
              </a:ext>
            </a:extLst>
          </p:cNvPr>
          <p:cNvSpPr>
            <a:spLocks noGrp="1"/>
          </p:cNvSpPr>
          <p:nvPr>
            <p:ph idx="1"/>
          </p:nvPr>
        </p:nvSpPr>
        <p:spPr>
          <a:xfrm>
            <a:off x="1036321" y="3003003"/>
            <a:ext cx="4178218" cy="3382094"/>
          </a:xfrm>
        </p:spPr>
        <p:txBody>
          <a:bodyPr>
            <a:normAutofit/>
          </a:bodyPr>
          <a:lstStyle/>
          <a:p>
            <a:pPr lvl="1">
              <a:buClr>
                <a:schemeClr val="tx1"/>
              </a:buClr>
            </a:pPr>
            <a:r>
              <a:rPr lang="en-CA" sz="2400" dirty="0">
                <a:effectLst/>
                <a:latin typeface="Arial" panose="020B0604020202020204" pitchFamily="34" charset="0"/>
                <a:ea typeface="Calibri" panose="020F0502020204030204" pitchFamily="34" charset="0"/>
                <a:cs typeface="Arial" panose="020B0604020202020204" pitchFamily="34" charset="0"/>
              </a:rPr>
              <a:t>Confusion</a:t>
            </a:r>
          </a:p>
          <a:p>
            <a:pPr lvl="1">
              <a:buClr>
                <a:schemeClr val="tx1"/>
              </a:buClr>
            </a:pPr>
            <a:r>
              <a:rPr lang="en-CA" sz="2400" dirty="0">
                <a:effectLst/>
                <a:latin typeface="Arial" panose="020B0604020202020204" pitchFamily="34" charset="0"/>
                <a:ea typeface="Calibri" panose="020F0502020204030204" pitchFamily="34" charset="0"/>
                <a:cs typeface="Arial" panose="020B0604020202020204" pitchFamily="34" charset="0"/>
              </a:rPr>
              <a:t>Comprehension and language challenges</a:t>
            </a:r>
          </a:p>
          <a:p>
            <a:pPr lvl="1">
              <a:buClr>
                <a:schemeClr val="tx1"/>
              </a:buClr>
            </a:pPr>
            <a:r>
              <a:rPr lang="en-CA" sz="2400" dirty="0">
                <a:effectLst/>
                <a:latin typeface="Arial" panose="020B0604020202020204" pitchFamily="34" charset="0"/>
                <a:ea typeface="Calibri" panose="020F0502020204030204" pitchFamily="34" charset="0"/>
                <a:cs typeface="Arial" panose="020B0604020202020204" pitchFamily="34" charset="0"/>
              </a:rPr>
              <a:t>Paranoia</a:t>
            </a:r>
          </a:p>
        </p:txBody>
      </p:sp>
      <p:pic>
        <p:nvPicPr>
          <p:cNvPr id="5" name="Picture 4" descr="Two people holding each other's hands">
            <a:extLst>
              <a:ext uri="{FF2B5EF4-FFF2-40B4-BE49-F238E27FC236}">
                <a16:creationId xmlns:a16="http://schemas.microsoft.com/office/drawing/2014/main" id="{BA5B1449-4318-A265-7211-D291ECD3E26D}"/>
              </a:ext>
            </a:extLst>
          </p:cNvPr>
          <p:cNvPicPr>
            <a:picLocks noChangeAspect="1"/>
          </p:cNvPicPr>
          <p:nvPr/>
        </p:nvPicPr>
        <p:blipFill rotWithShape="1">
          <a:blip r:embed="rId2"/>
          <a:srcRect l="10272" r="15127" b="2"/>
          <a:stretch/>
        </p:blipFill>
        <p:spPr>
          <a:xfrm>
            <a:off x="5418668" y="982131"/>
            <a:ext cx="5469466" cy="4893735"/>
          </a:xfrm>
          <a:prstGeom prst="rect">
            <a:avLst/>
          </a:prstGeom>
          <a:ln w="57150" cmpd="thickThin">
            <a:solidFill>
              <a:schemeClr val="tx1">
                <a:lumMod val="50000"/>
                <a:lumOff val="50000"/>
              </a:schemeClr>
            </a:solidFill>
            <a:miter lim="800000"/>
          </a:ln>
        </p:spPr>
      </p:pic>
    </p:spTree>
    <p:extLst>
      <p:ext uri="{BB962C8B-B14F-4D97-AF65-F5344CB8AC3E}">
        <p14:creationId xmlns:p14="http://schemas.microsoft.com/office/powerpoint/2010/main" val="10663878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AFD58-C8EE-13CD-0906-CC34E3A50CEF}"/>
              </a:ext>
            </a:extLst>
          </p:cNvPr>
          <p:cNvSpPr>
            <a:spLocks noGrp="1"/>
          </p:cNvSpPr>
          <p:nvPr>
            <p:ph type="title"/>
          </p:nvPr>
        </p:nvSpPr>
        <p:spPr>
          <a:xfrm>
            <a:off x="1295402" y="982132"/>
            <a:ext cx="9601196" cy="1303867"/>
          </a:xfrm>
        </p:spPr>
        <p:txBody>
          <a:bodyPr>
            <a:normAutofit/>
          </a:bodyPr>
          <a:lstStyle/>
          <a:p>
            <a:r>
              <a:rPr lang="en-US" dirty="0"/>
              <a:t>Physical Disabilities</a:t>
            </a:r>
          </a:p>
        </p:txBody>
      </p:sp>
      <p:pic>
        <p:nvPicPr>
          <p:cNvPr id="5" name="Picture 4" descr="Light on a wheelchair">
            <a:extLst>
              <a:ext uri="{FF2B5EF4-FFF2-40B4-BE49-F238E27FC236}">
                <a16:creationId xmlns:a16="http://schemas.microsoft.com/office/drawing/2014/main" id="{5BB2837A-8A00-6AF0-42E9-84E49D1870AC}"/>
              </a:ext>
            </a:extLst>
          </p:cNvPr>
          <p:cNvPicPr>
            <a:picLocks noChangeAspect="1"/>
          </p:cNvPicPr>
          <p:nvPr/>
        </p:nvPicPr>
        <p:blipFill>
          <a:blip r:embed="rId3"/>
          <a:srcRect l="26025" r="9867"/>
          <a:stretch/>
        </p:blipFill>
        <p:spPr>
          <a:xfrm>
            <a:off x="1434269" y="2701180"/>
            <a:ext cx="2739728" cy="2852640"/>
          </a:xfrm>
          <a:prstGeom prst="rect">
            <a:avLst/>
          </a:prstGeom>
          <a:ln w="57150" cmpd="thickThin">
            <a:solidFill>
              <a:schemeClr val="tx1">
                <a:lumMod val="50000"/>
                <a:lumOff val="50000"/>
              </a:schemeClr>
            </a:solidFill>
            <a:miter lim="800000"/>
          </a:ln>
        </p:spPr>
      </p:pic>
      <p:sp>
        <p:nvSpPr>
          <p:cNvPr id="3" name="Content Placeholder 2">
            <a:extLst>
              <a:ext uri="{FF2B5EF4-FFF2-40B4-BE49-F238E27FC236}">
                <a16:creationId xmlns:a16="http://schemas.microsoft.com/office/drawing/2014/main" id="{1C793A4E-FF63-2F2D-055E-A59BE6520B40}"/>
              </a:ext>
            </a:extLst>
          </p:cNvPr>
          <p:cNvSpPr>
            <a:spLocks noGrp="1"/>
          </p:cNvSpPr>
          <p:nvPr>
            <p:ph idx="1"/>
          </p:nvPr>
        </p:nvSpPr>
        <p:spPr>
          <a:xfrm>
            <a:off x="4520982" y="2808058"/>
            <a:ext cx="6475569" cy="3318936"/>
          </a:xfrm>
        </p:spPr>
        <p:txBody>
          <a:bodyPr>
            <a:normAutofit/>
          </a:bodyPr>
          <a:lstStyle/>
          <a:p>
            <a:pPr>
              <a:buClrTx/>
            </a:pPr>
            <a:r>
              <a:rPr lang="en-US" dirty="0">
                <a:latin typeface="Arial" panose="020B0604020202020204" pitchFamily="34" charset="0"/>
                <a:cs typeface="Arial" panose="020B0604020202020204" pitchFamily="34" charset="0"/>
              </a:rPr>
              <a:t>From upper body limitations to need for assistive devices (e.g., canes, walkers, or wheelchairs) to full paralysis</a:t>
            </a:r>
          </a:p>
          <a:p>
            <a:pPr>
              <a:buClrTx/>
            </a:pPr>
            <a:r>
              <a:rPr lang="en-US" dirty="0">
                <a:latin typeface="Arial" panose="020B0604020202020204" pitchFamily="34" charset="0"/>
                <a:cs typeface="Arial" panose="020B0604020202020204" pitchFamily="34" charset="0"/>
              </a:rPr>
              <a:t>Sometimes “visible” compared to other conditions </a:t>
            </a:r>
          </a:p>
        </p:txBody>
      </p:sp>
    </p:spTree>
    <p:extLst>
      <p:ext uri="{BB962C8B-B14F-4D97-AF65-F5344CB8AC3E}">
        <p14:creationId xmlns:p14="http://schemas.microsoft.com/office/powerpoint/2010/main" val="14223670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5F01BD1-E3CB-4562-A77C-00A3ED2462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492030E9-8BC2-4840-8C6B-991B68C51E4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13" name="Picture 12">
              <a:extLst>
                <a:ext uri="{FF2B5EF4-FFF2-40B4-BE49-F238E27FC236}">
                  <a16:creationId xmlns:a16="http://schemas.microsoft.com/office/drawing/2014/main" id="{651493CA-1EAE-4C5B-9C46-8437DD51C6EB}"/>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4" name="Rectangle 13">
              <a:extLst>
                <a:ext uri="{FF2B5EF4-FFF2-40B4-BE49-F238E27FC236}">
                  <a16:creationId xmlns:a16="http://schemas.microsoft.com/office/drawing/2014/main" id="{81B01891-F01D-4D0D-A631-E29F0EA8EF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15" name="Picture 14">
              <a:extLst>
                <a:ext uri="{FF2B5EF4-FFF2-40B4-BE49-F238E27FC236}">
                  <a16:creationId xmlns:a16="http://schemas.microsoft.com/office/drawing/2014/main" id="{38B1DE3F-E4E6-4E5E-9213-CB6C7AA92C8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6" name="Picture 15">
              <a:extLst>
                <a:ext uri="{FF2B5EF4-FFF2-40B4-BE49-F238E27FC236}">
                  <a16:creationId xmlns:a16="http://schemas.microsoft.com/office/drawing/2014/main" id="{8AFE6BB3-9290-46EA-8067-AA9277C708BA}"/>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1">
            <a:extLst>
              <a:ext uri="{FF2B5EF4-FFF2-40B4-BE49-F238E27FC236}">
                <a16:creationId xmlns:a16="http://schemas.microsoft.com/office/drawing/2014/main" id="{02BFB76E-1A4A-C171-3D50-9930FF2DD1DA}"/>
              </a:ext>
            </a:extLst>
          </p:cNvPr>
          <p:cNvSpPr>
            <a:spLocks noGrp="1"/>
          </p:cNvSpPr>
          <p:nvPr>
            <p:ph type="title"/>
          </p:nvPr>
        </p:nvSpPr>
        <p:spPr>
          <a:xfrm>
            <a:off x="4626508" y="982132"/>
            <a:ext cx="6270090" cy="1303867"/>
          </a:xfrm>
        </p:spPr>
        <p:txBody>
          <a:bodyPr>
            <a:normAutofit/>
          </a:bodyPr>
          <a:lstStyle/>
          <a:p>
            <a:r>
              <a:rPr lang="en-US">
                <a:solidFill>
                  <a:srgbClr val="262626"/>
                </a:solidFill>
              </a:rPr>
              <a:t>Blind/low vision</a:t>
            </a:r>
          </a:p>
        </p:txBody>
      </p:sp>
      <p:sp>
        <p:nvSpPr>
          <p:cNvPr id="18" name="Rectangle 17">
            <a:extLst>
              <a:ext uri="{FF2B5EF4-FFF2-40B4-BE49-F238E27FC236}">
                <a16:creationId xmlns:a16="http://schemas.microsoft.com/office/drawing/2014/main" id="{75325209-1BB3-4A1C-97C2-17DCDC1659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4" y="1092200"/>
            <a:ext cx="3059206"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descr="Blind with solid fill">
            <a:extLst>
              <a:ext uri="{FF2B5EF4-FFF2-40B4-BE49-F238E27FC236}">
                <a16:creationId xmlns:a16="http://schemas.microsoft.com/office/drawing/2014/main" id="{F53CF691-AD53-A5AC-398D-2A244476078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12683" y="2122701"/>
            <a:ext cx="2433793" cy="2433793"/>
          </a:xfrm>
          <a:prstGeom prst="rect">
            <a:avLst/>
          </a:prstGeom>
        </p:spPr>
      </p:pic>
      <p:cxnSp>
        <p:nvCxnSpPr>
          <p:cNvPr id="20" name="Straight Connector 19">
            <a:extLst>
              <a:ext uri="{FF2B5EF4-FFF2-40B4-BE49-F238E27FC236}">
                <a16:creationId xmlns:a16="http://schemas.microsoft.com/office/drawing/2014/main" id="{043EE5F5-AF73-46E3-90B6-27EEFDAC359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26508" y="2400639"/>
            <a:ext cx="6270089"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Content Placeholder 2">
            <a:extLst>
              <a:ext uri="{FF2B5EF4-FFF2-40B4-BE49-F238E27FC236}">
                <a16:creationId xmlns:a16="http://schemas.microsoft.com/office/drawing/2014/main" id="{3839EFA8-EC70-54BA-E602-97EDDAAED29F}"/>
              </a:ext>
            </a:extLst>
          </p:cNvPr>
          <p:cNvSpPr>
            <a:spLocks noGrp="1"/>
          </p:cNvSpPr>
          <p:nvPr>
            <p:ph idx="1"/>
          </p:nvPr>
        </p:nvSpPr>
        <p:spPr>
          <a:xfrm>
            <a:off x="4636482" y="2556932"/>
            <a:ext cx="6260114" cy="3318936"/>
          </a:xfrm>
        </p:spPr>
        <p:txBody>
          <a:bodyPr>
            <a:normAutofit/>
          </a:bodyPr>
          <a:lstStyle/>
          <a:p>
            <a:pPr>
              <a:buClrTx/>
              <a:buFont typeface="Arial" panose="020B0604020202020204" pitchFamily="34" charset="0"/>
              <a:buChar char="•"/>
            </a:pPr>
            <a:r>
              <a:rPr lang="en-CA">
                <a:solidFill>
                  <a:srgbClr val="262626"/>
                </a:solidFill>
                <a:latin typeface="Arial" panose="020B0604020202020204" pitchFamily="34" charset="0"/>
                <a:cs typeface="Arial" panose="020B0604020202020204" pitchFamily="34" charset="0"/>
              </a:rPr>
              <a:t>Partial or complete vision loss</a:t>
            </a:r>
          </a:p>
          <a:p>
            <a:pPr>
              <a:buClrTx/>
              <a:buFont typeface="Arial" panose="020B0604020202020204" pitchFamily="34" charset="0"/>
              <a:buChar char="•"/>
            </a:pPr>
            <a:r>
              <a:rPr lang="en-CA">
                <a:solidFill>
                  <a:srgbClr val="262626"/>
                </a:solidFill>
                <a:latin typeface="Arial" panose="020B0604020202020204" pitchFamily="34" charset="0"/>
                <a:cs typeface="Arial" panose="020B0604020202020204" pitchFamily="34" charset="0"/>
              </a:rPr>
              <a:t>May use screen readers, braille, magnification tools</a:t>
            </a:r>
          </a:p>
          <a:p>
            <a:pPr>
              <a:buClrTx/>
              <a:buFont typeface="Arial" panose="020B0604020202020204" pitchFamily="34" charset="0"/>
              <a:buChar char="•"/>
            </a:pPr>
            <a:r>
              <a:rPr lang="en-CA">
                <a:solidFill>
                  <a:srgbClr val="262626"/>
                </a:solidFill>
                <a:latin typeface="Arial" panose="020B0604020202020204" pitchFamily="34" charset="0"/>
                <a:cs typeface="Arial" panose="020B0604020202020204" pitchFamily="34" charset="0"/>
              </a:rPr>
              <a:t>Support by providing verbal descriptions, ensuring digital accessibility, and offering tactile materials</a:t>
            </a:r>
          </a:p>
        </p:txBody>
      </p:sp>
    </p:spTree>
    <p:extLst>
      <p:ext uri="{BB962C8B-B14F-4D97-AF65-F5344CB8AC3E}">
        <p14:creationId xmlns:p14="http://schemas.microsoft.com/office/powerpoint/2010/main" val="40484422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EF2D1-EF23-D8BD-0259-51E345D1DE50}"/>
              </a:ext>
            </a:extLst>
          </p:cNvPr>
          <p:cNvSpPr>
            <a:spLocks noGrp="1"/>
          </p:cNvSpPr>
          <p:nvPr>
            <p:ph type="title"/>
          </p:nvPr>
        </p:nvSpPr>
        <p:spPr>
          <a:xfrm>
            <a:off x="1295402" y="982132"/>
            <a:ext cx="9601196" cy="1303867"/>
          </a:xfrm>
        </p:spPr>
        <p:txBody>
          <a:bodyPr>
            <a:normAutofit/>
          </a:bodyPr>
          <a:lstStyle/>
          <a:p>
            <a:r>
              <a:rPr lang="en-US">
                <a:solidFill>
                  <a:srgbClr val="262626"/>
                </a:solidFill>
              </a:rPr>
              <a:t>Deaf/Hard of hearing</a:t>
            </a:r>
          </a:p>
        </p:txBody>
      </p:sp>
      <p:sp>
        <p:nvSpPr>
          <p:cNvPr id="3" name="Content Placeholder 2">
            <a:extLst>
              <a:ext uri="{FF2B5EF4-FFF2-40B4-BE49-F238E27FC236}">
                <a16:creationId xmlns:a16="http://schemas.microsoft.com/office/drawing/2014/main" id="{20D21F76-2AC2-82DB-7D07-9C8AAEB8C7F9}"/>
              </a:ext>
            </a:extLst>
          </p:cNvPr>
          <p:cNvSpPr>
            <a:spLocks noGrp="1"/>
          </p:cNvSpPr>
          <p:nvPr>
            <p:ph idx="1"/>
          </p:nvPr>
        </p:nvSpPr>
        <p:spPr>
          <a:xfrm>
            <a:off x="1103086" y="2912534"/>
            <a:ext cx="6981940" cy="3318936"/>
          </a:xfrm>
        </p:spPr>
        <p:txBody>
          <a:bodyPr>
            <a:normAutofit/>
          </a:bodyPr>
          <a:lstStyle/>
          <a:p>
            <a:pPr>
              <a:buClrTx/>
            </a:pPr>
            <a:r>
              <a:rPr lang="en-US" dirty="0">
                <a:solidFill>
                  <a:srgbClr val="262626"/>
                </a:solidFill>
                <a:latin typeface="Arial" panose="020B0604020202020204" pitchFamily="34" charset="0"/>
                <a:cs typeface="Arial" panose="020B0604020202020204" pitchFamily="34" charset="0"/>
              </a:rPr>
              <a:t>Individuals with partial or complete hearing loss</a:t>
            </a:r>
          </a:p>
          <a:p>
            <a:pPr>
              <a:buClrTx/>
            </a:pPr>
            <a:r>
              <a:rPr lang="en-US" dirty="0">
                <a:solidFill>
                  <a:srgbClr val="262626"/>
                </a:solidFill>
                <a:latin typeface="Arial" panose="020B0604020202020204" pitchFamily="34" charset="0"/>
                <a:cs typeface="Arial" panose="020B0604020202020204" pitchFamily="34" charset="0"/>
              </a:rPr>
              <a:t>May use sign language, lip-reading, or assistive technologies like hearing aids</a:t>
            </a:r>
          </a:p>
          <a:p>
            <a:pPr>
              <a:buClrTx/>
            </a:pPr>
            <a:r>
              <a:rPr lang="en-US" dirty="0">
                <a:solidFill>
                  <a:srgbClr val="262626"/>
                </a:solidFill>
                <a:latin typeface="Arial" panose="020B0604020202020204" pitchFamily="34" charset="0"/>
                <a:cs typeface="Arial" panose="020B0604020202020204" pitchFamily="34" charset="0"/>
              </a:rPr>
              <a:t>Support by providing captions/transcripts, sign language interpreters, and visual aids</a:t>
            </a:r>
          </a:p>
        </p:txBody>
      </p:sp>
      <p:pic>
        <p:nvPicPr>
          <p:cNvPr id="5" name="Graphic 4" descr="Deaf with solid fill">
            <a:extLst>
              <a:ext uri="{FF2B5EF4-FFF2-40B4-BE49-F238E27FC236}">
                <a16:creationId xmlns:a16="http://schemas.microsoft.com/office/drawing/2014/main" id="{C8881E14-2B5E-0FC6-48C0-91454FB8258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085026" y="2757636"/>
            <a:ext cx="2739728" cy="2739728"/>
          </a:xfrm>
          <a:prstGeom prst="rect">
            <a:avLst/>
          </a:prstGeom>
          <a:ln w="57150" cmpd="thickThin">
            <a:solidFill>
              <a:srgbClr val="7F7F7F"/>
            </a:solidFill>
            <a:miter lim="800000"/>
          </a:ln>
        </p:spPr>
      </p:pic>
    </p:spTree>
    <p:extLst>
      <p:ext uri="{BB962C8B-B14F-4D97-AF65-F5344CB8AC3E}">
        <p14:creationId xmlns:p14="http://schemas.microsoft.com/office/powerpoint/2010/main" val="3891076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BB5FD8-1F08-B093-B4BB-73C42E32961E}"/>
              </a:ext>
            </a:extLst>
          </p:cNvPr>
          <p:cNvSpPr>
            <a:spLocks noGrp="1"/>
          </p:cNvSpPr>
          <p:nvPr>
            <p:ph type="title"/>
          </p:nvPr>
        </p:nvSpPr>
        <p:spPr/>
        <p:txBody>
          <a:bodyPr/>
          <a:lstStyle/>
          <a:p>
            <a:r>
              <a:rPr lang="en-US" dirty="0"/>
              <a:t>Purpose of the intro module</a:t>
            </a:r>
          </a:p>
        </p:txBody>
      </p:sp>
      <p:sp>
        <p:nvSpPr>
          <p:cNvPr id="3" name="Content Placeholder 2">
            <a:extLst>
              <a:ext uri="{FF2B5EF4-FFF2-40B4-BE49-F238E27FC236}">
                <a16:creationId xmlns:a16="http://schemas.microsoft.com/office/drawing/2014/main" id="{0B20E7FF-C767-0D35-C73B-27DE9DA7E227}"/>
              </a:ext>
            </a:extLst>
          </p:cNvPr>
          <p:cNvSpPr>
            <a:spLocks noGrp="1"/>
          </p:cNvSpPr>
          <p:nvPr>
            <p:ph idx="1"/>
          </p:nvPr>
        </p:nvSpPr>
        <p:spPr>
          <a:xfrm>
            <a:off x="2782784" y="2912534"/>
            <a:ext cx="6970816" cy="3318936"/>
          </a:xfrm>
        </p:spPr>
        <p:txBody>
          <a:bodyPr/>
          <a:lstStyle/>
          <a:p>
            <a:pPr marL="0" indent="0">
              <a:lnSpc>
                <a:spcPct val="150000"/>
              </a:lnSpc>
              <a:buClrTx/>
              <a:buNone/>
            </a:pPr>
            <a:r>
              <a:rPr lang="en-CA" kern="0" dirty="0">
                <a:latin typeface="Arial" panose="020B0604020202020204" pitchFamily="34" charset="0"/>
                <a:ea typeface="Aptos" panose="020B0004020202020204" pitchFamily="34" charset="0"/>
                <a:cs typeface="Arial" panose="020B0604020202020204" pitchFamily="34" charset="0"/>
              </a:rPr>
              <a:t>Introduce neurodiversity and disability topics to provide a foundation for Modules 1-3 in the OER</a:t>
            </a:r>
            <a:endParaRPr lang="en-CA" dirty="0">
              <a:effectLst/>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p:txBody>
      </p:sp>
      <p:pic>
        <p:nvPicPr>
          <p:cNvPr id="5" name="Graphic 4" descr="Storytelling outline">
            <a:extLst>
              <a:ext uri="{FF2B5EF4-FFF2-40B4-BE49-F238E27FC236}">
                <a16:creationId xmlns:a16="http://schemas.microsoft.com/office/drawing/2014/main" id="{B0E1C15A-70E7-701E-C079-6DB445B1268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087418" y="4214306"/>
            <a:ext cx="2017164" cy="2017164"/>
          </a:xfrm>
          <a:prstGeom prst="rect">
            <a:avLst/>
          </a:prstGeom>
        </p:spPr>
      </p:pic>
    </p:spTree>
    <p:extLst>
      <p:ext uri="{BB962C8B-B14F-4D97-AF65-F5344CB8AC3E}">
        <p14:creationId xmlns:p14="http://schemas.microsoft.com/office/powerpoint/2010/main" val="7608398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89877-3DB8-16B1-10BE-BF762CB60935}"/>
              </a:ext>
            </a:extLst>
          </p:cNvPr>
          <p:cNvSpPr>
            <a:spLocks noGrp="1"/>
          </p:cNvSpPr>
          <p:nvPr>
            <p:ph type="title"/>
          </p:nvPr>
        </p:nvSpPr>
        <p:spPr/>
        <p:txBody>
          <a:bodyPr/>
          <a:lstStyle/>
          <a:p>
            <a:r>
              <a:rPr lang="en-US" dirty="0"/>
              <a:t>Sensory Disabilities or Sensitivities</a:t>
            </a:r>
          </a:p>
        </p:txBody>
      </p:sp>
      <p:sp>
        <p:nvSpPr>
          <p:cNvPr id="3" name="Content Placeholder 2">
            <a:extLst>
              <a:ext uri="{FF2B5EF4-FFF2-40B4-BE49-F238E27FC236}">
                <a16:creationId xmlns:a16="http://schemas.microsoft.com/office/drawing/2014/main" id="{C365F2BE-4486-8B4A-42BD-A29B6447EA1B}"/>
              </a:ext>
            </a:extLst>
          </p:cNvPr>
          <p:cNvSpPr>
            <a:spLocks noGrp="1"/>
          </p:cNvSpPr>
          <p:nvPr>
            <p:ph idx="1"/>
          </p:nvPr>
        </p:nvSpPr>
        <p:spPr>
          <a:xfrm>
            <a:off x="1726871" y="2912534"/>
            <a:ext cx="9601196" cy="3318936"/>
          </a:xfrm>
        </p:spPr>
        <p:txBody>
          <a:bodyPr/>
          <a:lstStyle/>
          <a:p>
            <a:pPr>
              <a:buClrTx/>
            </a:pPr>
            <a:r>
              <a:rPr lang="en-US" sz="2400" dirty="0">
                <a:latin typeface="Arial" panose="020B0604020202020204" pitchFamily="34" charset="0"/>
                <a:cs typeface="Arial" panose="020B0604020202020204" pitchFamily="34" charset="0"/>
              </a:rPr>
              <a:t>Sensory sensitivity - natural variation in processing sensory info</a:t>
            </a:r>
          </a:p>
          <a:p>
            <a:pPr>
              <a:buClrTx/>
            </a:pPr>
            <a:r>
              <a:rPr lang="en-US" dirty="0">
                <a:latin typeface="Arial" panose="020B0604020202020204" pitchFamily="34" charset="0"/>
                <a:cs typeface="Arial" panose="020B0604020202020204" pitchFamily="34" charset="0"/>
              </a:rPr>
              <a:t>Describes individuals who experience sensory input differently</a:t>
            </a:r>
            <a:endParaRPr lang="en-US" sz="2400" dirty="0">
              <a:latin typeface="Arial" panose="020B0604020202020204" pitchFamily="34" charset="0"/>
              <a:cs typeface="Arial" panose="020B0604020202020204" pitchFamily="34" charset="0"/>
            </a:endParaRPr>
          </a:p>
          <a:p>
            <a:pPr>
              <a:buClrTx/>
            </a:pPr>
            <a:r>
              <a:rPr lang="en-US" sz="2400" dirty="0">
                <a:latin typeface="Arial" panose="020B0604020202020204" pitchFamily="34" charset="0"/>
                <a:cs typeface="Arial" panose="020B0604020202020204" pitchFamily="34" charset="0"/>
              </a:rPr>
              <a:t>About 75% of autistic individuals experience sensory sensitivities</a:t>
            </a:r>
            <a:br>
              <a:rPr lang="en-US" sz="2400"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622308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DC878D9A-77BE-4701-AE3D-EEFC53CD5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F643BE08-0ED1-4B73-AC6D-B7E26A59CD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4663" y="469900"/>
            <a:ext cx="3695002" cy="5918200"/>
          </a:xfrm>
          <a:prstGeom prst="rect">
            <a:avLst/>
          </a:prstGeom>
          <a:solidFill>
            <a:schemeClr val="tx2">
              <a:lumMod val="90000"/>
              <a:lumOff val="10000"/>
            </a:schemeClr>
          </a:solidFill>
          <a:ln>
            <a:noFill/>
          </a:ln>
          <a:effectLst>
            <a:outerShdw blurRad="50800" dist="38100" dir="5400000" algn="t" rotWithShape="0">
              <a:prstClr val="black">
                <a:alpha val="40000"/>
              </a:prstClr>
            </a:outerShdw>
          </a:effectLst>
          <a:scene3d>
            <a:camera prst="orthographicFront"/>
            <a:lightRig rig="balanced" dir="t"/>
          </a:scene3d>
          <a:sp3d>
            <a:bevelT w="63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956B2094-7FC0-45FC-BFED-3CB88CEE6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9668" y="635508"/>
            <a:ext cx="3364992" cy="5586984"/>
          </a:xfrm>
          <a:prstGeom prst="rect">
            <a:avLst/>
          </a:prstGeom>
          <a:noFill/>
          <a:ln w="15875" cap="flat">
            <a:solidFill>
              <a:schemeClr val="accent1"/>
            </a:solidFill>
            <a:miter lim="800000"/>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331BC08E-4215-F328-BF04-BC53A2F8BAC0}"/>
              </a:ext>
            </a:extLst>
          </p:cNvPr>
          <p:cNvSpPr>
            <a:spLocks noGrp="1"/>
          </p:cNvSpPr>
          <p:nvPr>
            <p:ph type="title"/>
          </p:nvPr>
        </p:nvSpPr>
        <p:spPr>
          <a:xfrm>
            <a:off x="952108" y="954756"/>
            <a:ext cx="2730414" cy="4946003"/>
          </a:xfrm>
          <a:solidFill>
            <a:schemeClr val="bg1"/>
          </a:solidFill>
        </p:spPr>
        <p:txBody>
          <a:bodyPr>
            <a:normAutofit/>
          </a:bodyPr>
          <a:lstStyle/>
          <a:p>
            <a:r>
              <a:rPr lang="en-US" sz="4100" dirty="0">
                <a:solidFill>
                  <a:schemeClr val="tx1"/>
                </a:solidFill>
              </a:rPr>
              <a:t>Tourette Syndrome</a:t>
            </a:r>
          </a:p>
        </p:txBody>
      </p:sp>
      <p:sp>
        <p:nvSpPr>
          <p:cNvPr id="34" name="Rectangle 33">
            <a:extLst>
              <a:ext uri="{FF2B5EF4-FFF2-40B4-BE49-F238E27FC236}">
                <a16:creationId xmlns:a16="http://schemas.microsoft.com/office/drawing/2014/main" id="{07A4B640-BB7F-4272-A710-068DBA9F9A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6" y="0"/>
            <a:ext cx="7537704" cy="6858000"/>
          </a:xfrm>
          <a:prstGeom prst="rect">
            <a:avLst/>
          </a:prstGeom>
          <a:gradFill>
            <a:gsLst>
              <a:gs pos="0">
                <a:schemeClr val="bg1"/>
              </a:gs>
              <a:gs pos="30000">
                <a:schemeClr val="bg1"/>
              </a:gs>
              <a:gs pos="61000">
                <a:schemeClr val="bg2">
                  <a:lumMod val="20000"/>
                  <a:lumOff val="80000"/>
                </a:schemeClr>
              </a:gs>
              <a:gs pos="97000">
                <a:schemeClr val="bg2">
                  <a:lumMod val="70000"/>
                  <a:lumOff val="30000"/>
                </a:schemeClr>
              </a:gs>
            </a:gsLst>
            <a:path path="circle">
              <a:fillToRect l="50000" t="50000" r="50000" b="50000"/>
            </a:path>
          </a:gradFill>
          <a:ln>
            <a:noFill/>
          </a:ln>
          <a:effectLst>
            <a:innerShdw blurRad="63500" dist="50800" dir="108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2">
            <a:extLst>
              <a:ext uri="{FF2B5EF4-FFF2-40B4-BE49-F238E27FC236}">
                <a16:creationId xmlns:a16="http://schemas.microsoft.com/office/drawing/2014/main" id="{2B9657D1-7C8B-E2C7-D086-D64E6067EC79}"/>
              </a:ext>
            </a:extLst>
          </p:cNvPr>
          <p:cNvSpPr>
            <a:spLocks noGrp="1"/>
          </p:cNvSpPr>
          <p:nvPr>
            <p:ph idx="1"/>
          </p:nvPr>
        </p:nvSpPr>
        <p:spPr>
          <a:xfrm>
            <a:off x="5140934" y="469900"/>
            <a:ext cx="5953630" cy="5405968"/>
          </a:xfrm>
        </p:spPr>
        <p:txBody>
          <a:bodyPr anchor="ctr">
            <a:normAutofit/>
          </a:bodyPr>
          <a:lstStyle/>
          <a:p>
            <a:pPr>
              <a:buClrTx/>
            </a:pPr>
            <a:r>
              <a:rPr lang="en-US" dirty="0">
                <a:latin typeface="Arial" panose="020B0604020202020204" pitchFamily="34" charset="0"/>
                <a:cs typeface="Arial" panose="020B0604020202020204" pitchFamily="34" charset="0"/>
              </a:rPr>
              <a:t>Involuntary repetitive movements or sounds (tics)</a:t>
            </a:r>
          </a:p>
          <a:p>
            <a:pPr>
              <a:buClrTx/>
            </a:pPr>
            <a:r>
              <a:rPr lang="en-US" dirty="0">
                <a:latin typeface="Arial" panose="020B0604020202020204" pitchFamily="34" charset="0"/>
                <a:cs typeface="Arial" panose="020B0604020202020204" pitchFamily="34" charset="0"/>
              </a:rPr>
              <a:t>Ex: repeated blinking, blurting out random or offensive words, repeatedly shrugging shoulders </a:t>
            </a:r>
          </a:p>
        </p:txBody>
      </p:sp>
    </p:spTree>
    <p:extLst>
      <p:ext uri="{BB962C8B-B14F-4D97-AF65-F5344CB8AC3E}">
        <p14:creationId xmlns:p14="http://schemas.microsoft.com/office/powerpoint/2010/main" val="9971170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BED90-0739-74DC-83A1-D7AFC9EB72DA}"/>
              </a:ext>
            </a:extLst>
          </p:cNvPr>
          <p:cNvSpPr>
            <a:spLocks noGrp="1"/>
          </p:cNvSpPr>
          <p:nvPr>
            <p:ph type="title"/>
          </p:nvPr>
        </p:nvSpPr>
        <p:spPr/>
        <p:txBody>
          <a:bodyPr/>
          <a:lstStyle/>
          <a:p>
            <a:r>
              <a:rPr lang="en-US" dirty="0"/>
              <a:t>Anxiety</a:t>
            </a:r>
          </a:p>
        </p:txBody>
      </p:sp>
      <p:sp>
        <p:nvSpPr>
          <p:cNvPr id="3" name="Content Placeholder 2">
            <a:extLst>
              <a:ext uri="{FF2B5EF4-FFF2-40B4-BE49-F238E27FC236}">
                <a16:creationId xmlns:a16="http://schemas.microsoft.com/office/drawing/2014/main" id="{D4CE8610-06D8-C621-01B3-C35971893CE0}"/>
              </a:ext>
            </a:extLst>
          </p:cNvPr>
          <p:cNvSpPr>
            <a:spLocks noGrp="1"/>
          </p:cNvSpPr>
          <p:nvPr>
            <p:ph idx="1"/>
          </p:nvPr>
        </p:nvSpPr>
        <p:spPr>
          <a:xfrm>
            <a:off x="2964873" y="2737041"/>
            <a:ext cx="7287491" cy="3318936"/>
          </a:xfrm>
        </p:spPr>
        <p:txBody>
          <a:bodyPr/>
          <a:lstStyle/>
          <a:p>
            <a:pPr>
              <a:buClrTx/>
            </a:pPr>
            <a:r>
              <a:rPr lang="en-US" dirty="0">
                <a:latin typeface="Arial" panose="020B0604020202020204" pitchFamily="34" charset="0"/>
                <a:cs typeface="Arial" panose="020B0604020202020204" pitchFamily="34" charset="0"/>
              </a:rPr>
              <a:t>Common mental health condition</a:t>
            </a:r>
          </a:p>
          <a:p>
            <a:pPr>
              <a:buClrTx/>
            </a:pPr>
            <a:r>
              <a:rPr lang="en-US" dirty="0">
                <a:latin typeface="Arial" panose="020B0604020202020204" pitchFamily="34" charset="0"/>
                <a:cs typeface="Arial" panose="020B0604020202020204" pitchFamily="34" charset="0"/>
              </a:rPr>
              <a:t>Excessive worry and fear</a:t>
            </a:r>
          </a:p>
          <a:p>
            <a:pPr>
              <a:buClrTx/>
            </a:pPr>
            <a:r>
              <a:rPr lang="en-US" dirty="0">
                <a:latin typeface="Arial" panose="020B0604020202020204" pitchFamily="34" charset="0"/>
                <a:cs typeface="Arial" panose="020B0604020202020204" pitchFamily="34" charset="0"/>
              </a:rPr>
              <a:t>Not necessarily considered a neurodivergence, but comorbid with many other conditions</a:t>
            </a:r>
          </a:p>
        </p:txBody>
      </p:sp>
    </p:spTree>
    <p:extLst>
      <p:ext uri="{BB962C8B-B14F-4D97-AF65-F5344CB8AC3E}">
        <p14:creationId xmlns:p14="http://schemas.microsoft.com/office/powerpoint/2010/main" val="42465684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18941-0EB5-2C56-5A7B-C073428883D1}"/>
              </a:ext>
            </a:extLst>
          </p:cNvPr>
          <p:cNvSpPr>
            <a:spLocks noGrp="1"/>
          </p:cNvSpPr>
          <p:nvPr>
            <p:ph type="title"/>
          </p:nvPr>
        </p:nvSpPr>
        <p:spPr>
          <a:xfrm>
            <a:off x="1295402" y="982132"/>
            <a:ext cx="9601196" cy="1303867"/>
          </a:xfrm>
        </p:spPr>
        <p:txBody>
          <a:bodyPr>
            <a:normAutofit/>
          </a:bodyPr>
          <a:lstStyle/>
          <a:p>
            <a:r>
              <a:rPr lang="en-US" dirty="0">
                <a:solidFill>
                  <a:srgbClr val="262626"/>
                </a:solidFill>
              </a:rPr>
              <a:t>OCD</a:t>
            </a:r>
          </a:p>
        </p:txBody>
      </p:sp>
      <p:sp>
        <p:nvSpPr>
          <p:cNvPr id="3" name="Content Placeholder 2">
            <a:extLst>
              <a:ext uri="{FF2B5EF4-FFF2-40B4-BE49-F238E27FC236}">
                <a16:creationId xmlns:a16="http://schemas.microsoft.com/office/drawing/2014/main" id="{F6BABCBB-75C7-D204-2DF6-3200FC80A241}"/>
              </a:ext>
            </a:extLst>
          </p:cNvPr>
          <p:cNvSpPr>
            <a:spLocks noGrp="1"/>
          </p:cNvSpPr>
          <p:nvPr>
            <p:ph idx="1"/>
          </p:nvPr>
        </p:nvSpPr>
        <p:spPr>
          <a:xfrm>
            <a:off x="1129147" y="2757636"/>
            <a:ext cx="6696692" cy="3318936"/>
          </a:xfrm>
        </p:spPr>
        <p:txBody>
          <a:bodyPr>
            <a:normAutofit/>
          </a:bodyPr>
          <a:lstStyle/>
          <a:p>
            <a:pPr>
              <a:buClrTx/>
            </a:pPr>
            <a:r>
              <a:rPr lang="en-US" dirty="0">
                <a:solidFill>
                  <a:srgbClr val="262626"/>
                </a:solidFill>
                <a:latin typeface="Arial" panose="020B0604020202020204" pitchFamily="34" charset="0"/>
                <a:cs typeface="Arial" panose="020B0604020202020204" pitchFamily="34" charset="0"/>
              </a:rPr>
              <a:t>Obsessive-Compulsive Disorder</a:t>
            </a:r>
          </a:p>
          <a:p>
            <a:pPr>
              <a:buClrTx/>
            </a:pPr>
            <a:r>
              <a:rPr lang="en-US" dirty="0">
                <a:solidFill>
                  <a:srgbClr val="262626"/>
                </a:solidFill>
                <a:latin typeface="Arial" panose="020B0604020202020204" pitchFamily="34" charset="0"/>
                <a:cs typeface="Arial" panose="020B0604020202020204" pitchFamily="34" charset="0"/>
              </a:rPr>
              <a:t>Unwanted thoughts or fears (obsessions)</a:t>
            </a:r>
          </a:p>
          <a:p>
            <a:pPr>
              <a:buClrTx/>
            </a:pPr>
            <a:r>
              <a:rPr lang="en-US" dirty="0">
                <a:solidFill>
                  <a:srgbClr val="262626"/>
                </a:solidFill>
                <a:latin typeface="Arial" panose="020B0604020202020204" pitchFamily="34" charset="0"/>
                <a:cs typeface="Arial" panose="020B0604020202020204" pitchFamily="34" charset="0"/>
              </a:rPr>
              <a:t>Repetitive </a:t>
            </a:r>
            <a:r>
              <a:rPr lang="en-US" dirty="0" err="1">
                <a:solidFill>
                  <a:srgbClr val="262626"/>
                </a:solidFill>
                <a:latin typeface="Arial" panose="020B0604020202020204" pitchFamily="34" charset="0"/>
                <a:cs typeface="Arial" panose="020B0604020202020204" pitchFamily="34" charset="0"/>
              </a:rPr>
              <a:t>behaviours</a:t>
            </a:r>
            <a:r>
              <a:rPr lang="en-US" dirty="0">
                <a:solidFill>
                  <a:srgbClr val="262626"/>
                </a:solidFill>
                <a:latin typeface="Arial" panose="020B0604020202020204" pitchFamily="34" charset="0"/>
                <a:cs typeface="Arial" panose="020B0604020202020204" pitchFamily="34" charset="0"/>
              </a:rPr>
              <a:t> (compulsions)</a:t>
            </a:r>
          </a:p>
          <a:p>
            <a:pPr>
              <a:buClrTx/>
            </a:pPr>
            <a:r>
              <a:rPr lang="en-US" dirty="0">
                <a:solidFill>
                  <a:srgbClr val="262626"/>
                </a:solidFill>
                <a:latin typeface="Arial" panose="020B0604020202020204" pitchFamily="34" charset="0"/>
                <a:cs typeface="Arial" panose="020B0604020202020204" pitchFamily="34" charset="0"/>
              </a:rPr>
              <a:t>May affect daily activities &amp; cause significant distress</a:t>
            </a:r>
          </a:p>
          <a:p>
            <a:pPr>
              <a:buClrTx/>
            </a:pPr>
            <a:endParaRPr lang="en-US" dirty="0">
              <a:solidFill>
                <a:srgbClr val="262626"/>
              </a:solidFill>
              <a:latin typeface="Arial" panose="020B0604020202020204" pitchFamily="34" charset="0"/>
              <a:cs typeface="Arial" panose="020B0604020202020204" pitchFamily="34" charset="0"/>
            </a:endParaRPr>
          </a:p>
        </p:txBody>
      </p:sp>
      <p:pic>
        <p:nvPicPr>
          <p:cNvPr id="7" name="Graphic 6" descr="Brain in head">
            <a:extLst>
              <a:ext uri="{FF2B5EF4-FFF2-40B4-BE49-F238E27FC236}">
                <a16:creationId xmlns:a16="http://schemas.microsoft.com/office/drawing/2014/main" id="{B3424096-0DAD-A41F-416C-354D9E29B24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85026" y="2757636"/>
            <a:ext cx="2739728" cy="2739728"/>
          </a:xfrm>
          <a:prstGeom prst="rect">
            <a:avLst/>
          </a:prstGeom>
          <a:ln w="57150" cmpd="thickThin">
            <a:solidFill>
              <a:srgbClr val="7F7F7F"/>
            </a:solidFill>
            <a:miter lim="800000"/>
          </a:ln>
        </p:spPr>
      </p:pic>
    </p:spTree>
    <p:extLst>
      <p:ext uri="{BB962C8B-B14F-4D97-AF65-F5344CB8AC3E}">
        <p14:creationId xmlns:p14="http://schemas.microsoft.com/office/powerpoint/2010/main" val="30977822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BFD2D-0853-4FDB-A729-14CDCF53C972}"/>
              </a:ext>
            </a:extLst>
          </p:cNvPr>
          <p:cNvSpPr>
            <a:spLocks noGrp="1"/>
          </p:cNvSpPr>
          <p:nvPr>
            <p:ph type="title"/>
          </p:nvPr>
        </p:nvSpPr>
        <p:spPr/>
        <p:txBody>
          <a:bodyPr/>
          <a:lstStyle/>
          <a:p>
            <a:r>
              <a:rPr lang="en-US" dirty="0"/>
              <a:t>Global Development Delay</a:t>
            </a:r>
          </a:p>
        </p:txBody>
      </p:sp>
      <p:sp>
        <p:nvSpPr>
          <p:cNvPr id="3" name="Content Placeholder 2">
            <a:extLst>
              <a:ext uri="{FF2B5EF4-FFF2-40B4-BE49-F238E27FC236}">
                <a16:creationId xmlns:a16="http://schemas.microsoft.com/office/drawing/2014/main" id="{1F5EA130-8D03-12A8-0411-8C57A4BCC820}"/>
              </a:ext>
            </a:extLst>
          </p:cNvPr>
          <p:cNvSpPr>
            <a:spLocks noGrp="1"/>
          </p:cNvSpPr>
          <p:nvPr>
            <p:ph idx="1"/>
          </p:nvPr>
        </p:nvSpPr>
        <p:spPr>
          <a:xfrm>
            <a:off x="2423557" y="2651935"/>
            <a:ext cx="9601196" cy="3318936"/>
          </a:xfrm>
        </p:spPr>
        <p:txBody>
          <a:bodyPr/>
          <a:lstStyle/>
          <a:p>
            <a:pPr>
              <a:buClrTx/>
            </a:pPr>
            <a:r>
              <a:rPr lang="en-US" dirty="0">
                <a:latin typeface="Arial" panose="020B0604020202020204" pitchFamily="34" charset="0"/>
                <a:cs typeface="Arial" panose="020B0604020202020204" pitchFamily="34" charset="0"/>
              </a:rPr>
              <a:t>Diagnosis for delays in at least two areas of development:</a:t>
            </a:r>
          </a:p>
          <a:p>
            <a:pPr lvl="1">
              <a:buClrTx/>
            </a:pPr>
            <a:r>
              <a:rPr lang="en-US" sz="2200" dirty="0">
                <a:latin typeface="Arial" panose="020B0604020202020204" pitchFamily="34" charset="0"/>
                <a:cs typeface="Arial" panose="020B0604020202020204" pitchFamily="34" charset="0"/>
              </a:rPr>
              <a:t>Motor skills</a:t>
            </a:r>
          </a:p>
          <a:p>
            <a:pPr lvl="1">
              <a:buClrTx/>
            </a:pPr>
            <a:r>
              <a:rPr lang="en-US" sz="2200" dirty="0">
                <a:latin typeface="Arial" panose="020B0604020202020204" pitchFamily="34" charset="0"/>
                <a:cs typeface="Arial" panose="020B0604020202020204" pitchFamily="34" charset="0"/>
              </a:rPr>
              <a:t>Speech and language skills</a:t>
            </a:r>
          </a:p>
          <a:p>
            <a:pPr lvl="1">
              <a:buClrTx/>
            </a:pPr>
            <a:r>
              <a:rPr lang="en-US" sz="2200" dirty="0">
                <a:latin typeface="Arial" panose="020B0604020202020204" pitchFamily="34" charset="0"/>
                <a:cs typeface="Arial" panose="020B0604020202020204" pitchFamily="34" charset="0"/>
              </a:rPr>
              <a:t>Cognitive skills</a:t>
            </a:r>
          </a:p>
          <a:p>
            <a:pPr lvl="1">
              <a:buClrTx/>
            </a:pPr>
            <a:r>
              <a:rPr lang="en-US" sz="2200" dirty="0">
                <a:latin typeface="Arial" panose="020B0604020202020204" pitchFamily="34" charset="0"/>
                <a:cs typeface="Arial" panose="020B0604020202020204" pitchFamily="34" charset="0"/>
              </a:rPr>
              <a:t>Social and emotional skills</a:t>
            </a:r>
          </a:p>
        </p:txBody>
      </p:sp>
    </p:spTree>
    <p:extLst>
      <p:ext uri="{BB962C8B-B14F-4D97-AF65-F5344CB8AC3E}">
        <p14:creationId xmlns:p14="http://schemas.microsoft.com/office/powerpoint/2010/main" val="7224255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F8D20-ED4E-7746-AF5B-1D5216E50F38}"/>
              </a:ext>
            </a:extLst>
          </p:cNvPr>
          <p:cNvSpPr>
            <a:spLocks noGrp="1"/>
          </p:cNvSpPr>
          <p:nvPr>
            <p:ph type="title"/>
          </p:nvPr>
        </p:nvSpPr>
        <p:spPr>
          <a:xfrm>
            <a:off x="1295402" y="982132"/>
            <a:ext cx="9601196" cy="1303867"/>
          </a:xfrm>
        </p:spPr>
        <p:txBody>
          <a:bodyPr>
            <a:normAutofit/>
          </a:bodyPr>
          <a:lstStyle/>
          <a:p>
            <a:r>
              <a:rPr lang="en-CA" sz="3000" kern="0" dirty="0">
                <a:effectLst/>
                <a:ea typeface="Times New Roman" panose="02020603050405020304" pitchFamily="18" charset="0"/>
              </a:rPr>
              <a:t>Performing Arts initiatives</a:t>
            </a:r>
            <a:r>
              <a:rPr lang="en-CA" sz="3000" dirty="0">
                <a:effectLst/>
              </a:rPr>
              <a:t> </a:t>
            </a:r>
            <a:endParaRPr lang="en-US" sz="3000" dirty="0">
              <a:solidFill>
                <a:srgbClr val="262626"/>
              </a:solidFill>
            </a:endParaRPr>
          </a:p>
        </p:txBody>
      </p:sp>
      <p:pic>
        <p:nvPicPr>
          <p:cNvPr id="5" name="Picture 4" descr="Father teaching son to play guitar">
            <a:extLst>
              <a:ext uri="{FF2B5EF4-FFF2-40B4-BE49-F238E27FC236}">
                <a16:creationId xmlns:a16="http://schemas.microsoft.com/office/drawing/2014/main" id="{E2CA6624-82C0-D24C-8E4D-0A78AD76D755}"/>
              </a:ext>
            </a:extLst>
          </p:cNvPr>
          <p:cNvPicPr>
            <a:picLocks noChangeAspect="1"/>
          </p:cNvPicPr>
          <p:nvPr/>
        </p:nvPicPr>
        <p:blipFill rotWithShape="1">
          <a:blip r:embed="rId2"/>
          <a:srcRect l="14959" r="17977" b="-2"/>
          <a:stretch/>
        </p:blipFill>
        <p:spPr>
          <a:xfrm>
            <a:off x="1434269" y="2764023"/>
            <a:ext cx="2739728" cy="2726954"/>
          </a:xfrm>
          <a:prstGeom prst="rect">
            <a:avLst/>
          </a:prstGeom>
          <a:ln w="57150" cmpd="thickThin">
            <a:solidFill>
              <a:srgbClr val="7F7F7F"/>
            </a:solidFill>
            <a:miter lim="800000"/>
          </a:ln>
        </p:spPr>
      </p:pic>
      <p:sp>
        <p:nvSpPr>
          <p:cNvPr id="3" name="Content Placeholder 2">
            <a:extLst>
              <a:ext uri="{FF2B5EF4-FFF2-40B4-BE49-F238E27FC236}">
                <a16:creationId xmlns:a16="http://schemas.microsoft.com/office/drawing/2014/main" id="{5BE305AE-D305-664D-8C52-0E36459170BF}"/>
              </a:ext>
            </a:extLst>
          </p:cNvPr>
          <p:cNvSpPr>
            <a:spLocks noGrp="1"/>
          </p:cNvSpPr>
          <p:nvPr>
            <p:ph idx="1"/>
          </p:nvPr>
        </p:nvSpPr>
        <p:spPr>
          <a:xfrm>
            <a:off x="4639735" y="2749488"/>
            <a:ext cx="6256863" cy="3126380"/>
          </a:xfrm>
        </p:spPr>
        <p:txBody>
          <a:bodyPr>
            <a:normAutofit lnSpcReduction="10000"/>
          </a:bodyPr>
          <a:lstStyle/>
          <a:p>
            <a:pPr>
              <a:buClr>
                <a:schemeClr val="tx1"/>
              </a:buClr>
            </a:pPr>
            <a:r>
              <a:rPr lang="en-US" dirty="0">
                <a:solidFill>
                  <a:srgbClr val="262626"/>
                </a:solidFill>
                <a:latin typeface="Arial" panose="020B0604020202020204" pitchFamily="34" charset="0"/>
                <a:cs typeface="Arial" panose="020B0604020202020204" pitchFamily="34" charset="0"/>
              </a:rPr>
              <a:t>Music Therapy – “intervention”</a:t>
            </a:r>
          </a:p>
          <a:p>
            <a:pPr>
              <a:buClr>
                <a:schemeClr val="tx1"/>
              </a:buClr>
            </a:pPr>
            <a:r>
              <a:rPr lang="en-US" dirty="0">
                <a:solidFill>
                  <a:srgbClr val="262626"/>
                </a:solidFill>
                <a:latin typeface="Arial" panose="020B0604020202020204" pitchFamily="34" charset="0"/>
                <a:cs typeface="Arial" panose="020B0604020202020204" pitchFamily="34" charset="0"/>
              </a:rPr>
              <a:t>Community Music Therapy – “</a:t>
            </a:r>
            <a:r>
              <a:rPr lang="en-US" dirty="0" err="1">
                <a:solidFill>
                  <a:srgbClr val="262626"/>
                </a:solidFill>
                <a:latin typeface="Arial" panose="020B0604020202020204" pitchFamily="34" charset="0"/>
                <a:cs typeface="Arial" panose="020B0604020202020204" pitchFamily="34" charset="0"/>
              </a:rPr>
              <a:t>musiking</a:t>
            </a:r>
            <a:r>
              <a:rPr lang="en-US" dirty="0">
                <a:solidFill>
                  <a:srgbClr val="262626"/>
                </a:solidFill>
                <a:latin typeface="Arial" panose="020B0604020202020204" pitchFamily="34" charset="0"/>
                <a:cs typeface="Arial" panose="020B0604020202020204" pitchFamily="34" charset="0"/>
              </a:rPr>
              <a:t>”</a:t>
            </a:r>
          </a:p>
          <a:p>
            <a:pPr>
              <a:buClr>
                <a:schemeClr val="tx1"/>
              </a:buClr>
            </a:pPr>
            <a:r>
              <a:rPr lang="en-US" dirty="0">
                <a:solidFill>
                  <a:srgbClr val="262626"/>
                </a:solidFill>
                <a:latin typeface="Arial" panose="020B0604020202020204" pitchFamily="34" charset="0"/>
                <a:cs typeface="Arial" panose="020B0604020202020204" pitchFamily="34" charset="0"/>
              </a:rPr>
              <a:t>Inclusive performance practice – sociocultural experience</a:t>
            </a:r>
          </a:p>
          <a:p>
            <a:pPr>
              <a:buClr>
                <a:schemeClr val="tx1"/>
              </a:buClr>
            </a:pPr>
            <a:r>
              <a:rPr lang="en-US" dirty="0">
                <a:solidFill>
                  <a:srgbClr val="262626"/>
                </a:solidFill>
                <a:latin typeface="Arial" panose="020B0604020202020204" pitchFamily="34" charset="0"/>
                <a:cs typeface="Arial" panose="020B0604020202020204" pitchFamily="34" charset="0"/>
              </a:rPr>
              <a:t>Address human rights – often s</a:t>
            </a:r>
            <a:r>
              <a:rPr lang="en-US" sz="2400" dirty="0">
                <a:latin typeface="Arial" panose="020B0604020202020204" pitchFamily="34" charset="0"/>
                <a:cs typeface="Arial" panose="020B0604020202020204" pitchFamily="34" charset="0"/>
              </a:rPr>
              <a:t>ocietal attitudes, not disabilities, that prevent attendance</a:t>
            </a:r>
          </a:p>
          <a:p>
            <a:pPr>
              <a:buClr>
                <a:schemeClr val="tx1"/>
              </a:buClr>
            </a:pPr>
            <a:endParaRPr lang="en-US" dirty="0">
              <a:solidFill>
                <a:srgbClr val="26262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66341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9CA42-BF84-E4DD-74C6-19B42FA082FF}"/>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1DCC19FC-209A-6440-24A0-FF0D3FC904E9}"/>
              </a:ext>
            </a:extLst>
          </p:cNvPr>
          <p:cNvSpPr>
            <a:spLocks noGrp="1"/>
          </p:cNvSpPr>
          <p:nvPr>
            <p:ph idx="1"/>
          </p:nvPr>
        </p:nvSpPr>
        <p:spPr>
          <a:xfrm>
            <a:off x="1295402" y="2755575"/>
            <a:ext cx="10257262" cy="3632853"/>
          </a:xfrm>
        </p:spPr>
        <p:txBody>
          <a:bodyPr>
            <a:normAutofit/>
          </a:bodyPr>
          <a:lstStyle/>
          <a:p>
            <a:pPr>
              <a:buClrTx/>
            </a:pPr>
            <a:r>
              <a:rPr lang="en-US" dirty="0">
                <a:latin typeface="Arial" panose="020B0604020202020204" pitchFamily="34" charset="0"/>
                <a:cs typeface="Arial" panose="020B0604020202020204" pitchFamily="34" charset="0"/>
              </a:rPr>
              <a:t>Many evolving definitions of disability</a:t>
            </a:r>
          </a:p>
          <a:p>
            <a:pPr>
              <a:buClrTx/>
            </a:pPr>
            <a:r>
              <a:rPr lang="en-US" dirty="0">
                <a:latin typeface="Arial" panose="020B0604020202020204" pitchFamily="34" charset="0"/>
                <a:cs typeface="Arial" panose="020B0604020202020204" pitchFamily="34" charset="0"/>
              </a:rPr>
              <a:t>Neurodiversity - natural diversity of neurology amongst a group with neurotypical (societal “norm”) and neurodivergent (“atypical”) individuals</a:t>
            </a:r>
          </a:p>
          <a:p>
            <a:pPr>
              <a:buClrTx/>
            </a:pPr>
            <a:r>
              <a:rPr lang="en-US" dirty="0">
                <a:latin typeface="Arial" panose="020B0604020202020204" pitchFamily="34" charset="0"/>
                <a:cs typeface="Arial" panose="020B0604020202020204" pitchFamily="34" charset="0"/>
              </a:rPr>
              <a:t>Common diagnoses include autism, FASD, ADHD, Down Syndrome, Dementia, physical disabilities and more</a:t>
            </a:r>
          </a:p>
          <a:p>
            <a:pPr>
              <a:buClrTx/>
            </a:pPr>
            <a:r>
              <a:rPr lang="en-US" dirty="0">
                <a:latin typeface="Arial" panose="020B0604020202020204" pitchFamily="34" charset="0"/>
                <a:cs typeface="Arial" panose="020B0604020202020204" pitchFamily="34" charset="0"/>
              </a:rPr>
              <a:t>Music therapy differs from adaptive performances</a:t>
            </a:r>
          </a:p>
        </p:txBody>
      </p:sp>
    </p:spTree>
    <p:extLst>
      <p:ext uri="{BB962C8B-B14F-4D97-AF65-F5344CB8AC3E}">
        <p14:creationId xmlns:p14="http://schemas.microsoft.com/office/powerpoint/2010/main" val="38176733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82C9DE-9AE7-6EA2-3B62-1AF1FEC36E56}"/>
              </a:ext>
            </a:extLst>
          </p:cNvPr>
          <p:cNvSpPr>
            <a:spLocks noGrp="1"/>
          </p:cNvSpPr>
          <p:nvPr>
            <p:ph type="title"/>
          </p:nvPr>
        </p:nvSpPr>
        <p:spPr/>
        <p:txBody>
          <a:bodyPr>
            <a:normAutofit fontScale="90000"/>
          </a:bodyPr>
          <a:lstStyle/>
          <a:p>
            <a:pPr algn="ctr"/>
            <a:r>
              <a:rPr lang="en-US" dirty="0"/>
              <a:t>Modules 1-3: Improving Inclusivity and Accessibility in the Performing Arts</a:t>
            </a:r>
          </a:p>
        </p:txBody>
      </p:sp>
      <p:sp>
        <p:nvSpPr>
          <p:cNvPr id="3" name="Content Placeholder 2">
            <a:extLst>
              <a:ext uri="{FF2B5EF4-FFF2-40B4-BE49-F238E27FC236}">
                <a16:creationId xmlns:a16="http://schemas.microsoft.com/office/drawing/2014/main" id="{78585A21-F4F6-FA00-3083-F19EF827208D}"/>
              </a:ext>
            </a:extLst>
          </p:cNvPr>
          <p:cNvSpPr>
            <a:spLocks noGrp="1"/>
          </p:cNvSpPr>
          <p:nvPr>
            <p:ph idx="1"/>
          </p:nvPr>
        </p:nvSpPr>
        <p:spPr>
          <a:xfrm>
            <a:off x="1295401" y="2556932"/>
            <a:ext cx="10145750" cy="3318936"/>
          </a:xfrm>
        </p:spPr>
        <p:txBody>
          <a:bodyPr>
            <a:normAutofit/>
          </a:bodyPr>
          <a:lstStyle/>
          <a:p>
            <a:pPr>
              <a:buClrTx/>
            </a:pPr>
            <a:r>
              <a:rPr lang="en-US" dirty="0">
                <a:latin typeface="Arial" panose="020B0604020202020204" pitchFamily="34" charset="0"/>
                <a:cs typeface="Arial" panose="020B0604020202020204" pitchFamily="34" charset="0"/>
              </a:rPr>
              <a:t>Full OER provides basis for better inclusivity and accessibility considerations by artists, presenters, educators, policy makers, students, etc.</a:t>
            </a:r>
          </a:p>
          <a:p>
            <a:pPr>
              <a:buClrTx/>
            </a:pPr>
            <a:r>
              <a:rPr lang="en-US" dirty="0">
                <a:latin typeface="Arial" panose="020B0604020202020204" pitchFamily="34" charset="0"/>
                <a:cs typeface="Arial" panose="020B0604020202020204" pitchFamily="34" charset="0"/>
              </a:rPr>
              <a:t>Module 1 addresses inclusivity and accessibility in the arts</a:t>
            </a:r>
          </a:p>
          <a:p>
            <a:pPr>
              <a:buClrTx/>
            </a:pPr>
            <a:r>
              <a:rPr lang="en-US" dirty="0">
                <a:latin typeface="Arial" panose="020B0604020202020204" pitchFamily="34" charset="0"/>
                <a:cs typeface="Arial" panose="020B0604020202020204" pitchFamily="34" charset="0"/>
              </a:rPr>
              <a:t>Module 2 introduces adaptive performances </a:t>
            </a:r>
          </a:p>
          <a:p>
            <a:pPr>
              <a:buClrTx/>
            </a:pPr>
            <a:r>
              <a:rPr lang="en-US" dirty="0">
                <a:latin typeface="Arial" panose="020B0604020202020204" pitchFamily="34" charset="0"/>
                <a:cs typeface="Arial" panose="020B0604020202020204" pitchFamily="34" charset="0"/>
              </a:rPr>
              <a:t>Module 3 more on adaptive performances, including practical examples and activities</a:t>
            </a:r>
          </a:p>
        </p:txBody>
      </p:sp>
    </p:spTree>
    <p:extLst>
      <p:ext uri="{BB962C8B-B14F-4D97-AF65-F5344CB8AC3E}">
        <p14:creationId xmlns:p14="http://schemas.microsoft.com/office/powerpoint/2010/main" val="23752666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2BE4420-3B5F-4549-8B4A-77855B8215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75876F6-95D4-48CB-8E3E-4401A96E25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6138" y="496088"/>
            <a:ext cx="3823215" cy="5883295"/>
          </a:xfrm>
          <a:prstGeom prst="rect">
            <a:avLst/>
          </a:prstGeom>
          <a:blipFill dpi="0" rotWithShape="1">
            <a:blip r:embed="rId2"/>
            <a:srcRect/>
            <a:tile tx="0" ty="0" sx="100000" sy="100000" flip="none" algn="tl"/>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1B84719-90BB-4D0C-92D8-61DC5512B3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012" y="609600"/>
            <a:ext cx="3552006"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3BFD1104-16A1-6F2F-277C-E340DBA10123}"/>
              </a:ext>
            </a:extLst>
          </p:cNvPr>
          <p:cNvSpPr>
            <a:spLocks noGrp="1"/>
          </p:cNvSpPr>
          <p:nvPr>
            <p:ph type="title"/>
          </p:nvPr>
        </p:nvSpPr>
        <p:spPr>
          <a:xfrm>
            <a:off x="1055599" y="1055077"/>
            <a:ext cx="2780421" cy="4794578"/>
          </a:xfrm>
        </p:spPr>
        <p:txBody>
          <a:bodyPr>
            <a:normAutofit/>
          </a:bodyPr>
          <a:lstStyle/>
          <a:p>
            <a:r>
              <a:rPr lang="en-US" dirty="0">
                <a:solidFill>
                  <a:srgbClr val="262626"/>
                </a:solidFill>
              </a:rPr>
              <a:t>Reflection Questions</a:t>
            </a:r>
          </a:p>
        </p:txBody>
      </p:sp>
      <p:sp useBgFill="1">
        <p:nvSpPr>
          <p:cNvPr id="15" name="Rectangle 14">
            <a:extLst>
              <a:ext uri="{FF2B5EF4-FFF2-40B4-BE49-F238E27FC236}">
                <a16:creationId xmlns:a16="http://schemas.microsoft.com/office/drawing/2014/main" id="{7B407EC4-5D16-4845-9840-4E28622B65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2053" y="-2"/>
            <a:ext cx="753994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46E66C49-749D-3449-BD8C-C8E4F9D33AD6}"/>
              </a:ext>
            </a:extLst>
          </p:cNvPr>
          <p:cNvGraphicFramePr>
            <a:graphicFrameLocks noGrp="1"/>
          </p:cNvGraphicFramePr>
          <p:nvPr>
            <p:ph idx="1"/>
            <p:extLst>
              <p:ext uri="{D42A27DB-BD31-4B8C-83A1-F6EECF244321}">
                <p14:modId xmlns:p14="http://schemas.microsoft.com/office/powerpoint/2010/main" val="2275773388"/>
              </p:ext>
            </p:extLst>
          </p:nvPr>
        </p:nvGraphicFramePr>
        <p:xfrm>
          <a:off x="5084956" y="510718"/>
          <a:ext cx="6846849" cy="58832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557604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E06B2-EC95-E3B5-D4E0-A363307520BB}"/>
              </a:ext>
            </a:extLst>
          </p:cNvPr>
          <p:cNvSpPr>
            <a:spLocks noGrp="1"/>
          </p:cNvSpPr>
          <p:nvPr>
            <p:ph type="title"/>
          </p:nvPr>
        </p:nvSpPr>
        <p:spPr>
          <a:xfrm>
            <a:off x="1295402" y="982132"/>
            <a:ext cx="9601196" cy="1303867"/>
          </a:xfrm>
        </p:spPr>
        <p:txBody>
          <a:bodyPr>
            <a:normAutofit/>
          </a:bodyPr>
          <a:lstStyle/>
          <a:p>
            <a:r>
              <a:rPr lang="en-US">
                <a:solidFill>
                  <a:srgbClr val="262626"/>
                </a:solidFill>
              </a:rPr>
              <a:t>Further Reading</a:t>
            </a:r>
          </a:p>
        </p:txBody>
      </p:sp>
      <p:sp>
        <p:nvSpPr>
          <p:cNvPr id="3" name="Content Placeholder 2">
            <a:extLst>
              <a:ext uri="{FF2B5EF4-FFF2-40B4-BE49-F238E27FC236}">
                <a16:creationId xmlns:a16="http://schemas.microsoft.com/office/drawing/2014/main" id="{36CFD9D9-2B6C-401C-EDD7-ED898600145B}"/>
              </a:ext>
            </a:extLst>
          </p:cNvPr>
          <p:cNvSpPr>
            <a:spLocks noGrp="1"/>
          </p:cNvSpPr>
          <p:nvPr>
            <p:ph idx="1"/>
          </p:nvPr>
        </p:nvSpPr>
        <p:spPr>
          <a:xfrm>
            <a:off x="1139284" y="2757636"/>
            <a:ext cx="6945741" cy="3118232"/>
          </a:xfrm>
        </p:spPr>
        <p:txBody>
          <a:bodyPr>
            <a:normAutofit/>
          </a:bodyPr>
          <a:lstStyle/>
          <a:p>
            <a:pPr marL="0" indent="0">
              <a:buNone/>
            </a:pPr>
            <a:r>
              <a:rPr lang="en-US" sz="2200" dirty="0">
                <a:solidFill>
                  <a:srgbClr val="262626"/>
                </a:solidFill>
                <a:latin typeface="Arial" panose="020B0604020202020204" pitchFamily="34" charset="0"/>
                <a:cs typeface="Arial" panose="020B0604020202020204" pitchFamily="34" charset="0"/>
              </a:rPr>
              <a:t>See resources from the OER</a:t>
            </a:r>
            <a:r>
              <a:rPr lang="en-CA" sz="2200" i="1" dirty="0">
                <a:solidFill>
                  <a:srgbClr val="262626"/>
                </a:solidFill>
                <a:effectLst/>
                <a:latin typeface="Arial" panose="020B0604020202020204" pitchFamily="34" charset="0"/>
                <a:ea typeface="Aptos" panose="020B0004020202020204" pitchFamily="34" charset="0"/>
                <a:cs typeface="Arial" panose="020B0604020202020204" pitchFamily="34" charset="0"/>
              </a:rPr>
              <a:t> Improving Inclusivity and Accessibility in the Performing Arts: Adaptive Performance Resources, Practices, and Learning Materials (</a:t>
            </a:r>
            <a:r>
              <a:rPr lang="en-CA" sz="2200" dirty="0">
                <a:solidFill>
                  <a:srgbClr val="262626"/>
                </a:solidFill>
                <a:effectLst/>
                <a:latin typeface="Arial" panose="020B0604020202020204" pitchFamily="34" charset="0"/>
                <a:ea typeface="Aptos" panose="020B0004020202020204" pitchFamily="34" charset="0"/>
                <a:cs typeface="Arial" panose="020B0604020202020204" pitchFamily="34" charset="0"/>
              </a:rPr>
              <a:t>Dr. Erin Parkes and Jenna Richards) for further information on social model of disability, inclusivity and accessibility in the arts, and examples of adaptive performances via organizational websites</a:t>
            </a:r>
          </a:p>
          <a:p>
            <a:endParaRPr lang="en-US" sz="2200" dirty="0">
              <a:solidFill>
                <a:srgbClr val="262626"/>
              </a:solidFill>
              <a:latin typeface="Arial" panose="020B0604020202020204" pitchFamily="34" charset="0"/>
              <a:cs typeface="Arial" panose="020B0604020202020204" pitchFamily="34" charset="0"/>
            </a:endParaRPr>
          </a:p>
        </p:txBody>
      </p:sp>
      <p:pic>
        <p:nvPicPr>
          <p:cNvPr id="5" name="Graphic 4" descr="Books with solid fill">
            <a:extLst>
              <a:ext uri="{FF2B5EF4-FFF2-40B4-BE49-F238E27FC236}">
                <a16:creationId xmlns:a16="http://schemas.microsoft.com/office/drawing/2014/main" id="{4475FDD6-0BA0-D214-D448-316CE06FC40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085026" y="2757636"/>
            <a:ext cx="2739728" cy="2739728"/>
          </a:xfrm>
          <a:prstGeom prst="rect">
            <a:avLst/>
          </a:prstGeom>
          <a:ln w="57150" cmpd="thickThin">
            <a:solidFill>
              <a:srgbClr val="7F7F7F"/>
            </a:solidFill>
            <a:miter lim="800000"/>
          </a:ln>
        </p:spPr>
      </p:pic>
    </p:spTree>
    <p:extLst>
      <p:ext uri="{BB962C8B-B14F-4D97-AF65-F5344CB8AC3E}">
        <p14:creationId xmlns:p14="http://schemas.microsoft.com/office/powerpoint/2010/main" val="3444327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C878D9A-77BE-4701-AE3D-EEFC53CD5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643BE08-0ED1-4B73-AC6D-B7E26A59CD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4663" y="469900"/>
            <a:ext cx="3695002" cy="5918200"/>
          </a:xfrm>
          <a:prstGeom prst="rect">
            <a:avLst/>
          </a:prstGeom>
          <a:solidFill>
            <a:schemeClr val="tx2">
              <a:lumMod val="90000"/>
              <a:lumOff val="10000"/>
            </a:schemeClr>
          </a:solidFill>
          <a:ln>
            <a:noFill/>
          </a:ln>
          <a:effectLst>
            <a:outerShdw blurRad="50800" dist="38100" dir="5400000" algn="t" rotWithShape="0">
              <a:prstClr val="black">
                <a:alpha val="40000"/>
              </a:prstClr>
            </a:outerShdw>
          </a:effectLst>
          <a:scene3d>
            <a:camera prst="orthographicFront"/>
            <a:lightRig rig="balanced" dir="t"/>
          </a:scene3d>
          <a:sp3d>
            <a:bevelT w="63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56B2094-7FC0-45FC-BFED-3CB88CEE6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9668" y="635508"/>
            <a:ext cx="3364992" cy="5586984"/>
          </a:xfrm>
          <a:prstGeom prst="rect">
            <a:avLst/>
          </a:prstGeom>
          <a:noFill/>
          <a:ln w="15875" cap="flat">
            <a:solidFill>
              <a:schemeClr val="accent1"/>
            </a:solidFill>
            <a:miter lim="800000"/>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7D42C18F-F18C-6751-2411-DB2283D338B4}"/>
              </a:ext>
            </a:extLst>
          </p:cNvPr>
          <p:cNvSpPr>
            <a:spLocks noGrp="1"/>
          </p:cNvSpPr>
          <p:nvPr>
            <p:ph type="title"/>
          </p:nvPr>
        </p:nvSpPr>
        <p:spPr>
          <a:xfrm>
            <a:off x="952108" y="954756"/>
            <a:ext cx="2730414" cy="4946003"/>
          </a:xfrm>
          <a:solidFill>
            <a:schemeClr val="bg1"/>
          </a:solidFill>
        </p:spPr>
        <p:txBody>
          <a:bodyPr>
            <a:normAutofit/>
          </a:bodyPr>
          <a:lstStyle/>
          <a:p>
            <a:r>
              <a:rPr lang="en-US" dirty="0">
                <a:solidFill>
                  <a:schemeClr val="tx1"/>
                </a:solidFill>
              </a:rPr>
              <a:t>Today’s Class</a:t>
            </a:r>
          </a:p>
        </p:txBody>
      </p:sp>
      <p:sp>
        <p:nvSpPr>
          <p:cNvPr id="14" name="Rectangle 13">
            <a:extLst>
              <a:ext uri="{FF2B5EF4-FFF2-40B4-BE49-F238E27FC236}">
                <a16:creationId xmlns:a16="http://schemas.microsoft.com/office/drawing/2014/main" id="{07A4B640-BB7F-4272-A710-068DBA9F9A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6" y="0"/>
            <a:ext cx="7537704" cy="6858000"/>
          </a:xfrm>
          <a:prstGeom prst="rect">
            <a:avLst/>
          </a:prstGeom>
          <a:gradFill>
            <a:gsLst>
              <a:gs pos="0">
                <a:schemeClr val="bg1"/>
              </a:gs>
              <a:gs pos="30000">
                <a:schemeClr val="bg1"/>
              </a:gs>
              <a:gs pos="61000">
                <a:schemeClr val="bg2">
                  <a:lumMod val="20000"/>
                  <a:lumOff val="80000"/>
                </a:schemeClr>
              </a:gs>
              <a:gs pos="97000">
                <a:schemeClr val="bg2">
                  <a:lumMod val="70000"/>
                  <a:lumOff val="30000"/>
                </a:schemeClr>
              </a:gs>
            </a:gsLst>
            <a:path path="circle">
              <a:fillToRect l="50000" t="50000" r="50000" b="50000"/>
            </a:path>
          </a:gradFill>
          <a:ln>
            <a:noFill/>
          </a:ln>
          <a:effectLst>
            <a:innerShdw blurRad="63500" dist="50800" dir="108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41311AC-CC42-5EC7-5B4F-AD6FD1C22DE4}"/>
              </a:ext>
            </a:extLst>
          </p:cNvPr>
          <p:cNvSpPr>
            <a:spLocks noGrp="1"/>
          </p:cNvSpPr>
          <p:nvPr>
            <p:ph idx="1"/>
          </p:nvPr>
        </p:nvSpPr>
        <p:spPr>
          <a:xfrm>
            <a:off x="4728146" y="726016"/>
            <a:ext cx="7537704" cy="5405968"/>
          </a:xfrm>
        </p:spPr>
        <p:txBody>
          <a:bodyPr anchor="ctr">
            <a:normAutofit/>
          </a:bodyPr>
          <a:lstStyle/>
          <a:p>
            <a:pPr lvl="0">
              <a:lnSpc>
                <a:spcPct val="150000"/>
              </a:lnSpc>
              <a:buClrTx/>
              <a:buFont typeface="Arial" panose="020B0604020202020204" pitchFamily="34" charset="0"/>
              <a:buChar char="•"/>
            </a:pPr>
            <a:r>
              <a:rPr lang="en-CA" dirty="0">
                <a:effectLst/>
                <a:latin typeface="Arial" panose="020B0604020202020204" pitchFamily="34" charset="0"/>
                <a:ea typeface="Times New Roman" panose="02020603050405020304" pitchFamily="18" charset="0"/>
                <a:cs typeface="Arial" panose="020B0604020202020204" pitchFamily="34" charset="0"/>
              </a:rPr>
              <a:t>Review Learning Objectives</a:t>
            </a:r>
            <a:endParaRPr lang="en-CA" dirty="0">
              <a:effectLst/>
              <a:latin typeface="Arial" panose="020B0604020202020204" pitchFamily="34" charset="0"/>
              <a:ea typeface="Aptos" panose="020B0004020202020204" pitchFamily="34" charset="0"/>
              <a:cs typeface="Arial" panose="020B0604020202020204" pitchFamily="34" charset="0"/>
            </a:endParaRPr>
          </a:p>
          <a:p>
            <a:pPr lvl="0">
              <a:lnSpc>
                <a:spcPct val="150000"/>
              </a:lnSpc>
              <a:buClrTx/>
              <a:buFont typeface="Arial" panose="020B0604020202020204" pitchFamily="34" charset="0"/>
              <a:buChar char="•"/>
            </a:pPr>
            <a:r>
              <a:rPr lang="en-CA" dirty="0">
                <a:effectLst/>
                <a:latin typeface="Arial" panose="020B0604020202020204" pitchFamily="34" charset="0"/>
                <a:ea typeface="Times New Roman" panose="02020603050405020304" pitchFamily="18" charset="0"/>
                <a:cs typeface="Arial" panose="020B0604020202020204" pitchFamily="34" charset="0"/>
              </a:rPr>
              <a:t>Introduce inclusivity and accessibility</a:t>
            </a:r>
            <a:endParaRPr lang="en-CA" dirty="0">
              <a:effectLst/>
              <a:latin typeface="Arial" panose="020B0604020202020204" pitchFamily="34" charset="0"/>
              <a:ea typeface="Aptos" panose="020B0004020202020204" pitchFamily="34" charset="0"/>
              <a:cs typeface="Arial" panose="020B0604020202020204" pitchFamily="34" charset="0"/>
            </a:endParaRPr>
          </a:p>
          <a:p>
            <a:pPr lvl="0">
              <a:lnSpc>
                <a:spcPct val="150000"/>
              </a:lnSpc>
              <a:buClrTx/>
              <a:buFont typeface="Arial" panose="020B0604020202020204" pitchFamily="34" charset="0"/>
              <a:buChar char="•"/>
            </a:pPr>
            <a:r>
              <a:rPr lang="en-CA" dirty="0">
                <a:effectLst/>
                <a:latin typeface="Arial" panose="020B0604020202020204" pitchFamily="34" charset="0"/>
                <a:ea typeface="Times New Roman" panose="02020603050405020304" pitchFamily="18" charset="0"/>
                <a:cs typeface="Arial" panose="020B0604020202020204" pitchFamily="34" charset="0"/>
              </a:rPr>
              <a:t>Define neurodiverse and disability </a:t>
            </a:r>
          </a:p>
          <a:p>
            <a:pPr lvl="0">
              <a:lnSpc>
                <a:spcPct val="150000"/>
              </a:lnSpc>
              <a:buClrTx/>
              <a:buFont typeface="Arial" panose="020B0604020202020204" pitchFamily="34" charset="0"/>
              <a:buChar char="•"/>
            </a:pPr>
            <a:r>
              <a:rPr lang="en-CA" dirty="0">
                <a:effectLst/>
                <a:latin typeface="Arial" panose="020B0604020202020204" pitchFamily="34" charset="0"/>
                <a:ea typeface="Times New Roman" panose="02020603050405020304" pitchFamily="18" charset="0"/>
                <a:cs typeface="Arial" panose="020B0604020202020204" pitchFamily="34" charset="0"/>
              </a:rPr>
              <a:t>Discuss common diagnoses amongst audience members</a:t>
            </a:r>
          </a:p>
          <a:p>
            <a:pPr lvl="0">
              <a:lnSpc>
                <a:spcPct val="150000"/>
              </a:lnSpc>
              <a:buClrTx/>
              <a:buFont typeface="Arial" panose="020B0604020202020204" pitchFamily="34" charset="0"/>
              <a:buChar char="•"/>
            </a:pPr>
            <a:r>
              <a:rPr lang="en-CA" dirty="0">
                <a:latin typeface="Arial" panose="020B0604020202020204" pitchFamily="34" charset="0"/>
                <a:ea typeface="Aptos" panose="020B0004020202020204" pitchFamily="34" charset="0"/>
                <a:cs typeface="Arial" panose="020B0604020202020204" pitchFamily="34" charset="0"/>
              </a:rPr>
              <a:t>Compare/contrast music therapy &amp; performance practices</a:t>
            </a:r>
            <a:endParaRPr lang="en-CA" dirty="0">
              <a:effectLst/>
              <a:latin typeface="Arial" panose="020B0604020202020204" pitchFamily="34" charset="0"/>
              <a:ea typeface="Aptos" panose="020B0004020202020204" pitchFamily="34" charset="0"/>
              <a:cs typeface="Arial" panose="020B0604020202020204" pitchFamily="34" charset="0"/>
            </a:endParaRPr>
          </a:p>
          <a:p>
            <a:pPr lvl="0">
              <a:lnSpc>
                <a:spcPct val="150000"/>
              </a:lnSpc>
              <a:buClrTx/>
              <a:buFont typeface="Arial" panose="020B0604020202020204" pitchFamily="34" charset="0"/>
              <a:buChar char="•"/>
            </a:pPr>
            <a:r>
              <a:rPr lang="en-CA" dirty="0">
                <a:effectLst/>
                <a:latin typeface="Arial" panose="020B0604020202020204" pitchFamily="34" charset="0"/>
                <a:ea typeface="Times New Roman" panose="02020603050405020304" pitchFamily="18" charset="0"/>
                <a:cs typeface="Arial" panose="020B0604020202020204" pitchFamily="34" charset="0"/>
              </a:rPr>
              <a:t>Outline further reading</a:t>
            </a:r>
            <a:endParaRPr lang="en-CA" dirty="0">
              <a:effectLst/>
              <a:latin typeface="Arial" panose="020B0604020202020204" pitchFamily="34" charset="0"/>
              <a:ea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31918579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le for swirled colored paper">
            <a:extLst>
              <a:ext uri="{FF2B5EF4-FFF2-40B4-BE49-F238E27FC236}">
                <a16:creationId xmlns:a16="http://schemas.microsoft.com/office/drawing/2014/main" id="{A3FAD79B-D35D-BB40-A8A7-BC1612C9D44E}"/>
              </a:ext>
            </a:extLst>
          </p:cNvPr>
          <p:cNvPicPr>
            <a:picLocks noChangeAspect="1"/>
          </p:cNvPicPr>
          <p:nvPr/>
        </p:nvPicPr>
        <p:blipFill rotWithShape="1">
          <a:blip r:embed="rId2"/>
          <a:srcRect r="3641" b="-2"/>
          <a:stretch/>
        </p:blipFill>
        <p:spPr>
          <a:xfrm>
            <a:off x="4166505" y="10"/>
            <a:ext cx="4444096" cy="3067040"/>
          </a:xfrm>
          <a:prstGeom prst="rect">
            <a:avLst/>
          </a:prstGeom>
        </p:spPr>
      </p:pic>
      <p:pic>
        <p:nvPicPr>
          <p:cNvPr id="7" name="Picture 6" descr="Dropping confetti">
            <a:extLst>
              <a:ext uri="{FF2B5EF4-FFF2-40B4-BE49-F238E27FC236}">
                <a16:creationId xmlns:a16="http://schemas.microsoft.com/office/drawing/2014/main" id="{AFC55F11-D97E-EE42-91D6-E5E34699E6CD}"/>
              </a:ext>
            </a:extLst>
          </p:cNvPr>
          <p:cNvPicPr>
            <a:picLocks noChangeAspect="1"/>
          </p:cNvPicPr>
          <p:nvPr/>
        </p:nvPicPr>
        <p:blipFill rotWithShape="1">
          <a:blip r:embed="rId3"/>
          <a:srcRect t="18156" r="2" b="26525"/>
          <a:stretch/>
        </p:blipFill>
        <p:spPr>
          <a:xfrm>
            <a:off x="-1" y="3790950"/>
            <a:ext cx="8305800" cy="3067051"/>
          </a:xfrm>
          <a:prstGeom prst="rect">
            <a:avLst/>
          </a:prstGeom>
        </p:spPr>
      </p:pic>
      <p:pic>
        <p:nvPicPr>
          <p:cNvPr id="15" name="Picture 14" descr="Toys at a table">
            <a:extLst>
              <a:ext uri="{FF2B5EF4-FFF2-40B4-BE49-F238E27FC236}">
                <a16:creationId xmlns:a16="http://schemas.microsoft.com/office/drawing/2014/main" id="{31FDD32E-CB72-EF4A-93AA-A8A76EEF8479}"/>
              </a:ext>
            </a:extLst>
          </p:cNvPr>
          <p:cNvPicPr>
            <a:picLocks noChangeAspect="1"/>
          </p:cNvPicPr>
          <p:nvPr/>
        </p:nvPicPr>
        <p:blipFill rotWithShape="1">
          <a:blip r:embed="rId4"/>
          <a:srcRect l="5126" r="18585" b="-2"/>
          <a:stretch/>
        </p:blipFill>
        <p:spPr>
          <a:xfrm>
            <a:off x="1" y="2"/>
            <a:ext cx="5017099" cy="4718647"/>
          </a:xfrm>
          <a:custGeom>
            <a:avLst/>
            <a:gdLst/>
            <a:ahLst/>
            <a:cxnLst/>
            <a:rect l="l" t="t" r="r" b="b"/>
            <a:pathLst>
              <a:path w="5017099" h="4718647">
                <a:moveTo>
                  <a:pt x="0" y="0"/>
                </a:moveTo>
                <a:lnTo>
                  <a:pt x="4599738" y="0"/>
                </a:lnTo>
                <a:lnTo>
                  <a:pt x="4636346" y="60259"/>
                </a:lnTo>
                <a:cubicBezTo>
                  <a:pt x="4879170" y="507256"/>
                  <a:pt x="5017099" y="1019504"/>
                  <a:pt x="5017099" y="1563967"/>
                </a:cubicBezTo>
                <a:cubicBezTo>
                  <a:pt x="5017099" y="3306249"/>
                  <a:pt x="3604701" y="4718647"/>
                  <a:pt x="1862419" y="4718647"/>
                </a:cubicBezTo>
                <a:cubicBezTo>
                  <a:pt x="1209063" y="4718647"/>
                  <a:pt x="602098" y="4520029"/>
                  <a:pt x="98607" y="4179877"/>
                </a:cubicBezTo>
                <a:lnTo>
                  <a:pt x="0" y="4106140"/>
                </a:lnTo>
                <a:close/>
              </a:path>
            </a:pathLst>
          </a:custGeom>
        </p:spPr>
      </p:pic>
      <p:pic>
        <p:nvPicPr>
          <p:cNvPr id="11" name="Picture 10" descr="Rainbow eraser">
            <a:extLst>
              <a:ext uri="{FF2B5EF4-FFF2-40B4-BE49-F238E27FC236}">
                <a16:creationId xmlns:a16="http://schemas.microsoft.com/office/drawing/2014/main" id="{5DDDFBAF-E531-9B41-AF9D-5A5A219B30D8}"/>
              </a:ext>
            </a:extLst>
          </p:cNvPr>
          <p:cNvPicPr>
            <a:picLocks noChangeAspect="1"/>
          </p:cNvPicPr>
          <p:nvPr/>
        </p:nvPicPr>
        <p:blipFill rotWithShape="1">
          <a:blip r:embed="rId5"/>
          <a:srcRect r="23551" b="-2"/>
          <a:stretch/>
        </p:blipFill>
        <p:spPr>
          <a:xfrm>
            <a:off x="6506717" y="2185554"/>
            <a:ext cx="6678309" cy="5831140"/>
          </a:xfrm>
          <a:custGeom>
            <a:avLst/>
            <a:gdLst/>
            <a:ahLst/>
            <a:cxnLst/>
            <a:rect l="l" t="t" r="r" b="b"/>
            <a:pathLst>
              <a:path w="5908273" h="5158786">
                <a:moveTo>
                  <a:pt x="3465576" y="0"/>
                </a:moveTo>
                <a:cubicBezTo>
                  <a:pt x="4302945" y="0"/>
                  <a:pt x="5070948" y="296984"/>
                  <a:pt x="5670004" y="791369"/>
                </a:cubicBezTo>
                <a:lnTo>
                  <a:pt x="5908273" y="1007923"/>
                </a:lnTo>
                <a:lnTo>
                  <a:pt x="5908273" y="5158786"/>
                </a:lnTo>
                <a:lnTo>
                  <a:pt x="443374" y="5158786"/>
                </a:lnTo>
                <a:lnTo>
                  <a:pt x="418277" y="5117476"/>
                </a:lnTo>
                <a:cubicBezTo>
                  <a:pt x="151523" y="4626427"/>
                  <a:pt x="0" y="4063697"/>
                  <a:pt x="0" y="3465576"/>
                </a:cubicBezTo>
                <a:cubicBezTo>
                  <a:pt x="0" y="1551591"/>
                  <a:pt x="1551591" y="0"/>
                  <a:pt x="3465576" y="0"/>
                </a:cubicBezTo>
                <a:close/>
              </a:path>
            </a:pathLst>
          </a:custGeom>
        </p:spPr>
      </p:pic>
      <p:pic>
        <p:nvPicPr>
          <p:cNvPr id="9" name="Picture 8" descr="Colorful paper pinwheel on white background">
            <a:extLst>
              <a:ext uri="{FF2B5EF4-FFF2-40B4-BE49-F238E27FC236}">
                <a16:creationId xmlns:a16="http://schemas.microsoft.com/office/drawing/2014/main" id="{33AFFD7F-20F0-8143-A283-75F3587C99B9}"/>
              </a:ext>
            </a:extLst>
          </p:cNvPr>
          <p:cNvPicPr>
            <a:picLocks noChangeAspect="1"/>
          </p:cNvPicPr>
          <p:nvPr/>
        </p:nvPicPr>
        <p:blipFill rotWithShape="1">
          <a:blip r:embed="rId6"/>
          <a:srcRect l="33498" r="3" b="2"/>
          <a:stretch/>
        </p:blipFill>
        <p:spPr>
          <a:xfrm>
            <a:off x="3287694" y="1853886"/>
            <a:ext cx="4297680" cy="4297680"/>
          </a:xfrm>
          <a:custGeom>
            <a:avLst/>
            <a:gdLst/>
            <a:ahLst/>
            <a:cxnLst/>
            <a:rect l="l" t="t" r="r" b="b"/>
            <a:pathLst>
              <a:path w="4297680" h="4297680">
                <a:moveTo>
                  <a:pt x="2148840" y="0"/>
                </a:moveTo>
                <a:cubicBezTo>
                  <a:pt x="3335612" y="0"/>
                  <a:pt x="4297680" y="962068"/>
                  <a:pt x="4297680" y="2148840"/>
                </a:cubicBezTo>
                <a:cubicBezTo>
                  <a:pt x="4297680" y="3335612"/>
                  <a:pt x="3335612" y="4297680"/>
                  <a:pt x="2148840" y="4297680"/>
                </a:cubicBezTo>
                <a:cubicBezTo>
                  <a:pt x="962068" y="4297680"/>
                  <a:pt x="0" y="3335612"/>
                  <a:pt x="0" y="2148840"/>
                </a:cubicBezTo>
                <a:cubicBezTo>
                  <a:pt x="0" y="962068"/>
                  <a:pt x="962068" y="0"/>
                  <a:pt x="2148840" y="0"/>
                </a:cubicBezTo>
                <a:close/>
              </a:path>
            </a:pathLst>
          </a:custGeom>
        </p:spPr>
      </p:pic>
      <p:pic>
        <p:nvPicPr>
          <p:cNvPr id="5" name="Picture 4" descr="People painting on the wall">
            <a:extLst>
              <a:ext uri="{FF2B5EF4-FFF2-40B4-BE49-F238E27FC236}">
                <a16:creationId xmlns:a16="http://schemas.microsoft.com/office/drawing/2014/main" id="{8F7A8405-2626-2F4A-8C4F-B33DBE6163C6}"/>
              </a:ext>
            </a:extLst>
          </p:cNvPr>
          <p:cNvPicPr>
            <a:picLocks noChangeAspect="1"/>
          </p:cNvPicPr>
          <p:nvPr/>
        </p:nvPicPr>
        <p:blipFill rotWithShape="1">
          <a:blip r:embed="rId7"/>
          <a:srcRect l="1713" r="4527"/>
          <a:stretch/>
        </p:blipFill>
        <p:spPr>
          <a:xfrm>
            <a:off x="7928700" y="-1"/>
            <a:ext cx="4277711" cy="3045402"/>
          </a:xfrm>
          <a:custGeom>
            <a:avLst/>
            <a:gdLst/>
            <a:ahLst/>
            <a:cxnLst/>
            <a:rect l="l" t="t" r="r" b="b"/>
            <a:pathLst>
              <a:path w="4277711" h="3045402">
                <a:moveTo>
                  <a:pt x="5102" y="0"/>
                </a:moveTo>
                <a:lnTo>
                  <a:pt x="4277711" y="0"/>
                </a:lnTo>
                <a:lnTo>
                  <a:pt x="4277711" y="2723810"/>
                </a:lnTo>
                <a:lnTo>
                  <a:pt x="4090449" y="2814019"/>
                </a:lnTo>
                <a:cubicBezTo>
                  <a:pt x="3738190" y="2963012"/>
                  <a:pt x="3350901" y="3045402"/>
                  <a:pt x="2944368" y="3045402"/>
                </a:cubicBezTo>
                <a:cubicBezTo>
                  <a:pt x="1318238" y="3045402"/>
                  <a:pt x="0" y="1727164"/>
                  <a:pt x="0" y="101034"/>
                </a:cubicBezTo>
                <a:close/>
              </a:path>
            </a:pathLst>
          </a:custGeom>
        </p:spPr>
      </p:pic>
    </p:spTree>
    <p:extLst>
      <p:ext uri="{BB962C8B-B14F-4D97-AF65-F5344CB8AC3E}">
        <p14:creationId xmlns:p14="http://schemas.microsoft.com/office/powerpoint/2010/main" val="2425574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3DA05-AA24-5BEB-E4AA-B214E03DD685}"/>
              </a:ext>
            </a:extLst>
          </p:cNvPr>
          <p:cNvSpPr>
            <a:spLocks noGrp="1"/>
          </p:cNvSpPr>
          <p:nvPr>
            <p:ph type="title"/>
          </p:nvPr>
        </p:nvSpPr>
        <p:spPr/>
        <p:txBody>
          <a:bodyPr/>
          <a:lstStyle/>
          <a:p>
            <a:r>
              <a:rPr lang="en-US" dirty="0"/>
              <a:t>Learning Objectives</a:t>
            </a:r>
          </a:p>
        </p:txBody>
      </p:sp>
      <p:graphicFrame>
        <p:nvGraphicFramePr>
          <p:cNvPr id="5" name="Content Placeholder 2">
            <a:extLst>
              <a:ext uri="{FF2B5EF4-FFF2-40B4-BE49-F238E27FC236}">
                <a16:creationId xmlns:a16="http://schemas.microsoft.com/office/drawing/2014/main" id="{5780F8A4-EB81-1D9C-DF8F-22AD5981BC52}"/>
              </a:ext>
            </a:extLst>
          </p:cNvPr>
          <p:cNvGraphicFramePr>
            <a:graphicFrameLocks noGrp="1"/>
          </p:cNvGraphicFramePr>
          <p:nvPr>
            <p:ph idx="1"/>
            <p:extLst>
              <p:ext uri="{D42A27DB-BD31-4B8C-83A1-F6EECF244321}">
                <p14:modId xmlns:p14="http://schemas.microsoft.com/office/powerpoint/2010/main" val="322986805"/>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04411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C345F-F304-E354-49AE-AFA368C565F9}"/>
              </a:ext>
            </a:extLst>
          </p:cNvPr>
          <p:cNvSpPr>
            <a:spLocks noGrp="1"/>
          </p:cNvSpPr>
          <p:nvPr>
            <p:ph type="title"/>
          </p:nvPr>
        </p:nvSpPr>
        <p:spPr/>
        <p:txBody>
          <a:bodyPr/>
          <a:lstStyle/>
          <a:p>
            <a:r>
              <a:rPr lang="en-US" dirty="0"/>
              <a:t>Defining Disability</a:t>
            </a:r>
          </a:p>
        </p:txBody>
      </p:sp>
      <p:sp>
        <p:nvSpPr>
          <p:cNvPr id="3" name="Content Placeholder 2">
            <a:extLst>
              <a:ext uri="{FF2B5EF4-FFF2-40B4-BE49-F238E27FC236}">
                <a16:creationId xmlns:a16="http://schemas.microsoft.com/office/drawing/2014/main" id="{E5FCA037-C7D6-C77F-566C-45767ED7414D}"/>
              </a:ext>
            </a:extLst>
          </p:cNvPr>
          <p:cNvSpPr>
            <a:spLocks noGrp="1"/>
          </p:cNvSpPr>
          <p:nvPr>
            <p:ph idx="1"/>
          </p:nvPr>
        </p:nvSpPr>
        <p:spPr>
          <a:xfrm>
            <a:off x="1007167" y="2541143"/>
            <a:ext cx="10787269" cy="3530069"/>
          </a:xfrm>
        </p:spPr>
        <p:txBody>
          <a:bodyPr>
            <a:noAutofit/>
          </a:bodyPr>
          <a:lstStyle/>
          <a:p>
            <a:pPr marL="0" indent="0" algn="l" fontAlgn="base">
              <a:buNone/>
            </a:pPr>
            <a:r>
              <a:rPr lang="en-US" sz="1800" dirty="0">
                <a:latin typeface="Arial" panose="020B0604020202020204" pitchFamily="34" charset="0"/>
                <a:cs typeface="Arial" panose="020B0604020202020204" pitchFamily="34" charset="0"/>
              </a:rPr>
              <a:t>Ontario Human Rights Commission: “</a:t>
            </a:r>
            <a:r>
              <a:rPr lang="en-CA" sz="1800" b="0" i="0" u="none" strike="noStrike" dirty="0">
                <a:solidFill>
                  <a:srgbClr val="000000"/>
                </a:solidFill>
                <a:effectLst/>
                <a:latin typeface="Arial" panose="020B0604020202020204" pitchFamily="34" charset="0"/>
                <a:cs typeface="Arial" panose="020B0604020202020204" pitchFamily="34" charset="0"/>
              </a:rPr>
              <a:t>defines ‘disability</a:t>
            </a:r>
            <a:r>
              <a:rPr lang="en-CA" sz="1800" dirty="0">
                <a:solidFill>
                  <a:srgbClr val="000000"/>
                </a:solidFill>
                <a:latin typeface="Arial" panose="020B0604020202020204" pitchFamily="34" charset="0"/>
                <a:cs typeface="Arial" panose="020B0604020202020204" pitchFamily="34" charset="0"/>
              </a:rPr>
              <a:t>’</a:t>
            </a:r>
            <a:r>
              <a:rPr lang="en-CA" sz="1800" b="0" i="0" u="none" strike="noStrike" dirty="0">
                <a:solidFill>
                  <a:srgbClr val="000000"/>
                </a:solidFill>
                <a:effectLst/>
                <a:latin typeface="Arial" panose="020B0604020202020204" pitchFamily="34" charset="0"/>
                <a:cs typeface="Arial" panose="020B0604020202020204" pitchFamily="34" charset="0"/>
              </a:rPr>
              <a:t> as:</a:t>
            </a:r>
          </a:p>
          <a:p>
            <a:pPr marL="262350" indent="0" algn="l" fontAlgn="base">
              <a:spcBef>
                <a:spcPts val="0"/>
              </a:spcBef>
              <a:spcAft>
                <a:spcPts val="0"/>
              </a:spcAft>
              <a:buClrTx/>
              <a:buSzPct val="95000"/>
              <a:buFont typeface="+mj-lt"/>
              <a:buAutoNum type="arabicParenR"/>
            </a:pPr>
            <a:r>
              <a:rPr lang="en-CA" sz="1800" b="0" i="0" u="none" strike="noStrike" dirty="0">
                <a:solidFill>
                  <a:srgbClr val="000000"/>
                </a:solidFill>
                <a:effectLst/>
                <a:latin typeface="Arial" panose="020B0604020202020204" pitchFamily="34" charset="0"/>
                <a:cs typeface="Arial" panose="020B0604020202020204" pitchFamily="34" charset="0"/>
              </a:rPr>
              <a:t> Any degree of physical disability, infirmity, malformation or disfigurement that is caused by bodily injury, birth defect or illness and, without limiting the generality of the foregoing, includes diabetes mellitus, epilepsy, a brain injury, any degree of paralysis, amputation, lack of physical co-ordination, blindness or visual impediment, deafness or hearing impediment, muteness or speech impediment, or physical reliance on a guide dog or other animal or on a wheelchair or other remedial appliance or device,</a:t>
            </a:r>
          </a:p>
          <a:p>
            <a:pPr marL="262350" indent="0" algn="l" fontAlgn="base">
              <a:spcBef>
                <a:spcPts val="0"/>
              </a:spcBef>
              <a:spcAft>
                <a:spcPts val="0"/>
              </a:spcAft>
              <a:buClrTx/>
              <a:buSzPct val="95000"/>
              <a:buFont typeface="+mj-lt"/>
              <a:buAutoNum type="arabicParenR"/>
            </a:pPr>
            <a:r>
              <a:rPr lang="en-CA" sz="1800" dirty="0">
                <a:solidFill>
                  <a:srgbClr val="000000"/>
                </a:solidFill>
                <a:latin typeface="Arial" panose="020B0604020202020204" pitchFamily="34" charset="0"/>
                <a:cs typeface="Arial" panose="020B0604020202020204" pitchFamily="34" charset="0"/>
              </a:rPr>
              <a:t> A</a:t>
            </a:r>
            <a:r>
              <a:rPr lang="en-CA" sz="1800" b="0" i="0" u="none" strike="noStrike" dirty="0">
                <a:solidFill>
                  <a:srgbClr val="000000"/>
                </a:solidFill>
                <a:effectLst/>
                <a:latin typeface="Arial" panose="020B0604020202020204" pitchFamily="34" charset="0"/>
                <a:cs typeface="Arial" panose="020B0604020202020204" pitchFamily="34" charset="0"/>
              </a:rPr>
              <a:t> condition of mental impairment or a developmental disability,</a:t>
            </a:r>
          </a:p>
          <a:p>
            <a:pPr marL="262350" indent="0" algn="l" fontAlgn="base">
              <a:spcBef>
                <a:spcPts val="0"/>
              </a:spcBef>
              <a:spcAft>
                <a:spcPts val="0"/>
              </a:spcAft>
              <a:buClrTx/>
              <a:buSzPct val="95000"/>
              <a:buFont typeface="+mj-lt"/>
              <a:buAutoNum type="arabicParenR"/>
            </a:pPr>
            <a:r>
              <a:rPr lang="en-CA" sz="1800" dirty="0">
                <a:solidFill>
                  <a:srgbClr val="000000"/>
                </a:solidFill>
                <a:latin typeface="Arial" panose="020B0604020202020204" pitchFamily="34" charset="0"/>
                <a:cs typeface="Arial" panose="020B0604020202020204" pitchFamily="34" charset="0"/>
              </a:rPr>
              <a:t> A </a:t>
            </a:r>
            <a:r>
              <a:rPr lang="en-CA" sz="1800" b="0" i="0" u="none" strike="noStrike" dirty="0">
                <a:solidFill>
                  <a:srgbClr val="000000"/>
                </a:solidFill>
                <a:effectLst/>
                <a:latin typeface="Arial" panose="020B0604020202020204" pitchFamily="34" charset="0"/>
                <a:cs typeface="Arial" panose="020B0604020202020204" pitchFamily="34" charset="0"/>
              </a:rPr>
              <a:t>learning disability, or a dysfunction in one or more of the processes involved in understanding or using symbols or spoken language; </a:t>
            </a:r>
          </a:p>
          <a:p>
            <a:pPr marL="262350" indent="0" algn="l" fontAlgn="base">
              <a:spcBef>
                <a:spcPts val="0"/>
              </a:spcBef>
              <a:spcAft>
                <a:spcPts val="0"/>
              </a:spcAft>
              <a:buClrTx/>
              <a:buSzPct val="95000"/>
              <a:buFont typeface="+mj-lt"/>
              <a:buAutoNum type="arabicParenR"/>
            </a:pPr>
            <a:r>
              <a:rPr lang="en-CA" sz="1800" b="0" i="0" u="none" strike="noStrike" dirty="0">
                <a:solidFill>
                  <a:srgbClr val="000000"/>
                </a:solidFill>
                <a:effectLst/>
                <a:latin typeface="Arial" panose="020B0604020202020204" pitchFamily="34" charset="0"/>
                <a:cs typeface="Arial" panose="020B0604020202020204" pitchFamily="34" charset="0"/>
              </a:rPr>
              <a:t> </a:t>
            </a:r>
            <a:r>
              <a:rPr lang="en-CA" sz="1800" dirty="0">
                <a:solidFill>
                  <a:srgbClr val="000000"/>
                </a:solidFill>
                <a:latin typeface="Arial" panose="020B0604020202020204" pitchFamily="34" charset="0"/>
                <a:cs typeface="Arial" panose="020B0604020202020204" pitchFamily="34" charset="0"/>
              </a:rPr>
              <a:t>A </a:t>
            </a:r>
            <a:r>
              <a:rPr lang="en-CA" sz="1800" b="0" i="0" u="none" strike="noStrike" dirty="0">
                <a:solidFill>
                  <a:srgbClr val="000000"/>
                </a:solidFill>
                <a:effectLst/>
                <a:latin typeface="Arial" panose="020B0604020202020204" pitchFamily="34" charset="0"/>
                <a:cs typeface="Arial" panose="020B0604020202020204" pitchFamily="34" charset="0"/>
              </a:rPr>
              <a:t>mental disorder, or</a:t>
            </a:r>
            <a:r>
              <a:rPr lang="en-CA" sz="1800" dirty="0">
                <a:solidFill>
                  <a:srgbClr val="000000"/>
                </a:solidFill>
                <a:latin typeface="Arial" panose="020B0604020202020204" pitchFamily="34" charset="0"/>
                <a:cs typeface="Arial" panose="020B0604020202020204" pitchFamily="34" charset="0"/>
              </a:rPr>
              <a:t> </a:t>
            </a:r>
          </a:p>
          <a:p>
            <a:pPr marL="262350" indent="0" algn="l" fontAlgn="base">
              <a:spcBef>
                <a:spcPts val="0"/>
              </a:spcBef>
              <a:spcAft>
                <a:spcPts val="0"/>
              </a:spcAft>
              <a:buClrTx/>
              <a:buSzPct val="95000"/>
              <a:buFont typeface="+mj-lt"/>
              <a:buAutoNum type="arabicParenR"/>
            </a:pPr>
            <a:r>
              <a:rPr lang="en-CA" sz="1800" dirty="0">
                <a:solidFill>
                  <a:srgbClr val="000000"/>
                </a:solidFill>
                <a:latin typeface="Arial" panose="020B0604020202020204" pitchFamily="34" charset="0"/>
                <a:cs typeface="Arial" panose="020B0604020202020204" pitchFamily="34" charset="0"/>
              </a:rPr>
              <a:t> A</a:t>
            </a:r>
            <a:r>
              <a:rPr lang="en-CA" sz="1800" b="0" i="0" u="none" strike="noStrike" dirty="0">
                <a:solidFill>
                  <a:srgbClr val="000000"/>
                </a:solidFill>
                <a:effectLst/>
                <a:latin typeface="Arial" panose="020B0604020202020204" pitchFamily="34" charset="0"/>
                <a:cs typeface="Arial" panose="020B0604020202020204" pitchFamily="34" charset="0"/>
              </a:rPr>
              <a:t>n injury”</a:t>
            </a:r>
            <a:endParaRPr lang="en-US" sz="1800" dirty="0">
              <a:solidFill>
                <a:srgbClr val="000000"/>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0D03E033-5AF2-49B6-9A7F-2AA6BCF0B192}"/>
              </a:ext>
            </a:extLst>
          </p:cNvPr>
          <p:cNvSpPr txBox="1"/>
          <p:nvPr/>
        </p:nvSpPr>
        <p:spPr>
          <a:xfrm>
            <a:off x="658822" y="5989757"/>
            <a:ext cx="12404035" cy="261610"/>
          </a:xfrm>
          <a:prstGeom prst="rect">
            <a:avLst/>
          </a:prstGeom>
          <a:noFill/>
        </p:spPr>
        <p:txBody>
          <a:bodyPr wrap="square">
            <a:spAutoFit/>
          </a:bodyPr>
          <a:lstStyle/>
          <a:p>
            <a:pPr marL="262350" indent="0" algn="l" fontAlgn="base">
              <a:spcBef>
                <a:spcPts val="0"/>
              </a:spcBef>
              <a:spcAft>
                <a:spcPts val="0"/>
              </a:spcAft>
              <a:buSzPct val="95000"/>
              <a:buNone/>
            </a:pPr>
            <a:r>
              <a:rPr lang="en-CA" sz="1100" b="0" i="0" u="none" strike="noStrike" dirty="0">
                <a:solidFill>
                  <a:srgbClr val="000000"/>
                </a:solidFill>
                <a:effectLst/>
                <a:latin typeface="Garamond" panose="02020404030301010803" pitchFamily="18" charset="0"/>
                <a:hlinkClick r:id="rId2"/>
              </a:rPr>
              <a:t>https://www3.ohrc.on.ca/en/policy-ableism-and-discrimination-based-disability/2-what-disability#:~:text=A%20disability%20may%20be%20the,people's%20full%20participation%20in%20society</a:t>
            </a:r>
            <a:r>
              <a:rPr lang="en-CA" sz="1100" b="0" i="0" u="none" strike="noStrike" dirty="0">
                <a:solidFill>
                  <a:srgbClr val="000000"/>
                </a:solidFill>
                <a:effectLst/>
                <a:latin typeface="Garamond" panose="02020404030301010803" pitchFamily="18" charset="0"/>
              </a:rPr>
              <a:t>.</a:t>
            </a:r>
            <a:r>
              <a:rPr lang="en-US" sz="1100" dirty="0">
                <a:solidFill>
                  <a:srgbClr val="000000"/>
                </a:solidFill>
                <a:latin typeface="Garamond" panose="02020404030301010803" pitchFamily="18" charset="0"/>
              </a:rPr>
              <a:t> </a:t>
            </a:r>
            <a:endParaRPr lang="en-CA" sz="1100" b="0" i="0" u="none" strike="noStrike" dirty="0">
              <a:solidFill>
                <a:srgbClr val="000000"/>
              </a:solidFill>
              <a:effectLst/>
              <a:latin typeface="Garamond" panose="02020404030301010803" pitchFamily="18" charset="0"/>
            </a:endParaRPr>
          </a:p>
        </p:txBody>
      </p:sp>
    </p:spTree>
    <p:extLst>
      <p:ext uri="{BB962C8B-B14F-4D97-AF65-F5344CB8AC3E}">
        <p14:creationId xmlns:p14="http://schemas.microsoft.com/office/powerpoint/2010/main" val="1136178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428C1455-18F2-4B6A-B07E-2B31728BC2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a:extLst>
              <a:ext uri="{FF2B5EF4-FFF2-40B4-BE49-F238E27FC236}">
                <a16:creationId xmlns:a16="http://schemas.microsoft.com/office/drawing/2014/main" id="{74C7D59C-11EB-4B8B-B5DD-A73CB69586E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40" name="Picture 39">
              <a:extLst>
                <a:ext uri="{FF2B5EF4-FFF2-40B4-BE49-F238E27FC236}">
                  <a16:creationId xmlns:a16="http://schemas.microsoft.com/office/drawing/2014/main" id="{246E6BC9-FAE3-4F4B-B4B0-78753079BDD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41" name="Rectangle 40">
              <a:extLst>
                <a:ext uri="{FF2B5EF4-FFF2-40B4-BE49-F238E27FC236}">
                  <a16:creationId xmlns:a16="http://schemas.microsoft.com/office/drawing/2014/main" id="{A969418E-DB10-4886-85CE-BB603C895A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42" name="Picture 41">
              <a:extLst>
                <a:ext uri="{FF2B5EF4-FFF2-40B4-BE49-F238E27FC236}">
                  <a16:creationId xmlns:a16="http://schemas.microsoft.com/office/drawing/2014/main" id="{9B775CB6-A84D-4EFF-AA4B-123FD2944E0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43" name="Picture 42">
              <a:extLst>
                <a:ext uri="{FF2B5EF4-FFF2-40B4-BE49-F238E27FC236}">
                  <a16:creationId xmlns:a16="http://schemas.microsoft.com/office/drawing/2014/main" id="{0297512A-9FDF-4EA1-8247-FA7BE647B5C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1">
            <a:extLst>
              <a:ext uri="{FF2B5EF4-FFF2-40B4-BE49-F238E27FC236}">
                <a16:creationId xmlns:a16="http://schemas.microsoft.com/office/drawing/2014/main" id="{1E2225FF-D604-E8E7-4522-0A5AC1EFAE44}"/>
              </a:ext>
            </a:extLst>
          </p:cNvPr>
          <p:cNvSpPr>
            <a:spLocks noGrp="1"/>
          </p:cNvSpPr>
          <p:nvPr>
            <p:ph type="title"/>
          </p:nvPr>
        </p:nvSpPr>
        <p:spPr>
          <a:xfrm>
            <a:off x="6412198" y="982132"/>
            <a:ext cx="4752626" cy="1303867"/>
          </a:xfrm>
        </p:spPr>
        <p:txBody>
          <a:bodyPr>
            <a:normAutofit/>
          </a:bodyPr>
          <a:lstStyle/>
          <a:p>
            <a:r>
              <a:rPr lang="en-US" dirty="0"/>
              <a:t>Disability</a:t>
            </a:r>
          </a:p>
        </p:txBody>
      </p:sp>
      <p:sp>
        <p:nvSpPr>
          <p:cNvPr id="45" name="Rectangle 44">
            <a:extLst>
              <a:ext uri="{FF2B5EF4-FFF2-40B4-BE49-F238E27FC236}">
                <a16:creationId xmlns:a16="http://schemas.microsoft.com/office/drawing/2014/main" id="{829FB2B0-46A7-41CD-996A-B837EB0B48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3" y="1092200"/>
            <a:ext cx="4976495" cy="4641088"/>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Smiling women sitting at laptop">
            <a:extLst>
              <a:ext uri="{FF2B5EF4-FFF2-40B4-BE49-F238E27FC236}">
                <a16:creationId xmlns:a16="http://schemas.microsoft.com/office/drawing/2014/main" id="{E86911A7-2C31-BD3E-99A9-C90C646CEF4F}"/>
              </a:ext>
            </a:extLst>
          </p:cNvPr>
          <p:cNvPicPr>
            <a:picLocks noChangeAspect="1"/>
          </p:cNvPicPr>
          <p:nvPr/>
        </p:nvPicPr>
        <p:blipFill>
          <a:blip r:embed="rId5"/>
          <a:srcRect l="7059" r="26207" b="2"/>
          <a:stretch/>
        </p:blipFill>
        <p:spPr>
          <a:xfrm>
            <a:off x="1247209" y="1254050"/>
            <a:ext cx="2508652" cy="2509223"/>
          </a:xfrm>
          <a:prstGeom prst="rect">
            <a:avLst/>
          </a:prstGeom>
        </p:spPr>
      </p:pic>
      <p:sp>
        <p:nvSpPr>
          <p:cNvPr id="47" name="Rectangle 46">
            <a:extLst>
              <a:ext uri="{FF2B5EF4-FFF2-40B4-BE49-F238E27FC236}">
                <a16:creationId xmlns:a16="http://schemas.microsoft.com/office/drawing/2014/main" id="{5593735B-142F-4703-AF97-9E46939787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93147" y="1254050"/>
            <a:ext cx="2021427" cy="15119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Daughter bonding with father in wheelchair">
            <a:extLst>
              <a:ext uri="{FF2B5EF4-FFF2-40B4-BE49-F238E27FC236}">
                <a16:creationId xmlns:a16="http://schemas.microsoft.com/office/drawing/2014/main" id="{F8661B7B-3037-7600-F378-87BAEF9FDCC8}"/>
              </a:ext>
            </a:extLst>
          </p:cNvPr>
          <p:cNvPicPr>
            <a:picLocks noChangeAspect="1"/>
          </p:cNvPicPr>
          <p:nvPr/>
        </p:nvPicPr>
        <p:blipFill>
          <a:blip r:embed="rId6"/>
          <a:srcRect l="10756" r="5" b="5"/>
          <a:stretch/>
        </p:blipFill>
        <p:spPr>
          <a:xfrm>
            <a:off x="3893147" y="1254050"/>
            <a:ext cx="2021427" cy="1511938"/>
          </a:xfrm>
          <a:prstGeom prst="rect">
            <a:avLst/>
          </a:prstGeom>
        </p:spPr>
      </p:pic>
      <p:cxnSp>
        <p:nvCxnSpPr>
          <p:cNvPr id="49" name="Straight Connector 48">
            <a:extLst>
              <a:ext uri="{FF2B5EF4-FFF2-40B4-BE49-F238E27FC236}">
                <a16:creationId xmlns:a16="http://schemas.microsoft.com/office/drawing/2014/main" id="{6D0B581B-6F81-44B8-8D75-3D6C15057DD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93951" y="2400639"/>
            <a:ext cx="4389120" cy="0"/>
          </a:xfrm>
          <a:prstGeom prst="line">
            <a:avLst/>
          </a:prstGeom>
        </p:spPr>
        <p:style>
          <a:lnRef idx="2">
            <a:schemeClr val="accent1"/>
          </a:lnRef>
          <a:fillRef idx="0">
            <a:schemeClr val="accent1"/>
          </a:fillRef>
          <a:effectRef idx="1">
            <a:schemeClr val="accent1"/>
          </a:effectRef>
          <a:fontRef idx="minor">
            <a:schemeClr val="tx1"/>
          </a:fontRef>
        </p:style>
      </p:cxnSp>
      <p:sp>
        <p:nvSpPr>
          <p:cNvPr id="51" name="Rectangle 50">
            <a:extLst>
              <a:ext uri="{FF2B5EF4-FFF2-40B4-BE49-F238E27FC236}">
                <a16:creationId xmlns:a16="http://schemas.microsoft.com/office/drawing/2014/main" id="{F877318F-7135-4A7B-9C3B-68736EED28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7209" y="3922106"/>
            <a:ext cx="2494212" cy="1655734"/>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People using sign language">
            <a:extLst>
              <a:ext uri="{FF2B5EF4-FFF2-40B4-BE49-F238E27FC236}">
                <a16:creationId xmlns:a16="http://schemas.microsoft.com/office/drawing/2014/main" id="{E389267F-053D-3D2E-9925-F50A093DC000}"/>
              </a:ext>
            </a:extLst>
          </p:cNvPr>
          <p:cNvPicPr>
            <a:picLocks noChangeAspect="1"/>
          </p:cNvPicPr>
          <p:nvPr/>
        </p:nvPicPr>
        <p:blipFill>
          <a:blip r:embed="rId7"/>
          <a:srcRect r="8" b="557"/>
          <a:stretch/>
        </p:blipFill>
        <p:spPr>
          <a:xfrm>
            <a:off x="1247209" y="3922106"/>
            <a:ext cx="2494212" cy="1655734"/>
          </a:xfrm>
          <a:prstGeom prst="rect">
            <a:avLst/>
          </a:prstGeom>
        </p:spPr>
      </p:pic>
      <p:pic>
        <p:nvPicPr>
          <p:cNvPr id="13" name="Picture 12" descr="Little boy painting">
            <a:extLst>
              <a:ext uri="{FF2B5EF4-FFF2-40B4-BE49-F238E27FC236}">
                <a16:creationId xmlns:a16="http://schemas.microsoft.com/office/drawing/2014/main" id="{09E3EAA0-F07F-3609-2D35-FDDDBC5CECA6}"/>
              </a:ext>
            </a:extLst>
          </p:cNvPr>
          <p:cNvPicPr>
            <a:picLocks noChangeAspect="1"/>
          </p:cNvPicPr>
          <p:nvPr/>
        </p:nvPicPr>
        <p:blipFill>
          <a:blip r:embed="rId8"/>
          <a:srcRect l="17998" r="31876" b="4"/>
          <a:stretch/>
        </p:blipFill>
        <p:spPr>
          <a:xfrm>
            <a:off x="3910152" y="2919155"/>
            <a:ext cx="1996622" cy="2658685"/>
          </a:xfrm>
          <a:prstGeom prst="rect">
            <a:avLst/>
          </a:prstGeom>
        </p:spPr>
      </p:pic>
      <p:sp>
        <p:nvSpPr>
          <p:cNvPr id="3" name="Content Placeholder 2">
            <a:extLst>
              <a:ext uri="{FF2B5EF4-FFF2-40B4-BE49-F238E27FC236}">
                <a16:creationId xmlns:a16="http://schemas.microsoft.com/office/drawing/2014/main" id="{DC537BFE-6344-62E0-7E93-9435628E6F40}"/>
              </a:ext>
            </a:extLst>
          </p:cNvPr>
          <p:cNvSpPr>
            <a:spLocks noGrp="1"/>
          </p:cNvSpPr>
          <p:nvPr>
            <p:ph idx="1"/>
          </p:nvPr>
        </p:nvSpPr>
        <p:spPr>
          <a:xfrm>
            <a:off x="6412198" y="2556932"/>
            <a:ext cx="4752626" cy="3318936"/>
          </a:xfrm>
        </p:spPr>
        <p:txBody>
          <a:bodyPr>
            <a:normAutofit/>
          </a:bodyPr>
          <a:lstStyle/>
          <a:p>
            <a:pPr>
              <a:buClrTx/>
            </a:pPr>
            <a:r>
              <a:rPr lang="en-US" dirty="0">
                <a:solidFill>
                  <a:schemeClr val="tx1"/>
                </a:solidFill>
                <a:latin typeface="Arial" panose="020B0604020202020204" pitchFamily="34" charset="0"/>
                <a:cs typeface="Arial" panose="020B0604020202020204" pitchFamily="34" charset="0"/>
              </a:rPr>
              <a:t>Complex phenomenon – interaction between a person’s body/mind and society</a:t>
            </a:r>
          </a:p>
          <a:p>
            <a:pPr>
              <a:buClrTx/>
            </a:pPr>
            <a:r>
              <a:rPr lang="en-US" dirty="0">
                <a:solidFill>
                  <a:schemeClr val="tx1"/>
                </a:solidFill>
                <a:latin typeface="Arial" panose="020B0604020202020204" pitchFamily="34" charset="0"/>
                <a:cs typeface="Arial" panose="020B0604020202020204" pitchFamily="34" charset="0"/>
              </a:rPr>
              <a:t>Birth or any point in life</a:t>
            </a:r>
          </a:p>
          <a:p>
            <a:pPr>
              <a:buClrTx/>
            </a:pPr>
            <a:r>
              <a:rPr lang="en-US" dirty="0">
                <a:solidFill>
                  <a:schemeClr val="tx1"/>
                </a:solidFill>
                <a:latin typeface="Arial" panose="020B0604020202020204" pitchFamily="34" charset="0"/>
                <a:cs typeface="Arial" panose="020B0604020202020204" pitchFamily="34" charset="0"/>
              </a:rPr>
              <a:t>Permanent, temporary, or episodic</a:t>
            </a:r>
          </a:p>
          <a:p>
            <a:pPr>
              <a:buClrTx/>
            </a:pPr>
            <a:r>
              <a:rPr lang="en-US" dirty="0">
                <a:solidFill>
                  <a:schemeClr val="tx1"/>
                </a:solidFill>
                <a:latin typeface="Arial" panose="020B0604020202020204" pitchFamily="34" charset="0"/>
                <a:cs typeface="Arial" panose="020B0604020202020204" pitchFamily="34" charset="0"/>
              </a:rPr>
              <a:t>Many communities</a:t>
            </a:r>
          </a:p>
        </p:txBody>
      </p:sp>
    </p:spTree>
    <p:extLst>
      <p:ext uri="{BB962C8B-B14F-4D97-AF65-F5344CB8AC3E}">
        <p14:creationId xmlns:p14="http://schemas.microsoft.com/office/powerpoint/2010/main" val="2776988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171D6-6FF7-0073-56A1-8B7F80014B36}"/>
              </a:ext>
            </a:extLst>
          </p:cNvPr>
          <p:cNvSpPr>
            <a:spLocks noGrp="1"/>
          </p:cNvSpPr>
          <p:nvPr>
            <p:ph type="title"/>
          </p:nvPr>
        </p:nvSpPr>
        <p:spPr/>
        <p:txBody>
          <a:bodyPr/>
          <a:lstStyle/>
          <a:p>
            <a:r>
              <a:rPr lang="en-US" dirty="0"/>
              <a:t>Social Model of Disability</a:t>
            </a:r>
          </a:p>
        </p:txBody>
      </p:sp>
      <p:sp>
        <p:nvSpPr>
          <p:cNvPr id="3" name="Content Placeholder 2">
            <a:extLst>
              <a:ext uri="{FF2B5EF4-FFF2-40B4-BE49-F238E27FC236}">
                <a16:creationId xmlns:a16="http://schemas.microsoft.com/office/drawing/2014/main" id="{A3800761-48D1-AFF5-5CFF-116EE109A294}"/>
              </a:ext>
            </a:extLst>
          </p:cNvPr>
          <p:cNvSpPr>
            <a:spLocks noGrp="1"/>
          </p:cNvSpPr>
          <p:nvPr>
            <p:ph idx="1"/>
          </p:nvPr>
        </p:nvSpPr>
        <p:spPr>
          <a:xfrm>
            <a:off x="1770743" y="2770688"/>
            <a:ext cx="9601196" cy="3318936"/>
          </a:xfrm>
        </p:spPr>
        <p:txBody>
          <a:bodyPr>
            <a:normAutofit/>
          </a:bodyPr>
          <a:lstStyle/>
          <a:p>
            <a:pPr>
              <a:buClrTx/>
            </a:pPr>
            <a:r>
              <a:rPr lang="en-US" dirty="0">
                <a:latin typeface="Arial" panose="020B0604020202020204" pitchFamily="34" charset="0"/>
                <a:cs typeface="Arial" panose="020B0604020202020204" pitchFamily="34" charset="0"/>
              </a:rPr>
              <a:t>Way of understanding disability focusing on barriers </a:t>
            </a:r>
            <a:r>
              <a:rPr lang="en-US" i="1" dirty="0">
                <a:latin typeface="Arial" panose="020B0604020202020204" pitchFamily="34" charset="0"/>
                <a:cs typeface="Arial" panose="020B0604020202020204" pitchFamily="34" charset="0"/>
              </a:rPr>
              <a:t>society </a:t>
            </a:r>
            <a:r>
              <a:rPr lang="en-US" dirty="0">
                <a:latin typeface="Arial" panose="020B0604020202020204" pitchFamily="34" charset="0"/>
                <a:cs typeface="Arial" panose="020B0604020202020204" pitchFamily="34" charset="0"/>
              </a:rPr>
              <a:t>creates</a:t>
            </a:r>
          </a:p>
          <a:p>
            <a:pPr>
              <a:buClrTx/>
            </a:pPr>
            <a:r>
              <a:rPr lang="en-US" dirty="0">
                <a:latin typeface="Arial" panose="020B0604020202020204" pitchFamily="34" charset="0"/>
                <a:cs typeface="Arial" panose="020B0604020202020204" pitchFamily="34" charset="0"/>
              </a:rPr>
              <a:t>Developed by disabled people </a:t>
            </a:r>
          </a:p>
          <a:p>
            <a:pPr>
              <a:buClrTx/>
            </a:pPr>
            <a:r>
              <a:rPr lang="en-US" dirty="0">
                <a:latin typeface="Arial" panose="020B0604020202020204" pitchFamily="34" charset="0"/>
                <a:cs typeface="Arial" panose="020B0604020202020204" pitchFamily="34" charset="0"/>
              </a:rPr>
              <a:t>Aims to remove barriers so disabled people may participate in society equally</a:t>
            </a:r>
          </a:p>
          <a:p>
            <a:pPr>
              <a:buClrTx/>
            </a:pPr>
            <a:r>
              <a:rPr lang="en-US" dirty="0">
                <a:latin typeface="Arial" panose="020B0604020202020204" pitchFamily="34" charset="0"/>
                <a:cs typeface="Arial" panose="020B0604020202020204" pitchFamily="34" charset="0"/>
              </a:rPr>
              <a:t>Differs from medical model of disability, which views disability as a </a:t>
            </a:r>
            <a:r>
              <a:rPr lang="en-US" i="1" dirty="0">
                <a:latin typeface="Arial" panose="020B0604020202020204" pitchFamily="34" charset="0"/>
                <a:cs typeface="Arial" panose="020B0604020202020204" pitchFamily="34" charset="0"/>
              </a:rPr>
              <a:t>person's</a:t>
            </a:r>
            <a:r>
              <a:rPr lang="en-US" dirty="0">
                <a:latin typeface="Arial" panose="020B0604020202020204" pitchFamily="34" charset="0"/>
                <a:cs typeface="Arial" panose="020B0604020202020204" pitchFamily="34" charset="0"/>
              </a:rPr>
              <a:t> impairment</a:t>
            </a:r>
          </a:p>
        </p:txBody>
      </p:sp>
    </p:spTree>
    <p:extLst>
      <p:ext uri="{BB962C8B-B14F-4D97-AF65-F5344CB8AC3E}">
        <p14:creationId xmlns:p14="http://schemas.microsoft.com/office/powerpoint/2010/main" val="2089823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C878D9A-77BE-4701-AE3D-EEFC53CD5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643BE08-0ED1-4B73-AC6D-B7E26A59CD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4663" y="469900"/>
            <a:ext cx="3695002" cy="5918200"/>
          </a:xfrm>
          <a:prstGeom prst="rect">
            <a:avLst/>
          </a:prstGeom>
          <a:solidFill>
            <a:schemeClr val="tx2">
              <a:lumMod val="90000"/>
              <a:lumOff val="10000"/>
            </a:schemeClr>
          </a:solidFill>
          <a:ln>
            <a:noFill/>
          </a:ln>
          <a:effectLst>
            <a:outerShdw blurRad="50800" dist="38100" dir="5400000" algn="t" rotWithShape="0">
              <a:prstClr val="black">
                <a:alpha val="40000"/>
              </a:prstClr>
            </a:outerShdw>
          </a:effectLst>
          <a:scene3d>
            <a:camera prst="orthographicFront"/>
            <a:lightRig rig="balanced" dir="t"/>
          </a:scene3d>
          <a:sp3d>
            <a:bevelT w="63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56B2094-7FC0-45FC-BFED-3CB88CEE6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9668" y="635508"/>
            <a:ext cx="3364992" cy="5586984"/>
          </a:xfrm>
          <a:prstGeom prst="rect">
            <a:avLst/>
          </a:prstGeom>
          <a:noFill/>
          <a:ln w="15875" cap="flat">
            <a:solidFill>
              <a:schemeClr val="accent1"/>
            </a:solidFill>
            <a:miter lim="800000"/>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F771C7E5-D8A6-6737-CC2E-E4C72E610C58}"/>
              </a:ext>
            </a:extLst>
          </p:cNvPr>
          <p:cNvSpPr>
            <a:spLocks noGrp="1"/>
          </p:cNvSpPr>
          <p:nvPr>
            <p:ph type="title"/>
          </p:nvPr>
        </p:nvSpPr>
        <p:spPr>
          <a:xfrm>
            <a:off x="841829" y="954756"/>
            <a:ext cx="3004457" cy="4946003"/>
          </a:xfrm>
          <a:solidFill>
            <a:schemeClr val="bg1"/>
          </a:solidFill>
        </p:spPr>
        <p:txBody>
          <a:bodyPr>
            <a:normAutofit/>
          </a:bodyPr>
          <a:lstStyle/>
          <a:p>
            <a:r>
              <a:rPr lang="en-US" sz="2800" dirty="0">
                <a:solidFill>
                  <a:schemeClr val="tx1"/>
                </a:solidFill>
              </a:rPr>
              <a:t>Defining Neurodivergence</a:t>
            </a:r>
          </a:p>
        </p:txBody>
      </p:sp>
      <p:sp>
        <p:nvSpPr>
          <p:cNvPr id="14" name="Rectangle 13">
            <a:extLst>
              <a:ext uri="{FF2B5EF4-FFF2-40B4-BE49-F238E27FC236}">
                <a16:creationId xmlns:a16="http://schemas.microsoft.com/office/drawing/2014/main" id="{07A4B640-BB7F-4272-A710-068DBA9F9A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6" y="0"/>
            <a:ext cx="7537704" cy="6858000"/>
          </a:xfrm>
          <a:prstGeom prst="rect">
            <a:avLst/>
          </a:prstGeom>
          <a:gradFill>
            <a:gsLst>
              <a:gs pos="0">
                <a:schemeClr val="bg1"/>
              </a:gs>
              <a:gs pos="30000">
                <a:schemeClr val="bg1"/>
              </a:gs>
              <a:gs pos="61000">
                <a:schemeClr val="bg2">
                  <a:lumMod val="20000"/>
                  <a:lumOff val="80000"/>
                </a:schemeClr>
              </a:gs>
              <a:gs pos="97000">
                <a:schemeClr val="bg2">
                  <a:lumMod val="70000"/>
                  <a:lumOff val="30000"/>
                </a:schemeClr>
              </a:gs>
            </a:gsLst>
            <a:path path="circle">
              <a:fillToRect l="50000" t="50000" r="50000" b="50000"/>
            </a:path>
          </a:gradFill>
          <a:ln>
            <a:noFill/>
          </a:ln>
          <a:effectLst>
            <a:innerShdw blurRad="63500" dist="50800" dir="108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9CB28AA-DA6A-6CCB-9702-E1FC65F1034B}"/>
              </a:ext>
            </a:extLst>
          </p:cNvPr>
          <p:cNvSpPr>
            <a:spLocks noGrp="1"/>
          </p:cNvSpPr>
          <p:nvPr>
            <p:ph idx="1"/>
          </p:nvPr>
        </p:nvSpPr>
        <p:spPr>
          <a:xfrm>
            <a:off x="5140934" y="469900"/>
            <a:ext cx="5953630" cy="5405968"/>
          </a:xfrm>
        </p:spPr>
        <p:txBody>
          <a:bodyPr anchor="ctr">
            <a:normAutofit/>
          </a:bodyPr>
          <a:lstStyle/>
          <a:p>
            <a:pPr>
              <a:buClrTx/>
            </a:pPr>
            <a:r>
              <a:rPr lang="en-US" dirty="0">
                <a:solidFill>
                  <a:schemeClr val="tx1"/>
                </a:solidFill>
                <a:latin typeface="Arial" panose="020B0604020202020204" pitchFamily="34" charset="0"/>
                <a:cs typeface="Arial" panose="020B0604020202020204" pitchFamily="34" charset="0"/>
              </a:rPr>
              <a:t>Natural neurodiversity, like other forms of diversity (race, gender identity, etc.)</a:t>
            </a:r>
          </a:p>
          <a:p>
            <a:pPr>
              <a:buClrTx/>
            </a:pPr>
            <a:r>
              <a:rPr lang="en-US" dirty="0">
                <a:solidFill>
                  <a:schemeClr val="tx1"/>
                </a:solidFill>
                <a:latin typeface="Arial" panose="020B0604020202020204" pitchFamily="34" charset="0"/>
                <a:cs typeface="Arial" panose="020B0604020202020204" pitchFamily="34" charset="0"/>
              </a:rPr>
              <a:t>Neurotypical - the societal “norm”</a:t>
            </a:r>
          </a:p>
          <a:p>
            <a:pPr>
              <a:buClrTx/>
            </a:pPr>
            <a:r>
              <a:rPr lang="en-US" dirty="0">
                <a:solidFill>
                  <a:schemeClr val="tx1"/>
                </a:solidFill>
                <a:latin typeface="Arial" panose="020B0604020202020204" pitchFamily="34" charset="0"/>
                <a:cs typeface="Arial" panose="020B0604020202020204" pitchFamily="34" charset="0"/>
              </a:rPr>
              <a:t>Neurodivergent - “atypical” neurological development or function</a:t>
            </a:r>
          </a:p>
          <a:p>
            <a:pPr>
              <a:buClrTx/>
            </a:pPr>
            <a:r>
              <a:rPr lang="en-US" dirty="0">
                <a:solidFill>
                  <a:schemeClr val="tx1"/>
                </a:solidFill>
                <a:latin typeface="Arial" panose="020B0604020202020204" pitchFamily="34" charset="0"/>
                <a:cs typeface="Arial" panose="020B0604020202020204" pitchFamily="34" charset="0"/>
              </a:rPr>
              <a:t>Neurodiverse - groups of people who are neurotypical and neurodivergent</a:t>
            </a:r>
          </a:p>
        </p:txBody>
      </p:sp>
    </p:spTree>
    <p:extLst>
      <p:ext uri="{BB962C8B-B14F-4D97-AF65-F5344CB8AC3E}">
        <p14:creationId xmlns:p14="http://schemas.microsoft.com/office/powerpoint/2010/main" val="2003663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5EC36-3548-5CF0-4D06-5C543B70FC42}"/>
              </a:ext>
            </a:extLst>
          </p:cNvPr>
          <p:cNvSpPr>
            <a:spLocks noGrp="1"/>
          </p:cNvSpPr>
          <p:nvPr>
            <p:ph type="title"/>
          </p:nvPr>
        </p:nvSpPr>
        <p:spPr/>
        <p:txBody>
          <a:bodyPr>
            <a:normAutofit/>
          </a:bodyPr>
          <a:lstStyle/>
          <a:p>
            <a:r>
              <a:rPr lang="en-US" sz="3800" dirty="0"/>
              <a:t>Common Diagnosis</a:t>
            </a:r>
          </a:p>
        </p:txBody>
      </p:sp>
      <p:graphicFrame>
        <p:nvGraphicFramePr>
          <p:cNvPr id="4" name="Table 3">
            <a:extLst>
              <a:ext uri="{FF2B5EF4-FFF2-40B4-BE49-F238E27FC236}">
                <a16:creationId xmlns:a16="http://schemas.microsoft.com/office/drawing/2014/main" id="{25CF37CF-09EC-67F2-0231-235301C4FF26}"/>
              </a:ext>
            </a:extLst>
          </p:cNvPr>
          <p:cNvGraphicFramePr>
            <a:graphicFrameLocks noGrp="1"/>
          </p:cNvGraphicFramePr>
          <p:nvPr>
            <p:extLst>
              <p:ext uri="{D42A27DB-BD31-4B8C-83A1-F6EECF244321}">
                <p14:modId xmlns:p14="http://schemas.microsoft.com/office/powerpoint/2010/main" val="2657691511"/>
              </p:ext>
            </p:extLst>
          </p:nvPr>
        </p:nvGraphicFramePr>
        <p:xfrm>
          <a:off x="1295401" y="2554514"/>
          <a:ext cx="10533742" cy="3628572"/>
        </p:xfrm>
        <a:graphic>
          <a:graphicData uri="http://schemas.openxmlformats.org/drawingml/2006/table">
            <a:tbl>
              <a:tblPr firstRow="1" bandRow="1">
                <a:tableStyleId>{5C22544A-7EE6-4342-B048-85BDC9FD1C3A}</a:tableStyleId>
              </a:tblPr>
              <a:tblGrid>
                <a:gridCol w="5643675">
                  <a:extLst>
                    <a:ext uri="{9D8B030D-6E8A-4147-A177-3AD203B41FA5}">
                      <a16:colId xmlns:a16="http://schemas.microsoft.com/office/drawing/2014/main" val="2083049911"/>
                    </a:ext>
                  </a:extLst>
                </a:gridCol>
                <a:gridCol w="4890067">
                  <a:extLst>
                    <a:ext uri="{9D8B030D-6E8A-4147-A177-3AD203B41FA5}">
                      <a16:colId xmlns:a16="http://schemas.microsoft.com/office/drawing/2014/main" val="754450516"/>
                    </a:ext>
                  </a:extLst>
                </a:gridCol>
              </a:tblGrid>
              <a:tr h="3628572">
                <a:tc>
                  <a:txBody>
                    <a:bodyPr/>
                    <a:lstStyle/>
                    <a:p>
                      <a:pPr marL="285750" indent="-285750">
                        <a:buFont typeface="Arial" panose="020B0604020202020204" pitchFamily="34" charset="0"/>
                        <a:buChar char="•"/>
                      </a:pPr>
                      <a:r>
                        <a:rPr lang="en-US" sz="2200" b="0" dirty="0">
                          <a:solidFill>
                            <a:schemeClr val="tx1"/>
                          </a:solidFill>
                          <a:latin typeface="Arial" panose="020B0604020202020204" pitchFamily="34" charset="0"/>
                          <a:cs typeface="Arial" panose="020B0604020202020204" pitchFamily="34" charset="0"/>
                        </a:rPr>
                        <a:t>Autism</a:t>
                      </a:r>
                    </a:p>
                    <a:p>
                      <a:pPr marL="285750" indent="-285750">
                        <a:buFont typeface="Arial" panose="020B0604020202020204" pitchFamily="34" charset="0"/>
                        <a:buChar char="•"/>
                      </a:pPr>
                      <a:r>
                        <a:rPr lang="en-US" sz="2200" b="0" dirty="0">
                          <a:solidFill>
                            <a:schemeClr val="tx1"/>
                          </a:solidFill>
                          <a:latin typeface="Arial" panose="020B0604020202020204" pitchFamily="34" charset="0"/>
                          <a:cs typeface="Arial" panose="020B0604020202020204" pitchFamily="34" charset="0"/>
                        </a:rPr>
                        <a:t>Fetal Alcohol Syndrome Disorder (FASD)</a:t>
                      </a:r>
                    </a:p>
                    <a:p>
                      <a:pPr marL="285750" indent="-285750">
                        <a:buFont typeface="Arial" panose="020B0604020202020204" pitchFamily="34" charset="0"/>
                        <a:buChar char="•"/>
                      </a:pPr>
                      <a:r>
                        <a:rPr lang="en-US" sz="2200" b="0" dirty="0">
                          <a:solidFill>
                            <a:schemeClr val="tx1"/>
                          </a:solidFill>
                          <a:latin typeface="Arial" panose="020B0604020202020204" pitchFamily="34" charset="0"/>
                          <a:cs typeface="Arial" panose="020B0604020202020204" pitchFamily="34" charset="0"/>
                        </a:rPr>
                        <a:t>ADHD/ADD</a:t>
                      </a:r>
                    </a:p>
                    <a:p>
                      <a:pPr marL="285750" indent="-285750">
                        <a:buFont typeface="Arial" panose="020B0604020202020204" pitchFamily="34" charset="0"/>
                        <a:buChar char="•"/>
                      </a:pPr>
                      <a:r>
                        <a:rPr lang="en-US" sz="2200" b="0" dirty="0">
                          <a:solidFill>
                            <a:schemeClr val="tx1"/>
                          </a:solidFill>
                          <a:latin typeface="Arial" panose="020B0604020202020204" pitchFamily="34" charset="0"/>
                          <a:cs typeface="Arial" panose="020B0604020202020204" pitchFamily="34" charset="0"/>
                        </a:rPr>
                        <a:t>Intellectual disability</a:t>
                      </a:r>
                    </a:p>
                    <a:p>
                      <a:pPr marL="285750" indent="-285750">
                        <a:buFont typeface="Arial" panose="020B0604020202020204" pitchFamily="34" charset="0"/>
                        <a:buChar char="•"/>
                      </a:pPr>
                      <a:r>
                        <a:rPr lang="en-US" sz="2200" b="0" dirty="0">
                          <a:solidFill>
                            <a:schemeClr val="tx1"/>
                          </a:solidFill>
                          <a:latin typeface="Arial" panose="020B0604020202020204" pitchFamily="34" charset="0"/>
                          <a:cs typeface="Arial" panose="020B0604020202020204" pitchFamily="34" charset="0"/>
                        </a:rPr>
                        <a:t>Down Syndrome</a:t>
                      </a:r>
                    </a:p>
                    <a:p>
                      <a:pPr marL="285750" indent="-285750">
                        <a:buFont typeface="Arial" panose="020B0604020202020204" pitchFamily="34" charset="0"/>
                        <a:buChar char="•"/>
                      </a:pPr>
                      <a:r>
                        <a:rPr lang="en-US" sz="2200" b="0" dirty="0">
                          <a:solidFill>
                            <a:schemeClr val="tx1"/>
                          </a:solidFill>
                          <a:latin typeface="Arial" panose="020B0604020202020204" pitchFamily="34" charset="0"/>
                          <a:cs typeface="Arial" panose="020B0604020202020204" pitchFamily="34" charset="0"/>
                        </a:rPr>
                        <a:t>Dementia</a:t>
                      </a:r>
                    </a:p>
                    <a:p>
                      <a:pPr marL="285750" indent="-285750">
                        <a:buFont typeface="Arial" panose="020B0604020202020204" pitchFamily="34" charset="0"/>
                        <a:buChar char="•"/>
                      </a:pPr>
                      <a:r>
                        <a:rPr lang="en-US" sz="2200" b="0" dirty="0">
                          <a:solidFill>
                            <a:schemeClr val="tx1"/>
                          </a:solidFill>
                          <a:latin typeface="Arial" panose="020B0604020202020204" pitchFamily="34" charset="0"/>
                          <a:cs typeface="Arial" panose="020B0604020202020204" pitchFamily="34" charset="0"/>
                        </a:rPr>
                        <a:t>Alzheimer’s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200" b="0" dirty="0">
                          <a:solidFill>
                            <a:schemeClr val="tx1"/>
                          </a:solidFill>
                          <a:latin typeface="Arial" panose="020B0604020202020204" pitchFamily="34" charset="0"/>
                          <a:cs typeface="Arial" panose="020B0604020202020204" pitchFamily="34" charset="0"/>
                        </a:rPr>
                        <a:t>‘Developmental delay' or ‘Global development delay’ </a:t>
                      </a:r>
                    </a:p>
                    <a:p>
                      <a:endParaRPr lang="en-US" sz="2200" b="0" dirty="0">
                        <a:latin typeface="Arial" panose="020B0604020202020204" pitchFamily="34" charset="0"/>
                        <a:cs typeface="Arial" panose="020B0604020202020204" pitchFamily="34" charset="0"/>
                      </a:endParaRPr>
                    </a:p>
                  </a:txBody>
                  <a:tcPr>
                    <a:noFill/>
                  </a:tcPr>
                </a:tc>
                <a:tc>
                  <a:txBody>
                    <a:bodyPr/>
                    <a:lstStyle/>
                    <a:p>
                      <a:pPr marL="285750" indent="-285750">
                        <a:buFont typeface="Arial" panose="020B0604020202020204" pitchFamily="34" charset="0"/>
                        <a:buChar char="•"/>
                      </a:pPr>
                      <a:r>
                        <a:rPr lang="en-US" sz="2200" b="0" dirty="0">
                          <a:solidFill>
                            <a:schemeClr val="tx1"/>
                          </a:solidFill>
                          <a:latin typeface="Arial" panose="020B0604020202020204" pitchFamily="34" charset="0"/>
                          <a:cs typeface="Arial" panose="020B0604020202020204" pitchFamily="34" charset="0"/>
                        </a:rPr>
                        <a:t>Sensory sensitivities</a:t>
                      </a:r>
                    </a:p>
                    <a:p>
                      <a:pPr marL="285750" indent="-285750">
                        <a:buFont typeface="Arial" panose="020B0604020202020204" pitchFamily="34" charset="0"/>
                        <a:buChar char="•"/>
                      </a:pPr>
                      <a:r>
                        <a:rPr lang="en-US" sz="2200" b="0" dirty="0">
                          <a:solidFill>
                            <a:schemeClr val="tx1"/>
                          </a:solidFill>
                          <a:latin typeface="Arial" panose="020B0604020202020204" pitchFamily="34" charset="0"/>
                          <a:cs typeface="Arial" panose="020B0604020202020204" pitchFamily="34" charset="0"/>
                        </a:rPr>
                        <a:t>Physical disabilities </a:t>
                      </a:r>
                    </a:p>
                    <a:p>
                      <a:pPr marL="285750" indent="-285750">
                        <a:buFont typeface="Arial" panose="020B0604020202020204" pitchFamily="34" charset="0"/>
                        <a:buChar char="•"/>
                      </a:pPr>
                      <a:r>
                        <a:rPr lang="en-US" sz="2200" b="0" dirty="0">
                          <a:solidFill>
                            <a:schemeClr val="tx1"/>
                          </a:solidFill>
                          <a:latin typeface="Arial" panose="020B0604020202020204" pitchFamily="34" charset="0"/>
                          <a:cs typeface="Arial" panose="020B0604020202020204" pitchFamily="34" charset="0"/>
                        </a:rPr>
                        <a:t>Mental illnesses</a:t>
                      </a:r>
                    </a:p>
                    <a:p>
                      <a:pPr marL="285750" indent="-285750">
                        <a:buFont typeface="Arial" panose="020B0604020202020204" pitchFamily="34" charset="0"/>
                        <a:buChar char="•"/>
                      </a:pPr>
                      <a:r>
                        <a:rPr lang="en-US" sz="2200" b="0" dirty="0">
                          <a:solidFill>
                            <a:schemeClr val="tx1"/>
                          </a:solidFill>
                          <a:latin typeface="Arial" panose="020B0604020202020204" pitchFamily="34" charset="0"/>
                          <a:cs typeface="Arial" panose="020B0604020202020204" pitchFamily="34" charset="0"/>
                        </a:rPr>
                        <a:t>OCD</a:t>
                      </a:r>
                    </a:p>
                    <a:p>
                      <a:pPr marL="285750" indent="-285750">
                        <a:buFont typeface="Arial" panose="020B0604020202020204" pitchFamily="34" charset="0"/>
                        <a:buChar char="•"/>
                      </a:pPr>
                      <a:r>
                        <a:rPr lang="en-US" sz="2200" b="0" dirty="0">
                          <a:solidFill>
                            <a:schemeClr val="tx1"/>
                          </a:solidFill>
                          <a:latin typeface="Arial" panose="020B0604020202020204" pitchFamily="34" charset="0"/>
                          <a:cs typeface="Arial" panose="020B0604020202020204" pitchFamily="34" charset="0"/>
                        </a:rPr>
                        <a:t>Tourette’s syndrome</a:t>
                      </a:r>
                    </a:p>
                    <a:p>
                      <a:pPr marL="285750" indent="-285750">
                        <a:buFont typeface="Arial" panose="020B0604020202020204" pitchFamily="34" charset="0"/>
                        <a:buChar char="•"/>
                      </a:pPr>
                      <a:r>
                        <a:rPr lang="en-US" sz="2200" b="0" dirty="0">
                          <a:solidFill>
                            <a:schemeClr val="tx1"/>
                          </a:solidFill>
                          <a:latin typeface="Arial" panose="020B0604020202020204" pitchFamily="34" charset="0"/>
                          <a:cs typeface="Arial" panose="020B0604020202020204" pitchFamily="34" charset="0"/>
                        </a:rPr>
                        <a:t>Traumatic brain injury</a:t>
                      </a:r>
                    </a:p>
                    <a:p>
                      <a:pPr marL="285750" indent="-285750">
                        <a:buFont typeface="Arial" panose="020B0604020202020204" pitchFamily="34" charset="0"/>
                        <a:buChar char="•"/>
                      </a:pPr>
                      <a:r>
                        <a:rPr lang="en-US" sz="2200" b="0" dirty="0">
                          <a:solidFill>
                            <a:schemeClr val="tx1"/>
                          </a:solidFill>
                          <a:latin typeface="Arial" panose="020B0604020202020204" pitchFamily="34" charset="0"/>
                          <a:cs typeface="Arial" panose="020B0604020202020204" pitchFamily="34" charset="0"/>
                        </a:rPr>
                        <a:t>Neurodivergence (general)</a:t>
                      </a:r>
                    </a:p>
                    <a:p>
                      <a:pPr marL="285750" indent="-285750">
                        <a:buFont typeface="Arial" panose="020B0604020202020204" pitchFamily="34" charset="0"/>
                        <a:buChar char="•"/>
                      </a:pPr>
                      <a:endParaRPr lang="en-US" sz="2200" b="0" dirty="0">
                        <a:solidFill>
                          <a:schemeClr val="tx1"/>
                        </a:solidFill>
                        <a:latin typeface="Arial" panose="020B0604020202020204" pitchFamily="34" charset="0"/>
                        <a:cs typeface="Arial" panose="020B0604020202020204" pitchFamily="34" charset="0"/>
                      </a:endParaRPr>
                    </a:p>
                    <a:p>
                      <a:r>
                        <a:rPr lang="en-US" sz="2200" b="0" dirty="0">
                          <a:solidFill>
                            <a:schemeClr val="tx1"/>
                          </a:solidFill>
                          <a:latin typeface="Arial" panose="020B0604020202020204" pitchFamily="34" charset="0"/>
                          <a:cs typeface="Arial" panose="020B0604020202020204" pitchFamily="34" charset="0"/>
                        </a:rPr>
                        <a:t>…and many many others!</a:t>
                      </a:r>
                    </a:p>
                    <a:p>
                      <a:endParaRPr lang="en-US" sz="2200" b="0" dirty="0">
                        <a:latin typeface="Arial" panose="020B0604020202020204" pitchFamily="34" charset="0"/>
                        <a:cs typeface="Arial" panose="020B0604020202020204" pitchFamily="34" charset="0"/>
                      </a:endParaRPr>
                    </a:p>
                  </a:txBody>
                  <a:tcPr>
                    <a:noFill/>
                  </a:tcPr>
                </a:tc>
                <a:extLst>
                  <a:ext uri="{0D108BD9-81ED-4DB2-BD59-A6C34878D82A}">
                    <a16:rowId xmlns:a16="http://schemas.microsoft.com/office/drawing/2014/main" val="2760713644"/>
                  </a:ext>
                </a:extLst>
              </a:tr>
            </a:tbl>
          </a:graphicData>
        </a:graphic>
      </p:graphicFrame>
    </p:spTree>
    <p:extLst>
      <p:ext uri="{BB962C8B-B14F-4D97-AF65-F5344CB8AC3E}">
        <p14:creationId xmlns:p14="http://schemas.microsoft.com/office/powerpoint/2010/main" val="402087975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502</TotalTime>
  <Words>1168</Words>
  <Application>Microsoft Macintosh PowerPoint</Application>
  <PresentationFormat>Widescreen</PresentationFormat>
  <Paragraphs>164</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Garamond</vt:lpstr>
      <vt:lpstr>Times New Roman</vt:lpstr>
      <vt:lpstr>Organic</vt:lpstr>
      <vt:lpstr>Module 0: Introduction (Knowing Your Audience)</vt:lpstr>
      <vt:lpstr>Purpose of the intro module</vt:lpstr>
      <vt:lpstr>Today’s Class</vt:lpstr>
      <vt:lpstr>Learning Objectives</vt:lpstr>
      <vt:lpstr>Defining Disability</vt:lpstr>
      <vt:lpstr>Disability</vt:lpstr>
      <vt:lpstr>Social Model of Disability</vt:lpstr>
      <vt:lpstr>Defining Neurodivergence</vt:lpstr>
      <vt:lpstr>Common Diagnosis</vt:lpstr>
      <vt:lpstr>Person-First vs Identity-First Language</vt:lpstr>
      <vt:lpstr>PFL vs IFL</vt:lpstr>
      <vt:lpstr>Autism</vt:lpstr>
      <vt:lpstr>FASD    ADHD </vt:lpstr>
      <vt:lpstr>Down Syndrome</vt:lpstr>
      <vt:lpstr>Intellectual disabilities</vt:lpstr>
      <vt:lpstr>Dementia and Alzheimer’s</vt:lpstr>
      <vt:lpstr>Physical Disabilities</vt:lpstr>
      <vt:lpstr>Blind/low vision</vt:lpstr>
      <vt:lpstr>Deaf/Hard of hearing</vt:lpstr>
      <vt:lpstr>Sensory Disabilities or Sensitivities</vt:lpstr>
      <vt:lpstr>Tourette Syndrome</vt:lpstr>
      <vt:lpstr>Anxiety</vt:lpstr>
      <vt:lpstr>OCD</vt:lpstr>
      <vt:lpstr>Global Development Delay</vt:lpstr>
      <vt:lpstr>Performing Arts initiatives </vt:lpstr>
      <vt:lpstr>Conclusion</vt:lpstr>
      <vt:lpstr>Modules 1-3: Improving Inclusivity and Accessibility in the Performing Arts</vt:lpstr>
      <vt:lpstr>Reflection Questions</vt:lpstr>
      <vt:lpstr>Further Reading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Jenna Richards</dc:creator>
  <cp:lastModifiedBy>Jenna Richards</cp:lastModifiedBy>
  <cp:revision>36</cp:revision>
  <dcterms:created xsi:type="dcterms:W3CDTF">2025-01-03T15:15:37Z</dcterms:created>
  <dcterms:modified xsi:type="dcterms:W3CDTF">2025-05-17T18:48:50Z</dcterms:modified>
</cp:coreProperties>
</file>