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Georgia" panose="02040502050405020303" pitchFamily="18" charset="0"/>
      <p:regular r:id="rId48"/>
      <p:bold r:id="rId49"/>
      <p:italic r:id="rId50"/>
      <p:boldItalic r:id="rId51"/>
    </p:embeddedFont>
    <p:embeddedFont>
      <p:font typeface="Nunito Sans" pitchFamily="2"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08C7734-7A3A-40A7-B30C-F8701F22EE31}">
  <a:tblStyle styleId="{A08C7734-7A3A-40A7-B30C-F8701F22EE3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0CAC1A5-09D4-45FC-84F8-79EDFBE261A5}" styleName="Table_1">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4" d="100"/>
          <a:sy n="114" d="100"/>
        </p:scale>
        <p:origin x="135" y="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6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Brunet" userId="256d135f1a89a179" providerId="LiveId" clId="{A0108653-5C5D-47F8-B04D-B5CC7E1EF97D}"/>
    <pc:docChg chg="modSld">
      <pc:chgData name="Melanie Brunet" userId="256d135f1a89a179" providerId="LiveId" clId="{A0108653-5C5D-47F8-B04D-B5CC7E1EF97D}" dt="2022-02-17T00:47:07.736" v="1" actId="14100"/>
      <pc:docMkLst>
        <pc:docMk/>
      </pc:docMkLst>
      <pc:sldChg chg="modSp mod">
        <pc:chgData name="Melanie Brunet" userId="256d135f1a89a179" providerId="LiveId" clId="{A0108653-5C5D-47F8-B04D-B5CC7E1EF97D}" dt="2022-02-17T00:47:07.736" v="1" actId="14100"/>
        <pc:sldMkLst>
          <pc:docMk/>
          <pc:sldMk cId="0" sldId="283"/>
        </pc:sldMkLst>
        <pc:spChg chg="mod">
          <ac:chgData name="Melanie Brunet" userId="256d135f1a89a179" providerId="LiveId" clId="{A0108653-5C5D-47F8-B04D-B5CC7E1EF97D}" dt="2022-02-17T00:47:07.736" v="1" actId="14100"/>
          <ac:spMkLst>
            <pc:docMk/>
            <pc:sldMk cId="0" sldId="283"/>
            <ac:spMk id="41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cdb3e7f799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cdb3e7f79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b221b1d19e_0_1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b221b1d19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cdb3e7f799_0_1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cdb3e7f79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b221b1d19e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b221b1d19e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cdb3e7f799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cdb3e7f799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cdb3e7f799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cdb3e7f799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86a736c650_0_13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86a736c650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86a736c650_0_5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86a736c650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86a736c650_0_11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86a736c650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b385dce442_0_1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b385dce442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53137c3406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53137c340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86a736c650_0_21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86a736c650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b385dce442_0_1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b385dce442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b385dce442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b385dce442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b221b1d19e_1_3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b221b1d19e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b221b1d19e_0_4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b221b1d19e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b65bc8872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b65bc8872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cde75b19a8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cde75b19a8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cde75b19a8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0" name="Google Shape;390;gcde75b19a8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b221b1d19e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b221b1d19e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b65bc88727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3" name="Google Shape;423;gb65bc88727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ffa1e27ed_0_14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ffa1e27ed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b385dce442_0_18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b385dce442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b385dce442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b385dce442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b385dce442_0_28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b385dce44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d2797d13ad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d2797d13a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cde75b19a8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cde75b19a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b221b1d19e_1_5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b221b1d19e_1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b221b1d19e_1_3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b221b1d19e_1_3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b36110ff8c_0_9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b36110ff8c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b36110ff8c_0_1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1" name="Google Shape;501;gb36110ff8c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b385dce442_0_46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b385dce442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b0f481316b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b0f48131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gb221b1d19e_0_2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5" name="Google Shape;515;gb221b1d19e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b221b1d19e_0_2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b221b1d19e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b0f481316b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b0f481316b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8ffa1e27ed_0_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8ffa1e27e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8ffa1e27ed_0_9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8ffa1e27ed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221b1d19e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b221b1d19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b221b1d19e_0_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b221b1d19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b="1">
                <a:solidFill>
                  <a:schemeClr val="accent1"/>
                </a:solidFill>
              </a:defRPr>
            </a:lvl1pPr>
            <a:lvl2pPr lvl="1">
              <a:spcBef>
                <a:spcPts val="0"/>
              </a:spcBef>
              <a:spcAft>
                <a:spcPts val="0"/>
              </a:spcAft>
              <a:buClr>
                <a:schemeClr val="accent1"/>
              </a:buClr>
              <a:buSzPts val="3000"/>
              <a:buNone/>
              <a:defRPr sz="3000" b="1">
                <a:solidFill>
                  <a:schemeClr val="accent1"/>
                </a:solidFill>
              </a:defRPr>
            </a:lvl2pPr>
            <a:lvl3pPr lvl="2">
              <a:spcBef>
                <a:spcPts val="0"/>
              </a:spcBef>
              <a:spcAft>
                <a:spcPts val="0"/>
              </a:spcAft>
              <a:buClr>
                <a:schemeClr val="accent1"/>
              </a:buClr>
              <a:buSzPts val="3000"/>
              <a:buNone/>
              <a:defRPr sz="3000" b="1">
                <a:solidFill>
                  <a:schemeClr val="accent1"/>
                </a:solidFill>
              </a:defRPr>
            </a:lvl3pPr>
            <a:lvl4pPr lvl="3">
              <a:spcBef>
                <a:spcPts val="0"/>
              </a:spcBef>
              <a:spcAft>
                <a:spcPts val="0"/>
              </a:spcAft>
              <a:buClr>
                <a:schemeClr val="accent1"/>
              </a:buClr>
              <a:buSzPts val="3000"/>
              <a:buNone/>
              <a:defRPr sz="3000" b="1">
                <a:solidFill>
                  <a:schemeClr val="accent1"/>
                </a:solidFill>
              </a:defRPr>
            </a:lvl4pPr>
            <a:lvl5pPr lvl="4">
              <a:spcBef>
                <a:spcPts val="0"/>
              </a:spcBef>
              <a:spcAft>
                <a:spcPts val="0"/>
              </a:spcAft>
              <a:buClr>
                <a:schemeClr val="accent1"/>
              </a:buClr>
              <a:buSzPts val="3000"/>
              <a:buNone/>
              <a:defRPr sz="3000" b="1">
                <a:solidFill>
                  <a:schemeClr val="accent1"/>
                </a:solidFill>
              </a:defRPr>
            </a:lvl5pPr>
            <a:lvl6pPr lvl="5">
              <a:spcBef>
                <a:spcPts val="0"/>
              </a:spcBef>
              <a:spcAft>
                <a:spcPts val="0"/>
              </a:spcAft>
              <a:buClr>
                <a:schemeClr val="accent1"/>
              </a:buClr>
              <a:buSzPts val="3000"/>
              <a:buNone/>
              <a:defRPr sz="3000" b="1">
                <a:solidFill>
                  <a:schemeClr val="accent1"/>
                </a:solidFill>
              </a:defRPr>
            </a:lvl6pPr>
            <a:lvl7pPr lvl="6">
              <a:spcBef>
                <a:spcPts val="0"/>
              </a:spcBef>
              <a:spcAft>
                <a:spcPts val="0"/>
              </a:spcAft>
              <a:buClr>
                <a:schemeClr val="accent1"/>
              </a:buClr>
              <a:buSzPts val="3000"/>
              <a:buNone/>
              <a:defRPr sz="3000" b="1">
                <a:solidFill>
                  <a:schemeClr val="accent1"/>
                </a:solidFill>
              </a:defRPr>
            </a:lvl7pPr>
            <a:lvl8pPr lvl="7">
              <a:spcBef>
                <a:spcPts val="0"/>
              </a:spcBef>
              <a:spcAft>
                <a:spcPts val="0"/>
              </a:spcAft>
              <a:buClr>
                <a:schemeClr val="accent1"/>
              </a:buClr>
              <a:buSzPts val="3000"/>
              <a:buNone/>
              <a:defRPr sz="3000" b="1">
                <a:solidFill>
                  <a:schemeClr val="accent1"/>
                </a:solidFill>
              </a:defRPr>
            </a:lvl8pPr>
            <a:lvl9pPr lvl="8">
              <a:spcBef>
                <a:spcPts val="0"/>
              </a:spcBef>
              <a:spcAft>
                <a:spcPts val="0"/>
              </a:spcAft>
              <a:buClr>
                <a:schemeClr val="accent1"/>
              </a:buClr>
              <a:buSzPts val="3000"/>
              <a:buNone/>
              <a:defRPr sz="3000" b="1">
                <a:solidFill>
                  <a:schemeClr val="accent1"/>
                </a:solidFill>
              </a:defRPr>
            </a:lvl9pPr>
          </a:lstStyle>
          <a:p>
            <a:endParaRPr/>
          </a:p>
        </p:txBody>
      </p:sp>
      <p:sp>
        <p:nvSpPr>
          <p:cNvPr id="12" name="Google Shape;12;p2"/>
          <p:cNvSpPr/>
          <p:nvPr/>
        </p:nvSpPr>
        <p:spPr>
          <a:xfrm>
            <a:off x="4574900" y="-150"/>
            <a:ext cx="185400" cy="5143500"/>
          </a:xfrm>
          <a:prstGeom prst="rect">
            <a:avLst/>
          </a:prstGeom>
          <a:gradFill>
            <a:gsLst>
              <a:gs pos="0">
                <a:srgbClr val="000014">
                  <a:alpha val="49803"/>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5"/>
        <p:cNvGrpSpPr/>
        <p:nvPr/>
      </p:nvGrpSpPr>
      <p:grpSpPr>
        <a:xfrm>
          <a:off x="0" y="0"/>
          <a:ext cx="0" cy="0"/>
          <a:chOff x="0" y="0"/>
          <a:chExt cx="0" cy="0"/>
        </a:xfrm>
      </p:grpSpPr>
      <p:sp>
        <p:nvSpPr>
          <p:cNvPr id="66" name="Google Shape;66;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7" name="Google Shape;67;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69" name="Google Shape;69;p11"/>
          <p:cNvSpPr txBox="1">
            <a:spLocks noGrp="1"/>
          </p:cNvSpPr>
          <p:nvPr>
            <p:ph type="body" idx="1"/>
          </p:nvPr>
        </p:nvSpPr>
        <p:spPr>
          <a:xfrm>
            <a:off x="3062200" y="575500"/>
            <a:ext cx="2730000" cy="3981000"/>
          </a:xfrm>
          <a:prstGeom prst="rect">
            <a:avLst/>
          </a:prstGeom>
        </p:spPr>
        <p:txBody>
          <a:bodyPr spcFirstLastPara="1" wrap="square" lIns="91425" tIns="91425" rIns="91425" bIns="91425" anchor="t" anchorCtr="0">
            <a:noAutofit/>
          </a:bodyPr>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
        <p:nvSpPr>
          <p:cNvPr id="70" name="Google Shape;70;p11"/>
          <p:cNvSpPr txBox="1">
            <a:spLocks noGrp="1"/>
          </p:cNvSpPr>
          <p:nvPr>
            <p:ph type="body" idx="2"/>
          </p:nvPr>
        </p:nvSpPr>
        <p:spPr>
          <a:xfrm>
            <a:off x="5956701" y="575500"/>
            <a:ext cx="2730000" cy="3981000"/>
          </a:xfrm>
          <a:prstGeom prst="rect">
            <a:avLst/>
          </a:prstGeom>
        </p:spPr>
        <p:txBody>
          <a:bodyPr spcFirstLastPara="1" wrap="square" lIns="91425" tIns="91425" rIns="91425" bIns="91425" anchor="t" anchorCtr="0">
            <a:noAutofit/>
          </a:bodyPr>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
        <p:nvSpPr>
          <p:cNvPr id="71" name="Google Shape;7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72"/>
        <p:cNvGrpSpPr/>
        <p:nvPr/>
      </p:nvGrpSpPr>
      <p:grpSpPr>
        <a:xfrm>
          <a:off x="0" y="0"/>
          <a:ext cx="0" cy="0"/>
          <a:chOff x="0" y="0"/>
          <a:chExt cx="0" cy="0"/>
        </a:xfrm>
      </p:grpSpPr>
      <p:sp>
        <p:nvSpPr>
          <p:cNvPr id="73" name="Google Shape;73;p12"/>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 name="Google Shape;74;p12"/>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6" name="Google Shape;76;p12"/>
          <p:cNvSpPr txBox="1">
            <a:spLocks noGrp="1"/>
          </p:cNvSpPr>
          <p:nvPr>
            <p:ph type="body" idx="1"/>
          </p:nvPr>
        </p:nvSpPr>
        <p:spPr>
          <a:xfrm>
            <a:off x="3069325" y="575500"/>
            <a:ext cx="1789800" cy="3981000"/>
          </a:xfrm>
          <a:prstGeom prst="rect">
            <a:avLst/>
          </a:prstGeom>
        </p:spPr>
        <p:txBody>
          <a:bodyPr spcFirstLastPara="1" wrap="square" lIns="91425" tIns="91425" rIns="91425" bIns="91425" anchor="t" anchorCtr="0">
            <a:noAutofit/>
          </a:bodyPr>
          <a:lstStyle>
            <a:lvl1pPr marL="457200" lvl="0" indent="-285750" rtl="0">
              <a:spcBef>
                <a:spcPts val="600"/>
              </a:spcBef>
              <a:spcAft>
                <a:spcPts val="0"/>
              </a:spcAft>
              <a:buSzPts val="900"/>
              <a:buChar char="▪"/>
              <a:defRPr sz="900"/>
            </a:lvl1pPr>
            <a:lvl2pPr marL="914400" lvl="1" indent="-285750" rtl="0">
              <a:spcBef>
                <a:spcPts val="0"/>
              </a:spcBef>
              <a:spcAft>
                <a:spcPts val="0"/>
              </a:spcAft>
              <a:buSzPts val="900"/>
              <a:buChar char="-"/>
              <a:defRPr sz="900"/>
            </a:lvl2pPr>
            <a:lvl3pPr marL="1371600" lvl="2" indent="-285750" rtl="0">
              <a:spcBef>
                <a:spcPts val="0"/>
              </a:spcBef>
              <a:spcAft>
                <a:spcPts val="0"/>
              </a:spcAft>
              <a:buSzPts val="900"/>
              <a:buChar char="-"/>
              <a:defRPr sz="900"/>
            </a:lvl3pPr>
            <a:lvl4pPr marL="1828800" lvl="3" indent="-285750" rtl="0">
              <a:spcBef>
                <a:spcPts val="0"/>
              </a:spcBef>
              <a:spcAft>
                <a:spcPts val="0"/>
              </a:spcAft>
              <a:buSzPts val="900"/>
              <a:buChar char="-"/>
              <a:defRPr sz="900"/>
            </a:lvl4pPr>
            <a:lvl5pPr marL="2286000" lvl="4" indent="-285750" rtl="0">
              <a:spcBef>
                <a:spcPts val="0"/>
              </a:spcBef>
              <a:spcAft>
                <a:spcPts val="0"/>
              </a:spcAft>
              <a:buSzPts val="900"/>
              <a:buChar char="-"/>
              <a:defRPr sz="900"/>
            </a:lvl5pPr>
            <a:lvl6pPr marL="2743200" lvl="5" indent="-285750" rtl="0">
              <a:spcBef>
                <a:spcPts val="0"/>
              </a:spcBef>
              <a:spcAft>
                <a:spcPts val="0"/>
              </a:spcAft>
              <a:buSzPts val="900"/>
              <a:buChar char="-"/>
              <a:defRPr sz="900"/>
            </a:lvl6pPr>
            <a:lvl7pPr marL="3200400" lvl="6" indent="-285750" rtl="0">
              <a:spcBef>
                <a:spcPts val="0"/>
              </a:spcBef>
              <a:spcAft>
                <a:spcPts val="0"/>
              </a:spcAft>
              <a:buSzPts val="900"/>
              <a:buChar char="-"/>
              <a:defRPr sz="900"/>
            </a:lvl7pPr>
            <a:lvl8pPr marL="3657600" lvl="7" indent="-285750" rtl="0">
              <a:spcBef>
                <a:spcPts val="0"/>
              </a:spcBef>
              <a:spcAft>
                <a:spcPts val="0"/>
              </a:spcAft>
              <a:buSzPts val="900"/>
              <a:buChar char="-"/>
              <a:defRPr sz="900"/>
            </a:lvl8pPr>
            <a:lvl9pPr marL="4114800" lvl="8" indent="-285750" rtl="0">
              <a:spcBef>
                <a:spcPts val="0"/>
              </a:spcBef>
              <a:spcAft>
                <a:spcPts val="0"/>
              </a:spcAft>
              <a:buSzPts val="900"/>
              <a:buChar char="-"/>
              <a:defRPr sz="900"/>
            </a:lvl9pPr>
          </a:lstStyle>
          <a:p>
            <a:endParaRPr/>
          </a:p>
        </p:txBody>
      </p:sp>
      <p:sp>
        <p:nvSpPr>
          <p:cNvPr id="77" name="Google Shape;77;p12"/>
          <p:cNvSpPr txBox="1">
            <a:spLocks noGrp="1"/>
          </p:cNvSpPr>
          <p:nvPr>
            <p:ph type="body" idx="2"/>
          </p:nvPr>
        </p:nvSpPr>
        <p:spPr>
          <a:xfrm>
            <a:off x="4951006" y="575500"/>
            <a:ext cx="1789800" cy="3981000"/>
          </a:xfrm>
          <a:prstGeom prst="rect">
            <a:avLst/>
          </a:prstGeom>
        </p:spPr>
        <p:txBody>
          <a:bodyPr spcFirstLastPara="1" wrap="square" lIns="91425" tIns="91425" rIns="91425" bIns="91425" anchor="t" anchorCtr="0">
            <a:noAutofit/>
          </a:bodyPr>
          <a:lstStyle>
            <a:lvl1pPr marL="457200" lvl="0" indent="-285750" rtl="0">
              <a:spcBef>
                <a:spcPts val="600"/>
              </a:spcBef>
              <a:spcAft>
                <a:spcPts val="0"/>
              </a:spcAft>
              <a:buSzPts val="900"/>
              <a:buChar char="▪"/>
              <a:defRPr sz="900"/>
            </a:lvl1pPr>
            <a:lvl2pPr marL="914400" lvl="1" indent="-285750" rtl="0">
              <a:spcBef>
                <a:spcPts val="0"/>
              </a:spcBef>
              <a:spcAft>
                <a:spcPts val="0"/>
              </a:spcAft>
              <a:buSzPts val="900"/>
              <a:buChar char="-"/>
              <a:defRPr sz="900"/>
            </a:lvl2pPr>
            <a:lvl3pPr marL="1371600" lvl="2" indent="-285750" rtl="0">
              <a:spcBef>
                <a:spcPts val="0"/>
              </a:spcBef>
              <a:spcAft>
                <a:spcPts val="0"/>
              </a:spcAft>
              <a:buSzPts val="900"/>
              <a:buChar char="-"/>
              <a:defRPr sz="900"/>
            </a:lvl3pPr>
            <a:lvl4pPr marL="1828800" lvl="3" indent="-285750" rtl="0">
              <a:spcBef>
                <a:spcPts val="0"/>
              </a:spcBef>
              <a:spcAft>
                <a:spcPts val="0"/>
              </a:spcAft>
              <a:buSzPts val="900"/>
              <a:buChar char="-"/>
              <a:defRPr sz="900"/>
            </a:lvl4pPr>
            <a:lvl5pPr marL="2286000" lvl="4" indent="-285750" rtl="0">
              <a:spcBef>
                <a:spcPts val="0"/>
              </a:spcBef>
              <a:spcAft>
                <a:spcPts val="0"/>
              </a:spcAft>
              <a:buSzPts val="900"/>
              <a:buChar char="-"/>
              <a:defRPr sz="900"/>
            </a:lvl5pPr>
            <a:lvl6pPr marL="2743200" lvl="5" indent="-285750" rtl="0">
              <a:spcBef>
                <a:spcPts val="0"/>
              </a:spcBef>
              <a:spcAft>
                <a:spcPts val="0"/>
              </a:spcAft>
              <a:buSzPts val="900"/>
              <a:buChar char="-"/>
              <a:defRPr sz="900"/>
            </a:lvl6pPr>
            <a:lvl7pPr marL="3200400" lvl="6" indent="-285750" rtl="0">
              <a:spcBef>
                <a:spcPts val="0"/>
              </a:spcBef>
              <a:spcAft>
                <a:spcPts val="0"/>
              </a:spcAft>
              <a:buSzPts val="900"/>
              <a:buChar char="-"/>
              <a:defRPr sz="900"/>
            </a:lvl7pPr>
            <a:lvl8pPr marL="3657600" lvl="7" indent="-285750" rtl="0">
              <a:spcBef>
                <a:spcPts val="0"/>
              </a:spcBef>
              <a:spcAft>
                <a:spcPts val="0"/>
              </a:spcAft>
              <a:buSzPts val="900"/>
              <a:buChar char="-"/>
              <a:defRPr sz="900"/>
            </a:lvl8pPr>
            <a:lvl9pPr marL="4114800" lvl="8" indent="-285750" rtl="0">
              <a:spcBef>
                <a:spcPts val="0"/>
              </a:spcBef>
              <a:spcAft>
                <a:spcPts val="0"/>
              </a:spcAft>
              <a:buSzPts val="900"/>
              <a:buChar char="-"/>
              <a:defRPr sz="900"/>
            </a:lvl9pPr>
          </a:lstStyle>
          <a:p>
            <a:endParaRPr/>
          </a:p>
        </p:txBody>
      </p:sp>
      <p:sp>
        <p:nvSpPr>
          <p:cNvPr id="78" name="Google Shape;78;p12"/>
          <p:cNvSpPr txBox="1">
            <a:spLocks noGrp="1"/>
          </p:cNvSpPr>
          <p:nvPr>
            <p:ph type="body" idx="3"/>
          </p:nvPr>
        </p:nvSpPr>
        <p:spPr>
          <a:xfrm>
            <a:off x="6832686" y="575500"/>
            <a:ext cx="1789800" cy="3981000"/>
          </a:xfrm>
          <a:prstGeom prst="rect">
            <a:avLst/>
          </a:prstGeom>
        </p:spPr>
        <p:txBody>
          <a:bodyPr spcFirstLastPara="1" wrap="square" lIns="91425" tIns="91425" rIns="91425" bIns="91425" anchor="t" anchorCtr="0">
            <a:noAutofit/>
          </a:bodyPr>
          <a:lstStyle>
            <a:lvl1pPr marL="457200" lvl="0" indent="-285750" rtl="0">
              <a:spcBef>
                <a:spcPts val="600"/>
              </a:spcBef>
              <a:spcAft>
                <a:spcPts val="0"/>
              </a:spcAft>
              <a:buSzPts val="900"/>
              <a:buChar char="▪"/>
              <a:defRPr sz="900"/>
            </a:lvl1pPr>
            <a:lvl2pPr marL="914400" lvl="1" indent="-285750" rtl="0">
              <a:spcBef>
                <a:spcPts val="0"/>
              </a:spcBef>
              <a:spcAft>
                <a:spcPts val="0"/>
              </a:spcAft>
              <a:buSzPts val="900"/>
              <a:buChar char="-"/>
              <a:defRPr sz="900"/>
            </a:lvl2pPr>
            <a:lvl3pPr marL="1371600" lvl="2" indent="-285750" rtl="0">
              <a:spcBef>
                <a:spcPts val="0"/>
              </a:spcBef>
              <a:spcAft>
                <a:spcPts val="0"/>
              </a:spcAft>
              <a:buSzPts val="900"/>
              <a:buChar char="-"/>
              <a:defRPr sz="900"/>
            </a:lvl3pPr>
            <a:lvl4pPr marL="1828800" lvl="3" indent="-285750" rtl="0">
              <a:spcBef>
                <a:spcPts val="0"/>
              </a:spcBef>
              <a:spcAft>
                <a:spcPts val="0"/>
              </a:spcAft>
              <a:buSzPts val="900"/>
              <a:buChar char="-"/>
              <a:defRPr sz="900"/>
            </a:lvl4pPr>
            <a:lvl5pPr marL="2286000" lvl="4" indent="-285750" rtl="0">
              <a:spcBef>
                <a:spcPts val="0"/>
              </a:spcBef>
              <a:spcAft>
                <a:spcPts val="0"/>
              </a:spcAft>
              <a:buSzPts val="900"/>
              <a:buChar char="-"/>
              <a:defRPr sz="900"/>
            </a:lvl5pPr>
            <a:lvl6pPr marL="2743200" lvl="5" indent="-285750" rtl="0">
              <a:spcBef>
                <a:spcPts val="0"/>
              </a:spcBef>
              <a:spcAft>
                <a:spcPts val="0"/>
              </a:spcAft>
              <a:buSzPts val="900"/>
              <a:buChar char="-"/>
              <a:defRPr sz="900"/>
            </a:lvl6pPr>
            <a:lvl7pPr marL="3200400" lvl="6" indent="-285750" rtl="0">
              <a:spcBef>
                <a:spcPts val="0"/>
              </a:spcBef>
              <a:spcAft>
                <a:spcPts val="0"/>
              </a:spcAft>
              <a:buSzPts val="900"/>
              <a:buChar char="-"/>
              <a:defRPr sz="900"/>
            </a:lvl7pPr>
            <a:lvl8pPr marL="3657600" lvl="7" indent="-285750" rtl="0">
              <a:spcBef>
                <a:spcPts val="0"/>
              </a:spcBef>
              <a:spcAft>
                <a:spcPts val="0"/>
              </a:spcAft>
              <a:buSzPts val="900"/>
              <a:buChar char="-"/>
              <a:defRPr sz="900"/>
            </a:lvl8pPr>
            <a:lvl9pPr marL="4114800" lvl="8" indent="-285750" rtl="0">
              <a:spcBef>
                <a:spcPts val="0"/>
              </a:spcBef>
              <a:spcAft>
                <a:spcPts val="0"/>
              </a:spcAft>
              <a:buSzPts val="900"/>
              <a:buChar char="-"/>
              <a:defRPr sz="900"/>
            </a:lvl9pPr>
          </a:lstStyle>
          <a:p>
            <a:endParaRPr/>
          </a:p>
        </p:txBody>
      </p:sp>
      <p:sp>
        <p:nvSpPr>
          <p:cNvPr id="79" name="Google Shape;79;p1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13"/>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2" name="Google Shape;82;p13"/>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84" name="Google Shape;84;p1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5"/>
        <p:cNvGrpSpPr/>
        <p:nvPr/>
      </p:nvGrpSpPr>
      <p:grpSpPr>
        <a:xfrm>
          <a:off x="0" y="0"/>
          <a:ext cx="0" cy="0"/>
          <a:chOff x="0" y="0"/>
          <a:chExt cx="0" cy="0"/>
        </a:xfrm>
      </p:grpSpPr>
      <p:sp>
        <p:nvSpPr>
          <p:cNvPr id="86" name="Google Shape;86;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 name="Google Shape;16;p3"/>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0"/>
              </a:spcBef>
              <a:spcAft>
                <a:spcPts val="0"/>
              </a:spcAft>
              <a:buClr>
                <a:schemeClr val="accent1"/>
              </a:buClr>
              <a:buSzPts val="2400"/>
              <a:buNone/>
              <a:defRPr>
                <a:solidFill>
                  <a:schemeClr val="accent1"/>
                </a:solidFill>
              </a:defRPr>
            </a:lvl2pPr>
            <a:lvl3pPr lvl="2" rtl="0">
              <a:spcBef>
                <a:spcPts val="0"/>
              </a:spcBef>
              <a:spcAft>
                <a:spcPts val="0"/>
              </a:spcAft>
              <a:buClr>
                <a:schemeClr val="accent1"/>
              </a:buClr>
              <a:buSzPts val="2400"/>
              <a:buNone/>
              <a:defRPr>
                <a:solidFill>
                  <a:schemeClr val="accent1"/>
                </a:solidFill>
              </a:defRPr>
            </a:lvl3pPr>
            <a:lvl4pPr lvl="3" rtl="0">
              <a:spcBef>
                <a:spcPts val="0"/>
              </a:spcBef>
              <a:spcAft>
                <a:spcPts val="0"/>
              </a:spcAft>
              <a:buClr>
                <a:schemeClr val="accent1"/>
              </a:buClr>
              <a:buSzPts val="2400"/>
              <a:buNone/>
              <a:defRPr>
                <a:solidFill>
                  <a:schemeClr val="accent1"/>
                </a:solidFill>
              </a:defRPr>
            </a:lvl4pPr>
            <a:lvl5pPr lvl="4" rtl="0">
              <a:spcBef>
                <a:spcPts val="0"/>
              </a:spcBef>
              <a:spcAft>
                <a:spcPts val="0"/>
              </a:spcAft>
              <a:buClr>
                <a:schemeClr val="accent1"/>
              </a:buClr>
              <a:buSzPts val="2400"/>
              <a:buNone/>
              <a:defRPr>
                <a:solidFill>
                  <a:schemeClr val="accent1"/>
                </a:solidFill>
              </a:defRPr>
            </a:lvl5pPr>
            <a:lvl6pPr lvl="5" rtl="0">
              <a:spcBef>
                <a:spcPts val="0"/>
              </a:spcBef>
              <a:spcAft>
                <a:spcPts val="0"/>
              </a:spcAft>
              <a:buClr>
                <a:schemeClr val="accent1"/>
              </a:buClr>
              <a:buSzPts val="2400"/>
              <a:buNone/>
              <a:defRPr>
                <a:solidFill>
                  <a:schemeClr val="accent1"/>
                </a:solidFill>
              </a:defRPr>
            </a:lvl6pPr>
            <a:lvl7pPr lvl="6" rtl="0">
              <a:spcBef>
                <a:spcPts val="0"/>
              </a:spcBef>
              <a:spcAft>
                <a:spcPts val="0"/>
              </a:spcAft>
              <a:buClr>
                <a:schemeClr val="accent1"/>
              </a:buClr>
              <a:buSzPts val="2400"/>
              <a:buNone/>
              <a:defRPr>
                <a:solidFill>
                  <a:schemeClr val="accent1"/>
                </a:solidFill>
              </a:defRPr>
            </a:lvl7pPr>
            <a:lvl8pPr lvl="7" rtl="0">
              <a:spcBef>
                <a:spcPts val="0"/>
              </a:spcBef>
              <a:spcAft>
                <a:spcPts val="0"/>
              </a:spcAft>
              <a:buClr>
                <a:schemeClr val="accent1"/>
              </a:buClr>
              <a:buSzPts val="2400"/>
              <a:buNone/>
              <a:defRPr>
                <a:solidFill>
                  <a:schemeClr val="accent1"/>
                </a:solidFill>
              </a:defRPr>
            </a:lvl8pPr>
            <a:lvl9pPr lvl="8" rtl="0">
              <a:spcBef>
                <a:spcPts val="0"/>
              </a:spcBef>
              <a:spcAft>
                <a:spcPts val="0"/>
              </a:spcAft>
              <a:buClr>
                <a:schemeClr val="accent1"/>
              </a:buClr>
              <a:buSzPts val="2400"/>
              <a:buNone/>
              <a:defRPr>
                <a:solidFill>
                  <a:schemeClr val="accent1"/>
                </a:solidFill>
              </a:defRPr>
            </a:lvl9pPr>
          </a:lstStyle>
          <a:p>
            <a:endParaRPr/>
          </a:p>
        </p:txBody>
      </p:sp>
      <p:sp>
        <p:nvSpPr>
          <p:cNvPr id="17" name="Google Shape;17;p3"/>
          <p:cNvSpPr txBox="1">
            <a:spLocks noGrp="1"/>
          </p:cNvSpPr>
          <p:nvPr>
            <p:ph type="subTitle" idx="1"/>
          </p:nvPr>
        </p:nvSpPr>
        <p:spPr>
          <a:xfrm>
            <a:off x="277100" y="3983050"/>
            <a:ext cx="20241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999999"/>
              </a:buClr>
              <a:buSzPts val="1400"/>
              <a:buFont typeface="Georgia"/>
              <a:buNone/>
              <a:defRPr i="1">
                <a:solidFill>
                  <a:srgbClr val="999999"/>
                </a:solidFill>
                <a:latin typeface="Georgia"/>
                <a:ea typeface="Georgia"/>
                <a:cs typeface="Georgia"/>
                <a:sym typeface="Georgia"/>
              </a:defRPr>
            </a:lvl1pPr>
            <a:lvl2pPr lvl="1"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2pPr>
            <a:lvl3pPr lvl="2"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3pPr>
            <a:lvl4pPr lvl="3"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4pPr>
            <a:lvl5pPr lvl="4"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5pPr>
            <a:lvl6pPr lvl="5"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6pPr>
            <a:lvl7pPr lvl="6"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7pPr>
            <a:lvl8pPr lvl="7"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8pPr>
            <a:lvl9pPr lvl="8"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9pPr>
          </a:lstStyle>
          <a:p>
            <a:endParaRPr/>
          </a:p>
        </p:txBody>
      </p:sp>
      <p:sp>
        <p:nvSpPr>
          <p:cNvPr id="18" name="Google Shape;18;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ITLE_1_2">
    <p:spTree>
      <p:nvGrpSpPr>
        <p:cNvPr id="1" name="Shape 19"/>
        <p:cNvGrpSpPr/>
        <p:nvPr/>
      </p:nvGrpSpPr>
      <p:grpSpPr>
        <a:xfrm>
          <a:off x="0" y="0"/>
          <a:ext cx="0" cy="0"/>
          <a:chOff x="0" y="0"/>
          <a:chExt cx="0" cy="0"/>
        </a:xfrm>
      </p:grpSpPr>
      <p:sp>
        <p:nvSpPr>
          <p:cNvPr id="20" name="Google Shape;20;p4"/>
          <p:cNvSpPr/>
          <p:nvPr/>
        </p:nvSpPr>
        <p:spPr>
          <a:xfrm flipH="1">
            <a:off x="4568412"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subTitle" idx="1"/>
          </p:nvPr>
        </p:nvSpPr>
        <p:spPr>
          <a:xfrm>
            <a:off x="646550" y="1989500"/>
            <a:ext cx="3246900" cy="2126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1400"/>
              <a:buFont typeface="Georgia"/>
              <a:buNone/>
              <a:defRPr i="1">
                <a:solidFill>
                  <a:srgbClr val="FFFFFF"/>
                </a:solidFill>
                <a:latin typeface="Georgia"/>
                <a:ea typeface="Georgia"/>
                <a:cs typeface="Georgia"/>
                <a:sym typeface="Georgia"/>
              </a:defRPr>
            </a:lvl1pPr>
            <a:lvl2pPr lvl="1"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2pPr>
            <a:lvl3pPr lvl="2"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3pPr>
            <a:lvl4pPr lvl="3"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4pPr>
            <a:lvl5pPr lvl="4"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5pPr>
            <a:lvl6pPr lvl="5"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6pPr>
            <a:lvl7pPr lvl="6"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7pPr>
            <a:lvl8pPr lvl="7"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8pPr>
            <a:lvl9pPr lvl="8"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9pPr>
          </a:lstStyle>
          <a:p>
            <a:endParaRPr/>
          </a:p>
        </p:txBody>
      </p:sp>
      <p:sp>
        <p:nvSpPr>
          <p:cNvPr id="22" name="Google Shape;22;p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3" name="Google Shape;23;p4"/>
          <p:cNvSpPr/>
          <p:nvPr/>
        </p:nvSpPr>
        <p:spPr>
          <a:xfrm flipH="1">
            <a:off x="4455300"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4" name="Google Shape;24;p4"/>
          <p:cNvSpPr txBox="1">
            <a:spLocks noGrp="1"/>
          </p:cNvSpPr>
          <p:nvPr>
            <p:ph type="body" idx="2"/>
          </p:nvPr>
        </p:nvSpPr>
        <p:spPr>
          <a:xfrm>
            <a:off x="5130225" y="1016000"/>
            <a:ext cx="3470700" cy="3099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F67031"/>
              </a:buClr>
              <a:buSzPts val="1800"/>
              <a:buAutoNum type="arabicPeriod"/>
              <a:defRPr sz="1800"/>
            </a:lvl1pPr>
            <a:lvl2pPr marL="914400" lvl="1" indent="-317500" rtl="0">
              <a:spcBef>
                <a:spcPts val="1000"/>
              </a:spcBef>
              <a:spcAft>
                <a:spcPts val="0"/>
              </a:spcAft>
              <a:buSzPts val="1400"/>
              <a:buAutoNum type="alphaLcPeriod"/>
              <a:defRPr>
                <a:solidFill>
                  <a:srgbClr val="999999"/>
                </a:solidFill>
              </a:defRPr>
            </a:lvl2pPr>
            <a:lvl3pPr marL="1371600" lvl="2" indent="-317500" rtl="0">
              <a:spcBef>
                <a:spcPts val="1000"/>
              </a:spcBef>
              <a:spcAft>
                <a:spcPts val="0"/>
              </a:spcAft>
              <a:buSzPts val="1400"/>
              <a:buAutoNum type="romanLcPeriod"/>
              <a:defRPr>
                <a:solidFill>
                  <a:srgbClr val="999999"/>
                </a:solidFill>
              </a:defRPr>
            </a:lvl3pPr>
            <a:lvl4pPr marL="1828800" lvl="3" indent="-317500" rtl="0">
              <a:spcBef>
                <a:spcPts val="1000"/>
              </a:spcBef>
              <a:spcAft>
                <a:spcPts val="0"/>
              </a:spcAft>
              <a:buSzPts val="1400"/>
              <a:buAutoNum type="arabicPeriod"/>
              <a:defRPr>
                <a:solidFill>
                  <a:srgbClr val="999999"/>
                </a:solidFill>
              </a:defRPr>
            </a:lvl4pPr>
            <a:lvl5pPr marL="2286000" lvl="4" indent="-317500" rtl="0">
              <a:spcBef>
                <a:spcPts val="1000"/>
              </a:spcBef>
              <a:spcAft>
                <a:spcPts val="0"/>
              </a:spcAft>
              <a:buClr>
                <a:srgbClr val="999999"/>
              </a:buClr>
              <a:buSzPts val="1400"/>
              <a:buAutoNum type="alphaLcPeriod"/>
              <a:defRPr>
                <a:solidFill>
                  <a:srgbClr val="999999"/>
                </a:solidFill>
              </a:defRPr>
            </a:lvl5pPr>
            <a:lvl6pPr marL="2743200" lvl="5" indent="-317500" rtl="0">
              <a:spcBef>
                <a:spcPts val="1000"/>
              </a:spcBef>
              <a:spcAft>
                <a:spcPts val="0"/>
              </a:spcAft>
              <a:buClr>
                <a:srgbClr val="999999"/>
              </a:buClr>
              <a:buSzPts val="1400"/>
              <a:buAutoNum type="romanLcPeriod"/>
              <a:defRPr>
                <a:solidFill>
                  <a:srgbClr val="999999"/>
                </a:solidFill>
              </a:defRPr>
            </a:lvl6pPr>
            <a:lvl7pPr marL="3200400" lvl="6" indent="-317500" rtl="0">
              <a:spcBef>
                <a:spcPts val="1000"/>
              </a:spcBef>
              <a:spcAft>
                <a:spcPts val="0"/>
              </a:spcAft>
              <a:buClr>
                <a:srgbClr val="999999"/>
              </a:buClr>
              <a:buSzPts val="1400"/>
              <a:buAutoNum type="arabicPeriod"/>
              <a:defRPr>
                <a:solidFill>
                  <a:srgbClr val="999999"/>
                </a:solidFill>
              </a:defRPr>
            </a:lvl7pPr>
            <a:lvl8pPr marL="3657600" lvl="7" indent="-317500" rtl="0">
              <a:spcBef>
                <a:spcPts val="1000"/>
              </a:spcBef>
              <a:spcAft>
                <a:spcPts val="0"/>
              </a:spcAft>
              <a:buClr>
                <a:srgbClr val="999999"/>
              </a:buClr>
              <a:buSzPts val="1400"/>
              <a:buAutoNum type="alphaLcPeriod"/>
              <a:defRPr>
                <a:solidFill>
                  <a:srgbClr val="999999"/>
                </a:solidFill>
              </a:defRPr>
            </a:lvl8pPr>
            <a:lvl9pPr marL="4114800" lvl="8" indent="-317500" rtl="0">
              <a:spcBef>
                <a:spcPts val="1000"/>
              </a:spcBef>
              <a:spcAft>
                <a:spcPts val="1000"/>
              </a:spcAft>
              <a:buClr>
                <a:srgbClr val="999999"/>
              </a:buClr>
              <a:buSzPts val="1400"/>
              <a:buAutoNum type="romanLcPeriod"/>
              <a:defRPr>
                <a:solidFill>
                  <a:srgbClr val="999999"/>
                </a:solidFill>
              </a:defRPr>
            </a:lvl9pPr>
          </a:lstStyle>
          <a:p>
            <a:endParaRPr/>
          </a:p>
        </p:txBody>
      </p:sp>
      <p:sp>
        <p:nvSpPr>
          <p:cNvPr id="25" name="Google Shape;25;p4"/>
          <p:cNvSpPr txBox="1">
            <a:spLocks noGrp="1"/>
          </p:cNvSpPr>
          <p:nvPr>
            <p:ph type="title"/>
          </p:nvPr>
        </p:nvSpPr>
        <p:spPr>
          <a:xfrm>
            <a:off x="646573" y="1016000"/>
            <a:ext cx="3246900" cy="9735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6"/>
        <p:cNvGrpSpPr/>
        <p:nvPr/>
      </p:nvGrpSpPr>
      <p:grpSpPr>
        <a:xfrm>
          <a:off x="0" y="0"/>
          <a:ext cx="0" cy="0"/>
          <a:chOff x="0" y="0"/>
          <a:chExt cx="0" cy="0"/>
        </a:xfrm>
      </p:grpSpPr>
      <p:sp>
        <p:nvSpPr>
          <p:cNvPr id="27" name="Google Shape;27;p5"/>
          <p:cNvSpPr/>
          <p:nvPr/>
        </p:nvSpPr>
        <p:spPr>
          <a:xfrm rot="5400000" flipH="1">
            <a:off x="4518950" y="-3360875"/>
            <a:ext cx="113100" cy="91512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 name="Google Shape;28;p5"/>
          <p:cNvSpPr/>
          <p:nvPr/>
        </p:nvSpPr>
        <p:spPr>
          <a:xfrm>
            <a:off x="-7125" y="1271275"/>
            <a:ext cx="9151200" cy="38721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body" idx="1"/>
          </p:nvPr>
        </p:nvSpPr>
        <p:spPr>
          <a:xfrm>
            <a:off x="1847275" y="1704600"/>
            <a:ext cx="5449500" cy="2714700"/>
          </a:xfrm>
          <a:prstGeom prst="rect">
            <a:avLst/>
          </a:prstGeom>
        </p:spPr>
        <p:txBody>
          <a:bodyPr spcFirstLastPara="1" wrap="square" lIns="91425" tIns="91425" rIns="91425" bIns="91425" anchor="t" anchorCtr="0">
            <a:noAutofit/>
          </a:bodyPr>
          <a:lstStyle>
            <a:lvl1pPr marL="457200" lvl="0" indent="-381000" algn="ctr" rtl="0">
              <a:spcBef>
                <a:spcPts val="600"/>
              </a:spcBef>
              <a:spcAft>
                <a:spcPts val="0"/>
              </a:spcAft>
              <a:buSzPts val="2400"/>
              <a:buFont typeface="Georgia"/>
              <a:buChar char="▪"/>
              <a:defRPr sz="2400" i="1">
                <a:latin typeface="Georgia"/>
                <a:ea typeface="Georgia"/>
                <a:cs typeface="Georgia"/>
                <a:sym typeface="Georgia"/>
              </a:defRPr>
            </a:lvl1pPr>
            <a:lvl2pPr marL="914400" lvl="1" indent="-381000" algn="ctr" rtl="0">
              <a:spcBef>
                <a:spcPts val="0"/>
              </a:spcBef>
              <a:spcAft>
                <a:spcPts val="0"/>
              </a:spcAft>
              <a:buSzPts val="2400"/>
              <a:buFont typeface="Georgia"/>
              <a:buChar char="-"/>
              <a:defRPr sz="2400" i="1">
                <a:latin typeface="Georgia"/>
                <a:ea typeface="Georgia"/>
                <a:cs typeface="Georgia"/>
                <a:sym typeface="Georgia"/>
              </a:defRPr>
            </a:lvl2pPr>
            <a:lvl3pPr marL="1371600" lvl="2" indent="-381000" algn="ctr" rtl="0">
              <a:spcBef>
                <a:spcPts val="0"/>
              </a:spcBef>
              <a:spcAft>
                <a:spcPts val="0"/>
              </a:spcAft>
              <a:buSzPts val="2400"/>
              <a:buFont typeface="Georgia"/>
              <a:buChar char="-"/>
              <a:defRPr sz="2400" i="1">
                <a:latin typeface="Georgia"/>
                <a:ea typeface="Georgia"/>
                <a:cs typeface="Georgia"/>
                <a:sym typeface="Georgia"/>
              </a:defRPr>
            </a:lvl3pPr>
            <a:lvl4pPr marL="1828800" lvl="3" indent="-381000" algn="ctr" rtl="0">
              <a:spcBef>
                <a:spcPts val="0"/>
              </a:spcBef>
              <a:spcAft>
                <a:spcPts val="0"/>
              </a:spcAft>
              <a:buSzPts val="2400"/>
              <a:buFont typeface="Georgia"/>
              <a:buChar char="-"/>
              <a:defRPr sz="2400" i="1">
                <a:latin typeface="Georgia"/>
                <a:ea typeface="Georgia"/>
                <a:cs typeface="Georgia"/>
                <a:sym typeface="Georgia"/>
              </a:defRPr>
            </a:lvl4pPr>
            <a:lvl5pPr marL="2286000" lvl="4" indent="-381000" algn="ctr" rtl="0">
              <a:spcBef>
                <a:spcPts val="0"/>
              </a:spcBef>
              <a:spcAft>
                <a:spcPts val="0"/>
              </a:spcAft>
              <a:buSzPts val="2400"/>
              <a:buFont typeface="Georgia"/>
              <a:buChar char="-"/>
              <a:defRPr sz="2400" i="1">
                <a:latin typeface="Georgia"/>
                <a:ea typeface="Georgia"/>
                <a:cs typeface="Georgia"/>
                <a:sym typeface="Georgia"/>
              </a:defRPr>
            </a:lvl5pPr>
            <a:lvl6pPr marL="2743200" lvl="5" indent="-381000" algn="ctr" rtl="0">
              <a:spcBef>
                <a:spcPts val="0"/>
              </a:spcBef>
              <a:spcAft>
                <a:spcPts val="0"/>
              </a:spcAft>
              <a:buSzPts val="2400"/>
              <a:buFont typeface="Georgia"/>
              <a:buChar char="-"/>
              <a:defRPr sz="2400" i="1">
                <a:latin typeface="Georgia"/>
                <a:ea typeface="Georgia"/>
                <a:cs typeface="Georgia"/>
                <a:sym typeface="Georgia"/>
              </a:defRPr>
            </a:lvl6pPr>
            <a:lvl7pPr marL="3200400" lvl="6" indent="-381000" algn="ctr" rtl="0">
              <a:spcBef>
                <a:spcPts val="0"/>
              </a:spcBef>
              <a:spcAft>
                <a:spcPts val="0"/>
              </a:spcAft>
              <a:buSzPts val="2400"/>
              <a:buFont typeface="Georgia"/>
              <a:buChar char="-"/>
              <a:defRPr sz="2400" i="1">
                <a:latin typeface="Georgia"/>
                <a:ea typeface="Georgia"/>
                <a:cs typeface="Georgia"/>
                <a:sym typeface="Georgia"/>
              </a:defRPr>
            </a:lvl7pPr>
            <a:lvl8pPr marL="3657600" lvl="7" indent="-381000" algn="ctr" rtl="0">
              <a:spcBef>
                <a:spcPts val="0"/>
              </a:spcBef>
              <a:spcAft>
                <a:spcPts val="0"/>
              </a:spcAft>
              <a:buSzPts val="2400"/>
              <a:buFont typeface="Georgia"/>
              <a:buChar char="-"/>
              <a:defRPr sz="2400" i="1">
                <a:latin typeface="Georgia"/>
                <a:ea typeface="Georgia"/>
                <a:cs typeface="Georgia"/>
                <a:sym typeface="Georgia"/>
              </a:defRPr>
            </a:lvl8pPr>
            <a:lvl9pPr marL="4114800" lvl="8" indent="-381000" algn="ctr">
              <a:spcBef>
                <a:spcPts val="0"/>
              </a:spcBef>
              <a:spcAft>
                <a:spcPts val="0"/>
              </a:spcAft>
              <a:buSzPts val="2400"/>
              <a:buFont typeface="Georgia"/>
              <a:buChar char="-"/>
              <a:defRPr sz="2400" i="1">
                <a:latin typeface="Georgia"/>
                <a:ea typeface="Georgia"/>
                <a:cs typeface="Georgia"/>
                <a:sym typeface="Georgia"/>
              </a:defRPr>
            </a:lvl9pPr>
          </a:lstStyle>
          <a:p>
            <a:endParaRPr/>
          </a:p>
        </p:txBody>
      </p:sp>
      <p:sp>
        <p:nvSpPr>
          <p:cNvPr id="30" name="Google Shape;30;p5"/>
          <p:cNvSpPr txBox="1"/>
          <p:nvPr/>
        </p:nvSpPr>
        <p:spPr>
          <a:xfrm>
            <a:off x="3593400" y="227724"/>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7200">
                <a:solidFill>
                  <a:srgbClr val="FFFFFF"/>
                </a:solidFill>
                <a:latin typeface="Nunito Sans"/>
                <a:ea typeface="Nunito Sans"/>
                <a:cs typeface="Nunito Sans"/>
                <a:sym typeface="Nunito Sans"/>
              </a:rPr>
              <a:t>“</a:t>
            </a:r>
            <a:endParaRPr sz="7200">
              <a:solidFill>
                <a:srgbClr val="FFFFFF"/>
              </a:solidFill>
              <a:latin typeface="Nunito Sans"/>
              <a:ea typeface="Nunito Sans"/>
              <a:cs typeface="Nunito Sans"/>
              <a:sym typeface="Nunito Sans"/>
            </a:endParaRPr>
          </a:p>
        </p:txBody>
      </p:sp>
      <p:sp>
        <p:nvSpPr>
          <p:cNvPr id="31" name="Google Shape;31;p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noAutofit/>
          </a:bodyPr>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1 column with intro text">
  <p:cSld name="TITLE_AND_BODY_1">
    <p:spTree>
      <p:nvGrpSpPr>
        <p:cNvPr id="1" name="Shape 38"/>
        <p:cNvGrpSpPr/>
        <p:nvPr/>
      </p:nvGrpSpPr>
      <p:grpSpPr>
        <a:xfrm>
          <a:off x="0" y="0"/>
          <a:ext cx="0" cy="0"/>
          <a:chOff x="0" y="0"/>
          <a:chExt cx="0" cy="0"/>
        </a:xfrm>
      </p:grpSpPr>
      <p:sp>
        <p:nvSpPr>
          <p:cNvPr id="39" name="Google Shape;39;p7"/>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0" name="Google Shape;40;p7"/>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7"/>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2" name="Google Shape;42;p7"/>
          <p:cNvSpPr txBox="1">
            <a:spLocks noGrp="1"/>
          </p:cNvSpPr>
          <p:nvPr>
            <p:ph type="body" idx="1"/>
          </p:nvPr>
        </p:nvSpPr>
        <p:spPr>
          <a:xfrm>
            <a:off x="3090625" y="575500"/>
            <a:ext cx="5596200" cy="12078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1pPr>
            <a:lvl2pPr marL="914400" lvl="1"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2pPr>
            <a:lvl3pPr marL="1371600" lvl="2"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3pPr>
            <a:lvl4pPr marL="1828800" lvl="3"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4pPr>
            <a:lvl5pPr marL="2286000" lvl="4"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5pPr>
            <a:lvl6pPr marL="2743200" lvl="5"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6pPr>
            <a:lvl7pPr marL="3200400" lvl="6"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7pPr>
            <a:lvl8pPr marL="3657600" lvl="7"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8pPr>
            <a:lvl9pPr marL="4114800" lvl="8"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9pPr>
          </a:lstStyle>
          <a:p>
            <a:endParaRPr/>
          </a:p>
        </p:txBody>
      </p:sp>
      <p:sp>
        <p:nvSpPr>
          <p:cNvPr id="43" name="Google Shape;43;p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4" name="Google Shape;44;p7"/>
          <p:cNvSpPr txBox="1">
            <a:spLocks noGrp="1"/>
          </p:cNvSpPr>
          <p:nvPr>
            <p:ph type="body" idx="2"/>
          </p:nvPr>
        </p:nvSpPr>
        <p:spPr>
          <a:xfrm>
            <a:off x="3090625" y="2004313"/>
            <a:ext cx="5596200" cy="25521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2 columns with intro text">
  <p:cSld name="TITLE_AND_BODY_1_2">
    <p:spTree>
      <p:nvGrpSpPr>
        <p:cNvPr id="1" name="Shape 45"/>
        <p:cNvGrpSpPr/>
        <p:nvPr/>
      </p:nvGrpSpPr>
      <p:grpSpPr>
        <a:xfrm>
          <a:off x="0" y="0"/>
          <a:ext cx="0" cy="0"/>
          <a:chOff x="0" y="0"/>
          <a:chExt cx="0" cy="0"/>
        </a:xfrm>
      </p:grpSpPr>
      <p:sp>
        <p:nvSpPr>
          <p:cNvPr id="46" name="Google Shape;46;p8"/>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7" name="Google Shape;47;p8"/>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9" name="Google Shape;49;p8"/>
          <p:cNvSpPr txBox="1">
            <a:spLocks noGrp="1"/>
          </p:cNvSpPr>
          <p:nvPr>
            <p:ph type="body" idx="1"/>
          </p:nvPr>
        </p:nvSpPr>
        <p:spPr>
          <a:xfrm>
            <a:off x="3090625" y="575500"/>
            <a:ext cx="5596200" cy="12078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1pPr>
            <a:lvl2pPr marL="914400" lvl="1"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2pPr>
            <a:lvl3pPr marL="1371600" lvl="2"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3pPr>
            <a:lvl4pPr marL="1828800" lvl="3"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4pPr>
            <a:lvl5pPr marL="2286000" lvl="4"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5pPr>
            <a:lvl6pPr marL="2743200" lvl="5"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6pPr>
            <a:lvl7pPr marL="3200400" lvl="6"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7pPr>
            <a:lvl8pPr marL="3657600" lvl="7"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8pPr>
            <a:lvl9pPr marL="4114800" lvl="8"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9pPr>
          </a:lstStyle>
          <a:p>
            <a:endParaRPr/>
          </a:p>
        </p:txBody>
      </p:sp>
      <p:sp>
        <p:nvSpPr>
          <p:cNvPr id="50" name="Google Shape;50;p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1" name="Google Shape;51;p8"/>
          <p:cNvSpPr txBox="1">
            <a:spLocks noGrp="1"/>
          </p:cNvSpPr>
          <p:nvPr>
            <p:ph type="body" idx="2"/>
          </p:nvPr>
        </p:nvSpPr>
        <p:spPr>
          <a:xfrm>
            <a:off x="3090625" y="2004325"/>
            <a:ext cx="2727000" cy="2552100"/>
          </a:xfrm>
          <a:prstGeom prst="rect">
            <a:avLst/>
          </a:prstGeom>
        </p:spPr>
        <p:txBody>
          <a:bodyPr spcFirstLastPara="1" wrap="square" lIns="91425" tIns="91425" rIns="91425" bIns="91425" anchor="t" anchorCtr="0">
            <a:noAutofit/>
          </a:bodyPr>
          <a:lstStyle>
            <a:lvl1pPr marL="457200" lvl="0" indent="-298450" rtl="0">
              <a:spcBef>
                <a:spcPts val="600"/>
              </a:spcBef>
              <a:spcAft>
                <a:spcPts val="0"/>
              </a:spcAft>
              <a:buSzPts val="1100"/>
              <a:buChar char="▪"/>
              <a:defRPr sz="1100"/>
            </a:lvl1pPr>
            <a:lvl2pPr marL="914400" lvl="1" indent="-298450" rtl="0">
              <a:spcBef>
                <a:spcPts val="0"/>
              </a:spcBef>
              <a:spcAft>
                <a:spcPts val="0"/>
              </a:spcAft>
              <a:buSzPts val="1100"/>
              <a:buChar char="-"/>
              <a:defRPr sz="1100"/>
            </a:lvl2pPr>
            <a:lvl3pPr marL="1371600" lvl="2" indent="-298450" rtl="0">
              <a:spcBef>
                <a:spcPts val="0"/>
              </a:spcBef>
              <a:spcAft>
                <a:spcPts val="0"/>
              </a:spcAft>
              <a:buSzPts val="1100"/>
              <a:buChar char="-"/>
              <a:defRPr sz="1100"/>
            </a:lvl3pPr>
            <a:lvl4pPr marL="1828800" lvl="3" indent="-298450" rtl="0">
              <a:spcBef>
                <a:spcPts val="0"/>
              </a:spcBef>
              <a:spcAft>
                <a:spcPts val="0"/>
              </a:spcAft>
              <a:buSzPts val="1100"/>
              <a:buChar char="-"/>
              <a:defRPr sz="1100"/>
            </a:lvl4pPr>
            <a:lvl5pPr marL="2286000" lvl="4" indent="-298450" rtl="0">
              <a:spcBef>
                <a:spcPts val="0"/>
              </a:spcBef>
              <a:spcAft>
                <a:spcPts val="0"/>
              </a:spcAft>
              <a:buSzPts val="1100"/>
              <a:buChar char="-"/>
              <a:defRPr sz="1100"/>
            </a:lvl5pPr>
            <a:lvl6pPr marL="2743200" lvl="5" indent="-298450" rtl="0">
              <a:spcBef>
                <a:spcPts val="0"/>
              </a:spcBef>
              <a:spcAft>
                <a:spcPts val="0"/>
              </a:spcAft>
              <a:buSzPts val="1100"/>
              <a:buChar char="-"/>
              <a:defRPr sz="1100"/>
            </a:lvl6pPr>
            <a:lvl7pPr marL="3200400" lvl="6" indent="-298450" rtl="0">
              <a:spcBef>
                <a:spcPts val="0"/>
              </a:spcBef>
              <a:spcAft>
                <a:spcPts val="0"/>
              </a:spcAft>
              <a:buSzPts val="1100"/>
              <a:buChar char="-"/>
              <a:defRPr sz="1100"/>
            </a:lvl7pPr>
            <a:lvl8pPr marL="3657600" lvl="7" indent="-298450" rtl="0">
              <a:spcBef>
                <a:spcPts val="0"/>
              </a:spcBef>
              <a:spcAft>
                <a:spcPts val="0"/>
              </a:spcAft>
              <a:buSzPts val="1100"/>
              <a:buChar char="-"/>
              <a:defRPr sz="1100"/>
            </a:lvl8pPr>
            <a:lvl9pPr marL="4114800" lvl="8" indent="-298450" rtl="0">
              <a:spcBef>
                <a:spcPts val="0"/>
              </a:spcBef>
              <a:spcAft>
                <a:spcPts val="0"/>
              </a:spcAft>
              <a:buSzPts val="1100"/>
              <a:buChar char="-"/>
              <a:defRPr sz="1100"/>
            </a:lvl9pPr>
          </a:lstStyle>
          <a:p>
            <a:endParaRPr/>
          </a:p>
        </p:txBody>
      </p:sp>
      <p:sp>
        <p:nvSpPr>
          <p:cNvPr id="52" name="Google Shape;52;p8"/>
          <p:cNvSpPr txBox="1">
            <a:spLocks noGrp="1"/>
          </p:cNvSpPr>
          <p:nvPr>
            <p:ph type="body" idx="3"/>
          </p:nvPr>
        </p:nvSpPr>
        <p:spPr>
          <a:xfrm>
            <a:off x="5959744" y="2004325"/>
            <a:ext cx="2727000" cy="2552100"/>
          </a:xfrm>
          <a:prstGeom prst="rect">
            <a:avLst/>
          </a:prstGeom>
        </p:spPr>
        <p:txBody>
          <a:bodyPr spcFirstLastPara="1" wrap="square" lIns="91425" tIns="91425" rIns="91425" bIns="91425" anchor="t" anchorCtr="0">
            <a:noAutofit/>
          </a:bodyPr>
          <a:lstStyle>
            <a:lvl1pPr marL="457200" lvl="0" indent="-298450" rtl="0">
              <a:spcBef>
                <a:spcPts val="600"/>
              </a:spcBef>
              <a:spcAft>
                <a:spcPts val="0"/>
              </a:spcAft>
              <a:buSzPts val="1100"/>
              <a:buChar char="▪"/>
              <a:defRPr sz="1100"/>
            </a:lvl1pPr>
            <a:lvl2pPr marL="914400" lvl="1" indent="-298450" rtl="0">
              <a:spcBef>
                <a:spcPts val="0"/>
              </a:spcBef>
              <a:spcAft>
                <a:spcPts val="0"/>
              </a:spcAft>
              <a:buSzPts val="1100"/>
              <a:buChar char="-"/>
              <a:defRPr sz="1100"/>
            </a:lvl2pPr>
            <a:lvl3pPr marL="1371600" lvl="2" indent="-298450" rtl="0">
              <a:spcBef>
                <a:spcPts val="0"/>
              </a:spcBef>
              <a:spcAft>
                <a:spcPts val="0"/>
              </a:spcAft>
              <a:buSzPts val="1100"/>
              <a:buChar char="-"/>
              <a:defRPr sz="1100"/>
            </a:lvl3pPr>
            <a:lvl4pPr marL="1828800" lvl="3" indent="-298450" rtl="0">
              <a:spcBef>
                <a:spcPts val="0"/>
              </a:spcBef>
              <a:spcAft>
                <a:spcPts val="0"/>
              </a:spcAft>
              <a:buSzPts val="1100"/>
              <a:buChar char="-"/>
              <a:defRPr sz="1100"/>
            </a:lvl4pPr>
            <a:lvl5pPr marL="2286000" lvl="4" indent="-298450" rtl="0">
              <a:spcBef>
                <a:spcPts val="0"/>
              </a:spcBef>
              <a:spcAft>
                <a:spcPts val="0"/>
              </a:spcAft>
              <a:buSzPts val="1100"/>
              <a:buChar char="-"/>
              <a:defRPr sz="1100"/>
            </a:lvl5pPr>
            <a:lvl6pPr marL="2743200" lvl="5" indent="-298450" rtl="0">
              <a:spcBef>
                <a:spcPts val="0"/>
              </a:spcBef>
              <a:spcAft>
                <a:spcPts val="0"/>
              </a:spcAft>
              <a:buSzPts val="1100"/>
              <a:buChar char="-"/>
              <a:defRPr sz="1100"/>
            </a:lvl6pPr>
            <a:lvl7pPr marL="3200400" lvl="6" indent="-298450" rtl="0">
              <a:spcBef>
                <a:spcPts val="0"/>
              </a:spcBef>
              <a:spcAft>
                <a:spcPts val="0"/>
              </a:spcAft>
              <a:buSzPts val="1100"/>
              <a:buChar char="-"/>
              <a:defRPr sz="1100"/>
            </a:lvl7pPr>
            <a:lvl8pPr marL="3657600" lvl="7" indent="-298450" rtl="0">
              <a:spcBef>
                <a:spcPts val="0"/>
              </a:spcBef>
              <a:spcAft>
                <a:spcPts val="0"/>
              </a:spcAft>
              <a:buSzPts val="1100"/>
              <a:buChar char="-"/>
              <a:defRPr sz="1100"/>
            </a:lvl8pPr>
            <a:lvl9pPr marL="4114800" lvl="8" indent="-298450" rtl="0">
              <a:spcBef>
                <a:spcPts val="0"/>
              </a:spcBef>
              <a:spcAft>
                <a:spcPts val="0"/>
              </a:spcAft>
              <a:buSzPts val="1100"/>
              <a:buChar char="-"/>
              <a:defRPr sz="1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left">
  <p:cSld name="TITLE_AND_BODY_1_1">
    <p:spTree>
      <p:nvGrpSpPr>
        <p:cNvPr id="1" name="Shape 53"/>
        <p:cNvGrpSpPr/>
        <p:nvPr/>
      </p:nvGrpSpPr>
      <p:grpSpPr>
        <a:xfrm>
          <a:off x="0" y="0"/>
          <a:ext cx="0" cy="0"/>
          <a:chOff x="0" y="0"/>
          <a:chExt cx="0" cy="0"/>
        </a:xfrm>
      </p:grpSpPr>
      <p:sp>
        <p:nvSpPr>
          <p:cNvPr id="54" name="Google Shape;54;p9"/>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9"/>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 name="Google Shape;56;p9"/>
          <p:cNvSpPr txBox="1">
            <a:spLocks noGrp="1"/>
          </p:cNvSpPr>
          <p:nvPr>
            <p:ph type="title"/>
          </p:nvPr>
        </p:nvSpPr>
        <p:spPr>
          <a:xfrm>
            <a:off x="234450" y="575500"/>
            <a:ext cx="2046300" cy="136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57" name="Google Shape;57;p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9"/>
          <p:cNvSpPr txBox="1">
            <a:spLocks noGrp="1"/>
          </p:cNvSpPr>
          <p:nvPr>
            <p:ph type="body" idx="1"/>
          </p:nvPr>
        </p:nvSpPr>
        <p:spPr>
          <a:xfrm>
            <a:off x="234450" y="2004325"/>
            <a:ext cx="2046300" cy="2552100"/>
          </a:xfrm>
          <a:prstGeom prst="rect">
            <a:avLst/>
          </a:prstGeom>
        </p:spPr>
        <p:txBody>
          <a:bodyPr spcFirstLastPara="1" wrap="square" lIns="91425" tIns="91425" rIns="91425" bIns="91425" anchor="t" anchorCtr="0">
            <a:noAutofit/>
          </a:bodyPr>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1 column half">
  <p:cSld name="TITLE_AND_BODY_1_1_1">
    <p:spTree>
      <p:nvGrpSpPr>
        <p:cNvPr id="1" name="Shape 59"/>
        <p:cNvGrpSpPr/>
        <p:nvPr/>
      </p:nvGrpSpPr>
      <p:grpSpPr>
        <a:xfrm>
          <a:off x="0" y="0"/>
          <a:ext cx="0" cy="0"/>
          <a:chOff x="0" y="0"/>
          <a:chExt cx="0" cy="0"/>
        </a:xfrm>
      </p:grpSpPr>
      <p:sp>
        <p:nvSpPr>
          <p:cNvPr id="60" name="Google Shape;60;p10"/>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0"/>
          <p:cNvSpPr/>
          <p:nvPr/>
        </p:nvSpPr>
        <p:spPr>
          <a:xfrm>
            <a:off x="4574903"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2" name="Google Shape;62;p10"/>
          <p:cNvSpPr txBox="1">
            <a:spLocks noGrp="1"/>
          </p:cNvSpPr>
          <p:nvPr>
            <p:ph type="title"/>
          </p:nvPr>
        </p:nvSpPr>
        <p:spPr>
          <a:xfrm>
            <a:off x="511425" y="575500"/>
            <a:ext cx="3517200" cy="973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63" name="Google Shape;63;p1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0"/>
          <p:cNvSpPr txBox="1">
            <a:spLocks noGrp="1"/>
          </p:cNvSpPr>
          <p:nvPr>
            <p:ph type="body" idx="1"/>
          </p:nvPr>
        </p:nvSpPr>
        <p:spPr>
          <a:xfrm>
            <a:off x="511425" y="1598600"/>
            <a:ext cx="3517200" cy="2957700"/>
          </a:xfrm>
          <a:prstGeom prst="rect">
            <a:avLst/>
          </a:prstGeom>
        </p:spPr>
        <p:txBody>
          <a:bodyPr spcFirstLastPara="1" wrap="square" lIns="91425" tIns="91425" rIns="91425" bIns="91425" anchor="t" anchorCtr="0">
            <a:noAutofit/>
          </a:bodyPr>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4450" y="575500"/>
            <a:ext cx="2046300" cy="39810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090625" y="575500"/>
            <a:ext cx="5596200" cy="39810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marL="914400" lvl="1"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marL="1371600" lvl="2"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marL="1828800" lvl="3"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marL="2286000" lvl="4"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marL="2743200" lvl="5"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marL="3200400" lvl="6"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marL="3657600" lvl="7"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marL="4114800" lvl="8"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rgbClr val="CCCCCC"/>
                </a:solidFill>
                <a:latin typeface="Nunito Sans"/>
                <a:ea typeface="Nunito Sans"/>
                <a:cs typeface="Nunito Sans"/>
                <a:sym typeface="Nunito Sans"/>
              </a:defRPr>
            </a:lvl1pPr>
            <a:lvl2pPr lvl="1" algn="r">
              <a:buNone/>
              <a:defRPr sz="1000">
                <a:solidFill>
                  <a:srgbClr val="CCCCCC"/>
                </a:solidFill>
                <a:latin typeface="Nunito Sans"/>
                <a:ea typeface="Nunito Sans"/>
                <a:cs typeface="Nunito Sans"/>
                <a:sym typeface="Nunito Sans"/>
              </a:defRPr>
            </a:lvl2pPr>
            <a:lvl3pPr lvl="2" algn="r">
              <a:buNone/>
              <a:defRPr sz="1000">
                <a:solidFill>
                  <a:srgbClr val="CCCCCC"/>
                </a:solidFill>
                <a:latin typeface="Nunito Sans"/>
                <a:ea typeface="Nunito Sans"/>
                <a:cs typeface="Nunito Sans"/>
                <a:sym typeface="Nunito Sans"/>
              </a:defRPr>
            </a:lvl3pPr>
            <a:lvl4pPr lvl="3" algn="r">
              <a:buNone/>
              <a:defRPr sz="1000">
                <a:solidFill>
                  <a:srgbClr val="CCCCCC"/>
                </a:solidFill>
                <a:latin typeface="Nunito Sans"/>
                <a:ea typeface="Nunito Sans"/>
                <a:cs typeface="Nunito Sans"/>
                <a:sym typeface="Nunito Sans"/>
              </a:defRPr>
            </a:lvl4pPr>
            <a:lvl5pPr lvl="4" algn="r">
              <a:buNone/>
              <a:defRPr sz="1000">
                <a:solidFill>
                  <a:srgbClr val="CCCCCC"/>
                </a:solidFill>
                <a:latin typeface="Nunito Sans"/>
                <a:ea typeface="Nunito Sans"/>
                <a:cs typeface="Nunito Sans"/>
                <a:sym typeface="Nunito Sans"/>
              </a:defRPr>
            </a:lvl5pPr>
            <a:lvl6pPr lvl="5" algn="r">
              <a:buNone/>
              <a:defRPr sz="1000">
                <a:solidFill>
                  <a:srgbClr val="CCCCCC"/>
                </a:solidFill>
                <a:latin typeface="Nunito Sans"/>
                <a:ea typeface="Nunito Sans"/>
                <a:cs typeface="Nunito Sans"/>
                <a:sym typeface="Nunito Sans"/>
              </a:defRPr>
            </a:lvl6pPr>
            <a:lvl7pPr lvl="6" algn="r">
              <a:buNone/>
              <a:defRPr sz="1000">
                <a:solidFill>
                  <a:srgbClr val="CCCCCC"/>
                </a:solidFill>
                <a:latin typeface="Nunito Sans"/>
                <a:ea typeface="Nunito Sans"/>
                <a:cs typeface="Nunito Sans"/>
                <a:sym typeface="Nunito Sans"/>
              </a:defRPr>
            </a:lvl7pPr>
            <a:lvl8pPr lvl="7" algn="r">
              <a:buNone/>
              <a:defRPr sz="1000">
                <a:solidFill>
                  <a:srgbClr val="CCCCCC"/>
                </a:solidFill>
                <a:latin typeface="Nunito Sans"/>
                <a:ea typeface="Nunito Sans"/>
                <a:cs typeface="Nunito Sans"/>
                <a:sym typeface="Nunito Sans"/>
              </a:defRPr>
            </a:lvl8pPr>
            <a:lvl9pPr lvl="8" algn="r">
              <a:buNone/>
              <a:defRPr sz="1000">
                <a:solidFill>
                  <a:srgbClr val="CCCCCC"/>
                </a:solidFill>
                <a:latin typeface="Nunito Sans"/>
                <a:ea typeface="Nunito Sans"/>
                <a:cs typeface="Nunito Sans"/>
                <a:sym typeface="Nunito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pixabay.com/" TargetMode="External"/><Relationship Id="rId3" Type="http://schemas.openxmlformats.org/officeDocument/2006/relationships/hyperlink" Target="https://creativecommons.org/licenses/by/4.0/deed.fr" TargetMode="External"/><Relationship Id="rId7" Type="http://schemas.openxmlformats.org/officeDocument/2006/relationships/hyperlink" Target="https://pixabay.com/users/mohamed_hassan-5229782/"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unsplash.com/@surface?utm_source=unsplash&amp;utm_medium=referral&amp;utm_content=creditCopyText" TargetMode="External"/><Relationship Id="rId5" Type="http://schemas.openxmlformats.org/officeDocument/2006/relationships/hyperlink" Target="https://pixabay.com/illustrations/doctor-research-chemical-observes-3822863/" TargetMode="External"/><Relationship Id="rId10"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pixabay.com/service/license/"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biblio.uottawa.ca/en/services/faculty/research-data-management/what-data-management-plan-dmp"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hyperlink" Target="https://assistant.portagenetwork.ca/?locale=fr"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portagenetwork.ca/fr/nouvelles/nouveaux-modeles-de-pgd/" TargetMode="External"/><Relationship Id="rId7" Type="http://schemas.openxmlformats.org/officeDocument/2006/relationships/hyperlink" Target="http://doi.org/10.5281/zenodo.4019569"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hyperlink" Target="https://www.dcc.ac.uk/resources/data-management-plans/guidance-example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5281/zenodo.4088985"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hyperlink" Target="https://doi.org/10.5281/zenodo.4107185" TargetMode="External"/><Relationship Id="rId4" Type="http://schemas.openxmlformats.org/officeDocument/2006/relationships/hyperlink" Target="https://doi.org/10.5281/zenodo.4107118"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doi.org/10.5281/zenodo.4047175" TargetMode="External"/><Relationship Id="rId7" Type="http://schemas.openxmlformats.org/officeDocument/2006/relationships/hyperlink" Target="https://privacy-analytics.com/health-data-privacy/health-data-services/expert-data-opinion-services/"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hyperlink" Target="https://www.icpsr.umich.edu/files/datamanagement/deposit-services-d5.pdf" TargetMode="External"/><Relationship Id="rId5" Type="http://schemas.openxmlformats.org/officeDocument/2006/relationships/hyperlink" Target="https://vivli.org/vivli-covid-19-portal/" TargetMode="External"/><Relationship Id="rId4" Type="http://schemas.openxmlformats.org/officeDocument/2006/relationships/hyperlink" Target="https://www.d-wise.com/de-identification-service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www.bac-lac.gc.ca/fra/services/gestion-ressources-documentaires-gouvernement/lignes-directrices/Pages/lignes-directrices-formats-fichier-transferers-ressources-documentaires.aspx"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unsplash.com/license" TargetMode="External"/><Relationship Id="rId3" Type="http://schemas.openxmlformats.org/officeDocument/2006/relationships/image" Target="../media/image3.jpg"/><Relationship Id="rId7" Type="http://schemas.openxmlformats.org/officeDocument/2006/relationships/hyperlink" Target="https://unsplash.co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unsplash.com/@umby" TargetMode="External"/><Relationship Id="rId5" Type="http://schemas.openxmlformats.org/officeDocument/2006/relationships/hyperlink" Target="https://unsplash.com/photos/lhJrm1BRVV0" TargetMode="Externa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3" Type="http://schemas.openxmlformats.org/officeDocument/2006/relationships/hyperlink" Target="https://www.ic.gc.ca/eic/site/cipointernet-internetopic.nsf/fra/h_wr02281.html#cessionsLicences"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www.ic.gc.ca/eic/site/cipointernet-internetopic.nsf/fra/accuei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hyperlink" Target="https://creativecommons.org/licenses/by/4.0/deed.fr" TargetMode="External"/><Relationship Id="rId5" Type="http://schemas.openxmlformats.org/officeDocument/2006/relationships/hyperlink" Target="https://creativecommons.org/about/downloads" TargetMode="External"/><Relationship Id="rId4" Type="http://schemas.openxmlformats.org/officeDocument/2006/relationships/hyperlink" Target="https://creativecommons.org/licenses/?lang=fr"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s://creativecommons.org/about/downloads" TargetMode="External"/><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creativecommons.org/licenses/by/4.0/deed.f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hyperlink" Target="https://creativecommons.org/share-your-work/public-domain/cc0/"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hyperlink" Target="https://creativecommons.org/licenses/by/4.0/deed.fr" TargetMode="External"/><Relationship Id="rId5" Type="http://schemas.openxmlformats.org/officeDocument/2006/relationships/hyperlink" Target="https://creativecommons.org/about/downloads" TargetMode="Externa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opensource.org/licenses/MIT" TargetMode="External"/><Relationship Id="rId7" Type="http://schemas.openxmlformats.org/officeDocument/2006/relationships/hyperlink" Target="https://www.apache.org/licenses/LICENSE-2.0" TargetMode="External"/><Relationship Id="rId12" Type="http://schemas.openxmlformats.org/officeDocument/2006/relationships/hyperlink" Target="https://opensource.org/licenses/Apache-2.0"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hyperlink" Target="https://commons.wikimedia.org/wiki/File:Apache_Software_Foundation_Logo_(2016).svg" TargetMode="External"/><Relationship Id="rId11" Type="http://schemas.openxmlformats.org/officeDocument/2006/relationships/image" Target="../media/image28.png"/><Relationship Id="rId5" Type="http://schemas.openxmlformats.org/officeDocument/2006/relationships/hyperlink" Target="https://commons.wikimedia.org/wiki/File:GPLv3_Logo.svg" TargetMode="External"/><Relationship Id="rId10" Type="http://schemas.openxmlformats.org/officeDocument/2006/relationships/hyperlink" Target="https://opensource.org/licenses/GPL-3.0" TargetMode="External"/><Relationship Id="rId4" Type="http://schemas.openxmlformats.org/officeDocument/2006/relationships/hyperlink" Target="https://commons.wikimedia.org/wiki/File:MIT_logo.svg" TargetMode="External"/><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sa/4.0/deed.fr"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hyperlink" Target="https://creativecommons.org/licenses/by-sa/3.0/deed.fr" TargetMode="External"/><Relationship Id="rId4" Type="http://schemas.openxmlformats.org/officeDocument/2006/relationships/hyperlink" Target="https://fr.wikipedia.org/wiki/Liste_de_licences_libres"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pixabay.com/service/license/" TargetMode="External"/><Relationship Id="rId3" Type="http://schemas.openxmlformats.org/officeDocument/2006/relationships/image" Target="../media/image3.jpg"/><Relationship Id="rId7" Type="http://schemas.openxmlformats.org/officeDocument/2006/relationships/hyperlink" Target="https://pixabay.co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pixabay.com/users/memed_nurrohmad-3307648/" TargetMode="External"/><Relationship Id="rId5" Type="http://schemas.openxmlformats.org/officeDocument/2006/relationships/hyperlink" Target="https://pixabay.com/illustrations/database-icon-mobile-technology-2389207/" TargetMode="Externa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hyperlink" Target="https://beta.covid-19.openaire.eu/"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8" Type="http://schemas.openxmlformats.org/officeDocument/2006/relationships/hyperlink" Target="https://biblio.uottawa.ca/fr/services/professeurs/gestion-donnees-recherche/pourquoi-investir-temps-energie-gerer-donnees" TargetMode="External"/><Relationship Id="rId3" Type="http://schemas.openxmlformats.org/officeDocument/2006/relationships/hyperlink" Target="https://cihr-irsc.gc.ca/f/46068.html" TargetMode="External"/><Relationship Id="rId7" Type="http://schemas.openxmlformats.org/officeDocument/2006/relationships/hyperlink" Target="https://www.re3data.org/"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hyperlink" Target="https://fairsharing.org/" TargetMode="External"/><Relationship Id="rId5" Type="http://schemas.openxmlformats.org/officeDocument/2006/relationships/hyperlink" Target="https://journals.plos.org/plosone/s/recommended-repositories" TargetMode="External"/><Relationship Id="rId4" Type="http://schemas.openxmlformats.org/officeDocument/2006/relationships/hyperlink" Target="https://www.nature.com/sdata/policies/repositories" TargetMode="External"/><Relationship Id="rId9"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hyperlink" Target="http://www.ndexbio.org/#/" TargetMode="External"/><Relationship Id="rId3" Type="http://schemas.openxmlformats.org/officeDocument/2006/relationships/hyperlink" Target="http://doi.org/10.5281/zenodo.4270546" TargetMode="External"/><Relationship Id="rId7" Type="http://schemas.openxmlformats.org/officeDocument/2006/relationships/image" Target="../media/image33.png"/><Relationship Id="rId12" Type="http://schemas.openxmlformats.org/officeDocument/2006/relationships/hyperlink" Target="https://www.openicpsr.org/openicpsr/covid19" TargetMode="External"/><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hyperlink" Target="https://www.ncbi.nlm.nih.gov/genbank/" TargetMode="External"/><Relationship Id="rId11" Type="http://schemas.openxmlformats.org/officeDocument/2006/relationships/image" Target="../media/image35.png"/><Relationship Id="rId5" Type="http://schemas.openxmlformats.org/officeDocument/2006/relationships/image" Target="../media/image32.jpg"/><Relationship Id="rId10" Type="http://schemas.openxmlformats.org/officeDocument/2006/relationships/hyperlink" Target="https://www.immport.org/home" TargetMode="External"/><Relationship Id="rId4" Type="http://schemas.openxmlformats.org/officeDocument/2006/relationships/hyperlink" Target="https://creativecommons.org/licenses/by/4.0/deed.fr" TargetMode="External"/><Relationship Id="rId9"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hyperlink" Target="https://osf.io/" TargetMode="External"/><Relationship Id="rId13" Type="http://schemas.openxmlformats.org/officeDocument/2006/relationships/hyperlink" Target="http://doi.org/10.5281/zenodo.4270546" TargetMode="External"/><Relationship Id="rId3" Type="http://schemas.openxmlformats.org/officeDocument/2006/relationships/image" Target="../media/image36.png"/><Relationship Id="rId7" Type="http://schemas.openxmlformats.org/officeDocument/2006/relationships/image" Target="../media/image38.png"/><Relationship Id="rId12" Type="http://schemas.openxmlformats.org/officeDocument/2006/relationships/image" Target="../media/image40.jp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hyperlink" Target="https://zenodo.org/" TargetMode="External"/><Relationship Id="rId11" Type="http://schemas.openxmlformats.org/officeDocument/2006/relationships/hyperlink" Target="https://figshare.com/" TargetMode="External"/><Relationship Id="rId5" Type="http://schemas.openxmlformats.org/officeDocument/2006/relationships/image" Target="../media/image37.png"/><Relationship Id="rId10" Type="http://schemas.openxmlformats.org/officeDocument/2006/relationships/hyperlink" Target="https://www.frdr-dfdr.ca/repo/" TargetMode="External"/><Relationship Id="rId4" Type="http://schemas.openxmlformats.org/officeDocument/2006/relationships/hyperlink" Target="https://dataverse.scholarsportal.info/" TargetMode="External"/><Relationship Id="rId9" Type="http://schemas.openxmlformats.org/officeDocument/2006/relationships/image" Target="../media/image39.png"/><Relationship Id="rId14" Type="http://schemas.openxmlformats.org/officeDocument/2006/relationships/hyperlink" Target="https://creativecommons.org/licenses/by/4.0/deed.fr"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doi.org/10.5281/zenodo.4046707"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creativecommons.org/publicdomain/zero/1.0/deed.fr" TargetMode="Externa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K9gVgja61Ww" TargetMode="External"/><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49.jpg"/></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hyperlink" Target="https://portagenetwork.ca/fr/nouvelles/appel-de-candidatures-financement-pour-la-curation-de-donnees-sur-la-covid-19-offert-par-la-noirn-et-portage/"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hyperlink" Target="https://creativecommons.org/licenses/by/4.0/deed.fr" TargetMode="External"/><Relationship Id="rId3" Type="http://schemas.openxmlformats.org/officeDocument/2006/relationships/hyperlink" Target="mailto:melanie.brunet@uottawa.ca" TargetMode="External"/><Relationship Id="rId7" Type="http://schemas.openxmlformats.org/officeDocument/2006/relationships/hyperlink" Target="https://www.slidescarnival.com/" TargetMode="Externa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hyperlink" Target="https://www.slidescarnival.com/ulysses-free-presentation-template/1790" TargetMode="External"/><Relationship Id="rId5" Type="http://schemas.openxmlformats.org/officeDocument/2006/relationships/hyperlink" Target="mailto:chantal.ripp@uottawa.ca" TargetMode="External"/><Relationship Id="rId10" Type="http://schemas.openxmlformats.org/officeDocument/2006/relationships/hyperlink" Target="https://thenounproject.com/for-edu/" TargetMode="External"/><Relationship Id="rId4" Type="http://schemas.openxmlformats.org/officeDocument/2006/relationships/hyperlink" Target="mailto:jeanette.hatherill@uottawa.ca" TargetMode="External"/><Relationship Id="rId9" Type="http://schemas.openxmlformats.org/officeDocument/2006/relationships/hyperlink" Target="https://thenounproject.com/"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creativecommons.org/licenses/by-nc-nd/3.0/deed.fr" TargetMode="External"/><Relationship Id="rId3" Type="http://schemas.openxmlformats.org/officeDocument/2006/relationships/hyperlink" Target="https://biblio.uottawa.ca/fr/services/faculty/research-data-management/faq-partage-depot-donnees-appui-intervention-rapide-face" TargetMode="External"/><Relationship Id="rId7" Type="http://schemas.openxmlformats.org/officeDocument/2006/relationships/hyperlink" Target="https://www.cigionline.org/sites/default/files/documents/Paper%20no.187_2.pdf" TargetMode="External"/><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hyperlink" Target="https://doi.org/10.15497/rda00052" TargetMode="External"/><Relationship Id="rId5" Type="http://schemas.openxmlformats.org/officeDocument/2006/relationships/hyperlink" Target="http://doi.org/10.5281/zenodo.4270518" TargetMode="External"/><Relationship Id="rId4" Type="http://schemas.openxmlformats.org/officeDocument/2006/relationships/hyperlink" Target="https://creativecommons.org/licenses/by/4.0/deed.fr"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doi.org/10.5281/zenodo.4107186" TargetMode="External"/><Relationship Id="rId7" Type="http://schemas.openxmlformats.org/officeDocument/2006/relationships/hyperlink" Target="https://creativecommons.org/licenses/by/4.0/deed.fr" TargetMode="External"/><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hyperlink" Target="http://doi.org/10.5281/zenodo.1065991" TargetMode="External"/><Relationship Id="rId5" Type="http://schemas.openxmlformats.org/officeDocument/2006/relationships/hyperlink" Target="https://ardc.edu.au/resources/working-with-data/fair-data/fair-self-assessment-tool/" TargetMode="External"/><Relationship Id="rId4" Type="http://schemas.openxmlformats.org/officeDocument/2006/relationships/hyperlink" Target="https://creativecommons.org/licenses/by-nc/4.0/deed.fr"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hsc.unm.edu/financialservices/preaward/common/docs/guidance-docs/data-sharing-permitted-decision-tree.pdf" TargetMode="External"/><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51.jpg"/></Relationships>
</file>

<file path=ppt/slides/_rels/slide41.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41.xml"/><Relationship Id="rId1" Type="http://schemas.openxmlformats.org/officeDocument/2006/relationships/slideLayout" Target="../slideLayouts/slideLayout13.xml"/><Relationship Id="rId5" Type="http://schemas.openxmlformats.org/officeDocument/2006/relationships/hyperlink" Target="http://doi.org/10.5281/zenodo.4270548" TargetMode="External"/><Relationship Id="rId4" Type="http://schemas.openxmlformats.org/officeDocument/2006/relationships/hyperlink" Target="https://zenodo.org/record/4270549"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pixeltrue.com/license" TargetMode="External"/><Relationship Id="rId5" Type="http://schemas.openxmlformats.org/officeDocument/2006/relationships/hyperlink" Target="https://www.pixeltrue.com/free-illustrations"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doi.org/10.5281/zenodo.1065991," TargetMode="External"/><Relationship Id="rId5" Type="http://schemas.openxmlformats.org/officeDocument/2006/relationships/hyperlink" Target="https://creativecommons.org/licenses/by-sa/4.0/deed.fr" TargetMode="External"/><Relationship Id="rId4" Type="http://schemas.openxmlformats.org/officeDocument/2006/relationships/hyperlink" Target="https://commons.wikimedia.org/w/index.php?curid=5341406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ctrTitle"/>
          </p:nvPr>
        </p:nvSpPr>
        <p:spPr>
          <a:xfrm>
            <a:off x="342225" y="329075"/>
            <a:ext cx="3959100" cy="198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a:t>Libre accès aux connaissances Partie 2 : Partagez vos données de recherche</a:t>
            </a:r>
            <a:endParaRPr sz="2500"/>
          </a:p>
          <a:p>
            <a:pPr marL="0" lvl="0" indent="0" algn="l" rtl="0">
              <a:spcBef>
                <a:spcPts val="0"/>
              </a:spcBef>
              <a:spcAft>
                <a:spcPts val="0"/>
              </a:spcAft>
              <a:buNone/>
            </a:pPr>
            <a:endParaRPr sz="2100"/>
          </a:p>
          <a:p>
            <a:pPr marL="0" lvl="0" indent="0" algn="l" rtl="0">
              <a:spcBef>
                <a:spcPts val="0"/>
              </a:spcBef>
              <a:spcAft>
                <a:spcPts val="0"/>
              </a:spcAft>
              <a:buNone/>
            </a:pPr>
            <a:endParaRPr sz="2100"/>
          </a:p>
          <a:p>
            <a:pPr marL="0" lvl="0" indent="0" algn="l" rtl="0">
              <a:spcBef>
                <a:spcPts val="0"/>
              </a:spcBef>
              <a:spcAft>
                <a:spcPts val="0"/>
              </a:spcAft>
              <a:buClr>
                <a:schemeClr val="dk1"/>
              </a:buClr>
              <a:buSzPts val="1100"/>
              <a:buFont typeface="Arial"/>
              <a:buNone/>
            </a:pPr>
            <a:r>
              <a:rPr lang="en" sz="1700" b="0">
                <a:solidFill>
                  <a:schemeClr val="dk2"/>
                </a:solidFill>
              </a:rPr>
              <a:t>Mélanie Brunet</a:t>
            </a:r>
            <a:endParaRPr sz="1700" b="0">
              <a:solidFill>
                <a:schemeClr val="dk2"/>
              </a:solidFill>
            </a:endParaRPr>
          </a:p>
          <a:p>
            <a:pPr marL="0" lvl="0" indent="0" algn="l" rtl="0">
              <a:spcBef>
                <a:spcPts val="0"/>
              </a:spcBef>
              <a:spcAft>
                <a:spcPts val="0"/>
              </a:spcAft>
              <a:buClr>
                <a:schemeClr val="dk1"/>
              </a:buClr>
              <a:buSzPts val="1100"/>
              <a:buFont typeface="Arial"/>
              <a:buNone/>
            </a:pPr>
            <a:r>
              <a:rPr lang="en" sz="1700" b="0">
                <a:solidFill>
                  <a:schemeClr val="dk2"/>
                </a:solidFill>
              </a:rPr>
              <a:t>Jeanette Hatherill</a:t>
            </a:r>
            <a:endParaRPr sz="1700" b="0">
              <a:solidFill>
                <a:schemeClr val="dk2"/>
              </a:solidFill>
            </a:endParaRPr>
          </a:p>
          <a:p>
            <a:pPr marL="0" lvl="0" indent="0" algn="l" rtl="0">
              <a:spcBef>
                <a:spcPts val="0"/>
              </a:spcBef>
              <a:spcAft>
                <a:spcPts val="0"/>
              </a:spcAft>
              <a:buClr>
                <a:schemeClr val="dk1"/>
              </a:buClr>
              <a:buSzPts val="1100"/>
              <a:buFont typeface="Arial"/>
              <a:buNone/>
            </a:pPr>
            <a:r>
              <a:rPr lang="en" sz="1700" b="0">
                <a:solidFill>
                  <a:schemeClr val="dk2"/>
                </a:solidFill>
              </a:rPr>
              <a:t>Chantal Ripp</a:t>
            </a:r>
            <a:endParaRPr sz="1400" b="0">
              <a:solidFill>
                <a:schemeClr val="dk2"/>
              </a:solidFill>
            </a:endParaRPr>
          </a:p>
          <a:p>
            <a:pPr marL="0" lvl="0" indent="0" algn="l" rtl="0">
              <a:spcBef>
                <a:spcPts val="0"/>
              </a:spcBef>
              <a:spcAft>
                <a:spcPts val="0"/>
              </a:spcAft>
              <a:buNone/>
            </a:pPr>
            <a:endParaRPr sz="1400" b="0">
              <a:solidFill>
                <a:schemeClr val="dk2"/>
              </a:solidFill>
            </a:endParaRPr>
          </a:p>
          <a:p>
            <a:pPr marL="0" lvl="0" indent="0" algn="l" rtl="0">
              <a:spcBef>
                <a:spcPts val="0"/>
              </a:spcBef>
              <a:spcAft>
                <a:spcPts val="0"/>
              </a:spcAft>
              <a:buNone/>
            </a:pPr>
            <a:r>
              <a:rPr lang="en" sz="1700" b="0" i="1">
                <a:solidFill>
                  <a:schemeClr val="dk2"/>
                </a:solidFill>
              </a:rPr>
              <a:t>Bibliothèque de l’Université d’Ottawa</a:t>
            </a:r>
            <a:endParaRPr sz="1700" b="0" i="1">
              <a:solidFill>
                <a:schemeClr val="dk2"/>
              </a:solidFill>
            </a:endParaRPr>
          </a:p>
        </p:txBody>
      </p:sp>
      <p:sp>
        <p:nvSpPr>
          <p:cNvPr id="92" name="Google Shape;92;p15"/>
          <p:cNvSpPr txBox="1"/>
          <p:nvPr/>
        </p:nvSpPr>
        <p:spPr>
          <a:xfrm>
            <a:off x="306750" y="4677850"/>
            <a:ext cx="3926400" cy="42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latin typeface="Nunito Sans"/>
                <a:ea typeface="Nunito Sans"/>
                <a:cs typeface="Nunito Sans"/>
                <a:sym typeface="Nunito Sans"/>
              </a:rPr>
              <a:t>Sauf avis contraire, cette présentation est mise à disposition selon les termes de la </a:t>
            </a:r>
            <a:r>
              <a:rPr lang="en" sz="800" u="sng">
                <a:solidFill>
                  <a:schemeClr val="hlink"/>
                </a:solidFill>
                <a:latin typeface="Nunito Sans"/>
                <a:ea typeface="Nunito Sans"/>
                <a:cs typeface="Nunito Sans"/>
                <a:sym typeface="Nunito Sans"/>
                <a:hlinkClick r:id="rId3"/>
              </a:rPr>
              <a:t>licence Creative Commons Attribution 4.0 International</a:t>
            </a:r>
            <a:r>
              <a:rPr lang="en" sz="800">
                <a:latin typeface="Nunito Sans"/>
                <a:ea typeface="Nunito Sans"/>
                <a:cs typeface="Nunito Sans"/>
                <a:sym typeface="Nunito Sans"/>
              </a:rPr>
              <a:t>.</a:t>
            </a:r>
            <a:endParaRPr sz="800">
              <a:latin typeface="Nunito Sans"/>
              <a:ea typeface="Nunito Sans"/>
              <a:cs typeface="Nunito Sans"/>
              <a:sym typeface="Nunito Sans"/>
            </a:endParaRPr>
          </a:p>
        </p:txBody>
      </p:sp>
      <p:pic>
        <p:nvPicPr>
          <p:cNvPr id="93" name="Google Shape;93;p15"/>
          <p:cNvPicPr preferRelativeResize="0"/>
          <p:nvPr/>
        </p:nvPicPr>
        <p:blipFill>
          <a:blip r:embed="rId4">
            <a:alphaModFix/>
          </a:blip>
          <a:stretch>
            <a:fillRect/>
          </a:stretch>
        </p:blipFill>
        <p:spPr>
          <a:xfrm>
            <a:off x="407000" y="4374550"/>
            <a:ext cx="866879" cy="303300"/>
          </a:xfrm>
          <a:prstGeom prst="rect">
            <a:avLst/>
          </a:prstGeom>
          <a:noFill/>
          <a:ln>
            <a:noFill/>
          </a:ln>
        </p:spPr>
      </p:pic>
      <p:sp>
        <p:nvSpPr>
          <p:cNvPr id="94" name="Google Shape;94;p15"/>
          <p:cNvSpPr txBox="1"/>
          <p:nvPr/>
        </p:nvSpPr>
        <p:spPr>
          <a:xfrm>
            <a:off x="6052725" y="4840200"/>
            <a:ext cx="2952600" cy="30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u="sng">
                <a:solidFill>
                  <a:srgbClr val="1155CC"/>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Image</a:t>
            </a:r>
            <a:r>
              <a:rPr lang="en" sz="800">
                <a:solidFill>
                  <a:srgbClr val="000000"/>
                </a:solidFill>
                <a:latin typeface="Nunito Sans"/>
                <a:ea typeface="Nunito Sans"/>
                <a:cs typeface="Nunito Sans"/>
                <a:sym typeface="Nunito Sans"/>
              </a:rPr>
              <a:t> </a:t>
            </a:r>
            <a:r>
              <a:rPr lang="en" sz="800">
                <a:latin typeface="Nunito Sans"/>
                <a:ea typeface="Nunito Sans"/>
                <a:cs typeface="Nunito Sans"/>
                <a:sym typeface="Nunito Sans"/>
              </a:rPr>
              <a:t>par</a:t>
            </a:r>
            <a:r>
              <a:rPr lang="en" sz="800">
                <a:solidFill>
                  <a:srgbClr val="000000"/>
                </a:solidFill>
                <a:uFill>
                  <a:noFill/>
                </a:u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 </a:t>
            </a:r>
            <a:r>
              <a:rPr lang="en" sz="800" u="sng">
                <a:solidFill>
                  <a:srgbClr val="1155CC"/>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mohamed_hassan</a:t>
            </a:r>
            <a:r>
              <a:rPr lang="en" sz="800">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Pixabay</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9"/>
              </a:rPr>
              <a:t>Licence Pixabay</a:t>
            </a:r>
            <a:endParaRPr sz="800">
              <a:latin typeface="Nunito Sans"/>
              <a:ea typeface="Nunito Sans"/>
              <a:cs typeface="Nunito Sans"/>
              <a:sym typeface="Nunito Sans"/>
            </a:endParaRPr>
          </a:p>
        </p:txBody>
      </p:sp>
      <p:pic>
        <p:nvPicPr>
          <p:cNvPr id="95" name="Google Shape;95;p15"/>
          <p:cNvPicPr preferRelativeResize="0"/>
          <p:nvPr/>
        </p:nvPicPr>
        <p:blipFill rotWithShape="1">
          <a:blip r:embed="rId10">
            <a:alphaModFix/>
          </a:blip>
          <a:srcRect l="13779" r="27104"/>
          <a:stretch/>
        </p:blipFill>
        <p:spPr>
          <a:xfrm>
            <a:off x="4565400" y="0"/>
            <a:ext cx="4578602" cy="5143501"/>
          </a:xfrm>
          <a:prstGeom prst="rect">
            <a:avLst/>
          </a:prstGeom>
          <a:noFill/>
          <a:ln>
            <a:noFill/>
          </a:ln>
        </p:spPr>
      </p:pic>
      <p:sp>
        <p:nvSpPr>
          <p:cNvPr id="96" name="Google Shape;96;p15"/>
          <p:cNvSpPr txBox="1"/>
          <p:nvPr/>
        </p:nvSpPr>
        <p:spPr>
          <a:xfrm>
            <a:off x="6052725" y="4840200"/>
            <a:ext cx="2952600" cy="30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u="sng">
                <a:solidFill>
                  <a:srgbClr val="1155CC"/>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Image</a:t>
            </a:r>
            <a:r>
              <a:rPr lang="en" sz="800">
                <a:solidFill>
                  <a:srgbClr val="000000"/>
                </a:solidFill>
                <a:latin typeface="Nunito Sans"/>
                <a:ea typeface="Nunito Sans"/>
                <a:cs typeface="Nunito Sans"/>
                <a:sym typeface="Nunito Sans"/>
              </a:rPr>
              <a:t> </a:t>
            </a:r>
            <a:r>
              <a:rPr lang="en" sz="800">
                <a:latin typeface="Nunito Sans"/>
                <a:ea typeface="Nunito Sans"/>
                <a:cs typeface="Nunito Sans"/>
                <a:sym typeface="Nunito Sans"/>
              </a:rPr>
              <a:t>par</a:t>
            </a:r>
            <a:r>
              <a:rPr lang="en" sz="800">
                <a:solidFill>
                  <a:srgbClr val="000000"/>
                </a:solidFill>
                <a:uFill>
                  <a:noFill/>
                </a:u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 </a:t>
            </a:r>
            <a:r>
              <a:rPr lang="en" sz="800" u="sng">
                <a:solidFill>
                  <a:srgbClr val="1155CC"/>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mohamed_hassan</a:t>
            </a:r>
            <a:r>
              <a:rPr lang="en" sz="800">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Pixabay</a:t>
            </a:r>
            <a:r>
              <a:rPr lang="en" sz="800">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9">
                  <a:extLst>
                    <a:ext uri="{A12FA001-AC4F-418D-AE19-62706E023703}">
                      <ahyp:hlinkClr xmlns:ahyp="http://schemas.microsoft.com/office/drawing/2018/hyperlinkcolor" val="tx"/>
                    </a:ext>
                  </a:extLst>
                </a:hlinkClick>
              </a:rPr>
              <a:t>Licence Pixabay</a:t>
            </a:r>
            <a:endParaRPr sz="800">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4"/>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Planifier le partage de  vos données de recherche</a:t>
            </a:r>
            <a:endParaRPr b="1"/>
          </a:p>
        </p:txBody>
      </p:sp>
      <p:sp>
        <p:nvSpPr>
          <p:cNvPr id="174" name="Google Shape;174;p24"/>
          <p:cNvSpPr txBox="1">
            <a:spLocks noGrp="1"/>
          </p:cNvSpPr>
          <p:nvPr>
            <p:ph type="body" idx="1"/>
          </p:nvPr>
        </p:nvSpPr>
        <p:spPr>
          <a:xfrm>
            <a:off x="3062200" y="575500"/>
            <a:ext cx="2730000" cy="3981000"/>
          </a:xfrm>
          <a:prstGeom prst="rect">
            <a:avLst/>
          </a:prstGeom>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sz="1800"/>
              <a:t>Le </a:t>
            </a:r>
            <a:r>
              <a:rPr lang="en" sz="1800" u="sng">
                <a:solidFill>
                  <a:schemeClr val="hlink"/>
                </a:solidFill>
                <a:hlinkClick r:id="rId3"/>
              </a:rPr>
              <a:t>plan de gestion des données (PGD)</a:t>
            </a:r>
            <a:r>
              <a:rPr lang="en" sz="1800"/>
              <a:t> est un document qui aide les chercheurs à déterminer les coûts, les avantages et les défis de la gestion des données.​</a:t>
            </a:r>
            <a:endParaRPr sz="1800"/>
          </a:p>
          <a:p>
            <a:pPr marL="0" lvl="0" indent="0" algn="l" rtl="0">
              <a:lnSpc>
                <a:spcPct val="115000"/>
              </a:lnSpc>
              <a:spcBef>
                <a:spcPts val="1000"/>
              </a:spcBef>
              <a:spcAft>
                <a:spcPts val="0"/>
              </a:spcAft>
              <a:buNone/>
            </a:pPr>
            <a:endParaRPr sz="1500"/>
          </a:p>
          <a:p>
            <a:pPr marL="0" lvl="0" indent="0" algn="l" rtl="0">
              <a:lnSpc>
                <a:spcPct val="115000"/>
              </a:lnSpc>
              <a:spcBef>
                <a:spcPts val="1000"/>
              </a:spcBef>
              <a:spcAft>
                <a:spcPts val="0"/>
              </a:spcAft>
              <a:buNone/>
            </a:pPr>
            <a:endParaRPr sz="1500"/>
          </a:p>
          <a:p>
            <a:pPr marL="914400" lvl="0" indent="0" algn="l" rtl="0">
              <a:lnSpc>
                <a:spcPct val="115000"/>
              </a:lnSpc>
              <a:spcBef>
                <a:spcPts val="1000"/>
              </a:spcBef>
              <a:spcAft>
                <a:spcPts val="0"/>
              </a:spcAft>
              <a:buNone/>
            </a:pPr>
            <a:endParaRPr sz="1500"/>
          </a:p>
        </p:txBody>
      </p:sp>
      <p:sp>
        <p:nvSpPr>
          <p:cNvPr id="175" name="Google Shape;175;p2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pic>
        <p:nvPicPr>
          <p:cNvPr id="176" name="Google Shape;176;p24"/>
          <p:cNvPicPr preferRelativeResize="0"/>
          <p:nvPr/>
        </p:nvPicPr>
        <p:blipFill>
          <a:blip r:embed="rId4">
            <a:alphaModFix/>
          </a:blip>
          <a:stretch>
            <a:fillRect/>
          </a:stretch>
        </p:blipFill>
        <p:spPr>
          <a:xfrm>
            <a:off x="-73737" y="2480775"/>
            <a:ext cx="2662674" cy="2662674"/>
          </a:xfrm>
          <a:prstGeom prst="rect">
            <a:avLst/>
          </a:prstGeom>
          <a:noFill/>
          <a:ln>
            <a:noFill/>
          </a:ln>
        </p:spPr>
      </p:pic>
      <p:pic>
        <p:nvPicPr>
          <p:cNvPr id="177" name="Google Shape;177;p24"/>
          <p:cNvPicPr preferRelativeResize="0"/>
          <p:nvPr/>
        </p:nvPicPr>
        <p:blipFill>
          <a:blip r:embed="rId5">
            <a:alphaModFix/>
          </a:blip>
          <a:stretch>
            <a:fillRect/>
          </a:stretch>
        </p:blipFill>
        <p:spPr>
          <a:xfrm>
            <a:off x="5923796" y="776321"/>
            <a:ext cx="2730000" cy="2892426"/>
          </a:xfrm>
          <a:prstGeom prst="rect">
            <a:avLst/>
          </a:prstGeom>
          <a:noFill/>
          <a:ln>
            <a:noFill/>
          </a:ln>
        </p:spPr>
      </p:pic>
      <p:sp>
        <p:nvSpPr>
          <p:cNvPr id="178" name="Google Shape;178;p24"/>
          <p:cNvSpPr txBox="1"/>
          <p:nvPr/>
        </p:nvSpPr>
        <p:spPr>
          <a:xfrm>
            <a:off x="3290100" y="4119225"/>
            <a:ext cx="4989900" cy="780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600"/>
              </a:spcBef>
              <a:spcAft>
                <a:spcPts val="1000"/>
              </a:spcAft>
              <a:buClr>
                <a:schemeClr val="dk1"/>
              </a:buClr>
              <a:buSzPts val="1100"/>
              <a:buFont typeface="Arial"/>
              <a:buNone/>
            </a:pPr>
            <a:r>
              <a:rPr lang="en" sz="1800">
                <a:solidFill>
                  <a:schemeClr val="accent1"/>
                </a:solidFill>
                <a:latin typeface="Nunito Sans"/>
                <a:ea typeface="Nunito Sans"/>
                <a:cs typeface="Nunito Sans"/>
                <a:sym typeface="Nunito Sans"/>
              </a:rPr>
              <a:t>➽ </a:t>
            </a:r>
            <a:r>
              <a:rPr lang="en" sz="1800">
                <a:solidFill>
                  <a:srgbClr val="666666"/>
                </a:solidFill>
                <a:latin typeface="Nunito Sans"/>
                <a:ea typeface="Nunito Sans"/>
                <a:cs typeface="Nunito Sans"/>
                <a:sym typeface="Nunito Sans"/>
              </a:rPr>
              <a:t>Le contenu et la durée des DMP dépendent du projet de recherche</a:t>
            </a:r>
            <a:endParaRPr sz="1800">
              <a:latin typeface="Nunito Sans"/>
              <a:ea typeface="Nunito Sans"/>
              <a:cs typeface="Nunito Sans"/>
              <a:sym typeface="Nuni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5"/>
          <p:cNvSpPr txBox="1">
            <a:spLocks noGrp="1"/>
          </p:cNvSpPr>
          <p:nvPr>
            <p:ph type="title"/>
          </p:nvPr>
        </p:nvSpPr>
        <p:spPr>
          <a:xfrm>
            <a:off x="234450" y="465475"/>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Assistant PGD​</a:t>
            </a:r>
            <a:endParaRPr b="1"/>
          </a:p>
        </p:txBody>
      </p:sp>
      <p:sp>
        <p:nvSpPr>
          <p:cNvPr id="184" name="Google Shape;184;p25"/>
          <p:cNvSpPr txBox="1">
            <a:spLocks noGrp="1"/>
          </p:cNvSpPr>
          <p:nvPr>
            <p:ph type="body" idx="1"/>
          </p:nvPr>
        </p:nvSpPr>
        <p:spPr>
          <a:xfrm>
            <a:off x="2722125" y="412900"/>
            <a:ext cx="6083100" cy="4493700"/>
          </a:xfrm>
          <a:prstGeom prst="rect">
            <a:avLst/>
          </a:prstGeom>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sz="2200"/>
              <a:t> Utilisez un modèle - </a:t>
            </a:r>
            <a:r>
              <a:rPr lang="en" sz="2200" u="sng">
                <a:solidFill>
                  <a:schemeClr val="hlink"/>
                </a:solidFill>
                <a:hlinkClick r:id="rId3"/>
              </a:rPr>
              <a:t>Assistant PGD</a:t>
            </a:r>
            <a:r>
              <a:rPr lang="en" sz="2200"/>
              <a:t> </a:t>
            </a:r>
            <a:endParaRPr sz="2200"/>
          </a:p>
          <a:p>
            <a:pPr marL="0" lvl="0" indent="0" algn="l" rtl="0">
              <a:spcBef>
                <a:spcPts val="1000"/>
              </a:spcBef>
              <a:spcAft>
                <a:spcPts val="0"/>
              </a:spcAft>
              <a:buNone/>
            </a:pPr>
            <a:endParaRPr sz="2200">
              <a:solidFill>
                <a:schemeClr val="dk1"/>
              </a:solidFill>
              <a:highlight>
                <a:srgbClr val="FFFFFF"/>
              </a:highlight>
            </a:endParaRPr>
          </a:p>
          <a:p>
            <a:pPr marL="914400" lvl="0" indent="0" algn="l" rtl="0">
              <a:lnSpc>
                <a:spcPct val="115000"/>
              </a:lnSpc>
              <a:spcBef>
                <a:spcPts val="4400"/>
              </a:spcBef>
              <a:spcAft>
                <a:spcPts val="0"/>
              </a:spcAft>
              <a:buNone/>
            </a:pPr>
            <a:endParaRPr sz="2200"/>
          </a:p>
        </p:txBody>
      </p:sp>
      <p:sp>
        <p:nvSpPr>
          <p:cNvPr id="185" name="Google Shape;185;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pic>
        <p:nvPicPr>
          <p:cNvPr id="186" name="Google Shape;186;p25"/>
          <p:cNvPicPr preferRelativeResize="0"/>
          <p:nvPr/>
        </p:nvPicPr>
        <p:blipFill>
          <a:blip r:embed="rId4">
            <a:alphaModFix/>
          </a:blip>
          <a:stretch>
            <a:fillRect/>
          </a:stretch>
        </p:blipFill>
        <p:spPr>
          <a:xfrm>
            <a:off x="-73737" y="2480775"/>
            <a:ext cx="2662674" cy="2662674"/>
          </a:xfrm>
          <a:prstGeom prst="rect">
            <a:avLst/>
          </a:prstGeom>
          <a:noFill/>
          <a:ln>
            <a:noFill/>
          </a:ln>
        </p:spPr>
      </p:pic>
      <p:pic>
        <p:nvPicPr>
          <p:cNvPr id="187" name="Google Shape;187;p25"/>
          <p:cNvPicPr preferRelativeResize="0"/>
          <p:nvPr/>
        </p:nvPicPr>
        <p:blipFill>
          <a:blip r:embed="rId5">
            <a:alphaModFix/>
          </a:blip>
          <a:stretch>
            <a:fillRect/>
          </a:stretch>
        </p:blipFill>
        <p:spPr>
          <a:xfrm>
            <a:off x="2773875" y="1460950"/>
            <a:ext cx="6133851" cy="27847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Modèles de PGD</a:t>
            </a:r>
            <a:endParaRPr b="1"/>
          </a:p>
        </p:txBody>
      </p:sp>
      <p:sp>
        <p:nvSpPr>
          <p:cNvPr id="193" name="Google Shape;193;p26"/>
          <p:cNvSpPr txBox="1">
            <a:spLocks noGrp="1"/>
          </p:cNvSpPr>
          <p:nvPr>
            <p:ph type="body" idx="1"/>
          </p:nvPr>
        </p:nvSpPr>
        <p:spPr>
          <a:xfrm>
            <a:off x="2656425" y="581250"/>
            <a:ext cx="2730000" cy="3981000"/>
          </a:xfrm>
          <a:prstGeom prst="rect">
            <a:avLst/>
          </a:prstGeom>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sz="1800"/>
              <a:t>Examinez d’autres PGD comme modèles</a:t>
            </a:r>
            <a:endParaRPr sz="1800"/>
          </a:p>
          <a:p>
            <a:pPr marL="0" lvl="0" indent="0" algn="l" rtl="0">
              <a:lnSpc>
                <a:spcPct val="115000"/>
              </a:lnSpc>
              <a:spcBef>
                <a:spcPts val="1000"/>
              </a:spcBef>
              <a:spcAft>
                <a:spcPts val="0"/>
              </a:spcAft>
              <a:buNone/>
            </a:pPr>
            <a:r>
              <a:rPr lang="en" sz="1800">
                <a:solidFill>
                  <a:schemeClr val="accent1"/>
                </a:solidFill>
              </a:rPr>
              <a:t>➽</a:t>
            </a:r>
            <a:r>
              <a:rPr lang="en" sz="2200">
                <a:solidFill>
                  <a:schemeClr val="accent1"/>
                </a:solidFill>
              </a:rPr>
              <a:t> </a:t>
            </a:r>
            <a:r>
              <a:rPr lang="en" sz="1800" u="sng">
                <a:solidFill>
                  <a:schemeClr val="hlink"/>
                </a:solidFill>
                <a:highlight>
                  <a:srgbClr val="FFFFFF"/>
                </a:highlight>
                <a:hlinkClick r:id="rId3"/>
              </a:rPr>
              <a:t>Modèles de PGD par Portage</a:t>
            </a:r>
            <a:endParaRPr sz="1800">
              <a:solidFill>
                <a:srgbClr val="1F3D7C"/>
              </a:solidFill>
              <a:highlight>
                <a:srgbClr val="FFFFFF"/>
              </a:highlight>
            </a:endParaRPr>
          </a:p>
          <a:p>
            <a:pPr marL="457200" lvl="0" indent="0" algn="l" rtl="0">
              <a:lnSpc>
                <a:spcPct val="115000"/>
              </a:lnSpc>
              <a:spcBef>
                <a:spcPts val="0"/>
              </a:spcBef>
              <a:spcAft>
                <a:spcPts val="0"/>
              </a:spcAft>
              <a:buNone/>
            </a:pPr>
            <a:endParaRPr sz="1800">
              <a:solidFill>
                <a:srgbClr val="1F3D7C"/>
              </a:solidFill>
              <a:highlight>
                <a:srgbClr val="FFFFFF"/>
              </a:highlight>
            </a:endParaRPr>
          </a:p>
          <a:p>
            <a:pPr marL="0" lvl="0" indent="0" algn="l" rtl="0">
              <a:lnSpc>
                <a:spcPct val="115000"/>
              </a:lnSpc>
              <a:spcBef>
                <a:spcPts val="0"/>
              </a:spcBef>
              <a:spcAft>
                <a:spcPts val="0"/>
              </a:spcAft>
              <a:buNone/>
            </a:pPr>
            <a:r>
              <a:rPr lang="en" sz="1800">
                <a:solidFill>
                  <a:schemeClr val="accent1"/>
                </a:solidFill>
              </a:rPr>
              <a:t>➽ </a:t>
            </a:r>
            <a:r>
              <a:rPr lang="en" sz="1800" u="sng">
                <a:solidFill>
                  <a:schemeClr val="hlink"/>
                </a:solidFill>
                <a:highlight>
                  <a:srgbClr val="FFFFFF"/>
                </a:highlight>
                <a:hlinkClick r:id="rId4"/>
              </a:rPr>
              <a:t>Exemples de DMP du Digital Curation Center</a:t>
            </a:r>
            <a:r>
              <a:rPr lang="en" sz="1800"/>
              <a:t> (en anglais)</a:t>
            </a:r>
            <a:endParaRPr sz="1800"/>
          </a:p>
          <a:p>
            <a:pPr marL="914400" lvl="0" indent="0" algn="l" rtl="0">
              <a:lnSpc>
                <a:spcPct val="115000"/>
              </a:lnSpc>
              <a:spcBef>
                <a:spcPts val="0"/>
              </a:spcBef>
              <a:spcAft>
                <a:spcPts val="0"/>
              </a:spcAft>
              <a:buNone/>
            </a:pPr>
            <a:endParaRPr sz="1800"/>
          </a:p>
        </p:txBody>
      </p:sp>
      <p:sp>
        <p:nvSpPr>
          <p:cNvPr id="194" name="Google Shape;194;p2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pic>
        <p:nvPicPr>
          <p:cNvPr id="195" name="Google Shape;195;p26"/>
          <p:cNvPicPr preferRelativeResize="0"/>
          <p:nvPr/>
        </p:nvPicPr>
        <p:blipFill>
          <a:blip r:embed="rId5">
            <a:alphaModFix/>
          </a:blip>
          <a:stretch>
            <a:fillRect/>
          </a:stretch>
        </p:blipFill>
        <p:spPr>
          <a:xfrm>
            <a:off x="-73737" y="2480775"/>
            <a:ext cx="2662674" cy="2662674"/>
          </a:xfrm>
          <a:prstGeom prst="rect">
            <a:avLst/>
          </a:prstGeom>
          <a:noFill/>
          <a:ln>
            <a:noFill/>
          </a:ln>
        </p:spPr>
      </p:pic>
      <p:pic>
        <p:nvPicPr>
          <p:cNvPr id="196" name="Google Shape;196;p26"/>
          <p:cNvPicPr preferRelativeResize="0"/>
          <p:nvPr/>
        </p:nvPicPr>
        <p:blipFill>
          <a:blip r:embed="rId6">
            <a:alphaModFix/>
          </a:blip>
          <a:stretch>
            <a:fillRect/>
          </a:stretch>
        </p:blipFill>
        <p:spPr>
          <a:xfrm>
            <a:off x="5275600" y="581250"/>
            <a:ext cx="3452775" cy="3761058"/>
          </a:xfrm>
          <a:prstGeom prst="rect">
            <a:avLst/>
          </a:prstGeom>
          <a:noFill/>
          <a:ln>
            <a:noFill/>
          </a:ln>
        </p:spPr>
      </p:pic>
      <p:sp>
        <p:nvSpPr>
          <p:cNvPr id="197" name="Google Shape;197;p26"/>
          <p:cNvSpPr txBox="1"/>
          <p:nvPr/>
        </p:nvSpPr>
        <p:spPr>
          <a:xfrm>
            <a:off x="5340900" y="4518375"/>
            <a:ext cx="3312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latin typeface="Nunito Sans"/>
                <a:ea typeface="Nunito Sans"/>
                <a:cs typeface="Nunito Sans"/>
                <a:sym typeface="Nunito Sans"/>
              </a:rPr>
              <a:t>Doiron, James. (2020, September 8). Plan de gestion des données modèle #3: Modèle fictif sur « Méthodes mixtes ». Zenodo. </a:t>
            </a:r>
            <a:r>
              <a:rPr lang="en" sz="800" u="sng">
                <a:solidFill>
                  <a:schemeClr val="hlink"/>
                </a:solidFill>
                <a:latin typeface="Nunito Sans"/>
                <a:ea typeface="Nunito Sans"/>
                <a:cs typeface="Nunito Sans"/>
                <a:sym typeface="Nunito Sans"/>
                <a:hlinkClick r:id="rId7"/>
              </a:rPr>
              <a:t>http://doi.org/10.5281/zenodo.4019569</a:t>
            </a:r>
            <a:r>
              <a:rPr lang="en" sz="800">
                <a:latin typeface="Nunito Sans"/>
                <a:ea typeface="Nunito Sans"/>
                <a:cs typeface="Nunito Sans"/>
                <a:sym typeface="Nunito Sans"/>
              </a:rPr>
              <a:t> </a:t>
            </a:r>
            <a:endParaRPr sz="800">
              <a:latin typeface="Nunito Sans"/>
              <a:ea typeface="Nunito Sans"/>
              <a:cs typeface="Nunito Sans"/>
              <a:sym typeface="Nuni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7"/>
          <p:cNvSpPr txBox="1">
            <a:spLocks noGrp="1"/>
          </p:cNvSpPr>
          <p:nvPr>
            <p:ph type="title"/>
          </p:nvPr>
        </p:nvSpPr>
        <p:spPr>
          <a:xfrm>
            <a:off x="224050" y="575500"/>
            <a:ext cx="21822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t>Boîte à outils pour les données sensibles — destiné aux chercheurs</a:t>
            </a:r>
            <a:endParaRPr b="1"/>
          </a:p>
          <a:p>
            <a:pPr marL="0" lvl="0" indent="0" algn="l" rtl="0">
              <a:spcBef>
                <a:spcPts val="0"/>
              </a:spcBef>
              <a:spcAft>
                <a:spcPts val="0"/>
              </a:spcAft>
              <a:buNone/>
            </a:pPr>
            <a:endParaRPr b="1"/>
          </a:p>
        </p:txBody>
      </p:sp>
      <p:sp>
        <p:nvSpPr>
          <p:cNvPr id="203" name="Google Shape;203;p27"/>
          <p:cNvSpPr txBox="1">
            <a:spLocks noGrp="1"/>
          </p:cNvSpPr>
          <p:nvPr>
            <p:ph type="body" idx="1"/>
          </p:nvPr>
        </p:nvSpPr>
        <p:spPr>
          <a:xfrm>
            <a:off x="2649676" y="362901"/>
            <a:ext cx="6037200" cy="4712400"/>
          </a:xfrm>
          <a:prstGeom prst="rect">
            <a:avLst/>
          </a:prstGeom>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1600" dirty="0"/>
              <a:t>L'accès aux données individuelles des participants et aux documents relatifs aux essais cliniques devrait être ouvert au plus grand nombre tout en respectant les contraintes juridiques, éthiques et contractuelles du projet (</a:t>
            </a:r>
            <a:r>
              <a:rPr lang="en" sz="1600" b="1" i="1" dirty="0"/>
              <a:t>as open as possible and as closed as necessary</a:t>
            </a:r>
            <a:r>
              <a:rPr lang="en" sz="1600" dirty="0"/>
              <a:t>)</a:t>
            </a:r>
            <a:endParaRPr sz="1600" dirty="0"/>
          </a:p>
          <a:p>
            <a:pPr marL="0" lvl="0" indent="0" algn="l" rtl="0">
              <a:spcBef>
                <a:spcPts val="600"/>
              </a:spcBef>
              <a:spcAft>
                <a:spcPts val="0"/>
              </a:spcAft>
              <a:buNone/>
            </a:pPr>
            <a:endParaRPr sz="1600" dirty="0"/>
          </a:p>
          <a:p>
            <a:pPr marL="0" lvl="0" indent="0" algn="l" rtl="0">
              <a:spcBef>
                <a:spcPts val="600"/>
              </a:spcBef>
              <a:spcAft>
                <a:spcPts val="0"/>
              </a:spcAft>
              <a:buNone/>
            </a:pPr>
            <a:r>
              <a:rPr lang="en" sz="1600" dirty="0"/>
              <a:t>Boîte à outils </a:t>
            </a:r>
            <a:endParaRPr sz="1600" dirty="0"/>
          </a:p>
          <a:p>
            <a:pPr marL="685800" lvl="0" indent="-317500" algn="l" rtl="0">
              <a:spcBef>
                <a:spcPts val="0"/>
              </a:spcBef>
              <a:spcAft>
                <a:spcPts val="0"/>
              </a:spcAft>
              <a:buClr>
                <a:schemeClr val="dk1"/>
              </a:buClr>
              <a:buSzPts val="1400"/>
              <a:buFont typeface="Arial"/>
              <a:buChar char="●"/>
            </a:pPr>
            <a:r>
              <a:rPr lang="en" dirty="0"/>
              <a:t>Partie 1: </a:t>
            </a:r>
            <a:r>
              <a:rPr lang="en" dirty="0">
                <a:solidFill>
                  <a:srgbClr val="0645AD"/>
                </a:solidFill>
                <a:highlight>
                  <a:srgbClr val="FFFFFF"/>
                </a:highlight>
                <a:uFill>
                  <a:noFill/>
                </a:uFill>
                <a:hlinkClick r:id="rId3">
                  <a:extLst>
                    <a:ext uri="{A12FA001-AC4F-418D-AE19-62706E023703}">
                      <ahyp:hlinkClr xmlns:ahyp="http://schemas.microsoft.com/office/drawing/2018/hyperlinkcolor" val="tx"/>
                    </a:ext>
                  </a:extLst>
                </a:hlinkClick>
              </a:rPr>
              <a:t>Un Glossaire terminologique sur l’utilisation des données sensibles à des fins de recherche</a:t>
            </a:r>
            <a:endParaRPr dirty="0">
              <a:solidFill>
                <a:srgbClr val="0645AD"/>
              </a:solidFill>
              <a:highlight>
                <a:srgbClr val="FFFFFF"/>
              </a:highlight>
            </a:endParaRPr>
          </a:p>
          <a:p>
            <a:pPr marL="685800" lvl="0" indent="-317500" algn="l" rtl="0">
              <a:spcBef>
                <a:spcPts val="0"/>
              </a:spcBef>
              <a:spcAft>
                <a:spcPts val="0"/>
              </a:spcAft>
              <a:buClr>
                <a:schemeClr val="dk1"/>
              </a:buClr>
              <a:buSzPts val="1400"/>
              <a:buFont typeface="Nunito Sans"/>
              <a:buChar char="●"/>
            </a:pPr>
            <a:r>
              <a:rPr lang="en" dirty="0">
                <a:solidFill>
                  <a:schemeClr val="dk1"/>
                </a:solidFill>
                <a:highlight>
                  <a:srgbClr val="FFFFFF"/>
                </a:highlight>
              </a:rPr>
              <a:t>Partie 2:</a:t>
            </a:r>
            <a:r>
              <a:rPr lang="en" dirty="0">
                <a:solidFill>
                  <a:srgbClr val="0645AD"/>
                </a:solidFill>
                <a:highlight>
                  <a:srgbClr val="FFFFFF"/>
                </a:highlight>
              </a:rPr>
              <a:t> </a:t>
            </a:r>
            <a:r>
              <a:rPr lang="en" dirty="0">
                <a:solidFill>
                  <a:srgbClr val="0645AD"/>
                </a:solidFill>
                <a:highlight>
                  <a:srgbClr val="FFFFFF"/>
                </a:highlight>
                <a:uFill>
                  <a:noFill/>
                </a:uFill>
                <a:hlinkClick r:id="rId4">
                  <a:extLst>
                    <a:ext uri="{A12FA001-AC4F-418D-AE19-62706E023703}">
                      <ahyp:hlinkClr xmlns:ahyp="http://schemas.microsoft.com/office/drawing/2018/hyperlinkcolor" val="tx"/>
                    </a:ext>
                  </a:extLst>
                </a:hlinkClick>
              </a:rPr>
              <a:t>Un matrice de risque lié aux données de recherche avec des êtres humains</a:t>
            </a:r>
            <a:endParaRPr dirty="0">
              <a:solidFill>
                <a:srgbClr val="0645AD"/>
              </a:solidFill>
              <a:highlight>
                <a:srgbClr val="FFFFFF"/>
              </a:highlight>
            </a:endParaRPr>
          </a:p>
          <a:p>
            <a:pPr marL="685800" lvl="0" indent="-317500" algn="l" rtl="0">
              <a:spcBef>
                <a:spcPts val="0"/>
              </a:spcBef>
              <a:spcAft>
                <a:spcPts val="0"/>
              </a:spcAft>
              <a:buClr>
                <a:schemeClr val="dk1"/>
              </a:buClr>
              <a:buSzPts val="1400"/>
              <a:buFont typeface="Nunito Sans"/>
              <a:buChar char="●"/>
            </a:pPr>
            <a:r>
              <a:rPr lang="en" dirty="0">
                <a:solidFill>
                  <a:schemeClr val="dk1"/>
                </a:solidFill>
                <a:highlight>
                  <a:srgbClr val="FFFFFF"/>
                </a:highlight>
              </a:rPr>
              <a:t>Partie 3:</a:t>
            </a:r>
            <a:r>
              <a:rPr lang="en" dirty="0">
                <a:solidFill>
                  <a:srgbClr val="0645AD"/>
                </a:solidFill>
                <a:highlight>
                  <a:srgbClr val="FFFFFF"/>
                </a:highlight>
              </a:rPr>
              <a:t> </a:t>
            </a:r>
            <a:r>
              <a:rPr lang="en" dirty="0">
                <a:solidFill>
                  <a:srgbClr val="0645AD"/>
                </a:solidFill>
                <a:highlight>
                  <a:srgbClr val="FFFFFF"/>
                </a:highlight>
                <a:uFill>
                  <a:noFill/>
                </a:uFill>
                <a:hlinkClick r:id="rId5">
                  <a:extLst>
                    <a:ext uri="{A12FA001-AC4F-418D-AE19-62706E023703}">
                      <ahyp:hlinkClr xmlns:ahyp="http://schemas.microsoft.com/office/drawing/2018/hyperlinkcolor" val="tx"/>
                    </a:ext>
                  </a:extLst>
                </a:hlinkClick>
              </a:rPr>
              <a:t>Un document fournissant des échantillons du langage de la gestion des données de recherche pour le consentement éclairé</a:t>
            </a:r>
            <a:r>
              <a:rPr lang="en" dirty="0">
                <a:solidFill>
                  <a:schemeClr val="dk1"/>
                </a:solidFill>
                <a:highlight>
                  <a:srgbClr val="FFFFFF"/>
                </a:highlight>
              </a:rPr>
              <a:t>. </a:t>
            </a:r>
            <a:endParaRPr dirty="0">
              <a:solidFill>
                <a:schemeClr val="dk1"/>
              </a:solidFill>
              <a:highlight>
                <a:srgbClr val="FFFFFF"/>
              </a:highlight>
            </a:endParaRPr>
          </a:p>
          <a:p>
            <a:pPr marL="0" lvl="0" indent="0" algn="l" rtl="0">
              <a:spcBef>
                <a:spcPts val="4400"/>
              </a:spcBef>
              <a:spcAft>
                <a:spcPts val="0"/>
              </a:spcAft>
              <a:buClr>
                <a:schemeClr val="dk1"/>
              </a:buClr>
              <a:buSzPts val="1100"/>
              <a:buFont typeface="Arial"/>
              <a:buNone/>
            </a:pPr>
            <a:endParaRPr sz="1600" dirty="0"/>
          </a:p>
          <a:p>
            <a:pPr marL="0" lvl="0" indent="0" algn="l" rtl="0">
              <a:spcBef>
                <a:spcPts val="600"/>
              </a:spcBef>
              <a:spcAft>
                <a:spcPts val="0"/>
              </a:spcAft>
              <a:buNone/>
            </a:pPr>
            <a:endParaRPr sz="1600" dirty="0"/>
          </a:p>
        </p:txBody>
      </p:sp>
      <p:sp>
        <p:nvSpPr>
          <p:cNvPr id="204" name="Google Shape;204;p2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pic>
        <p:nvPicPr>
          <p:cNvPr id="205" name="Google Shape;205;p27"/>
          <p:cNvPicPr preferRelativeResize="0"/>
          <p:nvPr/>
        </p:nvPicPr>
        <p:blipFill>
          <a:blip r:embed="rId6">
            <a:alphaModFix/>
          </a:blip>
          <a:stretch>
            <a:fillRect/>
          </a:stretch>
        </p:blipFill>
        <p:spPr>
          <a:xfrm>
            <a:off x="44775" y="2649675"/>
            <a:ext cx="2425626" cy="24256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224050" y="575500"/>
            <a:ext cx="21822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t>Anonymiser les informations personnelles</a:t>
            </a:r>
            <a:endParaRPr b="1"/>
          </a:p>
          <a:p>
            <a:pPr marL="0" lvl="0" indent="0" algn="l" rtl="0">
              <a:spcBef>
                <a:spcPts val="0"/>
              </a:spcBef>
              <a:spcAft>
                <a:spcPts val="0"/>
              </a:spcAft>
              <a:buNone/>
            </a:pPr>
            <a:endParaRPr b="1"/>
          </a:p>
        </p:txBody>
      </p:sp>
      <p:sp>
        <p:nvSpPr>
          <p:cNvPr id="211" name="Google Shape;211;p28"/>
          <p:cNvSpPr txBox="1">
            <a:spLocks noGrp="1"/>
          </p:cNvSpPr>
          <p:nvPr>
            <p:ph type="body" idx="1"/>
          </p:nvPr>
        </p:nvSpPr>
        <p:spPr>
          <a:xfrm>
            <a:off x="2649676" y="166218"/>
            <a:ext cx="6222600" cy="4712400"/>
          </a:xfrm>
          <a:prstGeom prst="rect">
            <a:avLst/>
          </a:prstGeom>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1600"/>
              <a:t>Minimiser les risques de divulgation lors du partage de données recueillies auprès de participants humains en appliquant des pratiques de dépersonnalisation des données</a:t>
            </a:r>
            <a:endParaRPr sz="1600"/>
          </a:p>
          <a:p>
            <a:pPr marL="457200" lvl="0" indent="0" algn="l" rtl="0">
              <a:spcBef>
                <a:spcPts val="600"/>
              </a:spcBef>
              <a:spcAft>
                <a:spcPts val="0"/>
              </a:spcAft>
              <a:buNone/>
            </a:pPr>
            <a:r>
              <a:rPr lang="en" sz="1800">
                <a:solidFill>
                  <a:schemeClr val="accent1"/>
                </a:solidFill>
              </a:rPr>
              <a:t>➽ </a:t>
            </a:r>
            <a:r>
              <a:rPr lang="en" sz="1500"/>
              <a:t>Consultez les </a:t>
            </a:r>
            <a:r>
              <a:rPr lang="en" sz="1500" u="sng">
                <a:solidFill>
                  <a:schemeClr val="hlink"/>
                </a:solidFill>
                <a:hlinkClick r:id="rId3"/>
              </a:rPr>
              <a:t>directives sur la dépersonnalisation des données</a:t>
            </a:r>
            <a:r>
              <a:rPr lang="en" sz="1500"/>
              <a:t> de Portage</a:t>
            </a:r>
            <a:endParaRPr sz="1500"/>
          </a:p>
          <a:p>
            <a:pPr marL="457200" lvl="0" indent="0" algn="l" rtl="0">
              <a:spcBef>
                <a:spcPts val="600"/>
              </a:spcBef>
              <a:spcAft>
                <a:spcPts val="0"/>
              </a:spcAft>
              <a:buNone/>
            </a:pPr>
            <a:endParaRPr sz="1500"/>
          </a:p>
          <a:p>
            <a:pPr marL="0" lvl="0" indent="0" algn="l" rtl="0">
              <a:spcBef>
                <a:spcPts val="600"/>
              </a:spcBef>
              <a:spcAft>
                <a:spcPts val="0"/>
              </a:spcAft>
              <a:buClr>
                <a:schemeClr val="dk1"/>
              </a:buClr>
              <a:buSzPts val="1100"/>
              <a:buFont typeface="Arial"/>
              <a:buNone/>
            </a:pPr>
            <a:r>
              <a:rPr lang="en" sz="1500"/>
              <a:t>Services tarifés de dépersonnalisation</a:t>
            </a:r>
            <a:endParaRPr sz="1500"/>
          </a:p>
          <a:p>
            <a:pPr marL="457200" lvl="0" indent="-304800" algn="l" rtl="0">
              <a:spcBef>
                <a:spcPts val="600"/>
              </a:spcBef>
              <a:spcAft>
                <a:spcPts val="0"/>
              </a:spcAft>
              <a:buSzPts val="1200"/>
              <a:buChar char="▪"/>
            </a:pPr>
            <a:r>
              <a:rPr lang="en" sz="1200" u="sng">
                <a:solidFill>
                  <a:schemeClr val="hlink"/>
                </a:solidFill>
                <a:hlinkClick r:id="rId4"/>
              </a:rPr>
              <a:t>d-wise</a:t>
            </a:r>
            <a:r>
              <a:rPr lang="en" sz="1200"/>
              <a:t> (bureaux américains et européens)</a:t>
            </a:r>
            <a:endParaRPr sz="1200"/>
          </a:p>
          <a:p>
            <a:pPr marL="914400" lvl="1" indent="-304800" algn="l" rtl="0">
              <a:spcBef>
                <a:spcPts val="0"/>
              </a:spcBef>
              <a:spcAft>
                <a:spcPts val="0"/>
              </a:spcAft>
              <a:buSzPts val="1200"/>
              <a:buChar char="-"/>
            </a:pPr>
            <a:r>
              <a:rPr lang="en" sz="1200"/>
              <a:t>Offre de </a:t>
            </a:r>
            <a:r>
              <a:rPr lang="en" sz="1200" u="sng">
                <a:solidFill>
                  <a:schemeClr val="hlink"/>
                </a:solidFill>
                <a:hlinkClick r:id="rId5"/>
              </a:rPr>
              <a:t>services d’anonymisation gratuits</a:t>
            </a:r>
            <a:r>
              <a:rPr lang="en" sz="1200"/>
              <a:t> aux chercheurs qui déposent dans Vivli les données de chaque participant des essais cliniques sur la COVID-19.</a:t>
            </a:r>
            <a:endParaRPr sz="1200"/>
          </a:p>
          <a:p>
            <a:pPr marL="457200" lvl="0" indent="-304800" algn="l" rtl="0">
              <a:spcBef>
                <a:spcPts val="0"/>
              </a:spcBef>
              <a:spcAft>
                <a:spcPts val="0"/>
              </a:spcAft>
              <a:buSzPts val="1200"/>
              <a:buChar char="▪"/>
            </a:pPr>
            <a:r>
              <a:rPr lang="en" sz="1200"/>
              <a:t>Le Consortium interuniversitaire de recherche politique et sociale (ICPSR) dont les archives se trouvent à l’université du Michigan</a:t>
            </a:r>
            <a:endParaRPr sz="1200"/>
          </a:p>
          <a:p>
            <a:pPr marL="914400" lvl="1" indent="-304800" algn="l" rtl="0">
              <a:spcBef>
                <a:spcPts val="0"/>
              </a:spcBef>
              <a:spcAft>
                <a:spcPts val="0"/>
              </a:spcAft>
              <a:buSzPts val="1200"/>
              <a:buChar char="-"/>
            </a:pPr>
            <a:r>
              <a:rPr lang="en" sz="1200"/>
              <a:t>Vous devrez acheter la trousse de curation professionne, voir “</a:t>
            </a:r>
            <a:r>
              <a:rPr lang="en" sz="1200" u="sng">
                <a:solidFill>
                  <a:schemeClr val="hlink"/>
                </a:solidFill>
                <a:hlinkClick r:id="rId6"/>
              </a:rPr>
              <a:t>Deposit data with ICPSR</a:t>
            </a:r>
            <a:r>
              <a:rPr lang="en" sz="1200"/>
              <a:t>”</a:t>
            </a:r>
            <a:endParaRPr sz="1200"/>
          </a:p>
          <a:p>
            <a:pPr marL="457200" lvl="0" indent="-304800" algn="l" rtl="0">
              <a:spcBef>
                <a:spcPts val="0"/>
              </a:spcBef>
              <a:spcAft>
                <a:spcPts val="0"/>
              </a:spcAft>
              <a:buSzPts val="1200"/>
              <a:buChar char="▪"/>
            </a:pPr>
            <a:r>
              <a:rPr lang="en" sz="1200" u="sng">
                <a:solidFill>
                  <a:schemeClr val="hlink"/>
                </a:solidFill>
                <a:hlinkClick r:id="rId7"/>
              </a:rPr>
              <a:t>Privacy Analytics</a:t>
            </a:r>
            <a:r>
              <a:rPr lang="en" sz="1200"/>
              <a:t> (entreprise d’Ottawa)</a:t>
            </a:r>
            <a:endParaRPr sz="1200"/>
          </a:p>
          <a:p>
            <a:pPr marL="914400" lvl="1" indent="-304800" algn="l" rtl="0">
              <a:spcBef>
                <a:spcPts val="0"/>
              </a:spcBef>
              <a:spcAft>
                <a:spcPts val="0"/>
              </a:spcAft>
              <a:buSzPts val="1200"/>
              <a:buChar char="-"/>
            </a:pPr>
            <a:r>
              <a:rPr lang="en" sz="1200"/>
              <a:t>Cette entreprise peut examiner des ensembles de données dans le cadre de ses “Data Privacy Validation Services” </a:t>
            </a:r>
            <a:endParaRPr sz="1500"/>
          </a:p>
        </p:txBody>
      </p:sp>
      <p:sp>
        <p:nvSpPr>
          <p:cNvPr id="212" name="Google Shape;212;p2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pic>
        <p:nvPicPr>
          <p:cNvPr id="213" name="Google Shape;213;p28"/>
          <p:cNvPicPr preferRelativeResize="0"/>
          <p:nvPr/>
        </p:nvPicPr>
        <p:blipFill>
          <a:blip r:embed="rId8">
            <a:alphaModFix/>
          </a:blip>
          <a:stretch>
            <a:fillRect/>
          </a:stretch>
        </p:blipFill>
        <p:spPr>
          <a:xfrm>
            <a:off x="44775" y="2649675"/>
            <a:ext cx="2425626" cy="24256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9"/>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Formats de fichier​</a:t>
            </a:r>
            <a:endParaRPr b="1"/>
          </a:p>
        </p:txBody>
      </p:sp>
      <p:sp>
        <p:nvSpPr>
          <p:cNvPr id="219" name="Google Shape;219;p29"/>
          <p:cNvSpPr txBox="1">
            <a:spLocks noGrp="1"/>
          </p:cNvSpPr>
          <p:nvPr>
            <p:ph type="body" idx="1"/>
          </p:nvPr>
        </p:nvSpPr>
        <p:spPr>
          <a:xfrm>
            <a:off x="2935825" y="434325"/>
            <a:ext cx="5905800" cy="993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2000">
                <a:solidFill>
                  <a:srgbClr val="434343"/>
                </a:solidFill>
              </a:rPr>
              <a:t>Lorsque vous choisissez un format pour vos données, vous devez tenir compte des activités ultérieures du cycle de vie </a:t>
            </a:r>
            <a:endParaRPr sz="2000">
              <a:solidFill>
                <a:srgbClr val="434343"/>
              </a:solidFill>
            </a:endParaRPr>
          </a:p>
        </p:txBody>
      </p:sp>
      <p:sp>
        <p:nvSpPr>
          <p:cNvPr id="220" name="Google Shape;220;p2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pic>
        <p:nvPicPr>
          <p:cNvPr id="221" name="Google Shape;221;p29"/>
          <p:cNvPicPr preferRelativeResize="0"/>
          <p:nvPr/>
        </p:nvPicPr>
        <p:blipFill>
          <a:blip r:embed="rId3">
            <a:alphaModFix/>
          </a:blip>
          <a:stretch>
            <a:fillRect/>
          </a:stretch>
        </p:blipFill>
        <p:spPr>
          <a:xfrm>
            <a:off x="111725" y="2782450"/>
            <a:ext cx="2046300" cy="2046300"/>
          </a:xfrm>
          <a:prstGeom prst="rect">
            <a:avLst/>
          </a:prstGeom>
          <a:noFill/>
          <a:ln>
            <a:noFill/>
          </a:ln>
        </p:spPr>
      </p:pic>
      <p:sp>
        <p:nvSpPr>
          <p:cNvPr id="222" name="Google Shape;222;p29"/>
          <p:cNvSpPr txBox="1"/>
          <p:nvPr/>
        </p:nvSpPr>
        <p:spPr>
          <a:xfrm>
            <a:off x="2935825" y="3920650"/>
            <a:ext cx="5905800" cy="9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accent1"/>
                </a:solidFill>
                <a:latin typeface="Nunito Sans"/>
                <a:ea typeface="Nunito Sans"/>
                <a:cs typeface="Nunito Sans"/>
                <a:sym typeface="Nunito Sans"/>
              </a:rPr>
              <a:t>➽ </a:t>
            </a:r>
            <a:r>
              <a:rPr lang="en" sz="1450">
                <a:solidFill>
                  <a:srgbClr val="434343"/>
                </a:solidFill>
                <a:latin typeface="Nunito Sans"/>
                <a:ea typeface="Nunito Sans"/>
                <a:cs typeface="Nunito Sans"/>
                <a:sym typeface="Nunito Sans"/>
              </a:rPr>
              <a:t>Vous n'êtes pas sûr d'un format de fichier? Consultez les</a:t>
            </a:r>
            <a:r>
              <a:rPr lang="en" sz="1450">
                <a:solidFill>
                  <a:schemeClr val="dk1"/>
                </a:solidFill>
                <a:latin typeface="Nunito Sans"/>
                <a:ea typeface="Nunito Sans"/>
                <a:cs typeface="Nunito Sans"/>
                <a:sym typeface="Nunito Sans"/>
              </a:rPr>
              <a:t> </a:t>
            </a:r>
            <a:r>
              <a:rPr lang="en" sz="1450" u="sng">
                <a:solidFill>
                  <a:srgbClr val="0563C1"/>
                </a:solid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Conseils sur les formats de fichiers numériques à utiliser lors du transfert d'informations</a:t>
            </a:r>
            <a:r>
              <a:rPr lang="en" sz="1450">
                <a:solidFill>
                  <a:schemeClr val="dk1"/>
                </a:solidFill>
                <a:latin typeface="Nunito Sans"/>
                <a:ea typeface="Nunito Sans"/>
                <a:cs typeface="Nunito Sans"/>
                <a:sym typeface="Nunito Sans"/>
              </a:rPr>
              <a:t> (</a:t>
            </a:r>
            <a:r>
              <a:rPr lang="en" sz="1450">
                <a:solidFill>
                  <a:srgbClr val="434343"/>
                </a:solidFill>
                <a:latin typeface="Nunito Sans"/>
                <a:ea typeface="Nunito Sans"/>
                <a:cs typeface="Nunito Sans"/>
                <a:sym typeface="Nunito Sans"/>
              </a:rPr>
              <a:t>2014) par Bibliothèque et Archives Canada. ​</a:t>
            </a:r>
            <a:endParaRPr sz="1100">
              <a:solidFill>
                <a:srgbClr val="434343"/>
              </a:solidFill>
              <a:latin typeface="Nunito Sans"/>
              <a:ea typeface="Nunito Sans"/>
              <a:cs typeface="Nunito Sans"/>
              <a:sym typeface="Nunito Sans"/>
            </a:endParaRPr>
          </a:p>
        </p:txBody>
      </p:sp>
      <p:graphicFrame>
        <p:nvGraphicFramePr>
          <p:cNvPr id="223" name="Google Shape;223;p29"/>
          <p:cNvGraphicFramePr/>
          <p:nvPr/>
        </p:nvGraphicFramePr>
        <p:xfrm>
          <a:off x="2980225" y="1602875"/>
          <a:ext cx="5943600" cy="2118360"/>
        </p:xfrm>
        <a:graphic>
          <a:graphicData uri="http://schemas.openxmlformats.org/drawingml/2006/table">
            <a:tbl>
              <a:tblPr>
                <a:noFill/>
                <a:tableStyleId>{10CAC1A5-09D4-45FC-84F8-79EDFBE261A5}</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tblGrid>
              <a:tr h="0">
                <a:tc>
                  <a:txBody>
                    <a:bodyPr/>
                    <a:lstStyle/>
                    <a:p>
                      <a:pPr marL="0" lvl="0" indent="0" algn="ctr" rtl="0">
                        <a:spcBef>
                          <a:spcPts val="0"/>
                        </a:spcBef>
                        <a:spcAft>
                          <a:spcPts val="0"/>
                        </a:spcAft>
                        <a:buNone/>
                      </a:pPr>
                      <a:r>
                        <a:rPr lang="en" sz="1200" b="1"/>
                        <a:t>Format propriétaire</a:t>
                      </a:r>
                      <a:endParaRPr sz="1100"/>
                    </a:p>
                  </a:txBody>
                  <a:tcPr marL="63500" marR="63500" marT="63500" marB="63500">
                    <a:solidFill>
                      <a:srgbClr val="D9D9D9"/>
                    </a:solidFill>
                  </a:tcPr>
                </a:tc>
                <a:tc>
                  <a:txBody>
                    <a:bodyPr/>
                    <a:lstStyle/>
                    <a:p>
                      <a:pPr marL="0" lvl="0" indent="0" algn="ctr" rtl="0">
                        <a:spcBef>
                          <a:spcPts val="0"/>
                        </a:spcBef>
                        <a:spcAft>
                          <a:spcPts val="0"/>
                        </a:spcAft>
                        <a:buNone/>
                      </a:pPr>
                      <a:r>
                        <a:rPr lang="en" sz="1200" b="1"/>
                        <a:t>Format préféré</a:t>
                      </a:r>
                      <a:endParaRPr sz="1100"/>
                    </a:p>
                  </a:txBody>
                  <a:tcPr marL="63500" marR="63500" marT="63500" marB="63500">
                    <a:solidFill>
                      <a:srgbClr val="D9D9D9"/>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 sz="1200"/>
                        <a:t>Excel (.xls, .xlsx), SPSS</a:t>
                      </a:r>
                      <a:endParaRPr sz="1100"/>
                    </a:p>
                  </a:txBody>
                  <a:tcPr marL="63500" marR="63500" marT="63500" marB="63500"/>
                </a:tc>
                <a:tc>
                  <a:txBody>
                    <a:bodyPr/>
                    <a:lstStyle/>
                    <a:p>
                      <a:pPr marL="0" lvl="0" indent="0" algn="l" rtl="0">
                        <a:spcBef>
                          <a:spcPts val="0"/>
                        </a:spcBef>
                        <a:spcAft>
                          <a:spcPts val="0"/>
                        </a:spcAft>
                        <a:buNone/>
                      </a:pPr>
                      <a:r>
                        <a:rPr lang="en" sz="1100"/>
                        <a:t>Comma Separated Values (.cvs ou .tsv)</a:t>
                      </a:r>
                      <a:endParaRPr sz="1100"/>
                    </a:p>
                    <a:p>
                      <a:pPr marL="0" lvl="0" indent="0" algn="l" rtl="0">
                        <a:spcBef>
                          <a:spcPts val="0"/>
                        </a:spcBef>
                        <a:spcAft>
                          <a:spcPts val="0"/>
                        </a:spcAft>
                        <a:buNone/>
                      </a:pPr>
                      <a:r>
                        <a:rPr lang="en" sz="1100"/>
                        <a:t>ASCII</a:t>
                      </a:r>
                      <a:endParaRPr sz="1100"/>
                    </a:p>
                  </a:txBody>
                  <a:tcPr marL="63500" marR="63500" marT="63500" marB="63500"/>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 sz="1200"/>
                        <a:t>Word (.doc, .docx)</a:t>
                      </a:r>
                      <a:endParaRPr sz="1100"/>
                    </a:p>
                  </a:txBody>
                  <a:tcPr marL="63500" marR="63500" marT="63500" marB="63500"/>
                </a:tc>
                <a:tc>
                  <a:txBody>
                    <a:bodyPr/>
                    <a:lstStyle/>
                    <a:p>
                      <a:pPr marL="0" lvl="0" indent="0" algn="l" rtl="0">
                        <a:spcBef>
                          <a:spcPts val="0"/>
                        </a:spcBef>
                        <a:spcAft>
                          <a:spcPts val="0"/>
                        </a:spcAft>
                        <a:buNone/>
                      </a:pPr>
                      <a:r>
                        <a:rPr lang="en" sz="1100"/>
                        <a:t>plain text (.txt), XML</a:t>
                      </a:r>
                      <a:endParaRPr sz="1100"/>
                    </a:p>
                    <a:p>
                      <a:pPr marL="0" lvl="0" indent="0" algn="l" rtl="0">
                        <a:spcBef>
                          <a:spcPts val="0"/>
                        </a:spcBef>
                        <a:spcAft>
                          <a:spcPts val="0"/>
                        </a:spcAft>
                        <a:buNone/>
                      </a:pPr>
                      <a:r>
                        <a:rPr lang="en" sz="1100"/>
                        <a:t>PDF/A (.pdf)</a:t>
                      </a:r>
                      <a:endParaRPr sz="1100"/>
                    </a:p>
                  </a:txBody>
                  <a:tcPr marL="63500" marR="63500" marT="63500" marB="63500"/>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r>
                        <a:rPr lang="en" sz="1100"/>
                        <a:t>PowerPoint (.ppt, .pptx)</a:t>
                      </a:r>
                      <a:endParaRPr sz="1100"/>
                    </a:p>
                  </a:txBody>
                  <a:tcPr marL="63500" marR="63500" marT="63500" marB="63500"/>
                </a:tc>
                <a:tc>
                  <a:txBody>
                    <a:bodyPr/>
                    <a:lstStyle/>
                    <a:p>
                      <a:pPr marL="0" lvl="0" indent="0" algn="l" rtl="0">
                        <a:spcBef>
                          <a:spcPts val="0"/>
                        </a:spcBef>
                        <a:spcAft>
                          <a:spcPts val="0"/>
                        </a:spcAft>
                        <a:buNone/>
                      </a:pPr>
                      <a:r>
                        <a:rPr lang="en" sz="1100"/>
                        <a:t>PDF/A (.pdf)</a:t>
                      </a:r>
                      <a:endParaRPr sz="1100"/>
                    </a:p>
                  </a:txBody>
                  <a:tcPr marL="63500" marR="63500" marT="63500" marB="63500"/>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r>
                        <a:rPr lang="en" sz="1100"/>
                        <a:t>Photoshop (.psd)</a:t>
                      </a:r>
                      <a:endParaRPr sz="1100"/>
                    </a:p>
                  </a:txBody>
                  <a:tcPr marL="63500" marR="63500" marT="63500" marB="63500"/>
                </a:tc>
                <a:tc>
                  <a:txBody>
                    <a:bodyPr/>
                    <a:lstStyle/>
                    <a:p>
                      <a:pPr marL="0" lvl="0" indent="0" algn="l" rtl="0">
                        <a:spcBef>
                          <a:spcPts val="0"/>
                        </a:spcBef>
                        <a:spcAft>
                          <a:spcPts val="0"/>
                        </a:spcAft>
                        <a:buNone/>
                      </a:pPr>
                      <a:r>
                        <a:rPr lang="en" sz="1100"/>
                        <a:t>TIFF (.tif, .tiff)</a:t>
                      </a:r>
                      <a:endParaRPr sz="1100"/>
                    </a:p>
                  </a:txBody>
                  <a:tcPr marL="63500" marR="63500" marT="63500" marB="63500"/>
                </a:tc>
                <a:extLst>
                  <a:ext uri="{0D108BD9-81ED-4DB2-BD59-A6C34878D82A}">
                    <a16:rowId xmlns:a16="http://schemas.microsoft.com/office/drawing/2014/main" val="10004"/>
                  </a:ext>
                </a:extLst>
              </a:tr>
              <a:tr h="0">
                <a:tc>
                  <a:txBody>
                    <a:bodyPr/>
                    <a:lstStyle/>
                    <a:p>
                      <a:pPr marL="0" lvl="0" indent="0" algn="l" rtl="0">
                        <a:spcBef>
                          <a:spcPts val="0"/>
                        </a:spcBef>
                        <a:spcAft>
                          <a:spcPts val="0"/>
                        </a:spcAft>
                        <a:buNone/>
                      </a:pPr>
                      <a:r>
                        <a:rPr lang="en" sz="1100"/>
                        <a:t>Quicktime (.mov)</a:t>
                      </a:r>
                      <a:endParaRPr sz="1100"/>
                    </a:p>
                  </a:txBody>
                  <a:tcPr marL="63500" marR="63500" marT="63500" marB="63500"/>
                </a:tc>
                <a:tc>
                  <a:txBody>
                    <a:bodyPr/>
                    <a:lstStyle/>
                    <a:p>
                      <a:pPr marL="0" lvl="0" indent="0" algn="l" rtl="0">
                        <a:spcBef>
                          <a:spcPts val="0"/>
                        </a:spcBef>
                        <a:spcAft>
                          <a:spcPts val="0"/>
                        </a:spcAft>
                        <a:buNone/>
                      </a:pPr>
                      <a:r>
                        <a:rPr lang="en" sz="1100"/>
                        <a:t>MPEG-4 (.mp4)</a:t>
                      </a:r>
                      <a:endParaRPr sz="1100"/>
                    </a:p>
                  </a:txBody>
                  <a:tcPr marL="63500" marR="63500" marT="63500" marB="63500"/>
                </a:tc>
                <a:extLst>
                  <a:ext uri="{0D108BD9-81ED-4DB2-BD59-A6C34878D82A}">
                    <a16:rowId xmlns:a16="http://schemas.microsoft.com/office/drawing/2014/main" val="10005"/>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7"/>
        <p:cNvGrpSpPr/>
        <p:nvPr/>
      </p:nvGrpSpPr>
      <p:grpSpPr>
        <a:xfrm>
          <a:off x="0" y="0"/>
          <a:ext cx="0" cy="0"/>
          <a:chOff x="0" y="0"/>
          <a:chExt cx="0" cy="0"/>
        </a:xfrm>
      </p:grpSpPr>
      <p:sp>
        <p:nvSpPr>
          <p:cNvPr id="228" name="Google Shape;228;p30"/>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3.</a:t>
            </a:r>
            <a:endParaRPr sz="4800" b="1"/>
          </a:p>
          <a:p>
            <a:pPr marL="0" lvl="0" indent="0" algn="l" rtl="0">
              <a:spcBef>
                <a:spcPts val="0"/>
              </a:spcBef>
              <a:spcAft>
                <a:spcPts val="0"/>
              </a:spcAft>
              <a:buNone/>
            </a:pPr>
            <a:r>
              <a:rPr lang="en" b="1"/>
              <a:t>Licences ouvertes </a:t>
            </a:r>
            <a:endParaRPr b="1"/>
          </a:p>
        </p:txBody>
      </p:sp>
      <p:sp>
        <p:nvSpPr>
          <p:cNvPr id="229" name="Google Shape;229;p3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230" name="Google Shape;230;p30"/>
          <p:cNvPicPr preferRelativeResize="0"/>
          <p:nvPr/>
        </p:nvPicPr>
        <p:blipFill rotWithShape="1">
          <a:blip r:embed="rId4">
            <a:alphaModFix/>
          </a:blip>
          <a:srcRect l="14879"/>
          <a:stretch/>
        </p:blipFill>
        <p:spPr>
          <a:xfrm>
            <a:off x="2575450" y="0"/>
            <a:ext cx="6568551" cy="5143497"/>
          </a:xfrm>
          <a:prstGeom prst="rect">
            <a:avLst/>
          </a:prstGeom>
          <a:noFill/>
          <a:ln>
            <a:noFill/>
          </a:ln>
        </p:spPr>
      </p:pic>
      <p:sp>
        <p:nvSpPr>
          <p:cNvPr id="231" name="Google Shape;231;p30"/>
          <p:cNvSpPr txBox="1"/>
          <p:nvPr/>
        </p:nvSpPr>
        <p:spPr>
          <a:xfrm>
            <a:off x="2723450" y="4804600"/>
            <a:ext cx="2516100" cy="2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u="sng">
                <a:solidFill>
                  <a:schemeClr val="hlink"/>
                </a:solidFill>
                <a:latin typeface="Nunito Sans"/>
                <a:ea typeface="Nunito Sans"/>
                <a:cs typeface="Nunito Sans"/>
                <a:sym typeface="Nunito Sans"/>
                <a:hlinkClick r:id="rId5"/>
              </a:rPr>
              <a:t>Photo</a:t>
            </a:r>
            <a:r>
              <a:rPr lang="en" sz="800">
                <a:solidFill>
                  <a:srgbClr val="111111"/>
                </a:solidFill>
                <a:latin typeface="Nunito Sans"/>
                <a:ea typeface="Nunito Sans"/>
                <a:cs typeface="Nunito Sans"/>
                <a:sym typeface="Nunito Sans"/>
              </a:rPr>
              <a:t> par </a:t>
            </a:r>
            <a:r>
              <a:rPr lang="en" sz="800" u="sng">
                <a:solidFill>
                  <a:srgbClr val="1155CC"/>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Umberto</a:t>
            </a:r>
            <a:r>
              <a:rPr lang="en" sz="800">
                <a:solidFill>
                  <a:srgbClr val="111111"/>
                </a:solidFill>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Unsplash</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8"/>
              </a:rPr>
              <a:t>Licence Unsplash</a:t>
            </a:r>
            <a:endParaRPr sz="800">
              <a:latin typeface="Nunito Sans"/>
              <a:ea typeface="Nunito Sans"/>
              <a:cs typeface="Nunito Sans"/>
              <a:sym typeface="Nuni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1"/>
          <p:cNvSpPr txBox="1">
            <a:spLocks noGrp="1"/>
          </p:cNvSpPr>
          <p:nvPr>
            <p:ph type="body" idx="1"/>
          </p:nvPr>
        </p:nvSpPr>
        <p:spPr>
          <a:xfrm>
            <a:off x="3025925" y="575500"/>
            <a:ext cx="5781000" cy="35910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Clr>
                <a:srgbClr val="767676"/>
              </a:buClr>
              <a:buSzPts val="2600"/>
              <a:buFont typeface="Nunito Sans"/>
              <a:buChar char="▪"/>
            </a:pPr>
            <a:r>
              <a:rPr lang="en" sz="2600" i="0">
                <a:solidFill>
                  <a:srgbClr val="767676"/>
                </a:solidFill>
                <a:latin typeface="Nunito Sans"/>
                <a:ea typeface="Nunito Sans"/>
                <a:cs typeface="Nunito Sans"/>
                <a:sym typeface="Nunito Sans"/>
              </a:rPr>
              <a:t>“Une licence permet à quelqu’un d’utiliser une oeuvre protégée à certaines fins et selon certaines conditions.</a:t>
            </a:r>
            <a:endParaRPr sz="2600" i="0">
              <a:solidFill>
                <a:srgbClr val="767676"/>
              </a:solidFill>
              <a:latin typeface="Nunito Sans"/>
              <a:ea typeface="Nunito Sans"/>
              <a:cs typeface="Nunito Sans"/>
              <a:sym typeface="Nunito Sans"/>
            </a:endParaRPr>
          </a:p>
          <a:p>
            <a:pPr marL="457200" lvl="0" indent="0" algn="l" rtl="0">
              <a:spcBef>
                <a:spcPts val="600"/>
              </a:spcBef>
              <a:spcAft>
                <a:spcPts val="0"/>
              </a:spcAft>
              <a:buNone/>
            </a:pPr>
            <a:endParaRPr sz="2600" i="0">
              <a:solidFill>
                <a:srgbClr val="767676"/>
              </a:solidFill>
              <a:latin typeface="Nunito Sans"/>
              <a:ea typeface="Nunito Sans"/>
              <a:cs typeface="Nunito Sans"/>
              <a:sym typeface="Nunito Sans"/>
            </a:endParaRPr>
          </a:p>
          <a:p>
            <a:pPr marL="457200" lvl="0" indent="-393700" algn="l" rtl="0">
              <a:spcBef>
                <a:spcPts val="600"/>
              </a:spcBef>
              <a:spcAft>
                <a:spcPts val="0"/>
              </a:spcAft>
              <a:buClr>
                <a:srgbClr val="767676"/>
              </a:buClr>
              <a:buSzPts val="2600"/>
              <a:buFont typeface="Nunito Sans"/>
              <a:buChar char="▪"/>
            </a:pPr>
            <a:r>
              <a:rPr lang="en" sz="2600" i="0">
                <a:solidFill>
                  <a:srgbClr val="767676"/>
                </a:solidFill>
                <a:latin typeface="Nunito Sans"/>
                <a:ea typeface="Nunito Sans"/>
                <a:cs typeface="Nunito Sans"/>
                <a:sym typeface="Nunito Sans"/>
              </a:rPr>
              <a:t>Le titulaire du droit d’auteur demeure le titulaire.”</a:t>
            </a:r>
            <a:endParaRPr sz="2600" i="0">
              <a:solidFill>
                <a:srgbClr val="767676"/>
              </a:solidFill>
              <a:latin typeface="Nunito Sans"/>
              <a:ea typeface="Nunito Sans"/>
              <a:cs typeface="Nunito Sans"/>
              <a:sym typeface="Nunito Sans"/>
            </a:endParaRPr>
          </a:p>
          <a:p>
            <a:pPr marL="0" lvl="0" indent="0" algn="l" rtl="0">
              <a:spcBef>
                <a:spcPts val="600"/>
              </a:spcBef>
              <a:spcAft>
                <a:spcPts val="0"/>
              </a:spcAft>
              <a:buNone/>
            </a:pPr>
            <a:endParaRPr sz="2600" i="0">
              <a:solidFill>
                <a:srgbClr val="767676"/>
              </a:solidFill>
              <a:latin typeface="Nunito Sans"/>
              <a:ea typeface="Nunito Sans"/>
              <a:cs typeface="Nunito Sans"/>
              <a:sym typeface="Nunito Sans"/>
            </a:endParaRPr>
          </a:p>
          <a:p>
            <a:pPr marL="0" lvl="0" indent="0" algn="l" rtl="0">
              <a:spcBef>
                <a:spcPts val="600"/>
              </a:spcBef>
              <a:spcAft>
                <a:spcPts val="0"/>
              </a:spcAft>
              <a:buNone/>
            </a:pPr>
            <a:endParaRPr sz="2600" i="0">
              <a:solidFill>
                <a:srgbClr val="767676"/>
              </a:solidFill>
              <a:latin typeface="Nunito Sans"/>
              <a:ea typeface="Nunito Sans"/>
              <a:cs typeface="Nunito Sans"/>
              <a:sym typeface="Nunito Sans"/>
            </a:endParaRPr>
          </a:p>
        </p:txBody>
      </p:sp>
      <p:sp>
        <p:nvSpPr>
          <p:cNvPr id="237" name="Google Shape;237;p3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Qu’est-ce qu’une licence ?</a:t>
            </a:r>
            <a:endParaRPr b="1"/>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endParaRPr b="1"/>
          </a:p>
        </p:txBody>
      </p:sp>
      <p:sp>
        <p:nvSpPr>
          <p:cNvPr id="238" name="Google Shape;238;p3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sp>
        <p:nvSpPr>
          <p:cNvPr id="239" name="Google Shape;239;p31"/>
          <p:cNvSpPr txBox="1"/>
          <p:nvPr/>
        </p:nvSpPr>
        <p:spPr>
          <a:xfrm>
            <a:off x="3045275" y="4649625"/>
            <a:ext cx="5742300" cy="34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u="sng">
                <a:solidFill>
                  <a:schemeClr val="hlink"/>
                </a:solidFill>
                <a:hlinkClick r:id="rId3"/>
              </a:rPr>
              <a:t>Le guide du droit d'auteur (Cessions et licences)</a:t>
            </a:r>
            <a:r>
              <a:rPr lang="en" sz="900">
                <a:solidFill>
                  <a:schemeClr val="dk1"/>
                </a:solidFill>
              </a:rPr>
              <a:t>,</a:t>
            </a:r>
            <a:r>
              <a:rPr lang="en" sz="900" u="sng">
                <a:solidFill>
                  <a:schemeClr val="hlink"/>
                </a:solidFill>
                <a:hlinkClick r:id="rId4"/>
              </a:rPr>
              <a:t>Office de la propriété intellectuelle du Canada</a:t>
            </a:r>
            <a:r>
              <a:rPr lang="en" sz="900">
                <a:solidFill>
                  <a:schemeClr val="dk1"/>
                </a:solidFill>
              </a:rPr>
              <a:t> (OPIC)</a:t>
            </a:r>
            <a:endParaRPr sz="9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Licences</a:t>
            </a:r>
            <a:endParaRPr b="1"/>
          </a:p>
        </p:txBody>
      </p:sp>
      <p:sp>
        <p:nvSpPr>
          <p:cNvPr id="245" name="Google Shape;245;p3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pic>
        <p:nvPicPr>
          <p:cNvPr id="246" name="Google Shape;246;p32"/>
          <p:cNvPicPr preferRelativeResize="0"/>
          <p:nvPr/>
        </p:nvPicPr>
        <p:blipFill>
          <a:blip r:embed="rId3">
            <a:alphaModFix/>
          </a:blip>
          <a:stretch>
            <a:fillRect/>
          </a:stretch>
        </p:blipFill>
        <p:spPr>
          <a:xfrm>
            <a:off x="3476413" y="346475"/>
            <a:ext cx="4695825" cy="2657475"/>
          </a:xfrm>
          <a:prstGeom prst="rect">
            <a:avLst/>
          </a:prstGeom>
          <a:noFill/>
          <a:ln>
            <a:noFill/>
          </a:ln>
        </p:spPr>
      </p:pic>
      <p:sp>
        <p:nvSpPr>
          <p:cNvPr id="247" name="Google Shape;247;p32"/>
          <p:cNvSpPr txBox="1"/>
          <p:nvPr/>
        </p:nvSpPr>
        <p:spPr>
          <a:xfrm>
            <a:off x="2534225" y="3097400"/>
            <a:ext cx="6580200" cy="58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Nunito Sans"/>
                <a:ea typeface="Nunito Sans"/>
                <a:cs typeface="Nunito Sans"/>
                <a:sym typeface="Nunito Sans"/>
              </a:rPr>
              <a:t>Licence Creative Commons Attribution 4.0 International</a:t>
            </a:r>
            <a:endParaRPr sz="1000">
              <a:latin typeface="Nunito Sans"/>
              <a:ea typeface="Nunito Sans"/>
              <a:cs typeface="Nunito Sans"/>
              <a:sym typeface="Nunito Sans"/>
            </a:endParaRPr>
          </a:p>
        </p:txBody>
      </p:sp>
      <p:sp>
        <p:nvSpPr>
          <p:cNvPr id="248" name="Google Shape;248;p32"/>
          <p:cNvSpPr txBox="1"/>
          <p:nvPr/>
        </p:nvSpPr>
        <p:spPr>
          <a:xfrm>
            <a:off x="4253875" y="3623100"/>
            <a:ext cx="3000000" cy="58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dk1"/>
                </a:solidFill>
                <a:latin typeface="Nunito Sans"/>
                <a:ea typeface="Nunito Sans"/>
                <a:cs typeface="Nunito Sans"/>
                <a:sym typeface="Nunito Sans"/>
              </a:rPr>
              <a:t>CC BY 4.0</a:t>
            </a:r>
            <a:endParaRPr sz="1300">
              <a:latin typeface="Nunito Sans"/>
              <a:ea typeface="Nunito Sans"/>
              <a:cs typeface="Nunito Sans"/>
              <a:sym typeface="Nunito Sans"/>
            </a:endParaRPr>
          </a:p>
        </p:txBody>
      </p:sp>
      <p:sp>
        <p:nvSpPr>
          <p:cNvPr id="249" name="Google Shape;249;p32"/>
          <p:cNvSpPr txBox="1"/>
          <p:nvPr/>
        </p:nvSpPr>
        <p:spPr>
          <a:xfrm>
            <a:off x="2681450" y="4247075"/>
            <a:ext cx="6386100" cy="461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500">
                <a:solidFill>
                  <a:schemeClr val="dk2"/>
                </a:solidFill>
                <a:latin typeface="Nunito Sans"/>
                <a:ea typeface="Nunito Sans"/>
                <a:cs typeface="Nunito Sans"/>
                <a:sym typeface="Nunito Sans"/>
              </a:rPr>
              <a:t>À propos des licences : </a:t>
            </a:r>
            <a:r>
              <a:rPr lang="en" sz="1500" u="sng">
                <a:solidFill>
                  <a:schemeClr val="hlink"/>
                </a:solidFill>
                <a:latin typeface="Nunito Sans"/>
                <a:ea typeface="Nunito Sans"/>
                <a:cs typeface="Nunito Sans"/>
                <a:sym typeface="Nunito Sans"/>
                <a:hlinkClick r:id="rId4"/>
              </a:rPr>
              <a:t>https://creativecommons.org/licenses/?lang=fr</a:t>
            </a:r>
            <a:endParaRPr sz="900">
              <a:latin typeface="Nunito Sans"/>
              <a:ea typeface="Nunito Sans"/>
              <a:cs typeface="Nunito Sans"/>
              <a:sym typeface="Nunito Sans"/>
            </a:endParaRPr>
          </a:p>
        </p:txBody>
      </p:sp>
      <p:sp>
        <p:nvSpPr>
          <p:cNvPr id="250" name="Google Shape;250;p32"/>
          <p:cNvSpPr txBox="1"/>
          <p:nvPr/>
        </p:nvSpPr>
        <p:spPr>
          <a:xfrm>
            <a:off x="4082538" y="4708175"/>
            <a:ext cx="3483600" cy="31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u="sng">
                <a:solidFill>
                  <a:schemeClr val="hlink"/>
                </a:solidFill>
                <a:latin typeface="Nunito Sans"/>
                <a:ea typeface="Nunito Sans"/>
                <a:cs typeface="Nunito Sans"/>
                <a:sym typeface="Nunito Sans"/>
                <a:hlinkClick r:id="rId5"/>
              </a:rPr>
              <a:t>Icônes et logo Creative Commons</a:t>
            </a:r>
            <a:r>
              <a:rPr lang="en" sz="800">
                <a:solidFill>
                  <a:schemeClr val="dk1"/>
                </a:solidFill>
                <a:latin typeface="Nunito Sans"/>
                <a:ea typeface="Nunito Sans"/>
                <a:cs typeface="Nunito Sans"/>
                <a:sym typeface="Nunito Sans"/>
              </a:rPr>
              <a:t>, Creative Commons,</a:t>
            </a:r>
            <a:r>
              <a:rPr lang="en" sz="800">
                <a:solidFill>
                  <a:schemeClr val="dk1"/>
                </a:solidFill>
                <a:uFill>
                  <a:noFill/>
                </a:u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 </a:t>
            </a:r>
            <a:r>
              <a:rPr lang="en" sz="800" u="sng">
                <a:solidFill>
                  <a:schemeClr val="hlink"/>
                </a:solidFill>
                <a:latin typeface="Nunito Sans"/>
                <a:ea typeface="Nunito Sans"/>
                <a:cs typeface="Nunito Sans"/>
                <a:sym typeface="Nunito Sans"/>
                <a:hlinkClick r:id="rId6"/>
              </a:rPr>
              <a:t>CC BY 4.0</a:t>
            </a:r>
            <a:endParaRPr sz="800">
              <a:latin typeface="Nunito Sans"/>
              <a:ea typeface="Nunito Sans"/>
              <a:cs typeface="Nunito Sans"/>
              <a:sym typeface="Nunito Sans"/>
            </a:endParaRPr>
          </a:p>
        </p:txBody>
      </p:sp>
      <p:pic>
        <p:nvPicPr>
          <p:cNvPr id="251" name="Google Shape;251;p32"/>
          <p:cNvPicPr preferRelativeResize="0"/>
          <p:nvPr/>
        </p:nvPicPr>
        <p:blipFill>
          <a:blip r:embed="rId7">
            <a:alphaModFix/>
          </a:blip>
          <a:stretch>
            <a:fillRect/>
          </a:stretch>
        </p:blipFill>
        <p:spPr>
          <a:xfrm>
            <a:off x="310646" y="1167925"/>
            <a:ext cx="1940463" cy="461100"/>
          </a:xfrm>
          <a:prstGeom prst="rect">
            <a:avLst/>
          </a:prstGeom>
          <a:noFill/>
          <a:ln>
            <a:noFill/>
          </a:ln>
        </p:spPr>
      </p:pic>
      <p:sp>
        <p:nvSpPr>
          <p:cNvPr id="252" name="Google Shape;252;p32"/>
          <p:cNvSpPr txBox="1"/>
          <p:nvPr/>
        </p:nvSpPr>
        <p:spPr>
          <a:xfrm>
            <a:off x="3119050" y="501900"/>
            <a:ext cx="459000" cy="70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5000" b="1">
                <a:latin typeface="Nunito Sans"/>
                <a:ea typeface="Nunito Sans"/>
                <a:cs typeface="Nunito Sans"/>
                <a:sym typeface="Nunito Sans"/>
              </a:rPr>
              <a:t>*</a:t>
            </a:r>
            <a:endParaRPr sz="5000" b="1">
              <a:latin typeface="Nunito Sans"/>
              <a:ea typeface="Nunito Sans"/>
              <a:cs typeface="Nunito Sans"/>
              <a:sym typeface="Nuni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Conditions des licences Creative Commons </a:t>
            </a:r>
            <a:endParaRPr b="1"/>
          </a:p>
        </p:txBody>
      </p:sp>
      <p:sp>
        <p:nvSpPr>
          <p:cNvPr id="258" name="Google Shape;258;p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sp>
        <p:nvSpPr>
          <p:cNvPr id="259" name="Google Shape;259;p33"/>
          <p:cNvSpPr txBox="1">
            <a:spLocks noGrp="1"/>
          </p:cNvSpPr>
          <p:nvPr>
            <p:ph type="body" idx="2"/>
          </p:nvPr>
        </p:nvSpPr>
        <p:spPr>
          <a:xfrm>
            <a:off x="3456000" y="1607125"/>
            <a:ext cx="19272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Attribution (BY)</a:t>
            </a:r>
            <a:endParaRPr sz="1800"/>
          </a:p>
        </p:txBody>
      </p:sp>
      <p:sp>
        <p:nvSpPr>
          <p:cNvPr id="260" name="Google Shape;260;p33"/>
          <p:cNvSpPr txBox="1"/>
          <p:nvPr/>
        </p:nvSpPr>
        <p:spPr>
          <a:xfrm>
            <a:off x="4033375" y="4682450"/>
            <a:ext cx="3299700" cy="33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u="sng">
                <a:solidFill>
                  <a:schemeClr val="hlink"/>
                </a:solidFill>
                <a:latin typeface="Nunito Sans"/>
                <a:ea typeface="Nunito Sans"/>
                <a:cs typeface="Nunito Sans"/>
                <a:sym typeface="Nunito Sans"/>
                <a:hlinkClick r:id="rId3"/>
              </a:rPr>
              <a:t>Icônes Creative Commons</a:t>
            </a:r>
            <a:r>
              <a:rPr lang="en" sz="800">
                <a:solidFill>
                  <a:schemeClr val="dk1"/>
                </a:solidFill>
                <a:latin typeface="Nunito Sans"/>
                <a:ea typeface="Nunito Sans"/>
                <a:cs typeface="Nunito Sans"/>
                <a:sym typeface="Nunito Sans"/>
              </a:rPr>
              <a:t>, Creative Commons,</a:t>
            </a:r>
            <a:r>
              <a:rPr lang="en" sz="800">
                <a:solidFill>
                  <a:schemeClr val="dk1"/>
                </a:solidFill>
                <a:uFill>
                  <a:noFill/>
                </a:u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 </a:t>
            </a:r>
            <a:r>
              <a:rPr lang="en" sz="800" u="sng">
                <a:solidFill>
                  <a:schemeClr val="hlink"/>
                </a:solidFill>
                <a:latin typeface="Nunito Sans"/>
                <a:ea typeface="Nunito Sans"/>
                <a:cs typeface="Nunito Sans"/>
                <a:sym typeface="Nunito Sans"/>
                <a:hlinkClick r:id="rId4"/>
              </a:rPr>
              <a:t>CC BY 4.0</a:t>
            </a:r>
            <a:endParaRPr sz="800">
              <a:latin typeface="Nunito Sans"/>
              <a:ea typeface="Nunito Sans"/>
              <a:cs typeface="Nunito Sans"/>
              <a:sym typeface="Nunito Sans"/>
            </a:endParaRPr>
          </a:p>
        </p:txBody>
      </p:sp>
      <p:pic>
        <p:nvPicPr>
          <p:cNvPr id="261" name="Google Shape;261;p33"/>
          <p:cNvPicPr preferRelativeResize="0"/>
          <p:nvPr/>
        </p:nvPicPr>
        <p:blipFill>
          <a:blip r:embed="rId5">
            <a:alphaModFix/>
          </a:blip>
          <a:stretch>
            <a:fillRect/>
          </a:stretch>
        </p:blipFill>
        <p:spPr>
          <a:xfrm>
            <a:off x="3880974" y="448449"/>
            <a:ext cx="1077250" cy="1077250"/>
          </a:xfrm>
          <a:prstGeom prst="rect">
            <a:avLst/>
          </a:prstGeom>
          <a:noFill/>
          <a:ln>
            <a:noFill/>
          </a:ln>
        </p:spPr>
      </p:pic>
      <p:pic>
        <p:nvPicPr>
          <p:cNvPr id="262" name="Google Shape;262;p33"/>
          <p:cNvPicPr preferRelativeResize="0"/>
          <p:nvPr/>
        </p:nvPicPr>
        <p:blipFill>
          <a:blip r:embed="rId6">
            <a:alphaModFix/>
          </a:blip>
          <a:stretch>
            <a:fillRect/>
          </a:stretch>
        </p:blipFill>
        <p:spPr>
          <a:xfrm>
            <a:off x="6738420" y="448445"/>
            <a:ext cx="1077250" cy="1077250"/>
          </a:xfrm>
          <a:prstGeom prst="rect">
            <a:avLst/>
          </a:prstGeom>
          <a:noFill/>
          <a:ln>
            <a:noFill/>
          </a:ln>
        </p:spPr>
      </p:pic>
      <p:sp>
        <p:nvSpPr>
          <p:cNvPr id="263" name="Google Shape;263;p33"/>
          <p:cNvSpPr txBox="1">
            <a:spLocks noGrp="1"/>
          </p:cNvSpPr>
          <p:nvPr>
            <p:ph type="body" idx="2"/>
          </p:nvPr>
        </p:nvSpPr>
        <p:spPr>
          <a:xfrm>
            <a:off x="5973700" y="1607125"/>
            <a:ext cx="26067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Partage dans les Mêmes Conditions (SA)</a:t>
            </a:r>
            <a:endParaRPr sz="1800"/>
          </a:p>
        </p:txBody>
      </p:sp>
      <p:sp>
        <p:nvSpPr>
          <p:cNvPr id="264" name="Google Shape;264;p33"/>
          <p:cNvSpPr txBox="1">
            <a:spLocks noGrp="1"/>
          </p:cNvSpPr>
          <p:nvPr>
            <p:ph type="body" idx="2"/>
          </p:nvPr>
        </p:nvSpPr>
        <p:spPr>
          <a:xfrm>
            <a:off x="3217800" y="3834025"/>
            <a:ext cx="24036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Pas d’Utilisation Commerciale (NC)</a:t>
            </a:r>
            <a:endParaRPr sz="1800"/>
          </a:p>
        </p:txBody>
      </p:sp>
      <p:sp>
        <p:nvSpPr>
          <p:cNvPr id="265" name="Google Shape;265;p33"/>
          <p:cNvSpPr txBox="1">
            <a:spLocks noGrp="1"/>
          </p:cNvSpPr>
          <p:nvPr>
            <p:ph type="body" idx="2"/>
          </p:nvPr>
        </p:nvSpPr>
        <p:spPr>
          <a:xfrm>
            <a:off x="6133450" y="3834025"/>
            <a:ext cx="22872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Pas de Modification (ND)</a:t>
            </a:r>
            <a:endParaRPr sz="1800"/>
          </a:p>
        </p:txBody>
      </p:sp>
      <p:pic>
        <p:nvPicPr>
          <p:cNvPr id="266" name="Google Shape;266;p33"/>
          <p:cNvPicPr preferRelativeResize="0"/>
          <p:nvPr/>
        </p:nvPicPr>
        <p:blipFill>
          <a:blip r:embed="rId7">
            <a:alphaModFix/>
          </a:blip>
          <a:stretch>
            <a:fillRect/>
          </a:stretch>
        </p:blipFill>
        <p:spPr>
          <a:xfrm>
            <a:off x="3880975" y="2717842"/>
            <a:ext cx="1077250" cy="1077266"/>
          </a:xfrm>
          <a:prstGeom prst="rect">
            <a:avLst/>
          </a:prstGeom>
          <a:noFill/>
          <a:ln>
            <a:noFill/>
          </a:ln>
        </p:spPr>
      </p:pic>
      <p:pic>
        <p:nvPicPr>
          <p:cNvPr id="267" name="Google Shape;267;p33"/>
          <p:cNvPicPr preferRelativeResize="0"/>
          <p:nvPr/>
        </p:nvPicPr>
        <p:blipFill>
          <a:blip r:embed="rId8">
            <a:alphaModFix/>
          </a:blip>
          <a:stretch>
            <a:fillRect/>
          </a:stretch>
        </p:blipFill>
        <p:spPr>
          <a:xfrm>
            <a:off x="6738425" y="2717850"/>
            <a:ext cx="1077250" cy="1077250"/>
          </a:xfrm>
          <a:prstGeom prst="rect">
            <a:avLst/>
          </a:prstGeom>
          <a:noFill/>
          <a:ln>
            <a:noFill/>
          </a:ln>
        </p:spPr>
      </p:pic>
      <p:sp>
        <p:nvSpPr>
          <p:cNvPr id="268" name="Google Shape;268;p33"/>
          <p:cNvSpPr txBox="1"/>
          <p:nvPr/>
        </p:nvSpPr>
        <p:spPr>
          <a:xfrm>
            <a:off x="3612000" y="129675"/>
            <a:ext cx="459000" cy="70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5000" b="1">
                <a:latin typeface="Nunito Sans"/>
                <a:ea typeface="Nunito Sans"/>
                <a:cs typeface="Nunito Sans"/>
                <a:sym typeface="Nunito Sans"/>
              </a:rPr>
              <a:t>*</a:t>
            </a:r>
            <a:endParaRPr sz="5000" b="1">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6"/>
          <p:cNvSpPr txBox="1">
            <a:spLocks noGrp="1"/>
          </p:cNvSpPr>
          <p:nvPr>
            <p:ph type="title"/>
          </p:nvPr>
        </p:nvSpPr>
        <p:spPr>
          <a:xfrm>
            <a:off x="320925" y="733425"/>
            <a:ext cx="38013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Après ce webinaire, vous serez en mesure de :</a:t>
            </a:r>
            <a:endParaRPr b="1"/>
          </a:p>
        </p:txBody>
      </p:sp>
      <p:sp>
        <p:nvSpPr>
          <p:cNvPr id="102" name="Google Shape;102;p16"/>
          <p:cNvSpPr txBox="1">
            <a:spLocks noGrp="1"/>
          </p:cNvSpPr>
          <p:nvPr>
            <p:ph type="body" idx="2"/>
          </p:nvPr>
        </p:nvSpPr>
        <p:spPr>
          <a:xfrm>
            <a:off x="4604700" y="541000"/>
            <a:ext cx="4342800" cy="4040100"/>
          </a:xfrm>
          <a:prstGeom prst="rect">
            <a:avLst/>
          </a:prstGeom>
        </p:spPr>
        <p:txBody>
          <a:bodyPr spcFirstLastPara="1" wrap="square" lIns="91425" tIns="91425" rIns="91425" bIns="91425" anchor="t" anchorCtr="0">
            <a:noAutofit/>
          </a:bodyPr>
          <a:lstStyle/>
          <a:p>
            <a:pPr marL="457200" lvl="0" indent="-349250" algn="l" rtl="0">
              <a:lnSpc>
                <a:spcPct val="100000"/>
              </a:lnSpc>
              <a:spcBef>
                <a:spcPts val="1000"/>
              </a:spcBef>
              <a:spcAft>
                <a:spcPts val="0"/>
              </a:spcAft>
              <a:buSzPts val="1900"/>
              <a:buChar char="●"/>
            </a:pPr>
            <a:r>
              <a:rPr lang="en" sz="1900"/>
              <a:t>Déterminer les droits d'auteur et la propriété des données</a:t>
            </a:r>
            <a:endParaRPr sz="1900"/>
          </a:p>
          <a:p>
            <a:pPr marL="457200" lvl="0" indent="-349250" algn="l" rtl="0">
              <a:lnSpc>
                <a:spcPct val="100000"/>
              </a:lnSpc>
              <a:spcBef>
                <a:spcPts val="1000"/>
              </a:spcBef>
              <a:spcAft>
                <a:spcPts val="0"/>
              </a:spcAft>
              <a:buSzPts val="1900"/>
              <a:buChar char="●"/>
            </a:pPr>
            <a:r>
              <a:rPr lang="en" sz="1900"/>
              <a:t>Planifier le partage de vos données de recherche</a:t>
            </a:r>
            <a:endParaRPr sz="1900"/>
          </a:p>
          <a:p>
            <a:pPr marL="457200" lvl="0" indent="-349250" algn="l" rtl="0">
              <a:lnSpc>
                <a:spcPct val="100000"/>
              </a:lnSpc>
              <a:spcBef>
                <a:spcPts val="1000"/>
              </a:spcBef>
              <a:spcAft>
                <a:spcPts val="0"/>
              </a:spcAft>
              <a:buSzPts val="1900"/>
              <a:buChar char="●"/>
            </a:pPr>
            <a:r>
              <a:rPr lang="en" sz="1900"/>
              <a:t>Rendre vos données et documentation pertinente disponibles dans un dépôt reconnu</a:t>
            </a:r>
            <a:endParaRPr sz="1900"/>
          </a:p>
          <a:p>
            <a:pPr marL="457200" lvl="0" indent="-349250" algn="l" rtl="0">
              <a:lnSpc>
                <a:spcPct val="100000"/>
              </a:lnSpc>
              <a:spcBef>
                <a:spcPts val="1000"/>
              </a:spcBef>
              <a:spcAft>
                <a:spcPts val="0"/>
              </a:spcAft>
              <a:buSzPts val="1900"/>
              <a:buChar char="●"/>
            </a:pPr>
            <a:r>
              <a:rPr lang="en" sz="1900"/>
              <a:t>Comprendre comment appliquer une licence ouverte à vos données </a:t>
            </a:r>
            <a:endParaRPr sz="1900"/>
          </a:p>
          <a:p>
            <a:pPr marL="457200" lvl="0" indent="0" algn="l" rtl="0">
              <a:lnSpc>
                <a:spcPct val="100000"/>
              </a:lnSpc>
              <a:spcBef>
                <a:spcPts val="1000"/>
              </a:spcBef>
              <a:spcAft>
                <a:spcPts val="1000"/>
              </a:spcAft>
              <a:buNone/>
            </a:pPr>
            <a:endParaRPr sz="1900"/>
          </a:p>
        </p:txBody>
      </p:sp>
      <p:sp>
        <p:nvSpPr>
          <p:cNvPr id="103" name="Google Shape;103;p1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4"/>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CC0 - Transfert dans le Domaine Public</a:t>
            </a:r>
            <a:endParaRPr b="1"/>
          </a:p>
        </p:txBody>
      </p:sp>
      <p:sp>
        <p:nvSpPr>
          <p:cNvPr id="274" name="Google Shape;274;p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
        <p:nvSpPr>
          <p:cNvPr id="275" name="Google Shape;275;p34"/>
          <p:cNvSpPr txBox="1">
            <a:spLocks noGrp="1"/>
          </p:cNvSpPr>
          <p:nvPr>
            <p:ph type="body" idx="2"/>
          </p:nvPr>
        </p:nvSpPr>
        <p:spPr>
          <a:xfrm>
            <a:off x="3090625" y="2203075"/>
            <a:ext cx="5596200" cy="1226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000"/>
              <a:t>Instrument permettant aux créateurs de renoncer à leurs droits et de transférer leur oeuvre directement dans le domaine public</a:t>
            </a:r>
            <a:endParaRPr sz="2000"/>
          </a:p>
        </p:txBody>
      </p:sp>
      <p:pic>
        <p:nvPicPr>
          <p:cNvPr id="276" name="Google Shape;276;p34"/>
          <p:cNvPicPr preferRelativeResize="0"/>
          <p:nvPr/>
        </p:nvPicPr>
        <p:blipFill>
          <a:blip r:embed="rId3">
            <a:alphaModFix/>
          </a:blip>
          <a:stretch>
            <a:fillRect/>
          </a:stretch>
        </p:blipFill>
        <p:spPr>
          <a:xfrm>
            <a:off x="3090625" y="516325"/>
            <a:ext cx="1200150" cy="1200150"/>
          </a:xfrm>
          <a:prstGeom prst="rect">
            <a:avLst/>
          </a:prstGeom>
          <a:noFill/>
          <a:ln>
            <a:noFill/>
          </a:ln>
        </p:spPr>
      </p:pic>
      <p:pic>
        <p:nvPicPr>
          <p:cNvPr id="277" name="Google Shape;277;p34"/>
          <p:cNvPicPr preferRelativeResize="0"/>
          <p:nvPr/>
        </p:nvPicPr>
        <p:blipFill>
          <a:blip r:embed="rId4">
            <a:alphaModFix/>
          </a:blip>
          <a:stretch>
            <a:fillRect/>
          </a:stretch>
        </p:blipFill>
        <p:spPr>
          <a:xfrm>
            <a:off x="4680025" y="654438"/>
            <a:ext cx="2609850" cy="923925"/>
          </a:xfrm>
          <a:prstGeom prst="rect">
            <a:avLst/>
          </a:prstGeom>
          <a:noFill/>
          <a:ln>
            <a:noFill/>
          </a:ln>
        </p:spPr>
      </p:pic>
      <p:sp>
        <p:nvSpPr>
          <p:cNvPr id="278" name="Google Shape;278;p34"/>
          <p:cNvSpPr txBox="1"/>
          <p:nvPr/>
        </p:nvSpPr>
        <p:spPr>
          <a:xfrm>
            <a:off x="7254275" y="720113"/>
            <a:ext cx="1585200" cy="792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4000" b="1">
                <a:solidFill>
                  <a:schemeClr val="dk1"/>
                </a:solidFill>
                <a:latin typeface="Calibri"/>
                <a:ea typeface="Calibri"/>
                <a:cs typeface="Calibri"/>
                <a:sym typeface="Calibri"/>
              </a:rPr>
              <a:t>CC0</a:t>
            </a:r>
            <a:endParaRPr sz="4000" b="1">
              <a:solidFill>
                <a:schemeClr val="dk1"/>
              </a:solidFill>
              <a:latin typeface="Calibri"/>
              <a:ea typeface="Calibri"/>
              <a:cs typeface="Calibri"/>
              <a:sym typeface="Calibri"/>
            </a:endParaRPr>
          </a:p>
        </p:txBody>
      </p:sp>
      <p:sp>
        <p:nvSpPr>
          <p:cNvPr id="279" name="Google Shape;279;p34"/>
          <p:cNvSpPr txBox="1"/>
          <p:nvPr/>
        </p:nvSpPr>
        <p:spPr>
          <a:xfrm>
            <a:off x="5548350" y="4749850"/>
            <a:ext cx="3213900" cy="3324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800" u="sng">
                <a:solidFill>
                  <a:schemeClr val="hlink"/>
                </a:solidFill>
                <a:latin typeface="Nunito Sans"/>
                <a:ea typeface="Nunito Sans"/>
                <a:cs typeface="Nunito Sans"/>
                <a:sym typeface="Nunito Sans"/>
                <a:hlinkClick r:id="rId5"/>
              </a:rPr>
              <a:t>Icônes CC0 Creative Commons</a:t>
            </a:r>
            <a:r>
              <a:rPr lang="en" sz="800">
                <a:solidFill>
                  <a:schemeClr val="dk1"/>
                </a:solidFill>
                <a:latin typeface="Nunito Sans"/>
                <a:ea typeface="Nunito Sans"/>
                <a:cs typeface="Nunito Sans"/>
                <a:sym typeface="Nunito Sans"/>
              </a:rPr>
              <a:t>, Creative Commons,</a:t>
            </a:r>
            <a:r>
              <a:rPr lang="en" sz="800">
                <a:solidFill>
                  <a:schemeClr val="dk1"/>
                </a:solidFill>
                <a:uFill>
                  <a:noFill/>
                </a:u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 </a:t>
            </a:r>
            <a:r>
              <a:rPr lang="en" sz="800" u="sng">
                <a:solidFill>
                  <a:schemeClr val="hlink"/>
                </a:solidFill>
                <a:latin typeface="Nunito Sans"/>
                <a:ea typeface="Nunito Sans"/>
                <a:cs typeface="Nunito Sans"/>
                <a:sym typeface="Nunito Sans"/>
                <a:hlinkClick r:id="rId6"/>
              </a:rPr>
              <a:t>CC BY 4.0</a:t>
            </a:r>
            <a:endParaRPr sz="800" u="sng">
              <a:solidFill>
                <a:schemeClr val="hlink"/>
              </a:solidFill>
              <a:latin typeface="Nunito Sans"/>
              <a:ea typeface="Nunito Sans"/>
              <a:cs typeface="Nunito Sans"/>
              <a:sym typeface="Nunito Sans"/>
            </a:endParaRPr>
          </a:p>
        </p:txBody>
      </p:sp>
      <p:sp>
        <p:nvSpPr>
          <p:cNvPr id="280" name="Google Shape;280;p34"/>
          <p:cNvSpPr txBox="1"/>
          <p:nvPr/>
        </p:nvSpPr>
        <p:spPr>
          <a:xfrm>
            <a:off x="3090625" y="3731925"/>
            <a:ext cx="5596200" cy="715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2"/>
                </a:solidFill>
                <a:latin typeface="Nunito Sans"/>
                <a:ea typeface="Nunito Sans"/>
                <a:cs typeface="Nunito Sans"/>
                <a:sym typeface="Nunito Sans"/>
              </a:rPr>
              <a:t>À propos de CC0 :</a:t>
            </a:r>
            <a:endParaRPr>
              <a:solidFill>
                <a:schemeClr val="dk2"/>
              </a:solidFill>
              <a:latin typeface="Nunito Sans"/>
              <a:ea typeface="Nunito Sans"/>
              <a:cs typeface="Nunito Sans"/>
              <a:sym typeface="Nunito Sans"/>
            </a:endParaRPr>
          </a:p>
          <a:p>
            <a:pPr marL="0" lvl="0" indent="0" algn="l" rtl="0">
              <a:spcBef>
                <a:spcPts val="0"/>
              </a:spcBef>
              <a:spcAft>
                <a:spcPts val="0"/>
              </a:spcAft>
              <a:buNone/>
            </a:pPr>
            <a:r>
              <a:rPr lang="en" u="sng">
                <a:solidFill>
                  <a:schemeClr val="hlink"/>
                </a:solidFill>
                <a:latin typeface="Nunito Sans"/>
                <a:ea typeface="Nunito Sans"/>
                <a:cs typeface="Nunito Sans"/>
                <a:sym typeface="Nunito Sans"/>
                <a:hlinkClick r:id="rId7"/>
              </a:rPr>
              <a:t>https://creativecommons.org/share-your-work/public-domain/cc0/</a:t>
            </a:r>
            <a:endParaRPr sz="800">
              <a:latin typeface="Nunito Sans"/>
              <a:ea typeface="Nunito Sans"/>
              <a:cs typeface="Nunito Sans"/>
              <a:sym typeface="Nuni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5"/>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Licences de logiciel</a:t>
            </a:r>
            <a:endParaRPr b="1"/>
          </a:p>
        </p:txBody>
      </p:sp>
      <p:sp>
        <p:nvSpPr>
          <p:cNvPr id="286" name="Google Shape;286;p3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sp>
        <p:nvSpPr>
          <p:cNvPr id="287" name="Google Shape;287;p35"/>
          <p:cNvSpPr txBox="1">
            <a:spLocks noGrp="1"/>
          </p:cNvSpPr>
          <p:nvPr>
            <p:ph type="body" idx="2"/>
          </p:nvPr>
        </p:nvSpPr>
        <p:spPr>
          <a:xfrm>
            <a:off x="5710600" y="781325"/>
            <a:ext cx="1715100" cy="672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u="sng">
                <a:solidFill>
                  <a:schemeClr val="hlink"/>
                </a:solidFill>
                <a:hlinkClick r:id="rId3"/>
              </a:rPr>
              <a:t>MIT License</a:t>
            </a:r>
            <a:endParaRPr sz="2200"/>
          </a:p>
        </p:txBody>
      </p:sp>
      <p:sp>
        <p:nvSpPr>
          <p:cNvPr id="288" name="Google Shape;288;p35"/>
          <p:cNvSpPr txBox="1"/>
          <p:nvPr/>
        </p:nvSpPr>
        <p:spPr>
          <a:xfrm>
            <a:off x="2765950" y="4556500"/>
            <a:ext cx="6167400" cy="318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800" u="sng">
                <a:solidFill>
                  <a:schemeClr val="hlink"/>
                </a:solidFill>
                <a:latin typeface="Nunito Sans"/>
                <a:ea typeface="Nunito Sans"/>
                <a:cs typeface="Nunito Sans"/>
                <a:sym typeface="Nunito Sans"/>
                <a:hlinkClick r:id="rId4"/>
              </a:rPr>
              <a:t>logo MIT,</a:t>
            </a:r>
            <a:r>
              <a:rPr lang="en" sz="800">
                <a:latin typeface="Nunito Sans"/>
                <a:ea typeface="Nunito Sans"/>
                <a:cs typeface="Nunito Sans"/>
                <a:sym typeface="Nunito Sans"/>
              </a:rPr>
              <a:t> Wikimedia Commons, domaine public, </a:t>
            </a:r>
            <a:r>
              <a:rPr lang="en" sz="800" u="sng">
                <a:solidFill>
                  <a:schemeClr val="hlink"/>
                </a:solidFill>
                <a:latin typeface="Nunito Sans"/>
                <a:ea typeface="Nunito Sans"/>
                <a:cs typeface="Nunito Sans"/>
                <a:sym typeface="Nunito Sans"/>
                <a:hlinkClick r:id="rId5"/>
              </a:rPr>
              <a:t>log GPL</a:t>
            </a:r>
            <a:r>
              <a:rPr lang="en" sz="800">
                <a:latin typeface="Nunito Sans"/>
                <a:ea typeface="Nunito Sans"/>
                <a:cs typeface="Nunito Sans"/>
                <a:sym typeface="Nunito Sans"/>
              </a:rPr>
              <a:t>, Wikimedia Commons, domaine public, </a:t>
            </a:r>
            <a:endParaRPr sz="800">
              <a:latin typeface="Nunito Sans"/>
              <a:ea typeface="Nunito Sans"/>
              <a:cs typeface="Nunito Sans"/>
              <a:sym typeface="Nunito Sans"/>
            </a:endParaRPr>
          </a:p>
          <a:p>
            <a:pPr marL="0" lvl="0" indent="0" algn="ctr" rtl="0">
              <a:lnSpc>
                <a:spcPct val="115000"/>
              </a:lnSpc>
              <a:spcBef>
                <a:spcPts val="0"/>
              </a:spcBef>
              <a:spcAft>
                <a:spcPts val="0"/>
              </a:spcAft>
              <a:buNone/>
            </a:pPr>
            <a:r>
              <a:rPr lang="en" sz="800" u="sng">
                <a:solidFill>
                  <a:schemeClr val="hlink"/>
                </a:solidFill>
                <a:latin typeface="Nunito Sans"/>
                <a:ea typeface="Nunito Sans"/>
                <a:cs typeface="Nunito Sans"/>
                <a:sym typeface="Nunito Sans"/>
                <a:hlinkClick r:id="rId6"/>
              </a:rPr>
              <a:t>logo Apache</a:t>
            </a:r>
            <a:r>
              <a:rPr lang="en" sz="800">
                <a:latin typeface="Nunito Sans"/>
                <a:ea typeface="Nunito Sans"/>
                <a:cs typeface="Nunito Sans"/>
                <a:sym typeface="Nunito Sans"/>
              </a:rPr>
              <a:t>, Wikimedia Commons, </a:t>
            </a:r>
            <a:r>
              <a:rPr lang="en" sz="800" u="sng">
                <a:solidFill>
                  <a:schemeClr val="hlink"/>
                </a:solidFill>
                <a:latin typeface="Nunito Sans"/>
                <a:ea typeface="Nunito Sans"/>
                <a:cs typeface="Nunito Sans"/>
                <a:sym typeface="Nunito Sans"/>
                <a:hlinkClick r:id="rId7"/>
              </a:rPr>
              <a:t>Apache License 2.0</a:t>
            </a:r>
            <a:endParaRPr sz="800">
              <a:latin typeface="Nunito Sans"/>
              <a:ea typeface="Nunito Sans"/>
              <a:cs typeface="Nunito Sans"/>
              <a:sym typeface="Nunito Sans"/>
            </a:endParaRPr>
          </a:p>
        </p:txBody>
      </p:sp>
      <p:pic>
        <p:nvPicPr>
          <p:cNvPr id="289" name="Google Shape;289;p35"/>
          <p:cNvPicPr preferRelativeResize="0"/>
          <p:nvPr/>
        </p:nvPicPr>
        <p:blipFill>
          <a:blip r:embed="rId8">
            <a:alphaModFix/>
          </a:blip>
          <a:stretch>
            <a:fillRect/>
          </a:stretch>
        </p:blipFill>
        <p:spPr>
          <a:xfrm>
            <a:off x="3477349" y="459025"/>
            <a:ext cx="1923098" cy="994599"/>
          </a:xfrm>
          <a:prstGeom prst="rect">
            <a:avLst/>
          </a:prstGeom>
          <a:noFill/>
          <a:ln>
            <a:noFill/>
          </a:ln>
        </p:spPr>
      </p:pic>
      <p:pic>
        <p:nvPicPr>
          <p:cNvPr id="290" name="Google Shape;290;p35"/>
          <p:cNvPicPr preferRelativeResize="0"/>
          <p:nvPr/>
        </p:nvPicPr>
        <p:blipFill>
          <a:blip r:embed="rId9">
            <a:alphaModFix/>
          </a:blip>
          <a:stretch>
            <a:fillRect/>
          </a:stretch>
        </p:blipFill>
        <p:spPr>
          <a:xfrm>
            <a:off x="3277482" y="1923050"/>
            <a:ext cx="2322843" cy="932800"/>
          </a:xfrm>
          <a:prstGeom prst="rect">
            <a:avLst/>
          </a:prstGeom>
          <a:noFill/>
          <a:ln>
            <a:noFill/>
          </a:ln>
        </p:spPr>
      </p:pic>
      <p:sp>
        <p:nvSpPr>
          <p:cNvPr id="291" name="Google Shape;291;p35"/>
          <p:cNvSpPr txBox="1">
            <a:spLocks noGrp="1"/>
          </p:cNvSpPr>
          <p:nvPr>
            <p:ph type="body" idx="2"/>
          </p:nvPr>
        </p:nvSpPr>
        <p:spPr>
          <a:xfrm>
            <a:off x="5710600" y="1912225"/>
            <a:ext cx="2750700" cy="932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000" u="sng">
                <a:solidFill>
                  <a:schemeClr val="hlink"/>
                </a:solidFill>
                <a:hlinkClick r:id="rId10"/>
              </a:rPr>
              <a:t>GNU General Public License 3.0</a:t>
            </a:r>
            <a:endParaRPr sz="2000"/>
          </a:p>
        </p:txBody>
      </p:sp>
      <p:pic>
        <p:nvPicPr>
          <p:cNvPr id="292" name="Google Shape;292;p35"/>
          <p:cNvPicPr preferRelativeResize="0"/>
          <p:nvPr/>
        </p:nvPicPr>
        <p:blipFill>
          <a:blip r:embed="rId11">
            <a:alphaModFix/>
          </a:blip>
          <a:stretch>
            <a:fillRect/>
          </a:stretch>
        </p:blipFill>
        <p:spPr>
          <a:xfrm>
            <a:off x="3277475" y="3176177"/>
            <a:ext cx="2322850" cy="1135636"/>
          </a:xfrm>
          <a:prstGeom prst="rect">
            <a:avLst/>
          </a:prstGeom>
          <a:noFill/>
          <a:ln>
            <a:noFill/>
          </a:ln>
        </p:spPr>
      </p:pic>
      <p:sp>
        <p:nvSpPr>
          <p:cNvPr id="293" name="Google Shape;293;p35"/>
          <p:cNvSpPr txBox="1">
            <a:spLocks noGrp="1"/>
          </p:cNvSpPr>
          <p:nvPr>
            <p:ph type="body" idx="2"/>
          </p:nvPr>
        </p:nvSpPr>
        <p:spPr>
          <a:xfrm>
            <a:off x="5710600" y="3419600"/>
            <a:ext cx="2919600" cy="672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u="sng">
                <a:solidFill>
                  <a:schemeClr val="hlink"/>
                </a:solidFill>
                <a:hlinkClick r:id="rId12"/>
              </a:rPr>
              <a:t>Apache License 2.0</a:t>
            </a:r>
            <a:endParaRPr sz="2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6"/>
          <p:cNvSpPr txBox="1">
            <a:spLocks noGrp="1"/>
          </p:cNvSpPr>
          <p:nvPr>
            <p:ph type="title"/>
          </p:nvPr>
        </p:nvSpPr>
        <p:spPr>
          <a:xfrm>
            <a:off x="240775" y="4852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Licences - tableau comparatif </a:t>
            </a:r>
            <a:endParaRPr b="1"/>
          </a:p>
        </p:txBody>
      </p:sp>
      <p:sp>
        <p:nvSpPr>
          <p:cNvPr id="299" name="Google Shape;299;p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grpSp>
        <p:nvGrpSpPr>
          <p:cNvPr id="300" name="Google Shape;300;p36"/>
          <p:cNvGrpSpPr/>
          <p:nvPr/>
        </p:nvGrpSpPr>
        <p:grpSpPr>
          <a:xfrm>
            <a:off x="6789409" y="3442823"/>
            <a:ext cx="304009" cy="326513"/>
            <a:chOff x="616425" y="2329600"/>
            <a:chExt cx="361700" cy="388475"/>
          </a:xfrm>
        </p:grpSpPr>
        <p:sp>
          <p:nvSpPr>
            <p:cNvPr id="301" name="Google Shape;301;p36"/>
            <p:cNvSpPr/>
            <p:nvPr/>
          </p:nvSpPr>
          <p:spPr>
            <a:xfrm>
              <a:off x="616425" y="2329600"/>
              <a:ext cx="361700" cy="388475"/>
            </a:xfrm>
            <a:custGeom>
              <a:avLst/>
              <a:gdLst/>
              <a:ahLst/>
              <a:cxnLst/>
              <a:rect l="l" t="t" r="r" b="b"/>
              <a:pathLst>
                <a:path w="14468" h="15539" fill="none" extrusionOk="0">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6"/>
            <p:cNvSpPr/>
            <p:nvPr/>
          </p:nvSpPr>
          <p:spPr>
            <a:xfrm>
              <a:off x="704725" y="2545750"/>
              <a:ext cx="185125" cy="25"/>
            </a:xfrm>
            <a:custGeom>
              <a:avLst/>
              <a:gdLst/>
              <a:ahLst/>
              <a:cxnLst/>
              <a:rect l="l" t="t" r="r" b="b"/>
              <a:pathLst>
                <a:path w="7405" h="1" fill="none" extrusionOk="0">
                  <a:moveTo>
                    <a:pt x="7404"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6"/>
            <p:cNvSpPr/>
            <p:nvPr/>
          </p:nvSpPr>
          <p:spPr>
            <a:xfrm>
              <a:off x="811875" y="2626125"/>
              <a:ext cx="31075" cy="31075"/>
            </a:xfrm>
            <a:custGeom>
              <a:avLst/>
              <a:gdLst/>
              <a:ahLst/>
              <a:cxnLst/>
              <a:rect l="l" t="t" r="r" b="b"/>
              <a:pathLst>
                <a:path w="1243" h="1243" fill="none" extrusionOk="0">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6"/>
            <p:cNvSpPr/>
            <p:nvPr/>
          </p:nvSpPr>
          <p:spPr>
            <a:xfrm>
              <a:off x="751000" y="2568275"/>
              <a:ext cx="54200" cy="53600"/>
            </a:xfrm>
            <a:custGeom>
              <a:avLst/>
              <a:gdLst/>
              <a:ahLst/>
              <a:cxnLst/>
              <a:rect l="l" t="t" r="r" b="b"/>
              <a:pathLst>
                <a:path w="2168" h="2144" fill="none" extrusionOk="0">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6"/>
            <p:cNvSpPr/>
            <p:nvPr/>
          </p:nvSpPr>
          <p:spPr>
            <a:xfrm>
              <a:off x="769875" y="2662650"/>
              <a:ext cx="23775" cy="23775"/>
            </a:xfrm>
            <a:custGeom>
              <a:avLst/>
              <a:gdLst/>
              <a:ahLst/>
              <a:cxnLst/>
              <a:rect l="l" t="t" r="r" b="b"/>
              <a:pathLst>
                <a:path w="951" h="951" fill="none" extrusionOk="0">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6"/>
            <p:cNvSpPr/>
            <p:nvPr/>
          </p:nvSpPr>
          <p:spPr>
            <a:xfrm>
              <a:off x="799700" y="2503125"/>
              <a:ext cx="24375" cy="23775"/>
            </a:xfrm>
            <a:custGeom>
              <a:avLst/>
              <a:gdLst/>
              <a:ahLst/>
              <a:cxnLst/>
              <a:rect l="l" t="t" r="r" b="b"/>
              <a:pathLst>
                <a:path w="975" h="951" fill="none" extrusionOk="0">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6"/>
            <p:cNvSpPr/>
            <p:nvPr/>
          </p:nvSpPr>
          <p:spPr>
            <a:xfrm>
              <a:off x="766825" y="2388050"/>
              <a:ext cx="60925" cy="25"/>
            </a:xfrm>
            <a:custGeom>
              <a:avLst/>
              <a:gdLst/>
              <a:ahLst/>
              <a:cxnLst/>
              <a:rect l="l" t="t" r="r" b="b"/>
              <a:pathLst>
                <a:path w="2437" h="1" fill="none" extrusionOk="0">
                  <a:moveTo>
                    <a:pt x="2436"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6"/>
            <p:cNvSpPr/>
            <p:nvPr/>
          </p:nvSpPr>
          <p:spPr>
            <a:xfrm>
              <a:off x="769875" y="2456250"/>
              <a:ext cx="31075" cy="31075"/>
            </a:xfrm>
            <a:custGeom>
              <a:avLst/>
              <a:gdLst/>
              <a:ahLst/>
              <a:cxnLst/>
              <a:rect l="l" t="t" r="r" b="b"/>
              <a:pathLst>
                <a:path w="1243" h="1243" fill="none" extrusionOk="0">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9" name="Google Shape;309;p36"/>
          <p:cNvGrpSpPr/>
          <p:nvPr/>
        </p:nvGrpSpPr>
        <p:grpSpPr>
          <a:xfrm>
            <a:off x="4411981" y="3472329"/>
            <a:ext cx="397136" cy="305017"/>
            <a:chOff x="568950" y="3686775"/>
            <a:chExt cx="472500" cy="362900"/>
          </a:xfrm>
        </p:grpSpPr>
        <p:sp>
          <p:nvSpPr>
            <p:cNvPr id="310" name="Google Shape;310;p36"/>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6"/>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6"/>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3" name="Google Shape;313;p36"/>
          <p:cNvGrpSpPr/>
          <p:nvPr/>
        </p:nvGrpSpPr>
        <p:grpSpPr>
          <a:xfrm>
            <a:off x="6775077" y="1071253"/>
            <a:ext cx="332670" cy="332670"/>
            <a:chOff x="6649150" y="309350"/>
            <a:chExt cx="395800" cy="395800"/>
          </a:xfrm>
        </p:grpSpPr>
        <p:sp>
          <p:nvSpPr>
            <p:cNvPr id="314" name="Google Shape;314;p36"/>
            <p:cNvSpPr/>
            <p:nvPr/>
          </p:nvSpPr>
          <p:spPr>
            <a:xfrm>
              <a:off x="6649150" y="309350"/>
              <a:ext cx="395800" cy="395800"/>
            </a:xfrm>
            <a:custGeom>
              <a:avLst/>
              <a:gdLst/>
              <a:ahLst/>
              <a:cxnLst/>
              <a:rect l="l" t="t" r="r" b="b"/>
              <a:pathLst>
                <a:path w="15832" h="15832" fill="none" extrusionOk="0">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6"/>
            <p:cNvSpPr/>
            <p:nvPr/>
          </p:nvSpPr>
          <p:spPr>
            <a:xfrm>
              <a:off x="6673500" y="333700"/>
              <a:ext cx="347100" cy="347100"/>
            </a:xfrm>
            <a:custGeom>
              <a:avLst/>
              <a:gdLst/>
              <a:ahLst/>
              <a:cxnLst/>
              <a:rect l="l" t="t" r="r" b="b"/>
              <a:pathLst>
                <a:path w="13884" h="13884" fill="none" extrusionOk="0">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6"/>
            <p:cNvSpPr/>
            <p:nvPr/>
          </p:nvSpPr>
          <p:spPr>
            <a:xfrm>
              <a:off x="6848850" y="397625"/>
              <a:ext cx="54825" cy="169300"/>
            </a:xfrm>
            <a:custGeom>
              <a:avLst/>
              <a:gdLst/>
              <a:ahLst/>
              <a:cxnLst/>
              <a:rect l="l" t="t" r="r" b="b"/>
              <a:pathLst>
                <a:path w="2193" h="6772" fill="none" extrusionOk="0">
                  <a:moveTo>
                    <a:pt x="1" y="1"/>
                  </a:moveTo>
                  <a:lnTo>
                    <a:pt x="1" y="4580"/>
                  </a:lnTo>
                  <a:lnTo>
                    <a:pt x="2193" y="677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6"/>
            <p:cNvSpPr/>
            <p:nvPr/>
          </p:nvSpPr>
          <p:spPr>
            <a:xfrm>
              <a:off x="6847025" y="333700"/>
              <a:ext cx="25" cy="29250"/>
            </a:xfrm>
            <a:custGeom>
              <a:avLst/>
              <a:gdLst/>
              <a:ahLst/>
              <a:cxnLst/>
              <a:rect l="l" t="t" r="r" b="b"/>
              <a:pathLst>
                <a:path w="1" h="1170" fill="none" extrusionOk="0">
                  <a:moveTo>
                    <a:pt x="1" y="1170"/>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6"/>
            <p:cNvSpPr/>
            <p:nvPr/>
          </p:nvSpPr>
          <p:spPr>
            <a:xfrm>
              <a:off x="6760575" y="35685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6"/>
            <p:cNvSpPr/>
            <p:nvPr/>
          </p:nvSpPr>
          <p:spPr>
            <a:xfrm>
              <a:off x="6760575" y="356850"/>
              <a:ext cx="14025" cy="24975"/>
            </a:xfrm>
            <a:custGeom>
              <a:avLst/>
              <a:gdLst/>
              <a:ahLst/>
              <a:cxnLst/>
              <a:rect l="l" t="t" r="r" b="b"/>
              <a:pathLst>
                <a:path w="561" h="999" fill="none" extrusionOk="0">
                  <a:moveTo>
                    <a:pt x="1" y="0"/>
                  </a:moveTo>
                  <a:lnTo>
                    <a:pt x="561"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6"/>
            <p:cNvSpPr/>
            <p:nvPr/>
          </p:nvSpPr>
          <p:spPr>
            <a:xfrm>
              <a:off x="6696650" y="420775"/>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6"/>
            <p:cNvSpPr/>
            <p:nvPr/>
          </p:nvSpPr>
          <p:spPr>
            <a:xfrm>
              <a:off x="6696650" y="420775"/>
              <a:ext cx="24975" cy="14025"/>
            </a:xfrm>
            <a:custGeom>
              <a:avLst/>
              <a:gdLst/>
              <a:ahLst/>
              <a:cxnLst/>
              <a:rect l="l" t="t" r="r" b="b"/>
              <a:pathLst>
                <a:path w="999" h="561" fill="none" extrusionOk="0">
                  <a:moveTo>
                    <a:pt x="0" y="0"/>
                  </a:moveTo>
                  <a:lnTo>
                    <a:pt x="999" y="5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6"/>
            <p:cNvSpPr/>
            <p:nvPr/>
          </p:nvSpPr>
          <p:spPr>
            <a:xfrm>
              <a:off x="6673500" y="507225"/>
              <a:ext cx="29250" cy="25"/>
            </a:xfrm>
            <a:custGeom>
              <a:avLst/>
              <a:gdLst/>
              <a:ahLst/>
              <a:cxnLst/>
              <a:rect l="l" t="t" r="r" b="b"/>
              <a:pathLst>
                <a:path w="1170" h="1" fill="none" extrusionOk="0">
                  <a:moveTo>
                    <a:pt x="1" y="1"/>
                  </a:moveTo>
                  <a:lnTo>
                    <a:pt x="117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6"/>
            <p:cNvSpPr/>
            <p:nvPr/>
          </p:nvSpPr>
          <p:spPr>
            <a:xfrm>
              <a:off x="6696650" y="59370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6"/>
            <p:cNvSpPr/>
            <p:nvPr/>
          </p:nvSpPr>
          <p:spPr>
            <a:xfrm>
              <a:off x="6696650" y="579700"/>
              <a:ext cx="24975" cy="14025"/>
            </a:xfrm>
            <a:custGeom>
              <a:avLst/>
              <a:gdLst/>
              <a:ahLst/>
              <a:cxnLst/>
              <a:rect l="l" t="t" r="r" b="b"/>
              <a:pathLst>
                <a:path w="999" h="561" fill="none" extrusionOk="0">
                  <a:moveTo>
                    <a:pt x="0" y="560"/>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6"/>
            <p:cNvSpPr/>
            <p:nvPr/>
          </p:nvSpPr>
          <p:spPr>
            <a:xfrm>
              <a:off x="6760575" y="632675"/>
              <a:ext cx="14025" cy="24975"/>
            </a:xfrm>
            <a:custGeom>
              <a:avLst/>
              <a:gdLst/>
              <a:ahLst/>
              <a:cxnLst/>
              <a:rect l="l" t="t" r="r" b="b"/>
              <a:pathLst>
                <a:path w="561" h="999" fill="none" extrusionOk="0">
                  <a:moveTo>
                    <a:pt x="1" y="999"/>
                  </a:moveTo>
                  <a:lnTo>
                    <a:pt x="56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6"/>
            <p:cNvSpPr/>
            <p:nvPr/>
          </p:nvSpPr>
          <p:spPr>
            <a:xfrm>
              <a:off x="6760575" y="657625"/>
              <a:ext cx="25" cy="25"/>
            </a:xfrm>
            <a:custGeom>
              <a:avLst/>
              <a:gdLst/>
              <a:ahLst/>
              <a:cxnLst/>
              <a:rect l="l" t="t" r="r" b="b"/>
              <a:pathLst>
                <a:path w="1" h="1" fill="none" extrusionOk="0">
                  <a:moveTo>
                    <a:pt x="1"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6"/>
            <p:cNvSpPr/>
            <p:nvPr/>
          </p:nvSpPr>
          <p:spPr>
            <a:xfrm>
              <a:off x="6847025" y="651550"/>
              <a:ext cx="25" cy="29250"/>
            </a:xfrm>
            <a:custGeom>
              <a:avLst/>
              <a:gdLst/>
              <a:ahLst/>
              <a:cxnLst/>
              <a:rect l="l" t="t" r="r" b="b"/>
              <a:pathLst>
                <a:path w="1" h="1170" fill="none" extrusionOk="0">
                  <a:moveTo>
                    <a:pt x="1" y="0"/>
                  </a:moveTo>
                  <a:lnTo>
                    <a:pt x="1" y="116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6"/>
            <p:cNvSpPr/>
            <p:nvPr/>
          </p:nvSpPr>
          <p:spPr>
            <a:xfrm>
              <a:off x="6919500" y="632675"/>
              <a:ext cx="14025" cy="24975"/>
            </a:xfrm>
            <a:custGeom>
              <a:avLst/>
              <a:gdLst/>
              <a:ahLst/>
              <a:cxnLst/>
              <a:rect l="l" t="t" r="r" b="b"/>
              <a:pathLst>
                <a:path w="561" h="999" fill="none" extrusionOk="0">
                  <a:moveTo>
                    <a:pt x="560" y="999"/>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6"/>
            <p:cNvSpPr/>
            <p:nvPr/>
          </p:nvSpPr>
          <p:spPr>
            <a:xfrm>
              <a:off x="6933500" y="657625"/>
              <a:ext cx="25" cy="25"/>
            </a:xfrm>
            <a:custGeom>
              <a:avLst/>
              <a:gdLst/>
              <a:ahLst/>
              <a:cxnLst/>
              <a:rect l="l" t="t" r="r" b="b"/>
              <a:pathLst>
                <a:path w="1" h="1" fill="none" extrusionOk="0">
                  <a:moveTo>
                    <a:pt x="0"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6"/>
            <p:cNvSpPr/>
            <p:nvPr/>
          </p:nvSpPr>
          <p:spPr>
            <a:xfrm>
              <a:off x="6972475" y="579700"/>
              <a:ext cx="24975" cy="14025"/>
            </a:xfrm>
            <a:custGeom>
              <a:avLst/>
              <a:gdLst/>
              <a:ahLst/>
              <a:cxnLst/>
              <a:rect l="l" t="t" r="r" b="b"/>
              <a:pathLst>
                <a:path w="999" h="561" fill="none" extrusionOk="0">
                  <a:moveTo>
                    <a:pt x="999" y="56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6"/>
            <p:cNvSpPr/>
            <p:nvPr/>
          </p:nvSpPr>
          <p:spPr>
            <a:xfrm>
              <a:off x="6997425" y="59370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6"/>
            <p:cNvSpPr/>
            <p:nvPr/>
          </p:nvSpPr>
          <p:spPr>
            <a:xfrm>
              <a:off x="6991350" y="507225"/>
              <a:ext cx="29250" cy="25"/>
            </a:xfrm>
            <a:custGeom>
              <a:avLst/>
              <a:gdLst/>
              <a:ahLst/>
              <a:cxnLst/>
              <a:rect l="l" t="t" r="r" b="b"/>
              <a:pathLst>
                <a:path w="1170" h="1" fill="none" extrusionOk="0">
                  <a:moveTo>
                    <a:pt x="116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6"/>
            <p:cNvSpPr/>
            <p:nvPr/>
          </p:nvSpPr>
          <p:spPr>
            <a:xfrm>
              <a:off x="6972475" y="420775"/>
              <a:ext cx="24975" cy="14025"/>
            </a:xfrm>
            <a:custGeom>
              <a:avLst/>
              <a:gdLst/>
              <a:ahLst/>
              <a:cxnLst/>
              <a:rect l="l" t="t" r="r" b="b"/>
              <a:pathLst>
                <a:path w="999" h="561" fill="none" extrusionOk="0">
                  <a:moveTo>
                    <a:pt x="0" y="561"/>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6"/>
            <p:cNvSpPr/>
            <p:nvPr/>
          </p:nvSpPr>
          <p:spPr>
            <a:xfrm>
              <a:off x="6997425" y="420775"/>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6"/>
            <p:cNvSpPr/>
            <p:nvPr/>
          </p:nvSpPr>
          <p:spPr>
            <a:xfrm>
              <a:off x="6919500" y="356850"/>
              <a:ext cx="14025" cy="24975"/>
            </a:xfrm>
            <a:custGeom>
              <a:avLst/>
              <a:gdLst/>
              <a:ahLst/>
              <a:cxnLst/>
              <a:rect l="l" t="t" r="r" b="b"/>
              <a:pathLst>
                <a:path w="561" h="999" fill="none" extrusionOk="0">
                  <a:moveTo>
                    <a:pt x="560" y="0"/>
                  </a:moveTo>
                  <a:lnTo>
                    <a:pt x="0"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6"/>
            <p:cNvSpPr/>
            <p:nvPr/>
          </p:nvSpPr>
          <p:spPr>
            <a:xfrm>
              <a:off x="6933500" y="35685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7" name="Google Shape;337;p36"/>
          <p:cNvGrpSpPr/>
          <p:nvPr/>
        </p:nvGrpSpPr>
        <p:grpSpPr>
          <a:xfrm>
            <a:off x="4502566" y="1066399"/>
            <a:ext cx="215966" cy="342399"/>
            <a:chOff x="6718575" y="2318625"/>
            <a:chExt cx="256950" cy="407375"/>
          </a:xfrm>
        </p:grpSpPr>
        <p:sp>
          <p:nvSpPr>
            <p:cNvPr id="338" name="Google Shape;338;p36"/>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6"/>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6"/>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6"/>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6"/>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6"/>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6"/>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6"/>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6" name="Google Shape;346;p36"/>
          <p:cNvSpPr txBox="1"/>
          <p:nvPr/>
        </p:nvSpPr>
        <p:spPr>
          <a:xfrm>
            <a:off x="2923410" y="4527175"/>
            <a:ext cx="5768865" cy="56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000" dirty="0">
                <a:latin typeface="Nunito Sans"/>
                <a:ea typeface="Nunito Sans"/>
                <a:cs typeface="Nunito Sans"/>
                <a:sym typeface="Nunito Sans"/>
              </a:rPr>
              <a:t>Tableau sous licence </a:t>
            </a:r>
            <a:r>
              <a:rPr lang="en" sz="1000" u="sng" dirty="0">
                <a:solidFill>
                  <a:schemeClr val="hlink"/>
                </a:solidFill>
                <a:latin typeface="Nunito Sans"/>
                <a:ea typeface="Nunito Sans"/>
                <a:cs typeface="Nunito Sans"/>
                <a:sym typeface="Nunito Sans"/>
                <a:hlinkClick r:id="rId3"/>
              </a:rPr>
              <a:t>CC BY-SA 4.0</a:t>
            </a:r>
            <a:r>
              <a:rPr lang="en" sz="1000" dirty="0">
                <a:latin typeface="Nunito Sans"/>
                <a:ea typeface="Nunito Sans"/>
                <a:cs typeface="Nunito Sans"/>
                <a:sym typeface="Nunito Sans"/>
              </a:rPr>
              <a:t>, adapté de </a:t>
            </a:r>
            <a:r>
              <a:rPr lang="en" sz="1000" u="sng" dirty="0">
                <a:solidFill>
                  <a:schemeClr val="hlink"/>
                </a:solidFill>
                <a:latin typeface="Nunito Sans"/>
                <a:ea typeface="Nunito Sans"/>
                <a:cs typeface="Nunito Sans"/>
                <a:sym typeface="Nunito Sans"/>
                <a:hlinkClick r:id="rId4"/>
              </a:rPr>
              <a:t>Liste de licences libres</a:t>
            </a:r>
            <a:r>
              <a:rPr lang="en" sz="1000" dirty="0">
                <a:latin typeface="Nunito Sans"/>
                <a:ea typeface="Nunito Sans"/>
                <a:cs typeface="Nunito Sans"/>
                <a:sym typeface="Nunito Sans"/>
              </a:rPr>
              <a:t>, Wikipedia, </a:t>
            </a:r>
            <a:r>
              <a:rPr lang="en" sz="1000" u="sng" dirty="0">
                <a:solidFill>
                  <a:schemeClr val="hlink"/>
                </a:solidFill>
                <a:latin typeface="Nunito Sans"/>
                <a:ea typeface="Nunito Sans"/>
                <a:cs typeface="Nunito Sans"/>
                <a:sym typeface="Nunito Sans"/>
                <a:hlinkClick r:id="rId5"/>
              </a:rPr>
              <a:t>CC BY-SA </a:t>
            </a:r>
            <a:r>
              <a:rPr lang="en" sz="1000" u="sng" dirty="0">
                <a:solidFill>
                  <a:schemeClr val="hlink"/>
                </a:solidFill>
                <a:latin typeface="Nunito Sans"/>
                <a:ea typeface="Nunito Sans"/>
                <a:cs typeface="Nunito Sans"/>
                <a:sym typeface="Nunito Sans"/>
              </a:rPr>
              <a:t>3.0</a:t>
            </a:r>
            <a:endParaRPr sz="1000" u="sng" dirty="0">
              <a:solidFill>
                <a:schemeClr val="hlink"/>
              </a:solidFill>
              <a:latin typeface="Nunito Sans"/>
              <a:ea typeface="Nunito Sans"/>
              <a:cs typeface="Nunito Sans"/>
              <a:sym typeface="Nunito Sans"/>
            </a:endParaRPr>
          </a:p>
        </p:txBody>
      </p:sp>
      <p:graphicFrame>
        <p:nvGraphicFramePr>
          <p:cNvPr id="347" name="Google Shape;347;p36"/>
          <p:cNvGraphicFramePr/>
          <p:nvPr/>
        </p:nvGraphicFramePr>
        <p:xfrm>
          <a:off x="2829850" y="485200"/>
          <a:ext cx="5955025" cy="2590620"/>
        </p:xfrm>
        <a:graphic>
          <a:graphicData uri="http://schemas.openxmlformats.org/drawingml/2006/table">
            <a:tbl>
              <a:tblPr>
                <a:noFill/>
                <a:tableStyleId>{A08C7734-7A3A-40A7-B30C-F8701F22EE31}</a:tableStyleId>
              </a:tblPr>
              <a:tblGrid>
                <a:gridCol w="1033050">
                  <a:extLst>
                    <a:ext uri="{9D8B030D-6E8A-4147-A177-3AD203B41FA5}">
                      <a16:colId xmlns:a16="http://schemas.microsoft.com/office/drawing/2014/main" val="20000"/>
                    </a:ext>
                  </a:extLst>
                </a:gridCol>
                <a:gridCol w="1216025">
                  <a:extLst>
                    <a:ext uri="{9D8B030D-6E8A-4147-A177-3AD203B41FA5}">
                      <a16:colId xmlns:a16="http://schemas.microsoft.com/office/drawing/2014/main" val="20001"/>
                    </a:ext>
                  </a:extLst>
                </a:gridCol>
                <a:gridCol w="1283475">
                  <a:extLst>
                    <a:ext uri="{9D8B030D-6E8A-4147-A177-3AD203B41FA5}">
                      <a16:colId xmlns:a16="http://schemas.microsoft.com/office/drawing/2014/main" val="20002"/>
                    </a:ext>
                  </a:extLst>
                </a:gridCol>
                <a:gridCol w="1312375">
                  <a:extLst>
                    <a:ext uri="{9D8B030D-6E8A-4147-A177-3AD203B41FA5}">
                      <a16:colId xmlns:a16="http://schemas.microsoft.com/office/drawing/2014/main" val="20003"/>
                    </a:ext>
                  </a:extLst>
                </a:gridCol>
                <a:gridCol w="1110100">
                  <a:extLst>
                    <a:ext uri="{9D8B030D-6E8A-4147-A177-3AD203B41FA5}">
                      <a16:colId xmlns:a16="http://schemas.microsoft.com/office/drawing/2014/main" val="20004"/>
                    </a:ext>
                  </a:extLst>
                </a:gridCol>
              </a:tblGrid>
              <a:tr h="381000">
                <a:tc>
                  <a:txBody>
                    <a:bodyPr/>
                    <a:lstStyle/>
                    <a:p>
                      <a:pPr marL="0" lvl="0" indent="0" algn="l" rtl="0">
                        <a:spcBef>
                          <a:spcPts val="0"/>
                        </a:spcBef>
                        <a:spcAft>
                          <a:spcPts val="0"/>
                        </a:spcAft>
                        <a:buNone/>
                      </a:pPr>
                      <a:r>
                        <a:rPr lang="en" b="1">
                          <a:latin typeface="Nunito Sans"/>
                          <a:ea typeface="Nunito Sans"/>
                          <a:cs typeface="Nunito Sans"/>
                          <a:sym typeface="Nunito Sans"/>
                        </a:rPr>
                        <a:t>Licence</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Distribution</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Modification</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Sous-licence</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Attribution</a:t>
                      </a:r>
                      <a:endParaRPr b="1">
                        <a:latin typeface="Nunito Sans"/>
                        <a:ea typeface="Nunito Sans"/>
                        <a:cs typeface="Nunito Sans"/>
                        <a:sym typeface="Nunito Sans"/>
                      </a:endParaRPr>
                    </a:p>
                  </a:txBody>
                  <a:tcPr marL="91425" marR="91425" marT="91425" marB="91425">
                    <a:solidFill>
                      <a:srgbClr val="F9CB9C"/>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CC BY</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Requise</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CC0</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Non 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Non requise</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MIT</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Requise</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GNU GPL</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Requise</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Apache</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Autorisée</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latin typeface="Nunito Sans"/>
                          <a:ea typeface="Nunito Sans"/>
                          <a:cs typeface="Nunito Sans"/>
                          <a:sym typeface="Nunito Sans"/>
                        </a:rPr>
                        <a:t>Requise</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5"/>
                  </a:ext>
                </a:extLst>
              </a:tr>
            </a:tbl>
          </a:graphicData>
        </a:graphic>
      </p:graphicFrame>
      <p:sp>
        <p:nvSpPr>
          <p:cNvPr id="348" name="Google Shape;348;p36"/>
          <p:cNvSpPr txBox="1"/>
          <p:nvPr/>
        </p:nvSpPr>
        <p:spPr>
          <a:xfrm>
            <a:off x="2829850" y="3282425"/>
            <a:ext cx="6041400" cy="867000"/>
          </a:xfrm>
          <a:prstGeom prst="rect">
            <a:avLst/>
          </a:prstGeom>
          <a:noFill/>
          <a:ln>
            <a:noFill/>
          </a:ln>
        </p:spPr>
        <p:txBody>
          <a:bodyPr spcFirstLastPara="1" wrap="square" lIns="91425" tIns="91425" rIns="91425" bIns="91425" anchor="t" anchorCtr="0">
            <a:noAutofit/>
          </a:bodyPr>
          <a:lstStyle/>
          <a:p>
            <a:pPr marL="457200" lvl="0" indent="-323850" algn="l" rtl="0">
              <a:spcBef>
                <a:spcPts val="0"/>
              </a:spcBef>
              <a:spcAft>
                <a:spcPts val="0"/>
              </a:spcAft>
              <a:buSzPts val="1500"/>
              <a:buFont typeface="Nunito Sans"/>
              <a:buChar char="●"/>
            </a:pPr>
            <a:r>
              <a:rPr lang="en" sz="1500">
                <a:latin typeface="Nunito Sans"/>
                <a:ea typeface="Nunito Sans"/>
                <a:cs typeface="Nunito Sans"/>
                <a:sym typeface="Nunito Sans"/>
              </a:rPr>
              <a:t>Les 5 licences permettent l’utilisation commerciale</a:t>
            </a:r>
            <a:endParaRPr sz="1500">
              <a:latin typeface="Nunito Sans"/>
              <a:ea typeface="Nunito Sans"/>
              <a:cs typeface="Nunito Sans"/>
              <a:sym typeface="Nunito Sans"/>
            </a:endParaRPr>
          </a:p>
          <a:p>
            <a:pPr marL="457200" lvl="0" indent="-323850" algn="l" rtl="0">
              <a:spcBef>
                <a:spcPts val="1000"/>
              </a:spcBef>
              <a:spcAft>
                <a:spcPts val="0"/>
              </a:spcAft>
              <a:buSzPts val="1500"/>
              <a:buFont typeface="Nunito Sans"/>
              <a:buChar char="●"/>
            </a:pPr>
            <a:r>
              <a:rPr lang="en" sz="1500">
                <a:latin typeface="Nunito Sans"/>
                <a:ea typeface="Nunito Sans"/>
                <a:cs typeface="Nunito Sans"/>
                <a:sym typeface="Nunito Sans"/>
              </a:rPr>
              <a:t>Sous-licence = adaptation peut être partagée sous une licence différente</a:t>
            </a:r>
            <a:endParaRPr sz="1500">
              <a:latin typeface="Nunito Sans"/>
              <a:ea typeface="Nunito Sans"/>
              <a:cs typeface="Nunito Sans"/>
              <a:sym typeface="Nuni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52"/>
        <p:cNvGrpSpPr/>
        <p:nvPr/>
      </p:nvGrpSpPr>
      <p:grpSpPr>
        <a:xfrm>
          <a:off x="0" y="0"/>
          <a:ext cx="0" cy="0"/>
          <a:chOff x="0" y="0"/>
          <a:chExt cx="0" cy="0"/>
        </a:xfrm>
      </p:grpSpPr>
      <p:sp>
        <p:nvSpPr>
          <p:cNvPr id="353" name="Google Shape;353;p37"/>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4.</a:t>
            </a:r>
            <a:endParaRPr sz="4800" b="1"/>
          </a:p>
          <a:p>
            <a:pPr marL="0" lvl="0" indent="0" algn="l" rtl="0">
              <a:spcBef>
                <a:spcPts val="0"/>
              </a:spcBef>
              <a:spcAft>
                <a:spcPts val="0"/>
              </a:spcAft>
              <a:buNone/>
            </a:pPr>
            <a:r>
              <a:rPr lang="en" b="1"/>
              <a:t>4 étapes faciles pour partager les données de recherche</a:t>
            </a:r>
            <a:endParaRPr b="1"/>
          </a:p>
        </p:txBody>
      </p:sp>
      <p:sp>
        <p:nvSpPr>
          <p:cNvPr id="354" name="Google Shape;354;p3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pic>
        <p:nvPicPr>
          <p:cNvPr id="355" name="Google Shape;355;p37"/>
          <p:cNvPicPr preferRelativeResize="0"/>
          <p:nvPr/>
        </p:nvPicPr>
        <p:blipFill rotWithShape="1">
          <a:blip r:embed="rId4">
            <a:alphaModFix/>
          </a:blip>
          <a:srcRect l="16915" t="18879" b="18792"/>
          <a:stretch/>
        </p:blipFill>
        <p:spPr>
          <a:xfrm>
            <a:off x="2499500" y="0"/>
            <a:ext cx="6644499" cy="5143501"/>
          </a:xfrm>
          <a:prstGeom prst="rect">
            <a:avLst/>
          </a:prstGeom>
          <a:noFill/>
          <a:ln>
            <a:noFill/>
          </a:ln>
        </p:spPr>
      </p:pic>
      <p:sp>
        <p:nvSpPr>
          <p:cNvPr id="356" name="Google Shape;356;p37"/>
          <p:cNvSpPr txBox="1"/>
          <p:nvPr/>
        </p:nvSpPr>
        <p:spPr>
          <a:xfrm>
            <a:off x="5804750" y="4772800"/>
            <a:ext cx="3219300" cy="347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u="sng">
                <a:solidFill>
                  <a:schemeClr val="hlink"/>
                </a:solidFill>
                <a:latin typeface="Nunito Sans"/>
                <a:ea typeface="Nunito Sans"/>
                <a:cs typeface="Nunito Sans"/>
                <a:sym typeface="Nunito Sans"/>
                <a:hlinkClick r:id="rId5"/>
              </a:rPr>
              <a:t>Image</a:t>
            </a:r>
            <a:r>
              <a:rPr lang="en" sz="800">
                <a:latin typeface="Nunito Sans"/>
                <a:ea typeface="Nunito Sans"/>
                <a:cs typeface="Nunito Sans"/>
                <a:sym typeface="Nunito Sans"/>
              </a:rPr>
              <a:t> de  </a:t>
            </a:r>
            <a:r>
              <a:rPr lang="en" sz="800" u="sng">
                <a:solidFill>
                  <a:schemeClr val="hlink"/>
                </a:solidFill>
                <a:latin typeface="Nunito Sans"/>
                <a:ea typeface="Nunito Sans"/>
                <a:cs typeface="Nunito Sans"/>
                <a:sym typeface="Nunito Sans"/>
                <a:hlinkClick r:id="rId6"/>
              </a:rPr>
              <a:t>Memed_Nurrhomd</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7"/>
              </a:rPr>
              <a:t>Pixabay</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8"/>
              </a:rPr>
              <a:t>Licence Pixabay</a:t>
            </a:r>
            <a:endParaRPr sz="800">
              <a:latin typeface="Nunito Sans"/>
              <a:ea typeface="Nunito Sans"/>
              <a:cs typeface="Nunito Sans"/>
              <a:sym typeface="Nuni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8"/>
          <p:cNvSpPr txBox="1">
            <a:spLocks noGrp="1"/>
          </p:cNvSpPr>
          <p:nvPr>
            <p:ph type="title"/>
          </p:nvPr>
        </p:nvSpPr>
        <p:spPr>
          <a:xfrm>
            <a:off x="234450" y="575500"/>
            <a:ext cx="21948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lt1"/>
                </a:solidFill>
              </a:rPr>
              <a:t>Qu’est-ce qu’un dépôt de données ?</a:t>
            </a:r>
            <a:endParaRPr b="1"/>
          </a:p>
        </p:txBody>
      </p:sp>
      <p:sp>
        <p:nvSpPr>
          <p:cNvPr id="362" name="Google Shape;362;p38"/>
          <p:cNvSpPr txBox="1">
            <a:spLocks noGrp="1"/>
          </p:cNvSpPr>
          <p:nvPr>
            <p:ph type="body" idx="1"/>
          </p:nvPr>
        </p:nvSpPr>
        <p:spPr>
          <a:xfrm>
            <a:off x="3090625" y="575500"/>
            <a:ext cx="39759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100"/>
              <a:t>Les dépôts fournissent :</a:t>
            </a:r>
            <a:endParaRPr sz="2100"/>
          </a:p>
          <a:p>
            <a:pPr marL="457200" lvl="0" indent="-361950" algn="l" rtl="0">
              <a:spcBef>
                <a:spcPts val="600"/>
              </a:spcBef>
              <a:spcAft>
                <a:spcPts val="0"/>
              </a:spcAft>
              <a:buSzPts val="2100"/>
              <a:buChar char="▪"/>
            </a:pPr>
            <a:r>
              <a:rPr lang="en" sz="2100"/>
              <a:t>infrastructure technique</a:t>
            </a:r>
            <a:endParaRPr sz="2100"/>
          </a:p>
          <a:p>
            <a:pPr marL="457200" lvl="0" indent="-355600" algn="l" rtl="0">
              <a:spcBef>
                <a:spcPts val="0"/>
              </a:spcBef>
              <a:spcAft>
                <a:spcPts val="0"/>
              </a:spcAft>
              <a:buSzPts val="2000"/>
              <a:buChar char="▪"/>
            </a:pPr>
            <a:r>
              <a:rPr lang="en" sz="2100"/>
              <a:t>visibilité de vos données de recherche </a:t>
            </a:r>
            <a:r>
              <a:rPr lang="en" sz="1800"/>
              <a:t>(recueillies dans des plateformes de découverte comme </a:t>
            </a:r>
            <a:r>
              <a:rPr lang="en" sz="1800" u="sng">
                <a:solidFill>
                  <a:schemeClr val="hlink"/>
                </a:solidFill>
                <a:hlinkClick r:id="rId3"/>
              </a:rPr>
              <a:t>OpenAIRE COVID-19 Guideway</a:t>
            </a:r>
            <a:r>
              <a:rPr lang="en" sz="1800"/>
              <a:t>)</a:t>
            </a:r>
            <a:endParaRPr sz="1800"/>
          </a:p>
          <a:p>
            <a:pPr marL="457200" lvl="0" indent="-361950" algn="l" rtl="0">
              <a:spcBef>
                <a:spcPts val="0"/>
              </a:spcBef>
              <a:spcAft>
                <a:spcPts val="0"/>
              </a:spcAft>
              <a:buSzPts val="2100"/>
              <a:buChar char="▪"/>
            </a:pPr>
            <a:r>
              <a:rPr lang="en" sz="2100"/>
              <a:t>identifiant permanent (DOI) et citation de vos données</a:t>
            </a:r>
            <a:endParaRPr sz="2100"/>
          </a:p>
          <a:p>
            <a:pPr marL="457200" lvl="0" indent="-361950" algn="l" rtl="0">
              <a:spcBef>
                <a:spcPts val="0"/>
              </a:spcBef>
              <a:spcAft>
                <a:spcPts val="0"/>
              </a:spcAft>
              <a:buSzPts val="2100"/>
              <a:buChar char="▪"/>
            </a:pPr>
            <a:r>
              <a:rPr lang="en" sz="2100"/>
              <a:t>contrôles d'accès</a:t>
            </a:r>
            <a:endParaRPr sz="2100"/>
          </a:p>
          <a:p>
            <a:pPr marL="0" lvl="0" indent="0" algn="l" rtl="0">
              <a:spcBef>
                <a:spcPts val="600"/>
              </a:spcBef>
              <a:spcAft>
                <a:spcPts val="0"/>
              </a:spcAft>
              <a:buClr>
                <a:schemeClr val="dk1"/>
              </a:buClr>
              <a:buSzPts val="1100"/>
              <a:buFont typeface="Arial"/>
              <a:buNone/>
            </a:pPr>
            <a:endParaRPr sz="1500"/>
          </a:p>
          <a:p>
            <a:pPr marL="0" lvl="0" indent="0" algn="l" rtl="0">
              <a:spcBef>
                <a:spcPts val="600"/>
              </a:spcBef>
              <a:spcAft>
                <a:spcPts val="0"/>
              </a:spcAft>
              <a:buNone/>
            </a:pPr>
            <a:endParaRPr sz="1500"/>
          </a:p>
        </p:txBody>
      </p:sp>
      <p:sp>
        <p:nvSpPr>
          <p:cNvPr id="363" name="Google Shape;363;p3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a:p>
        </p:txBody>
      </p:sp>
      <p:pic>
        <p:nvPicPr>
          <p:cNvPr id="364" name="Google Shape;364;p38"/>
          <p:cNvPicPr preferRelativeResize="0"/>
          <p:nvPr/>
        </p:nvPicPr>
        <p:blipFill>
          <a:blip r:embed="rId4">
            <a:alphaModFix/>
          </a:blip>
          <a:stretch>
            <a:fillRect/>
          </a:stretch>
        </p:blipFill>
        <p:spPr>
          <a:xfrm>
            <a:off x="6883125" y="1507225"/>
            <a:ext cx="2260875" cy="22608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9"/>
          <p:cNvSpPr txBox="1">
            <a:spLocks noGrp="1"/>
          </p:cNvSpPr>
          <p:nvPr>
            <p:ph type="title"/>
          </p:nvPr>
        </p:nvSpPr>
        <p:spPr>
          <a:xfrm>
            <a:off x="234450" y="575500"/>
            <a:ext cx="21762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t>Étape 1 : Identifier un dépôt disciplinaire ou généraliste</a:t>
            </a:r>
            <a:endParaRPr b="1"/>
          </a:p>
          <a:p>
            <a:pPr marL="0" lvl="0" indent="0" algn="l" rtl="0">
              <a:spcBef>
                <a:spcPts val="0"/>
              </a:spcBef>
              <a:spcAft>
                <a:spcPts val="0"/>
              </a:spcAft>
              <a:buClr>
                <a:schemeClr val="dk1"/>
              </a:buClr>
              <a:buSzPts val="1100"/>
              <a:buFont typeface="Arial"/>
              <a:buNone/>
            </a:pPr>
            <a:endParaRPr b="1"/>
          </a:p>
          <a:p>
            <a:pPr marL="0" lvl="0" indent="0" algn="l" rtl="0">
              <a:spcBef>
                <a:spcPts val="0"/>
              </a:spcBef>
              <a:spcAft>
                <a:spcPts val="0"/>
              </a:spcAft>
              <a:buClr>
                <a:schemeClr val="dk1"/>
              </a:buClr>
              <a:buSzPts val="1100"/>
              <a:buFont typeface="Arial"/>
              <a:buNone/>
            </a:pPr>
            <a:endParaRPr b="1"/>
          </a:p>
          <a:p>
            <a:pPr marL="0" lvl="0" indent="0" algn="l" rtl="0">
              <a:spcBef>
                <a:spcPts val="0"/>
              </a:spcBef>
              <a:spcAft>
                <a:spcPts val="0"/>
              </a:spcAft>
              <a:buClr>
                <a:schemeClr val="dk1"/>
              </a:buClr>
              <a:buSzPts val="1100"/>
              <a:buFont typeface="Arial"/>
              <a:buNone/>
            </a:pPr>
            <a:endParaRPr b="1"/>
          </a:p>
          <a:p>
            <a:pPr marL="0" lvl="0" indent="0" algn="l" rtl="0">
              <a:spcBef>
                <a:spcPts val="0"/>
              </a:spcBef>
              <a:spcAft>
                <a:spcPts val="0"/>
              </a:spcAft>
              <a:buNone/>
            </a:pPr>
            <a:endParaRPr b="1"/>
          </a:p>
        </p:txBody>
      </p:sp>
      <p:sp>
        <p:nvSpPr>
          <p:cNvPr id="370" name="Google Shape;370;p39"/>
          <p:cNvSpPr txBox="1">
            <a:spLocks noGrp="1"/>
          </p:cNvSpPr>
          <p:nvPr>
            <p:ph type="body" idx="1"/>
          </p:nvPr>
        </p:nvSpPr>
        <p:spPr>
          <a:xfrm>
            <a:off x="2809449" y="239366"/>
            <a:ext cx="5733300" cy="3981000"/>
          </a:xfrm>
          <a:prstGeom prst="rect">
            <a:avLst/>
          </a:prstGeom>
        </p:spPr>
        <p:txBody>
          <a:bodyPr spcFirstLastPara="1" wrap="square" lIns="91425" tIns="91425" rIns="91425" bIns="91425" anchor="t" anchorCtr="0">
            <a:noAutofit/>
          </a:bodyPr>
          <a:lstStyle/>
          <a:p>
            <a:pPr marL="0" lvl="0" indent="0" algn="l" rtl="0">
              <a:lnSpc>
                <a:spcPct val="100000"/>
              </a:lnSpc>
              <a:spcBef>
                <a:spcPts val="1500"/>
              </a:spcBef>
              <a:spcAft>
                <a:spcPts val="0"/>
              </a:spcAft>
              <a:buClr>
                <a:schemeClr val="dk1"/>
              </a:buClr>
              <a:buSzPts val="1100"/>
              <a:buFont typeface="Arial"/>
              <a:buNone/>
            </a:pPr>
            <a:r>
              <a:rPr lang="en" sz="1700" dirty="0"/>
              <a:t>Gardez à l’esprit :​</a:t>
            </a:r>
            <a:endParaRPr sz="1700" dirty="0"/>
          </a:p>
          <a:p>
            <a:pPr marL="457200" lvl="0" indent="-336550" algn="l" rtl="0">
              <a:lnSpc>
                <a:spcPct val="100000"/>
              </a:lnSpc>
              <a:spcBef>
                <a:spcPts val="1500"/>
              </a:spcBef>
              <a:spcAft>
                <a:spcPts val="0"/>
              </a:spcAft>
              <a:buSzPts val="1700"/>
              <a:buChar char="▪"/>
            </a:pPr>
            <a:r>
              <a:rPr lang="en" sz="1700" dirty="0"/>
              <a:t>Recommandations ou exigences des organismes subventionnaires (ex.</a:t>
            </a:r>
            <a:r>
              <a:rPr lang="en" sz="1700" dirty="0">
                <a:solidFill>
                  <a:schemeClr val="dk1"/>
                </a:solidFill>
              </a:rPr>
              <a:t> </a:t>
            </a:r>
            <a:r>
              <a:rPr lang="en" sz="1700" u="sng" dirty="0">
                <a:solidFill>
                  <a:srgbClr val="0000FF"/>
                </a:solidFill>
                <a:hlinkClick r:id="rId3">
                  <a:extLst>
                    <a:ext uri="{A12FA001-AC4F-418D-AE19-62706E023703}">
                      <ahyp:hlinkClr xmlns:ahyp="http://schemas.microsoft.com/office/drawing/2018/hyperlinkcolor" val="tx"/>
                    </a:ext>
                  </a:extLst>
                </a:hlinkClick>
              </a:rPr>
              <a:t>Politique de libre accès des IRSC - annexe</a:t>
            </a:r>
            <a:r>
              <a:rPr lang="en" sz="1700" dirty="0">
                <a:solidFill>
                  <a:schemeClr val="dk1"/>
                </a:solidFill>
              </a:rPr>
              <a:t>)​</a:t>
            </a:r>
            <a:endParaRPr sz="1700" dirty="0">
              <a:solidFill>
                <a:schemeClr val="dk1"/>
              </a:solidFill>
            </a:endParaRPr>
          </a:p>
          <a:p>
            <a:pPr marL="457200" lvl="0" indent="-336550" algn="l" rtl="0">
              <a:lnSpc>
                <a:spcPct val="100000"/>
              </a:lnSpc>
              <a:spcBef>
                <a:spcPts val="1500"/>
              </a:spcBef>
              <a:spcAft>
                <a:spcPts val="0"/>
              </a:spcAft>
              <a:buSzPts val="1700"/>
              <a:buChar char="▪"/>
            </a:pPr>
            <a:r>
              <a:rPr lang="en" sz="1700" dirty="0"/>
              <a:t>Dépôts recommandés et entretenus par par revues/maisons d’édition (ex.</a:t>
            </a:r>
            <a:r>
              <a:rPr lang="en" sz="1700" dirty="0">
                <a:solidFill>
                  <a:schemeClr val="dk1"/>
                </a:solidFill>
              </a:rPr>
              <a:t> </a:t>
            </a:r>
            <a:r>
              <a:rPr lang="en" sz="1700" u="sng" dirty="0">
                <a:solidFill>
                  <a:srgbClr val="0000FF"/>
                </a:solidFill>
                <a:hlinkClick r:id="rId4">
                  <a:extLst>
                    <a:ext uri="{A12FA001-AC4F-418D-AE19-62706E023703}">
                      <ahyp:hlinkClr xmlns:ahyp="http://schemas.microsoft.com/office/drawing/2018/hyperlinkcolor" val="tx"/>
                    </a:ext>
                  </a:extLst>
                </a:hlinkClick>
              </a:rPr>
              <a:t>Scientific Data</a:t>
            </a:r>
            <a:r>
              <a:rPr lang="en" sz="1700" dirty="0">
                <a:solidFill>
                  <a:schemeClr val="dk1"/>
                </a:solidFill>
              </a:rPr>
              <a:t> </a:t>
            </a:r>
            <a:r>
              <a:rPr lang="en" sz="1700" dirty="0"/>
              <a:t>et</a:t>
            </a:r>
            <a:r>
              <a:rPr lang="en" sz="1700" dirty="0">
                <a:solidFill>
                  <a:schemeClr val="dk1"/>
                </a:solidFill>
              </a:rPr>
              <a:t> </a:t>
            </a:r>
            <a:r>
              <a:rPr lang="en" sz="1700" u="sng" dirty="0">
                <a:solidFill>
                  <a:srgbClr val="0000FF"/>
                </a:solidFill>
                <a:hlinkClick r:id="rId5">
                  <a:extLst>
                    <a:ext uri="{A12FA001-AC4F-418D-AE19-62706E023703}">
                      <ahyp:hlinkClr xmlns:ahyp="http://schemas.microsoft.com/office/drawing/2018/hyperlinkcolor" val="tx"/>
                    </a:ext>
                  </a:extLst>
                </a:hlinkClick>
              </a:rPr>
              <a:t>PLOS ONE</a:t>
            </a:r>
            <a:r>
              <a:rPr lang="en" sz="1700" dirty="0">
                <a:solidFill>
                  <a:schemeClr val="dk1"/>
                </a:solidFill>
              </a:rPr>
              <a:t>)​</a:t>
            </a:r>
            <a:endParaRPr sz="1700" dirty="0">
              <a:solidFill>
                <a:schemeClr val="dk1"/>
              </a:solidFill>
            </a:endParaRPr>
          </a:p>
          <a:p>
            <a:pPr marL="457200" lvl="0" indent="-336550" algn="l" rtl="0">
              <a:lnSpc>
                <a:spcPct val="100000"/>
              </a:lnSpc>
              <a:spcBef>
                <a:spcPts val="1500"/>
              </a:spcBef>
              <a:spcAft>
                <a:spcPts val="0"/>
              </a:spcAft>
              <a:buSzPts val="1700"/>
              <a:buChar char="▪"/>
            </a:pPr>
            <a:r>
              <a:rPr lang="en" sz="1700" u="sng" dirty="0">
                <a:solidFill>
                  <a:srgbClr val="0000FF"/>
                </a:solidFill>
                <a:hlinkClick r:id="rId6">
                  <a:extLst>
                    <a:ext uri="{A12FA001-AC4F-418D-AE19-62706E023703}">
                      <ahyp:hlinkClr xmlns:ahyp="http://schemas.microsoft.com/office/drawing/2018/hyperlinkcolor" val="tx"/>
                    </a:ext>
                  </a:extLst>
                </a:hlinkClick>
              </a:rPr>
              <a:t>FAIRsharing</a:t>
            </a:r>
            <a:r>
              <a:rPr lang="en" sz="1700" dirty="0">
                <a:solidFill>
                  <a:schemeClr val="dk1"/>
                </a:solidFill>
              </a:rPr>
              <a:t> </a:t>
            </a:r>
            <a:r>
              <a:rPr lang="en" sz="1700" dirty="0"/>
              <a:t>ou</a:t>
            </a:r>
            <a:r>
              <a:rPr lang="en" sz="1700" dirty="0">
                <a:solidFill>
                  <a:schemeClr val="dk1"/>
                </a:solidFill>
              </a:rPr>
              <a:t> </a:t>
            </a:r>
            <a:r>
              <a:rPr lang="en" sz="1700" u="sng" dirty="0">
                <a:solidFill>
                  <a:srgbClr val="0000FF"/>
                </a:solidFill>
                <a:hlinkClick r:id="rId7">
                  <a:extLst>
                    <a:ext uri="{A12FA001-AC4F-418D-AE19-62706E023703}">
                      <ahyp:hlinkClr xmlns:ahyp="http://schemas.microsoft.com/office/drawing/2018/hyperlinkcolor" val="tx"/>
                    </a:ext>
                  </a:extLst>
                </a:hlinkClick>
              </a:rPr>
              <a:t>re3data.org</a:t>
            </a:r>
            <a:r>
              <a:rPr lang="en" sz="1700" dirty="0">
                <a:solidFill>
                  <a:schemeClr val="dk1"/>
                </a:solidFill>
              </a:rPr>
              <a:t> </a:t>
            </a:r>
            <a:r>
              <a:rPr lang="en" sz="1700" dirty="0"/>
              <a:t>pour consulter une liste des dépôts de données certifiés</a:t>
            </a:r>
            <a:endParaRPr sz="1700" dirty="0"/>
          </a:p>
          <a:p>
            <a:pPr marL="457200" lvl="0" indent="-336550" algn="l" rtl="0">
              <a:lnSpc>
                <a:spcPct val="100000"/>
              </a:lnSpc>
              <a:spcBef>
                <a:spcPts val="1500"/>
              </a:spcBef>
              <a:spcAft>
                <a:spcPts val="0"/>
              </a:spcAft>
              <a:buSzPts val="1700"/>
              <a:buChar char="▪"/>
            </a:pPr>
            <a:r>
              <a:rPr lang="en" sz="1700" dirty="0"/>
              <a:t>Consultez le </a:t>
            </a:r>
            <a:r>
              <a:rPr lang="en" sz="1700" u="sng" dirty="0">
                <a:solidFill>
                  <a:schemeClr val="hlink"/>
                </a:solidFill>
                <a:hlinkClick r:id="rId8"/>
              </a:rPr>
              <a:t>site Web GDR</a:t>
            </a:r>
            <a:r>
              <a:rPr lang="en" sz="1700" dirty="0"/>
              <a:t> de la bibliothèque pour connaître les dépôts soutenus, notamment le Dataverse de l'Université d'Ottawa et le Dépôt fédéré de données de recherche (DFDR)</a:t>
            </a:r>
            <a:endParaRPr sz="1700" dirty="0"/>
          </a:p>
          <a:p>
            <a:pPr marL="0" lvl="0" indent="0" algn="l" rtl="0">
              <a:lnSpc>
                <a:spcPct val="100000"/>
              </a:lnSpc>
              <a:spcBef>
                <a:spcPts val="1500"/>
              </a:spcBef>
              <a:spcAft>
                <a:spcPts val="1500"/>
              </a:spcAft>
              <a:buNone/>
            </a:pPr>
            <a:endParaRPr sz="1700" dirty="0"/>
          </a:p>
        </p:txBody>
      </p:sp>
      <p:sp>
        <p:nvSpPr>
          <p:cNvPr id="371" name="Google Shape;371;p3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25</a:t>
            </a:fld>
            <a:endParaRPr/>
          </a:p>
        </p:txBody>
      </p:sp>
      <p:pic>
        <p:nvPicPr>
          <p:cNvPr id="372" name="Google Shape;372;p39"/>
          <p:cNvPicPr preferRelativeResize="0"/>
          <p:nvPr/>
        </p:nvPicPr>
        <p:blipFill>
          <a:blip r:embed="rId9">
            <a:alphaModFix/>
          </a:blip>
          <a:stretch>
            <a:fillRect/>
          </a:stretch>
        </p:blipFill>
        <p:spPr>
          <a:xfrm>
            <a:off x="0" y="2672200"/>
            <a:ext cx="2574999" cy="257499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76"/>
        <p:cNvGrpSpPr/>
        <p:nvPr/>
      </p:nvGrpSpPr>
      <p:grpSpPr>
        <a:xfrm>
          <a:off x="0" y="0"/>
          <a:ext cx="0" cy="0"/>
          <a:chOff x="0" y="0"/>
          <a:chExt cx="0" cy="0"/>
        </a:xfrm>
      </p:grpSpPr>
      <p:sp>
        <p:nvSpPr>
          <p:cNvPr id="377" name="Google Shape;377;p40"/>
          <p:cNvSpPr txBox="1">
            <a:spLocks noGrp="1"/>
          </p:cNvSpPr>
          <p:nvPr>
            <p:ph type="body" idx="4294967295"/>
          </p:nvPr>
        </p:nvSpPr>
        <p:spPr>
          <a:xfrm>
            <a:off x="460600" y="306925"/>
            <a:ext cx="79308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200" b="1"/>
              <a:t>Dépôts disciplinaires : Exemples</a:t>
            </a:r>
            <a:endParaRPr sz="2200"/>
          </a:p>
        </p:txBody>
      </p:sp>
      <p:sp>
        <p:nvSpPr>
          <p:cNvPr id="378" name="Google Shape;378;p4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26</a:t>
            </a:fld>
            <a:endParaRPr/>
          </a:p>
        </p:txBody>
      </p:sp>
      <p:sp>
        <p:nvSpPr>
          <p:cNvPr id="379" name="Google Shape;379;p40"/>
          <p:cNvSpPr txBox="1"/>
          <p:nvPr/>
        </p:nvSpPr>
        <p:spPr>
          <a:xfrm>
            <a:off x="317036" y="4470225"/>
            <a:ext cx="8541764" cy="47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dirty="0">
                <a:solidFill>
                  <a:schemeClr val="dk1"/>
                </a:solidFill>
                <a:latin typeface="Nunito Sans"/>
                <a:ea typeface="Nunito Sans"/>
                <a:cs typeface="Nunito Sans"/>
                <a:sym typeface="Nunito Sans"/>
              </a:rPr>
              <a:t>Groupe de travail sur la COVID-19 du Réseau Portage, Roger Reka, Minglu Wang, Erin Clary, Beth Knazook, Qian Zhang, … Melanie Parlette-Stewart. (23 septembre 2020). </a:t>
            </a:r>
            <a:r>
              <a:rPr lang="en" sz="900" i="1" dirty="0">
                <a:solidFill>
                  <a:schemeClr val="dk1"/>
                </a:solidFill>
                <a:latin typeface="Nunito Sans"/>
                <a:ea typeface="Nunito Sans"/>
                <a:cs typeface="Nunito Sans"/>
                <a:sym typeface="Nunito Sans"/>
              </a:rPr>
              <a:t>Dépôts recommandés pour les données de recherche sur la COVID-19</a:t>
            </a:r>
            <a:r>
              <a:rPr lang="en" sz="900" dirty="0">
                <a:solidFill>
                  <a:schemeClr val="dk1"/>
                </a:solidFill>
                <a:latin typeface="Nunito Sans"/>
                <a:ea typeface="Nunito Sans"/>
                <a:cs typeface="Nunito Sans"/>
                <a:sym typeface="Nunito Sans"/>
              </a:rPr>
              <a:t> (Version 2). Zenodo. </a:t>
            </a:r>
            <a:r>
              <a:rPr lang="en" sz="900" u="sng" dirty="0">
                <a:solidFill>
                  <a:schemeClr val="hlink"/>
                </a:solidFill>
                <a:latin typeface="Nunito Sans"/>
                <a:ea typeface="Nunito Sans"/>
                <a:cs typeface="Nunito Sans"/>
                <a:sym typeface="Nunito Sans"/>
                <a:hlinkClick r:id="rId3"/>
              </a:rPr>
              <a:t>http://doi.org/10.5281/zenodo.4270546</a:t>
            </a:r>
            <a:r>
              <a:rPr lang="en" sz="900" dirty="0">
                <a:solidFill>
                  <a:schemeClr val="dk1"/>
                </a:solidFill>
                <a:latin typeface="Nunito Sans"/>
                <a:ea typeface="Nunito Sans"/>
                <a:cs typeface="Nunito Sans"/>
                <a:sym typeface="Nunito Sans"/>
              </a:rPr>
              <a:t>, </a:t>
            </a:r>
            <a:r>
              <a:rPr lang="en" sz="900" u="sng" dirty="0">
                <a:solidFill>
                  <a:schemeClr val="hlink"/>
                </a:solidFill>
                <a:latin typeface="Nunito Sans"/>
                <a:ea typeface="Nunito Sans"/>
                <a:cs typeface="Nunito Sans"/>
                <a:sym typeface="Nunito Sans"/>
                <a:hlinkClick r:id="rId4"/>
              </a:rPr>
              <a:t>CC BY 4.0</a:t>
            </a:r>
            <a:r>
              <a:rPr lang="en" sz="900" dirty="0">
                <a:solidFill>
                  <a:schemeClr val="dk1"/>
                </a:solidFill>
                <a:latin typeface="Nunito Sans"/>
                <a:ea typeface="Nunito Sans"/>
                <a:cs typeface="Nunito Sans"/>
                <a:sym typeface="Nunito Sans"/>
              </a:rPr>
              <a:t> </a:t>
            </a:r>
            <a:endParaRPr sz="90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sz="900" dirty="0">
              <a:latin typeface="Nunito Sans"/>
              <a:ea typeface="Nunito Sans"/>
              <a:cs typeface="Nunito Sans"/>
              <a:sym typeface="Nunito Sans"/>
            </a:endParaRPr>
          </a:p>
        </p:txBody>
      </p:sp>
      <p:pic>
        <p:nvPicPr>
          <p:cNvPr id="380" name="Google Shape;380;p40"/>
          <p:cNvPicPr preferRelativeResize="0"/>
          <p:nvPr/>
        </p:nvPicPr>
        <p:blipFill>
          <a:blip r:embed="rId5">
            <a:alphaModFix/>
          </a:blip>
          <a:stretch>
            <a:fillRect/>
          </a:stretch>
        </p:blipFill>
        <p:spPr>
          <a:xfrm>
            <a:off x="1645100" y="1163550"/>
            <a:ext cx="2060436" cy="886775"/>
          </a:xfrm>
          <a:prstGeom prst="rect">
            <a:avLst/>
          </a:prstGeom>
          <a:noFill/>
          <a:ln>
            <a:noFill/>
          </a:ln>
        </p:spPr>
      </p:pic>
      <p:sp>
        <p:nvSpPr>
          <p:cNvPr id="381" name="Google Shape;381;p40"/>
          <p:cNvSpPr txBox="1"/>
          <p:nvPr/>
        </p:nvSpPr>
        <p:spPr>
          <a:xfrm>
            <a:off x="905875" y="1995125"/>
            <a:ext cx="33624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6"/>
              </a:rPr>
              <a:t>GenBank</a:t>
            </a:r>
            <a:endParaRPr>
              <a:latin typeface="Nunito Sans"/>
              <a:ea typeface="Nunito Sans"/>
              <a:cs typeface="Nunito Sans"/>
              <a:sym typeface="Nunito Sans"/>
            </a:endParaRPr>
          </a:p>
        </p:txBody>
      </p:sp>
      <p:pic>
        <p:nvPicPr>
          <p:cNvPr id="382" name="Google Shape;382;p40"/>
          <p:cNvPicPr preferRelativeResize="0"/>
          <p:nvPr/>
        </p:nvPicPr>
        <p:blipFill>
          <a:blip r:embed="rId7">
            <a:alphaModFix/>
          </a:blip>
          <a:stretch>
            <a:fillRect/>
          </a:stretch>
        </p:blipFill>
        <p:spPr>
          <a:xfrm>
            <a:off x="4794649" y="1133123"/>
            <a:ext cx="3497400" cy="816427"/>
          </a:xfrm>
          <a:prstGeom prst="rect">
            <a:avLst/>
          </a:prstGeom>
          <a:noFill/>
          <a:ln>
            <a:noFill/>
          </a:ln>
        </p:spPr>
      </p:pic>
      <p:sp>
        <p:nvSpPr>
          <p:cNvPr id="383" name="Google Shape;383;p40"/>
          <p:cNvSpPr txBox="1"/>
          <p:nvPr/>
        </p:nvSpPr>
        <p:spPr>
          <a:xfrm>
            <a:off x="5524025" y="1949550"/>
            <a:ext cx="23151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8"/>
              </a:rPr>
              <a:t>NDEx v2.5.0</a:t>
            </a:r>
            <a:endParaRPr>
              <a:latin typeface="Nunito Sans"/>
              <a:ea typeface="Nunito Sans"/>
              <a:cs typeface="Nunito Sans"/>
              <a:sym typeface="Nunito Sans"/>
            </a:endParaRPr>
          </a:p>
        </p:txBody>
      </p:sp>
      <p:pic>
        <p:nvPicPr>
          <p:cNvPr id="384" name="Google Shape;384;p40"/>
          <p:cNvPicPr preferRelativeResize="0"/>
          <p:nvPr/>
        </p:nvPicPr>
        <p:blipFill>
          <a:blip r:embed="rId9">
            <a:alphaModFix/>
          </a:blip>
          <a:stretch>
            <a:fillRect/>
          </a:stretch>
        </p:blipFill>
        <p:spPr>
          <a:xfrm>
            <a:off x="900764" y="2610725"/>
            <a:ext cx="2985766" cy="768275"/>
          </a:xfrm>
          <a:prstGeom prst="rect">
            <a:avLst/>
          </a:prstGeom>
          <a:noFill/>
          <a:ln>
            <a:noFill/>
          </a:ln>
        </p:spPr>
      </p:pic>
      <p:sp>
        <p:nvSpPr>
          <p:cNvPr id="385" name="Google Shape;385;p40"/>
          <p:cNvSpPr txBox="1"/>
          <p:nvPr/>
        </p:nvSpPr>
        <p:spPr>
          <a:xfrm>
            <a:off x="1217425" y="3445500"/>
            <a:ext cx="2739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10"/>
              </a:rPr>
              <a:t>ImmPort</a:t>
            </a:r>
            <a:endParaRPr>
              <a:latin typeface="Nunito Sans"/>
              <a:ea typeface="Nunito Sans"/>
              <a:cs typeface="Nunito Sans"/>
              <a:sym typeface="Nunito Sans"/>
            </a:endParaRPr>
          </a:p>
        </p:txBody>
      </p:sp>
      <p:pic>
        <p:nvPicPr>
          <p:cNvPr id="386" name="Google Shape;386;p40"/>
          <p:cNvPicPr preferRelativeResize="0"/>
          <p:nvPr/>
        </p:nvPicPr>
        <p:blipFill>
          <a:blip r:embed="rId11">
            <a:alphaModFix/>
          </a:blip>
          <a:stretch>
            <a:fillRect/>
          </a:stretch>
        </p:blipFill>
        <p:spPr>
          <a:xfrm>
            <a:off x="5695207" y="2782434"/>
            <a:ext cx="1972743" cy="1063275"/>
          </a:xfrm>
          <a:prstGeom prst="rect">
            <a:avLst/>
          </a:prstGeom>
          <a:noFill/>
          <a:ln>
            <a:noFill/>
          </a:ln>
        </p:spPr>
      </p:pic>
      <p:sp>
        <p:nvSpPr>
          <p:cNvPr id="387" name="Google Shape;387;p40"/>
          <p:cNvSpPr txBox="1"/>
          <p:nvPr/>
        </p:nvSpPr>
        <p:spPr>
          <a:xfrm>
            <a:off x="4794650" y="3845700"/>
            <a:ext cx="3992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12"/>
              </a:rPr>
              <a:t>COVID-19 Data Repository OpenICPSR</a:t>
            </a:r>
            <a:endParaRPr>
              <a:latin typeface="Nunito Sans"/>
              <a:ea typeface="Nunito Sans"/>
              <a:cs typeface="Nunito Sans"/>
              <a:sym typeface="Nunito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1"/>
        <p:cNvGrpSpPr/>
        <p:nvPr/>
      </p:nvGrpSpPr>
      <p:grpSpPr>
        <a:xfrm>
          <a:off x="0" y="0"/>
          <a:ext cx="0" cy="0"/>
          <a:chOff x="0" y="0"/>
          <a:chExt cx="0" cy="0"/>
        </a:xfrm>
      </p:grpSpPr>
      <p:grpSp>
        <p:nvGrpSpPr>
          <p:cNvPr id="392" name="Google Shape;392;p41"/>
          <p:cNvGrpSpPr/>
          <p:nvPr/>
        </p:nvGrpSpPr>
        <p:grpSpPr>
          <a:xfrm>
            <a:off x="259663" y="1566697"/>
            <a:ext cx="3571875" cy="1005121"/>
            <a:chOff x="609600" y="1739843"/>
            <a:chExt cx="4762500" cy="1340161"/>
          </a:xfrm>
        </p:grpSpPr>
        <p:pic>
          <p:nvPicPr>
            <p:cNvPr id="393" name="Google Shape;393;p41" descr="Scholars Portal Dataverse"/>
            <p:cNvPicPr preferRelativeResize="0"/>
            <p:nvPr/>
          </p:nvPicPr>
          <p:blipFill rotWithShape="1">
            <a:blip r:embed="rId3">
              <a:alphaModFix/>
            </a:blip>
            <a:srcRect/>
            <a:stretch/>
          </p:blipFill>
          <p:spPr>
            <a:xfrm>
              <a:off x="609600" y="1739843"/>
              <a:ext cx="4762500" cy="895350"/>
            </a:xfrm>
            <a:prstGeom prst="rect">
              <a:avLst/>
            </a:prstGeom>
            <a:noFill/>
            <a:ln>
              <a:noFill/>
            </a:ln>
          </p:spPr>
        </p:pic>
        <p:sp>
          <p:nvSpPr>
            <p:cNvPr id="394" name="Google Shape;394;p41"/>
            <p:cNvSpPr txBox="1"/>
            <p:nvPr/>
          </p:nvSpPr>
          <p:spPr>
            <a:xfrm>
              <a:off x="1201039" y="2679804"/>
              <a:ext cx="3537300" cy="400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4"/>
                </a:rPr>
                <a:t>Scholars Portal Dataverse</a:t>
              </a:r>
              <a:endParaRPr sz="1500">
                <a:solidFill>
                  <a:schemeClr val="dk1"/>
                </a:solidFill>
                <a:latin typeface="Arial"/>
                <a:ea typeface="Arial"/>
                <a:cs typeface="Arial"/>
                <a:sym typeface="Arial"/>
              </a:endParaRPr>
            </a:p>
          </p:txBody>
        </p:sp>
      </p:grpSp>
      <p:grpSp>
        <p:nvGrpSpPr>
          <p:cNvPr id="395" name="Google Shape;395;p41"/>
          <p:cNvGrpSpPr/>
          <p:nvPr/>
        </p:nvGrpSpPr>
        <p:grpSpPr>
          <a:xfrm>
            <a:off x="6348305" y="1233806"/>
            <a:ext cx="2536031" cy="1225698"/>
            <a:chOff x="7642303" y="1345329"/>
            <a:chExt cx="3381375" cy="1634264"/>
          </a:xfrm>
        </p:grpSpPr>
        <p:pic>
          <p:nvPicPr>
            <p:cNvPr id="396" name="Google Shape;396;p41" descr="Zenodo"/>
            <p:cNvPicPr preferRelativeResize="0"/>
            <p:nvPr/>
          </p:nvPicPr>
          <p:blipFill rotWithShape="1">
            <a:blip r:embed="rId5">
              <a:alphaModFix/>
            </a:blip>
            <a:srcRect/>
            <a:stretch/>
          </p:blipFill>
          <p:spPr>
            <a:xfrm>
              <a:off x="7642303" y="1345329"/>
              <a:ext cx="3381375" cy="1352550"/>
            </a:xfrm>
            <a:prstGeom prst="rect">
              <a:avLst/>
            </a:prstGeom>
            <a:noFill/>
            <a:ln>
              <a:noFill/>
            </a:ln>
          </p:spPr>
        </p:pic>
        <p:sp>
          <p:nvSpPr>
            <p:cNvPr id="397" name="Google Shape;397;p41"/>
            <p:cNvSpPr txBox="1"/>
            <p:nvPr/>
          </p:nvSpPr>
          <p:spPr>
            <a:xfrm>
              <a:off x="8714060" y="2579393"/>
              <a:ext cx="1271100" cy="400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6"/>
                </a:rPr>
                <a:t>Zenodo</a:t>
              </a:r>
              <a:endParaRPr sz="1400">
                <a:solidFill>
                  <a:schemeClr val="dk1"/>
                </a:solidFill>
                <a:latin typeface="Arial"/>
                <a:ea typeface="Arial"/>
                <a:cs typeface="Arial"/>
                <a:sym typeface="Arial"/>
              </a:endParaRPr>
            </a:p>
          </p:txBody>
        </p:sp>
      </p:grpSp>
      <p:grpSp>
        <p:nvGrpSpPr>
          <p:cNvPr id="398" name="Google Shape;398;p41"/>
          <p:cNvGrpSpPr/>
          <p:nvPr/>
        </p:nvGrpSpPr>
        <p:grpSpPr>
          <a:xfrm>
            <a:off x="1142015" y="3156437"/>
            <a:ext cx="1506884" cy="1186494"/>
            <a:chOff x="2094238" y="3477185"/>
            <a:chExt cx="2009178" cy="1581992"/>
          </a:xfrm>
        </p:grpSpPr>
        <p:pic>
          <p:nvPicPr>
            <p:cNvPr id="399" name="Google Shape;399;p41" descr="Open Science Framework at MIT | MIT Libraries News"/>
            <p:cNvPicPr preferRelativeResize="0"/>
            <p:nvPr/>
          </p:nvPicPr>
          <p:blipFill rotWithShape="1">
            <a:blip r:embed="rId7">
              <a:alphaModFix/>
            </a:blip>
            <a:srcRect/>
            <a:stretch/>
          </p:blipFill>
          <p:spPr>
            <a:xfrm>
              <a:off x="2094238" y="3477185"/>
              <a:ext cx="2009178" cy="757559"/>
            </a:xfrm>
            <a:prstGeom prst="rect">
              <a:avLst/>
            </a:prstGeom>
            <a:noFill/>
            <a:ln>
              <a:noFill/>
            </a:ln>
          </p:spPr>
        </p:pic>
        <p:sp>
          <p:nvSpPr>
            <p:cNvPr id="400" name="Google Shape;400;p41"/>
            <p:cNvSpPr txBox="1"/>
            <p:nvPr/>
          </p:nvSpPr>
          <p:spPr>
            <a:xfrm>
              <a:off x="2094238" y="4351177"/>
              <a:ext cx="2009100" cy="7080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8"/>
                </a:rPr>
                <a:t>Open Science Framework</a:t>
              </a:r>
              <a:endParaRPr sz="1500">
                <a:solidFill>
                  <a:schemeClr val="dk1"/>
                </a:solidFill>
                <a:latin typeface="Arial"/>
                <a:ea typeface="Arial"/>
                <a:cs typeface="Arial"/>
                <a:sym typeface="Arial"/>
              </a:endParaRPr>
            </a:p>
          </p:txBody>
        </p:sp>
      </p:grpSp>
      <p:grpSp>
        <p:nvGrpSpPr>
          <p:cNvPr id="401" name="Google Shape;401;p41"/>
          <p:cNvGrpSpPr/>
          <p:nvPr/>
        </p:nvGrpSpPr>
        <p:grpSpPr>
          <a:xfrm>
            <a:off x="3659755" y="2472320"/>
            <a:ext cx="2536031" cy="1532614"/>
            <a:chOff x="4668327" y="3284869"/>
            <a:chExt cx="3381375" cy="2043486"/>
          </a:xfrm>
        </p:grpSpPr>
        <p:pic>
          <p:nvPicPr>
            <p:cNvPr id="402" name="Google Shape;402;p41"/>
            <p:cNvPicPr preferRelativeResize="0"/>
            <p:nvPr/>
          </p:nvPicPr>
          <p:blipFill rotWithShape="1">
            <a:blip r:embed="rId9">
              <a:alphaModFix/>
            </a:blip>
            <a:srcRect/>
            <a:stretch/>
          </p:blipFill>
          <p:spPr>
            <a:xfrm>
              <a:off x="4668327" y="3284869"/>
              <a:ext cx="3381375" cy="1158188"/>
            </a:xfrm>
            <a:prstGeom prst="rect">
              <a:avLst/>
            </a:prstGeom>
            <a:noFill/>
            <a:ln>
              <a:noFill/>
            </a:ln>
          </p:spPr>
        </p:pic>
        <p:sp>
          <p:nvSpPr>
            <p:cNvPr id="403" name="Google Shape;403;p41"/>
            <p:cNvSpPr txBox="1"/>
            <p:nvPr/>
          </p:nvSpPr>
          <p:spPr>
            <a:xfrm>
              <a:off x="4668327" y="4620355"/>
              <a:ext cx="3381300" cy="7080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10"/>
                </a:rPr>
                <a:t>Federated Research Data Repository (FRDR</a:t>
              </a:r>
              <a:r>
                <a:rPr lang="en" sz="1500" u="sng">
                  <a:solidFill>
                    <a:schemeClr val="hlink"/>
                  </a:solidFill>
                  <a:latin typeface="Arial"/>
                  <a:ea typeface="Arial"/>
                  <a:cs typeface="Arial"/>
                  <a:sym typeface="Arial"/>
                </a:rPr>
                <a:t>)</a:t>
              </a:r>
              <a:endParaRPr sz="1500">
                <a:solidFill>
                  <a:schemeClr val="dk1"/>
                </a:solidFill>
                <a:latin typeface="Arial"/>
                <a:ea typeface="Arial"/>
                <a:cs typeface="Arial"/>
                <a:sym typeface="Arial"/>
              </a:endParaRPr>
            </a:p>
          </p:txBody>
        </p:sp>
      </p:grpSp>
      <p:grpSp>
        <p:nvGrpSpPr>
          <p:cNvPr id="404" name="Google Shape;404;p41"/>
          <p:cNvGrpSpPr/>
          <p:nvPr/>
        </p:nvGrpSpPr>
        <p:grpSpPr>
          <a:xfrm>
            <a:off x="6745879" y="3212957"/>
            <a:ext cx="1985066" cy="1055543"/>
            <a:chOff x="8661922" y="3409067"/>
            <a:chExt cx="2646754" cy="1407391"/>
          </a:xfrm>
        </p:grpSpPr>
        <p:sp>
          <p:nvSpPr>
            <p:cNvPr id="405" name="Google Shape;405;p41"/>
            <p:cNvSpPr txBox="1"/>
            <p:nvPr/>
          </p:nvSpPr>
          <p:spPr>
            <a:xfrm>
              <a:off x="9263024" y="4416258"/>
              <a:ext cx="1444500" cy="400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11"/>
                </a:rPr>
                <a:t>Figshare</a:t>
              </a:r>
              <a:endParaRPr sz="1500">
                <a:solidFill>
                  <a:schemeClr val="dk1"/>
                </a:solidFill>
                <a:latin typeface="Arial"/>
                <a:ea typeface="Arial"/>
                <a:cs typeface="Arial"/>
                <a:sym typeface="Arial"/>
              </a:endParaRPr>
            </a:p>
          </p:txBody>
        </p:sp>
        <p:pic>
          <p:nvPicPr>
            <p:cNvPr id="406" name="Google Shape;406;p41"/>
            <p:cNvPicPr preferRelativeResize="0"/>
            <p:nvPr/>
          </p:nvPicPr>
          <p:blipFill rotWithShape="1">
            <a:blip r:embed="rId12">
              <a:alphaModFix/>
            </a:blip>
            <a:srcRect/>
            <a:stretch/>
          </p:blipFill>
          <p:spPr>
            <a:xfrm>
              <a:off x="8661922" y="3409067"/>
              <a:ext cx="2646754" cy="867378"/>
            </a:xfrm>
            <a:prstGeom prst="rect">
              <a:avLst/>
            </a:prstGeom>
            <a:noFill/>
            <a:ln>
              <a:noFill/>
            </a:ln>
          </p:spPr>
        </p:pic>
      </p:grpSp>
      <p:sp>
        <p:nvSpPr>
          <p:cNvPr id="407" name="Google Shape;407;p41"/>
          <p:cNvSpPr txBox="1">
            <a:spLocks noGrp="1"/>
          </p:cNvSpPr>
          <p:nvPr>
            <p:ph type="sldNum" idx="12"/>
          </p:nvPr>
        </p:nvSpPr>
        <p:spPr>
          <a:xfrm>
            <a:off x="8556784" y="4749851"/>
            <a:ext cx="548700" cy="3936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27</a:t>
            </a:fld>
            <a:endParaRPr/>
          </a:p>
        </p:txBody>
      </p:sp>
      <p:sp>
        <p:nvSpPr>
          <p:cNvPr id="408" name="Google Shape;408;p41"/>
          <p:cNvSpPr txBox="1"/>
          <p:nvPr/>
        </p:nvSpPr>
        <p:spPr>
          <a:xfrm>
            <a:off x="259663" y="4536850"/>
            <a:ext cx="8515187" cy="47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dirty="0">
                <a:solidFill>
                  <a:schemeClr val="dk1"/>
                </a:solidFill>
                <a:latin typeface="Nunito Sans"/>
                <a:ea typeface="Nunito Sans"/>
                <a:cs typeface="Nunito Sans"/>
                <a:sym typeface="Nunito Sans"/>
              </a:rPr>
              <a:t>Groupe de travail sur la COVID-19 du Réseau Portage, Roger Reka, Minglu Wang, Erin Clary, Beth Knazook, Qian Zhang, … Melanie Parlette-Stewart. (23 septembre 2020). </a:t>
            </a:r>
            <a:r>
              <a:rPr lang="en" sz="900" i="1" dirty="0">
                <a:solidFill>
                  <a:schemeClr val="dk1"/>
                </a:solidFill>
                <a:latin typeface="Nunito Sans"/>
                <a:ea typeface="Nunito Sans"/>
                <a:cs typeface="Nunito Sans"/>
                <a:sym typeface="Nunito Sans"/>
              </a:rPr>
              <a:t>Dépôts recommandés pour les données de recherche sur la COVID-19</a:t>
            </a:r>
            <a:r>
              <a:rPr lang="en" sz="900" dirty="0">
                <a:solidFill>
                  <a:schemeClr val="dk1"/>
                </a:solidFill>
                <a:latin typeface="Nunito Sans"/>
                <a:ea typeface="Nunito Sans"/>
                <a:cs typeface="Nunito Sans"/>
                <a:sym typeface="Nunito Sans"/>
              </a:rPr>
              <a:t> (Version 2). Zenodo. </a:t>
            </a:r>
            <a:r>
              <a:rPr lang="en" sz="900" u="sng" dirty="0">
                <a:solidFill>
                  <a:schemeClr val="hlink"/>
                </a:solidFill>
                <a:latin typeface="Nunito Sans"/>
                <a:ea typeface="Nunito Sans"/>
                <a:cs typeface="Nunito Sans"/>
                <a:sym typeface="Nunito Sans"/>
                <a:hlinkClick r:id="rId13"/>
              </a:rPr>
              <a:t>http://doi.org/10.5281/zenodo.4270546</a:t>
            </a:r>
            <a:r>
              <a:rPr lang="en" sz="900" dirty="0">
                <a:solidFill>
                  <a:schemeClr val="dk1"/>
                </a:solidFill>
                <a:latin typeface="Nunito Sans"/>
                <a:ea typeface="Nunito Sans"/>
                <a:cs typeface="Nunito Sans"/>
                <a:sym typeface="Nunito Sans"/>
              </a:rPr>
              <a:t>, </a:t>
            </a:r>
            <a:r>
              <a:rPr lang="en" sz="900" u="sng" dirty="0">
                <a:solidFill>
                  <a:schemeClr val="hlink"/>
                </a:solidFill>
                <a:latin typeface="Nunito Sans"/>
                <a:ea typeface="Nunito Sans"/>
                <a:cs typeface="Nunito Sans"/>
                <a:sym typeface="Nunito Sans"/>
                <a:hlinkClick r:id="rId14"/>
              </a:rPr>
              <a:t>CC BY 4.0</a:t>
            </a:r>
            <a:r>
              <a:rPr lang="en" sz="900" dirty="0">
                <a:solidFill>
                  <a:schemeClr val="dk1"/>
                </a:solidFill>
                <a:latin typeface="Nunito Sans"/>
                <a:ea typeface="Nunito Sans"/>
                <a:cs typeface="Nunito Sans"/>
                <a:sym typeface="Nunito Sans"/>
              </a:rPr>
              <a:t> </a:t>
            </a:r>
            <a:endParaRPr sz="900" dirty="0">
              <a:solidFill>
                <a:schemeClr val="dk1"/>
              </a:solidFill>
              <a:latin typeface="Nunito Sans"/>
              <a:ea typeface="Nunito Sans"/>
              <a:cs typeface="Nunito Sans"/>
              <a:sym typeface="Nunito Sans"/>
            </a:endParaRPr>
          </a:p>
          <a:p>
            <a:pPr marL="0" lvl="0" indent="0" algn="l" rtl="0">
              <a:spcBef>
                <a:spcPts val="0"/>
              </a:spcBef>
              <a:spcAft>
                <a:spcPts val="0"/>
              </a:spcAft>
              <a:buNone/>
            </a:pPr>
            <a:endParaRPr sz="900" dirty="0">
              <a:latin typeface="Nunito Sans"/>
              <a:ea typeface="Nunito Sans"/>
              <a:cs typeface="Nunito Sans"/>
              <a:sym typeface="Nunito Sans"/>
            </a:endParaRPr>
          </a:p>
        </p:txBody>
      </p:sp>
      <p:sp>
        <p:nvSpPr>
          <p:cNvPr id="409" name="Google Shape;409;p41"/>
          <p:cNvSpPr txBox="1">
            <a:spLocks noGrp="1"/>
          </p:cNvSpPr>
          <p:nvPr>
            <p:ph type="body" idx="4294967295"/>
          </p:nvPr>
        </p:nvSpPr>
        <p:spPr>
          <a:xfrm>
            <a:off x="460600" y="306925"/>
            <a:ext cx="79308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200" b="1"/>
              <a:t>Les dépôts généraux : exemples</a:t>
            </a: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42"/>
          <p:cNvSpPr txBox="1">
            <a:spLocks noGrp="1"/>
          </p:cNvSpPr>
          <p:nvPr>
            <p:ph type="title"/>
          </p:nvPr>
        </p:nvSpPr>
        <p:spPr>
          <a:xfrm>
            <a:off x="234449" y="575500"/>
            <a:ext cx="2240303"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dirty="0"/>
              <a:t>Étape 2 : Dépôt d’</a:t>
            </a:r>
            <a:r>
              <a:rPr lang="en" sz="2300" b="1" dirty="0"/>
              <a:t>ensembles de données et documentation</a:t>
            </a:r>
            <a:endParaRPr sz="2300" b="1" dirty="0"/>
          </a:p>
          <a:p>
            <a:pPr marL="0" lvl="0" indent="0" algn="l" rtl="0">
              <a:spcBef>
                <a:spcPts val="0"/>
              </a:spcBef>
              <a:spcAft>
                <a:spcPts val="0"/>
              </a:spcAft>
              <a:buClr>
                <a:schemeClr val="dk1"/>
              </a:buClr>
              <a:buSzPts val="1100"/>
              <a:buFont typeface="Arial"/>
              <a:buNone/>
            </a:pPr>
            <a:endParaRPr b="1" dirty="0"/>
          </a:p>
          <a:p>
            <a:pPr marL="0" lvl="0" indent="0" algn="l" rtl="0">
              <a:spcBef>
                <a:spcPts val="0"/>
              </a:spcBef>
              <a:spcAft>
                <a:spcPts val="0"/>
              </a:spcAft>
              <a:buNone/>
            </a:pPr>
            <a:endParaRPr b="1" dirty="0"/>
          </a:p>
        </p:txBody>
      </p:sp>
      <p:sp>
        <p:nvSpPr>
          <p:cNvPr id="415" name="Google Shape;415;p4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28</a:t>
            </a:fld>
            <a:endParaRPr/>
          </a:p>
        </p:txBody>
      </p:sp>
      <p:sp>
        <p:nvSpPr>
          <p:cNvPr id="416" name="Google Shape;416;p42"/>
          <p:cNvSpPr txBox="1">
            <a:spLocks noGrp="1"/>
          </p:cNvSpPr>
          <p:nvPr>
            <p:ph type="body" idx="1"/>
          </p:nvPr>
        </p:nvSpPr>
        <p:spPr>
          <a:xfrm>
            <a:off x="2908675" y="575500"/>
            <a:ext cx="2529600" cy="3981000"/>
          </a:xfrm>
          <a:prstGeom prst="rect">
            <a:avLst/>
          </a:prstGeom>
        </p:spPr>
        <p:txBody>
          <a:bodyPr spcFirstLastPara="1" wrap="square" lIns="91425" tIns="91425" rIns="91425" bIns="91425" anchor="t" anchorCtr="0">
            <a:noAutofit/>
          </a:bodyPr>
          <a:lstStyle/>
          <a:p>
            <a:pPr marL="0" lvl="0" indent="0" algn="l" rtl="0">
              <a:lnSpc>
                <a:spcPct val="100000"/>
              </a:lnSpc>
              <a:spcBef>
                <a:spcPts val="1000"/>
              </a:spcBef>
              <a:spcAft>
                <a:spcPts val="0"/>
              </a:spcAft>
              <a:buNone/>
            </a:pPr>
            <a:r>
              <a:rPr lang="en" sz="1600"/>
              <a:t>Ensemble(s) de données</a:t>
            </a:r>
            <a:endParaRPr sz="1600"/>
          </a:p>
          <a:p>
            <a:pPr marL="0" lvl="0" indent="0" algn="l" rtl="0">
              <a:lnSpc>
                <a:spcPct val="100000"/>
              </a:lnSpc>
              <a:spcBef>
                <a:spcPts val="1000"/>
              </a:spcBef>
              <a:spcAft>
                <a:spcPts val="0"/>
              </a:spcAft>
              <a:buNone/>
            </a:pPr>
            <a:r>
              <a:rPr lang="en" sz="1600"/>
              <a:t>Fournir documentation et information à l'appui (ex. livre de codes et/ou fichier Readme; méthodologies; provenance des données). Consultez les guides suivants :</a:t>
            </a:r>
            <a:endParaRPr sz="1600"/>
          </a:p>
          <a:p>
            <a:pPr marL="457200" lvl="0" indent="-330200" algn="l" rtl="0">
              <a:lnSpc>
                <a:spcPct val="100000"/>
              </a:lnSpc>
              <a:spcBef>
                <a:spcPts val="1000"/>
              </a:spcBef>
              <a:spcAft>
                <a:spcPts val="0"/>
              </a:spcAft>
              <a:buSzPts val="1600"/>
              <a:buChar char="●"/>
            </a:pPr>
            <a:r>
              <a:rPr lang="en" sz="1600" u="sng">
                <a:solidFill>
                  <a:schemeClr val="hlink"/>
                </a:solidFill>
                <a:hlinkClick r:id="rId3"/>
              </a:rPr>
              <a:t>Ensemble des documents requis pour les dépôts</a:t>
            </a:r>
            <a:r>
              <a:rPr lang="en" sz="1600"/>
              <a:t> de Portage</a:t>
            </a:r>
            <a:endParaRPr sz="1600"/>
          </a:p>
          <a:p>
            <a:pPr marL="457200" lvl="0" indent="0" algn="l" rtl="0">
              <a:lnSpc>
                <a:spcPct val="100000"/>
              </a:lnSpc>
              <a:spcBef>
                <a:spcPts val="1000"/>
              </a:spcBef>
              <a:spcAft>
                <a:spcPts val="0"/>
              </a:spcAft>
              <a:buNone/>
            </a:pPr>
            <a:endParaRPr>
              <a:highlight>
                <a:srgbClr val="FFFF00"/>
              </a:highlight>
            </a:endParaRPr>
          </a:p>
          <a:p>
            <a:pPr marL="914400" lvl="0" indent="0" algn="l" rtl="0">
              <a:lnSpc>
                <a:spcPct val="100000"/>
              </a:lnSpc>
              <a:spcBef>
                <a:spcPts val="600"/>
              </a:spcBef>
              <a:spcAft>
                <a:spcPts val="0"/>
              </a:spcAft>
              <a:buNone/>
            </a:pPr>
            <a:endParaRPr sz="1200"/>
          </a:p>
        </p:txBody>
      </p:sp>
      <p:pic>
        <p:nvPicPr>
          <p:cNvPr id="417" name="Google Shape;417;p42"/>
          <p:cNvPicPr preferRelativeResize="0"/>
          <p:nvPr/>
        </p:nvPicPr>
        <p:blipFill>
          <a:blip r:embed="rId4">
            <a:alphaModFix/>
          </a:blip>
          <a:stretch>
            <a:fillRect/>
          </a:stretch>
        </p:blipFill>
        <p:spPr>
          <a:xfrm>
            <a:off x="82501" y="2708825"/>
            <a:ext cx="2350200" cy="2350200"/>
          </a:xfrm>
          <a:prstGeom prst="rect">
            <a:avLst/>
          </a:prstGeom>
          <a:noFill/>
          <a:ln>
            <a:noFill/>
          </a:ln>
        </p:spPr>
      </p:pic>
      <p:pic>
        <p:nvPicPr>
          <p:cNvPr id="419" name="Google Shape;419;p42"/>
          <p:cNvPicPr preferRelativeResize="0"/>
          <p:nvPr/>
        </p:nvPicPr>
        <p:blipFill>
          <a:blip r:embed="rId5">
            <a:alphaModFix/>
          </a:blip>
          <a:stretch>
            <a:fillRect/>
          </a:stretch>
        </p:blipFill>
        <p:spPr>
          <a:xfrm>
            <a:off x="5510225" y="752375"/>
            <a:ext cx="3633776" cy="938550"/>
          </a:xfrm>
          <a:prstGeom prst="rect">
            <a:avLst/>
          </a:prstGeom>
          <a:noFill/>
          <a:ln>
            <a:noFill/>
          </a:ln>
        </p:spPr>
      </p:pic>
      <p:pic>
        <p:nvPicPr>
          <p:cNvPr id="420" name="Google Shape;420;p42"/>
          <p:cNvPicPr preferRelativeResize="0"/>
          <p:nvPr/>
        </p:nvPicPr>
        <p:blipFill>
          <a:blip r:embed="rId6">
            <a:alphaModFix/>
          </a:blip>
          <a:stretch>
            <a:fillRect/>
          </a:stretch>
        </p:blipFill>
        <p:spPr>
          <a:xfrm>
            <a:off x="5510225" y="1723050"/>
            <a:ext cx="3595249" cy="204996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3"/>
          <p:cNvSpPr txBox="1">
            <a:spLocks noGrp="1"/>
          </p:cNvSpPr>
          <p:nvPr>
            <p:ph type="title"/>
          </p:nvPr>
        </p:nvSpPr>
        <p:spPr>
          <a:xfrm>
            <a:off x="251700" y="467525"/>
            <a:ext cx="21810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t>Étape 3 : </a:t>
            </a:r>
            <a:endParaRPr b="1"/>
          </a:p>
          <a:p>
            <a:pPr marL="0" lvl="0" indent="0" algn="l" rtl="0">
              <a:spcBef>
                <a:spcPts val="0"/>
              </a:spcBef>
              <a:spcAft>
                <a:spcPts val="0"/>
              </a:spcAft>
              <a:buClr>
                <a:schemeClr val="dk1"/>
              </a:buClr>
              <a:buSzPts val="1100"/>
              <a:buFont typeface="Arial"/>
              <a:buNone/>
            </a:pPr>
            <a:r>
              <a:rPr lang="en" b="1"/>
              <a:t>Ajout de métadonnées descriptives</a:t>
            </a:r>
            <a:endParaRPr b="1"/>
          </a:p>
          <a:p>
            <a:pPr marL="0" lvl="0" indent="0" algn="l" rtl="0">
              <a:spcBef>
                <a:spcPts val="0"/>
              </a:spcBef>
              <a:spcAft>
                <a:spcPts val="0"/>
              </a:spcAft>
              <a:buNone/>
            </a:pPr>
            <a:endParaRPr b="1"/>
          </a:p>
        </p:txBody>
      </p:sp>
      <p:sp>
        <p:nvSpPr>
          <p:cNvPr id="426" name="Google Shape;426;p43"/>
          <p:cNvSpPr txBox="1">
            <a:spLocks noGrp="1"/>
          </p:cNvSpPr>
          <p:nvPr>
            <p:ph type="sldNum" idx="12"/>
          </p:nvPr>
        </p:nvSpPr>
        <p:spPr>
          <a:xfrm>
            <a:off x="8515484" y="471700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29</a:t>
            </a:fld>
            <a:endParaRPr/>
          </a:p>
        </p:txBody>
      </p:sp>
      <p:sp>
        <p:nvSpPr>
          <p:cNvPr id="427" name="Google Shape;427;p43"/>
          <p:cNvSpPr txBox="1">
            <a:spLocks noGrp="1"/>
          </p:cNvSpPr>
          <p:nvPr>
            <p:ph type="body" idx="1"/>
          </p:nvPr>
        </p:nvSpPr>
        <p:spPr>
          <a:xfrm>
            <a:off x="2813075" y="355625"/>
            <a:ext cx="5969400" cy="453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Pour enrichir, relier et promouvoir la réutilisation de vos données de recherche, ajoutez des métadonnées descriptives​</a:t>
            </a:r>
            <a:endParaRPr sz="1800"/>
          </a:p>
          <a:p>
            <a:pPr marL="0" lvl="0" indent="0" algn="l" rtl="0">
              <a:spcBef>
                <a:spcPts val="0"/>
              </a:spcBef>
              <a:spcAft>
                <a:spcPts val="0"/>
              </a:spcAft>
              <a:buClr>
                <a:schemeClr val="dk1"/>
              </a:buClr>
              <a:buSzPts val="1100"/>
              <a:buFont typeface="Arial"/>
              <a:buNone/>
            </a:pPr>
            <a:r>
              <a:rPr lang="en" sz="1800"/>
              <a:t>​</a:t>
            </a:r>
            <a:endParaRPr sz="1800"/>
          </a:p>
          <a:p>
            <a:pPr marL="0" lvl="0" indent="0" algn="l" rtl="0">
              <a:spcBef>
                <a:spcPts val="0"/>
              </a:spcBef>
              <a:spcAft>
                <a:spcPts val="0"/>
              </a:spcAft>
              <a:buClr>
                <a:schemeClr val="dk1"/>
              </a:buClr>
              <a:buSzPts val="1100"/>
              <a:buFont typeface="Arial"/>
              <a:buNone/>
            </a:pPr>
            <a:r>
              <a:rPr lang="en" sz="1800"/>
              <a:t>Champs de métadonnées recommandés :​</a:t>
            </a:r>
            <a:endParaRPr sz="1800"/>
          </a:p>
          <a:p>
            <a:pPr marL="0" lvl="0" indent="0" algn="l" rtl="0">
              <a:spcBef>
                <a:spcPts val="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endParaRPr sz="1800">
              <a:solidFill>
                <a:srgbClr val="F67031"/>
              </a:solidFill>
            </a:endParaRPr>
          </a:p>
          <a:p>
            <a:pPr marL="0" lvl="0" indent="0" algn="l" rtl="0">
              <a:spcBef>
                <a:spcPts val="0"/>
              </a:spcBef>
              <a:spcAft>
                <a:spcPts val="0"/>
              </a:spcAft>
              <a:buClr>
                <a:schemeClr val="dk1"/>
              </a:buClr>
              <a:buSzPts val="1100"/>
              <a:buFont typeface="Arial"/>
              <a:buNone/>
            </a:pPr>
            <a:r>
              <a:rPr lang="en" sz="1800">
                <a:solidFill>
                  <a:srgbClr val="F67031"/>
                </a:solidFill>
              </a:rPr>
              <a:t>​</a:t>
            </a:r>
            <a:endParaRPr sz="1800">
              <a:solidFill>
                <a:srgbClr val="F67031"/>
              </a:solidFill>
            </a:endParaRPr>
          </a:p>
          <a:p>
            <a:pPr marL="0" lvl="0" indent="0" algn="l" rtl="0">
              <a:spcBef>
                <a:spcPts val="0"/>
              </a:spcBef>
              <a:spcAft>
                <a:spcPts val="0"/>
              </a:spcAft>
              <a:buClr>
                <a:schemeClr val="dk1"/>
              </a:buClr>
              <a:buSzPts val="1100"/>
              <a:buFont typeface="Arial"/>
              <a:buNone/>
            </a:pPr>
            <a:r>
              <a:rPr lang="en" sz="1600">
                <a:solidFill>
                  <a:srgbClr val="F67031"/>
                </a:solidFill>
              </a:rPr>
              <a:t>*ORCID iD​</a:t>
            </a:r>
            <a:endParaRPr sz="1600">
              <a:solidFill>
                <a:srgbClr val="F67031"/>
              </a:solidFill>
            </a:endParaRPr>
          </a:p>
          <a:p>
            <a:pPr marL="0" lvl="0" indent="0" algn="l" rtl="0">
              <a:spcBef>
                <a:spcPts val="600"/>
              </a:spcBef>
              <a:spcAft>
                <a:spcPts val="0"/>
              </a:spcAft>
              <a:buNone/>
            </a:pPr>
            <a:endParaRPr sz="1800"/>
          </a:p>
        </p:txBody>
      </p:sp>
      <p:graphicFrame>
        <p:nvGraphicFramePr>
          <p:cNvPr id="428" name="Google Shape;428;p43"/>
          <p:cNvGraphicFramePr/>
          <p:nvPr/>
        </p:nvGraphicFramePr>
        <p:xfrm>
          <a:off x="2937263" y="2076575"/>
          <a:ext cx="5734575" cy="2438290"/>
        </p:xfrm>
        <a:graphic>
          <a:graphicData uri="http://schemas.openxmlformats.org/drawingml/2006/table">
            <a:tbl>
              <a:tblPr>
                <a:noFill/>
                <a:tableStyleId>{A08C7734-7A3A-40A7-B30C-F8701F22EE31}</a:tableStyleId>
              </a:tblPr>
              <a:tblGrid>
                <a:gridCol w="1911525">
                  <a:extLst>
                    <a:ext uri="{9D8B030D-6E8A-4147-A177-3AD203B41FA5}">
                      <a16:colId xmlns:a16="http://schemas.microsoft.com/office/drawing/2014/main" val="20000"/>
                    </a:ext>
                  </a:extLst>
                </a:gridCol>
                <a:gridCol w="1911525">
                  <a:extLst>
                    <a:ext uri="{9D8B030D-6E8A-4147-A177-3AD203B41FA5}">
                      <a16:colId xmlns:a16="http://schemas.microsoft.com/office/drawing/2014/main" val="20001"/>
                    </a:ext>
                  </a:extLst>
                </a:gridCol>
                <a:gridCol w="1911525">
                  <a:extLst>
                    <a:ext uri="{9D8B030D-6E8A-4147-A177-3AD203B41FA5}">
                      <a16:colId xmlns:a16="http://schemas.microsoft.com/office/drawing/2014/main" val="20002"/>
                    </a:ext>
                  </a:extLst>
                </a:gridCol>
              </a:tblGrid>
              <a:tr h="426700">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Titre</a:t>
                      </a:r>
                      <a:endParaRPr sz="16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Auteur(s)*</a:t>
                      </a:r>
                      <a:endParaRPr sz="16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Description</a:t>
                      </a:r>
                      <a:endParaRPr sz="1600">
                        <a:solidFill>
                          <a:srgbClr val="F67031"/>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0"/>
                  </a:ext>
                </a:extLst>
              </a:tr>
              <a:tr h="670525">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Mots-clés</a:t>
                      </a:r>
                      <a:endParaRPr sz="16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Date de publication</a:t>
                      </a:r>
                      <a:endParaRPr sz="16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Date de modification</a:t>
                      </a:r>
                      <a:endParaRPr sz="1600">
                        <a:solidFill>
                          <a:srgbClr val="F67031"/>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1"/>
                  </a:ext>
                </a:extLst>
              </a:tr>
              <a:tr h="670525">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Licence</a:t>
                      </a:r>
                      <a:endParaRPr sz="16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Organisme et # de subvention</a:t>
                      </a:r>
                      <a:endParaRPr sz="16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DOI</a:t>
                      </a:r>
                      <a:endParaRPr sz="1600">
                        <a:solidFill>
                          <a:srgbClr val="F67031"/>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2"/>
                  </a:ext>
                </a:extLst>
              </a:tr>
              <a:tr h="670525">
                <a:tc gridSpan="3">
                  <a:txBody>
                    <a:bodyPr/>
                    <a:lstStyle/>
                    <a:p>
                      <a:pPr marL="0" lvl="0" indent="0" algn="l" rtl="0">
                        <a:spcBef>
                          <a:spcPts val="0"/>
                        </a:spcBef>
                        <a:spcAft>
                          <a:spcPts val="0"/>
                        </a:spcAft>
                        <a:buNone/>
                      </a:pPr>
                      <a:r>
                        <a:rPr lang="en" sz="1600">
                          <a:solidFill>
                            <a:srgbClr val="F67031"/>
                          </a:solidFill>
                          <a:latin typeface="Nunito Sans"/>
                          <a:ea typeface="Nunito Sans"/>
                          <a:cs typeface="Nunito Sans"/>
                          <a:sym typeface="Nunito Sans"/>
                        </a:rPr>
                        <a:t>Identifiants connexes (ex. à la publication ou au code si dans un autre dépôt comme Github)</a:t>
                      </a:r>
                      <a:endParaRPr sz="1600">
                        <a:solidFill>
                          <a:srgbClr val="F67031"/>
                        </a:solidFill>
                        <a:latin typeface="Nunito Sans"/>
                        <a:ea typeface="Nunito Sans"/>
                        <a:cs typeface="Nunito Sans"/>
                        <a:sym typeface="Nunito Sans"/>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17"/>
          <p:cNvSpPr txBox="1">
            <a:spLocks noGrp="1"/>
          </p:cNvSpPr>
          <p:nvPr>
            <p:ph type="ctrTitle"/>
          </p:nvPr>
        </p:nvSpPr>
        <p:spPr>
          <a:xfrm>
            <a:off x="277100" y="269400"/>
            <a:ext cx="2024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1.</a:t>
            </a:r>
            <a:endParaRPr sz="4800" b="1"/>
          </a:p>
          <a:p>
            <a:pPr marL="0" lvl="0" indent="0" algn="l" rtl="0">
              <a:spcBef>
                <a:spcPts val="0"/>
              </a:spcBef>
              <a:spcAft>
                <a:spcPts val="0"/>
              </a:spcAft>
              <a:buNone/>
            </a:pPr>
            <a:r>
              <a:rPr lang="en" b="1"/>
              <a:t>Droit d’auteur</a:t>
            </a:r>
            <a:endParaRPr b="1"/>
          </a:p>
        </p:txBody>
      </p:sp>
      <p:sp>
        <p:nvSpPr>
          <p:cNvPr id="109" name="Google Shape;109;p1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pic>
        <p:nvPicPr>
          <p:cNvPr id="110" name="Google Shape;110;p17"/>
          <p:cNvPicPr preferRelativeResize="0"/>
          <p:nvPr/>
        </p:nvPicPr>
        <p:blipFill rotWithShape="1">
          <a:blip r:embed="rId4">
            <a:alphaModFix/>
          </a:blip>
          <a:srcRect l="21972" t="1988" r="9492" b="26480"/>
          <a:stretch/>
        </p:blipFill>
        <p:spPr>
          <a:xfrm rot="10800000">
            <a:off x="2568050" y="-3700"/>
            <a:ext cx="6575950" cy="5150900"/>
          </a:xfrm>
          <a:prstGeom prst="rect">
            <a:avLst/>
          </a:prstGeom>
          <a:noFill/>
          <a:ln>
            <a:noFill/>
          </a:ln>
        </p:spPr>
      </p:pic>
      <p:sp>
        <p:nvSpPr>
          <p:cNvPr id="111" name="Google Shape;111;p17"/>
          <p:cNvSpPr txBox="1"/>
          <p:nvPr/>
        </p:nvSpPr>
        <p:spPr>
          <a:xfrm>
            <a:off x="7405200" y="4844200"/>
            <a:ext cx="1738800" cy="272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a:solidFill>
                  <a:schemeClr val="dk1"/>
                </a:solidFill>
                <a:latin typeface="Nunito Sans"/>
                <a:ea typeface="Nunito Sans"/>
                <a:cs typeface="Nunito Sans"/>
                <a:sym typeface="Nunito Sans"/>
              </a:rPr>
              <a:t>Photo par Mélanie Brunet, </a:t>
            </a:r>
            <a:r>
              <a:rPr lang="en" sz="800" u="sng">
                <a:solidFill>
                  <a:schemeClr val="hlink"/>
                </a:solidFill>
                <a:latin typeface="Nunito Sans"/>
                <a:ea typeface="Nunito Sans"/>
                <a:cs typeface="Nunito Sans"/>
                <a:sym typeface="Nunito Sans"/>
                <a:hlinkClick r:id="rId5"/>
              </a:rPr>
              <a:t>CC0</a:t>
            </a:r>
            <a:endParaRPr sz="800">
              <a:latin typeface="Nunito Sans"/>
              <a:ea typeface="Nunito Sans"/>
              <a:cs typeface="Nunito Sans"/>
              <a:sym typeface="Nunito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pic>
        <p:nvPicPr>
          <p:cNvPr id="433" name="Google Shape;433;p44"/>
          <p:cNvPicPr preferRelativeResize="0"/>
          <p:nvPr/>
        </p:nvPicPr>
        <p:blipFill>
          <a:blip r:embed="rId3">
            <a:alphaModFix/>
          </a:blip>
          <a:stretch>
            <a:fillRect/>
          </a:stretch>
        </p:blipFill>
        <p:spPr>
          <a:xfrm>
            <a:off x="2700450" y="194154"/>
            <a:ext cx="6263850" cy="2773974"/>
          </a:xfrm>
          <a:prstGeom prst="rect">
            <a:avLst/>
          </a:prstGeom>
          <a:noFill/>
          <a:ln>
            <a:noFill/>
          </a:ln>
          <a:effectLst>
            <a:outerShdw blurRad="57150" dist="19050" dir="5400000" algn="bl" rotWithShape="0">
              <a:srgbClr val="000000">
                <a:alpha val="50000"/>
              </a:srgbClr>
            </a:outerShdw>
          </a:effectLst>
        </p:spPr>
      </p:pic>
      <p:sp>
        <p:nvSpPr>
          <p:cNvPr id="434" name="Google Shape;434;p44"/>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t>Étape 4 : </a:t>
            </a:r>
            <a:endParaRPr b="1"/>
          </a:p>
          <a:p>
            <a:pPr marL="0" lvl="0" indent="0" algn="l" rtl="0">
              <a:spcBef>
                <a:spcPts val="0"/>
              </a:spcBef>
              <a:spcAft>
                <a:spcPts val="0"/>
              </a:spcAft>
              <a:buNone/>
            </a:pPr>
            <a:r>
              <a:rPr lang="en" b="1"/>
              <a:t>Appliquer une licence ouverte à vos données</a:t>
            </a:r>
            <a:endParaRPr b="1"/>
          </a:p>
          <a:p>
            <a:pPr marL="0" lvl="0" indent="0" algn="l" rtl="0">
              <a:spcBef>
                <a:spcPts val="0"/>
              </a:spcBef>
              <a:spcAft>
                <a:spcPts val="0"/>
              </a:spcAft>
              <a:buNone/>
            </a:pPr>
            <a:endParaRPr b="1"/>
          </a:p>
          <a:p>
            <a:pPr marL="0" lvl="0" indent="0" algn="l" rtl="0">
              <a:spcBef>
                <a:spcPts val="0"/>
              </a:spcBef>
              <a:spcAft>
                <a:spcPts val="0"/>
              </a:spcAft>
              <a:buNone/>
            </a:pPr>
            <a:r>
              <a:rPr lang="en" b="1"/>
              <a:t>Ex.</a:t>
            </a:r>
            <a:br>
              <a:rPr lang="en" b="1"/>
            </a:br>
            <a:r>
              <a:rPr lang="en" b="1"/>
              <a:t>Dataverse de Scholars Portal</a:t>
            </a:r>
            <a:endParaRPr b="1"/>
          </a:p>
        </p:txBody>
      </p:sp>
      <p:sp>
        <p:nvSpPr>
          <p:cNvPr id="435" name="Google Shape;435;p4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30</a:t>
            </a:fld>
            <a:endParaRPr/>
          </a:p>
        </p:txBody>
      </p:sp>
      <p:sp>
        <p:nvSpPr>
          <p:cNvPr id="436" name="Google Shape;436;p44"/>
          <p:cNvSpPr txBox="1"/>
          <p:nvPr/>
        </p:nvSpPr>
        <p:spPr>
          <a:xfrm>
            <a:off x="2637875" y="2271750"/>
            <a:ext cx="1368000" cy="7848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Nunito Sans"/>
                <a:ea typeface="Nunito Sans"/>
                <a:cs typeface="Nunito Sans"/>
                <a:sym typeface="Nunito Sans"/>
              </a:rPr>
              <a:t>Licence par défaut est CC0</a:t>
            </a:r>
            <a:endParaRPr>
              <a:latin typeface="Nunito Sans"/>
              <a:ea typeface="Nunito Sans"/>
              <a:cs typeface="Nunito Sans"/>
              <a:sym typeface="Nunito Sans"/>
            </a:endParaRPr>
          </a:p>
        </p:txBody>
      </p:sp>
      <p:cxnSp>
        <p:nvCxnSpPr>
          <p:cNvPr id="437" name="Google Shape;437;p44"/>
          <p:cNvCxnSpPr>
            <a:stCxn id="436" idx="3"/>
          </p:cNvCxnSpPr>
          <p:nvPr/>
        </p:nvCxnSpPr>
        <p:spPr>
          <a:xfrm rot="10800000" flipH="1">
            <a:off x="4005875" y="2661750"/>
            <a:ext cx="399600" cy="2400"/>
          </a:xfrm>
          <a:prstGeom prst="straightConnector1">
            <a:avLst/>
          </a:prstGeom>
          <a:noFill/>
          <a:ln w="19050" cap="flat" cmpd="sng">
            <a:solidFill>
              <a:schemeClr val="accent1"/>
            </a:solidFill>
            <a:prstDash val="solid"/>
            <a:round/>
            <a:headEnd type="none" w="med" len="med"/>
            <a:tailEnd type="triangle" w="med" len="med"/>
          </a:ln>
        </p:spPr>
      </p:cxnSp>
      <p:sp>
        <p:nvSpPr>
          <p:cNvPr id="438" name="Google Shape;438;p44"/>
          <p:cNvSpPr txBox="1"/>
          <p:nvPr/>
        </p:nvSpPr>
        <p:spPr>
          <a:xfrm>
            <a:off x="7300450" y="2834575"/>
            <a:ext cx="1582800" cy="12396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Nunito Sans"/>
                <a:ea typeface="Nunito Sans"/>
                <a:cs typeface="Nunito Sans"/>
                <a:sym typeface="Nunito Sans"/>
              </a:rPr>
              <a:t>Vous voulez appliquer une licence ouverte ? Cliquez “Modifier les conditions”</a:t>
            </a:r>
            <a:endParaRPr>
              <a:latin typeface="Nunito Sans"/>
              <a:ea typeface="Nunito Sans"/>
              <a:cs typeface="Nunito Sans"/>
              <a:sym typeface="Nunito Sans"/>
            </a:endParaRPr>
          </a:p>
        </p:txBody>
      </p:sp>
      <p:cxnSp>
        <p:nvCxnSpPr>
          <p:cNvPr id="439" name="Google Shape;439;p44"/>
          <p:cNvCxnSpPr>
            <a:stCxn id="438" idx="0"/>
          </p:cNvCxnSpPr>
          <p:nvPr/>
        </p:nvCxnSpPr>
        <p:spPr>
          <a:xfrm rot="10800000" flipH="1">
            <a:off x="8091850" y="1137775"/>
            <a:ext cx="900" cy="1696800"/>
          </a:xfrm>
          <a:prstGeom prst="straightConnector1">
            <a:avLst/>
          </a:prstGeom>
          <a:noFill/>
          <a:ln w="19050" cap="flat" cmpd="sng">
            <a:solidFill>
              <a:schemeClr val="accent1"/>
            </a:solidFill>
            <a:prstDash val="solid"/>
            <a:round/>
            <a:headEnd type="none" w="med" len="med"/>
            <a:tailEnd type="triangl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444" name="Google Shape;444;p45"/>
          <p:cNvPicPr preferRelativeResize="0"/>
          <p:nvPr/>
        </p:nvPicPr>
        <p:blipFill>
          <a:blip r:embed="rId3">
            <a:alphaModFix/>
          </a:blip>
          <a:stretch>
            <a:fillRect/>
          </a:stretch>
        </p:blipFill>
        <p:spPr>
          <a:xfrm>
            <a:off x="2700450" y="194154"/>
            <a:ext cx="6263850" cy="2773974"/>
          </a:xfrm>
          <a:prstGeom prst="rect">
            <a:avLst/>
          </a:prstGeom>
          <a:noFill/>
          <a:ln>
            <a:noFill/>
          </a:ln>
          <a:effectLst>
            <a:outerShdw blurRad="57150" dist="19050" dir="5400000" algn="bl" rotWithShape="0">
              <a:srgbClr val="000000">
                <a:alpha val="50000"/>
              </a:srgbClr>
            </a:outerShdw>
          </a:effectLst>
        </p:spPr>
      </p:pic>
      <p:sp>
        <p:nvSpPr>
          <p:cNvPr id="445" name="Google Shape;445;p45"/>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lt1"/>
                </a:solidFill>
              </a:rPr>
              <a:t>Étape 4 : </a:t>
            </a:r>
            <a:endParaRPr b="1">
              <a:solidFill>
                <a:schemeClr val="lt1"/>
              </a:solidFill>
            </a:endParaRPr>
          </a:p>
          <a:p>
            <a:pPr marL="0" lvl="0" indent="0" algn="l" rtl="0">
              <a:spcBef>
                <a:spcPts val="0"/>
              </a:spcBef>
              <a:spcAft>
                <a:spcPts val="0"/>
              </a:spcAft>
              <a:buClr>
                <a:schemeClr val="dk1"/>
              </a:buClr>
              <a:buSzPts val="1100"/>
              <a:buFont typeface="Arial"/>
              <a:buNone/>
            </a:pPr>
            <a:r>
              <a:rPr lang="en" b="1">
                <a:solidFill>
                  <a:schemeClr val="lt1"/>
                </a:solidFill>
              </a:rPr>
              <a:t>Appliquer une licence ouverte à vos données</a:t>
            </a:r>
            <a:endParaRPr b="1">
              <a:solidFill>
                <a:schemeClr val="lt1"/>
              </a:solidFill>
            </a:endParaRPr>
          </a:p>
          <a:p>
            <a:pPr marL="0" lvl="0" indent="0" algn="l" rtl="0">
              <a:spcBef>
                <a:spcPts val="0"/>
              </a:spcBef>
              <a:spcAft>
                <a:spcPts val="0"/>
              </a:spcAft>
              <a:buClr>
                <a:schemeClr val="dk1"/>
              </a:buClr>
              <a:buSzPts val="1100"/>
              <a:buFont typeface="Arial"/>
              <a:buNone/>
            </a:pPr>
            <a:endParaRPr b="1">
              <a:solidFill>
                <a:schemeClr val="lt1"/>
              </a:solidFill>
            </a:endParaRPr>
          </a:p>
          <a:p>
            <a:pPr marL="0" lvl="0" indent="0" algn="l" rtl="0">
              <a:spcBef>
                <a:spcPts val="0"/>
              </a:spcBef>
              <a:spcAft>
                <a:spcPts val="0"/>
              </a:spcAft>
              <a:buNone/>
            </a:pPr>
            <a:endParaRPr b="1"/>
          </a:p>
          <a:p>
            <a:pPr marL="0" lvl="0" indent="0" algn="l" rtl="0">
              <a:spcBef>
                <a:spcPts val="0"/>
              </a:spcBef>
              <a:spcAft>
                <a:spcPts val="0"/>
              </a:spcAft>
              <a:buNone/>
            </a:pPr>
            <a:r>
              <a:rPr lang="en" b="1"/>
              <a:t>Ex.</a:t>
            </a:r>
            <a:br>
              <a:rPr lang="en" b="1"/>
            </a:br>
            <a:r>
              <a:rPr lang="en" b="1"/>
              <a:t>Dataverse de Scholars Portal</a:t>
            </a:r>
            <a:endParaRPr b="1"/>
          </a:p>
        </p:txBody>
      </p:sp>
      <p:sp>
        <p:nvSpPr>
          <p:cNvPr id="446" name="Google Shape;446;p4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31</a:t>
            </a:fld>
            <a:endParaRPr/>
          </a:p>
        </p:txBody>
      </p:sp>
      <p:pic>
        <p:nvPicPr>
          <p:cNvPr id="447" name="Google Shape;447;p45"/>
          <p:cNvPicPr preferRelativeResize="0"/>
          <p:nvPr/>
        </p:nvPicPr>
        <p:blipFill>
          <a:blip r:embed="rId4">
            <a:alphaModFix/>
          </a:blip>
          <a:stretch>
            <a:fillRect/>
          </a:stretch>
        </p:blipFill>
        <p:spPr>
          <a:xfrm>
            <a:off x="3393075" y="1361550"/>
            <a:ext cx="5610101" cy="3454450"/>
          </a:xfrm>
          <a:prstGeom prst="rect">
            <a:avLst/>
          </a:prstGeom>
          <a:noFill/>
          <a:ln>
            <a:noFill/>
          </a:ln>
          <a:effectLst>
            <a:outerShdw blurRad="57150" dist="19050" dir="5400000" algn="bl" rotWithShape="0">
              <a:srgbClr val="000000">
                <a:alpha val="50000"/>
              </a:srgbClr>
            </a:outerShdw>
          </a:effectLst>
        </p:spPr>
      </p:pic>
      <p:cxnSp>
        <p:nvCxnSpPr>
          <p:cNvPr id="448" name="Google Shape;448;p45"/>
          <p:cNvCxnSpPr>
            <a:cxnSpLocks/>
            <a:stCxn id="449" idx="3"/>
          </p:cNvCxnSpPr>
          <p:nvPr/>
        </p:nvCxnSpPr>
        <p:spPr>
          <a:xfrm>
            <a:off x="4894500" y="4537635"/>
            <a:ext cx="692100" cy="84540"/>
          </a:xfrm>
          <a:prstGeom prst="straightConnector1">
            <a:avLst/>
          </a:prstGeom>
          <a:noFill/>
          <a:ln w="19050" cap="flat" cmpd="sng">
            <a:solidFill>
              <a:schemeClr val="accent1"/>
            </a:solidFill>
            <a:prstDash val="solid"/>
            <a:round/>
            <a:headEnd type="none" w="med" len="med"/>
            <a:tailEnd type="triangle" w="med" len="med"/>
          </a:ln>
        </p:spPr>
      </p:cxnSp>
      <p:cxnSp>
        <p:nvCxnSpPr>
          <p:cNvPr id="450" name="Google Shape;450;p45"/>
          <p:cNvCxnSpPr/>
          <p:nvPr/>
        </p:nvCxnSpPr>
        <p:spPr>
          <a:xfrm>
            <a:off x="6247000" y="1992100"/>
            <a:ext cx="813900" cy="1123500"/>
          </a:xfrm>
          <a:prstGeom prst="straightConnector1">
            <a:avLst/>
          </a:prstGeom>
          <a:noFill/>
          <a:ln w="19050" cap="flat" cmpd="sng">
            <a:solidFill>
              <a:schemeClr val="accent1"/>
            </a:solidFill>
            <a:prstDash val="solid"/>
            <a:round/>
            <a:headEnd type="none" w="med" len="med"/>
            <a:tailEnd type="triangle" w="med" len="med"/>
          </a:ln>
        </p:spPr>
      </p:cxnSp>
      <p:sp>
        <p:nvSpPr>
          <p:cNvPr id="449" name="Google Shape;449;p45"/>
          <p:cNvSpPr txBox="1"/>
          <p:nvPr/>
        </p:nvSpPr>
        <p:spPr>
          <a:xfrm>
            <a:off x="2756100" y="4038044"/>
            <a:ext cx="2138400" cy="999181"/>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Nunito Sans"/>
                <a:ea typeface="Nunito Sans"/>
                <a:cs typeface="Nunito Sans"/>
                <a:sym typeface="Nunito Sans"/>
              </a:rPr>
              <a:t>2. Ajoutez une autre licence ouverte sous “Conditions d’utilisation”</a:t>
            </a:r>
            <a:endParaRPr dirty="0">
              <a:latin typeface="Nunito Sans"/>
              <a:ea typeface="Nunito Sans"/>
              <a:cs typeface="Nunito Sans"/>
              <a:sym typeface="Nunito Sans"/>
            </a:endParaRPr>
          </a:p>
        </p:txBody>
      </p:sp>
      <p:sp>
        <p:nvSpPr>
          <p:cNvPr id="451" name="Google Shape;451;p45"/>
          <p:cNvSpPr txBox="1"/>
          <p:nvPr/>
        </p:nvSpPr>
        <p:spPr>
          <a:xfrm>
            <a:off x="5442300" y="1201025"/>
            <a:ext cx="1627800" cy="7899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Nunito Sans"/>
                <a:ea typeface="Nunito Sans"/>
                <a:cs typeface="Nunito Sans"/>
                <a:sym typeface="Nunito Sans"/>
              </a:rPr>
              <a:t>1. Cliquez “Non, ne pas appliquer la licence CC0”</a:t>
            </a:r>
            <a:endParaRPr>
              <a:latin typeface="Nunito Sans"/>
              <a:ea typeface="Nunito Sans"/>
              <a:cs typeface="Nunito Sans"/>
              <a:sym typeface="Nunito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5"/>
        <p:cNvGrpSpPr/>
        <p:nvPr/>
      </p:nvGrpSpPr>
      <p:grpSpPr>
        <a:xfrm>
          <a:off x="0" y="0"/>
          <a:ext cx="0" cy="0"/>
          <a:chOff x="0" y="0"/>
          <a:chExt cx="0" cy="0"/>
        </a:xfrm>
      </p:grpSpPr>
      <p:pic>
        <p:nvPicPr>
          <p:cNvPr id="456" name="Google Shape;456;p46"/>
          <p:cNvPicPr preferRelativeResize="0"/>
          <p:nvPr/>
        </p:nvPicPr>
        <p:blipFill>
          <a:blip r:embed="rId3">
            <a:alphaModFix/>
          </a:blip>
          <a:stretch>
            <a:fillRect/>
          </a:stretch>
        </p:blipFill>
        <p:spPr>
          <a:xfrm>
            <a:off x="4695200" y="236951"/>
            <a:ext cx="3961251" cy="3155249"/>
          </a:xfrm>
          <a:prstGeom prst="rect">
            <a:avLst/>
          </a:prstGeom>
          <a:noFill/>
          <a:ln>
            <a:noFill/>
          </a:ln>
          <a:effectLst>
            <a:outerShdw blurRad="57150" dist="19050" dir="5400000" algn="bl" rotWithShape="0">
              <a:srgbClr val="000000">
                <a:alpha val="50000"/>
              </a:srgbClr>
            </a:outerShdw>
          </a:effectLst>
        </p:spPr>
      </p:pic>
      <p:sp>
        <p:nvSpPr>
          <p:cNvPr id="457" name="Google Shape;457;p4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32</a:t>
            </a:fld>
            <a:endParaRPr/>
          </a:p>
        </p:txBody>
      </p:sp>
      <p:pic>
        <p:nvPicPr>
          <p:cNvPr id="458" name="Google Shape;458;p46"/>
          <p:cNvPicPr preferRelativeResize="0"/>
          <p:nvPr/>
        </p:nvPicPr>
        <p:blipFill>
          <a:blip r:embed="rId4">
            <a:alphaModFix/>
          </a:blip>
          <a:stretch>
            <a:fillRect/>
          </a:stretch>
        </p:blipFill>
        <p:spPr>
          <a:xfrm>
            <a:off x="306150" y="236950"/>
            <a:ext cx="3880626" cy="2630775"/>
          </a:xfrm>
          <a:prstGeom prst="rect">
            <a:avLst/>
          </a:prstGeom>
          <a:noFill/>
          <a:ln>
            <a:noFill/>
          </a:ln>
          <a:effectLst>
            <a:outerShdw blurRad="57150" dist="19050" dir="5400000" algn="bl" rotWithShape="0">
              <a:srgbClr val="000000">
                <a:alpha val="50000"/>
              </a:srgbClr>
            </a:outerShdw>
          </a:effectLst>
        </p:spPr>
      </p:pic>
      <p:sp>
        <p:nvSpPr>
          <p:cNvPr id="459" name="Google Shape;459;p46"/>
          <p:cNvSpPr txBox="1"/>
          <p:nvPr/>
        </p:nvSpPr>
        <p:spPr>
          <a:xfrm>
            <a:off x="2368050" y="1437725"/>
            <a:ext cx="1083900" cy="4689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a:latin typeface="Nunito Sans"/>
                <a:ea typeface="Nunito Sans"/>
                <a:cs typeface="Nunito Sans"/>
                <a:sym typeface="Nunito Sans"/>
              </a:rPr>
              <a:t>Figshare</a:t>
            </a:r>
            <a:endParaRPr sz="1700" b="1">
              <a:latin typeface="Nunito Sans"/>
              <a:ea typeface="Nunito Sans"/>
              <a:cs typeface="Nunito Sans"/>
              <a:sym typeface="Nunito Sans"/>
            </a:endParaRPr>
          </a:p>
        </p:txBody>
      </p:sp>
      <p:pic>
        <p:nvPicPr>
          <p:cNvPr id="460" name="Google Shape;460;p46"/>
          <p:cNvPicPr preferRelativeResize="0"/>
          <p:nvPr/>
        </p:nvPicPr>
        <p:blipFill>
          <a:blip r:embed="rId5">
            <a:alphaModFix/>
          </a:blip>
          <a:stretch>
            <a:fillRect/>
          </a:stretch>
        </p:blipFill>
        <p:spPr>
          <a:xfrm>
            <a:off x="1259525" y="2752325"/>
            <a:ext cx="4222274" cy="2237424"/>
          </a:xfrm>
          <a:prstGeom prst="rect">
            <a:avLst/>
          </a:prstGeom>
          <a:noFill/>
          <a:ln>
            <a:noFill/>
          </a:ln>
          <a:effectLst>
            <a:outerShdw blurRad="57150" dist="19050" dir="5400000" algn="bl" rotWithShape="0">
              <a:srgbClr val="000000">
                <a:alpha val="50000"/>
              </a:srgbClr>
            </a:outerShdw>
          </a:effectLst>
        </p:spPr>
      </p:pic>
      <p:sp>
        <p:nvSpPr>
          <p:cNvPr id="461" name="Google Shape;461;p46"/>
          <p:cNvSpPr txBox="1"/>
          <p:nvPr/>
        </p:nvSpPr>
        <p:spPr>
          <a:xfrm>
            <a:off x="7480575" y="1766950"/>
            <a:ext cx="761400" cy="468900"/>
          </a:xfrm>
          <a:prstGeom prst="rect">
            <a:avLst/>
          </a:prstGeom>
          <a:solidFill>
            <a:srgbClr val="FFFFFF"/>
          </a:solid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a:latin typeface="Nunito Sans"/>
                <a:ea typeface="Nunito Sans"/>
                <a:cs typeface="Nunito Sans"/>
                <a:sym typeface="Nunito Sans"/>
              </a:rPr>
              <a:t>OSF</a:t>
            </a:r>
            <a:endParaRPr sz="1700" b="1">
              <a:latin typeface="Nunito Sans"/>
              <a:ea typeface="Nunito Sans"/>
              <a:cs typeface="Nunito Sans"/>
              <a:sym typeface="Nunito Sans"/>
            </a:endParaRPr>
          </a:p>
        </p:txBody>
      </p:sp>
      <p:sp>
        <p:nvSpPr>
          <p:cNvPr id="462" name="Google Shape;462;p46"/>
          <p:cNvSpPr txBox="1"/>
          <p:nvPr/>
        </p:nvSpPr>
        <p:spPr>
          <a:xfrm>
            <a:off x="3710775" y="3180250"/>
            <a:ext cx="1083900" cy="4689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a:latin typeface="Nunito Sans"/>
                <a:ea typeface="Nunito Sans"/>
                <a:cs typeface="Nunito Sans"/>
                <a:sym typeface="Nunito Sans"/>
              </a:rPr>
              <a:t>Zenodo</a:t>
            </a:r>
            <a:endParaRPr sz="1700" b="1">
              <a:latin typeface="Nunito Sans"/>
              <a:ea typeface="Nunito Sans"/>
              <a:cs typeface="Nunito Sans"/>
              <a:sym typeface="Nunito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66"/>
        <p:cNvGrpSpPr/>
        <p:nvPr/>
      </p:nvGrpSpPr>
      <p:grpSpPr>
        <a:xfrm>
          <a:off x="0" y="0"/>
          <a:ext cx="0" cy="0"/>
          <a:chOff x="0" y="0"/>
          <a:chExt cx="0" cy="0"/>
        </a:xfrm>
      </p:grpSpPr>
      <p:sp>
        <p:nvSpPr>
          <p:cNvPr id="467" name="Google Shape;467;p4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33</a:t>
            </a:fld>
            <a:endParaRPr/>
          </a:p>
        </p:txBody>
      </p:sp>
      <p:pic>
        <p:nvPicPr>
          <p:cNvPr id="468" name="Google Shape;468;p47" descr="Scholars Portal Dataverse is a publicly accessible Canadian data repository provided by Scholars Portal on behalf of the Ontario Council of University Libraries (OCUL) and other participating institutions. Dataverse can be used by anyone in the world to deposit, share, and archive research data.&#10;&#10;This video is a quick guide on how to publishing datasets in Dataverse. &#10;Adding a dataset - 0:43&#10;Editing datasets - 2:18&#10;Creating a private URL - 3:18&#10;Publishing a dataset - 3:56&#10;&#10;For more information, please see the Dataverse user guide: https://learn.scholarsportal.info/all...&#10;Find your local Dataverse contact: https://learn.scholarsportal.info/all-guides/dataverse/help/&#10;Or visit Scholars Portal Dataverse: https://dataverse.scholarsportal.info/&#10;&#10;This video was produced by Sara Stonehouse and the Scholars Portal Data &amp; GIS Team and narrated by Sara Stonehouse." title="Publishing Datasets in Dataverse">
            <a:hlinkClick r:id="rId3"/>
          </p:cNvPr>
          <p:cNvPicPr preferRelativeResize="0"/>
          <p:nvPr/>
        </p:nvPicPr>
        <p:blipFill>
          <a:blip r:embed="rId4">
            <a:alphaModFix/>
          </a:blip>
          <a:stretch>
            <a:fillRect/>
          </a:stretch>
        </p:blipFill>
        <p:spPr>
          <a:xfrm>
            <a:off x="2204150" y="1284375"/>
            <a:ext cx="4572000" cy="3429000"/>
          </a:xfrm>
          <a:prstGeom prst="rect">
            <a:avLst/>
          </a:prstGeom>
          <a:noFill/>
          <a:ln>
            <a:noFill/>
          </a:ln>
        </p:spPr>
      </p:pic>
      <p:sp>
        <p:nvSpPr>
          <p:cNvPr id="469" name="Google Shape;469;p47"/>
          <p:cNvSpPr txBox="1"/>
          <p:nvPr/>
        </p:nvSpPr>
        <p:spPr>
          <a:xfrm>
            <a:off x="382050" y="509400"/>
            <a:ext cx="95319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a:solidFill>
                  <a:srgbClr val="434343"/>
                </a:solidFill>
                <a:latin typeface="Nunito Sans"/>
                <a:ea typeface="Nunito Sans"/>
                <a:cs typeface="Nunito Sans"/>
                <a:sym typeface="Nunito Sans"/>
              </a:rPr>
              <a:t>Publication de jeux de données dans Scholars Portal Dataverse</a:t>
            </a:r>
            <a:endParaRPr sz="2200">
              <a:solidFill>
                <a:srgbClr val="434343"/>
              </a:solidFill>
              <a:latin typeface="Nunito Sans"/>
              <a:ea typeface="Nunito Sans"/>
              <a:cs typeface="Nunito Sans"/>
              <a:sym typeface="Nuni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8"/>
                                        </p:tgtEl>
                                        <p:attrNameLst>
                                          <p:attrName>style.visibility</p:attrName>
                                        </p:attrNameLst>
                                      </p:cBhvr>
                                      <p:to>
                                        <p:strVal val="visible"/>
                                      </p:to>
                                    </p:set>
                                    <p:animEffect transition="in" filter="fade">
                                      <p:cBhvr>
                                        <p:cTn id="7" dur="1000"/>
                                        <p:tgtEl>
                                          <p:spTgt spid="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
        <p:cNvGrpSpPr/>
        <p:nvPr/>
      </p:nvGrpSpPr>
      <p:grpSpPr>
        <a:xfrm>
          <a:off x="0" y="0"/>
          <a:ext cx="0" cy="0"/>
          <a:chOff x="0" y="0"/>
          <a:chExt cx="0" cy="0"/>
        </a:xfrm>
      </p:grpSpPr>
      <p:sp>
        <p:nvSpPr>
          <p:cNvPr id="474" name="Google Shape;474;p4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34</a:t>
            </a:fld>
            <a:endParaRPr/>
          </a:p>
        </p:txBody>
      </p:sp>
      <p:pic>
        <p:nvPicPr>
          <p:cNvPr id="475" name="Google Shape;475;p48"/>
          <p:cNvPicPr preferRelativeResize="0"/>
          <p:nvPr/>
        </p:nvPicPr>
        <p:blipFill>
          <a:blip r:embed="rId3">
            <a:alphaModFix/>
          </a:blip>
          <a:stretch>
            <a:fillRect/>
          </a:stretch>
        </p:blipFill>
        <p:spPr>
          <a:xfrm>
            <a:off x="152400" y="152400"/>
            <a:ext cx="8764677" cy="4445051"/>
          </a:xfrm>
          <a:prstGeom prst="rect">
            <a:avLst/>
          </a:prstGeom>
          <a:noFill/>
          <a:ln>
            <a:noFill/>
          </a:ln>
        </p:spPr>
      </p:pic>
      <p:sp>
        <p:nvSpPr>
          <p:cNvPr id="476" name="Google Shape;476;p48"/>
          <p:cNvSpPr txBox="1"/>
          <p:nvPr/>
        </p:nvSpPr>
        <p:spPr>
          <a:xfrm>
            <a:off x="155250" y="4597450"/>
            <a:ext cx="88335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u="sng">
                <a:solidFill>
                  <a:schemeClr val="hlink"/>
                </a:solidFill>
                <a:latin typeface="Nunito Sans"/>
                <a:ea typeface="Nunito Sans"/>
                <a:cs typeface="Nunito Sans"/>
                <a:sym typeface="Nunito Sans"/>
                <a:hlinkClick r:id="rId4"/>
              </a:rPr>
              <a:t>https://portagenetwork.ca/fr/nouvelles/appel-de-candidatures-financement-pour-la-curation-de-donnees-sur-la-covid-19-offert-par-la-noirn-et-portage/</a:t>
            </a:r>
            <a:r>
              <a:rPr lang="en" sz="1100">
                <a:latin typeface="Nunito Sans"/>
                <a:ea typeface="Nunito Sans"/>
                <a:cs typeface="Nunito Sans"/>
                <a:sym typeface="Nunito Sans"/>
              </a:rPr>
              <a:t> </a:t>
            </a:r>
            <a:endParaRPr sz="1100">
              <a:latin typeface="Nunito Sans"/>
              <a:ea typeface="Nunito Sans"/>
              <a:cs typeface="Nunito Sans"/>
              <a:sym typeface="Nunito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49"/>
          <p:cNvSpPr txBox="1">
            <a:spLocks noGrp="1"/>
          </p:cNvSpPr>
          <p:nvPr>
            <p:ph type="title"/>
          </p:nvPr>
        </p:nvSpPr>
        <p:spPr>
          <a:xfrm>
            <a:off x="234450" y="575500"/>
            <a:ext cx="22455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Points importants à retenir</a:t>
            </a:r>
            <a:endParaRPr b="1"/>
          </a:p>
        </p:txBody>
      </p:sp>
      <p:sp>
        <p:nvSpPr>
          <p:cNvPr id="482" name="Google Shape;482;p49"/>
          <p:cNvSpPr txBox="1">
            <a:spLocks noGrp="1"/>
          </p:cNvSpPr>
          <p:nvPr>
            <p:ph type="body" idx="1"/>
          </p:nvPr>
        </p:nvSpPr>
        <p:spPr>
          <a:xfrm>
            <a:off x="2736775" y="458200"/>
            <a:ext cx="6145500" cy="40983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1000"/>
              </a:spcBef>
              <a:spcAft>
                <a:spcPts val="0"/>
              </a:spcAft>
              <a:buSzPts val="2400"/>
              <a:buChar char="▪"/>
            </a:pPr>
            <a:r>
              <a:rPr lang="en" sz="2400"/>
              <a:t>Assurez-vous d’avoir l’autorité de partager vos données</a:t>
            </a:r>
            <a:endParaRPr sz="2400"/>
          </a:p>
          <a:p>
            <a:pPr marL="457200" lvl="0" indent="-381000" algn="l" rtl="0">
              <a:lnSpc>
                <a:spcPct val="100000"/>
              </a:lnSpc>
              <a:spcBef>
                <a:spcPts val="1000"/>
              </a:spcBef>
              <a:spcAft>
                <a:spcPts val="0"/>
              </a:spcAft>
              <a:buSzPts val="2400"/>
              <a:buChar char="▪"/>
            </a:pPr>
            <a:r>
              <a:rPr lang="en" sz="2400"/>
              <a:t>Choisissez un dépôt disciplinaire ou généraliste</a:t>
            </a:r>
            <a:endParaRPr sz="2400"/>
          </a:p>
          <a:p>
            <a:pPr marL="457200" lvl="0" indent="-381000" algn="l" rtl="0">
              <a:lnSpc>
                <a:spcPct val="100000"/>
              </a:lnSpc>
              <a:spcBef>
                <a:spcPts val="1000"/>
              </a:spcBef>
              <a:spcAft>
                <a:spcPts val="0"/>
              </a:spcAft>
              <a:buSzPts val="2400"/>
              <a:buChar char="▪"/>
            </a:pPr>
            <a:r>
              <a:rPr lang="en" sz="2400"/>
              <a:t>Ajoutez des métadonnées descriptives</a:t>
            </a:r>
            <a:endParaRPr sz="2400"/>
          </a:p>
          <a:p>
            <a:pPr marL="457200" lvl="0" indent="-381000" algn="l" rtl="0">
              <a:lnSpc>
                <a:spcPct val="100000"/>
              </a:lnSpc>
              <a:spcBef>
                <a:spcPts val="1000"/>
              </a:spcBef>
              <a:spcAft>
                <a:spcPts val="0"/>
              </a:spcAft>
              <a:buSzPts val="2400"/>
              <a:buChar char="▪"/>
            </a:pPr>
            <a:r>
              <a:rPr lang="en" sz="2400"/>
              <a:t>Partagez vos données sous une licence ouverte telle que Creative Commons</a:t>
            </a:r>
            <a:endParaRPr sz="2400"/>
          </a:p>
          <a:p>
            <a:pPr marL="457200" lvl="0" indent="-381000" algn="l" rtl="0">
              <a:lnSpc>
                <a:spcPct val="100000"/>
              </a:lnSpc>
              <a:spcBef>
                <a:spcPts val="1000"/>
              </a:spcBef>
              <a:spcAft>
                <a:spcPts val="1000"/>
              </a:spcAft>
              <a:buSzPts val="2400"/>
              <a:buChar char="▪"/>
            </a:pPr>
            <a:r>
              <a:rPr lang="en" sz="2400"/>
              <a:t>Citez vos données</a:t>
            </a:r>
            <a:endParaRPr sz="2400"/>
          </a:p>
        </p:txBody>
      </p:sp>
      <p:sp>
        <p:nvSpPr>
          <p:cNvPr id="483" name="Google Shape;483;p4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50"/>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Merci !</a:t>
            </a:r>
            <a:endParaRPr b="1"/>
          </a:p>
          <a:p>
            <a:pPr marL="0" lvl="0" indent="0" algn="l" rtl="0">
              <a:spcBef>
                <a:spcPts val="0"/>
              </a:spcBef>
              <a:spcAft>
                <a:spcPts val="0"/>
              </a:spcAft>
              <a:buNone/>
            </a:pPr>
            <a:endParaRPr b="1"/>
          </a:p>
          <a:p>
            <a:pPr marL="0" lvl="0" indent="0" algn="l" rtl="0">
              <a:spcBef>
                <a:spcPts val="0"/>
              </a:spcBef>
              <a:spcAft>
                <a:spcPts val="0"/>
              </a:spcAft>
              <a:buNone/>
            </a:pPr>
            <a:r>
              <a:rPr lang="en" b="1"/>
              <a:t>Questions ?</a:t>
            </a:r>
            <a:endParaRPr b="1"/>
          </a:p>
        </p:txBody>
      </p:sp>
      <p:sp>
        <p:nvSpPr>
          <p:cNvPr id="489" name="Google Shape;489;p50"/>
          <p:cNvSpPr txBox="1">
            <a:spLocks noGrp="1"/>
          </p:cNvSpPr>
          <p:nvPr>
            <p:ph type="body" idx="1"/>
          </p:nvPr>
        </p:nvSpPr>
        <p:spPr>
          <a:xfrm>
            <a:off x="2960575" y="474950"/>
            <a:ext cx="5596200" cy="2874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i="0" dirty="0">
                <a:solidFill>
                  <a:schemeClr val="dk2"/>
                </a:solidFill>
                <a:latin typeface="Nunito Sans"/>
                <a:ea typeface="Nunito Sans"/>
                <a:cs typeface="Nunito Sans"/>
                <a:sym typeface="Nunito Sans"/>
              </a:rPr>
              <a:t>Mélanie Brunet, Bibliothécaire des droits d’auteur</a:t>
            </a: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r>
              <a:rPr lang="en" i="0" u="sng" dirty="0">
                <a:solidFill>
                  <a:schemeClr val="hlink"/>
                </a:solidFill>
                <a:latin typeface="Nunito Sans"/>
                <a:ea typeface="Nunito Sans"/>
                <a:cs typeface="Nunito Sans"/>
                <a:sym typeface="Nunito Sans"/>
                <a:hlinkClick r:id="rId3"/>
              </a:rPr>
              <a:t>melanie.brunet@uottawa.ca</a:t>
            </a:r>
            <a:r>
              <a:rPr lang="en" i="0" dirty="0">
                <a:solidFill>
                  <a:schemeClr val="dk2"/>
                </a:solidFill>
                <a:latin typeface="Nunito Sans"/>
                <a:ea typeface="Nunito Sans"/>
                <a:cs typeface="Nunito Sans"/>
                <a:sym typeface="Nunito Sans"/>
              </a:rPr>
              <a:t> </a:t>
            </a: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r>
              <a:rPr lang="en" i="0" dirty="0">
                <a:solidFill>
                  <a:schemeClr val="dk2"/>
                </a:solidFill>
                <a:latin typeface="Nunito Sans"/>
                <a:ea typeface="Nunito Sans"/>
                <a:cs typeface="Nunito Sans"/>
                <a:sym typeface="Nunito Sans"/>
              </a:rPr>
              <a:t>Jeanette Hatherill, Bibliothécaire responsable de la communication savante</a:t>
            </a: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r>
              <a:rPr lang="en" i="0" u="sng" dirty="0">
                <a:solidFill>
                  <a:schemeClr val="hlink"/>
                </a:solidFill>
                <a:latin typeface="Nunito Sans"/>
                <a:ea typeface="Nunito Sans"/>
                <a:cs typeface="Nunito Sans"/>
                <a:sym typeface="Nunito Sans"/>
                <a:hlinkClick r:id="rId4"/>
              </a:rPr>
              <a:t>jeanette.hatherill@uottawa.ca</a:t>
            </a:r>
            <a:r>
              <a:rPr lang="en" i="0" dirty="0">
                <a:solidFill>
                  <a:schemeClr val="dk2"/>
                </a:solidFill>
                <a:latin typeface="Nunito Sans"/>
                <a:ea typeface="Nunito Sans"/>
                <a:cs typeface="Nunito Sans"/>
                <a:sym typeface="Nunito Sans"/>
              </a:rPr>
              <a:t> </a:t>
            </a: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r>
              <a:rPr lang="en" i="0" dirty="0">
                <a:solidFill>
                  <a:schemeClr val="dk2"/>
                </a:solidFill>
                <a:latin typeface="Nunito Sans"/>
                <a:ea typeface="Nunito Sans"/>
                <a:cs typeface="Nunito Sans"/>
                <a:sym typeface="Nunito Sans"/>
              </a:rPr>
              <a:t>Chantal Ripp, Bibliothécaire gestion des données de recherche (intérim)</a:t>
            </a:r>
            <a:endParaRPr i="0" dirty="0">
              <a:solidFill>
                <a:schemeClr val="dk2"/>
              </a:solidFill>
              <a:latin typeface="Nunito Sans"/>
              <a:ea typeface="Nunito Sans"/>
              <a:cs typeface="Nunito Sans"/>
              <a:sym typeface="Nunito Sans"/>
            </a:endParaRPr>
          </a:p>
          <a:p>
            <a:pPr marL="0" lvl="0" indent="0" algn="l" rtl="0">
              <a:lnSpc>
                <a:spcPct val="100000"/>
              </a:lnSpc>
              <a:spcBef>
                <a:spcPts val="0"/>
              </a:spcBef>
              <a:spcAft>
                <a:spcPts val="0"/>
              </a:spcAft>
              <a:buNone/>
            </a:pPr>
            <a:r>
              <a:rPr lang="en" i="0" u="sng" dirty="0">
                <a:solidFill>
                  <a:schemeClr val="hlink"/>
                </a:solidFill>
                <a:latin typeface="Nunito Sans"/>
                <a:ea typeface="Nunito Sans"/>
                <a:cs typeface="Nunito Sans"/>
                <a:sym typeface="Nunito Sans"/>
                <a:hlinkClick r:id="rId5"/>
              </a:rPr>
              <a:t>chantal.ripp@uottawa.ca</a:t>
            </a:r>
            <a:r>
              <a:rPr lang="en" i="0" dirty="0">
                <a:solidFill>
                  <a:schemeClr val="dk2"/>
                </a:solidFill>
                <a:latin typeface="Nunito Sans"/>
                <a:ea typeface="Nunito Sans"/>
                <a:cs typeface="Nunito Sans"/>
                <a:sym typeface="Nunito Sans"/>
              </a:rPr>
              <a:t> </a:t>
            </a:r>
            <a:endParaRPr i="0" dirty="0">
              <a:solidFill>
                <a:schemeClr val="dk2"/>
              </a:solidFill>
              <a:latin typeface="Nunito Sans"/>
              <a:ea typeface="Nunito Sans"/>
              <a:cs typeface="Nunito Sans"/>
              <a:sym typeface="Nunito Sans"/>
            </a:endParaRPr>
          </a:p>
        </p:txBody>
      </p:sp>
      <p:sp>
        <p:nvSpPr>
          <p:cNvPr id="490" name="Google Shape;490;p5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36</a:t>
            </a:fld>
            <a:endParaRPr/>
          </a:p>
        </p:txBody>
      </p:sp>
      <p:sp>
        <p:nvSpPr>
          <p:cNvPr id="491" name="Google Shape;491;p50"/>
          <p:cNvSpPr txBox="1"/>
          <p:nvPr/>
        </p:nvSpPr>
        <p:spPr>
          <a:xfrm>
            <a:off x="2960575" y="3231400"/>
            <a:ext cx="5713200" cy="1752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
                <a:solidFill>
                  <a:srgbClr val="666666"/>
                </a:solidFill>
                <a:latin typeface="Nunito Sans"/>
                <a:ea typeface="Nunito Sans"/>
                <a:cs typeface="Nunito Sans"/>
                <a:sym typeface="Nunito Sans"/>
              </a:rPr>
              <a:t>Attributions : </a:t>
            </a:r>
            <a:endParaRPr>
              <a:solidFill>
                <a:srgbClr val="666666"/>
              </a:solidFill>
              <a:latin typeface="Nunito Sans"/>
              <a:ea typeface="Nunito Sans"/>
              <a:cs typeface="Nunito Sans"/>
              <a:sym typeface="Nunito Sans"/>
            </a:endParaRPr>
          </a:p>
          <a:p>
            <a:pPr marL="0" lvl="0" indent="0" algn="l" rtl="0">
              <a:lnSpc>
                <a:spcPct val="115000"/>
              </a:lnSpc>
              <a:spcBef>
                <a:spcPts val="1000"/>
              </a:spcBef>
              <a:spcAft>
                <a:spcPts val="0"/>
              </a:spcAft>
              <a:buNone/>
            </a:pPr>
            <a:r>
              <a:rPr lang="en" u="sng">
                <a:solidFill>
                  <a:schemeClr val="hlink"/>
                </a:solidFill>
                <a:latin typeface="Nunito Sans"/>
                <a:ea typeface="Nunito Sans"/>
                <a:cs typeface="Nunito Sans"/>
                <a:sym typeface="Nunito Sans"/>
                <a:hlinkClick r:id="rId6"/>
              </a:rPr>
              <a:t>Gabarit Ulysses</a:t>
            </a:r>
            <a:r>
              <a:rPr lang="en">
                <a:solidFill>
                  <a:srgbClr val="666666"/>
                </a:solidFill>
                <a:latin typeface="Nunito Sans"/>
                <a:ea typeface="Nunito Sans"/>
                <a:cs typeface="Nunito Sans"/>
                <a:sym typeface="Nunito Sans"/>
              </a:rPr>
              <a:t> de </a:t>
            </a:r>
            <a:r>
              <a:rPr lang="en" u="sng">
                <a:solidFill>
                  <a:srgbClr val="1155CC"/>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SlidesCarnival</a:t>
            </a:r>
            <a:r>
              <a:rPr lang="en">
                <a:solidFill>
                  <a:srgbClr val="666666"/>
                </a:solidFill>
                <a:latin typeface="Nunito Sans"/>
                <a:ea typeface="Nunito Sans"/>
                <a:cs typeface="Nunito Sans"/>
                <a:sym typeface="Nunito Sans"/>
              </a:rPr>
              <a:t>, </a:t>
            </a:r>
            <a:r>
              <a:rPr lang="en" u="sng">
                <a:solidFill>
                  <a:srgbClr val="1155CC"/>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CC BY 4.0</a:t>
            </a:r>
            <a:endParaRPr>
              <a:latin typeface="Nunito Sans"/>
              <a:ea typeface="Nunito Sans"/>
              <a:cs typeface="Nunito Sans"/>
              <a:sym typeface="Nunito Sans"/>
            </a:endParaRPr>
          </a:p>
          <a:p>
            <a:pPr marL="0" lvl="0" indent="0" algn="l" rtl="0">
              <a:lnSpc>
                <a:spcPct val="115000"/>
              </a:lnSpc>
              <a:spcBef>
                <a:spcPts val="1000"/>
              </a:spcBef>
              <a:spcAft>
                <a:spcPts val="1000"/>
              </a:spcAft>
              <a:buNone/>
            </a:pPr>
            <a:r>
              <a:rPr lang="en">
                <a:solidFill>
                  <a:srgbClr val="666666"/>
                </a:solidFill>
                <a:latin typeface="Nunito Sans"/>
                <a:ea typeface="Nunito Sans"/>
                <a:cs typeface="Nunito Sans"/>
                <a:sym typeface="Nunito Sans"/>
              </a:rPr>
              <a:t>Sauf avis contraire, les icônes dans cette présentation proviennent de </a:t>
            </a:r>
            <a:r>
              <a:rPr lang="en" u="sng">
                <a:solidFill>
                  <a:srgbClr val="1155CC"/>
                </a:solidFill>
                <a:latin typeface="Nunito Sans"/>
                <a:ea typeface="Nunito Sans"/>
                <a:cs typeface="Nunito Sans"/>
                <a:sym typeface="Nunito Sans"/>
                <a:hlinkClick r:id="rId9">
                  <a:extLst>
                    <a:ext uri="{A12FA001-AC4F-418D-AE19-62706E023703}">
                      <ahyp:hlinkClr xmlns:ahyp="http://schemas.microsoft.com/office/drawing/2018/hyperlinkcolor" val="tx"/>
                    </a:ext>
                  </a:extLst>
                </a:hlinkClick>
              </a:rPr>
              <a:t>Noun Project</a:t>
            </a:r>
            <a:r>
              <a:rPr lang="en">
                <a:solidFill>
                  <a:srgbClr val="666666"/>
                </a:solidFill>
                <a:latin typeface="Nunito Sans"/>
                <a:ea typeface="Nunito Sans"/>
                <a:cs typeface="Nunito Sans"/>
                <a:sym typeface="Nunito Sans"/>
              </a:rPr>
              <a:t>, utilisées selon les termes d’une </a:t>
            </a:r>
            <a:r>
              <a:rPr lang="en" u="sng">
                <a:solidFill>
                  <a:schemeClr val="hlink"/>
                </a:solidFill>
                <a:latin typeface="Nunito Sans"/>
                <a:ea typeface="Nunito Sans"/>
                <a:cs typeface="Nunito Sans"/>
                <a:sym typeface="Nunito Sans"/>
                <a:hlinkClick r:id="rId10"/>
              </a:rPr>
              <a:t>licence NounPro for Education libre de droits</a:t>
            </a:r>
            <a:endParaRPr>
              <a:solidFill>
                <a:srgbClr val="1155CC"/>
              </a:solidFill>
              <a:latin typeface="Nunito Sans"/>
              <a:ea typeface="Nunito Sans"/>
              <a:cs typeface="Nunito Sans"/>
              <a:sym typeface="Nunito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95"/>
        <p:cNvGrpSpPr/>
        <p:nvPr/>
      </p:nvGrpSpPr>
      <p:grpSpPr>
        <a:xfrm>
          <a:off x="0" y="0"/>
          <a:ext cx="0" cy="0"/>
          <a:chOff x="0" y="0"/>
          <a:chExt cx="0" cy="0"/>
        </a:xfrm>
      </p:grpSpPr>
      <p:sp>
        <p:nvSpPr>
          <p:cNvPr id="496" name="Google Shape;496;p5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37</a:t>
            </a:fld>
            <a:endParaRPr>
              <a:solidFill>
                <a:srgbClr val="FFFFFF"/>
              </a:solidFill>
            </a:endParaRPr>
          </a:p>
        </p:txBody>
      </p:sp>
      <p:sp>
        <p:nvSpPr>
          <p:cNvPr id="497" name="Google Shape;497;p5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accent1"/>
                </a:solidFill>
              </a:rPr>
              <a:t>Autres ressources</a:t>
            </a:r>
            <a:endParaRPr b="1"/>
          </a:p>
        </p:txBody>
      </p:sp>
      <p:sp>
        <p:nvSpPr>
          <p:cNvPr id="498" name="Google Shape;498;p51"/>
          <p:cNvSpPr txBox="1"/>
          <p:nvPr/>
        </p:nvSpPr>
        <p:spPr>
          <a:xfrm>
            <a:off x="2744250" y="494700"/>
            <a:ext cx="6213600" cy="41049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1000"/>
              </a:spcBef>
              <a:spcAft>
                <a:spcPts val="0"/>
              </a:spcAft>
              <a:buSzPts val="1600"/>
              <a:buFont typeface="Nunito Sans"/>
              <a:buChar char="●"/>
            </a:pPr>
            <a:r>
              <a:rPr lang="en" sz="1600" u="sng">
                <a:solidFill>
                  <a:schemeClr val="hlink"/>
                </a:solidFill>
                <a:highlight>
                  <a:schemeClr val="lt1"/>
                </a:highlight>
                <a:latin typeface="Nunito Sans"/>
                <a:ea typeface="Nunito Sans"/>
                <a:cs typeface="Nunito Sans"/>
                <a:sym typeface="Nunito Sans"/>
                <a:hlinkClick r:id="rId3"/>
              </a:rPr>
              <a:t>FAQ: Partage et dépôt de données en appui à une intervention rapide face à la COVID-19</a:t>
            </a:r>
            <a:r>
              <a:rPr lang="en" sz="1600">
                <a:solidFill>
                  <a:schemeClr val="dk1"/>
                </a:solidFill>
                <a:highlight>
                  <a:schemeClr val="lt1"/>
                </a:highlight>
                <a:latin typeface="Nunito Sans"/>
                <a:ea typeface="Nunito Sans"/>
                <a:cs typeface="Nunito Sans"/>
                <a:sym typeface="Nunito Sans"/>
              </a:rPr>
              <a:t>, version 1.1, avril 2020, Felicity Tayler et Chantal Ripp, uOttawa, </a:t>
            </a:r>
            <a:r>
              <a:rPr lang="en" sz="1600" u="sng">
                <a:solidFill>
                  <a:schemeClr val="hlink"/>
                </a:solidFill>
                <a:latin typeface="Nunito Sans"/>
                <a:ea typeface="Nunito Sans"/>
                <a:cs typeface="Nunito Sans"/>
                <a:sym typeface="Nunito Sans"/>
                <a:hlinkClick r:id="rId4"/>
              </a:rPr>
              <a:t>CC BY 4.0</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000"/>
              </a:spcBef>
              <a:spcAft>
                <a:spcPts val="0"/>
              </a:spcAft>
              <a:buSzPts val="1600"/>
              <a:buFont typeface="Nunito Sans"/>
              <a:buChar char="●"/>
            </a:pPr>
            <a:r>
              <a:rPr lang="en" sz="1600">
                <a:solidFill>
                  <a:schemeClr val="dk1"/>
                </a:solidFill>
                <a:latin typeface="Nunito Sans"/>
                <a:ea typeface="Nunito Sans"/>
                <a:cs typeface="Nunito Sans"/>
                <a:sym typeface="Nunito Sans"/>
              </a:rPr>
              <a:t>Groupe de travail sur la COVID-19 du Réseau Portage. (23 septembre 2020). </a:t>
            </a:r>
            <a:r>
              <a:rPr lang="en" sz="1600" i="1">
                <a:solidFill>
                  <a:schemeClr val="dk1"/>
                </a:solidFill>
                <a:latin typeface="Nunito Sans"/>
                <a:ea typeface="Nunito Sans"/>
                <a:cs typeface="Nunito Sans"/>
                <a:sym typeface="Nunito Sans"/>
              </a:rPr>
              <a:t>Guide sur le partage et le dépôt rapide des données sur la COVID-19 pour les chercheurs</a:t>
            </a:r>
            <a:r>
              <a:rPr lang="en" sz="1600">
                <a:solidFill>
                  <a:schemeClr val="dk1"/>
                </a:solidFill>
                <a:latin typeface="Nunito Sans"/>
                <a:ea typeface="Nunito Sans"/>
                <a:cs typeface="Nunito Sans"/>
                <a:sym typeface="Nunito Sans"/>
              </a:rPr>
              <a:t> (Version 2). Zenodo. </a:t>
            </a:r>
            <a:r>
              <a:rPr lang="en" sz="1600" u="sng">
                <a:solidFill>
                  <a:schemeClr val="hlink"/>
                </a:solidFill>
                <a:latin typeface="Nunito Sans"/>
                <a:ea typeface="Nunito Sans"/>
                <a:cs typeface="Nunito Sans"/>
                <a:sym typeface="Nunito Sans"/>
                <a:hlinkClick r:id="rId5"/>
              </a:rPr>
              <a:t>http://doi.org/10.5281/zenodo.4270518</a:t>
            </a:r>
            <a:r>
              <a:rPr lang="en" sz="1600">
                <a:solidFill>
                  <a:schemeClr val="dk1"/>
                </a:solidFill>
                <a:latin typeface="Nunito Sans"/>
                <a:ea typeface="Nunito Sans"/>
                <a:cs typeface="Nunito Sans"/>
                <a:sym typeface="Nunito Sans"/>
              </a:rPr>
              <a:t>, </a:t>
            </a:r>
            <a:r>
              <a:rPr lang="en" sz="1600" u="sng">
                <a:solidFill>
                  <a:schemeClr val="hlink"/>
                </a:solidFill>
                <a:latin typeface="Nunito Sans"/>
                <a:ea typeface="Nunito Sans"/>
                <a:cs typeface="Nunito Sans"/>
                <a:sym typeface="Nunito Sans"/>
                <a:hlinkClick r:id="rId4"/>
              </a:rPr>
              <a:t>CC BY 4.0</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000"/>
              </a:spcBef>
              <a:spcAft>
                <a:spcPts val="0"/>
              </a:spcAft>
              <a:buSzPts val="1600"/>
              <a:buFont typeface="Nunito Sans"/>
              <a:buChar char="●"/>
            </a:pPr>
            <a:r>
              <a:rPr lang="en" sz="1600">
                <a:solidFill>
                  <a:schemeClr val="dk1"/>
                </a:solidFill>
                <a:latin typeface="Nunito Sans"/>
                <a:ea typeface="Nunito Sans"/>
                <a:cs typeface="Nunito Sans"/>
                <a:sym typeface="Nunito Sans"/>
              </a:rPr>
              <a:t>RDA COVID-19 </a:t>
            </a:r>
            <a:r>
              <a:rPr lang="en" sz="1600" i="1">
                <a:solidFill>
                  <a:schemeClr val="dk1"/>
                </a:solidFill>
                <a:latin typeface="Nunito Sans"/>
                <a:ea typeface="Nunito Sans"/>
                <a:cs typeface="Nunito Sans"/>
                <a:sym typeface="Nunito Sans"/>
              </a:rPr>
              <a:t>Working Group</a:t>
            </a:r>
            <a:r>
              <a:rPr lang="en" sz="1600">
                <a:solidFill>
                  <a:schemeClr val="dk1"/>
                </a:solidFill>
                <a:latin typeface="Nunito Sans"/>
                <a:ea typeface="Nunito Sans"/>
                <a:cs typeface="Nunito Sans"/>
                <a:sym typeface="Nunito Sans"/>
              </a:rPr>
              <a:t> (2020).</a:t>
            </a:r>
            <a:r>
              <a:rPr lang="en" sz="1600" i="1">
                <a:solidFill>
                  <a:schemeClr val="dk1"/>
                </a:solidFill>
                <a:latin typeface="Nunito Sans"/>
                <a:ea typeface="Nunito Sans"/>
                <a:cs typeface="Nunito Sans"/>
                <a:sym typeface="Nunito Sans"/>
              </a:rPr>
              <a:t> Recommendations and Guidelines on data sharing</a:t>
            </a:r>
            <a:r>
              <a:rPr lang="en" sz="1600">
                <a:solidFill>
                  <a:schemeClr val="dk1"/>
                </a:solidFill>
                <a:latin typeface="Nunito Sans"/>
                <a:ea typeface="Nunito Sans"/>
                <a:cs typeface="Nunito Sans"/>
                <a:sym typeface="Nunito Sans"/>
              </a:rPr>
              <a:t>. Research Data Alliance, </a:t>
            </a:r>
            <a:r>
              <a:rPr lang="en" sz="1600" u="sng">
                <a:solidFill>
                  <a:schemeClr val="hlink"/>
                </a:solidFill>
                <a:latin typeface="Nunito Sans"/>
                <a:ea typeface="Nunito Sans"/>
                <a:cs typeface="Nunito Sans"/>
                <a:sym typeface="Nunito Sans"/>
                <a:hlinkClick r:id="rId6"/>
              </a:rPr>
              <a:t>https://doi.org/10.15497/rda00052</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000"/>
              </a:spcBef>
              <a:spcAft>
                <a:spcPts val="0"/>
              </a:spcAft>
              <a:buSzPts val="1600"/>
              <a:buFont typeface="Nunito Sans"/>
              <a:buChar char="●"/>
            </a:pPr>
            <a:r>
              <a:rPr lang="en" sz="1600">
                <a:solidFill>
                  <a:schemeClr val="dk1"/>
                </a:solidFill>
                <a:latin typeface="Nunito Sans"/>
                <a:ea typeface="Nunito Sans"/>
                <a:cs typeface="Nunito Sans"/>
                <a:sym typeface="Nunito Sans"/>
              </a:rPr>
              <a:t>Teresa Scassa (2018). </a:t>
            </a:r>
            <a:r>
              <a:rPr lang="en" sz="1600" i="1" u="sng">
                <a:solidFill>
                  <a:schemeClr val="hlink"/>
                </a:solidFill>
                <a:latin typeface="Nunito Sans"/>
                <a:ea typeface="Nunito Sans"/>
                <a:cs typeface="Nunito Sans"/>
                <a:sym typeface="Nunito Sans"/>
                <a:hlinkClick r:id="rId7"/>
              </a:rPr>
              <a:t>Data Ownership</a:t>
            </a:r>
            <a:r>
              <a:rPr lang="en" sz="1600">
                <a:solidFill>
                  <a:schemeClr val="dk1"/>
                </a:solidFill>
                <a:latin typeface="Nunito Sans"/>
                <a:ea typeface="Nunito Sans"/>
                <a:cs typeface="Nunito Sans"/>
                <a:sym typeface="Nunito Sans"/>
              </a:rPr>
              <a:t>. CIGI Papers No. 187, </a:t>
            </a:r>
            <a:r>
              <a:rPr lang="en" sz="1600" u="sng">
                <a:solidFill>
                  <a:schemeClr val="hlink"/>
                </a:solidFill>
                <a:latin typeface="Nunito Sans"/>
                <a:ea typeface="Nunito Sans"/>
                <a:cs typeface="Nunito Sans"/>
                <a:sym typeface="Nunito Sans"/>
                <a:hlinkClick r:id="rId8"/>
              </a:rPr>
              <a:t>CC BY-NC-ND 3.0</a:t>
            </a:r>
            <a:endParaRPr sz="1600">
              <a:solidFill>
                <a:schemeClr val="dk1"/>
              </a:solidFill>
              <a:latin typeface="Nunito Sans"/>
              <a:ea typeface="Nunito Sans"/>
              <a:cs typeface="Nunito Sans"/>
              <a:sym typeface="Nunito Sans"/>
            </a:endParaRPr>
          </a:p>
          <a:p>
            <a:pPr marL="0" lvl="0" indent="0" algn="l" rtl="0">
              <a:lnSpc>
                <a:spcPct val="115000"/>
              </a:lnSpc>
              <a:spcBef>
                <a:spcPts val="1000"/>
              </a:spcBef>
              <a:spcAft>
                <a:spcPts val="0"/>
              </a:spcAft>
              <a:buNone/>
            </a:pPr>
            <a:endParaRPr sz="1600">
              <a:solidFill>
                <a:schemeClr val="dk1"/>
              </a:solidFill>
              <a:latin typeface="Nunito Sans"/>
              <a:ea typeface="Nunito Sans"/>
              <a:cs typeface="Nunito Sans"/>
              <a:sym typeface="Nunito Sans"/>
            </a:endParaRPr>
          </a:p>
          <a:p>
            <a:pPr marL="0" lvl="0" indent="0" algn="l" rtl="0">
              <a:lnSpc>
                <a:spcPct val="115000"/>
              </a:lnSpc>
              <a:spcBef>
                <a:spcPts val="1000"/>
              </a:spcBef>
              <a:spcAft>
                <a:spcPts val="1000"/>
              </a:spcAft>
              <a:buNone/>
            </a:pPr>
            <a:endParaRPr sz="1600" b="1">
              <a:solidFill>
                <a:schemeClr val="dk1"/>
              </a:solidFill>
              <a:latin typeface="Nunito Sans"/>
              <a:ea typeface="Nunito Sans"/>
              <a:cs typeface="Nunito Sans"/>
              <a:sym typeface="Nunito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02"/>
        <p:cNvGrpSpPr/>
        <p:nvPr/>
      </p:nvGrpSpPr>
      <p:grpSpPr>
        <a:xfrm>
          <a:off x="0" y="0"/>
          <a:ext cx="0" cy="0"/>
          <a:chOff x="0" y="0"/>
          <a:chExt cx="0" cy="0"/>
        </a:xfrm>
      </p:grpSpPr>
      <p:sp>
        <p:nvSpPr>
          <p:cNvPr id="503" name="Google Shape;503;p5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38</a:t>
            </a:fld>
            <a:endParaRPr>
              <a:solidFill>
                <a:srgbClr val="FFFFFF"/>
              </a:solidFill>
            </a:endParaRPr>
          </a:p>
        </p:txBody>
      </p:sp>
      <p:sp>
        <p:nvSpPr>
          <p:cNvPr id="504" name="Google Shape;504;p5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accent1"/>
                </a:solidFill>
              </a:rPr>
              <a:t>Autres ressources</a:t>
            </a:r>
            <a:endParaRPr b="1">
              <a:solidFill>
                <a:schemeClr val="accent1"/>
              </a:solidFill>
            </a:endParaRPr>
          </a:p>
          <a:p>
            <a:pPr marL="0" lvl="0" indent="0" algn="l" rtl="0">
              <a:spcBef>
                <a:spcPts val="0"/>
              </a:spcBef>
              <a:spcAft>
                <a:spcPts val="0"/>
              </a:spcAft>
              <a:buNone/>
            </a:pPr>
            <a:endParaRPr b="1"/>
          </a:p>
        </p:txBody>
      </p:sp>
      <p:sp>
        <p:nvSpPr>
          <p:cNvPr id="505" name="Google Shape;505;p52"/>
          <p:cNvSpPr txBox="1"/>
          <p:nvPr/>
        </p:nvSpPr>
        <p:spPr>
          <a:xfrm>
            <a:off x="2744250" y="365650"/>
            <a:ext cx="6213600" cy="45912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1000"/>
              </a:spcBef>
              <a:spcAft>
                <a:spcPts val="0"/>
              </a:spcAft>
              <a:buSzPts val="1600"/>
              <a:buFont typeface="Nunito Sans"/>
              <a:buChar char="●"/>
            </a:pPr>
            <a:r>
              <a:rPr lang="en" sz="1600">
                <a:solidFill>
                  <a:schemeClr val="dk1"/>
                </a:solidFill>
                <a:latin typeface="Nunito Sans"/>
                <a:ea typeface="Nunito Sans"/>
                <a:cs typeface="Nunito Sans"/>
                <a:sym typeface="Nunito Sans"/>
              </a:rPr>
              <a:t>Groupe d'experts sur les données sensibles. (19 octobre 2020). </a:t>
            </a:r>
            <a:r>
              <a:rPr lang="en" sz="1600" i="1">
                <a:solidFill>
                  <a:schemeClr val="dk1"/>
                </a:solidFill>
                <a:latin typeface="Nunito Sans"/>
                <a:ea typeface="Nunito Sans"/>
                <a:cs typeface="Nunito Sans"/>
                <a:sym typeface="Nunito Sans"/>
              </a:rPr>
              <a:t>Boîte à outils pour les données sensibles — destiné aux chercheurs Partie 3 : Langage en matière de gestion de données de recherche pour le consentement éclairé</a:t>
            </a:r>
            <a:r>
              <a:rPr lang="en" sz="1600">
                <a:solidFill>
                  <a:schemeClr val="dk1"/>
                </a:solidFill>
                <a:latin typeface="Nunito Sans"/>
                <a:ea typeface="Nunito Sans"/>
                <a:cs typeface="Nunito Sans"/>
                <a:sym typeface="Nunito Sans"/>
              </a:rPr>
              <a:t>. Zenodo. </a:t>
            </a:r>
            <a:r>
              <a:rPr lang="en" sz="1600" u="sng">
                <a:solidFill>
                  <a:schemeClr val="hlink"/>
                </a:solidFill>
                <a:latin typeface="Nunito Sans"/>
                <a:ea typeface="Nunito Sans"/>
                <a:cs typeface="Nunito Sans"/>
                <a:sym typeface="Nunito Sans"/>
                <a:hlinkClick r:id="rId3"/>
              </a:rPr>
              <a:t>http://doi.org/10.5281/zenodo.4107186</a:t>
            </a:r>
            <a:r>
              <a:rPr lang="en" sz="1600">
                <a:solidFill>
                  <a:schemeClr val="dk1"/>
                </a:solidFill>
                <a:latin typeface="Nunito Sans"/>
                <a:ea typeface="Nunito Sans"/>
                <a:cs typeface="Nunito Sans"/>
                <a:sym typeface="Nunito Sans"/>
              </a:rPr>
              <a:t>, </a:t>
            </a:r>
            <a:r>
              <a:rPr lang="en" sz="1600" u="sng">
                <a:solidFill>
                  <a:schemeClr val="hlink"/>
                </a:solidFill>
                <a:latin typeface="Nunito Sans"/>
                <a:ea typeface="Nunito Sans"/>
                <a:cs typeface="Nunito Sans"/>
                <a:sym typeface="Nunito Sans"/>
                <a:hlinkClick r:id="rId4"/>
              </a:rPr>
              <a:t>CC BY-NC 4.0</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000"/>
              </a:spcBef>
              <a:spcAft>
                <a:spcPts val="0"/>
              </a:spcAft>
              <a:buClr>
                <a:schemeClr val="dk1"/>
              </a:buClr>
              <a:buSzPts val="1600"/>
              <a:buFont typeface="Nunito Sans"/>
              <a:buChar char="●"/>
            </a:pPr>
            <a:r>
              <a:rPr lang="en" sz="1600">
                <a:solidFill>
                  <a:schemeClr val="dk1"/>
                </a:solidFill>
                <a:highlight>
                  <a:schemeClr val="lt1"/>
                </a:highlight>
                <a:latin typeface="Nunito Sans"/>
                <a:ea typeface="Nunito Sans"/>
                <a:cs typeface="Nunito Sans"/>
                <a:sym typeface="Nunito Sans"/>
              </a:rPr>
              <a:t>ARDC (2018). </a:t>
            </a:r>
            <a:r>
              <a:rPr lang="en" sz="1600" i="1" u="sng">
                <a:solidFill>
                  <a:schemeClr val="hlink"/>
                </a:solidFill>
                <a:highlight>
                  <a:schemeClr val="lt1"/>
                </a:highlight>
                <a:latin typeface="Nunito Sans"/>
                <a:ea typeface="Nunito Sans"/>
                <a:cs typeface="Nunito Sans"/>
                <a:sym typeface="Nunito Sans"/>
                <a:hlinkClick r:id="rId5"/>
              </a:rPr>
              <a:t>FAIR Self Assessment Tool</a:t>
            </a:r>
            <a:r>
              <a:rPr lang="en" sz="1600">
                <a:solidFill>
                  <a:schemeClr val="dk1"/>
                </a:solidFill>
                <a:highlight>
                  <a:schemeClr val="lt1"/>
                </a:highlight>
                <a:latin typeface="Nunito Sans"/>
                <a:ea typeface="Nunito Sans"/>
                <a:cs typeface="Nunito Sans"/>
                <a:sym typeface="Nunito Sans"/>
              </a:rPr>
              <a:t>, Australian Research Data Commons </a:t>
            </a:r>
            <a:endParaRPr sz="1600">
              <a:solidFill>
                <a:schemeClr val="dk1"/>
              </a:solidFill>
              <a:highlight>
                <a:schemeClr val="lt1"/>
              </a:highlight>
              <a:latin typeface="Nunito Sans"/>
              <a:ea typeface="Nunito Sans"/>
              <a:cs typeface="Nunito Sans"/>
              <a:sym typeface="Nunito Sans"/>
            </a:endParaRPr>
          </a:p>
          <a:p>
            <a:pPr marL="457200" lvl="0" indent="-330200" algn="l" rtl="0">
              <a:lnSpc>
                <a:spcPct val="115000"/>
              </a:lnSpc>
              <a:spcBef>
                <a:spcPts val="1000"/>
              </a:spcBef>
              <a:spcAft>
                <a:spcPts val="0"/>
              </a:spcAft>
              <a:buClr>
                <a:schemeClr val="dk1"/>
              </a:buClr>
              <a:buSzPts val="1600"/>
              <a:buFont typeface="Nunito Sans"/>
              <a:buChar char="●"/>
            </a:pPr>
            <a:r>
              <a:rPr lang="en" sz="1600">
                <a:solidFill>
                  <a:schemeClr val="dk1"/>
                </a:solidFill>
                <a:highlight>
                  <a:schemeClr val="lt1"/>
                </a:highlight>
                <a:latin typeface="Nunito Sans"/>
                <a:ea typeface="Nunito Sans"/>
                <a:cs typeface="Nunito Sans"/>
                <a:sym typeface="Nunito Sans"/>
              </a:rPr>
              <a:t>Jones, Sarah, &amp; Grootveld, Marjan. (Novembre 2017). </a:t>
            </a:r>
            <a:r>
              <a:rPr lang="en" sz="1600" i="1">
                <a:solidFill>
                  <a:schemeClr val="dk1"/>
                </a:solidFill>
                <a:highlight>
                  <a:schemeClr val="lt1"/>
                </a:highlight>
                <a:latin typeface="Nunito Sans"/>
                <a:ea typeface="Nunito Sans"/>
                <a:cs typeface="Nunito Sans"/>
                <a:sym typeface="Nunito Sans"/>
              </a:rPr>
              <a:t>How FAIR are your data?</a:t>
            </a:r>
            <a:r>
              <a:rPr lang="en" sz="1600">
                <a:solidFill>
                  <a:schemeClr val="dk1"/>
                </a:solidFill>
                <a:highlight>
                  <a:schemeClr val="lt1"/>
                </a:highlight>
                <a:latin typeface="Nunito Sans"/>
                <a:ea typeface="Nunito Sans"/>
                <a:cs typeface="Nunito Sans"/>
                <a:sym typeface="Nunito Sans"/>
              </a:rPr>
              <a:t> Zenodo. </a:t>
            </a:r>
            <a:r>
              <a:rPr lang="en" sz="1600" u="sng">
                <a:solidFill>
                  <a:schemeClr val="hlink"/>
                </a:solidFill>
                <a:highlight>
                  <a:schemeClr val="lt1"/>
                </a:highlight>
                <a:latin typeface="Nunito Sans"/>
                <a:ea typeface="Nunito Sans"/>
                <a:cs typeface="Nunito Sans"/>
                <a:sym typeface="Nunito Sans"/>
                <a:hlinkClick r:id="rId6"/>
              </a:rPr>
              <a:t>http://doi.org/10.5281/zenodo.1065991</a:t>
            </a:r>
            <a:r>
              <a:rPr lang="en" sz="1600">
                <a:solidFill>
                  <a:schemeClr val="dk1"/>
                </a:solidFill>
                <a:latin typeface="Nunito Sans"/>
                <a:ea typeface="Nunito Sans"/>
                <a:cs typeface="Nunito Sans"/>
                <a:sym typeface="Nunito Sans"/>
              </a:rPr>
              <a:t>, </a:t>
            </a:r>
            <a:r>
              <a:rPr lang="en" sz="1600" u="sng">
                <a:solidFill>
                  <a:schemeClr val="hlink"/>
                </a:solidFill>
                <a:latin typeface="Nunito Sans"/>
                <a:ea typeface="Nunito Sans"/>
                <a:cs typeface="Nunito Sans"/>
                <a:sym typeface="Nunito Sans"/>
                <a:hlinkClick r:id="rId7"/>
              </a:rPr>
              <a:t>CC BY 4.0</a:t>
            </a:r>
            <a:endParaRPr sz="160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160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1600" b="1">
              <a:solidFill>
                <a:schemeClr val="dk1"/>
              </a:solidFill>
              <a:latin typeface="Nunito Sans"/>
              <a:ea typeface="Nunito Sans"/>
              <a:cs typeface="Nunito Sans"/>
              <a:sym typeface="Nunito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09"/>
        <p:cNvGrpSpPr/>
        <p:nvPr/>
      </p:nvGrpSpPr>
      <p:grpSpPr>
        <a:xfrm>
          <a:off x="0" y="0"/>
          <a:ext cx="0" cy="0"/>
          <a:chOff x="0" y="0"/>
          <a:chExt cx="0" cy="0"/>
        </a:xfrm>
      </p:grpSpPr>
      <p:sp>
        <p:nvSpPr>
          <p:cNvPr id="510" name="Google Shape;510;p5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39</a:t>
            </a:fld>
            <a:endParaRPr/>
          </a:p>
        </p:txBody>
      </p:sp>
      <p:sp>
        <p:nvSpPr>
          <p:cNvPr id="511" name="Google Shape;511;p5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Propriété du droit d’auteur et catégories de données</a:t>
            </a:r>
            <a:endParaRPr b="1"/>
          </a:p>
        </p:txBody>
      </p:sp>
      <p:sp>
        <p:nvSpPr>
          <p:cNvPr id="512" name="Google Shape;512;p53"/>
          <p:cNvSpPr txBox="1"/>
          <p:nvPr/>
        </p:nvSpPr>
        <p:spPr>
          <a:xfrm>
            <a:off x="3004525" y="447150"/>
            <a:ext cx="57963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Nunito Sans"/>
                <a:ea typeface="Nunito Sans"/>
                <a:cs typeface="Nunito Sans"/>
                <a:sym typeface="Nunito Sans"/>
              </a:rPr>
              <a:t>Données primaires :</a:t>
            </a:r>
            <a:endParaRPr sz="1900">
              <a:solidFill>
                <a:schemeClr val="dk1"/>
              </a:solidFill>
              <a:latin typeface="Nunito Sans"/>
              <a:ea typeface="Nunito Sans"/>
              <a:cs typeface="Nunito Sans"/>
              <a:sym typeface="Nunito Sans"/>
            </a:endParaRPr>
          </a:p>
          <a:p>
            <a:pPr marL="457200" lvl="0" indent="-336550" algn="l" rtl="0">
              <a:spcBef>
                <a:spcPts val="0"/>
              </a:spcBef>
              <a:spcAft>
                <a:spcPts val="0"/>
              </a:spcAft>
              <a:buClr>
                <a:schemeClr val="dk1"/>
              </a:buClr>
              <a:buSzPts val="1700"/>
              <a:buFont typeface="Nunito Sans"/>
              <a:buChar char="●"/>
            </a:pPr>
            <a:r>
              <a:rPr lang="en" sz="1700">
                <a:solidFill>
                  <a:schemeClr val="dk1"/>
                </a:solidFill>
                <a:latin typeface="Nunito Sans"/>
                <a:ea typeface="Nunito Sans"/>
                <a:cs typeface="Nunito Sans"/>
                <a:sym typeface="Nunito Sans"/>
              </a:rPr>
              <a:t>Données recueillies pour vos propres fins à partir d’expériences ou de recherches que vous avez menées</a:t>
            </a:r>
            <a:endParaRPr sz="1700">
              <a:solidFill>
                <a:schemeClr val="dk1"/>
              </a:solidFill>
              <a:latin typeface="Nunito Sans"/>
              <a:ea typeface="Nunito Sans"/>
              <a:cs typeface="Nunito Sans"/>
              <a:sym typeface="Nunito Sans"/>
            </a:endParaRPr>
          </a:p>
          <a:p>
            <a:pPr marL="914400" lvl="1" indent="-336550" algn="l" rtl="0">
              <a:spcBef>
                <a:spcPts val="0"/>
              </a:spcBef>
              <a:spcAft>
                <a:spcPts val="0"/>
              </a:spcAft>
              <a:buClr>
                <a:schemeClr val="dk1"/>
              </a:buClr>
              <a:buSzPts val="1700"/>
              <a:buFont typeface="Nunito Sans"/>
              <a:buChar char="○"/>
            </a:pPr>
            <a:r>
              <a:rPr lang="en" sz="1500">
                <a:solidFill>
                  <a:schemeClr val="dk1"/>
                </a:solidFill>
                <a:latin typeface="Nunito Sans"/>
                <a:ea typeface="Nunito Sans"/>
                <a:cs typeface="Nunito Sans"/>
                <a:sym typeface="Nunito Sans"/>
              </a:rPr>
              <a:t>S’il existe un droit d’auteur, vous en seriez probablement le titulaire (vérifier accord ou contrat relié à votre projet de recherche pour confirmer)</a:t>
            </a:r>
            <a:endParaRPr sz="1700">
              <a:solidFill>
                <a:schemeClr val="dk1"/>
              </a:solidFill>
              <a:latin typeface="Nunito Sans"/>
              <a:ea typeface="Nunito Sans"/>
              <a:cs typeface="Nunito Sans"/>
              <a:sym typeface="Nunito Sans"/>
            </a:endParaRPr>
          </a:p>
          <a:p>
            <a:pPr marL="0" lvl="0" indent="0" algn="l" rtl="0">
              <a:spcBef>
                <a:spcPts val="1000"/>
              </a:spcBef>
              <a:spcAft>
                <a:spcPts val="0"/>
              </a:spcAft>
              <a:buNone/>
            </a:pPr>
            <a:r>
              <a:rPr lang="en" sz="1900">
                <a:solidFill>
                  <a:schemeClr val="dk1"/>
                </a:solidFill>
                <a:latin typeface="Nunito Sans"/>
                <a:ea typeface="Nunito Sans"/>
                <a:cs typeface="Nunito Sans"/>
                <a:sym typeface="Nunito Sans"/>
              </a:rPr>
              <a:t>Données secondaires :</a:t>
            </a:r>
            <a:endParaRPr sz="1900">
              <a:solidFill>
                <a:schemeClr val="dk1"/>
              </a:solidFill>
              <a:latin typeface="Nunito Sans"/>
              <a:ea typeface="Nunito Sans"/>
              <a:cs typeface="Nunito Sans"/>
              <a:sym typeface="Nunito Sans"/>
            </a:endParaRPr>
          </a:p>
          <a:p>
            <a:pPr marL="457200" lvl="0" indent="-336550" algn="l" rtl="0">
              <a:spcBef>
                <a:spcPts val="0"/>
              </a:spcBef>
              <a:spcAft>
                <a:spcPts val="0"/>
              </a:spcAft>
              <a:buClr>
                <a:schemeClr val="dk1"/>
              </a:buClr>
              <a:buSzPts val="1700"/>
              <a:buFont typeface="Nunito Sans"/>
              <a:buChar char="●"/>
            </a:pPr>
            <a:r>
              <a:rPr lang="en" sz="1700">
                <a:solidFill>
                  <a:schemeClr val="dk1"/>
                </a:solidFill>
                <a:latin typeface="Nunito Sans"/>
                <a:ea typeface="Nunito Sans"/>
                <a:cs typeface="Nunito Sans"/>
                <a:sym typeface="Nunito Sans"/>
              </a:rPr>
              <a:t>Données recueillies à d’autres fins à partir d’expériences ou de recherches menées par d’autres</a:t>
            </a:r>
            <a:endParaRPr sz="1700">
              <a:solidFill>
                <a:schemeClr val="dk1"/>
              </a:solidFill>
              <a:latin typeface="Nunito Sans"/>
              <a:ea typeface="Nunito Sans"/>
              <a:cs typeface="Nunito Sans"/>
              <a:sym typeface="Nunito Sans"/>
            </a:endParaRPr>
          </a:p>
          <a:p>
            <a:pPr marL="914400" lvl="1" indent="-323850" algn="l" rtl="0">
              <a:spcBef>
                <a:spcPts val="0"/>
              </a:spcBef>
              <a:spcAft>
                <a:spcPts val="0"/>
              </a:spcAft>
              <a:buClr>
                <a:schemeClr val="dk1"/>
              </a:buClr>
              <a:buSzPts val="1500"/>
              <a:buFont typeface="Nunito Sans"/>
              <a:buChar char="○"/>
            </a:pPr>
            <a:r>
              <a:rPr lang="en" sz="1500">
                <a:solidFill>
                  <a:schemeClr val="dk1"/>
                </a:solidFill>
                <a:latin typeface="Nunito Sans"/>
                <a:ea typeface="Nunito Sans"/>
                <a:cs typeface="Nunito Sans"/>
                <a:sym typeface="Nunito Sans"/>
              </a:rPr>
              <a:t>S’il existe un droit d’auteur, il est détenu par d’autres</a:t>
            </a:r>
            <a:endParaRPr sz="1500">
              <a:solidFill>
                <a:schemeClr val="dk1"/>
              </a:solidFill>
              <a:latin typeface="Nunito Sans"/>
              <a:ea typeface="Nunito Sans"/>
              <a:cs typeface="Nunito Sans"/>
              <a:sym typeface="Nunito Sans"/>
            </a:endParaRPr>
          </a:p>
          <a:p>
            <a:pPr marL="0" lvl="0" indent="0" algn="l" rtl="0">
              <a:spcBef>
                <a:spcPts val="1000"/>
              </a:spcBef>
              <a:spcAft>
                <a:spcPts val="0"/>
              </a:spcAft>
              <a:buNone/>
            </a:pPr>
            <a:r>
              <a:rPr lang="en" sz="1900">
                <a:solidFill>
                  <a:schemeClr val="dk1"/>
                </a:solidFill>
                <a:latin typeface="Nunito Sans"/>
                <a:ea typeface="Nunito Sans"/>
                <a:cs typeface="Nunito Sans"/>
                <a:sym typeface="Nunito Sans"/>
              </a:rPr>
              <a:t>Données tertiaires :</a:t>
            </a:r>
            <a:endParaRPr sz="1900">
              <a:solidFill>
                <a:schemeClr val="dk1"/>
              </a:solidFill>
              <a:latin typeface="Nunito Sans"/>
              <a:ea typeface="Nunito Sans"/>
              <a:cs typeface="Nunito Sans"/>
              <a:sym typeface="Nunito Sans"/>
            </a:endParaRPr>
          </a:p>
          <a:p>
            <a:pPr marL="457200" lvl="0" indent="-336550" algn="l" rtl="0">
              <a:spcBef>
                <a:spcPts val="0"/>
              </a:spcBef>
              <a:spcAft>
                <a:spcPts val="0"/>
              </a:spcAft>
              <a:buClr>
                <a:schemeClr val="dk1"/>
              </a:buClr>
              <a:buSzPts val="1700"/>
              <a:buFont typeface="Nunito Sans"/>
              <a:buChar char="●"/>
            </a:pPr>
            <a:r>
              <a:rPr lang="en" sz="1700">
                <a:solidFill>
                  <a:schemeClr val="dk1"/>
                </a:solidFill>
                <a:latin typeface="Nunito Sans"/>
                <a:ea typeface="Nunito Sans"/>
                <a:cs typeface="Nunito Sans"/>
                <a:sym typeface="Nunito Sans"/>
              </a:rPr>
              <a:t>Synthèse de données issues d’expériences ou de recherches menées par d’autres</a:t>
            </a:r>
            <a:endParaRPr sz="1700">
              <a:solidFill>
                <a:schemeClr val="dk1"/>
              </a:solidFill>
              <a:latin typeface="Nunito Sans"/>
              <a:ea typeface="Nunito Sans"/>
              <a:cs typeface="Nunito Sans"/>
              <a:sym typeface="Nunito Sans"/>
            </a:endParaRPr>
          </a:p>
          <a:p>
            <a:pPr marL="914400" lvl="1" indent="-323850" algn="l" rtl="0">
              <a:spcBef>
                <a:spcPts val="0"/>
              </a:spcBef>
              <a:spcAft>
                <a:spcPts val="0"/>
              </a:spcAft>
              <a:buClr>
                <a:schemeClr val="dk1"/>
              </a:buClr>
              <a:buSzPts val="1500"/>
              <a:buFont typeface="Nunito Sans"/>
              <a:buChar char="○"/>
            </a:pPr>
            <a:r>
              <a:rPr lang="en" sz="1500">
                <a:solidFill>
                  <a:schemeClr val="dk1"/>
                </a:solidFill>
                <a:latin typeface="Nunito Sans"/>
                <a:ea typeface="Nunito Sans"/>
                <a:cs typeface="Nunito Sans"/>
                <a:sym typeface="Nunito Sans"/>
              </a:rPr>
              <a:t>Articles, rapports, etc. rédigés par d’autres et dont vous ne détenez pas le droit d’auteur</a:t>
            </a:r>
            <a:endParaRPr sz="1500">
              <a:solidFill>
                <a:schemeClr val="dk1"/>
              </a:solidFill>
              <a:latin typeface="Nunito Sans"/>
              <a:ea typeface="Nunito Sans"/>
              <a:cs typeface="Nunito Sans"/>
              <a:sym typeface="Nunito Sans"/>
            </a:endParaRPr>
          </a:p>
          <a:p>
            <a:pPr marL="0" lvl="0" indent="0" algn="l" rtl="0">
              <a:spcBef>
                <a:spcPts val="0"/>
              </a:spcBef>
              <a:spcAft>
                <a:spcPts val="1000"/>
              </a:spcAft>
              <a:buNone/>
            </a:pPr>
            <a:endParaRPr sz="1700">
              <a:solidFill>
                <a:schemeClr val="dk1"/>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8"/>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Droit d’auteur - notions de base</a:t>
            </a:r>
            <a:endParaRPr b="1"/>
          </a:p>
        </p:txBody>
      </p:sp>
      <p:sp>
        <p:nvSpPr>
          <p:cNvPr id="117" name="Google Shape;117;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118" name="Google Shape;118;p18"/>
          <p:cNvSpPr txBox="1"/>
          <p:nvPr/>
        </p:nvSpPr>
        <p:spPr>
          <a:xfrm>
            <a:off x="3020225" y="682375"/>
            <a:ext cx="5580000" cy="411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a:solidFill>
                  <a:srgbClr val="767676"/>
                </a:solidFill>
                <a:latin typeface="Nunito Sans"/>
                <a:ea typeface="Nunito Sans"/>
                <a:cs typeface="Nunito Sans"/>
                <a:sym typeface="Nunito Sans"/>
              </a:rPr>
              <a:t>Le droit d’auteur...</a:t>
            </a:r>
            <a:endParaRPr sz="2200">
              <a:solidFill>
                <a:srgbClr val="767676"/>
              </a:solidFill>
              <a:latin typeface="Nunito Sans"/>
              <a:ea typeface="Nunito Sans"/>
              <a:cs typeface="Nunito Sans"/>
              <a:sym typeface="Nunito Sans"/>
            </a:endParaRPr>
          </a:p>
          <a:p>
            <a:pPr marL="0" lvl="0" indent="0" algn="l" rtl="0">
              <a:spcBef>
                <a:spcPts val="0"/>
              </a:spcBef>
              <a:spcAft>
                <a:spcPts val="0"/>
              </a:spcAft>
              <a:buNone/>
            </a:pPr>
            <a:endParaRPr sz="2200">
              <a:solidFill>
                <a:srgbClr val="767676"/>
              </a:solidFill>
              <a:latin typeface="Nunito Sans"/>
              <a:ea typeface="Nunito Sans"/>
              <a:cs typeface="Nunito Sans"/>
              <a:sym typeface="Nunito Sans"/>
            </a:endParaRPr>
          </a:p>
          <a:p>
            <a:pPr marL="457200" lvl="0" indent="-368300" algn="l" rtl="0">
              <a:spcBef>
                <a:spcPts val="0"/>
              </a:spcBef>
              <a:spcAft>
                <a:spcPts val="0"/>
              </a:spcAft>
              <a:buClr>
                <a:srgbClr val="767676"/>
              </a:buClr>
              <a:buSzPts val="2200"/>
              <a:buFont typeface="Nunito Sans"/>
              <a:buChar char="●"/>
            </a:pPr>
            <a:r>
              <a:rPr lang="en" sz="2200">
                <a:solidFill>
                  <a:srgbClr val="767676"/>
                </a:solidFill>
                <a:latin typeface="Nunito Sans"/>
                <a:ea typeface="Nunito Sans"/>
                <a:cs typeface="Nunito Sans"/>
                <a:sym typeface="Nunito Sans"/>
              </a:rPr>
              <a:t>protège l’</a:t>
            </a:r>
            <a:r>
              <a:rPr lang="en" sz="2200" b="1">
                <a:solidFill>
                  <a:srgbClr val="767676"/>
                </a:solidFill>
                <a:latin typeface="Nunito Sans"/>
                <a:ea typeface="Nunito Sans"/>
                <a:cs typeface="Nunito Sans"/>
                <a:sym typeface="Nunito Sans"/>
              </a:rPr>
              <a:t>expression originale</a:t>
            </a:r>
            <a:r>
              <a:rPr lang="en" sz="2200">
                <a:solidFill>
                  <a:srgbClr val="767676"/>
                </a:solidFill>
                <a:latin typeface="Nunito Sans"/>
                <a:ea typeface="Nunito Sans"/>
                <a:cs typeface="Nunito Sans"/>
                <a:sym typeface="Nunito Sans"/>
              </a:rPr>
              <a:t> d’idées ou de faits </a:t>
            </a:r>
            <a:r>
              <a:rPr lang="en" sz="2200" b="1">
                <a:solidFill>
                  <a:srgbClr val="767676"/>
                </a:solidFill>
                <a:latin typeface="Nunito Sans"/>
                <a:ea typeface="Nunito Sans"/>
                <a:cs typeface="Nunito Sans"/>
                <a:sym typeface="Nunito Sans"/>
              </a:rPr>
              <a:t>fixée </a:t>
            </a:r>
            <a:r>
              <a:rPr lang="en" sz="2200">
                <a:solidFill>
                  <a:srgbClr val="767676"/>
                </a:solidFill>
                <a:latin typeface="Nunito Sans"/>
                <a:ea typeface="Nunito Sans"/>
                <a:cs typeface="Nunito Sans"/>
                <a:sym typeface="Nunito Sans"/>
              </a:rPr>
              <a:t>sur un support tangible</a:t>
            </a:r>
            <a:endParaRPr sz="2200">
              <a:solidFill>
                <a:srgbClr val="767676"/>
              </a:solidFill>
              <a:latin typeface="Nunito Sans"/>
              <a:ea typeface="Nunito Sans"/>
              <a:cs typeface="Nunito Sans"/>
              <a:sym typeface="Nunito Sans"/>
            </a:endParaRPr>
          </a:p>
          <a:p>
            <a:pPr marL="457200" lvl="0" indent="-368300" algn="l" rtl="0">
              <a:spcBef>
                <a:spcPts val="1000"/>
              </a:spcBef>
              <a:spcAft>
                <a:spcPts val="0"/>
              </a:spcAft>
              <a:buClr>
                <a:srgbClr val="767676"/>
              </a:buClr>
              <a:buSzPts val="2200"/>
              <a:buFont typeface="Nunito Sans"/>
              <a:buChar char="●"/>
            </a:pPr>
            <a:r>
              <a:rPr lang="en" sz="2200">
                <a:solidFill>
                  <a:srgbClr val="767676"/>
                </a:solidFill>
                <a:latin typeface="Nunito Sans"/>
                <a:ea typeface="Nunito Sans"/>
                <a:cs typeface="Nunito Sans"/>
                <a:sym typeface="Nunito Sans"/>
              </a:rPr>
              <a:t>est </a:t>
            </a:r>
            <a:r>
              <a:rPr lang="en" sz="2200" b="1">
                <a:solidFill>
                  <a:srgbClr val="767676"/>
                </a:solidFill>
                <a:latin typeface="Nunito Sans"/>
                <a:ea typeface="Nunito Sans"/>
                <a:cs typeface="Nunito Sans"/>
                <a:sym typeface="Nunito Sans"/>
              </a:rPr>
              <a:t>automatique</a:t>
            </a:r>
            <a:r>
              <a:rPr lang="en" sz="2200">
                <a:solidFill>
                  <a:srgbClr val="767676"/>
                </a:solidFill>
                <a:latin typeface="Nunito Sans"/>
                <a:ea typeface="Nunito Sans"/>
                <a:cs typeface="Nunito Sans"/>
                <a:sym typeface="Nunito Sans"/>
              </a:rPr>
              <a:t> au moment de la fixation</a:t>
            </a:r>
            <a:endParaRPr sz="22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2200">
              <a:solidFill>
                <a:srgbClr val="767676"/>
              </a:solidFill>
              <a:latin typeface="Nunito Sans"/>
              <a:ea typeface="Nunito Sans"/>
              <a:cs typeface="Nunito Sans"/>
              <a:sym typeface="Nunito Sans"/>
            </a:endParaRPr>
          </a:p>
          <a:p>
            <a:pPr marL="0" lvl="0" indent="0" algn="l" rtl="0">
              <a:spcBef>
                <a:spcPts val="1000"/>
              </a:spcBef>
              <a:spcAft>
                <a:spcPts val="1000"/>
              </a:spcAft>
              <a:buNone/>
            </a:pPr>
            <a:r>
              <a:rPr lang="en" sz="2200">
                <a:solidFill>
                  <a:srgbClr val="767676"/>
                </a:solidFill>
                <a:latin typeface="Nunito Sans"/>
                <a:ea typeface="Nunito Sans"/>
                <a:cs typeface="Nunito Sans"/>
                <a:sym typeface="Nunito Sans"/>
              </a:rPr>
              <a:t>Données brutes/factuelles vs compilation de données</a:t>
            </a:r>
            <a:endParaRPr sz="2200">
              <a:solidFill>
                <a:srgbClr val="767676"/>
              </a:solidFill>
              <a:latin typeface="Nunito Sans"/>
              <a:ea typeface="Nunito Sans"/>
              <a:cs typeface="Nunito Sans"/>
              <a:sym typeface="Nunito Sans"/>
            </a:endParaRPr>
          </a:p>
        </p:txBody>
      </p:sp>
      <p:pic>
        <p:nvPicPr>
          <p:cNvPr id="119" name="Google Shape;119;p18"/>
          <p:cNvPicPr preferRelativeResize="0"/>
          <p:nvPr/>
        </p:nvPicPr>
        <p:blipFill>
          <a:blip r:embed="rId3">
            <a:alphaModFix/>
          </a:blip>
          <a:stretch>
            <a:fillRect/>
          </a:stretch>
        </p:blipFill>
        <p:spPr>
          <a:xfrm>
            <a:off x="234450" y="2866375"/>
            <a:ext cx="2046300" cy="20463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16"/>
        <p:cNvGrpSpPr/>
        <p:nvPr/>
      </p:nvGrpSpPr>
      <p:grpSpPr>
        <a:xfrm>
          <a:off x="0" y="0"/>
          <a:ext cx="0" cy="0"/>
          <a:chOff x="0" y="0"/>
          <a:chExt cx="0" cy="0"/>
        </a:xfrm>
      </p:grpSpPr>
      <p:sp>
        <p:nvSpPr>
          <p:cNvPr id="517" name="Google Shape;517;p5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40</a:t>
            </a:fld>
            <a:endParaRPr/>
          </a:p>
        </p:txBody>
      </p:sp>
      <p:sp>
        <p:nvSpPr>
          <p:cNvPr id="518" name="Google Shape;518;p54"/>
          <p:cNvSpPr txBox="1"/>
          <p:nvPr/>
        </p:nvSpPr>
        <p:spPr>
          <a:xfrm>
            <a:off x="760325" y="113200"/>
            <a:ext cx="7708800" cy="44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100" b="1">
                <a:solidFill>
                  <a:srgbClr val="666666"/>
                </a:solidFill>
                <a:latin typeface="Nunito Sans"/>
                <a:ea typeface="Nunito Sans"/>
                <a:cs typeface="Nunito Sans"/>
                <a:sym typeface="Nunito Sans"/>
              </a:rPr>
              <a:t>Partie 1 - Arbre décisionnel : puis-je partager mes données ?  </a:t>
            </a:r>
            <a:endParaRPr sz="2100" b="1">
              <a:solidFill>
                <a:srgbClr val="666666"/>
              </a:solidFill>
              <a:latin typeface="Nunito Sans"/>
              <a:ea typeface="Nunito Sans"/>
              <a:cs typeface="Nunito Sans"/>
              <a:sym typeface="Nunito Sans"/>
            </a:endParaRPr>
          </a:p>
        </p:txBody>
      </p:sp>
      <p:sp>
        <p:nvSpPr>
          <p:cNvPr id="519" name="Google Shape;519;p54"/>
          <p:cNvSpPr txBox="1"/>
          <p:nvPr/>
        </p:nvSpPr>
        <p:spPr>
          <a:xfrm>
            <a:off x="978750" y="4669175"/>
            <a:ext cx="73173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Nunito Sans"/>
                <a:ea typeface="Nunito Sans"/>
                <a:cs typeface="Nunito Sans"/>
                <a:sym typeface="Nunito Sans"/>
              </a:rPr>
              <a:t>Adapté de : University of New Mexico, </a:t>
            </a:r>
            <a:r>
              <a:rPr lang="en" sz="1200" u="sng">
                <a:solidFill>
                  <a:schemeClr val="hlink"/>
                </a:solidFill>
                <a:latin typeface="Nunito Sans"/>
                <a:ea typeface="Nunito Sans"/>
                <a:cs typeface="Nunito Sans"/>
                <a:sym typeface="Nunito Sans"/>
                <a:hlinkClick r:id="rId3"/>
              </a:rPr>
              <a:t>Data Sharing Permitted Decision Tree. </a:t>
            </a:r>
            <a:endParaRPr sz="1200">
              <a:latin typeface="Nunito Sans"/>
              <a:ea typeface="Nunito Sans"/>
              <a:cs typeface="Nunito Sans"/>
              <a:sym typeface="Nunito Sans"/>
            </a:endParaRPr>
          </a:p>
          <a:p>
            <a:pPr marL="0" lvl="0" indent="0" algn="ctr" rtl="0">
              <a:spcBef>
                <a:spcPts val="0"/>
              </a:spcBef>
              <a:spcAft>
                <a:spcPts val="0"/>
              </a:spcAft>
              <a:buClr>
                <a:schemeClr val="dk1"/>
              </a:buClr>
              <a:buSzPts val="1100"/>
              <a:buFont typeface="Arial"/>
              <a:buNone/>
            </a:pPr>
            <a:endParaRPr sz="1200">
              <a:latin typeface="Nunito Sans"/>
              <a:ea typeface="Nunito Sans"/>
              <a:cs typeface="Nunito Sans"/>
              <a:sym typeface="Nunito Sans"/>
            </a:endParaRPr>
          </a:p>
          <a:p>
            <a:pPr marL="0" lvl="0" indent="0" algn="ctr" rtl="0">
              <a:spcBef>
                <a:spcPts val="0"/>
              </a:spcBef>
              <a:spcAft>
                <a:spcPts val="0"/>
              </a:spcAft>
              <a:buNone/>
            </a:pPr>
            <a:r>
              <a:rPr lang="en" sz="1200">
                <a:latin typeface="Nunito Sans"/>
                <a:ea typeface="Nunito Sans"/>
                <a:cs typeface="Nunito Sans"/>
                <a:sym typeface="Nunito Sans"/>
              </a:rPr>
              <a:t> </a:t>
            </a:r>
            <a:endParaRPr sz="1200">
              <a:latin typeface="Nunito Sans"/>
              <a:ea typeface="Nunito Sans"/>
              <a:cs typeface="Nunito Sans"/>
              <a:sym typeface="Nunito Sans"/>
            </a:endParaRPr>
          </a:p>
        </p:txBody>
      </p:sp>
      <p:pic>
        <p:nvPicPr>
          <p:cNvPr id="520" name="Google Shape;520;p54"/>
          <p:cNvPicPr preferRelativeResize="0"/>
          <p:nvPr/>
        </p:nvPicPr>
        <p:blipFill>
          <a:blip r:embed="rId4">
            <a:alphaModFix/>
          </a:blip>
          <a:stretch>
            <a:fillRect/>
          </a:stretch>
        </p:blipFill>
        <p:spPr>
          <a:xfrm>
            <a:off x="609600" y="715300"/>
            <a:ext cx="8010250" cy="380147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24"/>
        <p:cNvGrpSpPr/>
        <p:nvPr/>
      </p:nvGrpSpPr>
      <p:grpSpPr>
        <a:xfrm>
          <a:off x="0" y="0"/>
          <a:ext cx="0" cy="0"/>
          <a:chOff x="0" y="0"/>
          <a:chExt cx="0" cy="0"/>
        </a:xfrm>
      </p:grpSpPr>
      <p:pic>
        <p:nvPicPr>
          <p:cNvPr id="525" name="Google Shape;525;p55"/>
          <p:cNvPicPr preferRelativeResize="0"/>
          <p:nvPr/>
        </p:nvPicPr>
        <p:blipFill>
          <a:blip r:embed="rId3">
            <a:alphaModFix/>
          </a:blip>
          <a:stretch>
            <a:fillRect/>
          </a:stretch>
        </p:blipFill>
        <p:spPr>
          <a:xfrm>
            <a:off x="1658650" y="-47512"/>
            <a:ext cx="7094198" cy="5238524"/>
          </a:xfrm>
          <a:prstGeom prst="rect">
            <a:avLst/>
          </a:prstGeom>
          <a:noFill/>
          <a:ln>
            <a:noFill/>
          </a:ln>
        </p:spPr>
      </p:pic>
      <p:sp>
        <p:nvSpPr>
          <p:cNvPr id="526" name="Google Shape;526;p5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41</a:t>
            </a:fld>
            <a:endParaRPr/>
          </a:p>
        </p:txBody>
      </p:sp>
      <p:sp>
        <p:nvSpPr>
          <p:cNvPr id="527" name="Google Shape;527;p55"/>
          <p:cNvSpPr txBox="1"/>
          <p:nvPr/>
        </p:nvSpPr>
        <p:spPr>
          <a:xfrm>
            <a:off x="235125" y="291550"/>
            <a:ext cx="3250500" cy="64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666666"/>
                </a:solidFill>
                <a:latin typeface="Nunito Sans"/>
                <a:ea typeface="Nunito Sans"/>
                <a:cs typeface="Nunito Sans"/>
                <a:sym typeface="Nunito Sans"/>
              </a:rPr>
              <a:t>Partie 2 - Arbre décisionnel : puis-je partager mes données ?  </a:t>
            </a:r>
            <a:endParaRPr sz="2100" b="1">
              <a:solidFill>
                <a:srgbClr val="666666"/>
              </a:solidFill>
              <a:latin typeface="Nunito Sans"/>
              <a:ea typeface="Nunito Sans"/>
              <a:cs typeface="Nunito Sans"/>
              <a:sym typeface="Nunito Sans"/>
            </a:endParaRPr>
          </a:p>
        </p:txBody>
      </p:sp>
      <p:sp>
        <p:nvSpPr>
          <p:cNvPr id="528" name="Google Shape;528;p55"/>
          <p:cNvSpPr txBox="1"/>
          <p:nvPr/>
        </p:nvSpPr>
        <p:spPr>
          <a:xfrm>
            <a:off x="81600" y="4799500"/>
            <a:ext cx="7174500" cy="29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Nunito Sans"/>
                <a:ea typeface="Nunito Sans"/>
                <a:cs typeface="Nunito Sans"/>
                <a:sym typeface="Nunito Sans"/>
              </a:rPr>
              <a:t>Adapté de : Groupe de travail COVID-19 de Portage, </a:t>
            </a:r>
            <a:r>
              <a:rPr lang="en" sz="1100" u="sng">
                <a:solidFill>
                  <a:schemeClr val="hlink"/>
                </a:solidFill>
                <a:latin typeface="Nunito Sans"/>
                <a:ea typeface="Nunito Sans"/>
                <a:cs typeface="Nunito Sans"/>
                <a:sym typeface="Nunito Sans"/>
                <a:hlinkClick r:id="rId4"/>
              </a:rPr>
              <a:t>Puis-je partager mes données ? (Version 2) </a:t>
            </a:r>
            <a:endParaRPr sz="1100">
              <a:latin typeface="Nunito Sans"/>
              <a:ea typeface="Nunito Sans"/>
              <a:cs typeface="Nunito Sans"/>
              <a:sym typeface="Nunito Sans"/>
            </a:endParaRPr>
          </a:p>
          <a:p>
            <a:pPr marL="0" lvl="0" indent="0" algn="l" rtl="0">
              <a:spcBef>
                <a:spcPts val="0"/>
              </a:spcBef>
              <a:spcAft>
                <a:spcPts val="0"/>
              </a:spcAft>
              <a:buNone/>
            </a:pPr>
            <a:r>
              <a:rPr lang="en" sz="1100" u="sng">
                <a:solidFill>
                  <a:schemeClr val="hlink"/>
                </a:solidFill>
                <a:latin typeface="Nunito Sans"/>
                <a:ea typeface="Nunito Sans"/>
                <a:cs typeface="Nunito Sans"/>
                <a:sym typeface="Nunito Sans"/>
                <a:hlinkClick r:id="rId5"/>
              </a:rPr>
              <a:t> </a:t>
            </a:r>
            <a:endParaRPr sz="1100">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9"/>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Les données sont-elles protégées par le droit d’auteur ?</a:t>
            </a:r>
            <a:endParaRPr b="1"/>
          </a:p>
        </p:txBody>
      </p:sp>
      <p:sp>
        <p:nvSpPr>
          <p:cNvPr id="125" name="Google Shape;125;p1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pic>
        <p:nvPicPr>
          <p:cNvPr id="126" name="Google Shape;126;p19"/>
          <p:cNvPicPr preferRelativeResize="0"/>
          <p:nvPr/>
        </p:nvPicPr>
        <p:blipFill>
          <a:blip r:embed="rId3">
            <a:alphaModFix/>
          </a:blip>
          <a:stretch>
            <a:fillRect/>
          </a:stretch>
        </p:blipFill>
        <p:spPr>
          <a:xfrm>
            <a:off x="152400" y="2695300"/>
            <a:ext cx="2295801" cy="2295801"/>
          </a:xfrm>
          <a:prstGeom prst="rect">
            <a:avLst/>
          </a:prstGeom>
          <a:noFill/>
          <a:ln>
            <a:noFill/>
          </a:ln>
        </p:spPr>
      </p:pic>
      <p:pic>
        <p:nvPicPr>
          <p:cNvPr id="127" name="Google Shape;127;p19"/>
          <p:cNvPicPr preferRelativeResize="0"/>
          <p:nvPr/>
        </p:nvPicPr>
        <p:blipFill>
          <a:blip r:embed="rId4">
            <a:alphaModFix/>
          </a:blip>
          <a:stretch>
            <a:fillRect/>
          </a:stretch>
        </p:blipFill>
        <p:spPr>
          <a:xfrm>
            <a:off x="672175" y="2807125"/>
            <a:ext cx="587724" cy="587724"/>
          </a:xfrm>
          <a:prstGeom prst="rect">
            <a:avLst/>
          </a:prstGeom>
          <a:noFill/>
          <a:ln>
            <a:noFill/>
          </a:ln>
        </p:spPr>
      </p:pic>
      <p:sp>
        <p:nvSpPr>
          <p:cNvPr id="128" name="Google Shape;128;p19"/>
          <p:cNvSpPr txBox="1"/>
          <p:nvPr/>
        </p:nvSpPr>
        <p:spPr>
          <a:xfrm>
            <a:off x="3020225" y="575500"/>
            <a:ext cx="5580000" cy="69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rgbClr val="767676"/>
                </a:solidFill>
                <a:latin typeface="Nunito Sans"/>
                <a:ea typeface="Nunito Sans"/>
                <a:cs typeface="Nunito Sans"/>
                <a:sym typeface="Nunito Sans"/>
              </a:rPr>
              <a:t>C’est possible ! </a:t>
            </a:r>
            <a:endParaRPr sz="3400" b="1">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1000"/>
              </a:spcAft>
              <a:buNone/>
            </a:pPr>
            <a:endParaRPr sz="1900">
              <a:solidFill>
                <a:srgbClr val="767676"/>
              </a:solidFill>
              <a:latin typeface="Nunito Sans"/>
              <a:ea typeface="Nunito Sans"/>
              <a:cs typeface="Nunito Sans"/>
              <a:sym typeface="Nunito Sans"/>
            </a:endParaRPr>
          </a:p>
        </p:txBody>
      </p:sp>
      <p:graphicFrame>
        <p:nvGraphicFramePr>
          <p:cNvPr id="129" name="Google Shape;129;p19"/>
          <p:cNvGraphicFramePr/>
          <p:nvPr/>
        </p:nvGraphicFramePr>
        <p:xfrm>
          <a:off x="2863975" y="1399900"/>
          <a:ext cx="5977200" cy="3367885"/>
        </p:xfrm>
        <a:graphic>
          <a:graphicData uri="http://schemas.openxmlformats.org/drawingml/2006/table">
            <a:tbl>
              <a:tblPr>
                <a:noFill/>
                <a:tableStyleId>{A08C7734-7A3A-40A7-B30C-F8701F22EE31}</a:tableStyleId>
              </a:tblPr>
              <a:tblGrid>
                <a:gridCol w="2988600">
                  <a:extLst>
                    <a:ext uri="{9D8B030D-6E8A-4147-A177-3AD203B41FA5}">
                      <a16:colId xmlns:a16="http://schemas.microsoft.com/office/drawing/2014/main" val="20000"/>
                    </a:ext>
                  </a:extLst>
                </a:gridCol>
                <a:gridCol w="2988600">
                  <a:extLst>
                    <a:ext uri="{9D8B030D-6E8A-4147-A177-3AD203B41FA5}">
                      <a16:colId xmlns:a16="http://schemas.microsoft.com/office/drawing/2014/main" val="20001"/>
                    </a:ext>
                  </a:extLst>
                </a:gridCol>
              </a:tblGrid>
              <a:tr h="424000">
                <a:tc>
                  <a:txBody>
                    <a:bodyPr/>
                    <a:lstStyle/>
                    <a:p>
                      <a:pPr marL="0" lvl="0" indent="0" algn="l" rtl="0">
                        <a:spcBef>
                          <a:spcPts val="0"/>
                        </a:spcBef>
                        <a:spcAft>
                          <a:spcPts val="0"/>
                        </a:spcAft>
                        <a:buNone/>
                      </a:pPr>
                      <a:r>
                        <a:rPr lang="en" sz="1600" b="1">
                          <a:solidFill>
                            <a:schemeClr val="dk2"/>
                          </a:solidFill>
                          <a:latin typeface="Nunito Sans"/>
                          <a:ea typeface="Nunito Sans"/>
                          <a:cs typeface="Nunito Sans"/>
                          <a:sym typeface="Nunito Sans"/>
                        </a:rPr>
                        <a:t>Pas protégée par © </a:t>
                      </a:r>
                      <a:endParaRPr sz="1600" b="1">
                        <a:solidFill>
                          <a:schemeClr val="dk2"/>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b="1">
                          <a:solidFill>
                            <a:schemeClr val="dk2"/>
                          </a:solidFill>
                          <a:latin typeface="Nunito Sans"/>
                          <a:ea typeface="Nunito Sans"/>
                          <a:cs typeface="Nunito Sans"/>
                          <a:sym typeface="Nunito Sans"/>
                        </a:rPr>
                        <a:t>Pourrait être protégée par © </a:t>
                      </a:r>
                      <a:endParaRPr sz="1600" b="1">
                        <a:solidFill>
                          <a:schemeClr val="dk2"/>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0"/>
                  </a:ext>
                </a:extLst>
              </a:tr>
              <a:tr h="441925">
                <a:tc>
                  <a:txBody>
                    <a:bodyPr/>
                    <a:lstStyle/>
                    <a:p>
                      <a:pPr marL="0" lvl="0" indent="0" algn="l" rtl="0">
                        <a:spcBef>
                          <a:spcPts val="0"/>
                        </a:spcBef>
                        <a:spcAft>
                          <a:spcPts val="0"/>
                        </a:spcAft>
                        <a:buNone/>
                      </a:pPr>
                      <a:r>
                        <a:rPr lang="en" sz="1600">
                          <a:solidFill>
                            <a:schemeClr val="dk2"/>
                          </a:solidFill>
                          <a:latin typeface="Nunito Sans"/>
                          <a:ea typeface="Nunito Sans"/>
                          <a:cs typeface="Nunito Sans"/>
                          <a:sym typeface="Nunito Sans"/>
                        </a:rPr>
                        <a:t>Donnée individuelle/brute </a:t>
                      </a:r>
                      <a:endParaRPr sz="1600">
                        <a:solidFill>
                          <a:schemeClr val="dk2"/>
                        </a:solidFill>
                        <a:latin typeface="Nunito Sans"/>
                        <a:ea typeface="Nunito Sans"/>
                        <a:cs typeface="Nunito Sans"/>
                        <a:sym typeface="Nunito Sans"/>
                      </a:endParaRPr>
                    </a:p>
                    <a:p>
                      <a:pPr marL="0" lvl="0" indent="0" algn="l" rtl="0">
                        <a:spcBef>
                          <a:spcPts val="0"/>
                        </a:spcBef>
                        <a:spcAft>
                          <a:spcPts val="0"/>
                        </a:spcAft>
                        <a:buNone/>
                      </a:pPr>
                      <a:r>
                        <a:rPr lang="en" sz="1600">
                          <a:solidFill>
                            <a:schemeClr val="dk2"/>
                          </a:solidFill>
                          <a:latin typeface="Nunito Sans"/>
                          <a:ea typeface="Nunito Sans"/>
                          <a:cs typeface="Nunito Sans"/>
                          <a:sym typeface="Nunito Sans"/>
                        </a:rPr>
                        <a:t>(ex. un chiffre, une mesure)</a:t>
                      </a:r>
                      <a:endParaRPr sz="1600">
                        <a:solidFill>
                          <a:schemeClr val="dk2"/>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chemeClr val="dk2"/>
                          </a:solidFill>
                          <a:latin typeface="Nunito Sans"/>
                          <a:ea typeface="Nunito Sans"/>
                          <a:cs typeface="Nunito Sans"/>
                          <a:sym typeface="Nunito Sans"/>
                        </a:rPr>
                        <a:t>Représentations de données (ex. tableaux et graphiques)</a:t>
                      </a:r>
                      <a:endParaRPr sz="1600">
                        <a:solidFill>
                          <a:schemeClr val="dk2"/>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1"/>
                  </a:ext>
                </a:extLst>
              </a:tr>
              <a:tr h="441925">
                <a:tc>
                  <a:txBody>
                    <a:bodyPr/>
                    <a:lstStyle/>
                    <a:p>
                      <a:pPr marL="0" lvl="0" indent="0" algn="l" rtl="0">
                        <a:spcBef>
                          <a:spcPts val="0"/>
                        </a:spcBef>
                        <a:spcAft>
                          <a:spcPts val="0"/>
                        </a:spcAft>
                        <a:buNone/>
                      </a:pPr>
                      <a:endParaRPr sz="1600">
                        <a:solidFill>
                          <a:schemeClr val="dk2"/>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chemeClr val="dk2"/>
                          </a:solidFill>
                          <a:latin typeface="Nunito Sans"/>
                          <a:ea typeface="Nunito Sans"/>
                          <a:cs typeface="Nunito Sans"/>
                          <a:sym typeface="Nunito Sans"/>
                        </a:rPr>
                        <a:t>Ensembles de données</a:t>
                      </a:r>
                      <a:endParaRPr sz="1600">
                        <a:solidFill>
                          <a:schemeClr val="dk2"/>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2"/>
                  </a:ext>
                </a:extLst>
              </a:tr>
              <a:tr h="441925">
                <a:tc>
                  <a:txBody>
                    <a:bodyPr/>
                    <a:lstStyle/>
                    <a:p>
                      <a:pPr marL="0" lvl="0" indent="0" algn="l" rtl="0">
                        <a:spcBef>
                          <a:spcPts val="0"/>
                        </a:spcBef>
                        <a:spcAft>
                          <a:spcPts val="0"/>
                        </a:spcAft>
                        <a:buNone/>
                      </a:pPr>
                      <a:endParaRPr sz="1600">
                        <a:solidFill>
                          <a:schemeClr val="dk2"/>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chemeClr val="dk2"/>
                          </a:solidFill>
                          <a:latin typeface="Nunito Sans"/>
                          <a:ea typeface="Nunito Sans"/>
                          <a:cs typeface="Nunito Sans"/>
                          <a:sym typeface="Nunito Sans"/>
                        </a:rPr>
                        <a:t>Données achetées </a:t>
                      </a:r>
                      <a:endParaRPr sz="1600">
                        <a:solidFill>
                          <a:schemeClr val="dk2"/>
                        </a:solidFill>
                        <a:latin typeface="Nunito Sans"/>
                        <a:ea typeface="Nunito Sans"/>
                        <a:cs typeface="Nunito Sans"/>
                        <a:sym typeface="Nunito Sans"/>
                      </a:endParaRPr>
                    </a:p>
                    <a:p>
                      <a:pPr marL="0" lvl="0" indent="0" algn="l" rtl="0">
                        <a:spcBef>
                          <a:spcPts val="0"/>
                        </a:spcBef>
                        <a:spcAft>
                          <a:spcPts val="0"/>
                        </a:spcAft>
                        <a:buNone/>
                      </a:pPr>
                      <a:r>
                        <a:rPr lang="en" sz="1600">
                          <a:solidFill>
                            <a:schemeClr val="dk2"/>
                          </a:solidFill>
                          <a:latin typeface="Nunito Sans"/>
                          <a:ea typeface="Nunito Sans"/>
                          <a:cs typeface="Nunito Sans"/>
                          <a:sym typeface="Nunito Sans"/>
                        </a:rPr>
                        <a:t>(avec conditions d’utilisation)</a:t>
                      </a:r>
                      <a:endParaRPr sz="1600">
                        <a:solidFill>
                          <a:schemeClr val="dk2"/>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3"/>
                  </a:ext>
                </a:extLst>
              </a:tr>
              <a:tr h="441925">
                <a:tc>
                  <a:txBody>
                    <a:bodyPr/>
                    <a:lstStyle/>
                    <a:p>
                      <a:pPr marL="0" lvl="0" indent="0" algn="l" rtl="0">
                        <a:spcBef>
                          <a:spcPts val="0"/>
                        </a:spcBef>
                        <a:spcAft>
                          <a:spcPts val="0"/>
                        </a:spcAft>
                        <a:buNone/>
                      </a:pPr>
                      <a:endParaRPr sz="1600">
                        <a:solidFill>
                          <a:schemeClr val="dk2"/>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600">
                          <a:solidFill>
                            <a:schemeClr val="dk2"/>
                          </a:solidFill>
                          <a:latin typeface="Nunito Sans"/>
                          <a:ea typeface="Nunito Sans"/>
                          <a:cs typeface="Nunito Sans"/>
                          <a:sym typeface="Nunito Sans"/>
                        </a:rPr>
                        <a:t>Donnée qui par elle-même constitue une oeuvre littéraire, musicale, dramatique ou artistique</a:t>
                      </a:r>
                      <a:endParaRPr sz="1600">
                        <a:solidFill>
                          <a:schemeClr val="dk2"/>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234450" y="575500"/>
            <a:ext cx="21225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Y a-t-il un droit d’auteur et à qui appartient-il?</a:t>
            </a:r>
            <a:endParaRPr b="1"/>
          </a:p>
        </p:txBody>
      </p:sp>
      <p:sp>
        <p:nvSpPr>
          <p:cNvPr id="135" name="Google Shape;135;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sp>
        <p:nvSpPr>
          <p:cNvPr id="136" name="Google Shape;136;p20"/>
          <p:cNvSpPr txBox="1"/>
          <p:nvPr/>
        </p:nvSpPr>
        <p:spPr>
          <a:xfrm>
            <a:off x="2836675" y="400750"/>
            <a:ext cx="5720100" cy="4349100"/>
          </a:xfrm>
          <a:prstGeom prst="rect">
            <a:avLst/>
          </a:prstGeom>
          <a:noFill/>
          <a:ln>
            <a:noFill/>
          </a:ln>
        </p:spPr>
        <p:txBody>
          <a:bodyPr spcFirstLastPara="1" wrap="square" lIns="91425" tIns="91425" rIns="91425" bIns="91425" anchor="t" anchorCtr="0">
            <a:noAutofit/>
          </a:bodyPr>
          <a:lstStyle/>
          <a:p>
            <a:pPr marL="457200" lvl="0" indent="-349250" algn="l" rtl="0">
              <a:spcBef>
                <a:spcPts val="0"/>
              </a:spcBef>
              <a:spcAft>
                <a:spcPts val="0"/>
              </a:spcAft>
              <a:buClr>
                <a:srgbClr val="767676"/>
              </a:buClr>
              <a:buSzPts val="1900"/>
              <a:buFont typeface="Nunito Sans"/>
              <a:buAutoNum type="arabicPeriod"/>
            </a:pPr>
            <a:r>
              <a:rPr lang="en" sz="1900">
                <a:solidFill>
                  <a:srgbClr val="767676"/>
                </a:solidFill>
                <a:latin typeface="Nunito Sans"/>
                <a:ea typeface="Nunito Sans"/>
                <a:cs typeface="Nunito Sans"/>
                <a:sym typeface="Nunito Sans"/>
              </a:rPr>
              <a:t>Déterminez si les données sont protégées par le droit d’auteur</a:t>
            </a:r>
            <a:endParaRPr sz="1900">
              <a:solidFill>
                <a:srgbClr val="767676"/>
              </a:solidFill>
              <a:latin typeface="Nunito Sans"/>
              <a:ea typeface="Nunito Sans"/>
              <a:cs typeface="Nunito Sans"/>
              <a:sym typeface="Nunito Sans"/>
            </a:endParaRPr>
          </a:p>
          <a:p>
            <a:pPr marL="457200" lvl="0" indent="-349250" algn="l" rtl="0">
              <a:spcBef>
                <a:spcPts val="0"/>
              </a:spcBef>
              <a:spcAft>
                <a:spcPts val="0"/>
              </a:spcAft>
              <a:buClr>
                <a:srgbClr val="767676"/>
              </a:buClr>
              <a:buSzPts val="1900"/>
              <a:buFont typeface="Nunito Sans"/>
              <a:buAutoNum type="arabicPeriod"/>
            </a:pPr>
            <a:r>
              <a:rPr lang="en" sz="1900">
                <a:solidFill>
                  <a:srgbClr val="767676"/>
                </a:solidFill>
                <a:latin typeface="Nunito Sans"/>
                <a:ea typeface="Nunito Sans"/>
                <a:cs typeface="Nunito Sans"/>
                <a:sym typeface="Nunito Sans"/>
              </a:rPr>
              <a:t>Si oui, à qui appartient-il? Ne présumez pas que c’est vous :</a:t>
            </a:r>
            <a:endParaRPr sz="1900">
              <a:solidFill>
                <a:srgbClr val="767676"/>
              </a:solidFill>
              <a:latin typeface="Nunito Sans"/>
              <a:ea typeface="Nunito Sans"/>
              <a:cs typeface="Nunito Sans"/>
              <a:sym typeface="Nunito Sans"/>
            </a:endParaRPr>
          </a:p>
          <a:p>
            <a:pPr marL="914400" lvl="1" indent="-330200" algn="l" rtl="0">
              <a:spcBef>
                <a:spcPts val="0"/>
              </a:spcBef>
              <a:spcAft>
                <a:spcPts val="0"/>
              </a:spcAft>
              <a:buClr>
                <a:srgbClr val="767676"/>
              </a:buClr>
              <a:buSzPts val="1600"/>
              <a:buFont typeface="Nunito Sans"/>
              <a:buAutoNum type="alphaLcPeriod"/>
            </a:pPr>
            <a:r>
              <a:rPr lang="en" sz="1600">
                <a:solidFill>
                  <a:srgbClr val="767676"/>
                </a:solidFill>
                <a:latin typeface="Nunito Sans"/>
                <a:ea typeface="Nunito Sans"/>
                <a:cs typeface="Nunito Sans"/>
                <a:sym typeface="Nunito Sans"/>
              </a:rPr>
              <a:t>Contrats de travail et politiques institutionnelles</a:t>
            </a:r>
            <a:endParaRPr sz="1600">
              <a:solidFill>
                <a:srgbClr val="767676"/>
              </a:solidFill>
              <a:latin typeface="Nunito Sans"/>
              <a:ea typeface="Nunito Sans"/>
              <a:cs typeface="Nunito Sans"/>
              <a:sym typeface="Nunito Sans"/>
            </a:endParaRPr>
          </a:p>
          <a:p>
            <a:pPr marL="914400" lvl="1" indent="-330200" algn="l" rtl="0">
              <a:spcBef>
                <a:spcPts val="0"/>
              </a:spcBef>
              <a:spcAft>
                <a:spcPts val="0"/>
              </a:spcAft>
              <a:buClr>
                <a:srgbClr val="767676"/>
              </a:buClr>
              <a:buSzPts val="1600"/>
              <a:buFont typeface="Nunito Sans"/>
              <a:buAutoNum type="alphaLcPeriod"/>
            </a:pPr>
            <a:r>
              <a:rPr lang="en" sz="1600">
                <a:solidFill>
                  <a:srgbClr val="767676"/>
                </a:solidFill>
                <a:latin typeface="Nunito Sans"/>
                <a:ea typeface="Nunito Sans"/>
                <a:cs typeface="Nunito Sans"/>
                <a:sym typeface="Nunito Sans"/>
              </a:rPr>
              <a:t>Conventions et pratiques disciplinaires en matière d’attribution</a:t>
            </a:r>
            <a:endParaRPr sz="1600">
              <a:solidFill>
                <a:srgbClr val="767676"/>
              </a:solidFill>
              <a:latin typeface="Nunito Sans"/>
              <a:ea typeface="Nunito Sans"/>
              <a:cs typeface="Nunito Sans"/>
              <a:sym typeface="Nunito Sans"/>
            </a:endParaRPr>
          </a:p>
          <a:p>
            <a:pPr marL="914400" lvl="1" indent="-330200" algn="l" rtl="0">
              <a:spcBef>
                <a:spcPts val="0"/>
              </a:spcBef>
              <a:spcAft>
                <a:spcPts val="0"/>
              </a:spcAft>
              <a:buClr>
                <a:srgbClr val="767676"/>
              </a:buClr>
              <a:buSzPts val="1600"/>
              <a:buFont typeface="Nunito Sans"/>
              <a:buAutoNum type="alphaLcPeriod"/>
            </a:pPr>
            <a:r>
              <a:rPr lang="en" sz="1600">
                <a:solidFill>
                  <a:srgbClr val="767676"/>
                </a:solidFill>
                <a:latin typeface="Nunito Sans"/>
                <a:ea typeface="Nunito Sans"/>
                <a:cs typeface="Nunito Sans"/>
                <a:sym typeface="Nunito Sans"/>
              </a:rPr>
              <a:t>Politiques de l’agence ou de l’organisme subventionnaire</a:t>
            </a:r>
            <a:endParaRPr sz="1600">
              <a:solidFill>
                <a:srgbClr val="767676"/>
              </a:solidFill>
              <a:latin typeface="Nunito Sans"/>
              <a:ea typeface="Nunito Sans"/>
              <a:cs typeface="Nunito Sans"/>
              <a:sym typeface="Nunito Sans"/>
            </a:endParaRPr>
          </a:p>
          <a:p>
            <a:pPr marL="914400" lvl="1" indent="-330200" algn="l" rtl="0">
              <a:spcBef>
                <a:spcPts val="0"/>
              </a:spcBef>
              <a:spcAft>
                <a:spcPts val="0"/>
              </a:spcAft>
              <a:buClr>
                <a:srgbClr val="767676"/>
              </a:buClr>
              <a:buSzPts val="1600"/>
              <a:buFont typeface="Nunito Sans"/>
              <a:buAutoNum type="alphaLcPeriod"/>
            </a:pPr>
            <a:r>
              <a:rPr lang="en" sz="1600">
                <a:solidFill>
                  <a:srgbClr val="767676"/>
                </a:solidFill>
                <a:latin typeface="Nunito Sans"/>
                <a:ea typeface="Nunito Sans"/>
                <a:cs typeface="Nunito Sans"/>
                <a:sym typeface="Nunito Sans"/>
              </a:rPr>
              <a:t>Conditions d’utilisation des données achetées</a:t>
            </a:r>
            <a:endParaRPr sz="1600">
              <a:solidFill>
                <a:srgbClr val="767676"/>
              </a:solidFill>
              <a:latin typeface="Nunito Sans"/>
              <a:ea typeface="Nunito Sans"/>
              <a:cs typeface="Nunito Sans"/>
              <a:sym typeface="Nunito Sans"/>
            </a:endParaRPr>
          </a:p>
          <a:p>
            <a:pPr marL="0" lvl="0" indent="0" algn="l" rtl="0">
              <a:spcBef>
                <a:spcPts val="2000"/>
              </a:spcBef>
              <a:spcAft>
                <a:spcPts val="0"/>
              </a:spcAft>
              <a:buNone/>
            </a:pPr>
            <a:r>
              <a:rPr lang="en" sz="1600">
                <a:solidFill>
                  <a:schemeClr val="accent1"/>
                </a:solidFill>
                <a:latin typeface="Nunito Sans"/>
                <a:ea typeface="Nunito Sans"/>
                <a:cs typeface="Nunito Sans"/>
                <a:sym typeface="Nunito Sans"/>
              </a:rPr>
              <a:t>➽</a:t>
            </a:r>
            <a:r>
              <a:rPr lang="en" sz="1600">
                <a:solidFill>
                  <a:srgbClr val="767676"/>
                </a:solidFill>
                <a:latin typeface="Nunito Sans"/>
                <a:ea typeface="Nunito Sans"/>
                <a:cs typeface="Nunito Sans"/>
                <a:sym typeface="Nunito Sans"/>
              </a:rPr>
              <a:t> La décision de partager les données et le niveau d’ouverture dépendra des réponses à ces questions.</a:t>
            </a:r>
            <a:endParaRPr sz="1600">
              <a:solidFill>
                <a:srgbClr val="767676"/>
              </a:solidFill>
              <a:latin typeface="Nunito Sans"/>
              <a:ea typeface="Nunito Sans"/>
              <a:cs typeface="Nunito Sans"/>
              <a:sym typeface="Nunito Sans"/>
            </a:endParaRPr>
          </a:p>
          <a:p>
            <a:pPr marL="0" lvl="0" indent="0" algn="l" rtl="0">
              <a:spcBef>
                <a:spcPts val="1500"/>
              </a:spcBef>
              <a:spcAft>
                <a:spcPts val="0"/>
              </a:spcAft>
              <a:buNone/>
            </a:pPr>
            <a:r>
              <a:rPr lang="en" sz="1600">
                <a:solidFill>
                  <a:schemeClr val="accent1"/>
                </a:solidFill>
                <a:latin typeface="Nunito Sans"/>
                <a:ea typeface="Nunito Sans"/>
                <a:cs typeface="Nunito Sans"/>
                <a:sym typeface="Nunito Sans"/>
              </a:rPr>
              <a:t>➽</a:t>
            </a:r>
            <a:r>
              <a:rPr lang="en" sz="1600">
                <a:solidFill>
                  <a:srgbClr val="767676"/>
                </a:solidFill>
                <a:latin typeface="Nunito Sans"/>
                <a:ea typeface="Nunito Sans"/>
                <a:cs typeface="Nunito Sans"/>
                <a:sym typeface="Nunito Sans"/>
              </a:rPr>
              <a:t> S’il existe un droit d’auteur dont vous n’êtes pas le titulaire, les données ne peuvent pas être partagées plus ouvertement sans l’autorisation du titulaire du droit d’auteur.</a:t>
            </a:r>
            <a:endParaRPr sz="1600">
              <a:solidFill>
                <a:srgbClr val="767676"/>
              </a:solidFill>
              <a:latin typeface="Nunito Sans"/>
              <a:ea typeface="Nunito Sans"/>
              <a:cs typeface="Nunito Sans"/>
              <a:sym typeface="Nunito Sans"/>
            </a:endParaRPr>
          </a:p>
          <a:p>
            <a:pPr marL="0" lvl="0" indent="0" algn="l" rtl="0">
              <a:spcBef>
                <a:spcPts val="0"/>
              </a:spcBef>
              <a:spcAft>
                <a:spcPts val="0"/>
              </a:spcAft>
              <a:buNone/>
            </a:pPr>
            <a:endParaRPr sz="1900">
              <a:solidFill>
                <a:srgbClr val="767676"/>
              </a:solidFill>
              <a:latin typeface="Nunito Sans"/>
              <a:ea typeface="Nunito Sans"/>
              <a:cs typeface="Nunito Sans"/>
              <a:sym typeface="Nunito Sans"/>
            </a:endParaRPr>
          </a:p>
        </p:txBody>
      </p:sp>
      <p:pic>
        <p:nvPicPr>
          <p:cNvPr id="137" name="Google Shape;137;p20"/>
          <p:cNvPicPr preferRelativeResize="0"/>
          <p:nvPr/>
        </p:nvPicPr>
        <p:blipFill>
          <a:blip r:embed="rId3">
            <a:alphaModFix/>
          </a:blip>
          <a:stretch>
            <a:fillRect/>
          </a:stretch>
        </p:blipFill>
        <p:spPr>
          <a:xfrm>
            <a:off x="107150" y="2746425"/>
            <a:ext cx="2328876" cy="2328876"/>
          </a:xfrm>
          <a:prstGeom prst="rect">
            <a:avLst/>
          </a:prstGeom>
          <a:noFill/>
          <a:ln>
            <a:noFill/>
          </a:ln>
        </p:spPr>
      </p:pic>
      <p:pic>
        <p:nvPicPr>
          <p:cNvPr id="138" name="Google Shape;138;p20"/>
          <p:cNvPicPr preferRelativeResize="0"/>
          <p:nvPr/>
        </p:nvPicPr>
        <p:blipFill>
          <a:blip r:embed="rId4">
            <a:alphaModFix/>
          </a:blip>
          <a:stretch>
            <a:fillRect/>
          </a:stretch>
        </p:blipFill>
        <p:spPr>
          <a:xfrm>
            <a:off x="934400" y="3017650"/>
            <a:ext cx="674376" cy="6743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1"/>
          <p:cNvSpPr txBox="1">
            <a:spLocks noGrp="1"/>
          </p:cNvSpPr>
          <p:nvPr>
            <p:ph type="title"/>
          </p:nvPr>
        </p:nvSpPr>
        <p:spPr>
          <a:xfrm>
            <a:off x="181875" y="581250"/>
            <a:ext cx="22104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100" b="1"/>
              <a:t>Droit d’auteur et partage de données comme matériel complémentaire à une publication</a:t>
            </a:r>
            <a:endParaRPr sz="2100" b="1"/>
          </a:p>
        </p:txBody>
      </p:sp>
      <p:sp>
        <p:nvSpPr>
          <p:cNvPr id="144" name="Google Shape;144;p2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
        <p:nvSpPr>
          <p:cNvPr id="145" name="Google Shape;145;p21"/>
          <p:cNvSpPr txBox="1"/>
          <p:nvPr/>
        </p:nvSpPr>
        <p:spPr>
          <a:xfrm>
            <a:off x="3027625" y="2523750"/>
            <a:ext cx="5253900" cy="18807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endParaRPr sz="1800" b="1">
              <a:solidFill>
                <a:srgbClr val="767676"/>
              </a:solidFill>
              <a:latin typeface="Nunito Sans"/>
              <a:ea typeface="Nunito Sans"/>
              <a:cs typeface="Nunito Sans"/>
              <a:sym typeface="Nunito Sans"/>
            </a:endParaRPr>
          </a:p>
        </p:txBody>
      </p:sp>
      <p:sp>
        <p:nvSpPr>
          <p:cNvPr id="146" name="Google Shape;146;p21"/>
          <p:cNvSpPr txBox="1"/>
          <p:nvPr/>
        </p:nvSpPr>
        <p:spPr>
          <a:xfrm>
            <a:off x="2943450" y="428700"/>
            <a:ext cx="5829300" cy="4469700"/>
          </a:xfrm>
          <a:prstGeom prst="rect">
            <a:avLst/>
          </a:prstGeom>
          <a:noFill/>
          <a:ln>
            <a:noFill/>
          </a:ln>
        </p:spPr>
        <p:txBody>
          <a:bodyPr spcFirstLastPara="1" wrap="square" lIns="91425" tIns="91425" rIns="91425" bIns="91425" anchor="t" anchorCtr="0">
            <a:noAutofit/>
          </a:bodyPr>
          <a:lstStyle/>
          <a:p>
            <a:pPr marL="0" lvl="0" indent="0" algn="l" rtl="0">
              <a:spcBef>
                <a:spcPts val="1500"/>
              </a:spcBef>
              <a:spcAft>
                <a:spcPts val="0"/>
              </a:spcAft>
              <a:buNone/>
            </a:pPr>
            <a:r>
              <a:rPr lang="en" sz="2200">
                <a:solidFill>
                  <a:srgbClr val="767676"/>
                </a:solidFill>
                <a:latin typeface="Nunito Sans"/>
                <a:ea typeface="Nunito Sans"/>
                <a:cs typeface="Nunito Sans"/>
                <a:sym typeface="Nunito Sans"/>
              </a:rPr>
              <a:t>Dans les revues par abonnement...</a:t>
            </a:r>
            <a:endParaRPr sz="2200">
              <a:solidFill>
                <a:srgbClr val="767676"/>
              </a:solidFill>
              <a:latin typeface="Nunito Sans"/>
              <a:ea typeface="Nunito Sans"/>
              <a:cs typeface="Nunito Sans"/>
              <a:sym typeface="Nunito Sans"/>
            </a:endParaRPr>
          </a:p>
          <a:p>
            <a:pPr marL="0" lvl="0" indent="0" algn="l" rtl="0">
              <a:spcBef>
                <a:spcPts val="1500"/>
              </a:spcBef>
              <a:spcAft>
                <a:spcPts val="0"/>
              </a:spcAft>
              <a:buNone/>
            </a:pPr>
            <a:r>
              <a:rPr lang="en" sz="2200">
                <a:solidFill>
                  <a:srgbClr val="767676"/>
                </a:solidFill>
                <a:latin typeface="Nunito Sans"/>
                <a:ea typeface="Nunito Sans"/>
                <a:cs typeface="Nunito Sans"/>
                <a:sym typeface="Nunito Sans"/>
              </a:rPr>
              <a:t>Les documents supplémentaires nécessitent un transfert des droits d’auteur :</a:t>
            </a:r>
            <a:endParaRPr sz="2200">
              <a:solidFill>
                <a:srgbClr val="767676"/>
              </a:solidFill>
              <a:latin typeface="Nunito Sans"/>
              <a:ea typeface="Nunito Sans"/>
              <a:cs typeface="Nunito Sans"/>
              <a:sym typeface="Nunito Sans"/>
            </a:endParaRPr>
          </a:p>
          <a:p>
            <a:pPr marL="457200" lvl="0" indent="-368300" algn="l" rtl="0">
              <a:spcBef>
                <a:spcPts val="1500"/>
              </a:spcBef>
              <a:spcAft>
                <a:spcPts val="0"/>
              </a:spcAft>
              <a:buClr>
                <a:srgbClr val="767676"/>
              </a:buClr>
              <a:buSzPts val="2200"/>
              <a:buFont typeface="Nunito Sans"/>
              <a:buChar char="●"/>
            </a:pPr>
            <a:r>
              <a:rPr lang="en" sz="2200">
                <a:solidFill>
                  <a:srgbClr val="767676"/>
                </a:solidFill>
                <a:latin typeface="Nunito Sans"/>
                <a:ea typeface="Nunito Sans"/>
                <a:cs typeface="Nunito Sans"/>
                <a:sym typeface="Nunito Sans"/>
              </a:rPr>
              <a:t>Peut ne pas avoir l’autorisation de transférer © sur les données</a:t>
            </a:r>
            <a:endParaRPr sz="2200">
              <a:solidFill>
                <a:srgbClr val="767676"/>
              </a:solidFill>
              <a:latin typeface="Nunito Sans"/>
              <a:ea typeface="Nunito Sans"/>
              <a:cs typeface="Nunito Sans"/>
              <a:sym typeface="Nunito Sans"/>
            </a:endParaRPr>
          </a:p>
          <a:p>
            <a:pPr marL="457200" lvl="0" indent="-368300" algn="l" rtl="0">
              <a:spcBef>
                <a:spcPts val="1000"/>
              </a:spcBef>
              <a:spcAft>
                <a:spcPts val="0"/>
              </a:spcAft>
              <a:buClr>
                <a:srgbClr val="767676"/>
              </a:buClr>
              <a:buSzPts val="2200"/>
              <a:buFont typeface="Nunito Sans"/>
              <a:buChar char="●"/>
            </a:pPr>
            <a:r>
              <a:rPr lang="en" sz="2200">
                <a:solidFill>
                  <a:srgbClr val="767676"/>
                </a:solidFill>
                <a:latin typeface="Nunito Sans"/>
                <a:ea typeface="Nunito Sans"/>
                <a:cs typeface="Nunito Sans"/>
                <a:sym typeface="Nunito Sans"/>
              </a:rPr>
              <a:t>Les données seront derrière un verrou d’accès payant et non disponibles ouvertement</a:t>
            </a:r>
            <a:endParaRPr sz="2200">
              <a:solidFill>
                <a:srgbClr val="767676"/>
              </a:solidFill>
              <a:latin typeface="Nunito Sans"/>
              <a:ea typeface="Nunito Sans"/>
              <a:cs typeface="Nunito Sans"/>
              <a:sym typeface="Nunito Sans"/>
            </a:endParaRPr>
          </a:p>
          <a:p>
            <a:pPr marL="0" lvl="0" indent="0" algn="l" rtl="0">
              <a:spcBef>
                <a:spcPts val="1500"/>
              </a:spcBef>
              <a:spcAft>
                <a:spcPts val="0"/>
              </a:spcAft>
              <a:buNone/>
            </a:pPr>
            <a:r>
              <a:rPr lang="en" sz="2200">
                <a:solidFill>
                  <a:schemeClr val="accent1"/>
                </a:solidFill>
                <a:latin typeface="Nunito Sans"/>
                <a:ea typeface="Nunito Sans"/>
                <a:cs typeface="Nunito Sans"/>
                <a:sym typeface="Nunito Sans"/>
              </a:rPr>
              <a:t>➽ </a:t>
            </a:r>
            <a:r>
              <a:rPr lang="en" sz="2200">
                <a:solidFill>
                  <a:srgbClr val="767676"/>
                </a:solidFill>
                <a:latin typeface="Nunito Sans"/>
                <a:ea typeface="Nunito Sans"/>
                <a:cs typeface="Nunito Sans"/>
                <a:sym typeface="Nunito Sans"/>
              </a:rPr>
              <a:t>Choisissez plutôt des dépôts de données</a:t>
            </a:r>
            <a:endParaRPr sz="2200">
              <a:solidFill>
                <a:srgbClr val="767676"/>
              </a:solidFill>
              <a:latin typeface="Nunito Sans"/>
              <a:ea typeface="Nunito Sans"/>
              <a:cs typeface="Nunito Sans"/>
              <a:sym typeface="Nunito Sans"/>
            </a:endParaRPr>
          </a:p>
          <a:p>
            <a:pPr marL="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45720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45720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457200" lvl="0" indent="0" algn="l" rtl="0">
              <a:spcBef>
                <a:spcPts val="1500"/>
              </a:spcBef>
              <a:spcAft>
                <a:spcPts val="0"/>
              </a:spcAft>
              <a:buNone/>
            </a:pPr>
            <a:endParaRPr sz="2200">
              <a:solidFill>
                <a:srgbClr val="767676"/>
              </a:solidFill>
              <a:latin typeface="Nunito Sans"/>
              <a:ea typeface="Nunito Sans"/>
              <a:cs typeface="Nunito Sans"/>
              <a:sym typeface="Nunito Sans"/>
            </a:endParaRPr>
          </a:p>
        </p:txBody>
      </p:sp>
      <p:pic>
        <p:nvPicPr>
          <p:cNvPr id="147" name="Google Shape;147;p21"/>
          <p:cNvPicPr preferRelativeResize="0"/>
          <p:nvPr/>
        </p:nvPicPr>
        <p:blipFill>
          <a:blip r:embed="rId3">
            <a:alphaModFix/>
          </a:blip>
          <a:stretch>
            <a:fillRect/>
          </a:stretch>
        </p:blipFill>
        <p:spPr>
          <a:xfrm>
            <a:off x="132950" y="2729525"/>
            <a:ext cx="2269500" cy="2269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1"/>
        <p:cNvGrpSpPr/>
        <p:nvPr/>
      </p:nvGrpSpPr>
      <p:grpSpPr>
        <a:xfrm>
          <a:off x="0" y="0"/>
          <a:ext cx="0" cy="0"/>
          <a:chOff x="0" y="0"/>
          <a:chExt cx="0" cy="0"/>
        </a:xfrm>
      </p:grpSpPr>
      <p:sp>
        <p:nvSpPr>
          <p:cNvPr id="152" name="Google Shape;152;p22"/>
          <p:cNvSpPr txBox="1">
            <a:spLocks noGrp="1"/>
          </p:cNvSpPr>
          <p:nvPr>
            <p:ph type="ctrTitle"/>
          </p:nvPr>
        </p:nvSpPr>
        <p:spPr>
          <a:xfrm>
            <a:off x="185075" y="284200"/>
            <a:ext cx="19128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2.</a:t>
            </a:r>
            <a:endParaRPr sz="4800" b="1"/>
          </a:p>
          <a:p>
            <a:pPr marL="0" lvl="0" indent="0" algn="l" rtl="0">
              <a:spcBef>
                <a:spcPts val="0"/>
              </a:spcBef>
              <a:spcAft>
                <a:spcPts val="0"/>
              </a:spcAft>
              <a:buNone/>
            </a:pPr>
            <a:r>
              <a:rPr lang="en" b="1"/>
              <a:t>Commencer en tenant compte du résultat final</a:t>
            </a:r>
            <a:endParaRPr b="1"/>
          </a:p>
        </p:txBody>
      </p:sp>
      <p:sp>
        <p:nvSpPr>
          <p:cNvPr id="153" name="Google Shape;153;p2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
        <p:nvSpPr>
          <p:cNvPr id="154" name="Google Shape;154;p22"/>
          <p:cNvSpPr/>
          <p:nvPr/>
        </p:nvSpPr>
        <p:spPr>
          <a:xfrm>
            <a:off x="2253600" y="0"/>
            <a:ext cx="68904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pic>
        <p:nvPicPr>
          <p:cNvPr id="155" name="Google Shape;155;p22"/>
          <p:cNvPicPr preferRelativeResize="0"/>
          <p:nvPr/>
        </p:nvPicPr>
        <p:blipFill>
          <a:blip r:embed="rId4">
            <a:alphaModFix/>
          </a:blip>
          <a:stretch>
            <a:fillRect/>
          </a:stretch>
        </p:blipFill>
        <p:spPr>
          <a:xfrm>
            <a:off x="2253600" y="-12150"/>
            <a:ext cx="6890400" cy="5167800"/>
          </a:xfrm>
          <a:prstGeom prst="rect">
            <a:avLst/>
          </a:prstGeom>
          <a:noFill/>
          <a:ln>
            <a:noFill/>
          </a:ln>
        </p:spPr>
      </p:pic>
      <p:sp>
        <p:nvSpPr>
          <p:cNvPr id="156" name="Google Shape;156;p22"/>
          <p:cNvSpPr txBox="1"/>
          <p:nvPr/>
        </p:nvSpPr>
        <p:spPr>
          <a:xfrm>
            <a:off x="3959250" y="4795000"/>
            <a:ext cx="3479100" cy="30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latin typeface="Nunito Sans"/>
                <a:ea typeface="Nunito Sans"/>
                <a:cs typeface="Nunito Sans"/>
                <a:sym typeface="Nunito Sans"/>
              </a:rPr>
              <a:t>Analyse - Colour par Pixel True Studio de </a:t>
            </a:r>
            <a:r>
              <a:rPr lang="en" sz="800" u="sng">
                <a:solidFill>
                  <a:schemeClr val="hlink"/>
                </a:solidFill>
                <a:latin typeface="Nunito Sans"/>
                <a:ea typeface="Nunito Sans"/>
                <a:cs typeface="Nunito Sans"/>
                <a:sym typeface="Nunito Sans"/>
                <a:hlinkClick r:id="rId5"/>
              </a:rPr>
              <a:t>pixeltrue</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6"/>
              </a:rPr>
              <a:t>licence pixeltrue</a:t>
            </a:r>
            <a:r>
              <a:rPr lang="en" sz="800">
                <a:latin typeface="Nunito Sans"/>
                <a:ea typeface="Nunito Sans"/>
                <a:cs typeface="Nunito Sans"/>
                <a:sym typeface="Nunito Sans"/>
              </a:rPr>
              <a:t> </a:t>
            </a:r>
            <a:r>
              <a:rPr lang="en" sz="800">
                <a:solidFill>
                  <a:srgbClr val="000000"/>
                </a:solidFill>
                <a:latin typeface="Nunito Sans"/>
                <a:ea typeface="Nunito Sans"/>
                <a:cs typeface="Nunito Sans"/>
                <a:sym typeface="Nunito Sans"/>
              </a:rPr>
              <a:t> </a:t>
            </a:r>
            <a:endParaRPr sz="800">
              <a:latin typeface="Nunito Sans"/>
              <a:ea typeface="Nunito Sans"/>
              <a:cs typeface="Nunito Sans"/>
              <a:sym typeface="Nuni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pic>
        <p:nvPicPr>
          <p:cNvPr id="162" name="Google Shape;162;p23"/>
          <p:cNvPicPr preferRelativeResize="0"/>
          <p:nvPr/>
        </p:nvPicPr>
        <p:blipFill>
          <a:blip r:embed="rId3">
            <a:alphaModFix/>
          </a:blip>
          <a:stretch>
            <a:fillRect/>
          </a:stretch>
        </p:blipFill>
        <p:spPr>
          <a:xfrm>
            <a:off x="2173775" y="1285875"/>
            <a:ext cx="6493501" cy="2407400"/>
          </a:xfrm>
          <a:prstGeom prst="rect">
            <a:avLst/>
          </a:prstGeom>
          <a:noFill/>
          <a:ln>
            <a:noFill/>
          </a:ln>
        </p:spPr>
      </p:pic>
      <p:sp>
        <p:nvSpPr>
          <p:cNvPr id="163" name="Google Shape;163;p23"/>
          <p:cNvSpPr txBox="1"/>
          <p:nvPr/>
        </p:nvSpPr>
        <p:spPr>
          <a:xfrm flipH="1">
            <a:off x="2847175" y="4356250"/>
            <a:ext cx="54000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u="sng">
                <a:solidFill>
                  <a:srgbClr val="1155CC"/>
                </a:solid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FAIR data principles</a:t>
            </a:r>
            <a:r>
              <a:rPr lang="en" sz="1000">
                <a:latin typeface="Nunito Sans"/>
                <a:ea typeface="Nunito Sans"/>
                <a:cs typeface="Nunito Sans"/>
                <a:sym typeface="Nunito Sans"/>
              </a:rPr>
              <a:t> par SangyaPundir, Wikimedia Commons, </a:t>
            </a:r>
            <a:r>
              <a:rPr lang="en" sz="1000" u="sng">
                <a:solidFill>
                  <a:srgbClr val="1155CC"/>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CC BY-SA 4.0</a:t>
            </a:r>
            <a:endParaRPr sz="1000">
              <a:latin typeface="Nunito Sans"/>
              <a:ea typeface="Nunito Sans"/>
              <a:cs typeface="Nunito Sans"/>
              <a:sym typeface="Nunito Sans"/>
            </a:endParaRPr>
          </a:p>
        </p:txBody>
      </p:sp>
      <p:sp>
        <p:nvSpPr>
          <p:cNvPr id="164" name="Google Shape;164;p23"/>
          <p:cNvSpPr txBox="1"/>
          <p:nvPr/>
        </p:nvSpPr>
        <p:spPr>
          <a:xfrm>
            <a:off x="2614650" y="3627650"/>
            <a:ext cx="1037400" cy="36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Nunito Sans"/>
                <a:ea typeface="Nunito Sans"/>
                <a:cs typeface="Nunito Sans"/>
                <a:sym typeface="Nunito Sans"/>
              </a:rPr>
              <a:t>Trouvable</a:t>
            </a:r>
            <a:endParaRPr b="1">
              <a:latin typeface="Nunito Sans"/>
              <a:ea typeface="Nunito Sans"/>
              <a:cs typeface="Nunito Sans"/>
              <a:sym typeface="Nunito Sans"/>
            </a:endParaRPr>
          </a:p>
        </p:txBody>
      </p:sp>
      <p:sp>
        <p:nvSpPr>
          <p:cNvPr id="165" name="Google Shape;165;p23"/>
          <p:cNvSpPr txBox="1"/>
          <p:nvPr/>
        </p:nvSpPr>
        <p:spPr>
          <a:xfrm>
            <a:off x="5458525" y="3627650"/>
            <a:ext cx="1242900" cy="36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Nunito Sans"/>
                <a:ea typeface="Nunito Sans"/>
                <a:cs typeface="Nunito Sans"/>
                <a:sym typeface="Nunito Sans"/>
              </a:rPr>
              <a:t>Compatible</a:t>
            </a:r>
            <a:endParaRPr b="1">
              <a:latin typeface="Nunito Sans"/>
              <a:ea typeface="Nunito Sans"/>
              <a:cs typeface="Nunito Sans"/>
              <a:sym typeface="Nunito Sans"/>
            </a:endParaRPr>
          </a:p>
        </p:txBody>
      </p:sp>
      <p:sp>
        <p:nvSpPr>
          <p:cNvPr id="166" name="Google Shape;166;p23"/>
          <p:cNvSpPr txBox="1"/>
          <p:nvPr/>
        </p:nvSpPr>
        <p:spPr>
          <a:xfrm>
            <a:off x="4024375" y="3627650"/>
            <a:ext cx="1099500" cy="36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Nunito Sans"/>
                <a:ea typeface="Nunito Sans"/>
                <a:cs typeface="Nunito Sans"/>
                <a:sym typeface="Nunito Sans"/>
              </a:rPr>
              <a:t>Accessible</a:t>
            </a:r>
            <a:endParaRPr b="1">
              <a:latin typeface="Nunito Sans"/>
              <a:ea typeface="Nunito Sans"/>
              <a:cs typeface="Nunito Sans"/>
              <a:sym typeface="Nunito Sans"/>
            </a:endParaRPr>
          </a:p>
        </p:txBody>
      </p:sp>
      <p:sp>
        <p:nvSpPr>
          <p:cNvPr id="167" name="Google Shape;167;p23"/>
          <p:cNvSpPr txBox="1"/>
          <p:nvPr/>
        </p:nvSpPr>
        <p:spPr>
          <a:xfrm>
            <a:off x="7108175" y="3627650"/>
            <a:ext cx="1242900" cy="36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Nunito Sans"/>
                <a:ea typeface="Nunito Sans"/>
                <a:cs typeface="Nunito Sans"/>
                <a:sym typeface="Nunito Sans"/>
              </a:rPr>
              <a:t>Réutilisable</a:t>
            </a:r>
            <a:endParaRPr b="1">
              <a:latin typeface="Nunito Sans"/>
              <a:ea typeface="Nunito Sans"/>
              <a:cs typeface="Nunito Sans"/>
              <a:sym typeface="Nunito Sans"/>
            </a:endParaRPr>
          </a:p>
        </p:txBody>
      </p:sp>
      <p:sp>
        <p:nvSpPr>
          <p:cNvPr id="168" name="Google Shape;168;p23"/>
          <p:cNvSpPr txBox="1"/>
          <p:nvPr/>
        </p:nvSpPr>
        <p:spPr>
          <a:xfrm>
            <a:off x="206075" y="1750825"/>
            <a:ext cx="1967700" cy="147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1800"/>
              </a:spcAft>
              <a:buNone/>
            </a:pPr>
            <a:r>
              <a:rPr lang="en" sz="1500">
                <a:solidFill>
                  <a:srgbClr val="000000"/>
                </a:solidFill>
                <a:highlight>
                  <a:srgbClr val="FFFFFF"/>
                </a:highlight>
                <a:latin typeface="Nunito Sans"/>
                <a:ea typeface="Nunito Sans"/>
                <a:cs typeface="Nunito Sans"/>
                <a:sym typeface="Nunito Sans"/>
              </a:rPr>
              <a:t>Jones, Sarah, &amp; Grootveld, Marjan. (2017</a:t>
            </a:r>
            <a:r>
              <a:rPr lang="en" sz="1500">
                <a:highlight>
                  <a:srgbClr val="FFFFFF"/>
                </a:highlight>
                <a:latin typeface="Nunito Sans"/>
                <a:ea typeface="Nunito Sans"/>
                <a:cs typeface="Nunito Sans"/>
                <a:sym typeface="Nunito Sans"/>
              </a:rPr>
              <a:t> n</a:t>
            </a:r>
            <a:r>
              <a:rPr lang="en" sz="1500">
                <a:solidFill>
                  <a:srgbClr val="000000"/>
                </a:solidFill>
                <a:highlight>
                  <a:srgbClr val="FFFFFF"/>
                </a:highlight>
                <a:latin typeface="Nunito Sans"/>
                <a:ea typeface="Nunito Sans"/>
                <a:cs typeface="Nunito Sans"/>
                <a:sym typeface="Nunito Sans"/>
              </a:rPr>
              <a:t>ovemb</a:t>
            </a:r>
            <a:r>
              <a:rPr lang="en" sz="1500">
                <a:highlight>
                  <a:srgbClr val="FFFFFF"/>
                </a:highlight>
                <a:latin typeface="Nunito Sans"/>
                <a:ea typeface="Nunito Sans"/>
                <a:cs typeface="Nunito Sans"/>
                <a:sym typeface="Nunito Sans"/>
              </a:rPr>
              <a:t>re</a:t>
            </a:r>
            <a:r>
              <a:rPr lang="en" sz="1500">
                <a:solidFill>
                  <a:srgbClr val="000000"/>
                </a:solidFill>
                <a:highlight>
                  <a:srgbClr val="FFFFFF"/>
                </a:highlight>
                <a:latin typeface="Nunito Sans"/>
                <a:ea typeface="Nunito Sans"/>
                <a:cs typeface="Nunito Sans"/>
                <a:sym typeface="Nunito Sans"/>
              </a:rPr>
              <a:t>). </a:t>
            </a:r>
            <a:r>
              <a:rPr lang="en" sz="1500" i="1" u="sng">
                <a:solidFill>
                  <a:srgbClr val="1155CC"/>
                </a:solidFill>
                <a:highlight>
                  <a:srgbClr val="FFFFFF"/>
                </a:highlight>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How FAIR are your data?</a:t>
            </a:r>
            <a:r>
              <a:rPr lang="en" sz="1500">
                <a:solidFill>
                  <a:srgbClr val="000000"/>
                </a:solidFill>
                <a:highlight>
                  <a:srgbClr val="FFFFFF"/>
                </a:highlight>
                <a:latin typeface="Nunito Sans"/>
                <a:ea typeface="Nunito Sans"/>
                <a:cs typeface="Nunito Sans"/>
                <a:sym typeface="Nunito Sans"/>
              </a:rPr>
              <a:t> </a:t>
            </a:r>
            <a:endParaRPr sz="1300">
              <a:latin typeface="Nunito Sans"/>
              <a:ea typeface="Nunito Sans"/>
              <a:cs typeface="Nunito Sans"/>
              <a:sym typeface="Nunito Sans"/>
            </a:endParaRPr>
          </a:p>
        </p:txBody>
      </p:sp>
    </p:spTree>
  </p:cSld>
  <p:clrMapOvr>
    <a:masterClrMapping/>
  </p:clrMapOvr>
</p:sld>
</file>

<file path=ppt/theme/theme1.xml><?xml version="1.0" encoding="utf-8"?>
<a:theme xmlns:a="http://schemas.openxmlformats.org/drawingml/2006/main" name="Ulysses template">
  <a:themeElements>
    <a:clrScheme name="Custom 347">
      <a:dk1>
        <a:srgbClr val="000000"/>
      </a:dk1>
      <a:lt1>
        <a:srgbClr val="FFFFFF"/>
      </a:lt1>
      <a:dk2>
        <a:srgbClr val="575E5F"/>
      </a:dk2>
      <a:lt2>
        <a:srgbClr val="E7E4DD"/>
      </a:lt2>
      <a:accent1>
        <a:srgbClr val="F67031"/>
      </a:accent1>
      <a:accent2>
        <a:srgbClr val="FFA400"/>
      </a:accent2>
      <a:accent3>
        <a:srgbClr val="7A7AAA"/>
      </a:accent3>
      <a:accent4>
        <a:srgbClr val="00BCD4"/>
      </a:accent4>
      <a:accent5>
        <a:srgbClr val="F2496F"/>
      </a:accent5>
      <a:accent6>
        <a:srgbClr val="A2324B"/>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2391</Words>
  <Application>Microsoft Office PowerPoint</Application>
  <PresentationFormat>On-screen Show (16:9)</PresentationFormat>
  <Paragraphs>345</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Georgia</vt:lpstr>
      <vt:lpstr>Nunito Sans</vt:lpstr>
      <vt:lpstr>Ulysses template</vt:lpstr>
      <vt:lpstr>Libre accès aux connaissances Partie 2 : Partagez vos données de recherche   Mélanie Brunet Jeanette Hatherill Chantal Ripp  Bibliothèque de l’Université d’Ottawa</vt:lpstr>
      <vt:lpstr>Après ce webinaire, vous serez en mesure de :</vt:lpstr>
      <vt:lpstr>1. Droit d’auteur</vt:lpstr>
      <vt:lpstr>Droit d’auteur - notions de base</vt:lpstr>
      <vt:lpstr>Les données sont-elles protégées par le droit d’auteur ?</vt:lpstr>
      <vt:lpstr>Y a-t-il un droit d’auteur et à qui appartient-il?</vt:lpstr>
      <vt:lpstr>Droit d’auteur et partage de données comme matériel complémentaire à une publication</vt:lpstr>
      <vt:lpstr>2. Commencer en tenant compte du résultat final</vt:lpstr>
      <vt:lpstr>PowerPoint Presentation</vt:lpstr>
      <vt:lpstr>Planifier le partage de  vos données de recherche</vt:lpstr>
      <vt:lpstr>Assistant PGD​</vt:lpstr>
      <vt:lpstr>Modèles de PGD</vt:lpstr>
      <vt:lpstr>Boîte à outils pour les données sensibles — destiné aux chercheurs </vt:lpstr>
      <vt:lpstr>Anonymiser les informations personnelles </vt:lpstr>
      <vt:lpstr>Formats de fichier​</vt:lpstr>
      <vt:lpstr>3. Licences ouvertes </vt:lpstr>
      <vt:lpstr>Qu’est-ce qu’une licence ?   </vt:lpstr>
      <vt:lpstr>Licences</vt:lpstr>
      <vt:lpstr>Conditions des licences Creative Commons </vt:lpstr>
      <vt:lpstr>CC0 - Transfert dans le Domaine Public</vt:lpstr>
      <vt:lpstr>Licences de logiciel</vt:lpstr>
      <vt:lpstr>Licences - tableau comparatif </vt:lpstr>
      <vt:lpstr>4. 4 étapes faciles pour partager les données de recherche</vt:lpstr>
      <vt:lpstr>Qu’est-ce qu’un dépôt de données ?</vt:lpstr>
      <vt:lpstr>Étape 1 : Identifier un dépôt disciplinaire ou généraliste    </vt:lpstr>
      <vt:lpstr>PowerPoint Presentation</vt:lpstr>
      <vt:lpstr>PowerPoint Presentation</vt:lpstr>
      <vt:lpstr>Étape 2 : Dépôt d’ensembles de données et documentation  </vt:lpstr>
      <vt:lpstr>Étape 3 :  Ajout de métadonnées descriptives </vt:lpstr>
      <vt:lpstr>Étape 4 :  Appliquer une licence ouverte à vos données  Ex. Dataverse de Scholars Portal</vt:lpstr>
      <vt:lpstr>Étape 4 :  Appliquer une licence ouverte à vos données   Ex. Dataverse de Scholars Portal</vt:lpstr>
      <vt:lpstr>PowerPoint Presentation</vt:lpstr>
      <vt:lpstr>PowerPoint Presentation</vt:lpstr>
      <vt:lpstr>PowerPoint Presentation</vt:lpstr>
      <vt:lpstr>Points importants à retenir</vt:lpstr>
      <vt:lpstr>Merci !  Questions ?</vt:lpstr>
      <vt:lpstr>Autres ressources</vt:lpstr>
      <vt:lpstr>Autres ressources </vt:lpstr>
      <vt:lpstr>Propriété du droit d’auteur et catégories de données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Libre accès aux connaissances Partie 2 : Partagez vos données de recherche   Mélanie Brunet Jeanette Hatherill Chantal Ripp  Bibliothèque de l’Université d’Ottawa</dc:title>
  <dc:creator>Melanie Brunet</dc:creator>
  <cp:lastModifiedBy>Melanie Brunet</cp:lastModifiedBy>
  <cp:revision>1</cp:revision>
  <dcterms:modified xsi:type="dcterms:W3CDTF">2022-02-17T00:47:17Z</dcterms:modified>
</cp:coreProperties>
</file>