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8"/>
  </p:notesMasterIdLst>
  <p:handoutMasterIdLst>
    <p:handoutMasterId r:id="rId29"/>
  </p:handoutMasterIdLst>
  <p:sldIdLst>
    <p:sldId id="274" r:id="rId2"/>
    <p:sldId id="386" r:id="rId3"/>
    <p:sldId id="372" r:id="rId4"/>
    <p:sldId id="370" r:id="rId5"/>
    <p:sldId id="360" r:id="rId6"/>
    <p:sldId id="362" r:id="rId7"/>
    <p:sldId id="371" r:id="rId8"/>
    <p:sldId id="380" r:id="rId9"/>
    <p:sldId id="381" r:id="rId10"/>
    <p:sldId id="374" r:id="rId11"/>
    <p:sldId id="375" r:id="rId12"/>
    <p:sldId id="376" r:id="rId13"/>
    <p:sldId id="377" r:id="rId14"/>
    <p:sldId id="373" r:id="rId15"/>
    <p:sldId id="379" r:id="rId16"/>
    <p:sldId id="378" r:id="rId17"/>
    <p:sldId id="384" r:id="rId18"/>
    <p:sldId id="385" r:id="rId19"/>
    <p:sldId id="367" r:id="rId20"/>
    <p:sldId id="368" r:id="rId21"/>
    <p:sldId id="365" r:id="rId22"/>
    <p:sldId id="382" r:id="rId23"/>
    <p:sldId id="383" r:id="rId24"/>
    <p:sldId id="349" r:id="rId25"/>
    <p:sldId id="356" r:id="rId26"/>
    <p:sldId id="369"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39">
          <p15:clr>
            <a:srgbClr val="A4A3A4"/>
          </p15:clr>
        </p15:guide>
        <p15:guide id="2" pos="56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122B"/>
    <a:srgbClr val="38A06E"/>
    <a:srgbClr val="FF6600"/>
    <a:srgbClr val="99FF33"/>
    <a:srgbClr val="3E9272"/>
    <a:srgbClr val="B7193B"/>
    <a:srgbClr val="6B0F23"/>
    <a:srgbClr val="D97507"/>
    <a:srgbClr val="5E7C22"/>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80974" autoAdjust="0"/>
  </p:normalViewPr>
  <p:slideViewPr>
    <p:cSldViewPr snapToGrid="0">
      <p:cViewPr varScale="1">
        <p:scale>
          <a:sx n="90" d="100"/>
          <a:sy n="90" d="100"/>
        </p:scale>
        <p:origin x="2364" y="78"/>
      </p:cViewPr>
      <p:guideLst>
        <p:guide orient="horz" pos="239"/>
        <p:guide pos="56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591BB15-DE40-F842-8059-510BF077C15F}" type="datetimeFigureOut">
              <a:rPr lang="en-US" smtClean="0"/>
              <a:t>6/24/2019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A442AD-E810-5C4F-BBB9-F00611DA0A64}" type="slidenum">
              <a:rPr lang="en-US" smtClean="0"/>
              <a:t>‹#›</a:t>
            </a:fld>
            <a:endParaRPr lang="en-US"/>
          </a:p>
        </p:txBody>
      </p:sp>
    </p:spTree>
    <p:extLst>
      <p:ext uri="{BB962C8B-B14F-4D97-AF65-F5344CB8AC3E}">
        <p14:creationId xmlns:p14="http://schemas.microsoft.com/office/powerpoint/2010/main" val="21696211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Times" pitchFamily="-110" charset="0"/>
                <a:ea typeface="+mn-ea"/>
                <a:cs typeface="+mn-cs"/>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10" charset="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Times" pitchFamily="-110" charset="0"/>
                <a:ea typeface="+mn-ea"/>
                <a:cs typeface="+mn-cs"/>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0BA96726-B0E5-5C4D-84CE-D53510198312}" type="slidenum">
              <a:rPr lang="en-US"/>
              <a:pPr/>
              <a:t>‹#›</a:t>
            </a:fld>
            <a:endParaRPr lang="en-US"/>
          </a:p>
        </p:txBody>
      </p:sp>
    </p:spTree>
    <p:extLst>
      <p:ext uri="{BB962C8B-B14F-4D97-AF65-F5344CB8AC3E}">
        <p14:creationId xmlns:p14="http://schemas.microsoft.com/office/powerpoint/2010/main" val="29961910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10"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CA" altLang="en-US" baseline="0" dirty="0">
              <a:latin typeface="Times" pitchFamily="-84" charset="0"/>
              <a:ea typeface="ＭＳ Ｐゴシック" pitchFamily="-84" charset="-128"/>
            </a:endParaRPr>
          </a:p>
        </p:txBody>
      </p:sp>
      <p:sp>
        <p:nvSpPr>
          <p:cNvPr id="4" name="Slide Number Placeholder 3"/>
          <p:cNvSpPr>
            <a:spLocks noGrp="1"/>
          </p:cNvSpPr>
          <p:nvPr>
            <p:ph type="sldNum" sz="quarter" idx="10"/>
          </p:nvPr>
        </p:nvSpPr>
        <p:spPr/>
        <p:txBody>
          <a:bodyPr/>
          <a:lstStyle/>
          <a:p>
            <a:fld id="{0BA96726-B0E5-5C4D-84CE-D53510198312}" type="slidenum">
              <a:rPr lang="en-US" smtClean="0"/>
              <a:pPr/>
              <a:t>1</a:t>
            </a:fld>
            <a:endParaRPr lang="en-US"/>
          </a:p>
        </p:txBody>
      </p:sp>
    </p:spTree>
    <p:extLst>
      <p:ext uri="{BB962C8B-B14F-4D97-AF65-F5344CB8AC3E}">
        <p14:creationId xmlns:p14="http://schemas.microsoft.com/office/powerpoint/2010/main" val="3296453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10</a:t>
            </a:fld>
            <a:endParaRPr lang="en-US" altLang="en-US"/>
          </a:p>
        </p:txBody>
      </p:sp>
    </p:spTree>
    <p:extLst>
      <p:ext uri="{BB962C8B-B14F-4D97-AF65-F5344CB8AC3E}">
        <p14:creationId xmlns:p14="http://schemas.microsoft.com/office/powerpoint/2010/main" val="2477715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Not an exhaustive list, focus on resources for the postsecondary sector. These are the sites best known for open textbooks and learning objects; mostly in English</a:t>
            </a:r>
          </a:p>
          <a:p>
            <a:pPr marL="0" indent="0">
              <a:buFontTx/>
              <a:buNone/>
              <a:defRPr/>
            </a:pPr>
            <a:endParaRPr lang="en-CA" baseline="0" dirty="0"/>
          </a:p>
          <a:p>
            <a:pPr marL="0" indent="0">
              <a:buFontTx/>
              <a:buNone/>
              <a:defRPr/>
            </a:pPr>
            <a:r>
              <a:rPr lang="en-CA" baseline="0" dirty="0" err="1"/>
              <a:t>Wikibooks</a:t>
            </a:r>
            <a:r>
              <a:rPr lang="en-CA" baseline="0" dirty="0"/>
              <a:t>: https://en.wikibooks.org/wiki/Main_Page</a:t>
            </a:r>
          </a:p>
          <a:p>
            <a:pPr marL="0" indent="0">
              <a:buFontTx/>
              <a:buNone/>
              <a:defRPr/>
            </a:pPr>
            <a:r>
              <a:rPr lang="en-CA" baseline="0" dirty="0" err="1"/>
              <a:t>FreeTechBooks</a:t>
            </a:r>
            <a:r>
              <a:rPr lang="en-CA" baseline="0" dirty="0"/>
              <a:t>: http://www.freetechbooks.com/</a:t>
            </a:r>
          </a:p>
          <a:p>
            <a:pPr marL="0" indent="0">
              <a:buFontTx/>
              <a:buNone/>
              <a:defRPr/>
            </a:pPr>
            <a:endParaRPr lang="en-CA" baseline="0" dirty="0"/>
          </a:p>
          <a:p>
            <a:pPr marL="0" indent="0">
              <a:buFontTx/>
              <a:buNone/>
              <a:defRPr/>
            </a:pPr>
            <a:r>
              <a:rPr lang="en-CA" baseline="0" dirty="0"/>
              <a:t>But it is clear that there are a variety of free resources on the web that are not specifically called OER</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11</a:t>
            </a:fld>
            <a:endParaRPr lang="en-US" altLang="en-US"/>
          </a:p>
        </p:txBody>
      </p:sp>
    </p:spTree>
    <p:extLst>
      <p:ext uri="{BB962C8B-B14F-4D97-AF65-F5344CB8AC3E}">
        <p14:creationId xmlns:p14="http://schemas.microsoft.com/office/powerpoint/2010/main" val="2254045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Here are the leaders in Canada, especially BC Campus: provincial governments are investing in access to higher education. </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12</a:t>
            </a:fld>
            <a:endParaRPr lang="en-US" altLang="en-US"/>
          </a:p>
        </p:txBody>
      </p:sp>
    </p:spTree>
    <p:extLst>
      <p:ext uri="{BB962C8B-B14F-4D97-AF65-F5344CB8AC3E}">
        <p14:creationId xmlns:p14="http://schemas.microsoft.com/office/powerpoint/2010/main" val="1855918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Mix of older networks for distance education, but not updated in a number of years, some links don’t work and what is left is not explicitly available openly (plenty of “all rights reserved” appearing). </a:t>
            </a:r>
          </a:p>
          <a:p>
            <a:pPr marL="0" indent="0">
              <a:buFontTx/>
              <a:buNone/>
              <a:defRPr/>
            </a:pPr>
            <a:endParaRPr lang="en-CA" baseline="0" dirty="0"/>
          </a:p>
          <a:p>
            <a:pPr marL="0" indent="0">
              <a:buFontTx/>
              <a:buNone/>
              <a:defRPr/>
            </a:pPr>
            <a:r>
              <a:rPr lang="en-CA" baseline="0" dirty="0"/>
              <a:t>Here are some platforms that are still active or were launched recently. </a:t>
            </a:r>
          </a:p>
          <a:p>
            <a:pPr marL="0" indent="0">
              <a:buFontTx/>
              <a:buNone/>
              <a:defRPr/>
            </a:pPr>
            <a:endParaRPr lang="en-CA" baseline="0" dirty="0"/>
          </a:p>
          <a:p>
            <a:pPr marL="0" indent="0">
              <a:buFontTx/>
              <a:buNone/>
              <a:defRPr/>
            </a:pPr>
            <a:r>
              <a:rPr lang="en-CA" baseline="0" dirty="0"/>
              <a:t>VTÉ (Vitrine </a:t>
            </a:r>
            <a:r>
              <a:rPr lang="en-CA" baseline="0" dirty="0" err="1"/>
              <a:t>technologie-Éducation</a:t>
            </a:r>
            <a:r>
              <a:rPr lang="en-CA" baseline="0" dirty="0"/>
              <a:t>), </a:t>
            </a:r>
            <a:r>
              <a:rPr lang="en-CA" baseline="0" dirty="0" err="1"/>
              <a:t>financée</a:t>
            </a:r>
            <a:r>
              <a:rPr lang="en-CA" baseline="0" dirty="0"/>
              <a:t> par </a:t>
            </a:r>
            <a:r>
              <a:rPr lang="en-CA" baseline="0" dirty="0" err="1"/>
              <a:t>gouvernement</a:t>
            </a:r>
            <a:r>
              <a:rPr lang="en-CA" baseline="0" dirty="0"/>
              <a:t> du Québec – Ceres </a:t>
            </a:r>
            <a:r>
              <a:rPr lang="en-CA" baseline="0" dirty="0" err="1"/>
              <a:t>est</a:t>
            </a:r>
            <a:r>
              <a:rPr lang="en-CA" baseline="0" dirty="0"/>
              <a:t> un </a:t>
            </a:r>
            <a:r>
              <a:rPr lang="en-CA" baseline="0" dirty="0" err="1"/>
              <a:t>projet</a:t>
            </a:r>
            <a:r>
              <a:rPr lang="en-CA" baseline="0" dirty="0"/>
              <a:t> qui </a:t>
            </a:r>
            <a:r>
              <a:rPr lang="en-CA" baseline="0" dirty="0" err="1"/>
              <a:t>offre</a:t>
            </a:r>
            <a:r>
              <a:rPr lang="en-CA" baseline="0" dirty="0"/>
              <a:t> un catalogue </a:t>
            </a:r>
            <a:r>
              <a:rPr lang="en-CA" baseline="0" dirty="0" err="1"/>
              <a:t>collectif</a:t>
            </a:r>
            <a:r>
              <a:rPr lang="en-CA" baseline="0" dirty="0"/>
              <a:t> de </a:t>
            </a:r>
            <a:r>
              <a:rPr lang="en-CA" baseline="0" dirty="0" err="1"/>
              <a:t>ressources</a:t>
            </a:r>
            <a:r>
              <a:rPr lang="en-CA" baseline="0" dirty="0"/>
              <a:t> </a:t>
            </a:r>
            <a:r>
              <a:rPr lang="en-CA" baseline="0" dirty="0" err="1"/>
              <a:t>d’enseignement</a:t>
            </a:r>
            <a:r>
              <a:rPr lang="en-CA" baseline="0" dirty="0"/>
              <a:t> et </a:t>
            </a:r>
            <a:r>
              <a:rPr lang="en-CA" baseline="0" dirty="0" err="1"/>
              <a:t>d’apprentissage</a:t>
            </a:r>
            <a:r>
              <a:rPr lang="en-CA" baseline="0" dirty="0"/>
              <a:t> </a:t>
            </a:r>
            <a:r>
              <a:rPr lang="en-CA" baseline="0" dirty="0" err="1"/>
              <a:t>rassemblées</a:t>
            </a:r>
            <a:r>
              <a:rPr lang="en-CA" baseline="0" dirty="0"/>
              <a:t> par divers </a:t>
            </a:r>
            <a:r>
              <a:rPr lang="en-CA" baseline="0" dirty="0" err="1"/>
              <a:t>organismes</a:t>
            </a:r>
            <a:r>
              <a:rPr lang="en-CA" baseline="0" dirty="0"/>
              <a:t> </a:t>
            </a:r>
            <a:r>
              <a:rPr lang="en-CA" baseline="0" dirty="0" err="1"/>
              <a:t>oeuvrant</a:t>
            </a:r>
            <a:r>
              <a:rPr lang="en-CA" baseline="0" dirty="0"/>
              <a:t> </a:t>
            </a:r>
            <a:r>
              <a:rPr lang="en-CA" baseline="0" dirty="0" err="1"/>
              <a:t>dans</a:t>
            </a:r>
            <a:r>
              <a:rPr lang="en-CA" baseline="0" dirty="0"/>
              <a:t> la production de </a:t>
            </a:r>
            <a:r>
              <a:rPr lang="en-CA" baseline="0" dirty="0" err="1"/>
              <a:t>ressources</a:t>
            </a:r>
            <a:r>
              <a:rPr lang="en-CA" baseline="0" dirty="0"/>
              <a:t> </a:t>
            </a:r>
            <a:r>
              <a:rPr lang="en-CA" baseline="0" dirty="0" err="1"/>
              <a:t>éducatives</a:t>
            </a:r>
            <a:r>
              <a:rPr lang="en-CA" baseline="0" dirty="0"/>
              <a:t> </a:t>
            </a:r>
            <a:r>
              <a:rPr lang="en-CA" baseline="0" dirty="0" err="1"/>
              <a:t>utilisant</a:t>
            </a:r>
            <a:r>
              <a:rPr lang="en-CA" baseline="0" dirty="0"/>
              <a:t> des technologies de </a:t>
            </a:r>
            <a:r>
              <a:rPr lang="en-CA" baseline="0" dirty="0" err="1"/>
              <a:t>l’information</a:t>
            </a:r>
            <a:r>
              <a:rPr lang="en-CA" baseline="0" dirty="0"/>
              <a:t> et de communication. </a:t>
            </a:r>
            <a:r>
              <a:rPr lang="en-CA" baseline="0" dirty="0" err="1"/>
              <a:t>Mais</a:t>
            </a:r>
            <a:r>
              <a:rPr lang="en-CA" baseline="0" dirty="0"/>
              <a:t> </a:t>
            </a:r>
            <a:r>
              <a:rPr lang="en-CA" baseline="0" dirty="0" err="1"/>
              <a:t>il</a:t>
            </a:r>
            <a:r>
              <a:rPr lang="en-CA" baseline="0" dirty="0"/>
              <a:t> </a:t>
            </a:r>
            <a:r>
              <a:rPr lang="en-CA" baseline="0" dirty="0" err="1"/>
              <a:t>faut</a:t>
            </a:r>
            <a:r>
              <a:rPr lang="en-CA" baseline="0" dirty="0"/>
              <a:t> faire attention; </a:t>
            </a:r>
            <a:r>
              <a:rPr lang="en-CA" baseline="0" dirty="0" err="1"/>
              <a:t>techniquement</a:t>
            </a:r>
            <a:r>
              <a:rPr lang="en-CA" baseline="0" dirty="0"/>
              <a:t>, pas </a:t>
            </a:r>
            <a:r>
              <a:rPr lang="en-CA" baseline="0" dirty="0" err="1"/>
              <a:t>toutes</a:t>
            </a:r>
            <a:r>
              <a:rPr lang="en-CA" baseline="0" dirty="0"/>
              <a:t> les </a:t>
            </a:r>
            <a:r>
              <a:rPr lang="en-CA" baseline="0" dirty="0" err="1"/>
              <a:t>ressources</a:t>
            </a:r>
            <a:r>
              <a:rPr lang="en-CA" baseline="0" dirty="0"/>
              <a:t> </a:t>
            </a:r>
            <a:r>
              <a:rPr lang="en-CA" baseline="0" dirty="0" err="1"/>
              <a:t>répertoriées</a:t>
            </a:r>
            <a:r>
              <a:rPr lang="en-CA" baseline="0" dirty="0"/>
              <a:t> </a:t>
            </a:r>
            <a:r>
              <a:rPr lang="en-CA" baseline="0" dirty="0" err="1"/>
              <a:t>sont</a:t>
            </a:r>
            <a:r>
              <a:rPr lang="en-CA" baseline="0" dirty="0"/>
              <a:t> </a:t>
            </a:r>
            <a:r>
              <a:rPr lang="en-CA" baseline="0" dirty="0" err="1"/>
              <a:t>clairement</a:t>
            </a:r>
            <a:r>
              <a:rPr lang="en-CA" baseline="0" dirty="0"/>
              <a:t> des REL</a:t>
            </a:r>
          </a:p>
          <a:p>
            <a:pPr marL="0" indent="0">
              <a:buFontTx/>
              <a:buNone/>
              <a:defRPr/>
            </a:pPr>
            <a:endParaRPr lang="en-CA" baseline="0" dirty="0"/>
          </a:p>
          <a:p>
            <a:pPr marL="0" indent="0">
              <a:buFontTx/>
              <a:buNone/>
              <a:defRPr/>
            </a:pPr>
            <a:r>
              <a:rPr lang="en-CA" baseline="0" dirty="0" err="1"/>
              <a:t>Portail</a:t>
            </a:r>
            <a:r>
              <a:rPr lang="en-CA" baseline="0" dirty="0"/>
              <a:t> des </a:t>
            </a:r>
            <a:r>
              <a:rPr lang="en-CA" baseline="0" dirty="0" err="1"/>
              <a:t>ressources</a:t>
            </a:r>
            <a:r>
              <a:rPr lang="en-CA" baseline="0" dirty="0"/>
              <a:t> </a:t>
            </a:r>
            <a:r>
              <a:rPr lang="en-CA" baseline="0" dirty="0" err="1"/>
              <a:t>éducatives</a:t>
            </a:r>
            <a:r>
              <a:rPr lang="en-CA" baseline="0" dirty="0"/>
              <a:t> </a:t>
            </a:r>
            <a:r>
              <a:rPr lang="en-CA" baseline="0" dirty="0" err="1"/>
              <a:t>libres</a:t>
            </a:r>
            <a:r>
              <a:rPr lang="en-CA" baseline="0" dirty="0"/>
              <a:t> BNEUF = </a:t>
            </a:r>
            <a:r>
              <a:rPr lang="en-CA" baseline="0" dirty="0" err="1"/>
              <a:t>Bibliothèque</a:t>
            </a:r>
            <a:r>
              <a:rPr lang="en-CA" baseline="0" dirty="0"/>
              <a:t> </a:t>
            </a:r>
            <a:r>
              <a:rPr lang="en-CA" baseline="0" dirty="0" err="1"/>
              <a:t>numérique</a:t>
            </a:r>
            <a:r>
              <a:rPr lang="en-CA" baseline="0" dirty="0"/>
              <a:t> de </a:t>
            </a:r>
            <a:r>
              <a:rPr lang="en-CA" baseline="0" dirty="0" err="1"/>
              <a:t>l’espace</a:t>
            </a:r>
            <a:r>
              <a:rPr lang="en-CA" baseline="0" dirty="0"/>
              <a:t> </a:t>
            </a:r>
            <a:r>
              <a:rPr lang="en-CA" baseline="0" dirty="0" err="1"/>
              <a:t>universitaire</a:t>
            </a:r>
            <a:r>
              <a:rPr lang="en-CA" baseline="0" dirty="0"/>
              <a:t> francophone (relevant de </a:t>
            </a:r>
            <a:r>
              <a:rPr lang="en-CA" baseline="0" dirty="0" err="1"/>
              <a:t>l’AUF</a:t>
            </a:r>
            <a:r>
              <a:rPr lang="en-CA" baseline="0" dirty="0"/>
              <a:t>, </a:t>
            </a:r>
            <a:r>
              <a:rPr lang="en-CA" baseline="0" dirty="0" err="1"/>
              <a:t>Agence</a:t>
            </a:r>
            <a:r>
              <a:rPr lang="en-CA" baseline="0" dirty="0"/>
              <a:t> </a:t>
            </a:r>
            <a:r>
              <a:rPr lang="en-CA" baseline="0" dirty="0" err="1"/>
              <a:t>universitaire</a:t>
            </a:r>
            <a:r>
              <a:rPr lang="en-CA" baseline="0" dirty="0"/>
              <a:t> de la Francophonie)</a:t>
            </a:r>
          </a:p>
          <a:p>
            <a:pPr marL="0" indent="0">
              <a:buFontTx/>
              <a:buNone/>
              <a:defRPr/>
            </a:pPr>
            <a:endParaRPr lang="en-CA" baseline="0" dirty="0"/>
          </a:p>
          <a:p>
            <a:pPr marL="0" indent="0">
              <a:buFontTx/>
              <a:buNone/>
              <a:defRPr/>
            </a:pPr>
            <a:r>
              <a:rPr lang="en-CA" baseline="0" dirty="0" err="1"/>
              <a:t>Université</a:t>
            </a:r>
            <a:r>
              <a:rPr lang="en-CA" baseline="0" dirty="0"/>
              <a:t> </a:t>
            </a:r>
            <a:r>
              <a:rPr lang="en-CA" baseline="0" dirty="0" err="1"/>
              <a:t>Virtuelle</a:t>
            </a:r>
            <a:r>
              <a:rPr lang="en-CA" baseline="0" dirty="0"/>
              <a:t> </a:t>
            </a:r>
            <a:r>
              <a:rPr lang="en-CA" baseline="0" dirty="0" err="1"/>
              <a:t>Africaine</a:t>
            </a:r>
            <a:r>
              <a:rPr lang="en-CA" baseline="0" dirty="0"/>
              <a:t>: </a:t>
            </a:r>
            <a:r>
              <a:rPr lang="en-CA" baseline="0" dirty="0" err="1"/>
              <a:t>clairement</a:t>
            </a:r>
            <a:r>
              <a:rPr lang="en-CA" baseline="0" dirty="0"/>
              <a:t> des REL avec des licences CC</a:t>
            </a:r>
          </a:p>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13</a:t>
            </a:fld>
            <a:endParaRPr lang="en-US" altLang="en-US"/>
          </a:p>
        </p:txBody>
      </p:sp>
    </p:spTree>
    <p:extLst>
      <p:ext uri="{BB962C8B-B14F-4D97-AF65-F5344CB8AC3E}">
        <p14:creationId xmlns:p14="http://schemas.microsoft.com/office/powerpoint/2010/main" val="4036511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14</a:t>
            </a:fld>
            <a:endParaRPr lang="en-US" altLang="en-US"/>
          </a:p>
        </p:txBody>
      </p:sp>
    </p:spTree>
    <p:extLst>
      <p:ext uri="{BB962C8B-B14F-4D97-AF65-F5344CB8AC3E}">
        <p14:creationId xmlns:p14="http://schemas.microsoft.com/office/powerpoint/2010/main" val="3382317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Double-check the licence</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15</a:t>
            </a:fld>
            <a:endParaRPr lang="en-US" altLang="en-US"/>
          </a:p>
        </p:txBody>
      </p:sp>
    </p:spTree>
    <p:extLst>
      <p:ext uri="{BB962C8B-B14F-4D97-AF65-F5344CB8AC3E}">
        <p14:creationId xmlns:p14="http://schemas.microsoft.com/office/powerpoint/2010/main" val="1336946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Double-check the licence</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16</a:t>
            </a:fld>
            <a:endParaRPr lang="en-US" altLang="en-US"/>
          </a:p>
        </p:txBody>
      </p:sp>
    </p:spTree>
    <p:extLst>
      <p:ext uri="{BB962C8B-B14F-4D97-AF65-F5344CB8AC3E}">
        <p14:creationId xmlns:p14="http://schemas.microsoft.com/office/powerpoint/2010/main" val="4101139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b="0" i="0" baseline="0" dirty="0">
              <a:latin typeface="Times" pitchFamily="-84" charset="0"/>
              <a:ea typeface="ＭＳ Ｐゴシック" pitchFamily="-8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182" indent="-285635" eaLnBrk="0" hangingPunct="0">
              <a:spcBef>
                <a:spcPct val="30000"/>
              </a:spcBef>
              <a:defRPr sz="1200">
                <a:solidFill>
                  <a:schemeClr val="tx1"/>
                </a:solidFill>
                <a:latin typeface="Times" pitchFamily="-84" charset="0"/>
                <a:ea typeface="ＭＳ Ｐゴシック" pitchFamily="-84" charset="-128"/>
              </a:defRPr>
            </a:lvl2pPr>
            <a:lvl3pPr marL="1147354" indent="-229471" eaLnBrk="0" hangingPunct="0">
              <a:spcBef>
                <a:spcPct val="30000"/>
              </a:spcBef>
              <a:defRPr sz="1200">
                <a:solidFill>
                  <a:schemeClr val="tx1"/>
                </a:solidFill>
                <a:latin typeface="Times" pitchFamily="-84" charset="0"/>
                <a:ea typeface="ＭＳ Ｐゴシック" pitchFamily="-84" charset="-128"/>
              </a:defRPr>
            </a:lvl3pPr>
            <a:lvl4pPr marL="1606295" indent="-229471" eaLnBrk="0" hangingPunct="0">
              <a:spcBef>
                <a:spcPct val="30000"/>
              </a:spcBef>
              <a:defRPr sz="1200">
                <a:solidFill>
                  <a:schemeClr val="tx1"/>
                </a:solidFill>
                <a:latin typeface="Times" pitchFamily="-84" charset="0"/>
                <a:ea typeface="ＭＳ Ｐゴシック" pitchFamily="-84" charset="-128"/>
              </a:defRPr>
            </a:lvl4pPr>
            <a:lvl5pPr marL="2065237" indent="-229471" eaLnBrk="0" hangingPunct="0">
              <a:spcBef>
                <a:spcPct val="30000"/>
              </a:spcBef>
              <a:defRPr sz="1200">
                <a:solidFill>
                  <a:schemeClr val="tx1"/>
                </a:solidFill>
                <a:latin typeface="Times" pitchFamily="-84" charset="0"/>
                <a:ea typeface="ＭＳ Ｐゴシック" pitchFamily="-84" charset="-128"/>
              </a:defRPr>
            </a:lvl5pPr>
            <a:lvl6pPr marL="2527388"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953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5168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13840"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C5DBE7C8-5B47-4F4B-8743-38AC5BC29B72}" type="slidenum">
              <a:rPr lang="en-US" altLang="en-US" smtClean="0"/>
              <a:pPr>
                <a:spcBef>
                  <a:spcPct val="0"/>
                </a:spcBef>
              </a:pPr>
              <a:t>17</a:t>
            </a:fld>
            <a:endParaRPr lang="en-US" altLang="en-US"/>
          </a:p>
        </p:txBody>
      </p:sp>
    </p:spTree>
    <p:extLst>
      <p:ext uri="{BB962C8B-B14F-4D97-AF65-F5344CB8AC3E}">
        <p14:creationId xmlns:p14="http://schemas.microsoft.com/office/powerpoint/2010/main" val="145684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b="0" i="0" baseline="0" dirty="0">
              <a:latin typeface="Times" pitchFamily="-84" charset="0"/>
              <a:ea typeface="ＭＳ Ｐゴシック" pitchFamily="-8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182" indent="-285635" eaLnBrk="0" hangingPunct="0">
              <a:spcBef>
                <a:spcPct val="30000"/>
              </a:spcBef>
              <a:defRPr sz="1200">
                <a:solidFill>
                  <a:schemeClr val="tx1"/>
                </a:solidFill>
                <a:latin typeface="Times" pitchFamily="-84" charset="0"/>
                <a:ea typeface="ＭＳ Ｐゴシック" pitchFamily="-84" charset="-128"/>
              </a:defRPr>
            </a:lvl2pPr>
            <a:lvl3pPr marL="1147354" indent="-229471" eaLnBrk="0" hangingPunct="0">
              <a:spcBef>
                <a:spcPct val="30000"/>
              </a:spcBef>
              <a:defRPr sz="1200">
                <a:solidFill>
                  <a:schemeClr val="tx1"/>
                </a:solidFill>
                <a:latin typeface="Times" pitchFamily="-84" charset="0"/>
                <a:ea typeface="ＭＳ Ｐゴシック" pitchFamily="-84" charset="-128"/>
              </a:defRPr>
            </a:lvl3pPr>
            <a:lvl4pPr marL="1606295" indent="-229471" eaLnBrk="0" hangingPunct="0">
              <a:spcBef>
                <a:spcPct val="30000"/>
              </a:spcBef>
              <a:defRPr sz="1200">
                <a:solidFill>
                  <a:schemeClr val="tx1"/>
                </a:solidFill>
                <a:latin typeface="Times" pitchFamily="-84" charset="0"/>
                <a:ea typeface="ＭＳ Ｐゴシック" pitchFamily="-84" charset="-128"/>
              </a:defRPr>
            </a:lvl4pPr>
            <a:lvl5pPr marL="2065237" indent="-229471" eaLnBrk="0" hangingPunct="0">
              <a:spcBef>
                <a:spcPct val="30000"/>
              </a:spcBef>
              <a:defRPr sz="1200">
                <a:solidFill>
                  <a:schemeClr val="tx1"/>
                </a:solidFill>
                <a:latin typeface="Times" pitchFamily="-84" charset="0"/>
                <a:ea typeface="ＭＳ Ｐゴシック" pitchFamily="-84" charset="-128"/>
              </a:defRPr>
            </a:lvl5pPr>
            <a:lvl6pPr marL="2527388"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953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5168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13840"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C5DBE7C8-5B47-4F4B-8743-38AC5BC29B72}" type="slidenum">
              <a:rPr lang="en-US" altLang="en-US" smtClean="0"/>
              <a:pPr>
                <a:spcBef>
                  <a:spcPct val="0"/>
                </a:spcBef>
              </a:pPr>
              <a:t>18</a:t>
            </a:fld>
            <a:endParaRPr lang="en-US" altLang="en-US"/>
          </a:p>
        </p:txBody>
      </p:sp>
    </p:spTree>
    <p:extLst>
      <p:ext uri="{BB962C8B-B14F-4D97-AF65-F5344CB8AC3E}">
        <p14:creationId xmlns:p14="http://schemas.microsoft.com/office/powerpoint/2010/main" val="2451957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637791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2</a:t>
            </a:fld>
            <a:endParaRPr lang="en-US" altLang="en-US"/>
          </a:p>
        </p:txBody>
      </p:sp>
    </p:spTree>
    <p:extLst>
      <p:ext uri="{BB962C8B-B14F-4D97-AF65-F5344CB8AC3E}">
        <p14:creationId xmlns:p14="http://schemas.microsoft.com/office/powerpoint/2010/main" val="2996045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885824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When does copyright expire? </a:t>
            </a:r>
            <a:r>
              <a:rPr lang="en-CA" baseline="0" dirty="0" smtClean="0"/>
              <a:t>In Canada, it’s 50 </a:t>
            </a:r>
            <a:r>
              <a:rPr lang="en-CA" baseline="0" dirty="0"/>
              <a:t>years after the death of the author…</a:t>
            </a:r>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21</a:t>
            </a:fld>
            <a:endParaRPr lang="en-US" altLang="en-US"/>
          </a:p>
        </p:txBody>
      </p:sp>
    </p:spTree>
    <p:extLst>
      <p:ext uri="{BB962C8B-B14F-4D97-AF65-F5344CB8AC3E}">
        <p14:creationId xmlns:p14="http://schemas.microsoft.com/office/powerpoint/2010/main" val="21685161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22</a:t>
            </a:fld>
            <a:endParaRPr lang="en-US" altLang="en-US"/>
          </a:p>
        </p:txBody>
      </p:sp>
    </p:spTree>
    <p:extLst>
      <p:ext uri="{BB962C8B-B14F-4D97-AF65-F5344CB8AC3E}">
        <p14:creationId xmlns:p14="http://schemas.microsoft.com/office/powerpoint/2010/main" val="6842793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23</a:t>
            </a:fld>
            <a:endParaRPr lang="en-US" altLang="en-US"/>
          </a:p>
        </p:txBody>
      </p:sp>
    </p:spTree>
    <p:extLst>
      <p:ext uri="{BB962C8B-B14F-4D97-AF65-F5344CB8AC3E}">
        <p14:creationId xmlns:p14="http://schemas.microsoft.com/office/powerpoint/2010/main" val="24665310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Times" pitchFamily="-84" charset="0"/>
              <a:ea typeface="ＭＳ Ｐゴシック" pitchFamily="-84" charset="-128"/>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801" indent="-288384" eaLnBrk="0" hangingPunct="0">
              <a:spcBef>
                <a:spcPct val="30000"/>
              </a:spcBef>
              <a:defRPr sz="1200">
                <a:solidFill>
                  <a:schemeClr val="tx1"/>
                </a:solidFill>
                <a:latin typeface="Times" pitchFamily="-84" charset="0"/>
                <a:ea typeface="ＭＳ Ｐゴシック" pitchFamily="-84" charset="-128"/>
              </a:defRPr>
            </a:lvl2pPr>
            <a:lvl3pPr marL="1153540" indent="-230708" eaLnBrk="0" hangingPunct="0">
              <a:spcBef>
                <a:spcPct val="30000"/>
              </a:spcBef>
              <a:defRPr sz="1200">
                <a:solidFill>
                  <a:schemeClr val="tx1"/>
                </a:solidFill>
                <a:latin typeface="Times" pitchFamily="-84" charset="0"/>
                <a:ea typeface="ＭＳ Ｐゴシック" pitchFamily="-84" charset="-128"/>
              </a:defRPr>
            </a:lvl3pPr>
            <a:lvl4pPr marL="1614956" indent="-230708" eaLnBrk="0" hangingPunct="0">
              <a:spcBef>
                <a:spcPct val="30000"/>
              </a:spcBef>
              <a:defRPr sz="1200">
                <a:solidFill>
                  <a:schemeClr val="tx1"/>
                </a:solidFill>
                <a:latin typeface="Times" pitchFamily="-84" charset="0"/>
                <a:ea typeface="ＭＳ Ｐゴシック" pitchFamily="-84" charset="-128"/>
              </a:defRPr>
            </a:lvl4pPr>
            <a:lvl5pPr marL="2076372" indent="-230708" eaLnBrk="0" hangingPunct="0">
              <a:spcBef>
                <a:spcPct val="30000"/>
              </a:spcBef>
              <a:defRPr sz="1200">
                <a:solidFill>
                  <a:schemeClr val="tx1"/>
                </a:solidFill>
                <a:latin typeface="Times" pitchFamily="-84" charset="0"/>
                <a:ea typeface="ＭＳ Ｐゴシック" pitchFamily="-84" charset="-128"/>
              </a:defRPr>
            </a:lvl5pPr>
            <a:lvl6pPr marL="2537787"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99203"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0619"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22036"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21CCFF16-D878-4887-85D4-050AB360EC3C}" type="slidenum">
              <a:rPr lang="en-US" altLang="en-US" smtClean="0"/>
              <a:pPr>
                <a:spcBef>
                  <a:spcPct val="0"/>
                </a:spcBef>
              </a:pPr>
              <a:t>24</a:t>
            </a:fld>
            <a:endParaRPr lang="en-US" altLang="en-US"/>
          </a:p>
        </p:txBody>
      </p:sp>
    </p:spTree>
    <p:extLst>
      <p:ext uri="{BB962C8B-B14F-4D97-AF65-F5344CB8AC3E}">
        <p14:creationId xmlns:p14="http://schemas.microsoft.com/office/powerpoint/2010/main" val="3548764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Times" pitchFamily="-84" charset="0"/>
              <a:ea typeface="ＭＳ Ｐゴシック" pitchFamily="-84" charset="-128"/>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801" indent="-288384" eaLnBrk="0" hangingPunct="0">
              <a:spcBef>
                <a:spcPct val="30000"/>
              </a:spcBef>
              <a:defRPr sz="1200">
                <a:solidFill>
                  <a:schemeClr val="tx1"/>
                </a:solidFill>
                <a:latin typeface="Times" pitchFamily="-84" charset="0"/>
                <a:ea typeface="ＭＳ Ｐゴシック" pitchFamily="-84" charset="-128"/>
              </a:defRPr>
            </a:lvl2pPr>
            <a:lvl3pPr marL="1153540" indent="-230708" eaLnBrk="0" hangingPunct="0">
              <a:spcBef>
                <a:spcPct val="30000"/>
              </a:spcBef>
              <a:defRPr sz="1200">
                <a:solidFill>
                  <a:schemeClr val="tx1"/>
                </a:solidFill>
                <a:latin typeface="Times" pitchFamily="-84" charset="0"/>
                <a:ea typeface="ＭＳ Ｐゴシック" pitchFamily="-84" charset="-128"/>
              </a:defRPr>
            </a:lvl3pPr>
            <a:lvl4pPr marL="1614956" indent="-230708" eaLnBrk="0" hangingPunct="0">
              <a:spcBef>
                <a:spcPct val="30000"/>
              </a:spcBef>
              <a:defRPr sz="1200">
                <a:solidFill>
                  <a:schemeClr val="tx1"/>
                </a:solidFill>
                <a:latin typeface="Times" pitchFamily="-84" charset="0"/>
                <a:ea typeface="ＭＳ Ｐゴシック" pitchFamily="-84" charset="-128"/>
              </a:defRPr>
            </a:lvl4pPr>
            <a:lvl5pPr marL="2076372" indent="-230708" eaLnBrk="0" hangingPunct="0">
              <a:spcBef>
                <a:spcPct val="30000"/>
              </a:spcBef>
              <a:defRPr sz="1200">
                <a:solidFill>
                  <a:schemeClr val="tx1"/>
                </a:solidFill>
                <a:latin typeface="Times" pitchFamily="-84" charset="0"/>
                <a:ea typeface="ＭＳ Ｐゴシック" pitchFamily="-84" charset="-128"/>
              </a:defRPr>
            </a:lvl5pPr>
            <a:lvl6pPr marL="2537787"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99203"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0619"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22036"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21CCFF16-D878-4887-85D4-050AB360EC3C}" type="slidenum">
              <a:rPr lang="en-US" altLang="en-US" smtClean="0"/>
              <a:pPr>
                <a:spcBef>
                  <a:spcPct val="0"/>
                </a:spcBef>
              </a:pPr>
              <a:t>25</a:t>
            </a:fld>
            <a:endParaRPr lang="en-US" altLang="en-US"/>
          </a:p>
        </p:txBody>
      </p:sp>
    </p:spTree>
    <p:extLst>
      <p:ext uri="{BB962C8B-B14F-4D97-AF65-F5344CB8AC3E}">
        <p14:creationId xmlns:p14="http://schemas.microsoft.com/office/powerpoint/2010/main" val="2609657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Times" pitchFamily="-84" charset="0"/>
              <a:ea typeface="ＭＳ Ｐゴシック" pitchFamily="-84" charset="-128"/>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801" indent="-288384" eaLnBrk="0" hangingPunct="0">
              <a:spcBef>
                <a:spcPct val="30000"/>
              </a:spcBef>
              <a:defRPr sz="1200">
                <a:solidFill>
                  <a:schemeClr val="tx1"/>
                </a:solidFill>
                <a:latin typeface="Times" pitchFamily="-84" charset="0"/>
                <a:ea typeface="ＭＳ Ｐゴシック" pitchFamily="-84" charset="-128"/>
              </a:defRPr>
            </a:lvl2pPr>
            <a:lvl3pPr marL="1153540" indent="-230708" eaLnBrk="0" hangingPunct="0">
              <a:spcBef>
                <a:spcPct val="30000"/>
              </a:spcBef>
              <a:defRPr sz="1200">
                <a:solidFill>
                  <a:schemeClr val="tx1"/>
                </a:solidFill>
                <a:latin typeface="Times" pitchFamily="-84" charset="0"/>
                <a:ea typeface="ＭＳ Ｐゴシック" pitchFamily="-84" charset="-128"/>
              </a:defRPr>
            </a:lvl3pPr>
            <a:lvl4pPr marL="1614956" indent="-230708" eaLnBrk="0" hangingPunct="0">
              <a:spcBef>
                <a:spcPct val="30000"/>
              </a:spcBef>
              <a:defRPr sz="1200">
                <a:solidFill>
                  <a:schemeClr val="tx1"/>
                </a:solidFill>
                <a:latin typeface="Times" pitchFamily="-84" charset="0"/>
                <a:ea typeface="ＭＳ Ｐゴシック" pitchFamily="-84" charset="-128"/>
              </a:defRPr>
            </a:lvl4pPr>
            <a:lvl5pPr marL="2076372" indent="-230708" eaLnBrk="0" hangingPunct="0">
              <a:spcBef>
                <a:spcPct val="30000"/>
              </a:spcBef>
              <a:defRPr sz="1200">
                <a:solidFill>
                  <a:schemeClr val="tx1"/>
                </a:solidFill>
                <a:latin typeface="Times" pitchFamily="-84" charset="0"/>
                <a:ea typeface="ＭＳ Ｐゴシック" pitchFamily="-84" charset="-128"/>
              </a:defRPr>
            </a:lvl5pPr>
            <a:lvl6pPr marL="2537787"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99203"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0619"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22036"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21CCFF16-D878-4887-85D4-050AB360EC3C}" type="slidenum">
              <a:rPr lang="en-US" altLang="en-US" smtClean="0"/>
              <a:pPr>
                <a:spcBef>
                  <a:spcPct val="0"/>
                </a:spcBef>
              </a:pPr>
              <a:t>26</a:t>
            </a:fld>
            <a:endParaRPr lang="en-US" altLang="en-US"/>
          </a:p>
        </p:txBody>
      </p:sp>
    </p:spTree>
    <p:extLst>
      <p:ext uri="{BB962C8B-B14F-4D97-AF65-F5344CB8AC3E}">
        <p14:creationId xmlns:p14="http://schemas.microsoft.com/office/powerpoint/2010/main" val="3570969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fr-FR" baseline="0" dirty="0" err="1"/>
              <a:t>Simplified</a:t>
            </a:r>
            <a:r>
              <a:rPr lang="fr-FR" baseline="0" dirty="0"/>
              <a:t> </a:t>
            </a:r>
            <a:r>
              <a:rPr lang="fr-FR" baseline="0" dirty="0" err="1"/>
              <a:t>definition</a:t>
            </a:r>
            <a:r>
              <a:rPr lang="fr-FR" baseline="0" dirty="0"/>
              <a:t>. </a:t>
            </a:r>
          </a:p>
          <a:p>
            <a:pPr>
              <a:defRPr/>
            </a:pPr>
            <a:endParaRPr lang="fr-FR" baseline="0" dirty="0"/>
          </a:p>
          <a:p>
            <a:pPr>
              <a:defRPr/>
            </a:pPr>
            <a:r>
              <a:rPr lang="fr-FR" baseline="0" dirty="0"/>
              <a:t>First </a:t>
            </a:r>
            <a:r>
              <a:rPr lang="fr-FR" baseline="0" dirty="0" err="1"/>
              <a:t>example</a:t>
            </a:r>
            <a:r>
              <a:rPr lang="fr-FR" baseline="0" dirty="0"/>
              <a:t> </a:t>
            </a:r>
            <a:r>
              <a:rPr lang="fr-FR" baseline="0" dirty="0" err="1"/>
              <a:t>that</a:t>
            </a:r>
            <a:r>
              <a:rPr lang="fr-FR" baseline="0" dirty="0"/>
              <a:t> </a:t>
            </a:r>
            <a:r>
              <a:rPr lang="fr-FR" baseline="0" dirty="0" err="1"/>
              <a:t>comes</a:t>
            </a:r>
            <a:r>
              <a:rPr lang="fr-FR" baseline="0" dirty="0"/>
              <a:t> to </a:t>
            </a:r>
            <a:r>
              <a:rPr lang="fr-FR" baseline="0" dirty="0" err="1"/>
              <a:t>mind</a:t>
            </a:r>
            <a:r>
              <a:rPr lang="fr-FR" baseline="0" dirty="0"/>
              <a:t> are open </a:t>
            </a:r>
            <a:r>
              <a:rPr lang="fr-FR" baseline="0" dirty="0" err="1"/>
              <a:t>textbooks</a:t>
            </a:r>
            <a:r>
              <a:rPr lang="fr-FR" baseline="0" dirty="0"/>
              <a:t>, but an OER </a:t>
            </a:r>
            <a:r>
              <a:rPr lang="fr-FR" baseline="0" dirty="0" err="1"/>
              <a:t>can</a:t>
            </a:r>
            <a:r>
              <a:rPr lang="fr-FR" baseline="0" dirty="0"/>
              <a:t> </a:t>
            </a:r>
            <a:r>
              <a:rPr lang="fr-FR" baseline="0" dirty="0" err="1"/>
              <a:t>be</a:t>
            </a:r>
            <a:r>
              <a:rPr lang="fr-FR" baseline="0" dirty="0"/>
              <a:t> </a:t>
            </a:r>
            <a:r>
              <a:rPr lang="fr-FR" baseline="0" dirty="0" err="1"/>
              <a:t>other</a:t>
            </a:r>
            <a:r>
              <a:rPr lang="fr-FR" baseline="0" dirty="0"/>
              <a:t> types of </a:t>
            </a:r>
            <a:r>
              <a:rPr lang="fr-FR" baseline="0" dirty="0" err="1"/>
              <a:t>material</a:t>
            </a:r>
            <a:r>
              <a:rPr lang="fr-FR" baseline="0" dirty="0"/>
              <a:t>: course, module, quiz, </a:t>
            </a:r>
            <a:r>
              <a:rPr lang="fr-FR" baseline="0" dirty="0" err="1"/>
              <a:t>video</a:t>
            </a:r>
            <a:r>
              <a:rPr lang="fr-FR" baseline="0" dirty="0"/>
              <a:t>, podcast, </a:t>
            </a:r>
            <a:r>
              <a:rPr lang="fr-FR" baseline="0" dirty="0" err="1"/>
              <a:t>website</a:t>
            </a:r>
            <a:r>
              <a:rPr lang="fr-FR" baseline="0" dirty="0"/>
              <a:t>, etc. digital or </a:t>
            </a:r>
            <a:r>
              <a:rPr lang="fr-FR" baseline="0" dirty="0" err="1"/>
              <a:t>physical</a:t>
            </a:r>
            <a:r>
              <a:rPr lang="fr-FR" baseline="0" dirty="0"/>
              <a:t> </a:t>
            </a:r>
            <a:r>
              <a:rPr lang="fr-FR" baseline="0" dirty="0" err="1"/>
              <a:t>object</a:t>
            </a:r>
            <a:r>
              <a:rPr lang="fr-FR" baseline="0" dirty="0"/>
              <a:t>. </a:t>
            </a:r>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3</a:t>
            </a:fld>
            <a:endParaRPr lang="en-US" altLang="en-US"/>
          </a:p>
        </p:txBody>
      </p:sp>
    </p:spTree>
    <p:extLst>
      <p:ext uri="{BB962C8B-B14F-4D97-AF65-F5344CB8AC3E}">
        <p14:creationId xmlns:p14="http://schemas.microsoft.com/office/powerpoint/2010/main" val="3827504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fr-FR" baseline="0" dirty="0" err="1"/>
              <a:t>Openly</a:t>
            </a:r>
            <a:r>
              <a:rPr lang="fr-FR" baseline="0" dirty="0"/>
              <a:t>, </a:t>
            </a:r>
            <a:r>
              <a:rPr lang="fr-FR" baseline="0" dirty="0" err="1"/>
              <a:t>without</a:t>
            </a:r>
            <a:r>
              <a:rPr lang="fr-FR" baseline="0" dirty="0"/>
              <a:t> </a:t>
            </a:r>
            <a:r>
              <a:rPr lang="fr-FR" baseline="0" dirty="0" err="1"/>
              <a:t>having</a:t>
            </a:r>
            <a:r>
              <a:rPr lang="fr-FR" baseline="0" dirty="0"/>
              <a:t> to </a:t>
            </a:r>
            <a:r>
              <a:rPr lang="fr-FR" baseline="0" dirty="0" err="1"/>
              <a:t>ask</a:t>
            </a:r>
            <a:r>
              <a:rPr lang="fr-FR" baseline="0" dirty="0"/>
              <a:t> permission </a:t>
            </a:r>
            <a:r>
              <a:rPr lang="fr-FR" baseline="0" dirty="0" err="1"/>
              <a:t>from</a:t>
            </a:r>
            <a:r>
              <a:rPr lang="fr-FR" baseline="0" dirty="0"/>
              <a:t> the copyright </a:t>
            </a:r>
            <a:r>
              <a:rPr lang="fr-FR" baseline="0" dirty="0" err="1" smtClean="0"/>
              <a:t>holder</a:t>
            </a:r>
            <a:r>
              <a:rPr lang="fr-FR" baseline="0" dirty="0"/>
              <a:t>.</a:t>
            </a: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4</a:t>
            </a:fld>
            <a:endParaRPr lang="en-US" altLang="en-US"/>
          </a:p>
        </p:txBody>
      </p:sp>
    </p:spTree>
    <p:extLst>
      <p:ext uri="{BB962C8B-B14F-4D97-AF65-F5344CB8AC3E}">
        <p14:creationId xmlns:p14="http://schemas.microsoft.com/office/powerpoint/2010/main" val="1555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Let’s start with copyright: </a:t>
            </a:r>
          </a:p>
          <a:p>
            <a:pPr marL="0" indent="0">
              <a:buFontTx/>
              <a:buNone/>
              <a:defRPr/>
            </a:pPr>
            <a:endParaRPr lang="en-CA" baseline="0" dirty="0"/>
          </a:p>
          <a:p>
            <a:pPr marL="0" indent="0">
              <a:buFontTx/>
              <a:buNone/>
              <a:defRPr/>
            </a:pPr>
            <a:r>
              <a:rPr lang="en-CA" baseline="0" dirty="0"/>
              <a:t>What makes an OER an OER is not just that it’s free in a monetary sense; it is also open, meaning free of the usual constraints imposed by copyright. If you remember, copyright provides its owner (the creator or the publisher) a set of exclusive rights and for others to use and reproduce these copyright-protected creations, permission is often required, sometimes in exchange for financial compensation.</a:t>
            </a:r>
          </a:p>
          <a:p>
            <a:pPr marL="0" indent="0">
              <a:buFontTx/>
              <a:buNone/>
              <a:defRPr/>
            </a:pPr>
            <a:endParaRPr lang="en-CA" baseline="0" dirty="0"/>
          </a:p>
          <a:p>
            <a:pPr marL="0" indent="0">
              <a:buFontTx/>
              <a:buNone/>
              <a:defRPr/>
            </a:pPr>
            <a:r>
              <a:rPr lang="en-CA" baseline="0" dirty="0"/>
              <a:t>By default, any original expression of an idea or fact in a fixed medium is protected by copyright, so that means that much of what you find online is protected even if accessible for free. Therefore, it is important to indicate the openness of an OER to show users that the usual copyright constraints don’t apply (i.e. not all rights reserved, but only some rights reserves). Creative Commons licences are a simple and legal way to communicate that information to potential users. It works with copyright and can be applied by the copyright owner to text, music, video, images, etc. They do not require registration, you simply add the information to your work.</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5</a:t>
            </a:fld>
            <a:endParaRPr lang="en-US" altLang="en-US"/>
          </a:p>
        </p:txBody>
      </p:sp>
    </p:spTree>
    <p:extLst>
      <p:ext uri="{BB962C8B-B14F-4D97-AF65-F5344CB8AC3E}">
        <p14:creationId xmlns:p14="http://schemas.microsoft.com/office/powerpoint/2010/main" val="3388725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Tx/>
              <a:buNone/>
              <a:defRPr/>
            </a:pPr>
            <a:r>
              <a:rPr lang="en-CA" baseline="0" dirty="0"/>
              <a:t>Creative Commons; not-for-profit organization created in 2001 in the United States, but now has some 30 chapters around the world, including one in Canada. </a:t>
            </a:r>
          </a:p>
          <a:p>
            <a:pPr marL="0" indent="0">
              <a:buFontTx/>
              <a:buNone/>
              <a:defRPr/>
            </a:pPr>
            <a:endParaRPr lang="en-CA" baseline="0" dirty="0"/>
          </a:p>
          <a:p>
            <a:pPr marL="0" indent="0">
              <a:buFontTx/>
              <a:buNone/>
              <a:defRPr/>
            </a:pPr>
            <a:r>
              <a:rPr lang="en-CA" baseline="0" dirty="0"/>
              <a:t>Its main product are the six licences available for free to creators to indicate which rights they wish to keep while communicating which types of usage the public can make of their work without having to ask for permission. When a creator chooses to apply a CC licence to their work, they keep their copyright but make their work free of the usual copyright constraints: for example sharing, remixing and reusing the work legally without having to ask permission or pay additional fees, as long as the conditions of the licence are respected.  </a:t>
            </a:r>
          </a:p>
          <a:p>
            <a:pPr marL="0" indent="0">
              <a:buFontTx/>
              <a:buNone/>
              <a:defRPr/>
            </a:pPr>
            <a:endParaRPr lang="en-CA" baseline="0" dirty="0"/>
          </a:p>
          <a:p>
            <a:pPr marL="0" indent="0">
              <a:buFontTx/>
              <a:buNone/>
              <a:defRPr/>
            </a:pPr>
            <a:r>
              <a:rPr lang="en-CA" baseline="0" dirty="0"/>
              <a:t>There are now over 1.4 billion works under a Creative Commons licence. </a:t>
            </a:r>
          </a:p>
          <a:p>
            <a:pPr marL="0" indent="0">
              <a:buFontTx/>
              <a:buNone/>
              <a:defRPr/>
            </a:pPr>
            <a:endParaRPr lang="en-CA" baseline="0" dirty="0"/>
          </a:p>
          <a:p>
            <a:pPr marL="0" indent="0">
              <a:buFontTx/>
              <a:buNone/>
              <a:defRPr/>
            </a:pPr>
            <a:r>
              <a:rPr lang="en-CA" baseline="0" dirty="0"/>
              <a:t>The licences are used on many platforms that you know already: Flickr, Vimeo, YouTube, Wikipedia, Internet Archive, etc. And they are also used by many publishers of journals and books available in open access.</a:t>
            </a:r>
          </a:p>
          <a:p>
            <a:pPr marL="0" indent="0">
              <a:buFontTx/>
              <a:buNone/>
              <a:defRPr/>
            </a:pPr>
            <a:endParaRPr lang="en-CA" baseline="0" dirty="0"/>
          </a:p>
          <a:p>
            <a:r>
              <a:rPr lang="fr-FR" altLang="en-US" b="0" i="0" baseline="0" dirty="0">
                <a:latin typeface="Times" pitchFamily="-84" charset="0"/>
                <a:ea typeface="ＭＳ Ｐゴシック" pitchFamily="-84" charset="-128"/>
              </a:rPr>
              <a:t>The six licences are </a:t>
            </a:r>
            <a:r>
              <a:rPr lang="fr-FR" altLang="en-US" b="0" i="0" baseline="0" dirty="0" err="1">
                <a:latin typeface="Times" pitchFamily="-84" charset="0"/>
                <a:ea typeface="ＭＳ Ｐゴシック" pitchFamily="-84" charset="-128"/>
              </a:rPr>
              <a:t>composed</a:t>
            </a:r>
            <a:r>
              <a:rPr lang="fr-FR" altLang="en-US" b="0" i="0" baseline="0" dirty="0">
                <a:latin typeface="Times" pitchFamily="-84" charset="0"/>
                <a:ea typeface="ＭＳ Ｐゴシック" pitchFamily="-84" charset="-128"/>
              </a:rPr>
              <a:t> of </a:t>
            </a:r>
            <a:r>
              <a:rPr lang="fr-FR" altLang="en-US" b="0" i="0" baseline="0" dirty="0" err="1">
                <a:latin typeface="Times" pitchFamily="-84" charset="0"/>
                <a:ea typeface="ＭＳ Ｐゴシック" pitchFamily="-84" charset="-128"/>
              </a:rPr>
              <a:t>two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elements</a:t>
            </a:r>
            <a:r>
              <a:rPr lang="fr-FR" altLang="en-US" b="0" i="0" baseline="0" dirty="0">
                <a:latin typeface="Times" pitchFamily="-84" charset="0"/>
                <a:ea typeface="ＭＳ Ｐゴシック" pitchFamily="-84" charset="-128"/>
              </a:rPr>
              <a:t>: the CC logo and </a:t>
            </a:r>
            <a:r>
              <a:rPr lang="fr-FR" altLang="en-US" b="0" i="0" baseline="0" dirty="0" err="1">
                <a:latin typeface="Times" pitchFamily="-84" charset="0"/>
                <a:ea typeface="ＭＳ Ｐゴシック" pitchFamily="-84" charset="-128"/>
              </a:rPr>
              <a:t>icons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representing</a:t>
            </a:r>
            <a:r>
              <a:rPr lang="fr-FR" altLang="en-US" b="0" i="0" baseline="0" dirty="0">
                <a:latin typeface="Times" pitchFamily="-84" charset="0"/>
                <a:ea typeface="ＭＳ Ｐゴシック" pitchFamily="-84" charset="-128"/>
              </a:rPr>
              <a:t> a </a:t>
            </a:r>
            <a:r>
              <a:rPr lang="fr-FR" altLang="en-US" b="0" i="0" baseline="0" dirty="0" err="1">
                <a:latin typeface="Times" pitchFamily="-84" charset="0"/>
                <a:ea typeface="ＭＳ Ｐゴシック" pitchFamily="-84" charset="-128"/>
              </a:rPr>
              <a:t>combination</a:t>
            </a:r>
            <a:r>
              <a:rPr lang="fr-FR" altLang="en-US" b="0" i="0" baseline="0" dirty="0">
                <a:latin typeface="Times" pitchFamily="-84" charset="0"/>
                <a:ea typeface="ＭＳ Ｐゴシック" pitchFamily="-84" charset="-128"/>
              </a:rPr>
              <a:t> of conditions (</a:t>
            </a:r>
            <a:r>
              <a:rPr lang="fr-FR" altLang="en-US" b="0" i="0" baseline="0" dirty="0" err="1">
                <a:latin typeface="Times" pitchFamily="-84" charset="0"/>
                <a:ea typeface="ＭＳ Ｐゴシック" pitchFamily="-84" charset="-128"/>
              </a:rPr>
              <a:t>which</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can</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also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be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represented</a:t>
            </a:r>
            <a:r>
              <a:rPr lang="fr-FR" altLang="en-US" b="0" i="0" baseline="0" dirty="0">
                <a:latin typeface="Times" pitchFamily="-84" charset="0"/>
                <a:ea typeface="ＭＳ Ｐゴシック" pitchFamily="-84" charset="-128"/>
              </a:rPr>
              <a:t> by </a:t>
            </a:r>
            <a:r>
              <a:rPr lang="fr-FR" altLang="en-US" b="0" i="0" baseline="0" dirty="0" err="1">
                <a:latin typeface="Times" pitchFamily="-84" charset="0"/>
                <a:ea typeface="ＭＳ Ｐゴシック" pitchFamily="-84" charset="-128"/>
              </a:rPr>
              <a:t>two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letters</a:t>
            </a:r>
            <a:r>
              <a:rPr lang="fr-FR" altLang="en-US" b="0" i="0" baseline="0" dirty="0">
                <a:latin typeface="Times" pitchFamily="-84" charset="0"/>
                <a:ea typeface="ＭＳ Ｐゴシック" pitchFamily="-84" charset="-128"/>
              </a:rPr>
              <a:t>). </a:t>
            </a:r>
          </a:p>
          <a:p>
            <a:endParaRPr lang="fr-FR" altLang="en-US" b="0" i="0" baseline="0" dirty="0">
              <a:latin typeface="Times" pitchFamily="-84" charset="0"/>
              <a:ea typeface="ＭＳ Ｐゴシック" pitchFamily="-84" charset="-128"/>
            </a:endParaRPr>
          </a:p>
          <a:p>
            <a:r>
              <a:rPr lang="fr-FR" altLang="en-US" b="0" i="0" baseline="0" dirty="0">
                <a:latin typeface="Times" pitchFamily="-84" charset="0"/>
                <a:ea typeface="ＭＳ Ｐゴシック" pitchFamily="-84" charset="-128"/>
              </a:rPr>
              <a:t>The four conditions are: </a:t>
            </a:r>
          </a:p>
          <a:p>
            <a:r>
              <a:rPr lang="fr-FR" altLang="en-US" b="0" i="0" baseline="0" dirty="0">
                <a:latin typeface="Times" pitchFamily="-84" charset="0"/>
                <a:ea typeface="ＭＳ Ｐゴシック" pitchFamily="-84" charset="-128"/>
              </a:rPr>
              <a:t>Basic condition: Attribution (BY) – </a:t>
            </a:r>
            <a:r>
              <a:rPr lang="fr-FR" altLang="en-US" b="0" i="0" baseline="0" dirty="0" err="1">
                <a:latin typeface="Times" pitchFamily="-84" charset="0"/>
                <a:ea typeface="ＭＳ Ｐゴシック" pitchFamily="-84" charset="-128"/>
              </a:rPr>
              <a:t>work</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can</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be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used</a:t>
            </a:r>
            <a:r>
              <a:rPr lang="fr-FR" altLang="en-US" b="0" i="0" baseline="0" dirty="0">
                <a:latin typeface="Times" pitchFamily="-84" charset="0"/>
                <a:ea typeface="ＭＳ Ｐゴシック" pitchFamily="-84" charset="-128"/>
              </a:rPr>
              <a:t> as long as the </a:t>
            </a:r>
            <a:r>
              <a:rPr lang="fr-FR" altLang="en-US" b="0" i="0" baseline="0" dirty="0" err="1">
                <a:latin typeface="Times" pitchFamily="-84" charset="0"/>
                <a:ea typeface="ＭＳ Ｐゴシック" pitchFamily="-84" charset="-128"/>
              </a:rPr>
              <a:t>creator</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credited</a:t>
            </a:r>
            <a:endParaRPr lang="fr-FR" altLang="en-US" b="0" i="0" baseline="0" dirty="0">
              <a:latin typeface="Times" pitchFamily="-84" charset="0"/>
              <a:ea typeface="ＭＳ Ｐゴシック" pitchFamily="-84" charset="-128"/>
            </a:endParaRPr>
          </a:p>
          <a:p>
            <a:r>
              <a:rPr lang="fr-FR" altLang="en-US" b="0" i="0" baseline="0" dirty="0" err="1">
                <a:latin typeface="Times" pitchFamily="-84" charset="0"/>
                <a:ea typeface="ＭＳ Ｐゴシック" pitchFamily="-84" charset="-128"/>
              </a:rPr>
              <a:t>ShareAlike</a:t>
            </a:r>
            <a:r>
              <a:rPr lang="fr-FR" altLang="en-US" b="0" i="0" baseline="0" dirty="0">
                <a:latin typeface="Times" pitchFamily="-84" charset="0"/>
                <a:ea typeface="ＭＳ Ｐゴシック" pitchFamily="-84" charset="-128"/>
              </a:rPr>
              <a:t> (SA) – adaptations of </a:t>
            </a:r>
            <a:r>
              <a:rPr lang="fr-FR" altLang="en-US" b="0" i="0" baseline="0" dirty="0" err="1">
                <a:latin typeface="Times" pitchFamily="-84" charset="0"/>
                <a:ea typeface="ＭＳ Ｐゴシック" pitchFamily="-84" charset="-128"/>
              </a:rPr>
              <a:t>this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work</a:t>
            </a:r>
            <a:r>
              <a:rPr lang="fr-FR" altLang="en-US" b="0" i="0" baseline="0" dirty="0">
                <a:latin typeface="Times" pitchFamily="-84" charset="0"/>
                <a:ea typeface="ＭＳ Ｐゴシック" pitchFamily="-84" charset="-128"/>
              </a:rPr>
              <a:t> must </a:t>
            </a:r>
            <a:r>
              <a:rPr lang="fr-FR" altLang="en-US" b="0" i="0" baseline="0" dirty="0" err="1">
                <a:latin typeface="Times" pitchFamily="-84" charset="0"/>
                <a:ea typeface="ＭＳ Ｐゴシック" pitchFamily="-84" charset="-128"/>
              </a:rPr>
              <a:t>be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licensed</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under</a:t>
            </a:r>
            <a:r>
              <a:rPr lang="fr-FR" altLang="en-US" b="0" i="0" baseline="0" dirty="0">
                <a:latin typeface="Times" pitchFamily="-84" charset="0"/>
                <a:ea typeface="ＭＳ Ｐゴシック" pitchFamily="-84" charset="-128"/>
              </a:rPr>
              <a:t> the </a:t>
            </a:r>
            <a:r>
              <a:rPr lang="fr-FR" altLang="en-US" b="0" i="0" baseline="0" dirty="0" err="1">
                <a:latin typeface="Times" pitchFamily="-84" charset="0"/>
                <a:ea typeface="ＭＳ Ｐゴシック" pitchFamily="-84" charset="-128"/>
              </a:rPr>
              <a:t>same</a:t>
            </a:r>
            <a:r>
              <a:rPr lang="fr-FR" altLang="en-US" b="0" i="0" baseline="0" dirty="0">
                <a:latin typeface="Times" pitchFamily="-84" charset="0"/>
                <a:ea typeface="ＭＳ Ｐゴシック" pitchFamily="-84" charset="-128"/>
              </a:rPr>
              <a:t> licence</a:t>
            </a:r>
          </a:p>
          <a:p>
            <a:r>
              <a:rPr lang="fr-FR" altLang="en-US" b="0" i="0" baseline="0" dirty="0" err="1">
                <a:latin typeface="Times" pitchFamily="-84" charset="0"/>
                <a:ea typeface="ＭＳ Ｐゴシック" pitchFamily="-84" charset="-128"/>
              </a:rPr>
              <a:t>NonCommercial</a:t>
            </a:r>
            <a:r>
              <a:rPr lang="fr-FR" altLang="en-US" b="0" i="0" baseline="0" dirty="0">
                <a:latin typeface="Times" pitchFamily="-84" charset="0"/>
                <a:ea typeface="ＭＳ Ｐゴシック" pitchFamily="-84" charset="-128"/>
              </a:rPr>
              <a:t> (NC) – </a:t>
            </a:r>
            <a:r>
              <a:rPr lang="fr-FR" altLang="en-US" b="0" i="0" baseline="0" dirty="0" err="1">
                <a:latin typeface="Times" pitchFamily="-84" charset="0"/>
                <a:ea typeface="ＭＳ Ｐゴシック" pitchFamily="-84" charset="-128"/>
              </a:rPr>
              <a:t>work</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can</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be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used</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only</a:t>
            </a:r>
            <a:r>
              <a:rPr lang="fr-FR" altLang="en-US" b="0" i="0" baseline="0" dirty="0">
                <a:latin typeface="Times" pitchFamily="-84" charset="0"/>
                <a:ea typeface="ＭＳ Ｐゴシック" pitchFamily="-84" charset="-128"/>
              </a:rPr>
              <a:t> for non-commercial </a:t>
            </a:r>
            <a:r>
              <a:rPr lang="fr-FR" altLang="en-US" b="0" i="0" baseline="0" dirty="0" err="1">
                <a:latin typeface="Times" pitchFamily="-84" charset="0"/>
                <a:ea typeface="ＭＳ Ｐゴシック" pitchFamily="-84" charset="-128"/>
              </a:rPr>
              <a:t>purposes</a:t>
            </a:r>
            <a:r>
              <a:rPr lang="fr-FR" altLang="en-US" b="0" i="0" baseline="0" dirty="0">
                <a:latin typeface="Times" pitchFamily="-84" charset="0"/>
                <a:ea typeface="ＭＳ Ｐゴシック" pitchFamily="-84" charset="-128"/>
              </a:rPr>
              <a:t> (note: </a:t>
            </a:r>
            <a:r>
              <a:rPr lang="fr-FR" altLang="en-US" b="0" i="0" baseline="0" dirty="0" err="1">
                <a:latin typeface="Times" pitchFamily="-84" charset="0"/>
                <a:ea typeface="ＭＳ Ｐゴシック" pitchFamily="-84" charset="-128"/>
              </a:rPr>
              <a:t>it</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does</a:t>
            </a:r>
            <a:r>
              <a:rPr lang="fr-FR" altLang="en-US" b="0" i="0" baseline="0" dirty="0">
                <a:latin typeface="Times" pitchFamily="-84" charset="0"/>
                <a:ea typeface="ＭＳ Ｐゴシック" pitchFamily="-84" charset="-128"/>
              </a:rPr>
              <a:t> not </a:t>
            </a:r>
            <a:r>
              <a:rPr lang="fr-FR" altLang="en-US" b="0" i="0" baseline="0" dirty="0" err="1">
                <a:latin typeface="Times" pitchFamily="-84" charset="0"/>
                <a:ea typeface="ＭＳ Ｐゴシック" pitchFamily="-84" charset="-128"/>
              </a:rPr>
              <a:t>prevent</a:t>
            </a:r>
            <a:r>
              <a:rPr lang="fr-FR" altLang="en-US" b="0" i="0" baseline="0" dirty="0">
                <a:latin typeface="Times" pitchFamily="-84" charset="0"/>
                <a:ea typeface="ＭＳ Ｐゴシック" pitchFamily="-84" charset="-128"/>
              </a:rPr>
              <a:t> a commercial </a:t>
            </a:r>
            <a:r>
              <a:rPr lang="fr-FR" altLang="en-US" b="0" i="0" baseline="0" dirty="0" err="1">
                <a:latin typeface="Times" pitchFamily="-84" charset="0"/>
                <a:ea typeface="ＭＳ Ｐゴシック" pitchFamily="-84" charset="-128"/>
              </a:rPr>
              <a:t>entity</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from</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using</a:t>
            </a:r>
            <a:r>
              <a:rPr lang="fr-FR" altLang="en-US" b="0" i="0" baseline="0" dirty="0">
                <a:latin typeface="Times" pitchFamily="-84" charset="0"/>
                <a:ea typeface="ＭＳ Ｐゴシック" pitchFamily="-84" charset="-128"/>
              </a:rPr>
              <a:t> the </a:t>
            </a:r>
            <a:r>
              <a:rPr lang="fr-FR" altLang="en-US" b="0" i="0" baseline="0" dirty="0" err="1">
                <a:latin typeface="Times" pitchFamily="-84" charset="0"/>
                <a:ea typeface="ＭＳ Ｐゴシック" pitchFamily="-84" charset="-128"/>
              </a:rPr>
              <a:t>work</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without</a:t>
            </a:r>
            <a:r>
              <a:rPr lang="fr-FR" altLang="en-US" b="0" i="0" baseline="0" dirty="0">
                <a:latin typeface="Times" pitchFamily="-84" charset="0"/>
                <a:ea typeface="ＭＳ Ｐゴシック" pitchFamily="-84" charset="-128"/>
              </a:rPr>
              <a:t> permission – non-commercial </a:t>
            </a:r>
            <a:r>
              <a:rPr lang="fr-FR" altLang="en-US" b="0" i="0" baseline="0" dirty="0" err="1">
                <a:latin typeface="Times" pitchFamily="-84" charset="0"/>
                <a:ea typeface="ＭＳ Ｐゴシック" pitchFamily="-84" charset="-128"/>
              </a:rPr>
              <a:t>applies</a:t>
            </a:r>
            <a:r>
              <a:rPr lang="fr-FR" altLang="en-US" b="0" i="0" baseline="0" dirty="0">
                <a:latin typeface="Times" pitchFamily="-84" charset="0"/>
                <a:ea typeface="ＭＳ Ｐゴシック" pitchFamily="-84" charset="-128"/>
              </a:rPr>
              <a:t> to the « use » </a:t>
            </a:r>
            <a:r>
              <a:rPr lang="fr-FR" altLang="en-US" b="0" i="0" baseline="0" dirty="0" err="1">
                <a:latin typeface="Times" pitchFamily="-84" charset="0"/>
                <a:ea typeface="ＭＳ Ｐゴシック" pitchFamily="-84" charset="-128"/>
              </a:rPr>
              <a:t>being</a:t>
            </a:r>
            <a:r>
              <a:rPr lang="fr-FR" altLang="en-US" b="0" i="0" baseline="0" dirty="0">
                <a:latin typeface="Times" pitchFamily="-84" charset="0"/>
                <a:ea typeface="ＭＳ Ｐゴシック" pitchFamily="-84" charset="-128"/>
              </a:rPr>
              <a:t> made, not the « user »</a:t>
            </a:r>
          </a:p>
          <a:p>
            <a:r>
              <a:rPr lang="fr-FR" altLang="en-US" b="0" i="0" baseline="0" dirty="0" err="1">
                <a:latin typeface="Times" pitchFamily="-84" charset="0"/>
                <a:ea typeface="ＭＳ Ｐゴシック" pitchFamily="-84" charset="-128"/>
              </a:rPr>
              <a:t>NoDerivatives</a:t>
            </a:r>
            <a:r>
              <a:rPr lang="fr-FR" altLang="en-US" b="0" i="0" baseline="0" dirty="0">
                <a:latin typeface="Times" pitchFamily="-84" charset="0"/>
                <a:ea typeface="ＭＳ Ｐゴシック" pitchFamily="-84" charset="-128"/>
              </a:rPr>
              <a:t> (ND) – </a:t>
            </a:r>
            <a:r>
              <a:rPr lang="fr-FR" altLang="en-US" b="0" i="0" baseline="0" dirty="0" err="1">
                <a:latin typeface="Times" pitchFamily="-84" charset="0"/>
                <a:ea typeface="ＭＳ Ｐゴシック" pitchFamily="-84" charset="-128"/>
              </a:rPr>
              <a:t>reusers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cannot</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share</a:t>
            </a:r>
            <a:r>
              <a:rPr lang="fr-FR" altLang="en-US" b="0" i="0" baseline="0" dirty="0">
                <a:latin typeface="Times" pitchFamily="-84" charset="0"/>
                <a:ea typeface="ＭＳ Ｐゴシック" pitchFamily="-84" charset="-128"/>
              </a:rPr>
              <a:t> adaptations of the </a:t>
            </a:r>
            <a:r>
              <a:rPr lang="fr-FR" altLang="en-US" b="0" i="0" baseline="0" dirty="0" err="1">
                <a:latin typeface="Times" pitchFamily="-84" charset="0"/>
                <a:ea typeface="ＭＳ Ｐゴシック" pitchFamily="-84" charset="-128"/>
              </a:rPr>
              <a:t>work</a:t>
            </a:r>
            <a:r>
              <a:rPr lang="fr-FR" altLang="en-US" b="0" i="0" baseline="0" dirty="0">
                <a:latin typeface="Times" pitchFamily="-84" charset="0"/>
                <a:ea typeface="ＭＳ Ｐゴシック" pitchFamily="-84" charset="-128"/>
              </a:rPr>
              <a:t> (adaptation can </a:t>
            </a:r>
            <a:r>
              <a:rPr lang="fr-FR" altLang="en-US" b="0" i="0" baseline="0" dirty="0" err="1">
                <a:latin typeface="Times" pitchFamily="-84" charset="0"/>
                <a:ea typeface="ＭＳ Ｐゴシック" pitchFamily="-84" charset="-128"/>
              </a:rPr>
              <a:t>be</a:t>
            </a:r>
            <a:r>
              <a:rPr lang="fr-FR" altLang="en-US" b="0" i="0" baseline="0" dirty="0">
                <a:latin typeface="Times" pitchFamily="-84" charset="0"/>
                <a:ea typeface="ＭＳ Ｐゴシック" pitchFamily="-84" charset="-128"/>
              </a:rPr>
              <a:t> made for </a:t>
            </a:r>
            <a:r>
              <a:rPr lang="fr-FR" altLang="en-US" b="0" i="0" baseline="0" dirty="0" err="1">
                <a:latin typeface="Times" pitchFamily="-84" charset="0"/>
                <a:ea typeface="ＭＳ Ｐゴシック" pitchFamily="-84" charset="-128"/>
              </a:rPr>
              <a:t>private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purposes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only</a:t>
            </a:r>
            <a:r>
              <a:rPr lang="fr-FR" altLang="en-US" b="0" i="0" baseline="0" dirty="0">
                <a:latin typeface="Times" pitchFamily="-84" charset="0"/>
                <a:ea typeface="ＭＳ Ｐゴシック" pitchFamily="-84" charset="-128"/>
              </a:rPr>
              <a:t>)</a:t>
            </a:r>
          </a:p>
          <a:p>
            <a:endParaRPr lang="fr-FR" altLang="en-US" b="0" i="0" baseline="0" dirty="0">
              <a:latin typeface="Times" pitchFamily="-84" charset="0"/>
              <a:ea typeface="ＭＳ Ｐゴシック" pitchFamily="-84" charset="-128"/>
            </a:endParaRPr>
          </a:p>
          <a:p>
            <a:r>
              <a:rPr lang="fr-FR" altLang="en-US" b="0" i="0" baseline="0" dirty="0">
                <a:latin typeface="Times" pitchFamily="-84" charset="0"/>
                <a:ea typeface="ＭＳ Ｐゴシック" pitchFamily="-84" charset="-128"/>
              </a:rPr>
              <a:t>Can </a:t>
            </a:r>
            <a:r>
              <a:rPr lang="fr-FR" altLang="en-US" b="0" i="0" baseline="0" dirty="0" err="1">
                <a:latin typeface="Times" pitchFamily="-84" charset="0"/>
                <a:ea typeface="ＭＳ Ｐゴシック" pitchFamily="-84" charset="-128"/>
              </a:rPr>
              <a:t>also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be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expressed</a:t>
            </a:r>
            <a:r>
              <a:rPr lang="fr-FR" altLang="en-US" b="0" i="0" baseline="0" dirty="0">
                <a:latin typeface="Times" pitchFamily="-84" charset="0"/>
                <a:ea typeface="ＭＳ Ｐゴシック" pitchFamily="-84" charset="-128"/>
              </a:rPr>
              <a:t> in </a:t>
            </a:r>
            <a:r>
              <a:rPr lang="fr-FR" altLang="en-US" b="0" i="0" baseline="0" dirty="0" err="1">
                <a:latin typeface="Times" pitchFamily="-84" charset="0"/>
                <a:ea typeface="ＭＳ Ｐゴシック" pitchFamily="-84" charset="-128"/>
              </a:rPr>
              <a:t>writing</a:t>
            </a:r>
            <a:r>
              <a:rPr lang="fr-FR" altLang="en-US" b="0" i="0" baseline="0" dirty="0">
                <a:latin typeface="Times" pitchFamily="-84" charset="0"/>
                <a:ea typeface="ＭＳ Ｐゴシック" pitchFamily="-84" charset="-128"/>
              </a:rPr>
              <a:t>: 2 </a:t>
            </a:r>
            <a:r>
              <a:rPr lang="fr-FR" altLang="en-US" b="0" i="0" baseline="0" dirty="0" err="1">
                <a:latin typeface="Times" pitchFamily="-84" charset="0"/>
                <a:ea typeface="ＭＳ Ｐゴシック" pitchFamily="-84" charset="-128"/>
              </a:rPr>
              <a:t>examples</a:t>
            </a:r>
            <a:endParaRPr lang="fr-FR" altLang="en-US" b="0" i="0" baseline="0" dirty="0">
              <a:latin typeface="Times" pitchFamily="-84" charset="0"/>
              <a:ea typeface="ＭＳ Ｐゴシック" pitchFamily="-84" charset="-128"/>
            </a:endParaRPr>
          </a:p>
          <a:p>
            <a:endParaRPr lang="fr-FR" altLang="en-US" b="0" i="0" baseline="0" dirty="0">
              <a:latin typeface="Times" pitchFamily="-84" charset="0"/>
              <a:ea typeface="ＭＳ Ｐゴシック" pitchFamily="-84" charset="-128"/>
            </a:endParaRPr>
          </a:p>
          <a:p>
            <a:r>
              <a:rPr lang="fr-FR" altLang="en-US" b="0" i="0" baseline="0" dirty="0">
                <a:latin typeface="Times" pitchFamily="-84" charset="0"/>
                <a:ea typeface="ＭＳ Ｐゴシック" pitchFamily="-84" charset="-128"/>
              </a:rPr>
              <a:t>4.0 </a:t>
            </a:r>
            <a:r>
              <a:rPr lang="fr-FR" altLang="en-US" b="0" i="0" baseline="0" dirty="0" err="1">
                <a:latin typeface="Times" pitchFamily="-84" charset="0"/>
                <a:ea typeface="ＭＳ Ｐゴシック" pitchFamily="-84" charset="-128"/>
              </a:rPr>
              <a:t>is</a:t>
            </a:r>
            <a:r>
              <a:rPr lang="fr-FR" altLang="en-US" b="0" i="0" baseline="0" dirty="0">
                <a:latin typeface="Times" pitchFamily="-84" charset="0"/>
                <a:ea typeface="ＭＳ Ｐゴシック" pitchFamily="-84" charset="-128"/>
              </a:rPr>
              <a:t> a </a:t>
            </a:r>
            <a:r>
              <a:rPr lang="fr-FR" altLang="en-US" b="0" i="0" baseline="0" dirty="0" err="1">
                <a:latin typeface="Times" pitchFamily="-84" charset="0"/>
                <a:ea typeface="ＭＳ Ｐゴシック" pitchFamily="-84" charset="-128"/>
              </a:rPr>
              <a:t>reference</a:t>
            </a:r>
            <a:r>
              <a:rPr lang="fr-FR" altLang="en-US" b="0" i="0" baseline="0" dirty="0">
                <a:latin typeface="Times" pitchFamily="-84" charset="0"/>
                <a:ea typeface="ＭＳ Ｐゴシック" pitchFamily="-84" charset="-128"/>
              </a:rPr>
              <a:t> to the </a:t>
            </a:r>
            <a:r>
              <a:rPr lang="fr-FR" altLang="en-US" b="0" i="0" baseline="0" dirty="0" err="1">
                <a:latin typeface="Times" pitchFamily="-84" charset="0"/>
                <a:ea typeface="ＭＳ Ｐゴシック" pitchFamily="-84" charset="-128"/>
              </a:rPr>
              <a:t>latest</a:t>
            </a:r>
            <a:r>
              <a:rPr lang="fr-FR" altLang="en-US" b="0" i="0" baseline="0" dirty="0">
                <a:latin typeface="Times" pitchFamily="-84" charset="0"/>
                <a:ea typeface="ＭＳ Ｐゴシック" pitchFamily="-84" charset="-128"/>
              </a:rPr>
              <a:t> version, </a:t>
            </a:r>
            <a:r>
              <a:rPr lang="fr-FR" altLang="en-US" b="0" i="0" baseline="0" dirty="0" err="1">
                <a:latin typeface="Times" pitchFamily="-84" charset="0"/>
                <a:ea typeface="ＭＳ Ｐゴシック" pitchFamily="-84" charset="-128"/>
              </a:rPr>
              <a:t>which</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is</a:t>
            </a:r>
            <a:r>
              <a:rPr lang="fr-FR" altLang="en-US" b="0" i="0" baseline="0" dirty="0">
                <a:latin typeface="Times" pitchFamily="-84" charset="0"/>
                <a:ea typeface="ＭＳ Ｐゴシック" pitchFamily="-84" charset="-128"/>
              </a:rPr>
              <a:t> applicable </a:t>
            </a:r>
            <a:r>
              <a:rPr lang="fr-FR" altLang="en-US" b="0" i="0" baseline="0" dirty="0" err="1">
                <a:latin typeface="Times" pitchFamily="-84" charset="0"/>
                <a:ea typeface="ＭＳ Ｐゴシック" pitchFamily="-84" charset="-128"/>
              </a:rPr>
              <a:t>worldwide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previous</a:t>
            </a:r>
            <a:r>
              <a:rPr lang="fr-FR" altLang="en-US" b="0" i="0" baseline="0" dirty="0">
                <a:latin typeface="Times" pitchFamily="-84" charset="0"/>
                <a:ea typeface="ＭＳ Ｐゴシック" pitchFamily="-84" charset="-128"/>
              </a:rPr>
              <a:t> versions </a:t>
            </a:r>
            <a:r>
              <a:rPr lang="fr-FR" altLang="en-US" b="0" i="0" baseline="0" dirty="0" err="1">
                <a:latin typeface="Times" pitchFamily="-84" charset="0"/>
                <a:ea typeface="ＭＳ Ｐゴシック" pitchFamily="-84" charset="-128"/>
              </a:rPr>
              <a:t>were</a:t>
            </a:r>
            <a:r>
              <a:rPr lang="fr-FR" altLang="en-US" b="0" i="0" baseline="0" dirty="0">
                <a:latin typeface="Times" pitchFamily="-84" charset="0"/>
                <a:ea typeface="ＭＳ Ｐゴシック" pitchFamily="-84" charset="-128"/>
              </a:rPr>
              <a:t> more location </a:t>
            </a:r>
            <a:r>
              <a:rPr lang="fr-FR" altLang="en-US" b="0" i="0" baseline="0" dirty="0" err="1">
                <a:latin typeface="Times" pitchFamily="-84" charset="0"/>
                <a:ea typeface="ＭＳ Ｐゴシック" pitchFamily="-84" charset="-128"/>
              </a:rPr>
              <a:t>specific</a:t>
            </a:r>
            <a:r>
              <a:rPr lang="fr-FR" altLang="en-US" b="0" i="0" baseline="0" dirty="0">
                <a:latin typeface="Times" pitchFamily="-84" charset="0"/>
                <a:ea typeface="ＭＳ Ｐゴシック" pitchFamily="-84" charset="-128"/>
              </a:rPr>
              <a:t>)</a:t>
            </a:r>
          </a:p>
          <a:p>
            <a:endParaRPr lang="fr-FR" altLang="en-US" b="0" i="0" baseline="0" dirty="0">
              <a:latin typeface="Times" pitchFamily="-84" charset="0"/>
              <a:ea typeface="ＭＳ Ｐゴシック"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fr-FR" altLang="en-US" b="0" i="0" baseline="0" dirty="0" err="1">
                <a:latin typeface="Times" pitchFamily="-84" charset="0"/>
                <a:ea typeface="ＭＳ Ｐゴシック" pitchFamily="-84" charset="-128"/>
              </a:rPr>
              <a:t>Why</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it</a:t>
            </a:r>
            <a:r>
              <a:rPr lang="fr-FR" altLang="en-US" b="0" i="0" baseline="0" dirty="0">
                <a:latin typeface="Times" pitchFamily="-84" charset="0"/>
                <a:ea typeface="ＭＳ Ｐゴシック" pitchFamily="-84" charset="-128"/>
              </a:rPr>
              <a:t> important to know about CC licences in the </a:t>
            </a:r>
            <a:r>
              <a:rPr lang="fr-FR" altLang="en-US" b="0" i="0" baseline="0" dirty="0" err="1">
                <a:latin typeface="Times" pitchFamily="-84" charset="0"/>
                <a:ea typeface="ＭＳ Ｐゴシック" pitchFamily="-84" charset="-128"/>
              </a:rPr>
              <a:t>context</a:t>
            </a:r>
            <a:r>
              <a:rPr lang="fr-FR" altLang="en-US" b="0" i="0" baseline="0" dirty="0">
                <a:latin typeface="Times" pitchFamily="-84" charset="0"/>
                <a:ea typeface="ＭＳ Ｐゴシック" pitchFamily="-84" charset="-128"/>
              </a:rPr>
              <a:t> of </a:t>
            </a:r>
            <a:r>
              <a:rPr lang="fr-FR" altLang="en-US" b="0" i="0" baseline="0" dirty="0" err="1">
                <a:latin typeface="Times" pitchFamily="-84" charset="0"/>
                <a:ea typeface="ＭＳ Ｐゴシック" pitchFamily="-84" charset="-128"/>
              </a:rPr>
              <a:t>creating</a:t>
            </a:r>
            <a:r>
              <a:rPr lang="fr-FR" altLang="en-US" b="0" i="0" baseline="0" dirty="0">
                <a:latin typeface="Times" pitchFamily="-84" charset="0"/>
                <a:ea typeface="ＭＳ Ｐゴシック" pitchFamily="-84" charset="-128"/>
              </a:rPr>
              <a:t> or </a:t>
            </a:r>
            <a:r>
              <a:rPr lang="fr-FR" altLang="en-US" b="0" i="0" baseline="0" dirty="0" err="1">
                <a:latin typeface="Times" pitchFamily="-84" charset="0"/>
                <a:ea typeface="ＭＳ Ｐゴシック" pitchFamily="-84" charset="-128"/>
              </a:rPr>
              <a:t>adapting</a:t>
            </a:r>
            <a:r>
              <a:rPr lang="fr-FR" altLang="en-US" b="0" i="0" baseline="0" dirty="0">
                <a:latin typeface="Times" pitchFamily="-84" charset="0"/>
                <a:ea typeface="ＭＳ Ｐゴシック" pitchFamily="-84" charset="-128"/>
              </a:rPr>
              <a:t> OER? As a </a:t>
            </a:r>
            <a:r>
              <a:rPr lang="fr-FR" altLang="en-US" b="0" i="0" baseline="0" dirty="0" err="1">
                <a:latin typeface="Times" pitchFamily="-84" charset="0"/>
                <a:ea typeface="ＭＳ Ｐゴシック" pitchFamily="-84" charset="-128"/>
              </a:rPr>
              <a:t>creator</a:t>
            </a:r>
            <a:r>
              <a:rPr lang="fr-FR" altLang="en-US" b="0" i="0" baseline="0" dirty="0">
                <a:latin typeface="Times" pitchFamily="-84" charset="0"/>
                <a:ea typeface="ＭＳ Ｐゴシック" pitchFamily="-84" charset="-128"/>
              </a:rPr>
              <a:t> or adapter of an OER, </a:t>
            </a:r>
            <a:r>
              <a:rPr lang="fr-FR" altLang="en-US" b="0" i="0" baseline="0" dirty="0" err="1">
                <a:latin typeface="Times" pitchFamily="-84" charset="0"/>
                <a:ea typeface="ＭＳ Ｐゴシック" pitchFamily="-84" charset="-128"/>
              </a:rPr>
              <a:t>you</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need</a:t>
            </a:r>
            <a:r>
              <a:rPr lang="fr-FR" altLang="en-US" b="0" i="0" baseline="0" dirty="0">
                <a:latin typeface="Times" pitchFamily="-84" charset="0"/>
                <a:ea typeface="ＭＳ Ｐゴシック" pitchFamily="-84" charset="-128"/>
              </a:rPr>
              <a:t> to know how </a:t>
            </a:r>
            <a:r>
              <a:rPr lang="fr-FR" altLang="en-US" b="0" i="0" baseline="0" dirty="0" err="1">
                <a:latin typeface="Times" pitchFamily="-84" charset="0"/>
                <a:ea typeface="ＭＳ Ｐゴシック" pitchFamily="-84" charset="-128"/>
              </a:rPr>
              <a:t>you</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can</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find</a:t>
            </a:r>
            <a:r>
              <a:rPr lang="fr-FR" altLang="en-US" b="0" i="0" baseline="0" dirty="0">
                <a:latin typeface="Times" pitchFamily="-84" charset="0"/>
                <a:ea typeface="ＭＳ Ｐゴシック" pitchFamily="-84" charset="-128"/>
              </a:rPr>
              <a:t> and </a:t>
            </a:r>
            <a:r>
              <a:rPr lang="fr-FR" altLang="en-US" b="0" i="0" baseline="0" dirty="0" err="1">
                <a:latin typeface="Times" pitchFamily="-84" charset="0"/>
                <a:ea typeface="ＭＳ Ｐゴシック" pitchFamily="-84" charset="-128"/>
              </a:rPr>
              <a:t>then</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incorporate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existing</a:t>
            </a:r>
            <a:r>
              <a:rPr lang="fr-FR" altLang="en-US" b="0" i="0" baseline="0" dirty="0">
                <a:latin typeface="Times" pitchFamily="-84" charset="0"/>
                <a:ea typeface="ＭＳ Ｐゴシック" pitchFamily="-84" charset="-128"/>
              </a:rPr>
              <a:t> CC-</a:t>
            </a:r>
            <a:r>
              <a:rPr lang="fr-FR" altLang="en-US" b="0" i="0" baseline="0" dirty="0" err="1">
                <a:latin typeface="Times" pitchFamily="-84" charset="0"/>
                <a:ea typeface="ＭＳ Ｐゴシック" pitchFamily="-84" charset="-128"/>
              </a:rPr>
              <a:t>licensed</a:t>
            </a:r>
            <a:r>
              <a:rPr lang="fr-FR" altLang="en-US" b="0" i="0" baseline="0" dirty="0">
                <a:latin typeface="Times" pitchFamily="-84" charset="0"/>
                <a:ea typeface="ＭＳ Ｐゴシック" pitchFamily="-84" charset="-128"/>
              </a:rPr>
              <a:t> (i.e. open) content in </a:t>
            </a:r>
            <a:r>
              <a:rPr lang="fr-FR" altLang="en-US" b="0" i="0" baseline="0" dirty="0" err="1">
                <a:latin typeface="Times" pitchFamily="-84" charset="0"/>
                <a:ea typeface="ＭＳ Ｐゴシック" pitchFamily="-84" charset="-128"/>
              </a:rPr>
              <a:t>your</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creation</a:t>
            </a:r>
            <a:r>
              <a:rPr lang="fr-FR" altLang="en-US" b="0" i="0" baseline="0" dirty="0">
                <a:latin typeface="Times" pitchFamily="-84" charset="0"/>
                <a:ea typeface="ＭＳ Ｐゴシック" pitchFamily="-84" charset="-128"/>
              </a:rPr>
              <a:t>/adaptation. You </a:t>
            </a:r>
            <a:r>
              <a:rPr lang="fr-FR" altLang="en-US" b="0" i="0" baseline="0" dirty="0" err="1">
                <a:latin typeface="Times" pitchFamily="-84" charset="0"/>
                <a:ea typeface="ＭＳ Ｐゴシック" pitchFamily="-84" charset="-128"/>
              </a:rPr>
              <a:t>also</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need</a:t>
            </a:r>
            <a:r>
              <a:rPr lang="fr-FR" altLang="en-US" b="0" i="0" baseline="0" dirty="0">
                <a:latin typeface="Times" pitchFamily="-84" charset="0"/>
                <a:ea typeface="ＭＳ Ｐゴシック" pitchFamily="-84" charset="-128"/>
              </a:rPr>
              <a:t> to know how to </a:t>
            </a:r>
            <a:r>
              <a:rPr lang="fr-FR" altLang="en-US" b="0" i="0" baseline="0" dirty="0" err="1">
                <a:latin typeface="Times" pitchFamily="-84" charset="0"/>
                <a:ea typeface="ＭＳ Ｐゴシック" pitchFamily="-84" charset="-128"/>
              </a:rPr>
              <a:t>apply</a:t>
            </a:r>
            <a:r>
              <a:rPr lang="fr-FR" altLang="en-US" b="0" i="0" baseline="0" dirty="0">
                <a:latin typeface="Times" pitchFamily="-84" charset="0"/>
                <a:ea typeface="ＭＳ Ｐゴシック" pitchFamily="-84" charset="-128"/>
              </a:rPr>
              <a:t> a CC licence to </a:t>
            </a:r>
            <a:r>
              <a:rPr lang="fr-FR" altLang="en-US" b="0" i="0" baseline="0" dirty="0" err="1">
                <a:latin typeface="Times" pitchFamily="-84" charset="0"/>
                <a:ea typeface="ＭＳ Ｐゴシック" pitchFamily="-84" charset="-128"/>
              </a:rPr>
              <a:t>your</a:t>
            </a:r>
            <a:r>
              <a:rPr lang="fr-FR" altLang="en-US" b="0" i="0" baseline="0" dirty="0">
                <a:latin typeface="Times" pitchFamily="-84" charset="0"/>
                <a:ea typeface="ＭＳ Ｐゴシック" pitchFamily="-84" charset="-128"/>
              </a:rPr>
              <a:t> new ressource </a:t>
            </a:r>
            <a:r>
              <a:rPr lang="fr-FR" altLang="en-US" b="0" i="0" baseline="0" dirty="0" err="1">
                <a:latin typeface="Times" pitchFamily="-84" charset="0"/>
                <a:ea typeface="ＭＳ Ｐゴシック" pitchFamily="-84" charset="-128"/>
              </a:rPr>
              <a:t>because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this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is</a:t>
            </a:r>
            <a:r>
              <a:rPr lang="fr-FR" altLang="en-US" b="0" i="0" baseline="0" dirty="0">
                <a:latin typeface="Times" pitchFamily="-84" charset="0"/>
                <a:ea typeface="ＭＳ Ｐゴシック" pitchFamily="-84" charset="-128"/>
              </a:rPr>
              <a:t> how </a:t>
            </a:r>
            <a:r>
              <a:rPr lang="fr-FR" altLang="en-US" b="0" i="0" baseline="0" dirty="0" err="1">
                <a:latin typeface="Times" pitchFamily="-84" charset="0"/>
                <a:ea typeface="ＭＳ Ｐゴシック" pitchFamily="-84" charset="-128"/>
              </a:rPr>
              <a:t>you</a:t>
            </a:r>
            <a:r>
              <a:rPr lang="fr-FR" altLang="en-US" b="0" i="0" baseline="0" dirty="0">
                <a:latin typeface="Times" pitchFamily="-84" charset="0"/>
                <a:ea typeface="ＭＳ Ｐゴシック" pitchFamily="-84" charset="-128"/>
              </a:rPr>
              <a:t> are </a:t>
            </a:r>
            <a:r>
              <a:rPr lang="fr-FR" altLang="en-US" b="0" i="0" baseline="0" dirty="0" err="1">
                <a:latin typeface="Times" pitchFamily="-84" charset="0"/>
                <a:ea typeface="ＭＳ Ｐゴシック" pitchFamily="-84" charset="-128"/>
              </a:rPr>
              <a:t>going</a:t>
            </a:r>
            <a:r>
              <a:rPr lang="fr-FR" altLang="en-US" b="0" i="0" baseline="0" dirty="0">
                <a:latin typeface="Times" pitchFamily="-84" charset="0"/>
                <a:ea typeface="ＭＳ Ｐゴシック" pitchFamily="-84" charset="-128"/>
              </a:rPr>
              <a:t> to </a:t>
            </a:r>
            <a:r>
              <a:rPr lang="fr-FR" altLang="en-US" b="0" i="0" baseline="0" dirty="0" err="1">
                <a:latin typeface="Times" pitchFamily="-84" charset="0"/>
                <a:ea typeface="ＭＳ Ｐゴシック" pitchFamily="-84" charset="-128"/>
              </a:rPr>
              <a:t>communicate</a:t>
            </a:r>
            <a:r>
              <a:rPr lang="fr-FR" altLang="en-US" b="0" i="0" baseline="0" dirty="0">
                <a:latin typeface="Times" pitchFamily="-84" charset="0"/>
                <a:ea typeface="ＭＳ Ｐゴシック" pitchFamily="-84" charset="-128"/>
              </a:rPr>
              <a:t> to </a:t>
            </a:r>
            <a:r>
              <a:rPr lang="fr-FR" altLang="en-US" b="0" i="0" baseline="0" dirty="0" err="1">
                <a:latin typeface="Times" pitchFamily="-84" charset="0"/>
                <a:ea typeface="ＭＳ Ｐゴシック" pitchFamily="-84" charset="-128"/>
              </a:rPr>
              <a:t>potential</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users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its</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level</a:t>
            </a:r>
            <a:r>
              <a:rPr lang="fr-FR" altLang="en-US" b="0" i="0" baseline="0" dirty="0">
                <a:latin typeface="Times" pitchFamily="-84" charset="0"/>
                <a:ea typeface="ＭＳ Ｐゴシック" pitchFamily="-84" charset="-128"/>
              </a:rPr>
              <a:t> of </a:t>
            </a:r>
            <a:r>
              <a:rPr lang="fr-FR" altLang="en-US" b="0" i="0" baseline="0" dirty="0" err="1">
                <a:latin typeface="Times" pitchFamily="-84" charset="0"/>
                <a:ea typeface="ＭＳ Ｐゴシック" pitchFamily="-84" charset="-128"/>
              </a:rPr>
              <a:t>openness</a:t>
            </a:r>
            <a:r>
              <a:rPr lang="fr-FR" altLang="en-US" b="0" i="0" baseline="0" dirty="0">
                <a:latin typeface="Times" pitchFamily="-84" charset="0"/>
                <a:ea typeface="ＭＳ Ｐゴシック" pitchFamily="-84" charset="-128"/>
              </a:rPr>
              <a:t>, i.e. </a:t>
            </a:r>
            <a:r>
              <a:rPr lang="fr-FR" altLang="en-US" b="0" i="0" baseline="0" dirty="0" err="1">
                <a:latin typeface="Times" pitchFamily="-84" charset="0"/>
                <a:ea typeface="ＭＳ Ｐゴシック" pitchFamily="-84" charset="-128"/>
              </a:rPr>
              <a:t>what</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they</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can</a:t>
            </a:r>
            <a:r>
              <a:rPr lang="fr-FR" altLang="en-US" b="0" i="0" baseline="0" dirty="0">
                <a:latin typeface="Times" pitchFamily="-84" charset="0"/>
                <a:ea typeface="ＭＳ Ｐゴシック" pitchFamily="-84" charset="-128"/>
              </a:rPr>
              <a:t> do </a:t>
            </a:r>
            <a:r>
              <a:rPr lang="fr-FR" altLang="en-US" b="0" i="0" baseline="0" dirty="0" err="1">
                <a:latin typeface="Times" pitchFamily="-84" charset="0"/>
                <a:ea typeface="ＭＳ Ｐゴシック" pitchFamily="-84" charset="-128"/>
              </a:rPr>
              <a:t>with</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your</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resource</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without</a:t>
            </a:r>
            <a:r>
              <a:rPr lang="fr-FR" altLang="en-US" b="0" i="0" baseline="0" dirty="0">
                <a:latin typeface="Times" pitchFamily="-84" charset="0"/>
                <a:ea typeface="ＭＳ Ｐゴシック" pitchFamily="-84" charset="-128"/>
              </a:rPr>
              <a:t> </a:t>
            </a:r>
            <a:r>
              <a:rPr lang="fr-FR" altLang="en-US" b="0" i="0" baseline="0" dirty="0" err="1">
                <a:latin typeface="Times" pitchFamily="-84" charset="0"/>
                <a:ea typeface="ＭＳ Ｐゴシック" pitchFamily="-84" charset="-128"/>
              </a:rPr>
              <a:t>having</a:t>
            </a:r>
            <a:r>
              <a:rPr lang="fr-FR" altLang="en-US" b="0" i="0" baseline="0" dirty="0">
                <a:latin typeface="Times" pitchFamily="-84" charset="0"/>
                <a:ea typeface="ＭＳ Ｐゴシック" pitchFamily="-84" charset="-128"/>
              </a:rPr>
              <a:t> to </a:t>
            </a:r>
            <a:r>
              <a:rPr lang="fr-FR" altLang="en-US" b="0" i="0" baseline="0" dirty="0" err="1">
                <a:latin typeface="Times" pitchFamily="-84" charset="0"/>
                <a:ea typeface="ＭＳ Ｐゴシック" pitchFamily="-84" charset="-128"/>
              </a:rPr>
              <a:t>ask</a:t>
            </a:r>
            <a:r>
              <a:rPr lang="fr-FR" altLang="en-US" b="0" i="0" baseline="0" dirty="0">
                <a:latin typeface="Times" pitchFamily="-84" charset="0"/>
                <a:ea typeface="ＭＳ Ｐゴシック" pitchFamily="-84" charset="-128"/>
              </a:rPr>
              <a:t> for permission</a:t>
            </a:r>
            <a:r>
              <a:rPr lang="fr-FR" altLang="en-US" b="0" i="0" baseline="0" dirty="0" smtClean="0">
                <a:latin typeface="Times" pitchFamily="-84" charset="0"/>
                <a:ea typeface="ＭＳ Ｐゴシック" pitchFamily="-84" charset="-128"/>
              </a:rPr>
              <a:t>.</a:t>
            </a:r>
            <a:endParaRPr lang="fr-FR" altLang="en-US" b="0" i="0" baseline="0" dirty="0">
              <a:latin typeface="Times" pitchFamily="-84" charset="0"/>
              <a:ea typeface="ＭＳ Ｐゴシック" pitchFamily="-8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182" indent="-285635" eaLnBrk="0" hangingPunct="0">
              <a:spcBef>
                <a:spcPct val="30000"/>
              </a:spcBef>
              <a:defRPr sz="1200">
                <a:solidFill>
                  <a:schemeClr val="tx1"/>
                </a:solidFill>
                <a:latin typeface="Times" pitchFamily="-84" charset="0"/>
                <a:ea typeface="ＭＳ Ｐゴシック" pitchFamily="-84" charset="-128"/>
              </a:defRPr>
            </a:lvl2pPr>
            <a:lvl3pPr marL="1147354" indent="-229471" eaLnBrk="0" hangingPunct="0">
              <a:spcBef>
                <a:spcPct val="30000"/>
              </a:spcBef>
              <a:defRPr sz="1200">
                <a:solidFill>
                  <a:schemeClr val="tx1"/>
                </a:solidFill>
                <a:latin typeface="Times" pitchFamily="-84" charset="0"/>
                <a:ea typeface="ＭＳ Ｐゴシック" pitchFamily="-84" charset="-128"/>
              </a:defRPr>
            </a:lvl3pPr>
            <a:lvl4pPr marL="1606295" indent="-229471" eaLnBrk="0" hangingPunct="0">
              <a:spcBef>
                <a:spcPct val="30000"/>
              </a:spcBef>
              <a:defRPr sz="1200">
                <a:solidFill>
                  <a:schemeClr val="tx1"/>
                </a:solidFill>
                <a:latin typeface="Times" pitchFamily="-84" charset="0"/>
                <a:ea typeface="ＭＳ Ｐゴシック" pitchFamily="-84" charset="-128"/>
              </a:defRPr>
            </a:lvl4pPr>
            <a:lvl5pPr marL="2065237" indent="-229471" eaLnBrk="0" hangingPunct="0">
              <a:spcBef>
                <a:spcPct val="30000"/>
              </a:spcBef>
              <a:defRPr sz="1200">
                <a:solidFill>
                  <a:schemeClr val="tx1"/>
                </a:solidFill>
                <a:latin typeface="Times" pitchFamily="-84" charset="0"/>
                <a:ea typeface="ＭＳ Ｐゴシック" pitchFamily="-84" charset="-128"/>
              </a:defRPr>
            </a:lvl5pPr>
            <a:lvl6pPr marL="2527388"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953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5168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13840"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C5DBE7C8-5B47-4F4B-8743-38AC5BC29B72}" type="slidenum">
              <a:rPr lang="en-US" altLang="en-US" smtClean="0"/>
              <a:pPr>
                <a:spcBef>
                  <a:spcPct val="0"/>
                </a:spcBef>
              </a:pPr>
              <a:t>6</a:t>
            </a:fld>
            <a:endParaRPr lang="en-US" altLang="en-US"/>
          </a:p>
        </p:txBody>
      </p:sp>
    </p:spTree>
    <p:extLst>
      <p:ext uri="{BB962C8B-B14F-4D97-AF65-F5344CB8AC3E}">
        <p14:creationId xmlns:p14="http://schemas.microsoft.com/office/powerpoint/2010/main" val="3676211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Not all CC licences allow for the 5Rs – two licences with the ND (</a:t>
            </a:r>
            <a:r>
              <a:rPr lang="en-CA" baseline="0" dirty="0" err="1"/>
              <a:t>NoDerivatives</a:t>
            </a:r>
            <a:r>
              <a:rPr lang="en-CA" baseline="0" dirty="0"/>
              <a:t>) condition go against two fundamental principles of OER: revision and remixing. </a:t>
            </a:r>
          </a:p>
          <a:p>
            <a:pPr marL="0" indent="0">
              <a:buFontTx/>
              <a:buNone/>
              <a:defRPr/>
            </a:pPr>
            <a:endParaRPr lang="en-CA" baseline="0" dirty="0"/>
          </a:p>
          <a:p>
            <a:pPr marL="0" indent="0">
              <a:buFontTx/>
              <a:buNone/>
              <a:defRPr/>
            </a:pPr>
            <a:r>
              <a:rPr lang="en-CA" baseline="0" dirty="0"/>
              <a:t>Public Domain (CC0) – no restrictions at all = like when copyright has expired, but the author has waived their rights on more recent content, even attribution is not necessary. Not often chosen for an OER, but content in the public domain can be used to create or add to an OER. </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7</a:t>
            </a:fld>
            <a:endParaRPr lang="en-US" altLang="en-US"/>
          </a:p>
        </p:txBody>
      </p:sp>
    </p:spTree>
    <p:extLst>
      <p:ext uri="{BB962C8B-B14F-4D97-AF65-F5344CB8AC3E}">
        <p14:creationId xmlns:p14="http://schemas.microsoft.com/office/powerpoint/2010/main" val="4066238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8</a:t>
            </a:fld>
            <a:endParaRPr lang="en-US" altLang="en-US"/>
          </a:p>
        </p:txBody>
      </p:sp>
    </p:spTree>
    <p:extLst>
      <p:ext uri="{BB962C8B-B14F-4D97-AF65-F5344CB8AC3E}">
        <p14:creationId xmlns:p14="http://schemas.microsoft.com/office/powerpoint/2010/main" val="2424301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9</a:t>
            </a:fld>
            <a:endParaRPr lang="en-US" altLang="en-US"/>
          </a:p>
        </p:txBody>
      </p:sp>
    </p:spTree>
    <p:extLst>
      <p:ext uri="{BB962C8B-B14F-4D97-AF65-F5344CB8AC3E}">
        <p14:creationId xmlns:p14="http://schemas.microsoft.com/office/powerpoint/2010/main" val="4065870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8" name="Picture 7"/>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525191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6" name="Picture 5"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9" name="Picture 8"/>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4439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029200"/>
          </a:xfrm>
        </p:spPr>
        <p:txBody>
          <a:bodyPr vert="eaVert"/>
          <a:lstStyle/>
          <a:p>
            <a:r>
              <a:rPr lang="fr-CA" dirty="0"/>
              <a:t>Click to </a:t>
            </a:r>
            <a:r>
              <a:rPr lang="fr-CA" dirty="0" err="1"/>
              <a:t>edit</a:t>
            </a:r>
            <a:r>
              <a:rPr lang="fr-CA" dirty="0"/>
              <a:t> Master </a:t>
            </a:r>
            <a:r>
              <a:rPr lang="fr-CA" dirty="0" err="1"/>
              <a:t>title</a:t>
            </a:r>
            <a:r>
              <a:rPr lang="fr-CA" dirty="0"/>
              <a:t> style</a:t>
            </a:r>
            <a:endParaRPr lang="en-US" dirty="0"/>
          </a:p>
        </p:txBody>
      </p:sp>
      <p:sp>
        <p:nvSpPr>
          <p:cNvPr id="3" name="Vertical Text Placeholder 2"/>
          <p:cNvSpPr>
            <a:spLocks noGrp="1"/>
          </p:cNvSpPr>
          <p:nvPr>
            <p:ph type="body" orient="vert" idx="1"/>
          </p:nvPr>
        </p:nvSpPr>
        <p:spPr>
          <a:xfrm>
            <a:off x="685800" y="381000"/>
            <a:ext cx="5676900" cy="5029200"/>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6" name="Picture 5"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9" name="Picture 8"/>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1348269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9F9F9"/>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412750" y="692696"/>
            <a:ext cx="7774632" cy="864096"/>
          </a:xfrm>
        </p:spPr>
        <p:txBody>
          <a:bodyPr/>
          <a:lstStyle/>
          <a:p>
            <a:endParaRPr lang="en-US" b="1" dirty="0"/>
          </a:p>
        </p:txBody>
      </p:sp>
      <p:sp>
        <p:nvSpPr>
          <p:cNvPr id="11" name="Content Placeholder 2"/>
          <p:cNvSpPr>
            <a:spLocks noGrp="1"/>
          </p:cNvSpPr>
          <p:nvPr>
            <p:ph idx="1"/>
          </p:nvPr>
        </p:nvSpPr>
        <p:spPr>
          <a:xfrm>
            <a:off x="395536" y="1700808"/>
            <a:ext cx="7772400" cy="3753544"/>
          </a:xfrm>
        </p:spPr>
        <p:txBody>
          <a:bodyPr/>
          <a:lstStyle/>
          <a:p>
            <a:endParaRPr lang="en-US" dirty="0"/>
          </a:p>
        </p:txBody>
      </p:sp>
      <p:pic>
        <p:nvPicPr>
          <p:cNvPr id="14" name="Picture 13"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2" name="Picture 11"/>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03664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281115"/>
            <a:ext cx="7772400" cy="1362075"/>
          </a:xfrm>
        </p:spPr>
        <p:txBody>
          <a:bodyPr anchor="t"/>
          <a:lstStyle>
            <a:lvl1pPr algn="l">
              <a:defRPr sz="4000" b="1" cap="all"/>
            </a:lvl1pPr>
          </a:lstStyle>
          <a:p>
            <a:r>
              <a:rPr lang="fr-CA"/>
              <a:t>Click to edit Master title style</a:t>
            </a:r>
            <a:endParaRPr lang="en-US" dirty="0"/>
          </a:p>
        </p:txBody>
      </p:sp>
      <p:sp>
        <p:nvSpPr>
          <p:cNvPr id="3" name="Text Placeholder 2"/>
          <p:cNvSpPr>
            <a:spLocks noGrp="1"/>
          </p:cNvSpPr>
          <p:nvPr>
            <p:ph type="body" idx="1"/>
          </p:nvPr>
        </p:nvSpPr>
        <p:spPr>
          <a:xfrm>
            <a:off x="722313" y="2780928"/>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A"/>
              <a:t>Click to edit Master text styles</a:t>
            </a:r>
          </a:p>
        </p:txBody>
      </p:sp>
      <p:pic>
        <p:nvPicPr>
          <p:cNvPr id="6" name="Picture 5"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9" name="Picture 8"/>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4137314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Click to </a:t>
            </a:r>
            <a:r>
              <a:rPr lang="fr-CA" dirty="0" err="1"/>
              <a:t>edit</a:t>
            </a:r>
            <a:r>
              <a:rPr lang="fr-CA" dirty="0"/>
              <a:t> Master </a:t>
            </a:r>
            <a:r>
              <a:rPr lang="fr-CA" dirty="0" err="1"/>
              <a:t>title</a:t>
            </a:r>
            <a:r>
              <a:rPr lang="fr-CA" dirty="0"/>
              <a:t> style</a:t>
            </a:r>
            <a:endParaRPr lang="en-US" dirty="0"/>
          </a:p>
        </p:txBody>
      </p:sp>
      <p:sp>
        <p:nvSpPr>
          <p:cNvPr id="3" name="Content Placeholder 2"/>
          <p:cNvSpPr>
            <a:spLocks noGrp="1"/>
          </p:cNvSpPr>
          <p:nvPr>
            <p:ph sz="half" idx="1"/>
          </p:nvPr>
        </p:nvSpPr>
        <p:spPr>
          <a:xfrm>
            <a:off x="685800" y="1524000"/>
            <a:ext cx="3810000" cy="3886200"/>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sp>
        <p:nvSpPr>
          <p:cNvPr id="4" name="Content Placeholder 3"/>
          <p:cNvSpPr>
            <a:spLocks noGrp="1"/>
          </p:cNvSpPr>
          <p:nvPr>
            <p:ph sz="half" idx="2"/>
          </p:nvPr>
        </p:nvSpPr>
        <p:spPr>
          <a:xfrm>
            <a:off x="4648200" y="1524000"/>
            <a:ext cx="3810000" cy="3886200"/>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7" name="Picture 6"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0" name="Picture 9"/>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1805733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r-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dirty="0"/>
              <a:t>Click to </a:t>
            </a:r>
            <a:r>
              <a:rPr lang="fr-CA" dirty="0" err="1"/>
              <a:t>edit</a:t>
            </a:r>
            <a:r>
              <a:rPr lang="fr-CA" dirty="0"/>
              <a:t> Master </a:t>
            </a:r>
            <a:r>
              <a:rPr lang="fr-CA" dirty="0" err="1"/>
              <a:t>text</a:t>
            </a:r>
            <a:r>
              <a:rPr lang="fr-CA" dirty="0"/>
              <a: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9" name="Picture 8"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2" name="Picture 11"/>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972345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Click to edit Master title style</a:t>
            </a:r>
            <a:endParaRPr lang="en-US"/>
          </a:p>
        </p:txBody>
      </p:sp>
      <p:pic>
        <p:nvPicPr>
          <p:cNvPr id="5" name="Picture 4"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8" name="Picture 7"/>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229001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4" name="Picture 3"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7" name="Picture 6"/>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493743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3008313" cy="1162050"/>
          </a:xfrm>
        </p:spPr>
        <p:txBody>
          <a:bodyPr anchor="b"/>
          <a:lstStyle>
            <a:lvl1pPr algn="l">
              <a:defRPr sz="2000" b="1"/>
            </a:lvl1pPr>
          </a:lstStyle>
          <a:p>
            <a:r>
              <a:rPr lang="fr-CA" dirty="0"/>
              <a:t>Click to </a:t>
            </a:r>
            <a:r>
              <a:rPr lang="fr-CA" dirty="0" err="1"/>
              <a:t>edit</a:t>
            </a:r>
            <a:r>
              <a:rPr lang="fr-CA" dirty="0"/>
              <a:t> Master </a:t>
            </a:r>
            <a:r>
              <a:rPr lang="fr-CA" dirty="0" err="1"/>
              <a:t>title</a:t>
            </a:r>
            <a:r>
              <a:rPr lang="fr-CA" dirty="0"/>
              <a:t> style</a:t>
            </a:r>
            <a:endParaRPr lang="en-US" dirty="0"/>
          </a:p>
        </p:txBody>
      </p:sp>
      <p:sp>
        <p:nvSpPr>
          <p:cNvPr id="3" name="Content Placeholder 2"/>
          <p:cNvSpPr>
            <a:spLocks noGrp="1"/>
          </p:cNvSpPr>
          <p:nvPr>
            <p:ph idx="1"/>
          </p:nvPr>
        </p:nvSpPr>
        <p:spPr>
          <a:xfrm>
            <a:off x="3575050" y="404665"/>
            <a:ext cx="5111750" cy="5472608"/>
          </a:xfrm>
        </p:spPr>
        <p:txBody>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sp>
        <p:nvSpPr>
          <p:cNvPr id="4" name="Text Placeholder 3"/>
          <p:cNvSpPr>
            <a:spLocks noGrp="1"/>
          </p:cNvSpPr>
          <p:nvPr>
            <p:ph type="body" sz="half" idx="2"/>
          </p:nvPr>
        </p:nvSpPr>
        <p:spPr>
          <a:xfrm>
            <a:off x="457200" y="1772817"/>
            <a:ext cx="3008313" cy="41044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dirty="0"/>
              <a:t>Click to </a:t>
            </a:r>
            <a:r>
              <a:rPr lang="fr-CA" dirty="0" err="1"/>
              <a:t>edit</a:t>
            </a:r>
            <a:r>
              <a:rPr lang="fr-CA" dirty="0"/>
              <a:t> Master </a:t>
            </a:r>
            <a:r>
              <a:rPr lang="fr-CA" dirty="0" err="1"/>
              <a:t>text</a:t>
            </a:r>
            <a:r>
              <a:rPr lang="fr-CA" dirty="0"/>
              <a:t> styles</a:t>
            </a:r>
          </a:p>
        </p:txBody>
      </p:sp>
      <p:pic>
        <p:nvPicPr>
          <p:cNvPr id="7" name="Picture 6"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0" name="Picture 9"/>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67423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302422"/>
            <a:ext cx="5486400" cy="566738"/>
          </a:xfrm>
        </p:spPr>
        <p:txBody>
          <a:bodyPr anchor="b"/>
          <a:lstStyle>
            <a:lvl1pPr algn="l">
              <a:defRPr sz="2000" b="1"/>
            </a:lvl1pPr>
          </a:lstStyle>
          <a:p>
            <a:r>
              <a:rPr lang="fr-CA"/>
              <a:t>Click to edit Master title style</a:t>
            </a:r>
            <a:endParaRPr lang="en-US"/>
          </a:p>
        </p:txBody>
      </p:sp>
      <p:sp>
        <p:nvSpPr>
          <p:cNvPr id="3" name="Picture Placeholder 2"/>
          <p:cNvSpPr>
            <a:spLocks noGrp="1"/>
          </p:cNvSpPr>
          <p:nvPr>
            <p:ph type="pic" idx="1"/>
          </p:nvPr>
        </p:nvSpPr>
        <p:spPr>
          <a:xfrm>
            <a:off x="1792288" y="612775"/>
            <a:ext cx="5486400" cy="35363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A" noProof="0"/>
              <a:t>Drag picture to placeholder or click icon to add</a:t>
            </a:r>
            <a:endParaRPr lang="en-US" noProof="0"/>
          </a:p>
        </p:txBody>
      </p:sp>
      <p:sp>
        <p:nvSpPr>
          <p:cNvPr id="4" name="Text Placeholder 3"/>
          <p:cNvSpPr>
            <a:spLocks noGrp="1"/>
          </p:cNvSpPr>
          <p:nvPr>
            <p:ph type="body" sz="half" idx="2"/>
          </p:nvPr>
        </p:nvSpPr>
        <p:spPr>
          <a:xfrm>
            <a:off x="1792288" y="486916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a:t>Click to edit Master text styles</a:t>
            </a:r>
          </a:p>
        </p:txBody>
      </p:sp>
      <p:pic>
        <p:nvPicPr>
          <p:cNvPr id="7" name="Picture 6"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0" name="Picture 9"/>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502005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381000"/>
            <a:ext cx="65532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r-CA" dirty="0"/>
              <a:t>Click to </a:t>
            </a:r>
            <a:r>
              <a:rPr lang="fr-CA" dirty="0" err="1"/>
              <a:t>add</a:t>
            </a:r>
            <a:r>
              <a:rPr lang="fr-CA" dirty="0"/>
              <a:t> </a:t>
            </a:r>
            <a:r>
              <a:rPr lang="fr-CA" dirty="0" err="1"/>
              <a:t>title</a:t>
            </a:r>
            <a:r>
              <a:rPr lang="fr-CA" dirty="0"/>
              <a:t> </a:t>
            </a:r>
            <a:r>
              <a:rPr lang="fr-CA" dirty="0" err="1"/>
              <a:t>here</a:t>
            </a:r>
            <a:endParaRPr lang="en-US" dirty="0"/>
          </a:p>
        </p:txBody>
      </p:sp>
      <p:sp>
        <p:nvSpPr>
          <p:cNvPr id="1028" name="Rectangle 3"/>
          <p:cNvSpPr>
            <a:spLocks noGrp="1" noChangeArrowheads="1"/>
          </p:cNvSpPr>
          <p:nvPr>
            <p:ph type="body" idx="1"/>
          </p:nvPr>
        </p:nvSpPr>
        <p:spPr bwMode="auto">
          <a:xfrm>
            <a:off x="685800" y="1524000"/>
            <a:ext cx="77724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CA" dirty="0"/>
              <a:t>Click to </a:t>
            </a:r>
            <a:r>
              <a:rPr lang="fr-CA" dirty="0" err="1"/>
              <a:t>add</a:t>
            </a:r>
            <a:r>
              <a:rPr lang="fr-CA" dirty="0"/>
              <a:t> content </a:t>
            </a:r>
            <a:r>
              <a:rPr lang="fr-CA" dirty="0" err="1"/>
              <a:t>here</a:t>
            </a:r>
            <a:endParaRPr lang="en-US" dirty="0"/>
          </a:p>
        </p:txBody>
      </p:sp>
      <p:sp>
        <p:nvSpPr>
          <p:cNvPr id="3" name="TextBox 2"/>
          <p:cNvSpPr txBox="1"/>
          <p:nvPr userDrawn="1"/>
        </p:nvSpPr>
        <p:spPr>
          <a:xfrm>
            <a:off x="8663717" y="200778"/>
            <a:ext cx="432048" cy="246221"/>
          </a:xfrm>
          <a:prstGeom prst="rect">
            <a:avLst/>
          </a:prstGeom>
          <a:noFill/>
        </p:spPr>
        <p:txBody>
          <a:bodyPr wrap="square" rtlCol="0">
            <a:spAutoFit/>
          </a:bodyPr>
          <a:lstStyle/>
          <a:p>
            <a:fld id="{F0B1AAE9-9813-2248-B2A8-96C88B254205}" type="slidenum">
              <a:rPr lang="en-US" sz="1000" smtClean="0">
                <a:solidFill>
                  <a:schemeClr val="bg2"/>
                </a:solidFill>
                <a:latin typeface="Arial;"/>
                <a:cs typeface="Arial;"/>
              </a:rPr>
              <a:t>‹#›</a:t>
            </a:fld>
            <a:endParaRPr lang="en-US" sz="1000" dirty="0">
              <a:solidFill>
                <a:schemeClr val="bg2"/>
              </a:solidFill>
              <a:latin typeface="Arial;"/>
              <a:cs typeface="Arial;"/>
            </a:endParaRP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dt="0"/>
  <p:txStyles>
    <p:title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p:titleStyle>
    <p:bodyStyle>
      <a:lvl1pPr marL="342900" indent="-342900" algn="l" rtl="0" eaLnBrk="1" fontAlgn="base" hangingPunct="1">
        <a:spcBef>
          <a:spcPct val="20000"/>
        </a:spcBef>
        <a:spcAft>
          <a:spcPct val="0"/>
        </a:spcAft>
        <a:buChar char="•"/>
        <a:defRPr sz="2000">
          <a:solidFill>
            <a:schemeClr val="tx1"/>
          </a:solidFill>
          <a:latin typeface="+mn-lt"/>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3.jp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hyperlink" Target="https://creativecommons.org/licenses/by/4.0/" TargetMode="External"/><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9.png"/><Relationship Id="rId5" Type="http://schemas.openxmlformats.org/officeDocument/2006/relationships/image" Target="../media/image4.png"/><Relationship Id="rId15" Type="http://schemas.microsoft.com/office/2007/relationships/hdphoto" Target="../media/hdphoto1.wdp"/><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openstax.org/" TargetMode="External"/><Relationship Id="rId13" Type="http://schemas.openxmlformats.org/officeDocument/2006/relationships/hyperlink" Target="https://www.oercommons.org/" TargetMode="External"/><Relationship Id="rId18" Type="http://schemas.openxmlformats.org/officeDocument/2006/relationships/image" Target="../media/image29.png"/><Relationship Id="rId3" Type="http://schemas.openxmlformats.org/officeDocument/2006/relationships/hyperlink" Target="https://ocw.mit.edu/index.htm" TargetMode="External"/><Relationship Id="rId7" Type="http://schemas.openxmlformats.org/officeDocument/2006/relationships/hyperlink" Target="http://open.umn.edu/opentextbooks/" TargetMode="External"/><Relationship Id="rId12" Type="http://schemas.openxmlformats.org/officeDocument/2006/relationships/image" Target="../media/image26.png"/><Relationship Id="rId17" Type="http://schemas.openxmlformats.org/officeDocument/2006/relationships/hyperlink" Target="https://nsdl.oercommons.org/" TargetMode="External"/><Relationship Id="rId2" Type="http://schemas.openxmlformats.org/officeDocument/2006/relationships/notesSlide" Target="../notesSlides/notesSlide11.xml"/><Relationship Id="rId16"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hyperlink" Target="https://textbooks.opensuny.org/" TargetMode="External"/><Relationship Id="rId5" Type="http://schemas.openxmlformats.org/officeDocument/2006/relationships/hyperlink" Target="https://www.merlot.org/merlot/index.htm" TargetMode="External"/><Relationship Id="rId15" Type="http://schemas.openxmlformats.org/officeDocument/2006/relationships/image" Target="../media/image27.png"/><Relationship Id="rId10"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image" Target="../media/image24.JPG"/><Relationship Id="rId14" Type="http://schemas.openxmlformats.org/officeDocument/2006/relationships/hyperlink" Target="https://teachingcommons.us/"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openlibrary.ecampusontario.ca/" TargetMode="External"/><Relationship Id="rId3" Type="http://schemas.openxmlformats.org/officeDocument/2006/relationships/hyperlink" Target="http://albertaoer.com/content/repository" TargetMode="External"/><Relationship Id="rId7" Type="http://schemas.openxmlformats.org/officeDocument/2006/relationships/hyperlink" Target="https://open.bccampus.ca/find-open-textbook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hyperlink" Target="https://bneuf.auf.org/#!/resource" TargetMode="External"/><Relationship Id="rId3" Type="http://schemas.openxmlformats.org/officeDocument/2006/relationships/hyperlink" Target="http://ceres.vteducation.org/app/index.jsp?lang=fr" TargetMode="External"/><Relationship Id="rId7"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oer.avu.org/handle/123456789/89" TargetMode="External"/><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search.creativecommons.org/" TargetMode="External"/><Relationship Id="rId3" Type="http://schemas.openxmlformats.org/officeDocument/2006/relationships/hyperlink" Target="http://v2.sherpa.ac.uk/opendoar/" TargetMode="External"/><Relationship Id="rId7" Type="http://schemas.openxmlformats.org/officeDocument/2006/relationships/hyperlink" Target="http://www.oapen.org/hom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doabooks.org/doab?uiLanguage=en" TargetMode="External"/><Relationship Id="rId5" Type="http://schemas.openxmlformats.org/officeDocument/2006/relationships/hyperlink" Target="https://doaj.org/" TargetMode="External"/><Relationship Id="rId4" Type="http://schemas.openxmlformats.org/officeDocument/2006/relationships/hyperlink" Target="http://roar.eprints.or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pexels.com/" TargetMode="External"/><Relationship Id="rId3" Type="http://schemas.openxmlformats.org/officeDocument/2006/relationships/hyperlink" Target="https://www.flickr.com/" TargetMode="External"/><Relationship Id="rId7" Type="http://schemas.openxmlformats.org/officeDocument/2006/relationships/hyperlink" Target="https://visualhunt.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vimeo.com/" TargetMode="External"/><Relationship Id="rId5" Type="http://schemas.openxmlformats.org/officeDocument/2006/relationships/hyperlink" Target="https://pixabay.com/" TargetMode="External"/><Relationship Id="rId10" Type="http://schemas.openxmlformats.org/officeDocument/2006/relationships/hyperlink" Target="https://images.google.com/" TargetMode="External"/><Relationship Id="rId4" Type="http://schemas.openxmlformats.org/officeDocument/2006/relationships/hyperlink" Target="https://www.youtube.com/" TargetMode="External"/><Relationship Id="rId9" Type="http://schemas.openxmlformats.org/officeDocument/2006/relationships/hyperlink" Target="https://unsplash.com/"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soundcloud.com/" TargetMode="External"/><Relationship Id="rId3" Type="http://schemas.openxmlformats.org/officeDocument/2006/relationships/hyperlink" Target="https://commons.wikimedia.org/" TargetMode="External"/><Relationship Id="rId7" Type="http://schemas.openxmlformats.org/officeDocument/2006/relationships/hyperlink" Target="https://www.jamendo.co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freemusicarchive.org/" TargetMode="External"/><Relationship Id="rId5" Type="http://schemas.openxmlformats.org/officeDocument/2006/relationships/hyperlink" Target="http://freesound.org/" TargetMode="External"/><Relationship Id="rId4" Type="http://schemas.openxmlformats.org/officeDocument/2006/relationships/hyperlink" Target="https://search.creativecommons.org/" TargetMode="External"/><Relationship Id="rId9" Type="http://schemas.openxmlformats.org/officeDocument/2006/relationships/hyperlink" Target="https://archive.org/"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openwa.org/attrib-builder/"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7.jpg"/><Relationship Id="rId7" Type="http://schemas.openxmlformats.org/officeDocument/2006/relationships/hyperlink" Target="https://wiki.creativecommons.org/wiki/Best_practices_for_attributio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creativecommons.org/licenses/by-nc/2.0/legalcode.fr" TargetMode="External"/><Relationship Id="rId5" Type="http://schemas.openxmlformats.org/officeDocument/2006/relationships/hyperlink" Target="https://www.flickr.com/photos/photogism/" TargetMode="External"/><Relationship Id="rId4" Type="http://schemas.openxmlformats.org/officeDocument/2006/relationships/hyperlink" Target="https://www.flickr.com/photos/photogism/5572450661/"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youtu.be/ljNS5p3cql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communicationsavante.uottawa.ca/ressources-educatives-libre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ww.francophonie.org/IMG/pdf/guide_formateur-rel.pdf" TargetMode="External"/><Relationship Id="rId5" Type="http://schemas.openxmlformats.org/officeDocument/2006/relationships/hyperlink" Target="https://www.francophonie.org/IMG/pdf/referentiel-competence-rel-v1-1.pdf" TargetMode="External"/><Relationship Id="rId4" Type="http://schemas.openxmlformats.org/officeDocument/2006/relationships/hyperlink" Target="http://unesdoc.unesco.org/images/0023/002328/232842f.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scholarlycommunication.uottawa.ca/open-educational-resources" TargetMode="External"/><Relationship Id="rId7" Type="http://schemas.openxmlformats.org/officeDocument/2006/relationships/hyperlink" Target="http://guides.library.queensu.ca/oer/about"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opentextbc.ca/selfpublishguide/" TargetMode="External"/><Relationship Id="rId5" Type="http://schemas.openxmlformats.org/officeDocument/2006/relationships/hyperlink" Target="https://opentextbc.ca/adaptopentextbook/" TargetMode="External"/><Relationship Id="rId4" Type="http://schemas.openxmlformats.org/officeDocument/2006/relationships/hyperlink" Target="https://pressbooks.bccampus.ca/facultyoertoolkit/"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Melanie.Brunet@uOttawa.ca"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droit-auteur.uottawa.ca/" TargetMode="External"/><Relationship Id="rId4" Type="http://schemas.openxmlformats.org/officeDocument/2006/relationships/hyperlink" Target="https://copyright.uottawa.c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opencontent.org/definition/"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reativecommons.org/licenses/by/4.0/"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creativecommons.org/about/downloads" TargetMode="External"/><Relationship Id="rId3" Type="http://schemas.openxmlformats.org/officeDocument/2006/relationships/image" Target="../media/image14.png"/><Relationship Id="rId7" Type="http://schemas.openxmlformats.org/officeDocument/2006/relationships/hyperlink" Target="https://pixabay.com/service/licens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pixabay.com/vectors/copyright-icon-license-intellectual-98570/" TargetMode="External"/><Relationship Id="rId5" Type="http://schemas.openxmlformats.org/officeDocument/2006/relationships/image" Target="../media/image15.png"/><Relationship Id="rId4" Type="http://schemas.openxmlformats.org/officeDocument/2006/relationships/hyperlink" Target="https://creativecommons.org/licenses/?lang=fr" TargetMode="External"/><Relationship Id="rId9" Type="http://schemas.openxmlformats.org/officeDocument/2006/relationships/hyperlink" Target="https://creativecommons.org/licenses/by/4.0/"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lang=en" TargetMode="External"/><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hyperlink" Target="https://creativecommons.org/licenses/by/4.0/" TargetMode="External"/><Relationship Id="rId4" Type="http://schemas.openxmlformats.org/officeDocument/2006/relationships/image" Target="../media/image17.png"/><Relationship Id="rId9" Type="http://schemas.openxmlformats.org/officeDocument/2006/relationships/hyperlink" Target="https://creativecommons.org/about/download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creativecommons.org/licenses/by/4.0/" TargetMode="External"/><Relationship Id="rId4" Type="http://schemas.openxmlformats.org/officeDocument/2006/relationships/hyperlink" Target="https://doi.org/10.5334/bbc.c"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7507"/>
        </a:solidFill>
        <a:effectLst/>
      </p:bgPr>
    </p:bg>
    <p:spTree>
      <p:nvGrpSpPr>
        <p:cNvPr id="1" name=""/>
        <p:cNvGrpSpPr/>
        <p:nvPr/>
      </p:nvGrpSpPr>
      <p:grpSpPr>
        <a:xfrm>
          <a:off x="0" y="0"/>
          <a:ext cx="0" cy="0"/>
          <a:chOff x="0" y="0"/>
          <a:chExt cx="0" cy="0"/>
        </a:xfrm>
      </p:grpSpPr>
      <p:pic>
        <p:nvPicPr>
          <p:cNvPr id="7" name="Picture 6" descr="PPT_BKG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5" y="0"/>
            <a:ext cx="9144001" cy="6858000"/>
          </a:xfrm>
          <a:prstGeom prst="rect">
            <a:avLst/>
          </a:prstGeom>
        </p:spPr>
      </p:pic>
      <p:grpSp>
        <p:nvGrpSpPr>
          <p:cNvPr id="20" name="Group 19"/>
          <p:cNvGrpSpPr/>
          <p:nvPr/>
        </p:nvGrpSpPr>
        <p:grpSpPr>
          <a:xfrm>
            <a:off x="-14941" y="-1866"/>
            <a:ext cx="9173882" cy="6867337"/>
            <a:chOff x="-14941" y="-1866"/>
            <a:chExt cx="9173882" cy="6867337"/>
          </a:xfrm>
        </p:grpSpPr>
        <p:pic>
          <p:nvPicPr>
            <p:cNvPr id="21" name="Picture 20"/>
            <p:cNvPicPr>
              <a:picLocks noChangeAspect="1"/>
            </p:cNvPicPr>
            <p:nvPr/>
          </p:nvPicPr>
          <p:blipFill>
            <a:blip r:embed="rId4"/>
            <a:stretch>
              <a:fillRect/>
            </a:stretch>
          </p:blipFill>
          <p:spPr>
            <a:xfrm>
              <a:off x="-14941" y="6652164"/>
              <a:ext cx="9166412" cy="213307"/>
            </a:xfrm>
            <a:prstGeom prst="rect">
              <a:avLst/>
            </a:prstGeom>
          </p:spPr>
        </p:pic>
        <p:sp>
          <p:nvSpPr>
            <p:cNvPr id="22" name="Rectangle 21"/>
            <p:cNvSpPr/>
            <p:nvPr/>
          </p:nvSpPr>
          <p:spPr bwMode="auto">
            <a:xfrm>
              <a:off x="-6643" y="5768214"/>
              <a:ext cx="9165584" cy="886711"/>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pitchFamily="-110" charset="0"/>
                </a:rPr>
                <a:t> </a:t>
              </a:r>
            </a:p>
          </p:txBody>
        </p:sp>
        <p:pic>
          <p:nvPicPr>
            <p:cNvPr id="23" name="Picture 22" descr="uOttawa_HOR_WHIT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13600" y="5949280"/>
              <a:ext cx="1693389" cy="452922"/>
            </a:xfrm>
            <a:prstGeom prst="rect">
              <a:avLst/>
            </a:prstGeom>
          </p:spPr>
        </p:pic>
        <p:pic>
          <p:nvPicPr>
            <p:cNvPr id="24" name="Picture 23" descr="top.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grpSp>
      <p:sp>
        <p:nvSpPr>
          <p:cNvPr id="35" name="Rectangle 34"/>
          <p:cNvSpPr/>
          <p:nvPr/>
        </p:nvSpPr>
        <p:spPr bwMode="auto">
          <a:xfrm>
            <a:off x="1048216" y="2841025"/>
            <a:ext cx="8107786" cy="1224136"/>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110" charset="0"/>
            </a:endParaRPr>
          </a:p>
        </p:txBody>
      </p:sp>
      <p:sp>
        <p:nvSpPr>
          <p:cNvPr id="40" name="Rectangle 39"/>
          <p:cNvSpPr/>
          <p:nvPr/>
        </p:nvSpPr>
        <p:spPr bwMode="auto">
          <a:xfrm>
            <a:off x="1058838" y="2841025"/>
            <a:ext cx="78511" cy="1224136"/>
          </a:xfrm>
          <a:prstGeom prst="rect">
            <a:avLst/>
          </a:prstGeom>
          <a:solidFill>
            <a:srgbClr val="8F001A"/>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A69C95"/>
              </a:solidFill>
              <a:effectLst/>
              <a:latin typeface="Times" pitchFamily="-110" charset="0"/>
            </a:endParaRPr>
          </a:p>
        </p:txBody>
      </p:sp>
      <p:grpSp>
        <p:nvGrpSpPr>
          <p:cNvPr id="6" name="Group 5"/>
          <p:cNvGrpSpPr/>
          <p:nvPr/>
        </p:nvGrpSpPr>
        <p:grpSpPr>
          <a:xfrm>
            <a:off x="1058838" y="4144583"/>
            <a:ext cx="8097855" cy="383163"/>
            <a:chOff x="1781138" y="4144583"/>
            <a:chExt cx="7375555" cy="383163"/>
          </a:xfrm>
        </p:grpSpPr>
        <p:sp>
          <p:nvSpPr>
            <p:cNvPr id="36" name="Rectangle 35"/>
            <p:cNvSpPr/>
            <p:nvPr/>
          </p:nvSpPr>
          <p:spPr bwMode="auto">
            <a:xfrm>
              <a:off x="1824146" y="4149080"/>
              <a:ext cx="7332547" cy="376800"/>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0" charset="0"/>
              </a:endParaRPr>
            </a:p>
          </p:txBody>
        </p:sp>
        <p:sp>
          <p:nvSpPr>
            <p:cNvPr id="41" name="Rectangle 40"/>
            <p:cNvSpPr/>
            <p:nvPr/>
          </p:nvSpPr>
          <p:spPr bwMode="auto">
            <a:xfrm>
              <a:off x="1781138" y="4144583"/>
              <a:ext cx="75335" cy="383163"/>
            </a:xfrm>
            <a:prstGeom prst="rect">
              <a:avLst/>
            </a:prstGeom>
            <a:solidFill>
              <a:srgbClr val="8F001A"/>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rgbClr val="A69C95"/>
                  </a:solidFill>
                  <a:effectLst/>
                  <a:latin typeface="Times" pitchFamily="-110" charset="0"/>
                </a:rPr>
                <a:t> </a:t>
              </a:r>
            </a:p>
          </p:txBody>
        </p:sp>
      </p:grpSp>
      <p:sp>
        <p:nvSpPr>
          <p:cNvPr id="18" name="Text Placeholder 2"/>
          <p:cNvSpPr txBox="1">
            <a:spLocks/>
          </p:cNvSpPr>
          <p:nvPr/>
        </p:nvSpPr>
        <p:spPr bwMode="auto">
          <a:xfrm>
            <a:off x="658010" y="4124445"/>
            <a:ext cx="8300570" cy="4025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Char char="•"/>
              <a:defRPr sz="2000">
                <a:solidFill>
                  <a:schemeClr val="tx1"/>
                </a:solidFill>
                <a:latin typeface="Verdana"/>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a:lstStyle>
          <a:p>
            <a:pPr marL="0" indent="0" algn="r">
              <a:buNone/>
            </a:pPr>
            <a:r>
              <a:rPr lang="fr-CA" altLang="en-US" sz="1600" dirty="0">
                <a:solidFill>
                  <a:schemeClr val="bg1"/>
                </a:solidFill>
                <a:latin typeface="+mn-lt"/>
                <a:ea typeface="ＭＳ Ｐゴシック" pitchFamily="-84" charset="-128"/>
                <a:cs typeface="Verdana" pitchFamily="-84" charset="0"/>
              </a:rPr>
              <a:t>Mélanie Brunet</a:t>
            </a:r>
            <a:r>
              <a:rPr lang="en-CA" altLang="en-US" sz="1600" dirty="0">
                <a:solidFill>
                  <a:schemeClr val="bg1"/>
                </a:solidFill>
                <a:latin typeface="+mn-lt"/>
              </a:rPr>
              <a:t>, Ph.D</a:t>
            </a:r>
            <a:r>
              <a:rPr lang="en-CA" altLang="en-US" sz="1600" i="1" dirty="0">
                <a:solidFill>
                  <a:schemeClr val="bg1"/>
                </a:solidFill>
                <a:latin typeface="+mn-lt"/>
              </a:rPr>
              <a:t>., Copyright Services Librarian</a:t>
            </a:r>
            <a:endParaRPr lang="en-US" sz="1600" i="1" dirty="0">
              <a:solidFill>
                <a:schemeClr val="bg1"/>
              </a:solidFill>
              <a:latin typeface="+mn-lt"/>
              <a:cs typeface="Arial"/>
            </a:endParaRP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618" y="5893686"/>
            <a:ext cx="2563077" cy="597543"/>
          </a:xfrm>
          <a:prstGeom prst="rect">
            <a:avLst/>
          </a:prstGeom>
        </p:spPr>
      </p:pic>
      <p:pic>
        <p:nvPicPr>
          <p:cNvPr id="14" name="Picture 13"/>
          <p:cNvPicPr>
            <a:picLocks noChangeAspect="1"/>
          </p:cNvPicPr>
          <p:nvPr/>
        </p:nvPicPr>
        <p:blipFill>
          <a:blip r:embed="rId8">
            <a:clrChange>
              <a:clrFrom>
                <a:srgbClr val="000000">
                  <a:alpha val="0"/>
                </a:srgbClr>
              </a:clrFrom>
              <a:clrTo>
                <a:srgbClr val="000000">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flipV="1">
            <a:off x="1260634" y="834885"/>
            <a:ext cx="7886732" cy="1892275"/>
          </a:xfrm>
          <a:prstGeom prst="rect">
            <a:avLst/>
          </a:prstGeom>
          <a:effectLst/>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85571" y="1776776"/>
            <a:ext cx="941521" cy="740467"/>
          </a:xfrm>
          <a:prstGeom prst="rect">
            <a:avLst/>
          </a:prstGeom>
          <a:effectLst>
            <a:glow rad="139700">
              <a:schemeClr val="accent3">
                <a:satMod val="175000"/>
                <a:alpha val="70000"/>
              </a:schemeClr>
            </a:glow>
          </a:effectLst>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83644" y="1746031"/>
            <a:ext cx="1075873" cy="846129"/>
          </a:xfrm>
          <a:prstGeom prst="rect">
            <a:avLst/>
          </a:prstGeom>
          <a:effectLst>
            <a:glow rad="139700">
              <a:schemeClr val="accent3">
                <a:satMod val="175000"/>
                <a:alpha val="70000"/>
              </a:schemeClr>
            </a:glow>
          </a:effectLst>
        </p:spPr>
      </p:pic>
      <p:pic>
        <p:nvPicPr>
          <p:cNvPr id="5"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16069" y="1746031"/>
            <a:ext cx="1075873" cy="846129"/>
          </a:xfrm>
          <a:prstGeom prst="rect">
            <a:avLst/>
          </a:prstGeom>
          <a:effectLst>
            <a:glow rad="139700">
              <a:schemeClr val="accent3">
                <a:satMod val="175000"/>
                <a:alpha val="70000"/>
              </a:schemeClr>
            </a:glow>
          </a:effectLst>
        </p:spPr>
      </p:pic>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61760" y="1764239"/>
            <a:ext cx="1075873" cy="846129"/>
          </a:xfrm>
          <a:prstGeom prst="rect">
            <a:avLst/>
          </a:prstGeom>
          <a:effectLst>
            <a:glow rad="139700">
              <a:schemeClr val="accent3">
                <a:satMod val="175000"/>
                <a:alpha val="70000"/>
              </a:schemeClr>
            </a:glow>
          </a:effectLst>
        </p:spPr>
      </p:pic>
      <p:pic>
        <p:nvPicPr>
          <p:cNvPr id="13" name="Picture 1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60623" y="1789934"/>
            <a:ext cx="1075873" cy="846129"/>
          </a:xfrm>
          <a:prstGeom prst="rect">
            <a:avLst/>
          </a:prstGeom>
          <a:effectLst>
            <a:glow rad="139700">
              <a:schemeClr val="accent3">
                <a:satMod val="175000"/>
                <a:alpha val="70000"/>
              </a:schemeClr>
            </a:glow>
          </a:effectLst>
        </p:spPr>
      </p:pic>
      <p:pic>
        <p:nvPicPr>
          <p:cNvPr id="29" name="Picture 28"/>
          <p:cNvPicPr>
            <a:picLocks noChangeAspect="1"/>
          </p:cNvPicPr>
          <p:nvPr/>
        </p:nvPicPr>
        <p:blipFill>
          <a:blip r:embed="rId14">
            <a:duotone>
              <a:schemeClr val="accent3">
                <a:shade val="45000"/>
                <a:satMod val="135000"/>
              </a:schemeClr>
              <a:prstClr val="white"/>
            </a:duotone>
            <a:extLst>
              <a:ext uri="{BEBA8EAE-BF5A-486C-A8C5-ECC9F3942E4B}">
                <a14:imgProps xmlns:a14="http://schemas.microsoft.com/office/drawing/2010/main">
                  <a14:imgLayer r:embed="rId1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flipV="1">
            <a:off x="5218931" y="721020"/>
            <a:ext cx="3928425" cy="942553"/>
          </a:xfrm>
          <a:prstGeom prst="rect">
            <a:avLst/>
          </a:prstGeom>
        </p:spPr>
      </p:pic>
      <p:pic>
        <p:nvPicPr>
          <p:cNvPr id="30" name="Picture 29"/>
          <p:cNvPicPr>
            <a:picLocks noChangeAspect="1"/>
          </p:cNvPicPr>
          <p:nvPr/>
        </p:nvPicPr>
        <p:blipFill>
          <a:blip r:embed="rId14">
            <a:duotone>
              <a:schemeClr val="accent3">
                <a:shade val="45000"/>
                <a:satMod val="135000"/>
              </a:schemeClr>
              <a:prstClr val="white"/>
            </a:duotone>
            <a:extLst>
              <a:ext uri="{BEBA8EAE-BF5A-486C-A8C5-ECC9F3942E4B}">
                <a14:imgProps xmlns:a14="http://schemas.microsoft.com/office/drawing/2010/main">
                  <a14:imgLayer r:embed="rId1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flipV="1">
            <a:off x="3814680" y="4575699"/>
            <a:ext cx="5324380" cy="942553"/>
          </a:xfrm>
          <a:prstGeom prst="rect">
            <a:avLst/>
          </a:prstGeom>
        </p:spPr>
      </p:pic>
      <p:pic>
        <p:nvPicPr>
          <p:cNvPr id="26" name="Picture 25"/>
          <p:cNvPicPr>
            <a:picLocks noChangeAspect="1"/>
          </p:cNvPicPr>
          <p:nvPr/>
        </p:nvPicPr>
        <p:blipFill>
          <a:blip r:embed="rId16"/>
          <a:stretch>
            <a:fillRect/>
          </a:stretch>
        </p:blipFill>
        <p:spPr>
          <a:xfrm>
            <a:off x="1382233" y="5239039"/>
            <a:ext cx="1004538" cy="361995"/>
          </a:xfrm>
          <a:prstGeom prst="rect">
            <a:avLst/>
          </a:prstGeom>
        </p:spPr>
      </p:pic>
      <p:sp>
        <p:nvSpPr>
          <p:cNvPr id="27" name="Rectangle 26"/>
          <p:cNvSpPr/>
          <p:nvPr/>
        </p:nvSpPr>
        <p:spPr>
          <a:xfrm>
            <a:off x="2419255" y="5330819"/>
            <a:ext cx="5446541" cy="261610"/>
          </a:xfrm>
          <a:prstGeom prst="rect">
            <a:avLst/>
          </a:prstGeom>
        </p:spPr>
        <p:txBody>
          <a:bodyPr wrap="square">
            <a:spAutoFit/>
          </a:bodyPr>
          <a:lstStyle/>
          <a:p>
            <a:r>
              <a:rPr lang="fr-FR" sz="1100" dirty="0">
                <a:latin typeface="Calibri" panose="020F0502020204030204" pitchFamily="34" charset="0"/>
              </a:rPr>
              <a:t>This </a:t>
            </a:r>
            <a:r>
              <a:rPr lang="fr-FR" sz="1100" dirty="0" err="1">
                <a:latin typeface="Calibri" panose="020F0502020204030204" pitchFamily="34" charset="0"/>
              </a:rPr>
              <a:t>presentation</a:t>
            </a:r>
            <a:r>
              <a:rPr lang="fr-FR" sz="1100" dirty="0">
                <a:latin typeface="Calibri" panose="020F0502020204030204" pitchFamily="34" charset="0"/>
              </a:rPr>
              <a:t> </a:t>
            </a:r>
            <a:r>
              <a:rPr lang="fr-FR" sz="1100" dirty="0" err="1">
                <a:latin typeface="Calibri" panose="020F0502020204030204" pitchFamily="34" charset="0"/>
              </a:rPr>
              <a:t>is</a:t>
            </a:r>
            <a:r>
              <a:rPr lang="fr-FR" sz="1100" dirty="0">
                <a:latin typeface="Calibri" panose="020F0502020204030204" pitchFamily="34" charset="0"/>
              </a:rPr>
              <a:t> </a:t>
            </a:r>
            <a:r>
              <a:rPr lang="fr-FR" sz="1100" dirty="0" err="1">
                <a:latin typeface="Calibri" panose="020F0502020204030204" pitchFamily="34" charset="0"/>
              </a:rPr>
              <a:t>licensed</a:t>
            </a:r>
            <a:r>
              <a:rPr lang="fr-FR" sz="1100" dirty="0">
                <a:latin typeface="Calibri" panose="020F0502020204030204" pitchFamily="34" charset="0"/>
              </a:rPr>
              <a:t> </a:t>
            </a:r>
            <a:r>
              <a:rPr lang="fr-FR" sz="1100" dirty="0" err="1">
                <a:latin typeface="Calibri" panose="020F0502020204030204" pitchFamily="34" charset="0"/>
              </a:rPr>
              <a:t>under</a:t>
            </a:r>
            <a:r>
              <a:rPr lang="fr-FR" sz="1100" dirty="0">
                <a:latin typeface="Calibri" panose="020F0502020204030204" pitchFamily="34" charset="0"/>
              </a:rPr>
              <a:t> a </a:t>
            </a:r>
            <a:r>
              <a:rPr lang="fr-FR" sz="1100" dirty="0">
                <a:latin typeface="Calibri" panose="020F0502020204030204" pitchFamily="34" charset="0"/>
                <a:hlinkClick r:id="rId17"/>
              </a:rPr>
              <a:t>Creative Commons Attribution 4.0 International licence</a:t>
            </a:r>
            <a:r>
              <a:rPr lang="fr-FR" sz="1100" dirty="0">
                <a:latin typeface="Calibri" panose="020F0502020204030204" pitchFamily="34" charset="0"/>
              </a:rPr>
              <a:t>.</a:t>
            </a:r>
            <a:endParaRPr lang="en-CA" sz="1100" dirty="0">
              <a:latin typeface="Calibri" panose="020F0502020204030204" pitchFamily="34" charset="0"/>
            </a:endParaRPr>
          </a:p>
        </p:txBody>
      </p:sp>
      <p:sp>
        <p:nvSpPr>
          <p:cNvPr id="28" name="Title 1"/>
          <p:cNvSpPr txBox="1">
            <a:spLocks/>
          </p:cNvSpPr>
          <p:nvPr/>
        </p:nvSpPr>
        <p:spPr bwMode="auto">
          <a:xfrm>
            <a:off x="1382233" y="3161974"/>
            <a:ext cx="7576347" cy="589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Verdana"/>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r"/>
            <a:r>
              <a:rPr lang="en-CA" altLang="en-US" sz="2000" dirty="0">
                <a:solidFill>
                  <a:schemeClr val="bg1"/>
                </a:solidFill>
                <a:latin typeface="+mn-lt"/>
                <a:ea typeface="ＭＳ Ｐゴシック" pitchFamily="-84" charset="-128"/>
                <a:cs typeface="Verdana" pitchFamily="-84" charset="0"/>
              </a:rPr>
              <a:t>Creative Commons Licences and Finding Open Content </a:t>
            </a:r>
          </a:p>
          <a:p>
            <a:pPr algn="r"/>
            <a:r>
              <a:rPr lang="en-CA" altLang="en-US" sz="1600" b="0" i="1" dirty="0">
                <a:solidFill>
                  <a:schemeClr val="bg1"/>
                </a:solidFill>
                <a:latin typeface="+mn-lt"/>
                <a:ea typeface="ＭＳ Ｐゴシック" pitchFamily="-84" charset="-128"/>
                <a:cs typeface="Verdana" pitchFamily="-84" charset="0"/>
              </a:rPr>
              <a:t>Take Action! Open Education Week 2019</a:t>
            </a:r>
          </a:p>
        </p:txBody>
      </p:sp>
    </p:spTree>
    <p:extLst>
      <p:ext uri="{BB962C8B-B14F-4D97-AF65-F5344CB8AC3E}">
        <p14:creationId xmlns:p14="http://schemas.microsoft.com/office/powerpoint/2010/main" val="922014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98159" y="2870790"/>
            <a:ext cx="8260579" cy="6489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5400" kern="0" dirty="0">
                <a:latin typeface="Calibri" panose="020F0502020204030204" pitchFamily="34" charset="0"/>
                <a:ea typeface="ＭＳ Ｐゴシック" pitchFamily="-84" charset="-128"/>
                <a:cs typeface="Verdana" pitchFamily="-84" charset="0"/>
              </a:rPr>
              <a:t>Finding existing OER</a:t>
            </a:r>
          </a:p>
        </p:txBody>
      </p:sp>
    </p:spTree>
    <p:extLst>
      <p:ext uri="{BB962C8B-B14F-4D97-AF65-F5344CB8AC3E}">
        <p14:creationId xmlns:p14="http://schemas.microsoft.com/office/powerpoint/2010/main" val="2901440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203110" y="542045"/>
            <a:ext cx="8516983" cy="4933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OER Repositories</a:t>
            </a:r>
          </a:p>
        </p:txBody>
      </p:sp>
      <p:sp>
        <p:nvSpPr>
          <p:cNvPr id="5" name="Rectangle 4"/>
          <p:cNvSpPr/>
          <p:nvPr/>
        </p:nvSpPr>
        <p:spPr>
          <a:xfrm>
            <a:off x="5176937" y="4381270"/>
            <a:ext cx="2809615" cy="338554"/>
          </a:xfrm>
          <a:prstGeom prst="rect">
            <a:avLst/>
          </a:prstGeom>
        </p:spPr>
        <p:txBody>
          <a:bodyPr wrap="square">
            <a:spAutoFit/>
          </a:bodyPr>
          <a:lstStyle/>
          <a:p>
            <a:pPr algn="ctr"/>
            <a:r>
              <a:rPr lang="en-CA" sz="1600" dirty="0">
                <a:latin typeface="Calibri" panose="020F0502020204030204" pitchFamily="34" charset="0"/>
                <a:hlinkClick r:id="rId3"/>
              </a:rPr>
              <a:t>https://ocw.mit.edu/index.htm</a:t>
            </a:r>
            <a:endParaRPr lang="en-CA" sz="1600" dirty="0">
              <a:latin typeface="Calibri" panose="020F0502020204030204" pitchFamily="34" charset="0"/>
            </a:endParaRPr>
          </a:p>
        </p:txBody>
      </p:sp>
      <p:pic>
        <p:nvPicPr>
          <p:cNvPr id="3" name="Picture 2"/>
          <p:cNvPicPr>
            <a:picLocks noChangeAspect="1"/>
          </p:cNvPicPr>
          <p:nvPr/>
        </p:nvPicPr>
        <p:blipFill>
          <a:blip r:embed="rId4"/>
          <a:stretch>
            <a:fillRect/>
          </a:stretch>
        </p:blipFill>
        <p:spPr>
          <a:xfrm>
            <a:off x="1018066" y="1295847"/>
            <a:ext cx="2488979" cy="571449"/>
          </a:xfrm>
          <a:prstGeom prst="rect">
            <a:avLst/>
          </a:prstGeom>
        </p:spPr>
      </p:pic>
      <p:sp>
        <p:nvSpPr>
          <p:cNvPr id="4" name="Rectangle 3"/>
          <p:cNvSpPr/>
          <p:nvPr/>
        </p:nvSpPr>
        <p:spPr>
          <a:xfrm>
            <a:off x="203110" y="1925977"/>
            <a:ext cx="4192033" cy="369332"/>
          </a:xfrm>
          <a:prstGeom prst="rect">
            <a:avLst/>
          </a:prstGeom>
        </p:spPr>
        <p:txBody>
          <a:bodyPr wrap="square">
            <a:spAutoFit/>
          </a:bodyPr>
          <a:lstStyle/>
          <a:p>
            <a:pPr algn="ctr"/>
            <a:r>
              <a:rPr lang="en-CA" sz="1800" dirty="0">
                <a:latin typeface="Calibri" panose="020F0502020204030204" pitchFamily="34" charset="0"/>
                <a:hlinkClick r:id="rId5"/>
              </a:rPr>
              <a:t>https://www.merlot.org/merlot/index.htm</a:t>
            </a:r>
            <a:endParaRPr lang="en-CA" sz="1800" dirty="0">
              <a:latin typeface="Calibri" panose="020F0502020204030204" pitchFamily="34" charset="0"/>
            </a:endParaRPr>
          </a:p>
        </p:txBody>
      </p:sp>
      <p:pic>
        <p:nvPicPr>
          <p:cNvPr id="6" name="Picture 5"/>
          <p:cNvPicPr>
            <a:picLocks noChangeAspect="1"/>
          </p:cNvPicPr>
          <p:nvPr/>
        </p:nvPicPr>
        <p:blipFill>
          <a:blip r:embed="rId6"/>
          <a:stretch>
            <a:fillRect/>
          </a:stretch>
        </p:blipFill>
        <p:spPr>
          <a:xfrm>
            <a:off x="5357467" y="1246965"/>
            <a:ext cx="2448560" cy="702161"/>
          </a:xfrm>
          <a:prstGeom prst="rect">
            <a:avLst/>
          </a:prstGeom>
        </p:spPr>
      </p:pic>
      <p:sp>
        <p:nvSpPr>
          <p:cNvPr id="7" name="Rectangle 6"/>
          <p:cNvSpPr/>
          <p:nvPr/>
        </p:nvSpPr>
        <p:spPr>
          <a:xfrm>
            <a:off x="4697067" y="1913650"/>
            <a:ext cx="3769360" cy="369332"/>
          </a:xfrm>
          <a:prstGeom prst="rect">
            <a:avLst/>
          </a:prstGeom>
        </p:spPr>
        <p:txBody>
          <a:bodyPr wrap="square">
            <a:spAutoFit/>
          </a:bodyPr>
          <a:lstStyle/>
          <a:p>
            <a:r>
              <a:rPr lang="en-US" sz="1800" dirty="0">
                <a:latin typeface="Calibri" panose="020F0502020204030204" pitchFamily="34" charset="0"/>
                <a:cs typeface="Calibri" panose="020F0502020204030204" pitchFamily="34" charset="0"/>
                <a:hlinkClick r:id="rId7"/>
              </a:rPr>
              <a:t>http://open.umn.edu/opentextbooks/</a:t>
            </a:r>
            <a:r>
              <a:rPr lang="en-US" sz="1800" dirty="0">
                <a:latin typeface="Calibri" panose="020F0502020204030204" pitchFamily="34" charset="0"/>
                <a:cs typeface="Calibri" panose="020F0502020204030204" pitchFamily="34" charset="0"/>
              </a:rPr>
              <a:t> </a:t>
            </a:r>
          </a:p>
        </p:txBody>
      </p:sp>
      <p:sp>
        <p:nvSpPr>
          <p:cNvPr id="10" name="Rectangle 9"/>
          <p:cNvSpPr/>
          <p:nvPr/>
        </p:nvSpPr>
        <p:spPr>
          <a:xfrm>
            <a:off x="1127531" y="3272623"/>
            <a:ext cx="2270045" cy="369332"/>
          </a:xfrm>
          <a:prstGeom prst="rect">
            <a:avLst/>
          </a:prstGeom>
        </p:spPr>
        <p:txBody>
          <a:bodyPr wrap="none">
            <a:spAutoFit/>
          </a:bodyPr>
          <a:lstStyle/>
          <a:p>
            <a:pPr algn="ctr"/>
            <a:r>
              <a:rPr lang="en-CA" sz="1800" dirty="0">
                <a:latin typeface="Calibri" panose="020F0502020204030204" pitchFamily="34" charset="0"/>
                <a:hlinkClick r:id="rId8"/>
              </a:rPr>
              <a:t>https://openstax.org/</a:t>
            </a:r>
            <a:r>
              <a:rPr lang="en-CA" sz="1800" dirty="0">
                <a:latin typeface="Calibri" panose="020F0502020204030204" pitchFamily="34" charset="0"/>
              </a:rPr>
              <a:t> </a:t>
            </a:r>
          </a:p>
        </p:txBody>
      </p:sp>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7412" y="2573624"/>
            <a:ext cx="2690281" cy="699559"/>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55587" y="2556204"/>
            <a:ext cx="2052320" cy="705117"/>
          </a:xfrm>
          <a:prstGeom prst="rect">
            <a:avLst/>
          </a:prstGeom>
        </p:spPr>
      </p:pic>
      <p:sp>
        <p:nvSpPr>
          <p:cNvPr id="14" name="Rectangle 13"/>
          <p:cNvSpPr/>
          <p:nvPr/>
        </p:nvSpPr>
        <p:spPr>
          <a:xfrm>
            <a:off x="4931038" y="3245628"/>
            <a:ext cx="3301417" cy="369332"/>
          </a:xfrm>
          <a:prstGeom prst="rect">
            <a:avLst/>
          </a:prstGeom>
        </p:spPr>
        <p:txBody>
          <a:bodyPr wrap="none">
            <a:spAutoFit/>
          </a:bodyPr>
          <a:lstStyle/>
          <a:p>
            <a:r>
              <a:rPr lang="en-US" sz="1800" dirty="0">
                <a:latin typeface="Calibri" panose="020F0502020204030204" pitchFamily="34" charset="0"/>
                <a:cs typeface="Calibri" panose="020F0502020204030204" pitchFamily="34" charset="0"/>
                <a:hlinkClick r:id="rId11"/>
              </a:rPr>
              <a:t>https://textbooks.opensuny.org/</a:t>
            </a:r>
            <a:r>
              <a:rPr lang="en-US" sz="1800" dirty="0">
                <a:latin typeface="Calibri" panose="020F0502020204030204" pitchFamily="34" charset="0"/>
                <a:cs typeface="Calibri" panose="020F0502020204030204" pitchFamily="34" charset="0"/>
              </a:rPr>
              <a:t> </a:t>
            </a:r>
          </a:p>
        </p:txBody>
      </p:sp>
      <p:pic>
        <p:nvPicPr>
          <p:cNvPr id="15" name="Picture 1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11745" y="4645619"/>
            <a:ext cx="1574762" cy="1574762"/>
          </a:xfrm>
          <a:prstGeom prst="rect">
            <a:avLst/>
          </a:prstGeom>
        </p:spPr>
      </p:pic>
      <p:sp>
        <p:nvSpPr>
          <p:cNvPr id="16" name="Rectangle 15"/>
          <p:cNvSpPr/>
          <p:nvPr/>
        </p:nvSpPr>
        <p:spPr>
          <a:xfrm>
            <a:off x="756711" y="5991403"/>
            <a:ext cx="3144900" cy="369332"/>
          </a:xfrm>
          <a:prstGeom prst="rect">
            <a:avLst/>
          </a:prstGeom>
        </p:spPr>
        <p:txBody>
          <a:bodyPr wrap="none">
            <a:spAutoFit/>
          </a:bodyPr>
          <a:lstStyle/>
          <a:p>
            <a:pPr algn="ctr"/>
            <a:r>
              <a:rPr lang="en-CA" sz="1800" dirty="0">
                <a:latin typeface="Calibri" panose="020F0502020204030204" pitchFamily="34" charset="0"/>
                <a:hlinkClick r:id="rId13"/>
              </a:rPr>
              <a:t>https://www.oercommons.org/</a:t>
            </a:r>
            <a:endParaRPr lang="en-CA" sz="1800" dirty="0">
              <a:latin typeface="Calibri" panose="020F0502020204030204" pitchFamily="34" charset="0"/>
            </a:endParaRPr>
          </a:p>
        </p:txBody>
      </p:sp>
      <p:sp>
        <p:nvSpPr>
          <p:cNvPr id="17" name="Rectangle 16"/>
          <p:cNvSpPr/>
          <p:nvPr/>
        </p:nvSpPr>
        <p:spPr>
          <a:xfrm>
            <a:off x="778261" y="4365881"/>
            <a:ext cx="3041730" cy="369332"/>
          </a:xfrm>
          <a:prstGeom prst="rect">
            <a:avLst/>
          </a:prstGeom>
        </p:spPr>
        <p:txBody>
          <a:bodyPr wrap="none">
            <a:spAutoFit/>
          </a:bodyPr>
          <a:lstStyle/>
          <a:p>
            <a:r>
              <a:rPr lang="en-US" sz="1800" dirty="0">
                <a:latin typeface="Calibri" panose="020F0502020204030204" pitchFamily="34" charset="0"/>
                <a:cs typeface="Calibri" panose="020F0502020204030204" pitchFamily="34" charset="0"/>
                <a:hlinkClick r:id="rId14"/>
              </a:rPr>
              <a:t>https://teachingcommons.us/</a:t>
            </a:r>
            <a:r>
              <a:rPr lang="en-US" sz="1800" dirty="0">
                <a:latin typeface="Calibri" panose="020F0502020204030204" pitchFamily="34" charset="0"/>
                <a:cs typeface="Calibri" panose="020F0502020204030204" pitchFamily="34" charset="0"/>
              </a:rPr>
              <a:t> </a:t>
            </a:r>
          </a:p>
        </p:txBody>
      </p:sp>
      <p:pic>
        <p:nvPicPr>
          <p:cNvPr id="18" name="Picture 17"/>
          <p:cNvPicPr>
            <a:picLocks noChangeAspect="1"/>
          </p:cNvPicPr>
          <p:nvPr/>
        </p:nvPicPr>
        <p:blipFill>
          <a:blip r:embed="rId15"/>
          <a:stretch>
            <a:fillRect/>
          </a:stretch>
        </p:blipFill>
        <p:spPr>
          <a:xfrm>
            <a:off x="735161" y="3815379"/>
            <a:ext cx="3084830" cy="510439"/>
          </a:xfrm>
          <a:prstGeom prst="rect">
            <a:avLst/>
          </a:prstGeom>
        </p:spPr>
      </p:pic>
      <p:pic>
        <p:nvPicPr>
          <p:cNvPr id="19" name="Picture 18"/>
          <p:cNvPicPr>
            <a:picLocks noChangeAspect="1"/>
          </p:cNvPicPr>
          <p:nvPr/>
        </p:nvPicPr>
        <p:blipFill>
          <a:blip r:embed="rId16"/>
          <a:stretch>
            <a:fillRect/>
          </a:stretch>
        </p:blipFill>
        <p:spPr>
          <a:xfrm>
            <a:off x="5022849" y="3777989"/>
            <a:ext cx="3117793" cy="547829"/>
          </a:xfrm>
          <a:prstGeom prst="rect">
            <a:avLst/>
          </a:prstGeom>
        </p:spPr>
      </p:pic>
      <p:sp>
        <p:nvSpPr>
          <p:cNvPr id="2" name="Rectangle 1"/>
          <p:cNvSpPr/>
          <p:nvPr/>
        </p:nvSpPr>
        <p:spPr>
          <a:xfrm>
            <a:off x="5130708" y="5982894"/>
            <a:ext cx="3101747" cy="369332"/>
          </a:xfrm>
          <a:prstGeom prst="rect">
            <a:avLst/>
          </a:prstGeom>
        </p:spPr>
        <p:txBody>
          <a:bodyPr wrap="none">
            <a:spAutoFit/>
          </a:bodyPr>
          <a:lstStyle/>
          <a:p>
            <a:r>
              <a:rPr lang="en-US" sz="1800" dirty="0">
                <a:latin typeface="Calibri" panose="020F0502020204030204" pitchFamily="34" charset="0"/>
                <a:cs typeface="Calibri" panose="020F0502020204030204" pitchFamily="34" charset="0"/>
                <a:hlinkClick r:id="rId17"/>
              </a:rPr>
              <a:t>https://nsdl.oercommons.org/</a:t>
            </a:r>
            <a:r>
              <a:rPr lang="en-US" sz="1800" dirty="0">
                <a:latin typeface="Calibri" panose="020F0502020204030204" pitchFamily="34" charset="0"/>
                <a:cs typeface="Calibri" panose="020F0502020204030204" pitchFamily="34" charset="0"/>
              </a:rPr>
              <a:t> </a:t>
            </a:r>
          </a:p>
        </p:txBody>
      </p:sp>
      <p:pic>
        <p:nvPicPr>
          <p:cNvPr id="8" name="Picture 7"/>
          <p:cNvPicPr>
            <a:picLocks noChangeAspect="1"/>
          </p:cNvPicPr>
          <p:nvPr/>
        </p:nvPicPr>
        <p:blipFill>
          <a:blip r:embed="rId18"/>
          <a:stretch>
            <a:fillRect/>
          </a:stretch>
        </p:blipFill>
        <p:spPr>
          <a:xfrm>
            <a:off x="5590690" y="4989409"/>
            <a:ext cx="2012539" cy="784374"/>
          </a:xfrm>
          <a:prstGeom prst="rect">
            <a:avLst/>
          </a:prstGeom>
        </p:spPr>
      </p:pic>
    </p:spTree>
    <p:extLst>
      <p:ext uri="{BB962C8B-B14F-4D97-AF65-F5344CB8AC3E}">
        <p14:creationId xmlns:p14="http://schemas.microsoft.com/office/powerpoint/2010/main" val="2424038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07727" y="3780525"/>
            <a:ext cx="4976786" cy="461665"/>
          </a:xfrm>
          <a:prstGeom prst="rect">
            <a:avLst/>
          </a:prstGeom>
        </p:spPr>
        <p:txBody>
          <a:bodyPr wrap="square">
            <a:spAutoFit/>
          </a:bodyPr>
          <a:lstStyle/>
          <a:p>
            <a:pPr algn="ctr">
              <a:spcAft>
                <a:spcPts val="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10472" y="736226"/>
            <a:ext cx="8516983" cy="4933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OER in Canada</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5" name="Rectangle 4"/>
          <p:cNvSpPr/>
          <p:nvPr/>
        </p:nvSpPr>
        <p:spPr>
          <a:xfrm>
            <a:off x="2612023" y="5161014"/>
            <a:ext cx="4163792" cy="830997"/>
          </a:xfrm>
          <a:prstGeom prst="rect">
            <a:avLst/>
          </a:prstGeom>
        </p:spPr>
        <p:txBody>
          <a:bodyPr wrap="square">
            <a:spAutoFit/>
          </a:bodyPr>
          <a:lstStyle/>
          <a:p>
            <a:pPr algn="ctr"/>
            <a:r>
              <a:rPr lang="en-CA" dirty="0">
                <a:latin typeface="Calibri" panose="020F0502020204030204" pitchFamily="34" charset="0"/>
                <a:hlinkClick r:id="rId3"/>
              </a:rPr>
              <a:t>http://albertaoer.com/content/repository</a:t>
            </a:r>
            <a:r>
              <a:rPr lang="en-CA" dirty="0">
                <a:latin typeface="Calibri" panose="020F0502020204030204" pitchFamily="34" charset="0"/>
              </a:rPr>
              <a:t> </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7900" y="1897249"/>
            <a:ext cx="2638464" cy="101723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8300" y="2151755"/>
            <a:ext cx="2422763" cy="61053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21938" y="4023680"/>
            <a:ext cx="2143963" cy="924792"/>
          </a:xfrm>
          <a:prstGeom prst="rect">
            <a:avLst/>
          </a:prstGeom>
        </p:spPr>
      </p:pic>
      <p:sp>
        <p:nvSpPr>
          <p:cNvPr id="11" name="Rectangle 10"/>
          <p:cNvSpPr/>
          <p:nvPr/>
        </p:nvSpPr>
        <p:spPr>
          <a:xfrm>
            <a:off x="231932" y="2914488"/>
            <a:ext cx="4470400" cy="830997"/>
          </a:xfrm>
          <a:prstGeom prst="rect">
            <a:avLst/>
          </a:prstGeom>
        </p:spPr>
        <p:txBody>
          <a:bodyPr wrap="square">
            <a:spAutoFit/>
          </a:bodyPr>
          <a:lstStyle/>
          <a:p>
            <a:pPr algn="ctr"/>
            <a:r>
              <a:rPr lang="en-CA" dirty="0">
                <a:latin typeface="Calibri" panose="020F0502020204030204" pitchFamily="34" charset="0"/>
                <a:hlinkClick r:id="rId7"/>
              </a:rPr>
              <a:t>https://open.bccampus.ca/find-open-textbooks/</a:t>
            </a:r>
            <a:endParaRPr lang="en-CA" dirty="0">
              <a:latin typeface="Calibri" panose="020F0502020204030204" pitchFamily="34" charset="0"/>
            </a:endParaRPr>
          </a:p>
        </p:txBody>
      </p:sp>
      <p:sp>
        <p:nvSpPr>
          <p:cNvPr id="13" name="Rectangle 12"/>
          <p:cNvSpPr/>
          <p:nvPr/>
        </p:nvSpPr>
        <p:spPr>
          <a:xfrm>
            <a:off x="4965321" y="2914488"/>
            <a:ext cx="3728720" cy="830997"/>
          </a:xfrm>
          <a:prstGeom prst="rect">
            <a:avLst/>
          </a:prstGeom>
        </p:spPr>
        <p:txBody>
          <a:bodyPr wrap="square">
            <a:spAutoFit/>
          </a:bodyPr>
          <a:lstStyle/>
          <a:p>
            <a:pPr algn="ctr"/>
            <a:r>
              <a:rPr lang="en-CA" dirty="0">
                <a:latin typeface="Calibri" panose="020F0502020204030204" pitchFamily="34" charset="0"/>
                <a:hlinkClick r:id="rId8"/>
              </a:rPr>
              <a:t>https://openlibrary.ecampusontario.ca/</a:t>
            </a:r>
            <a:endParaRPr lang="en-CA" dirty="0">
              <a:latin typeface="Calibri" panose="020F0502020204030204" pitchFamily="34" charset="0"/>
            </a:endParaRPr>
          </a:p>
        </p:txBody>
      </p:sp>
    </p:spTree>
    <p:extLst>
      <p:ext uri="{BB962C8B-B14F-4D97-AF65-F5344CB8AC3E}">
        <p14:creationId xmlns:p14="http://schemas.microsoft.com/office/powerpoint/2010/main" val="4116207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07727" y="3780525"/>
            <a:ext cx="4976786" cy="461665"/>
          </a:xfrm>
          <a:prstGeom prst="rect">
            <a:avLst/>
          </a:prstGeom>
        </p:spPr>
        <p:txBody>
          <a:bodyPr wrap="square">
            <a:spAutoFit/>
          </a:bodyPr>
          <a:lstStyle/>
          <a:p>
            <a:pPr algn="ctr">
              <a:spcAft>
                <a:spcPts val="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10472" y="640672"/>
            <a:ext cx="8516983" cy="4933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Francophone OER</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11" name="Rectangle 10"/>
          <p:cNvSpPr/>
          <p:nvPr/>
        </p:nvSpPr>
        <p:spPr>
          <a:xfrm>
            <a:off x="558355" y="2434258"/>
            <a:ext cx="3817554" cy="830997"/>
          </a:xfrm>
          <a:prstGeom prst="rect">
            <a:avLst/>
          </a:prstGeom>
        </p:spPr>
        <p:txBody>
          <a:bodyPr wrap="square">
            <a:spAutoFit/>
          </a:bodyPr>
          <a:lstStyle/>
          <a:p>
            <a:pPr algn="ctr"/>
            <a:r>
              <a:rPr lang="en-CA" dirty="0">
                <a:latin typeface="Calibri" panose="020F0502020204030204" pitchFamily="34" charset="0"/>
                <a:hlinkClick r:id="rId3"/>
              </a:rPr>
              <a:t>http://ceres.vteducation.org/app/index.jsp?lang=fr</a:t>
            </a:r>
            <a:r>
              <a:rPr lang="en-CA" dirty="0">
                <a:latin typeface="Calibri" panose="020F0502020204030204" pitchFamily="34" charset="0"/>
              </a:rPr>
              <a:t> </a:t>
            </a:r>
          </a:p>
        </p:txBody>
      </p:sp>
      <p:pic>
        <p:nvPicPr>
          <p:cNvPr id="2" name="Picture 1"/>
          <p:cNvPicPr>
            <a:picLocks noChangeAspect="1"/>
          </p:cNvPicPr>
          <p:nvPr/>
        </p:nvPicPr>
        <p:blipFill>
          <a:blip r:embed="rId4"/>
          <a:stretch>
            <a:fillRect/>
          </a:stretch>
        </p:blipFill>
        <p:spPr>
          <a:xfrm>
            <a:off x="807593" y="1665538"/>
            <a:ext cx="1619250" cy="647700"/>
          </a:xfrm>
          <a:prstGeom prst="rect">
            <a:avLst/>
          </a:prstGeom>
        </p:spPr>
      </p:pic>
      <p:pic>
        <p:nvPicPr>
          <p:cNvPr id="3" name="Picture 2"/>
          <p:cNvPicPr>
            <a:picLocks noChangeAspect="1"/>
          </p:cNvPicPr>
          <p:nvPr/>
        </p:nvPicPr>
        <p:blipFill>
          <a:blip r:embed="rId5"/>
          <a:stretch>
            <a:fillRect/>
          </a:stretch>
        </p:blipFill>
        <p:spPr>
          <a:xfrm>
            <a:off x="2426843" y="1508584"/>
            <a:ext cx="1871662" cy="889669"/>
          </a:xfrm>
          <a:prstGeom prst="rect">
            <a:avLst/>
          </a:prstGeom>
        </p:spPr>
      </p:pic>
      <p:sp>
        <p:nvSpPr>
          <p:cNvPr id="7" name="Rectangle 6"/>
          <p:cNvSpPr/>
          <p:nvPr/>
        </p:nvSpPr>
        <p:spPr>
          <a:xfrm>
            <a:off x="2792266" y="5008546"/>
            <a:ext cx="3553393" cy="830997"/>
          </a:xfrm>
          <a:prstGeom prst="rect">
            <a:avLst/>
          </a:prstGeom>
        </p:spPr>
        <p:txBody>
          <a:bodyPr wrap="square">
            <a:spAutoFit/>
          </a:bodyPr>
          <a:lstStyle/>
          <a:p>
            <a:pPr algn="ctr"/>
            <a:r>
              <a:rPr lang="en-US" dirty="0">
                <a:latin typeface="Calibri" panose="020F0502020204030204" pitchFamily="34" charset="0"/>
                <a:cs typeface="Calibri" panose="020F0502020204030204" pitchFamily="34" charset="0"/>
                <a:hlinkClick r:id="rId6"/>
              </a:rPr>
              <a:t>https://oer.avu.org/handle/123456789/89</a:t>
            </a:r>
            <a:r>
              <a:rPr lang="en-US" dirty="0">
                <a:latin typeface="Calibri" panose="020F0502020204030204" pitchFamily="34" charset="0"/>
                <a:cs typeface="Calibri" panose="020F0502020204030204" pitchFamily="34" charset="0"/>
              </a:rPr>
              <a:t> </a:t>
            </a:r>
          </a:p>
        </p:txBody>
      </p:sp>
      <p:pic>
        <p:nvPicPr>
          <p:cNvPr id="8" name="Picture 7"/>
          <p:cNvPicPr>
            <a:picLocks noChangeAspect="1"/>
          </p:cNvPicPr>
          <p:nvPr/>
        </p:nvPicPr>
        <p:blipFill>
          <a:blip r:embed="rId7"/>
          <a:stretch>
            <a:fillRect/>
          </a:stretch>
        </p:blipFill>
        <p:spPr>
          <a:xfrm>
            <a:off x="3001976" y="3902363"/>
            <a:ext cx="2971800" cy="981075"/>
          </a:xfrm>
          <a:prstGeom prst="rect">
            <a:avLst/>
          </a:prstGeom>
        </p:spPr>
      </p:pic>
      <p:sp>
        <p:nvSpPr>
          <p:cNvPr id="10" name="TextBox 9"/>
          <p:cNvSpPr txBox="1"/>
          <p:nvPr/>
        </p:nvSpPr>
        <p:spPr>
          <a:xfrm>
            <a:off x="5275000" y="1472471"/>
            <a:ext cx="2758654" cy="1015663"/>
          </a:xfrm>
          <a:prstGeom prst="rect">
            <a:avLst/>
          </a:prstGeom>
          <a:noFill/>
        </p:spPr>
        <p:txBody>
          <a:bodyPr wrap="square" rtlCol="0">
            <a:spAutoFit/>
          </a:bodyPr>
          <a:lstStyle/>
          <a:p>
            <a:pPr algn="ctr"/>
            <a:r>
              <a:rPr lang="fr-CA" sz="2000" b="1" dirty="0">
                <a:latin typeface="Segoe UI Semilight" panose="020B0402040204020203" pitchFamily="34" charset="0"/>
                <a:cs typeface="Segoe UI Semilight" panose="020B0402040204020203" pitchFamily="34" charset="0"/>
              </a:rPr>
              <a:t>Portail des ressources éducatives libres</a:t>
            </a:r>
          </a:p>
          <a:p>
            <a:pPr algn="ctr"/>
            <a:endParaRPr lang="en-US" sz="2000" b="1" dirty="0">
              <a:latin typeface="Segoe UI Semilight" panose="020B0402040204020203" pitchFamily="34" charset="0"/>
              <a:cs typeface="Segoe UI Semilight" panose="020B0402040204020203" pitchFamily="34" charset="0"/>
            </a:endParaRPr>
          </a:p>
        </p:txBody>
      </p:sp>
      <p:sp>
        <p:nvSpPr>
          <p:cNvPr id="14" name="Rectangle 13"/>
          <p:cNvSpPr/>
          <p:nvPr/>
        </p:nvSpPr>
        <p:spPr>
          <a:xfrm>
            <a:off x="5131565" y="2797182"/>
            <a:ext cx="3045522" cy="830997"/>
          </a:xfrm>
          <a:prstGeom prst="rect">
            <a:avLst/>
          </a:prstGeom>
        </p:spPr>
        <p:txBody>
          <a:bodyPr wrap="square">
            <a:spAutoFit/>
          </a:bodyPr>
          <a:lstStyle/>
          <a:p>
            <a:pPr algn="ctr"/>
            <a:r>
              <a:rPr lang="en-US" dirty="0">
                <a:latin typeface="Calibri" panose="020F0502020204030204" pitchFamily="34" charset="0"/>
                <a:cs typeface="Calibri" panose="020F0502020204030204" pitchFamily="34" charset="0"/>
                <a:hlinkClick r:id="rId8"/>
              </a:rPr>
              <a:t>https://bneuf.auf.org/#!/resource</a:t>
            </a:r>
            <a:r>
              <a:rPr lang="en-US" dirty="0">
                <a:latin typeface="Calibri" panose="020F0502020204030204" pitchFamily="34" charset="0"/>
                <a:cs typeface="Calibri" panose="020F0502020204030204" pitchFamily="34" charset="0"/>
              </a:rPr>
              <a:t> </a:t>
            </a:r>
          </a:p>
        </p:txBody>
      </p:sp>
      <p:pic>
        <p:nvPicPr>
          <p:cNvPr id="15" name="Picture 14"/>
          <p:cNvPicPr>
            <a:picLocks noChangeAspect="1"/>
          </p:cNvPicPr>
          <p:nvPr/>
        </p:nvPicPr>
        <p:blipFill>
          <a:blip r:embed="rId9"/>
          <a:stretch>
            <a:fillRect/>
          </a:stretch>
        </p:blipFill>
        <p:spPr>
          <a:xfrm>
            <a:off x="5792314" y="2120171"/>
            <a:ext cx="1724025" cy="609600"/>
          </a:xfrm>
          <a:prstGeom prst="rect">
            <a:avLst/>
          </a:prstGeom>
        </p:spPr>
      </p:pic>
    </p:spTree>
    <p:extLst>
      <p:ext uri="{BB962C8B-B14F-4D97-AF65-F5344CB8AC3E}">
        <p14:creationId xmlns:p14="http://schemas.microsoft.com/office/powerpoint/2010/main" val="29040677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76894" y="2299648"/>
            <a:ext cx="8260579" cy="12094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800" kern="0" dirty="0">
                <a:latin typeface="Calibri" panose="020F0502020204030204" pitchFamily="34" charset="0"/>
                <a:ea typeface="ＭＳ Ｐゴシック" pitchFamily="-84" charset="-128"/>
                <a:cs typeface="Verdana" pitchFamily="-84" charset="0"/>
              </a:rPr>
              <a:t>Finding content to create or adapt an OER</a:t>
            </a:r>
          </a:p>
        </p:txBody>
      </p:sp>
    </p:spTree>
    <p:extLst>
      <p:ext uri="{BB962C8B-B14F-4D97-AF65-F5344CB8AC3E}">
        <p14:creationId xmlns:p14="http://schemas.microsoft.com/office/powerpoint/2010/main" val="34823086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917" y="851831"/>
            <a:ext cx="8552165" cy="768854"/>
          </a:xfrm>
        </p:spPr>
        <p:txBody>
          <a:bodyPr/>
          <a:lstStyle/>
          <a:p>
            <a:pPr marL="53340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Content under a Creative Commons licence</a:t>
            </a:r>
          </a:p>
        </p:txBody>
      </p:sp>
      <p:sp>
        <p:nvSpPr>
          <p:cNvPr id="4" name="Content Placeholder 1">
            <a:extLst>
              <a:ext uri="{FF2B5EF4-FFF2-40B4-BE49-F238E27FC236}">
                <a16:creationId xmlns:a16="http://schemas.microsoft.com/office/drawing/2014/main" id="{11029585-23CC-4D6C-980F-578955ECEA8A}"/>
              </a:ext>
            </a:extLst>
          </p:cNvPr>
          <p:cNvSpPr txBox="1">
            <a:spLocks/>
          </p:cNvSpPr>
          <p:nvPr/>
        </p:nvSpPr>
        <p:spPr bwMode="auto">
          <a:xfrm>
            <a:off x="844391" y="1787856"/>
            <a:ext cx="7455215" cy="4218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a:solidFill>
                  <a:schemeClr val="tx1"/>
                </a:solidFill>
                <a:latin typeface="+mn-lt"/>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a:lstStyle>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rPr>
              <a:t>OER repositories</a:t>
            </a: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rPr>
              <a:t>Open Access repositories (ex. </a:t>
            </a:r>
            <a:r>
              <a:rPr lang="en-CA" sz="3000" kern="0" dirty="0" err="1">
                <a:latin typeface="Calibri" panose="020F0502020204030204" pitchFamily="34" charset="0"/>
                <a:cs typeface="Calibri" panose="020F0502020204030204" pitchFamily="34" charset="0"/>
              </a:rPr>
              <a:t>uO</a:t>
            </a:r>
            <a:r>
              <a:rPr lang="en-CA" sz="3000" kern="0" dirty="0">
                <a:latin typeface="Calibri" panose="020F0502020204030204" pitchFamily="34" charset="0"/>
                <a:cs typeface="Calibri" panose="020F0502020204030204" pitchFamily="34" charset="0"/>
              </a:rPr>
              <a:t> Research) </a:t>
            </a:r>
          </a:p>
          <a:p>
            <a:pPr lvl="1">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3"/>
              </a:rPr>
              <a:t>OpenDOAR</a:t>
            </a:r>
            <a:r>
              <a:rPr lang="en-CA" sz="3000" kern="0" dirty="0">
                <a:latin typeface="Calibri" panose="020F0502020204030204" pitchFamily="34" charset="0"/>
                <a:cs typeface="Calibri" panose="020F0502020204030204" pitchFamily="34" charset="0"/>
              </a:rPr>
              <a:t> and </a:t>
            </a:r>
            <a:r>
              <a:rPr lang="en-CA" sz="3000" kern="0" dirty="0">
                <a:latin typeface="Calibri" panose="020F0502020204030204" pitchFamily="34" charset="0"/>
                <a:cs typeface="Calibri" panose="020F0502020204030204" pitchFamily="34" charset="0"/>
                <a:hlinkClick r:id="rId4"/>
              </a:rPr>
              <a:t>ROAR</a:t>
            </a:r>
            <a:endParaRPr lang="en-CA" sz="30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rPr>
              <a:t>Open Access journals</a:t>
            </a:r>
          </a:p>
          <a:p>
            <a:pPr lvl="1">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5"/>
              </a:rPr>
              <a:t>DOAJ</a:t>
            </a:r>
            <a:endParaRPr lang="en-CA" sz="30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rPr>
              <a:t>Open Access books</a:t>
            </a:r>
          </a:p>
          <a:p>
            <a:pPr lvl="1">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6"/>
              </a:rPr>
              <a:t>DOAB</a:t>
            </a:r>
            <a:r>
              <a:rPr lang="en-CA" sz="3000" kern="0" dirty="0">
                <a:latin typeface="Calibri" panose="020F0502020204030204" pitchFamily="34" charset="0"/>
                <a:cs typeface="Calibri" panose="020F0502020204030204" pitchFamily="34" charset="0"/>
              </a:rPr>
              <a:t> and </a:t>
            </a:r>
            <a:r>
              <a:rPr lang="en-CA" sz="3000" kern="0" dirty="0">
                <a:latin typeface="Calibri" panose="020F0502020204030204" pitchFamily="34" charset="0"/>
                <a:cs typeface="Calibri" panose="020F0502020204030204" pitchFamily="34" charset="0"/>
                <a:hlinkClick r:id="rId7"/>
              </a:rPr>
              <a:t>OAPen Library</a:t>
            </a:r>
            <a:endParaRPr lang="en-CA" sz="30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8"/>
              </a:rPr>
              <a:t>Creative Commons (CC) Search</a:t>
            </a:r>
            <a:endParaRPr lang="en-CA" sz="30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29313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227" y="798363"/>
            <a:ext cx="8647697" cy="843916"/>
          </a:xfrm>
        </p:spPr>
        <p:txBody>
          <a:bodyPr/>
          <a:lstStyle/>
          <a:p>
            <a:pPr marL="53340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Content under a Creative Commons licence</a:t>
            </a:r>
          </a:p>
        </p:txBody>
      </p:sp>
      <p:sp>
        <p:nvSpPr>
          <p:cNvPr id="4" name="Content Placeholder 1">
            <a:extLst>
              <a:ext uri="{FF2B5EF4-FFF2-40B4-BE49-F238E27FC236}">
                <a16:creationId xmlns:a16="http://schemas.microsoft.com/office/drawing/2014/main" id="{11029585-23CC-4D6C-980F-578955ECEA8A}"/>
              </a:ext>
            </a:extLst>
          </p:cNvPr>
          <p:cNvSpPr txBox="1">
            <a:spLocks/>
          </p:cNvSpPr>
          <p:nvPr/>
        </p:nvSpPr>
        <p:spPr bwMode="auto">
          <a:xfrm>
            <a:off x="574849" y="1781032"/>
            <a:ext cx="7994301" cy="4218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a:solidFill>
                  <a:schemeClr val="tx1"/>
                </a:solidFill>
                <a:latin typeface="+mn-lt"/>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a:lstStyle>
          <a:p>
            <a:pPr>
              <a:buFont typeface="Wingdings" panose="05000000000000000000" pitchFamily="2" charset="2"/>
              <a:buChar char="§"/>
            </a:pPr>
            <a:r>
              <a:rPr lang="en-CA" sz="3200" kern="0" dirty="0">
                <a:latin typeface="Calibri" panose="020F0502020204030204" pitchFamily="34" charset="0"/>
                <a:cs typeface="Calibri" panose="020F0502020204030204" pitchFamily="34" charset="0"/>
              </a:rPr>
              <a:t>Images: Google Images (filtered by usage rights), Flickr, </a:t>
            </a:r>
            <a:r>
              <a:rPr lang="en-CA" sz="3200" kern="0" dirty="0" err="1">
                <a:latin typeface="Calibri" panose="020F0502020204030204" pitchFamily="34" charset="0"/>
                <a:cs typeface="Calibri" panose="020F0502020204030204" pitchFamily="34" charset="0"/>
              </a:rPr>
              <a:t>Pixabay</a:t>
            </a:r>
            <a:r>
              <a:rPr lang="en-CA" sz="3200" kern="0" dirty="0">
                <a:latin typeface="Calibri" panose="020F0502020204030204" pitchFamily="34" charset="0"/>
                <a:cs typeface="Calibri" panose="020F0502020204030204" pitchFamily="34" charset="0"/>
              </a:rPr>
              <a:t>, </a:t>
            </a:r>
            <a:r>
              <a:rPr lang="en-CA" sz="3200" kern="0" dirty="0" err="1">
                <a:latin typeface="Calibri" panose="020F0502020204030204" pitchFamily="34" charset="0"/>
                <a:cs typeface="Calibri" panose="020F0502020204030204" pitchFamily="34" charset="0"/>
              </a:rPr>
              <a:t>Pexels</a:t>
            </a:r>
            <a:r>
              <a:rPr lang="en-CA" sz="3200" kern="0" dirty="0">
                <a:latin typeface="Calibri" panose="020F0502020204030204" pitchFamily="34" charset="0"/>
                <a:cs typeface="Calibri" panose="020F0502020204030204" pitchFamily="34" charset="0"/>
              </a:rPr>
              <a:t>, Visual Hunt, </a:t>
            </a:r>
            <a:r>
              <a:rPr lang="en-CA" sz="3200" kern="0" dirty="0" err="1">
                <a:latin typeface="Calibri" panose="020F0502020204030204" pitchFamily="34" charset="0"/>
                <a:cs typeface="Calibri" panose="020F0502020204030204" pitchFamily="34" charset="0"/>
              </a:rPr>
              <a:t>Unsplash</a:t>
            </a:r>
            <a:endParaRPr lang="en-CA" sz="32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200" kern="0" dirty="0">
                <a:latin typeface="Calibri" panose="020F0502020204030204" pitchFamily="34" charset="0"/>
                <a:cs typeface="Calibri" panose="020F0502020204030204" pitchFamily="34" charset="0"/>
              </a:rPr>
              <a:t>Videos: YouTube, Vimeo</a:t>
            </a:r>
          </a:p>
          <a:p>
            <a:pPr>
              <a:buFont typeface="Wingdings" panose="05000000000000000000" pitchFamily="2" charset="2"/>
              <a:buChar char="§"/>
            </a:pPr>
            <a:r>
              <a:rPr lang="en-CA" sz="3200" kern="0" dirty="0">
                <a:latin typeface="Calibri" panose="020F0502020204030204" pitchFamily="34" charset="0"/>
                <a:cs typeface="Calibri" panose="020F0502020204030204" pitchFamily="34" charset="0"/>
              </a:rPr>
              <a:t>Sound/Music: </a:t>
            </a:r>
            <a:r>
              <a:rPr lang="en-CA" sz="3200" kern="0" dirty="0" err="1">
                <a:latin typeface="Calibri" panose="020F0502020204030204" pitchFamily="34" charset="0"/>
                <a:cs typeface="Calibri" panose="020F0502020204030204" pitchFamily="34" charset="0"/>
              </a:rPr>
              <a:t>Jamendo</a:t>
            </a:r>
            <a:r>
              <a:rPr lang="en-CA" sz="3200" kern="0" dirty="0">
                <a:latin typeface="Calibri" panose="020F0502020204030204" pitchFamily="34" charset="0"/>
                <a:cs typeface="Calibri" panose="020F0502020204030204" pitchFamily="34" charset="0"/>
              </a:rPr>
              <a:t>, Free Music Archive, </a:t>
            </a:r>
            <a:r>
              <a:rPr lang="en-CA" sz="3200" kern="0" dirty="0" err="1">
                <a:latin typeface="Calibri" panose="020F0502020204030204" pitchFamily="34" charset="0"/>
                <a:cs typeface="Calibri" panose="020F0502020204030204" pitchFamily="34" charset="0"/>
              </a:rPr>
              <a:t>Freesound</a:t>
            </a:r>
            <a:r>
              <a:rPr lang="en-CA" sz="3200" kern="0" dirty="0">
                <a:latin typeface="Calibri" panose="020F0502020204030204" pitchFamily="34" charset="0"/>
                <a:cs typeface="Calibri" panose="020F0502020204030204" pitchFamily="34" charset="0"/>
              </a:rPr>
              <a:t>, SoundCloud</a:t>
            </a:r>
          </a:p>
          <a:p>
            <a:pPr>
              <a:buFont typeface="Wingdings" panose="05000000000000000000" pitchFamily="2" charset="2"/>
              <a:buChar char="§"/>
            </a:pPr>
            <a:r>
              <a:rPr lang="en-CA" sz="3200" kern="0" dirty="0">
                <a:latin typeface="Calibri" panose="020F0502020204030204" pitchFamily="34" charset="0"/>
                <a:cs typeface="Calibri" panose="020F0502020204030204" pitchFamily="34" charset="0"/>
              </a:rPr>
              <a:t>Multimedia : Wikimedia Commons, Internet Archive  </a:t>
            </a:r>
          </a:p>
        </p:txBody>
      </p:sp>
    </p:spTree>
    <p:extLst>
      <p:ext uri="{BB962C8B-B14F-4D97-AF65-F5344CB8AC3E}">
        <p14:creationId xmlns:p14="http://schemas.microsoft.com/office/powerpoint/2010/main" val="1696938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Title 1"/>
          <p:cNvSpPr txBox="1">
            <a:spLocks/>
          </p:cNvSpPr>
          <p:nvPr/>
        </p:nvSpPr>
        <p:spPr bwMode="auto">
          <a:xfrm>
            <a:off x="153327" y="460171"/>
            <a:ext cx="8931728"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3200" dirty="0">
                <a:latin typeface="Calibri" panose="020F0502020204030204" pitchFamily="34" charset="0"/>
                <a:ea typeface="ＭＳ Ｐゴシック" pitchFamily="-84" charset="-128"/>
                <a:cs typeface="Verdana" pitchFamily="-84" charset="0"/>
              </a:rPr>
              <a:t>Suggested Sources of </a:t>
            </a:r>
            <a:r>
              <a:rPr lang="fr-CA" altLang="en-US" sz="3200" dirty="0" smtClean="0">
                <a:latin typeface="Calibri" panose="020F0502020204030204" pitchFamily="34" charset="0"/>
                <a:ea typeface="ＭＳ Ｐゴシック" pitchFamily="-84" charset="-128"/>
                <a:cs typeface="Verdana" pitchFamily="-84" charset="0"/>
              </a:rPr>
              <a:t>Open Content</a:t>
            </a:r>
            <a:endParaRPr lang="en-CA" altLang="en-US" sz="3200" kern="0" dirty="0">
              <a:latin typeface="Calibri" panose="020F0502020204030204" pitchFamily="34" charset="0"/>
              <a:ea typeface="ＭＳ Ｐゴシック" pitchFamily="-84" charset="-128"/>
              <a:cs typeface="Verdana" pitchFamily="-84" charset="0"/>
            </a:endParaRPr>
          </a:p>
        </p:txBody>
      </p:sp>
      <p:sp>
        <p:nvSpPr>
          <p:cNvPr id="13" name="Rectangle 12"/>
          <p:cNvSpPr/>
          <p:nvPr/>
        </p:nvSpPr>
        <p:spPr>
          <a:xfrm>
            <a:off x="3022876" y="1275442"/>
            <a:ext cx="3331029" cy="1323439"/>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Flickr</a:t>
            </a:r>
            <a:endParaRPr lang="en-CA" sz="1600" b="1" dirty="0">
              <a:latin typeface="Calibri" panose="020F0502020204030204" pitchFamily="34" charset="0"/>
              <a:cs typeface="Calibri" panose="020F0502020204030204" pitchFamily="34" charset="0"/>
              <a:hlinkClick r:id="rId3"/>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3"/>
              </a:rPr>
              <a:t>https://www.flickr.com/</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Search and then filter by licence under “Any license”</a:t>
            </a:r>
            <a:endParaRPr lang="en-CA" sz="1600" dirty="0">
              <a:latin typeface="Calibri" panose="020F0502020204030204" pitchFamily="34" charset="0"/>
              <a:cs typeface="Calibri" panose="020F0502020204030204" pitchFamily="34" charset="0"/>
            </a:endParaRPr>
          </a:p>
        </p:txBody>
      </p:sp>
      <p:sp>
        <p:nvSpPr>
          <p:cNvPr id="14" name="Rectangle 13"/>
          <p:cNvSpPr/>
          <p:nvPr/>
        </p:nvSpPr>
        <p:spPr>
          <a:xfrm>
            <a:off x="1408245" y="4661868"/>
            <a:ext cx="3280144" cy="1569660"/>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YouTube</a:t>
            </a:r>
            <a:endParaRPr lang="en-CA" sz="1600" b="1" dirty="0">
              <a:latin typeface="Calibri" panose="020F0502020204030204" pitchFamily="34" charset="0"/>
              <a:cs typeface="Calibri" panose="020F0502020204030204" pitchFamily="34" charset="0"/>
              <a:hlinkClick r:id="rId4"/>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4"/>
              </a:rPr>
              <a:t>https://www.youtube.com/</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Videos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Look under “Show More” for licence; </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search and then filter by Creative Commons under “Filters”</a:t>
            </a:r>
            <a:endParaRPr lang="en-CA" sz="1600" dirty="0">
              <a:latin typeface="Calibri" panose="020F0502020204030204" pitchFamily="34" charset="0"/>
              <a:cs typeface="Calibri" panose="020F0502020204030204" pitchFamily="34" charset="0"/>
            </a:endParaRPr>
          </a:p>
        </p:txBody>
      </p:sp>
      <p:sp>
        <p:nvSpPr>
          <p:cNvPr id="15" name="Rectangle 14"/>
          <p:cNvSpPr/>
          <p:nvPr/>
        </p:nvSpPr>
        <p:spPr>
          <a:xfrm>
            <a:off x="5944551" y="1231755"/>
            <a:ext cx="3280144" cy="1077218"/>
          </a:xfrm>
          <a:prstGeom prst="rect">
            <a:avLst/>
          </a:prstGeom>
        </p:spPr>
        <p:txBody>
          <a:bodyPr wrap="square">
            <a:spAutoFit/>
          </a:bodyPr>
          <a:lstStyle/>
          <a:p>
            <a:pPr algn="ctr">
              <a:spcBef>
                <a:spcPts val="0"/>
              </a:spcBef>
              <a:spcAft>
                <a:spcPts val="0"/>
              </a:spcAft>
            </a:pPr>
            <a:r>
              <a:rPr lang="en-CA" sz="1600" b="1" dirty="0" err="1">
                <a:latin typeface="Calibri" panose="020F0502020204030204" pitchFamily="34" charset="0"/>
                <a:cs typeface="Calibri" panose="020F0502020204030204" pitchFamily="34" charset="0"/>
              </a:rPr>
              <a:t>Pixabay</a:t>
            </a:r>
            <a:endParaRPr lang="en-CA" sz="1600" b="1" dirty="0">
              <a:latin typeface="Calibri" panose="020F0502020204030204" pitchFamily="34" charset="0"/>
              <a:cs typeface="Calibri" panose="020F0502020204030204" pitchFamily="34" charset="0"/>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5"/>
              </a:rPr>
              <a:t>https://pixabay.com</a:t>
            </a:r>
            <a:r>
              <a:rPr lang="en-CA" sz="1600" u="sng" dirty="0" smtClean="0">
                <a:solidFill>
                  <a:srgbClr val="1155CC"/>
                </a:solidFill>
                <a:latin typeface="Calibri" panose="020F0502020204030204" pitchFamily="34" charset="0"/>
                <a:cs typeface="Calibri" panose="020F0502020204030204" pitchFamily="34" charset="0"/>
                <a:hlinkClick r:id="rId5"/>
              </a:rPr>
              <a:t>/</a:t>
            </a:r>
            <a:endParaRPr lang="en-CA" sz="1600" u="sng" dirty="0" smtClean="0">
              <a:solidFill>
                <a:srgbClr val="1155CC"/>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In CC0 (public domain)</a:t>
            </a:r>
            <a:endParaRPr lang="en-CA" sz="1600" dirty="0">
              <a:latin typeface="Calibri" panose="020F0502020204030204" pitchFamily="34" charset="0"/>
              <a:cs typeface="Calibri" panose="020F0502020204030204" pitchFamily="34" charset="0"/>
            </a:endParaRPr>
          </a:p>
        </p:txBody>
      </p:sp>
      <p:sp>
        <p:nvSpPr>
          <p:cNvPr id="16" name="Rectangle 15"/>
          <p:cNvSpPr/>
          <p:nvPr/>
        </p:nvSpPr>
        <p:spPr>
          <a:xfrm>
            <a:off x="4688389" y="4661868"/>
            <a:ext cx="2664974" cy="1569660"/>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Vimeo</a:t>
            </a:r>
            <a:endParaRPr lang="en-CA" sz="1600" b="1" dirty="0">
              <a:latin typeface="Calibri" panose="020F0502020204030204" pitchFamily="34" charset="0"/>
              <a:cs typeface="Calibri" panose="020F0502020204030204" pitchFamily="34" charset="0"/>
              <a:hlinkClick r:id="rId6"/>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6"/>
              </a:rPr>
              <a:t>https://vimeo.com/</a:t>
            </a:r>
            <a:r>
              <a:rPr lang="en-CA" sz="1600" dirty="0">
                <a:solidFill>
                  <a:srgbClr val="000000"/>
                </a:solidFill>
                <a:latin typeface="Calibri" panose="020F0502020204030204" pitchFamily="34" charset="0"/>
                <a:cs typeface="Calibri" panose="020F0502020204030204" pitchFamily="34" charset="0"/>
              </a:rPr>
              <a:t> </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Videos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Search and then filter by licence under “More filters” -- “License”</a:t>
            </a:r>
            <a:endParaRPr lang="en-CA" sz="1600" dirty="0">
              <a:latin typeface="Calibri" panose="020F0502020204030204" pitchFamily="34" charset="0"/>
              <a:cs typeface="Calibri" panose="020F0502020204030204" pitchFamily="34" charset="0"/>
            </a:endParaRPr>
          </a:p>
        </p:txBody>
      </p:sp>
      <p:sp>
        <p:nvSpPr>
          <p:cNvPr id="19" name="Rectangle 18"/>
          <p:cNvSpPr/>
          <p:nvPr/>
        </p:nvSpPr>
        <p:spPr>
          <a:xfrm>
            <a:off x="3366849" y="2749256"/>
            <a:ext cx="2643081" cy="1569660"/>
          </a:xfrm>
          <a:prstGeom prst="rect">
            <a:avLst/>
          </a:prstGeom>
        </p:spPr>
        <p:txBody>
          <a:bodyPr wrap="square">
            <a:spAutoFit/>
          </a:bodyPr>
          <a:lstStyle/>
          <a:p>
            <a:pPr algn="ctr"/>
            <a:r>
              <a:rPr lang="en-CA" sz="1600" b="1" dirty="0">
                <a:latin typeface="Calibri" panose="020F0502020204030204" pitchFamily="34" charset="0"/>
                <a:cs typeface="Calibri" panose="020F0502020204030204" pitchFamily="34" charset="0"/>
              </a:rPr>
              <a:t>Visual Hunt</a:t>
            </a:r>
          </a:p>
          <a:p>
            <a:pPr algn="ctr"/>
            <a:r>
              <a:rPr lang="en-CA" sz="1600" dirty="0">
                <a:latin typeface="Calibri" panose="020F0502020204030204" pitchFamily="34" charset="0"/>
                <a:cs typeface="Calibri" panose="020F0502020204030204" pitchFamily="34" charset="0"/>
                <a:hlinkClick r:id="rId7"/>
              </a:rPr>
              <a:t>https://visualhunt.com/</a:t>
            </a:r>
            <a:endParaRPr lang="en-CA" sz="1600" dirty="0">
              <a:latin typeface="Calibri" panose="020F0502020204030204" pitchFamily="34" charset="0"/>
              <a:cs typeface="Calibri" panose="020F0502020204030204" pitchFamily="34" charset="0"/>
            </a:endParaRPr>
          </a:p>
          <a:p>
            <a:pPr algn="ctr"/>
            <a:r>
              <a:rPr lang="en-CA" sz="1600" dirty="0">
                <a:latin typeface="Calibri" panose="020F0502020204030204" pitchFamily="34" charset="0"/>
                <a:cs typeface="Calibri" panose="020F0502020204030204" pitchFamily="34" charset="0"/>
              </a:rPr>
              <a:t>Images</a:t>
            </a:r>
          </a:p>
          <a:p>
            <a:pPr algn="ctr"/>
            <a:r>
              <a:rPr lang="en-CA" sz="1600" dirty="0">
                <a:latin typeface="Calibri" panose="020F0502020204030204" pitchFamily="34" charset="0"/>
                <a:cs typeface="Calibri" panose="020F0502020204030204" pitchFamily="34" charset="0"/>
              </a:rPr>
              <a:t>Under various CC licences</a:t>
            </a:r>
          </a:p>
          <a:p>
            <a:pPr algn="ctr"/>
            <a:r>
              <a:rPr lang="en-CA" sz="1600" dirty="0">
                <a:latin typeface="Calibri" panose="020F0502020204030204" pitchFamily="34" charset="0"/>
                <a:cs typeface="Calibri" panose="020F0502020204030204" pitchFamily="34" charset="0"/>
              </a:rPr>
              <a:t>Search and then filter by licence type</a:t>
            </a:r>
          </a:p>
        </p:txBody>
      </p:sp>
      <p:sp>
        <p:nvSpPr>
          <p:cNvPr id="20" name="Rectangle 19"/>
          <p:cNvSpPr/>
          <p:nvPr/>
        </p:nvSpPr>
        <p:spPr>
          <a:xfrm>
            <a:off x="-19513" y="2803852"/>
            <a:ext cx="3331029" cy="1323439"/>
          </a:xfrm>
          <a:prstGeom prst="rect">
            <a:avLst/>
          </a:prstGeom>
        </p:spPr>
        <p:txBody>
          <a:bodyPr wrap="square">
            <a:spAutoFit/>
          </a:bodyPr>
          <a:lstStyle/>
          <a:p>
            <a:pPr algn="ctr">
              <a:spcBef>
                <a:spcPts val="0"/>
              </a:spcBef>
              <a:spcAft>
                <a:spcPts val="0"/>
              </a:spcAft>
            </a:pPr>
            <a:r>
              <a:rPr lang="en-CA" sz="1600" b="1" dirty="0" err="1">
                <a:solidFill>
                  <a:srgbClr val="000000"/>
                </a:solidFill>
                <a:latin typeface="Calibri" panose="020F0502020204030204" pitchFamily="34" charset="0"/>
                <a:cs typeface="Calibri" panose="020F0502020204030204" pitchFamily="34" charset="0"/>
              </a:rPr>
              <a:t>Pexels</a:t>
            </a:r>
            <a:endParaRPr lang="en-CA" sz="1600" b="1" dirty="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hlinkClick r:id="rId8"/>
              </a:rPr>
              <a:t>https://www.pexels.com/</a:t>
            </a:r>
            <a:r>
              <a:rPr lang="en-CA" sz="1600" dirty="0">
                <a:solidFill>
                  <a:srgbClr val="000000"/>
                </a:solidFill>
                <a:latin typeface="Calibri" panose="020F0502020204030204" pitchFamily="34" charset="0"/>
                <a:cs typeface="Calibri" panose="020F0502020204030204" pitchFamily="34" charset="0"/>
              </a:rPr>
              <a:t> </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latin typeface="Calibri" panose="020F0502020204030204" pitchFamily="34" charset="0"/>
                <a:cs typeface="Calibri" panose="020F0502020204030204" pitchFamily="34" charset="0"/>
              </a:rPr>
              <a:t>Under </a:t>
            </a:r>
            <a:r>
              <a:rPr lang="en-CA" sz="1600" dirty="0" err="1" smtClean="0">
                <a:latin typeface="Calibri" panose="020F0502020204030204" pitchFamily="34" charset="0"/>
                <a:cs typeface="Calibri" panose="020F0502020204030204" pitchFamily="34" charset="0"/>
              </a:rPr>
              <a:t>Pexel</a:t>
            </a:r>
            <a:r>
              <a:rPr lang="en-CA" sz="1600" dirty="0" smtClean="0">
                <a:latin typeface="Calibri" panose="020F0502020204030204" pitchFamily="34" charset="0"/>
                <a:cs typeface="Calibri" panose="020F0502020204030204" pitchFamily="34" charset="0"/>
              </a:rPr>
              <a:t> licence </a:t>
            </a:r>
          </a:p>
          <a:p>
            <a:pPr algn="ctr">
              <a:spcBef>
                <a:spcPts val="0"/>
              </a:spcBef>
              <a:spcAft>
                <a:spcPts val="0"/>
              </a:spcAft>
            </a:pPr>
            <a:r>
              <a:rPr lang="en-CA" sz="1600" dirty="0" smtClean="0">
                <a:latin typeface="Calibri" panose="020F0502020204030204" pitchFamily="34" charset="0"/>
                <a:cs typeface="Calibri" panose="020F0502020204030204" pitchFamily="34" charset="0"/>
              </a:rPr>
              <a:t>(similar to CC0 public domain)</a:t>
            </a:r>
            <a:endParaRPr lang="en-CA" sz="1600" dirty="0">
              <a:latin typeface="Calibri" panose="020F0502020204030204" pitchFamily="34" charset="0"/>
              <a:cs typeface="Calibri" panose="020F0502020204030204" pitchFamily="34" charset="0"/>
            </a:endParaRPr>
          </a:p>
        </p:txBody>
      </p:sp>
      <p:sp>
        <p:nvSpPr>
          <p:cNvPr id="21" name="Rectangle 20"/>
          <p:cNvSpPr/>
          <p:nvPr/>
        </p:nvSpPr>
        <p:spPr>
          <a:xfrm>
            <a:off x="5944551" y="2698776"/>
            <a:ext cx="3331029" cy="1323439"/>
          </a:xfrm>
          <a:prstGeom prst="rect">
            <a:avLst/>
          </a:prstGeom>
        </p:spPr>
        <p:txBody>
          <a:bodyPr wrap="square">
            <a:spAutoFit/>
          </a:bodyPr>
          <a:lstStyle/>
          <a:p>
            <a:pPr algn="ctr">
              <a:spcBef>
                <a:spcPts val="0"/>
              </a:spcBef>
              <a:spcAft>
                <a:spcPts val="0"/>
              </a:spcAft>
            </a:pPr>
            <a:r>
              <a:rPr lang="en-CA" sz="1600" b="1" dirty="0" err="1">
                <a:solidFill>
                  <a:srgbClr val="000000"/>
                </a:solidFill>
                <a:latin typeface="Calibri" panose="020F0502020204030204" pitchFamily="34" charset="0"/>
                <a:cs typeface="Calibri" panose="020F0502020204030204" pitchFamily="34" charset="0"/>
              </a:rPr>
              <a:t>Unsplash</a:t>
            </a:r>
            <a:endParaRPr lang="en-CA" sz="1600" b="1" dirty="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hlinkClick r:id="rId9"/>
              </a:rPr>
              <a:t>https://unsplash.com/</a:t>
            </a:r>
            <a:r>
              <a:rPr lang="en-CA" sz="1600" dirty="0">
                <a:solidFill>
                  <a:srgbClr val="000000"/>
                </a:solidFill>
                <a:latin typeface="Calibri" panose="020F0502020204030204" pitchFamily="34" charset="0"/>
                <a:cs typeface="Calibri" panose="020F0502020204030204" pitchFamily="34" charset="0"/>
              </a:rPr>
              <a:t> </a:t>
            </a: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Images </a:t>
            </a:r>
          </a:p>
          <a:p>
            <a:pPr algn="ctr">
              <a:spcBef>
                <a:spcPts val="0"/>
              </a:spcBef>
              <a:spcAft>
                <a:spcPts val="0"/>
              </a:spcAft>
            </a:pPr>
            <a:r>
              <a:rPr lang="en-CA" sz="1600" dirty="0" smtClean="0">
                <a:latin typeface="Calibri" panose="020F0502020204030204" pitchFamily="34" charset="0"/>
                <a:cs typeface="Calibri" panose="020F0502020204030204" pitchFamily="34" charset="0"/>
              </a:rPr>
              <a:t>Under </a:t>
            </a:r>
            <a:r>
              <a:rPr lang="en-CA" sz="1600" dirty="0" err="1" smtClean="0">
                <a:latin typeface="Calibri" panose="020F0502020204030204" pitchFamily="34" charset="0"/>
                <a:cs typeface="Calibri" panose="020F0502020204030204" pitchFamily="34" charset="0"/>
              </a:rPr>
              <a:t>Unsplash</a:t>
            </a:r>
            <a:r>
              <a:rPr lang="en-CA" sz="1600" dirty="0" smtClean="0">
                <a:latin typeface="Calibri" panose="020F0502020204030204" pitchFamily="34" charset="0"/>
                <a:cs typeface="Calibri" panose="020F0502020204030204" pitchFamily="34" charset="0"/>
              </a:rPr>
              <a:t> licence </a:t>
            </a:r>
          </a:p>
          <a:p>
            <a:pPr algn="ctr">
              <a:spcBef>
                <a:spcPts val="0"/>
              </a:spcBef>
              <a:spcAft>
                <a:spcPts val="0"/>
              </a:spcAft>
            </a:pPr>
            <a:r>
              <a:rPr lang="en-CA" sz="1600" dirty="0" smtClean="0">
                <a:latin typeface="Calibri" panose="020F0502020204030204" pitchFamily="34" charset="0"/>
                <a:cs typeface="Calibri" panose="020F0502020204030204" pitchFamily="34" charset="0"/>
              </a:rPr>
              <a:t>(similar to CC0 public domain)</a:t>
            </a:r>
            <a:endParaRPr lang="en-CA" sz="1600" dirty="0">
              <a:latin typeface="Calibri" panose="020F0502020204030204" pitchFamily="34" charset="0"/>
              <a:cs typeface="Calibri" panose="020F0502020204030204" pitchFamily="34" charset="0"/>
            </a:endParaRPr>
          </a:p>
        </p:txBody>
      </p:sp>
      <p:sp>
        <p:nvSpPr>
          <p:cNvPr id="25" name="Rectangle 24"/>
          <p:cNvSpPr/>
          <p:nvPr/>
        </p:nvSpPr>
        <p:spPr>
          <a:xfrm>
            <a:off x="25442" y="1288959"/>
            <a:ext cx="3331029" cy="1323439"/>
          </a:xfrm>
          <a:prstGeom prst="rect">
            <a:avLst/>
          </a:prstGeom>
        </p:spPr>
        <p:txBody>
          <a:bodyPr wrap="square">
            <a:spAutoFit/>
          </a:bodyPr>
          <a:lstStyle/>
          <a:p>
            <a:pPr algn="ctr">
              <a:spcBef>
                <a:spcPts val="0"/>
              </a:spcBef>
              <a:spcAft>
                <a:spcPts val="0"/>
              </a:spcAft>
            </a:pPr>
            <a:r>
              <a:rPr lang="en-CA" sz="1600" b="1" dirty="0" smtClean="0">
                <a:latin typeface="Calibri" panose="020F0502020204030204" pitchFamily="34" charset="0"/>
                <a:cs typeface="Calibri" panose="020F0502020204030204" pitchFamily="34" charset="0"/>
              </a:rPr>
              <a:t>Google Images</a:t>
            </a:r>
            <a:endParaRPr lang="en-CA" sz="1600" b="1" dirty="0">
              <a:latin typeface="Calibri" panose="020F0502020204030204" pitchFamily="34" charset="0"/>
              <a:cs typeface="Calibri" panose="020F0502020204030204" pitchFamily="34" charset="0"/>
              <a:hlinkClick r:id="rId3"/>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10"/>
              </a:rPr>
              <a:t>https://images.google.com</a:t>
            </a:r>
            <a:r>
              <a:rPr lang="en-CA" sz="1600" u="sng" dirty="0" smtClean="0">
                <a:solidFill>
                  <a:srgbClr val="1155CC"/>
                </a:solidFill>
                <a:latin typeface="Calibri" panose="020F0502020204030204" pitchFamily="34" charset="0"/>
                <a:cs typeface="Calibri" panose="020F0502020204030204" pitchFamily="34" charset="0"/>
                <a:hlinkClick r:id="rId10"/>
              </a:rPr>
              <a:t>/</a:t>
            </a:r>
            <a:endParaRPr lang="en-CA" sz="1600" u="sng" dirty="0" smtClean="0">
              <a:solidFill>
                <a:srgbClr val="1155CC"/>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Search and then filter by licence under </a:t>
            </a:r>
            <a:r>
              <a:rPr lang="en-CA" sz="1600" dirty="0" smtClean="0">
                <a:solidFill>
                  <a:srgbClr val="000000"/>
                </a:solidFill>
                <a:latin typeface="Calibri" panose="020F0502020204030204" pitchFamily="34" charset="0"/>
                <a:cs typeface="Calibri" panose="020F0502020204030204" pitchFamily="34" charset="0"/>
              </a:rPr>
              <a:t>“Tools” -- “Usage rights”</a:t>
            </a:r>
            <a:endParaRPr lang="en-CA"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996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Title 1"/>
          <p:cNvSpPr txBox="1">
            <a:spLocks/>
          </p:cNvSpPr>
          <p:nvPr/>
        </p:nvSpPr>
        <p:spPr bwMode="auto">
          <a:xfrm>
            <a:off x="153327" y="460171"/>
            <a:ext cx="8931728"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3200" dirty="0">
                <a:latin typeface="Calibri" panose="020F0502020204030204" pitchFamily="34" charset="0"/>
                <a:ea typeface="ＭＳ Ｐゴシック" pitchFamily="-84" charset="-128"/>
                <a:cs typeface="Verdana" pitchFamily="-84" charset="0"/>
              </a:rPr>
              <a:t>Suggested Sources of </a:t>
            </a:r>
            <a:r>
              <a:rPr lang="fr-CA" altLang="en-US" sz="3200" dirty="0" smtClean="0">
                <a:latin typeface="Calibri" panose="020F0502020204030204" pitchFamily="34" charset="0"/>
                <a:ea typeface="ＭＳ Ｐゴシック" pitchFamily="-84" charset="-128"/>
                <a:cs typeface="Verdana" pitchFamily="-84" charset="0"/>
              </a:rPr>
              <a:t>Open Content</a:t>
            </a:r>
            <a:endParaRPr lang="en-CA" altLang="en-US" sz="3200" kern="0" dirty="0">
              <a:latin typeface="Calibri" panose="020F0502020204030204" pitchFamily="34" charset="0"/>
              <a:ea typeface="ＭＳ Ｐゴシック" pitchFamily="-84" charset="-128"/>
              <a:cs typeface="Verdana" pitchFamily="-84" charset="0"/>
            </a:endParaRPr>
          </a:p>
        </p:txBody>
      </p:sp>
      <p:sp>
        <p:nvSpPr>
          <p:cNvPr id="18" name="Rectangle 17"/>
          <p:cNvSpPr/>
          <p:nvPr/>
        </p:nvSpPr>
        <p:spPr>
          <a:xfrm>
            <a:off x="4830014" y="4994872"/>
            <a:ext cx="3091543" cy="1323439"/>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Wikimedia Commons</a:t>
            </a:r>
            <a:endParaRPr lang="en-CA" sz="1600" b="1" dirty="0">
              <a:latin typeface="Calibri" panose="020F0502020204030204" pitchFamily="34" charset="0"/>
              <a:cs typeface="Calibri" panose="020F0502020204030204" pitchFamily="34" charset="0"/>
              <a:hlinkClick r:id="rId3"/>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3"/>
              </a:rPr>
              <a:t>https://</a:t>
            </a:r>
            <a:r>
              <a:rPr lang="en-CA" sz="1600" u="sng" dirty="0" smtClean="0">
                <a:solidFill>
                  <a:srgbClr val="1155CC"/>
                </a:solidFill>
                <a:latin typeface="Calibri" panose="020F0502020204030204" pitchFamily="34" charset="0"/>
                <a:cs typeface="Calibri" panose="020F0502020204030204" pitchFamily="34" charset="0"/>
                <a:hlinkClick r:id="rId3"/>
              </a:rPr>
              <a:t>commons.wikimedia.org</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Multimedia</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Under </a:t>
            </a:r>
            <a:r>
              <a:rPr lang="en-CA" sz="1600" dirty="0">
                <a:solidFill>
                  <a:srgbClr val="000000"/>
                </a:solidFill>
                <a:latin typeface="Calibri" panose="020F0502020204030204" pitchFamily="34" charset="0"/>
                <a:cs typeface="Calibri" panose="020F0502020204030204" pitchFamily="34" charset="0"/>
              </a:rPr>
              <a:t>various CC licences </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(click on </a:t>
            </a:r>
            <a:r>
              <a:rPr lang="en-CA" sz="1600" dirty="0" smtClean="0">
                <a:solidFill>
                  <a:srgbClr val="000000"/>
                </a:solidFill>
                <a:latin typeface="Calibri" panose="020F0502020204030204" pitchFamily="34" charset="0"/>
                <a:cs typeface="Calibri" panose="020F0502020204030204" pitchFamily="34" charset="0"/>
              </a:rPr>
              <a:t>item </a:t>
            </a:r>
            <a:r>
              <a:rPr lang="en-CA" sz="1600" dirty="0">
                <a:solidFill>
                  <a:srgbClr val="000000"/>
                </a:solidFill>
                <a:latin typeface="Calibri" panose="020F0502020204030204" pitchFamily="34" charset="0"/>
                <a:cs typeface="Calibri" panose="020F0502020204030204" pitchFamily="34" charset="0"/>
              </a:rPr>
              <a:t>for more details)</a:t>
            </a:r>
            <a:endParaRPr lang="en-CA" sz="1600" dirty="0">
              <a:latin typeface="Calibri" panose="020F0502020204030204" pitchFamily="34" charset="0"/>
              <a:cs typeface="Calibri" panose="020F0502020204030204" pitchFamily="34" charset="0"/>
            </a:endParaRPr>
          </a:p>
        </p:txBody>
      </p:sp>
      <p:sp>
        <p:nvSpPr>
          <p:cNvPr id="22" name="Rectangle 21"/>
          <p:cNvSpPr/>
          <p:nvPr/>
        </p:nvSpPr>
        <p:spPr>
          <a:xfrm>
            <a:off x="973445" y="4994873"/>
            <a:ext cx="3497465" cy="1323439"/>
          </a:xfrm>
          <a:prstGeom prst="rect">
            <a:avLst/>
          </a:prstGeom>
        </p:spPr>
        <p:txBody>
          <a:bodyPr wrap="square">
            <a:spAutoFit/>
          </a:bodyPr>
          <a:lstStyle/>
          <a:p>
            <a:pPr algn="ctr">
              <a:spcBef>
                <a:spcPts val="0"/>
              </a:spcBef>
              <a:spcAft>
                <a:spcPts val="0"/>
              </a:spcAft>
            </a:pPr>
            <a:r>
              <a:rPr lang="en-CA" sz="1600" b="1" dirty="0" smtClean="0">
                <a:solidFill>
                  <a:srgbClr val="000000"/>
                </a:solidFill>
                <a:latin typeface="Calibri" panose="020F0502020204030204" pitchFamily="34" charset="0"/>
                <a:cs typeface="Calibri" panose="020F0502020204030204" pitchFamily="34" charset="0"/>
              </a:rPr>
              <a:t>Creative Commons (CC) </a:t>
            </a:r>
            <a:r>
              <a:rPr lang="en-CA" sz="1600" b="1" dirty="0">
                <a:solidFill>
                  <a:srgbClr val="000000"/>
                </a:solidFill>
                <a:latin typeface="Calibri" panose="020F0502020204030204" pitchFamily="34" charset="0"/>
                <a:cs typeface="Calibri" panose="020F0502020204030204" pitchFamily="34" charset="0"/>
              </a:rPr>
              <a:t>Search</a:t>
            </a: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hlinkClick r:id="rId4"/>
              </a:rPr>
              <a:t>https</a:t>
            </a:r>
            <a:r>
              <a:rPr lang="en-CA" sz="1600" dirty="0" smtClean="0">
                <a:solidFill>
                  <a:srgbClr val="000000"/>
                </a:solidFill>
                <a:latin typeface="Calibri" panose="020F0502020204030204" pitchFamily="34" charset="0"/>
                <a:cs typeface="Calibri" panose="020F0502020204030204" pitchFamily="34" charset="0"/>
                <a:hlinkClick r:id="rId4"/>
              </a:rPr>
              <a:t>://search.creativecommons.org</a:t>
            </a:r>
            <a:r>
              <a:rPr lang="en-CA" sz="1600" dirty="0">
                <a:solidFill>
                  <a:srgbClr val="000000"/>
                </a:solidFill>
                <a:latin typeface="Calibri" panose="020F0502020204030204" pitchFamily="34" charset="0"/>
                <a:cs typeface="Calibri" panose="020F0502020204030204" pitchFamily="34" charset="0"/>
                <a:hlinkClick r:id="rId4"/>
              </a:rPr>
              <a:t>/</a:t>
            </a:r>
            <a:r>
              <a:rPr lang="en-CA" sz="1600" dirty="0">
                <a:solidFill>
                  <a:srgbClr val="000000"/>
                </a:solidFill>
                <a:latin typeface="Calibri" panose="020F0502020204030204" pitchFamily="34" charset="0"/>
                <a:cs typeface="Calibri" panose="020F0502020204030204" pitchFamily="34" charset="0"/>
              </a:rPr>
              <a:t> </a:t>
            </a:r>
            <a:endParaRPr lang="en-CA" sz="1600" dirty="0" smtClean="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Multimedia</a:t>
            </a:r>
            <a:endParaRPr lang="en-CA" sz="1600" dirty="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Pulls </a:t>
            </a:r>
            <a:r>
              <a:rPr lang="en-CA" sz="1600" dirty="0">
                <a:solidFill>
                  <a:srgbClr val="000000"/>
                </a:solidFill>
                <a:latin typeface="Calibri" panose="020F0502020204030204" pitchFamily="34" charset="0"/>
                <a:cs typeface="Calibri" panose="020F0502020204030204" pitchFamily="34" charset="0"/>
              </a:rPr>
              <a:t>CC-licensed content from various independent platforms</a:t>
            </a:r>
            <a:endParaRPr lang="en-CA" sz="1600" dirty="0">
              <a:latin typeface="Calibri" panose="020F0502020204030204" pitchFamily="34" charset="0"/>
              <a:cs typeface="Calibri" panose="020F0502020204030204" pitchFamily="34" charset="0"/>
            </a:endParaRPr>
          </a:p>
        </p:txBody>
      </p:sp>
      <p:sp>
        <p:nvSpPr>
          <p:cNvPr id="23" name="Rectangle 22"/>
          <p:cNvSpPr/>
          <p:nvPr/>
        </p:nvSpPr>
        <p:spPr>
          <a:xfrm>
            <a:off x="5855215" y="1454074"/>
            <a:ext cx="3280144" cy="1077218"/>
          </a:xfrm>
          <a:prstGeom prst="rect">
            <a:avLst/>
          </a:prstGeom>
        </p:spPr>
        <p:txBody>
          <a:bodyPr wrap="square">
            <a:spAutoFit/>
          </a:bodyPr>
          <a:lstStyle/>
          <a:p>
            <a:pPr algn="ctr">
              <a:spcBef>
                <a:spcPts val="0"/>
              </a:spcBef>
              <a:spcAft>
                <a:spcPts val="0"/>
              </a:spcAft>
            </a:pPr>
            <a:r>
              <a:rPr lang="en-CA" sz="1600" b="1" dirty="0" err="1" smtClean="0">
                <a:latin typeface="Calibri" panose="020F0502020204030204" pitchFamily="34" charset="0"/>
                <a:cs typeface="Calibri" panose="020F0502020204030204" pitchFamily="34" charset="0"/>
              </a:rPr>
              <a:t>Freesound</a:t>
            </a:r>
            <a:endParaRPr lang="en-CA" sz="1600" b="1" dirty="0" smtClean="0">
              <a:latin typeface="Calibri" panose="020F0502020204030204" pitchFamily="34" charset="0"/>
              <a:cs typeface="Calibri" panose="020F0502020204030204" pitchFamily="34" charset="0"/>
            </a:endParaRPr>
          </a:p>
          <a:p>
            <a:pPr algn="ctr"/>
            <a:r>
              <a:rPr lang="en-CA" sz="1600" dirty="0">
                <a:latin typeface="Calibri" panose="020F0502020204030204" pitchFamily="34" charset="0"/>
                <a:cs typeface="Calibri" panose="020F0502020204030204" pitchFamily="34" charset="0"/>
                <a:hlinkClick r:id="rId5"/>
              </a:rPr>
              <a:t>http://freesound.org</a:t>
            </a:r>
            <a:r>
              <a:rPr lang="en-CA" sz="1600" dirty="0" smtClean="0">
                <a:latin typeface="Calibri" panose="020F0502020204030204" pitchFamily="34" charset="0"/>
                <a:cs typeface="Calibri" panose="020F0502020204030204" pitchFamily="34" charset="0"/>
                <a:hlinkClick r:id="rId5"/>
              </a:rPr>
              <a:t>/</a:t>
            </a:r>
            <a:endParaRPr lang="en-CA" sz="1600" dirty="0" smtClean="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Under various CC licences</a:t>
            </a:r>
            <a:endParaRPr lang="en-CA" sz="1600" dirty="0">
              <a:latin typeface="Calibri" panose="020F0502020204030204" pitchFamily="34" charset="0"/>
              <a:cs typeface="Calibri" panose="020F0502020204030204" pitchFamily="34" charset="0"/>
            </a:endParaRPr>
          </a:p>
        </p:txBody>
      </p:sp>
      <p:sp>
        <p:nvSpPr>
          <p:cNvPr id="24" name="Rectangle 23"/>
          <p:cNvSpPr/>
          <p:nvPr/>
        </p:nvSpPr>
        <p:spPr>
          <a:xfrm>
            <a:off x="2964665" y="1454075"/>
            <a:ext cx="3280144" cy="1077218"/>
          </a:xfrm>
          <a:prstGeom prst="rect">
            <a:avLst/>
          </a:prstGeom>
        </p:spPr>
        <p:txBody>
          <a:bodyPr wrap="square">
            <a:spAutoFit/>
          </a:bodyPr>
          <a:lstStyle/>
          <a:p>
            <a:pPr algn="ctr">
              <a:spcBef>
                <a:spcPts val="0"/>
              </a:spcBef>
              <a:spcAft>
                <a:spcPts val="0"/>
              </a:spcAft>
            </a:pPr>
            <a:r>
              <a:rPr lang="en-CA" sz="1600" b="1" dirty="0" smtClean="0">
                <a:latin typeface="Calibri" panose="020F0502020204030204" pitchFamily="34" charset="0"/>
                <a:cs typeface="Calibri" panose="020F0502020204030204" pitchFamily="34" charset="0"/>
              </a:rPr>
              <a:t>Free Music Archive</a:t>
            </a:r>
          </a:p>
          <a:p>
            <a:pPr algn="ctr"/>
            <a:r>
              <a:rPr lang="en-CA" sz="1600" dirty="0">
                <a:latin typeface="Calibri" panose="020F0502020204030204" pitchFamily="34" charset="0"/>
                <a:cs typeface="Calibri" panose="020F0502020204030204" pitchFamily="34" charset="0"/>
                <a:hlinkClick r:id="rId6"/>
              </a:rPr>
              <a:t>http://</a:t>
            </a:r>
            <a:r>
              <a:rPr lang="en-CA" sz="1600" dirty="0" smtClean="0">
                <a:latin typeface="Calibri" panose="020F0502020204030204" pitchFamily="34" charset="0"/>
                <a:cs typeface="Calibri" panose="020F0502020204030204" pitchFamily="34" charset="0"/>
                <a:hlinkClick r:id="rId6"/>
              </a:rPr>
              <a:t>freemusicarchive.org</a:t>
            </a:r>
            <a:endParaRPr lang="en-CA" sz="1600" dirty="0" smtClean="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Under various CC licences</a:t>
            </a:r>
            <a:endParaRPr lang="en-CA" sz="1600" dirty="0">
              <a:latin typeface="Calibri" panose="020F0502020204030204" pitchFamily="34" charset="0"/>
              <a:cs typeface="Calibri" panose="020F0502020204030204" pitchFamily="34" charset="0"/>
            </a:endParaRPr>
          </a:p>
        </p:txBody>
      </p:sp>
      <p:sp>
        <p:nvSpPr>
          <p:cNvPr id="25" name="Rectangle 24"/>
          <p:cNvSpPr/>
          <p:nvPr/>
        </p:nvSpPr>
        <p:spPr>
          <a:xfrm>
            <a:off x="65474" y="1454075"/>
            <a:ext cx="3280144" cy="1077218"/>
          </a:xfrm>
          <a:prstGeom prst="rect">
            <a:avLst/>
          </a:prstGeom>
        </p:spPr>
        <p:txBody>
          <a:bodyPr wrap="square">
            <a:spAutoFit/>
          </a:bodyPr>
          <a:lstStyle/>
          <a:p>
            <a:pPr algn="ctr">
              <a:spcBef>
                <a:spcPts val="0"/>
              </a:spcBef>
              <a:spcAft>
                <a:spcPts val="0"/>
              </a:spcAft>
            </a:pPr>
            <a:r>
              <a:rPr lang="en-CA" sz="1600" b="1" dirty="0" err="1" smtClean="0">
                <a:latin typeface="Calibri" panose="020F0502020204030204" pitchFamily="34" charset="0"/>
                <a:cs typeface="Calibri" panose="020F0502020204030204" pitchFamily="34" charset="0"/>
              </a:rPr>
              <a:t>Jamendo</a:t>
            </a:r>
            <a:r>
              <a:rPr lang="en-CA" sz="1600" b="1" dirty="0" smtClean="0">
                <a:latin typeface="Calibri" panose="020F0502020204030204" pitchFamily="34" charset="0"/>
                <a:cs typeface="Calibri" panose="020F0502020204030204" pitchFamily="34" charset="0"/>
              </a:rPr>
              <a:t> Music</a:t>
            </a:r>
          </a:p>
          <a:p>
            <a:pPr algn="ctr"/>
            <a:r>
              <a:rPr lang="en-CA" sz="1600" dirty="0">
                <a:latin typeface="Calibri" panose="020F0502020204030204" pitchFamily="34" charset="0"/>
                <a:cs typeface="Calibri" panose="020F0502020204030204" pitchFamily="34" charset="0"/>
                <a:hlinkClick r:id="rId7"/>
              </a:rPr>
              <a:t>https://www.jamendo.com</a:t>
            </a:r>
            <a:r>
              <a:rPr lang="en-CA" sz="1600" dirty="0" smtClean="0">
                <a:latin typeface="Calibri" panose="020F0502020204030204" pitchFamily="34" charset="0"/>
                <a:cs typeface="Calibri" panose="020F0502020204030204" pitchFamily="34" charset="0"/>
                <a:hlinkClick r:id="rId7"/>
              </a:rPr>
              <a:t>/</a:t>
            </a:r>
            <a:endParaRPr lang="en-CA" sz="1600" dirty="0" smtClean="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Under various CC licences</a:t>
            </a:r>
            <a:endParaRPr lang="en-CA" sz="1600" dirty="0">
              <a:latin typeface="Calibri" panose="020F0502020204030204" pitchFamily="34" charset="0"/>
              <a:cs typeface="Calibri" panose="020F0502020204030204" pitchFamily="34" charset="0"/>
            </a:endParaRPr>
          </a:p>
        </p:txBody>
      </p:sp>
      <p:sp>
        <p:nvSpPr>
          <p:cNvPr id="26" name="Rectangle 25"/>
          <p:cNvSpPr/>
          <p:nvPr/>
        </p:nvSpPr>
        <p:spPr>
          <a:xfrm>
            <a:off x="1339047" y="3114568"/>
            <a:ext cx="3280144" cy="1077218"/>
          </a:xfrm>
          <a:prstGeom prst="rect">
            <a:avLst/>
          </a:prstGeom>
        </p:spPr>
        <p:txBody>
          <a:bodyPr wrap="square">
            <a:spAutoFit/>
          </a:bodyPr>
          <a:lstStyle/>
          <a:p>
            <a:pPr algn="ctr">
              <a:spcBef>
                <a:spcPts val="0"/>
              </a:spcBef>
              <a:spcAft>
                <a:spcPts val="0"/>
              </a:spcAft>
            </a:pPr>
            <a:r>
              <a:rPr lang="en-CA" sz="1600" b="1" dirty="0" err="1" smtClean="0">
                <a:latin typeface="Calibri" panose="020F0502020204030204" pitchFamily="34" charset="0"/>
                <a:cs typeface="Calibri" panose="020F0502020204030204" pitchFamily="34" charset="0"/>
              </a:rPr>
              <a:t>SoundCloud</a:t>
            </a:r>
            <a:endParaRPr lang="en-CA" sz="1600" b="1" dirty="0" smtClean="0">
              <a:latin typeface="Calibri" panose="020F0502020204030204" pitchFamily="34" charset="0"/>
              <a:cs typeface="Calibri" panose="020F0502020204030204" pitchFamily="34" charset="0"/>
            </a:endParaRPr>
          </a:p>
          <a:p>
            <a:pPr algn="ctr"/>
            <a:r>
              <a:rPr lang="en-CA" sz="1600" dirty="0">
                <a:latin typeface="Calibri" panose="020F0502020204030204" pitchFamily="34" charset="0"/>
                <a:cs typeface="Calibri" panose="020F0502020204030204" pitchFamily="34" charset="0"/>
                <a:hlinkClick r:id="rId8"/>
              </a:rPr>
              <a:t>https://soundcloud.com</a:t>
            </a:r>
            <a:r>
              <a:rPr lang="en-CA" sz="1600" dirty="0" smtClean="0">
                <a:latin typeface="Calibri" panose="020F0502020204030204" pitchFamily="34" charset="0"/>
                <a:cs typeface="Calibri" panose="020F0502020204030204" pitchFamily="34" charset="0"/>
                <a:hlinkClick r:id="rId8"/>
              </a:rPr>
              <a:t>/</a:t>
            </a:r>
            <a:endParaRPr lang="en-CA" sz="1600" dirty="0" smtClean="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Search for Creative Commons</a:t>
            </a:r>
            <a:endParaRPr lang="en-CA" sz="1600" dirty="0">
              <a:latin typeface="Calibri" panose="020F0502020204030204" pitchFamily="34" charset="0"/>
              <a:cs typeface="Calibri" panose="020F0502020204030204" pitchFamily="34" charset="0"/>
            </a:endParaRPr>
          </a:p>
        </p:txBody>
      </p:sp>
      <p:sp>
        <p:nvSpPr>
          <p:cNvPr id="27" name="Rectangle 26"/>
          <p:cNvSpPr/>
          <p:nvPr/>
        </p:nvSpPr>
        <p:spPr>
          <a:xfrm>
            <a:off x="4085360" y="3114568"/>
            <a:ext cx="3280144" cy="1077218"/>
          </a:xfrm>
          <a:prstGeom prst="rect">
            <a:avLst/>
          </a:prstGeom>
        </p:spPr>
        <p:txBody>
          <a:bodyPr wrap="square">
            <a:spAutoFit/>
          </a:bodyPr>
          <a:lstStyle/>
          <a:p>
            <a:pPr algn="ctr">
              <a:spcBef>
                <a:spcPts val="0"/>
              </a:spcBef>
              <a:spcAft>
                <a:spcPts val="0"/>
              </a:spcAft>
            </a:pPr>
            <a:r>
              <a:rPr lang="en-CA" sz="1600" b="1" dirty="0" smtClean="0">
                <a:latin typeface="Calibri" panose="020F0502020204030204" pitchFamily="34" charset="0"/>
                <a:cs typeface="Calibri" panose="020F0502020204030204" pitchFamily="34" charset="0"/>
              </a:rPr>
              <a:t>Internet Archive</a:t>
            </a:r>
          </a:p>
          <a:p>
            <a:pPr algn="ctr"/>
            <a:r>
              <a:rPr lang="en-CA" sz="1600" dirty="0">
                <a:latin typeface="Calibri" panose="020F0502020204030204" pitchFamily="34" charset="0"/>
                <a:cs typeface="Calibri" panose="020F0502020204030204" pitchFamily="34" charset="0"/>
                <a:hlinkClick r:id="rId9"/>
              </a:rPr>
              <a:t>https://</a:t>
            </a:r>
            <a:r>
              <a:rPr lang="en-CA" sz="1600" dirty="0" smtClean="0">
                <a:latin typeface="Calibri" panose="020F0502020204030204" pitchFamily="34" charset="0"/>
                <a:cs typeface="Calibri" panose="020F0502020204030204" pitchFamily="34" charset="0"/>
                <a:hlinkClick r:id="rId9"/>
              </a:rPr>
              <a:t>archive.org/</a:t>
            </a:r>
            <a:r>
              <a:rPr lang="en-CA" sz="1600" dirty="0" smtClean="0">
                <a:latin typeface="Calibri" panose="020F0502020204030204" pitchFamily="34" charset="0"/>
                <a:cs typeface="Calibri" panose="020F0502020204030204" pitchFamily="34" charset="0"/>
              </a:rPr>
              <a:t> </a:t>
            </a:r>
          </a:p>
          <a:p>
            <a:pPr algn="ctr"/>
            <a:r>
              <a:rPr lang="en-CA" sz="1600" dirty="0" smtClean="0">
                <a:latin typeface="Calibri" panose="020F0502020204030204" pitchFamily="34" charset="0"/>
                <a:cs typeface="Calibri" panose="020F0502020204030204" pitchFamily="34" charset="0"/>
              </a:rPr>
              <a:t>Multimedia</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Under various CC licences</a:t>
            </a:r>
            <a:endParaRPr lang="en-CA"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52361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1709" y="1760742"/>
            <a:ext cx="8333800" cy="4743363"/>
          </a:xfrm>
        </p:spPr>
        <p:txBody>
          <a:bodyPr/>
          <a:lstStyle/>
          <a:p>
            <a:pPr marL="0" indent="0" algn="ctr">
              <a:buNone/>
            </a:pPr>
            <a:r>
              <a:rPr lang="en-CA" altLang="en-US" sz="4000" b="1" dirty="0">
                <a:latin typeface="Calibri" panose="020F0502020204030204" pitchFamily="34" charset="0"/>
                <a:ea typeface="ＭＳ Ｐゴシック" pitchFamily="-84" charset="-128"/>
                <a:cs typeface="Verdana" pitchFamily="-84" charset="0"/>
              </a:rPr>
              <a:t>T</a:t>
            </a:r>
            <a:r>
              <a:rPr lang="en-CA" altLang="en-US" sz="4000" dirty="0">
                <a:latin typeface="Calibri" panose="020F0502020204030204" pitchFamily="34" charset="0"/>
                <a:ea typeface="ＭＳ Ｐゴシック" pitchFamily="-84" charset="-128"/>
                <a:cs typeface="Verdana" pitchFamily="-84" charset="0"/>
              </a:rPr>
              <a:t>itle, </a:t>
            </a:r>
            <a:r>
              <a:rPr lang="en-CA" altLang="en-US" sz="4000" b="1" dirty="0">
                <a:latin typeface="Calibri" panose="020F0502020204030204" pitchFamily="34" charset="0"/>
                <a:ea typeface="ＭＳ Ｐゴシック" pitchFamily="-84" charset="-128"/>
                <a:cs typeface="Verdana" pitchFamily="-84" charset="0"/>
              </a:rPr>
              <a:t>A</a:t>
            </a:r>
            <a:r>
              <a:rPr lang="en-CA" altLang="en-US" sz="4000" dirty="0">
                <a:latin typeface="Calibri" panose="020F0502020204030204" pitchFamily="34" charset="0"/>
                <a:ea typeface="ＭＳ Ｐゴシック" pitchFamily="-84" charset="-128"/>
                <a:cs typeface="Verdana" pitchFamily="-84" charset="0"/>
              </a:rPr>
              <a:t>uthor, </a:t>
            </a:r>
            <a:r>
              <a:rPr lang="en-CA" altLang="en-US" sz="4000" b="1" dirty="0">
                <a:latin typeface="Calibri" panose="020F0502020204030204" pitchFamily="34" charset="0"/>
                <a:ea typeface="ＭＳ Ｐゴシック" pitchFamily="-84" charset="-128"/>
                <a:cs typeface="Verdana" pitchFamily="-84" charset="0"/>
              </a:rPr>
              <a:t>S</a:t>
            </a:r>
            <a:r>
              <a:rPr lang="en-CA" altLang="en-US" sz="4000" dirty="0">
                <a:latin typeface="Calibri" panose="020F0502020204030204" pitchFamily="34" charset="0"/>
                <a:ea typeface="ＭＳ Ｐゴシック" pitchFamily="-84" charset="-128"/>
                <a:cs typeface="Verdana" pitchFamily="-84" charset="0"/>
              </a:rPr>
              <a:t>ource, </a:t>
            </a:r>
            <a:r>
              <a:rPr lang="en-CA" altLang="en-US" sz="4000" b="1" dirty="0">
                <a:latin typeface="Calibri" panose="020F0502020204030204" pitchFamily="34" charset="0"/>
                <a:ea typeface="ＭＳ Ｐゴシック" pitchFamily="-84" charset="-128"/>
                <a:cs typeface="Verdana" pitchFamily="-84" charset="0"/>
              </a:rPr>
              <a:t>L</a:t>
            </a:r>
            <a:r>
              <a:rPr lang="en-CA" altLang="en-US" sz="4000" dirty="0">
                <a:latin typeface="Calibri" panose="020F0502020204030204" pitchFamily="34" charset="0"/>
                <a:ea typeface="ＭＳ Ｐゴシック" pitchFamily="-84" charset="-128"/>
                <a:cs typeface="Verdana" pitchFamily="-84" charset="0"/>
              </a:rPr>
              <a:t>icence (TASL)</a:t>
            </a:r>
          </a:p>
          <a:p>
            <a:pPr marL="0" indent="0" algn="ctr">
              <a:buNone/>
            </a:pPr>
            <a:endParaRPr lang="en-CA" altLang="en-US" sz="3200" dirty="0">
              <a:latin typeface="Calibri" panose="020F0502020204030204" pitchFamily="34" charset="0"/>
              <a:ea typeface="ＭＳ Ｐゴシック" pitchFamily="-84" charset="-128"/>
              <a:cs typeface="Verdana" pitchFamily="-84" charset="0"/>
            </a:endParaRPr>
          </a:p>
          <a:p>
            <a:pPr marL="0" indent="0" algn="ctr">
              <a:buNone/>
            </a:pPr>
            <a:r>
              <a:rPr lang="en-CA" altLang="en-US" sz="3200" dirty="0">
                <a:latin typeface="Calibri" panose="020F0502020204030204" pitchFamily="34" charset="0"/>
                <a:ea typeface="ＭＳ Ｐゴシック" pitchFamily="-84" charset="-128"/>
                <a:cs typeface="Verdana" pitchFamily="-84" charset="0"/>
              </a:rPr>
              <a:t>Including the licence deed (human-readable)</a:t>
            </a: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lgn="ctr">
              <a:buNone/>
            </a:pPr>
            <a:endParaRPr lang="en-CA" altLang="en-US" sz="2400" dirty="0">
              <a:latin typeface="Calibri" panose="020F0502020204030204" pitchFamily="34" charset="0"/>
              <a:ea typeface="ＭＳ Ｐゴシック" pitchFamily="-84" charset="-128"/>
              <a:cs typeface="Verdana" pitchFamily="-84" charset="0"/>
            </a:endParaRPr>
          </a:p>
          <a:p>
            <a:pPr marL="0" indent="0" algn="ctr">
              <a:buNone/>
            </a:pPr>
            <a:r>
              <a:rPr lang="en-CA" altLang="en-US" sz="2800" dirty="0">
                <a:latin typeface="Calibri" panose="020F0502020204030204" pitchFamily="34" charset="0"/>
                <a:ea typeface="ＭＳ Ｐゴシック" pitchFamily="-84" charset="-128"/>
                <a:cs typeface="Verdana" pitchFamily="-84" charset="0"/>
              </a:rPr>
              <a:t>Suggested tool: </a:t>
            </a:r>
          </a:p>
          <a:p>
            <a:pPr marL="0" indent="0" algn="ctr">
              <a:buNone/>
            </a:pPr>
            <a:r>
              <a:rPr lang="en-CA" altLang="en-US" sz="2800" dirty="0">
                <a:latin typeface="Calibri" panose="020F0502020204030204" pitchFamily="34" charset="0"/>
                <a:ea typeface="ＭＳ Ｐゴシック" pitchFamily="-84" charset="-128"/>
                <a:cs typeface="Verdana" pitchFamily="-84" charset="0"/>
              </a:rPr>
              <a:t>Open Attribution Builder</a:t>
            </a:r>
          </a:p>
          <a:p>
            <a:pPr marL="0" indent="0" algn="ctr">
              <a:buNone/>
            </a:pPr>
            <a:r>
              <a:rPr lang="en-CA" altLang="en-US" sz="2400" dirty="0">
                <a:latin typeface="Calibri" panose="020F0502020204030204" pitchFamily="34" charset="0"/>
                <a:ea typeface="ＭＳ Ｐゴシック" pitchFamily="-84" charset="-128"/>
                <a:cs typeface="Verdana" pitchFamily="-84" charset="0"/>
                <a:hlinkClick r:id="rId3"/>
              </a:rPr>
              <a:t>http://www.openwa.org/attrib-builder/</a:t>
            </a:r>
            <a:r>
              <a:rPr lang="en-CA" altLang="en-US" sz="2400" dirty="0">
                <a:latin typeface="Calibri" panose="020F0502020204030204" pitchFamily="34" charset="0"/>
                <a:ea typeface="ＭＳ Ｐゴシック" pitchFamily="-84" charset="-128"/>
                <a:cs typeface="Verdana" pitchFamily="-84" charset="0"/>
              </a:rPr>
              <a:t> </a:t>
            </a:r>
          </a:p>
        </p:txBody>
      </p:sp>
      <p:sp>
        <p:nvSpPr>
          <p:cNvPr id="4" name="Title 1">
            <a:extLst>
              <a:ext uri="{FF2B5EF4-FFF2-40B4-BE49-F238E27FC236}">
                <a16:creationId xmlns:a16="http://schemas.microsoft.com/office/drawing/2014/main" id="{69F56F33-B8A4-4D62-9548-DC7AEB7E6EA1}"/>
              </a:ext>
            </a:extLst>
          </p:cNvPr>
          <p:cNvSpPr txBox="1">
            <a:spLocks/>
          </p:cNvSpPr>
          <p:nvPr/>
        </p:nvSpPr>
        <p:spPr bwMode="auto">
          <a:xfrm>
            <a:off x="314419" y="724241"/>
            <a:ext cx="8588381" cy="72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000" kern="0" dirty="0">
                <a:latin typeface="Calibri" panose="020F0502020204030204" pitchFamily="34" charset="0"/>
                <a:ea typeface="ＭＳ Ｐゴシック" pitchFamily="-84" charset="-128"/>
                <a:cs typeface="Verdana" pitchFamily="-84" charset="0"/>
              </a:rPr>
              <a:t>Attribution of CC-licenced content</a:t>
            </a:r>
          </a:p>
        </p:txBody>
      </p:sp>
      <p:sp>
        <p:nvSpPr>
          <p:cNvPr id="2" name="Down Arrow 1"/>
          <p:cNvSpPr/>
          <p:nvPr/>
        </p:nvSpPr>
        <p:spPr bwMode="auto">
          <a:xfrm>
            <a:off x="5948855" y="2448910"/>
            <a:ext cx="484632" cy="609601"/>
          </a:xfrm>
          <a:prstGeom prst="downArrow">
            <a:avLst/>
          </a:prstGeom>
          <a:solidFill>
            <a:srgbClr val="A61635"/>
          </a:solidFill>
          <a:ln w="9525" cap="flat" cmpd="sng" algn="ctr">
            <a:solidFill>
              <a:srgbClr val="A6163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Tree>
    <p:extLst>
      <p:ext uri="{BB962C8B-B14F-4D97-AF65-F5344CB8AC3E}">
        <p14:creationId xmlns:p14="http://schemas.microsoft.com/office/powerpoint/2010/main" val="40051828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97877" y="572148"/>
            <a:ext cx="7948245" cy="684701"/>
          </a:xfrm>
        </p:spPr>
        <p:txBody>
          <a:bodyPr/>
          <a:lstStyle/>
          <a:p>
            <a:pPr algn="ctr"/>
            <a:r>
              <a:rPr lang="fr-CA" altLang="en-US" sz="4000" dirty="0" err="1">
                <a:latin typeface="Calibri" panose="020F0502020204030204" pitchFamily="34" charset="0"/>
                <a:ea typeface="ＭＳ Ｐゴシック" pitchFamily="-84" charset="-128"/>
                <a:cs typeface="Verdana" pitchFamily="-84" charset="0"/>
              </a:rPr>
              <a:t>Outline</a:t>
            </a:r>
            <a:endParaRPr lang="en-CA" altLang="en-US" sz="4000" dirty="0">
              <a:latin typeface="Calibri" panose="020F0502020204030204" pitchFamily="34" charset="0"/>
              <a:ea typeface="ＭＳ Ｐゴシック" pitchFamily="-84" charset="-128"/>
              <a:cs typeface="Verdana" pitchFamily="-84" charset="0"/>
            </a:endParaRPr>
          </a:p>
        </p:txBody>
      </p:sp>
      <p:sp>
        <p:nvSpPr>
          <p:cNvPr id="6" name="Rectangle 5"/>
          <p:cNvSpPr/>
          <p:nvPr/>
        </p:nvSpPr>
        <p:spPr>
          <a:xfrm>
            <a:off x="726742" y="1659285"/>
            <a:ext cx="7690514" cy="3539430"/>
          </a:xfrm>
          <a:prstGeom prst="rect">
            <a:avLst/>
          </a:prstGeom>
        </p:spPr>
        <p:txBody>
          <a:bodyPr wrap="square">
            <a:spAutoFit/>
          </a:bodyPr>
          <a:lstStyle/>
          <a:p>
            <a:pPr marL="457200" indent="-457200">
              <a:spcAft>
                <a:spcPts val="0"/>
              </a:spcAft>
              <a:buFont typeface="Wingdings" panose="05000000000000000000" pitchFamily="2" charset="2"/>
              <a:buChar char="§"/>
            </a:pPr>
            <a:r>
              <a:rPr lang="en-CA" sz="3200" dirty="0">
                <a:latin typeface="Calibri" panose="020F0502020204030204" pitchFamily="34" charset="0"/>
                <a:ea typeface="Calibri" panose="020F0502020204030204" pitchFamily="34" charset="0"/>
                <a:cs typeface="Times New Roman" panose="02020603050405020304" pitchFamily="18" charset="0"/>
              </a:rPr>
              <a:t>OER, copyright and Creative Commons</a:t>
            </a:r>
          </a:p>
          <a:p>
            <a:pPr>
              <a:spcAft>
                <a:spcPts val="0"/>
              </a:spcAft>
            </a:pPr>
            <a:endParaRPr lang="en-CA"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Aft>
                <a:spcPts val="0"/>
              </a:spcAft>
              <a:buFont typeface="Wingdings" panose="05000000000000000000" pitchFamily="2" charset="2"/>
              <a:buChar char="§"/>
            </a:pPr>
            <a:r>
              <a:rPr lang="en-CA" sz="3200" dirty="0">
                <a:latin typeface="Calibri" panose="020F0502020204030204" pitchFamily="34" charset="0"/>
                <a:ea typeface="Calibri" panose="020F0502020204030204" pitchFamily="34" charset="0"/>
                <a:cs typeface="Times New Roman" panose="02020603050405020304" pitchFamily="18" charset="0"/>
              </a:rPr>
              <a:t>Creative Commons Licences</a:t>
            </a:r>
          </a:p>
          <a:p>
            <a:pPr marL="457200" indent="-457200">
              <a:spcAft>
                <a:spcPts val="0"/>
              </a:spcAft>
              <a:buFont typeface="Wingdings" panose="05000000000000000000" pitchFamily="2" charset="2"/>
              <a:buChar char="§"/>
            </a:pPr>
            <a:endParaRPr lang="en-CA"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Aft>
                <a:spcPts val="0"/>
              </a:spcAft>
              <a:buFont typeface="Wingdings" panose="05000000000000000000" pitchFamily="2" charset="2"/>
              <a:buChar char="§"/>
            </a:pPr>
            <a:r>
              <a:rPr lang="en-CA" sz="3200" dirty="0">
                <a:latin typeface="Calibri" panose="020F0502020204030204" pitchFamily="34" charset="0"/>
                <a:ea typeface="Calibri" panose="020F0502020204030204" pitchFamily="34" charset="0"/>
                <a:cs typeface="Times New Roman" panose="02020603050405020304" pitchFamily="18" charset="0"/>
              </a:rPr>
              <a:t>Finding existing OER</a:t>
            </a:r>
          </a:p>
          <a:p>
            <a:pPr marL="457200" indent="-457200">
              <a:spcAft>
                <a:spcPts val="0"/>
              </a:spcAft>
              <a:buFont typeface="Wingdings" panose="05000000000000000000" pitchFamily="2" charset="2"/>
              <a:buChar char="§"/>
            </a:pPr>
            <a:endParaRPr lang="en-CA"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Aft>
                <a:spcPts val="0"/>
              </a:spcAft>
              <a:buFont typeface="Wingdings" panose="05000000000000000000" pitchFamily="2" charset="2"/>
              <a:buChar char="§"/>
            </a:pPr>
            <a:r>
              <a:rPr lang="en-CA" sz="3200" dirty="0">
                <a:latin typeface="Calibri" panose="020F0502020204030204" pitchFamily="34" charset="0"/>
                <a:ea typeface="Calibri" panose="020F0502020204030204" pitchFamily="34" charset="0"/>
                <a:cs typeface="Times New Roman" panose="02020603050405020304" pitchFamily="18" charset="0"/>
              </a:rPr>
              <a:t>Finding content to create or adapt OER</a:t>
            </a:r>
          </a:p>
        </p:txBody>
      </p:sp>
    </p:spTree>
    <p:extLst>
      <p:ext uri="{BB962C8B-B14F-4D97-AF65-F5344CB8AC3E}">
        <p14:creationId xmlns:p14="http://schemas.microsoft.com/office/powerpoint/2010/main" val="3491277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5481" y="1227193"/>
            <a:ext cx="7817418" cy="3103267"/>
          </a:xfrm>
        </p:spPr>
        <p:txBody>
          <a:bodyPr/>
          <a:lstStyle/>
          <a:p>
            <a:pPr marL="0" indent="0">
              <a:buNone/>
            </a:pPr>
            <a:r>
              <a:rPr lang="en-CA" altLang="en-US" dirty="0">
                <a:latin typeface="Calibri" panose="020F0502020204030204" pitchFamily="34" charset="0"/>
                <a:ea typeface="ＭＳ Ｐゴシック" pitchFamily="-84" charset="-128"/>
                <a:cs typeface="Verdana" pitchFamily="-84" charset="0"/>
              </a:rPr>
              <a:t>Flickr:</a:t>
            </a: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buNone/>
            </a:pPr>
            <a:endParaRPr lang="en-CA" altLang="en-US" sz="2400" dirty="0">
              <a:latin typeface="Calibri" panose="020F0502020204030204" pitchFamily="34" charset="0"/>
              <a:ea typeface="ＭＳ Ｐゴシック" pitchFamily="-84" charset="-128"/>
              <a:cs typeface="Verdana" pitchFamily="-84" charset="0"/>
            </a:endParaRPr>
          </a:p>
        </p:txBody>
      </p:sp>
      <p:sp>
        <p:nvSpPr>
          <p:cNvPr id="7" name="Title 1"/>
          <p:cNvSpPr txBox="1">
            <a:spLocks/>
          </p:cNvSpPr>
          <p:nvPr/>
        </p:nvSpPr>
        <p:spPr bwMode="auto">
          <a:xfrm>
            <a:off x="359733" y="497767"/>
            <a:ext cx="8260579" cy="72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000" kern="0" dirty="0">
                <a:latin typeface="Calibri" panose="020F0502020204030204" pitchFamily="34" charset="0"/>
                <a:ea typeface="ＭＳ Ｐゴシック" pitchFamily="-84" charset="-128"/>
                <a:cs typeface="Verdana" pitchFamily="-84" charset="0"/>
              </a:rPr>
              <a:t>Example of attribution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307" y="2242360"/>
            <a:ext cx="1428750" cy="1428750"/>
          </a:xfrm>
          <a:prstGeom prst="rect">
            <a:avLst/>
          </a:prstGeom>
        </p:spPr>
      </p:pic>
      <p:sp>
        <p:nvSpPr>
          <p:cNvPr id="6" name="Rectangle 5"/>
          <p:cNvSpPr/>
          <p:nvPr/>
        </p:nvSpPr>
        <p:spPr>
          <a:xfrm>
            <a:off x="1632133" y="4578971"/>
            <a:ext cx="6270897" cy="400110"/>
          </a:xfrm>
          <a:prstGeom prst="rect">
            <a:avLst/>
          </a:prstGeom>
        </p:spPr>
        <p:txBody>
          <a:bodyPr wrap="square">
            <a:spAutoFit/>
          </a:bodyPr>
          <a:lstStyle/>
          <a:p>
            <a:pPr marL="0" indent="0">
              <a:buNone/>
            </a:pPr>
            <a:r>
              <a:rPr lang="en-CA" altLang="en-US" sz="2000" dirty="0">
                <a:latin typeface="Calibri" panose="020F0502020204030204" pitchFamily="34" charset="0"/>
                <a:ea typeface="ＭＳ Ｐゴシック" pitchFamily="-84" charset="-128"/>
                <a:cs typeface="Verdana" pitchFamily="-84" charset="0"/>
              </a:rPr>
              <a:t>“</a:t>
            </a:r>
            <a:r>
              <a:rPr lang="en-CA" altLang="en-US" sz="2000" dirty="0">
                <a:latin typeface="Calibri" panose="020F0502020204030204" pitchFamily="34" charset="0"/>
                <a:ea typeface="ＭＳ Ｐゴシック" pitchFamily="-84" charset="-128"/>
                <a:cs typeface="Verdana" pitchFamily="-84" charset="0"/>
                <a:hlinkClick r:id="rId4"/>
              </a:rPr>
              <a:t>Otter</a:t>
            </a:r>
            <a:r>
              <a:rPr lang="en-CA" altLang="en-US" sz="2000" dirty="0">
                <a:latin typeface="Calibri" panose="020F0502020204030204" pitchFamily="34" charset="0"/>
                <a:ea typeface="ＭＳ Ｐゴシック" pitchFamily="-84" charset="-128"/>
                <a:cs typeface="Verdana" pitchFamily="-84" charset="0"/>
              </a:rPr>
              <a:t>” by </a:t>
            </a:r>
            <a:r>
              <a:rPr lang="en-CA" altLang="en-US" sz="2000" dirty="0">
                <a:latin typeface="Calibri" panose="020F0502020204030204" pitchFamily="34" charset="0"/>
                <a:ea typeface="ＭＳ Ｐゴシック" pitchFamily="-84" charset="-128"/>
                <a:cs typeface="Verdana" pitchFamily="-84" charset="0"/>
                <a:hlinkClick r:id="rId5"/>
              </a:rPr>
              <a:t>Shelly Prevost</a:t>
            </a:r>
            <a:r>
              <a:rPr lang="en-CA" altLang="en-US" sz="2000" dirty="0">
                <a:latin typeface="Calibri" panose="020F0502020204030204" pitchFamily="34" charset="0"/>
                <a:ea typeface="ＭＳ Ｐゴシック" pitchFamily="-84" charset="-128"/>
                <a:cs typeface="Verdana" pitchFamily="-84" charset="0"/>
              </a:rPr>
              <a:t> licensed under </a:t>
            </a:r>
            <a:r>
              <a:rPr lang="en-CA" altLang="en-US" sz="2000" dirty="0">
                <a:latin typeface="Calibri" panose="020F0502020204030204" pitchFamily="34" charset="0"/>
                <a:ea typeface="ＭＳ Ｐゴシック" pitchFamily="-84" charset="-128"/>
                <a:cs typeface="Verdana" pitchFamily="-84" charset="0"/>
                <a:hlinkClick r:id="rId6"/>
              </a:rPr>
              <a:t>CC BY NC 2.0</a:t>
            </a:r>
            <a:endParaRPr lang="en-CA" altLang="en-US" sz="2000" dirty="0">
              <a:latin typeface="Calibri" panose="020F0502020204030204" pitchFamily="34" charset="0"/>
              <a:ea typeface="ＭＳ Ｐゴシック" pitchFamily="-84" charset="-128"/>
              <a:cs typeface="Verdana" pitchFamily="-84" charset="0"/>
            </a:endParaRPr>
          </a:p>
        </p:txBody>
      </p:sp>
      <p:sp>
        <p:nvSpPr>
          <p:cNvPr id="5" name="Right Brace 4"/>
          <p:cNvSpPr/>
          <p:nvPr/>
        </p:nvSpPr>
        <p:spPr bwMode="auto">
          <a:xfrm rot="5400000">
            <a:off x="6405121" y="4575899"/>
            <a:ext cx="334972" cy="1354347"/>
          </a:xfrm>
          <a:prstGeom prst="rightBrace">
            <a:avLst>
              <a:gd name="adj1" fmla="val 8333"/>
              <a:gd name="adj2" fmla="val 51139"/>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8" name="TextBox 7"/>
          <p:cNvSpPr txBox="1"/>
          <p:nvPr/>
        </p:nvSpPr>
        <p:spPr>
          <a:xfrm>
            <a:off x="6010080" y="5420559"/>
            <a:ext cx="1122739" cy="461665"/>
          </a:xfrm>
          <a:prstGeom prst="rect">
            <a:avLst/>
          </a:prstGeom>
          <a:noFill/>
        </p:spPr>
        <p:txBody>
          <a:bodyPr wrap="square" rtlCol="0">
            <a:spAutoFit/>
          </a:bodyPr>
          <a:lstStyle/>
          <a:p>
            <a:pPr algn="ctr"/>
            <a:r>
              <a:rPr lang="en-CA" sz="1200" dirty="0">
                <a:latin typeface="Calibri" panose="020F0502020204030204" pitchFamily="34" charset="0"/>
              </a:rPr>
              <a:t>Link to CC licence deed</a:t>
            </a:r>
          </a:p>
        </p:txBody>
      </p:sp>
      <p:sp>
        <p:nvSpPr>
          <p:cNvPr id="10" name="Right Brace 9"/>
          <p:cNvSpPr/>
          <p:nvPr/>
        </p:nvSpPr>
        <p:spPr bwMode="auto">
          <a:xfrm rot="5400000">
            <a:off x="1948011" y="4915578"/>
            <a:ext cx="334972" cy="681815"/>
          </a:xfrm>
          <a:prstGeom prst="rightBrace">
            <a:avLst>
              <a:gd name="adj1" fmla="val 8333"/>
              <a:gd name="adj2" fmla="val 51139"/>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11" name="TextBox 10"/>
          <p:cNvSpPr txBox="1"/>
          <p:nvPr/>
        </p:nvSpPr>
        <p:spPr>
          <a:xfrm>
            <a:off x="3052508" y="5435548"/>
            <a:ext cx="1231329" cy="461665"/>
          </a:xfrm>
          <a:prstGeom prst="rect">
            <a:avLst/>
          </a:prstGeom>
          <a:noFill/>
        </p:spPr>
        <p:txBody>
          <a:bodyPr wrap="square" rtlCol="0">
            <a:spAutoFit/>
          </a:bodyPr>
          <a:lstStyle/>
          <a:p>
            <a:pPr algn="ctr"/>
            <a:r>
              <a:rPr lang="en-CA" sz="1200" dirty="0">
                <a:latin typeface="Calibri" panose="020F0502020204030204" pitchFamily="34" charset="0"/>
              </a:rPr>
              <a:t>Like to author profile on Flickr</a:t>
            </a:r>
          </a:p>
        </p:txBody>
      </p:sp>
      <p:sp>
        <p:nvSpPr>
          <p:cNvPr id="12" name="Right Brace 11"/>
          <p:cNvSpPr/>
          <p:nvPr/>
        </p:nvSpPr>
        <p:spPr bwMode="auto">
          <a:xfrm rot="5400000">
            <a:off x="3500687" y="4507969"/>
            <a:ext cx="334972" cy="1490208"/>
          </a:xfrm>
          <a:prstGeom prst="rightBrace">
            <a:avLst>
              <a:gd name="adj1" fmla="val 8333"/>
              <a:gd name="adj2" fmla="val 51139"/>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13" name="TextBox 12"/>
          <p:cNvSpPr txBox="1"/>
          <p:nvPr/>
        </p:nvSpPr>
        <p:spPr>
          <a:xfrm>
            <a:off x="1416776" y="5425895"/>
            <a:ext cx="1345798" cy="461665"/>
          </a:xfrm>
          <a:prstGeom prst="rect">
            <a:avLst/>
          </a:prstGeom>
          <a:noFill/>
        </p:spPr>
        <p:txBody>
          <a:bodyPr wrap="square" rtlCol="0">
            <a:spAutoFit/>
          </a:bodyPr>
          <a:lstStyle/>
          <a:p>
            <a:pPr algn="ctr"/>
            <a:r>
              <a:rPr lang="en-CA" sz="1200" dirty="0">
                <a:latin typeface="Calibri" panose="020F0502020204030204" pitchFamily="34" charset="0"/>
              </a:rPr>
              <a:t>Link to photo on Flickr</a:t>
            </a:r>
          </a:p>
        </p:txBody>
      </p:sp>
      <p:sp>
        <p:nvSpPr>
          <p:cNvPr id="9" name="Rectangle 8"/>
          <p:cNvSpPr/>
          <p:nvPr/>
        </p:nvSpPr>
        <p:spPr>
          <a:xfrm>
            <a:off x="375447" y="6248268"/>
            <a:ext cx="8784267" cy="292388"/>
          </a:xfrm>
          <a:prstGeom prst="rect">
            <a:avLst/>
          </a:prstGeom>
        </p:spPr>
        <p:txBody>
          <a:bodyPr wrap="square">
            <a:spAutoFit/>
          </a:bodyPr>
          <a:lstStyle/>
          <a:p>
            <a:pPr marL="0" indent="0">
              <a:buNone/>
            </a:pPr>
            <a:r>
              <a:rPr lang="en-CA" altLang="en-US" sz="1300" dirty="0">
                <a:latin typeface="Calibri" panose="020F0502020204030204" pitchFamily="34" charset="0"/>
                <a:ea typeface="ＭＳ Ｐゴシック" pitchFamily="-84" charset="-128"/>
                <a:cs typeface="Verdana" pitchFamily="-84" charset="0"/>
              </a:rPr>
              <a:t>Creative Commons, “Best practices for attribution,” </a:t>
            </a:r>
            <a:r>
              <a:rPr lang="en-CA" altLang="en-US" sz="1300" dirty="0">
                <a:latin typeface="Calibri" panose="020F0502020204030204" pitchFamily="34" charset="0"/>
                <a:ea typeface="ＭＳ Ｐゴシック" pitchFamily="-84" charset="-128"/>
                <a:cs typeface="Verdana" pitchFamily="-84" charset="0"/>
                <a:hlinkClick r:id="rId7"/>
              </a:rPr>
              <a:t>https://wiki.creativecommons.org/wiki/Best_practices_for_attribution</a:t>
            </a:r>
            <a:r>
              <a:rPr lang="en-CA" altLang="en-US" sz="1300" dirty="0">
                <a:latin typeface="Calibri" panose="020F0502020204030204" pitchFamily="34" charset="0"/>
                <a:ea typeface="ＭＳ Ｐゴシック" pitchFamily="-84" charset="-128"/>
                <a:cs typeface="Verdana" pitchFamily="-84" charset="0"/>
              </a:rPr>
              <a:t> </a:t>
            </a:r>
          </a:p>
        </p:txBody>
      </p:sp>
      <p:sp>
        <p:nvSpPr>
          <p:cNvPr id="14" name="Rectangle 13"/>
          <p:cNvSpPr/>
          <p:nvPr/>
        </p:nvSpPr>
        <p:spPr>
          <a:xfrm>
            <a:off x="702147" y="4096739"/>
            <a:ext cx="2060564" cy="400110"/>
          </a:xfrm>
          <a:prstGeom prst="rect">
            <a:avLst/>
          </a:prstGeom>
        </p:spPr>
        <p:txBody>
          <a:bodyPr wrap="none">
            <a:spAutoFit/>
          </a:bodyPr>
          <a:lstStyle/>
          <a:p>
            <a:pPr marL="0" indent="0">
              <a:buNone/>
            </a:pPr>
            <a:r>
              <a:rPr lang="en-CA" altLang="en-US" sz="2000" dirty="0">
                <a:latin typeface="Calibri" panose="020F0502020204030204" pitchFamily="34" charset="0"/>
                <a:ea typeface="ＭＳ Ｐゴシック" pitchFamily="-84" charset="-128"/>
                <a:cs typeface="Verdana" pitchFamily="-84" charset="0"/>
              </a:rPr>
              <a:t>Ideal attribution: </a:t>
            </a:r>
          </a:p>
        </p:txBody>
      </p:sp>
      <p:pic>
        <p:nvPicPr>
          <p:cNvPr id="4" name="Picture 3">
            <a:extLst>
              <a:ext uri="{FF2B5EF4-FFF2-40B4-BE49-F238E27FC236}">
                <a16:creationId xmlns:a16="http://schemas.microsoft.com/office/drawing/2014/main" id="{D35AD87F-D86E-4446-887F-F03234212286}"/>
              </a:ext>
            </a:extLst>
          </p:cNvPr>
          <p:cNvPicPr>
            <a:picLocks noChangeAspect="1"/>
          </p:cNvPicPr>
          <p:nvPr/>
        </p:nvPicPr>
        <p:blipFill>
          <a:blip r:embed="rId8"/>
          <a:stretch>
            <a:fillRect/>
          </a:stretch>
        </p:blipFill>
        <p:spPr>
          <a:xfrm>
            <a:off x="2363528" y="1903751"/>
            <a:ext cx="6593253" cy="2178347"/>
          </a:xfrm>
          <a:prstGeom prst="rect">
            <a:avLst/>
          </a:prstGeom>
        </p:spPr>
      </p:pic>
    </p:spTree>
    <p:extLst>
      <p:ext uri="{BB962C8B-B14F-4D97-AF65-F5344CB8AC3E}">
        <p14:creationId xmlns:p14="http://schemas.microsoft.com/office/powerpoint/2010/main" val="3366624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7066" y="705103"/>
            <a:ext cx="8182865" cy="5770759"/>
          </a:xfrm>
        </p:spPr>
        <p:txBody>
          <a:bodyPr/>
          <a:lstStyle/>
          <a:p>
            <a:pPr marL="533400" lvl="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Content in the public domain</a:t>
            </a:r>
          </a:p>
          <a:p>
            <a:pPr marL="76200" lvl="0" indent="0">
              <a:spcBef>
                <a:spcPts val="0"/>
              </a:spcBef>
              <a:buSzPct val="100000"/>
              <a:buNone/>
            </a:pPr>
            <a:endParaRPr lang="en-CA" sz="2800" dirty="0">
              <a:latin typeface="Calibri" panose="020F0502020204030204" pitchFamily="34" charset="0"/>
              <a:cs typeface="Calibri" panose="020F0502020204030204" pitchFamily="34" charset="0"/>
            </a:endParaRPr>
          </a:p>
          <a:p>
            <a:pPr marL="933450" lvl="1" indent="-457200">
              <a:spcBef>
                <a:spcPts val="0"/>
              </a:spcBef>
              <a:buSzPct val="100000"/>
              <a:buFont typeface="Arial" panose="020B0604020202020204" pitchFamily="34" charset="0"/>
              <a:buChar char="•"/>
            </a:pPr>
            <a:r>
              <a:rPr lang="en-CA" sz="3200" dirty="0">
                <a:latin typeface="Calibri" panose="020F0502020204030204" pitchFamily="34" charset="0"/>
                <a:cs typeface="Calibri" panose="020F0502020204030204" pitchFamily="34" charset="0"/>
              </a:rPr>
              <a:t>for which copyright has expired</a:t>
            </a:r>
          </a:p>
          <a:p>
            <a:pPr marL="933450" lvl="1" indent="-457200">
              <a:spcBef>
                <a:spcPts val="0"/>
              </a:spcBef>
              <a:buSzPct val="100000"/>
              <a:buFont typeface="Arial" panose="020B0604020202020204" pitchFamily="34" charset="0"/>
              <a:buChar char="•"/>
            </a:pPr>
            <a:r>
              <a:rPr lang="en-CA" sz="3200" dirty="0">
                <a:latin typeface="Calibri" panose="020F0502020204030204" pitchFamily="34" charset="0"/>
                <a:cs typeface="Calibri" panose="020F0502020204030204" pitchFamily="34" charset="0"/>
              </a:rPr>
              <a:t>over which author has waived their right</a:t>
            </a:r>
          </a:p>
          <a:p>
            <a:pPr marL="533400" indent="-457200">
              <a:spcBef>
                <a:spcPts val="0"/>
              </a:spcBef>
              <a:buSzPct val="100000"/>
              <a:buFont typeface="Arial" panose="020B0604020202020204" pitchFamily="34" charset="0"/>
              <a:buChar char="•"/>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Arial" panose="020B0604020202020204" pitchFamily="34" charset="0"/>
              <a:buChar char="•"/>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Linking </a:t>
            </a:r>
          </a:p>
          <a:p>
            <a:pPr marL="933450" lvl="1" indent="-457200">
              <a:spcBef>
                <a:spcPts val="0"/>
              </a:spcBef>
              <a:buSzPct val="100000"/>
              <a:buFont typeface="Arial" panose="020B0604020202020204" pitchFamily="34" charset="0"/>
              <a:buChar char="•"/>
            </a:pPr>
            <a:r>
              <a:rPr lang="en-CA" sz="3200" dirty="0">
                <a:latin typeface="Calibri" panose="020F0502020204030204" pitchFamily="34" charset="0"/>
                <a:cs typeface="Calibri" panose="020F0502020204030204" pitchFamily="34" charset="0"/>
              </a:rPr>
              <a:t>ISED, </a:t>
            </a:r>
            <a:r>
              <a:rPr lang="en-CA" sz="3200" dirty="0">
                <a:latin typeface="Calibri" panose="020F0502020204030204" pitchFamily="34" charset="0"/>
                <a:cs typeface="Calibri" panose="020F0502020204030204" pitchFamily="34" charset="0"/>
                <a:hlinkClick r:id="rId3"/>
              </a:rPr>
              <a:t>What is a copyright? (Canada)</a:t>
            </a:r>
            <a:r>
              <a:rPr lang="en-CA" sz="3200" dirty="0">
                <a:latin typeface="Calibri" panose="020F0502020204030204" pitchFamily="34" charset="0"/>
                <a:cs typeface="Calibri" panose="020F0502020204030204" pitchFamily="34" charset="0"/>
              </a:rPr>
              <a:t>, YouTube, 7 Sept. 2016</a:t>
            </a:r>
            <a:endParaRPr lang="en-CA" sz="3400" b="1"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Insubstantial use</a:t>
            </a:r>
          </a:p>
          <a:p>
            <a:pPr marL="933450" lvl="1" indent="-457200">
              <a:spcBef>
                <a:spcPts val="0"/>
              </a:spcBef>
              <a:buSzPct val="100000"/>
              <a:buFont typeface="Arial" panose="020B0604020202020204" pitchFamily="34" charset="0"/>
              <a:buChar char="•"/>
            </a:pPr>
            <a:r>
              <a:rPr lang="en-CA" sz="2800" dirty="0">
                <a:latin typeface="Calibri" panose="020F0502020204030204" pitchFamily="34" charset="0"/>
                <a:cs typeface="Calibri" panose="020F0502020204030204" pitchFamily="34" charset="0"/>
              </a:rPr>
              <a:t>Short quotes, still from a video</a:t>
            </a:r>
          </a:p>
        </p:txBody>
      </p:sp>
      <p:pic>
        <p:nvPicPr>
          <p:cNvPr id="6" name="Picture 2" descr="http://mirrors.creativecommons.org/presskit/icons/zero.large.png">
            <a:extLst>
              <a:ext uri="{FF2B5EF4-FFF2-40B4-BE49-F238E27FC236}">
                <a16:creationId xmlns:a16="http://schemas.microsoft.com/office/drawing/2014/main" id="{1F006197-AE62-4AE1-8034-0F3C1244C3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5860" y="2787628"/>
            <a:ext cx="539087" cy="53908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FFD5681-23EC-44B1-B583-5E26C677DE07}"/>
              </a:ext>
            </a:extLst>
          </p:cNvPr>
          <p:cNvSpPr txBox="1"/>
          <p:nvPr/>
        </p:nvSpPr>
        <p:spPr>
          <a:xfrm flipH="1">
            <a:off x="2211413" y="2811584"/>
            <a:ext cx="977863" cy="584775"/>
          </a:xfrm>
          <a:prstGeom prst="rect">
            <a:avLst/>
          </a:prstGeom>
          <a:noFill/>
        </p:spPr>
        <p:txBody>
          <a:bodyPr wrap="square" rtlCol="0">
            <a:spAutoFit/>
          </a:bodyPr>
          <a:lstStyle/>
          <a:p>
            <a:r>
              <a:rPr lang="fr-CA" sz="3200" b="1" dirty="0">
                <a:latin typeface="Calibri" panose="020F0502020204030204" pitchFamily="34" charset="0"/>
                <a:cs typeface="Calibri" panose="020F0502020204030204" pitchFamily="34" charset="0"/>
              </a:rPr>
              <a:t>CC0</a:t>
            </a:r>
            <a:endParaRPr lang="en-CA"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2255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895" y="882524"/>
            <a:ext cx="8182865" cy="5192792"/>
          </a:xfrm>
        </p:spPr>
        <p:txBody>
          <a:bodyPr/>
          <a:lstStyle/>
          <a:p>
            <a:pPr marL="76200" indent="0">
              <a:spcBef>
                <a:spcPts val="0"/>
              </a:spcBef>
              <a:buSzPct val="100000"/>
              <a:buNone/>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Content you have created and for which you still own copyright</a:t>
            </a:r>
          </a:p>
          <a:p>
            <a:pPr marL="76200" indent="0">
              <a:spcBef>
                <a:spcPts val="0"/>
              </a:spcBef>
              <a:buSzPct val="100000"/>
              <a:buNone/>
            </a:pPr>
            <a:endParaRPr lang="en-CA" sz="3400" b="1" dirty="0">
              <a:latin typeface="Calibri" panose="020F0502020204030204" pitchFamily="34" charset="0"/>
              <a:cs typeface="Calibri" panose="020F0502020204030204" pitchFamily="34" charset="0"/>
            </a:endParaRPr>
          </a:p>
          <a:p>
            <a:pPr marL="476250" lvl="1" indent="0">
              <a:spcBef>
                <a:spcPts val="0"/>
              </a:spcBef>
              <a:buSzPct val="100000"/>
              <a:buNone/>
            </a:pPr>
            <a:endParaRPr lang="en-CA" sz="2800" dirty="0">
              <a:latin typeface="Calibri" panose="020F0502020204030204" pitchFamily="34" charset="0"/>
              <a:cs typeface="Calibri" panose="020F0502020204030204" pitchFamily="34" charset="0"/>
            </a:endParaRPr>
          </a:p>
          <a:p>
            <a:pPr marL="476250" lvl="1" indent="0">
              <a:spcBef>
                <a:spcPts val="0"/>
              </a:spcBef>
              <a:buSzPct val="100000"/>
              <a:buNone/>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200" b="1" dirty="0">
                <a:latin typeface="Calibri" panose="020F0502020204030204" pitchFamily="34" charset="0"/>
                <a:cs typeface="Calibri" panose="020F0502020204030204" pitchFamily="34" charset="0"/>
              </a:rPr>
              <a:t>Content for which you have obtained permission from the copyright owner to include in an OER</a:t>
            </a:r>
            <a:endParaRPr lang="en-CA" altLang="en-US" sz="3600" b="1" dirty="0">
              <a:latin typeface="Calibri" panose="020F0502020204030204" pitchFamily="34" charset="0"/>
              <a:ea typeface="ＭＳ Ｐゴシック" pitchFamily="-84" charset="-128"/>
              <a:cs typeface="Verdana" pitchFamily="-84" charset="0"/>
            </a:endParaRPr>
          </a:p>
        </p:txBody>
      </p:sp>
    </p:spTree>
    <p:extLst>
      <p:ext uri="{BB962C8B-B14F-4D97-AF65-F5344CB8AC3E}">
        <p14:creationId xmlns:p14="http://schemas.microsoft.com/office/powerpoint/2010/main" val="1986003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895" y="759695"/>
            <a:ext cx="8182865" cy="5192792"/>
          </a:xfrm>
        </p:spPr>
        <p:txBody>
          <a:bodyPr/>
          <a:lstStyle/>
          <a:p>
            <a:pPr marL="76200" indent="0" algn="ctr">
              <a:spcBef>
                <a:spcPts val="0"/>
              </a:spcBef>
              <a:buSzPct val="100000"/>
              <a:buNone/>
            </a:pPr>
            <a:r>
              <a:rPr lang="en-CA" sz="4000" b="1" dirty="0">
                <a:solidFill>
                  <a:srgbClr val="88122B"/>
                </a:solidFill>
                <a:latin typeface="Calibri" panose="020F0502020204030204" pitchFamily="34" charset="0"/>
                <a:cs typeface="Calibri" panose="020F0502020204030204" pitchFamily="34" charset="0"/>
              </a:rPr>
              <a:t>What about fair dealing?</a:t>
            </a:r>
          </a:p>
          <a:p>
            <a:pPr marL="76200" indent="0">
              <a:spcBef>
                <a:spcPts val="0"/>
              </a:spcBef>
              <a:buSzPct val="100000"/>
              <a:buNone/>
            </a:pPr>
            <a:endParaRPr lang="en-CA" sz="3400" b="1" dirty="0">
              <a:latin typeface="Calibri" panose="020F0502020204030204" pitchFamily="34" charset="0"/>
              <a:cs typeface="Calibri" panose="020F0502020204030204" pitchFamily="34" charset="0"/>
            </a:endParaRPr>
          </a:p>
          <a:p>
            <a:pPr marL="76200" indent="0">
              <a:spcBef>
                <a:spcPts val="0"/>
              </a:spcBef>
              <a:buSzPct val="100000"/>
              <a:buNone/>
            </a:pPr>
            <a:r>
              <a:rPr lang="en-CA" sz="2800" dirty="0">
                <a:latin typeface="Calibri" panose="020F0502020204030204" pitchFamily="34" charset="0"/>
                <a:cs typeface="Calibri" panose="020F0502020204030204" pitchFamily="34" charset="0"/>
              </a:rPr>
              <a:t>OER are made available publicly, i.e. “published” as defined in the </a:t>
            </a:r>
            <a:r>
              <a:rPr lang="en-CA" sz="2800" i="1" dirty="0">
                <a:latin typeface="Calibri" panose="020F0502020204030204" pitchFamily="34" charset="0"/>
                <a:cs typeface="Calibri" panose="020F0502020204030204" pitchFamily="34" charset="0"/>
              </a:rPr>
              <a:t>Copyright Act</a:t>
            </a:r>
            <a:r>
              <a:rPr lang="en-CA" sz="2800" dirty="0">
                <a:latin typeface="Calibri" panose="020F0502020204030204" pitchFamily="34" charset="0"/>
                <a:cs typeface="Calibri" panose="020F0502020204030204" pitchFamily="34" charset="0"/>
              </a:rPr>
              <a:t>. </a:t>
            </a:r>
          </a:p>
          <a:p>
            <a:pPr marL="76200" indent="0">
              <a:spcBef>
                <a:spcPts val="0"/>
              </a:spcBef>
              <a:buSzPct val="100000"/>
              <a:buNone/>
            </a:pPr>
            <a:endParaRPr lang="en-CA" sz="2800" dirty="0">
              <a:latin typeface="Calibri" panose="020F0502020204030204" pitchFamily="34" charset="0"/>
              <a:cs typeface="Calibri" panose="020F0502020204030204" pitchFamily="34" charset="0"/>
            </a:endParaRPr>
          </a:p>
          <a:p>
            <a:pPr marL="76200" indent="0">
              <a:spcBef>
                <a:spcPts val="0"/>
              </a:spcBef>
              <a:buSzPct val="100000"/>
              <a:buNone/>
            </a:pPr>
            <a:r>
              <a:rPr lang="en-CA" sz="2800" dirty="0">
                <a:latin typeface="Calibri" panose="020F0502020204030204" pitchFamily="34" charset="0"/>
                <a:cs typeface="Calibri" panose="020F0502020204030204" pitchFamily="34" charset="0"/>
              </a:rPr>
              <a:t>Education, research, private study as fair dealing purposes do not apply neatly in that context (as opposed to a password protected environment like Virtual Campus).</a:t>
            </a:r>
          </a:p>
          <a:p>
            <a:pPr marL="76200" indent="0">
              <a:spcBef>
                <a:spcPts val="0"/>
              </a:spcBef>
              <a:buSzPct val="100000"/>
              <a:buNone/>
            </a:pPr>
            <a:endParaRPr lang="en-CA" sz="2800" dirty="0">
              <a:latin typeface="Calibri" panose="020F0502020204030204" pitchFamily="34" charset="0"/>
              <a:cs typeface="Calibri" panose="020F0502020204030204" pitchFamily="34" charset="0"/>
            </a:endParaRPr>
          </a:p>
          <a:p>
            <a:pPr marL="76200" indent="0">
              <a:spcBef>
                <a:spcPts val="0"/>
              </a:spcBef>
              <a:buSzPct val="100000"/>
              <a:buNone/>
            </a:pPr>
            <a:r>
              <a:rPr lang="en-CA" sz="2800" dirty="0">
                <a:latin typeface="Calibri" panose="020F0502020204030204" pitchFamily="34" charset="0"/>
                <a:cs typeface="Calibri" panose="020F0502020204030204" pitchFamily="34" charset="0"/>
              </a:rPr>
              <a:t>Ask the Copyright Office</a:t>
            </a:r>
            <a:r>
              <a:rPr lang="en-CA" sz="2800" dirty="0" smtClean="0">
                <a:latin typeface="Calibri" panose="020F0502020204030204" pitchFamily="34" charset="0"/>
                <a:cs typeface="Calibri" panose="020F0502020204030204" pitchFamily="34" charset="0"/>
              </a:rPr>
              <a:t>! (copyright.uottawa.ca) </a:t>
            </a:r>
            <a:endParaRPr lang="en-CA" sz="3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3360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31074" y="1189530"/>
            <a:ext cx="8392159" cy="4815132"/>
          </a:xfrm>
        </p:spPr>
        <p:txBody>
          <a:bodyPr/>
          <a:lstStyle/>
          <a:p>
            <a:pPr marL="0" indent="0">
              <a:spcBef>
                <a:spcPts val="0"/>
              </a:spcBef>
              <a:buNone/>
            </a:pPr>
            <a:r>
              <a:rPr lang="en-CA" sz="2200" dirty="0" err="1">
                <a:latin typeface="Calibri" panose="020F0502020204030204" pitchFamily="34" charset="0"/>
              </a:rPr>
              <a:t>uOttawa</a:t>
            </a:r>
            <a:r>
              <a:rPr lang="en-CA" sz="2200" dirty="0">
                <a:latin typeface="Calibri" panose="020F0502020204030204" pitchFamily="34" charset="0"/>
              </a:rPr>
              <a:t>, </a:t>
            </a:r>
            <a:r>
              <a:rPr lang="en-CA" sz="2200" dirty="0" err="1">
                <a:latin typeface="Calibri" panose="020F0502020204030204" pitchFamily="34" charset="0"/>
              </a:rPr>
              <a:t>Ressources</a:t>
            </a:r>
            <a:r>
              <a:rPr lang="en-CA" sz="2200" dirty="0">
                <a:latin typeface="Calibri" panose="020F0502020204030204" pitchFamily="34" charset="0"/>
              </a:rPr>
              <a:t> </a:t>
            </a:r>
            <a:r>
              <a:rPr lang="en-CA" sz="2200" dirty="0" err="1">
                <a:latin typeface="Calibri" panose="020F0502020204030204" pitchFamily="34" charset="0"/>
              </a:rPr>
              <a:t>éducatives</a:t>
            </a:r>
            <a:r>
              <a:rPr lang="en-CA" sz="2200" dirty="0">
                <a:latin typeface="Calibri" panose="020F0502020204030204" pitchFamily="34" charset="0"/>
              </a:rPr>
              <a:t> </a:t>
            </a:r>
            <a:r>
              <a:rPr lang="en-CA" sz="2200" dirty="0" err="1">
                <a:latin typeface="Calibri" panose="020F0502020204030204" pitchFamily="34" charset="0"/>
              </a:rPr>
              <a:t>libres</a:t>
            </a:r>
            <a:r>
              <a:rPr lang="en-CA" sz="2200" dirty="0">
                <a:latin typeface="Calibri" panose="020F0502020204030204" pitchFamily="34" charset="0"/>
              </a:rPr>
              <a:t>, </a:t>
            </a:r>
            <a:r>
              <a:rPr lang="en-CA" sz="2200" dirty="0">
                <a:latin typeface="Calibri" panose="020F0502020204030204" pitchFamily="34" charset="0"/>
                <a:hlinkClick r:id="rId3"/>
              </a:rPr>
              <a:t>https://communicationsavante.uottawa.ca/ressources-educatives-libres</a:t>
            </a:r>
            <a:endParaRPr lang="en-CA" sz="2200" dirty="0">
              <a:latin typeface="Calibri" panose="020F0502020204030204" pitchFamily="34" charset="0"/>
            </a:endParaRPr>
          </a:p>
          <a:p>
            <a:pPr marL="0" indent="0">
              <a:spcBef>
                <a:spcPts val="0"/>
              </a:spcBef>
              <a:buNone/>
            </a:pPr>
            <a:endParaRPr lang="en-CA" sz="2200" dirty="0">
              <a:latin typeface="Calibri" panose="020F0502020204030204" pitchFamily="34" charset="0"/>
            </a:endParaRPr>
          </a:p>
          <a:p>
            <a:pPr marL="0" indent="0">
              <a:spcBef>
                <a:spcPts val="0"/>
              </a:spcBef>
              <a:buNone/>
            </a:pPr>
            <a:r>
              <a:rPr lang="en-CA" sz="2200" dirty="0">
                <a:latin typeface="Calibri" panose="020F0502020204030204" pitchFamily="34" charset="0"/>
              </a:rPr>
              <a:t>UNESCO, </a:t>
            </a:r>
            <a:r>
              <a:rPr lang="en-CA" sz="2200" i="1" dirty="0" err="1">
                <a:latin typeface="Calibri" panose="020F0502020204030204" pitchFamily="34" charset="0"/>
              </a:rPr>
              <a:t>Lignes</a:t>
            </a:r>
            <a:r>
              <a:rPr lang="en-CA" sz="2200" i="1" dirty="0">
                <a:latin typeface="Calibri" panose="020F0502020204030204" pitchFamily="34" charset="0"/>
              </a:rPr>
              <a:t> </a:t>
            </a:r>
            <a:r>
              <a:rPr lang="en-CA" sz="2200" i="1" dirty="0" err="1">
                <a:latin typeface="Calibri" panose="020F0502020204030204" pitchFamily="34" charset="0"/>
              </a:rPr>
              <a:t>directrices</a:t>
            </a:r>
            <a:r>
              <a:rPr lang="en-CA" sz="2200" i="1" dirty="0">
                <a:latin typeface="Calibri" panose="020F0502020204030204" pitchFamily="34" charset="0"/>
              </a:rPr>
              <a:t> pour les </a:t>
            </a:r>
            <a:r>
              <a:rPr lang="en-CA" sz="2200" i="1" dirty="0" err="1">
                <a:latin typeface="Calibri" panose="020F0502020204030204" pitchFamily="34" charset="0"/>
              </a:rPr>
              <a:t>ressources</a:t>
            </a:r>
            <a:r>
              <a:rPr lang="en-CA" sz="2200" i="1" dirty="0">
                <a:latin typeface="Calibri" panose="020F0502020204030204" pitchFamily="34" charset="0"/>
              </a:rPr>
              <a:t> </a:t>
            </a:r>
            <a:r>
              <a:rPr lang="en-CA" sz="2200" i="1" dirty="0" err="1">
                <a:latin typeface="Calibri" panose="020F0502020204030204" pitchFamily="34" charset="0"/>
              </a:rPr>
              <a:t>éducatives</a:t>
            </a:r>
            <a:r>
              <a:rPr lang="en-CA" sz="2200" i="1" dirty="0">
                <a:latin typeface="Calibri" panose="020F0502020204030204" pitchFamily="34" charset="0"/>
              </a:rPr>
              <a:t> </a:t>
            </a:r>
            <a:r>
              <a:rPr lang="en-CA" sz="2200" i="1" dirty="0" err="1">
                <a:latin typeface="Calibri" panose="020F0502020204030204" pitchFamily="34" charset="0"/>
              </a:rPr>
              <a:t>libres</a:t>
            </a:r>
            <a:r>
              <a:rPr lang="en-CA" sz="2200" i="1" dirty="0">
                <a:latin typeface="Calibri" panose="020F0502020204030204" pitchFamily="34" charset="0"/>
              </a:rPr>
              <a:t> (REL) </a:t>
            </a:r>
            <a:r>
              <a:rPr lang="en-CA" sz="2200" i="1" dirty="0" err="1">
                <a:latin typeface="Calibri" panose="020F0502020204030204" pitchFamily="34" charset="0"/>
              </a:rPr>
              <a:t>dans</a:t>
            </a:r>
            <a:r>
              <a:rPr lang="en-CA" sz="2200" i="1" dirty="0">
                <a:latin typeface="Calibri" panose="020F0502020204030204" pitchFamily="34" charset="0"/>
              </a:rPr>
              <a:t> </a:t>
            </a:r>
            <a:r>
              <a:rPr lang="en-CA" sz="2200" i="1" dirty="0" err="1">
                <a:latin typeface="Calibri" panose="020F0502020204030204" pitchFamily="34" charset="0"/>
              </a:rPr>
              <a:t>l’enseignement</a:t>
            </a:r>
            <a:r>
              <a:rPr lang="en-CA" sz="2200" i="1" dirty="0">
                <a:latin typeface="Calibri" panose="020F0502020204030204" pitchFamily="34" charset="0"/>
              </a:rPr>
              <a:t> </a:t>
            </a:r>
            <a:r>
              <a:rPr lang="en-CA" sz="2200" i="1" dirty="0" err="1">
                <a:latin typeface="Calibri" panose="020F0502020204030204" pitchFamily="34" charset="0"/>
              </a:rPr>
              <a:t>supérieur</a:t>
            </a:r>
            <a:r>
              <a:rPr lang="en-CA" sz="2200" dirty="0">
                <a:latin typeface="Calibri" panose="020F0502020204030204" pitchFamily="34" charset="0"/>
              </a:rPr>
              <a:t>, </a:t>
            </a:r>
            <a:r>
              <a:rPr lang="en-CA" sz="2200" dirty="0">
                <a:latin typeface="Calibri" panose="020F0502020204030204" pitchFamily="34" charset="0"/>
                <a:hlinkClick r:id="rId4"/>
              </a:rPr>
              <a:t>http://unesdoc.unesco.org/images/0023/002328/232842f.pdf</a:t>
            </a:r>
            <a:r>
              <a:rPr lang="en-CA" sz="2200" dirty="0">
                <a:latin typeface="Calibri" panose="020F0502020204030204" pitchFamily="34" charset="0"/>
              </a:rPr>
              <a:t> </a:t>
            </a:r>
          </a:p>
          <a:p>
            <a:pPr marL="0" indent="0">
              <a:spcBef>
                <a:spcPts val="0"/>
              </a:spcBef>
              <a:buNone/>
            </a:pPr>
            <a:endParaRPr lang="en-CA" sz="2200" dirty="0">
              <a:latin typeface="Calibri" panose="020F0502020204030204" pitchFamily="34" charset="0"/>
            </a:endParaRPr>
          </a:p>
          <a:p>
            <a:pPr marL="0" indent="0">
              <a:spcBef>
                <a:spcPts val="0"/>
              </a:spcBef>
              <a:buNone/>
            </a:pPr>
            <a:r>
              <a:rPr lang="en-CA" sz="2200" dirty="0">
                <a:latin typeface="Calibri" panose="020F0502020204030204" pitchFamily="34" charset="0"/>
              </a:rPr>
              <a:t>Organisation </a:t>
            </a:r>
            <a:r>
              <a:rPr lang="en-CA" sz="2200" dirty="0" err="1">
                <a:latin typeface="Calibri" panose="020F0502020204030204" pitchFamily="34" charset="0"/>
              </a:rPr>
              <a:t>internationale</a:t>
            </a:r>
            <a:r>
              <a:rPr lang="en-CA" sz="2200" dirty="0">
                <a:latin typeface="Calibri" panose="020F0502020204030204" pitchFamily="34" charset="0"/>
              </a:rPr>
              <a:t> de la </a:t>
            </a:r>
            <a:r>
              <a:rPr lang="en-CA" sz="2200" dirty="0" err="1">
                <a:latin typeface="Calibri" panose="020F0502020204030204" pitchFamily="34" charset="0"/>
              </a:rPr>
              <a:t>francophonie</a:t>
            </a:r>
            <a:r>
              <a:rPr lang="en-CA" sz="2200" dirty="0">
                <a:latin typeface="Calibri" panose="020F0502020204030204" pitchFamily="34" charset="0"/>
              </a:rPr>
              <a:t>, </a:t>
            </a:r>
            <a:r>
              <a:rPr lang="en-CA" sz="2200" i="1" dirty="0" err="1">
                <a:latin typeface="Calibri" panose="020F0502020204030204" pitchFamily="34" charset="0"/>
              </a:rPr>
              <a:t>Référentiel</a:t>
            </a:r>
            <a:r>
              <a:rPr lang="en-CA" sz="2200" i="1" dirty="0">
                <a:latin typeface="Calibri" panose="020F0502020204030204" pitchFamily="34" charset="0"/>
              </a:rPr>
              <a:t> de </a:t>
            </a:r>
            <a:r>
              <a:rPr lang="en-CA" sz="2200" i="1" dirty="0" err="1">
                <a:latin typeface="Calibri" panose="020F0502020204030204" pitchFamily="34" charset="0"/>
              </a:rPr>
              <a:t>compétences</a:t>
            </a:r>
            <a:r>
              <a:rPr lang="en-CA" sz="2200" i="1" dirty="0">
                <a:latin typeface="Calibri" panose="020F0502020204030204" pitchFamily="34" charset="0"/>
              </a:rPr>
              <a:t> REL v1.1</a:t>
            </a:r>
            <a:r>
              <a:rPr lang="en-CA" sz="2200" dirty="0">
                <a:latin typeface="Calibri" panose="020F0502020204030204" pitchFamily="34" charset="0"/>
              </a:rPr>
              <a:t>, </a:t>
            </a:r>
            <a:r>
              <a:rPr lang="en-CA" sz="2200" dirty="0">
                <a:latin typeface="Calibri" panose="020F0502020204030204" pitchFamily="34" charset="0"/>
                <a:hlinkClick r:id="rId5"/>
              </a:rPr>
              <a:t>https://www.francophonie.org/IMG/pdf/referentiel-competence-rel-v1-1.pdf</a:t>
            </a:r>
            <a:r>
              <a:rPr lang="en-CA" sz="2200" dirty="0">
                <a:latin typeface="Calibri" panose="020F0502020204030204" pitchFamily="34" charset="0"/>
              </a:rPr>
              <a:t> </a:t>
            </a:r>
          </a:p>
          <a:p>
            <a:pPr marL="0" indent="0">
              <a:spcBef>
                <a:spcPts val="0"/>
              </a:spcBef>
              <a:buNone/>
            </a:pPr>
            <a:endParaRPr lang="en-CA" sz="2200" dirty="0">
              <a:latin typeface="Calibri" panose="020F0502020204030204" pitchFamily="34" charset="0"/>
            </a:endParaRPr>
          </a:p>
          <a:p>
            <a:pPr marL="0" indent="0">
              <a:spcBef>
                <a:spcPts val="0"/>
              </a:spcBef>
              <a:buNone/>
            </a:pPr>
            <a:r>
              <a:rPr lang="en-CA" sz="2200" dirty="0">
                <a:latin typeface="Calibri" panose="020F0502020204030204" pitchFamily="34" charset="0"/>
              </a:rPr>
              <a:t>Organisation </a:t>
            </a:r>
            <a:r>
              <a:rPr lang="en-CA" sz="2200" dirty="0" err="1">
                <a:latin typeface="Calibri" panose="020F0502020204030204" pitchFamily="34" charset="0"/>
              </a:rPr>
              <a:t>internationale</a:t>
            </a:r>
            <a:r>
              <a:rPr lang="en-CA" sz="2200" dirty="0">
                <a:latin typeface="Calibri" panose="020F0502020204030204" pitchFamily="34" charset="0"/>
              </a:rPr>
              <a:t> de la </a:t>
            </a:r>
            <a:r>
              <a:rPr lang="en-CA" sz="2200" dirty="0" err="1">
                <a:latin typeface="Calibri" panose="020F0502020204030204" pitchFamily="34" charset="0"/>
              </a:rPr>
              <a:t>francophonie</a:t>
            </a:r>
            <a:r>
              <a:rPr lang="en-CA" sz="2200" dirty="0">
                <a:latin typeface="Calibri" panose="020F0502020204030204" pitchFamily="34" charset="0"/>
              </a:rPr>
              <a:t>, </a:t>
            </a:r>
            <a:r>
              <a:rPr lang="en-CA" sz="2200" i="1" dirty="0" err="1">
                <a:latin typeface="Calibri" panose="020F0502020204030204" pitchFamily="34" charset="0"/>
              </a:rPr>
              <a:t>Référentiel</a:t>
            </a:r>
            <a:r>
              <a:rPr lang="en-CA" sz="2200" i="1" dirty="0">
                <a:latin typeface="Calibri" panose="020F0502020204030204" pitchFamily="34" charset="0"/>
              </a:rPr>
              <a:t> de </a:t>
            </a:r>
            <a:r>
              <a:rPr lang="en-CA" sz="2200" i="1" dirty="0" err="1">
                <a:latin typeface="Calibri" panose="020F0502020204030204" pitchFamily="34" charset="0"/>
              </a:rPr>
              <a:t>compétences</a:t>
            </a:r>
            <a:r>
              <a:rPr lang="en-CA" sz="2200" i="1" dirty="0">
                <a:latin typeface="Calibri" panose="020F0502020204030204" pitchFamily="34" charset="0"/>
              </a:rPr>
              <a:t> REL: Guide du </a:t>
            </a:r>
            <a:r>
              <a:rPr lang="en-CA" sz="2200" i="1" dirty="0" err="1">
                <a:latin typeface="Calibri" panose="020F0502020204030204" pitchFamily="34" charset="0"/>
              </a:rPr>
              <a:t>formateur</a:t>
            </a:r>
            <a:r>
              <a:rPr lang="en-CA" sz="2200" dirty="0">
                <a:latin typeface="Calibri" panose="020F0502020204030204" pitchFamily="34" charset="0"/>
              </a:rPr>
              <a:t>, </a:t>
            </a:r>
            <a:r>
              <a:rPr lang="en-CA" sz="2200" dirty="0">
                <a:latin typeface="Calibri" panose="020F0502020204030204" pitchFamily="34" charset="0"/>
                <a:hlinkClick r:id="rId6"/>
              </a:rPr>
              <a:t>https://www.francophonie.org/IMG/pdf/guide_formateur-rel.pdf</a:t>
            </a:r>
            <a:r>
              <a:rPr lang="en-CA" sz="2200" dirty="0">
                <a:latin typeface="Calibri" panose="020F0502020204030204" pitchFamily="34" charset="0"/>
              </a:rPr>
              <a:t> </a:t>
            </a:r>
          </a:p>
        </p:txBody>
      </p:sp>
      <p:sp>
        <p:nvSpPr>
          <p:cNvPr id="6" name="Title 1"/>
          <p:cNvSpPr txBox="1">
            <a:spLocks/>
          </p:cNvSpPr>
          <p:nvPr/>
        </p:nvSpPr>
        <p:spPr bwMode="auto">
          <a:xfrm>
            <a:off x="1810903" y="493544"/>
            <a:ext cx="5392882" cy="560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3700" dirty="0">
                <a:latin typeface="Calibri" panose="020F0502020204030204" pitchFamily="34" charset="0"/>
                <a:ea typeface="ＭＳ Ｐゴシック" pitchFamily="-84" charset="-128"/>
                <a:cs typeface="Verdana" pitchFamily="-84" charset="0"/>
              </a:rPr>
              <a:t>M</a:t>
            </a:r>
            <a:r>
              <a:rPr lang="en-CA" altLang="en-US" sz="3700" dirty="0">
                <a:latin typeface="Calibri" panose="020F0502020204030204" pitchFamily="34" charset="0"/>
                <a:ea typeface="ＭＳ Ｐゴシック" pitchFamily="-84" charset="-128"/>
                <a:cs typeface="Verdana" pitchFamily="-84" charset="0"/>
              </a:rPr>
              <a:t>ore about OER in French</a:t>
            </a:r>
          </a:p>
        </p:txBody>
      </p:sp>
    </p:spTree>
    <p:extLst>
      <p:ext uri="{BB962C8B-B14F-4D97-AF65-F5344CB8AC3E}">
        <p14:creationId xmlns:p14="http://schemas.microsoft.com/office/powerpoint/2010/main" val="14522308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574765" y="1306487"/>
            <a:ext cx="8085909" cy="4736754"/>
          </a:xfrm>
        </p:spPr>
        <p:txBody>
          <a:bodyPr/>
          <a:lstStyle/>
          <a:p>
            <a:pPr marL="0" indent="0">
              <a:spcBef>
                <a:spcPts val="0"/>
              </a:spcBef>
              <a:buNone/>
            </a:pPr>
            <a:r>
              <a:rPr lang="en-CA" sz="2200" dirty="0" err="1">
                <a:latin typeface="Calibri" panose="020F0502020204030204" pitchFamily="34" charset="0"/>
                <a:cs typeface="Calibri" panose="020F0502020204030204" pitchFamily="34" charset="0"/>
              </a:rPr>
              <a:t>uOttawa</a:t>
            </a:r>
            <a:r>
              <a:rPr lang="en-CA" sz="2200" dirty="0">
                <a:latin typeface="Calibri" panose="020F0502020204030204" pitchFamily="34" charset="0"/>
                <a:cs typeface="Calibri" panose="020F0502020204030204" pitchFamily="34" charset="0"/>
              </a:rPr>
              <a:t>, Open Educational Resources, </a:t>
            </a:r>
            <a:r>
              <a:rPr lang="en-CA" sz="2200" dirty="0">
                <a:latin typeface="Calibri" panose="020F0502020204030204" pitchFamily="34" charset="0"/>
                <a:cs typeface="Calibri" panose="020F0502020204030204" pitchFamily="34" charset="0"/>
                <a:hlinkClick r:id="rId3"/>
              </a:rPr>
              <a:t>https://scholarlycommunication.uottawa.ca/open-educational-resources</a:t>
            </a:r>
            <a:r>
              <a:rPr lang="en-CA" sz="2200" dirty="0">
                <a:latin typeface="Calibri" panose="020F0502020204030204" pitchFamily="34" charset="0"/>
                <a:cs typeface="Calibri" panose="020F0502020204030204" pitchFamily="34" charset="0"/>
              </a:rPr>
              <a:t> </a:t>
            </a:r>
          </a:p>
          <a:p>
            <a:pPr marL="0" indent="0">
              <a:spcBef>
                <a:spcPts val="0"/>
              </a:spcBef>
              <a:buNone/>
            </a:pPr>
            <a:endParaRPr lang="en-CA" sz="2200" dirty="0">
              <a:latin typeface="Calibri" panose="020F0502020204030204" pitchFamily="34" charset="0"/>
              <a:cs typeface="Calibri" panose="020F0502020204030204" pitchFamily="34" charset="0"/>
            </a:endParaRPr>
          </a:p>
          <a:p>
            <a:pPr marL="0" indent="0">
              <a:spcBef>
                <a:spcPts val="0"/>
              </a:spcBef>
              <a:buNone/>
            </a:pPr>
            <a:r>
              <a:rPr lang="en-CA" sz="2200" dirty="0">
                <a:latin typeface="Calibri" panose="020F0502020204030204" pitchFamily="34" charset="0"/>
                <a:cs typeface="Calibri" panose="020F0502020204030204" pitchFamily="34" charset="0"/>
              </a:rPr>
              <a:t>Moist, S. (</a:t>
            </a:r>
            <a:r>
              <a:rPr lang="en-CA" sz="2200" dirty="0" err="1">
                <a:latin typeface="Calibri" panose="020F0502020204030204" pitchFamily="34" charset="0"/>
                <a:cs typeface="Calibri" panose="020F0502020204030204" pitchFamily="34" charset="0"/>
              </a:rPr>
              <a:t>n.d.</a:t>
            </a:r>
            <a:r>
              <a:rPr lang="en-CA" sz="2200" dirty="0">
                <a:latin typeface="Calibri" panose="020F0502020204030204" pitchFamily="34" charset="0"/>
                <a:cs typeface="Calibri" panose="020F0502020204030204" pitchFamily="34" charset="0"/>
              </a:rPr>
              <a:t>). </a:t>
            </a:r>
            <a:r>
              <a:rPr lang="en-CA" sz="2200" i="1" dirty="0">
                <a:latin typeface="Calibri" panose="020F0502020204030204" pitchFamily="34" charset="0"/>
                <a:cs typeface="Calibri" panose="020F0502020204030204" pitchFamily="34" charset="0"/>
              </a:rPr>
              <a:t>Faculty OER Toolkit</a:t>
            </a:r>
            <a:r>
              <a:rPr lang="en-CA" sz="2200" dirty="0">
                <a:latin typeface="Calibri" panose="020F0502020204030204" pitchFamily="34" charset="0"/>
                <a:cs typeface="Calibri" panose="020F0502020204030204" pitchFamily="34" charset="0"/>
              </a:rPr>
              <a:t>. Victoria, BC: </a:t>
            </a:r>
            <a:r>
              <a:rPr lang="en-CA" sz="2200" dirty="0" err="1">
                <a:latin typeface="Calibri" panose="020F0502020204030204" pitchFamily="34" charset="0"/>
                <a:cs typeface="Calibri" panose="020F0502020204030204" pitchFamily="34" charset="0"/>
              </a:rPr>
              <a:t>BCcampus</a:t>
            </a:r>
            <a:r>
              <a:rPr lang="en-CA" sz="2200" dirty="0">
                <a:latin typeface="Calibri" panose="020F0502020204030204" pitchFamily="34" charset="0"/>
                <a:cs typeface="Calibri" panose="020F0502020204030204" pitchFamily="34" charset="0"/>
              </a:rPr>
              <a:t>. </a:t>
            </a:r>
            <a:r>
              <a:rPr lang="en-CA" sz="2200" dirty="0">
                <a:latin typeface="Calibri" panose="020F0502020204030204" pitchFamily="34" charset="0"/>
                <a:cs typeface="Calibri" panose="020F0502020204030204" pitchFamily="34" charset="0"/>
                <a:hlinkClick r:id="rId4"/>
              </a:rPr>
              <a:t>https://pressbooks.bccampus.ca/facultyoertoolkit/</a:t>
            </a:r>
            <a:r>
              <a:rPr lang="en-CA" sz="2200" dirty="0">
                <a:latin typeface="Calibri" panose="020F0502020204030204" pitchFamily="34" charset="0"/>
                <a:cs typeface="Calibri" panose="020F0502020204030204" pitchFamily="34" charset="0"/>
              </a:rPr>
              <a:t> </a:t>
            </a:r>
          </a:p>
          <a:p>
            <a:pPr marL="0" indent="0">
              <a:spcBef>
                <a:spcPts val="0"/>
              </a:spcBef>
              <a:buNone/>
            </a:pPr>
            <a:endParaRPr lang="en-CA" sz="2200" dirty="0">
              <a:latin typeface="Calibri" panose="020F0502020204030204" pitchFamily="34" charset="0"/>
              <a:cs typeface="Calibri" panose="020F0502020204030204" pitchFamily="34" charset="0"/>
            </a:endParaRPr>
          </a:p>
          <a:p>
            <a:pPr marL="0" indent="0">
              <a:spcBef>
                <a:spcPts val="0"/>
              </a:spcBef>
              <a:buNone/>
            </a:pPr>
            <a:r>
              <a:rPr lang="en-US" sz="2200" dirty="0" err="1">
                <a:latin typeface="Calibri" panose="020F0502020204030204" pitchFamily="34" charset="0"/>
                <a:cs typeface="Calibri" panose="020F0502020204030204" pitchFamily="34" charset="0"/>
              </a:rPr>
              <a:t>Aesoph</a:t>
            </a:r>
            <a:r>
              <a:rPr lang="en-US" sz="2200" dirty="0">
                <a:latin typeface="Calibri" panose="020F0502020204030204" pitchFamily="34" charset="0"/>
                <a:cs typeface="Calibri" panose="020F0502020204030204" pitchFamily="34" charset="0"/>
              </a:rPr>
              <a:t>, L.M. (2016). </a:t>
            </a:r>
            <a:r>
              <a:rPr lang="en-US" sz="2200" i="1" dirty="0">
                <a:latin typeface="Calibri" panose="020F0502020204030204" pitchFamily="34" charset="0"/>
                <a:cs typeface="Calibri" panose="020F0502020204030204" pitchFamily="34" charset="0"/>
              </a:rPr>
              <a:t>Adaptation Guide</a:t>
            </a:r>
            <a:r>
              <a:rPr lang="en-US" sz="2200" dirty="0">
                <a:latin typeface="Calibri" panose="020F0502020204030204" pitchFamily="34" charset="0"/>
                <a:cs typeface="Calibri" panose="020F0502020204030204" pitchFamily="34" charset="0"/>
              </a:rPr>
              <a:t>. Victoria, BC: </a:t>
            </a:r>
            <a:r>
              <a:rPr lang="en-US" sz="2200" dirty="0" err="1">
                <a:latin typeface="Calibri" panose="020F0502020204030204" pitchFamily="34" charset="0"/>
                <a:cs typeface="Calibri" panose="020F0502020204030204" pitchFamily="34" charset="0"/>
              </a:rPr>
              <a:t>BCcampus</a:t>
            </a:r>
            <a:r>
              <a:rPr lang="en-US" sz="2200" dirty="0">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hlinkClick r:id="rId5"/>
              </a:rPr>
              <a:t>https://opentextbc.ca/adaptopentextbook/</a:t>
            </a:r>
            <a:endParaRPr lang="en-US" sz="2200" dirty="0">
              <a:latin typeface="Calibri" panose="020F0502020204030204" pitchFamily="34" charset="0"/>
              <a:cs typeface="Calibri" panose="020F0502020204030204" pitchFamily="34" charset="0"/>
            </a:endParaRPr>
          </a:p>
          <a:p>
            <a:pPr marL="0" indent="0">
              <a:spcBef>
                <a:spcPts val="0"/>
              </a:spcBef>
              <a:buNone/>
            </a:pPr>
            <a:endParaRPr lang="fr-CA" sz="2200" b="1" dirty="0">
              <a:latin typeface="Calibri" panose="020F0502020204030204" pitchFamily="34" charset="0"/>
              <a:cs typeface="Calibri" panose="020F0502020204030204" pitchFamily="34" charset="0"/>
            </a:endParaRPr>
          </a:p>
          <a:p>
            <a:pPr marL="0" indent="0">
              <a:spcBef>
                <a:spcPts val="0"/>
              </a:spcBef>
              <a:buNone/>
            </a:pPr>
            <a:r>
              <a:rPr lang="en-US" sz="2200" dirty="0" err="1">
                <a:latin typeface="Calibri" panose="020F0502020204030204" pitchFamily="34" charset="0"/>
                <a:cs typeface="Calibri" panose="020F0502020204030204" pitchFamily="34" charset="0"/>
              </a:rPr>
              <a:t>Aesoph</a:t>
            </a:r>
            <a:r>
              <a:rPr lang="en-US" sz="2200" dirty="0">
                <a:latin typeface="Calibri" panose="020F0502020204030204" pitchFamily="34" charset="0"/>
                <a:cs typeface="Calibri" panose="020F0502020204030204" pitchFamily="34" charset="0"/>
              </a:rPr>
              <a:t>, L.M. (2018). </a:t>
            </a:r>
            <a:r>
              <a:rPr lang="en-US" sz="2200" i="1" dirty="0">
                <a:latin typeface="Calibri" panose="020F0502020204030204" pitchFamily="34" charset="0"/>
                <a:cs typeface="Calibri" panose="020F0502020204030204" pitchFamily="34" charset="0"/>
              </a:rPr>
              <a:t>Self-Publishing Guide</a:t>
            </a:r>
            <a:r>
              <a:rPr lang="en-US" sz="2200" dirty="0">
                <a:latin typeface="Calibri" panose="020F0502020204030204" pitchFamily="34" charset="0"/>
                <a:cs typeface="Calibri" panose="020F0502020204030204" pitchFamily="34" charset="0"/>
              </a:rPr>
              <a:t>. Victoria, BC: </a:t>
            </a:r>
            <a:r>
              <a:rPr lang="en-US" sz="2200" dirty="0" err="1">
                <a:latin typeface="Calibri" panose="020F0502020204030204" pitchFamily="34" charset="0"/>
                <a:cs typeface="Calibri" panose="020F0502020204030204" pitchFamily="34" charset="0"/>
              </a:rPr>
              <a:t>BCcampus</a:t>
            </a:r>
            <a:r>
              <a:rPr lang="en-US" sz="2200" dirty="0">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hlinkClick r:id="rId6"/>
              </a:rPr>
              <a:t>https://opentextbc.ca/selfpublishguide/</a:t>
            </a:r>
            <a:endParaRPr lang="en-US" sz="2200" dirty="0">
              <a:latin typeface="Calibri" panose="020F0502020204030204" pitchFamily="34" charset="0"/>
              <a:cs typeface="Calibri" panose="020F0502020204030204" pitchFamily="34" charset="0"/>
            </a:endParaRPr>
          </a:p>
          <a:p>
            <a:pPr marL="0" indent="0">
              <a:spcBef>
                <a:spcPts val="0"/>
              </a:spcBef>
              <a:buNone/>
            </a:pPr>
            <a:endParaRPr lang="fr-CA" sz="2200" b="1" dirty="0">
              <a:latin typeface="Calibri" panose="020F0502020204030204" pitchFamily="34" charset="0"/>
              <a:cs typeface="Calibri" panose="020F0502020204030204" pitchFamily="34" charset="0"/>
            </a:endParaRPr>
          </a:p>
          <a:p>
            <a:pPr marL="0" indent="0">
              <a:spcBef>
                <a:spcPts val="0"/>
              </a:spcBef>
              <a:buNone/>
            </a:pPr>
            <a:r>
              <a:rPr lang="fr-CA" sz="2200" dirty="0" err="1">
                <a:latin typeface="Calibri" panose="020F0502020204030204" pitchFamily="34" charset="0"/>
                <a:cs typeface="Calibri" panose="020F0502020204030204" pitchFamily="34" charset="0"/>
              </a:rPr>
              <a:t>Queen’s</a:t>
            </a:r>
            <a:r>
              <a:rPr lang="fr-CA" sz="2200" dirty="0">
                <a:latin typeface="Calibri" panose="020F0502020204030204" pitchFamily="34" charset="0"/>
                <a:cs typeface="Calibri" panose="020F0502020204030204" pitchFamily="34" charset="0"/>
              </a:rPr>
              <a:t> </a:t>
            </a:r>
            <a:r>
              <a:rPr lang="fr-CA" sz="2200" dirty="0" err="1">
                <a:latin typeface="Calibri" panose="020F0502020204030204" pitchFamily="34" charset="0"/>
                <a:cs typeface="Calibri" panose="020F0502020204030204" pitchFamily="34" charset="0"/>
              </a:rPr>
              <a:t>University</a:t>
            </a:r>
            <a:r>
              <a:rPr lang="fr-CA" sz="2200" dirty="0">
                <a:latin typeface="Calibri" panose="020F0502020204030204" pitchFamily="34" charset="0"/>
                <a:cs typeface="Calibri" panose="020F0502020204030204" pitchFamily="34" charset="0"/>
              </a:rPr>
              <a:t> Library, </a:t>
            </a:r>
            <a:r>
              <a:rPr lang="fr-CA" sz="2200" i="1" dirty="0">
                <a:latin typeface="Calibri" panose="020F0502020204030204" pitchFamily="34" charset="0"/>
                <a:cs typeface="Calibri" panose="020F0502020204030204" pitchFamily="34" charset="0"/>
              </a:rPr>
              <a:t>Open and </a:t>
            </a:r>
            <a:r>
              <a:rPr lang="fr-CA" sz="2200" i="1" dirty="0" err="1">
                <a:latin typeface="Calibri" panose="020F0502020204030204" pitchFamily="34" charset="0"/>
                <a:cs typeface="Calibri" panose="020F0502020204030204" pitchFamily="34" charset="0"/>
              </a:rPr>
              <a:t>Affordable</a:t>
            </a:r>
            <a:r>
              <a:rPr lang="fr-CA" sz="2200" i="1" dirty="0">
                <a:latin typeface="Calibri" panose="020F0502020204030204" pitchFamily="34" charset="0"/>
                <a:cs typeface="Calibri" panose="020F0502020204030204" pitchFamily="34" charset="0"/>
              </a:rPr>
              <a:t> Course </a:t>
            </a:r>
            <a:r>
              <a:rPr lang="fr-CA" sz="2200" i="1" dirty="0" err="1">
                <a:latin typeface="Calibri" panose="020F0502020204030204" pitchFamily="34" charset="0"/>
                <a:cs typeface="Calibri" panose="020F0502020204030204" pitchFamily="34" charset="0"/>
              </a:rPr>
              <a:t>Materials</a:t>
            </a:r>
            <a:r>
              <a:rPr lang="fr-CA" sz="2200" dirty="0">
                <a:latin typeface="Calibri" panose="020F0502020204030204" pitchFamily="34" charset="0"/>
                <a:cs typeface="Calibri" panose="020F0502020204030204" pitchFamily="34" charset="0"/>
              </a:rPr>
              <a:t>,</a:t>
            </a:r>
            <a:r>
              <a:rPr lang="fr-CA" sz="2200" i="1" dirty="0">
                <a:latin typeface="Calibri" panose="020F0502020204030204" pitchFamily="34" charset="0"/>
                <a:cs typeface="Calibri" panose="020F0502020204030204" pitchFamily="34" charset="0"/>
              </a:rPr>
              <a:t> </a:t>
            </a:r>
            <a:r>
              <a:rPr lang="fr-CA" sz="2200" dirty="0">
                <a:latin typeface="Calibri" panose="020F0502020204030204" pitchFamily="34" charset="0"/>
                <a:cs typeface="Calibri" panose="020F0502020204030204" pitchFamily="34" charset="0"/>
                <a:hlinkClick r:id="rId7"/>
              </a:rPr>
              <a:t>http://guides.library.queensu.ca/oer/about</a:t>
            </a:r>
            <a:r>
              <a:rPr lang="fr-CA" sz="2200" dirty="0">
                <a:latin typeface="Calibri" panose="020F0502020204030204" pitchFamily="34" charset="0"/>
                <a:cs typeface="Calibri" panose="020F0502020204030204" pitchFamily="34" charset="0"/>
              </a:rPr>
              <a:t> </a:t>
            </a:r>
            <a:endParaRPr lang="en-CA" sz="2200" b="1" dirty="0">
              <a:latin typeface="Calibri" panose="020F0502020204030204" pitchFamily="34" charset="0"/>
              <a:cs typeface="Calibri" panose="020F0502020204030204" pitchFamily="34" charset="0"/>
            </a:endParaRPr>
          </a:p>
        </p:txBody>
      </p:sp>
      <p:sp>
        <p:nvSpPr>
          <p:cNvPr id="6" name="Title 1"/>
          <p:cNvSpPr txBox="1">
            <a:spLocks/>
          </p:cNvSpPr>
          <p:nvPr/>
        </p:nvSpPr>
        <p:spPr bwMode="auto">
          <a:xfrm>
            <a:off x="1921279" y="440381"/>
            <a:ext cx="5392882" cy="866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3700" dirty="0">
                <a:latin typeface="Calibri" panose="020F0502020204030204" pitchFamily="34" charset="0"/>
                <a:ea typeface="ＭＳ Ｐゴシック" pitchFamily="-84" charset="-128"/>
                <a:cs typeface="Verdana" pitchFamily="-84" charset="0"/>
              </a:rPr>
              <a:t>Additional Resources</a:t>
            </a:r>
          </a:p>
        </p:txBody>
      </p:sp>
    </p:spTree>
    <p:extLst>
      <p:ext uri="{BB962C8B-B14F-4D97-AF65-F5344CB8AC3E}">
        <p14:creationId xmlns:p14="http://schemas.microsoft.com/office/powerpoint/2010/main" val="16695148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2176279" y="2517381"/>
            <a:ext cx="4833972" cy="3651407"/>
          </a:xfrm>
        </p:spPr>
        <p:txBody>
          <a:bodyPr/>
          <a:lstStyle/>
          <a:p>
            <a:pPr marL="0" indent="0" algn="ctr">
              <a:buNone/>
            </a:pPr>
            <a:r>
              <a:rPr lang="en-CA" sz="2800" b="1" dirty="0" err="1">
                <a:latin typeface="Calibri" panose="020F0502020204030204" pitchFamily="34" charset="0"/>
              </a:rPr>
              <a:t>Mélanie</a:t>
            </a:r>
            <a:r>
              <a:rPr lang="en-CA" sz="2800" b="1" dirty="0">
                <a:latin typeface="Calibri" panose="020F0502020204030204" pitchFamily="34" charset="0"/>
              </a:rPr>
              <a:t> Brunet</a:t>
            </a:r>
            <a:endParaRPr lang="en-CA" sz="2800" dirty="0">
              <a:latin typeface="Calibri" panose="020F0502020204030204" pitchFamily="34" charset="0"/>
            </a:endParaRPr>
          </a:p>
          <a:p>
            <a:pPr marL="0" indent="0" algn="ctr">
              <a:buFontTx/>
              <a:buNone/>
            </a:pPr>
            <a:r>
              <a:rPr lang="en-CA" altLang="en-US" sz="2400" dirty="0" err="1">
                <a:latin typeface="Calibri" panose="020F0502020204030204" pitchFamily="34" charset="0"/>
                <a:ea typeface="ＭＳ Ｐゴシック" pitchFamily="-84" charset="-128"/>
                <a:cs typeface="Verdana" pitchFamily="-84" charset="0"/>
              </a:rPr>
              <a:t>Bibliothécaire</a:t>
            </a:r>
            <a:r>
              <a:rPr lang="en-CA" altLang="en-US" sz="2400" dirty="0">
                <a:latin typeface="Calibri" panose="020F0502020204030204" pitchFamily="34" charset="0"/>
                <a:ea typeface="ＭＳ Ｐゴシック" pitchFamily="-84" charset="-128"/>
                <a:cs typeface="Verdana" pitchFamily="-84" charset="0"/>
              </a:rPr>
              <a:t> des droits </a:t>
            </a:r>
            <a:r>
              <a:rPr lang="en-CA" altLang="en-US" sz="2400" dirty="0" err="1">
                <a:latin typeface="Calibri" panose="020F0502020204030204" pitchFamily="34" charset="0"/>
                <a:ea typeface="ＭＳ Ｐゴシック" pitchFamily="-84" charset="-128"/>
                <a:cs typeface="Verdana" pitchFamily="-84" charset="0"/>
              </a:rPr>
              <a:t>d’auteur</a:t>
            </a:r>
            <a:r>
              <a:rPr lang="en-CA" altLang="en-US" sz="2400" dirty="0">
                <a:latin typeface="Calibri" panose="020F0502020204030204" pitchFamily="34" charset="0"/>
                <a:ea typeface="ＭＳ Ｐゴシック" pitchFamily="-84" charset="-128"/>
                <a:cs typeface="Verdana" pitchFamily="-84" charset="0"/>
              </a:rPr>
              <a:t> / Copyright Services Librarian</a:t>
            </a:r>
          </a:p>
          <a:p>
            <a:pPr marL="0" indent="0" algn="ctr">
              <a:buFontTx/>
              <a:buNone/>
            </a:pPr>
            <a:r>
              <a:rPr lang="en-CA" sz="2400" dirty="0">
                <a:latin typeface="Calibri" panose="020F0502020204030204" pitchFamily="34" charset="0"/>
                <a:hlinkClick r:id="rId3"/>
              </a:rPr>
              <a:t>Melanie.Brunet@uOttawa.ca</a:t>
            </a:r>
            <a:endParaRPr lang="en-CA" sz="2400" dirty="0">
              <a:latin typeface="Calibri" panose="020F0502020204030204" pitchFamily="34" charset="0"/>
            </a:endParaRPr>
          </a:p>
          <a:p>
            <a:pPr marL="0" indent="0" algn="ctr">
              <a:buNone/>
            </a:pPr>
            <a:endParaRPr lang="en-CA" sz="2400" dirty="0">
              <a:latin typeface="Calibri" panose="020F0502020204030204" pitchFamily="34" charset="0"/>
            </a:endParaRPr>
          </a:p>
          <a:p>
            <a:pPr marL="0" indent="0" algn="ctr">
              <a:buNone/>
            </a:pPr>
            <a:endParaRPr lang="en-CA" sz="2400" dirty="0">
              <a:latin typeface="Calibri" panose="020F0502020204030204" pitchFamily="34" charset="0"/>
            </a:endParaRPr>
          </a:p>
          <a:p>
            <a:pPr marL="0" indent="0" algn="ctr">
              <a:buNone/>
            </a:pPr>
            <a:r>
              <a:rPr lang="en-CA" sz="2400" dirty="0" smtClean="0">
                <a:latin typeface="Calibri" panose="020F0502020204030204" pitchFamily="34" charset="0"/>
                <a:hlinkClick r:id="rId4"/>
              </a:rPr>
              <a:t>copyright.uottawa.ca</a:t>
            </a:r>
            <a:endParaRPr lang="en-CA" sz="2400" dirty="0" smtClean="0">
              <a:latin typeface="Calibri" panose="020F0502020204030204" pitchFamily="34" charset="0"/>
            </a:endParaRPr>
          </a:p>
          <a:p>
            <a:pPr marL="0" indent="0" algn="ctr">
              <a:buNone/>
            </a:pPr>
            <a:r>
              <a:rPr lang="en-CA" sz="2400" dirty="0" smtClean="0">
                <a:latin typeface="Calibri" panose="020F0502020204030204" pitchFamily="34" charset="0"/>
                <a:hlinkClick r:id="rId5"/>
              </a:rPr>
              <a:t>droit-auteur.uottawa.ca</a:t>
            </a:r>
            <a:endParaRPr lang="en-CA" sz="2400" dirty="0">
              <a:latin typeface="Calibri" panose="020F0502020204030204" pitchFamily="34" charset="0"/>
            </a:endParaRPr>
          </a:p>
        </p:txBody>
      </p:sp>
      <p:sp>
        <p:nvSpPr>
          <p:cNvPr id="6" name="Title 1"/>
          <p:cNvSpPr txBox="1">
            <a:spLocks/>
          </p:cNvSpPr>
          <p:nvPr/>
        </p:nvSpPr>
        <p:spPr bwMode="auto">
          <a:xfrm>
            <a:off x="1896824" y="545911"/>
            <a:ext cx="5392882" cy="19019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000" dirty="0" err="1">
                <a:latin typeface="Calibri" panose="020F0502020204030204" pitchFamily="34" charset="0"/>
                <a:ea typeface="ＭＳ Ｐゴシック" pitchFamily="-84" charset="-128"/>
                <a:cs typeface="Verdana" pitchFamily="-84" charset="0"/>
              </a:rPr>
              <a:t>Merci</a:t>
            </a:r>
            <a:r>
              <a:rPr lang="en-CA" altLang="en-US" sz="4000" dirty="0">
                <a:latin typeface="Calibri" panose="020F0502020204030204" pitchFamily="34" charset="0"/>
                <a:ea typeface="ＭＳ Ｐゴシック" pitchFamily="-84" charset="-128"/>
                <a:cs typeface="Verdana" pitchFamily="-84" charset="0"/>
              </a:rPr>
              <a:t>! Thank you!</a:t>
            </a:r>
          </a:p>
          <a:p>
            <a:pPr algn="ctr"/>
            <a:endParaRPr lang="en-CA" altLang="en-US" sz="1800" dirty="0">
              <a:latin typeface="Calibri" panose="020F0502020204030204" pitchFamily="34" charset="0"/>
              <a:ea typeface="ＭＳ Ｐゴシック" pitchFamily="-84" charset="-128"/>
              <a:cs typeface="Verdana" pitchFamily="-84" charset="0"/>
            </a:endParaRPr>
          </a:p>
          <a:p>
            <a:pPr algn="ctr"/>
            <a:r>
              <a:rPr lang="en-CA" altLang="en-US" sz="4000" dirty="0">
                <a:latin typeface="Calibri" panose="020F0502020204030204" pitchFamily="34" charset="0"/>
                <a:ea typeface="ＭＳ Ｐゴシック" pitchFamily="-84" charset="-128"/>
                <a:cs typeface="Verdana" pitchFamily="-84" charset="0"/>
              </a:rPr>
              <a:t>Questions?</a:t>
            </a:r>
            <a:endParaRPr lang="en-CA" altLang="en-US" sz="4000" kern="0" dirty="0">
              <a:latin typeface="Calibri" panose="020F0502020204030204" pitchFamily="34" charset="0"/>
              <a:ea typeface="ＭＳ Ｐゴシック" pitchFamily="-84" charset="-128"/>
              <a:cs typeface="Verdana" pitchFamily="-84" charset="0"/>
            </a:endParaRPr>
          </a:p>
        </p:txBody>
      </p:sp>
    </p:spTree>
    <p:extLst>
      <p:ext uri="{BB962C8B-B14F-4D97-AF65-F5344CB8AC3E}">
        <p14:creationId xmlns:p14="http://schemas.microsoft.com/office/powerpoint/2010/main" val="2450190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18784" y="917142"/>
            <a:ext cx="7948245" cy="684701"/>
          </a:xfrm>
        </p:spPr>
        <p:txBody>
          <a:bodyPr/>
          <a:lstStyle/>
          <a:p>
            <a:pPr algn="ctr"/>
            <a:r>
              <a:rPr lang="fr-CA" altLang="en-US" sz="4000" dirty="0" err="1">
                <a:latin typeface="Calibri" panose="020F0502020204030204" pitchFamily="34" charset="0"/>
                <a:ea typeface="ＭＳ Ｐゴシック" pitchFamily="-84" charset="-128"/>
                <a:cs typeface="Verdana" pitchFamily="-84" charset="0"/>
              </a:rPr>
              <a:t>What</a:t>
            </a:r>
            <a:r>
              <a:rPr lang="fr-CA" altLang="en-US" sz="4000" dirty="0">
                <a:latin typeface="Calibri" panose="020F0502020204030204" pitchFamily="34" charset="0"/>
                <a:ea typeface="ＭＳ Ｐゴシック" pitchFamily="-84" charset="-128"/>
                <a:cs typeface="Verdana" pitchFamily="-84" charset="0"/>
              </a:rPr>
              <a:t> </a:t>
            </a:r>
            <a:r>
              <a:rPr lang="fr-CA" altLang="en-US" sz="4000" dirty="0" err="1">
                <a:latin typeface="Calibri" panose="020F0502020204030204" pitchFamily="34" charset="0"/>
                <a:ea typeface="ＭＳ Ｐゴシック" pitchFamily="-84" charset="-128"/>
                <a:cs typeface="Verdana" pitchFamily="-84" charset="0"/>
              </a:rPr>
              <a:t>is</a:t>
            </a:r>
            <a:r>
              <a:rPr lang="fr-CA" altLang="en-US" sz="4000" dirty="0">
                <a:latin typeface="Calibri" panose="020F0502020204030204" pitchFamily="34" charset="0"/>
                <a:ea typeface="ＭＳ Ｐゴシック" pitchFamily="-84" charset="-128"/>
                <a:cs typeface="Verdana" pitchFamily="-84" charset="0"/>
              </a:rPr>
              <a:t> an OER?</a:t>
            </a:r>
            <a:endParaRPr lang="en-CA" altLang="en-US" sz="4000" dirty="0">
              <a:latin typeface="Calibri" panose="020F0502020204030204" pitchFamily="34" charset="0"/>
              <a:ea typeface="ＭＳ Ｐゴシック" pitchFamily="-84" charset="-128"/>
              <a:cs typeface="Verdana" pitchFamily="-84" charset="0"/>
            </a:endParaRPr>
          </a:p>
        </p:txBody>
      </p:sp>
      <p:sp>
        <p:nvSpPr>
          <p:cNvPr id="6" name="Rectangle 5"/>
          <p:cNvSpPr/>
          <p:nvPr/>
        </p:nvSpPr>
        <p:spPr>
          <a:xfrm>
            <a:off x="903871" y="2127836"/>
            <a:ext cx="7178072" cy="3077766"/>
          </a:xfrm>
          <a:prstGeom prst="rect">
            <a:avLst/>
          </a:prstGeom>
        </p:spPr>
        <p:txBody>
          <a:bodyPr wrap="square">
            <a:spAutoFit/>
          </a:bodyPr>
          <a:lstStyle/>
          <a:p>
            <a:pPr algn="ctr"/>
            <a:r>
              <a:rPr lang="en-CA" sz="4000" dirty="0">
                <a:latin typeface="Calibri" panose="020F0502020204030204" pitchFamily="34" charset="0"/>
              </a:rPr>
              <a:t>Open educational resource</a:t>
            </a:r>
            <a:endParaRPr lang="en-CA" sz="3600" dirty="0">
              <a:latin typeface="Calibri" panose="020F0502020204030204" pitchFamily="34" charset="0"/>
            </a:endParaRPr>
          </a:p>
          <a:p>
            <a:endParaRPr lang="en-CA" sz="2600" dirty="0">
              <a:latin typeface="Calibri" panose="020F0502020204030204" pitchFamily="34" charset="0"/>
            </a:endParaRPr>
          </a:p>
          <a:p>
            <a:pPr algn="ctr"/>
            <a:r>
              <a:rPr lang="en-CA" sz="3200" dirty="0">
                <a:latin typeface="Calibri" panose="020F0502020204030204" pitchFamily="34" charset="0"/>
              </a:rPr>
              <a:t>A learning object freely and openly available that can be adapted and distributed, often under the terms of a Creative Commons licence.</a:t>
            </a:r>
            <a:endParaRPr lang="en-CA" sz="2600" dirty="0">
              <a:latin typeface="Calibri" panose="020F0502020204030204" pitchFamily="34" charset="0"/>
            </a:endParaRPr>
          </a:p>
        </p:txBody>
      </p:sp>
    </p:spTree>
    <p:extLst>
      <p:ext uri="{BB962C8B-B14F-4D97-AF65-F5344CB8AC3E}">
        <p14:creationId xmlns:p14="http://schemas.microsoft.com/office/powerpoint/2010/main" val="3499978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05535" y="552156"/>
            <a:ext cx="8502187" cy="684701"/>
          </a:xfrm>
        </p:spPr>
        <p:txBody>
          <a:bodyPr/>
          <a:lstStyle/>
          <a:p>
            <a:pPr algn="ctr"/>
            <a:r>
              <a:rPr lang="fr-CA" altLang="en-US" sz="4000" dirty="0" err="1">
                <a:latin typeface="Calibri" panose="020F0502020204030204" pitchFamily="34" charset="0"/>
                <a:ea typeface="ＭＳ Ｐゴシック" pitchFamily="-84" charset="-128"/>
                <a:cs typeface="Verdana" pitchFamily="-84" charset="0"/>
              </a:rPr>
              <a:t>What</a:t>
            </a:r>
            <a:r>
              <a:rPr lang="fr-CA" altLang="en-US" sz="4000" dirty="0">
                <a:latin typeface="Calibri" panose="020F0502020204030204" pitchFamily="34" charset="0"/>
                <a:ea typeface="ＭＳ Ｐゴシック" pitchFamily="-84" charset="-128"/>
                <a:cs typeface="Verdana" pitchFamily="-84" charset="0"/>
              </a:rPr>
              <a:t> </a:t>
            </a:r>
            <a:r>
              <a:rPr lang="fr-CA" altLang="en-US" sz="4000" dirty="0" err="1">
                <a:latin typeface="Calibri" panose="020F0502020204030204" pitchFamily="34" charset="0"/>
                <a:ea typeface="ＭＳ Ｐゴシック" pitchFamily="-84" charset="-128"/>
                <a:cs typeface="Verdana" pitchFamily="-84" charset="0"/>
              </a:rPr>
              <a:t>can</a:t>
            </a:r>
            <a:r>
              <a:rPr lang="fr-CA" altLang="en-US" sz="4000" dirty="0">
                <a:latin typeface="Calibri" panose="020F0502020204030204" pitchFamily="34" charset="0"/>
                <a:ea typeface="ＭＳ Ｐゴシック" pitchFamily="-84" charset="-128"/>
                <a:cs typeface="Verdana" pitchFamily="-84" charset="0"/>
              </a:rPr>
              <a:t> </a:t>
            </a:r>
            <a:r>
              <a:rPr lang="fr-CA" altLang="en-US" sz="4000" dirty="0" err="1">
                <a:latin typeface="Calibri" panose="020F0502020204030204" pitchFamily="34" charset="0"/>
                <a:ea typeface="ＭＳ Ｐゴシック" pitchFamily="-84" charset="-128"/>
                <a:cs typeface="Verdana" pitchFamily="-84" charset="0"/>
              </a:rPr>
              <a:t>you</a:t>
            </a:r>
            <a:r>
              <a:rPr lang="fr-CA" altLang="en-US" sz="4000" dirty="0">
                <a:latin typeface="Calibri" panose="020F0502020204030204" pitchFamily="34" charset="0"/>
                <a:ea typeface="ＭＳ Ｐゴシック" pitchFamily="-84" charset="-128"/>
                <a:cs typeface="Verdana" pitchFamily="-84" charset="0"/>
              </a:rPr>
              <a:t> do </a:t>
            </a:r>
            <a:r>
              <a:rPr lang="fr-CA" altLang="en-US" sz="4000" dirty="0" err="1">
                <a:latin typeface="Calibri" panose="020F0502020204030204" pitchFamily="34" charset="0"/>
                <a:ea typeface="ＭＳ Ｐゴシック" pitchFamily="-84" charset="-128"/>
                <a:cs typeface="Verdana" pitchFamily="-84" charset="0"/>
              </a:rPr>
              <a:t>with</a:t>
            </a:r>
            <a:r>
              <a:rPr lang="fr-CA" altLang="en-US" sz="4000" dirty="0">
                <a:latin typeface="Calibri" panose="020F0502020204030204" pitchFamily="34" charset="0"/>
                <a:ea typeface="ＭＳ Ｐゴシック" pitchFamily="-84" charset="-128"/>
                <a:cs typeface="Verdana" pitchFamily="-84" charset="0"/>
              </a:rPr>
              <a:t> an OER? The 5Rs</a:t>
            </a:r>
            <a:endParaRPr lang="en-CA" altLang="en-US" sz="4000" dirty="0">
              <a:latin typeface="Calibri" panose="020F0502020204030204" pitchFamily="34" charset="0"/>
              <a:ea typeface="ＭＳ Ｐゴシック" pitchFamily="-84" charset="-128"/>
              <a:cs typeface="Verdana" pitchFamily="-84" charset="0"/>
            </a:endParaRPr>
          </a:p>
        </p:txBody>
      </p:sp>
      <p:sp>
        <p:nvSpPr>
          <p:cNvPr id="6" name="Rectangle 5"/>
          <p:cNvSpPr/>
          <p:nvPr/>
        </p:nvSpPr>
        <p:spPr>
          <a:xfrm>
            <a:off x="305535" y="1332549"/>
            <a:ext cx="8445060" cy="4516621"/>
          </a:xfrm>
          <a:prstGeom prst="rect">
            <a:avLst/>
          </a:prstGeom>
        </p:spPr>
        <p:txBody>
          <a:bodyPr wrap="square">
            <a:spAutoFit/>
          </a:bodyPr>
          <a:lstStyle/>
          <a:p>
            <a:pPr marL="457200" indent="-457200">
              <a:spcBef>
                <a:spcPts val="600"/>
              </a:spcBef>
              <a:spcAft>
                <a:spcPts val="600"/>
              </a:spcAft>
              <a:buFont typeface="Arial" panose="020B0604020202020204" pitchFamily="34" charset="0"/>
              <a:buChar char="•"/>
            </a:pPr>
            <a:r>
              <a:rPr lang="en-CA" sz="2750" b="1" dirty="0">
                <a:latin typeface="Calibri" panose="020F0502020204030204" pitchFamily="34" charset="0"/>
              </a:rPr>
              <a:t>Retain:</a:t>
            </a:r>
            <a:r>
              <a:rPr lang="en-CA" sz="2750" dirty="0">
                <a:latin typeface="Calibri" panose="020F0502020204030204" pitchFamily="34" charset="0"/>
              </a:rPr>
              <a:t> right to download, duplicate, store</a:t>
            </a:r>
          </a:p>
          <a:p>
            <a:pPr marL="457200" indent="-457200">
              <a:spcBef>
                <a:spcPts val="600"/>
              </a:spcBef>
              <a:spcAft>
                <a:spcPts val="600"/>
              </a:spcAft>
              <a:buFont typeface="Arial" panose="020B0604020202020204" pitchFamily="34" charset="0"/>
              <a:buChar char="•"/>
            </a:pPr>
            <a:r>
              <a:rPr lang="en-CA" sz="2750" b="1" dirty="0">
                <a:latin typeface="Calibri" panose="020F0502020204030204" pitchFamily="34" charset="0"/>
              </a:rPr>
              <a:t>Reuse:</a:t>
            </a:r>
            <a:r>
              <a:rPr lang="en-CA" sz="2750" dirty="0">
                <a:latin typeface="Calibri" panose="020F0502020204030204" pitchFamily="34" charset="0"/>
              </a:rPr>
              <a:t> right to use content in wide range of ways (in class, on a website, in a video, etc.)</a:t>
            </a:r>
          </a:p>
          <a:p>
            <a:pPr marL="457200" indent="-457200">
              <a:spcBef>
                <a:spcPts val="600"/>
              </a:spcBef>
              <a:spcAft>
                <a:spcPts val="600"/>
              </a:spcAft>
              <a:buFont typeface="Arial" panose="020B0604020202020204" pitchFamily="34" charset="0"/>
              <a:buChar char="•"/>
            </a:pPr>
            <a:r>
              <a:rPr lang="en-CA" sz="2750" b="1" dirty="0">
                <a:latin typeface="Calibri" panose="020F0502020204030204" pitchFamily="34" charset="0"/>
              </a:rPr>
              <a:t>Revise:</a:t>
            </a:r>
            <a:r>
              <a:rPr lang="en-CA" sz="2750" dirty="0">
                <a:latin typeface="Calibri" panose="020F0502020204030204" pitchFamily="34" charset="0"/>
              </a:rPr>
              <a:t> right to adapt, adjust, modify, translate content</a:t>
            </a:r>
          </a:p>
          <a:p>
            <a:pPr marL="457200" indent="-457200">
              <a:spcBef>
                <a:spcPts val="600"/>
              </a:spcBef>
              <a:spcAft>
                <a:spcPts val="600"/>
              </a:spcAft>
              <a:buFont typeface="Arial" panose="020B0604020202020204" pitchFamily="34" charset="0"/>
              <a:buChar char="•"/>
            </a:pPr>
            <a:r>
              <a:rPr lang="en-CA" sz="2750" b="1" dirty="0">
                <a:latin typeface="Calibri" panose="020F0502020204030204" pitchFamily="34" charset="0"/>
              </a:rPr>
              <a:t>Remix:</a:t>
            </a:r>
            <a:r>
              <a:rPr lang="en-CA" sz="2750" dirty="0">
                <a:latin typeface="Calibri" panose="020F0502020204030204" pitchFamily="34" charset="0"/>
              </a:rPr>
              <a:t> right to combine original or revised content with other material to create something new</a:t>
            </a:r>
          </a:p>
          <a:p>
            <a:pPr marL="457200" indent="-457200">
              <a:spcBef>
                <a:spcPts val="600"/>
              </a:spcBef>
              <a:spcAft>
                <a:spcPts val="600"/>
              </a:spcAft>
              <a:buFont typeface="Arial" panose="020B0604020202020204" pitchFamily="34" charset="0"/>
              <a:buChar char="•"/>
            </a:pPr>
            <a:r>
              <a:rPr lang="en-CA" sz="2750" b="1" dirty="0">
                <a:latin typeface="Calibri" panose="020F0502020204030204" pitchFamily="34" charset="0"/>
              </a:rPr>
              <a:t>Redistribute:</a:t>
            </a:r>
            <a:r>
              <a:rPr lang="en-CA" sz="2750" dirty="0">
                <a:latin typeface="Calibri" panose="020F0502020204030204" pitchFamily="34" charset="0"/>
              </a:rPr>
              <a:t> right to share copies of original content, revisions or adaptations</a:t>
            </a:r>
          </a:p>
        </p:txBody>
      </p:sp>
      <p:sp>
        <p:nvSpPr>
          <p:cNvPr id="2" name="Rectangle 1"/>
          <p:cNvSpPr/>
          <p:nvPr/>
        </p:nvSpPr>
        <p:spPr>
          <a:xfrm>
            <a:off x="518785" y="5973262"/>
            <a:ext cx="8374743" cy="523220"/>
          </a:xfrm>
          <a:prstGeom prst="rect">
            <a:avLst/>
          </a:prstGeom>
        </p:spPr>
        <p:txBody>
          <a:bodyPr wrap="square">
            <a:spAutoFit/>
          </a:bodyPr>
          <a:lstStyle/>
          <a:p>
            <a:pPr algn="ctr"/>
            <a:r>
              <a:rPr lang="en-US" sz="1400" dirty="0">
                <a:latin typeface="Calibri" panose="020F0502020204030204" pitchFamily="34" charset="0"/>
                <a:cs typeface="Calibri" panose="020F0502020204030204" pitchFamily="34" charset="0"/>
              </a:rPr>
              <a:t>From David Wiley, “Defining the ‘Open’ in Open Content and Open Educational Resources,” </a:t>
            </a:r>
            <a:r>
              <a:rPr lang="en-US" sz="1400" dirty="0">
                <a:latin typeface="Calibri" panose="020F0502020204030204" pitchFamily="34" charset="0"/>
                <a:cs typeface="Calibri" panose="020F0502020204030204" pitchFamily="34" charset="0"/>
                <a:hlinkClick r:id="rId3"/>
              </a:rPr>
              <a:t>http://opencontent.org/definition/</a:t>
            </a:r>
            <a:r>
              <a:rPr lang="en-US" sz="1400" dirty="0">
                <a:latin typeface="Calibri" panose="020F0502020204030204" pitchFamily="34" charset="0"/>
                <a:cs typeface="Calibri" panose="020F0502020204030204" pitchFamily="34" charset="0"/>
              </a:rPr>
              <a:t>, </a:t>
            </a:r>
            <a:r>
              <a:rPr lang="en-US" sz="1400" dirty="0">
                <a:latin typeface="Calibri" panose="020F0502020204030204" pitchFamily="34" charset="0"/>
                <a:cs typeface="Calibri" panose="020F0502020204030204" pitchFamily="34" charset="0"/>
                <a:hlinkClick r:id="rId4"/>
              </a:rPr>
              <a:t>CC BY 4.0</a:t>
            </a:r>
            <a:r>
              <a:rPr lang="en-US" sz="1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258984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013622C-FDED-49FA-AB04-C8CFFD18E282}"/>
              </a:ext>
            </a:extLst>
          </p:cNvPr>
          <p:cNvPicPr>
            <a:picLocks noChangeAspect="1"/>
          </p:cNvPicPr>
          <p:nvPr/>
        </p:nvPicPr>
        <p:blipFill>
          <a:blip r:embed="rId3"/>
          <a:stretch>
            <a:fillRect/>
          </a:stretch>
        </p:blipFill>
        <p:spPr>
          <a:xfrm>
            <a:off x="1678223" y="2444906"/>
            <a:ext cx="1557854" cy="1557854"/>
          </a:xfrm>
          <a:prstGeom prst="rect">
            <a:avLst/>
          </a:prstGeom>
        </p:spPr>
      </p:pic>
      <p:sp>
        <p:nvSpPr>
          <p:cNvPr id="15" name="Title 1">
            <a:extLst>
              <a:ext uri="{FF2B5EF4-FFF2-40B4-BE49-F238E27FC236}">
                <a16:creationId xmlns:a16="http://schemas.microsoft.com/office/drawing/2014/main" id="{8E815D72-4262-4AAA-B604-80D693806247}"/>
              </a:ext>
            </a:extLst>
          </p:cNvPr>
          <p:cNvSpPr txBox="1">
            <a:spLocks/>
          </p:cNvSpPr>
          <p:nvPr/>
        </p:nvSpPr>
        <p:spPr bwMode="auto">
          <a:xfrm>
            <a:off x="313506" y="576837"/>
            <a:ext cx="8516983" cy="72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dirty="0" err="1">
                <a:latin typeface="Calibri" panose="020F0502020204030204" pitchFamily="34" charset="0"/>
                <a:ea typeface="ＭＳ Ｐゴシック" pitchFamily="-84" charset="-128"/>
                <a:cs typeface="Verdana" pitchFamily="-84" charset="0"/>
              </a:rPr>
              <a:t>Approaches</a:t>
            </a:r>
            <a:r>
              <a:rPr lang="fr-CA" altLang="en-US" sz="4000" dirty="0">
                <a:latin typeface="Calibri" panose="020F0502020204030204" pitchFamily="34" charset="0"/>
                <a:ea typeface="ＭＳ Ｐゴシック" pitchFamily="-84" charset="-128"/>
                <a:cs typeface="Verdana" pitchFamily="-84" charset="0"/>
              </a:rPr>
              <a:t> to copyright</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8" name="TextBox 7">
            <a:extLst>
              <a:ext uri="{FF2B5EF4-FFF2-40B4-BE49-F238E27FC236}">
                <a16:creationId xmlns:a16="http://schemas.microsoft.com/office/drawing/2014/main" id="{DA4B9718-88B9-493B-8E2B-14176E7A79A5}"/>
              </a:ext>
            </a:extLst>
          </p:cNvPr>
          <p:cNvSpPr txBox="1"/>
          <p:nvPr/>
        </p:nvSpPr>
        <p:spPr>
          <a:xfrm>
            <a:off x="967656" y="4211397"/>
            <a:ext cx="2978987" cy="1477328"/>
          </a:xfrm>
          <a:prstGeom prst="rect">
            <a:avLst/>
          </a:prstGeom>
          <a:noFill/>
        </p:spPr>
        <p:txBody>
          <a:bodyPr wrap="square" rtlCol="0">
            <a:spAutoFit/>
          </a:bodyPr>
          <a:lstStyle/>
          <a:p>
            <a:pPr algn="ctr"/>
            <a:r>
              <a:rPr lang="en-CA" sz="1800" b="1" dirty="0">
                <a:latin typeface="Calibri" panose="020F0502020204030204" pitchFamily="34" charset="0"/>
                <a:cs typeface="Calibri" panose="020F0502020204030204" pitchFamily="34" charset="0"/>
              </a:rPr>
              <a:t>All rights reserved</a:t>
            </a:r>
          </a:p>
          <a:p>
            <a:pPr algn="ctr"/>
            <a:endParaRPr lang="en-CA" sz="1800" dirty="0">
              <a:latin typeface="Calibri" panose="020F0502020204030204" pitchFamily="34" charset="0"/>
              <a:cs typeface="Calibri" panose="020F0502020204030204" pitchFamily="34" charset="0"/>
            </a:endParaRPr>
          </a:p>
          <a:p>
            <a:pPr algn="ctr"/>
            <a:r>
              <a:rPr lang="en-CA" sz="1800" dirty="0">
                <a:latin typeface="Calibri" panose="020F0502020204030204" pitchFamily="34" charset="0"/>
                <a:cs typeface="Calibri" panose="020F0502020204030204" pitchFamily="34" charset="0"/>
              </a:rPr>
              <a:t>Use/reproduction/adaptation often requires permission (and financial compensation) </a:t>
            </a:r>
          </a:p>
        </p:txBody>
      </p:sp>
      <p:pic>
        <p:nvPicPr>
          <p:cNvPr id="9" name="Picture 2" descr="http://mirrors.creativecommons.org/presskit/logos/cc.logo.large.png">
            <a:hlinkClick r:id="rId4"/>
            <a:extLst>
              <a:ext uri="{FF2B5EF4-FFF2-40B4-BE49-F238E27FC236}">
                <a16:creationId xmlns:a16="http://schemas.microsoft.com/office/drawing/2014/main" id="{21B328FC-8769-4B04-BA78-DC0674C4238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34664" y="2887603"/>
            <a:ext cx="3640026" cy="89888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A4B9718-88B9-493B-8E2B-14176E7A79A5}"/>
              </a:ext>
            </a:extLst>
          </p:cNvPr>
          <p:cNvSpPr txBox="1"/>
          <p:nvPr/>
        </p:nvSpPr>
        <p:spPr>
          <a:xfrm>
            <a:off x="4438652" y="4219030"/>
            <a:ext cx="3832051" cy="1477328"/>
          </a:xfrm>
          <a:prstGeom prst="rect">
            <a:avLst/>
          </a:prstGeom>
          <a:noFill/>
        </p:spPr>
        <p:txBody>
          <a:bodyPr wrap="square" rtlCol="0">
            <a:spAutoFit/>
          </a:bodyPr>
          <a:lstStyle/>
          <a:p>
            <a:pPr algn="ctr"/>
            <a:r>
              <a:rPr lang="en-CA" sz="1800" b="1" dirty="0">
                <a:latin typeface="Calibri" panose="020F0502020204030204" pitchFamily="34" charset="0"/>
                <a:cs typeface="Calibri" panose="020F0502020204030204" pitchFamily="34" charset="0"/>
              </a:rPr>
              <a:t>Some rights reserved (open licensing)</a:t>
            </a:r>
          </a:p>
          <a:p>
            <a:pPr algn="ctr"/>
            <a:endParaRPr lang="en-CA" sz="1800" dirty="0">
              <a:latin typeface="Calibri" panose="020F0502020204030204" pitchFamily="34" charset="0"/>
              <a:cs typeface="Calibri" panose="020F0502020204030204" pitchFamily="34" charset="0"/>
            </a:endParaRPr>
          </a:p>
          <a:p>
            <a:pPr algn="ctr"/>
            <a:r>
              <a:rPr lang="en-CA" sz="1800" dirty="0">
                <a:latin typeface="Calibri" panose="020F0502020204030204" pitchFamily="34" charset="0"/>
                <a:cs typeface="Calibri" panose="020F0502020204030204" pitchFamily="34" charset="0"/>
              </a:rPr>
              <a:t>Use/reproduction/adaptation does not require permission or additional costs if it follows the terms of the CC licence </a:t>
            </a:r>
          </a:p>
        </p:txBody>
      </p:sp>
      <p:sp>
        <p:nvSpPr>
          <p:cNvPr id="2" name="Rectangle 1"/>
          <p:cNvSpPr/>
          <p:nvPr/>
        </p:nvSpPr>
        <p:spPr>
          <a:xfrm>
            <a:off x="1604769" y="1434439"/>
            <a:ext cx="1704762" cy="830997"/>
          </a:xfrm>
          <a:prstGeom prst="rect">
            <a:avLst/>
          </a:prstGeom>
        </p:spPr>
        <p:txBody>
          <a:bodyPr wrap="none">
            <a:spAutoFit/>
          </a:bodyPr>
          <a:lstStyle/>
          <a:p>
            <a:pPr algn="ctr"/>
            <a:r>
              <a:rPr lang="en-CA" b="1" dirty="0">
                <a:latin typeface="Calibri" panose="020F0502020204030204" pitchFamily="34" charset="0"/>
                <a:cs typeface="Calibri" panose="020F0502020204030204" pitchFamily="34" charset="0"/>
              </a:rPr>
              <a:t>Commercial</a:t>
            </a:r>
          </a:p>
          <a:p>
            <a:pPr algn="ctr"/>
            <a:r>
              <a:rPr lang="en-CA" b="1" dirty="0">
                <a:latin typeface="Calibri" panose="020F0502020204030204" pitchFamily="34" charset="0"/>
                <a:cs typeface="Calibri" panose="020F0502020204030204" pitchFamily="34" charset="0"/>
              </a:rPr>
              <a:t>textbooks</a:t>
            </a:r>
          </a:p>
        </p:txBody>
      </p:sp>
      <p:sp>
        <p:nvSpPr>
          <p:cNvPr id="11" name="Rectangle 10"/>
          <p:cNvSpPr/>
          <p:nvPr/>
        </p:nvSpPr>
        <p:spPr>
          <a:xfrm>
            <a:off x="5621823" y="1499078"/>
            <a:ext cx="1451103" cy="830997"/>
          </a:xfrm>
          <a:prstGeom prst="rect">
            <a:avLst/>
          </a:prstGeom>
        </p:spPr>
        <p:txBody>
          <a:bodyPr wrap="none">
            <a:spAutoFit/>
          </a:bodyPr>
          <a:lstStyle/>
          <a:p>
            <a:pPr algn="ctr"/>
            <a:r>
              <a:rPr lang="en-CA" b="1" dirty="0">
                <a:latin typeface="Calibri" panose="020F0502020204030204" pitchFamily="34" charset="0"/>
                <a:cs typeface="Calibri" panose="020F0502020204030204" pitchFamily="34" charset="0"/>
              </a:rPr>
              <a:t>Open</a:t>
            </a:r>
          </a:p>
          <a:p>
            <a:pPr algn="ctr"/>
            <a:r>
              <a:rPr lang="en-CA" b="1" dirty="0">
                <a:latin typeface="Calibri" panose="020F0502020204030204" pitchFamily="34" charset="0"/>
                <a:cs typeface="Calibri" panose="020F0502020204030204" pitchFamily="34" charset="0"/>
              </a:rPr>
              <a:t>textbooks</a:t>
            </a:r>
          </a:p>
        </p:txBody>
      </p:sp>
      <p:sp>
        <p:nvSpPr>
          <p:cNvPr id="3" name="Rectangle 2"/>
          <p:cNvSpPr/>
          <p:nvPr/>
        </p:nvSpPr>
        <p:spPr>
          <a:xfrm>
            <a:off x="590104" y="6128898"/>
            <a:ext cx="7963785" cy="307777"/>
          </a:xfrm>
          <a:prstGeom prst="rect">
            <a:avLst/>
          </a:prstGeom>
        </p:spPr>
        <p:txBody>
          <a:bodyPr wrap="square">
            <a:spAutoFit/>
          </a:bodyPr>
          <a:lstStyle/>
          <a:p>
            <a:pPr algn="ctr"/>
            <a:r>
              <a:rPr lang="en-CA" sz="1400" dirty="0">
                <a:latin typeface="Calibri" panose="020F0502020204030204" pitchFamily="34" charset="0"/>
                <a:hlinkClick r:id="rId6"/>
              </a:rPr>
              <a:t>Copyright symbol</a:t>
            </a:r>
            <a:r>
              <a:rPr lang="en-CA" sz="1400" dirty="0">
                <a:latin typeface="Calibri" panose="020F0502020204030204" pitchFamily="34" charset="0"/>
              </a:rPr>
              <a:t>, Pixabay, </a:t>
            </a:r>
            <a:r>
              <a:rPr lang="en-CA" sz="1400" dirty="0">
                <a:latin typeface="Calibri" panose="020F0502020204030204" pitchFamily="34" charset="0"/>
                <a:hlinkClick r:id="rId7"/>
              </a:rPr>
              <a:t>Pixabay License</a:t>
            </a:r>
            <a:r>
              <a:rPr lang="en-CA" sz="1400" dirty="0">
                <a:latin typeface="Calibri" panose="020F0502020204030204" pitchFamily="34" charset="0"/>
              </a:rPr>
              <a:t> and </a:t>
            </a:r>
            <a:r>
              <a:rPr lang="en-CA" sz="1400" dirty="0">
                <a:latin typeface="Calibri" panose="020F0502020204030204" pitchFamily="34" charset="0"/>
                <a:hlinkClick r:id="rId8"/>
              </a:rPr>
              <a:t>Creative Commons Logo</a:t>
            </a:r>
            <a:r>
              <a:rPr lang="en-CA" sz="1400" dirty="0">
                <a:latin typeface="Calibri" panose="020F0502020204030204" pitchFamily="34" charset="0"/>
              </a:rPr>
              <a:t>, Creative Commons, </a:t>
            </a:r>
            <a:r>
              <a:rPr lang="en-CA" sz="1400" dirty="0">
                <a:latin typeface="Calibri" panose="020F0502020204030204" pitchFamily="34" charset="0"/>
                <a:hlinkClick r:id="rId9"/>
              </a:rPr>
              <a:t>CC  BY 4.0</a:t>
            </a:r>
            <a:endParaRPr lang="en-CA" sz="1400" dirty="0">
              <a:latin typeface="Calibri" panose="020F0502020204030204" pitchFamily="34" charset="0"/>
            </a:endParaRPr>
          </a:p>
        </p:txBody>
      </p:sp>
    </p:spTree>
    <p:extLst>
      <p:ext uri="{BB962C8B-B14F-4D97-AF65-F5344CB8AC3E}">
        <p14:creationId xmlns:p14="http://schemas.microsoft.com/office/powerpoint/2010/main" val="35917458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443" y="1602860"/>
            <a:ext cx="425812" cy="439814"/>
          </a:xfrm>
          <a:prstGeom prst="rect">
            <a:avLst/>
          </a:prstGeom>
        </p:spPr>
      </p:pic>
      <p:pic>
        <p:nvPicPr>
          <p:cNvPr id="33" name="Pictur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8865" y="3048101"/>
            <a:ext cx="419390" cy="433181"/>
          </a:xfrm>
          <a:prstGeom prst="rect">
            <a:avLst/>
          </a:prstGeom>
        </p:spPr>
      </p:pic>
      <p:pic>
        <p:nvPicPr>
          <p:cNvPr id="34" name="Pictur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1200" y="3722595"/>
            <a:ext cx="437432" cy="451816"/>
          </a:xfrm>
          <a:prstGeom prst="rect">
            <a:avLst/>
          </a:prstGeom>
        </p:spPr>
      </p:pic>
      <p:pic>
        <p:nvPicPr>
          <p:cNvPr id="35" name="Picture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8865" y="2319112"/>
            <a:ext cx="419390" cy="433181"/>
          </a:xfrm>
          <a:prstGeom prst="rect">
            <a:avLst/>
          </a:prstGeom>
        </p:spPr>
      </p:pic>
      <p:sp>
        <p:nvSpPr>
          <p:cNvPr id="38" name="TextBox 37"/>
          <p:cNvSpPr txBox="1"/>
          <p:nvPr/>
        </p:nvSpPr>
        <p:spPr>
          <a:xfrm>
            <a:off x="6398184" y="1618306"/>
            <a:ext cx="2152135" cy="2492990"/>
          </a:xfrm>
          <a:prstGeom prst="rect">
            <a:avLst/>
          </a:prstGeom>
          <a:noFill/>
        </p:spPr>
        <p:txBody>
          <a:bodyPr wrap="square" rtlCol="0">
            <a:spAutoFit/>
          </a:bodyPr>
          <a:lstStyle/>
          <a:p>
            <a:pPr>
              <a:spcBef>
                <a:spcPts val="600"/>
              </a:spcBef>
            </a:pPr>
            <a:r>
              <a:rPr lang="en-CA" sz="1800" dirty="0">
                <a:latin typeface="Calibri" panose="020F0502020204030204" pitchFamily="34" charset="0"/>
              </a:rPr>
              <a:t>Attribution (BY)</a:t>
            </a:r>
          </a:p>
          <a:p>
            <a:pPr>
              <a:spcBef>
                <a:spcPts val="600"/>
              </a:spcBef>
            </a:pPr>
            <a:endParaRPr lang="en-CA" sz="1800" dirty="0">
              <a:latin typeface="Calibri" panose="020F0502020204030204" pitchFamily="34" charset="0"/>
            </a:endParaRPr>
          </a:p>
          <a:p>
            <a:pPr>
              <a:spcBef>
                <a:spcPts val="600"/>
              </a:spcBef>
            </a:pPr>
            <a:r>
              <a:rPr lang="en-CA" sz="1800" dirty="0" err="1">
                <a:latin typeface="Calibri" panose="020F0502020204030204" pitchFamily="34" charset="0"/>
              </a:rPr>
              <a:t>ShareAlike</a:t>
            </a:r>
            <a:r>
              <a:rPr lang="en-CA" sz="1800" dirty="0">
                <a:latin typeface="Calibri" panose="020F0502020204030204" pitchFamily="34" charset="0"/>
              </a:rPr>
              <a:t> (SA)</a:t>
            </a:r>
          </a:p>
          <a:p>
            <a:pPr>
              <a:spcBef>
                <a:spcPts val="600"/>
              </a:spcBef>
            </a:pPr>
            <a:endParaRPr lang="en-CA" sz="1800" dirty="0">
              <a:latin typeface="Calibri" panose="020F0502020204030204" pitchFamily="34" charset="0"/>
            </a:endParaRPr>
          </a:p>
          <a:p>
            <a:pPr>
              <a:spcBef>
                <a:spcPts val="600"/>
              </a:spcBef>
            </a:pPr>
            <a:r>
              <a:rPr lang="en-CA" sz="1800" dirty="0" err="1">
                <a:latin typeface="Calibri" panose="020F0502020204030204" pitchFamily="34" charset="0"/>
              </a:rPr>
              <a:t>NonCommercial</a:t>
            </a:r>
            <a:r>
              <a:rPr lang="en-CA" sz="1800" dirty="0">
                <a:latin typeface="Calibri" panose="020F0502020204030204" pitchFamily="34" charset="0"/>
              </a:rPr>
              <a:t> (NC)</a:t>
            </a:r>
          </a:p>
          <a:p>
            <a:pPr>
              <a:spcBef>
                <a:spcPts val="600"/>
              </a:spcBef>
            </a:pPr>
            <a:endParaRPr lang="en-CA" sz="1800" dirty="0">
              <a:latin typeface="Calibri" panose="020F0502020204030204" pitchFamily="34" charset="0"/>
            </a:endParaRPr>
          </a:p>
          <a:p>
            <a:pPr>
              <a:spcBef>
                <a:spcPts val="600"/>
              </a:spcBef>
            </a:pPr>
            <a:r>
              <a:rPr lang="en-CA" sz="1800" dirty="0" err="1">
                <a:latin typeface="Calibri" panose="020F0502020204030204" pitchFamily="34" charset="0"/>
              </a:rPr>
              <a:t>NoDerivatives</a:t>
            </a:r>
            <a:r>
              <a:rPr lang="en-CA" sz="1800" dirty="0">
                <a:latin typeface="Calibri" panose="020F0502020204030204" pitchFamily="34" charset="0"/>
              </a:rPr>
              <a:t> (ND)</a:t>
            </a:r>
          </a:p>
        </p:txBody>
      </p:sp>
      <p:pic>
        <p:nvPicPr>
          <p:cNvPr id="41" name="Picture 8" descr="Creative Commons, Licenses, Icons, By, Sa, Nc, N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9809" y="1647516"/>
            <a:ext cx="4483290" cy="2448621"/>
          </a:xfrm>
          <a:prstGeom prst="rect">
            <a:avLst/>
          </a:prstGeom>
          <a:noFill/>
          <a:effectLst>
            <a:glow rad="101600">
              <a:schemeClr val="accent3">
                <a:satMod val="175000"/>
                <a:alpha val="70000"/>
              </a:schemeClr>
            </a:glow>
          </a:effectLst>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FAD77484-0D7A-4C0B-87A0-8A96DDBB70D6}"/>
              </a:ext>
            </a:extLst>
          </p:cNvPr>
          <p:cNvSpPr txBox="1">
            <a:spLocks/>
          </p:cNvSpPr>
          <p:nvPr/>
        </p:nvSpPr>
        <p:spPr bwMode="auto">
          <a:xfrm>
            <a:off x="261010" y="667128"/>
            <a:ext cx="8516983" cy="72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err="1">
                <a:latin typeface="Calibri" panose="020F0502020204030204" pitchFamily="34" charset="0"/>
                <a:ea typeface="ＭＳ Ｐゴシック" pitchFamily="-84" charset="-128"/>
                <a:cs typeface="Verdana" pitchFamily="-84" charset="0"/>
              </a:rPr>
              <a:t>Creative</a:t>
            </a:r>
            <a:r>
              <a:rPr lang="fr-CA" altLang="en-US" sz="4000" kern="0" dirty="0">
                <a:latin typeface="Calibri" panose="020F0502020204030204" pitchFamily="34" charset="0"/>
                <a:ea typeface="ＭＳ Ｐゴシック" pitchFamily="-84" charset="-128"/>
                <a:cs typeface="Verdana" pitchFamily="-84" charset="0"/>
              </a:rPr>
              <a:t> Commons Licences</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2" name="Rectangle 1">
            <a:extLst>
              <a:ext uri="{FF2B5EF4-FFF2-40B4-BE49-F238E27FC236}">
                <a16:creationId xmlns:a16="http://schemas.microsoft.com/office/drawing/2014/main" id="{FC0A0B21-5C6B-45FC-94A0-4FF54CF4B591}"/>
              </a:ext>
            </a:extLst>
          </p:cNvPr>
          <p:cNvSpPr/>
          <p:nvPr/>
        </p:nvSpPr>
        <p:spPr>
          <a:xfrm>
            <a:off x="859809" y="5435816"/>
            <a:ext cx="7319387" cy="400110"/>
          </a:xfrm>
          <a:prstGeom prst="rect">
            <a:avLst/>
          </a:prstGeom>
        </p:spPr>
        <p:txBody>
          <a:bodyPr wrap="square">
            <a:spAutoFit/>
          </a:bodyPr>
          <a:lstStyle/>
          <a:p>
            <a:pPr algn="ctr"/>
            <a:r>
              <a:rPr lang="en-CA" sz="2000" dirty="0">
                <a:latin typeface="Calibri" panose="020F0502020204030204" pitchFamily="34" charset="0"/>
                <a:cs typeface="Calibri" panose="020F0502020204030204" pitchFamily="34" charset="0"/>
              </a:rPr>
              <a:t>About the licences: </a:t>
            </a:r>
            <a:r>
              <a:rPr lang="en-CA" sz="2000" dirty="0">
                <a:latin typeface="Calibri" panose="020F0502020204030204" pitchFamily="34" charset="0"/>
                <a:cs typeface="Calibri" panose="020F0502020204030204" pitchFamily="34" charset="0"/>
                <a:hlinkClick r:id="rId8"/>
              </a:rPr>
              <a:t>https://creativecommons.org/licenses/?lang=en</a:t>
            </a:r>
            <a:endParaRPr lang="en-CA" sz="2000" dirty="0">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CCF85D7A-E6C3-43B4-B6BF-BAA0A62EFEA3}"/>
              </a:ext>
            </a:extLst>
          </p:cNvPr>
          <p:cNvSpPr/>
          <p:nvPr/>
        </p:nvSpPr>
        <p:spPr>
          <a:xfrm>
            <a:off x="1037226" y="4470029"/>
            <a:ext cx="7513093" cy="461665"/>
          </a:xfrm>
          <a:prstGeom prst="rect">
            <a:avLst/>
          </a:prstGeom>
        </p:spPr>
        <p:txBody>
          <a:bodyPr wrap="square">
            <a:spAutoFit/>
          </a:bodyPr>
          <a:lstStyle/>
          <a:p>
            <a:r>
              <a:rPr lang="fr-FR" dirty="0">
                <a:latin typeface="Calibri" panose="020F0502020204030204" pitchFamily="34" charset="0"/>
                <a:cs typeface="Calibri" panose="020F0502020204030204" pitchFamily="34" charset="0"/>
              </a:rPr>
              <a:t>Creative Commons Attribution 4.0 International Licence</a:t>
            </a:r>
            <a:endParaRPr lang="en-CA"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75DFA613-5A14-4333-8890-A77A1201C42B}"/>
              </a:ext>
            </a:extLst>
          </p:cNvPr>
          <p:cNvSpPr/>
          <p:nvPr/>
        </p:nvSpPr>
        <p:spPr>
          <a:xfrm>
            <a:off x="3464773" y="4867116"/>
            <a:ext cx="2163156" cy="461665"/>
          </a:xfrm>
          <a:prstGeom prst="rect">
            <a:avLst/>
          </a:prstGeom>
        </p:spPr>
        <p:txBody>
          <a:bodyPr wrap="none">
            <a:spAutoFit/>
          </a:bodyPr>
          <a:lstStyle/>
          <a:p>
            <a:r>
              <a:rPr lang="en-CA" dirty="0">
                <a:latin typeface="Calibri" panose="020F0502020204030204" pitchFamily="34" charset="0"/>
                <a:cs typeface="Calibri" panose="020F0502020204030204" pitchFamily="34" charset="0"/>
              </a:rPr>
              <a:t>CC BY NC SA 4.0</a:t>
            </a:r>
          </a:p>
        </p:txBody>
      </p:sp>
      <p:sp>
        <p:nvSpPr>
          <p:cNvPr id="7" name="Rectangle 6">
            <a:extLst>
              <a:ext uri="{FF2B5EF4-FFF2-40B4-BE49-F238E27FC236}">
                <a16:creationId xmlns:a16="http://schemas.microsoft.com/office/drawing/2014/main" id="{705CEDE0-88CA-460B-96A5-6C6B3907059C}"/>
              </a:ext>
            </a:extLst>
          </p:cNvPr>
          <p:cNvSpPr/>
          <p:nvPr/>
        </p:nvSpPr>
        <p:spPr>
          <a:xfrm>
            <a:off x="1827034" y="6215715"/>
            <a:ext cx="5438634" cy="307777"/>
          </a:xfrm>
          <a:prstGeom prst="rect">
            <a:avLst/>
          </a:prstGeom>
        </p:spPr>
        <p:txBody>
          <a:bodyPr wrap="square">
            <a:spAutoFit/>
          </a:bodyPr>
          <a:lstStyle/>
          <a:p>
            <a:pPr marL="0" indent="0" algn="ctr">
              <a:buNone/>
            </a:pPr>
            <a:r>
              <a:rPr lang="en-CA" sz="1400" dirty="0">
                <a:latin typeface="Calibri" panose="020F0502020204030204" pitchFamily="34" charset="0"/>
                <a:hlinkClick r:id="rId9"/>
              </a:rPr>
              <a:t>Creative Commons Icons</a:t>
            </a:r>
            <a:r>
              <a:rPr lang="en-CA" sz="1400" dirty="0">
                <a:latin typeface="Calibri" panose="020F0502020204030204" pitchFamily="34" charset="0"/>
              </a:rPr>
              <a:t>, Creative Commons, </a:t>
            </a:r>
            <a:r>
              <a:rPr lang="en-CA" sz="1400" dirty="0">
                <a:latin typeface="Calibri" panose="020F0502020204030204" pitchFamily="34" charset="0"/>
                <a:hlinkClick r:id="rId10"/>
              </a:rPr>
              <a:t>CC  BY 4.0</a:t>
            </a:r>
            <a:endParaRPr lang="en-CA" sz="1400" dirty="0">
              <a:latin typeface="Calibri" panose="020F0502020204030204" pitchFamily="34" charset="0"/>
            </a:endParaRPr>
          </a:p>
        </p:txBody>
      </p:sp>
    </p:spTree>
    <p:extLst>
      <p:ext uri="{BB962C8B-B14F-4D97-AF65-F5344CB8AC3E}">
        <p14:creationId xmlns:p14="http://schemas.microsoft.com/office/powerpoint/2010/main" val="1518828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07727" y="3780525"/>
            <a:ext cx="4976786" cy="461665"/>
          </a:xfrm>
          <a:prstGeom prst="rect">
            <a:avLst/>
          </a:prstGeom>
        </p:spPr>
        <p:txBody>
          <a:bodyPr wrap="square">
            <a:spAutoFit/>
          </a:bodyPr>
          <a:lstStyle/>
          <a:p>
            <a:pPr algn="ctr">
              <a:spcAft>
                <a:spcPts val="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16B1F258-086B-4C97-A273-4DD6710F8802}"/>
              </a:ext>
            </a:extLst>
          </p:cNvPr>
          <p:cNvPicPr>
            <a:picLocks noChangeAspect="1"/>
          </p:cNvPicPr>
          <p:nvPr/>
        </p:nvPicPr>
        <p:blipFill>
          <a:blip r:embed="rId3"/>
          <a:stretch>
            <a:fillRect/>
          </a:stretch>
        </p:blipFill>
        <p:spPr>
          <a:xfrm>
            <a:off x="1102674" y="1140286"/>
            <a:ext cx="7034185" cy="4403160"/>
          </a:xfrm>
          <a:prstGeom prst="rect">
            <a:avLst/>
          </a:prstGeom>
        </p:spPr>
      </p:pic>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61276" y="410860"/>
            <a:ext cx="8516983" cy="6736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OER and </a:t>
            </a:r>
            <a:r>
              <a:rPr lang="fr-CA" altLang="en-US" sz="4000" kern="0" dirty="0" err="1">
                <a:latin typeface="Calibri" panose="020F0502020204030204" pitchFamily="34" charset="0"/>
                <a:ea typeface="ＭＳ Ｐゴシック" pitchFamily="-84" charset="-128"/>
                <a:cs typeface="Verdana" pitchFamily="-84" charset="0"/>
              </a:rPr>
              <a:t>Creative</a:t>
            </a:r>
            <a:r>
              <a:rPr lang="fr-CA" altLang="en-US" sz="4000" kern="0" dirty="0">
                <a:latin typeface="Calibri" panose="020F0502020204030204" pitchFamily="34" charset="0"/>
                <a:ea typeface="ＭＳ Ｐゴシック" pitchFamily="-84" charset="-128"/>
                <a:cs typeface="Verdana" pitchFamily="-84" charset="0"/>
              </a:rPr>
              <a:t> Commons Licences</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2" name="Rectangle 1">
            <a:extLst>
              <a:ext uri="{FF2B5EF4-FFF2-40B4-BE49-F238E27FC236}">
                <a16:creationId xmlns:a16="http://schemas.microsoft.com/office/drawing/2014/main" id="{B9EF6269-E69A-4ED0-9F2D-0C7BDD54EC5D}"/>
              </a:ext>
            </a:extLst>
          </p:cNvPr>
          <p:cNvSpPr/>
          <p:nvPr/>
        </p:nvSpPr>
        <p:spPr>
          <a:xfrm>
            <a:off x="513399" y="5644681"/>
            <a:ext cx="8212736" cy="954107"/>
          </a:xfrm>
          <a:prstGeom prst="rect">
            <a:avLst/>
          </a:prstGeom>
        </p:spPr>
        <p:txBody>
          <a:bodyPr wrap="square">
            <a:spAutoFit/>
          </a:bodyPr>
          <a:lstStyle/>
          <a:p>
            <a:pPr algn="ctr"/>
            <a:r>
              <a:rPr lang="en-CA" sz="1400" dirty="0">
                <a:latin typeface="Calibri" panose="020F0502020204030204" pitchFamily="34" charset="0"/>
                <a:cs typeface="Calibri" panose="020F0502020204030204" pitchFamily="34" charset="0"/>
              </a:rPr>
              <a:t>Fig. 9: CC licenses arranged from most to least permissive, p. 37, from C. Green, 2017. Open Licensing and Open Education Licensing Policy. In: </a:t>
            </a:r>
            <a:r>
              <a:rPr lang="en-CA" sz="1400" dirty="0" err="1">
                <a:latin typeface="Calibri" panose="020F0502020204030204" pitchFamily="34" charset="0"/>
                <a:cs typeface="Calibri" panose="020F0502020204030204" pitchFamily="34" charset="0"/>
              </a:rPr>
              <a:t>Jhangiani</a:t>
            </a:r>
            <a:r>
              <a:rPr lang="en-CA" sz="1400" dirty="0">
                <a:latin typeface="Calibri" panose="020F0502020204030204" pitchFamily="34" charset="0"/>
                <a:cs typeface="Calibri" panose="020F0502020204030204" pitchFamily="34" charset="0"/>
              </a:rPr>
              <a:t>, R S and Biswas-Diener, R. (eds.) </a:t>
            </a:r>
            <a:r>
              <a:rPr lang="en-CA" sz="1400" i="1" dirty="0">
                <a:latin typeface="Calibri" panose="020F0502020204030204" pitchFamily="34" charset="0"/>
                <a:cs typeface="Calibri" panose="020F0502020204030204" pitchFamily="34" charset="0"/>
              </a:rPr>
              <a:t>Open: The Philosophy and Practices that are Revolutionizing Education and Science. </a:t>
            </a:r>
            <a:r>
              <a:rPr lang="en-CA" sz="1400" dirty="0">
                <a:latin typeface="Calibri" panose="020F0502020204030204" pitchFamily="34" charset="0"/>
                <a:cs typeface="Calibri" panose="020F0502020204030204" pitchFamily="34" charset="0"/>
              </a:rPr>
              <a:t>Pp. 29–41. London: Ubiquity Press. DOI: </a:t>
            </a:r>
            <a:r>
              <a:rPr lang="en-CA" sz="1400" dirty="0">
                <a:latin typeface="Calibri" panose="020F0502020204030204" pitchFamily="34" charset="0"/>
                <a:cs typeface="Calibri" panose="020F0502020204030204" pitchFamily="34" charset="0"/>
                <a:hlinkClick r:id="rId4"/>
              </a:rPr>
              <a:t>https://doi.org/10.5334/bbc.c</a:t>
            </a:r>
            <a:r>
              <a:rPr lang="en-CA" sz="1400" dirty="0">
                <a:latin typeface="Calibri" panose="020F0502020204030204" pitchFamily="34" charset="0"/>
                <a:cs typeface="Calibri" panose="020F0502020204030204" pitchFamily="34" charset="0"/>
              </a:rPr>
              <a:t>, </a:t>
            </a:r>
            <a:r>
              <a:rPr lang="en-CA" sz="1400" dirty="0">
                <a:latin typeface="Calibri" panose="020F0502020204030204" pitchFamily="34" charset="0"/>
                <a:cs typeface="Calibri" panose="020F0502020204030204" pitchFamily="34" charset="0"/>
                <a:hlinkClick r:id="rId5"/>
              </a:rPr>
              <a:t>CC-BY 4.0</a:t>
            </a:r>
            <a:r>
              <a:rPr lang="en-CA" sz="1400" dirty="0">
                <a:latin typeface="Calibri" panose="020F0502020204030204" pitchFamily="34" charset="0"/>
                <a:cs typeface="Calibri" panose="020F0502020204030204" pitchFamily="34" charset="0"/>
              </a:rPr>
              <a:t>.</a:t>
            </a:r>
            <a:endParaRPr lang="en-CA"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627547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05535" y="538509"/>
            <a:ext cx="8502187" cy="684701"/>
          </a:xfrm>
        </p:spPr>
        <p:txBody>
          <a:bodyPr/>
          <a:lstStyle/>
          <a:p>
            <a:pPr algn="ctr"/>
            <a:r>
              <a:rPr lang="fr-CA" altLang="en-US" sz="4000" dirty="0" err="1">
                <a:latin typeface="Calibri" panose="020F0502020204030204" pitchFamily="34" charset="0"/>
                <a:ea typeface="ＭＳ Ｐゴシック" pitchFamily="-84" charset="-128"/>
                <a:cs typeface="Verdana" pitchFamily="-84" charset="0"/>
              </a:rPr>
              <a:t>Combining</a:t>
            </a:r>
            <a:r>
              <a:rPr lang="fr-CA" altLang="en-US" sz="4000" dirty="0">
                <a:latin typeface="Calibri" panose="020F0502020204030204" pitchFamily="34" charset="0"/>
                <a:ea typeface="ＭＳ Ｐゴシック" pitchFamily="-84" charset="-128"/>
                <a:cs typeface="Verdana" pitchFamily="-84" charset="0"/>
              </a:rPr>
              <a:t> CC-</a:t>
            </a:r>
            <a:r>
              <a:rPr lang="fr-CA" altLang="en-US" sz="4000" dirty="0" err="1">
                <a:latin typeface="Calibri" panose="020F0502020204030204" pitchFamily="34" charset="0"/>
                <a:ea typeface="ＭＳ Ｐゴシック" pitchFamily="-84" charset="-128"/>
                <a:cs typeface="Verdana" pitchFamily="-84" charset="0"/>
              </a:rPr>
              <a:t>licensed</a:t>
            </a:r>
            <a:r>
              <a:rPr lang="fr-CA" altLang="en-US" sz="4000" dirty="0">
                <a:latin typeface="Calibri" panose="020F0502020204030204" pitchFamily="34" charset="0"/>
                <a:ea typeface="ＭＳ Ｐゴシック" pitchFamily="-84" charset="-128"/>
                <a:cs typeface="Verdana" pitchFamily="-84" charset="0"/>
              </a:rPr>
              <a:t> content</a:t>
            </a:r>
            <a:endParaRPr lang="en-CA" altLang="en-US" sz="4000" dirty="0">
              <a:latin typeface="Calibri" panose="020F0502020204030204" pitchFamily="34" charset="0"/>
              <a:ea typeface="ＭＳ Ｐゴシック" pitchFamily="-84" charset="-128"/>
              <a:cs typeface="Verdana" pitchFamily="-84" charset="0"/>
            </a:endParaRPr>
          </a:p>
        </p:txBody>
      </p:sp>
      <p:sp>
        <p:nvSpPr>
          <p:cNvPr id="8" name="TextBox 7">
            <a:extLst>
              <a:ext uri="{FF2B5EF4-FFF2-40B4-BE49-F238E27FC236}">
                <a16:creationId xmlns:a16="http://schemas.microsoft.com/office/drawing/2014/main" id="{8D37D098-403C-471F-9D9B-993A3070C598}"/>
              </a:ext>
            </a:extLst>
          </p:cNvPr>
          <p:cNvSpPr txBox="1"/>
          <p:nvPr/>
        </p:nvSpPr>
        <p:spPr>
          <a:xfrm>
            <a:off x="477673" y="1616913"/>
            <a:ext cx="3807724" cy="4524315"/>
          </a:xfrm>
          <a:prstGeom prst="rect">
            <a:avLst/>
          </a:prstGeom>
          <a:noFill/>
          <a:ln w="19050">
            <a:solidFill>
              <a:srgbClr val="C00000"/>
            </a:solidFill>
          </a:ln>
        </p:spPr>
        <p:txBody>
          <a:bodyPr wrap="square" rtlCol="0">
            <a:spAutoFit/>
          </a:bodyPr>
          <a:lstStyle/>
          <a:p>
            <a:pPr algn="ctr"/>
            <a:r>
              <a:rPr lang="fr-CA" b="1" dirty="0">
                <a:latin typeface="Calibri" panose="020F0502020204030204" pitchFamily="34" charset="0"/>
                <a:cs typeface="Calibri" panose="020F0502020204030204" pitchFamily="34" charset="0"/>
              </a:rPr>
              <a:t>Collection</a:t>
            </a:r>
            <a:r>
              <a:rPr lang="en-CA" b="1" dirty="0">
                <a:latin typeface="Calibri" panose="020F0502020204030204" pitchFamily="34" charset="0"/>
                <a:cs typeface="Calibri" panose="020F0502020204030204" pitchFamily="34" charset="0"/>
              </a:rPr>
              <a:t> (or compilation) </a:t>
            </a:r>
          </a:p>
          <a:p>
            <a:pPr algn="ctr"/>
            <a:r>
              <a:rPr lang="en-CA" dirty="0">
                <a:latin typeface="Calibri" panose="020F0502020204030204" pitchFamily="34" charset="0"/>
                <a:cs typeface="Calibri" panose="020F0502020204030204" pitchFamily="34" charset="0"/>
              </a:rPr>
              <a:t>Selection of existing materials still distinguishable once brought together </a:t>
            </a:r>
          </a:p>
          <a:p>
            <a:pPr algn="ctr"/>
            <a:r>
              <a:rPr lang="en-CA" dirty="0">
                <a:latin typeface="Calibri" panose="020F0502020204030204" pitchFamily="34" charset="0"/>
                <a:cs typeface="Calibri" panose="020F0502020204030204" pitchFamily="34" charset="0"/>
              </a:rPr>
              <a:t>(TV dinner).</a:t>
            </a:r>
          </a:p>
          <a:p>
            <a:pPr algn="ctr"/>
            <a:r>
              <a:rPr lang="en-CA" dirty="0">
                <a:latin typeface="Calibri" panose="020F0502020204030204" pitchFamily="34" charset="0"/>
                <a:cs typeface="Calibri" panose="020F0502020204030204" pitchFamily="34" charset="0"/>
              </a:rPr>
              <a:t>Existing content does not acquire new licence/copyright. </a:t>
            </a:r>
          </a:p>
          <a:p>
            <a:pPr algn="ctr"/>
            <a:r>
              <a:rPr lang="en-CA" dirty="0">
                <a:latin typeface="Calibri" panose="020F0502020204030204" pitchFamily="34" charset="0"/>
                <a:cs typeface="Calibri" panose="020F0502020204030204" pitchFamily="34" charset="0"/>
              </a:rPr>
              <a:t>New copyright on additions of new content only (introduction, conclusion, commentary, cover).</a:t>
            </a:r>
            <a:endParaRPr lang="fr-CA"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E7309BC0-2842-4C40-9866-D5C4D8462AC4}"/>
              </a:ext>
            </a:extLst>
          </p:cNvPr>
          <p:cNvSpPr txBox="1"/>
          <p:nvPr/>
        </p:nvSpPr>
        <p:spPr>
          <a:xfrm>
            <a:off x="4681182" y="1616913"/>
            <a:ext cx="3880513" cy="4524315"/>
          </a:xfrm>
          <a:prstGeom prst="rect">
            <a:avLst/>
          </a:prstGeom>
          <a:noFill/>
          <a:ln w="19050">
            <a:solidFill>
              <a:srgbClr val="C00000"/>
            </a:solidFill>
          </a:ln>
        </p:spPr>
        <p:txBody>
          <a:bodyPr wrap="square" rtlCol="0">
            <a:spAutoFit/>
          </a:bodyPr>
          <a:lstStyle/>
          <a:p>
            <a:pPr algn="ctr"/>
            <a:r>
              <a:rPr lang="fr-CA" b="1" dirty="0">
                <a:latin typeface="Calibri" panose="020F0502020204030204" pitchFamily="34" charset="0"/>
                <a:cs typeface="Calibri" panose="020F0502020204030204" pitchFamily="34" charset="0"/>
              </a:rPr>
              <a:t>Adaptation</a:t>
            </a:r>
            <a:r>
              <a:rPr lang="en-CA" b="1" dirty="0">
                <a:latin typeface="Calibri" panose="020F0502020204030204" pitchFamily="34" charset="0"/>
                <a:cs typeface="Calibri" panose="020F0502020204030204" pitchFamily="34" charset="0"/>
              </a:rPr>
              <a:t> (or derivative)</a:t>
            </a:r>
            <a:r>
              <a:rPr lang="en-CA" dirty="0">
                <a:latin typeface="Calibri" panose="020F0502020204030204" pitchFamily="34" charset="0"/>
                <a:cs typeface="Calibri" panose="020F0502020204030204" pitchFamily="34" charset="0"/>
              </a:rPr>
              <a:t> </a:t>
            </a:r>
          </a:p>
          <a:p>
            <a:pPr algn="ctr"/>
            <a:r>
              <a:rPr lang="en-CA" dirty="0">
                <a:latin typeface="Calibri" panose="020F0502020204030204" pitchFamily="34" charset="0"/>
                <a:cs typeface="Calibri" panose="020F0502020204030204" pitchFamily="34" charset="0"/>
              </a:rPr>
              <a:t>Combination of existing materials that are not easily distinguishable once combined (smoothie). </a:t>
            </a:r>
            <a:endParaRPr lang="en-CA" dirty="0" smtClean="0">
              <a:latin typeface="Calibri" panose="020F0502020204030204" pitchFamily="34" charset="0"/>
              <a:cs typeface="Calibri" panose="020F0502020204030204" pitchFamily="34" charset="0"/>
            </a:endParaRPr>
          </a:p>
          <a:p>
            <a:pPr algn="ctr"/>
            <a:r>
              <a:rPr lang="en-CA" dirty="0" smtClean="0">
                <a:latin typeface="Calibri" panose="020F0502020204030204" pitchFamily="34" charset="0"/>
                <a:cs typeface="Calibri" panose="020F0502020204030204" pitchFamily="34" charset="0"/>
              </a:rPr>
              <a:t>To </a:t>
            </a:r>
            <a:r>
              <a:rPr lang="en-CA" dirty="0">
                <a:latin typeface="Calibri" panose="020F0502020204030204" pitchFamily="34" charset="0"/>
                <a:cs typeface="Calibri" panose="020F0502020204030204" pitchFamily="34" charset="0"/>
              </a:rPr>
              <a:t>acquire a new licence/copyright, new creation based on existing content needs to be original enough (i.e. involve judgement and skill).</a:t>
            </a:r>
          </a:p>
          <a:p>
            <a:pPr algn="ct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245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05535" y="552156"/>
            <a:ext cx="8502187" cy="684701"/>
          </a:xfrm>
        </p:spPr>
        <p:txBody>
          <a:bodyPr/>
          <a:lstStyle/>
          <a:p>
            <a:pPr algn="ctr"/>
            <a:r>
              <a:rPr lang="fr-CA" altLang="en-US" sz="4000" dirty="0" err="1">
                <a:latin typeface="Calibri" panose="020F0502020204030204" pitchFamily="34" charset="0"/>
                <a:ea typeface="ＭＳ Ｐゴシック" pitchFamily="-84" charset="-128"/>
                <a:cs typeface="Verdana" pitchFamily="-84" charset="0"/>
              </a:rPr>
              <a:t>Combining</a:t>
            </a:r>
            <a:r>
              <a:rPr lang="fr-CA" altLang="en-US" sz="4000" dirty="0">
                <a:latin typeface="Calibri" panose="020F0502020204030204" pitchFamily="34" charset="0"/>
                <a:ea typeface="ＭＳ Ｐゴシック" pitchFamily="-84" charset="-128"/>
                <a:cs typeface="Verdana" pitchFamily="-84" charset="0"/>
              </a:rPr>
              <a:t> CC-</a:t>
            </a:r>
            <a:r>
              <a:rPr lang="fr-CA" altLang="en-US" sz="4000" dirty="0" err="1">
                <a:latin typeface="Calibri" panose="020F0502020204030204" pitchFamily="34" charset="0"/>
                <a:ea typeface="ＭＳ Ｐゴシック" pitchFamily="-84" charset="-128"/>
                <a:cs typeface="Verdana" pitchFamily="-84" charset="0"/>
              </a:rPr>
              <a:t>licensed</a:t>
            </a:r>
            <a:r>
              <a:rPr lang="fr-CA" altLang="en-US" sz="4000" dirty="0">
                <a:latin typeface="Calibri" panose="020F0502020204030204" pitchFamily="34" charset="0"/>
                <a:ea typeface="ＭＳ Ｐゴシック" pitchFamily="-84" charset="-128"/>
                <a:cs typeface="Verdana" pitchFamily="-84" charset="0"/>
              </a:rPr>
              <a:t> content</a:t>
            </a:r>
            <a:endParaRPr lang="en-CA" altLang="en-US" sz="4000" dirty="0">
              <a:latin typeface="Calibri" panose="020F0502020204030204" pitchFamily="34" charset="0"/>
              <a:ea typeface="ＭＳ Ｐゴシック" pitchFamily="-84" charset="-128"/>
              <a:cs typeface="Verdana" pitchFamily="-84" charset="0"/>
            </a:endParaRPr>
          </a:p>
        </p:txBody>
      </p:sp>
      <p:sp>
        <p:nvSpPr>
          <p:cNvPr id="8" name="TextBox 7">
            <a:extLst>
              <a:ext uri="{FF2B5EF4-FFF2-40B4-BE49-F238E27FC236}">
                <a16:creationId xmlns:a16="http://schemas.microsoft.com/office/drawing/2014/main" id="{8D37D098-403C-471F-9D9B-993A3070C598}"/>
              </a:ext>
            </a:extLst>
          </p:cNvPr>
          <p:cNvSpPr txBox="1"/>
          <p:nvPr/>
        </p:nvSpPr>
        <p:spPr>
          <a:xfrm>
            <a:off x="545910" y="1405718"/>
            <a:ext cx="3841845" cy="4893647"/>
          </a:xfrm>
          <a:prstGeom prst="rect">
            <a:avLst/>
          </a:prstGeom>
          <a:noFill/>
          <a:ln w="22225">
            <a:solidFill>
              <a:srgbClr val="C00000"/>
            </a:solidFill>
          </a:ln>
        </p:spPr>
        <p:txBody>
          <a:bodyPr wrap="square" rtlCol="0">
            <a:spAutoFit/>
          </a:bodyPr>
          <a:lstStyle/>
          <a:p>
            <a:pPr algn="ctr"/>
            <a:r>
              <a:rPr lang="fr-CA" b="1" dirty="0" err="1">
                <a:latin typeface="Calibri" panose="020F0502020204030204" pitchFamily="34" charset="0"/>
                <a:cs typeface="Calibri" panose="020F0502020204030204" pitchFamily="34" charset="0"/>
              </a:rPr>
              <a:t>ShareAlike</a:t>
            </a:r>
            <a:r>
              <a:rPr lang="fr-CA" b="1" dirty="0">
                <a:latin typeface="Calibri" panose="020F0502020204030204" pitchFamily="34" charset="0"/>
                <a:cs typeface="Calibri" panose="020F0502020204030204" pitchFamily="34" charset="0"/>
              </a:rPr>
              <a:t> (SA)</a:t>
            </a:r>
          </a:p>
          <a:p>
            <a:pPr algn="ctr"/>
            <a:endParaRPr lang="fr-CA" b="1" dirty="0">
              <a:latin typeface="Calibri" panose="020F0502020204030204" pitchFamily="34" charset="0"/>
              <a:cs typeface="Calibri" panose="020F0502020204030204" pitchFamily="34" charset="0"/>
            </a:endParaRPr>
          </a:p>
          <a:p>
            <a:pPr algn="ctr"/>
            <a:r>
              <a:rPr lang="fr-CA" dirty="0">
                <a:latin typeface="Calibri" panose="020F0502020204030204" pitchFamily="34" charset="0"/>
                <a:cs typeface="Calibri" panose="020F0502020204030204" pitchFamily="34" charset="0"/>
              </a:rPr>
              <a:t>A </a:t>
            </a:r>
            <a:r>
              <a:rPr lang="fr-CA" dirty="0" err="1">
                <a:latin typeface="Calibri" panose="020F0502020204030204" pitchFamily="34" charset="0"/>
                <a:cs typeface="Calibri" panose="020F0502020204030204" pitchFamily="34" charset="0"/>
              </a:rPr>
              <a:t>work</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with</a:t>
            </a:r>
            <a:r>
              <a:rPr lang="fr-CA" dirty="0">
                <a:latin typeface="Calibri" panose="020F0502020204030204" pitchFamily="34" charset="0"/>
                <a:cs typeface="Calibri" panose="020F0502020204030204" pitchFamily="34" charset="0"/>
              </a:rPr>
              <a:t> SA restriction can </a:t>
            </a:r>
            <a:r>
              <a:rPr lang="fr-CA" dirty="0" err="1">
                <a:latin typeface="Calibri" panose="020F0502020204030204" pitchFamily="34" charset="0"/>
                <a:cs typeface="Calibri" panose="020F0502020204030204" pitchFamily="34" charset="0"/>
              </a:rPr>
              <a:t>be</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used</a:t>
            </a:r>
            <a:r>
              <a:rPr lang="fr-CA" dirty="0">
                <a:latin typeface="Calibri" panose="020F0502020204030204" pitchFamily="34" charset="0"/>
                <a:cs typeface="Calibri" panose="020F0502020204030204" pitchFamily="34" charset="0"/>
              </a:rPr>
              <a:t> in a collection </a:t>
            </a:r>
            <a:r>
              <a:rPr lang="fr-CA" dirty="0" err="1">
                <a:latin typeface="Calibri" panose="020F0502020204030204" pitchFamily="34" charset="0"/>
                <a:cs typeface="Calibri" panose="020F0502020204030204" pitchFamily="34" charset="0"/>
              </a:rPr>
              <a:t>without</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having</a:t>
            </a:r>
            <a:r>
              <a:rPr lang="fr-CA" dirty="0">
                <a:latin typeface="Calibri" panose="020F0502020204030204" pitchFamily="34" charset="0"/>
                <a:cs typeface="Calibri" panose="020F0502020204030204" pitchFamily="34" charset="0"/>
              </a:rPr>
              <a:t> to </a:t>
            </a:r>
            <a:r>
              <a:rPr lang="fr-CA" dirty="0" err="1">
                <a:latin typeface="Calibri" panose="020F0502020204030204" pitchFamily="34" charset="0"/>
                <a:cs typeface="Calibri" panose="020F0502020204030204" pitchFamily="34" charset="0"/>
              </a:rPr>
              <a:t>apply</a:t>
            </a:r>
            <a:r>
              <a:rPr lang="fr-CA" dirty="0">
                <a:latin typeface="Calibri" panose="020F0502020204030204" pitchFamily="34" charset="0"/>
                <a:cs typeface="Calibri" panose="020F0502020204030204" pitchFamily="34" charset="0"/>
              </a:rPr>
              <a:t> the </a:t>
            </a:r>
            <a:r>
              <a:rPr lang="fr-CA" dirty="0" err="1">
                <a:latin typeface="Calibri" panose="020F0502020204030204" pitchFamily="34" charset="0"/>
                <a:cs typeface="Calibri" panose="020F0502020204030204" pitchFamily="34" charset="0"/>
              </a:rPr>
              <a:t>same</a:t>
            </a:r>
            <a:r>
              <a:rPr lang="fr-CA" dirty="0">
                <a:latin typeface="Calibri" panose="020F0502020204030204" pitchFamily="34" charset="0"/>
                <a:cs typeface="Calibri" panose="020F0502020204030204" pitchFamily="34" charset="0"/>
              </a:rPr>
              <a:t> restriction to the </a:t>
            </a:r>
            <a:r>
              <a:rPr lang="fr-CA" dirty="0" err="1">
                <a:latin typeface="Calibri" panose="020F0502020204030204" pitchFamily="34" charset="0"/>
                <a:cs typeface="Calibri" panose="020F0502020204030204" pitchFamily="34" charset="0"/>
              </a:rPr>
              <a:t>entire</a:t>
            </a:r>
            <a:r>
              <a:rPr lang="fr-CA" dirty="0">
                <a:latin typeface="Calibri" panose="020F0502020204030204" pitchFamily="34" charset="0"/>
                <a:cs typeface="Calibri" panose="020F0502020204030204" pitchFamily="34" charset="0"/>
              </a:rPr>
              <a:t> collection. </a:t>
            </a:r>
            <a:r>
              <a:rPr lang="fr-CA" dirty="0" err="1">
                <a:latin typeface="Calibri" panose="020F0502020204030204" pitchFamily="34" charset="0"/>
                <a:cs typeface="Calibri" panose="020F0502020204030204" pitchFamily="34" charset="0"/>
              </a:rPr>
              <a:t>However</a:t>
            </a:r>
            <a:r>
              <a:rPr lang="fr-CA" dirty="0">
                <a:latin typeface="Calibri" panose="020F0502020204030204" pitchFamily="34" charset="0"/>
                <a:cs typeface="Calibri" panose="020F0502020204030204" pitchFamily="34" charset="0"/>
              </a:rPr>
              <a:t>, if </a:t>
            </a:r>
            <a:r>
              <a:rPr lang="fr-CA" dirty="0" err="1">
                <a:latin typeface="Calibri" panose="020F0502020204030204" pitchFamily="34" charset="0"/>
                <a:cs typeface="Calibri" panose="020F0502020204030204" pitchFamily="34" charset="0"/>
              </a:rPr>
              <a:t>it</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is</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modified</a:t>
            </a:r>
            <a:r>
              <a:rPr lang="fr-CA" dirty="0">
                <a:latin typeface="Calibri" panose="020F0502020204030204" pitchFamily="34" charset="0"/>
                <a:cs typeface="Calibri" panose="020F0502020204030204" pitchFamily="34" charset="0"/>
              </a:rPr>
              <a:t> or </a:t>
            </a:r>
            <a:r>
              <a:rPr lang="fr-CA" dirty="0" err="1">
                <a:latin typeface="Calibri" panose="020F0502020204030204" pitchFamily="34" charset="0"/>
                <a:cs typeface="Calibri" panose="020F0502020204030204" pitchFamily="34" charset="0"/>
              </a:rPr>
              <a:t>is</a:t>
            </a:r>
            <a:r>
              <a:rPr lang="fr-CA" dirty="0">
                <a:latin typeface="Calibri" panose="020F0502020204030204" pitchFamily="34" charset="0"/>
                <a:cs typeface="Calibri" panose="020F0502020204030204" pitchFamily="34" charset="0"/>
              </a:rPr>
              <a:t> part of an adaptation, the new </a:t>
            </a:r>
            <a:r>
              <a:rPr lang="fr-CA" dirty="0" err="1">
                <a:latin typeface="Calibri" panose="020F0502020204030204" pitchFamily="34" charset="0"/>
                <a:cs typeface="Calibri" panose="020F0502020204030204" pitchFamily="34" charset="0"/>
              </a:rPr>
              <a:t>work</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needs</a:t>
            </a:r>
            <a:r>
              <a:rPr lang="fr-CA" dirty="0">
                <a:latin typeface="Calibri" panose="020F0502020204030204" pitchFamily="34" charset="0"/>
                <a:cs typeface="Calibri" panose="020F0502020204030204" pitchFamily="34" charset="0"/>
              </a:rPr>
              <a:t> to </a:t>
            </a:r>
            <a:r>
              <a:rPr lang="fr-CA" dirty="0" err="1">
                <a:latin typeface="Calibri" panose="020F0502020204030204" pitchFamily="34" charset="0"/>
                <a:cs typeface="Calibri" panose="020F0502020204030204" pitchFamily="34" charset="0"/>
              </a:rPr>
              <a:t>be</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shared</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under</a:t>
            </a:r>
            <a:r>
              <a:rPr lang="fr-CA" dirty="0">
                <a:latin typeface="Calibri" panose="020F0502020204030204" pitchFamily="34" charset="0"/>
                <a:cs typeface="Calibri" panose="020F0502020204030204" pitchFamily="34" charset="0"/>
              </a:rPr>
              <a:t> the </a:t>
            </a:r>
            <a:r>
              <a:rPr lang="fr-CA" dirty="0" err="1">
                <a:latin typeface="Calibri" panose="020F0502020204030204" pitchFamily="34" charset="0"/>
                <a:cs typeface="Calibri" panose="020F0502020204030204" pitchFamily="34" charset="0"/>
              </a:rPr>
              <a:t>same</a:t>
            </a:r>
            <a:r>
              <a:rPr lang="fr-CA" dirty="0">
                <a:latin typeface="Calibri" panose="020F0502020204030204" pitchFamily="34" charset="0"/>
                <a:cs typeface="Calibri" panose="020F0502020204030204" pitchFamily="34" charset="0"/>
              </a:rPr>
              <a:t> licence (or </a:t>
            </a:r>
            <a:r>
              <a:rPr lang="fr-CA" dirty="0" err="1">
                <a:latin typeface="Calibri" panose="020F0502020204030204" pitchFamily="34" charset="0"/>
                <a:cs typeface="Calibri" panose="020F0502020204030204" pitchFamily="34" charset="0"/>
              </a:rPr>
              <a:t>will</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require</a:t>
            </a:r>
            <a:r>
              <a:rPr lang="fr-CA" dirty="0">
                <a:latin typeface="Calibri" panose="020F0502020204030204" pitchFamily="34" charset="0"/>
                <a:cs typeface="Calibri" panose="020F0502020204030204" pitchFamily="34" charset="0"/>
              </a:rPr>
              <a:t> permission of copyright </a:t>
            </a:r>
            <a:r>
              <a:rPr lang="fr-CA" dirty="0" err="1">
                <a:latin typeface="Calibri" panose="020F0502020204030204" pitchFamily="34" charset="0"/>
                <a:cs typeface="Calibri" panose="020F0502020204030204" pitchFamily="34" charset="0"/>
              </a:rPr>
              <a:t>owner</a:t>
            </a:r>
            <a:r>
              <a:rPr lang="fr-CA" dirty="0">
                <a:latin typeface="Calibri" panose="020F0502020204030204" pitchFamily="34" charset="0"/>
                <a:cs typeface="Calibri" panose="020F0502020204030204" pitchFamily="34" charset="0"/>
              </a:rPr>
              <a:t>). </a:t>
            </a:r>
          </a:p>
        </p:txBody>
      </p:sp>
      <p:sp>
        <p:nvSpPr>
          <p:cNvPr id="10" name="TextBox 9">
            <a:extLst>
              <a:ext uri="{FF2B5EF4-FFF2-40B4-BE49-F238E27FC236}">
                <a16:creationId xmlns:a16="http://schemas.microsoft.com/office/drawing/2014/main" id="{E7309BC0-2842-4C40-9866-D5C4D8462AC4}"/>
              </a:ext>
            </a:extLst>
          </p:cNvPr>
          <p:cNvSpPr txBox="1"/>
          <p:nvPr/>
        </p:nvSpPr>
        <p:spPr>
          <a:xfrm>
            <a:off x="4851779" y="1405718"/>
            <a:ext cx="3746311" cy="4893647"/>
          </a:xfrm>
          <a:prstGeom prst="rect">
            <a:avLst/>
          </a:prstGeom>
          <a:noFill/>
          <a:ln w="19050">
            <a:solidFill>
              <a:srgbClr val="C00000"/>
            </a:solidFill>
          </a:ln>
        </p:spPr>
        <p:txBody>
          <a:bodyPr wrap="square" rtlCol="0">
            <a:spAutoFit/>
          </a:bodyPr>
          <a:lstStyle/>
          <a:p>
            <a:pPr algn="ctr"/>
            <a:r>
              <a:rPr lang="fr-CA" b="1" dirty="0" err="1">
                <a:latin typeface="Calibri" panose="020F0502020204030204" pitchFamily="34" charset="0"/>
                <a:cs typeface="Calibri" panose="020F0502020204030204" pitchFamily="34" charset="0"/>
              </a:rPr>
              <a:t>NoDerivatives</a:t>
            </a:r>
            <a:r>
              <a:rPr lang="fr-CA" b="1" dirty="0">
                <a:latin typeface="Calibri" panose="020F0502020204030204" pitchFamily="34" charset="0"/>
                <a:cs typeface="Calibri" panose="020F0502020204030204" pitchFamily="34" charset="0"/>
              </a:rPr>
              <a:t> (ND)</a:t>
            </a:r>
          </a:p>
          <a:p>
            <a:pPr algn="ctr"/>
            <a:endParaRPr lang="fr-CA" dirty="0">
              <a:latin typeface="Calibri" panose="020F0502020204030204" pitchFamily="34" charset="0"/>
              <a:cs typeface="Calibri" panose="020F0502020204030204" pitchFamily="34" charset="0"/>
            </a:endParaRPr>
          </a:p>
          <a:p>
            <a:pPr algn="ctr"/>
            <a:r>
              <a:rPr lang="fr-CA" dirty="0">
                <a:latin typeface="Calibri" panose="020F0502020204030204" pitchFamily="34" charset="0"/>
                <a:cs typeface="Calibri" panose="020F0502020204030204" pitchFamily="34" charset="0"/>
              </a:rPr>
              <a:t>A </a:t>
            </a:r>
            <a:r>
              <a:rPr lang="fr-CA" dirty="0" err="1">
                <a:latin typeface="Calibri" panose="020F0502020204030204" pitchFamily="34" charset="0"/>
                <a:cs typeface="Calibri" panose="020F0502020204030204" pitchFamily="34" charset="0"/>
              </a:rPr>
              <a:t>work</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with</a:t>
            </a:r>
            <a:r>
              <a:rPr lang="fr-CA" dirty="0">
                <a:latin typeface="Calibri" panose="020F0502020204030204" pitchFamily="34" charset="0"/>
                <a:cs typeface="Calibri" panose="020F0502020204030204" pitchFamily="34" charset="0"/>
              </a:rPr>
              <a:t> ND restriction can </a:t>
            </a:r>
            <a:r>
              <a:rPr lang="fr-CA" dirty="0" err="1">
                <a:latin typeface="Calibri" panose="020F0502020204030204" pitchFamily="34" charset="0"/>
                <a:cs typeface="Calibri" panose="020F0502020204030204" pitchFamily="34" charset="0"/>
              </a:rPr>
              <a:t>be</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used</a:t>
            </a:r>
            <a:r>
              <a:rPr lang="fr-CA" dirty="0">
                <a:latin typeface="Calibri" panose="020F0502020204030204" pitchFamily="34" charset="0"/>
                <a:cs typeface="Calibri" panose="020F0502020204030204" pitchFamily="34" charset="0"/>
              </a:rPr>
              <a:t> in a collection </a:t>
            </a:r>
            <a:r>
              <a:rPr lang="fr-CA" dirty="0" err="1">
                <a:latin typeface="Calibri" panose="020F0502020204030204" pitchFamily="34" charset="0"/>
                <a:cs typeface="Calibri" panose="020F0502020204030204" pitchFamily="34" charset="0"/>
              </a:rPr>
              <a:t>since</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it</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is</a:t>
            </a:r>
            <a:r>
              <a:rPr lang="fr-CA" dirty="0">
                <a:latin typeface="Calibri" panose="020F0502020204030204" pitchFamily="34" charset="0"/>
                <a:cs typeface="Calibri" panose="020F0502020204030204" pitchFamily="34" charset="0"/>
              </a:rPr>
              <a:t> not </a:t>
            </a:r>
            <a:r>
              <a:rPr lang="fr-CA" dirty="0" err="1">
                <a:latin typeface="Calibri" panose="020F0502020204030204" pitchFamily="34" charset="0"/>
                <a:cs typeface="Calibri" panose="020F0502020204030204" pitchFamily="34" charset="0"/>
              </a:rPr>
              <a:t>being</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modified</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However</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it</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cannot</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be</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used</a:t>
            </a:r>
            <a:r>
              <a:rPr lang="fr-CA" dirty="0">
                <a:latin typeface="Calibri" panose="020F0502020204030204" pitchFamily="34" charset="0"/>
                <a:cs typeface="Calibri" panose="020F0502020204030204" pitchFamily="34" charset="0"/>
              </a:rPr>
              <a:t> in an adaptation if </a:t>
            </a:r>
            <a:r>
              <a:rPr lang="fr-CA" dirty="0" err="1">
                <a:latin typeface="Calibri" panose="020F0502020204030204" pitchFamily="34" charset="0"/>
                <a:cs typeface="Calibri" panose="020F0502020204030204" pitchFamily="34" charset="0"/>
              </a:rPr>
              <a:t>this</a:t>
            </a:r>
            <a:r>
              <a:rPr lang="fr-CA" dirty="0">
                <a:latin typeface="Calibri" panose="020F0502020204030204" pitchFamily="34" charset="0"/>
                <a:cs typeface="Calibri" panose="020F0502020204030204" pitchFamily="34" charset="0"/>
              </a:rPr>
              <a:t> new </a:t>
            </a:r>
            <a:r>
              <a:rPr lang="fr-CA" dirty="0" err="1">
                <a:latin typeface="Calibri" panose="020F0502020204030204" pitchFamily="34" charset="0"/>
                <a:cs typeface="Calibri" panose="020F0502020204030204" pitchFamily="34" charset="0"/>
              </a:rPr>
              <a:t>work</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is</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going</a:t>
            </a:r>
            <a:r>
              <a:rPr lang="fr-CA" dirty="0">
                <a:latin typeface="Calibri" panose="020F0502020204030204" pitchFamily="34" charset="0"/>
                <a:cs typeface="Calibri" panose="020F0502020204030204" pitchFamily="34" charset="0"/>
              </a:rPr>
              <a:t> to </a:t>
            </a:r>
            <a:r>
              <a:rPr lang="fr-CA" dirty="0" err="1">
                <a:latin typeface="Calibri" panose="020F0502020204030204" pitchFamily="34" charset="0"/>
                <a:cs typeface="Calibri" panose="020F0502020204030204" pitchFamily="34" charset="0"/>
              </a:rPr>
              <a:t>be</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shared</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with</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others</a:t>
            </a:r>
            <a:r>
              <a:rPr lang="fr-CA" dirty="0">
                <a:latin typeface="Calibri" panose="020F0502020204030204" pitchFamily="34" charset="0"/>
                <a:cs typeface="Calibri" panose="020F0502020204030204" pitchFamily="34" charset="0"/>
              </a:rPr>
              <a:t>. Sharing </a:t>
            </a:r>
            <a:r>
              <a:rPr lang="fr-CA" dirty="0" err="1">
                <a:latin typeface="Calibri" panose="020F0502020204030204" pitchFamily="34" charset="0"/>
                <a:cs typeface="Calibri" panose="020F0502020204030204" pitchFamily="34" charset="0"/>
              </a:rPr>
              <a:t>publicly</a:t>
            </a:r>
            <a:r>
              <a:rPr lang="fr-CA" dirty="0">
                <a:latin typeface="Calibri" panose="020F0502020204030204" pitchFamily="34" charset="0"/>
                <a:cs typeface="Calibri" panose="020F0502020204030204" pitchFamily="34" charset="0"/>
              </a:rPr>
              <a:t> </a:t>
            </a:r>
            <a:r>
              <a:rPr lang="fr-CA" dirty="0" err="1">
                <a:latin typeface="Calibri" panose="020F0502020204030204" pitchFamily="34" charset="0"/>
                <a:cs typeface="Calibri" panose="020F0502020204030204" pitchFamily="34" charset="0"/>
              </a:rPr>
              <a:t>requires</a:t>
            </a:r>
            <a:r>
              <a:rPr lang="fr-CA" dirty="0">
                <a:latin typeface="Calibri" panose="020F0502020204030204" pitchFamily="34" charset="0"/>
                <a:cs typeface="Calibri" panose="020F0502020204030204" pitchFamily="34" charset="0"/>
              </a:rPr>
              <a:t> the permission of the copyright </a:t>
            </a:r>
            <a:r>
              <a:rPr lang="fr-CA" dirty="0" err="1">
                <a:latin typeface="Calibri" panose="020F0502020204030204" pitchFamily="34" charset="0"/>
                <a:cs typeface="Calibri" panose="020F0502020204030204" pitchFamily="34" charset="0"/>
              </a:rPr>
              <a:t>owner</a:t>
            </a:r>
            <a:r>
              <a:rPr lang="fr-CA" dirty="0">
                <a:latin typeface="Calibri" panose="020F0502020204030204" pitchFamily="34" charset="0"/>
                <a:cs typeface="Calibri" panose="020F0502020204030204" pitchFamily="34" charset="0"/>
              </a:rPr>
              <a:t>.</a:t>
            </a:r>
          </a:p>
          <a:p>
            <a:pPr algn="ctr"/>
            <a:endParaRPr lang="fr-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1977669"/>
      </p:ext>
    </p:extLst>
  </p:cSld>
  <p:clrMapOvr>
    <a:masterClrMapping/>
  </p:clrMapOvr>
</p:sld>
</file>

<file path=ppt/theme/theme1.xml><?xml version="1.0" encoding="utf-8"?>
<a:theme xmlns:a="http://schemas.openxmlformats.org/drawingml/2006/main" name="uOttawa-powerpoint-templat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B2B2B2"/>
      </a:folHlink>
    </a:clrScheme>
    <a:fontScheme name="Garne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lnDef>
  </a:objectDefaults>
  <a:extraClrSchemeLst>
    <a:extraClrScheme>
      <a:clrScheme name="Garne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arne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arne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arne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arne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arne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arne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uOttawa-powerpoint-template.pot</Template>
  <TotalTime>9956</TotalTime>
  <Words>2308</Words>
  <Application>Microsoft Office PowerPoint</Application>
  <PresentationFormat>On-screen Show (4:3)</PresentationFormat>
  <Paragraphs>317</Paragraphs>
  <Slides>26</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ＭＳ Ｐゴシック</vt:lpstr>
      <vt:lpstr>Arial</vt:lpstr>
      <vt:lpstr>Arial Black</vt:lpstr>
      <vt:lpstr>Arial;</vt:lpstr>
      <vt:lpstr>Calibri</vt:lpstr>
      <vt:lpstr>Segoe UI Semilight</vt:lpstr>
      <vt:lpstr>Times</vt:lpstr>
      <vt:lpstr>Times New Roman</vt:lpstr>
      <vt:lpstr>Verdana</vt:lpstr>
      <vt:lpstr>Wingdings</vt:lpstr>
      <vt:lpstr>uOttawa-powerpoint-template</vt:lpstr>
      <vt:lpstr>PowerPoint Presentation</vt:lpstr>
      <vt:lpstr>Outline</vt:lpstr>
      <vt:lpstr>What is an OER?</vt:lpstr>
      <vt:lpstr>What can you do with an OER? The 5Rs</vt:lpstr>
      <vt:lpstr>PowerPoint Presentation</vt:lpstr>
      <vt:lpstr>PowerPoint Presentation</vt:lpstr>
      <vt:lpstr>PowerPoint Presentation</vt:lpstr>
      <vt:lpstr>Combining CC-licensed content</vt:lpstr>
      <vt:lpstr>Combining CC-licensed content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Ottawa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France Surprenant-Kyte</dc:creator>
  <cp:lastModifiedBy>Mélanie Brunet</cp:lastModifiedBy>
  <cp:revision>669</cp:revision>
  <cp:lastPrinted>2013-11-28T21:12:25Z</cp:lastPrinted>
  <dcterms:created xsi:type="dcterms:W3CDTF">2010-02-26T18:49:55Z</dcterms:created>
  <dcterms:modified xsi:type="dcterms:W3CDTF">2019-06-24T14:52:30Z</dcterms:modified>
</cp:coreProperties>
</file>