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4389109" rtl="0" eaLnBrk="1" latinLnBrk="0" hangingPunct="1">
      <a:defRPr sz="8663" kern="1200">
        <a:solidFill>
          <a:schemeClr val="tx1"/>
        </a:solidFill>
        <a:latin typeface="+mn-lt"/>
        <a:ea typeface="+mn-ea"/>
        <a:cs typeface="+mn-cs"/>
      </a:defRPr>
    </a:lvl1pPr>
    <a:lvl2pPr marL="2194554" algn="l" defTabSz="4389109" rtl="0" eaLnBrk="1" latinLnBrk="0" hangingPunct="1">
      <a:defRPr sz="8663" kern="1200">
        <a:solidFill>
          <a:schemeClr val="tx1"/>
        </a:solidFill>
        <a:latin typeface="+mn-lt"/>
        <a:ea typeface="+mn-ea"/>
        <a:cs typeface="+mn-cs"/>
      </a:defRPr>
    </a:lvl2pPr>
    <a:lvl3pPr marL="4389109" algn="l" defTabSz="4389109" rtl="0" eaLnBrk="1" latinLnBrk="0" hangingPunct="1">
      <a:defRPr sz="8663" kern="1200">
        <a:solidFill>
          <a:schemeClr val="tx1"/>
        </a:solidFill>
        <a:latin typeface="+mn-lt"/>
        <a:ea typeface="+mn-ea"/>
        <a:cs typeface="+mn-cs"/>
      </a:defRPr>
    </a:lvl3pPr>
    <a:lvl4pPr marL="6583663" algn="l" defTabSz="4389109" rtl="0" eaLnBrk="1" latinLnBrk="0" hangingPunct="1">
      <a:defRPr sz="8663" kern="1200">
        <a:solidFill>
          <a:schemeClr val="tx1"/>
        </a:solidFill>
        <a:latin typeface="+mn-lt"/>
        <a:ea typeface="+mn-ea"/>
        <a:cs typeface="+mn-cs"/>
      </a:defRPr>
    </a:lvl4pPr>
    <a:lvl5pPr marL="8778217" algn="l" defTabSz="4389109" rtl="0" eaLnBrk="1" latinLnBrk="0" hangingPunct="1">
      <a:defRPr sz="8663" kern="1200">
        <a:solidFill>
          <a:schemeClr val="tx1"/>
        </a:solidFill>
        <a:latin typeface="+mn-lt"/>
        <a:ea typeface="+mn-ea"/>
        <a:cs typeface="+mn-cs"/>
      </a:defRPr>
    </a:lvl5pPr>
    <a:lvl6pPr marL="10972771" algn="l" defTabSz="4389109" rtl="0" eaLnBrk="1" latinLnBrk="0" hangingPunct="1">
      <a:defRPr sz="8663" kern="1200">
        <a:solidFill>
          <a:schemeClr val="tx1"/>
        </a:solidFill>
        <a:latin typeface="+mn-lt"/>
        <a:ea typeface="+mn-ea"/>
        <a:cs typeface="+mn-cs"/>
      </a:defRPr>
    </a:lvl6pPr>
    <a:lvl7pPr marL="13167326" algn="l" defTabSz="4389109" rtl="0" eaLnBrk="1" latinLnBrk="0" hangingPunct="1">
      <a:defRPr sz="8663" kern="1200">
        <a:solidFill>
          <a:schemeClr val="tx1"/>
        </a:solidFill>
        <a:latin typeface="+mn-lt"/>
        <a:ea typeface="+mn-ea"/>
        <a:cs typeface="+mn-cs"/>
      </a:defRPr>
    </a:lvl7pPr>
    <a:lvl8pPr marL="15361880" algn="l" defTabSz="4389109" rtl="0" eaLnBrk="1" latinLnBrk="0" hangingPunct="1">
      <a:defRPr sz="8663" kern="1200">
        <a:solidFill>
          <a:schemeClr val="tx1"/>
        </a:solidFill>
        <a:latin typeface="+mn-lt"/>
        <a:ea typeface="+mn-ea"/>
        <a:cs typeface="+mn-cs"/>
      </a:defRPr>
    </a:lvl8pPr>
    <a:lvl9pPr marL="17556434" algn="l" defTabSz="4389109" rtl="0" eaLnBrk="1" latinLnBrk="0" hangingPunct="1">
      <a:defRPr sz="866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kraft" initials="j" lastIdx="12" clrIdx="0">
    <p:extLst/>
  </p:cmAuthor>
  <p:cmAuthor id="2" name="Andrea" initials="A"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D5B"/>
    <a:srgbClr val="FFE3B9"/>
    <a:srgbClr val="FFA015"/>
    <a:srgbClr val="FFFFFF"/>
    <a:srgbClr val="F9D8CC"/>
    <a:srgbClr val="FCECE7"/>
    <a:srgbClr val="7F716C"/>
    <a:srgbClr val="ADD5ED"/>
    <a:srgbClr val="FFB03B"/>
    <a:srgbClr val="FFC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765" autoAdjust="0"/>
    <p:restoredTop sz="94414" autoAdjust="0"/>
  </p:normalViewPr>
  <p:slideViewPr>
    <p:cSldViewPr>
      <p:cViewPr>
        <p:scale>
          <a:sx n="31" d="100"/>
          <a:sy n="31" d="100"/>
        </p:scale>
        <p:origin x="872" y="-237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F146B7-5C1D-4F28-864C-7BF8E87CB65F}"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CA"/>
        </a:p>
      </dgm:t>
    </dgm:pt>
    <dgm:pt modelId="{3A2D8FC0-626E-4AD1-9F45-63A83E4146E2}">
      <dgm:prSet phldrT="[Text]" custT="1"/>
      <dgm:spPr/>
      <dgm:t>
        <a:bodyPr/>
        <a:lstStyle/>
        <a:p>
          <a:r>
            <a:rPr lang="en-US" sz="2800" b="1" dirty="0" smtClean="0"/>
            <a:t>Records identified in Ovid-MEDLINE, Ovid-EMBASE, CINAHL databases; search terms pertained to MI and oral heath (collected on Nov 14, 2017)</a:t>
          </a:r>
          <a:endParaRPr lang="en-CA" sz="2800" b="1" dirty="0"/>
        </a:p>
      </dgm:t>
    </dgm:pt>
    <dgm:pt modelId="{04BB4353-03D7-4430-88FB-6DF3C6EAA563}" type="parTrans" cxnId="{1885E803-7CF5-41A4-A138-AB5BEA5941CB}">
      <dgm:prSet/>
      <dgm:spPr/>
      <dgm:t>
        <a:bodyPr/>
        <a:lstStyle/>
        <a:p>
          <a:endParaRPr lang="en-CA" sz="2000"/>
        </a:p>
      </dgm:t>
    </dgm:pt>
    <dgm:pt modelId="{5BEDD559-253C-4C4D-BA98-8AFBF2F2B37D}" type="sibTrans" cxnId="{1885E803-7CF5-41A4-A138-AB5BEA5941CB}">
      <dgm:prSet/>
      <dgm:spPr/>
      <dgm:t>
        <a:bodyPr/>
        <a:lstStyle/>
        <a:p>
          <a:endParaRPr lang="en-CA" sz="2000"/>
        </a:p>
      </dgm:t>
    </dgm:pt>
    <dgm:pt modelId="{010BD738-82BC-4580-B10F-434601FF1741}">
      <dgm:prSet phldrT="[Text]" custT="1"/>
      <dgm:spPr/>
      <dgm:t>
        <a:bodyPr/>
        <a:lstStyle/>
        <a:p>
          <a:r>
            <a:rPr lang="en-US" sz="2800" dirty="0" smtClean="0"/>
            <a:t>350</a:t>
          </a:r>
          <a:endParaRPr lang="en-CA" sz="2800" dirty="0"/>
        </a:p>
      </dgm:t>
    </dgm:pt>
    <dgm:pt modelId="{259E52F8-4115-4AD2-BB1F-BDCBC7D61866}" type="parTrans" cxnId="{92F3A119-A59C-42F5-89B2-4E0C7F6C0F44}">
      <dgm:prSet/>
      <dgm:spPr/>
      <dgm:t>
        <a:bodyPr/>
        <a:lstStyle/>
        <a:p>
          <a:endParaRPr lang="en-CA" sz="2000"/>
        </a:p>
      </dgm:t>
    </dgm:pt>
    <dgm:pt modelId="{E180A680-AC34-4847-9CF1-796177BC0D27}" type="sibTrans" cxnId="{92F3A119-A59C-42F5-89B2-4E0C7F6C0F44}">
      <dgm:prSet/>
      <dgm:spPr/>
      <dgm:t>
        <a:bodyPr/>
        <a:lstStyle/>
        <a:p>
          <a:endParaRPr lang="en-CA" sz="2000"/>
        </a:p>
      </dgm:t>
    </dgm:pt>
    <dgm:pt modelId="{55AB796B-9E05-41E5-AE73-B28BFE17AEFC}">
      <dgm:prSet phldrT="[Text]" custT="1"/>
      <dgm:spPr/>
      <dgm:t>
        <a:bodyPr/>
        <a:lstStyle/>
        <a:p>
          <a:r>
            <a:rPr lang="en-US" sz="2800" b="1" dirty="0" smtClean="0"/>
            <a:t>Applied inclusion criteria: published in 2007–2017</a:t>
          </a:r>
          <a:endParaRPr lang="en-CA" sz="2800" b="1" dirty="0"/>
        </a:p>
      </dgm:t>
    </dgm:pt>
    <dgm:pt modelId="{2EB5B7D2-8095-4FB3-B902-DDF11D4881D1}" type="parTrans" cxnId="{00280536-4D89-419C-BC6A-9A84E49DFAE9}">
      <dgm:prSet/>
      <dgm:spPr/>
      <dgm:t>
        <a:bodyPr/>
        <a:lstStyle/>
        <a:p>
          <a:endParaRPr lang="en-CA" sz="2000"/>
        </a:p>
      </dgm:t>
    </dgm:pt>
    <dgm:pt modelId="{54384524-490F-4A25-B1E3-88F134474B8F}" type="sibTrans" cxnId="{00280536-4D89-419C-BC6A-9A84E49DFAE9}">
      <dgm:prSet/>
      <dgm:spPr/>
      <dgm:t>
        <a:bodyPr/>
        <a:lstStyle/>
        <a:p>
          <a:endParaRPr lang="en-CA" sz="2000"/>
        </a:p>
      </dgm:t>
    </dgm:pt>
    <dgm:pt modelId="{2917167B-16ED-4655-B64E-FEFF42886854}">
      <dgm:prSet phldrT="[Text]" custT="1"/>
      <dgm:spPr/>
      <dgm:t>
        <a:bodyPr/>
        <a:lstStyle/>
        <a:p>
          <a:r>
            <a:rPr lang="en-US" sz="2800" dirty="0" smtClean="0"/>
            <a:t>209</a:t>
          </a:r>
          <a:endParaRPr lang="en-CA" sz="2800" dirty="0"/>
        </a:p>
      </dgm:t>
    </dgm:pt>
    <dgm:pt modelId="{A94EC6D0-FDB6-456B-A34A-0C3AB8F9D8CC}" type="parTrans" cxnId="{8B95BC4E-A1B6-42DD-B0A8-EFF7A38D268B}">
      <dgm:prSet/>
      <dgm:spPr/>
      <dgm:t>
        <a:bodyPr/>
        <a:lstStyle/>
        <a:p>
          <a:endParaRPr lang="en-CA" sz="2000"/>
        </a:p>
      </dgm:t>
    </dgm:pt>
    <dgm:pt modelId="{99F87E0B-767B-44EE-AB6E-9F179780255E}" type="sibTrans" cxnId="{8B95BC4E-A1B6-42DD-B0A8-EFF7A38D268B}">
      <dgm:prSet/>
      <dgm:spPr/>
      <dgm:t>
        <a:bodyPr/>
        <a:lstStyle/>
        <a:p>
          <a:endParaRPr lang="en-CA" sz="2000"/>
        </a:p>
      </dgm:t>
    </dgm:pt>
    <dgm:pt modelId="{20D1D903-C787-4D39-9844-27E2942D99AC}">
      <dgm:prSet phldrT="[Text]" custT="1"/>
      <dgm:spPr/>
      <dgm:t>
        <a:bodyPr/>
        <a:lstStyle/>
        <a:p>
          <a:r>
            <a:rPr lang="en-US" sz="2800" b="1" dirty="0" smtClean="0"/>
            <a:t>Applied inclusion criteria: English; peer-reviewed; full-text accessible; adult  (18-70 years) study population</a:t>
          </a:r>
          <a:endParaRPr lang="en-CA" sz="2800" b="1" dirty="0"/>
        </a:p>
      </dgm:t>
    </dgm:pt>
    <dgm:pt modelId="{504D3957-D597-42B2-AEE2-81EEEC6DC221}" type="parTrans" cxnId="{DD3D3F92-9E88-4A8D-8751-7DE3FEB15DCB}">
      <dgm:prSet/>
      <dgm:spPr/>
      <dgm:t>
        <a:bodyPr/>
        <a:lstStyle/>
        <a:p>
          <a:endParaRPr lang="en-CA" sz="2000"/>
        </a:p>
      </dgm:t>
    </dgm:pt>
    <dgm:pt modelId="{925A9661-28AB-4EC3-B91E-3344BA30DF94}" type="sibTrans" cxnId="{DD3D3F92-9E88-4A8D-8751-7DE3FEB15DCB}">
      <dgm:prSet/>
      <dgm:spPr/>
      <dgm:t>
        <a:bodyPr/>
        <a:lstStyle/>
        <a:p>
          <a:endParaRPr lang="en-CA" sz="2000"/>
        </a:p>
      </dgm:t>
    </dgm:pt>
    <dgm:pt modelId="{42B6FA2A-2D51-4431-A85E-7BB47BD20DFA}">
      <dgm:prSet custT="1"/>
      <dgm:spPr/>
      <dgm:t>
        <a:bodyPr/>
        <a:lstStyle/>
        <a:p>
          <a:r>
            <a:rPr lang="en-US" sz="2800" dirty="0" smtClean="0"/>
            <a:t>37</a:t>
          </a:r>
          <a:endParaRPr lang="en-CA" sz="2800" dirty="0"/>
        </a:p>
      </dgm:t>
    </dgm:pt>
    <dgm:pt modelId="{0A3DD89B-C192-48A6-A647-F026F1459127}" type="parTrans" cxnId="{A92FD030-4CEB-45E6-AD47-92EE252B1F88}">
      <dgm:prSet/>
      <dgm:spPr/>
      <dgm:t>
        <a:bodyPr/>
        <a:lstStyle/>
        <a:p>
          <a:endParaRPr lang="en-CA" sz="2000"/>
        </a:p>
      </dgm:t>
    </dgm:pt>
    <dgm:pt modelId="{E7D388CA-4F70-4DC2-9C41-D158CEE39C86}" type="sibTrans" cxnId="{A92FD030-4CEB-45E6-AD47-92EE252B1F88}">
      <dgm:prSet/>
      <dgm:spPr/>
      <dgm:t>
        <a:bodyPr/>
        <a:lstStyle/>
        <a:p>
          <a:endParaRPr lang="en-CA" sz="2000"/>
        </a:p>
      </dgm:t>
    </dgm:pt>
    <dgm:pt modelId="{0686EB23-63BA-4EA5-B638-55EC10AB1070}">
      <dgm:prSet custT="1"/>
      <dgm:spPr/>
      <dgm:t>
        <a:bodyPr/>
        <a:lstStyle/>
        <a:p>
          <a:r>
            <a:rPr lang="en-US" sz="2800" dirty="0" smtClean="0"/>
            <a:t>25</a:t>
          </a:r>
          <a:endParaRPr lang="en-CA" sz="2800" dirty="0"/>
        </a:p>
      </dgm:t>
    </dgm:pt>
    <dgm:pt modelId="{90D9AE5F-1838-4434-939E-BA7914025F71}" type="parTrans" cxnId="{2A7CB7E3-75B1-4255-8E3E-0AD5D2CE9A8E}">
      <dgm:prSet/>
      <dgm:spPr/>
      <dgm:t>
        <a:bodyPr/>
        <a:lstStyle/>
        <a:p>
          <a:endParaRPr lang="en-CA" sz="2000"/>
        </a:p>
      </dgm:t>
    </dgm:pt>
    <dgm:pt modelId="{35B2A0BC-9B98-4B7B-B6A6-84D25AB0466F}" type="sibTrans" cxnId="{2A7CB7E3-75B1-4255-8E3E-0AD5D2CE9A8E}">
      <dgm:prSet/>
      <dgm:spPr/>
      <dgm:t>
        <a:bodyPr/>
        <a:lstStyle/>
        <a:p>
          <a:endParaRPr lang="en-CA" sz="2000"/>
        </a:p>
      </dgm:t>
    </dgm:pt>
    <dgm:pt modelId="{00D501FB-7369-4F95-85C1-879FD084C42A}">
      <dgm:prSet custT="1"/>
      <dgm:spPr/>
      <dgm:t>
        <a:bodyPr/>
        <a:lstStyle/>
        <a:p>
          <a:r>
            <a:rPr lang="en-US" sz="2800" b="1" dirty="0" smtClean="0"/>
            <a:t>Screened records for duplicates</a:t>
          </a:r>
          <a:endParaRPr lang="en-CA" sz="2800" b="1" dirty="0"/>
        </a:p>
      </dgm:t>
    </dgm:pt>
    <dgm:pt modelId="{889E1CB8-2FBD-4CDD-88BD-428DB909DBDF}" type="parTrans" cxnId="{18FF8794-EFE5-48BD-B702-B441430E96D8}">
      <dgm:prSet/>
      <dgm:spPr/>
      <dgm:t>
        <a:bodyPr/>
        <a:lstStyle/>
        <a:p>
          <a:endParaRPr lang="en-CA" sz="2000"/>
        </a:p>
      </dgm:t>
    </dgm:pt>
    <dgm:pt modelId="{3C2004E4-2C39-4F8B-A3B9-2A0ABEBD23BF}" type="sibTrans" cxnId="{18FF8794-EFE5-48BD-B702-B441430E96D8}">
      <dgm:prSet/>
      <dgm:spPr/>
      <dgm:t>
        <a:bodyPr/>
        <a:lstStyle/>
        <a:p>
          <a:endParaRPr lang="en-CA" sz="2000"/>
        </a:p>
      </dgm:t>
    </dgm:pt>
    <dgm:pt modelId="{BB5D2477-FDAB-4079-AA9C-F9A100102306}">
      <dgm:prSet custT="1"/>
      <dgm:spPr/>
      <dgm:t>
        <a:bodyPr/>
        <a:lstStyle/>
        <a:p>
          <a:r>
            <a:rPr lang="en-US" sz="2800" b="1" dirty="0" smtClean="0"/>
            <a:t>Full-text articles screened: meta-analyses, systematic reviews, RCTs, cohort studies; exposure related to oral health; outcome related to incidence of MI</a:t>
          </a:r>
          <a:endParaRPr lang="en-CA" sz="2800" b="1" dirty="0"/>
        </a:p>
      </dgm:t>
    </dgm:pt>
    <dgm:pt modelId="{D89CC2A4-43BC-4A9A-B9FA-B912B0A0E799}" type="parTrans" cxnId="{6DC0FF4F-DCCA-490E-A212-5BEE79F13B8A}">
      <dgm:prSet/>
      <dgm:spPr/>
      <dgm:t>
        <a:bodyPr/>
        <a:lstStyle/>
        <a:p>
          <a:endParaRPr lang="en-CA" sz="2000"/>
        </a:p>
      </dgm:t>
    </dgm:pt>
    <dgm:pt modelId="{D5326106-C235-465A-AE42-B59A825C5123}" type="sibTrans" cxnId="{6DC0FF4F-DCCA-490E-A212-5BEE79F13B8A}">
      <dgm:prSet/>
      <dgm:spPr/>
      <dgm:t>
        <a:bodyPr/>
        <a:lstStyle/>
        <a:p>
          <a:endParaRPr lang="en-CA" sz="2000"/>
        </a:p>
      </dgm:t>
    </dgm:pt>
    <dgm:pt modelId="{4C06D5EA-828A-42D1-A891-71A8B850CCF8}">
      <dgm:prSet custT="1"/>
      <dgm:spPr/>
      <dgm:t>
        <a:bodyPr/>
        <a:lstStyle/>
        <a:p>
          <a:r>
            <a:rPr lang="en-US" sz="2800" dirty="0" smtClean="0"/>
            <a:t>7</a:t>
          </a:r>
          <a:endParaRPr lang="en-CA" sz="2800" dirty="0"/>
        </a:p>
      </dgm:t>
    </dgm:pt>
    <dgm:pt modelId="{38CF9C9C-8AD0-45A6-9BC3-077387FC8E29}" type="parTrans" cxnId="{F0B3FAA7-CB65-456A-B412-D10336455688}">
      <dgm:prSet/>
      <dgm:spPr/>
      <dgm:t>
        <a:bodyPr/>
        <a:lstStyle/>
        <a:p>
          <a:endParaRPr lang="en-CA" sz="2000"/>
        </a:p>
      </dgm:t>
    </dgm:pt>
    <dgm:pt modelId="{7020601D-330C-49F1-B5E2-1884223E7DF3}" type="sibTrans" cxnId="{F0B3FAA7-CB65-456A-B412-D10336455688}">
      <dgm:prSet/>
      <dgm:spPr/>
      <dgm:t>
        <a:bodyPr/>
        <a:lstStyle/>
        <a:p>
          <a:endParaRPr lang="en-CA" sz="2000"/>
        </a:p>
      </dgm:t>
    </dgm:pt>
    <dgm:pt modelId="{68D97B83-B8DC-41E0-9E37-41F35F78CDD8}">
      <dgm:prSet custT="1"/>
      <dgm:spPr/>
      <dgm:t>
        <a:bodyPr/>
        <a:lstStyle/>
        <a:p>
          <a:r>
            <a:rPr lang="en-US" sz="2800" b="1" dirty="0" smtClean="0"/>
            <a:t>Articles that pertained to the research question</a:t>
          </a:r>
          <a:endParaRPr lang="en-CA" sz="2800" b="1" dirty="0"/>
        </a:p>
      </dgm:t>
    </dgm:pt>
    <dgm:pt modelId="{419D3678-7D4C-4EE1-A5BA-7F7B42D05DC6}" type="parTrans" cxnId="{F2157B4B-E645-42C7-AA22-5878D256AD55}">
      <dgm:prSet/>
      <dgm:spPr/>
      <dgm:t>
        <a:bodyPr/>
        <a:lstStyle/>
        <a:p>
          <a:endParaRPr lang="en-CA" sz="2000"/>
        </a:p>
      </dgm:t>
    </dgm:pt>
    <dgm:pt modelId="{244BB21A-49EE-40EA-B16D-466FDD5DA3B6}" type="sibTrans" cxnId="{F2157B4B-E645-42C7-AA22-5878D256AD55}">
      <dgm:prSet/>
      <dgm:spPr/>
      <dgm:t>
        <a:bodyPr/>
        <a:lstStyle/>
        <a:p>
          <a:endParaRPr lang="en-CA" sz="2000"/>
        </a:p>
      </dgm:t>
    </dgm:pt>
    <dgm:pt modelId="{99E8E901-591E-499D-A08F-E0F48BAD82B8}">
      <dgm:prSet phldrT="[Text]" custT="1"/>
      <dgm:spPr/>
      <dgm:t>
        <a:bodyPr/>
        <a:lstStyle/>
        <a:p>
          <a:r>
            <a:rPr lang="en-US" sz="2800" dirty="0" smtClean="0"/>
            <a:t>350</a:t>
          </a:r>
          <a:endParaRPr lang="en-CA" sz="2800" dirty="0"/>
        </a:p>
      </dgm:t>
    </dgm:pt>
    <dgm:pt modelId="{BD1F3FA4-559E-4C70-A082-D52259A60A65}" type="sibTrans" cxnId="{77132B52-4B29-4A1E-B289-37C7668F583F}">
      <dgm:prSet/>
      <dgm:spPr/>
      <dgm:t>
        <a:bodyPr/>
        <a:lstStyle/>
        <a:p>
          <a:endParaRPr lang="en-CA" sz="2000"/>
        </a:p>
      </dgm:t>
    </dgm:pt>
    <dgm:pt modelId="{9E72CD1A-EB08-4F95-B124-47224F9D9CF6}" type="parTrans" cxnId="{77132B52-4B29-4A1E-B289-37C7668F583F}">
      <dgm:prSet/>
      <dgm:spPr/>
      <dgm:t>
        <a:bodyPr/>
        <a:lstStyle/>
        <a:p>
          <a:endParaRPr lang="en-CA" sz="2000"/>
        </a:p>
      </dgm:t>
    </dgm:pt>
    <dgm:pt modelId="{91AB84B1-1C61-470F-A382-36534DB6E7C4}" type="pres">
      <dgm:prSet presAssocID="{24F146B7-5C1D-4F28-864C-7BF8E87CB65F}" presName="linearFlow" presStyleCnt="0">
        <dgm:presLayoutVars>
          <dgm:dir/>
          <dgm:animLvl val="lvl"/>
          <dgm:resizeHandles val="exact"/>
        </dgm:presLayoutVars>
      </dgm:prSet>
      <dgm:spPr/>
      <dgm:t>
        <a:bodyPr/>
        <a:lstStyle/>
        <a:p>
          <a:endParaRPr lang="en-CA"/>
        </a:p>
      </dgm:t>
    </dgm:pt>
    <dgm:pt modelId="{8F989942-7AC1-439D-9FD4-CD48304D4FAA}" type="pres">
      <dgm:prSet presAssocID="{99E8E901-591E-499D-A08F-E0F48BAD82B8}" presName="composite" presStyleCnt="0"/>
      <dgm:spPr/>
      <dgm:t>
        <a:bodyPr/>
        <a:lstStyle/>
        <a:p>
          <a:endParaRPr lang="en-CA"/>
        </a:p>
      </dgm:t>
    </dgm:pt>
    <dgm:pt modelId="{C4F0E99F-2B07-45A4-B819-03E4203DC1AA}" type="pres">
      <dgm:prSet presAssocID="{99E8E901-591E-499D-A08F-E0F48BAD82B8}" presName="parentText" presStyleLbl="alignNode1" presStyleIdx="0" presStyleCnt="6">
        <dgm:presLayoutVars>
          <dgm:chMax val="1"/>
          <dgm:bulletEnabled val="1"/>
        </dgm:presLayoutVars>
      </dgm:prSet>
      <dgm:spPr/>
      <dgm:t>
        <a:bodyPr/>
        <a:lstStyle/>
        <a:p>
          <a:endParaRPr lang="en-CA"/>
        </a:p>
      </dgm:t>
    </dgm:pt>
    <dgm:pt modelId="{94978D8E-CDF6-44D5-8E20-476D692B4A21}" type="pres">
      <dgm:prSet presAssocID="{99E8E901-591E-499D-A08F-E0F48BAD82B8}" presName="descendantText" presStyleLbl="alignAcc1" presStyleIdx="0" presStyleCnt="6" custScaleY="121533">
        <dgm:presLayoutVars>
          <dgm:bulletEnabled val="1"/>
        </dgm:presLayoutVars>
      </dgm:prSet>
      <dgm:spPr/>
      <dgm:t>
        <a:bodyPr/>
        <a:lstStyle/>
        <a:p>
          <a:endParaRPr lang="en-CA"/>
        </a:p>
      </dgm:t>
    </dgm:pt>
    <dgm:pt modelId="{70E05D86-FCB9-4B19-B29A-B6CBF738477A}" type="pres">
      <dgm:prSet presAssocID="{BD1F3FA4-559E-4C70-A082-D52259A60A65}" presName="sp" presStyleCnt="0"/>
      <dgm:spPr/>
      <dgm:t>
        <a:bodyPr/>
        <a:lstStyle/>
        <a:p>
          <a:endParaRPr lang="en-CA"/>
        </a:p>
      </dgm:t>
    </dgm:pt>
    <dgm:pt modelId="{EBFE385D-1624-4173-BED0-F4A408AAE9ED}" type="pres">
      <dgm:prSet presAssocID="{010BD738-82BC-4580-B10F-434601FF1741}" presName="composite" presStyleCnt="0"/>
      <dgm:spPr/>
      <dgm:t>
        <a:bodyPr/>
        <a:lstStyle/>
        <a:p>
          <a:endParaRPr lang="en-CA"/>
        </a:p>
      </dgm:t>
    </dgm:pt>
    <dgm:pt modelId="{E699D98B-9628-40B4-A0EB-6F5D3E01F7DC}" type="pres">
      <dgm:prSet presAssocID="{010BD738-82BC-4580-B10F-434601FF1741}" presName="parentText" presStyleLbl="alignNode1" presStyleIdx="1" presStyleCnt="6">
        <dgm:presLayoutVars>
          <dgm:chMax val="1"/>
          <dgm:bulletEnabled val="1"/>
        </dgm:presLayoutVars>
      </dgm:prSet>
      <dgm:spPr/>
      <dgm:t>
        <a:bodyPr/>
        <a:lstStyle/>
        <a:p>
          <a:endParaRPr lang="en-CA"/>
        </a:p>
      </dgm:t>
    </dgm:pt>
    <dgm:pt modelId="{F607C78C-9743-4A48-97C4-F670180A4ABB}" type="pres">
      <dgm:prSet presAssocID="{010BD738-82BC-4580-B10F-434601FF1741}" presName="descendantText" presStyleLbl="alignAcc1" presStyleIdx="1" presStyleCnt="6">
        <dgm:presLayoutVars>
          <dgm:bulletEnabled val="1"/>
        </dgm:presLayoutVars>
      </dgm:prSet>
      <dgm:spPr/>
      <dgm:t>
        <a:bodyPr/>
        <a:lstStyle/>
        <a:p>
          <a:endParaRPr lang="en-CA"/>
        </a:p>
      </dgm:t>
    </dgm:pt>
    <dgm:pt modelId="{D50BC91C-ADF5-4576-81D8-DF14CB3C7BE5}" type="pres">
      <dgm:prSet presAssocID="{E180A680-AC34-4847-9CF1-796177BC0D27}" presName="sp" presStyleCnt="0"/>
      <dgm:spPr/>
      <dgm:t>
        <a:bodyPr/>
        <a:lstStyle/>
        <a:p>
          <a:endParaRPr lang="en-CA"/>
        </a:p>
      </dgm:t>
    </dgm:pt>
    <dgm:pt modelId="{3314B314-0E1B-47F4-A210-D4D7B184D6CB}" type="pres">
      <dgm:prSet presAssocID="{2917167B-16ED-4655-B64E-FEFF42886854}" presName="composite" presStyleCnt="0"/>
      <dgm:spPr/>
      <dgm:t>
        <a:bodyPr/>
        <a:lstStyle/>
        <a:p>
          <a:endParaRPr lang="en-CA"/>
        </a:p>
      </dgm:t>
    </dgm:pt>
    <dgm:pt modelId="{31FDBC62-8E79-4DA4-BC67-6255CA0E358F}" type="pres">
      <dgm:prSet presAssocID="{2917167B-16ED-4655-B64E-FEFF42886854}" presName="parentText" presStyleLbl="alignNode1" presStyleIdx="2" presStyleCnt="6">
        <dgm:presLayoutVars>
          <dgm:chMax val="1"/>
          <dgm:bulletEnabled val="1"/>
        </dgm:presLayoutVars>
      </dgm:prSet>
      <dgm:spPr/>
      <dgm:t>
        <a:bodyPr/>
        <a:lstStyle/>
        <a:p>
          <a:endParaRPr lang="en-CA"/>
        </a:p>
      </dgm:t>
    </dgm:pt>
    <dgm:pt modelId="{3F6A99E7-7B92-4025-991B-33D077504E93}" type="pres">
      <dgm:prSet presAssocID="{2917167B-16ED-4655-B64E-FEFF42886854}" presName="descendantText" presStyleLbl="alignAcc1" presStyleIdx="2" presStyleCnt="6" custScaleY="124016">
        <dgm:presLayoutVars>
          <dgm:bulletEnabled val="1"/>
        </dgm:presLayoutVars>
      </dgm:prSet>
      <dgm:spPr/>
      <dgm:t>
        <a:bodyPr/>
        <a:lstStyle/>
        <a:p>
          <a:endParaRPr lang="en-CA"/>
        </a:p>
      </dgm:t>
    </dgm:pt>
    <dgm:pt modelId="{2A5EE403-435F-481F-B0A5-2C7E2C56DCA9}" type="pres">
      <dgm:prSet presAssocID="{99F87E0B-767B-44EE-AB6E-9F179780255E}" presName="sp" presStyleCnt="0"/>
      <dgm:spPr/>
      <dgm:t>
        <a:bodyPr/>
        <a:lstStyle/>
        <a:p>
          <a:endParaRPr lang="en-CA"/>
        </a:p>
      </dgm:t>
    </dgm:pt>
    <dgm:pt modelId="{386DF9C2-82A8-4C4F-9A52-9EA981383DCB}" type="pres">
      <dgm:prSet presAssocID="{42B6FA2A-2D51-4431-A85E-7BB47BD20DFA}" presName="composite" presStyleCnt="0"/>
      <dgm:spPr/>
      <dgm:t>
        <a:bodyPr/>
        <a:lstStyle/>
        <a:p>
          <a:endParaRPr lang="en-CA"/>
        </a:p>
      </dgm:t>
    </dgm:pt>
    <dgm:pt modelId="{EA0AB0ED-DC2B-4B28-8BD7-FF4D7756B638}" type="pres">
      <dgm:prSet presAssocID="{42B6FA2A-2D51-4431-A85E-7BB47BD20DFA}" presName="parentText" presStyleLbl="alignNode1" presStyleIdx="3" presStyleCnt="6">
        <dgm:presLayoutVars>
          <dgm:chMax val="1"/>
          <dgm:bulletEnabled val="1"/>
        </dgm:presLayoutVars>
      </dgm:prSet>
      <dgm:spPr/>
      <dgm:t>
        <a:bodyPr/>
        <a:lstStyle/>
        <a:p>
          <a:endParaRPr lang="en-CA"/>
        </a:p>
      </dgm:t>
    </dgm:pt>
    <dgm:pt modelId="{E9D26A03-3280-482B-A74B-7984D1EE9CEC}" type="pres">
      <dgm:prSet presAssocID="{42B6FA2A-2D51-4431-A85E-7BB47BD20DFA}" presName="descendantText" presStyleLbl="alignAcc1" presStyleIdx="3" presStyleCnt="6">
        <dgm:presLayoutVars>
          <dgm:bulletEnabled val="1"/>
        </dgm:presLayoutVars>
      </dgm:prSet>
      <dgm:spPr/>
      <dgm:t>
        <a:bodyPr/>
        <a:lstStyle/>
        <a:p>
          <a:endParaRPr lang="en-CA"/>
        </a:p>
      </dgm:t>
    </dgm:pt>
    <dgm:pt modelId="{CF22B7A0-C24A-45FF-BE73-1A00544F697E}" type="pres">
      <dgm:prSet presAssocID="{E7D388CA-4F70-4DC2-9C41-D158CEE39C86}" presName="sp" presStyleCnt="0"/>
      <dgm:spPr/>
      <dgm:t>
        <a:bodyPr/>
        <a:lstStyle/>
        <a:p>
          <a:endParaRPr lang="en-CA"/>
        </a:p>
      </dgm:t>
    </dgm:pt>
    <dgm:pt modelId="{9C5DFD71-2DF8-499E-AD1A-F13624FFE8D3}" type="pres">
      <dgm:prSet presAssocID="{0686EB23-63BA-4EA5-B638-55EC10AB1070}" presName="composite" presStyleCnt="0"/>
      <dgm:spPr/>
      <dgm:t>
        <a:bodyPr/>
        <a:lstStyle/>
        <a:p>
          <a:endParaRPr lang="en-CA"/>
        </a:p>
      </dgm:t>
    </dgm:pt>
    <dgm:pt modelId="{2E856860-1ECC-4410-A11B-FBC2DAF19382}" type="pres">
      <dgm:prSet presAssocID="{0686EB23-63BA-4EA5-B638-55EC10AB1070}" presName="parentText" presStyleLbl="alignNode1" presStyleIdx="4" presStyleCnt="6">
        <dgm:presLayoutVars>
          <dgm:chMax val="1"/>
          <dgm:bulletEnabled val="1"/>
        </dgm:presLayoutVars>
      </dgm:prSet>
      <dgm:spPr/>
      <dgm:t>
        <a:bodyPr/>
        <a:lstStyle/>
        <a:p>
          <a:endParaRPr lang="en-CA"/>
        </a:p>
      </dgm:t>
    </dgm:pt>
    <dgm:pt modelId="{7C4CA33F-85EC-4900-A46E-B91DF06EE5C5}" type="pres">
      <dgm:prSet presAssocID="{0686EB23-63BA-4EA5-B638-55EC10AB1070}" presName="descendantText" presStyleLbl="alignAcc1" presStyleIdx="4" presStyleCnt="6" custScaleX="100241" custScaleY="158798" custLinFactNeighborX="2320" custLinFactNeighborY="-2943">
        <dgm:presLayoutVars>
          <dgm:bulletEnabled val="1"/>
        </dgm:presLayoutVars>
      </dgm:prSet>
      <dgm:spPr/>
      <dgm:t>
        <a:bodyPr/>
        <a:lstStyle/>
        <a:p>
          <a:endParaRPr lang="en-CA"/>
        </a:p>
      </dgm:t>
    </dgm:pt>
    <dgm:pt modelId="{45C84BA0-FB35-4593-9E94-B76109280041}" type="pres">
      <dgm:prSet presAssocID="{35B2A0BC-9B98-4B7B-B6A6-84D25AB0466F}" presName="sp" presStyleCnt="0"/>
      <dgm:spPr/>
      <dgm:t>
        <a:bodyPr/>
        <a:lstStyle/>
        <a:p>
          <a:endParaRPr lang="en-CA"/>
        </a:p>
      </dgm:t>
    </dgm:pt>
    <dgm:pt modelId="{5D4B99AA-0890-4F17-AA47-D9AA91E094C7}" type="pres">
      <dgm:prSet presAssocID="{4C06D5EA-828A-42D1-A891-71A8B850CCF8}" presName="composite" presStyleCnt="0"/>
      <dgm:spPr/>
      <dgm:t>
        <a:bodyPr/>
        <a:lstStyle/>
        <a:p>
          <a:endParaRPr lang="en-CA"/>
        </a:p>
      </dgm:t>
    </dgm:pt>
    <dgm:pt modelId="{29B32103-167F-45F7-B02F-240A8F6644F9}" type="pres">
      <dgm:prSet presAssocID="{4C06D5EA-828A-42D1-A891-71A8B850CCF8}" presName="parentText" presStyleLbl="alignNode1" presStyleIdx="5" presStyleCnt="6">
        <dgm:presLayoutVars>
          <dgm:chMax val="1"/>
          <dgm:bulletEnabled val="1"/>
        </dgm:presLayoutVars>
      </dgm:prSet>
      <dgm:spPr/>
      <dgm:t>
        <a:bodyPr/>
        <a:lstStyle/>
        <a:p>
          <a:endParaRPr lang="en-CA"/>
        </a:p>
      </dgm:t>
    </dgm:pt>
    <dgm:pt modelId="{9AB88A6C-E132-499B-A46D-EB2582C91396}" type="pres">
      <dgm:prSet presAssocID="{4C06D5EA-828A-42D1-A891-71A8B850CCF8}" presName="descendantText" presStyleLbl="alignAcc1" presStyleIdx="5" presStyleCnt="6" custScaleY="75786" custLinFactNeighborX="-215" custLinFactNeighborY="1913">
        <dgm:presLayoutVars>
          <dgm:bulletEnabled val="1"/>
        </dgm:presLayoutVars>
      </dgm:prSet>
      <dgm:spPr/>
      <dgm:t>
        <a:bodyPr/>
        <a:lstStyle/>
        <a:p>
          <a:endParaRPr lang="en-CA"/>
        </a:p>
      </dgm:t>
    </dgm:pt>
  </dgm:ptLst>
  <dgm:cxnLst>
    <dgm:cxn modelId="{2988D7FC-16D4-F54A-9AD0-B26F81AF41C0}" type="presOf" srcId="{00D501FB-7369-4F95-85C1-879FD084C42A}" destId="{E9D26A03-3280-482B-A74B-7984D1EE9CEC}" srcOrd="0" destOrd="0" presId="urn:microsoft.com/office/officeart/2005/8/layout/chevron2"/>
    <dgm:cxn modelId="{0D9AF06E-C772-A74E-978E-C95E27284544}" type="presOf" srcId="{0686EB23-63BA-4EA5-B638-55EC10AB1070}" destId="{2E856860-1ECC-4410-A11B-FBC2DAF19382}" srcOrd="0" destOrd="0" presId="urn:microsoft.com/office/officeart/2005/8/layout/chevron2"/>
    <dgm:cxn modelId="{F2157B4B-E645-42C7-AA22-5878D256AD55}" srcId="{4C06D5EA-828A-42D1-A891-71A8B850CCF8}" destId="{68D97B83-B8DC-41E0-9E37-41F35F78CDD8}" srcOrd="0" destOrd="0" parTransId="{419D3678-7D4C-4EE1-A5BA-7F7B42D05DC6}" sibTransId="{244BB21A-49EE-40EA-B16D-466FDD5DA3B6}"/>
    <dgm:cxn modelId="{735C456C-379F-784A-937A-E53AF4D2E3CD}" type="presOf" srcId="{68D97B83-B8DC-41E0-9E37-41F35F78CDD8}" destId="{9AB88A6C-E132-499B-A46D-EB2582C91396}" srcOrd="0" destOrd="0" presId="urn:microsoft.com/office/officeart/2005/8/layout/chevron2"/>
    <dgm:cxn modelId="{77132B52-4B29-4A1E-B289-37C7668F583F}" srcId="{24F146B7-5C1D-4F28-864C-7BF8E87CB65F}" destId="{99E8E901-591E-499D-A08F-E0F48BAD82B8}" srcOrd="0" destOrd="0" parTransId="{9E72CD1A-EB08-4F95-B124-47224F9D9CF6}" sibTransId="{BD1F3FA4-559E-4C70-A082-D52259A60A65}"/>
    <dgm:cxn modelId="{18FF8794-EFE5-48BD-B702-B441430E96D8}" srcId="{42B6FA2A-2D51-4431-A85E-7BB47BD20DFA}" destId="{00D501FB-7369-4F95-85C1-879FD084C42A}" srcOrd="0" destOrd="0" parTransId="{889E1CB8-2FBD-4CDD-88BD-428DB909DBDF}" sibTransId="{3C2004E4-2C39-4F8B-A3B9-2A0ABEBD23BF}"/>
    <dgm:cxn modelId="{DD3D3F92-9E88-4A8D-8751-7DE3FEB15DCB}" srcId="{2917167B-16ED-4655-B64E-FEFF42886854}" destId="{20D1D903-C787-4D39-9844-27E2942D99AC}" srcOrd="0" destOrd="0" parTransId="{504D3957-D597-42B2-AEE2-81EEEC6DC221}" sibTransId="{925A9661-28AB-4EC3-B91E-3344BA30DF94}"/>
    <dgm:cxn modelId="{79B24FDD-0285-4146-ACC7-9E21AEED4EDD}" type="presOf" srcId="{99E8E901-591E-499D-A08F-E0F48BAD82B8}" destId="{C4F0E99F-2B07-45A4-B819-03E4203DC1AA}" srcOrd="0" destOrd="0" presId="urn:microsoft.com/office/officeart/2005/8/layout/chevron2"/>
    <dgm:cxn modelId="{F0B3FAA7-CB65-456A-B412-D10336455688}" srcId="{24F146B7-5C1D-4F28-864C-7BF8E87CB65F}" destId="{4C06D5EA-828A-42D1-A891-71A8B850CCF8}" srcOrd="5" destOrd="0" parTransId="{38CF9C9C-8AD0-45A6-9BC3-077387FC8E29}" sibTransId="{7020601D-330C-49F1-B5E2-1884223E7DF3}"/>
    <dgm:cxn modelId="{A6E785AF-2A96-9C41-B661-92D3ABAB800B}" type="presOf" srcId="{20D1D903-C787-4D39-9844-27E2942D99AC}" destId="{3F6A99E7-7B92-4025-991B-33D077504E93}" srcOrd="0" destOrd="0" presId="urn:microsoft.com/office/officeart/2005/8/layout/chevron2"/>
    <dgm:cxn modelId="{92F3A119-A59C-42F5-89B2-4E0C7F6C0F44}" srcId="{24F146B7-5C1D-4F28-864C-7BF8E87CB65F}" destId="{010BD738-82BC-4580-B10F-434601FF1741}" srcOrd="1" destOrd="0" parTransId="{259E52F8-4115-4AD2-BB1F-BDCBC7D61866}" sibTransId="{E180A680-AC34-4847-9CF1-796177BC0D27}"/>
    <dgm:cxn modelId="{09491B75-31BC-DA4B-9F99-DF9A624C3EB3}" type="presOf" srcId="{3A2D8FC0-626E-4AD1-9F45-63A83E4146E2}" destId="{94978D8E-CDF6-44D5-8E20-476D692B4A21}" srcOrd="0" destOrd="0" presId="urn:microsoft.com/office/officeart/2005/8/layout/chevron2"/>
    <dgm:cxn modelId="{683A45E6-EC3F-DB46-87F1-1242440876F9}" type="presOf" srcId="{24F146B7-5C1D-4F28-864C-7BF8E87CB65F}" destId="{91AB84B1-1C61-470F-A382-36534DB6E7C4}" srcOrd="0" destOrd="0" presId="urn:microsoft.com/office/officeart/2005/8/layout/chevron2"/>
    <dgm:cxn modelId="{88763D65-B6C7-9F4D-A544-7292D4BDCC75}" type="presOf" srcId="{42B6FA2A-2D51-4431-A85E-7BB47BD20DFA}" destId="{EA0AB0ED-DC2B-4B28-8BD7-FF4D7756B638}" srcOrd="0" destOrd="0" presId="urn:microsoft.com/office/officeart/2005/8/layout/chevron2"/>
    <dgm:cxn modelId="{00280536-4D89-419C-BC6A-9A84E49DFAE9}" srcId="{010BD738-82BC-4580-B10F-434601FF1741}" destId="{55AB796B-9E05-41E5-AE73-B28BFE17AEFC}" srcOrd="0" destOrd="0" parTransId="{2EB5B7D2-8095-4FB3-B902-DDF11D4881D1}" sibTransId="{54384524-490F-4A25-B1E3-88F134474B8F}"/>
    <dgm:cxn modelId="{2A7CB7E3-75B1-4255-8E3E-0AD5D2CE9A8E}" srcId="{24F146B7-5C1D-4F28-864C-7BF8E87CB65F}" destId="{0686EB23-63BA-4EA5-B638-55EC10AB1070}" srcOrd="4" destOrd="0" parTransId="{90D9AE5F-1838-4434-939E-BA7914025F71}" sibTransId="{35B2A0BC-9B98-4B7B-B6A6-84D25AB0466F}"/>
    <dgm:cxn modelId="{A92FD030-4CEB-45E6-AD47-92EE252B1F88}" srcId="{24F146B7-5C1D-4F28-864C-7BF8E87CB65F}" destId="{42B6FA2A-2D51-4431-A85E-7BB47BD20DFA}" srcOrd="3" destOrd="0" parTransId="{0A3DD89B-C192-48A6-A647-F026F1459127}" sibTransId="{E7D388CA-4F70-4DC2-9C41-D158CEE39C86}"/>
    <dgm:cxn modelId="{6DC0FF4F-DCCA-490E-A212-5BEE79F13B8A}" srcId="{0686EB23-63BA-4EA5-B638-55EC10AB1070}" destId="{BB5D2477-FDAB-4079-AA9C-F9A100102306}" srcOrd="0" destOrd="0" parTransId="{D89CC2A4-43BC-4A9A-B9FA-B912B0A0E799}" sibTransId="{D5326106-C235-465A-AE42-B59A825C5123}"/>
    <dgm:cxn modelId="{84DC5360-A0E1-084F-8D4F-AD67504BC1AC}" type="presOf" srcId="{55AB796B-9E05-41E5-AE73-B28BFE17AEFC}" destId="{F607C78C-9743-4A48-97C4-F670180A4ABB}" srcOrd="0" destOrd="0" presId="urn:microsoft.com/office/officeart/2005/8/layout/chevron2"/>
    <dgm:cxn modelId="{1885E803-7CF5-41A4-A138-AB5BEA5941CB}" srcId="{99E8E901-591E-499D-A08F-E0F48BAD82B8}" destId="{3A2D8FC0-626E-4AD1-9F45-63A83E4146E2}" srcOrd="0" destOrd="0" parTransId="{04BB4353-03D7-4430-88FB-6DF3C6EAA563}" sibTransId="{5BEDD559-253C-4C4D-BA98-8AFBF2F2B37D}"/>
    <dgm:cxn modelId="{8B95BC4E-A1B6-42DD-B0A8-EFF7A38D268B}" srcId="{24F146B7-5C1D-4F28-864C-7BF8E87CB65F}" destId="{2917167B-16ED-4655-B64E-FEFF42886854}" srcOrd="2" destOrd="0" parTransId="{A94EC6D0-FDB6-456B-A34A-0C3AB8F9D8CC}" sibTransId="{99F87E0B-767B-44EE-AB6E-9F179780255E}"/>
    <dgm:cxn modelId="{893B145D-81F9-C245-8F51-F77C9089B308}" type="presOf" srcId="{2917167B-16ED-4655-B64E-FEFF42886854}" destId="{31FDBC62-8E79-4DA4-BC67-6255CA0E358F}" srcOrd="0" destOrd="0" presId="urn:microsoft.com/office/officeart/2005/8/layout/chevron2"/>
    <dgm:cxn modelId="{C247AB38-6EAC-0741-81C4-C3842BEB6616}" type="presOf" srcId="{BB5D2477-FDAB-4079-AA9C-F9A100102306}" destId="{7C4CA33F-85EC-4900-A46E-B91DF06EE5C5}" srcOrd="0" destOrd="0" presId="urn:microsoft.com/office/officeart/2005/8/layout/chevron2"/>
    <dgm:cxn modelId="{8DFD4FDE-FD8A-1A4D-B42E-472746E68210}" type="presOf" srcId="{4C06D5EA-828A-42D1-A891-71A8B850CCF8}" destId="{29B32103-167F-45F7-B02F-240A8F6644F9}" srcOrd="0" destOrd="0" presId="urn:microsoft.com/office/officeart/2005/8/layout/chevron2"/>
    <dgm:cxn modelId="{548216F9-1E8A-EC4D-8C8C-986737FBBEBA}" type="presOf" srcId="{010BD738-82BC-4580-B10F-434601FF1741}" destId="{E699D98B-9628-40B4-A0EB-6F5D3E01F7DC}" srcOrd="0" destOrd="0" presId="urn:microsoft.com/office/officeart/2005/8/layout/chevron2"/>
    <dgm:cxn modelId="{45092EFB-B768-1A4D-9E8E-DEF02CC0F97D}" type="presParOf" srcId="{91AB84B1-1C61-470F-A382-36534DB6E7C4}" destId="{8F989942-7AC1-439D-9FD4-CD48304D4FAA}" srcOrd="0" destOrd="0" presId="urn:microsoft.com/office/officeart/2005/8/layout/chevron2"/>
    <dgm:cxn modelId="{FCC65B89-A115-854A-B741-7C1F3ACFDA0D}" type="presParOf" srcId="{8F989942-7AC1-439D-9FD4-CD48304D4FAA}" destId="{C4F0E99F-2B07-45A4-B819-03E4203DC1AA}" srcOrd="0" destOrd="0" presId="urn:microsoft.com/office/officeart/2005/8/layout/chevron2"/>
    <dgm:cxn modelId="{24481C3C-E94E-9843-8E49-E3958094667F}" type="presParOf" srcId="{8F989942-7AC1-439D-9FD4-CD48304D4FAA}" destId="{94978D8E-CDF6-44D5-8E20-476D692B4A21}" srcOrd="1" destOrd="0" presId="urn:microsoft.com/office/officeart/2005/8/layout/chevron2"/>
    <dgm:cxn modelId="{CD86459C-8B22-9B4F-BA70-2AAA0790615D}" type="presParOf" srcId="{91AB84B1-1C61-470F-A382-36534DB6E7C4}" destId="{70E05D86-FCB9-4B19-B29A-B6CBF738477A}" srcOrd="1" destOrd="0" presId="urn:microsoft.com/office/officeart/2005/8/layout/chevron2"/>
    <dgm:cxn modelId="{3557D42D-394C-1E45-96E6-ABA06D81E790}" type="presParOf" srcId="{91AB84B1-1C61-470F-A382-36534DB6E7C4}" destId="{EBFE385D-1624-4173-BED0-F4A408AAE9ED}" srcOrd="2" destOrd="0" presId="urn:microsoft.com/office/officeart/2005/8/layout/chevron2"/>
    <dgm:cxn modelId="{28D2DA84-1217-694F-8D27-CDB4E278E1E5}" type="presParOf" srcId="{EBFE385D-1624-4173-BED0-F4A408AAE9ED}" destId="{E699D98B-9628-40B4-A0EB-6F5D3E01F7DC}" srcOrd="0" destOrd="0" presId="urn:microsoft.com/office/officeart/2005/8/layout/chevron2"/>
    <dgm:cxn modelId="{792039B5-B068-4240-A5D4-897F442138BB}" type="presParOf" srcId="{EBFE385D-1624-4173-BED0-F4A408AAE9ED}" destId="{F607C78C-9743-4A48-97C4-F670180A4ABB}" srcOrd="1" destOrd="0" presId="urn:microsoft.com/office/officeart/2005/8/layout/chevron2"/>
    <dgm:cxn modelId="{0A946076-3DAA-7341-AFA8-9EEE31F34B27}" type="presParOf" srcId="{91AB84B1-1C61-470F-A382-36534DB6E7C4}" destId="{D50BC91C-ADF5-4576-81D8-DF14CB3C7BE5}" srcOrd="3" destOrd="0" presId="urn:microsoft.com/office/officeart/2005/8/layout/chevron2"/>
    <dgm:cxn modelId="{319B4E46-EB3E-9049-91A4-568731F2853A}" type="presParOf" srcId="{91AB84B1-1C61-470F-A382-36534DB6E7C4}" destId="{3314B314-0E1B-47F4-A210-D4D7B184D6CB}" srcOrd="4" destOrd="0" presId="urn:microsoft.com/office/officeart/2005/8/layout/chevron2"/>
    <dgm:cxn modelId="{68781F25-3F45-7D40-B4A3-63709364DC7D}" type="presParOf" srcId="{3314B314-0E1B-47F4-A210-D4D7B184D6CB}" destId="{31FDBC62-8E79-4DA4-BC67-6255CA0E358F}" srcOrd="0" destOrd="0" presId="urn:microsoft.com/office/officeart/2005/8/layout/chevron2"/>
    <dgm:cxn modelId="{3C5FCFFE-6B9A-BB41-AAB1-339163E1AE99}" type="presParOf" srcId="{3314B314-0E1B-47F4-A210-D4D7B184D6CB}" destId="{3F6A99E7-7B92-4025-991B-33D077504E93}" srcOrd="1" destOrd="0" presId="urn:microsoft.com/office/officeart/2005/8/layout/chevron2"/>
    <dgm:cxn modelId="{0223206A-2C0A-BE4A-AB2A-0414D0914D2A}" type="presParOf" srcId="{91AB84B1-1C61-470F-A382-36534DB6E7C4}" destId="{2A5EE403-435F-481F-B0A5-2C7E2C56DCA9}" srcOrd="5" destOrd="0" presId="urn:microsoft.com/office/officeart/2005/8/layout/chevron2"/>
    <dgm:cxn modelId="{88A2B51F-DDBC-764A-B548-85DCB5AA58B0}" type="presParOf" srcId="{91AB84B1-1C61-470F-A382-36534DB6E7C4}" destId="{386DF9C2-82A8-4C4F-9A52-9EA981383DCB}" srcOrd="6" destOrd="0" presId="urn:microsoft.com/office/officeart/2005/8/layout/chevron2"/>
    <dgm:cxn modelId="{9C234906-D7EF-7E4A-BCEC-A617F2E86065}" type="presParOf" srcId="{386DF9C2-82A8-4C4F-9A52-9EA981383DCB}" destId="{EA0AB0ED-DC2B-4B28-8BD7-FF4D7756B638}" srcOrd="0" destOrd="0" presId="urn:microsoft.com/office/officeart/2005/8/layout/chevron2"/>
    <dgm:cxn modelId="{2C8DE6AC-7B94-9B4A-953B-8A4B1FBB84A2}" type="presParOf" srcId="{386DF9C2-82A8-4C4F-9A52-9EA981383DCB}" destId="{E9D26A03-3280-482B-A74B-7984D1EE9CEC}" srcOrd="1" destOrd="0" presId="urn:microsoft.com/office/officeart/2005/8/layout/chevron2"/>
    <dgm:cxn modelId="{F070FFC5-AD3A-E843-8D74-3D786939AA81}" type="presParOf" srcId="{91AB84B1-1C61-470F-A382-36534DB6E7C4}" destId="{CF22B7A0-C24A-45FF-BE73-1A00544F697E}" srcOrd="7" destOrd="0" presId="urn:microsoft.com/office/officeart/2005/8/layout/chevron2"/>
    <dgm:cxn modelId="{7188030B-F0BB-4846-83CC-7794A79DB0B8}" type="presParOf" srcId="{91AB84B1-1C61-470F-A382-36534DB6E7C4}" destId="{9C5DFD71-2DF8-499E-AD1A-F13624FFE8D3}" srcOrd="8" destOrd="0" presId="urn:microsoft.com/office/officeart/2005/8/layout/chevron2"/>
    <dgm:cxn modelId="{BDD7F818-A6B2-5346-97BA-A69459D582B1}" type="presParOf" srcId="{9C5DFD71-2DF8-499E-AD1A-F13624FFE8D3}" destId="{2E856860-1ECC-4410-A11B-FBC2DAF19382}" srcOrd="0" destOrd="0" presId="urn:microsoft.com/office/officeart/2005/8/layout/chevron2"/>
    <dgm:cxn modelId="{3CA16863-3EB8-7F4E-8DD5-FC33B0781A9B}" type="presParOf" srcId="{9C5DFD71-2DF8-499E-AD1A-F13624FFE8D3}" destId="{7C4CA33F-85EC-4900-A46E-B91DF06EE5C5}" srcOrd="1" destOrd="0" presId="urn:microsoft.com/office/officeart/2005/8/layout/chevron2"/>
    <dgm:cxn modelId="{5D882924-DCF2-CB47-A9E4-357ED4CE7054}" type="presParOf" srcId="{91AB84B1-1C61-470F-A382-36534DB6E7C4}" destId="{45C84BA0-FB35-4593-9E94-B76109280041}" srcOrd="9" destOrd="0" presId="urn:microsoft.com/office/officeart/2005/8/layout/chevron2"/>
    <dgm:cxn modelId="{CE00BE96-557B-3546-B77C-DA262A38E47C}" type="presParOf" srcId="{91AB84B1-1C61-470F-A382-36534DB6E7C4}" destId="{5D4B99AA-0890-4F17-AA47-D9AA91E094C7}" srcOrd="10" destOrd="0" presId="urn:microsoft.com/office/officeart/2005/8/layout/chevron2"/>
    <dgm:cxn modelId="{80734072-5D09-164B-B01D-9B0289BC3D34}" type="presParOf" srcId="{5D4B99AA-0890-4F17-AA47-D9AA91E094C7}" destId="{29B32103-167F-45F7-B02F-240A8F6644F9}" srcOrd="0" destOrd="0" presId="urn:microsoft.com/office/officeart/2005/8/layout/chevron2"/>
    <dgm:cxn modelId="{B38B9F6A-7704-FA42-B403-A88D2ADC72DC}" type="presParOf" srcId="{5D4B99AA-0890-4F17-AA47-D9AA91E094C7}" destId="{9AB88A6C-E132-499B-A46D-EB2582C91396}"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F0E99F-2B07-45A4-B819-03E4203DC1AA}">
      <dsp:nvSpPr>
        <dsp:cNvPr id="0" name=""/>
        <dsp:cNvSpPr/>
      </dsp:nvSpPr>
      <dsp:spPr>
        <a:xfrm rot="5400000">
          <a:off x="-178766" y="259199"/>
          <a:ext cx="1145719" cy="802003"/>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350</a:t>
          </a:r>
          <a:endParaRPr lang="en-CA" sz="2800" kern="1200" dirty="0"/>
        </a:p>
      </dsp:txBody>
      <dsp:txXfrm rot="-5400000">
        <a:off x="-6907" y="488343"/>
        <a:ext cx="802003" cy="343716"/>
      </dsp:txXfrm>
    </dsp:sp>
    <dsp:sp modelId="{94978D8E-CDF6-44D5-8E20-476D692B4A21}">
      <dsp:nvSpPr>
        <dsp:cNvPr id="0" name=""/>
        <dsp:cNvSpPr/>
      </dsp:nvSpPr>
      <dsp:spPr>
        <a:xfrm rot="5400000">
          <a:off x="6075935" y="-5273721"/>
          <a:ext cx="905553" cy="11467235"/>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t>Records identified in Ovid-MEDLINE, Ovid-EMBASE, CINAHL databases; search terms pertained to MI and oral heath (collected on Nov 14, 2017)</a:t>
          </a:r>
          <a:endParaRPr lang="en-CA" sz="2800" b="1" kern="1200" dirty="0"/>
        </a:p>
      </dsp:txBody>
      <dsp:txXfrm rot="-5400000">
        <a:off x="795095" y="51324"/>
        <a:ext cx="11423030" cy="817143"/>
      </dsp:txXfrm>
    </dsp:sp>
    <dsp:sp modelId="{E699D98B-9628-40B4-A0EB-6F5D3E01F7DC}">
      <dsp:nvSpPr>
        <dsp:cNvPr id="0" name=""/>
        <dsp:cNvSpPr/>
      </dsp:nvSpPr>
      <dsp:spPr>
        <a:xfrm rot="5400000">
          <a:off x="-178766" y="1315029"/>
          <a:ext cx="1145719" cy="802003"/>
        </a:xfrm>
        <a:prstGeom prst="chevron">
          <a:avLst/>
        </a:prstGeom>
        <a:solidFill>
          <a:schemeClr val="accent2">
            <a:hueOff val="-1813441"/>
            <a:satOff val="1047"/>
            <a:lumOff val="-1921"/>
            <a:alphaOff val="0"/>
          </a:schemeClr>
        </a:solidFill>
        <a:ln w="25400" cap="flat" cmpd="sng" algn="ctr">
          <a:solidFill>
            <a:schemeClr val="accent2">
              <a:hueOff val="-1813441"/>
              <a:satOff val="1047"/>
              <a:lumOff val="-192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350</a:t>
          </a:r>
          <a:endParaRPr lang="en-CA" sz="2800" kern="1200" dirty="0"/>
        </a:p>
      </dsp:txBody>
      <dsp:txXfrm rot="-5400000">
        <a:off x="-6907" y="1544173"/>
        <a:ext cx="802003" cy="343716"/>
      </dsp:txXfrm>
    </dsp:sp>
    <dsp:sp modelId="{F607C78C-9743-4A48-97C4-F670180A4ABB}">
      <dsp:nvSpPr>
        <dsp:cNvPr id="0" name=""/>
        <dsp:cNvSpPr/>
      </dsp:nvSpPr>
      <dsp:spPr>
        <a:xfrm rot="5400000">
          <a:off x="6156353" y="-4218086"/>
          <a:ext cx="744717" cy="11467235"/>
        </a:xfrm>
        <a:prstGeom prst="round2SameRect">
          <a:avLst/>
        </a:prstGeom>
        <a:solidFill>
          <a:schemeClr val="lt1">
            <a:alpha val="90000"/>
            <a:hueOff val="0"/>
            <a:satOff val="0"/>
            <a:lumOff val="0"/>
            <a:alphaOff val="0"/>
          </a:schemeClr>
        </a:solidFill>
        <a:ln w="25400" cap="flat" cmpd="sng" algn="ctr">
          <a:solidFill>
            <a:schemeClr val="accent2">
              <a:hueOff val="-1813441"/>
              <a:satOff val="1047"/>
              <a:lumOff val="-192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t>Applied inclusion criteria: published in 2007–2017</a:t>
          </a:r>
          <a:endParaRPr lang="en-CA" sz="2800" b="1" kern="1200" dirty="0"/>
        </a:p>
      </dsp:txBody>
      <dsp:txXfrm rot="-5400000">
        <a:off x="795094" y="1179527"/>
        <a:ext cx="11430881" cy="672009"/>
      </dsp:txXfrm>
    </dsp:sp>
    <dsp:sp modelId="{31FDBC62-8E79-4DA4-BC67-6255CA0E358F}">
      <dsp:nvSpPr>
        <dsp:cNvPr id="0" name=""/>
        <dsp:cNvSpPr/>
      </dsp:nvSpPr>
      <dsp:spPr>
        <a:xfrm rot="5400000">
          <a:off x="-178766" y="2460285"/>
          <a:ext cx="1145719" cy="802003"/>
        </a:xfrm>
        <a:prstGeom prst="chevron">
          <a:avLst/>
        </a:prstGeom>
        <a:solidFill>
          <a:schemeClr val="accent2">
            <a:hueOff val="-3626881"/>
            <a:satOff val="2094"/>
            <a:lumOff val="-3843"/>
            <a:alphaOff val="0"/>
          </a:schemeClr>
        </a:solidFill>
        <a:ln w="25400" cap="flat" cmpd="sng" algn="ctr">
          <a:solidFill>
            <a:schemeClr val="accent2">
              <a:hueOff val="-3626881"/>
              <a:satOff val="2094"/>
              <a:lumOff val="-3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209</a:t>
          </a:r>
          <a:endParaRPr lang="en-CA" sz="2800" kern="1200" dirty="0"/>
        </a:p>
      </dsp:txBody>
      <dsp:txXfrm rot="-5400000">
        <a:off x="-6907" y="2689429"/>
        <a:ext cx="802003" cy="343716"/>
      </dsp:txXfrm>
    </dsp:sp>
    <dsp:sp modelId="{3F6A99E7-7B92-4025-991B-33D077504E93}">
      <dsp:nvSpPr>
        <dsp:cNvPr id="0" name=""/>
        <dsp:cNvSpPr/>
      </dsp:nvSpPr>
      <dsp:spPr>
        <a:xfrm rot="5400000">
          <a:off x="6066927" y="-3072830"/>
          <a:ext cx="923569" cy="11467235"/>
        </a:xfrm>
        <a:prstGeom prst="round2SameRect">
          <a:avLst/>
        </a:prstGeom>
        <a:solidFill>
          <a:schemeClr val="lt1">
            <a:alpha val="90000"/>
            <a:hueOff val="0"/>
            <a:satOff val="0"/>
            <a:lumOff val="0"/>
            <a:alphaOff val="0"/>
          </a:schemeClr>
        </a:solidFill>
        <a:ln w="25400" cap="flat" cmpd="sng" algn="ctr">
          <a:solidFill>
            <a:schemeClr val="accent2">
              <a:hueOff val="-3626881"/>
              <a:satOff val="2094"/>
              <a:lumOff val="-3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t>Applied inclusion criteria: English; peer-reviewed; full-text accessible; adult  (18-70 years) study population</a:t>
          </a:r>
          <a:endParaRPr lang="en-CA" sz="2800" b="1" kern="1200" dirty="0"/>
        </a:p>
      </dsp:txBody>
      <dsp:txXfrm rot="-5400000">
        <a:off x="795095" y="2244087"/>
        <a:ext cx="11422150" cy="833399"/>
      </dsp:txXfrm>
    </dsp:sp>
    <dsp:sp modelId="{EA0AB0ED-DC2B-4B28-8BD7-FF4D7756B638}">
      <dsp:nvSpPr>
        <dsp:cNvPr id="0" name=""/>
        <dsp:cNvSpPr/>
      </dsp:nvSpPr>
      <dsp:spPr>
        <a:xfrm rot="5400000">
          <a:off x="-178766" y="3516115"/>
          <a:ext cx="1145719" cy="802003"/>
        </a:xfrm>
        <a:prstGeom prst="chevron">
          <a:avLst/>
        </a:prstGeom>
        <a:solidFill>
          <a:schemeClr val="accent2">
            <a:hueOff val="-5440322"/>
            <a:satOff val="3142"/>
            <a:lumOff val="-5764"/>
            <a:alphaOff val="0"/>
          </a:schemeClr>
        </a:solidFill>
        <a:ln w="25400" cap="flat" cmpd="sng" algn="ctr">
          <a:solidFill>
            <a:schemeClr val="accent2">
              <a:hueOff val="-5440322"/>
              <a:satOff val="3142"/>
              <a:lumOff val="-57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37</a:t>
          </a:r>
          <a:endParaRPr lang="en-CA" sz="2800" kern="1200" dirty="0"/>
        </a:p>
      </dsp:txBody>
      <dsp:txXfrm rot="-5400000">
        <a:off x="-6907" y="3745259"/>
        <a:ext cx="802003" cy="343716"/>
      </dsp:txXfrm>
    </dsp:sp>
    <dsp:sp modelId="{E9D26A03-3280-482B-A74B-7984D1EE9CEC}">
      <dsp:nvSpPr>
        <dsp:cNvPr id="0" name=""/>
        <dsp:cNvSpPr/>
      </dsp:nvSpPr>
      <dsp:spPr>
        <a:xfrm rot="5400000">
          <a:off x="6156353" y="-2017000"/>
          <a:ext cx="744717" cy="11467235"/>
        </a:xfrm>
        <a:prstGeom prst="round2SameRect">
          <a:avLst/>
        </a:prstGeom>
        <a:solidFill>
          <a:schemeClr val="lt1">
            <a:alpha val="90000"/>
            <a:hueOff val="0"/>
            <a:satOff val="0"/>
            <a:lumOff val="0"/>
            <a:alphaOff val="0"/>
          </a:schemeClr>
        </a:solidFill>
        <a:ln w="25400" cap="flat" cmpd="sng" algn="ctr">
          <a:solidFill>
            <a:schemeClr val="accent2">
              <a:hueOff val="-5440322"/>
              <a:satOff val="3142"/>
              <a:lumOff val="-57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t>Screened records for duplicates</a:t>
          </a:r>
          <a:endParaRPr lang="en-CA" sz="2800" b="1" kern="1200" dirty="0"/>
        </a:p>
      </dsp:txBody>
      <dsp:txXfrm rot="-5400000">
        <a:off x="795094" y="3380613"/>
        <a:ext cx="11430881" cy="672009"/>
      </dsp:txXfrm>
    </dsp:sp>
    <dsp:sp modelId="{2E856860-1ECC-4410-A11B-FBC2DAF19382}">
      <dsp:nvSpPr>
        <dsp:cNvPr id="0" name=""/>
        <dsp:cNvSpPr/>
      </dsp:nvSpPr>
      <dsp:spPr>
        <a:xfrm rot="5400000">
          <a:off x="-178766" y="4790885"/>
          <a:ext cx="1145719" cy="802003"/>
        </a:xfrm>
        <a:prstGeom prst="chevron">
          <a:avLst/>
        </a:prstGeom>
        <a:solidFill>
          <a:schemeClr val="accent2">
            <a:hueOff val="-7253763"/>
            <a:satOff val="4189"/>
            <a:lumOff val="-7686"/>
            <a:alphaOff val="0"/>
          </a:schemeClr>
        </a:solidFill>
        <a:ln w="25400" cap="flat" cmpd="sng" algn="ctr">
          <a:solidFill>
            <a:schemeClr val="accent2">
              <a:hueOff val="-7253763"/>
              <a:satOff val="4189"/>
              <a:lumOff val="-7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25</a:t>
          </a:r>
          <a:endParaRPr lang="en-CA" sz="2800" kern="1200" dirty="0"/>
        </a:p>
      </dsp:txBody>
      <dsp:txXfrm rot="-5400000">
        <a:off x="-6907" y="5020029"/>
        <a:ext cx="802003" cy="343716"/>
      </dsp:txXfrm>
    </dsp:sp>
    <dsp:sp modelId="{7C4CA33F-85EC-4900-A46E-B91DF06EE5C5}">
      <dsp:nvSpPr>
        <dsp:cNvPr id="0" name=""/>
        <dsp:cNvSpPr/>
      </dsp:nvSpPr>
      <dsp:spPr>
        <a:xfrm rot="5400000">
          <a:off x="5937413" y="-777966"/>
          <a:ext cx="1182597" cy="11494871"/>
        </a:xfrm>
        <a:prstGeom prst="round2SameRect">
          <a:avLst/>
        </a:prstGeom>
        <a:solidFill>
          <a:schemeClr val="lt1">
            <a:alpha val="90000"/>
            <a:hueOff val="0"/>
            <a:satOff val="0"/>
            <a:lumOff val="0"/>
            <a:alphaOff val="0"/>
          </a:schemeClr>
        </a:solidFill>
        <a:ln w="25400" cap="flat" cmpd="sng" algn="ctr">
          <a:solidFill>
            <a:schemeClr val="accent2">
              <a:hueOff val="-7253763"/>
              <a:satOff val="4189"/>
              <a:lumOff val="-7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t>Full-text articles screened: meta-analyses, systematic reviews, RCTs, cohort studies; exposure related to oral health; outcome related to incidence of MI</a:t>
          </a:r>
          <a:endParaRPr lang="en-CA" sz="2800" b="1" kern="1200" dirty="0"/>
        </a:p>
      </dsp:txBody>
      <dsp:txXfrm rot="-5400000">
        <a:off x="781276" y="4435901"/>
        <a:ext cx="11437141" cy="1067137"/>
      </dsp:txXfrm>
    </dsp:sp>
    <dsp:sp modelId="{29B32103-167F-45F7-B02F-240A8F6644F9}">
      <dsp:nvSpPr>
        <dsp:cNvPr id="0" name=""/>
        <dsp:cNvSpPr/>
      </dsp:nvSpPr>
      <dsp:spPr>
        <a:xfrm rot="5400000">
          <a:off x="-178766" y="5846715"/>
          <a:ext cx="1145719" cy="802003"/>
        </a:xfrm>
        <a:prstGeom prst="chevron">
          <a:avLst/>
        </a:prstGeom>
        <a:solidFill>
          <a:schemeClr val="accent2">
            <a:hueOff val="-9067203"/>
            <a:satOff val="5236"/>
            <a:lumOff val="-9607"/>
            <a:alphaOff val="0"/>
          </a:schemeClr>
        </a:solidFill>
        <a:ln w="25400" cap="flat" cmpd="sng" algn="ctr">
          <a:solidFill>
            <a:schemeClr val="accent2">
              <a:hueOff val="-9067203"/>
              <a:satOff val="5236"/>
              <a:lumOff val="-96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7</a:t>
          </a:r>
          <a:endParaRPr lang="en-CA" sz="2800" kern="1200" dirty="0"/>
        </a:p>
      </dsp:txBody>
      <dsp:txXfrm rot="-5400000">
        <a:off x="-6907" y="6075859"/>
        <a:ext cx="802003" cy="343716"/>
      </dsp:txXfrm>
    </dsp:sp>
    <dsp:sp modelId="{9AB88A6C-E132-499B-A46D-EB2582C91396}">
      <dsp:nvSpPr>
        <dsp:cNvPr id="0" name=""/>
        <dsp:cNvSpPr/>
      </dsp:nvSpPr>
      <dsp:spPr>
        <a:xfrm rot="5400000">
          <a:off x="6221861" y="327845"/>
          <a:ext cx="564391" cy="11467235"/>
        </a:xfrm>
        <a:prstGeom prst="round2SameRect">
          <a:avLst/>
        </a:prstGeom>
        <a:solidFill>
          <a:schemeClr val="lt1">
            <a:alpha val="90000"/>
            <a:hueOff val="0"/>
            <a:satOff val="0"/>
            <a:lumOff val="0"/>
            <a:alphaOff val="0"/>
          </a:schemeClr>
        </a:solidFill>
        <a:ln w="25400" cap="flat" cmpd="sng" algn="ctr">
          <a:solidFill>
            <a:schemeClr val="accent2">
              <a:hueOff val="-9067203"/>
              <a:satOff val="5236"/>
              <a:lumOff val="-96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t>Articles that pertained to the research question</a:t>
          </a:r>
          <a:endParaRPr lang="en-CA" sz="2800" b="1" kern="1200" dirty="0"/>
        </a:p>
      </dsp:txBody>
      <dsp:txXfrm rot="-5400000">
        <a:off x="770440" y="5806818"/>
        <a:ext cx="11439684" cy="50928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76DCFE-FA2E-4375-8E78-24911ACF5811}" type="datetimeFigureOut">
              <a:rPr lang="en-CA" smtClean="0"/>
              <a:t>2017-11-30</a:t>
            </a:fld>
            <a:endParaRPr lang="en-CA"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2FBA6A-E6E4-4A43-825F-ADCF04EEDADC}" type="slidenum">
              <a:rPr lang="en-CA" smtClean="0"/>
              <a:t>‹#›</a:t>
            </a:fld>
            <a:endParaRPr lang="en-CA" dirty="0"/>
          </a:p>
        </p:txBody>
      </p:sp>
    </p:spTree>
    <p:extLst>
      <p:ext uri="{BB962C8B-B14F-4D97-AF65-F5344CB8AC3E}">
        <p14:creationId xmlns:p14="http://schemas.microsoft.com/office/powerpoint/2010/main" val="2727106078"/>
      </p:ext>
    </p:extLst>
  </p:cSld>
  <p:clrMap bg1="lt1" tx1="dk1" bg2="lt2" tx2="dk2" accent1="accent1" accent2="accent2" accent3="accent3" accent4="accent4" accent5="accent5" accent6="accent6" hlink="hlink" folHlink="folHlink"/>
  <p:notesStyle>
    <a:lvl1pPr marL="0" algn="l" defTabSz="800100" rtl="0" eaLnBrk="1" latinLnBrk="0" hangingPunct="1">
      <a:defRPr sz="1050" kern="1200">
        <a:solidFill>
          <a:schemeClr val="tx1"/>
        </a:solidFill>
        <a:latin typeface="+mn-lt"/>
        <a:ea typeface="+mn-ea"/>
        <a:cs typeface="+mn-cs"/>
      </a:defRPr>
    </a:lvl1pPr>
    <a:lvl2pPr marL="400050" algn="l" defTabSz="800100" rtl="0" eaLnBrk="1" latinLnBrk="0" hangingPunct="1">
      <a:defRPr sz="1050" kern="1200">
        <a:solidFill>
          <a:schemeClr val="tx1"/>
        </a:solidFill>
        <a:latin typeface="+mn-lt"/>
        <a:ea typeface="+mn-ea"/>
        <a:cs typeface="+mn-cs"/>
      </a:defRPr>
    </a:lvl2pPr>
    <a:lvl3pPr marL="800100" algn="l" defTabSz="800100" rtl="0" eaLnBrk="1" latinLnBrk="0" hangingPunct="1">
      <a:defRPr sz="1050" kern="1200">
        <a:solidFill>
          <a:schemeClr val="tx1"/>
        </a:solidFill>
        <a:latin typeface="+mn-lt"/>
        <a:ea typeface="+mn-ea"/>
        <a:cs typeface="+mn-cs"/>
      </a:defRPr>
    </a:lvl3pPr>
    <a:lvl4pPr marL="1200150" algn="l" defTabSz="800100" rtl="0" eaLnBrk="1" latinLnBrk="0" hangingPunct="1">
      <a:defRPr sz="1050" kern="1200">
        <a:solidFill>
          <a:schemeClr val="tx1"/>
        </a:solidFill>
        <a:latin typeface="+mn-lt"/>
        <a:ea typeface="+mn-ea"/>
        <a:cs typeface="+mn-cs"/>
      </a:defRPr>
    </a:lvl4pPr>
    <a:lvl5pPr marL="1600200" algn="l" defTabSz="800100" rtl="0" eaLnBrk="1" latinLnBrk="0" hangingPunct="1">
      <a:defRPr sz="1050" kern="1200">
        <a:solidFill>
          <a:schemeClr val="tx1"/>
        </a:solidFill>
        <a:latin typeface="+mn-lt"/>
        <a:ea typeface="+mn-ea"/>
        <a:cs typeface="+mn-cs"/>
      </a:defRPr>
    </a:lvl5pPr>
    <a:lvl6pPr marL="2000250" algn="l" defTabSz="800100" rtl="0" eaLnBrk="1" latinLnBrk="0" hangingPunct="1">
      <a:defRPr sz="1050" kern="1200">
        <a:solidFill>
          <a:schemeClr val="tx1"/>
        </a:solidFill>
        <a:latin typeface="+mn-lt"/>
        <a:ea typeface="+mn-ea"/>
        <a:cs typeface="+mn-cs"/>
      </a:defRPr>
    </a:lvl6pPr>
    <a:lvl7pPr marL="2400300" algn="l" defTabSz="800100" rtl="0" eaLnBrk="1" latinLnBrk="0" hangingPunct="1">
      <a:defRPr sz="1050" kern="1200">
        <a:solidFill>
          <a:schemeClr val="tx1"/>
        </a:solidFill>
        <a:latin typeface="+mn-lt"/>
        <a:ea typeface="+mn-ea"/>
        <a:cs typeface="+mn-cs"/>
      </a:defRPr>
    </a:lvl7pPr>
    <a:lvl8pPr marL="2800350" algn="l" defTabSz="800100" rtl="0" eaLnBrk="1" latinLnBrk="0" hangingPunct="1">
      <a:defRPr sz="1050" kern="1200">
        <a:solidFill>
          <a:schemeClr val="tx1"/>
        </a:solidFill>
        <a:latin typeface="+mn-lt"/>
        <a:ea typeface="+mn-ea"/>
        <a:cs typeface="+mn-cs"/>
      </a:defRPr>
    </a:lvl8pPr>
    <a:lvl9pPr marL="3200400" algn="l" defTabSz="800100" rtl="0" eaLnBrk="1" latinLnBrk="0" hangingPunct="1">
      <a:defRPr sz="10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F92FBA6A-E6E4-4A43-825F-ADCF04EEDADC}" type="slidenum">
              <a:rPr lang="en-CA" smtClean="0"/>
              <a:t>1</a:t>
            </a:fld>
            <a:endParaRPr lang="en-CA" dirty="0"/>
          </a:p>
        </p:txBody>
      </p:sp>
    </p:spTree>
    <p:extLst>
      <p:ext uri="{BB962C8B-B14F-4D97-AF65-F5344CB8AC3E}">
        <p14:creationId xmlns:p14="http://schemas.microsoft.com/office/powerpoint/2010/main" val="4053852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3343999" indent="0" algn="ctr">
              <a:buNone/>
              <a:defRPr>
                <a:solidFill>
                  <a:schemeClr val="tx1">
                    <a:tint val="75000"/>
                  </a:schemeClr>
                </a:solidFill>
              </a:defRPr>
            </a:lvl2pPr>
            <a:lvl3pPr marL="6687998" indent="0" algn="ctr">
              <a:buNone/>
              <a:defRPr>
                <a:solidFill>
                  <a:schemeClr val="tx1">
                    <a:tint val="75000"/>
                  </a:schemeClr>
                </a:solidFill>
              </a:defRPr>
            </a:lvl3pPr>
            <a:lvl4pPr marL="10031997" indent="0" algn="ctr">
              <a:buNone/>
              <a:defRPr>
                <a:solidFill>
                  <a:schemeClr val="tx1">
                    <a:tint val="75000"/>
                  </a:schemeClr>
                </a:solidFill>
              </a:defRPr>
            </a:lvl4pPr>
            <a:lvl5pPr marL="13375996" indent="0" algn="ctr">
              <a:buNone/>
              <a:defRPr>
                <a:solidFill>
                  <a:schemeClr val="tx1">
                    <a:tint val="75000"/>
                  </a:schemeClr>
                </a:solidFill>
              </a:defRPr>
            </a:lvl5pPr>
            <a:lvl6pPr marL="16719995" indent="0" algn="ctr">
              <a:buNone/>
              <a:defRPr>
                <a:solidFill>
                  <a:schemeClr val="tx1">
                    <a:tint val="75000"/>
                  </a:schemeClr>
                </a:solidFill>
              </a:defRPr>
            </a:lvl6pPr>
            <a:lvl7pPr marL="20063994" indent="0" algn="ctr">
              <a:buNone/>
              <a:defRPr>
                <a:solidFill>
                  <a:schemeClr val="tx1">
                    <a:tint val="75000"/>
                  </a:schemeClr>
                </a:solidFill>
              </a:defRPr>
            </a:lvl7pPr>
            <a:lvl8pPr marL="23407993" indent="0" algn="ctr">
              <a:buNone/>
              <a:defRPr>
                <a:solidFill>
                  <a:schemeClr val="tx1">
                    <a:tint val="75000"/>
                  </a:schemeClr>
                </a:solidFill>
              </a:defRPr>
            </a:lvl8pPr>
            <a:lvl9pPr marL="2675199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1335875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412086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6" y="8435344"/>
            <a:ext cx="47404017" cy="1797634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8435344"/>
            <a:ext cx="141480543" cy="179763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4110636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1379199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2"/>
            <a:ext cx="37307520" cy="6537960"/>
          </a:xfrm>
        </p:spPr>
        <p:txBody>
          <a:bodyPr anchor="t"/>
          <a:lstStyle>
            <a:lvl1pPr algn="l">
              <a:defRPr sz="29199" b="1" cap="all"/>
            </a:lvl1pPr>
          </a:lstStyle>
          <a:p>
            <a:r>
              <a:rPr lang="en-US"/>
              <a:t>Click to edit Master title style</a:t>
            </a:r>
          </a:p>
        </p:txBody>
      </p:sp>
      <p:sp>
        <p:nvSpPr>
          <p:cNvPr id="3" name="Text Placeholder 2"/>
          <p:cNvSpPr>
            <a:spLocks noGrp="1"/>
          </p:cNvSpPr>
          <p:nvPr>
            <p:ph type="body" idx="1"/>
          </p:nvPr>
        </p:nvSpPr>
        <p:spPr>
          <a:xfrm>
            <a:off x="3467103" y="13952226"/>
            <a:ext cx="37307520" cy="7200898"/>
          </a:xfrm>
        </p:spPr>
        <p:txBody>
          <a:bodyPr anchor="b"/>
          <a:lstStyle>
            <a:lvl1pPr marL="0" indent="0">
              <a:buNone/>
              <a:defRPr sz="14666">
                <a:solidFill>
                  <a:schemeClr val="tx1">
                    <a:tint val="75000"/>
                  </a:schemeClr>
                </a:solidFill>
              </a:defRPr>
            </a:lvl1pPr>
            <a:lvl2pPr marL="3343999" indent="0">
              <a:buNone/>
              <a:defRPr sz="13200">
                <a:solidFill>
                  <a:schemeClr val="tx1">
                    <a:tint val="75000"/>
                  </a:schemeClr>
                </a:solidFill>
              </a:defRPr>
            </a:lvl2pPr>
            <a:lvl3pPr marL="6687998" indent="0">
              <a:buNone/>
              <a:defRPr sz="11733">
                <a:solidFill>
                  <a:schemeClr val="tx1">
                    <a:tint val="75000"/>
                  </a:schemeClr>
                </a:solidFill>
              </a:defRPr>
            </a:lvl3pPr>
            <a:lvl4pPr marL="10031997" indent="0">
              <a:buNone/>
              <a:defRPr sz="10266">
                <a:solidFill>
                  <a:schemeClr val="tx1">
                    <a:tint val="75000"/>
                  </a:schemeClr>
                </a:solidFill>
              </a:defRPr>
            </a:lvl4pPr>
            <a:lvl5pPr marL="13375996" indent="0">
              <a:buNone/>
              <a:defRPr sz="10266">
                <a:solidFill>
                  <a:schemeClr val="tx1">
                    <a:tint val="75000"/>
                  </a:schemeClr>
                </a:solidFill>
              </a:defRPr>
            </a:lvl5pPr>
            <a:lvl6pPr marL="16719995" indent="0">
              <a:buNone/>
              <a:defRPr sz="10266">
                <a:solidFill>
                  <a:schemeClr val="tx1">
                    <a:tint val="75000"/>
                  </a:schemeClr>
                </a:solidFill>
              </a:defRPr>
            </a:lvl6pPr>
            <a:lvl7pPr marL="20063994" indent="0">
              <a:buNone/>
              <a:defRPr sz="10266">
                <a:solidFill>
                  <a:schemeClr val="tx1">
                    <a:tint val="75000"/>
                  </a:schemeClr>
                </a:solidFill>
              </a:defRPr>
            </a:lvl7pPr>
            <a:lvl8pPr marL="23407993" indent="0">
              <a:buNone/>
              <a:defRPr sz="10266">
                <a:solidFill>
                  <a:schemeClr val="tx1">
                    <a:tint val="75000"/>
                  </a:schemeClr>
                </a:solidFill>
              </a:defRPr>
            </a:lvl8pPr>
            <a:lvl9pPr marL="26751993" indent="0">
              <a:buNone/>
              <a:defRPr sz="1026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2807221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3" y="49156623"/>
            <a:ext cx="94442280" cy="139042138"/>
          </a:xfrm>
        </p:spPr>
        <p:txBody>
          <a:bodyPr/>
          <a:lstStyle>
            <a:lvl1pPr>
              <a:defRPr sz="20533"/>
            </a:lvl1pPr>
            <a:lvl2pPr>
              <a:defRPr sz="17600"/>
            </a:lvl2pPr>
            <a:lvl3pPr>
              <a:defRPr sz="14666"/>
            </a:lvl3pPr>
            <a:lvl4pPr>
              <a:defRPr sz="13200"/>
            </a:lvl4pPr>
            <a:lvl5pPr>
              <a:defRPr sz="13200"/>
            </a:lvl5pPr>
            <a:lvl6pPr>
              <a:defRPr sz="13200"/>
            </a:lvl6pPr>
            <a:lvl7pPr>
              <a:defRPr sz="13200"/>
            </a:lvl7pPr>
            <a:lvl8pPr>
              <a:defRPr sz="13200"/>
            </a:lvl8pPr>
            <a:lvl9pPr>
              <a:defRPr sz="1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3" y="49156623"/>
            <a:ext cx="94442280" cy="139042138"/>
          </a:xfrm>
        </p:spPr>
        <p:txBody>
          <a:bodyPr/>
          <a:lstStyle>
            <a:lvl1pPr>
              <a:defRPr sz="20533"/>
            </a:lvl1pPr>
            <a:lvl2pPr>
              <a:defRPr sz="17600"/>
            </a:lvl2pPr>
            <a:lvl3pPr>
              <a:defRPr sz="14666"/>
            </a:lvl3pPr>
            <a:lvl4pPr>
              <a:defRPr sz="13200"/>
            </a:lvl4pPr>
            <a:lvl5pPr>
              <a:defRPr sz="13200"/>
            </a:lvl5pPr>
            <a:lvl6pPr>
              <a:defRPr sz="13200"/>
            </a:lvl6pPr>
            <a:lvl7pPr>
              <a:defRPr sz="13200"/>
            </a:lvl7pPr>
            <a:lvl8pPr>
              <a:defRPr sz="13200"/>
            </a:lvl8pPr>
            <a:lvl9pPr>
              <a:defRPr sz="1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1849681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1" y="7368543"/>
            <a:ext cx="19392903" cy="3070858"/>
          </a:xfrm>
        </p:spPr>
        <p:txBody>
          <a:bodyPr anchor="b"/>
          <a:lstStyle>
            <a:lvl1pPr marL="0" indent="0">
              <a:buNone/>
              <a:defRPr sz="17600" b="1"/>
            </a:lvl1pPr>
            <a:lvl2pPr marL="3343999" indent="0">
              <a:buNone/>
              <a:defRPr sz="14666" b="1"/>
            </a:lvl2pPr>
            <a:lvl3pPr marL="6687998" indent="0">
              <a:buNone/>
              <a:defRPr sz="13200" b="1"/>
            </a:lvl3pPr>
            <a:lvl4pPr marL="10031997" indent="0">
              <a:buNone/>
              <a:defRPr sz="11733" b="1"/>
            </a:lvl4pPr>
            <a:lvl5pPr marL="13375996" indent="0">
              <a:buNone/>
              <a:defRPr sz="11733" b="1"/>
            </a:lvl5pPr>
            <a:lvl6pPr marL="16719995" indent="0">
              <a:buNone/>
              <a:defRPr sz="11733" b="1"/>
            </a:lvl6pPr>
            <a:lvl7pPr marL="20063994" indent="0">
              <a:buNone/>
              <a:defRPr sz="11733" b="1"/>
            </a:lvl7pPr>
            <a:lvl8pPr marL="23407993" indent="0">
              <a:buNone/>
              <a:defRPr sz="11733" b="1"/>
            </a:lvl8pPr>
            <a:lvl9pPr marL="26751993" indent="0">
              <a:buNone/>
              <a:defRPr sz="11733" b="1"/>
            </a:lvl9pPr>
          </a:lstStyle>
          <a:p>
            <a:pPr lvl="0"/>
            <a:r>
              <a:rPr lang="en-US"/>
              <a:t>Click to edit Master text styles</a:t>
            </a:r>
          </a:p>
        </p:txBody>
      </p:sp>
      <p:sp>
        <p:nvSpPr>
          <p:cNvPr id="4" name="Content Placeholder 3"/>
          <p:cNvSpPr>
            <a:spLocks noGrp="1"/>
          </p:cNvSpPr>
          <p:nvPr>
            <p:ph sz="half" idx="2"/>
          </p:nvPr>
        </p:nvSpPr>
        <p:spPr>
          <a:xfrm>
            <a:off x="2194561" y="10439401"/>
            <a:ext cx="19392903" cy="18966182"/>
          </a:xfrm>
        </p:spPr>
        <p:txBody>
          <a:bodyPr/>
          <a:lstStyle>
            <a:lvl1pPr>
              <a:defRPr sz="17600"/>
            </a:lvl1pPr>
            <a:lvl2pPr>
              <a:defRPr sz="14666"/>
            </a:lvl2pPr>
            <a:lvl3pPr>
              <a:defRPr sz="13200"/>
            </a:lvl3pPr>
            <a:lvl4pPr>
              <a:defRPr sz="11733"/>
            </a:lvl4pPr>
            <a:lvl5pPr>
              <a:defRPr sz="11733"/>
            </a:lvl5pPr>
            <a:lvl6pPr>
              <a:defRPr sz="11733"/>
            </a:lvl6pPr>
            <a:lvl7pPr>
              <a:defRPr sz="11733"/>
            </a:lvl7pPr>
            <a:lvl8pPr>
              <a:defRPr sz="11733"/>
            </a:lvl8pPr>
            <a:lvl9pPr>
              <a:defRPr sz="1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3"/>
            <a:ext cx="19400520" cy="3070858"/>
          </a:xfrm>
        </p:spPr>
        <p:txBody>
          <a:bodyPr anchor="b"/>
          <a:lstStyle>
            <a:lvl1pPr marL="0" indent="0">
              <a:buNone/>
              <a:defRPr sz="17600" b="1"/>
            </a:lvl1pPr>
            <a:lvl2pPr marL="3343999" indent="0">
              <a:buNone/>
              <a:defRPr sz="14666" b="1"/>
            </a:lvl2pPr>
            <a:lvl3pPr marL="6687998" indent="0">
              <a:buNone/>
              <a:defRPr sz="13200" b="1"/>
            </a:lvl3pPr>
            <a:lvl4pPr marL="10031997" indent="0">
              <a:buNone/>
              <a:defRPr sz="11733" b="1"/>
            </a:lvl4pPr>
            <a:lvl5pPr marL="13375996" indent="0">
              <a:buNone/>
              <a:defRPr sz="11733" b="1"/>
            </a:lvl5pPr>
            <a:lvl6pPr marL="16719995" indent="0">
              <a:buNone/>
              <a:defRPr sz="11733" b="1"/>
            </a:lvl6pPr>
            <a:lvl7pPr marL="20063994" indent="0">
              <a:buNone/>
              <a:defRPr sz="11733" b="1"/>
            </a:lvl7pPr>
            <a:lvl8pPr marL="23407993" indent="0">
              <a:buNone/>
              <a:defRPr sz="11733" b="1"/>
            </a:lvl8pPr>
            <a:lvl9pPr marL="26751993" indent="0">
              <a:buNone/>
              <a:defRPr sz="11733" b="1"/>
            </a:lvl9pPr>
          </a:lstStyle>
          <a:p>
            <a:pPr lvl="0"/>
            <a:r>
              <a:rPr lang="en-US"/>
              <a:t>Click to edit Master text styles</a:t>
            </a:r>
          </a:p>
        </p:txBody>
      </p:sp>
      <p:sp>
        <p:nvSpPr>
          <p:cNvPr id="6" name="Content Placeholder 5"/>
          <p:cNvSpPr>
            <a:spLocks noGrp="1"/>
          </p:cNvSpPr>
          <p:nvPr>
            <p:ph sz="quarter" idx="4"/>
          </p:nvPr>
        </p:nvSpPr>
        <p:spPr>
          <a:xfrm>
            <a:off x="22296123" y="10439401"/>
            <a:ext cx="19400520" cy="18966182"/>
          </a:xfrm>
        </p:spPr>
        <p:txBody>
          <a:bodyPr/>
          <a:lstStyle>
            <a:lvl1pPr>
              <a:defRPr sz="17600"/>
            </a:lvl1pPr>
            <a:lvl2pPr>
              <a:defRPr sz="14666"/>
            </a:lvl2pPr>
            <a:lvl3pPr>
              <a:defRPr sz="13200"/>
            </a:lvl3pPr>
            <a:lvl4pPr>
              <a:defRPr sz="11733"/>
            </a:lvl4pPr>
            <a:lvl5pPr>
              <a:defRPr sz="11733"/>
            </a:lvl5pPr>
            <a:lvl6pPr>
              <a:defRPr sz="11733"/>
            </a:lvl6pPr>
            <a:lvl7pPr>
              <a:defRPr sz="11733"/>
            </a:lvl7pPr>
            <a:lvl8pPr>
              <a:defRPr sz="11733"/>
            </a:lvl8pPr>
            <a:lvl9pPr>
              <a:defRPr sz="1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1261509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1406089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999456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3" cy="5577840"/>
          </a:xfrm>
        </p:spPr>
        <p:txBody>
          <a:bodyPr anchor="b"/>
          <a:lstStyle>
            <a:lvl1pPr algn="l">
              <a:defRPr sz="14666"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23466"/>
            </a:lvl1pPr>
            <a:lvl2pPr>
              <a:defRPr sz="20533"/>
            </a:lvl2pPr>
            <a:lvl3pPr>
              <a:defRPr sz="17600"/>
            </a:lvl3pPr>
            <a:lvl4pPr>
              <a:defRPr sz="14666"/>
            </a:lvl4pPr>
            <a:lvl5pPr>
              <a:defRPr sz="14666"/>
            </a:lvl5pPr>
            <a:lvl6pPr>
              <a:defRPr sz="14666"/>
            </a:lvl6pPr>
            <a:lvl7pPr>
              <a:defRPr sz="14666"/>
            </a:lvl7pPr>
            <a:lvl8pPr>
              <a:defRPr sz="14666"/>
            </a:lvl8pPr>
            <a:lvl9pPr>
              <a:defRPr sz="146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3" cy="22517102"/>
          </a:xfrm>
        </p:spPr>
        <p:txBody>
          <a:bodyPr/>
          <a:lstStyle>
            <a:lvl1pPr marL="0" indent="0">
              <a:buNone/>
              <a:defRPr sz="10266"/>
            </a:lvl1pPr>
            <a:lvl2pPr marL="3343999" indent="0">
              <a:buNone/>
              <a:defRPr sz="8800"/>
            </a:lvl2pPr>
            <a:lvl3pPr marL="6687998" indent="0">
              <a:buNone/>
              <a:defRPr sz="7333"/>
            </a:lvl3pPr>
            <a:lvl4pPr marL="10031997" indent="0">
              <a:buNone/>
              <a:defRPr sz="6533"/>
            </a:lvl4pPr>
            <a:lvl5pPr marL="13375996" indent="0">
              <a:buNone/>
              <a:defRPr sz="6533"/>
            </a:lvl5pPr>
            <a:lvl6pPr marL="16719995" indent="0">
              <a:buNone/>
              <a:defRPr sz="6533"/>
            </a:lvl6pPr>
            <a:lvl7pPr marL="20063994" indent="0">
              <a:buNone/>
              <a:defRPr sz="6533"/>
            </a:lvl7pPr>
            <a:lvl8pPr marL="23407993" indent="0">
              <a:buNone/>
              <a:defRPr sz="6533"/>
            </a:lvl8pPr>
            <a:lvl9pPr marL="26751993" indent="0">
              <a:buNone/>
              <a:defRPr sz="6533"/>
            </a:lvl9pPr>
          </a:lstStyle>
          <a:p>
            <a:pPr lvl="0"/>
            <a:r>
              <a:rPr lang="en-US"/>
              <a:t>Click to edit Master text styles</a:t>
            </a:r>
          </a:p>
        </p:txBody>
      </p:sp>
      <p:sp>
        <p:nvSpPr>
          <p:cNvPr id="5" name="Date Placeholder 4"/>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260007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1"/>
            <a:ext cx="26334720" cy="2720342"/>
          </a:xfrm>
        </p:spPr>
        <p:txBody>
          <a:bodyPr anchor="b"/>
          <a:lstStyle>
            <a:lvl1pPr algn="l">
              <a:defRPr sz="14666" b="1"/>
            </a:lvl1pPr>
          </a:lstStyle>
          <a:p>
            <a:r>
              <a:rPr lang="en-US"/>
              <a:t>Click to edit Master title style</a:t>
            </a:r>
          </a:p>
        </p:txBody>
      </p:sp>
      <p:sp>
        <p:nvSpPr>
          <p:cNvPr id="3" name="Picture Placeholder 2"/>
          <p:cNvSpPr>
            <a:spLocks noGrp="1"/>
          </p:cNvSpPr>
          <p:nvPr>
            <p:ph type="pic" idx="1"/>
          </p:nvPr>
        </p:nvSpPr>
        <p:spPr>
          <a:xfrm>
            <a:off x="8602983" y="2941320"/>
            <a:ext cx="26334720" cy="19751040"/>
          </a:xfrm>
        </p:spPr>
        <p:txBody>
          <a:bodyPr/>
          <a:lstStyle>
            <a:lvl1pPr marL="0" indent="0">
              <a:buNone/>
              <a:defRPr sz="23466"/>
            </a:lvl1pPr>
            <a:lvl2pPr marL="3343999" indent="0">
              <a:buNone/>
              <a:defRPr sz="20533"/>
            </a:lvl2pPr>
            <a:lvl3pPr marL="6687998" indent="0">
              <a:buNone/>
              <a:defRPr sz="17600"/>
            </a:lvl3pPr>
            <a:lvl4pPr marL="10031997" indent="0">
              <a:buNone/>
              <a:defRPr sz="14666"/>
            </a:lvl4pPr>
            <a:lvl5pPr marL="13375996" indent="0">
              <a:buNone/>
              <a:defRPr sz="14666"/>
            </a:lvl5pPr>
            <a:lvl6pPr marL="16719995" indent="0">
              <a:buNone/>
              <a:defRPr sz="14666"/>
            </a:lvl6pPr>
            <a:lvl7pPr marL="20063994" indent="0">
              <a:buNone/>
              <a:defRPr sz="14666"/>
            </a:lvl7pPr>
            <a:lvl8pPr marL="23407993" indent="0">
              <a:buNone/>
              <a:defRPr sz="14666"/>
            </a:lvl8pPr>
            <a:lvl9pPr marL="26751993" indent="0">
              <a:buNone/>
              <a:defRPr sz="14666"/>
            </a:lvl9pPr>
          </a:lstStyle>
          <a:p>
            <a:endParaRPr lang="en-US" dirty="0"/>
          </a:p>
        </p:txBody>
      </p:sp>
      <p:sp>
        <p:nvSpPr>
          <p:cNvPr id="4" name="Text Placeholder 3"/>
          <p:cNvSpPr>
            <a:spLocks noGrp="1"/>
          </p:cNvSpPr>
          <p:nvPr>
            <p:ph type="body" sz="half" idx="2"/>
          </p:nvPr>
        </p:nvSpPr>
        <p:spPr>
          <a:xfrm>
            <a:off x="8602983" y="25763224"/>
            <a:ext cx="26334720" cy="3863338"/>
          </a:xfrm>
        </p:spPr>
        <p:txBody>
          <a:bodyPr/>
          <a:lstStyle>
            <a:lvl1pPr marL="0" indent="0">
              <a:buNone/>
              <a:defRPr sz="10266"/>
            </a:lvl1pPr>
            <a:lvl2pPr marL="3343999" indent="0">
              <a:buNone/>
              <a:defRPr sz="8800"/>
            </a:lvl2pPr>
            <a:lvl3pPr marL="6687998" indent="0">
              <a:buNone/>
              <a:defRPr sz="7333"/>
            </a:lvl3pPr>
            <a:lvl4pPr marL="10031997" indent="0">
              <a:buNone/>
              <a:defRPr sz="6533"/>
            </a:lvl4pPr>
            <a:lvl5pPr marL="13375996" indent="0">
              <a:buNone/>
              <a:defRPr sz="6533"/>
            </a:lvl5pPr>
            <a:lvl6pPr marL="16719995" indent="0">
              <a:buNone/>
              <a:defRPr sz="6533"/>
            </a:lvl6pPr>
            <a:lvl7pPr marL="20063994" indent="0">
              <a:buNone/>
              <a:defRPr sz="6533"/>
            </a:lvl7pPr>
            <a:lvl8pPr marL="23407993" indent="0">
              <a:buNone/>
              <a:defRPr sz="6533"/>
            </a:lvl8pPr>
            <a:lvl9pPr marL="26751993" indent="0">
              <a:buNone/>
              <a:defRPr sz="6533"/>
            </a:lvl9pPr>
          </a:lstStyle>
          <a:p>
            <a:pPr lvl="0"/>
            <a:r>
              <a:rPr lang="en-US"/>
              <a:t>Click to edit Master text styles</a:t>
            </a:r>
          </a:p>
        </p:txBody>
      </p:sp>
      <p:sp>
        <p:nvSpPr>
          <p:cNvPr id="5" name="Date Placeholder 4"/>
          <p:cNvSpPr>
            <a:spLocks noGrp="1"/>
          </p:cNvSpPr>
          <p:nvPr>
            <p:ph type="dt" sz="half" idx="10"/>
          </p:nvPr>
        </p:nvSpPr>
        <p:spPr/>
        <p:txBody>
          <a:bodyPr/>
          <a:lstStyle/>
          <a:p>
            <a:fld id="{5757E950-ACD4-47D9-A295-2029FC237176}" type="datetimeFigureOut">
              <a:rPr lang="en-US" smtClean="0"/>
              <a:t>11/30/17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9CE60A-55D1-4DC5-9A16-E72219848A5C}" type="slidenum">
              <a:rPr lang="en-US" smtClean="0"/>
              <a:t>‹#›</a:t>
            </a:fld>
            <a:endParaRPr lang="en-US" dirty="0"/>
          </a:p>
        </p:txBody>
      </p:sp>
    </p:spTree>
    <p:extLst>
      <p:ext uri="{BB962C8B-B14F-4D97-AF65-F5344CB8AC3E}">
        <p14:creationId xmlns:p14="http://schemas.microsoft.com/office/powerpoint/2010/main" val="12884651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501612" tIns="250806" rIns="501612" bIns="250806" rtlCol="0" anchor="ctr">
            <a:normAutofit/>
          </a:bodyPr>
          <a:lstStyle/>
          <a:p>
            <a:r>
              <a:rPr lang="en-US"/>
              <a:t>Click to edit Master title style</a:t>
            </a:r>
          </a:p>
        </p:txBody>
      </p:sp>
      <p:sp>
        <p:nvSpPr>
          <p:cNvPr id="3" name="Text Placeholder 2"/>
          <p:cNvSpPr>
            <a:spLocks noGrp="1"/>
          </p:cNvSpPr>
          <p:nvPr>
            <p:ph type="body" idx="1"/>
          </p:nvPr>
        </p:nvSpPr>
        <p:spPr>
          <a:xfrm>
            <a:off x="2194560" y="7680964"/>
            <a:ext cx="39502080" cy="21724622"/>
          </a:xfrm>
          <a:prstGeom prst="rect">
            <a:avLst/>
          </a:prstGeom>
        </p:spPr>
        <p:txBody>
          <a:bodyPr vert="horz" lIns="501612" tIns="250806" rIns="501612" bIns="25080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501612" tIns="250806" rIns="501612" bIns="250806" rtlCol="0" anchor="ctr"/>
          <a:lstStyle>
            <a:lvl1pPr algn="l">
              <a:defRPr sz="8800">
                <a:solidFill>
                  <a:schemeClr val="tx1">
                    <a:tint val="75000"/>
                  </a:schemeClr>
                </a:solidFill>
              </a:defRPr>
            </a:lvl1pPr>
          </a:lstStyle>
          <a:p>
            <a:fld id="{5757E950-ACD4-47D9-A295-2029FC237176}" type="datetimeFigureOut">
              <a:rPr lang="en-US" smtClean="0"/>
              <a:t>11/30/17</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501612" tIns="250806" rIns="501612" bIns="250806" rtlCol="0" anchor="ctr"/>
          <a:lstStyle>
            <a:lvl1pPr algn="ctr">
              <a:defRPr sz="8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501612" tIns="250806" rIns="501612" bIns="250806" rtlCol="0" anchor="ctr"/>
          <a:lstStyle>
            <a:lvl1pPr algn="r">
              <a:defRPr sz="8800">
                <a:solidFill>
                  <a:schemeClr val="tx1">
                    <a:tint val="75000"/>
                  </a:schemeClr>
                </a:solidFill>
              </a:defRPr>
            </a:lvl1pPr>
          </a:lstStyle>
          <a:p>
            <a:fld id="{C09CE60A-55D1-4DC5-9A16-E72219848A5C}" type="slidenum">
              <a:rPr lang="en-US" smtClean="0"/>
              <a:t>‹#›</a:t>
            </a:fld>
            <a:endParaRPr lang="en-US" dirty="0"/>
          </a:p>
        </p:txBody>
      </p:sp>
    </p:spTree>
    <p:extLst>
      <p:ext uri="{BB962C8B-B14F-4D97-AF65-F5344CB8AC3E}">
        <p14:creationId xmlns:p14="http://schemas.microsoft.com/office/powerpoint/2010/main" val="1664253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687998" rtl="0" eaLnBrk="1" latinLnBrk="0" hangingPunct="1">
        <a:spcBef>
          <a:spcPct val="0"/>
        </a:spcBef>
        <a:buNone/>
        <a:defRPr sz="32133" kern="1200">
          <a:solidFill>
            <a:schemeClr val="tx1"/>
          </a:solidFill>
          <a:latin typeface="+mj-lt"/>
          <a:ea typeface="+mj-ea"/>
          <a:cs typeface="+mj-cs"/>
        </a:defRPr>
      </a:lvl1pPr>
    </p:titleStyle>
    <p:bodyStyle>
      <a:lvl1pPr marL="2508000" indent="-2508000" algn="l" defTabSz="6687998" rtl="0" eaLnBrk="1" latinLnBrk="0" hangingPunct="1">
        <a:spcBef>
          <a:spcPct val="20000"/>
        </a:spcBef>
        <a:buFont typeface="Arial" panose="020B0604020202020204" pitchFamily="34" charset="0"/>
        <a:buChar char="•"/>
        <a:defRPr sz="23466" kern="1200">
          <a:solidFill>
            <a:schemeClr val="tx1"/>
          </a:solidFill>
          <a:latin typeface="+mn-lt"/>
          <a:ea typeface="+mn-ea"/>
          <a:cs typeface="+mn-cs"/>
        </a:defRPr>
      </a:lvl1pPr>
      <a:lvl2pPr marL="5433999" indent="-2090000" algn="l" defTabSz="6687998" rtl="0" eaLnBrk="1" latinLnBrk="0" hangingPunct="1">
        <a:spcBef>
          <a:spcPct val="20000"/>
        </a:spcBef>
        <a:buFont typeface="Arial" panose="020B0604020202020204" pitchFamily="34" charset="0"/>
        <a:buChar char="–"/>
        <a:defRPr sz="20533" kern="1200">
          <a:solidFill>
            <a:schemeClr val="tx1"/>
          </a:solidFill>
          <a:latin typeface="+mn-lt"/>
          <a:ea typeface="+mn-ea"/>
          <a:cs typeface="+mn-cs"/>
        </a:defRPr>
      </a:lvl2pPr>
      <a:lvl3pPr marL="8359998" indent="-1672000" algn="l" defTabSz="6687998" rtl="0" eaLnBrk="1" latinLnBrk="0" hangingPunct="1">
        <a:spcBef>
          <a:spcPct val="20000"/>
        </a:spcBef>
        <a:buFont typeface="Arial" panose="020B0604020202020204" pitchFamily="34" charset="0"/>
        <a:buChar char="•"/>
        <a:defRPr sz="17600" kern="1200">
          <a:solidFill>
            <a:schemeClr val="tx1"/>
          </a:solidFill>
          <a:latin typeface="+mn-lt"/>
          <a:ea typeface="+mn-ea"/>
          <a:cs typeface="+mn-cs"/>
        </a:defRPr>
      </a:lvl3pPr>
      <a:lvl4pPr marL="11703997" indent="-1672000" algn="l" defTabSz="6687998" rtl="0" eaLnBrk="1" latinLnBrk="0" hangingPunct="1">
        <a:spcBef>
          <a:spcPct val="20000"/>
        </a:spcBef>
        <a:buFont typeface="Arial" panose="020B0604020202020204" pitchFamily="34" charset="0"/>
        <a:buChar char="–"/>
        <a:defRPr sz="14666" kern="1200">
          <a:solidFill>
            <a:schemeClr val="tx1"/>
          </a:solidFill>
          <a:latin typeface="+mn-lt"/>
          <a:ea typeface="+mn-ea"/>
          <a:cs typeface="+mn-cs"/>
        </a:defRPr>
      </a:lvl4pPr>
      <a:lvl5pPr marL="15047996" indent="-1672000" algn="l" defTabSz="6687998" rtl="0" eaLnBrk="1" latinLnBrk="0" hangingPunct="1">
        <a:spcBef>
          <a:spcPct val="20000"/>
        </a:spcBef>
        <a:buFont typeface="Arial" panose="020B0604020202020204" pitchFamily="34" charset="0"/>
        <a:buChar char="»"/>
        <a:defRPr sz="14666" kern="1200">
          <a:solidFill>
            <a:schemeClr val="tx1"/>
          </a:solidFill>
          <a:latin typeface="+mn-lt"/>
          <a:ea typeface="+mn-ea"/>
          <a:cs typeface="+mn-cs"/>
        </a:defRPr>
      </a:lvl5pPr>
      <a:lvl6pPr marL="18391995" indent="-1672000" algn="l" defTabSz="6687998" rtl="0" eaLnBrk="1" latinLnBrk="0" hangingPunct="1">
        <a:spcBef>
          <a:spcPct val="20000"/>
        </a:spcBef>
        <a:buFont typeface="Arial" panose="020B0604020202020204" pitchFamily="34" charset="0"/>
        <a:buChar char="•"/>
        <a:defRPr sz="14666" kern="1200">
          <a:solidFill>
            <a:schemeClr val="tx1"/>
          </a:solidFill>
          <a:latin typeface="+mn-lt"/>
          <a:ea typeface="+mn-ea"/>
          <a:cs typeface="+mn-cs"/>
        </a:defRPr>
      </a:lvl6pPr>
      <a:lvl7pPr marL="21735994" indent="-1672000" algn="l" defTabSz="6687998" rtl="0" eaLnBrk="1" latinLnBrk="0" hangingPunct="1">
        <a:spcBef>
          <a:spcPct val="20000"/>
        </a:spcBef>
        <a:buFont typeface="Arial" panose="020B0604020202020204" pitchFamily="34" charset="0"/>
        <a:buChar char="•"/>
        <a:defRPr sz="14666" kern="1200">
          <a:solidFill>
            <a:schemeClr val="tx1"/>
          </a:solidFill>
          <a:latin typeface="+mn-lt"/>
          <a:ea typeface="+mn-ea"/>
          <a:cs typeface="+mn-cs"/>
        </a:defRPr>
      </a:lvl7pPr>
      <a:lvl8pPr marL="25079993" indent="-1672000" algn="l" defTabSz="6687998" rtl="0" eaLnBrk="1" latinLnBrk="0" hangingPunct="1">
        <a:spcBef>
          <a:spcPct val="20000"/>
        </a:spcBef>
        <a:buFont typeface="Arial" panose="020B0604020202020204" pitchFamily="34" charset="0"/>
        <a:buChar char="•"/>
        <a:defRPr sz="14666" kern="1200">
          <a:solidFill>
            <a:schemeClr val="tx1"/>
          </a:solidFill>
          <a:latin typeface="+mn-lt"/>
          <a:ea typeface="+mn-ea"/>
          <a:cs typeface="+mn-cs"/>
        </a:defRPr>
      </a:lvl8pPr>
      <a:lvl9pPr marL="28423992" indent="-1672000" algn="l" defTabSz="6687998" rtl="0" eaLnBrk="1" latinLnBrk="0" hangingPunct="1">
        <a:spcBef>
          <a:spcPct val="20000"/>
        </a:spcBef>
        <a:buFont typeface="Arial" panose="020B0604020202020204" pitchFamily="34" charset="0"/>
        <a:buChar char="•"/>
        <a:defRPr sz="14666" kern="1200">
          <a:solidFill>
            <a:schemeClr val="tx1"/>
          </a:solidFill>
          <a:latin typeface="+mn-lt"/>
          <a:ea typeface="+mn-ea"/>
          <a:cs typeface="+mn-cs"/>
        </a:defRPr>
      </a:lvl9pPr>
    </p:bodyStyle>
    <p:otherStyle>
      <a:defPPr>
        <a:defRPr lang="en-US"/>
      </a:defPPr>
      <a:lvl1pPr marL="0" algn="l" defTabSz="6687998" rtl="0" eaLnBrk="1" latinLnBrk="0" hangingPunct="1">
        <a:defRPr sz="13200" kern="1200">
          <a:solidFill>
            <a:schemeClr val="tx1"/>
          </a:solidFill>
          <a:latin typeface="+mn-lt"/>
          <a:ea typeface="+mn-ea"/>
          <a:cs typeface="+mn-cs"/>
        </a:defRPr>
      </a:lvl1pPr>
      <a:lvl2pPr marL="3343999" algn="l" defTabSz="6687998" rtl="0" eaLnBrk="1" latinLnBrk="0" hangingPunct="1">
        <a:defRPr sz="13200" kern="1200">
          <a:solidFill>
            <a:schemeClr val="tx1"/>
          </a:solidFill>
          <a:latin typeface="+mn-lt"/>
          <a:ea typeface="+mn-ea"/>
          <a:cs typeface="+mn-cs"/>
        </a:defRPr>
      </a:lvl2pPr>
      <a:lvl3pPr marL="6687998" algn="l" defTabSz="6687998" rtl="0" eaLnBrk="1" latinLnBrk="0" hangingPunct="1">
        <a:defRPr sz="13200" kern="1200">
          <a:solidFill>
            <a:schemeClr val="tx1"/>
          </a:solidFill>
          <a:latin typeface="+mn-lt"/>
          <a:ea typeface="+mn-ea"/>
          <a:cs typeface="+mn-cs"/>
        </a:defRPr>
      </a:lvl3pPr>
      <a:lvl4pPr marL="10031997" algn="l" defTabSz="6687998" rtl="0" eaLnBrk="1" latinLnBrk="0" hangingPunct="1">
        <a:defRPr sz="13200" kern="1200">
          <a:solidFill>
            <a:schemeClr val="tx1"/>
          </a:solidFill>
          <a:latin typeface="+mn-lt"/>
          <a:ea typeface="+mn-ea"/>
          <a:cs typeface="+mn-cs"/>
        </a:defRPr>
      </a:lvl4pPr>
      <a:lvl5pPr marL="13375996" algn="l" defTabSz="6687998" rtl="0" eaLnBrk="1" latinLnBrk="0" hangingPunct="1">
        <a:defRPr sz="13200" kern="1200">
          <a:solidFill>
            <a:schemeClr val="tx1"/>
          </a:solidFill>
          <a:latin typeface="+mn-lt"/>
          <a:ea typeface="+mn-ea"/>
          <a:cs typeface="+mn-cs"/>
        </a:defRPr>
      </a:lvl5pPr>
      <a:lvl6pPr marL="16719995" algn="l" defTabSz="6687998" rtl="0" eaLnBrk="1" latinLnBrk="0" hangingPunct="1">
        <a:defRPr sz="13200" kern="1200">
          <a:solidFill>
            <a:schemeClr val="tx1"/>
          </a:solidFill>
          <a:latin typeface="+mn-lt"/>
          <a:ea typeface="+mn-ea"/>
          <a:cs typeface="+mn-cs"/>
        </a:defRPr>
      </a:lvl6pPr>
      <a:lvl7pPr marL="20063994" algn="l" defTabSz="6687998" rtl="0" eaLnBrk="1" latinLnBrk="0" hangingPunct="1">
        <a:defRPr sz="13200" kern="1200">
          <a:solidFill>
            <a:schemeClr val="tx1"/>
          </a:solidFill>
          <a:latin typeface="+mn-lt"/>
          <a:ea typeface="+mn-ea"/>
          <a:cs typeface="+mn-cs"/>
        </a:defRPr>
      </a:lvl7pPr>
      <a:lvl8pPr marL="23407993" algn="l" defTabSz="6687998" rtl="0" eaLnBrk="1" latinLnBrk="0" hangingPunct="1">
        <a:defRPr sz="13200" kern="1200">
          <a:solidFill>
            <a:schemeClr val="tx1"/>
          </a:solidFill>
          <a:latin typeface="+mn-lt"/>
          <a:ea typeface="+mn-ea"/>
          <a:cs typeface="+mn-cs"/>
        </a:defRPr>
      </a:lvl8pPr>
      <a:lvl9pPr marL="26751993" algn="l" defTabSz="6687998" rtl="0" eaLnBrk="1" latinLnBrk="0" hangingPunct="1">
        <a:defRPr sz="1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microsoft.com/office/2007/relationships/hdphoto" Target="../media/hdphoto1.wdp"/><Relationship Id="rId6" Type="http://schemas.openxmlformats.org/officeDocument/2006/relationships/diagramData" Target="../diagrams/data1.xml"/><Relationship Id="rId7" Type="http://schemas.openxmlformats.org/officeDocument/2006/relationships/diagramLayout" Target="../diagrams/layout1.xml"/><Relationship Id="rId8" Type="http://schemas.openxmlformats.org/officeDocument/2006/relationships/diagramQuickStyle" Target="../diagrams/quickStyle1.xml"/><Relationship Id="rId9" Type="http://schemas.openxmlformats.org/officeDocument/2006/relationships/diagramColors" Target="../diagrams/colors1.xml"/><Relationship Id="rId10"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83"/>
          <p:cNvSpPr/>
          <p:nvPr/>
        </p:nvSpPr>
        <p:spPr>
          <a:xfrm>
            <a:off x="18370641" y="4756991"/>
            <a:ext cx="25182339" cy="7914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1550" dirty="0">
              <a:solidFill>
                <a:schemeClr val="accent1"/>
              </a:solidFill>
            </a:endParaRPr>
          </a:p>
        </p:txBody>
      </p:sp>
      <p:sp>
        <p:nvSpPr>
          <p:cNvPr id="139" name="Rectangle 138"/>
          <p:cNvSpPr/>
          <p:nvPr/>
        </p:nvSpPr>
        <p:spPr>
          <a:xfrm>
            <a:off x="2" y="4487087"/>
            <a:ext cx="5600530" cy="284313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1550" dirty="0">
              <a:solidFill>
                <a:schemeClr val="accent1"/>
              </a:solidFill>
            </a:endParaRPr>
          </a:p>
        </p:txBody>
      </p:sp>
      <p:sp>
        <p:nvSpPr>
          <p:cNvPr id="4" name="Rectangle 3"/>
          <p:cNvSpPr/>
          <p:nvPr/>
        </p:nvSpPr>
        <p:spPr>
          <a:xfrm>
            <a:off x="0" y="0"/>
            <a:ext cx="43891200" cy="45007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50" dirty="0">
              <a:solidFill>
                <a:srgbClr val="FFC000"/>
              </a:solidFill>
              <a:latin typeface="Arial" panose="020B0604020202020204" pitchFamily="34" charset="0"/>
              <a:cs typeface="Arial" panose="020B0604020202020204" pitchFamily="34" charset="0"/>
            </a:endParaRPr>
          </a:p>
        </p:txBody>
      </p:sp>
      <p:sp>
        <p:nvSpPr>
          <p:cNvPr id="7" name="TextBox 6"/>
          <p:cNvSpPr txBox="1"/>
          <p:nvPr/>
        </p:nvSpPr>
        <p:spPr>
          <a:xfrm>
            <a:off x="9135915" y="323433"/>
            <a:ext cx="29779465" cy="2308324"/>
          </a:xfrm>
          <a:prstGeom prst="rect">
            <a:avLst/>
          </a:prstGeom>
          <a:noFill/>
        </p:spPr>
        <p:txBody>
          <a:bodyPr wrap="square" rtlCol="0">
            <a:spAutoFit/>
          </a:bodyPr>
          <a:lstStyle/>
          <a:p>
            <a:pPr algn="ctr"/>
            <a:r>
              <a:rPr lang="en-CA" sz="7200" b="1" dirty="0">
                <a:solidFill>
                  <a:srgbClr val="FFFFFF"/>
                </a:solidFill>
                <a:latin typeface="Century Gothic" charset="0"/>
                <a:ea typeface="Century Gothic" charset="0"/>
                <a:cs typeface="Century Gothic" charset="0"/>
              </a:rPr>
              <a:t>The Association Between Oral Health Status and Myocardial Infarction: A Structured Literature Review</a:t>
            </a:r>
            <a:endParaRPr lang="en-US" sz="7200" b="1" dirty="0">
              <a:solidFill>
                <a:srgbClr val="FFFFFF"/>
              </a:solidFill>
              <a:latin typeface="Century Gothic" charset="0"/>
              <a:ea typeface="Century Gothic" charset="0"/>
              <a:cs typeface="Century Gothic" charset="0"/>
            </a:endParaRPr>
          </a:p>
        </p:txBody>
      </p:sp>
      <p:sp>
        <p:nvSpPr>
          <p:cNvPr id="2" name="TextBox 1"/>
          <p:cNvSpPr txBox="1"/>
          <p:nvPr/>
        </p:nvSpPr>
        <p:spPr>
          <a:xfrm>
            <a:off x="152400" y="3529881"/>
            <a:ext cx="3323346" cy="1118319"/>
          </a:xfrm>
          <a:prstGeom prst="rect">
            <a:avLst/>
          </a:prstGeom>
          <a:noFill/>
        </p:spPr>
        <p:txBody>
          <a:bodyPr wrap="square" rtlCol="0">
            <a:spAutoFit/>
          </a:bodyPr>
          <a:lstStyle/>
          <a:p>
            <a:r>
              <a:rPr lang="en-US" sz="6600" dirty="0" smtClean="0">
                <a:solidFill>
                  <a:schemeClr val="bg1"/>
                </a:solidFill>
                <a:latin typeface="Arial" panose="020B0604020202020204" pitchFamily="34" charset="0"/>
                <a:cs typeface="Arial" panose="020B0604020202020204" pitchFamily="34" charset="0"/>
              </a:rPr>
              <a:t>Abstract</a:t>
            </a:r>
            <a:endParaRPr lang="en-US" sz="6600"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4699777"/>
            <a:ext cx="5453743" cy="25514677"/>
          </a:xfrm>
          <a:prstGeom prst="rect">
            <a:avLst/>
          </a:prstGeom>
          <a:noFill/>
        </p:spPr>
        <p:txBody>
          <a:bodyPr wrap="square" rtlCol="0">
            <a:spAutoFit/>
          </a:bodyPr>
          <a:lstStyle/>
          <a:p>
            <a:pPr algn="ctr"/>
            <a:r>
              <a:rPr lang="en-US" sz="2800" b="1" dirty="0">
                <a:solidFill>
                  <a:schemeClr val="accent1"/>
                </a:solidFill>
              </a:rPr>
              <a:t>BACKGROUND:</a:t>
            </a:r>
            <a:endParaRPr lang="en-US" sz="2800" dirty="0">
              <a:solidFill>
                <a:schemeClr val="accent1"/>
              </a:solidFill>
            </a:endParaRPr>
          </a:p>
          <a:p>
            <a:pPr algn="ctr"/>
            <a:r>
              <a:rPr lang="en-US" sz="2800" dirty="0">
                <a:solidFill>
                  <a:schemeClr val="bg1"/>
                </a:solidFill>
              </a:rPr>
              <a:t>Heart failure, often as a result of myocardial infarction (MI), has become a significant health issue for thousands of Canadians. Interventions to reduce the risk of MI would lessen the burden of heart disease and heart failure. Though unconventional, oral health is one of numerous risk factors for MI that has yet to be fully explored</a:t>
            </a:r>
            <a:r>
              <a:rPr lang="en-US" sz="2800" dirty="0" smtClean="0">
                <a:solidFill>
                  <a:schemeClr val="bg1"/>
                </a:solidFill>
              </a:rPr>
              <a:t>.</a:t>
            </a:r>
          </a:p>
          <a:p>
            <a:pPr algn="ctr"/>
            <a:r>
              <a:rPr lang="en-US" sz="2800" dirty="0">
                <a:solidFill>
                  <a:schemeClr val="bg1"/>
                </a:solidFill>
              </a:rPr>
              <a:t/>
            </a:r>
            <a:br>
              <a:rPr lang="en-US" sz="2800" dirty="0">
                <a:solidFill>
                  <a:schemeClr val="bg1"/>
                </a:solidFill>
              </a:rPr>
            </a:br>
            <a:r>
              <a:rPr lang="en-US" sz="2800" b="1" dirty="0">
                <a:solidFill>
                  <a:schemeClr val="accent1"/>
                </a:solidFill>
              </a:rPr>
              <a:t>OBJECTIVE:</a:t>
            </a:r>
            <a:endParaRPr lang="en-US" sz="2800" dirty="0">
              <a:solidFill>
                <a:schemeClr val="accent1"/>
              </a:solidFill>
            </a:endParaRPr>
          </a:p>
          <a:p>
            <a:pPr algn="ctr"/>
            <a:r>
              <a:rPr lang="en-US" sz="2800" dirty="0">
                <a:solidFill>
                  <a:schemeClr val="bg1"/>
                </a:solidFill>
              </a:rPr>
              <a:t>Through a structured literature review, the present study investigates the association between oral health status and MI among adults. </a:t>
            </a:r>
            <a:endParaRPr lang="en-US" sz="2800" dirty="0" smtClean="0">
              <a:solidFill>
                <a:schemeClr val="bg1"/>
              </a:solidFill>
            </a:endParaRPr>
          </a:p>
          <a:p>
            <a:pPr algn="ctr"/>
            <a:r>
              <a:rPr lang="en-US" sz="2800" dirty="0">
                <a:solidFill>
                  <a:schemeClr val="bg1"/>
                </a:solidFill>
              </a:rPr>
              <a:t/>
            </a:r>
            <a:br>
              <a:rPr lang="en-US" sz="2800" dirty="0">
                <a:solidFill>
                  <a:schemeClr val="bg1"/>
                </a:solidFill>
              </a:rPr>
            </a:br>
            <a:r>
              <a:rPr lang="en-US" sz="2800" b="1" dirty="0">
                <a:solidFill>
                  <a:schemeClr val="accent1"/>
                </a:solidFill>
              </a:rPr>
              <a:t>METHODS:</a:t>
            </a:r>
            <a:endParaRPr lang="en-US" sz="2800" dirty="0">
              <a:solidFill>
                <a:schemeClr val="accent1"/>
              </a:solidFill>
            </a:endParaRPr>
          </a:p>
          <a:p>
            <a:pPr algn="ctr"/>
            <a:r>
              <a:rPr lang="en-US" sz="2800" dirty="0">
                <a:solidFill>
                  <a:schemeClr val="bg1"/>
                </a:solidFill>
              </a:rPr>
              <a:t>Three electronic databases were searched (Medline, </a:t>
            </a:r>
            <a:r>
              <a:rPr lang="en-US" sz="2800" dirty="0" err="1">
                <a:solidFill>
                  <a:schemeClr val="bg1"/>
                </a:solidFill>
              </a:rPr>
              <a:t>Embase</a:t>
            </a:r>
            <a:r>
              <a:rPr lang="en-US" sz="2800" dirty="0">
                <a:solidFill>
                  <a:schemeClr val="bg1"/>
                </a:solidFill>
              </a:rPr>
              <a:t>, CINAHL) for English-language papers published in peer-reviewed journals after January 1, 2007. The search included studies that assessed oral health status and reported on MI as the outcome measure in adults. This review considered the following study designs: systematic reviews, meta-analyses, randomized controlled trials, and cohort </a:t>
            </a:r>
            <a:r>
              <a:rPr lang="en-US" sz="2800" dirty="0" smtClean="0">
                <a:solidFill>
                  <a:schemeClr val="bg1"/>
                </a:solidFill>
              </a:rPr>
              <a:t>studies.</a:t>
            </a:r>
          </a:p>
          <a:p>
            <a:pPr algn="ctr"/>
            <a:r>
              <a:rPr lang="en-US" sz="2800" dirty="0">
                <a:solidFill>
                  <a:schemeClr val="bg1"/>
                </a:solidFill>
              </a:rPr>
              <a:t/>
            </a:r>
            <a:br>
              <a:rPr lang="en-US" sz="2800" dirty="0">
                <a:solidFill>
                  <a:schemeClr val="bg1"/>
                </a:solidFill>
              </a:rPr>
            </a:br>
            <a:r>
              <a:rPr lang="en-US" sz="2800" b="1" dirty="0">
                <a:solidFill>
                  <a:schemeClr val="accent1"/>
                </a:solidFill>
              </a:rPr>
              <a:t>RESULTS:  </a:t>
            </a:r>
            <a:endParaRPr lang="en-US" sz="2800" dirty="0">
              <a:solidFill>
                <a:schemeClr val="accent1"/>
              </a:solidFill>
            </a:endParaRPr>
          </a:p>
          <a:p>
            <a:pPr algn="ctr"/>
            <a:r>
              <a:rPr lang="en-US" sz="2800" dirty="0">
                <a:solidFill>
                  <a:schemeClr val="bg1"/>
                </a:solidFill>
              </a:rPr>
              <a:t>The initial literature search generated 350 results. The application of inclusion and exclusion criteria yielded six cohort studies and one meta-analysis. Five of the studies reported a correlation between poor oral health and a higher risk of MI. Two studies failed to find a significant positive association between the two variables</a:t>
            </a:r>
            <a:r>
              <a:rPr lang="en-US" sz="2800" dirty="0" smtClean="0">
                <a:solidFill>
                  <a:schemeClr val="bg1"/>
                </a:solidFill>
              </a:rPr>
              <a:t>.</a:t>
            </a:r>
          </a:p>
          <a:p>
            <a:pPr algn="ctr"/>
            <a:r>
              <a:rPr lang="en-US" sz="2800" dirty="0">
                <a:solidFill>
                  <a:schemeClr val="accent1"/>
                </a:solidFill>
              </a:rPr>
              <a:t/>
            </a:r>
            <a:br>
              <a:rPr lang="en-US" sz="2800" dirty="0">
                <a:solidFill>
                  <a:schemeClr val="accent1"/>
                </a:solidFill>
              </a:rPr>
            </a:br>
            <a:r>
              <a:rPr lang="en-US" sz="2800" b="1" dirty="0" smtClean="0">
                <a:solidFill>
                  <a:schemeClr val="accent1"/>
                </a:solidFill>
              </a:rPr>
              <a:t>CONCLUSION:</a:t>
            </a:r>
            <a:endParaRPr lang="en-US" sz="2800" dirty="0">
              <a:solidFill>
                <a:schemeClr val="accent1"/>
              </a:solidFill>
            </a:endParaRPr>
          </a:p>
          <a:p>
            <a:pPr algn="ctr"/>
            <a:r>
              <a:rPr lang="en-US" sz="2800" dirty="0">
                <a:solidFill>
                  <a:schemeClr val="bg1"/>
                </a:solidFill>
              </a:rPr>
              <a:t>An association between oral health status and MI was identified in this review. Therefore, preventative oral health interventions could reduce the population burden of MI and subsequent </a:t>
            </a:r>
            <a:r>
              <a:rPr lang="en-US" sz="2800" dirty="0" smtClean="0">
                <a:solidFill>
                  <a:schemeClr val="bg1"/>
                </a:solidFill>
              </a:rPr>
              <a:t>HF. </a:t>
            </a:r>
            <a:r>
              <a:rPr lang="en-US" sz="2800" dirty="0">
                <a:solidFill>
                  <a:schemeClr val="bg1"/>
                </a:solidFill>
              </a:rPr>
              <a:t>However, </a:t>
            </a:r>
            <a:r>
              <a:rPr lang="en-US" sz="2800" dirty="0" smtClean="0">
                <a:solidFill>
                  <a:schemeClr val="bg1"/>
                </a:solidFill>
              </a:rPr>
              <a:t>this </a:t>
            </a:r>
            <a:r>
              <a:rPr lang="en-US" sz="2800" dirty="0">
                <a:solidFill>
                  <a:schemeClr val="bg1"/>
                </a:solidFill>
              </a:rPr>
              <a:t>review recommends further investigation of the direction of </a:t>
            </a:r>
            <a:r>
              <a:rPr lang="en-US" sz="2800" dirty="0" smtClean="0">
                <a:solidFill>
                  <a:schemeClr val="bg1"/>
                </a:solidFill>
              </a:rPr>
              <a:t>the </a:t>
            </a:r>
            <a:r>
              <a:rPr lang="en-US" sz="2800" dirty="0">
                <a:solidFill>
                  <a:schemeClr val="bg1"/>
                </a:solidFill>
              </a:rPr>
              <a:t>relationship.</a:t>
            </a:r>
          </a:p>
          <a:p>
            <a:pPr algn="ctr"/>
            <a:r>
              <a:rPr lang="en-US" sz="2800" dirty="0">
                <a:solidFill>
                  <a:schemeClr val="bg1"/>
                </a:solidFill>
              </a:rPr>
              <a:t/>
            </a:r>
            <a:br>
              <a:rPr lang="en-US" sz="2800" dirty="0">
                <a:solidFill>
                  <a:schemeClr val="bg1"/>
                </a:solidFill>
              </a:rPr>
            </a:br>
            <a:endParaRPr lang="en-US" sz="2800" dirty="0">
              <a:solidFill>
                <a:schemeClr val="bg1"/>
              </a:solidFill>
            </a:endParaRPr>
          </a:p>
        </p:txBody>
      </p:sp>
      <p:sp>
        <p:nvSpPr>
          <p:cNvPr id="12" name="TextBox 11"/>
          <p:cNvSpPr txBox="1"/>
          <p:nvPr/>
        </p:nvSpPr>
        <p:spPr>
          <a:xfrm>
            <a:off x="19385550" y="4704936"/>
            <a:ext cx="2492990" cy="923330"/>
          </a:xfrm>
          <a:prstGeom prst="rect">
            <a:avLst/>
          </a:prstGeom>
          <a:noFill/>
        </p:spPr>
        <p:txBody>
          <a:bodyPr wrap="none" rtlCol="0">
            <a:spAutoFit/>
          </a:bodyPr>
          <a:lstStyle/>
          <a:p>
            <a:r>
              <a:rPr lang="en-US" sz="5400" dirty="0" smtClean="0">
                <a:solidFill>
                  <a:schemeClr val="bg1"/>
                </a:solidFill>
                <a:latin typeface="Arial" panose="020B0604020202020204" pitchFamily="34" charset="0"/>
                <a:cs typeface="Arial" panose="020B0604020202020204" pitchFamily="34" charset="0"/>
              </a:rPr>
              <a:t>Results</a:t>
            </a:r>
            <a:endParaRPr lang="en-US" sz="54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10893939" y="2589074"/>
            <a:ext cx="25322958" cy="1754326"/>
          </a:xfrm>
          <a:prstGeom prst="rect">
            <a:avLst/>
          </a:prstGeom>
          <a:noFill/>
        </p:spPr>
        <p:txBody>
          <a:bodyPr wrap="none" rtlCol="0">
            <a:spAutoFit/>
          </a:bodyPr>
          <a:lstStyle/>
          <a:p>
            <a:pPr algn="ctr"/>
            <a:r>
              <a:rPr lang="en-US" sz="6000" dirty="0" smtClean="0">
                <a:solidFill>
                  <a:schemeClr val="bg1"/>
                </a:solidFill>
                <a:latin typeface="Arial" panose="020B0604020202020204" pitchFamily="34" charset="0"/>
                <a:ea typeface="Tahoma" panose="020B0604030504040204" pitchFamily="34" charset="0"/>
                <a:cs typeface="Arial" panose="020B0604020202020204" pitchFamily="34" charset="0"/>
              </a:rPr>
              <a:t>Travis </a:t>
            </a:r>
            <a:r>
              <a:rPr lang="en-US" sz="6000" dirty="0" err="1" smtClean="0">
                <a:solidFill>
                  <a:schemeClr val="bg1"/>
                </a:solidFill>
                <a:latin typeface="Arial" panose="020B0604020202020204" pitchFamily="34" charset="0"/>
                <a:ea typeface="Tahoma" panose="020B0604030504040204" pitchFamily="34" charset="0"/>
                <a:cs typeface="Arial" panose="020B0604020202020204" pitchFamily="34" charset="0"/>
              </a:rPr>
              <a:t>Branigan</a:t>
            </a:r>
            <a:r>
              <a:rPr lang="en-US" sz="6000" dirty="0" smtClean="0">
                <a:solidFill>
                  <a:schemeClr val="bg1"/>
                </a:solidFill>
                <a:latin typeface="Arial" panose="020B0604020202020204" pitchFamily="34" charset="0"/>
                <a:ea typeface="Tahoma" panose="020B0604030504040204" pitchFamily="34" charset="0"/>
                <a:cs typeface="Arial" panose="020B0604020202020204" pitchFamily="34" charset="0"/>
              </a:rPr>
              <a:t>, Nicole Winch, Andrea </a:t>
            </a:r>
            <a:r>
              <a:rPr lang="en-US" sz="6000" dirty="0" err="1" smtClean="0">
                <a:solidFill>
                  <a:schemeClr val="bg1"/>
                </a:solidFill>
                <a:latin typeface="Arial" panose="020B0604020202020204" pitchFamily="34" charset="0"/>
                <a:ea typeface="Tahoma" panose="020B0604030504040204" pitchFamily="34" charset="0"/>
                <a:cs typeface="Arial" panose="020B0604020202020204" pitchFamily="34" charset="0"/>
              </a:rPr>
              <a:t>Zukowski</a:t>
            </a:r>
            <a:endParaRPr lang="en-US" sz="6000" dirty="0">
              <a:solidFill>
                <a:schemeClr val="bg1"/>
              </a:solidFill>
              <a:latin typeface="Arial" panose="020B0604020202020204" pitchFamily="34" charset="0"/>
              <a:ea typeface="Tahoma" panose="020B0604030504040204" pitchFamily="34" charset="0"/>
              <a:cs typeface="Arial" panose="020B0604020202020204" pitchFamily="34" charset="0"/>
            </a:endParaRPr>
          </a:p>
          <a:p>
            <a:pPr algn="ctr"/>
            <a:r>
              <a:rPr lang="en-US" sz="4800" dirty="0" smtClean="0">
                <a:solidFill>
                  <a:schemeClr val="bg1"/>
                </a:solidFill>
                <a:latin typeface="Arial" panose="020B0604020202020204" pitchFamily="34" charset="0"/>
                <a:ea typeface="Tahoma" panose="020B0604030504040204" pitchFamily="34" charset="0"/>
                <a:cs typeface="Arial" panose="020B0604020202020204" pitchFamily="34" charset="0"/>
              </a:rPr>
              <a:t>Interdisciplinary School of Health Sciences, </a:t>
            </a:r>
            <a:r>
              <a:rPr lang="en-US" sz="4800" dirty="0">
                <a:solidFill>
                  <a:schemeClr val="bg1"/>
                </a:solidFill>
                <a:latin typeface="Arial" panose="020B0604020202020204" pitchFamily="34" charset="0"/>
                <a:ea typeface="Tahoma" panose="020B0604030504040204" pitchFamily="34" charset="0"/>
                <a:cs typeface="Arial" panose="020B0604020202020204" pitchFamily="34" charset="0"/>
              </a:rPr>
              <a:t>Faculty of </a:t>
            </a:r>
            <a:r>
              <a:rPr lang="en-US" sz="4800" dirty="0" smtClean="0">
                <a:solidFill>
                  <a:schemeClr val="bg1"/>
                </a:solidFill>
                <a:latin typeface="Arial" panose="020B0604020202020204" pitchFamily="34" charset="0"/>
                <a:ea typeface="Tahoma" panose="020B0604030504040204" pitchFamily="34" charset="0"/>
                <a:cs typeface="Arial" panose="020B0604020202020204" pitchFamily="34" charset="0"/>
              </a:rPr>
              <a:t>Health Sciences, </a:t>
            </a:r>
            <a:r>
              <a:rPr lang="en-US" sz="4800" dirty="0">
                <a:solidFill>
                  <a:schemeClr val="bg1"/>
                </a:solidFill>
                <a:latin typeface="Arial" panose="020B0604020202020204" pitchFamily="34" charset="0"/>
                <a:ea typeface="Tahoma" panose="020B0604030504040204" pitchFamily="34" charset="0"/>
                <a:cs typeface="Arial" panose="020B0604020202020204" pitchFamily="34" charset="0"/>
              </a:rPr>
              <a:t>University of Ottawa</a:t>
            </a:r>
          </a:p>
        </p:txBody>
      </p:sp>
      <p:sp>
        <p:nvSpPr>
          <p:cNvPr id="169" name="Rectangle 168"/>
          <p:cNvSpPr/>
          <p:nvPr/>
        </p:nvSpPr>
        <p:spPr>
          <a:xfrm>
            <a:off x="5757780" y="4746907"/>
            <a:ext cx="12344400" cy="7387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1550" dirty="0">
              <a:solidFill>
                <a:schemeClr val="accent1"/>
              </a:solidFill>
            </a:endParaRPr>
          </a:p>
        </p:txBody>
      </p:sp>
      <p:sp>
        <p:nvSpPr>
          <p:cNvPr id="173" name="TextBox 172"/>
          <p:cNvSpPr txBox="1"/>
          <p:nvPr/>
        </p:nvSpPr>
        <p:spPr>
          <a:xfrm>
            <a:off x="5740123" y="5647730"/>
            <a:ext cx="12414943" cy="8402300"/>
          </a:xfrm>
          <a:prstGeom prst="rect">
            <a:avLst/>
          </a:prstGeom>
          <a:noFill/>
        </p:spPr>
        <p:txBody>
          <a:bodyPr wrap="square" rtlCol="0">
            <a:spAutoFit/>
          </a:bodyPr>
          <a:lstStyle/>
          <a:p>
            <a:pPr algn="just"/>
            <a:r>
              <a:rPr lang="en-US" sz="3000" dirty="0"/>
              <a:t> </a:t>
            </a:r>
            <a:r>
              <a:rPr lang="en-US" sz="3000" dirty="0" smtClean="0"/>
              <a:t>     HF </a:t>
            </a:r>
            <a:r>
              <a:rPr lang="en-US" sz="3000" dirty="0"/>
              <a:t>is the inability of the heart to adequately supply </a:t>
            </a:r>
            <a:r>
              <a:rPr lang="en-US" sz="3000" dirty="0" smtClean="0"/>
              <a:t>tissues </a:t>
            </a:r>
            <a:r>
              <a:rPr lang="en-US" sz="3000" dirty="0"/>
              <a:t>with blood and oxygen to meet </a:t>
            </a:r>
            <a:r>
              <a:rPr lang="en-US" sz="3000" dirty="0" smtClean="0"/>
              <a:t>demand.</a:t>
            </a:r>
            <a:r>
              <a:rPr lang="en-US" sz="3000" baseline="30000" dirty="0" smtClean="0"/>
              <a:t>1</a:t>
            </a:r>
            <a:r>
              <a:rPr lang="en-US" sz="3000" dirty="0" smtClean="0"/>
              <a:t> </a:t>
            </a:r>
            <a:r>
              <a:rPr lang="en-US" sz="3000" dirty="0"/>
              <a:t>This pathology occurs when the heart becomes weakened or damaged, often as a result of </a:t>
            </a:r>
            <a:r>
              <a:rPr lang="en-US" sz="3000" dirty="0" smtClean="0"/>
              <a:t>MI.</a:t>
            </a:r>
            <a:r>
              <a:rPr lang="en-US" sz="3000" baseline="30000" dirty="0" smtClean="0"/>
              <a:t>1,2</a:t>
            </a:r>
            <a:r>
              <a:rPr lang="en-US" sz="3000" dirty="0" smtClean="0"/>
              <a:t> </a:t>
            </a:r>
            <a:r>
              <a:rPr lang="en-US" sz="3000" dirty="0"/>
              <a:t>HF is becoming a global burden, based on disability-adjusted life </a:t>
            </a:r>
            <a:r>
              <a:rPr lang="en-US" sz="3000" dirty="0" smtClean="0"/>
              <a:t>years.</a:t>
            </a:r>
            <a:r>
              <a:rPr lang="en-US" sz="3000" baseline="30000" dirty="0" smtClean="0"/>
              <a:t>1</a:t>
            </a:r>
            <a:r>
              <a:rPr lang="en-US" sz="3000" dirty="0" smtClean="0"/>
              <a:t> </a:t>
            </a:r>
            <a:r>
              <a:rPr lang="en-US" sz="3000" dirty="0"/>
              <a:t>In Canada alone, 50,000 new cases emerge each </a:t>
            </a:r>
            <a:r>
              <a:rPr lang="en-US" sz="3000" dirty="0" smtClean="0"/>
              <a:t>year.</a:t>
            </a:r>
            <a:r>
              <a:rPr lang="en-US" sz="3000" baseline="30000" dirty="0" smtClean="0"/>
              <a:t>2</a:t>
            </a:r>
            <a:endParaRPr lang="en-US" sz="3000" dirty="0"/>
          </a:p>
          <a:p>
            <a:pPr algn="just"/>
            <a:r>
              <a:rPr lang="en-US" sz="3000" dirty="0" smtClean="0"/>
              <a:t>      The </a:t>
            </a:r>
            <a:r>
              <a:rPr lang="en-US" sz="3000" dirty="0"/>
              <a:t>reduction of contributing factors, such as MI, may help diminish the incidence of </a:t>
            </a:r>
            <a:r>
              <a:rPr lang="en-US" sz="3000" dirty="0" smtClean="0"/>
              <a:t>HF.</a:t>
            </a:r>
            <a:r>
              <a:rPr lang="en-US" sz="3000" baseline="30000" dirty="0" smtClean="0"/>
              <a:t>2,3</a:t>
            </a:r>
            <a:r>
              <a:rPr lang="en-US" sz="3000" dirty="0" smtClean="0"/>
              <a:t> </a:t>
            </a:r>
            <a:r>
              <a:rPr lang="en-US" sz="3000" dirty="0"/>
              <a:t>There are many well-known risk factors for MI - eg. hypertension, diabetes, obesity - that are monitored in persons at high </a:t>
            </a:r>
            <a:r>
              <a:rPr lang="en-US" sz="3000" dirty="0" smtClean="0"/>
              <a:t>risk.</a:t>
            </a:r>
            <a:r>
              <a:rPr lang="en-US" sz="3000" baseline="30000" dirty="0" smtClean="0"/>
              <a:t>3</a:t>
            </a:r>
            <a:r>
              <a:rPr lang="en-US" sz="3000" dirty="0" smtClean="0"/>
              <a:t> </a:t>
            </a:r>
            <a:r>
              <a:rPr lang="en-US" sz="3000" dirty="0"/>
              <a:t>In addition, newly emerging risk factors may also contribute to MI; oral health status, though unconventional, has </a:t>
            </a:r>
            <a:r>
              <a:rPr lang="en-US" sz="3000" dirty="0" smtClean="0"/>
              <a:t>merit.</a:t>
            </a:r>
            <a:r>
              <a:rPr lang="en-US" sz="3000" baseline="30000" dirty="0" smtClean="0"/>
              <a:t>4</a:t>
            </a:r>
            <a:endParaRPr lang="en-US" sz="3000" dirty="0"/>
          </a:p>
          <a:p>
            <a:pPr algn="just"/>
            <a:r>
              <a:rPr lang="en-US" sz="3000" dirty="0" smtClean="0"/>
              <a:t>      Many </a:t>
            </a:r>
            <a:r>
              <a:rPr lang="en-US" sz="3000" dirty="0"/>
              <a:t>studies have begun to examine the relationship between oral health and risk of </a:t>
            </a:r>
            <a:r>
              <a:rPr lang="en-US" sz="3000" dirty="0" smtClean="0"/>
              <a:t>MI.</a:t>
            </a:r>
            <a:r>
              <a:rPr lang="en-US" sz="3000" baseline="30000" dirty="0" smtClean="0"/>
              <a:t>4</a:t>
            </a:r>
            <a:r>
              <a:rPr lang="en-US" sz="3000" dirty="0" smtClean="0"/>
              <a:t> </a:t>
            </a:r>
            <a:r>
              <a:rPr lang="en-US" sz="3000" dirty="0"/>
              <a:t>Oral health factors, including periodontitis, number of teeth, flossing, and tooth scaling, have been examined as factors related to </a:t>
            </a:r>
            <a:r>
              <a:rPr lang="en-US" sz="3000" dirty="0" smtClean="0"/>
              <a:t>MI.</a:t>
            </a:r>
            <a:r>
              <a:rPr lang="en-US" sz="3000" baseline="30000" dirty="0" smtClean="0"/>
              <a:t>5</a:t>
            </a:r>
            <a:r>
              <a:rPr lang="en-US" sz="3000" dirty="0" smtClean="0"/>
              <a:t> </a:t>
            </a:r>
            <a:r>
              <a:rPr lang="en-US" sz="3000" dirty="0"/>
              <a:t>However, specific associations between particular oral health parameters and MI are </a:t>
            </a:r>
            <a:r>
              <a:rPr lang="en-US" sz="3000" dirty="0" smtClean="0"/>
              <a:t>unknown.</a:t>
            </a:r>
            <a:r>
              <a:rPr lang="en-US" sz="3000" baseline="30000" dirty="0" smtClean="0"/>
              <a:t>5</a:t>
            </a:r>
            <a:r>
              <a:rPr lang="en-US" sz="3000" dirty="0" smtClean="0"/>
              <a:t> </a:t>
            </a:r>
            <a:r>
              <a:rPr lang="en-US" sz="3000" dirty="0"/>
              <a:t>Thus, further exploration of the existing studies is needed.</a:t>
            </a:r>
          </a:p>
          <a:p>
            <a:pPr algn="just"/>
            <a:r>
              <a:rPr lang="en-US" sz="3000" dirty="0"/>
              <a:t/>
            </a:r>
            <a:br>
              <a:rPr lang="en-US" sz="3000" dirty="0"/>
            </a:br>
            <a:r>
              <a:rPr lang="en-US" sz="3000" dirty="0"/>
              <a:t> </a:t>
            </a:r>
            <a:br>
              <a:rPr lang="en-US" sz="3000" dirty="0"/>
            </a:br>
            <a:endParaRPr lang="en-US" sz="3000" dirty="0"/>
          </a:p>
        </p:txBody>
      </p:sp>
      <p:cxnSp>
        <p:nvCxnSpPr>
          <p:cNvPr id="31" name="Straight Connector 30"/>
          <p:cNvCxnSpPr/>
          <p:nvPr/>
        </p:nvCxnSpPr>
        <p:spPr>
          <a:xfrm>
            <a:off x="44271" y="4495800"/>
            <a:ext cx="5486400" cy="18835"/>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46422" y="541972"/>
            <a:ext cx="3772326" cy="3194484"/>
          </a:xfrm>
          <a:prstGeom prst="rect">
            <a:avLst/>
          </a:prstGeom>
        </p:spPr>
      </p:pic>
      <p:sp>
        <p:nvSpPr>
          <p:cNvPr id="178" name="TextBox 177"/>
          <p:cNvSpPr txBox="1"/>
          <p:nvPr/>
        </p:nvSpPr>
        <p:spPr>
          <a:xfrm>
            <a:off x="6657733" y="4648200"/>
            <a:ext cx="3801041" cy="923330"/>
          </a:xfrm>
          <a:prstGeom prst="rect">
            <a:avLst/>
          </a:prstGeom>
          <a:noFill/>
        </p:spPr>
        <p:txBody>
          <a:bodyPr wrap="none" rtlCol="0">
            <a:spAutoFit/>
          </a:bodyPr>
          <a:lstStyle/>
          <a:p>
            <a:r>
              <a:rPr lang="en-US" sz="5400" dirty="0" smtClean="0">
                <a:solidFill>
                  <a:schemeClr val="bg1"/>
                </a:solidFill>
                <a:latin typeface="Arial" panose="020B0604020202020204" pitchFamily="34" charset="0"/>
                <a:cs typeface="Arial" panose="020B0604020202020204" pitchFamily="34" charset="0"/>
              </a:rPr>
              <a:t>Introduction</a:t>
            </a:r>
            <a:endParaRPr lang="en-US" sz="5400" dirty="0">
              <a:solidFill>
                <a:schemeClr val="bg1"/>
              </a:solidFill>
              <a:latin typeface="Arial" panose="020B0604020202020204" pitchFamily="34" charset="0"/>
              <a:cs typeface="Arial" panose="020B0604020202020204" pitchFamily="34" charset="0"/>
            </a:endParaRPr>
          </a:p>
        </p:txBody>
      </p:sp>
      <p:grpSp>
        <p:nvGrpSpPr>
          <p:cNvPr id="34" name="Group 33"/>
          <p:cNvGrpSpPr/>
          <p:nvPr/>
        </p:nvGrpSpPr>
        <p:grpSpPr>
          <a:xfrm>
            <a:off x="5739077" y="12649200"/>
            <a:ext cx="12304517" cy="2081698"/>
            <a:chOff x="8127424" y="19708763"/>
            <a:chExt cx="11234819" cy="2843457"/>
          </a:xfrm>
        </p:grpSpPr>
        <p:sp>
          <p:nvSpPr>
            <p:cNvPr id="185" name="Rectangle 184"/>
            <p:cNvSpPr/>
            <p:nvPr/>
          </p:nvSpPr>
          <p:spPr>
            <a:xfrm>
              <a:off x="8127424" y="19708763"/>
              <a:ext cx="11234819" cy="2843457"/>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endParaRPr lang="en-US" sz="11550" dirty="0">
                <a:solidFill>
                  <a:schemeClr val="accent1"/>
                </a:solidFill>
              </a:endParaRPr>
            </a:p>
          </p:txBody>
        </p:sp>
        <p:sp>
          <p:nvSpPr>
            <p:cNvPr id="186" name="TextBox 185"/>
            <p:cNvSpPr txBox="1"/>
            <p:nvPr/>
          </p:nvSpPr>
          <p:spPr>
            <a:xfrm>
              <a:off x="8229600" y="19723990"/>
              <a:ext cx="10864846" cy="2690571"/>
            </a:xfrm>
            <a:prstGeom prst="rect">
              <a:avLst/>
            </a:prstGeom>
            <a:noFill/>
          </p:spPr>
          <p:txBody>
            <a:bodyPr wrap="square" rtlCol="0">
              <a:spAutoFit/>
            </a:bodyPr>
            <a:lstStyle/>
            <a:p>
              <a:r>
                <a:rPr lang="en-US" sz="6000" dirty="0" smtClean="0">
                  <a:solidFill>
                    <a:schemeClr val="bg1"/>
                  </a:solidFill>
                  <a:latin typeface="Arial" panose="020B0604020202020204" pitchFamily="34" charset="0"/>
                  <a:cs typeface="Arial" panose="020B0604020202020204" pitchFamily="34" charset="0"/>
                </a:rPr>
                <a:t>Research Question</a:t>
              </a:r>
              <a:endParaRPr lang="en-US" sz="2400" dirty="0" smtClean="0">
                <a:solidFill>
                  <a:schemeClr val="bg1"/>
                </a:solidFill>
                <a:latin typeface="Arial" panose="020B0604020202020204" pitchFamily="34" charset="0"/>
                <a:cs typeface="Arial" panose="020B0604020202020204" pitchFamily="34" charset="0"/>
              </a:endParaRPr>
            </a:p>
            <a:p>
              <a:r>
                <a:rPr lang="en-US" sz="3100" dirty="0">
                  <a:solidFill>
                    <a:schemeClr val="bg1"/>
                  </a:solidFill>
                </a:rPr>
                <a:t>Through a structured literature review, the present study investigates the association between oral health status and MI among adults.</a:t>
              </a:r>
            </a:p>
          </p:txBody>
        </p:sp>
      </p:grpSp>
      <p:sp>
        <p:nvSpPr>
          <p:cNvPr id="45" name="TextBox 44"/>
          <p:cNvSpPr txBox="1"/>
          <p:nvPr/>
        </p:nvSpPr>
        <p:spPr>
          <a:xfrm>
            <a:off x="31800303" y="25139395"/>
            <a:ext cx="4416594" cy="1118319"/>
          </a:xfrm>
          <a:prstGeom prst="rect">
            <a:avLst/>
          </a:prstGeom>
          <a:noFill/>
        </p:spPr>
        <p:txBody>
          <a:bodyPr wrap="none" rtlCol="0">
            <a:spAutoFit/>
          </a:bodyPr>
          <a:lstStyle/>
          <a:p>
            <a:r>
              <a:rPr lang="en-US" sz="6667" dirty="0" smtClean="0">
                <a:solidFill>
                  <a:schemeClr val="bg1"/>
                </a:solidFill>
                <a:latin typeface="Arial" panose="020B0604020202020204" pitchFamily="34" charset="0"/>
                <a:cs typeface="Arial" panose="020B0604020202020204" pitchFamily="34" charset="0"/>
              </a:rPr>
              <a:t>Conclusion</a:t>
            </a:r>
            <a:endParaRPr lang="en-US" sz="6667" dirty="0">
              <a:solidFill>
                <a:schemeClr val="bg1"/>
              </a:solidFill>
              <a:latin typeface="Arial" panose="020B0604020202020204" pitchFamily="34" charset="0"/>
              <a:cs typeface="Arial" panose="020B0604020202020204" pitchFamily="34" charset="0"/>
            </a:endParaRPr>
          </a:p>
        </p:txBody>
      </p:sp>
      <p:sp>
        <p:nvSpPr>
          <p:cNvPr id="13" name="Rectangle 12"/>
          <p:cNvSpPr/>
          <p:nvPr/>
        </p:nvSpPr>
        <p:spPr>
          <a:xfrm>
            <a:off x="32156400" y="27317343"/>
            <a:ext cx="11430000" cy="2400657"/>
          </a:xfrm>
          <a:prstGeom prst="rect">
            <a:avLst/>
          </a:prstGeom>
        </p:spPr>
        <p:txBody>
          <a:bodyPr wrap="square">
            <a:spAutoFit/>
          </a:bodyPr>
          <a:lstStyle/>
          <a:p>
            <a:pPr algn="just"/>
            <a:r>
              <a:rPr lang="en-US" sz="3000" dirty="0">
                <a:solidFill>
                  <a:srgbClr val="000000"/>
                </a:solidFill>
                <a:latin typeface="Calibri" charset="0"/>
              </a:rPr>
              <a:t>Markers of oral health, specifically number of teeth, periodontitis, and oral health interventions (tooth scaling, flossing), are associated with </a:t>
            </a:r>
            <a:r>
              <a:rPr lang="en-US" sz="3000" dirty="0" smtClean="0">
                <a:solidFill>
                  <a:srgbClr val="000000"/>
                </a:solidFill>
                <a:latin typeface="Calibri" charset="0"/>
              </a:rPr>
              <a:t>the risk of MI in adults. However, since discrepancies </a:t>
            </a:r>
            <a:r>
              <a:rPr lang="en-US" sz="3000" dirty="0">
                <a:solidFill>
                  <a:srgbClr val="000000"/>
                </a:solidFill>
                <a:latin typeface="Calibri" charset="0"/>
              </a:rPr>
              <a:t>exist between </a:t>
            </a:r>
            <a:r>
              <a:rPr lang="en-US" sz="3000" dirty="0" smtClean="0">
                <a:solidFill>
                  <a:srgbClr val="000000"/>
                </a:solidFill>
                <a:latin typeface="Calibri" charset="0"/>
              </a:rPr>
              <a:t>publications, further </a:t>
            </a:r>
            <a:r>
              <a:rPr lang="en-US" sz="3000" dirty="0">
                <a:solidFill>
                  <a:srgbClr val="000000"/>
                </a:solidFill>
                <a:latin typeface="Calibri" charset="0"/>
              </a:rPr>
              <a:t>research with standardized approaches would be helpful to determine a clear association between the two factors</a:t>
            </a:r>
            <a:r>
              <a:rPr lang="en-US" sz="3000" dirty="0" smtClean="0">
                <a:solidFill>
                  <a:srgbClr val="000000"/>
                </a:solidFill>
                <a:latin typeface="Calibri" charset="0"/>
              </a:rPr>
              <a:t>.</a:t>
            </a:r>
            <a:endParaRPr lang="en-CA" sz="3000" dirty="0"/>
          </a:p>
        </p:txBody>
      </p:sp>
      <p:sp>
        <p:nvSpPr>
          <p:cNvPr id="14" name="TextBox 13"/>
          <p:cNvSpPr txBox="1"/>
          <p:nvPr/>
        </p:nvSpPr>
        <p:spPr>
          <a:xfrm>
            <a:off x="5734394" y="16078200"/>
            <a:ext cx="12330018" cy="553998"/>
          </a:xfrm>
          <a:prstGeom prst="rect">
            <a:avLst/>
          </a:prstGeom>
          <a:noFill/>
        </p:spPr>
        <p:txBody>
          <a:bodyPr wrap="square" rtlCol="0">
            <a:spAutoFit/>
          </a:bodyPr>
          <a:lstStyle/>
          <a:p>
            <a:r>
              <a:rPr lang="en-CA" sz="3000" b="1" dirty="0" smtClean="0">
                <a:solidFill>
                  <a:schemeClr val="accent2"/>
                </a:solidFill>
              </a:rPr>
              <a:t>Figure 1: </a:t>
            </a:r>
            <a:r>
              <a:rPr lang="en-CA" sz="3000" dirty="0" smtClean="0">
                <a:solidFill>
                  <a:schemeClr val="accent2"/>
                </a:solidFill>
              </a:rPr>
              <a:t>Summary of the literature search, with number of articles on the left.</a:t>
            </a:r>
            <a:r>
              <a:rPr lang="en-CA" sz="3000" b="1" dirty="0" smtClean="0">
                <a:solidFill>
                  <a:schemeClr val="accent2"/>
                </a:solidFill>
              </a:rPr>
              <a:t> </a:t>
            </a:r>
            <a:endParaRPr lang="en-CA" sz="3000" dirty="0">
              <a:solidFill>
                <a:schemeClr val="accent2"/>
              </a:solidFill>
            </a:endParaRPr>
          </a:p>
        </p:txBody>
      </p:sp>
      <p:sp>
        <p:nvSpPr>
          <p:cNvPr id="60" name="Heart 59"/>
          <p:cNvSpPr/>
          <p:nvPr/>
        </p:nvSpPr>
        <p:spPr>
          <a:xfrm rot="1340385">
            <a:off x="16594086" y="12778556"/>
            <a:ext cx="1271307" cy="960773"/>
          </a:xfrm>
          <a:prstGeom prst="heart">
            <a:avLst/>
          </a:prstGeom>
          <a:noFill/>
          <a:ln>
            <a:solidFill>
              <a:srgbClr val="FFA0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Heart 58"/>
          <p:cNvSpPr/>
          <p:nvPr/>
        </p:nvSpPr>
        <p:spPr>
          <a:xfrm>
            <a:off x="5904570" y="4809530"/>
            <a:ext cx="681981" cy="624956"/>
          </a:xfrm>
          <a:prstGeom prst="hear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Heart 60"/>
          <p:cNvSpPr/>
          <p:nvPr/>
        </p:nvSpPr>
        <p:spPr>
          <a:xfrm>
            <a:off x="18591605" y="4854660"/>
            <a:ext cx="654354" cy="578804"/>
          </a:xfrm>
          <a:prstGeom prst="hear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5" name="Group 4"/>
          <p:cNvGrpSpPr/>
          <p:nvPr/>
        </p:nvGrpSpPr>
        <p:grpSpPr>
          <a:xfrm>
            <a:off x="1927273" y="384192"/>
            <a:ext cx="6126472" cy="4071654"/>
            <a:chOff x="1549341" y="946812"/>
            <a:chExt cx="6436568" cy="4385639"/>
          </a:xfrm>
        </p:grpSpPr>
        <p:sp>
          <p:nvSpPr>
            <p:cNvPr id="54" name="Heart 53"/>
            <p:cNvSpPr/>
            <p:nvPr/>
          </p:nvSpPr>
          <p:spPr>
            <a:xfrm rot="20285591">
              <a:off x="1549341" y="946812"/>
              <a:ext cx="4430449" cy="3931224"/>
            </a:xfrm>
            <a:prstGeom prst="heart">
              <a:avLst/>
            </a:prstGeom>
            <a:gradFill flip="none" rotWithShape="1">
              <a:gsLst>
                <a:gs pos="0">
                  <a:schemeClr val="accent5">
                    <a:lumMod val="67000"/>
                    <a:alpha val="33000"/>
                  </a:schemeClr>
                </a:gs>
                <a:gs pos="48000">
                  <a:schemeClr val="accent5">
                    <a:lumMod val="97000"/>
                    <a:lumOff val="3000"/>
                  </a:schemeClr>
                </a:gs>
                <a:gs pos="100000">
                  <a:schemeClr val="accent5">
                    <a:lumMod val="60000"/>
                    <a:lumOff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Heart 52"/>
            <p:cNvSpPr/>
            <p:nvPr/>
          </p:nvSpPr>
          <p:spPr>
            <a:xfrm>
              <a:off x="4534785" y="2057400"/>
              <a:ext cx="1843535" cy="1784294"/>
            </a:xfrm>
            <a:prstGeom prst="heart">
              <a:avLst/>
            </a:prstGeom>
            <a:solidFill>
              <a:srgbClr val="FFBD5B">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Heart 57"/>
            <p:cNvSpPr/>
            <p:nvPr/>
          </p:nvSpPr>
          <p:spPr>
            <a:xfrm>
              <a:off x="3352800" y="3402349"/>
              <a:ext cx="1639786" cy="1626851"/>
            </a:xfrm>
            <a:prstGeom prst="hear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7" name="Picture 16"/>
            <p:cNvPicPr>
              <a:picLocks noChangeAspect="1"/>
            </p:cNvPicPr>
            <p:nvPr/>
          </p:nvPicPr>
          <p:blipFill>
            <a:blip r:embed="rId4" cstate="print">
              <a:extLst>
                <a:ext uri="{BEBA8EAE-BF5A-486C-A8C5-ECC9F3942E4B}">
                  <a14:imgProps xmlns:a14="http://schemas.microsoft.com/office/drawing/2010/main">
                    <a14:imgLayer r:embed="rId5">
                      <a14:imgEffect>
                        <a14:backgroundRemoval t="930" b="96322" l="2519" r="99020">
                          <a14:foregroundMark x1="12071" y1="15683" x2="12071" y2="15683"/>
                          <a14:foregroundMark x1="2659" y1="22514" x2="2659" y2="22514"/>
                          <a14:foregroundMark x1="20434" y1="91754" x2="20434" y2="91754"/>
                          <a14:foregroundMark x1="45241" y1="94058" x2="45241" y2="94058"/>
                          <a14:foregroundMark x1="19979" y1="84681" x2="19979" y2="84681"/>
                          <a14:foregroundMark x1="21973" y1="87955" x2="21973" y2="87955"/>
                          <a14:backgroundMark x1="13821" y1="81366" x2="19909" y2="93856"/>
                        </a14:backgroundRemoval>
                      </a14:imgEffect>
                    </a14:imgLayer>
                  </a14:imgProps>
                </a:ext>
                <a:ext uri="{28A0092B-C50C-407E-A947-70E740481C1C}">
                  <a14:useLocalDpi xmlns:a14="http://schemas.microsoft.com/office/drawing/2010/main" val="0"/>
                </a:ext>
              </a:extLst>
            </a:blip>
            <a:stretch>
              <a:fillRect/>
            </a:stretch>
          </p:blipFill>
          <p:spPr>
            <a:xfrm>
              <a:off x="4730657" y="2514600"/>
              <a:ext cx="3255252" cy="2817851"/>
            </a:xfrm>
            <a:prstGeom prst="rect">
              <a:avLst/>
            </a:prstGeom>
          </p:spPr>
        </p:pic>
      </p:grpSp>
      <p:graphicFrame>
        <p:nvGraphicFramePr>
          <p:cNvPr id="18" name="Table 17"/>
          <p:cNvGraphicFramePr>
            <a:graphicFrameLocks noGrp="1"/>
          </p:cNvGraphicFramePr>
          <p:nvPr>
            <p:extLst>
              <p:ext uri="{D42A27DB-BD31-4B8C-83A1-F6EECF244321}">
                <p14:modId xmlns:p14="http://schemas.microsoft.com/office/powerpoint/2010/main" val="1135842660"/>
              </p:ext>
            </p:extLst>
          </p:nvPr>
        </p:nvGraphicFramePr>
        <p:xfrm>
          <a:off x="18440401" y="7467598"/>
          <a:ext cx="25145999" cy="18661599"/>
        </p:xfrm>
        <a:graphic>
          <a:graphicData uri="http://schemas.openxmlformats.org/drawingml/2006/table">
            <a:tbl>
              <a:tblPr bandRow="1">
                <a:tableStyleId>{5940675A-B579-460E-94D1-54222C63F5DA}</a:tableStyleId>
              </a:tblPr>
              <a:tblGrid>
                <a:gridCol w="2590799"/>
                <a:gridCol w="3810000"/>
                <a:gridCol w="8610600"/>
                <a:gridCol w="10134600"/>
              </a:tblGrid>
              <a:tr h="1064265">
                <a:tc>
                  <a:txBody>
                    <a:bodyPr/>
                    <a:lstStyle/>
                    <a:p>
                      <a:pPr marL="0" marR="0" algn="ctr">
                        <a:spcBef>
                          <a:spcPts val="0"/>
                        </a:spcBef>
                        <a:spcAft>
                          <a:spcPts val="0"/>
                        </a:spcAft>
                      </a:pPr>
                      <a:r>
                        <a:rPr lang="en-US" sz="2800" b="1" u="none" dirty="0">
                          <a:solidFill>
                            <a:schemeClr val="bg1"/>
                          </a:solidFill>
                          <a:effectLst/>
                        </a:rPr>
                        <a:t>Article Name</a:t>
                      </a:r>
                    </a:p>
                    <a:p>
                      <a:pPr marL="0" marR="0" algn="ctr">
                        <a:spcBef>
                          <a:spcPts val="0"/>
                        </a:spcBef>
                        <a:spcAft>
                          <a:spcPts val="0"/>
                        </a:spcAft>
                      </a:pPr>
                      <a:r>
                        <a:rPr lang="en-US" sz="2800" b="0" u="none" dirty="0">
                          <a:solidFill>
                            <a:schemeClr val="bg1"/>
                          </a:solidFill>
                          <a:effectLst/>
                        </a:rPr>
                        <a:t>(study type)</a:t>
                      </a:r>
                      <a:endParaRPr lang="en-US" sz="2800" b="0" u="none" dirty="0">
                        <a:solidFill>
                          <a:schemeClr val="bg1"/>
                        </a:solidFill>
                        <a:effectLst/>
                        <a:latin typeface="Calibri" charset="0"/>
                        <a:ea typeface="Calibri" charset="0"/>
                        <a:cs typeface="Calibri" charset="0"/>
                      </a:endParaRPr>
                    </a:p>
                  </a:txBody>
                  <a:tcPr marL="63500" marR="63500" marT="63500" marB="6350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5"/>
                    </a:solidFill>
                  </a:tcPr>
                </a:tc>
                <a:tc>
                  <a:txBody>
                    <a:bodyPr/>
                    <a:lstStyle/>
                    <a:p>
                      <a:pPr marL="0" marR="0" algn="ctr">
                        <a:spcBef>
                          <a:spcPts val="0"/>
                        </a:spcBef>
                        <a:spcAft>
                          <a:spcPts val="0"/>
                        </a:spcAft>
                      </a:pPr>
                      <a:r>
                        <a:rPr lang="en-US" sz="2800" b="1" u="none" dirty="0">
                          <a:solidFill>
                            <a:schemeClr val="bg1"/>
                          </a:solidFill>
                          <a:effectLst/>
                        </a:rPr>
                        <a:t>Number of Participants/ Demographics</a:t>
                      </a:r>
                      <a:endParaRPr lang="en-US" sz="2800" b="1" u="none" dirty="0">
                        <a:solidFill>
                          <a:schemeClr val="bg1"/>
                        </a:solidFill>
                        <a:effectLst/>
                        <a:latin typeface="Calibri" charset="0"/>
                        <a:ea typeface="Calibri" charset="0"/>
                        <a:cs typeface="Calibri" charset="0"/>
                      </a:endParaRPr>
                    </a:p>
                  </a:txBody>
                  <a:tcPr marL="63500" marR="63500" marT="63500" marB="63500" anchor="ctr">
                    <a:lnT w="12700" cap="flat" cmpd="sng" algn="ctr">
                      <a:noFill/>
                      <a:prstDash val="solid"/>
                      <a:round/>
                      <a:headEnd type="none" w="med" len="med"/>
                      <a:tailEnd type="none" w="med" len="med"/>
                    </a:lnT>
                    <a:solidFill>
                      <a:schemeClr val="accent5"/>
                    </a:solidFill>
                  </a:tcPr>
                </a:tc>
                <a:tc>
                  <a:txBody>
                    <a:bodyPr/>
                    <a:lstStyle/>
                    <a:p>
                      <a:pPr marL="0" marR="0" algn="ctr">
                        <a:spcBef>
                          <a:spcPts val="0"/>
                        </a:spcBef>
                        <a:spcAft>
                          <a:spcPts val="0"/>
                        </a:spcAft>
                      </a:pPr>
                      <a:r>
                        <a:rPr lang="en-US" sz="2800" b="1" u="none" dirty="0" smtClean="0">
                          <a:solidFill>
                            <a:schemeClr val="bg1"/>
                          </a:solidFill>
                          <a:effectLst/>
                        </a:rPr>
                        <a:t>Exposure</a:t>
                      </a:r>
                      <a:r>
                        <a:rPr lang="en-US" sz="2800" b="1" u="none" baseline="0" dirty="0" smtClean="0">
                          <a:solidFill>
                            <a:schemeClr val="bg1"/>
                          </a:solidFill>
                          <a:effectLst/>
                        </a:rPr>
                        <a:t> and Outcome Measures</a:t>
                      </a:r>
                      <a:endParaRPr lang="en-US" sz="2800" b="1" u="none" dirty="0">
                        <a:solidFill>
                          <a:schemeClr val="bg1"/>
                        </a:solidFill>
                        <a:effectLst/>
                        <a:latin typeface="Calibri" charset="0"/>
                        <a:ea typeface="Calibri" charset="0"/>
                        <a:cs typeface="Calibri" charset="0"/>
                      </a:endParaRPr>
                    </a:p>
                  </a:txBody>
                  <a:tcPr marL="63500" marR="63500" marT="63500" marB="63500" anchor="ctr">
                    <a:lnT w="12700" cap="flat" cmpd="sng" algn="ctr">
                      <a:noFill/>
                      <a:prstDash val="solid"/>
                      <a:round/>
                      <a:headEnd type="none" w="med" len="med"/>
                      <a:tailEnd type="none" w="med" len="med"/>
                    </a:lnT>
                    <a:solidFill>
                      <a:schemeClr val="accent5"/>
                    </a:solidFill>
                  </a:tcPr>
                </a:tc>
                <a:tc>
                  <a:txBody>
                    <a:bodyPr/>
                    <a:lstStyle/>
                    <a:p>
                      <a:pPr marL="0" marR="0" algn="ctr">
                        <a:spcBef>
                          <a:spcPts val="0"/>
                        </a:spcBef>
                        <a:spcAft>
                          <a:spcPts val="0"/>
                        </a:spcAft>
                      </a:pPr>
                      <a:r>
                        <a:rPr lang="en-US" sz="2800" b="1" u="none" dirty="0">
                          <a:solidFill>
                            <a:schemeClr val="bg1"/>
                          </a:solidFill>
                          <a:effectLst/>
                        </a:rPr>
                        <a:t>Results/Conclusion</a:t>
                      </a:r>
                      <a:endParaRPr lang="en-US" sz="2800" b="1" u="none" dirty="0">
                        <a:solidFill>
                          <a:schemeClr val="bg1"/>
                        </a:solidFill>
                        <a:effectLst/>
                        <a:latin typeface="Calibri" charset="0"/>
                        <a:ea typeface="Calibri" charset="0"/>
                        <a:cs typeface="Calibri" charset="0"/>
                      </a:endParaRPr>
                    </a:p>
                  </a:txBody>
                  <a:tcPr marL="63500" marR="63500" marT="63500" marB="6350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5"/>
                    </a:solidFill>
                  </a:tcPr>
                </a:tc>
              </a:tr>
              <a:tr h="2780919">
                <a:tc>
                  <a:txBody>
                    <a:bodyPr/>
                    <a:lstStyle/>
                    <a:p>
                      <a:pPr marL="0" marR="0">
                        <a:spcBef>
                          <a:spcPts val="0"/>
                        </a:spcBef>
                        <a:spcAft>
                          <a:spcPts val="0"/>
                        </a:spcAft>
                      </a:pPr>
                      <a:r>
                        <a:rPr lang="en-US" sz="2800" b="1" dirty="0" smtClean="0">
                          <a:effectLst/>
                        </a:rPr>
                        <a:t>Shi et</a:t>
                      </a:r>
                      <a:r>
                        <a:rPr lang="en-US" sz="2800" b="1" baseline="0" dirty="0" smtClean="0">
                          <a:effectLst/>
                        </a:rPr>
                        <a:t> al.</a:t>
                      </a:r>
                      <a:r>
                        <a:rPr lang="en-US" sz="2800" b="1" baseline="30000" dirty="0" smtClean="0">
                          <a:effectLst/>
                        </a:rPr>
                        <a:t>4</a:t>
                      </a:r>
                      <a:endParaRPr lang="en-US" sz="2800" b="1" dirty="0" smtClean="0">
                        <a:effectLst/>
                      </a:endParaRPr>
                    </a:p>
                    <a:p>
                      <a:pPr marL="0" marR="0">
                        <a:spcBef>
                          <a:spcPts val="0"/>
                        </a:spcBef>
                        <a:spcAft>
                          <a:spcPts val="0"/>
                        </a:spcAft>
                      </a:pPr>
                      <a:r>
                        <a:rPr lang="en-US" sz="2800" dirty="0" smtClean="0">
                          <a:effectLst/>
                        </a:rPr>
                        <a:t>(Meta analysis of</a:t>
                      </a:r>
                      <a:r>
                        <a:rPr lang="en-US" sz="2800" baseline="0" dirty="0" smtClean="0">
                          <a:effectLst/>
                        </a:rPr>
                        <a:t> case-control)</a:t>
                      </a:r>
                      <a:endParaRPr lang="en-US" sz="2800" dirty="0">
                        <a:solidFill>
                          <a:srgbClr val="000000"/>
                        </a:solidFill>
                        <a:effectLst/>
                        <a:latin typeface="Calibri" charset="0"/>
                        <a:ea typeface="Calibri" charset="0"/>
                        <a:cs typeface="Calibri" charset="0"/>
                      </a:endParaRPr>
                    </a:p>
                  </a:txBody>
                  <a:tcPr marL="63500" marR="63500" marT="63500" marB="63500">
                    <a:lnL w="12700" cap="flat" cmpd="sng" algn="ctr">
                      <a:noFill/>
                      <a:prstDash val="solid"/>
                      <a:round/>
                      <a:headEnd type="none" w="med" len="med"/>
                      <a:tailEnd type="none" w="med" len="med"/>
                    </a:lnL>
                  </a:tcPr>
                </a:tc>
                <a:tc>
                  <a:txBody>
                    <a:bodyPr/>
                    <a:lstStyle/>
                    <a:p>
                      <a:pPr marL="0" marR="0">
                        <a:spcBef>
                          <a:spcPts val="0"/>
                        </a:spcBef>
                        <a:spcAft>
                          <a:spcPts val="0"/>
                        </a:spcAft>
                      </a:pPr>
                      <a:r>
                        <a:rPr lang="en-US" sz="2800" dirty="0">
                          <a:effectLst/>
                        </a:rPr>
                        <a:t>17 </a:t>
                      </a:r>
                      <a:r>
                        <a:rPr lang="en-US" sz="2800" dirty="0" smtClean="0">
                          <a:effectLst/>
                        </a:rPr>
                        <a:t>studies</a:t>
                      </a:r>
                    </a:p>
                    <a:p>
                      <a:pPr marL="0" marR="0">
                        <a:spcBef>
                          <a:spcPts val="0"/>
                        </a:spcBef>
                        <a:spcAft>
                          <a:spcPts val="0"/>
                        </a:spcAft>
                      </a:pPr>
                      <a:endParaRPr lang="en-US" sz="2800" dirty="0">
                        <a:effectLst/>
                      </a:endParaRPr>
                    </a:p>
                    <a:p>
                      <a:pPr marL="0" marR="0">
                        <a:spcBef>
                          <a:spcPts val="0"/>
                        </a:spcBef>
                        <a:spcAft>
                          <a:spcPts val="0"/>
                        </a:spcAft>
                      </a:pPr>
                      <a:r>
                        <a:rPr lang="en-US" sz="2800" dirty="0" smtClean="0">
                          <a:effectLst/>
                        </a:rPr>
                        <a:t>3,465 </a:t>
                      </a:r>
                      <a:r>
                        <a:rPr lang="en-US" sz="2800" dirty="0">
                          <a:effectLst/>
                        </a:rPr>
                        <a:t>MI </a:t>
                      </a:r>
                      <a:r>
                        <a:rPr lang="en-US" sz="2800" dirty="0" smtClean="0">
                          <a:effectLst/>
                        </a:rPr>
                        <a:t>patients</a:t>
                      </a:r>
                    </a:p>
                    <a:p>
                      <a:pPr marL="0" marR="0">
                        <a:spcBef>
                          <a:spcPts val="0"/>
                        </a:spcBef>
                        <a:spcAft>
                          <a:spcPts val="0"/>
                        </a:spcAft>
                      </a:pPr>
                      <a:r>
                        <a:rPr lang="en-US" sz="2800" dirty="0" smtClean="0">
                          <a:effectLst/>
                        </a:rPr>
                        <a:t>3,875 </a:t>
                      </a:r>
                      <a:r>
                        <a:rPr lang="en-US" sz="2800" dirty="0">
                          <a:effectLst/>
                        </a:rPr>
                        <a:t>non-MI patients  </a:t>
                      </a:r>
                      <a:endParaRPr lang="en-US" sz="2800" dirty="0">
                        <a:solidFill>
                          <a:srgbClr val="000000"/>
                        </a:solidFill>
                        <a:effectLst/>
                        <a:latin typeface="Calibri" charset="0"/>
                        <a:ea typeface="Calibri" charset="0"/>
                        <a:cs typeface="Calibri" charset="0"/>
                      </a:endParaRPr>
                    </a:p>
                  </a:txBody>
                  <a:tcPr marL="63500" marR="63500" marT="63500" marB="63500"/>
                </a:tc>
                <a:tc>
                  <a:txBody>
                    <a:bodyPr/>
                    <a:lstStyle/>
                    <a:p>
                      <a:pPr marL="0" marR="0">
                        <a:spcBef>
                          <a:spcPts val="0"/>
                        </a:spcBef>
                        <a:spcAft>
                          <a:spcPts val="0"/>
                        </a:spcAft>
                      </a:pPr>
                      <a:r>
                        <a:rPr lang="en-US" sz="2800" b="1" dirty="0" smtClean="0">
                          <a:effectLst/>
                        </a:rPr>
                        <a:t>Exposure: </a:t>
                      </a:r>
                      <a:r>
                        <a:rPr lang="en-US" sz="2800" dirty="0" smtClean="0">
                          <a:effectLst/>
                        </a:rPr>
                        <a:t>Previous </a:t>
                      </a:r>
                      <a:r>
                        <a:rPr lang="en-US" sz="2800" dirty="0">
                          <a:effectLst/>
                        </a:rPr>
                        <a:t>oral health status defined as periodontitis. </a:t>
                      </a:r>
                    </a:p>
                    <a:p>
                      <a:pPr marL="0" marR="0">
                        <a:spcBef>
                          <a:spcPts val="0"/>
                        </a:spcBef>
                        <a:spcAft>
                          <a:spcPts val="0"/>
                        </a:spcAft>
                      </a:pPr>
                      <a:r>
                        <a:rPr lang="en-US" sz="2800" i="1" dirty="0">
                          <a:effectLst/>
                        </a:rPr>
                        <a:t>Parameters for </a:t>
                      </a:r>
                      <a:r>
                        <a:rPr lang="en-US" sz="2800" i="1" dirty="0" smtClean="0">
                          <a:effectLst/>
                        </a:rPr>
                        <a:t>periodontitis: </a:t>
                      </a:r>
                      <a:r>
                        <a:rPr lang="en-US" sz="2800" i="0" dirty="0" smtClean="0">
                          <a:effectLst/>
                        </a:rPr>
                        <a:t>CAL,</a:t>
                      </a:r>
                      <a:r>
                        <a:rPr lang="en-US" sz="2800" i="0" baseline="0" dirty="0" smtClean="0">
                          <a:effectLst/>
                        </a:rPr>
                        <a:t> </a:t>
                      </a:r>
                      <a:r>
                        <a:rPr lang="en-US" sz="2800" i="0" baseline="0" dirty="0" err="1" smtClean="0">
                          <a:effectLst/>
                        </a:rPr>
                        <a:t>PrD</a:t>
                      </a:r>
                      <a:r>
                        <a:rPr lang="en-US" sz="2800" i="0" baseline="0" dirty="0" smtClean="0">
                          <a:effectLst/>
                        </a:rPr>
                        <a:t>, BOP, PI, number of missing teeth</a:t>
                      </a:r>
                      <a:endParaRPr lang="en-US" sz="2800" i="1" dirty="0">
                        <a:effectLst/>
                      </a:endParaRPr>
                    </a:p>
                    <a:p>
                      <a:pPr marL="0" marR="0">
                        <a:spcBef>
                          <a:spcPts val="0"/>
                        </a:spcBef>
                        <a:spcAft>
                          <a:spcPts val="0"/>
                        </a:spcAft>
                      </a:pPr>
                      <a:r>
                        <a:rPr lang="en-US" sz="2800" b="1" dirty="0" smtClean="0">
                          <a:effectLst/>
                        </a:rPr>
                        <a:t>Outcome:</a:t>
                      </a:r>
                      <a:r>
                        <a:rPr lang="en-US" sz="2800" dirty="0" smtClean="0">
                          <a:effectLst/>
                        </a:rPr>
                        <a:t> MI patients compared to non-MI patients</a:t>
                      </a:r>
                      <a:endParaRPr lang="en-US" sz="2800" u="none" strike="noStrike" dirty="0">
                        <a:solidFill>
                          <a:srgbClr val="000000"/>
                        </a:solidFill>
                        <a:effectLst/>
                        <a:latin typeface="Calibri" charset="0"/>
                      </a:endParaRPr>
                    </a:p>
                  </a:txBody>
                  <a:tcPr marL="63500" marR="63500" marT="63500" marB="63500"/>
                </a:tc>
                <a:tc>
                  <a:txBody>
                    <a:bodyPr/>
                    <a:lstStyle/>
                    <a:p>
                      <a:pPr marL="0" marR="0">
                        <a:spcBef>
                          <a:spcPts val="0"/>
                        </a:spcBef>
                        <a:spcAft>
                          <a:spcPts val="0"/>
                        </a:spcAft>
                      </a:pPr>
                      <a:r>
                        <a:rPr lang="en-US" sz="2800" dirty="0">
                          <a:effectLst/>
                        </a:rPr>
                        <a:t>Supports the presence of a </a:t>
                      </a:r>
                      <a:r>
                        <a:rPr lang="en-US" sz="2800" b="1" dirty="0">
                          <a:effectLst/>
                        </a:rPr>
                        <a:t>significant association between MI and a history of periodontitis/poor oral health</a:t>
                      </a:r>
                      <a:r>
                        <a:rPr lang="en-US" sz="2800" dirty="0" smtClean="0">
                          <a:effectLst/>
                        </a:rPr>
                        <a:t>.</a:t>
                      </a:r>
                      <a:endParaRPr lang="en-US" sz="2800" dirty="0">
                        <a:effectLst/>
                      </a:endParaRPr>
                    </a:p>
                    <a:p>
                      <a:pPr marL="0" marR="0">
                        <a:spcBef>
                          <a:spcPts val="0"/>
                        </a:spcBef>
                        <a:spcAft>
                          <a:spcPts val="0"/>
                        </a:spcAft>
                      </a:pPr>
                      <a:r>
                        <a:rPr lang="en-US" sz="2800" dirty="0">
                          <a:effectLst/>
                        </a:rPr>
                        <a:t>The overall odds ratio of periodontitis and MI was 2.531.</a:t>
                      </a:r>
                    </a:p>
                    <a:p>
                      <a:pPr marL="0" marR="0">
                        <a:spcBef>
                          <a:spcPts val="0"/>
                        </a:spcBef>
                        <a:spcAft>
                          <a:spcPts val="0"/>
                        </a:spcAft>
                      </a:pPr>
                      <a:r>
                        <a:rPr lang="en-US" sz="2800" dirty="0">
                          <a:effectLst/>
                        </a:rPr>
                        <a:t>There was a significant positive relationship between MI patients and the </a:t>
                      </a:r>
                      <a:r>
                        <a:rPr lang="en-US" sz="2800" dirty="0" smtClean="0">
                          <a:effectLst/>
                        </a:rPr>
                        <a:t>all oral</a:t>
                      </a:r>
                      <a:r>
                        <a:rPr lang="en-US" sz="2800" baseline="0" dirty="0" smtClean="0">
                          <a:effectLst/>
                        </a:rPr>
                        <a:t> health measures tested. </a:t>
                      </a:r>
                      <a:endParaRPr lang="en-US" sz="2800" dirty="0">
                        <a:solidFill>
                          <a:srgbClr val="000000"/>
                        </a:solidFill>
                        <a:effectLst/>
                        <a:latin typeface="Calibri" charset="0"/>
                        <a:ea typeface="Calibri" charset="0"/>
                        <a:cs typeface="Calibri" charset="0"/>
                      </a:endParaRPr>
                    </a:p>
                  </a:txBody>
                  <a:tcPr marL="63500" marR="63500" marT="63500" marB="63500">
                    <a:lnR w="12700" cap="flat" cmpd="sng" algn="ctr">
                      <a:noFill/>
                      <a:prstDash val="solid"/>
                      <a:round/>
                      <a:headEnd type="none" w="med" len="med"/>
                      <a:tailEnd type="none" w="med" len="med"/>
                    </a:lnR>
                  </a:tcPr>
                </a:tc>
              </a:tr>
              <a:tr h="2885251">
                <a:tc>
                  <a:txBody>
                    <a:bodyPr/>
                    <a:lstStyle/>
                    <a:p>
                      <a:pPr marL="0" marR="0">
                        <a:spcBef>
                          <a:spcPts val="0"/>
                        </a:spcBef>
                        <a:spcAft>
                          <a:spcPts val="0"/>
                        </a:spcAft>
                      </a:pPr>
                      <a:r>
                        <a:rPr lang="en-US" sz="2800" b="1" dirty="0" err="1" smtClean="0">
                          <a:effectLst/>
                        </a:rPr>
                        <a:t>Oluwagbemigun</a:t>
                      </a:r>
                      <a:r>
                        <a:rPr lang="en-US" sz="2800" b="1" dirty="0" smtClean="0">
                          <a:effectLst/>
                        </a:rPr>
                        <a:t> et</a:t>
                      </a:r>
                      <a:r>
                        <a:rPr lang="en-US" sz="2800" b="1" baseline="0" dirty="0" smtClean="0">
                          <a:effectLst/>
                        </a:rPr>
                        <a:t> al.</a:t>
                      </a:r>
                      <a:r>
                        <a:rPr lang="en-US" sz="2800" b="1" baseline="30000" dirty="0" smtClean="0">
                          <a:effectLst/>
                        </a:rPr>
                        <a:t>10</a:t>
                      </a:r>
                      <a:endParaRPr lang="en-US" sz="2800" b="1" baseline="0" dirty="0" smtClean="0">
                        <a:solidFill>
                          <a:schemeClr val="tx1"/>
                        </a:solidFill>
                        <a:effectLst/>
                      </a:endParaRPr>
                    </a:p>
                    <a:p>
                      <a:pPr marL="0" marR="0">
                        <a:spcBef>
                          <a:spcPts val="0"/>
                        </a:spcBef>
                        <a:spcAft>
                          <a:spcPts val="0"/>
                        </a:spcAft>
                      </a:pPr>
                      <a:r>
                        <a:rPr lang="en-US" sz="2800" baseline="0" dirty="0" smtClean="0">
                          <a:effectLst/>
                        </a:rPr>
                        <a:t>(Retrospective cohort)</a:t>
                      </a:r>
                      <a:r>
                        <a:rPr lang="en-US" sz="2800" dirty="0">
                          <a:effectLst/>
                        </a:rPr>
                        <a:t> </a:t>
                      </a:r>
                    </a:p>
                    <a:p>
                      <a:pPr marL="0" marR="0">
                        <a:spcBef>
                          <a:spcPts val="0"/>
                        </a:spcBef>
                        <a:spcAft>
                          <a:spcPts val="0"/>
                        </a:spcAft>
                      </a:pPr>
                      <a:r>
                        <a:rPr lang="en-US" sz="2800" dirty="0">
                          <a:effectLst/>
                        </a:rPr>
                        <a:t> </a:t>
                      </a:r>
                    </a:p>
                    <a:p>
                      <a:pPr marL="0" marR="0">
                        <a:spcBef>
                          <a:spcPts val="0"/>
                        </a:spcBef>
                        <a:spcAft>
                          <a:spcPts val="0"/>
                        </a:spcAft>
                      </a:pPr>
                      <a:endParaRPr lang="en-US" sz="2800" dirty="0">
                        <a:solidFill>
                          <a:srgbClr val="000000"/>
                        </a:solidFill>
                        <a:effectLst/>
                        <a:latin typeface="Calibri" charset="0"/>
                        <a:ea typeface="Calibri" charset="0"/>
                        <a:cs typeface="Calibri" charset="0"/>
                      </a:endParaRPr>
                    </a:p>
                  </a:txBody>
                  <a:tcPr marL="63500" marR="63500" marT="63500" marB="63500">
                    <a:lnL w="12700" cap="flat" cmpd="sng" algn="ctr">
                      <a:noFill/>
                      <a:prstDash val="solid"/>
                      <a:round/>
                      <a:headEnd type="none" w="med" len="med"/>
                      <a:tailEnd type="none" w="med" len="med"/>
                    </a:lnL>
                  </a:tcPr>
                </a:tc>
                <a:tc>
                  <a:txBody>
                    <a:bodyPr/>
                    <a:lstStyle/>
                    <a:p>
                      <a:pPr marL="0" marR="0">
                        <a:spcBef>
                          <a:spcPts val="0"/>
                        </a:spcBef>
                        <a:spcAft>
                          <a:spcPts val="0"/>
                        </a:spcAft>
                      </a:pPr>
                      <a:r>
                        <a:rPr lang="en-US" sz="2800" dirty="0">
                          <a:effectLst/>
                        </a:rPr>
                        <a:t>24,313 </a:t>
                      </a:r>
                      <a:r>
                        <a:rPr lang="en-US" sz="2800" dirty="0" smtClean="0">
                          <a:effectLst/>
                        </a:rPr>
                        <a:t>Germans </a:t>
                      </a:r>
                      <a:r>
                        <a:rPr lang="en-US" sz="2800" dirty="0" smtClean="0">
                          <a:effectLst/>
                        </a:rPr>
                        <a:t>(34-65 </a:t>
                      </a:r>
                      <a:r>
                        <a:rPr lang="en-US" sz="2800" dirty="0">
                          <a:effectLst/>
                        </a:rPr>
                        <a:t>years </a:t>
                      </a:r>
                      <a:r>
                        <a:rPr lang="en-US" sz="2800" dirty="0" smtClean="0">
                          <a:effectLst/>
                        </a:rPr>
                        <a:t>old)</a:t>
                      </a:r>
                      <a:endParaRPr lang="en-US" sz="2800" dirty="0">
                        <a:effectLst/>
                      </a:endParaRPr>
                    </a:p>
                    <a:p>
                      <a:pPr marL="0" marR="0">
                        <a:spcBef>
                          <a:spcPts val="0"/>
                        </a:spcBef>
                        <a:spcAft>
                          <a:spcPts val="0"/>
                        </a:spcAft>
                      </a:pPr>
                      <a:r>
                        <a:rPr lang="en-US" sz="2800" dirty="0">
                          <a:effectLst/>
                        </a:rPr>
                        <a:t> </a:t>
                      </a:r>
                    </a:p>
                    <a:p>
                      <a:pPr marL="0" marR="0">
                        <a:spcBef>
                          <a:spcPts val="0"/>
                        </a:spcBef>
                        <a:spcAft>
                          <a:spcPts val="0"/>
                        </a:spcAft>
                      </a:pPr>
                      <a:r>
                        <a:rPr lang="en-US" sz="2800" dirty="0">
                          <a:effectLst/>
                        </a:rPr>
                        <a:t> </a:t>
                      </a:r>
                    </a:p>
                    <a:p>
                      <a:pPr marL="0" marR="0">
                        <a:spcBef>
                          <a:spcPts val="0"/>
                        </a:spcBef>
                        <a:spcAft>
                          <a:spcPts val="0"/>
                        </a:spcAft>
                      </a:pPr>
                      <a:r>
                        <a:rPr lang="en-US" sz="2800" dirty="0">
                          <a:effectLst/>
                        </a:rPr>
                        <a:t> </a:t>
                      </a:r>
                      <a:endParaRPr lang="en-US" sz="2800" dirty="0">
                        <a:solidFill>
                          <a:srgbClr val="000000"/>
                        </a:solidFill>
                        <a:effectLst/>
                        <a:latin typeface="Calibri" charset="0"/>
                        <a:ea typeface="Calibri" charset="0"/>
                        <a:cs typeface="Calibri" charset="0"/>
                      </a:endParaRPr>
                    </a:p>
                  </a:txBody>
                  <a:tcPr marL="63500" marR="63500" marT="63500" marB="63500"/>
                </a:tc>
                <a:tc>
                  <a:txBody>
                    <a:bodyPr/>
                    <a:lstStyle/>
                    <a:p>
                      <a:pPr marL="0" marR="0">
                        <a:spcBef>
                          <a:spcPts val="0"/>
                        </a:spcBef>
                        <a:spcAft>
                          <a:spcPts val="0"/>
                        </a:spcAft>
                      </a:pPr>
                      <a:r>
                        <a:rPr lang="en-US" sz="2800" b="1" dirty="0" smtClean="0">
                          <a:effectLst/>
                        </a:rPr>
                        <a:t>Exposure: </a:t>
                      </a:r>
                      <a:r>
                        <a:rPr lang="en-US" sz="2800" dirty="0" smtClean="0">
                          <a:effectLst/>
                        </a:rPr>
                        <a:t>Dental </a:t>
                      </a:r>
                      <a:r>
                        <a:rPr lang="en-US" sz="2800" dirty="0">
                          <a:effectLst/>
                        </a:rPr>
                        <a:t>status/oral health measured by number of </a:t>
                      </a:r>
                      <a:r>
                        <a:rPr lang="en-US" sz="2800" dirty="0" smtClean="0">
                          <a:effectLst/>
                        </a:rPr>
                        <a:t>teeth</a:t>
                      </a:r>
                      <a:r>
                        <a:rPr lang="en-US" sz="2800" baseline="0" dirty="0" smtClean="0">
                          <a:effectLst/>
                        </a:rPr>
                        <a:t> </a:t>
                      </a:r>
                      <a:r>
                        <a:rPr lang="en-US" sz="2800" dirty="0" smtClean="0">
                          <a:effectLst/>
                        </a:rPr>
                        <a:t>(obtained </a:t>
                      </a:r>
                      <a:r>
                        <a:rPr lang="en-US" sz="2800" dirty="0">
                          <a:effectLst/>
                        </a:rPr>
                        <a:t>through self-reports) </a:t>
                      </a:r>
                      <a:endParaRPr lang="en-US" sz="2800" dirty="0" smtClean="0">
                        <a:effectLst/>
                      </a:endParaRPr>
                    </a:p>
                    <a:p>
                      <a:pPr marL="0" marR="0">
                        <a:spcBef>
                          <a:spcPts val="0"/>
                        </a:spcBef>
                        <a:spcAft>
                          <a:spcPts val="0"/>
                        </a:spcAft>
                      </a:pPr>
                      <a:r>
                        <a:rPr lang="en-US" sz="2800" b="1" dirty="0" smtClean="0">
                          <a:effectLst/>
                        </a:rPr>
                        <a:t>Outcome:</a:t>
                      </a:r>
                      <a:r>
                        <a:rPr lang="en-US" sz="2800" b="1" baseline="0" dirty="0" smtClean="0">
                          <a:effectLst/>
                        </a:rPr>
                        <a:t> </a:t>
                      </a:r>
                      <a:r>
                        <a:rPr lang="en-US" sz="2800" dirty="0" smtClean="0">
                          <a:effectLst/>
                        </a:rPr>
                        <a:t>Clinically verified incident of a non-fatal MI </a:t>
                      </a:r>
                      <a:r>
                        <a:rPr lang="en-US" sz="2800" baseline="0" dirty="0" smtClean="0">
                          <a:effectLst/>
                        </a:rPr>
                        <a:t> </a:t>
                      </a:r>
                    </a:p>
                    <a:p>
                      <a:pPr marL="0" marR="0">
                        <a:spcBef>
                          <a:spcPts val="0"/>
                        </a:spcBef>
                        <a:spcAft>
                          <a:spcPts val="0"/>
                        </a:spcAft>
                      </a:pPr>
                      <a:r>
                        <a:rPr lang="en-US" sz="2800" i="1" dirty="0" smtClean="0">
                          <a:effectLst/>
                        </a:rPr>
                        <a:t>Other systemic diseases investigated</a:t>
                      </a:r>
                      <a:r>
                        <a:rPr lang="en-US" sz="2800" dirty="0" smtClean="0">
                          <a:effectLst/>
                        </a:rPr>
                        <a:t>: stroke, type 2 diabetes mellitus, and cancer (13 year follow-up)</a:t>
                      </a:r>
                      <a:endParaRPr lang="en-US" sz="2800" b="1" dirty="0">
                        <a:effectLst/>
                      </a:endParaRPr>
                    </a:p>
                  </a:txBody>
                  <a:tcPr marL="63500" marR="63500" marT="63500" marB="63500"/>
                </a:tc>
                <a:tc>
                  <a:txBody>
                    <a:bodyPr/>
                    <a:lstStyle/>
                    <a:p>
                      <a:pPr marL="0" marR="0">
                        <a:spcBef>
                          <a:spcPts val="0"/>
                        </a:spcBef>
                        <a:spcAft>
                          <a:spcPts val="0"/>
                        </a:spcAft>
                      </a:pPr>
                      <a:r>
                        <a:rPr lang="en-US" sz="2800" b="1" dirty="0">
                          <a:effectLst/>
                        </a:rPr>
                        <a:t>Number of teeth is solely associated with MI - not with other systemic diseases</a:t>
                      </a:r>
                      <a:r>
                        <a:rPr lang="en-US" sz="2800" dirty="0">
                          <a:effectLst/>
                        </a:rPr>
                        <a:t> such as stroke or type 2 diabetes (P&lt;0.01). Relationship is independent of the possible confounders (SES, diet, age, smoking etc.) For every one tooth added there is a 3% decreased risk of MI (inverse relationship).</a:t>
                      </a:r>
                    </a:p>
                    <a:p>
                      <a:pPr marL="0" marR="0">
                        <a:spcBef>
                          <a:spcPts val="0"/>
                        </a:spcBef>
                        <a:spcAft>
                          <a:spcPts val="0"/>
                        </a:spcAft>
                      </a:pPr>
                      <a:r>
                        <a:rPr lang="en-US" sz="2800" dirty="0">
                          <a:effectLst/>
                        </a:rPr>
                        <a:t> </a:t>
                      </a:r>
                    </a:p>
                  </a:txBody>
                  <a:tcPr marL="63500" marR="63500" marT="63500" marB="63500">
                    <a:lnR w="12700" cap="flat" cmpd="sng" algn="ctr">
                      <a:noFill/>
                      <a:prstDash val="solid"/>
                      <a:round/>
                      <a:headEnd type="none" w="med" len="med"/>
                      <a:tailEnd type="none" w="med" len="med"/>
                    </a:lnR>
                  </a:tcPr>
                </a:tc>
              </a:tr>
              <a:tr h="2688901">
                <a:tc>
                  <a:txBody>
                    <a:bodyPr/>
                    <a:lstStyle/>
                    <a:p>
                      <a:pPr marL="0" marR="0">
                        <a:spcBef>
                          <a:spcPts val="0"/>
                        </a:spcBef>
                        <a:spcAft>
                          <a:spcPts val="0"/>
                        </a:spcAft>
                      </a:pPr>
                      <a:r>
                        <a:rPr lang="en-US" sz="2800" b="1" dirty="0" smtClean="0">
                          <a:effectLst/>
                        </a:rPr>
                        <a:t>Lee et al.</a:t>
                      </a:r>
                      <a:r>
                        <a:rPr lang="en-US" sz="2800" b="1" baseline="30000" dirty="0" smtClean="0">
                          <a:effectLst/>
                        </a:rPr>
                        <a:t>11</a:t>
                      </a:r>
                      <a:endParaRPr lang="en-US" sz="2800" b="1" dirty="0" smtClean="0">
                        <a:solidFill>
                          <a:schemeClr val="tx1"/>
                        </a:solidFill>
                        <a:effectLst/>
                      </a:endParaRPr>
                    </a:p>
                    <a:p>
                      <a:pPr marL="0" marR="0">
                        <a:spcBef>
                          <a:spcPts val="0"/>
                        </a:spcBef>
                        <a:spcAft>
                          <a:spcPts val="0"/>
                        </a:spcAft>
                      </a:pPr>
                      <a:r>
                        <a:rPr lang="en-US" sz="2800" dirty="0" smtClean="0">
                          <a:effectLst/>
                        </a:rPr>
                        <a:t>(Cohort)</a:t>
                      </a:r>
                    </a:p>
                    <a:p>
                      <a:pPr marL="0" marR="0">
                        <a:spcBef>
                          <a:spcPts val="0"/>
                        </a:spcBef>
                        <a:spcAft>
                          <a:spcPts val="0"/>
                        </a:spcAft>
                      </a:pPr>
                      <a:r>
                        <a:rPr lang="en-US" sz="2800" dirty="0" smtClean="0">
                          <a:effectLst/>
                        </a:rPr>
                        <a:t> </a:t>
                      </a:r>
                      <a:endParaRPr lang="en-US" sz="2800" dirty="0">
                        <a:effectLst/>
                      </a:endParaRPr>
                    </a:p>
                  </a:txBody>
                  <a:tcPr marL="63500" marR="63500" marT="63500" marB="63500">
                    <a:lnL w="12700" cap="flat" cmpd="sng" algn="ctr">
                      <a:noFill/>
                      <a:prstDash val="solid"/>
                      <a:round/>
                      <a:headEnd type="none" w="med" len="med"/>
                      <a:tailEnd type="none" w="med" len="med"/>
                    </a:lnL>
                  </a:tcPr>
                </a:tc>
                <a:tc>
                  <a:txBody>
                    <a:bodyPr/>
                    <a:lstStyle/>
                    <a:p>
                      <a:pPr marL="0" marR="0">
                        <a:spcBef>
                          <a:spcPts val="0"/>
                        </a:spcBef>
                        <a:spcAft>
                          <a:spcPts val="0"/>
                        </a:spcAft>
                      </a:pPr>
                      <a:r>
                        <a:rPr lang="en-US" sz="2800" dirty="0" smtClean="0">
                          <a:effectLst/>
                        </a:rPr>
                        <a:t>200,026 South-Korean patients with PD</a:t>
                      </a:r>
                    </a:p>
                    <a:p>
                      <a:pPr marL="0" marR="0">
                        <a:spcBef>
                          <a:spcPts val="0"/>
                        </a:spcBef>
                        <a:spcAft>
                          <a:spcPts val="0"/>
                        </a:spcAft>
                      </a:pPr>
                      <a:r>
                        <a:rPr lang="en-US" sz="2800" dirty="0" smtClean="0">
                          <a:effectLst/>
                        </a:rPr>
                        <a:t>154,824 patients without PD</a:t>
                      </a:r>
                      <a:endParaRPr lang="en-US" sz="2800" dirty="0">
                        <a:solidFill>
                          <a:srgbClr val="000000"/>
                        </a:solidFill>
                        <a:effectLst/>
                        <a:latin typeface="Calibri" charset="0"/>
                        <a:ea typeface="Calibri" charset="0"/>
                        <a:cs typeface="Calibri" charset="0"/>
                      </a:endParaRPr>
                    </a:p>
                  </a:txBody>
                  <a:tcPr marL="63500" marR="63500" marT="63500" marB="63500"/>
                </a:tc>
                <a:tc>
                  <a:txBody>
                    <a:bodyPr/>
                    <a:lstStyle/>
                    <a:p>
                      <a:pPr marL="0" marR="0">
                        <a:spcBef>
                          <a:spcPts val="0"/>
                        </a:spcBef>
                        <a:spcAft>
                          <a:spcPts val="0"/>
                        </a:spcAft>
                      </a:pPr>
                      <a:r>
                        <a:rPr lang="en-US" sz="2800" b="1" dirty="0" smtClean="0">
                          <a:effectLst/>
                        </a:rPr>
                        <a:t>Exposure:</a:t>
                      </a:r>
                      <a:r>
                        <a:rPr lang="en-US" sz="2800" b="1" baseline="0" dirty="0" smtClean="0">
                          <a:effectLst/>
                        </a:rPr>
                        <a:t> </a:t>
                      </a:r>
                      <a:r>
                        <a:rPr lang="en-US" sz="2800" dirty="0" smtClean="0">
                          <a:effectLst/>
                        </a:rPr>
                        <a:t>Oral health, </a:t>
                      </a:r>
                      <a:r>
                        <a:rPr lang="en-US" sz="2800" dirty="0">
                          <a:effectLst/>
                        </a:rPr>
                        <a:t>defined </a:t>
                      </a:r>
                      <a:r>
                        <a:rPr lang="en-US" sz="2800" dirty="0" smtClean="0">
                          <a:effectLst/>
                        </a:rPr>
                        <a:t>by</a:t>
                      </a:r>
                      <a:r>
                        <a:rPr lang="en-US" sz="2800" baseline="0" dirty="0" smtClean="0">
                          <a:effectLst/>
                        </a:rPr>
                        <a:t> PD</a:t>
                      </a:r>
                      <a:r>
                        <a:rPr lang="en-US" sz="2800" dirty="0" smtClean="0">
                          <a:effectLst/>
                        </a:rPr>
                        <a:t>.</a:t>
                      </a:r>
                    </a:p>
                    <a:p>
                      <a:pPr marL="0" marR="0">
                        <a:spcBef>
                          <a:spcPts val="0"/>
                        </a:spcBef>
                        <a:spcAft>
                          <a:spcPts val="0"/>
                        </a:spcAft>
                      </a:pPr>
                      <a:r>
                        <a:rPr lang="en-US" sz="2800" b="1" dirty="0" smtClean="0">
                          <a:effectLst/>
                        </a:rPr>
                        <a:t>Outcome:</a:t>
                      </a:r>
                      <a:r>
                        <a:rPr lang="en-US" sz="2800" b="1" baseline="0" dirty="0" smtClean="0">
                          <a:effectLst/>
                        </a:rPr>
                        <a:t> </a:t>
                      </a:r>
                      <a:r>
                        <a:rPr lang="en-US" sz="2800" dirty="0" smtClean="0">
                          <a:effectLst/>
                        </a:rPr>
                        <a:t>Non-communicable diseases</a:t>
                      </a:r>
                      <a:r>
                        <a:rPr lang="en-US" sz="2800" baseline="0" dirty="0" smtClean="0">
                          <a:effectLst/>
                        </a:rPr>
                        <a:t> - </a:t>
                      </a:r>
                      <a:r>
                        <a:rPr lang="en-US" sz="2800" dirty="0" smtClean="0">
                          <a:effectLst/>
                        </a:rPr>
                        <a:t>MI and others (Hypertension, diabetes mellitus, osteoporosis, cerebral infarction, angina pectoris, and obesity)</a:t>
                      </a:r>
                    </a:p>
                    <a:p>
                      <a:pPr marL="0" marR="0">
                        <a:spcBef>
                          <a:spcPts val="0"/>
                        </a:spcBef>
                        <a:spcAft>
                          <a:spcPts val="0"/>
                        </a:spcAft>
                      </a:pPr>
                      <a:endParaRPr lang="en-US" sz="2800" b="1" dirty="0">
                        <a:effectLst/>
                      </a:endParaRPr>
                    </a:p>
                  </a:txBody>
                  <a:tcPr marL="63500" marR="63500" marT="63500" marB="63500"/>
                </a:tc>
                <a:tc>
                  <a:txBody>
                    <a:bodyPr/>
                    <a:lstStyle/>
                    <a:p>
                      <a:pPr marL="0" marR="0">
                        <a:spcBef>
                          <a:spcPts val="0"/>
                        </a:spcBef>
                        <a:spcAft>
                          <a:spcPts val="0"/>
                        </a:spcAft>
                      </a:pPr>
                      <a:r>
                        <a:rPr lang="en-US" sz="2800" dirty="0">
                          <a:effectLst/>
                        </a:rPr>
                        <a:t>Multivariate analysis (after the adjustment of potential confounders) showed </a:t>
                      </a:r>
                      <a:r>
                        <a:rPr lang="en-US" sz="2800" b="1" dirty="0">
                          <a:effectLst/>
                        </a:rPr>
                        <a:t>no significant relationship between periodontal disease and </a:t>
                      </a:r>
                      <a:r>
                        <a:rPr lang="en-US" sz="2800" b="1" dirty="0" smtClean="0">
                          <a:effectLst/>
                        </a:rPr>
                        <a:t>MI </a:t>
                      </a:r>
                      <a:r>
                        <a:rPr lang="en-US" sz="2800" dirty="0">
                          <a:effectLst/>
                        </a:rPr>
                        <a:t>(OR = 0.88, negative association</a:t>
                      </a:r>
                      <a:r>
                        <a:rPr lang="en-US" sz="2800" dirty="0" smtClean="0">
                          <a:effectLst/>
                        </a:rPr>
                        <a:t>).</a:t>
                      </a:r>
                      <a:endParaRPr lang="en-US" sz="2800" dirty="0">
                        <a:effectLst/>
                      </a:endParaRPr>
                    </a:p>
                    <a:p>
                      <a:pPr marL="0" marR="0">
                        <a:spcBef>
                          <a:spcPts val="0"/>
                        </a:spcBef>
                        <a:spcAft>
                          <a:spcPts val="0"/>
                        </a:spcAft>
                      </a:pPr>
                      <a:r>
                        <a:rPr lang="en-US" sz="2800" dirty="0">
                          <a:effectLst/>
                        </a:rPr>
                        <a:t>However, there were significant associations between the other investigated non-communicable </a:t>
                      </a:r>
                      <a:r>
                        <a:rPr lang="en-US" sz="2800" dirty="0" smtClean="0">
                          <a:effectLst/>
                        </a:rPr>
                        <a:t>diseases</a:t>
                      </a:r>
                      <a:endParaRPr lang="en-US" sz="2800" dirty="0">
                        <a:effectLst/>
                      </a:endParaRPr>
                    </a:p>
                  </a:txBody>
                  <a:tcPr marL="63500" marR="63500" marT="63500" marB="63500">
                    <a:lnR w="12700" cap="flat" cmpd="sng" algn="ctr">
                      <a:noFill/>
                      <a:prstDash val="solid"/>
                      <a:round/>
                      <a:headEnd type="none" w="med" len="med"/>
                      <a:tailEnd type="none" w="med" len="med"/>
                    </a:lnR>
                  </a:tcPr>
                </a:tc>
              </a:tr>
              <a:tr h="3182869">
                <a:tc>
                  <a:txBody>
                    <a:bodyPr/>
                    <a:lstStyle/>
                    <a:p>
                      <a:pPr marL="0" marR="0">
                        <a:spcBef>
                          <a:spcPts val="0"/>
                        </a:spcBef>
                        <a:spcAft>
                          <a:spcPts val="0"/>
                        </a:spcAft>
                      </a:pPr>
                      <a:r>
                        <a:rPr lang="en-US" sz="2800" b="1" dirty="0" err="1" smtClean="0">
                          <a:effectLst/>
                        </a:rPr>
                        <a:t>Holmlund</a:t>
                      </a:r>
                      <a:r>
                        <a:rPr lang="en-US" sz="2800" b="1" dirty="0" smtClean="0">
                          <a:effectLst/>
                        </a:rPr>
                        <a:t> et al.</a:t>
                      </a:r>
                      <a:r>
                        <a:rPr lang="en-US" sz="2800" b="1" baseline="30000" dirty="0" smtClean="0">
                          <a:effectLst/>
                        </a:rPr>
                        <a:t>5</a:t>
                      </a:r>
                      <a:endParaRPr lang="en-US" sz="2800" b="1" dirty="0" smtClean="0">
                        <a:effectLst/>
                      </a:endParaRPr>
                    </a:p>
                    <a:p>
                      <a:pPr marL="0" marR="0">
                        <a:spcBef>
                          <a:spcPts val="0"/>
                        </a:spcBef>
                        <a:spcAft>
                          <a:spcPts val="0"/>
                        </a:spcAft>
                      </a:pPr>
                      <a:r>
                        <a:rPr lang="en-US" sz="2800" dirty="0" smtClean="0">
                          <a:effectLst/>
                        </a:rPr>
                        <a:t>(Cohort)</a:t>
                      </a:r>
                      <a:endParaRPr lang="en-US" sz="2800" dirty="0">
                        <a:effectLst/>
                      </a:endParaRPr>
                    </a:p>
                    <a:p>
                      <a:pPr marL="0" marR="0">
                        <a:spcBef>
                          <a:spcPts val="0"/>
                        </a:spcBef>
                        <a:spcAft>
                          <a:spcPts val="0"/>
                        </a:spcAft>
                      </a:pPr>
                      <a:r>
                        <a:rPr lang="en-US" sz="2800" dirty="0">
                          <a:effectLst/>
                        </a:rPr>
                        <a:t> </a:t>
                      </a:r>
                    </a:p>
                    <a:p>
                      <a:pPr marL="0" marR="0">
                        <a:spcBef>
                          <a:spcPts val="0"/>
                        </a:spcBef>
                        <a:spcAft>
                          <a:spcPts val="0"/>
                        </a:spcAft>
                      </a:pPr>
                      <a:endParaRPr lang="en-US" sz="2800" dirty="0">
                        <a:solidFill>
                          <a:srgbClr val="000000"/>
                        </a:solidFill>
                        <a:effectLst/>
                        <a:latin typeface="Calibri" charset="0"/>
                        <a:ea typeface="Calibri" charset="0"/>
                        <a:cs typeface="Calibri" charset="0"/>
                      </a:endParaRPr>
                    </a:p>
                  </a:txBody>
                  <a:tcPr marL="63500" marR="63500" marT="63500" marB="63500">
                    <a:lnL w="12700" cap="flat" cmpd="sng" algn="ctr">
                      <a:noFill/>
                      <a:prstDash val="solid"/>
                      <a:round/>
                      <a:headEnd type="none" w="med" len="med"/>
                      <a:tailEnd type="none" w="med" len="med"/>
                    </a:lnL>
                  </a:tcPr>
                </a:tc>
                <a:tc>
                  <a:txBody>
                    <a:bodyPr/>
                    <a:lstStyle/>
                    <a:p>
                      <a:pPr marL="0" marR="0">
                        <a:spcBef>
                          <a:spcPts val="0"/>
                        </a:spcBef>
                        <a:spcAft>
                          <a:spcPts val="0"/>
                        </a:spcAft>
                      </a:pPr>
                      <a:r>
                        <a:rPr lang="en-US" sz="2800" dirty="0">
                          <a:effectLst/>
                        </a:rPr>
                        <a:t>8999 Swedish individuals</a:t>
                      </a:r>
                    </a:p>
                    <a:p>
                      <a:pPr marL="0" marR="0">
                        <a:spcBef>
                          <a:spcPts val="0"/>
                        </a:spcBef>
                        <a:spcAft>
                          <a:spcPts val="0"/>
                        </a:spcAft>
                      </a:pPr>
                      <a:r>
                        <a:rPr lang="en-US" sz="2800" dirty="0" smtClean="0">
                          <a:effectLst/>
                        </a:rPr>
                        <a:t>(20-85 </a:t>
                      </a:r>
                      <a:r>
                        <a:rPr lang="en-US" sz="2800" dirty="0">
                          <a:effectLst/>
                        </a:rPr>
                        <a:t>years </a:t>
                      </a:r>
                      <a:r>
                        <a:rPr lang="en-US" sz="2800" dirty="0" smtClean="0">
                          <a:effectLst/>
                        </a:rPr>
                        <a:t>old),</a:t>
                      </a:r>
                      <a:r>
                        <a:rPr lang="en-US" sz="2800" baseline="0" dirty="0" smtClean="0">
                          <a:effectLst/>
                        </a:rPr>
                        <a:t> r</a:t>
                      </a:r>
                      <a:r>
                        <a:rPr lang="en-US" sz="2800" dirty="0" smtClean="0">
                          <a:effectLst/>
                        </a:rPr>
                        <a:t>eferred </a:t>
                      </a:r>
                      <a:r>
                        <a:rPr lang="en-US" sz="2800" dirty="0">
                          <a:effectLst/>
                        </a:rPr>
                        <a:t>for periodontal </a:t>
                      </a:r>
                      <a:r>
                        <a:rPr lang="en-US" sz="2800" dirty="0" smtClean="0">
                          <a:effectLst/>
                        </a:rPr>
                        <a:t>treatment </a:t>
                      </a:r>
                      <a:endParaRPr lang="en-US" sz="2800" dirty="0">
                        <a:effectLst/>
                      </a:endParaRPr>
                    </a:p>
                  </a:txBody>
                  <a:tcPr marL="63500" marR="63500" marT="63500" marB="63500"/>
                </a:tc>
                <a:tc>
                  <a:txBody>
                    <a:bodyPr/>
                    <a:lstStyle/>
                    <a:p>
                      <a:pPr marL="0" marR="0">
                        <a:spcBef>
                          <a:spcPts val="0"/>
                        </a:spcBef>
                        <a:spcAft>
                          <a:spcPts val="0"/>
                        </a:spcAft>
                      </a:pPr>
                      <a:r>
                        <a:rPr lang="en-US" sz="2800" b="1" dirty="0" smtClean="0">
                          <a:effectLst/>
                        </a:rPr>
                        <a:t>Exposure: </a:t>
                      </a:r>
                      <a:r>
                        <a:rPr lang="en-US" sz="2800" dirty="0" smtClean="0">
                          <a:effectLst/>
                        </a:rPr>
                        <a:t>Oral health status defined by</a:t>
                      </a:r>
                      <a:r>
                        <a:rPr lang="en-US" sz="2800" baseline="0" dirty="0" smtClean="0">
                          <a:effectLst/>
                        </a:rPr>
                        <a:t> PD.</a:t>
                      </a:r>
                    </a:p>
                    <a:p>
                      <a:pPr marL="0" marR="0">
                        <a:spcBef>
                          <a:spcPts val="0"/>
                        </a:spcBef>
                        <a:spcAft>
                          <a:spcPts val="0"/>
                        </a:spcAft>
                      </a:pPr>
                      <a:r>
                        <a:rPr lang="en-US" sz="2800" i="1" baseline="0" dirty="0" smtClean="0">
                          <a:effectLst/>
                        </a:rPr>
                        <a:t>Parameters for PD: </a:t>
                      </a:r>
                      <a:r>
                        <a:rPr lang="en-US" sz="2800" i="0" baseline="0" dirty="0" smtClean="0">
                          <a:effectLst/>
                        </a:rPr>
                        <a:t>number of deepened periodontal pockets, BOP, number of teeth, </a:t>
                      </a:r>
                      <a:r>
                        <a:rPr lang="en-US" sz="2800" i="0" baseline="0" dirty="0" smtClean="0">
                          <a:effectLst/>
                        </a:rPr>
                        <a:t>PI, </a:t>
                      </a:r>
                      <a:r>
                        <a:rPr lang="en-US" sz="2800" i="0" baseline="0" dirty="0" smtClean="0">
                          <a:effectLst/>
                        </a:rPr>
                        <a:t>furcation, tooth mobility, PSI</a:t>
                      </a:r>
                      <a:endParaRPr lang="en-US" sz="2800" i="1" dirty="0">
                        <a:effectLst/>
                      </a:endParaRPr>
                    </a:p>
                    <a:p>
                      <a:pPr marL="0" marR="0" indent="0" algn="l" defTabSz="6687998" rtl="0" eaLnBrk="1" fontAlgn="auto" latinLnBrk="0" hangingPunct="1">
                        <a:lnSpc>
                          <a:spcPct val="100000"/>
                        </a:lnSpc>
                        <a:spcBef>
                          <a:spcPts val="0"/>
                        </a:spcBef>
                        <a:spcAft>
                          <a:spcPts val="0"/>
                        </a:spcAft>
                        <a:buClrTx/>
                        <a:buSzTx/>
                        <a:buFontTx/>
                        <a:buNone/>
                        <a:tabLst/>
                        <a:defRPr/>
                      </a:pPr>
                      <a:r>
                        <a:rPr lang="en-US" sz="2800" b="1" dirty="0" smtClean="0">
                          <a:solidFill>
                            <a:srgbClr val="000000"/>
                          </a:solidFill>
                          <a:effectLst/>
                          <a:latin typeface="Calibri" charset="0"/>
                          <a:ea typeface="Calibri" charset="0"/>
                          <a:cs typeface="Calibri" charset="0"/>
                        </a:rPr>
                        <a:t>Outcome: </a:t>
                      </a:r>
                      <a:r>
                        <a:rPr lang="en-US" sz="2800" dirty="0" smtClean="0">
                          <a:effectLst/>
                        </a:rPr>
                        <a:t>Fatal &amp; non-fatal MI, stroke, HF; </a:t>
                      </a:r>
                    </a:p>
                    <a:p>
                      <a:pPr marL="0" marR="0" indent="0" algn="l" defTabSz="6687998" rtl="0" eaLnBrk="1" fontAlgn="auto" latinLnBrk="0" hangingPunct="1">
                        <a:lnSpc>
                          <a:spcPct val="100000"/>
                        </a:lnSpc>
                        <a:spcBef>
                          <a:spcPts val="0"/>
                        </a:spcBef>
                        <a:spcAft>
                          <a:spcPts val="0"/>
                        </a:spcAft>
                        <a:buClrTx/>
                        <a:buSzTx/>
                        <a:buFontTx/>
                        <a:buNone/>
                        <a:tabLst/>
                        <a:defRPr/>
                      </a:pPr>
                      <a:r>
                        <a:rPr lang="en-US" sz="2800" dirty="0" smtClean="0">
                          <a:effectLst/>
                        </a:rPr>
                        <a:t>only first event of the three diseases was included in the combined end-point (even if person had &gt;1)</a:t>
                      </a:r>
                    </a:p>
                  </a:txBody>
                  <a:tcPr marL="63500" marR="63500" marT="63500" marB="63500"/>
                </a:tc>
                <a:tc>
                  <a:txBody>
                    <a:bodyPr/>
                    <a:lstStyle/>
                    <a:p>
                      <a:pPr marL="0" marR="0">
                        <a:spcBef>
                          <a:spcPts val="0"/>
                        </a:spcBef>
                        <a:spcAft>
                          <a:spcPts val="0"/>
                        </a:spcAft>
                      </a:pPr>
                      <a:r>
                        <a:rPr lang="en-US" sz="2800" dirty="0">
                          <a:effectLst/>
                        </a:rPr>
                        <a:t>After adjusting for age, sex, smoking, calendar time, and education level, </a:t>
                      </a:r>
                      <a:r>
                        <a:rPr lang="en-US" sz="2800" b="1" dirty="0">
                          <a:effectLst/>
                        </a:rPr>
                        <a:t>only number of teeth was significantly related to MI </a:t>
                      </a:r>
                      <a:r>
                        <a:rPr lang="en-US" sz="2800" dirty="0" smtClean="0">
                          <a:effectLst/>
                        </a:rPr>
                        <a:t>(p </a:t>
                      </a:r>
                      <a:r>
                        <a:rPr lang="en-US" sz="2800" dirty="0">
                          <a:effectLst/>
                        </a:rPr>
                        <a:t>= 0.039). Stroke and HF were not significantly related to any of the oral disease markers</a:t>
                      </a:r>
                      <a:r>
                        <a:rPr lang="en-US" sz="2800" dirty="0" smtClean="0">
                          <a:effectLst/>
                        </a:rPr>
                        <a:t>.</a:t>
                      </a:r>
                      <a:endParaRPr lang="en-US" sz="2800" dirty="0">
                        <a:effectLst/>
                      </a:endParaRPr>
                    </a:p>
                    <a:p>
                      <a:pPr marL="0" marR="0">
                        <a:spcBef>
                          <a:spcPts val="0"/>
                        </a:spcBef>
                        <a:spcAft>
                          <a:spcPts val="0"/>
                        </a:spcAft>
                      </a:pPr>
                      <a:r>
                        <a:rPr lang="en-US" sz="2800" dirty="0">
                          <a:effectLst/>
                        </a:rPr>
                        <a:t>Authors did not have all desired baseline information for confounders </a:t>
                      </a:r>
                      <a:r>
                        <a:rPr lang="en-US" sz="2800" dirty="0" smtClean="0">
                          <a:effectLst/>
                        </a:rPr>
                        <a:t>in </a:t>
                      </a:r>
                      <a:r>
                        <a:rPr lang="en-US" sz="2800" dirty="0">
                          <a:effectLst/>
                        </a:rPr>
                        <a:t>the oral health databased used</a:t>
                      </a:r>
                      <a:r>
                        <a:rPr lang="en-US" sz="2800" dirty="0" smtClean="0">
                          <a:effectLst/>
                        </a:rPr>
                        <a:t>.</a:t>
                      </a:r>
                      <a:endParaRPr lang="en-US" sz="2800" dirty="0">
                        <a:effectLst/>
                      </a:endParaRPr>
                    </a:p>
                  </a:txBody>
                  <a:tcPr marL="63500" marR="63500" marT="63500" marB="63500">
                    <a:lnR w="12700" cap="flat" cmpd="sng" algn="ctr">
                      <a:noFill/>
                      <a:prstDash val="solid"/>
                      <a:round/>
                      <a:headEnd type="none" w="med" len="med"/>
                      <a:tailEnd type="none" w="med" len="med"/>
                    </a:lnR>
                  </a:tcPr>
                </a:tc>
              </a:tr>
              <a:tr h="1874414">
                <a:tc>
                  <a:txBody>
                    <a:bodyPr/>
                    <a:lstStyle/>
                    <a:p>
                      <a:pPr marL="0" marR="0">
                        <a:spcBef>
                          <a:spcPts val="0"/>
                        </a:spcBef>
                        <a:spcAft>
                          <a:spcPts val="0"/>
                        </a:spcAft>
                      </a:pPr>
                      <a:r>
                        <a:rPr lang="en-US" sz="2800" b="1" dirty="0" err="1" smtClean="0">
                          <a:effectLst/>
                        </a:rPr>
                        <a:t>Boillot</a:t>
                      </a:r>
                      <a:r>
                        <a:rPr lang="en-US" sz="2800" b="1" dirty="0" smtClean="0">
                          <a:effectLst/>
                        </a:rPr>
                        <a:t> et</a:t>
                      </a:r>
                      <a:r>
                        <a:rPr lang="en-US" sz="2800" b="1" baseline="0" dirty="0" smtClean="0">
                          <a:effectLst/>
                        </a:rPr>
                        <a:t> al.</a:t>
                      </a:r>
                      <a:r>
                        <a:rPr lang="en-US" sz="2800" b="1" baseline="30000" dirty="0" smtClean="0">
                          <a:effectLst/>
                        </a:rPr>
                        <a:t>12</a:t>
                      </a:r>
                      <a:endParaRPr lang="en-US" sz="2800" b="1" dirty="0" smtClean="0">
                        <a:solidFill>
                          <a:schemeClr val="tx1"/>
                        </a:solidFill>
                        <a:effectLst/>
                      </a:endParaRPr>
                    </a:p>
                    <a:p>
                      <a:pPr marL="0" marR="0">
                        <a:spcBef>
                          <a:spcPts val="0"/>
                        </a:spcBef>
                        <a:spcAft>
                          <a:spcPts val="0"/>
                        </a:spcAft>
                      </a:pPr>
                      <a:r>
                        <a:rPr lang="en-US" sz="2800" dirty="0" smtClean="0">
                          <a:effectLst/>
                        </a:rPr>
                        <a:t>(Cohort)</a:t>
                      </a:r>
                      <a:endParaRPr lang="en-US" sz="2800" dirty="0">
                        <a:effectLst/>
                      </a:endParaRPr>
                    </a:p>
                  </a:txBody>
                  <a:tcPr marL="63500" marR="63500" marT="63500" marB="63500">
                    <a:lnL w="12700" cap="flat" cmpd="sng" algn="ctr">
                      <a:noFill/>
                      <a:prstDash val="solid"/>
                      <a:round/>
                      <a:headEnd type="none" w="med" len="med"/>
                      <a:tailEnd type="none" w="med" len="med"/>
                    </a:lnL>
                  </a:tcPr>
                </a:tc>
                <a:tc>
                  <a:txBody>
                    <a:bodyPr/>
                    <a:lstStyle/>
                    <a:p>
                      <a:pPr marL="0" marR="0">
                        <a:spcBef>
                          <a:spcPts val="0"/>
                        </a:spcBef>
                        <a:spcAft>
                          <a:spcPts val="0"/>
                        </a:spcAft>
                      </a:pPr>
                      <a:r>
                        <a:rPr lang="en-US" sz="2800" dirty="0">
                          <a:effectLst/>
                        </a:rPr>
                        <a:t>975 French patients (18 years or older</a:t>
                      </a:r>
                      <a:r>
                        <a:rPr lang="en-US" sz="2800" dirty="0" smtClean="0">
                          <a:effectLst/>
                        </a:rPr>
                        <a:t>) </a:t>
                      </a:r>
                      <a:r>
                        <a:rPr lang="en-US" sz="2800" dirty="0">
                          <a:effectLst/>
                        </a:rPr>
                        <a:t>f</a:t>
                      </a:r>
                      <a:r>
                        <a:rPr lang="en-US" sz="2800" dirty="0" smtClean="0">
                          <a:effectLst/>
                        </a:rPr>
                        <a:t>rom </a:t>
                      </a:r>
                      <a:r>
                        <a:rPr lang="en-US" sz="2800" dirty="0">
                          <a:effectLst/>
                        </a:rPr>
                        <a:t>ICUs and cardiology departments </a:t>
                      </a:r>
                    </a:p>
                  </a:txBody>
                  <a:tcPr marL="63500" marR="63500" marT="63500" marB="63500"/>
                </a:tc>
                <a:tc>
                  <a:txBody>
                    <a:bodyPr/>
                    <a:lstStyle/>
                    <a:p>
                      <a:pPr marL="0" marR="0">
                        <a:spcBef>
                          <a:spcPts val="0"/>
                        </a:spcBef>
                        <a:spcAft>
                          <a:spcPts val="0"/>
                        </a:spcAft>
                      </a:pPr>
                      <a:r>
                        <a:rPr lang="en-US" sz="2800" b="1" dirty="0" smtClean="0">
                          <a:effectLst/>
                        </a:rPr>
                        <a:t>Exposure: </a:t>
                      </a:r>
                      <a:r>
                        <a:rPr lang="en-US" sz="2800" b="0" dirty="0" smtClean="0">
                          <a:effectLst/>
                        </a:rPr>
                        <a:t>c</a:t>
                      </a:r>
                      <a:r>
                        <a:rPr lang="en-US" sz="2800" dirty="0" smtClean="0">
                          <a:effectLst/>
                        </a:rPr>
                        <a:t>ollected </a:t>
                      </a:r>
                      <a:r>
                        <a:rPr lang="en-US" sz="2800" dirty="0">
                          <a:effectLst/>
                        </a:rPr>
                        <a:t>blood, measured levels of IgG and IgA against four periodontal </a:t>
                      </a:r>
                      <a:r>
                        <a:rPr lang="en-US" sz="2800" dirty="0" smtClean="0">
                          <a:effectLst/>
                        </a:rPr>
                        <a:t>pathogens</a:t>
                      </a:r>
                    </a:p>
                    <a:p>
                      <a:pPr marL="0" marR="0" indent="0" algn="l" defTabSz="6687998" rtl="0" eaLnBrk="1" fontAlgn="auto" latinLnBrk="0" hangingPunct="1">
                        <a:lnSpc>
                          <a:spcPct val="100000"/>
                        </a:lnSpc>
                        <a:spcBef>
                          <a:spcPts val="0"/>
                        </a:spcBef>
                        <a:spcAft>
                          <a:spcPts val="0"/>
                        </a:spcAft>
                        <a:buClrTx/>
                        <a:buSzTx/>
                        <a:buFontTx/>
                        <a:buNone/>
                        <a:tabLst/>
                        <a:defRPr/>
                      </a:pPr>
                      <a:r>
                        <a:rPr lang="en-US" sz="2800" b="1" dirty="0" smtClean="0">
                          <a:effectLst/>
                        </a:rPr>
                        <a:t>Outcome: </a:t>
                      </a:r>
                      <a:r>
                        <a:rPr lang="en-US" sz="2800" dirty="0" smtClean="0">
                          <a:effectLst/>
                        </a:rPr>
                        <a:t>All-cause death, or non-fatal MI (1-year follow-up)</a:t>
                      </a:r>
                      <a:endParaRPr lang="en-US" sz="2800" b="1" dirty="0">
                        <a:effectLst/>
                      </a:endParaRPr>
                    </a:p>
                  </a:txBody>
                  <a:tcPr marL="63500" marR="63500" marT="63500" marB="63500"/>
                </a:tc>
                <a:tc>
                  <a:txBody>
                    <a:bodyPr/>
                    <a:lstStyle/>
                    <a:p>
                      <a:pPr marL="0" marR="0">
                        <a:spcBef>
                          <a:spcPts val="0"/>
                        </a:spcBef>
                        <a:spcAft>
                          <a:spcPts val="0"/>
                        </a:spcAft>
                      </a:pPr>
                      <a:r>
                        <a:rPr lang="en-US" sz="2800" b="1" dirty="0">
                          <a:effectLst/>
                        </a:rPr>
                        <a:t>Risk of experiencing MI </a:t>
                      </a:r>
                      <a:r>
                        <a:rPr lang="en-US" sz="2800" b="1" dirty="0" smtClean="0">
                          <a:effectLst/>
                        </a:rPr>
                        <a:t>after </a:t>
                      </a:r>
                      <a:r>
                        <a:rPr lang="en-US" sz="2800" b="1" dirty="0">
                          <a:effectLst/>
                        </a:rPr>
                        <a:t>follow-up was not linked to the antibody levels </a:t>
                      </a:r>
                      <a:r>
                        <a:rPr lang="en-US" sz="2800" dirty="0">
                          <a:effectLst/>
                        </a:rPr>
                        <a:t>of four periodontal </a:t>
                      </a:r>
                      <a:r>
                        <a:rPr lang="en-US" sz="2800" dirty="0" smtClean="0">
                          <a:effectLst/>
                        </a:rPr>
                        <a:t>pathogens </a:t>
                      </a:r>
                      <a:r>
                        <a:rPr lang="en-US" sz="2800" dirty="0">
                          <a:effectLst/>
                        </a:rPr>
                        <a:t>in circulation (p&gt;0.05), when covariates (sex, age, diabetes, history of hypertension, etc.) were taken into account.</a:t>
                      </a:r>
                      <a:endParaRPr lang="en-US" sz="2800" dirty="0">
                        <a:solidFill>
                          <a:srgbClr val="000000"/>
                        </a:solidFill>
                        <a:effectLst/>
                        <a:latin typeface="Calibri" charset="0"/>
                        <a:ea typeface="Calibri" charset="0"/>
                        <a:cs typeface="Calibri" charset="0"/>
                      </a:endParaRPr>
                    </a:p>
                  </a:txBody>
                  <a:tcPr marL="63500" marR="63500" marT="63500" marB="63500">
                    <a:lnR w="12700" cap="flat" cmpd="sng" algn="ctr">
                      <a:noFill/>
                      <a:prstDash val="solid"/>
                      <a:round/>
                      <a:headEnd type="none" w="med" len="med"/>
                      <a:tailEnd type="none" w="med" len="med"/>
                    </a:lnR>
                  </a:tcPr>
                </a:tc>
              </a:tr>
              <a:tr h="1874414">
                <a:tc>
                  <a:txBody>
                    <a:bodyPr/>
                    <a:lstStyle/>
                    <a:p>
                      <a:pPr marL="0" marR="0">
                        <a:spcBef>
                          <a:spcPts val="0"/>
                        </a:spcBef>
                        <a:spcAft>
                          <a:spcPts val="0"/>
                        </a:spcAft>
                      </a:pPr>
                      <a:r>
                        <a:rPr lang="en-US" sz="2800" b="1" dirty="0" smtClean="0">
                          <a:effectLst/>
                        </a:rPr>
                        <a:t>Reichert et al.</a:t>
                      </a:r>
                      <a:r>
                        <a:rPr lang="en-US" sz="2800" b="1" baseline="30000" dirty="0" smtClean="0">
                          <a:effectLst/>
                        </a:rPr>
                        <a:t>13</a:t>
                      </a:r>
                      <a:endParaRPr lang="en-US" sz="2800" b="1" dirty="0" smtClean="0">
                        <a:solidFill>
                          <a:schemeClr val="tx1"/>
                        </a:solidFill>
                        <a:effectLst/>
                      </a:endParaRPr>
                    </a:p>
                    <a:p>
                      <a:pPr marL="0" marR="0">
                        <a:spcBef>
                          <a:spcPts val="0"/>
                        </a:spcBef>
                        <a:spcAft>
                          <a:spcPts val="0"/>
                        </a:spcAft>
                      </a:pPr>
                      <a:r>
                        <a:rPr lang="en-US" sz="2800" dirty="0" smtClean="0">
                          <a:effectLst/>
                        </a:rPr>
                        <a:t>(Cohort)</a:t>
                      </a:r>
                      <a:endParaRPr lang="en-US" sz="2800" dirty="0">
                        <a:solidFill>
                          <a:srgbClr val="000000"/>
                        </a:solidFill>
                        <a:effectLst/>
                        <a:latin typeface="Calibri" charset="0"/>
                        <a:ea typeface="Calibri" charset="0"/>
                        <a:cs typeface="Calibri" charset="0"/>
                      </a:endParaRPr>
                    </a:p>
                  </a:txBody>
                  <a:tcPr marL="63500" marR="63500" marT="63500" marB="63500">
                    <a:lnL w="12700" cap="flat" cmpd="sng" algn="ctr">
                      <a:noFill/>
                      <a:prstDash val="solid"/>
                      <a:round/>
                      <a:headEnd type="none" w="med" len="med"/>
                      <a:tailEnd type="none" w="med" len="med"/>
                    </a:lnL>
                  </a:tcPr>
                </a:tc>
                <a:tc>
                  <a:txBody>
                    <a:bodyPr/>
                    <a:lstStyle/>
                    <a:p>
                      <a:pPr marL="0" marR="0" indent="0" algn="l" defTabSz="6687998" rtl="0" eaLnBrk="1" fontAlgn="auto" latinLnBrk="0" hangingPunct="1">
                        <a:lnSpc>
                          <a:spcPct val="100000"/>
                        </a:lnSpc>
                        <a:spcBef>
                          <a:spcPts val="0"/>
                        </a:spcBef>
                        <a:spcAft>
                          <a:spcPts val="0"/>
                        </a:spcAft>
                        <a:buClrTx/>
                        <a:buSzTx/>
                        <a:buFontTx/>
                        <a:buNone/>
                        <a:tabLst/>
                        <a:defRPr/>
                      </a:pPr>
                      <a:r>
                        <a:rPr lang="en-US" sz="2800" dirty="0">
                          <a:effectLst/>
                        </a:rPr>
                        <a:t>941 German patients </a:t>
                      </a:r>
                      <a:r>
                        <a:rPr lang="en-US" sz="2800" dirty="0" smtClean="0">
                          <a:effectLst/>
                        </a:rPr>
                        <a:t>(≥18 years old) with </a:t>
                      </a:r>
                      <a:r>
                        <a:rPr lang="en-US" sz="2800" dirty="0" err="1">
                          <a:effectLst/>
                        </a:rPr>
                        <a:t>angiographically</a:t>
                      </a:r>
                      <a:r>
                        <a:rPr lang="en-US" sz="2800" dirty="0">
                          <a:effectLst/>
                        </a:rPr>
                        <a:t> proven </a:t>
                      </a:r>
                      <a:r>
                        <a:rPr lang="en-US" sz="2800" dirty="0" smtClean="0">
                          <a:effectLst/>
                        </a:rPr>
                        <a:t>coronary</a:t>
                      </a:r>
                      <a:r>
                        <a:rPr lang="en-US" sz="2800" baseline="0" dirty="0" smtClean="0">
                          <a:effectLst/>
                        </a:rPr>
                        <a:t> heart disease</a:t>
                      </a:r>
                      <a:endParaRPr lang="en-US" sz="2800" dirty="0">
                        <a:effectLst/>
                      </a:endParaRPr>
                    </a:p>
                  </a:txBody>
                  <a:tcPr marL="63500" marR="63500" marT="63500" marB="63500"/>
                </a:tc>
                <a:tc>
                  <a:txBody>
                    <a:bodyPr/>
                    <a:lstStyle/>
                    <a:p>
                      <a:pPr marL="0" marR="0">
                        <a:spcBef>
                          <a:spcPts val="0"/>
                        </a:spcBef>
                        <a:spcAft>
                          <a:spcPts val="0"/>
                        </a:spcAft>
                      </a:pPr>
                      <a:r>
                        <a:rPr lang="en-US" sz="2800" b="1" dirty="0" smtClean="0">
                          <a:effectLst/>
                        </a:rPr>
                        <a:t>Exposure: </a:t>
                      </a:r>
                      <a:r>
                        <a:rPr lang="en-US" sz="2800" b="0" dirty="0" smtClean="0">
                          <a:effectLst/>
                        </a:rPr>
                        <a:t>p</a:t>
                      </a:r>
                      <a:r>
                        <a:rPr lang="en-US" sz="2800" dirty="0" smtClean="0">
                          <a:effectLst/>
                        </a:rPr>
                        <a:t>eriodontitis</a:t>
                      </a:r>
                      <a:r>
                        <a:rPr lang="en-US" sz="2800" dirty="0">
                          <a:effectLst/>
                        </a:rPr>
                        <a:t>, oral care habits, bacteria in the subgingival </a:t>
                      </a:r>
                      <a:r>
                        <a:rPr lang="en-US" sz="2800" dirty="0" smtClean="0">
                          <a:effectLst/>
                        </a:rPr>
                        <a:t>biofilm, expression </a:t>
                      </a:r>
                      <a:r>
                        <a:rPr lang="en-US" sz="2800" dirty="0">
                          <a:effectLst/>
                        </a:rPr>
                        <a:t>of </a:t>
                      </a:r>
                      <a:r>
                        <a:rPr lang="en-US" sz="2800" dirty="0" smtClean="0">
                          <a:effectLst/>
                        </a:rPr>
                        <a:t>interleukin-6</a:t>
                      </a:r>
                      <a:endParaRPr lang="en-US" sz="2800" dirty="0" smtClean="0">
                        <a:solidFill>
                          <a:srgbClr val="000000"/>
                        </a:solidFill>
                        <a:effectLst/>
                        <a:latin typeface="Calibri" charset="0"/>
                        <a:ea typeface="Calibri" charset="0"/>
                        <a:cs typeface="Calibri" charset="0"/>
                      </a:endParaRPr>
                    </a:p>
                    <a:p>
                      <a:pPr marL="0" marR="0" indent="0" algn="l" defTabSz="6687998" rtl="0" eaLnBrk="1" fontAlgn="auto" latinLnBrk="0" hangingPunct="1">
                        <a:lnSpc>
                          <a:spcPct val="100000"/>
                        </a:lnSpc>
                        <a:spcBef>
                          <a:spcPts val="0"/>
                        </a:spcBef>
                        <a:spcAft>
                          <a:spcPts val="0"/>
                        </a:spcAft>
                        <a:buClrTx/>
                        <a:buSzTx/>
                        <a:buFontTx/>
                        <a:buNone/>
                        <a:tabLst/>
                        <a:defRPr/>
                      </a:pPr>
                      <a:r>
                        <a:rPr lang="en-US" sz="2800" b="1" dirty="0" smtClean="0">
                          <a:solidFill>
                            <a:srgbClr val="000000"/>
                          </a:solidFill>
                          <a:effectLst/>
                          <a:latin typeface="Calibri" charset="0"/>
                          <a:ea typeface="Calibri" charset="0"/>
                          <a:cs typeface="Calibri" charset="0"/>
                        </a:rPr>
                        <a:t>Outcome: </a:t>
                      </a:r>
                      <a:r>
                        <a:rPr lang="en-US" sz="2800" dirty="0" smtClean="0">
                          <a:effectLst/>
                        </a:rPr>
                        <a:t>MI, stroke/transient attack, cardiovascular death (1 year follow-up</a:t>
                      </a:r>
                      <a:r>
                        <a:rPr lang="en-US" sz="2800" dirty="0" smtClean="0">
                          <a:solidFill>
                            <a:srgbClr val="000000"/>
                          </a:solidFill>
                          <a:effectLst/>
                          <a:latin typeface="Calibri" charset="0"/>
                          <a:ea typeface="Calibri" charset="0"/>
                          <a:cs typeface="Calibri" charset="0"/>
                        </a:rPr>
                        <a:t>)</a:t>
                      </a:r>
                    </a:p>
                  </a:txBody>
                  <a:tcPr marL="63500" marR="63500" marT="63500" marB="63500"/>
                </a:tc>
                <a:tc>
                  <a:txBody>
                    <a:bodyPr/>
                    <a:lstStyle/>
                    <a:p>
                      <a:pPr marL="0" marR="0">
                        <a:spcBef>
                          <a:spcPts val="0"/>
                        </a:spcBef>
                        <a:spcAft>
                          <a:spcPts val="0"/>
                        </a:spcAft>
                      </a:pPr>
                      <a:r>
                        <a:rPr lang="en-US" sz="2800" b="1" dirty="0">
                          <a:effectLst/>
                        </a:rPr>
                        <a:t>Flossing and brushing of interdental spaces might reduce the risk for new cardiovascular events (including MI)</a:t>
                      </a:r>
                      <a:r>
                        <a:rPr lang="en-US" sz="2800" dirty="0">
                          <a:effectLst/>
                        </a:rPr>
                        <a:t> among patients with </a:t>
                      </a:r>
                      <a:r>
                        <a:rPr lang="en-US" sz="2800" dirty="0" smtClean="0">
                          <a:effectLst/>
                        </a:rPr>
                        <a:t>coronary</a:t>
                      </a:r>
                      <a:r>
                        <a:rPr lang="en-US" sz="2800" baseline="0" dirty="0" smtClean="0">
                          <a:effectLst/>
                        </a:rPr>
                        <a:t> heart disease</a:t>
                      </a:r>
                      <a:r>
                        <a:rPr lang="en-US" sz="2800" dirty="0" smtClean="0">
                          <a:effectLst/>
                        </a:rPr>
                        <a:t>. </a:t>
                      </a:r>
                      <a:endParaRPr lang="en-US" sz="2800" dirty="0">
                        <a:solidFill>
                          <a:srgbClr val="000000"/>
                        </a:solidFill>
                        <a:effectLst/>
                        <a:latin typeface="Calibri" charset="0"/>
                        <a:ea typeface="Calibri" charset="0"/>
                        <a:cs typeface="Calibri" charset="0"/>
                      </a:endParaRPr>
                    </a:p>
                  </a:txBody>
                  <a:tcPr marL="63500" marR="63500" marT="63500" marB="63500">
                    <a:lnR w="12700" cap="flat" cmpd="sng" algn="ctr">
                      <a:noFill/>
                      <a:prstDash val="solid"/>
                      <a:round/>
                      <a:headEnd type="none" w="med" len="med"/>
                      <a:tailEnd type="none" w="med" len="med"/>
                    </a:lnR>
                  </a:tcPr>
                </a:tc>
              </a:tr>
              <a:tr h="2310566">
                <a:tc>
                  <a:txBody>
                    <a:bodyPr/>
                    <a:lstStyle/>
                    <a:p>
                      <a:pPr marL="0" marR="0">
                        <a:spcBef>
                          <a:spcPts val="0"/>
                        </a:spcBef>
                        <a:spcAft>
                          <a:spcPts val="0"/>
                        </a:spcAft>
                      </a:pPr>
                      <a:r>
                        <a:rPr lang="en-US" sz="2800" b="1" dirty="0" smtClean="0">
                          <a:effectLst/>
                        </a:rPr>
                        <a:t>Chen</a:t>
                      </a:r>
                      <a:r>
                        <a:rPr lang="en-US" sz="2800" b="1" baseline="0" dirty="0" smtClean="0">
                          <a:effectLst/>
                        </a:rPr>
                        <a:t> et al. </a:t>
                      </a:r>
                      <a:r>
                        <a:rPr lang="en-US" sz="2800" b="1" baseline="30000" dirty="0" smtClean="0">
                          <a:effectLst/>
                        </a:rPr>
                        <a:t>14</a:t>
                      </a:r>
                      <a:endParaRPr lang="en-US" sz="2800" b="1" dirty="0">
                        <a:solidFill>
                          <a:schemeClr val="tx1"/>
                        </a:solidFill>
                        <a:effectLst/>
                      </a:endParaRPr>
                    </a:p>
                    <a:p>
                      <a:pPr marL="0" marR="0">
                        <a:spcBef>
                          <a:spcPts val="0"/>
                        </a:spcBef>
                        <a:spcAft>
                          <a:spcPts val="0"/>
                        </a:spcAft>
                      </a:pPr>
                      <a:r>
                        <a:rPr lang="en-US" sz="2800" dirty="0">
                          <a:effectLst/>
                        </a:rPr>
                        <a:t>(Cohort) </a:t>
                      </a:r>
                      <a:endParaRPr lang="en-US" sz="2800" dirty="0">
                        <a:solidFill>
                          <a:srgbClr val="000000"/>
                        </a:solidFill>
                        <a:effectLst/>
                        <a:latin typeface="Calibri" charset="0"/>
                        <a:ea typeface="Calibri" charset="0"/>
                        <a:cs typeface="Calibri" charset="0"/>
                      </a:endParaRPr>
                    </a:p>
                  </a:txBody>
                  <a:tcPr marL="63500" marR="63500" marT="63500" marB="63500">
                    <a:lnL w="12700" cap="flat" cmpd="sng" algn="ctr">
                      <a:noFill/>
                      <a:prstDash val="solid"/>
                      <a:round/>
                      <a:headEnd type="none" w="med" len="med"/>
                      <a:tailEnd type="none" w="med" len="med"/>
                    </a:lnL>
                    <a:lnB w="12700" cap="flat" cmpd="sng" algn="ctr">
                      <a:noFill/>
                      <a:prstDash val="solid"/>
                      <a:round/>
                      <a:headEnd type="none" w="med" len="med"/>
                      <a:tailEnd type="none" w="med" len="med"/>
                    </a:lnB>
                  </a:tcPr>
                </a:tc>
                <a:tc>
                  <a:txBody>
                    <a:bodyPr/>
                    <a:lstStyle/>
                    <a:p>
                      <a:pPr marL="0" marR="0">
                        <a:spcBef>
                          <a:spcPts val="0"/>
                        </a:spcBef>
                        <a:spcAft>
                          <a:spcPts val="0"/>
                        </a:spcAft>
                      </a:pPr>
                      <a:r>
                        <a:rPr lang="en-US" sz="2800" dirty="0" smtClean="0">
                          <a:effectLst/>
                        </a:rPr>
                        <a:t>10,887 subjects who received </a:t>
                      </a:r>
                      <a:r>
                        <a:rPr lang="en-US" sz="2800" dirty="0">
                          <a:effectLst/>
                        </a:rPr>
                        <a:t>tooth </a:t>
                      </a:r>
                      <a:r>
                        <a:rPr lang="en-US" sz="2800" dirty="0" smtClean="0">
                          <a:effectLst/>
                        </a:rPr>
                        <a:t>scaling</a:t>
                      </a:r>
                      <a:r>
                        <a:rPr lang="en-US" sz="2800" baseline="0" dirty="0" smtClean="0">
                          <a:effectLst/>
                        </a:rPr>
                        <a:t> </a:t>
                      </a:r>
                      <a:r>
                        <a:rPr lang="en-US" sz="2800" dirty="0" smtClean="0">
                          <a:effectLst/>
                        </a:rPr>
                        <a:t>10,989 matched controls (no scaling)</a:t>
                      </a:r>
                    </a:p>
                    <a:p>
                      <a:pPr marL="0" marR="0">
                        <a:spcBef>
                          <a:spcPts val="0"/>
                        </a:spcBef>
                        <a:spcAft>
                          <a:spcPts val="0"/>
                        </a:spcAft>
                      </a:pPr>
                      <a:r>
                        <a:rPr lang="en-US" sz="2800" dirty="0" smtClean="0">
                          <a:effectLst/>
                        </a:rPr>
                        <a:t>(≥50 years old)</a:t>
                      </a:r>
                      <a:endParaRPr lang="en-US" sz="2800" dirty="0">
                        <a:solidFill>
                          <a:srgbClr val="000000"/>
                        </a:solidFill>
                        <a:effectLst/>
                        <a:latin typeface="Calibri" charset="0"/>
                        <a:ea typeface="Calibri" charset="0"/>
                        <a:cs typeface="Calibri" charset="0"/>
                      </a:endParaRPr>
                    </a:p>
                  </a:txBody>
                  <a:tcPr marL="63500" marR="63500" marT="63500" marB="63500">
                    <a:lnB w="12700" cap="flat" cmpd="sng" algn="ctr">
                      <a:noFill/>
                      <a:prstDash val="solid"/>
                      <a:round/>
                      <a:headEnd type="none" w="med" len="med"/>
                      <a:tailEnd type="none" w="med" len="med"/>
                    </a:lnB>
                  </a:tcPr>
                </a:tc>
                <a:tc>
                  <a:txBody>
                    <a:bodyPr/>
                    <a:lstStyle/>
                    <a:p>
                      <a:pPr marL="0" marR="0">
                        <a:spcBef>
                          <a:spcPts val="0"/>
                        </a:spcBef>
                        <a:spcAft>
                          <a:spcPts val="0"/>
                        </a:spcAft>
                      </a:pPr>
                      <a:r>
                        <a:rPr lang="en-US" sz="2800" b="1" dirty="0" smtClean="0">
                          <a:effectLst/>
                        </a:rPr>
                        <a:t>Exposure: </a:t>
                      </a:r>
                      <a:r>
                        <a:rPr lang="en-US" sz="2800" b="0" dirty="0" smtClean="0">
                          <a:effectLst/>
                        </a:rPr>
                        <a:t>t</a:t>
                      </a:r>
                      <a:r>
                        <a:rPr lang="en-US" sz="2800" dirty="0" smtClean="0">
                          <a:effectLst/>
                        </a:rPr>
                        <a:t>ooth </a:t>
                      </a:r>
                      <a:r>
                        <a:rPr lang="en-US" sz="2800" dirty="0">
                          <a:effectLst/>
                        </a:rPr>
                        <a:t>s</a:t>
                      </a:r>
                      <a:r>
                        <a:rPr lang="en-US" sz="2800" dirty="0" smtClean="0">
                          <a:effectLst/>
                        </a:rPr>
                        <a:t>caling </a:t>
                      </a:r>
                      <a:r>
                        <a:rPr lang="en-US" sz="2800" dirty="0">
                          <a:effectLst/>
                        </a:rPr>
                        <a:t>(at least 1 tooth scaling in 2000</a:t>
                      </a:r>
                      <a:r>
                        <a:rPr lang="en-US" sz="2800" dirty="0" smtClean="0">
                          <a:effectLst/>
                        </a:rPr>
                        <a:t>)</a:t>
                      </a:r>
                      <a:endParaRPr lang="en-US" sz="2800" dirty="0" smtClean="0">
                        <a:solidFill>
                          <a:srgbClr val="000000"/>
                        </a:solidFill>
                        <a:effectLst/>
                        <a:latin typeface="Calibri" charset="0"/>
                        <a:ea typeface="Calibri" charset="0"/>
                        <a:cs typeface="Calibri" charset="0"/>
                      </a:endParaRPr>
                    </a:p>
                    <a:p>
                      <a:pPr marL="0" marR="0" indent="0" algn="l" defTabSz="6687998" rtl="0" eaLnBrk="1" fontAlgn="auto" latinLnBrk="0" hangingPunct="1">
                        <a:lnSpc>
                          <a:spcPct val="100000"/>
                        </a:lnSpc>
                        <a:spcBef>
                          <a:spcPts val="0"/>
                        </a:spcBef>
                        <a:spcAft>
                          <a:spcPts val="0"/>
                        </a:spcAft>
                        <a:buClrTx/>
                        <a:buSzTx/>
                        <a:buFontTx/>
                        <a:buNone/>
                        <a:tabLst/>
                        <a:defRPr/>
                      </a:pPr>
                      <a:r>
                        <a:rPr lang="en-US" sz="2800" b="1" dirty="0" smtClean="0">
                          <a:solidFill>
                            <a:srgbClr val="000000"/>
                          </a:solidFill>
                          <a:effectLst/>
                          <a:latin typeface="Calibri" charset="0"/>
                          <a:ea typeface="Calibri" charset="0"/>
                          <a:cs typeface="Calibri" charset="0"/>
                        </a:rPr>
                        <a:t>Outcome: </a:t>
                      </a:r>
                      <a:r>
                        <a:rPr lang="en-US" sz="2800" dirty="0" smtClean="0">
                          <a:effectLst/>
                        </a:rPr>
                        <a:t>Incidence of acute MI, stroke, and total cardiovascular events</a:t>
                      </a:r>
                      <a:endParaRPr lang="en-US" sz="2800" dirty="0" smtClean="0">
                        <a:solidFill>
                          <a:srgbClr val="000000"/>
                        </a:solidFill>
                        <a:effectLst/>
                        <a:latin typeface="Calibri" charset="0"/>
                        <a:ea typeface="Calibri" charset="0"/>
                        <a:cs typeface="Calibri" charset="0"/>
                      </a:endParaRPr>
                    </a:p>
                  </a:txBody>
                  <a:tcPr marL="63500" marR="63500" marT="63500" marB="63500">
                    <a:lnB w="12700" cap="flat" cmpd="sng" algn="ctr">
                      <a:noFill/>
                      <a:prstDash val="solid"/>
                      <a:round/>
                      <a:headEnd type="none" w="med" len="med"/>
                      <a:tailEnd type="none" w="med" len="med"/>
                    </a:lnB>
                  </a:tcPr>
                </a:tc>
                <a:tc>
                  <a:txBody>
                    <a:bodyPr/>
                    <a:lstStyle/>
                    <a:p>
                      <a:pPr marL="0" marR="0">
                        <a:spcBef>
                          <a:spcPts val="0"/>
                        </a:spcBef>
                        <a:spcAft>
                          <a:spcPts val="0"/>
                        </a:spcAft>
                      </a:pPr>
                      <a:r>
                        <a:rPr lang="en-US" sz="2800" b="1" dirty="0" smtClean="0">
                          <a:effectLst/>
                        </a:rPr>
                        <a:t>Linear </a:t>
                      </a:r>
                      <a:r>
                        <a:rPr lang="en-US" sz="2800" b="1" dirty="0">
                          <a:effectLst/>
                        </a:rPr>
                        <a:t>trend of receiving the intervention (tooth scaling) </a:t>
                      </a:r>
                      <a:r>
                        <a:rPr lang="en-US" sz="2800" b="1" dirty="0" smtClean="0">
                          <a:effectLst/>
                        </a:rPr>
                        <a:t>and </a:t>
                      </a:r>
                      <a:r>
                        <a:rPr lang="en-US" sz="2800" b="1" dirty="0">
                          <a:effectLst/>
                        </a:rPr>
                        <a:t>higher risk reduction of acute MI, </a:t>
                      </a:r>
                      <a:r>
                        <a:rPr lang="en-US" sz="2800" dirty="0">
                          <a:effectLst/>
                        </a:rPr>
                        <a:t>stroke, and total cardiovascular events (p for trend &lt;0.001), when compared </a:t>
                      </a:r>
                      <a:r>
                        <a:rPr lang="en-US" sz="2800" dirty="0" smtClean="0">
                          <a:effectLst/>
                        </a:rPr>
                        <a:t>with </a:t>
                      </a:r>
                      <a:r>
                        <a:rPr lang="en-US" sz="2800" dirty="0">
                          <a:effectLst/>
                        </a:rPr>
                        <a:t>non-exposed group</a:t>
                      </a:r>
                      <a:r>
                        <a:rPr lang="en-US" sz="2800" dirty="0" smtClean="0">
                          <a:effectLst/>
                        </a:rPr>
                        <a:t>.</a:t>
                      </a:r>
                      <a:endParaRPr lang="en-US" sz="2800" dirty="0">
                        <a:effectLst/>
                      </a:endParaRPr>
                    </a:p>
                    <a:p>
                      <a:pPr marL="0" marR="0">
                        <a:spcBef>
                          <a:spcPts val="0"/>
                        </a:spcBef>
                        <a:spcAft>
                          <a:spcPts val="0"/>
                        </a:spcAft>
                      </a:pPr>
                      <a:r>
                        <a:rPr lang="en-US" sz="2800" dirty="0">
                          <a:effectLst/>
                        </a:rPr>
                        <a:t>After multivariate analysis, tooth scaling was an independent factor associated with less risk of developing future MI. </a:t>
                      </a:r>
                      <a:endParaRPr lang="en-US" sz="2800" dirty="0">
                        <a:solidFill>
                          <a:srgbClr val="000000"/>
                        </a:solidFill>
                        <a:effectLst/>
                        <a:latin typeface="Calibri" charset="0"/>
                        <a:ea typeface="Calibri" charset="0"/>
                        <a:cs typeface="Calibri" charset="0"/>
                      </a:endParaRPr>
                    </a:p>
                  </a:txBody>
                  <a:tcPr marL="63500" marR="63500" marT="63500" marB="63500">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r>
            </a:tbl>
          </a:graphicData>
        </a:graphic>
      </p:graphicFrame>
      <p:sp>
        <p:nvSpPr>
          <p:cNvPr id="20" name="TextBox 19"/>
          <p:cNvSpPr txBox="1"/>
          <p:nvPr/>
        </p:nvSpPr>
        <p:spPr>
          <a:xfrm>
            <a:off x="-787323" y="28904148"/>
            <a:ext cx="7028387" cy="3785652"/>
          </a:xfrm>
          <a:prstGeom prst="rect">
            <a:avLst/>
          </a:prstGeom>
          <a:noFill/>
        </p:spPr>
        <p:txBody>
          <a:bodyPr wrap="square" rtlCol="0">
            <a:spAutoFit/>
          </a:bodyPr>
          <a:lstStyle/>
          <a:p>
            <a:pPr algn="ctr"/>
            <a:r>
              <a:rPr lang="en-CA" sz="2400" b="1" dirty="0" smtClean="0">
                <a:solidFill>
                  <a:schemeClr val="accent1">
                    <a:lumMod val="20000"/>
                    <a:lumOff val="80000"/>
                  </a:schemeClr>
                </a:solidFill>
              </a:rPr>
              <a:t>Abbreviations:</a:t>
            </a:r>
          </a:p>
          <a:p>
            <a:pPr algn="ctr"/>
            <a:r>
              <a:rPr lang="en-CA" sz="2400" dirty="0" smtClean="0">
                <a:solidFill>
                  <a:schemeClr val="accent1">
                    <a:lumMod val="20000"/>
                    <a:lumOff val="80000"/>
                  </a:schemeClr>
                </a:solidFill>
              </a:rPr>
              <a:t>HF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heart failure</a:t>
            </a:r>
          </a:p>
          <a:p>
            <a:pPr algn="ctr"/>
            <a:r>
              <a:rPr lang="en-CA" sz="2400" dirty="0" smtClean="0">
                <a:solidFill>
                  <a:schemeClr val="accent1">
                    <a:lumMod val="20000"/>
                    <a:lumOff val="80000"/>
                  </a:schemeClr>
                </a:solidFill>
              </a:rPr>
              <a:t>MI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myocardial infarction</a:t>
            </a:r>
          </a:p>
          <a:p>
            <a:pPr algn="ctr"/>
            <a:r>
              <a:rPr lang="en-CA" sz="2400" dirty="0" smtClean="0">
                <a:solidFill>
                  <a:schemeClr val="accent1">
                    <a:lumMod val="20000"/>
                    <a:lumOff val="80000"/>
                  </a:schemeClr>
                </a:solidFill>
              </a:rPr>
              <a:t>PD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periodontal disease</a:t>
            </a:r>
          </a:p>
          <a:p>
            <a:pPr algn="ctr"/>
            <a:r>
              <a:rPr lang="en-CA" sz="2400" dirty="0" smtClean="0">
                <a:solidFill>
                  <a:schemeClr val="accent1">
                    <a:lumMod val="20000"/>
                    <a:lumOff val="80000"/>
                  </a:schemeClr>
                </a:solidFill>
              </a:rPr>
              <a:t>CAL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clinical attachment loss</a:t>
            </a:r>
          </a:p>
          <a:p>
            <a:pPr algn="ctr"/>
            <a:r>
              <a:rPr lang="en-CA" sz="2400" dirty="0" err="1" smtClean="0">
                <a:solidFill>
                  <a:schemeClr val="accent1">
                    <a:lumMod val="20000"/>
                    <a:lumOff val="80000"/>
                  </a:schemeClr>
                </a:solidFill>
              </a:rPr>
              <a:t>PrD</a:t>
            </a:r>
            <a:r>
              <a:rPr lang="en-CA" sz="2400" dirty="0" smtClean="0">
                <a:solidFill>
                  <a:schemeClr val="accent1">
                    <a:lumMod val="20000"/>
                    <a:lumOff val="80000"/>
                  </a:schemeClr>
                </a:solidFill>
              </a:rPr>
              <a:t>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probing depth</a:t>
            </a:r>
          </a:p>
          <a:p>
            <a:pPr algn="ctr"/>
            <a:r>
              <a:rPr lang="en-CA" sz="2400" dirty="0" smtClean="0">
                <a:solidFill>
                  <a:schemeClr val="accent1">
                    <a:lumMod val="20000"/>
                    <a:lumOff val="80000"/>
                  </a:schemeClr>
                </a:solidFill>
              </a:rPr>
              <a:t>BOP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bleeding on probing</a:t>
            </a:r>
          </a:p>
          <a:p>
            <a:pPr algn="ctr"/>
            <a:r>
              <a:rPr lang="en-CA" sz="2400" dirty="0" smtClean="0">
                <a:solidFill>
                  <a:schemeClr val="accent1">
                    <a:lumMod val="20000"/>
                    <a:lumOff val="80000"/>
                  </a:schemeClr>
                </a:solidFill>
              </a:rPr>
              <a:t>PI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plaque index</a:t>
            </a:r>
          </a:p>
          <a:p>
            <a:pPr algn="ctr"/>
            <a:r>
              <a:rPr lang="en-CA" sz="2400" dirty="0" smtClean="0">
                <a:solidFill>
                  <a:schemeClr val="accent1">
                    <a:lumMod val="20000"/>
                    <a:lumOff val="80000"/>
                  </a:schemeClr>
                </a:solidFill>
              </a:rPr>
              <a:t>PSI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periodontal severity index</a:t>
            </a:r>
          </a:p>
          <a:p>
            <a:pPr algn="ctr"/>
            <a:r>
              <a:rPr lang="en-CA" sz="2400" dirty="0" smtClean="0">
                <a:solidFill>
                  <a:schemeClr val="accent1">
                    <a:lumMod val="20000"/>
                    <a:lumOff val="80000"/>
                  </a:schemeClr>
                </a:solidFill>
              </a:rPr>
              <a:t>RCT </a:t>
            </a:r>
            <a:r>
              <a:rPr lang="mr-IN" sz="2400" dirty="0" smtClean="0">
                <a:solidFill>
                  <a:schemeClr val="accent1">
                    <a:lumMod val="20000"/>
                    <a:lumOff val="80000"/>
                  </a:schemeClr>
                </a:solidFill>
              </a:rPr>
              <a:t>–</a:t>
            </a:r>
            <a:r>
              <a:rPr lang="en-CA" sz="2400" dirty="0" smtClean="0">
                <a:solidFill>
                  <a:schemeClr val="accent1">
                    <a:lumMod val="20000"/>
                    <a:lumOff val="80000"/>
                  </a:schemeClr>
                </a:solidFill>
              </a:rPr>
              <a:t> randomized controlled trail</a:t>
            </a:r>
            <a:endParaRPr lang="en-CA" sz="2400" dirty="0">
              <a:solidFill>
                <a:schemeClr val="accent1">
                  <a:lumMod val="20000"/>
                  <a:lumOff val="80000"/>
                </a:schemeClr>
              </a:solidFill>
            </a:endParaRPr>
          </a:p>
        </p:txBody>
      </p:sp>
      <p:grpSp>
        <p:nvGrpSpPr>
          <p:cNvPr id="21" name="Group 20"/>
          <p:cNvGrpSpPr/>
          <p:nvPr/>
        </p:nvGrpSpPr>
        <p:grpSpPr>
          <a:xfrm>
            <a:off x="32232600" y="26289000"/>
            <a:ext cx="11234819" cy="956163"/>
            <a:chOff x="6795610" y="19557219"/>
            <a:chExt cx="11234819" cy="1219472"/>
          </a:xfrm>
        </p:grpSpPr>
        <p:sp>
          <p:nvSpPr>
            <p:cNvPr id="182" name="Rectangle 181"/>
            <p:cNvSpPr/>
            <p:nvPr/>
          </p:nvSpPr>
          <p:spPr>
            <a:xfrm>
              <a:off x="6795610" y="19774667"/>
              <a:ext cx="11234819" cy="10020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1550" dirty="0">
                <a:solidFill>
                  <a:schemeClr val="accent1"/>
                </a:solidFill>
              </a:endParaRPr>
            </a:p>
          </p:txBody>
        </p:sp>
        <p:sp>
          <p:nvSpPr>
            <p:cNvPr id="183" name="TextBox 182"/>
            <p:cNvSpPr txBox="1"/>
            <p:nvPr/>
          </p:nvSpPr>
          <p:spPr>
            <a:xfrm>
              <a:off x="7755209" y="19557219"/>
              <a:ext cx="3993401" cy="1015664"/>
            </a:xfrm>
            <a:prstGeom prst="rect">
              <a:avLst/>
            </a:prstGeom>
            <a:noFill/>
          </p:spPr>
          <p:txBody>
            <a:bodyPr wrap="none" rtlCol="0">
              <a:spAutoFit/>
            </a:bodyPr>
            <a:lstStyle/>
            <a:p>
              <a:r>
                <a:rPr lang="en-US" sz="6000" dirty="0" smtClean="0">
                  <a:solidFill>
                    <a:schemeClr val="bg1"/>
                  </a:solidFill>
                  <a:latin typeface="Arial" panose="020B0604020202020204" pitchFamily="34" charset="0"/>
                  <a:cs typeface="Arial" panose="020B0604020202020204" pitchFamily="34" charset="0"/>
                </a:rPr>
                <a:t>Conclusion</a:t>
              </a:r>
              <a:endParaRPr lang="en-US" sz="6000" dirty="0">
                <a:solidFill>
                  <a:schemeClr val="bg1"/>
                </a:solidFill>
                <a:latin typeface="Arial" panose="020B0604020202020204" pitchFamily="34" charset="0"/>
                <a:cs typeface="Arial" panose="020B0604020202020204" pitchFamily="34" charset="0"/>
              </a:endParaRPr>
            </a:p>
          </p:txBody>
        </p:sp>
      </p:grpSp>
      <p:sp>
        <p:nvSpPr>
          <p:cNvPr id="67" name="TextBox 66"/>
          <p:cNvSpPr txBox="1"/>
          <p:nvPr/>
        </p:nvSpPr>
        <p:spPr>
          <a:xfrm>
            <a:off x="18294442" y="5737065"/>
            <a:ext cx="24955926" cy="1015663"/>
          </a:xfrm>
          <a:prstGeom prst="rect">
            <a:avLst/>
          </a:prstGeom>
          <a:noFill/>
        </p:spPr>
        <p:txBody>
          <a:bodyPr wrap="square" rtlCol="0">
            <a:spAutoFit/>
          </a:bodyPr>
          <a:lstStyle/>
          <a:p>
            <a:pPr algn="just"/>
            <a:r>
              <a:rPr lang="en-US" sz="3000" dirty="0"/>
              <a:t>After application of inclusion criteria, and subsequent individual review by the authors, </a:t>
            </a:r>
            <a:r>
              <a:rPr lang="en-US" sz="3000" dirty="0" smtClean="0"/>
              <a:t>this </a:t>
            </a:r>
            <a:r>
              <a:rPr lang="en-US" sz="3000" dirty="0"/>
              <a:t>structured literature review compiled seven relevant studies out of </a:t>
            </a:r>
            <a:r>
              <a:rPr lang="en-US" sz="3000" dirty="0" smtClean="0"/>
              <a:t>350 (Figure 1). </a:t>
            </a:r>
            <a:r>
              <a:rPr lang="en-US" sz="3000" dirty="0"/>
              <a:t> Kappa statistic indicated complete agreement (Fleiss’s Kappa = 1).</a:t>
            </a:r>
            <a:endParaRPr lang="en-CA" sz="3000" dirty="0"/>
          </a:p>
        </p:txBody>
      </p:sp>
      <p:sp>
        <p:nvSpPr>
          <p:cNvPr id="68" name="TextBox 67"/>
          <p:cNvSpPr txBox="1"/>
          <p:nvPr/>
        </p:nvSpPr>
        <p:spPr>
          <a:xfrm>
            <a:off x="18370642" y="6861527"/>
            <a:ext cx="9639727" cy="584775"/>
          </a:xfrm>
          <a:prstGeom prst="rect">
            <a:avLst/>
          </a:prstGeom>
          <a:noFill/>
        </p:spPr>
        <p:txBody>
          <a:bodyPr wrap="square" rtlCol="0">
            <a:spAutoFit/>
          </a:bodyPr>
          <a:lstStyle/>
          <a:p>
            <a:r>
              <a:rPr lang="en-CA" sz="3200" b="1" dirty="0" smtClean="0">
                <a:solidFill>
                  <a:schemeClr val="accent2"/>
                </a:solidFill>
              </a:rPr>
              <a:t>Table 1: </a:t>
            </a:r>
            <a:r>
              <a:rPr lang="en-CA" sz="3200" dirty="0" smtClean="0">
                <a:solidFill>
                  <a:schemeClr val="accent2"/>
                </a:solidFill>
              </a:rPr>
              <a:t>Summary of the </a:t>
            </a:r>
            <a:r>
              <a:rPr lang="en-CA" sz="3200" dirty="0" smtClean="0">
                <a:solidFill>
                  <a:schemeClr val="accent2"/>
                </a:solidFill>
              </a:rPr>
              <a:t>Reviewed </a:t>
            </a:r>
            <a:r>
              <a:rPr lang="en-CA" sz="3200" dirty="0" smtClean="0">
                <a:solidFill>
                  <a:schemeClr val="accent2"/>
                </a:solidFill>
              </a:rPr>
              <a:t>Articles</a:t>
            </a:r>
            <a:endParaRPr lang="en-CA" sz="3200" dirty="0">
              <a:solidFill>
                <a:schemeClr val="accent2"/>
              </a:solidFill>
            </a:endParaRPr>
          </a:p>
        </p:txBody>
      </p:sp>
      <p:grpSp>
        <p:nvGrpSpPr>
          <p:cNvPr id="71" name="Group 70"/>
          <p:cNvGrpSpPr/>
          <p:nvPr/>
        </p:nvGrpSpPr>
        <p:grpSpPr>
          <a:xfrm>
            <a:off x="5739077" y="14936441"/>
            <a:ext cx="12304517" cy="913159"/>
            <a:chOff x="6795610" y="19660176"/>
            <a:chExt cx="11234819" cy="1117231"/>
          </a:xfrm>
        </p:grpSpPr>
        <p:sp>
          <p:nvSpPr>
            <p:cNvPr id="72" name="Rectangle 71"/>
            <p:cNvSpPr/>
            <p:nvPr/>
          </p:nvSpPr>
          <p:spPr>
            <a:xfrm>
              <a:off x="6795610" y="19774667"/>
              <a:ext cx="11234819" cy="10020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1550" dirty="0">
                <a:solidFill>
                  <a:schemeClr val="accent1"/>
                </a:solidFill>
              </a:endParaRPr>
            </a:p>
          </p:txBody>
        </p:sp>
        <p:sp>
          <p:nvSpPr>
            <p:cNvPr id="73" name="TextBox 72"/>
            <p:cNvSpPr txBox="1"/>
            <p:nvPr/>
          </p:nvSpPr>
          <p:spPr>
            <a:xfrm>
              <a:off x="7848600" y="19660176"/>
              <a:ext cx="4147289" cy="1117231"/>
            </a:xfrm>
            <a:prstGeom prst="rect">
              <a:avLst/>
            </a:prstGeom>
            <a:noFill/>
          </p:spPr>
          <p:txBody>
            <a:bodyPr wrap="none" rtlCol="0">
              <a:spAutoFit/>
            </a:bodyPr>
            <a:lstStyle/>
            <a:p>
              <a:r>
                <a:rPr lang="en-US" sz="5400" dirty="0" smtClean="0">
                  <a:solidFill>
                    <a:schemeClr val="bg1"/>
                  </a:solidFill>
                  <a:latin typeface="Arial" panose="020B0604020202020204" pitchFamily="34" charset="0"/>
                  <a:cs typeface="Arial" panose="020B0604020202020204" pitchFamily="34" charset="0"/>
                </a:rPr>
                <a:t>Methodology</a:t>
              </a:r>
              <a:endParaRPr lang="en-US" sz="5400" dirty="0">
                <a:solidFill>
                  <a:schemeClr val="bg1"/>
                </a:solidFill>
                <a:latin typeface="Arial" panose="020B0604020202020204" pitchFamily="34" charset="0"/>
                <a:cs typeface="Arial" panose="020B0604020202020204" pitchFamily="34" charset="0"/>
              </a:endParaRPr>
            </a:p>
          </p:txBody>
        </p:sp>
      </p:grpSp>
      <p:sp>
        <p:nvSpPr>
          <p:cNvPr id="80" name="TextBox 79"/>
          <p:cNvSpPr txBox="1"/>
          <p:nvPr/>
        </p:nvSpPr>
        <p:spPr>
          <a:xfrm>
            <a:off x="32156400" y="29848278"/>
            <a:ext cx="11396581" cy="2917722"/>
          </a:xfrm>
          <a:prstGeom prst="rect">
            <a:avLst/>
          </a:prstGeom>
          <a:solidFill>
            <a:schemeClr val="accent2"/>
          </a:solidFill>
          <a:ln>
            <a:noFill/>
          </a:ln>
        </p:spPr>
        <p:txBody>
          <a:bodyPr wrap="square" rtlCol="0">
            <a:spAutoFit/>
          </a:bodyPr>
          <a:lstStyle/>
          <a:p>
            <a:r>
              <a:rPr lang="en-US" sz="2400" dirty="0" smtClean="0">
                <a:solidFill>
                  <a:schemeClr val="bg1"/>
                </a:solidFill>
                <a:latin typeface="Arial" panose="020B0604020202020204" pitchFamily="34" charset="0"/>
                <a:cs typeface="Arial" panose="020B0604020202020204" pitchFamily="34" charset="0"/>
              </a:rPr>
              <a:t>References</a:t>
            </a:r>
          </a:p>
          <a:p>
            <a:pPr marL="228600" indent="-228600">
              <a:buFont typeface="+mj-lt"/>
              <a:buAutoNum type="arabicPeriod"/>
            </a:pPr>
            <a:r>
              <a:rPr lang="en-US" sz="760" dirty="0">
                <a:solidFill>
                  <a:schemeClr val="bg1"/>
                </a:solidFill>
              </a:rPr>
              <a:t>1. </a:t>
            </a:r>
            <a:r>
              <a:rPr lang="en-US" sz="760" dirty="0" err="1">
                <a:solidFill>
                  <a:schemeClr val="bg1"/>
                </a:solidFill>
              </a:rPr>
              <a:t>Tanai</a:t>
            </a:r>
            <a:r>
              <a:rPr lang="en-US" sz="760" dirty="0">
                <a:solidFill>
                  <a:schemeClr val="bg1"/>
                </a:solidFill>
              </a:rPr>
              <a:t> E, Frantz S. Pathophysiology of heart failure. </a:t>
            </a:r>
            <a:r>
              <a:rPr lang="en-US" sz="760" i="1" dirty="0" err="1">
                <a:solidFill>
                  <a:schemeClr val="bg1"/>
                </a:solidFill>
              </a:rPr>
              <a:t>Compr</a:t>
            </a:r>
            <a:r>
              <a:rPr lang="en-US" sz="760" i="1" dirty="0">
                <a:solidFill>
                  <a:schemeClr val="bg1"/>
                </a:solidFill>
              </a:rPr>
              <a:t> Physiol. </a:t>
            </a:r>
            <a:r>
              <a:rPr lang="en-US" sz="760" dirty="0">
                <a:solidFill>
                  <a:schemeClr val="bg1"/>
                </a:solidFill>
              </a:rPr>
              <a:t>2016;6(1):187-214. Available from: doi:10.1002/cphy.c140055</a:t>
            </a:r>
          </a:p>
          <a:p>
            <a:pPr marL="228600" indent="-228600">
              <a:buFont typeface="+mj-lt"/>
              <a:buAutoNum type="arabicPeriod"/>
            </a:pPr>
            <a:r>
              <a:rPr lang="en-US" sz="760" dirty="0">
                <a:solidFill>
                  <a:schemeClr val="bg1"/>
                </a:solidFill>
              </a:rPr>
              <a:t>2. Heart and Stroke Foundation. </a:t>
            </a:r>
            <a:r>
              <a:rPr lang="en-US" sz="760" i="1" dirty="0">
                <a:solidFill>
                  <a:schemeClr val="bg1"/>
                </a:solidFill>
              </a:rPr>
              <a:t>2016 Report on the health of Canadians: The burden of heart failure </a:t>
            </a:r>
            <a:r>
              <a:rPr lang="en-US" sz="760" dirty="0">
                <a:solidFill>
                  <a:schemeClr val="bg1"/>
                </a:solidFill>
              </a:rPr>
              <a:t>[PDF]</a:t>
            </a:r>
            <a:r>
              <a:rPr lang="en-US" sz="760" i="1" dirty="0">
                <a:solidFill>
                  <a:schemeClr val="bg1"/>
                </a:solidFill>
              </a:rPr>
              <a:t>.</a:t>
            </a:r>
            <a:r>
              <a:rPr lang="en-US" sz="760" dirty="0">
                <a:solidFill>
                  <a:schemeClr val="bg1"/>
                </a:solidFill>
              </a:rPr>
              <a:t> Available from: https://</a:t>
            </a:r>
            <a:r>
              <a:rPr lang="en-US" sz="760" dirty="0" err="1">
                <a:solidFill>
                  <a:schemeClr val="bg1"/>
                </a:solidFill>
              </a:rPr>
              <a:t>www.heartandstroke.ca</a:t>
            </a:r>
            <a:r>
              <a:rPr lang="en-US" sz="760" dirty="0">
                <a:solidFill>
                  <a:schemeClr val="bg1"/>
                </a:solidFill>
              </a:rPr>
              <a:t>/-/media/pdf-files/</a:t>
            </a:r>
            <a:r>
              <a:rPr lang="en-US" sz="760" dirty="0" err="1">
                <a:solidFill>
                  <a:schemeClr val="bg1"/>
                </a:solidFill>
              </a:rPr>
              <a:t>canada</a:t>
            </a:r>
            <a:r>
              <a:rPr lang="en-US" sz="760" dirty="0">
                <a:solidFill>
                  <a:schemeClr val="bg1"/>
                </a:solidFill>
              </a:rPr>
              <a:t>/2017-heart-month/heartandstroke-reportonhealth-2016.ashx?la=</a:t>
            </a:r>
            <a:r>
              <a:rPr lang="en-US" sz="760" dirty="0" err="1">
                <a:solidFill>
                  <a:schemeClr val="bg1"/>
                </a:solidFill>
              </a:rPr>
              <a:t>en</a:t>
            </a:r>
            <a:r>
              <a:rPr lang="en-US" sz="760" dirty="0">
                <a:solidFill>
                  <a:schemeClr val="bg1"/>
                </a:solidFill>
              </a:rPr>
              <a:t> [Accessed 17</a:t>
            </a:r>
            <a:r>
              <a:rPr lang="en-US" sz="760" baseline="30000" dirty="0">
                <a:solidFill>
                  <a:schemeClr val="bg1"/>
                </a:solidFill>
              </a:rPr>
              <a:t>th</a:t>
            </a:r>
            <a:r>
              <a:rPr lang="en-US" sz="760" dirty="0">
                <a:solidFill>
                  <a:schemeClr val="bg1"/>
                </a:solidFill>
              </a:rPr>
              <a:t> November 2017].</a:t>
            </a:r>
          </a:p>
          <a:p>
            <a:pPr marL="228600" indent="-228600">
              <a:buFont typeface="+mj-lt"/>
              <a:buAutoNum type="arabicPeriod"/>
            </a:pPr>
            <a:r>
              <a:rPr lang="en-US" sz="760" dirty="0">
                <a:solidFill>
                  <a:schemeClr val="bg1"/>
                </a:solidFill>
              </a:rPr>
              <a:t>3. Anderson JL, Morrow DA. Acute Myocardial Infarction. </a:t>
            </a:r>
            <a:r>
              <a:rPr lang="en-US" sz="760" i="1" dirty="0">
                <a:solidFill>
                  <a:schemeClr val="bg1"/>
                </a:solidFill>
              </a:rPr>
              <a:t>N </a:t>
            </a:r>
            <a:r>
              <a:rPr lang="en-US" sz="760" i="1" dirty="0" err="1">
                <a:solidFill>
                  <a:schemeClr val="bg1"/>
                </a:solidFill>
              </a:rPr>
              <a:t>Engl</a:t>
            </a:r>
            <a:r>
              <a:rPr lang="en-US" sz="760" i="1" dirty="0">
                <a:solidFill>
                  <a:schemeClr val="bg1"/>
                </a:solidFill>
              </a:rPr>
              <a:t> J Med. </a:t>
            </a:r>
            <a:r>
              <a:rPr lang="en-US" sz="760" dirty="0">
                <a:solidFill>
                  <a:schemeClr val="bg1"/>
                </a:solidFill>
              </a:rPr>
              <a:t>2017;376(21):2054-64. Available from: doi:10.1056/NEJMra1606915</a:t>
            </a:r>
          </a:p>
          <a:p>
            <a:pPr marL="228600" indent="-228600">
              <a:buFont typeface="+mj-lt"/>
              <a:buAutoNum type="arabicPeriod"/>
            </a:pPr>
            <a:r>
              <a:rPr lang="en-US" sz="760" dirty="0">
                <a:solidFill>
                  <a:schemeClr val="bg1"/>
                </a:solidFill>
              </a:rPr>
              <a:t>4. Shi Q, Zhang B, </a:t>
            </a:r>
            <a:r>
              <a:rPr lang="en-US" sz="760" dirty="0" err="1">
                <a:solidFill>
                  <a:schemeClr val="bg1"/>
                </a:solidFill>
              </a:rPr>
              <a:t>Huo</a:t>
            </a:r>
            <a:r>
              <a:rPr lang="en-US" sz="760" dirty="0">
                <a:solidFill>
                  <a:schemeClr val="bg1"/>
                </a:solidFill>
              </a:rPr>
              <a:t> N, </a:t>
            </a:r>
            <a:r>
              <a:rPr lang="en-US" sz="760" dirty="0" err="1">
                <a:solidFill>
                  <a:schemeClr val="bg1"/>
                </a:solidFill>
              </a:rPr>
              <a:t>Cai</a:t>
            </a:r>
            <a:r>
              <a:rPr lang="en-US" sz="760" dirty="0">
                <a:solidFill>
                  <a:schemeClr val="bg1"/>
                </a:solidFill>
              </a:rPr>
              <a:t> C, Liu H, Xu J. Association between Myocardial Infarction and Periodontitis: A Meta-Analysis of Case-Control Studies. </a:t>
            </a:r>
            <a:r>
              <a:rPr lang="en-US" sz="760" i="1" dirty="0">
                <a:solidFill>
                  <a:schemeClr val="bg1"/>
                </a:solidFill>
              </a:rPr>
              <a:t>Frontiers in Physiology</a:t>
            </a:r>
            <a:r>
              <a:rPr lang="en-US" sz="760" dirty="0">
                <a:solidFill>
                  <a:schemeClr val="bg1"/>
                </a:solidFill>
              </a:rPr>
              <a:t>. 2016;7(519). Available from: doi:10.3389/fphys.2016.00519</a:t>
            </a:r>
          </a:p>
          <a:p>
            <a:pPr marL="228600" indent="-228600">
              <a:buFont typeface="+mj-lt"/>
              <a:buAutoNum type="arabicPeriod"/>
            </a:pPr>
            <a:r>
              <a:rPr lang="en-US" sz="760" dirty="0">
                <a:solidFill>
                  <a:schemeClr val="bg1"/>
                </a:solidFill>
              </a:rPr>
              <a:t>5. </a:t>
            </a:r>
            <a:r>
              <a:rPr lang="en-US" sz="760" dirty="0" err="1">
                <a:solidFill>
                  <a:schemeClr val="bg1"/>
                </a:solidFill>
              </a:rPr>
              <a:t>Holmlund</a:t>
            </a:r>
            <a:r>
              <a:rPr lang="en-US" sz="760" dirty="0">
                <a:solidFill>
                  <a:schemeClr val="bg1"/>
                </a:solidFill>
              </a:rPr>
              <a:t> A, </a:t>
            </a:r>
            <a:r>
              <a:rPr lang="en-US" sz="760" dirty="0" err="1">
                <a:solidFill>
                  <a:schemeClr val="bg1"/>
                </a:solidFill>
              </a:rPr>
              <a:t>Lampa</a:t>
            </a:r>
            <a:r>
              <a:rPr lang="en-US" sz="760" dirty="0">
                <a:solidFill>
                  <a:schemeClr val="bg1"/>
                </a:solidFill>
              </a:rPr>
              <a:t> E, Lind L. Oral health and cardiovascular disease risk in a cohort of periodontitis patients. </a:t>
            </a:r>
            <a:r>
              <a:rPr lang="en-US" sz="760" i="1" dirty="0">
                <a:solidFill>
                  <a:schemeClr val="bg1"/>
                </a:solidFill>
              </a:rPr>
              <a:t>Atherosclerosis. </a:t>
            </a:r>
            <a:r>
              <a:rPr lang="en-US" sz="760" dirty="0">
                <a:solidFill>
                  <a:schemeClr val="bg1"/>
                </a:solidFill>
              </a:rPr>
              <a:t>2017;262:101-106. Available from: </a:t>
            </a:r>
            <a:r>
              <a:rPr lang="en-US" sz="760" dirty="0" err="1">
                <a:solidFill>
                  <a:schemeClr val="bg1"/>
                </a:solidFill>
              </a:rPr>
              <a:t>doi</a:t>
            </a:r>
            <a:r>
              <a:rPr lang="en-US" sz="760" dirty="0">
                <a:solidFill>
                  <a:schemeClr val="bg1"/>
                </a:solidFill>
              </a:rPr>
              <a:t>: </a:t>
            </a:r>
            <a:r>
              <a:rPr lang="en-US" sz="760" dirty="0" smtClean="0">
                <a:solidFill>
                  <a:schemeClr val="bg1"/>
                </a:solidFill>
              </a:rPr>
              <a:t>10.1016/j.atherosclerosis.2017.05.009</a:t>
            </a:r>
          </a:p>
          <a:p>
            <a:pPr marL="228600" indent="-228600">
              <a:buFont typeface="+mj-lt"/>
              <a:buAutoNum type="arabicPeriod"/>
            </a:pPr>
            <a:r>
              <a:rPr lang="en-US" sz="760" dirty="0" err="1" smtClean="0">
                <a:solidFill>
                  <a:schemeClr val="bg1"/>
                </a:solidFill>
              </a:rPr>
              <a:t>Liberati</a:t>
            </a:r>
            <a:r>
              <a:rPr lang="en-US" sz="760" dirty="0" smtClean="0">
                <a:solidFill>
                  <a:schemeClr val="bg1"/>
                </a:solidFill>
              </a:rPr>
              <a:t> </a:t>
            </a:r>
            <a:r>
              <a:rPr lang="en-US" sz="760" dirty="0">
                <a:solidFill>
                  <a:schemeClr val="bg1"/>
                </a:solidFill>
              </a:rPr>
              <a:t>A, Altman DG, </a:t>
            </a:r>
            <a:r>
              <a:rPr lang="en-US" sz="760" dirty="0" err="1">
                <a:solidFill>
                  <a:schemeClr val="bg1"/>
                </a:solidFill>
              </a:rPr>
              <a:t>Tetzlaff</a:t>
            </a:r>
            <a:r>
              <a:rPr lang="en-US" sz="760" dirty="0">
                <a:solidFill>
                  <a:schemeClr val="bg1"/>
                </a:solidFill>
              </a:rPr>
              <a:t> J, Mulrow C, </a:t>
            </a:r>
            <a:r>
              <a:rPr lang="en-US" sz="760" dirty="0" err="1">
                <a:solidFill>
                  <a:schemeClr val="bg1"/>
                </a:solidFill>
              </a:rPr>
              <a:t>Gøtzche</a:t>
            </a:r>
            <a:r>
              <a:rPr lang="en-US" sz="760" dirty="0">
                <a:solidFill>
                  <a:schemeClr val="bg1"/>
                </a:solidFill>
              </a:rPr>
              <a:t> PC, Ioannidis JPA, et al. The PRISMA statement for reporting systematic reviews and meta-analyses of studies that evaluate health care interventions: Explanation and elaboration. </a:t>
            </a:r>
            <a:r>
              <a:rPr lang="en-US" sz="760" i="1" dirty="0">
                <a:solidFill>
                  <a:schemeClr val="bg1"/>
                </a:solidFill>
              </a:rPr>
              <a:t>J </a:t>
            </a:r>
            <a:r>
              <a:rPr lang="en-US" sz="760" i="1" dirty="0" err="1">
                <a:solidFill>
                  <a:schemeClr val="bg1"/>
                </a:solidFill>
              </a:rPr>
              <a:t>Clin</a:t>
            </a:r>
            <a:r>
              <a:rPr lang="en-US" sz="760" i="1" dirty="0">
                <a:solidFill>
                  <a:schemeClr val="bg1"/>
                </a:solidFill>
              </a:rPr>
              <a:t> </a:t>
            </a:r>
            <a:r>
              <a:rPr lang="en-US" sz="760" i="1" dirty="0" err="1">
                <a:solidFill>
                  <a:schemeClr val="bg1"/>
                </a:solidFill>
              </a:rPr>
              <a:t>Epidemiol</a:t>
            </a:r>
            <a:r>
              <a:rPr lang="en-US" sz="760" i="1" dirty="0">
                <a:solidFill>
                  <a:schemeClr val="bg1"/>
                </a:solidFill>
              </a:rPr>
              <a:t>.</a:t>
            </a:r>
            <a:r>
              <a:rPr lang="en-US" sz="760" dirty="0">
                <a:solidFill>
                  <a:schemeClr val="bg1"/>
                </a:solidFill>
              </a:rPr>
              <a:t> 2009;151(4):e1-e34. Available from: </a:t>
            </a:r>
            <a:r>
              <a:rPr lang="en-US" sz="760" dirty="0" err="1">
                <a:solidFill>
                  <a:schemeClr val="bg1"/>
                </a:solidFill>
              </a:rPr>
              <a:t>doi</a:t>
            </a:r>
            <a:r>
              <a:rPr lang="en-US" sz="760" dirty="0">
                <a:solidFill>
                  <a:schemeClr val="bg1"/>
                </a:solidFill>
              </a:rPr>
              <a:t>: </a:t>
            </a:r>
            <a:r>
              <a:rPr lang="en-US" sz="760" dirty="0" smtClean="0">
                <a:solidFill>
                  <a:schemeClr val="bg1"/>
                </a:solidFill>
              </a:rPr>
              <a:t>10.1136/bmj.b2700</a:t>
            </a:r>
          </a:p>
          <a:p>
            <a:pPr marL="228600" indent="-228600">
              <a:buFont typeface="+mj-lt"/>
              <a:buAutoNum type="arabicPeriod"/>
            </a:pPr>
            <a:r>
              <a:rPr lang="en-US" sz="760" dirty="0" smtClean="0">
                <a:solidFill>
                  <a:schemeClr val="bg1"/>
                </a:solidFill>
              </a:rPr>
              <a:t>Schulz </a:t>
            </a:r>
            <a:r>
              <a:rPr lang="en-US" sz="760" dirty="0">
                <a:solidFill>
                  <a:schemeClr val="bg1"/>
                </a:solidFill>
              </a:rPr>
              <a:t>KF, Altman DG, Moher D. CONSORT 2010 statement: updated guidelines for reporting parallel group </a:t>
            </a:r>
            <a:r>
              <a:rPr lang="en-US" sz="760" dirty="0" err="1">
                <a:solidFill>
                  <a:schemeClr val="bg1"/>
                </a:solidFill>
              </a:rPr>
              <a:t>randomised</a:t>
            </a:r>
            <a:r>
              <a:rPr lang="en-US" sz="760" dirty="0">
                <a:solidFill>
                  <a:schemeClr val="bg1"/>
                </a:solidFill>
              </a:rPr>
              <a:t> trials. </a:t>
            </a:r>
            <a:r>
              <a:rPr lang="en-US" sz="760" i="1" dirty="0" err="1">
                <a:solidFill>
                  <a:schemeClr val="bg1"/>
                </a:solidFill>
              </a:rPr>
              <a:t>PLoS</a:t>
            </a:r>
            <a:r>
              <a:rPr lang="en-US" sz="760" i="1" dirty="0">
                <a:solidFill>
                  <a:schemeClr val="bg1"/>
                </a:solidFill>
              </a:rPr>
              <a:t> Med.</a:t>
            </a:r>
            <a:r>
              <a:rPr lang="en-US" sz="760" dirty="0">
                <a:solidFill>
                  <a:schemeClr val="bg1"/>
                </a:solidFill>
              </a:rPr>
              <a:t> 2010;7(3):e1000251. Available from: </a:t>
            </a:r>
            <a:r>
              <a:rPr lang="en-US" sz="760" dirty="0" err="1">
                <a:solidFill>
                  <a:schemeClr val="bg1"/>
                </a:solidFill>
              </a:rPr>
              <a:t>doi</a:t>
            </a:r>
            <a:r>
              <a:rPr lang="en-US" sz="760" dirty="0">
                <a:solidFill>
                  <a:schemeClr val="bg1"/>
                </a:solidFill>
              </a:rPr>
              <a:t>: 10.1136/bmj.c332 </a:t>
            </a:r>
            <a:endParaRPr lang="en-US" sz="760" dirty="0" smtClean="0">
              <a:solidFill>
                <a:schemeClr val="bg1"/>
              </a:solidFill>
            </a:endParaRPr>
          </a:p>
          <a:p>
            <a:pPr marL="228600" indent="-228600">
              <a:buFont typeface="+mj-lt"/>
              <a:buAutoNum type="arabicPeriod"/>
            </a:pPr>
            <a:r>
              <a:rPr lang="en-US" sz="760" dirty="0" smtClean="0">
                <a:solidFill>
                  <a:schemeClr val="bg1"/>
                </a:solidFill>
              </a:rPr>
              <a:t>von </a:t>
            </a:r>
            <a:r>
              <a:rPr lang="en-US" sz="760" dirty="0">
                <a:solidFill>
                  <a:schemeClr val="bg1"/>
                </a:solidFill>
              </a:rPr>
              <a:t>Elm E, Altman DF, Egger M, </a:t>
            </a:r>
            <a:r>
              <a:rPr lang="en-US" sz="760" dirty="0" err="1">
                <a:solidFill>
                  <a:schemeClr val="bg1"/>
                </a:solidFill>
              </a:rPr>
              <a:t>Pocock</a:t>
            </a:r>
            <a:r>
              <a:rPr lang="en-US" sz="760" dirty="0">
                <a:solidFill>
                  <a:schemeClr val="bg1"/>
                </a:solidFill>
              </a:rPr>
              <a:t> S, </a:t>
            </a:r>
            <a:r>
              <a:rPr lang="en-US" sz="760" dirty="0" err="1">
                <a:solidFill>
                  <a:schemeClr val="bg1"/>
                </a:solidFill>
              </a:rPr>
              <a:t>Gøtzche</a:t>
            </a:r>
            <a:r>
              <a:rPr lang="en-US" sz="760" dirty="0">
                <a:solidFill>
                  <a:schemeClr val="bg1"/>
                </a:solidFill>
              </a:rPr>
              <a:t> PC, </a:t>
            </a:r>
            <a:r>
              <a:rPr lang="en-US" sz="760" dirty="0" err="1">
                <a:solidFill>
                  <a:schemeClr val="bg1"/>
                </a:solidFill>
              </a:rPr>
              <a:t>Vandenbroucke</a:t>
            </a:r>
            <a:r>
              <a:rPr lang="en-US" sz="760" dirty="0">
                <a:solidFill>
                  <a:schemeClr val="bg1"/>
                </a:solidFill>
              </a:rPr>
              <a:t> JP. Strengthening the reporting of observational studies in epidemiology (STROBE) statement: guidelines for reporting observational studies. </a:t>
            </a:r>
            <a:r>
              <a:rPr lang="en-US" sz="760" i="1" dirty="0">
                <a:solidFill>
                  <a:schemeClr val="bg1"/>
                </a:solidFill>
              </a:rPr>
              <a:t>BMJ</a:t>
            </a:r>
            <a:r>
              <a:rPr lang="en-US" sz="760" dirty="0">
                <a:solidFill>
                  <a:schemeClr val="bg1"/>
                </a:solidFill>
              </a:rPr>
              <a:t>. 2007;335:806. Available from: </a:t>
            </a:r>
            <a:r>
              <a:rPr lang="en-US" sz="760" dirty="0" err="1">
                <a:solidFill>
                  <a:schemeClr val="bg1"/>
                </a:solidFill>
              </a:rPr>
              <a:t>doi</a:t>
            </a:r>
            <a:r>
              <a:rPr lang="en-US" sz="760" dirty="0">
                <a:solidFill>
                  <a:schemeClr val="bg1"/>
                </a:solidFill>
              </a:rPr>
              <a:t>: </a:t>
            </a:r>
            <a:r>
              <a:rPr lang="en-US" sz="760" dirty="0" smtClean="0">
                <a:solidFill>
                  <a:schemeClr val="bg1"/>
                </a:solidFill>
              </a:rPr>
              <a:t>10.1136/bmj.39335.541782.AD</a:t>
            </a:r>
          </a:p>
          <a:p>
            <a:pPr marL="228600" indent="-228600">
              <a:buFont typeface="+mj-lt"/>
              <a:buAutoNum type="arabicPeriod"/>
            </a:pPr>
            <a:r>
              <a:rPr lang="en-US" sz="760" dirty="0" smtClean="0">
                <a:solidFill>
                  <a:schemeClr val="bg1"/>
                </a:solidFill>
              </a:rPr>
              <a:t>Chang</a:t>
            </a:r>
            <a:r>
              <a:rPr lang="en-US" sz="760" dirty="0">
                <a:solidFill>
                  <a:schemeClr val="bg1"/>
                </a:solidFill>
              </a:rPr>
              <a:t>, A. </a:t>
            </a:r>
            <a:r>
              <a:rPr lang="en-US" sz="760" i="1" dirty="0" err="1">
                <a:solidFill>
                  <a:schemeClr val="bg1"/>
                </a:solidFill>
              </a:rPr>
              <a:t>StatsToDo</a:t>
            </a:r>
            <a:r>
              <a:rPr lang="en-US" sz="760" i="1" dirty="0">
                <a:solidFill>
                  <a:schemeClr val="bg1"/>
                </a:solidFill>
              </a:rPr>
              <a:t>: Kappa (Cohen and Fleiss) for ordinal data program</a:t>
            </a:r>
            <a:r>
              <a:rPr lang="en-US" sz="760" dirty="0">
                <a:solidFill>
                  <a:schemeClr val="bg1"/>
                </a:solidFill>
              </a:rPr>
              <a:t>. Available from: https://</a:t>
            </a:r>
            <a:r>
              <a:rPr lang="en-US" sz="760" dirty="0" err="1">
                <a:solidFill>
                  <a:schemeClr val="bg1"/>
                </a:solidFill>
              </a:rPr>
              <a:t>www.statstodo.com</a:t>
            </a:r>
            <a:r>
              <a:rPr lang="en-US" sz="760" dirty="0">
                <a:solidFill>
                  <a:schemeClr val="bg1"/>
                </a:solidFill>
              </a:rPr>
              <a:t>/</a:t>
            </a:r>
            <a:r>
              <a:rPr lang="en-US" sz="760" dirty="0" err="1">
                <a:solidFill>
                  <a:schemeClr val="bg1"/>
                </a:solidFill>
              </a:rPr>
              <a:t>CohenFleissKappa_Pgm.php</a:t>
            </a:r>
            <a:r>
              <a:rPr lang="en-US" sz="760" dirty="0">
                <a:solidFill>
                  <a:schemeClr val="bg1"/>
                </a:solidFill>
              </a:rPr>
              <a:t> [Accessed 23rd November 2017</a:t>
            </a:r>
            <a:r>
              <a:rPr lang="en-US" sz="760" dirty="0" smtClean="0">
                <a:solidFill>
                  <a:schemeClr val="bg1"/>
                </a:solidFill>
              </a:rPr>
              <a:t>].</a:t>
            </a:r>
          </a:p>
          <a:p>
            <a:pPr marL="228600" indent="-228600">
              <a:buFont typeface="+mj-lt"/>
              <a:buAutoNum type="arabicPeriod"/>
            </a:pPr>
            <a:r>
              <a:rPr lang="en-US" sz="760" dirty="0" err="1" smtClean="0">
                <a:solidFill>
                  <a:schemeClr val="bg1"/>
                </a:solidFill>
              </a:rPr>
              <a:t>Oluwagbemigun</a:t>
            </a:r>
            <a:r>
              <a:rPr lang="en-US" sz="760" dirty="0" smtClean="0">
                <a:solidFill>
                  <a:schemeClr val="bg1"/>
                </a:solidFill>
              </a:rPr>
              <a:t> </a:t>
            </a:r>
            <a:r>
              <a:rPr lang="en-US" sz="760" dirty="0">
                <a:solidFill>
                  <a:schemeClr val="bg1"/>
                </a:solidFill>
              </a:rPr>
              <a:t>K, Dietrich T, </a:t>
            </a:r>
            <a:r>
              <a:rPr lang="en-US" sz="760" dirty="0" err="1">
                <a:solidFill>
                  <a:schemeClr val="bg1"/>
                </a:solidFill>
              </a:rPr>
              <a:t>Pischon</a:t>
            </a:r>
            <a:r>
              <a:rPr lang="en-US" sz="760" dirty="0">
                <a:solidFill>
                  <a:schemeClr val="bg1"/>
                </a:solidFill>
              </a:rPr>
              <a:t> N, Bergmann M, Boeing H. Association between number of teeth and chronic systemic diseases: A cohort study followed for 13 Years. </a:t>
            </a:r>
            <a:r>
              <a:rPr lang="en-US" sz="760" i="1" dirty="0" err="1">
                <a:solidFill>
                  <a:schemeClr val="bg1"/>
                </a:solidFill>
              </a:rPr>
              <a:t>PLoS</a:t>
            </a:r>
            <a:r>
              <a:rPr lang="en-US" sz="760" i="1" dirty="0">
                <a:solidFill>
                  <a:schemeClr val="bg1"/>
                </a:solidFill>
              </a:rPr>
              <a:t> ONE</a:t>
            </a:r>
            <a:r>
              <a:rPr lang="en-US" sz="760" dirty="0">
                <a:solidFill>
                  <a:schemeClr val="bg1"/>
                </a:solidFill>
              </a:rPr>
              <a:t>. 2015;10(5): e0123879. Available from: doi:10.1371/journal.pone.0123879</a:t>
            </a:r>
          </a:p>
          <a:p>
            <a:pPr marL="228600" indent="-228600">
              <a:buFont typeface="+mj-lt"/>
              <a:buAutoNum type="arabicPeriod"/>
            </a:pPr>
            <a:r>
              <a:rPr lang="en-US" sz="760" dirty="0" smtClean="0">
                <a:solidFill>
                  <a:schemeClr val="bg1"/>
                </a:solidFill>
              </a:rPr>
              <a:t>Lee </a:t>
            </a:r>
            <a:r>
              <a:rPr lang="en-US" sz="760" dirty="0">
                <a:solidFill>
                  <a:schemeClr val="bg1"/>
                </a:solidFill>
              </a:rPr>
              <a:t>JH, Oh JY, </a:t>
            </a:r>
            <a:r>
              <a:rPr lang="en-US" sz="760" dirty="0" err="1">
                <a:solidFill>
                  <a:schemeClr val="bg1"/>
                </a:solidFill>
              </a:rPr>
              <a:t>Youk</a:t>
            </a:r>
            <a:r>
              <a:rPr lang="en-US" sz="760" dirty="0">
                <a:solidFill>
                  <a:schemeClr val="bg1"/>
                </a:solidFill>
              </a:rPr>
              <a:t> TM, </a:t>
            </a:r>
            <a:r>
              <a:rPr lang="en-US" sz="760" dirty="0" err="1">
                <a:solidFill>
                  <a:schemeClr val="bg1"/>
                </a:solidFill>
              </a:rPr>
              <a:t>Jeong</a:t>
            </a:r>
            <a:r>
              <a:rPr lang="en-US" sz="760" dirty="0">
                <a:solidFill>
                  <a:schemeClr val="bg1"/>
                </a:solidFill>
              </a:rPr>
              <a:t> SN, Kim YT, Choi SH. Association between periodontal disease and non-communicable diseases: A 12-year longitudinal health-examinee cohort study in South Korea. </a:t>
            </a:r>
            <a:r>
              <a:rPr lang="en-US" sz="760" i="1" dirty="0">
                <a:solidFill>
                  <a:schemeClr val="bg1"/>
                </a:solidFill>
              </a:rPr>
              <a:t>Medicine</a:t>
            </a:r>
            <a:r>
              <a:rPr lang="en-US" sz="760" dirty="0">
                <a:solidFill>
                  <a:schemeClr val="bg1"/>
                </a:solidFill>
              </a:rPr>
              <a:t>. 2017;96(26): e7398. Available from: </a:t>
            </a:r>
            <a:r>
              <a:rPr lang="en-US" sz="760" dirty="0" err="1">
                <a:solidFill>
                  <a:schemeClr val="bg1"/>
                </a:solidFill>
              </a:rPr>
              <a:t>doi</a:t>
            </a:r>
            <a:r>
              <a:rPr lang="en-US" sz="760" dirty="0">
                <a:solidFill>
                  <a:schemeClr val="bg1"/>
                </a:solidFill>
              </a:rPr>
              <a:t>: </a:t>
            </a:r>
            <a:r>
              <a:rPr lang="en-US" sz="760" dirty="0" smtClean="0">
                <a:solidFill>
                  <a:schemeClr val="bg1"/>
                </a:solidFill>
              </a:rPr>
              <a:t>1097/MD.0000000000007398</a:t>
            </a:r>
            <a:endParaRPr lang="en-US" sz="760" dirty="0">
              <a:solidFill>
                <a:schemeClr val="bg1"/>
              </a:solidFill>
            </a:endParaRPr>
          </a:p>
          <a:p>
            <a:pPr marL="228600" indent="-228600">
              <a:buFont typeface="+mj-lt"/>
              <a:buAutoNum type="arabicPeriod"/>
            </a:pPr>
            <a:r>
              <a:rPr lang="en-US" sz="760" dirty="0" err="1" smtClean="0">
                <a:solidFill>
                  <a:schemeClr val="bg1"/>
                </a:solidFill>
              </a:rPr>
              <a:t>Boillot</a:t>
            </a:r>
            <a:r>
              <a:rPr lang="en-US" sz="760" dirty="0" smtClean="0">
                <a:solidFill>
                  <a:schemeClr val="bg1"/>
                </a:solidFill>
              </a:rPr>
              <a:t> </a:t>
            </a:r>
            <a:r>
              <a:rPr lang="en-US" sz="760" dirty="0">
                <a:solidFill>
                  <a:schemeClr val="bg1"/>
                </a:solidFill>
              </a:rPr>
              <a:t>A, Range H, </a:t>
            </a:r>
            <a:r>
              <a:rPr lang="en-US" sz="760" dirty="0" err="1">
                <a:solidFill>
                  <a:schemeClr val="bg1"/>
                </a:solidFill>
              </a:rPr>
              <a:t>Danchin</a:t>
            </a:r>
            <a:r>
              <a:rPr lang="en-US" sz="760" dirty="0">
                <a:solidFill>
                  <a:schemeClr val="bg1"/>
                </a:solidFill>
              </a:rPr>
              <a:t>, N, </a:t>
            </a:r>
            <a:r>
              <a:rPr lang="en-US" sz="760" dirty="0" err="1">
                <a:solidFill>
                  <a:schemeClr val="bg1"/>
                </a:solidFill>
              </a:rPr>
              <a:t>Kotti</a:t>
            </a:r>
            <a:r>
              <a:rPr lang="en-US" sz="760" dirty="0">
                <a:solidFill>
                  <a:schemeClr val="bg1"/>
                </a:solidFill>
              </a:rPr>
              <a:t> S, </a:t>
            </a:r>
            <a:r>
              <a:rPr lang="en-US" sz="760" dirty="0" err="1">
                <a:solidFill>
                  <a:schemeClr val="bg1"/>
                </a:solidFill>
              </a:rPr>
              <a:t>Cosler</a:t>
            </a:r>
            <a:r>
              <a:rPr lang="en-US" sz="760" dirty="0">
                <a:solidFill>
                  <a:schemeClr val="bg1"/>
                </a:solidFill>
              </a:rPr>
              <a:t> G, </a:t>
            </a:r>
            <a:r>
              <a:rPr lang="en-US" sz="760" dirty="0" err="1">
                <a:solidFill>
                  <a:schemeClr val="bg1"/>
                </a:solidFill>
              </a:rPr>
              <a:t>Czernichow</a:t>
            </a:r>
            <a:r>
              <a:rPr lang="en-US" sz="760" dirty="0">
                <a:solidFill>
                  <a:schemeClr val="bg1"/>
                </a:solidFill>
              </a:rPr>
              <a:t> S, </a:t>
            </a:r>
            <a:r>
              <a:rPr lang="en-US" sz="760" dirty="0" err="1">
                <a:solidFill>
                  <a:schemeClr val="bg1"/>
                </a:solidFill>
              </a:rPr>
              <a:t>Meilhac</a:t>
            </a:r>
            <a:r>
              <a:rPr lang="en-US" sz="760" dirty="0">
                <a:solidFill>
                  <a:schemeClr val="bg1"/>
                </a:solidFill>
              </a:rPr>
              <a:t> O, </a:t>
            </a:r>
            <a:r>
              <a:rPr lang="en-US" sz="760" dirty="0" err="1">
                <a:solidFill>
                  <a:schemeClr val="bg1"/>
                </a:solidFill>
              </a:rPr>
              <a:t>Puymirat</a:t>
            </a:r>
            <a:r>
              <a:rPr lang="en-US" sz="760" dirty="0">
                <a:solidFill>
                  <a:schemeClr val="bg1"/>
                </a:solidFill>
              </a:rPr>
              <a:t> E, Zeller M, </a:t>
            </a:r>
            <a:r>
              <a:rPr lang="en-US" sz="760" dirty="0" err="1">
                <a:solidFill>
                  <a:schemeClr val="bg1"/>
                </a:solidFill>
              </a:rPr>
              <a:t>Tchetche</a:t>
            </a:r>
            <a:r>
              <a:rPr lang="en-US" sz="760" dirty="0">
                <a:solidFill>
                  <a:schemeClr val="bg1"/>
                </a:solidFill>
              </a:rPr>
              <a:t> D, Bouchard P, Simon T. </a:t>
            </a:r>
            <a:r>
              <a:rPr lang="en-US" sz="760" dirty="0" err="1">
                <a:solidFill>
                  <a:schemeClr val="bg1"/>
                </a:solidFill>
              </a:rPr>
              <a:t>Periodontopathogens</a:t>
            </a:r>
            <a:r>
              <a:rPr lang="en-US" sz="760" dirty="0">
                <a:solidFill>
                  <a:schemeClr val="bg1"/>
                </a:solidFill>
              </a:rPr>
              <a:t> antibodies and major adverse events following an acute myocardial infarction: results from the French Registry of Acute ST-Elevation and Non-ST-Elevation Myocardial Infarction (FAST-MI). </a:t>
            </a:r>
            <a:r>
              <a:rPr lang="en-US" sz="760" i="1" dirty="0">
                <a:solidFill>
                  <a:schemeClr val="bg1"/>
                </a:solidFill>
              </a:rPr>
              <a:t>J </a:t>
            </a:r>
            <a:r>
              <a:rPr lang="en-US" sz="760" i="1" dirty="0" err="1">
                <a:solidFill>
                  <a:schemeClr val="bg1"/>
                </a:solidFill>
              </a:rPr>
              <a:t>Epidemiol</a:t>
            </a:r>
            <a:r>
              <a:rPr lang="en-US" sz="760" i="1" dirty="0">
                <a:solidFill>
                  <a:schemeClr val="bg1"/>
                </a:solidFill>
              </a:rPr>
              <a:t> Community Health. </a:t>
            </a:r>
            <a:r>
              <a:rPr lang="en-US" sz="760" dirty="0">
                <a:solidFill>
                  <a:schemeClr val="bg1"/>
                </a:solidFill>
              </a:rPr>
              <a:t>2016; </a:t>
            </a:r>
            <a:r>
              <a:rPr lang="en-US" sz="760" dirty="0" err="1">
                <a:solidFill>
                  <a:schemeClr val="bg1"/>
                </a:solidFill>
              </a:rPr>
              <a:t>pii</a:t>
            </a:r>
            <a:r>
              <a:rPr lang="en-US" sz="760" dirty="0">
                <a:solidFill>
                  <a:schemeClr val="bg1"/>
                </a:solidFill>
              </a:rPr>
              <a:t>: jech-2015-207043. Available from: </a:t>
            </a:r>
            <a:r>
              <a:rPr lang="en-US" sz="760" dirty="0" err="1">
                <a:solidFill>
                  <a:schemeClr val="bg1"/>
                </a:solidFill>
              </a:rPr>
              <a:t>doi</a:t>
            </a:r>
            <a:r>
              <a:rPr lang="en-US" sz="760" dirty="0">
                <a:solidFill>
                  <a:schemeClr val="bg1"/>
                </a:solidFill>
              </a:rPr>
              <a:t>: 10.1136/jech-2015-207043</a:t>
            </a:r>
          </a:p>
          <a:p>
            <a:pPr marL="228600" indent="-228600">
              <a:buFont typeface="+mj-lt"/>
              <a:buAutoNum type="arabicPeriod"/>
            </a:pPr>
            <a:r>
              <a:rPr lang="en-US" sz="760" dirty="0" smtClean="0">
                <a:solidFill>
                  <a:schemeClr val="bg1"/>
                </a:solidFill>
              </a:rPr>
              <a:t>Reichert </a:t>
            </a:r>
            <a:r>
              <a:rPr lang="en-US" sz="760" dirty="0">
                <a:solidFill>
                  <a:schemeClr val="bg1"/>
                </a:solidFill>
              </a:rPr>
              <a:t>S, </a:t>
            </a:r>
            <a:r>
              <a:rPr lang="en-US" sz="760" dirty="0" err="1">
                <a:solidFill>
                  <a:schemeClr val="bg1"/>
                </a:solidFill>
              </a:rPr>
              <a:t>Schlitt</a:t>
            </a:r>
            <a:r>
              <a:rPr lang="en-US" sz="760" dirty="0">
                <a:solidFill>
                  <a:schemeClr val="bg1"/>
                </a:solidFill>
              </a:rPr>
              <a:t> A, </a:t>
            </a:r>
            <a:r>
              <a:rPr lang="en-US" sz="760" dirty="0" err="1">
                <a:solidFill>
                  <a:schemeClr val="bg1"/>
                </a:solidFill>
              </a:rPr>
              <a:t>Beschow</a:t>
            </a:r>
            <a:r>
              <a:rPr lang="en-US" sz="760" dirty="0">
                <a:solidFill>
                  <a:schemeClr val="bg1"/>
                </a:solidFill>
              </a:rPr>
              <a:t> V, Lutze A, </a:t>
            </a:r>
            <a:r>
              <a:rPr lang="en-US" sz="760" dirty="0" err="1">
                <a:solidFill>
                  <a:schemeClr val="bg1"/>
                </a:solidFill>
              </a:rPr>
              <a:t>Lischewski</a:t>
            </a:r>
            <a:r>
              <a:rPr lang="en-US" sz="760" dirty="0">
                <a:solidFill>
                  <a:schemeClr val="bg1"/>
                </a:solidFill>
              </a:rPr>
              <a:t> S, Seifert T, </a:t>
            </a:r>
            <a:r>
              <a:rPr lang="en-US" sz="760" dirty="0" err="1">
                <a:solidFill>
                  <a:schemeClr val="bg1"/>
                </a:solidFill>
              </a:rPr>
              <a:t>Dudakliewa</a:t>
            </a:r>
            <a:r>
              <a:rPr lang="en-US" sz="760" dirty="0">
                <a:solidFill>
                  <a:schemeClr val="bg1"/>
                </a:solidFill>
              </a:rPr>
              <a:t> T, </a:t>
            </a:r>
            <a:r>
              <a:rPr lang="en-US" sz="760" dirty="0" err="1">
                <a:solidFill>
                  <a:schemeClr val="bg1"/>
                </a:solidFill>
              </a:rPr>
              <a:t>Gawe</a:t>
            </a:r>
            <a:r>
              <a:rPr lang="en-US" sz="760" dirty="0">
                <a:solidFill>
                  <a:schemeClr val="bg1"/>
                </a:solidFill>
              </a:rPr>
              <a:t> R, </a:t>
            </a:r>
            <a:r>
              <a:rPr lang="en-US" sz="760" dirty="0" err="1">
                <a:solidFill>
                  <a:schemeClr val="bg1"/>
                </a:solidFill>
              </a:rPr>
              <a:t>Werdan</a:t>
            </a:r>
            <a:r>
              <a:rPr lang="en-US" sz="760" dirty="0">
                <a:solidFill>
                  <a:schemeClr val="bg1"/>
                </a:solidFill>
              </a:rPr>
              <a:t> K, Hofmann B, Schaller HG, Schulz S. Use of floss/interdental brushes is associated with lower risk for new cardiovascular events among patients with coronary heart disease.</a:t>
            </a:r>
            <a:r>
              <a:rPr lang="en-US" sz="760" i="1" dirty="0">
                <a:solidFill>
                  <a:schemeClr val="bg1"/>
                </a:solidFill>
              </a:rPr>
              <a:t> J Periodontal Res</a:t>
            </a:r>
            <a:r>
              <a:rPr lang="en-US" sz="760" dirty="0">
                <a:solidFill>
                  <a:schemeClr val="bg1"/>
                </a:solidFill>
              </a:rPr>
              <a:t>. 2015;50(2):180-8. Available from: </a:t>
            </a:r>
            <a:r>
              <a:rPr lang="en-US" sz="760" dirty="0" err="1">
                <a:solidFill>
                  <a:schemeClr val="bg1"/>
                </a:solidFill>
              </a:rPr>
              <a:t>doi</a:t>
            </a:r>
            <a:r>
              <a:rPr lang="en-US" sz="760" dirty="0">
                <a:solidFill>
                  <a:schemeClr val="bg1"/>
                </a:solidFill>
              </a:rPr>
              <a:t>: 10.1111/jre.12191</a:t>
            </a:r>
          </a:p>
          <a:p>
            <a:pPr marL="228600" indent="-228600">
              <a:buFont typeface="+mj-lt"/>
              <a:buAutoNum type="arabicPeriod"/>
            </a:pPr>
            <a:r>
              <a:rPr lang="en-US" sz="760" dirty="0" smtClean="0">
                <a:solidFill>
                  <a:schemeClr val="bg1"/>
                </a:solidFill>
              </a:rPr>
              <a:t>Chen </a:t>
            </a:r>
            <a:r>
              <a:rPr lang="en-US" sz="760" dirty="0">
                <a:solidFill>
                  <a:schemeClr val="bg1"/>
                </a:solidFill>
              </a:rPr>
              <a:t>ZY, Chiang CH, Huang CC, Chung CM, Chan WL, Huang PH, Lin SJ, Chen JW, </a:t>
            </a:r>
            <a:r>
              <a:rPr lang="en-US" sz="760" dirty="0" err="1">
                <a:solidFill>
                  <a:schemeClr val="bg1"/>
                </a:solidFill>
              </a:rPr>
              <a:t>Leu</a:t>
            </a:r>
            <a:r>
              <a:rPr lang="en-US" sz="760" dirty="0">
                <a:solidFill>
                  <a:schemeClr val="bg1"/>
                </a:solidFill>
              </a:rPr>
              <a:t> HB. The association of tooth scaling and decreased cardiovascular disease: a nationwide population-based study. </a:t>
            </a:r>
            <a:r>
              <a:rPr lang="en-US" sz="760" i="1" dirty="0">
                <a:solidFill>
                  <a:schemeClr val="bg1"/>
                </a:solidFill>
              </a:rPr>
              <a:t>Am J Med.</a:t>
            </a:r>
            <a:r>
              <a:rPr lang="en-US" sz="760" dirty="0">
                <a:solidFill>
                  <a:schemeClr val="bg1"/>
                </a:solidFill>
              </a:rPr>
              <a:t> 2012;125(6):568-75. </a:t>
            </a:r>
            <a:r>
              <a:rPr lang="en-US" sz="760" dirty="0" err="1">
                <a:solidFill>
                  <a:schemeClr val="bg1"/>
                </a:solidFill>
              </a:rPr>
              <a:t>Avalible</a:t>
            </a:r>
            <a:r>
              <a:rPr lang="en-US" sz="760" dirty="0">
                <a:solidFill>
                  <a:schemeClr val="bg1"/>
                </a:solidFill>
              </a:rPr>
              <a:t> from: doi:10.1016/j.amjmed.2011.10.034</a:t>
            </a:r>
          </a:p>
          <a:p>
            <a:pPr marL="228600" indent="-228600">
              <a:buFont typeface="+mj-lt"/>
              <a:buAutoNum type="arabicPeriod"/>
            </a:pPr>
            <a:r>
              <a:rPr lang="en-US" sz="760" dirty="0" err="1" smtClean="0">
                <a:solidFill>
                  <a:schemeClr val="bg1"/>
                </a:solidFill>
              </a:rPr>
              <a:t>Söder</a:t>
            </a:r>
            <a:r>
              <a:rPr lang="en-US" sz="760" dirty="0" smtClean="0">
                <a:solidFill>
                  <a:schemeClr val="bg1"/>
                </a:solidFill>
              </a:rPr>
              <a:t> </a:t>
            </a:r>
            <a:r>
              <a:rPr lang="en-US" sz="760" dirty="0">
                <a:solidFill>
                  <a:schemeClr val="bg1"/>
                </a:solidFill>
              </a:rPr>
              <a:t>PÖ, </a:t>
            </a:r>
            <a:r>
              <a:rPr lang="en-US" sz="760" dirty="0" err="1">
                <a:solidFill>
                  <a:schemeClr val="bg1"/>
                </a:solidFill>
              </a:rPr>
              <a:t>Söder</a:t>
            </a:r>
            <a:r>
              <a:rPr lang="en-US" sz="760" dirty="0">
                <a:solidFill>
                  <a:schemeClr val="bg1"/>
                </a:solidFill>
              </a:rPr>
              <a:t> B, Nowak J, </a:t>
            </a:r>
            <a:r>
              <a:rPr lang="en-US" sz="760" dirty="0" err="1">
                <a:solidFill>
                  <a:schemeClr val="bg1"/>
                </a:solidFill>
              </a:rPr>
              <a:t>Jogestrand</a:t>
            </a:r>
            <a:r>
              <a:rPr lang="en-US" sz="760" dirty="0">
                <a:solidFill>
                  <a:schemeClr val="bg1"/>
                </a:solidFill>
              </a:rPr>
              <a:t> T. Early carotid atherosclerosis in subjects with periodontal diseases. </a:t>
            </a:r>
            <a:r>
              <a:rPr lang="en-US" sz="760" i="1" dirty="0">
                <a:solidFill>
                  <a:schemeClr val="bg1"/>
                </a:solidFill>
              </a:rPr>
              <a:t>Stroke</a:t>
            </a:r>
            <a:r>
              <a:rPr lang="en-US" sz="760" dirty="0">
                <a:solidFill>
                  <a:schemeClr val="bg1"/>
                </a:solidFill>
              </a:rPr>
              <a:t>. 2005;36(6):1115-1119. Available from: </a:t>
            </a:r>
            <a:r>
              <a:rPr lang="en-US" sz="760" dirty="0" err="1">
                <a:solidFill>
                  <a:schemeClr val="bg1"/>
                </a:solidFill>
              </a:rPr>
              <a:t>doi</a:t>
            </a:r>
            <a:r>
              <a:rPr lang="en-US" sz="760" dirty="0">
                <a:solidFill>
                  <a:schemeClr val="bg1"/>
                </a:solidFill>
              </a:rPr>
              <a:t>: 10.1161/01.STR.0000166053.83476.4a</a:t>
            </a:r>
          </a:p>
          <a:p>
            <a:pPr marL="228600" indent="-228600">
              <a:buFont typeface="+mj-lt"/>
              <a:buAutoNum type="arabicPeriod"/>
            </a:pPr>
            <a:r>
              <a:rPr lang="en-US" sz="760" dirty="0" err="1" smtClean="0">
                <a:solidFill>
                  <a:schemeClr val="bg1"/>
                </a:solidFill>
              </a:rPr>
              <a:t>Sakkinen</a:t>
            </a:r>
            <a:r>
              <a:rPr lang="en-US" sz="760" dirty="0" smtClean="0">
                <a:solidFill>
                  <a:schemeClr val="bg1"/>
                </a:solidFill>
              </a:rPr>
              <a:t> </a:t>
            </a:r>
            <a:r>
              <a:rPr lang="en-US" sz="760" dirty="0">
                <a:solidFill>
                  <a:schemeClr val="bg1"/>
                </a:solidFill>
              </a:rPr>
              <a:t>P, Abbott RD, Curb JD, Rodriguez BL, Yano K, Tracy RP. C-reactive protein and myocardial infarction. </a:t>
            </a:r>
            <a:r>
              <a:rPr lang="en-US" sz="760" i="1" dirty="0">
                <a:solidFill>
                  <a:schemeClr val="bg1"/>
                </a:solidFill>
              </a:rPr>
              <a:t>J </a:t>
            </a:r>
            <a:r>
              <a:rPr lang="en-US" sz="760" i="1" dirty="0" err="1">
                <a:solidFill>
                  <a:schemeClr val="bg1"/>
                </a:solidFill>
              </a:rPr>
              <a:t>Clin</a:t>
            </a:r>
            <a:r>
              <a:rPr lang="en-US" sz="760" i="1" dirty="0">
                <a:solidFill>
                  <a:schemeClr val="bg1"/>
                </a:solidFill>
              </a:rPr>
              <a:t> </a:t>
            </a:r>
            <a:r>
              <a:rPr lang="en-US" sz="760" i="1" dirty="0" err="1">
                <a:solidFill>
                  <a:schemeClr val="bg1"/>
                </a:solidFill>
              </a:rPr>
              <a:t>Epidemiol</a:t>
            </a:r>
            <a:r>
              <a:rPr lang="en-US" sz="760" i="1" dirty="0">
                <a:solidFill>
                  <a:schemeClr val="bg1"/>
                </a:solidFill>
              </a:rPr>
              <a:t>. </a:t>
            </a:r>
            <a:r>
              <a:rPr lang="en-US" sz="760" dirty="0">
                <a:solidFill>
                  <a:schemeClr val="bg1"/>
                </a:solidFill>
              </a:rPr>
              <a:t>2002;55(5):445-51</a:t>
            </a:r>
            <a:r>
              <a:rPr lang="en-US" sz="760" dirty="0" smtClean="0">
                <a:solidFill>
                  <a:schemeClr val="bg1"/>
                </a:solidFill>
              </a:rPr>
              <a:t>.</a:t>
            </a:r>
            <a:endParaRPr lang="en-US" sz="760" u="sng" dirty="0" smtClean="0">
              <a:solidFill>
                <a:schemeClr val="bg1"/>
              </a:solidFill>
            </a:endParaRPr>
          </a:p>
        </p:txBody>
      </p:sp>
      <p:grpSp>
        <p:nvGrpSpPr>
          <p:cNvPr id="93" name="Group 92"/>
          <p:cNvGrpSpPr/>
          <p:nvPr/>
        </p:nvGrpSpPr>
        <p:grpSpPr>
          <a:xfrm>
            <a:off x="5791199" y="26289000"/>
            <a:ext cx="26009103" cy="915710"/>
            <a:chOff x="6795610" y="19451393"/>
            <a:chExt cx="13169829" cy="1081641"/>
          </a:xfrm>
        </p:grpSpPr>
        <p:sp>
          <p:nvSpPr>
            <p:cNvPr id="94" name="Rectangle 93"/>
            <p:cNvSpPr/>
            <p:nvPr/>
          </p:nvSpPr>
          <p:spPr>
            <a:xfrm>
              <a:off x="6795610" y="19609149"/>
              <a:ext cx="13169829" cy="9238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1550" dirty="0">
                <a:solidFill>
                  <a:schemeClr val="accent1"/>
                </a:solidFill>
              </a:endParaRPr>
            </a:p>
          </p:txBody>
        </p:sp>
        <p:sp>
          <p:nvSpPr>
            <p:cNvPr id="95" name="TextBox 94"/>
            <p:cNvSpPr txBox="1"/>
            <p:nvPr/>
          </p:nvSpPr>
          <p:spPr>
            <a:xfrm>
              <a:off x="7295400" y="19451393"/>
              <a:ext cx="3823610" cy="947262"/>
            </a:xfrm>
            <a:prstGeom prst="rect">
              <a:avLst/>
            </a:prstGeom>
            <a:noFill/>
          </p:spPr>
          <p:txBody>
            <a:bodyPr wrap="none" rtlCol="0">
              <a:spAutoFit/>
            </a:bodyPr>
            <a:lstStyle/>
            <a:p>
              <a:r>
                <a:rPr lang="en-US" sz="6000" dirty="0" smtClean="0">
                  <a:solidFill>
                    <a:schemeClr val="bg1"/>
                  </a:solidFill>
                  <a:latin typeface="Arial" panose="020B0604020202020204" pitchFamily="34" charset="0"/>
                  <a:cs typeface="Arial" panose="020B0604020202020204" pitchFamily="34" charset="0"/>
                </a:rPr>
                <a:t>Discussion</a:t>
              </a:r>
              <a:endParaRPr lang="en-US" sz="6000" dirty="0">
                <a:solidFill>
                  <a:schemeClr val="bg1"/>
                </a:solidFill>
                <a:latin typeface="Arial" panose="020B0604020202020204" pitchFamily="34" charset="0"/>
                <a:cs typeface="Arial" panose="020B0604020202020204" pitchFamily="34" charset="0"/>
              </a:endParaRPr>
            </a:p>
          </p:txBody>
        </p:sp>
      </p:grpSp>
      <p:sp>
        <p:nvSpPr>
          <p:cNvPr id="97" name="Heart 96"/>
          <p:cNvSpPr/>
          <p:nvPr/>
        </p:nvSpPr>
        <p:spPr>
          <a:xfrm>
            <a:off x="5971081" y="26517600"/>
            <a:ext cx="682891" cy="613620"/>
          </a:xfrm>
          <a:prstGeom prst="hear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8" name="Heart 97"/>
          <p:cNvSpPr/>
          <p:nvPr/>
        </p:nvSpPr>
        <p:spPr>
          <a:xfrm>
            <a:off x="32311709" y="26589780"/>
            <a:ext cx="682891" cy="613620"/>
          </a:xfrm>
          <a:prstGeom prst="hear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p:cNvSpPr/>
          <p:nvPr/>
        </p:nvSpPr>
        <p:spPr>
          <a:xfrm>
            <a:off x="5799716" y="27203400"/>
            <a:ext cx="26000586" cy="5632311"/>
          </a:xfrm>
          <a:prstGeom prst="rect">
            <a:avLst/>
          </a:prstGeom>
        </p:spPr>
        <p:txBody>
          <a:bodyPr wrap="square">
            <a:spAutoFit/>
          </a:bodyPr>
          <a:lstStyle/>
          <a:p>
            <a:pPr fontAlgn="base"/>
            <a:r>
              <a:rPr lang="en-US" sz="3000" dirty="0" smtClean="0"/>
              <a:t>     The </a:t>
            </a:r>
            <a:r>
              <a:rPr lang="en-US" sz="3000" dirty="0"/>
              <a:t>literature generally points to an association between poor oral health and a higher incidence of MI.</a:t>
            </a:r>
            <a:r>
              <a:rPr lang="en-US" sz="3000" baseline="30000" dirty="0"/>
              <a:t>4,5,10, 13-14 </a:t>
            </a:r>
            <a:r>
              <a:rPr lang="en-US" sz="3000" dirty="0"/>
              <a:t>However, poor oral health was associated with a lowered risk of MI in one study.</a:t>
            </a:r>
            <a:r>
              <a:rPr lang="en-US" sz="3000" baseline="30000" dirty="0"/>
              <a:t>11</a:t>
            </a:r>
            <a:r>
              <a:rPr lang="en-US" sz="3000" dirty="0"/>
              <a:t> This finding may be due to the exclusion of subjects who may have experienced MI within the database used. </a:t>
            </a:r>
            <a:r>
              <a:rPr lang="en-US" sz="3000" dirty="0" err="1"/>
              <a:t>Boillot</a:t>
            </a:r>
            <a:r>
              <a:rPr lang="en-US" sz="3000" dirty="0"/>
              <a:t> et al.</a:t>
            </a:r>
            <a:r>
              <a:rPr lang="en-US" sz="3000" baseline="30000" dirty="0"/>
              <a:t>12</a:t>
            </a:r>
            <a:r>
              <a:rPr lang="en-US" sz="3000" dirty="0"/>
              <a:t> found that the presence of serum antibodies (for periodontitis-causing bacteria) is not associated with MI. However, the relationship between systemic immune responses and periodontal disease is still contentious.</a:t>
            </a:r>
            <a:r>
              <a:rPr lang="en-US" sz="3000" baseline="30000" dirty="0"/>
              <a:t>12</a:t>
            </a:r>
            <a:r>
              <a:rPr lang="en-US" sz="3000" dirty="0"/>
              <a:t> Periodontitis has shown to increase levels of inflammatory markers;</a:t>
            </a:r>
            <a:r>
              <a:rPr lang="en-US" sz="3000" baseline="30000" dirty="0"/>
              <a:t>15</a:t>
            </a:r>
            <a:r>
              <a:rPr lang="en-US" sz="3000" dirty="0"/>
              <a:t> these molecules (i.e. C-reactive protein) have been positively associated with MI,</a:t>
            </a:r>
            <a:r>
              <a:rPr lang="en-US" sz="3000" baseline="30000" dirty="0"/>
              <a:t>16</a:t>
            </a:r>
            <a:r>
              <a:rPr lang="en-US" sz="3000" dirty="0"/>
              <a:t> suggesting a link between oral and cardiac health. These findings present a novel </a:t>
            </a:r>
            <a:r>
              <a:rPr lang="en-US" sz="3000" dirty="0" smtClean="0"/>
              <a:t>possibility </a:t>
            </a:r>
            <a:r>
              <a:rPr lang="en-US" sz="3000" dirty="0"/>
              <a:t>for MI intervention. Specifically, oral health interventions may lower the risk of MI occurrence and reduce the burden of HF.</a:t>
            </a:r>
            <a:r>
              <a:rPr lang="en-US" sz="3000" baseline="30000" dirty="0"/>
              <a:t>2 </a:t>
            </a:r>
            <a:endParaRPr lang="en-US" sz="3000" baseline="30000" dirty="0" smtClean="0"/>
          </a:p>
          <a:p>
            <a:pPr fontAlgn="base"/>
            <a:r>
              <a:rPr lang="en-US" sz="3000" dirty="0" smtClean="0"/>
              <a:t/>
            </a:r>
            <a:br>
              <a:rPr lang="en-US" sz="3000" dirty="0" smtClean="0"/>
            </a:br>
            <a:r>
              <a:rPr lang="en-US" sz="3000" dirty="0" smtClean="0"/>
              <a:t>    The limitations of the included studies </a:t>
            </a:r>
            <a:r>
              <a:rPr lang="en-US" sz="3000" dirty="0" smtClean="0"/>
              <a:t>were </a:t>
            </a:r>
            <a:r>
              <a:rPr lang="en-US" sz="3000" dirty="0" smtClean="0"/>
              <a:t>inconsistent definitions of oral health parameters,</a:t>
            </a:r>
            <a:r>
              <a:rPr lang="en-US" sz="3000" baseline="30000" dirty="0" smtClean="0"/>
              <a:t>4,5</a:t>
            </a:r>
            <a:r>
              <a:rPr lang="en-US" sz="3000" dirty="0" smtClean="0"/>
              <a:t> and possible confounding relationships; however, studies tried to avoid confounders by matching.</a:t>
            </a:r>
            <a:r>
              <a:rPr lang="en-US" sz="3000" baseline="30000" dirty="0" smtClean="0"/>
              <a:t>10,14</a:t>
            </a:r>
            <a:r>
              <a:rPr lang="en-US" sz="3000" dirty="0" smtClean="0"/>
              <a:t> Additionally, the limitations of this structured literature review are as follows: search limited to English language papers in the university’s journal subscriptions, the inability to determine a causal relationship due to the inclusion of cohort study designs, and a minimal number of articles meeting inclusion criteria. Future studies should attempt to determine a possible causal relationship through RCTs. Researchers should establish a uniform definition of oral health to allow for generalizability between studies.</a:t>
            </a:r>
            <a:endParaRPr lang="en-US" sz="3000" b="0" i="0" u="none" strike="noStrike" dirty="0">
              <a:solidFill>
                <a:srgbClr val="000000"/>
              </a:solidFill>
              <a:effectLst/>
              <a:latin typeface="Calibri" charset="0"/>
            </a:endParaRPr>
          </a:p>
        </p:txBody>
      </p:sp>
      <p:sp>
        <p:nvSpPr>
          <p:cNvPr id="99" name="Heart 98"/>
          <p:cNvSpPr/>
          <p:nvPr/>
        </p:nvSpPr>
        <p:spPr>
          <a:xfrm>
            <a:off x="5848696" y="15087600"/>
            <a:ext cx="682891" cy="613620"/>
          </a:xfrm>
          <a:prstGeom prst="hear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101" name="Diagram 100"/>
          <p:cNvGraphicFramePr/>
          <p:nvPr>
            <p:extLst>
              <p:ext uri="{D42A27DB-BD31-4B8C-83A1-F6EECF244321}">
                <p14:modId xmlns:p14="http://schemas.microsoft.com/office/powerpoint/2010/main" val="3759822569"/>
              </p:ext>
            </p:extLst>
          </p:nvPr>
        </p:nvGraphicFramePr>
        <p:xfrm>
          <a:off x="5774355" y="16946703"/>
          <a:ext cx="12269239" cy="682769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3" name="Rectangle 22"/>
          <p:cNvSpPr/>
          <p:nvPr/>
        </p:nvSpPr>
        <p:spPr>
          <a:xfrm>
            <a:off x="5757780" y="23812143"/>
            <a:ext cx="12285814" cy="2400657"/>
          </a:xfrm>
          <a:prstGeom prst="rect">
            <a:avLst/>
          </a:prstGeom>
        </p:spPr>
        <p:txBody>
          <a:bodyPr wrap="square">
            <a:spAutoFit/>
          </a:bodyPr>
          <a:lstStyle/>
          <a:p>
            <a:pPr algn="just"/>
            <a:r>
              <a:rPr lang="en-US" sz="3000" dirty="0"/>
              <a:t>Structured review was guided by the PRISMA </a:t>
            </a:r>
            <a:r>
              <a:rPr lang="en-US" sz="3000" dirty="0" smtClean="0"/>
              <a:t>statement</a:t>
            </a:r>
            <a:r>
              <a:rPr lang="en-US" sz="3000" baseline="30000" dirty="0" smtClean="0"/>
              <a:t>6</a:t>
            </a:r>
            <a:r>
              <a:rPr lang="en-US" sz="3000" dirty="0" smtClean="0"/>
              <a:t>.</a:t>
            </a:r>
            <a:r>
              <a:rPr lang="en-US" sz="3000" dirty="0" smtClean="0">
                <a:solidFill>
                  <a:srgbClr val="FF0000"/>
                </a:solidFill>
              </a:rPr>
              <a:t> </a:t>
            </a:r>
            <a:r>
              <a:rPr lang="en-US" sz="3000" dirty="0" smtClean="0"/>
              <a:t>Eligible </a:t>
            </a:r>
            <a:r>
              <a:rPr lang="en-US" sz="3000" dirty="0"/>
              <a:t>articles were analyzed for quality by three independent reviewers using the guidelines set out for systematic </a:t>
            </a:r>
            <a:r>
              <a:rPr lang="en-US" sz="3000" dirty="0" smtClean="0"/>
              <a:t>reviews/meta-analyses, RCTs</a:t>
            </a:r>
            <a:r>
              <a:rPr lang="en-US" sz="3000" dirty="0"/>
              <a:t>, and cohort studies (PRISMA, CONSORT</a:t>
            </a:r>
            <a:r>
              <a:rPr lang="en-US" sz="3000" dirty="0" smtClean="0"/>
              <a:t>,  </a:t>
            </a:r>
            <a:r>
              <a:rPr lang="en-US" sz="3000" dirty="0"/>
              <a:t>STROBE, resp</a:t>
            </a:r>
            <a:r>
              <a:rPr lang="en-US" sz="3000" dirty="0" smtClean="0"/>
              <a:t>.).</a:t>
            </a:r>
            <a:r>
              <a:rPr lang="en-US" sz="3000" baseline="30000" dirty="0" smtClean="0"/>
              <a:t>6-8</a:t>
            </a:r>
            <a:r>
              <a:rPr lang="en-US" sz="3000" dirty="0" smtClean="0"/>
              <a:t> Fleiss’s </a:t>
            </a:r>
            <a:r>
              <a:rPr lang="en-US" sz="3000" dirty="0"/>
              <a:t>Kappa was calculated with </a:t>
            </a:r>
            <a:r>
              <a:rPr lang="en-CA" sz="3000" dirty="0"/>
              <a:t>the </a:t>
            </a:r>
            <a:r>
              <a:rPr lang="en-CA" sz="3000" i="1" dirty="0" err="1"/>
              <a:t>StatsToDo</a:t>
            </a:r>
            <a:r>
              <a:rPr lang="en-CA" sz="3000" dirty="0"/>
              <a:t> software to measure agreement between </a:t>
            </a:r>
            <a:r>
              <a:rPr lang="en-CA" sz="3000" dirty="0" smtClean="0"/>
              <a:t>authors.</a:t>
            </a:r>
            <a:r>
              <a:rPr lang="en-CA" sz="3000" baseline="30000" dirty="0" smtClean="0"/>
              <a:t>9</a:t>
            </a:r>
            <a:endParaRPr lang="en-CA" sz="3000" dirty="0">
              <a:solidFill>
                <a:srgbClr val="FF0000"/>
              </a:solidFill>
            </a:endParaRPr>
          </a:p>
        </p:txBody>
      </p:sp>
    </p:spTree>
    <p:extLst>
      <p:ext uri="{BB962C8B-B14F-4D97-AF65-F5344CB8AC3E}">
        <p14:creationId xmlns:p14="http://schemas.microsoft.com/office/powerpoint/2010/main" val="1614341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29545</TotalTime>
  <Words>2205</Words>
  <Application>Microsoft Macintosh PowerPoint</Application>
  <PresentationFormat>Custom</PresentationFormat>
  <Paragraphs>143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Century Gothic</vt:lpstr>
      <vt:lpstr>Mangal</vt:lpstr>
      <vt:lpstr>Tahoma</vt:lpstr>
      <vt:lpstr>Arial</vt:lpstr>
      <vt:lpstr>Office Theme</vt:lpstr>
      <vt:lpstr>PowerPoint Presentation</vt:lpstr>
    </vt:vector>
  </TitlesOfParts>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Medtech</dc:creator>
  <cp:lastModifiedBy>Nicole Winch</cp:lastModifiedBy>
  <cp:revision>252</cp:revision>
  <dcterms:created xsi:type="dcterms:W3CDTF">2017-07-20T20:17:47Z</dcterms:created>
  <dcterms:modified xsi:type="dcterms:W3CDTF">2017-11-30T20:08:42Z</dcterms:modified>
</cp:coreProperties>
</file>