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63" r:id="rId2"/>
  </p:sldIdLst>
  <p:sldSz cx="43891200" cy="320040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20" userDrawn="1">
          <p15:clr>
            <a:srgbClr val="A4A3A4"/>
          </p15:clr>
        </p15:guide>
        <p15:guide id="2" pos="10368" userDrawn="1">
          <p15:clr>
            <a:srgbClr val="A4A3A4"/>
          </p15:clr>
        </p15:guide>
        <p15:guide id="3" orient="horz" pos="10080" userDrawn="1">
          <p15:clr>
            <a:srgbClr val="A4A3A4"/>
          </p15:clr>
        </p15:guide>
        <p15:guide id="4"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F1FF"/>
    <a:srgbClr val="93E2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81" autoAdjust="0"/>
    <p:restoredTop sz="95707" autoAdjust="0"/>
  </p:normalViewPr>
  <p:slideViewPr>
    <p:cSldViewPr snapToGrid="0">
      <p:cViewPr>
        <p:scale>
          <a:sx n="32" d="100"/>
          <a:sy n="32" d="100"/>
        </p:scale>
        <p:origin x="144" y="-856"/>
      </p:cViewPr>
      <p:guideLst>
        <p:guide orient="horz" pos="6720"/>
        <p:guide pos="10368"/>
        <p:guide orient="horz" pos="10080"/>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0E8FA9-8B5F-4493-A208-FBBD06A1EBF4}" type="datetimeFigureOut">
              <a:rPr lang="en-US" smtClean="0"/>
              <a:t>6/4/16</a:t>
            </a:fld>
            <a:endParaRPr lang="en-US"/>
          </a:p>
        </p:txBody>
      </p:sp>
      <p:sp>
        <p:nvSpPr>
          <p:cNvPr id="4" name="Slide Image Placeholder 3"/>
          <p:cNvSpPr>
            <a:spLocks noGrp="1" noRot="1" noChangeAspect="1"/>
          </p:cNvSpPr>
          <p:nvPr>
            <p:ph type="sldImg" idx="2"/>
          </p:nvPr>
        </p:nvSpPr>
        <p:spPr>
          <a:xfrm>
            <a:off x="1077913" y="685800"/>
            <a:ext cx="47021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15AFD9-35F1-4A8D-8AD3-EDB948176196}" type="slidenum">
              <a:rPr lang="en-US" smtClean="0"/>
              <a:t>‹#›</a:t>
            </a:fld>
            <a:endParaRPr lang="en-US"/>
          </a:p>
        </p:txBody>
      </p:sp>
    </p:spTree>
    <p:extLst>
      <p:ext uri="{BB962C8B-B14F-4D97-AF65-F5344CB8AC3E}">
        <p14:creationId xmlns:p14="http://schemas.microsoft.com/office/powerpoint/2010/main" val="2095315684"/>
      </p:ext>
    </p:extLst>
  </p:cSld>
  <p:clrMap bg1="lt1" tx1="dk1" bg2="lt2" tx2="dk2" accent1="accent1" accent2="accent2" accent3="accent3" accent4="accent4" accent5="accent5" accent6="accent6" hlink="hlink" folHlink="folHlink"/>
  <p:notesStyle>
    <a:lvl1pPr marL="0" algn="l" defTabSz="4389028" rtl="0" eaLnBrk="1" latinLnBrk="0" hangingPunct="1">
      <a:defRPr sz="5700" kern="1200">
        <a:solidFill>
          <a:schemeClr val="tx1"/>
        </a:solidFill>
        <a:latin typeface="+mn-lt"/>
        <a:ea typeface="+mn-ea"/>
        <a:cs typeface="+mn-cs"/>
      </a:defRPr>
    </a:lvl1pPr>
    <a:lvl2pPr marL="2194514" algn="l" defTabSz="4389028" rtl="0" eaLnBrk="1" latinLnBrk="0" hangingPunct="1">
      <a:defRPr sz="5700" kern="1200">
        <a:solidFill>
          <a:schemeClr val="tx1"/>
        </a:solidFill>
        <a:latin typeface="+mn-lt"/>
        <a:ea typeface="+mn-ea"/>
        <a:cs typeface="+mn-cs"/>
      </a:defRPr>
    </a:lvl2pPr>
    <a:lvl3pPr marL="4389028" algn="l" defTabSz="4389028" rtl="0" eaLnBrk="1" latinLnBrk="0" hangingPunct="1">
      <a:defRPr sz="5700" kern="1200">
        <a:solidFill>
          <a:schemeClr val="tx1"/>
        </a:solidFill>
        <a:latin typeface="+mn-lt"/>
        <a:ea typeface="+mn-ea"/>
        <a:cs typeface="+mn-cs"/>
      </a:defRPr>
    </a:lvl3pPr>
    <a:lvl4pPr marL="6583543" algn="l" defTabSz="4389028" rtl="0" eaLnBrk="1" latinLnBrk="0" hangingPunct="1">
      <a:defRPr sz="5700" kern="1200">
        <a:solidFill>
          <a:schemeClr val="tx1"/>
        </a:solidFill>
        <a:latin typeface="+mn-lt"/>
        <a:ea typeface="+mn-ea"/>
        <a:cs typeface="+mn-cs"/>
      </a:defRPr>
    </a:lvl4pPr>
    <a:lvl5pPr marL="8778057" algn="l" defTabSz="4389028" rtl="0" eaLnBrk="1" latinLnBrk="0" hangingPunct="1">
      <a:defRPr sz="5700" kern="1200">
        <a:solidFill>
          <a:schemeClr val="tx1"/>
        </a:solidFill>
        <a:latin typeface="+mn-lt"/>
        <a:ea typeface="+mn-ea"/>
        <a:cs typeface="+mn-cs"/>
      </a:defRPr>
    </a:lvl5pPr>
    <a:lvl6pPr marL="10972571" algn="l" defTabSz="4389028" rtl="0" eaLnBrk="1" latinLnBrk="0" hangingPunct="1">
      <a:defRPr sz="5700" kern="1200">
        <a:solidFill>
          <a:schemeClr val="tx1"/>
        </a:solidFill>
        <a:latin typeface="+mn-lt"/>
        <a:ea typeface="+mn-ea"/>
        <a:cs typeface="+mn-cs"/>
      </a:defRPr>
    </a:lvl6pPr>
    <a:lvl7pPr marL="13167085" algn="l" defTabSz="4389028" rtl="0" eaLnBrk="1" latinLnBrk="0" hangingPunct="1">
      <a:defRPr sz="5700" kern="1200">
        <a:solidFill>
          <a:schemeClr val="tx1"/>
        </a:solidFill>
        <a:latin typeface="+mn-lt"/>
        <a:ea typeface="+mn-ea"/>
        <a:cs typeface="+mn-cs"/>
      </a:defRPr>
    </a:lvl7pPr>
    <a:lvl8pPr marL="15361599" algn="l" defTabSz="4389028" rtl="0" eaLnBrk="1" latinLnBrk="0" hangingPunct="1">
      <a:defRPr sz="5700" kern="1200">
        <a:solidFill>
          <a:schemeClr val="tx1"/>
        </a:solidFill>
        <a:latin typeface="+mn-lt"/>
        <a:ea typeface="+mn-ea"/>
        <a:cs typeface="+mn-cs"/>
      </a:defRPr>
    </a:lvl8pPr>
    <a:lvl9pPr marL="17556115" algn="l" defTabSz="4389028" rtl="0" eaLnBrk="1" latinLnBrk="0" hangingPunct="1">
      <a:defRPr sz="5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9676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2" name="Title 11"/>
          <p:cNvSpPr>
            <a:spLocks noGrp="1"/>
          </p:cNvSpPr>
          <p:nvPr>
            <p:ph type="title" hasCustomPrompt="1"/>
          </p:nvPr>
        </p:nvSpPr>
        <p:spPr>
          <a:xfrm>
            <a:off x="2194986" y="1282569"/>
            <a:ext cx="39501233" cy="2831546"/>
          </a:xfrm>
          <a:prstGeom prst="rect">
            <a:avLst/>
          </a:prstGeom>
        </p:spPr>
        <p:txBody>
          <a:bodyPr lIns="128016" tIns="64008" rIns="128016" bIns="64008"/>
          <a:lstStyle>
            <a:lvl1pPr>
              <a:defRPr sz="13027"/>
            </a:lvl1pPr>
          </a:lstStyle>
          <a:p>
            <a:r>
              <a:rPr lang="en-US" sz="6028" i="1" dirty="0" smtClean="0">
                <a:solidFill>
                  <a:schemeClr val="bg1"/>
                </a:solidFill>
                <a:latin typeface="Arial Black" pitchFamily="34" charset="0"/>
              </a:rPr>
              <a:t>This is a Scientific Poster Template created by </a:t>
            </a:r>
            <a:r>
              <a:rPr lang="en-US" sz="6028" i="1" dirty="0" err="1" smtClean="0">
                <a:solidFill>
                  <a:schemeClr val="bg1"/>
                </a:solidFill>
                <a:latin typeface="Arial Black" pitchFamily="34" charset="0"/>
              </a:rPr>
              <a:t>Graphicsland</a:t>
            </a:r>
            <a:r>
              <a:rPr lang="en-US" sz="6028" i="1" dirty="0" smtClean="0">
                <a:solidFill>
                  <a:schemeClr val="bg1"/>
                </a:solidFill>
                <a:latin typeface="Arial Black" pitchFamily="34" charset="0"/>
              </a:rPr>
              <a:t> &amp; Makesigns.com</a:t>
            </a:r>
            <a:br>
              <a:rPr lang="en-US" sz="6028" i="1" dirty="0" smtClean="0">
                <a:solidFill>
                  <a:schemeClr val="bg1"/>
                </a:solidFill>
                <a:latin typeface="Arial Black" pitchFamily="34" charset="0"/>
              </a:rPr>
            </a:br>
            <a:r>
              <a:rPr lang="en-US" sz="6028" i="1" dirty="0" smtClean="0">
                <a:solidFill>
                  <a:schemeClr val="bg1"/>
                </a:solidFill>
                <a:latin typeface="Arial Black" pitchFamily="34" charset="0"/>
              </a:rPr>
              <a:t>Your poster title would go on these lines</a:t>
            </a:r>
            <a:endParaRPr lang="en-US" dirty="0"/>
          </a:p>
        </p:txBody>
      </p:sp>
      <p:sp>
        <p:nvSpPr>
          <p:cNvPr id="17" name="Text Placeholder 16"/>
          <p:cNvSpPr>
            <a:spLocks noGrp="1"/>
          </p:cNvSpPr>
          <p:nvPr>
            <p:ph type="body" sz="quarter" idx="10" hasCustomPrompt="1"/>
          </p:nvPr>
        </p:nvSpPr>
        <p:spPr>
          <a:xfrm>
            <a:off x="1997078" y="3816490"/>
            <a:ext cx="39897049" cy="3172890"/>
          </a:xfrm>
          <a:prstGeom prst="rect">
            <a:avLst/>
          </a:prstGeom>
        </p:spPr>
        <p:txBody>
          <a:bodyPr lIns="128016" tIns="64008" rIns="128016" bIns="64008"/>
          <a:lstStyle>
            <a:lvl1pPr>
              <a:defRPr sz="13027" baseline="0"/>
            </a:lvl1pPr>
          </a:lstStyle>
          <a:p>
            <a:pPr algn="ctr"/>
            <a:r>
              <a:rPr lang="en-US" sz="5444" dirty="0" smtClean="0">
                <a:solidFill>
                  <a:schemeClr val="bg1"/>
                </a:solidFill>
              </a:rPr>
              <a:t>Author names go here. Press Enter to start a new line and add University or School Information</a:t>
            </a:r>
            <a:endParaRPr lang="en-US" sz="5444" dirty="0">
              <a:solidFill>
                <a:schemeClr val="bg1"/>
              </a:solidFill>
            </a:endParaRPr>
          </a:p>
        </p:txBody>
      </p:sp>
    </p:spTree>
    <p:extLst>
      <p:ext uri="{BB962C8B-B14F-4D97-AF65-F5344CB8AC3E}">
        <p14:creationId xmlns:p14="http://schemas.microsoft.com/office/powerpoint/2010/main" val="1545946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4342921"/>
      </p:ext>
    </p:extLst>
  </p:cSld>
  <p:clrMap bg1="lt1" tx1="dk1" bg2="lt2" tx2="dk2" accent1="accent1" accent2="accent2" accent3="accent3" accent4="accent4" accent5="accent5" accent6="accent6" hlink="hlink" folHlink="folHlink"/>
  <p:sldLayoutIdLst>
    <p:sldLayoutId id="2147483679" r:id="rId1"/>
    <p:sldLayoutId id="2147483680" r:id="rId2"/>
  </p:sldLayoutIdLst>
  <p:txStyles>
    <p:titleStyle>
      <a:lvl1pPr algn="ctr" defTabSz="4267013" rtl="0" eaLnBrk="1" latinLnBrk="0" hangingPunct="1">
        <a:spcBef>
          <a:spcPct val="0"/>
        </a:spcBef>
        <a:buNone/>
        <a:defRPr sz="13027" kern="1200">
          <a:solidFill>
            <a:schemeClr val="tx1"/>
          </a:solidFill>
          <a:latin typeface="+mj-lt"/>
          <a:ea typeface="+mj-ea"/>
          <a:cs typeface="+mj-cs"/>
        </a:defRPr>
      </a:lvl1pPr>
    </p:titleStyle>
    <p:bodyStyle>
      <a:lvl1pPr marL="0" indent="0" algn="l" defTabSz="4267013" rtl="0" eaLnBrk="1" latinLnBrk="0" hangingPunct="1">
        <a:spcBef>
          <a:spcPct val="20000"/>
        </a:spcBef>
        <a:buFont typeface="Arial" pitchFamily="34" charset="0"/>
        <a:buNone/>
        <a:defRPr sz="13027" kern="1200">
          <a:solidFill>
            <a:schemeClr val="tx1"/>
          </a:solidFill>
          <a:latin typeface="+mn-lt"/>
          <a:ea typeface="+mn-ea"/>
          <a:cs typeface="+mn-cs"/>
        </a:defRPr>
      </a:lvl1pPr>
      <a:lvl2pPr marL="3466949" indent="-1333442" algn="l" defTabSz="4267013" rtl="0" eaLnBrk="1" latinLnBrk="0" hangingPunct="1">
        <a:spcBef>
          <a:spcPct val="20000"/>
        </a:spcBef>
        <a:buFont typeface="Arial" pitchFamily="34" charset="0"/>
        <a:buChar char="–"/>
        <a:defRPr sz="13027" kern="1200">
          <a:solidFill>
            <a:schemeClr val="tx1"/>
          </a:solidFill>
          <a:latin typeface="+mn-lt"/>
          <a:ea typeface="+mn-ea"/>
          <a:cs typeface="+mn-cs"/>
        </a:defRPr>
      </a:lvl2pPr>
      <a:lvl3pPr marL="5333767" indent="-1066753" algn="l" defTabSz="4267013" rtl="0" eaLnBrk="1" latinLnBrk="0" hangingPunct="1">
        <a:spcBef>
          <a:spcPct val="20000"/>
        </a:spcBef>
        <a:buFont typeface="Arial" pitchFamily="34" charset="0"/>
        <a:buChar char="•"/>
        <a:defRPr sz="11180" kern="1200">
          <a:solidFill>
            <a:schemeClr val="tx1"/>
          </a:solidFill>
          <a:latin typeface="+mn-lt"/>
          <a:ea typeface="+mn-ea"/>
          <a:cs typeface="+mn-cs"/>
        </a:defRPr>
      </a:lvl3pPr>
      <a:lvl4pPr marL="7467274" indent="-1066753" algn="l" defTabSz="4267013" rtl="0" eaLnBrk="1" latinLnBrk="0" hangingPunct="1">
        <a:spcBef>
          <a:spcPct val="20000"/>
        </a:spcBef>
        <a:buFont typeface="Arial" pitchFamily="34" charset="0"/>
        <a:buChar char="–"/>
        <a:defRPr sz="9430" kern="1200">
          <a:solidFill>
            <a:schemeClr val="tx1"/>
          </a:solidFill>
          <a:latin typeface="+mn-lt"/>
          <a:ea typeface="+mn-ea"/>
          <a:cs typeface="+mn-cs"/>
        </a:defRPr>
      </a:lvl4pPr>
      <a:lvl5pPr marL="9600780" indent="-1066753" algn="l" defTabSz="4267013" rtl="0" eaLnBrk="1" latinLnBrk="0" hangingPunct="1">
        <a:spcBef>
          <a:spcPct val="20000"/>
        </a:spcBef>
        <a:buFont typeface="Arial" pitchFamily="34" charset="0"/>
        <a:buChar char="»"/>
        <a:defRPr sz="9430" kern="1200">
          <a:solidFill>
            <a:schemeClr val="tx1"/>
          </a:solidFill>
          <a:latin typeface="+mn-lt"/>
          <a:ea typeface="+mn-ea"/>
          <a:cs typeface="+mn-cs"/>
        </a:defRPr>
      </a:lvl5pPr>
      <a:lvl6pPr marL="11734287" indent="-1066753" algn="l" defTabSz="4267013" rtl="0" eaLnBrk="1" latinLnBrk="0" hangingPunct="1">
        <a:spcBef>
          <a:spcPct val="20000"/>
        </a:spcBef>
        <a:buFont typeface="Arial" pitchFamily="34" charset="0"/>
        <a:buChar char="•"/>
        <a:defRPr sz="9430" kern="1200">
          <a:solidFill>
            <a:schemeClr val="tx1"/>
          </a:solidFill>
          <a:latin typeface="+mn-lt"/>
          <a:ea typeface="+mn-ea"/>
          <a:cs typeface="+mn-cs"/>
        </a:defRPr>
      </a:lvl6pPr>
      <a:lvl7pPr marL="13867793" indent="-1066753" algn="l" defTabSz="4267013" rtl="0" eaLnBrk="1" latinLnBrk="0" hangingPunct="1">
        <a:spcBef>
          <a:spcPct val="20000"/>
        </a:spcBef>
        <a:buFont typeface="Arial" pitchFamily="34" charset="0"/>
        <a:buChar char="•"/>
        <a:defRPr sz="9430" kern="1200">
          <a:solidFill>
            <a:schemeClr val="tx1"/>
          </a:solidFill>
          <a:latin typeface="+mn-lt"/>
          <a:ea typeface="+mn-ea"/>
          <a:cs typeface="+mn-cs"/>
        </a:defRPr>
      </a:lvl7pPr>
      <a:lvl8pPr marL="16001302" indent="-1066753" algn="l" defTabSz="4267013" rtl="0" eaLnBrk="1" latinLnBrk="0" hangingPunct="1">
        <a:spcBef>
          <a:spcPct val="20000"/>
        </a:spcBef>
        <a:buFont typeface="Arial" pitchFamily="34" charset="0"/>
        <a:buChar char="•"/>
        <a:defRPr sz="9430" kern="1200">
          <a:solidFill>
            <a:schemeClr val="tx1"/>
          </a:solidFill>
          <a:latin typeface="+mn-lt"/>
          <a:ea typeface="+mn-ea"/>
          <a:cs typeface="+mn-cs"/>
        </a:defRPr>
      </a:lvl8pPr>
      <a:lvl9pPr marL="18134808" indent="-1066753" algn="l" defTabSz="4267013" rtl="0" eaLnBrk="1" latinLnBrk="0" hangingPunct="1">
        <a:spcBef>
          <a:spcPct val="20000"/>
        </a:spcBef>
        <a:buFont typeface="Arial" pitchFamily="34" charset="0"/>
        <a:buChar char="•"/>
        <a:defRPr sz="9430" kern="1200">
          <a:solidFill>
            <a:schemeClr val="tx1"/>
          </a:solidFill>
          <a:latin typeface="+mn-lt"/>
          <a:ea typeface="+mn-ea"/>
          <a:cs typeface="+mn-cs"/>
        </a:defRPr>
      </a:lvl9pPr>
    </p:bodyStyle>
    <p:otherStyle>
      <a:defPPr>
        <a:defRPr lang="en-US"/>
      </a:defPPr>
      <a:lvl1pPr marL="0" algn="l" defTabSz="4267013" rtl="0" eaLnBrk="1" latinLnBrk="0" hangingPunct="1">
        <a:defRPr sz="8458" kern="1200">
          <a:solidFill>
            <a:schemeClr val="tx1"/>
          </a:solidFill>
          <a:latin typeface="+mn-lt"/>
          <a:ea typeface="+mn-ea"/>
          <a:cs typeface="+mn-cs"/>
        </a:defRPr>
      </a:lvl1pPr>
      <a:lvl2pPr marL="2133507" algn="l" defTabSz="4267013" rtl="0" eaLnBrk="1" latinLnBrk="0" hangingPunct="1">
        <a:defRPr sz="8458" kern="1200">
          <a:solidFill>
            <a:schemeClr val="tx1"/>
          </a:solidFill>
          <a:latin typeface="+mn-lt"/>
          <a:ea typeface="+mn-ea"/>
          <a:cs typeface="+mn-cs"/>
        </a:defRPr>
      </a:lvl2pPr>
      <a:lvl3pPr marL="4267013" algn="l" defTabSz="4267013" rtl="0" eaLnBrk="1" latinLnBrk="0" hangingPunct="1">
        <a:defRPr sz="8458" kern="1200">
          <a:solidFill>
            <a:schemeClr val="tx1"/>
          </a:solidFill>
          <a:latin typeface="+mn-lt"/>
          <a:ea typeface="+mn-ea"/>
          <a:cs typeface="+mn-cs"/>
        </a:defRPr>
      </a:lvl3pPr>
      <a:lvl4pPr marL="6400521" algn="l" defTabSz="4267013" rtl="0" eaLnBrk="1" latinLnBrk="0" hangingPunct="1">
        <a:defRPr sz="8458" kern="1200">
          <a:solidFill>
            <a:schemeClr val="tx1"/>
          </a:solidFill>
          <a:latin typeface="+mn-lt"/>
          <a:ea typeface="+mn-ea"/>
          <a:cs typeface="+mn-cs"/>
        </a:defRPr>
      </a:lvl4pPr>
      <a:lvl5pPr marL="8534027" algn="l" defTabSz="4267013" rtl="0" eaLnBrk="1" latinLnBrk="0" hangingPunct="1">
        <a:defRPr sz="8458" kern="1200">
          <a:solidFill>
            <a:schemeClr val="tx1"/>
          </a:solidFill>
          <a:latin typeface="+mn-lt"/>
          <a:ea typeface="+mn-ea"/>
          <a:cs typeface="+mn-cs"/>
        </a:defRPr>
      </a:lvl5pPr>
      <a:lvl6pPr marL="10667534" algn="l" defTabSz="4267013" rtl="0" eaLnBrk="1" latinLnBrk="0" hangingPunct="1">
        <a:defRPr sz="8458" kern="1200">
          <a:solidFill>
            <a:schemeClr val="tx1"/>
          </a:solidFill>
          <a:latin typeface="+mn-lt"/>
          <a:ea typeface="+mn-ea"/>
          <a:cs typeface="+mn-cs"/>
        </a:defRPr>
      </a:lvl6pPr>
      <a:lvl7pPr marL="12801040" algn="l" defTabSz="4267013" rtl="0" eaLnBrk="1" latinLnBrk="0" hangingPunct="1">
        <a:defRPr sz="8458" kern="1200">
          <a:solidFill>
            <a:schemeClr val="tx1"/>
          </a:solidFill>
          <a:latin typeface="+mn-lt"/>
          <a:ea typeface="+mn-ea"/>
          <a:cs typeface="+mn-cs"/>
        </a:defRPr>
      </a:lvl7pPr>
      <a:lvl8pPr marL="14934547" algn="l" defTabSz="4267013" rtl="0" eaLnBrk="1" latinLnBrk="0" hangingPunct="1">
        <a:defRPr sz="8458" kern="1200">
          <a:solidFill>
            <a:schemeClr val="tx1"/>
          </a:solidFill>
          <a:latin typeface="+mn-lt"/>
          <a:ea typeface="+mn-ea"/>
          <a:cs typeface="+mn-cs"/>
        </a:defRPr>
      </a:lvl8pPr>
      <a:lvl9pPr marL="17068055" algn="l" defTabSz="4267013" rtl="0" eaLnBrk="1" latinLnBrk="0" hangingPunct="1">
        <a:defRPr sz="84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bbc.co.uk/news" TargetMode="External"/><Relationship Id="rId1" Type="http://schemas.openxmlformats.org/officeDocument/2006/relationships/slideLayout" Target="../slideLayouts/slideLayout2.xml"/><Relationship Id="rId2"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32998636" y="27007158"/>
            <a:ext cx="10193867" cy="4996842"/>
          </a:xfrm>
          <a:prstGeom prst="rect">
            <a:avLst/>
          </a:prstGeom>
          <a:solidFill>
            <a:srgbClr val="D9D9D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72" name="Rectangle 71"/>
          <p:cNvSpPr/>
          <p:nvPr/>
        </p:nvSpPr>
        <p:spPr>
          <a:xfrm>
            <a:off x="609599" y="1391085"/>
            <a:ext cx="42672000" cy="395271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4460" tIns="62230" rIns="124460" bIns="62230" rtlCol="0" anchor="ctr"/>
          <a:lstStyle/>
          <a:p>
            <a:pPr algn="ctr"/>
            <a:endParaRPr lang="en-US" sz="8458"/>
          </a:p>
        </p:txBody>
      </p:sp>
      <p:pic>
        <p:nvPicPr>
          <p:cNvPr id="73" name="Picture 72"/>
          <p:cNvPicPr>
            <a:picLocks noChangeAspect="1"/>
          </p:cNvPicPr>
          <p:nvPr/>
        </p:nvPicPr>
        <p:blipFill rotWithShape="1">
          <a:blip r:embed="rId2" cstate="print">
            <a:extLst>
              <a:ext uri="{28A0092B-C50C-407E-A947-70E740481C1C}">
                <a14:useLocalDpi xmlns:a14="http://schemas.microsoft.com/office/drawing/2010/main" val="0"/>
              </a:ext>
            </a:extLst>
          </a:blip>
          <a:srcRect t="2" r="88597" b="-5706"/>
          <a:stretch/>
        </p:blipFill>
        <p:spPr>
          <a:xfrm>
            <a:off x="366171" y="565382"/>
            <a:ext cx="4866105" cy="33828789"/>
          </a:xfrm>
          <a:prstGeom prst="rect">
            <a:avLst/>
          </a:prstGeom>
        </p:spPr>
      </p:pic>
      <p:sp>
        <p:nvSpPr>
          <p:cNvPr id="74" name="Rectangle 73"/>
          <p:cNvSpPr/>
          <p:nvPr/>
        </p:nvSpPr>
        <p:spPr>
          <a:xfrm>
            <a:off x="684720" y="4814149"/>
            <a:ext cx="19961013" cy="1600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4460" tIns="62230" rIns="124460" bIns="62230" rtlCol="0" anchor="ctr"/>
          <a:lstStyle/>
          <a:p>
            <a:pPr algn="ctr"/>
            <a:endParaRPr lang="en-US" sz="8458"/>
          </a:p>
        </p:txBody>
      </p:sp>
      <p:sp>
        <p:nvSpPr>
          <p:cNvPr id="75" name="Rectangle 74"/>
          <p:cNvSpPr/>
          <p:nvPr/>
        </p:nvSpPr>
        <p:spPr>
          <a:xfrm>
            <a:off x="609598" y="5208108"/>
            <a:ext cx="17315642" cy="666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4460" tIns="62230" rIns="124460" bIns="62230" rtlCol="0" anchor="ctr"/>
          <a:lstStyle/>
          <a:p>
            <a:pPr algn="ctr"/>
            <a:endParaRPr lang="en-US" sz="8458"/>
          </a:p>
        </p:txBody>
      </p:sp>
      <p:pic>
        <p:nvPicPr>
          <p:cNvPr id="77" name="Picture 76"/>
          <p:cNvPicPr>
            <a:picLocks noChangeAspect="1"/>
          </p:cNvPicPr>
          <p:nvPr/>
        </p:nvPicPr>
        <p:blipFill rotWithShape="1">
          <a:blip r:embed="rId2" cstate="print">
            <a:extLst>
              <a:ext uri="{28A0092B-C50C-407E-A947-70E740481C1C}">
                <a14:useLocalDpi xmlns:a14="http://schemas.microsoft.com/office/drawing/2010/main" val="0"/>
              </a:ext>
            </a:extLst>
          </a:blip>
          <a:srcRect l="89583" b="72661"/>
          <a:stretch/>
        </p:blipFill>
        <p:spPr>
          <a:xfrm>
            <a:off x="38836600" y="0"/>
            <a:ext cx="4445000" cy="8749632"/>
          </a:xfrm>
          <a:prstGeom prst="rect">
            <a:avLst/>
          </a:prstGeom>
        </p:spPr>
      </p:pic>
      <p:grpSp>
        <p:nvGrpSpPr>
          <p:cNvPr id="78" name="Group 77"/>
          <p:cNvGrpSpPr/>
          <p:nvPr/>
        </p:nvGrpSpPr>
        <p:grpSpPr>
          <a:xfrm>
            <a:off x="6598653" y="7533105"/>
            <a:ext cx="36682947" cy="24470895"/>
            <a:chOff x="6160168" y="7748336"/>
            <a:chExt cx="37731031" cy="25170063"/>
          </a:xfrm>
        </p:grpSpPr>
        <p:pic>
          <p:nvPicPr>
            <p:cNvPr id="79" name="Picture 78"/>
            <p:cNvPicPr>
              <a:picLocks noChangeAspect="1"/>
            </p:cNvPicPr>
            <p:nvPr userDrawn="1"/>
          </p:nvPicPr>
          <p:blipFill rotWithShape="1">
            <a:blip r:embed="rId2" cstate="print">
              <a:extLst>
                <a:ext uri="{28A0092B-C50C-407E-A947-70E740481C1C}">
                  <a14:useLocalDpi xmlns:a14="http://schemas.microsoft.com/office/drawing/2010/main" val="0"/>
                </a:ext>
              </a:extLst>
            </a:blip>
            <a:srcRect l="65680" t="51463" b="-1"/>
            <a:stretch/>
          </p:blipFill>
          <p:spPr>
            <a:xfrm>
              <a:off x="28827662" y="16940463"/>
              <a:ext cx="15063537" cy="15977936"/>
            </a:xfrm>
            <a:prstGeom prst="rect">
              <a:avLst/>
            </a:prstGeom>
          </p:spPr>
        </p:pic>
        <p:pic>
          <p:nvPicPr>
            <p:cNvPr id="80" name="Picture 79"/>
            <p:cNvPicPr>
              <a:picLocks noChangeAspect="1"/>
            </p:cNvPicPr>
            <p:nvPr userDrawn="1"/>
          </p:nvPicPr>
          <p:blipFill rotWithShape="1">
            <a:blip r:embed="rId2" cstate="print">
              <a:extLst>
                <a:ext uri="{28A0092B-C50C-407E-A947-70E740481C1C}">
                  <a14:useLocalDpi xmlns:a14="http://schemas.microsoft.com/office/drawing/2010/main" val="0"/>
                </a:ext>
              </a:extLst>
            </a:blip>
            <a:srcRect l="14035" t="23537" r="51864" b="21784"/>
            <a:stretch/>
          </p:blipFill>
          <p:spPr>
            <a:xfrm>
              <a:off x="6160168" y="7748336"/>
              <a:ext cx="14967285" cy="17999243"/>
            </a:xfrm>
            <a:prstGeom prst="rect">
              <a:avLst/>
            </a:prstGeom>
          </p:spPr>
        </p:pic>
      </p:grpSp>
      <p:sp>
        <p:nvSpPr>
          <p:cNvPr id="39" name="Rectangle 38"/>
          <p:cNvSpPr/>
          <p:nvPr/>
        </p:nvSpPr>
        <p:spPr>
          <a:xfrm>
            <a:off x="609599" y="6153450"/>
            <a:ext cx="10193867" cy="11027360"/>
          </a:xfrm>
          <a:prstGeom prst="rect">
            <a:avLst/>
          </a:prstGeom>
          <a:solidFill>
            <a:schemeClr val="accent5">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dirty="0"/>
          </a:p>
        </p:txBody>
      </p:sp>
      <p:sp>
        <p:nvSpPr>
          <p:cNvPr id="40" name="Rectangle 39"/>
          <p:cNvSpPr/>
          <p:nvPr/>
        </p:nvSpPr>
        <p:spPr>
          <a:xfrm>
            <a:off x="11068917" y="5495892"/>
            <a:ext cx="11361629" cy="10974004"/>
          </a:xfrm>
          <a:prstGeom prst="rect">
            <a:avLst/>
          </a:prstGeom>
          <a:solidFill>
            <a:srgbClr val="D9D9D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41" name="Rectangle 40"/>
          <p:cNvSpPr/>
          <p:nvPr/>
        </p:nvSpPr>
        <p:spPr>
          <a:xfrm>
            <a:off x="22661253" y="6222166"/>
            <a:ext cx="10137533" cy="25781834"/>
          </a:xfrm>
          <a:prstGeom prst="rect">
            <a:avLst/>
          </a:prstGeom>
          <a:solidFill>
            <a:srgbClr val="D9D9D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42" name="Rectangle 41"/>
          <p:cNvSpPr/>
          <p:nvPr/>
        </p:nvSpPr>
        <p:spPr>
          <a:xfrm>
            <a:off x="33044401" y="13865634"/>
            <a:ext cx="10459318" cy="12940615"/>
          </a:xfrm>
          <a:prstGeom prst="rect">
            <a:avLst/>
          </a:prstGeom>
          <a:solidFill>
            <a:schemeClr val="accent5">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43" name="Rectangle 42"/>
          <p:cNvSpPr/>
          <p:nvPr/>
        </p:nvSpPr>
        <p:spPr>
          <a:xfrm>
            <a:off x="272606" y="17458911"/>
            <a:ext cx="9785539" cy="14599885"/>
          </a:xfrm>
          <a:prstGeom prst="rect">
            <a:avLst/>
          </a:prstGeom>
          <a:solidFill>
            <a:srgbClr val="D9D9D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44" name="Rectangle 43"/>
          <p:cNvSpPr/>
          <p:nvPr/>
        </p:nvSpPr>
        <p:spPr>
          <a:xfrm>
            <a:off x="10347092" y="16744516"/>
            <a:ext cx="12091911" cy="15259485"/>
          </a:xfrm>
          <a:prstGeom prst="rect">
            <a:avLst/>
          </a:prstGeom>
          <a:solidFill>
            <a:srgbClr val="D9D9D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45" name="Rectangle 44"/>
          <p:cNvSpPr/>
          <p:nvPr/>
        </p:nvSpPr>
        <p:spPr>
          <a:xfrm>
            <a:off x="33116334" y="5343797"/>
            <a:ext cx="9968577" cy="8270010"/>
          </a:xfrm>
          <a:prstGeom prst="rect">
            <a:avLst/>
          </a:prstGeom>
          <a:solidFill>
            <a:schemeClr val="accent5">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333"/>
          </a:p>
        </p:txBody>
      </p:sp>
      <p:sp>
        <p:nvSpPr>
          <p:cNvPr id="46" name="TextBox 45"/>
          <p:cNvSpPr txBox="1"/>
          <p:nvPr/>
        </p:nvSpPr>
        <p:spPr>
          <a:xfrm>
            <a:off x="751351" y="6441329"/>
            <a:ext cx="9709005" cy="9941183"/>
          </a:xfrm>
          <a:prstGeom prst="rect">
            <a:avLst/>
          </a:prstGeom>
          <a:noFill/>
        </p:spPr>
        <p:txBody>
          <a:bodyPr wrap="square" rtlCol="0">
            <a:spAutoFit/>
          </a:bodyPr>
          <a:lstStyle/>
          <a:p>
            <a:pPr algn="just"/>
            <a:r>
              <a:rPr lang="en-US" sz="3200" b="1" u="sng"/>
              <a:t>Background:</a:t>
            </a:r>
            <a:r>
              <a:rPr lang="en-US" sz="3200"/>
              <a:t> It has been found that night work might increase the risk of breast cancer by exposure to light at night with subsequent melatonin suppression</a:t>
            </a:r>
            <a:r>
              <a:rPr lang="en-US" sz="3200"/>
              <a:t>. </a:t>
            </a:r>
            <a:endParaRPr lang="en-US" sz="3200" b="1" u="sng" smtClean="0"/>
          </a:p>
          <a:p>
            <a:pPr algn="just"/>
            <a:r>
              <a:rPr lang="en-US" sz="3200" b="1" u="sng" dirty="0" smtClean="0"/>
              <a:t>Objective</a:t>
            </a:r>
            <a:r>
              <a:rPr lang="en-US" sz="3200" b="1" u="sng" dirty="0"/>
              <a:t>:</a:t>
            </a:r>
            <a:r>
              <a:rPr lang="en-US" sz="3200" dirty="0"/>
              <a:t> To assess the association between night work and the risk of developing breast carcinoma. </a:t>
            </a:r>
            <a:endParaRPr lang="en-CA" sz="3200" dirty="0"/>
          </a:p>
          <a:p>
            <a:pPr algn="just"/>
            <a:r>
              <a:rPr lang="en-US" sz="3200" b="1" u="sng" dirty="0" smtClean="0"/>
              <a:t>Methods</a:t>
            </a:r>
            <a:r>
              <a:rPr lang="en-US" sz="3200" b="1" u="sng" dirty="0"/>
              <a:t>:</a:t>
            </a:r>
            <a:r>
              <a:rPr lang="en-US" sz="3200" b="1" dirty="0"/>
              <a:t> </a:t>
            </a:r>
            <a:r>
              <a:rPr lang="en-US" sz="3200" dirty="0"/>
              <a:t>A literature review was </a:t>
            </a:r>
            <a:r>
              <a:rPr lang="en-US" sz="3200" dirty="0" smtClean="0"/>
              <a:t>conducted regarding breast </a:t>
            </a:r>
            <a:r>
              <a:rPr lang="en-US" sz="3200" dirty="0"/>
              <a:t>cancer</a:t>
            </a:r>
            <a:r>
              <a:rPr lang="en-US" sz="3200" dirty="0" smtClean="0"/>
              <a:t>, </a:t>
            </a:r>
            <a:r>
              <a:rPr lang="en-US" sz="3200" dirty="0"/>
              <a:t>night work, melatonin suppression and night light exposure.</a:t>
            </a:r>
            <a:endParaRPr lang="en-CA" sz="3200" dirty="0"/>
          </a:p>
          <a:p>
            <a:pPr algn="just"/>
            <a:r>
              <a:rPr lang="en-US" sz="3200" b="1" u="sng" dirty="0"/>
              <a:t>Results: </a:t>
            </a:r>
            <a:r>
              <a:rPr lang="en-CA" sz="3200" dirty="0"/>
              <a:t> A decrease in melatonin may increase the risk of breast cancer as a result of its protective abilities on regulating the immune system </a:t>
            </a:r>
            <a:r>
              <a:rPr lang="en-CA" sz="3200" dirty="0" smtClean="0"/>
              <a:t>and on anti-mitosis </a:t>
            </a:r>
            <a:r>
              <a:rPr lang="en-CA" sz="3200" dirty="0"/>
              <a:t>actions among other protective abilities. The overall evidence from the studies examined indicates that frequent night </a:t>
            </a:r>
            <a:r>
              <a:rPr lang="en-CA" sz="3200" dirty="0" smtClean="0"/>
              <a:t>work </a:t>
            </a:r>
            <a:r>
              <a:rPr lang="en-CA" sz="3200" dirty="0"/>
              <a:t>increases the risk for breast cancer. The risk is greater in women who worked for 20 years or more on night shifts.</a:t>
            </a:r>
          </a:p>
          <a:p>
            <a:pPr algn="just"/>
            <a:r>
              <a:rPr lang="en-CA" sz="3200" b="1" u="sng" dirty="0" smtClean="0"/>
              <a:t>Conclusion: </a:t>
            </a:r>
            <a:r>
              <a:rPr lang="en-US" sz="3200" dirty="0" smtClean="0"/>
              <a:t>This </a:t>
            </a:r>
            <a:r>
              <a:rPr lang="en-US" sz="3200" dirty="0"/>
              <a:t>research confirms that </a:t>
            </a:r>
            <a:r>
              <a:rPr lang="en-US" sz="3200" dirty="0" smtClean="0"/>
              <a:t>the increase </a:t>
            </a:r>
            <a:r>
              <a:rPr lang="en-US" sz="3200" dirty="0"/>
              <a:t>of years working night shifts corresponds to an increase in the risk of breast cancer.</a:t>
            </a:r>
            <a:endParaRPr lang="en-CA" sz="3200" dirty="0"/>
          </a:p>
        </p:txBody>
      </p:sp>
      <p:sp>
        <p:nvSpPr>
          <p:cNvPr id="47" name="TextBox 46"/>
          <p:cNvSpPr txBox="1"/>
          <p:nvPr/>
        </p:nvSpPr>
        <p:spPr>
          <a:xfrm>
            <a:off x="751351" y="6000559"/>
            <a:ext cx="7885936" cy="628377"/>
          </a:xfrm>
          <a:prstGeom prst="rect">
            <a:avLst/>
          </a:prstGeom>
          <a:noFill/>
        </p:spPr>
        <p:txBody>
          <a:bodyPr wrap="square" rtlCol="0">
            <a:spAutoFit/>
          </a:bodyPr>
          <a:lstStyle/>
          <a:p>
            <a:r>
              <a:rPr lang="en-US" sz="3500" dirty="0">
                <a:latin typeface="Arial Black" pitchFamily="34" charset="0"/>
              </a:rPr>
              <a:t>Abstract</a:t>
            </a:r>
          </a:p>
        </p:txBody>
      </p:sp>
      <p:sp>
        <p:nvSpPr>
          <p:cNvPr id="48" name="TextBox 47"/>
          <p:cNvSpPr txBox="1"/>
          <p:nvPr/>
        </p:nvSpPr>
        <p:spPr>
          <a:xfrm>
            <a:off x="366171" y="18321364"/>
            <a:ext cx="9691974" cy="13388280"/>
          </a:xfrm>
          <a:prstGeom prst="rect">
            <a:avLst/>
          </a:prstGeom>
          <a:noFill/>
        </p:spPr>
        <p:txBody>
          <a:bodyPr wrap="square" rtlCol="0">
            <a:spAutoFit/>
          </a:bodyPr>
          <a:lstStyle/>
          <a:p>
            <a:pPr algn="just"/>
            <a:r>
              <a:rPr lang="en-US" sz="3200" dirty="0" smtClean="0"/>
              <a:t>Breast </a:t>
            </a:r>
            <a:r>
              <a:rPr lang="en-US" sz="3200" dirty="0"/>
              <a:t>cancer is the leading type of cancer in women, with 1.38 million new diagnoses in 2008 globally [1].</a:t>
            </a:r>
            <a:endParaRPr lang="en-CA" sz="3200" b="1" dirty="0"/>
          </a:p>
          <a:p>
            <a:pPr algn="just"/>
            <a:r>
              <a:rPr lang="en-US" sz="3200" dirty="0"/>
              <a:t> </a:t>
            </a:r>
            <a:endParaRPr lang="en-CA" sz="3200" dirty="0"/>
          </a:p>
          <a:p>
            <a:pPr algn="just"/>
            <a:r>
              <a:rPr lang="en-US" sz="3200" dirty="0"/>
              <a:t>One of the possible risk </a:t>
            </a:r>
            <a:r>
              <a:rPr lang="en-US" sz="3200" dirty="0" smtClean="0"/>
              <a:t>factors </a:t>
            </a:r>
            <a:r>
              <a:rPr lang="en-US" sz="3200" dirty="0"/>
              <a:t>for breast cancer is night shift work. In 2007, the International </a:t>
            </a:r>
            <a:endParaRPr lang="en-CA" sz="3200" dirty="0"/>
          </a:p>
          <a:p>
            <a:pPr algn="just"/>
            <a:r>
              <a:rPr lang="en-US" sz="3200" dirty="0"/>
              <a:t>Agency for Research on Cancer categorized night shift work as a probable human carcinogen [2]. It is hypothesized that night shift work is a possible risk for breast cancer as it disrupts the normal circadian rhythms. </a:t>
            </a:r>
            <a:endParaRPr lang="en-CA" sz="3200" dirty="0"/>
          </a:p>
          <a:p>
            <a:pPr algn="just"/>
            <a:r>
              <a:rPr lang="en-US" sz="3200" dirty="0"/>
              <a:t> </a:t>
            </a:r>
            <a:endParaRPr lang="en-CA" sz="3200" dirty="0"/>
          </a:p>
          <a:p>
            <a:pPr algn="just"/>
            <a:r>
              <a:rPr lang="en-US" sz="3200" dirty="0"/>
              <a:t>While the biological mechanism linking night shift work with cancer risk remains unknown, the main hypothesis pathway involves melatonin [3]. Melatonin, a pineal hormone, is closely linked to the circadian system and </a:t>
            </a:r>
            <a:r>
              <a:rPr lang="en-US" sz="3200" dirty="0" smtClean="0"/>
              <a:t>demonstrates </a:t>
            </a:r>
            <a:r>
              <a:rPr lang="en-US" sz="3200" dirty="0"/>
              <a:t>cancer-protective </a:t>
            </a:r>
            <a:r>
              <a:rPr lang="en-US" sz="3200" dirty="0" smtClean="0"/>
              <a:t>capabilities </a:t>
            </a:r>
            <a:r>
              <a:rPr lang="en-US" sz="3200" dirty="0"/>
              <a:t>[4]. Increased use of artificial light (in the evening, night, or early morning) is thought to decrease production of melatonin, which may induce continuous production of estrogen, involved in breast </a:t>
            </a:r>
            <a:r>
              <a:rPr lang="en-US" sz="3200" dirty="0" smtClean="0"/>
              <a:t>carcinogenesis and therefore</a:t>
            </a:r>
            <a:r>
              <a:rPr lang="en-US" sz="3200" dirty="0"/>
              <a:t>, increasing cancer risk  [5].</a:t>
            </a:r>
            <a:endParaRPr lang="en-CA" sz="3200" dirty="0"/>
          </a:p>
          <a:p>
            <a:pPr algn="just"/>
            <a:r>
              <a:rPr lang="en-US" sz="3200" dirty="0"/>
              <a:t>	</a:t>
            </a:r>
            <a:endParaRPr lang="en-CA" sz="3200" dirty="0"/>
          </a:p>
          <a:p>
            <a:pPr algn="just"/>
            <a:r>
              <a:rPr lang="en-US" sz="3200" dirty="0"/>
              <a:t>The purpose of this research </a:t>
            </a:r>
            <a:r>
              <a:rPr lang="en-US" sz="3200" dirty="0" smtClean="0"/>
              <a:t>was therefore </a:t>
            </a:r>
            <a:r>
              <a:rPr lang="en-US" sz="3200" dirty="0"/>
              <a:t>to determine the relationship between night shift work and the risk of breast </a:t>
            </a:r>
            <a:r>
              <a:rPr lang="en-US" sz="3200" dirty="0" smtClean="0"/>
              <a:t>cancer.</a:t>
            </a:r>
            <a:endParaRPr lang="en-US" sz="3111" dirty="0">
              <a:solidFill>
                <a:schemeClr val="tx1">
                  <a:lumMod val="65000"/>
                  <a:lumOff val="35000"/>
                </a:schemeClr>
              </a:solidFill>
              <a:cs typeface="Arial" pitchFamily="34" charset="0"/>
            </a:endParaRPr>
          </a:p>
        </p:txBody>
      </p:sp>
      <p:sp>
        <p:nvSpPr>
          <p:cNvPr id="49" name="TextBox 48"/>
          <p:cNvSpPr txBox="1"/>
          <p:nvPr/>
        </p:nvSpPr>
        <p:spPr>
          <a:xfrm>
            <a:off x="528213" y="17643189"/>
            <a:ext cx="7885936" cy="628377"/>
          </a:xfrm>
          <a:prstGeom prst="rect">
            <a:avLst/>
          </a:prstGeom>
          <a:noFill/>
        </p:spPr>
        <p:txBody>
          <a:bodyPr wrap="square" rtlCol="0">
            <a:spAutoFit/>
          </a:bodyPr>
          <a:lstStyle/>
          <a:p>
            <a:r>
              <a:rPr lang="en-US" sz="3500" dirty="0">
                <a:latin typeface="Arial Black" pitchFamily="34" charset="0"/>
              </a:rPr>
              <a:t>Introduction</a:t>
            </a:r>
          </a:p>
        </p:txBody>
      </p:sp>
      <p:sp>
        <p:nvSpPr>
          <p:cNvPr id="50" name="TextBox 49"/>
          <p:cNvSpPr txBox="1"/>
          <p:nvPr/>
        </p:nvSpPr>
        <p:spPr>
          <a:xfrm>
            <a:off x="11198948" y="8084680"/>
            <a:ext cx="10974603" cy="8463855"/>
          </a:xfrm>
          <a:prstGeom prst="rect">
            <a:avLst/>
          </a:prstGeom>
          <a:noFill/>
        </p:spPr>
        <p:txBody>
          <a:bodyPr wrap="square" rtlCol="0">
            <a:spAutoFit/>
          </a:bodyPr>
          <a:lstStyle/>
          <a:p>
            <a:pPr lvl="0"/>
            <a:r>
              <a:rPr lang="en-US" sz="3200" dirty="0" smtClean="0"/>
              <a:t>Literature </a:t>
            </a:r>
            <a:r>
              <a:rPr lang="en-US" sz="3200" dirty="0"/>
              <a:t>review using scientific databases: </a:t>
            </a:r>
            <a:r>
              <a:rPr lang="en-US" sz="3200" dirty="0" smtClean="0"/>
              <a:t>Pubmed/Medline, Scopus and Web of Science </a:t>
            </a:r>
          </a:p>
          <a:p>
            <a:pPr lvl="0" algn="just"/>
            <a:endParaRPr lang="en-CA" sz="3200" dirty="0"/>
          </a:p>
          <a:p>
            <a:pPr lvl="0" algn="just"/>
            <a:r>
              <a:rPr lang="en-US" sz="3200" b="1" dirty="0"/>
              <a:t>Search items included</a:t>
            </a:r>
            <a:r>
              <a:rPr lang="en-US" sz="3200" dirty="0"/>
              <a:t>: breast cancer or breast carcinoma as a keyword combined with night shift terms, occupations terms and work terms</a:t>
            </a:r>
            <a:r>
              <a:rPr lang="en-US" sz="3200" dirty="0" smtClean="0"/>
              <a:t>.</a:t>
            </a:r>
          </a:p>
          <a:p>
            <a:pPr lvl="0" algn="just"/>
            <a:endParaRPr lang="en-CA" sz="3200" dirty="0"/>
          </a:p>
          <a:p>
            <a:pPr lvl="0" algn="just"/>
            <a:r>
              <a:rPr lang="en-US" sz="3200" dirty="0"/>
              <a:t>I</a:t>
            </a:r>
            <a:r>
              <a:rPr lang="en-US" sz="3200" b="1" dirty="0"/>
              <a:t>nclusion </a:t>
            </a:r>
            <a:r>
              <a:rPr lang="en-US" sz="3200" b="1" dirty="0" smtClean="0"/>
              <a:t>criteria: </a:t>
            </a:r>
            <a:r>
              <a:rPr lang="en-US" sz="3200" dirty="0"/>
              <a:t>English studies published between 2000 and </a:t>
            </a:r>
            <a:r>
              <a:rPr lang="en-US" sz="3200" dirty="0" smtClean="0"/>
              <a:t>2013, </a:t>
            </a:r>
            <a:r>
              <a:rPr lang="en-US" sz="3200" dirty="0"/>
              <a:t>that focused on night shift work, the risk of breast cancer and females aged 20 to 80 years. Eligible studies also had reported results in the form of odds ratio, relative risk and/or hazard risk with their corresponding 95% confidence intervals.</a:t>
            </a:r>
            <a:endParaRPr lang="en-CA" sz="3200" dirty="0"/>
          </a:p>
          <a:p>
            <a:pPr algn="just"/>
            <a:r>
              <a:rPr lang="en-US" sz="3200" b="1" dirty="0"/>
              <a:t> </a:t>
            </a:r>
            <a:endParaRPr lang="en-CA" sz="3200" dirty="0"/>
          </a:p>
          <a:p>
            <a:pPr lvl="0" algn="just"/>
            <a:r>
              <a:rPr lang="en-US" sz="3200" b="1" dirty="0"/>
              <a:t>Exclusion </a:t>
            </a:r>
            <a:r>
              <a:rPr lang="en-US" sz="3200" b="1" dirty="0" smtClean="0"/>
              <a:t>criteria</a:t>
            </a:r>
            <a:r>
              <a:rPr lang="en-US" sz="3200" dirty="0" smtClean="0"/>
              <a:t>: </a:t>
            </a:r>
            <a:r>
              <a:rPr lang="en-US" sz="3200" dirty="0"/>
              <a:t>Studies that were excluded were those that focused on animals or did not separate men from women in results</a:t>
            </a:r>
            <a:endParaRPr lang="en-CA" sz="3200" dirty="0"/>
          </a:p>
        </p:txBody>
      </p:sp>
      <p:sp>
        <p:nvSpPr>
          <p:cNvPr id="52" name="TextBox 51"/>
          <p:cNvSpPr txBox="1"/>
          <p:nvPr/>
        </p:nvSpPr>
        <p:spPr>
          <a:xfrm>
            <a:off x="11649114" y="7519677"/>
            <a:ext cx="7885936" cy="628377"/>
          </a:xfrm>
          <a:prstGeom prst="rect">
            <a:avLst/>
          </a:prstGeom>
          <a:noFill/>
        </p:spPr>
        <p:txBody>
          <a:bodyPr wrap="square" rtlCol="0">
            <a:spAutoFit/>
          </a:bodyPr>
          <a:lstStyle/>
          <a:p>
            <a:r>
              <a:rPr lang="en-US" sz="3500" dirty="0" smtClean="0">
                <a:latin typeface="Arial Black" pitchFamily="34" charset="0"/>
              </a:rPr>
              <a:t>Methodology</a:t>
            </a:r>
            <a:endParaRPr lang="en-US" sz="3500" dirty="0">
              <a:latin typeface="Arial Black" pitchFamily="34" charset="0"/>
            </a:endParaRPr>
          </a:p>
        </p:txBody>
      </p:sp>
      <p:sp>
        <p:nvSpPr>
          <p:cNvPr id="56" name="TextBox 55"/>
          <p:cNvSpPr txBox="1"/>
          <p:nvPr/>
        </p:nvSpPr>
        <p:spPr>
          <a:xfrm>
            <a:off x="10453627" y="16828410"/>
            <a:ext cx="7885936" cy="628377"/>
          </a:xfrm>
          <a:prstGeom prst="rect">
            <a:avLst/>
          </a:prstGeom>
          <a:noFill/>
        </p:spPr>
        <p:txBody>
          <a:bodyPr wrap="square" rtlCol="0">
            <a:spAutoFit/>
          </a:bodyPr>
          <a:lstStyle/>
          <a:p>
            <a:r>
              <a:rPr lang="en-US" sz="3500" dirty="0">
                <a:latin typeface="Arial Black" pitchFamily="34" charset="0"/>
              </a:rPr>
              <a:t>Results</a:t>
            </a:r>
          </a:p>
        </p:txBody>
      </p:sp>
      <p:sp>
        <p:nvSpPr>
          <p:cNvPr id="57" name="TextBox 56"/>
          <p:cNvSpPr txBox="1"/>
          <p:nvPr/>
        </p:nvSpPr>
        <p:spPr>
          <a:xfrm>
            <a:off x="22834485" y="14267401"/>
            <a:ext cx="9853548" cy="18805148"/>
          </a:xfrm>
          <a:prstGeom prst="rect">
            <a:avLst/>
          </a:prstGeom>
          <a:noFill/>
        </p:spPr>
        <p:txBody>
          <a:bodyPr wrap="square" rtlCol="0">
            <a:spAutoFit/>
          </a:bodyPr>
          <a:lstStyle/>
          <a:p>
            <a:pPr algn="just"/>
            <a:r>
              <a:rPr lang="en-US" sz="3200" b="1" dirty="0" err="1"/>
              <a:t>Schernhammer</a:t>
            </a:r>
            <a:r>
              <a:rPr lang="en-US" sz="3200" b="1" dirty="0"/>
              <a:t> et al. (2001)</a:t>
            </a:r>
            <a:r>
              <a:rPr lang="en-US" sz="3200" dirty="0"/>
              <a:t> observed increased risk with increasing numbers of years in night shift. The relative risk (RR) associated with 30 or more years of rotating night work. </a:t>
            </a:r>
            <a:r>
              <a:rPr lang="en-US" sz="3200" b="1" dirty="0" err="1"/>
              <a:t>Schernhammer</a:t>
            </a:r>
            <a:r>
              <a:rPr lang="en-US" sz="3200" b="1" dirty="0"/>
              <a:t> et al. (2006)</a:t>
            </a:r>
            <a:r>
              <a:rPr lang="en-US" sz="3200" dirty="0"/>
              <a:t> observed RR associated with extended periods (20 or more years) of rotating night shift work 1.79 (95% CI, 1.06-3.01). </a:t>
            </a:r>
          </a:p>
          <a:p>
            <a:pPr algn="just"/>
            <a:r>
              <a:rPr lang="en-US" sz="3200" b="1" dirty="0" err="1"/>
              <a:t>Tynes</a:t>
            </a:r>
            <a:r>
              <a:rPr lang="en-US" sz="3200" b="1" dirty="0"/>
              <a:t> et al. (1996) </a:t>
            </a:r>
            <a:r>
              <a:rPr lang="en-US" sz="3200" dirty="0"/>
              <a:t>found a </a:t>
            </a:r>
            <a:r>
              <a:rPr lang="en-US" sz="3200" dirty="0" smtClean="0"/>
              <a:t>RR for breast </a:t>
            </a:r>
            <a:r>
              <a:rPr lang="en-US" sz="3200" dirty="0"/>
              <a:t>cancer of 1.5 (95% CI, 1.1-2.0). </a:t>
            </a:r>
            <a:endParaRPr lang="en-CA" sz="3200" dirty="0"/>
          </a:p>
          <a:p>
            <a:pPr algn="just"/>
            <a:r>
              <a:rPr lang="en-US" sz="3200" b="1" dirty="0"/>
              <a:t>Hansen (2001)</a:t>
            </a:r>
            <a:r>
              <a:rPr lang="en-US" sz="3200" dirty="0"/>
              <a:t> found a RR for breast cancer among women who had worked at night (≥ 60%) for at least half a year was 1.5 (95% CI, 1.2-1.7) </a:t>
            </a:r>
            <a:endParaRPr lang="en-CA" sz="3200" dirty="0"/>
          </a:p>
          <a:p>
            <a:pPr algn="just"/>
            <a:r>
              <a:rPr lang="en-US" sz="3200" b="1" dirty="0"/>
              <a:t>Lie et al. (2011)</a:t>
            </a:r>
            <a:r>
              <a:rPr lang="en-US" sz="3200" dirty="0"/>
              <a:t>. Significantly increased risks were seen in nurses who worked more than 5 years with 6 consecutive night shifts.</a:t>
            </a:r>
            <a:endParaRPr lang="en-CA" sz="3200" dirty="0"/>
          </a:p>
          <a:p>
            <a:pPr algn="just"/>
            <a:r>
              <a:rPr lang="en-US" sz="3200" b="1" dirty="0"/>
              <a:t>Lie et al. (</a:t>
            </a:r>
            <a:r>
              <a:rPr lang="en-US" sz="3200" b="1" dirty="0" smtClean="0"/>
              <a:t>2013)</a:t>
            </a:r>
            <a:r>
              <a:rPr lang="en-US" sz="3200" dirty="0" smtClean="0"/>
              <a:t> </a:t>
            </a:r>
            <a:r>
              <a:rPr lang="en-US" sz="3200" dirty="0"/>
              <a:t>observed </a:t>
            </a:r>
            <a:r>
              <a:rPr lang="en-US" sz="3200" dirty="0" smtClean="0"/>
              <a:t>an association between </a:t>
            </a:r>
            <a:r>
              <a:rPr lang="en-US" sz="3200" dirty="0"/>
              <a:t>breast cancer and work durations of more than 5 years with more than 6 consecutive </a:t>
            </a:r>
            <a:r>
              <a:rPr lang="en-US" sz="3200" dirty="0" smtClean="0"/>
              <a:t>night shifts. </a:t>
            </a:r>
            <a:r>
              <a:rPr lang="en-US" sz="3200" b="1" dirty="0" smtClean="0"/>
              <a:t>Hansen </a:t>
            </a:r>
            <a:r>
              <a:rPr lang="en-US" sz="3200" b="1" dirty="0"/>
              <a:t>and Lassen (2012)</a:t>
            </a:r>
            <a:r>
              <a:rPr lang="en-US" sz="3200" dirty="0"/>
              <a:t> found that frequent night shift work increases the risk for breast cancer and </a:t>
            </a:r>
            <a:r>
              <a:rPr lang="en-US" sz="3200" dirty="0" smtClean="0"/>
              <a:t>suggests </a:t>
            </a:r>
            <a:r>
              <a:rPr lang="en-US" sz="3200" dirty="0"/>
              <a:t>a higher risk with longer duration of night shifts. More importantly, an OR of 3.9 [95% CI, 1.6-9.5] was observed in women with morning </a:t>
            </a:r>
            <a:r>
              <a:rPr lang="en-US" sz="3200" dirty="0" err="1"/>
              <a:t>chronotype</a:t>
            </a:r>
            <a:r>
              <a:rPr lang="en-US" sz="3200" dirty="0"/>
              <a:t> preference and intense night </a:t>
            </a:r>
            <a:r>
              <a:rPr lang="en-US" sz="3200" dirty="0" smtClean="0"/>
              <a:t>shifts.  </a:t>
            </a:r>
            <a:endParaRPr lang="en-CA" sz="3200" dirty="0"/>
          </a:p>
          <a:p>
            <a:pPr algn="just"/>
            <a:r>
              <a:rPr lang="en-US" sz="3200" b="1" dirty="0"/>
              <a:t>Davis et al. (2001)</a:t>
            </a:r>
            <a:r>
              <a:rPr lang="en-US" sz="3200" dirty="0"/>
              <a:t> observed a RR of breast cancer of 2.3 (95% CI, 1.0-5.3) for 5.7+ h per week of graveyard </a:t>
            </a:r>
            <a:r>
              <a:rPr lang="en-US" sz="3200" dirty="0" smtClean="0"/>
              <a:t>shift.</a:t>
            </a:r>
            <a:endParaRPr lang="en-CA" sz="3200" dirty="0"/>
          </a:p>
          <a:p>
            <a:pPr algn="just"/>
            <a:r>
              <a:rPr lang="en-US" sz="3200" b="1" dirty="0" err="1"/>
              <a:t>Pesch</a:t>
            </a:r>
            <a:r>
              <a:rPr lang="en-US" sz="3200" b="1" dirty="0"/>
              <a:t> et al.</a:t>
            </a:r>
            <a:r>
              <a:rPr lang="en-US" sz="3200" dirty="0"/>
              <a:t> found in their study that having ever done night work was not associated with an elevated breast cancer risk.</a:t>
            </a:r>
            <a:endParaRPr lang="en-CA" sz="3200" dirty="0"/>
          </a:p>
          <a:p>
            <a:pPr algn="just"/>
            <a:r>
              <a:rPr lang="en-US" sz="3200" b="1" dirty="0"/>
              <a:t>Grundy et al. (2013)</a:t>
            </a:r>
            <a:r>
              <a:rPr lang="en-US" sz="3200" dirty="0"/>
              <a:t>, found that associations with duration demonstrated association was apparent for over 30 years.</a:t>
            </a:r>
            <a:endParaRPr lang="en-CA" sz="3200" dirty="0"/>
          </a:p>
          <a:p>
            <a:pPr algn="just"/>
            <a:r>
              <a:rPr lang="en-US" sz="3200" b="1" dirty="0" err="1"/>
              <a:t>Manegaux</a:t>
            </a:r>
            <a:r>
              <a:rPr lang="en-US" sz="3200" b="1" dirty="0"/>
              <a:t> et al. (2012)</a:t>
            </a:r>
            <a:r>
              <a:rPr lang="en-US" sz="3200" dirty="0"/>
              <a:t> observed an OR of 1.95 (95% CI, 1.13-3.35) in women employed in night work for over 4 years before their first full-term pregnancy. </a:t>
            </a:r>
            <a:endParaRPr lang="en-CA" sz="3200" dirty="0"/>
          </a:p>
          <a:p>
            <a:endParaRPr lang="en-CA" sz="3200" dirty="0"/>
          </a:p>
        </p:txBody>
      </p:sp>
      <p:sp>
        <p:nvSpPr>
          <p:cNvPr id="62" name="TextBox 61"/>
          <p:cNvSpPr txBox="1"/>
          <p:nvPr/>
        </p:nvSpPr>
        <p:spPr>
          <a:xfrm>
            <a:off x="22911019" y="13697324"/>
            <a:ext cx="7885936" cy="628377"/>
          </a:xfrm>
          <a:prstGeom prst="rect">
            <a:avLst/>
          </a:prstGeom>
          <a:noFill/>
        </p:spPr>
        <p:txBody>
          <a:bodyPr wrap="square" rtlCol="0">
            <a:spAutoFit/>
          </a:bodyPr>
          <a:lstStyle/>
          <a:p>
            <a:r>
              <a:rPr lang="en-US" sz="3500" dirty="0" smtClean="0">
                <a:latin typeface="Arial Black" pitchFamily="34" charset="0"/>
              </a:rPr>
              <a:t>Results continued </a:t>
            </a:r>
            <a:endParaRPr lang="en-US" sz="3500" dirty="0">
              <a:latin typeface="Arial Black" pitchFamily="34" charset="0"/>
            </a:endParaRPr>
          </a:p>
        </p:txBody>
      </p:sp>
      <p:sp>
        <p:nvSpPr>
          <p:cNvPr id="63" name="TextBox 62"/>
          <p:cNvSpPr txBox="1"/>
          <p:nvPr/>
        </p:nvSpPr>
        <p:spPr>
          <a:xfrm>
            <a:off x="33116334" y="14238556"/>
            <a:ext cx="10529806" cy="6986528"/>
          </a:xfrm>
          <a:prstGeom prst="rect">
            <a:avLst/>
          </a:prstGeom>
          <a:noFill/>
        </p:spPr>
        <p:txBody>
          <a:bodyPr wrap="square" rtlCol="0">
            <a:spAutoFit/>
          </a:bodyPr>
          <a:lstStyle/>
          <a:p>
            <a:pPr algn="just"/>
            <a:r>
              <a:rPr lang="en-US" sz="3200" dirty="0"/>
              <a:t>Through the evaluation of the studies included, a statistically significant influence of night work on breast cancer was found. An important factor in the association between the risk of breast cancer and night shift work was the number of nights consecutively </a:t>
            </a:r>
            <a:r>
              <a:rPr lang="en-US" sz="3200" dirty="0" smtClean="0"/>
              <a:t>worked as well as the number of years employed in night shift work. </a:t>
            </a:r>
          </a:p>
          <a:p>
            <a:pPr algn="just"/>
            <a:r>
              <a:rPr lang="en-US" sz="3200" dirty="0" smtClean="0"/>
              <a:t>However</a:t>
            </a:r>
            <a:r>
              <a:rPr lang="en-US" sz="3200" dirty="0"/>
              <a:t>, not all studies agree with </a:t>
            </a:r>
            <a:r>
              <a:rPr lang="en-US" sz="3200" dirty="0" smtClean="0"/>
              <a:t>these results, </a:t>
            </a:r>
            <a:r>
              <a:rPr lang="en-US" sz="3200" dirty="0"/>
              <a:t>many finding inconclusive </a:t>
            </a:r>
            <a:r>
              <a:rPr lang="en-US" sz="3200" dirty="0" smtClean="0"/>
              <a:t>results, </a:t>
            </a:r>
            <a:r>
              <a:rPr lang="en-US" sz="3200" dirty="0"/>
              <a:t>such as the study by </a:t>
            </a:r>
            <a:r>
              <a:rPr lang="en-US" sz="3200" b="1" dirty="0" err="1"/>
              <a:t>Pronk</a:t>
            </a:r>
            <a:r>
              <a:rPr lang="en-US" sz="3200" b="1" dirty="0"/>
              <a:t> et al. (2010), </a:t>
            </a:r>
            <a:r>
              <a:rPr lang="en-US" sz="3200" dirty="0"/>
              <a:t>which did not find any evidence of effect modification, even under long </a:t>
            </a:r>
            <a:r>
              <a:rPr lang="en-US" sz="3200" dirty="0" smtClean="0"/>
              <a:t>duration</a:t>
            </a:r>
            <a:r>
              <a:rPr lang="en-US" sz="3200" dirty="0"/>
              <a:t>. </a:t>
            </a:r>
            <a:r>
              <a:rPr lang="en-US" sz="3200" dirty="0" smtClean="0"/>
              <a:t>However</a:t>
            </a:r>
            <a:r>
              <a:rPr lang="en-US" sz="3200" dirty="0"/>
              <a:t>, a meta-analysis by </a:t>
            </a:r>
            <a:r>
              <a:rPr lang="en-US" sz="3200" b="1" dirty="0"/>
              <a:t>Wang et al. (2013)</a:t>
            </a:r>
            <a:r>
              <a:rPr lang="en-US" sz="3200" dirty="0"/>
              <a:t> discovered a positive dose-response relationship between night work and breast cancer with increasing years of work and cumulative shifts. </a:t>
            </a:r>
            <a:endParaRPr lang="en-CA" sz="3200" dirty="0"/>
          </a:p>
        </p:txBody>
      </p:sp>
      <p:sp>
        <p:nvSpPr>
          <p:cNvPr id="64" name="TextBox 63"/>
          <p:cNvSpPr txBox="1"/>
          <p:nvPr/>
        </p:nvSpPr>
        <p:spPr>
          <a:xfrm>
            <a:off x="32870720" y="21032481"/>
            <a:ext cx="10656496" cy="6494085"/>
          </a:xfrm>
          <a:prstGeom prst="rect">
            <a:avLst/>
          </a:prstGeom>
          <a:noFill/>
        </p:spPr>
        <p:txBody>
          <a:bodyPr wrap="square" rtlCol="0">
            <a:spAutoFit/>
          </a:bodyPr>
          <a:lstStyle/>
          <a:p>
            <a:pPr marL="457200" indent="-457200" algn="just">
              <a:buFont typeface="Arial" panose="020B0604020202020204" pitchFamily="34" charset="0"/>
              <a:buChar char="•"/>
            </a:pPr>
            <a:endParaRPr lang="en-US" sz="3200" dirty="0" smtClean="0"/>
          </a:p>
          <a:p>
            <a:pPr marL="457200" indent="-457200" algn="just">
              <a:buFont typeface="Arial" panose="020B0604020202020204" pitchFamily="34" charset="0"/>
              <a:buChar char="•"/>
            </a:pPr>
            <a:r>
              <a:rPr lang="en-US" sz="3200" dirty="0" smtClean="0"/>
              <a:t>Lack </a:t>
            </a:r>
            <a:r>
              <a:rPr lang="en-US" sz="3200" dirty="0"/>
              <a:t>of </a:t>
            </a:r>
            <a:r>
              <a:rPr lang="en-US" sz="3200" dirty="0" smtClean="0"/>
              <a:t>a consistent </a:t>
            </a:r>
            <a:r>
              <a:rPr lang="en-US" sz="3200" dirty="0"/>
              <a:t>definition of night </a:t>
            </a:r>
            <a:r>
              <a:rPr lang="en-US" sz="3200" dirty="0" smtClean="0"/>
              <a:t>shift, </a:t>
            </a:r>
            <a:r>
              <a:rPr lang="en-US" sz="3200" dirty="0"/>
              <a:t>which may skew results by resulting in a certain degree of misclassification. </a:t>
            </a:r>
            <a:endParaRPr lang="en-US" sz="3200" dirty="0" smtClean="0"/>
          </a:p>
          <a:p>
            <a:pPr marL="457200" indent="-457200" algn="just">
              <a:buFont typeface="Arial" panose="020B0604020202020204" pitchFamily="34" charset="0"/>
              <a:buChar char="•"/>
            </a:pPr>
            <a:r>
              <a:rPr lang="en-US" sz="3200" dirty="0"/>
              <a:t>M</a:t>
            </a:r>
            <a:r>
              <a:rPr lang="en-US" sz="3200" dirty="0" smtClean="0"/>
              <a:t>any </a:t>
            </a:r>
            <a:r>
              <a:rPr lang="en-US" sz="3200" dirty="0"/>
              <a:t>studies focused solely on a certain profession, </a:t>
            </a:r>
            <a:r>
              <a:rPr lang="en-US" sz="3200" dirty="0" smtClean="0"/>
              <a:t>which </a:t>
            </a:r>
            <a:r>
              <a:rPr lang="en-US" sz="3200" dirty="0"/>
              <a:t>may result in an inapplicability to the general population.  </a:t>
            </a:r>
            <a:endParaRPr lang="en-US" sz="3200" dirty="0" smtClean="0"/>
          </a:p>
          <a:p>
            <a:pPr marL="457200" indent="-457200" algn="just">
              <a:buFont typeface="Arial" panose="020B0604020202020204" pitchFamily="34" charset="0"/>
              <a:buChar char="•"/>
            </a:pPr>
            <a:r>
              <a:rPr lang="en-US" sz="3200" dirty="0"/>
              <a:t>M</a:t>
            </a:r>
            <a:r>
              <a:rPr lang="en-US" sz="3200" dirty="0" smtClean="0"/>
              <a:t>any </a:t>
            </a:r>
            <a:r>
              <a:rPr lang="en-US" sz="3200" dirty="0"/>
              <a:t>studies used self-report questionnaires, and the participants might not have reported truthfully. An improvement could be </a:t>
            </a:r>
            <a:r>
              <a:rPr lang="en-US" sz="3200" dirty="0" smtClean="0"/>
              <a:t>self-report </a:t>
            </a:r>
            <a:r>
              <a:rPr lang="en-US" sz="3200" dirty="0"/>
              <a:t>questionnaires complemented by an assessment by experts which could improve </a:t>
            </a:r>
            <a:r>
              <a:rPr lang="en-US" sz="3200" dirty="0" smtClean="0"/>
              <a:t>the validity </a:t>
            </a:r>
            <a:r>
              <a:rPr lang="en-US" sz="3200" dirty="0"/>
              <a:t>of shift work exposure assessment. </a:t>
            </a:r>
            <a:endParaRPr lang="en-CA" sz="3200" dirty="0"/>
          </a:p>
        </p:txBody>
      </p:sp>
      <p:sp>
        <p:nvSpPr>
          <p:cNvPr id="65" name="TextBox 64"/>
          <p:cNvSpPr txBox="1"/>
          <p:nvPr/>
        </p:nvSpPr>
        <p:spPr>
          <a:xfrm>
            <a:off x="32998636" y="27874798"/>
            <a:ext cx="9772863" cy="4031873"/>
          </a:xfrm>
          <a:prstGeom prst="rect">
            <a:avLst/>
          </a:prstGeom>
          <a:noFill/>
        </p:spPr>
        <p:txBody>
          <a:bodyPr wrap="square" rtlCol="0">
            <a:spAutoFit/>
          </a:bodyPr>
          <a:lstStyle/>
          <a:p>
            <a:r>
              <a:rPr lang="en-US" sz="3200" dirty="0"/>
              <a:t>T</a:t>
            </a:r>
            <a:r>
              <a:rPr lang="en-US" sz="3200" dirty="0" smtClean="0"/>
              <a:t>his </a:t>
            </a:r>
            <a:r>
              <a:rPr lang="en-US" sz="3200" dirty="0"/>
              <a:t>analysis indicates that there is an association between night shift work and the risk of breast cancer. </a:t>
            </a:r>
            <a:r>
              <a:rPr lang="en-US" sz="3200" dirty="0" smtClean="0"/>
              <a:t>Further </a:t>
            </a:r>
            <a:r>
              <a:rPr lang="en-US" sz="3200" dirty="0"/>
              <a:t>research with </a:t>
            </a:r>
            <a:r>
              <a:rPr lang="en-US" sz="3200" dirty="0" smtClean="0"/>
              <a:t>higher quality </a:t>
            </a:r>
            <a:r>
              <a:rPr lang="en-US" sz="3200" dirty="0"/>
              <a:t>cohort studies is needed to confirm these </a:t>
            </a:r>
            <a:r>
              <a:rPr lang="en-US" sz="3200" dirty="0" smtClean="0"/>
              <a:t>results. In </a:t>
            </a:r>
            <a:r>
              <a:rPr lang="en-US" sz="3200" dirty="0"/>
              <a:t>order to be able to reduce the number of cases of breast cancer worldwide, risk factors such as night shift work need to be properly identified so that policies and changes in prevention can be made.</a:t>
            </a:r>
            <a:endParaRPr lang="en-CA" sz="3200" dirty="0"/>
          </a:p>
        </p:txBody>
      </p:sp>
      <p:sp>
        <p:nvSpPr>
          <p:cNvPr id="67" name="TextBox 66"/>
          <p:cNvSpPr txBox="1"/>
          <p:nvPr/>
        </p:nvSpPr>
        <p:spPr>
          <a:xfrm>
            <a:off x="33150943" y="13762256"/>
            <a:ext cx="7885936" cy="628377"/>
          </a:xfrm>
          <a:prstGeom prst="rect">
            <a:avLst/>
          </a:prstGeom>
          <a:noFill/>
        </p:spPr>
        <p:txBody>
          <a:bodyPr wrap="square" rtlCol="0">
            <a:spAutoFit/>
          </a:bodyPr>
          <a:lstStyle/>
          <a:p>
            <a:r>
              <a:rPr lang="en-US" sz="3500" dirty="0" smtClean="0">
                <a:latin typeface="Arial Black" pitchFamily="34" charset="0"/>
              </a:rPr>
              <a:t>Discussion</a:t>
            </a:r>
            <a:endParaRPr lang="en-US" sz="3500" dirty="0">
              <a:latin typeface="Arial Black" pitchFamily="34" charset="0"/>
            </a:endParaRPr>
          </a:p>
        </p:txBody>
      </p:sp>
      <p:sp>
        <p:nvSpPr>
          <p:cNvPr id="68" name="TextBox 67"/>
          <p:cNvSpPr txBox="1"/>
          <p:nvPr/>
        </p:nvSpPr>
        <p:spPr>
          <a:xfrm>
            <a:off x="33173164" y="21109962"/>
            <a:ext cx="7885936" cy="628377"/>
          </a:xfrm>
          <a:prstGeom prst="rect">
            <a:avLst/>
          </a:prstGeom>
          <a:noFill/>
        </p:spPr>
        <p:txBody>
          <a:bodyPr wrap="square" rtlCol="0">
            <a:spAutoFit/>
          </a:bodyPr>
          <a:lstStyle/>
          <a:p>
            <a:r>
              <a:rPr lang="en-US" sz="3500" dirty="0">
                <a:latin typeface="+mj-lt"/>
              </a:rPr>
              <a:t>Limitations</a:t>
            </a:r>
          </a:p>
        </p:txBody>
      </p:sp>
      <p:sp>
        <p:nvSpPr>
          <p:cNvPr id="69" name="TextBox 68"/>
          <p:cNvSpPr txBox="1"/>
          <p:nvPr/>
        </p:nvSpPr>
        <p:spPr>
          <a:xfrm>
            <a:off x="33064237" y="27314349"/>
            <a:ext cx="7885936" cy="628377"/>
          </a:xfrm>
          <a:prstGeom prst="rect">
            <a:avLst/>
          </a:prstGeom>
          <a:noFill/>
        </p:spPr>
        <p:txBody>
          <a:bodyPr wrap="square" rtlCol="0">
            <a:spAutoFit/>
          </a:bodyPr>
          <a:lstStyle/>
          <a:p>
            <a:r>
              <a:rPr lang="en-US" sz="3500" b="1" dirty="0" smtClean="0"/>
              <a:t>Conclusion</a:t>
            </a:r>
            <a:endParaRPr lang="en-US" sz="3500" b="1" dirty="0"/>
          </a:p>
        </p:txBody>
      </p:sp>
      <p:sp>
        <p:nvSpPr>
          <p:cNvPr id="37" name="Title 1"/>
          <p:cNvSpPr>
            <a:spLocks noGrp="1"/>
          </p:cNvSpPr>
          <p:nvPr>
            <p:ph type="title"/>
          </p:nvPr>
        </p:nvSpPr>
        <p:spPr>
          <a:xfrm>
            <a:off x="2777215" y="1663373"/>
            <a:ext cx="38336771" cy="2319348"/>
          </a:xfrm>
        </p:spPr>
        <p:txBody>
          <a:bodyPr>
            <a:normAutofit/>
          </a:bodyPr>
          <a:lstStyle/>
          <a:p>
            <a:r>
              <a:rPr lang="en-US" sz="9333" i="1" dirty="0">
                <a:solidFill>
                  <a:schemeClr val="bg1"/>
                </a:solidFill>
              </a:rPr>
              <a:t>Night Shift Work and the Risk of Breast Cancer</a:t>
            </a:r>
          </a:p>
        </p:txBody>
      </p:sp>
      <p:sp>
        <p:nvSpPr>
          <p:cNvPr id="38" name="Text Placeholder 2"/>
          <p:cNvSpPr>
            <a:spLocks noGrp="1"/>
          </p:cNvSpPr>
          <p:nvPr>
            <p:ph type="body" sz="quarter" idx="10"/>
          </p:nvPr>
        </p:nvSpPr>
        <p:spPr>
          <a:xfrm>
            <a:off x="2673979" y="3228319"/>
            <a:ext cx="38720918" cy="1749271"/>
          </a:xfrm>
        </p:spPr>
        <p:txBody>
          <a:bodyPr>
            <a:normAutofit fontScale="55000" lnSpcReduction="20000"/>
          </a:bodyPr>
          <a:lstStyle/>
          <a:p>
            <a:pPr algn="ctr"/>
            <a:r>
              <a:rPr lang="en-US" sz="7100" b="1" dirty="0" err="1" smtClean="0">
                <a:solidFill>
                  <a:schemeClr val="bg1"/>
                </a:solidFill>
              </a:rPr>
              <a:t>Jaskiran</a:t>
            </a:r>
            <a:r>
              <a:rPr lang="en-US" sz="7100" b="1" dirty="0" smtClean="0">
                <a:solidFill>
                  <a:schemeClr val="bg1"/>
                </a:solidFill>
              </a:rPr>
              <a:t> </a:t>
            </a:r>
            <a:r>
              <a:rPr lang="en-US" sz="7100" b="1" dirty="0" smtClean="0">
                <a:solidFill>
                  <a:schemeClr val="bg1"/>
                </a:solidFill>
              </a:rPr>
              <a:t>Kaur</a:t>
            </a:r>
            <a:r>
              <a:rPr lang="en-US" sz="7100" b="1" baseline="30000" dirty="0" smtClean="0">
                <a:solidFill>
                  <a:schemeClr val="bg1"/>
                </a:solidFill>
              </a:rPr>
              <a:t>1</a:t>
            </a:r>
            <a:r>
              <a:rPr lang="en-US" sz="7100" b="1" dirty="0" smtClean="0">
                <a:solidFill>
                  <a:schemeClr val="bg1"/>
                </a:solidFill>
              </a:rPr>
              <a:t> </a:t>
            </a:r>
            <a:r>
              <a:rPr lang="en-US" sz="7100" b="1" dirty="0" smtClean="0">
                <a:solidFill>
                  <a:schemeClr val="bg1"/>
                </a:solidFill>
              </a:rPr>
              <a:t>&amp; Carina </a:t>
            </a:r>
            <a:r>
              <a:rPr lang="en-US" sz="7100" b="1" dirty="0" smtClean="0">
                <a:solidFill>
                  <a:schemeClr val="bg1"/>
                </a:solidFill>
              </a:rPr>
              <a:t>Stumpf</a:t>
            </a:r>
            <a:r>
              <a:rPr lang="en-US" sz="7100" b="1" baseline="30000" dirty="0" smtClean="0">
                <a:solidFill>
                  <a:schemeClr val="bg1"/>
                </a:solidFill>
              </a:rPr>
              <a:t>1</a:t>
            </a:r>
            <a:endParaRPr lang="en-US" sz="7100" b="1" dirty="0" smtClean="0">
              <a:solidFill>
                <a:schemeClr val="bg1"/>
              </a:solidFill>
            </a:endParaRPr>
          </a:p>
          <a:p>
            <a:pPr algn="ctr"/>
            <a:r>
              <a:rPr lang="en-US" sz="7100" b="1" dirty="0" smtClean="0">
                <a:solidFill>
                  <a:schemeClr val="bg1"/>
                </a:solidFill>
              </a:rPr>
              <a:t>Epidemiology</a:t>
            </a:r>
          </a:p>
          <a:p>
            <a:pPr algn="ctr"/>
            <a:r>
              <a:rPr lang="en-US" sz="5400" baseline="30000" dirty="0" smtClean="0">
                <a:solidFill>
                  <a:schemeClr val="bg1"/>
                </a:solidFill>
              </a:rPr>
              <a:t>1</a:t>
            </a:r>
            <a:r>
              <a:rPr lang="en-US" sz="5400" dirty="0" smtClean="0">
                <a:solidFill>
                  <a:schemeClr val="bg1"/>
                </a:solidFill>
              </a:rPr>
              <a:t>Faculty </a:t>
            </a:r>
            <a:r>
              <a:rPr lang="en-US" sz="5400" dirty="0" smtClean="0">
                <a:solidFill>
                  <a:schemeClr val="bg1"/>
                </a:solidFill>
              </a:rPr>
              <a:t>of Health Science at the University of Ottawa</a:t>
            </a:r>
            <a:endParaRPr lang="en-US" sz="5400" dirty="0">
              <a:solidFill>
                <a:schemeClr val="bg1"/>
              </a:solidFill>
            </a:endParaRPr>
          </a:p>
        </p:txBody>
      </p:sp>
      <p:sp>
        <p:nvSpPr>
          <p:cNvPr id="2" name="TextBox 1"/>
          <p:cNvSpPr txBox="1"/>
          <p:nvPr/>
        </p:nvSpPr>
        <p:spPr>
          <a:xfrm>
            <a:off x="11501239" y="5521175"/>
            <a:ext cx="8487668" cy="630942"/>
          </a:xfrm>
          <a:prstGeom prst="rect">
            <a:avLst/>
          </a:prstGeom>
          <a:noFill/>
        </p:spPr>
        <p:txBody>
          <a:bodyPr wrap="square" rtlCol="0">
            <a:spAutoFit/>
          </a:bodyPr>
          <a:lstStyle/>
          <a:p>
            <a:r>
              <a:rPr lang="en-CA" sz="3500" dirty="0" smtClean="0">
                <a:latin typeface="+mj-lt"/>
              </a:rPr>
              <a:t>Research Question</a:t>
            </a:r>
          </a:p>
        </p:txBody>
      </p:sp>
      <p:sp>
        <p:nvSpPr>
          <p:cNvPr id="3" name="TextBox 2"/>
          <p:cNvSpPr txBox="1"/>
          <p:nvPr/>
        </p:nvSpPr>
        <p:spPr>
          <a:xfrm>
            <a:off x="11322948" y="6051308"/>
            <a:ext cx="10850603" cy="1569660"/>
          </a:xfrm>
          <a:prstGeom prst="rect">
            <a:avLst/>
          </a:prstGeom>
          <a:noFill/>
        </p:spPr>
        <p:txBody>
          <a:bodyPr wrap="square" rtlCol="0">
            <a:spAutoFit/>
          </a:bodyPr>
          <a:lstStyle/>
          <a:p>
            <a:r>
              <a:rPr lang="en-US" sz="3200" dirty="0"/>
              <a:t>For females working at night, what </a:t>
            </a:r>
            <a:r>
              <a:rPr lang="en-US" sz="3200" dirty="0" smtClean="0"/>
              <a:t>does the </a:t>
            </a:r>
            <a:r>
              <a:rPr lang="en-US" sz="3200" dirty="0"/>
              <a:t>evidence suggest regarding the association between night work and breast carcinoma?</a:t>
            </a:r>
            <a:endParaRPr lang="en-CA" sz="3200" dirty="0"/>
          </a:p>
        </p:txBody>
      </p:sp>
      <p:pic>
        <p:nvPicPr>
          <p:cNvPr id="58" name="Picture 57"/>
          <p:cNvPicPr/>
          <p:nvPr/>
        </p:nvPicPr>
        <p:blipFill>
          <a:blip r:embed="rId3">
            <a:extLst>
              <a:ext uri="{28A0092B-C50C-407E-A947-70E740481C1C}">
                <a14:useLocalDpi xmlns:a14="http://schemas.microsoft.com/office/drawing/2010/main" val="0"/>
              </a:ext>
            </a:extLst>
          </a:blip>
          <a:srcRect/>
          <a:stretch>
            <a:fillRect/>
          </a:stretch>
        </p:blipFill>
        <p:spPr bwMode="auto">
          <a:xfrm>
            <a:off x="22786985" y="5810481"/>
            <a:ext cx="9833510" cy="5745384"/>
          </a:xfrm>
          <a:prstGeom prst="rect">
            <a:avLst/>
          </a:prstGeom>
          <a:noFill/>
        </p:spPr>
      </p:pic>
      <p:sp>
        <p:nvSpPr>
          <p:cNvPr id="4" name="TextBox 3"/>
          <p:cNvSpPr txBox="1"/>
          <p:nvPr/>
        </p:nvSpPr>
        <p:spPr>
          <a:xfrm>
            <a:off x="22741149" y="11618628"/>
            <a:ext cx="9477471" cy="1815882"/>
          </a:xfrm>
          <a:prstGeom prst="rect">
            <a:avLst/>
          </a:prstGeom>
          <a:noFill/>
        </p:spPr>
        <p:txBody>
          <a:bodyPr wrap="square" rtlCol="0">
            <a:spAutoFit/>
          </a:bodyPr>
          <a:lstStyle/>
          <a:p>
            <a:r>
              <a:rPr lang="en-US" sz="2800" dirty="0"/>
              <a:t>Figure 1. </a:t>
            </a:r>
            <a:r>
              <a:rPr lang="en-CA" sz="2800" dirty="0"/>
              <a:t>Increased risk of breast cancer has been associated with the amount of years spent working shift work at night. From BBC News at </a:t>
            </a:r>
            <a:r>
              <a:rPr lang="en-CA" sz="2800" dirty="0">
                <a:hlinkClick r:id="rId4"/>
              </a:rPr>
              <a:t>bbc.co.uk/news</a:t>
            </a:r>
            <a:r>
              <a:rPr lang="en-CA" sz="2800" dirty="0"/>
              <a:t> and by permission of Oxford University Press.</a:t>
            </a:r>
          </a:p>
        </p:txBody>
      </p:sp>
      <p:graphicFrame>
        <p:nvGraphicFramePr>
          <p:cNvPr id="5" name="Table 4"/>
          <p:cNvGraphicFramePr>
            <a:graphicFrameLocks noGrp="1"/>
          </p:cNvGraphicFramePr>
          <p:nvPr>
            <p:extLst>
              <p:ext uri="{D42A27DB-BD31-4B8C-83A1-F6EECF244321}">
                <p14:modId xmlns:p14="http://schemas.microsoft.com/office/powerpoint/2010/main" val="3455739279"/>
              </p:ext>
            </p:extLst>
          </p:nvPr>
        </p:nvGraphicFramePr>
        <p:xfrm>
          <a:off x="10345866" y="17374065"/>
          <a:ext cx="12027665" cy="14215589"/>
        </p:xfrm>
        <a:graphic>
          <a:graphicData uri="http://schemas.openxmlformats.org/drawingml/2006/table">
            <a:tbl>
              <a:tblPr firstRow="1" firstCol="1" bandRow="1">
                <a:tableStyleId>{5C22544A-7EE6-4342-B048-85BDC9FD1C3A}</a:tableStyleId>
              </a:tblPr>
              <a:tblGrid>
                <a:gridCol w="1699807"/>
                <a:gridCol w="2244156"/>
                <a:gridCol w="1224950"/>
                <a:gridCol w="2161682"/>
                <a:gridCol w="4697070"/>
              </a:tblGrid>
              <a:tr h="1964120">
                <a:tc>
                  <a:txBody>
                    <a:bodyPr/>
                    <a:lstStyle/>
                    <a:p>
                      <a:pPr>
                        <a:lnSpc>
                          <a:spcPct val="107000"/>
                        </a:lnSpc>
                        <a:spcAft>
                          <a:spcPts val="0"/>
                        </a:spcAft>
                      </a:pPr>
                      <a:r>
                        <a:rPr lang="en-CA" sz="2000" dirty="0">
                          <a:effectLst/>
                        </a:rPr>
                        <a:t>Study</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Country and period of time under       </a:t>
                      </a:r>
                      <a:r>
                        <a:rPr lang="en-CA" sz="2000" dirty="0" smtClean="0">
                          <a:effectLst/>
                        </a:rPr>
                        <a:t>observation</a:t>
                      </a:r>
                      <a:r>
                        <a:rPr lang="en-CA" sz="2000" dirty="0">
                          <a:effectLst/>
                        </a:rPr>
                        <a: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 of </a:t>
                      </a:r>
                      <a:r>
                        <a:rPr lang="en-CA" sz="2000" dirty="0" smtClean="0">
                          <a:effectLst/>
                        </a:rPr>
                        <a:t>cases /controls </a:t>
                      </a:r>
                      <a:r>
                        <a:rPr lang="en-CA" sz="2000" dirty="0">
                          <a:effectLst/>
                        </a:rPr>
                        <a:t>or cohort size</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Exposure measure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Level of Exposure</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370938">
                <a:tc>
                  <a:txBody>
                    <a:bodyPr/>
                    <a:lstStyle/>
                    <a:p>
                      <a:pPr>
                        <a:lnSpc>
                          <a:spcPct val="107000"/>
                        </a:lnSpc>
                        <a:spcAft>
                          <a:spcPts val="0"/>
                        </a:spcAft>
                      </a:pPr>
                      <a:r>
                        <a:rPr lang="en-CA" sz="2000" dirty="0">
                          <a:effectLst/>
                        </a:rPr>
                        <a:t>Lie et al. (2011)</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Norway (1914-1985)</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699/895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Telephone interview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smtClean="0">
                          <a:effectLst/>
                        </a:rPr>
                        <a:t>a) </a:t>
                      </a:r>
                      <a:r>
                        <a:rPr lang="en-CA" sz="2000" dirty="0">
                          <a:effectLst/>
                        </a:rPr>
                        <a:t>1–11 years of work in schedules that included night work. </a:t>
                      </a:r>
                      <a:r>
                        <a:rPr lang="en-CA" sz="2000" dirty="0" smtClean="0">
                          <a:effectLst/>
                        </a:rPr>
                        <a:t>b)12 </a:t>
                      </a:r>
                      <a:r>
                        <a:rPr lang="en-CA" sz="2000" dirty="0">
                          <a:effectLst/>
                        </a:rPr>
                        <a:t>years of work </a:t>
                      </a:r>
                      <a:r>
                        <a:rPr lang="en-CA" sz="2000" dirty="0" smtClean="0">
                          <a:effectLst/>
                        </a:rPr>
                        <a:t>in </a:t>
                      </a:r>
                      <a:r>
                        <a:rPr lang="en-CA" sz="2000" dirty="0">
                          <a:effectLst/>
                        </a:rPr>
                        <a:t>that included night work versus never having worked </a:t>
                      </a:r>
                      <a:r>
                        <a:rPr lang="en-CA" sz="2000" dirty="0" smtClean="0">
                          <a:effectLst/>
                        </a:rPr>
                        <a:t>at night.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77006">
                <a:tc>
                  <a:txBody>
                    <a:bodyPr/>
                    <a:lstStyle/>
                    <a:p>
                      <a:pPr>
                        <a:lnSpc>
                          <a:spcPct val="107000"/>
                        </a:lnSpc>
                        <a:spcAft>
                          <a:spcPts val="0"/>
                        </a:spcAft>
                      </a:pPr>
                      <a:r>
                        <a:rPr lang="en-CA" sz="2000">
                          <a:effectLst/>
                        </a:rPr>
                        <a:t>Davis et al.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USA (1993-1995)</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813/792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In-person interview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Having worked night shifts versus never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77006">
                <a:tc>
                  <a:txBody>
                    <a:bodyPr/>
                    <a:lstStyle/>
                    <a:p>
                      <a:pPr>
                        <a:lnSpc>
                          <a:spcPct val="107000"/>
                        </a:lnSpc>
                        <a:spcAft>
                          <a:spcPts val="0"/>
                        </a:spcAft>
                      </a:pPr>
                      <a:r>
                        <a:rPr lang="fr-CA" sz="2000">
                          <a:effectLst/>
                        </a:rPr>
                        <a:t>Menegaux et al.</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France (2005-2008)</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1232/1317</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In-person interview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Having worked night shifts versus never</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77006">
                <a:tc>
                  <a:txBody>
                    <a:bodyPr/>
                    <a:lstStyle/>
                    <a:p>
                      <a:pPr>
                        <a:lnSpc>
                          <a:spcPct val="107000"/>
                        </a:lnSpc>
                        <a:spcAft>
                          <a:spcPts val="0"/>
                        </a:spcAft>
                      </a:pPr>
                      <a:r>
                        <a:rPr lang="en-CA" sz="2000">
                          <a:effectLst/>
                        </a:rPr>
                        <a:t>Pesch et al.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Germany (2000-2004)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857/892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Telephone interview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Having ever worked  in night-shift work </a:t>
                      </a:r>
                      <a:r>
                        <a:rPr lang="en-CA" sz="2000" dirty="0" smtClean="0">
                          <a:effectLst/>
                        </a:rPr>
                        <a:t>versus </a:t>
                      </a:r>
                      <a:r>
                        <a:rPr lang="en-CA" sz="2000" dirty="0">
                          <a:effectLst/>
                        </a:rPr>
                        <a:t>employed but not </a:t>
                      </a:r>
                      <a:r>
                        <a:rPr lang="en-CA" sz="2000" dirty="0" smtClean="0">
                          <a:effectLst/>
                        </a:rPr>
                        <a:t>at night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023828">
                <a:tc>
                  <a:txBody>
                    <a:bodyPr/>
                    <a:lstStyle/>
                    <a:p>
                      <a:pPr>
                        <a:lnSpc>
                          <a:spcPct val="107000"/>
                        </a:lnSpc>
                        <a:spcAft>
                          <a:spcPts val="0"/>
                        </a:spcAft>
                      </a:pPr>
                      <a:r>
                        <a:rPr lang="en-CA" sz="2000" dirty="0">
                          <a:effectLst/>
                        </a:rPr>
                        <a:t>Hansen and </a:t>
                      </a:r>
                      <a:r>
                        <a:rPr lang="en-CA" sz="2000" dirty="0" err="1">
                          <a:effectLst/>
                        </a:rPr>
                        <a:t>Lassen</a:t>
                      </a:r>
                      <a:r>
                        <a:rPr lang="en-CA" sz="2000" dirty="0">
                          <a:effectLst/>
                        </a:rPr>
                        <a:t>                                                            </a:t>
                      </a:r>
                    </a:p>
                  </a:txBody>
                  <a:tcPr marL="68580" marR="68580" marT="0" marB="0"/>
                </a:tc>
                <a:tc>
                  <a:txBody>
                    <a:bodyPr/>
                    <a:lstStyle/>
                    <a:p>
                      <a:pPr>
                        <a:lnSpc>
                          <a:spcPct val="107000"/>
                        </a:lnSpc>
                        <a:spcAft>
                          <a:spcPts val="0"/>
                        </a:spcAft>
                      </a:pPr>
                      <a:r>
                        <a:rPr lang="en-CA" sz="2000">
                          <a:effectLst/>
                        </a:rPr>
                        <a:t>Denmark (1990-2003)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218/899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Questionnaire and telephone interview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Having worked night shifts versus never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77006">
                <a:tc>
                  <a:txBody>
                    <a:bodyPr/>
                    <a:lstStyle/>
                    <a:p>
                      <a:pPr>
                        <a:lnSpc>
                          <a:spcPct val="107000"/>
                        </a:lnSpc>
                        <a:spcAft>
                          <a:spcPts val="0"/>
                        </a:spcAft>
                      </a:pPr>
                      <a:r>
                        <a:rPr lang="en-CA" sz="2000">
                          <a:effectLst/>
                        </a:rPr>
                        <a:t>Lie et al.(2013)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Norway(1996-2007)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513/757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Telephone interview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Having worked minimum of 6 consecutive night shifts versus never</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18049">
                <a:tc>
                  <a:txBody>
                    <a:bodyPr/>
                    <a:lstStyle/>
                    <a:p>
                      <a:pPr>
                        <a:lnSpc>
                          <a:spcPct val="107000"/>
                        </a:lnSpc>
                        <a:spcAft>
                          <a:spcPts val="0"/>
                        </a:spcAft>
                      </a:pPr>
                      <a:r>
                        <a:rPr lang="en-CA" sz="2000">
                          <a:effectLst/>
                        </a:rPr>
                        <a:t>Grundy et al.</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Canada (2005-2010)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1134/1179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Questionnaire and telephone interview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a) Having worked either 0-14, 15-29, or &gt;30 years in postmenopausal women of night work b) Having worked either 0–9, 10–19 or </a:t>
                      </a:r>
                      <a:r>
                        <a:rPr lang="en-CA" sz="2000" dirty="0" smtClean="0">
                          <a:effectLst/>
                        </a:rPr>
                        <a:t>≥20 years in premenopausal women</a:t>
                      </a:r>
                      <a:r>
                        <a:rPr lang="en-CA" sz="2000" baseline="0" dirty="0" smtClean="0">
                          <a:effectLst/>
                        </a:rPr>
                        <a:t> of night work versus never</a:t>
                      </a:r>
                      <a:r>
                        <a:rPr lang="en-CA" sz="2000" dirty="0" smtClean="0">
                          <a:effectLst/>
                        </a:rPr>
                        <a: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370938">
                <a:tc>
                  <a:txBody>
                    <a:bodyPr/>
                    <a:lstStyle/>
                    <a:p>
                      <a:pPr>
                        <a:lnSpc>
                          <a:spcPct val="107000"/>
                        </a:lnSpc>
                        <a:spcAft>
                          <a:spcPts val="0"/>
                        </a:spcAft>
                      </a:pPr>
                      <a:r>
                        <a:rPr lang="en-CA" sz="2000">
                          <a:effectLst/>
                        </a:rPr>
                        <a:t>Hansen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Denmark (1964–1999)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7035</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Interview-based Survey and Central Persons Registry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Having worked night work versus employed but not in night work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065160">
                <a:tc>
                  <a:txBody>
                    <a:bodyPr/>
                    <a:lstStyle/>
                    <a:p>
                      <a:pPr>
                        <a:lnSpc>
                          <a:spcPct val="107000"/>
                        </a:lnSpc>
                        <a:spcAft>
                          <a:spcPts val="0"/>
                        </a:spcAft>
                      </a:pPr>
                      <a:r>
                        <a:rPr lang="en-CA" sz="2000">
                          <a:effectLst/>
                        </a:rPr>
                        <a:t>Tynes et al.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a:effectLst/>
                        </a:rPr>
                        <a:t>Norway (1920-1980)                   Follow-up(1961-1991)</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Age&lt;50: 29/150</a:t>
                      </a:r>
                    </a:p>
                    <a:p>
                      <a:pPr>
                        <a:lnSpc>
                          <a:spcPct val="107000"/>
                        </a:lnSpc>
                        <a:spcAft>
                          <a:spcPts val="0"/>
                        </a:spcAft>
                      </a:pPr>
                      <a:r>
                        <a:rPr lang="en-CA" sz="2000" dirty="0">
                          <a:effectLst/>
                        </a:rPr>
                        <a:t>Age&gt;50: 21/109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Job histories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smtClean="0">
                          <a:effectLst/>
                        </a:rPr>
                        <a:t>a</a:t>
                      </a:r>
                      <a:r>
                        <a:rPr lang="en-CA" sz="2000" dirty="0">
                          <a:effectLst/>
                        </a:rPr>
                        <a:t>) Age&lt;50, low level of shift work with a score of0–3.1 </a:t>
                      </a:r>
                      <a:r>
                        <a:rPr lang="en-CA" sz="2000" dirty="0" smtClean="0">
                          <a:effectLst/>
                        </a:rPr>
                        <a:t>b</a:t>
                      </a:r>
                      <a:r>
                        <a:rPr lang="en-CA" sz="2000" dirty="0">
                          <a:effectLst/>
                        </a:rPr>
                        <a:t>) High level of shift work with a score of  </a:t>
                      </a:r>
                      <a:r>
                        <a:rPr lang="en-CA" sz="2000" dirty="0" smtClean="0">
                          <a:effectLst/>
                        </a:rPr>
                        <a:t>3.1–20.7</a:t>
                      </a:r>
                      <a:r>
                        <a:rPr lang="en-CA" sz="2000" baseline="0" dirty="0" smtClean="0">
                          <a:effectLst/>
                        </a:rPr>
                        <a:t> </a:t>
                      </a:r>
                      <a:r>
                        <a:rPr lang="en-CA" sz="2000" dirty="0" smtClean="0">
                          <a:effectLst/>
                        </a:rPr>
                        <a:t>c</a:t>
                      </a:r>
                      <a:r>
                        <a:rPr lang="en-CA" sz="2000" dirty="0">
                          <a:effectLst/>
                        </a:rPr>
                        <a:t>) Age&gt;50, low level of shift work with a score of </a:t>
                      </a:r>
                      <a:r>
                        <a:rPr lang="en-CA" sz="2000" dirty="0" smtClean="0">
                          <a:effectLst/>
                        </a:rPr>
                        <a:t>0–3.1</a:t>
                      </a:r>
                      <a:r>
                        <a:rPr lang="en-CA" sz="2000" baseline="0" dirty="0" smtClean="0">
                          <a:effectLst/>
                        </a:rPr>
                        <a:t> </a:t>
                      </a:r>
                      <a:r>
                        <a:rPr lang="en-CA" sz="2000" dirty="0" smtClean="0">
                          <a:effectLst/>
                        </a:rPr>
                        <a:t>d</a:t>
                      </a:r>
                      <a:r>
                        <a:rPr lang="en-CA" sz="2000" dirty="0">
                          <a:effectLst/>
                        </a:rPr>
                        <a:t>) Age&gt;50, high level of shift work with a score 3.1–20.7 versus never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016124">
                <a:tc>
                  <a:txBody>
                    <a:bodyPr/>
                    <a:lstStyle/>
                    <a:p>
                      <a:pPr>
                        <a:lnSpc>
                          <a:spcPct val="107000"/>
                        </a:lnSpc>
                        <a:spcAft>
                          <a:spcPts val="0"/>
                        </a:spcAft>
                      </a:pPr>
                      <a:r>
                        <a:rPr lang="en-CA" sz="2000" dirty="0" err="1">
                          <a:effectLst/>
                        </a:rPr>
                        <a:t>Schernhammer</a:t>
                      </a:r>
                      <a:r>
                        <a:rPr lang="en-CA" sz="2000" dirty="0">
                          <a:effectLst/>
                        </a:rPr>
                        <a:t>  et al. (2006</a:t>
                      </a:r>
                      <a:r>
                        <a:rPr lang="en-CA" sz="2000" dirty="0" smtClean="0">
                          <a:effectLst/>
                        </a:rPr>
                        <a:t>)</a:t>
                      </a:r>
                      <a:endParaRPr lang="en-CA" sz="2000" dirty="0">
                        <a:effectLst/>
                      </a:endParaRPr>
                    </a:p>
                  </a:txBody>
                  <a:tcPr marL="68580" marR="68580" marT="0" marB="0"/>
                </a:tc>
                <a:tc>
                  <a:txBody>
                    <a:bodyPr/>
                    <a:lstStyle/>
                    <a:p>
                      <a:pPr>
                        <a:lnSpc>
                          <a:spcPct val="107000"/>
                        </a:lnSpc>
                        <a:spcAft>
                          <a:spcPts val="0"/>
                        </a:spcAft>
                      </a:pPr>
                      <a:r>
                        <a:rPr lang="en-CA" sz="2000">
                          <a:effectLst/>
                        </a:rPr>
                        <a:t>USA(1989-2001)      </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115,022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Questionnaires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4267013" rtl="0" eaLnBrk="1" fontAlgn="auto" latinLnBrk="0" hangingPunct="1">
                        <a:lnSpc>
                          <a:spcPct val="107000"/>
                        </a:lnSpc>
                        <a:spcBef>
                          <a:spcPts val="0"/>
                        </a:spcBef>
                        <a:spcAft>
                          <a:spcPts val="0"/>
                        </a:spcAft>
                        <a:buClrTx/>
                        <a:buSzTx/>
                        <a:buFontTx/>
                        <a:buNone/>
                        <a:tabLst/>
                        <a:defRPr/>
                      </a:pPr>
                      <a:r>
                        <a:rPr lang="en-CA" sz="2000" dirty="0">
                          <a:effectLst/>
                        </a:rPr>
                        <a:t>a) Having worked either &gt;20, 10-19 or 1-9 </a:t>
                      </a:r>
                      <a:r>
                        <a:rPr lang="en-CA" sz="2000" dirty="0" smtClean="0">
                          <a:effectLst/>
                        </a:rPr>
                        <a:t>years in night work versus never</a:t>
                      </a:r>
                      <a:endParaRPr lang="en-CA" sz="20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18733">
                <a:tc>
                  <a:txBody>
                    <a:bodyPr/>
                    <a:lstStyle/>
                    <a:p>
                      <a:pPr>
                        <a:lnSpc>
                          <a:spcPct val="107000"/>
                        </a:lnSpc>
                        <a:spcAft>
                          <a:spcPts val="0"/>
                        </a:spcAft>
                      </a:pPr>
                      <a:r>
                        <a:rPr lang="en-CA" sz="2000" dirty="0" err="1">
                          <a:effectLst/>
                        </a:rPr>
                        <a:t>Schernhammer</a:t>
                      </a:r>
                      <a:r>
                        <a:rPr lang="en-CA" sz="2000" dirty="0">
                          <a:effectLst/>
                        </a:rPr>
                        <a:t>  et al.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USA(1988-1998)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   85 197</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CA" sz="2000" dirty="0">
                          <a:effectLst/>
                        </a:rPr>
                        <a:t>Bi-annual questionnaires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CA" sz="2000" dirty="0">
                          <a:effectLst/>
                        </a:rPr>
                        <a:t>Having worked either  1–2, 3–5, 6–9, 10–14,15–19, 20-29, or 30 or more years in night shift work versus never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7" name="TextBox 6"/>
          <p:cNvSpPr txBox="1"/>
          <p:nvPr/>
        </p:nvSpPr>
        <p:spPr>
          <a:xfrm>
            <a:off x="10460356" y="31592733"/>
            <a:ext cx="5770244" cy="369332"/>
          </a:xfrm>
          <a:prstGeom prst="rect">
            <a:avLst/>
          </a:prstGeom>
          <a:noFill/>
        </p:spPr>
        <p:txBody>
          <a:bodyPr wrap="square" rtlCol="0">
            <a:spAutoFit/>
          </a:bodyPr>
          <a:lstStyle/>
          <a:p>
            <a:r>
              <a:rPr lang="en-CA" sz="1800" dirty="0" smtClean="0"/>
              <a:t>Table 1: Study characteristics from the studies</a:t>
            </a:r>
            <a:endParaRPr lang="en-CA" sz="1800" dirty="0"/>
          </a:p>
        </p:txBody>
      </p:sp>
      <p:graphicFrame>
        <p:nvGraphicFramePr>
          <p:cNvPr id="8" name="Table 7"/>
          <p:cNvGraphicFramePr>
            <a:graphicFrameLocks noGrp="1"/>
          </p:cNvGraphicFramePr>
          <p:nvPr>
            <p:extLst>
              <p:ext uri="{D42A27DB-BD31-4B8C-83A1-F6EECF244321}">
                <p14:modId xmlns:p14="http://schemas.microsoft.com/office/powerpoint/2010/main" val="2430095523"/>
              </p:ext>
            </p:extLst>
          </p:nvPr>
        </p:nvGraphicFramePr>
        <p:xfrm>
          <a:off x="33320263" y="5412756"/>
          <a:ext cx="9550612" cy="7915908"/>
        </p:xfrm>
        <a:graphic>
          <a:graphicData uri="http://schemas.openxmlformats.org/drawingml/2006/table">
            <a:tbl>
              <a:tblPr firstRow="1" firstCol="1" bandRow="1">
                <a:tableStyleId>{5C22544A-7EE6-4342-B048-85BDC9FD1C3A}</a:tableStyleId>
              </a:tblPr>
              <a:tblGrid>
                <a:gridCol w="3457533"/>
                <a:gridCol w="4331464"/>
                <a:gridCol w="1761615"/>
              </a:tblGrid>
              <a:tr h="110780">
                <a:tc>
                  <a:txBody>
                    <a:bodyPr/>
                    <a:lstStyle/>
                    <a:p>
                      <a:pPr algn="ctr">
                        <a:lnSpc>
                          <a:spcPct val="107000"/>
                        </a:lnSpc>
                        <a:spcAft>
                          <a:spcPts val="0"/>
                        </a:spcAft>
                      </a:pPr>
                      <a:r>
                        <a:rPr lang="en-US" sz="2000" dirty="0">
                          <a:effectLst/>
                        </a:rPr>
                        <a:t>Study</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rPr>
                        <a:t>OR </a:t>
                      </a:r>
                      <a:r>
                        <a:rPr lang="en-US" sz="2000" dirty="0" err="1">
                          <a:effectLst/>
                        </a:rPr>
                        <a:t>or</a:t>
                      </a:r>
                      <a:r>
                        <a:rPr lang="en-US" sz="2000" dirty="0">
                          <a:effectLst/>
                        </a:rPr>
                        <a:t> RR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95% CI</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lnSpc>
                          <a:spcPct val="107000"/>
                        </a:lnSpc>
                        <a:spcAft>
                          <a:spcPts val="0"/>
                        </a:spcAft>
                      </a:pPr>
                      <a:r>
                        <a:rPr lang="en-US" sz="2000">
                          <a:effectLst/>
                        </a:rPr>
                        <a:t>Lie et al. [6]</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1.8</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1.1-2.8</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48721">
                <a:tc>
                  <a:txBody>
                    <a:bodyPr/>
                    <a:lstStyle/>
                    <a:p>
                      <a:pPr algn="ctr">
                        <a:lnSpc>
                          <a:spcPct val="107000"/>
                        </a:lnSpc>
                        <a:spcAft>
                          <a:spcPts val="0"/>
                        </a:spcAft>
                      </a:pPr>
                      <a:r>
                        <a:rPr lang="en-US" sz="2000">
                          <a:effectLst/>
                        </a:rPr>
                        <a:t>Davis et al. [7]</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rPr>
                        <a:t>2.3 (5.7+h per week of graveyard </a:t>
                      </a:r>
                      <a:r>
                        <a:rPr lang="en-US" sz="2000" dirty="0" err="1" smtClean="0">
                          <a:effectLst/>
                        </a:rPr>
                        <a:t>shif</a:t>
                      </a:r>
                      <a:r>
                        <a:rPr lang="en-US" sz="2000" dirty="0" smtClean="0">
                          <a:effectLst/>
                        </a:rPr>
                        <a:t> </a:t>
                      </a:r>
                      <a:r>
                        <a:rPr lang="en-US" sz="2000" dirty="0" err="1" smtClean="0">
                          <a:effectLst/>
                        </a:rPr>
                        <a:t>t</a:t>
                      </a:r>
                      <a:r>
                        <a:rPr lang="en-US" sz="2000" i="1" kern="1200" dirty="0" err="1" smtClean="0">
                          <a:solidFill>
                            <a:schemeClr val="dk1"/>
                          </a:solidFill>
                          <a:effectLst/>
                          <a:latin typeface="+mn-lt"/>
                          <a:ea typeface="+mn-ea"/>
                          <a:cs typeface="+mn-cs"/>
                        </a:rPr>
                        <a:t>versus</a:t>
                      </a:r>
                      <a:r>
                        <a:rPr lang="en-US" sz="2000" kern="1200" dirty="0" smtClean="0">
                          <a:solidFill>
                            <a:schemeClr val="dk1"/>
                          </a:solidFill>
                          <a:effectLst/>
                          <a:latin typeface="+mn-lt"/>
                          <a:ea typeface="+mn-ea"/>
                          <a:cs typeface="+mn-cs"/>
                        </a:rPr>
                        <a:t> no graveyard shifts)</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1.0-5.3</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lnSpc>
                          <a:spcPct val="107000"/>
                        </a:lnSpc>
                        <a:spcAft>
                          <a:spcPts val="0"/>
                        </a:spcAft>
                      </a:pPr>
                      <a:r>
                        <a:rPr lang="en-US" sz="2000">
                          <a:effectLst/>
                        </a:rPr>
                        <a:t>Manegaux et al. [8]</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1.95</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1.13-3.35</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spcAft>
                          <a:spcPts val="0"/>
                        </a:spcAft>
                      </a:pPr>
                      <a:r>
                        <a:rPr lang="en-US" sz="2000">
                          <a:effectLst/>
                        </a:rPr>
                        <a:t>Pesch et al. [9]</a:t>
                      </a:r>
                      <a:endParaRPr lang="en-CA" sz="2000" b="1">
                        <a:solidFill>
                          <a:srgbClr val="FFFFFF"/>
                        </a:solidFill>
                        <a:effectLst/>
                        <a:latin typeface="Calibri" panose="020F0502020204030204" pitchFamily="34" charset="0"/>
                      </a:endParaRPr>
                    </a:p>
                  </a:txBody>
                  <a:tcPr marL="68580" marR="68580" marT="0" marB="0"/>
                </a:tc>
                <a:tc>
                  <a:txBody>
                    <a:bodyPr/>
                    <a:lstStyle/>
                    <a:p>
                      <a:pPr algn="ctr">
                        <a:lnSpc>
                          <a:spcPct val="107000"/>
                        </a:lnSpc>
                        <a:spcAft>
                          <a:spcPts val="0"/>
                        </a:spcAft>
                      </a:pPr>
                      <a:r>
                        <a:rPr lang="en-US" sz="2000">
                          <a:effectLst/>
                        </a:rPr>
                        <a:t>1.73</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0.71-4.22</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lnSpc>
                          <a:spcPct val="107000"/>
                        </a:lnSpc>
                        <a:spcAft>
                          <a:spcPts val="0"/>
                        </a:spcAft>
                      </a:pPr>
                      <a:r>
                        <a:rPr lang="en-US" sz="2000">
                          <a:effectLst/>
                        </a:rPr>
                        <a:t>Hansen et Lassen [10]</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2.3</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1.2-4.6</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lnSpc>
                          <a:spcPct val="107000"/>
                        </a:lnSpc>
                        <a:spcAft>
                          <a:spcPts val="0"/>
                        </a:spcAft>
                      </a:pPr>
                      <a:r>
                        <a:rPr lang="en-US" sz="2000">
                          <a:effectLst/>
                        </a:rPr>
                        <a:t>Lie et al. [11]</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2.4</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1.3-4.3</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lnSpc>
                          <a:spcPct val="107000"/>
                        </a:lnSpc>
                        <a:spcAft>
                          <a:spcPts val="0"/>
                        </a:spcAft>
                      </a:pPr>
                      <a:r>
                        <a:rPr lang="en-US" sz="2000">
                          <a:effectLst/>
                        </a:rPr>
                        <a:t>Grundy et al. [3]</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2.21</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1.14-4.31</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23082">
                <a:tc>
                  <a:txBody>
                    <a:bodyPr/>
                    <a:lstStyle/>
                    <a:p>
                      <a:pPr algn="ctr">
                        <a:lnSpc>
                          <a:spcPct val="107000"/>
                        </a:lnSpc>
                        <a:spcAft>
                          <a:spcPts val="0"/>
                        </a:spcAft>
                      </a:pPr>
                      <a:r>
                        <a:rPr lang="en-US" sz="2000">
                          <a:effectLst/>
                        </a:rPr>
                        <a:t>Hansen [5]</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rPr>
                        <a:t>1.5 (all night work combined in trades with predominantly night </a:t>
                      </a:r>
                      <a:r>
                        <a:rPr lang="en-US" sz="2000" dirty="0" smtClean="0">
                          <a:effectLst/>
                        </a:rPr>
                        <a:t>work </a:t>
                      </a:r>
                      <a:r>
                        <a:rPr lang="en-US" sz="2000" i="1" kern="1200" dirty="0" smtClean="0">
                          <a:solidFill>
                            <a:schemeClr val="dk1"/>
                          </a:solidFill>
                          <a:effectLst/>
                          <a:latin typeface="+mn-lt"/>
                          <a:ea typeface="+mn-ea"/>
                          <a:cs typeface="+mn-cs"/>
                        </a:rPr>
                        <a:t>versus </a:t>
                      </a:r>
                      <a:r>
                        <a:rPr lang="en-US" sz="2000" kern="1200" dirty="0" smtClean="0">
                          <a:solidFill>
                            <a:schemeClr val="dk1"/>
                          </a:solidFill>
                          <a:effectLst/>
                          <a:latin typeface="+mn-lt"/>
                          <a:ea typeface="+mn-ea"/>
                          <a:cs typeface="+mn-cs"/>
                        </a:rPr>
                        <a:t>women in trades with less than 40% night work</a:t>
                      </a:r>
                      <a:r>
                        <a:rPr lang="en-US" sz="2000" dirty="0" smtClean="0">
                          <a:effectLst/>
                        </a:rPr>
                        <a:t>)</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rPr>
                        <a:t>1.3-1.7</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4361">
                <a:tc>
                  <a:txBody>
                    <a:bodyPr/>
                    <a:lstStyle/>
                    <a:p>
                      <a:pPr algn="ctr">
                        <a:lnSpc>
                          <a:spcPct val="107000"/>
                        </a:lnSpc>
                        <a:spcAft>
                          <a:spcPts val="0"/>
                        </a:spcAft>
                      </a:pPr>
                      <a:r>
                        <a:rPr lang="en-US" sz="2000">
                          <a:effectLst/>
                        </a:rPr>
                        <a:t>Tynes et al. [12]</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1.5</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1.1-2.0</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48721">
                <a:tc>
                  <a:txBody>
                    <a:bodyPr/>
                    <a:lstStyle/>
                    <a:p>
                      <a:pPr algn="ctr">
                        <a:lnSpc>
                          <a:spcPct val="107000"/>
                        </a:lnSpc>
                        <a:spcAft>
                          <a:spcPts val="0"/>
                        </a:spcAft>
                      </a:pPr>
                      <a:r>
                        <a:rPr lang="en-US" sz="2000">
                          <a:effectLst/>
                        </a:rPr>
                        <a:t>Schernhammer et al. [4]</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rPr>
                        <a:t>1.79 (20+ years of night </a:t>
                      </a:r>
                      <a:r>
                        <a:rPr lang="en-US" sz="2000" dirty="0" smtClean="0">
                          <a:effectLst/>
                        </a:rPr>
                        <a:t>work </a:t>
                      </a:r>
                      <a:r>
                        <a:rPr lang="en-US" sz="2000" i="1" dirty="0" smtClean="0">
                          <a:effectLst/>
                        </a:rPr>
                        <a:t>versus</a:t>
                      </a:r>
                      <a:r>
                        <a:rPr lang="en-US" sz="2000" i="1" baseline="0" dirty="0" smtClean="0">
                          <a:effectLst/>
                        </a:rPr>
                        <a:t> </a:t>
                      </a:r>
                      <a:r>
                        <a:rPr lang="en-US" sz="2000" i="0" baseline="0" dirty="0" smtClean="0">
                          <a:effectLst/>
                        </a:rPr>
                        <a:t>no night work</a:t>
                      </a:r>
                      <a:r>
                        <a:rPr lang="en-US" sz="2000" dirty="0" smtClean="0">
                          <a:effectLst/>
                        </a:rPr>
                        <a:t>)</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a:effectLst/>
                        </a:rPr>
                        <a:t>1.06-3.01</a:t>
                      </a:r>
                      <a:endParaRPr lang="en-C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48721">
                <a:tc>
                  <a:txBody>
                    <a:bodyPr/>
                    <a:lstStyle/>
                    <a:p>
                      <a:pPr algn="ctr">
                        <a:lnSpc>
                          <a:spcPct val="107000"/>
                        </a:lnSpc>
                        <a:spcAft>
                          <a:spcPts val="0"/>
                        </a:spcAft>
                      </a:pPr>
                      <a:r>
                        <a:rPr lang="en-US" sz="2000" dirty="0" err="1">
                          <a:effectLst/>
                        </a:rPr>
                        <a:t>Schernhammer</a:t>
                      </a:r>
                      <a:r>
                        <a:rPr lang="en-US" sz="2000" dirty="0">
                          <a:effectLst/>
                        </a:rPr>
                        <a:t> et al. [13]</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rPr>
                        <a:t>1.36 (30+ year of night </a:t>
                      </a:r>
                      <a:r>
                        <a:rPr lang="en-US" sz="2000" dirty="0" smtClean="0">
                          <a:effectLst/>
                        </a:rPr>
                        <a:t>work </a:t>
                      </a:r>
                      <a:r>
                        <a:rPr lang="en-US" sz="2000" i="1" u="none" dirty="0" smtClean="0">
                          <a:effectLst/>
                        </a:rPr>
                        <a:t>versus</a:t>
                      </a:r>
                      <a:r>
                        <a:rPr lang="en-US" sz="2000" i="0" u="none" dirty="0" smtClean="0">
                          <a:effectLst/>
                        </a:rPr>
                        <a:t> no night work</a:t>
                      </a:r>
                      <a:r>
                        <a:rPr lang="en-US" sz="2000" dirty="0" smtClean="0">
                          <a:effectLst/>
                        </a:rPr>
                        <a:t>)</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rPr>
                        <a:t>1.04-1.78</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9" name="TextBox 8"/>
          <p:cNvSpPr txBox="1"/>
          <p:nvPr/>
        </p:nvSpPr>
        <p:spPr>
          <a:xfrm>
            <a:off x="33286488" y="13259947"/>
            <a:ext cx="5702969" cy="369332"/>
          </a:xfrm>
          <a:prstGeom prst="rect">
            <a:avLst/>
          </a:prstGeom>
          <a:noFill/>
        </p:spPr>
        <p:txBody>
          <a:bodyPr wrap="square" rtlCol="0">
            <a:spAutoFit/>
          </a:bodyPr>
          <a:lstStyle/>
          <a:p>
            <a:r>
              <a:rPr lang="en-US" sz="1800" dirty="0"/>
              <a:t>Table 2 </a:t>
            </a:r>
            <a:r>
              <a:rPr lang="en-US" sz="1800" dirty="0" smtClean="0"/>
              <a:t>: Results from the studies</a:t>
            </a:r>
            <a:endParaRPr lang="en-CA" sz="1800" dirty="0"/>
          </a:p>
        </p:txBody>
      </p:sp>
    </p:spTree>
    <p:extLst>
      <p:ext uri="{BB962C8B-B14F-4D97-AF65-F5344CB8AC3E}">
        <p14:creationId xmlns:p14="http://schemas.microsoft.com/office/powerpoint/2010/main" val="4128123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4095</TotalTime>
  <Words>1546</Words>
  <Application>Microsoft Macintosh PowerPoint</Application>
  <PresentationFormat>Custom</PresentationFormat>
  <Paragraphs>150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 Black</vt:lpstr>
      <vt:lpstr>Calibri</vt:lpstr>
      <vt:lpstr>Times New Roman</vt:lpstr>
      <vt:lpstr>Arial</vt:lpstr>
      <vt:lpstr>Office Theme</vt:lpstr>
      <vt:lpstr>Night Shift Work and the Risk of Breast Cancer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Microsoft Office User</cp:lastModifiedBy>
  <cp:revision>22</cp:revision>
  <dcterms:created xsi:type="dcterms:W3CDTF">2013-02-18T18:40:33Z</dcterms:created>
  <dcterms:modified xsi:type="dcterms:W3CDTF">2016-06-05T00:51:34Z</dcterms:modified>
  <cp:category>science research poster</cp:category>
</cp:coreProperties>
</file>