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0233600" cy="40233600"/>
  <p:notesSz cx="6858000" cy="9144000"/>
  <p:defaultTextStyle>
    <a:defPPr>
      <a:defRPr lang="en-US"/>
    </a:defPPr>
    <a:lvl1pPr marL="0" algn="l" defTabSz="4597955" rtl="0" eaLnBrk="1" latinLnBrk="0" hangingPunct="1">
      <a:defRPr sz="9100" kern="1200">
        <a:solidFill>
          <a:schemeClr val="tx1"/>
        </a:solidFill>
        <a:latin typeface="+mn-lt"/>
        <a:ea typeface="+mn-ea"/>
        <a:cs typeface="+mn-cs"/>
      </a:defRPr>
    </a:lvl1pPr>
    <a:lvl2pPr marL="2298977" algn="l" defTabSz="4597955" rtl="0" eaLnBrk="1" latinLnBrk="0" hangingPunct="1">
      <a:defRPr sz="9100" kern="1200">
        <a:solidFill>
          <a:schemeClr val="tx1"/>
        </a:solidFill>
        <a:latin typeface="+mn-lt"/>
        <a:ea typeface="+mn-ea"/>
        <a:cs typeface="+mn-cs"/>
      </a:defRPr>
    </a:lvl2pPr>
    <a:lvl3pPr marL="4597955" algn="l" defTabSz="4597955" rtl="0" eaLnBrk="1" latinLnBrk="0" hangingPunct="1">
      <a:defRPr sz="9100" kern="1200">
        <a:solidFill>
          <a:schemeClr val="tx1"/>
        </a:solidFill>
        <a:latin typeface="+mn-lt"/>
        <a:ea typeface="+mn-ea"/>
        <a:cs typeface="+mn-cs"/>
      </a:defRPr>
    </a:lvl3pPr>
    <a:lvl4pPr marL="6896932" algn="l" defTabSz="4597955" rtl="0" eaLnBrk="1" latinLnBrk="0" hangingPunct="1">
      <a:defRPr sz="9100" kern="1200">
        <a:solidFill>
          <a:schemeClr val="tx1"/>
        </a:solidFill>
        <a:latin typeface="+mn-lt"/>
        <a:ea typeface="+mn-ea"/>
        <a:cs typeface="+mn-cs"/>
      </a:defRPr>
    </a:lvl4pPr>
    <a:lvl5pPr marL="9195910" algn="l" defTabSz="4597955" rtl="0" eaLnBrk="1" latinLnBrk="0" hangingPunct="1">
      <a:defRPr sz="9100" kern="1200">
        <a:solidFill>
          <a:schemeClr val="tx1"/>
        </a:solidFill>
        <a:latin typeface="+mn-lt"/>
        <a:ea typeface="+mn-ea"/>
        <a:cs typeface="+mn-cs"/>
      </a:defRPr>
    </a:lvl5pPr>
    <a:lvl6pPr marL="11494887" algn="l" defTabSz="4597955" rtl="0" eaLnBrk="1" latinLnBrk="0" hangingPunct="1">
      <a:defRPr sz="9100" kern="1200">
        <a:solidFill>
          <a:schemeClr val="tx1"/>
        </a:solidFill>
        <a:latin typeface="+mn-lt"/>
        <a:ea typeface="+mn-ea"/>
        <a:cs typeface="+mn-cs"/>
      </a:defRPr>
    </a:lvl6pPr>
    <a:lvl7pPr marL="13793865" algn="l" defTabSz="4597955" rtl="0" eaLnBrk="1" latinLnBrk="0" hangingPunct="1">
      <a:defRPr sz="9100" kern="1200">
        <a:solidFill>
          <a:schemeClr val="tx1"/>
        </a:solidFill>
        <a:latin typeface="+mn-lt"/>
        <a:ea typeface="+mn-ea"/>
        <a:cs typeface="+mn-cs"/>
      </a:defRPr>
    </a:lvl7pPr>
    <a:lvl8pPr marL="16092842" algn="l" defTabSz="4597955" rtl="0" eaLnBrk="1" latinLnBrk="0" hangingPunct="1">
      <a:defRPr sz="9100" kern="1200">
        <a:solidFill>
          <a:schemeClr val="tx1"/>
        </a:solidFill>
        <a:latin typeface="+mn-lt"/>
        <a:ea typeface="+mn-ea"/>
        <a:cs typeface="+mn-cs"/>
      </a:defRPr>
    </a:lvl8pPr>
    <a:lvl9pPr marL="18391819" algn="l" defTabSz="4597955" rtl="0" eaLnBrk="1" latinLnBrk="0" hangingPunct="1">
      <a:defRPr sz="9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228"/>
    <a:srgbClr val="8F0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49" autoAdjust="0"/>
    <p:restoredTop sz="94660"/>
  </p:normalViewPr>
  <p:slideViewPr>
    <p:cSldViewPr>
      <p:cViewPr varScale="1">
        <p:scale>
          <a:sx n="18" d="100"/>
          <a:sy n="18" d="100"/>
        </p:scale>
        <p:origin x="-1314" y="-192"/>
      </p:cViewPr>
      <p:guideLst>
        <p:guide orient="horz" pos="12672"/>
        <p:guide pos="1267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6171BE-9391-424C-A495-77C04958626F}" type="datetimeFigureOut">
              <a:rPr lang="en-US" smtClean="0"/>
              <a:t>4/3/2014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3CBF0C-E75B-394D-853B-A019F037CCF2}" type="slidenum">
              <a:rPr lang="en-US" smtClean="0"/>
              <a:t>‹#›</a:t>
            </a:fld>
            <a:endParaRPr lang="en-US"/>
          </a:p>
        </p:txBody>
      </p:sp>
    </p:spTree>
    <p:extLst>
      <p:ext uri="{BB962C8B-B14F-4D97-AF65-F5344CB8AC3E}">
        <p14:creationId xmlns:p14="http://schemas.microsoft.com/office/powerpoint/2010/main" val="2877674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DEF960-FE38-724D-8264-06713B1C4696}" type="datetimeFigureOut">
              <a:rPr lang="en-US" smtClean="0"/>
              <a:t>4/3/2014</a:t>
            </a:fld>
            <a:endParaRPr lang="en-US"/>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553B6B-8D96-6744-982C-98759DBFD7C1}" type="slidenum">
              <a:rPr lang="en-US" smtClean="0"/>
              <a:t>‹#›</a:t>
            </a:fld>
            <a:endParaRPr lang="en-US"/>
          </a:p>
        </p:txBody>
      </p:sp>
    </p:spTree>
    <p:extLst>
      <p:ext uri="{BB962C8B-B14F-4D97-AF65-F5344CB8AC3E}">
        <p14:creationId xmlns:p14="http://schemas.microsoft.com/office/powerpoint/2010/main" val="12934044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C553B6B-8D96-6744-982C-98759DBFD7C1}" type="slidenum">
              <a:rPr lang="en-US" smtClean="0"/>
              <a:t>1</a:t>
            </a:fld>
            <a:endParaRPr lang="en-US"/>
          </a:p>
        </p:txBody>
      </p:sp>
    </p:spTree>
    <p:extLst>
      <p:ext uri="{BB962C8B-B14F-4D97-AF65-F5344CB8AC3E}">
        <p14:creationId xmlns:p14="http://schemas.microsoft.com/office/powerpoint/2010/main" val="3044389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0" name="Picture 19" descr="Uni_Logo_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7659" y="950447"/>
            <a:ext cx="6240303" cy="5456638"/>
          </a:xfrm>
          <a:prstGeom prst="rect">
            <a:avLst/>
          </a:prstGeom>
        </p:spPr>
      </p:pic>
      <p:sp>
        <p:nvSpPr>
          <p:cNvPr id="8" name="TextBox 1"/>
          <p:cNvSpPr txBox="1"/>
          <p:nvPr userDrawn="1"/>
        </p:nvSpPr>
        <p:spPr>
          <a:xfrm>
            <a:off x="35735141" y="39621733"/>
            <a:ext cx="3958565" cy="246104"/>
          </a:xfrm>
          <a:prstGeom prst="rect">
            <a:avLst/>
          </a:prstGeom>
          <a:noFill/>
        </p:spPr>
        <p:txBody>
          <a:bodyPr wrap="square" lIns="91394" tIns="45697" rIns="91394" bIns="45697"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indent="0" algn="l" defTabSz="4597955" rtl="0" eaLnBrk="1" fontAlgn="base" latinLnBrk="0" hangingPunct="1">
              <a:lnSpc>
                <a:spcPct val="100000"/>
              </a:lnSpc>
              <a:spcBef>
                <a:spcPct val="0"/>
              </a:spcBef>
              <a:spcAft>
                <a:spcPct val="0"/>
              </a:spcAft>
              <a:buClrTx/>
              <a:buSzTx/>
              <a:buFontTx/>
              <a:buNone/>
              <a:tabLst/>
              <a:defRPr/>
            </a:pPr>
            <a:r>
              <a:rPr lang="en-US" sz="1000" b="0" dirty="0" err="1" smtClean="0">
                <a:solidFill>
                  <a:schemeClr val="bg1"/>
                </a:solidFill>
                <a:latin typeface="Verdana"/>
                <a:cs typeface="Verdana"/>
              </a:rPr>
              <a:t>www.uottawa.ca</a:t>
            </a:r>
            <a:r>
              <a:rPr lang="en-US" sz="1000" b="0" dirty="0" smtClean="0">
                <a:solidFill>
                  <a:schemeClr val="bg1"/>
                </a:solidFill>
                <a:latin typeface="Verdana"/>
                <a:cs typeface="Verdana"/>
              </a:rPr>
              <a:t>/</a:t>
            </a:r>
            <a:r>
              <a:rPr lang="en-US" sz="1000" b="0" dirty="0" err="1" smtClean="0">
                <a:solidFill>
                  <a:schemeClr val="bg1"/>
                </a:solidFill>
                <a:latin typeface="Verdana"/>
                <a:cs typeface="Verdana"/>
              </a:rPr>
              <a:t>imprimer</a:t>
            </a:r>
            <a:r>
              <a:rPr lang="en-US" sz="1000" b="0" dirty="0" smtClean="0">
                <a:solidFill>
                  <a:schemeClr val="bg1"/>
                </a:solidFill>
                <a:latin typeface="Verdana"/>
                <a:cs typeface="Verdana"/>
              </a:rPr>
              <a:t>              </a:t>
            </a:r>
            <a:r>
              <a:rPr lang="en-US" sz="1000" dirty="0" err="1" smtClean="0">
                <a:solidFill>
                  <a:schemeClr val="bg1"/>
                </a:solidFill>
                <a:latin typeface="Verdana"/>
                <a:cs typeface="Verdana"/>
              </a:rPr>
              <a:t>www.uottawa.ca</a:t>
            </a:r>
            <a:r>
              <a:rPr lang="en-US" sz="1000" dirty="0" smtClean="0">
                <a:solidFill>
                  <a:schemeClr val="bg1"/>
                </a:solidFill>
                <a:latin typeface="Verdana"/>
                <a:cs typeface="Verdana"/>
              </a:rPr>
              <a:t>/print</a:t>
            </a:r>
          </a:p>
        </p:txBody>
      </p:sp>
      <p:sp>
        <p:nvSpPr>
          <p:cNvPr id="9" name="TextBox 1"/>
          <p:cNvSpPr txBox="1"/>
          <p:nvPr userDrawn="1"/>
        </p:nvSpPr>
        <p:spPr>
          <a:xfrm>
            <a:off x="32856184" y="39648809"/>
            <a:ext cx="1855169" cy="246104"/>
          </a:xfrm>
          <a:prstGeom prst="rect">
            <a:avLst/>
          </a:prstGeom>
          <a:noFill/>
        </p:spPr>
        <p:txBody>
          <a:bodyPr wrap="none" lIns="91394" tIns="45697" rIns="91394" bIns="45697"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000" dirty="0" err="1" smtClean="0">
                <a:solidFill>
                  <a:srgbClr val="FFFFFF"/>
                </a:solidFill>
                <a:latin typeface="Verdana"/>
                <a:cs typeface="Verdana"/>
              </a:rPr>
              <a:t>Imprimé</a:t>
            </a:r>
            <a:r>
              <a:rPr lang="en-US" sz="1000" baseline="0" dirty="0" smtClean="0">
                <a:solidFill>
                  <a:srgbClr val="FFFFFF"/>
                </a:solidFill>
                <a:latin typeface="Verdana"/>
                <a:cs typeface="Verdana"/>
              </a:rPr>
              <a:t> par / printed by:</a:t>
            </a:r>
            <a:endParaRPr lang="en-US" sz="1000" dirty="0">
              <a:solidFill>
                <a:srgbClr val="FFFFFF"/>
              </a:solidFill>
              <a:latin typeface="Verdana"/>
              <a:cs typeface="Verdana"/>
            </a:endParaRPr>
          </a:p>
        </p:txBody>
      </p:sp>
      <p:pic>
        <p:nvPicPr>
          <p:cNvPr id="10" name="Picture 9" descr="Docucentre final logo smaller.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723477" y="39549759"/>
            <a:ext cx="972764" cy="4442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97955" rtl="0" eaLnBrk="1" latinLnBrk="0" hangingPunct="1">
        <a:spcBef>
          <a:spcPct val="0"/>
        </a:spcBef>
        <a:buNone/>
        <a:defRPr sz="22100" kern="1200">
          <a:solidFill>
            <a:schemeClr val="tx1"/>
          </a:solidFill>
          <a:latin typeface="+mj-lt"/>
          <a:ea typeface="+mj-ea"/>
          <a:cs typeface="+mj-cs"/>
        </a:defRPr>
      </a:lvl1pPr>
    </p:titleStyle>
    <p:bodyStyle>
      <a:lvl1pPr marL="1724233" indent="-1724233" algn="l" defTabSz="4597955" rtl="0" eaLnBrk="1" latinLnBrk="0" hangingPunct="1">
        <a:spcBef>
          <a:spcPct val="20000"/>
        </a:spcBef>
        <a:buFont typeface="Arial" pitchFamily="34" charset="0"/>
        <a:buChar char="•"/>
        <a:defRPr sz="16100" kern="1200">
          <a:solidFill>
            <a:schemeClr val="tx1"/>
          </a:solidFill>
          <a:latin typeface="+mn-lt"/>
          <a:ea typeface="+mn-ea"/>
          <a:cs typeface="+mn-cs"/>
        </a:defRPr>
      </a:lvl1pPr>
      <a:lvl2pPr marL="3735838" indent="-1436861" algn="l" defTabSz="4597955" rtl="0" eaLnBrk="1" latinLnBrk="0" hangingPunct="1">
        <a:spcBef>
          <a:spcPct val="20000"/>
        </a:spcBef>
        <a:buFont typeface="Arial" pitchFamily="34" charset="0"/>
        <a:buChar char="–"/>
        <a:defRPr sz="14100" kern="1200">
          <a:solidFill>
            <a:schemeClr val="tx1"/>
          </a:solidFill>
          <a:latin typeface="+mn-lt"/>
          <a:ea typeface="+mn-ea"/>
          <a:cs typeface="+mn-cs"/>
        </a:defRPr>
      </a:lvl2pPr>
      <a:lvl3pPr marL="5747444" indent="-1149489" algn="l" defTabSz="4597955" rtl="0" eaLnBrk="1" latinLnBrk="0" hangingPunct="1">
        <a:spcBef>
          <a:spcPct val="20000"/>
        </a:spcBef>
        <a:buFont typeface="Arial" pitchFamily="34" charset="0"/>
        <a:buChar char="•"/>
        <a:defRPr sz="12100" kern="1200">
          <a:solidFill>
            <a:schemeClr val="tx1"/>
          </a:solidFill>
          <a:latin typeface="+mn-lt"/>
          <a:ea typeface="+mn-ea"/>
          <a:cs typeface="+mn-cs"/>
        </a:defRPr>
      </a:lvl3pPr>
      <a:lvl4pPr marL="8046421"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4pPr>
      <a:lvl5pPr marL="10345399"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5pPr>
      <a:lvl6pPr marL="12644376"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6pPr>
      <a:lvl7pPr marL="14943354"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7pPr>
      <a:lvl8pPr marL="17242331"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8pPr>
      <a:lvl9pPr marL="19541308"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9pPr>
    </p:bodyStyle>
    <p:otherStyle>
      <a:defPPr>
        <a:defRPr lang="en-US"/>
      </a:defPPr>
      <a:lvl1pPr marL="0" algn="l" defTabSz="4597955" rtl="0" eaLnBrk="1" latinLnBrk="0" hangingPunct="1">
        <a:defRPr sz="9100" kern="1200">
          <a:solidFill>
            <a:schemeClr val="tx1"/>
          </a:solidFill>
          <a:latin typeface="+mn-lt"/>
          <a:ea typeface="+mn-ea"/>
          <a:cs typeface="+mn-cs"/>
        </a:defRPr>
      </a:lvl1pPr>
      <a:lvl2pPr marL="2298977" algn="l" defTabSz="4597955" rtl="0" eaLnBrk="1" latinLnBrk="0" hangingPunct="1">
        <a:defRPr sz="9100" kern="1200">
          <a:solidFill>
            <a:schemeClr val="tx1"/>
          </a:solidFill>
          <a:latin typeface="+mn-lt"/>
          <a:ea typeface="+mn-ea"/>
          <a:cs typeface="+mn-cs"/>
        </a:defRPr>
      </a:lvl2pPr>
      <a:lvl3pPr marL="4597955" algn="l" defTabSz="4597955" rtl="0" eaLnBrk="1" latinLnBrk="0" hangingPunct="1">
        <a:defRPr sz="9100" kern="1200">
          <a:solidFill>
            <a:schemeClr val="tx1"/>
          </a:solidFill>
          <a:latin typeface="+mn-lt"/>
          <a:ea typeface="+mn-ea"/>
          <a:cs typeface="+mn-cs"/>
        </a:defRPr>
      </a:lvl3pPr>
      <a:lvl4pPr marL="6896932" algn="l" defTabSz="4597955" rtl="0" eaLnBrk="1" latinLnBrk="0" hangingPunct="1">
        <a:defRPr sz="9100" kern="1200">
          <a:solidFill>
            <a:schemeClr val="tx1"/>
          </a:solidFill>
          <a:latin typeface="+mn-lt"/>
          <a:ea typeface="+mn-ea"/>
          <a:cs typeface="+mn-cs"/>
        </a:defRPr>
      </a:lvl4pPr>
      <a:lvl5pPr marL="9195910" algn="l" defTabSz="4597955" rtl="0" eaLnBrk="1" latinLnBrk="0" hangingPunct="1">
        <a:defRPr sz="9100" kern="1200">
          <a:solidFill>
            <a:schemeClr val="tx1"/>
          </a:solidFill>
          <a:latin typeface="+mn-lt"/>
          <a:ea typeface="+mn-ea"/>
          <a:cs typeface="+mn-cs"/>
        </a:defRPr>
      </a:lvl5pPr>
      <a:lvl6pPr marL="11494887" algn="l" defTabSz="4597955" rtl="0" eaLnBrk="1" latinLnBrk="0" hangingPunct="1">
        <a:defRPr sz="9100" kern="1200">
          <a:solidFill>
            <a:schemeClr val="tx1"/>
          </a:solidFill>
          <a:latin typeface="+mn-lt"/>
          <a:ea typeface="+mn-ea"/>
          <a:cs typeface="+mn-cs"/>
        </a:defRPr>
      </a:lvl6pPr>
      <a:lvl7pPr marL="13793865" algn="l" defTabSz="4597955" rtl="0" eaLnBrk="1" latinLnBrk="0" hangingPunct="1">
        <a:defRPr sz="9100" kern="1200">
          <a:solidFill>
            <a:schemeClr val="tx1"/>
          </a:solidFill>
          <a:latin typeface="+mn-lt"/>
          <a:ea typeface="+mn-ea"/>
          <a:cs typeface="+mn-cs"/>
        </a:defRPr>
      </a:lvl7pPr>
      <a:lvl8pPr marL="16092842" algn="l" defTabSz="4597955" rtl="0" eaLnBrk="1" latinLnBrk="0" hangingPunct="1">
        <a:defRPr sz="9100" kern="1200">
          <a:solidFill>
            <a:schemeClr val="tx1"/>
          </a:solidFill>
          <a:latin typeface="+mn-lt"/>
          <a:ea typeface="+mn-ea"/>
          <a:cs typeface="+mn-cs"/>
        </a:defRPr>
      </a:lvl8pPr>
      <a:lvl9pPr marL="18391819" algn="l" defTabSz="4597955"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3"/>
          <p:cNvSpPr>
            <a:spLocks noChangeArrowheads="1"/>
          </p:cNvSpPr>
          <p:nvPr/>
        </p:nvSpPr>
        <p:spPr bwMode="auto">
          <a:xfrm>
            <a:off x="8241103" y="465666"/>
            <a:ext cx="31533881" cy="6833709"/>
          </a:xfrm>
          <a:prstGeom prst="roundRect">
            <a:avLst>
              <a:gd name="adj" fmla="val 10870"/>
            </a:avLst>
          </a:prstGeom>
          <a:gradFill rotWithShape="1">
            <a:gsLst>
              <a:gs pos="0">
                <a:schemeClr val="accent1"/>
              </a:gs>
              <a:gs pos="100000">
                <a:schemeClr val="bg1"/>
              </a:gs>
            </a:gsLst>
            <a:lin ang="5400000" scaled="1"/>
          </a:gradFill>
          <a:ln w="9525">
            <a:solidFill>
              <a:schemeClr val="tx1"/>
            </a:solidFill>
            <a:round/>
            <a:headEnd/>
            <a:tailEnd/>
          </a:ln>
          <a:effectLst/>
        </p:spPr>
        <p:txBody>
          <a:bodyPr wrap="none" lIns="83845" tIns="41923" rIns="83845" bIns="41923" anchor="ctr"/>
          <a:lstStyle/>
          <a:p>
            <a:pPr defTabSz="4024857"/>
            <a:endParaRPr lang="en-US" dirty="0">
              <a:solidFill>
                <a:schemeClr val="bg1"/>
              </a:solidFill>
            </a:endParaRPr>
          </a:p>
        </p:txBody>
      </p:sp>
      <p:sp>
        <p:nvSpPr>
          <p:cNvPr id="11" name="Text Box 14"/>
          <p:cNvSpPr txBox="1">
            <a:spLocks noChangeArrowheads="1"/>
          </p:cNvSpPr>
          <p:nvPr/>
        </p:nvSpPr>
        <p:spPr bwMode="auto">
          <a:xfrm>
            <a:off x="8235480" y="314600"/>
            <a:ext cx="30963440" cy="4932146"/>
          </a:xfrm>
          <a:prstGeom prst="rect">
            <a:avLst/>
          </a:prstGeom>
          <a:noFill/>
          <a:ln w="9525">
            <a:noFill/>
            <a:miter lim="800000"/>
            <a:headEnd/>
            <a:tailEnd/>
          </a:ln>
          <a:effectLst/>
        </p:spPr>
        <p:txBody>
          <a:bodyPr wrap="square" lIns="83845" tIns="41923" rIns="83845" bIns="41923">
            <a:spAutoFit/>
          </a:bodyPr>
          <a:lstStyle/>
          <a:p>
            <a:pPr defTabSz="4024857">
              <a:spcBef>
                <a:spcPct val="50000"/>
              </a:spcBef>
            </a:pPr>
            <a:r>
              <a:rPr lang="en-US" sz="10500" b="1" dirty="0" smtClean="0">
                <a:latin typeface="Myriad Pro"/>
                <a:cs typeface="Myriad Pro"/>
              </a:rPr>
              <a:t>Assistive Devices and Cognitive Impairment: Review of Safety and Effectiveness </a:t>
            </a:r>
          </a:p>
          <a:p>
            <a:pPr defTabSz="4024857"/>
            <a:r>
              <a:rPr lang="en-US" sz="5500" b="1" dirty="0" smtClean="0">
                <a:latin typeface="Myriad Pro"/>
                <a:cs typeface="Myriad Pro"/>
              </a:rPr>
              <a:t>Jamal Alkadri, </a:t>
            </a:r>
            <a:r>
              <a:rPr lang="en-US" sz="5500" b="1" dirty="0" err="1" smtClean="0">
                <a:latin typeface="Myriad Pro"/>
                <a:cs typeface="Myriad Pro"/>
              </a:rPr>
              <a:t>BHsc</a:t>
            </a:r>
            <a:r>
              <a:rPr lang="en-US" sz="5500" b="1" dirty="0" smtClean="0">
                <a:latin typeface="Myriad Pro"/>
                <a:cs typeface="Myriad Pro"/>
              </a:rPr>
              <a:t> (candidate) and Jeffrey </a:t>
            </a:r>
            <a:r>
              <a:rPr lang="en-US" sz="5500" b="1" dirty="0" err="1" smtClean="0">
                <a:latin typeface="Myriad Pro"/>
                <a:cs typeface="Myriad Pro"/>
              </a:rPr>
              <a:t>Jutai</a:t>
            </a:r>
            <a:r>
              <a:rPr lang="en-US" sz="5500" b="1" dirty="0" smtClean="0">
                <a:latin typeface="Myriad Pro"/>
                <a:cs typeface="Myriad Pro"/>
              </a:rPr>
              <a:t>, PhD</a:t>
            </a:r>
            <a:endParaRPr lang="en-US" sz="5500" b="1" dirty="0">
              <a:latin typeface="Myriad Pro"/>
              <a:cs typeface="Myriad Pro"/>
            </a:endParaRPr>
          </a:p>
          <a:p>
            <a:pPr defTabSz="4024857"/>
            <a:r>
              <a:rPr lang="en-US" sz="4500" b="1" i="1" dirty="0" smtClean="0">
                <a:latin typeface="Myriad Pro"/>
                <a:cs typeface="Myriad Pro"/>
              </a:rPr>
              <a:t>Interdisciplinary School of Health Sciences University of Ottawa, </a:t>
            </a:r>
            <a:r>
              <a:rPr lang="en-US" sz="4500" b="1" i="1" dirty="0" err="1" smtClean="0">
                <a:latin typeface="Myriad Pro"/>
                <a:cs typeface="Myriad Pro"/>
              </a:rPr>
              <a:t>Bruyère</a:t>
            </a:r>
            <a:r>
              <a:rPr lang="en-US" sz="4500" b="1" i="1" dirty="0" smtClean="0">
                <a:latin typeface="Myriad Pro"/>
                <a:cs typeface="Myriad Pro"/>
              </a:rPr>
              <a:t> Research Institute </a:t>
            </a:r>
            <a:endParaRPr lang="en-US" sz="4500" dirty="0">
              <a:latin typeface="Myriad Pro"/>
              <a:cs typeface="Myriad Pro"/>
            </a:endParaRPr>
          </a:p>
        </p:txBody>
      </p:sp>
      <p:sp>
        <p:nvSpPr>
          <p:cNvPr id="28" name="AutoShape 4"/>
          <p:cNvSpPr>
            <a:spLocks noChangeArrowheads="1"/>
          </p:cNvSpPr>
          <p:nvPr/>
        </p:nvSpPr>
        <p:spPr bwMode="auto">
          <a:xfrm>
            <a:off x="614191" y="7451614"/>
            <a:ext cx="11951329" cy="31758467"/>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a:p>
        </p:txBody>
      </p:sp>
      <p:sp>
        <p:nvSpPr>
          <p:cNvPr id="7" name="Text Box 9"/>
          <p:cNvSpPr txBox="1">
            <a:spLocks noChangeArrowheads="1"/>
          </p:cNvSpPr>
          <p:nvPr/>
        </p:nvSpPr>
        <p:spPr bwMode="auto">
          <a:xfrm>
            <a:off x="612510" y="7450667"/>
            <a:ext cx="11954692" cy="30544608"/>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b="1" dirty="0" smtClean="0">
                <a:latin typeface="Myriad Pro"/>
                <a:cs typeface="Myriad Pro"/>
              </a:rPr>
              <a:t>Introduction</a:t>
            </a:r>
          </a:p>
          <a:p>
            <a:pPr defTabSz="4024857" eaLnBrk="0" hangingPunct="0">
              <a:lnSpc>
                <a:spcPct val="95000"/>
              </a:lnSpc>
            </a:pPr>
            <a:endParaRPr lang="en-US" sz="2900" dirty="0">
              <a:latin typeface="Myriad Pro"/>
              <a:cs typeface="Myriad Pro"/>
            </a:endParaRPr>
          </a:p>
          <a:p>
            <a:pPr defTabSz="4024857" eaLnBrk="0" hangingPunct="0">
              <a:lnSpc>
                <a:spcPct val="95000"/>
              </a:lnSpc>
            </a:pPr>
            <a:endParaRPr lang="en-US" sz="2900" dirty="0">
              <a:latin typeface="Myriad Pro"/>
              <a:cs typeface="Myriad Pro"/>
            </a:endParaRPr>
          </a:p>
          <a:p>
            <a:r>
              <a:rPr lang="en-US" sz="3200" dirty="0">
                <a:latin typeface="Myraid Pro"/>
                <a:cs typeface="Myraid Pro"/>
              </a:rPr>
              <a:t>In recent years much research has revolved around assistive devices and their effectiveness, but not many studies have focused on how cognitive impairment may affect device use. This is troubling considering that the percentage of the world population represented by people over the age of 65 is steadily increasing, with a constant rate of about 10% of Americans aged 65 and over being diagnosed with dementia</a:t>
            </a:r>
            <a:r>
              <a:rPr lang="en-US" sz="3200" baseline="30000" dirty="0">
                <a:latin typeface="Myraid Pro"/>
                <a:cs typeface="Myraid Pro"/>
              </a:rPr>
              <a:t>1</a:t>
            </a:r>
            <a:r>
              <a:rPr lang="en-US" sz="3200" dirty="0">
                <a:latin typeface="Myraid Pro"/>
                <a:cs typeface="Myraid Pro"/>
              </a:rPr>
              <a:t>. The literature reviewed demonstrated that the rate of misuse and abandonment of device use among patients with cognitive impairment is expected to be higher than those without cognitive impairment.</a:t>
            </a:r>
          </a:p>
          <a:p>
            <a:r>
              <a:rPr lang="en-US" sz="3200" dirty="0">
                <a:latin typeface="Myraid Pro"/>
                <a:cs typeface="Myraid Pro"/>
              </a:rPr>
              <a:t> </a:t>
            </a:r>
          </a:p>
          <a:p>
            <a:r>
              <a:rPr lang="en-US" sz="3200" dirty="0">
                <a:latin typeface="Myraid Pro"/>
                <a:cs typeface="Myraid Pro"/>
              </a:rPr>
              <a:t>The purpose of this review was to examine </a:t>
            </a:r>
            <a:r>
              <a:rPr lang="en-US" sz="3200" dirty="0" smtClean="0">
                <a:latin typeface="Myraid Pro"/>
                <a:cs typeface="Myraid Pro"/>
              </a:rPr>
              <a:t>the </a:t>
            </a:r>
            <a:r>
              <a:rPr lang="en-US" sz="3200" dirty="0">
                <a:latin typeface="Myraid Pro"/>
                <a:cs typeface="Myraid Pro"/>
              </a:rPr>
              <a:t>risks and outcomes of assistive device use among cognitively impaired geriatric patients. Mann, </a:t>
            </a:r>
            <a:r>
              <a:rPr lang="en-US" sz="3200" dirty="0" err="1">
                <a:latin typeface="Myraid Pro"/>
                <a:cs typeface="Myraid Pro"/>
              </a:rPr>
              <a:t>Karuza</a:t>
            </a:r>
            <a:r>
              <a:rPr lang="en-US" sz="3200" dirty="0">
                <a:latin typeface="Myraid Pro"/>
                <a:cs typeface="Myraid Pro"/>
              </a:rPr>
              <a:t>, </a:t>
            </a:r>
            <a:r>
              <a:rPr lang="en-US" sz="3200" dirty="0" err="1">
                <a:latin typeface="Myraid Pro"/>
                <a:cs typeface="Myraid Pro"/>
              </a:rPr>
              <a:t>Hurren</a:t>
            </a:r>
            <a:r>
              <a:rPr lang="en-US" sz="3200" dirty="0">
                <a:latin typeface="Myraid Pro"/>
                <a:cs typeface="Myraid Pro"/>
              </a:rPr>
              <a:t>, Tomita (1992)</a:t>
            </a:r>
            <a:r>
              <a:rPr lang="en-US" sz="3200" baseline="30000" dirty="0">
                <a:latin typeface="Myraid Pro"/>
                <a:cs typeface="Myraid Pro"/>
              </a:rPr>
              <a:t> 2</a:t>
            </a:r>
            <a:r>
              <a:rPr lang="en-US" sz="3200" dirty="0">
                <a:latin typeface="Myraid Pro"/>
                <a:cs typeface="Myraid Pro"/>
              </a:rPr>
              <a:t> noted that persons with cognitive impairment are more likely to use assistive devices to aid with physical impairments rather than cognitive impairments, this is mainly associated to their perceived worries of relating to </a:t>
            </a:r>
            <a:r>
              <a:rPr lang="en-US" sz="3200" dirty="0" smtClean="0">
                <a:latin typeface="Myraid Pro"/>
                <a:cs typeface="Myraid Pro"/>
              </a:rPr>
              <a:t>safety. During this review both cognitive and physical assistive devices were examined among geriatric patients, especially those with cognitive impairment. </a:t>
            </a:r>
            <a:endParaRPr lang="en-US" sz="3200" dirty="0">
              <a:latin typeface="Myraid Pro"/>
              <a:cs typeface="Myraid Pro"/>
            </a:endParaRPr>
          </a:p>
          <a:p>
            <a:pPr defTabSz="4024857" eaLnBrk="0" hangingPunct="0">
              <a:lnSpc>
                <a:spcPct val="95000"/>
              </a:lnSpc>
            </a:pPr>
            <a:endParaRPr lang="en-US" sz="2900" dirty="0" smtClean="0">
              <a:latin typeface="Myriad Pro"/>
              <a:cs typeface="Myriad Pro"/>
            </a:endParaRPr>
          </a:p>
          <a:p>
            <a:pPr defTabSz="4024857" eaLnBrk="0" hangingPunct="0">
              <a:lnSpc>
                <a:spcPct val="95000"/>
              </a:lnSpc>
            </a:pPr>
            <a:endParaRPr lang="en-US" b="1" dirty="0">
              <a:latin typeface="Myriad Pro"/>
              <a:cs typeface="Myriad Pro"/>
            </a:endParaRPr>
          </a:p>
          <a:p>
            <a:pPr defTabSz="4024857" eaLnBrk="0" hangingPunct="0">
              <a:lnSpc>
                <a:spcPct val="95000"/>
              </a:lnSpc>
            </a:pPr>
            <a:r>
              <a:rPr lang="en-US" b="1" dirty="0" smtClean="0">
                <a:latin typeface="Myriad Pro"/>
                <a:cs typeface="Myriad Pro"/>
              </a:rPr>
              <a:t>Methods</a:t>
            </a:r>
          </a:p>
          <a:p>
            <a:pPr defTabSz="4024857" eaLnBrk="0" hangingPunct="0">
              <a:lnSpc>
                <a:spcPct val="95000"/>
              </a:lnSpc>
            </a:pPr>
            <a:endParaRPr lang="en-US" sz="2900" b="1" dirty="0" smtClean="0">
              <a:latin typeface="Myriad Pro"/>
              <a:cs typeface="Myriad Pro"/>
            </a:endParaRPr>
          </a:p>
          <a:p>
            <a:r>
              <a:rPr lang="en-US" sz="4000" b="1" dirty="0">
                <a:latin typeface="Myraid Pro"/>
                <a:cs typeface="Myraid Pro"/>
              </a:rPr>
              <a:t>Data Sources</a:t>
            </a:r>
            <a:r>
              <a:rPr lang="en-US" sz="3200" b="1" dirty="0">
                <a:latin typeface="Myraid Pro"/>
                <a:cs typeface="Myraid Pro"/>
              </a:rPr>
              <a:t>: </a:t>
            </a:r>
            <a:r>
              <a:rPr lang="en-US" sz="3200" dirty="0">
                <a:latin typeface="Myraid Pro"/>
                <a:cs typeface="Myraid Pro"/>
              </a:rPr>
              <a:t>English-language articles for people aged 65 and over were identified by searching MEDLINE and </a:t>
            </a:r>
            <a:r>
              <a:rPr lang="en-US" sz="3200" dirty="0" err="1">
                <a:latin typeface="Myraid Pro"/>
                <a:cs typeface="Myraid Pro"/>
              </a:rPr>
              <a:t>Embase</a:t>
            </a:r>
            <a:r>
              <a:rPr lang="en-US" sz="3200" dirty="0">
                <a:latin typeface="Myraid Pro"/>
                <a:cs typeface="Myraid Pro"/>
              </a:rPr>
              <a:t> (1985­–January 2014) for key words self-help devices and cognition disorders. Bibliographies of retrieved articles were also examined.  480 articles were selected for further evaluation. </a:t>
            </a:r>
            <a:endParaRPr lang="en-US" sz="3200" dirty="0" smtClean="0">
              <a:latin typeface="Myraid Pro"/>
              <a:cs typeface="Myraid Pro"/>
            </a:endParaRPr>
          </a:p>
          <a:p>
            <a:endParaRPr lang="en-US" sz="3200" dirty="0">
              <a:latin typeface="Myraid Pro"/>
              <a:cs typeface="Myraid Pro"/>
            </a:endParaRPr>
          </a:p>
          <a:p>
            <a:r>
              <a:rPr lang="en-US" sz="4000" b="1" dirty="0">
                <a:latin typeface="Myraid Pro"/>
                <a:cs typeface="Myraid Pro"/>
              </a:rPr>
              <a:t>Study Selection</a:t>
            </a:r>
            <a:r>
              <a:rPr lang="en-US" sz="3200" b="1" dirty="0">
                <a:latin typeface="Myraid Pro"/>
                <a:cs typeface="Myraid Pro"/>
              </a:rPr>
              <a:t>: </a:t>
            </a:r>
            <a:r>
              <a:rPr lang="en-US" sz="3200" dirty="0">
                <a:latin typeface="Myraid Pro"/>
                <a:cs typeface="Myraid Pro"/>
              </a:rPr>
              <a:t>Abstracts of the remaining articles were then evaluated and all studies that concerned one or more of the following criteria were included: geriatric, long-term care residents or cognitively impaired patients using assistive devices that addressed benefits, risks, adverse effects or other problems. This yielded 41 articles that were fully reviewed. An additional 27 articles were omitted because of irrelevant outcomes. </a:t>
            </a:r>
            <a:endParaRPr lang="en-US" sz="3200" dirty="0" smtClean="0">
              <a:latin typeface="Myraid Pro"/>
              <a:cs typeface="Myraid Pro"/>
            </a:endParaRPr>
          </a:p>
          <a:p>
            <a:endParaRPr lang="en-US" sz="3200" dirty="0" smtClean="0">
              <a:latin typeface="Myraid Pro"/>
              <a:cs typeface="Myraid Pro"/>
            </a:endParaRPr>
          </a:p>
          <a:p>
            <a:r>
              <a:rPr lang="en-US" sz="3200" b="1" dirty="0">
                <a:latin typeface="Myraid Pro"/>
                <a:cs typeface="Myraid Pro"/>
              </a:rPr>
              <a:t>Data Extraction:</a:t>
            </a:r>
            <a:r>
              <a:rPr lang="en-US" sz="3200" dirty="0">
                <a:latin typeface="Myraid Pro"/>
                <a:cs typeface="Myraid Pro"/>
              </a:rPr>
              <a:t> The population, assistive device, domain, methodology and findings relevant to the effects of cognitive impairment on assistive device use were summarized. </a:t>
            </a:r>
          </a:p>
          <a:p>
            <a:endParaRPr lang="en-US" sz="3200" dirty="0" smtClean="0">
              <a:latin typeface="Myraid Pro"/>
              <a:cs typeface="Myraid Pro"/>
            </a:endParaRPr>
          </a:p>
          <a:p>
            <a:r>
              <a:rPr lang="en-US" sz="3200" dirty="0" smtClean="0">
                <a:latin typeface="Myraid Pro"/>
                <a:cs typeface="Myraid Pro"/>
              </a:rPr>
              <a:t>Refer to Figure 1 for a summary of the methodology. </a:t>
            </a:r>
            <a:endParaRPr lang="en-US" sz="3200" dirty="0">
              <a:latin typeface="Myraid Pro"/>
              <a:cs typeface="Myraid Pro"/>
            </a:endParaRPr>
          </a:p>
          <a:p>
            <a:endParaRPr lang="en-US" sz="3200" dirty="0" smtClean="0">
              <a:latin typeface="Myraid Pro"/>
              <a:cs typeface="Myraid Pro"/>
            </a:endParaRPr>
          </a:p>
          <a:p>
            <a:pPr defTabSz="4024857" eaLnBrk="0" hangingPunct="0">
              <a:lnSpc>
                <a:spcPct val="95000"/>
              </a:lnSpc>
            </a:pPr>
            <a:endParaRPr lang="en-US" sz="2900" b="1" dirty="0">
              <a:latin typeface="Myriad Pro"/>
              <a:cs typeface="Myriad Pro"/>
            </a:endParaRPr>
          </a:p>
          <a:p>
            <a:pPr defTabSz="4024857" eaLnBrk="0" hangingPunct="0">
              <a:lnSpc>
                <a:spcPct val="95000"/>
              </a:lnSpc>
            </a:pPr>
            <a:endParaRPr lang="en-US" sz="2900" b="1" dirty="0">
              <a:latin typeface="Myriad Pro"/>
              <a:cs typeface="Myriad Pro"/>
            </a:endParaRPr>
          </a:p>
        </p:txBody>
      </p:sp>
      <p:sp>
        <p:nvSpPr>
          <p:cNvPr id="35" name="AutoShape 4"/>
          <p:cNvSpPr>
            <a:spLocks noChangeArrowheads="1"/>
          </p:cNvSpPr>
          <p:nvPr/>
        </p:nvSpPr>
        <p:spPr bwMode="auto">
          <a:xfrm>
            <a:off x="14141136" y="7451614"/>
            <a:ext cx="11951329" cy="31758467"/>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a:p>
        </p:txBody>
      </p:sp>
      <p:sp>
        <p:nvSpPr>
          <p:cNvPr id="41" name="Text Box 9"/>
          <p:cNvSpPr txBox="1">
            <a:spLocks noChangeArrowheads="1"/>
          </p:cNvSpPr>
          <p:nvPr/>
        </p:nvSpPr>
        <p:spPr bwMode="auto">
          <a:xfrm>
            <a:off x="14140136" y="22277040"/>
            <a:ext cx="11954692" cy="2449476"/>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b="1" dirty="0" smtClean="0">
                <a:latin typeface="Myriad Pro"/>
                <a:cs typeface="Myriad Pro"/>
              </a:rPr>
              <a:t>Results</a:t>
            </a:r>
          </a:p>
        </p:txBody>
      </p:sp>
      <p:sp>
        <p:nvSpPr>
          <p:cNvPr id="43" name="Text Box 9"/>
          <p:cNvSpPr txBox="1">
            <a:spLocks noChangeArrowheads="1"/>
          </p:cNvSpPr>
          <p:nvPr/>
        </p:nvSpPr>
        <p:spPr bwMode="auto">
          <a:xfrm>
            <a:off x="14140136" y="24221256"/>
            <a:ext cx="11954692" cy="13274880"/>
          </a:xfrm>
          <a:prstGeom prst="rect">
            <a:avLst/>
          </a:prstGeom>
          <a:noFill/>
          <a:ln w="9525">
            <a:noFill/>
            <a:miter lim="800000"/>
            <a:headEnd/>
            <a:tailEnd/>
          </a:ln>
          <a:effectLst/>
        </p:spPr>
        <p:txBody>
          <a:bodyPr wrap="square" lIns="639760" tIns="548366" rIns="639760" bIns="548366">
            <a:spAutoFit/>
          </a:bodyPr>
          <a:lstStyle/>
          <a:p>
            <a:pPr defTabSz="561879" eaLnBrk="0" hangingPunct="0">
              <a:lnSpc>
                <a:spcPct val="95000"/>
              </a:lnSpc>
            </a:pPr>
            <a:r>
              <a:rPr lang="en-US" sz="3200" dirty="0">
                <a:latin typeface="Myraid Pro"/>
                <a:cs typeface="Myraid Pro"/>
              </a:rPr>
              <a:t>Cognitively impaired patients have a much higher rate of misuse and abandonment of assistive devices when compared to cognitively intact individuals. The success and effectiveness of cognitive aids is well documented, but a lack of training leads to an abandonment of cognitive aids as well. </a:t>
            </a:r>
            <a:endParaRPr lang="en-US" sz="3200" dirty="0" smtClean="0">
              <a:latin typeface="Myraid Pro"/>
              <a:cs typeface="Myraid Pro"/>
            </a:endParaRPr>
          </a:p>
          <a:p>
            <a:pPr defTabSz="561879" eaLnBrk="0" hangingPunct="0">
              <a:lnSpc>
                <a:spcPct val="95000"/>
              </a:lnSpc>
            </a:pPr>
            <a:endParaRPr lang="en-US" sz="3200" dirty="0">
              <a:latin typeface="Myriad Pro"/>
              <a:cs typeface="Myriad Pro"/>
            </a:endParaRPr>
          </a:p>
          <a:p>
            <a:pPr defTabSz="561879" eaLnBrk="0" hangingPunct="0">
              <a:lnSpc>
                <a:spcPct val="95000"/>
              </a:lnSpc>
            </a:pPr>
            <a:r>
              <a:rPr lang="en-US" sz="3200" dirty="0" smtClean="0">
                <a:latin typeface="Myriad Pro"/>
                <a:cs typeface="Myriad Pro"/>
              </a:rPr>
              <a:t>Through the review it was found that the cognitively impaired faced more problems than the cognitively intact when it came to using assistive devices. It was found that the cognitively impaired have more errors when it came to putting on prosthetic limbs, are slower at learning how to use a device and had a significantly higher rate of assistive device abandonment. </a:t>
            </a:r>
          </a:p>
          <a:p>
            <a:pPr defTabSz="561879" eaLnBrk="0" hangingPunct="0">
              <a:lnSpc>
                <a:spcPct val="95000"/>
              </a:lnSpc>
            </a:pPr>
            <a:endParaRPr lang="en-US" sz="3200" dirty="0">
              <a:latin typeface="Myriad Pro"/>
              <a:cs typeface="Myriad Pro"/>
            </a:endParaRPr>
          </a:p>
          <a:p>
            <a:pPr defTabSz="561879" eaLnBrk="0" hangingPunct="0">
              <a:lnSpc>
                <a:spcPct val="95000"/>
              </a:lnSpc>
            </a:pPr>
            <a:r>
              <a:rPr lang="en-US" sz="3200" dirty="0" smtClean="0">
                <a:latin typeface="Myriad Pro"/>
                <a:cs typeface="Myriad Pro"/>
              </a:rPr>
              <a:t>The higher rates of misuse are worrying when one considers the risks associated with misuse of assistive devices. </a:t>
            </a:r>
            <a:r>
              <a:rPr lang="en-US" sz="3200" dirty="0" err="1" smtClean="0">
                <a:latin typeface="Myriad Pro"/>
                <a:cs typeface="Myriad Pro"/>
              </a:rPr>
              <a:t>Bateni</a:t>
            </a:r>
            <a:r>
              <a:rPr lang="en-US" sz="3200" dirty="0" smtClean="0">
                <a:latin typeface="Myriad Pro"/>
                <a:cs typeface="Myriad Pro"/>
              </a:rPr>
              <a:t> and Maki (2005)</a:t>
            </a:r>
            <a:r>
              <a:rPr lang="en-US" sz="3200" baseline="30000" dirty="0" smtClean="0">
                <a:latin typeface="Myriad Pro"/>
                <a:cs typeface="Myriad Pro"/>
              </a:rPr>
              <a:t>3</a:t>
            </a:r>
            <a:r>
              <a:rPr lang="en-US" sz="3200" dirty="0" smtClean="0">
                <a:latin typeface="Myriad Pro"/>
                <a:cs typeface="Myriad Pro"/>
              </a:rPr>
              <a:t> specifically mention that improper use of canes and walkers lead to tendonitis, osteoarthritis and carpal tunnel syndrome.</a:t>
            </a:r>
          </a:p>
          <a:p>
            <a:pPr defTabSz="561879" eaLnBrk="0" hangingPunct="0">
              <a:lnSpc>
                <a:spcPct val="95000"/>
              </a:lnSpc>
            </a:pPr>
            <a:endParaRPr lang="en-US" sz="3200" dirty="0">
              <a:latin typeface="Myriad Pro"/>
              <a:cs typeface="Myriad Pro"/>
            </a:endParaRPr>
          </a:p>
          <a:p>
            <a:pPr defTabSz="561879" eaLnBrk="0" hangingPunct="0">
              <a:lnSpc>
                <a:spcPct val="95000"/>
              </a:lnSpc>
            </a:pPr>
            <a:r>
              <a:rPr lang="en-US" sz="3200" dirty="0" smtClean="0">
                <a:latin typeface="Myriad Pro"/>
                <a:cs typeface="Myriad Pro"/>
              </a:rPr>
              <a:t>Several articles revealed that the misuse of devices can be avoided through the proper implementation of cognitive aids and training for proper device use. </a:t>
            </a:r>
          </a:p>
          <a:p>
            <a:pPr defTabSz="561879" eaLnBrk="0" hangingPunct="0">
              <a:lnSpc>
                <a:spcPct val="95000"/>
              </a:lnSpc>
            </a:pPr>
            <a:endParaRPr lang="en-US" sz="3200" dirty="0" smtClean="0">
              <a:latin typeface="Myriad Pro"/>
              <a:cs typeface="Myriad Pro"/>
            </a:endParaRPr>
          </a:p>
          <a:p>
            <a:pPr defTabSz="561879" eaLnBrk="0" hangingPunct="0">
              <a:lnSpc>
                <a:spcPct val="95000"/>
              </a:lnSpc>
            </a:pPr>
            <a:endParaRPr lang="en-US" sz="3200" dirty="0">
              <a:latin typeface="Myriad Pro"/>
              <a:cs typeface="Myriad Pro"/>
            </a:endParaRPr>
          </a:p>
        </p:txBody>
      </p:sp>
      <p:sp>
        <p:nvSpPr>
          <p:cNvPr id="38" name="AutoShape 4"/>
          <p:cNvSpPr>
            <a:spLocks noChangeArrowheads="1"/>
          </p:cNvSpPr>
          <p:nvPr/>
        </p:nvSpPr>
        <p:spPr bwMode="auto">
          <a:xfrm>
            <a:off x="27668081" y="7451614"/>
            <a:ext cx="11951329" cy="31758467"/>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a:p>
        </p:txBody>
      </p:sp>
      <p:sp>
        <p:nvSpPr>
          <p:cNvPr id="39" name="Text Box 9"/>
          <p:cNvSpPr txBox="1">
            <a:spLocks noChangeArrowheads="1"/>
          </p:cNvSpPr>
          <p:nvPr/>
        </p:nvSpPr>
        <p:spPr bwMode="auto">
          <a:xfrm>
            <a:off x="27605632" y="7515400"/>
            <a:ext cx="11954692" cy="16388424"/>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b="1" dirty="0" smtClean="0">
                <a:latin typeface="Myriad Pro"/>
                <a:cs typeface="Myriad Pro"/>
              </a:rPr>
              <a:t>Conclusions</a:t>
            </a:r>
            <a:endParaRPr lang="en-US" sz="3200" b="1" dirty="0">
              <a:latin typeface="Myriad Pro"/>
              <a:cs typeface="Myriad Pro"/>
            </a:endParaRPr>
          </a:p>
          <a:p>
            <a:pPr defTabSz="4024857" eaLnBrk="0" hangingPunct="0">
              <a:lnSpc>
                <a:spcPct val="95000"/>
              </a:lnSpc>
            </a:pPr>
            <a:endParaRPr lang="en-US" sz="3200" b="1" dirty="0" smtClean="0">
              <a:latin typeface="Myriad Pro"/>
              <a:cs typeface="Myriad Pro"/>
            </a:endParaRPr>
          </a:p>
          <a:p>
            <a:pPr defTabSz="4024857" eaLnBrk="0" hangingPunct="0">
              <a:lnSpc>
                <a:spcPct val="95000"/>
              </a:lnSpc>
            </a:pPr>
            <a:r>
              <a:rPr lang="en-US" sz="3200" dirty="0" smtClean="0">
                <a:latin typeface="Myraid Pro"/>
                <a:cs typeface="Myraid Pro"/>
              </a:rPr>
              <a:t>Cognitively </a:t>
            </a:r>
            <a:r>
              <a:rPr lang="en-US" sz="3200" dirty="0">
                <a:latin typeface="Myraid Pro"/>
                <a:cs typeface="Myraid Pro"/>
              </a:rPr>
              <a:t>impaired patients are more likely to misuse an assistive device; unfortunately not much research is done to assess the risks they face</a:t>
            </a:r>
            <a:r>
              <a:rPr lang="en-US" sz="3200" dirty="0" smtClean="0">
                <a:latin typeface="Myraid Pro"/>
                <a:cs typeface="Myraid Pro"/>
              </a:rPr>
              <a:t>.</a:t>
            </a:r>
          </a:p>
          <a:p>
            <a:pPr defTabSz="4024857" eaLnBrk="0" hangingPunct="0">
              <a:lnSpc>
                <a:spcPct val="95000"/>
              </a:lnSpc>
            </a:pPr>
            <a:endParaRPr lang="en-US" sz="3200" dirty="0">
              <a:latin typeface="Myraid Pro"/>
              <a:cs typeface="Myraid Pro"/>
            </a:endParaRPr>
          </a:p>
          <a:p>
            <a:pPr defTabSz="4024857" eaLnBrk="0" hangingPunct="0">
              <a:lnSpc>
                <a:spcPct val="95000"/>
              </a:lnSpc>
            </a:pPr>
            <a:r>
              <a:rPr lang="en-US" sz="3200" dirty="0" smtClean="0">
                <a:latin typeface="Myraid Pro"/>
                <a:cs typeface="Myraid Pro"/>
              </a:rPr>
              <a:t>Considering it was concluded that the rate of misuse is higher among the cognitively impaired, mistakes reported among the cognitively stable would be expected to be amplified in those with cognitive impairment. Bradley and Hernandez (2011)</a:t>
            </a:r>
            <a:r>
              <a:rPr lang="en-US" sz="3200" baseline="30000" dirty="0" smtClean="0">
                <a:latin typeface="Myraid Pro"/>
                <a:cs typeface="Myraid Pro"/>
              </a:rPr>
              <a:t>4</a:t>
            </a:r>
            <a:r>
              <a:rPr lang="en-US" sz="3200" dirty="0" smtClean="0">
                <a:latin typeface="Myraid Pro"/>
                <a:cs typeface="Myraid Pro"/>
              </a:rPr>
              <a:t> found that problems for canes and walkers included incorrect height of the device, poor maintenance of the device and incorrect use. </a:t>
            </a:r>
            <a:endParaRPr lang="en-US" sz="2900" dirty="0">
              <a:latin typeface="Times New Roman" pitchFamily="18" charset="0"/>
            </a:endParaRPr>
          </a:p>
          <a:p>
            <a:pPr defTabSz="4024857" eaLnBrk="0" hangingPunct="0">
              <a:lnSpc>
                <a:spcPct val="95000"/>
              </a:lnSpc>
            </a:pPr>
            <a:endParaRPr lang="en-US" sz="2900" dirty="0" smtClean="0">
              <a:latin typeface="Times New Roman" pitchFamily="18" charset="0"/>
            </a:endParaRPr>
          </a:p>
          <a:p>
            <a:pPr defTabSz="4024857" eaLnBrk="0" hangingPunct="0">
              <a:lnSpc>
                <a:spcPct val="95000"/>
              </a:lnSpc>
            </a:pPr>
            <a:r>
              <a:rPr lang="en-US" sz="3200" dirty="0">
                <a:latin typeface="Myraid Pro"/>
                <a:cs typeface="Myraid Pro"/>
              </a:rPr>
              <a:t>Unfortunately in this review it was also found that a great gap of information exists concerning the specific risks that these individuals face from misusing their devices. A focus on this in the future will allow clinicians and physicians to better aid the cognitively impaired in not only properly using the devices to avoid safety risks, but as well to improve their quality of life. </a:t>
            </a:r>
            <a:endParaRPr lang="en-US" sz="3200" dirty="0" smtClean="0">
              <a:latin typeface="Myraid Pro"/>
              <a:cs typeface="Myraid Pro"/>
            </a:endParaRPr>
          </a:p>
          <a:p>
            <a:pPr defTabSz="4024857" eaLnBrk="0" hangingPunct="0">
              <a:lnSpc>
                <a:spcPct val="95000"/>
              </a:lnSpc>
            </a:pPr>
            <a:endParaRPr lang="en-US" sz="3200" dirty="0">
              <a:latin typeface="Myraid Pro"/>
              <a:cs typeface="Myraid Pro"/>
            </a:endParaRPr>
          </a:p>
          <a:p>
            <a:pPr defTabSz="4024857" eaLnBrk="0" hangingPunct="0">
              <a:lnSpc>
                <a:spcPct val="95000"/>
              </a:lnSpc>
            </a:pPr>
            <a:r>
              <a:rPr lang="en-US" sz="3200" dirty="0" smtClean="0">
                <a:latin typeface="Myraid Pro"/>
                <a:cs typeface="Myraid Pro"/>
              </a:rPr>
              <a:t>To aid in a future study a draft tool was created to capture both demographic information and patient device use of the cognitively impaired. The demographic form was based on issues of importance when studying the elderly as outlined by Quinn (2010)</a:t>
            </a:r>
            <a:r>
              <a:rPr lang="en-US" sz="3200" baseline="30000" dirty="0" smtClean="0">
                <a:latin typeface="Myraid Pro"/>
                <a:cs typeface="Myraid Pro"/>
              </a:rPr>
              <a:t>5</a:t>
            </a:r>
            <a:r>
              <a:rPr lang="en-US" sz="3200" dirty="0" smtClean="0">
                <a:latin typeface="Myraid Pro"/>
                <a:cs typeface="Myraid Pro"/>
              </a:rPr>
              <a:t>. The form created to collect data was based on results of this review and, </a:t>
            </a:r>
            <a:r>
              <a:rPr lang="en-US" sz="3200" dirty="0">
                <a:latin typeface="Myraid Pro"/>
                <a:cs typeface="Myraid Pro"/>
              </a:rPr>
              <a:t>i</a:t>
            </a:r>
            <a:r>
              <a:rPr lang="en-US" sz="3200" dirty="0" smtClean="0">
                <a:latin typeface="Myraid Pro"/>
                <a:cs typeface="Myraid Pro"/>
              </a:rPr>
              <a:t>s demonstrated in Table 1.  </a:t>
            </a:r>
          </a:p>
          <a:p>
            <a:pPr defTabSz="4024857" eaLnBrk="0" hangingPunct="0">
              <a:lnSpc>
                <a:spcPct val="95000"/>
              </a:lnSpc>
            </a:pPr>
            <a:endParaRPr lang="en-US" sz="2900" dirty="0">
              <a:latin typeface="Times New Roman" pitchFamily="18" charset="0"/>
            </a:endParaRPr>
          </a:p>
        </p:txBody>
      </p:sp>
      <p:sp>
        <p:nvSpPr>
          <p:cNvPr id="45" name="Text Box 9"/>
          <p:cNvSpPr txBox="1">
            <a:spLocks noChangeArrowheads="1"/>
          </p:cNvSpPr>
          <p:nvPr/>
        </p:nvSpPr>
        <p:spPr bwMode="auto">
          <a:xfrm>
            <a:off x="27605632" y="29477840"/>
            <a:ext cx="11954692" cy="10292266"/>
          </a:xfrm>
          <a:prstGeom prst="rect">
            <a:avLst/>
          </a:prstGeom>
          <a:noFill/>
          <a:ln w="9525">
            <a:noFill/>
            <a:miter lim="800000"/>
            <a:headEnd/>
            <a:tailEnd/>
          </a:ln>
          <a:effectLst/>
        </p:spPr>
        <p:txBody>
          <a:bodyPr wrap="square" lIns="639760" tIns="548366" rIns="639760" bIns="548366">
            <a:spAutoFit/>
          </a:bodyPr>
          <a:lstStyle/>
          <a:p>
            <a:pPr defTabSz="561879" eaLnBrk="0" hangingPunct="0">
              <a:lnSpc>
                <a:spcPct val="95000"/>
              </a:lnSpc>
            </a:pPr>
            <a:r>
              <a:rPr lang="en-US" b="1" dirty="0" smtClean="0">
                <a:latin typeface="Myriad Pro"/>
                <a:cs typeface="Myriad Pro"/>
              </a:rPr>
              <a:t>Bibliography</a:t>
            </a:r>
          </a:p>
          <a:p>
            <a:pPr marL="314419" indent="-314419" defTabSz="561879" eaLnBrk="0" hangingPunct="0">
              <a:lnSpc>
                <a:spcPct val="95000"/>
              </a:lnSpc>
              <a:buFontTx/>
              <a:buAutoNum type="arabicPeriod"/>
            </a:pPr>
            <a:endParaRPr lang="en-US" sz="2900" dirty="0">
              <a:latin typeface="Myriad Pro"/>
              <a:cs typeface="Myriad Pro"/>
            </a:endParaRPr>
          </a:p>
          <a:p>
            <a:pPr marL="314419" indent="-314419" defTabSz="561879" eaLnBrk="0" hangingPunct="0">
              <a:lnSpc>
                <a:spcPct val="95000"/>
              </a:lnSpc>
              <a:buFontTx/>
              <a:buAutoNum type="arabicPeriod"/>
            </a:pPr>
            <a:r>
              <a:rPr lang="en-US" sz="2600" dirty="0">
                <a:latin typeface="Myraid Pro"/>
                <a:cs typeface="Myraid Pro"/>
              </a:rPr>
              <a:t>Yang J-, Mann WC, </a:t>
            </a:r>
            <a:r>
              <a:rPr lang="en-US" sz="2600" dirty="0" err="1">
                <a:latin typeface="Myraid Pro"/>
                <a:cs typeface="Myraid Pro"/>
              </a:rPr>
              <a:t>Nochajski</a:t>
            </a:r>
            <a:r>
              <a:rPr lang="en-US" sz="2600" dirty="0">
                <a:latin typeface="Myraid Pro"/>
                <a:cs typeface="Myraid Pro"/>
              </a:rPr>
              <a:t> S, Tomita MR. Use of assistive devices among elders with cognitive impairment: A follow-up study. </a:t>
            </a:r>
            <a:r>
              <a:rPr lang="en-US" sz="2600" i="1" dirty="0">
                <a:latin typeface="Myraid Pro"/>
                <a:cs typeface="Myraid Pro"/>
              </a:rPr>
              <a:t>Topics in Geriatric Rehabilitation</a:t>
            </a:r>
            <a:r>
              <a:rPr lang="en-US" sz="2600" dirty="0">
                <a:latin typeface="Myraid Pro"/>
                <a:cs typeface="Myraid Pro"/>
              </a:rPr>
              <a:t>. 1997;13(2):13-31.</a:t>
            </a:r>
          </a:p>
          <a:p>
            <a:pPr marL="314419" indent="-314419" defTabSz="561879" eaLnBrk="0" hangingPunct="0">
              <a:lnSpc>
                <a:spcPct val="95000"/>
              </a:lnSpc>
              <a:buFont typeface="Symbol" pitchFamily="18" charset="2"/>
              <a:buAutoNum type="arabicPeriod"/>
            </a:pPr>
            <a:r>
              <a:rPr lang="en-US" sz="2600" dirty="0">
                <a:latin typeface="Myraid Pro"/>
                <a:cs typeface="Myraid Pro"/>
              </a:rPr>
              <a:t>Mann WC, </a:t>
            </a:r>
            <a:r>
              <a:rPr lang="en-US" sz="2600" dirty="0" err="1">
                <a:latin typeface="Myraid Pro"/>
                <a:cs typeface="Myraid Pro"/>
              </a:rPr>
              <a:t>Karuza</a:t>
            </a:r>
            <a:r>
              <a:rPr lang="en-US" sz="2600" dirty="0">
                <a:latin typeface="Myraid Pro"/>
                <a:cs typeface="Myraid Pro"/>
              </a:rPr>
              <a:t> J, </a:t>
            </a:r>
            <a:r>
              <a:rPr lang="en-US" sz="2600" dirty="0" err="1">
                <a:latin typeface="Myraid Pro"/>
                <a:cs typeface="Myraid Pro"/>
              </a:rPr>
              <a:t>Hurren</a:t>
            </a:r>
            <a:r>
              <a:rPr lang="en-US" sz="2600" dirty="0">
                <a:latin typeface="Myraid Pro"/>
                <a:cs typeface="Myraid Pro"/>
              </a:rPr>
              <a:t> D, Tomita M. Assistive devices for home-based elderly persons with cognitive impairments. </a:t>
            </a:r>
            <a:r>
              <a:rPr lang="en-US" sz="2600" i="1" dirty="0">
                <a:latin typeface="Myraid Pro"/>
                <a:cs typeface="Myraid Pro"/>
              </a:rPr>
              <a:t>Topics in Geriatric Rehabilitation</a:t>
            </a:r>
            <a:r>
              <a:rPr lang="en-US" sz="2600" dirty="0" smtClean="0">
                <a:latin typeface="Myraid Pro"/>
                <a:cs typeface="Myraid Pro"/>
              </a:rPr>
              <a:t>. 1992;8</a:t>
            </a:r>
            <a:r>
              <a:rPr lang="en-US" sz="2600" dirty="0">
                <a:latin typeface="Myraid Pro"/>
                <a:cs typeface="Myraid Pro"/>
              </a:rPr>
              <a:t>(2):35-52.</a:t>
            </a:r>
          </a:p>
          <a:p>
            <a:pPr marL="314419" indent="-314419" defTabSz="561879" eaLnBrk="0" hangingPunct="0">
              <a:lnSpc>
                <a:spcPct val="95000"/>
              </a:lnSpc>
              <a:buFont typeface="Symbol" pitchFamily="18" charset="2"/>
              <a:buAutoNum type="arabicPeriod"/>
            </a:pPr>
            <a:r>
              <a:rPr lang="en-US" sz="2600" dirty="0" err="1">
                <a:latin typeface="Myraid Pro"/>
                <a:cs typeface="Myraid Pro"/>
              </a:rPr>
              <a:t>Bateni</a:t>
            </a:r>
            <a:r>
              <a:rPr lang="en-US" sz="2600" dirty="0">
                <a:latin typeface="Myraid Pro"/>
                <a:cs typeface="Myraid Pro"/>
              </a:rPr>
              <a:t> H, Maki BE. Assistive devices for balance and mobility: Benefits, demands, and adverse consequences. </a:t>
            </a:r>
            <a:r>
              <a:rPr lang="en-US" sz="2600" i="1" dirty="0">
                <a:latin typeface="Myraid Pro"/>
                <a:cs typeface="Myraid Pro"/>
              </a:rPr>
              <a:t>Arch </a:t>
            </a:r>
            <a:r>
              <a:rPr lang="en-US" sz="2600" i="1" dirty="0" err="1">
                <a:latin typeface="Myraid Pro"/>
                <a:cs typeface="Myraid Pro"/>
              </a:rPr>
              <a:t>Phys</a:t>
            </a:r>
            <a:r>
              <a:rPr lang="en-US" sz="2600" i="1" dirty="0">
                <a:latin typeface="Myraid Pro"/>
                <a:cs typeface="Myraid Pro"/>
              </a:rPr>
              <a:t> Med </a:t>
            </a:r>
            <a:r>
              <a:rPr lang="en-US" sz="2600" i="1" dirty="0" err="1">
                <a:latin typeface="Myraid Pro"/>
                <a:cs typeface="Myraid Pro"/>
              </a:rPr>
              <a:t>Rehabil</a:t>
            </a:r>
            <a:r>
              <a:rPr lang="en-US" sz="2600" dirty="0">
                <a:latin typeface="Myraid Pro"/>
                <a:cs typeface="Myraid Pro"/>
              </a:rPr>
              <a:t>. 2005;86(1):134-145</a:t>
            </a:r>
            <a:r>
              <a:rPr lang="en-US" sz="2600" dirty="0" smtClean="0">
                <a:latin typeface="Myraid Pro"/>
                <a:cs typeface="Myraid Pro"/>
              </a:rPr>
              <a:t>.</a:t>
            </a:r>
          </a:p>
          <a:p>
            <a:pPr marL="314419" indent="-314419" defTabSz="561879" eaLnBrk="0" hangingPunct="0">
              <a:lnSpc>
                <a:spcPct val="95000"/>
              </a:lnSpc>
              <a:buFont typeface="Symbol" pitchFamily="18" charset="2"/>
              <a:buAutoNum type="arabicPeriod"/>
            </a:pPr>
            <a:r>
              <a:rPr lang="en-US" sz="2600" dirty="0">
                <a:latin typeface="Myraid Pro"/>
                <a:cs typeface="Myraid Pro"/>
              </a:rPr>
              <a:t>Bradley SM, Hernandez CR. Geriatric assistive devices. </a:t>
            </a:r>
            <a:r>
              <a:rPr lang="en-US" sz="2600" i="1" dirty="0">
                <a:latin typeface="Myraid Pro"/>
                <a:cs typeface="Myraid Pro"/>
              </a:rPr>
              <a:t>American Family Physician</a:t>
            </a:r>
            <a:r>
              <a:rPr lang="en-US" sz="2600" dirty="0">
                <a:latin typeface="Myraid Pro"/>
                <a:cs typeface="Myraid Pro"/>
              </a:rPr>
              <a:t>. 2011;84(4):405-411</a:t>
            </a:r>
            <a:r>
              <a:rPr lang="en-US" sz="2600" dirty="0" smtClean="0">
                <a:latin typeface="Myraid Pro"/>
                <a:cs typeface="Myraid Pro"/>
              </a:rPr>
              <a:t>.</a:t>
            </a:r>
          </a:p>
          <a:p>
            <a:pPr marL="314419" indent="-314419" defTabSz="561879" eaLnBrk="0" hangingPunct="0">
              <a:lnSpc>
                <a:spcPct val="95000"/>
              </a:lnSpc>
              <a:buFont typeface="Symbol" pitchFamily="18" charset="2"/>
              <a:buAutoNum type="arabicPeriod"/>
            </a:pPr>
            <a:r>
              <a:rPr lang="en-US" sz="2600" dirty="0" smtClean="0">
                <a:latin typeface="Myraid Pro"/>
                <a:cs typeface="Myraid Pro"/>
              </a:rPr>
              <a:t>Quinn K. Methodological considerations in surveys of older adults: Technology matters. </a:t>
            </a:r>
            <a:r>
              <a:rPr lang="en-US" sz="2600" i="1" dirty="0">
                <a:latin typeface="Myraid Pro"/>
                <a:cs typeface="Myraid Pro"/>
              </a:rPr>
              <a:t>International Journal of Emerging Technologies and </a:t>
            </a:r>
            <a:r>
              <a:rPr lang="en-US" sz="2600" i="1" dirty="0" smtClean="0">
                <a:latin typeface="Myraid Pro"/>
                <a:cs typeface="Myraid Pro"/>
              </a:rPr>
              <a:t>Society. </a:t>
            </a:r>
            <a:r>
              <a:rPr lang="en-US" sz="2600" dirty="0" smtClean="0">
                <a:latin typeface="Myraid Pro"/>
                <a:cs typeface="Myraid Pro"/>
              </a:rPr>
              <a:t>2010;8(2):114-133. </a:t>
            </a:r>
          </a:p>
          <a:p>
            <a:pPr defTabSz="561879" eaLnBrk="0" hangingPunct="0">
              <a:lnSpc>
                <a:spcPct val="95000"/>
              </a:lnSpc>
            </a:pPr>
            <a:endParaRPr lang="en-US" sz="2600" i="1" dirty="0">
              <a:latin typeface="Myraid Pro"/>
              <a:cs typeface="Myraid Pro"/>
            </a:endParaRPr>
          </a:p>
          <a:p>
            <a:pPr defTabSz="561879" eaLnBrk="0" hangingPunct="0">
              <a:lnSpc>
                <a:spcPct val="95000"/>
              </a:lnSpc>
            </a:pPr>
            <a:r>
              <a:rPr lang="en-US" sz="3800" b="1" dirty="0" smtClean="0">
                <a:latin typeface="Myriad Pro"/>
                <a:cs typeface="Myriad Pro"/>
              </a:rPr>
              <a:t>Acknowledgements </a:t>
            </a:r>
          </a:p>
          <a:p>
            <a:pPr defTabSz="561879" eaLnBrk="0" hangingPunct="0">
              <a:lnSpc>
                <a:spcPct val="95000"/>
              </a:lnSpc>
            </a:pPr>
            <a:r>
              <a:rPr lang="en-US" sz="2800" dirty="0" smtClean="0">
                <a:latin typeface="Myriad Pro"/>
                <a:cs typeface="Myriad Pro"/>
              </a:rPr>
              <a:t>This work was supported in part by a summer student award from Technology Evaluation in the Elderly Network. </a:t>
            </a:r>
            <a:endParaRPr lang="en-US" sz="2800" dirty="0">
              <a:latin typeface="Myriad Pro"/>
              <a:cs typeface="Myriad Pro"/>
            </a:endParaRPr>
          </a:p>
          <a:p>
            <a:pPr defTabSz="561879" eaLnBrk="0" hangingPunct="0">
              <a:lnSpc>
                <a:spcPct val="95000"/>
              </a:lnSpc>
            </a:pPr>
            <a:endParaRPr lang="en-US" sz="3000" dirty="0">
              <a:latin typeface="Myraid Pro"/>
              <a:cs typeface="Myraid Pro"/>
            </a:endParaRPr>
          </a:p>
        </p:txBody>
      </p:sp>
      <p:sp>
        <p:nvSpPr>
          <p:cNvPr id="3" name="TextBox 2"/>
          <p:cNvSpPr txBox="1"/>
          <p:nvPr/>
        </p:nvSpPr>
        <p:spPr>
          <a:xfrm>
            <a:off x="14500176" y="8379496"/>
            <a:ext cx="8568952" cy="3539430"/>
          </a:xfrm>
          <a:prstGeom prst="rect">
            <a:avLst/>
          </a:prstGeom>
          <a:noFill/>
        </p:spPr>
        <p:txBody>
          <a:bodyPr wrap="square" rtlCol="0">
            <a:spAutoFit/>
          </a:bodyPr>
          <a:lstStyle/>
          <a:p>
            <a:r>
              <a:rPr lang="en-US" sz="3200" dirty="0">
                <a:latin typeface="Myraid Pro"/>
                <a:cs typeface="Myraid Pro"/>
              </a:rPr>
              <a:t>480 potentially relevant articles identified through literature searches and bibliographic searches (including duplicates</a:t>
            </a:r>
            <a:r>
              <a:rPr lang="en-US" sz="3200" dirty="0" smtClean="0">
                <a:latin typeface="Myraid Pro"/>
                <a:cs typeface="Myraid Pro"/>
              </a:rPr>
              <a:t>)</a:t>
            </a:r>
          </a:p>
          <a:p>
            <a:r>
              <a:rPr lang="en-US" sz="3200" dirty="0" smtClean="0">
                <a:latin typeface="Myraid Pro"/>
                <a:cs typeface="Myraid Pro"/>
              </a:rPr>
              <a:t>      230 in MEDLINE</a:t>
            </a:r>
          </a:p>
          <a:p>
            <a:r>
              <a:rPr lang="en-US" sz="3200" dirty="0" smtClean="0">
                <a:latin typeface="Myraid Pro"/>
                <a:cs typeface="Myraid Pro"/>
              </a:rPr>
              <a:t>      247 </a:t>
            </a:r>
            <a:r>
              <a:rPr lang="en-US" sz="3200" dirty="0">
                <a:latin typeface="Myraid Pro"/>
                <a:cs typeface="Myraid Pro"/>
              </a:rPr>
              <a:t>in EMBASE</a:t>
            </a:r>
          </a:p>
          <a:p>
            <a:r>
              <a:rPr lang="en-US" sz="3200" dirty="0" smtClean="0">
                <a:latin typeface="Myraid Pro"/>
                <a:cs typeface="Myraid Pro"/>
              </a:rPr>
              <a:t>      3 </a:t>
            </a:r>
            <a:r>
              <a:rPr lang="en-US" sz="3200" dirty="0">
                <a:latin typeface="Myraid Pro"/>
                <a:cs typeface="Myraid Pro"/>
              </a:rPr>
              <a:t>from bibliographic searches</a:t>
            </a:r>
          </a:p>
          <a:p>
            <a:endParaRPr lang="en-US" sz="3200" dirty="0">
              <a:latin typeface="Myraid Pro"/>
              <a:cs typeface="Myraid Pro"/>
            </a:endParaRPr>
          </a:p>
        </p:txBody>
      </p:sp>
      <p:cxnSp>
        <p:nvCxnSpPr>
          <p:cNvPr id="5" name="Straight Arrow Connector 4"/>
          <p:cNvCxnSpPr/>
          <p:nvPr/>
        </p:nvCxnSpPr>
        <p:spPr>
          <a:xfrm>
            <a:off x="16228368" y="11691864"/>
            <a:ext cx="0" cy="3600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16228368" y="13420056"/>
            <a:ext cx="1800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18532624" y="11691864"/>
            <a:ext cx="7128792" cy="4031873"/>
          </a:xfrm>
          <a:prstGeom prst="rect">
            <a:avLst/>
          </a:prstGeom>
        </p:spPr>
        <p:txBody>
          <a:bodyPr wrap="square">
            <a:spAutoFit/>
          </a:bodyPr>
          <a:lstStyle/>
          <a:p>
            <a:r>
              <a:rPr lang="en-US" sz="3200" dirty="0">
                <a:latin typeface="Myraid Pro"/>
                <a:cs typeface="Myraid Pro"/>
              </a:rPr>
              <a:t>439 excluded from further evaluation after review of titles and abstracts. Reasons for omission</a:t>
            </a:r>
            <a:r>
              <a:rPr lang="en-US" sz="3200" dirty="0" smtClean="0">
                <a:latin typeface="Myraid Pro"/>
                <a:cs typeface="Myraid Pro"/>
              </a:rPr>
              <a:t>:</a:t>
            </a:r>
          </a:p>
          <a:p>
            <a:r>
              <a:rPr lang="en-US" sz="3200" dirty="0" smtClean="0">
                <a:latin typeface="Myraid Pro"/>
                <a:cs typeface="Myraid Pro"/>
              </a:rPr>
              <a:t>      Duplicates</a:t>
            </a:r>
            <a:endParaRPr lang="en-US" sz="3200" dirty="0">
              <a:latin typeface="Myraid Pro"/>
              <a:cs typeface="Myraid Pro"/>
            </a:endParaRPr>
          </a:p>
          <a:p>
            <a:r>
              <a:rPr lang="en-US" sz="3200" dirty="0" smtClean="0">
                <a:latin typeface="Myraid Pro"/>
                <a:cs typeface="Myraid Pro"/>
              </a:rPr>
              <a:t>      No </a:t>
            </a:r>
            <a:r>
              <a:rPr lang="en-US" sz="3200" dirty="0">
                <a:latin typeface="Myraid Pro"/>
                <a:cs typeface="Myraid Pro"/>
              </a:rPr>
              <a:t>Cognitive impairment</a:t>
            </a:r>
          </a:p>
          <a:p>
            <a:r>
              <a:rPr lang="en-US" sz="3200" dirty="0" smtClean="0">
                <a:latin typeface="Myraid Pro"/>
                <a:cs typeface="Myraid Pro"/>
              </a:rPr>
              <a:t>      No </a:t>
            </a:r>
            <a:r>
              <a:rPr lang="en-US" sz="3200" dirty="0">
                <a:latin typeface="Myraid Pro"/>
                <a:cs typeface="Myraid Pro"/>
              </a:rPr>
              <a:t>Assistive device</a:t>
            </a:r>
          </a:p>
          <a:p>
            <a:r>
              <a:rPr lang="en-US" sz="3200" dirty="0" smtClean="0">
                <a:latin typeface="Myraid Pro"/>
                <a:cs typeface="Myraid Pro"/>
              </a:rPr>
              <a:t>      Outcome </a:t>
            </a:r>
            <a:r>
              <a:rPr lang="en-US" sz="3200" dirty="0">
                <a:latin typeface="Myraid Pro"/>
                <a:cs typeface="Myraid Pro"/>
              </a:rPr>
              <a:t>measure not relevant</a:t>
            </a:r>
          </a:p>
          <a:p>
            <a:r>
              <a:rPr lang="en-US" sz="3200" dirty="0">
                <a:latin typeface="Myraid Pro"/>
                <a:cs typeface="Myraid Pro"/>
              </a:rPr>
              <a:t>	</a:t>
            </a:r>
          </a:p>
        </p:txBody>
      </p:sp>
      <p:sp>
        <p:nvSpPr>
          <p:cNvPr id="19" name="TextBox 18"/>
          <p:cNvSpPr txBox="1"/>
          <p:nvPr/>
        </p:nvSpPr>
        <p:spPr>
          <a:xfrm>
            <a:off x="14500176" y="15724312"/>
            <a:ext cx="5760640" cy="584776"/>
          </a:xfrm>
          <a:prstGeom prst="rect">
            <a:avLst/>
          </a:prstGeom>
          <a:noFill/>
        </p:spPr>
        <p:txBody>
          <a:bodyPr wrap="square" rtlCol="0">
            <a:spAutoFit/>
          </a:bodyPr>
          <a:lstStyle/>
          <a:p>
            <a:r>
              <a:rPr lang="en-US" sz="3200" dirty="0" smtClean="0">
                <a:latin typeface="Myraid Pro"/>
                <a:cs typeface="Myraid Pro"/>
              </a:rPr>
              <a:t>41 full-text studies reviewed </a:t>
            </a:r>
            <a:endParaRPr lang="en-US" sz="3200" dirty="0">
              <a:latin typeface="Myraid Pro"/>
              <a:cs typeface="Myraid Pro"/>
            </a:endParaRPr>
          </a:p>
        </p:txBody>
      </p:sp>
      <p:cxnSp>
        <p:nvCxnSpPr>
          <p:cNvPr id="21" name="Straight Arrow Connector 20"/>
          <p:cNvCxnSpPr/>
          <p:nvPr/>
        </p:nvCxnSpPr>
        <p:spPr>
          <a:xfrm>
            <a:off x="16228368" y="16588408"/>
            <a:ext cx="0" cy="3600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6228368" y="18388608"/>
            <a:ext cx="18002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18532624" y="17308488"/>
            <a:ext cx="7272808" cy="2062103"/>
          </a:xfrm>
          <a:prstGeom prst="rect">
            <a:avLst/>
          </a:prstGeom>
        </p:spPr>
        <p:txBody>
          <a:bodyPr wrap="square">
            <a:spAutoFit/>
          </a:bodyPr>
          <a:lstStyle/>
          <a:p>
            <a:r>
              <a:rPr lang="en-US" sz="3200" dirty="0">
                <a:latin typeface="Myraid Pro"/>
                <a:cs typeface="Myraid Pro"/>
              </a:rPr>
              <a:t>27 articles excluded:</a:t>
            </a:r>
          </a:p>
          <a:p>
            <a:r>
              <a:rPr lang="en-US" sz="3200" dirty="0" smtClean="0">
                <a:latin typeface="Myraid Pro"/>
                <a:cs typeface="Myraid Pro"/>
              </a:rPr>
              <a:t>      Outcomes </a:t>
            </a:r>
            <a:r>
              <a:rPr lang="en-US" sz="3200" dirty="0">
                <a:latin typeface="Myraid Pro"/>
                <a:cs typeface="Myraid Pro"/>
              </a:rPr>
              <a:t>not relevant</a:t>
            </a:r>
          </a:p>
          <a:p>
            <a:r>
              <a:rPr lang="en-US" sz="3200" dirty="0" smtClean="0">
                <a:latin typeface="Myraid Pro"/>
                <a:cs typeface="Myraid Pro"/>
              </a:rPr>
              <a:t>      Did </a:t>
            </a:r>
            <a:r>
              <a:rPr lang="en-US" sz="3200" dirty="0">
                <a:latin typeface="Myraid Pro"/>
                <a:cs typeface="Myraid Pro"/>
              </a:rPr>
              <a:t>not meet at least </a:t>
            </a:r>
            <a:r>
              <a:rPr lang="en-US" sz="3200" dirty="0" smtClean="0">
                <a:latin typeface="Myraid Pro"/>
                <a:cs typeface="Myraid Pro"/>
              </a:rPr>
              <a:t>1 of </a:t>
            </a:r>
          </a:p>
          <a:p>
            <a:r>
              <a:rPr lang="en-US" sz="3200" dirty="0">
                <a:latin typeface="Myraid Pro"/>
                <a:cs typeface="Myraid Pro"/>
              </a:rPr>
              <a:t> </a:t>
            </a:r>
            <a:r>
              <a:rPr lang="en-US" sz="3200" dirty="0" smtClean="0">
                <a:latin typeface="Myraid Pro"/>
                <a:cs typeface="Myraid Pro"/>
              </a:rPr>
              <a:t>     population criteria</a:t>
            </a:r>
            <a:endParaRPr lang="en-US" sz="3200" dirty="0">
              <a:latin typeface="Myraid Pro"/>
              <a:cs typeface="Myraid Pro"/>
            </a:endParaRPr>
          </a:p>
        </p:txBody>
      </p:sp>
      <p:sp>
        <p:nvSpPr>
          <p:cNvPr id="31" name="TextBox 30"/>
          <p:cNvSpPr txBox="1"/>
          <p:nvPr/>
        </p:nvSpPr>
        <p:spPr>
          <a:xfrm>
            <a:off x="14500176" y="20260816"/>
            <a:ext cx="7416824" cy="584776"/>
          </a:xfrm>
          <a:prstGeom prst="rect">
            <a:avLst/>
          </a:prstGeom>
          <a:noFill/>
        </p:spPr>
        <p:txBody>
          <a:bodyPr wrap="square" rtlCol="0">
            <a:spAutoFit/>
          </a:bodyPr>
          <a:lstStyle/>
          <a:p>
            <a:r>
              <a:rPr lang="en-US" sz="3200" dirty="0" smtClean="0">
                <a:latin typeface="Myraid Pro"/>
                <a:cs typeface="Myraid Pro"/>
              </a:rPr>
              <a:t>14 articles included in the review</a:t>
            </a:r>
            <a:endParaRPr lang="en-US" sz="3200" dirty="0">
              <a:latin typeface="Myraid Pro"/>
              <a:cs typeface="Myraid Pro"/>
            </a:endParaRPr>
          </a:p>
        </p:txBody>
      </p:sp>
      <p:sp>
        <p:nvSpPr>
          <p:cNvPr id="32" name="TextBox 31"/>
          <p:cNvSpPr txBox="1"/>
          <p:nvPr/>
        </p:nvSpPr>
        <p:spPr>
          <a:xfrm>
            <a:off x="14284152" y="20980896"/>
            <a:ext cx="11665296" cy="954107"/>
          </a:xfrm>
          <a:prstGeom prst="rect">
            <a:avLst/>
          </a:prstGeom>
          <a:noFill/>
        </p:spPr>
        <p:txBody>
          <a:bodyPr wrap="square" rtlCol="0">
            <a:spAutoFit/>
          </a:bodyPr>
          <a:lstStyle/>
          <a:p>
            <a:r>
              <a:rPr lang="en-US" sz="2800" dirty="0" smtClean="0">
                <a:latin typeface="Myraid Pro"/>
                <a:cs typeface="Myraid Pro"/>
              </a:rPr>
              <a:t>Figure </a:t>
            </a:r>
            <a:r>
              <a:rPr lang="en-US" sz="2800" dirty="0">
                <a:latin typeface="Myraid Pro"/>
                <a:cs typeface="Myraid Pro"/>
              </a:rPr>
              <a:t>1. Flowchart of the methods used in searching the literature and extracting relevant data. </a:t>
            </a:r>
          </a:p>
        </p:txBody>
      </p:sp>
      <p:graphicFrame>
        <p:nvGraphicFramePr>
          <p:cNvPr id="47" name="Table 46"/>
          <p:cNvGraphicFramePr>
            <a:graphicFrameLocks noGrp="1"/>
          </p:cNvGraphicFramePr>
          <p:nvPr>
            <p:extLst>
              <p:ext uri="{D42A27DB-BD31-4B8C-83A1-F6EECF244321}">
                <p14:modId xmlns:p14="http://schemas.microsoft.com/office/powerpoint/2010/main" val="4231055472"/>
              </p:ext>
            </p:extLst>
          </p:nvPr>
        </p:nvGraphicFramePr>
        <p:xfrm>
          <a:off x="27821656" y="22709088"/>
          <a:ext cx="11665296" cy="6120679"/>
        </p:xfrm>
        <a:graphic>
          <a:graphicData uri="http://schemas.openxmlformats.org/drawingml/2006/table">
            <a:tbl>
              <a:tblPr firstRow="1" bandRow="1">
                <a:tableStyleId>{D7AC3CCA-C797-4891-BE02-D94E43425B78}</a:tableStyleId>
              </a:tblPr>
              <a:tblGrid>
                <a:gridCol w="1800200"/>
                <a:gridCol w="432048"/>
                <a:gridCol w="2016224"/>
                <a:gridCol w="1512168"/>
                <a:gridCol w="1512168"/>
                <a:gridCol w="1512168"/>
                <a:gridCol w="1440160"/>
                <a:gridCol w="1440160"/>
              </a:tblGrid>
              <a:tr h="621267">
                <a:tc gridSpan="8">
                  <a:txBody>
                    <a:bodyPr/>
                    <a:lstStyle/>
                    <a:p>
                      <a:r>
                        <a:rPr lang="en-US" sz="3000" b="0" dirty="0" smtClean="0">
                          <a:latin typeface="Myraid Pro"/>
                          <a:cs typeface="Myraid Pro"/>
                        </a:rPr>
                        <a:t>Mobility/Ambulation</a:t>
                      </a:r>
                      <a:r>
                        <a:rPr lang="en-US" sz="3000" b="0" baseline="0" dirty="0" smtClean="0">
                          <a:latin typeface="Myraid Pro"/>
                          <a:cs typeface="Myraid Pro"/>
                        </a:rPr>
                        <a:t> devices</a:t>
                      </a:r>
                      <a:endParaRPr lang="en-US" sz="3000" b="0" dirty="0">
                        <a:latin typeface="Myraid Pro"/>
                        <a:cs typeface="Myraid Pro"/>
                      </a:endParaRPr>
                    </a:p>
                  </a:txBody>
                  <a:tcPr>
                    <a:solidFill>
                      <a:schemeClr val="bg1"/>
                    </a:solidFill>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r>
              <a:tr h="645067">
                <a:tc rowSpan="2">
                  <a:txBody>
                    <a:bodyPr/>
                    <a:lstStyle/>
                    <a:p>
                      <a:r>
                        <a:rPr lang="en-US" sz="3000" b="0" dirty="0" smtClean="0">
                          <a:latin typeface="Myraid Pro"/>
                          <a:cs typeface="Myraid Pro"/>
                        </a:rPr>
                        <a:t>Assistive Device</a:t>
                      </a:r>
                      <a:endParaRPr lang="en-US" sz="3000" b="0" dirty="0">
                        <a:latin typeface="Myraid Pro"/>
                        <a:cs typeface="Myraid Pro"/>
                      </a:endParaRPr>
                    </a:p>
                  </a:txBody>
                  <a:tcPr>
                    <a:solidFill>
                      <a:schemeClr val="bg1"/>
                    </a:solidFill>
                  </a:tcPr>
                </a:tc>
                <a:tc rowSpan="2">
                  <a:txBody>
                    <a:bodyPr/>
                    <a:lstStyle/>
                    <a:p>
                      <a:r>
                        <a:rPr lang="en-US" sz="3000" b="0" dirty="0" smtClean="0">
                          <a:latin typeface="Myraid Pro"/>
                          <a:cs typeface="Myraid Pro"/>
                        </a:rPr>
                        <a:t>Y/N</a:t>
                      </a:r>
                      <a:endParaRPr lang="en-US" sz="3000" b="0" dirty="0">
                        <a:latin typeface="Myraid Pro"/>
                        <a:cs typeface="Myraid Pro"/>
                      </a:endParaRPr>
                    </a:p>
                  </a:txBody>
                  <a:tcPr>
                    <a:solidFill>
                      <a:schemeClr val="bg1"/>
                    </a:solidFill>
                  </a:tcPr>
                </a:tc>
                <a:tc gridSpan="5">
                  <a:txBody>
                    <a:bodyPr/>
                    <a:lstStyle/>
                    <a:p>
                      <a:r>
                        <a:rPr lang="en-US" sz="3000" b="0" dirty="0" smtClean="0">
                          <a:latin typeface="Myraid Pro"/>
                          <a:cs typeface="Myraid Pro"/>
                        </a:rPr>
                        <a:t>Level of Independence</a:t>
                      </a:r>
                      <a:endParaRPr lang="en-US" sz="3000" b="0" dirty="0">
                        <a:latin typeface="Myraid Pro"/>
                        <a:cs typeface="Myraid Pro"/>
                      </a:endParaRPr>
                    </a:p>
                  </a:txBody>
                  <a:tcP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r>
                        <a:rPr lang="en-US" sz="3000" b="0" kern="1200" dirty="0" smtClean="0">
                          <a:solidFill>
                            <a:schemeClr val="dk1"/>
                          </a:solidFill>
                          <a:effectLst/>
                          <a:latin typeface="Myraid Pro"/>
                          <a:ea typeface="+mn-ea"/>
                          <a:cs typeface="Myraid Pro"/>
                        </a:rPr>
                        <a:t>Right use of device (Y/N). </a:t>
                      </a:r>
                      <a:endParaRPr lang="en-US" sz="3000" b="0" dirty="0">
                        <a:latin typeface="Myraid Pro"/>
                        <a:cs typeface="Myraid Pro"/>
                      </a:endParaRPr>
                    </a:p>
                  </a:txBody>
                  <a:tcPr>
                    <a:solidFill>
                      <a:schemeClr val="bg1"/>
                    </a:solidFill>
                  </a:tcPr>
                </a:tc>
              </a:tr>
              <a:tr h="4059142">
                <a:tc vMerge="1">
                  <a:txBody>
                    <a:bodyPr/>
                    <a:lstStyle/>
                    <a:p>
                      <a:endParaRPr lang="en-US" dirty="0"/>
                    </a:p>
                  </a:txBody>
                  <a:tcPr/>
                </a:tc>
                <a:tc vMerge="1">
                  <a:txBody>
                    <a:bodyPr/>
                    <a:lstStyle/>
                    <a:p>
                      <a:endParaRPr lang="en-US" dirty="0"/>
                    </a:p>
                  </a:txBody>
                  <a:tcPr/>
                </a:tc>
                <a:tc>
                  <a:txBody>
                    <a:bodyPr/>
                    <a:lstStyle/>
                    <a:p>
                      <a:r>
                        <a:rPr lang="en-US" sz="3000" b="0" kern="1200" dirty="0" smtClean="0">
                          <a:solidFill>
                            <a:schemeClr val="dk1"/>
                          </a:solidFill>
                          <a:effectLst/>
                          <a:latin typeface="Myraid Pro"/>
                          <a:ea typeface="+mn-ea"/>
                          <a:cs typeface="Myraid Pro"/>
                        </a:rPr>
                        <a:t>Total maximal assistance to use device (0% done alone).</a:t>
                      </a:r>
                      <a:r>
                        <a:rPr lang="en-US" sz="3000" b="0" dirty="0" smtClean="0">
                          <a:effectLst/>
                          <a:latin typeface="Myraid Pro"/>
                          <a:cs typeface="Myraid Pro"/>
                        </a:rPr>
                        <a:t> </a:t>
                      </a:r>
                      <a:endParaRPr lang="en-US" sz="3000" b="0" dirty="0">
                        <a:latin typeface="Myraid Pro"/>
                        <a:cs typeface="Myraid Pro"/>
                      </a:endParaRPr>
                    </a:p>
                  </a:txBody>
                  <a:tcPr vert="vert">
                    <a:solidFill>
                      <a:schemeClr val="bg1"/>
                    </a:solidFill>
                  </a:tcPr>
                </a:tc>
                <a:tc>
                  <a:txBody>
                    <a:bodyPr/>
                    <a:lstStyle/>
                    <a:p>
                      <a:pPr marL="71755" marR="71755">
                        <a:spcAft>
                          <a:spcPts val="0"/>
                        </a:spcAft>
                      </a:pPr>
                      <a:r>
                        <a:rPr lang="en-US" sz="3000" b="0" dirty="0">
                          <a:effectLst/>
                          <a:latin typeface="Myraid Pro"/>
                          <a:ea typeface="ＭＳ 明朝"/>
                          <a:cs typeface="Myraid Pro"/>
                        </a:rPr>
                        <a:t>Maximal assistance to use device (25% done alone). </a:t>
                      </a:r>
                    </a:p>
                  </a:txBody>
                  <a:tcPr marL="68580" marR="68580" marT="0" marB="0" vert="vert">
                    <a:solidFill>
                      <a:schemeClr val="bg1"/>
                    </a:solidFill>
                  </a:tcPr>
                </a:tc>
                <a:tc>
                  <a:txBody>
                    <a:bodyPr/>
                    <a:lstStyle/>
                    <a:p>
                      <a:pPr marL="71755" marR="71755">
                        <a:spcAft>
                          <a:spcPts val="0"/>
                        </a:spcAft>
                      </a:pPr>
                      <a:r>
                        <a:rPr lang="en-US" sz="3000" b="0" dirty="0">
                          <a:effectLst/>
                          <a:latin typeface="Myraid Pro"/>
                          <a:ea typeface="ＭＳ 明朝"/>
                          <a:cs typeface="Myraid Pro"/>
                        </a:rPr>
                        <a:t>Moderate assistance to use device (50% done alone). </a:t>
                      </a:r>
                    </a:p>
                    <a:p>
                      <a:pPr marL="71755" marR="71755">
                        <a:spcAft>
                          <a:spcPts val="0"/>
                        </a:spcAft>
                      </a:pPr>
                      <a:r>
                        <a:rPr lang="en-US" sz="3000" b="0" dirty="0">
                          <a:effectLst/>
                          <a:latin typeface="Myraid Pro"/>
                          <a:ea typeface="ＭＳ 明朝"/>
                          <a:cs typeface="Myraid Pro"/>
                        </a:rPr>
                        <a:t> </a:t>
                      </a:r>
                    </a:p>
                    <a:p>
                      <a:pPr marL="71755" marR="71755">
                        <a:spcAft>
                          <a:spcPts val="0"/>
                        </a:spcAft>
                      </a:pPr>
                      <a:r>
                        <a:rPr lang="en-US" sz="3000" b="0" dirty="0">
                          <a:effectLst/>
                          <a:latin typeface="Myraid Pro"/>
                          <a:ea typeface="ＭＳ 明朝"/>
                          <a:cs typeface="Myraid Pro"/>
                        </a:rPr>
                        <a:t> </a:t>
                      </a:r>
                    </a:p>
                    <a:p>
                      <a:pPr marL="71755" marR="71755">
                        <a:spcAft>
                          <a:spcPts val="0"/>
                        </a:spcAft>
                      </a:pPr>
                      <a:r>
                        <a:rPr lang="en-US" sz="3000" b="0" dirty="0">
                          <a:effectLst/>
                          <a:latin typeface="Myraid Pro"/>
                          <a:ea typeface="ＭＳ 明朝"/>
                          <a:cs typeface="Myraid Pro"/>
                        </a:rPr>
                        <a:t> </a:t>
                      </a:r>
                    </a:p>
                  </a:txBody>
                  <a:tcPr marL="68580" marR="68580" marT="0" marB="0" vert="vert">
                    <a:solidFill>
                      <a:schemeClr val="bg1"/>
                    </a:solidFill>
                  </a:tcPr>
                </a:tc>
                <a:tc>
                  <a:txBody>
                    <a:bodyPr/>
                    <a:lstStyle/>
                    <a:p>
                      <a:pPr marL="71755" marR="71755">
                        <a:spcAft>
                          <a:spcPts val="0"/>
                        </a:spcAft>
                      </a:pPr>
                      <a:r>
                        <a:rPr lang="en-US" sz="3000" b="0" dirty="0">
                          <a:effectLst/>
                          <a:latin typeface="Myraid Pro"/>
                          <a:ea typeface="ＭＳ 明朝"/>
                          <a:cs typeface="Myraid Pro"/>
                        </a:rPr>
                        <a:t>Minimum assistance to use device (75% done alone).</a:t>
                      </a:r>
                    </a:p>
                  </a:txBody>
                  <a:tcPr marL="68580" marR="68580" marT="0" marB="0" vert="vert">
                    <a:solidFill>
                      <a:schemeClr val="bg1"/>
                    </a:solidFill>
                  </a:tcPr>
                </a:tc>
                <a:tc>
                  <a:txBody>
                    <a:bodyPr/>
                    <a:lstStyle/>
                    <a:p>
                      <a:pPr marL="71755" marR="71755">
                        <a:spcAft>
                          <a:spcPts val="0"/>
                        </a:spcAft>
                      </a:pPr>
                      <a:r>
                        <a:rPr lang="en-US" sz="3000" b="0" dirty="0">
                          <a:effectLst/>
                          <a:latin typeface="Myraid Pro"/>
                          <a:ea typeface="ＭＳ 明朝"/>
                          <a:cs typeface="Myraid Pro"/>
                        </a:rPr>
                        <a:t>No assistance required (100% done by patient). </a:t>
                      </a:r>
                    </a:p>
                  </a:txBody>
                  <a:tcPr marL="68580" marR="68580" marT="0" marB="0" vert="vert">
                    <a:solidFill>
                      <a:schemeClr val="bg1"/>
                    </a:solidFill>
                  </a:tcPr>
                </a:tc>
                <a:tc vMerge="1">
                  <a:txBody>
                    <a:bodyPr/>
                    <a:lstStyle/>
                    <a:p>
                      <a:endParaRPr lang="en-US" sz="2400" b="0" dirty="0"/>
                    </a:p>
                  </a:txBody>
                  <a:tcPr/>
                </a:tc>
              </a:tr>
              <a:tr h="795203">
                <a:tc>
                  <a:txBody>
                    <a:bodyPr/>
                    <a:lstStyle/>
                    <a:p>
                      <a:r>
                        <a:rPr lang="en-US" sz="3000" b="0" dirty="0" smtClean="0">
                          <a:latin typeface="Myraid Pro"/>
                          <a:cs typeface="Myraid Pro"/>
                        </a:rPr>
                        <a:t>Cane</a:t>
                      </a:r>
                      <a:endParaRPr lang="en-US" sz="3000" b="0" dirty="0">
                        <a:latin typeface="Myraid Pro"/>
                        <a:cs typeface="Myraid Pro"/>
                      </a:endParaRPr>
                    </a:p>
                  </a:txBody>
                  <a:tcPr>
                    <a:solidFill>
                      <a:schemeClr val="bg1"/>
                    </a:solidFill>
                  </a:tcPr>
                </a:tc>
                <a:tc>
                  <a:txBody>
                    <a:bodyPr/>
                    <a:lstStyle/>
                    <a:p>
                      <a:endParaRPr lang="en-US" sz="3000" b="0" dirty="0">
                        <a:latin typeface="Myraid Pro"/>
                        <a:cs typeface="Myraid Pro"/>
                      </a:endParaRPr>
                    </a:p>
                  </a:txBody>
                  <a:tcPr>
                    <a:solidFill>
                      <a:schemeClr val="bg1"/>
                    </a:solidFill>
                  </a:tcPr>
                </a:tc>
                <a:tc>
                  <a:txBody>
                    <a:bodyPr/>
                    <a:lstStyle/>
                    <a:p>
                      <a:pPr>
                        <a:spcAft>
                          <a:spcPts val="0"/>
                        </a:spcAft>
                      </a:pPr>
                      <a:r>
                        <a:rPr lang="en-US" sz="3000" b="0" dirty="0">
                          <a:effectLst/>
                          <a:latin typeface="Myraid Pro"/>
                          <a:ea typeface="ＭＳ 明朝"/>
                          <a:cs typeface="Myraid Pro"/>
                        </a:rPr>
                        <a:t>1</a:t>
                      </a:r>
                    </a:p>
                  </a:txBody>
                  <a:tcPr marL="68580" marR="68580" marT="0" marB="0">
                    <a:solidFill>
                      <a:schemeClr val="bg1"/>
                    </a:solidFill>
                  </a:tcPr>
                </a:tc>
                <a:tc>
                  <a:txBody>
                    <a:bodyPr/>
                    <a:lstStyle/>
                    <a:p>
                      <a:pPr>
                        <a:spcAft>
                          <a:spcPts val="0"/>
                        </a:spcAft>
                      </a:pPr>
                      <a:r>
                        <a:rPr lang="en-US" sz="3000" b="0" dirty="0">
                          <a:effectLst/>
                          <a:latin typeface="Myraid Pro"/>
                          <a:ea typeface="ＭＳ 明朝"/>
                          <a:cs typeface="Myraid Pro"/>
                        </a:rPr>
                        <a:t>2</a:t>
                      </a:r>
                    </a:p>
                  </a:txBody>
                  <a:tcPr marL="68580" marR="68580" marT="0" marB="0">
                    <a:solidFill>
                      <a:schemeClr val="bg1"/>
                    </a:solidFill>
                  </a:tcPr>
                </a:tc>
                <a:tc>
                  <a:txBody>
                    <a:bodyPr/>
                    <a:lstStyle/>
                    <a:p>
                      <a:pPr>
                        <a:spcAft>
                          <a:spcPts val="0"/>
                        </a:spcAft>
                      </a:pPr>
                      <a:r>
                        <a:rPr lang="en-US" sz="3000" b="0" dirty="0">
                          <a:effectLst/>
                          <a:latin typeface="Myraid Pro"/>
                          <a:ea typeface="ＭＳ 明朝"/>
                          <a:cs typeface="Myraid Pro"/>
                        </a:rPr>
                        <a:t>3</a:t>
                      </a:r>
                    </a:p>
                  </a:txBody>
                  <a:tcPr marL="68580" marR="68580" marT="0" marB="0">
                    <a:solidFill>
                      <a:schemeClr val="bg1"/>
                    </a:solidFill>
                  </a:tcPr>
                </a:tc>
                <a:tc>
                  <a:txBody>
                    <a:bodyPr/>
                    <a:lstStyle/>
                    <a:p>
                      <a:pPr>
                        <a:spcAft>
                          <a:spcPts val="0"/>
                        </a:spcAft>
                      </a:pPr>
                      <a:r>
                        <a:rPr lang="en-US" sz="3000" b="0">
                          <a:effectLst/>
                          <a:latin typeface="Myraid Pro"/>
                          <a:ea typeface="ＭＳ 明朝"/>
                          <a:cs typeface="Myraid Pro"/>
                        </a:rPr>
                        <a:t>4</a:t>
                      </a:r>
                    </a:p>
                  </a:txBody>
                  <a:tcPr marL="68580" marR="68580" marT="0" marB="0">
                    <a:solidFill>
                      <a:schemeClr val="bg1"/>
                    </a:solidFill>
                  </a:tcPr>
                </a:tc>
                <a:tc>
                  <a:txBody>
                    <a:bodyPr/>
                    <a:lstStyle/>
                    <a:p>
                      <a:pPr>
                        <a:spcAft>
                          <a:spcPts val="0"/>
                        </a:spcAft>
                      </a:pPr>
                      <a:r>
                        <a:rPr lang="en-US" sz="3000" b="0" dirty="0">
                          <a:effectLst/>
                          <a:latin typeface="Myraid Pro"/>
                          <a:ea typeface="ＭＳ 明朝"/>
                          <a:cs typeface="Myraid Pro"/>
                        </a:rPr>
                        <a:t>5</a:t>
                      </a:r>
                    </a:p>
                  </a:txBody>
                  <a:tcPr marL="68580" marR="68580" marT="0" marB="0">
                    <a:solidFill>
                      <a:schemeClr val="bg1"/>
                    </a:solidFill>
                  </a:tcPr>
                </a:tc>
                <a:tc>
                  <a:txBody>
                    <a:bodyPr/>
                    <a:lstStyle/>
                    <a:p>
                      <a:endParaRPr lang="en-US" sz="3000" b="0" dirty="0">
                        <a:latin typeface="Myraid Pro"/>
                        <a:cs typeface="Myraid Pro"/>
                      </a:endParaRPr>
                    </a:p>
                  </a:txBody>
                  <a:tcPr>
                    <a:solidFill>
                      <a:schemeClr val="bg1"/>
                    </a:solidFill>
                  </a:tcPr>
                </a:tc>
              </a:tr>
            </a:tbl>
          </a:graphicData>
        </a:graphic>
      </p:graphicFrame>
      <p:sp>
        <p:nvSpPr>
          <p:cNvPr id="48" name="TextBox 47"/>
          <p:cNvSpPr txBox="1"/>
          <p:nvPr/>
        </p:nvSpPr>
        <p:spPr>
          <a:xfrm>
            <a:off x="27965672" y="29117800"/>
            <a:ext cx="11305256" cy="954107"/>
          </a:xfrm>
          <a:prstGeom prst="rect">
            <a:avLst/>
          </a:prstGeom>
          <a:noFill/>
        </p:spPr>
        <p:txBody>
          <a:bodyPr wrap="square" rtlCol="0">
            <a:spAutoFit/>
          </a:bodyPr>
          <a:lstStyle/>
          <a:p>
            <a:r>
              <a:rPr lang="en-US" sz="2800" dirty="0" smtClean="0">
                <a:latin typeface="Myraid Pro"/>
                <a:cs typeface="Myraid Pro"/>
              </a:rPr>
              <a:t>Table 1. Draft proposal of survey tool for observing assistive device use in cognitively impaired patients. </a:t>
            </a:r>
            <a:endParaRPr lang="en-US" sz="2800" dirty="0">
              <a:latin typeface="Myraid Pro"/>
              <a:cs typeface="Myraid Pro"/>
            </a:endParaRPr>
          </a:p>
        </p:txBody>
      </p:sp>
      <p:pic>
        <p:nvPicPr>
          <p:cNvPr id="2" name="Picture 1"/>
          <p:cNvPicPr>
            <a:picLocks noChangeAspect="1"/>
          </p:cNvPicPr>
          <p:nvPr/>
        </p:nvPicPr>
        <p:blipFill>
          <a:blip r:embed="rId3"/>
          <a:stretch>
            <a:fillRect/>
          </a:stretch>
        </p:blipFill>
        <p:spPr>
          <a:xfrm>
            <a:off x="27533624" y="4635080"/>
            <a:ext cx="11305256" cy="3083251"/>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381</TotalTime>
  <Words>901</Words>
  <Application>Microsoft Office PowerPoint</Application>
  <PresentationFormat>Custom</PresentationFormat>
  <Paragraphs>88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Ottawa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COE Support</dc:creator>
  <cp:lastModifiedBy>mcadieux</cp:lastModifiedBy>
  <cp:revision>91</cp:revision>
  <dcterms:created xsi:type="dcterms:W3CDTF">2011-10-17T19:22:43Z</dcterms:created>
  <dcterms:modified xsi:type="dcterms:W3CDTF">2014-04-03T19:24:57Z</dcterms:modified>
</cp:coreProperties>
</file>