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embeddedFontLst>
    <p:embeddedFont>
      <p:font typeface="Open Sans" panose="020B0604020202020204" charset="0"/>
      <p:regular r:id="rId32"/>
      <p:bold r:id="rId33"/>
      <p:italic r:id="rId34"/>
      <p:bold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Economica" panose="020B060402020202020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45BF046-52CC-4B30-B0D6-81E6331A73D8}">
  <a:tblStyle styleId="{945BF046-52CC-4B30-B0D6-81E6331A73D8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8918" autoAdjust="0"/>
  </p:normalViewPr>
  <p:slideViewPr>
    <p:cSldViewPr snapToGrid="0">
      <p:cViewPr varScale="1">
        <p:scale>
          <a:sx n="85" d="100"/>
          <a:sy n="85" d="100"/>
        </p:scale>
        <p:origin x="22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34519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5316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0989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4979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7290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Arial"/>
              <a:buNone/>
            </a:pPr>
            <a:endParaRPr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4224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813342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800"/>
              </a:spcBef>
              <a:buClr>
                <a:schemeClr val="dk1"/>
              </a:buClr>
              <a:buSzPct val="91666"/>
              <a:buFont typeface="Arial"/>
              <a:buNone/>
            </a:pPr>
            <a:endParaRPr lang="en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1476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27018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lang="en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3015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72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834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23405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lang="en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941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lang="en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428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lang="en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136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38900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83290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94584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17208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800"/>
              </a:spcBef>
              <a:buClr>
                <a:schemeClr val="dk1"/>
              </a:buClr>
              <a:buSzPct val="91666"/>
              <a:buFont typeface="Arial"/>
              <a:buNone/>
            </a:pPr>
            <a:endParaRPr lang="en" sz="12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72500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75342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1748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82740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lang="en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67769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13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3101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indent="-228600" rtl="0">
              <a:lnSpc>
                <a:spcPct val="115000"/>
              </a:lnSpc>
              <a:spcBef>
                <a:spcPts val="0"/>
              </a:spcBef>
              <a:buNone/>
            </a:pPr>
            <a:endParaRPr sz="1200" b="1" dirty="0">
              <a:solidFill>
                <a:schemeClr val="dk1"/>
              </a:solidFill>
            </a:endParaRPr>
          </a:p>
          <a:p>
            <a:pPr lvl="0" indent="-22860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92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33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5302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2" y="756700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7" y="4602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" name="Shape 17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11700" y="1399399"/>
            <a:ext cx="2808000" cy="2784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Karine.Fournier@uottawa.ca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Lindsey.Sikora@uottawa.c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journals.library.ualberta.ca/index.php/EBLIP/article/view/25324%2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773700" y="107330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000" b="1">
                <a:solidFill>
                  <a:schemeClr val="accent1"/>
                </a:solidFill>
              </a:rPr>
              <a:t>Individualized research consultations in academic libraries: Useful or useless? Let the evidence speak for itself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ubTitle" idx="4294967295"/>
          </p:nvPr>
        </p:nvSpPr>
        <p:spPr>
          <a:xfrm>
            <a:off x="773700" y="2807275"/>
            <a:ext cx="7596600" cy="167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accent1"/>
                </a:solidFill>
              </a:rPr>
              <a:t>Karine Fournier</a:t>
            </a:r>
            <a:br>
              <a:rPr lang="en">
                <a:solidFill>
                  <a:schemeClr val="accent1"/>
                </a:solidFill>
              </a:rPr>
            </a:br>
            <a:r>
              <a:rPr lang="en">
                <a:solidFill>
                  <a:schemeClr val="accent1"/>
                </a:solidFill>
              </a:rPr>
              <a:t>Lindsey Sikora</a:t>
            </a:r>
            <a:br>
              <a:rPr lang="en">
                <a:solidFill>
                  <a:schemeClr val="accent1"/>
                </a:solidFill>
              </a:rPr>
            </a:br>
            <a:r>
              <a:rPr lang="en">
                <a:solidFill>
                  <a:schemeClr val="accent1"/>
                </a:solidFill>
              </a:rPr>
              <a:t/>
            </a:r>
            <a:br>
              <a:rPr lang="en">
                <a:solidFill>
                  <a:schemeClr val="accent1"/>
                </a:solidFill>
              </a:rPr>
            </a:br>
            <a:r>
              <a:rPr lang="en" sz="1400">
                <a:solidFill>
                  <a:schemeClr val="accent1"/>
                </a:solidFill>
              </a:rPr>
              <a:t>Health Sciences Library, University of Ottawa</a:t>
            </a:r>
            <a:br>
              <a:rPr lang="en" sz="1400">
                <a:solidFill>
                  <a:schemeClr val="accent1"/>
                </a:solidFill>
              </a:rPr>
            </a:br>
            <a:r>
              <a:rPr lang="en" sz="1400">
                <a:solidFill>
                  <a:schemeClr val="accent1"/>
                </a:solidFill>
              </a:rPr>
              <a:t>Ottawa, Ontario, Canada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000"/>
              <a:t>Acknowledgements: Two research grants received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354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</a:rPr>
              <a:t>The University of Ottawa Library Research Grant </a:t>
            </a:r>
            <a:r>
              <a:rPr lang="en" sz="1800">
                <a:solidFill>
                  <a:srgbClr val="000000"/>
                </a:solidFill>
              </a:rPr>
              <a:t>($600)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Open Sans"/>
            </a:pPr>
            <a:r>
              <a:rPr lang="en" sz="1800">
                <a:solidFill>
                  <a:srgbClr val="000000"/>
                </a:solidFill>
              </a:rPr>
              <a:t>$10 for each questionnaire (pretest and post-test)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4832400" y="1354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CARL Research in Librarianship Grant </a:t>
            </a:r>
            <a:r>
              <a:rPr lang="en" sz="1800"/>
              <a:t>($1,500)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pen Sans"/>
            </a:pPr>
            <a:r>
              <a:rPr lang="en" sz="1800"/>
              <a:t>Money used for research assistant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6190"/>
              <a:buFont typeface="Arial"/>
              <a:buNone/>
            </a:pPr>
            <a:r>
              <a:rPr lang="en"/>
              <a:t>Questionnaires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7967400" cy="354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dirty="0"/>
              <a:t>Pre- and post-test questionnaires → mixed-methods</a:t>
            </a: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 dirty="0"/>
              <a:t>Open-ended questions to assess students’ search techniques</a:t>
            </a:r>
          </a:p>
          <a:p>
            <a: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600" dirty="0"/>
              <a:t>Choice of keywords</a:t>
            </a:r>
          </a:p>
          <a:p>
            <a: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600" dirty="0"/>
              <a:t>Search string</a:t>
            </a:r>
            <a:br>
              <a:rPr lang="en" sz="1600" dirty="0"/>
            </a:br>
            <a:endParaRPr lang="en" sz="1600" dirty="0"/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8888"/>
              <a:buChar char="●"/>
            </a:pPr>
            <a:r>
              <a:rPr lang="en" sz="1800" dirty="0"/>
              <a:t>Self-reflective questions </a:t>
            </a:r>
            <a:r>
              <a:rPr lang="en" sz="1600" dirty="0"/>
              <a:t> (open-ended, and likert scales)</a:t>
            </a:r>
          </a:p>
          <a:p>
            <a: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600" dirty="0"/>
              <a:t>To assess students’ self-perceived proficiency with:</a:t>
            </a:r>
          </a:p>
          <a:p>
            <a: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600" dirty="0"/>
              <a:t> search techniques</a:t>
            </a:r>
          </a:p>
          <a:p>
            <a: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600" dirty="0"/>
              <a:t>confidence level in their search techniques</a:t>
            </a:r>
          </a:p>
          <a:p>
            <a: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600" dirty="0"/>
              <a:t>their expectations and satisfaction regarding the IRC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0754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buSzPct val="100000"/>
              <a:buFont typeface="Calibri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29 completed pre and post-tests were gathered.</a:t>
            </a:r>
          </a:p>
          <a:p>
            <a:pPr marL="457200" lvl="0" indent="-368300" rtl="0">
              <a:spcBef>
                <a:spcPts val="0"/>
              </a:spcBef>
              <a:buSzPct val="100000"/>
              <a:buFont typeface="Calibri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A rubric was used to code open-ended questions about search techniques.</a:t>
            </a:r>
          </a:p>
          <a:p>
            <a:pPr marL="914400" lvl="1" indent="-368300" rtl="0">
              <a:spcBef>
                <a:spcPts val="0"/>
              </a:spcBef>
              <a:buSzPct val="100000"/>
              <a:buFont typeface="Calibri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Paired t-tests were performed using SPSS.</a:t>
            </a:r>
          </a:p>
          <a:p>
            <a:pPr marL="457200" lvl="0" indent="-355600" rtl="0">
              <a:spcBef>
                <a:spcPts val="0"/>
              </a:spcBef>
              <a:buSzPct val="90909"/>
              <a:buFont typeface="Calibri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Pre- and post-test open-ended answers were coded and analyzed using the QSR NVivo software.</a:t>
            </a:r>
          </a:p>
          <a:p>
            <a:pPr marL="457200" lvl="0" indent="-368300" rtl="0">
              <a:spcBef>
                <a:spcPts val="0"/>
              </a:spcBef>
              <a:buSzPct val="100000"/>
              <a:buFont typeface="Calibri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Multiple choice and scale questions were analyzed using SPSS.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/>
        </p:nvSpPr>
        <p:spPr>
          <a:xfrm>
            <a:off x="144675" y="73300"/>
            <a:ext cx="8927100" cy="78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400">
                <a:latin typeface="Economica"/>
                <a:ea typeface="Economica"/>
                <a:cs typeface="Economica"/>
                <a:sym typeface="Economica"/>
              </a:rPr>
              <a:t>Rubric to assess, code and compare the pre- and post-test results</a:t>
            </a:r>
          </a:p>
        </p:txBody>
      </p:sp>
      <p:graphicFrame>
        <p:nvGraphicFramePr>
          <p:cNvPr id="159" name="Shape 159"/>
          <p:cNvGraphicFramePr/>
          <p:nvPr/>
        </p:nvGraphicFramePr>
        <p:xfrm>
          <a:off x="144675" y="929600"/>
          <a:ext cx="8714725" cy="4018698"/>
        </p:xfrm>
        <a:graphic>
          <a:graphicData uri="http://schemas.openxmlformats.org/drawingml/2006/table">
            <a:tbl>
              <a:tblPr>
                <a:noFill/>
                <a:tableStyleId>{945BF046-52CC-4B30-B0D6-81E6331A73D8}</a:tableStyleId>
              </a:tblPr>
              <a:tblGrid>
                <a:gridCol w="1456300"/>
                <a:gridCol w="1981125"/>
                <a:gridCol w="2698025"/>
                <a:gridCol w="2579275"/>
              </a:tblGrid>
              <a:tr h="4967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Economica"/>
                          <a:ea typeface="Economica"/>
                          <a:cs typeface="Economica"/>
                          <a:sym typeface="Economica"/>
                        </a:rPr>
                        <a:t>Requirement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Economica"/>
                          <a:ea typeface="Economica"/>
                          <a:cs typeface="Economica"/>
                          <a:sym typeface="Economica"/>
                        </a:rPr>
                        <a:t>Insufficient (0)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Economica"/>
                          <a:ea typeface="Economica"/>
                          <a:cs typeface="Economica"/>
                          <a:sym typeface="Economica"/>
                        </a:rPr>
                        <a:t>Acceptable (1)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Economica"/>
                          <a:ea typeface="Economica"/>
                          <a:cs typeface="Economica"/>
                          <a:sym typeface="Economica"/>
                        </a:rPr>
                        <a:t>Superior (2)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Economica"/>
                          <a:ea typeface="Economica"/>
                          <a:cs typeface="Economica"/>
                          <a:sym typeface="Economica"/>
                        </a:rPr>
                        <a:t>Uses appropriate keywords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-No keywords provided, or if keywords provided, very little connection to the research question or topic and are too broads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-No use of synonyms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-The keywords provided are connected to the research question or topic, but not all subjects are covered. The keywords are somewhat focused and not too broad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-Synonyms used, if applicable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-Very little, or no use of subject headings (optional)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-The keywords provided are connected to the research question or topic and all subjects are covered. The keywords are well focused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-Good use of synonyms, if applicable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-Good use of subjects heading (optional)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Economica"/>
                          <a:ea typeface="Economica"/>
                          <a:cs typeface="Economica"/>
                          <a:sym typeface="Economica"/>
                        </a:rPr>
                        <a:t>Builds appropriate search string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-No search string provided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-Search string provided with some errors or missing elements (i.e. : not all keywords (and/or synonyms) are presents, mistakes in the use of Boolean operators)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-Search string provided with no errors and all elements are presents  (all keywords (and/or synonyms) are presents, no mistakes in the use of Boolean operators)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800"/>
              <a:t>Objective 1: Assess students’ search techniques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/>
              <a:t>Paired-samples t-tests results: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first t-test shows that</a:t>
            </a:r>
            <a:r>
              <a:rPr lang="en" b="1"/>
              <a:t> </a:t>
            </a:r>
            <a:r>
              <a:rPr lang="en"/>
              <a:t>students’ ability to use appropriate keywords from the pre-test (</a:t>
            </a:r>
            <a:r>
              <a:rPr lang="en" i="1"/>
              <a:t>M</a:t>
            </a:r>
            <a:r>
              <a:rPr lang="en"/>
              <a:t> = 1.00, </a:t>
            </a:r>
            <a:r>
              <a:rPr lang="en" i="1"/>
              <a:t>SD</a:t>
            </a:r>
            <a:r>
              <a:rPr lang="en"/>
              <a:t> = .66) to the post-test (</a:t>
            </a:r>
            <a:r>
              <a:rPr lang="en" i="1"/>
              <a:t>M</a:t>
            </a:r>
            <a:r>
              <a:rPr lang="en"/>
              <a:t> = 1.34, </a:t>
            </a:r>
            <a:r>
              <a:rPr lang="en" i="1"/>
              <a:t>SD</a:t>
            </a:r>
            <a:r>
              <a:rPr lang="en"/>
              <a:t> = .72), </a:t>
            </a:r>
            <a:r>
              <a:rPr lang="en" i="1"/>
              <a:t>t</a:t>
            </a:r>
            <a:r>
              <a:rPr lang="en"/>
              <a:t> (28) = -1.98, p &gt; .05</a:t>
            </a:r>
            <a:r>
              <a:rPr lang="en" b="1"/>
              <a:t> </a:t>
            </a:r>
            <a:r>
              <a:rPr lang="en"/>
              <a:t>(two-tailed) was </a:t>
            </a:r>
            <a:r>
              <a:rPr lang="en" b="1"/>
              <a:t>approaching statistical significance.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second t-test shows a</a:t>
            </a:r>
            <a:r>
              <a:rPr lang="en" b="1"/>
              <a:t> statistically significant increase</a:t>
            </a:r>
            <a:r>
              <a:rPr lang="en"/>
              <a:t> in students’ ability to use appropriate search strings from the pre-test (</a:t>
            </a:r>
            <a:r>
              <a:rPr lang="en" i="1"/>
              <a:t>M</a:t>
            </a:r>
            <a:r>
              <a:rPr lang="en"/>
              <a:t> = .21, </a:t>
            </a:r>
            <a:r>
              <a:rPr lang="en" i="1"/>
              <a:t>SD</a:t>
            </a:r>
            <a:r>
              <a:rPr lang="en"/>
              <a:t> = .41) to the post-test (</a:t>
            </a:r>
            <a:r>
              <a:rPr lang="en" i="1"/>
              <a:t>M</a:t>
            </a:r>
            <a:r>
              <a:rPr lang="en"/>
              <a:t> = .76, </a:t>
            </a:r>
            <a:r>
              <a:rPr lang="en" i="1"/>
              <a:t>SD</a:t>
            </a:r>
            <a:r>
              <a:rPr lang="en"/>
              <a:t> = .79), </a:t>
            </a:r>
            <a:r>
              <a:rPr lang="en" i="1"/>
              <a:t>t</a:t>
            </a:r>
            <a:r>
              <a:rPr lang="en"/>
              <a:t> (28) = -3.59, p = .001 (two-tailed).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311700" y="99125"/>
            <a:ext cx="8444400" cy="1356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/>
              <a:t>Objective 2: Factors influencing students’ self-perceived proficiency and confidence level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311700" y="1357400"/>
            <a:ext cx="8525100" cy="362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Before the </a:t>
            </a:r>
            <a:r>
              <a:rPr lang="en" b="1" dirty="0" smtClean="0"/>
              <a:t>appointment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lang="en" b="1" dirty="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Negative </a:t>
            </a:r>
            <a:r>
              <a:rPr lang="en" dirty="0"/>
              <a:t>and positive factors were stated in almost equal </a:t>
            </a:r>
            <a:r>
              <a:rPr lang="en" dirty="0" smtClean="0"/>
              <a:t>measure</a:t>
            </a:r>
            <a:br>
              <a:rPr lang="en" dirty="0" smtClean="0"/>
            </a:br>
            <a:r>
              <a:rPr lang="en" sz="1000" dirty="0" smtClean="0"/>
              <a:t>    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" sz="1600" dirty="0" smtClean="0"/>
              <a:t>Negative </a:t>
            </a:r>
            <a:r>
              <a:rPr lang="en" sz="1600" dirty="0"/>
              <a:t>factors:</a:t>
            </a:r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 dirty="0" smtClean="0"/>
              <a:t> </a:t>
            </a:r>
            <a:r>
              <a:rPr lang="en" sz="1600" dirty="0"/>
              <a:t>“lack of available research”, “research topic difficulty”, “lack of prior knowledge”, and “difficulty using databases”. </a:t>
            </a:r>
            <a:r>
              <a:rPr lang="en" sz="1600" dirty="0" smtClean="0"/>
              <a:t/>
            </a:r>
            <a:br>
              <a:rPr lang="en" sz="1600" dirty="0" smtClean="0"/>
            </a:br>
            <a:endParaRPr lang="en" sz="1600" dirty="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" sz="1600" dirty="0"/>
              <a:t>Positive factors:</a:t>
            </a:r>
          </a:p>
          <a:p>
            <a:pPr marL="1371600" lvl="2" indent="-228600" rtl="0">
              <a:spcBef>
                <a:spcPts val="0"/>
              </a:spcBef>
              <a:spcAft>
                <a:spcPts val="0"/>
              </a:spcAft>
            </a:pPr>
            <a:r>
              <a:rPr lang="en" dirty="0"/>
              <a:t> </a:t>
            </a:r>
            <a:r>
              <a:rPr lang="en" sz="1600" dirty="0"/>
              <a:t>“prior knowledge” and “help from other people (colleagues, supervisors)”.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311700" y="99125"/>
            <a:ext cx="8444400" cy="1356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/>
              <a:t>Objective 2: Factors influencing students’ self-perceived proficiency and confidence level - Continued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311700" y="1357400"/>
            <a:ext cx="8525100" cy="362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After the appointment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5143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Almost all positive factors: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 dirty="0"/>
              <a:t>“new or prior knowledge”, “support from others”, and “strength of research question or search string”.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311700" y="269125"/>
            <a:ext cx="8520600" cy="657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" sz="3200"/>
              <a:t>Objective 3:  Determine if IRCs influenced students’ confidence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r>
              <a:rPr lang="en" sz="2200"/>
              <a:t>Paired-samples t-test result: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was a </a:t>
            </a:r>
            <a:r>
              <a:rPr lang="en" b="1"/>
              <a:t>statistically significant increase</a:t>
            </a:r>
            <a:r>
              <a:rPr lang="en"/>
              <a:t> in confidence level from the pre-test (</a:t>
            </a:r>
            <a:r>
              <a:rPr lang="en" i="1"/>
              <a:t>M </a:t>
            </a:r>
            <a:r>
              <a:rPr lang="en"/>
              <a:t>= 5.93, </a:t>
            </a:r>
            <a:r>
              <a:rPr lang="en" i="1"/>
              <a:t>SD </a:t>
            </a:r>
            <a:r>
              <a:rPr lang="en"/>
              <a:t>= 1.46) to the post-test (</a:t>
            </a:r>
            <a:r>
              <a:rPr lang="en" i="1"/>
              <a:t>M</a:t>
            </a:r>
            <a:r>
              <a:rPr lang="en"/>
              <a:t> = 7.24, </a:t>
            </a:r>
            <a:r>
              <a:rPr lang="en" i="1"/>
              <a:t>SD </a:t>
            </a:r>
            <a:r>
              <a:rPr lang="en"/>
              <a:t>= 1.46), </a:t>
            </a:r>
            <a:r>
              <a:rPr lang="en" i="1"/>
              <a:t>t</a:t>
            </a:r>
            <a:r>
              <a:rPr lang="en"/>
              <a:t> (28) = -4.34, p &lt; .001 (two-tailed). The mean increase in confidence was 1.31 units with a 95% confidence interval ranging from -1.93 to -.69.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Objective 3: continued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578725" y="1425500"/>
            <a:ext cx="34734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Did the appointment with a librarian influenced their confidence level?</a:t>
            </a:r>
          </a:p>
        </p:txBody>
      </p:sp>
      <p:graphicFrame>
        <p:nvGraphicFramePr>
          <p:cNvPr id="190" name="Shape 190"/>
          <p:cNvGraphicFramePr/>
          <p:nvPr/>
        </p:nvGraphicFramePr>
        <p:xfrm>
          <a:off x="578725" y="2610750"/>
          <a:ext cx="3146400" cy="1853064"/>
        </p:xfrm>
        <a:graphic>
          <a:graphicData uri="http://schemas.openxmlformats.org/drawingml/2006/table">
            <a:tbl>
              <a:tblPr>
                <a:noFill/>
                <a:tableStyleId>{945BF046-52CC-4B30-B0D6-81E6331A73D8}</a:tableStyleId>
              </a:tblPr>
              <a:tblGrid>
                <a:gridCol w="768825"/>
                <a:gridCol w="1142600"/>
                <a:gridCol w="1234975"/>
              </a:tblGrid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Frequency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Percentage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“Yes”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28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96.6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“No”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3.4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29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100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1" name="Shape 191"/>
          <p:cNvSpPr txBox="1"/>
          <p:nvPr/>
        </p:nvSpPr>
        <p:spPr>
          <a:xfrm>
            <a:off x="4679975" y="1390550"/>
            <a:ext cx="4067100" cy="342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Student comments grouped into themes:</a:t>
            </a:r>
            <a:b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lang="en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“found useful resources.”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“learned how to search databases”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“learned how to do a search strategy”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000"/>
              <a:t>Acknowledgements: Two research grants received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University of Ottawa Library Research Grant </a:t>
            </a:r>
            <a:r>
              <a:rPr lang="en" sz="2000" b="1">
                <a:solidFill>
                  <a:srgbClr val="000000"/>
                </a:solidFill>
              </a:rPr>
              <a:t>($600)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00"/>
              </a:solidFill>
            </a:endParaRP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2000"/>
              <a:t>Canadian Association of Research Libraries (CARL):  Research in Librarianship Grant </a:t>
            </a:r>
            <a:r>
              <a:rPr lang="en" sz="2000" b="1"/>
              <a:t>($1,500)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/>
              <a:t>Objective 4: Students’ expectations and satisfaction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28731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a scale from 1 to 10, participants were asked if their expectations were met after meeting with a librarian.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86.1% of respondents answered 7 or higher. </a:t>
            </a:r>
          </a:p>
        </p:txBody>
      </p:sp>
      <p:pic>
        <p:nvPicPr>
          <p:cNvPr id="198" name="Shape 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7124" y="914250"/>
            <a:ext cx="5288674" cy="422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 idx="4294967295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/>
              <a:t>Objective 4: continued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body" idx="4294967295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</a:pPr>
            <a:r>
              <a:rPr lang="en"/>
              <a:t>Vast majority of respondents indicated that their expectations were met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Main themes identified were:</a:t>
            </a:r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Gaining resources and information seeking knowledge</a:t>
            </a:r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Learned how to search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</a:pPr>
            <a:r>
              <a:rPr lang="en"/>
              <a:t>Very few negative comments: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“...time used during the appointment to teach how to use the resources rather to find all available information.”</a:t>
            </a: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“...expected more concrete results from the appointment.”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/>
        </p:nvSpPr>
        <p:spPr>
          <a:xfrm>
            <a:off x="467700" y="1071750"/>
            <a:ext cx="82086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4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“I appreciated the pleasant manner in which the librarian handled my appointment. It made the learning interesting and engaging. I found the session very helpful.”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/>
        </p:nvSpPr>
        <p:spPr>
          <a:xfrm>
            <a:off x="467700" y="1071750"/>
            <a:ext cx="82086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“She taught me more than I expected.”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Discussion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Discussion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Two paired t-tests showed a statistically significant difference from the pre-test to the post-test 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One paired t-test approached statistical significance. 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The analysis of our qualitative results also support our statement of IRCs having a positive impact.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Discussion: continued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64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chemeClr val="accent1"/>
                </a:solidFill>
              </a:rPr>
              <a:t>Before appointment</a:t>
            </a:r>
            <a:r>
              <a:rPr lang="en" b="1"/>
              <a:t>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12 respondents = confidence level 7 or higher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                      had a high self-perceived confidence in their search techniques</a:t>
            </a:r>
          </a:p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chemeClr val="accent1"/>
                </a:solidFill>
              </a:rPr>
              <a:t>After appointment: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Confidence level increased significantly, new knowledge acquired (factor)</a:t>
            </a:r>
          </a:p>
          <a:p>
            <a:pPr marL="914400" lvl="0" indent="0">
              <a:spcBef>
                <a:spcPts val="0"/>
              </a:spcBef>
              <a:buNone/>
            </a:pPr>
            <a:r>
              <a:rPr lang="en"/>
              <a:t>               Participants think they are self-sufficient, but they still learn                                                                   new resources or search techniques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sp>
        <p:nvSpPr>
          <p:cNvPr id="232" name="Shape 232"/>
          <p:cNvSpPr/>
          <p:nvPr/>
        </p:nvSpPr>
        <p:spPr>
          <a:xfrm>
            <a:off x="311700" y="4146025"/>
            <a:ext cx="1860600" cy="3720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/>
          <p:nvPr/>
        </p:nvSpPr>
        <p:spPr>
          <a:xfrm>
            <a:off x="491950" y="2296325"/>
            <a:ext cx="1860600" cy="3720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Study limitations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Small sample </a:t>
            </a:r>
            <a:br>
              <a:rPr lang="en" dirty="0"/>
            </a:br>
            <a:endParaRPr lang="en" dirty="0"/>
          </a:p>
          <a:p>
            <a:pPr marL="514350" lvl="0" indent="-285750" rtl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One institution only</a:t>
            </a:r>
            <a:br>
              <a:rPr lang="en" dirty="0"/>
            </a:br>
            <a:endParaRPr lang="en" dirty="0"/>
          </a:p>
          <a:p>
            <a:pPr marL="514350" lvl="0" indent="-285750" rtl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No control group</a:t>
            </a:r>
            <a:br>
              <a:rPr lang="en" dirty="0"/>
            </a:br>
            <a:endParaRPr lang="en" dirty="0"/>
          </a:p>
          <a:p>
            <a:pPr marL="514350" lvl="0" indent="-285750" rtl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IRCs difficult to assess by their very nature: tailored to students needs, therefore, differences in content (especially across disciplines)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</a:t>
            </a:r>
          </a:p>
        </p:txBody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n" sz="2200"/>
              <a:t>Our study has demonstrated that IRCs have a real, positive impact on students’ search techniques and their confidence level.</a:t>
            </a:r>
          </a:p>
          <a:p>
            <a:pPr marL="457200" lvl="0" indent="-368300" rtl="0">
              <a:spcBef>
                <a:spcPts val="1800"/>
              </a:spcBef>
              <a:spcAft>
                <a:spcPts val="0"/>
              </a:spcAft>
              <a:buSzPct val="100000"/>
            </a:pPr>
            <a:r>
              <a:rPr lang="en" sz="2200"/>
              <a:t>EBP with pre- and post-test questionnaires have started a conversation on this topic, but the evidence is still preliminary 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4492250" y="559075"/>
            <a:ext cx="4340100" cy="402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Karine Fournier,</a:t>
            </a:r>
            <a:r>
              <a:rPr lang="en" sz="1600"/>
              <a:t> M.S.I.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Twitter: @karoufe77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5"/>
                </a:solidFill>
                <a:hlinkClick r:id="rId3"/>
              </a:rPr>
              <a:t>Karine.Fournier@uottawa.ca</a:t>
            </a:r>
            <a:r>
              <a:rPr lang="en" sz="1600"/>
              <a:t> 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Lindsey Sikora</a:t>
            </a:r>
            <a:r>
              <a:rPr lang="en" sz="1600"/>
              <a:t>, MISt.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/>
              <a:t>Twitter: @lindyrexie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 u="sng">
                <a:solidFill>
                  <a:schemeClr val="hlink"/>
                </a:solidFill>
                <a:hlinkClick r:id="rId4"/>
              </a:rPr>
              <a:t>Lindsey.Sikora@uottawa.ca</a:t>
            </a:r>
            <a:r>
              <a:rPr lang="en" sz="1600"/>
              <a:t> 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 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Health Sciences Library, 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University of Ottawa</a:t>
            </a:r>
          </a:p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Ottawa, Ontario, Canada</a:t>
            </a:r>
          </a:p>
        </p:txBody>
      </p:sp>
      <p:sp>
        <p:nvSpPr>
          <p:cNvPr id="251" name="Shape 251"/>
          <p:cNvSpPr/>
          <p:nvPr/>
        </p:nvSpPr>
        <p:spPr>
          <a:xfrm>
            <a:off x="596775" y="2279362"/>
            <a:ext cx="3939144" cy="58477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lt2"/>
                </a:solidFill>
                <a:latin typeface="Arial"/>
              </a:rPr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1"/>
                </a:solidFill>
              </a:rPr>
              <a:t>Background Information</a:t>
            </a:r>
          </a:p>
        </p:txBody>
      </p:sp>
      <p:grpSp>
        <p:nvGrpSpPr>
          <p:cNvPr id="75" name="Shape 75"/>
          <p:cNvGrpSpPr/>
          <p:nvPr/>
        </p:nvGrpSpPr>
        <p:grpSpPr>
          <a:xfrm>
            <a:off x="431909" y="1304875"/>
            <a:ext cx="3379482" cy="3416400"/>
            <a:chOff x="431925" y="1304875"/>
            <a:chExt cx="2628924" cy="3416400"/>
          </a:xfrm>
        </p:grpSpPr>
        <p:sp>
          <p:nvSpPr>
            <p:cNvPr id="76" name="Shape 76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8" name="Shape 78"/>
          <p:cNvSpPr txBox="1">
            <a:spLocks noGrp="1"/>
          </p:cNvSpPr>
          <p:nvPr>
            <p:ph type="body" idx="4294967295"/>
          </p:nvPr>
        </p:nvSpPr>
        <p:spPr>
          <a:xfrm>
            <a:off x="506425" y="1304875"/>
            <a:ext cx="2494499" cy="461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Context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4294967295"/>
          </p:nvPr>
        </p:nvSpPr>
        <p:spPr>
          <a:xfrm>
            <a:off x="508325" y="1850300"/>
            <a:ext cx="3177900" cy="279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University of Ottawa</a:t>
            </a:r>
            <a:br>
              <a:rPr lang="en"/>
            </a:br>
            <a:r>
              <a:rPr lang="en"/>
              <a:t>(</a:t>
            </a:r>
            <a:r>
              <a:rPr lang="en" sz="1800"/>
              <a:t>+40,000 students)</a:t>
            </a:r>
            <a:br>
              <a:rPr lang="en" sz="1800"/>
            </a:br>
            <a:endParaRPr lang="en" sz="1800"/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Health Sciences Library</a:t>
            </a:r>
            <a:br>
              <a:rPr lang="en"/>
            </a:br>
            <a:r>
              <a:rPr lang="en"/>
              <a:t>(</a:t>
            </a:r>
            <a:r>
              <a:rPr lang="en" sz="1800"/>
              <a:t>Facult</a:t>
            </a:r>
            <a:r>
              <a:rPr lang="en"/>
              <a:t>ies</a:t>
            </a:r>
            <a:r>
              <a:rPr lang="en" sz="1800"/>
              <a:t> of Medicine and Health Sciences)</a:t>
            </a:r>
          </a:p>
          <a:p>
            <a:pPr lvl="0" indent="457200">
              <a:spcBef>
                <a:spcPts val="0"/>
              </a:spcBef>
              <a:buNone/>
            </a:pPr>
            <a:endParaRPr sz="1600"/>
          </a:p>
        </p:txBody>
      </p:sp>
      <p:grpSp>
        <p:nvGrpSpPr>
          <p:cNvPr id="80" name="Shape 80"/>
          <p:cNvGrpSpPr/>
          <p:nvPr/>
        </p:nvGrpSpPr>
        <p:grpSpPr>
          <a:xfrm>
            <a:off x="4366110" y="1304875"/>
            <a:ext cx="3811333" cy="3416400"/>
            <a:chOff x="3320450" y="1304875"/>
            <a:chExt cx="2632499" cy="3416400"/>
          </a:xfrm>
        </p:grpSpPr>
        <p:sp>
          <p:nvSpPr>
            <p:cNvPr id="81" name="Shape 81"/>
            <p:cNvSpPr txBox="1"/>
            <p:nvPr/>
          </p:nvSpPr>
          <p:spPr>
            <a:xfrm>
              <a:off x="3324050" y="1304875"/>
              <a:ext cx="2628899" cy="46409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33204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3" name="Shape 83"/>
          <p:cNvSpPr txBox="1">
            <a:spLocks noGrp="1"/>
          </p:cNvSpPr>
          <p:nvPr>
            <p:ph type="body" idx="4294967295"/>
          </p:nvPr>
        </p:nvSpPr>
        <p:spPr>
          <a:xfrm>
            <a:off x="4555975" y="1268050"/>
            <a:ext cx="2494500" cy="46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Definition of IRCs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4444925" y="1850275"/>
            <a:ext cx="3653700" cy="279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Individualized research consultations (IRCs) are scheduled appointments designed to help researchers and students with their research projects (including, but not limited to, the literature review process).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1"/>
                </a:solidFill>
              </a:rPr>
              <a:t>Three Phase Research Project</a:t>
            </a:r>
          </a:p>
        </p:txBody>
      </p:sp>
      <p:sp>
        <p:nvSpPr>
          <p:cNvPr id="90" name="Shape 90"/>
          <p:cNvSpPr/>
          <p:nvPr/>
        </p:nvSpPr>
        <p:spPr>
          <a:xfrm>
            <a:off x="432350" y="1304875"/>
            <a:ext cx="2469299" cy="607800"/>
          </a:xfrm>
          <a:prstGeom prst="homePlat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4294967295"/>
          </p:nvPr>
        </p:nvSpPr>
        <p:spPr>
          <a:xfrm>
            <a:off x="432350" y="1451575"/>
            <a:ext cx="2257199" cy="314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Scoping review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4294967295"/>
          </p:nvPr>
        </p:nvSpPr>
        <p:spPr>
          <a:xfrm>
            <a:off x="418075" y="2004100"/>
            <a:ext cx="2471700" cy="265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400"/>
              <a:t>A Scoping Review of IRC Practices and Evaluation Methods </a:t>
            </a:r>
            <a:br>
              <a:rPr lang="en" sz="1400"/>
            </a:br>
            <a:r>
              <a:rPr lang="en" sz="1400" u="sng">
                <a:solidFill>
                  <a:schemeClr val="hlink"/>
                </a:solidFill>
                <a:hlinkClick r:id="rId3"/>
              </a:rPr>
              <a:t>Fournier K, &amp; Sikora L. (2015). </a:t>
            </a:r>
          </a:p>
          <a:p>
            <a:pPr marL="457200" lvl="0" indent="-317500" rtl="0">
              <a:spcBef>
                <a:spcPts val="1400"/>
              </a:spcBef>
              <a:spcAft>
                <a:spcPts val="400"/>
              </a:spcAft>
              <a:buSzPct val="100000"/>
            </a:pPr>
            <a:r>
              <a:rPr lang="en" sz="1400"/>
              <a:t>Results: 3 studies that used quantitative methods were identified --&gt; mixed results.</a:t>
            </a:r>
          </a:p>
        </p:txBody>
      </p:sp>
      <p:sp>
        <p:nvSpPr>
          <p:cNvPr id="93" name="Shape 93"/>
          <p:cNvSpPr/>
          <p:nvPr/>
        </p:nvSpPr>
        <p:spPr>
          <a:xfrm>
            <a:off x="3044776" y="1304875"/>
            <a:ext cx="2760599" cy="607800"/>
          </a:xfrm>
          <a:prstGeom prst="chevron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4294967295"/>
          </p:nvPr>
        </p:nvSpPr>
        <p:spPr>
          <a:xfrm>
            <a:off x="3336150" y="1451575"/>
            <a:ext cx="2257199" cy="314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Survey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4294967295"/>
          </p:nvPr>
        </p:nvSpPr>
        <p:spPr>
          <a:xfrm>
            <a:off x="3336146" y="2070575"/>
            <a:ext cx="2471699" cy="2650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1400"/>
              <a:t>Surveyed Canadian academic librarians on their IRC practices and their evaluation methods.</a:t>
            </a:r>
          </a:p>
          <a:p>
            <a:pPr lvl="0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1400"/>
              <a:t>Results were presented at the 11</a:t>
            </a:r>
            <a:r>
              <a:rPr lang="en" sz="1400" baseline="30000"/>
              <a:t>th</a:t>
            </a:r>
            <a:r>
              <a:rPr lang="en" sz="1400"/>
              <a:t> Northumbria Conference, UK (2015).</a:t>
            </a:r>
          </a:p>
          <a:p>
            <a:pPr marL="457200" lvl="0" indent="-317500" rtl="0"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" sz="1400"/>
              <a:t>Results: only 1% of respondents used an assessment of some sort to evaluate IRCs.</a:t>
            </a:r>
          </a:p>
          <a:p>
            <a:pPr lvl="0">
              <a:spcBef>
                <a:spcPts val="0"/>
              </a:spcBef>
              <a:spcAft>
                <a:spcPts val="800"/>
              </a:spcAft>
              <a:buNone/>
            </a:pPr>
            <a:endParaRPr sz="1200"/>
          </a:p>
        </p:txBody>
      </p:sp>
      <p:sp>
        <p:nvSpPr>
          <p:cNvPr id="96" name="Shape 96"/>
          <p:cNvSpPr/>
          <p:nvPr/>
        </p:nvSpPr>
        <p:spPr>
          <a:xfrm>
            <a:off x="5948501" y="1304875"/>
            <a:ext cx="2760599" cy="607800"/>
          </a:xfrm>
          <a:prstGeom prst="chevron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4294967295"/>
          </p:nvPr>
        </p:nvSpPr>
        <p:spPr>
          <a:xfrm>
            <a:off x="6254232" y="1451575"/>
            <a:ext cx="2257199" cy="314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Assessment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4294967295"/>
          </p:nvPr>
        </p:nvSpPr>
        <p:spPr>
          <a:xfrm>
            <a:off x="6254225" y="2070575"/>
            <a:ext cx="2471699" cy="2650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" sz="1600"/>
              <a:t>To assess the impact of IRCs on students' search techniques and self-perceived confidence levels.</a:t>
            </a:r>
          </a:p>
          <a:p>
            <a:pPr lvl="0">
              <a:spcBef>
                <a:spcPts val="0"/>
              </a:spcBef>
              <a:spcAft>
                <a:spcPts val="800"/>
              </a:spcAft>
              <a:buNone/>
            </a:pPr>
            <a:endParaRPr sz="16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inspiration: 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ACRL Framework for Information Literacy for Higher Education 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6190"/>
              <a:buFont typeface="Arial"/>
              <a:buNone/>
            </a:pPr>
            <a:r>
              <a:rPr lang="en" sz="4200">
                <a:latin typeface="Economica"/>
                <a:ea typeface="Economica"/>
                <a:cs typeface="Economica"/>
                <a:sym typeface="Economica"/>
              </a:rPr>
              <a:t>Sixth Frame: Searching as Strategic Exploration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Research Questions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000"/>
              <a:t>Do IRCs improve students’ information searching techniques?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000"/>
              <a:t>Do IRCs influence students’ confidence level in performing effective search strategies?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Objectives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1.  Assess </a:t>
            </a:r>
            <a:r>
              <a:rPr lang="en" dirty="0"/>
              <a:t>students’ </a:t>
            </a:r>
            <a:r>
              <a:rPr lang="en" b="1" dirty="0"/>
              <a:t>search techniques</a:t>
            </a:r>
            <a:r>
              <a:rPr lang="en" dirty="0"/>
              <a:t> before and after they meet individually with a librarian.</a:t>
            </a:r>
            <a:br>
              <a:rPr lang="en" dirty="0"/>
            </a:br>
            <a:r>
              <a:rPr lang="en" dirty="0"/>
              <a:t/>
            </a:r>
            <a:br>
              <a:rPr lang="en" dirty="0"/>
            </a:br>
            <a:r>
              <a:rPr lang="en" dirty="0" smtClean="0"/>
              <a:t>2.  Determine </a:t>
            </a:r>
            <a:r>
              <a:rPr lang="en" dirty="0"/>
              <a:t>what </a:t>
            </a:r>
            <a:r>
              <a:rPr lang="en" b="1" dirty="0"/>
              <a:t>factors </a:t>
            </a:r>
            <a:r>
              <a:rPr lang="en" dirty="0"/>
              <a:t>influence students’ self-perceived search techniques proficiency and their self-perceived confidence level of such search techniques. </a:t>
            </a:r>
            <a:br>
              <a:rPr lang="en" dirty="0"/>
            </a:br>
            <a:r>
              <a:rPr lang="en" dirty="0"/>
              <a:t/>
            </a:r>
            <a:br>
              <a:rPr lang="en" dirty="0"/>
            </a:br>
            <a:r>
              <a:rPr lang="en" dirty="0" smtClean="0"/>
              <a:t>3.  Determine </a:t>
            </a:r>
            <a:r>
              <a:rPr lang="en" dirty="0"/>
              <a:t>if IRCs influence students’ </a:t>
            </a:r>
            <a:r>
              <a:rPr lang="en" b="1" dirty="0"/>
              <a:t>confidence level</a:t>
            </a:r>
            <a:r>
              <a:rPr lang="en" dirty="0"/>
              <a:t> in developing an effective search strategy.</a:t>
            </a:r>
            <a:br>
              <a:rPr lang="en" dirty="0"/>
            </a:br>
            <a:r>
              <a:rPr lang="en" dirty="0"/>
              <a:t/>
            </a:r>
            <a:br>
              <a:rPr lang="en" dirty="0"/>
            </a:br>
            <a:r>
              <a:rPr lang="en" dirty="0" smtClean="0"/>
              <a:t>4.  Explore </a:t>
            </a:r>
            <a:r>
              <a:rPr lang="en" dirty="0"/>
              <a:t>student </a:t>
            </a:r>
            <a:r>
              <a:rPr lang="en" b="1" dirty="0"/>
              <a:t>expectations </a:t>
            </a:r>
            <a:r>
              <a:rPr lang="en" dirty="0"/>
              <a:t>and their </a:t>
            </a:r>
            <a:r>
              <a:rPr lang="en" b="1" dirty="0"/>
              <a:t>satisfaction levels</a:t>
            </a:r>
            <a:r>
              <a:rPr lang="en" dirty="0"/>
              <a:t> with the IRC.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Methods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 Collection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700500" y="1290550"/>
            <a:ext cx="77430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b="1"/>
              <a:t>Population</a:t>
            </a:r>
            <a:r>
              <a:rPr lang="en" sz="1800"/>
              <a:t>:</a:t>
            </a:r>
            <a:br>
              <a:rPr lang="en" sz="1800"/>
            </a:br>
            <a:r>
              <a:rPr lang="en" sz="1600"/>
              <a:t>Participants were undergraduate and graduate students from the Health Sciences and Medicine Faculties at the University of Ottawa.</a:t>
            </a:r>
          </a:p>
          <a:p>
            <a:pPr lvl="0">
              <a:spcBef>
                <a:spcPts val="0"/>
              </a:spcBef>
              <a:buNone/>
            </a:pPr>
            <a:r>
              <a:rPr lang="en" sz="1600" b="1"/>
              <a:t>Recruitment Procedure</a:t>
            </a:r>
            <a:r>
              <a:rPr lang="en" sz="1600"/>
              <a:t>:</a:t>
            </a:r>
            <a:br>
              <a:rPr lang="en" sz="1600"/>
            </a:br>
            <a:r>
              <a:rPr lang="en" sz="1600"/>
              <a:t>Students who contacted a librarian for research help were sent an invitation by email to participate in the study.</a:t>
            </a:r>
          </a:p>
          <a:p>
            <a:pPr lvl="0">
              <a:spcBef>
                <a:spcPts val="0"/>
              </a:spcBef>
              <a:buNone/>
            </a:pPr>
            <a:r>
              <a:rPr lang="en" sz="1600" b="1"/>
              <a:t>Data Collection</a:t>
            </a:r>
            <a:r>
              <a:rPr lang="en" sz="1600"/>
              <a:t> took place from February to September 2016. </a:t>
            </a:r>
          </a:p>
          <a:p>
            <a:pPr lvl="0">
              <a:spcBef>
                <a:spcPts val="0"/>
              </a:spcBef>
              <a:buNone/>
            </a:pPr>
            <a:r>
              <a:rPr lang="en" sz="1600" b="1"/>
              <a:t>Aim </a:t>
            </a:r>
            <a:r>
              <a:rPr lang="en" sz="1600"/>
              <a:t>was to gather 30 completed pre- and post-tests.</a:t>
            </a:r>
          </a:p>
          <a:p>
            <a:pPr lvl="0">
              <a:spcBef>
                <a:spcPts val="0"/>
              </a:spcBef>
              <a:buNone/>
            </a:pP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1197</Words>
  <Application>Microsoft Office PowerPoint</Application>
  <PresentationFormat>On-screen Show (16:9)</PresentationFormat>
  <Paragraphs>182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Open Sans</vt:lpstr>
      <vt:lpstr>Calibri</vt:lpstr>
      <vt:lpstr>Economica</vt:lpstr>
      <vt:lpstr>luxe</vt:lpstr>
      <vt:lpstr>Individualized research consultations in academic libraries: Useful or useless? Let the evidence speak for itself</vt:lpstr>
      <vt:lpstr>Acknowledgements: Two research grants received</vt:lpstr>
      <vt:lpstr>Background Information</vt:lpstr>
      <vt:lpstr>Three Phase Research Project</vt:lpstr>
      <vt:lpstr>Our inspiration: </vt:lpstr>
      <vt:lpstr>Research Questions</vt:lpstr>
      <vt:lpstr>Objectives</vt:lpstr>
      <vt:lpstr>Methods</vt:lpstr>
      <vt:lpstr>Data Collection</vt:lpstr>
      <vt:lpstr>Acknowledgements: Two research grants received</vt:lpstr>
      <vt:lpstr>Questionnaires</vt:lpstr>
      <vt:lpstr>Results</vt:lpstr>
      <vt:lpstr>Results</vt:lpstr>
      <vt:lpstr>PowerPoint Presentation</vt:lpstr>
      <vt:lpstr>Objective 1: Assess students’ search techniques</vt:lpstr>
      <vt:lpstr>Objective 2: Factors influencing students’ self-perceived proficiency and confidence level</vt:lpstr>
      <vt:lpstr>Objective 2: Factors influencing students’ self-perceived proficiency and confidence level - Continued</vt:lpstr>
      <vt:lpstr>Objective 3:  Determine if IRCs influenced students’ confidence</vt:lpstr>
      <vt:lpstr>Objective 3: continued</vt:lpstr>
      <vt:lpstr>Objective 4: Students’ expectations and satisfaction</vt:lpstr>
      <vt:lpstr>Objective 4: continued</vt:lpstr>
      <vt:lpstr>PowerPoint Presentation</vt:lpstr>
      <vt:lpstr>PowerPoint Presentation</vt:lpstr>
      <vt:lpstr>Discussion</vt:lpstr>
      <vt:lpstr>Discussion</vt:lpstr>
      <vt:lpstr>Discussion: continued</vt:lpstr>
      <vt:lpstr>Study limitations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Individualized research consultations in academic libraries: Useful or useless? Let the evidence speak for itself</dc:title>
  <dc:creator>Karine Fournier</dc:creator>
  <cp:lastModifiedBy>Karine Fournier</cp:lastModifiedBy>
  <cp:revision>3</cp:revision>
  <dcterms:modified xsi:type="dcterms:W3CDTF">2017-07-05T19:20:30Z</dcterms:modified>
</cp:coreProperties>
</file>