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40325675" cy="40325675"/>
  <p:notesSz cx="9144000" cy="6858000"/>
  <p:defaultTextStyle>
    <a:defPPr>
      <a:defRPr lang="en-US"/>
    </a:defPPr>
    <a:lvl1pPr marL="0" algn="l" defTabSz="2304288" rtl="0" eaLnBrk="1" latinLnBrk="0" hangingPunct="1">
      <a:defRPr sz="9100" kern="1200">
        <a:solidFill>
          <a:schemeClr val="tx1"/>
        </a:solidFill>
        <a:latin typeface="+mn-lt"/>
        <a:ea typeface="+mn-ea"/>
        <a:cs typeface="+mn-cs"/>
      </a:defRPr>
    </a:lvl1pPr>
    <a:lvl2pPr marL="2304288" algn="l" defTabSz="2304288" rtl="0" eaLnBrk="1" latinLnBrk="0" hangingPunct="1">
      <a:defRPr sz="9100" kern="1200">
        <a:solidFill>
          <a:schemeClr val="tx1"/>
        </a:solidFill>
        <a:latin typeface="+mn-lt"/>
        <a:ea typeface="+mn-ea"/>
        <a:cs typeface="+mn-cs"/>
      </a:defRPr>
    </a:lvl2pPr>
    <a:lvl3pPr marL="4608576" algn="l" defTabSz="2304288" rtl="0" eaLnBrk="1" latinLnBrk="0" hangingPunct="1">
      <a:defRPr sz="9100" kern="1200">
        <a:solidFill>
          <a:schemeClr val="tx1"/>
        </a:solidFill>
        <a:latin typeface="+mn-lt"/>
        <a:ea typeface="+mn-ea"/>
        <a:cs typeface="+mn-cs"/>
      </a:defRPr>
    </a:lvl3pPr>
    <a:lvl4pPr marL="6912864" algn="l" defTabSz="2304288" rtl="0" eaLnBrk="1" latinLnBrk="0" hangingPunct="1">
      <a:defRPr sz="9100" kern="1200">
        <a:solidFill>
          <a:schemeClr val="tx1"/>
        </a:solidFill>
        <a:latin typeface="+mn-lt"/>
        <a:ea typeface="+mn-ea"/>
        <a:cs typeface="+mn-cs"/>
      </a:defRPr>
    </a:lvl4pPr>
    <a:lvl5pPr marL="9217152" algn="l" defTabSz="2304288" rtl="0" eaLnBrk="1" latinLnBrk="0" hangingPunct="1">
      <a:defRPr sz="9100" kern="1200">
        <a:solidFill>
          <a:schemeClr val="tx1"/>
        </a:solidFill>
        <a:latin typeface="+mn-lt"/>
        <a:ea typeface="+mn-ea"/>
        <a:cs typeface="+mn-cs"/>
      </a:defRPr>
    </a:lvl5pPr>
    <a:lvl6pPr marL="11521440" algn="l" defTabSz="2304288" rtl="0" eaLnBrk="1" latinLnBrk="0" hangingPunct="1">
      <a:defRPr sz="9100" kern="1200">
        <a:solidFill>
          <a:schemeClr val="tx1"/>
        </a:solidFill>
        <a:latin typeface="+mn-lt"/>
        <a:ea typeface="+mn-ea"/>
        <a:cs typeface="+mn-cs"/>
      </a:defRPr>
    </a:lvl6pPr>
    <a:lvl7pPr marL="13825728" algn="l" defTabSz="2304288" rtl="0" eaLnBrk="1" latinLnBrk="0" hangingPunct="1">
      <a:defRPr sz="9100" kern="1200">
        <a:solidFill>
          <a:schemeClr val="tx1"/>
        </a:solidFill>
        <a:latin typeface="+mn-lt"/>
        <a:ea typeface="+mn-ea"/>
        <a:cs typeface="+mn-cs"/>
      </a:defRPr>
    </a:lvl7pPr>
    <a:lvl8pPr marL="16130016" algn="l" defTabSz="2304288" rtl="0" eaLnBrk="1" latinLnBrk="0" hangingPunct="1">
      <a:defRPr sz="9100" kern="1200">
        <a:solidFill>
          <a:schemeClr val="tx1"/>
        </a:solidFill>
        <a:latin typeface="+mn-lt"/>
        <a:ea typeface="+mn-ea"/>
        <a:cs typeface="+mn-cs"/>
      </a:defRPr>
    </a:lvl8pPr>
    <a:lvl9pPr marL="18434304" algn="l" defTabSz="2304288" rtl="0" eaLnBrk="1" latinLnBrk="0" hangingPunct="1">
      <a:defRPr sz="9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a:srgbClr val="FF6479"/>
    <a:srgbClr val="E56774"/>
    <a:srgbClr val="AF4E56"/>
    <a:srgbClr val="E1AE29"/>
    <a:srgbClr val="9D162F"/>
    <a:srgbClr val="BA6D24"/>
    <a:srgbClr val="B24836"/>
    <a:srgbClr val="A8FE59"/>
    <a:srgbClr val="38A25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197" autoAdjust="0"/>
    <p:restoredTop sz="81404" autoAdjust="0"/>
  </p:normalViewPr>
  <p:slideViewPr>
    <p:cSldViewPr snapToGrid="0">
      <p:cViewPr varScale="1">
        <p:scale>
          <a:sx n="19" d="100"/>
          <a:sy n="19" d="100"/>
        </p:scale>
        <p:origin x="-1440" y="-192"/>
      </p:cViewPr>
      <p:guideLst>
        <p:guide orient="horz" pos="25225"/>
        <p:guide pos="655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hannahgray:Documents:final%20graphs%20from%20surve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2"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Workbook2"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Workbook2"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Macintosh%20HD:Users:hannahgray:Documents:UROP:Comparison%20Chart%204.%2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hannahgray:Documents:UROP:Comparison%20Chart%204.%20.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hannahgray:Documents:UROP:Comparison%20Chart%204.%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3200"/>
            </a:pPr>
            <a:r>
              <a:rPr lang="en-US" sz="3200"/>
              <a:t>Transfering</a:t>
            </a:r>
            <a:r>
              <a:rPr lang="en-US" sz="3200" baseline="0"/>
              <a:t> answers to scantron</a:t>
            </a:r>
            <a:endParaRPr lang="en-US" sz="3200"/>
          </a:p>
        </c:rich>
      </c:tx>
      <c:layout>
        <c:manualLayout>
          <c:xMode val="edge"/>
          <c:yMode val="edge"/>
          <c:x val="8.7327111111111105E-2"/>
          <c:y val="0.160372396959332"/>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5.8222222222223803E-5"/>
          <c:y val="0.54675447004733302"/>
          <c:w val="0.91318178597018895"/>
          <c:h val="0.373024900857997"/>
        </c:manualLayout>
      </c:layout>
      <c:pie3DChart>
        <c:varyColors val="1"/>
        <c:ser>
          <c:idx val="0"/>
          <c:order val="0"/>
          <c:dLbls>
            <c:dLbl>
              <c:idx val="0"/>
              <c:layout>
                <c:manualLayout>
                  <c:x val="-0.130408388888889"/>
                  <c:y val="4.1776448174670702E-2"/>
                </c:manualLayout>
              </c:layout>
              <c:showLegendKey val="0"/>
              <c:showVal val="0"/>
              <c:showCatName val="0"/>
              <c:showSerName val="0"/>
              <c:showPercent val="1"/>
              <c:showBubbleSize val="0"/>
            </c:dLbl>
            <c:dLbl>
              <c:idx val="1"/>
              <c:layout>
                <c:manualLayout>
                  <c:x val="8.38662222222223E-2"/>
                  <c:y val="-0.18680987312153499"/>
                </c:manualLayout>
              </c:layout>
              <c:showLegendKey val="0"/>
              <c:showVal val="0"/>
              <c:showCatName val="0"/>
              <c:showSerName val="0"/>
              <c:showPercent val="1"/>
              <c:showBubbleSize val="0"/>
            </c:dLbl>
            <c:dLbl>
              <c:idx val="2"/>
              <c:layout>
                <c:manualLayout>
                  <c:x val="0.114966055555556"/>
                  <c:y val="4.2011932286274797E-2"/>
                </c:manualLayout>
              </c:layout>
              <c:showLegendKey val="0"/>
              <c:showVal val="0"/>
              <c:showCatName val="0"/>
              <c:showSerName val="0"/>
              <c:showPercent val="1"/>
              <c:showBubbleSize val="0"/>
            </c:dLbl>
            <c:txPr>
              <a:bodyPr/>
              <a:lstStyle/>
              <a:p>
                <a:pPr>
                  <a:defRPr sz="2000"/>
                </a:pPr>
                <a:endParaRPr lang="en-US"/>
              </a:p>
            </c:txPr>
            <c:showLegendKey val="0"/>
            <c:showVal val="0"/>
            <c:showCatName val="0"/>
            <c:showSerName val="0"/>
            <c:showPercent val="1"/>
            <c:showBubbleSize val="0"/>
            <c:showLeaderLines val="1"/>
          </c:dLbls>
          <c:cat>
            <c:strRef>
              <c:f>Sheet1!$A$2:$A$4</c:f>
              <c:strCache>
                <c:ptCount val="3"/>
                <c:pt idx="0">
                  <c:v>Transfer to scantron right away</c:v>
                </c:pt>
                <c:pt idx="1">
                  <c:v>Answer questions in exam book then transfer</c:v>
                </c:pt>
                <c:pt idx="2">
                  <c:v>Answer question on the scantron and then answer the questions that are more difficult</c:v>
                </c:pt>
              </c:strCache>
            </c:strRef>
          </c:cat>
          <c:val>
            <c:numRef>
              <c:f>Sheet1!$B$2:$B$4</c:f>
              <c:numCache>
                <c:formatCode>General</c:formatCode>
                <c:ptCount val="3"/>
                <c:pt idx="0">
                  <c:v>33</c:v>
                </c:pt>
                <c:pt idx="1">
                  <c:v>40</c:v>
                </c:pt>
                <c:pt idx="2">
                  <c:v>27</c:v>
                </c:pt>
              </c:numCache>
            </c:numRef>
          </c:val>
        </c:ser>
        <c:dLbls>
          <c:showLegendKey val="0"/>
          <c:showVal val="0"/>
          <c:showCatName val="0"/>
          <c:showSerName val="0"/>
          <c:showPercent val="1"/>
          <c:showBubbleSize val="0"/>
          <c:showLeaderLines val="1"/>
        </c:dLbls>
      </c:pie3DChart>
    </c:plotArea>
    <c:legend>
      <c:legendPos val="t"/>
      <c:legendEntry>
        <c:idx val="0"/>
        <c:txPr>
          <a:bodyPr/>
          <a:lstStyle/>
          <a:p>
            <a:pPr>
              <a:defRPr sz="2200"/>
            </a:pPr>
            <a:endParaRPr lang="en-US"/>
          </a:p>
        </c:txPr>
      </c:legendEntry>
      <c:legendEntry>
        <c:idx val="1"/>
        <c:txPr>
          <a:bodyPr/>
          <a:lstStyle/>
          <a:p>
            <a:pPr>
              <a:defRPr sz="2200"/>
            </a:pPr>
            <a:endParaRPr lang="en-US"/>
          </a:p>
        </c:txPr>
      </c:legendEntry>
      <c:legendEntry>
        <c:idx val="2"/>
        <c:txPr>
          <a:bodyPr/>
          <a:lstStyle/>
          <a:p>
            <a:pPr>
              <a:defRPr sz="2200"/>
            </a:pPr>
            <a:endParaRPr lang="en-US"/>
          </a:p>
        </c:txPr>
      </c:legendEntry>
      <c:layout>
        <c:manualLayout>
          <c:xMode val="edge"/>
          <c:yMode val="edge"/>
          <c:x val="4.2866222222222201E-2"/>
          <c:y val="0.27857267631317501"/>
          <c:w val="0.85500077777777805"/>
          <c:h val="0.241197582861995"/>
        </c:manualLayout>
      </c:layout>
      <c:overlay val="0"/>
      <c:txPr>
        <a:bodyPr/>
        <a:lstStyle/>
        <a:p>
          <a:pPr>
            <a:defRPr sz="22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Sheet1!$A$20</c:f>
              <c:strCache>
                <c:ptCount val="1"/>
                <c:pt idx="0">
                  <c:v>Never</c:v>
                </c:pt>
              </c:strCache>
            </c:strRef>
          </c:tx>
          <c:invertIfNegative val="0"/>
          <c:dLbls>
            <c:txPr>
              <a:bodyPr/>
              <a:lstStyle/>
              <a:p>
                <a:pPr>
                  <a:defRPr sz="1800"/>
                </a:pPr>
                <a:endParaRPr lang="en-US"/>
              </a:p>
            </c:txPr>
            <c:showLegendKey val="0"/>
            <c:showVal val="1"/>
            <c:showCatName val="0"/>
            <c:showSerName val="0"/>
            <c:showPercent val="0"/>
            <c:showBubbleSize val="0"/>
            <c:showLeaderLines val="0"/>
          </c:dLbls>
          <c:cat>
            <c:strRef>
              <c:f>Sheet1!$B$19:$D$19</c:f>
              <c:strCache>
                <c:ptCount val="3"/>
                <c:pt idx="0">
                  <c:v>Is a pattern noticed on scantron</c:v>
                </c:pt>
                <c:pt idx="1">
                  <c:v>Does a pattern cause a change in answer or second look </c:v>
                </c:pt>
                <c:pt idx="2">
                  <c:v>Does the letter matter?</c:v>
                </c:pt>
              </c:strCache>
            </c:strRef>
          </c:cat>
          <c:val>
            <c:numRef>
              <c:f>Sheet1!$B$20:$D$20</c:f>
              <c:numCache>
                <c:formatCode>General</c:formatCode>
                <c:ptCount val="3"/>
                <c:pt idx="0">
                  <c:v>20</c:v>
                </c:pt>
                <c:pt idx="1">
                  <c:v>15</c:v>
                </c:pt>
                <c:pt idx="2">
                  <c:v>49</c:v>
                </c:pt>
              </c:numCache>
            </c:numRef>
          </c:val>
        </c:ser>
        <c:ser>
          <c:idx val="1"/>
          <c:order val="1"/>
          <c:tx>
            <c:strRef>
              <c:f>Sheet1!$A$21</c:f>
              <c:strCache>
                <c:ptCount val="1"/>
                <c:pt idx="0">
                  <c:v>Not Usually</c:v>
                </c:pt>
              </c:strCache>
            </c:strRef>
          </c:tx>
          <c:invertIfNegative val="0"/>
          <c:dLbls>
            <c:txPr>
              <a:bodyPr/>
              <a:lstStyle/>
              <a:p>
                <a:pPr>
                  <a:defRPr sz="1800"/>
                </a:pPr>
                <a:endParaRPr lang="en-US"/>
              </a:p>
            </c:txPr>
            <c:showLegendKey val="0"/>
            <c:showVal val="1"/>
            <c:showCatName val="0"/>
            <c:showSerName val="0"/>
            <c:showPercent val="0"/>
            <c:showBubbleSize val="0"/>
            <c:showLeaderLines val="0"/>
          </c:dLbls>
          <c:cat>
            <c:strRef>
              <c:f>Sheet1!$B$19:$D$19</c:f>
              <c:strCache>
                <c:ptCount val="3"/>
                <c:pt idx="0">
                  <c:v>Is a pattern noticed on scantron</c:v>
                </c:pt>
                <c:pt idx="1">
                  <c:v>Does a pattern cause a change in answer or second look </c:v>
                </c:pt>
                <c:pt idx="2">
                  <c:v>Does the letter matter?</c:v>
                </c:pt>
              </c:strCache>
            </c:strRef>
          </c:cat>
          <c:val>
            <c:numRef>
              <c:f>Sheet1!$B$21:$D$21</c:f>
              <c:numCache>
                <c:formatCode>General</c:formatCode>
                <c:ptCount val="3"/>
                <c:pt idx="0">
                  <c:v>18</c:v>
                </c:pt>
                <c:pt idx="1">
                  <c:v>24</c:v>
                </c:pt>
                <c:pt idx="2">
                  <c:v>40</c:v>
                </c:pt>
              </c:numCache>
            </c:numRef>
          </c:val>
        </c:ser>
        <c:ser>
          <c:idx val="2"/>
          <c:order val="2"/>
          <c:tx>
            <c:strRef>
              <c:f>Sheet1!$A$22</c:f>
              <c:strCache>
                <c:ptCount val="1"/>
                <c:pt idx="0">
                  <c:v>Sometimes</c:v>
                </c:pt>
              </c:strCache>
            </c:strRef>
          </c:tx>
          <c:invertIfNegative val="0"/>
          <c:dLbls>
            <c:txPr>
              <a:bodyPr/>
              <a:lstStyle/>
              <a:p>
                <a:pPr>
                  <a:defRPr sz="1800"/>
                </a:pPr>
                <a:endParaRPr lang="en-US"/>
              </a:p>
            </c:txPr>
            <c:showLegendKey val="0"/>
            <c:showVal val="1"/>
            <c:showCatName val="0"/>
            <c:showSerName val="0"/>
            <c:showPercent val="0"/>
            <c:showBubbleSize val="0"/>
            <c:showLeaderLines val="0"/>
          </c:dLbls>
          <c:cat>
            <c:strRef>
              <c:f>Sheet1!$B$19:$D$19</c:f>
              <c:strCache>
                <c:ptCount val="3"/>
                <c:pt idx="0">
                  <c:v>Is a pattern noticed on scantron</c:v>
                </c:pt>
                <c:pt idx="1">
                  <c:v>Does a pattern cause a change in answer or second look </c:v>
                </c:pt>
                <c:pt idx="2">
                  <c:v>Does the letter matter?</c:v>
                </c:pt>
              </c:strCache>
            </c:strRef>
          </c:cat>
          <c:val>
            <c:numRef>
              <c:f>Sheet1!$B$22:$D$22</c:f>
              <c:numCache>
                <c:formatCode>General</c:formatCode>
                <c:ptCount val="3"/>
                <c:pt idx="0">
                  <c:v>44</c:v>
                </c:pt>
                <c:pt idx="1">
                  <c:v>35</c:v>
                </c:pt>
                <c:pt idx="2">
                  <c:v>4</c:v>
                </c:pt>
              </c:numCache>
            </c:numRef>
          </c:val>
        </c:ser>
        <c:ser>
          <c:idx val="3"/>
          <c:order val="3"/>
          <c:tx>
            <c:strRef>
              <c:f>Sheet1!$A$23</c:f>
              <c:strCache>
                <c:ptCount val="1"/>
                <c:pt idx="0">
                  <c:v>Often</c:v>
                </c:pt>
              </c:strCache>
            </c:strRef>
          </c:tx>
          <c:invertIfNegative val="0"/>
          <c:dLbls>
            <c:txPr>
              <a:bodyPr/>
              <a:lstStyle/>
              <a:p>
                <a:pPr>
                  <a:defRPr sz="1800"/>
                </a:pPr>
                <a:endParaRPr lang="en-US"/>
              </a:p>
            </c:txPr>
            <c:showLegendKey val="0"/>
            <c:showVal val="1"/>
            <c:showCatName val="0"/>
            <c:showSerName val="0"/>
            <c:showPercent val="0"/>
            <c:showBubbleSize val="0"/>
            <c:showLeaderLines val="0"/>
          </c:dLbls>
          <c:cat>
            <c:strRef>
              <c:f>Sheet1!$B$19:$D$19</c:f>
              <c:strCache>
                <c:ptCount val="3"/>
                <c:pt idx="0">
                  <c:v>Is a pattern noticed on scantron</c:v>
                </c:pt>
                <c:pt idx="1">
                  <c:v>Does a pattern cause a change in answer or second look </c:v>
                </c:pt>
                <c:pt idx="2">
                  <c:v>Does the letter matter?</c:v>
                </c:pt>
              </c:strCache>
            </c:strRef>
          </c:cat>
          <c:val>
            <c:numRef>
              <c:f>Sheet1!$B$23:$D$23</c:f>
              <c:numCache>
                <c:formatCode>General</c:formatCode>
                <c:ptCount val="3"/>
                <c:pt idx="0">
                  <c:v>11</c:v>
                </c:pt>
                <c:pt idx="1">
                  <c:v>24</c:v>
                </c:pt>
                <c:pt idx="2">
                  <c:v>2</c:v>
                </c:pt>
              </c:numCache>
            </c:numRef>
          </c:val>
        </c:ser>
        <c:ser>
          <c:idx val="4"/>
          <c:order val="4"/>
          <c:tx>
            <c:strRef>
              <c:f>Sheet1!$A$24</c:f>
              <c:strCache>
                <c:ptCount val="1"/>
                <c:pt idx="0">
                  <c:v>Always </c:v>
                </c:pt>
              </c:strCache>
            </c:strRef>
          </c:tx>
          <c:invertIfNegative val="0"/>
          <c:dLbls>
            <c:txPr>
              <a:bodyPr/>
              <a:lstStyle/>
              <a:p>
                <a:pPr>
                  <a:defRPr sz="1800"/>
                </a:pPr>
                <a:endParaRPr lang="en-US"/>
              </a:p>
            </c:txPr>
            <c:showLegendKey val="0"/>
            <c:showVal val="1"/>
            <c:showCatName val="0"/>
            <c:showSerName val="0"/>
            <c:showPercent val="0"/>
            <c:showBubbleSize val="0"/>
            <c:showLeaderLines val="0"/>
          </c:dLbls>
          <c:cat>
            <c:strRef>
              <c:f>Sheet1!$B$19:$D$19</c:f>
              <c:strCache>
                <c:ptCount val="3"/>
                <c:pt idx="0">
                  <c:v>Is a pattern noticed on scantron</c:v>
                </c:pt>
                <c:pt idx="1">
                  <c:v>Does a pattern cause a change in answer or second look </c:v>
                </c:pt>
                <c:pt idx="2">
                  <c:v>Does the letter matter?</c:v>
                </c:pt>
              </c:strCache>
            </c:strRef>
          </c:cat>
          <c:val>
            <c:numRef>
              <c:f>Sheet1!$B$24:$D$24</c:f>
              <c:numCache>
                <c:formatCode>General</c:formatCode>
                <c:ptCount val="3"/>
                <c:pt idx="0">
                  <c:v>7</c:v>
                </c:pt>
                <c:pt idx="1">
                  <c:v>4</c:v>
                </c:pt>
                <c:pt idx="2">
                  <c:v>0</c:v>
                </c:pt>
              </c:numCache>
            </c:numRef>
          </c:val>
        </c:ser>
        <c:dLbls>
          <c:showLegendKey val="0"/>
          <c:showVal val="1"/>
          <c:showCatName val="0"/>
          <c:showSerName val="0"/>
          <c:showPercent val="0"/>
          <c:showBubbleSize val="0"/>
        </c:dLbls>
        <c:gapWidth val="150"/>
        <c:shape val="box"/>
        <c:axId val="39178752"/>
        <c:axId val="33713536"/>
        <c:axId val="0"/>
      </c:bar3DChart>
      <c:catAx>
        <c:axId val="39178752"/>
        <c:scaling>
          <c:orientation val="minMax"/>
        </c:scaling>
        <c:delete val="0"/>
        <c:axPos val="b"/>
        <c:majorTickMark val="none"/>
        <c:minorTickMark val="none"/>
        <c:tickLblPos val="nextTo"/>
        <c:txPr>
          <a:bodyPr/>
          <a:lstStyle/>
          <a:p>
            <a:pPr>
              <a:defRPr sz="2200"/>
            </a:pPr>
            <a:endParaRPr lang="en-US"/>
          </a:p>
        </c:txPr>
        <c:crossAx val="33713536"/>
        <c:crosses val="autoZero"/>
        <c:auto val="1"/>
        <c:lblAlgn val="ctr"/>
        <c:lblOffset val="100"/>
        <c:noMultiLvlLbl val="0"/>
      </c:catAx>
      <c:valAx>
        <c:axId val="33713536"/>
        <c:scaling>
          <c:orientation val="minMax"/>
        </c:scaling>
        <c:delete val="1"/>
        <c:axPos val="l"/>
        <c:numFmt formatCode="General" sourceLinked="1"/>
        <c:majorTickMark val="none"/>
        <c:minorTickMark val="none"/>
        <c:tickLblPos val="nextTo"/>
        <c:crossAx val="39178752"/>
        <c:crosses val="autoZero"/>
        <c:crossBetween val="between"/>
      </c:valAx>
    </c:plotArea>
    <c:legend>
      <c:legendPos val="t"/>
      <c:layout/>
      <c:overlay val="0"/>
      <c:txPr>
        <a:bodyPr/>
        <a:lstStyle/>
        <a:p>
          <a:pPr>
            <a:defRPr sz="2200"/>
          </a:pPr>
          <a:endParaRPr lang="en-US"/>
        </a:p>
      </c:txPr>
    </c:legend>
    <c:plotVisOnly val="1"/>
    <c:dispBlanksAs val="gap"/>
    <c:showDLblsOverMax val="0"/>
  </c:chart>
  <c:spPr>
    <a:ln>
      <a:solidFill>
        <a:srgbClr val="B4DCFA"/>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lgn="ctr">
              <a:defRPr sz="2800"/>
            </a:pPr>
            <a:r>
              <a:rPr lang="en-US" sz="2800" dirty="0"/>
              <a:t>How</a:t>
            </a:r>
            <a:r>
              <a:rPr lang="en-US" sz="2800" baseline="0" dirty="0"/>
              <a:t> </a:t>
            </a:r>
            <a:r>
              <a:rPr lang="en-US" sz="2800" baseline="0" dirty="0" smtClean="0"/>
              <a:t>many questions </a:t>
            </a:r>
            <a:r>
              <a:rPr lang="en-US" sz="2800" baseline="0" dirty="0"/>
              <a:t>in a series creates attention? </a:t>
            </a:r>
            <a:endParaRPr lang="en-US" sz="2800" dirty="0"/>
          </a:p>
        </c:rich>
      </c:tx>
      <c:layout>
        <c:manualLayout>
          <c:xMode val="edge"/>
          <c:yMode val="edge"/>
          <c:x val="0.16009188034187999"/>
          <c:y val="1.55319954074533E-2"/>
        </c:manualLayout>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Sheet1!$A$43</c:f>
              <c:strCache>
                <c:ptCount val="1"/>
                <c:pt idx="0">
                  <c:v>Three (3)</c:v>
                </c:pt>
              </c:strCache>
            </c:strRef>
          </c:tx>
          <c:invertIfNegative val="0"/>
          <c:dLbls>
            <c:dLbl>
              <c:idx val="0"/>
              <c:layout>
                <c:manualLayout>
                  <c:x val="1.35683760683761E-3"/>
                  <c:y val="-3.6833444405298101E-2"/>
                </c:manualLayout>
              </c:layout>
              <c:showLegendKey val="0"/>
              <c:showVal val="1"/>
              <c:showCatName val="0"/>
              <c:showSerName val="0"/>
              <c:showPercent val="0"/>
              <c:showBubbleSize val="0"/>
            </c:dLbl>
            <c:txPr>
              <a:bodyPr/>
              <a:lstStyle/>
              <a:p>
                <a:pPr>
                  <a:defRPr sz="2000"/>
                </a:pPr>
                <a:endParaRPr lang="en-US"/>
              </a:p>
            </c:txPr>
            <c:showLegendKey val="0"/>
            <c:showVal val="1"/>
            <c:showCatName val="0"/>
            <c:showSerName val="0"/>
            <c:showPercent val="0"/>
            <c:showBubbleSize val="0"/>
            <c:showLeaderLines val="0"/>
          </c:dLbls>
          <c:val>
            <c:numRef>
              <c:f>Sheet1!$B$43</c:f>
              <c:numCache>
                <c:formatCode>General</c:formatCode>
                <c:ptCount val="1"/>
                <c:pt idx="0">
                  <c:v>18</c:v>
                </c:pt>
              </c:numCache>
            </c:numRef>
          </c:val>
        </c:ser>
        <c:ser>
          <c:idx val="1"/>
          <c:order val="1"/>
          <c:tx>
            <c:strRef>
              <c:f>Sheet1!$A$44</c:f>
              <c:strCache>
                <c:ptCount val="1"/>
                <c:pt idx="0">
                  <c:v>Four (4)</c:v>
                </c:pt>
              </c:strCache>
            </c:strRef>
          </c:tx>
          <c:invertIfNegative val="0"/>
          <c:dLbls>
            <c:dLbl>
              <c:idx val="0"/>
              <c:layout>
                <c:manualLayout>
                  <c:x val="4.0705128205127698E-3"/>
                  <c:y val="-3.5939208969520998E-2"/>
                </c:manualLayout>
              </c:layout>
              <c:spPr/>
              <c:txPr>
                <a:bodyPr/>
                <a:lstStyle/>
                <a:p>
                  <a:pPr>
                    <a:defRPr sz="2000"/>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0"/>
          </c:dLbls>
          <c:val>
            <c:numRef>
              <c:f>Sheet1!$B$44</c:f>
              <c:numCache>
                <c:formatCode>General</c:formatCode>
                <c:ptCount val="1"/>
                <c:pt idx="0">
                  <c:v>40</c:v>
                </c:pt>
              </c:numCache>
            </c:numRef>
          </c:val>
        </c:ser>
        <c:ser>
          <c:idx val="2"/>
          <c:order val="2"/>
          <c:tx>
            <c:strRef>
              <c:f>Sheet1!$A$45</c:f>
              <c:strCache>
                <c:ptCount val="1"/>
                <c:pt idx="0">
                  <c:v>Five (5)</c:v>
                </c:pt>
              </c:strCache>
            </c:strRef>
          </c:tx>
          <c:invertIfNegative val="0"/>
          <c:dLbls>
            <c:dLbl>
              <c:idx val="0"/>
              <c:layout>
                <c:manualLayout>
                  <c:x val="2.7136752136752099E-2"/>
                  <c:y val="-3.9932454410578903E-2"/>
                </c:manualLayout>
              </c:layout>
              <c:spPr/>
              <c:txPr>
                <a:bodyPr/>
                <a:lstStyle/>
                <a:p>
                  <a:pPr>
                    <a:defRPr sz="2000"/>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0"/>
          </c:dLbls>
          <c:val>
            <c:numRef>
              <c:f>Sheet1!$B$45</c:f>
              <c:numCache>
                <c:formatCode>General</c:formatCode>
                <c:ptCount val="1"/>
                <c:pt idx="0">
                  <c:v>27</c:v>
                </c:pt>
              </c:numCache>
            </c:numRef>
          </c:val>
        </c:ser>
        <c:ser>
          <c:idx val="3"/>
          <c:order val="3"/>
          <c:tx>
            <c:strRef>
              <c:f>Sheet1!$A$46</c:f>
              <c:strCache>
                <c:ptCount val="1"/>
                <c:pt idx="0">
                  <c:v>Six (6)</c:v>
                </c:pt>
              </c:strCache>
            </c:strRef>
          </c:tx>
          <c:invertIfNegative val="0"/>
          <c:dLbls>
            <c:dLbl>
              <c:idx val="0"/>
              <c:layout>
                <c:manualLayout>
                  <c:x val="2.17094017094017E-2"/>
                  <c:y val="-3.5939208969520998E-2"/>
                </c:manualLayout>
              </c:layout>
              <c:spPr/>
              <c:txPr>
                <a:bodyPr/>
                <a:lstStyle/>
                <a:p>
                  <a:pPr>
                    <a:defRPr sz="2000"/>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0"/>
          </c:dLbls>
          <c:val>
            <c:numRef>
              <c:f>Sheet1!$B$46</c:f>
              <c:numCache>
                <c:formatCode>General</c:formatCode>
                <c:ptCount val="1"/>
                <c:pt idx="0">
                  <c:v>4</c:v>
                </c:pt>
              </c:numCache>
            </c:numRef>
          </c:val>
        </c:ser>
        <c:ser>
          <c:idx val="4"/>
          <c:order val="4"/>
          <c:tx>
            <c:strRef>
              <c:f>Sheet1!$A$47</c:f>
              <c:strCache>
                <c:ptCount val="1"/>
                <c:pt idx="0">
                  <c:v>Seven (7) </c:v>
                </c:pt>
              </c:strCache>
            </c:strRef>
          </c:tx>
          <c:invertIfNegative val="0"/>
          <c:dLbls>
            <c:dLbl>
              <c:idx val="0"/>
              <c:layout>
                <c:manualLayout>
                  <c:x val="2.7136752136752099E-2"/>
                  <c:y val="-3.1945963528463101E-2"/>
                </c:manualLayout>
              </c:layout>
              <c:spPr/>
              <c:txPr>
                <a:bodyPr/>
                <a:lstStyle/>
                <a:p>
                  <a:pPr>
                    <a:defRPr sz="2000"/>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0"/>
          </c:dLbls>
          <c:val>
            <c:numRef>
              <c:f>Sheet1!$B$47</c:f>
              <c:numCache>
                <c:formatCode>General</c:formatCode>
                <c:ptCount val="1"/>
                <c:pt idx="0">
                  <c:v>5</c:v>
                </c:pt>
              </c:numCache>
            </c:numRef>
          </c:val>
        </c:ser>
        <c:dLbls>
          <c:showLegendKey val="0"/>
          <c:showVal val="1"/>
          <c:showCatName val="0"/>
          <c:showSerName val="0"/>
          <c:showPercent val="0"/>
          <c:showBubbleSize val="0"/>
        </c:dLbls>
        <c:gapWidth val="150"/>
        <c:shape val="box"/>
        <c:axId val="33649664"/>
        <c:axId val="33715264"/>
        <c:axId val="0"/>
      </c:bar3DChart>
      <c:catAx>
        <c:axId val="33649664"/>
        <c:scaling>
          <c:orientation val="minMax"/>
        </c:scaling>
        <c:delete val="0"/>
        <c:axPos val="b"/>
        <c:majorTickMark val="none"/>
        <c:minorTickMark val="none"/>
        <c:tickLblPos val="nextTo"/>
        <c:crossAx val="33715264"/>
        <c:crosses val="autoZero"/>
        <c:auto val="1"/>
        <c:lblAlgn val="ctr"/>
        <c:lblOffset val="100"/>
        <c:noMultiLvlLbl val="0"/>
      </c:catAx>
      <c:valAx>
        <c:axId val="33715264"/>
        <c:scaling>
          <c:orientation val="minMax"/>
        </c:scaling>
        <c:delete val="0"/>
        <c:axPos val="l"/>
        <c:numFmt formatCode="General" sourceLinked="1"/>
        <c:majorTickMark val="none"/>
        <c:minorTickMark val="none"/>
        <c:tickLblPos val="nextTo"/>
        <c:txPr>
          <a:bodyPr/>
          <a:lstStyle/>
          <a:p>
            <a:pPr>
              <a:defRPr sz="2000"/>
            </a:pPr>
            <a:endParaRPr lang="en-US"/>
          </a:p>
        </c:txPr>
        <c:crossAx val="33649664"/>
        <c:crosses val="autoZero"/>
        <c:crossBetween val="between"/>
      </c:valAx>
    </c:plotArea>
    <c:legend>
      <c:legendPos val="b"/>
      <c:layout/>
      <c:overlay val="0"/>
      <c:txPr>
        <a:bodyPr/>
        <a:lstStyle/>
        <a:p>
          <a:pPr>
            <a:defRPr sz="22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2800" dirty="0" smtClean="0"/>
              <a:t>When a Pattern is noticed, what</a:t>
            </a:r>
            <a:r>
              <a:rPr lang="en-US" sz="2800" baseline="0" dirty="0" smtClean="0"/>
              <a:t> questions are reviewed? </a:t>
            </a:r>
            <a:endParaRPr lang="en-US" sz="2800" dirty="0"/>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7.9945193963474506E-2"/>
          <c:y val="0.371171006371809"/>
          <c:w val="0.79716757990689002"/>
          <c:h val="0.58503465192632897"/>
        </c:manualLayout>
      </c:layout>
      <c:pie3DChart>
        <c:varyColors val="1"/>
        <c:ser>
          <c:idx val="0"/>
          <c:order val="0"/>
          <c:dLbls>
            <c:dLbl>
              <c:idx val="0"/>
              <c:layout>
                <c:manualLayout>
                  <c:x val="-9.6405601864174406E-2"/>
                  <c:y val="-0.25376359475191401"/>
                </c:manualLayout>
              </c:layout>
              <c:showLegendKey val="0"/>
              <c:showVal val="0"/>
              <c:showCatName val="0"/>
              <c:showSerName val="0"/>
              <c:showPercent val="1"/>
              <c:showBubbleSize val="0"/>
            </c:dLbl>
            <c:txPr>
              <a:bodyPr/>
              <a:lstStyle/>
              <a:p>
                <a:pPr>
                  <a:defRPr sz="2000"/>
                </a:pPr>
                <a:endParaRPr lang="en-US"/>
              </a:p>
            </c:txPr>
            <c:showLegendKey val="0"/>
            <c:showVal val="0"/>
            <c:showCatName val="0"/>
            <c:showSerName val="0"/>
            <c:showPercent val="1"/>
            <c:showBubbleSize val="0"/>
            <c:showLeaderLines val="1"/>
          </c:dLbls>
          <c:cat>
            <c:strRef>
              <c:f>Sheet1!$A$66:$A$68</c:f>
              <c:strCache>
                <c:ptCount val="3"/>
                <c:pt idx="0">
                  <c:v>All questions in sequence</c:v>
                </c:pt>
                <c:pt idx="1">
                  <c:v>Just last one or two</c:v>
                </c:pt>
                <c:pt idx="2">
                  <c:v>Just first one or two </c:v>
                </c:pt>
              </c:strCache>
            </c:strRef>
          </c:cat>
          <c:val>
            <c:numRef>
              <c:f>Sheet1!$B$66:$B$68</c:f>
              <c:numCache>
                <c:formatCode>General</c:formatCode>
                <c:ptCount val="3"/>
                <c:pt idx="0">
                  <c:v>80</c:v>
                </c:pt>
                <c:pt idx="1">
                  <c:v>9</c:v>
                </c:pt>
                <c:pt idx="2">
                  <c:v>0</c:v>
                </c:pt>
              </c:numCache>
            </c:numRef>
          </c:val>
        </c:ser>
        <c:dLbls>
          <c:showLegendKey val="0"/>
          <c:showVal val="0"/>
          <c:showCatName val="0"/>
          <c:showSerName val="0"/>
          <c:showPercent val="1"/>
          <c:showBubbleSize val="0"/>
          <c:showLeaderLines val="1"/>
        </c:dLbls>
      </c:pie3DChart>
    </c:plotArea>
    <c:legend>
      <c:legendPos val="t"/>
      <c:layout>
        <c:manualLayout>
          <c:xMode val="edge"/>
          <c:yMode val="edge"/>
          <c:x val="2.88200841913199E-2"/>
          <c:y val="0.169069364512485"/>
          <c:w val="0.93565003342694797"/>
          <c:h val="0.14166407598654401"/>
        </c:manualLayout>
      </c:layout>
      <c:overlay val="0"/>
      <c:txPr>
        <a:bodyPr/>
        <a:lstStyle/>
        <a:p>
          <a:pPr rtl="0">
            <a:defRPr sz="20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Sheet1!$B$103</c:f>
              <c:strCache>
                <c:ptCount val="1"/>
                <c:pt idx="0">
                  <c:v>Exam with Series (MCQ average=72.9%)</c:v>
                </c:pt>
              </c:strCache>
            </c:strRef>
          </c:tx>
          <c:invertIfNegative val="0"/>
          <c:cat>
            <c:strRef>
              <c:f>Sheet1!$A$104:$A$107</c:f>
              <c:strCache>
                <c:ptCount val="4"/>
                <c:pt idx="0">
                  <c:v>Question 1</c:v>
                </c:pt>
                <c:pt idx="1">
                  <c:v>Question 2</c:v>
                </c:pt>
                <c:pt idx="2">
                  <c:v>Question 3</c:v>
                </c:pt>
                <c:pt idx="3">
                  <c:v>Question 4</c:v>
                </c:pt>
              </c:strCache>
            </c:strRef>
          </c:cat>
          <c:val>
            <c:numRef>
              <c:f>Sheet1!$B$104:$B$107</c:f>
              <c:numCache>
                <c:formatCode>General</c:formatCode>
                <c:ptCount val="4"/>
                <c:pt idx="0">
                  <c:v>91</c:v>
                </c:pt>
                <c:pt idx="1">
                  <c:v>59</c:v>
                </c:pt>
                <c:pt idx="2">
                  <c:v>56</c:v>
                </c:pt>
                <c:pt idx="3">
                  <c:v>80</c:v>
                </c:pt>
              </c:numCache>
            </c:numRef>
          </c:val>
        </c:ser>
        <c:ser>
          <c:idx val="1"/>
          <c:order val="1"/>
          <c:tx>
            <c:strRef>
              <c:f>Sheet1!$C$103</c:f>
              <c:strCache>
                <c:ptCount val="1"/>
                <c:pt idx="0">
                  <c:v>Exam 2 (MCQ average 72.5%)</c:v>
                </c:pt>
              </c:strCache>
            </c:strRef>
          </c:tx>
          <c:invertIfNegative val="0"/>
          <c:cat>
            <c:strRef>
              <c:f>Sheet1!$A$104:$A$107</c:f>
              <c:strCache>
                <c:ptCount val="4"/>
                <c:pt idx="0">
                  <c:v>Question 1</c:v>
                </c:pt>
                <c:pt idx="1">
                  <c:v>Question 2</c:v>
                </c:pt>
                <c:pt idx="2">
                  <c:v>Question 3</c:v>
                </c:pt>
                <c:pt idx="3">
                  <c:v>Question 4</c:v>
                </c:pt>
              </c:strCache>
            </c:strRef>
          </c:cat>
          <c:val>
            <c:numRef>
              <c:f>Sheet1!$C$104:$C$107</c:f>
              <c:numCache>
                <c:formatCode>General</c:formatCode>
                <c:ptCount val="4"/>
                <c:pt idx="0">
                  <c:v>93</c:v>
                </c:pt>
                <c:pt idx="1">
                  <c:v>74</c:v>
                </c:pt>
                <c:pt idx="2">
                  <c:v>63</c:v>
                </c:pt>
                <c:pt idx="3">
                  <c:v>74</c:v>
                </c:pt>
              </c:numCache>
            </c:numRef>
          </c:val>
        </c:ser>
        <c:ser>
          <c:idx val="2"/>
          <c:order val="2"/>
          <c:tx>
            <c:strRef>
              <c:f>Sheet1!$D$103</c:f>
              <c:strCache>
                <c:ptCount val="1"/>
                <c:pt idx="0">
                  <c:v>Exam 3(MQC average= 70.7%)</c:v>
                </c:pt>
              </c:strCache>
            </c:strRef>
          </c:tx>
          <c:invertIfNegative val="0"/>
          <c:cat>
            <c:strRef>
              <c:f>Sheet1!$A$104:$A$107</c:f>
              <c:strCache>
                <c:ptCount val="4"/>
                <c:pt idx="0">
                  <c:v>Question 1</c:v>
                </c:pt>
                <c:pt idx="1">
                  <c:v>Question 2</c:v>
                </c:pt>
                <c:pt idx="2">
                  <c:v>Question 3</c:v>
                </c:pt>
                <c:pt idx="3">
                  <c:v>Question 4</c:v>
                </c:pt>
              </c:strCache>
            </c:strRef>
          </c:cat>
          <c:val>
            <c:numRef>
              <c:f>Sheet1!$D$104:$D$107</c:f>
              <c:numCache>
                <c:formatCode>General</c:formatCode>
                <c:ptCount val="4"/>
                <c:pt idx="0">
                  <c:v>93</c:v>
                </c:pt>
                <c:pt idx="1">
                  <c:v>60</c:v>
                </c:pt>
                <c:pt idx="2">
                  <c:v>61</c:v>
                </c:pt>
                <c:pt idx="3">
                  <c:v>79</c:v>
                </c:pt>
              </c:numCache>
            </c:numRef>
          </c:val>
        </c:ser>
        <c:dLbls>
          <c:showLegendKey val="0"/>
          <c:showVal val="0"/>
          <c:showCatName val="0"/>
          <c:showSerName val="0"/>
          <c:showPercent val="0"/>
          <c:showBubbleSize val="0"/>
        </c:dLbls>
        <c:gapWidth val="150"/>
        <c:shape val="box"/>
        <c:axId val="39180288"/>
        <c:axId val="40435712"/>
        <c:axId val="0"/>
      </c:bar3DChart>
      <c:catAx>
        <c:axId val="39180288"/>
        <c:scaling>
          <c:orientation val="minMax"/>
        </c:scaling>
        <c:delete val="1"/>
        <c:axPos val="b"/>
        <c:majorTickMark val="out"/>
        <c:minorTickMark val="none"/>
        <c:tickLblPos val="nextTo"/>
        <c:crossAx val="40435712"/>
        <c:crosses val="autoZero"/>
        <c:auto val="1"/>
        <c:lblAlgn val="ctr"/>
        <c:lblOffset val="100"/>
        <c:noMultiLvlLbl val="0"/>
      </c:catAx>
      <c:valAx>
        <c:axId val="40435712"/>
        <c:scaling>
          <c:orientation val="minMax"/>
        </c:scaling>
        <c:delete val="0"/>
        <c:axPos val="l"/>
        <c:numFmt formatCode="General" sourceLinked="1"/>
        <c:majorTickMark val="out"/>
        <c:minorTickMark val="none"/>
        <c:tickLblPos val="nextTo"/>
        <c:txPr>
          <a:bodyPr/>
          <a:lstStyle/>
          <a:p>
            <a:pPr>
              <a:defRPr sz="2000"/>
            </a:pPr>
            <a:endParaRPr lang="en-US"/>
          </a:p>
        </c:txPr>
        <c:crossAx val="39180288"/>
        <c:crosses val="autoZero"/>
        <c:crossBetween val="between"/>
      </c:valAx>
    </c:plotArea>
    <c:legend>
      <c:legendPos val="r"/>
      <c:layout/>
      <c:overlay val="0"/>
      <c:txPr>
        <a:bodyPr/>
        <a:lstStyle/>
        <a:p>
          <a:pPr>
            <a:defRPr sz="2200"/>
          </a:pPr>
          <a:endParaRPr lang="en-US"/>
        </a:p>
      </c:txPr>
    </c:legend>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Sheet1!$B$140</c:f>
              <c:strCache>
                <c:ptCount val="1"/>
                <c:pt idx="0">
                  <c:v>Exam with series (MCQ Average=82.7%)</c:v>
                </c:pt>
              </c:strCache>
            </c:strRef>
          </c:tx>
          <c:invertIfNegative val="0"/>
          <c:cat>
            <c:strRef>
              <c:f>Sheet1!$A$141:$A$145</c:f>
              <c:strCache>
                <c:ptCount val="5"/>
                <c:pt idx="0">
                  <c:v>Question 1</c:v>
                </c:pt>
                <c:pt idx="1">
                  <c:v>Question 2</c:v>
                </c:pt>
                <c:pt idx="2">
                  <c:v>Question 3 </c:v>
                </c:pt>
                <c:pt idx="3">
                  <c:v>Question 4</c:v>
                </c:pt>
                <c:pt idx="4">
                  <c:v>Question 5</c:v>
                </c:pt>
              </c:strCache>
            </c:strRef>
          </c:cat>
          <c:val>
            <c:numRef>
              <c:f>Sheet1!$B$141:$B$145</c:f>
              <c:numCache>
                <c:formatCode>General</c:formatCode>
                <c:ptCount val="5"/>
                <c:pt idx="0">
                  <c:v>54</c:v>
                </c:pt>
                <c:pt idx="1">
                  <c:v>82</c:v>
                </c:pt>
                <c:pt idx="2">
                  <c:v>96</c:v>
                </c:pt>
                <c:pt idx="3">
                  <c:v>53</c:v>
                </c:pt>
                <c:pt idx="4">
                  <c:v>88</c:v>
                </c:pt>
              </c:numCache>
            </c:numRef>
          </c:val>
        </c:ser>
        <c:ser>
          <c:idx val="1"/>
          <c:order val="1"/>
          <c:tx>
            <c:strRef>
              <c:f>Sheet1!$C$140</c:f>
              <c:strCache>
                <c:ptCount val="1"/>
                <c:pt idx="0">
                  <c:v>Exam 2(MCQ Average=81.1%)</c:v>
                </c:pt>
              </c:strCache>
            </c:strRef>
          </c:tx>
          <c:invertIfNegative val="0"/>
          <c:cat>
            <c:strRef>
              <c:f>Sheet1!$A$141:$A$145</c:f>
              <c:strCache>
                <c:ptCount val="5"/>
                <c:pt idx="0">
                  <c:v>Question 1</c:v>
                </c:pt>
                <c:pt idx="1">
                  <c:v>Question 2</c:v>
                </c:pt>
                <c:pt idx="2">
                  <c:v>Question 3 </c:v>
                </c:pt>
                <c:pt idx="3">
                  <c:v>Question 4</c:v>
                </c:pt>
                <c:pt idx="4">
                  <c:v>Question 5</c:v>
                </c:pt>
              </c:strCache>
            </c:strRef>
          </c:cat>
          <c:val>
            <c:numRef>
              <c:f>Sheet1!$C$141:$C$145</c:f>
              <c:numCache>
                <c:formatCode>General</c:formatCode>
                <c:ptCount val="5"/>
                <c:pt idx="0">
                  <c:v>69</c:v>
                </c:pt>
                <c:pt idx="1">
                  <c:v>74</c:v>
                </c:pt>
                <c:pt idx="2">
                  <c:v>94</c:v>
                </c:pt>
                <c:pt idx="3">
                  <c:v>55</c:v>
                </c:pt>
                <c:pt idx="4">
                  <c:v>78</c:v>
                </c:pt>
              </c:numCache>
            </c:numRef>
          </c:val>
        </c:ser>
        <c:ser>
          <c:idx val="2"/>
          <c:order val="2"/>
          <c:tx>
            <c:strRef>
              <c:f>Sheet1!$D$140</c:f>
              <c:strCache>
                <c:ptCount val="1"/>
                <c:pt idx="0">
                  <c:v>Exam 3 (MCQ Average78.6%)</c:v>
                </c:pt>
              </c:strCache>
            </c:strRef>
          </c:tx>
          <c:invertIfNegative val="0"/>
          <c:cat>
            <c:strRef>
              <c:f>Sheet1!$A$141:$A$145</c:f>
              <c:strCache>
                <c:ptCount val="5"/>
                <c:pt idx="0">
                  <c:v>Question 1</c:v>
                </c:pt>
                <c:pt idx="1">
                  <c:v>Question 2</c:v>
                </c:pt>
                <c:pt idx="2">
                  <c:v>Question 3 </c:v>
                </c:pt>
                <c:pt idx="3">
                  <c:v>Question 4</c:v>
                </c:pt>
                <c:pt idx="4">
                  <c:v>Question 5</c:v>
                </c:pt>
              </c:strCache>
            </c:strRef>
          </c:cat>
          <c:val>
            <c:numRef>
              <c:f>Sheet1!$D$141:$D$145</c:f>
              <c:numCache>
                <c:formatCode>General</c:formatCode>
                <c:ptCount val="5"/>
                <c:pt idx="0">
                  <c:v>50</c:v>
                </c:pt>
                <c:pt idx="1">
                  <c:v>81</c:v>
                </c:pt>
                <c:pt idx="2">
                  <c:v>94</c:v>
                </c:pt>
                <c:pt idx="3">
                  <c:v>47</c:v>
                </c:pt>
                <c:pt idx="4">
                  <c:v>88</c:v>
                </c:pt>
              </c:numCache>
            </c:numRef>
          </c:val>
        </c:ser>
        <c:dLbls>
          <c:showLegendKey val="0"/>
          <c:showVal val="0"/>
          <c:showCatName val="0"/>
          <c:showSerName val="0"/>
          <c:showPercent val="0"/>
          <c:showBubbleSize val="0"/>
        </c:dLbls>
        <c:gapWidth val="150"/>
        <c:shape val="box"/>
        <c:axId val="39179776"/>
        <c:axId val="40437440"/>
        <c:axId val="0"/>
      </c:bar3DChart>
      <c:catAx>
        <c:axId val="39179776"/>
        <c:scaling>
          <c:orientation val="minMax"/>
        </c:scaling>
        <c:delete val="1"/>
        <c:axPos val="b"/>
        <c:majorTickMark val="out"/>
        <c:minorTickMark val="none"/>
        <c:tickLblPos val="nextTo"/>
        <c:crossAx val="40437440"/>
        <c:crosses val="autoZero"/>
        <c:auto val="1"/>
        <c:lblAlgn val="ctr"/>
        <c:lblOffset val="100"/>
        <c:noMultiLvlLbl val="0"/>
      </c:catAx>
      <c:valAx>
        <c:axId val="40437440"/>
        <c:scaling>
          <c:orientation val="minMax"/>
        </c:scaling>
        <c:delete val="0"/>
        <c:axPos val="l"/>
        <c:numFmt formatCode="General" sourceLinked="1"/>
        <c:majorTickMark val="out"/>
        <c:minorTickMark val="none"/>
        <c:tickLblPos val="nextTo"/>
        <c:txPr>
          <a:bodyPr/>
          <a:lstStyle/>
          <a:p>
            <a:pPr>
              <a:defRPr sz="2000"/>
            </a:pPr>
            <a:endParaRPr lang="en-US"/>
          </a:p>
        </c:txPr>
        <c:crossAx val="39179776"/>
        <c:crosses val="autoZero"/>
        <c:crossBetween val="between"/>
      </c:valAx>
    </c:plotArea>
    <c:legend>
      <c:legendPos val="r"/>
      <c:layout/>
      <c:overlay val="0"/>
      <c:txPr>
        <a:bodyPr/>
        <a:lstStyle/>
        <a:p>
          <a:pPr>
            <a:defRPr sz="2200"/>
          </a:pPr>
          <a:endParaRPr lang="en-US"/>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Sheet1!$B$117</c:f>
              <c:strCache>
                <c:ptCount val="1"/>
                <c:pt idx="0">
                  <c:v>Exam with series</c:v>
                </c:pt>
              </c:strCache>
            </c:strRef>
          </c:tx>
          <c:invertIfNegative val="0"/>
          <c:cat>
            <c:strRef>
              <c:f>Sheet1!$A$118:$A$121</c:f>
              <c:strCache>
                <c:ptCount val="4"/>
                <c:pt idx="0">
                  <c:v>Question 1</c:v>
                </c:pt>
                <c:pt idx="1">
                  <c:v>Question 2</c:v>
                </c:pt>
                <c:pt idx="2">
                  <c:v>Question 3</c:v>
                </c:pt>
                <c:pt idx="3">
                  <c:v>Question 4</c:v>
                </c:pt>
              </c:strCache>
            </c:strRef>
          </c:cat>
          <c:val>
            <c:numRef>
              <c:f>Sheet1!$B$118:$B$121</c:f>
              <c:numCache>
                <c:formatCode>General</c:formatCode>
                <c:ptCount val="4"/>
                <c:pt idx="0">
                  <c:v>87</c:v>
                </c:pt>
                <c:pt idx="1">
                  <c:v>52</c:v>
                </c:pt>
                <c:pt idx="2">
                  <c:v>71</c:v>
                </c:pt>
                <c:pt idx="3">
                  <c:v>90</c:v>
                </c:pt>
              </c:numCache>
            </c:numRef>
          </c:val>
        </c:ser>
        <c:ser>
          <c:idx val="1"/>
          <c:order val="1"/>
          <c:tx>
            <c:strRef>
              <c:f>Sheet1!$C$117</c:f>
              <c:strCache>
                <c:ptCount val="1"/>
                <c:pt idx="0">
                  <c:v>Exam without series</c:v>
                </c:pt>
              </c:strCache>
            </c:strRef>
          </c:tx>
          <c:invertIfNegative val="0"/>
          <c:cat>
            <c:strRef>
              <c:f>Sheet1!$A$118:$A$121</c:f>
              <c:strCache>
                <c:ptCount val="4"/>
                <c:pt idx="0">
                  <c:v>Question 1</c:v>
                </c:pt>
                <c:pt idx="1">
                  <c:v>Question 2</c:v>
                </c:pt>
                <c:pt idx="2">
                  <c:v>Question 3</c:v>
                </c:pt>
                <c:pt idx="3">
                  <c:v>Question 4</c:v>
                </c:pt>
              </c:strCache>
            </c:strRef>
          </c:cat>
          <c:val>
            <c:numRef>
              <c:f>Sheet1!$C$118:$C$121</c:f>
              <c:numCache>
                <c:formatCode>General</c:formatCode>
                <c:ptCount val="4"/>
                <c:pt idx="0">
                  <c:v>79</c:v>
                </c:pt>
                <c:pt idx="1">
                  <c:v>60</c:v>
                </c:pt>
                <c:pt idx="2">
                  <c:v>71</c:v>
                </c:pt>
                <c:pt idx="3">
                  <c:v>90</c:v>
                </c:pt>
              </c:numCache>
            </c:numRef>
          </c:val>
        </c:ser>
        <c:dLbls>
          <c:showLegendKey val="0"/>
          <c:showVal val="0"/>
          <c:showCatName val="0"/>
          <c:showSerName val="0"/>
          <c:showPercent val="0"/>
          <c:showBubbleSize val="0"/>
        </c:dLbls>
        <c:gapWidth val="150"/>
        <c:shape val="box"/>
        <c:axId val="40706048"/>
        <c:axId val="40439168"/>
        <c:axId val="0"/>
      </c:bar3DChart>
      <c:catAx>
        <c:axId val="40706048"/>
        <c:scaling>
          <c:orientation val="minMax"/>
        </c:scaling>
        <c:delete val="1"/>
        <c:axPos val="b"/>
        <c:majorTickMark val="out"/>
        <c:minorTickMark val="none"/>
        <c:tickLblPos val="nextTo"/>
        <c:crossAx val="40439168"/>
        <c:crosses val="autoZero"/>
        <c:auto val="1"/>
        <c:lblAlgn val="ctr"/>
        <c:lblOffset val="100"/>
        <c:noMultiLvlLbl val="0"/>
      </c:catAx>
      <c:valAx>
        <c:axId val="40439168"/>
        <c:scaling>
          <c:orientation val="minMax"/>
        </c:scaling>
        <c:delete val="0"/>
        <c:axPos val="l"/>
        <c:numFmt formatCode="General" sourceLinked="1"/>
        <c:majorTickMark val="out"/>
        <c:minorTickMark val="none"/>
        <c:tickLblPos val="nextTo"/>
        <c:txPr>
          <a:bodyPr/>
          <a:lstStyle/>
          <a:p>
            <a:pPr>
              <a:defRPr sz="2000"/>
            </a:pPr>
            <a:endParaRPr lang="en-US"/>
          </a:p>
        </c:txPr>
        <c:crossAx val="40706048"/>
        <c:crosses val="autoZero"/>
        <c:crossBetween val="between"/>
      </c:valAx>
    </c:plotArea>
    <c:legend>
      <c:legendPos val="r"/>
      <c:layout/>
      <c:overlay val="0"/>
      <c:txPr>
        <a:bodyPr/>
        <a:lstStyle/>
        <a:p>
          <a:pPr>
            <a:defRPr sz="2200"/>
          </a:pPr>
          <a:endParaRPr lang="en-US"/>
        </a:p>
      </c:txPr>
    </c:legend>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0.72742</cdr:x>
      <cdr:y>0.84057</cdr:y>
    </cdr:from>
    <cdr:to>
      <cdr:x>0.93094</cdr:x>
      <cdr:y>1</cdr:y>
    </cdr:to>
    <cdr:sp macro="" textlink="">
      <cdr:nvSpPr>
        <cdr:cNvPr id="2" name="TextBox 1"/>
        <cdr:cNvSpPr txBox="1"/>
      </cdr:nvSpPr>
      <cdr:spPr>
        <a:xfrm xmlns:a="http://schemas.openxmlformats.org/drawingml/2006/main">
          <a:off x="6808630" y="5403319"/>
          <a:ext cx="1904990" cy="101329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0.71298</cdr:x>
      <cdr:y>0.72899</cdr:y>
    </cdr:from>
    <cdr:to>
      <cdr:x>0.96125</cdr:x>
      <cdr:y>0.94156</cdr:y>
    </cdr:to>
    <cdr:sp macro="" textlink="">
      <cdr:nvSpPr>
        <cdr:cNvPr id="3" name="TextBox 2"/>
        <cdr:cNvSpPr txBox="1"/>
      </cdr:nvSpPr>
      <cdr:spPr>
        <a:xfrm xmlns:a="http://schemas.openxmlformats.org/drawingml/2006/main">
          <a:off x="6673524" y="4633218"/>
          <a:ext cx="2323818" cy="135105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61F7CDB1-1706-F847-8FE7-65B8CD570734}" type="datetimeFigureOut">
              <a:rPr lang="en-US" smtClean="0"/>
              <a:t>3/18/2014</a:t>
            </a:fld>
            <a:endParaRPr lang="en-US"/>
          </a:p>
        </p:txBody>
      </p:sp>
      <p:sp>
        <p:nvSpPr>
          <p:cNvPr id="4" name="Slide Image Placeholder 3"/>
          <p:cNvSpPr>
            <a:spLocks noGrp="1" noRot="1" noChangeAspect="1"/>
          </p:cNvSpPr>
          <p:nvPr>
            <p:ph type="sldImg" idx="2"/>
          </p:nvPr>
        </p:nvSpPr>
        <p:spPr>
          <a:xfrm>
            <a:off x="3286125" y="514350"/>
            <a:ext cx="257175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58667950-070F-854F-A749-BDE9FBC998D9}" type="slidenum">
              <a:rPr lang="en-US" smtClean="0"/>
              <a:t>‹#›</a:t>
            </a:fld>
            <a:endParaRPr lang="en-US"/>
          </a:p>
        </p:txBody>
      </p:sp>
    </p:spTree>
    <p:extLst>
      <p:ext uri="{BB962C8B-B14F-4D97-AF65-F5344CB8AC3E}">
        <p14:creationId xmlns:p14="http://schemas.microsoft.com/office/powerpoint/2010/main" val="12909191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667950-070F-854F-A749-BDE9FBC998D9}" type="slidenum">
              <a:rPr lang="en-US" smtClean="0"/>
              <a:t>1</a:t>
            </a:fld>
            <a:endParaRPr lang="en-US"/>
          </a:p>
        </p:txBody>
      </p:sp>
    </p:spTree>
    <p:extLst>
      <p:ext uri="{BB962C8B-B14F-4D97-AF65-F5344CB8AC3E}">
        <p14:creationId xmlns:p14="http://schemas.microsoft.com/office/powerpoint/2010/main" val="384075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22737848"/>
            <a:ext cx="40325675" cy="17587827"/>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12" name="Rectangle 11"/>
          <p:cNvSpPr/>
          <p:nvPr/>
        </p:nvSpPr>
        <p:spPr>
          <a:xfrm>
            <a:off x="0" y="0"/>
            <a:ext cx="40325675" cy="22737848"/>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dirty="0"/>
          </a:p>
        </p:txBody>
      </p:sp>
      <p:sp>
        <p:nvSpPr>
          <p:cNvPr id="13" name="Rectangle 12"/>
          <p:cNvSpPr/>
          <p:nvPr/>
        </p:nvSpPr>
        <p:spPr>
          <a:xfrm>
            <a:off x="0" y="15595834"/>
            <a:ext cx="40325675" cy="13441892"/>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14" name="Oval 13"/>
          <p:cNvSpPr/>
          <p:nvPr/>
        </p:nvSpPr>
        <p:spPr>
          <a:xfrm>
            <a:off x="0" y="9409324"/>
            <a:ext cx="40325675" cy="3002022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3" name="Subtitle 2"/>
          <p:cNvSpPr>
            <a:spLocks noGrp="1"/>
          </p:cNvSpPr>
          <p:nvPr>
            <p:ph type="subTitle" idx="1"/>
          </p:nvPr>
        </p:nvSpPr>
        <p:spPr>
          <a:xfrm>
            <a:off x="6499538" y="29709436"/>
            <a:ext cx="24859606" cy="5186941"/>
          </a:xfrm>
        </p:spPr>
        <p:txBody>
          <a:bodyPr>
            <a:normAutofit/>
          </a:bodyPr>
          <a:lstStyle>
            <a:lvl1pPr marL="0" indent="0" algn="l">
              <a:buNone/>
              <a:defRPr sz="11100">
                <a:solidFill>
                  <a:schemeClr val="tx2"/>
                </a:solidFill>
              </a:defRPr>
            </a:lvl1pPr>
            <a:lvl2pPr marL="2304288" indent="0" algn="ctr">
              <a:buNone/>
              <a:defRPr>
                <a:solidFill>
                  <a:schemeClr val="tx1">
                    <a:tint val="75000"/>
                  </a:schemeClr>
                </a:solidFill>
              </a:defRPr>
            </a:lvl2pPr>
            <a:lvl3pPr marL="4608576" indent="0" algn="ctr">
              <a:buNone/>
              <a:defRPr>
                <a:solidFill>
                  <a:schemeClr val="tx1">
                    <a:tint val="75000"/>
                  </a:schemeClr>
                </a:solidFill>
              </a:defRPr>
            </a:lvl3pPr>
            <a:lvl4pPr marL="6912864" indent="0" algn="ctr">
              <a:buNone/>
              <a:defRPr>
                <a:solidFill>
                  <a:schemeClr val="tx1">
                    <a:tint val="75000"/>
                  </a:schemeClr>
                </a:solidFill>
              </a:defRPr>
            </a:lvl4pPr>
            <a:lvl5pPr marL="9217152" indent="0" algn="ctr">
              <a:buNone/>
              <a:defRPr>
                <a:solidFill>
                  <a:schemeClr val="tx1">
                    <a:tint val="75000"/>
                  </a:schemeClr>
                </a:solidFill>
              </a:defRPr>
            </a:lvl5pPr>
            <a:lvl6pPr marL="11521440" indent="0" algn="ctr">
              <a:buNone/>
              <a:defRPr>
                <a:solidFill>
                  <a:schemeClr val="tx1">
                    <a:tint val="75000"/>
                  </a:schemeClr>
                </a:solidFill>
              </a:defRPr>
            </a:lvl6pPr>
            <a:lvl7pPr marL="13825728" indent="0" algn="ctr">
              <a:buNone/>
              <a:defRPr>
                <a:solidFill>
                  <a:schemeClr val="tx1">
                    <a:tint val="75000"/>
                  </a:schemeClr>
                </a:solidFill>
              </a:defRPr>
            </a:lvl7pPr>
            <a:lvl8pPr marL="16130016" indent="0" algn="ctr">
              <a:buNone/>
              <a:defRPr>
                <a:solidFill>
                  <a:schemeClr val="tx1">
                    <a:tint val="75000"/>
                  </a:schemeClr>
                </a:solidFill>
              </a:defRPr>
            </a:lvl8pPr>
            <a:lvl9pPr marL="18434304"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p:txBody>
          <a:bodyPr/>
          <a:lstStyle/>
          <a:p>
            <a:fld id="{E6CD25CB-EC42-0046-8222-54AC73D2B19A}" type="datetimeFigureOut">
              <a:rPr lang="en-US" smtClean="0"/>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F7CC0-913A-0448-A2A0-AE2A7DDE6D26}" type="slidenum">
              <a:rPr lang="en-US" smtClean="0"/>
              <a:t>‹#›</a:t>
            </a:fld>
            <a:endParaRPr lang="en-US"/>
          </a:p>
        </p:txBody>
      </p:sp>
      <p:sp>
        <p:nvSpPr>
          <p:cNvPr id="2" name="Title 1"/>
          <p:cNvSpPr>
            <a:spLocks noGrp="1"/>
          </p:cNvSpPr>
          <p:nvPr>
            <p:ph type="ctrTitle"/>
          </p:nvPr>
        </p:nvSpPr>
        <p:spPr>
          <a:xfrm>
            <a:off x="3605591" y="18418158"/>
            <a:ext cx="31643796" cy="10543988"/>
          </a:xfrm>
          <a:effectLst/>
        </p:spPr>
        <p:txBody>
          <a:bodyPr>
            <a:noAutofit/>
          </a:bodyPr>
          <a:lstStyle>
            <a:lvl1pPr marL="3226003" indent="-2304288" algn="l">
              <a:defRPr sz="27200"/>
            </a:lvl1p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8401182" y="4301400"/>
            <a:ext cx="28227973" cy="2043167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E6CD25CB-EC42-0046-8222-54AC73D2B19A}" type="datetimeFigureOut">
              <a:rPr lang="en-US" smtClean="0"/>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F7CC0-913A-0448-A2A0-AE2A7DDE6D2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88153" y="2213958"/>
            <a:ext cx="9073277" cy="30801918"/>
          </a:xfrm>
          <a:effectLst/>
        </p:spPr>
        <p:txBody>
          <a:bodyPr vert="eaVert"/>
          <a:lstStyle>
            <a:lvl1pPr algn="l">
              <a:defRPr/>
            </a:lvl1pPr>
          </a:lstStyle>
          <a:p>
            <a:r>
              <a:rPr lang="en-CA" smtClean="0"/>
              <a:t>Click to edit Master title style</a:t>
            </a:r>
            <a:endParaRPr lang="en-US"/>
          </a:p>
        </p:txBody>
      </p:sp>
      <p:sp>
        <p:nvSpPr>
          <p:cNvPr id="3" name="Vertical Text Placeholder 2"/>
          <p:cNvSpPr>
            <a:spLocks noGrp="1"/>
          </p:cNvSpPr>
          <p:nvPr>
            <p:ph type="body" orient="vert" idx="1"/>
          </p:nvPr>
        </p:nvSpPr>
        <p:spPr>
          <a:xfrm>
            <a:off x="14659571" y="4301402"/>
            <a:ext cx="21297491" cy="28781460"/>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p:txBody>
          <a:bodyPr/>
          <a:lstStyle/>
          <a:p>
            <a:fld id="{E6CD25CB-EC42-0046-8222-54AC73D2B19A}" type="datetimeFigureOut">
              <a:rPr lang="en-US" smtClean="0"/>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F7CC0-913A-0448-A2A0-AE2A7DDE6D2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CD25CB-EC42-0046-8222-54AC73D2B19A}" type="datetimeFigureOut">
              <a:rPr lang="en-US" smtClean="0"/>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F7CC0-913A-0448-A2A0-AE2A7DDE6D26}" type="slidenum">
              <a:rPr lang="en-US" smtClean="0"/>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10" name="Content Placeholder 9"/>
          <p:cNvSpPr>
            <a:spLocks noGrp="1"/>
          </p:cNvSpPr>
          <p:nvPr>
            <p:ph sz="quarter" idx="13"/>
          </p:nvPr>
        </p:nvSpPr>
        <p:spPr>
          <a:xfrm>
            <a:off x="5040709" y="4301406"/>
            <a:ext cx="28227973" cy="20431675"/>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22737848"/>
            <a:ext cx="40325675" cy="1758782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8" name="Rectangle 7"/>
          <p:cNvSpPr/>
          <p:nvPr/>
        </p:nvSpPr>
        <p:spPr>
          <a:xfrm>
            <a:off x="0" y="0"/>
            <a:ext cx="40325675" cy="22737848"/>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dirty="0"/>
          </a:p>
        </p:txBody>
      </p:sp>
      <p:sp>
        <p:nvSpPr>
          <p:cNvPr id="9" name="Rectangle 8"/>
          <p:cNvSpPr/>
          <p:nvPr/>
        </p:nvSpPr>
        <p:spPr>
          <a:xfrm>
            <a:off x="0" y="15595834"/>
            <a:ext cx="40325675" cy="13441892"/>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10" name="Oval 9"/>
          <p:cNvSpPr/>
          <p:nvPr/>
        </p:nvSpPr>
        <p:spPr>
          <a:xfrm>
            <a:off x="0" y="9409324"/>
            <a:ext cx="40325675" cy="3002022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2" name="Title 1"/>
          <p:cNvSpPr>
            <a:spLocks noGrp="1"/>
          </p:cNvSpPr>
          <p:nvPr>
            <p:ph type="title"/>
          </p:nvPr>
        </p:nvSpPr>
        <p:spPr>
          <a:xfrm>
            <a:off x="8966531" y="12775371"/>
            <a:ext cx="26313411" cy="14249499"/>
          </a:xfrm>
          <a:effectLst/>
        </p:spPr>
        <p:txBody>
          <a:bodyPr anchor="b"/>
          <a:lstStyle>
            <a:lvl1pPr algn="r">
              <a:defRPr sz="23200" b="1" cap="none" baseline="0"/>
            </a:lvl1pPr>
          </a:lstStyle>
          <a:p>
            <a:r>
              <a:rPr lang="en-CA" smtClean="0"/>
              <a:t>Click to edit Master title style</a:t>
            </a:r>
            <a:endParaRPr lang="en-US" dirty="0"/>
          </a:p>
        </p:txBody>
      </p:sp>
      <p:sp>
        <p:nvSpPr>
          <p:cNvPr id="3" name="Text Placeholder 2"/>
          <p:cNvSpPr>
            <a:spLocks noGrp="1"/>
          </p:cNvSpPr>
          <p:nvPr>
            <p:ph type="body" idx="1"/>
          </p:nvPr>
        </p:nvSpPr>
        <p:spPr>
          <a:xfrm>
            <a:off x="8919092" y="27092591"/>
            <a:ext cx="26330293" cy="4912582"/>
          </a:xfrm>
        </p:spPr>
        <p:txBody>
          <a:bodyPr anchor="t"/>
          <a:lstStyle>
            <a:lvl1pPr marL="0" indent="0" algn="r">
              <a:buNone/>
              <a:defRPr sz="10100">
                <a:solidFill>
                  <a:schemeClr val="tx2"/>
                </a:solidFill>
              </a:defRPr>
            </a:lvl1pPr>
            <a:lvl2pPr marL="2304288" indent="0">
              <a:buNone/>
              <a:defRPr sz="9100">
                <a:solidFill>
                  <a:schemeClr val="tx1">
                    <a:tint val="75000"/>
                  </a:schemeClr>
                </a:solidFill>
              </a:defRPr>
            </a:lvl2pPr>
            <a:lvl3pPr marL="4608576" indent="0">
              <a:buNone/>
              <a:defRPr sz="8100">
                <a:solidFill>
                  <a:schemeClr val="tx1">
                    <a:tint val="75000"/>
                  </a:schemeClr>
                </a:solidFill>
              </a:defRPr>
            </a:lvl3pPr>
            <a:lvl4pPr marL="6912864" indent="0">
              <a:buNone/>
              <a:defRPr sz="7100">
                <a:solidFill>
                  <a:schemeClr val="tx1">
                    <a:tint val="75000"/>
                  </a:schemeClr>
                </a:solidFill>
              </a:defRPr>
            </a:lvl4pPr>
            <a:lvl5pPr marL="9217152" indent="0">
              <a:buNone/>
              <a:defRPr sz="7100">
                <a:solidFill>
                  <a:schemeClr val="tx1">
                    <a:tint val="75000"/>
                  </a:schemeClr>
                </a:solidFill>
              </a:defRPr>
            </a:lvl5pPr>
            <a:lvl6pPr marL="11521440" indent="0">
              <a:buNone/>
              <a:defRPr sz="7100">
                <a:solidFill>
                  <a:schemeClr val="tx1">
                    <a:tint val="75000"/>
                  </a:schemeClr>
                </a:solidFill>
              </a:defRPr>
            </a:lvl6pPr>
            <a:lvl7pPr marL="13825728" indent="0">
              <a:buNone/>
              <a:defRPr sz="7100">
                <a:solidFill>
                  <a:schemeClr val="tx1">
                    <a:tint val="75000"/>
                  </a:schemeClr>
                </a:solidFill>
              </a:defRPr>
            </a:lvl7pPr>
            <a:lvl8pPr marL="16130016" indent="0">
              <a:buNone/>
              <a:defRPr sz="7100">
                <a:solidFill>
                  <a:schemeClr val="tx1">
                    <a:tint val="75000"/>
                  </a:schemeClr>
                </a:solidFill>
              </a:defRPr>
            </a:lvl8pPr>
            <a:lvl9pPr marL="18434304" indent="0">
              <a:buNone/>
              <a:defRPr sz="71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E6CD25CB-EC42-0046-8222-54AC73D2B19A}" type="datetimeFigureOut">
              <a:rPr lang="en-US" smtClean="0"/>
              <a:t>3/18/2014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F7CC0-913A-0448-A2A0-AE2A7DDE6D2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6CD25CB-EC42-0046-8222-54AC73D2B19A}" type="datetimeFigureOut">
              <a:rPr lang="en-US" smtClean="0"/>
              <a:t>3/18/2014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FF7CC0-913A-0448-A2A0-AE2A7DDE6D26}" type="slidenum">
              <a:rPr lang="en-US" smtClean="0"/>
              <a:t>‹#›</a:t>
            </a:fld>
            <a:endParaRPr lang="en-US"/>
          </a:p>
        </p:txBody>
      </p:sp>
      <p:sp>
        <p:nvSpPr>
          <p:cNvPr id="8" name="Title 7"/>
          <p:cNvSpPr>
            <a:spLocks noGrp="1"/>
          </p:cNvSpPr>
          <p:nvPr>
            <p:ph type="title"/>
          </p:nvPr>
        </p:nvSpPr>
        <p:spPr/>
        <p:txBody>
          <a:bodyPr/>
          <a:lstStyle/>
          <a:p>
            <a:r>
              <a:rPr lang="en-CA" smtClean="0"/>
              <a:t>Click to edit Master title style</a:t>
            </a:r>
            <a:endParaRPr lang="en-US"/>
          </a:p>
        </p:txBody>
      </p:sp>
      <p:sp>
        <p:nvSpPr>
          <p:cNvPr id="9" name="Content Placeholder 8"/>
          <p:cNvSpPr>
            <a:spLocks noGrp="1"/>
          </p:cNvSpPr>
          <p:nvPr>
            <p:ph sz="quarter" idx="13"/>
          </p:nvPr>
        </p:nvSpPr>
        <p:spPr>
          <a:xfrm>
            <a:off x="5040705" y="4301400"/>
            <a:ext cx="14759197" cy="20431675"/>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11" name="Content Placeholder 10"/>
          <p:cNvSpPr>
            <a:spLocks noGrp="1"/>
          </p:cNvSpPr>
          <p:nvPr>
            <p:ph sz="quarter" idx="14"/>
          </p:nvPr>
        </p:nvSpPr>
        <p:spPr>
          <a:xfrm>
            <a:off x="20485443" y="4301406"/>
            <a:ext cx="14759197" cy="20431675"/>
          </a:xfr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040709" y="4301405"/>
            <a:ext cx="14759197" cy="3761860"/>
          </a:xfrm>
        </p:spPr>
        <p:txBody>
          <a:bodyPr anchor="b">
            <a:noAutofit/>
          </a:bodyPr>
          <a:lstStyle>
            <a:lvl1pPr marL="0" indent="0" algn="ctr">
              <a:buNone/>
              <a:defRPr lang="en-US" sz="121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2304288" indent="0">
              <a:buNone/>
              <a:defRPr sz="10100" b="1"/>
            </a:lvl2pPr>
            <a:lvl3pPr marL="4608576" indent="0">
              <a:buNone/>
              <a:defRPr sz="9100" b="1"/>
            </a:lvl3pPr>
            <a:lvl4pPr marL="6912864" indent="0">
              <a:buNone/>
              <a:defRPr sz="8100" b="1"/>
            </a:lvl4pPr>
            <a:lvl5pPr marL="9217152" indent="0">
              <a:buNone/>
              <a:defRPr sz="8100" b="1"/>
            </a:lvl5pPr>
            <a:lvl6pPr marL="11521440" indent="0">
              <a:buNone/>
              <a:defRPr sz="8100" b="1"/>
            </a:lvl6pPr>
            <a:lvl7pPr marL="13825728" indent="0">
              <a:buNone/>
              <a:defRPr sz="8100" b="1"/>
            </a:lvl7pPr>
            <a:lvl8pPr marL="16130016" indent="0">
              <a:buNone/>
              <a:defRPr sz="8100" b="1"/>
            </a:lvl8pPr>
            <a:lvl9pPr marL="18434304" indent="0">
              <a:buNone/>
              <a:defRPr sz="8100" b="1"/>
            </a:lvl9pPr>
          </a:lstStyle>
          <a:p>
            <a:pPr lvl="0"/>
            <a:r>
              <a:rPr lang="en-CA" smtClean="0"/>
              <a:t>Click to edit Master text styles</a:t>
            </a:r>
          </a:p>
        </p:txBody>
      </p:sp>
      <p:sp>
        <p:nvSpPr>
          <p:cNvPr id="4" name="Content Placeholder 3"/>
          <p:cNvSpPr>
            <a:spLocks noGrp="1"/>
          </p:cNvSpPr>
          <p:nvPr>
            <p:ph sz="half" idx="2"/>
          </p:nvPr>
        </p:nvSpPr>
        <p:spPr>
          <a:xfrm>
            <a:off x="5100012" y="8234052"/>
            <a:ext cx="14759197" cy="16130270"/>
          </a:xfrm>
        </p:spPr>
        <p:txBody>
          <a:bodyPr>
            <a:normAutofit/>
          </a:bodyPr>
          <a:lstStyle>
            <a:lvl1pPr>
              <a:defRPr sz="9100"/>
            </a:lvl1pPr>
            <a:lvl2pPr>
              <a:defRPr sz="9100"/>
            </a:lvl2pPr>
            <a:lvl3pPr>
              <a:defRPr sz="8100"/>
            </a:lvl3pPr>
            <a:lvl4pPr>
              <a:defRPr sz="8100"/>
            </a:lvl4pPr>
            <a:lvl5pPr>
              <a:defRPr sz="8100"/>
            </a:lvl5pPr>
            <a:lvl6pPr>
              <a:defRPr sz="8100"/>
            </a:lvl6pPr>
            <a:lvl7pPr>
              <a:defRPr sz="8100"/>
            </a:lvl7pPr>
            <a:lvl8pPr>
              <a:defRPr sz="8100"/>
            </a:lvl8pPr>
            <a:lvl9pPr>
              <a:defRPr sz="81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20494925" y="4301405"/>
            <a:ext cx="14759197" cy="3761860"/>
          </a:xfrm>
        </p:spPr>
        <p:txBody>
          <a:bodyPr anchor="b">
            <a:noAutofit/>
          </a:bodyPr>
          <a:lstStyle>
            <a:lvl1pPr marL="0" indent="0" algn="ctr">
              <a:buNone/>
              <a:defRPr lang="en-US" sz="121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2304288" indent="0">
              <a:buNone/>
              <a:defRPr sz="10100" b="1"/>
            </a:lvl2pPr>
            <a:lvl3pPr marL="4608576" indent="0">
              <a:buNone/>
              <a:defRPr sz="9100" b="1"/>
            </a:lvl3pPr>
            <a:lvl4pPr marL="6912864" indent="0">
              <a:buNone/>
              <a:defRPr sz="8100" b="1"/>
            </a:lvl4pPr>
            <a:lvl5pPr marL="9217152" indent="0">
              <a:buNone/>
              <a:defRPr sz="8100" b="1"/>
            </a:lvl5pPr>
            <a:lvl6pPr marL="11521440" indent="0">
              <a:buNone/>
              <a:defRPr sz="8100" b="1"/>
            </a:lvl6pPr>
            <a:lvl7pPr marL="13825728" indent="0">
              <a:buNone/>
              <a:defRPr sz="8100" b="1"/>
            </a:lvl7pPr>
            <a:lvl8pPr marL="16130016" indent="0">
              <a:buNone/>
              <a:defRPr sz="8100" b="1"/>
            </a:lvl8pPr>
            <a:lvl9pPr marL="18434304" indent="0">
              <a:buNone/>
              <a:defRPr sz="8100" b="1"/>
            </a:lvl9pPr>
          </a:lstStyle>
          <a:p>
            <a:pPr marL="0" lvl="0" indent="0" algn="ctr" defTabSz="4608576" rtl="0" eaLnBrk="1" latinLnBrk="0" hangingPunct="1">
              <a:spcBef>
                <a:spcPct val="20000"/>
              </a:spcBef>
              <a:spcAft>
                <a:spcPts val="1512"/>
              </a:spcAft>
              <a:buClr>
                <a:schemeClr val="accent6">
                  <a:lumMod val="75000"/>
                </a:schemeClr>
              </a:buClr>
              <a:buSzPct val="130000"/>
              <a:buFont typeface="Georgia" pitchFamily="18" charset="0"/>
              <a:buNone/>
            </a:pPr>
            <a:r>
              <a:rPr lang="en-CA" smtClean="0"/>
              <a:t>Click to edit Master text styles</a:t>
            </a:r>
          </a:p>
        </p:txBody>
      </p:sp>
      <p:sp>
        <p:nvSpPr>
          <p:cNvPr id="6" name="Content Placeholder 5"/>
          <p:cNvSpPr>
            <a:spLocks noGrp="1"/>
          </p:cNvSpPr>
          <p:nvPr>
            <p:ph sz="quarter" idx="4"/>
          </p:nvPr>
        </p:nvSpPr>
        <p:spPr>
          <a:xfrm>
            <a:off x="20484883" y="8226438"/>
            <a:ext cx="14759197" cy="16130270"/>
          </a:xfrm>
        </p:spPr>
        <p:txBody>
          <a:bodyPr>
            <a:normAutofit/>
          </a:bodyPr>
          <a:lstStyle>
            <a:lvl1pPr>
              <a:defRPr sz="9100"/>
            </a:lvl1pPr>
            <a:lvl2pPr>
              <a:defRPr sz="9100"/>
            </a:lvl2pPr>
            <a:lvl3pPr>
              <a:defRPr sz="8100"/>
            </a:lvl3pPr>
            <a:lvl4pPr>
              <a:defRPr sz="8100"/>
            </a:lvl4pPr>
            <a:lvl5pPr>
              <a:defRPr sz="8100"/>
            </a:lvl5pPr>
            <a:lvl6pPr>
              <a:defRPr sz="8100"/>
            </a:lvl6pPr>
            <a:lvl7pPr>
              <a:defRPr sz="8100"/>
            </a:lvl7pPr>
            <a:lvl8pPr>
              <a:defRPr sz="8100"/>
            </a:lvl8pPr>
            <a:lvl9pPr>
              <a:defRPr sz="81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p:txBody>
          <a:bodyPr/>
          <a:lstStyle/>
          <a:p>
            <a:fld id="{E6CD25CB-EC42-0046-8222-54AC73D2B19A}" type="datetimeFigureOut">
              <a:rPr lang="en-US" smtClean="0"/>
              <a:t>3/18/2014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FF7CC0-913A-0448-A2A0-AE2A7DDE6D26}" type="slidenum">
              <a:rPr lang="en-US" smtClean="0"/>
              <a:t>‹#›</a:t>
            </a:fld>
            <a:endParaRPr lang="en-US"/>
          </a:p>
        </p:txBody>
      </p:sp>
      <p:sp>
        <p:nvSpPr>
          <p:cNvPr id="10" name="Title 9"/>
          <p:cNvSpPr>
            <a:spLocks noGrp="1"/>
          </p:cNvSpPr>
          <p:nvPr>
            <p:ph type="title"/>
          </p:nvPr>
        </p:nvSpPr>
        <p:spPr/>
        <p:txBody>
          <a:body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dirty="0"/>
          </a:p>
        </p:txBody>
      </p:sp>
      <p:sp>
        <p:nvSpPr>
          <p:cNvPr id="3" name="Date Placeholder 2"/>
          <p:cNvSpPr>
            <a:spLocks noGrp="1"/>
          </p:cNvSpPr>
          <p:nvPr>
            <p:ph type="dt" sz="half" idx="10"/>
          </p:nvPr>
        </p:nvSpPr>
        <p:spPr/>
        <p:txBody>
          <a:bodyPr/>
          <a:lstStyle/>
          <a:p>
            <a:fld id="{E6CD25CB-EC42-0046-8222-54AC73D2B19A}" type="datetimeFigureOut">
              <a:rPr lang="en-US" smtClean="0"/>
              <a:t>3/18/2014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FF7CC0-913A-0448-A2A0-AE2A7DDE6D2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CD25CB-EC42-0046-8222-54AC73D2B19A}" type="datetimeFigureOut">
              <a:rPr lang="en-US" smtClean="0"/>
              <a:t>3/18/2014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FF7CC0-913A-0448-A2A0-AE2A7DDE6D2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00470" y="12993832"/>
            <a:ext cx="16035387" cy="7400055"/>
          </a:xfrm>
          <a:effectLst/>
        </p:spPr>
        <p:txBody>
          <a:bodyPr anchor="b">
            <a:noAutofit/>
          </a:bodyPr>
          <a:lstStyle>
            <a:lvl1pPr marL="1152144" indent="-1152144" algn="l">
              <a:defRPr sz="14100" b="1">
                <a:effectLst/>
              </a:defRPr>
            </a:lvl1pPr>
          </a:lstStyle>
          <a:p>
            <a:r>
              <a:rPr lang="en-CA" smtClean="0"/>
              <a:t>Click to edit Master title style</a:t>
            </a:r>
            <a:endParaRPr lang="en-US" dirty="0"/>
          </a:p>
        </p:txBody>
      </p:sp>
      <p:sp>
        <p:nvSpPr>
          <p:cNvPr id="3" name="Content Placeholder 2"/>
          <p:cNvSpPr>
            <a:spLocks noGrp="1"/>
          </p:cNvSpPr>
          <p:nvPr>
            <p:ph idx="1"/>
          </p:nvPr>
        </p:nvSpPr>
        <p:spPr>
          <a:xfrm>
            <a:off x="20257722" y="4301405"/>
            <a:ext cx="17715624" cy="28781466"/>
          </a:xfrm>
        </p:spPr>
        <p:txBody>
          <a:bodyPr anchor="ctr"/>
          <a:lstStyle>
            <a:lvl1pPr>
              <a:defRPr sz="11100"/>
            </a:lvl1pPr>
            <a:lvl2pPr>
              <a:defRPr sz="10100"/>
            </a:lvl2pPr>
            <a:lvl3pPr>
              <a:defRPr sz="9100"/>
            </a:lvl3pPr>
            <a:lvl4pPr>
              <a:defRPr sz="8100"/>
            </a:lvl4pPr>
            <a:lvl5pPr>
              <a:defRPr sz="7100"/>
            </a:lvl5pPr>
            <a:lvl6pPr>
              <a:defRPr sz="10100"/>
            </a:lvl6pPr>
            <a:lvl7pPr>
              <a:defRPr sz="10100"/>
            </a:lvl7pPr>
            <a:lvl8pPr>
              <a:defRPr sz="10100"/>
            </a:lvl8pPr>
            <a:lvl9pPr>
              <a:defRPr sz="101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4744198" y="20567400"/>
            <a:ext cx="14944226" cy="12580564"/>
          </a:xfrm>
        </p:spPr>
        <p:txBody>
          <a:bodyPr/>
          <a:lstStyle>
            <a:lvl1pPr marL="0" indent="0">
              <a:buNone/>
              <a:defRPr sz="7100"/>
            </a:lvl1pPr>
            <a:lvl2pPr marL="2304288" indent="0">
              <a:buNone/>
              <a:defRPr sz="6000"/>
            </a:lvl2pPr>
            <a:lvl3pPr marL="4608576" indent="0">
              <a:buNone/>
              <a:defRPr sz="5000"/>
            </a:lvl3pPr>
            <a:lvl4pPr marL="6912864" indent="0">
              <a:buNone/>
              <a:defRPr sz="4500"/>
            </a:lvl4pPr>
            <a:lvl5pPr marL="9217152" indent="0">
              <a:buNone/>
              <a:defRPr sz="4500"/>
            </a:lvl5pPr>
            <a:lvl6pPr marL="11521440" indent="0">
              <a:buNone/>
              <a:defRPr sz="4500"/>
            </a:lvl6pPr>
            <a:lvl7pPr marL="13825728" indent="0">
              <a:buNone/>
              <a:defRPr sz="4500"/>
            </a:lvl7pPr>
            <a:lvl8pPr marL="16130016" indent="0">
              <a:buNone/>
              <a:defRPr sz="4500"/>
            </a:lvl8pPr>
            <a:lvl9pPr marL="18434304" indent="0">
              <a:buNone/>
              <a:defRPr sz="45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E6CD25CB-EC42-0046-8222-54AC73D2B19A}" type="datetimeFigureOut">
              <a:rPr lang="en-US" smtClean="0"/>
              <a:t>3/18/2014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FF7CC0-913A-0448-A2A0-AE2A7DDE6D2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22737848"/>
            <a:ext cx="40325675" cy="1758782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9" name="Rectangle 8"/>
          <p:cNvSpPr/>
          <p:nvPr/>
        </p:nvSpPr>
        <p:spPr>
          <a:xfrm>
            <a:off x="0" y="0"/>
            <a:ext cx="40325675" cy="22737848"/>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dirty="0"/>
          </a:p>
        </p:txBody>
      </p:sp>
      <p:sp>
        <p:nvSpPr>
          <p:cNvPr id="10" name="Rectangle 9"/>
          <p:cNvSpPr/>
          <p:nvPr/>
        </p:nvSpPr>
        <p:spPr>
          <a:xfrm>
            <a:off x="0" y="15595834"/>
            <a:ext cx="40325675" cy="13441892"/>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11" name="Oval 10"/>
          <p:cNvSpPr/>
          <p:nvPr/>
        </p:nvSpPr>
        <p:spPr>
          <a:xfrm>
            <a:off x="0" y="9409324"/>
            <a:ext cx="40325675" cy="3002022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3" name="Picture Placeholder 2"/>
          <p:cNvSpPr>
            <a:spLocks noGrp="1"/>
          </p:cNvSpPr>
          <p:nvPr>
            <p:ph type="pic" idx="1"/>
          </p:nvPr>
        </p:nvSpPr>
        <p:spPr>
          <a:xfrm>
            <a:off x="19735832" y="6720946"/>
            <a:ext cx="18146554" cy="18391789"/>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10100"/>
            </a:lvl1pPr>
            <a:lvl2pPr marL="2304288" indent="0">
              <a:buNone/>
              <a:defRPr sz="14100"/>
            </a:lvl2pPr>
            <a:lvl3pPr marL="4608576" indent="0">
              <a:buNone/>
              <a:defRPr sz="12100"/>
            </a:lvl3pPr>
            <a:lvl4pPr marL="6912864" indent="0">
              <a:buNone/>
              <a:defRPr sz="10100"/>
            </a:lvl4pPr>
            <a:lvl5pPr marL="9217152" indent="0">
              <a:buNone/>
              <a:defRPr sz="10100"/>
            </a:lvl5pPr>
            <a:lvl6pPr marL="11521440" indent="0">
              <a:buNone/>
              <a:defRPr sz="10100"/>
            </a:lvl6pPr>
            <a:lvl7pPr marL="13825728" indent="0">
              <a:buNone/>
              <a:defRPr sz="10100"/>
            </a:lvl7pPr>
            <a:lvl8pPr marL="16130016" indent="0">
              <a:buNone/>
              <a:defRPr sz="10100"/>
            </a:lvl8pPr>
            <a:lvl9pPr marL="18434304" indent="0">
              <a:buNone/>
              <a:defRPr sz="10100"/>
            </a:lvl9pPr>
          </a:lstStyle>
          <a:p>
            <a:r>
              <a:rPr lang="en-CA" smtClean="0"/>
              <a:t>Drag picture to placeholder or click icon to add</a:t>
            </a:r>
            <a:endParaRPr lang="en-US" dirty="0"/>
          </a:p>
        </p:txBody>
      </p:sp>
      <p:sp>
        <p:nvSpPr>
          <p:cNvPr id="4" name="Text Placeholder 3"/>
          <p:cNvSpPr>
            <a:spLocks noGrp="1"/>
          </p:cNvSpPr>
          <p:nvPr>
            <p:ph type="body" sz="half" idx="2"/>
          </p:nvPr>
        </p:nvSpPr>
        <p:spPr>
          <a:xfrm>
            <a:off x="3871543" y="5941751"/>
            <a:ext cx="16291299" cy="12718758"/>
          </a:xfrm>
        </p:spPr>
        <p:txBody>
          <a:bodyPr anchor="b"/>
          <a:lstStyle>
            <a:lvl1pPr marL="921715" indent="-921715">
              <a:buFont typeface="Georgia" pitchFamily="18" charset="0"/>
              <a:buChar char="*"/>
              <a:defRPr sz="8100"/>
            </a:lvl1pPr>
            <a:lvl2pPr marL="2304288" indent="0">
              <a:buNone/>
              <a:defRPr sz="6000"/>
            </a:lvl2pPr>
            <a:lvl3pPr marL="4608576" indent="0">
              <a:buNone/>
              <a:defRPr sz="5000"/>
            </a:lvl3pPr>
            <a:lvl4pPr marL="6912864" indent="0">
              <a:buNone/>
              <a:defRPr sz="4500"/>
            </a:lvl4pPr>
            <a:lvl5pPr marL="9217152" indent="0">
              <a:buNone/>
              <a:defRPr sz="4500"/>
            </a:lvl5pPr>
            <a:lvl6pPr marL="11521440" indent="0">
              <a:buNone/>
              <a:defRPr sz="4500"/>
            </a:lvl6pPr>
            <a:lvl7pPr marL="13825728" indent="0">
              <a:buNone/>
              <a:defRPr sz="4500"/>
            </a:lvl7pPr>
            <a:lvl8pPr marL="16130016" indent="0">
              <a:buNone/>
              <a:defRPr sz="4500"/>
            </a:lvl8pPr>
            <a:lvl9pPr marL="18434304" indent="0">
              <a:buNone/>
              <a:defRPr sz="45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E6CD25CB-EC42-0046-8222-54AC73D2B19A}" type="datetimeFigureOut">
              <a:rPr lang="en-US" smtClean="0"/>
              <a:t>3/18/2014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FF7CC0-913A-0448-A2A0-AE2A7DDE6D26}" type="slidenum">
              <a:rPr lang="en-US" smtClean="0"/>
              <a:t>‹#›</a:t>
            </a:fld>
            <a:endParaRPr lang="en-US"/>
          </a:p>
        </p:txBody>
      </p:sp>
      <p:sp>
        <p:nvSpPr>
          <p:cNvPr id="2" name="Title 1"/>
          <p:cNvSpPr>
            <a:spLocks noGrp="1"/>
          </p:cNvSpPr>
          <p:nvPr>
            <p:ph type="title"/>
          </p:nvPr>
        </p:nvSpPr>
        <p:spPr>
          <a:xfrm>
            <a:off x="3207302" y="26251209"/>
            <a:ext cx="28151846" cy="6720946"/>
          </a:xfrm>
        </p:spPr>
        <p:txBody>
          <a:bodyPr anchor="b">
            <a:noAutofit/>
          </a:bodyPr>
          <a:lstStyle>
            <a:lvl1pPr algn="l">
              <a:defRPr sz="23200" b="1"/>
            </a:lvl1pPr>
          </a:lstStyle>
          <a:p>
            <a:r>
              <a:rPr lang="en-CA"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30020225"/>
            <a:ext cx="40325675" cy="1030545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8" name="Rectangle 7"/>
          <p:cNvSpPr/>
          <p:nvPr/>
        </p:nvSpPr>
        <p:spPr>
          <a:xfrm>
            <a:off x="0" y="0"/>
            <a:ext cx="40325675" cy="30020225"/>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dirty="0"/>
          </a:p>
        </p:txBody>
      </p:sp>
      <p:sp>
        <p:nvSpPr>
          <p:cNvPr id="9" name="Rectangle 8"/>
          <p:cNvSpPr/>
          <p:nvPr/>
        </p:nvSpPr>
        <p:spPr>
          <a:xfrm>
            <a:off x="0" y="22157976"/>
            <a:ext cx="40325675" cy="13441892"/>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10" name="Oval 9"/>
          <p:cNvSpPr/>
          <p:nvPr/>
        </p:nvSpPr>
        <p:spPr>
          <a:xfrm>
            <a:off x="0" y="9409324"/>
            <a:ext cx="40325675" cy="30020225"/>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60858" tIns="230429" rIns="460858" bIns="230429" rtlCol="0" anchor="ctr"/>
          <a:lstStyle/>
          <a:p>
            <a:pPr algn="ctr"/>
            <a:endParaRPr lang="en-US"/>
          </a:p>
        </p:txBody>
      </p:sp>
      <p:sp>
        <p:nvSpPr>
          <p:cNvPr id="2" name="Title Placeholder 1"/>
          <p:cNvSpPr>
            <a:spLocks noGrp="1"/>
          </p:cNvSpPr>
          <p:nvPr>
            <p:ph type="title"/>
          </p:nvPr>
        </p:nvSpPr>
        <p:spPr>
          <a:xfrm>
            <a:off x="7908531" y="25708753"/>
            <a:ext cx="28720626" cy="6720946"/>
          </a:xfrm>
          <a:prstGeom prst="rect">
            <a:avLst/>
          </a:prstGeom>
          <a:effectLst/>
        </p:spPr>
        <p:txBody>
          <a:bodyPr vert="horz" lIns="460858" tIns="230429" rIns="460858" bIns="230429" rtlCol="0" anchor="t" anchorCtr="0">
            <a:noAutofit/>
          </a:bodyPr>
          <a:lstStyle/>
          <a:p>
            <a:r>
              <a:rPr lang="en-CA" smtClean="0"/>
              <a:t>Click to edit Master title style</a:t>
            </a:r>
            <a:endParaRPr lang="en-US" dirty="0"/>
          </a:p>
        </p:txBody>
      </p:sp>
      <p:sp>
        <p:nvSpPr>
          <p:cNvPr id="3" name="Text Placeholder 2"/>
          <p:cNvSpPr>
            <a:spLocks noGrp="1"/>
          </p:cNvSpPr>
          <p:nvPr>
            <p:ph type="body" idx="1"/>
          </p:nvPr>
        </p:nvSpPr>
        <p:spPr>
          <a:xfrm>
            <a:off x="5040709" y="4305757"/>
            <a:ext cx="28227973" cy="20431675"/>
          </a:xfrm>
          <a:prstGeom prst="rect">
            <a:avLst/>
          </a:prstGeom>
        </p:spPr>
        <p:txBody>
          <a:bodyPr vert="horz" lIns="460858" tIns="230429" rIns="460858" bIns="230429"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2"/>
          </p:nvPr>
        </p:nvSpPr>
        <p:spPr>
          <a:xfrm>
            <a:off x="27219830" y="36293110"/>
            <a:ext cx="11089561" cy="2146969"/>
          </a:xfrm>
          <a:prstGeom prst="rect">
            <a:avLst/>
          </a:prstGeom>
        </p:spPr>
        <p:txBody>
          <a:bodyPr vert="horz" lIns="460858" tIns="230429" rIns="460858" bIns="230429" rtlCol="0" anchor="ctr"/>
          <a:lstStyle>
            <a:lvl1pPr algn="r">
              <a:defRPr sz="5500" b="1">
                <a:solidFill>
                  <a:schemeClr val="tx1">
                    <a:lumMod val="50000"/>
                    <a:lumOff val="50000"/>
                  </a:schemeClr>
                </a:solidFill>
              </a:defRPr>
            </a:lvl1pPr>
          </a:lstStyle>
          <a:p>
            <a:fld id="{E6CD25CB-EC42-0046-8222-54AC73D2B19A}" type="datetimeFigureOut">
              <a:rPr lang="en-US" smtClean="0"/>
              <a:t>3/18/2014</a:t>
            </a:fld>
            <a:endParaRPr lang="en-US"/>
          </a:p>
        </p:txBody>
      </p:sp>
      <p:sp>
        <p:nvSpPr>
          <p:cNvPr id="5" name="Footer Placeholder 4"/>
          <p:cNvSpPr>
            <a:spLocks noGrp="1"/>
          </p:cNvSpPr>
          <p:nvPr>
            <p:ph type="ftr" sz="quarter" idx="3"/>
          </p:nvPr>
        </p:nvSpPr>
        <p:spPr>
          <a:xfrm>
            <a:off x="2016282" y="36293110"/>
            <a:ext cx="14786085" cy="2146969"/>
          </a:xfrm>
          <a:prstGeom prst="rect">
            <a:avLst/>
          </a:prstGeom>
        </p:spPr>
        <p:txBody>
          <a:bodyPr vert="horz" lIns="460858" tIns="230429" rIns="460858" bIns="230429" rtlCol="0" anchor="ctr"/>
          <a:lstStyle>
            <a:lvl1pPr algn="l">
              <a:defRPr sz="55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6802365" y="36293110"/>
            <a:ext cx="8065135" cy="2146969"/>
          </a:xfrm>
          <a:prstGeom prst="rect">
            <a:avLst/>
          </a:prstGeom>
        </p:spPr>
        <p:txBody>
          <a:bodyPr vert="horz" lIns="460858" tIns="230429" rIns="460858" bIns="230429" rtlCol="0" anchor="ctr"/>
          <a:lstStyle>
            <a:lvl1pPr algn="ctr">
              <a:defRPr sz="6000" b="1">
                <a:solidFill>
                  <a:schemeClr val="tx1">
                    <a:lumMod val="50000"/>
                    <a:lumOff val="50000"/>
                  </a:schemeClr>
                </a:solidFill>
              </a:defRPr>
            </a:lvl1pPr>
          </a:lstStyle>
          <a:p>
            <a:fld id="{1EFF7CC0-913A-0448-A2A0-AE2A7DDE6D2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1613002" indent="-1613002" algn="r" defTabSz="4608576" rtl="0" eaLnBrk="1" latinLnBrk="0" hangingPunct="1">
        <a:spcBef>
          <a:spcPct val="0"/>
        </a:spcBef>
        <a:buClr>
          <a:schemeClr val="accent6">
            <a:lumMod val="75000"/>
          </a:schemeClr>
        </a:buClr>
        <a:buSzPct val="128000"/>
        <a:buFont typeface="Georgia" pitchFamily="18" charset="0"/>
        <a:buChar char="*"/>
        <a:defRPr sz="232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152144"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11100" kern="1200">
          <a:solidFill>
            <a:schemeClr val="tx1">
              <a:lumMod val="75000"/>
              <a:lumOff val="25000"/>
            </a:schemeClr>
          </a:solidFill>
          <a:latin typeface="+mn-lt"/>
          <a:ea typeface="+mn-ea"/>
          <a:cs typeface="+mn-cs"/>
        </a:defRPr>
      </a:lvl1pPr>
      <a:lvl2pPr marL="2765146"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10100" kern="1200">
          <a:solidFill>
            <a:schemeClr val="tx1">
              <a:lumMod val="75000"/>
              <a:lumOff val="25000"/>
            </a:schemeClr>
          </a:solidFill>
          <a:latin typeface="+mn-lt"/>
          <a:ea typeface="+mn-ea"/>
          <a:cs typeface="+mn-cs"/>
        </a:defRPr>
      </a:lvl2pPr>
      <a:lvl3pPr marL="4147718"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9100" kern="1200">
          <a:solidFill>
            <a:schemeClr val="tx1">
              <a:lumMod val="75000"/>
              <a:lumOff val="25000"/>
            </a:schemeClr>
          </a:solidFill>
          <a:latin typeface="+mn-lt"/>
          <a:ea typeface="+mn-ea"/>
          <a:cs typeface="+mn-cs"/>
        </a:defRPr>
      </a:lvl3pPr>
      <a:lvl4pPr marL="5530291"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8100" kern="1200">
          <a:solidFill>
            <a:schemeClr val="tx1">
              <a:lumMod val="75000"/>
              <a:lumOff val="25000"/>
            </a:schemeClr>
          </a:solidFill>
          <a:latin typeface="+mn-lt"/>
          <a:ea typeface="+mn-ea"/>
          <a:cs typeface="+mn-cs"/>
        </a:defRPr>
      </a:lvl4pPr>
      <a:lvl5pPr marL="7005036"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7100" kern="1200">
          <a:solidFill>
            <a:schemeClr val="tx1">
              <a:lumMod val="75000"/>
              <a:lumOff val="25000"/>
            </a:schemeClr>
          </a:solidFill>
          <a:latin typeface="+mn-lt"/>
          <a:ea typeface="+mn-ea"/>
          <a:cs typeface="+mn-cs"/>
        </a:defRPr>
      </a:lvl5pPr>
      <a:lvl6pPr marL="8387608"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7100" kern="1200">
          <a:solidFill>
            <a:schemeClr val="tx1">
              <a:lumMod val="75000"/>
              <a:lumOff val="25000"/>
            </a:schemeClr>
          </a:solidFill>
          <a:latin typeface="+mn-lt"/>
          <a:ea typeface="+mn-ea"/>
          <a:cs typeface="+mn-cs"/>
        </a:defRPr>
      </a:lvl6pPr>
      <a:lvl7pPr marL="9908438"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7100" kern="1200">
          <a:solidFill>
            <a:schemeClr val="tx1">
              <a:lumMod val="75000"/>
              <a:lumOff val="25000"/>
            </a:schemeClr>
          </a:solidFill>
          <a:latin typeface="+mn-lt"/>
          <a:ea typeface="+mn-ea"/>
          <a:cs typeface="+mn-cs"/>
        </a:defRPr>
      </a:lvl7pPr>
      <a:lvl8pPr marL="11521440"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7100" kern="1200">
          <a:solidFill>
            <a:schemeClr val="tx1">
              <a:lumMod val="75000"/>
              <a:lumOff val="25000"/>
            </a:schemeClr>
          </a:solidFill>
          <a:latin typeface="+mn-lt"/>
          <a:ea typeface="+mn-ea"/>
          <a:cs typeface="+mn-cs"/>
        </a:defRPr>
      </a:lvl8pPr>
      <a:lvl9pPr marL="13042270" indent="-921715" algn="l" defTabSz="4608576" rtl="0" eaLnBrk="1" latinLnBrk="0" hangingPunct="1">
        <a:spcBef>
          <a:spcPct val="20000"/>
        </a:spcBef>
        <a:spcAft>
          <a:spcPts val="1512"/>
        </a:spcAft>
        <a:buClr>
          <a:schemeClr val="accent6">
            <a:lumMod val="75000"/>
          </a:schemeClr>
        </a:buClr>
        <a:buSzPct val="130000"/>
        <a:buFont typeface="Georgia" pitchFamily="18" charset="0"/>
        <a:buChar char="*"/>
        <a:defRPr sz="7100" kern="1200">
          <a:solidFill>
            <a:schemeClr val="tx1">
              <a:lumMod val="75000"/>
              <a:lumOff val="25000"/>
            </a:schemeClr>
          </a:solidFill>
          <a:latin typeface="+mn-lt"/>
          <a:ea typeface="+mn-ea"/>
          <a:cs typeface="+mn-cs"/>
        </a:defRPr>
      </a:lvl9pPr>
    </p:bodyStyle>
    <p:otherStyle>
      <a:defPPr>
        <a:defRPr lang="en-US"/>
      </a:defPPr>
      <a:lvl1pPr marL="0" algn="l" defTabSz="4608576" rtl="0" eaLnBrk="1" latinLnBrk="0" hangingPunct="1">
        <a:defRPr sz="9100" kern="1200">
          <a:solidFill>
            <a:schemeClr val="tx1"/>
          </a:solidFill>
          <a:latin typeface="+mn-lt"/>
          <a:ea typeface="+mn-ea"/>
          <a:cs typeface="+mn-cs"/>
        </a:defRPr>
      </a:lvl1pPr>
      <a:lvl2pPr marL="2304288" algn="l" defTabSz="4608576" rtl="0" eaLnBrk="1" latinLnBrk="0" hangingPunct="1">
        <a:defRPr sz="9100" kern="1200">
          <a:solidFill>
            <a:schemeClr val="tx1"/>
          </a:solidFill>
          <a:latin typeface="+mn-lt"/>
          <a:ea typeface="+mn-ea"/>
          <a:cs typeface="+mn-cs"/>
        </a:defRPr>
      </a:lvl2pPr>
      <a:lvl3pPr marL="4608576" algn="l" defTabSz="4608576" rtl="0" eaLnBrk="1" latinLnBrk="0" hangingPunct="1">
        <a:defRPr sz="9100" kern="1200">
          <a:solidFill>
            <a:schemeClr val="tx1"/>
          </a:solidFill>
          <a:latin typeface="+mn-lt"/>
          <a:ea typeface="+mn-ea"/>
          <a:cs typeface="+mn-cs"/>
        </a:defRPr>
      </a:lvl3pPr>
      <a:lvl4pPr marL="6912864" algn="l" defTabSz="4608576" rtl="0" eaLnBrk="1" latinLnBrk="0" hangingPunct="1">
        <a:defRPr sz="9100" kern="1200">
          <a:solidFill>
            <a:schemeClr val="tx1"/>
          </a:solidFill>
          <a:latin typeface="+mn-lt"/>
          <a:ea typeface="+mn-ea"/>
          <a:cs typeface="+mn-cs"/>
        </a:defRPr>
      </a:lvl4pPr>
      <a:lvl5pPr marL="9217152" algn="l" defTabSz="4608576" rtl="0" eaLnBrk="1" latinLnBrk="0" hangingPunct="1">
        <a:defRPr sz="9100" kern="1200">
          <a:solidFill>
            <a:schemeClr val="tx1"/>
          </a:solidFill>
          <a:latin typeface="+mn-lt"/>
          <a:ea typeface="+mn-ea"/>
          <a:cs typeface="+mn-cs"/>
        </a:defRPr>
      </a:lvl5pPr>
      <a:lvl6pPr marL="11521440" algn="l" defTabSz="4608576" rtl="0" eaLnBrk="1" latinLnBrk="0" hangingPunct="1">
        <a:defRPr sz="9100" kern="1200">
          <a:solidFill>
            <a:schemeClr val="tx1"/>
          </a:solidFill>
          <a:latin typeface="+mn-lt"/>
          <a:ea typeface="+mn-ea"/>
          <a:cs typeface="+mn-cs"/>
        </a:defRPr>
      </a:lvl6pPr>
      <a:lvl7pPr marL="13825728" algn="l" defTabSz="4608576" rtl="0" eaLnBrk="1" latinLnBrk="0" hangingPunct="1">
        <a:defRPr sz="9100" kern="1200">
          <a:solidFill>
            <a:schemeClr val="tx1"/>
          </a:solidFill>
          <a:latin typeface="+mn-lt"/>
          <a:ea typeface="+mn-ea"/>
          <a:cs typeface="+mn-cs"/>
        </a:defRPr>
      </a:lvl7pPr>
      <a:lvl8pPr marL="16130016" algn="l" defTabSz="4608576" rtl="0" eaLnBrk="1" latinLnBrk="0" hangingPunct="1">
        <a:defRPr sz="9100" kern="1200">
          <a:solidFill>
            <a:schemeClr val="tx1"/>
          </a:solidFill>
          <a:latin typeface="+mn-lt"/>
          <a:ea typeface="+mn-ea"/>
          <a:cs typeface="+mn-cs"/>
        </a:defRPr>
      </a:lvl8pPr>
      <a:lvl9pPr marL="18434304" algn="l" defTabSz="4608576"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5.xml"/><Relationship Id="rId13" Type="http://schemas.microsoft.com/office/2007/relationships/hdphoto" Target="../media/hdphoto2.wdp"/><Relationship Id="rId3" Type="http://schemas.openxmlformats.org/officeDocument/2006/relationships/image" Target="../media/image1.emf"/><Relationship Id="rId7" Type="http://schemas.openxmlformats.org/officeDocument/2006/relationships/chart" Target="../charts/chart4.xml"/><Relationship Id="rId12"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3.xml"/><Relationship Id="rId11" Type="http://schemas.openxmlformats.org/officeDocument/2006/relationships/image" Target="../media/image2.png"/><Relationship Id="rId5" Type="http://schemas.openxmlformats.org/officeDocument/2006/relationships/chart" Target="../charts/chart2.xml"/><Relationship Id="rId15" Type="http://schemas.microsoft.com/office/2007/relationships/hdphoto" Target="../media/hdphoto4.wdp"/><Relationship Id="rId10" Type="http://schemas.openxmlformats.org/officeDocument/2006/relationships/chart" Target="../charts/chart7.xml"/><Relationship Id="rId4" Type="http://schemas.openxmlformats.org/officeDocument/2006/relationships/chart" Target="../charts/chart1.xml"/><Relationship Id="rId9" Type="http://schemas.openxmlformats.org/officeDocument/2006/relationships/chart" Target="../charts/chart6.xml"/><Relationship Id="rId1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p:cNvSpPr>
          <p:nvPr/>
        </p:nvSpPr>
        <p:spPr>
          <a:xfrm>
            <a:off x="362837" y="534779"/>
            <a:ext cx="39600000" cy="5878532"/>
          </a:xfrm>
          <a:prstGeom prst="rect">
            <a:avLst/>
          </a:prstGeom>
          <a:solidFill>
            <a:schemeClr val="bg2">
              <a:lumMod val="90000"/>
            </a:schemeClr>
          </a:solidFill>
        </p:spPr>
        <p:txBody>
          <a:bodyPr wrap="square" rtlCol="0">
            <a:spAutoFit/>
          </a:bodyPr>
          <a:lstStyle/>
          <a:p>
            <a:pPr algn="ctr"/>
            <a:r>
              <a:rPr lang="en-US" sz="11000" b="1" u="sng" dirty="0">
                <a:solidFill>
                  <a:srgbClr val="073C65"/>
                </a:solidFill>
              </a:rPr>
              <a:t>Does correct answer distribution influence student choices </a:t>
            </a:r>
            <a:r>
              <a:rPr lang="en-US" sz="11000" b="1" u="sng" dirty="0" smtClean="0">
                <a:solidFill>
                  <a:srgbClr val="073C65"/>
                </a:solidFill>
              </a:rPr>
              <a:t>when writing </a:t>
            </a:r>
            <a:r>
              <a:rPr lang="en-US" sz="11000" b="1" u="sng" dirty="0">
                <a:solidFill>
                  <a:srgbClr val="073C65"/>
                </a:solidFill>
              </a:rPr>
              <a:t>m</a:t>
            </a:r>
            <a:r>
              <a:rPr lang="en-US" sz="11000" b="1" u="sng" dirty="0" smtClean="0">
                <a:solidFill>
                  <a:srgbClr val="073C65"/>
                </a:solidFill>
              </a:rPr>
              <a:t>ultiple </a:t>
            </a:r>
            <a:r>
              <a:rPr lang="en-US" sz="11000" b="1" u="sng" dirty="0">
                <a:solidFill>
                  <a:srgbClr val="073C65"/>
                </a:solidFill>
              </a:rPr>
              <a:t>c</a:t>
            </a:r>
            <a:r>
              <a:rPr lang="en-US" sz="11000" b="1" u="sng" dirty="0" smtClean="0">
                <a:solidFill>
                  <a:srgbClr val="073C65"/>
                </a:solidFill>
              </a:rPr>
              <a:t>hoice </a:t>
            </a:r>
            <a:r>
              <a:rPr lang="en-US" sz="11000" b="1" u="sng" dirty="0">
                <a:solidFill>
                  <a:srgbClr val="073C65"/>
                </a:solidFill>
              </a:rPr>
              <a:t>q</a:t>
            </a:r>
            <a:r>
              <a:rPr lang="en-US" sz="11000" b="1" u="sng" dirty="0" smtClean="0">
                <a:solidFill>
                  <a:srgbClr val="073C65"/>
                </a:solidFill>
              </a:rPr>
              <a:t>uestion </a:t>
            </a:r>
            <a:r>
              <a:rPr lang="en-US" sz="11000" b="1" u="sng" dirty="0">
                <a:solidFill>
                  <a:srgbClr val="073C65"/>
                </a:solidFill>
              </a:rPr>
              <a:t>exams?</a:t>
            </a:r>
            <a:r>
              <a:rPr lang="en-US" sz="11000" dirty="0">
                <a:solidFill>
                  <a:srgbClr val="073C65"/>
                </a:solidFill>
              </a:rPr>
              <a:t> </a:t>
            </a:r>
            <a:endParaRPr lang="en-US" sz="11000" dirty="0" smtClean="0">
              <a:solidFill>
                <a:srgbClr val="073C65"/>
              </a:solidFill>
            </a:endParaRPr>
          </a:p>
          <a:p>
            <a:pPr algn="ctr"/>
            <a:r>
              <a:rPr lang="en-US" sz="5400" b="1" dirty="0" smtClean="0">
                <a:solidFill>
                  <a:schemeClr val="bg2">
                    <a:lumMod val="25000"/>
                  </a:schemeClr>
                </a:solidFill>
              </a:rPr>
              <a:t>Hannah Gray* and Dr. Jacqueline Carnegie**</a:t>
            </a:r>
          </a:p>
          <a:p>
            <a:pPr algn="ctr"/>
            <a:r>
              <a:rPr lang="en-US" sz="5400" dirty="0" smtClean="0">
                <a:solidFill>
                  <a:schemeClr val="bg2">
                    <a:lumMod val="25000"/>
                  </a:schemeClr>
                </a:solidFill>
              </a:rPr>
              <a:t>Faculty of Health Sciences*, Faculty of Medicine**, University of Ottawa</a:t>
            </a:r>
            <a:endParaRPr lang="en-US" sz="5400" dirty="0">
              <a:solidFill>
                <a:schemeClr val="bg2">
                  <a:lumMod val="25000"/>
                </a:schemeClr>
              </a:solidFill>
            </a:endParaRPr>
          </a:p>
          <a:p>
            <a:endParaRPr lang="en-US" sz="4800" dirty="0"/>
          </a:p>
        </p:txBody>
      </p:sp>
      <p:grpSp>
        <p:nvGrpSpPr>
          <p:cNvPr id="3" name="Group 2"/>
          <p:cNvGrpSpPr/>
          <p:nvPr/>
        </p:nvGrpSpPr>
        <p:grpSpPr>
          <a:xfrm>
            <a:off x="11933500" y="6638903"/>
            <a:ext cx="9000000" cy="11044798"/>
            <a:chOff x="379413" y="4990746"/>
            <a:chExt cx="9000000" cy="11108115"/>
          </a:xfrm>
          <a:solidFill>
            <a:srgbClr val="8CC9F7"/>
          </a:solidFill>
        </p:grpSpPr>
        <p:sp>
          <p:nvSpPr>
            <p:cNvPr id="2" name="TextBox 1"/>
            <p:cNvSpPr txBox="1"/>
            <p:nvPr/>
          </p:nvSpPr>
          <p:spPr>
            <a:xfrm>
              <a:off x="379413" y="4990746"/>
              <a:ext cx="9000000" cy="861774"/>
            </a:xfrm>
            <a:prstGeom prst="rect">
              <a:avLst/>
            </a:prstGeom>
            <a:grpFill/>
            <a:ln>
              <a:solidFill>
                <a:srgbClr val="4FADF3"/>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5000" dirty="0" smtClean="0">
                  <a:solidFill>
                    <a:srgbClr val="073C65"/>
                  </a:solidFill>
                </a:rPr>
                <a:t>Introduction</a:t>
              </a:r>
            </a:p>
          </p:txBody>
        </p:sp>
        <p:sp>
          <p:nvSpPr>
            <p:cNvPr id="4" name="TextBox 3"/>
            <p:cNvSpPr txBox="1"/>
            <p:nvPr/>
          </p:nvSpPr>
          <p:spPr>
            <a:xfrm>
              <a:off x="379413" y="5865986"/>
              <a:ext cx="9000000" cy="10232875"/>
            </a:xfrm>
            <a:prstGeom prst="rect">
              <a:avLst/>
            </a:prstGeom>
            <a:solidFill>
              <a:schemeClr val="accent2">
                <a:lumMod val="20000"/>
                <a:lumOff val="80000"/>
              </a:schemeClr>
            </a:solidFill>
            <a:ln>
              <a:solidFill>
                <a:schemeClr val="bg2">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2800" dirty="0"/>
                <a:t>Multiple choice testing is a commonly used method of examination in many university classes’ particularly first year courses. Large class sizes associated with first- and second-year undergraduate courses have two important consequences for approaches to student evaluation. Midterm examinations often consist extensively of multiple-choice questions (MCQs) and multiple exam versions are created via MCQ scrambling in order to deter cheating when students write under crowded situations. However, when creating multiple-choice exams one must ensure that all version of the exam give equal opportunity to all students.  This project investigates the possible influence of answer key organization on student selection when writing multiple versions of MCQ exams. The question is if a randomly distributed exam with the same lettered answer choice appears in a series of 4-6 consecutive MCQ will there be a disadvantage for students writing that version of the </a:t>
              </a:r>
              <a:r>
                <a:rPr lang="en-US" sz="2800" dirty="0" smtClean="0"/>
                <a:t>exam? </a:t>
              </a:r>
              <a:r>
                <a:rPr lang="en-US" sz="2800" dirty="0"/>
                <a:t>If so, should professors put more time and effort into creating exams where series of over 4 do not occur in order to maintain equal opportunity for </a:t>
              </a:r>
              <a:r>
                <a:rPr lang="en-US" sz="2800" dirty="0" smtClean="0"/>
                <a:t>students</a:t>
              </a:r>
              <a:r>
                <a:rPr lang="en-US" sz="2800" dirty="0"/>
                <a:t>?</a:t>
              </a:r>
            </a:p>
            <a:p>
              <a:pPr algn="just"/>
              <a:endParaRPr lang="en-US" sz="2800" dirty="0"/>
            </a:p>
          </p:txBody>
        </p:sp>
      </p:grpSp>
      <p:sp>
        <p:nvSpPr>
          <p:cNvPr id="17" name="TextBox 16"/>
          <p:cNvSpPr txBox="1">
            <a:spLocks/>
          </p:cNvSpPr>
          <p:nvPr/>
        </p:nvSpPr>
        <p:spPr>
          <a:xfrm>
            <a:off x="362837" y="36113313"/>
            <a:ext cx="39600000" cy="3852000"/>
          </a:xfrm>
          <a:prstGeom prst="rect">
            <a:avLst/>
          </a:prstGeom>
          <a:solidFill>
            <a:schemeClr val="bg2">
              <a:lumMod val="90000"/>
            </a:schemeClr>
          </a:solidFill>
        </p:spPr>
        <p:txBody>
          <a:bodyPr wrap="square" rtlCol="0">
            <a:spAutoFit/>
          </a:bodyPr>
          <a:lstStyle/>
          <a:p>
            <a:endParaRPr lang="en-US" sz="4800" dirty="0" smtClean="0"/>
          </a:p>
          <a:p>
            <a:endParaRPr lang="en-US" sz="4800" dirty="0"/>
          </a:p>
          <a:p>
            <a:endParaRPr lang="en-US" sz="4800" dirty="0" smtClean="0"/>
          </a:p>
          <a:p>
            <a:endParaRPr lang="en-US" sz="4800" dirty="0"/>
          </a:p>
        </p:txBody>
      </p:sp>
      <p:sp>
        <p:nvSpPr>
          <p:cNvPr id="9" name="TextBox 8"/>
          <p:cNvSpPr txBox="1"/>
          <p:nvPr/>
        </p:nvSpPr>
        <p:spPr>
          <a:xfrm>
            <a:off x="18945168" y="18287393"/>
            <a:ext cx="9000000" cy="861774"/>
          </a:xfrm>
          <a:prstGeom prst="rect">
            <a:avLst/>
          </a:prstGeom>
          <a:solidFill>
            <a:schemeClr val="bg2">
              <a:lumMod val="90000"/>
            </a:schemeClr>
          </a:solidFill>
          <a:ln>
            <a:solidFill>
              <a:schemeClr val="bg2">
                <a:lumMod val="90000"/>
              </a:schemeClr>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5000" dirty="0" smtClean="0">
                <a:solidFill>
                  <a:schemeClr val="bg2">
                    <a:lumMod val="25000"/>
                  </a:schemeClr>
                </a:solidFill>
              </a:rPr>
              <a:t>Methodology</a:t>
            </a:r>
          </a:p>
        </p:txBody>
      </p:sp>
      <p:sp>
        <p:nvSpPr>
          <p:cNvPr id="10" name="TextBox 9"/>
          <p:cNvSpPr txBox="1"/>
          <p:nvPr/>
        </p:nvSpPr>
        <p:spPr>
          <a:xfrm>
            <a:off x="18943989" y="19159438"/>
            <a:ext cx="9000000" cy="8279189"/>
          </a:xfrm>
          <a:prstGeom prst="rect">
            <a:avLst/>
          </a:prstGeom>
          <a:solidFill>
            <a:schemeClr val="accent2">
              <a:lumMod val="20000"/>
              <a:lumOff val="80000"/>
            </a:schemeClr>
          </a:solidFill>
          <a:ln>
            <a:solidFill>
              <a:srgbClr val="8CC9F7"/>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2800" dirty="0">
                <a:solidFill>
                  <a:schemeClr val="bg2">
                    <a:lumMod val="10000"/>
                  </a:schemeClr>
                </a:solidFill>
              </a:rPr>
              <a:t>Throughout this study the incidence of correct answer selection for key questions (all with the correct answer represented by the same letter choice) in two or three versions of midterm exams written by students studying first-year anatomy and physiology (ANP) was examined. In one exam version, random scrambling during online exam preparation has placed those key questions (4-6) in a consecutive series; in the other two exam versions, the same questions are indiscriminately distributed among the other MCQs. In order to compare previously answer keys with how student view multiple choice a short, </a:t>
            </a:r>
            <a:r>
              <a:rPr lang="en-US" sz="2800" dirty="0" err="1">
                <a:solidFill>
                  <a:schemeClr val="bg2">
                    <a:lumMod val="10000"/>
                  </a:schemeClr>
                </a:solidFill>
              </a:rPr>
              <a:t>Likert</a:t>
            </a:r>
            <a:r>
              <a:rPr lang="en-US" sz="2800" dirty="0">
                <a:solidFill>
                  <a:schemeClr val="bg2">
                    <a:lumMod val="10000"/>
                  </a:schemeClr>
                </a:solidFill>
              </a:rPr>
              <a:t>-style survey was developed and administered to ANP students in which they self-assessed the extent to which they are influenced by correct answer distribution, when initially choosing their answers and when subsequently reviewing their array of answer choices prior to handing in the exam.</a:t>
            </a:r>
          </a:p>
          <a:p>
            <a:pPr algn="just"/>
            <a:endParaRPr lang="en-US" sz="2800" dirty="0">
              <a:solidFill>
                <a:schemeClr val="bg2">
                  <a:lumMod val="10000"/>
                </a:schemeClr>
              </a:solidFill>
            </a:endParaRPr>
          </a:p>
        </p:txBody>
      </p:sp>
      <p:grpSp>
        <p:nvGrpSpPr>
          <p:cNvPr id="8" name="Group 7"/>
          <p:cNvGrpSpPr/>
          <p:nvPr/>
        </p:nvGrpSpPr>
        <p:grpSpPr>
          <a:xfrm>
            <a:off x="11923715" y="27939487"/>
            <a:ext cx="9001905" cy="7865368"/>
            <a:chOff x="30952295" y="23083838"/>
            <a:chExt cx="9001905" cy="7865368"/>
          </a:xfrm>
        </p:grpSpPr>
        <p:sp>
          <p:nvSpPr>
            <p:cNvPr id="14" name="TextBox 13"/>
            <p:cNvSpPr txBox="1"/>
            <p:nvPr/>
          </p:nvSpPr>
          <p:spPr>
            <a:xfrm>
              <a:off x="30954200" y="23083838"/>
              <a:ext cx="9000000" cy="861774"/>
            </a:xfrm>
            <a:prstGeom prst="rect">
              <a:avLst/>
            </a:prstGeom>
            <a:solidFill>
              <a:srgbClr val="8CC9F7"/>
            </a:solidFill>
            <a:ln>
              <a:solidFill>
                <a:schemeClr val="bg2"/>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5000" dirty="0" smtClean="0">
                  <a:solidFill>
                    <a:schemeClr val="bg2">
                      <a:lumMod val="25000"/>
                    </a:schemeClr>
                  </a:solidFill>
                </a:rPr>
                <a:t>Conclusion</a:t>
              </a:r>
            </a:p>
          </p:txBody>
        </p:sp>
        <p:sp>
          <p:nvSpPr>
            <p:cNvPr id="13" name="TextBox 12"/>
            <p:cNvSpPr txBox="1"/>
            <p:nvPr/>
          </p:nvSpPr>
          <p:spPr>
            <a:xfrm>
              <a:off x="30952295" y="23962678"/>
              <a:ext cx="9000000" cy="6986528"/>
            </a:xfrm>
            <a:prstGeom prst="rect">
              <a:avLst/>
            </a:prstGeom>
            <a:solidFill>
              <a:schemeClr val="accent2">
                <a:lumMod val="20000"/>
                <a:lumOff val="80000"/>
              </a:schemeClr>
            </a:solidFill>
            <a:ln>
              <a:solidFill>
                <a:srgbClr val="B4DCFA"/>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800" dirty="0"/>
                <a:t>The random scrambling of multiple choice questions(MCQ) does not provide unfair advantage for students dependent on which multiple choice exam they </a:t>
              </a:r>
              <a:r>
                <a:rPr lang="en-US" sz="2800" dirty="0" smtClean="0"/>
                <a:t>choose </a:t>
              </a:r>
              <a:r>
                <a:rPr lang="en-US" sz="2800" dirty="0"/>
                <a:t>and gives professors freedom to not have to spend excess time adjusting different versions of a MCQ exam. Data has shown that although students recognize a sequence of answers, often the deciding factor of the percentage of correct answers is due to the difficulty of </a:t>
              </a:r>
              <a:r>
                <a:rPr lang="en-US" sz="2800" dirty="0" smtClean="0"/>
                <a:t>a question </a:t>
              </a:r>
              <a:r>
                <a:rPr lang="en-US" sz="2800" dirty="0"/>
                <a:t>and not the letter answer awarded. Many of the questions when cross-examined with their same question on a different MCQ exam had similar percentages of correct answers showing that the difficulty of the question is responsible for the number of wrong answers more than the placement of the question.</a:t>
              </a:r>
            </a:p>
            <a:p>
              <a:endParaRPr lang="en-US" sz="2800" dirty="0"/>
            </a:p>
          </p:txBody>
        </p:sp>
      </p:grpSp>
      <p:pic>
        <p:nvPicPr>
          <p:cNvPr id="24" name="Picture 23" descr="UOlogoBW.ep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79082" y="29617285"/>
            <a:ext cx="6078793" cy="5229461"/>
          </a:xfrm>
          <a:prstGeom prst="rect">
            <a:avLst/>
          </a:prstGeom>
        </p:spPr>
      </p:pic>
      <p:sp>
        <p:nvSpPr>
          <p:cNvPr id="28" name="TextBox 27"/>
          <p:cNvSpPr txBox="1"/>
          <p:nvPr/>
        </p:nvSpPr>
        <p:spPr>
          <a:xfrm>
            <a:off x="8017146" y="36459342"/>
            <a:ext cx="21890549" cy="2554545"/>
          </a:xfrm>
          <a:prstGeom prst="rect">
            <a:avLst/>
          </a:prstGeom>
          <a:noFill/>
        </p:spPr>
        <p:txBody>
          <a:bodyPr wrap="square" rtlCol="0">
            <a:spAutoFit/>
          </a:bodyPr>
          <a:lstStyle/>
          <a:p>
            <a:pPr algn="ctr"/>
            <a:r>
              <a:rPr lang="en-US" sz="4800" dirty="0" smtClean="0">
                <a:solidFill>
                  <a:srgbClr val="073C65"/>
                </a:solidFill>
              </a:rPr>
              <a:t>Acknowledgements</a:t>
            </a:r>
          </a:p>
          <a:p>
            <a:pPr algn="ctr"/>
            <a:endParaRPr lang="en-US" sz="2800" dirty="0" smtClean="0">
              <a:solidFill>
                <a:schemeClr val="bg2">
                  <a:lumMod val="25000"/>
                </a:schemeClr>
              </a:solidFill>
            </a:endParaRPr>
          </a:p>
          <a:p>
            <a:pPr algn="ctr"/>
            <a:r>
              <a:rPr lang="en-US" sz="2800" dirty="0" smtClean="0">
                <a:solidFill>
                  <a:schemeClr val="bg2">
                    <a:lumMod val="25000"/>
                  </a:schemeClr>
                </a:solidFill>
              </a:rPr>
              <a:t>I would like to thank Jacqueline Carnegie for the opportunity to work with her for this project. I would also like to thank the Undergraduate Research Opportunity Program for the opportunity to learn about and participate in a research project. I have enjoyed this experience and look forward to developing my recent found interest in research. </a:t>
            </a:r>
          </a:p>
        </p:txBody>
      </p:sp>
      <p:sp>
        <p:nvSpPr>
          <p:cNvPr id="30" name="TextBox 29"/>
          <p:cNvSpPr txBox="1"/>
          <p:nvPr/>
        </p:nvSpPr>
        <p:spPr>
          <a:xfrm>
            <a:off x="651762" y="37015816"/>
            <a:ext cx="7486062" cy="2123658"/>
          </a:xfrm>
          <a:prstGeom prst="rect">
            <a:avLst/>
          </a:prstGeom>
          <a:noFill/>
          <a:ln w="38100" cmpd="sng">
            <a:noFill/>
          </a:ln>
        </p:spPr>
        <p:txBody>
          <a:bodyPr wrap="square" rtlCol="0">
            <a:spAutoFit/>
          </a:bodyPr>
          <a:lstStyle/>
          <a:p>
            <a:r>
              <a:rPr lang="en-US" sz="4800" dirty="0" smtClean="0">
                <a:solidFill>
                  <a:srgbClr val="073C65"/>
                </a:solidFill>
              </a:rPr>
              <a:t>Contact Information:</a:t>
            </a:r>
          </a:p>
          <a:p>
            <a:endParaRPr lang="en-US" sz="2800" dirty="0">
              <a:solidFill>
                <a:srgbClr val="073C65"/>
              </a:solidFill>
            </a:endParaRPr>
          </a:p>
          <a:p>
            <a:r>
              <a:rPr lang="en-US" sz="2800" dirty="0" smtClean="0">
                <a:solidFill>
                  <a:srgbClr val="073C65"/>
                </a:solidFill>
              </a:rPr>
              <a:t>Hannah Gray </a:t>
            </a:r>
          </a:p>
          <a:p>
            <a:r>
              <a:rPr lang="en-US" sz="2800" dirty="0" smtClean="0">
                <a:solidFill>
                  <a:srgbClr val="073C65"/>
                </a:solidFill>
              </a:rPr>
              <a:t>Email: hgray083@uottawa.ca</a:t>
            </a:r>
            <a:endParaRPr lang="en-US" sz="2800" dirty="0">
              <a:solidFill>
                <a:srgbClr val="073C65"/>
              </a:solidFill>
            </a:endParaRPr>
          </a:p>
        </p:txBody>
      </p:sp>
      <p:graphicFrame>
        <p:nvGraphicFramePr>
          <p:cNvPr id="29" name="Chart 28"/>
          <p:cNvGraphicFramePr/>
          <p:nvPr>
            <p:extLst>
              <p:ext uri="{D42A27DB-BD31-4B8C-83A1-F6EECF244321}">
                <p14:modId xmlns:p14="http://schemas.microsoft.com/office/powerpoint/2010/main" val="388346727"/>
              </p:ext>
            </p:extLst>
          </p:nvPr>
        </p:nvGraphicFramePr>
        <p:xfrm>
          <a:off x="21514283" y="7916231"/>
          <a:ext cx="9000000" cy="855259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Chart 32"/>
          <p:cNvGraphicFramePr/>
          <p:nvPr>
            <p:extLst>
              <p:ext uri="{D42A27DB-BD31-4B8C-83A1-F6EECF244321}">
                <p14:modId xmlns:p14="http://schemas.microsoft.com/office/powerpoint/2010/main" val="3164900264"/>
              </p:ext>
            </p:extLst>
          </p:nvPr>
        </p:nvGraphicFramePr>
        <p:xfrm>
          <a:off x="30354190" y="13617465"/>
          <a:ext cx="9360000" cy="648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4" name="Chart 33"/>
          <p:cNvGraphicFramePr/>
          <p:nvPr>
            <p:extLst>
              <p:ext uri="{D42A27DB-BD31-4B8C-83A1-F6EECF244321}">
                <p14:modId xmlns:p14="http://schemas.microsoft.com/office/powerpoint/2010/main" val="1314805461"/>
              </p:ext>
            </p:extLst>
          </p:nvPr>
        </p:nvGraphicFramePr>
        <p:xfrm>
          <a:off x="30059325" y="21510208"/>
          <a:ext cx="9360000" cy="636074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5" name="Chart 34"/>
          <p:cNvGraphicFramePr/>
          <p:nvPr>
            <p:extLst>
              <p:ext uri="{D42A27DB-BD31-4B8C-83A1-F6EECF244321}">
                <p14:modId xmlns:p14="http://schemas.microsoft.com/office/powerpoint/2010/main" val="99225451"/>
              </p:ext>
            </p:extLst>
          </p:nvPr>
        </p:nvGraphicFramePr>
        <p:xfrm>
          <a:off x="21777806" y="28721192"/>
          <a:ext cx="9463921" cy="633038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 name="Chart 35"/>
          <p:cNvGraphicFramePr/>
          <p:nvPr>
            <p:extLst>
              <p:ext uri="{D42A27DB-BD31-4B8C-83A1-F6EECF244321}">
                <p14:modId xmlns:p14="http://schemas.microsoft.com/office/powerpoint/2010/main" val="788080366"/>
              </p:ext>
            </p:extLst>
          </p:nvPr>
        </p:nvGraphicFramePr>
        <p:xfrm>
          <a:off x="959948" y="6945341"/>
          <a:ext cx="9360000" cy="6355703"/>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8" name="Chart 37"/>
          <p:cNvGraphicFramePr/>
          <p:nvPr>
            <p:extLst>
              <p:ext uri="{D42A27DB-BD31-4B8C-83A1-F6EECF244321}">
                <p14:modId xmlns:p14="http://schemas.microsoft.com/office/powerpoint/2010/main" val="2710397547"/>
              </p:ext>
            </p:extLst>
          </p:nvPr>
        </p:nvGraphicFramePr>
        <p:xfrm>
          <a:off x="745900" y="24432737"/>
          <a:ext cx="9861013" cy="6964667"/>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9" name="Chart 38"/>
          <p:cNvGraphicFramePr/>
          <p:nvPr>
            <p:extLst>
              <p:ext uri="{D42A27DB-BD31-4B8C-83A1-F6EECF244321}">
                <p14:modId xmlns:p14="http://schemas.microsoft.com/office/powerpoint/2010/main" val="1007261690"/>
              </p:ext>
            </p:extLst>
          </p:nvPr>
        </p:nvGraphicFramePr>
        <p:xfrm>
          <a:off x="9182890" y="19776980"/>
          <a:ext cx="9360000" cy="5760000"/>
        </p:xfrm>
        <a:graphic>
          <a:graphicData uri="http://schemas.openxmlformats.org/drawingml/2006/chart">
            <c:chart xmlns:c="http://schemas.openxmlformats.org/drawingml/2006/chart" xmlns:r="http://schemas.openxmlformats.org/officeDocument/2006/relationships" r:id="rId10"/>
          </a:graphicData>
        </a:graphic>
      </p:graphicFrame>
      <p:sp>
        <p:nvSpPr>
          <p:cNvPr id="48" name="TextBox 47"/>
          <p:cNvSpPr txBox="1"/>
          <p:nvPr/>
        </p:nvSpPr>
        <p:spPr>
          <a:xfrm>
            <a:off x="747074" y="19517327"/>
            <a:ext cx="7560000" cy="3416320"/>
          </a:xfrm>
          <a:prstGeom prst="rect">
            <a:avLst/>
          </a:prstGeom>
          <a:noFill/>
          <a:ln>
            <a:solidFill>
              <a:srgbClr val="B4DCFA"/>
            </a:solidFill>
          </a:ln>
        </p:spPr>
        <p:txBody>
          <a:bodyPr wrap="square" rtlCol="0">
            <a:spAutoFit/>
          </a:bodyPr>
          <a:lstStyle/>
          <a:p>
            <a:r>
              <a:rPr lang="en-US" sz="2400" dirty="0" smtClean="0"/>
              <a:t>This exam existed in two versions with dark blue representing the exam with the four-question series and light blue the random distribution. The correct answer was C throughout the series. Especially striking are </a:t>
            </a:r>
            <a:r>
              <a:rPr lang="en-US" sz="2400" dirty="0"/>
              <a:t>t</a:t>
            </a:r>
            <a:r>
              <a:rPr lang="en-US" sz="2400" dirty="0" smtClean="0"/>
              <a:t>he third and fourth questions </a:t>
            </a:r>
            <a:r>
              <a:rPr lang="en-US" sz="2400" dirty="0"/>
              <a:t>in the series </a:t>
            </a:r>
            <a:r>
              <a:rPr lang="en-US" sz="2400" dirty="0" smtClean="0"/>
              <a:t>where the same percent of students chose the correct answer whether that question was in the series or randomly distributed. (n = 135-145) </a:t>
            </a:r>
          </a:p>
          <a:p>
            <a:endParaRPr lang="en-US" sz="2400" dirty="0"/>
          </a:p>
        </p:txBody>
      </p:sp>
      <p:sp>
        <p:nvSpPr>
          <p:cNvPr id="49" name="TextBox 48"/>
          <p:cNvSpPr txBox="1"/>
          <p:nvPr/>
        </p:nvSpPr>
        <p:spPr>
          <a:xfrm>
            <a:off x="540248" y="32305409"/>
            <a:ext cx="10627133" cy="2308324"/>
          </a:xfrm>
          <a:prstGeom prst="rect">
            <a:avLst/>
          </a:prstGeom>
          <a:noFill/>
          <a:ln>
            <a:solidFill>
              <a:srgbClr val="B4DCFA"/>
            </a:solidFill>
          </a:ln>
        </p:spPr>
        <p:txBody>
          <a:bodyPr wrap="square" rtlCol="0">
            <a:spAutoFit/>
          </a:bodyPr>
          <a:lstStyle/>
          <a:p>
            <a:r>
              <a:rPr lang="en-US" sz="2400" dirty="0"/>
              <a:t>This was a series of </a:t>
            </a:r>
            <a:r>
              <a:rPr lang="en-US" sz="2400" dirty="0" smtClean="0"/>
              <a:t>five-questions</a:t>
            </a:r>
            <a:r>
              <a:rPr lang="en-US" sz="2400" dirty="0"/>
              <a:t>. The dark blue column is the exam in which the series was found. The other two </a:t>
            </a:r>
            <a:r>
              <a:rPr lang="en-US" sz="2400" dirty="0" smtClean="0"/>
              <a:t>columns (Exam 2 and 3) </a:t>
            </a:r>
            <a:r>
              <a:rPr lang="en-US" sz="2400" dirty="0"/>
              <a:t>are the two other versions of </a:t>
            </a:r>
            <a:r>
              <a:rPr lang="en-US" sz="2400" dirty="0" smtClean="0"/>
              <a:t>exams. It is worth noting that none of these questions was associated with a lower student success rate when present in a series. (n = 78) </a:t>
            </a:r>
          </a:p>
          <a:p>
            <a:endParaRPr lang="en-US" sz="2400" dirty="0"/>
          </a:p>
        </p:txBody>
      </p:sp>
      <p:sp>
        <p:nvSpPr>
          <p:cNvPr id="50" name="TextBox 49"/>
          <p:cNvSpPr txBox="1"/>
          <p:nvPr/>
        </p:nvSpPr>
        <p:spPr>
          <a:xfrm>
            <a:off x="1199404" y="13670626"/>
            <a:ext cx="8513753" cy="3785652"/>
          </a:xfrm>
          <a:prstGeom prst="rect">
            <a:avLst/>
          </a:prstGeom>
          <a:noFill/>
          <a:ln>
            <a:solidFill>
              <a:srgbClr val="B4DCFA"/>
            </a:solidFill>
          </a:ln>
        </p:spPr>
        <p:txBody>
          <a:bodyPr wrap="square" rtlCol="0">
            <a:spAutoFit/>
          </a:bodyPr>
          <a:lstStyle/>
          <a:p>
            <a:r>
              <a:rPr lang="en-US" sz="2400" dirty="0"/>
              <a:t>Dark blue represents the exam with A as the correct answer in a series of four questions. In exam versions 2 and 3, these questions with correct answer A were randomly distributed throughout the rest of the MCQs. While there appears to be some variability in the percentage of students (n = 86-88 per exam version) who chose A as the answer, especially when looking at the more challenging questions, these differences were found to be not significant.  Hence for this exam, the pattern of correct answers, whether in a series or randomly distributed, had no effect.</a:t>
            </a:r>
          </a:p>
        </p:txBody>
      </p:sp>
      <p:sp>
        <p:nvSpPr>
          <p:cNvPr id="51" name="TextBox 50"/>
          <p:cNvSpPr txBox="1"/>
          <p:nvPr/>
        </p:nvSpPr>
        <p:spPr>
          <a:xfrm>
            <a:off x="31716293" y="10166305"/>
            <a:ext cx="7172248" cy="2677656"/>
          </a:xfrm>
          <a:prstGeom prst="rect">
            <a:avLst/>
          </a:prstGeom>
          <a:noFill/>
          <a:ln>
            <a:solidFill>
              <a:srgbClr val="B4DCFA"/>
            </a:solidFill>
          </a:ln>
        </p:spPr>
        <p:txBody>
          <a:bodyPr wrap="square" rtlCol="0">
            <a:spAutoFit/>
          </a:bodyPr>
          <a:lstStyle/>
          <a:p>
            <a:r>
              <a:rPr lang="en-US" sz="2400" dirty="0" smtClean="0"/>
              <a:t>The following three bar graphs represent questions asked in the survey given to students to help gain an understanding of whether students notice a pattern caused by same lettered answers and if the letter in question makes a difference to whether students take a second look or if the series cause them to change their answers. </a:t>
            </a:r>
            <a:endParaRPr lang="en-US" sz="2400" dirty="0"/>
          </a:p>
        </p:txBody>
      </p:sp>
      <p:sp>
        <p:nvSpPr>
          <p:cNvPr id="6" name="TextBox 5"/>
          <p:cNvSpPr txBox="1"/>
          <p:nvPr/>
        </p:nvSpPr>
        <p:spPr>
          <a:xfrm>
            <a:off x="23366830" y="7209638"/>
            <a:ext cx="14717760" cy="1384995"/>
          </a:xfrm>
          <a:prstGeom prst="rect">
            <a:avLst/>
          </a:prstGeom>
          <a:noFill/>
        </p:spPr>
        <p:txBody>
          <a:bodyPr wrap="square" rtlCol="0">
            <a:spAutoFit/>
          </a:bodyPr>
          <a:lstStyle/>
          <a:p>
            <a:r>
              <a:rPr lang="en-US" sz="2800" dirty="0" smtClean="0"/>
              <a:t>The following graphs are created based on answers received through an online survey sent out to the students of Anatomy and Physiology (ANP) III. The sample size is 55 (n = 55)  and all percentages are based off this sample size. </a:t>
            </a:r>
            <a:endParaRPr lang="en-US" sz="2800" dirty="0"/>
          </a:p>
        </p:txBody>
      </p:sp>
      <p:sp>
        <p:nvSpPr>
          <p:cNvPr id="12" name="TextBox 11"/>
          <p:cNvSpPr txBox="1"/>
          <p:nvPr/>
        </p:nvSpPr>
        <p:spPr>
          <a:xfrm>
            <a:off x="31766573" y="37279987"/>
            <a:ext cx="9672300" cy="1200329"/>
          </a:xfrm>
          <a:prstGeom prst="rect">
            <a:avLst/>
          </a:prstGeom>
          <a:noFill/>
        </p:spPr>
        <p:txBody>
          <a:bodyPr wrap="square" rtlCol="0">
            <a:spAutoFit/>
          </a:bodyPr>
          <a:lstStyle/>
          <a:p>
            <a:r>
              <a:rPr lang="en-US" sz="7200" dirty="0" smtClean="0"/>
              <a:t>A    B    C    D </a:t>
            </a:r>
            <a:endParaRPr lang="en-US" sz="7200" dirty="0"/>
          </a:p>
        </p:txBody>
      </p:sp>
      <p:pic>
        <p:nvPicPr>
          <p:cNvPr id="31" name="Picture 30" descr="multiple-choice-bubble-answer-sheet-14426248.jpg"/>
          <p:cNvPicPr>
            <a:picLocks noChangeAspect="1"/>
          </p:cNvPicPr>
          <p:nvPr/>
        </p:nvPicPr>
        <p:blipFill rotWithShape="1">
          <a:blip r:embed="rId11">
            <a:extLst>
              <a:ext uri="{BEBA8EAE-BF5A-486C-A8C5-ECC9F3942E4B}">
                <a14:imgProps xmlns:a14="http://schemas.microsoft.com/office/drawing/2010/main">
                  <a14:imgLayer r:embed="rId12">
                    <a14:imgEffect>
                      <a14:backgroundRemoval t="10000" b="90000" l="10000" r="90000"/>
                    </a14:imgEffect>
                  </a14:imgLayer>
                </a14:imgProps>
              </a:ext>
              <a:ext uri="{28A0092B-C50C-407E-A947-70E740481C1C}">
                <a14:useLocalDpi xmlns:a14="http://schemas.microsoft.com/office/drawing/2010/main" val="0"/>
              </a:ext>
            </a:extLst>
          </a:blip>
          <a:srcRect l="44458" t="58967" r="25774" b="15252"/>
          <a:stretch/>
        </p:blipFill>
        <p:spPr>
          <a:xfrm rot="6416937">
            <a:off x="32380711" y="37036706"/>
            <a:ext cx="2674607" cy="2013469"/>
          </a:xfrm>
          <a:prstGeom prst="rect">
            <a:avLst/>
          </a:prstGeom>
        </p:spPr>
      </p:pic>
      <p:sp>
        <p:nvSpPr>
          <p:cNvPr id="15" name="TextBox 14"/>
          <p:cNvSpPr txBox="1"/>
          <p:nvPr/>
        </p:nvSpPr>
        <p:spPr>
          <a:xfrm>
            <a:off x="38186391" y="37071323"/>
            <a:ext cx="1174559" cy="1569660"/>
          </a:xfrm>
          <a:prstGeom prst="rect">
            <a:avLst/>
          </a:prstGeom>
          <a:noFill/>
        </p:spPr>
        <p:txBody>
          <a:bodyPr wrap="square" rtlCol="0">
            <a:spAutoFit/>
          </a:bodyPr>
          <a:lstStyle/>
          <a:p>
            <a:r>
              <a:rPr lang="en-US" sz="9600" dirty="0" smtClean="0"/>
              <a:t>?</a:t>
            </a:r>
            <a:endParaRPr lang="en-US" sz="9600" dirty="0"/>
          </a:p>
        </p:txBody>
      </p:sp>
      <p:pic>
        <p:nvPicPr>
          <p:cNvPr id="40" name="Picture 39" descr="multiple-choice-bubble-answer-sheet-14426248.jpg"/>
          <p:cNvPicPr>
            <a:picLocks noChangeAspect="1"/>
          </p:cNvPicPr>
          <p:nvPr/>
        </p:nvPicPr>
        <p:blipFill rotWithShape="1">
          <a:blip r:embed="rId11">
            <a:extLst>
              <a:ext uri="{BEBA8EAE-BF5A-486C-A8C5-ECC9F3942E4B}">
                <a14:imgProps xmlns:a14="http://schemas.microsoft.com/office/drawing/2010/main">
                  <a14:imgLayer r:embed="rId13">
                    <a14:imgEffect>
                      <a14:backgroundRemoval t="10000" b="90000" l="10000" r="90000"/>
                    </a14:imgEffect>
                  </a14:imgLayer>
                </a14:imgProps>
              </a:ext>
              <a:ext uri="{28A0092B-C50C-407E-A947-70E740481C1C}">
                <a14:useLocalDpi xmlns:a14="http://schemas.microsoft.com/office/drawing/2010/main" val="0"/>
              </a:ext>
            </a:extLst>
          </a:blip>
          <a:srcRect l="44458" t="58967" r="25774" b="15252"/>
          <a:stretch/>
        </p:blipFill>
        <p:spPr>
          <a:xfrm rot="6416937">
            <a:off x="34040655" y="37033784"/>
            <a:ext cx="2674607" cy="2013469"/>
          </a:xfrm>
          <a:prstGeom prst="rect">
            <a:avLst/>
          </a:prstGeom>
        </p:spPr>
      </p:pic>
      <p:pic>
        <p:nvPicPr>
          <p:cNvPr id="41" name="Picture 40" descr="multiple-choice-bubble-answer-sheet-14426248.jpg"/>
          <p:cNvPicPr>
            <a:picLocks noChangeAspect="1"/>
          </p:cNvPicPr>
          <p:nvPr/>
        </p:nvPicPr>
        <p:blipFill rotWithShape="1">
          <a:blip r:embed="rId11">
            <a:extLst>
              <a:ext uri="{BEBA8EAE-BF5A-486C-A8C5-ECC9F3942E4B}">
                <a14:imgProps xmlns:a14="http://schemas.microsoft.com/office/drawing/2010/main">
                  <a14:imgLayer r:embed="rId14">
                    <a14:imgEffect>
                      <a14:backgroundRemoval t="10000" b="90000" l="10000" r="90000"/>
                    </a14:imgEffect>
                  </a14:imgLayer>
                </a14:imgProps>
              </a:ext>
              <a:ext uri="{28A0092B-C50C-407E-A947-70E740481C1C}">
                <a14:useLocalDpi xmlns:a14="http://schemas.microsoft.com/office/drawing/2010/main" val="0"/>
              </a:ext>
            </a:extLst>
          </a:blip>
          <a:srcRect l="44458" t="58967" r="25774" b="15252"/>
          <a:stretch/>
        </p:blipFill>
        <p:spPr>
          <a:xfrm rot="6416937">
            <a:off x="35682329" y="37021724"/>
            <a:ext cx="2674607" cy="2013469"/>
          </a:xfrm>
          <a:prstGeom prst="rect">
            <a:avLst/>
          </a:prstGeom>
        </p:spPr>
      </p:pic>
      <p:pic>
        <p:nvPicPr>
          <p:cNvPr id="42" name="Picture 41" descr="multiple-choice-bubble-answer-sheet-14426248.jpg"/>
          <p:cNvPicPr>
            <a:picLocks noChangeAspect="1"/>
          </p:cNvPicPr>
          <p:nvPr/>
        </p:nvPicPr>
        <p:blipFill rotWithShape="1">
          <a:blip r:embed="rId11">
            <a:extLst>
              <a:ext uri="{BEBA8EAE-BF5A-486C-A8C5-ECC9F3942E4B}">
                <a14:imgProps xmlns:a14="http://schemas.microsoft.com/office/drawing/2010/main">
                  <a14:imgLayer r:embed="rId15">
                    <a14:imgEffect>
                      <a14:backgroundRemoval t="10000" b="90000" l="10000" r="90000"/>
                    </a14:imgEffect>
                  </a14:imgLayer>
                </a14:imgProps>
              </a:ext>
              <a:ext uri="{28A0092B-C50C-407E-A947-70E740481C1C}">
                <a14:useLocalDpi xmlns:a14="http://schemas.microsoft.com/office/drawing/2010/main" val="0"/>
              </a:ext>
            </a:extLst>
          </a:blip>
          <a:srcRect l="44458" t="58967" r="25774" b="15252"/>
          <a:stretch/>
        </p:blipFill>
        <p:spPr>
          <a:xfrm rot="6416937">
            <a:off x="30745621" y="37055349"/>
            <a:ext cx="2674607" cy="2013469"/>
          </a:xfrm>
          <a:prstGeom prst="rect">
            <a:avLst/>
          </a:prstGeom>
        </p:spPr>
      </p:pic>
      <p:sp>
        <p:nvSpPr>
          <p:cNvPr id="16" name="TextBox 15"/>
          <p:cNvSpPr txBox="1"/>
          <p:nvPr/>
        </p:nvSpPr>
        <p:spPr>
          <a:xfrm rot="1354472">
            <a:off x="38830695" y="37505883"/>
            <a:ext cx="804024" cy="1569660"/>
          </a:xfrm>
          <a:prstGeom prst="rect">
            <a:avLst/>
          </a:prstGeom>
          <a:noFill/>
        </p:spPr>
        <p:txBody>
          <a:bodyPr wrap="square" rtlCol="0">
            <a:spAutoFit/>
          </a:bodyPr>
          <a:lstStyle/>
          <a:p>
            <a:r>
              <a:rPr lang="en-US" sz="9600" dirty="0" smtClean="0"/>
              <a:t>?</a:t>
            </a:r>
            <a:endParaRPr lang="en-US" sz="9600" dirty="0"/>
          </a:p>
        </p:txBody>
      </p:sp>
      <p:sp>
        <p:nvSpPr>
          <p:cNvPr id="18" name="TextBox 17"/>
          <p:cNvSpPr txBox="1"/>
          <p:nvPr/>
        </p:nvSpPr>
        <p:spPr>
          <a:xfrm rot="2773553">
            <a:off x="39013426" y="38428682"/>
            <a:ext cx="730930" cy="1569660"/>
          </a:xfrm>
          <a:prstGeom prst="rect">
            <a:avLst/>
          </a:prstGeom>
          <a:noFill/>
        </p:spPr>
        <p:txBody>
          <a:bodyPr wrap="square" rtlCol="0">
            <a:spAutoFit/>
          </a:bodyPr>
          <a:lstStyle/>
          <a:p>
            <a:r>
              <a:rPr lang="en-US" sz="9600" dirty="0" smtClean="0"/>
              <a:t>?</a:t>
            </a:r>
            <a:endParaRPr lang="en-US" sz="9600" dirty="0"/>
          </a:p>
        </p:txBody>
      </p:sp>
    </p:spTree>
    <p:extLst>
      <p:ext uri="{BB962C8B-B14F-4D97-AF65-F5344CB8AC3E}">
        <p14:creationId xmlns:p14="http://schemas.microsoft.com/office/powerpoint/2010/main" val="59204403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ＭＳ ゴシック"/>
        <a:font script="Hang" typeface="HY그래픽B"/>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Slipstream.thmx</Template>
  <TotalTime>4480</TotalTime>
  <Words>932</Words>
  <Application>Microsoft Office PowerPoint</Application>
  <PresentationFormat>Custom</PresentationFormat>
  <Paragraphs>40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Slipstream</vt:lpstr>
      <vt:lpstr>PowerPoint Presentation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Doniya Quenneville</dc:creator>
  <cp:lastModifiedBy>mcadieux</cp:lastModifiedBy>
  <cp:revision>75</cp:revision>
  <dcterms:created xsi:type="dcterms:W3CDTF">2014-03-10T15:59:19Z</dcterms:created>
  <dcterms:modified xsi:type="dcterms:W3CDTF">2014-03-18T19:27:48Z</dcterms:modified>
</cp:coreProperties>
</file>