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8" r:id="rId6"/>
    <p:sldId id="272" r:id="rId7"/>
    <p:sldId id="270" r:id="rId8"/>
    <p:sldId id="264" r:id="rId9"/>
    <p:sldId id="265" r:id="rId10"/>
    <p:sldId id="273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3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93DE-7C4E-4888-B244-FC2F4CE92823}" type="datetimeFigureOut">
              <a:rPr lang="en-US" smtClean="0"/>
              <a:t>12/7/18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6834-BA2A-41F3-B38D-3950DBA1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01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93DE-7C4E-4888-B244-FC2F4CE92823}" type="datetimeFigureOut">
              <a:rPr lang="en-US" smtClean="0"/>
              <a:t>12/7/18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6834-BA2A-41F3-B38D-3950DBA1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5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93DE-7C4E-4888-B244-FC2F4CE92823}" type="datetimeFigureOut">
              <a:rPr lang="en-US" smtClean="0"/>
              <a:t>12/7/18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6834-BA2A-41F3-B38D-3950DBA1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6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93DE-7C4E-4888-B244-FC2F4CE92823}" type="datetimeFigureOut">
              <a:rPr lang="en-US" smtClean="0"/>
              <a:t>12/7/18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6834-BA2A-41F3-B38D-3950DBA1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12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93DE-7C4E-4888-B244-FC2F4CE92823}" type="datetimeFigureOut">
              <a:rPr lang="en-US" smtClean="0"/>
              <a:t>12/7/18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6834-BA2A-41F3-B38D-3950DBA1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239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93DE-7C4E-4888-B244-FC2F4CE92823}" type="datetimeFigureOut">
              <a:rPr lang="en-US" smtClean="0"/>
              <a:t>12/7/18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6834-BA2A-41F3-B38D-3950DBA1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439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93DE-7C4E-4888-B244-FC2F4CE92823}" type="datetimeFigureOut">
              <a:rPr lang="en-US" smtClean="0"/>
              <a:t>12/7/18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6834-BA2A-41F3-B38D-3950DBA1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32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93DE-7C4E-4888-B244-FC2F4CE92823}" type="datetimeFigureOut">
              <a:rPr lang="en-US" smtClean="0"/>
              <a:t>12/7/18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6834-BA2A-41F3-B38D-3950DBA1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2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93DE-7C4E-4888-B244-FC2F4CE92823}" type="datetimeFigureOut">
              <a:rPr lang="en-US" smtClean="0"/>
              <a:t>12/7/18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6834-BA2A-41F3-B38D-3950DBA1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02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93DE-7C4E-4888-B244-FC2F4CE92823}" type="datetimeFigureOut">
              <a:rPr lang="en-US" smtClean="0"/>
              <a:t>12/7/18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6834-BA2A-41F3-B38D-3950DBA1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917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93DE-7C4E-4888-B244-FC2F4CE92823}" type="datetimeFigureOut">
              <a:rPr lang="en-US" smtClean="0"/>
              <a:t>12/7/18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6834-BA2A-41F3-B38D-3950DBA1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501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593DE-7C4E-4888-B244-FC2F4CE92823}" type="datetimeFigureOut">
              <a:rPr lang="en-US" smtClean="0"/>
              <a:t>12/7/18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36834-BA2A-41F3-B38D-3950DBA1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47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cs.uottawa.ca/onlac" TargetMode="External"/><Relationship Id="rId2" Type="http://schemas.openxmlformats.org/officeDocument/2006/relationships/hyperlink" Target="mailto:rflynn@uottawa.c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451" y="1122363"/>
            <a:ext cx="11504813" cy="1213514"/>
          </a:xfrm>
        </p:spPr>
        <p:txBody>
          <a:bodyPr>
            <a:normAutofit/>
          </a:bodyPr>
          <a:lstStyle/>
          <a:p>
            <a:r>
              <a:rPr lang="en-CA" sz="3600" b="1" dirty="0">
                <a:solidFill>
                  <a:srgbClr val="0070C0"/>
                </a:solidFill>
                <a:latin typeface="+mn-lt"/>
              </a:rPr>
              <a:t>Pre-School to Post-Secondary Educational Outcomes</a:t>
            </a:r>
            <a:br>
              <a:rPr lang="en-CA" sz="3600" b="1" dirty="0">
                <a:solidFill>
                  <a:srgbClr val="0070C0"/>
                </a:solidFill>
                <a:latin typeface="+mn-lt"/>
              </a:rPr>
            </a:br>
            <a:r>
              <a:rPr lang="en-CA" sz="3600" b="1" dirty="0">
                <a:solidFill>
                  <a:srgbClr val="0070C0"/>
                </a:solidFill>
                <a:latin typeface="+mn-lt"/>
              </a:rPr>
              <a:t> of Young People in Care in Ontario (Canada)</a:t>
            </a:r>
            <a:endParaRPr lang="en-US" sz="36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643447"/>
            <a:ext cx="9144000" cy="386541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CA" dirty="0"/>
              <a:t>Robert Flynn, Meagan Miller, Barbara Greenberg,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CA" dirty="0"/>
              <a:t>Erik Michael, &amp; Cynthia Vincent</a:t>
            </a:r>
          </a:p>
          <a:p>
            <a:pPr>
              <a:lnSpc>
                <a:spcPct val="100000"/>
              </a:lnSpc>
            </a:pPr>
            <a:r>
              <a:rPr lang="en-CA" dirty="0"/>
              <a:t>Ontario Looking After Children Project </a:t>
            </a:r>
          </a:p>
          <a:p>
            <a:pPr>
              <a:lnSpc>
                <a:spcPct val="100000"/>
              </a:lnSpc>
            </a:pPr>
            <a:r>
              <a:rPr lang="en-CA" dirty="0"/>
              <a:t>Centre for Research on Educational &amp; Community Services (CRECS)</a:t>
            </a:r>
          </a:p>
          <a:p>
            <a:pPr>
              <a:lnSpc>
                <a:spcPct val="120000"/>
              </a:lnSpc>
            </a:pPr>
            <a:r>
              <a:rPr lang="en-CA" dirty="0"/>
              <a:t>University of Ottawa (Canada)</a:t>
            </a:r>
          </a:p>
          <a:p>
            <a:r>
              <a:rPr lang="en-CA" dirty="0">
                <a:solidFill>
                  <a:schemeClr val="accent5"/>
                </a:solidFill>
              </a:rPr>
              <a:t>Symposium on educational outcomes for children and young people in out-of-home care, EUSARF 2018, Porto, Portugal, October 2-5, 2018 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907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b="1" dirty="0">
                <a:solidFill>
                  <a:schemeClr val="accent5"/>
                </a:solidFill>
                <a:latin typeface="+mn-lt"/>
              </a:rPr>
              <a:t>Thank you for your attention. Questions?</a:t>
            </a:r>
            <a:endParaRPr lang="en-US" sz="32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For more information:</a:t>
            </a:r>
          </a:p>
          <a:p>
            <a:pPr marL="0" indent="0">
              <a:buNone/>
            </a:pPr>
            <a:r>
              <a:rPr lang="en-CA" dirty="0"/>
              <a:t>•Robert Flynn, University of Ottawa (Canada), </a:t>
            </a:r>
            <a:r>
              <a:rPr lang="en-CA" dirty="0">
                <a:hlinkClick r:id="rId2"/>
              </a:rPr>
              <a:t>rflynn@uottawa.ca</a:t>
            </a:r>
            <a:endParaRPr lang="en-CA" dirty="0"/>
          </a:p>
          <a:p>
            <a:pPr marL="0" indent="0">
              <a:buNone/>
            </a:pPr>
            <a:r>
              <a:rPr lang="en-CA" dirty="0"/>
              <a:t>•</a:t>
            </a:r>
            <a:r>
              <a:rPr lang="en-CA" dirty="0" err="1"/>
              <a:t>OnLAC</a:t>
            </a:r>
            <a:r>
              <a:rPr lang="en-CA" dirty="0"/>
              <a:t> project: </a:t>
            </a:r>
            <a:r>
              <a:rPr lang="en-US" u="sng" dirty="0">
                <a:hlinkClick r:id="rId3"/>
              </a:rPr>
              <a:t>https://crecs.uottawa.ca/onlac</a:t>
            </a:r>
            <a:endParaRPr lang="en-US" u="sng" dirty="0"/>
          </a:p>
          <a:p>
            <a:pPr marL="0" indent="0">
              <a:buNone/>
            </a:pPr>
            <a:r>
              <a:rPr lang="en-CA" dirty="0"/>
              <a:t> </a:t>
            </a:r>
            <a:endParaRPr lang="en-CA" dirty="0">
              <a:solidFill>
                <a:srgbClr val="C00000"/>
              </a:solidFill>
            </a:endParaRPr>
          </a:p>
          <a:p>
            <a:pPr marL="457200" lvl="1" indent="0">
              <a:buNone/>
            </a:pPr>
            <a:endParaRPr lang="en-CA" dirty="0">
              <a:solidFill>
                <a:srgbClr val="C00000"/>
              </a:solidFill>
            </a:endParaRPr>
          </a:p>
          <a:p>
            <a:pPr marL="457200" lvl="1" indent="0">
              <a:buNone/>
            </a:pPr>
            <a:endParaRPr lang="en-CA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131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sz="3600" b="1" dirty="0">
                <a:solidFill>
                  <a:srgbClr val="0070C0"/>
                </a:solidFill>
                <a:latin typeface="+mn-lt"/>
              </a:rPr>
              <a:t>Outline</a:t>
            </a:r>
            <a:endParaRPr lang="en-US" sz="36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17370"/>
            <a:ext cx="10515600" cy="4777740"/>
          </a:xfrm>
        </p:spPr>
        <p:txBody>
          <a:bodyPr/>
          <a:lstStyle/>
          <a:p>
            <a:r>
              <a:rPr lang="en-CA" dirty="0"/>
              <a:t>Current educational outcomes of children and youth in care in Ontario, at all levels (all data are cross-sectional and drawn from data </a:t>
            </a:r>
            <a:r>
              <a:rPr lang="en-CA"/>
              <a:t>base of Ontario </a:t>
            </a:r>
            <a:r>
              <a:rPr lang="en-CA" dirty="0"/>
              <a:t>Looking After Children [“</a:t>
            </a:r>
            <a:r>
              <a:rPr lang="en-CA" dirty="0" err="1"/>
              <a:t>OnLAC</a:t>
            </a:r>
            <a:r>
              <a:rPr lang="en-CA" dirty="0"/>
              <a:t>”] project.)  </a:t>
            </a:r>
          </a:p>
          <a:p>
            <a:r>
              <a:rPr lang="en-CA" dirty="0"/>
              <a:t>A preventable childhood cause and some preventable adult consequences of poor educational outcomes</a:t>
            </a:r>
          </a:p>
          <a:p>
            <a:r>
              <a:rPr lang="en-CA" dirty="0"/>
              <a:t>Three key conclusions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24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6228"/>
          </a:xfrm>
        </p:spPr>
        <p:txBody>
          <a:bodyPr>
            <a:noAutofit/>
          </a:bodyPr>
          <a:lstStyle/>
          <a:p>
            <a:r>
              <a:rPr lang="en-CA" sz="3600" b="1" dirty="0">
                <a:solidFill>
                  <a:schemeClr val="accent5"/>
                </a:solidFill>
                <a:latin typeface="+mn-lt"/>
              </a:rPr>
              <a:t>Current </a:t>
            </a:r>
            <a:r>
              <a:rPr lang="en-CA" sz="3600" b="1" dirty="0">
                <a:solidFill>
                  <a:srgbClr val="C00000"/>
                </a:solidFill>
                <a:latin typeface="+mn-lt"/>
              </a:rPr>
              <a:t>pre-school</a:t>
            </a:r>
            <a:r>
              <a:rPr lang="en-CA" sz="3600" b="1" dirty="0">
                <a:solidFill>
                  <a:schemeClr val="accent5"/>
                </a:solidFill>
                <a:latin typeface="+mn-lt"/>
              </a:rPr>
              <a:t> educational outcomes of young children in care in Ontario</a:t>
            </a:r>
            <a:endParaRPr lang="en-US" sz="36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077" y="1690688"/>
            <a:ext cx="11321934" cy="4870132"/>
          </a:xfrm>
        </p:spPr>
        <p:txBody>
          <a:bodyPr>
            <a:normAutofit/>
          </a:bodyPr>
          <a:lstStyle/>
          <a:p>
            <a:r>
              <a:rPr lang="en-CA" b="1" dirty="0">
                <a:solidFill>
                  <a:schemeClr val="accent5"/>
                </a:solidFill>
              </a:rPr>
              <a:t>Our sample: </a:t>
            </a:r>
            <a:r>
              <a:rPr lang="en-CA" dirty="0"/>
              <a:t>520 young children in care in 2010-2015, aged 12-47 months</a:t>
            </a:r>
          </a:p>
          <a:p>
            <a:r>
              <a:rPr lang="en-CA" dirty="0"/>
              <a:t>Standardized outcome measure: Motor &amp; Social Development (MSD) scale, assessing young children’s motor, social, &amp; cognitive development</a:t>
            </a:r>
          </a:p>
          <a:p>
            <a:pPr lvl="1"/>
            <a:r>
              <a:rPr lang="en-CA" dirty="0"/>
              <a:t>General population: Mean = 100.0; median (50</a:t>
            </a:r>
            <a:r>
              <a:rPr lang="en-CA" baseline="30000" dirty="0"/>
              <a:t>th</a:t>
            </a:r>
            <a:r>
              <a:rPr lang="en-CA" dirty="0"/>
              <a:t> percentile) = 100; </a:t>
            </a:r>
            <a:r>
              <a:rPr lang="en-CA" i="1" dirty="0"/>
              <a:t>SD</a:t>
            </a:r>
            <a:r>
              <a:rPr lang="en-CA" dirty="0"/>
              <a:t> = 15.0</a:t>
            </a:r>
          </a:p>
          <a:p>
            <a:pPr lvl="1"/>
            <a:r>
              <a:rPr lang="en-CA" dirty="0"/>
              <a:t>Our sample:  Mean = 88.7; median = 89 (23</a:t>
            </a:r>
            <a:r>
              <a:rPr lang="en-CA" baseline="30000" dirty="0"/>
              <a:t>rd</a:t>
            </a:r>
            <a:r>
              <a:rPr lang="en-CA" dirty="0"/>
              <a:t> percentile); </a:t>
            </a:r>
            <a:r>
              <a:rPr lang="en-CA" i="1" dirty="0"/>
              <a:t>SD</a:t>
            </a:r>
            <a:r>
              <a:rPr lang="en-CA" dirty="0"/>
              <a:t> = 15.7 </a:t>
            </a:r>
          </a:p>
          <a:p>
            <a:r>
              <a:rPr lang="en-CA" b="1" dirty="0">
                <a:solidFill>
                  <a:schemeClr val="accent5"/>
                </a:solidFill>
              </a:rPr>
              <a:t>Takeaway: </a:t>
            </a:r>
          </a:p>
          <a:p>
            <a:pPr lvl="1"/>
            <a:r>
              <a:rPr lang="en-CA" dirty="0"/>
              <a:t>Our sample mean was 0.75 </a:t>
            </a:r>
            <a:r>
              <a:rPr lang="en-CA" i="1" dirty="0"/>
              <a:t>SD</a:t>
            </a:r>
            <a:r>
              <a:rPr lang="en-CA" dirty="0"/>
              <a:t>s below the general population mean (i.e., a large effect size), or 27 percentiles below the general population median</a:t>
            </a:r>
          </a:p>
          <a:p>
            <a:pPr lvl="1"/>
            <a:r>
              <a:rPr lang="en-CA" dirty="0"/>
              <a:t>This helps explain why many children and youth in care have difficulty later in primary, secondary, or post-secondary education  </a:t>
            </a:r>
          </a:p>
          <a:p>
            <a:pPr lvl="1"/>
            <a:endParaRPr lang="en-CA" sz="2800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244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575" y="365125"/>
            <a:ext cx="11430000" cy="939973"/>
          </a:xfrm>
        </p:spPr>
        <p:txBody>
          <a:bodyPr>
            <a:noAutofit/>
          </a:bodyPr>
          <a:lstStyle/>
          <a:p>
            <a:r>
              <a:rPr lang="en-CA" sz="3600" b="1" dirty="0">
                <a:solidFill>
                  <a:schemeClr val="accent5"/>
                </a:solidFill>
                <a:latin typeface="+mn-lt"/>
              </a:rPr>
              <a:t>Current </a:t>
            </a:r>
            <a:r>
              <a:rPr lang="en-CA" sz="3600" b="1" dirty="0">
                <a:solidFill>
                  <a:srgbClr val="C00000"/>
                </a:solidFill>
                <a:latin typeface="+mn-lt"/>
              </a:rPr>
              <a:t>primary-school</a:t>
            </a:r>
            <a:r>
              <a:rPr lang="en-CA" sz="3600" b="1" dirty="0">
                <a:solidFill>
                  <a:schemeClr val="accent5"/>
                </a:solidFill>
                <a:latin typeface="+mn-lt"/>
              </a:rPr>
              <a:t> educational outcomes of children in care in Ontario</a:t>
            </a:r>
            <a:endParaRPr lang="en-US" sz="36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389" y="1305098"/>
            <a:ext cx="11263746" cy="6204411"/>
          </a:xfrm>
        </p:spPr>
        <p:txBody>
          <a:bodyPr>
            <a:noAutofit/>
          </a:bodyPr>
          <a:lstStyle/>
          <a:p>
            <a:r>
              <a:rPr lang="en-CA" b="1" dirty="0">
                <a:solidFill>
                  <a:schemeClr val="accent5"/>
                </a:solidFill>
              </a:rPr>
              <a:t>Our sample: </a:t>
            </a:r>
            <a:r>
              <a:rPr lang="en-CA" dirty="0"/>
              <a:t>1,779 young people in care in 2016, aged 6-13 years</a:t>
            </a:r>
          </a:p>
          <a:p>
            <a:r>
              <a:rPr lang="en-CA" b="1" dirty="0">
                <a:solidFill>
                  <a:srgbClr val="0070C0"/>
                </a:solidFill>
              </a:rPr>
              <a:t>Performance in </a:t>
            </a:r>
            <a:r>
              <a:rPr lang="en-CA" b="1" dirty="0">
                <a:solidFill>
                  <a:srgbClr val="C00000"/>
                </a:solidFill>
              </a:rPr>
              <a:t>reading </a:t>
            </a:r>
            <a:r>
              <a:rPr lang="en-CA" dirty="0"/>
              <a:t>(as rated by worker): </a:t>
            </a:r>
          </a:p>
          <a:p>
            <a:pPr lvl="1"/>
            <a:r>
              <a:rPr lang="en-CA" dirty="0"/>
              <a:t>Excellent (above current grade level)			11%</a:t>
            </a:r>
          </a:p>
          <a:p>
            <a:pPr lvl="1"/>
            <a:r>
              <a:rPr lang="en-CA" dirty="0"/>
              <a:t>Good (at grade level)					35%</a:t>
            </a:r>
          </a:p>
          <a:p>
            <a:pPr lvl="1"/>
            <a:r>
              <a:rPr lang="en-CA" dirty="0"/>
              <a:t>Fair (below grade level)					32%</a:t>
            </a:r>
          </a:p>
          <a:p>
            <a:pPr lvl="1"/>
            <a:r>
              <a:rPr lang="en-CA" dirty="0"/>
              <a:t>Poor (much below grade level)				22%</a:t>
            </a:r>
          </a:p>
          <a:p>
            <a:r>
              <a:rPr lang="en-CA" b="1" dirty="0">
                <a:solidFill>
                  <a:srgbClr val="0070C0"/>
                </a:solidFill>
              </a:rPr>
              <a:t>Performance in </a:t>
            </a:r>
            <a:r>
              <a:rPr lang="en-CA" b="1" dirty="0">
                <a:solidFill>
                  <a:srgbClr val="C00000"/>
                </a:solidFill>
              </a:rPr>
              <a:t>math </a:t>
            </a:r>
            <a:r>
              <a:rPr lang="en-CA" dirty="0"/>
              <a:t>(as rated by worker): </a:t>
            </a:r>
          </a:p>
          <a:p>
            <a:pPr lvl="1"/>
            <a:r>
              <a:rPr lang="en-CA" dirty="0"/>
              <a:t>Excellent (above current grade level)		  	  6%</a:t>
            </a:r>
          </a:p>
          <a:p>
            <a:pPr lvl="1"/>
            <a:r>
              <a:rPr lang="en-CA" dirty="0"/>
              <a:t>Good (at grade level)					36%</a:t>
            </a:r>
          </a:p>
          <a:p>
            <a:pPr lvl="1"/>
            <a:r>
              <a:rPr lang="en-CA" dirty="0"/>
              <a:t>Fair (below grade level)					35%</a:t>
            </a:r>
          </a:p>
          <a:p>
            <a:pPr lvl="1"/>
            <a:r>
              <a:rPr lang="en-CA" dirty="0"/>
              <a:t>Poor (much below grade level)				23%</a:t>
            </a:r>
          </a:p>
          <a:p>
            <a:r>
              <a:rPr lang="en-CA" b="1" dirty="0">
                <a:solidFill>
                  <a:schemeClr val="accent5"/>
                </a:solidFill>
              </a:rPr>
              <a:t>Takeaway:</a:t>
            </a:r>
            <a:r>
              <a:rPr lang="en-CA" b="1" dirty="0">
                <a:solidFill>
                  <a:srgbClr val="C00000"/>
                </a:solidFill>
              </a:rPr>
              <a:t> </a:t>
            </a:r>
            <a:r>
              <a:rPr lang="en-CA" dirty="0"/>
              <a:t>54%</a:t>
            </a:r>
            <a:r>
              <a:rPr lang="en-CA" b="1" dirty="0">
                <a:solidFill>
                  <a:srgbClr val="C00000"/>
                </a:solidFill>
              </a:rPr>
              <a:t> </a:t>
            </a:r>
            <a:r>
              <a:rPr lang="en-CA" dirty="0"/>
              <a:t>in reading and 58% in math were rated as functioning below grade level in reading and math, indicating targets for intervention</a:t>
            </a:r>
          </a:p>
          <a:p>
            <a:pPr marL="0" indent="0">
              <a:buNone/>
            </a:pPr>
            <a:r>
              <a:rPr lang="en-CA" dirty="0"/>
              <a:t> </a:t>
            </a:r>
            <a:endParaRPr lang="en-US" dirty="0"/>
          </a:p>
          <a:p>
            <a:endParaRPr lang="en-CA" sz="2400" dirty="0"/>
          </a:p>
          <a:p>
            <a:pPr marL="0" indent="0">
              <a:buNone/>
            </a:pPr>
            <a:r>
              <a:rPr lang="en-CA" sz="2400" dirty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1982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949" y="365126"/>
            <a:ext cx="11396749" cy="1014788"/>
          </a:xfrm>
        </p:spPr>
        <p:txBody>
          <a:bodyPr>
            <a:noAutofit/>
          </a:bodyPr>
          <a:lstStyle/>
          <a:p>
            <a:r>
              <a:rPr lang="en-CA" sz="3600" b="1" dirty="0">
                <a:solidFill>
                  <a:schemeClr val="accent5"/>
                </a:solidFill>
                <a:latin typeface="+mn-lt"/>
              </a:rPr>
              <a:t>Current </a:t>
            </a:r>
            <a:r>
              <a:rPr lang="en-CA" sz="3600" b="1" dirty="0">
                <a:solidFill>
                  <a:srgbClr val="C00000"/>
                </a:solidFill>
                <a:latin typeface="+mn-lt"/>
              </a:rPr>
              <a:t>secondary-school</a:t>
            </a:r>
            <a:r>
              <a:rPr lang="en-CA" sz="3600" b="1" dirty="0">
                <a:solidFill>
                  <a:schemeClr val="accent5"/>
                </a:solidFill>
                <a:latin typeface="+mn-lt"/>
              </a:rPr>
              <a:t> educational outcomes of young people in care in Ontario</a:t>
            </a:r>
            <a:endParaRPr lang="en-US" sz="36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949" y="1487978"/>
            <a:ext cx="11396749" cy="5072842"/>
          </a:xfrm>
        </p:spPr>
        <p:txBody>
          <a:bodyPr>
            <a:normAutofit fontScale="92500" lnSpcReduction="10000"/>
          </a:bodyPr>
          <a:lstStyle/>
          <a:p>
            <a:r>
              <a:rPr lang="en-CA" sz="3000" b="1" dirty="0">
                <a:solidFill>
                  <a:schemeClr val="accent5"/>
                </a:solidFill>
              </a:rPr>
              <a:t>Our sample: </a:t>
            </a:r>
            <a:r>
              <a:rPr lang="en-CA" sz="3000" dirty="0"/>
              <a:t>1,639 young people in care in 2016, aged 14-17 years</a:t>
            </a:r>
          </a:p>
          <a:p>
            <a:r>
              <a:rPr lang="en-CA" sz="3000" b="1" dirty="0">
                <a:solidFill>
                  <a:srgbClr val="0070C0"/>
                </a:solidFill>
              </a:rPr>
              <a:t>Performance in reading </a:t>
            </a:r>
            <a:r>
              <a:rPr lang="en-CA" sz="3000" dirty="0"/>
              <a:t>(as rated by worker): </a:t>
            </a:r>
          </a:p>
          <a:p>
            <a:pPr lvl="1"/>
            <a:r>
              <a:rPr lang="en-CA" sz="2600" dirty="0"/>
              <a:t>Excellent (above current grade level):			14%</a:t>
            </a:r>
          </a:p>
          <a:p>
            <a:pPr lvl="1"/>
            <a:r>
              <a:rPr lang="en-CA" sz="2600" dirty="0"/>
              <a:t>Good (at grade level):					42%</a:t>
            </a:r>
          </a:p>
          <a:p>
            <a:pPr lvl="1"/>
            <a:r>
              <a:rPr lang="en-CA" sz="2600" dirty="0"/>
              <a:t>Fair (below grade level):					25%</a:t>
            </a:r>
          </a:p>
          <a:p>
            <a:pPr lvl="1"/>
            <a:r>
              <a:rPr lang="en-CA" sz="2600" dirty="0"/>
              <a:t>Poor (much below grade level):				19%</a:t>
            </a:r>
          </a:p>
          <a:p>
            <a:r>
              <a:rPr lang="en-CA" sz="3000" b="1" dirty="0">
                <a:solidFill>
                  <a:srgbClr val="0070C0"/>
                </a:solidFill>
              </a:rPr>
              <a:t>Performance in math </a:t>
            </a:r>
            <a:r>
              <a:rPr lang="en-CA" sz="3000" dirty="0"/>
              <a:t>(as rated by worker):  </a:t>
            </a:r>
          </a:p>
          <a:p>
            <a:pPr lvl="1"/>
            <a:r>
              <a:rPr lang="en-CA" sz="2600" dirty="0"/>
              <a:t>Excellent (above current grade level):		 	  7%</a:t>
            </a:r>
          </a:p>
          <a:p>
            <a:pPr lvl="1"/>
            <a:r>
              <a:rPr lang="en-CA" sz="2600" dirty="0"/>
              <a:t>Good (at grade level):					34%</a:t>
            </a:r>
          </a:p>
          <a:p>
            <a:pPr lvl="1"/>
            <a:r>
              <a:rPr lang="en-CA" sz="2600" dirty="0"/>
              <a:t>Fair (below grade level):					35%</a:t>
            </a:r>
          </a:p>
          <a:p>
            <a:pPr lvl="1"/>
            <a:r>
              <a:rPr lang="en-CA" sz="2600" dirty="0"/>
              <a:t>Poor (much below grade level):				25%</a:t>
            </a:r>
          </a:p>
          <a:p>
            <a:r>
              <a:rPr lang="en-CA" sz="3000" b="1" dirty="0">
                <a:solidFill>
                  <a:schemeClr val="accent5"/>
                </a:solidFill>
              </a:rPr>
              <a:t>Takeaway: </a:t>
            </a:r>
            <a:r>
              <a:rPr lang="en-CA" sz="3000" dirty="0"/>
              <a:t>44% in reading and 60% in math were rated as functioning below grade level, suggesting targets for intervention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442516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59" y="365125"/>
            <a:ext cx="11504815" cy="1325563"/>
          </a:xfrm>
        </p:spPr>
        <p:txBody>
          <a:bodyPr>
            <a:normAutofit/>
          </a:bodyPr>
          <a:lstStyle/>
          <a:p>
            <a:r>
              <a:rPr lang="en-CA" sz="3600" b="1" dirty="0">
                <a:solidFill>
                  <a:schemeClr val="accent5"/>
                </a:solidFill>
              </a:rPr>
              <a:t>Current </a:t>
            </a:r>
            <a:r>
              <a:rPr lang="en-CA" sz="3600" b="1" dirty="0">
                <a:solidFill>
                  <a:srgbClr val="C00000"/>
                </a:solidFill>
                <a:latin typeface="+mn-lt"/>
              </a:rPr>
              <a:t>post-secondary</a:t>
            </a:r>
            <a:r>
              <a:rPr lang="en-CA" sz="3600" b="1" dirty="0">
                <a:solidFill>
                  <a:schemeClr val="accent5"/>
                </a:solidFill>
              </a:rPr>
              <a:t> educational outcomes of young people in care in Ontario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59" y="1825625"/>
            <a:ext cx="11504815" cy="4351338"/>
          </a:xfrm>
        </p:spPr>
        <p:txBody>
          <a:bodyPr>
            <a:normAutofit fontScale="55000" lnSpcReduction="20000"/>
          </a:bodyPr>
          <a:lstStyle/>
          <a:p>
            <a:r>
              <a:rPr lang="en-CA" sz="4000" b="1" dirty="0">
                <a:solidFill>
                  <a:schemeClr val="accent5"/>
                </a:solidFill>
              </a:rPr>
              <a:t>Our sample: </a:t>
            </a:r>
            <a:r>
              <a:rPr lang="en-CA" sz="4000" dirty="0"/>
              <a:t>237 young people in care in 2016-2017, aged 18-21 years</a:t>
            </a:r>
          </a:p>
          <a:p>
            <a:r>
              <a:rPr lang="fr-CA" sz="4500" b="1" dirty="0" err="1">
                <a:solidFill>
                  <a:schemeClr val="accent5"/>
                </a:solidFill>
              </a:rPr>
              <a:t>Current</a:t>
            </a:r>
            <a:r>
              <a:rPr lang="fr-CA" sz="4500" b="1" dirty="0">
                <a:solidFill>
                  <a:schemeClr val="accent5"/>
                </a:solidFill>
              </a:rPr>
              <a:t> type of </a:t>
            </a:r>
            <a:r>
              <a:rPr lang="fr-CA" sz="4500" b="1" dirty="0" err="1">
                <a:solidFill>
                  <a:schemeClr val="accent5"/>
                </a:solidFill>
              </a:rPr>
              <a:t>education</a:t>
            </a:r>
            <a:r>
              <a:rPr lang="fr-CA" sz="4500" b="1" dirty="0">
                <a:solidFill>
                  <a:schemeClr val="accent5"/>
                </a:solidFill>
              </a:rPr>
              <a:t> or training in </a:t>
            </a:r>
            <a:r>
              <a:rPr lang="fr-CA" sz="4500" b="1" dirty="0" err="1">
                <a:solidFill>
                  <a:schemeClr val="accent5"/>
                </a:solidFill>
              </a:rPr>
              <a:t>which</a:t>
            </a:r>
            <a:r>
              <a:rPr lang="fr-CA" sz="4500" b="1" dirty="0">
                <a:solidFill>
                  <a:schemeClr val="accent5"/>
                </a:solidFill>
              </a:rPr>
              <a:t> </a:t>
            </a:r>
            <a:r>
              <a:rPr lang="fr-CA" sz="4500" b="1" dirty="0" err="1">
                <a:solidFill>
                  <a:schemeClr val="accent5"/>
                </a:solidFill>
              </a:rPr>
              <a:t>youths</a:t>
            </a:r>
            <a:r>
              <a:rPr lang="fr-CA" sz="4500" b="1" dirty="0">
                <a:solidFill>
                  <a:schemeClr val="accent5"/>
                </a:solidFill>
              </a:rPr>
              <a:t> </a:t>
            </a:r>
            <a:r>
              <a:rPr lang="fr-CA" sz="4500" b="1" dirty="0" err="1">
                <a:solidFill>
                  <a:schemeClr val="accent5"/>
                </a:solidFill>
              </a:rPr>
              <a:t>were</a:t>
            </a:r>
            <a:r>
              <a:rPr lang="fr-CA" sz="4500" b="1" dirty="0">
                <a:solidFill>
                  <a:schemeClr val="accent5"/>
                </a:solidFill>
              </a:rPr>
              <a:t> </a:t>
            </a:r>
            <a:r>
              <a:rPr lang="fr-CA" sz="4500" b="1" dirty="0" err="1">
                <a:solidFill>
                  <a:schemeClr val="accent5"/>
                </a:solidFill>
              </a:rPr>
              <a:t>currently</a:t>
            </a:r>
            <a:r>
              <a:rPr lang="fr-CA" sz="4500" b="1" dirty="0">
                <a:solidFill>
                  <a:schemeClr val="accent5"/>
                </a:solidFill>
              </a:rPr>
              <a:t> </a:t>
            </a:r>
            <a:r>
              <a:rPr lang="fr-CA" sz="4500" b="1" dirty="0" err="1">
                <a:solidFill>
                  <a:schemeClr val="accent5"/>
                </a:solidFill>
              </a:rPr>
              <a:t>enrolled</a:t>
            </a:r>
            <a:r>
              <a:rPr lang="fr-CA" sz="4500" b="1" dirty="0">
                <a:solidFill>
                  <a:schemeClr val="accent5"/>
                </a:solidFill>
              </a:rPr>
              <a:t>:</a:t>
            </a:r>
            <a:r>
              <a:rPr lang="fr-CA" dirty="0"/>
              <a:t>	</a:t>
            </a:r>
          </a:p>
          <a:p>
            <a:pPr lvl="1"/>
            <a:r>
              <a:rPr lang="fr-CA" sz="4400" dirty="0" err="1"/>
              <a:t>University</a:t>
            </a:r>
            <a:r>
              <a:rPr lang="fr-CA" sz="4400" dirty="0"/>
              <a:t> </a:t>
            </a:r>
            <a:r>
              <a:rPr lang="fr-CA" sz="4400" dirty="0" err="1"/>
              <a:t>undergraduate</a:t>
            </a:r>
            <a:r>
              <a:rPr lang="fr-CA" sz="4400" dirty="0"/>
              <a:t> program		   6%</a:t>
            </a:r>
          </a:p>
          <a:p>
            <a:pPr lvl="1"/>
            <a:r>
              <a:rPr lang="fr-CA" sz="4400" dirty="0" err="1"/>
              <a:t>Community</a:t>
            </a:r>
            <a:r>
              <a:rPr lang="fr-CA" sz="4400" dirty="0"/>
              <a:t> </a:t>
            </a:r>
            <a:r>
              <a:rPr lang="fr-CA" sz="4400" dirty="0" err="1"/>
              <a:t>college</a:t>
            </a:r>
            <a:r>
              <a:rPr lang="fr-CA" sz="4400" dirty="0"/>
              <a:t>				13%</a:t>
            </a:r>
          </a:p>
          <a:p>
            <a:pPr lvl="1"/>
            <a:r>
              <a:rPr lang="fr-CA" sz="4400" dirty="0" err="1"/>
              <a:t>Private</a:t>
            </a:r>
            <a:r>
              <a:rPr lang="fr-CA" sz="4400" dirty="0"/>
              <a:t> </a:t>
            </a:r>
            <a:r>
              <a:rPr lang="fr-CA" sz="4400" dirty="0" err="1"/>
              <a:t>career</a:t>
            </a:r>
            <a:r>
              <a:rPr lang="fr-CA" sz="4400" dirty="0"/>
              <a:t> </a:t>
            </a:r>
            <a:r>
              <a:rPr lang="fr-CA" sz="4400" dirty="0" err="1"/>
              <a:t>college</a:t>
            </a:r>
            <a:r>
              <a:rPr lang="fr-CA" sz="4400" dirty="0"/>
              <a:t>				  1%</a:t>
            </a:r>
          </a:p>
          <a:p>
            <a:pPr lvl="1"/>
            <a:r>
              <a:rPr lang="fr-CA" sz="4400" dirty="0" err="1"/>
              <a:t>Secondary</a:t>
            </a:r>
            <a:r>
              <a:rPr lang="fr-CA" sz="4400" dirty="0"/>
              <a:t> </a:t>
            </a:r>
            <a:r>
              <a:rPr lang="fr-CA" sz="4400" dirty="0" err="1"/>
              <a:t>school</a:t>
            </a:r>
            <a:r>
              <a:rPr lang="fr-CA" sz="4400" dirty="0"/>
              <a:t>				22%</a:t>
            </a:r>
          </a:p>
          <a:p>
            <a:pPr lvl="1"/>
            <a:r>
              <a:rPr lang="fr-CA" sz="4400" dirty="0"/>
              <a:t>Alternative or </a:t>
            </a:r>
            <a:r>
              <a:rPr lang="fr-CA" sz="4400" dirty="0" err="1"/>
              <a:t>adult</a:t>
            </a:r>
            <a:r>
              <a:rPr lang="fr-CA" sz="4400" dirty="0"/>
              <a:t> high </a:t>
            </a:r>
            <a:r>
              <a:rPr lang="fr-CA" sz="4400" dirty="0" err="1"/>
              <a:t>school</a:t>
            </a:r>
            <a:r>
              <a:rPr lang="fr-CA" sz="4400" dirty="0"/>
              <a:t>			11%</a:t>
            </a:r>
          </a:p>
          <a:p>
            <a:pPr lvl="1"/>
            <a:r>
              <a:rPr lang="fr-CA" sz="4400" dirty="0" err="1"/>
              <a:t>Other</a:t>
            </a:r>
            <a:r>
              <a:rPr lang="fr-CA" sz="4400" dirty="0"/>
              <a:t> </a:t>
            </a:r>
            <a:r>
              <a:rPr lang="fr-CA" sz="4400" dirty="0" err="1"/>
              <a:t>education</a:t>
            </a:r>
            <a:r>
              <a:rPr lang="fr-CA" sz="4400" dirty="0"/>
              <a:t> or training			  2%</a:t>
            </a:r>
          </a:p>
          <a:p>
            <a:pPr lvl="1"/>
            <a:r>
              <a:rPr lang="fr-CA" sz="4400" dirty="0"/>
              <a:t>Not </a:t>
            </a:r>
            <a:r>
              <a:rPr lang="fr-CA" sz="4400" dirty="0" err="1"/>
              <a:t>currently</a:t>
            </a:r>
            <a:r>
              <a:rPr lang="fr-CA" sz="4400" dirty="0"/>
              <a:t> in </a:t>
            </a:r>
            <a:r>
              <a:rPr lang="fr-CA" sz="4400" dirty="0" err="1"/>
              <a:t>school</a:t>
            </a:r>
            <a:r>
              <a:rPr lang="fr-CA" sz="4400" dirty="0"/>
              <a:t>				46%</a:t>
            </a:r>
          </a:p>
          <a:p>
            <a:r>
              <a:rPr lang="fr-CA" sz="5100" b="1" dirty="0" err="1">
                <a:solidFill>
                  <a:schemeClr val="accent5"/>
                </a:solidFill>
              </a:rPr>
              <a:t>Takeaway</a:t>
            </a:r>
            <a:r>
              <a:rPr lang="fr-CA" sz="5100" b="1" dirty="0">
                <a:solidFill>
                  <a:schemeClr val="accent5"/>
                </a:solidFill>
              </a:rPr>
              <a:t>: </a:t>
            </a:r>
            <a:r>
              <a:rPr lang="fr-CA" sz="5100" dirty="0" err="1"/>
              <a:t>Only</a:t>
            </a:r>
            <a:r>
              <a:rPr lang="fr-CA" sz="5100" dirty="0"/>
              <a:t> 23% </a:t>
            </a:r>
            <a:r>
              <a:rPr lang="fr-CA" sz="5100" dirty="0" err="1"/>
              <a:t>were</a:t>
            </a:r>
            <a:r>
              <a:rPr lang="fr-CA" sz="5100" dirty="0"/>
              <a:t> </a:t>
            </a:r>
            <a:r>
              <a:rPr lang="fr-CA" sz="5100" dirty="0" err="1"/>
              <a:t>enrolled</a:t>
            </a:r>
            <a:r>
              <a:rPr lang="fr-CA" sz="5100" dirty="0"/>
              <a:t> in post-</a:t>
            </a:r>
            <a:r>
              <a:rPr lang="fr-CA" sz="5100" dirty="0" err="1"/>
              <a:t>secondary</a:t>
            </a:r>
            <a:r>
              <a:rPr lang="fr-CA" sz="5100" dirty="0"/>
              <a:t> </a:t>
            </a:r>
            <a:r>
              <a:rPr lang="fr-CA" sz="5100" dirty="0" err="1"/>
              <a:t>education</a:t>
            </a:r>
            <a:r>
              <a:rPr lang="fr-CA" sz="5100" dirty="0"/>
              <a:t> or training, at </a:t>
            </a:r>
            <a:r>
              <a:rPr lang="fr-CA" sz="5100" dirty="0" err="1"/>
              <a:t>ages</a:t>
            </a:r>
            <a:r>
              <a:rPr lang="fr-CA" sz="5100" dirty="0"/>
              <a:t> 18-21 </a:t>
            </a:r>
            <a:r>
              <a:rPr lang="fr-CA" sz="5100" dirty="0" err="1"/>
              <a:t>years</a:t>
            </a:r>
            <a:r>
              <a:rPr lang="fr-CA" sz="5100" dirty="0"/>
              <a:t>, and 46% </a:t>
            </a:r>
            <a:r>
              <a:rPr lang="fr-CA" sz="5100" dirty="0" err="1"/>
              <a:t>were</a:t>
            </a:r>
            <a:r>
              <a:rPr lang="fr-CA" sz="5100" dirty="0"/>
              <a:t> not </a:t>
            </a:r>
            <a:r>
              <a:rPr lang="fr-CA" sz="5100" dirty="0" err="1"/>
              <a:t>enrolled</a:t>
            </a:r>
            <a:r>
              <a:rPr lang="fr-CA" sz="5100" dirty="0"/>
              <a:t> in </a:t>
            </a:r>
            <a:r>
              <a:rPr lang="fr-CA" sz="5100" dirty="0" err="1"/>
              <a:t>school</a:t>
            </a:r>
            <a:r>
              <a:rPr lang="fr-CA" sz="5100" dirty="0"/>
              <a:t> at all 	</a:t>
            </a:r>
            <a:r>
              <a:rPr lang="fr-CA" sz="3400" dirty="0"/>
              <a:t>							   		            		</a:t>
            </a:r>
          </a:p>
        </p:txBody>
      </p:sp>
    </p:spTree>
    <p:extLst>
      <p:ext uri="{BB962C8B-B14F-4D97-AF65-F5344CB8AC3E}">
        <p14:creationId xmlns:p14="http://schemas.microsoft.com/office/powerpoint/2010/main" val="3191617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59" y="365125"/>
            <a:ext cx="11504815" cy="1325563"/>
          </a:xfrm>
        </p:spPr>
        <p:txBody>
          <a:bodyPr>
            <a:normAutofit/>
          </a:bodyPr>
          <a:lstStyle/>
          <a:p>
            <a:r>
              <a:rPr lang="en-CA" sz="3600" b="1" dirty="0"/>
              <a:t>Current </a:t>
            </a:r>
            <a:r>
              <a:rPr lang="en-CA" sz="3600" b="1" dirty="0">
                <a:solidFill>
                  <a:srgbClr val="C00000"/>
                </a:solidFill>
                <a:latin typeface="+mn-lt"/>
              </a:rPr>
              <a:t>post-secondary</a:t>
            </a:r>
            <a:r>
              <a:rPr lang="en-CA" sz="3600" b="1" dirty="0"/>
              <a:t> educational outcomes of young people in care in Ontario (continued)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59" y="1690688"/>
            <a:ext cx="11504815" cy="4868053"/>
          </a:xfrm>
        </p:spPr>
        <p:txBody>
          <a:bodyPr>
            <a:normAutofit/>
          </a:bodyPr>
          <a:lstStyle/>
          <a:p>
            <a:r>
              <a:rPr lang="en-CA" b="1" dirty="0">
                <a:solidFill>
                  <a:schemeClr val="accent5"/>
                </a:solidFill>
              </a:rPr>
              <a:t>Our sample: </a:t>
            </a:r>
            <a:r>
              <a:rPr lang="en-CA" dirty="0"/>
              <a:t>268 young people in care in 2016-2017, aged 18-21 years</a:t>
            </a:r>
          </a:p>
          <a:p>
            <a:r>
              <a:rPr lang="fr-CA" b="1" dirty="0" err="1">
                <a:solidFill>
                  <a:schemeClr val="accent5"/>
                </a:solidFill>
              </a:rPr>
              <a:t>Highest</a:t>
            </a:r>
            <a:r>
              <a:rPr lang="fr-CA" b="1" dirty="0">
                <a:solidFill>
                  <a:schemeClr val="accent5"/>
                </a:solidFill>
              </a:rPr>
              <a:t> </a:t>
            </a:r>
            <a:r>
              <a:rPr lang="fr-CA" b="1" dirty="0" err="1">
                <a:solidFill>
                  <a:schemeClr val="accent5"/>
                </a:solidFill>
              </a:rPr>
              <a:t>degree</a:t>
            </a:r>
            <a:r>
              <a:rPr lang="fr-CA" b="1" dirty="0">
                <a:solidFill>
                  <a:schemeClr val="accent5"/>
                </a:solidFill>
              </a:rPr>
              <a:t>, </a:t>
            </a:r>
            <a:r>
              <a:rPr lang="fr-CA" b="1" dirty="0" err="1">
                <a:solidFill>
                  <a:schemeClr val="accent5"/>
                </a:solidFill>
              </a:rPr>
              <a:t>diploma</a:t>
            </a:r>
            <a:r>
              <a:rPr lang="fr-CA" b="1" dirty="0">
                <a:solidFill>
                  <a:schemeClr val="accent5"/>
                </a:solidFill>
              </a:rPr>
              <a:t>, or grade </a:t>
            </a:r>
            <a:r>
              <a:rPr lang="fr-CA" b="1" dirty="0" err="1">
                <a:solidFill>
                  <a:schemeClr val="accent5"/>
                </a:solidFill>
              </a:rPr>
              <a:t>that</a:t>
            </a:r>
            <a:r>
              <a:rPr lang="fr-CA" b="1" dirty="0">
                <a:solidFill>
                  <a:schemeClr val="accent5"/>
                </a:solidFill>
              </a:rPr>
              <a:t> the </a:t>
            </a:r>
            <a:r>
              <a:rPr lang="fr-CA" b="1" dirty="0" err="1">
                <a:solidFill>
                  <a:schemeClr val="accent5"/>
                </a:solidFill>
              </a:rPr>
              <a:t>youths</a:t>
            </a:r>
            <a:r>
              <a:rPr lang="fr-CA" b="1" dirty="0">
                <a:solidFill>
                  <a:schemeClr val="accent5"/>
                </a:solidFill>
              </a:rPr>
              <a:t> </a:t>
            </a:r>
            <a:r>
              <a:rPr lang="fr-CA" b="1" dirty="0" err="1">
                <a:solidFill>
                  <a:schemeClr val="accent5"/>
                </a:solidFill>
              </a:rPr>
              <a:t>had</a:t>
            </a:r>
            <a:r>
              <a:rPr lang="fr-CA" b="1" dirty="0">
                <a:solidFill>
                  <a:schemeClr val="accent5"/>
                </a:solidFill>
              </a:rPr>
              <a:t> </a:t>
            </a:r>
            <a:r>
              <a:rPr lang="fr-CA" b="1" dirty="0" err="1">
                <a:solidFill>
                  <a:schemeClr val="accent5"/>
                </a:solidFill>
              </a:rPr>
              <a:t>attained</a:t>
            </a:r>
            <a:r>
              <a:rPr lang="fr-CA" b="1" dirty="0">
                <a:solidFill>
                  <a:schemeClr val="accent5"/>
                </a:solidFill>
              </a:rPr>
              <a:t>:</a:t>
            </a:r>
            <a:r>
              <a:rPr lang="fr-CA" dirty="0"/>
              <a:t>		</a:t>
            </a:r>
          </a:p>
          <a:p>
            <a:pPr lvl="1"/>
            <a:r>
              <a:rPr lang="fr-CA" dirty="0" err="1"/>
              <a:t>University</a:t>
            </a:r>
            <a:r>
              <a:rPr lang="fr-CA" dirty="0"/>
              <a:t> </a:t>
            </a:r>
            <a:r>
              <a:rPr lang="fr-CA" dirty="0" err="1"/>
              <a:t>degree</a:t>
            </a:r>
            <a:r>
              <a:rPr lang="fr-CA" dirty="0"/>
              <a:t>						 &lt;1%</a:t>
            </a:r>
          </a:p>
          <a:p>
            <a:pPr lvl="1"/>
            <a:r>
              <a:rPr lang="fr-CA" dirty="0" err="1"/>
              <a:t>Community</a:t>
            </a:r>
            <a:r>
              <a:rPr lang="fr-CA" dirty="0"/>
              <a:t> </a:t>
            </a:r>
            <a:r>
              <a:rPr lang="fr-CA" dirty="0" err="1"/>
              <a:t>college</a:t>
            </a:r>
            <a:r>
              <a:rPr lang="fr-CA" dirty="0"/>
              <a:t>/CEGEP/</a:t>
            </a:r>
            <a:r>
              <a:rPr lang="fr-CA" dirty="0" err="1"/>
              <a:t>apprenticeship</a:t>
            </a:r>
            <a:r>
              <a:rPr lang="fr-CA" dirty="0"/>
              <a:t> 			   4%			</a:t>
            </a:r>
          </a:p>
          <a:p>
            <a:pPr lvl="1"/>
            <a:r>
              <a:rPr lang="fr-CA" dirty="0" err="1"/>
              <a:t>Secondary</a:t>
            </a:r>
            <a:r>
              <a:rPr lang="fr-CA" dirty="0"/>
              <a:t> </a:t>
            </a:r>
            <a:r>
              <a:rPr lang="fr-CA" dirty="0" err="1"/>
              <a:t>school</a:t>
            </a:r>
            <a:r>
              <a:rPr lang="fr-CA" dirty="0"/>
              <a:t> </a:t>
            </a:r>
            <a:r>
              <a:rPr lang="fr-CA" dirty="0" err="1"/>
              <a:t>school</a:t>
            </a:r>
            <a:r>
              <a:rPr lang="fr-CA" dirty="0"/>
              <a:t> </a:t>
            </a:r>
            <a:r>
              <a:rPr lang="fr-CA" dirty="0" err="1"/>
              <a:t>diploma</a:t>
            </a:r>
            <a:r>
              <a:rPr lang="fr-CA" dirty="0"/>
              <a:t> (grade 12) or </a:t>
            </a:r>
            <a:r>
              <a:rPr lang="fr-CA" dirty="0" err="1"/>
              <a:t>equivalent</a:t>
            </a:r>
            <a:r>
              <a:rPr lang="fr-CA" dirty="0"/>
              <a:t>)	 46%</a:t>
            </a:r>
          </a:p>
          <a:p>
            <a:pPr lvl="1"/>
            <a:r>
              <a:rPr lang="fr-CA" dirty="0"/>
              <a:t>Grade 11	  							 33%</a:t>
            </a:r>
          </a:p>
          <a:p>
            <a:pPr lvl="1"/>
            <a:r>
              <a:rPr lang="fr-CA" dirty="0"/>
              <a:t>Grade 10								   7%</a:t>
            </a:r>
          </a:p>
          <a:p>
            <a:pPr lvl="1"/>
            <a:r>
              <a:rPr lang="fr-CA" dirty="0"/>
              <a:t>Grade  9								   3%</a:t>
            </a:r>
          </a:p>
          <a:p>
            <a:pPr lvl="1"/>
            <a:r>
              <a:rPr lang="fr-CA" dirty="0" err="1"/>
              <a:t>Less</a:t>
            </a:r>
            <a:r>
              <a:rPr lang="fr-CA" dirty="0"/>
              <a:t> </a:t>
            </a:r>
            <a:r>
              <a:rPr lang="fr-CA" dirty="0" err="1"/>
              <a:t>than</a:t>
            </a:r>
            <a:r>
              <a:rPr lang="fr-CA" dirty="0"/>
              <a:t> grade 9						   7%	   	</a:t>
            </a:r>
          </a:p>
          <a:p>
            <a:r>
              <a:rPr lang="fr-CA" b="1" dirty="0" err="1">
                <a:solidFill>
                  <a:schemeClr val="accent5"/>
                </a:solidFill>
              </a:rPr>
              <a:t>Takeaway</a:t>
            </a:r>
            <a:r>
              <a:rPr lang="fr-CA" b="1" dirty="0">
                <a:solidFill>
                  <a:schemeClr val="accent5"/>
                </a:solidFill>
              </a:rPr>
              <a:t>: </a:t>
            </a:r>
            <a:r>
              <a:rPr lang="fr-CA" dirty="0"/>
              <a:t>50% </a:t>
            </a:r>
            <a:r>
              <a:rPr lang="fr-CA" dirty="0" err="1"/>
              <a:t>had</a:t>
            </a:r>
            <a:r>
              <a:rPr lang="fr-CA" dirty="0"/>
              <a:t> &lt; </a:t>
            </a:r>
            <a:r>
              <a:rPr lang="fr-CA" dirty="0" err="1"/>
              <a:t>secondary-school</a:t>
            </a:r>
            <a:r>
              <a:rPr lang="fr-CA" dirty="0"/>
              <a:t> </a:t>
            </a:r>
            <a:r>
              <a:rPr lang="fr-CA" dirty="0" err="1"/>
              <a:t>diploma</a:t>
            </a:r>
            <a:r>
              <a:rPr lang="fr-CA" dirty="0"/>
              <a:t>, at </a:t>
            </a:r>
            <a:r>
              <a:rPr lang="fr-CA" dirty="0" err="1"/>
              <a:t>ages</a:t>
            </a:r>
            <a:r>
              <a:rPr lang="fr-CA" dirty="0"/>
              <a:t> 18-21 </a:t>
            </a:r>
            <a:r>
              <a:rPr lang="fr-CA" dirty="0" err="1"/>
              <a:t>years</a:t>
            </a:r>
            <a:r>
              <a:rPr lang="fr-CA" dirty="0"/>
              <a:t> 		</a:t>
            </a:r>
          </a:p>
        </p:txBody>
      </p:sp>
    </p:spTree>
    <p:extLst>
      <p:ext uri="{BB962C8B-B14F-4D97-AF65-F5344CB8AC3E}">
        <p14:creationId xmlns:p14="http://schemas.microsoft.com/office/powerpoint/2010/main" val="2546220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b="1" dirty="0">
                <a:solidFill>
                  <a:schemeClr val="accent5"/>
                </a:solidFill>
                <a:latin typeface="+mn-lt"/>
              </a:rPr>
              <a:t>A preventable cause and some preventable consequences of poor educational outcomes among young people in care</a:t>
            </a:r>
            <a:endParaRPr lang="en-US" sz="32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A preventable </a:t>
            </a:r>
            <a:r>
              <a:rPr lang="en-CA" b="1" dirty="0">
                <a:solidFill>
                  <a:schemeClr val="accent5"/>
                </a:solidFill>
              </a:rPr>
              <a:t>cause</a:t>
            </a:r>
            <a:r>
              <a:rPr lang="en-CA" dirty="0"/>
              <a:t> in childhood: Poorly developed basic skills in reading and math </a:t>
            </a:r>
          </a:p>
          <a:p>
            <a:r>
              <a:rPr lang="en-CA" dirty="0"/>
              <a:t>Some preventable </a:t>
            </a:r>
            <a:r>
              <a:rPr lang="en-CA" b="1" dirty="0">
                <a:solidFill>
                  <a:schemeClr val="accent5"/>
                </a:solidFill>
              </a:rPr>
              <a:t>consequences</a:t>
            </a:r>
            <a:r>
              <a:rPr lang="en-CA" dirty="0"/>
              <a:t> in young adulthood</a:t>
            </a:r>
            <a:r>
              <a:rPr lang="en-CA" b="1" dirty="0"/>
              <a:t> </a:t>
            </a:r>
            <a:r>
              <a:rPr lang="en-CA" dirty="0"/>
              <a:t>(</a:t>
            </a:r>
            <a:r>
              <a:rPr lang="en-CA" dirty="0" err="1"/>
              <a:t>Forsman</a:t>
            </a:r>
            <a:r>
              <a:rPr lang="en-CA" dirty="0"/>
              <a:t> et al., 2016): </a:t>
            </a:r>
          </a:p>
          <a:p>
            <a:pPr lvl="1"/>
            <a:r>
              <a:rPr lang="en-CA" dirty="0"/>
              <a:t>Unemployment and economic hardship</a:t>
            </a:r>
          </a:p>
          <a:p>
            <a:pPr lvl="1"/>
            <a:r>
              <a:rPr lang="en-CA" dirty="0"/>
              <a:t>Illicit drug use</a:t>
            </a:r>
          </a:p>
          <a:p>
            <a:pPr lvl="1"/>
            <a:r>
              <a:rPr lang="en-CA" dirty="0"/>
              <a:t>Serious mental health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446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3200" b="1" dirty="0">
                <a:solidFill>
                  <a:schemeClr val="accent5"/>
                </a:solidFill>
                <a:latin typeface="+mn-lt"/>
              </a:rPr>
              <a:t>Three key conclusions regarding the education of children and youth in care</a:t>
            </a:r>
            <a:br>
              <a:rPr lang="en-CA" sz="3200" b="1" dirty="0">
                <a:solidFill>
                  <a:schemeClr val="accent5"/>
                </a:solidFill>
                <a:latin typeface="+mn-lt"/>
              </a:rPr>
            </a:br>
            <a:endParaRPr lang="en-US" sz="32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949" y="1512916"/>
            <a:ext cx="11263746" cy="5082193"/>
          </a:xfrm>
        </p:spPr>
        <p:txBody>
          <a:bodyPr>
            <a:normAutofit/>
          </a:bodyPr>
          <a:lstStyle/>
          <a:p>
            <a:pPr lvl="1"/>
            <a:r>
              <a:rPr lang="en-CA" sz="2800" dirty="0"/>
              <a:t>Need to improve educational success on all four levels, from pre-school to post-secondary</a:t>
            </a:r>
          </a:p>
          <a:p>
            <a:pPr lvl="1"/>
            <a:r>
              <a:rPr lang="en-CA" sz="2800" dirty="0"/>
              <a:t>Financial support by governments of post-secondary educational opportunities </a:t>
            </a:r>
          </a:p>
          <a:p>
            <a:pPr lvl="1"/>
            <a:r>
              <a:rPr lang="en-CA" sz="2800" dirty="0"/>
              <a:t>Messaging by teachers, caregivers, and workers that young people in care:</a:t>
            </a:r>
          </a:p>
          <a:p>
            <a:pPr lvl="2"/>
            <a:r>
              <a:rPr lang="en-CA" sz="2400" dirty="0"/>
              <a:t>Belong in post-secondary education</a:t>
            </a:r>
          </a:p>
          <a:p>
            <a:pPr lvl="2"/>
            <a:r>
              <a:rPr lang="en-CA" sz="2400" dirty="0"/>
              <a:t>Will derive life-long economic benefits and well-being from completing secondary and post-secondary education (Statistics Canada, 2017; Finnie et al. 2017)</a:t>
            </a:r>
          </a:p>
          <a:p>
            <a:pPr marL="457200" lvl="1" indent="0">
              <a:buNone/>
            </a:pPr>
            <a:r>
              <a:rPr lang="en-CA" sz="2800" dirty="0"/>
              <a:t> </a:t>
            </a:r>
          </a:p>
          <a:p>
            <a:pPr marL="914400" lvl="2" indent="0">
              <a:buNone/>
            </a:pPr>
            <a:endParaRPr lang="en-CA" sz="24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158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4002</TotalTime>
  <Words>586</Words>
  <Application>Microsoft Macintosh PowerPoint</Application>
  <PresentationFormat>Widescreen</PresentationFormat>
  <Paragraphs>89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Pre-School to Post-Secondary Educational Outcomes  of Young People in Care in Ontario (Canada)</vt:lpstr>
      <vt:lpstr>Outline</vt:lpstr>
      <vt:lpstr>Current pre-school educational outcomes of young children in care in Ontario</vt:lpstr>
      <vt:lpstr>Current primary-school educational outcomes of children in care in Ontario</vt:lpstr>
      <vt:lpstr>Current secondary-school educational outcomes of young people in care in Ontario</vt:lpstr>
      <vt:lpstr>Current post-secondary educational outcomes of young people in care in Ontario</vt:lpstr>
      <vt:lpstr>Current post-secondary educational outcomes of young people in care in Ontario (continued)</vt:lpstr>
      <vt:lpstr>A preventable cause and some preventable consequences of poor educational outcomes among young people in care</vt:lpstr>
      <vt:lpstr>Three key conclusions regarding the education of children and youth in care </vt:lpstr>
      <vt:lpstr>Thank you for your attention.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Educational Outcomes  and Children in Care</dc:title>
  <dc:creator>Robert John Flynn</dc:creator>
  <cp:lastModifiedBy>Meagan Miller</cp:lastModifiedBy>
  <cp:revision>145</cp:revision>
  <cp:lastPrinted>2018-01-21T22:07:14Z</cp:lastPrinted>
  <dcterms:created xsi:type="dcterms:W3CDTF">2018-01-12T18:56:41Z</dcterms:created>
  <dcterms:modified xsi:type="dcterms:W3CDTF">2018-12-07T14:01:57Z</dcterms:modified>
</cp:coreProperties>
</file>