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1pPr>
    <a:lvl2pPr marL="2201098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2pPr>
    <a:lvl3pPr marL="4402196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3pPr>
    <a:lvl4pPr marL="6603294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4pPr>
    <a:lvl5pPr marL="8804392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5pPr>
    <a:lvl6pPr marL="11005490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6pPr>
    <a:lvl7pPr marL="13206588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7pPr>
    <a:lvl8pPr marL="15407686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8pPr>
    <a:lvl9pPr marL="17608784" algn="l" defTabSz="4402196" rtl="0" eaLnBrk="1" latinLnBrk="0" hangingPunct="1">
      <a:defRPr sz="866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ADD8"/>
    <a:srgbClr val="A692CD"/>
    <a:srgbClr val="9684BA"/>
    <a:srgbClr val="8B77AA"/>
    <a:srgbClr val="76238E"/>
    <a:srgbClr val="E6C8FF"/>
    <a:srgbClr val="F3E7FF"/>
    <a:srgbClr val="E2CFFF"/>
    <a:srgbClr val="EFEEFF"/>
    <a:srgbClr val="E9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644"/>
    <p:restoredTop sz="94646"/>
  </p:normalViewPr>
  <p:slideViewPr>
    <p:cSldViewPr snapToGrid="0" snapToObjects="1">
      <p:cViewPr>
        <p:scale>
          <a:sx n="21" d="100"/>
          <a:sy n="21" d="100"/>
        </p:scale>
        <p:origin x="1808" y="-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3C4C-5F44-B748-9356-17925E3A355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8057A-C665-114A-A861-D262FED58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14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057A-C665-114A-A861-D262FED58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6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BEEC8-1E68-9240-AFAE-B1041695E4AD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7F745-92CE-F146-91E9-30A17743C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0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CFF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28" y="2344497"/>
            <a:ext cx="4115321" cy="1611834"/>
          </a:xfrm>
          <a:prstGeom prst="rect">
            <a:avLst/>
          </a:prstGeom>
        </p:spPr>
      </p:pic>
      <p:sp>
        <p:nvSpPr>
          <p:cNvPr id="8" name="Rectangle 447"/>
          <p:cNvSpPr>
            <a:spLocks noChangeArrowheads="1"/>
          </p:cNvSpPr>
          <p:nvPr/>
        </p:nvSpPr>
        <p:spPr bwMode="auto">
          <a:xfrm>
            <a:off x="5029202" y="797662"/>
            <a:ext cx="351390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6000" cap="all" spc="225" dirty="0">
                <a:effectLst>
                  <a:outerShdw blurRad="50800" dist="50800" dir="5400000" algn="ctr" rotWithShape="0">
                    <a:srgbClr val="623492"/>
                  </a:outerShdw>
                </a:effectLst>
              </a:rPr>
              <a:t> </a:t>
            </a:r>
            <a:r>
              <a:rPr lang="en-US" sz="6000" cap="all" spc="225" dirty="0"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Influence of the timing of initiation of THERAPEUTIC HYPOTHERMIA on brain injury on MRI AND OUTCOME in newborns with neonatal encephalopathy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82571" y="2770564"/>
            <a:ext cx="30232349" cy="180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383" tIns="38689" rIns="77383" bIns="38689">
            <a:spAutoFit/>
          </a:bodyPr>
          <a:lstStyle/>
          <a:p>
            <a:pPr algn="ctr" defTabSz="4529525">
              <a:defRPr/>
            </a:pPr>
            <a:r>
              <a:rPr lang="it-IT" sz="4800" b="1" dirty="0"/>
              <a:t>M. Philippe</a:t>
            </a:r>
            <a:r>
              <a:rPr lang="it-IT" sz="4800" b="1" baseline="30000" dirty="0"/>
              <a:t>1</a:t>
            </a:r>
            <a:r>
              <a:rPr lang="it-IT" sz="4800" b="1" dirty="0"/>
              <a:t>, M. Guillot</a:t>
            </a:r>
            <a:r>
              <a:rPr lang="it-IT" sz="4800" b="1" baseline="30000" dirty="0"/>
              <a:t>2</a:t>
            </a:r>
            <a:r>
              <a:rPr lang="it-IT" sz="4800" b="1" dirty="0"/>
              <a:t>, E. Miller</a:t>
            </a:r>
            <a:r>
              <a:rPr lang="it-IT" sz="4800" b="1" baseline="30000" dirty="0"/>
              <a:t>3</a:t>
            </a:r>
            <a:r>
              <a:rPr lang="it-IT" sz="4800" b="1" dirty="0"/>
              <a:t>, J. Davila</a:t>
            </a:r>
            <a:r>
              <a:rPr lang="it-IT" sz="4800" b="1" baseline="30000" dirty="0"/>
              <a:t>3</a:t>
            </a:r>
            <a:r>
              <a:rPr lang="it-IT" sz="4800" b="1" dirty="0"/>
              <a:t>, N. Barrowman</a:t>
            </a:r>
            <a:r>
              <a:rPr lang="it-IT" sz="4800" b="1" baseline="30000" dirty="0"/>
              <a:t>4</a:t>
            </a:r>
            <a:r>
              <a:rPr lang="it-IT" sz="4800" b="1" dirty="0"/>
              <a:t>, MA Harrison</a:t>
            </a:r>
            <a:r>
              <a:rPr lang="it-IT" sz="4800" b="1" baseline="30000" dirty="0"/>
              <a:t>4</a:t>
            </a:r>
            <a:r>
              <a:rPr lang="it-IT" sz="4800" b="1" dirty="0"/>
              <a:t>,</a:t>
            </a:r>
            <a:r>
              <a:rPr lang="it-IT" sz="4800" b="1" baseline="30000" dirty="0"/>
              <a:t> </a:t>
            </a:r>
            <a:r>
              <a:rPr lang="it-IT" sz="4800" b="1" dirty="0"/>
              <a:t>N. Ben Fadel</a:t>
            </a:r>
            <a:r>
              <a:rPr lang="it-IT" sz="4800" b="1" baseline="30000" dirty="0"/>
              <a:t>2</a:t>
            </a:r>
            <a:r>
              <a:rPr lang="it-IT" sz="4800" b="1" dirty="0"/>
              <a:t>, S. Redpath</a:t>
            </a:r>
            <a:r>
              <a:rPr lang="it-IT" sz="4800" b="1" baseline="30000" dirty="0"/>
              <a:t>2</a:t>
            </a:r>
            <a:r>
              <a:rPr lang="it-IT" sz="4800" b="1" dirty="0"/>
              <a:t>, B Lemyre</a:t>
            </a:r>
            <a:r>
              <a:rPr lang="it-IT" sz="4800" b="1" baseline="30000" dirty="0"/>
              <a:t>2</a:t>
            </a:r>
            <a:endParaRPr lang="it-IT" sz="4800" b="1" i="1" baseline="30000" dirty="0"/>
          </a:p>
          <a:p>
            <a:pPr algn="ctr" defTabSz="4529525">
              <a:defRPr/>
            </a:pPr>
            <a:r>
              <a:rPr lang="en-US" sz="3200" b="1" i="1" baseline="30000" dirty="0"/>
              <a:t>1</a:t>
            </a:r>
            <a:r>
              <a:rPr lang="en-US" sz="3200" b="1" i="1" dirty="0"/>
              <a:t>University of Ottawa, Faculty of Medicine; </a:t>
            </a:r>
            <a:r>
              <a:rPr lang="en-US" sz="3200" b="1" i="1" baseline="30000" dirty="0"/>
              <a:t>2</a:t>
            </a:r>
            <a:r>
              <a:rPr lang="en-US" sz="3200" b="1" i="1" dirty="0"/>
              <a:t>Division of Neonatology, Children’s Hospital of Eastern Ontario; </a:t>
            </a:r>
            <a:r>
              <a:rPr lang="en-US" sz="3200" b="1" i="1" baseline="30000" dirty="0"/>
              <a:t>3 </a:t>
            </a:r>
            <a:r>
              <a:rPr lang="en-US" sz="3200" b="1" i="1" dirty="0"/>
              <a:t>Department of Radiology, Children’s Hospital of Eastern Ontario, </a:t>
            </a:r>
            <a:r>
              <a:rPr lang="en-US" sz="3200" b="1" i="1" baseline="30000" dirty="0"/>
              <a:t>4</a:t>
            </a:r>
            <a:r>
              <a:rPr lang="en-US" sz="3200" b="1" i="1" dirty="0"/>
              <a:t>Clinical Research Unit, CHEO Research Institute</a:t>
            </a:r>
            <a:endParaRPr lang="it-IT" sz="3200" b="1" i="1" dirty="0"/>
          </a:p>
        </p:txBody>
      </p:sp>
      <p:sp>
        <p:nvSpPr>
          <p:cNvPr id="10" name="Rectangle 317"/>
          <p:cNvSpPr>
            <a:spLocks noChangeArrowheads="1"/>
          </p:cNvSpPr>
          <p:nvPr/>
        </p:nvSpPr>
        <p:spPr bwMode="auto">
          <a:xfrm>
            <a:off x="2114917" y="5531079"/>
            <a:ext cx="10529977" cy="1110638"/>
          </a:xfrm>
          <a:prstGeom prst="rect">
            <a:avLst/>
          </a:prstGeom>
          <a:solidFill>
            <a:srgbClr val="76238E"/>
          </a:solidFill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lIns="82959" tIns="41479" rIns="82959" bIns="41479" anchor="ctr"/>
          <a:lstStyle/>
          <a:p>
            <a:pPr algn="ctr" eaLnBrk="0" hangingPunct="0">
              <a:defRPr/>
            </a:pPr>
            <a:r>
              <a:rPr lang="en-US" altLang="ko-KR" sz="4950" b="1" spc="545" dirty="0">
                <a:solidFill>
                  <a:schemeClr val="bg1"/>
                </a:solidFill>
                <a:effectLst>
                  <a:outerShdw blurRad="50800" dist="50800" dir="5400000" algn="tl" rotWithShape="0">
                    <a:srgbClr val="623492"/>
                  </a:outerShdw>
                </a:effectLst>
                <a:ea typeface="굴림" pitchFamily="-96" charset="-127"/>
              </a:rPr>
              <a:t>BACKGROUND</a:t>
            </a:r>
            <a:endParaRPr lang="en-US" altLang="ko-KR" sz="4050" b="1" spc="545" dirty="0">
              <a:solidFill>
                <a:schemeClr val="bg1"/>
              </a:solidFill>
              <a:effectLst>
                <a:outerShdw blurRad="50800" dist="50800" dir="5400000" algn="tl" rotWithShape="0">
                  <a:srgbClr val="623492"/>
                </a:outerShdw>
              </a:effectLst>
              <a:ea typeface="굴림" pitchFamily="-96" charset="-127"/>
            </a:endParaRPr>
          </a:p>
        </p:txBody>
      </p:sp>
      <p:sp>
        <p:nvSpPr>
          <p:cNvPr id="11" name="Rectangle 317"/>
          <p:cNvSpPr>
            <a:spLocks noChangeArrowheads="1"/>
          </p:cNvSpPr>
          <p:nvPr/>
        </p:nvSpPr>
        <p:spPr bwMode="auto">
          <a:xfrm>
            <a:off x="2114917" y="12692807"/>
            <a:ext cx="10529976" cy="1310064"/>
          </a:xfrm>
          <a:prstGeom prst="rect">
            <a:avLst/>
          </a:prstGeom>
          <a:solidFill>
            <a:srgbClr val="76238E"/>
          </a:solidFill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82959" tIns="41479" rIns="82959" bIns="41479" anchor="ctr"/>
          <a:lstStyle/>
          <a:p>
            <a:pPr algn="ctr" eaLnBrk="0" hangingPunct="0">
              <a:defRPr/>
            </a:pPr>
            <a:r>
              <a:rPr lang="en-US" altLang="ko-KR" sz="5400" b="1" spc="545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623492"/>
                  </a:outerShdw>
                </a:effectLst>
                <a:ea typeface="굴림" pitchFamily="-96" charset="-127"/>
              </a:rPr>
              <a:t>OBJECTIVES</a:t>
            </a:r>
            <a:endParaRPr lang="en-US" altLang="ko-KR" sz="4500" b="1" spc="545" dirty="0">
              <a:solidFill>
                <a:schemeClr val="bg1"/>
              </a:solidFill>
              <a:effectLst>
                <a:outerShdw blurRad="50800" dist="50800" dir="5400000" algn="ctr" rotWithShape="0">
                  <a:srgbClr val="623492"/>
                </a:outerShdw>
              </a:effectLst>
              <a:ea typeface="굴림" pitchFamily="-96" charset="-127"/>
            </a:endParaRPr>
          </a:p>
        </p:txBody>
      </p:sp>
      <p:sp>
        <p:nvSpPr>
          <p:cNvPr id="12" name="Rectangle 317"/>
          <p:cNvSpPr>
            <a:spLocks noChangeArrowheads="1"/>
          </p:cNvSpPr>
          <p:nvPr/>
        </p:nvSpPr>
        <p:spPr bwMode="auto">
          <a:xfrm>
            <a:off x="2114917" y="17349107"/>
            <a:ext cx="10529976" cy="1276928"/>
          </a:xfrm>
          <a:prstGeom prst="rect">
            <a:avLst/>
          </a:prstGeom>
          <a:solidFill>
            <a:srgbClr val="76238E"/>
          </a:solidFill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82959" tIns="41479" rIns="82959" bIns="41479" anchor="ctr"/>
          <a:lstStyle/>
          <a:p>
            <a:pPr algn="ctr" eaLnBrk="0" hangingPunct="0">
              <a:defRPr/>
            </a:pPr>
            <a:r>
              <a:rPr lang="en-US" altLang="ko-KR" sz="4950" b="1" spc="545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623492"/>
                  </a:outerShdw>
                </a:effectLst>
                <a:ea typeface="굴림" pitchFamily="-96" charset="-127"/>
              </a:rPr>
              <a:t>METHODS</a:t>
            </a:r>
            <a:endParaRPr lang="en-US" altLang="ko-KR" sz="4050" b="1" spc="545" dirty="0">
              <a:solidFill>
                <a:schemeClr val="bg1"/>
              </a:solidFill>
              <a:effectLst>
                <a:outerShdw blurRad="50800" dist="50800" dir="5400000" algn="ctr" rotWithShape="0">
                  <a:srgbClr val="623492"/>
                </a:outerShdw>
              </a:effectLst>
              <a:ea typeface="굴림" pitchFamily="-96" charset="-127"/>
            </a:endParaRPr>
          </a:p>
        </p:txBody>
      </p:sp>
      <p:sp>
        <p:nvSpPr>
          <p:cNvPr id="14" name="Rectangle 320"/>
          <p:cNvSpPr>
            <a:spLocks noChangeArrowheads="1"/>
          </p:cNvSpPr>
          <p:nvPr/>
        </p:nvSpPr>
        <p:spPr bwMode="auto">
          <a:xfrm>
            <a:off x="14657706" y="5469934"/>
            <a:ext cx="27647909" cy="1171782"/>
          </a:xfrm>
          <a:prstGeom prst="rect">
            <a:avLst/>
          </a:prstGeom>
          <a:solidFill>
            <a:srgbClr val="76238E"/>
          </a:solidFill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82959" tIns="41479" rIns="82959" bIns="41479" anchor="ctr"/>
          <a:lstStyle/>
          <a:p>
            <a:pPr algn="ctr" eaLnBrk="0" hangingPunct="0">
              <a:defRPr/>
            </a:pPr>
            <a:r>
              <a:rPr lang="en-US" altLang="ko-KR" sz="5445" b="1" spc="545" dirty="0">
                <a:solidFill>
                  <a:schemeClr val="bg1"/>
                </a:solidFill>
                <a:effectLst>
                  <a:outerShdw blurRad="50800" dist="50800" dir="5400000" algn="tl">
                    <a:srgbClr val="623492"/>
                  </a:outerShdw>
                </a:effectLst>
                <a:ea typeface="굴림" pitchFamily="-96" charset="-127"/>
              </a:rPr>
              <a:t>RESULTS</a:t>
            </a:r>
          </a:p>
        </p:txBody>
      </p:sp>
      <p:sp>
        <p:nvSpPr>
          <p:cNvPr id="15" name="Rectangle 320"/>
          <p:cNvSpPr>
            <a:spLocks noChangeArrowheads="1"/>
          </p:cNvSpPr>
          <p:nvPr/>
        </p:nvSpPr>
        <p:spPr bwMode="auto">
          <a:xfrm>
            <a:off x="24407447" y="21506448"/>
            <a:ext cx="17788221" cy="1185247"/>
          </a:xfrm>
          <a:prstGeom prst="rect">
            <a:avLst/>
          </a:prstGeom>
          <a:solidFill>
            <a:srgbClr val="76238E"/>
          </a:solidFill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82959" tIns="41479" rIns="82959" bIns="41479" anchor="ctr"/>
          <a:lstStyle/>
          <a:p>
            <a:pPr algn="ctr" eaLnBrk="0" hangingPunct="0">
              <a:defRPr/>
            </a:pPr>
            <a:r>
              <a:rPr lang="en-US" altLang="ko-KR" sz="5445" b="1" spc="545" dirty="0">
                <a:solidFill>
                  <a:schemeClr val="bg1"/>
                </a:solidFill>
                <a:effectLst>
                  <a:outerShdw blurRad="50800" dist="50800" dir="5400000" algn="tl">
                    <a:srgbClr val="623492"/>
                  </a:outerShdw>
                </a:effectLst>
                <a:ea typeface="굴림" pitchFamily="-96" charset="-127"/>
              </a:rPr>
              <a:t>DISCUSSION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8288" y="1725722"/>
            <a:ext cx="2849384" cy="2849384"/>
          </a:xfrm>
          <a:prstGeom prst="rect">
            <a:avLst/>
          </a:prstGeom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062981" y="7004555"/>
            <a:ext cx="10542675" cy="559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383" tIns="38689" rIns="77383" bIns="38689">
            <a:spAutoFit/>
          </a:bodyPr>
          <a:lstStyle/>
          <a:p>
            <a:pPr marL="518648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Canadian Pediatric Society recommends only tertiary care centers treat infants with therapeutic hypothermia (TH), despite challenges with transport in large areas</a:t>
            </a:r>
          </a:p>
          <a:p>
            <a:pPr marL="518648" lvl="1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Very early (&lt;3h of life) cooling may lead to better outcomes at 18-20 months (Thoresen 2013)</a:t>
            </a:r>
          </a:p>
          <a:p>
            <a:pPr marL="518648" lvl="1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Severity and pattern of brain injury on MRI can predict adverse neurodevelopmental outcomes (Bonifacio, 2010) (Shankaran, 2015)</a:t>
            </a:r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2114917" y="14159767"/>
            <a:ext cx="10438803" cy="351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To examine the influence of timing of TH on the pattern and severity of brain injury on MRI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To examine the influence of timing of TH on neurodevelopmental outcomes 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endParaRPr lang="en-US" sz="3400" spc="272" dirty="0"/>
          </a:p>
        </p:txBody>
      </p:sp>
      <p:sp>
        <p:nvSpPr>
          <p:cNvPr id="20" name="Rectangle 144"/>
          <p:cNvSpPr>
            <a:spLocks noChangeArrowheads="1"/>
          </p:cNvSpPr>
          <p:nvPr/>
        </p:nvSpPr>
        <p:spPr bwMode="auto">
          <a:xfrm>
            <a:off x="2101987" y="18754959"/>
            <a:ext cx="10464663" cy="127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Retrospective cohort study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Inclusion criteria: infants who received TH at CHEO between October 2009 and December 2016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TH criteria: ≥35 weeks, &lt;9h of life and:</a:t>
            </a:r>
          </a:p>
          <a:p>
            <a:pPr marL="1695450" indent="-704850">
              <a:spcAft>
                <a:spcPts val="1089"/>
              </a:spcAft>
              <a:buFont typeface="Arial" charset="0"/>
              <a:buChar char="•"/>
              <a:tabLst>
                <a:tab pos="1524000" algn="l"/>
              </a:tabLst>
            </a:pPr>
            <a:r>
              <a:rPr lang="en-US" sz="3400" spc="272" dirty="0"/>
              <a:t>Cord pH &lt;7.0 AND abnormal neuro exam  (NICHD criteria) </a:t>
            </a:r>
          </a:p>
          <a:p>
            <a:pPr marL="4198639" lvl="2">
              <a:spcAft>
                <a:spcPts val="1089"/>
              </a:spcAft>
            </a:pPr>
            <a:r>
              <a:rPr lang="en-US" sz="3400" spc="272" dirty="0"/>
              <a:t>	       or </a:t>
            </a:r>
          </a:p>
          <a:p>
            <a:pPr marL="1695450" lvl="1" indent="-704850">
              <a:spcAft>
                <a:spcPts val="1089"/>
              </a:spcAft>
              <a:buFont typeface="Arial" charset="0"/>
              <a:buChar char="•"/>
            </a:pPr>
            <a:r>
              <a:rPr lang="en-US" sz="3400" spc="272" dirty="0"/>
              <a:t>Cord pH &lt;7.15 with perinatal Hx and Apgar 10 min ≤5 or PPV x ≥10 min AND abnormal neuro exam (NICHD criteria)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Primary outcome - pattern and severity of brain injury on MRI (NICHD scoring &amp; modified Barkovich scoring)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Secondary outcome - disability defined as:  confirmed cerebral palsy, global developmental delay, deafness needing hearing aids or blindness </a:t>
            </a:r>
          </a:p>
          <a:p>
            <a:pPr marL="518648" indent="-518648"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Variables were compared using the Fisher exact test, t-tests, Wilcoxon rank-sum test, Cochran-Armitage trend tests and/or multivariate logistic regression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4404752" y="7636476"/>
            <a:ext cx="79826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225" dirty="0">
                <a:latin typeface="Calibri" charset="0"/>
                <a:ea typeface="Calibri" charset="0"/>
                <a:cs typeface="Times New Roman" charset="0"/>
              </a:rPr>
              <a:t>Table 2: Relationship between MRI findings and timing of cooling</a:t>
            </a:r>
            <a:r>
              <a:rPr lang="en-US" sz="3200" spc="225" dirty="0"/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994372" y="7636476"/>
            <a:ext cx="5695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/>
              <a:t>Figure 1: Patient Flowchart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507134" y="7636476"/>
            <a:ext cx="624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/>
              <a:t>Table 1: Cohort demographics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4534876" y="22442024"/>
            <a:ext cx="85299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300" dirty="0"/>
              <a:t>Table 3: Relationship between disability  and timing of cooling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24599217" y="23414387"/>
            <a:ext cx="17788221" cy="724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383" tIns="38689" rIns="77383" bIns="38689">
            <a:spAutoFit/>
          </a:bodyPr>
          <a:lstStyle/>
          <a:p>
            <a:pPr marL="518648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Earlier initiation of therapeutic hypothermia (&lt;3h) is </a:t>
            </a:r>
            <a:r>
              <a:rPr lang="en-US" sz="3400" u="sng" spc="272" dirty="0"/>
              <a:t>not associated with statistically </a:t>
            </a:r>
            <a:r>
              <a:rPr lang="en-US" sz="3400" u="sng" spc="272" dirty="0" smtClean="0"/>
              <a:t>significant</a:t>
            </a:r>
            <a:r>
              <a:rPr lang="en-US" sz="3400" u="sng" spc="272" dirty="0" smtClean="0"/>
              <a:t> </a:t>
            </a:r>
            <a:r>
              <a:rPr lang="en-US" sz="3400" u="sng" spc="272" dirty="0"/>
              <a:t>differences</a:t>
            </a:r>
            <a:r>
              <a:rPr lang="en-US" sz="3400" spc="272" dirty="0"/>
              <a:t> in pattern of injury on MRI </a:t>
            </a:r>
          </a:p>
          <a:p>
            <a:pPr marL="518648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There is </a:t>
            </a:r>
            <a:r>
              <a:rPr lang="en-US" sz="3400" u="sng" spc="272" dirty="0"/>
              <a:t>no significant difference</a:t>
            </a:r>
            <a:r>
              <a:rPr lang="en-US" sz="3400" spc="272" dirty="0"/>
              <a:t> between the two groups in regards to the severity of injury on MRI</a:t>
            </a:r>
          </a:p>
          <a:p>
            <a:pPr marL="2719746" lvl="1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Trend towards more watershed(WS) injury in late cooling group </a:t>
            </a:r>
          </a:p>
          <a:p>
            <a:pPr marL="2719746" lvl="1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Trend towards more moderate-severe brain injury in late cooling group despite including fewer infants with severe encephalopathy (Sarnat 3)</a:t>
            </a:r>
          </a:p>
          <a:p>
            <a:pPr marL="518648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Patient who were cooled earlier </a:t>
            </a:r>
            <a:r>
              <a:rPr lang="en-US" sz="3400" u="sng" spc="272" dirty="0"/>
              <a:t>did not </a:t>
            </a:r>
            <a:r>
              <a:rPr lang="en-US" sz="3400" spc="272" dirty="0"/>
              <a:t>have a better outcome than those cooled later</a:t>
            </a:r>
          </a:p>
          <a:p>
            <a:pPr marL="518648" indent="-518648">
              <a:spcBef>
                <a:spcPts val="1089"/>
              </a:spcBef>
              <a:spcAft>
                <a:spcPts val="1089"/>
              </a:spcAft>
              <a:buFont typeface="AppleSymbols" charset="0"/>
              <a:buChar char="⚙"/>
            </a:pPr>
            <a:r>
              <a:rPr lang="en-US" sz="3400" spc="272" dirty="0"/>
              <a:t>Many different confounding factors related to timing of initiation of therapeutic hypothermia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6CF1856-FBDD-405C-BF2D-1B07EF45EF7B}"/>
              </a:ext>
            </a:extLst>
          </p:cNvPr>
          <p:cNvSpPr txBox="1"/>
          <p:nvPr/>
        </p:nvSpPr>
        <p:spPr>
          <a:xfrm>
            <a:off x="25872144" y="31619157"/>
            <a:ext cx="17285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/>
              <a:t>Authors would like to acknowledge H. Moore and J. Ponnuthurai for their assistance in data collection</a:t>
            </a:r>
            <a:endParaRPr lang="en-CA" sz="3200" dirty="0"/>
          </a:p>
        </p:txBody>
      </p:sp>
      <p:sp>
        <p:nvSpPr>
          <p:cNvPr id="40" name="TextBox 39"/>
          <p:cNvSpPr txBox="1"/>
          <p:nvPr/>
        </p:nvSpPr>
        <p:spPr>
          <a:xfrm>
            <a:off x="24201120" y="12192000"/>
            <a:ext cx="184731" cy="1425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24918"/>
              </p:ext>
            </p:extLst>
          </p:nvPr>
        </p:nvGraphicFramePr>
        <p:xfrm>
          <a:off x="24097127" y="9154313"/>
          <a:ext cx="9706176" cy="10633358"/>
        </p:xfrm>
        <a:graphic>
          <a:graphicData uri="http://schemas.openxmlformats.org/drawingml/2006/table">
            <a:tbl>
              <a:tblPr firstRow="1" firstCol="1" lastRow="1" lastCol="1"/>
              <a:tblGrid>
                <a:gridCol w="37643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30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437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230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20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1207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4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Cohort </a:t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n=94</a:t>
                      </a:r>
                      <a:endParaRPr lang="en-US" sz="14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Early cooling</a:t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(≤ 180 minutes)</a:t>
                      </a: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PMingLiU" charset="-120"/>
                          <a:ea typeface="Cambria" charset="0"/>
                          <a:cs typeface="PMingLiU" charset="-120"/>
                        </a:rPr>
                        <a:t/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PMingLiU" charset="-120"/>
                          <a:ea typeface="Cambria" charset="0"/>
                          <a:cs typeface="PMingLiU" charset="-120"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 (%) = 55 (58.5%)</a:t>
                      </a:r>
                      <a:endParaRPr lang="en-US" sz="14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Late cooling </a:t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(&gt; 180 minutes)</a:t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 (%) = 39 (41.5%)</a:t>
                      </a:r>
                      <a:endParaRPr lang="en-US" sz="14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i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P</a:t>
                      </a: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 value</a:t>
                      </a:r>
                      <a:endParaRPr lang="en-US" sz="14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Maternal Variables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40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Intrapartum complications</a:t>
                      </a:r>
                      <a:endParaRPr lang="en-US" sz="1400" b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40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Placental abruption,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15 (16.0)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 (10.9)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9 (23.1)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Cord prolapse,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 (5.3)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 (7.3)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 (2.6)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Uterine rupture,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8 (8.5)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 (10.9)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 (5.1)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Vasa previa,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 (1.1)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 (1.8)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 (0.0)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Shoulder dystocia,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8 (8.5)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 (9.1)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 (7.7)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863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Signs of fetal distress,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71 (75.5)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42 (76.4)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29 (74.4)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Caesarean delivery,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54 (57.4)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36 (65.5)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18 (46.2)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Infant variables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Male sex,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56 (59.6)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32 (58.2)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24 (61.5)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970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Median Gestational age (weeks)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39.0 (38.0, 40.0)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39.0 (38.0, 40.0)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39.0 (38.0, 40.0)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0.93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863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Median Birth weight (kgs)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3.3 (3.0, 3.7)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3.3 (3.0, 3.7)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3.3 (3.0, 3.6)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Resuscitation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95670">
                <a:tc>
                  <a:txBody>
                    <a:bodyPr/>
                    <a:lstStyle/>
                    <a:p>
                      <a:pPr algn="l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baseline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   </a:t>
                      </a: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Bag-mask positive pressure ventilation,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29 (30.9)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10 (18.2)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19 (48.7)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0.003</a:t>
                      </a:r>
                      <a:endParaRPr lang="en-US" sz="1400" b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525574">
                <a:tc>
                  <a:txBody>
                    <a:bodyPr/>
                    <a:lstStyle/>
                    <a:p>
                      <a:pPr algn="l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Endotracheal intubation with positive pressure ventilation,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26 (27.7)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18 (32.7)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8 (20.5)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725172">
                <a:tc>
                  <a:txBody>
                    <a:bodyPr/>
                    <a:lstStyle/>
                    <a:p>
                      <a:pPr algn="l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Endotracheal intubation with positive   pressure ventilation and CPR or medication,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38 (40.4)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26 (47.3)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12 (30.8)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08583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Apgar score at 10 minutes (≤),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70 (75.3)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44 (80.0)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26 (68.4)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6863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Median cord blood pH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6.9 (6.8, 7.0)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6.9 (6.8, 7.0)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6.9 (6.8, 7.1)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Cooling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300539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Median time to initiation of cooling (hours)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2.4 (1.2, 4.1)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1.4 (0.6, 2.0)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4.4 (4.0, 6.1)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&lt;0.001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89787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Median time to target temperature (hours)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6.0 (4.1, 8.1)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4.2 (3.2, 6.5)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7.4 (6.2, 8.9)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&lt;0.001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321772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NICU Course</a:t>
                      </a:r>
                      <a:endParaRPr lang="en-US" sz="1400" b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66986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Neurologic exam with 12h of admission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4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Normal,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 (2.1)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 (3.6)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 (0.0)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Sarnat 1,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24 (25.5)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12 (21.8)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12 (30.8)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Sarnat 2,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46 (48.9)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23 (41.8)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23 (59.0)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24783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 Sarnat 3,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22 (23.4)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18 (32.7)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 (10.3)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0.01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48344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aEEG with normal or discontinuous voltage, n (%)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69 (73.4)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38 (69.1)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31 (79.5)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2481788"/>
                  </a:ext>
                </a:extLst>
              </a:tr>
              <a:tr h="48344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aEEG with one of burst suppression, low voltage or isoelectric, n (%)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25 (26.6)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 (30.9)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 (20.5)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7079904"/>
                  </a:ext>
                </a:extLst>
              </a:tr>
              <a:tr h="300237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Seizures,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51 (54.3)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30 (54.5)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21 (53.8)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Inotropic support during cooling, 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28 (29.8)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21 (38.2)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 (17.9)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4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0.04</a:t>
                      </a:r>
                      <a:endParaRPr lang="en-US" sz="14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5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528169"/>
              </p:ext>
            </p:extLst>
          </p:nvPr>
        </p:nvGraphicFramePr>
        <p:xfrm>
          <a:off x="34514699" y="9154313"/>
          <a:ext cx="8226127" cy="8908611"/>
        </p:xfrm>
        <a:graphic>
          <a:graphicData uri="http://schemas.openxmlformats.org/drawingml/2006/table">
            <a:tbl>
              <a:tblPr firstRow="1" firstCol="1" lastRow="1"/>
              <a:tblGrid>
                <a:gridCol w="37425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79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47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04087"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6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Early cooling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(≤ 180 minutes)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 = 47 (%)</a:t>
                      </a: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Late cooling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(&gt; 180 minutes)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 = 36 (%)</a:t>
                      </a: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i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P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 value</a:t>
                      </a: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3457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Severity of injury according to NICHD scoring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none to mild (score 0 or 1A or 1B)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34 (72.3)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27 (75.0)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moderate to severe (score ≥ 2A)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13 (27.7)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9 (25.0)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849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Severity of injury according to Barkovich scoring 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Basal Ganglia</a:t>
                      </a:r>
                      <a:endParaRPr lang="en-US" sz="16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none to mild (score 0 or 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38 (80.9)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29 (80.6)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moderate to severe (score 2-4)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9 (19.1)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 (19.4)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0" i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Watershed</a:t>
                      </a:r>
                      <a:endParaRPr lang="en-US" sz="1600" b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none to mild (score 0-2)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39 (83.0)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25 (69.4)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moderate to severe (score 3-5)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8 (17.0)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11 (30.6)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25315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i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Predominant pattern of injury</a:t>
                      </a:r>
                      <a:endParaRPr lang="en-US" sz="1600" i="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Normal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27 (57.4)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15 (41.7)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Focal-Multifocal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 (12.8)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 (19.4)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50072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Watershed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 (14.9)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10 (27.8)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Basal ganglia / thalami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 (12.8)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 (8.3)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Total brain injury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 (2.1)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 (2.8)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Moderate-severe brain injury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11 (23.4)</a:t>
                      </a:r>
                      <a:endParaRPr lang="en-US" sz="16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12 (33.3)</a:t>
                      </a:r>
                      <a:endParaRPr lang="en-US" sz="16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0.33</a:t>
                      </a:r>
                      <a:endParaRPr lang="en-US" sz="1600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671017"/>
              </p:ext>
            </p:extLst>
          </p:nvPr>
        </p:nvGraphicFramePr>
        <p:xfrm>
          <a:off x="13951974" y="24171051"/>
          <a:ext cx="9615949" cy="5485850"/>
        </p:xfrm>
        <a:graphic>
          <a:graphicData uri="http://schemas.openxmlformats.org/drawingml/2006/table">
            <a:tbl>
              <a:tblPr firstRow="1" firstCol="1"/>
              <a:tblGrid>
                <a:gridCol w="2319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79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59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67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29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6789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  <a:endParaRPr lang="en-US" sz="160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Early cooling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(≤ 180 minutes)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PMingLiU" charset="-120"/>
                          <a:ea typeface="Cambria" charset="0"/>
                          <a:cs typeface="PMingLiU" charset="-120"/>
                        </a:rPr>
                        <a:t/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PMingLiU" charset="-120"/>
                          <a:ea typeface="Cambria" charset="0"/>
                          <a:cs typeface="PMingLiU" charset="-120"/>
                        </a:rPr>
                      </a:b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Late cooling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(&gt; 180 minutes)</a:t>
                      </a:r>
                      <a:b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</a:b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OR (95% CI)</a:t>
                      </a: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i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P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 value</a:t>
                      </a:r>
                      <a:endParaRPr lang="en-US" sz="1600" b="1" dirty="0"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3549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Severe disability or death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3549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Yes, n = 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13/22 (59.1)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9/22 (40.9)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0.95 (0.33, 2.71)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4247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No, n = 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34/61 (55.7)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27/61 (44.3)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971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Death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3549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Yes, n = 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6/8 (75.0)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2/8 (25.0)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1.36 (0.23, 10.68)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0.74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9718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b="1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 </a:t>
                      </a:r>
                      <a:r>
                        <a:rPr lang="en-US" sz="1600" b="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No, n = 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41/75 (54.7)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34/75 (45.3)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A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47" name="Picture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14670586" y="9154313"/>
            <a:ext cx="8394245" cy="11593521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675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46576</TotalTime>
  <Words>1007</Words>
  <Application>Microsoft Macintosh PowerPoint</Application>
  <PresentationFormat>Custom</PresentationFormat>
  <Paragraphs>306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AppleSymbols</vt:lpstr>
      <vt:lpstr>Calibri</vt:lpstr>
      <vt:lpstr>Calibri Light</vt:lpstr>
      <vt:lpstr>Cambria</vt:lpstr>
      <vt:lpstr>PMingLiU</vt:lpstr>
      <vt:lpstr>Times New Roman</vt:lpstr>
      <vt:lpstr>굴림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88</cp:revision>
  <dcterms:created xsi:type="dcterms:W3CDTF">2017-08-21T20:36:54Z</dcterms:created>
  <dcterms:modified xsi:type="dcterms:W3CDTF">2017-09-25T22:55:25Z</dcterms:modified>
</cp:coreProperties>
</file>