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1"/>
  </p:notesMasterIdLst>
  <p:sldIdLst>
    <p:sldId id="292" r:id="rId5"/>
    <p:sldId id="293" r:id="rId6"/>
    <p:sldId id="258" r:id="rId7"/>
    <p:sldId id="259" r:id="rId8"/>
    <p:sldId id="260" r:id="rId9"/>
    <p:sldId id="261" r:id="rId10"/>
    <p:sldId id="256" r:id="rId11"/>
    <p:sldId id="257" r:id="rId12"/>
    <p:sldId id="296" r:id="rId13"/>
    <p:sldId id="295" r:id="rId14"/>
    <p:sldId id="262" r:id="rId15"/>
    <p:sldId id="263" r:id="rId16"/>
    <p:sldId id="266" r:id="rId17"/>
    <p:sldId id="267" r:id="rId18"/>
    <p:sldId id="268" r:id="rId19"/>
    <p:sldId id="269" r:id="rId20"/>
    <p:sldId id="270" r:id="rId21"/>
    <p:sldId id="265"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9F3F2B-CBA0-D674-3182-C7C1B318CF28}" name="kate.langrell" initials="ka" userId="S::kate.langrell_usask.ca#ext#@uottawa.onmicrosoft.com::cdaeb4ea-8a08-4b66-8bf6-0032ee8cceb6" providerId="AD"/>
  <p188:author id="{6EB57844-DE12-CF44-1E96-60E39C4B52C7}" name="Guest User" initials="GU" userId="S::urn:spo:tenantanon#d41fdab1-7e15-4cfd-b5fa-7200e54deb6b::" providerId="AD"/>
  <p188:author id="{539E2873-5CE6-714E-15CF-49DDAED3658A}" name="Mélanie Brunet" initials="MB" userId="S::mbrunet3@uottawa.ca::bbaeaea3-b6f0-4041-b971-eb820e1a1ecc" providerId="AD"/>
  <p188:author id="{CB25BD86-4447-9549-686D-AFE0B8317022}" name="sspong" initials="ss" userId="S::sspong_uwo.ca#ext#@uottawa.onmicrosoft.com::4c2bcc0f-1085-4e27-89aa-8ef9620a18d8" providerId="AD"/>
  <p188:author id="{6F762AB0-7477-CA1F-022D-E3F17CEF70FA}" name="ldivalentino" initials="ld" userId="S::ldivalentino_umass.edu#ext#@uottawa.onmicrosoft.com::acac40dd-4250-4671-b53f-23b243bbe6bf" providerId="AD"/>
  <p188:author id="{E8F4DFD3-BC54-1C44-B206-1EF29D294B82}" name="alexandra.kohn" initials="al" userId="S::alexandra.kohn_mcgill.ca#ext#@uottawa.onmicrosoft.com::39406011-e352-49fe-b380-132850c19996" providerId="AD"/>
  <p188:author id="{7E4603E6-3CCB-25EC-60DC-FD5C0F49EF08}" name="Thomas Rouleau" initials="TR" userId="S::trouleau@uottawa.ca::2b7e28ee-c956-4aac-8a36-f59556e5aaf7" providerId="AD"/>
  <p188:author id="{FACE9EF0-7252-C883-6315-A82212FD623D}" name="grahry" initials="gr" userId="S::grahry_uleth.ca#ext#@uottawa.onmicrosoft.com::21e3f3c6-eced-45fd-8f37-f0e3314683c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A46"/>
    <a:srgbClr val="0000FF"/>
    <a:srgbClr val="0098C3"/>
    <a:srgbClr val="FFFFFF"/>
    <a:srgbClr val="0EE3EE"/>
    <a:srgbClr val="FF7517"/>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6" d="100"/>
          <a:sy n="46" d="100"/>
        </p:scale>
        <p:origin x="2188" y="2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8/10/relationships/authors" Target="authors.xml"/><Relationship Id="rId20" Type="http://schemas.openxmlformats.org/officeDocument/2006/relationships/slide" Target="slides/slide16.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9E599C-A7E8-4237-9C43-F584B0AB1F2C}" type="datetimeFigureOut">
              <a:rPr lang="en-CA" smtClean="0"/>
              <a:t>2026-04-17</a:t>
            </a:fld>
            <a:endParaRPr lang="en-CA"/>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0E6E16-E21B-40D9-8C99-4B1EDFAA594D}" type="slidenum">
              <a:rPr lang="en-CA" smtClean="0"/>
              <a:t>‹#›</a:t>
            </a:fld>
            <a:endParaRPr lang="en-CA"/>
          </a:p>
        </p:txBody>
      </p:sp>
    </p:spTree>
    <p:extLst>
      <p:ext uri="{BB962C8B-B14F-4D97-AF65-F5344CB8AC3E}">
        <p14:creationId xmlns:p14="http://schemas.microsoft.com/office/powerpoint/2010/main" val="1923057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DF159727-6D0F-4EF7-9962-C34C24A878FA}" type="datetimeFigureOut">
              <a:rPr lang="en-CA" smtClean="0"/>
              <a:t>2026-04-17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FE5B805-7FCC-4EDF-8B71-9C92EBB35B02}" type="slidenum">
              <a:rPr lang="en-CA" smtClean="0"/>
              <a:t>‹#›</a:t>
            </a:fld>
            <a:endParaRPr lang="en-CA"/>
          </a:p>
        </p:txBody>
      </p:sp>
    </p:spTree>
    <p:extLst>
      <p:ext uri="{BB962C8B-B14F-4D97-AF65-F5344CB8AC3E}">
        <p14:creationId xmlns:p14="http://schemas.microsoft.com/office/powerpoint/2010/main" val="3432073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159727-6D0F-4EF7-9962-C34C24A878FA}" type="datetimeFigureOut">
              <a:rPr lang="en-CA" smtClean="0"/>
              <a:t>2026-04-17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FE5B805-7FCC-4EDF-8B71-9C92EBB35B02}" type="slidenum">
              <a:rPr lang="en-CA" smtClean="0"/>
              <a:t>‹#›</a:t>
            </a:fld>
            <a:endParaRPr lang="en-CA"/>
          </a:p>
        </p:txBody>
      </p:sp>
    </p:spTree>
    <p:extLst>
      <p:ext uri="{BB962C8B-B14F-4D97-AF65-F5344CB8AC3E}">
        <p14:creationId xmlns:p14="http://schemas.microsoft.com/office/powerpoint/2010/main" val="3784422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159727-6D0F-4EF7-9962-C34C24A878FA}" type="datetimeFigureOut">
              <a:rPr lang="en-CA" smtClean="0"/>
              <a:t>2026-04-17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FE5B805-7FCC-4EDF-8B71-9C92EBB35B02}" type="slidenum">
              <a:rPr lang="en-CA" smtClean="0"/>
              <a:t>‹#›</a:t>
            </a:fld>
            <a:endParaRPr lang="en-CA"/>
          </a:p>
        </p:txBody>
      </p:sp>
    </p:spTree>
    <p:extLst>
      <p:ext uri="{BB962C8B-B14F-4D97-AF65-F5344CB8AC3E}">
        <p14:creationId xmlns:p14="http://schemas.microsoft.com/office/powerpoint/2010/main" val="1746847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159727-6D0F-4EF7-9962-C34C24A878FA}" type="datetimeFigureOut">
              <a:rPr lang="en-CA" smtClean="0"/>
              <a:t>2026-04-17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FE5B805-7FCC-4EDF-8B71-9C92EBB35B02}" type="slidenum">
              <a:rPr lang="en-CA" smtClean="0"/>
              <a:t>‹#›</a:t>
            </a:fld>
            <a:endParaRPr lang="en-CA"/>
          </a:p>
        </p:txBody>
      </p:sp>
    </p:spTree>
    <p:extLst>
      <p:ext uri="{BB962C8B-B14F-4D97-AF65-F5344CB8AC3E}">
        <p14:creationId xmlns:p14="http://schemas.microsoft.com/office/powerpoint/2010/main" val="2220870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159727-6D0F-4EF7-9962-C34C24A878FA}" type="datetimeFigureOut">
              <a:rPr lang="en-CA" smtClean="0"/>
              <a:t>2026-04-17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FE5B805-7FCC-4EDF-8B71-9C92EBB35B02}" type="slidenum">
              <a:rPr lang="en-CA" smtClean="0"/>
              <a:t>‹#›</a:t>
            </a:fld>
            <a:endParaRPr lang="en-CA"/>
          </a:p>
        </p:txBody>
      </p:sp>
    </p:spTree>
    <p:extLst>
      <p:ext uri="{BB962C8B-B14F-4D97-AF65-F5344CB8AC3E}">
        <p14:creationId xmlns:p14="http://schemas.microsoft.com/office/powerpoint/2010/main" val="3494942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159727-6D0F-4EF7-9962-C34C24A878FA}" type="datetimeFigureOut">
              <a:rPr lang="en-CA" smtClean="0"/>
              <a:t>2026-04-17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FE5B805-7FCC-4EDF-8B71-9C92EBB35B02}" type="slidenum">
              <a:rPr lang="en-CA" smtClean="0"/>
              <a:t>‹#›</a:t>
            </a:fld>
            <a:endParaRPr lang="en-CA"/>
          </a:p>
        </p:txBody>
      </p:sp>
    </p:spTree>
    <p:extLst>
      <p:ext uri="{BB962C8B-B14F-4D97-AF65-F5344CB8AC3E}">
        <p14:creationId xmlns:p14="http://schemas.microsoft.com/office/powerpoint/2010/main" val="3396300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159727-6D0F-4EF7-9962-C34C24A878FA}" type="datetimeFigureOut">
              <a:rPr lang="en-CA" smtClean="0"/>
              <a:t>2026-04-17</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FE5B805-7FCC-4EDF-8B71-9C92EBB35B02}" type="slidenum">
              <a:rPr lang="en-CA" smtClean="0"/>
              <a:t>‹#›</a:t>
            </a:fld>
            <a:endParaRPr lang="en-CA"/>
          </a:p>
        </p:txBody>
      </p:sp>
    </p:spTree>
    <p:extLst>
      <p:ext uri="{BB962C8B-B14F-4D97-AF65-F5344CB8AC3E}">
        <p14:creationId xmlns:p14="http://schemas.microsoft.com/office/powerpoint/2010/main" val="1191861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159727-6D0F-4EF7-9962-C34C24A878FA}" type="datetimeFigureOut">
              <a:rPr lang="en-CA" smtClean="0"/>
              <a:t>2026-04-17</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FE5B805-7FCC-4EDF-8B71-9C92EBB35B02}" type="slidenum">
              <a:rPr lang="en-CA" smtClean="0"/>
              <a:t>‹#›</a:t>
            </a:fld>
            <a:endParaRPr lang="en-CA"/>
          </a:p>
        </p:txBody>
      </p:sp>
    </p:spTree>
    <p:extLst>
      <p:ext uri="{BB962C8B-B14F-4D97-AF65-F5344CB8AC3E}">
        <p14:creationId xmlns:p14="http://schemas.microsoft.com/office/powerpoint/2010/main" val="692895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159727-6D0F-4EF7-9962-C34C24A878FA}" type="datetimeFigureOut">
              <a:rPr lang="en-CA" smtClean="0"/>
              <a:t>2026-04-17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FE5B805-7FCC-4EDF-8B71-9C92EBB35B02}" type="slidenum">
              <a:rPr lang="en-CA" smtClean="0"/>
              <a:t>‹#›</a:t>
            </a:fld>
            <a:endParaRPr lang="en-CA"/>
          </a:p>
        </p:txBody>
      </p:sp>
    </p:spTree>
    <p:extLst>
      <p:ext uri="{BB962C8B-B14F-4D97-AF65-F5344CB8AC3E}">
        <p14:creationId xmlns:p14="http://schemas.microsoft.com/office/powerpoint/2010/main" val="2456383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F159727-6D0F-4EF7-9962-C34C24A878FA}" type="datetimeFigureOut">
              <a:rPr lang="en-CA" smtClean="0"/>
              <a:t>2026-04-17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FE5B805-7FCC-4EDF-8B71-9C92EBB35B02}" type="slidenum">
              <a:rPr lang="en-CA" smtClean="0"/>
              <a:t>‹#›</a:t>
            </a:fld>
            <a:endParaRPr lang="en-CA"/>
          </a:p>
        </p:txBody>
      </p:sp>
    </p:spTree>
    <p:extLst>
      <p:ext uri="{BB962C8B-B14F-4D97-AF65-F5344CB8AC3E}">
        <p14:creationId xmlns:p14="http://schemas.microsoft.com/office/powerpoint/2010/main" val="2308673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F159727-6D0F-4EF7-9962-C34C24A878FA}" type="datetimeFigureOut">
              <a:rPr lang="en-CA" smtClean="0"/>
              <a:t>2026-04-17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FE5B805-7FCC-4EDF-8B71-9C92EBB35B02}" type="slidenum">
              <a:rPr lang="en-CA" smtClean="0"/>
              <a:t>‹#›</a:t>
            </a:fld>
            <a:endParaRPr lang="en-CA"/>
          </a:p>
        </p:txBody>
      </p:sp>
    </p:spTree>
    <p:extLst>
      <p:ext uri="{BB962C8B-B14F-4D97-AF65-F5344CB8AC3E}">
        <p14:creationId xmlns:p14="http://schemas.microsoft.com/office/powerpoint/2010/main" val="110049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DF159727-6D0F-4EF7-9962-C34C24A878FA}" type="datetimeFigureOut">
              <a:rPr lang="en-CA" smtClean="0"/>
              <a:t>2026-04-17</a:t>
            </a:fld>
            <a:endParaRPr lang="en-CA"/>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CA"/>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2FE5B805-7FCC-4EDF-8B71-9C92EBB35B02}" type="slidenum">
              <a:rPr lang="en-CA" smtClean="0"/>
              <a:t>‹#›</a:t>
            </a:fld>
            <a:endParaRPr lang="en-CA"/>
          </a:p>
        </p:txBody>
      </p:sp>
    </p:spTree>
    <p:extLst>
      <p:ext uri="{BB962C8B-B14F-4D97-AF65-F5344CB8AC3E}">
        <p14:creationId xmlns:p14="http://schemas.microsoft.com/office/powerpoint/2010/main" val="26955402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 Id="rId5" Type="http://schemas.openxmlformats.org/officeDocument/2006/relationships/image" Target="../media/image49.pn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60.png"/></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BF4515-51D0-8FAC-46D2-148B664B12B5}"/>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E3B4EC87-4CFC-8ACF-ABD1-A3F5C9C77BF1}"/>
              </a:ext>
            </a:extLst>
          </p:cNvPr>
          <p:cNvGraphicFramePr>
            <a:graphicFrameLocks noGrp="1"/>
          </p:cNvGraphicFramePr>
          <p:nvPr>
            <p:extLst>
              <p:ext uri="{D42A27DB-BD31-4B8C-83A1-F6EECF244321}">
                <p14:modId xmlns:p14="http://schemas.microsoft.com/office/powerpoint/2010/main" val="455654283"/>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C88C82BD-77BA-3A3F-1745-258308303533}"/>
              </a:ext>
            </a:extLst>
          </p:cNvPr>
          <p:cNvSpPr/>
          <p:nvPr/>
        </p:nvSpPr>
        <p:spPr>
          <a:xfrm>
            <a:off x="202474" y="190250"/>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8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Literary</a:t>
            </a:r>
            <a:r>
              <a:rPr lang="fr-CA" sz="28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Work</a:t>
            </a:r>
            <a:endParaRPr lang="en-CA" sz="28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3A054BA1-31CB-205B-DED3-9AD1D60D1F0F}"/>
              </a:ext>
            </a:extLst>
          </p:cNvPr>
          <p:cNvSpPr txBox="1"/>
          <p:nvPr/>
        </p:nvSpPr>
        <p:spPr>
          <a:xfrm>
            <a:off x="124840" y="1159889"/>
            <a:ext cx="3191977" cy="2862322"/>
          </a:xfrm>
          <a:prstGeom prst="rect">
            <a:avLst/>
          </a:prstGeom>
          <a:noFill/>
        </p:spPr>
        <p:txBody>
          <a:bodyPr wrap="square" lIns="91440" tIns="45720" rIns="91440" bIns="45720" rtlCol="0" anchor="t">
            <a:spAutoFit/>
          </a:bodyPr>
          <a:lstStyle/>
          <a:p>
            <a:r>
              <a:rPr lang="fr-CA" sz="2000" b="1" dirty="0" err="1">
                <a:solidFill>
                  <a:srgbClr val="0000FF"/>
                </a:solidFill>
                <a:latin typeface="Franklin Gothic Book"/>
                <a:ea typeface="Calibri"/>
                <a:cs typeface="Calibri"/>
              </a:rPr>
              <a:t>Protects</a:t>
            </a:r>
            <a:r>
              <a:rPr lang="fr-CA" sz="2000" b="1" dirty="0">
                <a:solidFill>
                  <a:srgbClr val="0000FF"/>
                </a:solidFill>
                <a:latin typeface="Franklin Gothic Book"/>
                <a:ea typeface="Calibri"/>
                <a:cs typeface="Calibri"/>
              </a:rPr>
              <a:t>: </a:t>
            </a:r>
            <a:r>
              <a:rPr lang="fr-CA" sz="2000" dirty="0">
                <a:latin typeface="Franklin Gothic Book"/>
                <a:ea typeface="Calibri"/>
                <a:cs typeface="Calibri"/>
              </a:rPr>
              <a:t>Original expression in </a:t>
            </a:r>
            <a:r>
              <a:rPr lang="fr-CA" sz="2000" dirty="0" err="1">
                <a:latin typeface="Franklin Gothic Book"/>
                <a:ea typeface="Calibri"/>
                <a:cs typeface="Calibri"/>
              </a:rPr>
              <a:t>textual</a:t>
            </a:r>
            <a:r>
              <a:rPr lang="fr-CA" sz="2000" dirty="0">
                <a:latin typeface="Franklin Gothic Book"/>
                <a:ea typeface="Calibri"/>
                <a:cs typeface="Calibri"/>
              </a:rPr>
              <a:t> format.</a:t>
            </a:r>
          </a:p>
          <a:p>
            <a:endParaRPr lang="fr-CA" sz="2000" dirty="0">
              <a:latin typeface="Franklin Gothic Book"/>
              <a:ea typeface="Calibri"/>
              <a:cs typeface="Calibri"/>
            </a:endParaRPr>
          </a:p>
          <a:p>
            <a:r>
              <a:rPr lang="fr-CA" sz="2000" b="1" dirty="0" err="1">
                <a:solidFill>
                  <a:srgbClr val="0000FF"/>
                </a:solidFill>
                <a:latin typeface="Franklin Gothic Book"/>
                <a:ea typeface="Calibri"/>
                <a:cs typeface="Calibri"/>
              </a:rPr>
              <a:t>Examples</a:t>
            </a:r>
            <a:r>
              <a:rPr lang="fr-CA" sz="2000" b="1" dirty="0">
                <a:solidFill>
                  <a:srgbClr val="0000FF"/>
                </a:solidFill>
                <a:latin typeface="Franklin Gothic Book"/>
                <a:ea typeface="Calibri"/>
                <a:cs typeface="Calibri"/>
              </a:rPr>
              <a:t>: </a:t>
            </a:r>
            <a:r>
              <a:rPr lang="fr-CA" sz="2000" dirty="0">
                <a:latin typeface="Franklin Gothic Book"/>
                <a:ea typeface="Calibri"/>
                <a:cs typeface="Calibri"/>
              </a:rPr>
              <a:t>Books, </a:t>
            </a:r>
            <a:r>
              <a:rPr lang="fr-CA" sz="2000" dirty="0" err="1">
                <a:latin typeface="Franklin Gothic Book"/>
                <a:ea typeface="Calibri"/>
                <a:cs typeface="Calibri"/>
              </a:rPr>
              <a:t>journals</a:t>
            </a:r>
            <a:r>
              <a:rPr lang="fr-CA" sz="2000" dirty="0">
                <a:latin typeface="Franklin Gothic Book"/>
                <a:ea typeface="Calibri"/>
                <a:cs typeface="Calibri"/>
              </a:rPr>
              <a:t>, </a:t>
            </a:r>
            <a:r>
              <a:rPr lang="fr-CA" sz="2000" dirty="0" err="1">
                <a:latin typeface="Franklin Gothic Book"/>
                <a:ea typeface="Calibri"/>
                <a:cs typeface="Calibri"/>
              </a:rPr>
              <a:t>poems</a:t>
            </a:r>
            <a:r>
              <a:rPr lang="fr-CA" sz="2000" dirty="0">
                <a:latin typeface="Franklin Gothic Book"/>
                <a:ea typeface="Calibri"/>
                <a:cs typeface="Calibri"/>
              </a:rPr>
              <a:t>, lyrics, </a:t>
            </a:r>
            <a:r>
              <a:rPr lang="fr-CA" sz="2000" dirty="0" err="1">
                <a:latin typeface="Franklin Gothic Book"/>
                <a:ea typeface="Calibri"/>
                <a:cs typeface="Calibri"/>
              </a:rPr>
              <a:t>letters</a:t>
            </a:r>
            <a:r>
              <a:rPr lang="fr-CA" sz="2000" dirty="0">
                <a:latin typeface="Franklin Gothic Book"/>
                <a:ea typeface="Calibri"/>
                <a:cs typeface="Calibri"/>
              </a:rPr>
              <a:t>, </a:t>
            </a:r>
            <a:r>
              <a:rPr lang="fr-CA" sz="2000" dirty="0" err="1">
                <a:latin typeface="Franklin Gothic Book"/>
                <a:ea typeface="Calibri"/>
                <a:cs typeface="Calibri"/>
              </a:rPr>
              <a:t>diaries</a:t>
            </a:r>
            <a:r>
              <a:rPr lang="fr-CA" sz="2000" dirty="0">
                <a:latin typeface="Franklin Gothic Book"/>
                <a:ea typeface="Calibri"/>
                <a:cs typeface="Calibri"/>
              </a:rPr>
              <a:t>, </a:t>
            </a:r>
            <a:r>
              <a:rPr lang="fr-CA" sz="2000" dirty="0" err="1">
                <a:latin typeface="Franklin Gothic Book"/>
                <a:ea typeface="Calibri"/>
                <a:cs typeface="Calibri"/>
              </a:rPr>
              <a:t>legal</a:t>
            </a:r>
            <a:r>
              <a:rPr lang="fr-CA" sz="2000" dirty="0">
                <a:latin typeface="Franklin Gothic Book"/>
                <a:ea typeface="Calibri"/>
                <a:cs typeface="Calibri"/>
              </a:rPr>
              <a:t> documents, oral histories, emails, blogs, software.</a:t>
            </a:r>
          </a:p>
        </p:txBody>
      </p:sp>
      <p:sp>
        <p:nvSpPr>
          <p:cNvPr id="20" name="TextBox 19">
            <a:extLst>
              <a:ext uri="{FF2B5EF4-FFF2-40B4-BE49-F238E27FC236}">
                <a16:creationId xmlns:a16="http://schemas.microsoft.com/office/drawing/2014/main" id="{F9269E89-4D3A-2AD1-F727-C13541F3227F}"/>
              </a:ext>
            </a:extLst>
          </p:cNvPr>
          <p:cNvSpPr txBox="1"/>
          <p:nvPr/>
        </p:nvSpPr>
        <p:spPr>
          <a:xfrm>
            <a:off x="3541183" y="1151588"/>
            <a:ext cx="3191977" cy="2831544"/>
          </a:xfrm>
          <a:prstGeom prst="rect">
            <a:avLst/>
          </a:prstGeom>
          <a:noFill/>
        </p:spPr>
        <p:txBody>
          <a:bodyPr wrap="square" lIns="91440" tIns="45720" rIns="91440" bIns="45720" rtlCol="0" anchor="t">
            <a:spAutoFit/>
          </a:bodyPr>
          <a:lstStyle/>
          <a:p>
            <a:r>
              <a:rPr lang="en-GB" sz="2000" b="1" dirty="0">
                <a:solidFill>
                  <a:srgbClr val="0000FF"/>
                </a:solidFill>
                <a:latin typeface="Franklin Gothic Book"/>
                <a:ea typeface="Calibri"/>
                <a:cs typeface="Calibri"/>
              </a:rPr>
              <a:t>Protects: </a:t>
            </a:r>
            <a:r>
              <a:rPr lang="en-GB" sz="2000" dirty="0">
                <a:latin typeface="Franklin Gothic Book"/>
                <a:ea typeface="Calibri"/>
                <a:cs typeface="Calibri"/>
              </a:rPr>
              <a:t>Original </a:t>
            </a:r>
          </a:p>
          <a:p>
            <a:r>
              <a:rPr lang="en-GB" sz="2000" dirty="0">
                <a:latin typeface="Franklin Gothic Book"/>
                <a:ea typeface="Calibri"/>
                <a:cs typeface="Calibri"/>
              </a:rPr>
              <a:t>expression in visual format.</a:t>
            </a:r>
          </a:p>
          <a:p>
            <a:endParaRPr lang="en-GB" sz="2000" b="1" dirty="0">
              <a:solidFill>
                <a:srgbClr val="0000FF"/>
              </a:solidFill>
              <a:latin typeface="Franklin Gothic Book"/>
              <a:ea typeface="Calibri"/>
              <a:cs typeface="Calibri"/>
            </a:endParaRPr>
          </a:p>
          <a:p>
            <a:r>
              <a:rPr lang="en-GB" sz="2000" b="1" dirty="0">
                <a:solidFill>
                  <a:srgbClr val="0000FF"/>
                </a:solidFill>
                <a:latin typeface="Franklin Gothic Book"/>
                <a:ea typeface="Calibri"/>
                <a:cs typeface="Calibri"/>
              </a:rPr>
              <a:t>Examples:</a:t>
            </a:r>
            <a:r>
              <a:rPr lang="en-GB" sz="2000" dirty="0">
                <a:solidFill>
                  <a:srgbClr val="0000FF"/>
                </a:solidFill>
                <a:latin typeface="Franklin Gothic Book"/>
                <a:ea typeface="Calibri"/>
                <a:cs typeface="Calibri"/>
              </a:rPr>
              <a:t> </a:t>
            </a:r>
            <a:r>
              <a:rPr lang="en-GB" sz="2000" dirty="0">
                <a:latin typeface="Franklin Gothic Book"/>
                <a:ea typeface="Calibri"/>
                <a:cs typeface="Calibri"/>
              </a:rPr>
              <a:t>Paintings, drawings, sketches, sculptures, maps, photographs, logos, charts, graphs. </a:t>
            </a:r>
            <a:endParaRPr lang="en-GB" sz="2000" b="1" dirty="0">
              <a:solidFill>
                <a:srgbClr val="0000FF"/>
              </a:solidFill>
              <a:latin typeface="Franklin Gothic Book"/>
              <a:ea typeface="Calibri"/>
              <a:cs typeface="Calibri"/>
            </a:endParaRPr>
          </a:p>
          <a:p>
            <a:endParaRPr lang="en-GB" dirty="0">
              <a:latin typeface="Franklin Gothic Book"/>
              <a:ea typeface="Calibri"/>
              <a:cs typeface="Calibri"/>
            </a:endParaRPr>
          </a:p>
        </p:txBody>
      </p:sp>
      <p:sp>
        <p:nvSpPr>
          <p:cNvPr id="22" name="TextBox 21">
            <a:extLst>
              <a:ext uri="{FF2B5EF4-FFF2-40B4-BE49-F238E27FC236}">
                <a16:creationId xmlns:a16="http://schemas.microsoft.com/office/drawing/2014/main" id="{6C88069C-798C-62E0-299E-53F90A9FD839}"/>
              </a:ext>
            </a:extLst>
          </p:cNvPr>
          <p:cNvSpPr txBox="1"/>
          <p:nvPr/>
        </p:nvSpPr>
        <p:spPr>
          <a:xfrm>
            <a:off x="202471" y="5690724"/>
            <a:ext cx="3036486" cy="3123932"/>
          </a:xfrm>
          <a:prstGeom prst="rect">
            <a:avLst/>
          </a:prstGeom>
          <a:noFill/>
        </p:spPr>
        <p:txBody>
          <a:bodyPr wrap="square" lIns="91440" tIns="45720" rIns="91440" bIns="45720" rtlCol="0" anchor="t">
            <a:spAutoFit/>
          </a:bodyPr>
          <a:lstStyle/>
          <a:p>
            <a:pPr marR="71755"/>
            <a:r>
              <a:rPr lang="en-US" sz="1700" b="1" kern="1400" dirty="0">
                <a:ln>
                  <a:noFill/>
                </a:ln>
                <a:solidFill>
                  <a:srgbClr val="0000FF"/>
                </a:solidFill>
                <a:effectLst/>
                <a:latin typeface="Franklin Gothic Book"/>
              </a:rPr>
              <a:t>Protects: </a:t>
            </a:r>
            <a:r>
              <a:rPr lang="en-US" sz="1700" kern="1400" dirty="0">
                <a:latin typeface="Franklin Gothic Book"/>
              </a:rPr>
              <a:t>Original expression</a:t>
            </a:r>
            <a:r>
              <a:rPr lang="en-US" sz="1700" kern="1400" dirty="0">
                <a:solidFill>
                  <a:srgbClr val="000000"/>
                </a:solidFill>
                <a:latin typeface="Franklin Gothic Book"/>
              </a:rPr>
              <a:t> using</a:t>
            </a:r>
            <a:r>
              <a:rPr lang="en-US" sz="1700" kern="1400" dirty="0">
                <a:ln>
                  <a:noFill/>
                </a:ln>
                <a:solidFill>
                  <a:srgbClr val="000000"/>
                </a:solidFill>
                <a:effectLst/>
                <a:latin typeface="Franklin Gothic Book"/>
              </a:rPr>
              <a:t> musical notes or combination of sounds</a:t>
            </a:r>
            <a:r>
              <a:rPr lang="en-US" sz="1700" kern="1400" dirty="0">
                <a:solidFill>
                  <a:srgbClr val="000000"/>
                </a:solidFill>
                <a:latin typeface="Franklin Gothic Book"/>
              </a:rPr>
              <a:t>.</a:t>
            </a:r>
            <a:endParaRPr lang="en-US" sz="1700" kern="1400" dirty="0">
              <a:ln>
                <a:noFill/>
              </a:ln>
              <a:solidFill>
                <a:srgbClr val="000000"/>
              </a:solidFill>
              <a:effectLst/>
              <a:latin typeface="Franklin Gothic Book"/>
            </a:endParaRPr>
          </a:p>
          <a:p>
            <a:pPr marR="71755">
              <a:spcBef>
                <a:spcPts val="600"/>
              </a:spcBef>
            </a:pPr>
            <a:r>
              <a:rPr lang="en-US" sz="1700" b="1" kern="1400" dirty="0">
                <a:ln>
                  <a:noFill/>
                </a:ln>
                <a:solidFill>
                  <a:srgbClr val="0000FF"/>
                </a:solidFill>
                <a:effectLst/>
                <a:latin typeface="Franklin Gothic Book"/>
              </a:rPr>
              <a:t>Examples:</a:t>
            </a:r>
            <a:r>
              <a:rPr lang="en-US" sz="1700" kern="1400" dirty="0">
                <a:solidFill>
                  <a:srgbClr val="0000FF"/>
                </a:solidFill>
                <a:latin typeface="Franklin Gothic Book"/>
              </a:rPr>
              <a:t> </a:t>
            </a:r>
            <a:r>
              <a:rPr lang="en-US" sz="1700" kern="1400" dirty="0">
                <a:latin typeface="Franklin Gothic Book"/>
              </a:rPr>
              <a:t>S</a:t>
            </a:r>
            <a:r>
              <a:rPr lang="en-US" sz="1700" kern="1400" dirty="0">
                <a:solidFill>
                  <a:srgbClr val="000000"/>
                </a:solidFill>
                <a:latin typeface="Franklin Gothic Book"/>
              </a:rPr>
              <a:t>ongs with or without lyrics</a:t>
            </a:r>
            <a:r>
              <a:rPr lang="en-US" sz="1700" kern="1400" dirty="0">
                <a:ln>
                  <a:noFill/>
                </a:ln>
                <a:solidFill>
                  <a:srgbClr val="000000"/>
                </a:solidFill>
                <a:effectLst/>
                <a:latin typeface="Franklin Gothic Book"/>
              </a:rPr>
              <a:t>, symphonies, jingles, arrangements of </a:t>
            </a:r>
            <a:r>
              <a:rPr lang="en-US" sz="1700" kern="1400" dirty="0">
                <a:solidFill>
                  <a:srgbClr val="000000"/>
                </a:solidFill>
                <a:latin typeface="Franklin Gothic Book"/>
              </a:rPr>
              <a:t>songs</a:t>
            </a:r>
            <a:r>
              <a:rPr lang="en-US" sz="1700" kern="1400" dirty="0">
                <a:ln>
                  <a:noFill/>
                </a:ln>
                <a:solidFill>
                  <a:srgbClr val="000000"/>
                </a:solidFill>
                <a:effectLst/>
                <a:latin typeface="Franklin Gothic Book"/>
              </a:rPr>
              <a:t>, musical scores.</a:t>
            </a:r>
          </a:p>
          <a:p>
            <a:pPr marR="71755">
              <a:spcBef>
                <a:spcPts val="600"/>
              </a:spcBef>
            </a:pPr>
            <a:r>
              <a:rPr lang="en-US" sz="1700" b="1" kern="1400" dirty="0">
                <a:ln>
                  <a:noFill/>
                </a:ln>
                <a:solidFill>
                  <a:srgbClr val="2425E8"/>
                </a:solidFill>
                <a:effectLst/>
                <a:latin typeface="Franklin Gothic Book"/>
              </a:rPr>
              <a:t>Note: </a:t>
            </a:r>
            <a:r>
              <a:rPr lang="en-US" sz="1700" kern="1400" dirty="0">
                <a:latin typeface="Franklin Gothic Book"/>
              </a:rPr>
              <a:t>C</a:t>
            </a:r>
            <a:r>
              <a:rPr lang="en-US" sz="1700" kern="1400" dirty="0">
                <a:solidFill>
                  <a:srgbClr val="000000"/>
                </a:solidFill>
                <a:latin typeface="Franklin Gothic Book"/>
              </a:rPr>
              <a:t>opyright</a:t>
            </a:r>
            <a:r>
              <a:rPr lang="en-US" sz="1700" kern="1400" dirty="0">
                <a:ln>
                  <a:noFill/>
                </a:ln>
                <a:solidFill>
                  <a:srgbClr val="000000"/>
                </a:solidFill>
                <a:effectLst/>
                <a:latin typeface="Franklin Gothic Book"/>
              </a:rPr>
              <a:t> in a musical work is separate from the copyright in a sound recording</a:t>
            </a:r>
            <a:r>
              <a:rPr lang="en-US" sz="1700" kern="1400" dirty="0">
                <a:solidFill>
                  <a:srgbClr val="000000"/>
                </a:solidFill>
                <a:latin typeface="Franklin Gothic Book"/>
              </a:rPr>
              <a:t> or performance of</a:t>
            </a:r>
            <a:r>
              <a:rPr lang="en-US" sz="1700" kern="1400" dirty="0">
                <a:ln>
                  <a:noFill/>
                </a:ln>
                <a:solidFill>
                  <a:srgbClr val="000000"/>
                </a:solidFill>
                <a:effectLst/>
                <a:latin typeface="Franklin Gothic Book"/>
              </a:rPr>
              <a:t> </a:t>
            </a:r>
            <a:r>
              <a:rPr lang="en-US" sz="1700" kern="1400" dirty="0">
                <a:solidFill>
                  <a:srgbClr val="000000"/>
                </a:solidFill>
                <a:latin typeface="Franklin Gothic Book"/>
              </a:rPr>
              <a:t>the work</a:t>
            </a:r>
            <a:r>
              <a:rPr lang="en-US" sz="1700" kern="1400" dirty="0">
                <a:ln>
                  <a:noFill/>
                </a:ln>
                <a:solidFill>
                  <a:srgbClr val="000000"/>
                </a:solidFill>
                <a:effectLst/>
                <a:latin typeface="Franklin Gothic Book"/>
              </a:rPr>
              <a:t>.</a:t>
            </a:r>
          </a:p>
        </p:txBody>
      </p:sp>
      <p:sp>
        <p:nvSpPr>
          <p:cNvPr id="24" name="TextBox 23">
            <a:extLst>
              <a:ext uri="{FF2B5EF4-FFF2-40B4-BE49-F238E27FC236}">
                <a16:creationId xmlns:a16="http://schemas.microsoft.com/office/drawing/2014/main" id="{B916AA29-F1BA-F496-C0F7-909A22B86177}"/>
              </a:ext>
            </a:extLst>
          </p:cNvPr>
          <p:cNvSpPr txBox="1"/>
          <p:nvPr/>
        </p:nvSpPr>
        <p:spPr>
          <a:xfrm>
            <a:off x="3619040" y="5682417"/>
            <a:ext cx="3036484" cy="2862322"/>
          </a:xfrm>
          <a:prstGeom prst="rect">
            <a:avLst/>
          </a:prstGeom>
          <a:noFill/>
        </p:spPr>
        <p:txBody>
          <a:bodyPr wrap="square" lIns="91440" tIns="45720" rIns="91440" bIns="45720" rtlCol="0" anchor="t">
            <a:spAutoFit/>
          </a:bodyPr>
          <a:lstStyle/>
          <a:p>
            <a:pPr marR="71755" indent="0" algn="l">
              <a:buNone/>
            </a:pPr>
            <a:r>
              <a:rPr lang="en-US" sz="2000" b="1" kern="1400" dirty="0">
                <a:ln>
                  <a:noFill/>
                </a:ln>
                <a:solidFill>
                  <a:srgbClr val="0000FF"/>
                </a:solidFill>
                <a:effectLst/>
                <a:latin typeface="Franklin Gothic Book"/>
              </a:rPr>
              <a:t>Protects: </a:t>
            </a:r>
            <a:r>
              <a:rPr lang="en-US" sz="2000" kern="1400" dirty="0">
                <a:ln>
                  <a:noFill/>
                </a:ln>
                <a:solidFill>
                  <a:srgbClr val="000000"/>
                </a:solidFill>
                <a:effectLst/>
                <a:latin typeface="Franklin Gothic Book"/>
              </a:rPr>
              <a:t>Dialogue and stage directions in a performed work, or an act of dance or mime.</a:t>
            </a:r>
          </a:p>
          <a:p>
            <a:pPr marR="71755" indent="0" algn="l">
              <a:buNone/>
            </a:pPr>
            <a:endParaRPr lang="en-US" sz="2000" kern="1400" dirty="0">
              <a:ln>
                <a:noFill/>
              </a:ln>
              <a:solidFill>
                <a:srgbClr val="000000"/>
              </a:solidFill>
              <a:effectLst/>
              <a:latin typeface="Franklin Gothic Book"/>
            </a:endParaRPr>
          </a:p>
          <a:p>
            <a:pPr marR="71755"/>
            <a:r>
              <a:rPr lang="en-US" sz="2000" b="1" kern="1400" dirty="0">
                <a:ln>
                  <a:noFill/>
                </a:ln>
                <a:solidFill>
                  <a:srgbClr val="0000FF"/>
                </a:solidFill>
                <a:effectLst/>
                <a:latin typeface="Franklin Gothic Book"/>
              </a:rPr>
              <a:t>Examples:</a:t>
            </a:r>
            <a:r>
              <a:rPr lang="en-US" sz="2000" kern="1400" dirty="0">
                <a:ln>
                  <a:noFill/>
                </a:ln>
                <a:solidFill>
                  <a:srgbClr val="0000FF"/>
                </a:solidFill>
                <a:effectLst/>
                <a:latin typeface="Franklin Gothic Book"/>
              </a:rPr>
              <a:t> </a:t>
            </a:r>
            <a:r>
              <a:rPr lang="en-US" sz="2000" kern="1400" dirty="0">
                <a:ln>
                  <a:noFill/>
                </a:ln>
                <a:solidFill>
                  <a:srgbClr val="000000"/>
                </a:solidFill>
                <a:effectLst/>
                <a:latin typeface="Franklin Gothic Book"/>
              </a:rPr>
              <a:t>Plays, film scripts, ballets, revues, </a:t>
            </a:r>
            <a:r>
              <a:rPr lang="en-US" sz="2000" kern="1400" dirty="0">
                <a:solidFill>
                  <a:srgbClr val="000000"/>
                </a:solidFill>
                <a:latin typeface="Franklin Gothic Book"/>
              </a:rPr>
              <a:t>films and videos (cinematographic works).</a:t>
            </a:r>
            <a:endParaRPr lang="en-US" sz="2000" kern="1400" dirty="0">
              <a:ln>
                <a:noFill/>
              </a:ln>
              <a:solidFill>
                <a:srgbClr val="000000"/>
              </a:solidFill>
              <a:effectLst/>
              <a:latin typeface="Franklin Gothic Book"/>
            </a:endParaRPr>
          </a:p>
        </p:txBody>
      </p:sp>
      <p:sp>
        <p:nvSpPr>
          <p:cNvPr id="27" name="Rectangle 26">
            <a:extLst>
              <a:ext uri="{FF2B5EF4-FFF2-40B4-BE49-F238E27FC236}">
                <a16:creationId xmlns:a16="http://schemas.microsoft.com/office/drawing/2014/main" id="{6C851AC0-12FD-B6A4-6DA6-DC9534FBBAF2}"/>
              </a:ext>
            </a:extLst>
          </p:cNvPr>
          <p:cNvSpPr/>
          <p:nvPr/>
        </p:nvSpPr>
        <p:spPr>
          <a:xfrm>
            <a:off x="3619040" y="190250"/>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800" b="1" err="1">
                <a:effectLst>
                  <a:outerShdw blurRad="38100" dist="38100" dir="2700000" algn="tl">
                    <a:srgbClr val="000000">
                      <a:alpha val="43137"/>
                    </a:srgbClr>
                  </a:outerShdw>
                </a:effectLst>
                <a:latin typeface="Franklin Gothic Medium" panose="020B0603020102020204" pitchFamily="34" charset="0"/>
                <a:ea typeface="Calibri"/>
                <a:cs typeface="Calibri"/>
              </a:rPr>
              <a:t>Artistic</a:t>
            </a:r>
            <a:r>
              <a:rPr lang="fr-CA" sz="2800" b="1">
                <a:effectLst>
                  <a:outerShdw blurRad="38100" dist="38100" dir="2700000" algn="tl">
                    <a:srgbClr val="000000">
                      <a:alpha val="43137"/>
                    </a:srgbClr>
                  </a:outerShdw>
                </a:effectLst>
                <a:latin typeface="Franklin Gothic Medium" panose="020B0603020102020204" pitchFamily="34" charset="0"/>
                <a:ea typeface="Calibri"/>
                <a:cs typeface="Calibri"/>
              </a:rPr>
              <a:t> Work</a:t>
            </a:r>
            <a:endParaRPr lang="en-CA" sz="28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29" name="Rectangle 28">
            <a:extLst>
              <a:ext uri="{FF2B5EF4-FFF2-40B4-BE49-F238E27FC236}">
                <a16:creationId xmlns:a16="http://schemas.microsoft.com/office/drawing/2014/main" id="{18DB0599-82F6-9D30-B3CC-A78E7E488DD4}"/>
              </a:ext>
            </a:extLst>
          </p:cNvPr>
          <p:cNvSpPr/>
          <p:nvPr/>
        </p:nvSpPr>
        <p:spPr>
          <a:xfrm>
            <a:off x="3619039" y="4761484"/>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7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Dramatic</a:t>
            </a:r>
            <a:r>
              <a:rPr lang="fr-CA" sz="2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Work</a:t>
            </a:r>
            <a:endParaRPr lang="en-CA" sz="2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F1BBF221-9B3E-140B-645B-2B0620659DBE}"/>
              </a:ext>
            </a:extLst>
          </p:cNvPr>
          <p:cNvSpPr/>
          <p:nvPr/>
        </p:nvSpPr>
        <p:spPr>
          <a:xfrm>
            <a:off x="202472" y="4761484"/>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8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Musical Work</a:t>
            </a:r>
            <a:endParaRPr lang="en-CA" sz="28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9581F3D8-7A42-3CA6-1F0C-7524649106C7}"/>
              </a:ext>
            </a:extLst>
          </p:cNvPr>
          <p:cNvPicPr>
            <a:picLocks noChangeAspect="1"/>
          </p:cNvPicPr>
          <p:nvPr/>
        </p:nvPicPr>
        <p:blipFill>
          <a:blip r:embed="rId2"/>
          <a:stretch>
            <a:fillRect/>
          </a:stretch>
        </p:blipFill>
        <p:spPr>
          <a:xfrm>
            <a:off x="2465998" y="167478"/>
            <a:ext cx="695325" cy="695325"/>
          </a:xfrm>
          <a:prstGeom prst="rect">
            <a:avLst/>
          </a:prstGeom>
        </p:spPr>
      </p:pic>
      <p:pic>
        <p:nvPicPr>
          <p:cNvPr id="3" name="Picture 2">
            <a:extLst>
              <a:ext uri="{FF2B5EF4-FFF2-40B4-BE49-F238E27FC236}">
                <a16:creationId xmlns:a16="http://schemas.microsoft.com/office/drawing/2014/main" id="{7F0A79CB-4B50-AD63-B3AB-BCF8BD4DC0F3}"/>
              </a:ext>
            </a:extLst>
          </p:cNvPr>
          <p:cNvPicPr>
            <a:picLocks noChangeAspect="1"/>
          </p:cNvPicPr>
          <p:nvPr/>
        </p:nvPicPr>
        <p:blipFill>
          <a:blip r:embed="rId3"/>
          <a:stretch>
            <a:fillRect/>
          </a:stretch>
        </p:blipFill>
        <p:spPr>
          <a:xfrm>
            <a:off x="5897457" y="295970"/>
            <a:ext cx="619125" cy="619125"/>
          </a:xfrm>
          <a:prstGeom prst="rect">
            <a:avLst/>
          </a:prstGeom>
        </p:spPr>
      </p:pic>
      <p:pic>
        <p:nvPicPr>
          <p:cNvPr id="4" name="Picture 3">
            <a:extLst>
              <a:ext uri="{FF2B5EF4-FFF2-40B4-BE49-F238E27FC236}">
                <a16:creationId xmlns:a16="http://schemas.microsoft.com/office/drawing/2014/main" id="{4462E4D8-5D59-46CB-83CB-70604DA9DC52}"/>
              </a:ext>
            </a:extLst>
          </p:cNvPr>
          <p:cNvPicPr>
            <a:picLocks noChangeAspect="1"/>
          </p:cNvPicPr>
          <p:nvPr/>
        </p:nvPicPr>
        <p:blipFill>
          <a:blip r:embed="rId4"/>
          <a:stretch>
            <a:fillRect/>
          </a:stretch>
        </p:blipFill>
        <p:spPr>
          <a:xfrm>
            <a:off x="2498746" y="4900415"/>
            <a:ext cx="544557" cy="560341"/>
          </a:xfrm>
          <a:prstGeom prst="rect">
            <a:avLst/>
          </a:prstGeom>
        </p:spPr>
      </p:pic>
      <p:pic>
        <p:nvPicPr>
          <p:cNvPr id="5" name="Picture 4">
            <a:extLst>
              <a:ext uri="{FF2B5EF4-FFF2-40B4-BE49-F238E27FC236}">
                <a16:creationId xmlns:a16="http://schemas.microsoft.com/office/drawing/2014/main" id="{FF14A086-DB19-203A-6F56-D21F89840FD6}"/>
              </a:ext>
            </a:extLst>
          </p:cNvPr>
          <p:cNvPicPr>
            <a:picLocks noChangeAspect="1"/>
          </p:cNvPicPr>
          <p:nvPr/>
        </p:nvPicPr>
        <p:blipFill>
          <a:blip r:embed="rId5"/>
          <a:stretch>
            <a:fillRect/>
          </a:stretch>
        </p:blipFill>
        <p:spPr>
          <a:xfrm>
            <a:off x="6034741" y="4917831"/>
            <a:ext cx="542925" cy="542925"/>
          </a:xfrm>
          <a:prstGeom prst="rect">
            <a:avLst/>
          </a:prstGeom>
        </p:spPr>
      </p:pic>
    </p:spTree>
    <p:extLst>
      <p:ext uri="{BB962C8B-B14F-4D97-AF65-F5344CB8AC3E}">
        <p14:creationId xmlns:p14="http://schemas.microsoft.com/office/powerpoint/2010/main" val="2689522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34D43D-090D-2BA2-57C1-01CCD8DF5E02}"/>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5ABC2C6B-9BAA-46A8-05D1-EA997BB7228D}"/>
              </a:ext>
            </a:extLst>
          </p:cNvPr>
          <p:cNvGraphicFramePr>
            <a:graphicFrameLocks noGrp="1"/>
          </p:cNvGraphicFramePr>
          <p:nvPr/>
        </p:nvGraphicFramePr>
        <p:xfrm>
          <a:off x="0" y="0"/>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10" name="Group 9">
            <a:extLst>
              <a:ext uri="{FF2B5EF4-FFF2-40B4-BE49-F238E27FC236}">
                <a16:creationId xmlns:a16="http://schemas.microsoft.com/office/drawing/2014/main" id="{88F6E1CB-9425-4DF1-99D6-64824E64F7BE}"/>
              </a:ext>
            </a:extLst>
          </p:cNvPr>
          <p:cNvGrpSpPr/>
          <p:nvPr/>
        </p:nvGrpSpPr>
        <p:grpSpPr>
          <a:xfrm>
            <a:off x="3599599" y="175126"/>
            <a:ext cx="3030610" cy="4185761"/>
            <a:chOff x="187657" y="175126"/>
            <a:chExt cx="3030610" cy="4185761"/>
          </a:xfrm>
        </p:grpSpPr>
        <p:sp>
          <p:nvSpPr>
            <p:cNvPr id="11" name="TextBox 10">
              <a:extLst>
                <a:ext uri="{FF2B5EF4-FFF2-40B4-BE49-F238E27FC236}">
                  <a16:creationId xmlns:a16="http://schemas.microsoft.com/office/drawing/2014/main" id="{E38C988A-DB62-D1D4-43A7-0F4DBAC523C2}"/>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Duration</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4" name="TextBox 13">
              <a:extLst>
                <a:ext uri="{FF2B5EF4-FFF2-40B4-BE49-F238E27FC236}">
                  <a16:creationId xmlns:a16="http://schemas.microsoft.com/office/drawing/2014/main" id="{468212F0-F3AF-EA34-CA8C-D7C32E7365C5}"/>
                </a:ext>
              </a:extLst>
            </p:cNvPr>
            <p:cNvSpPr txBox="1"/>
            <p:nvPr/>
          </p:nvSpPr>
          <p:spPr>
            <a:xfrm>
              <a:off x="187657" y="214952"/>
              <a:ext cx="38664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D5</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a:extLst>
                <a:ext uri="{FF2B5EF4-FFF2-40B4-BE49-F238E27FC236}">
                  <a16:creationId xmlns:a16="http://schemas.microsoft.com/office/drawing/2014/main" id="{81C472FC-A2BF-6722-E6E1-E621CFE2AEBD}"/>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C00000"/>
                  </a:solidFill>
                  <a:effectLst>
                    <a:outerShdw blurRad="38100" dist="38100" dir="2700000" algn="tl">
                      <a:srgbClr val="000000">
                        <a:alpha val="43137"/>
                      </a:srgbClr>
                    </a:outerShdw>
                  </a:effectLst>
                  <a:latin typeface="Impact" panose="020B0806030902050204" pitchFamily="34" charset="0"/>
                </a:rPr>
                <a:t>D</a:t>
              </a:r>
              <a:endParaRPr lang="en-CA" sz="19900">
                <a:solidFill>
                  <a:srgbClr val="C00000"/>
                </a:solidFill>
                <a:effectLst>
                  <a:outerShdw blurRad="38100" dist="38100" dir="2700000" algn="tl">
                    <a:srgbClr val="000000">
                      <a:alpha val="43137"/>
                    </a:srgbClr>
                  </a:outerShdw>
                </a:effectLst>
                <a:latin typeface="Impact" panose="020B0806030902050204" pitchFamily="34" charset="0"/>
              </a:endParaRPr>
            </a:p>
          </p:txBody>
        </p:sp>
        <p:pic>
          <p:nvPicPr>
            <p:cNvPr id="16" name="Picture 15" descr="A red maple leaf in a circle with a white circle in the middle&#10;&#10;AI-generated content may be incorrect.">
              <a:extLst>
                <a:ext uri="{FF2B5EF4-FFF2-40B4-BE49-F238E27FC236}">
                  <a16:creationId xmlns:a16="http://schemas.microsoft.com/office/drawing/2014/main" id="{0CBE7E36-9231-0D7C-F656-1FCFA20B89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273" y="211540"/>
              <a:ext cx="309429" cy="294451"/>
            </a:xfrm>
            <a:prstGeom prst="rect">
              <a:avLst/>
            </a:prstGeom>
          </p:spPr>
        </p:pic>
      </p:grpSp>
      <p:sp>
        <p:nvSpPr>
          <p:cNvPr id="2" name="TextBox 1">
            <a:extLst>
              <a:ext uri="{FF2B5EF4-FFF2-40B4-BE49-F238E27FC236}">
                <a16:creationId xmlns:a16="http://schemas.microsoft.com/office/drawing/2014/main" id="{C5F4661A-1CBE-FF33-6600-FB3A88C6A107}"/>
              </a:ext>
            </a:extLst>
          </p:cNvPr>
          <p:cNvSpPr txBox="1"/>
          <p:nvPr/>
        </p:nvSpPr>
        <p:spPr>
          <a:xfrm>
            <a:off x="229953" y="192359"/>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Duration</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3" name="TextBox 2">
            <a:extLst>
              <a:ext uri="{FF2B5EF4-FFF2-40B4-BE49-F238E27FC236}">
                <a16:creationId xmlns:a16="http://schemas.microsoft.com/office/drawing/2014/main" id="{24255B57-7964-8AF7-DFA2-283F7B50DD55}"/>
              </a:ext>
            </a:extLst>
          </p:cNvPr>
          <p:cNvSpPr txBox="1"/>
          <p:nvPr/>
        </p:nvSpPr>
        <p:spPr>
          <a:xfrm>
            <a:off x="810498" y="576791"/>
            <a:ext cx="1829385" cy="3154710"/>
          </a:xfrm>
          <a:prstGeom prst="rect">
            <a:avLst/>
          </a:prstGeom>
          <a:noFill/>
        </p:spPr>
        <p:txBody>
          <a:bodyPr wrap="square" rtlCol="0">
            <a:spAutoFit/>
          </a:bodyPr>
          <a:lstStyle/>
          <a:p>
            <a:pPr algn="ctr"/>
            <a:r>
              <a:rPr lang="fr-CA" sz="19900">
                <a:solidFill>
                  <a:srgbClr val="C00000"/>
                </a:solidFill>
                <a:effectLst>
                  <a:outerShdw blurRad="38100" dist="38100" dir="2700000" algn="tl">
                    <a:srgbClr val="000000">
                      <a:alpha val="43137"/>
                    </a:srgbClr>
                  </a:outerShdw>
                </a:effectLst>
                <a:latin typeface="Impact" panose="020B0806030902050204" pitchFamily="34" charset="0"/>
              </a:rPr>
              <a:t>D</a:t>
            </a:r>
            <a:endParaRPr lang="en-CA" sz="19900">
              <a:solidFill>
                <a:srgbClr val="C00000"/>
              </a:solidFill>
              <a:effectLst>
                <a:outerShdw blurRad="38100" dist="38100" dir="2700000" algn="tl">
                  <a:srgbClr val="000000">
                    <a:alpha val="43137"/>
                  </a:srgbClr>
                </a:outerShdw>
              </a:effectLst>
              <a:latin typeface="Impact" panose="020B0806030902050204" pitchFamily="34" charset="0"/>
            </a:endParaRPr>
          </a:p>
        </p:txBody>
      </p:sp>
      <p:sp>
        <p:nvSpPr>
          <p:cNvPr id="4" name="TextBox 3">
            <a:extLst>
              <a:ext uri="{FF2B5EF4-FFF2-40B4-BE49-F238E27FC236}">
                <a16:creationId xmlns:a16="http://schemas.microsoft.com/office/drawing/2014/main" id="{9366CF31-7D20-96AA-8D4E-030D586A8E42}"/>
              </a:ext>
            </a:extLst>
          </p:cNvPr>
          <p:cNvSpPr txBox="1"/>
          <p:nvPr/>
        </p:nvSpPr>
        <p:spPr>
          <a:xfrm>
            <a:off x="173911" y="240135"/>
            <a:ext cx="38664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D6</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pic>
        <p:nvPicPr>
          <p:cNvPr id="5" name="Picture 4" descr="A red maple leaf in a circle with a white circle in the middle&#10;&#10;AI-generated content may be incorrect.">
            <a:extLst>
              <a:ext uri="{FF2B5EF4-FFF2-40B4-BE49-F238E27FC236}">
                <a16:creationId xmlns:a16="http://schemas.microsoft.com/office/drawing/2014/main" id="{77D39841-00C8-A235-82A0-42481F529B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27" y="236723"/>
            <a:ext cx="309429" cy="294451"/>
          </a:xfrm>
          <a:prstGeom prst="rect">
            <a:avLst/>
          </a:prstGeom>
        </p:spPr>
      </p:pic>
      <p:grpSp>
        <p:nvGrpSpPr>
          <p:cNvPr id="6" name="Group 5">
            <a:extLst>
              <a:ext uri="{FF2B5EF4-FFF2-40B4-BE49-F238E27FC236}">
                <a16:creationId xmlns:a16="http://schemas.microsoft.com/office/drawing/2014/main" id="{303BADAE-51DA-4060-054F-8AB5CFF20011}"/>
              </a:ext>
            </a:extLst>
          </p:cNvPr>
          <p:cNvGrpSpPr/>
          <p:nvPr/>
        </p:nvGrpSpPr>
        <p:grpSpPr>
          <a:xfrm>
            <a:off x="3610138" y="4773260"/>
            <a:ext cx="3030610" cy="4185761"/>
            <a:chOff x="187657" y="175126"/>
            <a:chExt cx="3030610" cy="4185761"/>
          </a:xfrm>
        </p:grpSpPr>
        <p:sp>
          <p:nvSpPr>
            <p:cNvPr id="7" name="TextBox 6">
              <a:extLst>
                <a:ext uri="{FF2B5EF4-FFF2-40B4-BE49-F238E27FC236}">
                  <a16:creationId xmlns:a16="http://schemas.microsoft.com/office/drawing/2014/main" id="{8F18F3D4-FB6A-FF72-EDE2-9A0A35F5607E}"/>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Usages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8" name="TextBox 7">
              <a:extLst>
                <a:ext uri="{FF2B5EF4-FFF2-40B4-BE49-F238E27FC236}">
                  <a16:creationId xmlns:a16="http://schemas.microsoft.com/office/drawing/2014/main" id="{3FB71F09-0514-2992-601A-CFDA3C247D62}"/>
                </a:ext>
              </a:extLst>
            </p:cNvPr>
            <p:cNvSpPr txBox="1"/>
            <p:nvPr/>
          </p:nvSpPr>
          <p:spPr>
            <a:xfrm>
              <a:off x="187657" y="214952"/>
              <a:ext cx="38985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U1</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255AFDF4-BC01-3474-CFA4-B760F7FDD536}"/>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rgbClr val="7030A0"/>
                  </a:solidFill>
                  <a:effectLst>
                    <a:outerShdw blurRad="38100" dist="38100" dir="2700000" algn="tl">
                      <a:srgbClr val="000000">
                        <a:alpha val="43137"/>
                      </a:srgbClr>
                    </a:outerShdw>
                  </a:effectLst>
                  <a:latin typeface="Impact" panose="020B0806030902050204" pitchFamily="34" charset="0"/>
                </a:rPr>
                <a:t>U</a:t>
              </a:r>
              <a:endParaRPr lang="en-CA" sz="19900" dirty="0">
                <a:solidFill>
                  <a:srgbClr val="7030A0"/>
                </a:solidFill>
                <a:effectLst>
                  <a:outerShdw blurRad="38100" dist="38100" dir="2700000" algn="tl">
                    <a:srgbClr val="000000">
                      <a:alpha val="43137"/>
                    </a:srgbClr>
                  </a:outerShdw>
                </a:effectLst>
                <a:latin typeface="Impact" panose="020B0806030902050204" pitchFamily="34" charset="0"/>
              </a:endParaRPr>
            </a:p>
          </p:txBody>
        </p:sp>
        <p:pic>
          <p:nvPicPr>
            <p:cNvPr id="13" name="Picture 12" descr="A red maple leaf in a circle with a white circle in the middle&#10;&#10;AI-generated content may be incorrect.">
              <a:extLst>
                <a:ext uri="{FF2B5EF4-FFF2-40B4-BE49-F238E27FC236}">
                  <a16:creationId xmlns:a16="http://schemas.microsoft.com/office/drawing/2014/main" id="{C3CD6C01-48A5-61D4-6A1A-3C7C8C4C00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961" y="211540"/>
              <a:ext cx="309429" cy="294451"/>
            </a:xfrm>
            <a:prstGeom prst="rect">
              <a:avLst/>
            </a:prstGeom>
          </p:spPr>
        </p:pic>
      </p:grpSp>
      <p:grpSp>
        <p:nvGrpSpPr>
          <p:cNvPr id="20" name="Group 19">
            <a:extLst>
              <a:ext uri="{FF2B5EF4-FFF2-40B4-BE49-F238E27FC236}">
                <a16:creationId xmlns:a16="http://schemas.microsoft.com/office/drawing/2014/main" id="{54CA34AF-D84D-6050-52BE-7DB0CE71BA9B}"/>
              </a:ext>
            </a:extLst>
          </p:cNvPr>
          <p:cNvGrpSpPr/>
          <p:nvPr/>
        </p:nvGrpSpPr>
        <p:grpSpPr>
          <a:xfrm>
            <a:off x="177125" y="4783112"/>
            <a:ext cx="3030610" cy="4185761"/>
            <a:chOff x="187657" y="175126"/>
            <a:chExt cx="3030610" cy="4185761"/>
          </a:xfrm>
        </p:grpSpPr>
        <p:sp>
          <p:nvSpPr>
            <p:cNvPr id="21" name="TextBox 20">
              <a:extLst>
                <a:ext uri="{FF2B5EF4-FFF2-40B4-BE49-F238E27FC236}">
                  <a16:creationId xmlns:a16="http://schemas.microsoft.com/office/drawing/2014/main" id="{48E3DA46-D1F9-0A9F-DAC2-95E23CDB1324}"/>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Usages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2" name="TextBox 21">
              <a:extLst>
                <a:ext uri="{FF2B5EF4-FFF2-40B4-BE49-F238E27FC236}">
                  <a16:creationId xmlns:a16="http://schemas.microsoft.com/office/drawing/2014/main" id="{4B85BC39-1884-B010-122E-AB0EAEC21A00}"/>
                </a:ext>
              </a:extLst>
            </p:cNvPr>
            <p:cNvSpPr txBox="1"/>
            <p:nvPr/>
          </p:nvSpPr>
          <p:spPr>
            <a:xfrm>
              <a:off x="187657" y="214952"/>
              <a:ext cx="38985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U2</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39138E10-4017-3F1E-92DC-E9375930DEF9}"/>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rgbClr val="7030A0"/>
                  </a:solidFill>
                  <a:effectLst>
                    <a:outerShdw blurRad="38100" dist="38100" dir="2700000" algn="tl">
                      <a:srgbClr val="000000">
                        <a:alpha val="43137"/>
                      </a:srgbClr>
                    </a:outerShdw>
                  </a:effectLst>
                  <a:latin typeface="Impact" panose="020B0806030902050204" pitchFamily="34" charset="0"/>
                </a:rPr>
                <a:t>U</a:t>
              </a:r>
              <a:endParaRPr lang="en-CA" sz="19900" dirty="0">
                <a:solidFill>
                  <a:srgbClr val="7030A0"/>
                </a:solidFill>
                <a:effectLst>
                  <a:outerShdw blurRad="38100" dist="38100" dir="2700000" algn="tl">
                    <a:srgbClr val="000000">
                      <a:alpha val="43137"/>
                    </a:srgbClr>
                  </a:outerShdw>
                </a:effectLst>
                <a:latin typeface="Impact" panose="020B0806030902050204" pitchFamily="34" charset="0"/>
              </a:endParaRPr>
            </a:p>
          </p:txBody>
        </p:sp>
        <p:pic>
          <p:nvPicPr>
            <p:cNvPr id="24" name="Picture 23" descr="A red maple leaf in a circle with a white circle in the middle&#10;&#10;AI-generated content may be incorrect.">
              <a:extLst>
                <a:ext uri="{FF2B5EF4-FFF2-40B4-BE49-F238E27FC236}">
                  <a16:creationId xmlns:a16="http://schemas.microsoft.com/office/drawing/2014/main" id="{509088E2-AC62-055D-05B6-A9257EC887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90" y="211540"/>
              <a:ext cx="309429" cy="294451"/>
            </a:xfrm>
            <a:prstGeom prst="rect">
              <a:avLst/>
            </a:prstGeom>
          </p:spPr>
        </p:pic>
      </p:grpSp>
    </p:spTree>
    <p:extLst>
      <p:ext uri="{BB962C8B-B14F-4D97-AF65-F5344CB8AC3E}">
        <p14:creationId xmlns:p14="http://schemas.microsoft.com/office/powerpoint/2010/main" val="467218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E32FE-5FE8-95F8-3B03-C3B5D868B30F}"/>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813F5961-BB41-24B1-3874-D38E36D0ECC8}"/>
              </a:ext>
            </a:extLst>
          </p:cNvPr>
          <p:cNvGraphicFramePr>
            <a:graphicFrameLocks noGrp="1"/>
          </p:cNvGraphicFramePr>
          <p:nvPr>
            <p:extLst>
              <p:ext uri="{D42A27DB-BD31-4B8C-83A1-F6EECF244321}">
                <p14:modId xmlns:p14="http://schemas.microsoft.com/office/powerpoint/2010/main" val="428480303"/>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dirty="0"/>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24" name="TextBox 23">
            <a:extLst>
              <a:ext uri="{FF2B5EF4-FFF2-40B4-BE49-F238E27FC236}">
                <a16:creationId xmlns:a16="http://schemas.microsoft.com/office/drawing/2014/main" id="{DE2A9D68-26D5-479A-8FE8-17D37590BC35}"/>
              </a:ext>
            </a:extLst>
          </p:cNvPr>
          <p:cNvSpPr txBox="1"/>
          <p:nvPr/>
        </p:nvSpPr>
        <p:spPr>
          <a:xfrm>
            <a:off x="157374" y="1110404"/>
            <a:ext cx="3218755" cy="3108543"/>
          </a:xfrm>
          <a:prstGeom prst="rect">
            <a:avLst/>
          </a:prstGeom>
          <a:noFill/>
        </p:spPr>
        <p:txBody>
          <a:bodyPr wrap="square" lIns="91440" tIns="45720" rIns="91440" bIns="45720" rtlCol="0" anchor="t">
            <a:spAutoFit/>
          </a:bodyPr>
          <a:lstStyle/>
          <a:p>
            <a:pPr marR="71755"/>
            <a:r>
              <a:rPr lang="en-US" sz="1550" b="1" kern="1400" dirty="0">
                <a:ln>
                  <a:noFill/>
                </a:ln>
                <a:solidFill>
                  <a:srgbClr val="7030A0"/>
                </a:solidFill>
                <a:effectLst/>
                <a:latin typeface="Franklin Gothic Book"/>
              </a:rPr>
              <a:t>Definition:</a:t>
            </a:r>
            <a:r>
              <a:rPr lang="en-US" sz="1550" kern="1400" dirty="0">
                <a:solidFill>
                  <a:srgbClr val="7030A0"/>
                </a:solidFill>
                <a:latin typeface="Franklin Gothic Book"/>
              </a:rPr>
              <a:t> </a:t>
            </a:r>
            <a:r>
              <a:rPr lang="en-US" sz="1550" kern="1400" dirty="0">
                <a:solidFill>
                  <a:srgbClr val="000000"/>
                </a:solidFill>
                <a:latin typeface="Franklin Gothic Book"/>
              </a:rPr>
              <a:t>Transferring ownership of a copyright work for a fee or making copies of a copyright work temporarily available to the public for free or for a fee. Can be in a physical or digital format.</a:t>
            </a:r>
          </a:p>
          <a:p>
            <a:pPr marR="71755">
              <a:spcBef>
                <a:spcPts val="600"/>
              </a:spcBef>
            </a:pPr>
            <a:r>
              <a:rPr lang="en-US" sz="1550" b="1" kern="1400" dirty="0">
                <a:ln>
                  <a:noFill/>
                </a:ln>
                <a:solidFill>
                  <a:srgbClr val="7030A0"/>
                </a:solidFill>
                <a:effectLst/>
                <a:latin typeface="Franklin Gothic Book"/>
              </a:rPr>
              <a:t>Examples:</a:t>
            </a:r>
            <a:r>
              <a:rPr lang="en-US" sz="1550" b="1" kern="1400" dirty="0">
                <a:ln>
                  <a:noFill/>
                </a:ln>
                <a:solidFill>
                  <a:srgbClr val="9966FF"/>
                </a:solidFill>
                <a:effectLst/>
                <a:latin typeface="Franklin Gothic Book"/>
              </a:rPr>
              <a:t> </a:t>
            </a:r>
            <a:r>
              <a:rPr lang="en-US" sz="1550" kern="1400" dirty="0">
                <a:ln>
                  <a:noFill/>
                </a:ln>
                <a:solidFill>
                  <a:srgbClr val="000000"/>
                </a:solidFill>
                <a:effectLst/>
                <a:latin typeface="Franklin Gothic Book"/>
              </a:rPr>
              <a:t>Lending books from a library, renting computer games, subscribing to a streaming service</a:t>
            </a:r>
            <a:r>
              <a:rPr lang="en-US" sz="1550" kern="1400" dirty="0">
                <a:solidFill>
                  <a:srgbClr val="000000"/>
                </a:solidFill>
                <a:latin typeface="Franklin Gothic Book"/>
              </a:rPr>
              <a:t>, selling copies of a film</a:t>
            </a:r>
            <a:r>
              <a:rPr lang="en-US" sz="1550" kern="1400" dirty="0">
                <a:ln>
                  <a:noFill/>
                </a:ln>
                <a:solidFill>
                  <a:srgbClr val="000000"/>
                </a:solidFill>
                <a:effectLst/>
                <a:latin typeface="Franklin Gothic Book"/>
              </a:rPr>
              <a:t>.</a:t>
            </a:r>
          </a:p>
          <a:p>
            <a:pPr>
              <a:spcBef>
                <a:spcPts val="600"/>
              </a:spcBef>
            </a:pPr>
            <a:r>
              <a:rPr lang="en-US" sz="1550" b="1" kern="1400" dirty="0">
                <a:solidFill>
                  <a:srgbClr val="7030A0"/>
                </a:solidFill>
                <a:latin typeface="Franklin Gothic Book"/>
              </a:rPr>
              <a:t>Note</a:t>
            </a:r>
            <a:r>
              <a:rPr lang="en-US" sz="1550" b="1" kern="1400" dirty="0">
                <a:ln>
                  <a:noFill/>
                </a:ln>
                <a:solidFill>
                  <a:srgbClr val="7030A0"/>
                </a:solidFill>
                <a:effectLst/>
                <a:latin typeface="Franklin Gothic Book"/>
              </a:rPr>
              <a:t>:</a:t>
            </a:r>
            <a:r>
              <a:rPr lang="en-US" sz="1550" kern="1400" dirty="0">
                <a:solidFill>
                  <a:srgbClr val="000000"/>
                </a:solidFill>
                <a:latin typeface="Franklin Gothic Book"/>
              </a:rPr>
              <a:t> Does not include public performance of a copyright work.</a:t>
            </a:r>
          </a:p>
        </p:txBody>
      </p:sp>
      <p:sp>
        <p:nvSpPr>
          <p:cNvPr id="29" name="Rectangle 28">
            <a:extLst>
              <a:ext uri="{FF2B5EF4-FFF2-40B4-BE49-F238E27FC236}">
                <a16:creationId xmlns:a16="http://schemas.microsoft.com/office/drawing/2014/main" id="{EC7D7531-1C9E-2D2F-066F-973F3185863F}"/>
              </a:ext>
            </a:extLst>
          </p:cNvPr>
          <p:cNvSpPr/>
          <p:nvPr/>
        </p:nvSpPr>
        <p:spPr>
          <a:xfrm>
            <a:off x="209626" y="189471"/>
            <a:ext cx="3036485" cy="855618"/>
          </a:xfrm>
          <a:prstGeom prst="rect">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600" b="1" dirty="0">
                <a:effectLst>
                  <a:outerShdw blurRad="38100" dist="38100" dir="2700000" algn="tl">
                    <a:srgbClr val="000000">
                      <a:alpha val="43137"/>
                    </a:srgbClr>
                  </a:outerShdw>
                </a:effectLst>
                <a:latin typeface="Franklin Gothic Medium"/>
                <a:cs typeface="Calibri"/>
              </a:rPr>
              <a:t>Sale, </a:t>
            </a:r>
            <a:r>
              <a:rPr lang="fr-CA" sz="2600" b="1" dirty="0" err="1">
                <a:effectLst>
                  <a:outerShdw blurRad="38100" dist="38100" dir="2700000" algn="tl">
                    <a:srgbClr val="000000">
                      <a:alpha val="43137"/>
                    </a:srgbClr>
                  </a:outerShdw>
                </a:effectLst>
                <a:latin typeface="Franklin Gothic Medium"/>
                <a:cs typeface="Calibri"/>
              </a:rPr>
              <a:t>Rental</a:t>
            </a:r>
            <a:r>
              <a:rPr lang="fr-CA" sz="2600" b="1" dirty="0">
                <a:effectLst>
                  <a:outerShdw blurRad="38100" dist="38100" dir="2700000" algn="tl">
                    <a:srgbClr val="000000">
                      <a:alpha val="43137"/>
                    </a:srgbClr>
                  </a:outerShdw>
                </a:effectLst>
                <a:latin typeface="Franklin Gothic Medium"/>
                <a:cs typeface="Calibri"/>
              </a:rPr>
              <a:t> </a:t>
            </a:r>
          </a:p>
          <a:p>
            <a:r>
              <a:rPr lang="fr-CA" sz="2600" b="1" dirty="0">
                <a:effectLst>
                  <a:outerShdw blurRad="38100" dist="38100" dir="2700000" algn="tl">
                    <a:srgbClr val="000000">
                      <a:alpha val="43137"/>
                    </a:srgbClr>
                  </a:outerShdw>
                </a:effectLst>
                <a:latin typeface="Franklin Gothic Medium"/>
                <a:cs typeface="Calibri"/>
              </a:rPr>
              <a:t>or Loan</a:t>
            </a:r>
            <a:r>
              <a:rPr lang="fr-CA" sz="2600" b="1" dirty="0">
                <a:latin typeface="Franklin Gothic Medium"/>
                <a:cs typeface="Calibri"/>
              </a:rPr>
              <a:t> </a:t>
            </a:r>
            <a:endParaRPr lang="fr-CA" sz="2600" b="1" dirty="0">
              <a:latin typeface="Franklin Gothic Medium" panose="020B0603020102020204" pitchFamily="34" charset="0"/>
              <a:cs typeface="Calibri" panose="020F0502020204030204" pitchFamily="34" charset="0"/>
            </a:endParaRPr>
          </a:p>
        </p:txBody>
      </p:sp>
      <p:pic>
        <p:nvPicPr>
          <p:cNvPr id="23" name="Picture 22">
            <a:extLst>
              <a:ext uri="{FF2B5EF4-FFF2-40B4-BE49-F238E27FC236}">
                <a16:creationId xmlns:a16="http://schemas.microsoft.com/office/drawing/2014/main" id="{8105B2CD-410F-AC62-1E6B-86158F775683}"/>
              </a:ext>
            </a:extLst>
          </p:cNvPr>
          <p:cNvPicPr>
            <a:picLocks noChangeAspect="1"/>
          </p:cNvPicPr>
          <p:nvPr/>
        </p:nvPicPr>
        <p:blipFill>
          <a:blip r:embed="rId2"/>
          <a:stretch>
            <a:fillRect/>
          </a:stretch>
        </p:blipFill>
        <p:spPr>
          <a:xfrm>
            <a:off x="2302944" y="244545"/>
            <a:ext cx="762000" cy="762000"/>
          </a:xfrm>
          <a:prstGeom prst="rect">
            <a:avLst/>
          </a:prstGeom>
        </p:spPr>
      </p:pic>
      <p:sp>
        <p:nvSpPr>
          <p:cNvPr id="4" name="Rectangle 3">
            <a:extLst>
              <a:ext uri="{FF2B5EF4-FFF2-40B4-BE49-F238E27FC236}">
                <a16:creationId xmlns:a16="http://schemas.microsoft.com/office/drawing/2014/main" id="{5281AC74-75A2-221E-C841-4068AB9796E2}"/>
              </a:ext>
            </a:extLst>
          </p:cNvPr>
          <p:cNvSpPr/>
          <p:nvPr/>
        </p:nvSpPr>
        <p:spPr>
          <a:xfrm>
            <a:off x="3598822" y="203310"/>
            <a:ext cx="3036485" cy="855618"/>
          </a:xfrm>
          <a:prstGeom prst="rect">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6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Public </a:t>
            </a:r>
          </a:p>
          <a:p>
            <a:r>
              <a:rPr lang="fr-CA" sz="26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Performance</a:t>
            </a:r>
            <a:endParaRPr lang="en-CA" sz="26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B215F3C1-25F7-A324-85ED-9AF3881737A8}"/>
              </a:ext>
            </a:extLst>
          </p:cNvPr>
          <p:cNvSpPr txBox="1"/>
          <p:nvPr/>
        </p:nvSpPr>
        <p:spPr>
          <a:xfrm>
            <a:off x="3546570" y="1111180"/>
            <a:ext cx="3202754" cy="3247043"/>
          </a:xfrm>
          <a:prstGeom prst="rect">
            <a:avLst/>
          </a:prstGeom>
          <a:noFill/>
        </p:spPr>
        <p:txBody>
          <a:bodyPr wrap="square" lIns="91440" tIns="45720" rIns="91440" bIns="45720" rtlCol="0" anchor="t">
            <a:spAutoFit/>
          </a:bodyPr>
          <a:lstStyle/>
          <a:p>
            <a:pPr marR="71755" indent="0" algn="l">
              <a:buNone/>
            </a:pPr>
            <a:r>
              <a:rPr lang="en-US" sz="1500" b="1" kern="1400" dirty="0">
                <a:ln>
                  <a:noFill/>
                </a:ln>
                <a:solidFill>
                  <a:srgbClr val="7030A0"/>
                </a:solidFill>
                <a:effectLst/>
                <a:latin typeface="Franklin Gothic Book"/>
              </a:rPr>
              <a:t>Definition:</a:t>
            </a:r>
            <a:r>
              <a:rPr lang="en-US" sz="1500" b="1" kern="1400" dirty="0">
                <a:ln>
                  <a:noFill/>
                </a:ln>
                <a:solidFill>
                  <a:srgbClr val="9966FF"/>
                </a:solidFill>
                <a:effectLst/>
                <a:latin typeface="Franklin Gothic Book"/>
              </a:rPr>
              <a:t> </a:t>
            </a:r>
            <a:r>
              <a:rPr lang="en-US" sz="1500" kern="1400" dirty="0">
                <a:solidFill>
                  <a:srgbClr val="000000"/>
                </a:solidFill>
                <a:latin typeface="Franklin Gothic Book"/>
              </a:rPr>
              <a:t>Performing</a:t>
            </a:r>
            <a:r>
              <a:rPr lang="en-US" sz="1500" kern="1400" dirty="0">
                <a:ln>
                  <a:noFill/>
                </a:ln>
                <a:solidFill>
                  <a:srgbClr val="000000"/>
                </a:solidFill>
                <a:effectLst/>
                <a:latin typeface="Franklin Gothic Book"/>
              </a:rPr>
              <a:t> or </a:t>
            </a:r>
            <a:r>
              <a:rPr lang="en-US" sz="1500" kern="1400" dirty="0">
                <a:solidFill>
                  <a:srgbClr val="000000"/>
                </a:solidFill>
                <a:latin typeface="Franklin Gothic Book"/>
              </a:rPr>
              <a:t>exhibiting</a:t>
            </a:r>
            <a:r>
              <a:rPr lang="en-US" sz="1500" kern="1400" dirty="0">
                <a:ln>
                  <a:noFill/>
                </a:ln>
                <a:solidFill>
                  <a:srgbClr val="000000"/>
                </a:solidFill>
                <a:effectLst/>
                <a:latin typeface="Franklin Gothic Book"/>
              </a:rPr>
              <a:t> certain types of copyright works in public.</a:t>
            </a:r>
          </a:p>
          <a:p>
            <a:pPr marR="71755">
              <a:spcBef>
                <a:spcPts val="600"/>
              </a:spcBef>
            </a:pPr>
            <a:r>
              <a:rPr lang="en-US" sz="1500" b="1" kern="1400" dirty="0">
                <a:ln>
                  <a:noFill/>
                </a:ln>
                <a:solidFill>
                  <a:srgbClr val="7030A0"/>
                </a:solidFill>
                <a:effectLst/>
                <a:latin typeface="Franklin Gothic Book"/>
              </a:rPr>
              <a:t>Examples:</a:t>
            </a:r>
            <a:r>
              <a:rPr lang="en-US" sz="1500" kern="1400" dirty="0">
                <a:ln>
                  <a:noFill/>
                </a:ln>
                <a:solidFill>
                  <a:srgbClr val="9966FF"/>
                </a:solidFill>
                <a:effectLst/>
                <a:latin typeface="Franklin Gothic Book"/>
              </a:rPr>
              <a:t> </a:t>
            </a:r>
            <a:r>
              <a:rPr lang="en-US" sz="1500" kern="1400" dirty="0">
                <a:solidFill>
                  <a:srgbClr val="000000"/>
                </a:solidFill>
                <a:latin typeface="Franklin Gothic Book"/>
              </a:rPr>
              <a:t>Delivering</a:t>
            </a:r>
            <a:r>
              <a:rPr lang="en-US" sz="1500" kern="1400" dirty="0">
                <a:ln>
                  <a:noFill/>
                </a:ln>
                <a:solidFill>
                  <a:srgbClr val="000000"/>
                </a:solidFill>
                <a:effectLst/>
                <a:latin typeface="Franklin Gothic Book"/>
              </a:rPr>
              <a:t> lectures, addresses, speeches or sermons</a:t>
            </a:r>
            <a:r>
              <a:rPr lang="en-US" sz="1500" kern="1400" dirty="0">
                <a:solidFill>
                  <a:srgbClr val="000000"/>
                </a:solidFill>
                <a:latin typeface="Franklin Gothic Book"/>
              </a:rPr>
              <a:t>; performing musical</a:t>
            </a:r>
            <a:r>
              <a:rPr lang="en-US" sz="1500" kern="1400" dirty="0">
                <a:ln>
                  <a:noFill/>
                </a:ln>
                <a:solidFill>
                  <a:srgbClr val="000000"/>
                </a:solidFill>
                <a:effectLst/>
                <a:latin typeface="Franklin Gothic Book"/>
              </a:rPr>
              <a:t> </a:t>
            </a:r>
            <a:r>
              <a:rPr lang="en-US" sz="1500" kern="1400" dirty="0">
                <a:solidFill>
                  <a:srgbClr val="000000"/>
                </a:solidFill>
                <a:latin typeface="Franklin Gothic Book"/>
              </a:rPr>
              <a:t>and dramatic</a:t>
            </a:r>
            <a:r>
              <a:rPr lang="en-US" sz="1500" kern="1400" dirty="0">
                <a:ln>
                  <a:noFill/>
                </a:ln>
                <a:solidFill>
                  <a:srgbClr val="000000"/>
                </a:solidFill>
                <a:effectLst/>
                <a:latin typeface="Franklin Gothic Book"/>
              </a:rPr>
              <a:t> </a:t>
            </a:r>
            <a:r>
              <a:rPr lang="en-US" sz="1500" kern="1400" dirty="0">
                <a:solidFill>
                  <a:srgbClr val="000000"/>
                </a:solidFill>
                <a:latin typeface="Franklin Gothic Book"/>
              </a:rPr>
              <a:t>works</a:t>
            </a:r>
            <a:r>
              <a:rPr lang="en-US" sz="1500" kern="1400" dirty="0">
                <a:ln>
                  <a:noFill/>
                </a:ln>
                <a:solidFill>
                  <a:srgbClr val="000000"/>
                </a:solidFill>
                <a:effectLst/>
                <a:latin typeface="Franklin Gothic Book"/>
              </a:rPr>
              <a:t>; playing </a:t>
            </a:r>
            <a:r>
              <a:rPr lang="en-US" sz="1500" kern="1400" dirty="0">
                <a:solidFill>
                  <a:srgbClr val="000000"/>
                </a:solidFill>
                <a:latin typeface="Franklin Gothic Book"/>
              </a:rPr>
              <a:t>sound</a:t>
            </a:r>
            <a:r>
              <a:rPr lang="en-US" sz="1500" kern="1400" dirty="0">
                <a:ln>
                  <a:noFill/>
                </a:ln>
                <a:solidFill>
                  <a:srgbClr val="000000"/>
                </a:solidFill>
                <a:effectLst/>
                <a:latin typeface="Franklin Gothic Book"/>
              </a:rPr>
              <a:t> recordings </a:t>
            </a:r>
            <a:r>
              <a:rPr lang="en-US" sz="1500" kern="1400" dirty="0">
                <a:solidFill>
                  <a:srgbClr val="000000"/>
                </a:solidFill>
                <a:latin typeface="Franklin Gothic Book"/>
              </a:rPr>
              <a:t>and screening </a:t>
            </a:r>
            <a:r>
              <a:rPr lang="en-US" sz="1500" kern="1400" dirty="0">
                <a:ln>
                  <a:noFill/>
                </a:ln>
                <a:solidFill>
                  <a:srgbClr val="000000"/>
                </a:solidFill>
                <a:effectLst/>
                <a:latin typeface="Franklin Gothic Book"/>
              </a:rPr>
              <a:t>films. </a:t>
            </a:r>
          </a:p>
          <a:p>
            <a:pPr marR="71755">
              <a:spcBef>
                <a:spcPts val="600"/>
              </a:spcBef>
            </a:pPr>
            <a:r>
              <a:rPr lang="en-US" sz="1500" b="1" kern="1400" dirty="0">
                <a:ln>
                  <a:noFill/>
                </a:ln>
                <a:solidFill>
                  <a:srgbClr val="7030A0"/>
                </a:solidFill>
                <a:effectLst/>
                <a:latin typeface="Franklin Gothic Book"/>
              </a:rPr>
              <a:t>Note:</a:t>
            </a:r>
            <a:r>
              <a:rPr lang="en-US" sz="1500" b="1" kern="1400" dirty="0">
                <a:ln>
                  <a:noFill/>
                </a:ln>
                <a:solidFill>
                  <a:srgbClr val="9966FF"/>
                </a:solidFill>
                <a:effectLst/>
                <a:latin typeface="Franklin Gothic Book"/>
              </a:rPr>
              <a:t> </a:t>
            </a:r>
            <a:r>
              <a:rPr lang="en-US" sz="1500" kern="1400" dirty="0">
                <a:latin typeface="Franklin Gothic Book"/>
              </a:rPr>
              <a:t>E</a:t>
            </a:r>
            <a:r>
              <a:rPr lang="en-US" sz="1500" kern="1400" dirty="0">
                <a:solidFill>
                  <a:srgbClr val="000000"/>
                </a:solidFill>
                <a:latin typeface="Franklin Gothic Book"/>
              </a:rPr>
              <a:t>xhibiting</a:t>
            </a:r>
            <a:r>
              <a:rPr lang="en-US" sz="1500" kern="1400" dirty="0">
                <a:ln>
                  <a:noFill/>
                </a:ln>
                <a:solidFill>
                  <a:srgbClr val="000000"/>
                </a:solidFill>
                <a:effectLst/>
                <a:latin typeface="Franklin Gothic Book"/>
              </a:rPr>
              <a:t> artistic, literary or musical works (e.g. putting a book or musical score on display at a museum) is not a public performance.</a:t>
            </a:r>
            <a:r>
              <a:rPr lang="en-US" sz="1500" kern="1400" dirty="0">
                <a:solidFill>
                  <a:srgbClr val="000000"/>
                </a:solidFill>
                <a:latin typeface="Franklin Gothic Book"/>
              </a:rPr>
              <a:t> </a:t>
            </a:r>
            <a:endParaRPr lang="en-US" sz="1500" kern="1400" dirty="0">
              <a:ln>
                <a:noFill/>
              </a:ln>
              <a:solidFill>
                <a:srgbClr val="000000"/>
              </a:solidFill>
              <a:effectLst/>
              <a:latin typeface="Franklin Gothic Book" panose="020B0503020102020204" pitchFamily="34" charset="0"/>
            </a:endParaRPr>
          </a:p>
        </p:txBody>
      </p:sp>
      <p:pic>
        <p:nvPicPr>
          <p:cNvPr id="6" name="Picture 5">
            <a:extLst>
              <a:ext uri="{FF2B5EF4-FFF2-40B4-BE49-F238E27FC236}">
                <a16:creationId xmlns:a16="http://schemas.microsoft.com/office/drawing/2014/main" id="{80232FB0-01AA-F4BB-48E8-1FF85922F3B5}"/>
              </a:ext>
            </a:extLst>
          </p:cNvPr>
          <p:cNvPicPr>
            <a:picLocks noChangeAspect="1"/>
          </p:cNvPicPr>
          <p:nvPr/>
        </p:nvPicPr>
        <p:blipFill>
          <a:blip r:embed="rId3"/>
          <a:stretch>
            <a:fillRect/>
          </a:stretch>
        </p:blipFill>
        <p:spPr>
          <a:xfrm>
            <a:off x="5796647" y="274430"/>
            <a:ext cx="685800" cy="676275"/>
          </a:xfrm>
          <a:prstGeom prst="rect">
            <a:avLst/>
          </a:prstGeom>
        </p:spPr>
      </p:pic>
      <p:sp>
        <p:nvSpPr>
          <p:cNvPr id="7" name="Rectangle 6">
            <a:extLst>
              <a:ext uri="{FF2B5EF4-FFF2-40B4-BE49-F238E27FC236}">
                <a16:creationId xmlns:a16="http://schemas.microsoft.com/office/drawing/2014/main" id="{A4522F86-495E-DD7D-6EEB-3E7A1180AD1E}"/>
              </a:ext>
            </a:extLst>
          </p:cNvPr>
          <p:cNvSpPr/>
          <p:nvPr/>
        </p:nvSpPr>
        <p:spPr>
          <a:xfrm>
            <a:off x="183503" y="4749198"/>
            <a:ext cx="3036485" cy="855618"/>
          </a:xfrm>
          <a:prstGeom prst="rect">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300" b="1" dirty="0">
                <a:effectLst>
                  <a:outerShdw blurRad="38100" dist="38100" dir="2700000" algn="tl">
                    <a:srgbClr val="000000">
                      <a:alpha val="43137"/>
                    </a:srgbClr>
                  </a:outerShdw>
                </a:effectLst>
                <a:latin typeface="Franklin Gothic Medium" panose="020B0603020102020204" pitchFamily="34" charset="0"/>
                <a:ea typeface="Calibri"/>
                <a:cs typeface="Calibri"/>
              </a:rPr>
              <a:t>Communication</a:t>
            </a:r>
          </a:p>
          <a:p>
            <a:r>
              <a:rPr lang="fr-CA" sz="2300" b="1" dirty="0">
                <a:effectLst>
                  <a:outerShdw blurRad="38100" dist="38100" dir="2700000" algn="tl">
                    <a:srgbClr val="000000">
                      <a:alpha val="43137"/>
                    </a:srgbClr>
                  </a:outerShdw>
                </a:effectLst>
                <a:latin typeface="Franklin Gothic Medium" panose="020B0603020102020204" pitchFamily="34" charset="0"/>
                <a:ea typeface="Calibri"/>
                <a:cs typeface="Calibri"/>
              </a:rPr>
              <a:t>to the Public</a:t>
            </a:r>
            <a:endParaRPr lang="en-CA" sz="2300" b="1" dirty="0">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10" name="Rectangle 9">
            <a:extLst>
              <a:ext uri="{FF2B5EF4-FFF2-40B4-BE49-F238E27FC236}">
                <a16:creationId xmlns:a16="http://schemas.microsoft.com/office/drawing/2014/main" id="{6B43BB1D-DBB6-3BDB-6B24-55004F5720F7}"/>
              </a:ext>
            </a:extLst>
          </p:cNvPr>
          <p:cNvSpPr/>
          <p:nvPr/>
        </p:nvSpPr>
        <p:spPr>
          <a:xfrm>
            <a:off x="3611887" y="4765798"/>
            <a:ext cx="3036485" cy="855618"/>
          </a:xfrm>
          <a:prstGeom prst="rect">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3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Adaptation</a:t>
            </a:r>
            <a:endParaRPr lang="en-CA" sz="3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1FE46227-FF93-CFB3-D6F1-6318122DCA24}"/>
              </a:ext>
            </a:extLst>
          </p:cNvPr>
          <p:cNvSpPr txBox="1"/>
          <p:nvPr/>
        </p:nvSpPr>
        <p:spPr>
          <a:xfrm>
            <a:off x="121168" y="5670131"/>
            <a:ext cx="3307832" cy="3247043"/>
          </a:xfrm>
          <a:prstGeom prst="rect">
            <a:avLst/>
          </a:prstGeom>
          <a:noFill/>
        </p:spPr>
        <p:txBody>
          <a:bodyPr wrap="square" lIns="91440" tIns="45720" rIns="91440" bIns="45720" rtlCol="0" anchor="t">
            <a:spAutoFit/>
          </a:bodyPr>
          <a:lstStyle/>
          <a:p>
            <a:pPr marR="71755"/>
            <a:r>
              <a:rPr lang="en-US" sz="1500" b="1" kern="1400" dirty="0">
                <a:ln>
                  <a:noFill/>
                </a:ln>
                <a:solidFill>
                  <a:srgbClr val="7030A0"/>
                </a:solidFill>
                <a:effectLst/>
                <a:latin typeface="Franklin Gothic Book"/>
              </a:rPr>
              <a:t>Definition:</a:t>
            </a:r>
            <a:r>
              <a:rPr lang="en-US" sz="1500" b="1" kern="1400" dirty="0">
                <a:solidFill>
                  <a:srgbClr val="9966FF"/>
                </a:solidFill>
                <a:latin typeface="Franklin Gothic Book"/>
              </a:rPr>
              <a:t> </a:t>
            </a:r>
            <a:r>
              <a:rPr lang="en-US" sz="1500" kern="1400" dirty="0">
                <a:solidFill>
                  <a:srgbClr val="000000"/>
                </a:solidFill>
                <a:latin typeface="Franklin Gothic Book"/>
              </a:rPr>
              <a:t>Communicating or distributing</a:t>
            </a:r>
            <a:r>
              <a:rPr lang="en-US" sz="1500" kern="1400" dirty="0">
                <a:ln>
                  <a:noFill/>
                </a:ln>
                <a:solidFill>
                  <a:srgbClr val="000000"/>
                </a:solidFill>
                <a:effectLst/>
                <a:latin typeface="Franklin Gothic Book"/>
              </a:rPr>
              <a:t> copyright works by electronic transmission. Includes broadcast and online transmissions.</a:t>
            </a:r>
          </a:p>
          <a:p>
            <a:pPr marR="71755" indent="0" algn="l">
              <a:spcBef>
                <a:spcPts val="600"/>
              </a:spcBef>
              <a:buNone/>
            </a:pPr>
            <a:r>
              <a:rPr lang="en-US" sz="1500" b="1" kern="1400" dirty="0">
                <a:ln>
                  <a:noFill/>
                </a:ln>
                <a:solidFill>
                  <a:srgbClr val="7030A0"/>
                </a:solidFill>
                <a:effectLst/>
                <a:latin typeface="Franklin Gothic Book"/>
              </a:rPr>
              <a:t>Examples:</a:t>
            </a:r>
            <a:r>
              <a:rPr lang="en-US" sz="1500" kern="1400" dirty="0">
                <a:ln>
                  <a:noFill/>
                </a:ln>
                <a:solidFill>
                  <a:srgbClr val="9966FF"/>
                </a:solidFill>
                <a:effectLst/>
                <a:latin typeface="Franklin Gothic Book"/>
              </a:rPr>
              <a:t> </a:t>
            </a:r>
            <a:r>
              <a:rPr lang="en-US" sz="1500" kern="1400" dirty="0">
                <a:ln>
                  <a:noFill/>
                </a:ln>
                <a:solidFill>
                  <a:srgbClr val="000000"/>
                </a:solidFill>
                <a:effectLst/>
                <a:latin typeface="Franklin Gothic Book"/>
              </a:rPr>
              <a:t>Using copyright works in websites, email, podcasts, social media, blogs, learning management systems, broadcasts.</a:t>
            </a:r>
          </a:p>
          <a:p>
            <a:pPr marR="71755" indent="0" algn="l">
              <a:spcBef>
                <a:spcPts val="600"/>
              </a:spcBef>
              <a:buNone/>
            </a:pPr>
            <a:r>
              <a:rPr lang="en-US" sz="1500" b="1" kern="1400" dirty="0">
                <a:ln>
                  <a:noFill/>
                </a:ln>
                <a:solidFill>
                  <a:srgbClr val="7030A0"/>
                </a:solidFill>
                <a:effectLst/>
                <a:latin typeface="Franklin Gothic Book"/>
              </a:rPr>
              <a:t>Note:</a:t>
            </a:r>
            <a:r>
              <a:rPr lang="en-US" sz="1500" b="1" kern="1400" dirty="0">
                <a:ln>
                  <a:noFill/>
                </a:ln>
                <a:solidFill>
                  <a:srgbClr val="9966FF"/>
                </a:solidFill>
                <a:effectLst/>
                <a:latin typeface="Franklin Gothic Book"/>
              </a:rPr>
              <a:t> </a:t>
            </a:r>
            <a:r>
              <a:rPr lang="en-US" sz="1500" kern="1400" dirty="0">
                <a:ln>
                  <a:noFill/>
                </a:ln>
                <a:solidFill>
                  <a:srgbClr val="000000"/>
                </a:solidFill>
                <a:effectLst/>
                <a:latin typeface="Franklin Gothic Book"/>
              </a:rPr>
              <a:t>Does not have to be distributed to the general public to count as “communication” (e.g. distribution of a copyright work on a closed intranet is still a communication).</a:t>
            </a:r>
          </a:p>
        </p:txBody>
      </p:sp>
      <p:sp>
        <p:nvSpPr>
          <p:cNvPr id="14" name="TextBox 13">
            <a:extLst>
              <a:ext uri="{FF2B5EF4-FFF2-40B4-BE49-F238E27FC236}">
                <a16:creationId xmlns:a16="http://schemas.microsoft.com/office/drawing/2014/main" id="{52541276-51BA-596B-BCE1-01DD31D8F1A4}"/>
              </a:ext>
            </a:extLst>
          </p:cNvPr>
          <p:cNvSpPr txBox="1"/>
          <p:nvPr/>
        </p:nvSpPr>
        <p:spPr>
          <a:xfrm>
            <a:off x="3572698" y="5716618"/>
            <a:ext cx="3202754" cy="2862322"/>
          </a:xfrm>
          <a:prstGeom prst="rect">
            <a:avLst/>
          </a:prstGeom>
          <a:noFill/>
        </p:spPr>
        <p:txBody>
          <a:bodyPr wrap="square" lIns="91440" tIns="45720" rIns="91440" bIns="45720" rtlCol="0" anchor="t">
            <a:spAutoFit/>
          </a:bodyPr>
          <a:lstStyle/>
          <a:p>
            <a:pPr marR="71755"/>
            <a:r>
              <a:rPr lang="en-US" b="1" kern="1400" dirty="0">
                <a:ln>
                  <a:noFill/>
                </a:ln>
                <a:solidFill>
                  <a:srgbClr val="7030A0"/>
                </a:solidFill>
                <a:effectLst/>
                <a:latin typeface="Franklin Gothic Book"/>
              </a:rPr>
              <a:t>Definition: </a:t>
            </a:r>
            <a:r>
              <a:rPr lang="en-US" kern="1400" dirty="0">
                <a:solidFill>
                  <a:srgbClr val="000000"/>
                </a:solidFill>
                <a:latin typeface="Franklin Gothic Book"/>
              </a:rPr>
              <a:t>Creating a new work based on an existing copyright work.</a:t>
            </a:r>
          </a:p>
          <a:p>
            <a:pPr marR="71755"/>
            <a:endParaRPr lang="en-US" kern="1400" dirty="0">
              <a:solidFill>
                <a:srgbClr val="000000"/>
              </a:solidFill>
              <a:latin typeface="Franklin Gothic Book"/>
            </a:endParaRPr>
          </a:p>
          <a:p>
            <a:pPr marR="71755"/>
            <a:r>
              <a:rPr lang="en-US" b="1" kern="1400" dirty="0">
                <a:ln>
                  <a:noFill/>
                </a:ln>
                <a:solidFill>
                  <a:srgbClr val="7030A0"/>
                </a:solidFill>
                <a:effectLst/>
                <a:latin typeface="Franklin Gothic Book"/>
              </a:rPr>
              <a:t>Examples:</a:t>
            </a:r>
            <a:r>
              <a:rPr lang="en-US" kern="1400" dirty="0">
                <a:ln>
                  <a:noFill/>
                </a:ln>
                <a:solidFill>
                  <a:srgbClr val="9966FF"/>
                </a:solidFill>
                <a:effectLst/>
                <a:latin typeface="Franklin Gothic Book"/>
              </a:rPr>
              <a:t> </a:t>
            </a:r>
            <a:r>
              <a:rPr lang="en-US" kern="1400" dirty="0">
                <a:ln>
                  <a:noFill/>
                </a:ln>
                <a:solidFill>
                  <a:srgbClr val="000000"/>
                </a:solidFill>
                <a:effectLst/>
                <a:latin typeface="Franklin Gothic Book"/>
              </a:rPr>
              <a:t>Translating a literary work, altering a photograph, remixing a sound recording or film, porting computer software from one language to another.</a:t>
            </a:r>
          </a:p>
        </p:txBody>
      </p:sp>
      <p:pic>
        <p:nvPicPr>
          <p:cNvPr id="25" name="Picture 24">
            <a:extLst>
              <a:ext uri="{FF2B5EF4-FFF2-40B4-BE49-F238E27FC236}">
                <a16:creationId xmlns:a16="http://schemas.microsoft.com/office/drawing/2014/main" id="{934205EC-73F7-E018-D132-2424920975E8}"/>
              </a:ext>
            </a:extLst>
          </p:cNvPr>
          <p:cNvPicPr>
            <a:picLocks noChangeAspect="1"/>
          </p:cNvPicPr>
          <p:nvPr/>
        </p:nvPicPr>
        <p:blipFill>
          <a:blip r:embed="rId4"/>
          <a:stretch>
            <a:fillRect/>
          </a:stretch>
        </p:blipFill>
        <p:spPr>
          <a:xfrm>
            <a:off x="2423808" y="4852635"/>
            <a:ext cx="666715" cy="658056"/>
          </a:xfrm>
          <a:prstGeom prst="rect">
            <a:avLst/>
          </a:prstGeom>
        </p:spPr>
      </p:pic>
      <p:pic>
        <p:nvPicPr>
          <p:cNvPr id="15" name="Picture 14">
            <a:extLst>
              <a:ext uri="{FF2B5EF4-FFF2-40B4-BE49-F238E27FC236}">
                <a16:creationId xmlns:a16="http://schemas.microsoft.com/office/drawing/2014/main" id="{F10F5CDA-A440-C4AD-AD9F-DCC8D1DD0DA3}"/>
              </a:ext>
            </a:extLst>
          </p:cNvPr>
          <p:cNvPicPr>
            <a:picLocks noChangeAspect="1"/>
          </p:cNvPicPr>
          <p:nvPr/>
        </p:nvPicPr>
        <p:blipFill>
          <a:blip r:embed="rId5"/>
          <a:srcRect l="-89310" t="1687" r="891" b="-3219"/>
          <a:stretch>
            <a:fillRect/>
          </a:stretch>
        </p:blipFill>
        <p:spPr>
          <a:xfrm>
            <a:off x="5120639" y="4847271"/>
            <a:ext cx="1371301" cy="746122"/>
          </a:xfrm>
          <a:prstGeom prst="rect">
            <a:avLst/>
          </a:prstGeom>
        </p:spPr>
      </p:pic>
    </p:spTree>
    <p:extLst>
      <p:ext uri="{BB962C8B-B14F-4D97-AF65-F5344CB8AC3E}">
        <p14:creationId xmlns:p14="http://schemas.microsoft.com/office/powerpoint/2010/main" val="3633820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796B1E-6219-7D29-CBF1-2DB959F76355}"/>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87E2AE21-1448-7FA9-1E2B-13C0F42A2F85}"/>
              </a:ext>
            </a:extLst>
          </p:cNvPr>
          <p:cNvGraphicFramePr>
            <a:graphicFrameLocks noGrp="1"/>
          </p:cNvGraphicFramePr>
          <p:nvPr>
            <p:extLst>
              <p:ext uri="{D42A27DB-BD31-4B8C-83A1-F6EECF244321}">
                <p14:modId xmlns:p14="http://schemas.microsoft.com/office/powerpoint/2010/main" val="3769408088"/>
              </p:ext>
            </p:extLst>
          </p:nvPr>
        </p:nvGraphicFramePr>
        <p:xfrm>
          <a:off x="-11512" y="12863"/>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3" name="Group 2">
            <a:extLst>
              <a:ext uri="{FF2B5EF4-FFF2-40B4-BE49-F238E27FC236}">
                <a16:creationId xmlns:a16="http://schemas.microsoft.com/office/drawing/2014/main" id="{EC00DDB5-FCFC-BEE7-54AD-7EE2BACCBDC2}"/>
              </a:ext>
            </a:extLst>
          </p:cNvPr>
          <p:cNvGrpSpPr/>
          <p:nvPr/>
        </p:nvGrpSpPr>
        <p:grpSpPr>
          <a:xfrm>
            <a:off x="3624142" y="198038"/>
            <a:ext cx="3030610" cy="4185761"/>
            <a:chOff x="187657" y="175126"/>
            <a:chExt cx="3030610" cy="4185761"/>
          </a:xfrm>
        </p:grpSpPr>
        <p:sp>
          <p:nvSpPr>
            <p:cNvPr id="7" name="TextBox 6">
              <a:extLst>
                <a:ext uri="{FF2B5EF4-FFF2-40B4-BE49-F238E27FC236}">
                  <a16:creationId xmlns:a16="http://schemas.microsoft.com/office/drawing/2014/main" id="{BA1A53AC-3497-FB47-B927-12F4600797DC}"/>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Usages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59DE2C2A-B729-BF21-DF4D-A7635E556A41}"/>
                </a:ext>
              </a:extLst>
            </p:cNvPr>
            <p:cNvSpPr txBox="1"/>
            <p:nvPr/>
          </p:nvSpPr>
          <p:spPr>
            <a:xfrm>
              <a:off x="187657" y="214952"/>
              <a:ext cx="38985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U3</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B1CD1F3F-83A8-D51F-4E13-AA4CC23D8AB3}"/>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rgbClr val="7030A0"/>
                  </a:solidFill>
                  <a:effectLst>
                    <a:outerShdw blurRad="38100" dist="38100" dir="2700000" algn="tl">
                      <a:srgbClr val="000000">
                        <a:alpha val="43137"/>
                      </a:srgbClr>
                    </a:outerShdw>
                  </a:effectLst>
                  <a:latin typeface="Impact" panose="020B0806030902050204" pitchFamily="34" charset="0"/>
                </a:rPr>
                <a:t>U</a:t>
              </a:r>
              <a:endParaRPr lang="en-CA" sz="19900" dirty="0">
                <a:solidFill>
                  <a:srgbClr val="7030A0"/>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4246620D-06E6-D14A-CDCA-597E97983B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8" y="211540"/>
              <a:ext cx="309429" cy="294451"/>
            </a:xfrm>
            <a:prstGeom prst="rect">
              <a:avLst/>
            </a:prstGeom>
          </p:spPr>
        </p:pic>
      </p:grpSp>
      <p:grpSp>
        <p:nvGrpSpPr>
          <p:cNvPr id="17" name="Group 16">
            <a:extLst>
              <a:ext uri="{FF2B5EF4-FFF2-40B4-BE49-F238E27FC236}">
                <a16:creationId xmlns:a16="http://schemas.microsoft.com/office/drawing/2014/main" id="{A499DACD-40FB-10FF-3DC3-2C01F224E24B}"/>
              </a:ext>
            </a:extLst>
          </p:cNvPr>
          <p:cNvGrpSpPr/>
          <p:nvPr/>
        </p:nvGrpSpPr>
        <p:grpSpPr>
          <a:xfrm>
            <a:off x="204192" y="201251"/>
            <a:ext cx="3030610" cy="4185761"/>
            <a:chOff x="187657" y="175126"/>
            <a:chExt cx="3030610" cy="4185761"/>
          </a:xfrm>
        </p:grpSpPr>
        <p:sp>
          <p:nvSpPr>
            <p:cNvPr id="25" name="TextBox 24">
              <a:extLst>
                <a:ext uri="{FF2B5EF4-FFF2-40B4-BE49-F238E27FC236}">
                  <a16:creationId xmlns:a16="http://schemas.microsoft.com/office/drawing/2014/main" id="{D4CA13F6-D74F-6F52-FC35-1FEF38BD6D82}"/>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Usages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94DA1581-445F-D4B5-0B3D-F34DEE6F476A}"/>
                </a:ext>
              </a:extLst>
            </p:cNvPr>
            <p:cNvSpPr txBox="1"/>
            <p:nvPr/>
          </p:nvSpPr>
          <p:spPr>
            <a:xfrm>
              <a:off x="187657" y="214952"/>
              <a:ext cx="38985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U4</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1C0204E1-A3FF-2E51-23E5-F3371551B87D}"/>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rgbClr val="7030A0"/>
                  </a:solidFill>
                  <a:effectLst>
                    <a:outerShdw blurRad="38100" dist="38100" dir="2700000" algn="tl">
                      <a:srgbClr val="000000">
                        <a:alpha val="43137"/>
                      </a:srgbClr>
                    </a:outerShdw>
                  </a:effectLst>
                  <a:latin typeface="Impact" panose="020B0806030902050204" pitchFamily="34" charset="0"/>
                </a:rPr>
                <a:t>U</a:t>
              </a:r>
              <a:endParaRPr lang="en-CA" sz="19900" dirty="0">
                <a:solidFill>
                  <a:srgbClr val="7030A0"/>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F75DDF4D-A02F-3E5F-7755-B7EDF9F66D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7" y="211540"/>
              <a:ext cx="309429" cy="294451"/>
            </a:xfrm>
            <a:prstGeom prst="rect">
              <a:avLst/>
            </a:prstGeom>
          </p:spPr>
        </p:pic>
      </p:grpSp>
      <p:grpSp>
        <p:nvGrpSpPr>
          <p:cNvPr id="9" name="Group 8">
            <a:extLst>
              <a:ext uri="{FF2B5EF4-FFF2-40B4-BE49-F238E27FC236}">
                <a16:creationId xmlns:a16="http://schemas.microsoft.com/office/drawing/2014/main" id="{6BCF135D-42AE-498D-EFA6-A56B921520E9}"/>
              </a:ext>
            </a:extLst>
          </p:cNvPr>
          <p:cNvGrpSpPr/>
          <p:nvPr/>
        </p:nvGrpSpPr>
        <p:grpSpPr>
          <a:xfrm>
            <a:off x="3636258" y="4773261"/>
            <a:ext cx="3030610" cy="4185761"/>
            <a:chOff x="187657" y="175126"/>
            <a:chExt cx="3030610" cy="4185761"/>
          </a:xfrm>
        </p:grpSpPr>
        <p:sp>
          <p:nvSpPr>
            <p:cNvPr id="29" name="TextBox 28">
              <a:extLst>
                <a:ext uri="{FF2B5EF4-FFF2-40B4-BE49-F238E27FC236}">
                  <a16:creationId xmlns:a16="http://schemas.microsoft.com/office/drawing/2014/main" id="{4AD4209E-F058-D812-0FAF-44180D7FF822}"/>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Usages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30" name="TextBox 29">
              <a:extLst>
                <a:ext uri="{FF2B5EF4-FFF2-40B4-BE49-F238E27FC236}">
                  <a16:creationId xmlns:a16="http://schemas.microsoft.com/office/drawing/2014/main" id="{3574AB53-656A-1867-A3EC-86FA6171C97D}"/>
                </a:ext>
              </a:extLst>
            </p:cNvPr>
            <p:cNvSpPr txBox="1"/>
            <p:nvPr/>
          </p:nvSpPr>
          <p:spPr>
            <a:xfrm>
              <a:off x="187657" y="214952"/>
              <a:ext cx="38985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U5</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a:extLst>
                <a:ext uri="{FF2B5EF4-FFF2-40B4-BE49-F238E27FC236}">
                  <a16:creationId xmlns:a16="http://schemas.microsoft.com/office/drawing/2014/main" id="{34917345-46C2-0F09-11EE-ED12CA8E23A5}"/>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rgbClr val="7030A0"/>
                  </a:solidFill>
                  <a:effectLst>
                    <a:outerShdw blurRad="38100" dist="38100" dir="2700000" algn="tl">
                      <a:srgbClr val="000000">
                        <a:alpha val="43137"/>
                      </a:srgbClr>
                    </a:outerShdw>
                  </a:effectLst>
                  <a:latin typeface="Impact" panose="020B0806030902050204" pitchFamily="34" charset="0"/>
                </a:rPr>
                <a:t>U</a:t>
              </a:r>
              <a:endParaRPr lang="en-CA" sz="19900" dirty="0">
                <a:solidFill>
                  <a:srgbClr val="7030A0"/>
                </a:solidFill>
                <a:effectLst>
                  <a:outerShdw blurRad="38100" dist="38100" dir="2700000" algn="tl">
                    <a:srgbClr val="000000">
                      <a:alpha val="43137"/>
                    </a:srgbClr>
                  </a:outerShdw>
                </a:effectLst>
                <a:latin typeface="Impact" panose="020B0806030902050204" pitchFamily="34" charset="0"/>
              </a:endParaRPr>
            </a:p>
          </p:txBody>
        </p:sp>
        <p:pic>
          <p:nvPicPr>
            <p:cNvPr id="32" name="Picture 31" descr="A red maple leaf in a circle with a white circle in the middle&#10;&#10;AI-generated content may be incorrect.">
              <a:extLst>
                <a:ext uri="{FF2B5EF4-FFF2-40B4-BE49-F238E27FC236}">
                  <a16:creationId xmlns:a16="http://schemas.microsoft.com/office/drawing/2014/main" id="{89687746-F5A5-0DEA-03FA-0C41BCEBF4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7" y="211540"/>
              <a:ext cx="309429" cy="294451"/>
            </a:xfrm>
            <a:prstGeom prst="rect">
              <a:avLst/>
            </a:prstGeom>
          </p:spPr>
        </p:pic>
      </p:grpSp>
      <p:grpSp>
        <p:nvGrpSpPr>
          <p:cNvPr id="33" name="Group 32">
            <a:extLst>
              <a:ext uri="{FF2B5EF4-FFF2-40B4-BE49-F238E27FC236}">
                <a16:creationId xmlns:a16="http://schemas.microsoft.com/office/drawing/2014/main" id="{42FE7287-5301-31D5-9475-B05D071D513B}"/>
              </a:ext>
            </a:extLst>
          </p:cNvPr>
          <p:cNvGrpSpPr/>
          <p:nvPr/>
        </p:nvGrpSpPr>
        <p:grpSpPr>
          <a:xfrm>
            <a:off x="203247" y="4783111"/>
            <a:ext cx="3030610" cy="4185761"/>
            <a:chOff x="187657" y="175126"/>
            <a:chExt cx="3030610" cy="4185761"/>
          </a:xfrm>
        </p:grpSpPr>
        <p:sp>
          <p:nvSpPr>
            <p:cNvPr id="34" name="TextBox 33">
              <a:extLst>
                <a:ext uri="{FF2B5EF4-FFF2-40B4-BE49-F238E27FC236}">
                  <a16:creationId xmlns:a16="http://schemas.microsoft.com/office/drawing/2014/main" id="{602C769F-60DA-8DCA-C075-60B2F24149D9}"/>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Usages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35" name="TextBox 34">
              <a:extLst>
                <a:ext uri="{FF2B5EF4-FFF2-40B4-BE49-F238E27FC236}">
                  <a16:creationId xmlns:a16="http://schemas.microsoft.com/office/drawing/2014/main" id="{EF7AF562-0ECB-D0E4-BB9A-610AE2CED77A}"/>
                </a:ext>
              </a:extLst>
            </p:cNvPr>
            <p:cNvSpPr txBox="1"/>
            <p:nvPr/>
          </p:nvSpPr>
          <p:spPr>
            <a:xfrm>
              <a:off x="187657" y="214952"/>
              <a:ext cx="38985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U6</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a:extLst>
                <a:ext uri="{FF2B5EF4-FFF2-40B4-BE49-F238E27FC236}">
                  <a16:creationId xmlns:a16="http://schemas.microsoft.com/office/drawing/2014/main" id="{EA1B8AF1-E1E5-5030-F89C-6136C9686E04}"/>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rgbClr val="7030A0"/>
                  </a:solidFill>
                  <a:effectLst>
                    <a:outerShdw blurRad="38100" dist="38100" dir="2700000" algn="tl">
                      <a:srgbClr val="000000">
                        <a:alpha val="43137"/>
                      </a:srgbClr>
                    </a:outerShdw>
                  </a:effectLst>
                  <a:latin typeface="Impact" panose="020B0806030902050204" pitchFamily="34" charset="0"/>
                </a:rPr>
                <a:t>U</a:t>
              </a:r>
              <a:endParaRPr lang="en-CA" sz="19900" dirty="0">
                <a:solidFill>
                  <a:srgbClr val="7030A0"/>
                </a:solidFill>
                <a:effectLst>
                  <a:outerShdw blurRad="38100" dist="38100" dir="2700000" algn="tl">
                    <a:srgbClr val="000000">
                      <a:alpha val="43137"/>
                    </a:srgbClr>
                  </a:outerShdw>
                </a:effectLst>
                <a:latin typeface="Impact" panose="020B0806030902050204" pitchFamily="34" charset="0"/>
              </a:endParaRPr>
            </a:p>
          </p:txBody>
        </p:sp>
        <p:pic>
          <p:nvPicPr>
            <p:cNvPr id="37" name="Picture 36" descr="A red maple leaf in a circle with a white circle in the middle&#10;&#10;AI-generated content may be incorrect.">
              <a:extLst>
                <a:ext uri="{FF2B5EF4-FFF2-40B4-BE49-F238E27FC236}">
                  <a16:creationId xmlns:a16="http://schemas.microsoft.com/office/drawing/2014/main" id="{751FD6BE-7730-AB13-3C8C-9C7F1B53B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7" y="211540"/>
              <a:ext cx="309429" cy="294451"/>
            </a:xfrm>
            <a:prstGeom prst="rect">
              <a:avLst/>
            </a:prstGeom>
          </p:spPr>
        </p:pic>
      </p:grpSp>
    </p:spTree>
    <p:extLst>
      <p:ext uri="{BB962C8B-B14F-4D97-AF65-F5344CB8AC3E}">
        <p14:creationId xmlns:p14="http://schemas.microsoft.com/office/powerpoint/2010/main" val="1028602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DCB5C-BE72-59BC-3E86-D062D3A7A641}"/>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527A7B34-2539-FF28-4B82-C5EB1CDA4F03}"/>
              </a:ext>
            </a:extLst>
          </p:cNvPr>
          <p:cNvGraphicFramePr>
            <a:graphicFrameLocks noGrp="1"/>
          </p:cNvGraphicFramePr>
          <p:nvPr>
            <p:extLst>
              <p:ext uri="{D42A27DB-BD31-4B8C-83A1-F6EECF244321}">
                <p14:modId xmlns:p14="http://schemas.microsoft.com/office/powerpoint/2010/main" val="269840971"/>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dirty="0"/>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dirty="0"/>
                    </a:p>
                    <a:p>
                      <a:pPr lvl="0">
                        <a:buNone/>
                      </a:pPr>
                      <a:endParaRPr lang="en-CA" dirty="0"/>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9029B393-C3A7-C5E2-0E9C-AAC1F64A3B40}"/>
              </a:ext>
            </a:extLst>
          </p:cNvPr>
          <p:cNvSpPr/>
          <p:nvPr/>
        </p:nvSpPr>
        <p:spPr>
          <a:xfrm>
            <a:off x="202474" y="190250"/>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1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Audio Ciné Films  </a:t>
            </a:r>
          </a:p>
          <a:p>
            <a:r>
              <a:rPr lang="fr-CA" sz="21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and </a:t>
            </a:r>
            <a:r>
              <a:rPr lang="fr-CA" sz="21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Criterion</a:t>
            </a:r>
            <a:endParaRPr lang="en-CA" sz="21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0CC73B80-F09D-F5C1-1133-E3DA0676CE4A}"/>
              </a:ext>
            </a:extLst>
          </p:cNvPr>
          <p:cNvSpPr txBox="1"/>
          <p:nvPr/>
        </p:nvSpPr>
        <p:spPr>
          <a:xfrm>
            <a:off x="124093" y="1070092"/>
            <a:ext cx="3140570" cy="3354765"/>
          </a:xfrm>
          <a:prstGeom prst="rect">
            <a:avLst/>
          </a:prstGeom>
          <a:noFill/>
        </p:spPr>
        <p:txBody>
          <a:bodyPr wrap="square" lIns="91440" tIns="45720" rIns="91440" bIns="45720" rtlCol="0" anchor="t">
            <a:spAutoFit/>
          </a:bodyPr>
          <a:lstStyle/>
          <a:p>
            <a:r>
              <a:rPr lang="en-US" sz="1600" b="1" kern="1400" dirty="0">
                <a:ln>
                  <a:noFill/>
                </a:ln>
                <a:solidFill>
                  <a:schemeClr val="accent2"/>
                </a:solidFill>
                <a:effectLst/>
                <a:latin typeface="Franklin Gothic Book"/>
              </a:rPr>
              <a:t>Usages covered</a:t>
            </a:r>
            <a:r>
              <a:rPr lang="en-US" sz="1600" kern="1400" dirty="0">
                <a:ln>
                  <a:noFill/>
                </a:ln>
                <a:solidFill>
                  <a:schemeClr val="accent2"/>
                </a:solidFill>
                <a:effectLst/>
                <a:latin typeface="Franklin Gothic Book"/>
              </a:rPr>
              <a:t>:</a:t>
            </a:r>
            <a:r>
              <a:rPr lang="en-US" sz="1600" kern="1400" dirty="0">
                <a:ln>
                  <a:noFill/>
                </a:ln>
                <a:solidFill>
                  <a:srgbClr val="000000"/>
                </a:solidFill>
                <a:effectLst/>
                <a:latin typeface="Franklin Gothic Book"/>
              </a:rPr>
              <a:t> </a:t>
            </a:r>
            <a:r>
              <a:rPr lang="en-US" sz="1600" kern="1400" dirty="0">
                <a:solidFill>
                  <a:srgbClr val="000000"/>
                </a:solidFill>
                <a:latin typeface="Franklin Gothic Book"/>
                <a:ea typeface="+mn-lt"/>
                <a:cs typeface="+mn-lt"/>
              </a:rPr>
              <a:t>Screening films for non-educational purposes. </a:t>
            </a:r>
            <a:endParaRPr lang="en-US" sz="1600" kern="1400" dirty="0">
              <a:latin typeface="Franklin Gothic Book" panose="020B0503020102020204" pitchFamily="34" charset="0"/>
            </a:endParaRPr>
          </a:p>
          <a:p>
            <a:pPr>
              <a:spcBef>
                <a:spcPts val="1200"/>
              </a:spcBef>
            </a:pPr>
            <a:r>
              <a:rPr lang="en-US" sz="1600" b="1" kern="1400" dirty="0">
                <a:solidFill>
                  <a:schemeClr val="accent2"/>
                </a:solidFill>
                <a:latin typeface="Franklin Gothic Book"/>
              </a:rPr>
              <a:t>Repertoire</a:t>
            </a:r>
            <a:r>
              <a:rPr lang="en-US" sz="1600" b="1" kern="1400" dirty="0">
                <a:ln>
                  <a:noFill/>
                </a:ln>
                <a:solidFill>
                  <a:schemeClr val="accent2"/>
                </a:solidFill>
                <a:effectLst/>
                <a:latin typeface="Franklin Gothic Book"/>
              </a:rPr>
              <a:t>:</a:t>
            </a:r>
            <a:r>
              <a:rPr lang="en-US" sz="1600" kern="1400" dirty="0">
                <a:solidFill>
                  <a:srgbClr val="000000"/>
                </a:solidFill>
                <a:latin typeface="Franklin Gothic Book"/>
              </a:rPr>
              <a:t> Audio</a:t>
            </a:r>
            <a:r>
              <a:rPr lang="en-US" sz="1600" kern="1400" dirty="0">
                <a:solidFill>
                  <a:srgbClr val="000000"/>
                </a:solidFill>
                <a:latin typeface="Franklin Gothic Book"/>
                <a:ea typeface="+mn-lt"/>
                <a:cs typeface="+mn-lt"/>
              </a:rPr>
              <a:t> </a:t>
            </a:r>
            <a:r>
              <a:rPr lang="en-US" sz="1600" kern="1400" dirty="0" err="1">
                <a:solidFill>
                  <a:srgbClr val="000000"/>
                </a:solidFill>
                <a:latin typeface="Franklin Gothic Book"/>
                <a:ea typeface="+mn-lt"/>
                <a:cs typeface="+mn-lt"/>
              </a:rPr>
              <a:t>Ciné</a:t>
            </a:r>
            <a:r>
              <a:rPr lang="en-US" sz="1600" kern="1400" dirty="0">
                <a:solidFill>
                  <a:srgbClr val="000000"/>
                </a:solidFill>
                <a:latin typeface="Franklin Gothic Book"/>
                <a:ea typeface="+mn-lt"/>
                <a:cs typeface="+mn-lt"/>
              </a:rPr>
              <a:t> Films and Criterion license public </a:t>
            </a:r>
            <a:endParaRPr lang="en-US" sz="1600" kern="1400" dirty="0">
              <a:solidFill>
                <a:srgbClr val="000000"/>
              </a:solidFill>
              <a:latin typeface="Franklin Gothic Book" panose="020B0503020102020204" pitchFamily="34" charset="0"/>
              <a:ea typeface="+mn-lt"/>
              <a:cs typeface="+mn-lt"/>
            </a:endParaRPr>
          </a:p>
          <a:p>
            <a:r>
              <a:rPr lang="en-US" sz="1600" kern="1400" dirty="0">
                <a:solidFill>
                  <a:srgbClr val="000000"/>
                </a:solidFill>
                <a:latin typeface="Franklin Gothic Book"/>
                <a:ea typeface="+mn-lt"/>
                <a:cs typeface="+mn-lt"/>
              </a:rPr>
              <a:t>performance rights and maintain a publicly searchable database of films in their repertoire.  </a:t>
            </a:r>
            <a:endParaRPr lang="en-US" sz="1600" kern="1400" dirty="0">
              <a:solidFill>
                <a:srgbClr val="000000"/>
              </a:solidFill>
              <a:latin typeface="Franklin Gothic Book" panose="020B0503020102020204" pitchFamily="34" charset="0"/>
              <a:ea typeface="+mn-lt"/>
              <a:cs typeface="+mn-lt"/>
            </a:endParaRPr>
          </a:p>
          <a:p>
            <a:pPr>
              <a:spcBef>
                <a:spcPts val="1200"/>
              </a:spcBef>
            </a:pPr>
            <a:r>
              <a:rPr lang="en-US" sz="1600" b="1" kern="1400" dirty="0">
                <a:solidFill>
                  <a:schemeClr val="accent2"/>
                </a:solidFill>
                <a:latin typeface="Franklin Gothic Book"/>
              </a:rPr>
              <a:t>Note</a:t>
            </a:r>
            <a:r>
              <a:rPr lang="en-US" sz="1600" b="1" kern="1400" dirty="0">
                <a:ln>
                  <a:noFill/>
                </a:ln>
                <a:solidFill>
                  <a:schemeClr val="accent2"/>
                </a:solidFill>
                <a:effectLst/>
                <a:latin typeface="Franklin Gothic Book"/>
              </a:rPr>
              <a:t>:</a:t>
            </a:r>
            <a:r>
              <a:rPr lang="en-US" sz="1600" kern="1400" dirty="0">
                <a:ln>
                  <a:noFill/>
                </a:ln>
                <a:solidFill>
                  <a:srgbClr val="000000"/>
                </a:solidFill>
                <a:effectLst/>
                <a:latin typeface="Franklin Gothic Book"/>
              </a:rPr>
              <a:t> Screening films for educational purposes does not usually require a </a:t>
            </a:r>
            <a:r>
              <a:rPr lang="en-US" sz="1600" kern="1400" dirty="0" err="1">
                <a:ln>
                  <a:noFill/>
                </a:ln>
                <a:solidFill>
                  <a:srgbClr val="000000"/>
                </a:solidFill>
                <a:effectLst/>
                <a:latin typeface="Franklin Gothic Book"/>
              </a:rPr>
              <a:t>licence</a:t>
            </a:r>
            <a:r>
              <a:rPr lang="en-US" sz="1600" kern="1400" dirty="0">
                <a:ln>
                  <a:noFill/>
                </a:ln>
                <a:solidFill>
                  <a:srgbClr val="000000"/>
                </a:solidFill>
                <a:effectLst/>
                <a:latin typeface="Franklin Gothic Book"/>
              </a:rPr>
              <a:t>. Check whether usage is covered under exceptions.</a:t>
            </a:r>
            <a:endParaRPr lang="en-US" sz="1600" dirty="0">
              <a:latin typeface="Franklin Gothic Book"/>
            </a:endParaRPr>
          </a:p>
        </p:txBody>
      </p:sp>
      <p:sp>
        <p:nvSpPr>
          <p:cNvPr id="24" name="TextBox 23">
            <a:extLst>
              <a:ext uri="{FF2B5EF4-FFF2-40B4-BE49-F238E27FC236}">
                <a16:creationId xmlns:a16="http://schemas.microsoft.com/office/drawing/2014/main" id="{EFD3E7CF-4AF0-F423-B029-70F8C74E6571}"/>
              </a:ext>
            </a:extLst>
          </p:cNvPr>
          <p:cNvSpPr txBox="1"/>
          <p:nvPr/>
        </p:nvSpPr>
        <p:spPr>
          <a:xfrm>
            <a:off x="3566787" y="5641326"/>
            <a:ext cx="3127507" cy="3262432"/>
          </a:xfrm>
          <a:prstGeom prst="rect">
            <a:avLst/>
          </a:prstGeom>
          <a:noFill/>
        </p:spPr>
        <p:txBody>
          <a:bodyPr wrap="square" lIns="91440" tIns="45720" rIns="91440" bIns="45720" rtlCol="0" anchor="t">
            <a:spAutoFit/>
          </a:bodyPr>
          <a:lstStyle/>
          <a:p>
            <a:r>
              <a:rPr lang="en-US" sz="1400" b="1" kern="1400" dirty="0">
                <a:ln>
                  <a:noFill/>
                </a:ln>
                <a:solidFill>
                  <a:schemeClr val="accent2"/>
                </a:solidFill>
                <a:effectLst/>
                <a:latin typeface="Franklin Gothic Book"/>
              </a:rPr>
              <a:t>Usages covered</a:t>
            </a:r>
            <a:r>
              <a:rPr lang="en-US" sz="1400" kern="1400" dirty="0">
                <a:ln>
                  <a:noFill/>
                </a:ln>
                <a:solidFill>
                  <a:schemeClr val="accent2"/>
                </a:solidFill>
                <a:effectLst/>
                <a:latin typeface="Franklin Gothic Book"/>
              </a:rPr>
              <a:t>:</a:t>
            </a:r>
            <a:r>
              <a:rPr lang="en-US" sz="1400" kern="1400" dirty="0">
                <a:ln>
                  <a:noFill/>
                </a:ln>
                <a:solidFill>
                  <a:srgbClr val="000000"/>
                </a:solidFill>
                <a:effectLst/>
                <a:latin typeface="Franklin Gothic Book"/>
              </a:rPr>
              <a:t> It is sometimes possible to negotiate an arrangement directly with the </a:t>
            </a:r>
            <a:r>
              <a:rPr lang="en-US" sz="1400" kern="1400" dirty="0">
                <a:solidFill>
                  <a:srgbClr val="000000"/>
                </a:solidFill>
                <a:latin typeface="Franklin Gothic Book"/>
              </a:rPr>
              <a:t>copyright owner</a:t>
            </a:r>
            <a:r>
              <a:rPr lang="en-US" sz="1400" kern="1400" dirty="0">
                <a:ln>
                  <a:noFill/>
                </a:ln>
                <a:solidFill>
                  <a:srgbClr val="000000"/>
                </a:solidFill>
                <a:effectLst/>
                <a:latin typeface="Franklin Gothic Book"/>
              </a:rPr>
              <a:t>. This is particularly relevant in cultural or educational digitization projects.</a:t>
            </a:r>
          </a:p>
          <a:p>
            <a:pPr marL="0" marR="0" indent="0" algn="l">
              <a:spcBef>
                <a:spcPts val="600"/>
              </a:spcBef>
              <a:buNone/>
            </a:pPr>
            <a:r>
              <a:rPr lang="en-US" sz="1400" b="1" kern="1400" dirty="0">
                <a:ln>
                  <a:noFill/>
                </a:ln>
                <a:solidFill>
                  <a:schemeClr val="accent2"/>
                </a:solidFill>
                <a:effectLst/>
                <a:latin typeface="Franklin Gothic Book"/>
              </a:rPr>
              <a:t>Repertoire:</a:t>
            </a:r>
            <a:r>
              <a:rPr lang="en-US" sz="1400" kern="1400" dirty="0">
                <a:ln>
                  <a:noFill/>
                </a:ln>
                <a:solidFill>
                  <a:srgbClr val="FF7517"/>
                </a:solidFill>
                <a:effectLst/>
                <a:latin typeface="Franklin Gothic Book"/>
              </a:rPr>
              <a:t> </a:t>
            </a:r>
            <a:r>
              <a:rPr lang="en-US" sz="1400" kern="1400" dirty="0">
                <a:ln>
                  <a:noFill/>
                </a:ln>
                <a:solidFill>
                  <a:srgbClr val="000000"/>
                </a:solidFill>
                <a:effectLst/>
                <a:latin typeface="Franklin Gothic Book"/>
              </a:rPr>
              <a:t>The content needs to be specified at the point of negotiation.</a:t>
            </a:r>
          </a:p>
          <a:p>
            <a:pPr>
              <a:spcBef>
                <a:spcPts val="600"/>
              </a:spcBef>
            </a:pPr>
            <a:r>
              <a:rPr lang="en-US" sz="1400" b="1" kern="1400" dirty="0">
                <a:ln>
                  <a:noFill/>
                </a:ln>
                <a:solidFill>
                  <a:schemeClr val="accent2"/>
                </a:solidFill>
                <a:effectLst/>
                <a:latin typeface="Franklin Gothic Book"/>
              </a:rPr>
              <a:t>Note:</a:t>
            </a:r>
            <a:r>
              <a:rPr lang="en-US" sz="1400" kern="1400" dirty="0">
                <a:ln>
                  <a:noFill/>
                </a:ln>
                <a:solidFill>
                  <a:srgbClr val="FF7517"/>
                </a:solidFill>
                <a:effectLst/>
                <a:latin typeface="Franklin Gothic Book"/>
              </a:rPr>
              <a:t> </a:t>
            </a:r>
            <a:r>
              <a:rPr lang="en-US" sz="1400" kern="1400" dirty="0">
                <a:ln>
                  <a:noFill/>
                </a:ln>
                <a:solidFill>
                  <a:srgbClr val="000000"/>
                </a:solidFill>
                <a:effectLst/>
                <a:latin typeface="Franklin Gothic Book"/>
              </a:rPr>
              <a:t>While this type of </a:t>
            </a:r>
            <a:r>
              <a:rPr lang="en-US" sz="1400" kern="1400" dirty="0" err="1">
                <a:ln>
                  <a:noFill/>
                </a:ln>
                <a:solidFill>
                  <a:srgbClr val="000000"/>
                </a:solidFill>
                <a:effectLst/>
                <a:latin typeface="Franklin Gothic Book"/>
              </a:rPr>
              <a:t>licence</a:t>
            </a:r>
            <a:r>
              <a:rPr lang="en-US" sz="1400" kern="1400" dirty="0">
                <a:ln>
                  <a:noFill/>
                </a:ln>
                <a:solidFill>
                  <a:srgbClr val="000000"/>
                </a:solidFill>
                <a:effectLst/>
                <a:latin typeface="Franklin Gothic Book"/>
              </a:rPr>
              <a:t> is often more economically beneficial than dealing with a collective, negotiating rights clearance</a:t>
            </a:r>
            <a:r>
              <a:rPr lang="en-US" sz="1400" kern="1400" dirty="0">
                <a:solidFill>
                  <a:srgbClr val="000000"/>
                </a:solidFill>
                <a:latin typeface="Franklin Gothic Book"/>
              </a:rPr>
              <a:t> can be </a:t>
            </a:r>
            <a:r>
              <a:rPr lang="en-US" sz="1400" kern="1400" dirty="0">
                <a:ln>
                  <a:noFill/>
                </a:ln>
                <a:solidFill>
                  <a:srgbClr val="000000"/>
                </a:solidFill>
                <a:effectLst/>
                <a:latin typeface="Franklin Gothic Book"/>
              </a:rPr>
              <a:t>time-consuming and costly. Ensure this is factored into any project you undertake.</a:t>
            </a:r>
          </a:p>
        </p:txBody>
      </p:sp>
      <p:sp>
        <p:nvSpPr>
          <p:cNvPr id="27" name="Rectangle 26">
            <a:extLst>
              <a:ext uri="{FF2B5EF4-FFF2-40B4-BE49-F238E27FC236}">
                <a16:creationId xmlns:a16="http://schemas.microsoft.com/office/drawing/2014/main" id="{7A588DD8-F118-3476-EEDA-4A031BC520F9}"/>
              </a:ext>
            </a:extLst>
          </p:cNvPr>
          <p:cNvSpPr/>
          <p:nvPr/>
        </p:nvSpPr>
        <p:spPr>
          <a:xfrm>
            <a:off x="3619040" y="190250"/>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300" b="1" dirty="0">
                <a:effectLst>
                  <a:outerShdw blurRad="38100" dist="38100" dir="2700000" algn="tl">
                    <a:srgbClr val="000000">
                      <a:alpha val="43137"/>
                    </a:srgbClr>
                  </a:outerShdw>
                </a:effectLst>
                <a:latin typeface="Franklin Gothic Medium" panose="020B0603020102020204" pitchFamily="34" charset="0"/>
                <a:ea typeface="Calibri"/>
                <a:cs typeface="Calibri"/>
              </a:rPr>
              <a:t>Library </a:t>
            </a:r>
            <a:r>
              <a:rPr lang="fr-CA" sz="2300" b="1" dirty="0" err="1">
                <a:effectLst>
                  <a:outerShdw blurRad="38100" dist="38100" dir="2700000" algn="tl">
                    <a:srgbClr val="000000">
                      <a:alpha val="43137"/>
                    </a:srgbClr>
                  </a:outerShdw>
                </a:effectLst>
                <a:latin typeface="Franklin Gothic Medium" panose="020B0603020102020204" pitchFamily="34" charset="0"/>
                <a:ea typeface="Calibri"/>
                <a:cs typeface="Calibri"/>
              </a:rPr>
              <a:t>Licensed</a:t>
            </a:r>
            <a:r>
              <a:rPr lang="fr-CA" sz="2300" b="1" dirty="0">
                <a:effectLst>
                  <a:outerShdw blurRad="38100" dist="38100" dir="2700000" algn="tl">
                    <a:srgbClr val="000000">
                      <a:alpha val="43137"/>
                    </a:srgbClr>
                  </a:outerShdw>
                </a:effectLst>
                <a:latin typeface="Franklin Gothic Medium" panose="020B0603020102020204" pitchFamily="34" charset="0"/>
                <a:ea typeface="Calibri"/>
                <a:cs typeface="Calibri"/>
              </a:rPr>
              <a:t> </a:t>
            </a:r>
            <a:r>
              <a:rPr lang="fr-CA" sz="2300" b="1" dirty="0" err="1">
                <a:effectLst>
                  <a:outerShdw blurRad="38100" dist="38100" dir="2700000" algn="tl">
                    <a:srgbClr val="000000">
                      <a:alpha val="43137"/>
                    </a:srgbClr>
                  </a:outerShdw>
                </a:effectLst>
                <a:latin typeface="Franklin Gothic Medium" panose="020B0603020102020204" pitchFamily="34" charset="0"/>
                <a:ea typeface="Calibri"/>
                <a:cs typeface="Calibri"/>
              </a:rPr>
              <a:t>Resources</a:t>
            </a:r>
            <a:endParaRPr lang="en-CA" sz="2300" b="1" dirty="0">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29" name="Rectangle 28">
            <a:extLst>
              <a:ext uri="{FF2B5EF4-FFF2-40B4-BE49-F238E27FC236}">
                <a16:creationId xmlns:a16="http://schemas.microsoft.com/office/drawing/2014/main" id="{F30940AD-5398-CB37-92C7-F1A54030E79E}"/>
              </a:ext>
            </a:extLst>
          </p:cNvPr>
          <p:cNvSpPr/>
          <p:nvPr/>
        </p:nvSpPr>
        <p:spPr>
          <a:xfrm>
            <a:off x="3619039" y="4761484"/>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7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Copyright </a:t>
            </a:r>
          </a:p>
          <a:p>
            <a:r>
              <a:rPr lang="fr-CA" sz="27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Owner</a:t>
            </a:r>
            <a:endParaRPr lang="en-CA" sz="27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D9B5913E-8EB1-F71A-CC71-6412707157F6}"/>
              </a:ext>
            </a:extLst>
          </p:cNvPr>
          <p:cNvSpPr/>
          <p:nvPr/>
        </p:nvSpPr>
        <p:spPr>
          <a:xfrm>
            <a:off x="202472" y="4761484"/>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0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Creative Commons Licences</a:t>
            </a:r>
            <a:endParaRPr lang="en-CA" sz="20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A566EAD3-5FEA-1853-183F-A8DCAC11F576}"/>
              </a:ext>
            </a:extLst>
          </p:cNvPr>
          <p:cNvSpPr txBox="1"/>
          <p:nvPr/>
        </p:nvSpPr>
        <p:spPr>
          <a:xfrm>
            <a:off x="3553724" y="1099015"/>
            <a:ext cx="3140570" cy="3662541"/>
          </a:xfrm>
          <a:prstGeom prst="rect">
            <a:avLst/>
          </a:prstGeom>
          <a:noFill/>
        </p:spPr>
        <p:txBody>
          <a:bodyPr wrap="square" lIns="91440" tIns="45720" rIns="91440" bIns="45720" rtlCol="0" anchor="t">
            <a:spAutoFit/>
          </a:bodyPr>
          <a:lstStyle/>
          <a:p>
            <a:r>
              <a:rPr lang="en-US" sz="1550" b="1" kern="1400" dirty="0">
                <a:ln>
                  <a:noFill/>
                </a:ln>
                <a:solidFill>
                  <a:schemeClr val="accent2"/>
                </a:solidFill>
                <a:effectLst/>
                <a:latin typeface="Franklin Gothic Book"/>
              </a:rPr>
              <a:t>Usages covered</a:t>
            </a:r>
            <a:r>
              <a:rPr lang="en-US" sz="1550" kern="1400" dirty="0">
                <a:ln>
                  <a:noFill/>
                </a:ln>
                <a:solidFill>
                  <a:schemeClr val="accent2"/>
                </a:solidFill>
                <a:effectLst/>
                <a:latin typeface="Franklin Gothic Book"/>
              </a:rPr>
              <a:t>:</a:t>
            </a:r>
            <a:r>
              <a:rPr lang="en-US" sz="1550" kern="1400" dirty="0">
                <a:ln>
                  <a:noFill/>
                </a:ln>
                <a:solidFill>
                  <a:srgbClr val="000000"/>
                </a:solidFill>
                <a:effectLst/>
                <a:latin typeface="Franklin Gothic Book"/>
              </a:rPr>
              <a:t> Dependent on </a:t>
            </a:r>
            <a:r>
              <a:rPr lang="en-US" sz="1550" kern="1400" dirty="0" err="1">
                <a:ln>
                  <a:noFill/>
                </a:ln>
                <a:solidFill>
                  <a:srgbClr val="000000"/>
                </a:solidFill>
                <a:effectLst/>
                <a:latin typeface="Franklin Gothic Book"/>
              </a:rPr>
              <a:t>licence</a:t>
            </a:r>
            <a:r>
              <a:rPr lang="en-US" sz="1550" kern="1400" dirty="0">
                <a:ln>
                  <a:noFill/>
                </a:ln>
                <a:solidFill>
                  <a:srgbClr val="000000"/>
                </a:solidFill>
                <a:effectLst/>
                <a:latin typeface="Franklin Gothic Book"/>
              </a:rPr>
              <a:t> agreement, </a:t>
            </a:r>
            <a:r>
              <a:rPr lang="en-US" sz="1550" kern="1400" dirty="0">
                <a:solidFill>
                  <a:srgbClr val="000000"/>
                </a:solidFill>
                <a:latin typeface="Franklin Gothic Book"/>
              </a:rPr>
              <a:t>but generally</a:t>
            </a:r>
            <a:r>
              <a:rPr lang="en-US" sz="1550" kern="1400" dirty="0">
                <a:ln>
                  <a:noFill/>
                </a:ln>
                <a:solidFill>
                  <a:srgbClr val="000000"/>
                </a:solidFill>
                <a:effectLst/>
                <a:latin typeface="Franklin Gothic Book"/>
              </a:rPr>
              <a:t> all licensed resources are accessible by all </a:t>
            </a:r>
            <a:r>
              <a:rPr lang="en-US" sz="1550" kern="1400" dirty="0">
                <a:solidFill>
                  <a:srgbClr val="000000"/>
                </a:solidFill>
                <a:latin typeface="Franklin Gothic Book"/>
              </a:rPr>
              <a:t>members of an institution</a:t>
            </a:r>
            <a:r>
              <a:rPr lang="en-US" sz="1550" kern="1400" dirty="0">
                <a:ln>
                  <a:noFill/>
                </a:ln>
                <a:solidFill>
                  <a:srgbClr val="000000"/>
                </a:solidFill>
                <a:effectLst/>
                <a:latin typeface="Franklin Gothic Book"/>
              </a:rPr>
              <a:t> (</a:t>
            </a:r>
            <a:r>
              <a:rPr lang="en-US" sz="1550" kern="1400" dirty="0">
                <a:solidFill>
                  <a:srgbClr val="000000"/>
                </a:solidFill>
                <a:latin typeface="Franklin Gothic Book"/>
              </a:rPr>
              <a:t>students, faculty</a:t>
            </a:r>
            <a:r>
              <a:rPr lang="en-US" sz="1550" kern="1400" dirty="0">
                <a:ln>
                  <a:noFill/>
                </a:ln>
                <a:solidFill>
                  <a:srgbClr val="000000"/>
                </a:solidFill>
                <a:effectLst/>
                <a:latin typeface="Franklin Gothic Book"/>
              </a:rPr>
              <a:t>, </a:t>
            </a:r>
            <a:r>
              <a:rPr lang="en-US" sz="1550" kern="1400" dirty="0">
                <a:solidFill>
                  <a:srgbClr val="000000"/>
                </a:solidFill>
                <a:latin typeface="Franklin Gothic Book"/>
              </a:rPr>
              <a:t>and staff</a:t>
            </a:r>
            <a:r>
              <a:rPr lang="en-US" sz="1550" kern="1400" dirty="0">
                <a:ln>
                  <a:noFill/>
                </a:ln>
                <a:solidFill>
                  <a:srgbClr val="000000"/>
                </a:solidFill>
                <a:effectLst/>
                <a:latin typeface="Franklin Gothic Book"/>
              </a:rPr>
              <a:t>).</a:t>
            </a:r>
          </a:p>
          <a:p>
            <a:pPr marL="0" marR="0" indent="0" algn="l">
              <a:spcBef>
                <a:spcPts val="600"/>
              </a:spcBef>
              <a:buNone/>
            </a:pPr>
            <a:r>
              <a:rPr lang="en-US" sz="1550" b="1" kern="1400" dirty="0">
                <a:ln>
                  <a:noFill/>
                </a:ln>
                <a:solidFill>
                  <a:schemeClr val="accent2"/>
                </a:solidFill>
                <a:effectLst/>
                <a:latin typeface="Franklin Gothic Book"/>
              </a:rPr>
              <a:t>Repertoire:</a:t>
            </a:r>
            <a:r>
              <a:rPr lang="en-US" sz="1550" kern="1400" dirty="0">
                <a:ln>
                  <a:noFill/>
                </a:ln>
                <a:solidFill>
                  <a:srgbClr val="000000"/>
                </a:solidFill>
                <a:effectLst/>
                <a:latin typeface="Franklin Gothic Book"/>
              </a:rPr>
              <a:t> Check terms of </a:t>
            </a:r>
            <a:r>
              <a:rPr lang="en-US" sz="1550" kern="1400" dirty="0" err="1">
                <a:ln>
                  <a:noFill/>
                </a:ln>
                <a:solidFill>
                  <a:srgbClr val="000000"/>
                </a:solidFill>
                <a:effectLst/>
                <a:latin typeface="Franklin Gothic Book"/>
              </a:rPr>
              <a:t>licence</a:t>
            </a:r>
            <a:r>
              <a:rPr lang="en-US" sz="1550" kern="1400" dirty="0">
                <a:ln>
                  <a:noFill/>
                </a:ln>
                <a:solidFill>
                  <a:srgbClr val="000000"/>
                </a:solidFill>
                <a:effectLst/>
                <a:latin typeface="Franklin Gothic Book"/>
              </a:rPr>
              <a:t> or institutional </a:t>
            </a:r>
            <a:r>
              <a:rPr lang="en-US" sz="1550" kern="1400" dirty="0" err="1">
                <a:ln>
                  <a:noFill/>
                </a:ln>
                <a:solidFill>
                  <a:srgbClr val="000000"/>
                </a:solidFill>
                <a:effectLst/>
                <a:latin typeface="Franklin Gothic Book"/>
              </a:rPr>
              <a:t>licence</a:t>
            </a:r>
            <a:r>
              <a:rPr lang="en-US" sz="1550" kern="1400" dirty="0">
                <a:ln>
                  <a:noFill/>
                </a:ln>
                <a:solidFill>
                  <a:srgbClr val="000000"/>
                </a:solidFill>
                <a:effectLst/>
                <a:latin typeface="Franklin Gothic Book"/>
              </a:rPr>
              <a:t> look-up tool.</a:t>
            </a:r>
          </a:p>
          <a:p>
            <a:pPr>
              <a:spcBef>
                <a:spcPts val="600"/>
              </a:spcBef>
            </a:pPr>
            <a:r>
              <a:rPr lang="en-US" sz="1550" b="1" kern="1400" dirty="0">
                <a:ln>
                  <a:noFill/>
                </a:ln>
                <a:solidFill>
                  <a:schemeClr val="accent2"/>
                </a:solidFill>
                <a:effectLst/>
                <a:latin typeface="Franklin Gothic Book"/>
              </a:rPr>
              <a:t>Note:</a:t>
            </a:r>
            <a:r>
              <a:rPr lang="en-US" sz="1550" kern="1400" dirty="0">
                <a:ln>
                  <a:noFill/>
                </a:ln>
                <a:solidFill>
                  <a:schemeClr val="accent2"/>
                </a:solidFill>
                <a:effectLst/>
                <a:latin typeface="Franklin Gothic Book"/>
              </a:rPr>
              <a:t> </a:t>
            </a:r>
            <a:r>
              <a:rPr lang="en-US" sz="1550" kern="1400" dirty="0">
                <a:latin typeface="Franklin Gothic Book"/>
                <a:ea typeface="+mn-lt"/>
                <a:cs typeface="+mn-lt"/>
              </a:rPr>
              <a:t>The </a:t>
            </a:r>
            <a:r>
              <a:rPr lang="en-US" sz="1550" kern="1400" dirty="0" err="1">
                <a:latin typeface="Franklin Gothic Book"/>
                <a:ea typeface="+mn-lt"/>
                <a:cs typeface="+mn-lt"/>
              </a:rPr>
              <a:t>licence</a:t>
            </a:r>
            <a:r>
              <a:rPr lang="en-US" sz="1550" kern="1400" dirty="0">
                <a:latin typeface="Franklin Gothic Book"/>
                <a:ea typeface="+mn-lt"/>
                <a:cs typeface="+mn-lt"/>
              </a:rPr>
              <a:t> terms outline how a resource can be used. Some </a:t>
            </a:r>
            <a:r>
              <a:rPr lang="en-US" sz="1550" kern="1400" dirty="0" err="1">
                <a:latin typeface="Franklin Gothic Book"/>
                <a:ea typeface="+mn-lt"/>
                <a:cs typeface="+mn-lt"/>
              </a:rPr>
              <a:t>licences</a:t>
            </a:r>
            <a:r>
              <a:rPr lang="en-US" sz="1550" kern="1400" dirty="0">
                <a:latin typeface="Franklin Gothic Book"/>
                <a:ea typeface="+mn-lt"/>
                <a:cs typeface="+mn-lt"/>
              </a:rPr>
              <a:t> may contain clauses that restrict user rights in the C</a:t>
            </a:r>
            <a:r>
              <a:rPr lang="en-US" sz="1550" i="1" kern="1400" dirty="0">
                <a:latin typeface="Franklin Gothic Book"/>
                <a:ea typeface="+mn-lt"/>
                <a:cs typeface="+mn-lt"/>
              </a:rPr>
              <a:t>opyright Act</a:t>
            </a:r>
            <a:r>
              <a:rPr lang="en-US" sz="1550" kern="1400" dirty="0">
                <a:latin typeface="Franklin Gothic Book"/>
                <a:ea typeface="+mn-lt"/>
                <a:cs typeface="+mn-lt"/>
              </a:rPr>
              <a:t>.</a:t>
            </a:r>
            <a:endParaRPr lang="en-US" sz="1550" kern="1400" dirty="0">
              <a:latin typeface="Franklin Gothic Book"/>
            </a:endParaRPr>
          </a:p>
          <a:p>
            <a:pPr marL="0" marR="0" indent="0" algn="l">
              <a:spcBef>
                <a:spcPts val="600"/>
              </a:spcBef>
              <a:buNone/>
            </a:pPr>
            <a:endParaRPr lang="en-US" sz="1550" kern="1400" dirty="0">
              <a:ln>
                <a:noFill/>
              </a:ln>
              <a:solidFill>
                <a:srgbClr val="FF7517"/>
              </a:solidFill>
              <a:effectLst/>
              <a:latin typeface="Franklin Gothic Book"/>
            </a:endParaRPr>
          </a:p>
        </p:txBody>
      </p:sp>
      <p:sp>
        <p:nvSpPr>
          <p:cNvPr id="9" name="TextBox 8">
            <a:extLst>
              <a:ext uri="{FF2B5EF4-FFF2-40B4-BE49-F238E27FC236}">
                <a16:creationId xmlns:a16="http://schemas.microsoft.com/office/drawing/2014/main" id="{B894E4D5-E9E2-0AB6-4F86-BA2F75295DDB}"/>
              </a:ext>
            </a:extLst>
          </p:cNvPr>
          <p:cNvSpPr txBox="1"/>
          <p:nvPr/>
        </p:nvSpPr>
        <p:spPr>
          <a:xfrm>
            <a:off x="150220" y="5655004"/>
            <a:ext cx="3173617" cy="3147015"/>
          </a:xfrm>
          <a:prstGeom prst="rect">
            <a:avLst/>
          </a:prstGeom>
          <a:noFill/>
        </p:spPr>
        <p:txBody>
          <a:bodyPr wrap="square" lIns="91440" tIns="45720" rIns="91440" bIns="45720" rtlCol="0" anchor="t">
            <a:spAutoFit/>
          </a:bodyPr>
          <a:lstStyle/>
          <a:p>
            <a:r>
              <a:rPr lang="en-US" sz="1450" b="1" kern="1400" dirty="0">
                <a:ln>
                  <a:noFill/>
                </a:ln>
                <a:solidFill>
                  <a:schemeClr val="accent2"/>
                </a:solidFill>
                <a:effectLst/>
                <a:latin typeface="Franklin Gothic Book"/>
              </a:rPr>
              <a:t>Usages covered:</a:t>
            </a:r>
            <a:r>
              <a:rPr lang="en-US" sz="1450" kern="1400" dirty="0">
                <a:solidFill>
                  <a:srgbClr val="FF7517"/>
                </a:solidFill>
                <a:latin typeface="Franklin Gothic Book"/>
              </a:rPr>
              <a:t> </a:t>
            </a:r>
            <a:r>
              <a:rPr lang="en-US" sz="1450" kern="1400" dirty="0">
                <a:solidFill>
                  <a:srgbClr val="000000"/>
                </a:solidFill>
                <a:latin typeface="Franklin Gothic Book"/>
              </a:rPr>
              <a:t>These </a:t>
            </a:r>
            <a:r>
              <a:rPr lang="en-US" sz="1450" kern="1400" dirty="0" err="1">
                <a:solidFill>
                  <a:srgbClr val="000000"/>
                </a:solidFill>
                <a:latin typeface="Franklin Gothic Book"/>
              </a:rPr>
              <a:t>licences</a:t>
            </a:r>
            <a:r>
              <a:rPr lang="en-US" sz="1450" kern="1400" dirty="0">
                <a:solidFill>
                  <a:srgbClr val="000000"/>
                </a:solidFill>
                <a:latin typeface="Franklin Gothic Book"/>
              </a:rPr>
              <a:t> allow</a:t>
            </a:r>
            <a:r>
              <a:rPr lang="en-US" sz="1450" kern="1400" dirty="0">
                <a:ln>
                  <a:noFill/>
                </a:ln>
                <a:solidFill>
                  <a:srgbClr val="000000"/>
                </a:solidFill>
                <a:effectLst/>
                <a:latin typeface="Franklin Gothic Book"/>
              </a:rPr>
              <a:t> free copying and distribution of content and, depending on the nature of the </a:t>
            </a:r>
            <a:r>
              <a:rPr lang="en-US" sz="1450" kern="1400" dirty="0" err="1">
                <a:ln>
                  <a:noFill/>
                </a:ln>
                <a:solidFill>
                  <a:srgbClr val="000000"/>
                </a:solidFill>
                <a:effectLst/>
                <a:latin typeface="Franklin Gothic Book"/>
              </a:rPr>
              <a:t>licence</a:t>
            </a:r>
            <a:r>
              <a:rPr lang="en-US" sz="1450" kern="1400" dirty="0">
                <a:ln>
                  <a:noFill/>
                </a:ln>
                <a:solidFill>
                  <a:srgbClr val="000000"/>
                </a:solidFill>
                <a:effectLst/>
                <a:latin typeface="Franklin Gothic Book"/>
              </a:rPr>
              <a:t>, may allow users to adapt or </a:t>
            </a:r>
            <a:r>
              <a:rPr lang="en-US" sz="1450" kern="1400" dirty="0">
                <a:solidFill>
                  <a:srgbClr val="000000"/>
                </a:solidFill>
                <a:latin typeface="Franklin Gothic Book"/>
              </a:rPr>
              <a:t>commercialize</a:t>
            </a:r>
            <a:r>
              <a:rPr lang="en-US" sz="1450" kern="1400" dirty="0">
                <a:ln>
                  <a:noFill/>
                </a:ln>
                <a:solidFill>
                  <a:srgbClr val="000000"/>
                </a:solidFill>
                <a:effectLst/>
                <a:latin typeface="Franklin Gothic Book"/>
              </a:rPr>
              <a:t> the work with attribution.</a:t>
            </a:r>
          </a:p>
          <a:p>
            <a:pPr>
              <a:spcBef>
                <a:spcPts val="600"/>
              </a:spcBef>
            </a:pPr>
            <a:r>
              <a:rPr lang="en-US" sz="1450" b="1" kern="1400" dirty="0">
                <a:ln>
                  <a:noFill/>
                </a:ln>
                <a:solidFill>
                  <a:schemeClr val="accent2"/>
                </a:solidFill>
                <a:effectLst/>
                <a:latin typeface="Franklin Gothic Book"/>
              </a:rPr>
              <a:t>Repertoire:</a:t>
            </a:r>
            <a:r>
              <a:rPr lang="en-US" sz="1450" kern="1400" dirty="0">
                <a:solidFill>
                  <a:srgbClr val="FF7517"/>
                </a:solidFill>
                <a:latin typeface="Franklin Gothic Book"/>
              </a:rPr>
              <a:t> </a:t>
            </a:r>
            <a:r>
              <a:rPr lang="en-US" sz="1450" kern="1400" dirty="0">
                <a:solidFill>
                  <a:srgbClr val="000000"/>
                </a:solidFill>
                <a:latin typeface="Franklin Gothic Book"/>
              </a:rPr>
              <a:t>Use your preferred search engine to find CC-licensed content.</a:t>
            </a:r>
          </a:p>
          <a:p>
            <a:pPr>
              <a:spcBef>
                <a:spcPts val="600"/>
              </a:spcBef>
            </a:pPr>
            <a:r>
              <a:rPr lang="en-US" sz="1450" b="1" kern="1400" dirty="0">
                <a:solidFill>
                  <a:schemeClr val="accent2"/>
                </a:solidFill>
                <a:latin typeface="Franklin Gothic Book"/>
              </a:rPr>
              <a:t>Note:</a:t>
            </a:r>
            <a:r>
              <a:rPr lang="en-US" sz="1450" kern="1400" dirty="0">
                <a:solidFill>
                  <a:srgbClr val="000000"/>
                </a:solidFill>
                <a:latin typeface="Franklin Gothic Book"/>
              </a:rPr>
              <a:t> There are six </a:t>
            </a:r>
            <a:r>
              <a:rPr lang="en-US" sz="1450" kern="1400" dirty="0" err="1">
                <a:solidFill>
                  <a:srgbClr val="000000"/>
                </a:solidFill>
                <a:latin typeface="Franklin Gothic Book"/>
              </a:rPr>
              <a:t>licences</a:t>
            </a:r>
            <a:r>
              <a:rPr lang="en-US" sz="1450" kern="1400" dirty="0">
                <a:solidFill>
                  <a:srgbClr val="000000"/>
                </a:solidFill>
                <a:latin typeface="Franklin Gothic Book"/>
              </a:rPr>
              <a:t>: </a:t>
            </a:r>
          </a:p>
          <a:p>
            <a:r>
              <a:rPr lang="en-US" sz="1450" kern="1400" dirty="0">
                <a:solidFill>
                  <a:srgbClr val="000000"/>
                </a:solidFill>
                <a:latin typeface="Franklin Gothic Book"/>
              </a:rPr>
              <a:t>CC BY, CC BY-SA, CC BY-NC, CC BY-NC-SA, CC BY-ND, and CC BY-NC-ND. </a:t>
            </a:r>
          </a:p>
          <a:p>
            <a:r>
              <a:rPr lang="en-US" sz="1450" kern="1400" dirty="0">
                <a:solidFill>
                  <a:srgbClr val="000000"/>
                </a:solidFill>
                <a:latin typeface="Franklin Gothic Book"/>
              </a:rPr>
              <a:t>For more information see</a:t>
            </a:r>
            <a:r>
              <a:rPr lang="en-US" sz="1450" kern="1400" dirty="0">
                <a:ln>
                  <a:noFill/>
                </a:ln>
                <a:solidFill>
                  <a:srgbClr val="000000"/>
                </a:solidFill>
                <a:effectLst/>
                <a:latin typeface="Franklin Gothic Book"/>
              </a:rPr>
              <a:t>: creativecommons.org</a:t>
            </a:r>
            <a:endParaRPr lang="en-US" sz="1450" dirty="0">
              <a:ln>
                <a:noFill/>
              </a:ln>
              <a:solidFill>
                <a:srgbClr val="000000"/>
              </a:solidFill>
              <a:effectLst/>
              <a:latin typeface="Aptos" panose="02110004020202020204"/>
            </a:endParaRPr>
          </a:p>
        </p:txBody>
      </p:sp>
      <p:pic>
        <p:nvPicPr>
          <p:cNvPr id="28" name="Picture 27">
            <a:extLst>
              <a:ext uri="{FF2B5EF4-FFF2-40B4-BE49-F238E27FC236}">
                <a16:creationId xmlns:a16="http://schemas.microsoft.com/office/drawing/2014/main" id="{575852FD-B06E-14CD-C31C-CD031E5F8817}"/>
              </a:ext>
            </a:extLst>
          </p:cNvPr>
          <p:cNvPicPr>
            <a:picLocks noChangeAspect="1"/>
          </p:cNvPicPr>
          <p:nvPr/>
        </p:nvPicPr>
        <p:blipFill>
          <a:blip r:embed="rId2"/>
          <a:stretch>
            <a:fillRect/>
          </a:stretch>
        </p:blipFill>
        <p:spPr>
          <a:xfrm>
            <a:off x="2450404" y="239343"/>
            <a:ext cx="685800" cy="685800"/>
          </a:xfrm>
          <a:prstGeom prst="rect">
            <a:avLst/>
          </a:prstGeom>
        </p:spPr>
      </p:pic>
      <p:pic>
        <p:nvPicPr>
          <p:cNvPr id="2" name="Picture 1">
            <a:extLst>
              <a:ext uri="{FF2B5EF4-FFF2-40B4-BE49-F238E27FC236}">
                <a16:creationId xmlns:a16="http://schemas.microsoft.com/office/drawing/2014/main" id="{A81BCE5E-5F67-2103-F8C1-110A27C4A250}"/>
              </a:ext>
            </a:extLst>
          </p:cNvPr>
          <p:cNvPicPr>
            <a:picLocks noChangeAspect="1"/>
          </p:cNvPicPr>
          <p:nvPr/>
        </p:nvPicPr>
        <p:blipFill>
          <a:blip r:embed="rId3"/>
          <a:stretch>
            <a:fillRect/>
          </a:stretch>
        </p:blipFill>
        <p:spPr>
          <a:xfrm>
            <a:off x="5894965" y="301973"/>
            <a:ext cx="600433" cy="608890"/>
          </a:xfrm>
          <a:prstGeom prst="rect">
            <a:avLst/>
          </a:prstGeom>
        </p:spPr>
      </p:pic>
      <p:pic>
        <p:nvPicPr>
          <p:cNvPr id="1026" name="Picture 2">
            <a:extLst>
              <a:ext uri="{FF2B5EF4-FFF2-40B4-BE49-F238E27FC236}">
                <a16:creationId xmlns:a16="http://schemas.microsoft.com/office/drawing/2014/main" id="{4F6E357A-B722-E19D-3BF7-FC45347D3C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0405" y="4851515"/>
            <a:ext cx="685800" cy="6858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B15306BA-1661-62C1-D058-DEC5DC01E9D9}"/>
              </a:ext>
            </a:extLst>
          </p:cNvPr>
          <p:cNvPicPr>
            <a:picLocks noChangeAspect="1"/>
          </p:cNvPicPr>
          <p:nvPr/>
        </p:nvPicPr>
        <p:blipFill>
          <a:blip r:embed="rId5"/>
          <a:stretch>
            <a:fillRect/>
          </a:stretch>
        </p:blipFill>
        <p:spPr>
          <a:xfrm>
            <a:off x="5512596" y="4807279"/>
            <a:ext cx="847725" cy="847725"/>
          </a:xfrm>
          <a:prstGeom prst="rect">
            <a:avLst/>
          </a:prstGeom>
        </p:spPr>
      </p:pic>
      <p:pic>
        <p:nvPicPr>
          <p:cNvPr id="4" name="Picture 3">
            <a:extLst>
              <a:ext uri="{FF2B5EF4-FFF2-40B4-BE49-F238E27FC236}">
                <a16:creationId xmlns:a16="http://schemas.microsoft.com/office/drawing/2014/main" id="{6EC18F74-6962-BEE7-739D-413C84E849FE}"/>
              </a:ext>
            </a:extLst>
          </p:cNvPr>
          <p:cNvPicPr>
            <a:picLocks noChangeAspect="1"/>
          </p:cNvPicPr>
          <p:nvPr/>
        </p:nvPicPr>
        <p:blipFill>
          <a:blip r:embed="rId3"/>
          <a:stretch>
            <a:fillRect/>
          </a:stretch>
        </p:blipFill>
        <p:spPr>
          <a:xfrm>
            <a:off x="6047365" y="454373"/>
            <a:ext cx="600433" cy="608890"/>
          </a:xfrm>
          <a:prstGeom prst="rect">
            <a:avLst/>
          </a:prstGeom>
        </p:spPr>
      </p:pic>
    </p:spTree>
    <p:extLst>
      <p:ext uri="{BB962C8B-B14F-4D97-AF65-F5344CB8AC3E}">
        <p14:creationId xmlns:p14="http://schemas.microsoft.com/office/powerpoint/2010/main" val="2928181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EA34-3B2C-A31E-12F2-320330AA2E85}"/>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4BA98E22-0A13-FF2B-8761-6B5865372DBC}"/>
              </a:ext>
            </a:extLst>
          </p:cNvPr>
          <p:cNvGraphicFramePr>
            <a:graphicFrameLocks noGrp="1"/>
          </p:cNvGraphicFramePr>
          <p:nvPr>
            <p:extLst>
              <p:ext uri="{D42A27DB-BD31-4B8C-83A1-F6EECF244321}">
                <p14:modId xmlns:p14="http://schemas.microsoft.com/office/powerpoint/2010/main" val="1877330863"/>
              </p:ext>
            </p:extLst>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BC03E992-3EF8-D073-8361-DC85A28CFCFC}"/>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6BE089A6-D8E9-4F1E-C5AD-8BE4CFF92074}"/>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4D849DD5-B54C-6953-B5CE-583625E046B6}"/>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L2</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271C04DE-7D8F-0FCC-D3A9-7E603E84911B}"/>
                </a:ext>
              </a:extLst>
            </p:cNvPr>
            <p:cNvSpPr txBox="1"/>
            <p:nvPr/>
          </p:nvSpPr>
          <p:spPr>
            <a:xfrm>
              <a:off x="813951" y="561142"/>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E2ECC411-C4C1-2F26-B5EB-EBD17AF2F4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962" y="211540"/>
              <a:ext cx="309429" cy="294451"/>
            </a:xfrm>
            <a:prstGeom prst="rect">
              <a:avLst/>
            </a:prstGeom>
          </p:spPr>
        </p:pic>
      </p:grpSp>
      <p:grpSp>
        <p:nvGrpSpPr>
          <p:cNvPr id="3" name="Group 2">
            <a:extLst>
              <a:ext uri="{FF2B5EF4-FFF2-40B4-BE49-F238E27FC236}">
                <a16:creationId xmlns:a16="http://schemas.microsoft.com/office/drawing/2014/main" id="{EBC62578-6912-E3C8-FF20-4EB76055BE77}"/>
              </a:ext>
            </a:extLst>
          </p:cNvPr>
          <p:cNvGrpSpPr/>
          <p:nvPr/>
        </p:nvGrpSpPr>
        <p:grpSpPr>
          <a:xfrm>
            <a:off x="227791" y="4783114"/>
            <a:ext cx="3030610" cy="4185761"/>
            <a:chOff x="187657" y="175126"/>
            <a:chExt cx="3030610" cy="4185761"/>
          </a:xfrm>
        </p:grpSpPr>
        <p:sp>
          <p:nvSpPr>
            <p:cNvPr id="7" name="TextBox 6">
              <a:extLst>
                <a:ext uri="{FF2B5EF4-FFF2-40B4-BE49-F238E27FC236}">
                  <a16:creationId xmlns:a16="http://schemas.microsoft.com/office/drawing/2014/main" id="{3A1A8D72-069C-4E1D-F8AD-CF991B3EE30E}"/>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689342ED-E2BE-9FC2-7232-C870647AF47E}"/>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L4</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811B57BD-2DBF-6D8C-BD3B-B8E73AB74378}"/>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FBFEB734-0392-E03B-48A6-B8F548B26E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9" y="211540"/>
              <a:ext cx="309429" cy="294451"/>
            </a:xfrm>
            <a:prstGeom prst="rect">
              <a:avLst/>
            </a:prstGeom>
          </p:spPr>
        </p:pic>
      </p:grpSp>
      <p:grpSp>
        <p:nvGrpSpPr>
          <p:cNvPr id="20" name="Group 19">
            <a:extLst>
              <a:ext uri="{FF2B5EF4-FFF2-40B4-BE49-F238E27FC236}">
                <a16:creationId xmlns:a16="http://schemas.microsoft.com/office/drawing/2014/main" id="{A3912FC1-179F-266D-698B-F7312204930E}"/>
              </a:ext>
            </a:extLst>
          </p:cNvPr>
          <p:cNvGrpSpPr/>
          <p:nvPr/>
        </p:nvGrpSpPr>
        <p:grpSpPr>
          <a:xfrm>
            <a:off x="3599599" y="4783113"/>
            <a:ext cx="3030610" cy="4185761"/>
            <a:chOff x="187657" y="175126"/>
            <a:chExt cx="3030610" cy="4185761"/>
          </a:xfrm>
        </p:grpSpPr>
        <p:sp>
          <p:nvSpPr>
            <p:cNvPr id="21" name="TextBox 20">
              <a:extLst>
                <a:ext uri="{FF2B5EF4-FFF2-40B4-BE49-F238E27FC236}">
                  <a16:creationId xmlns:a16="http://schemas.microsoft.com/office/drawing/2014/main" id="{6D725BFC-375C-644A-035B-D87D49DD3E54}"/>
                </a:ext>
              </a:extLst>
            </p:cNvPr>
            <p:cNvSpPr txBox="1"/>
            <p:nvPr/>
          </p:nvSpPr>
          <p:spPr>
            <a:xfrm>
              <a:off x="227791" y="175126"/>
              <a:ext cx="2990476" cy="4185761"/>
            </a:xfrm>
            <a:prstGeom prst="rect">
              <a:avLst/>
            </a:prstGeom>
            <a:noFill/>
          </p:spPr>
          <p:txBody>
            <a:bodyPr wrap="square" rtlCol="0">
              <a:spAutoFit/>
            </a:bodyPr>
            <a:lstStyle/>
            <a:p>
              <a:pPr algn="ctr"/>
              <a:r>
                <a:rPr lang="fr-CA" sz="2000" b="1" dirty="0">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dirty="0">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dirty="0">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dirty="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dirty="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dirty="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2" name="TextBox 21">
              <a:extLst>
                <a:ext uri="{FF2B5EF4-FFF2-40B4-BE49-F238E27FC236}">
                  <a16:creationId xmlns:a16="http://schemas.microsoft.com/office/drawing/2014/main" id="{C92AF678-EA9C-2BFC-2E77-D5AD93DF3679}"/>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L3</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846F6395-6449-530F-7023-357B8D37C1C1}"/>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24" name="Picture 23" descr="A red maple leaf in a circle with a white circle in the middle&#10;&#10;AI-generated content may be incorrect.">
              <a:extLst>
                <a:ext uri="{FF2B5EF4-FFF2-40B4-BE49-F238E27FC236}">
                  <a16:creationId xmlns:a16="http://schemas.microsoft.com/office/drawing/2014/main" id="{73B421CA-5607-A855-74F7-9B833977FE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90" y="211540"/>
              <a:ext cx="309429" cy="294451"/>
            </a:xfrm>
            <a:prstGeom prst="rect">
              <a:avLst/>
            </a:prstGeom>
          </p:spPr>
        </p:pic>
      </p:grpSp>
      <p:grpSp>
        <p:nvGrpSpPr>
          <p:cNvPr id="17" name="Group 16">
            <a:extLst>
              <a:ext uri="{FF2B5EF4-FFF2-40B4-BE49-F238E27FC236}">
                <a16:creationId xmlns:a16="http://schemas.microsoft.com/office/drawing/2014/main" id="{1C527999-313A-5E2F-E2B5-F0FDDF9360D3}"/>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DAA6AFE6-6746-9FA1-A59E-AE326B9218BA}"/>
                </a:ext>
              </a:extLst>
            </p:cNvPr>
            <p:cNvSpPr txBox="1"/>
            <p:nvPr/>
          </p:nvSpPr>
          <p:spPr>
            <a:xfrm>
              <a:off x="227791" y="175126"/>
              <a:ext cx="2990476" cy="4185761"/>
            </a:xfrm>
            <a:prstGeom prst="rect">
              <a:avLst/>
            </a:prstGeom>
            <a:noFill/>
          </p:spPr>
          <p:txBody>
            <a:bodyPr wrap="square" rtlCol="0">
              <a:spAutoFit/>
            </a:bodyPr>
            <a:lstStyle/>
            <a:p>
              <a:pPr algn="ctr"/>
              <a:r>
                <a:rPr lang="fr-CA" sz="2000" b="1" dirty="0">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dirty="0">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dirty="0">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dirty="0">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dirty="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dirty="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dirty="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AC5A711A-E26B-C363-1286-C094935FF892}"/>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L1</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4D9EDBAA-95C5-2BCB-3FF0-7FCBC703274D}"/>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BBEB3F3B-026C-D487-D04A-CF1175D68B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1" y="211540"/>
              <a:ext cx="309429" cy="294451"/>
            </a:xfrm>
            <a:prstGeom prst="rect">
              <a:avLst/>
            </a:prstGeom>
          </p:spPr>
        </p:pic>
      </p:grpSp>
    </p:spTree>
    <p:extLst>
      <p:ext uri="{BB962C8B-B14F-4D97-AF65-F5344CB8AC3E}">
        <p14:creationId xmlns:p14="http://schemas.microsoft.com/office/powerpoint/2010/main" val="1929874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F56BAA-1073-2832-A489-AC4643156022}"/>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B8BC127-36F3-E951-0958-91470D04B44F}"/>
              </a:ext>
            </a:extLst>
          </p:cNvPr>
          <p:cNvGraphicFramePr>
            <a:graphicFrameLocks noGrp="1"/>
          </p:cNvGraphicFramePr>
          <p:nvPr>
            <p:extLst>
              <p:ext uri="{D42A27DB-BD31-4B8C-83A1-F6EECF244321}">
                <p14:modId xmlns:p14="http://schemas.microsoft.com/office/powerpoint/2010/main" val="2874137628"/>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dirty="0"/>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ED423171-81A8-8E31-48EB-5B6423B6898E}"/>
              </a:ext>
            </a:extLst>
          </p:cNvPr>
          <p:cNvSpPr/>
          <p:nvPr/>
        </p:nvSpPr>
        <p:spPr>
          <a:xfrm>
            <a:off x="202474" y="190250"/>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4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Website</a:t>
            </a:r>
            <a:r>
              <a:rPr lang="fr-CA" sz="24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r>
              <a:rPr lang="fr-CA" sz="24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Terms</a:t>
            </a:r>
            <a:endParaRPr lang="fr-CA" sz="24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a:p>
            <a:r>
              <a:rPr lang="fr-CA" sz="24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and Conditions</a:t>
            </a:r>
            <a:endParaRPr lang="en-CA" sz="24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AB894F2E-23B6-8A39-7BBF-80CFEA81A189}"/>
              </a:ext>
            </a:extLst>
          </p:cNvPr>
          <p:cNvSpPr txBox="1"/>
          <p:nvPr/>
        </p:nvSpPr>
        <p:spPr>
          <a:xfrm>
            <a:off x="150222" y="1109281"/>
            <a:ext cx="3088735" cy="2939266"/>
          </a:xfrm>
          <a:prstGeom prst="rect">
            <a:avLst/>
          </a:prstGeom>
          <a:noFill/>
        </p:spPr>
        <p:txBody>
          <a:bodyPr wrap="square" lIns="91440" tIns="45720" rIns="91440" bIns="45720" rtlCol="0" anchor="t">
            <a:spAutoFit/>
          </a:bodyPr>
          <a:lstStyle/>
          <a:p>
            <a:pPr marL="0" marR="0" indent="0" algn="l">
              <a:buNone/>
            </a:pPr>
            <a:r>
              <a:rPr lang="en-US" sz="1500" b="1" kern="1400" dirty="0">
                <a:ln>
                  <a:noFill/>
                </a:ln>
                <a:solidFill>
                  <a:schemeClr val="accent2"/>
                </a:solidFill>
                <a:effectLst/>
                <a:latin typeface="Franklin Gothic Book" panose="020B0503020102020204" pitchFamily="34" charset="0"/>
              </a:rPr>
              <a:t>Usages covered</a:t>
            </a:r>
            <a:r>
              <a:rPr lang="en-US" sz="1500" kern="1400" dirty="0">
                <a:ln>
                  <a:noFill/>
                </a:ln>
                <a:solidFill>
                  <a:schemeClr val="accent2"/>
                </a:solidFill>
                <a:effectLst/>
                <a:latin typeface="Franklin Gothic Book" panose="020B0503020102020204" pitchFamily="34" charset="0"/>
              </a:rPr>
              <a:t>:</a:t>
            </a:r>
            <a:r>
              <a:rPr lang="en-US" sz="1500" kern="1400" dirty="0">
                <a:ln>
                  <a:noFill/>
                </a:ln>
                <a:solidFill>
                  <a:srgbClr val="000000"/>
                </a:solidFill>
                <a:effectLst/>
                <a:latin typeface="Franklin Gothic Book" panose="020B0503020102020204" pitchFamily="34" charset="0"/>
              </a:rPr>
              <a:t> This will depend on the terms of the specific website.</a:t>
            </a:r>
          </a:p>
          <a:p>
            <a:pPr marL="0" marR="0" indent="0" algn="l">
              <a:spcBef>
                <a:spcPts val="1200"/>
              </a:spcBef>
              <a:buNone/>
            </a:pPr>
            <a:r>
              <a:rPr lang="en-US" sz="1500" b="1" kern="1400" dirty="0">
                <a:ln>
                  <a:noFill/>
                </a:ln>
                <a:solidFill>
                  <a:schemeClr val="accent2"/>
                </a:solidFill>
                <a:effectLst/>
                <a:latin typeface="Franklin Gothic Book"/>
              </a:rPr>
              <a:t>Repertoire:</a:t>
            </a:r>
            <a:r>
              <a:rPr lang="en-US" sz="1500" kern="1400" dirty="0">
                <a:ln>
                  <a:noFill/>
                </a:ln>
                <a:solidFill>
                  <a:srgbClr val="FF7517"/>
                </a:solidFill>
                <a:effectLst/>
                <a:latin typeface="Franklin Gothic Book"/>
              </a:rPr>
              <a:t> </a:t>
            </a:r>
            <a:r>
              <a:rPr lang="en-US" sz="1500" kern="1400" dirty="0">
                <a:ln>
                  <a:noFill/>
                </a:ln>
                <a:solidFill>
                  <a:srgbClr val="000000"/>
                </a:solidFill>
                <a:effectLst/>
                <a:latin typeface="Franklin Gothic Book"/>
              </a:rPr>
              <a:t>This will depend on the website terms and conditions—there are likely multiple copyright owners for content located on each site.</a:t>
            </a:r>
          </a:p>
          <a:p>
            <a:pPr>
              <a:spcBef>
                <a:spcPts val="1200"/>
              </a:spcBef>
            </a:pPr>
            <a:r>
              <a:rPr lang="en-US" sz="1500" b="1" kern="1400" dirty="0">
                <a:ln>
                  <a:noFill/>
                </a:ln>
                <a:solidFill>
                  <a:schemeClr val="accent2"/>
                </a:solidFill>
                <a:effectLst/>
                <a:latin typeface="Franklin Gothic Book"/>
              </a:rPr>
              <a:t>Note:</a:t>
            </a:r>
            <a:r>
              <a:rPr lang="en-US" sz="1500" kern="1400" dirty="0">
                <a:ln>
                  <a:noFill/>
                </a:ln>
                <a:solidFill>
                  <a:srgbClr val="000000"/>
                </a:solidFill>
                <a:effectLst/>
                <a:latin typeface="Franklin Gothic Book"/>
              </a:rPr>
              <a:t> Displaying materials from the internet for educational purposes does not usually violate the </a:t>
            </a:r>
            <a:r>
              <a:rPr lang="en-US" sz="1500" i="1" kern="1400" dirty="0">
                <a:ln>
                  <a:noFill/>
                </a:ln>
                <a:solidFill>
                  <a:srgbClr val="000000"/>
                </a:solidFill>
                <a:effectLst/>
                <a:latin typeface="Franklin Gothic Book"/>
              </a:rPr>
              <a:t>Copyright Act</a:t>
            </a:r>
            <a:r>
              <a:rPr lang="en-US" sz="1500" kern="1400" dirty="0">
                <a:ln>
                  <a:noFill/>
                </a:ln>
                <a:solidFill>
                  <a:srgbClr val="000000"/>
                </a:solidFill>
                <a:effectLst/>
                <a:latin typeface="Franklin Gothic Book"/>
              </a:rPr>
              <a:t>. Check whether usage is covered under</a:t>
            </a:r>
            <a:r>
              <a:rPr lang="en-US" sz="1500" kern="1400" dirty="0">
                <a:solidFill>
                  <a:srgbClr val="000000"/>
                </a:solidFill>
                <a:latin typeface="Franklin Gothic Book"/>
              </a:rPr>
              <a:t> an exception</a:t>
            </a:r>
            <a:r>
              <a:rPr lang="en-US" sz="1500" kern="1400" dirty="0">
                <a:ln>
                  <a:noFill/>
                </a:ln>
                <a:solidFill>
                  <a:srgbClr val="000000"/>
                </a:solidFill>
                <a:effectLst/>
                <a:latin typeface="Franklin Gothic Book"/>
              </a:rPr>
              <a:t>. </a:t>
            </a:r>
          </a:p>
        </p:txBody>
      </p:sp>
      <p:sp>
        <p:nvSpPr>
          <p:cNvPr id="24" name="TextBox 23">
            <a:extLst>
              <a:ext uri="{FF2B5EF4-FFF2-40B4-BE49-F238E27FC236}">
                <a16:creationId xmlns:a16="http://schemas.microsoft.com/office/drawing/2014/main" id="{87BC5795-B174-F141-993D-D2E532C68844}"/>
              </a:ext>
            </a:extLst>
          </p:cNvPr>
          <p:cNvSpPr txBox="1"/>
          <p:nvPr/>
        </p:nvSpPr>
        <p:spPr>
          <a:xfrm>
            <a:off x="3559781" y="5667452"/>
            <a:ext cx="3161062" cy="3323987"/>
          </a:xfrm>
          <a:prstGeom prst="rect">
            <a:avLst/>
          </a:prstGeom>
          <a:noFill/>
        </p:spPr>
        <p:txBody>
          <a:bodyPr wrap="square" lIns="91440" tIns="45720" rIns="91440" bIns="45720" rtlCol="0" anchor="t">
            <a:spAutoFit/>
          </a:bodyPr>
          <a:lstStyle/>
          <a:p>
            <a:pPr>
              <a:spcBef>
                <a:spcPts val="1200"/>
              </a:spcBef>
            </a:pPr>
            <a:r>
              <a:rPr lang="en-US" sz="1300" b="1" kern="1400" dirty="0">
                <a:ln>
                  <a:noFill/>
                </a:ln>
                <a:solidFill>
                  <a:schemeClr val="accent2"/>
                </a:solidFill>
                <a:effectLst/>
                <a:latin typeface="Franklin Gothic Book"/>
              </a:rPr>
              <a:t>Usages covered:</a:t>
            </a:r>
            <a:r>
              <a:rPr lang="en-US" sz="1300" b="1" kern="1400" dirty="0">
                <a:ln>
                  <a:noFill/>
                </a:ln>
                <a:solidFill>
                  <a:srgbClr val="FF7517"/>
                </a:solidFill>
                <a:effectLst/>
                <a:latin typeface="Franklin Gothic Book"/>
              </a:rPr>
              <a:t> </a:t>
            </a:r>
            <a:r>
              <a:rPr lang="en-US" sz="1300" kern="1400" dirty="0">
                <a:latin typeface="Franklin Gothic Book"/>
                <a:ea typeface="+mn-lt"/>
                <a:cs typeface="+mn-lt"/>
              </a:rPr>
              <a:t>Negotiate </a:t>
            </a:r>
            <a:r>
              <a:rPr lang="en-US" sz="1300" kern="1400" dirty="0" err="1">
                <a:latin typeface="Franklin Gothic Book"/>
                <a:ea typeface="+mn-lt"/>
                <a:cs typeface="+mn-lt"/>
              </a:rPr>
              <a:t>licences</a:t>
            </a:r>
            <a:r>
              <a:rPr lang="en-US" sz="1300" kern="1400" dirty="0">
                <a:latin typeface="Franklin Gothic Book"/>
                <a:ea typeface="+mn-lt"/>
                <a:cs typeface="+mn-lt"/>
              </a:rPr>
              <a:t> on behalf of copyright owners for works in their repertoire, collect royalties, and file tariffs with the Copyright Board. </a:t>
            </a:r>
            <a:r>
              <a:rPr lang="en-US" sz="1300" kern="1400" dirty="0" err="1">
                <a:latin typeface="Franklin Gothic Book"/>
                <a:ea typeface="+mn-lt"/>
                <a:cs typeface="+mn-lt"/>
              </a:rPr>
              <a:t>Copibec</a:t>
            </a:r>
            <a:r>
              <a:rPr lang="en-US" sz="1300" kern="1400" dirty="0">
                <a:latin typeface="Franklin Gothic Book"/>
                <a:ea typeface="+mn-lt"/>
                <a:cs typeface="+mn-lt"/>
              </a:rPr>
              <a:t> represents copyright owners in Quebec with a reciprocal agreement with Access Copyright.</a:t>
            </a:r>
          </a:p>
          <a:p>
            <a:pPr>
              <a:spcBef>
                <a:spcPts val="1200"/>
              </a:spcBef>
            </a:pPr>
            <a:r>
              <a:rPr lang="en-US" sz="1300" b="1" kern="1400" dirty="0">
                <a:solidFill>
                  <a:schemeClr val="accent2"/>
                </a:solidFill>
                <a:latin typeface="Franklin Gothic Book"/>
              </a:rPr>
              <a:t>Repertoire</a:t>
            </a:r>
            <a:r>
              <a:rPr lang="en-US" sz="1300" b="1" kern="1400" dirty="0">
                <a:ln>
                  <a:noFill/>
                </a:ln>
                <a:solidFill>
                  <a:schemeClr val="accent2"/>
                </a:solidFill>
                <a:effectLst/>
                <a:latin typeface="Franklin Gothic Book"/>
              </a:rPr>
              <a:t>:</a:t>
            </a:r>
            <a:r>
              <a:rPr lang="en-US" sz="1300" b="1" kern="1400" dirty="0">
                <a:ln>
                  <a:noFill/>
                </a:ln>
                <a:solidFill>
                  <a:srgbClr val="000000"/>
                </a:solidFill>
                <a:effectLst/>
                <a:latin typeface="Franklin Gothic Book"/>
              </a:rPr>
              <a:t> </a:t>
            </a:r>
            <a:r>
              <a:rPr lang="en-US" sz="1300" kern="1400" dirty="0">
                <a:solidFill>
                  <a:srgbClr val="000000"/>
                </a:solidFill>
                <a:latin typeface="Franklin Gothic Book"/>
                <a:ea typeface="+mn-lt"/>
                <a:cs typeface="+mn-lt"/>
              </a:rPr>
              <a:t>100 million titles as well as authors from 33 countries. Search tool and forms to confirm which titles are covered by the </a:t>
            </a:r>
            <a:r>
              <a:rPr lang="en-US" sz="1300" kern="1400" dirty="0" err="1">
                <a:solidFill>
                  <a:srgbClr val="000000"/>
                </a:solidFill>
                <a:latin typeface="Franklin Gothic Book"/>
                <a:ea typeface="+mn-lt"/>
                <a:cs typeface="+mn-lt"/>
              </a:rPr>
              <a:t>licence</a:t>
            </a:r>
            <a:r>
              <a:rPr lang="en-US" sz="1300" kern="1400" dirty="0">
                <a:solidFill>
                  <a:srgbClr val="000000"/>
                </a:solidFill>
                <a:latin typeface="Franklin Gothic Book"/>
                <a:ea typeface="+mn-lt"/>
                <a:cs typeface="+mn-lt"/>
              </a:rPr>
              <a:t>.</a:t>
            </a:r>
            <a:endParaRPr lang="en-US" sz="1300" kern="1400" dirty="0">
              <a:ln>
                <a:noFill/>
              </a:ln>
              <a:solidFill>
                <a:srgbClr val="000000"/>
              </a:solidFill>
              <a:effectLst/>
              <a:latin typeface="Franklin Gothic Book"/>
            </a:endParaRPr>
          </a:p>
          <a:p>
            <a:pPr>
              <a:spcBef>
                <a:spcPts val="600"/>
              </a:spcBef>
            </a:pPr>
            <a:r>
              <a:rPr lang="en-US" sz="1300" b="1" kern="1400" dirty="0">
                <a:ln>
                  <a:noFill/>
                </a:ln>
                <a:solidFill>
                  <a:schemeClr val="accent2"/>
                </a:solidFill>
                <a:effectLst/>
                <a:latin typeface="Franklin Gothic Book"/>
              </a:rPr>
              <a:t>Note:</a:t>
            </a:r>
            <a:r>
              <a:rPr lang="en-US" sz="1300" b="1" kern="1400" dirty="0">
                <a:ln>
                  <a:noFill/>
                </a:ln>
                <a:solidFill>
                  <a:srgbClr val="000000"/>
                </a:solidFill>
                <a:effectLst/>
                <a:latin typeface="Franklin Gothic Book"/>
              </a:rPr>
              <a:t> </a:t>
            </a:r>
            <a:r>
              <a:rPr lang="en-US" sz="1300" kern="1400" dirty="0">
                <a:solidFill>
                  <a:srgbClr val="000000"/>
                </a:solidFill>
                <a:latin typeface="Franklin Gothic Book"/>
              </a:rPr>
              <a:t>Institutions need</a:t>
            </a:r>
            <a:r>
              <a:rPr lang="en-US" sz="1300" kern="1400" dirty="0">
                <a:ln>
                  <a:noFill/>
                </a:ln>
                <a:solidFill>
                  <a:srgbClr val="000000"/>
                </a:solidFill>
                <a:effectLst/>
                <a:latin typeface="Franklin Gothic Book"/>
              </a:rPr>
              <a:t> negotiated </a:t>
            </a:r>
            <a:r>
              <a:rPr lang="en-US" sz="1300" kern="1400" dirty="0" err="1">
                <a:ln>
                  <a:noFill/>
                </a:ln>
                <a:solidFill>
                  <a:srgbClr val="000000"/>
                </a:solidFill>
                <a:effectLst/>
                <a:latin typeface="Franklin Gothic Book"/>
              </a:rPr>
              <a:t>licence</a:t>
            </a:r>
            <a:r>
              <a:rPr lang="en-US" sz="1300" kern="1400" dirty="0">
                <a:solidFill>
                  <a:srgbClr val="000000"/>
                </a:solidFill>
                <a:latin typeface="Franklin Gothic Book"/>
              </a:rPr>
              <a:t>. </a:t>
            </a:r>
            <a:r>
              <a:rPr lang="en-US" sz="1300" kern="1400" dirty="0">
                <a:ln>
                  <a:noFill/>
                </a:ln>
                <a:solidFill>
                  <a:srgbClr val="000000"/>
                </a:solidFill>
                <a:effectLst/>
                <a:latin typeface="Franklin Gothic Book"/>
              </a:rPr>
              <a:t>Neither </a:t>
            </a:r>
            <a:r>
              <a:rPr lang="en-US" sz="1300" kern="1400" dirty="0">
                <a:solidFill>
                  <a:srgbClr val="000000"/>
                </a:solidFill>
                <a:latin typeface="Franklin Gothic Book"/>
              </a:rPr>
              <a:t>collective</a:t>
            </a:r>
            <a:r>
              <a:rPr lang="en-US" sz="1300" kern="1400" dirty="0">
                <a:ln>
                  <a:noFill/>
                </a:ln>
                <a:solidFill>
                  <a:srgbClr val="000000"/>
                </a:solidFill>
                <a:effectLst/>
                <a:latin typeface="Franklin Gothic Book"/>
              </a:rPr>
              <a:t> offers </a:t>
            </a:r>
            <a:r>
              <a:rPr lang="en-US" sz="1300" kern="1400" dirty="0">
                <a:solidFill>
                  <a:srgbClr val="000000"/>
                </a:solidFill>
                <a:latin typeface="Franklin Gothic Book"/>
              </a:rPr>
              <a:t>pay-per-use clearance</a:t>
            </a:r>
            <a:r>
              <a:rPr lang="en-US" sz="1300" kern="1400" dirty="0">
                <a:ln>
                  <a:noFill/>
                </a:ln>
                <a:solidFill>
                  <a:srgbClr val="000000"/>
                </a:solidFill>
                <a:effectLst/>
                <a:latin typeface="Franklin Gothic Book"/>
              </a:rPr>
              <a:t> services for institutional copying. </a:t>
            </a:r>
          </a:p>
        </p:txBody>
      </p:sp>
      <p:sp>
        <p:nvSpPr>
          <p:cNvPr id="27" name="Rectangle 26">
            <a:extLst>
              <a:ext uri="{FF2B5EF4-FFF2-40B4-BE49-F238E27FC236}">
                <a16:creationId xmlns:a16="http://schemas.microsoft.com/office/drawing/2014/main" id="{F484971B-43EF-08B2-95F5-36C6EF170933}"/>
              </a:ext>
            </a:extLst>
          </p:cNvPr>
          <p:cNvSpPr/>
          <p:nvPr/>
        </p:nvSpPr>
        <p:spPr>
          <a:xfrm>
            <a:off x="3619040" y="190250"/>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700" b="1">
                <a:effectLst>
                  <a:outerShdw blurRad="38100" dist="38100" dir="2700000" algn="tl">
                    <a:srgbClr val="000000">
                      <a:alpha val="43137"/>
                    </a:srgbClr>
                  </a:outerShdw>
                </a:effectLst>
                <a:latin typeface="Franklin Gothic Medium" panose="020B0603020102020204" pitchFamily="34" charset="0"/>
                <a:ea typeface="Calibri"/>
                <a:cs typeface="Calibri"/>
              </a:rPr>
              <a:t>You </a:t>
            </a:r>
            <a:r>
              <a:rPr lang="fr-CA" sz="2700" b="1" err="1">
                <a:effectLst>
                  <a:outerShdw blurRad="38100" dist="38100" dir="2700000" algn="tl">
                    <a:srgbClr val="000000">
                      <a:alpha val="43137"/>
                    </a:srgbClr>
                  </a:outerShdw>
                </a:effectLst>
                <a:latin typeface="Franklin Gothic Medium" panose="020B0603020102020204" pitchFamily="34" charset="0"/>
                <a:ea typeface="Calibri"/>
                <a:cs typeface="Calibri"/>
              </a:rPr>
              <a:t>Own</a:t>
            </a:r>
            <a:r>
              <a:rPr lang="fr-CA" sz="2700" b="1">
                <a:effectLst>
                  <a:outerShdw blurRad="38100" dist="38100" dir="2700000" algn="tl">
                    <a:srgbClr val="000000">
                      <a:alpha val="43137"/>
                    </a:srgbClr>
                  </a:outerShdw>
                </a:effectLst>
                <a:latin typeface="Franklin Gothic Medium" panose="020B0603020102020204" pitchFamily="34" charset="0"/>
                <a:ea typeface="Calibri"/>
                <a:cs typeface="Calibri"/>
              </a:rPr>
              <a:t> the Copyright</a:t>
            </a:r>
            <a:endParaRPr lang="en-CA" sz="27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29" name="Rectangle 28">
            <a:extLst>
              <a:ext uri="{FF2B5EF4-FFF2-40B4-BE49-F238E27FC236}">
                <a16:creationId xmlns:a16="http://schemas.microsoft.com/office/drawing/2014/main" id="{4F48BA51-27DD-B4B6-0C76-C2956CBC065D}"/>
              </a:ext>
            </a:extLst>
          </p:cNvPr>
          <p:cNvSpPr/>
          <p:nvPr/>
        </p:nvSpPr>
        <p:spPr>
          <a:xfrm>
            <a:off x="3619039" y="4761484"/>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Access Copyright </a:t>
            </a:r>
          </a:p>
          <a:p>
            <a:r>
              <a:rPr lang="fr-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and </a:t>
            </a:r>
            <a:r>
              <a:rPr lang="fr-CA" sz="22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Copibec</a:t>
            </a:r>
            <a:endParaRPr lang="en-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0A29750E-D071-1CDE-7665-F9A0DECB82A9}"/>
              </a:ext>
            </a:extLst>
          </p:cNvPr>
          <p:cNvSpPr/>
          <p:nvPr/>
        </p:nvSpPr>
        <p:spPr>
          <a:xfrm>
            <a:off x="202472" y="4761484"/>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Copyright </a:t>
            </a:r>
          </a:p>
          <a:p>
            <a:r>
              <a:rPr lang="fr-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Clearance Center</a:t>
            </a:r>
            <a:endParaRPr lang="en-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AE835C67-C802-1920-07D8-AFED9E76EADE}"/>
              </a:ext>
            </a:extLst>
          </p:cNvPr>
          <p:cNvSpPr txBox="1"/>
          <p:nvPr/>
        </p:nvSpPr>
        <p:spPr>
          <a:xfrm>
            <a:off x="3553724" y="1099015"/>
            <a:ext cx="3140991" cy="3185487"/>
          </a:xfrm>
          <a:prstGeom prst="rect">
            <a:avLst/>
          </a:prstGeom>
          <a:noFill/>
        </p:spPr>
        <p:txBody>
          <a:bodyPr wrap="square" lIns="91440" tIns="45720" rIns="91440" bIns="45720" rtlCol="0" anchor="t">
            <a:spAutoFit/>
          </a:bodyPr>
          <a:lstStyle/>
          <a:p>
            <a:pPr marL="0" marR="0" indent="0" algn="l">
              <a:buNone/>
            </a:pPr>
            <a:r>
              <a:rPr lang="en-US" sz="1400" b="1" kern="1400" dirty="0">
                <a:ln>
                  <a:noFill/>
                </a:ln>
                <a:solidFill>
                  <a:schemeClr val="accent2"/>
                </a:solidFill>
                <a:effectLst/>
                <a:latin typeface="Franklin Gothic Book"/>
              </a:rPr>
              <a:t>Usages covered:</a:t>
            </a:r>
            <a:r>
              <a:rPr lang="en-US" sz="1400" kern="1400" dirty="0">
                <a:ln>
                  <a:noFill/>
                </a:ln>
                <a:solidFill>
                  <a:srgbClr val="FF7517"/>
                </a:solidFill>
                <a:effectLst/>
                <a:latin typeface="Franklin Gothic Book"/>
              </a:rPr>
              <a:t> </a:t>
            </a:r>
            <a:r>
              <a:rPr lang="en-US" sz="1400" kern="1400" dirty="0">
                <a:ln>
                  <a:noFill/>
                </a:ln>
                <a:solidFill>
                  <a:srgbClr val="000000"/>
                </a:solidFill>
                <a:effectLst/>
                <a:latin typeface="Franklin Gothic Book"/>
              </a:rPr>
              <a:t>As owner of the copyright in the work, you are permitted to make any use of it that you see fit.</a:t>
            </a:r>
          </a:p>
          <a:p>
            <a:pPr>
              <a:spcBef>
                <a:spcPts val="600"/>
              </a:spcBef>
            </a:pPr>
            <a:r>
              <a:rPr lang="en-US" sz="1400" b="1" kern="1400" dirty="0">
                <a:ln>
                  <a:noFill/>
                </a:ln>
                <a:solidFill>
                  <a:schemeClr val="accent2"/>
                </a:solidFill>
                <a:effectLst/>
                <a:latin typeface="Franklin Gothic Book"/>
              </a:rPr>
              <a:t>Caution:</a:t>
            </a:r>
            <a:r>
              <a:rPr lang="en-US" sz="1400" kern="1400" dirty="0">
                <a:ln>
                  <a:noFill/>
                </a:ln>
                <a:solidFill>
                  <a:srgbClr val="FF7517"/>
                </a:solidFill>
                <a:effectLst/>
                <a:latin typeface="Franklin Gothic Book"/>
              </a:rPr>
              <a:t> </a:t>
            </a:r>
            <a:r>
              <a:rPr lang="en-US" sz="1400" kern="1400" dirty="0">
                <a:ln>
                  <a:noFill/>
                </a:ln>
                <a:solidFill>
                  <a:srgbClr val="000000"/>
                </a:solidFill>
                <a:effectLst/>
                <a:latin typeface="Franklin Gothic Book"/>
              </a:rPr>
              <a:t>You should check whether anybody else has a claim to the copyright in the work. If you have created the work as an employee, your employer </a:t>
            </a:r>
            <a:r>
              <a:rPr lang="en-US" sz="1400" kern="1400" dirty="0">
                <a:solidFill>
                  <a:srgbClr val="000000"/>
                </a:solidFill>
                <a:latin typeface="Franklin Gothic Book"/>
              </a:rPr>
              <a:t>may be </a:t>
            </a:r>
            <a:r>
              <a:rPr lang="en-US" sz="1400" kern="1400" dirty="0">
                <a:ln>
                  <a:noFill/>
                </a:ln>
                <a:solidFill>
                  <a:srgbClr val="000000"/>
                </a:solidFill>
                <a:effectLst/>
                <a:latin typeface="Franklin Gothic Book"/>
              </a:rPr>
              <a:t>the </a:t>
            </a:r>
            <a:r>
              <a:rPr lang="en-US" sz="1400" kern="1400" dirty="0">
                <a:solidFill>
                  <a:srgbClr val="000000"/>
                </a:solidFill>
                <a:latin typeface="Franklin Gothic Book"/>
              </a:rPr>
              <a:t>copyright owner. </a:t>
            </a:r>
            <a:r>
              <a:rPr lang="en-US" sz="1400" kern="1400" dirty="0">
                <a:ln>
                  <a:noFill/>
                </a:ln>
                <a:solidFill>
                  <a:srgbClr val="000000"/>
                </a:solidFill>
                <a:effectLst/>
                <a:latin typeface="Franklin Gothic Book"/>
              </a:rPr>
              <a:t>If you have used material created by others (e.g. a chart or image) you</a:t>
            </a:r>
            <a:r>
              <a:rPr lang="en-US" sz="1400" kern="1400" dirty="0">
                <a:solidFill>
                  <a:srgbClr val="000000"/>
                </a:solidFill>
                <a:latin typeface="Franklin Gothic Book"/>
              </a:rPr>
              <a:t> may need</a:t>
            </a:r>
            <a:r>
              <a:rPr lang="en-US" sz="1400" kern="1400" dirty="0">
                <a:ln>
                  <a:noFill/>
                </a:ln>
                <a:solidFill>
                  <a:srgbClr val="000000"/>
                </a:solidFill>
                <a:effectLst/>
                <a:latin typeface="Franklin Gothic Book"/>
              </a:rPr>
              <a:t> permission from the owner. Always discuss copyright with any collaborators from the beginning of the project.</a:t>
            </a:r>
          </a:p>
        </p:txBody>
      </p:sp>
      <p:sp>
        <p:nvSpPr>
          <p:cNvPr id="9" name="TextBox 8">
            <a:extLst>
              <a:ext uri="{FF2B5EF4-FFF2-40B4-BE49-F238E27FC236}">
                <a16:creationId xmlns:a16="http://schemas.microsoft.com/office/drawing/2014/main" id="{91F88626-3480-FD0C-E2C6-81DF89D0A918}"/>
              </a:ext>
            </a:extLst>
          </p:cNvPr>
          <p:cNvSpPr txBox="1"/>
          <p:nvPr/>
        </p:nvSpPr>
        <p:spPr>
          <a:xfrm>
            <a:off x="137157" y="5655004"/>
            <a:ext cx="3291521" cy="3362459"/>
          </a:xfrm>
          <a:prstGeom prst="rect">
            <a:avLst/>
          </a:prstGeom>
          <a:noFill/>
        </p:spPr>
        <p:txBody>
          <a:bodyPr wrap="square" lIns="91440" tIns="45720" rIns="91440" bIns="45720" rtlCol="0" anchor="t">
            <a:spAutoFit/>
          </a:bodyPr>
          <a:lstStyle/>
          <a:p>
            <a:r>
              <a:rPr lang="en-US" sz="1350" b="1" kern="1400" dirty="0">
                <a:ln>
                  <a:noFill/>
                </a:ln>
                <a:solidFill>
                  <a:schemeClr val="accent2"/>
                </a:solidFill>
                <a:effectLst/>
                <a:latin typeface="Franklin Gothic Book"/>
              </a:rPr>
              <a:t>Usages covered</a:t>
            </a:r>
            <a:r>
              <a:rPr lang="en-US" sz="1350" kern="1400" dirty="0">
                <a:ln>
                  <a:noFill/>
                </a:ln>
                <a:solidFill>
                  <a:schemeClr val="accent2"/>
                </a:solidFill>
                <a:effectLst/>
                <a:latin typeface="Franklin Gothic Book"/>
              </a:rPr>
              <a:t>:</a:t>
            </a:r>
            <a:r>
              <a:rPr lang="en-US" sz="1350" kern="1400" dirty="0">
                <a:ln>
                  <a:noFill/>
                </a:ln>
                <a:solidFill>
                  <a:srgbClr val="FF7517"/>
                </a:solidFill>
                <a:effectLst/>
                <a:latin typeface="Franklin Gothic Book"/>
              </a:rPr>
              <a:t> </a:t>
            </a:r>
            <a:r>
              <a:rPr lang="en-US" sz="1350" kern="1400" dirty="0">
                <a:solidFill>
                  <a:srgbClr val="000000"/>
                </a:solidFill>
                <a:latin typeface="Franklin Gothic Book"/>
              </a:rPr>
              <a:t>Permits the making of multiple</a:t>
            </a:r>
            <a:r>
              <a:rPr lang="en-US" sz="1350" kern="1400" dirty="0">
                <a:ln>
                  <a:noFill/>
                </a:ln>
                <a:solidFill>
                  <a:srgbClr val="000000"/>
                </a:solidFill>
                <a:effectLst/>
                <a:latin typeface="Franklin Gothic Book"/>
              </a:rPr>
              <a:t> copies of extracts of materials from many publishers for various commercial and educational purposes. </a:t>
            </a:r>
            <a:r>
              <a:rPr lang="en-US" sz="1350" kern="1400" dirty="0">
                <a:solidFill>
                  <a:srgbClr val="000000"/>
                </a:solidFill>
                <a:latin typeface="Franklin Gothic Book"/>
              </a:rPr>
              <a:t>Permissions</a:t>
            </a:r>
            <a:r>
              <a:rPr lang="en-US" sz="1350" kern="1400" dirty="0">
                <a:ln>
                  <a:noFill/>
                </a:ln>
                <a:solidFill>
                  <a:srgbClr val="000000"/>
                </a:solidFill>
                <a:effectLst/>
                <a:latin typeface="Franklin Gothic Book"/>
              </a:rPr>
              <a:t> are provided on a </a:t>
            </a:r>
            <a:r>
              <a:rPr lang="en-US" sz="1350" kern="1400" dirty="0">
                <a:solidFill>
                  <a:srgbClr val="000000"/>
                </a:solidFill>
                <a:latin typeface="Franklin Gothic Book"/>
              </a:rPr>
              <a:t>pay-per-use </a:t>
            </a:r>
            <a:r>
              <a:rPr lang="en-US" sz="1350" kern="1400" dirty="0">
                <a:ln>
                  <a:noFill/>
                </a:ln>
                <a:solidFill>
                  <a:srgbClr val="000000"/>
                </a:solidFill>
                <a:effectLst/>
                <a:latin typeface="Franklin Gothic Book"/>
              </a:rPr>
              <a:t>basis.</a:t>
            </a:r>
          </a:p>
          <a:p>
            <a:pPr>
              <a:spcBef>
                <a:spcPts val="600"/>
              </a:spcBef>
            </a:pPr>
            <a:r>
              <a:rPr lang="en-US" sz="1350" b="1" kern="1400" dirty="0">
                <a:ln>
                  <a:noFill/>
                </a:ln>
                <a:solidFill>
                  <a:schemeClr val="accent2"/>
                </a:solidFill>
                <a:effectLst/>
                <a:latin typeface="Franklin Gothic Book"/>
              </a:rPr>
              <a:t>Repertoire:</a:t>
            </a:r>
            <a:r>
              <a:rPr lang="en-US" sz="1350" kern="1400" dirty="0">
                <a:solidFill>
                  <a:srgbClr val="FF7517"/>
                </a:solidFill>
                <a:latin typeface="Franklin Gothic Book"/>
              </a:rPr>
              <a:t> </a:t>
            </a:r>
            <a:r>
              <a:rPr lang="en-US" sz="1350" kern="1400" dirty="0">
                <a:latin typeface="Franklin Gothic Book"/>
              </a:rPr>
              <a:t>P</a:t>
            </a:r>
            <a:r>
              <a:rPr lang="en-US" sz="1350" kern="1400" dirty="0">
                <a:solidFill>
                  <a:srgbClr val="000000"/>
                </a:solidFill>
                <a:latin typeface="Franklin Gothic Book"/>
              </a:rPr>
              <a:t>ublished</a:t>
            </a:r>
            <a:r>
              <a:rPr lang="en-US" sz="1350" kern="1400" dirty="0">
                <a:ln>
                  <a:noFill/>
                </a:ln>
                <a:solidFill>
                  <a:srgbClr val="000000"/>
                </a:solidFill>
                <a:effectLst/>
                <a:latin typeface="Franklin Gothic Book"/>
              </a:rPr>
              <a:t> books, journals, magazines, digital publications, along with special requests for which CCC will seek permissions for material not located in their repertoire.</a:t>
            </a:r>
          </a:p>
          <a:p>
            <a:pPr>
              <a:spcBef>
                <a:spcPts val="600"/>
              </a:spcBef>
            </a:pPr>
            <a:r>
              <a:rPr lang="en-US" sz="1350" b="1" kern="1400" dirty="0">
                <a:ln>
                  <a:noFill/>
                </a:ln>
                <a:solidFill>
                  <a:schemeClr val="accent2"/>
                </a:solidFill>
                <a:effectLst/>
                <a:latin typeface="Franklin Gothic Book"/>
              </a:rPr>
              <a:t>Note:</a:t>
            </a:r>
            <a:r>
              <a:rPr lang="en-US" sz="1350" kern="1400" dirty="0">
                <a:solidFill>
                  <a:srgbClr val="FF7517"/>
                </a:solidFill>
                <a:latin typeface="Franklin Gothic Book"/>
              </a:rPr>
              <a:t> </a:t>
            </a:r>
            <a:r>
              <a:rPr lang="en-US" sz="1350" kern="1400" dirty="0">
                <a:latin typeface="Franklin Gothic Book"/>
              </a:rPr>
              <a:t>I</a:t>
            </a:r>
            <a:r>
              <a:rPr lang="en-US" sz="1350" kern="1400" dirty="0">
                <a:solidFill>
                  <a:srgbClr val="000000"/>
                </a:solidFill>
                <a:latin typeface="Franklin Gothic Book"/>
              </a:rPr>
              <a:t>t</a:t>
            </a:r>
            <a:r>
              <a:rPr lang="en-US" sz="1350" kern="1400" dirty="0">
                <a:ln>
                  <a:noFill/>
                </a:ln>
                <a:solidFill>
                  <a:srgbClr val="000000"/>
                </a:solidFill>
                <a:effectLst/>
                <a:latin typeface="Franklin Gothic Book"/>
              </a:rPr>
              <a:t> is often much quicker to seek permissions from the </a:t>
            </a:r>
            <a:r>
              <a:rPr lang="en-US" sz="1350" kern="1400" dirty="0">
                <a:solidFill>
                  <a:srgbClr val="000000"/>
                </a:solidFill>
                <a:latin typeface="Franklin Gothic Book"/>
              </a:rPr>
              <a:t>copyright</a:t>
            </a:r>
            <a:r>
              <a:rPr lang="en-US" sz="1350" kern="1400" dirty="0">
                <a:ln>
                  <a:noFill/>
                </a:ln>
                <a:solidFill>
                  <a:srgbClr val="000000"/>
                </a:solidFill>
                <a:effectLst/>
                <a:latin typeface="Franklin Gothic Book"/>
              </a:rPr>
              <a:t> owner yourself.</a:t>
            </a:r>
            <a:r>
              <a:rPr lang="en-US" sz="1350" kern="1400" dirty="0">
                <a:solidFill>
                  <a:srgbClr val="000000"/>
                </a:solidFill>
                <a:latin typeface="Franklin Gothic Book"/>
              </a:rPr>
              <a:t> C</a:t>
            </a:r>
            <a:r>
              <a:rPr lang="en-US" sz="1350" kern="1400" dirty="0">
                <a:solidFill>
                  <a:srgbClr val="000000"/>
                </a:solidFill>
                <a:latin typeface="Franklin Gothic Book"/>
                <a:ea typeface="+mn-lt"/>
                <a:cs typeface="+mn-lt"/>
              </a:rPr>
              <a:t>heck whether the usage falls under an exception.</a:t>
            </a:r>
            <a:endParaRPr lang="en-US" sz="1350" kern="1400" dirty="0">
              <a:ln>
                <a:noFill/>
              </a:ln>
              <a:solidFill>
                <a:srgbClr val="000000"/>
              </a:solidFill>
              <a:effectLst/>
              <a:latin typeface="Franklin Gothic Book"/>
              <a:ea typeface="+mn-lt"/>
              <a:cs typeface="+mn-lt"/>
            </a:endParaRPr>
          </a:p>
        </p:txBody>
      </p:sp>
      <p:pic>
        <p:nvPicPr>
          <p:cNvPr id="32" name="Picture 31">
            <a:extLst>
              <a:ext uri="{FF2B5EF4-FFF2-40B4-BE49-F238E27FC236}">
                <a16:creationId xmlns:a16="http://schemas.microsoft.com/office/drawing/2014/main" id="{EDDAA226-20B3-2A43-CCC0-11F54C8936F3}"/>
              </a:ext>
            </a:extLst>
          </p:cNvPr>
          <p:cNvPicPr>
            <a:picLocks noChangeAspect="1"/>
          </p:cNvPicPr>
          <p:nvPr/>
        </p:nvPicPr>
        <p:blipFill>
          <a:blip r:embed="rId2"/>
          <a:stretch>
            <a:fillRect/>
          </a:stretch>
        </p:blipFill>
        <p:spPr>
          <a:xfrm>
            <a:off x="2400300" y="275159"/>
            <a:ext cx="685800" cy="685800"/>
          </a:xfrm>
          <a:prstGeom prst="rect">
            <a:avLst/>
          </a:prstGeom>
        </p:spPr>
      </p:pic>
      <p:pic>
        <p:nvPicPr>
          <p:cNvPr id="33" name="Picture 32">
            <a:extLst>
              <a:ext uri="{FF2B5EF4-FFF2-40B4-BE49-F238E27FC236}">
                <a16:creationId xmlns:a16="http://schemas.microsoft.com/office/drawing/2014/main" id="{D2ACA6F9-52BC-0145-58F4-CDE2B4D12AE3}"/>
              </a:ext>
            </a:extLst>
          </p:cNvPr>
          <p:cNvPicPr>
            <a:picLocks noChangeAspect="1"/>
          </p:cNvPicPr>
          <p:nvPr/>
        </p:nvPicPr>
        <p:blipFill>
          <a:blip r:embed="rId3"/>
          <a:stretch>
            <a:fillRect/>
          </a:stretch>
        </p:blipFill>
        <p:spPr>
          <a:xfrm>
            <a:off x="5786582" y="259655"/>
            <a:ext cx="683549" cy="701304"/>
          </a:xfrm>
          <a:prstGeom prst="rect">
            <a:avLst/>
          </a:prstGeom>
        </p:spPr>
      </p:pic>
      <p:pic>
        <p:nvPicPr>
          <p:cNvPr id="3" name="Picture 2">
            <a:extLst>
              <a:ext uri="{FF2B5EF4-FFF2-40B4-BE49-F238E27FC236}">
                <a16:creationId xmlns:a16="http://schemas.microsoft.com/office/drawing/2014/main" id="{E43E4997-8357-8625-A72B-FD9B5CFB3A71}"/>
              </a:ext>
            </a:extLst>
          </p:cNvPr>
          <p:cNvPicPr>
            <a:picLocks noChangeAspect="1"/>
          </p:cNvPicPr>
          <p:nvPr/>
        </p:nvPicPr>
        <p:blipFill>
          <a:blip r:embed="rId4"/>
          <a:stretch>
            <a:fillRect/>
          </a:stretch>
        </p:blipFill>
        <p:spPr>
          <a:xfrm>
            <a:off x="2534996" y="4868627"/>
            <a:ext cx="641331" cy="641331"/>
          </a:xfrm>
          <a:prstGeom prst="rect">
            <a:avLst/>
          </a:prstGeom>
        </p:spPr>
      </p:pic>
      <p:pic>
        <p:nvPicPr>
          <p:cNvPr id="5" name="Picture 4">
            <a:extLst>
              <a:ext uri="{FF2B5EF4-FFF2-40B4-BE49-F238E27FC236}">
                <a16:creationId xmlns:a16="http://schemas.microsoft.com/office/drawing/2014/main" id="{675A38F9-1F39-A1A0-91AD-F1D49C9C7207}"/>
              </a:ext>
            </a:extLst>
          </p:cNvPr>
          <p:cNvPicPr>
            <a:picLocks noChangeAspect="1"/>
          </p:cNvPicPr>
          <p:nvPr/>
        </p:nvPicPr>
        <p:blipFill>
          <a:blip r:embed="rId5"/>
          <a:stretch>
            <a:fillRect/>
          </a:stretch>
        </p:blipFill>
        <p:spPr>
          <a:xfrm>
            <a:off x="5811635" y="4846394"/>
            <a:ext cx="710024" cy="710024"/>
          </a:xfrm>
          <a:prstGeom prst="rect">
            <a:avLst/>
          </a:prstGeom>
        </p:spPr>
      </p:pic>
    </p:spTree>
    <p:extLst>
      <p:ext uri="{BB962C8B-B14F-4D97-AF65-F5344CB8AC3E}">
        <p14:creationId xmlns:p14="http://schemas.microsoft.com/office/powerpoint/2010/main" val="1477876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788837-C7B8-F7F0-D2CC-1D16F6760F5B}"/>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A0C8E853-C7DF-2C8D-2E8D-E91784187920}"/>
              </a:ext>
            </a:extLst>
          </p:cNvPr>
          <p:cNvGraphicFramePr>
            <a:graphicFrameLocks noGrp="1"/>
          </p:cNvGraphicFramePr>
          <p:nvPr>
            <p:extLst>
              <p:ext uri="{D42A27DB-BD31-4B8C-83A1-F6EECF244321}">
                <p14:modId xmlns:p14="http://schemas.microsoft.com/office/powerpoint/2010/main" val="3486988707"/>
              </p:ext>
            </p:extLst>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6C621061-F0F3-6905-5139-333C927AD9E9}"/>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2077D349-423F-7414-E792-FD722EA75B0A}"/>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5BBB66DF-7CDD-38CC-285D-2E1A5ECF419B}"/>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L6</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37076A7C-02FB-BEDC-0507-128B57A99A27}"/>
                </a:ext>
              </a:extLst>
            </p:cNvPr>
            <p:cNvSpPr txBox="1"/>
            <p:nvPr/>
          </p:nvSpPr>
          <p:spPr>
            <a:xfrm>
              <a:off x="813951" y="561142"/>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42345C80-157D-1F8E-FB20-0AAA917398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944" y="211540"/>
              <a:ext cx="309429" cy="294451"/>
            </a:xfrm>
            <a:prstGeom prst="rect">
              <a:avLst/>
            </a:prstGeom>
          </p:spPr>
        </p:pic>
      </p:grpSp>
      <p:grpSp>
        <p:nvGrpSpPr>
          <p:cNvPr id="3" name="Group 2">
            <a:extLst>
              <a:ext uri="{FF2B5EF4-FFF2-40B4-BE49-F238E27FC236}">
                <a16:creationId xmlns:a16="http://schemas.microsoft.com/office/drawing/2014/main" id="{FC699EAC-0D66-2363-4DE6-3CF21618AD31}"/>
              </a:ext>
            </a:extLst>
          </p:cNvPr>
          <p:cNvGrpSpPr/>
          <p:nvPr/>
        </p:nvGrpSpPr>
        <p:grpSpPr>
          <a:xfrm>
            <a:off x="227791" y="4783114"/>
            <a:ext cx="3030610" cy="4185761"/>
            <a:chOff x="187657" y="175126"/>
            <a:chExt cx="3030610" cy="4185761"/>
          </a:xfrm>
        </p:grpSpPr>
        <p:sp>
          <p:nvSpPr>
            <p:cNvPr id="7" name="TextBox 6">
              <a:extLst>
                <a:ext uri="{FF2B5EF4-FFF2-40B4-BE49-F238E27FC236}">
                  <a16:creationId xmlns:a16="http://schemas.microsoft.com/office/drawing/2014/main" id="{729D8F03-3D35-3AFD-EAF0-3D536E53AC35}"/>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D2031E41-9FAF-3192-3CF8-C544F29FF366}"/>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L8</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4725806B-1F4F-9BD9-2CE1-C1BBFBCAA4B7}"/>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551AD8C7-6F9F-9AD6-6F5C-A20ED5D9FF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90" y="211540"/>
              <a:ext cx="309429" cy="294451"/>
            </a:xfrm>
            <a:prstGeom prst="rect">
              <a:avLst/>
            </a:prstGeom>
          </p:spPr>
        </p:pic>
      </p:grpSp>
      <p:grpSp>
        <p:nvGrpSpPr>
          <p:cNvPr id="20" name="Group 19">
            <a:extLst>
              <a:ext uri="{FF2B5EF4-FFF2-40B4-BE49-F238E27FC236}">
                <a16:creationId xmlns:a16="http://schemas.microsoft.com/office/drawing/2014/main" id="{F5E5B769-C724-CB9F-ECB0-FF64745172A4}"/>
              </a:ext>
            </a:extLst>
          </p:cNvPr>
          <p:cNvGrpSpPr/>
          <p:nvPr/>
        </p:nvGrpSpPr>
        <p:grpSpPr>
          <a:xfrm>
            <a:off x="3599599" y="4783113"/>
            <a:ext cx="3030610" cy="4185761"/>
            <a:chOff x="187657" y="175126"/>
            <a:chExt cx="3030610" cy="4185761"/>
          </a:xfrm>
        </p:grpSpPr>
        <p:sp>
          <p:nvSpPr>
            <p:cNvPr id="21" name="TextBox 20">
              <a:extLst>
                <a:ext uri="{FF2B5EF4-FFF2-40B4-BE49-F238E27FC236}">
                  <a16:creationId xmlns:a16="http://schemas.microsoft.com/office/drawing/2014/main" id="{4B5769B4-0FF7-EE5F-8743-A39D3074CE50}"/>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2" name="TextBox 21">
              <a:extLst>
                <a:ext uri="{FF2B5EF4-FFF2-40B4-BE49-F238E27FC236}">
                  <a16:creationId xmlns:a16="http://schemas.microsoft.com/office/drawing/2014/main" id="{3169EB13-9427-1BC6-0972-62217FBE1B81}"/>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L7</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D43DAB47-8880-77D4-1DC5-237D8D5A3B83}"/>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24" name="Picture 23" descr="A red maple leaf in a circle with a white circle in the middle&#10;&#10;AI-generated content may be incorrect.">
              <a:extLst>
                <a:ext uri="{FF2B5EF4-FFF2-40B4-BE49-F238E27FC236}">
                  <a16:creationId xmlns:a16="http://schemas.microsoft.com/office/drawing/2014/main" id="{820EA31D-80DA-C954-F164-A5D3A5C476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944" y="211540"/>
              <a:ext cx="309429" cy="294451"/>
            </a:xfrm>
            <a:prstGeom prst="rect">
              <a:avLst/>
            </a:prstGeom>
          </p:spPr>
        </p:pic>
      </p:grpSp>
      <p:grpSp>
        <p:nvGrpSpPr>
          <p:cNvPr id="17" name="Group 16">
            <a:extLst>
              <a:ext uri="{FF2B5EF4-FFF2-40B4-BE49-F238E27FC236}">
                <a16:creationId xmlns:a16="http://schemas.microsoft.com/office/drawing/2014/main" id="{420251AC-239D-4E82-6918-4D273A99627C}"/>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FB790333-DEDA-6F21-2952-8E1251E18513}"/>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7094CCCB-5D23-4590-8FEA-030289D2A3D7}"/>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L5</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BA2227C1-340B-FC28-7DFE-C54B31BFA258}"/>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B4CF6FBB-AC2F-DBF9-8ACC-606863DD1C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3" y="211540"/>
              <a:ext cx="309429" cy="294451"/>
            </a:xfrm>
            <a:prstGeom prst="rect">
              <a:avLst/>
            </a:prstGeom>
          </p:spPr>
        </p:pic>
      </p:grpSp>
    </p:spTree>
    <p:extLst>
      <p:ext uri="{BB962C8B-B14F-4D97-AF65-F5344CB8AC3E}">
        <p14:creationId xmlns:p14="http://schemas.microsoft.com/office/powerpoint/2010/main" val="4180928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C118C9-D416-1CC5-E79B-E3DDC9F2E9CB}"/>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BAC85FBD-F9B0-A0EA-194E-8D2619866CDD}"/>
              </a:ext>
            </a:extLst>
          </p:cNvPr>
          <p:cNvGraphicFramePr>
            <a:graphicFrameLocks noGrp="1"/>
          </p:cNvGraphicFramePr>
          <p:nvPr>
            <p:extLst>
              <p:ext uri="{D42A27DB-BD31-4B8C-83A1-F6EECF244321}">
                <p14:modId xmlns:p14="http://schemas.microsoft.com/office/powerpoint/2010/main" val="175453647"/>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756B47DB-3662-EC46-57D5-57AC87057DF2}"/>
              </a:ext>
            </a:extLst>
          </p:cNvPr>
          <p:cNvSpPr/>
          <p:nvPr/>
        </p:nvSpPr>
        <p:spPr>
          <a:xfrm>
            <a:off x="202474" y="190250"/>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Work </a:t>
            </a:r>
            <a:r>
              <a:rPr lang="fr-CA" sz="25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Produced</a:t>
            </a:r>
            <a:r>
              <a:rPr lang="fr-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p>
          <a:p>
            <a:r>
              <a:rPr lang="fr-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by </a:t>
            </a:r>
            <a:r>
              <a:rPr lang="fr-CA" sz="25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Employees</a:t>
            </a:r>
            <a:endParaRPr lang="en-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B8158ECB-2179-AD25-5558-A46A45E908D5}"/>
              </a:ext>
            </a:extLst>
          </p:cNvPr>
          <p:cNvSpPr txBox="1"/>
          <p:nvPr/>
        </p:nvSpPr>
        <p:spPr>
          <a:xfrm>
            <a:off x="137159" y="1089211"/>
            <a:ext cx="3101800" cy="3170099"/>
          </a:xfrm>
          <a:prstGeom prst="rect">
            <a:avLst/>
          </a:prstGeom>
          <a:noFill/>
        </p:spPr>
        <p:txBody>
          <a:bodyPr wrap="square" lIns="91440" tIns="45720" rIns="91440" bIns="45720" rtlCol="0" anchor="t">
            <a:spAutoFit/>
          </a:bodyPr>
          <a:lstStyle/>
          <a:p>
            <a:r>
              <a:rPr lang="en-US" sz="1500" b="1" kern="1400" dirty="0">
                <a:ln>
                  <a:noFill/>
                </a:ln>
                <a:solidFill>
                  <a:schemeClr val="accent2"/>
                </a:solidFill>
                <a:effectLst/>
                <a:latin typeface="Franklin Gothic Book"/>
              </a:rPr>
              <a:t>Usages covered:</a:t>
            </a:r>
            <a:r>
              <a:rPr lang="en-US" sz="1500" kern="1400" dirty="0">
                <a:ln>
                  <a:noFill/>
                </a:ln>
                <a:solidFill>
                  <a:schemeClr val="accent2"/>
                </a:solidFill>
                <a:effectLst/>
                <a:latin typeface="Franklin Gothic Book"/>
              </a:rPr>
              <a:t> </a:t>
            </a:r>
            <a:r>
              <a:rPr lang="en-US" sz="1500" kern="1400" dirty="0">
                <a:ln>
                  <a:noFill/>
                </a:ln>
                <a:solidFill>
                  <a:srgbClr val="000000"/>
                </a:solidFill>
                <a:effectLst/>
                <a:latin typeface="Franklin Gothic Book"/>
              </a:rPr>
              <a:t>The </a:t>
            </a:r>
            <a:r>
              <a:rPr lang="en-US" sz="1500" i="1" kern="1400" dirty="0">
                <a:ln>
                  <a:noFill/>
                </a:ln>
                <a:solidFill>
                  <a:srgbClr val="000000"/>
                </a:solidFill>
                <a:effectLst/>
                <a:latin typeface="Franklin Gothic Book"/>
              </a:rPr>
              <a:t>Copyright Act </a:t>
            </a:r>
            <a:r>
              <a:rPr lang="en-US" sz="1500" kern="1400" dirty="0">
                <a:ln>
                  <a:noFill/>
                </a:ln>
                <a:solidFill>
                  <a:srgbClr val="000000"/>
                </a:solidFill>
                <a:effectLst/>
                <a:latin typeface="Franklin Gothic Book"/>
              </a:rPr>
              <a:t>stipulates that, unless otherwise contracted,</a:t>
            </a:r>
            <a:r>
              <a:rPr lang="en-US" sz="1500" kern="1400" dirty="0">
                <a:solidFill>
                  <a:srgbClr val="000000"/>
                </a:solidFill>
                <a:latin typeface="Franklin Gothic Book"/>
              </a:rPr>
              <a:t> copyright in</a:t>
            </a:r>
            <a:r>
              <a:rPr lang="en-US" sz="1500" kern="1400" dirty="0">
                <a:ln>
                  <a:noFill/>
                </a:ln>
                <a:solidFill>
                  <a:srgbClr val="000000"/>
                </a:solidFill>
                <a:effectLst/>
                <a:latin typeface="Franklin Gothic Book"/>
              </a:rPr>
              <a:t> works authored by employees </a:t>
            </a:r>
            <a:r>
              <a:rPr lang="en-US" sz="1500" kern="1400" dirty="0">
                <a:solidFill>
                  <a:srgbClr val="000000"/>
                </a:solidFill>
                <a:latin typeface="Franklin Gothic Book"/>
              </a:rPr>
              <a:t>is owned</a:t>
            </a:r>
            <a:r>
              <a:rPr lang="en-US" sz="1500" kern="1400" dirty="0">
                <a:ln>
                  <a:noFill/>
                </a:ln>
                <a:solidFill>
                  <a:srgbClr val="000000"/>
                </a:solidFill>
                <a:effectLst/>
                <a:latin typeface="Franklin Gothic Book"/>
              </a:rPr>
              <a:t> by the employer.</a:t>
            </a:r>
          </a:p>
          <a:p>
            <a:pPr>
              <a:spcBef>
                <a:spcPts val="600"/>
              </a:spcBef>
            </a:pPr>
            <a:r>
              <a:rPr lang="en-US" sz="1500" b="1" kern="1400" dirty="0">
                <a:ln>
                  <a:noFill/>
                </a:ln>
                <a:solidFill>
                  <a:schemeClr val="accent2"/>
                </a:solidFill>
                <a:effectLst/>
                <a:latin typeface="Franklin Gothic Book"/>
              </a:rPr>
              <a:t>Note:</a:t>
            </a:r>
            <a:r>
              <a:rPr lang="en-US" sz="1500" kern="1400" dirty="0">
                <a:solidFill>
                  <a:srgbClr val="FF7517"/>
                </a:solidFill>
                <a:latin typeface="Franklin Gothic Book"/>
              </a:rPr>
              <a:t>  </a:t>
            </a:r>
            <a:r>
              <a:rPr lang="en-US" sz="1500" kern="1400" dirty="0">
                <a:ln>
                  <a:noFill/>
                </a:ln>
                <a:solidFill>
                  <a:srgbClr val="000000"/>
                </a:solidFill>
                <a:effectLst/>
                <a:latin typeface="Franklin Gothic Book"/>
              </a:rPr>
              <a:t>If you have used material created by others (e.g. a chart or image</a:t>
            </a:r>
            <a:r>
              <a:rPr lang="en-US" sz="1500" kern="1400" dirty="0">
                <a:solidFill>
                  <a:srgbClr val="000000"/>
                </a:solidFill>
                <a:latin typeface="Franklin Gothic Book"/>
              </a:rPr>
              <a:t>), </a:t>
            </a:r>
            <a:r>
              <a:rPr lang="en-US" sz="1500" kern="1400" dirty="0">
                <a:ln>
                  <a:noFill/>
                </a:ln>
                <a:solidFill>
                  <a:srgbClr val="000000"/>
                </a:solidFill>
                <a:effectLst/>
                <a:latin typeface="Franklin Gothic Book"/>
              </a:rPr>
              <a:t>you </a:t>
            </a:r>
            <a:r>
              <a:rPr lang="en-US" sz="1500" kern="1400" dirty="0">
                <a:solidFill>
                  <a:srgbClr val="000000"/>
                </a:solidFill>
                <a:latin typeface="Franklin Gothic Book"/>
              </a:rPr>
              <a:t>may need</a:t>
            </a:r>
            <a:r>
              <a:rPr lang="en-US" sz="1500" kern="1400" dirty="0">
                <a:ln>
                  <a:noFill/>
                </a:ln>
                <a:solidFill>
                  <a:srgbClr val="000000"/>
                </a:solidFill>
                <a:effectLst/>
                <a:latin typeface="Franklin Gothic Book"/>
              </a:rPr>
              <a:t> permission from the </a:t>
            </a:r>
            <a:r>
              <a:rPr lang="en-US" sz="1500" kern="1400" dirty="0">
                <a:solidFill>
                  <a:srgbClr val="000000"/>
                </a:solidFill>
                <a:latin typeface="Franklin Gothic Book"/>
              </a:rPr>
              <a:t>copyright owner</a:t>
            </a:r>
            <a:r>
              <a:rPr lang="en-US" sz="1500" kern="1400" dirty="0">
                <a:ln>
                  <a:noFill/>
                </a:ln>
                <a:solidFill>
                  <a:srgbClr val="000000"/>
                </a:solidFill>
                <a:effectLst/>
                <a:latin typeface="Franklin Gothic Book"/>
              </a:rPr>
              <a:t>. Always discuss copyright with any collaborators before starting. Generally, university faculty own the copyright in their </a:t>
            </a:r>
            <a:r>
              <a:rPr lang="en-US" sz="1500" kern="1400" dirty="0">
                <a:solidFill>
                  <a:srgbClr val="000000"/>
                </a:solidFill>
                <a:latin typeface="Franklin Gothic Book"/>
              </a:rPr>
              <a:t>original works</a:t>
            </a:r>
            <a:r>
              <a:rPr lang="en-US" sz="1500" kern="1400" dirty="0">
                <a:ln>
                  <a:noFill/>
                </a:ln>
                <a:solidFill>
                  <a:srgbClr val="000000"/>
                </a:solidFill>
                <a:effectLst/>
                <a:latin typeface="Franklin Gothic Book"/>
              </a:rPr>
              <a:t>.</a:t>
            </a:r>
          </a:p>
        </p:txBody>
      </p:sp>
      <p:sp>
        <p:nvSpPr>
          <p:cNvPr id="27" name="Rectangle 26">
            <a:extLst>
              <a:ext uri="{FF2B5EF4-FFF2-40B4-BE49-F238E27FC236}">
                <a16:creationId xmlns:a16="http://schemas.microsoft.com/office/drawing/2014/main" id="{ABCBDFA1-AED1-6733-D8BE-3A554072F04A}"/>
              </a:ext>
            </a:extLst>
          </p:cNvPr>
          <p:cNvSpPr/>
          <p:nvPr/>
        </p:nvSpPr>
        <p:spPr>
          <a:xfrm>
            <a:off x="3619040" y="190250"/>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3200" b="1">
                <a:effectLst>
                  <a:outerShdw blurRad="38100" dist="38100" dir="2700000" algn="tl">
                    <a:srgbClr val="000000">
                      <a:alpha val="43137"/>
                    </a:srgbClr>
                  </a:outerShdw>
                </a:effectLst>
                <a:latin typeface="Franklin Gothic Medium" panose="020B0603020102020204" pitchFamily="34" charset="0"/>
                <a:ea typeface="Calibri"/>
                <a:cs typeface="Calibri"/>
              </a:rPr>
              <a:t>SOCAN</a:t>
            </a:r>
            <a:endParaRPr lang="en-CA" sz="32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8" name="TextBox 7">
            <a:extLst>
              <a:ext uri="{FF2B5EF4-FFF2-40B4-BE49-F238E27FC236}">
                <a16:creationId xmlns:a16="http://schemas.microsoft.com/office/drawing/2014/main" id="{717CDDB0-0B89-8BB3-26C2-C58348EE394D}"/>
              </a:ext>
            </a:extLst>
          </p:cNvPr>
          <p:cNvSpPr txBox="1"/>
          <p:nvPr/>
        </p:nvSpPr>
        <p:spPr>
          <a:xfrm>
            <a:off x="3540660" y="1089211"/>
            <a:ext cx="3317340" cy="3170099"/>
          </a:xfrm>
          <a:prstGeom prst="rect">
            <a:avLst/>
          </a:prstGeom>
          <a:noFill/>
        </p:spPr>
        <p:txBody>
          <a:bodyPr wrap="square" rtlCol="0">
            <a:spAutoFit/>
          </a:bodyPr>
          <a:lstStyle/>
          <a:p>
            <a:pPr marL="0" marR="0" indent="0" algn="l">
              <a:buNone/>
            </a:pPr>
            <a:r>
              <a:rPr lang="en-US" sz="1250" b="1" kern="1400" dirty="0">
                <a:ln>
                  <a:noFill/>
                </a:ln>
                <a:solidFill>
                  <a:schemeClr val="accent2"/>
                </a:solidFill>
                <a:effectLst/>
                <a:latin typeface="Franklin Gothic Book" panose="020B0503020102020204" pitchFamily="34" charset="0"/>
              </a:rPr>
              <a:t>Usages covered</a:t>
            </a:r>
            <a:r>
              <a:rPr lang="en-US" sz="1250" kern="1400" dirty="0">
                <a:ln>
                  <a:noFill/>
                </a:ln>
                <a:solidFill>
                  <a:schemeClr val="accent2"/>
                </a:solidFill>
                <a:effectLst/>
                <a:latin typeface="Franklin Gothic Book" panose="020B0503020102020204" pitchFamily="34" charset="0"/>
              </a:rPr>
              <a:t>:</a:t>
            </a:r>
            <a:r>
              <a:rPr lang="en-US" sz="1250" kern="1400" dirty="0">
                <a:ln>
                  <a:noFill/>
                </a:ln>
                <a:solidFill>
                  <a:srgbClr val="FF7517"/>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Manages performing and reproduction rights in musical works on behalf of Canadian composers, authors</a:t>
            </a:r>
            <a:r>
              <a:rPr lang="en-US" sz="1250" kern="1400" dirty="0">
                <a:solidFill>
                  <a:srgbClr val="000000"/>
                </a:solidFill>
                <a:latin typeface="Franklin Gothic Book" panose="020B0503020102020204" pitchFamily="34" charset="0"/>
              </a:rPr>
              <a:t>, </a:t>
            </a:r>
          </a:p>
          <a:p>
            <a:pPr marL="0" marR="0" indent="0" algn="l">
              <a:buNone/>
            </a:pPr>
            <a:r>
              <a:rPr lang="en-US" sz="1250" kern="1400" dirty="0">
                <a:ln>
                  <a:noFill/>
                </a:ln>
                <a:solidFill>
                  <a:srgbClr val="000000"/>
                </a:solidFill>
                <a:effectLst/>
                <a:latin typeface="Franklin Gothic Book" panose="020B0503020102020204" pitchFamily="34" charset="0"/>
              </a:rPr>
              <a:t>music publishers, and affiliated societies representing foreign composers, authors and publishers.</a:t>
            </a:r>
          </a:p>
          <a:p>
            <a:pPr marL="0" marR="0" indent="0" algn="l">
              <a:spcBef>
                <a:spcPts val="600"/>
              </a:spcBef>
              <a:buNone/>
            </a:pPr>
            <a:r>
              <a:rPr lang="en-US" sz="1250" b="1" kern="1400" dirty="0">
                <a:ln>
                  <a:noFill/>
                </a:ln>
                <a:solidFill>
                  <a:schemeClr val="accent2"/>
                </a:solidFill>
                <a:effectLst/>
                <a:latin typeface="Franklin Gothic Book" panose="020B0503020102020204" pitchFamily="34" charset="0"/>
              </a:rPr>
              <a:t>Repertoire</a:t>
            </a:r>
            <a:r>
              <a:rPr lang="en-US" sz="1250" kern="1400" dirty="0">
                <a:ln>
                  <a:noFill/>
                </a:ln>
                <a:solidFill>
                  <a:schemeClr val="accent2"/>
                </a:solidFill>
                <a:effectLst/>
                <a:latin typeface="Franklin Gothic Book" panose="020B0503020102020204" pitchFamily="34" charset="0"/>
              </a:rPr>
              <a:t>:</a:t>
            </a:r>
            <a:r>
              <a:rPr lang="en-US" sz="1250" kern="1400" dirty="0">
                <a:ln>
                  <a:noFill/>
                </a:ln>
                <a:solidFill>
                  <a:srgbClr val="FF7517"/>
                </a:solidFill>
                <a:effectLst/>
                <a:latin typeface="Franklin Gothic Book" panose="020B0503020102020204" pitchFamily="34" charset="0"/>
              </a:rPr>
              <a:t> </a:t>
            </a:r>
            <a:r>
              <a:rPr lang="en-US" sz="1250" kern="1400" dirty="0">
                <a:solidFill>
                  <a:srgbClr val="000000"/>
                </a:solidFill>
                <a:latin typeface="Franklin Gothic Book" panose="020B0503020102020204" pitchFamily="34" charset="0"/>
              </a:rPr>
              <a:t>Website </a:t>
            </a:r>
            <a:r>
              <a:rPr lang="en-US" sz="1250" kern="1400" dirty="0">
                <a:ln>
                  <a:noFill/>
                </a:ln>
                <a:solidFill>
                  <a:srgbClr val="000000"/>
                </a:solidFill>
                <a:effectLst/>
                <a:latin typeface="Franklin Gothic Book" panose="020B0503020102020204" pitchFamily="34" charset="0"/>
              </a:rPr>
              <a:t>provides a repertoire lookup tool and tariff calculation tools for the cost of a specific use.</a:t>
            </a:r>
          </a:p>
          <a:p>
            <a:pPr marL="0" marR="0" indent="0" algn="l">
              <a:spcBef>
                <a:spcPts val="600"/>
              </a:spcBef>
              <a:buNone/>
            </a:pPr>
            <a:r>
              <a:rPr lang="en-US" sz="1250" b="1" kern="1400" dirty="0">
                <a:ln>
                  <a:noFill/>
                </a:ln>
                <a:solidFill>
                  <a:schemeClr val="accent2"/>
                </a:solidFill>
                <a:effectLst/>
                <a:latin typeface="Franklin Gothic Book" panose="020B0503020102020204" pitchFamily="34" charset="0"/>
              </a:rPr>
              <a:t>Note:</a:t>
            </a:r>
            <a:r>
              <a:rPr lang="en-US" sz="1250" kern="1400" dirty="0">
                <a:ln>
                  <a:noFill/>
                </a:ln>
                <a:solidFill>
                  <a:srgbClr val="FF7517"/>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Generally, institutions pay a </a:t>
            </a:r>
            <a:r>
              <a:rPr lang="en-US" sz="1250" kern="1400" dirty="0" err="1">
                <a:ln>
                  <a:noFill/>
                </a:ln>
                <a:solidFill>
                  <a:srgbClr val="000000"/>
                </a:solidFill>
                <a:effectLst/>
                <a:latin typeface="Franklin Gothic Book" panose="020B0503020102020204" pitchFamily="34" charset="0"/>
              </a:rPr>
              <a:t>licence</a:t>
            </a:r>
            <a:r>
              <a:rPr lang="en-US" sz="1250" kern="1400" dirty="0">
                <a:ln>
                  <a:noFill/>
                </a:ln>
                <a:solidFill>
                  <a:srgbClr val="000000"/>
                </a:solidFill>
                <a:effectLst/>
                <a:latin typeface="Franklin Gothic Book" panose="020B0503020102020204" pitchFamily="34" charset="0"/>
              </a:rPr>
              <a:t> fee based upon the basic tariff requirements. An institution needs to purchase additional </a:t>
            </a:r>
            <a:r>
              <a:rPr lang="en-US" sz="1250" kern="1400" dirty="0" err="1">
                <a:ln>
                  <a:noFill/>
                </a:ln>
                <a:solidFill>
                  <a:srgbClr val="000000"/>
                </a:solidFill>
                <a:effectLst/>
                <a:latin typeface="Franklin Gothic Book" panose="020B0503020102020204" pitchFamily="34" charset="0"/>
              </a:rPr>
              <a:t>licences</a:t>
            </a:r>
            <a:r>
              <a:rPr lang="en-US" sz="1250" kern="1400" dirty="0">
                <a:ln>
                  <a:noFill/>
                </a:ln>
                <a:solidFill>
                  <a:srgbClr val="000000"/>
                </a:solidFill>
                <a:effectLst/>
                <a:latin typeface="Franklin Gothic Book" panose="020B0503020102020204" pitchFamily="34" charset="0"/>
              </a:rPr>
              <a:t> for uses beyond its coverage (e.g. special events or concerts). Be sure to check the institutional </a:t>
            </a:r>
            <a:r>
              <a:rPr lang="en-US" sz="1250" kern="1400" dirty="0" err="1">
                <a:ln>
                  <a:noFill/>
                </a:ln>
                <a:solidFill>
                  <a:srgbClr val="000000"/>
                </a:solidFill>
                <a:effectLst/>
                <a:latin typeface="Franklin Gothic Book" panose="020B0503020102020204" pitchFamily="34" charset="0"/>
              </a:rPr>
              <a:t>licence</a:t>
            </a:r>
            <a:r>
              <a:rPr lang="en-US" sz="1250" kern="1400" dirty="0">
                <a:ln>
                  <a:noFill/>
                </a:ln>
                <a:solidFill>
                  <a:srgbClr val="000000"/>
                </a:solidFill>
                <a:effectLst/>
                <a:latin typeface="Franklin Gothic Book" panose="020B0503020102020204" pitchFamily="34" charset="0"/>
              </a:rPr>
              <a:t>(s) for details. </a:t>
            </a:r>
          </a:p>
        </p:txBody>
      </p:sp>
      <p:pic>
        <p:nvPicPr>
          <p:cNvPr id="36" name="Picture 35">
            <a:extLst>
              <a:ext uri="{FF2B5EF4-FFF2-40B4-BE49-F238E27FC236}">
                <a16:creationId xmlns:a16="http://schemas.microsoft.com/office/drawing/2014/main" id="{AC20DDC7-DFC5-33F8-9F15-504EBC11B738}"/>
              </a:ext>
            </a:extLst>
          </p:cNvPr>
          <p:cNvPicPr>
            <a:picLocks noChangeAspect="1"/>
          </p:cNvPicPr>
          <p:nvPr/>
        </p:nvPicPr>
        <p:blipFill>
          <a:blip r:embed="rId2"/>
          <a:stretch>
            <a:fillRect/>
          </a:stretch>
        </p:blipFill>
        <p:spPr>
          <a:xfrm>
            <a:off x="2505533" y="291925"/>
            <a:ext cx="655552" cy="672579"/>
          </a:xfrm>
          <a:prstGeom prst="rect">
            <a:avLst/>
          </a:prstGeom>
        </p:spPr>
      </p:pic>
      <p:pic>
        <p:nvPicPr>
          <p:cNvPr id="37" name="Picture 36">
            <a:extLst>
              <a:ext uri="{FF2B5EF4-FFF2-40B4-BE49-F238E27FC236}">
                <a16:creationId xmlns:a16="http://schemas.microsoft.com/office/drawing/2014/main" id="{B3BAFE82-2A70-A5DC-B242-0759757A0AD2}"/>
              </a:ext>
            </a:extLst>
          </p:cNvPr>
          <p:cNvPicPr>
            <a:picLocks noChangeAspect="1"/>
          </p:cNvPicPr>
          <p:nvPr/>
        </p:nvPicPr>
        <p:blipFill>
          <a:blip r:embed="rId3"/>
          <a:stretch>
            <a:fillRect/>
          </a:stretch>
        </p:blipFill>
        <p:spPr>
          <a:xfrm>
            <a:off x="5728063" y="275159"/>
            <a:ext cx="685800" cy="685800"/>
          </a:xfrm>
          <a:prstGeom prst="rect">
            <a:avLst/>
          </a:prstGeom>
        </p:spPr>
      </p:pic>
      <p:sp>
        <p:nvSpPr>
          <p:cNvPr id="3" name="TextBox 2">
            <a:extLst>
              <a:ext uri="{FF2B5EF4-FFF2-40B4-BE49-F238E27FC236}">
                <a16:creationId xmlns:a16="http://schemas.microsoft.com/office/drawing/2014/main" id="{7E0CD0D9-4EED-B541-C44D-F1F24C1B131B}"/>
              </a:ext>
            </a:extLst>
          </p:cNvPr>
          <p:cNvSpPr txBox="1"/>
          <p:nvPr/>
        </p:nvSpPr>
        <p:spPr>
          <a:xfrm>
            <a:off x="125580" y="5552530"/>
            <a:ext cx="3133598" cy="3362459"/>
          </a:xfrm>
          <a:prstGeom prst="rect">
            <a:avLst/>
          </a:prstGeom>
          <a:noFill/>
        </p:spPr>
        <p:txBody>
          <a:bodyPr wrap="square" lIns="91440" tIns="45720" rIns="91440" bIns="45720" rtlCol="0" anchor="t">
            <a:spAutoFit/>
          </a:bodyPr>
          <a:lstStyle/>
          <a:p>
            <a:pPr marL="0" marR="0" indent="0" algn="l">
              <a:buNone/>
            </a:pPr>
            <a:r>
              <a:rPr lang="en-US" sz="1350" b="1" kern="1400" dirty="0">
                <a:ln>
                  <a:noFill/>
                </a:ln>
                <a:solidFill>
                  <a:schemeClr val="accent2"/>
                </a:solidFill>
                <a:effectLst/>
                <a:latin typeface="Franklin Gothic Book"/>
              </a:rPr>
              <a:t>Usages covered:</a:t>
            </a:r>
            <a:r>
              <a:rPr lang="en-US" sz="1350" kern="1400" dirty="0">
                <a:ln>
                  <a:noFill/>
                </a:ln>
                <a:solidFill>
                  <a:schemeClr val="accent2"/>
                </a:solidFill>
                <a:effectLst/>
                <a:latin typeface="Franklin Gothic Book"/>
              </a:rPr>
              <a:t> </a:t>
            </a:r>
            <a:r>
              <a:rPr lang="en-US" sz="1350" kern="1400" dirty="0">
                <a:ln>
                  <a:noFill/>
                </a:ln>
                <a:solidFill>
                  <a:srgbClr val="000000"/>
                </a:solidFill>
                <a:effectLst/>
                <a:latin typeface="Franklin Gothic Book"/>
              </a:rPr>
              <a:t>The Copyright Board of Canada can issue </a:t>
            </a:r>
            <a:r>
              <a:rPr lang="en-US" sz="1350" kern="1400" dirty="0" err="1">
                <a:ln>
                  <a:noFill/>
                </a:ln>
                <a:solidFill>
                  <a:srgbClr val="000000"/>
                </a:solidFill>
                <a:effectLst/>
                <a:latin typeface="Franklin Gothic Book"/>
              </a:rPr>
              <a:t>licences</a:t>
            </a:r>
            <a:r>
              <a:rPr lang="en-US" sz="1350" kern="1400" dirty="0">
                <a:ln>
                  <a:noFill/>
                </a:ln>
                <a:solidFill>
                  <a:srgbClr val="000000"/>
                </a:solidFill>
                <a:effectLst/>
                <a:latin typeface="Franklin Gothic Book"/>
              </a:rPr>
              <a:t> for the use of a published copyright work when the copyright owner is unknown or cannot be located.</a:t>
            </a:r>
          </a:p>
          <a:p>
            <a:pPr>
              <a:spcBef>
                <a:spcPts val="600"/>
              </a:spcBef>
            </a:pPr>
            <a:r>
              <a:rPr lang="en-US" sz="1350" b="1" kern="1400" dirty="0">
                <a:ln>
                  <a:noFill/>
                </a:ln>
                <a:solidFill>
                  <a:schemeClr val="accent2"/>
                </a:solidFill>
                <a:effectLst/>
                <a:latin typeface="Franklin Gothic Book"/>
              </a:rPr>
              <a:t>Repertoire:</a:t>
            </a:r>
            <a:r>
              <a:rPr lang="en-US" sz="1350" kern="1400" dirty="0">
                <a:ln>
                  <a:noFill/>
                </a:ln>
                <a:solidFill>
                  <a:schemeClr val="accent2"/>
                </a:solidFill>
                <a:effectLst/>
                <a:latin typeface="Franklin Gothic Book"/>
              </a:rPr>
              <a:t> </a:t>
            </a:r>
            <a:r>
              <a:rPr lang="en-US" sz="1350" kern="1400" dirty="0">
                <a:ln>
                  <a:noFill/>
                </a:ln>
                <a:solidFill>
                  <a:srgbClr val="000000"/>
                </a:solidFill>
                <a:effectLst/>
                <a:latin typeface="Franklin Gothic Book"/>
              </a:rPr>
              <a:t>All published copyright works that have unlocatable copyright owners </a:t>
            </a:r>
            <a:r>
              <a:rPr lang="en-US" sz="1350" kern="1400" dirty="0">
                <a:solidFill>
                  <a:srgbClr val="000000"/>
                </a:solidFill>
                <a:latin typeface="Franklin Gothic Book"/>
              </a:rPr>
              <a:t>(also </a:t>
            </a:r>
            <a:r>
              <a:rPr lang="en-US" sz="1350" kern="1400" dirty="0">
                <a:ln>
                  <a:noFill/>
                </a:ln>
                <a:solidFill>
                  <a:srgbClr val="000000"/>
                </a:solidFill>
                <a:effectLst/>
                <a:latin typeface="Franklin Gothic Book"/>
              </a:rPr>
              <a:t>sometimes referred to as “orphan works</a:t>
            </a:r>
            <a:r>
              <a:rPr lang="en-US" sz="1350" kern="1400" dirty="0">
                <a:solidFill>
                  <a:srgbClr val="000000"/>
                </a:solidFill>
                <a:latin typeface="Franklin Gothic Book"/>
              </a:rPr>
              <a:t>”).</a:t>
            </a:r>
            <a:r>
              <a:rPr lang="en-US" sz="1350" kern="1400" dirty="0">
                <a:ln>
                  <a:noFill/>
                </a:ln>
                <a:solidFill>
                  <a:srgbClr val="000000"/>
                </a:solidFill>
                <a:effectLst/>
                <a:latin typeface="Franklin Gothic Book"/>
              </a:rPr>
              <a:t> A </a:t>
            </a:r>
            <a:r>
              <a:rPr lang="en-US" sz="1350" kern="1400" dirty="0" err="1">
                <a:ln>
                  <a:noFill/>
                </a:ln>
                <a:solidFill>
                  <a:srgbClr val="000000"/>
                </a:solidFill>
                <a:effectLst/>
                <a:latin typeface="Franklin Gothic Book"/>
              </a:rPr>
              <a:t>licence</a:t>
            </a:r>
            <a:r>
              <a:rPr lang="en-US" sz="1350" kern="1400" dirty="0">
                <a:ln>
                  <a:noFill/>
                </a:ln>
                <a:solidFill>
                  <a:srgbClr val="000000"/>
                </a:solidFill>
                <a:effectLst/>
                <a:latin typeface="Franklin Gothic Book"/>
              </a:rPr>
              <a:t> from the Copyright Board is only valid in Canada.</a:t>
            </a:r>
          </a:p>
          <a:p>
            <a:pPr>
              <a:spcBef>
                <a:spcPts val="600"/>
              </a:spcBef>
            </a:pPr>
            <a:r>
              <a:rPr lang="en-US" sz="1350" b="1" kern="1400" dirty="0">
                <a:ln>
                  <a:noFill/>
                </a:ln>
                <a:solidFill>
                  <a:schemeClr val="accent2"/>
                </a:solidFill>
                <a:effectLst/>
                <a:latin typeface="Franklin Gothic Book"/>
              </a:rPr>
              <a:t>Note:</a:t>
            </a:r>
            <a:r>
              <a:rPr lang="en-US" sz="1350" kern="1400" dirty="0">
                <a:ln>
                  <a:noFill/>
                </a:ln>
                <a:solidFill>
                  <a:srgbClr val="FF7517"/>
                </a:solidFill>
                <a:effectLst/>
                <a:latin typeface="Franklin Gothic Book"/>
              </a:rPr>
              <a:t> </a:t>
            </a:r>
            <a:r>
              <a:rPr lang="en-US" sz="1350" kern="1400" dirty="0">
                <a:ln>
                  <a:noFill/>
                </a:ln>
                <a:solidFill>
                  <a:srgbClr val="000000"/>
                </a:solidFill>
                <a:effectLst/>
                <a:latin typeface="Franklin Gothic Book"/>
              </a:rPr>
              <a:t>To issue a </a:t>
            </a:r>
            <a:r>
              <a:rPr lang="en-US" sz="1350" kern="1400" dirty="0" err="1">
                <a:ln>
                  <a:noFill/>
                </a:ln>
                <a:solidFill>
                  <a:srgbClr val="000000"/>
                </a:solidFill>
                <a:effectLst/>
                <a:latin typeface="Franklin Gothic Book"/>
              </a:rPr>
              <a:t>licence</a:t>
            </a:r>
            <a:r>
              <a:rPr lang="en-US" sz="1350" kern="1400" dirty="0">
                <a:ln>
                  <a:noFill/>
                </a:ln>
                <a:solidFill>
                  <a:srgbClr val="000000"/>
                </a:solidFill>
                <a:effectLst/>
                <a:latin typeface="Franklin Gothic Book"/>
              </a:rPr>
              <a:t>, the Copyright Board requires</a:t>
            </a:r>
            <a:r>
              <a:rPr lang="en-US" sz="1350" kern="1400" dirty="0">
                <a:solidFill>
                  <a:srgbClr val="000000"/>
                </a:solidFill>
                <a:latin typeface="Franklin Gothic Book"/>
              </a:rPr>
              <a:t> </a:t>
            </a:r>
            <a:r>
              <a:rPr lang="en-US" sz="1350" kern="1400" dirty="0">
                <a:ln>
                  <a:noFill/>
                </a:ln>
                <a:solidFill>
                  <a:srgbClr val="000000"/>
                </a:solidFill>
                <a:effectLst/>
                <a:latin typeface="Franklin Gothic Book"/>
              </a:rPr>
              <a:t>an application and proof of a thorough search for the copyright owner. It may take months to receive a decision. </a:t>
            </a:r>
          </a:p>
        </p:txBody>
      </p:sp>
      <p:sp>
        <p:nvSpPr>
          <p:cNvPr id="4" name="Rectangle 3">
            <a:extLst>
              <a:ext uri="{FF2B5EF4-FFF2-40B4-BE49-F238E27FC236}">
                <a16:creationId xmlns:a16="http://schemas.microsoft.com/office/drawing/2014/main" id="{1B816F37-1AF6-B767-2D1B-A1BFE8051151}"/>
              </a:ext>
            </a:extLst>
          </p:cNvPr>
          <p:cNvSpPr/>
          <p:nvPr/>
        </p:nvSpPr>
        <p:spPr>
          <a:xfrm>
            <a:off x="196564" y="4683104"/>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2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Unlocatable</a:t>
            </a:r>
            <a:r>
              <a:rPr lang="fr-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p>
          <a:p>
            <a:r>
              <a:rPr lang="fr-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Copyright </a:t>
            </a:r>
            <a:r>
              <a:rPr lang="fr-CA" sz="22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Owners</a:t>
            </a:r>
            <a:endParaRPr lang="en-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28E3449E-BF98-C9DE-06CE-A9D2D076E38F}"/>
              </a:ext>
            </a:extLst>
          </p:cNvPr>
          <p:cNvPicPr>
            <a:picLocks noChangeAspect="1"/>
          </p:cNvPicPr>
          <p:nvPr/>
        </p:nvPicPr>
        <p:blipFill>
          <a:blip r:embed="rId4"/>
          <a:stretch>
            <a:fillRect/>
          </a:stretch>
        </p:blipFill>
        <p:spPr>
          <a:xfrm>
            <a:off x="2474448" y="4802590"/>
            <a:ext cx="638175" cy="638175"/>
          </a:xfrm>
          <a:prstGeom prst="rect">
            <a:avLst/>
          </a:prstGeom>
        </p:spPr>
      </p:pic>
      <p:sp>
        <p:nvSpPr>
          <p:cNvPr id="5" name="Rectangle 4">
            <a:extLst>
              <a:ext uri="{FF2B5EF4-FFF2-40B4-BE49-F238E27FC236}">
                <a16:creationId xmlns:a16="http://schemas.microsoft.com/office/drawing/2014/main" id="{CF6AFA39-4547-A8C5-9146-97A2C8EBAEA0}"/>
              </a:ext>
            </a:extLst>
          </p:cNvPr>
          <p:cNvSpPr/>
          <p:nvPr/>
        </p:nvSpPr>
        <p:spPr>
          <a:xfrm>
            <a:off x="3598823" y="4683104"/>
            <a:ext cx="3036485" cy="855618"/>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Crown Copyright</a:t>
            </a:r>
            <a:endParaRPr lang="en-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8CF94F74-61FF-C241-CC37-27496DD53784}"/>
              </a:ext>
            </a:extLst>
          </p:cNvPr>
          <p:cNvSpPr txBox="1"/>
          <p:nvPr/>
        </p:nvSpPr>
        <p:spPr>
          <a:xfrm>
            <a:off x="3524448" y="5568208"/>
            <a:ext cx="3317340" cy="3400931"/>
          </a:xfrm>
          <a:prstGeom prst="rect">
            <a:avLst/>
          </a:prstGeom>
          <a:noFill/>
        </p:spPr>
        <p:txBody>
          <a:bodyPr wrap="square" rtlCol="0">
            <a:spAutoFit/>
          </a:bodyPr>
          <a:lstStyle/>
          <a:p>
            <a:pPr marL="0" marR="0" indent="0" algn="l">
              <a:buNone/>
            </a:pPr>
            <a:r>
              <a:rPr lang="en-US" sz="1050" b="1" kern="1400" dirty="0">
                <a:ln>
                  <a:noFill/>
                </a:ln>
                <a:solidFill>
                  <a:schemeClr val="accent2"/>
                </a:solidFill>
                <a:effectLst/>
                <a:latin typeface="Franklin Gothic Book" panose="020B0503020102020204" pitchFamily="34" charset="0"/>
              </a:rPr>
              <a:t>Usages covered:</a:t>
            </a:r>
            <a:r>
              <a:rPr lang="en-US" sz="1050" kern="1400" dirty="0">
                <a:ln>
                  <a:noFill/>
                </a:ln>
                <a:solidFill>
                  <a:srgbClr val="FF7517"/>
                </a:solidFill>
                <a:effectLst/>
                <a:latin typeface="Franklin Gothic Book" panose="020B0503020102020204" pitchFamily="34" charset="0"/>
              </a:rPr>
              <a:t> </a:t>
            </a:r>
            <a:r>
              <a:rPr lang="en-US" sz="1050" kern="1400" dirty="0">
                <a:ln>
                  <a:noFill/>
                </a:ln>
                <a:solidFill>
                  <a:srgbClr val="000000"/>
                </a:solidFill>
                <a:effectLst/>
                <a:latin typeface="Franklin Gothic Book" panose="020B0503020102020204" pitchFamily="34" charset="0"/>
              </a:rPr>
              <a:t>Unless otherwise indicated, works published by federal, territorial or provincial governments belong to the Crown and/or the government department or agency identified in the publication.</a:t>
            </a:r>
          </a:p>
          <a:p>
            <a:pPr marL="0" marR="0" indent="0" algn="l">
              <a:spcBef>
                <a:spcPts val="300"/>
              </a:spcBef>
              <a:buNone/>
            </a:pPr>
            <a:r>
              <a:rPr lang="en-US" sz="1050" b="1" kern="1400" dirty="0">
                <a:ln>
                  <a:noFill/>
                </a:ln>
                <a:solidFill>
                  <a:schemeClr val="accent2"/>
                </a:solidFill>
                <a:effectLst/>
                <a:latin typeface="Franklin Gothic Book" panose="020B0503020102020204" pitchFamily="34" charset="0"/>
              </a:rPr>
              <a:t>Repertoire:</a:t>
            </a:r>
            <a:r>
              <a:rPr lang="en-US" sz="1050" b="1" kern="1400" dirty="0">
                <a:ln>
                  <a:noFill/>
                </a:ln>
                <a:solidFill>
                  <a:srgbClr val="FF7517"/>
                </a:solidFill>
                <a:effectLst/>
                <a:latin typeface="Franklin Gothic Book" panose="020B0503020102020204" pitchFamily="34" charset="0"/>
              </a:rPr>
              <a:t> </a:t>
            </a:r>
            <a:r>
              <a:rPr lang="en-US" sz="1050" kern="1400" dirty="0">
                <a:ln>
                  <a:noFill/>
                </a:ln>
                <a:solidFill>
                  <a:srgbClr val="000000"/>
                </a:solidFill>
                <a:effectLst/>
                <a:latin typeface="Franklin Gothic Book" panose="020B0503020102020204" pitchFamily="34" charset="0"/>
              </a:rPr>
              <a:t>Government of Canada (GoC) departments and agencies are responsible for copyright and licensing of their publications. Copyright clearance requests should be directed to the authoring department or agency listed. This is generally the case for all levels of government documents.</a:t>
            </a:r>
          </a:p>
          <a:p>
            <a:pPr marL="0" marR="0" indent="0" algn="l">
              <a:spcBef>
                <a:spcPts val="300"/>
              </a:spcBef>
              <a:buNone/>
            </a:pPr>
            <a:r>
              <a:rPr lang="en-US" sz="1050" b="1" kern="1400" dirty="0">
                <a:ln>
                  <a:noFill/>
                </a:ln>
                <a:solidFill>
                  <a:schemeClr val="accent2"/>
                </a:solidFill>
                <a:effectLst/>
                <a:latin typeface="Franklin Gothic Book" panose="020B0503020102020204" pitchFamily="34" charset="0"/>
              </a:rPr>
              <a:t>Note:</a:t>
            </a:r>
            <a:r>
              <a:rPr lang="en-US" sz="1050" kern="1400" dirty="0">
                <a:ln>
                  <a:noFill/>
                </a:ln>
                <a:solidFill>
                  <a:schemeClr val="accent2"/>
                </a:solidFill>
                <a:effectLst/>
                <a:latin typeface="Franklin Gothic Book" panose="020B0503020102020204" pitchFamily="34" charset="0"/>
              </a:rPr>
              <a:t> </a:t>
            </a:r>
            <a:r>
              <a:rPr lang="en-US" sz="1050" kern="1400" dirty="0">
                <a:ln>
                  <a:noFill/>
                </a:ln>
                <a:solidFill>
                  <a:srgbClr val="000000"/>
                </a:solidFill>
                <a:effectLst/>
                <a:latin typeface="Franklin Gothic Book" panose="020B0503020102020204" pitchFamily="34" charset="0"/>
              </a:rPr>
              <a:t>The GoC and several provincial governments have adopted Open Government initiatives that allow for the reproduction of works “in part or in whole, and by any means, for personal or public-non-commercial purposes” unless otherwise indicated. Municipal government documents do not fall under the scope of Crown copyright</a:t>
            </a:r>
            <a:r>
              <a:rPr lang="en-US" sz="1050" kern="1400" dirty="0">
                <a:solidFill>
                  <a:srgbClr val="000000"/>
                </a:solidFill>
                <a:latin typeface="Franklin Gothic Book" panose="020B0503020102020204" pitchFamily="34" charset="0"/>
              </a:rPr>
              <a:t>.</a:t>
            </a:r>
            <a:r>
              <a:rPr lang="en-US" sz="1050" kern="1400" dirty="0">
                <a:ln>
                  <a:noFill/>
                </a:ln>
                <a:solidFill>
                  <a:srgbClr val="000000"/>
                </a:solidFill>
                <a:effectLst/>
                <a:latin typeface="Franklin Gothic Book" panose="020B0503020102020204" pitchFamily="34" charset="0"/>
              </a:rPr>
              <a:t> The duration of copyright for all government documents is the remainder of the calendar year of first publication plus 50 years. </a:t>
            </a:r>
          </a:p>
        </p:txBody>
      </p:sp>
      <p:pic>
        <p:nvPicPr>
          <p:cNvPr id="10" name="Picture 9">
            <a:extLst>
              <a:ext uri="{FF2B5EF4-FFF2-40B4-BE49-F238E27FC236}">
                <a16:creationId xmlns:a16="http://schemas.microsoft.com/office/drawing/2014/main" id="{3F44D315-FB01-1C5F-2EEE-B6F79FA94729}"/>
              </a:ext>
            </a:extLst>
          </p:cNvPr>
          <p:cNvPicPr>
            <a:picLocks noChangeAspect="1"/>
          </p:cNvPicPr>
          <p:nvPr/>
        </p:nvPicPr>
        <p:blipFill>
          <a:blip r:embed="rId5"/>
          <a:stretch>
            <a:fillRect/>
          </a:stretch>
        </p:blipFill>
        <p:spPr>
          <a:xfrm>
            <a:off x="5829610" y="4733208"/>
            <a:ext cx="727826" cy="727826"/>
          </a:xfrm>
          <a:prstGeom prst="rect">
            <a:avLst/>
          </a:prstGeom>
        </p:spPr>
      </p:pic>
    </p:spTree>
    <p:extLst>
      <p:ext uri="{BB962C8B-B14F-4D97-AF65-F5344CB8AC3E}">
        <p14:creationId xmlns:p14="http://schemas.microsoft.com/office/powerpoint/2010/main" val="715432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96BBF9-CBBE-573E-6518-07DA38502A53}"/>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F9F8B83C-9A35-0AB0-24D2-92014B715EF9}"/>
              </a:ext>
            </a:extLst>
          </p:cNvPr>
          <p:cNvGraphicFramePr>
            <a:graphicFrameLocks noGrp="1"/>
          </p:cNvGraphicFramePr>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a:lnSpc>
                          <a:spcPct val="100000"/>
                        </a:lnSpc>
                        <a:spcBef>
                          <a:spcPts val="0"/>
                        </a:spcBef>
                        <a:spcAft>
                          <a:spcPts val="0"/>
                        </a:spcAft>
                        <a:buNone/>
                      </a:pPr>
                      <a:endParaRPr lang="en-US"/>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3" name="Group 2">
            <a:extLst>
              <a:ext uri="{FF2B5EF4-FFF2-40B4-BE49-F238E27FC236}">
                <a16:creationId xmlns:a16="http://schemas.microsoft.com/office/drawing/2014/main" id="{699BB975-7523-FFA9-58C7-175EDDCFE0B4}"/>
              </a:ext>
            </a:extLst>
          </p:cNvPr>
          <p:cNvGrpSpPr/>
          <p:nvPr/>
        </p:nvGrpSpPr>
        <p:grpSpPr>
          <a:xfrm>
            <a:off x="201663" y="4783114"/>
            <a:ext cx="3030610" cy="4185761"/>
            <a:chOff x="187657" y="175126"/>
            <a:chExt cx="3030610" cy="4185761"/>
          </a:xfrm>
        </p:grpSpPr>
        <p:sp>
          <p:nvSpPr>
            <p:cNvPr id="7" name="TextBox 6">
              <a:extLst>
                <a:ext uri="{FF2B5EF4-FFF2-40B4-BE49-F238E27FC236}">
                  <a16:creationId xmlns:a16="http://schemas.microsoft.com/office/drawing/2014/main" id="{40883329-4EB7-2DAE-4AB1-0C085D2A2D5A}"/>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F2F7AE63-79CE-15F3-20F4-18AE4DADDF8F}"/>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L12</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EC3C3693-C588-9C12-2A8F-B920F1692A30}"/>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26269E95-D1CA-BFAA-2166-12B09AA57D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941" y="211540"/>
              <a:ext cx="309429" cy="294451"/>
            </a:xfrm>
            <a:prstGeom prst="rect">
              <a:avLst/>
            </a:prstGeom>
          </p:spPr>
        </p:pic>
      </p:grpSp>
      <p:grpSp>
        <p:nvGrpSpPr>
          <p:cNvPr id="9" name="Group 8">
            <a:extLst>
              <a:ext uri="{FF2B5EF4-FFF2-40B4-BE49-F238E27FC236}">
                <a16:creationId xmlns:a16="http://schemas.microsoft.com/office/drawing/2014/main" id="{6426D866-1C85-A8CD-626F-3392042306F1}"/>
              </a:ext>
            </a:extLst>
          </p:cNvPr>
          <p:cNvGrpSpPr/>
          <p:nvPr/>
        </p:nvGrpSpPr>
        <p:grpSpPr>
          <a:xfrm>
            <a:off x="3599599" y="4783113"/>
            <a:ext cx="3030610" cy="4185761"/>
            <a:chOff x="187657" y="175126"/>
            <a:chExt cx="3030610" cy="4185761"/>
          </a:xfrm>
        </p:grpSpPr>
        <p:sp>
          <p:nvSpPr>
            <p:cNvPr id="10" name="TextBox 9">
              <a:extLst>
                <a:ext uri="{FF2B5EF4-FFF2-40B4-BE49-F238E27FC236}">
                  <a16:creationId xmlns:a16="http://schemas.microsoft.com/office/drawing/2014/main" id="{86999CD1-89E5-2465-3764-CA2975E0FCD8}"/>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1" name="TextBox 10">
              <a:extLst>
                <a:ext uri="{FF2B5EF4-FFF2-40B4-BE49-F238E27FC236}">
                  <a16:creationId xmlns:a16="http://schemas.microsoft.com/office/drawing/2014/main" id="{FE993A7B-7ACC-509A-9EE3-522E1BAD9EE4}"/>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L11</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1CE7CECE-4FAC-261C-1561-2BD61D198CB1}"/>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15" name="Picture 14" descr="A red maple leaf in a circle with a white circle in the middle&#10;&#10;AI-generated content may be incorrect.">
              <a:extLst>
                <a:ext uri="{FF2B5EF4-FFF2-40B4-BE49-F238E27FC236}">
                  <a16:creationId xmlns:a16="http://schemas.microsoft.com/office/drawing/2014/main" id="{45830305-E1C1-F9C4-56A1-F7DFB83A90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942" y="211540"/>
              <a:ext cx="309429" cy="294451"/>
            </a:xfrm>
            <a:prstGeom prst="rect">
              <a:avLst/>
            </a:prstGeom>
          </p:spPr>
        </p:pic>
      </p:grpSp>
      <p:grpSp>
        <p:nvGrpSpPr>
          <p:cNvPr id="2" name="Group 1">
            <a:extLst>
              <a:ext uri="{FF2B5EF4-FFF2-40B4-BE49-F238E27FC236}">
                <a16:creationId xmlns:a16="http://schemas.microsoft.com/office/drawing/2014/main" id="{60FDC354-190A-0EE8-8670-F56EE4BAC948}"/>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8E6387B1-504D-20E4-62E5-D2F372CACAD0}"/>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25557761-DFD5-554B-5920-87B6C44C0125}"/>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L10</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DA9A620A-475C-0A33-DAB0-AF4F9471BFB0}"/>
                </a:ext>
              </a:extLst>
            </p:cNvPr>
            <p:cNvSpPr txBox="1"/>
            <p:nvPr/>
          </p:nvSpPr>
          <p:spPr>
            <a:xfrm>
              <a:off x="813951" y="561142"/>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56285353-BCF4-BCD1-2A87-CFE0D93F52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8" y="211540"/>
              <a:ext cx="309429" cy="294451"/>
            </a:xfrm>
            <a:prstGeom prst="rect">
              <a:avLst/>
            </a:prstGeom>
          </p:spPr>
        </p:pic>
      </p:grpSp>
      <p:grpSp>
        <p:nvGrpSpPr>
          <p:cNvPr id="17" name="Group 16">
            <a:extLst>
              <a:ext uri="{FF2B5EF4-FFF2-40B4-BE49-F238E27FC236}">
                <a16:creationId xmlns:a16="http://schemas.microsoft.com/office/drawing/2014/main" id="{E40A12B6-812F-D4E1-2011-89EFCB3EC6E9}"/>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A3407F87-2B95-FF51-E061-DBCF81F38D02}"/>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Licences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352CC159-D20B-894B-08FE-9D8BC9910981}"/>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L9</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55BB08B9-F301-8EA0-0875-AF2BD21CA780}"/>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chemeClr val="accent2"/>
                  </a:solidFill>
                  <a:effectLst>
                    <a:outerShdw blurRad="38100" dist="38100" dir="2700000" algn="tl">
                      <a:srgbClr val="000000">
                        <a:alpha val="43137"/>
                      </a:srgbClr>
                    </a:outerShdw>
                  </a:effectLst>
                  <a:latin typeface="Impact" panose="020B0806030902050204" pitchFamily="34" charset="0"/>
                </a:rPr>
                <a:t>L</a:t>
              </a:r>
              <a:endParaRPr lang="en-CA" sz="19900" dirty="0">
                <a:solidFill>
                  <a:schemeClr val="accent2"/>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7BD954E4-2919-1CC9-0195-7D9CDAF679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93" y="211540"/>
              <a:ext cx="309429" cy="294451"/>
            </a:xfrm>
            <a:prstGeom prst="rect">
              <a:avLst/>
            </a:prstGeom>
          </p:spPr>
        </p:pic>
      </p:grpSp>
    </p:spTree>
    <p:extLst>
      <p:ext uri="{BB962C8B-B14F-4D97-AF65-F5344CB8AC3E}">
        <p14:creationId xmlns:p14="http://schemas.microsoft.com/office/powerpoint/2010/main" val="1275379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0A8E48-EE52-1873-D304-34374FE00703}"/>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D090B77C-5D50-19AE-183B-6048536E0289}"/>
              </a:ext>
            </a:extLst>
          </p:cNvPr>
          <p:cNvGraphicFramePr>
            <a:graphicFrameLocks noGrp="1"/>
          </p:cNvGraphicFramePr>
          <p:nvPr>
            <p:extLst>
              <p:ext uri="{D42A27DB-BD31-4B8C-83A1-F6EECF244321}">
                <p14:modId xmlns:p14="http://schemas.microsoft.com/office/powerpoint/2010/main" val="3367008290"/>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dirty="0"/>
                    </a:p>
                    <a:p>
                      <a:pPr lvl="0">
                        <a:buNone/>
                      </a:pPr>
                      <a:endParaRPr lang="en-CA" dirty="0"/>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dirty="0"/>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546B155E-F65E-1A14-86E6-718043A37892}"/>
              </a:ext>
            </a:extLst>
          </p:cNvPr>
          <p:cNvSpPr/>
          <p:nvPr/>
        </p:nvSpPr>
        <p:spPr>
          <a:xfrm>
            <a:off x="3624951" y="190250"/>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0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Fair</a:t>
            </a:r>
            <a:r>
              <a:rPr lang="fr-CA" sz="20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r>
              <a:rPr lang="fr-CA" sz="20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Dealing</a:t>
            </a:r>
            <a:r>
              <a:rPr lang="fr-CA" sz="20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p>
          <a:p>
            <a:r>
              <a:rPr lang="fr-CA" sz="20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Criticism</a:t>
            </a:r>
            <a:r>
              <a:rPr lang="fr-CA" sz="20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or </a:t>
            </a:r>
            <a:r>
              <a:rPr lang="fr-CA" sz="20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Review</a:t>
            </a:r>
            <a:endParaRPr lang="en-CA" sz="20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15AA5CCD-D018-050F-6BE1-326A1D843DF9}"/>
              </a:ext>
            </a:extLst>
          </p:cNvPr>
          <p:cNvSpPr txBox="1"/>
          <p:nvPr/>
        </p:nvSpPr>
        <p:spPr>
          <a:xfrm>
            <a:off x="3548750" y="1070092"/>
            <a:ext cx="3185149" cy="3016210"/>
          </a:xfrm>
          <a:prstGeom prst="rect">
            <a:avLst/>
          </a:prstGeom>
          <a:noFill/>
        </p:spPr>
        <p:txBody>
          <a:bodyPr wrap="square" lIns="91440" tIns="45720" rIns="91440" bIns="45720" rtlCol="0" anchor="t">
            <a:spAutoFit/>
          </a:bodyPr>
          <a:lstStyle/>
          <a:p>
            <a:pPr marR="71755"/>
            <a:r>
              <a:rPr lang="en-US" sz="1500" b="1" kern="1400" dirty="0">
                <a:ln>
                  <a:noFill/>
                </a:ln>
                <a:solidFill>
                  <a:srgbClr val="009A46"/>
                </a:solidFill>
                <a:effectLst/>
                <a:latin typeface="Franklin Gothic Book"/>
              </a:rPr>
              <a:t>Definition: </a:t>
            </a:r>
            <a:r>
              <a:rPr lang="en-US" sz="1500" kern="1400" dirty="0">
                <a:ln>
                  <a:noFill/>
                </a:ln>
                <a:solidFill>
                  <a:srgbClr val="000000"/>
                </a:solidFill>
                <a:effectLst/>
                <a:latin typeface="Franklin Gothic Book"/>
              </a:rPr>
              <a:t>Allows limited copying and use of </a:t>
            </a:r>
            <a:r>
              <a:rPr lang="en-US" sz="1500" kern="1400" dirty="0">
                <a:solidFill>
                  <a:srgbClr val="000000"/>
                </a:solidFill>
                <a:latin typeface="Franklin Gothic Book"/>
              </a:rPr>
              <a:t>copyright works</a:t>
            </a:r>
            <a:r>
              <a:rPr lang="en-US" sz="1500" kern="1400" dirty="0">
                <a:ln>
                  <a:noFill/>
                </a:ln>
                <a:solidFill>
                  <a:srgbClr val="000000"/>
                </a:solidFill>
                <a:effectLst/>
                <a:latin typeface="Franklin Gothic Book"/>
              </a:rPr>
              <a:t> for the purpose of criticism or review [s. 29.1]. </a:t>
            </a:r>
          </a:p>
          <a:p>
            <a:pPr marR="71755" indent="0" algn="l">
              <a:spcBef>
                <a:spcPts val="400"/>
              </a:spcBef>
              <a:buNone/>
            </a:pPr>
            <a:r>
              <a:rPr lang="en-US" sz="1500" b="1" kern="1400" dirty="0">
                <a:ln>
                  <a:noFill/>
                </a:ln>
                <a:solidFill>
                  <a:srgbClr val="009A46"/>
                </a:solidFill>
                <a:effectLst/>
                <a:latin typeface="Franklin Gothic Book"/>
              </a:rPr>
              <a:t>Limitation:</a:t>
            </a:r>
            <a:r>
              <a:rPr lang="en-US" sz="1500" kern="1400" dirty="0">
                <a:ln>
                  <a:noFill/>
                </a:ln>
                <a:solidFill>
                  <a:srgbClr val="009A46"/>
                </a:solidFill>
                <a:effectLst/>
                <a:latin typeface="Franklin Gothic Book"/>
              </a:rPr>
              <a:t> </a:t>
            </a:r>
            <a:r>
              <a:rPr lang="en-US" sz="1500" kern="1400" dirty="0">
                <a:ln>
                  <a:noFill/>
                </a:ln>
                <a:solidFill>
                  <a:srgbClr val="000000"/>
                </a:solidFill>
                <a:effectLst/>
                <a:latin typeface="Franklin Gothic Book"/>
              </a:rPr>
              <a:t>The dealing must be fair and the source must be mentioned.</a:t>
            </a:r>
          </a:p>
          <a:p>
            <a:pPr marR="71755" indent="0" algn="l">
              <a:spcBef>
                <a:spcPts val="400"/>
              </a:spcBef>
              <a:buNone/>
            </a:pPr>
            <a:r>
              <a:rPr lang="en-US" sz="1500" b="1" kern="1400" dirty="0">
                <a:ln>
                  <a:noFill/>
                </a:ln>
                <a:solidFill>
                  <a:srgbClr val="009A46"/>
                </a:solidFill>
                <a:effectLst/>
                <a:latin typeface="Franklin Gothic Book"/>
              </a:rPr>
              <a:t>Types of work: </a:t>
            </a:r>
            <a:r>
              <a:rPr lang="en-US" sz="1500" kern="1400" dirty="0">
                <a:ln>
                  <a:noFill/>
                </a:ln>
                <a:solidFill>
                  <a:srgbClr val="000000"/>
                </a:solidFill>
                <a:effectLst/>
                <a:latin typeface="Franklin Gothic Book"/>
              </a:rPr>
              <a:t>All copyright works or other subject-matter.</a:t>
            </a:r>
          </a:p>
          <a:p>
            <a:pPr marR="71755" indent="0" algn="l">
              <a:spcBef>
                <a:spcPts val="400"/>
              </a:spcBef>
              <a:buNone/>
            </a:pPr>
            <a:r>
              <a:rPr lang="en-US" sz="1500" b="1" kern="1400" dirty="0">
                <a:ln>
                  <a:noFill/>
                </a:ln>
                <a:solidFill>
                  <a:srgbClr val="009A46"/>
                </a:solidFill>
                <a:effectLst/>
                <a:latin typeface="Franklin Gothic Book"/>
              </a:rPr>
              <a:t>Example:</a:t>
            </a:r>
            <a:r>
              <a:rPr lang="en-US" sz="1500" kern="1400" dirty="0">
                <a:ln>
                  <a:noFill/>
                </a:ln>
                <a:solidFill>
                  <a:srgbClr val="009A46"/>
                </a:solidFill>
                <a:effectLst/>
                <a:latin typeface="Franklin Gothic Book"/>
              </a:rPr>
              <a:t> </a:t>
            </a:r>
            <a:r>
              <a:rPr lang="en-US" sz="1500" kern="1400" dirty="0">
                <a:ln>
                  <a:noFill/>
                </a:ln>
                <a:solidFill>
                  <a:srgbClr val="000000"/>
                </a:solidFill>
                <a:effectLst/>
                <a:latin typeface="Franklin Gothic Book"/>
              </a:rPr>
              <a:t>A blogger includes a photograph </a:t>
            </a:r>
            <a:r>
              <a:rPr lang="en-US" sz="1500" kern="1400" dirty="0">
                <a:solidFill>
                  <a:srgbClr val="000000"/>
                </a:solidFill>
                <a:latin typeface="Franklin Gothic Book"/>
              </a:rPr>
              <a:t>by </a:t>
            </a:r>
            <a:r>
              <a:rPr lang="en-US" sz="1500" kern="1400" dirty="0">
                <a:ln>
                  <a:noFill/>
                </a:ln>
                <a:solidFill>
                  <a:srgbClr val="000000"/>
                </a:solidFill>
                <a:effectLst/>
                <a:latin typeface="Franklin Gothic Book"/>
              </a:rPr>
              <a:t>a contemporary artist in a post that critiques the photograph.</a:t>
            </a:r>
          </a:p>
        </p:txBody>
      </p:sp>
      <p:sp>
        <p:nvSpPr>
          <p:cNvPr id="27" name="Rectangle 26">
            <a:extLst>
              <a:ext uri="{FF2B5EF4-FFF2-40B4-BE49-F238E27FC236}">
                <a16:creationId xmlns:a16="http://schemas.microsoft.com/office/drawing/2014/main" id="{FB40B3BC-7900-8F95-E667-2BB56D204DE8}"/>
              </a:ext>
            </a:extLst>
          </p:cNvPr>
          <p:cNvSpPr/>
          <p:nvPr/>
        </p:nvSpPr>
        <p:spPr>
          <a:xfrm>
            <a:off x="209627" y="4749198"/>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200" b="1" err="1">
                <a:effectLst>
                  <a:outerShdw blurRad="38100" dist="38100" dir="2700000" algn="tl">
                    <a:srgbClr val="000000">
                      <a:alpha val="43137"/>
                    </a:srgbClr>
                  </a:outerShdw>
                </a:effectLst>
                <a:latin typeface="Franklin Gothic Medium" panose="020B0603020102020204" pitchFamily="34" charset="0"/>
                <a:ea typeface="Calibri"/>
                <a:cs typeface="Calibri"/>
              </a:rPr>
              <a:t>Fair</a:t>
            </a:r>
            <a:r>
              <a:rPr lang="fr-CA" sz="2200" b="1">
                <a:effectLst>
                  <a:outerShdw blurRad="38100" dist="38100" dir="2700000" algn="tl">
                    <a:srgbClr val="000000">
                      <a:alpha val="43137"/>
                    </a:srgbClr>
                  </a:outerShdw>
                </a:effectLst>
                <a:latin typeface="Franklin Gothic Medium" panose="020B0603020102020204" pitchFamily="34" charset="0"/>
                <a:ea typeface="Calibri"/>
                <a:cs typeface="Calibri"/>
              </a:rPr>
              <a:t> </a:t>
            </a:r>
            <a:r>
              <a:rPr lang="fr-CA" sz="2200" b="1" err="1">
                <a:effectLst>
                  <a:outerShdw blurRad="38100" dist="38100" dir="2700000" algn="tl">
                    <a:srgbClr val="000000">
                      <a:alpha val="43137"/>
                    </a:srgbClr>
                  </a:outerShdw>
                </a:effectLst>
                <a:latin typeface="Franklin Gothic Medium" panose="020B0603020102020204" pitchFamily="34" charset="0"/>
                <a:ea typeface="Calibri"/>
                <a:cs typeface="Calibri"/>
              </a:rPr>
              <a:t>Dealing</a:t>
            </a:r>
            <a:r>
              <a:rPr lang="fr-CA" sz="2200" b="1">
                <a:effectLst>
                  <a:outerShdw blurRad="38100" dist="38100" dir="2700000" algn="tl">
                    <a:srgbClr val="000000">
                      <a:alpha val="43137"/>
                    </a:srgbClr>
                  </a:outerShdw>
                </a:effectLst>
                <a:latin typeface="Franklin Gothic Medium" panose="020B0603020102020204" pitchFamily="34" charset="0"/>
                <a:ea typeface="Calibri"/>
                <a:cs typeface="Calibri"/>
              </a:rPr>
              <a:t>: </a:t>
            </a:r>
          </a:p>
          <a:p>
            <a:r>
              <a:rPr lang="fr-CA" sz="2200" b="1">
                <a:effectLst>
                  <a:outerShdw blurRad="38100" dist="38100" dir="2700000" algn="tl">
                    <a:srgbClr val="000000">
                      <a:alpha val="43137"/>
                    </a:srgbClr>
                  </a:outerShdw>
                </a:effectLst>
                <a:latin typeface="Franklin Gothic Medium" panose="020B0603020102020204" pitchFamily="34" charset="0"/>
                <a:ea typeface="Calibri"/>
                <a:cs typeface="Calibri"/>
              </a:rPr>
              <a:t>News </a:t>
            </a:r>
            <a:r>
              <a:rPr lang="fr-CA" sz="2200" b="1" err="1">
                <a:effectLst>
                  <a:outerShdw blurRad="38100" dist="38100" dir="2700000" algn="tl">
                    <a:srgbClr val="000000">
                      <a:alpha val="43137"/>
                    </a:srgbClr>
                  </a:outerShdw>
                </a:effectLst>
                <a:latin typeface="Franklin Gothic Medium" panose="020B0603020102020204" pitchFamily="34" charset="0"/>
                <a:ea typeface="Calibri"/>
                <a:cs typeface="Calibri"/>
              </a:rPr>
              <a:t>Reporting</a:t>
            </a:r>
            <a:endParaRPr lang="en-CA" sz="22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31" name="Rectangle 30">
            <a:extLst>
              <a:ext uri="{FF2B5EF4-FFF2-40B4-BE49-F238E27FC236}">
                <a16:creationId xmlns:a16="http://schemas.microsoft.com/office/drawing/2014/main" id="{6A331DDD-50FC-5775-216C-86AE86A31C30}"/>
              </a:ext>
            </a:extLst>
          </p:cNvPr>
          <p:cNvSpPr/>
          <p:nvPr/>
        </p:nvSpPr>
        <p:spPr>
          <a:xfrm>
            <a:off x="3611885" y="4761484"/>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Non-Commercial User-</a:t>
            </a:r>
            <a:r>
              <a:rPr lang="fr-CA"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Generated</a:t>
            </a:r>
            <a:r>
              <a:rPr lang="fr-CA"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Content</a:t>
            </a:r>
            <a:endParaRPr lang="en-CA"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9B834889-6A5D-A720-F9E5-4F97CFFBEDA2}"/>
              </a:ext>
            </a:extLst>
          </p:cNvPr>
          <p:cNvSpPr txBox="1"/>
          <p:nvPr/>
        </p:nvSpPr>
        <p:spPr>
          <a:xfrm>
            <a:off x="126772" y="5626627"/>
            <a:ext cx="3119340" cy="3016210"/>
          </a:xfrm>
          <a:prstGeom prst="rect">
            <a:avLst/>
          </a:prstGeom>
          <a:noFill/>
        </p:spPr>
        <p:txBody>
          <a:bodyPr wrap="square" lIns="91440" tIns="45720" rIns="91440" bIns="45720" rtlCol="0" anchor="t">
            <a:spAutoFit/>
          </a:bodyPr>
          <a:lstStyle/>
          <a:p>
            <a:pPr marR="71755"/>
            <a:r>
              <a:rPr lang="en-US" sz="1500" b="1" kern="1400" dirty="0">
                <a:ln>
                  <a:noFill/>
                </a:ln>
                <a:solidFill>
                  <a:srgbClr val="009A46"/>
                </a:solidFill>
                <a:effectLst/>
                <a:latin typeface="Franklin Gothic Book"/>
              </a:rPr>
              <a:t>Definition: </a:t>
            </a:r>
            <a:r>
              <a:rPr lang="en-US" sz="1500" kern="1400" dirty="0">
                <a:ln>
                  <a:noFill/>
                </a:ln>
                <a:solidFill>
                  <a:srgbClr val="000000"/>
                </a:solidFill>
                <a:effectLst/>
                <a:latin typeface="Franklin Gothic Book"/>
              </a:rPr>
              <a:t>Allows limited copying and use of</a:t>
            </a:r>
            <a:r>
              <a:rPr lang="en-US" sz="1500" kern="1400" dirty="0">
                <a:solidFill>
                  <a:srgbClr val="000000"/>
                </a:solidFill>
                <a:latin typeface="Franklin Gothic Book"/>
              </a:rPr>
              <a:t> copyright</a:t>
            </a:r>
            <a:r>
              <a:rPr lang="en-US" sz="1500" kern="1400" dirty="0">
                <a:ln>
                  <a:noFill/>
                </a:ln>
                <a:solidFill>
                  <a:srgbClr val="000000"/>
                </a:solidFill>
                <a:effectLst/>
                <a:latin typeface="Franklin Gothic Book"/>
              </a:rPr>
              <a:t> works for the purpose of news reporting [s. 29.2].</a:t>
            </a:r>
          </a:p>
          <a:p>
            <a:pPr marR="71755" indent="0" algn="l">
              <a:spcBef>
                <a:spcPts val="400"/>
              </a:spcBef>
              <a:buNone/>
            </a:pPr>
            <a:r>
              <a:rPr lang="en-US" sz="1500" b="1" kern="1400" dirty="0">
                <a:ln>
                  <a:noFill/>
                </a:ln>
                <a:solidFill>
                  <a:srgbClr val="009A46"/>
                </a:solidFill>
                <a:effectLst/>
                <a:latin typeface="Franklin Gothic Book"/>
              </a:rPr>
              <a:t>Limitation:</a:t>
            </a:r>
            <a:r>
              <a:rPr lang="en-US" sz="1500" kern="1400" dirty="0">
                <a:ln>
                  <a:noFill/>
                </a:ln>
                <a:solidFill>
                  <a:srgbClr val="009A46"/>
                </a:solidFill>
                <a:effectLst/>
                <a:latin typeface="Franklin Gothic Book"/>
              </a:rPr>
              <a:t> </a:t>
            </a:r>
            <a:r>
              <a:rPr lang="en-US" sz="1500" kern="1400" dirty="0">
                <a:ln>
                  <a:noFill/>
                </a:ln>
                <a:solidFill>
                  <a:srgbClr val="000000"/>
                </a:solidFill>
                <a:effectLst/>
                <a:latin typeface="Franklin Gothic Book"/>
              </a:rPr>
              <a:t>The dealing must be fair and the source must be mentioned.</a:t>
            </a:r>
          </a:p>
          <a:p>
            <a:pPr marR="71755" indent="0" algn="l">
              <a:spcBef>
                <a:spcPts val="400"/>
              </a:spcBef>
              <a:buNone/>
            </a:pPr>
            <a:r>
              <a:rPr lang="en-US" sz="1500" b="1" kern="1400" dirty="0">
                <a:ln>
                  <a:noFill/>
                </a:ln>
                <a:solidFill>
                  <a:srgbClr val="009A46"/>
                </a:solidFill>
                <a:effectLst/>
                <a:latin typeface="Franklin Gothic Book"/>
              </a:rPr>
              <a:t>Types of work: </a:t>
            </a:r>
            <a:r>
              <a:rPr lang="en-US" sz="1500" kern="1400" dirty="0">
                <a:ln>
                  <a:noFill/>
                </a:ln>
                <a:solidFill>
                  <a:srgbClr val="000000"/>
                </a:solidFill>
                <a:effectLst/>
                <a:latin typeface="Franklin Gothic Book"/>
              </a:rPr>
              <a:t>All copyright works or other subject-matter.</a:t>
            </a:r>
          </a:p>
          <a:p>
            <a:pPr marR="71755" indent="0" algn="l">
              <a:spcBef>
                <a:spcPts val="400"/>
              </a:spcBef>
              <a:buNone/>
            </a:pPr>
            <a:r>
              <a:rPr lang="en-US" sz="1500" b="1" kern="1400" dirty="0">
                <a:ln>
                  <a:noFill/>
                </a:ln>
                <a:solidFill>
                  <a:srgbClr val="009A46"/>
                </a:solidFill>
                <a:effectLst/>
                <a:latin typeface="Franklin Gothic Book"/>
              </a:rPr>
              <a:t>Example:</a:t>
            </a:r>
            <a:r>
              <a:rPr lang="en-US" sz="1500" kern="1400" dirty="0">
                <a:ln>
                  <a:noFill/>
                </a:ln>
                <a:solidFill>
                  <a:srgbClr val="009A46"/>
                </a:solidFill>
                <a:effectLst/>
                <a:latin typeface="Franklin Gothic Book"/>
              </a:rPr>
              <a:t> </a:t>
            </a:r>
            <a:r>
              <a:rPr lang="en-US" sz="1500" kern="1400" dirty="0">
                <a:ln>
                  <a:noFill/>
                </a:ln>
                <a:solidFill>
                  <a:srgbClr val="000000"/>
                </a:solidFill>
                <a:effectLst/>
                <a:latin typeface="Franklin Gothic Book"/>
              </a:rPr>
              <a:t>A television journalist uses a clip from a film when reporting on a controversy surrounding </a:t>
            </a:r>
            <a:r>
              <a:rPr lang="en-US" sz="1500" kern="1400" dirty="0">
                <a:solidFill>
                  <a:srgbClr val="000000"/>
                </a:solidFill>
                <a:latin typeface="Franklin Gothic Book"/>
              </a:rPr>
              <a:t>the film</a:t>
            </a:r>
            <a:r>
              <a:rPr lang="en-US" sz="1500" kern="1400" dirty="0">
                <a:ln>
                  <a:noFill/>
                </a:ln>
                <a:solidFill>
                  <a:srgbClr val="000000"/>
                </a:solidFill>
                <a:effectLst/>
                <a:latin typeface="Franklin Gothic Book"/>
              </a:rPr>
              <a:t>. </a:t>
            </a:r>
          </a:p>
        </p:txBody>
      </p:sp>
      <p:sp>
        <p:nvSpPr>
          <p:cNvPr id="9" name="TextBox 8">
            <a:extLst>
              <a:ext uri="{FF2B5EF4-FFF2-40B4-BE49-F238E27FC236}">
                <a16:creationId xmlns:a16="http://schemas.microsoft.com/office/drawing/2014/main" id="{1EE94A91-B7F4-8518-2515-57F9D3FA59B3}"/>
              </a:ext>
            </a:extLst>
          </p:cNvPr>
          <p:cNvSpPr txBox="1"/>
          <p:nvPr/>
        </p:nvSpPr>
        <p:spPr>
          <a:xfrm>
            <a:off x="3535685" y="5626430"/>
            <a:ext cx="3209554" cy="3200876"/>
          </a:xfrm>
          <a:prstGeom prst="rect">
            <a:avLst/>
          </a:prstGeom>
          <a:noFill/>
        </p:spPr>
        <p:txBody>
          <a:bodyPr wrap="square" lIns="91440" tIns="45720" rIns="91440" bIns="45720" rtlCol="0" anchor="t">
            <a:spAutoFit/>
          </a:bodyPr>
          <a:lstStyle/>
          <a:p>
            <a:pPr marR="71755"/>
            <a:r>
              <a:rPr lang="en-US" sz="1200" b="1" kern="1400" dirty="0">
                <a:ln>
                  <a:noFill/>
                </a:ln>
                <a:solidFill>
                  <a:srgbClr val="009A46"/>
                </a:solidFill>
                <a:effectLst/>
                <a:latin typeface="Franklin Gothic Book"/>
              </a:rPr>
              <a:t>Definition:</a:t>
            </a:r>
            <a:r>
              <a:rPr lang="en-US" sz="1200" kern="1400" dirty="0">
                <a:ln>
                  <a:noFill/>
                </a:ln>
                <a:solidFill>
                  <a:srgbClr val="009A46"/>
                </a:solidFill>
                <a:effectLst/>
                <a:latin typeface="Franklin Gothic Book"/>
              </a:rPr>
              <a:t> </a:t>
            </a:r>
            <a:r>
              <a:rPr lang="en-US" sz="1200" kern="1400" dirty="0">
                <a:ln>
                  <a:noFill/>
                </a:ln>
                <a:solidFill>
                  <a:srgbClr val="000000"/>
                </a:solidFill>
                <a:effectLst/>
                <a:latin typeface="Franklin Gothic Book"/>
              </a:rPr>
              <a:t>Allows individuals to use </a:t>
            </a:r>
            <a:r>
              <a:rPr lang="en-US" sz="1200" kern="1400" dirty="0">
                <a:solidFill>
                  <a:srgbClr val="000000"/>
                </a:solidFill>
                <a:latin typeface="Franklin Gothic Book"/>
              </a:rPr>
              <a:t>copyright </a:t>
            </a:r>
            <a:r>
              <a:rPr lang="en-US" sz="1200" kern="1400" dirty="0">
                <a:ln>
                  <a:noFill/>
                </a:ln>
                <a:solidFill>
                  <a:srgbClr val="000000"/>
                </a:solidFill>
                <a:effectLst/>
                <a:latin typeface="Franklin Gothic Book"/>
              </a:rPr>
              <a:t>works in </a:t>
            </a:r>
            <a:r>
              <a:rPr lang="en-US" sz="1200" kern="1400" dirty="0">
                <a:solidFill>
                  <a:srgbClr val="000000"/>
                </a:solidFill>
                <a:latin typeface="Franklin Gothic Book"/>
              </a:rPr>
              <a:t>creating and </a:t>
            </a:r>
          </a:p>
          <a:p>
            <a:pPr marR="71755"/>
            <a:r>
              <a:rPr lang="en-US" sz="1200" kern="1400" dirty="0">
                <a:solidFill>
                  <a:srgbClr val="000000"/>
                </a:solidFill>
                <a:latin typeface="Franklin Gothic Book"/>
              </a:rPr>
              <a:t>disseminating</a:t>
            </a:r>
            <a:r>
              <a:rPr lang="en-US" sz="1200" kern="1400" dirty="0">
                <a:ln>
                  <a:noFill/>
                </a:ln>
                <a:solidFill>
                  <a:srgbClr val="000000"/>
                </a:solidFill>
                <a:effectLst/>
                <a:latin typeface="Franklin Gothic Book"/>
              </a:rPr>
              <a:t> new </a:t>
            </a:r>
            <a:r>
              <a:rPr lang="en-US" sz="1200" kern="1400" dirty="0">
                <a:solidFill>
                  <a:srgbClr val="000000"/>
                </a:solidFill>
                <a:latin typeface="Franklin Gothic Book"/>
              </a:rPr>
              <a:t>works [s. 29.21].</a:t>
            </a:r>
            <a:endParaRPr lang="en-US" sz="1200" kern="1400" dirty="0">
              <a:ln>
                <a:noFill/>
              </a:ln>
              <a:solidFill>
                <a:srgbClr val="000000"/>
              </a:solidFill>
              <a:effectLst/>
              <a:latin typeface="Franklin Gothic Book"/>
            </a:endParaRPr>
          </a:p>
          <a:p>
            <a:pPr marR="71755">
              <a:spcBef>
                <a:spcPts val="400"/>
              </a:spcBef>
            </a:pPr>
            <a:r>
              <a:rPr lang="en-US" sz="1200" b="1" kern="1400" dirty="0">
                <a:ln>
                  <a:noFill/>
                </a:ln>
                <a:solidFill>
                  <a:srgbClr val="009A46"/>
                </a:solidFill>
                <a:effectLst/>
                <a:latin typeface="Franklin Gothic Book"/>
              </a:rPr>
              <a:t>Limitation:</a:t>
            </a:r>
            <a:r>
              <a:rPr lang="en-US" sz="1200" kern="1400" dirty="0">
                <a:ln>
                  <a:noFill/>
                </a:ln>
                <a:solidFill>
                  <a:srgbClr val="009A46"/>
                </a:solidFill>
                <a:effectLst/>
                <a:latin typeface="Franklin Gothic Book"/>
              </a:rPr>
              <a:t> </a:t>
            </a:r>
            <a:r>
              <a:rPr lang="en-US" sz="1200" kern="1400" dirty="0">
                <a:ln>
                  <a:noFill/>
                </a:ln>
                <a:solidFill>
                  <a:srgbClr val="000000"/>
                </a:solidFill>
                <a:effectLst/>
                <a:latin typeface="Franklin Gothic Book"/>
              </a:rPr>
              <a:t>The use and dissemination are for non-commercial purposes; the </a:t>
            </a:r>
            <a:r>
              <a:rPr lang="en-US" sz="1200" kern="1400" dirty="0">
                <a:solidFill>
                  <a:srgbClr val="000000"/>
                </a:solidFill>
                <a:latin typeface="Franklin Gothic Book"/>
              </a:rPr>
              <a:t>sources</a:t>
            </a:r>
            <a:r>
              <a:rPr lang="en-US" sz="1200" kern="1400" dirty="0">
                <a:ln>
                  <a:noFill/>
                </a:ln>
                <a:solidFill>
                  <a:srgbClr val="000000"/>
                </a:solidFill>
                <a:effectLst/>
                <a:latin typeface="Franklin Gothic Book"/>
              </a:rPr>
              <a:t> of the </a:t>
            </a:r>
            <a:r>
              <a:rPr lang="en-US" sz="1200" kern="1400" dirty="0">
                <a:solidFill>
                  <a:srgbClr val="000000"/>
                </a:solidFill>
                <a:latin typeface="Franklin Gothic Book"/>
              </a:rPr>
              <a:t>existing</a:t>
            </a:r>
            <a:r>
              <a:rPr lang="en-US" sz="1200" kern="1400" dirty="0">
                <a:ln>
                  <a:noFill/>
                </a:ln>
                <a:solidFill>
                  <a:srgbClr val="000000"/>
                </a:solidFill>
                <a:effectLst/>
                <a:latin typeface="Franklin Gothic Book"/>
              </a:rPr>
              <a:t> works are mentioned; the individual had reasonable grounds to believe that the </a:t>
            </a:r>
            <a:r>
              <a:rPr lang="en-US" sz="1200" kern="1400" dirty="0">
                <a:solidFill>
                  <a:srgbClr val="000000"/>
                </a:solidFill>
                <a:latin typeface="Franklin Gothic Book"/>
              </a:rPr>
              <a:t>existing </a:t>
            </a:r>
            <a:r>
              <a:rPr lang="en-US" sz="1200" kern="1400" dirty="0">
                <a:ln>
                  <a:noFill/>
                </a:ln>
                <a:solidFill>
                  <a:srgbClr val="000000"/>
                </a:solidFill>
                <a:effectLst/>
                <a:latin typeface="Franklin Gothic Book"/>
              </a:rPr>
              <a:t>works are not infringing copyright; the new work does not have a substantial adverse effect on the exploitation of the </a:t>
            </a:r>
            <a:r>
              <a:rPr lang="en-US" sz="1200" kern="1400" dirty="0">
                <a:solidFill>
                  <a:srgbClr val="000000"/>
                </a:solidFill>
                <a:latin typeface="Franklin Gothic Book"/>
              </a:rPr>
              <a:t>existing </a:t>
            </a:r>
            <a:r>
              <a:rPr lang="en-US" sz="1200" kern="1400" dirty="0">
                <a:ln>
                  <a:noFill/>
                </a:ln>
                <a:solidFill>
                  <a:srgbClr val="000000"/>
                </a:solidFill>
                <a:effectLst/>
                <a:latin typeface="Franklin Gothic Book"/>
              </a:rPr>
              <a:t>works.</a:t>
            </a:r>
          </a:p>
          <a:p>
            <a:pPr marR="71755" algn="l">
              <a:spcBef>
                <a:spcPts val="400"/>
              </a:spcBef>
              <a:buNone/>
            </a:pPr>
            <a:r>
              <a:rPr lang="en-US" sz="1200" b="1" kern="1400" dirty="0">
                <a:ln>
                  <a:noFill/>
                </a:ln>
                <a:solidFill>
                  <a:srgbClr val="009A46"/>
                </a:solidFill>
                <a:effectLst/>
                <a:latin typeface="Franklin Gothic Book"/>
              </a:rPr>
              <a:t>Types of work: </a:t>
            </a:r>
            <a:r>
              <a:rPr lang="en-US" sz="1200" kern="1400" dirty="0">
                <a:ln>
                  <a:noFill/>
                </a:ln>
                <a:solidFill>
                  <a:srgbClr val="000000"/>
                </a:solidFill>
                <a:effectLst/>
                <a:latin typeface="Franklin Gothic Book"/>
              </a:rPr>
              <a:t>All copyright works or other subject-matter.</a:t>
            </a:r>
          </a:p>
          <a:p>
            <a:pPr marL="0" marR="0" indent="0" algn="l">
              <a:spcBef>
                <a:spcPts val="400"/>
              </a:spcBef>
            </a:pPr>
            <a:r>
              <a:rPr lang="en-US" sz="1200" b="1" kern="1400" dirty="0">
                <a:ln>
                  <a:noFill/>
                </a:ln>
                <a:solidFill>
                  <a:srgbClr val="009A46"/>
                </a:solidFill>
                <a:effectLst/>
                <a:latin typeface="Franklin Gothic Book"/>
              </a:rPr>
              <a:t>Example:</a:t>
            </a:r>
            <a:r>
              <a:rPr lang="en-US" sz="1200" kern="1400" dirty="0">
                <a:ln>
                  <a:noFill/>
                </a:ln>
                <a:solidFill>
                  <a:srgbClr val="009A46"/>
                </a:solidFill>
                <a:effectLst/>
                <a:latin typeface="Franklin Gothic Book"/>
              </a:rPr>
              <a:t> </a:t>
            </a:r>
            <a:r>
              <a:rPr lang="en-US" sz="1200" kern="1400" dirty="0">
                <a:ln>
                  <a:noFill/>
                </a:ln>
                <a:solidFill>
                  <a:srgbClr val="000000"/>
                </a:solidFill>
                <a:effectLst/>
                <a:latin typeface="Franklin Gothic Book"/>
              </a:rPr>
              <a:t>A student combines elements of songs and films to create a “mashup” video and posts the result on YouTube.</a:t>
            </a:r>
          </a:p>
        </p:txBody>
      </p:sp>
      <p:sp>
        <p:nvSpPr>
          <p:cNvPr id="3" name="TextBox 2">
            <a:extLst>
              <a:ext uri="{FF2B5EF4-FFF2-40B4-BE49-F238E27FC236}">
                <a16:creationId xmlns:a16="http://schemas.microsoft.com/office/drawing/2014/main" id="{DA5BE3BF-670F-1442-CBC8-234D99B2B27E}"/>
              </a:ext>
            </a:extLst>
          </p:cNvPr>
          <p:cNvSpPr txBox="1"/>
          <p:nvPr/>
        </p:nvSpPr>
        <p:spPr>
          <a:xfrm>
            <a:off x="6472314" y="4108245"/>
            <a:ext cx="282450" cy="261610"/>
          </a:xfrm>
          <a:prstGeom prst="rect">
            <a:avLst/>
          </a:prstGeom>
          <a:noFill/>
        </p:spPr>
        <p:txBody>
          <a:bodyPr wrap="none" rtlCol="0">
            <a:spAutoFit/>
          </a:bodyPr>
          <a:lstStyle/>
          <a:p>
            <a:r>
              <a:rPr lang="fr-CA" sz="1100" b="1"/>
              <a:t>C</a:t>
            </a:r>
            <a:endParaRPr lang="en-CA" b="1"/>
          </a:p>
        </p:txBody>
      </p:sp>
      <p:sp>
        <p:nvSpPr>
          <p:cNvPr id="4" name="TextBox 3">
            <a:extLst>
              <a:ext uri="{FF2B5EF4-FFF2-40B4-BE49-F238E27FC236}">
                <a16:creationId xmlns:a16="http://schemas.microsoft.com/office/drawing/2014/main" id="{4356A26F-C7B4-79FD-A71B-710423EF4A9D}"/>
              </a:ext>
            </a:extLst>
          </p:cNvPr>
          <p:cNvSpPr txBox="1"/>
          <p:nvPr/>
        </p:nvSpPr>
        <p:spPr>
          <a:xfrm>
            <a:off x="3050145" y="8667193"/>
            <a:ext cx="282450" cy="261610"/>
          </a:xfrm>
          <a:prstGeom prst="rect">
            <a:avLst/>
          </a:prstGeom>
          <a:noFill/>
        </p:spPr>
        <p:txBody>
          <a:bodyPr wrap="none" rtlCol="0">
            <a:spAutoFit/>
          </a:bodyPr>
          <a:lstStyle/>
          <a:p>
            <a:r>
              <a:rPr lang="fr-CA" sz="1100" b="1"/>
              <a:t>C</a:t>
            </a:r>
            <a:endParaRPr lang="en-CA" b="1"/>
          </a:p>
        </p:txBody>
      </p:sp>
      <p:sp>
        <p:nvSpPr>
          <p:cNvPr id="5" name="TextBox 4">
            <a:extLst>
              <a:ext uri="{FF2B5EF4-FFF2-40B4-BE49-F238E27FC236}">
                <a16:creationId xmlns:a16="http://schemas.microsoft.com/office/drawing/2014/main" id="{F441D990-CEB3-497F-1AC9-037D9E67762D}"/>
              </a:ext>
            </a:extLst>
          </p:cNvPr>
          <p:cNvSpPr txBox="1"/>
          <p:nvPr/>
        </p:nvSpPr>
        <p:spPr>
          <a:xfrm>
            <a:off x="6402850" y="8697534"/>
            <a:ext cx="282450" cy="261610"/>
          </a:xfrm>
          <a:prstGeom prst="rect">
            <a:avLst/>
          </a:prstGeom>
          <a:noFill/>
        </p:spPr>
        <p:txBody>
          <a:bodyPr wrap="none" rtlCol="0">
            <a:spAutoFit/>
          </a:bodyPr>
          <a:lstStyle/>
          <a:p>
            <a:r>
              <a:rPr lang="fr-CA" sz="1100" b="1"/>
              <a:t>C</a:t>
            </a:r>
            <a:endParaRPr lang="en-CA" b="1"/>
          </a:p>
        </p:txBody>
      </p:sp>
      <p:pic>
        <p:nvPicPr>
          <p:cNvPr id="41" name="Picture 40">
            <a:extLst>
              <a:ext uri="{FF2B5EF4-FFF2-40B4-BE49-F238E27FC236}">
                <a16:creationId xmlns:a16="http://schemas.microsoft.com/office/drawing/2014/main" id="{0BBF5934-FB86-4E34-16FC-6DFA8CE56134}"/>
              </a:ext>
            </a:extLst>
          </p:cNvPr>
          <p:cNvPicPr>
            <a:picLocks noChangeAspect="1"/>
          </p:cNvPicPr>
          <p:nvPr/>
        </p:nvPicPr>
        <p:blipFill>
          <a:blip r:embed="rId2"/>
          <a:stretch>
            <a:fillRect/>
          </a:stretch>
        </p:blipFill>
        <p:spPr>
          <a:xfrm>
            <a:off x="2401024" y="4848338"/>
            <a:ext cx="649121" cy="657338"/>
          </a:xfrm>
          <a:prstGeom prst="rect">
            <a:avLst/>
          </a:prstGeom>
        </p:spPr>
      </p:pic>
      <p:pic>
        <p:nvPicPr>
          <p:cNvPr id="42" name="Picture 41">
            <a:extLst>
              <a:ext uri="{FF2B5EF4-FFF2-40B4-BE49-F238E27FC236}">
                <a16:creationId xmlns:a16="http://schemas.microsoft.com/office/drawing/2014/main" id="{0901552E-8090-92F7-AFA6-411CBA2F2354}"/>
              </a:ext>
            </a:extLst>
          </p:cNvPr>
          <p:cNvPicPr>
            <a:picLocks noChangeAspect="1"/>
          </p:cNvPicPr>
          <p:nvPr/>
        </p:nvPicPr>
        <p:blipFill>
          <a:blip r:embed="rId3"/>
          <a:stretch>
            <a:fillRect/>
          </a:stretch>
        </p:blipFill>
        <p:spPr>
          <a:xfrm>
            <a:off x="5959690" y="4904661"/>
            <a:ext cx="608285" cy="608285"/>
          </a:xfrm>
          <a:prstGeom prst="rect">
            <a:avLst/>
          </a:prstGeom>
        </p:spPr>
      </p:pic>
      <p:pic>
        <p:nvPicPr>
          <p:cNvPr id="7" name="Picture 6">
            <a:extLst>
              <a:ext uri="{FF2B5EF4-FFF2-40B4-BE49-F238E27FC236}">
                <a16:creationId xmlns:a16="http://schemas.microsoft.com/office/drawing/2014/main" id="{1A5017DA-D4A6-AC52-2CA7-6FF6C07CB731}"/>
              </a:ext>
            </a:extLst>
          </p:cNvPr>
          <p:cNvPicPr>
            <a:picLocks noChangeAspect="1"/>
          </p:cNvPicPr>
          <p:nvPr/>
        </p:nvPicPr>
        <p:blipFill>
          <a:blip r:embed="rId4"/>
          <a:stretch>
            <a:fillRect/>
          </a:stretch>
        </p:blipFill>
        <p:spPr>
          <a:xfrm>
            <a:off x="5910448" y="268079"/>
            <a:ext cx="649265" cy="649265"/>
          </a:xfrm>
          <a:prstGeom prst="rect">
            <a:avLst/>
          </a:prstGeom>
        </p:spPr>
      </p:pic>
      <p:sp>
        <p:nvSpPr>
          <p:cNvPr id="6" name="TextBox 5">
            <a:extLst>
              <a:ext uri="{FF2B5EF4-FFF2-40B4-BE49-F238E27FC236}">
                <a16:creationId xmlns:a16="http://schemas.microsoft.com/office/drawing/2014/main" id="{93C8F148-74E0-2FE2-1B02-D6B1CE34CDB1}"/>
              </a:ext>
            </a:extLst>
          </p:cNvPr>
          <p:cNvSpPr txBox="1"/>
          <p:nvPr/>
        </p:nvSpPr>
        <p:spPr>
          <a:xfrm>
            <a:off x="3019360" y="4143078"/>
            <a:ext cx="282450" cy="261610"/>
          </a:xfrm>
          <a:prstGeom prst="rect">
            <a:avLst/>
          </a:prstGeom>
          <a:noFill/>
        </p:spPr>
        <p:txBody>
          <a:bodyPr wrap="none" rtlCol="0">
            <a:spAutoFit/>
          </a:bodyPr>
          <a:lstStyle/>
          <a:p>
            <a:r>
              <a:rPr lang="fr-CA" sz="1100" b="1"/>
              <a:t>C</a:t>
            </a:r>
            <a:endParaRPr lang="en-CA" b="1"/>
          </a:p>
        </p:txBody>
      </p:sp>
      <p:sp>
        <p:nvSpPr>
          <p:cNvPr id="10" name="TextBox 9">
            <a:extLst>
              <a:ext uri="{FF2B5EF4-FFF2-40B4-BE49-F238E27FC236}">
                <a16:creationId xmlns:a16="http://schemas.microsoft.com/office/drawing/2014/main" id="{93AC4393-B487-1D2B-A886-C8CBC20B901D}"/>
              </a:ext>
            </a:extLst>
          </p:cNvPr>
          <p:cNvSpPr txBox="1"/>
          <p:nvPr/>
        </p:nvSpPr>
        <p:spPr>
          <a:xfrm>
            <a:off x="124101" y="1099068"/>
            <a:ext cx="3208494" cy="3182923"/>
          </a:xfrm>
          <a:prstGeom prst="rect">
            <a:avLst/>
          </a:prstGeom>
          <a:noFill/>
        </p:spPr>
        <p:txBody>
          <a:bodyPr wrap="square" rtlCol="0">
            <a:spAutoFit/>
          </a:bodyPr>
          <a:lstStyle/>
          <a:p>
            <a:pPr marR="71755" indent="0" algn="l">
              <a:buNone/>
            </a:pPr>
            <a:r>
              <a:rPr lang="en-US" sz="1250" b="1" kern="1400" dirty="0">
                <a:ln>
                  <a:noFill/>
                </a:ln>
                <a:solidFill>
                  <a:srgbClr val="009A46"/>
                </a:solidFill>
                <a:effectLst/>
                <a:latin typeface="Franklin Gothic Book" panose="020B0503020102020204" pitchFamily="34" charset="0"/>
              </a:rPr>
              <a:t>Definition:</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Allows limited copying and use of works for the purpose of research, private study, education, parody or satire</a:t>
            </a:r>
            <a:r>
              <a:rPr lang="en-US" sz="1250" kern="1400" dirty="0">
                <a:solidFill>
                  <a:srgbClr val="000000"/>
                </a:solidFill>
                <a:latin typeface="Franklin Gothic Book" panose="020B0503020102020204" pitchFamily="34" charset="0"/>
              </a:rPr>
              <a:t> [s. 29].</a:t>
            </a:r>
            <a:endParaRPr lang="en-US" sz="1250" kern="1400" dirty="0">
              <a:ln>
                <a:noFill/>
              </a:ln>
              <a:solidFill>
                <a:srgbClr val="000000"/>
              </a:solidFill>
              <a:effectLst/>
              <a:latin typeface="Franklin Gothic Book" panose="020B0503020102020204" pitchFamily="34" charset="0"/>
            </a:endParaRPr>
          </a:p>
          <a:p>
            <a:pPr marR="71755" indent="0" algn="l">
              <a:spcBef>
                <a:spcPts val="400"/>
              </a:spcBef>
              <a:buNone/>
            </a:pPr>
            <a:r>
              <a:rPr lang="en-US" sz="1250" b="1" kern="1400" dirty="0">
                <a:ln>
                  <a:noFill/>
                </a:ln>
                <a:solidFill>
                  <a:srgbClr val="009A46"/>
                </a:solidFill>
                <a:effectLst/>
                <a:latin typeface="Franklin Gothic Book" panose="020B0503020102020204" pitchFamily="34" charset="0"/>
              </a:rPr>
              <a:t>Limitation:</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The dealing must be fair.</a:t>
            </a:r>
          </a:p>
          <a:p>
            <a:pPr marR="71755" indent="0" algn="l">
              <a:spcBef>
                <a:spcPts val="400"/>
              </a:spcBef>
              <a:buNone/>
            </a:pPr>
            <a:r>
              <a:rPr lang="en-US" sz="1250" b="1" kern="1400" dirty="0">
                <a:ln>
                  <a:noFill/>
                </a:ln>
                <a:solidFill>
                  <a:srgbClr val="009A46"/>
                </a:solidFill>
                <a:effectLst/>
                <a:latin typeface="Franklin Gothic Book" panose="020B0503020102020204" pitchFamily="34" charset="0"/>
              </a:rPr>
              <a:t>Types of work: </a:t>
            </a:r>
            <a:r>
              <a:rPr lang="en-US" sz="1250" kern="1400" dirty="0">
                <a:ln>
                  <a:noFill/>
                </a:ln>
                <a:solidFill>
                  <a:srgbClr val="000000"/>
                </a:solidFill>
                <a:effectLst/>
                <a:latin typeface="Franklin Gothic Book" panose="020B0503020102020204" pitchFamily="34" charset="0"/>
              </a:rPr>
              <a:t>All copyright works or other subject-matter.</a:t>
            </a:r>
          </a:p>
          <a:p>
            <a:pPr marR="71755" indent="0" algn="l">
              <a:spcBef>
                <a:spcPts val="400"/>
              </a:spcBef>
              <a:buNone/>
            </a:pPr>
            <a:r>
              <a:rPr lang="en-US" sz="1250" b="1" kern="1400" dirty="0">
                <a:ln>
                  <a:noFill/>
                </a:ln>
                <a:solidFill>
                  <a:srgbClr val="009A46"/>
                </a:solidFill>
                <a:effectLst/>
                <a:latin typeface="Franklin Gothic Book" panose="020B0503020102020204" pitchFamily="34" charset="0"/>
              </a:rPr>
              <a:t>Example:</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A teacher provides copies of some pages of a textbook to students to supplement their readings.</a:t>
            </a:r>
          </a:p>
          <a:p>
            <a:pPr marR="71755" indent="0" algn="l">
              <a:spcBef>
                <a:spcPts val="400"/>
              </a:spcBef>
              <a:buNone/>
            </a:pPr>
            <a:r>
              <a:rPr lang="en-US" sz="1250" b="1" kern="1400" dirty="0">
                <a:ln>
                  <a:noFill/>
                </a:ln>
                <a:solidFill>
                  <a:srgbClr val="009A46"/>
                </a:solidFill>
                <a:effectLst/>
                <a:latin typeface="Franklin Gothic Book" panose="020B0503020102020204" pitchFamily="34" charset="0"/>
              </a:rPr>
              <a:t>Note:</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Fairness is evaluated by analysis of various factors, including purpose of the dealing, character of the dealing, amount of the dealing, alternatives to the dealing, nature of the work, and effect of the dealing on the work. </a:t>
            </a:r>
          </a:p>
        </p:txBody>
      </p:sp>
      <p:sp>
        <p:nvSpPr>
          <p:cNvPr id="11" name="Rectangle 10">
            <a:extLst>
              <a:ext uri="{FF2B5EF4-FFF2-40B4-BE49-F238E27FC236}">
                <a16:creationId xmlns:a16="http://schemas.microsoft.com/office/drawing/2014/main" id="{A87025AB-0A09-FFAC-2A47-4BA214D76BD5}"/>
              </a:ext>
            </a:extLst>
          </p:cNvPr>
          <p:cNvSpPr/>
          <p:nvPr/>
        </p:nvSpPr>
        <p:spPr>
          <a:xfrm>
            <a:off x="209627" y="202539"/>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8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Fair</a:t>
            </a:r>
            <a:r>
              <a:rPr lang="fr-CA" sz="28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r>
              <a:rPr lang="fr-CA" sz="28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Dealing</a:t>
            </a:r>
            <a:endParaRPr lang="en-CA" sz="28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pic>
        <p:nvPicPr>
          <p:cNvPr id="39" name="Picture 38">
            <a:extLst>
              <a:ext uri="{FF2B5EF4-FFF2-40B4-BE49-F238E27FC236}">
                <a16:creationId xmlns:a16="http://schemas.microsoft.com/office/drawing/2014/main" id="{D02E7A28-C373-3844-5494-774B11EA74C6}"/>
              </a:ext>
            </a:extLst>
          </p:cNvPr>
          <p:cNvPicPr>
            <a:picLocks noChangeAspect="1"/>
          </p:cNvPicPr>
          <p:nvPr/>
        </p:nvPicPr>
        <p:blipFill>
          <a:blip r:embed="rId5"/>
          <a:stretch>
            <a:fillRect/>
          </a:stretch>
        </p:blipFill>
        <p:spPr>
          <a:xfrm>
            <a:off x="2424966" y="309675"/>
            <a:ext cx="617064" cy="617064"/>
          </a:xfrm>
          <a:prstGeom prst="rect">
            <a:avLst/>
          </a:prstGeom>
        </p:spPr>
      </p:pic>
    </p:spTree>
    <p:extLst>
      <p:ext uri="{BB962C8B-B14F-4D97-AF65-F5344CB8AC3E}">
        <p14:creationId xmlns:p14="http://schemas.microsoft.com/office/powerpoint/2010/main" val="875029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DE0826-3EF8-4801-043A-063F1446532F}"/>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E6CA81BE-6E06-82DE-ED7B-6C445EECC9E7}"/>
              </a:ext>
            </a:extLst>
          </p:cNvPr>
          <p:cNvGraphicFramePr>
            <a:graphicFrameLocks noGrp="1"/>
          </p:cNvGraphicFramePr>
          <p:nvPr/>
        </p:nvGraphicFramePr>
        <p:xfrm>
          <a:off x="0" y="0"/>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9" name="Group 8">
            <a:extLst>
              <a:ext uri="{FF2B5EF4-FFF2-40B4-BE49-F238E27FC236}">
                <a16:creationId xmlns:a16="http://schemas.microsoft.com/office/drawing/2014/main" id="{51B36045-86CF-E454-91DE-45FB6080BE3B}"/>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E0E0B18E-B259-B243-1E8C-F1763B6CBAD8}"/>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F5F8D288-025F-1922-47C6-D32D17233915}"/>
                </a:ext>
              </a:extLst>
            </p:cNvPr>
            <p:cNvSpPr txBox="1"/>
            <p:nvPr/>
          </p:nvSpPr>
          <p:spPr>
            <a:xfrm>
              <a:off x="187657" y="214952"/>
              <a:ext cx="42191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W2</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D8B0B68F-A9DF-7B02-5180-7747A3A6822B}"/>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4E83E827-5931-4EF4-29DD-59BCC4F58B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9" y="211540"/>
              <a:ext cx="309429" cy="294451"/>
            </a:xfrm>
            <a:prstGeom prst="rect">
              <a:avLst/>
            </a:prstGeom>
          </p:spPr>
        </p:pic>
      </p:grpSp>
      <p:grpSp>
        <p:nvGrpSpPr>
          <p:cNvPr id="10" name="Group 9">
            <a:extLst>
              <a:ext uri="{FF2B5EF4-FFF2-40B4-BE49-F238E27FC236}">
                <a16:creationId xmlns:a16="http://schemas.microsoft.com/office/drawing/2014/main" id="{23436F5D-2262-1C94-677F-870373DA5986}"/>
              </a:ext>
            </a:extLst>
          </p:cNvPr>
          <p:cNvGrpSpPr/>
          <p:nvPr/>
        </p:nvGrpSpPr>
        <p:grpSpPr>
          <a:xfrm>
            <a:off x="3599599" y="175126"/>
            <a:ext cx="3030610" cy="4185761"/>
            <a:chOff x="187657" y="175126"/>
            <a:chExt cx="3030610" cy="4185761"/>
          </a:xfrm>
        </p:grpSpPr>
        <p:sp>
          <p:nvSpPr>
            <p:cNvPr id="11" name="TextBox 10">
              <a:extLst>
                <a:ext uri="{FF2B5EF4-FFF2-40B4-BE49-F238E27FC236}">
                  <a16:creationId xmlns:a16="http://schemas.microsoft.com/office/drawing/2014/main" id="{C68E5B30-E169-0E04-0469-907BBFCCD2BF}"/>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4" name="TextBox 13">
              <a:extLst>
                <a:ext uri="{FF2B5EF4-FFF2-40B4-BE49-F238E27FC236}">
                  <a16:creationId xmlns:a16="http://schemas.microsoft.com/office/drawing/2014/main" id="{3497E9A0-F006-25DD-58E2-A73C7FF0274F}"/>
                </a:ext>
              </a:extLst>
            </p:cNvPr>
            <p:cNvSpPr txBox="1"/>
            <p:nvPr/>
          </p:nvSpPr>
          <p:spPr>
            <a:xfrm>
              <a:off x="187657" y="214952"/>
              <a:ext cx="42191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W1</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a:extLst>
                <a:ext uri="{FF2B5EF4-FFF2-40B4-BE49-F238E27FC236}">
                  <a16:creationId xmlns:a16="http://schemas.microsoft.com/office/drawing/2014/main" id="{31063D13-676D-00CB-6084-8498A614FDEB}"/>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16" name="Picture 15" descr="A red maple leaf in a circle with a white circle in the middle&#10;&#10;AI-generated content may be incorrect.">
              <a:extLst>
                <a:ext uri="{FF2B5EF4-FFF2-40B4-BE49-F238E27FC236}">
                  <a16:creationId xmlns:a16="http://schemas.microsoft.com/office/drawing/2014/main" id="{8608E6C9-545D-40BE-189A-185713B6C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273" y="211540"/>
              <a:ext cx="309429" cy="294451"/>
            </a:xfrm>
            <a:prstGeom prst="rect">
              <a:avLst/>
            </a:prstGeom>
          </p:spPr>
        </p:pic>
      </p:grpSp>
      <p:grpSp>
        <p:nvGrpSpPr>
          <p:cNvPr id="17" name="Group 16">
            <a:extLst>
              <a:ext uri="{FF2B5EF4-FFF2-40B4-BE49-F238E27FC236}">
                <a16:creationId xmlns:a16="http://schemas.microsoft.com/office/drawing/2014/main" id="{D6FB8BCB-EA58-45D0-A655-CE4C9A019F28}"/>
              </a:ext>
            </a:extLst>
          </p:cNvPr>
          <p:cNvGrpSpPr/>
          <p:nvPr/>
        </p:nvGrpSpPr>
        <p:grpSpPr>
          <a:xfrm>
            <a:off x="207723" y="4745319"/>
            <a:ext cx="3030610" cy="4185761"/>
            <a:chOff x="187657" y="175126"/>
            <a:chExt cx="3030610" cy="4185761"/>
          </a:xfrm>
        </p:grpSpPr>
        <p:sp>
          <p:nvSpPr>
            <p:cNvPr id="25" name="TextBox 24">
              <a:extLst>
                <a:ext uri="{FF2B5EF4-FFF2-40B4-BE49-F238E27FC236}">
                  <a16:creationId xmlns:a16="http://schemas.microsoft.com/office/drawing/2014/main" id="{7CF270E3-4F3E-191D-3673-51B6FC4B8819}"/>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838B3787-E87B-9841-F9A5-EDAFBD31A10B}"/>
                </a:ext>
              </a:extLst>
            </p:cNvPr>
            <p:cNvSpPr txBox="1"/>
            <p:nvPr/>
          </p:nvSpPr>
          <p:spPr>
            <a:xfrm>
              <a:off x="187657" y="214952"/>
              <a:ext cx="42191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W4</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C4D35694-2727-42DB-9481-8A69DF04BA27}"/>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A20D5C51-6623-224E-88C9-3D54A5CC04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1634" y="220117"/>
              <a:ext cx="309429" cy="294451"/>
            </a:xfrm>
            <a:prstGeom prst="rect">
              <a:avLst/>
            </a:prstGeom>
          </p:spPr>
        </p:pic>
      </p:grpSp>
      <p:grpSp>
        <p:nvGrpSpPr>
          <p:cNvPr id="29" name="Group 28">
            <a:extLst>
              <a:ext uri="{FF2B5EF4-FFF2-40B4-BE49-F238E27FC236}">
                <a16:creationId xmlns:a16="http://schemas.microsoft.com/office/drawing/2014/main" id="{ECB11711-6E89-B09F-5768-1AB936D33E9C}"/>
              </a:ext>
            </a:extLst>
          </p:cNvPr>
          <p:cNvGrpSpPr/>
          <p:nvPr/>
        </p:nvGrpSpPr>
        <p:grpSpPr>
          <a:xfrm>
            <a:off x="3639733" y="4745319"/>
            <a:ext cx="3030610" cy="4185761"/>
            <a:chOff x="187657" y="175126"/>
            <a:chExt cx="3030610" cy="4185761"/>
          </a:xfrm>
        </p:grpSpPr>
        <p:sp>
          <p:nvSpPr>
            <p:cNvPr id="30" name="TextBox 29">
              <a:extLst>
                <a:ext uri="{FF2B5EF4-FFF2-40B4-BE49-F238E27FC236}">
                  <a16:creationId xmlns:a16="http://schemas.microsoft.com/office/drawing/2014/main" id="{DDA1295E-876D-7995-8C02-C6DFF4B5F463}"/>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31" name="TextBox 30">
              <a:extLst>
                <a:ext uri="{FF2B5EF4-FFF2-40B4-BE49-F238E27FC236}">
                  <a16:creationId xmlns:a16="http://schemas.microsoft.com/office/drawing/2014/main" id="{B7EFB357-FB18-1337-1F81-FCEBF527871F}"/>
                </a:ext>
              </a:extLst>
            </p:cNvPr>
            <p:cNvSpPr txBox="1"/>
            <p:nvPr/>
          </p:nvSpPr>
          <p:spPr>
            <a:xfrm>
              <a:off x="187657" y="214952"/>
              <a:ext cx="42191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W3</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a:extLst>
                <a:ext uri="{FF2B5EF4-FFF2-40B4-BE49-F238E27FC236}">
                  <a16:creationId xmlns:a16="http://schemas.microsoft.com/office/drawing/2014/main" id="{F3AB502C-726E-6B9A-4A9C-CA4625243B35}"/>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33" name="Picture 32" descr="A red maple leaf in a circle with a white circle in the middle&#10;&#10;AI-generated content may be incorrect.">
              <a:extLst>
                <a:ext uri="{FF2B5EF4-FFF2-40B4-BE49-F238E27FC236}">
                  <a16:creationId xmlns:a16="http://schemas.microsoft.com/office/drawing/2014/main" id="{8B1CBFF7-2A55-594F-5B5B-E8BAC2ADD9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220" y="206225"/>
              <a:ext cx="309429" cy="294451"/>
            </a:xfrm>
            <a:prstGeom prst="rect">
              <a:avLst/>
            </a:prstGeom>
          </p:spPr>
        </p:pic>
      </p:grpSp>
    </p:spTree>
    <p:extLst>
      <p:ext uri="{BB962C8B-B14F-4D97-AF65-F5344CB8AC3E}">
        <p14:creationId xmlns:p14="http://schemas.microsoft.com/office/powerpoint/2010/main" val="3695668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1CD618-8E25-79B4-8E83-B009E96ADA06}"/>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C2730939-66FC-6E1F-5092-E84AC441E7FF}"/>
              </a:ext>
            </a:extLst>
          </p:cNvPr>
          <p:cNvGraphicFramePr>
            <a:graphicFrameLocks noGrp="1"/>
          </p:cNvGraphicFramePr>
          <p:nvPr>
            <p:extLst>
              <p:ext uri="{D42A27DB-BD31-4B8C-83A1-F6EECF244321}">
                <p14:modId xmlns:p14="http://schemas.microsoft.com/office/powerpoint/2010/main" val="3607752463"/>
              </p:ext>
            </p:extLst>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B0E41CDA-043E-881C-B11E-E60A6A6D9D4F}"/>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24A4D1BF-9B08-7DF4-0636-19390D097555}"/>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CEC0FAEA-42F3-F2B8-1E6E-5F7BBABA45CF}"/>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E2</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19756EDB-967E-3BE1-A147-ED34CF0BFAD7}"/>
                </a:ext>
              </a:extLst>
            </p:cNvPr>
            <p:cNvSpPr txBox="1"/>
            <p:nvPr/>
          </p:nvSpPr>
          <p:spPr>
            <a:xfrm>
              <a:off x="813951" y="561142"/>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ADD33C38-4214-2944-3E06-6887BBB73D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91" y="211540"/>
              <a:ext cx="309429" cy="294451"/>
            </a:xfrm>
            <a:prstGeom prst="rect">
              <a:avLst/>
            </a:prstGeom>
          </p:spPr>
        </p:pic>
      </p:grpSp>
      <p:grpSp>
        <p:nvGrpSpPr>
          <p:cNvPr id="3" name="Group 2">
            <a:extLst>
              <a:ext uri="{FF2B5EF4-FFF2-40B4-BE49-F238E27FC236}">
                <a16:creationId xmlns:a16="http://schemas.microsoft.com/office/drawing/2014/main" id="{28EF60B8-F961-8CD3-58E8-1F01B2CA8B49}"/>
              </a:ext>
            </a:extLst>
          </p:cNvPr>
          <p:cNvGrpSpPr/>
          <p:nvPr/>
        </p:nvGrpSpPr>
        <p:grpSpPr>
          <a:xfrm>
            <a:off x="227791" y="4783114"/>
            <a:ext cx="3030610" cy="4185761"/>
            <a:chOff x="187657" y="175126"/>
            <a:chExt cx="3030610" cy="4185761"/>
          </a:xfrm>
        </p:grpSpPr>
        <p:sp>
          <p:nvSpPr>
            <p:cNvPr id="7" name="TextBox 6">
              <a:extLst>
                <a:ext uri="{FF2B5EF4-FFF2-40B4-BE49-F238E27FC236}">
                  <a16:creationId xmlns:a16="http://schemas.microsoft.com/office/drawing/2014/main" id="{45352B55-E781-A7E5-CE7A-63B365B4DDFB}"/>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D0D51D8C-D9F2-FAFD-7542-1D04262DD5C3}"/>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E4</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76D09E3F-852F-6F7A-2C01-3F6DEB961FAB}"/>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C797BCBD-746A-48A9-421B-3BFE9ADA88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6" y="211540"/>
              <a:ext cx="309429" cy="294451"/>
            </a:xfrm>
            <a:prstGeom prst="rect">
              <a:avLst/>
            </a:prstGeom>
          </p:spPr>
        </p:pic>
      </p:grpSp>
      <p:grpSp>
        <p:nvGrpSpPr>
          <p:cNvPr id="20" name="Group 19">
            <a:extLst>
              <a:ext uri="{FF2B5EF4-FFF2-40B4-BE49-F238E27FC236}">
                <a16:creationId xmlns:a16="http://schemas.microsoft.com/office/drawing/2014/main" id="{BA4D1979-98DE-948B-FF9A-CC2855E1A0F4}"/>
              </a:ext>
            </a:extLst>
          </p:cNvPr>
          <p:cNvGrpSpPr/>
          <p:nvPr/>
        </p:nvGrpSpPr>
        <p:grpSpPr>
          <a:xfrm>
            <a:off x="3599599" y="4783113"/>
            <a:ext cx="3030610" cy="4185761"/>
            <a:chOff x="187657" y="175126"/>
            <a:chExt cx="3030610" cy="4185761"/>
          </a:xfrm>
        </p:grpSpPr>
        <p:sp>
          <p:nvSpPr>
            <p:cNvPr id="21" name="TextBox 20">
              <a:extLst>
                <a:ext uri="{FF2B5EF4-FFF2-40B4-BE49-F238E27FC236}">
                  <a16:creationId xmlns:a16="http://schemas.microsoft.com/office/drawing/2014/main" id="{C23EC45F-6D34-A985-20A7-C0729EDE6EBA}"/>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2" name="TextBox 21">
              <a:extLst>
                <a:ext uri="{FF2B5EF4-FFF2-40B4-BE49-F238E27FC236}">
                  <a16:creationId xmlns:a16="http://schemas.microsoft.com/office/drawing/2014/main" id="{60DDD050-71BD-AEB6-86F3-C63CBA52B762}"/>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E3</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A821128D-79BC-47F6-F2A4-F7A1E61DC00E}"/>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4" name="Picture 23" descr="A red maple leaf in a circle with a white circle in the middle&#10;&#10;AI-generated content may be incorrect.">
              <a:extLst>
                <a:ext uri="{FF2B5EF4-FFF2-40B4-BE49-F238E27FC236}">
                  <a16:creationId xmlns:a16="http://schemas.microsoft.com/office/drawing/2014/main" id="{D9B3A981-2861-1674-100F-E7886B0827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90" y="211540"/>
              <a:ext cx="309429" cy="294451"/>
            </a:xfrm>
            <a:prstGeom prst="rect">
              <a:avLst/>
            </a:prstGeom>
          </p:spPr>
        </p:pic>
      </p:grpSp>
      <p:grpSp>
        <p:nvGrpSpPr>
          <p:cNvPr id="17" name="Group 16">
            <a:extLst>
              <a:ext uri="{FF2B5EF4-FFF2-40B4-BE49-F238E27FC236}">
                <a16:creationId xmlns:a16="http://schemas.microsoft.com/office/drawing/2014/main" id="{7C12EB1E-507E-BC42-5805-32ABB9186211}"/>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7BB94455-AA45-ED90-9A80-D2E79E097D9B}"/>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A5CBF10D-974C-8012-25B0-7480DC0EE5B0}"/>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E1</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EDEB0F0E-8785-361F-1582-D32131BB694B}"/>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73298C23-CD9A-617A-6725-E80C4D19D3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9" y="211540"/>
              <a:ext cx="309429" cy="294451"/>
            </a:xfrm>
            <a:prstGeom prst="rect">
              <a:avLst/>
            </a:prstGeom>
          </p:spPr>
        </p:pic>
      </p:grpSp>
    </p:spTree>
    <p:extLst>
      <p:ext uri="{BB962C8B-B14F-4D97-AF65-F5344CB8AC3E}">
        <p14:creationId xmlns:p14="http://schemas.microsoft.com/office/powerpoint/2010/main" val="31214764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7AE43-8BFA-449D-4333-8AAAFB893EEE}"/>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48B2417A-15BA-0ED0-BA48-FF4B1BE26A97}"/>
              </a:ext>
            </a:extLst>
          </p:cNvPr>
          <p:cNvGraphicFramePr>
            <a:graphicFrameLocks noGrp="1"/>
          </p:cNvGraphicFramePr>
          <p:nvPr>
            <p:extLst>
              <p:ext uri="{D42A27DB-BD31-4B8C-83A1-F6EECF244321}">
                <p14:modId xmlns:p14="http://schemas.microsoft.com/office/powerpoint/2010/main" val="2696784359"/>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FFFCD977-0B57-37B9-FCE0-8B3D185282F2}"/>
              </a:ext>
            </a:extLst>
          </p:cNvPr>
          <p:cNvSpPr/>
          <p:nvPr/>
        </p:nvSpPr>
        <p:spPr>
          <a:xfrm>
            <a:off x="3624950" y="229439"/>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Reproduction for </a:t>
            </a:r>
            <a:r>
              <a:rPr lang="fr-CA"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Later</a:t>
            </a:r>
            <a:r>
              <a:rPr lang="fr-CA"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p>
          <a:p>
            <a:r>
              <a:rPr lang="fr-CA"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Listening</a:t>
            </a:r>
            <a:r>
              <a:rPr lang="fr-CA"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or </a:t>
            </a:r>
            <a:r>
              <a:rPr lang="fr-CA"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Viewing</a:t>
            </a:r>
            <a:endParaRPr lang="en-CA"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210705A2-C82C-DD85-F84C-9BFEB4688261}"/>
              </a:ext>
            </a:extLst>
          </p:cNvPr>
          <p:cNvSpPr txBox="1"/>
          <p:nvPr/>
        </p:nvSpPr>
        <p:spPr>
          <a:xfrm>
            <a:off x="3558273" y="1109281"/>
            <a:ext cx="3185267" cy="3077766"/>
          </a:xfrm>
          <a:prstGeom prst="rect">
            <a:avLst/>
          </a:prstGeom>
          <a:noFill/>
        </p:spPr>
        <p:txBody>
          <a:bodyPr wrap="square" lIns="91440" tIns="45720" rIns="91440" bIns="45720" rtlCol="0" anchor="t">
            <a:spAutoFit/>
          </a:bodyPr>
          <a:lstStyle/>
          <a:p>
            <a:pPr marR="71755" indent="0" algn="l">
              <a:buNone/>
            </a:pPr>
            <a:r>
              <a:rPr lang="en-US" sz="1150" b="1" kern="1400" dirty="0">
                <a:ln>
                  <a:noFill/>
                </a:ln>
                <a:solidFill>
                  <a:srgbClr val="009A46"/>
                </a:solidFill>
                <a:effectLst/>
                <a:latin typeface="Franklin Gothic Book" panose="020B0503020102020204" pitchFamily="34" charset="0"/>
              </a:rPr>
              <a:t>Definition:</a:t>
            </a:r>
            <a:r>
              <a:rPr lang="en-US" sz="1150" kern="1400" dirty="0">
                <a:ln>
                  <a:noFill/>
                </a:ln>
                <a:solidFill>
                  <a:srgbClr val="009A46"/>
                </a:solidFill>
                <a:effectLst/>
                <a:latin typeface="Franklin Gothic Book" panose="020B0503020102020204" pitchFamily="34" charset="0"/>
              </a:rPr>
              <a:t> </a:t>
            </a:r>
            <a:r>
              <a:rPr lang="en-US" sz="1150" kern="1400" dirty="0">
                <a:ln>
                  <a:noFill/>
                </a:ln>
                <a:solidFill>
                  <a:srgbClr val="000000"/>
                </a:solidFill>
                <a:effectLst/>
                <a:latin typeface="Franklin Gothic Book" panose="020B0503020102020204" pitchFamily="34" charset="0"/>
              </a:rPr>
              <a:t>Allows the recording of a broadcast for later viewing or listening (time-shifting) [s. 29.23].</a:t>
            </a:r>
          </a:p>
          <a:p>
            <a:pPr marR="71755" indent="0" algn="l">
              <a:spcBef>
                <a:spcPts val="300"/>
              </a:spcBef>
              <a:buNone/>
            </a:pPr>
            <a:r>
              <a:rPr lang="en-US" sz="1150" b="1" kern="1400" dirty="0">
                <a:ln>
                  <a:noFill/>
                </a:ln>
                <a:solidFill>
                  <a:srgbClr val="009A46"/>
                </a:solidFill>
                <a:effectLst/>
                <a:latin typeface="Franklin Gothic Book" panose="020B0503020102020204" pitchFamily="34" charset="0"/>
              </a:rPr>
              <a:t>Limitation:</a:t>
            </a:r>
            <a:r>
              <a:rPr lang="en-US" sz="1150" kern="1400" dirty="0">
                <a:ln>
                  <a:noFill/>
                </a:ln>
                <a:solidFill>
                  <a:srgbClr val="009A46"/>
                </a:solidFill>
                <a:effectLst/>
                <a:latin typeface="Franklin Gothic Book" panose="020B0503020102020204" pitchFamily="34" charset="0"/>
              </a:rPr>
              <a:t> </a:t>
            </a:r>
            <a:r>
              <a:rPr lang="en-US" sz="1150" kern="1400" dirty="0">
                <a:ln>
                  <a:noFill/>
                </a:ln>
                <a:solidFill>
                  <a:srgbClr val="000000"/>
                </a:solidFill>
                <a:effectLst/>
                <a:latin typeface="Franklin Gothic Book" panose="020B0503020102020204" pitchFamily="34" charset="0"/>
              </a:rPr>
              <a:t>The individual receives the broadcast legally and did not circumvent a technological protection measure; the individual makes only one recording and </a:t>
            </a:r>
          </a:p>
          <a:p>
            <a:pPr marR="71755" indent="0" algn="l">
              <a:buNone/>
            </a:pPr>
            <a:r>
              <a:rPr lang="en-US" sz="1150" kern="1400" dirty="0">
                <a:ln>
                  <a:noFill/>
                </a:ln>
                <a:solidFill>
                  <a:srgbClr val="000000"/>
                </a:solidFill>
                <a:effectLst/>
                <a:latin typeface="Franklin Gothic Book" panose="020B0503020102020204" pitchFamily="34" charset="0"/>
              </a:rPr>
              <a:t>does not give it away; the recording is only kept as long as is necessary to view it; the recording is only for the individual’s private purpose.</a:t>
            </a:r>
          </a:p>
          <a:p>
            <a:pPr marR="71755" indent="0" algn="l">
              <a:spcBef>
                <a:spcPts val="300"/>
              </a:spcBef>
              <a:buNone/>
            </a:pPr>
            <a:r>
              <a:rPr lang="en-US" sz="1150" b="1" kern="1400" dirty="0">
                <a:ln>
                  <a:noFill/>
                </a:ln>
                <a:solidFill>
                  <a:srgbClr val="009A46"/>
                </a:solidFill>
                <a:effectLst/>
                <a:latin typeface="Franklin Gothic Book" panose="020B0503020102020204" pitchFamily="34" charset="0"/>
              </a:rPr>
              <a:t>Types of work: </a:t>
            </a:r>
            <a:r>
              <a:rPr lang="en-US" sz="1150" kern="1400" dirty="0">
                <a:ln>
                  <a:noFill/>
                </a:ln>
                <a:solidFill>
                  <a:srgbClr val="000000"/>
                </a:solidFill>
                <a:effectLst/>
                <a:latin typeface="Franklin Gothic Book" panose="020B0503020102020204" pitchFamily="34" charset="0"/>
              </a:rPr>
              <a:t>All copyright works or other subject-matter.</a:t>
            </a:r>
          </a:p>
          <a:p>
            <a:pPr marR="71755" indent="0" algn="l">
              <a:spcBef>
                <a:spcPts val="300"/>
              </a:spcBef>
              <a:buNone/>
            </a:pPr>
            <a:r>
              <a:rPr lang="en-US" sz="1150" b="1" kern="1400" dirty="0">
                <a:ln>
                  <a:noFill/>
                </a:ln>
                <a:solidFill>
                  <a:srgbClr val="009A46"/>
                </a:solidFill>
                <a:effectLst/>
                <a:latin typeface="Franklin Gothic Book" panose="020B0503020102020204" pitchFamily="34" charset="0"/>
              </a:rPr>
              <a:t>Example:</a:t>
            </a:r>
            <a:r>
              <a:rPr lang="en-US" sz="1150" kern="1400" dirty="0">
                <a:ln>
                  <a:noFill/>
                </a:ln>
                <a:solidFill>
                  <a:srgbClr val="009A46"/>
                </a:solidFill>
                <a:effectLst/>
                <a:latin typeface="Franklin Gothic Book" panose="020B0503020102020204" pitchFamily="34" charset="0"/>
              </a:rPr>
              <a:t> </a:t>
            </a:r>
            <a:r>
              <a:rPr lang="en-US" sz="1150" kern="1400" dirty="0">
                <a:ln>
                  <a:noFill/>
                </a:ln>
                <a:solidFill>
                  <a:srgbClr val="000000"/>
                </a:solidFill>
                <a:effectLst/>
                <a:latin typeface="Franklin Gothic Book" panose="020B0503020102020204" pitchFamily="34" charset="0"/>
              </a:rPr>
              <a:t>An individual sets her DVR to record a sitcom episode from cable television.</a:t>
            </a:r>
          </a:p>
          <a:p>
            <a:pPr marR="71755" indent="0" algn="l">
              <a:spcBef>
                <a:spcPts val="300"/>
              </a:spcBef>
              <a:buNone/>
            </a:pPr>
            <a:r>
              <a:rPr lang="en-US" sz="1150" b="1" kern="1400" dirty="0">
                <a:ln>
                  <a:noFill/>
                </a:ln>
                <a:solidFill>
                  <a:srgbClr val="009A46"/>
                </a:solidFill>
                <a:effectLst/>
                <a:latin typeface="Franklin Gothic Book" panose="020B0503020102020204" pitchFamily="34" charset="0"/>
              </a:rPr>
              <a:t>Note:</a:t>
            </a:r>
            <a:r>
              <a:rPr lang="en-US" sz="1150" kern="1400" dirty="0">
                <a:ln>
                  <a:noFill/>
                </a:ln>
                <a:solidFill>
                  <a:srgbClr val="009A46"/>
                </a:solidFill>
                <a:effectLst/>
                <a:latin typeface="Franklin Gothic Book" panose="020B0503020102020204" pitchFamily="34" charset="0"/>
              </a:rPr>
              <a:t> </a:t>
            </a:r>
            <a:r>
              <a:rPr lang="en-US" sz="1150" kern="1400" dirty="0">
                <a:ln>
                  <a:noFill/>
                </a:ln>
                <a:solidFill>
                  <a:srgbClr val="000000"/>
                </a:solidFill>
                <a:effectLst/>
                <a:latin typeface="Franklin Gothic Book" panose="020B0503020102020204" pitchFamily="34" charset="0"/>
              </a:rPr>
              <a:t>This section does not apply to recording from on-demand services. </a:t>
            </a:r>
          </a:p>
        </p:txBody>
      </p:sp>
      <p:sp>
        <p:nvSpPr>
          <p:cNvPr id="27" name="Rectangle 26">
            <a:extLst>
              <a:ext uri="{FF2B5EF4-FFF2-40B4-BE49-F238E27FC236}">
                <a16:creationId xmlns:a16="http://schemas.microsoft.com/office/drawing/2014/main" id="{126DAA1D-1813-4763-6E55-3A2B4E7AE6F7}"/>
              </a:ext>
            </a:extLst>
          </p:cNvPr>
          <p:cNvSpPr/>
          <p:nvPr/>
        </p:nvSpPr>
        <p:spPr>
          <a:xfrm>
            <a:off x="196568" y="4775325"/>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500" b="1">
                <a:effectLst>
                  <a:outerShdw blurRad="38100" dist="38100" dir="2700000" algn="tl">
                    <a:srgbClr val="000000">
                      <a:alpha val="43137"/>
                    </a:srgbClr>
                  </a:outerShdw>
                </a:effectLst>
                <a:latin typeface="Franklin Gothic Medium" panose="020B0603020102020204" pitchFamily="34" charset="0"/>
                <a:ea typeface="Calibri"/>
                <a:cs typeface="Calibri"/>
              </a:rPr>
              <a:t>Backup Copies</a:t>
            </a:r>
            <a:endParaRPr lang="en-CA" sz="25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31" name="Rectangle 30">
            <a:extLst>
              <a:ext uri="{FF2B5EF4-FFF2-40B4-BE49-F238E27FC236}">
                <a16:creationId xmlns:a16="http://schemas.microsoft.com/office/drawing/2014/main" id="{7EF108C8-E3AB-5208-1B77-1443490F2FB8}"/>
              </a:ext>
            </a:extLst>
          </p:cNvPr>
          <p:cNvSpPr/>
          <p:nvPr/>
        </p:nvSpPr>
        <p:spPr>
          <a:xfrm>
            <a:off x="3638011" y="4761484"/>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4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Reproduction </a:t>
            </a:r>
          </a:p>
          <a:p>
            <a:r>
              <a:rPr lang="fr-CA" sz="24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for Instruction</a:t>
            </a:r>
            <a:endParaRPr lang="en-CA" sz="24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ED855AAE-0137-D7F7-D167-3A79F9A38658}"/>
              </a:ext>
            </a:extLst>
          </p:cNvPr>
          <p:cNvSpPr txBox="1"/>
          <p:nvPr/>
        </p:nvSpPr>
        <p:spPr>
          <a:xfrm>
            <a:off x="120366" y="5686750"/>
            <a:ext cx="3182738" cy="3116238"/>
          </a:xfrm>
          <a:prstGeom prst="rect">
            <a:avLst/>
          </a:prstGeom>
          <a:noFill/>
        </p:spPr>
        <p:txBody>
          <a:bodyPr wrap="square" lIns="91440" tIns="45720" rIns="91440" bIns="45720" rtlCol="0" anchor="t">
            <a:spAutoFit/>
          </a:bodyPr>
          <a:lstStyle/>
          <a:p>
            <a:pPr marR="71755"/>
            <a:r>
              <a:rPr lang="en-US" sz="1350" b="1" kern="1400" dirty="0">
                <a:ln>
                  <a:noFill/>
                </a:ln>
                <a:solidFill>
                  <a:srgbClr val="009A46"/>
                </a:solidFill>
                <a:effectLst/>
                <a:latin typeface="Franklin Gothic Book"/>
              </a:rPr>
              <a:t>Definition:</a:t>
            </a:r>
            <a:r>
              <a:rPr lang="en-US" sz="1350" kern="1400" dirty="0">
                <a:ln>
                  <a:noFill/>
                </a:ln>
                <a:solidFill>
                  <a:srgbClr val="009A46"/>
                </a:solidFill>
                <a:effectLst/>
                <a:latin typeface="Franklin Gothic Book"/>
              </a:rPr>
              <a:t> </a:t>
            </a:r>
            <a:r>
              <a:rPr lang="en-US" sz="1350" kern="1400" dirty="0">
                <a:ln>
                  <a:noFill/>
                </a:ln>
                <a:solidFill>
                  <a:srgbClr val="000000"/>
                </a:solidFill>
                <a:effectLst/>
                <a:latin typeface="Franklin Gothic Book"/>
              </a:rPr>
              <a:t>Allows the owner of a copy of a </a:t>
            </a:r>
            <a:r>
              <a:rPr lang="en-US" sz="1350" kern="1400" dirty="0">
                <a:solidFill>
                  <a:srgbClr val="000000"/>
                </a:solidFill>
                <a:latin typeface="Franklin Gothic Book"/>
              </a:rPr>
              <a:t>copyright work</a:t>
            </a:r>
            <a:r>
              <a:rPr lang="en-US" sz="1350" kern="1400" dirty="0">
                <a:ln>
                  <a:noFill/>
                </a:ln>
                <a:solidFill>
                  <a:srgbClr val="000000"/>
                </a:solidFill>
                <a:effectLst/>
                <a:latin typeface="Franklin Gothic Book"/>
              </a:rPr>
              <a:t> (or an individual who has a </a:t>
            </a:r>
            <a:r>
              <a:rPr lang="en-US" sz="1350" kern="1400" dirty="0" err="1">
                <a:ln>
                  <a:noFill/>
                </a:ln>
                <a:solidFill>
                  <a:srgbClr val="000000"/>
                </a:solidFill>
                <a:effectLst/>
                <a:latin typeface="Franklin Gothic Book"/>
              </a:rPr>
              <a:t>licence</a:t>
            </a:r>
            <a:r>
              <a:rPr lang="en-US" sz="1350" kern="1400" dirty="0">
                <a:ln>
                  <a:noFill/>
                </a:ln>
                <a:solidFill>
                  <a:srgbClr val="000000"/>
                </a:solidFill>
                <a:effectLst/>
                <a:latin typeface="Franklin Gothic Book"/>
              </a:rPr>
              <a:t> to use a work) to reproduce it for backup purposes [s. 29.24].</a:t>
            </a:r>
          </a:p>
          <a:p>
            <a:pPr marR="71755" algn="l">
              <a:spcBef>
                <a:spcPts val="300"/>
              </a:spcBef>
              <a:buNone/>
            </a:pPr>
            <a:r>
              <a:rPr lang="en-US" sz="1350" b="1" kern="1400" dirty="0">
                <a:ln>
                  <a:noFill/>
                </a:ln>
                <a:solidFill>
                  <a:srgbClr val="009A46"/>
                </a:solidFill>
                <a:effectLst/>
                <a:latin typeface="Franklin Gothic Book"/>
              </a:rPr>
              <a:t>Limitation:</a:t>
            </a:r>
            <a:r>
              <a:rPr lang="en-US" sz="1350" kern="1400" dirty="0">
                <a:ln>
                  <a:noFill/>
                </a:ln>
                <a:solidFill>
                  <a:srgbClr val="009A46"/>
                </a:solidFill>
                <a:effectLst/>
                <a:latin typeface="Franklin Gothic Book"/>
              </a:rPr>
              <a:t> </a:t>
            </a:r>
            <a:r>
              <a:rPr lang="en-US" sz="1350" kern="1400" dirty="0">
                <a:ln>
                  <a:noFill/>
                </a:ln>
                <a:solidFill>
                  <a:srgbClr val="000000"/>
                </a:solidFill>
                <a:effectLst/>
                <a:latin typeface="Franklin Gothic Book"/>
              </a:rPr>
              <a:t>The source copy must not be itself an infringing copy; the individual does not circumvent a technological protection measure; the reproductions are not given away.</a:t>
            </a:r>
          </a:p>
          <a:p>
            <a:pPr marR="71755" algn="l">
              <a:spcBef>
                <a:spcPts val="300"/>
              </a:spcBef>
              <a:buNone/>
            </a:pPr>
            <a:r>
              <a:rPr lang="en-US" sz="1350" b="1" kern="1400" dirty="0">
                <a:ln>
                  <a:noFill/>
                </a:ln>
                <a:solidFill>
                  <a:srgbClr val="009A46"/>
                </a:solidFill>
                <a:effectLst/>
                <a:latin typeface="Franklin Gothic Book"/>
              </a:rPr>
              <a:t>Types of work: </a:t>
            </a:r>
            <a:r>
              <a:rPr lang="en-US" sz="1350" kern="1400" dirty="0">
                <a:ln>
                  <a:noFill/>
                </a:ln>
                <a:solidFill>
                  <a:srgbClr val="000000"/>
                </a:solidFill>
                <a:effectLst/>
                <a:latin typeface="Franklin Gothic Book"/>
              </a:rPr>
              <a:t>All copyright works or other subject-matter.</a:t>
            </a:r>
          </a:p>
          <a:p>
            <a:pPr marL="0" marR="0" indent="0" algn="l">
              <a:spcBef>
                <a:spcPts val="300"/>
              </a:spcBef>
            </a:pPr>
            <a:r>
              <a:rPr lang="en-US" sz="1350" b="1" kern="1400" dirty="0">
                <a:ln>
                  <a:noFill/>
                </a:ln>
                <a:solidFill>
                  <a:srgbClr val="009A46"/>
                </a:solidFill>
                <a:effectLst/>
                <a:latin typeface="Franklin Gothic Book"/>
              </a:rPr>
              <a:t>Example:</a:t>
            </a:r>
            <a:r>
              <a:rPr lang="en-US" sz="1350" kern="1400" dirty="0">
                <a:ln>
                  <a:noFill/>
                </a:ln>
                <a:solidFill>
                  <a:srgbClr val="009A46"/>
                </a:solidFill>
                <a:effectLst/>
                <a:latin typeface="Franklin Gothic Book"/>
              </a:rPr>
              <a:t> </a:t>
            </a:r>
            <a:r>
              <a:rPr lang="en-US" sz="1350" kern="1400" dirty="0">
                <a:ln>
                  <a:noFill/>
                </a:ln>
                <a:solidFill>
                  <a:srgbClr val="000000"/>
                </a:solidFill>
                <a:effectLst/>
                <a:latin typeface="Franklin Gothic Book"/>
              </a:rPr>
              <a:t>An individual makes a copy of a DVD in case it gets damaged. </a:t>
            </a:r>
          </a:p>
        </p:txBody>
      </p:sp>
      <p:sp>
        <p:nvSpPr>
          <p:cNvPr id="9" name="TextBox 8">
            <a:extLst>
              <a:ext uri="{FF2B5EF4-FFF2-40B4-BE49-F238E27FC236}">
                <a16:creationId xmlns:a16="http://schemas.microsoft.com/office/drawing/2014/main" id="{2639F799-5EA2-E8CE-4F5E-CA955424C6BA}"/>
              </a:ext>
            </a:extLst>
          </p:cNvPr>
          <p:cNvSpPr txBox="1"/>
          <p:nvPr/>
        </p:nvSpPr>
        <p:spPr>
          <a:xfrm>
            <a:off x="3561811" y="5642515"/>
            <a:ext cx="3166298" cy="3408625"/>
          </a:xfrm>
          <a:prstGeom prst="rect">
            <a:avLst/>
          </a:prstGeom>
          <a:noFill/>
        </p:spPr>
        <p:txBody>
          <a:bodyPr wrap="square" lIns="91440" tIns="45720" rIns="91440" bIns="45720" rtlCol="0" anchor="t">
            <a:spAutoFit/>
          </a:bodyPr>
          <a:lstStyle/>
          <a:p>
            <a:pPr marR="71755">
              <a:spcBef>
                <a:spcPts val="300"/>
              </a:spcBef>
            </a:pPr>
            <a:r>
              <a:rPr lang="en-US" sz="1300" b="1" kern="1400" dirty="0">
                <a:ln>
                  <a:noFill/>
                </a:ln>
                <a:solidFill>
                  <a:srgbClr val="009A46"/>
                </a:solidFill>
                <a:effectLst/>
                <a:latin typeface="Franklin Gothic Book"/>
              </a:rPr>
              <a:t>Definition</a:t>
            </a:r>
            <a:r>
              <a:rPr lang="en-US" sz="1300" b="1" kern="1400" dirty="0">
                <a:ln>
                  <a:noFill/>
                </a:ln>
                <a:solidFill>
                  <a:srgbClr val="00682F"/>
                </a:solidFill>
                <a:effectLst/>
                <a:latin typeface="Franklin Gothic Book"/>
              </a:rPr>
              <a:t>:</a:t>
            </a:r>
            <a:r>
              <a:rPr lang="en-US" sz="1300" kern="1400" dirty="0">
                <a:ln>
                  <a:noFill/>
                </a:ln>
                <a:solidFill>
                  <a:srgbClr val="00682F"/>
                </a:solidFill>
                <a:effectLst/>
                <a:latin typeface="Franklin Gothic Book"/>
              </a:rPr>
              <a:t> </a:t>
            </a:r>
            <a:r>
              <a:rPr lang="en-US" sz="1300" kern="1400" dirty="0">
                <a:ln>
                  <a:noFill/>
                </a:ln>
                <a:solidFill>
                  <a:srgbClr val="000000"/>
                </a:solidFill>
                <a:effectLst/>
                <a:latin typeface="Franklin Gothic Book"/>
              </a:rPr>
              <a:t>Allows a non-profit educational institution to do any necessary act in order to display a </a:t>
            </a:r>
            <a:r>
              <a:rPr lang="en-US" sz="1300" kern="1400" dirty="0">
                <a:solidFill>
                  <a:srgbClr val="000000"/>
                </a:solidFill>
                <a:latin typeface="Franklin Gothic Book"/>
              </a:rPr>
              <a:t>copyright work</a:t>
            </a:r>
            <a:r>
              <a:rPr lang="en-US" sz="1300" kern="1400" dirty="0">
                <a:ln>
                  <a:noFill/>
                </a:ln>
                <a:solidFill>
                  <a:srgbClr val="000000"/>
                </a:solidFill>
                <a:effectLst/>
                <a:latin typeface="Franklin Gothic Book"/>
              </a:rPr>
              <a:t> for the purpose of education or training on its premises, or to reproduce, perform, or communicate by telecommunication on its premises a work as required for an examination [s. 29.4].</a:t>
            </a:r>
          </a:p>
          <a:p>
            <a:pPr marR="71755" algn="l">
              <a:spcBef>
                <a:spcPts val="300"/>
              </a:spcBef>
              <a:buNone/>
            </a:pPr>
            <a:r>
              <a:rPr lang="en-US" sz="1300" b="1" kern="1400" dirty="0">
                <a:ln>
                  <a:noFill/>
                </a:ln>
                <a:solidFill>
                  <a:srgbClr val="009A46"/>
                </a:solidFill>
                <a:effectLst/>
                <a:latin typeface="Franklin Gothic Book"/>
              </a:rPr>
              <a:t>Limitation:</a:t>
            </a:r>
            <a:r>
              <a:rPr lang="en-US" sz="1300" kern="1400" dirty="0">
                <a:ln>
                  <a:noFill/>
                </a:ln>
                <a:solidFill>
                  <a:srgbClr val="009A46"/>
                </a:solidFill>
                <a:effectLst/>
                <a:latin typeface="Franklin Gothic Book"/>
              </a:rPr>
              <a:t> </a:t>
            </a:r>
            <a:r>
              <a:rPr lang="en-US" sz="1300" kern="1400" dirty="0">
                <a:ln>
                  <a:noFill/>
                </a:ln>
                <a:solidFill>
                  <a:srgbClr val="000000"/>
                </a:solidFill>
                <a:effectLst/>
                <a:latin typeface="Franklin Gothic Book"/>
              </a:rPr>
              <a:t>Exception does not apply if the work is commercially available for that purpose (by purchase or licensing).</a:t>
            </a:r>
          </a:p>
          <a:p>
            <a:pPr marR="71755" algn="l">
              <a:spcBef>
                <a:spcPts val="300"/>
              </a:spcBef>
              <a:buNone/>
            </a:pPr>
            <a:r>
              <a:rPr lang="en-US" sz="1300" b="1" kern="1400" dirty="0">
                <a:ln>
                  <a:noFill/>
                </a:ln>
                <a:solidFill>
                  <a:srgbClr val="009A46"/>
                </a:solidFill>
                <a:effectLst/>
                <a:latin typeface="Franklin Gothic Book"/>
              </a:rPr>
              <a:t>Types of work: </a:t>
            </a:r>
            <a:r>
              <a:rPr lang="en-US" sz="1300" kern="1400" dirty="0">
                <a:ln>
                  <a:noFill/>
                </a:ln>
                <a:solidFill>
                  <a:srgbClr val="000000"/>
                </a:solidFill>
                <a:effectLst/>
                <a:latin typeface="Franklin Gothic Book"/>
              </a:rPr>
              <a:t>All copyright works or other subject-matter.</a:t>
            </a:r>
          </a:p>
          <a:p>
            <a:pPr marL="0" marR="0" indent="0" algn="l">
              <a:spcBef>
                <a:spcPts val="300"/>
              </a:spcBef>
            </a:pPr>
            <a:r>
              <a:rPr lang="en-US" sz="1300" b="1" kern="1400" dirty="0">
                <a:ln>
                  <a:noFill/>
                </a:ln>
                <a:solidFill>
                  <a:srgbClr val="009A46"/>
                </a:solidFill>
                <a:effectLst/>
                <a:latin typeface="Franklin Gothic Book"/>
              </a:rPr>
              <a:t>Example: </a:t>
            </a:r>
            <a:r>
              <a:rPr lang="en-US" sz="1300" kern="1400" dirty="0">
                <a:ln>
                  <a:noFill/>
                </a:ln>
                <a:solidFill>
                  <a:srgbClr val="000000"/>
                </a:solidFill>
                <a:effectLst/>
                <a:latin typeface="Franklin Gothic Book"/>
              </a:rPr>
              <a:t>An instructor inserts copyright images into PowerPoint slides for a lecture.</a:t>
            </a:r>
          </a:p>
        </p:txBody>
      </p:sp>
      <p:sp>
        <p:nvSpPr>
          <p:cNvPr id="3" name="TextBox 2">
            <a:extLst>
              <a:ext uri="{FF2B5EF4-FFF2-40B4-BE49-F238E27FC236}">
                <a16:creationId xmlns:a16="http://schemas.microsoft.com/office/drawing/2014/main" id="{9982DF81-32C8-0EE0-5F7F-D88040783433}"/>
              </a:ext>
            </a:extLst>
          </p:cNvPr>
          <p:cNvSpPr txBox="1"/>
          <p:nvPr/>
        </p:nvSpPr>
        <p:spPr>
          <a:xfrm>
            <a:off x="6472313" y="4147434"/>
            <a:ext cx="271228" cy="261610"/>
          </a:xfrm>
          <a:prstGeom prst="rect">
            <a:avLst/>
          </a:prstGeom>
          <a:noFill/>
        </p:spPr>
        <p:txBody>
          <a:bodyPr wrap="none" rtlCol="0">
            <a:spAutoFit/>
          </a:bodyPr>
          <a:lstStyle/>
          <a:p>
            <a:r>
              <a:rPr lang="fr-CA" sz="1100" b="1"/>
              <a:t>E</a:t>
            </a:r>
            <a:endParaRPr lang="en-CA" b="1"/>
          </a:p>
        </p:txBody>
      </p:sp>
      <p:sp>
        <p:nvSpPr>
          <p:cNvPr id="4" name="TextBox 3">
            <a:extLst>
              <a:ext uri="{FF2B5EF4-FFF2-40B4-BE49-F238E27FC236}">
                <a16:creationId xmlns:a16="http://schemas.microsoft.com/office/drawing/2014/main" id="{1B3C8D83-AA62-8E67-9417-1435D5385AEE}"/>
              </a:ext>
            </a:extLst>
          </p:cNvPr>
          <p:cNvSpPr txBox="1"/>
          <p:nvPr/>
        </p:nvSpPr>
        <p:spPr>
          <a:xfrm>
            <a:off x="3049415" y="8693320"/>
            <a:ext cx="263214" cy="261610"/>
          </a:xfrm>
          <a:prstGeom prst="rect">
            <a:avLst/>
          </a:prstGeom>
          <a:noFill/>
        </p:spPr>
        <p:txBody>
          <a:bodyPr wrap="none" rtlCol="0">
            <a:spAutoFit/>
          </a:bodyPr>
          <a:lstStyle/>
          <a:p>
            <a:r>
              <a:rPr lang="fr-CA" sz="1100" b="1"/>
              <a:t>E</a:t>
            </a:r>
            <a:endParaRPr lang="en-CA" b="1"/>
          </a:p>
        </p:txBody>
      </p:sp>
      <p:sp>
        <p:nvSpPr>
          <p:cNvPr id="5" name="TextBox 4">
            <a:extLst>
              <a:ext uri="{FF2B5EF4-FFF2-40B4-BE49-F238E27FC236}">
                <a16:creationId xmlns:a16="http://schemas.microsoft.com/office/drawing/2014/main" id="{93CF0E13-B1DA-A358-7C20-E0578BBBCB03}"/>
              </a:ext>
            </a:extLst>
          </p:cNvPr>
          <p:cNvSpPr txBox="1"/>
          <p:nvPr/>
        </p:nvSpPr>
        <p:spPr>
          <a:xfrm>
            <a:off x="6428976" y="8703884"/>
            <a:ext cx="263214" cy="261610"/>
          </a:xfrm>
          <a:prstGeom prst="rect">
            <a:avLst/>
          </a:prstGeom>
          <a:noFill/>
        </p:spPr>
        <p:txBody>
          <a:bodyPr wrap="none" rtlCol="0">
            <a:spAutoFit/>
          </a:bodyPr>
          <a:lstStyle/>
          <a:p>
            <a:r>
              <a:rPr lang="fr-CA" sz="1100" b="1"/>
              <a:t>E</a:t>
            </a:r>
            <a:endParaRPr lang="en-CA" b="1"/>
          </a:p>
        </p:txBody>
      </p:sp>
      <p:pic>
        <p:nvPicPr>
          <p:cNvPr id="44" name="Picture 43">
            <a:extLst>
              <a:ext uri="{FF2B5EF4-FFF2-40B4-BE49-F238E27FC236}">
                <a16:creationId xmlns:a16="http://schemas.microsoft.com/office/drawing/2014/main" id="{2BCD14A5-BC6A-98D7-36D6-5F5FF7BB6EAA}"/>
              </a:ext>
            </a:extLst>
          </p:cNvPr>
          <p:cNvPicPr>
            <a:picLocks noChangeAspect="1"/>
          </p:cNvPicPr>
          <p:nvPr/>
        </p:nvPicPr>
        <p:blipFill>
          <a:blip r:embed="rId2"/>
          <a:stretch>
            <a:fillRect/>
          </a:stretch>
        </p:blipFill>
        <p:spPr>
          <a:xfrm>
            <a:off x="5994010" y="322345"/>
            <a:ext cx="615806" cy="633655"/>
          </a:xfrm>
          <a:prstGeom prst="rect">
            <a:avLst/>
          </a:prstGeom>
        </p:spPr>
      </p:pic>
      <p:pic>
        <p:nvPicPr>
          <p:cNvPr id="7" name="Picture 6">
            <a:extLst>
              <a:ext uri="{FF2B5EF4-FFF2-40B4-BE49-F238E27FC236}">
                <a16:creationId xmlns:a16="http://schemas.microsoft.com/office/drawing/2014/main" id="{61B5B986-F14E-865E-7EB7-7F0B4727DAA3}"/>
              </a:ext>
            </a:extLst>
          </p:cNvPr>
          <p:cNvPicPr>
            <a:picLocks noChangeAspect="1"/>
          </p:cNvPicPr>
          <p:nvPr/>
        </p:nvPicPr>
        <p:blipFill>
          <a:blip r:embed="rId3"/>
          <a:stretch>
            <a:fillRect/>
          </a:stretch>
        </p:blipFill>
        <p:spPr>
          <a:xfrm>
            <a:off x="2456731" y="4880757"/>
            <a:ext cx="642788" cy="642788"/>
          </a:xfrm>
          <a:prstGeom prst="rect">
            <a:avLst/>
          </a:prstGeom>
        </p:spPr>
      </p:pic>
      <p:pic>
        <p:nvPicPr>
          <p:cNvPr id="15" name="Picture 14">
            <a:extLst>
              <a:ext uri="{FF2B5EF4-FFF2-40B4-BE49-F238E27FC236}">
                <a16:creationId xmlns:a16="http://schemas.microsoft.com/office/drawing/2014/main" id="{988E86A3-46E4-3B85-EE5E-5E9EE98DE6A0}"/>
              </a:ext>
            </a:extLst>
          </p:cNvPr>
          <p:cNvPicPr>
            <a:picLocks noChangeAspect="1"/>
          </p:cNvPicPr>
          <p:nvPr/>
        </p:nvPicPr>
        <p:blipFill>
          <a:blip r:embed="rId4"/>
          <a:stretch>
            <a:fillRect/>
          </a:stretch>
        </p:blipFill>
        <p:spPr>
          <a:xfrm>
            <a:off x="5787299" y="4806510"/>
            <a:ext cx="735041" cy="735041"/>
          </a:xfrm>
          <a:prstGeom prst="rect">
            <a:avLst/>
          </a:prstGeom>
        </p:spPr>
      </p:pic>
      <p:sp>
        <p:nvSpPr>
          <p:cNvPr id="26" name="TextBox 25">
            <a:extLst>
              <a:ext uri="{FF2B5EF4-FFF2-40B4-BE49-F238E27FC236}">
                <a16:creationId xmlns:a16="http://schemas.microsoft.com/office/drawing/2014/main" id="{E044CC7E-47DF-2FD4-3515-9447FC54FCC7}"/>
              </a:ext>
            </a:extLst>
          </p:cNvPr>
          <p:cNvSpPr txBox="1"/>
          <p:nvPr/>
        </p:nvSpPr>
        <p:spPr>
          <a:xfrm>
            <a:off x="136963" y="1085925"/>
            <a:ext cx="3175666" cy="3262432"/>
          </a:xfrm>
          <a:prstGeom prst="rect">
            <a:avLst/>
          </a:prstGeom>
          <a:noFill/>
        </p:spPr>
        <p:txBody>
          <a:bodyPr wrap="square" lIns="91440" tIns="45720" rIns="91440" bIns="45720" rtlCol="0" anchor="t">
            <a:spAutoFit/>
          </a:bodyPr>
          <a:lstStyle/>
          <a:p>
            <a:pPr marR="71755"/>
            <a:r>
              <a:rPr lang="en-US" sz="1400" b="1" kern="1400" dirty="0">
                <a:ln>
                  <a:noFill/>
                </a:ln>
                <a:solidFill>
                  <a:srgbClr val="009A46"/>
                </a:solidFill>
                <a:effectLst/>
                <a:latin typeface="Franklin Gothic Book"/>
              </a:rPr>
              <a:t>Definition:</a:t>
            </a:r>
            <a:r>
              <a:rPr lang="en-US" sz="1400" kern="1400" dirty="0">
                <a:ln>
                  <a:noFill/>
                </a:ln>
                <a:solidFill>
                  <a:srgbClr val="009A46"/>
                </a:solidFill>
                <a:effectLst/>
                <a:latin typeface="Franklin Gothic Book"/>
              </a:rPr>
              <a:t> </a:t>
            </a:r>
            <a:r>
              <a:rPr lang="en-US" sz="1400" kern="1400" dirty="0">
                <a:ln>
                  <a:noFill/>
                </a:ln>
                <a:solidFill>
                  <a:srgbClr val="000000"/>
                </a:solidFill>
                <a:effectLst/>
                <a:latin typeface="Franklin Gothic Book"/>
              </a:rPr>
              <a:t>Allows individuals </a:t>
            </a:r>
            <a:r>
              <a:rPr lang="en-US" sz="1400" kern="1400" dirty="0">
                <a:solidFill>
                  <a:srgbClr val="000000"/>
                </a:solidFill>
                <a:latin typeface="Franklin Gothic Book"/>
              </a:rPr>
              <a:t>to reproduce</a:t>
            </a:r>
            <a:r>
              <a:rPr lang="en-US" sz="1400" kern="1400" dirty="0">
                <a:ln>
                  <a:noFill/>
                </a:ln>
                <a:solidFill>
                  <a:srgbClr val="000000"/>
                </a:solidFill>
                <a:effectLst/>
                <a:latin typeface="Franklin Gothic Book"/>
              </a:rPr>
              <a:t> </a:t>
            </a:r>
            <a:r>
              <a:rPr lang="en-US" sz="1400" kern="1400" dirty="0">
                <a:solidFill>
                  <a:srgbClr val="000000"/>
                </a:solidFill>
                <a:latin typeface="Franklin Gothic Book"/>
              </a:rPr>
              <a:t>copyright </a:t>
            </a:r>
            <a:r>
              <a:rPr lang="en-US" sz="1400" kern="1400" dirty="0">
                <a:ln>
                  <a:noFill/>
                </a:ln>
                <a:solidFill>
                  <a:srgbClr val="000000"/>
                </a:solidFill>
                <a:effectLst/>
                <a:latin typeface="Franklin Gothic Book"/>
              </a:rPr>
              <a:t>works for private use [s. 29.22].</a:t>
            </a:r>
          </a:p>
          <a:p>
            <a:pPr>
              <a:spcBef>
                <a:spcPts val="400"/>
              </a:spcBef>
            </a:pPr>
            <a:r>
              <a:rPr lang="en-US" sz="1400" b="1" kern="1400" dirty="0">
                <a:ln>
                  <a:noFill/>
                </a:ln>
                <a:solidFill>
                  <a:srgbClr val="009A46"/>
                </a:solidFill>
                <a:effectLst/>
                <a:latin typeface="Franklin Gothic Book"/>
              </a:rPr>
              <a:t>Limitation:</a:t>
            </a:r>
            <a:r>
              <a:rPr lang="en-US" sz="1400" kern="1400" dirty="0">
                <a:ln>
                  <a:noFill/>
                </a:ln>
                <a:solidFill>
                  <a:srgbClr val="009A46"/>
                </a:solidFill>
                <a:effectLst/>
                <a:latin typeface="Franklin Gothic Book"/>
              </a:rPr>
              <a:t> </a:t>
            </a:r>
            <a:r>
              <a:rPr lang="en-US" sz="1400" kern="1400" dirty="0">
                <a:ln>
                  <a:noFill/>
                </a:ln>
                <a:effectLst/>
                <a:latin typeface="Franklin Gothic Book"/>
                <a:cs typeface="Segoe UI"/>
              </a:rPr>
              <a:t>The original </a:t>
            </a:r>
            <a:r>
              <a:rPr lang="en-US" sz="1400" kern="1400" dirty="0">
                <a:latin typeface="Franklin Gothic Book"/>
                <a:cs typeface="Segoe UI"/>
              </a:rPr>
              <a:t>versions </a:t>
            </a:r>
            <a:r>
              <a:rPr lang="en-US" sz="1400" kern="1400" dirty="0">
                <a:ln>
                  <a:noFill/>
                </a:ln>
                <a:effectLst/>
                <a:latin typeface="Franklin Gothic Book"/>
                <a:cs typeface="Segoe UI"/>
              </a:rPr>
              <a:t>are </a:t>
            </a:r>
            <a:r>
              <a:rPr lang="en-US" sz="1400" kern="1400" dirty="0">
                <a:latin typeface="Franklin Gothic Book"/>
                <a:cs typeface="Segoe UI"/>
              </a:rPr>
              <a:t>not infringing</a:t>
            </a:r>
            <a:r>
              <a:rPr lang="en-US" sz="1400" kern="1400" dirty="0">
                <a:ln>
                  <a:noFill/>
                </a:ln>
                <a:effectLst/>
                <a:latin typeface="Franklin Gothic Book"/>
                <a:cs typeface="Segoe UI"/>
              </a:rPr>
              <a:t> copyright and were </a:t>
            </a:r>
            <a:r>
              <a:rPr lang="en-US" sz="1400" kern="1400" dirty="0">
                <a:latin typeface="Franklin Gothic Book"/>
                <a:cs typeface="Segoe UI"/>
              </a:rPr>
              <a:t>legally obtained</a:t>
            </a:r>
            <a:r>
              <a:rPr lang="en-US" sz="1400" kern="1400" dirty="0">
                <a:ln>
                  <a:noFill/>
                </a:ln>
                <a:effectLst/>
                <a:latin typeface="Franklin Gothic Book"/>
                <a:cs typeface="Segoe UI"/>
              </a:rPr>
              <a:t> other than by borrowing </a:t>
            </a:r>
            <a:r>
              <a:rPr lang="en-US" sz="1400" kern="1400" dirty="0">
                <a:latin typeface="Franklin Gothic Book"/>
                <a:cs typeface="Segoe UI"/>
              </a:rPr>
              <a:t>or renting</a:t>
            </a:r>
            <a:r>
              <a:rPr lang="en-US" sz="1400" kern="1400" dirty="0">
                <a:ln>
                  <a:noFill/>
                </a:ln>
                <a:effectLst/>
                <a:latin typeface="Franklin Gothic Book"/>
                <a:cs typeface="Segoe UI"/>
              </a:rPr>
              <a:t>; the individual did not circumvent a technological protection measure; </a:t>
            </a:r>
            <a:r>
              <a:rPr lang="en-US" sz="1400" kern="1400" dirty="0">
                <a:latin typeface="Franklin Gothic Book"/>
                <a:cs typeface="Segoe UI"/>
              </a:rPr>
              <a:t>the reproduction</a:t>
            </a:r>
            <a:r>
              <a:rPr lang="en-US" sz="1400" kern="1400" dirty="0">
                <a:ln>
                  <a:noFill/>
                </a:ln>
                <a:effectLst/>
                <a:latin typeface="Franklin Gothic Book"/>
                <a:cs typeface="Segoe UI"/>
              </a:rPr>
              <a:t> is not given away.</a:t>
            </a:r>
            <a:r>
              <a:rPr lang="en-US" sz="1400" kern="1400" dirty="0">
                <a:latin typeface="Franklin Gothic Book"/>
                <a:cs typeface="Segoe UI"/>
              </a:rPr>
              <a:t> </a:t>
            </a:r>
            <a:endParaRPr lang="en-US" sz="1400" dirty="0"/>
          </a:p>
          <a:p>
            <a:pPr marR="71755" indent="0" algn="l">
              <a:spcBef>
                <a:spcPts val="400"/>
              </a:spcBef>
              <a:buNone/>
            </a:pPr>
            <a:r>
              <a:rPr lang="en-US" sz="1400" b="1" kern="1400" dirty="0">
                <a:ln>
                  <a:noFill/>
                </a:ln>
                <a:solidFill>
                  <a:srgbClr val="009A46"/>
                </a:solidFill>
                <a:effectLst/>
                <a:latin typeface="Franklin Gothic Book"/>
              </a:rPr>
              <a:t>Types of work: </a:t>
            </a:r>
            <a:r>
              <a:rPr lang="en-US" sz="1400" kern="1400" dirty="0">
                <a:ln>
                  <a:noFill/>
                </a:ln>
                <a:solidFill>
                  <a:srgbClr val="000000"/>
                </a:solidFill>
                <a:effectLst/>
                <a:latin typeface="Franklin Gothic Book"/>
              </a:rPr>
              <a:t>All copyright works or other subject-matter.</a:t>
            </a:r>
          </a:p>
          <a:p>
            <a:pPr marR="71755" indent="0" algn="l">
              <a:spcBef>
                <a:spcPts val="400"/>
              </a:spcBef>
              <a:buNone/>
            </a:pPr>
            <a:r>
              <a:rPr lang="en-US" sz="1400" b="1" kern="1400" dirty="0">
                <a:ln>
                  <a:noFill/>
                </a:ln>
                <a:solidFill>
                  <a:srgbClr val="009A46"/>
                </a:solidFill>
                <a:effectLst/>
                <a:latin typeface="Franklin Gothic Book"/>
              </a:rPr>
              <a:t>Example:</a:t>
            </a:r>
            <a:r>
              <a:rPr lang="en-US" sz="1400" kern="1400" dirty="0">
                <a:ln>
                  <a:noFill/>
                </a:ln>
                <a:solidFill>
                  <a:srgbClr val="009A46"/>
                </a:solidFill>
                <a:effectLst/>
                <a:latin typeface="Franklin Gothic Book"/>
              </a:rPr>
              <a:t> </a:t>
            </a:r>
            <a:r>
              <a:rPr lang="en-US" sz="1400" kern="1400" dirty="0">
                <a:ln>
                  <a:noFill/>
                </a:ln>
                <a:solidFill>
                  <a:srgbClr val="000000"/>
                </a:solidFill>
                <a:effectLst/>
                <a:latin typeface="Franklin Gothic Book"/>
              </a:rPr>
              <a:t>An individual copies songs </a:t>
            </a:r>
            <a:r>
              <a:rPr lang="en-US" sz="1400" kern="1400">
                <a:ln>
                  <a:noFill/>
                </a:ln>
                <a:solidFill>
                  <a:srgbClr val="000000"/>
                </a:solidFill>
                <a:effectLst/>
                <a:latin typeface="Franklin Gothic Book"/>
              </a:rPr>
              <a:t>from </a:t>
            </a:r>
            <a:r>
              <a:rPr lang="en-US" sz="1400" kern="1400">
                <a:solidFill>
                  <a:srgbClr val="000000"/>
                </a:solidFill>
                <a:latin typeface="Franklin Gothic Book"/>
              </a:rPr>
              <a:t>their</a:t>
            </a:r>
            <a:r>
              <a:rPr lang="en-US" sz="1400" kern="1400">
                <a:ln>
                  <a:noFill/>
                </a:ln>
                <a:solidFill>
                  <a:srgbClr val="000000"/>
                </a:solidFill>
                <a:effectLst/>
                <a:latin typeface="Franklin Gothic Book"/>
              </a:rPr>
              <a:t> </a:t>
            </a:r>
            <a:r>
              <a:rPr lang="en-US" sz="1400" kern="1400" dirty="0">
                <a:ln>
                  <a:noFill/>
                </a:ln>
                <a:solidFill>
                  <a:srgbClr val="000000"/>
                </a:solidFill>
                <a:effectLst/>
                <a:latin typeface="Franklin Gothic Book"/>
              </a:rPr>
              <a:t>CDs onto </a:t>
            </a:r>
            <a:r>
              <a:rPr lang="en-US" sz="1400" kern="1400" dirty="0">
                <a:solidFill>
                  <a:srgbClr val="000000"/>
                </a:solidFill>
                <a:latin typeface="Franklin Gothic Book"/>
              </a:rPr>
              <a:t>their </a:t>
            </a:r>
            <a:r>
              <a:rPr lang="en-US" sz="1400" kern="1400" dirty="0">
                <a:ln>
                  <a:noFill/>
                </a:ln>
                <a:solidFill>
                  <a:srgbClr val="000000"/>
                </a:solidFill>
                <a:effectLst/>
                <a:latin typeface="Franklin Gothic Book"/>
              </a:rPr>
              <a:t>iPhone.</a:t>
            </a:r>
          </a:p>
        </p:txBody>
      </p:sp>
      <p:sp>
        <p:nvSpPr>
          <p:cNvPr id="28" name="Rectangle 27">
            <a:extLst>
              <a:ext uri="{FF2B5EF4-FFF2-40B4-BE49-F238E27FC236}">
                <a16:creationId xmlns:a16="http://schemas.microsoft.com/office/drawing/2014/main" id="{38580905-62E9-9980-D290-F07BFC8A44A4}"/>
              </a:ext>
            </a:extLst>
          </p:cNvPr>
          <p:cNvSpPr/>
          <p:nvPr/>
        </p:nvSpPr>
        <p:spPr>
          <a:xfrm>
            <a:off x="222687" y="215597"/>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Reproduction for </a:t>
            </a:r>
          </a:p>
          <a:p>
            <a:r>
              <a:rPr lang="fr-CA" sz="23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Private</a:t>
            </a:r>
            <a:r>
              <a:rPr lang="fr-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r>
              <a:rPr lang="fr-CA" sz="23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Purposes</a:t>
            </a:r>
            <a:endParaRPr lang="en-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CD9AE3FE-764A-990A-2333-B9A8BAA3A990}"/>
              </a:ext>
            </a:extLst>
          </p:cNvPr>
          <p:cNvSpPr txBox="1"/>
          <p:nvPr/>
        </p:nvSpPr>
        <p:spPr>
          <a:xfrm>
            <a:off x="2984723" y="4164347"/>
            <a:ext cx="263214" cy="261610"/>
          </a:xfrm>
          <a:prstGeom prst="rect">
            <a:avLst/>
          </a:prstGeom>
          <a:noFill/>
        </p:spPr>
        <p:txBody>
          <a:bodyPr wrap="none" rtlCol="0">
            <a:spAutoFit/>
          </a:bodyPr>
          <a:lstStyle/>
          <a:p>
            <a:pPr algn="r"/>
            <a:r>
              <a:rPr lang="fr-CA" sz="1100" b="1"/>
              <a:t>E</a:t>
            </a:r>
            <a:endParaRPr lang="en-CA" b="1"/>
          </a:p>
        </p:txBody>
      </p:sp>
      <p:pic>
        <p:nvPicPr>
          <p:cNvPr id="43" name="Picture 42">
            <a:extLst>
              <a:ext uri="{FF2B5EF4-FFF2-40B4-BE49-F238E27FC236}">
                <a16:creationId xmlns:a16="http://schemas.microsoft.com/office/drawing/2014/main" id="{1C46769A-0E44-7CA0-F476-7C83143A1BBA}"/>
              </a:ext>
            </a:extLst>
          </p:cNvPr>
          <p:cNvPicPr>
            <a:picLocks noChangeAspect="1"/>
          </p:cNvPicPr>
          <p:nvPr/>
        </p:nvPicPr>
        <p:blipFill>
          <a:blip r:embed="rId5"/>
          <a:stretch>
            <a:fillRect/>
          </a:stretch>
        </p:blipFill>
        <p:spPr>
          <a:xfrm>
            <a:off x="2497340" y="327009"/>
            <a:ext cx="676275" cy="657225"/>
          </a:xfrm>
          <a:prstGeom prst="rect">
            <a:avLst/>
          </a:prstGeom>
        </p:spPr>
      </p:pic>
    </p:spTree>
    <p:extLst>
      <p:ext uri="{BB962C8B-B14F-4D97-AF65-F5344CB8AC3E}">
        <p14:creationId xmlns:p14="http://schemas.microsoft.com/office/powerpoint/2010/main" val="21889012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BDA6E9-3B2E-B4C8-A693-4566CF4BE33E}"/>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1262E99B-0CFF-FEE5-17CE-B77E2D6F29CA}"/>
              </a:ext>
            </a:extLst>
          </p:cNvPr>
          <p:cNvGraphicFramePr>
            <a:graphicFrameLocks noGrp="1"/>
          </p:cNvGraphicFramePr>
          <p:nvPr>
            <p:extLst>
              <p:ext uri="{D42A27DB-BD31-4B8C-83A1-F6EECF244321}">
                <p14:modId xmlns:p14="http://schemas.microsoft.com/office/powerpoint/2010/main" val="360789783"/>
              </p:ext>
            </p:extLst>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A8FAA6EE-F7CA-1093-FED1-044CA35FEC37}"/>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712DD36F-3503-CD01-0792-8805CD5BD42F}"/>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85DB9286-CD77-5932-303E-DA6DCC3C15AE}"/>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E6</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D76C71A3-CACF-FEEF-A7F8-739E35BB3AF1}"/>
                </a:ext>
              </a:extLst>
            </p:cNvPr>
            <p:cNvSpPr txBox="1"/>
            <p:nvPr/>
          </p:nvSpPr>
          <p:spPr>
            <a:xfrm>
              <a:off x="813951" y="561142"/>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94F9EA7F-FA39-A268-E6D2-DCFE1BA2C2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944" y="211540"/>
              <a:ext cx="309429" cy="294451"/>
            </a:xfrm>
            <a:prstGeom prst="rect">
              <a:avLst/>
            </a:prstGeom>
          </p:spPr>
        </p:pic>
      </p:grpSp>
      <p:grpSp>
        <p:nvGrpSpPr>
          <p:cNvPr id="3" name="Group 2">
            <a:extLst>
              <a:ext uri="{FF2B5EF4-FFF2-40B4-BE49-F238E27FC236}">
                <a16:creationId xmlns:a16="http://schemas.microsoft.com/office/drawing/2014/main" id="{0E77618E-6D5F-CCA2-E6F6-70A164D1183F}"/>
              </a:ext>
            </a:extLst>
          </p:cNvPr>
          <p:cNvGrpSpPr/>
          <p:nvPr/>
        </p:nvGrpSpPr>
        <p:grpSpPr>
          <a:xfrm>
            <a:off x="227791" y="4783114"/>
            <a:ext cx="3030610" cy="4185761"/>
            <a:chOff x="187657" y="175126"/>
            <a:chExt cx="3030610" cy="4185761"/>
          </a:xfrm>
        </p:grpSpPr>
        <p:sp>
          <p:nvSpPr>
            <p:cNvPr id="7" name="TextBox 6">
              <a:extLst>
                <a:ext uri="{FF2B5EF4-FFF2-40B4-BE49-F238E27FC236}">
                  <a16:creationId xmlns:a16="http://schemas.microsoft.com/office/drawing/2014/main" id="{2AA77645-44E2-B955-66B0-E9915338AA37}"/>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D03F2519-D5FA-09CF-ADA6-5B5B495D4CE2}"/>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E8</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6CD3EEFA-98CC-26DD-7930-D4E29C41571D}"/>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743F712A-7587-A5D6-7A93-7D3E2254EC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7" y="211540"/>
              <a:ext cx="309429" cy="294451"/>
            </a:xfrm>
            <a:prstGeom prst="rect">
              <a:avLst/>
            </a:prstGeom>
          </p:spPr>
        </p:pic>
      </p:grpSp>
      <p:grpSp>
        <p:nvGrpSpPr>
          <p:cNvPr id="20" name="Group 19">
            <a:extLst>
              <a:ext uri="{FF2B5EF4-FFF2-40B4-BE49-F238E27FC236}">
                <a16:creationId xmlns:a16="http://schemas.microsoft.com/office/drawing/2014/main" id="{00D5A83B-125E-030B-10D2-C4F4916A4236}"/>
              </a:ext>
            </a:extLst>
          </p:cNvPr>
          <p:cNvGrpSpPr/>
          <p:nvPr/>
        </p:nvGrpSpPr>
        <p:grpSpPr>
          <a:xfrm>
            <a:off x="3599599" y="4783113"/>
            <a:ext cx="3030610" cy="4185761"/>
            <a:chOff x="187657" y="175126"/>
            <a:chExt cx="3030610" cy="4185761"/>
          </a:xfrm>
        </p:grpSpPr>
        <p:sp>
          <p:nvSpPr>
            <p:cNvPr id="21" name="TextBox 20">
              <a:extLst>
                <a:ext uri="{FF2B5EF4-FFF2-40B4-BE49-F238E27FC236}">
                  <a16:creationId xmlns:a16="http://schemas.microsoft.com/office/drawing/2014/main" id="{91470B12-8FC8-D8B0-6BE0-6526021B89A5}"/>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2" name="TextBox 21">
              <a:extLst>
                <a:ext uri="{FF2B5EF4-FFF2-40B4-BE49-F238E27FC236}">
                  <a16:creationId xmlns:a16="http://schemas.microsoft.com/office/drawing/2014/main" id="{FF18A503-35BA-0737-84A0-F96C80ED178E}"/>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E7</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8B6F6DD6-81DA-E260-4F3E-3049A33A477D}"/>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4" name="Picture 23" descr="A red maple leaf in a circle with a white circle in the middle&#10;&#10;AI-generated content may be incorrect.">
              <a:extLst>
                <a:ext uri="{FF2B5EF4-FFF2-40B4-BE49-F238E27FC236}">
                  <a16:creationId xmlns:a16="http://schemas.microsoft.com/office/drawing/2014/main" id="{138C8641-9C71-2012-8A99-73D3593CE7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6" y="211540"/>
              <a:ext cx="309429" cy="294451"/>
            </a:xfrm>
            <a:prstGeom prst="rect">
              <a:avLst/>
            </a:prstGeom>
          </p:spPr>
        </p:pic>
      </p:grpSp>
      <p:grpSp>
        <p:nvGrpSpPr>
          <p:cNvPr id="17" name="Group 16">
            <a:extLst>
              <a:ext uri="{FF2B5EF4-FFF2-40B4-BE49-F238E27FC236}">
                <a16:creationId xmlns:a16="http://schemas.microsoft.com/office/drawing/2014/main" id="{2990E41D-E3C5-D543-947E-BD2555168A43}"/>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E72FA158-7ADD-4420-C182-EEB6E09923C3}"/>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7C46723F-0446-CB4D-F3C2-6FC983A5BE02}"/>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E5</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76D03A50-2098-340F-96BA-11FCBB61C979}"/>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D4AB1FA0-95F3-71EF-6730-4A9A7F687E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7" y="211540"/>
              <a:ext cx="309429" cy="294451"/>
            </a:xfrm>
            <a:prstGeom prst="rect">
              <a:avLst/>
            </a:prstGeom>
          </p:spPr>
        </p:pic>
      </p:grpSp>
    </p:spTree>
    <p:extLst>
      <p:ext uri="{BB962C8B-B14F-4D97-AF65-F5344CB8AC3E}">
        <p14:creationId xmlns:p14="http://schemas.microsoft.com/office/powerpoint/2010/main" val="15898261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420D25-D53D-6F7D-F2CF-BE9DE25EA3C9}"/>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AD7EA3A1-CDD0-ACDA-CB2D-17A82A5E8279}"/>
              </a:ext>
            </a:extLst>
          </p:cNvPr>
          <p:cNvGraphicFramePr>
            <a:graphicFrameLocks noGrp="1"/>
          </p:cNvGraphicFramePr>
          <p:nvPr>
            <p:extLst>
              <p:ext uri="{D42A27DB-BD31-4B8C-83A1-F6EECF244321}">
                <p14:modId xmlns:p14="http://schemas.microsoft.com/office/powerpoint/2010/main" val="4088857104"/>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dirty="0"/>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dirty="0"/>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314171D4-9686-15D3-CD24-ED763A64F563}"/>
              </a:ext>
            </a:extLst>
          </p:cNvPr>
          <p:cNvSpPr/>
          <p:nvPr/>
        </p:nvSpPr>
        <p:spPr>
          <a:xfrm>
            <a:off x="3628375" y="190250"/>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News and </a:t>
            </a:r>
          </a:p>
          <a:p>
            <a:r>
              <a:rPr lang="fr-CA" sz="25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Commentary</a:t>
            </a:r>
            <a:endParaRPr lang="en-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ECBB5B66-5A82-A5AF-826D-515552A0DBBB}"/>
              </a:ext>
            </a:extLst>
          </p:cNvPr>
          <p:cNvSpPr txBox="1"/>
          <p:nvPr/>
        </p:nvSpPr>
        <p:spPr>
          <a:xfrm>
            <a:off x="3552174" y="1070092"/>
            <a:ext cx="3305825" cy="3247043"/>
          </a:xfrm>
          <a:prstGeom prst="rect">
            <a:avLst/>
          </a:prstGeom>
          <a:noFill/>
        </p:spPr>
        <p:txBody>
          <a:bodyPr wrap="square" lIns="91440" tIns="45720" rIns="91440" bIns="45720" rtlCol="0" anchor="t">
            <a:spAutoFit/>
          </a:bodyPr>
          <a:lstStyle/>
          <a:p>
            <a:pPr marR="71755" indent="0" algn="l">
              <a:buNone/>
            </a:pPr>
            <a:r>
              <a:rPr lang="en-US" sz="1500" b="1" kern="1400" dirty="0">
                <a:ln>
                  <a:noFill/>
                </a:ln>
                <a:solidFill>
                  <a:srgbClr val="009A46"/>
                </a:solidFill>
                <a:effectLst/>
                <a:latin typeface="Franklin Gothic Book" panose="020B0503020102020204" pitchFamily="34" charset="0"/>
              </a:rPr>
              <a:t>Definition:</a:t>
            </a:r>
            <a:r>
              <a:rPr lang="en-US" sz="1500" kern="1400" dirty="0">
                <a:ln>
                  <a:noFill/>
                </a:ln>
                <a:solidFill>
                  <a:srgbClr val="009A46"/>
                </a:solidFill>
                <a:effectLst/>
                <a:latin typeface="Franklin Gothic Book" panose="020B0503020102020204" pitchFamily="34" charset="0"/>
              </a:rPr>
              <a:t> </a:t>
            </a:r>
            <a:r>
              <a:rPr lang="en-US" sz="1500" kern="1400" dirty="0">
                <a:ln>
                  <a:noFill/>
                </a:ln>
                <a:solidFill>
                  <a:srgbClr val="000000"/>
                </a:solidFill>
                <a:effectLst/>
                <a:latin typeface="Franklin Gothic Book" panose="020B0503020102020204" pitchFamily="34" charset="0"/>
              </a:rPr>
              <a:t>Allows a non-profit educational institution to make a single copy of a news program or news commentary program and perform the copy on the premises for students, for educational or training purposes [s. 29.6].</a:t>
            </a:r>
          </a:p>
          <a:p>
            <a:pPr marR="71755" indent="0" algn="l">
              <a:spcBef>
                <a:spcPts val="600"/>
              </a:spcBef>
              <a:buNone/>
            </a:pPr>
            <a:r>
              <a:rPr lang="en-US" sz="1500" b="1" kern="1400" dirty="0">
                <a:ln>
                  <a:noFill/>
                </a:ln>
                <a:solidFill>
                  <a:srgbClr val="009A46"/>
                </a:solidFill>
                <a:effectLst/>
                <a:latin typeface="Franklin Gothic Book" panose="020B0503020102020204" pitchFamily="34" charset="0"/>
              </a:rPr>
              <a:t>Types of work: </a:t>
            </a:r>
            <a:r>
              <a:rPr lang="en-US" sz="1500" kern="1400" dirty="0">
                <a:ln>
                  <a:noFill/>
                </a:ln>
                <a:solidFill>
                  <a:srgbClr val="000000"/>
                </a:solidFill>
                <a:effectLst/>
                <a:latin typeface="Franklin Gothic Book" panose="020B0503020102020204" pitchFamily="34" charset="0"/>
              </a:rPr>
              <a:t>News programs and news commentary programs (excluding documentaries).</a:t>
            </a:r>
          </a:p>
          <a:p>
            <a:pPr marR="71755">
              <a:spcBef>
                <a:spcPts val="600"/>
              </a:spcBef>
            </a:pPr>
            <a:r>
              <a:rPr lang="en-US" sz="1500" b="1" kern="1400" dirty="0">
                <a:ln>
                  <a:noFill/>
                </a:ln>
                <a:solidFill>
                  <a:srgbClr val="009A46"/>
                </a:solidFill>
                <a:effectLst/>
                <a:latin typeface="Franklin Gothic Book"/>
              </a:rPr>
              <a:t>Example:</a:t>
            </a:r>
            <a:r>
              <a:rPr lang="en-US" sz="1500" kern="1400" dirty="0">
                <a:ln>
                  <a:noFill/>
                </a:ln>
                <a:solidFill>
                  <a:srgbClr val="009A46"/>
                </a:solidFill>
                <a:effectLst/>
                <a:latin typeface="Franklin Gothic Book"/>
              </a:rPr>
              <a:t> </a:t>
            </a:r>
            <a:r>
              <a:rPr lang="en-US" sz="1500" kern="1400" dirty="0">
                <a:ln>
                  <a:noFill/>
                </a:ln>
                <a:solidFill>
                  <a:srgbClr val="000000"/>
                </a:solidFill>
                <a:effectLst/>
                <a:latin typeface="Franklin Gothic Book"/>
              </a:rPr>
              <a:t>An </a:t>
            </a:r>
            <a:r>
              <a:rPr lang="en-US" sz="1500" kern="1400" dirty="0">
                <a:solidFill>
                  <a:srgbClr val="000000"/>
                </a:solidFill>
                <a:latin typeface="Franklin Gothic Book"/>
              </a:rPr>
              <a:t>instructor records</a:t>
            </a:r>
            <a:r>
              <a:rPr lang="en-US" sz="1500" kern="1400" dirty="0">
                <a:ln>
                  <a:noFill/>
                </a:ln>
                <a:solidFill>
                  <a:srgbClr val="000000"/>
                </a:solidFill>
                <a:effectLst/>
                <a:latin typeface="Franklin Gothic Book"/>
              </a:rPr>
              <a:t> the evening news and shows it in class the next day.</a:t>
            </a:r>
          </a:p>
        </p:txBody>
      </p:sp>
      <p:sp>
        <p:nvSpPr>
          <p:cNvPr id="27" name="Rectangle 26">
            <a:extLst>
              <a:ext uri="{FF2B5EF4-FFF2-40B4-BE49-F238E27FC236}">
                <a16:creationId xmlns:a16="http://schemas.microsoft.com/office/drawing/2014/main" id="{C89D1F39-E457-4107-AE98-D506B08E2256}"/>
              </a:ext>
            </a:extLst>
          </p:cNvPr>
          <p:cNvSpPr/>
          <p:nvPr/>
        </p:nvSpPr>
        <p:spPr>
          <a:xfrm>
            <a:off x="209626" y="4762259"/>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400" b="1" dirty="0">
                <a:effectLst>
                  <a:outerShdw blurRad="38100" dist="38100" dir="2700000" algn="tl">
                    <a:srgbClr val="000000">
                      <a:alpha val="43137"/>
                    </a:srgbClr>
                  </a:outerShdw>
                </a:effectLst>
                <a:latin typeface="Franklin Gothic Medium" panose="020B0603020102020204" pitchFamily="34" charset="0"/>
                <a:ea typeface="Calibri"/>
                <a:cs typeface="Calibri"/>
              </a:rPr>
              <a:t>Reproduction </a:t>
            </a:r>
          </a:p>
          <a:p>
            <a:r>
              <a:rPr lang="fr-CA" sz="2400" b="1" dirty="0">
                <a:effectLst>
                  <a:outerShdw blurRad="38100" dist="38100" dir="2700000" algn="tl">
                    <a:srgbClr val="000000">
                      <a:alpha val="43137"/>
                    </a:srgbClr>
                  </a:outerShdw>
                </a:effectLst>
                <a:latin typeface="Franklin Gothic Medium" panose="020B0603020102020204" pitchFamily="34" charset="0"/>
                <a:ea typeface="Calibri"/>
                <a:cs typeface="Calibri"/>
              </a:rPr>
              <a:t>of Broadcast</a:t>
            </a:r>
            <a:endParaRPr lang="en-CA" sz="2400" b="1" dirty="0">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31" name="Rectangle 30">
            <a:extLst>
              <a:ext uri="{FF2B5EF4-FFF2-40B4-BE49-F238E27FC236}">
                <a16:creationId xmlns:a16="http://schemas.microsoft.com/office/drawing/2014/main" id="{B4E738CF-09F5-AABB-C298-94D8055DEB8E}"/>
              </a:ext>
            </a:extLst>
          </p:cNvPr>
          <p:cNvSpPr/>
          <p:nvPr/>
        </p:nvSpPr>
        <p:spPr>
          <a:xfrm>
            <a:off x="3611883" y="4761484"/>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7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Literary</a:t>
            </a:r>
            <a:r>
              <a:rPr lang="fr-CA" sz="2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p>
          <a:p>
            <a:r>
              <a:rPr lang="fr-CA" sz="2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Collections</a:t>
            </a:r>
            <a:endParaRPr lang="en-CA" sz="2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337B822C-46C5-CFB0-3E81-E0E3BEB85C15}"/>
              </a:ext>
            </a:extLst>
          </p:cNvPr>
          <p:cNvSpPr txBox="1"/>
          <p:nvPr/>
        </p:nvSpPr>
        <p:spPr>
          <a:xfrm>
            <a:off x="123899" y="5664159"/>
            <a:ext cx="3221757" cy="3123932"/>
          </a:xfrm>
          <a:prstGeom prst="rect">
            <a:avLst/>
          </a:prstGeom>
          <a:noFill/>
        </p:spPr>
        <p:txBody>
          <a:bodyPr wrap="square" rtlCol="0">
            <a:spAutoFit/>
          </a:bodyPr>
          <a:lstStyle/>
          <a:p>
            <a:pPr marR="71755" indent="0" algn="l">
              <a:spcBef>
                <a:spcPts val="600"/>
              </a:spcBef>
              <a:buNone/>
            </a:pPr>
            <a:r>
              <a:rPr lang="en-US" sz="1300" b="1" kern="1400" dirty="0">
                <a:ln>
                  <a:noFill/>
                </a:ln>
                <a:solidFill>
                  <a:srgbClr val="009A46"/>
                </a:solidFill>
                <a:effectLst/>
                <a:latin typeface="Franklin Gothic Book" panose="020B0503020102020204" pitchFamily="34" charset="0"/>
              </a:rPr>
              <a:t>Definition:</a:t>
            </a:r>
            <a:r>
              <a:rPr lang="en-US" sz="1300" kern="1400" dirty="0">
                <a:ln>
                  <a:noFill/>
                </a:ln>
                <a:solidFill>
                  <a:srgbClr val="009A46"/>
                </a:solidFill>
                <a:effectLst/>
                <a:latin typeface="Franklin Gothic Book" panose="020B0503020102020204" pitchFamily="34" charset="0"/>
              </a:rPr>
              <a:t> </a:t>
            </a:r>
            <a:r>
              <a:rPr lang="en-US" sz="1300" kern="1400" dirty="0">
                <a:ln>
                  <a:noFill/>
                </a:ln>
                <a:solidFill>
                  <a:srgbClr val="000000"/>
                </a:solidFill>
                <a:effectLst/>
                <a:latin typeface="Franklin Gothic Book" panose="020B0503020102020204" pitchFamily="34" charset="0"/>
              </a:rPr>
              <a:t>Allows a non-profit educational institution to make a single copy of a work at the time it is communicated to the public by telecommunication (by legal means) and keep the copy for 30 days to decide whether to show it [s. 29.7].</a:t>
            </a:r>
          </a:p>
          <a:p>
            <a:pPr marR="71755" indent="0" algn="l">
              <a:spcBef>
                <a:spcPts val="600"/>
              </a:spcBef>
              <a:buNone/>
            </a:pPr>
            <a:r>
              <a:rPr lang="en-US" sz="1300" b="1" kern="1400" dirty="0">
                <a:ln>
                  <a:noFill/>
                </a:ln>
                <a:solidFill>
                  <a:srgbClr val="009A46"/>
                </a:solidFill>
                <a:effectLst/>
                <a:latin typeface="Franklin Gothic Book" panose="020B0503020102020204" pitchFamily="34" charset="0"/>
              </a:rPr>
              <a:t>Limitation:</a:t>
            </a:r>
            <a:r>
              <a:rPr lang="en-US" sz="1300" kern="1400" dirty="0">
                <a:ln>
                  <a:noFill/>
                </a:ln>
                <a:solidFill>
                  <a:srgbClr val="009A46"/>
                </a:solidFill>
                <a:effectLst/>
                <a:latin typeface="Franklin Gothic Book" panose="020B0503020102020204" pitchFamily="34" charset="0"/>
              </a:rPr>
              <a:t> </a:t>
            </a:r>
            <a:r>
              <a:rPr lang="en-US" sz="1300" kern="1400" dirty="0">
                <a:ln>
                  <a:noFill/>
                </a:ln>
                <a:solidFill>
                  <a:srgbClr val="000000"/>
                </a:solidFill>
                <a:effectLst/>
                <a:latin typeface="Franklin Gothic Book" panose="020B0503020102020204" pitchFamily="34" charset="0"/>
              </a:rPr>
              <a:t>If the reproduction is performed, royalties must be paid and records kept.</a:t>
            </a:r>
          </a:p>
          <a:p>
            <a:pPr marR="71755" indent="0" algn="l">
              <a:spcBef>
                <a:spcPts val="600"/>
              </a:spcBef>
              <a:buNone/>
            </a:pPr>
            <a:r>
              <a:rPr lang="en-US" sz="1300" b="1" kern="1400" dirty="0">
                <a:ln>
                  <a:noFill/>
                </a:ln>
                <a:solidFill>
                  <a:srgbClr val="009A46"/>
                </a:solidFill>
                <a:effectLst/>
                <a:latin typeface="Franklin Gothic Book" panose="020B0503020102020204" pitchFamily="34" charset="0"/>
              </a:rPr>
              <a:t>Types of work: </a:t>
            </a:r>
            <a:r>
              <a:rPr lang="en-US" sz="1300" kern="1400" dirty="0">
                <a:ln>
                  <a:noFill/>
                </a:ln>
                <a:solidFill>
                  <a:srgbClr val="000000"/>
                </a:solidFill>
                <a:effectLst/>
                <a:latin typeface="Franklin Gothic Book" panose="020B0503020102020204" pitchFamily="34" charset="0"/>
              </a:rPr>
              <a:t>All copyright works or other subject-matter.</a:t>
            </a:r>
          </a:p>
          <a:p>
            <a:pPr marR="71755" indent="0" algn="l">
              <a:spcBef>
                <a:spcPts val="600"/>
              </a:spcBef>
              <a:buNone/>
            </a:pPr>
            <a:r>
              <a:rPr lang="en-US" sz="1300" b="1" kern="1400" dirty="0">
                <a:ln>
                  <a:noFill/>
                </a:ln>
                <a:solidFill>
                  <a:srgbClr val="009A46"/>
                </a:solidFill>
                <a:effectLst/>
                <a:latin typeface="Franklin Gothic Book" panose="020B0503020102020204" pitchFamily="34" charset="0"/>
              </a:rPr>
              <a:t>Example:</a:t>
            </a:r>
            <a:r>
              <a:rPr lang="en-US" sz="1300" kern="1400" dirty="0">
                <a:ln>
                  <a:noFill/>
                </a:ln>
                <a:solidFill>
                  <a:srgbClr val="009A46"/>
                </a:solidFill>
                <a:effectLst/>
                <a:latin typeface="Franklin Gothic Book" panose="020B0503020102020204" pitchFamily="34" charset="0"/>
              </a:rPr>
              <a:t> </a:t>
            </a:r>
            <a:r>
              <a:rPr lang="en-US" sz="1300" kern="1400" dirty="0">
                <a:ln>
                  <a:noFill/>
                </a:ln>
                <a:solidFill>
                  <a:srgbClr val="000000"/>
                </a:solidFill>
                <a:effectLst/>
                <a:latin typeface="Franklin Gothic Book" panose="020B0503020102020204" pitchFamily="34" charset="0"/>
              </a:rPr>
              <a:t>An instructor records a television show with the intent to show it to students within the month.</a:t>
            </a:r>
          </a:p>
        </p:txBody>
      </p:sp>
      <p:sp>
        <p:nvSpPr>
          <p:cNvPr id="9" name="TextBox 8">
            <a:extLst>
              <a:ext uri="{FF2B5EF4-FFF2-40B4-BE49-F238E27FC236}">
                <a16:creationId xmlns:a16="http://schemas.microsoft.com/office/drawing/2014/main" id="{FC34BED1-318B-6175-CF48-965FF2325A04}"/>
              </a:ext>
            </a:extLst>
          </p:cNvPr>
          <p:cNvSpPr txBox="1"/>
          <p:nvPr/>
        </p:nvSpPr>
        <p:spPr>
          <a:xfrm>
            <a:off x="3537287" y="5641226"/>
            <a:ext cx="3305825" cy="3154710"/>
          </a:xfrm>
          <a:prstGeom prst="rect">
            <a:avLst/>
          </a:prstGeom>
          <a:noFill/>
        </p:spPr>
        <p:txBody>
          <a:bodyPr wrap="square" rtlCol="0">
            <a:spAutoFit/>
          </a:bodyPr>
          <a:lstStyle/>
          <a:p>
            <a:pPr marR="71755" indent="0" algn="l">
              <a:buNone/>
            </a:pPr>
            <a:r>
              <a:rPr lang="en-US" sz="1150" b="1" kern="1400" dirty="0">
                <a:ln>
                  <a:noFill/>
                </a:ln>
                <a:solidFill>
                  <a:srgbClr val="009A46"/>
                </a:solidFill>
                <a:effectLst/>
                <a:latin typeface="Franklin Gothic Book" panose="020B0503020102020204" pitchFamily="34" charset="0"/>
              </a:rPr>
              <a:t>Definition:</a:t>
            </a:r>
            <a:r>
              <a:rPr lang="en-US" sz="1150" kern="1400" dirty="0">
                <a:ln>
                  <a:noFill/>
                </a:ln>
                <a:solidFill>
                  <a:srgbClr val="009A46"/>
                </a:solidFill>
                <a:effectLst/>
                <a:latin typeface="Franklin Gothic Book" panose="020B0503020102020204" pitchFamily="34" charset="0"/>
              </a:rPr>
              <a:t> </a:t>
            </a:r>
            <a:r>
              <a:rPr lang="en-US" sz="1150" kern="1400" dirty="0">
                <a:ln>
                  <a:noFill/>
                </a:ln>
                <a:solidFill>
                  <a:srgbClr val="000000"/>
                </a:solidFill>
                <a:effectLst/>
                <a:latin typeface="Franklin Gothic Book" panose="020B0503020102020204" pitchFamily="34" charset="0"/>
              </a:rPr>
              <a:t>Allows the publication of a collection of short passages from literary works under copyright, for use by non-profit educational institutions, in a collection mainly composed of non-copyright matter [s. 30].</a:t>
            </a:r>
          </a:p>
          <a:p>
            <a:pPr marR="71755" indent="0" algn="l">
              <a:spcBef>
                <a:spcPts val="600"/>
              </a:spcBef>
              <a:buNone/>
            </a:pPr>
            <a:r>
              <a:rPr lang="en-US" sz="1150" b="1" kern="1400" dirty="0">
                <a:ln>
                  <a:noFill/>
                </a:ln>
                <a:solidFill>
                  <a:srgbClr val="009A46"/>
                </a:solidFill>
                <a:effectLst/>
                <a:latin typeface="Franklin Gothic Book" panose="020B0503020102020204" pitchFamily="34" charset="0"/>
              </a:rPr>
              <a:t>Limitation:</a:t>
            </a:r>
            <a:r>
              <a:rPr lang="en-US" sz="1150" kern="1400" dirty="0">
                <a:ln>
                  <a:noFill/>
                </a:ln>
                <a:solidFill>
                  <a:srgbClr val="009A46"/>
                </a:solidFill>
                <a:effectLst/>
                <a:latin typeface="Franklin Gothic Book" panose="020B0503020102020204" pitchFamily="34" charset="0"/>
              </a:rPr>
              <a:t> </a:t>
            </a:r>
            <a:r>
              <a:rPr lang="en-US" sz="1150" kern="1400" dirty="0">
                <a:ln>
                  <a:noFill/>
                </a:ln>
                <a:solidFill>
                  <a:srgbClr val="000000"/>
                </a:solidFill>
                <a:effectLst/>
                <a:latin typeface="Franklin Gothic Book" panose="020B0503020102020204" pitchFamily="34" charset="0"/>
              </a:rPr>
              <a:t>The collection does not include more than two passages from works by the same author, published by the same publisher</a:t>
            </a:r>
            <a:r>
              <a:rPr lang="en-US" sz="1150" kern="1400" dirty="0">
                <a:solidFill>
                  <a:srgbClr val="000000"/>
                </a:solidFill>
                <a:latin typeface="Franklin Gothic Book" panose="020B0503020102020204" pitchFamily="34" charset="0"/>
              </a:rPr>
              <a:t>,</a:t>
            </a:r>
            <a:r>
              <a:rPr lang="en-US" sz="1150" kern="1400" dirty="0">
                <a:ln>
                  <a:noFill/>
                </a:ln>
                <a:solidFill>
                  <a:srgbClr val="000000"/>
                </a:solidFill>
                <a:effectLst/>
                <a:latin typeface="Franklin Gothic Book" panose="020B0503020102020204" pitchFamily="34" charset="0"/>
              </a:rPr>
              <a:t> within five years; the author and source are acknowledged; the original works were not themselves published for educational use.</a:t>
            </a:r>
          </a:p>
          <a:p>
            <a:pPr marR="71755" indent="0" algn="l">
              <a:spcBef>
                <a:spcPts val="600"/>
              </a:spcBef>
              <a:buNone/>
            </a:pPr>
            <a:r>
              <a:rPr lang="en-US" sz="1150" b="1" kern="1400" dirty="0">
                <a:ln>
                  <a:noFill/>
                </a:ln>
                <a:solidFill>
                  <a:srgbClr val="009A46"/>
                </a:solidFill>
                <a:effectLst/>
                <a:latin typeface="Franklin Gothic Book" panose="020B0503020102020204" pitchFamily="34" charset="0"/>
              </a:rPr>
              <a:t>Types of work: </a:t>
            </a:r>
            <a:r>
              <a:rPr lang="en-US" sz="1150" kern="1400" dirty="0">
                <a:ln>
                  <a:noFill/>
                </a:ln>
                <a:solidFill>
                  <a:srgbClr val="000000"/>
                </a:solidFill>
                <a:effectLst/>
                <a:latin typeface="Franklin Gothic Book" panose="020B0503020102020204" pitchFamily="34" charset="0"/>
              </a:rPr>
              <a:t>Literary works.</a:t>
            </a:r>
          </a:p>
          <a:p>
            <a:pPr marR="71755" indent="0" algn="l">
              <a:spcBef>
                <a:spcPts val="600"/>
              </a:spcBef>
              <a:buNone/>
            </a:pPr>
            <a:r>
              <a:rPr lang="en-US" sz="1150" b="1" kern="1400" dirty="0">
                <a:ln>
                  <a:noFill/>
                </a:ln>
                <a:solidFill>
                  <a:srgbClr val="009A46"/>
                </a:solidFill>
                <a:effectLst/>
                <a:latin typeface="Franklin Gothic Book" panose="020B0503020102020204" pitchFamily="34" charset="0"/>
              </a:rPr>
              <a:t>Example:</a:t>
            </a:r>
            <a:r>
              <a:rPr lang="en-US" sz="1150" kern="1400" dirty="0">
                <a:ln>
                  <a:noFill/>
                </a:ln>
                <a:solidFill>
                  <a:srgbClr val="009A46"/>
                </a:solidFill>
                <a:effectLst/>
                <a:latin typeface="Franklin Gothic Book" panose="020B0503020102020204" pitchFamily="34" charset="0"/>
              </a:rPr>
              <a:t> </a:t>
            </a:r>
            <a:r>
              <a:rPr lang="en-US" sz="1150" kern="1400" dirty="0">
                <a:ln>
                  <a:noFill/>
                </a:ln>
                <a:solidFill>
                  <a:srgbClr val="000000"/>
                </a:solidFill>
                <a:effectLst/>
                <a:latin typeface="Franklin Gothic Book" panose="020B0503020102020204" pitchFamily="34" charset="0"/>
              </a:rPr>
              <a:t>An educational publisher creates a collection of Shakespeare’s plays, including some passages of commentary by present-day critics.</a:t>
            </a:r>
          </a:p>
        </p:txBody>
      </p:sp>
      <p:sp>
        <p:nvSpPr>
          <p:cNvPr id="3" name="TextBox 2">
            <a:extLst>
              <a:ext uri="{FF2B5EF4-FFF2-40B4-BE49-F238E27FC236}">
                <a16:creationId xmlns:a16="http://schemas.microsoft.com/office/drawing/2014/main" id="{226F3EF6-AA14-37B2-511E-60F2EFB56DDB}"/>
              </a:ext>
            </a:extLst>
          </p:cNvPr>
          <p:cNvSpPr txBox="1"/>
          <p:nvPr/>
        </p:nvSpPr>
        <p:spPr>
          <a:xfrm>
            <a:off x="6475738" y="4108245"/>
            <a:ext cx="271228" cy="261610"/>
          </a:xfrm>
          <a:prstGeom prst="rect">
            <a:avLst/>
          </a:prstGeom>
          <a:noFill/>
        </p:spPr>
        <p:txBody>
          <a:bodyPr wrap="none" rtlCol="0">
            <a:spAutoFit/>
          </a:bodyPr>
          <a:lstStyle/>
          <a:p>
            <a:r>
              <a:rPr lang="fr-CA" sz="1100" b="1"/>
              <a:t>E</a:t>
            </a:r>
            <a:endParaRPr lang="en-CA" b="1"/>
          </a:p>
        </p:txBody>
      </p:sp>
      <p:sp>
        <p:nvSpPr>
          <p:cNvPr id="4" name="TextBox 3">
            <a:extLst>
              <a:ext uri="{FF2B5EF4-FFF2-40B4-BE49-F238E27FC236}">
                <a16:creationId xmlns:a16="http://schemas.microsoft.com/office/drawing/2014/main" id="{C59B2491-F8A4-BE82-2068-BBFEB70CFB3B}"/>
              </a:ext>
            </a:extLst>
          </p:cNvPr>
          <p:cNvSpPr txBox="1"/>
          <p:nvPr/>
        </p:nvSpPr>
        <p:spPr>
          <a:xfrm>
            <a:off x="3062473" y="8788204"/>
            <a:ext cx="272832" cy="261610"/>
          </a:xfrm>
          <a:prstGeom prst="rect">
            <a:avLst/>
          </a:prstGeom>
          <a:noFill/>
        </p:spPr>
        <p:txBody>
          <a:bodyPr wrap="none" rtlCol="0">
            <a:spAutoFit/>
          </a:bodyPr>
          <a:lstStyle/>
          <a:p>
            <a:r>
              <a:rPr lang="fr-CA" sz="1100" b="1"/>
              <a:t>E</a:t>
            </a:r>
            <a:endParaRPr lang="en-CA" b="1"/>
          </a:p>
        </p:txBody>
      </p:sp>
      <p:sp>
        <p:nvSpPr>
          <p:cNvPr id="5" name="TextBox 4">
            <a:extLst>
              <a:ext uri="{FF2B5EF4-FFF2-40B4-BE49-F238E27FC236}">
                <a16:creationId xmlns:a16="http://schemas.microsoft.com/office/drawing/2014/main" id="{2CDB228A-2137-7B1A-93DB-A40988ED4DFF}"/>
              </a:ext>
            </a:extLst>
          </p:cNvPr>
          <p:cNvSpPr txBox="1"/>
          <p:nvPr/>
        </p:nvSpPr>
        <p:spPr>
          <a:xfrm>
            <a:off x="6402848" y="8786434"/>
            <a:ext cx="272832" cy="261610"/>
          </a:xfrm>
          <a:prstGeom prst="rect">
            <a:avLst/>
          </a:prstGeom>
          <a:noFill/>
        </p:spPr>
        <p:txBody>
          <a:bodyPr wrap="none" rtlCol="0">
            <a:spAutoFit/>
          </a:bodyPr>
          <a:lstStyle/>
          <a:p>
            <a:r>
              <a:rPr lang="fr-CA" sz="1100" b="1"/>
              <a:t>E</a:t>
            </a:r>
            <a:endParaRPr lang="en-CA" b="1"/>
          </a:p>
        </p:txBody>
      </p:sp>
      <p:pic>
        <p:nvPicPr>
          <p:cNvPr id="7" name="Picture 6">
            <a:extLst>
              <a:ext uri="{FF2B5EF4-FFF2-40B4-BE49-F238E27FC236}">
                <a16:creationId xmlns:a16="http://schemas.microsoft.com/office/drawing/2014/main" id="{8BAF6D22-B748-9ADB-52A8-367EB526E645}"/>
              </a:ext>
            </a:extLst>
          </p:cNvPr>
          <p:cNvPicPr>
            <a:picLocks noChangeAspect="1"/>
          </p:cNvPicPr>
          <p:nvPr/>
        </p:nvPicPr>
        <p:blipFill>
          <a:blip r:embed="rId2"/>
          <a:stretch>
            <a:fillRect/>
          </a:stretch>
        </p:blipFill>
        <p:spPr>
          <a:xfrm>
            <a:off x="5697004" y="267388"/>
            <a:ext cx="722334" cy="722334"/>
          </a:xfrm>
          <a:prstGeom prst="rect">
            <a:avLst/>
          </a:prstGeom>
        </p:spPr>
      </p:pic>
      <p:pic>
        <p:nvPicPr>
          <p:cNvPr id="11" name="Picture 10">
            <a:extLst>
              <a:ext uri="{FF2B5EF4-FFF2-40B4-BE49-F238E27FC236}">
                <a16:creationId xmlns:a16="http://schemas.microsoft.com/office/drawing/2014/main" id="{F10307E8-780B-9A27-E138-74067212D533}"/>
              </a:ext>
            </a:extLst>
          </p:cNvPr>
          <p:cNvPicPr>
            <a:picLocks noChangeAspect="1"/>
          </p:cNvPicPr>
          <p:nvPr/>
        </p:nvPicPr>
        <p:blipFill>
          <a:blip r:embed="rId3"/>
          <a:stretch>
            <a:fillRect/>
          </a:stretch>
        </p:blipFill>
        <p:spPr>
          <a:xfrm>
            <a:off x="2315087" y="4835164"/>
            <a:ext cx="722531" cy="722531"/>
          </a:xfrm>
          <a:prstGeom prst="rect">
            <a:avLst/>
          </a:prstGeom>
        </p:spPr>
      </p:pic>
      <p:pic>
        <p:nvPicPr>
          <p:cNvPr id="15" name="Picture 14">
            <a:extLst>
              <a:ext uri="{FF2B5EF4-FFF2-40B4-BE49-F238E27FC236}">
                <a16:creationId xmlns:a16="http://schemas.microsoft.com/office/drawing/2014/main" id="{15FF4B7F-EBB3-85F8-98BA-C35C20FF0DC6}"/>
              </a:ext>
            </a:extLst>
          </p:cNvPr>
          <p:cNvPicPr>
            <a:picLocks noChangeAspect="1"/>
          </p:cNvPicPr>
          <p:nvPr/>
        </p:nvPicPr>
        <p:blipFill>
          <a:blip r:embed="rId4"/>
          <a:stretch>
            <a:fillRect/>
          </a:stretch>
        </p:blipFill>
        <p:spPr>
          <a:xfrm>
            <a:off x="5773161" y="4854485"/>
            <a:ext cx="669615" cy="669615"/>
          </a:xfrm>
          <a:prstGeom prst="rect">
            <a:avLst/>
          </a:prstGeom>
        </p:spPr>
      </p:pic>
      <p:sp>
        <p:nvSpPr>
          <p:cNvPr id="6" name="TextBox 5">
            <a:extLst>
              <a:ext uri="{FF2B5EF4-FFF2-40B4-BE49-F238E27FC236}">
                <a16:creationId xmlns:a16="http://schemas.microsoft.com/office/drawing/2014/main" id="{FE062F24-E234-CC7F-9FAD-A1E520F352BA}"/>
              </a:ext>
            </a:extLst>
          </p:cNvPr>
          <p:cNvSpPr txBox="1"/>
          <p:nvPr/>
        </p:nvSpPr>
        <p:spPr>
          <a:xfrm>
            <a:off x="136963" y="1085777"/>
            <a:ext cx="3208693" cy="3154710"/>
          </a:xfrm>
          <a:prstGeom prst="rect">
            <a:avLst/>
          </a:prstGeom>
          <a:noFill/>
        </p:spPr>
        <p:txBody>
          <a:bodyPr wrap="square" lIns="91440" tIns="45720" rIns="91440" bIns="45720" rtlCol="0" anchor="t">
            <a:spAutoFit/>
          </a:bodyPr>
          <a:lstStyle/>
          <a:p>
            <a:pPr marR="71755">
              <a:spcBef>
                <a:spcPts val="300"/>
              </a:spcBef>
            </a:pPr>
            <a:r>
              <a:rPr lang="en-US" sz="1150" b="1" kern="1400" dirty="0">
                <a:ln>
                  <a:noFill/>
                </a:ln>
                <a:solidFill>
                  <a:srgbClr val="009A46"/>
                </a:solidFill>
                <a:effectLst/>
                <a:latin typeface="Franklin Gothic Book"/>
              </a:rPr>
              <a:t>Definition:</a:t>
            </a:r>
            <a:r>
              <a:rPr lang="en-US" sz="1150" kern="1400" dirty="0">
                <a:ln>
                  <a:noFill/>
                </a:ln>
                <a:solidFill>
                  <a:srgbClr val="009A46"/>
                </a:solidFill>
                <a:effectLst/>
                <a:latin typeface="Franklin Gothic Book"/>
              </a:rPr>
              <a:t> </a:t>
            </a:r>
            <a:r>
              <a:rPr lang="en-US" sz="1150" kern="1400" dirty="0">
                <a:ln>
                  <a:noFill/>
                </a:ln>
                <a:solidFill>
                  <a:srgbClr val="000000"/>
                </a:solidFill>
                <a:effectLst/>
                <a:latin typeface="Franklin Gothic Book"/>
              </a:rPr>
              <a:t>Allows a non-profit educational institution to facilitate the live performance of a </a:t>
            </a:r>
            <a:r>
              <a:rPr lang="en-US" sz="1150" kern="1400" dirty="0">
                <a:solidFill>
                  <a:srgbClr val="000000"/>
                </a:solidFill>
                <a:latin typeface="Franklin Gothic Book"/>
              </a:rPr>
              <a:t>copyright </a:t>
            </a:r>
            <a:r>
              <a:rPr lang="en-US" sz="1150" kern="1400" dirty="0">
                <a:ln>
                  <a:noFill/>
                </a:ln>
                <a:solidFill>
                  <a:srgbClr val="000000"/>
                </a:solidFill>
                <a:effectLst/>
                <a:latin typeface="Franklin Gothic Book"/>
              </a:rPr>
              <a:t>work by students, the performance of a sound recording, the showing of a work that is being communicated to the public by telecommunication, or the performance in public of a cinematographic work, before an audience made up primarily of students, on the premises of the institution [s. 29.5].</a:t>
            </a:r>
          </a:p>
          <a:p>
            <a:pPr marR="71755">
              <a:spcBef>
                <a:spcPts val="600"/>
              </a:spcBef>
            </a:pPr>
            <a:r>
              <a:rPr lang="en-US" sz="1150" b="1" kern="1400" dirty="0">
                <a:ln>
                  <a:noFill/>
                </a:ln>
                <a:solidFill>
                  <a:srgbClr val="009A46"/>
                </a:solidFill>
                <a:effectLst/>
                <a:latin typeface="Franklin Gothic Book"/>
              </a:rPr>
              <a:t>Limitation:</a:t>
            </a:r>
            <a:r>
              <a:rPr lang="en-US" sz="1150" kern="1400" dirty="0">
                <a:ln>
                  <a:noFill/>
                </a:ln>
                <a:solidFill>
                  <a:srgbClr val="009A46"/>
                </a:solidFill>
                <a:effectLst/>
                <a:latin typeface="Franklin Gothic Book"/>
              </a:rPr>
              <a:t> </a:t>
            </a:r>
            <a:r>
              <a:rPr lang="en-US" sz="1150" kern="1400" dirty="0">
                <a:latin typeface="Franklin Gothic Book"/>
                <a:cs typeface="Segoe UI"/>
              </a:rPr>
              <a:t>There are no reasonable grounds to believe that the </a:t>
            </a:r>
            <a:r>
              <a:rPr lang="en-US" sz="1150" kern="1400" dirty="0">
                <a:ln>
                  <a:noFill/>
                </a:ln>
                <a:effectLst/>
                <a:latin typeface="Franklin Gothic Book"/>
                <a:cs typeface="Segoe UI"/>
              </a:rPr>
              <a:t>sound recording or cinematographic work is an infringing copy</a:t>
            </a:r>
            <a:r>
              <a:rPr lang="en-US" sz="1150" kern="1400" dirty="0">
                <a:ln>
                  <a:noFill/>
                </a:ln>
                <a:solidFill>
                  <a:srgbClr val="009A46"/>
                </a:solidFill>
                <a:effectLst/>
                <a:latin typeface="Franklin Gothic Book"/>
                <a:cs typeface="Segoe UI"/>
              </a:rPr>
              <a:t>.</a:t>
            </a:r>
          </a:p>
          <a:p>
            <a:pPr marR="71755" indent="0" algn="l">
              <a:spcBef>
                <a:spcPts val="600"/>
              </a:spcBef>
              <a:buNone/>
            </a:pPr>
            <a:r>
              <a:rPr lang="en-US" sz="1150" b="1" kern="1400" dirty="0">
                <a:ln>
                  <a:noFill/>
                </a:ln>
                <a:solidFill>
                  <a:srgbClr val="009A46"/>
                </a:solidFill>
                <a:effectLst/>
                <a:latin typeface="Franklin Gothic Book"/>
              </a:rPr>
              <a:t>Types of work: </a:t>
            </a:r>
            <a:r>
              <a:rPr lang="en-US" sz="1150" kern="1400" dirty="0">
                <a:ln>
                  <a:noFill/>
                </a:ln>
                <a:solidFill>
                  <a:srgbClr val="000000"/>
                </a:solidFill>
                <a:effectLst/>
                <a:latin typeface="Franklin Gothic Book"/>
              </a:rPr>
              <a:t>All copyright works or other subject-matter.</a:t>
            </a:r>
          </a:p>
          <a:p>
            <a:pPr marR="71755" indent="0" algn="l">
              <a:spcBef>
                <a:spcPts val="600"/>
              </a:spcBef>
              <a:buNone/>
            </a:pPr>
            <a:r>
              <a:rPr lang="en-US" sz="1150" b="1" kern="1400" dirty="0">
                <a:ln>
                  <a:noFill/>
                </a:ln>
                <a:solidFill>
                  <a:srgbClr val="009A46"/>
                </a:solidFill>
                <a:effectLst/>
                <a:latin typeface="Franklin Gothic Book"/>
              </a:rPr>
              <a:t>Example:</a:t>
            </a:r>
            <a:r>
              <a:rPr lang="en-US" sz="1150" kern="1400" dirty="0">
                <a:ln>
                  <a:noFill/>
                </a:ln>
                <a:solidFill>
                  <a:srgbClr val="009A46"/>
                </a:solidFill>
                <a:effectLst/>
                <a:latin typeface="Franklin Gothic Book"/>
              </a:rPr>
              <a:t> </a:t>
            </a:r>
            <a:r>
              <a:rPr lang="en-US" sz="1150" kern="1400" dirty="0">
                <a:ln>
                  <a:noFill/>
                </a:ln>
                <a:solidFill>
                  <a:srgbClr val="000000"/>
                </a:solidFill>
                <a:effectLst/>
                <a:latin typeface="Franklin Gothic Book"/>
              </a:rPr>
              <a:t>An instructor shows his students a documentary film that is related to the course.</a:t>
            </a:r>
          </a:p>
        </p:txBody>
      </p:sp>
      <p:sp>
        <p:nvSpPr>
          <p:cNvPr id="10" name="Rectangle 9">
            <a:extLst>
              <a:ext uri="{FF2B5EF4-FFF2-40B4-BE49-F238E27FC236}">
                <a16:creationId xmlns:a16="http://schemas.microsoft.com/office/drawing/2014/main" id="{849E9147-D7E0-0EFC-E241-5992E3092743}"/>
              </a:ext>
            </a:extLst>
          </p:cNvPr>
          <p:cNvSpPr/>
          <p:nvPr/>
        </p:nvSpPr>
        <p:spPr>
          <a:xfrm>
            <a:off x="222687" y="189472"/>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6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Performances</a:t>
            </a:r>
            <a:endParaRPr lang="en-CA" sz="26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72AE9AB1-A8E8-3891-D95F-BA98D4CD8743}"/>
              </a:ext>
            </a:extLst>
          </p:cNvPr>
          <p:cNvSpPr txBox="1"/>
          <p:nvPr/>
        </p:nvSpPr>
        <p:spPr>
          <a:xfrm>
            <a:off x="3063206" y="4100122"/>
            <a:ext cx="282450" cy="261610"/>
          </a:xfrm>
          <a:prstGeom prst="rect">
            <a:avLst/>
          </a:prstGeom>
          <a:noFill/>
        </p:spPr>
        <p:txBody>
          <a:bodyPr wrap="none" rtlCol="0">
            <a:spAutoFit/>
          </a:bodyPr>
          <a:lstStyle/>
          <a:p>
            <a:r>
              <a:rPr lang="fr-CA" sz="1100" b="1"/>
              <a:t>C</a:t>
            </a:r>
            <a:endParaRPr lang="en-CA" b="1"/>
          </a:p>
        </p:txBody>
      </p:sp>
      <p:pic>
        <p:nvPicPr>
          <p:cNvPr id="16" name="Picture 15">
            <a:extLst>
              <a:ext uri="{FF2B5EF4-FFF2-40B4-BE49-F238E27FC236}">
                <a16:creationId xmlns:a16="http://schemas.microsoft.com/office/drawing/2014/main" id="{9C9738BD-8721-863D-496E-B5C646D6D906}"/>
              </a:ext>
            </a:extLst>
          </p:cNvPr>
          <p:cNvPicPr>
            <a:picLocks noChangeAspect="1"/>
          </p:cNvPicPr>
          <p:nvPr/>
        </p:nvPicPr>
        <p:blipFill>
          <a:blip r:embed="rId5"/>
          <a:stretch>
            <a:fillRect/>
          </a:stretch>
        </p:blipFill>
        <p:spPr>
          <a:xfrm>
            <a:off x="2457799" y="275688"/>
            <a:ext cx="644002" cy="644002"/>
          </a:xfrm>
          <a:prstGeom prst="rect">
            <a:avLst/>
          </a:prstGeom>
        </p:spPr>
      </p:pic>
    </p:spTree>
    <p:extLst>
      <p:ext uri="{BB962C8B-B14F-4D97-AF65-F5344CB8AC3E}">
        <p14:creationId xmlns:p14="http://schemas.microsoft.com/office/powerpoint/2010/main" val="15003756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B8EBD2-DA46-DD5B-4330-666569834EBC}"/>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EEB3912A-8913-B17C-E57B-EB319335FD57}"/>
              </a:ext>
            </a:extLst>
          </p:cNvPr>
          <p:cNvGraphicFramePr>
            <a:graphicFrameLocks noGrp="1"/>
          </p:cNvGraphicFramePr>
          <p:nvPr>
            <p:extLst>
              <p:ext uri="{D42A27DB-BD31-4B8C-83A1-F6EECF244321}">
                <p14:modId xmlns:p14="http://schemas.microsoft.com/office/powerpoint/2010/main" val="4116033845"/>
              </p:ext>
            </p:extLst>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B3ABFD33-F4CC-1C6B-CB4D-2A90D2E01BF6}"/>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2C5BD7B0-C8B8-88E9-1C24-66148C982EB2}"/>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EADB9927-ED80-F07F-4533-783DC344C24A}"/>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E10</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7E3B90C4-0A3D-3E15-0EBD-350629119918}"/>
                </a:ext>
              </a:extLst>
            </p:cNvPr>
            <p:cNvSpPr txBox="1"/>
            <p:nvPr/>
          </p:nvSpPr>
          <p:spPr>
            <a:xfrm>
              <a:off x="813951" y="561142"/>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8D323761-7D34-6A52-CC71-B57556E45C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7" y="211540"/>
              <a:ext cx="309429" cy="294451"/>
            </a:xfrm>
            <a:prstGeom prst="rect">
              <a:avLst/>
            </a:prstGeom>
          </p:spPr>
        </p:pic>
      </p:grpSp>
      <p:grpSp>
        <p:nvGrpSpPr>
          <p:cNvPr id="3" name="Group 2">
            <a:extLst>
              <a:ext uri="{FF2B5EF4-FFF2-40B4-BE49-F238E27FC236}">
                <a16:creationId xmlns:a16="http://schemas.microsoft.com/office/drawing/2014/main" id="{DE996402-5185-9504-11CF-229EE64261BE}"/>
              </a:ext>
            </a:extLst>
          </p:cNvPr>
          <p:cNvGrpSpPr/>
          <p:nvPr/>
        </p:nvGrpSpPr>
        <p:grpSpPr>
          <a:xfrm>
            <a:off x="227791" y="4783114"/>
            <a:ext cx="3030610" cy="4185761"/>
            <a:chOff x="187657" y="175126"/>
            <a:chExt cx="3030610" cy="4185761"/>
          </a:xfrm>
        </p:grpSpPr>
        <p:sp>
          <p:nvSpPr>
            <p:cNvPr id="7" name="TextBox 6">
              <a:extLst>
                <a:ext uri="{FF2B5EF4-FFF2-40B4-BE49-F238E27FC236}">
                  <a16:creationId xmlns:a16="http://schemas.microsoft.com/office/drawing/2014/main" id="{FA65596D-8CE0-3C07-B65B-62C2DCACA515}"/>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83303F06-97FE-7657-C882-CA83E6CF02F6}"/>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E12</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0508F464-0290-C1B3-AA80-13F544DD7E0E}"/>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46683A46-D3E2-E469-8680-4853674202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7" y="211540"/>
              <a:ext cx="309429" cy="294451"/>
            </a:xfrm>
            <a:prstGeom prst="rect">
              <a:avLst/>
            </a:prstGeom>
          </p:spPr>
        </p:pic>
      </p:grpSp>
      <p:grpSp>
        <p:nvGrpSpPr>
          <p:cNvPr id="20" name="Group 19">
            <a:extLst>
              <a:ext uri="{FF2B5EF4-FFF2-40B4-BE49-F238E27FC236}">
                <a16:creationId xmlns:a16="http://schemas.microsoft.com/office/drawing/2014/main" id="{49AE5D79-9A6B-EC35-0D2D-84757FFCB6E7}"/>
              </a:ext>
            </a:extLst>
          </p:cNvPr>
          <p:cNvGrpSpPr/>
          <p:nvPr/>
        </p:nvGrpSpPr>
        <p:grpSpPr>
          <a:xfrm>
            <a:off x="3599599" y="4783113"/>
            <a:ext cx="3030610" cy="4185761"/>
            <a:chOff x="187657" y="175126"/>
            <a:chExt cx="3030610" cy="4185761"/>
          </a:xfrm>
        </p:grpSpPr>
        <p:sp>
          <p:nvSpPr>
            <p:cNvPr id="21" name="TextBox 20">
              <a:extLst>
                <a:ext uri="{FF2B5EF4-FFF2-40B4-BE49-F238E27FC236}">
                  <a16:creationId xmlns:a16="http://schemas.microsoft.com/office/drawing/2014/main" id="{5C5D5216-02DA-2A7C-0737-A89D5C2319BA}"/>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2" name="TextBox 21">
              <a:extLst>
                <a:ext uri="{FF2B5EF4-FFF2-40B4-BE49-F238E27FC236}">
                  <a16:creationId xmlns:a16="http://schemas.microsoft.com/office/drawing/2014/main" id="{D1563264-8014-8B46-2EE9-4FA81ACEA864}"/>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E11</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EBEE56A6-A27F-208D-8A3B-C83E793BD910}"/>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4" name="Picture 23" descr="A red maple leaf in a circle with a white circle in the middle&#10;&#10;AI-generated content may be incorrect.">
              <a:extLst>
                <a:ext uri="{FF2B5EF4-FFF2-40B4-BE49-F238E27FC236}">
                  <a16:creationId xmlns:a16="http://schemas.microsoft.com/office/drawing/2014/main" id="{9AACC65B-EE29-EA38-C00F-C3368F1C69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6" y="211540"/>
              <a:ext cx="309429" cy="294451"/>
            </a:xfrm>
            <a:prstGeom prst="rect">
              <a:avLst/>
            </a:prstGeom>
          </p:spPr>
        </p:pic>
      </p:grpSp>
      <p:grpSp>
        <p:nvGrpSpPr>
          <p:cNvPr id="17" name="Group 16">
            <a:extLst>
              <a:ext uri="{FF2B5EF4-FFF2-40B4-BE49-F238E27FC236}">
                <a16:creationId xmlns:a16="http://schemas.microsoft.com/office/drawing/2014/main" id="{536CA7BC-28A3-227F-A13F-F6E03A874C17}"/>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088FF657-6FF1-189C-90C0-80015E6895E8}"/>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0122BB62-3422-67E5-C1F9-EE29FBA4738D}"/>
                </a:ext>
              </a:extLst>
            </p:cNvPr>
            <p:cNvSpPr txBox="1"/>
            <p:nvPr/>
          </p:nvSpPr>
          <p:spPr>
            <a:xfrm>
              <a:off x="187657" y="214952"/>
              <a:ext cx="35939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E9</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6FFA7495-16DD-5898-14E6-E01E37150649}"/>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8EA2535B-276E-CF7E-AF9A-3BDD3A46F4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944" y="211540"/>
              <a:ext cx="309429" cy="294451"/>
            </a:xfrm>
            <a:prstGeom prst="rect">
              <a:avLst/>
            </a:prstGeom>
          </p:spPr>
        </p:pic>
      </p:grpSp>
    </p:spTree>
    <p:extLst>
      <p:ext uri="{BB962C8B-B14F-4D97-AF65-F5344CB8AC3E}">
        <p14:creationId xmlns:p14="http://schemas.microsoft.com/office/powerpoint/2010/main" val="8113487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22D228-97A2-15FC-6D87-67739FBB2BAD}"/>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CE5548B3-6ADC-FE4A-D217-395B3AA36250}"/>
              </a:ext>
            </a:extLst>
          </p:cNvPr>
          <p:cNvGraphicFramePr>
            <a:graphicFrameLocks noGrp="1"/>
          </p:cNvGraphicFramePr>
          <p:nvPr>
            <p:extLst>
              <p:ext uri="{D42A27DB-BD31-4B8C-83A1-F6EECF244321}">
                <p14:modId xmlns:p14="http://schemas.microsoft.com/office/powerpoint/2010/main" val="2426881611"/>
              </p:ext>
            </p:extLst>
          </p:nvPr>
        </p:nvGraphicFramePr>
        <p:xfrm>
          <a:off x="0" y="-1"/>
          <a:ext cx="6853331" cy="9129062"/>
        </p:xfrm>
        <a:graphic>
          <a:graphicData uri="http://schemas.openxmlformats.org/drawingml/2006/table">
            <a:tbl>
              <a:tblPr firstRow="1" bandRow="1">
                <a:tableStyleId>{5940675A-B579-460E-94D1-54222C63F5DA}</a:tableStyleId>
              </a:tblPr>
              <a:tblGrid>
                <a:gridCol w="3435531">
                  <a:extLst>
                    <a:ext uri="{9D8B030D-6E8A-4147-A177-3AD203B41FA5}">
                      <a16:colId xmlns:a16="http://schemas.microsoft.com/office/drawing/2014/main" val="1118023440"/>
                    </a:ext>
                  </a:extLst>
                </a:gridCol>
                <a:gridCol w="3417800">
                  <a:extLst>
                    <a:ext uri="{9D8B030D-6E8A-4147-A177-3AD203B41FA5}">
                      <a16:colId xmlns:a16="http://schemas.microsoft.com/office/drawing/2014/main" val="1369772"/>
                    </a:ext>
                  </a:extLst>
                </a:gridCol>
              </a:tblGrid>
              <a:tr h="456453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6453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73D8C0D5-CD4F-9033-040E-C3196797FE54}"/>
              </a:ext>
            </a:extLst>
          </p:cNvPr>
          <p:cNvSpPr/>
          <p:nvPr/>
        </p:nvSpPr>
        <p:spPr>
          <a:xfrm>
            <a:off x="3611891" y="190250"/>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Work </a:t>
            </a:r>
            <a:r>
              <a:rPr lang="fr-CA" sz="23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Available</a:t>
            </a:r>
            <a:r>
              <a:rPr lang="fr-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p>
          <a:p>
            <a:r>
              <a:rPr lang="fr-CA" sz="23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Through</a:t>
            </a:r>
            <a:r>
              <a:rPr lang="fr-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Internet</a:t>
            </a:r>
            <a:endParaRPr lang="en-CA" sz="23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CF42EB39-EE88-1FB4-2436-D88A977DA6F8}"/>
              </a:ext>
            </a:extLst>
          </p:cNvPr>
          <p:cNvSpPr txBox="1"/>
          <p:nvPr/>
        </p:nvSpPr>
        <p:spPr>
          <a:xfrm>
            <a:off x="3526165" y="1054511"/>
            <a:ext cx="3274874" cy="3424014"/>
          </a:xfrm>
          <a:prstGeom prst="rect">
            <a:avLst/>
          </a:prstGeom>
          <a:noFill/>
        </p:spPr>
        <p:txBody>
          <a:bodyPr wrap="square" lIns="91440" tIns="45720" rIns="91440" bIns="45720" rtlCol="0" anchor="t">
            <a:spAutoFit/>
          </a:bodyPr>
          <a:lstStyle/>
          <a:p>
            <a:pPr marR="71755" indent="0" algn="l">
              <a:buNone/>
            </a:pPr>
            <a:r>
              <a:rPr lang="en-US" sz="1100" b="1" kern="1400" dirty="0">
                <a:ln>
                  <a:noFill/>
                </a:ln>
                <a:solidFill>
                  <a:srgbClr val="009A46"/>
                </a:solidFill>
                <a:effectLst/>
                <a:latin typeface="Franklin Gothic Book" panose="020B0503020102020204" pitchFamily="34" charset="0"/>
              </a:rPr>
              <a:t>Definition:</a:t>
            </a:r>
            <a:r>
              <a:rPr lang="en-US" sz="1100" kern="1400" dirty="0">
                <a:ln>
                  <a:noFill/>
                </a:ln>
                <a:solidFill>
                  <a:srgbClr val="009A46"/>
                </a:solidFill>
                <a:effectLst/>
                <a:latin typeface="Franklin Gothic Book" panose="020B0503020102020204" pitchFamily="34" charset="0"/>
              </a:rPr>
              <a:t> </a:t>
            </a:r>
            <a:r>
              <a:rPr lang="en-US" sz="1100" kern="1400" dirty="0">
                <a:ln>
                  <a:noFill/>
                </a:ln>
                <a:solidFill>
                  <a:srgbClr val="000000"/>
                </a:solidFill>
                <a:effectLst/>
                <a:latin typeface="Franklin Gothic Book" panose="020B0503020102020204" pitchFamily="34" charset="0"/>
              </a:rPr>
              <a:t>Allows a non-profit educational institution to reproduce, communicate to the public by telecommunication, or perform in public, a copyright work that is available through the Internet [s. 30.04].</a:t>
            </a:r>
          </a:p>
          <a:p>
            <a:pPr marR="71755" indent="0" algn="l">
              <a:spcBef>
                <a:spcPts val="300"/>
              </a:spcBef>
              <a:buNone/>
            </a:pPr>
            <a:r>
              <a:rPr lang="en-US" sz="1100" b="1" kern="1400" dirty="0">
                <a:ln>
                  <a:noFill/>
                </a:ln>
                <a:solidFill>
                  <a:srgbClr val="009A46"/>
                </a:solidFill>
                <a:effectLst/>
                <a:latin typeface="Franklin Gothic Book" panose="020B0503020102020204" pitchFamily="34" charset="0"/>
              </a:rPr>
              <a:t>Limitation:</a:t>
            </a:r>
            <a:r>
              <a:rPr lang="en-US" sz="1100" kern="1400" dirty="0">
                <a:ln>
                  <a:noFill/>
                </a:ln>
                <a:solidFill>
                  <a:srgbClr val="009A46"/>
                </a:solidFill>
                <a:effectLst/>
                <a:latin typeface="Franklin Gothic Book" panose="020B0503020102020204" pitchFamily="34" charset="0"/>
              </a:rPr>
              <a:t> </a:t>
            </a:r>
            <a:r>
              <a:rPr lang="en-US" sz="1100" kern="1400" dirty="0">
                <a:ln>
                  <a:noFill/>
                </a:ln>
                <a:solidFill>
                  <a:srgbClr val="000000"/>
                </a:solidFill>
                <a:effectLst/>
                <a:latin typeface="Franklin Gothic Book" panose="020B0503020102020204" pitchFamily="34" charset="0"/>
              </a:rPr>
              <a:t>The audience consists primarily of students of the institution or other persons acting under its authority; the source and author are mentioned; the work is not protected by a technological protection measure; there is no visible notice prohibiting the act on the Internet site; there is no reason to believe that the work on the Internet page was made available without the owner’s consent.</a:t>
            </a:r>
          </a:p>
          <a:p>
            <a:pPr marR="71755" indent="0" algn="l">
              <a:spcBef>
                <a:spcPts val="300"/>
              </a:spcBef>
              <a:buNone/>
            </a:pPr>
            <a:r>
              <a:rPr lang="en-US" sz="1100" b="1" kern="1400" dirty="0">
                <a:ln>
                  <a:noFill/>
                </a:ln>
                <a:solidFill>
                  <a:srgbClr val="009A46"/>
                </a:solidFill>
                <a:effectLst/>
                <a:latin typeface="Franklin Gothic Book" panose="020B0503020102020204" pitchFamily="34" charset="0"/>
              </a:rPr>
              <a:t>Types of work: </a:t>
            </a:r>
            <a:r>
              <a:rPr lang="en-US" sz="1100" kern="1400" dirty="0">
                <a:ln>
                  <a:noFill/>
                </a:ln>
                <a:solidFill>
                  <a:srgbClr val="000000"/>
                </a:solidFill>
                <a:effectLst/>
                <a:latin typeface="Franklin Gothic Book" panose="020B0503020102020204" pitchFamily="34" charset="0"/>
              </a:rPr>
              <a:t>All copyright works or other subject-matter.</a:t>
            </a:r>
          </a:p>
          <a:p>
            <a:pPr marR="71755" indent="0" algn="l">
              <a:spcBef>
                <a:spcPts val="300"/>
              </a:spcBef>
              <a:buNone/>
            </a:pPr>
            <a:r>
              <a:rPr lang="en-US" sz="1100" b="1" kern="1400" dirty="0">
                <a:ln>
                  <a:noFill/>
                </a:ln>
                <a:solidFill>
                  <a:srgbClr val="009A46"/>
                </a:solidFill>
                <a:effectLst/>
                <a:latin typeface="Franklin Gothic Book" panose="020B0503020102020204" pitchFamily="34" charset="0"/>
              </a:rPr>
              <a:t>Example:</a:t>
            </a:r>
            <a:r>
              <a:rPr lang="en-US" sz="1100" kern="1400" dirty="0">
                <a:ln>
                  <a:noFill/>
                </a:ln>
                <a:solidFill>
                  <a:srgbClr val="009A46"/>
                </a:solidFill>
                <a:effectLst/>
                <a:latin typeface="Franklin Gothic Book" panose="020B0503020102020204" pitchFamily="34" charset="0"/>
              </a:rPr>
              <a:t> </a:t>
            </a:r>
            <a:r>
              <a:rPr lang="en-US" sz="1100" kern="1400" dirty="0">
                <a:ln>
                  <a:noFill/>
                </a:ln>
                <a:solidFill>
                  <a:srgbClr val="000000"/>
                </a:solidFill>
                <a:effectLst/>
                <a:latin typeface="Franklin Gothic Book" panose="020B0503020102020204" pitchFamily="34" charset="0"/>
              </a:rPr>
              <a:t>An instructor shows a music video to students in class from the band’s official YouTube </a:t>
            </a:r>
            <a:r>
              <a:rPr lang="en-US" sz="1100" kern="1400" dirty="0">
                <a:solidFill>
                  <a:srgbClr val="000000"/>
                </a:solidFill>
                <a:latin typeface="Franklin Gothic Book" panose="020B0503020102020204" pitchFamily="34" charset="0"/>
              </a:rPr>
              <a:t>channel</a:t>
            </a:r>
            <a:r>
              <a:rPr lang="en-US" sz="1100" kern="1400" dirty="0">
                <a:ln>
                  <a:noFill/>
                </a:ln>
                <a:solidFill>
                  <a:srgbClr val="000000"/>
                </a:solidFill>
                <a:effectLst/>
                <a:latin typeface="Franklin Gothic Book" panose="020B0503020102020204" pitchFamily="34" charset="0"/>
              </a:rPr>
              <a:t>.</a:t>
            </a:r>
          </a:p>
        </p:txBody>
      </p:sp>
      <p:sp>
        <p:nvSpPr>
          <p:cNvPr id="27" name="Rectangle 26">
            <a:extLst>
              <a:ext uri="{FF2B5EF4-FFF2-40B4-BE49-F238E27FC236}">
                <a16:creationId xmlns:a16="http://schemas.microsoft.com/office/drawing/2014/main" id="{4A7FA131-0D7B-9325-827F-841B6AE3A969}"/>
              </a:ext>
            </a:extLst>
          </p:cNvPr>
          <p:cNvSpPr/>
          <p:nvPr/>
        </p:nvSpPr>
        <p:spPr>
          <a:xfrm>
            <a:off x="209625" y="4788382"/>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000" b="1">
                <a:effectLst>
                  <a:outerShdw blurRad="38100" dist="38100" dir="2700000" algn="tl">
                    <a:srgbClr val="000000">
                      <a:alpha val="43137"/>
                    </a:srgbClr>
                  </a:outerShdw>
                </a:effectLst>
                <a:latin typeface="Franklin Gothic Medium" panose="020B0603020102020204" pitchFamily="34" charset="0"/>
                <a:ea typeface="Calibri"/>
                <a:cs typeface="Calibri"/>
              </a:rPr>
              <a:t>Management </a:t>
            </a:r>
          </a:p>
          <a:p>
            <a:r>
              <a:rPr lang="fr-CA" sz="2000" b="1">
                <a:effectLst>
                  <a:outerShdw blurRad="38100" dist="38100" dir="2700000" algn="tl">
                    <a:srgbClr val="000000">
                      <a:alpha val="43137"/>
                    </a:srgbClr>
                  </a:outerShdw>
                </a:effectLst>
                <a:latin typeface="Franklin Gothic Medium" panose="020B0603020102020204" pitchFamily="34" charset="0"/>
                <a:ea typeface="Calibri"/>
                <a:cs typeface="Calibri"/>
              </a:rPr>
              <a:t>and Maintenance </a:t>
            </a:r>
          </a:p>
          <a:p>
            <a:r>
              <a:rPr lang="fr-CA" sz="2000" b="1">
                <a:effectLst>
                  <a:outerShdw blurRad="38100" dist="38100" dir="2700000" algn="tl">
                    <a:srgbClr val="000000">
                      <a:alpha val="43137"/>
                    </a:srgbClr>
                  </a:outerShdw>
                </a:effectLst>
                <a:latin typeface="Franklin Gothic Medium" panose="020B0603020102020204" pitchFamily="34" charset="0"/>
                <a:ea typeface="Calibri"/>
                <a:cs typeface="Calibri"/>
              </a:rPr>
              <a:t>of Collections</a:t>
            </a:r>
            <a:endParaRPr lang="en-CA" sz="20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31" name="Rectangle 30">
            <a:extLst>
              <a:ext uri="{FF2B5EF4-FFF2-40B4-BE49-F238E27FC236}">
                <a16:creationId xmlns:a16="http://schemas.microsoft.com/office/drawing/2014/main" id="{1E6C9AD8-1FFD-EE53-5793-A9F546C7FC61}"/>
              </a:ext>
            </a:extLst>
          </p:cNvPr>
          <p:cNvSpPr/>
          <p:nvPr/>
        </p:nvSpPr>
        <p:spPr>
          <a:xfrm>
            <a:off x="3638011" y="4761484"/>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4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Research or </a:t>
            </a:r>
          </a:p>
          <a:p>
            <a:r>
              <a:rPr lang="fr-CA" sz="24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Private</a:t>
            </a:r>
            <a:r>
              <a:rPr lang="fr-CA" sz="24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r>
              <a:rPr lang="fr-CA" sz="24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Study</a:t>
            </a:r>
            <a:endParaRPr lang="en-CA" sz="24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1FC55DE2-D5DD-73D3-6751-8BF700ACC3F7}"/>
              </a:ext>
            </a:extLst>
          </p:cNvPr>
          <p:cNvSpPr txBox="1"/>
          <p:nvPr/>
        </p:nvSpPr>
        <p:spPr>
          <a:xfrm>
            <a:off x="133422" y="5671232"/>
            <a:ext cx="3295577" cy="3316292"/>
          </a:xfrm>
          <a:prstGeom prst="rect">
            <a:avLst/>
          </a:prstGeom>
          <a:noFill/>
        </p:spPr>
        <p:txBody>
          <a:bodyPr wrap="square" rtlCol="0">
            <a:spAutoFit/>
          </a:bodyPr>
          <a:lstStyle/>
          <a:p>
            <a:pPr marR="71755" indent="0" algn="l">
              <a:spcBef>
                <a:spcPts val="300"/>
              </a:spcBef>
              <a:buNone/>
            </a:pPr>
            <a:r>
              <a:rPr lang="en-US" sz="1050" b="1" kern="1400" dirty="0">
                <a:ln>
                  <a:noFill/>
                </a:ln>
                <a:solidFill>
                  <a:srgbClr val="009A46"/>
                </a:solidFill>
                <a:effectLst/>
                <a:latin typeface="Franklin Gothic Book" panose="020B0503020102020204" pitchFamily="34" charset="0"/>
              </a:rPr>
              <a:t>Definition:</a:t>
            </a:r>
            <a:r>
              <a:rPr lang="en-US" sz="1050" kern="1400" dirty="0">
                <a:ln>
                  <a:noFill/>
                </a:ln>
                <a:solidFill>
                  <a:srgbClr val="009A46"/>
                </a:solidFill>
                <a:effectLst/>
                <a:latin typeface="Franklin Gothic Book" panose="020B0503020102020204" pitchFamily="34" charset="0"/>
              </a:rPr>
              <a:t> </a:t>
            </a:r>
            <a:r>
              <a:rPr lang="en-US" sz="1050" kern="1400" dirty="0">
                <a:ln>
                  <a:noFill/>
                </a:ln>
                <a:solidFill>
                  <a:srgbClr val="000000"/>
                </a:solidFill>
                <a:effectLst/>
                <a:latin typeface="Franklin Gothic Book" panose="020B0503020102020204" pitchFamily="34" charset="0"/>
              </a:rPr>
              <a:t>Allows a non-profit LAM to make a copy of a work in its permanent collection for the maintenance or management of its collection or the collection of another LAM if: the original is rare or unpublished and is at risk of deteriorating; for on-site consultation if the original is not fit to be handled; if the format is in danger of becoming obsolete; for the purpose of internal record-keeping or cataloguing; for insurance purposes or police investigations; or if necessary for restoration [s. 30.1].</a:t>
            </a:r>
          </a:p>
          <a:p>
            <a:pPr marR="71755" indent="0" algn="l">
              <a:spcBef>
                <a:spcPts val="300"/>
              </a:spcBef>
              <a:buNone/>
            </a:pPr>
            <a:r>
              <a:rPr lang="en-US" sz="1050" b="1" kern="1400" dirty="0">
                <a:ln>
                  <a:noFill/>
                </a:ln>
                <a:solidFill>
                  <a:srgbClr val="009A46"/>
                </a:solidFill>
                <a:effectLst/>
                <a:latin typeface="Franklin Gothic Book" panose="020B0503020102020204" pitchFamily="34" charset="0"/>
              </a:rPr>
              <a:t>Limitation:</a:t>
            </a:r>
            <a:r>
              <a:rPr lang="en-US" sz="1050" kern="1400" dirty="0">
                <a:ln>
                  <a:noFill/>
                </a:ln>
                <a:solidFill>
                  <a:srgbClr val="009A46"/>
                </a:solidFill>
                <a:effectLst/>
                <a:latin typeface="Franklin Gothic Book" panose="020B0503020102020204" pitchFamily="34" charset="0"/>
              </a:rPr>
              <a:t> </a:t>
            </a:r>
            <a:r>
              <a:rPr lang="en-US" sz="1050" kern="1400" dirty="0">
                <a:ln>
                  <a:noFill/>
                </a:ln>
                <a:solidFill>
                  <a:srgbClr val="000000"/>
                </a:solidFill>
                <a:effectLst/>
                <a:latin typeface="Franklin Gothic Book" panose="020B0503020102020204" pitchFamily="34" charset="0"/>
              </a:rPr>
              <a:t>Where an intermediate copy must be made, it must be destroyed as soon as it is no longer needed.</a:t>
            </a:r>
          </a:p>
          <a:p>
            <a:pPr marR="71755" indent="0" algn="l">
              <a:spcBef>
                <a:spcPts val="300"/>
              </a:spcBef>
              <a:buNone/>
            </a:pPr>
            <a:r>
              <a:rPr lang="en-US" sz="1050" b="1" kern="1400" dirty="0">
                <a:ln>
                  <a:noFill/>
                </a:ln>
                <a:solidFill>
                  <a:srgbClr val="009A46"/>
                </a:solidFill>
                <a:effectLst/>
                <a:latin typeface="Franklin Gothic Book" panose="020B0503020102020204" pitchFamily="34" charset="0"/>
              </a:rPr>
              <a:t>Types of work: </a:t>
            </a:r>
            <a:r>
              <a:rPr lang="en-US" sz="1050" kern="1400" dirty="0">
                <a:ln>
                  <a:noFill/>
                </a:ln>
                <a:solidFill>
                  <a:srgbClr val="000000"/>
                </a:solidFill>
                <a:effectLst/>
                <a:latin typeface="Franklin Gothic Book" panose="020B0503020102020204" pitchFamily="34" charset="0"/>
              </a:rPr>
              <a:t>All copyright works or other subject-matter.</a:t>
            </a:r>
          </a:p>
          <a:p>
            <a:pPr marR="71755" indent="0" algn="l">
              <a:spcBef>
                <a:spcPts val="300"/>
              </a:spcBef>
              <a:buNone/>
            </a:pPr>
            <a:r>
              <a:rPr lang="en-US" sz="1050" b="1" kern="1400" dirty="0">
                <a:ln>
                  <a:noFill/>
                </a:ln>
                <a:solidFill>
                  <a:srgbClr val="009A46"/>
                </a:solidFill>
                <a:effectLst/>
                <a:latin typeface="Franklin Gothic Book" panose="020B0503020102020204" pitchFamily="34" charset="0"/>
              </a:rPr>
              <a:t>Example:</a:t>
            </a:r>
            <a:r>
              <a:rPr lang="en-US" sz="1050" kern="1400" dirty="0">
                <a:ln>
                  <a:noFill/>
                </a:ln>
                <a:solidFill>
                  <a:srgbClr val="009A46"/>
                </a:solidFill>
                <a:effectLst/>
                <a:latin typeface="Franklin Gothic Book" panose="020B0503020102020204" pitchFamily="34" charset="0"/>
              </a:rPr>
              <a:t> </a:t>
            </a:r>
            <a:r>
              <a:rPr lang="en-US" sz="1050" kern="1400" dirty="0">
                <a:ln>
                  <a:noFill/>
                </a:ln>
                <a:solidFill>
                  <a:srgbClr val="000000"/>
                </a:solidFill>
                <a:effectLst/>
                <a:latin typeface="Franklin Gothic Book" panose="020B0503020102020204" pitchFamily="34" charset="0"/>
              </a:rPr>
              <a:t>An archive makes a photocopy of a fragile, one-of-a-kind document for researchers to consult.</a:t>
            </a:r>
          </a:p>
          <a:p>
            <a:pPr marR="71755" indent="0" algn="l">
              <a:spcBef>
                <a:spcPts val="300"/>
              </a:spcBef>
              <a:buNone/>
            </a:pPr>
            <a:r>
              <a:rPr lang="en-US" sz="1050" b="1" kern="1400" dirty="0">
                <a:ln>
                  <a:noFill/>
                </a:ln>
                <a:solidFill>
                  <a:srgbClr val="009A46"/>
                </a:solidFill>
                <a:effectLst/>
                <a:latin typeface="Franklin Gothic Book" panose="020B0503020102020204" pitchFamily="34" charset="0"/>
              </a:rPr>
              <a:t>Note:</a:t>
            </a:r>
            <a:r>
              <a:rPr lang="en-US" sz="1050" kern="1400" dirty="0">
                <a:ln>
                  <a:noFill/>
                </a:ln>
                <a:solidFill>
                  <a:srgbClr val="009A46"/>
                </a:solidFill>
                <a:effectLst/>
                <a:latin typeface="Franklin Gothic Book" panose="020B0503020102020204" pitchFamily="34" charset="0"/>
              </a:rPr>
              <a:t> </a:t>
            </a:r>
            <a:r>
              <a:rPr lang="en-US" sz="1050" kern="1400" dirty="0">
                <a:ln>
                  <a:noFill/>
                </a:ln>
                <a:solidFill>
                  <a:srgbClr val="000000"/>
                </a:solidFill>
                <a:effectLst/>
                <a:latin typeface="Franklin Gothic Book" panose="020B0503020102020204" pitchFamily="34" charset="0"/>
              </a:rPr>
              <a:t>This section does not apply where a copy is commercially available for the intended purpose. </a:t>
            </a:r>
          </a:p>
        </p:txBody>
      </p:sp>
      <p:sp>
        <p:nvSpPr>
          <p:cNvPr id="9" name="TextBox 8">
            <a:extLst>
              <a:ext uri="{FF2B5EF4-FFF2-40B4-BE49-F238E27FC236}">
                <a16:creationId xmlns:a16="http://schemas.microsoft.com/office/drawing/2014/main" id="{93B67FA9-BC12-C714-6E08-9F659F95A612}"/>
              </a:ext>
            </a:extLst>
          </p:cNvPr>
          <p:cNvSpPr txBox="1"/>
          <p:nvPr/>
        </p:nvSpPr>
        <p:spPr>
          <a:xfrm>
            <a:off x="3563415" y="5654220"/>
            <a:ext cx="3289916" cy="3323987"/>
          </a:xfrm>
          <a:prstGeom prst="rect">
            <a:avLst/>
          </a:prstGeom>
          <a:noFill/>
        </p:spPr>
        <p:txBody>
          <a:bodyPr wrap="square" lIns="91440" tIns="45720" rIns="91440" bIns="45720" rtlCol="0" anchor="t">
            <a:spAutoFit/>
          </a:bodyPr>
          <a:lstStyle/>
          <a:p>
            <a:pPr marR="71755" indent="0" algn="l">
              <a:buNone/>
            </a:pPr>
            <a:r>
              <a:rPr lang="en-US" sz="1000" b="1" kern="1400" dirty="0">
                <a:ln>
                  <a:noFill/>
                </a:ln>
                <a:solidFill>
                  <a:srgbClr val="009A46"/>
                </a:solidFill>
                <a:effectLst/>
                <a:latin typeface="Franklin Gothic Book" panose="020B0503020102020204" pitchFamily="34" charset="0"/>
              </a:rPr>
              <a:t>Definition:</a:t>
            </a:r>
            <a:r>
              <a:rPr lang="en-US" sz="1000" kern="1400" dirty="0">
                <a:ln>
                  <a:noFill/>
                </a:ln>
                <a:solidFill>
                  <a:srgbClr val="009A46"/>
                </a:solidFill>
                <a:effectLst/>
                <a:latin typeface="Franklin Gothic Book" panose="020B0503020102020204" pitchFamily="34" charset="0"/>
              </a:rPr>
              <a:t> </a:t>
            </a:r>
            <a:r>
              <a:rPr lang="en-US" sz="1000" kern="1400" dirty="0">
                <a:ln>
                  <a:noFill/>
                </a:ln>
                <a:solidFill>
                  <a:srgbClr val="000000"/>
                </a:solidFill>
                <a:effectLst/>
                <a:latin typeface="Franklin Gothic Book" panose="020B0503020102020204" pitchFamily="34" charset="0"/>
              </a:rPr>
              <a:t>Allows a non-profit LAM to provide to a u</a:t>
            </a:r>
            <a:r>
              <a:rPr lang="en-US" sz="1000" kern="1400" dirty="0">
                <a:solidFill>
                  <a:srgbClr val="000000"/>
                </a:solidFill>
                <a:latin typeface="Franklin Gothic Book" panose="020B0503020102020204" pitchFamily="34" charset="0"/>
              </a:rPr>
              <a:t>ser, upon request, a </a:t>
            </a:r>
            <a:r>
              <a:rPr lang="en-US" sz="1000" kern="1400" dirty="0">
                <a:ln>
                  <a:noFill/>
                </a:ln>
                <a:solidFill>
                  <a:srgbClr val="000000"/>
                </a:solidFill>
                <a:effectLst/>
                <a:latin typeface="Franklin Gothic Book" panose="020B0503020102020204" pitchFamily="34" charset="0"/>
              </a:rPr>
              <a:t>reprographic or digital copy of (a) an article from a scholarly, scientific, or technical periodical, or (b) an article from a newspaper or other periodical published at least one year earlier [s. 30.2</a:t>
            </a:r>
            <a:r>
              <a:rPr lang="en-US" sz="1000" kern="1400" dirty="0">
                <a:solidFill>
                  <a:srgbClr val="000000"/>
                </a:solidFill>
                <a:latin typeface="Franklin Gothic Book" panose="020B0503020102020204" pitchFamily="34" charset="0"/>
              </a:rPr>
              <a:t>(2)</a:t>
            </a:r>
            <a:r>
              <a:rPr lang="en-US" sz="1000" kern="1400" dirty="0">
                <a:ln>
                  <a:noFill/>
                </a:ln>
                <a:solidFill>
                  <a:srgbClr val="000000"/>
                </a:solidFill>
                <a:effectLst/>
                <a:latin typeface="Franklin Gothic Book" panose="020B0503020102020204" pitchFamily="34" charset="0"/>
              </a:rPr>
              <a:t>].</a:t>
            </a:r>
          </a:p>
          <a:p>
            <a:pPr marR="71755" indent="0" algn="l">
              <a:spcBef>
                <a:spcPts val="600"/>
              </a:spcBef>
              <a:buNone/>
            </a:pPr>
            <a:r>
              <a:rPr lang="en-US" sz="1000" b="1" kern="1400" dirty="0">
                <a:ln>
                  <a:noFill/>
                </a:ln>
                <a:solidFill>
                  <a:srgbClr val="009A46"/>
                </a:solidFill>
                <a:effectLst/>
                <a:latin typeface="Franklin Gothic Book" panose="020B0503020102020204" pitchFamily="34" charset="0"/>
              </a:rPr>
              <a:t>Limitation:</a:t>
            </a:r>
            <a:r>
              <a:rPr lang="en-US" sz="1000" kern="1400" dirty="0">
                <a:ln>
                  <a:noFill/>
                </a:ln>
                <a:solidFill>
                  <a:srgbClr val="009A46"/>
                </a:solidFill>
                <a:effectLst/>
                <a:latin typeface="Franklin Gothic Book" panose="020B0503020102020204" pitchFamily="34" charset="0"/>
              </a:rPr>
              <a:t> </a:t>
            </a:r>
            <a:r>
              <a:rPr lang="en-US" sz="1000" kern="1400" dirty="0">
                <a:ln>
                  <a:noFill/>
                </a:ln>
                <a:solidFill>
                  <a:srgbClr val="000000"/>
                </a:solidFill>
                <a:effectLst/>
                <a:latin typeface="Franklin Gothic Book" panose="020B0503020102020204" pitchFamily="34" charset="0"/>
              </a:rPr>
              <a:t>The user may receive only one reprographic copy of the work and must be informed it is for research and private study only. For digital copies, the LAM must take measures to prevent the </a:t>
            </a:r>
            <a:r>
              <a:rPr lang="en-US" sz="1000" kern="1400" dirty="0">
                <a:solidFill>
                  <a:srgbClr val="000000"/>
                </a:solidFill>
                <a:latin typeface="Franklin Gothic Book" panose="020B0503020102020204" pitchFamily="34" charset="0"/>
              </a:rPr>
              <a:t>user </a:t>
            </a:r>
            <a:r>
              <a:rPr lang="en-US" sz="1000" kern="1400" dirty="0">
                <a:ln>
                  <a:noFill/>
                </a:ln>
                <a:solidFill>
                  <a:srgbClr val="000000"/>
                </a:solidFill>
                <a:effectLst/>
                <a:latin typeface="Franklin Gothic Book" panose="020B0503020102020204" pitchFamily="34" charset="0"/>
              </a:rPr>
              <a:t>from further reproductions (</a:t>
            </a:r>
            <a:r>
              <a:rPr lang="en-US" sz="1000" kern="1400" dirty="0">
                <a:solidFill>
                  <a:srgbClr val="000000"/>
                </a:solidFill>
                <a:latin typeface="Franklin Gothic Book" panose="020B0503020102020204" pitchFamily="34" charset="0"/>
              </a:rPr>
              <a:t>except</a:t>
            </a:r>
            <a:r>
              <a:rPr lang="en-US" sz="1000" kern="1400" dirty="0">
                <a:ln>
                  <a:noFill/>
                </a:ln>
                <a:solidFill>
                  <a:srgbClr val="000000"/>
                </a:solidFill>
                <a:effectLst/>
                <a:latin typeface="Franklin Gothic Book" panose="020B0503020102020204" pitchFamily="34" charset="0"/>
              </a:rPr>
              <a:t> one printed copy), </a:t>
            </a:r>
            <a:r>
              <a:rPr lang="en-US" sz="1000" kern="1400" dirty="0">
                <a:solidFill>
                  <a:srgbClr val="000000"/>
                </a:solidFill>
                <a:latin typeface="Franklin Gothic Book" panose="020B0503020102020204" pitchFamily="34" charset="0"/>
              </a:rPr>
              <a:t>sharing </a:t>
            </a:r>
            <a:r>
              <a:rPr lang="en-US" sz="1000" kern="1400" dirty="0">
                <a:ln>
                  <a:noFill/>
                </a:ln>
                <a:solidFill>
                  <a:srgbClr val="000000"/>
                </a:solidFill>
                <a:effectLst/>
                <a:latin typeface="Franklin Gothic Book" panose="020B0503020102020204" pitchFamily="34" charset="0"/>
              </a:rPr>
              <a:t>the digital copy with others, or using the digital copy </a:t>
            </a:r>
            <a:r>
              <a:rPr lang="en-US" sz="1000" kern="1400" dirty="0">
                <a:solidFill>
                  <a:srgbClr val="000000"/>
                </a:solidFill>
                <a:latin typeface="Franklin Gothic Book" panose="020B0503020102020204" pitchFamily="34" charset="0"/>
              </a:rPr>
              <a:t>beyond </a:t>
            </a:r>
            <a:r>
              <a:rPr lang="en-US" sz="1000" kern="1400" dirty="0">
                <a:ln>
                  <a:noFill/>
                </a:ln>
                <a:solidFill>
                  <a:srgbClr val="000000"/>
                </a:solidFill>
                <a:effectLst/>
                <a:latin typeface="Franklin Gothic Book" panose="020B0503020102020204" pitchFamily="34" charset="0"/>
              </a:rPr>
              <a:t>five business days from first use.</a:t>
            </a:r>
          </a:p>
          <a:p>
            <a:pPr marR="71755" indent="0" algn="l">
              <a:spcBef>
                <a:spcPts val="600"/>
              </a:spcBef>
              <a:buNone/>
            </a:pPr>
            <a:r>
              <a:rPr lang="en-US" sz="1000" b="1" kern="1400" dirty="0">
                <a:ln>
                  <a:noFill/>
                </a:ln>
                <a:solidFill>
                  <a:srgbClr val="009A46"/>
                </a:solidFill>
                <a:effectLst/>
                <a:latin typeface="Franklin Gothic Book" panose="020B0503020102020204" pitchFamily="34" charset="0"/>
              </a:rPr>
              <a:t>Types of work: </a:t>
            </a:r>
            <a:r>
              <a:rPr lang="en-US" sz="1000" kern="1400" dirty="0">
                <a:ln>
                  <a:noFill/>
                </a:ln>
                <a:solidFill>
                  <a:srgbClr val="000000"/>
                </a:solidFill>
                <a:effectLst/>
                <a:latin typeface="Franklin Gothic Book" panose="020B0503020102020204" pitchFamily="34" charset="0"/>
              </a:rPr>
              <a:t>All copyright works or other subject-matter (but see note).</a:t>
            </a:r>
          </a:p>
          <a:p>
            <a:pPr marR="71755" indent="0" algn="l">
              <a:spcBef>
                <a:spcPts val="600"/>
              </a:spcBef>
              <a:buNone/>
            </a:pPr>
            <a:r>
              <a:rPr lang="en-US" sz="1000" b="1" kern="1400" dirty="0">
                <a:ln>
                  <a:noFill/>
                </a:ln>
                <a:solidFill>
                  <a:srgbClr val="009A46"/>
                </a:solidFill>
                <a:effectLst/>
                <a:latin typeface="Franklin Gothic Book" panose="020B0503020102020204" pitchFamily="34" charset="0"/>
              </a:rPr>
              <a:t>Example:</a:t>
            </a:r>
            <a:r>
              <a:rPr lang="en-US" sz="1000" kern="1400" dirty="0">
                <a:ln>
                  <a:noFill/>
                </a:ln>
                <a:solidFill>
                  <a:srgbClr val="009A46"/>
                </a:solidFill>
                <a:effectLst/>
                <a:latin typeface="Franklin Gothic Book" panose="020B0503020102020204" pitchFamily="34" charset="0"/>
              </a:rPr>
              <a:t> </a:t>
            </a:r>
            <a:r>
              <a:rPr lang="en-US" sz="1000" kern="1400" dirty="0">
                <a:ln>
                  <a:noFill/>
                </a:ln>
                <a:solidFill>
                  <a:srgbClr val="000000"/>
                </a:solidFill>
                <a:effectLst/>
                <a:latin typeface="Franklin Gothic Book" panose="020B0503020102020204" pitchFamily="34" charset="0"/>
              </a:rPr>
              <a:t>Library A provides a patron of Library B with a copy of an article from a scholarly journal that Library B does not subscribe to.</a:t>
            </a:r>
          </a:p>
          <a:p>
            <a:pPr marR="71755">
              <a:spcBef>
                <a:spcPts val="600"/>
              </a:spcBef>
            </a:pPr>
            <a:r>
              <a:rPr lang="en-US" sz="1000" b="1" kern="1400" dirty="0">
                <a:ln>
                  <a:noFill/>
                </a:ln>
                <a:solidFill>
                  <a:srgbClr val="009A46"/>
                </a:solidFill>
                <a:effectLst/>
                <a:latin typeface="Franklin Gothic Book"/>
              </a:rPr>
              <a:t>Note:</a:t>
            </a:r>
            <a:r>
              <a:rPr lang="en-US" sz="1000" kern="1400" dirty="0">
                <a:ln>
                  <a:noFill/>
                </a:ln>
                <a:solidFill>
                  <a:srgbClr val="009A46"/>
                </a:solidFill>
                <a:effectLst/>
                <a:latin typeface="Franklin Gothic Book"/>
              </a:rPr>
              <a:t> </a:t>
            </a:r>
            <a:r>
              <a:rPr lang="en-US" sz="1000" kern="1400" dirty="0">
                <a:ln>
                  <a:noFill/>
                </a:ln>
                <a:effectLst/>
                <a:latin typeface="Franklin Gothic Book"/>
              </a:rPr>
              <a:t>(b) </a:t>
            </a:r>
            <a:r>
              <a:rPr lang="en-US" sz="1000" kern="1400" dirty="0">
                <a:ln>
                  <a:noFill/>
                </a:ln>
                <a:solidFill>
                  <a:srgbClr val="000000"/>
                </a:solidFill>
                <a:effectLst/>
                <a:latin typeface="Franklin Gothic Book"/>
              </a:rPr>
              <a:t>does </a:t>
            </a:r>
            <a:r>
              <a:rPr lang="en-US" sz="1000" kern="1400" dirty="0">
                <a:solidFill>
                  <a:srgbClr val="000000"/>
                </a:solidFill>
                <a:latin typeface="Franklin Gothic Book"/>
              </a:rPr>
              <a:t>not apply</a:t>
            </a:r>
            <a:r>
              <a:rPr lang="en-US" sz="1000" kern="1400" dirty="0">
                <a:ln>
                  <a:noFill/>
                </a:ln>
                <a:solidFill>
                  <a:srgbClr val="000000"/>
                </a:solidFill>
                <a:effectLst/>
                <a:latin typeface="Franklin Gothic Book"/>
              </a:rPr>
              <a:t> to a work of fiction or poetry, or dramatic or musical work.</a:t>
            </a:r>
            <a:endParaRPr lang="en-US" dirty="0">
              <a:latin typeface="Franklin Gothic Book"/>
            </a:endParaRPr>
          </a:p>
        </p:txBody>
      </p:sp>
      <p:sp>
        <p:nvSpPr>
          <p:cNvPr id="3" name="TextBox 2">
            <a:extLst>
              <a:ext uri="{FF2B5EF4-FFF2-40B4-BE49-F238E27FC236}">
                <a16:creationId xmlns:a16="http://schemas.microsoft.com/office/drawing/2014/main" id="{5B6DEC74-5F4E-0087-1346-712B26198888}"/>
              </a:ext>
            </a:extLst>
          </p:cNvPr>
          <p:cNvSpPr txBox="1"/>
          <p:nvPr/>
        </p:nvSpPr>
        <p:spPr>
          <a:xfrm>
            <a:off x="6393936" y="4209845"/>
            <a:ext cx="282450" cy="261610"/>
          </a:xfrm>
          <a:prstGeom prst="rect">
            <a:avLst/>
          </a:prstGeom>
          <a:noFill/>
        </p:spPr>
        <p:txBody>
          <a:bodyPr wrap="none" rtlCol="0">
            <a:spAutoFit/>
          </a:bodyPr>
          <a:lstStyle/>
          <a:p>
            <a:r>
              <a:rPr lang="fr-CA" sz="1100" b="1"/>
              <a:t>C</a:t>
            </a:r>
            <a:endParaRPr lang="en-CA" b="1"/>
          </a:p>
        </p:txBody>
      </p:sp>
      <p:sp>
        <p:nvSpPr>
          <p:cNvPr id="4" name="TextBox 3">
            <a:extLst>
              <a:ext uri="{FF2B5EF4-FFF2-40B4-BE49-F238E27FC236}">
                <a16:creationId xmlns:a16="http://schemas.microsoft.com/office/drawing/2014/main" id="{D04AB9C5-5CB9-2F6E-C1B2-A9219533B91B}"/>
              </a:ext>
            </a:extLst>
          </p:cNvPr>
          <p:cNvSpPr txBox="1"/>
          <p:nvPr/>
        </p:nvSpPr>
        <p:spPr>
          <a:xfrm>
            <a:off x="3062472" y="8706377"/>
            <a:ext cx="263214" cy="261610"/>
          </a:xfrm>
          <a:prstGeom prst="rect">
            <a:avLst/>
          </a:prstGeom>
          <a:noFill/>
        </p:spPr>
        <p:txBody>
          <a:bodyPr wrap="none" rtlCol="0">
            <a:spAutoFit/>
          </a:bodyPr>
          <a:lstStyle/>
          <a:p>
            <a:r>
              <a:rPr lang="fr-CA" sz="1100" b="1"/>
              <a:t>E</a:t>
            </a:r>
            <a:endParaRPr lang="en-CA" b="1"/>
          </a:p>
        </p:txBody>
      </p:sp>
      <p:sp>
        <p:nvSpPr>
          <p:cNvPr id="5" name="TextBox 4">
            <a:extLst>
              <a:ext uri="{FF2B5EF4-FFF2-40B4-BE49-F238E27FC236}">
                <a16:creationId xmlns:a16="http://schemas.microsoft.com/office/drawing/2014/main" id="{1136DBA7-471F-3D70-C694-C247D6560EF5}"/>
              </a:ext>
            </a:extLst>
          </p:cNvPr>
          <p:cNvSpPr txBox="1"/>
          <p:nvPr/>
        </p:nvSpPr>
        <p:spPr>
          <a:xfrm>
            <a:off x="6428976" y="8786434"/>
            <a:ext cx="272832" cy="261610"/>
          </a:xfrm>
          <a:prstGeom prst="rect">
            <a:avLst/>
          </a:prstGeom>
          <a:noFill/>
        </p:spPr>
        <p:txBody>
          <a:bodyPr wrap="none" rtlCol="0">
            <a:spAutoFit/>
          </a:bodyPr>
          <a:lstStyle/>
          <a:p>
            <a:r>
              <a:rPr lang="fr-CA" sz="1100" b="1"/>
              <a:t>E</a:t>
            </a:r>
            <a:endParaRPr lang="en-CA" b="1"/>
          </a:p>
        </p:txBody>
      </p:sp>
      <p:pic>
        <p:nvPicPr>
          <p:cNvPr id="7" name="Picture 6">
            <a:extLst>
              <a:ext uri="{FF2B5EF4-FFF2-40B4-BE49-F238E27FC236}">
                <a16:creationId xmlns:a16="http://schemas.microsoft.com/office/drawing/2014/main" id="{EDEE23A5-AAFB-56EA-257A-E6023B1A4255}"/>
              </a:ext>
            </a:extLst>
          </p:cNvPr>
          <p:cNvPicPr>
            <a:picLocks noChangeAspect="1"/>
          </p:cNvPicPr>
          <p:nvPr/>
        </p:nvPicPr>
        <p:blipFill>
          <a:blip r:embed="rId2"/>
          <a:stretch>
            <a:fillRect/>
          </a:stretch>
        </p:blipFill>
        <p:spPr>
          <a:xfrm>
            <a:off x="5842898" y="254434"/>
            <a:ext cx="710050" cy="710050"/>
          </a:xfrm>
          <a:prstGeom prst="rect">
            <a:avLst/>
          </a:prstGeom>
        </p:spPr>
      </p:pic>
      <p:pic>
        <p:nvPicPr>
          <p:cNvPr id="11" name="Picture 10">
            <a:extLst>
              <a:ext uri="{FF2B5EF4-FFF2-40B4-BE49-F238E27FC236}">
                <a16:creationId xmlns:a16="http://schemas.microsoft.com/office/drawing/2014/main" id="{4C56E633-FBAB-BD7E-3C48-14B9BF18AE90}"/>
              </a:ext>
            </a:extLst>
          </p:cNvPr>
          <p:cNvPicPr>
            <a:picLocks noChangeAspect="1"/>
          </p:cNvPicPr>
          <p:nvPr/>
        </p:nvPicPr>
        <p:blipFill>
          <a:blip r:embed="rId3"/>
          <a:stretch>
            <a:fillRect/>
          </a:stretch>
        </p:blipFill>
        <p:spPr>
          <a:xfrm>
            <a:off x="2302650" y="4815786"/>
            <a:ext cx="772545" cy="772545"/>
          </a:xfrm>
          <a:prstGeom prst="rect">
            <a:avLst/>
          </a:prstGeom>
        </p:spPr>
      </p:pic>
      <p:pic>
        <p:nvPicPr>
          <p:cNvPr id="15" name="Picture 14">
            <a:extLst>
              <a:ext uri="{FF2B5EF4-FFF2-40B4-BE49-F238E27FC236}">
                <a16:creationId xmlns:a16="http://schemas.microsoft.com/office/drawing/2014/main" id="{8B8C4AE3-F0E5-7570-4826-3D79B92118DE}"/>
              </a:ext>
            </a:extLst>
          </p:cNvPr>
          <p:cNvPicPr>
            <a:picLocks noChangeAspect="1"/>
          </p:cNvPicPr>
          <p:nvPr/>
        </p:nvPicPr>
        <p:blipFill>
          <a:blip r:embed="rId4"/>
          <a:stretch>
            <a:fillRect/>
          </a:stretch>
        </p:blipFill>
        <p:spPr>
          <a:xfrm>
            <a:off x="5690984" y="4811952"/>
            <a:ext cx="737992" cy="737992"/>
          </a:xfrm>
          <a:prstGeom prst="rect">
            <a:avLst/>
          </a:prstGeom>
        </p:spPr>
      </p:pic>
      <p:sp>
        <p:nvSpPr>
          <p:cNvPr id="14" name="TextBox 13">
            <a:extLst>
              <a:ext uri="{FF2B5EF4-FFF2-40B4-BE49-F238E27FC236}">
                <a16:creationId xmlns:a16="http://schemas.microsoft.com/office/drawing/2014/main" id="{134B4FDF-B4AB-C68B-E1A2-4C36C3FC33AC}"/>
              </a:ext>
            </a:extLst>
          </p:cNvPr>
          <p:cNvSpPr txBox="1"/>
          <p:nvPr/>
        </p:nvSpPr>
        <p:spPr>
          <a:xfrm>
            <a:off x="136966" y="1111905"/>
            <a:ext cx="3197471" cy="3254737"/>
          </a:xfrm>
          <a:prstGeom prst="rect">
            <a:avLst/>
          </a:prstGeom>
          <a:noFill/>
        </p:spPr>
        <p:txBody>
          <a:bodyPr wrap="square" rtlCol="0">
            <a:spAutoFit/>
          </a:bodyPr>
          <a:lstStyle/>
          <a:p>
            <a:pPr marR="71755" algn="l">
              <a:buNone/>
            </a:pPr>
            <a:r>
              <a:rPr lang="en-US" sz="1100" b="1" kern="1400" dirty="0">
                <a:ln>
                  <a:noFill/>
                </a:ln>
                <a:solidFill>
                  <a:srgbClr val="009A46"/>
                </a:solidFill>
                <a:effectLst/>
                <a:latin typeface="Franklin Gothic Book" panose="020B0503020102020204" pitchFamily="34" charset="0"/>
              </a:rPr>
              <a:t>Definition:</a:t>
            </a:r>
            <a:r>
              <a:rPr lang="en-US" sz="1100" kern="1400" dirty="0">
                <a:ln>
                  <a:noFill/>
                </a:ln>
                <a:solidFill>
                  <a:srgbClr val="009A46"/>
                </a:solidFill>
                <a:effectLst/>
                <a:latin typeface="Franklin Gothic Book" panose="020B0503020102020204" pitchFamily="34" charset="0"/>
              </a:rPr>
              <a:t> </a:t>
            </a:r>
            <a:r>
              <a:rPr lang="en-US" sz="1100" kern="1400" dirty="0">
                <a:ln>
                  <a:noFill/>
                </a:ln>
                <a:solidFill>
                  <a:srgbClr val="000000"/>
                </a:solidFill>
                <a:effectLst/>
                <a:latin typeface="Franklin Gothic Book" panose="020B0503020102020204" pitchFamily="34" charset="0"/>
              </a:rPr>
              <a:t>Allows a non-profit educational institution to communicate by telecommunication a lesson, test, or examination that includes copyright works, to students enrolled in the course [s. 30.01].</a:t>
            </a:r>
          </a:p>
          <a:p>
            <a:pPr marR="71755" algn="l">
              <a:spcBef>
                <a:spcPts val="300"/>
              </a:spcBef>
              <a:buNone/>
            </a:pPr>
            <a:r>
              <a:rPr lang="en-US" sz="1100" b="1" kern="1400" dirty="0">
                <a:ln>
                  <a:noFill/>
                </a:ln>
                <a:solidFill>
                  <a:srgbClr val="009A46"/>
                </a:solidFill>
                <a:effectLst/>
                <a:latin typeface="Franklin Gothic Book" panose="020B0503020102020204" pitchFamily="34" charset="0"/>
              </a:rPr>
              <a:t>Limitation:</a:t>
            </a:r>
            <a:r>
              <a:rPr lang="en-US" sz="1100" kern="1400" dirty="0">
                <a:ln>
                  <a:noFill/>
                </a:ln>
                <a:solidFill>
                  <a:srgbClr val="009A46"/>
                </a:solidFill>
                <a:effectLst/>
                <a:latin typeface="Franklin Gothic Book" panose="020B0503020102020204" pitchFamily="34" charset="0"/>
              </a:rPr>
              <a:t> </a:t>
            </a:r>
            <a:r>
              <a:rPr lang="en-US" sz="1100" kern="1400" dirty="0">
                <a:ln>
                  <a:noFill/>
                </a:ln>
                <a:solidFill>
                  <a:srgbClr val="000000"/>
                </a:solidFill>
                <a:effectLst/>
                <a:latin typeface="Franklin Gothic Book" panose="020B0503020102020204" pitchFamily="34" charset="0"/>
              </a:rPr>
              <a:t>The original lesson does not include anything that infringes copyright or requires the permission of the copyright owner; the copy of the lesson is destroyed 30 days after the students receive their final grades; the educational institution takes reasonable measures to ensure the lesson is not communicated beyond the students.</a:t>
            </a:r>
          </a:p>
          <a:p>
            <a:pPr marR="71755" algn="l">
              <a:spcBef>
                <a:spcPts val="300"/>
              </a:spcBef>
              <a:buNone/>
            </a:pPr>
            <a:r>
              <a:rPr lang="en-US" sz="1100" b="1" kern="1400" dirty="0">
                <a:ln>
                  <a:noFill/>
                </a:ln>
                <a:solidFill>
                  <a:srgbClr val="009A46"/>
                </a:solidFill>
                <a:effectLst/>
                <a:latin typeface="Franklin Gothic Book" panose="020B0503020102020204" pitchFamily="34" charset="0"/>
              </a:rPr>
              <a:t>Types of work: </a:t>
            </a:r>
            <a:r>
              <a:rPr lang="en-US" sz="1100" kern="1400" dirty="0">
                <a:ln>
                  <a:noFill/>
                </a:ln>
                <a:solidFill>
                  <a:srgbClr val="000000"/>
                </a:solidFill>
                <a:effectLst/>
                <a:latin typeface="Franklin Gothic Book" panose="020B0503020102020204" pitchFamily="34" charset="0"/>
              </a:rPr>
              <a:t>All copyright works or other subject-matter.</a:t>
            </a:r>
          </a:p>
          <a:p>
            <a:pPr marL="0" marR="0" indent="0" algn="l">
              <a:spcBef>
                <a:spcPts val="300"/>
              </a:spcBef>
            </a:pPr>
            <a:r>
              <a:rPr lang="en-US" sz="1100" b="1" kern="1400" dirty="0">
                <a:ln>
                  <a:noFill/>
                </a:ln>
                <a:solidFill>
                  <a:srgbClr val="009A46"/>
                </a:solidFill>
                <a:effectLst/>
                <a:latin typeface="Franklin Gothic Book" panose="020B0503020102020204" pitchFamily="34" charset="0"/>
              </a:rPr>
              <a:t>Example:</a:t>
            </a:r>
            <a:r>
              <a:rPr lang="en-US" sz="1100" kern="1400" dirty="0">
                <a:ln>
                  <a:noFill/>
                </a:ln>
                <a:solidFill>
                  <a:srgbClr val="009A46"/>
                </a:solidFill>
                <a:effectLst/>
                <a:latin typeface="Franklin Gothic Book" panose="020B0503020102020204" pitchFamily="34" charset="0"/>
              </a:rPr>
              <a:t> </a:t>
            </a:r>
            <a:r>
              <a:rPr lang="en-US" sz="1100" kern="1400" dirty="0">
                <a:ln>
                  <a:noFill/>
                </a:ln>
                <a:solidFill>
                  <a:srgbClr val="000000"/>
                </a:solidFill>
                <a:effectLst/>
                <a:latin typeface="Franklin Gothic Book" panose="020B0503020102020204" pitchFamily="34" charset="0"/>
              </a:rPr>
              <a:t>An instructor uploads to the institutional LMS their recorded lecture that contains copyright images.</a:t>
            </a:r>
          </a:p>
        </p:txBody>
      </p:sp>
      <p:sp>
        <p:nvSpPr>
          <p:cNvPr id="16" name="Rectangle 15">
            <a:extLst>
              <a:ext uri="{FF2B5EF4-FFF2-40B4-BE49-F238E27FC236}">
                <a16:creationId xmlns:a16="http://schemas.microsoft.com/office/drawing/2014/main" id="{C9003AE3-0689-8145-9C7F-7FC20506ED08}"/>
              </a:ext>
            </a:extLst>
          </p:cNvPr>
          <p:cNvSpPr/>
          <p:nvPr/>
        </p:nvSpPr>
        <p:spPr>
          <a:xfrm>
            <a:off x="222691" y="215600"/>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1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Communication of </a:t>
            </a:r>
          </a:p>
          <a:p>
            <a:r>
              <a:rPr lang="fr-CA" sz="17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Lessons</a:t>
            </a:r>
            <a:r>
              <a:rPr lang="fr-CA" sz="1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by </a:t>
            </a:r>
          </a:p>
          <a:p>
            <a:r>
              <a:rPr lang="fr-CA" sz="17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Telecommunication</a:t>
            </a:r>
            <a:endParaRPr lang="en-CA" sz="1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6FF7976B-B727-B19A-2513-B8C17CD62E2C}"/>
              </a:ext>
            </a:extLst>
          </p:cNvPr>
          <p:cNvSpPr txBox="1"/>
          <p:nvPr/>
        </p:nvSpPr>
        <p:spPr>
          <a:xfrm>
            <a:off x="3063210" y="4240550"/>
            <a:ext cx="271228" cy="261610"/>
          </a:xfrm>
          <a:prstGeom prst="rect">
            <a:avLst/>
          </a:prstGeom>
          <a:noFill/>
        </p:spPr>
        <p:txBody>
          <a:bodyPr wrap="none" rtlCol="0">
            <a:spAutoFit/>
          </a:bodyPr>
          <a:lstStyle/>
          <a:p>
            <a:r>
              <a:rPr lang="fr-CA" sz="1100" b="1"/>
              <a:t>E</a:t>
            </a:r>
            <a:endParaRPr lang="en-CA" b="1"/>
          </a:p>
        </p:txBody>
      </p:sp>
      <p:pic>
        <p:nvPicPr>
          <p:cNvPr id="20" name="Picture 19">
            <a:extLst>
              <a:ext uri="{FF2B5EF4-FFF2-40B4-BE49-F238E27FC236}">
                <a16:creationId xmlns:a16="http://schemas.microsoft.com/office/drawing/2014/main" id="{1507598D-5514-3702-3D37-EA7CA59BD944}"/>
              </a:ext>
            </a:extLst>
          </p:cNvPr>
          <p:cNvPicPr>
            <a:picLocks noChangeAspect="1"/>
          </p:cNvPicPr>
          <p:nvPr/>
        </p:nvPicPr>
        <p:blipFill>
          <a:blip r:embed="rId5"/>
          <a:stretch>
            <a:fillRect/>
          </a:stretch>
        </p:blipFill>
        <p:spPr>
          <a:xfrm>
            <a:off x="2332467" y="267866"/>
            <a:ext cx="710350" cy="710350"/>
          </a:xfrm>
          <a:prstGeom prst="rect">
            <a:avLst/>
          </a:prstGeom>
        </p:spPr>
      </p:pic>
    </p:spTree>
    <p:extLst>
      <p:ext uri="{BB962C8B-B14F-4D97-AF65-F5344CB8AC3E}">
        <p14:creationId xmlns:p14="http://schemas.microsoft.com/office/powerpoint/2010/main" val="5229269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7E2B0-3A6E-32CE-14E0-08A2E862E217}"/>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ECDC39DD-BE61-0F9D-D179-F0C873000D5F}"/>
              </a:ext>
            </a:extLst>
          </p:cNvPr>
          <p:cNvGraphicFramePr>
            <a:graphicFrameLocks noGrp="1"/>
          </p:cNvGraphicFramePr>
          <p:nvPr>
            <p:extLst>
              <p:ext uri="{D42A27DB-BD31-4B8C-83A1-F6EECF244321}">
                <p14:modId xmlns:p14="http://schemas.microsoft.com/office/powerpoint/2010/main" val="310060248"/>
              </p:ext>
            </p:extLst>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DF96C1B5-883A-C3FF-32E3-B9A391BB644F}"/>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045E633D-CA9A-17E8-A2F5-474ACF0E11CE}"/>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C1ED527F-356F-8687-1BF1-9EBE43151C7F}"/>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E14</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EBC4970C-08AE-C2A0-9338-2C1305DA65C9}"/>
                </a:ext>
              </a:extLst>
            </p:cNvPr>
            <p:cNvSpPr txBox="1"/>
            <p:nvPr/>
          </p:nvSpPr>
          <p:spPr>
            <a:xfrm>
              <a:off x="813951" y="561142"/>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50792259-1A43-C73C-1ACC-16E457D807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9" y="211540"/>
              <a:ext cx="309429" cy="294451"/>
            </a:xfrm>
            <a:prstGeom prst="rect">
              <a:avLst/>
            </a:prstGeom>
          </p:spPr>
        </p:pic>
      </p:grpSp>
      <p:grpSp>
        <p:nvGrpSpPr>
          <p:cNvPr id="3" name="Group 2">
            <a:extLst>
              <a:ext uri="{FF2B5EF4-FFF2-40B4-BE49-F238E27FC236}">
                <a16:creationId xmlns:a16="http://schemas.microsoft.com/office/drawing/2014/main" id="{B6C48F8C-1E45-134A-991B-4F3F6D8F2654}"/>
              </a:ext>
            </a:extLst>
          </p:cNvPr>
          <p:cNvGrpSpPr/>
          <p:nvPr/>
        </p:nvGrpSpPr>
        <p:grpSpPr>
          <a:xfrm>
            <a:off x="227791" y="4783114"/>
            <a:ext cx="3030610" cy="4185761"/>
            <a:chOff x="187657" y="175126"/>
            <a:chExt cx="3030610" cy="4185761"/>
          </a:xfrm>
        </p:grpSpPr>
        <p:sp>
          <p:nvSpPr>
            <p:cNvPr id="7" name="TextBox 6">
              <a:extLst>
                <a:ext uri="{FF2B5EF4-FFF2-40B4-BE49-F238E27FC236}">
                  <a16:creationId xmlns:a16="http://schemas.microsoft.com/office/drawing/2014/main" id="{7D985F1F-82C9-E057-99C9-9D8B12089FCC}"/>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050049C0-06B7-6B74-D6A8-6D37DC5BF75F}"/>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E16</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FFBE805D-DAEA-6949-F8BE-9336240A4701}"/>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3E67A022-C866-6824-A731-C000A11A65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90" y="211540"/>
              <a:ext cx="309429" cy="294451"/>
            </a:xfrm>
            <a:prstGeom prst="rect">
              <a:avLst/>
            </a:prstGeom>
          </p:spPr>
        </p:pic>
      </p:grpSp>
      <p:grpSp>
        <p:nvGrpSpPr>
          <p:cNvPr id="20" name="Group 19">
            <a:extLst>
              <a:ext uri="{FF2B5EF4-FFF2-40B4-BE49-F238E27FC236}">
                <a16:creationId xmlns:a16="http://schemas.microsoft.com/office/drawing/2014/main" id="{1C6E2435-D170-6AE5-4879-0F092BABBFDC}"/>
              </a:ext>
            </a:extLst>
          </p:cNvPr>
          <p:cNvGrpSpPr/>
          <p:nvPr/>
        </p:nvGrpSpPr>
        <p:grpSpPr>
          <a:xfrm>
            <a:off x="3599599" y="4783113"/>
            <a:ext cx="3030610" cy="4185761"/>
            <a:chOff x="187657" y="175126"/>
            <a:chExt cx="3030610" cy="4185761"/>
          </a:xfrm>
        </p:grpSpPr>
        <p:sp>
          <p:nvSpPr>
            <p:cNvPr id="21" name="TextBox 20">
              <a:extLst>
                <a:ext uri="{FF2B5EF4-FFF2-40B4-BE49-F238E27FC236}">
                  <a16:creationId xmlns:a16="http://schemas.microsoft.com/office/drawing/2014/main" id="{964BBB0F-DE6D-30BE-06AC-892CB28B97E3}"/>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2" name="TextBox 21">
              <a:extLst>
                <a:ext uri="{FF2B5EF4-FFF2-40B4-BE49-F238E27FC236}">
                  <a16:creationId xmlns:a16="http://schemas.microsoft.com/office/drawing/2014/main" id="{E16F27B0-27BA-4764-5B04-1FEDC030691B}"/>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E15</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03E73DD9-C467-BAA7-FE35-6857EFE41488}"/>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4" name="Picture 23" descr="A red maple leaf in a circle with a white circle in the middle&#10;&#10;AI-generated content may be incorrect.">
              <a:extLst>
                <a:ext uri="{FF2B5EF4-FFF2-40B4-BE49-F238E27FC236}">
                  <a16:creationId xmlns:a16="http://schemas.microsoft.com/office/drawing/2014/main" id="{35A80532-BB4B-1656-DD89-C17F4930B5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7" y="211540"/>
              <a:ext cx="309429" cy="294451"/>
            </a:xfrm>
            <a:prstGeom prst="rect">
              <a:avLst/>
            </a:prstGeom>
          </p:spPr>
        </p:pic>
      </p:grpSp>
      <p:grpSp>
        <p:nvGrpSpPr>
          <p:cNvPr id="17" name="Group 16">
            <a:extLst>
              <a:ext uri="{FF2B5EF4-FFF2-40B4-BE49-F238E27FC236}">
                <a16:creationId xmlns:a16="http://schemas.microsoft.com/office/drawing/2014/main" id="{4C819648-D7B2-C207-D9B9-E20943909571}"/>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86AF6F2D-988B-8049-B48F-CE0A115514D8}"/>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FA816215-E56F-6314-E981-AB28B4561CB2}"/>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E13</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17D6B938-CEEA-5945-072A-3F1BD59B0135}"/>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99496611-5893-D88C-7A8B-E4C811421D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7" y="211540"/>
              <a:ext cx="309429" cy="294451"/>
            </a:xfrm>
            <a:prstGeom prst="rect">
              <a:avLst/>
            </a:prstGeom>
          </p:spPr>
        </p:pic>
      </p:grpSp>
    </p:spTree>
    <p:extLst>
      <p:ext uri="{BB962C8B-B14F-4D97-AF65-F5344CB8AC3E}">
        <p14:creationId xmlns:p14="http://schemas.microsoft.com/office/powerpoint/2010/main" val="39878118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77EA1B-D859-AE90-ED56-37DFE3BC31EE}"/>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12944668-869B-D5F2-343B-8DF95BF11470}"/>
              </a:ext>
            </a:extLst>
          </p:cNvPr>
          <p:cNvGraphicFramePr>
            <a:graphicFrameLocks noGrp="1"/>
          </p:cNvGraphicFramePr>
          <p:nvPr>
            <p:extLst>
              <p:ext uri="{D42A27DB-BD31-4B8C-83A1-F6EECF244321}">
                <p14:modId xmlns:p14="http://schemas.microsoft.com/office/powerpoint/2010/main" val="2001299349"/>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359E7D5D-A269-D364-8ACC-F89DFC133A3E}"/>
              </a:ext>
            </a:extLst>
          </p:cNvPr>
          <p:cNvSpPr/>
          <p:nvPr/>
        </p:nvSpPr>
        <p:spPr>
          <a:xfrm>
            <a:off x="3611887" y="190250"/>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Machines </a:t>
            </a:r>
            <a:r>
              <a:rPr lang="fr-CA"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Installed</a:t>
            </a:r>
            <a:r>
              <a:rPr lang="fr-CA"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in </a:t>
            </a:r>
          </a:p>
          <a:p>
            <a:r>
              <a:rPr lang="fr-CA"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Educational</a:t>
            </a:r>
            <a:r>
              <a:rPr lang="fr-CA"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Institutions</a:t>
            </a:r>
          </a:p>
          <a:p>
            <a:r>
              <a:rPr lang="fr-CA"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and LAM</a:t>
            </a:r>
            <a:endParaRPr lang="en-CA"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6A2C5740-1E31-3F02-33F5-1DBD7A70CDB4}"/>
              </a:ext>
            </a:extLst>
          </p:cNvPr>
          <p:cNvSpPr txBox="1"/>
          <p:nvPr/>
        </p:nvSpPr>
        <p:spPr>
          <a:xfrm>
            <a:off x="3535686" y="1064036"/>
            <a:ext cx="3218485" cy="3285515"/>
          </a:xfrm>
          <a:prstGeom prst="rect">
            <a:avLst/>
          </a:prstGeom>
          <a:noFill/>
        </p:spPr>
        <p:txBody>
          <a:bodyPr wrap="square" lIns="91440" tIns="45720" rIns="91440" bIns="45720" rtlCol="0" anchor="t">
            <a:spAutoFit/>
          </a:bodyPr>
          <a:lstStyle/>
          <a:p>
            <a:pPr marR="71755" algn="l">
              <a:buNone/>
            </a:pPr>
            <a:r>
              <a:rPr lang="en-US" sz="1250" b="1" kern="1400" dirty="0">
                <a:ln>
                  <a:noFill/>
                </a:ln>
                <a:solidFill>
                  <a:srgbClr val="009A46"/>
                </a:solidFill>
                <a:effectLst/>
                <a:latin typeface="Franklin Gothic Book" panose="020B0503020102020204" pitchFamily="34" charset="0"/>
              </a:rPr>
              <a:t>Definition:</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Allows an educational institution and </a:t>
            </a:r>
            <a:r>
              <a:rPr lang="en-US" sz="1250" kern="1400" dirty="0">
                <a:solidFill>
                  <a:srgbClr val="000000"/>
                </a:solidFill>
                <a:latin typeface="Franklin Gothic Book" panose="020B0503020102020204" pitchFamily="34" charset="0"/>
              </a:rPr>
              <a:t>LAM </a:t>
            </a:r>
            <a:r>
              <a:rPr lang="en-US" sz="1250" kern="1400" dirty="0">
                <a:ln>
                  <a:noFill/>
                </a:ln>
                <a:solidFill>
                  <a:srgbClr val="000000"/>
                </a:solidFill>
                <a:effectLst/>
                <a:latin typeface="Franklin Gothic Book" panose="020B0503020102020204" pitchFamily="34" charset="0"/>
              </a:rPr>
              <a:t>to install a machine for reprographic reproduction by the public, if a notice is affixed warning about copyright infringement [s. 30.3].</a:t>
            </a:r>
          </a:p>
          <a:p>
            <a:pPr marR="71755" algn="l">
              <a:spcBef>
                <a:spcPts val="300"/>
              </a:spcBef>
              <a:buNone/>
            </a:pPr>
            <a:r>
              <a:rPr lang="en-US" sz="1250" b="1" kern="1400" dirty="0">
                <a:ln>
                  <a:noFill/>
                </a:ln>
                <a:solidFill>
                  <a:srgbClr val="009A46"/>
                </a:solidFill>
                <a:effectLst/>
                <a:latin typeface="Franklin Gothic Book" panose="020B0503020102020204" pitchFamily="34" charset="0"/>
              </a:rPr>
              <a:t>Limitation:</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The educational institution or LAM has an agreement with a collective society, or the Copyright Board has fixed royalties and terms, or the Board has approved a tariff, or a collective society has filed a proposed tariff.</a:t>
            </a:r>
          </a:p>
          <a:p>
            <a:pPr marR="71755" algn="l">
              <a:spcBef>
                <a:spcPts val="300"/>
              </a:spcBef>
              <a:buNone/>
            </a:pPr>
            <a:r>
              <a:rPr lang="en-US" sz="1250" b="1" kern="1400" dirty="0">
                <a:ln>
                  <a:noFill/>
                </a:ln>
                <a:solidFill>
                  <a:srgbClr val="009A46"/>
                </a:solidFill>
                <a:effectLst/>
                <a:latin typeface="Franklin Gothic Book" panose="020B0503020102020204" pitchFamily="34" charset="0"/>
              </a:rPr>
              <a:t>Types of work: </a:t>
            </a:r>
            <a:r>
              <a:rPr lang="en-US" sz="1250" kern="1400" dirty="0">
                <a:ln>
                  <a:noFill/>
                </a:ln>
                <a:solidFill>
                  <a:srgbClr val="000000"/>
                </a:solidFill>
                <a:effectLst/>
                <a:latin typeface="Franklin Gothic Book" panose="020B0503020102020204" pitchFamily="34" charset="0"/>
              </a:rPr>
              <a:t>All copyright works in printed form.</a:t>
            </a:r>
          </a:p>
          <a:p>
            <a:pPr marL="0" marR="0" indent="0" algn="l">
              <a:spcBef>
                <a:spcPts val="300"/>
              </a:spcBef>
            </a:pPr>
            <a:r>
              <a:rPr lang="en-US" sz="1250" b="1" kern="1400" dirty="0">
                <a:ln>
                  <a:noFill/>
                </a:ln>
                <a:solidFill>
                  <a:srgbClr val="009A46"/>
                </a:solidFill>
                <a:effectLst/>
                <a:latin typeface="Franklin Gothic Book" panose="020B0503020102020204" pitchFamily="34" charset="0"/>
              </a:rPr>
              <a:t>Example:</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A library has photocop</a:t>
            </a:r>
            <a:r>
              <a:rPr lang="en-US" sz="1250" kern="1400" dirty="0">
                <a:solidFill>
                  <a:srgbClr val="000000"/>
                </a:solidFill>
                <a:latin typeface="Franklin Gothic Book" panose="020B0503020102020204" pitchFamily="34" charset="0"/>
              </a:rPr>
              <a:t>iers </a:t>
            </a:r>
            <a:r>
              <a:rPr lang="en-US" sz="1250" kern="1400" dirty="0">
                <a:ln>
                  <a:noFill/>
                </a:ln>
                <a:solidFill>
                  <a:srgbClr val="000000"/>
                </a:solidFill>
                <a:effectLst/>
                <a:latin typeface="Franklin Gothic Book" panose="020B0503020102020204" pitchFamily="34" charset="0"/>
              </a:rPr>
              <a:t>available for users, and each machine has a clearly visible notice about copyright infringement.</a:t>
            </a:r>
          </a:p>
        </p:txBody>
      </p:sp>
      <p:sp>
        <p:nvSpPr>
          <p:cNvPr id="27" name="Rectangle 26">
            <a:extLst>
              <a:ext uri="{FF2B5EF4-FFF2-40B4-BE49-F238E27FC236}">
                <a16:creationId xmlns:a16="http://schemas.microsoft.com/office/drawing/2014/main" id="{1A6ECE8B-11BA-CD7A-745A-4DD0EA57CD82}"/>
              </a:ext>
            </a:extLst>
          </p:cNvPr>
          <p:cNvSpPr/>
          <p:nvPr/>
        </p:nvSpPr>
        <p:spPr>
          <a:xfrm>
            <a:off x="235754" y="4775325"/>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600" b="1">
                <a:effectLst>
                  <a:outerShdw blurRad="38100" dist="38100" dir="2700000" algn="tl">
                    <a:srgbClr val="000000">
                      <a:alpha val="43137"/>
                    </a:srgbClr>
                  </a:outerShdw>
                </a:effectLst>
                <a:latin typeface="Franklin Gothic Medium" panose="020B0603020102020204" pitchFamily="34" charset="0"/>
                <a:ea typeface="Calibri"/>
                <a:cs typeface="Calibri"/>
              </a:rPr>
              <a:t>Computer </a:t>
            </a:r>
          </a:p>
          <a:p>
            <a:r>
              <a:rPr lang="fr-CA" sz="2600" b="1">
                <a:effectLst>
                  <a:outerShdw blurRad="38100" dist="38100" dir="2700000" algn="tl">
                    <a:srgbClr val="000000">
                      <a:alpha val="43137"/>
                    </a:srgbClr>
                  </a:outerShdw>
                </a:effectLst>
                <a:latin typeface="Franklin Gothic Medium" panose="020B0603020102020204" pitchFamily="34" charset="0"/>
                <a:ea typeface="Calibri"/>
                <a:cs typeface="Calibri"/>
              </a:rPr>
              <a:t>Programs</a:t>
            </a:r>
            <a:endParaRPr lang="en-CA" sz="26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31" name="Rectangle 30">
            <a:extLst>
              <a:ext uri="{FF2B5EF4-FFF2-40B4-BE49-F238E27FC236}">
                <a16:creationId xmlns:a16="http://schemas.microsoft.com/office/drawing/2014/main" id="{6C97C639-7508-539B-EBF3-CD0531B14E80}"/>
              </a:ext>
            </a:extLst>
          </p:cNvPr>
          <p:cNvSpPr/>
          <p:nvPr/>
        </p:nvSpPr>
        <p:spPr>
          <a:xfrm>
            <a:off x="3624947" y="4761484"/>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0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Interoperability</a:t>
            </a:r>
            <a:r>
              <a:rPr lang="fr-CA" sz="20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of Computer Programs</a:t>
            </a:r>
            <a:endParaRPr lang="en-CA" sz="20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B47D059D-4571-2C59-0F6F-E00EDC3E0450}"/>
              </a:ext>
            </a:extLst>
          </p:cNvPr>
          <p:cNvSpPr txBox="1"/>
          <p:nvPr/>
        </p:nvSpPr>
        <p:spPr>
          <a:xfrm>
            <a:off x="159551" y="5633069"/>
            <a:ext cx="3297743" cy="3462486"/>
          </a:xfrm>
          <a:prstGeom prst="rect">
            <a:avLst/>
          </a:prstGeom>
          <a:noFill/>
        </p:spPr>
        <p:txBody>
          <a:bodyPr wrap="square" rtlCol="0">
            <a:spAutoFit/>
          </a:bodyPr>
          <a:lstStyle/>
          <a:p>
            <a:pPr marR="71755" indent="0" algn="l">
              <a:buNone/>
            </a:pPr>
            <a:r>
              <a:rPr lang="en-US" sz="1200" b="1" kern="1400" dirty="0">
                <a:ln>
                  <a:noFill/>
                </a:ln>
                <a:solidFill>
                  <a:srgbClr val="009A46"/>
                </a:solidFill>
                <a:effectLst/>
                <a:latin typeface="Franklin Gothic Book" panose="020B0503020102020204" pitchFamily="34" charset="0"/>
              </a:rPr>
              <a:t>Definition:</a:t>
            </a:r>
            <a:r>
              <a:rPr lang="en-US" sz="1200" kern="1400" dirty="0">
                <a:ln>
                  <a:noFill/>
                </a:ln>
                <a:solidFill>
                  <a:srgbClr val="009A46"/>
                </a:solidFill>
                <a:effectLst/>
                <a:latin typeface="Franklin Gothic Book" panose="020B0503020102020204" pitchFamily="34" charset="0"/>
              </a:rPr>
              <a:t> </a:t>
            </a:r>
            <a:r>
              <a:rPr lang="en-US" sz="1200" kern="1400" dirty="0">
                <a:ln>
                  <a:noFill/>
                </a:ln>
                <a:solidFill>
                  <a:srgbClr val="000000"/>
                </a:solidFill>
                <a:effectLst/>
                <a:latin typeface="Franklin Gothic Book" panose="020B0503020102020204" pitchFamily="34" charset="0"/>
              </a:rPr>
              <a:t>Allows a person who owns an authorized copy of a computer program to (a) adapt, modify, convert or translate the program into another computer language, or (b) make a backup copy of the program [s. 30.6].</a:t>
            </a:r>
          </a:p>
          <a:p>
            <a:pPr marR="71755" indent="0" algn="l">
              <a:spcBef>
                <a:spcPts val="600"/>
              </a:spcBef>
              <a:buNone/>
            </a:pPr>
            <a:r>
              <a:rPr lang="en-US" sz="1200" b="1" kern="1400" dirty="0">
                <a:ln>
                  <a:noFill/>
                </a:ln>
                <a:solidFill>
                  <a:srgbClr val="009A46"/>
                </a:solidFill>
                <a:effectLst/>
                <a:latin typeface="Franklin Gothic Book" panose="020B0503020102020204" pitchFamily="34" charset="0"/>
              </a:rPr>
              <a:t>Limitation:</a:t>
            </a:r>
            <a:r>
              <a:rPr lang="en-US" sz="1200" kern="1400" dirty="0">
                <a:ln>
                  <a:noFill/>
                </a:ln>
                <a:solidFill>
                  <a:srgbClr val="009A46"/>
                </a:solidFill>
                <a:effectLst/>
                <a:latin typeface="Franklin Gothic Book" panose="020B0503020102020204" pitchFamily="34" charset="0"/>
              </a:rPr>
              <a:t> </a:t>
            </a:r>
            <a:r>
              <a:rPr lang="en-US" sz="1200" kern="1400" dirty="0">
                <a:ln>
                  <a:noFill/>
                </a:ln>
                <a:solidFill>
                  <a:srgbClr val="000000"/>
                </a:solidFill>
                <a:effectLst/>
                <a:latin typeface="Franklin Gothic Book" panose="020B0503020102020204" pitchFamily="34" charset="0"/>
              </a:rPr>
              <a:t>(re: a) The act must be essential for compatibility with another computer; the copy is solely for the person’s own use</a:t>
            </a:r>
            <a:r>
              <a:rPr lang="en-US" sz="1200" kern="1400" dirty="0">
                <a:solidFill>
                  <a:srgbClr val="000000"/>
                </a:solidFill>
                <a:latin typeface="Franklin Gothic Book" panose="020B0503020102020204" pitchFamily="34" charset="0"/>
              </a:rPr>
              <a:t>. (re: a and b) </a:t>
            </a:r>
            <a:r>
              <a:rPr lang="en-US" sz="1200" kern="1400" dirty="0">
                <a:ln>
                  <a:noFill/>
                </a:ln>
                <a:solidFill>
                  <a:srgbClr val="000000"/>
                </a:solidFill>
                <a:effectLst/>
                <a:latin typeface="Franklin Gothic Book" panose="020B0503020102020204" pitchFamily="34" charset="0"/>
              </a:rPr>
              <a:t> the copy is destroyed immediately after the person ceased to be the owner of the computer program</a:t>
            </a:r>
          </a:p>
          <a:p>
            <a:pPr marR="71755" indent="0" algn="l">
              <a:spcBef>
                <a:spcPts val="600"/>
              </a:spcBef>
              <a:buNone/>
            </a:pPr>
            <a:r>
              <a:rPr lang="en-US" sz="1200" b="1" kern="1400" dirty="0">
                <a:ln>
                  <a:noFill/>
                </a:ln>
                <a:solidFill>
                  <a:srgbClr val="009A46"/>
                </a:solidFill>
                <a:effectLst/>
                <a:latin typeface="Franklin Gothic Book" panose="020B0503020102020204" pitchFamily="34" charset="0"/>
              </a:rPr>
              <a:t>Types of work: </a:t>
            </a:r>
            <a:r>
              <a:rPr lang="en-US" sz="1200" kern="1400" dirty="0">
                <a:ln>
                  <a:noFill/>
                </a:ln>
                <a:solidFill>
                  <a:srgbClr val="000000"/>
                </a:solidFill>
                <a:effectLst/>
                <a:latin typeface="Franklin Gothic Book" panose="020B0503020102020204" pitchFamily="34" charset="0"/>
              </a:rPr>
              <a:t>All copyright computer programs.</a:t>
            </a:r>
          </a:p>
          <a:p>
            <a:pPr marR="71755" indent="0" algn="l">
              <a:spcBef>
                <a:spcPts val="600"/>
              </a:spcBef>
              <a:buNone/>
            </a:pPr>
            <a:r>
              <a:rPr lang="en-US" sz="1200" b="1" kern="1400" dirty="0">
                <a:ln>
                  <a:noFill/>
                </a:ln>
                <a:solidFill>
                  <a:srgbClr val="009A46"/>
                </a:solidFill>
                <a:effectLst/>
                <a:latin typeface="Franklin Gothic Book" panose="020B0503020102020204" pitchFamily="34" charset="0"/>
              </a:rPr>
              <a:t>Example:</a:t>
            </a:r>
            <a:r>
              <a:rPr lang="en-US" sz="1200" kern="1400" dirty="0">
                <a:ln>
                  <a:noFill/>
                </a:ln>
                <a:solidFill>
                  <a:srgbClr val="009A46"/>
                </a:solidFill>
                <a:effectLst/>
                <a:latin typeface="Franklin Gothic Book" panose="020B0503020102020204" pitchFamily="34" charset="0"/>
              </a:rPr>
              <a:t> </a:t>
            </a:r>
            <a:r>
              <a:rPr lang="en-US" sz="1200" kern="1400" dirty="0">
                <a:ln>
                  <a:noFill/>
                </a:ln>
                <a:solidFill>
                  <a:srgbClr val="000000"/>
                </a:solidFill>
                <a:effectLst/>
                <a:latin typeface="Franklin Gothic Book" panose="020B0503020102020204" pitchFamily="34" charset="0"/>
              </a:rPr>
              <a:t>A person has made a backup copy of their computer operating system in case it becomes corrupted.</a:t>
            </a:r>
          </a:p>
        </p:txBody>
      </p:sp>
      <p:sp>
        <p:nvSpPr>
          <p:cNvPr id="9" name="TextBox 8">
            <a:extLst>
              <a:ext uri="{FF2B5EF4-FFF2-40B4-BE49-F238E27FC236}">
                <a16:creationId xmlns:a16="http://schemas.microsoft.com/office/drawing/2014/main" id="{C661FD6D-9E1E-06EA-ACD7-8BCE3283B132}"/>
              </a:ext>
            </a:extLst>
          </p:cNvPr>
          <p:cNvSpPr txBox="1"/>
          <p:nvPr/>
        </p:nvSpPr>
        <p:spPr>
          <a:xfrm>
            <a:off x="3550350" y="5631701"/>
            <a:ext cx="3218485" cy="3439403"/>
          </a:xfrm>
          <a:prstGeom prst="rect">
            <a:avLst/>
          </a:prstGeom>
          <a:noFill/>
        </p:spPr>
        <p:txBody>
          <a:bodyPr wrap="square" rtlCol="0">
            <a:spAutoFit/>
          </a:bodyPr>
          <a:lstStyle/>
          <a:p>
            <a:pPr marR="71755" indent="0" algn="l">
              <a:buNone/>
            </a:pPr>
            <a:r>
              <a:rPr lang="en-US" sz="1350" b="1" kern="1400" dirty="0">
                <a:ln>
                  <a:noFill/>
                </a:ln>
                <a:solidFill>
                  <a:srgbClr val="009A46"/>
                </a:solidFill>
                <a:effectLst/>
                <a:latin typeface="Franklin Gothic Book" panose="020B0503020102020204" pitchFamily="34" charset="0"/>
              </a:rPr>
              <a:t>Definition:</a:t>
            </a:r>
            <a:r>
              <a:rPr lang="en-US" sz="1350" kern="1400" dirty="0">
                <a:ln>
                  <a:noFill/>
                </a:ln>
                <a:solidFill>
                  <a:srgbClr val="009A46"/>
                </a:solidFill>
                <a:effectLst/>
                <a:latin typeface="Franklin Gothic Book" panose="020B0503020102020204" pitchFamily="34" charset="0"/>
              </a:rPr>
              <a:t> </a:t>
            </a:r>
            <a:r>
              <a:rPr lang="en-US" sz="1350" kern="1400" dirty="0">
                <a:ln>
                  <a:noFill/>
                </a:ln>
                <a:solidFill>
                  <a:srgbClr val="000000"/>
                </a:solidFill>
                <a:effectLst/>
                <a:latin typeface="Franklin Gothic Book" panose="020B0503020102020204" pitchFamily="34" charset="0"/>
              </a:rPr>
              <a:t>Allows a person who owns an authorized copy of a computer program to reproduce the program for the purpose of obtaining information to make it interoperable with another program [s. 30.61].</a:t>
            </a:r>
          </a:p>
          <a:p>
            <a:pPr marR="71755" indent="0" algn="l">
              <a:spcBef>
                <a:spcPts val="600"/>
              </a:spcBef>
              <a:buNone/>
            </a:pPr>
            <a:r>
              <a:rPr lang="en-US" sz="1350" b="1" kern="1400" dirty="0">
                <a:ln>
                  <a:noFill/>
                </a:ln>
                <a:solidFill>
                  <a:srgbClr val="009A46"/>
                </a:solidFill>
                <a:effectLst/>
                <a:latin typeface="Franklin Gothic Book" panose="020B0503020102020204" pitchFamily="34" charset="0"/>
              </a:rPr>
              <a:t>Limitation:</a:t>
            </a:r>
            <a:r>
              <a:rPr lang="en-US" sz="1350" kern="1400" dirty="0">
                <a:ln>
                  <a:noFill/>
                </a:ln>
                <a:solidFill>
                  <a:srgbClr val="009A46"/>
                </a:solidFill>
                <a:effectLst/>
                <a:latin typeface="Franklin Gothic Book" panose="020B0503020102020204" pitchFamily="34" charset="0"/>
              </a:rPr>
              <a:t> </a:t>
            </a:r>
            <a:r>
              <a:rPr lang="en-US" sz="1350" kern="1400" dirty="0">
                <a:ln>
                  <a:noFill/>
                </a:ln>
                <a:solidFill>
                  <a:srgbClr val="000000"/>
                </a:solidFill>
                <a:effectLst/>
                <a:latin typeface="Franklin Gothic Book" panose="020B0503020102020204" pitchFamily="34" charset="0"/>
              </a:rPr>
              <a:t>The person does not otherwise use or disclose the information.</a:t>
            </a:r>
          </a:p>
          <a:p>
            <a:pPr marR="71755" indent="0" algn="l">
              <a:spcBef>
                <a:spcPts val="600"/>
              </a:spcBef>
              <a:buNone/>
            </a:pPr>
            <a:r>
              <a:rPr lang="en-US" sz="1350" b="1" kern="1400" dirty="0">
                <a:ln>
                  <a:noFill/>
                </a:ln>
                <a:solidFill>
                  <a:srgbClr val="009A46"/>
                </a:solidFill>
                <a:effectLst/>
                <a:latin typeface="Franklin Gothic Book" panose="020B0503020102020204" pitchFamily="34" charset="0"/>
              </a:rPr>
              <a:t>Types of work: </a:t>
            </a:r>
            <a:r>
              <a:rPr lang="en-US" sz="1350" kern="1400" dirty="0">
                <a:ln>
                  <a:noFill/>
                </a:ln>
                <a:solidFill>
                  <a:srgbClr val="000000"/>
                </a:solidFill>
                <a:effectLst/>
                <a:latin typeface="Franklin Gothic Book" panose="020B0503020102020204" pitchFamily="34" charset="0"/>
              </a:rPr>
              <a:t>All copyright computer programs.</a:t>
            </a:r>
          </a:p>
          <a:p>
            <a:pPr marR="71755" indent="0" algn="l">
              <a:spcBef>
                <a:spcPts val="600"/>
              </a:spcBef>
              <a:buNone/>
            </a:pPr>
            <a:r>
              <a:rPr lang="en-US" sz="1350" b="1" kern="1400" dirty="0">
                <a:ln>
                  <a:noFill/>
                </a:ln>
                <a:solidFill>
                  <a:srgbClr val="009A46"/>
                </a:solidFill>
                <a:effectLst/>
                <a:latin typeface="Franklin Gothic Book" panose="020B0503020102020204" pitchFamily="34" charset="0"/>
              </a:rPr>
              <a:t>Example:</a:t>
            </a:r>
            <a:r>
              <a:rPr lang="en-US" sz="1350" kern="1400" dirty="0">
                <a:ln>
                  <a:noFill/>
                </a:ln>
                <a:solidFill>
                  <a:srgbClr val="009A46"/>
                </a:solidFill>
                <a:effectLst/>
                <a:latin typeface="Franklin Gothic Book" panose="020B0503020102020204" pitchFamily="34" charset="0"/>
              </a:rPr>
              <a:t> </a:t>
            </a:r>
            <a:r>
              <a:rPr lang="en-US" sz="1350" kern="1400" dirty="0">
                <a:ln>
                  <a:noFill/>
                </a:ln>
                <a:solidFill>
                  <a:srgbClr val="000000"/>
                </a:solidFill>
                <a:effectLst/>
                <a:latin typeface="Franklin Gothic Book" panose="020B0503020102020204" pitchFamily="34" charset="0"/>
              </a:rPr>
              <a:t>A person makes a copy of customer management software to investigate how it can work with sales software.</a:t>
            </a:r>
          </a:p>
        </p:txBody>
      </p:sp>
      <p:sp>
        <p:nvSpPr>
          <p:cNvPr id="3" name="TextBox 2">
            <a:extLst>
              <a:ext uri="{FF2B5EF4-FFF2-40B4-BE49-F238E27FC236}">
                <a16:creationId xmlns:a16="http://schemas.microsoft.com/office/drawing/2014/main" id="{FBB2F980-7101-89CD-0705-08FA5F76D08B}"/>
              </a:ext>
            </a:extLst>
          </p:cNvPr>
          <p:cNvSpPr txBox="1"/>
          <p:nvPr/>
        </p:nvSpPr>
        <p:spPr>
          <a:xfrm>
            <a:off x="6459250" y="4203495"/>
            <a:ext cx="271228" cy="261610"/>
          </a:xfrm>
          <a:prstGeom prst="rect">
            <a:avLst/>
          </a:prstGeom>
          <a:noFill/>
        </p:spPr>
        <p:txBody>
          <a:bodyPr wrap="none" rtlCol="0">
            <a:spAutoFit/>
          </a:bodyPr>
          <a:lstStyle/>
          <a:p>
            <a:r>
              <a:rPr lang="fr-CA" sz="1100" b="1"/>
              <a:t>E</a:t>
            </a:r>
            <a:endParaRPr lang="en-CA" b="1"/>
          </a:p>
        </p:txBody>
      </p:sp>
      <p:sp>
        <p:nvSpPr>
          <p:cNvPr id="4" name="TextBox 3">
            <a:extLst>
              <a:ext uri="{FF2B5EF4-FFF2-40B4-BE49-F238E27FC236}">
                <a16:creationId xmlns:a16="http://schemas.microsoft.com/office/drawing/2014/main" id="{2EC5304B-2A2D-D9BC-C0FF-45FA00542155}"/>
              </a:ext>
            </a:extLst>
          </p:cNvPr>
          <p:cNvSpPr txBox="1"/>
          <p:nvPr/>
        </p:nvSpPr>
        <p:spPr>
          <a:xfrm>
            <a:off x="3088601" y="8693320"/>
            <a:ext cx="272832" cy="261610"/>
          </a:xfrm>
          <a:prstGeom prst="rect">
            <a:avLst/>
          </a:prstGeom>
          <a:noFill/>
        </p:spPr>
        <p:txBody>
          <a:bodyPr wrap="none" rtlCol="0">
            <a:spAutoFit/>
          </a:bodyPr>
          <a:lstStyle/>
          <a:p>
            <a:r>
              <a:rPr lang="fr-CA" sz="1100" b="1"/>
              <a:t>E</a:t>
            </a:r>
            <a:endParaRPr lang="en-CA" b="1"/>
          </a:p>
        </p:txBody>
      </p:sp>
      <p:sp>
        <p:nvSpPr>
          <p:cNvPr id="5" name="TextBox 4">
            <a:extLst>
              <a:ext uri="{FF2B5EF4-FFF2-40B4-BE49-F238E27FC236}">
                <a16:creationId xmlns:a16="http://schemas.microsoft.com/office/drawing/2014/main" id="{8C408805-84AD-FBA2-7100-6979C9941D25}"/>
              </a:ext>
            </a:extLst>
          </p:cNvPr>
          <p:cNvSpPr txBox="1"/>
          <p:nvPr/>
        </p:nvSpPr>
        <p:spPr>
          <a:xfrm>
            <a:off x="6415912" y="8741984"/>
            <a:ext cx="272832" cy="261610"/>
          </a:xfrm>
          <a:prstGeom prst="rect">
            <a:avLst/>
          </a:prstGeom>
          <a:noFill/>
        </p:spPr>
        <p:txBody>
          <a:bodyPr wrap="none" rtlCol="0">
            <a:spAutoFit/>
          </a:bodyPr>
          <a:lstStyle/>
          <a:p>
            <a:r>
              <a:rPr lang="fr-CA" sz="1100" b="1"/>
              <a:t>E</a:t>
            </a:r>
            <a:endParaRPr lang="en-CA" b="1"/>
          </a:p>
        </p:txBody>
      </p:sp>
      <p:pic>
        <p:nvPicPr>
          <p:cNvPr id="7" name="Picture 6">
            <a:extLst>
              <a:ext uri="{FF2B5EF4-FFF2-40B4-BE49-F238E27FC236}">
                <a16:creationId xmlns:a16="http://schemas.microsoft.com/office/drawing/2014/main" id="{52EA139F-98DB-BC9C-FE97-AAA08F5710D7}"/>
              </a:ext>
            </a:extLst>
          </p:cNvPr>
          <p:cNvPicPr>
            <a:picLocks noChangeAspect="1"/>
          </p:cNvPicPr>
          <p:nvPr/>
        </p:nvPicPr>
        <p:blipFill>
          <a:blip r:embed="rId2"/>
          <a:stretch>
            <a:fillRect/>
          </a:stretch>
        </p:blipFill>
        <p:spPr>
          <a:xfrm>
            <a:off x="5957323" y="256847"/>
            <a:ext cx="691091" cy="691091"/>
          </a:xfrm>
          <a:prstGeom prst="rect">
            <a:avLst/>
          </a:prstGeom>
        </p:spPr>
      </p:pic>
      <p:pic>
        <p:nvPicPr>
          <p:cNvPr id="11" name="Picture 10">
            <a:extLst>
              <a:ext uri="{FF2B5EF4-FFF2-40B4-BE49-F238E27FC236}">
                <a16:creationId xmlns:a16="http://schemas.microsoft.com/office/drawing/2014/main" id="{C908EACF-D100-C182-828D-A513F907DE86}"/>
              </a:ext>
            </a:extLst>
          </p:cNvPr>
          <p:cNvPicPr>
            <a:picLocks noChangeAspect="1"/>
          </p:cNvPicPr>
          <p:nvPr/>
        </p:nvPicPr>
        <p:blipFill>
          <a:blip r:embed="rId3"/>
          <a:stretch>
            <a:fillRect/>
          </a:stretch>
        </p:blipFill>
        <p:spPr>
          <a:xfrm>
            <a:off x="2189267" y="4782299"/>
            <a:ext cx="840950" cy="840950"/>
          </a:xfrm>
          <a:prstGeom prst="rect">
            <a:avLst/>
          </a:prstGeom>
        </p:spPr>
      </p:pic>
      <p:pic>
        <p:nvPicPr>
          <p:cNvPr id="15" name="Picture 14">
            <a:extLst>
              <a:ext uri="{FF2B5EF4-FFF2-40B4-BE49-F238E27FC236}">
                <a16:creationId xmlns:a16="http://schemas.microsoft.com/office/drawing/2014/main" id="{C1767CD1-B3F9-7709-B1F8-4FF7415B470C}"/>
              </a:ext>
            </a:extLst>
          </p:cNvPr>
          <p:cNvPicPr>
            <a:picLocks noChangeAspect="1"/>
          </p:cNvPicPr>
          <p:nvPr/>
        </p:nvPicPr>
        <p:blipFill>
          <a:blip r:embed="rId4"/>
          <a:stretch>
            <a:fillRect/>
          </a:stretch>
        </p:blipFill>
        <p:spPr>
          <a:xfrm>
            <a:off x="6019253" y="4926607"/>
            <a:ext cx="535840" cy="535840"/>
          </a:xfrm>
          <a:prstGeom prst="rect">
            <a:avLst/>
          </a:prstGeom>
        </p:spPr>
      </p:pic>
      <p:sp>
        <p:nvSpPr>
          <p:cNvPr id="6" name="TextBox 5">
            <a:extLst>
              <a:ext uri="{FF2B5EF4-FFF2-40B4-BE49-F238E27FC236}">
                <a16:creationId xmlns:a16="http://schemas.microsoft.com/office/drawing/2014/main" id="{C7F0CEC1-DAD3-2058-00E3-1D81345A9A41}"/>
              </a:ext>
            </a:extLst>
          </p:cNvPr>
          <p:cNvSpPr txBox="1"/>
          <p:nvPr/>
        </p:nvSpPr>
        <p:spPr>
          <a:xfrm>
            <a:off x="142948" y="1076320"/>
            <a:ext cx="3218485" cy="3385542"/>
          </a:xfrm>
          <a:prstGeom prst="rect">
            <a:avLst/>
          </a:prstGeom>
          <a:noFill/>
        </p:spPr>
        <p:txBody>
          <a:bodyPr wrap="square" rtlCol="0">
            <a:spAutoFit/>
          </a:bodyPr>
          <a:lstStyle/>
          <a:p>
            <a:pPr marR="71755" indent="0" algn="l">
              <a:buNone/>
            </a:pPr>
            <a:r>
              <a:rPr lang="en-US" sz="1200" b="1" kern="1400" dirty="0">
                <a:ln>
                  <a:noFill/>
                </a:ln>
                <a:solidFill>
                  <a:srgbClr val="009A46"/>
                </a:solidFill>
                <a:effectLst/>
                <a:latin typeface="Franklin Gothic Book" panose="020B0503020102020204" pitchFamily="34" charset="0"/>
              </a:rPr>
              <a:t>Definition:</a:t>
            </a:r>
            <a:r>
              <a:rPr lang="en-US" sz="1200" kern="1400" dirty="0">
                <a:ln>
                  <a:noFill/>
                </a:ln>
                <a:solidFill>
                  <a:srgbClr val="009A46"/>
                </a:solidFill>
                <a:effectLst/>
                <a:latin typeface="Franklin Gothic Book" panose="020B0503020102020204" pitchFamily="34" charset="0"/>
              </a:rPr>
              <a:t> </a:t>
            </a:r>
            <a:r>
              <a:rPr lang="en-US" sz="1200" kern="1400" dirty="0">
                <a:ln>
                  <a:noFill/>
                </a:ln>
                <a:solidFill>
                  <a:srgbClr val="000000"/>
                </a:solidFill>
                <a:effectLst/>
                <a:latin typeface="Franklin Gothic Book" panose="020B0503020102020204" pitchFamily="34" charset="0"/>
              </a:rPr>
              <a:t>Allows an archive to make a copy of an unpublished work deposited in the archive for a person who requested it for research or private study [s. 30.21].</a:t>
            </a:r>
          </a:p>
          <a:p>
            <a:pPr marR="71755" indent="0" algn="l">
              <a:spcBef>
                <a:spcPts val="300"/>
              </a:spcBef>
              <a:buNone/>
            </a:pPr>
            <a:r>
              <a:rPr lang="en-US" sz="1200" b="1" kern="1400" dirty="0">
                <a:ln>
                  <a:noFill/>
                </a:ln>
                <a:solidFill>
                  <a:srgbClr val="009A46"/>
                </a:solidFill>
                <a:effectLst/>
                <a:latin typeface="Franklin Gothic Book" panose="020B0503020102020204" pitchFamily="34" charset="0"/>
              </a:rPr>
              <a:t>Limitation:</a:t>
            </a:r>
            <a:r>
              <a:rPr lang="en-US" sz="1200" kern="1400" dirty="0">
                <a:ln>
                  <a:noFill/>
                </a:ln>
                <a:solidFill>
                  <a:srgbClr val="009A46"/>
                </a:solidFill>
                <a:effectLst/>
                <a:latin typeface="Franklin Gothic Book" panose="020B0503020102020204" pitchFamily="34" charset="0"/>
              </a:rPr>
              <a:t> </a:t>
            </a:r>
            <a:r>
              <a:rPr lang="en-US" sz="1200" kern="1400" dirty="0">
                <a:ln>
                  <a:noFill/>
                </a:ln>
                <a:solidFill>
                  <a:srgbClr val="000000"/>
                </a:solidFill>
                <a:effectLst/>
                <a:latin typeface="Franklin Gothic Book" panose="020B0503020102020204" pitchFamily="34" charset="0"/>
              </a:rPr>
              <a:t>The copyright owner(s) did not prohibit its copying at the time it was deposited; the requester is provided with a single copy and is informed that the copy may only be used for research or private study.</a:t>
            </a:r>
          </a:p>
          <a:p>
            <a:pPr marR="71755" indent="0" algn="l">
              <a:spcBef>
                <a:spcPts val="300"/>
              </a:spcBef>
              <a:buNone/>
            </a:pPr>
            <a:r>
              <a:rPr lang="en-US" sz="1200" b="1" kern="1400" dirty="0">
                <a:ln>
                  <a:noFill/>
                </a:ln>
                <a:solidFill>
                  <a:srgbClr val="009A46"/>
                </a:solidFill>
                <a:effectLst/>
                <a:latin typeface="Franklin Gothic Book" panose="020B0503020102020204" pitchFamily="34" charset="0"/>
              </a:rPr>
              <a:t>Types of work: </a:t>
            </a:r>
            <a:r>
              <a:rPr lang="en-US" sz="1200" kern="1400" dirty="0">
                <a:ln>
                  <a:noFill/>
                </a:ln>
                <a:solidFill>
                  <a:srgbClr val="000000"/>
                </a:solidFill>
                <a:effectLst/>
                <a:latin typeface="Franklin Gothic Book" panose="020B0503020102020204" pitchFamily="34" charset="0"/>
              </a:rPr>
              <a:t>All unpublished copyright works.</a:t>
            </a:r>
          </a:p>
          <a:p>
            <a:pPr marR="71755" indent="0" algn="l">
              <a:spcBef>
                <a:spcPts val="300"/>
              </a:spcBef>
              <a:buNone/>
            </a:pPr>
            <a:r>
              <a:rPr lang="en-US" sz="1200" b="1" kern="1400" dirty="0">
                <a:ln>
                  <a:noFill/>
                </a:ln>
                <a:solidFill>
                  <a:srgbClr val="009A46"/>
                </a:solidFill>
                <a:effectLst/>
                <a:latin typeface="Franklin Gothic Book" panose="020B0503020102020204" pitchFamily="34" charset="0"/>
              </a:rPr>
              <a:t>Example:</a:t>
            </a:r>
            <a:r>
              <a:rPr lang="en-US" sz="1200" kern="1400" dirty="0">
                <a:ln>
                  <a:noFill/>
                </a:ln>
                <a:solidFill>
                  <a:srgbClr val="009A46"/>
                </a:solidFill>
                <a:effectLst/>
                <a:latin typeface="Franklin Gothic Book" panose="020B0503020102020204" pitchFamily="34" charset="0"/>
              </a:rPr>
              <a:t> </a:t>
            </a:r>
            <a:r>
              <a:rPr lang="en-US" sz="1200" kern="1400" dirty="0">
                <a:ln>
                  <a:noFill/>
                </a:ln>
                <a:solidFill>
                  <a:srgbClr val="000000"/>
                </a:solidFill>
                <a:effectLst/>
                <a:latin typeface="Franklin Gothic Book" panose="020B0503020102020204" pitchFamily="34" charset="0"/>
              </a:rPr>
              <a:t>An archive provides a researcher with a copy </a:t>
            </a:r>
            <a:r>
              <a:rPr lang="en-US" sz="1200" kern="1400" dirty="0">
                <a:solidFill>
                  <a:srgbClr val="000000"/>
                </a:solidFill>
                <a:latin typeface="Franklin Gothic Book" panose="020B0503020102020204" pitchFamily="34" charset="0"/>
              </a:rPr>
              <a:t>of </a:t>
            </a:r>
            <a:r>
              <a:rPr lang="en-US" sz="1200" kern="1400" dirty="0">
                <a:ln>
                  <a:noFill/>
                </a:ln>
                <a:solidFill>
                  <a:srgbClr val="000000"/>
                </a:solidFill>
                <a:effectLst/>
                <a:latin typeface="Franklin Gothic Book" panose="020B0503020102020204" pitchFamily="34" charset="0"/>
              </a:rPr>
              <a:t>an unpublished manuscript in its collection</a:t>
            </a:r>
            <a:r>
              <a:rPr lang="en-US" sz="1200" kern="1400" dirty="0">
                <a:solidFill>
                  <a:srgbClr val="000000"/>
                </a:solidFill>
                <a:latin typeface="Franklin Gothic Book" panose="020B0503020102020204" pitchFamily="34" charset="0"/>
              </a:rPr>
              <a:t>.</a:t>
            </a:r>
            <a:endParaRPr lang="en-US" sz="1200" kern="1400" dirty="0">
              <a:ln>
                <a:noFill/>
              </a:ln>
              <a:solidFill>
                <a:srgbClr val="000000"/>
              </a:solidFill>
              <a:effectLst/>
              <a:latin typeface="Franklin Gothic Book" panose="020B0503020102020204" pitchFamily="34" charset="0"/>
            </a:endParaRPr>
          </a:p>
          <a:p>
            <a:pPr marR="71755" indent="0" algn="l">
              <a:spcBef>
                <a:spcPts val="300"/>
              </a:spcBef>
              <a:buNone/>
            </a:pPr>
            <a:r>
              <a:rPr lang="en-US" sz="1200" b="1" kern="1400" dirty="0">
                <a:ln>
                  <a:noFill/>
                </a:ln>
                <a:solidFill>
                  <a:srgbClr val="009A46"/>
                </a:solidFill>
                <a:effectLst/>
                <a:latin typeface="Franklin Gothic Book" panose="020B0503020102020204" pitchFamily="34" charset="0"/>
              </a:rPr>
              <a:t>Note:</a:t>
            </a:r>
            <a:r>
              <a:rPr lang="en-US" sz="1200" kern="1400" dirty="0">
                <a:ln>
                  <a:noFill/>
                </a:ln>
                <a:solidFill>
                  <a:srgbClr val="009A46"/>
                </a:solidFill>
                <a:effectLst/>
                <a:latin typeface="Franklin Gothic Book" panose="020B0503020102020204" pitchFamily="34" charset="0"/>
              </a:rPr>
              <a:t> </a:t>
            </a:r>
            <a:r>
              <a:rPr lang="en-US" sz="1200" kern="1400" dirty="0">
                <a:ln>
                  <a:noFill/>
                </a:ln>
                <a:solidFill>
                  <a:srgbClr val="000000"/>
                </a:solidFill>
                <a:effectLst/>
                <a:latin typeface="Franklin Gothic Book" panose="020B0503020102020204" pitchFamily="34" charset="0"/>
              </a:rPr>
              <a:t>When a person deposits a work in an archive, they must be given notice that such copies can be made.</a:t>
            </a:r>
          </a:p>
        </p:txBody>
      </p:sp>
      <p:sp>
        <p:nvSpPr>
          <p:cNvPr id="10" name="Rectangle 9">
            <a:extLst>
              <a:ext uri="{FF2B5EF4-FFF2-40B4-BE49-F238E27FC236}">
                <a16:creationId xmlns:a16="http://schemas.microsoft.com/office/drawing/2014/main" id="{A7FE894E-8400-7CB8-E54F-A410D91D3E47}"/>
              </a:ext>
            </a:extLst>
          </p:cNvPr>
          <p:cNvSpPr/>
          <p:nvPr/>
        </p:nvSpPr>
        <p:spPr>
          <a:xfrm>
            <a:off x="209623" y="202534"/>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Works </a:t>
            </a:r>
            <a:r>
              <a:rPr lang="fr-CA" sz="22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Deposited</a:t>
            </a:r>
            <a:r>
              <a:rPr lang="fr-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p>
          <a:p>
            <a:r>
              <a:rPr lang="fr-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in Archive</a:t>
            </a:r>
            <a:endParaRPr lang="en-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C2CB0EFB-54F2-7BEB-6BDF-0A1AB8B318AB}"/>
              </a:ext>
            </a:extLst>
          </p:cNvPr>
          <p:cNvSpPr txBox="1"/>
          <p:nvPr/>
        </p:nvSpPr>
        <p:spPr>
          <a:xfrm>
            <a:off x="3050142" y="4227484"/>
            <a:ext cx="263214" cy="261610"/>
          </a:xfrm>
          <a:prstGeom prst="rect">
            <a:avLst/>
          </a:prstGeom>
          <a:noFill/>
        </p:spPr>
        <p:txBody>
          <a:bodyPr wrap="none" rtlCol="0">
            <a:spAutoFit/>
          </a:bodyPr>
          <a:lstStyle/>
          <a:p>
            <a:r>
              <a:rPr lang="fr-CA" sz="1100" b="1"/>
              <a:t>E</a:t>
            </a:r>
            <a:endParaRPr lang="en-CA" b="1"/>
          </a:p>
        </p:txBody>
      </p:sp>
      <p:pic>
        <p:nvPicPr>
          <p:cNvPr id="17" name="Picture 16">
            <a:extLst>
              <a:ext uri="{FF2B5EF4-FFF2-40B4-BE49-F238E27FC236}">
                <a16:creationId xmlns:a16="http://schemas.microsoft.com/office/drawing/2014/main" id="{728E5C17-F1FA-4952-EFEC-77F5247C7D09}"/>
              </a:ext>
            </a:extLst>
          </p:cNvPr>
          <p:cNvPicPr>
            <a:picLocks noChangeAspect="1"/>
          </p:cNvPicPr>
          <p:nvPr/>
        </p:nvPicPr>
        <p:blipFill>
          <a:blip r:embed="rId5"/>
          <a:stretch>
            <a:fillRect/>
          </a:stretch>
        </p:blipFill>
        <p:spPr>
          <a:xfrm>
            <a:off x="2442834" y="288616"/>
            <a:ext cx="737992" cy="737992"/>
          </a:xfrm>
          <a:prstGeom prst="rect">
            <a:avLst/>
          </a:prstGeom>
        </p:spPr>
      </p:pic>
    </p:spTree>
    <p:extLst>
      <p:ext uri="{BB962C8B-B14F-4D97-AF65-F5344CB8AC3E}">
        <p14:creationId xmlns:p14="http://schemas.microsoft.com/office/powerpoint/2010/main" val="28625406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ED5E70-E8D8-CE53-6CFE-4D77F29B0B10}"/>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8D14CEE2-8A6C-9EBB-D156-3CAF041D01FA}"/>
              </a:ext>
            </a:extLst>
          </p:cNvPr>
          <p:cNvGraphicFramePr>
            <a:graphicFrameLocks noGrp="1"/>
          </p:cNvGraphicFramePr>
          <p:nvPr>
            <p:extLst>
              <p:ext uri="{D42A27DB-BD31-4B8C-83A1-F6EECF244321}">
                <p14:modId xmlns:p14="http://schemas.microsoft.com/office/powerpoint/2010/main" val="2616637574"/>
              </p:ext>
            </p:extLst>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FD94BF5D-9700-B7ED-CED6-E3E410B08692}"/>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39308CBA-808D-6F1B-690C-D76D67BC7515}"/>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CCC83652-BCEA-C5E0-BD3F-672ED6029EEC}"/>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E18</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A274F316-BB72-C8A5-B64E-940B515EB8B5}"/>
                </a:ext>
              </a:extLst>
            </p:cNvPr>
            <p:cNvSpPr txBox="1"/>
            <p:nvPr/>
          </p:nvSpPr>
          <p:spPr>
            <a:xfrm>
              <a:off x="813951" y="561142"/>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910810E9-B069-20EB-7B52-6283B698E3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92" y="211540"/>
              <a:ext cx="309429" cy="294451"/>
            </a:xfrm>
            <a:prstGeom prst="rect">
              <a:avLst/>
            </a:prstGeom>
          </p:spPr>
        </p:pic>
      </p:grpSp>
      <p:grpSp>
        <p:nvGrpSpPr>
          <p:cNvPr id="3" name="Group 2">
            <a:extLst>
              <a:ext uri="{FF2B5EF4-FFF2-40B4-BE49-F238E27FC236}">
                <a16:creationId xmlns:a16="http://schemas.microsoft.com/office/drawing/2014/main" id="{659EE840-5D87-F27A-E09D-8E5438D52B24}"/>
              </a:ext>
            </a:extLst>
          </p:cNvPr>
          <p:cNvGrpSpPr/>
          <p:nvPr/>
        </p:nvGrpSpPr>
        <p:grpSpPr>
          <a:xfrm>
            <a:off x="227791" y="4783114"/>
            <a:ext cx="3030610" cy="4185761"/>
            <a:chOff x="187657" y="175126"/>
            <a:chExt cx="3030610" cy="4185761"/>
          </a:xfrm>
        </p:grpSpPr>
        <p:sp>
          <p:nvSpPr>
            <p:cNvPr id="7" name="TextBox 6">
              <a:extLst>
                <a:ext uri="{FF2B5EF4-FFF2-40B4-BE49-F238E27FC236}">
                  <a16:creationId xmlns:a16="http://schemas.microsoft.com/office/drawing/2014/main" id="{9B4E011D-BC8E-DC4A-0347-F9311B2C2290}"/>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03AEAB4E-B946-1200-4979-DC12EDD60D60}"/>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E20</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1679ECC7-64FB-0D3F-F2E2-EFDB84CAFE6C}"/>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90B2A92F-90A4-973D-7657-D28C48CDA3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6" y="211540"/>
              <a:ext cx="309429" cy="294451"/>
            </a:xfrm>
            <a:prstGeom prst="rect">
              <a:avLst/>
            </a:prstGeom>
          </p:spPr>
        </p:pic>
      </p:grpSp>
      <p:grpSp>
        <p:nvGrpSpPr>
          <p:cNvPr id="20" name="Group 19">
            <a:extLst>
              <a:ext uri="{FF2B5EF4-FFF2-40B4-BE49-F238E27FC236}">
                <a16:creationId xmlns:a16="http://schemas.microsoft.com/office/drawing/2014/main" id="{47BD53A2-34A1-FE9D-70B9-EA3D3AC16EEE}"/>
              </a:ext>
            </a:extLst>
          </p:cNvPr>
          <p:cNvGrpSpPr/>
          <p:nvPr/>
        </p:nvGrpSpPr>
        <p:grpSpPr>
          <a:xfrm>
            <a:off x="3599599" y="4783113"/>
            <a:ext cx="3030610" cy="4185761"/>
            <a:chOff x="187657" y="175126"/>
            <a:chExt cx="3030610" cy="4185761"/>
          </a:xfrm>
        </p:grpSpPr>
        <p:sp>
          <p:nvSpPr>
            <p:cNvPr id="21" name="TextBox 20">
              <a:extLst>
                <a:ext uri="{FF2B5EF4-FFF2-40B4-BE49-F238E27FC236}">
                  <a16:creationId xmlns:a16="http://schemas.microsoft.com/office/drawing/2014/main" id="{5983943C-0011-8063-7C1F-8FBE96DF6DE7}"/>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2" name="TextBox 21">
              <a:extLst>
                <a:ext uri="{FF2B5EF4-FFF2-40B4-BE49-F238E27FC236}">
                  <a16:creationId xmlns:a16="http://schemas.microsoft.com/office/drawing/2014/main" id="{677DB81B-3D77-797A-F8E7-C118A36F68EF}"/>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E19</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35EDE066-56EF-F89D-EB4A-D1236B7CA146}"/>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4" name="Picture 23" descr="A red maple leaf in a circle with a white circle in the middle&#10;&#10;AI-generated content may be incorrect.">
              <a:extLst>
                <a:ext uri="{FF2B5EF4-FFF2-40B4-BE49-F238E27FC236}">
                  <a16:creationId xmlns:a16="http://schemas.microsoft.com/office/drawing/2014/main" id="{C27DCC54-A08E-B25D-D5C3-BD0D8978BF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7" y="211540"/>
              <a:ext cx="309429" cy="294451"/>
            </a:xfrm>
            <a:prstGeom prst="rect">
              <a:avLst/>
            </a:prstGeom>
          </p:spPr>
        </p:pic>
      </p:grpSp>
      <p:grpSp>
        <p:nvGrpSpPr>
          <p:cNvPr id="17" name="Group 16">
            <a:extLst>
              <a:ext uri="{FF2B5EF4-FFF2-40B4-BE49-F238E27FC236}">
                <a16:creationId xmlns:a16="http://schemas.microsoft.com/office/drawing/2014/main" id="{B8126666-E407-1488-EEF3-F954EA140C87}"/>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9B92CDC3-41B1-4E48-95C0-28154BB5689F}"/>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6A931F72-B05C-F423-D3FC-8FF828408EF0}"/>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E17</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CD1685AE-E806-9DE1-AD78-220F4ECC5B2C}"/>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4E7F63EF-53BB-A82D-9A71-E68871CD6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5" y="211540"/>
              <a:ext cx="309429" cy="294451"/>
            </a:xfrm>
            <a:prstGeom prst="rect">
              <a:avLst/>
            </a:prstGeom>
          </p:spPr>
        </p:pic>
      </p:grpSp>
    </p:spTree>
    <p:extLst>
      <p:ext uri="{BB962C8B-B14F-4D97-AF65-F5344CB8AC3E}">
        <p14:creationId xmlns:p14="http://schemas.microsoft.com/office/powerpoint/2010/main" val="21040942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59A36C-E49C-7A6E-2E7E-A22DBB1ADF7D}"/>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14FC5EFB-9652-1F72-14C3-03BC6CD6BDCD}"/>
              </a:ext>
            </a:extLst>
          </p:cNvPr>
          <p:cNvGraphicFramePr>
            <a:graphicFrameLocks noGrp="1"/>
          </p:cNvGraphicFramePr>
          <p:nvPr>
            <p:extLst>
              <p:ext uri="{D42A27DB-BD31-4B8C-83A1-F6EECF244321}">
                <p14:modId xmlns:p14="http://schemas.microsoft.com/office/powerpoint/2010/main" val="1177726884"/>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sz="1200"/>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sz="1200"/>
                    </a:p>
                    <a:p>
                      <a:pPr lvl="0">
                        <a:buNone/>
                      </a:pPr>
                      <a:endParaRPr lang="en-CA" sz="1200"/>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sz="1200"/>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sz="1200"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D24FF969-CC24-E336-55D6-03BB8BEDE662}"/>
              </a:ext>
            </a:extLst>
          </p:cNvPr>
          <p:cNvSpPr/>
          <p:nvPr/>
        </p:nvSpPr>
        <p:spPr>
          <a:xfrm>
            <a:off x="3611885" y="190250"/>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40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Security</a:t>
            </a:r>
            <a:endParaRPr lang="en-CA" sz="36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B026C722-93B6-F28F-522D-E128FD68353B}"/>
              </a:ext>
            </a:extLst>
          </p:cNvPr>
          <p:cNvSpPr txBox="1"/>
          <p:nvPr/>
        </p:nvSpPr>
        <p:spPr>
          <a:xfrm>
            <a:off x="3526160" y="1070974"/>
            <a:ext cx="3217379" cy="3208571"/>
          </a:xfrm>
          <a:prstGeom prst="rect">
            <a:avLst/>
          </a:prstGeom>
          <a:noFill/>
        </p:spPr>
        <p:txBody>
          <a:bodyPr wrap="square" lIns="91440" tIns="45720" rIns="91440" bIns="45720" rtlCol="0" anchor="t">
            <a:spAutoFit/>
          </a:bodyPr>
          <a:lstStyle/>
          <a:p>
            <a:pPr marR="71755" indent="0" algn="l">
              <a:buNone/>
            </a:pPr>
            <a:r>
              <a:rPr lang="en-US" sz="1250" b="1" kern="1400" dirty="0">
                <a:ln>
                  <a:noFill/>
                </a:ln>
                <a:solidFill>
                  <a:srgbClr val="009A46"/>
                </a:solidFill>
                <a:effectLst/>
                <a:latin typeface="Franklin Gothic Book" panose="020B0503020102020204" pitchFamily="34" charset="0"/>
              </a:rPr>
              <a:t>Definition:</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Allows a person to reproduce a work to lawfully assess the vulnerability of a computer, system, or network, or to correct security flaws [s. 30.62].</a:t>
            </a:r>
          </a:p>
          <a:p>
            <a:pPr marR="71755" indent="0" algn="l">
              <a:spcBef>
                <a:spcPts val="600"/>
              </a:spcBef>
              <a:buNone/>
            </a:pPr>
            <a:r>
              <a:rPr lang="en-US" sz="1250" b="1" kern="1400" dirty="0">
                <a:ln>
                  <a:noFill/>
                </a:ln>
                <a:solidFill>
                  <a:srgbClr val="009A46"/>
                </a:solidFill>
                <a:effectLst/>
                <a:latin typeface="Franklin Gothic Book" panose="020B0503020102020204" pitchFamily="34" charset="0"/>
              </a:rPr>
              <a:t>Limitation:</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If the assessment reveals a flaw, the person must give notice to the copyright owner if they intend to make the flaw publicly known (unless public interest outweighs the copyright owner’s interest in receiving notice).</a:t>
            </a:r>
          </a:p>
          <a:p>
            <a:pPr marR="71755" indent="0" algn="l">
              <a:spcBef>
                <a:spcPts val="600"/>
              </a:spcBef>
              <a:buNone/>
            </a:pPr>
            <a:r>
              <a:rPr lang="en-US" sz="1250" b="1" kern="1400" dirty="0">
                <a:ln>
                  <a:noFill/>
                </a:ln>
                <a:solidFill>
                  <a:srgbClr val="009A46"/>
                </a:solidFill>
                <a:effectLst/>
                <a:latin typeface="Franklin Gothic Book" panose="020B0503020102020204" pitchFamily="34" charset="0"/>
              </a:rPr>
              <a:t>Types of work: </a:t>
            </a:r>
            <a:r>
              <a:rPr lang="en-US" sz="1250" kern="1400" dirty="0">
                <a:ln>
                  <a:noFill/>
                </a:ln>
                <a:solidFill>
                  <a:srgbClr val="000000"/>
                </a:solidFill>
                <a:effectLst/>
                <a:latin typeface="Franklin Gothic Book" panose="020B0503020102020204" pitchFamily="34" charset="0"/>
              </a:rPr>
              <a:t>All copyright works or other subject-matter.</a:t>
            </a:r>
          </a:p>
          <a:p>
            <a:pPr marR="71755" indent="0" algn="l">
              <a:spcBef>
                <a:spcPts val="600"/>
              </a:spcBef>
              <a:buNone/>
            </a:pPr>
            <a:r>
              <a:rPr lang="en-US" sz="1250" b="1" kern="1400" dirty="0">
                <a:ln>
                  <a:noFill/>
                </a:ln>
                <a:solidFill>
                  <a:srgbClr val="009A46"/>
                </a:solidFill>
                <a:effectLst/>
                <a:latin typeface="Franklin Gothic Book" panose="020B0503020102020204" pitchFamily="34" charset="0"/>
              </a:rPr>
              <a:t>Example:</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A person makes a copy of a computer program to investigate and correct a security issue.</a:t>
            </a:r>
          </a:p>
        </p:txBody>
      </p:sp>
      <p:sp>
        <p:nvSpPr>
          <p:cNvPr id="27" name="Rectangle 26">
            <a:extLst>
              <a:ext uri="{FF2B5EF4-FFF2-40B4-BE49-F238E27FC236}">
                <a16:creationId xmlns:a16="http://schemas.microsoft.com/office/drawing/2014/main" id="{ADE6AF94-FD0F-FBF3-ECF4-25B5CEE15FCB}"/>
              </a:ext>
            </a:extLst>
          </p:cNvPr>
          <p:cNvSpPr/>
          <p:nvPr/>
        </p:nvSpPr>
        <p:spPr>
          <a:xfrm>
            <a:off x="194960" y="4749198"/>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000" b="1">
                <a:effectLst>
                  <a:outerShdw blurRad="38100" dist="38100" dir="2700000" algn="tl">
                    <a:srgbClr val="000000">
                      <a:alpha val="43137"/>
                    </a:srgbClr>
                  </a:outerShdw>
                </a:effectLst>
                <a:latin typeface="Franklin Gothic Medium" panose="020B0603020102020204" pitchFamily="34" charset="0"/>
                <a:ea typeface="Calibri"/>
                <a:cs typeface="Calibri"/>
              </a:rPr>
              <a:t>Incidental Inclusion</a:t>
            </a:r>
            <a:endParaRPr lang="en-CA" sz="20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31" name="Rectangle 30">
            <a:extLst>
              <a:ext uri="{FF2B5EF4-FFF2-40B4-BE49-F238E27FC236}">
                <a16:creationId xmlns:a16="http://schemas.microsoft.com/office/drawing/2014/main" id="{CE694E6D-66F4-913C-763F-A92855FA1DDD}"/>
              </a:ext>
            </a:extLst>
          </p:cNvPr>
          <p:cNvSpPr/>
          <p:nvPr/>
        </p:nvSpPr>
        <p:spPr>
          <a:xfrm>
            <a:off x="3624946" y="4761484"/>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400" b="1" dirty="0"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Temporary</a:t>
            </a:r>
            <a:r>
              <a:rPr lang="fr-CA" sz="24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p>
          <a:p>
            <a:r>
              <a:rPr lang="fr-CA" sz="24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Reproductions</a:t>
            </a:r>
            <a:endParaRPr lang="en-CA" sz="24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FA7B84C7-40F1-4151-6D91-8A0D75B8F8D3}"/>
              </a:ext>
            </a:extLst>
          </p:cNvPr>
          <p:cNvSpPr txBox="1"/>
          <p:nvPr/>
        </p:nvSpPr>
        <p:spPr>
          <a:xfrm>
            <a:off x="101309" y="5635517"/>
            <a:ext cx="3144804" cy="3016210"/>
          </a:xfrm>
          <a:prstGeom prst="rect">
            <a:avLst/>
          </a:prstGeom>
          <a:noFill/>
        </p:spPr>
        <p:txBody>
          <a:bodyPr wrap="square" rtlCol="0">
            <a:spAutoFit/>
          </a:bodyPr>
          <a:lstStyle/>
          <a:p>
            <a:pPr marR="71755" indent="0" algn="l">
              <a:buNone/>
            </a:pPr>
            <a:r>
              <a:rPr lang="en-US" sz="1700" b="1" kern="1400" dirty="0">
                <a:ln>
                  <a:noFill/>
                </a:ln>
                <a:solidFill>
                  <a:srgbClr val="009A46"/>
                </a:solidFill>
                <a:effectLst/>
                <a:latin typeface="Franklin Gothic Book" panose="020B0503020102020204" pitchFamily="34" charset="0"/>
              </a:rPr>
              <a:t>Definition:</a:t>
            </a:r>
            <a:r>
              <a:rPr lang="en-US" sz="1700" kern="1400" dirty="0">
                <a:ln>
                  <a:noFill/>
                </a:ln>
                <a:solidFill>
                  <a:srgbClr val="009A46"/>
                </a:solidFill>
                <a:effectLst/>
                <a:latin typeface="Franklin Gothic Book" panose="020B0503020102020204" pitchFamily="34" charset="0"/>
              </a:rPr>
              <a:t> </a:t>
            </a:r>
            <a:r>
              <a:rPr lang="en-US" sz="1700" kern="1400" dirty="0">
                <a:ln>
                  <a:noFill/>
                </a:ln>
                <a:solidFill>
                  <a:srgbClr val="000000"/>
                </a:solidFill>
                <a:effectLst/>
                <a:latin typeface="Franklin Gothic Book" panose="020B0503020102020204" pitchFamily="34" charset="0"/>
              </a:rPr>
              <a:t>Allows for the incidental, non-deliberate inclusion of copyright work into another work [s. 30.7].</a:t>
            </a:r>
          </a:p>
          <a:p>
            <a:pPr marR="71755" indent="0" algn="l">
              <a:spcBef>
                <a:spcPts val="1200"/>
              </a:spcBef>
              <a:buNone/>
            </a:pPr>
            <a:r>
              <a:rPr lang="en-US" sz="1700" b="1" kern="1400" dirty="0">
                <a:ln>
                  <a:noFill/>
                </a:ln>
                <a:solidFill>
                  <a:srgbClr val="009A46"/>
                </a:solidFill>
                <a:effectLst/>
                <a:latin typeface="Franklin Gothic Book" panose="020B0503020102020204" pitchFamily="34" charset="0"/>
              </a:rPr>
              <a:t>Types of work: </a:t>
            </a:r>
            <a:r>
              <a:rPr lang="en-US" sz="1700" kern="1400" dirty="0">
                <a:ln>
                  <a:noFill/>
                </a:ln>
                <a:solidFill>
                  <a:srgbClr val="000000"/>
                </a:solidFill>
                <a:effectLst/>
                <a:latin typeface="Franklin Gothic Book" panose="020B0503020102020204" pitchFamily="34" charset="0"/>
              </a:rPr>
              <a:t>All copyright works or other subject-matter.</a:t>
            </a:r>
          </a:p>
          <a:p>
            <a:pPr marR="71755" indent="0" algn="l">
              <a:spcBef>
                <a:spcPts val="1200"/>
              </a:spcBef>
              <a:buNone/>
            </a:pPr>
            <a:r>
              <a:rPr lang="en-US" sz="1700" b="1" kern="1400" dirty="0">
                <a:ln>
                  <a:noFill/>
                </a:ln>
                <a:solidFill>
                  <a:srgbClr val="009A46"/>
                </a:solidFill>
                <a:effectLst/>
                <a:latin typeface="Franklin Gothic Book" panose="020B0503020102020204" pitchFamily="34" charset="0"/>
              </a:rPr>
              <a:t>Example:</a:t>
            </a:r>
            <a:r>
              <a:rPr lang="en-US" sz="1700" kern="1400" dirty="0">
                <a:ln>
                  <a:noFill/>
                </a:ln>
                <a:solidFill>
                  <a:srgbClr val="009A46"/>
                </a:solidFill>
                <a:effectLst/>
                <a:latin typeface="Franklin Gothic Book" panose="020B0503020102020204" pitchFamily="34" charset="0"/>
              </a:rPr>
              <a:t> </a:t>
            </a:r>
            <a:r>
              <a:rPr lang="en-US" sz="1700" kern="1400" dirty="0">
                <a:ln>
                  <a:noFill/>
                </a:ln>
                <a:solidFill>
                  <a:srgbClr val="000000"/>
                </a:solidFill>
                <a:effectLst/>
                <a:latin typeface="Franklin Gothic Book" panose="020B0503020102020204" pitchFamily="34" charset="0"/>
              </a:rPr>
              <a:t>Part of a well-known song can be heard in the background of an outdoor interview.</a:t>
            </a:r>
          </a:p>
        </p:txBody>
      </p:sp>
      <p:sp>
        <p:nvSpPr>
          <p:cNvPr id="9" name="TextBox 8">
            <a:extLst>
              <a:ext uri="{FF2B5EF4-FFF2-40B4-BE49-F238E27FC236}">
                <a16:creationId xmlns:a16="http://schemas.microsoft.com/office/drawing/2014/main" id="{3995B752-9474-1D3E-238F-8557D99AB557}"/>
              </a:ext>
            </a:extLst>
          </p:cNvPr>
          <p:cNvSpPr txBox="1"/>
          <p:nvPr/>
        </p:nvSpPr>
        <p:spPr>
          <a:xfrm>
            <a:off x="3550350" y="5663745"/>
            <a:ext cx="3217379" cy="3231654"/>
          </a:xfrm>
          <a:prstGeom prst="rect">
            <a:avLst/>
          </a:prstGeom>
          <a:noFill/>
        </p:spPr>
        <p:txBody>
          <a:bodyPr wrap="square" rtlCol="0">
            <a:spAutoFit/>
          </a:bodyPr>
          <a:lstStyle/>
          <a:p>
            <a:pPr marR="71755" indent="0" algn="l">
              <a:buNone/>
            </a:pPr>
            <a:r>
              <a:rPr lang="en-US" sz="1350" b="1" kern="1400" dirty="0">
                <a:ln>
                  <a:noFill/>
                </a:ln>
                <a:solidFill>
                  <a:srgbClr val="009A46"/>
                </a:solidFill>
                <a:effectLst/>
                <a:latin typeface="Franklin Gothic Book" panose="020B0503020102020204" pitchFamily="34" charset="0"/>
              </a:rPr>
              <a:t>Definition:</a:t>
            </a:r>
            <a:r>
              <a:rPr lang="en-US" sz="1350" kern="1400" dirty="0">
                <a:ln>
                  <a:noFill/>
                </a:ln>
                <a:solidFill>
                  <a:srgbClr val="009A46"/>
                </a:solidFill>
                <a:effectLst/>
                <a:latin typeface="Franklin Gothic Book" panose="020B0503020102020204" pitchFamily="34" charset="0"/>
              </a:rPr>
              <a:t> </a:t>
            </a:r>
            <a:r>
              <a:rPr lang="en-US" sz="1350" kern="1400" dirty="0">
                <a:ln>
                  <a:noFill/>
                </a:ln>
                <a:solidFill>
                  <a:srgbClr val="000000"/>
                </a:solidFill>
                <a:effectLst/>
                <a:latin typeface="Franklin Gothic Book" panose="020B0503020102020204" pitchFamily="34" charset="0"/>
              </a:rPr>
              <a:t>Allows a person to reproduce a work where the reproduction forms an essential part of a technological process [s. 30.71].</a:t>
            </a:r>
          </a:p>
          <a:p>
            <a:pPr marR="71755" indent="0" algn="l">
              <a:spcBef>
                <a:spcPts val="600"/>
              </a:spcBef>
              <a:buNone/>
            </a:pPr>
            <a:r>
              <a:rPr lang="en-US" sz="1350" b="1" kern="1400" dirty="0">
                <a:ln>
                  <a:noFill/>
                </a:ln>
                <a:solidFill>
                  <a:srgbClr val="009A46"/>
                </a:solidFill>
                <a:effectLst/>
                <a:latin typeface="Franklin Gothic Book" panose="020B0503020102020204" pitchFamily="34" charset="0"/>
              </a:rPr>
              <a:t>Limitation:</a:t>
            </a:r>
            <a:r>
              <a:rPr lang="en-US" sz="1350" kern="1400" dirty="0">
                <a:ln>
                  <a:noFill/>
                </a:ln>
                <a:solidFill>
                  <a:srgbClr val="009A46"/>
                </a:solidFill>
                <a:effectLst/>
                <a:latin typeface="Franklin Gothic Book" panose="020B0503020102020204" pitchFamily="34" charset="0"/>
              </a:rPr>
              <a:t> </a:t>
            </a:r>
            <a:r>
              <a:rPr lang="en-US" sz="1350" kern="1400" dirty="0">
                <a:ln>
                  <a:noFill/>
                </a:ln>
                <a:solidFill>
                  <a:srgbClr val="000000"/>
                </a:solidFill>
                <a:effectLst/>
                <a:latin typeface="Franklin Gothic Book" panose="020B0503020102020204" pitchFamily="34" charset="0"/>
              </a:rPr>
              <a:t>The reproduction’s only purpose is to facilitate a use that does not infringe copyright; the reproduction exists only for the duration of the technological process.</a:t>
            </a:r>
          </a:p>
          <a:p>
            <a:pPr marR="71755" indent="0" algn="l">
              <a:spcBef>
                <a:spcPts val="600"/>
              </a:spcBef>
              <a:buNone/>
            </a:pPr>
            <a:r>
              <a:rPr lang="en-US" sz="1350" b="1" kern="1400" dirty="0">
                <a:ln>
                  <a:noFill/>
                </a:ln>
                <a:solidFill>
                  <a:srgbClr val="009A46"/>
                </a:solidFill>
                <a:effectLst/>
                <a:latin typeface="Franklin Gothic Book" panose="020B0503020102020204" pitchFamily="34" charset="0"/>
              </a:rPr>
              <a:t>Types of work: </a:t>
            </a:r>
            <a:r>
              <a:rPr lang="en-US" sz="1350" kern="1400" dirty="0">
                <a:ln>
                  <a:noFill/>
                </a:ln>
                <a:solidFill>
                  <a:srgbClr val="000000"/>
                </a:solidFill>
                <a:effectLst/>
                <a:latin typeface="Franklin Gothic Book" panose="020B0503020102020204" pitchFamily="34" charset="0"/>
              </a:rPr>
              <a:t>All copyright works or other subject-matter.</a:t>
            </a:r>
          </a:p>
          <a:p>
            <a:pPr marR="71755" indent="0" algn="l">
              <a:spcBef>
                <a:spcPts val="600"/>
              </a:spcBef>
              <a:buNone/>
            </a:pPr>
            <a:r>
              <a:rPr lang="en-US" sz="1350" b="1" kern="1400" dirty="0">
                <a:ln>
                  <a:noFill/>
                </a:ln>
                <a:solidFill>
                  <a:srgbClr val="009A46"/>
                </a:solidFill>
                <a:effectLst/>
                <a:latin typeface="Franklin Gothic Book" panose="020B0503020102020204" pitchFamily="34" charset="0"/>
              </a:rPr>
              <a:t>Example:</a:t>
            </a:r>
            <a:r>
              <a:rPr lang="en-US" sz="1350" kern="1400" dirty="0">
                <a:ln>
                  <a:noFill/>
                </a:ln>
                <a:solidFill>
                  <a:srgbClr val="009A46"/>
                </a:solidFill>
                <a:effectLst/>
                <a:latin typeface="Franklin Gothic Book" panose="020B0503020102020204" pitchFamily="34" charset="0"/>
              </a:rPr>
              <a:t> </a:t>
            </a:r>
            <a:r>
              <a:rPr lang="en-US" sz="1350" kern="1400" dirty="0">
                <a:ln>
                  <a:noFill/>
                </a:ln>
                <a:solidFill>
                  <a:srgbClr val="000000"/>
                </a:solidFill>
                <a:effectLst/>
                <a:latin typeface="Franklin Gothic Book" panose="020B0503020102020204" pitchFamily="34" charset="0"/>
              </a:rPr>
              <a:t>A computer makes a temporary copy of a webpage to display on the monitor. </a:t>
            </a:r>
          </a:p>
        </p:txBody>
      </p:sp>
      <p:sp>
        <p:nvSpPr>
          <p:cNvPr id="3" name="TextBox 2">
            <a:extLst>
              <a:ext uri="{FF2B5EF4-FFF2-40B4-BE49-F238E27FC236}">
                <a16:creationId xmlns:a16="http://schemas.microsoft.com/office/drawing/2014/main" id="{49C207EC-9973-5640-41DF-38EA8FF11F03}"/>
              </a:ext>
            </a:extLst>
          </p:cNvPr>
          <p:cNvSpPr txBox="1"/>
          <p:nvPr/>
        </p:nvSpPr>
        <p:spPr>
          <a:xfrm>
            <a:off x="6459248" y="4197145"/>
            <a:ext cx="263214" cy="261610"/>
          </a:xfrm>
          <a:prstGeom prst="rect">
            <a:avLst/>
          </a:prstGeom>
          <a:noFill/>
        </p:spPr>
        <p:txBody>
          <a:bodyPr wrap="none" rtlCol="0">
            <a:spAutoFit/>
          </a:bodyPr>
          <a:lstStyle/>
          <a:p>
            <a:r>
              <a:rPr lang="fr-CA" sz="1100" b="1"/>
              <a:t>E</a:t>
            </a:r>
            <a:endParaRPr lang="en-CA" b="1"/>
          </a:p>
        </p:txBody>
      </p:sp>
      <p:sp>
        <p:nvSpPr>
          <p:cNvPr id="4" name="TextBox 3">
            <a:extLst>
              <a:ext uri="{FF2B5EF4-FFF2-40B4-BE49-F238E27FC236}">
                <a16:creationId xmlns:a16="http://schemas.microsoft.com/office/drawing/2014/main" id="{304181CB-7955-24D7-91DB-D080A9E31FA8}"/>
              </a:ext>
            </a:extLst>
          </p:cNvPr>
          <p:cNvSpPr txBox="1"/>
          <p:nvPr/>
        </p:nvSpPr>
        <p:spPr>
          <a:xfrm>
            <a:off x="3049408" y="8743393"/>
            <a:ext cx="263214" cy="261610"/>
          </a:xfrm>
          <a:prstGeom prst="rect">
            <a:avLst/>
          </a:prstGeom>
          <a:noFill/>
        </p:spPr>
        <p:txBody>
          <a:bodyPr wrap="none" rtlCol="0">
            <a:spAutoFit/>
          </a:bodyPr>
          <a:lstStyle/>
          <a:p>
            <a:r>
              <a:rPr lang="fr-CA" sz="1100" b="1"/>
              <a:t>E</a:t>
            </a:r>
            <a:endParaRPr lang="en-CA" b="1"/>
          </a:p>
        </p:txBody>
      </p:sp>
      <p:sp>
        <p:nvSpPr>
          <p:cNvPr id="5" name="TextBox 4">
            <a:extLst>
              <a:ext uri="{FF2B5EF4-FFF2-40B4-BE49-F238E27FC236}">
                <a16:creationId xmlns:a16="http://schemas.microsoft.com/office/drawing/2014/main" id="{1E3D5590-B1CB-84B1-F401-1B0E602EFA55}"/>
              </a:ext>
            </a:extLst>
          </p:cNvPr>
          <p:cNvSpPr txBox="1"/>
          <p:nvPr/>
        </p:nvSpPr>
        <p:spPr>
          <a:xfrm>
            <a:off x="6415911" y="8786434"/>
            <a:ext cx="263214" cy="261610"/>
          </a:xfrm>
          <a:prstGeom prst="rect">
            <a:avLst/>
          </a:prstGeom>
          <a:noFill/>
        </p:spPr>
        <p:txBody>
          <a:bodyPr wrap="none" rtlCol="0">
            <a:spAutoFit/>
          </a:bodyPr>
          <a:lstStyle/>
          <a:p>
            <a:r>
              <a:rPr lang="fr-CA" sz="1100" b="1"/>
              <a:t>E</a:t>
            </a:r>
            <a:endParaRPr lang="en-CA" b="1"/>
          </a:p>
        </p:txBody>
      </p:sp>
      <p:pic>
        <p:nvPicPr>
          <p:cNvPr id="7" name="Picture 6">
            <a:extLst>
              <a:ext uri="{FF2B5EF4-FFF2-40B4-BE49-F238E27FC236}">
                <a16:creationId xmlns:a16="http://schemas.microsoft.com/office/drawing/2014/main" id="{DACC009E-E86E-1E0C-6B68-951B4BCECE5A}"/>
              </a:ext>
            </a:extLst>
          </p:cNvPr>
          <p:cNvPicPr>
            <a:picLocks noChangeAspect="1"/>
          </p:cNvPicPr>
          <p:nvPr/>
        </p:nvPicPr>
        <p:blipFill>
          <a:blip r:embed="rId2"/>
          <a:stretch>
            <a:fillRect/>
          </a:stretch>
        </p:blipFill>
        <p:spPr>
          <a:xfrm>
            <a:off x="5772627" y="280696"/>
            <a:ext cx="661868" cy="661868"/>
          </a:xfrm>
          <a:prstGeom prst="rect">
            <a:avLst/>
          </a:prstGeom>
        </p:spPr>
      </p:pic>
      <p:pic>
        <p:nvPicPr>
          <p:cNvPr id="11" name="Picture 10">
            <a:extLst>
              <a:ext uri="{FF2B5EF4-FFF2-40B4-BE49-F238E27FC236}">
                <a16:creationId xmlns:a16="http://schemas.microsoft.com/office/drawing/2014/main" id="{B12161D6-6DD3-7CC8-0593-8128A7632E2E}"/>
              </a:ext>
            </a:extLst>
          </p:cNvPr>
          <p:cNvPicPr>
            <a:picLocks noChangeAspect="1"/>
          </p:cNvPicPr>
          <p:nvPr/>
        </p:nvPicPr>
        <p:blipFill>
          <a:blip r:embed="rId3"/>
          <a:stretch>
            <a:fillRect/>
          </a:stretch>
        </p:blipFill>
        <p:spPr>
          <a:xfrm>
            <a:off x="2525515" y="4839644"/>
            <a:ext cx="647178" cy="647178"/>
          </a:xfrm>
          <a:prstGeom prst="rect">
            <a:avLst/>
          </a:prstGeom>
        </p:spPr>
      </p:pic>
      <p:pic>
        <p:nvPicPr>
          <p:cNvPr id="15" name="Picture 14">
            <a:extLst>
              <a:ext uri="{FF2B5EF4-FFF2-40B4-BE49-F238E27FC236}">
                <a16:creationId xmlns:a16="http://schemas.microsoft.com/office/drawing/2014/main" id="{99390D71-072A-4026-05B6-8262770A9ADA}"/>
              </a:ext>
            </a:extLst>
          </p:cNvPr>
          <p:cNvPicPr>
            <a:picLocks noChangeAspect="1"/>
          </p:cNvPicPr>
          <p:nvPr/>
        </p:nvPicPr>
        <p:blipFill>
          <a:blip r:embed="rId4"/>
          <a:stretch>
            <a:fillRect/>
          </a:stretch>
        </p:blipFill>
        <p:spPr>
          <a:xfrm>
            <a:off x="5703634" y="4852048"/>
            <a:ext cx="712277" cy="712277"/>
          </a:xfrm>
          <a:prstGeom prst="rect">
            <a:avLst/>
          </a:prstGeom>
        </p:spPr>
      </p:pic>
      <p:sp>
        <p:nvSpPr>
          <p:cNvPr id="6" name="TextBox 5">
            <a:extLst>
              <a:ext uri="{FF2B5EF4-FFF2-40B4-BE49-F238E27FC236}">
                <a16:creationId xmlns:a16="http://schemas.microsoft.com/office/drawing/2014/main" id="{7C5FA6B4-F35B-EE2E-4366-62F423ADBD8B}"/>
              </a:ext>
            </a:extLst>
          </p:cNvPr>
          <p:cNvSpPr txBox="1"/>
          <p:nvPr/>
        </p:nvSpPr>
        <p:spPr>
          <a:xfrm>
            <a:off x="114376" y="1060739"/>
            <a:ext cx="3295574" cy="3477875"/>
          </a:xfrm>
          <a:prstGeom prst="rect">
            <a:avLst/>
          </a:prstGeom>
          <a:noFill/>
        </p:spPr>
        <p:txBody>
          <a:bodyPr wrap="square" rtlCol="0">
            <a:spAutoFit/>
          </a:bodyPr>
          <a:lstStyle/>
          <a:p>
            <a:pPr marR="71755" algn="l">
              <a:buNone/>
            </a:pPr>
            <a:r>
              <a:rPr lang="en-US" sz="1250" b="1" kern="1400" dirty="0">
                <a:ln>
                  <a:noFill/>
                </a:ln>
                <a:solidFill>
                  <a:srgbClr val="009A46"/>
                </a:solidFill>
                <a:effectLst/>
                <a:latin typeface="Franklin Gothic Book" panose="020B0503020102020204" pitchFamily="34" charset="0"/>
              </a:rPr>
              <a:t>Definition:</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Allows a person to reproduce a lawfully-obtained work for lawful encryption research [s. 30.62].</a:t>
            </a:r>
          </a:p>
          <a:p>
            <a:pPr marR="71755" algn="l">
              <a:spcBef>
                <a:spcPts val="300"/>
              </a:spcBef>
              <a:buNone/>
            </a:pPr>
            <a:r>
              <a:rPr lang="en-US" sz="1250" b="1" kern="1400" dirty="0">
                <a:ln>
                  <a:noFill/>
                </a:ln>
                <a:solidFill>
                  <a:srgbClr val="009A46"/>
                </a:solidFill>
                <a:effectLst/>
                <a:latin typeface="Franklin Gothic Book" panose="020B0503020102020204" pitchFamily="34" charset="0"/>
              </a:rPr>
              <a:t>Limitation:</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It would not be practical to carry out the research without making the copy; the person has informed the copyright owner; if the research reveals a flaw, the person must give notice to the copyright owner if t</a:t>
            </a:r>
            <a:r>
              <a:rPr lang="en-US" sz="1250" kern="1400" dirty="0">
                <a:solidFill>
                  <a:srgbClr val="000000"/>
                </a:solidFill>
                <a:latin typeface="Franklin Gothic Book" panose="020B0503020102020204" pitchFamily="34" charset="0"/>
              </a:rPr>
              <a:t>hey </a:t>
            </a:r>
            <a:r>
              <a:rPr lang="en-US" sz="1250" kern="1400" dirty="0">
                <a:ln>
                  <a:noFill/>
                </a:ln>
                <a:solidFill>
                  <a:srgbClr val="000000"/>
                </a:solidFill>
                <a:effectLst/>
                <a:latin typeface="Franklin Gothic Book" panose="020B0503020102020204" pitchFamily="34" charset="0"/>
              </a:rPr>
              <a:t>intend to make the flaw publicly known (unless public interest outweighs the copyright owner’s interest in receiving notice).</a:t>
            </a:r>
          </a:p>
          <a:p>
            <a:pPr marR="71755" algn="l">
              <a:spcBef>
                <a:spcPts val="300"/>
              </a:spcBef>
              <a:buNone/>
            </a:pPr>
            <a:r>
              <a:rPr lang="en-US" sz="1250" b="1" kern="1400" dirty="0">
                <a:ln>
                  <a:noFill/>
                </a:ln>
                <a:solidFill>
                  <a:srgbClr val="009A46"/>
                </a:solidFill>
                <a:effectLst/>
                <a:latin typeface="Franklin Gothic Book" panose="020B0503020102020204" pitchFamily="34" charset="0"/>
              </a:rPr>
              <a:t>Types of work: </a:t>
            </a:r>
            <a:r>
              <a:rPr lang="en-US" sz="1250" kern="1400" dirty="0">
                <a:ln>
                  <a:noFill/>
                </a:ln>
                <a:solidFill>
                  <a:srgbClr val="000000"/>
                </a:solidFill>
                <a:effectLst/>
                <a:latin typeface="Franklin Gothic Book" panose="020B0503020102020204" pitchFamily="34" charset="0"/>
              </a:rPr>
              <a:t>All copyright works or other subject-matter.</a:t>
            </a:r>
          </a:p>
          <a:p>
            <a:pPr marL="0" marR="0" indent="0" algn="l">
              <a:spcBef>
                <a:spcPts val="300"/>
              </a:spcBef>
            </a:pPr>
            <a:r>
              <a:rPr lang="en-US" sz="1250" b="1" kern="1400" dirty="0">
                <a:ln>
                  <a:noFill/>
                </a:ln>
                <a:solidFill>
                  <a:srgbClr val="009A46"/>
                </a:solidFill>
                <a:effectLst/>
                <a:latin typeface="Franklin Gothic Book" panose="020B0503020102020204" pitchFamily="34" charset="0"/>
              </a:rPr>
              <a:t>Example:</a:t>
            </a:r>
            <a:r>
              <a:rPr lang="en-US" sz="1250" kern="1400" dirty="0">
                <a:ln>
                  <a:noFill/>
                </a:ln>
                <a:solidFill>
                  <a:srgbClr val="009A46"/>
                </a:solidFill>
                <a:effectLst/>
                <a:latin typeface="Franklin Gothic Book" panose="020B0503020102020204" pitchFamily="34" charset="0"/>
              </a:rPr>
              <a:t> </a:t>
            </a:r>
            <a:r>
              <a:rPr lang="en-US" sz="1250" kern="1400" dirty="0">
                <a:ln>
                  <a:noFill/>
                </a:ln>
                <a:solidFill>
                  <a:srgbClr val="000000"/>
                </a:solidFill>
                <a:effectLst/>
                <a:latin typeface="Franklin Gothic Book" panose="020B0503020102020204" pitchFamily="34" charset="0"/>
              </a:rPr>
              <a:t>A person makes a copy of a computer program to see how it might be encrypted.</a:t>
            </a:r>
          </a:p>
        </p:txBody>
      </p:sp>
      <p:sp>
        <p:nvSpPr>
          <p:cNvPr id="14" name="Rectangle 13">
            <a:extLst>
              <a:ext uri="{FF2B5EF4-FFF2-40B4-BE49-F238E27FC236}">
                <a16:creationId xmlns:a16="http://schemas.microsoft.com/office/drawing/2014/main" id="{A0C10AFB-F2EB-746E-5E76-AAA9F77E40ED}"/>
              </a:ext>
            </a:extLst>
          </p:cNvPr>
          <p:cNvSpPr/>
          <p:nvPr/>
        </p:nvSpPr>
        <p:spPr>
          <a:xfrm>
            <a:off x="209628" y="202534"/>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5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Encryption</a:t>
            </a:r>
            <a:r>
              <a:rPr lang="fr-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p>
          <a:p>
            <a:r>
              <a:rPr lang="fr-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Research</a:t>
            </a:r>
            <a:endParaRPr lang="en-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3493CDE6-4AC3-3391-CE2A-DEB0E814FE8B}"/>
              </a:ext>
            </a:extLst>
          </p:cNvPr>
          <p:cNvSpPr txBox="1"/>
          <p:nvPr/>
        </p:nvSpPr>
        <p:spPr>
          <a:xfrm>
            <a:off x="3050147" y="4227484"/>
            <a:ext cx="271228" cy="261610"/>
          </a:xfrm>
          <a:prstGeom prst="rect">
            <a:avLst/>
          </a:prstGeom>
          <a:noFill/>
        </p:spPr>
        <p:txBody>
          <a:bodyPr wrap="none" rtlCol="0">
            <a:spAutoFit/>
          </a:bodyPr>
          <a:lstStyle/>
          <a:p>
            <a:r>
              <a:rPr lang="fr-CA" sz="1100" b="1"/>
              <a:t>E</a:t>
            </a:r>
            <a:endParaRPr lang="en-CA" b="1"/>
          </a:p>
        </p:txBody>
      </p:sp>
      <p:pic>
        <p:nvPicPr>
          <p:cNvPr id="22" name="Picture 21">
            <a:extLst>
              <a:ext uri="{FF2B5EF4-FFF2-40B4-BE49-F238E27FC236}">
                <a16:creationId xmlns:a16="http://schemas.microsoft.com/office/drawing/2014/main" id="{759F4037-9687-1D25-B8E4-A40725512F9F}"/>
              </a:ext>
            </a:extLst>
          </p:cNvPr>
          <p:cNvPicPr>
            <a:picLocks noChangeAspect="1"/>
          </p:cNvPicPr>
          <p:nvPr/>
        </p:nvPicPr>
        <p:blipFill>
          <a:blip r:embed="rId5"/>
          <a:stretch>
            <a:fillRect/>
          </a:stretch>
        </p:blipFill>
        <p:spPr>
          <a:xfrm>
            <a:off x="2265551" y="272489"/>
            <a:ext cx="700963" cy="700963"/>
          </a:xfrm>
          <a:prstGeom prst="rect">
            <a:avLst/>
          </a:prstGeom>
        </p:spPr>
      </p:pic>
    </p:spTree>
    <p:extLst>
      <p:ext uri="{BB962C8B-B14F-4D97-AF65-F5344CB8AC3E}">
        <p14:creationId xmlns:p14="http://schemas.microsoft.com/office/powerpoint/2010/main" val="1732322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962F2-6FAA-5058-1C55-3F78EEA6FEEF}"/>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A1D999DE-A5B4-08E0-7F3B-EEDA57EB3D3C}"/>
              </a:ext>
            </a:extLst>
          </p:cNvPr>
          <p:cNvGraphicFramePr>
            <a:graphicFrameLocks noGrp="1"/>
          </p:cNvGraphicFramePr>
          <p:nvPr>
            <p:extLst>
              <p:ext uri="{D42A27DB-BD31-4B8C-83A1-F6EECF244321}">
                <p14:modId xmlns:p14="http://schemas.microsoft.com/office/powerpoint/2010/main" val="2047745972"/>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6AF04EAD-2C6D-8B47-2237-0DF02029F694}"/>
              </a:ext>
            </a:extLst>
          </p:cNvPr>
          <p:cNvSpPr/>
          <p:nvPr/>
        </p:nvSpPr>
        <p:spPr>
          <a:xfrm>
            <a:off x="202474" y="190250"/>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4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Communication Signal</a:t>
            </a:r>
            <a:endParaRPr lang="en-CA" sz="24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8CFCC6AF-1A62-C1A2-F14A-086E04A0D13D}"/>
              </a:ext>
            </a:extLst>
          </p:cNvPr>
          <p:cNvSpPr txBox="1"/>
          <p:nvPr/>
        </p:nvSpPr>
        <p:spPr>
          <a:xfrm>
            <a:off x="120827" y="1118583"/>
            <a:ext cx="3334300" cy="3200876"/>
          </a:xfrm>
          <a:prstGeom prst="rect">
            <a:avLst/>
          </a:prstGeom>
          <a:noFill/>
        </p:spPr>
        <p:txBody>
          <a:bodyPr wrap="square" lIns="91440" tIns="45720" rIns="91440" bIns="45720" rtlCol="0" anchor="t">
            <a:spAutoFit/>
          </a:bodyPr>
          <a:lstStyle/>
          <a:p>
            <a:pPr marR="71755"/>
            <a:r>
              <a:rPr lang="en-US" sz="1600" b="1" kern="1400" dirty="0">
                <a:ln>
                  <a:noFill/>
                </a:ln>
                <a:solidFill>
                  <a:srgbClr val="0000FF"/>
                </a:solidFill>
                <a:effectLst/>
                <a:latin typeface="Franklin Gothic Book"/>
              </a:rPr>
              <a:t>Protects: </a:t>
            </a:r>
            <a:r>
              <a:rPr lang="en-US" sz="1600" kern="1400" dirty="0">
                <a:solidFill>
                  <a:schemeClr val="tx1">
                    <a:lumMod val="95000"/>
                    <a:lumOff val="5000"/>
                  </a:schemeClr>
                </a:solidFill>
                <a:latin typeface="Franklin Gothic Book"/>
              </a:rPr>
              <a:t>Radio waves that are</a:t>
            </a:r>
            <a:r>
              <a:rPr lang="en-US" sz="1600" kern="1400" dirty="0">
                <a:solidFill>
                  <a:srgbClr val="000000"/>
                </a:solidFill>
                <a:latin typeface="Franklin Gothic Book"/>
              </a:rPr>
              <a:t> broadcast to the public without artificial guidance.</a:t>
            </a:r>
            <a:r>
              <a:rPr lang="en-US" sz="1600" b="1" kern="1400" dirty="0">
                <a:ln>
                  <a:noFill/>
                </a:ln>
                <a:solidFill>
                  <a:srgbClr val="000000"/>
                </a:solidFill>
                <a:effectLst/>
                <a:latin typeface="Franklin Gothic Book"/>
              </a:rPr>
              <a:t> </a:t>
            </a:r>
            <a:endParaRPr lang="en-US" sz="1600" kern="1400" dirty="0">
              <a:ln>
                <a:noFill/>
              </a:ln>
              <a:solidFill>
                <a:srgbClr val="000000"/>
              </a:solidFill>
              <a:effectLst/>
              <a:latin typeface="Franklin Gothic Book"/>
            </a:endParaRPr>
          </a:p>
          <a:p>
            <a:pPr marR="71755" indent="0" algn="l">
              <a:spcBef>
                <a:spcPts val="600"/>
              </a:spcBef>
              <a:buNone/>
            </a:pPr>
            <a:r>
              <a:rPr lang="en-US" sz="1600" b="1" kern="1400" dirty="0">
                <a:ln>
                  <a:noFill/>
                </a:ln>
                <a:solidFill>
                  <a:srgbClr val="0000FF"/>
                </a:solidFill>
                <a:effectLst/>
                <a:latin typeface="Franklin Gothic Book"/>
              </a:rPr>
              <a:t>Examples:</a:t>
            </a:r>
            <a:r>
              <a:rPr lang="en-US" sz="1600" kern="1400" dirty="0">
                <a:ln>
                  <a:noFill/>
                </a:ln>
                <a:solidFill>
                  <a:srgbClr val="0000FF"/>
                </a:solidFill>
                <a:effectLst/>
                <a:latin typeface="Franklin Gothic Book"/>
              </a:rPr>
              <a:t> </a:t>
            </a:r>
            <a:r>
              <a:rPr lang="en-US" sz="1600" kern="1400" dirty="0">
                <a:solidFill>
                  <a:srgbClr val="000000"/>
                </a:solidFill>
                <a:latin typeface="Franklin Gothic Book"/>
              </a:rPr>
              <a:t>A</a:t>
            </a:r>
            <a:r>
              <a:rPr lang="en-US" sz="1600" kern="1400" dirty="0">
                <a:ln>
                  <a:noFill/>
                </a:ln>
                <a:solidFill>
                  <a:srgbClr val="000000"/>
                </a:solidFill>
                <a:effectLst/>
                <a:latin typeface="Franklin Gothic Book"/>
              </a:rPr>
              <a:t> radio or television transmission made by electronic means, but not a satellite or an internet transmission.</a:t>
            </a:r>
          </a:p>
          <a:p>
            <a:pPr marR="71755">
              <a:spcBef>
                <a:spcPts val="600"/>
              </a:spcBef>
            </a:pPr>
            <a:r>
              <a:rPr lang="en-US" sz="1600" b="1" kern="1400" dirty="0">
                <a:solidFill>
                  <a:srgbClr val="0000FF"/>
                </a:solidFill>
                <a:latin typeface="Franklin Gothic Book"/>
              </a:rPr>
              <a:t>Note</a:t>
            </a:r>
            <a:r>
              <a:rPr lang="en-US" sz="1600" kern="1400" dirty="0">
                <a:solidFill>
                  <a:srgbClr val="000000"/>
                </a:solidFill>
                <a:latin typeface="Franklin Gothic Book"/>
              </a:rPr>
              <a:t>: Communication signals are separate from works they transmit, which may include films, television shows, and other content that may be copyright-protected.</a:t>
            </a:r>
          </a:p>
        </p:txBody>
      </p:sp>
      <p:sp>
        <p:nvSpPr>
          <p:cNvPr id="20" name="TextBox 19">
            <a:extLst>
              <a:ext uri="{FF2B5EF4-FFF2-40B4-BE49-F238E27FC236}">
                <a16:creationId xmlns:a16="http://schemas.microsoft.com/office/drawing/2014/main" id="{E26CCDFC-263C-72D0-B7A5-DF95E71316AA}"/>
              </a:ext>
            </a:extLst>
          </p:cNvPr>
          <p:cNvSpPr txBox="1"/>
          <p:nvPr/>
        </p:nvSpPr>
        <p:spPr>
          <a:xfrm>
            <a:off x="3553727" y="1124246"/>
            <a:ext cx="3183446" cy="3123932"/>
          </a:xfrm>
          <a:prstGeom prst="rect">
            <a:avLst/>
          </a:prstGeom>
          <a:noFill/>
        </p:spPr>
        <p:txBody>
          <a:bodyPr wrap="square" lIns="91440" tIns="45720" rIns="91440" bIns="45720" rtlCol="0" anchor="t">
            <a:spAutoFit/>
          </a:bodyPr>
          <a:lstStyle/>
          <a:p>
            <a:pPr marR="71755"/>
            <a:r>
              <a:rPr lang="en-US" sz="1700" b="1" kern="1400" dirty="0">
                <a:ln>
                  <a:noFill/>
                </a:ln>
                <a:solidFill>
                  <a:srgbClr val="0000FF"/>
                </a:solidFill>
                <a:effectLst/>
                <a:latin typeface="Franklin Gothic Book"/>
              </a:rPr>
              <a:t>Protects: </a:t>
            </a:r>
            <a:r>
              <a:rPr lang="en-US" sz="1700" kern="1400" dirty="0">
                <a:ln>
                  <a:noFill/>
                </a:ln>
                <a:solidFill>
                  <a:srgbClr val="000000"/>
                </a:solidFill>
                <a:effectLst/>
                <a:latin typeface="Franklin Gothic Book"/>
              </a:rPr>
              <a:t>Recording of sound </a:t>
            </a:r>
            <a:r>
              <a:rPr lang="en-US" sz="1700" kern="1400" dirty="0">
                <a:solidFill>
                  <a:srgbClr val="000000"/>
                </a:solidFill>
                <a:latin typeface="Franklin Gothic Book"/>
              </a:rPr>
              <a:t>that is captured in any format.</a:t>
            </a:r>
            <a:endParaRPr lang="en-US" sz="1700" kern="1400" dirty="0">
              <a:ln>
                <a:noFill/>
              </a:ln>
              <a:solidFill>
                <a:srgbClr val="000000"/>
              </a:solidFill>
              <a:effectLst/>
              <a:latin typeface="Franklin Gothic Book"/>
            </a:endParaRPr>
          </a:p>
          <a:p>
            <a:pPr marR="71755" indent="0" algn="l">
              <a:spcBef>
                <a:spcPts val="600"/>
              </a:spcBef>
              <a:buNone/>
            </a:pPr>
            <a:r>
              <a:rPr lang="en-US" sz="1700" b="1" kern="1400" dirty="0">
                <a:ln>
                  <a:noFill/>
                </a:ln>
                <a:solidFill>
                  <a:srgbClr val="0000FF"/>
                </a:solidFill>
                <a:effectLst/>
                <a:latin typeface="Franklin Gothic Book"/>
              </a:rPr>
              <a:t>Examples:</a:t>
            </a:r>
            <a:r>
              <a:rPr lang="en-US" sz="1700" kern="1400" dirty="0">
                <a:ln>
                  <a:noFill/>
                </a:ln>
                <a:solidFill>
                  <a:srgbClr val="0000FF"/>
                </a:solidFill>
                <a:effectLst/>
                <a:latin typeface="Franklin Gothic Book"/>
              </a:rPr>
              <a:t> </a:t>
            </a:r>
            <a:r>
              <a:rPr lang="en-US" sz="1700" kern="1400" dirty="0">
                <a:ln>
                  <a:noFill/>
                </a:ln>
                <a:solidFill>
                  <a:srgbClr val="000000"/>
                </a:solidFill>
                <a:effectLst/>
                <a:latin typeface="Franklin Gothic Book"/>
              </a:rPr>
              <a:t>Musical recordings, film and TV soundtracks, oral history recordings, recordings of public speeches, podcasts.</a:t>
            </a:r>
          </a:p>
          <a:p>
            <a:pPr marR="71755">
              <a:spcBef>
                <a:spcPts val="600"/>
              </a:spcBef>
            </a:pPr>
            <a:r>
              <a:rPr lang="en-US" sz="1700" b="1" kern="1400" dirty="0">
                <a:ln>
                  <a:noFill/>
                </a:ln>
                <a:solidFill>
                  <a:srgbClr val="0000FF"/>
                </a:solidFill>
                <a:effectLst/>
                <a:latin typeface="Franklin Gothic Book"/>
              </a:rPr>
              <a:t>Note: </a:t>
            </a:r>
            <a:r>
              <a:rPr lang="en-US" sz="1700" kern="1400" dirty="0">
                <a:ln>
                  <a:noFill/>
                </a:ln>
                <a:solidFill>
                  <a:srgbClr val="000000"/>
                </a:solidFill>
                <a:effectLst/>
                <a:latin typeface="Franklin Gothic Book"/>
              </a:rPr>
              <a:t>Many sound recordings include underlying but separate musical, dramatic or literary </a:t>
            </a:r>
            <a:r>
              <a:rPr lang="en-US" sz="1700" kern="1400" dirty="0">
                <a:solidFill>
                  <a:srgbClr val="000000"/>
                </a:solidFill>
                <a:latin typeface="Franklin Gothic Book"/>
              </a:rPr>
              <a:t>works that may be copyright-protected.</a:t>
            </a:r>
            <a:endParaRPr lang="en-US" sz="1700" kern="1400" dirty="0">
              <a:ln>
                <a:noFill/>
              </a:ln>
              <a:solidFill>
                <a:srgbClr val="000000"/>
              </a:solidFill>
              <a:effectLst/>
              <a:latin typeface="Franklin Gothic Book"/>
            </a:endParaRPr>
          </a:p>
        </p:txBody>
      </p:sp>
      <p:sp>
        <p:nvSpPr>
          <p:cNvPr id="27" name="Rectangle 26">
            <a:extLst>
              <a:ext uri="{FF2B5EF4-FFF2-40B4-BE49-F238E27FC236}">
                <a16:creationId xmlns:a16="http://schemas.microsoft.com/office/drawing/2014/main" id="{928AA1A6-A0F6-FFAA-3C6A-756C310439AF}"/>
              </a:ext>
            </a:extLst>
          </p:cNvPr>
          <p:cNvSpPr/>
          <p:nvPr/>
        </p:nvSpPr>
        <p:spPr>
          <a:xfrm>
            <a:off x="3619040" y="190250"/>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400" b="1" dirty="0">
                <a:effectLst>
                  <a:outerShdw blurRad="38100" dist="38100" dir="2700000" algn="tl">
                    <a:srgbClr val="000000">
                      <a:alpha val="43137"/>
                    </a:srgbClr>
                  </a:outerShdw>
                </a:effectLst>
                <a:latin typeface="Franklin Gothic Medium" panose="020B0603020102020204" pitchFamily="34" charset="0"/>
                <a:ea typeface="Calibri"/>
                <a:cs typeface="Calibri"/>
              </a:rPr>
              <a:t>Sound </a:t>
            </a:r>
            <a:r>
              <a:rPr lang="fr-CA" sz="2400" b="1" dirty="0" err="1">
                <a:effectLst>
                  <a:outerShdw blurRad="38100" dist="38100" dir="2700000" algn="tl">
                    <a:srgbClr val="000000">
                      <a:alpha val="43137"/>
                    </a:srgbClr>
                  </a:outerShdw>
                </a:effectLst>
                <a:latin typeface="Franklin Gothic Medium" panose="020B0603020102020204" pitchFamily="34" charset="0"/>
                <a:ea typeface="Calibri"/>
                <a:cs typeface="Calibri"/>
              </a:rPr>
              <a:t>Recording</a:t>
            </a:r>
            <a:endParaRPr lang="en-CA" sz="2400" b="1" dirty="0">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pic>
        <p:nvPicPr>
          <p:cNvPr id="6" name="Picture 5">
            <a:extLst>
              <a:ext uri="{FF2B5EF4-FFF2-40B4-BE49-F238E27FC236}">
                <a16:creationId xmlns:a16="http://schemas.microsoft.com/office/drawing/2014/main" id="{5DAFA7F7-B92F-DF72-6F9A-340956F4D5DD}"/>
              </a:ext>
            </a:extLst>
          </p:cNvPr>
          <p:cNvPicPr>
            <a:picLocks noChangeAspect="1"/>
          </p:cNvPicPr>
          <p:nvPr/>
        </p:nvPicPr>
        <p:blipFill>
          <a:blip r:embed="rId2"/>
          <a:stretch>
            <a:fillRect/>
          </a:stretch>
        </p:blipFill>
        <p:spPr>
          <a:xfrm>
            <a:off x="2490898" y="322877"/>
            <a:ext cx="571500" cy="571500"/>
          </a:xfrm>
          <a:prstGeom prst="rect">
            <a:avLst/>
          </a:prstGeom>
        </p:spPr>
      </p:pic>
      <p:pic>
        <p:nvPicPr>
          <p:cNvPr id="7" name="Picture 6">
            <a:extLst>
              <a:ext uri="{FF2B5EF4-FFF2-40B4-BE49-F238E27FC236}">
                <a16:creationId xmlns:a16="http://schemas.microsoft.com/office/drawing/2014/main" id="{8703D0A1-E0D9-0659-3B95-FE40E194EED7}"/>
              </a:ext>
            </a:extLst>
          </p:cNvPr>
          <p:cNvPicPr>
            <a:picLocks noChangeAspect="1"/>
          </p:cNvPicPr>
          <p:nvPr/>
        </p:nvPicPr>
        <p:blipFill>
          <a:blip r:embed="rId3"/>
          <a:stretch>
            <a:fillRect/>
          </a:stretch>
        </p:blipFill>
        <p:spPr>
          <a:xfrm>
            <a:off x="5992994" y="256202"/>
            <a:ext cx="638175" cy="638175"/>
          </a:xfrm>
          <a:prstGeom prst="rect">
            <a:avLst/>
          </a:prstGeom>
        </p:spPr>
      </p:pic>
      <p:sp>
        <p:nvSpPr>
          <p:cNvPr id="2" name="TextBox 1">
            <a:extLst>
              <a:ext uri="{FF2B5EF4-FFF2-40B4-BE49-F238E27FC236}">
                <a16:creationId xmlns:a16="http://schemas.microsoft.com/office/drawing/2014/main" id="{2A0D3AE5-4FFB-19C6-D26C-8E27E9CC039A}"/>
              </a:ext>
            </a:extLst>
          </p:cNvPr>
          <p:cNvSpPr txBox="1"/>
          <p:nvPr/>
        </p:nvSpPr>
        <p:spPr>
          <a:xfrm>
            <a:off x="131248" y="5630165"/>
            <a:ext cx="3244884" cy="2862322"/>
          </a:xfrm>
          <a:prstGeom prst="rect">
            <a:avLst/>
          </a:prstGeom>
          <a:noFill/>
        </p:spPr>
        <p:txBody>
          <a:bodyPr wrap="square" lIns="91440" tIns="45720" rIns="91440" bIns="45720" rtlCol="0" anchor="t">
            <a:spAutoFit/>
          </a:bodyPr>
          <a:lstStyle/>
          <a:p>
            <a:pPr marR="71755"/>
            <a:r>
              <a:rPr lang="en-US" sz="2000" b="1" kern="1400" dirty="0">
                <a:ln>
                  <a:noFill/>
                </a:ln>
                <a:solidFill>
                  <a:srgbClr val="0000FF"/>
                </a:solidFill>
                <a:effectLst/>
                <a:latin typeface="Franklin Gothic Book"/>
              </a:rPr>
              <a:t>Protects: </a:t>
            </a:r>
            <a:r>
              <a:rPr lang="en-US" sz="2000" kern="1400" dirty="0">
                <a:solidFill>
                  <a:schemeClr val="tx1">
                    <a:lumMod val="85000"/>
                    <a:lumOff val="15000"/>
                  </a:schemeClr>
                </a:solidFill>
                <a:latin typeface="Franklin Gothic Book"/>
              </a:rPr>
              <a:t>An author's right to the integrity of the work and to the right of association with the work as the author or to anonymity.</a:t>
            </a:r>
          </a:p>
          <a:p>
            <a:pPr marR="71755"/>
            <a:r>
              <a:rPr lang="en-US" sz="2000" kern="1400" dirty="0">
                <a:ln>
                  <a:noFill/>
                </a:ln>
                <a:solidFill>
                  <a:srgbClr val="000000"/>
                </a:solidFill>
                <a:effectLst/>
                <a:latin typeface="Franklin Gothic Book"/>
              </a:rPr>
              <a:t> </a:t>
            </a:r>
          </a:p>
          <a:p>
            <a:pPr marR="71755"/>
            <a:r>
              <a:rPr lang="en-US" sz="2000" b="1" kern="1400" dirty="0">
                <a:ln>
                  <a:noFill/>
                </a:ln>
                <a:solidFill>
                  <a:srgbClr val="0000FF"/>
                </a:solidFill>
                <a:effectLst/>
                <a:latin typeface="Franklin Gothic Book"/>
              </a:rPr>
              <a:t>Note: </a:t>
            </a:r>
            <a:r>
              <a:rPr lang="en-US" sz="2000" kern="1400" dirty="0">
                <a:ln>
                  <a:noFill/>
                </a:ln>
                <a:solidFill>
                  <a:srgbClr val="000000"/>
                </a:solidFill>
                <a:effectLst/>
                <a:latin typeface="Franklin Gothic Book"/>
              </a:rPr>
              <a:t>Cannot be transferred but can be waived.</a:t>
            </a:r>
            <a:r>
              <a:rPr lang="en-US" sz="2000" kern="1400" dirty="0">
                <a:solidFill>
                  <a:srgbClr val="000000"/>
                </a:solidFill>
                <a:latin typeface="Franklin Gothic Book"/>
              </a:rPr>
              <a:t>  </a:t>
            </a:r>
            <a:endParaRPr lang="en-US" sz="2000" kern="1400" dirty="0">
              <a:ln>
                <a:noFill/>
              </a:ln>
              <a:solidFill>
                <a:srgbClr val="000000"/>
              </a:solidFill>
              <a:effectLst/>
              <a:latin typeface="Franklin Gothic Book"/>
            </a:endParaRPr>
          </a:p>
        </p:txBody>
      </p:sp>
      <p:sp>
        <p:nvSpPr>
          <p:cNvPr id="3" name="Rectangle 2">
            <a:extLst>
              <a:ext uri="{FF2B5EF4-FFF2-40B4-BE49-F238E27FC236}">
                <a16:creationId xmlns:a16="http://schemas.microsoft.com/office/drawing/2014/main" id="{CBC98D57-73FC-2E19-2D2F-D7CEE3AC8722}"/>
              </a:ext>
            </a:extLst>
          </p:cNvPr>
          <p:cNvSpPr/>
          <p:nvPr/>
        </p:nvSpPr>
        <p:spPr>
          <a:xfrm>
            <a:off x="209625" y="4761484"/>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8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Moral Rights</a:t>
            </a:r>
            <a:endParaRPr lang="en-CA" sz="28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9A0C7B96-9842-EAA4-47C9-2DE97D586568}"/>
              </a:ext>
            </a:extLst>
          </p:cNvPr>
          <p:cNvPicPr>
            <a:picLocks noChangeAspect="1"/>
          </p:cNvPicPr>
          <p:nvPr/>
        </p:nvPicPr>
        <p:blipFill>
          <a:blip r:embed="rId4"/>
          <a:stretch>
            <a:fillRect/>
          </a:stretch>
        </p:blipFill>
        <p:spPr>
          <a:xfrm>
            <a:off x="2419887" y="4851192"/>
            <a:ext cx="685800" cy="676275"/>
          </a:xfrm>
          <a:prstGeom prst="rect">
            <a:avLst/>
          </a:prstGeom>
        </p:spPr>
      </p:pic>
      <p:sp>
        <p:nvSpPr>
          <p:cNvPr id="5" name="Rectangle 4">
            <a:extLst>
              <a:ext uri="{FF2B5EF4-FFF2-40B4-BE49-F238E27FC236}">
                <a16:creationId xmlns:a16="http://schemas.microsoft.com/office/drawing/2014/main" id="{474FF2ED-9562-08ED-132C-8E08FA166887}"/>
              </a:ext>
            </a:extLst>
          </p:cNvPr>
          <p:cNvSpPr/>
          <p:nvPr/>
        </p:nvSpPr>
        <p:spPr>
          <a:xfrm>
            <a:off x="3598826" y="4736137"/>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5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Performer’s</a:t>
            </a:r>
            <a:r>
              <a:rPr lang="fr-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Performance</a:t>
            </a:r>
            <a:endParaRPr lang="en-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EE8261CC-C238-3821-23E1-CA2AB6A13FD1}"/>
              </a:ext>
            </a:extLst>
          </p:cNvPr>
          <p:cNvSpPr txBox="1"/>
          <p:nvPr/>
        </p:nvSpPr>
        <p:spPr>
          <a:xfrm>
            <a:off x="3520445" y="5626357"/>
            <a:ext cx="3183446" cy="3077766"/>
          </a:xfrm>
          <a:prstGeom prst="rect">
            <a:avLst/>
          </a:prstGeom>
          <a:noFill/>
        </p:spPr>
        <p:txBody>
          <a:bodyPr wrap="square" lIns="91440" tIns="45720" rIns="91440" bIns="45720" rtlCol="0" anchor="t">
            <a:spAutoFit/>
          </a:bodyPr>
          <a:lstStyle/>
          <a:p>
            <a:pPr marR="71755" indent="0" algn="l">
              <a:buNone/>
            </a:pPr>
            <a:r>
              <a:rPr lang="en-US" sz="2000" b="1" kern="1400" dirty="0">
                <a:ln>
                  <a:noFill/>
                </a:ln>
                <a:solidFill>
                  <a:srgbClr val="0000FF"/>
                </a:solidFill>
                <a:effectLst/>
                <a:latin typeface="Franklin Gothic Book"/>
              </a:rPr>
              <a:t>Protects: </a:t>
            </a:r>
            <a:r>
              <a:rPr lang="en-US" sz="2000" kern="1400" dirty="0">
                <a:ln>
                  <a:noFill/>
                </a:ln>
                <a:solidFill>
                  <a:srgbClr val="000000"/>
                </a:solidFill>
                <a:effectLst/>
                <a:latin typeface="Franklin Gothic Book"/>
              </a:rPr>
              <a:t>Performance or improvisation of an artistic, musical or dramatic work or a reading of a literary work. </a:t>
            </a:r>
          </a:p>
          <a:p>
            <a:pPr marR="71755" indent="0" algn="l">
              <a:buNone/>
            </a:pPr>
            <a:endParaRPr lang="en-US" sz="2000" kern="1400" dirty="0">
              <a:ln>
                <a:noFill/>
              </a:ln>
              <a:solidFill>
                <a:srgbClr val="000000"/>
              </a:solidFill>
              <a:effectLst/>
              <a:latin typeface="Franklin Gothic Book"/>
            </a:endParaRPr>
          </a:p>
          <a:p>
            <a:pPr marR="71755" indent="0" algn="l">
              <a:buNone/>
            </a:pPr>
            <a:r>
              <a:rPr lang="en-US" sz="2000" b="1" kern="1400" dirty="0">
                <a:ln>
                  <a:noFill/>
                </a:ln>
                <a:solidFill>
                  <a:srgbClr val="0000FF"/>
                </a:solidFill>
                <a:effectLst/>
                <a:latin typeface="Franklin Gothic Book"/>
              </a:rPr>
              <a:t>Examples: </a:t>
            </a:r>
            <a:r>
              <a:rPr lang="en-US" sz="2000" kern="1400" dirty="0">
                <a:ln>
                  <a:noFill/>
                </a:ln>
                <a:solidFill>
                  <a:srgbClr val="000000"/>
                </a:solidFill>
                <a:effectLst/>
                <a:latin typeface="Franklin Gothic Book"/>
              </a:rPr>
              <a:t>Acting, musical performance, lecture, public recital, presentation.</a:t>
            </a:r>
          </a:p>
          <a:p>
            <a:pPr marR="71755" indent="0" algn="l">
              <a:buNone/>
            </a:pPr>
            <a:endParaRPr lang="en-US" sz="1400" kern="1400" dirty="0">
              <a:ln>
                <a:noFill/>
              </a:ln>
              <a:solidFill>
                <a:srgbClr val="000000"/>
              </a:solidFill>
              <a:effectLst/>
              <a:latin typeface="Franklin Gothic Book" panose="020B0503020102020204" pitchFamily="34" charset="0"/>
            </a:endParaRPr>
          </a:p>
        </p:txBody>
      </p:sp>
      <p:pic>
        <p:nvPicPr>
          <p:cNvPr id="11" name="Picture 10">
            <a:extLst>
              <a:ext uri="{FF2B5EF4-FFF2-40B4-BE49-F238E27FC236}">
                <a16:creationId xmlns:a16="http://schemas.microsoft.com/office/drawing/2014/main" id="{07153FE6-1E6F-6CBD-D638-DCAF59FA0243}"/>
              </a:ext>
            </a:extLst>
          </p:cNvPr>
          <p:cNvPicPr>
            <a:picLocks noChangeAspect="1"/>
          </p:cNvPicPr>
          <p:nvPr/>
        </p:nvPicPr>
        <p:blipFill>
          <a:blip r:embed="rId5"/>
          <a:stretch>
            <a:fillRect/>
          </a:stretch>
        </p:blipFill>
        <p:spPr>
          <a:xfrm>
            <a:off x="5766069" y="4826754"/>
            <a:ext cx="667679" cy="667679"/>
          </a:xfrm>
          <a:prstGeom prst="rect">
            <a:avLst/>
          </a:prstGeom>
        </p:spPr>
      </p:pic>
    </p:spTree>
    <p:extLst>
      <p:ext uri="{BB962C8B-B14F-4D97-AF65-F5344CB8AC3E}">
        <p14:creationId xmlns:p14="http://schemas.microsoft.com/office/powerpoint/2010/main" val="3759641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7F0F8D-35B8-4448-D1E2-10725E810E56}"/>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D7AC1E27-41A9-4575-297E-2AA7D4D86A14}"/>
              </a:ext>
            </a:extLst>
          </p:cNvPr>
          <p:cNvGraphicFramePr>
            <a:graphicFrameLocks noGrp="1"/>
          </p:cNvGraphicFramePr>
          <p:nvPr>
            <p:extLst>
              <p:ext uri="{D42A27DB-BD31-4B8C-83A1-F6EECF244321}">
                <p14:modId xmlns:p14="http://schemas.microsoft.com/office/powerpoint/2010/main" val="3623437055"/>
              </p:ext>
            </p:extLst>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6C695070-3347-900D-DD10-26D2D6CD8756}"/>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8B5AC4F2-66D5-61C1-F7B3-7D7A2D5A4E09}"/>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00D1AD28-99B8-BF55-97E0-F1E147088A66}"/>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E22</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220498DA-79A1-A7C0-0ABC-DF6978BE4C02}"/>
                </a:ext>
              </a:extLst>
            </p:cNvPr>
            <p:cNvSpPr txBox="1"/>
            <p:nvPr/>
          </p:nvSpPr>
          <p:spPr>
            <a:xfrm>
              <a:off x="813951" y="561142"/>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486C271B-1A6B-76B4-C402-84DE4B9137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942" y="211540"/>
              <a:ext cx="309429" cy="294451"/>
            </a:xfrm>
            <a:prstGeom prst="rect">
              <a:avLst/>
            </a:prstGeom>
          </p:spPr>
        </p:pic>
      </p:grpSp>
      <p:grpSp>
        <p:nvGrpSpPr>
          <p:cNvPr id="3" name="Group 2">
            <a:extLst>
              <a:ext uri="{FF2B5EF4-FFF2-40B4-BE49-F238E27FC236}">
                <a16:creationId xmlns:a16="http://schemas.microsoft.com/office/drawing/2014/main" id="{1B7A6DF6-6C3F-2861-84B9-3444FCEC832D}"/>
              </a:ext>
            </a:extLst>
          </p:cNvPr>
          <p:cNvGrpSpPr/>
          <p:nvPr/>
        </p:nvGrpSpPr>
        <p:grpSpPr>
          <a:xfrm>
            <a:off x="227791" y="4783114"/>
            <a:ext cx="3030610" cy="4185761"/>
            <a:chOff x="187657" y="175126"/>
            <a:chExt cx="3030610" cy="4185761"/>
          </a:xfrm>
        </p:grpSpPr>
        <p:sp>
          <p:nvSpPr>
            <p:cNvPr id="7" name="TextBox 6">
              <a:extLst>
                <a:ext uri="{FF2B5EF4-FFF2-40B4-BE49-F238E27FC236}">
                  <a16:creationId xmlns:a16="http://schemas.microsoft.com/office/drawing/2014/main" id="{A445D78A-E684-6FA9-5865-118285AEA243}"/>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6EE74E38-C337-13AD-A6B0-DBCF606863F8}"/>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E24</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5B18A81B-5791-7D40-D32D-CE77F3272FD3}"/>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B44222A8-7D40-FD7E-1CB4-4686663334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9" y="211540"/>
              <a:ext cx="309429" cy="294451"/>
            </a:xfrm>
            <a:prstGeom prst="rect">
              <a:avLst/>
            </a:prstGeom>
          </p:spPr>
        </p:pic>
      </p:grpSp>
      <p:grpSp>
        <p:nvGrpSpPr>
          <p:cNvPr id="20" name="Group 19">
            <a:extLst>
              <a:ext uri="{FF2B5EF4-FFF2-40B4-BE49-F238E27FC236}">
                <a16:creationId xmlns:a16="http://schemas.microsoft.com/office/drawing/2014/main" id="{BD16049C-0BB7-B876-8E6F-668EC2E38162}"/>
              </a:ext>
            </a:extLst>
          </p:cNvPr>
          <p:cNvGrpSpPr/>
          <p:nvPr/>
        </p:nvGrpSpPr>
        <p:grpSpPr>
          <a:xfrm>
            <a:off x="3599599" y="4783113"/>
            <a:ext cx="3030610" cy="4185761"/>
            <a:chOff x="187657" y="175126"/>
            <a:chExt cx="3030610" cy="4185761"/>
          </a:xfrm>
        </p:grpSpPr>
        <p:sp>
          <p:nvSpPr>
            <p:cNvPr id="21" name="TextBox 20">
              <a:extLst>
                <a:ext uri="{FF2B5EF4-FFF2-40B4-BE49-F238E27FC236}">
                  <a16:creationId xmlns:a16="http://schemas.microsoft.com/office/drawing/2014/main" id="{FE69662C-9EBF-09AC-F0B6-EB6154D1DE73}"/>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2" name="TextBox 21">
              <a:extLst>
                <a:ext uri="{FF2B5EF4-FFF2-40B4-BE49-F238E27FC236}">
                  <a16:creationId xmlns:a16="http://schemas.microsoft.com/office/drawing/2014/main" id="{D1B74FE0-F121-103E-8C65-475B37FABB3A}"/>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E23</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9C640997-7131-3DCB-E06E-C89AE3986F4C}"/>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4" name="Picture 23" descr="A red maple leaf in a circle with a white circle in the middle&#10;&#10;AI-generated content may be incorrect.">
              <a:extLst>
                <a:ext uri="{FF2B5EF4-FFF2-40B4-BE49-F238E27FC236}">
                  <a16:creationId xmlns:a16="http://schemas.microsoft.com/office/drawing/2014/main" id="{8C617984-148A-90F2-7725-4EF07F9A7A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9" y="211540"/>
              <a:ext cx="309429" cy="294451"/>
            </a:xfrm>
            <a:prstGeom prst="rect">
              <a:avLst/>
            </a:prstGeom>
          </p:spPr>
        </p:pic>
      </p:grpSp>
      <p:grpSp>
        <p:nvGrpSpPr>
          <p:cNvPr id="17" name="Group 16">
            <a:extLst>
              <a:ext uri="{FF2B5EF4-FFF2-40B4-BE49-F238E27FC236}">
                <a16:creationId xmlns:a16="http://schemas.microsoft.com/office/drawing/2014/main" id="{15A01ADD-5554-3E8B-95C9-9819BE43B6F3}"/>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87036B3A-DC02-A205-789F-D7E576FC5981}"/>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CC35A731-E0AE-1C69-6068-C5EB9E5F64CD}"/>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E21</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A3562813-4571-1562-A89B-45215D9C0D61}"/>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32666961-09AC-4180-03C5-ADE0CB3F9C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961" y="211540"/>
              <a:ext cx="309429" cy="294451"/>
            </a:xfrm>
            <a:prstGeom prst="rect">
              <a:avLst/>
            </a:prstGeom>
          </p:spPr>
        </p:pic>
      </p:grpSp>
    </p:spTree>
    <p:extLst>
      <p:ext uri="{BB962C8B-B14F-4D97-AF65-F5344CB8AC3E}">
        <p14:creationId xmlns:p14="http://schemas.microsoft.com/office/powerpoint/2010/main" val="27194045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B0FA5-A745-8819-5FE8-F3F35AE5FF3F}"/>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2E83CA01-2BCC-3990-C931-88B3232C3970}"/>
              </a:ext>
            </a:extLst>
          </p:cNvPr>
          <p:cNvGraphicFramePr>
            <a:graphicFrameLocks noGrp="1"/>
          </p:cNvGraphicFramePr>
          <p:nvPr>
            <p:extLst>
              <p:ext uri="{D42A27DB-BD31-4B8C-83A1-F6EECF244321}">
                <p14:modId xmlns:p14="http://schemas.microsoft.com/office/powerpoint/2010/main" val="625756861"/>
              </p:ext>
            </p:extLst>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sz="1200"/>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sz="1200" dirty="0"/>
                    </a:p>
                    <a:p>
                      <a:pPr lvl="0">
                        <a:buNone/>
                      </a:pPr>
                      <a:endParaRPr lang="en-CA" sz="1200" dirty="0"/>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sz="1200"/>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fr-CA" sz="2000" b="1" dirty="0">
                        <a:latin typeface="Open Sans" panose="020B0606030504020204" pitchFamily="34" charset="0"/>
                        <a:ea typeface="Open Sans" panose="020B0606030504020204" pitchFamily="34" charset="0"/>
                        <a:cs typeface="Open Sans" panose="020B0606030504020204" pitchFamily="34" charset="0"/>
                      </a:endParaRPr>
                    </a:p>
                    <a:p>
                      <a:endParaRPr lang="en-CA" sz="1200"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53977F97-4703-9AB9-B397-F25E9C86E961}"/>
              </a:ext>
            </a:extLst>
          </p:cNvPr>
          <p:cNvSpPr/>
          <p:nvPr/>
        </p:nvSpPr>
        <p:spPr>
          <a:xfrm>
            <a:off x="3624949" y="190250"/>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0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Miscellaneous</a:t>
            </a:r>
            <a:r>
              <a:rPr lang="fr-CA" sz="20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r>
              <a:rPr lang="fr-CA" sz="20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Acts</a:t>
            </a:r>
            <a:r>
              <a:rPr lang="fr-CA" sz="20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p>
          <a:p>
            <a:r>
              <a:rPr lang="fr-CA" sz="20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Artistic</a:t>
            </a:r>
            <a:r>
              <a:rPr lang="fr-CA" sz="20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Works</a:t>
            </a:r>
            <a:endParaRPr lang="en-CA" sz="20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024C4415-39A7-144C-F0A7-97383F3CB289}"/>
              </a:ext>
            </a:extLst>
          </p:cNvPr>
          <p:cNvSpPr txBox="1"/>
          <p:nvPr/>
        </p:nvSpPr>
        <p:spPr>
          <a:xfrm>
            <a:off x="3548747" y="1102136"/>
            <a:ext cx="3308022" cy="3123932"/>
          </a:xfrm>
          <a:prstGeom prst="rect">
            <a:avLst/>
          </a:prstGeom>
          <a:noFill/>
        </p:spPr>
        <p:txBody>
          <a:bodyPr wrap="square" lIns="91440" tIns="45720" rIns="91440" bIns="45720" rtlCol="0" anchor="t">
            <a:spAutoFit/>
          </a:bodyPr>
          <a:lstStyle/>
          <a:p>
            <a:pPr marR="71755" indent="0" algn="l">
              <a:spcBef>
                <a:spcPts val="300"/>
              </a:spcBef>
              <a:buNone/>
            </a:pPr>
            <a:r>
              <a:rPr lang="en-US" sz="1100" b="1" kern="1400" dirty="0">
                <a:ln>
                  <a:noFill/>
                </a:ln>
                <a:solidFill>
                  <a:srgbClr val="009A46"/>
                </a:solidFill>
                <a:effectLst/>
                <a:latin typeface="Franklin Gothic Book" panose="020B0503020102020204" pitchFamily="34" charset="0"/>
              </a:rPr>
              <a:t>Definition:</a:t>
            </a:r>
            <a:r>
              <a:rPr lang="en-US" sz="1100" kern="1400" dirty="0">
                <a:ln>
                  <a:noFill/>
                </a:ln>
                <a:solidFill>
                  <a:srgbClr val="009A46"/>
                </a:solidFill>
                <a:effectLst/>
                <a:latin typeface="Franklin Gothic Book" panose="020B0503020102020204" pitchFamily="34" charset="0"/>
              </a:rPr>
              <a:t> </a:t>
            </a:r>
            <a:r>
              <a:rPr lang="en-CA" sz="1100" kern="1400" dirty="0">
                <a:ln>
                  <a:noFill/>
                </a:ln>
                <a:solidFill>
                  <a:srgbClr val="000000"/>
                </a:solidFill>
                <a:effectLst/>
                <a:latin typeface="Franklin Gothic Book" panose="020B0503020102020204" pitchFamily="34" charset="0"/>
              </a:rPr>
              <a:t>(1)(a) An author (not the copyright owner) may reuse moulds, casts, sketches, etc., if not repeating the main design; a person may: (b) make a rendering, photo, or film of (</a:t>
            </a:r>
            <a:r>
              <a:rPr lang="en-CA" sz="1100" kern="1400" dirty="0" err="1">
                <a:ln>
                  <a:noFill/>
                </a:ln>
                <a:solidFill>
                  <a:srgbClr val="000000"/>
                </a:solidFill>
                <a:effectLst/>
                <a:latin typeface="Franklin Gothic Book" panose="020B0503020102020204" pitchFamily="34" charset="0"/>
              </a:rPr>
              <a:t>i</a:t>
            </a:r>
            <a:r>
              <a:rPr lang="en-CA" sz="1100" kern="1400" dirty="0">
                <a:ln>
                  <a:noFill/>
                </a:ln>
                <a:solidFill>
                  <a:srgbClr val="000000"/>
                </a:solidFill>
                <a:effectLst/>
                <a:latin typeface="Franklin Gothic Book" panose="020B0503020102020204" pitchFamily="34" charset="0"/>
              </a:rPr>
              <a:t>) an architectural work (but not a drawing) or (ii) a sculpture or artistic work in a public space; (c) publish a news report on a public lecture (unless a notice prohibits it); (d) recite in public a reasonable excerpt from a published work; (e) report on a public political address; (f) use for personal and non-commercial purposes a commissioned photo or portrait of an individual unless the individual and copyright owner agree otherwise [s. 32.2(1)].</a:t>
            </a:r>
          </a:p>
          <a:p>
            <a:pPr marR="71755" indent="0" algn="l">
              <a:spcBef>
                <a:spcPts val="600"/>
              </a:spcBef>
              <a:buNone/>
            </a:pPr>
            <a:r>
              <a:rPr lang="en-US" sz="1100" b="1" kern="1400" dirty="0">
                <a:ln>
                  <a:noFill/>
                </a:ln>
                <a:solidFill>
                  <a:srgbClr val="009A46"/>
                </a:solidFill>
                <a:effectLst/>
                <a:latin typeface="Franklin Gothic Book" panose="020B0503020102020204" pitchFamily="34" charset="0"/>
              </a:rPr>
              <a:t>Types of work: </a:t>
            </a:r>
            <a:r>
              <a:rPr lang="en-CA" sz="1100" kern="1400" dirty="0">
                <a:ln>
                  <a:noFill/>
                </a:ln>
                <a:solidFill>
                  <a:srgbClr val="000000"/>
                </a:solidFill>
                <a:effectLst/>
                <a:latin typeface="Franklin Gothic Book" panose="020B0503020102020204" pitchFamily="34" charset="0"/>
              </a:rPr>
              <a:t>Relevant copyright artistic works or other subject-matter.</a:t>
            </a:r>
          </a:p>
          <a:p>
            <a:pPr marR="71755" indent="0" algn="l">
              <a:spcBef>
                <a:spcPts val="600"/>
              </a:spcBef>
              <a:buNone/>
            </a:pPr>
            <a:r>
              <a:rPr lang="en-US" sz="1100" b="1" kern="1400" dirty="0">
                <a:ln>
                  <a:noFill/>
                </a:ln>
                <a:solidFill>
                  <a:srgbClr val="009A46"/>
                </a:solidFill>
                <a:effectLst/>
                <a:latin typeface="Franklin Gothic Book" panose="020B0503020102020204" pitchFamily="34" charset="0"/>
              </a:rPr>
              <a:t>Example:</a:t>
            </a:r>
            <a:r>
              <a:rPr lang="en-US" sz="1100" kern="1400" dirty="0">
                <a:ln>
                  <a:noFill/>
                </a:ln>
                <a:solidFill>
                  <a:srgbClr val="009A46"/>
                </a:solidFill>
                <a:effectLst/>
                <a:latin typeface="Franklin Gothic Book" panose="020B0503020102020204" pitchFamily="34" charset="0"/>
              </a:rPr>
              <a:t> </a:t>
            </a:r>
            <a:r>
              <a:rPr lang="en-CA" sz="1100" kern="1400" dirty="0">
                <a:ln>
                  <a:noFill/>
                </a:ln>
                <a:solidFill>
                  <a:srgbClr val="000000"/>
                </a:solidFill>
                <a:effectLst/>
                <a:latin typeface="Franklin Gothic Book" panose="020B0503020102020204" pitchFamily="34" charset="0"/>
              </a:rPr>
              <a:t>A person sketches a sculpture that is permanently located in a public park.</a:t>
            </a:r>
            <a:endParaRPr lang="en-US" sz="1100" kern="1400" dirty="0">
              <a:ln>
                <a:noFill/>
              </a:ln>
              <a:solidFill>
                <a:srgbClr val="000000"/>
              </a:solidFill>
              <a:effectLst/>
              <a:latin typeface="Franklin Gothic Book" panose="020B0503020102020204" pitchFamily="34" charset="0"/>
            </a:endParaRPr>
          </a:p>
        </p:txBody>
      </p:sp>
      <p:sp>
        <p:nvSpPr>
          <p:cNvPr id="27" name="Rectangle 26">
            <a:extLst>
              <a:ext uri="{FF2B5EF4-FFF2-40B4-BE49-F238E27FC236}">
                <a16:creationId xmlns:a16="http://schemas.microsoft.com/office/drawing/2014/main" id="{5BB9A117-5009-1654-FB00-5F30FBB7D071}"/>
              </a:ext>
            </a:extLst>
          </p:cNvPr>
          <p:cNvSpPr/>
          <p:nvPr/>
        </p:nvSpPr>
        <p:spPr>
          <a:xfrm>
            <a:off x="209626" y="4749199"/>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000" b="1" err="1">
                <a:effectLst>
                  <a:outerShdw blurRad="38100" dist="38100" dir="2700000" algn="tl">
                    <a:srgbClr val="000000">
                      <a:alpha val="43137"/>
                    </a:srgbClr>
                  </a:outerShdw>
                </a:effectLst>
                <a:latin typeface="Franklin Gothic Medium" panose="020B0603020102020204" pitchFamily="34" charset="0"/>
                <a:ea typeface="Calibri"/>
                <a:cs typeface="Calibri"/>
              </a:rPr>
              <a:t>Miscellaneous</a:t>
            </a:r>
            <a:r>
              <a:rPr lang="fr-CA" sz="2000" b="1">
                <a:effectLst>
                  <a:outerShdw blurRad="38100" dist="38100" dir="2700000" algn="tl">
                    <a:srgbClr val="000000">
                      <a:alpha val="43137"/>
                    </a:srgbClr>
                  </a:outerShdw>
                </a:effectLst>
                <a:latin typeface="Franklin Gothic Medium" panose="020B0603020102020204" pitchFamily="34" charset="0"/>
                <a:ea typeface="Calibri"/>
                <a:cs typeface="Calibri"/>
              </a:rPr>
              <a:t> </a:t>
            </a:r>
            <a:r>
              <a:rPr lang="fr-CA" sz="2000" b="1" err="1">
                <a:effectLst>
                  <a:outerShdw blurRad="38100" dist="38100" dir="2700000" algn="tl">
                    <a:srgbClr val="000000">
                      <a:alpha val="43137"/>
                    </a:srgbClr>
                  </a:outerShdw>
                </a:effectLst>
                <a:latin typeface="Franklin Gothic Medium" panose="020B0603020102020204" pitchFamily="34" charset="0"/>
                <a:ea typeface="Calibri"/>
                <a:cs typeface="Calibri"/>
              </a:rPr>
              <a:t>Acts</a:t>
            </a:r>
            <a:r>
              <a:rPr lang="fr-CA" sz="2000" b="1">
                <a:effectLst>
                  <a:outerShdw blurRad="38100" dist="38100" dir="2700000" algn="tl">
                    <a:srgbClr val="000000">
                      <a:alpha val="43137"/>
                    </a:srgbClr>
                  </a:outerShdw>
                </a:effectLst>
                <a:latin typeface="Franklin Gothic Medium" panose="020B0603020102020204" pitchFamily="34" charset="0"/>
                <a:ea typeface="Calibri"/>
                <a:cs typeface="Calibri"/>
              </a:rPr>
              <a:t>: </a:t>
            </a:r>
          </a:p>
          <a:p>
            <a:r>
              <a:rPr lang="fr-CA" sz="2000" b="1">
                <a:effectLst>
                  <a:outerShdw blurRad="38100" dist="38100" dir="2700000" algn="tl">
                    <a:srgbClr val="000000">
                      <a:alpha val="43137"/>
                    </a:srgbClr>
                  </a:outerShdw>
                </a:effectLst>
                <a:latin typeface="Franklin Gothic Medium" panose="020B0603020102020204" pitchFamily="34" charset="0"/>
                <a:ea typeface="Calibri"/>
                <a:cs typeface="Calibri"/>
              </a:rPr>
              <a:t>Agricultural </a:t>
            </a:r>
            <a:r>
              <a:rPr lang="fr-CA" sz="2000" b="1" err="1">
                <a:effectLst>
                  <a:outerShdw blurRad="38100" dist="38100" dir="2700000" algn="tl">
                    <a:srgbClr val="000000">
                      <a:alpha val="43137"/>
                    </a:srgbClr>
                  </a:outerShdw>
                </a:effectLst>
                <a:latin typeface="Franklin Gothic Medium" panose="020B0603020102020204" pitchFamily="34" charset="0"/>
                <a:ea typeface="Calibri"/>
                <a:cs typeface="Calibri"/>
              </a:rPr>
              <a:t>Fair</a:t>
            </a:r>
            <a:r>
              <a:rPr lang="fr-CA" sz="2000" b="1">
                <a:effectLst>
                  <a:outerShdw blurRad="38100" dist="38100" dir="2700000" algn="tl">
                    <a:srgbClr val="000000">
                      <a:alpha val="43137"/>
                    </a:srgbClr>
                  </a:outerShdw>
                </a:effectLst>
                <a:latin typeface="Franklin Gothic Medium" panose="020B0603020102020204" pitchFamily="34" charset="0"/>
                <a:ea typeface="Calibri"/>
                <a:cs typeface="Calibri"/>
              </a:rPr>
              <a:t> </a:t>
            </a:r>
            <a:endParaRPr lang="en-CA" sz="20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31" name="Rectangle 30">
            <a:extLst>
              <a:ext uri="{FF2B5EF4-FFF2-40B4-BE49-F238E27FC236}">
                <a16:creationId xmlns:a16="http://schemas.microsoft.com/office/drawing/2014/main" id="{2C18796D-BA09-50A3-F7BD-0ED8A5CC591B}"/>
              </a:ext>
            </a:extLst>
          </p:cNvPr>
          <p:cNvSpPr/>
          <p:nvPr/>
        </p:nvSpPr>
        <p:spPr>
          <a:xfrm>
            <a:off x="3611886" y="4761484"/>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0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Miscellaneous</a:t>
            </a:r>
            <a:r>
              <a:rPr lang="fr-CA" sz="20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r>
              <a:rPr lang="fr-CA" sz="20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Acts</a:t>
            </a:r>
            <a:r>
              <a:rPr lang="fr-CA" sz="20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p>
          <a:p>
            <a:r>
              <a:rPr lang="fr-CA" sz="20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Musical Works</a:t>
            </a:r>
            <a:endParaRPr lang="en-CA" sz="20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BF685083-67CD-C810-9773-FFFCED405419}"/>
              </a:ext>
            </a:extLst>
          </p:cNvPr>
          <p:cNvSpPr txBox="1"/>
          <p:nvPr/>
        </p:nvSpPr>
        <p:spPr>
          <a:xfrm>
            <a:off x="123899" y="5632049"/>
            <a:ext cx="3184409" cy="2970044"/>
          </a:xfrm>
          <a:prstGeom prst="rect">
            <a:avLst/>
          </a:prstGeom>
          <a:noFill/>
        </p:spPr>
        <p:txBody>
          <a:bodyPr wrap="square" rtlCol="0">
            <a:spAutoFit/>
          </a:bodyPr>
          <a:lstStyle/>
          <a:p>
            <a:pPr marR="71755" indent="0" algn="l">
              <a:buNone/>
            </a:pPr>
            <a:r>
              <a:rPr lang="en-US" sz="1700" b="1" kern="1400" dirty="0">
                <a:ln>
                  <a:noFill/>
                </a:ln>
                <a:solidFill>
                  <a:srgbClr val="009A46"/>
                </a:solidFill>
                <a:effectLst/>
                <a:latin typeface="Franklin Gothic Book" panose="020B0503020102020204" pitchFamily="34" charset="0"/>
              </a:rPr>
              <a:t>Definition:</a:t>
            </a:r>
            <a:r>
              <a:rPr lang="en-US" sz="1700" kern="1400" dirty="0">
                <a:ln>
                  <a:noFill/>
                </a:ln>
                <a:solidFill>
                  <a:srgbClr val="009A46"/>
                </a:solidFill>
                <a:effectLst/>
                <a:latin typeface="Franklin Gothic Book" panose="020B0503020102020204" pitchFamily="34" charset="0"/>
              </a:rPr>
              <a:t> </a:t>
            </a:r>
            <a:r>
              <a:rPr lang="en-US" sz="1700" kern="1400" dirty="0">
                <a:ln>
                  <a:noFill/>
                </a:ln>
                <a:solidFill>
                  <a:srgbClr val="000000"/>
                </a:solidFill>
                <a:effectLst/>
                <a:latin typeface="Franklin Gothic Book" panose="020B0503020102020204" pitchFamily="34" charset="0"/>
              </a:rPr>
              <a:t>Allows a person without motive of gain, to play music (live or recorded) at a government-sponsored agricultural fair [s. 32.2(2)].</a:t>
            </a:r>
          </a:p>
          <a:p>
            <a:pPr marR="71755" indent="0" algn="l">
              <a:buNone/>
            </a:pPr>
            <a:endParaRPr lang="en-US" sz="1700" b="1" kern="1400" dirty="0">
              <a:ln>
                <a:noFill/>
              </a:ln>
              <a:solidFill>
                <a:srgbClr val="009A46"/>
              </a:solidFill>
              <a:effectLst/>
              <a:latin typeface="Franklin Gothic Book" panose="020B0503020102020204" pitchFamily="34" charset="0"/>
            </a:endParaRPr>
          </a:p>
          <a:p>
            <a:pPr marR="71755" indent="0" algn="l">
              <a:buNone/>
            </a:pPr>
            <a:r>
              <a:rPr lang="en-US" sz="1700" b="1" kern="1400" dirty="0">
                <a:ln>
                  <a:noFill/>
                </a:ln>
                <a:solidFill>
                  <a:srgbClr val="009A46"/>
                </a:solidFill>
                <a:effectLst/>
                <a:latin typeface="Franklin Gothic Book" panose="020B0503020102020204" pitchFamily="34" charset="0"/>
              </a:rPr>
              <a:t>Types of work: </a:t>
            </a:r>
            <a:r>
              <a:rPr lang="en-US" sz="1700" kern="1400" dirty="0">
                <a:ln>
                  <a:noFill/>
                </a:ln>
                <a:solidFill>
                  <a:srgbClr val="000000"/>
                </a:solidFill>
                <a:effectLst/>
                <a:latin typeface="Franklin Gothic Book" panose="020B0503020102020204" pitchFamily="34" charset="0"/>
              </a:rPr>
              <a:t>Musical works.</a:t>
            </a:r>
          </a:p>
          <a:p>
            <a:pPr marR="71755" indent="0" algn="l">
              <a:buNone/>
            </a:pPr>
            <a:endParaRPr lang="en-US" sz="1700" b="1" kern="1400" dirty="0">
              <a:ln>
                <a:noFill/>
              </a:ln>
              <a:solidFill>
                <a:srgbClr val="009A46"/>
              </a:solidFill>
              <a:effectLst/>
              <a:latin typeface="Franklin Gothic Book" panose="020B0503020102020204" pitchFamily="34" charset="0"/>
            </a:endParaRPr>
          </a:p>
          <a:p>
            <a:pPr marR="71755" indent="0" algn="l">
              <a:buNone/>
            </a:pPr>
            <a:r>
              <a:rPr lang="en-US" sz="1700" b="1" kern="1400" dirty="0">
                <a:ln>
                  <a:noFill/>
                </a:ln>
                <a:solidFill>
                  <a:srgbClr val="009A46"/>
                </a:solidFill>
                <a:effectLst/>
                <a:latin typeface="Franklin Gothic Book" panose="020B0503020102020204" pitchFamily="34" charset="0"/>
              </a:rPr>
              <a:t>Example:</a:t>
            </a:r>
            <a:r>
              <a:rPr lang="en-US" sz="1700" kern="1400" dirty="0">
                <a:ln>
                  <a:noFill/>
                </a:ln>
                <a:solidFill>
                  <a:srgbClr val="009A46"/>
                </a:solidFill>
                <a:effectLst/>
                <a:latin typeface="Franklin Gothic Book" panose="020B0503020102020204" pitchFamily="34" charset="0"/>
              </a:rPr>
              <a:t> </a:t>
            </a:r>
            <a:r>
              <a:rPr lang="en-US" sz="1700" kern="1400" dirty="0">
                <a:ln>
                  <a:noFill/>
                </a:ln>
                <a:solidFill>
                  <a:srgbClr val="000000"/>
                </a:solidFill>
                <a:effectLst/>
                <a:latin typeface="Franklin Gothic Book" panose="020B0503020102020204" pitchFamily="34" charset="0"/>
              </a:rPr>
              <a:t>Country music is played over the loudspeakers at the Royal Agricultural Fair.</a:t>
            </a:r>
          </a:p>
        </p:txBody>
      </p:sp>
      <p:sp>
        <p:nvSpPr>
          <p:cNvPr id="9" name="TextBox 8">
            <a:extLst>
              <a:ext uri="{FF2B5EF4-FFF2-40B4-BE49-F238E27FC236}">
                <a16:creationId xmlns:a16="http://schemas.microsoft.com/office/drawing/2014/main" id="{DD1B34BD-4E35-F081-3442-FDBF0A32B5CC}"/>
              </a:ext>
            </a:extLst>
          </p:cNvPr>
          <p:cNvSpPr txBox="1"/>
          <p:nvPr/>
        </p:nvSpPr>
        <p:spPr>
          <a:xfrm>
            <a:off x="3537290" y="5644695"/>
            <a:ext cx="3206250" cy="2970044"/>
          </a:xfrm>
          <a:prstGeom prst="rect">
            <a:avLst/>
          </a:prstGeom>
          <a:noFill/>
        </p:spPr>
        <p:txBody>
          <a:bodyPr wrap="square" rtlCol="0">
            <a:spAutoFit/>
          </a:bodyPr>
          <a:lstStyle/>
          <a:p>
            <a:pPr marR="71755" indent="0" algn="l">
              <a:buNone/>
            </a:pPr>
            <a:r>
              <a:rPr lang="en-US" sz="1700" b="1" kern="1400" dirty="0">
                <a:ln>
                  <a:noFill/>
                </a:ln>
                <a:solidFill>
                  <a:srgbClr val="009A46"/>
                </a:solidFill>
                <a:effectLst/>
                <a:latin typeface="Franklin Gothic Book" panose="020B0503020102020204" pitchFamily="34" charset="0"/>
              </a:rPr>
              <a:t>Definition:</a:t>
            </a:r>
            <a:r>
              <a:rPr lang="en-US" sz="1700" kern="1400" dirty="0">
                <a:ln>
                  <a:noFill/>
                </a:ln>
                <a:solidFill>
                  <a:srgbClr val="009A46"/>
                </a:solidFill>
                <a:effectLst/>
                <a:latin typeface="Franklin Gothic Book" panose="020B0503020102020204" pitchFamily="34" charset="0"/>
              </a:rPr>
              <a:t> </a:t>
            </a:r>
            <a:r>
              <a:rPr lang="en-CA" sz="1700" kern="1400" dirty="0">
                <a:ln>
                  <a:noFill/>
                </a:ln>
                <a:solidFill>
                  <a:srgbClr val="000000"/>
                </a:solidFill>
                <a:effectLst/>
                <a:latin typeface="Franklin Gothic Book" panose="020B0503020102020204" pitchFamily="34" charset="0"/>
              </a:rPr>
              <a:t>Allows religious, educational, or charitable organizations to play music (live or recorded) to support their mission [s. 32.2(3)].</a:t>
            </a:r>
          </a:p>
          <a:p>
            <a:pPr marR="71755" indent="0" algn="l">
              <a:buNone/>
            </a:pPr>
            <a:endParaRPr lang="en-CA" sz="1700" kern="1400" dirty="0">
              <a:ln>
                <a:noFill/>
              </a:ln>
              <a:solidFill>
                <a:srgbClr val="000000"/>
              </a:solidFill>
              <a:effectLst/>
              <a:latin typeface="Franklin Gothic Book" panose="020B0503020102020204" pitchFamily="34" charset="0"/>
            </a:endParaRPr>
          </a:p>
          <a:p>
            <a:pPr marR="71755" indent="0" algn="l">
              <a:buNone/>
            </a:pPr>
            <a:r>
              <a:rPr lang="en-US" sz="1700" b="1" kern="1400" dirty="0">
                <a:ln>
                  <a:noFill/>
                </a:ln>
                <a:solidFill>
                  <a:srgbClr val="009A46"/>
                </a:solidFill>
                <a:effectLst/>
                <a:latin typeface="Franklin Gothic Book" panose="020B0503020102020204" pitchFamily="34" charset="0"/>
              </a:rPr>
              <a:t>Types of work: </a:t>
            </a:r>
            <a:r>
              <a:rPr lang="en-US" sz="1700" kern="1400" dirty="0">
                <a:ln>
                  <a:noFill/>
                </a:ln>
                <a:solidFill>
                  <a:srgbClr val="000000"/>
                </a:solidFill>
                <a:effectLst/>
                <a:latin typeface="Franklin Gothic Book" panose="020B0503020102020204" pitchFamily="34" charset="0"/>
              </a:rPr>
              <a:t>Musical works.</a:t>
            </a:r>
          </a:p>
          <a:p>
            <a:pPr marR="71755" indent="0" algn="l">
              <a:buNone/>
            </a:pPr>
            <a:endParaRPr lang="en-US" sz="1700" b="1" kern="1400" dirty="0">
              <a:ln>
                <a:noFill/>
              </a:ln>
              <a:solidFill>
                <a:srgbClr val="009A46"/>
              </a:solidFill>
              <a:effectLst/>
              <a:latin typeface="Franklin Gothic Book" panose="020B0503020102020204" pitchFamily="34" charset="0"/>
            </a:endParaRPr>
          </a:p>
          <a:p>
            <a:pPr marR="71755" indent="0" algn="l">
              <a:buNone/>
            </a:pPr>
            <a:r>
              <a:rPr lang="en-US" sz="1700" b="1" kern="1400" dirty="0">
                <a:ln>
                  <a:noFill/>
                </a:ln>
                <a:solidFill>
                  <a:srgbClr val="009A46"/>
                </a:solidFill>
                <a:effectLst/>
                <a:latin typeface="Franklin Gothic Book" panose="020B0503020102020204" pitchFamily="34" charset="0"/>
              </a:rPr>
              <a:t>Example:</a:t>
            </a:r>
            <a:r>
              <a:rPr lang="en-US" sz="1700" kern="1400" dirty="0">
                <a:ln>
                  <a:noFill/>
                </a:ln>
                <a:solidFill>
                  <a:srgbClr val="009A46"/>
                </a:solidFill>
                <a:effectLst/>
                <a:latin typeface="Franklin Gothic Book" panose="020B0503020102020204" pitchFamily="34" charset="0"/>
              </a:rPr>
              <a:t> </a:t>
            </a:r>
            <a:r>
              <a:rPr lang="en-CA" sz="1700" kern="1400" dirty="0">
                <a:ln>
                  <a:noFill/>
                </a:ln>
                <a:solidFill>
                  <a:srgbClr val="000000"/>
                </a:solidFill>
                <a:effectLst/>
                <a:latin typeface="Franklin Gothic Book" panose="020B0503020102020204" pitchFamily="34" charset="0"/>
              </a:rPr>
              <a:t>A charity hosts a dance-off to raise money for a cause.</a:t>
            </a:r>
            <a:endParaRPr lang="en-US" sz="1700" kern="1400" dirty="0">
              <a:ln>
                <a:noFill/>
              </a:ln>
              <a:solidFill>
                <a:srgbClr val="000000"/>
              </a:solidFill>
              <a:effectLst/>
              <a:latin typeface="Franklin Gothic Book" panose="020B0503020102020204" pitchFamily="34" charset="0"/>
            </a:endParaRPr>
          </a:p>
        </p:txBody>
      </p:sp>
      <p:sp>
        <p:nvSpPr>
          <p:cNvPr id="3" name="TextBox 2">
            <a:extLst>
              <a:ext uri="{FF2B5EF4-FFF2-40B4-BE49-F238E27FC236}">
                <a16:creationId xmlns:a16="http://schemas.microsoft.com/office/drawing/2014/main" id="{B744A3C9-636D-5E6F-8EBF-01EE5F7949A6}"/>
              </a:ext>
            </a:extLst>
          </p:cNvPr>
          <p:cNvSpPr txBox="1"/>
          <p:nvPr/>
        </p:nvSpPr>
        <p:spPr>
          <a:xfrm>
            <a:off x="6472312" y="4190795"/>
            <a:ext cx="271228" cy="261610"/>
          </a:xfrm>
          <a:prstGeom prst="rect">
            <a:avLst/>
          </a:prstGeom>
          <a:noFill/>
        </p:spPr>
        <p:txBody>
          <a:bodyPr wrap="none" rtlCol="0">
            <a:spAutoFit/>
          </a:bodyPr>
          <a:lstStyle/>
          <a:p>
            <a:r>
              <a:rPr lang="fr-CA" sz="1100" b="1"/>
              <a:t>E</a:t>
            </a:r>
            <a:endParaRPr lang="en-CA" b="1"/>
          </a:p>
        </p:txBody>
      </p:sp>
      <p:sp>
        <p:nvSpPr>
          <p:cNvPr id="4" name="TextBox 3">
            <a:extLst>
              <a:ext uri="{FF2B5EF4-FFF2-40B4-BE49-F238E27FC236}">
                <a16:creationId xmlns:a16="http://schemas.microsoft.com/office/drawing/2014/main" id="{1F0EBFA0-15D8-293D-7ED6-2DE437E3467D}"/>
              </a:ext>
            </a:extLst>
          </p:cNvPr>
          <p:cNvSpPr txBox="1"/>
          <p:nvPr/>
        </p:nvSpPr>
        <p:spPr>
          <a:xfrm>
            <a:off x="3062473" y="8667194"/>
            <a:ext cx="263214" cy="261610"/>
          </a:xfrm>
          <a:prstGeom prst="rect">
            <a:avLst/>
          </a:prstGeom>
          <a:noFill/>
        </p:spPr>
        <p:txBody>
          <a:bodyPr wrap="none" rtlCol="0">
            <a:spAutoFit/>
          </a:bodyPr>
          <a:lstStyle/>
          <a:p>
            <a:r>
              <a:rPr lang="fr-CA" sz="1100" b="1"/>
              <a:t>E</a:t>
            </a:r>
            <a:endParaRPr lang="en-CA" b="1"/>
          </a:p>
        </p:txBody>
      </p:sp>
      <p:sp>
        <p:nvSpPr>
          <p:cNvPr id="5" name="TextBox 4">
            <a:extLst>
              <a:ext uri="{FF2B5EF4-FFF2-40B4-BE49-F238E27FC236}">
                <a16:creationId xmlns:a16="http://schemas.microsoft.com/office/drawing/2014/main" id="{3BC67B93-B49C-083E-40A8-A07984C35F46}"/>
              </a:ext>
            </a:extLst>
          </p:cNvPr>
          <p:cNvSpPr txBox="1"/>
          <p:nvPr/>
        </p:nvSpPr>
        <p:spPr>
          <a:xfrm>
            <a:off x="6402851" y="8716584"/>
            <a:ext cx="272832" cy="261610"/>
          </a:xfrm>
          <a:prstGeom prst="rect">
            <a:avLst/>
          </a:prstGeom>
          <a:noFill/>
        </p:spPr>
        <p:txBody>
          <a:bodyPr wrap="none" rtlCol="0">
            <a:spAutoFit/>
          </a:bodyPr>
          <a:lstStyle/>
          <a:p>
            <a:r>
              <a:rPr lang="fr-CA" sz="1100" b="1"/>
              <a:t>E</a:t>
            </a:r>
            <a:endParaRPr lang="en-CA" b="1"/>
          </a:p>
        </p:txBody>
      </p:sp>
      <p:pic>
        <p:nvPicPr>
          <p:cNvPr id="7" name="Picture 6">
            <a:extLst>
              <a:ext uri="{FF2B5EF4-FFF2-40B4-BE49-F238E27FC236}">
                <a16:creationId xmlns:a16="http://schemas.microsoft.com/office/drawing/2014/main" id="{CB2D7A93-8B47-0C52-C522-35F2AEED17C7}"/>
              </a:ext>
            </a:extLst>
          </p:cNvPr>
          <p:cNvPicPr>
            <a:picLocks noChangeAspect="1"/>
          </p:cNvPicPr>
          <p:nvPr/>
        </p:nvPicPr>
        <p:blipFill>
          <a:blip r:embed="rId2"/>
          <a:stretch>
            <a:fillRect/>
          </a:stretch>
        </p:blipFill>
        <p:spPr>
          <a:xfrm>
            <a:off x="5926572" y="215423"/>
            <a:ext cx="734860" cy="734860"/>
          </a:xfrm>
          <a:prstGeom prst="rect">
            <a:avLst/>
          </a:prstGeom>
        </p:spPr>
      </p:pic>
      <p:pic>
        <p:nvPicPr>
          <p:cNvPr id="11" name="Picture 10">
            <a:extLst>
              <a:ext uri="{FF2B5EF4-FFF2-40B4-BE49-F238E27FC236}">
                <a16:creationId xmlns:a16="http://schemas.microsoft.com/office/drawing/2014/main" id="{AC5B8428-DF3A-EAC1-0553-56F7602C8322}"/>
              </a:ext>
            </a:extLst>
          </p:cNvPr>
          <p:cNvPicPr>
            <a:picLocks noChangeAspect="1"/>
          </p:cNvPicPr>
          <p:nvPr/>
        </p:nvPicPr>
        <p:blipFill>
          <a:blip r:embed="rId3"/>
          <a:stretch>
            <a:fillRect/>
          </a:stretch>
        </p:blipFill>
        <p:spPr>
          <a:xfrm>
            <a:off x="2489367" y="4828367"/>
            <a:ext cx="697282" cy="697282"/>
          </a:xfrm>
          <a:prstGeom prst="rect">
            <a:avLst/>
          </a:prstGeom>
        </p:spPr>
      </p:pic>
      <p:pic>
        <p:nvPicPr>
          <p:cNvPr id="17" name="Picture 16">
            <a:extLst>
              <a:ext uri="{FF2B5EF4-FFF2-40B4-BE49-F238E27FC236}">
                <a16:creationId xmlns:a16="http://schemas.microsoft.com/office/drawing/2014/main" id="{B9706AA4-C58C-6C33-B09B-8ED44A9D595F}"/>
              </a:ext>
            </a:extLst>
          </p:cNvPr>
          <p:cNvPicPr>
            <a:picLocks noChangeAspect="1"/>
          </p:cNvPicPr>
          <p:nvPr/>
        </p:nvPicPr>
        <p:blipFill>
          <a:blip r:embed="rId4"/>
          <a:stretch>
            <a:fillRect/>
          </a:stretch>
        </p:blipFill>
        <p:spPr>
          <a:xfrm>
            <a:off x="5860005" y="4821863"/>
            <a:ext cx="734860" cy="734860"/>
          </a:xfrm>
          <a:prstGeom prst="rect">
            <a:avLst/>
          </a:prstGeom>
        </p:spPr>
      </p:pic>
      <p:sp>
        <p:nvSpPr>
          <p:cNvPr id="2" name="TextBox 1">
            <a:extLst>
              <a:ext uri="{FF2B5EF4-FFF2-40B4-BE49-F238E27FC236}">
                <a16:creationId xmlns:a16="http://schemas.microsoft.com/office/drawing/2014/main" id="{13D090CB-03F4-17D1-BD01-D7C5CFF993F3}"/>
              </a:ext>
            </a:extLst>
          </p:cNvPr>
          <p:cNvSpPr txBox="1"/>
          <p:nvPr/>
        </p:nvSpPr>
        <p:spPr>
          <a:xfrm>
            <a:off x="120360" y="1091834"/>
            <a:ext cx="3308022" cy="3162404"/>
          </a:xfrm>
          <a:prstGeom prst="rect">
            <a:avLst/>
          </a:prstGeom>
          <a:noFill/>
        </p:spPr>
        <p:txBody>
          <a:bodyPr wrap="square" rtlCol="0">
            <a:spAutoFit/>
          </a:bodyPr>
          <a:lstStyle/>
          <a:p>
            <a:pPr marR="71755" indent="0" algn="l">
              <a:buNone/>
            </a:pPr>
            <a:r>
              <a:rPr lang="en-US" sz="1200" b="1" kern="1400" dirty="0">
                <a:ln>
                  <a:noFill/>
                </a:ln>
                <a:solidFill>
                  <a:srgbClr val="009A46"/>
                </a:solidFill>
                <a:effectLst/>
                <a:latin typeface="Franklin Gothic Book" panose="020B0503020102020204" pitchFamily="34" charset="0"/>
              </a:rPr>
              <a:t>Definition:</a:t>
            </a:r>
            <a:r>
              <a:rPr lang="en-US" sz="1200" kern="1400" dirty="0">
                <a:ln>
                  <a:noFill/>
                </a:ln>
                <a:solidFill>
                  <a:srgbClr val="009A46"/>
                </a:solidFill>
                <a:effectLst/>
                <a:latin typeface="Franklin Gothic Book" panose="020B0503020102020204" pitchFamily="34" charset="0"/>
              </a:rPr>
              <a:t> </a:t>
            </a:r>
            <a:r>
              <a:rPr lang="en-US" sz="1200" kern="1400" dirty="0">
                <a:ln>
                  <a:noFill/>
                </a:ln>
                <a:solidFill>
                  <a:srgbClr val="000000"/>
                </a:solidFill>
                <a:effectLst/>
                <a:latin typeface="Franklin Gothic Book" panose="020B0503020102020204" pitchFamily="34" charset="0"/>
              </a:rPr>
              <a:t>Allows a person with a perceptual disability, or a person acting on the request of such a person, or for a non-profit organization acting for the benefit of such a person to reproduce, fix, perform, or adapt a work in a format specially designed for persons with a perceptual disability [s. 32].</a:t>
            </a:r>
          </a:p>
          <a:p>
            <a:pPr marR="71755" indent="0" algn="l">
              <a:spcBef>
                <a:spcPts val="300"/>
              </a:spcBef>
              <a:buNone/>
            </a:pPr>
            <a:r>
              <a:rPr lang="en-US" sz="1200" b="1" kern="1400" dirty="0">
                <a:ln>
                  <a:noFill/>
                </a:ln>
                <a:solidFill>
                  <a:srgbClr val="009A46"/>
                </a:solidFill>
                <a:effectLst/>
                <a:latin typeface="Franklin Gothic Book" panose="020B0503020102020204" pitchFamily="34" charset="0"/>
              </a:rPr>
              <a:t>Types of work: </a:t>
            </a:r>
            <a:r>
              <a:rPr lang="en-US" sz="1200" kern="1400" dirty="0">
                <a:ln>
                  <a:noFill/>
                </a:ln>
                <a:solidFill>
                  <a:srgbClr val="000000"/>
                </a:solidFill>
                <a:effectLst/>
                <a:latin typeface="Franklin Gothic Book" panose="020B0503020102020204" pitchFamily="34" charset="0"/>
              </a:rPr>
              <a:t>All copyright works or other subject-matter other than cinematographic works.</a:t>
            </a:r>
          </a:p>
          <a:p>
            <a:pPr marR="71755" indent="0" algn="l">
              <a:spcBef>
                <a:spcPts val="300"/>
              </a:spcBef>
              <a:buNone/>
            </a:pPr>
            <a:r>
              <a:rPr lang="en-US" sz="1200" b="1" kern="1400" dirty="0">
                <a:ln>
                  <a:noFill/>
                </a:ln>
                <a:solidFill>
                  <a:srgbClr val="009A46"/>
                </a:solidFill>
                <a:effectLst/>
                <a:latin typeface="Franklin Gothic Book" panose="020B0503020102020204" pitchFamily="34" charset="0"/>
              </a:rPr>
              <a:t>Example:</a:t>
            </a:r>
            <a:r>
              <a:rPr lang="en-US" sz="1200" kern="1400" dirty="0">
                <a:ln>
                  <a:noFill/>
                </a:ln>
                <a:solidFill>
                  <a:srgbClr val="009A46"/>
                </a:solidFill>
                <a:effectLst/>
                <a:latin typeface="Franklin Gothic Book" panose="020B0503020102020204" pitchFamily="34" charset="0"/>
              </a:rPr>
              <a:t> </a:t>
            </a:r>
            <a:r>
              <a:rPr lang="en-US" sz="1200" kern="1400" dirty="0">
                <a:ln>
                  <a:noFill/>
                </a:ln>
                <a:solidFill>
                  <a:srgbClr val="000000"/>
                </a:solidFill>
                <a:effectLst/>
                <a:latin typeface="Franklin Gothic Book" panose="020B0503020102020204" pitchFamily="34" charset="0"/>
              </a:rPr>
              <a:t>A non-profit organization for persons with visual disability reproduces a text in audiobook format.</a:t>
            </a:r>
          </a:p>
          <a:p>
            <a:pPr marR="71755" indent="0" algn="l">
              <a:spcBef>
                <a:spcPts val="300"/>
              </a:spcBef>
              <a:buNone/>
            </a:pPr>
            <a:r>
              <a:rPr lang="en-US" sz="1200" b="1" kern="1400" dirty="0">
                <a:ln>
                  <a:noFill/>
                </a:ln>
                <a:solidFill>
                  <a:srgbClr val="009A46"/>
                </a:solidFill>
                <a:effectLst/>
                <a:latin typeface="Franklin Gothic Book" panose="020B0503020102020204" pitchFamily="34" charset="0"/>
              </a:rPr>
              <a:t>Note:</a:t>
            </a:r>
            <a:r>
              <a:rPr lang="en-US" sz="1200" kern="1400" dirty="0">
                <a:ln>
                  <a:noFill/>
                </a:ln>
                <a:solidFill>
                  <a:srgbClr val="009A46"/>
                </a:solidFill>
                <a:effectLst/>
                <a:latin typeface="Franklin Gothic Book" panose="020B0503020102020204" pitchFamily="34" charset="0"/>
              </a:rPr>
              <a:t> </a:t>
            </a:r>
            <a:r>
              <a:rPr lang="en-US" sz="1200" kern="1400" dirty="0">
                <a:ln>
                  <a:noFill/>
                </a:ln>
                <a:solidFill>
                  <a:srgbClr val="000000"/>
                </a:solidFill>
                <a:effectLst/>
                <a:latin typeface="Franklin Gothic Book" panose="020B0503020102020204" pitchFamily="34" charset="0"/>
              </a:rPr>
              <a:t>This section does </a:t>
            </a:r>
            <a:r>
              <a:rPr lang="en-US" sz="1200" u="sng" kern="1400" dirty="0">
                <a:ln>
                  <a:noFill/>
                </a:ln>
                <a:solidFill>
                  <a:srgbClr val="000000"/>
                </a:solidFill>
                <a:effectLst/>
                <a:latin typeface="Franklin Gothic Book" panose="020B0503020102020204" pitchFamily="34" charset="0"/>
              </a:rPr>
              <a:t>not</a:t>
            </a:r>
            <a:r>
              <a:rPr lang="en-US" sz="1200" kern="1400" dirty="0">
                <a:ln>
                  <a:noFill/>
                </a:ln>
                <a:solidFill>
                  <a:srgbClr val="000000"/>
                </a:solidFill>
                <a:effectLst/>
                <a:latin typeface="Franklin Gothic Book" panose="020B0503020102020204" pitchFamily="34" charset="0"/>
              </a:rPr>
              <a:t> apply where a copy is commercially available for the intended purpose.</a:t>
            </a:r>
          </a:p>
        </p:txBody>
      </p:sp>
      <p:sp>
        <p:nvSpPr>
          <p:cNvPr id="29" name="Rectangle 28">
            <a:extLst>
              <a:ext uri="{FF2B5EF4-FFF2-40B4-BE49-F238E27FC236}">
                <a16:creationId xmlns:a16="http://schemas.microsoft.com/office/drawing/2014/main" id="{7B1C0E25-8955-B5F0-AE0E-6E111E43FCA5}"/>
              </a:ext>
            </a:extLst>
          </p:cNvPr>
          <p:cNvSpPr/>
          <p:nvPr/>
        </p:nvSpPr>
        <p:spPr>
          <a:xfrm>
            <a:off x="196561" y="189473"/>
            <a:ext cx="3036485" cy="855618"/>
          </a:xfrm>
          <a:prstGeom prst="rect">
            <a:avLst/>
          </a:prstGeom>
          <a:solidFill>
            <a:srgbClr val="009A46"/>
          </a:solidFill>
          <a:ln>
            <a:solidFill>
              <a:srgbClr val="009A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Reproduction in </a:t>
            </a:r>
          </a:p>
          <a:p>
            <a:r>
              <a:rPr lang="fr-CA" sz="22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Alternate</a:t>
            </a:r>
            <a:r>
              <a:rPr lang="fr-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Format</a:t>
            </a:r>
            <a:endParaRPr lang="en-CA" sz="22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F2C00C05-04F9-66AC-284E-8D200588D416}"/>
              </a:ext>
            </a:extLst>
          </p:cNvPr>
          <p:cNvSpPr txBox="1"/>
          <p:nvPr/>
        </p:nvSpPr>
        <p:spPr>
          <a:xfrm>
            <a:off x="3037080" y="4214423"/>
            <a:ext cx="271228" cy="261610"/>
          </a:xfrm>
          <a:prstGeom prst="rect">
            <a:avLst/>
          </a:prstGeom>
          <a:noFill/>
        </p:spPr>
        <p:txBody>
          <a:bodyPr wrap="none" rtlCol="0">
            <a:spAutoFit/>
          </a:bodyPr>
          <a:lstStyle/>
          <a:p>
            <a:r>
              <a:rPr lang="fr-CA" sz="1100" b="1"/>
              <a:t>E</a:t>
            </a:r>
            <a:endParaRPr lang="en-CA" b="1"/>
          </a:p>
        </p:txBody>
      </p:sp>
      <p:pic>
        <p:nvPicPr>
          <p:cNvPr id="14" name="Picture 13">
            <a:extLst>
              <a:ext uri="{FF2B5EF4-FFF2-40B4-BE49-F238E27FC236}">
                <a16:creationId xmlns:a16="http://schemas.microsoft.com/office/drawing/2014/main" id="{832CCF21-00CC-AE8F-A310-A1746615A64B}"/>
              </a:ext>
            </a:extLst>
          </p:cNvPr>
          <p:cNvPicPr>
            <a:picLocks noChangeAspect="1"/>
          </p:cNvPicPr>
          <p:nvPr/>
        </p:nvPicPr>
        <p:blipFill>
          <a:blip r:embed="rId5"/>
          <a:stretch>
            <a:fillRect/>
          </a:stretch>
        </p:blipFill>
        <p:spPr>
          <a:xfrm>
            <a:off x="2478802" y="270336"/>
            <a:ext cx="693892" cy="693892"/>
          </a:xfrm>
          <a:prstGeom prst="rect">
            <a:avLst/>
          </a:prstGeom>
        </p:spPr>
      </p:pic>
    </p:spTree>
    <p:extLst>
      <p:ext uri="{BB962C8B-B14F-4D97-AF65-F5344CB8AC3E}">
        <p14:creationId xmlns:p14="http://schemas.microsoft.com/office/powerpoint/2010/main" val="34193847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4404A0-47B3-2AE2-FA5B-C38BF1B9D79E}"/>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1F1E4DEA-ABB4-6B1A-3B4C-6BAEBFF487AB}"/>
              </a:ext>
            </a:extLst>
          </p:cNvPr>
          <p:cNvGraphicFramePr>
            <a:graphicFrameLocks noGrp="1"/>
          </p:cNvGraphicFramePr>
          <p:nvPr>
            <p:extLst>
              <p:ext uri="{D42A27DB-BD31-4B8C-83A1-F6EECF244321}">
                <p14:modId xmlns:p14="http://schemas.microsoft.com/office/powerpoint/2010/main" val="822134272"/>
              </p:ext>
            </p:extLst>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50729043-DCCC-5756-CE88-916B69DAC92D}"/>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35C84EC7-6B25-5F85-98A6-3D0031FACB00}"/>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AEFF4708-A511-BD97-C617-02B237D160F2}"/>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E26</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E81AC6B9-CA50-F44F-E7AD-6D69944DB9BC}"/>
                </a:ext>
              </a:extLst>
            </p:cNvPr>
            <p:cNvSpPr txBox="1"/>
            <p:nvPr/>
          </p:nvSpPr>
          <p:spPr>
            <a:xfrm>
              <a:off x="813951" y="561142"/>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E0A91127-8B66-F7F1-0681-8D66B43E64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8" y="211540"/>
              <a:ext cx="309429" cy="294451"/>
            </a:xfrm>
            <a:prstGeom prst="rect">
              <a:avLst/>
            </a:prstGeom>
          </p:spPr>
        </p:pic>
      </p:grpSp>
      <p:grpSp>
        <p:nvGrpSpPr>
          <p:cNvPr id="20" name="Group 19">
            <a:extLst>
              <a:ext uri="{FF2B5EF4-FFF2-40B4-BE49-F238E27FC236}">
                <a16:creationId xmlns:a16="http://schemas.microsoft.com/office/drawing/2014/main" id="{206850DA-9B08-099D-C7A5-0F4DC7EC712D}"/>
              </a:ext>
            </a:extLst>
          </p:cNvPr>
          <p:cNvGrpSpPr/>
          <p:nvPr/>
        </p:nvGrpSpPr>
        <p:grpSpPr>
          <a:xfrm>
            <a:off x="3599599" y="4783113"/>
            <a:ext cx="3030610" cy="4185761"/>
            <a:chOff x="187657" y="175126"/>
            <a:chExt cx="3030610" cy="4185761"/>
          </a:xfrm>
        </p:grpSpPr>
        <p:sp>
          <p:nvSpPr>
            <p:cNvPr id="21" name="TextBox 20">
              <a:extLst>
                <a:ext uri="{FF2B5EF4-FFF2-40B4-BE49-F238E27FC236}">
                  <a16:creationId xmlns:a16="http://schemas.microsoft.com/office/drawing/2014/main" id="{F9029C87-05C0-C37F-4DCB-1E8B1191B56F}"/>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2" name="TextBox 21">
              <a:extLst>
                <a:ext uri="{FF2B5EF4-FFF2-40B4-BE49-F238E27FC236}">
                  <a16:creationId xmlns:a16="http://schemas.microsoft.com/office/drawing/2014/main" id="{D8D8E91D-99BF-4EFE-27C2-CE95835903E8}"/>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E27</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A2D96F6D-8BC2-8565-3E0C-48FA7C2FE662}"/>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4" name="Picture 23" descr="A red maple leaf in a circle with a white circle in the middle&#10;&#10;AI-generated content may be incorrect.">
              <a:extLst>
                <a:ext uri="{FF2B5EF4-FFF2-40B4-BE49-F238E27FC236}">
                  <a16:creationId xmlns:a16="http://schemas.microsoft.com/office/drawing/2014/main" id="{D83C20DF-94EF-8853-3A47-66AB585257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1634" y="211540"/>
              <a:ext cx="309429" cy="294451"/>
            </a:xfrm>
            <a:prstGeom prst="rect">
              <a:avLst/>
            </a:prstGeom>
          </p:spPr>
        </p:pic>
      </p:grpSp>
      <p:grpSp>
        <p:nvGrpSpPr>
          <p:cNvPr id="17" name="Group 16">
            <a:extLst>
              <a:ext uri="{FF2B5EF4-FFF2-40B4-BE49-F238E27FC236}">
                <a16:creationId xmlns:a16="http://schemas.microsoft.com/office/drawing/2014/main" id="{6C410C3F-6D72-C9CC-EB90-965A90D6A10B}"/>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CED87A43-7FAD-E85C-09E2-98BDB35A5E29}"/>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783BF2EA-BB92-E134-3CB3-7CEA56CBEB26}"/>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E25</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951C2B44-54BF-BB0C-8DB6-BE1CCE645F35}"/>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ADD7443C-F04F-9F2D-0B13-FB6045B173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5" y="211540"/>
              <a:ext cx="309429" cy="294451"/>
            </a:xfrm>
            <a:prstGeom prst="rect">
              <a:avLst/>
            </a:prstGeom>
          </p:spPr>
        </p:pic>
      </p:grpSp>
      <p:grpSp>
        <p:nvGrpSpPr>
          <p:cNvPr id="3" name="Group 2">
            <a:extLst>
              <a:ext uri="{FF2B5EF4-FFF2-40B4-BE49-F238E27FC236}">
                <a16:creationId xmlns:a16="http://schemas.microsoft.com/office/drawing/2014/main" id="{E6067A33-9481-DC64-740A-B89393B47CDB}"/>
              </a:ext>
            </a:extLst>
          </p:cNvPr>
          <p:cNvGrpSpPr/>
          <p:nvPr/>
        </p:nvGrpSpPr>
        <p:grpSpPr>
          <a:xfrm>
            <a:off x="188602" y="4770051"/>
            <a:ext cx="3030610" cy="4185761"/>
            <a:chOff x="187657" y="175126"/>
            <a:chExt cx="3030610" cy="4185761"/>
          </a:xfrm>
        </p:grpSpPr>
        <p:sp>
          <p:nvSpPr>
            <p:cNvPr id="7" name="TextBox 6">
              <a:extLst>
                <a:ext uri="{FF2B5EF4-FFF2-40B4-BE49-F238E27FC236}">
                  <a16:creationId xmlns:a16="http://schemas.microsoft.com/office/drawing/2014/main" id="{F8D7A1EE-3175-6FEA-25DA-530274F924AA}"/>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Exceptions</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383B195B-0C31-C667-CB23-26C9A7131439}"/>
                </a:ext>
              </a:extLst>
            </p:cNvPr>
            <p:cNvSpPr txBox="1"/>
            <p:nvPr/>
          </p:nvSpPr>
          <p:spPr>
            <a:xfrm>
              <a:off x="187657" y="214952"/>
              <a:ext cx="447558"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E28</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2B7CF3C4-7F72-36B3-CB06-E698ABC5C85C}"/>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9A46"/>
                  </a:solidFill>
                  <a:effectLst>
                    <a:outerShdw blurRad="38100" dist="38100" dir="2700000" algn="tl">
                      <a:srgbClr val="000000">
                        <a:alpha val="43137"/>
                      </a:srgbClr>
                    </a:outerShdw>
                  </a:effectLst>
                  <a:latin typeface="Impact" panose="020B0806030902050204" pitchFamily="34" charset="0"/>
                </a:rPr>
                <a:t>E</a:t>
              </a:r>
              <a:endParaRPr lang="en-CA" sz="19900">
                <a:solidFill>
                  <a:srgbClr val="009A46"/>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3018AFAE-9E06-131A-D689-A6B76C5B7C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6" y="211540"/>
              <a:ext cx="309429" cy="294451"/>
            </a:xfrm>
            <a:prstGeom prst="rect">
              <a:avLst/>
            </a:prstGeom>
          </p:spPr>
        </p:pic>
      </p:grpSp>
    </p:spTree>
    <p:extLst>
      <p:ext uri="{BB962C8B-B14F-4D97-AF65-F5344CB8AC3E}">
        <p14:creationId xmlns:p14="http://schemas.microsoft.com/office/powerpoint/2010/main" val="13141892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7A0800-C4E4-12E9-D2E3-6E39F2E345F9}"/>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B9881AFF-7827-4A1D-FD3E-96713DBD9713}"/>
              </a:ext>
            </a:extLst>
          </p:cNvPr>
          <p:cNvGraphicFramePr>
            <a:graphicFrameLocks noGrp="1"/>
          </p:cNvGraphicFramePr>
          <p:nvPr>
            <p:extLst>
              <p:ext uri="{D42A27DB-BD31-4B8C-83A1-F6EECF244321}">
                <p14:modId xmlns:p14="http://schemas.microsoft.com/office/powerpoint/2010/main" val="1683222498"/>
              </p:ext>
            </p:extLst>
          </p:nvPr>
        </p:nvGraphicFramePr>
        <p:xfrm>
          <a:off x="-11512" y="20"/>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70086744-E113-F9F4-571F-B5A8A42D7B96}"/>
              </a:ext>
            </a:extLst>
          </p:cNvPr>
          <p:cNvGrpSpPr/>
          <p:nvPr/>
        </p:nvGrpSpPr>
        <p:grpSpPr>
          <a:xfrm>
            <a:off x="227791" y="175126"/>
            <a:ext cx="2990476" cy="3540726"/>
            <a:chOff x="227791" y="175126"/>
            <a:chExt cx="2990476" cy="3540726"/>
          </a:xfrm>
        </p:grpSpPr>
        <p:sp>
          <p:nvSpPr>
            <p:cNvPr id="4" name="TextBox 3">
              <a:extLst>
                <a:ext uri="{FF2B5EF4-FFF2-40B4-BE49-F238E27FC236}">
                  <a16:creationId xmlns:a16="http://schemas.microsoft.com/office/drawing/2014/main" id="{E771CACE-D395-EE77-0C6D-8B9AC5A3E61A}"/>
                </a:ext>
              </a:extLst>
            </p:cNvPr>
            <p:cNvSpPr txBox="1"/>
            <p:nvPr/>
          </p:nvSpPr>
          <p:spPr>
            <a:xfrm>
              <a:off x="227791" y="175126"/>
              <a:ext cx="2990476" cy="261610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a:t>
              </a: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9B430644-1F49-7077-6801-85F1C6ABEEF0}"/>
                </a:ext>
              </a:extLst>
            </p:cNvPr>
            <p:cNvSpPr txBox="1"/>
            <p:nvPr/>
          </p:nvSpPr>
          <p:spPr>
            <a:xfrm>
              <a:off x="813951" y="561142"/>
              <a:ext cx="1829385" cy="3154710"/>
            </a:xfrm>
            <a:prstGeom prst="rect">
              <a:avLst/>
            </a:prstGeom>
            <a:noFill/>
          </p:spPr>
          <p:txBody>
            <a:bodyPr wrap="square" rtlCol="0">
              <a:spAutoFit/>
            </a:bodyPr>
            <a:lstStyle/>
            <a:p>
              <a:pPr algn="ctr"/>
              <a:r>
                <a:rPr lang="fr-CA" sz="19900">
                  <a:effectLst>
                    <a:outerShdw blurRad="38100" dist="38100" dir="2700000" algn="tl">
                      <a:srgbClr val="000000">
                        <a:alpha val="43137"/>
                      </a:srgbClr>
                    </a:outerShdw>
                  </a:effectLst>
                  <a:latin typeface="Impact" panose="020B0806030902050204" pitchFamily="34" charset="0"/>
                </a:rPr>
                <a:t>0</a:t>
              </a:r>
              <a:endParaRPr lang="en-CA" sz="19900">
                <a:effectLst>
                  <a:outerShdw blurRad="38100" dist="38100" dir="2700000" algn="tl">
                    <a:srgbClr val="000000">
                      <a:alpha val="43137"/>
                    </a:srgbClr>
                  </a:outerShdw>
                </a:effectLst>
                <a:latin typeface="Impact" panose="020B0806030902050204" pitchFamily="34" charset="0"/>
              </a:endParaRPr>
            </a:p>
          </p:txBody>
        </p:sp>
      </p:grpSp>
      <p:grpSp>
        <p:nvGrpSpPr>
          <p:cNvPr id="9" name="Group 8">
            <a:extLst>
              <a:ext uri="{FF2B5EF4-FFF2-40B4-BE49-F238E27FC236}">
                <a16:creationId xmlns:a16="http://schemas.microsoft.com/office/drawing/2014/main" id="{44DFF94D-F974-7675-0B47-82CC49B0D127}"/>
              </a:ext>
            </a:extLst>
          </p:cNvPr>
          <p:cNvGrpSpPr/>
          <p:nvPr/>
        </p:nvGrpSpPr>
        <p:grpSpPr>
          <a:xfrm>
            <a:off x="3537139" y="175126"/>
            <a:ext cx="2990476" cy="3540726"/>
            <a:chOff x="227791" y="175126"/>
            <a:chExt cx="2990476" cy="3540726"/>
          </a:xfrm>
        </p:grpSpPr>
        <p:sp>
          <p:nvSpPr>
            <p:cNvPr id="10" name="TextBox 9">
              <a:extLst>
                <a:ext uri="{FF2B5EF4-FFF2-40B4-BE49-F238E27FC236}">
                  <a16:creationId xmlns:a16="http://schemas.microsoft.com/office/drawing/2014/main" id="{ED733EBC-867F-34DF-1F8C-8A458E97FE35}"/>
                </a:ext>
              </a:extLst>
            </p:cNvPr>
            <p:cNvSpPr txBox="1"/>
            <p:nvPr/>
          </p:nvSpPr>
          <p:spPr>
            <a:xfrm>
              <a:off x="227791" y="175126"/>
              <a:ext cx="2990476" cy="261610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a:t>
              </a: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073D8647-2DE4-2D40-1966-D9DEEF00C9A4}"/>
                </a:ext>
              </a:extLst>
            </p:cNvPr>
            <p:cNvSpPr txBox="1"/>
            <p:nvPr/>
          </p:nvSpPr>
          <p:spPr>
            <a:xfrm>
              <a:off x="813951" y="561142"/>
              <a:ext cx="1829385" cy="3154710"/>
            </a:xfrm>
            <a:prstGeom prst="rect">
              <a:avLst/>
            </a:prstGeom>
            <a:noFill/>
          </p:spPr>
          <p:txBody>
            <a:bodyPr wrap="square" rtlCol="0">
              <a:spAutoFit/>
            </a:bodyPr>
            <a:lstStyle/>
            <a:p>
              <a:pPr algn="ctr"/>
              <a:r>
                <a:rPr lang="fr-CA" sz="19900">
                  <a:effectLst>
                    <a:outerShdw blurRad="38100" dist="38100" dir="2700000" algn="tl">
                      <a:srgbClr val="000000">
                        <a:alpha val="43137"/>
                      </a:srgbClr>
                    </a:outerShdw>
                  </a:effectLst>
                  <a:latin typeface="Impact" panose="020B0806030902050204" pitchFamily="34" charset="0"/>
                </a:rPr>
                <a:t>1</a:t>
              </a:r>
              <a:endParaRPr lang="en-CA" sz="19900">
                <a:effectLst>
                  <a:outerShdw blurRad="38100" dist="38100" dir="2700000" algn="tl">
                    <a:srgbClr val="000000">
                      <a:alpha val="43137"/>
                    </a:srgbClr>
                  </a:outerShdw>
                </a:effectLst>
                <a:latin typeface="Impact" panose="020B0806030902050204" pitchFamily="34" charset="0"/>
              </a:endParaRPr>
            </a:p>
          </p:txBody>
        </p:sp>
      </p:grpSp>
      <p:grpSp>
        <p:nvGrpSpPr>
          <p:cNvPr id="29" name="Group 28">
            <a:extLst>
              <a:ext uri="{FF2B5EF4-FFF2-40B4-BE49-F238E27FC236}">
                <a16:creationId xmlns:a16="http://schemas.microsoft.com/office/drawing/2014/main" id="{996C7894-9954-A7E9-F682-A7B436057E25}"/>
              </a:ext>
            </a:extLst>
          </p:cNvPr>
          <p:cNvGrpSpPr/>
          <p:nvPr/>
        </p:nvGrpSpPr>
        <p:grpSpPr>
          <a:xfrm>
            <a:off x="200249" y="5042132"/>
            <a:ext cx="2990476" cy="3540726"/>
            <a:chOff x="227791" y="175126"/>
            <a:chExt cx="2990476" cy="3540726"/>
          </a:xfrm>
        </p:grpSpPr>
        <p:sp>
          <p:nvSpPr>
            <p:cNvPr id="30" name="TextBox 29">
              <a:extLst>
                <a:ext uri="{FF2B5EF4-FFF2-40B4-BE49-F238E27FC236}">
                  <a16:creationId xmlns:a16="http://schemas.microsoft.com/office/drawing/2014/main" id="{D0D0B6B0-D49D-5051-4D33-54C281AE9209}"/>
                </a:ext>
              </a:extLst>
            </p:cNvPr>
            <p:cNvSpPr txBox="1"/>
            <p:nvPr/>
          </p:nvSpPr>
          <p:spPr>
            <a:xfrm>
              <a:off x="227791" y="175126"/>
              <a:ext cx="2990476" cy="261610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a:t>
              </a: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p:txBody>
        </p:sp>
        <p:sp>
          <p:nvSpPr>
            <p:cNvPr id="31" name="TextBox 30">
              <a:extLst>
                <a:ext uri="{FF2B5EF4-FFF2-40B4-BE49-F238E27FC236}">
                  <a16:creationId xmlns:a16="http://schemas.microsoft.com/office/drawing/2014/main" id="{9B195A28-EEEF-F1CD-4AE2-3C2848FFCC7F}"/>
                </a:ext>
              </a:extLst>
            </p:cNvPr>
            <p:cNvSpPr txBox="1"/>
            <p:nvPr/>
          </p:nvSpPr>
          <p:spPr>
            <a:xfrm>
              <a:off x="813951" y="561142"/>
              <a:ext cx="1829385" cy="3154710"/>
            </a:xfrm>
            <a:prstGeom prst="rect">
              <a:avLst/>
            </a:prstGeom>
            <a:noFill/>
          </p:spPr>
          <p:txBody>
            <a:bodyPr wrap="square" rtlCol="0">
              <a:spAutoFit/>
            </a:bodyPr>
            <a:lstStyle/>
            <a:p>
              <a:pPr algn="ctr"/>
              <a:r>
                <a:rPr lang="fr-CA" sz="19900">
                  <a:effectLst>
                    <a:outerShdw blurRad="38100" dist="38100" dir="2700000" algn="tl">
                      <a:srgbClr val="000000">
                        <a:alpha val="43137"/>
                      </a:srgbClr>
                    </a:outerShdw>
                  </a:effectLst>
                  <a:latin typeface="Impact" panose="020B0806030902050204" pitchFamily="34" charset="0"/>
                </a:rPr>
                <a:t>2</a:t>
              </a:r>
              <a:endParaRPr lang="en-CA" sz="19900">
                <a:effectLst>
                  <a:outerShdw blurRad="38100" dist="38100" dir="2700000" algn="tl">
                    <a:srgbClr val="000000">
                      <a:alpha val="43137"/>
                    </a:srgbClr>
                  </a:outerShdw>
                </a:effectLst>
                <a:latin typeface="Impact" panose="020B0806030902050204" pitchFamily="34" charset="0"/>
              </a:endParaRPr>
            </a:p>
          </p:txBody>
        </p:sp>
      </p:grpSp>
      <p:grpSp>
        <p:nvGrpSpPr>
          <p:cNvPr id="35" name="Group 34">
            <a:extLst>
              <a:ext uri="{FF2B5EF4-FFF2-40B4-BE49-F238E27FC236}">
                <a16:creationId xmlns:a16="http://schemas.microsoft.com/office/drawing/2014/main" id="{B2643B14-E14A-622F-9DA1-05349D4F30FF}"/>
              </a:ext>
            </a:extLst>
          </p:cNvPr>
          <p:cNvGrpSpPr/>
          <p:nvPr/>
        </p:nvGrpSpPr>
        <p:grpSpPr>
          <a:xfrm>
            <a:off x="3589777" y="5042132"/>
            <a:ext cx="2990476" cy="3540726"/>
            <a:chOff x="227791" y="175126"/>
            <a:chExt cx="2990476" cy="3540726"/>
          </a:xfrm>
        </p:grpSpPr>
        <p:sp>
          <p:nvSpPr>
            <p:cNvPr id="36" name="TextBox 35">
              <a:extLst>
                <a:ext uri="{FF2B5EF4-FFF2-40B4-BE49-F238E27FC236}">
                  <a16:creationId xmlns:a16="http://schemas.microsoft.com/office/drawing/2014/main" id="{51B20ABD-771C-CEB7-AA7F-9BB9DDBB037D}"/>
                </a:ext>
              </a:extLst>
            </p:cNvPr>
            <p:cNvSpPr txBox="1"/>
            <p:nvPr/>
          </p:nvSpPr>
          <p:spPr>
            <a:xfrm>
              <a:off x="227791" y="175126"/>
              <a:ext cx="2990476" cy="261610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a:t>
              </a: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p:txBody>
        </p:sp>
        <p:sp>
          <p:nvSpPr>
            <p:cNvPr id="37" name="TextBox 36">
              <a:extLst>
                <a:ext uri="{FF2B5EF4-FFF2-40B4-BE49-F238E27FC236}">
                  <a16:creationId xmlns:a16="http://schemas.microsoft.com/office/drawing/2014/main" id="{BF3B69B9-D981-80F4-306A-F6E72A2F74DA}"/>
                </a:ext>
              </a:extLst>
            </p:cNvPr>
            <p:cNvSpPr txBox="1"/>
            <p:nvPr/>
          </p:nvSpPr>
          <p:spPr>
            <a:xfrm>
              <a:off x="813951" y="561142"/>
              <a:ext cx="1829385" cy="3154710"/>
            </a:xfrm>
            <a:prstGeom prst="rect">
              <a:avLst/>
            </a:prstGeom>
            <a:noFill/>
          </p:spPr>
          <p:txBody>
            <a:bodyPr wrap="square" rtlCol="0">
              <a:spAutoFit/>
            </a:bodyPr>
            <a:lstStyle/>
            <a:p>
              <a:pPr algn="ctr"/>
              <a:r>
                <a:rPr lang="fr-CA" sz="19900">
                  <a:effectLst>
                    <a:outerShdw blurRad="38100" dist="38100" dir="2700000" algn="tl">
                      <a:srgbClr val="000000">
                        <a:alpha val="43137"/>
                      </a:srgbClr>
                    </a:outerShdw>
                  </a:effectLst>
                  <a:latin typeface="Impact" panose="020B0806030902050204" pitchFamily="34" charset="0"/>
                </a:rPr>
                <a:t>3</a:t>
              </a:r>
              <a:endParaRPr lang="en-CA" sz="19900">
                <a:effectLst>
                  <a:outerShdw blurRad="38100" dist="38100" dir="2700000" algn="tl">
                    <a:srgbClr val="000000">
                      <a:alpha val="43137"/>
                    </a:srgbClr>
                  </a:outerShdw>
                </a:effectLst>
                <a:latin typeface="Impact" panose="020B0806030902050204" pitchFamily="34" charset="0"/>
              </a:endParaRPr>
            </a:p>
          </p:txBody>
        </p:sp>
      </p:grpSp>
    </p:spTree>
    <p:extLst>
      <p:ext uri="{BB962C8B-B14F-4D97-AF65-F5344CB8AC3E}">
        <p14:creationId xmlns:p14="http://schemas.microsoft.com/office/powerpoint/2010/main" val="17095645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DABD9E-7FBC-DEF8-451F-2A2CE92040A4}"/>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13FC564B-A829-D0C2-257B-C3F271567781}"/>
              </a:ext>
            </a:extLst>
          </p:cNvPr>
          <p:cNvGraphicFramePr>
            <a:graphicFrameLocks noGrp="1"/>
          </p:cNvGraphicFramePr>
          <p:nvPr>
            <p:extLst>
              <p:ext uri="{D42A27DB-BD31-4B8C-83A1-F6EECF244321}">
                <p14:modId xmlns:p14="http://schemas.microsoft.com/office/powerpoint/2010/main" val="3154673673"/>
              </p:ext>
            </p:extLst>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A28172B2-0DDA-4180-4482-A5A5EC800810}"/>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B2FC92F6-501F-BFCA-3E2F-57A313A38D44}"/>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Risk</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5D3EAF2C-FBDF-3926-470C-E91FD6689FE2}"/>
                </a:ext>
              </a:extLst>
            </p:cNvPr>
            <p:cNvSpPr txBox="1"/>
            <p:nvPr/>
          </p:nvSpPr>
          <p:spPr>
            <a:xfrm>
              <a:off x="187657" y="214952"/>
              <a:ext cx="37382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R2</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1BB29D2B-D1FD-290B-C366-542C770D5230}"/>
                </a:ext>
              </a:extLst>
            </p:cNvPr>
            <p:cNvSpPr txBox="1"/>
            <p:nvPr/>
          </p:nvSpPr>
          <p:spPr>
            <a:xfrm>
              <a:off x="813951" y="561142"/>
              <a:ext cx="1829385" cy="3154710"/>
            </a:xfrm>
            <a:prstGeom prst="rect">
              <a:avLst/>
            </a:prstGeom>
            <a:noFill/>
          </p:spPr>
          <p:txBody>
            <a:bodyPr wrap="square" rtlCol="0">
              <a:spAutoFit/>
            </a:bodyPr>
            <a:lstStyle/>
            <a:p>
              <a:pPr algn="ctr"/>
              <a:r>
                <a:rPr lang="fr-CA" sz="19900" dirty="0">
                  <a:solidFill>
                    <a:srgbClr val="0098C3"/>
                  </a:solidFill>
                  <a:effectLst>
                    <a:outerShdw blurRad="38100" dist="38100" dir="2700000" algn="tl">
                      <a:srgbClr val="000000">
                        <a:alpha val="43137"/>
                      </a:srgbClr>
                    </a:outerShdw>
                  </a:effectLst>
                  <a:latin typeface="Impact" panose="020B0806030902050204" pitchFamily="34" charset="0"/>
                </a:rPr>
                <a:t>R</a:t>
              </a:r>
              <a:endParaRPr lang="en-CA" sz="19900" dirty="0">
                <a:solidFill>
                  <a:srgbClr val="0098C3"/>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3937EBEB-2C69-130A-BA0A-D2C6B54F3C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7" y="211540"/>
              <a:ext cx="309429" cy="294451"/>
            </a:xfrm>
            <a:prstGeom prst="rect">
              <a:avLst/>
            </a:prstGeom>
          </p:spPr>
        </p:pic>
      </p:grpSp>
      <p:grpSp>
        <p:nvGrpSpPr>
          <p:cNvPr id="3" name="Group 2">
            <a:extLst>
              <a:ext uri="{FF2B5EF4-FFF2-40B4-BE49-F238E27FC236}">
                <a16:creationId xmlns:a16="http://schemas.microsoft.com/office/drawing/2014/main" id="{3F820FAB-8828-206A-5B5D-5A4BBC9807F9}"/>
              </a:ext>
            </a:extLst>
          </p:cNvPr>
          <p:cNvGrpSpPr/>
          <p:nvPr/>
        </p:nvGrpSpPr>
        <p:grpSpPr>
          <a:xfrm>
            <a:off x="227791" y="4783114"/>
            <a:ext cx="3030610" cy="4185761"/>
            <a:chOff x="187657" y="175126"/>
            <a:chExt cx="3030610" cy="4185761"/>
          </a:xfrm>
        </p:grpSpPr>
        <p:sp>
          <p:nvSpPr>
            <p:cNvPr id="7" name="TextBox 6">
              <a:extLst>
                <a:ext uri="{FF2B5EF4-FFF2-40B4-BE49-F238E27FC236}">
                  <a16:creationId xmlns:a16="http://schemas.microsoft.com/office/drawing/2014/main" id="{70E76D72-EE98-3447-58C7-54ABC620E85F}"/>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Risk</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3" name="TextBox 12">
              <a:extLst>
                <a:ext uri="{FF2B5EF4-FFF2-40B4-BE49-F238E27FC236}">
                  <a16:creationId xmlns:a16="http://schemas.microsoft.com/office/drawing/2014/main" id="{8DD3C3A4-6B7D-1FF4-700B-4BE857B4BDED}"/>
                </a:ext>
              </a:extLst>
            </p:cNvPr>
            <p:cNvSpPr txBox="1"/>
            <p:nvPr/>
          </p:nvSpPr>
          <p:spPr>
            <a:xfrm>
              <a:off x="187657" y="214952"/>
              <a:ext cx="37382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R4</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7E16445A-9478-09C8-98EA-6FBB5A1221E5}"/>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rgbClr val="0098C3"/>
                  </a:solidFill>
                  <a:effectLst>
                    <a:outerShdw blurRad="38100" dist="38100" dir="2700000" algn="tl">
                      <a:srgbClr val="000000">
                        <a:alpha val="43137"/>
                      </a:srgbClr>
                    </a:outerShdw>
                  </a:effectLst>
                  <a:latin typeface="Impact" panose="020B0806030902050204" pitchFamily="34" charset="0"/>
                </a:rPr>
                <a:t>R</a:t>
              </a:r>
              <a:endParaRPr lang="en-CA" sz="19900" dirty="0">
                <a:solidFill>
                  <a:srgbClr val="0098C3"/>
                </a:solidFill>
                <a:effectLst>
                  <a:outerShdw blurRad="38100" dist="38100" dir="2700000" algn="tl">
                    <a:srgbClr val="000000">
                      <a:alpha val="43137"/>
                    </a:srgbClr>
                  </a:outerShdw>
                </a:effectLst>
                <a:latin typeface="Impact" panose="020B0806030902050204" pitchFamily="34" charset="0"/>
              </a:endParaRPr>
            </a:p>
          </p:txBody>
        </p:sp>
        <p:pic>
          <p:nvPicPr>
            <p:cNvPr id="19" name="Picture 18" descr="A red maple leaf in a circle with a white circle in the middle&#10;&#10;AI-generated content may be incorrect.">
              <a:extLst>
                <a:ext uri="{FF2B5EF4-FFF2-40B4-BE49-F238E27FC236}">
                  <a16:creationId xmlns:a16="http://schemas.microsoft.com/office/drawing/2014/main" id="{EB474546-04D4-6180-FC7B-ECF256E835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8" y="211540"/>
              <a:ext cx="309429" cy="294451"/>
            </a:xfrm>
            <a:prstGeom prst="rect">
              <a:avLst/>
            </a:prstGeom>
          </p:spPr>
        </p:pic>
      </p:grpSp>
      <p:grpSp>
        <p:nvGrpSpPr>
          <p:cNvPr id="20" name="Group 19">
            <a:extLst>
              <a:ext uri="{FF2B5EF4-FFF2-40B4-BE49-F238E27FC236}">
                <a16:creationId xmlns:a16="http://schemas.microsoft.com/office/drawing/2014/main" id="{23158D86-E113-01AE-C0AB-042739DA4964}"/>
              </a:ext>
            </a:extLst>
          </p:cNvPr>
          <p:cNvGrpSpPr/>
          <p:nvPr/>
        </p:nvGrpSpPr>
        <p:grpSpPr>
          <a:xfrm>
            <a:off x="3599599" y="4783113"/>
            <a:ext cx="3030610" cy="4185761"/>
            <a:chOff x="187657" y="175126"/>
            <a:chExt cx="3030610" cy="4185761"/>
          </a:xfrm>
        </p:grpSpPr>
        <p:sp>
          <p:nvSpPr>
            <p:cNvPr id="21" name="TextBox 20">
              <a:extLst>
                <a:ext uri="{FF2B5EF4-FFF2-40B4-BE49-F238E27FC236}">
                  <a16:creationId xmlns:a16="http://schemas.microsoft.com/office/drawing/2014/main" id="{A435673F-E6D2-8DF3-2A7E-90CA7BFCB612}"/>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Risk</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2" name="TextBox 21">
              <a:extLst>
                <a:ext uri="{FF2B5EF4-FFF2-40B4-BE49-F238E27FC236}">
                  <a16:creationId xmlns:a16="http://schemas.microsoft.com/office/drawing/2014/main" id="{96D6EC1E-9148-CABF-2112-2CEFCA100A7E}"/>
                </a:ext>
              </a:extLst>
            </p:cNvPr>
            <p:cNvSpPr txBox="1"/>
            <p:nvPr/>
          </p:nvSpPr>
          <p:spPr>
            <a:xfrm>
              <a:off x="187657" y="214952"/>
              <a:ext cx="37382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R3</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4D6A5898-0CA8-1E3A-AA89-0DCAC34EDA6A}"/>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rgbClr val="0098C3"/>
                  </a:solidFill>
                  <a:effectLst>
                    <a:outerShdw blurRad="38100" dist="38100" dir="2700000" algn="tl">
                      <a:srgbClr val="000000">
                        <a:alpha val="43137"/>
                      </a:srgbClr>
                    </a:outerShdw>
                  </a:effectLst>
                  <a:latin typeface="Impact" panose="020B0806030902050204" pitchFamily="34" charset="0"/>
                </a:rPr>
                <a:t>R</a:t>
              </a:r>
              <a:endParaRPr lang="en-CA" sz="19900" dirty="0">
                <a:solidFill>
                  <a:srgbClr val="0098C3"/>
                </a:solidFill>
                <a:effectLst>
                  <a:outerShdw blurRad="38100" dist="38100" dir="2700000" algn="tl">
                    <a:srgbClr val="000000">
                      <a:alpha val="43137"/>
                    </a:srgbClr>
                  </a:outerShdw>
                </a:effectLst>
                <a:latin typeface="Impact" panose="020B0806030902050204" pitchFamily="34" charset="0"/>
              </a:endParaRPr>
            </a:p>
          </p:txBody>
        </p:sp>
        <p:pic>
          <p:nvPicPr>
            <p:cNvPr id="24" name="Picture 23" descr="A red maple leaf in a circle with a white circle in the middle&#10;&#10;AI-generated content may be incorrect.">
              <a:extLst>
                <a:ext uri="{FF2B5EF4-FFF2-40B4-BE49-F238E27FC236}">
                  <a16:creationId xmlns:a16="http://schemas.microsoft.com/office/drawing/2014/main" id="{2747CE38-D23A-A216-B9CF-9658582CF8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9" y="211540"/>
              <a:ext cx="309429" cy="294451"/>
            </a:xfrm>
            <a:prstGeom prst="rect">
              <a:avLst/>
            </a:prstGeom>
          </p:spPr>
        </p:pic>
      </p:grpSp>
      <p:grpSp>
        <p:nvGrpSpPr>
          <p:cNvPr id="17" name="Group 16">
            <a:extLst>
              <a:ext uri="{FF2B5EF4-FFF2-40B4-BE49-F238E27FC236}">
                <a16:creationId xmlns:a16="http://schemas.microsoft.com/office/drawing/2014/main" id="{0AB880C2-0741-6186-E157-2875D0FBD5D4}"/>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10A3A94F-0423-E08E-6198-C575939022D8}"/>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Risk</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5569E9FE-262E-3955-7C61-F33F74207AE2}"/>
                </a:ext>
              </a:extLst>
            </p:cNvPr>
            <p:cNvSpPr txBox="1"/>
            <p:nvPr/>
          </p:nvSpPr>
          <p:spPr>
            <a:xfrm>
              <a:off x="187657" y="214952"/>
              <a:ext cx="37382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R1</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A41BC71D-4FA9-0AB1-CBB6-E13E89F1B423}"/>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rgbClr val="0098C3"/>
                  </a:solidFill>
                  <a:effectLst>
                    <a:outerShdw blurRad="38100" dist="38100" dir="2700000" algn="tl">
                      <a:srgbClr val="000000">
                        <a:alpha val="43137"/>
                      </a:srgbClr>
                    </a:outerShdw>
                  </a:effectLst>
                  <a:latin typeface="Impact" panose="020B0806030902050204" pitchFamily="34" charset="0"/>
                </a:rPr>
                <a:t>R</a:t>
              </a:r>
              <a:endParaRPr lang="en-CA" sz="19900" dirty="0">
                <a:solidFill>
                  <a:srgbClr val="0098C3"/>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56AE5ADE-4901-91AD-46D4-4C9FAFDF90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962" y="211540"/>
              <a:ext cx="309429" cy="294451"/>
            </a:xfrm>
            <a:prstGeom prst="rect">
              <a:avLst/>
            </a:prstGeom>
          </p:spPr>
        </p:pic>
      </p:grpSp>
    </p:spTree>
    <p:extLst>
      <p:ext uri="{BB962C8B-B14F-4D97-AF65-F5344CB8AC3E}">
        <p14:creationId xmlns:p14="http://schemas.microsoft.com/office/powerpoint/2010/main" val="10340009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2BB539-83EB-A59A-7DD2-299A1F03211E}"/>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2B942EE1-4E39-0F79-EC02-D385FA0F3D88}"/>
              </a:ext>
            </a:extLst>
          </p:cNvPr>
          <p:cNvGraphicFramePr>
            <a:graphicFrameLocks noGrp="1"/>
          </p:cNvGraphicFramePr>
          <p:nvPr>
            <p:extLst>
              <p:ext uri="{D42A27DB-BD31-4B8C-83A1-F6EECF244321}">
                <p14:modId xmlns:p14="http://schemas.microsoft.com/office/powerpoint/2010/main" val="1741773941"/>
              </p:ext>
            </p:extLst>
          </p:nvPr>
        </p:nvGraphicFramePr>
        <p:xfrm>
          <a:off x="-11512" y="20"/>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r>
                        <a:rPr lang="fr-CA"/>
                        <a:t>   </a:t>
                      </a:r>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6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a:t>
                      </a:r>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fr-CA" sz="2400" b="1">
                        <a:latin typeface="Open Sans" panose="020B0606030504020204" pitchFamily="34" charset="0"/>
                        <a:ea typeface="Open Sans" panose="020B0606030504020204" pitchFamily="34" charset="0"/>
                        <a:cs typeface="Open Sans" panose="020B0606030504020204" pitchFamily="34" charset="0"/>
                      </a:endParaRPr>
                    </a:p>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6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a:t>
                      </a:r>
                    </a:p>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1B2A9BBE-B0A4-FBE7-9C97-46234C7E8AF4}"/>
              </a:ext>
            </a:extLst>
          </p:cNvPr>
          <p:cNvGrpSpPr/>
          <p:nvPr/>
        </p:nvGrpSpPr>
        <p:grpSpPr>
          <a:xfrm>
            <a:off x="227791" y="175126"/>
            <a:ext cx="2990476" cy="3540726"/>
            <a:chOff x="227791" y="175126"/>
            <a:chExt cx="2990476" cy="3540726"/>
          </a:xfrm>
        </p:grpSpPr>
        <p:sp>
          <p:nvSpPr>
            <p:cNvPr id="4" name="TextBox 3">
              <a:extLst>
                <a:ext uri="{FF2B5EF4-FFF2-40B4-BE49-F238E27FC236}">
                  <a16:creationId xmlns:a16="http://schemas.microsoft.com/office/drawing/2014/main" id="{18954386-1B92-C444-961E-E8C6AA2A4CB8}"/>
                </a:ext>
              </a:extLst>
            </p:cNvPr>
            <p:cNvSpPr txBox="1"/>
            <p:nvPr/>
          </p:nvSpPr>
          <p:spPr>
            <a:xfrm>
              <a:off x="227791" y="175126"/>
              <a:ext cx="2990476" cy="261610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a:t>
              </a: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9DE77259-6947-8417-8910-AFF475EF95B7}"/>
                </a:ext>
              </a:extLst>
            </p:cNvPr>
            <p:cNvSpPr txBox="1"/>
            <p:nvPr/>
          </p:nvSpPr>
          <p:spPr>
            <a:xfrm>
              <a:off x="813951" y="561142"/>
              <a:ext cx="1829385" cy="3154710"/>
            </a:xfrm>
            <a:prstGeom prst="rect">
              <a:avLst/>
            </a:prstGeom>
            <a:noFill/>
          </p:spPr>
          <p:txBody>
            <a:bodyPr wrap="square" rtlCol="0">
              <a:spAutoFit/>
            </a:bodyPr>
            <a:lstStyle/>
            <a:p>
              <a:pPr algn="ctr"/>
              <a:r>
                <a:rPr lang="fr-CA" sz="19900">
                  <a:effectLst>
                    <a:outerShdw blurRad="38100" dist="38100" dir="2700000" algn="tl">
                      <a:srgbClr val="000000">
                        <a:alpha val="43137"/>
                      </a:srgbClr>
                    </a:outerShdw>
                  </a:effectLst>
                  <a:latin typeface="Impact" panose="020B0806030902050204" pitchFamily="34" charset="0"/>
                </a:rPr>
                <a:t>4</a:t>
              </a:r>
              <a:endParaRPr lang="en-CA" sz="19900">
                <a:effectLst>
                  <a:outerShdw blurRad="38100" dist="38100" dir="2700000" algn="tl">
                    <a:srgbClr val="000000">
                      <a:alpha val="43137"/>
                    </a:srgbClr>
                  </a:outerShdw>
                </a:effectLst>
                <a:latin typeface="Impact" panose="020B0806030902050204" pitchFamily="34" charset="0"/>
              </a:endParaRPr>
            </a:p>
          </p:txBody>
        </p:sp>
      </p:grpSp>
      <p:grpSp>
        <p:nvGrpSpPr>
          <p:cNvPr id="9" name="Group 8">
            <a:extLst>
              <a:ext uri="{FF2B5EF4-FFF2-40B4-BE49-F238E27FC236}">
                <a16:creationId xmlns:a16="http://schemas.microsoft.com/office/drawing/2014/main" id="{DCC169FF-231F-6B64-B3CA-D3F74D6D99B2}"/>
              </a:ext>
            </a:extLst>
          </p:cNvPr>
          <p:cNvGrpSpPr/>
          <p:nvPr/>
        </p:nvGrpSpPr>
        <p:grpSpPr>
          <a:xfrm>
            <a:off x="3537139" y="175126"/>
            <a:ext cx="2990476" cy="3540726"/>
            <a:chOff x="227791" y="175126"/>
            <a:chExt cx="2990476" cy="3540726"/>
          </a:xfrm>
        </p:grpSpPr>
        <p:sp>
          <p:nvSpPr>
            <p:cNvPr id="10" name="TextBox 9">
              <a:extLst>
                <a:ext uri="{FF2B5EF4-FFF2-40B4-BE49-F238E27FC236}">
                  <a16:creationId xmlns:a16="http://schemas.microsoft.com/office/drawing/2014/main" id="{648A6545-5D1A-CAD4-C827-A46E9324F10A}"/>
                </a:ext>
              </a:extLst>
            </p:cNvPr>
            <p:cNvSpPr txBox="1"/>
            <p:nvPr/>
          </p:nvSpPr>
          <p:spPr>
            <a:xfrm>
              <a:off x="227791" y="175126"/>
              <a:ext cx="2990476" cy="261610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a:t>
              </a: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CD7E4BCF-E773-070C-7E4A-B95D2BE5703A}"/>
                </a:ext>
              </a:extLst>
            </p:cNvPr>
            <p:cNvSpPr txBox="1"/>
            <p:nvPr/>
          </p:nvSpPr>
          <p:spPr>
            <a:xfrm>
              <a:off x="813951" y="561142"/>
              <a:ext cx="1829385" cy="3154710"/>
            </a:xfrm>
            <a:prstGeom prst="rect">
              <a:avLst/>
            </a:prstGeom>
            <a:noFill/>
          </p:spPr>
          <p:txBody>
            <a:bodyPr wrap="square" rtlCol="0">
              <a:spAutoFit/>
            </a:bodyPr>
            <a:lstStyle/>
            <a:p>
              <a:pPr algn="ctr"/>
              <a:r>
                <a:rPr lang="fr-CA" sz="19900">
                  <a:effectLst>
                    <a:outerShdw blurRad="38100" dist="38100" dir="2700000" algn="tl">
                      <a:srgbClr val="000000">
                        <a:alpha val="43137"/>
                      </a:srgbClr>
                    </a:outerShdw>
                  </a:effectLst>
                  <a:latin typeface="Impact" panose="020B0806030902050204" pitchFamily="34" charset="0"/>
                </a:rPr>
                <a:t>5</a:t>
              </a:r>
              <a:endParaRPr lang="en-CA" sz="19900">
                <a:effectLst>
                  <a:outerShdw blurRad="38100" dist="38100" dir="2700000" algn="tl">
                    <a:srgbClr val="000000">
                      <a:alpha val="43137"/>
                    </a:srgbClr>
                  </a:outerShdw>
                </a:effectLst>
                <a:latin typeface="Impact" panose="020B0806030902050204" pitchFamily="34" charset="0"/>
              </a:endParaRPr>
            </a:p>
          </p:txBody>
        </p:sp>
      </p:grpSp>
      <p:sp>
        <p:nvSpPr>
          <p:cNvPr id="3" name="TextBox 2">
            <a:extLst>
              <a:ext uri="{FF2B5EF4-FFF2-40B4-BE49-F238E27FC236}">
                <a16:creationId xmlns:a16="http://schemas.microsoft.com/office/drawing/2014/main" id="{D328F987-A0E1-E5F6-F056-8E8826F906D9}"/>
              </a:ext>
            </a:extLst>
          </p:cNvPr>
          <p:cNvSpPr txBox="1"/>
          <p:nvPr/>
        </p:nvSpPr>
        <p:spPr>
          <a:xfrm>
            <a:off x="3637401" y="5943936"/>
            <a:ext cx="3036486" cy="3101490"/>
          </a:xfrm>
          <a:prstGeom prst="rect">
            <a:avLst/>
          </a:prstGeom>
          <a:noFill/>
        </p:spPr>
        <p:txBody>
          <a:bodyPr wrap="square" rtlCol="0">
            <a:spAutoFit/>
          </a:bodyPr>
          <a:lstStyle/>
          <a:p>
            <a:pPr marL="0" marR="0" indent="0" algn="ctr">
              <a:lnSpc>
                <a:spcPct val="94000"/>
              </a:lnSpc>
              <a:buNone/>
            </a:pPr>
            <a:r>
              <a:rPr lang="en-US" sz="800" b="1" kern="1400">
                <a:ln>
                  <a:noFill/>
                </a:ln>
                <a:solidFill>
                  <a:srgbClr val="000000"/>
                </a:solidFill>
                <a:effectLst/>
                <a:latin typeface="Open Sans" panose="020B0606030504020204" pitchFamily="34" charset="0"/>
              </a:rPr>
              <a:t>Version 2.0 (2026)</a:t>
            </a:r>
            <a:endParaRPr lang="en-US" sz="800" kern="1400">
              <a:ln>
                <a:noFill/>
              </a:ln>
              <a:solidFill>
                <a:srgbClr val="000000"/>
              </a:solidFill>
              <a:effectLst/>
              <a:latin typeface="Calibri" panose="020F0502020204030204" pitchFamily="34" charset="0"/>
            </a:endParaRPr>
          </a:p>
          <a:p>
            <a:pPr marL="0" marR="0" indent="0" algn="ctr">
              <a:lnSpc>
                <a:spcPct val="94000"/>
              </a:lnSpc>
              <a:buNone/>
            </a:pPr>
            <a:r>
              <a:rPr lang="en-US" sz="800" kern="1400">
                <a:ln>
                  <a:noFill/>
                </a:ln>
                <a:solidFill>
                  <a:srgbClr val="000000"/>
                </a:solidFill>
                <a:effectLst/>
                <a:latin typeface="Open Sans" panose="020B0606030504020204" pitchFamily="34" charset="0"/>
              </a:rPr>
              <a:t> </a:t>
            </a:r>
            <a:endParaRPr lang="en-US" sz="800" kern="1400">
              <a:ln>
                <a:noFill/>
              </a:ln>
              <a:solidFill>
                <a:srgbClr val="000000"/>
              </a:solidFill>
              <a:effectLst/>
              <a:latin typeface="Calibri" panose="020F0502020204030204" pitchFamily="34" charset="0"/>
            </a:endParaRPr>
          </a:p>
          <a:p>
            <a:pPr marL="0" marR="0" indent="0" algn="ctr">
              <a:lnSpc>
                <a:spcPct val="94000"/>
              </a:lnSpc>
              <a:buNone/>
            </a:pPr>
            <a:r>
              <a:rPr lang="en-US" sz="800" kern="1400">
                <a:ln>
                  <a:noFill/>
                </a:ln>
                <a:solidFill>
                  <a:srgbClr val="000000"/>
                </a:solidFill>
                <a:effectLst/>
                <a:latin typeface="Open Sans" panose="020B0606030504020204" pitchFamily="34" charset="0"/>
              </a:rPr>
              <a:t>© Canadian Copyright Card Game Group 2026</a:t>
            </a:r>
            <a:endParaRPr lang="en-US" sz="800" kern="1400">
              <a:ln>
                <a:noFill/>
              </a:ln>
              <a:solidFill>
                <a:srgbClr val="000000"/>
              </a:solidFill>
              <a:effectLst/>
              <a:latin typeface="Calibri" panose="020F0502020204030204" pitchFamily="34" charset="0"/>
            </a:endParaRPr>
          </a:p>
          <a:p>
            <a:pPr marL="0" marR="0" indent="0" algn="ctr">
              <a:lnSpc>
                <a:spcPct val="94000"/>
              </a:lnSpc>
              <a:buNone/>
            </a:pPr>
            <a:r>
              <a:rPr lang="en-US" sz="800" kern="1400">
                <a:ln>
                  <a:noFill/>
                </a:ln>
                <a:solidFill>
                  <a:srgbClr val="000000"/>
                </a:solidFill>
                <a:effectLst/>
                <a:latin typeface="Open Sans" panose="020B0606030504020204" pitchFamily="34" charset="0"/>
              </a:rPr>
              <a:t>CC-BY-NC-SA 4.0</a:t>
            </a:r>
            <a:endParaRPr lang="en-US" sz="800" kern="1400">
              <a:ln>
                <a:noFill/>
              </a:ln>
              <a:solidFill>
                <a:srgbClr val="000000"/>
              </a:solidFill>
              <a:effectLst/>
              <a:latin typeface="Calibri" panose="020F0502020204030204" pitchFamily="34" charset="0"/>
            </a:endParaRPr>
          </a:p>
          <a:p>
            <a:pPr marL="0" marR="0" indent="0" algn="ctr">
              <a:lnSpc>
                <a:spcPct val="94000"/>
              </a:lnSpc>
              <a:buNone/>
            </a:pPr>
            <a:endParaRPr lang="en-US" sz="800" kern="1400">
              <a:ln>
                <a:noFill/>
              </a:ln>
              <a:solidFill>
                <a:srgbClr val="000000"/>
              </a:solidFill>
              <a:effectLst/>
              <a:latin typeface="Calibri" panose="020F0502020204030204" pitchFamily="34" charset="0"/>
            </a:endParaRPr>
          </a:p>
          <a:p>
            <a:pPr marL="0" marR="0" indent="0" algn="ctr">
              <a:lnSpc>
                <a:spcPct val="94000"/>
              </a:lnSpc>
              <a:buNone/>
            </a:pPr>
            <a:r>
              <a:rPr lang="en-US" sz="800" kern="1400">
                <a:ln>
                  <a:noFill/>
                </a:ln>
                <a:solidFill>
                  <a:srgbClr val="000000"/>
                </a:solidFill>
                <a:effectLst/>
                <a:latin typeface="Open Sans" panose="020B0606030504020204" pitchFamily="34" charset="0"/>
              </a:rPr>
              <a:t> </a:t>
            </a:r>
            <a:r>
              <a:rPr lang="en-GB" sz="800" kern="1400">
                <a:ln>
                  <a:noFill/>
                </a:ln>
                <a:solidFill>
                  <a:srgbClr val="000000"/>
                </a:solidFill>
                <a:effectLst/>
                <a:latin typeface="Open Sans" panose="020B0606030504020204" pitchFamily="34" charset="0"/>
              </a:rPr>
              <a:t>Canadian Edition adapted by the </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Canadian Copyright Card Game Group:</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 </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Mélanie Brunet</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Lisa Di Valentino</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Rumi Graham</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Alex Kohn</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Kate Langrell</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Obianuju Mollel</a:t>
            </a:r>
          </a:p>
          <a:p>
            <a:pPr marL="0" marR="0" indent="0" algn="ctr">
              <a:lnSpc>
                <a:spcPct val="94000"/>
              </a:lnSpc>
              <a:buNone/>
            </a:pPr>
            <a:r>
              <a:rPr lang="en-GB" sz="800" kern="1400">
                <a:solidFill>
                  <a:srgbClr val="000000"/>
                </a:solidFill>
                <a:latin typeface="Open Sans" panose="020B0606030504020204" pitchFamily="34" charset="0"/>
              </a:rPr>
              <a:t>Thomas Rouleau</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Stephen Spong</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Christina Winter</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 </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Icons from </a:t>
            </a:r>
            <a:r>
              <a:rPr lang="en-GB" sz="800" kern="1400">
                <a:solidFill>
                  <a:srgbClr val="000000"/>
                </a:solidFill>
                <a:latin typeface="Open Sans" panose="020B0606030504020204" pitchFamily="34" charset="0"/>
              </a:rPr>
              <a:t>f</a:t>
            </a:r>
            <a:r>
              <a:rPr lang="en-GB" sz="800" kern="1400">
                <a:ln>
                  <a:noFill/>
                </a:ln>
                <a:solidFill>
                  <a:srgbClr val="000000"/>
                </a:solidFill>
                <a:effectLst/>
                <a:latin typeface="Open Sans" panose="020B0606030504020204" pitchFamily="34" charset="0"/>
              </a:rPr>
              <a:t>laticon.com</a:t>
            </a:r>
          </a:p>
          <a:p>
            <a:pPr marL="0" marR="0" indent="0" algn="ctr">
              <a:lnSpc>
                <a:spcPct val="94000"/>
              </a:lnSpc>
              <a:buNone/>
            </a:pPr>
            <a:r>
              <a:rPr lang="en-GB" sz="800" kern="1400">
                <a:solidFill>
                  <a:srgbClr val="000000"/>
                </a:solidFill>
                <a:latin typeface="Open Sans" panose="020B0606030504020204" pitchFamily="34" charset="0"/>
              </a:rPr>
              <a:t>Full attributions in game slides</a:t>
            </a:r>
          </a:p>
          <a:p>
            <a:pPr marL="0" marR="0" indent="0" algn="ctr">
              <a:lnSpc>
                <a:spcPct val="94000"/>
              </a:lnSpc>
              <a:buNone/>
            </a:pPr>
            <a:r>
              <a:rPr lang="en-GB" sz="800" kern="1400">
                <a:ln>
                  <a:noFill/>
                </a:ln>
                <a:solidFill>
                  <a:srgbClr val="000000"/>
                </a:solidFill>
                <a:effectLst/>
                <a:latin typeface="Open Sans" panose="020B0606030504020204" pitchFamily="34" charset="0"/>
              </a:rPr>
              <a:t> </a:t>
            </a:r>
            <a:endParaRPr lang="en-GB" sz="800" kern="1400">
              <a:ln>
                <a:noFill/>
              </a:ln>
              <a:solidFill>
                <a:srgbClr val="000000"/>
              </a:solidFill>
              <a:effectLst/>
              <a:latin typeface="Calibri" panose="020F0502020204030204" pitchFamily="34" charset="0"/>
            </a:endParaRPr>
          </a:p>
          <a:p>
            <a:pPr marL="0" marR="0" indent="0" algn="ctr">
              <a:lnSpc>
                <a:spcPct val="94000"/>
              </a:lnSpc>
              <a:buNone/>
            </a:pPr>
            <a:r>
              <a:rPr lang="en-GB" sz="800" kern="1400">
                <a:ln>
                  <a:noFill/>
                </a:ln>
                <a:solidFill>
                  <a:srgbClr val="000000"/>
                </a:solidFill>
                <a:effectLst/>
                <a:latin typeface="Open Sans" panose="020B0606030504020204" pitchFamily="34" charset="0"/>
              </a:rPr>
              <a:t>Adapted from:</a:t>
            </a:r>
          </a:p>
          <a:p>
            <a:pPr marL="0" marR="0" indent="0" algn="ctr">
              <a:lnSpc>
                <a:spcPct val="94000"/>
              </a:lnSpc>
              <a:buNone/>
            </a:pPr>
            <a:r>
              <a:rPr lang="en-GB" sz="800" kern="1400">
                <a:ln>
                  <a:noFill/>
                </a:ln>
                <a:solidFill>
                  <a:srgbClr val="000000"/>
                </a:solidFill>
                <a:effectLst/>
                <a:latin typeface="Open Sans" panose="020B0606030504020204" pitchFamily="34" charset="0"/>
              </a:rPr>
              <a:t> Copyright the Card Game Canadian Edition v1.2 </a:t>
            </a:r>
            <a:endParaRPr lang="en-GB" sz="800" kern="1400">
              <a:ln>
                <a:noFill/>
              </a:ln>
              <a:solidFill>
                <a:srgbClr val="000000"/>
              </a:solidFill>
              <a:effectLst/>
              <a:latin typeface="Calibri" panose="020F0502020204030204" pitchFamily="34" charset="0"/>
            </a:endParaRPr>
          </a:p>
          <a:p>
            <a:pPr algn="ctr">
              <a:lnSpc>
                <a:spcPct val="94000"/>
              </a:lnSpc>
            </a:pPr>
            <a:r>
              <a:rPr lang="en-GB" sz="800" kern="1400">
                <a:ln>
                  <a:noFill/>
                </a:ln>
                <a:solidFill>
                  <a:srgbClr val="000000"/>
                </a:solidFill>
                <a:effectLst/>
                <a:latin typeface="Open Sans" panose="020B0606030504020204" pitchFamily="34" charset="0"/>
              </a:rPr>
              <a:t>© Canadian Copyright Card Game Group 2018 </a:t>
            </a:r>
          </a:p>
          <a:p>
            <a:pPr algn="ctr">
              <a:lnSpc>
                <a:spcPct val="94000"/>
              </a:lnSpc>
            </a:pPr>
            <a:r>
              <a:rPr lang="en-US" sz="800" kern="1400">
                <a:ln>
                  <a:noFill/>
                </a:ln>
                <a:solidFill>
                  <a:srgbClr val="000000"/>
                </a:solidFill>
                <a:effectLst/>
                <a:latin typeface="Open Sans" panose="020B0606030504020204" pitchFamily="34" charset="0"/>
              </a:rPr>
              <a:t>CC-BY-NC-SA 4.0</a:t>
            </a:r>
            <a:endParaRPr lang="en-US" sz="800" kern="1400">
              <a:ln>
                <a:noFill/>
              </a:ln>
              <a:solidFill>
                <a:srgbClr val="000000"/>
              </a:solidFill>
              <a:effectLst/>
              <a:latin typeface="Calibri" panose="020F0502020204030204" pitchFamily="34" charset="0"/>
            </a:endParaRPr>
          </a:p>
          <a:p>
            <a:pPr marL="0" marR="0" indent="0" algn="ctr">
              <a:lnSpc>
                <a:spcPct val="94000"/>
              </a:lnSpc>
              <a:buNone/>
            </a:pPr>
            <a:endParaRPr lang="en-GB" sz="800" kern="1400">
              <a:ln>
                <a:noFill/>
              </a:ln>
              <a:solidFill>
                <a:srgbClr val="000000"/>
              </a:solidFill>
              <a:effectLst/>
              <a:latin typeface="Calibri" panose="020F0502020204030204" pitchFamily="34" charset="0"/>
            </a:endParaRPr>
          </a:p>
        </p:txBody>
      </p:sp>
      <p:pic>
        <p:nvPicPr>
          <p:cNvPr id="5" name="Picture 4" descr="A red maple leaf in a circle with a white circle in the middle&#10;&#10;AI-generated content may be incorrect.">
            <a:extLst>
              <a:ext uri="{FF2B5EF4-FFF2-40B4-BE49-F238E27FC236}">
                <a16:creationId xmlns:a16="http://schemas.microsoft.com/office/drawing/2014/main" id="{6322EEDB-F553-E4C9-0FFF-78BB9BB2D5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1264" y="4996857"/>
            <a:ext cx="281299" cy="267683"/>
          </a:xfrm>
          <a:prstGeom prst="rect">
            <a:avLst/>
          </a:prstGeom>
        </p:spPr>
      </p:pic>
      <p:sp>
        <p:nvSpPr>
          <p:cNvPr id="24" name="TextBox 23">
            <a:extLst>
              <a:ext uri="{FF2B5EF4-FFF2-40B4-BE49-F238E27FC236}">
                <a16:creationId xmlns:a16="http://schemas.microsoft.com/office/drawing/2014/main" id="{6C552DA1-70C2-E58E-9E34-9AC1A1EF7778}"/>
              </a:ext>
            </a:extLst>
          </p:cNvPr>
          <p:cNvSpPr txBox="1"/>
          <p:nvPr/>
        </p:nvSpPr>
        <p:spPr>
          <a:xfrm>
            <a:off x="196565" y="5917549"/>
            <a:ext cx="3036486" cy="3031599"/>
          </a:xfrm>
          <a:prstGeom prst="rect">
            <a:avLst/>
          </a:prstGeom>
          <a:noFill/>
        </p:spPr>
        <p:txBody>
          <a:bodyPr wrap="square" rtlCol="0">
            <a:spAutoFit/>
          </a:bodyPr>
          <a:lstStyle/>
          <a:p>
            <a:pPr marL="0" marR="0" indent="0" algn="ctr">
              <a:lnSpc>
                <a:spcPct val="94000"/>
              </a:lnSpc>
              <a:spcAft>
                <a:spcPts val="600"/>
              </a:spcAft>
              <a:buNone/>
            </a:pPr>
            <a:r>
              <a:rPr lang="en-US" sz="1000" b="1" kern="1400" dirty="0">
                <a:ln>
                  <a:noFill/>
                </a:ln>
                <a:solidFill>
                  <a:srgbClr val="000000"/>
                </a:solidFill>
                <a:effectLst/>
                <a:latin typeface="Open Sans" panose="020B0606030504020204" pitchFamily="34" charset="0"/>
              </a:rPr>
              <a:t>Version 2.0 (2026)</a:t>
            </a:r>
            <a:endParaRPr lang="en-US" sz="1000" kern="1400" dirty="0">
              <a:ln>
                <a:noFill/>
              </a:ln>
              <a:solidFill>
                <a:srgbClr val="000000"/>
              </a:solidFill>
              <a:effectLst/>
              <a:latin typeface="Calibri" panose="020F0502020204030204" pitchFamily="34" charset="0"/>
            </a:endParaRPr>
          </a:p>
          <a:p>
            <a:pPr marL="0" marR="0" indent="0" algn="ctr">
              <a:lnSpc>
                <a:spcPct val="94000"/>
              </a:lnSpc>
              <a:spcAft>
                <a:spcPts val="600"/>
              </a:spcAft>
              <a:buNone/>
            </a:pPr>
            <a:r>
              <a:rPr lang="en-US" sz="1000" kern="1400" dirty="0">
                <a:ln>
                  <a:noFill/>
                </a:ln>
                <a:solidFill>
                  <a:srgbClr val="000000"/>
                </a:solidFill>
                <a:effectLst/>
                <a:latin typeface="Open Sans" panose="020B0606030504020204" pitchFamily="34" charset="0"/>
              </a:rPr>
              <a:t> </a:t>
            </a:r>
            <a:endParaRPr lang="en-US" sz="1000" kern="1400" dirty="0">
              <a:ln>
                <a:noFill/>
              </a:ln>
              <a:solidFill>
                <a:srgbClr val="000000"/>
              </a:solidFill>
              <a:effectLst/>
              <a:latin typeface="Calibri" panose="020F0502020204030204" pitchFamily="34" charset="0"/>
            </a:endParaRPr>
          </a:p>
          <a:p>
            <a:pPr marL="0" marR="0" indent="0" algn="ctr">
              <a:lnSpc>
                <a:spcPct val="94000"/>
              </a:lnSpc>
              <a:spcAft>
                <a:spcPts val="600"/>
              </a:spcAft>
              <a:buNone/>
            </a:pPr>
            <a:r>
              <a:rPr lang="en-US" sz="1000" kern="1400" dirty="0">
                <a:ln>
                  <a:noFill/>
                </a:ln>
                <a:solidFill>
                  <a:srgbClr val="000000"/>
                </a:solidFill>
                <a:effectLst/>
                <a:latin typeface="Open Sans" panose="020B0606030504020204" pitchFamily="34" charset="0"/>
              </a:rPr>
              <a:t>© Canadian Copyright Card Game Group 2026 </a:t>
            </a:r>
            <a:endParaRPr lang="en-US" sz="1000" kern="1400" dirty="0">
              <a:ln>
                <a:noFill/>
              </a:ln>
              <a:solidFill>
                <a:srgbClr val="000000"/>
              </a:solidFill>
              <a:effectLst/>
              <a:latin typeface="Calibri" panose="020F0502020204030204" pitchFamily="34" charset="0"/>
            </a:endParaRPr>
          </a:p>
          <a:p>
            <a:pPr marL="0" marR="0" indent="0" algn="ctr">
              <a:lnSpc>
                <a:spcPct val="94000"/>
              </a:lnSpc>
              <a:spcAft>
                <a:spcPts val="600"/>
              </a:spcAft>
              <a:buNone/>
            </a:pPr>
            <a:r>
              <a:rPr lang="en-US" sz="1000" kern="1400" dirty="0">
                <a:ln>
                  <a:noFill/>
                </a:ln>
                <a:solidFill>
                  <a:srgbClr val="000000"/>
                </a:solidFill>
                <a:effectLst/>
                <a:latin typeface="Open Sans" panose="020B0606030504020204" pitchFamily="34" charset="0"/>
              </a:rPr>
              <a:t>CC-BY-NC-SA 4.0</a:t>
            </a:r>
            <a:endParaRPr lang="en-US" sz="1000" kern="1400" dirty="0">
              <a:ln>
                <a:noFill/>
              </a:ln>
              <a:solidFill>
                <a:srgbClr val="000000"/>
              </a:solidFill>
              <a:effectLst/>
              <a:latin typeface="Calibri" panose="020F0502020204030204" pitchFamily="34" charset="0"/>
            </a:endParaRPr>
          </a:p>
          <a:p>
            <a:pPr marL="0" marR="0" indent="0" algn="ctr">
              <a:lnSpc>
                <a:spcPct val="94000"/>
              </a:lnSpc>
              <a:spcAft>
                <a:spcPts val="600"/>
              </a:spcAft>
              <a:buNone/>
            </a:pPr>
            <a:endParaRPr lang="en-US" sz="1000" kern="1400" dirty="0">
              <a:ln>
                <a:noFill/>
              </a:ln>
              <a:solidFill>
                <a:srgbClr val="000000"/>
              </a:solidFill>
              <a:effectLst/>
              <a:latin typeface="Calibri" panose="020F0502020204030204" pitchFamily="34" charset="0"/>
            </a:endParaRPr>
          </a:p>
          <a:p>
            <a:pPr marL="0" marR="0" indent="0" algn="ctr">
              <a:lnSpc>
                <a:spcPct val="94000"/>
              </a:lnSpc>
              <a:spcAft>
                <a:spcPts val="600"/>
              </a:spcAft>
              <a:buNone/>
            </a:pPr>
            <a:r>
              <a:rPr lang="en-US" sz="1000" kern="1400" dirty="0">
                <a:ln>
                  <a:noFill/>
                </a:ln>
                <a:solidFill>
                  <a:srgbClr val="000000"/>
                </a:solidFill>
                <a:effectLst/>
                <a:latin typeface="Open Sans" panose="020B0606030504020204" pitchFamily="34" charset="0"/>
              </a:rPr>
              <a:t> Exceptions cards have been labelled </a:t>
            </a:r>
            <a:endParaRPr lang="en-US" sz="1000" kern="1400" dirty="0">
              <a:ln>
                <a:noFill/>
              </a:ln>
              <a:solidFill>
                <a:srgbClr val="000000"/>
              </a:solidFill>
              <a:effectLst/>
              <a:latin typeface="Calibri" panose="020F0502020204030204" pitchFamily="34" charset="0"/>
            </a:endParaRPr>
          </a:p>
          <a:p>
            <a:pPr marL="0" marR="0" indent="0" algn="ctr">
              <a:lnSpc>
                <a:spcPct val="94000"/>
              </a:lnSpc>
              <a:spcAft>
                <a:spcPts val="600"/>
              </a:spcAft>
              <a:buNone/>
            </a:pPr>
            <a:r>
              <a:rPr lang="en-US" sz="1000" b="1" kern="1400" dirty="0">
                <a:ln>
                  <a:noFill/>
                </a:ln>
                <a:solidFill>
                  <a:srgbClr val="000000"/>
                </a:solidFill>
                <a:effectLst/>
                <a:latin typeface="Open Sans" panose="020B0606030504020204" pitchFamily="34" charset="0"/>
              </a:rPr>
              <a:t>Core</a:t>
            </a:r>
            <a:r>
              <a:rPr lang="en-US" sz="1000" kern="1400" dirty="0">
                <a:ln>
                  <a:noFill/>
                </a:ln>
                <a:solidFill>
                  <a:srgbClr val="000000"/>
                </a:solidFill>
                <a:effectLst/>
                <a:latin typeface="Open Sans" panose="020B0606030504020204" pitchFamily="34" charset="0"/>
              </a:rPr>
              <a:t> (</a:t>
            </a:r>
            <a:r>
              <a:rPr lang="en-US" sz="1000" b="1" kern="1400" dirty="0">
                <a:ln>
                  <a:noFill/>
                </a:ln>
                <a:solidFill>
                  <a:srgbClr val="000000"/>
                </a:solidFill>
                <a:effectLst/>
                <a:latin typeface="Open Sans" panose="020B0606030504020204" pitchFamily="34" charset="0"/>
              </a:rPr>
              <a:t>C</a:t>
            </a:r>
            <a:r>
              <a:rPr lang="en-US" sz="1000" kern="1400" dirty="0">
                <a:ln>
                  <a:noFill/>
                </a:ln>
                <a:solidFill>
                  <a:srgbClr val="000000"/>
                </a:solidFill>
                <a:effectLst/>
                <a:latin typeface="Open Sans" panose="020B0606030504020204" pitchFamily="34" charset="0"/>
              </a:rPr>
              <a:t> in bottom right corner)</a:t>
            </a:r>
            <a:endParaRPr lang="en-US" sz="1000" kern="1400" dirty="0">
              <a:ln>
                <a:noFill/>
              </a:ln>
              <a:solidFill>
                <a:srgbClr val="000000"/>
              </a:solidFill>
              <a:effectLst/>
              <a:latin typeface="Calibri" panose="020F0502020204030204" pitchFamily="34" charset="0"/>
            </a:endParaRPr>
          </a:p>
          <a:p>
            <a:pPr marL="0" marR="0" indent="0" algn="ctr">
              <a:lnSpc>
                <a:spcPct val="94000"/>
              </a:lnSpc>
              <a:spcAft>
                <a:spcPts val="600"/>
              </a:spcAft>
              <a:buNone/>
            </a:pPr>
            <a:r>
              <a:rPr lang="en-US" sz="1000" kern="1400" dirty="0">
                <a:ln>
                  <a:noFill/>
                </a:ln>
                <a:solidFill>
                  <a:srgbClr val="000000"/>
                </a:solidFill>
                <a:effectLst/>
                <a:latin typeface="Open Sans" panose="020B0606030504020204" pitchFamily="34" charset="0"/>
              </a:rPr>
              <a:t>or</a:t>
            </a:r>
            <a:endParaRPr lang="en-US" sz="1000" kern="1400" dirty="0">
              <a:ln>
                <a:noFill/>
              </a:ln>
              <a:solidFill>
                <a:srgbClr val="000000"/>
              </a:solidFill>
              <a:effectLst/>
              <a:latin typeface="Calibri" panose="020F0502020204030204" pitchFamily="34" charset="0"/>
            </a:endParaRPr>
          </a:p>
          <a:p>
            <a:pPr marL="0" marR="0" indent="0" algn="ctr">
              <a:lnSpc>
                <a:spcPct val="94000"/>
              </a:lnSpc>
              <a:spcAft>
                <a:spcPts val="600"/>
              </a:spcAft>
              <a:buNone/>
            </a:pPr>
            <a:r>
              <a:rPr lang="en-US" sz="1000" b="1" kern="1400" dirty="0">
                <a:ln>
                  <a:noFill/>
                </a:ln>
                <a:solidFill>
                  <a:srgbClr val="000000"/>
                </a:solidFill>
                <a:effectLst/>
                <a:latin typeface="Open Sans" panose="020B0606030504020204" pitchFamily="34" charset="0"/>
              </a:rPr>
              <a:t>Expanded</a:t>
            </a:r>
            <a:r>
              <a:rPr lang="en-US" sz="1000" kern="1400" dirty="0">
                <a:ln>
                  <a:noFill/>
                </a:ln>
                <a:solidFill>
                  <a:srgbClr val="000000"/>
                </a:solidFill>
                <a:effectLst/>
                <a:latin typeface="Open Sans" panose="020B0606030504020204" pitchFamily="34" charset="0"/>
              </a:rPr>
              <a:t> (</a:t>
            </a:r>
            <a:r>
              <a:rPr lang="en-US" sz="1000" b="1" kern="1400" dirty="0">
                <a:ln>
                  <a:noFill/>
                </a:ln>
                <a:solidFill>
                  <a:srgbClr val="000000"/>
                </a:solidFill>
                <a:effectLst/>
                <a:latin typeface="Open Sans" panose="020B0606030504020204" pitchFamily="34" charset="0"/>
              </a:rPr>
              <a:t>E</a:t>
            </a:r>
            <a:r>
              <a:rPr lang="en-US" sz="1000" kern="1400" dirty="0">
                <a:ln>
                  <a:noFill/>
                </a:ln>
                <a:solidFill>
                  <a:srgbClr val="000000"/>
                </a:solidFill>
                <a:effectLst/>
                <a:latin typeface="Open Sans" panose="020B0606030504020204" pitchFamily="34" charset="0"/>
              </a:rPr>
              <a:t> in bottom right corner)</a:t>
            </a:r>
            <a:endParaRPr lang="en-US" sz="1000" kern="1400" dirty="0">
              <a:ln>
                <a:noFill/>
              </a:ln>
              <a:solidFill>
                <a:srgbClr val="000000"/>
              </a:solidFill>
              <a:effectLst/>
              <a:latin typeface="Calibri" panose="020F0502020204030204" pitchFamily="34" charset="0"/>
            </a:endParaRPr>
          </a:p>
          <a:p>
            <a:pPr marL="0" marR="0" indent="0" algn="ctr">
              <a:lnSpc>
                <a:spcPct val="94000"/>
              </a:lnSpc>
              <a:spcAft>
                <a:spcPts val="600"/>
              </a:spcAft>
              <a:buNone/>
            </a:pPr>
            <a:r>
              <a:rPr lang="en-US" sz="1000" kern="1400" dirty="0">
                <a:ln>
                  <a:noFill/>
                </a:ln>
                <a:solidFill>
                  <a:srgbClr val="000000"/>
                </a:solidFill>
                <a:effectLst/>
                <a:latin typeface="Open Sans" panose="020B0606030504020204" pitchFamily="34" charset="0"/>
              </a:rPr>
              <a:t> For games where participants have a limited knowledge of copyright, use Core exceptions cards only.</a:t>
            </a:r>
            <a:endParaRPr lang="en-US" sz="1000" kern="1400" dirty="0">
              <a:ln>
                <a:noFill/>
              </a:ln>
              <a:solidFill>
                <a:srgbClr val="000000"/>
              </a:solidFill>
              <a:effectLst/>
              <a:latin typeface="Calibri" panose="020F0502020204030204" pitchFamily="34" charset="0"/>
            </a:endParaRPr>
          </a:p>
          <a:p>
            <a:pPr marL="0" marR="0" indent="0" algn="ctr">
              <a:lnSpc>
                <a:spcPct val="94000"/>
              </a:lnSpc>
              <a:spcAft>
                <a:spcPts val="600"/>
              </a:spcAft>
              <a:buNone/>
            </a:pPr>
            <a:r>
              <a:rPr lang="en-US" sz="1000" kern="1400" dirty="0">
                <a:ln>
                  <a:noFill/>
                </a:ln>
                <a:solidFill>
                  <a:srgbClr val="000000"/>
                </a:solidFill>
                <a:effectLst/>
                <a:latin typeface="Open Sans" panose="020B0606030504020204" pitchFamily="34" charset="0"/>
              </a:rPr>
              <a:t> For games where participants have more copyright expertise, use both Core and Expanded exceptions cards.</a:t>
            </a:r>
            <a:endParaRPr lang="en-US" sz="1000" kern="1400" dirty="0">
              <a:ln>
                <a:noFill/>
              </a:ln>
              <a:solidFill>
                <a:srgbClr val="000000"/>
              </a:solidFill>
              <a:effectLst/>
              <a:latin typeface="Calibri" panose="020F050202020403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A43958F9-5BBB-0DA2-87B4-36DD0BC2F8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5372" y="5046104"/>
            <a:ext cx="281299" cy="267683"/>
          </a:xfrm>
          <a:prstGeom prst="rect">
            <a:avLst/>
          </a:prstGeom>
        </p:spPr>
      </p:pic>
    </p:spTree>
    <p:extLst>
      <p:ext uri="{BB962C8B-B14F-4D97-AF65-F5344CB8AC3E}">
        <p14:creationId xmlns:p14="http://schemas.microsoft.com/office/powerpoint/2010/main" val="21062060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843CE5-6984-9DF5-24EC-7B4E93906DE2}"/>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847469C8-C02F-0574-60E9-A6F845A0DB76}"/>
              </a:ext>
            </a:extLst>
          </p:cNvPr>
          <p:cNvGraphicFramePr>
            <a:graphicFrameLocks noGrp="1"/>
          </p:cNvGraphicFramePr>
          <p:nvPr>
            <p:extLst>
              <p:ext uri="{D42A27DB-BD31-4B8C-83A1-F6EECF244321}">
                <p14:modId xmlns:p14="http://schemas.microsoft.com/office/powerpoint/2010/main" val="2814587592"/>
              </p:ext>
            </p:extLst>
          </p:nvPr>
        </p:nvGraphicFramePr>
        <p:xfrm>
          <a:off x="-11512" y="21"/>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2" name="Group 1">
            <a:extLst>
              <a:ext uri="{FF2B5EF4-FFF2-40B4-BE49-F238E27FC236}">
                <a16:creationId xmlns:a16="http://schemas.microsoft.com/office/drawing/2014/main" id="{C92EEB0C-D47C-3F00-1561-DE3E8E4333CB}"/>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03A03035-F374-5573-3FEB-86DA9F7FD58B}"/>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Risk</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83282597-D691-D854-6ACD-06B81B72381F}"/>
                </a:ext>
              </a:extLst>
            </p:cNvPr>
            <p:cNvSpPr txBox="1"/>
            <p:nvPr/>
          </p:nvSpPr>
          <p:spPr>
            <a:xfrm>
              <a:off x="187657" y="214952"/>
              <a:ext cx="37382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R6</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ADC5BAA2-D692-E27B-925A-52832D7D571B}"/>
                </a:ext>
              </a:extLst>
            </p:cNvPr>
            <p:cNvSpPr txBox="1"/>
            <p:nvPr/>
          </p:nvSpPr>
          <p:spPr>
            <a:xfrm>
              <a:off x="813951" y="561142"/>
              <a:ext cx="1829385" cy="3154710"/>
            </a:xfrm>
            <a:prstGeom prst="rect">
              <a:avLst/>
            </a:prstGeom>
            <a:noFill/>
          </p:spPr>
          <p:txBody>
            <a:bodyPr wrap="square" rtlCol="0">
              <a:spAutoFit/>
            </a:bodyPr>
            <a:lstStyle/>
            <a:p>
              <a:pPr algn="ctr"/>
              <a:r>
                <a:rPr lang="fr-CA" sz="19900" dirty="0">
                  <a:solidFill>
                    <a:srgbClr val="0098C3"/>
                  </a:solidFill>
                  <a:effectLst>
                    <a:outerShdw blurRad="38100" dist="38100" dir="2700000" algn="tl">
                      <a:srgbClr val="000000">
                        <a:alpha val="43137"/>
                      </a:srgbClr>
                    </a:outerShdw>
                  </a:effectLst>
                  <a:latin typeface="Impact" panose="020B0806030902050204" pitchFamily="34" charset="0"/>
                </a:rPr>
                <a:t>R</a:t>
              </a:r>
              <a:endParaRPr lang="en-CA" sz="19900" dirty="0">
                <a:solidFill>
                  <a:srgbClr val="0098C3"/>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253B2344-1AC2-ED5A-F1BB-CE32E241B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7" y="211540"/>
              <a:ext cx="309429" cy="294451"/>
            </a:xfrm>
            <a:prstGeom prst="rect">
              <a:avLst/>
            </a:prstGeom>
          </p:spPr>
        </p:pic>
      </p:grpSp>
      <p:grpSp>
        <p:nvGrpSpPr>
          <p:cNvPr id="17" name="Group 16">
            <a:extLst>
              <a:ext uri="{FF2B5EF4-FFF2-40B4-BE49-F238E27FC236}">
                <a16:creationId xmlns:a16="http://schemas.microsoft.com/office/drawing/2014/main" id="{7AA6C8CF-79F6-A624-48F3-ACF0CDD80CE4}"/>
              </a:ext>
            </a:extLst>
          </p:cNvPr>
          <p:cNvGrpSpPr/>
          <p:nvPr/>
        </p:nvGrpSpPr>
        <p:grpSpPr>
          <a:xfrm>
            <a:off x="3639733" y="175126"/>
            <a:ext cx="3030610" cy="4185761"/>
            <a:chOff x="187657" y="175126"/>
            <a:chExt cx="3030610" cy="4185761"/>
          </a:xfrm>
        </p:grpSpPr>
        <p:sp>
          <p:nvSpPr>
            <p:cNvPr id="25" name="TextBox 24">
              <a:extLst>
                <a:ext uri="{FF2B5EF4-FFF2-40B4-BE49-F238E27FC236}">
                  <a16:creationId xmlns:a16="http://schemas.microsoft.com/office/drawing/2014/main" id="{A91F8596-8669-84E0-876D-E15FE09BF18E}"/>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Risk</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138A0D17-E872-E70F-B004-C149E44AFB2D}"/>
                </a:ext>
              </a:extLst>
            </p:cNvPr>
            <p:cNvSpPr txBox="1"/>
            <p:nvPr/>
          </p:nvSpPr>
          <p:spPr>
            <a:xfrm>
              <a:off x="187657" y="214952"/>
              <a:ext cx="37382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R5</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E922C2DF-33FE-F93E-13D7-4B12005EFDD3}"/>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rgbClr val="0098C3"/>
                  </a:solidFill>
                  <a:effectLst>
                    <a:outerShdw blurRad="38100" dist="38100" dir="2700000" algn="tl">
                      <a:srgbClr val="000000">
                        <a:alpha val="43137"/>
                      </a:srgbClr>
                    </a:outerShdw>
                  </a:effectLst>
                  <a:latin typeface="Impact" panose="020B0806030902050204" pitchFamily="34" charset="0"/>
                </a:rPr>
                <a:t>R</a:t>
              </a:r>
              <a:endParaRPr lang="en-CA" sz="19900" dirty="0">
                <a:solidFill>
                  <a:srgbClr val="0098C3"/>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5D34E488-B17E-E434-0849-FD05BB8C6C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944" y="211540"/>
              <a:ext cx="309429" cy="294451"/>
            </a:xfrm>
            <a:prstGeom prst="rect">
              <a:avLst/>
            </a:prstGeom>
          </p:spPr>
        </p:pic>
      </p:grpSp>
      <p:pic>
        <p:nvPicPr>
          <p:cNvPr id="9" name="Picture 8" descr="A red maple leaf in a circle with a white circle on a black background&#10;&#10;AI-generated content may be incorrect.">
            <a:extLst>
              <a:ext uri="{FF2B5EF4-FFF2-40B4-BE49-F238E27FC236}">
                <a16:creationId xmlns:a16="http://schemas.microsoft.com/office/drawing/2014/main" id="{09E258AF-D964-B171-8400-4424464DFF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1" y="5884433"/>
            <a:ext cx="2034539" cy="1940430"/>
          </a:xfrm>
          <a:prstGeom prst="rect">
            <a:avLst/>
          </a:prstGeom>
        </p:spPr>
      </p:pic>
      <p:pic>
        <p:nvPicPr>
          <p:cNvPr id="10" name="Picture 9" descr="A red maple leaf in a circle with a white circle on a black background&#10;&#10;AI-generated content may be incorrect.">
            <a:extLst>
              <a:ext uri="{FF2B5EF4-FFF2-40B4-BE49-F238E27FC236}">
                <a16:creationId xmlns:a16="http://schemas.microsoft.com/office/drawing/2014/main" id="{D097C6CD-FA14-0D7E-FB00-7699113601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488" y="5884433"/>
            <a:ext cx="2034539" cy="1940430"/>
          </a:xfrm>
          <a:prstGeom prst="rect">
            <a:avLst/>
          </a:prstGeom>
        </p:spPr>
      </p:pic>
    </p:spTree>
    <p:extLst>
      <p:ext uri="{BB962C8B-B14F-4D97-AF65-F5344CB8AC3E}">
        <p14:creationId xmlns:p14="http://schemas.microsoft.com/office/powerpoint/2010/main" val="2087890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121DF-FEC4-E475-BFBE-30E7CC44CE59}"/>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4F8F9119-98EC-6E87-7059-C380FD3EA4A1}"/>
              </a:ext>
            </a:extLst>
          </p:cNvPr>
          <p:cNvGraphicFramePr>
            <a:graphicFrameLocks noGrp="1"/>
          </p:cNvGraphicFramePr>
          <p:nvPr/>
        </p:nvGraphicFramePr>
        <p:xfrm>
          <a:off x="0" y="0"/>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9" name="Group 8">
            <a:extLst>
              <a:ext uri="{FF2B5EF4-FFF2-40B4-BE49-F238E27FC236}">
                <a16:creationId xmlns:a16="http://schemas.microsoft.com/office/drawing/2014/main" id="{1E2402DD-6C9E-A738-ADC9-CAA704656983}"/>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A4A80F5B-C339-F1CF-CCE5-3E2066891CC3}"/>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673DC54C-67CA-EAFC-AC39-DE2006E0C0DB}"/>
                </a:ext>
              </a:extLst>
            </p:cNvPr>
            <p:cNvSpPr txBox="1"/>
            <p:nvPr/>
          </p:nvSpPr>
          <p:spPr>
            <a:xfrm>
              <a:off x="187657" y="214952"/>
              <a:ext cx="42191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W6</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C367105F-8579-7AC0-B602-C78D7D53DC56}"/>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9FF85A30-F562-780E-193E-AEA3956722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11" y="211540"/>
              <a:ext cx="309429" cy="294451"/>
            </a:xfrm>
            <a:prstGeom prst="rect">
              <a:avLst/>
            </a:prstGeom>
          </p:spPr>
        </p:pic>
      </p:grpSp>
      <p:grpSp>
        <p:nvGrpSpPr>
          <p:cNvPr id="10" name="Group 9">
            <a:extLst>
              <a:ext uri="{FF2B5EF4-FFF2-40B4-BE49-F238E27FC236}">
                <a16:creationId xmlns:a16="http://schemas.microsoft.com/office/drawing/2014/main" id="{BAFF3927-A608-1197-5F9C-5629D8A15640}"/>
              </a:ext>
            </a:extLst>
          </p:cNvPr>
          <p:cNvGrpSpPr/>
          <p:nvPr/>
        </p:nvGrpSpPr>
        <p:grpSpPr>
          <a:xfrm>
            <a:off x="3599599" y="175126"/>
            <a:ext cx="3030610" cy="4185761"/>
            <a:chOff x="187657" y="175126"/>
            <a:chExt cx="3030610" cy="4185761"/>
          </a:xfrm>
        </p:grpSpPr>
        <p:sp>
          <p:nvSpPr>
            <p:cNvPr id="11" name="TextBox 10">
              <a:extLst>
                <a:ext uri="{FF2B5EF4-FFF2-40B4-BE49-F238E27FC236}">
                  <a16:creationId xmlns:a16="http://schemas.microsoft.com/office/drawing/2014/main" id="{F41AA7EC-CEA2-3A73-70CB-63F4416698A0}"/>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4" name="TextBox 13">
              <a:extLst>
                <a:ext uri="{FF2B5EF4-FFF2-40B4-BE49-F238E27FC236}">
                  <a16:creationId xmlns:a16="http://schemas.microsoft.com/office/drawing/2014/main" id="{5D8AF9FF-CB43-2785-F56C-0F467C86A1A2}"/>
                </a:ext>
              </a:extLst>
            </p:cNvPr>
            <p:cNvSpPr txBox="1"/>
            <p:nvPr/>
          </p:nvSpPr>
          <p:spPr>
            <a:xfrm>
              <a:off x="187657" y="214952"/>
              <a:ext cx="42191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W5</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a:extLst>
                <a:ext uri="{FF2B5EF4-FFF2-40B4-BE49-F238E27FC236}">
                  <a16:creationId xmlns:a16="http://schemas.microsoft.com/office/drawing/2014/main" id="{F0E2D25A-B5B6-1EC1-E689-4BD0C3275813}"/>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16" name="Picture 15" descr="A red maple leaf in a circle with a white circle in the middle&#10;&#10;AI-generated content may be incorrect.">
              <a:extLst>
                <a:ext uri="{FF2B5EF4-FFF2-40B4-BE49-F238E27FC236}">
                  <a16:creationId xmlns:a16="http://schemas.microsoft.com/office/drawing/2014/main" id="{3F3BABB3-A53A-EB52-7FEB-7F4124D4CC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93" y="211540"/>
              <a:ext cx="309429" cy="294451"/>
            </a:xfrm>
            <a:prstGeom prst="rect">
              <a:avLst/>
            </a:prstGeom>
          </p:spPr>
        </p:pic>
      </p:grpSp>
      <p:grpSp>
        <p:nvGrpSpPr>
          <p:cNvPr id="17" name="Group 16">
            <a:extLst>
              <a:ext uri="{FF2B5EF4-FFF2-40B4-BE49-F238E27FC236}">
                <a16:creationId xmlns:a16="http://schemas.microsoft.com/office/drawing/2014/main" id="{F00A9C56-C6F6-0710-B1FC-A65445C37F4D}"/>
              </a:ext>
            </a:extLst>
          </p:cNvPr>
          <p:cNvGrpSpPr/>
          <p:nvPr/>
        </p:nvGrpSpPr>
        <p:grpSpPr>
          <a:xfrm>
            <a:off x="207723" y="4745319"/>
            <a:ext cx="3030610" cy="4185761"/>
            <a:chOff x="187657" y="175126"/>
            <a:chExt cx="3030610" cy="4185761"/>
          </a:xfrm>
        </p:grpSpPr>
        <p:sp>
          <p:nvSpPr>
            <p:cNvPr id="25" name="TextBox 24">
              <a:extLst>
                <a:ext uri="{FF2B5EF4-FFF2-40B4-BE49-F238E27FC236}">
                  <a16:creationId xmlns:a16="http://schemas.microsoft.com/office/drawing/2014/main" id="{0F740C47-FA51-5FB5-090F-7D25E5C8CF4B}"/>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52F6858C-7EC8-5F13-F606-325CE5A35C4E}"/>
                </a:ext>
              </a:extLst>
            </p:cNvPr>
            <p:cNvSpPr txBox="1"/>
            <p:nvPr/>
          </p:nvSpPr>
          <p:spPr>
            <a:xfrm>
              <a:off x="187657" y="214952"/>
              <a:ext cx="42191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W8</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033FB23D-D506-04D9-52EB-C1DB833A268D}"/>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9B844A3B-CD91-71B0-D98C-721574C539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966" y="211540"/>
              <a:ext cx="309429" cy="294451"/>
            </a:xfrm>
            <a:prstGeom prst="rect">
              <a:avLst/>
            </a:prstGeom>
          </p:spPr>
        </p:pic>
      </p:grpSp>
      <p:grpSp>
        <p:nvGrpSpPr>
          <p:cNvPr id="29" name="Group 28">
            <a:extLst>
              <a:ext uri="{FF2B5EF4-FFF2-40B4-BE49-F238E27FC236}">
                <a16:creationId xmlns:a16="http://schemas.microsoft.com/office/drawing/2014/main" id="{8D2B3FA0-1734-BE87-BF6D-F33B913B95A8}"/>
              </a:ext>
            </a:extLst>
          </p:cNvPr>
          <p:cNvGrpSpPr/>
          <p:nvPr/>
        </p:nvGrpSpPr>
        <p:grpSpPr>
          <a:xfrm>
            <a:off x="3639733" y="4745319"/>
            <a:ext cx="3030610" cy="4185761"/>
            <a:chOff x="187657" y="175126"/>
            <a:chExt cx="3030610" cy="4185761"/>
          </a:xfrm>
        </p:grpSpPr>
        <p:sp>
          <p:nvSpPr>
            <p:cNvPr id="30" name="TextBox 29">
              <a:extLst>
                <a:ext uri="{FF2B5EF4-FFF2-40B4-BE49-F238E27FC236}">
                  <a16:creationId xmlns:a16="http://schemas.microsoft.com/office/drawing/2014/main" id="{233D7892-EAEC-F8C6-FE9C-08BEBC5134C3}"/>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31" name="TextBox 30">
              <a:extLst>
                <a:ext uri="{FF2B5EF4-FFF2-40B4-BE49-F238E27FC236}">
                  <a16:creationId xmlns:a16="http://schemas.microsoft.com/office/drawing/2014/main" id="{CEE7FE38-DC7D-9D40-DF40-053F96886E31}"/>
                </a:ext>
              </a:extLst>
            </p:cNvPr>
            <p:cNvSpPr txBox="1"/>
            <p:nvPr/>
          </p:nvSpPr>
          <p:spPr>
            <a:xfrm>
              <a:off x="187657" y="214952"/>
              <a:ext cx="42191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W7</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a:extLst>
                <a:ext uri="{FF2B5EF4-FFF2-40B4-BE49-F238E27FC236}">
                  <a16:creationId xmlns:a16="http://schemas.microsoft.com/office/drawing/2014/main" id="{D3722011-4319-F438-06ED-851459D5D655}"/>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33" name="Picture 32" descr="A red maple leaf in a circle with a white circle in the middle&#10;&#10;AI-generated content may be incorrect.">
              <a:extLst>
                <a:ext uri="{FF2B5EF4-FFF2-40B4-BE49-F238E27FC236}">
                  <a16:creationId xmlns:a16="http://schemas.microsoft.com/office/drawing/2014/main" id="{70051BDE-B2AF-A427-19E0-E67B8C998B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960" y="211540"/>
              <a:ext cx="309429" cy="294451"/>
            </a:xfrm>
            <a:prstGeom prst="rect">
              <a:avLst/>
            </a:prstGeom>
          </p:spPr>
        </p:pic>
      </p:grpSp>
    </p:spTree>
    <p:extLst>
      <p:ext uri="{BB962C8B-B14F-4D97-AF65-F5344CB8AC3E}">
        <p14:creationId xmlns:p14="http://schemas.microsoft.com/office/powerpoint/2010/main" val="1604227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B058C-C4B2-0971-AB08-C4F729A9DD41}"/>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3928CA35-66D9-5168-4F0F-F5BA6DCD3200}"/>
              </a:ext>
            </a:extLst>
          </p:cNvPr>
          <p:cNvGraphicFramePr>
            <a:graphicFrameLocks noGrp="1"/>
          </p:cNvGraphicFramePr>
          <p:nvPr>
            <p:extLst>
              <p:ext uri="{D42A27DB-BD31-4B8C-83A1-F6EECF244321}">
                <p14:modId xmlns:p14="http://schemas.microsoft.com/office/powerpoint/2010/main" val="1573914502"/>
              </p:ext>
            </p:extLst>
          </p:nvPr>
        </p:nvGraphicFramePr>
        <p:xfrm>
          <a:off x="0" y="-2"/>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24" name="TextBox 23">
            <a:extLst>
              <a:ext uri="{FF2B5EF4-FFF2-40B4-BE49-F238E27FC236}">
                <a16:creationId xmlns:a16="http://schemas.microsoft.com/office/drawing/2014/main" id="{060BE3A2-54FE-80D0-4AB8-46A015801A0A}"/>
              </a:ext>
            </a:extLst>
          </p:cNvPr>
          <p:cNvSpPr txBox="1"/>
          <p:nvPr/>
        </p:nvSpPr>
        <p:spPr>
          <a:xfrm>
            <a:off x="118185" y="5644331"/>
            <a:ext cx="3310815" cy="3016210"/>
          </a:xfrm>
          <a:prstGeom prst="rect">
            <a:avLst/>
          </a:prstGeom>
          <a:noFill/>
        </p:spPr>
        <p:txBody>
          <a:bodyPr wrap="square" lIns="91440" tIns="45720" rIns="91440" bIns="45720" rtlCol="0" anchor="t">
            <a:spAutoFit/>
          </a:bodyPr>
          <a:lstStyle/>
          <a:p>
            <a:pPr marL="0" marR="71755" indent="0" algn="l">
              <a:buNone/>
            </a:pPr>
            <a:r>
              <a:rPr lang="en-US" sz="1900" b="1" kern="1400" dirty="0">
                <a:ln>
                  <a:noFill/>
                </a:ln>
                <a:solidFill>
                  <a:srgbClr val="0000FF"/>
                </a:solidFill>
                <a:effectLst/>
                <a:latin typeface="Franklin Gothic Book"/>
              </a:rPr>
              <a:t>Protects: </a:t>
            </a:r>
            <a:r>
              <a:rPr lang="en-US" sz="1900" kern="1400" dirty="0">
                <a:ln>
                  <a:noFill/>
                </a:ln>
                <a:solidFill>
                  <a:srgbClr val="000000"/>
                </a:solidFill>
                <a:effectLst/>
                <a:latin typeface="Franklin Gothic Book"/>
              </a:rPr>
              <a:t>A work authored by someone who wishes to remain anonymous or </a:t>
            </a:r>
            <a:r>
              <a:rPr lang="en-US" sz="1900" kern="1400" dirty="0">
                <a:solidFill>
                  <a:srgbClr val="000000"/>
                </a:solidFill>
                <a:latin typeface="Franklin Gothic Book"/>
              </a:rPr>
              <a:t>uses a pseudonym instead of their legal name. </a:t>
            </a:r>
          </a:p>
          <a:p>
            <a:pPr marL="0" marR="71755" indent="0" algn="l">
              <a:buNone/>
            </a:pPr>
            <a:endParaRPr lang="en-US" sz="1900" kern="1400" dirty="0">
              <a:solidFill>
                <a:srgbClr val="000000"/>
              </a:solidFill>
              <a:latin typeface="Franklin Gothic Book"/>
            </a:endParaRPr>
          </a:p>
          <a:p>
            <a:pPr marL="0" marR="71755" indent="0" algn="l">
              <a:buNone/>
            </a:pPr>
            <a:r>
              <a:rPr lang="en-US" sz="1900" b="1" kern="1400" dirty="0">
                <a:ln>
                  <a:noFill/>
                </a:ln>
                <a:solidFill>
                  <a:srgbClr val="0000FF"/>
                </a:solidFill>
                <a:effectLst/>
                <a:latin typeface="Franklin Gothic Book"/>
              </a:rPr>
              <a:t>Example: </a:t>
            </a:r>
            <a:r>
              <a:rPr lang="en-US" sz="1900" kern="1400" dirty="0">
                <a:ln>
                  <a:noFill/>
                </a:ln>
                <a:solidFill>
                  <a:srgbClr val="000000"/>
                </a:solidFill>
                <a:effectLst/>
                <a:latin typeface="Franklin Gothic Book"/>
              </a:rPr>
              <a:t>Mary Ann Evans published the novel </a:t>
            </a:r>
            <a:r>
              <a:rPr lang="en-US" sz="1900" i="1" kern="1400" dirty="0">
                <a:solidFill>
                  <a:srgbClr val="000000"/>
                </a:solidFill>
                <a:latin typeface="Franklin Gothic Book"/>
              </a:rPr>
              <a:t>Silas Marner</a:t>
            </a:r>
            <a:r>
              <a:rPr lang="en-US" sz="1900" kern="1400" dirty="0">
                <a:solidFill>
                  <a:srgbClr val="000000"/>
                </a:solidFill>
                <a:latin typeface="Franklin Gothic Book"/>
              </a:rPr>
              <a:t> under the pseudonym (or pen name) of George Eliot.</a:t>
            </a:r>
            <a:endParaRPr lang="en-US" sz="1900" kern="1400" dirty="0">
              <a:ln>
                <a:noFill/>
              </a:ln>
              <a:solidFill>
                <a:srgbClr val="000000"/>
              </a:solidFill>
              <a:effectLst/>
              <a:latin typeface="Franklin Gothic Book" panose="020B0503020102020204" pitchFamily="34" charset="0"/>
            </a:endParaRPr>
          </a:p>
        </p:txBody>
      </p:sp>
      <p:sp>
        <p:nvSpPr>
          <p:cNvPr id="27" name="Rectangle 26">
            <a:extLst>
              <a:ext uri="{FF2B5EF4-FFF2-40B4-BE49-F238E27FC236}">
                <a16:creationId xmlns:a16="http://schemas.microsoft.com/office/drawing/2014/main" id="{41DBB821-554E-BB36-8722-215091801C47}"/>
              </a:ext>
            </a:extLst>
          </p:cNvPr>
          <p:cNvSpPr/>
          <p:nvPr/>
        </p:nvSpPr>
        <p:spPr>
          <a:xfrm>
            <a:off x="196565" y="190250"/>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700" b="1">
                <a:effectLst>
                  <a:outerShdw blurRad="38100" dist="38100" dir="2700000" algn="tl">
                    <a:srgbClr val="000000">
                      <a:alpha val="43137"/>
                    </a:srgbClr>
                  </a:outerShdw>
                </a:effectLst>
                <a:latin typeface="Franklin Gothic Medium" panose="020B0603020102020204" pitchFamily="34" charset="0"/>
                <a:ea typeface="Calibri"/>
                <a:cs typeface="Calibri"/>
              </a:rPr>
              <a:t>Non-</a:t>
            </a:r>
            <a:r>
              <a:rPr lang="fr-CA" sz="2700" b="1" err="1">
                <a:effectLst>
                  <a:outerShdw blurRad="38100" dist="38100" dir="2700000" algn="tl">
                    <a:srgbClr val="000000">
                      <a:alpha val="43137"/>
                    </a:srgbClr>
                  </a:outerShdw>
                </a:effectLst>
                <a:latin typeface="Franklin Gothic Medium" panose="020B0603020102020204" pitchFamily="34" charset="0"/>
                <a:ea typeface="Calibri"/>
                <a:cs typeface="Calibri"/>
              </a:rPr>
              <a:t>Qualifying</a:t>
            </a:r>
            <a:endParaRPr lang="en-CA" sz="27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29" name="Rectangle 28">
            <a:extLst>
              <a:ext uri="{FF2B5EF4-FFF2-40B4-BE49-F238E27FC236}">
                <a16:creationId xmlns:a16="http://schemas.microsoft.com/office/drawing/2014/main" id="{6F6F6E13-40F8-4D38-6160-9E99F60398AC}"/>
              </a:ext>
            </a:extLst>
          </p:cNvPr>
          <p:cNvSpPr/>
          <p:nvPr/>
        </p:nvSpPr>
        <p:spPr>
          <a:xfrm>
            <a:off x="196564" y="4749524"/>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19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Anonymous and </a:t>
            </a:r>
            <a:r>
              <a:rPr lang="fr-CA" sz="19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Pseudonymous</a:t>
            </a:r>
            <a:r>
              <a:rPr lang="fr-CA" sz="19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Work</a:t>
            </a:r>
            <a:endParaRPr lang="en-CA" sz="19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F8340DD0-DC59-352D-21C0-BC1DB29AB9B8}"/>
              </a:ext>
            </a:extLst>
          </p:cNvPr>
          <p:cNvSpPr/>
          <p:nvPr/>
        </p:nvSpPr>
        <p:spPr>
          <a:xfrm>
            <a:off x="3611886" y="202532"/>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7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Posthumous</a:t>
            </a:r>
            <a:endParaRPr lang="fr-CA" sz="2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a:p>
            <a:r>
              <a:rPr lang="fr-CA" sz="2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Work</a:t>
            </a:r>
            <a:endParaRPr lang="en-CA" sz="2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E552FF26-6924-9151-FB66-931E411B7284}"/>
              </a:ext>
            </a:extLst>
          </p:cNvPr>
          <p:cNvSpPr txBox="1"/>
          <p:nvPr/>
        </p:nvSpPr>
        <p:spPr>
          <a:xfrm>
            <a:off x="131249" y="1085057"/>
            <a:ext cx="3114866" cy="3216265"/>
          </a:xfrm>
          <a:prstGeom prst="rect">
            <a:avLst/>
          </a:prstGeom>
          <a:noFill/>
        </p:spPr>
        <p:txBody>
          <a:bodyPr wrap="square" lIns="91440" tIns="45720" rIns="91440" bIns="45720" rtlCol="0" anchor="t">
            <a:spAutoFit/>
          </a:bodyPr>
          <a:lstStyle/>
          <a:p>
            <a:pPr marR="71755"/>
            <a:r>
              <a:rPr lang="en-US" b="1" kern="1400" dirty="0">
                <a:ln>
                  <a:noFill/>
                </a:ln>
                <a:solidFill>
                  <a:srgbClr val="0000FF"/>
                </a:solidFill>
                <a:effectLst/>
                <a:latin typeface="Franklin Gothic Book"/>
              </a:rPr>
              <a:t>Protects:</a:t>
            </a:r>
            <a:r>
              <a:rPr lang="en-US" kern="1400" dirty="0">
                <a:ln>
                  <a:noFill/>
                </a:ln>
                <a:solidFill>
                  <a:srgbClr val="0000FF"/>
                </a:solidFill>
                <a:effectLst/>
                <a:latin typeface="Franklin Gothic Book"/>
              </a:rPr>
              <a:t> </a:t>
            </a:r>
            <a:r>
              <a:rPr lang="en-US" kern="1400" dirty="0">
                <a:ln>
                  <a:noFill/>
                </a:ln>
                <a:solidFill>
                  <a:srgbClr val="000000"/>
                </a:solidFill>
                <a:effectLst/>
                <a:latin typeface="Franklin Gothic Book"/>
              </a:rPr>
              <a:t>There is no copyright protection for something that is not a fixed</a:t>
            </a:r>
            <a:r>
              <a:rPr lang="en-US" kern="1400" dirty="0">
                <a:solidFill>
                  <a:srgbClr val="000000"/>
                </a:solidFill>
                <a:latin typeface="Franklin Gothic Book"/>
              </a:rPr>
              <a:t>, original expression</a:t>
            </a:r>
            <a:r>
              <a:rPr lang="en-US" kern="1400" dirty="0">
                <a:ln>
                  <a:noFill/>
                </a:ln>
                <a:solidFill>
                  <a:srgbClr val="000000"/>
                </a:solidFill>
                <a:effectLst/>
                <a:latin typeface="Franklin Gothic Book"/>
              </a:rPr>
              <a:t> of human creativity other than a performer’s performance.</a:t>
            </a:r>
          </a:p>
          <a:p>
            <a:pPr marR="71755" indent="0" algn="l">
              <a:spcBef>
                <a:spcPts val="600"/>
              </a:spcBef>
              <a:buNone/>
            </a:pPr>
            <a:r>
              <a:rPr lang="en-US" b="1" kern="1400" dirty="0">
                <a:ln>
                  <a:noFill/>
                </a:ln>
                <a:solidFill>
                  <a:srgbClr val="0000FF"/>
                </a:solidFill>
                <a:effectLst/>
                <a:latin typeface="Franklin Gothic Book"/>
              </a:rPr>
              <a:t>Examples:</a:t>
            </a:r>
            <a:r>
              <a:rPr lang="en-US" kern="1400" dirty="0">
                <a:ln>
                  <a:noFill/>
                </a:ln>
                <a:solidFill>
                  <a:srgbClr val="0000FF"/>
                </a:solidFill>
                <a:effectLst/>
                <a:latin typeface="Franklin Gothic Book"/>
              </a:rPr>
              <a:t> </a:t>
            </a:r>
            <a:r>
              <a:rPr lang="en-US" kern="1400" dirty="0">
                <a:ln>
                  <a:noFill/>
                </a:ln>
                <a:solidFill>
                  <a:srgbClr val="000000"/>
                </a:solidFill>
                <a:effectLst/>
                <a:latin typeface="Franklin Gothic Book"/>
              </a:rPr>
              <a:t>An idea that is not written down, a natural occurrence, a matter of fact, an abstract concept (e.g. love).</a:t>
            </a:r>
          </a:p>
        </p:txBody>
      </p:sp>
      <p:sp>
        <p:nvSpPr>
          <p:cNvPr id="9" name="TextBox 8">
            <a:extLst>
              <a:ext uri="{FF2B5EF4-FFF2-40B4-BE49-F238E27FC236}">
                <a16:creationId xmlns:a16="http://schemas.microsoft.com/office/drawing/2014/main" id="{2B0C5151-8C9B-F854-6F98-2AF15B8CF31D}"/>
              </a:ext>
            </a:extLst>
          </p:cNvPr>
          <p:cNvSpPr txBox="1"/>
          <p:nvPr/>
        </p:nvSpPr>
        <p:spPr>
          <a:xfrm>
            <a:off x="3533507" y="1123465"/>
            <a:ext cx="3193244" cy="2870016"/>
          </a:xfrm>
          <a:prstGeom prst="rect">
            <a:avLst/>
          </a:prstGeom>
          <a:noFill/>
        </p:spPr>
        <p:txBody>
          <a:bodyPr wrap="square" lIns="91440" tIns="45720" rIns="91440" bIns="45720" rtlCol="0" anchor="t">
            <a:spAutoFit/>
          </a:bodyPr>
          <a:lstStyle/>
          <a:p>
            <a:pPr marR="71755"/>
            <a:r>
              <a:rPr lang="en-US" sz="1950" b="1" kern="1400" dirty="0">
                <a:ln>
                  <a:noFill/>
                </a:ln>
                <a:solidFill>
                  <a:srgbClr val="0000FF"/>
                </a:solidFill>
                <a:effectLst/>
                <a:latin typeface="Franklin Gothic Book"/>
              </a:rPr>
              <a:t>Protects: </a:t>
            </a:r>
            <a:r>
              <a:rPr lang="en-US" sz="1950" kern="1400" dirty="0">
                <a:ln>
                  <a:noFill/>
                </a:ln>
                <a:solidFill>
                  <a:srgbClr val="000000"/>
                </a:solidFill>
                <a:effectLst/>
                <a:latin typeface="Franklin Gothic Book"/>
              </a:rPr>
              <a:t>A </a:t>
            </a:r>
            <a:r>
              <a:rPr lang="en-US" sz="1950" kern="1400" dirty="0">
                <a:solidFill>
                  <a:srgbClr val="000000"/>
                </a:solidFill>
                <a:latin typeface="Franklin Gothic Book"/>
              </a:rPr>
              <a:t>work that </a:t>
            </a:r>
            <a:r>
              <a:rPr lang="en-US" sz="1950" kern="1400" dirty="0">
                <a:ln>
                  <a:noFill/>
                </a:ln>
                <a:solidFill>
                  <a:srgbClr val="000000"/>
                </a:solidFill>
                <a:effectLst/>
                <a:latin typeface="Franklin Gothic Book"/>
              </a:rPr>
              <a:t>is not published, performed in public or otherwise made publicly available until </a:t>
            </a:r>
            <a:r>
              <a:rPr lang="en-US" sz="1950" kern="1400" dirty="0">
                <a:solidFill>
                  <a:srgbClr val="000000"/>
                </a:solidFill>
                <a:latin typeface="Franklin Gothic Book"/>
              </a:rPr>
              <a:t>after the author's death.</a:t>
            </a:r>
            <a:r>
              <a:rPr lang="en-US" sz="1950" kern="1400" dirty="0">
                <a:ln>
                  <a:noFill/>
                </a:ln>
                <a:solidFill>
                  <a:srgbClr val="000000"/>
                </a:solidFill>
                <a:effectLst/>
                <a:latin typeface="Franklin Gothic Book"/>
              </a:rPr>
              <a:t> </a:t>
            </a:r>
          </a:p>
          <a:p>
            <a:pPr marR="71755">
              <a:spcBef>
                <a:spcPts val="600"/>
              </a:spcBef>
            </a:pPr>
            <a:r>
              <a:rPr lang="en-US" sz="1950" b="1" kern="1400" dirty="0">
                <a:ln>
                  <a:noFill/>
                </a:ln>
                <a:solidFill>
                  <a:srgbClr val="0000FF"/>
                </a:solidFill>
                <a:effectLst/>
                <a:latin typeface="Franklin Gothic Book"/>
              </a:rPr>
              <a:t>Example: </a:t>
            </a:r>
            <a:r>
              <a:rPr lang="en-US" sz="1950" kern="1400" dirty="0">
                <a:solidFill>
                  <a:srgbClr val="000000"/>
                </a:solidFill>
                <a:latin typeface="Franklin Gothic Book"/>
              </a:rPr>
              <a:t>Anne Frank's diary was first published in the Netherlands in 1947, two years after her death.</a:t>
            </a:r>
          </a:p>
        </p:txBody>
      </p:sp>
      <p:pic>
        <p:nvPicPr>
          <p:cNvPr id="5" name="Picture 4">
            <a:extLst>
              <a:ext uri="{FF2B5EF4-FFF2-40B4-BE49-F238E27FC236}">
                <a16:creationId xmlns:a16="http://schemas.microsoft.com/office/drawing/2014/main" id="{B28D7163-F103-0AD8-9CC3-78B7F0382E7D}"/>
              </a:ext>
            </a:extLst>
          </p:cNvPr>
          <p:cNvPicPr>
            <a:picLocks noChangeAspect="1"/>
          </p:cNvPicPr>
          <p:nvPr/>
        </p:nvPicPr>
        <p:blipFill>
          <a:blip r:embed="rId2"/>
          <a:stretch>
            <a:fillRect/>
          </a:stretch>
        </p:blipFill>
        <p:spPr>
          <a:xfrm>
            <a:off x="5795425" y="286849"/>
            <a:ext cx="695325" cy="695325"/>
          </a:xfrm>
          <a:prstGeom prst="rect">
            <a:avLst/>
          </a:prstGeom>
        </p:spPr>
      </p:pic>
      <p:pic>
        <p:nvPicPr>
          <p:cNvPr id="3" name="Picture 2">
            <a:extLst>
              <a:ext uri="{FF2B5EF4-FFF2-40B4-BE49-F238E27FC236}">
                <a16:creationId xmlns:a16="http://schemas.microsoft.com/office/drawing/2014/main" id="{3C99592C-A9C6-9FD2-FFD2-BA4F3F335F56}"/>
              </a:ext>
            </a:extLst>
          </p:cNvPr>
          <p:cNvPicPr>
            <a:picLocks noChangeAspect="1"/>
          </p:cNvPicPr>
          <p:nvPr/>
        </p:nvPicPr>
        <p:blipFill>
          <a:blip r:embed="rId3"/>
          <a:stretch>
            <a:fillRect/>
          </a:stretch>
        </p:blipFill>
        <p:spPr>
          <a:xfrm>
            <a:off x="2568193" y="4872553"/>
            <a:ext cx="593657" cy="593657"/>
          </a:xfrm>
          <a:prstGeom prst="rect">
            <a:avLst/>
          </a:prstGeom>
        </p:spPr>
      </p:pic>
      <p:pic>
        <p:nvPicPr>
          <p:cNvPr id="10" name="Picture 9">
            <a:extLst>
              <a:ext uri="{FF2B5EF4-FFF2-40B4-BE49-F238E27FC236}">
                <a16:creationId xmlns:a16="http://schemas.microsoft.com/office/drawing/2014/main" id="{8343CC9E-DF8B-ECA9-CA2D-FE60A754F42D}"/>
              </a:ext>
            </a:extLst>
          </p:cNvPr>
          <p:cNvPicPr>
            <a:picLocks noChangeAspect="1"/>
          </p:cNvPicPr>
          <p:nvPr/>
        </p:nvPicPr>
        <p:blipFill>
          <a:blip r:embed="rId4"/>
          <a:stretch>
            <a:fillRect/>
          </a:stretch>
        </p:blipFill>
        <p:spPr>
          <a:xfrm>
            <a:off x="2511948" y="261633"/>
            <a:ext cx="706145" cy="706145"/>
          </a:xfrm>
          <a:prstGeom prst="rect">
            <a:avLst/>
          </a:prstGeom>
        </p:spPr>
      </p:pic>
      <p:sp>
        <p:nvSpPr>
          <p:cNvPr id="2" name="Rectangle 1">
            <a:extLst>
              <a:ext uri="{FF2B5EF4-FFF2-40B4-BE49-F238E27FC236}">
                <a16:creationId xmlns:a16="http://schemas.microsoft.com/office/drawing/2014/main" id="{64EC11D2-A97E-982F-717F-E752D9C545CD}"/>
              </a:ext>
            </a:extLst>
          </p:cNvPr>
          <p:cNvSpPr/>
          <p:nvPr/>
        </p:nvSpPr>
        <p:spPr>
          <a:xfrm>
            <a:off x="3611890" y="4762260"/>
            <a:ext cx="3036485" cy="855618"/>
          </a:xfrm>
          <a:prstGeom prst="rect">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500" b="1" err="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Unpublished</a:t>
            </a:r>
            <a:endParaRPr lang="fr-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a:p>
            <a:r>
              <a:rPr lang="fr-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Work</a:t>
            </a:r>
            <a:endParaRPr lang="en-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FA2AC1CE-F506-74DC-78CB-00D2DA13499E}"/>
              </a:ext>
            </a:extLst>
          </p:cNvPr>
          <p:cNvSpPr txBox="1"/>
          <p:nvPr/>
        </p:nvSpPr>
        <p:spPr>
          <a:xfrm>
            <a:off x="3546575" y="5670130"/>
            <a:ext cx="3180176" cy="2862322"/>
          </a:xfrm>
          <a:prstGeom prst="rect">
            <a:avLst/>
          </a:prstGeom>
          <a:noFill/>
        </p:spPr>
        <p:txBody>
          <a:bodyPr wrap="square" lIns="91440" tIns="45720" rIns="91440" bIns="45720" rtlCol="0" anchor="t">
            <a:spAutoFit/>
          </a:bodyPr>
          <a:lstStyle/>
          <a:p>
            <a:pPr marR="71755" indent="0" algn="l">
              <a:buNone/>
            </a:pPr>
            <a:r>
              <a:rPr lang="en-US" sz="2000" b="1" kern="1400" dirty="0">
                <a:ln>
                  <a:noFill/>
                </a:ln>
                <a:solidFill>
                  <a:srgbClr val="0000FF"/>
                </a:solidFill>
                <a:effectLst/>
                <a:latin typeface="Franklin Gothic Book"/>
              </a:rPr>
              <a:t>Protects: </a:t>
            </a:r>
            <a:r>
              <a:rPr lang="en-US" sz="2000" kern="1400" dirty="0">
                <a:ln>
                  <a:noFill/>
                </a:ln>
                <a:solidFill>
                  <a:srgbClr val="000000"/>
                </a:solidFill>
                <a:effectLst/>
                <a:latin typeface="Franklin Gothic Book"/>
              </a:rPr>
              <a:t>Copyright works that have not been published, performed in public or communicated to the public by telecommunication.  </a:t>
            </a:r>
            <a:r>
              <a:rPr lang="en-US" sz="2000" b="1" kern="1400" dirty="0">
                <a:ln>
                  <a:noFill/>
                </a:ln>
                <a:solidFill>
                  <a:srgbClr val="000000"/>
                </a:solidFill>
                <a:effectLst/>
                <a:latin typeface="Franklin Gothic Book"/>
              </a:rPr>
              <a:t> </a:t>
            </a:r>
          </a:p>
          <a:p>
            <a:pPr marR="71755" indent="0" algn="l">
              <a:buNone/>
            </a:pPr>
            <a:br>
              <a:rPr lang="en-US" sz="2000" kern="1400" dirty="0">
                <a:ln>
                  <a:noFill/>
                </a:ln>
                <a:effectLst/>
                <a:latin typeface="Franklin Gothic Book" panose="020B0503020102020204" pitchFamily="34" charset="0"/>
              </a:rPr>
            </a:br>
            <a:r>
              <a:rPr lang="en-US" sz="2000" b="1" kern="1400" dirty="0">
                <a:ln>
                  <a:noFill/>
                </a:ln>
                <a:solidFill>
                  <a:srgbClr val="0000FF"/>
                </a:solidFill>
                <a:effectLst/>
                <a:latin typeface="Franklin Gothic Book"/>
              </a:rPr>
              <a:t>Example:</a:t>
            </a:r>
            <a:r>
              <a:rPr lang="en-US" sz="2000" kern="1400" dirty="0">
                <a:ln>
                  <a:noFill/>
                </a:ln>
                <a:solidFill>
                  <a:srgbClr val="0000FF"/>
                </a:solidFill>
                <a:effectLst/>
                <a:latin typeface="Franklin Gothic Book"/>
              </a:rPr>
              <a:t> </a:t>
            </a:r>
            <a:r>
              <a:rPr lang="en-US" sz="2000" kern="1400" dirty="0">
                <a:ln>
                  <a:noFill/>
                </a:ln>
                <a:solidFill>
                  <a:srgbClr val="000000"/>
                </a:solidFill>
                <a:effectLst/>
                <a:latin typeface="Franklin Gothic Book"/>
              </a:rPr>
              <a:t>A letter that has never been published.</a:t>
            </a:r>
            <a:endParaRPr lang="en-US" sz="2000" kern="1400" dirty="0">
              <a:ln>
                <a:noFill/>
              </a:ln>
              <a:solidFill>
                <a:srgbClr val="000000"/>
              </a:solidFill>
              <a:effectLst/>
              <a:latin typeface="Franklin Gothic Book" panose="020B0503020102020204" pitchFamily="34" charset="0"/>
            </a:endParaRPr>
          </a:p>
        </p:txBody>
      </p:sp>
      <p:pic>
        <p:nvPicPr>
          <p:cNvPr id="20" name="Picture 19">
            <a:extLst>
              <a:ext uri="{FF2B5EF4-FFF2-40B4-BE49-F238E27FC236}">
                <a16:creationId xmlns:a16="http://schemas.microsoft.com/office/drawing/2014/main" id="{88E742E8-3F78-2CF1-78B9-426989FCB37F}"/>
              </a:ext>
            </a:extLst>
          </p:cNvPr>
          <p:cNvPicPr>
            <a:picLocks noChangeAspect="1"/>
          </p:cNvPicPr>
          <p:nvPr/>
        </p:nvPicPr>
        <p:blipFill>
          <a:blip r:embed="rId5"/>
          <a:stretch>
            <a:fillRect/>
          </a:stretch>
        </p:blipFill>
        <p:spPr>
          <a:xfrm>
            <a:off x="5884871" y="4874265"/>
            <a:ext cx="579606" cy="571556"/>
          </a:xfrm>
          <a:prstGeom prst="rect">
            <a:avLst/>
          </a:prstGeom>
        </p:spPr>
      </p:pic>
    </p:spTree>
    <p:extLst>
      <p:ext uri="{BB962C8B-B14F-4D97-AF65-F5344CB8AC3E}">
        <p14:creationId xmlns:p14="http://schemas.microsoft.com/office/powerpoint/2010/main" val="1452200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A4215-DED9-F17E-30EF-4290945FEF40}"/>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37A8E478-225A-E881-0056-3A2FC24D3BBE}"/>
              </a:ext>
            </a:extLst>
          </p:cNvPr>
          <p:cNvGraphicFramePr>
            <a:graphicFrameLocks noGrp="1"/>
          </p:cNvGraphicFramePr>
          <p:nvPr/>
        </p:nvGraphicFramePr>
        <p:xfrm>
          <a:off x="0" y="0"/>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9" name="Group 8">
            <a:extLst>
              <a:ext uri="{FF2B5EF4-FFF2-40B4-BE49-F238E27FC236}">
                <a16:creationId xmlns:a16="http://schemas.microsoft.com/office/drawing/2014/main" id="{7B3C4ED0-DCED-CB4B-3077-2C93814F62A3}"/>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82034DC1-812D-E98E-1AF9-9CFBCDFD4BEE}"/>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EF2EACC0-6D9E-2339-EFEE-5D9C996387C5}"/>
                </a:ext>
              </a:extLst>
            </p:cNvPr>
            <p:cNvSpPr txBox="1"/>
            <p:nvPr/>
          </p:nvSpPr>
          <p:spPr>
            <a:xfrm>
              <a:off x="187657" y="214952"/>
              <a:ext cx="510076"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W10</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2398A5E2-9596-B84E-6820-109E557B19F9}"/>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0D8568D4-3A18-9DFD-9806-DD1FFDD4D7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7" y="211540"/>
              <a:ext cx="309429" cy="294451"/>
            </a:xfrm>
            <a:prstGeom prst="rect">
              <a:avLst/>
            </a:prstGeom>
          </p:spPr>
        </p:pic>
      </p:grpSp>
      <p:grpSp>
        <p:nvGrpSpPr>
          <p:cNvPr id="10" name="Group 9">
            <a:extLst>
              <a:ext uri="{FF2B5EF4-FFF2-40B4-BE49-F238E27FC236}">
                <a16:creationId xmlns:a16="http://schemas.microsoft.com/office/drawing/2014/main" id="{8295E51B-AF86-DE7B-2BB4-83946F82A040}"/>
              </a:ext>
            </a:extLst>
          </p:cNvPr>
          <p:cNvGrpSpPr/>
          <p:nvPr/>
        </p:nvGrpSpPr>
        <p:grpSpPr>
          <a:xfrm>
            <a:off x="3599599" y="169286"/>
            <a:ext cx="3030610" cy="4185761"/>
            <a:chOff x="187657" y="175126"/>
            <a:chExt cx="3030610" cy="4185761"/>
          </a:xfrm>
        </p:grpSpPr>
        <p:sp>
          <p:nvSpPr>
            <p:cNvPr id="11" name="TextBox 10">
              <a:extLst>
                <a:ext uri="{FF2B5EF4-FFF2-40B4-BE49-F238E27FC236}">
                  <a16:creationId xmlns:a16="http://schemas.microsoft.com/office/drawing/2014/main" id="{2987BB61-B68F-A949-C2C2-796580F9850C}"/>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4" name="TextBox 13">
              <a:extLst>
                <a:ext uri="{FF2B5EF4-FFF2-40B4-BE49-F238E27FC236}">
                  <a16:creationId xmlns:a16="http://schemas.microsoft.com/office/drawing/2014/main" id="{F73F0441-03B2-5E3C-21A0-708E8BB1571B}"/>
                </a:ext>
              </a:extLst>
            </p:cNvPr>
            <p:cNvSpPr txBox="1"/>
            <p:nvPr/>
          </p:nvSpPr>
          <p:spPr>
            <a:xfrm>
              <a:off x="187657" y="214952"/>
              <a:ext cx="421910"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W9</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a:extLst>
                <a:ext uri="{FF2B5EF4-FFF2-40B4-BE49-F238E27FC236}">
                  <a16:creationId xmlns:a16="http://schemas.microsoft.com/office/drawing/2014/main" id="{3E62FC86-7C1F-5CAE-F3C7-E5509362C9AD}"/>
                </a:ext>
              </a:extLst>
            </p:cNvPr>
            <p:cNvSpPr txBox="1"/>
            <p:nvPr/>
          </p:nvSpPr>
          <p:spPr>
            <a:xfrm>
              <a:off x="808336" y="559558"/>
              <a:ext cx="1829385" cy="3154710"/>
            </a:xfrm>
            <a:prstGeom prst="rect">
              <a:avLst/>
            </a:prstGeom>
            <a:noFill/>
          </p:spPr>
          <p:txBody>
            <a:bodyPr wrap="square" rtlCol="0">
              <a:spAutoFit/>
            </a:bodyPr>
            <a:lstStyle/>
            <a:p>
              <a:pPr algn="ctr"/>
              <a:r>
                <a:rPr lang="fr-CA" sz="19900" dirty="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dirty="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16" name="Picture 15" descr="A red maple leaf in a circle with a white circle in the middle&#10;&#10;AI-generated content may be incorrect.">
              <a:extLst>
                <a:ext uri="{FF2B5EF4-FFF2-40B4-BE49-F238E27FC236}">
                  <a16:creationId xmlns:a16="http://schemas.microsoft.com/office/drawing/2014/main" id="{5415BAD9-266C-71F2-05A3-4A7FDC119E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8" y="211540"/>
              <a:ext cx="309429" cy="294451"/>
            </a:xfrm>
            <a:prstGeom prst="rect">
              <a:avLst/>
            </a:prstGeom>
          </p:spPr>
        </p:pic>
      </p:grpSp>
      <p:grpSp>
        <p:nvGrpSpPr>
          <p:cNvPr id="17" name="Group 16">
            <a:extLst>
              <a:ext uri="{FF2B5EF4-FFF2-40B4-BE49-F238E27FC236}">
                <a16:creationId xmlns:a16="http://schemas.microsoft.com/office/drawing/2014/main" id="{8CDA24DC-EF8C-A729-CAEC-25F7BB72D866}"/>
              </a:ext>
            </a:extLst>
          </p:cNvPr>
          <p:cNvGrpSpPr/>
          <p:nvPr/>
        </p:nvGrpSpPr>
        <p:grpSpPr>
          <a:xfrm>
            <a:off x="207723" y="4745319"/>
            <a:ext cx="3030610" cy="4185761"/>
            <a:chOff x="187657" y="175126"/>
            <a:chExt cx="3030610" cy="4185761"/>
          </a:xfrm>
        </p:grpSpPr>
        <p:sp>
          <p:nvSpPr>
            <p:cNvPr id="25" name="TextBox 24">
              <a:extLst>
                <a:ext uri="{FF2B5EF4-FFF2-40B4-BE49-F238E27FC236}">
                  <a16:creationId xmlns:a16="http://schemas.microsoft.com/office/drawing/2014/main" id="{38598013-F487-B248-3987-862DD7CEF18B}"/>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C559068B-82E0-B000-80DB-86B721FF6683}"/>
                </a:ext>
              </a:extLst>
            </p:cNvPr>
            <p:cNvSpPr txBox="1"/>
            <p:nvPr/>
          </p:nvSpPr>
          <p:spPr>
            <a:xfrm>
              <a:off x="187657" y="214952"/>
              <a:ext cx="510076"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W12</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6565EF37-7C22-6E1D-3DC7-8E401DC7A40E}"/>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B4B41F8B-00A3-3C2F-BD4E-1D3B55C118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1635" y="211540"/>
              <a:ext cx="309429" cy="294451"/>
            </a:xfrm>
            <a:prstGeom prst="rect">
              <a:avLst/>
            </a:prstGeom>
          </p:spPr>
        </p:pic>
      </p:grpSp>
      <p:grpSp>
        <p:nvGrpSpPr>
          <p:cNvPr id="29" name="Group 28">
            <a:extLst>
              <a:ext uri="{FF2B5EF4-FFF2-40B4-BE49-F238E27FC236}">
                <a16:creationId xmlns:a16="http://schemas.microsoft.com/office/drawing/2014/main" id="{F0010920-9C97-468E-8F80-B8908BA1F99E}"/>
              </a:ext>
            </a:extLst>
          </p:cNvPr>
          <p:cNvGrpSpPr/>
          <p:nvPr/>
        </p:nvGrpSpPr>
        <p:grpSpPr>
          <a:xfrm>
            <a:off x="3639733" y="4745319"/>
            <a:ext cx="3030610" cy="4185761"/>
            <a:chOff x="187657" y="175126"/>
            <a:chExt cx="3030610" cy="4185761"/>
          </a:xfrm>
        </p:grpSpPr>
        <p:sp>
          <p:nvSpPr>
            <p:cNvPr id="30" name="TextBox 29">
              <a:extLst>
                <a:ext uri="{FF2B5EF4-FFF2-40B4-BE49-F238E27FC236}">
                  <a16:creationId xmlns:a16="http://schemas.microsoft.com/office/drawing/2014/main" id="{380093EE-190C-9A12-C772-748B78368637}"/>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2000">
                  <a:latin typeface="Impact" panose="020B0806030902050204" pitchFamily="34" charset="0"/>
                  <a:ea typeface="Open Sans" panose="020B0606030504020204" pitchFamily="34" charset="0"/>
                  <a:cs typeface="Open Sans" panose="020B0606030504020204" pitchFamily="34" charset="0"/>
                </a:rPr>
                <a:t>Works and Other</a:t>
              </a:r>
            </a:p>
            <a:p>
              <a:pPr algn="ctr"/>
              <a:r>
                <a:rPr lang="en-CA" sz="2000">
                  <a:latin typeface="Impact" panose="020B0806030902050204" pitchFamily="34" charset="0"/>
                  <a:ea typeface="Open Sans" panose="020B0606030504020204" pitchFamily="34" charset="0"/>
                  <a:cs typeface="Open Sans" panose="020B0606030504020204" pitchFamily="34" charset="0"/>
                </a:rPr>
                <a:t>Subject-Matter</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31" name="TextBox 30">
              <a:extLst>
                <a:ext uri="{FF2B5EF4-FFF2-40B4-BE49-F238E27FC236}">
                  <a16:creationId xmlns:a16="http://schemas.microsoft.com/office/drawing/2014/main" id="{6F2C41CD-30D7-7D4D-A67F-D1CC965FD919}"/>
                </a:ext>
              </a:extLst>
            </p:cNvPr>
            <p:cNvSpPr txBox="1"/>
            <p:nvPr/>
          </p:nvSpPr>
          <p:spPr>
            <a:xfrm>
              <a:off x="187657" y="214952"/>
              <a:ext cx="510076"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W11</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a:extLst>
                <a:ext uri="{FF2B5EF4-FFF2-40B4-BE49-F238E27FC236}">
                  <a16:creationId xmlns:a16="http://schemas.microsoft.com/office/drawing/2014/main" id="{75EC032B-4F77-444B-5286-39511A65AFA4}"/>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0000FF"/>
                  </a:solidFill>
                  <a:effectLst>
                    <a:outerShdw blurRad="38100" dist="38100" dir="2700000" algn="tl">
                      <a:srgbClr val="000000">
                        <a:alpha val="43137"/>
                      </a:srgbClr>
                    </a:outerShdw>
                  </a:effectLst>
                  <a:latin typeface="Impact" panose="020B0806030902050204" pitchFamily="34" charset="0"/>
                </a:rPr>
                <a:t>W</a:t>
              </a:r>
              <a:endParaRPr lang="en-CA" sz="19900">
                <a:solidFill>
                  <a:srgbClr val="0000FF"/>
                </a:solidFill>
                <a:effectLst>
                  <a:outerShdw blurRad="38100" dist="38100" dir="2700000" algn="tl">
                    <a:srgbClr val="000000">
                      <a:alpha val="43137"/>
                    </a:srgbClr>
                  </a:outerShdw>
                </a:effectLst>
                <a:latin typeface="Impact" panose="020B0806030902050204" pitchFamily="34" charset="0"/>
              </a:endParaRPr>
            </a:p>
          </p:txBody>
        </p:sp>
        <p:pic>
          <p:nvPicPr>
            <p:cNvPr id="33" name="Picture 32" descr="A red maple leaf in a circle with a white circle in the middle&#10;&#10;AI-generated content may be incorrect.">
              <a:extLst>
                <a:ext uri="{FF2B5EF4-FFF2-40B4-BE49-F238E27FC236}">
                  <a16:creationId xmlns:a16="http://schemas.microsoft.com/office/drawing/2014/main" id="{4B228328-2614-824D-A1F8-35714D3512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959" y="211540"/>
              <a:ext cx="309429" cy="294451"/>
            </a:xfrm>
            <a:prstGeom prst="rect">
              <a:avLst/>
            </a:prstGeom>
          </p:spPr>
        </p:pic>
      </p:grpSp>
    </p:spTree>
    <p:extLst>
      <p:ext uri="{BB962C8B-B14F-4D97-AF65-F5344CB8AC3E}">
        <p14:creationId xmlns:p14="http://schemas.microsoft.com/office/powerpoint/2010/main" val="725171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7080F004-D9AA-A716-AEC5-ACCE831E9D28}"/>
              </a:ext>
            </a:extLst>
          </p:cNvPr>
          <p:cNvGraphicFramePr>
            <a:graphicFrameLocks noGrp="1"/>
          </p:cNvGraphicFramePr>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dirty="0"/>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06F00079-3220-BBD7-8B4C-E681D9D70E62}"/>
              </a:ext>
            </a:extLst>
          </p:cNvPr>
          <p:cNvSpPr/>
          <p:nvPr/>
        </p:nvSpPr>
        <p:spPr>
          <a:xfrm>
            <a:off x="202474" y="190250"/>
            <a:ext cx="3036485" cy="855618"/>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4000" b="1" dirty="0">
                <a:effectLst>
                  <a:outerShdw blurRad="38100" dist="38100" dir="2700000" algn="tl">
                    <a:srgbClr val="000000">
                      <a:alpha val="43137"/>
                    </a:srgbClr>
                  </a:outerShdw>
                </a:effectLst>
                <a:latin typeface="Franklin Gothic Medium"/>
                <a:cs typeface="Calibri"/>
              </a:rPr>
              <a:t>Work</a:t>
            </a:r>
            <a:endParaRPr lang="fr-CA" sz="40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AEED9171-F5D6-A6F0-8C3E-8FFE5961EF6F}"/>
              </a:ext>
            </a:extLst>
          </p:cNvPr>
          <p:cNvSpPr txBox="1"/>
          <p:nvPr/>
        </p:nvSpPr>
        <p:spPr>
          <a:xfrm>
            <a:off x="128792" y="1085132"/>
            <a:ext cx="3110165" cy="3477875"/>
          </a:xfrm>
          <a:prstGeom prst="rect">
            <a:avLst/>
          </a:prstGeom>
          <a:noFill/>
        </p:spPr>
        <p:txBody>
          <a:bodyPr wrap="square" lIns="91440" tIns="45720" rIns="91440" bIns="45720" rtlCol="0" anchor="t">
            <a:spAutoFit/>
          </a:bodyPr>
          <a:lstStyle/>
          <a:p>
            <a:r>
              <a:rPr lang="fr-CA" sz="1500" b="1" dirty="0" err="1">
                <a:solidFill>
                  <a:srgbClr val="C00000"/>
                </a:solidFill>
                <a:latin typeface="Franklin Gothic Book"/>
                <a:ea typeface="Calibri"/>
                <a:cs typeface="Calibri"/>
              </a:rPr>
              <a:t>Term</a:t>
            </a:r>
            <a:r>
              <a:rPr lang="fr-CA" sz="1500" b="1" dirty="0">
                <a:solidFill>
                  <a:srgbClr val="C00000"/>
                </a:solidFill>
                <a:latin typeface="Franklin Gothic Book"/>
                <a:ea typeface="Calibri"/>
                <a:cs typeface="Calibri"/>
              </a:rPr>
              <a:t> of copyright: </a:t>
            </a:r>
            <a:r>
              <a:rPr lang="fr-CA" sz="1500" dirty="0" err="1">
                <a:latin typeface="Franklin Gothic Book"/>
                <a:ea typeface="Calibri"/>
                <a:cs typeface="Calibri"/>
              </a:rPr>
              <a:t>Usually</a:t>
            </a:r>
            <a:r>
              <a:rPr lang="fr-CA" sz="1500" dirty="0">
                <a:latin typeface="Franklin Gothic Book"/>
                <a:ea typeface="Calibri"/>
                <a:cs typeface="Calibri"/>
              </a:rPr>
              <a:t> </a:t>
            </a:r>
            <a:r>
              <a:rPr lang="fr-CA" sz="1500" b="1" dirty="0">
                <a:latin typeface="Franklin Gothic Book"/>
                <a:ea typeface="Calibri"/>
                <a:cs typeface="Calibri"/>
              </a:rPr>
              <a:t>70</a:t>
            </a:r>
            <a:r>
              <a:rPr lang="fr-CA" sz="1500" dirty="0">
                <a:latin typeface="Franklin Gothic Book"/>
                <a:ea typeface="Calibri"/>
                <a:cs typeface="Calibri"/>
              </a:rPr>
              <a:t> </a:t>
            </a:r>
            <a:r>
              <a:rPr lang="fr-CA" sz="1500" dirty="0" err="1">
                <a:latin typeface="Franklin Gothic Book"/>
                <a:ea typeface="Calibri"/>
                <a:cs typeface="Calibri"/>
              </a:rPr>
              <a:t>years</a:t>
            </a:r>
            <a:r>
              <a:rPr lang="fr-CA" sz="1500" dirty="0">
                <a:latin typeface="Franklin Gothic Book"/>
                <a:ea typeface="Calibri"/>
                <a:cs typeface="Calibri"/>
              </a:rPr>
              <a:t> </a:t>
            </a:r>
            <a:r>
              <a:rPr lang="fr-CA" sz="1500" dirty="0" err="1">
                <a:latin typeface="Franklin Gothic Book"/>
                <a:ea typeface="Calibri"/>
                <a:cs typeface="Calibri"/>
              </a:rPr>
              <a:t>following</a:t>
            </a:r>
            <a:r>
              <a:rPr lang="fr-CA" sz="1500" dirty="0">
                <a:latin typeface="Franklin Gothic Book"/>
                <a:ea typeface="Calibri"/>
                <a:cs typeface="Calibri"/>
              </a:rPr>
              <a:t> the </a:t>
            </a:r>
            <a:r>
              <a:rPr lang="fr-CA" sz="1500" dirty="0" err="1">
                <a:latin typeface="Franklin Gothic Book"/>
                <a:ea typeface="Calibri"/>
                <a:cs typeface="Calibri"/>
              </a:rPr>
              <a:t>year</a:t>
            </a:r>
            <a:r>
              <a:rPr lang="fr-CA" sz="1500" dirty="0">
                <a:latin typeface="Franklin Gothic Book"/>
                <a:ea typeface="Calibri"/>
                <a:cs typeface="Calibri"/>
              </a:rPr>
              <a:t> of an </a:t>
            </a:r>
            <a:r>
              <a:rPr lang="fr-CA" sz="1500" dirty="0" err="1">
                <a:latin typeface="Franklin Gothic Book"/>
                <a:ea typeface="Calibri"/>
                <a:cs typeface="Calibri"/>
              </a:rPr>
              <a:t>author's</a:t>
            </a:r>
            <a:r>
              <a:rPr lang="fr-CA" sz="1500" dirty="0">
                <a:latin typeface="Franklin Gothic Book"/>
                <a:ea typeface="Calibri"/>
                <a:cs typeface="Calibri"/>
              </a:rPr>
              <a:t> </a:t>
            </a:r>
            <a:r>
              <a:rPr lang="fr-CA" sz="1500" dirty="0" err="1">
                <a:latin typeface="Franklin Gothic Book"/>
                <a:ea typeface="Calibri"/>
                <a:cs typeface="Calibri"/>
              </a:rPr>
              <a:t>death</a:t>
            </a:r>
            <a:r>
              <a:rPr lang="fr-CA" sz="1500" dirty="0">
                <a:latin typeface="Franklin Gothic Book"/>
                <a:ea typeface="Calibri"/>
                <a:cs typeface="Calibri"/>
              </a:rPr>
              <a:t>.</a:t>
            </a:r>
          </a:p>
          <a:p>
            <a:pPr>
              <a:spcBef>
                <a:spcPts val="600"/>
              </a:spcBef>
            </a:pPr>
            <a:r>
              <a:rPr lang="fr-CA" sz="1500" b="1" dirty="0">
                <a:solidFill>
                  <a:srgbClr val="C00000"/>
                </a:solidFill>
                <a:latin typeface="Franklin Gothic Book"/>
                <a:ea typeface="Calibri"/>
                <a:cs typeface="Calibri"/>
              </a:rPr>
              <a:t>Extension: </a:t>
            </a:r>
            <a:r>
              <a:rPr lang="fr-CA" sz="1500" dirty="0">
                <a:latin typeface="Franklin Gothic Book"/>
                <a:ea typeface="Calibri"/>
                <a:cs typeface="Calibri"/>
              </a:rPr>
              <a:t>General </a:t>
            </a:r>
            <a:r>
              <a:rPr lang="fr-CA" sz="1500" dirty="0" err="1">
                <a:latin typeface="Franklin Gothic Book"/>
                <a:ea typeface="Calibri"/>
                <a:cs typeface="Calibri"/>
              </a:rPr>
              <a:t>term</a:t>
            </a:r>
            <a:r>
              <a:rPr lang="fr-CA" sz="1500" dirty="0">
                <a:latin typeface="Franklin Gothic Book"/>
                <a:ea typeface="Calibri"/>
                <a:cs typeface="Calibri"/>
              </a:rPr>
              <a:t> </a:t>
            </a:r>
            <a:r>
              <a:rPr lang="fr-CA" sz="1500" dirty="0" err="1">
                <a:latin typeface="Franklin Gothic Book"/>
                <a:ea typeface="Calibri"/>
                <a:cs typeface="Calibri"/>
              </a:rPr>
              <a:t>was</a:t>
            </a:r>
            <a:r>
              <a:rPr lang="fr-CA" sz="1500" dirty="0">
                <a:latin typeface="Franklin Gothic Book"/>
                <a:ea typeface="Calibri"/>
                <a:cs typeface="Calibri"/>
              </a:rPr>
              <a:t> </a:t>
            </a:r>
            <a:r>
              <a:rPr lang="fr-CA" sz="1500" dirty="0" err="1">
                <a:latin typeface="Franklin Gothic Book"/>
                <a:ea typeface="Calibri"/>
                <a:cs typeface="Calibri"/>
              </a:rPr>
              <a:t>extended</a:t>
            </a:r>
            <a:r>
              <a:rPr lang="fr-CA" sz="1500" dirty="0">
                <a:latin typeface="Franklin Gothic Book"/>
                <a:ea typeface="Calibri"/>
                <a:cs typeface="Calibri"/>
              </a:rPr>
              <a:t> on </a:t>
            </a:r>
            <a:r>
              <a:rPr lang="fr-CA" sz="1500" dirty="0" err="1">
                <a:latin typeface="Franklin Gothic Book"/>
                <a:ea typeface="Calibri"/>
                <a:cs typeface="Calibri"/>
              </a:rPr>
              <a:t>December</a:t>
            </a:r>
            <a:r>
              <a:rPr lang="fr-CA" sz="1500" dirty="0">
                <a:latin typeface="Franklin Gothic Book"/>
                <a:ea typeface="Calibri"/>
                <a:cs typeface="Calibri"/>
              </a:rPr>
              <a:t> 30, 2022 </a:t>
            </a:r>
            <a:r>
              <a:rPr lang="fr-CA" sz="1500" dirty="0" err="1">
                <a:latin typeface="Franklin Gothic Book"/>
                <a:ea typeface="Calibri"/>
                <a:cs typeface="Calibri"/>
              </a:rPr>
              <a:t>from</a:t>
            </a:r>
            <a:r>
              <a:rPr lang="fr-CA" sz="1500" dirty="0">
                <a:latin typeface="Franklin Gothic Book"/>
                <a:ea typeface="Calibri"/>
                <a:cs typeface="Calibri"/>
              </a:rPr>
              <a:t> </a:t>
            </a:r>
            <a:r>
              <a:rPr lang="fr-CA" sz="1500" b="1" dirty="0">
                <a:latin typeface="Franklin Gothic Book"/>
                <a:ea typeface="Calibri"/>
                <a:cs typeface="Calibri"/>
              </a:rPr>
              <a:t>50 </a:t>
            </a:r>
            <a:r>
              <a:rPr lang="fr-CA" sz="1500" dirty="0" err="1">
                <a:latin typeface="Franklin Gothic Book"/>
                <a:ea typeface="Calibri"/>
                <a:cs typeface="Calibri"/>
              </a:rPr>
              <a:t>years</a:t>
            </a:r>
            <a:r>
              <a:rPr lang="fr-CA" sz="1500" b="1" dirty="0">
                <a:latin typeface="Franklin Gothic Book"/>
                <a:ea typeface="Calibri"/>
                <a:cs typeface="Calibri"/>
              </a:rPr>
              <a:t> </a:t>
            </a:r>
            <a:r>
              <a:rPr lang="fr-CA" sz="1500" dirty="0">
                <a:latin typeface="Franklin Gothic Book"/>
                <a:ea typeface="Calibri"/>
                <a:cs typeface="Calibri"/>
              </a:rPr>
              <a:t>to </a:t>
            </a:r>
            <a:r>
              <a:rPr lang="fr-CA" sz="1500" b="1" dirty="0">
                <a:latin typeface="Franklin Gothic Book"/>
                <a:ea typeface="Calibri"/>
                <a:cs typeface="Calibri"/>
              </a:rPr>
              <a:t>70</a:t>
            </a:r>
            <a:r>
              <a:rPr lang="fr-CA" sz="1500" dirty="0">
                <a:latin typeface="Franklin Gothic Book"/>
                <a:ea typeface="Calibri"/>
                <a:cs typeface="Calibri"/>
              </a:rPr>
              <a:t> </a:t>
            </a:r>
            <a:r>
              <a:rPr lang="fr-CA" sz="1500" dirty="0" err="1">
                <a:latin typeface="Franklin Gothic Book"/>
                <a:ea typeface="Calibri"/>
                <a:cs typeface="Calibri"/>
              </a:rPr>
              <a:t>years</a:t>
            </a:r>
            <a:r>
              <a:rPr lang="fr-CA" sz="1500" dirty="0">
                <a:latin typeface="Franklin Gothic Book"/>
                <a:ea typeface="Calibri"/>
                <a:cs typeface="Calibri"/>
              </a:rPr>
              <a:t> </a:t>
            </a:r>
            <a:r>
              <a:rPr lang="fr-CA" sz="1500" dirty="0" err="1">
                <a:latin typeface="Franklin Gothic Book"/>
                <a:ea typeface="Calibri"/>
                <a:cs typeface="Calibri"/>
              </a:rPr>
              <a:t>after</a:t>
            </a:r>
            <a:r>
              <a:rPr lang="fr-CA" sz="1500" dirty="0">
                <a:latin typeface="Franklin Gothic Book"/>
                <a:ea typeface="Calibri"/>
                <a:cs typeface="Calibri"/>
              </a:rPr>
              <a:t> </a:t>
            </a:r>
            <a:r>
              <a:rPr lang="fr-CA" sz="1500" dirty="0" err="1">
                <a:latin typeface="Franklin Gothic Book"/>
                <a:ea typeface="Calibri"/>
                <a:cs typeface="Calibri"/>
              </a:rPr>
              <a:t>death</a:t>
            </a:r>
            <a:r>
              <a:rPr lang="fr-CA" sz="1500" dirty="0">
                <a:latin typeface="Franklin Gothic Book"/>
                <a:ea typeface="Calibri"/>
                <a:cs typeface="Calibri"/>
              </a:rPr>
              <a:t>.</a:t>
            </a:r>
          </a:p>
          <a:p>
            <a:pPr>
              <a:spcBef>
                <a:spcPts val="600"/>
              </a:spcBef>
            </a:pPr>
            <a:r>
              <a:rPr lang="fr-CA" sz="1500" b="1" dirty="0">
                <a:solidFill>
                  <a:srgbClr val="C00000"/>
                </a:solidFill>
                <a:latin typeface="Franklin Gothic Book"/>
                <a:ea typeface="Calibri"/>
                <a:cs typeface="Calibri"/>
              </a:rPr>
              <a:t>Anonymous and </a:t>
            </a:r>
            <a:r>
              <a:rPr lang="fr-CA" sz="1500" b="1" dirty="0" err="1">
                <a:solidFill>
                  <a:srgbClr val="C00000"/>
                </a:solidFill>
                <a:latin typeface="Franklin Gothic Book"/>
                <a:ea typeface="Calibri"/>
                <a:cs typeface="Calibri"/>
              </a:rPr>
              <a:t>pseudonymous</a:t>
            </a:r>
            <a:r>
              <a:rPr lang="fr-CA" sz="1500" b="1" dirty="0">
                <a:solidFill>
                  <a:srgbClr val="C00000"/>
                </a:solidFill>
                <a:latin typeface="Franklin Gothic Book"/>
                <a:ea typeface="Calibri"/>
                <a:cs typeface="Calibri"/>
              </a:rPr>
              <a:t> </a:t>
            </a:r>
            <a:r>
              <a:rPr lang="fr-CA" sz="1500" b="1" dirty="0" err="1">
                <a:solidFill>
                  <a:srgbClr val="C00000"/>
                </a:solidFill>
                <a:latin typeface="Franklin Gothic Book"/>
                <a:ea typeface="Calibri"/>
                <a:cs typeface="Calibri"/>
              </a:rPr>
              <a:t>works</a:t>
            </a:r>
            <a:r>
              <a:rPr lang="fr-CA" sz="1500" b="1" dirty="0">
                <a:solidFill>
                  <a:srgbClr val="C00000"/>
                </a:solidFill>
                <a:latin typeface="Franklin Gothic Book"/>
                <a:ea typeface="Calibri"/>
                <a:cs typeface="Calibri"/>
              </a:rPr>
              <a:t>: </a:t>
            </a:r>
            <a:r>
              <a:rPr lang="fr-CA" sz="1500" b="1" dirty="0">
                <a:latin typeface="Franklin Gothic Book"/>
                <a:ea typeface="Calibri"/>
                <a:cs typeface="Calibri"/>
              </a:rPr>
              <a:t>75</a:t>
            </a:r>
            <a:r>
              <a:rPr lang="en-GB" sz="1500" b="1" dirty="0">
                <a:latin typeface="Franklin Gothic Book"/>
                <a:ea typeface="Calibri"/>
                <a:cs typeface="Calibri"/>
              </a:rPr>
              <a:t> </a:t>
            </a:r>
            <a:r>
              <a:rPr lang="en-GB" sz="1500" dirty="0">
                <a:latin typeface="Franklin Gothic Book"/>
                <a:ea typeface="Calibri"/>
                <a:cs typeface="Calibri"/>
              </a:rPr>
              <a:t>years after a work is made. If published before term expires, copyright lasts until </a:t>
            </a:r>
            <a:r>
              <a:rPr lang="en-GB" sz="1500" b="1" dirty="0">
                <a:latin typeface="Franklin Gothic Book"/>
                <a:ea typeface="Calibri"/>
                <a:cs typeface="Calibri"/>
              </a:rPr>
              <a:t>75</a:t>
            </a:r>
            <a:r>
              <a:rPr lang="en-GB" sz="1500" dirty="0">
                <a:latin typeface="Franklin Gothic Book"/>
                <a:ea typeface="Calibri"/>
                <a:cs typeface="Calibri"/>
              </a:rPr>
              <a:t> years after first publication or </a:t>
            </a:r>
            <a:r>
              <a:rPr lang="en-GB" sz="1500" b="1" dirty="0">
                <a:latin typeface="Franklin Gothic Book"/>
                <a:ea typeface="Calibri"/>
                <a:cs typeface="Calibri"/>
              </a:rPr>
              <a:t>100</a:t>
            </a:r>
            <a:r>
              <a:rPr lang="en-GB" sz="1500" dirty="0">
                <a:latin typeface="Franklin Gothic Book"/>
                <a:ea typeface="Calibri"/>
                <a:cs typeface="Calibri"/>
              </a:rPr>
              <a:t> years after work is made, whichever is earlier. </a:t>
            </a:r>
            <a:endParaRPr lang="en-CA" sz="1500" dirty="0">
              <a:latin typeface="Franklin Gothic Book"/>
              <a:ea typeface="Calibri"/>
              <a:cs typeface="Calibri"/>
            </a:endParaRPr>
          </a:p>
        </p:txBody>
      </p:sp>
      <p:sp>
        <p:nvSpPr>
          <p:cNvPr id="20" name="TextBox 19">
            <a:extLst>
              <a:ext uri="{FF2B5EF4-FFF2-40B4-BE49-F238E27FC236}">
                <a16:creationId xmlns:a16="http://schemas.microsoft.com/office/drawing/2014/main" id="{C0A27EC5-037B-BF34-D8C6-859E8374616D}"/>
              </a:ext>
            </a:extLst>
          </p:cNvPr>
          <p:cNvSpPr txBox="1"/>
          <p:nvPr/>
        </p:nvSpPr>
        <p:spPr>
          <a:xfrm>
            <a:off x="3540660" y="1124321"/>
            <a:ext cx="3129231" cy="3370153"/>
          </a:xfrm>
          <a:prstGeom prst="rect">
            <a:avLst/>
          </a:prstGeom>
          <a:noFill/>
        </p:spPr>
        <p:txBody>
          <a:bodyPr wrap="square" lIns="91440" tIns="45720" rIns="91440" bIns="45720" rtlCol="0" anchor="t">
            <a:spAutoFit/>
          </a:bodyPr>
          <a:lstStyle/>
          <a:p>
            <a:r>
              <a:rPr lang="en-GB" sz="1600" b="1" dirty="0">
                <a:solidFill>
                  <a:srgbClr val="C00000"/>
                </a:solidFill>
                <a:latin typeface="Franklin Gothic Book"/>
                <a:ea typeface="Calibri"/>
                <a:cs typeface="Calibri"/>
              </a:rPr>
              <a:t>Term of copyright: </a:t>
            </a:r>
            <a:r>
              <a:rPr lang="en-GB" sz="1600" dirty="0">
                <a:latin typeface="Franklin Gothic Book"/>
                <a:ea typeface="Calibri"/>
                <a:cs typeface="Calibri"/>
              </a:rPr>
              <a:t>If unpublished, </a:t>
            </a:r>
            <a:r>
              <a:rPr lang="en-GB" sz="1600" b="1" dirty="0">
                <a:latin typeface="Franklin Gothic Book"/>
                <a:ea typeface="Calibri"/>
                <a:cs typeface="Calibri"/>
              </a:rPr>
              <a:t>70</a:t>
            </a:r>
            <a:r>
              <a:rPr lang="en-GB" sz="1600" dirty="0">
                <a:latin typeface="Franklin Gothic Book"/>
                <a:ea typeface="Calibri"/>
                <a:cs typeface="Calibri"/>
              </a:rPr>
              <a:t> years after first recording. If published before term expires, copyright lasts until </a:t>
            </a:r>
            <a:r>
              <a:rPr lang="en-GB" sz="1600" b="1" dirty="0">
                <a:latin typeface="Franklin Gothic Book"/>
                <a:ea typeface="Calibri"/>
                <a:cs typeface="Calibri"/>
              </a:rPr>
              <a:t>75</a:t>
            </a:r>
            <a:r>
              <a:rPr lang="en-GB" sz="1600" dirty="0">
                <a:latin typeface="Franklin Gothic Book"/>
                <a:ea typeface="Calibri"/>
                <a:cs typeface="Calibri"/>
              </a:rPr>
              <a:t> years after first publication or </a:t>
            </a:r>
            <a:r>
              <a:rPr lang="en-GB" sz="1600" b="1" dirty="0">
                <a:latin typeface="Franklin Gothic Book"/>
                <a:ea typeface="Calibri"/>
                <a:cs typeface="Calibri"/>
              </a:rPr>
              <a:t>100</a:t>
            </a:r>
            <a:r>
              <a:rPr lang="en-GB" sz="1600" dirty="0">
                <a:latin typeface="Franklin Gothic Book"/>
                <a:ea typeface="Calibri"/>
                <a:cs typeface="Calibri"/>
              </a:rPr>
              <a:t> years after first recording, whichever is earlier.</a:t>
            </a:r>
            <a:endParaRPr lang="en-GB" sz="1600" dirty="0">
              <a:solidFill>
                <a:srgbClr val="000000"/>
              </a:solidFill>
              <a:latin typeface="Franklin Gothic Book"/>
              <a:ea typeface="Calibri"/>
              <a:cs typeface="Calibri"/>
            </a:endParaRPr>
          </a:p>
          <a:p>
            <a:pPr>
              <a:spcBef>
                <a:spcPts val="600"/>
              </a:spcBef>
            </a:pPr>
            <a:r>
              <a:rPr lang="en-GB" sz="1600" b="1" dirty="0">
                <a:solidFill>
                  <a:srgbClr val="C00000"/>
                </a:solidFill>
                <a:latin typeface="Franklin Gothic Book"/>
                <a:ea typeface="Calibri"/>
                <a:cs typeface="Calibri"/>
              </a:rPr>
              <a:t>Extension:</a:t>
            </a:r>
            <a:r>
              <a:rPr lang="en-GB" sz="1600" dirty="0">
                <a:solidFill>
                  <a:srgbClr val="C00000"/>
                </a:solidFill>
                <a:latin typeface="Franklin Gothic Book"/>
                <a:ea typeface="Calibri"/>
                <a:cs typeface="Calibri"/>
              </a:rPr>
              <a:t> </a:t>
            </a:r>
            <a:r>
              <a:rPr lang="en-GB" sz="1600" dirty="0">
                <a:latin typeface="Franklin Gothic Book"/>
                <a:ea typeface="Calibri"/>
                <a:cs typeface="Calibri"/>
              </a:rPr>
              <a:t>On</a:t>
            </a:r>
            <a:r>
              <a:rPr lang="en-GB" sz="1600" dirty="0">
                <a:solidFill>
                  <a:srgbClr val="000000"/>
                </a:solidFill>
                <a:latin typeface="Franklin Gothic Book"/>
                <a:ea typeface="Calibri"/>
                <a:cs typeface="Calibri"/>
              </a:rPr>
              <a:t> June 23, 2015, the term of copyright for sound recordings was extended from </a:t>
            </a:r>
            <a:r>
              <a:rPr lang="en-GB" sz="1600" b="1" dirty="0">
                <a:solidFill>
                  <a:srgbClr val="000000"/>
                </a:solidFill>
                <a:latin typeface="Franklin Gothic Book"/>
                <a:ea typeface="Calibri"/>
                <a:cs typeface="Calibri"/>
              </a:rPr>
              <a:t>50</a:t>
            </a:r>
            <a:r>
              <a:rPr lang="en-GB" sz="1600" dirty="0">
                <a:solidFill>
                  <a:srgbClr val="000000"/>
                </a:solidFill>
                <a:latin typeface="Franklin Gothic Book"/>
                <a:ea typeface="Calibri"/>
                <a:cs typeface="Calibri"/>
              </a:rPr>
              <a:t> to </a:t>
            </a:r>
            <a:r>
              <a:rPr lang="en-GB" sz="1600" b="1" dirty="0">
                <a:solidFill>
                  <a:srgbClr val="000000"/>
                </a:solidFill>
                <a:latin typeface="Franklin Gothic Book"/>
                <a:ea typeface="Calibri"/>
                <a:cs typeface="Calibri"/>
              </a:rPr>
              <a:t>70</a:t>
            </a:r>
            <a:r>
              <a:rPr lang="en-GB" sz="1600" dirty="0">
                <a:solidFill>
                  <a:srgbClr val="000000"/>
                </a:solidFill>
                <a:latin typeface="Franklin Gothic Book"/>
                <a:ea typeface="Calibri"/>
                <a:cs typeface="Calibri"/>
              </a:rPr>
              <a:t> years after the recording was made.  </a:t>
            </a:r>
            <a:r>
              <a:rPr lang="en-GB" sz="1600" b="1" dirty="0">
                <a:solidFill>
                  <a:srgbClr val="0000FF"/>
                </a:solidFill>
                <a:latin typeface="Franklin Gothic Book"/>
                <a:ea typeface="Calibri"/>
                <a:cs typeface="Calibri"/>
              </a:rPr>
              <a:t> </a:t>
            </a:r>
            <a:r>
              <a:rPr lang="en-GB" sz="1600" dirty="0">
                <a:latin typeface="Franklin Gothic Book"/>
                <a:ea typeface="Calibri"/>
                <a:cs typeface="Calibri"/>
              </a:rPr>
              <a:t> </a:t>
            </a:r>
            <a:endParaRPr lang="fr-CA" sz="1600" dirty="0">
              <a:latin typeface="Franklin Gothic Book"/>
            </a:endParaRPr>
          </a:p>
          <a:p>
            <a:endParaRPr lang="en-GB" sz="1600" dirty="0">
              <a:latin typeface="Franklin Gothic Book"/>
              <a:ea typeface="Calibri"/>
              <a:cs typeface="Calibri"/>
            </a:endParaRPr>
          </a:p>
        </p:txBody>
      </p:sp>
      <p:sp>
        <p:nvSpPr>
          <p:cNvPr id="22" name="TextBox 21">
            <a:extLst>
              <a:ext uri="{FF2B5EF4-FFF2-40B4-BE49-F238E27FC236}">
                <a16:creationId xmlns:a16="http://schemas.microsoft.com/office/drawing/2014/main" id="{F7206332-8383-226A-3166-5F4D284DF3FB}"/>
              </a:ext>
            </a:extLst>
          </p:cNvPr>
          <p:cNvSpPr txBox="1"/>
          <p:nvPr/>
        </p:nvSpPr>
        <p:spPr>
          <a:xfrm>
            <a:off x="123221" y="5737610"/>
            <a:ext cx="3110164" cy="1477328"/>
          </a:xfrm>
          <a:prstGeom prst="rect">
            <a:avLst/>
          </a:prstGeom>
          <a:noFill/>
        </p:spPr>
        <p:txBody>
          <a:bodyPr wrap="square" lIns="91440" tIns="45720" rIns="91440" bIns="45720" rtlCol="0" anchor="t">
            <a:spAutoFit/>
          </a:bodyPr>
          <a:lstStyle/>
          <a:p>
            <a:pPr marR="71755"/>
            <a:r>
              <a:rPr lang="en-US" b="1" kern="1400" dirty="0">
                <a:solidFill>
                  <a:srgbClr val="C00000"/>
                </a:solidFill>
                <a:latin typeface="Franklin Gothic Book"/>
              </a:rPr>
              <a:t>Term of copyright</a:t>
            </a:r>
            <a:r>
              <a:rPr lang="en-US" b="1" kern="1400" dirty="0">
                <a:ln>
                  <a:noFill/>
                </a:ln>
                <a:solidFill>
                  <a:srgbClr val="C00000"/>
                </a:solidFill>
                <a:effectLst/>
                <a:latin typeface="Franklin Gothic Book"/>
              </a:rPr>
              <a:t>: </a:t>
            </a:r>
            <a:r>
              <a:rPr lang="en-US" b="1" kern="1400" dirty="0">
                <a:latin typeface="Franklin Gothic Book"/>
              </a:rPr>
              <a:t>50</a:t>
            </a:r>
            <a:r>
              <a:rPr lang="en-US" kern="1400" dirty="0">
                <a:solidFill>
                  <a:srgbClr val="000000"/>
                </a:solidFill>
                <a:latin typeface="Franklin Gothic Book"/>
              </a:rPr>
              <a:t> years from the end </a:t>
            </a:r>
            <a:r>
              <a:rPr lang="en-US" kern="1400" dirty="0">
                <a:ln>
                  <a:noFill/>
                </a:ln>
                <a:solidFill>
                  <a:srgbClr val="000000"/>
                </a:solidFill>
                <a:effectLst/>
                <a:latin typeface="Franklin Gothic Book"/>
              </a:rPr>
              <a:t>of </a:t>
            </a:r>
            <a:r>
              <a:rPr lang="en-US" kern="1400" dirty="0">
                <a:solidFill>
                  <a:srgbClr val="000000"/>
                </a:solidFill>
                <a:latin typeface="Franklin Gothic Book"/>
              </a:rPr>
              <a:t>the calendar year when a signal was first broadcast.</a:t>
            </a:r>
            <a:endParaRPr lang="en-US" kern="1400" dirty="0">
              <a:ln>
                <a:noFill/>
              </a:ln>
              <a:solidFill>
                <a:srgbClr val="000000"/>
              </a:solidFill>
              <a:effectLst/>
              <a:latin typeface="Franklin Gothic Book"/>
            </a:endParaRPr>
          </a:p>
          <a:p>
            <a:pPr marR="71755" algn="l">
              <a:buNone/>
            </a:pPr>
            <a:endParaRPr lang="en-US" kern="1400" dirty="0">
              <a:ln>
                <a:noFill/>
              </a:ln>
              <a:solidFill>
                <a:srgbClr val="000000"/>
              </a:solidFill>
              <a:effectLst/>
              <a:latin typeface="Franklin Gothic Book"/>
            </a:endParaRPr>
          </a:p>
        </p:txBody>
      </p:sp>
      <p:sp>
        <p:nvSpPr>
          <p:cNvPr id="24" name="TextBox 23">
            <a:extLst>
              <a:ext uri="{FF2B5EF4-FFF2-40B4-BE49-F238E27FC236}">
                <a16:creationId xmlns:a16="http://schemas.microsoft.com/office/drawing/2014/main" id="{44C0EFD4-D654-DFD7-89E5-975444529AD5}"/>
              </a:ext>
            </a:extLst>
          </p:cNvPr>
          <p:cNvSpPr txBox="1"/>
          <p:nvPr/>
        </p:nvSpPr>
        <p:spPr>
          <a:xfrm>
            <a:off x="3580727" y="5682907"/>
            <a:ext cx="3154052" cy="3231654"/>
          </a:xfrm>
          <a:prstGeom prst="rect">
            <a:avLst/>
          </a:prstGeom>
          <a:noFill/>
        </p:spPr>
        <p:txBody>
          <a:bodyPr wrap="square" lIns="91440" tIns="45720" rIns="91440" bIns="45720" rtlCol="0" anchor="t">
            <a:spAutoFit/>
          </a:bodyPr>
          <a:lstStyle/>
          <a:p>
            <a:pPr marR="71755"/>
            <a:r>
              <a:rPr lang="en-US" sz="1700" b="1" kern="1400" dirty="0">
                <a:solidFill>
                  <a:srgbClr val="C00000"/>
                </a:solidFill>
                <a:latin typeface="Franklin Gothic Book"/>
              </a:rPr>
              <a:t>Term of copyright</a:t>
            </a:r>
            <a:r>
              <a:rPr lang="en-US" sz="1700" b="1" kern="1400" dirty="0">
                <a:ln>
                  <a:noFill/>
                </a:ln>
                <a:solidFill>
                  <a:srgbClr val="C00000"/>
                </a:solidFill>
                <a:effectLst/>
                <a:latin typeface="Franklin Gothic Book"/>
              </a:rPr>
              <a:t>: </a:t>
            </a:r>
            <a:r>
              <a:rPr lang="en-US" sz="1700" b="1" kern="1400" dirty="0">
                <a:solidFill>
                  <a:srgbClr val="000000"/>
                </a:solidFill>
                <a:latin typeface="Franklin Gothic Book"/>
              </a:rPr>
              <a:t>50</a:t>
            </a:r>
            <a:r>
              <a:rPr lang="en-US" sz="1700" kern="1400" dirty="0">
                <a:solidFill>
                  <a:srgbClr val="000000"/>
                </a:solidFill>
                <a:latin typeface="Franklin Gothic Book"/>
              </a:rPr>
              <a:t> years from the year of the performance. If the performance is recorded, copyright lasts until </a:t>
            </a:r>
            <a:r>
              <a:rPr lang="en-US" sz="1700" b="1" kern="1400" dirty="0">
                <a:solidFill>
                  <a:srgbClr val="000000"/>
                </a:solidFill>
                <a:latin typeface="Franklin Gothic Book"/>
              </a:rPr>
              <a:t>70</a:t>
            </a:r>
            <a:r>
              <a:rPr lang="en-US" sz="1700" kern="1400" dirty="0">
                <a:solidFill>
                  <a:srgbClr val="000000"/>
                </a:solidFill>
                <a:latin typeface="Franklin Gothic Book"/>
              </a:rPr>
              <a:t> years after the first recording is made. If the recording is published before expiry of that term, </a:t>
            </a:r>
            <a:r>
              <a:rPr lang="en-GB" sz="1700" kern="1400" dirty="0">
                <a:solidFill>
                  <a:srgbClr val="000000"/>
                </a:solidFill>
                <a:latin typeface="Franklin Gothic Book"/>
              </a:rPr>
              <a:t>copyright lasts until </a:t>
            </a:r>
            <a:r>
              <a:rPr lang="en-GB" sz="1700" b="1" kern="1400" dirty="0">
                <a:solidFill>
                  <a:srgbClr val="000000"/>
                </a:solidFill>
                <a:latin typeface="Franklin Gothic Book"/>
              </a:rPr>
              <a:t>75</a:t>
            </a:r>
            <a:r>
              <a:rPr lang="en-GB" sz="1700" kern="1400" dirty="0">
                <a:solidFill>
                  <a:srgbClr val="000000"/>
                </a:solidFill>
                <a:latin typeface="Franklin Gothic Book"/>
              </a:rPr>
              <a:t> years after first publication or </a:t>
            </a:r>
            <a:r>
              <a:rPr lang="en-GB" sz="1700" b="1" kern="1400" dirty="0">
                <a:solidFill>
                  <a:srgbClr val="000000"/>
                </a:solidFill>
                <a:latin typeface="Franklin Gothic Book"/>
              </a:rPr>
              <a:t>100</a:t>
            </a:r>
            <a:r>
              <a:rPr lang="en-GB" sz="1700" kern="1400" dirty="0">
                <a:solidFill>
                  <a:srgbClr val="000000"/>
                </a:solidFill>
                <a:latin typeface="Franklin Gothic Book"/>
              </a:rPr>
              <a:t> years after work is made, whichever is earlier.</a:t>
            </a:r>
            <a:endParaRPr lang="en-US" sz="1700" kern="1400" dirty="0">
              <a:ln>
                <a:noFill/>
              </a:ln>
              <a:solidFill>
                <a:srgbClr val="000000"/>
              </a:solidFill>
              <a:effectLst/>
              <a:latin typeface="Franklin Gothic Book"/>
            </a:endParaRPr>
          </a:p>
        </p:txBody>
      </p:sp>
      <p:sp>
        <p:nvSpPr>
          <p:cNvPr id="27" name="Rectangle 26">
            <a:extLst>
              <a:ext uri="{FF2B5EF4-FFF2-40B4-BE49-F238E27FC236}">
                <a16:creationId xmlns:a16="http://schemas.microsoft.com/office/drawing/2014/main" id="{4F6DE8D8-A9E3-3647-74EF-1B1FB300E750}"/>
              </a:ext>
            </a:extLst>
          </p:cNvPr>
          <p:cNvSpPr/>
          <p:nvPr/>
        </p:nvSpPr>
        <p:spPr>
          <a:xfrm>
            <a:off x="3619040" y="190250"/>
            <a:ext cx="3036485" cy="855618"/>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800" b="1">
                <a:effectLst>
                  <a:outerShdw blurRad="38100" dist="38100" dir="2700000" algn="tl">
                    <a:srgbClr val="000000">
                      <a:alpha val="43137"/>
                    </a:srgbClr>
                  </a:outerShdw>
                </a:effectLst>
                <a:latin typeface="Franklin Gothic Medium"/>
                <a:ea typeface="Calibri"/>
                <a:cs typeface="Calibri"/>
              </a:rPr>
              <a:t>Sound </a:t>
            </a:r>
          </a:p>
          <a:p>
            <a:r>
              <a:rPr lang="fr-CA" sz="2800" b="1" err="1">
                <a:effectLst>
                  <a:outerShdw blurRad="38100" dist="38100" dir="2700000" algn="tl">
                    <a:srgbClr val="000000">
                      <a:alpha val="43137"/>
                    </a:srgbClr>
                  </a:outerShdw>
                </a:effectLst>
                <a:latin typeface="Franklin Gothic Medium"/>
                <a:ea typeface="Calibri"/>
                <a:cs typeface="Calibri"/>
              </a:rPr>
              <a:t>Recording</a:t>
            </a:r>
            <a:endParaRPr lang="fr-CA" sz="28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31" name="Rectangle 30">
            <a:extLst>
              <a:ext uri="{FF2B5EF4-FFF2-40B4-BE49-F238E27FC236}">
                <a16:creationId xmlns:a16="http://schemas.microsoft.com/office/drawing/2014/main" id="{BE0AA0A8-0625-456E-5EEB-A5FFB26C6B9E}"/>
              </a:ext>
            </a:extLst>
          </p:cNvPr>
          <p:cNvSpPr/>
          <p:nvPr/>
        </p:nvSpPr>
        <p:spPr>
          <a:xfrm>
            <a:off x="202472" y="4761484"/>
            <a:ext cx="3036485" cy="855618"/>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200" b="1">
                <a:effectLst>
                  <a:outerShdw blurRad="38100" dist="38100" dir="2700000" algn="tl">
                    <a:srgbClr val="000000">
                      <a:alpha val="43137"/>
                    </a:srgbClr>
                  </a:outerShdw>
                </a:effectLst>
                <a:latin typeface="Franklin Gothic Medium"/>
                <a:cs typeface="Calibri"/>
              </a:rPr>
              <a:t>Communication </a:t>
            </a:r>
          </a:p>
          <a:p>
            <a:r>
              <a:rPr lang="fr-CA" sz="2200" b="1">
                <a:effectLst>
                  <a:outerShdw blurRad="38100" dist="38100" dir="2700000" algn="tl">
                    <a:srgbClr val="000000">
                      <a:alpha val="43137"/>
                    </a:srgbClr>
                  </a:outerShdw>
                </a:effectLst>
                <a:latin typeface="Franklin Gothic Medium"/>
                <a:cs typeface="Calibri"/>
              </a:rPr>
              <a:t>Signal</a:t>
            </a:r>
          </a:p>
        </p:txBody>
      </p:sp>
      <p:sp>
        <p:nvSpPr>
          <p:cNvPr id="2" name="Rectangle 1">
            <a:extLst>
              <a:ext uri="{FF2B5EF4-FFF2-40B4-BE49-F238E27FC236}">
                <a16:creationId xmlns:a16="http://schemas.microsoft.com/office/drawing/2014/main" id="{383B6EFE-F917-93F6-9B13-EB46DEA3C221}"/>
              </a:ext>
            </a:extLst>
          </p:cNvPr>
          <p:cNvSpPr/>
          <p:nvPr/>
        </p:nvSpPr>
        <p:spPr>
          <a:xfrm>
            <a:off x="3633407" y="4745736"/>
            <a:ext cx="3036485" cy="855618"/>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200" b="1" err="1">
                <a:effectLst>
                  <a:outerShdw blurRad="38100" dist="38100" dir="2700000" algn="tl">
                    <a:srgbClr val="000000">
                      <a:alpha val="43137"/>
                    </a:srgbClr>
                  </a:outerShdw>
                </a:effectLst>
                <a:latin typeface="Franklin Gothic Medium"/>
                <a:ea typeface="Calibri"/>
                <a:cs typeface="Calibri"/>
              </a:rPr>
              <a:t>Performer's</a:t>
            </a:r>
            <a:r>
              <a:rPr lang="fr-CA" sz="2200" b="1">
                <a:effectLst>
                  <a:outerShdw blurRad="38100" dist="38100" dir="2700000" algn="tl">
                    <a:srgbClr val="000000">
                      <a:alpha val="43137"/>
                    </a:srgbClr>
                  </a:outerShdw>
                </a:effectLst>
                <a:latin typeface="Franklin Gothic Medium"/>
                <a:ea typeface="Calibri"/>
                <a:cs typeface="Calibri"/>
              </a:rPr>
              <a:t> Performance</a:t>
            </a:r>
            <a:endParaRPr lang="fr-CA" sz="2200" b="1">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pic>
        <p:nvPicPr>
          <p:cNvPr id="8" name="Picture 7">
            <a:extLst>
              <a:ext uri="{FF2B5EF4-FFF2-40B4-BE49-F238E27FC236}">
                <a16:creationId xmlns:a16="http://schemas.microsoft.com/office/drawing/2014/main" id="{B233BFDA-C14D-5BC6-9F76-7ABA7A47CBDF}"/>
              </a:ext>
            </a:extLst>
          </p:cNvPr>
          <p:cNvPicPr>
            <a:picLocks noChangeAspect="1"/>
          </p:cNvPicPr>
          <p:nvPr/>
        </p:nvPicPr>
        <p:blipFill>
          <a:blip r:embed="rId2"/>
          <a:stretch>
            <a:fillRect/>
          </a:stretch>
        </p:blipFill>
        <p:spPr>
          <a:xfrm>
            <a:off x="2485899" y="297827"/>
            <a:ext cx="628734" cy="628734"/>
          </a:xfrm>
          <a:prstGeom prst="rect">
            <a:avLst/>
          </a:prstGeom>
        </p:spPr>
      </p:pic>
      <p:pic>
        <p:nvPicPr>
          <p:cNvPr id="9" name="Picture 8">
            <a:extLst>
              <a:ext uri="{FF2B5EF4-FFF2-40B4-BE49-F238E27FC236}">
                <a16:creationId xmlns:a16="http://schemas.microsoft.com/office/drawing/2014/main" id="{7E04A3EB-F51E-462D-52F2-C5E562FCFD1D}"/>
              </a:ext>
            </a:extLst>
          </p:cNvPr>
          <p:cNvPicPr>
            <a:picLocks noChangeAspect="1"/>
          </p:cNvPicPr>
          <p:nvPr/>
        </p:nvPicPr>
        <p:blipFill>
          <a:blip r:embed="rId2"/>
          <a:stretch>
            <a:fillRect/>
          </a:stretch>
        </p:blipFill>
        <p:spPr>
          <a:xfrm>
            <a:off x="5890382" y="297827"/>
            <a:ext cx="628734" cy="628734"/>
          </a:xfrm>
          <a:prstGeom prst="rect">
            <a:avLst/>
          </a:prstGeom>
        </p:spPr>
      </p:pic>
      <p:pic>
        <p:nvPicPr>
          <p:cNvPr id="10" name="Picture 9">
            <a:extLst>
              <a:ext uri="{FF2B5EF4-FFF2-40B4-BE49-F238E27FC236}">
                <a16:creationId xmlns:a16="http://schemas.microsoft.com/office/drawing/2014/main" id="{A8AF277D-034C-0F49-6405-D4F1853A63CD}"/>
              </a:ext>
            </a:extLst>
          </p:cNvPr>
          <p:cNvPicPr>
            <a:picLocks noChangeAspect="1"/>
          </p:cNvPicPr>
          <p:nvPr/>
        </p:nvPicPr>
        <p:blipFill>
          <a:blip r:embed="rId2"/>
          <a:stretch>
            <a:fillRect/>
          </a:stretch>
        </p:blipFill>
        <p:spPr>
          <a:xfrm>
            <a:off x="2485899" y="4828377"/>
            <a:ext cx="628734" cy="628734"/>
          </a:xfrm>
          <a:prstGeom prst="rect">
            <a:avLst/>
          </a:prstGeom>
        </p:spPr>
      </p:pic>
      <p:pic>
        <p:nvPicPr>
          <p:cNvPr id="11" name="Picture 10">
            <a:extLst>
              <a:ext uri="{FF2B5EF4-FFF2-40B4-BE49-F238E27FC236}">
                <a16:creationId xmlns:a16="http://schemas.microsoft.com/office/drawing/2014/main" id="{F6143E50-5C80-563B-79BB-4B8DB83CB2EF}"/>
              </a:ext>
            </a:extLst>
          </p:cNvPr>
          <p:cNvPicPr>
            <a:picLocks noChangeAspect="1"/>
          </p:cNvPicPr>
          <p:nvPr/>
        </p:nvPicPr>
        <p:blipFill>
          <a:blip r:embed="rId2"/>
          <a:stretch>
            <a:fillRect/>
          </a:stretch>
        </p:blipFill>
        <p:spPr>
          <a:xfrm>
            <a:off x="5890382" y="4828377"/>
            <a:ext cx="628734" cy="628734"/>
          </a:xfrm>
          <a:prstGeom prst="rect">
            <a:avLst/>
          </a:prstGeom>
        </p:spPr>
      </p:pic>
    </p:spTree>
    <p:extLst>
      <p:ext uri="{BB962C8B-B14F-4D97-AF65-F5344CB8AC3E}">
        <p14:creationId xmlns:p14="http://schemas.microsoft.com/office/powerpoint/2010/main" val="2390878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AF6D63-3344-7EF7-4880-88831BA0AB35}"/>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EA1DC8EA-6B4B-F867-642C-042529344B8A}"/>
              </a:ext>
            </a:extLst>
          </p:cNvPr>
          <p:cNvGraphicFramePr>
            <a:graphicFrameLocks noGrp="1"/>
          </p:cNvGraphicFramePr>
          <p:nvPr/>
        </p:nvGraphicFramePr>
        <p:xfrm>
          <a:off x="0" y="0"/>
          <a:ext cx="6858000" cy="9144002"/>
        </p:xfrm>
        <a:graphic>
          <a:graphicData uri="http://schemas.openxmlformats.org/drawingml/2006/table">
            <a:tbl>
              <a:tblPr firstRow="1" bandRow="1">
                <a:tableStyleId>{5940675A-B579-460E-94D1-54222C63F5DA}</a:tableStyleId>
              </a:tblPr>
              <a:tblGrid>
                <a:gridCol w="3422176">
                  <a:extLst>
                    <a:ext uri="{9D8B030D-6E8A-4147-A177-3AD203B41FA5}">
                      <a16:colId xmlns:a16="http://schemas.microsoft.com/office/drawing/2014/main" val="1118023440"/>
                    </a:ext>
                  </a:extLst>
                </a:gridCol>
                <a:gridCol w="3435824">
                  <a:extLst>
                    <a:ext uri="{9D8B030D-6E8A-4147-A177-3AD203B41FA5}">
                      <a16:colId xmlns:a16="http://schemas.microsoft.com/office/drawing/2014/main" val="1369772"/>
                    </a:ext>
                  </a:extLst>
                </a:gridCol>
              </a:tblGrid>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pPr marL="0" marR="0" lvl="0" indent="0" algn="l" defTabSz="685800" rtl="0" eaLnBrk="1" fontAlgn="auto" latinLnBrk="0" hangingPunct="1">
                        <a:lnSpc>
                          <a:spcPct val="100000"/>
                        </a:lnSpc>
                        <a:spcBef>
                          <a:spcPts val="0"/>
                        </a:spcBef>
                        <a:spcAft>
                          <a:spcPts val="0"/>
                        </a:spcAft>
                        <a:buClrTx/>
                        <a:buSzTx/>
                        <a:buFontTx/>
                        <a:buNone/>
                        <a:tabLst/>
                        <a:defRPr/>
                      </a:pPr>
                      <a:endParaRPr lang="en-CA"/>
                    </a:p>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grpSp>
        <p:nvGrpSpPr>
          <p:cNvPr id="9" name="Group 8">
            <a:extLst>
              <a:ext uri="{FF2B5EF4-FFF2-40B4-BE49-F238E27FC236}">
                <a16:creationId xmlns:a16="http://schemas.microsoft.com/office/drawing/2014/main" id="{0D542F5C-E517-16CD-B417-FDAA4B633BEB}"/>
              </a:ext>
            </a:extLst>
          </p:cNvPr>
          <p:cNvGrpSpPr/>
          <p:nvPr/>
        </p:nvGrpSpPr>
        <p:grpSpPr>
          <a:xfrm>
            <a:off x="187657" y="175126"/>
            <a:ext cx="3030610" cy="4185761"/>
            <a:chOff x="187657" y="175126"/>
            <a:chExt cx="3030610" cy="4185761"/>
          </a:xfrm>
        </p:grpSpPr>
        <p:sp>
          <p:nvSpPr>
            <p:cNvPr id="4" name="TextBox 3">
              <a:extLst>
                <a:ext uri="{FF2B5EF4-FFF2-40B4-BE49-F238E27FC236}">
                  <a16:creationId xmlns:a16="http://schemas.microsoft.com/office/drawing/2014/main" id="{018C5DC8-6BAC-ADA8-9ED3-16AA1F6160BD}"/>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Duration</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5" name="TextBox 4">
              <a:extLst>
                <a:ext uri="{FF2B5EF4-FFF2-40B4-BE49-F238E27FC236}">
                  <a16:creationId xmlns:a16="http://schemas.microsoft.com/office/drawing/2014/main" id="{3ADC08AF-0667-548F-66DA-77F49F974216}"/>
                </a:ext>
              </a:extLst>
            </p:cNvPr>
            <p:cNvSpPr txBox="1"/>
            <p:nvPr/>
          </p:nvSpPr>
          <p:spPr>
            <a:xfrm>
              <a:off x="187657" y="214952"/>
              <a:ext cx="38664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D2</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FEFF0026-903B-089B-64B3-7DB5F34B0C2F}"/>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C00000"/>
                  </a:solidFill>
                  <a:effectLst>
                    <a:outerShdw blurRad="38100" dist="38100" dir="2700000" algn="tl">
                      <a:srgbClr val="000000">
                        <a:alpha val="43137"/>
                      </a:srgbClr>
                    </a:outerShdw>
                  </a:effectLst>
                  <a:latin typeface="Impact" panose="020B0806030902050204" pitchFamily="34" charset="0"/>
                </a:rPr>
                <a:t>D</a:t>
              </a:r>
              <a:endParaRPr lang="en-CA" sz="19900">
                <a:solidFill>
                  <a:srgbClr val="C00000"/>
                </a:solidFill>
                <a:effectLst>
                  <a:outerShdw blurRad="38100" dist="38100" dir="2700000" algn="tl">
                    <a:srgbClr val="000000">
                      <a:alpha val="43137"/>
                    </a:srgbClr>
                  </a:outerShdw>
                </a:effectLst>
                <a:latin typeface="Impact" panose="020B0806030902050204" pitchFamily="34" charset="0"/>
              </a:endParaRPr>
            </a:p>
          </p:txBody>
        </p:sp>
        <p:pic>
          <p:nvPicPr>
            <p:cNvPr id="8" name="Picture 7" descr="A red maple leaf in a circle with a white circle in the middle&#10;&#10;AI-generated content may be incorrect.">
              <a:extLst>
                <a:ext uri="{FF2B5EF4-FFF2-40B4-BE49-F238E27FC236}">
                  <a16:creationId xmlns:a16="http://schemas.microsoft.com/office/drawing/2014/main" id="{002B881C-1A7F-0747-833C-8A4EDEC289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89" y="211540"/>
              <a:ext cx="309429" cy="294451"/>
            </a:xfrm>
            <a:prstGeom prst="rect">
              <a:avLst/>
            </a:prstGeom>
          </p:spPr>
        </p:pic>
      </p:grpSp>
      <p:grpSp>
        <p:nvGrpSpPr>
          <p:cNvPr id="10" name="Group 9">
            <a:extLst>
              <a:ext uri="{FF2B5EF4-FFF2-40B4-BE49-F238E27FC236}">
                <a16:creationId xmlns:a16="http://schemas.microsoft.com/office/drawing/2014/main" id="{8A65A298-B74E-6740-1B79-3B03C3CC716D}"/>
              </a:ext>
            </a:extLst>
          </p:cNvPr>
          <p:cNvGrpSpPr/>
          <p:nvPr/>
        </p:nvGrpSpPr>
        <p:grpSpPr>
          <a:xfrm>
            <a:off x="3599599" y="175126"/>
            <a:ext cx="3030610" cy="4185761"/>
            <a:chOff x="187657" y="175126"/>
            <a:chExt cx="3030610" cy="4185761"/>
          </a:xfrm>
        </p:grpSpPr>
        <p:sp>
          <p:nvSpPr>
            <p:cNvPr id="11" name="TextBox 10">
              <a:extLst>
                <a:ext uri="{FF2B5EF4-FFF2-40B4-BE49-F238E27FC236}">
                  <a16:creationId xmlns:a16="http://schemas.microsoft.com/office/drawing/2014/main" id="{FDC09C30-3B2E-2188-707C-71241A8E9CEF}"/>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Duration</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14" name="TextBox 13">
              <a:extLst>
                <a:ext uri="{FF2B5EF4-FFF2-40B4-BE49-F238E27FC236}">
                  <a16:creationId xmlns:a16="http://schemas.microsoft.com/office/drawing/2014/main" id="{E57D17D5-DE2A-190C-21FB-B7F1A2221BE2}"/>
                </a:ext>
              </a:extLst>
            </p:cNvPr>
            <p:cNvSpPr txBox="1"/>
            <p:nvPr/>
          </p:nvSpPr>
          <p:spPr>
            <a:xfrm>
              <a:off x="187657" y="214952"/>
              <a:ext cx="38664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D1</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a:extLst>
                <a:ext uri="{FF2B5EF4-FFF2-40B4-BE49-F238E27FC236}">
                  <a16:creationId xmlns:a16="http://schemas.microsoft.com/office/drawing/2014/main" id="{A8430630-F653-698E-49FA-47CE08A8CA58}"/>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C00000"/>
                  </a:solidFill>
                  <a:effectLst>
                    <a:outerShdw blurRad="38100" dist="38100" dir="2700000" algn="tl">
                      <a:srgbClr val="000000">
                        <a:alpha val="43137"/>
                      </a:srgbClr>
                    </a:outerShdw>
                  </a:effectLst>
                  <a:latin typeface="Impact" panose="020B0806030902050204" pitchFamily="34" charset="0"/>
                </a:rPr>
                <a:t>D</a:t>
              </a:r>
              <a:endParaRPr lang="en-CA" sz="19900">
                <a:solidFill>
                  <a:srgbClr val="C00000"/>
                </a:solidFill>
                <a:effectLst>
                  <a:outerShdw blurRad="38100" dist="38100" dir="2700000" algn="tl">
                    <a:srgbClr val="000000">
                      <a:alpha val="43137"/>
                    </a:srgbClr>
                  </a:outerShdw>
                </a:effectLst>
                <a:latin typeface="Impact" panose="020B0806030902050204" pitchFamily="34" charset="0"/>
              </a:endParaRPr>
            </a:p>
          </p:txBody>
        </p:sp>
        <p:pic>
          <p:nvPicPr>
            <p:cNvPr id="16" name="Picture 15" descr="A red maple leaf in a circle with a white circle in the middle&#10;&#10;AI-generated content may be incorrect.">
              <a:extLst>
                <a:ext uri="{FF2B5EF4-FFF2-40B4-BE49-F238E27FC236}">
                  <a16:creationId xmlns:a16="http://schemas.microsoft.com/office/drawing/2014/main" id="{726B6C0D-032B-478D-785F-D084B0B32E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273" y="211540"/>
              <a:ext cx="309429" cy="294451"/>
            </a:xfrm>
            <a:prstGeom prst="rect">
              <a:avLst/>
            </a:prstGeom>
          </p:spPr>
        </p:pic>
      </p:grpSp>
      <p:grpSp>
        <p:nvGrpSpPr>
          <p:cNvPr id="17" name="Group 16">
            <a:extLst>
              <a:ext uri="{FF2B5EF4-FFF2-40B4-BE49-F238E27FC236}">
                <a16:creationId xmlns:a16="http://schemas.microsoft.com/office/drawing/2014/main" id="{6FAC7D51-9686-3687-FC5B-BBDA4E796443}"/>
              </a:ext>
            </a:extLst>
          </p:cNvPr>
          <p:cNvGrpSpPr/>
          <p:nvPr/>
        </p:nvGrpSpPr>
        <p:grpSpPr>
          <a:xfrm>
            <a:off x="207723" y="4745319"/>
            <a:ext cx="3030610" cy="4185761"/>
            <a:chOff x="187657" y="175126"/>
            <a:chExt cx="3030610" cy="4185761"/>
          </a:xfrm>
        </p:grpSpPr>
        <p:sp>
          <p:nvSpPr>
            <p:cNvPr id="25" name="TextBox 24">
              <a:extLst>
                <a:ext uri="{FF2B5EF4-FFF2-40B4-BE49-F238E27FC236}">
                  <a16:creationId xmlns:a16="http://schemas.microsoft.com/office/drawing/2014/main" id="{96805709-1ABF-A2A4-9A4E-F8F894CA08B6}"/>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Duration</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26" name="TextBox 25">
              <a:extLst>
                <a:ext uri="{FF2B5EF4-FFF2-40B4-BE49-F238E27FC236}">
                  <a16:creationId xmlns:a16="http://schemas.microsoft.com/office/drawing/2014/main" id="{76E8C52D-DB94-4F65-B424-BA6AE56F17CD}"/>
                </a:ext>
              </a:extLst>
            </p:cNvPr>
            <p:cNvSpPr txBox="1"/>
            <p:nvPr/>
          </p:nvSpPr>
          <p:spPr>
            <a:xfrm>
              <a:off x="187657" y="214952"/>
              <a:ext cx="38664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D4</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C944E1CE-5E46-CDFC-83AA-8EC3F2740273}"/>
                </a:ext>
              </a:extLst>
            </p:cNvPr>
            <p:cNvSpPr txBox="1"/>
            <p:nvPr/>
          </p:nvSpPr>
          <p:spPr>
            <a:xfrm>
              <a:off x="788270" y="562168"/>
              <a:ext cx="1829385" cy="3154710"/>
            </a:xfrm>
            <a:prstGeom prst="rect">
              <a:avLst/>
            </a:prstGeom>
            <a:noFill/>
          </p:spPr>
          <p:txBody>
            <a:bodyPr wrap="square" rtlCol="0">
              <a:spAutoFit/>
            </a:bodyPr>
            <a:lstStyle/>
            <a:p>
              <a:pPr algn="ctr"/>
              <a:r>
                <a:rPr lang="fr-CA" sz="19900">
                  <a:solidFill>
                    <a:srgbClr val="C00000"/>
                  </a:solidFill>
                  <a:effectLst>
                    <a:outerShdw blurRad="38100" dist="38100" dir="2700000" algn="tl">
                      <a:srgbClr val="000000">
                        <a:alpha val="43137"/>
                      </a:srgbClr>
                    </a:outerShdw>
                  </a:effectLst>
                  <a:latin typeface="Impact" panose="020B0806030902050204" pitchFamily="34" charset="0"/>
                </a:rPr>
                <a:t>D</a:t>
              </a:r>
              <a:endParaRPr lang="en-CA" sz="19900">
                <a:solidFill>
                  <a:srgbClr val="C00000"/>
                </a:solidFill>
                <a:effectLst>
                  <a:outerShdw blurRad="38100" dist="38100" dir="2700000" algn="tl">
                    <a:srgbClr val="000000">
                      <a:alpha val="43137"/>
                    </a:srgbClr>
                  </a:outerShdw>
                </a:effectLst>
                <a:latin typeface="Impact" panose="020B0806030902050204" pitchFamily="34" charset="0"/>
              </a:endParaRPr>
            </a:p>
          </p:txBody>
        </p:sp>
        <p:pic>
          <p:nvPicPr>
            <p:cNvPr id="28" name="Picture 27" descr="A red maple leaf in a circle with a white circle in the middle&#10;&#10;AI-generated content may be incorrect.">
              <a:extLst>
                <a:ext uri="{FF2B5EF4-FFF2-40B4-BE49-F238E27FC236}">
                  <a16:creationId xmlns:a16="http://schemas.microsoft.com/office/drawing/2014/main" id="{4486C758-710D-B917-D204-997E70328A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1634" y="220117"/>
              <a:ext cx="309429" cy="294451"/>
            </a:xfrm>
            <a:prstGeom prst="rect">
              <a:avLst/>
            </a:prstGeom>
          </p:spPr>
        </p:pic>
      </p:grpSp>
      <p:grpSp>
        <p:nvGrpSpPr>
          <p:cNvPr id="29" name="Group 28">
            <a:extLst>
              <a:ext uri="{FF2B5EF4-FFF2-40B4-BE49-F238E27FC236}">
                <a16:creationId xmlns:a16="http://schemas.microsoft.com/office/drawing/2014/main" id="{FA561AAA-ABE2-2F17-06A9-9C9456ECD535}"/>
              </a:ext>
            </a:extLst>
          </p:cNvPr>
          <p:cNvGrpSpPr/>
          <p:nvPr/>
        </p:nvGrpSpPr>
        <p:grpSpPr>
          <a:xfrm>
            <a:off x="3639733" y="4745319"/>
            <a:ext cx="3030610" cy="4185761"/>
            <a:chOff x="187657" y="175126"/>
            <a:chExt cx="3030610" cy="4185761"/>
          </a:xfrm>
        </p:grpSpPr>
        <p:sp>
          <p:nvSpPr>
            <p:cNvPr id="30" name="TextBox 29">
              <a:extLst>
                <a:ext uri="{FF2B5EF4-FFF2-40B4-BE49-F238E27FC236}">
                  <a16:creationId xmlns:a16="http://schemas.microsoft.com/office/drawing/2014/main" id="{75A3B976-9366-AC02-FCAB-36E4B6A20D4B}"/>
                </a:ext>
              </a:extLst>
            </p:cNvPr>
            <p:cNvSpPr txBox="1"/>
            <p:nvPr/>
          </p:nvSpPr>
          <p:spPr>
            <a:xfrm>
              <a:off x="227791" y="175126"/>
              <a:ext cx="2990476" cy="4185761"/>
            </a:xfrm>
            <a:prstGeom prst="rect">
              <a:avLst/>
            </a:prstGeom>
            <a:noFill/>
          </p:spPr>
          <p:txBody>
            <a:bodyPr wrap="square" rtlCol="0">
              <a:spAutoFit/>
            </a:bodyPr>
            <a:lstStyle/>
            <a:p>
              <a:pPr algn="ctr"/>
              <a:r>
                <a:rPr lang="fr-CA" sz="2000" b="1">
                  <a:latin typeface="Open Sans" panose="020B0606030504020204" pitchFamily="34" charset="0"/>
                  <a:ea typeface="Open Sans" panose="020B0606030504020204" pitchFamily="34" charset="0"/>
                  <a:cs typeface="Open Sans" panose="020B0606030504020204" pitchFamily="34" charset="0"/>
                </a:rPr>
                <a:t>     OPYRIGHT</a:t>
              </a:r>
            </a:p>
            <a:p>
              <a:pPr algn="ctr"/>
              <a:r>
                <a:rPr lang="fr-CA" sz="1500" b="1">
                  <a:latin typeface="Open Sans" panose="020B0606030504020204" pitchFamily="34" charset="0"/>
                  <a:ea typeface="Open Sans" panose="020B0606030504020204" pitchFamily="34" charset="0"/>
                  <a:cs typeface="Open Sans" panose="020B0606030504020204" pitchFamily="34" charset="0"/>
                </a:rPr>
                <a:t>THE CARD GAME</a:t>
              </a:r>
            </a:p>
            <a:p>
              <a:pPr algn="ctr"/>
              <a:r>
                <a:rPr lang="fr-CA" sz="1200" b="1">
                  <a:latin typeface="Open Sans" panose="020B0606030504020204" pitchFamily="34" charset="0"/>
                  <a:ea typeface="Open Sans" panose="020B0606030504020204" pitchFamily="34" charset="0"/>
                  <a:cs typeface="Open Sans" panose="020B0606030504020204" pitchFamily="34" charset="0"/>
                </a:rPr>
                <a:t>Canadian Edition v2.0</a:t>
              </a: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endParaRPr lang="fr-CA" sz="1200" b="1">
                <a:solidFill>
                  <a:srgbClr val="0000FF"/>
                </a:solidFill>
                <a:effectLst>
                  <a:outerShdw blurRad="38100" dist="38100" dir="2700000" algn="tl">
                    <a:srgbClr val="000000">
                      <a:alpha val="43137"/>
                    </a:srgbClr>
                  </a:outerShdw>
                </a:effectLst>
                <a:latin typeface="Impact" panose="020B0806030902050204" pitchFamily="34" charset="0"/>
                <a:ea typeface="Open Sans" panose="020B0606030504020204" pitchFamily="34" charset="0"/>
                <a:cs typeface="Open Sans" panose="020B0606030504020204" pitchFamily="34" charset="0"/>
              </a:endParaRPr>
            </a:p>
            <a:p>
              <a:pPr algn="ctr"/>
              <a:r>
                <a:rPr lang="en-CA" sz="4000">
                  <a:latin typeface="Impact" panose="020B0806030902050204" pitchFamily="34" charset="0"/>
                  <a:ea typeface="Open Sans" panose="020B0606030504020204" pitchFamily="34" charset="0"/>
                  <a:cs typeface="Open Sans" panose="020B0606030504020204" pitchFamily="34" charset="0"/>
                </a:rPr>
                <a:t>Duration</a:t>
              </a:r>
            </a:p>
            <a:p>
              <a:pPr algn="ctr">
                <a:spcBef>
                  <a:spcPts val="600"/>
                </a:spcBef>
              </a:pPr>
              <a:r>
                <a:rPr lang="en-CA" sz="900">
                  <a:latin typeface="Open Sans" panose="020B0606030504020204" pitchFamily="34" charset="0"/>
                  <a:ea typeface="Open Sans" panose="020B0606030504020204" pitchFamily="34" charset="0"/>
                  <a:cs typeface="Open Sans" panose="020B0606030504020204" pitchFamily="34" charset="0"/>
                </a:rPr>
                <a:t>© Canadian Copyright Card Game Group 2026</a:t>
              </a:r>
            </a:p>
            <a:p>
              <a:pPr algn="ctr"/>
              <a:r>
                <a:rPr lang="en-CA" sz="900">
                  <a:latin typeface="Open Sans" panose="020B0606030504020204" pitchFamily="34" charset="0"/>
                  <a:ea typeface="Open Sans" panose="020B0606030504020204" pitchFamily="34" charset="0"/>
                  <a:cs typeface="Open Sans" panose="020B0606030504020204" pitchFamily="34" charset="0"/>
                </a:rPr>
                <a:t>CC BY-NC-SA 4.0</a:t>
              </a:r>
            </a:p>
          </p:txBody>
        </p:sp>
        <p:sp>
          <p:nvSpPr>
            <p:cNvPr id="31" name="TextBox 30">
              <a:extLst>
                <a:ext uri="{FF2B5EF4-FFF2-40B4-BE49-F238E27FC236}">
                  <a16:creationId xmlns:a16="http://schemas.microsoft.com/office/drawing/2014/main" id="{48D0DE84-FDE6-8CCA-1CF2-0A650AC00570}"/>
                </a:ext>
              </a:extLst>
            </p:cNvPr>
            <p:cNvSpPr txBox="1"/>
            <p:nvPr/>
          </p:nvSpPr>
          <p:spPr>
            <a:xfrm>
              <a:off x="187657" y="214952"/>
              <a:ext cx="386644" cy="276999"/>
            </a:xfrm>
            <a:prstGeom prst="rect">
              <a:avLst/>
            </a:prstGeom>
            <a:noFill/>
          </p:spPr>
          <p:txBody>
            <a:bodyPr wrap="none" rtlCol="0">
              <a:spAutoFit/>
            </a:bodyPr>
            <a:lstStyle/>
            <a:p>
              <a:r>
                <a:rPr lang="fr-CA" sz="1200" b="1">
                  <a:latin typeface="Open Sans" panose="020B0606030504020204" pitchFamily="34" charset="0"/>
                  <a:ea typeface="Open Sans" panose="020B0606030504020204" pitchFamily="34" charset="0"/>
                  <a:cs typeface="Open Sans" panose="020B0606030504020204" pitchFamily="34" charset="0"/>
                </a:rPr>
                <a:t>D3</a:t>
              </a:r>
              <a:endParaRPr lang="en-CA" sz="1200" b="1">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a:extLst>
                <a:ext uri="{FF2B5EF4-FFF2-40B4-BE49-F238E27FC236}">
                  <a16:creationId xmlns:a16="http://schemas.microsoft.com/office/drawing/2014/main" id="{FB4D5471-71E9-8F97-E7DB-4EAA43095BBC}"/>
                </a:ext>
              </a:extLst>
            </p:cNvPr>
            <p:cNvSpPr txBox="1"/>
            <p:nvPr/>
          </p:nvSpPr>
          <p:spPr>
            <a:xfrm>
              <a:off x="808336" y="559558"/>
              <a:ext cx="1829385" cy="3154710"/>
            </a:xfrm>
            <a:prstGeom prst="rect">
              <a:avLst/>
            </a:prstGeom>
            <a:noFill/>
          </p:spPr>
          <p:txBody>
            <a:bodyPr wrap="square" rtlCol="0">
              <a:spAutoFit/>
            </a:bodyPr>
            <a:lstStyle/>
            <a:p>
              <a:pPr algn="ctr"/>
              <a:r>
                <a:rPr lang="fr-CA" sz="19900">
                  <a:solidFill>
                    <a:srgbClr val="C00000"/>
                  </a:solidFill>
                  <a:effectLst>
                    <a:outerShdw blurRad="38100" dist="38100" dir="2700000" algn="tl">
                      <a:srgbClr val="000000">
                        <a:alpha val="43137"/>
                      </a:srgbClr>
                    </a:outerShdw>
                  </a:effectLst>
                  <a:latin typeface="Impact" panose="020B0806030902050204" pitchFamily="34" charset="0"/>
                </a:rPr>
                <a:t>D</a:t>
              </a:r>
              <a:endParaRPr lang="en-CA" sz="19900">
                <a:solidFill>
                  <a:srgbClr val="C00000"/>
                </a:solidFill>
                <a:effectLst>
                  <a:outerShdw blurRad="38100" dist="38100" dir="2700000" algn="tl">
                    <a:srgbClr val="000000">
                      <a:alpha val="43137"/>
                    </a:srgbClr>
                  </a:outerShdw>
                </a:effectLst>
                <a:latin typeface="Impact" panose="020B0806030902050204" pitchFamily="34" charset="0"/>
              </a:endParaRPr>
            </a:p>
          </p:txBody>
        </p:sp>
        <p:pic>
          <p:nvPicPr>
            <p:cNvPr id="33" name="Picture 32" descr="A red maple leaf in a circle with a white circle in the middle&#10;&#10;AI-generated content may be incorrect.">
              <a:extLst>
                <a:ext uri="{FF2B5EF4-FFF2-40B4-BE49-F238E27FC236}">
                  <a16:creationId xmlns:a16="http://schemas.microsoft.com/office/drawing/2014/main" id="{F5555D05-6A16-E210-D29B-93246EB059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220" y="206225"/>
              <a:ext cx="309429" cy="294451"/>
            </a:xfrm>
            <a:prstGeom prst="rect">
              <a:avLst/>
            </a:prstGeom>
          </p:spPr>
        </p:pic>
      </p:grpSp>
    </p:spTree>
    <p:extLst>
      <p:ext uri="{BB962C8B-B14F-4D97-AF65-F5344CB8AC3E}">
        <p14:creationId xmlns:p14="http://schemas.microsoft.com/office/powerpoint/2010/main" val="3323711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CD600-DF5E-6FFE-4878-B30AA8523FFA}"/>
            </a:ext>
          </a:extLst>
        </p:cNvPr>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6AEC88B4-9D9A-6D9F-54DD-5360105964B9}"/>
              </a:ext>
            </a:extLst>
          </p:cNvPr>
          <p:cNvGraphicFramePr>
            <a:graphicFrameLocks noGrp="1"/>
          </p:cNvGraphicFramePr>
          <p:nvPr/>
        </p:nvGraphicFramePr>
        <p:xfrm>
          <a:off x="0" y="-15588"/>
          <a:ext cx="6858000" cy="9144002"/>
        </p:xfrm>
        <a:graphic>
          <a:graphicData uri="http://schemas.openxmlformats.org/drawingml/2006/table">
            <a:tbl>
              <a:tblPr firstRow="1" bandRow="1">
                <a:tableStyleId>{5940675A-B579-460E-94D1-54222C63F5DA}</a:tableStyleId>
              </a:tblPr>
              <a:tblGrid>
                <a:gridCol w="3429000">
                  <a:extLst>
                    <a:ext uri="{9D8B030D-6E8A-4147-A177-3AD203B41FA5}">
                      <a16:colId xmlns:a16="http://schemas.microsoft.com/office/drawing/2014/main" val="1118023440"/>
                    </a:ext>
                  </a:extLst>
                </a:gridCol>
                <a:gridCol w="3429000">
                  <a:extLst>
                    <a:ext uri="{9D8B030D-6E8A-4147-A177-3AD203B41FA5}">
                      <a16:colId xmlns:a16="http://schemas.microsoft.com/office/drawing/2014/main" val="1369772"/>
                    </a:ext>
                  </a:extLst>
                </a:gridCol>
              </a:tblGrid>
              <a:tr h="4572001">
                <a:tc>
                  <a:txBody>
                    <a:bodyPr/>
                    <a:lstStyle/>
                    <a:p>
                      <a:endParaRPr lang="en-CA" dirty="0"/>
                    </a:p>
                  </a:txBody>
                  <a:tcPr>
                    <a:lnL w="12700" cmpd="sng">
                      <a:noFill/>
                    </a:lnL>
                    <a:lnR w="12700" cap="flat" cmpd="sng" algn="ctr">
                      <a:solidFill>
                        <a:schemeClr val="tx1"/>
                      </a:solidFill>
                      <a:prstDash val="dot"/>
                      <a:round/>
                      <a:headEnd type="none" w="med" len="med"/>
                      <a:tailEnd type="none" w="med" len="med"/>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tc>
                  <a:txBody>
                    <a:bodyPr/>
                    <a:lstStyle/>
                    <a:p>
                      <a:endParaRPr lang="en-CA"/>
                    </a:p>
                    <a:p>
                      <a:pPr lvl="0">
                        <a:buNone/>
                      </a:pPr>
                      <a:endParaRPr lang="en-CA"/>
                    </a:p>
                  </a:txBody>
                  <a:tcPr>
                    <a:lnL w="12700" cap="flat" cmpd="sng" algn="ctr">
                      <a:solidFill>
                        <a:schemeClr val="tx1"/>
                      </a:solidFill>
                      <a:prstDash val="dot"/>
                      <a:round/>
                      <a:headEnd type="none" w="med" len="med"/>
                      <a:tailEnd type="none" w="med" len="med"/>
                    </a:lnL>
                    <a:lnR w="12700" cmpd="sng">
                      <a:noFill/>
                    </a:lnR>
                    <a:lnT w="12700" cmpd="sng">
                      <a:noFill/>
                    </a:lnT>
                    <a:lnB w="12700" cap="flat" cmpd="sng" algn="ctr">
                      <a:solidFill>
                        <a:schemeClr val="tx1"/>
                      </a:solidFill>
                      <a:prstDash val="dot"/>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061726"/>
                  </a:ext>
                </a:extLst>
              </a:tr>
              <a:tr h="4572001">
                <a:tc>
                  <a:txBody>
                    <a:bodyPr/>
                    <a:lstStyle/>
                    <a:p>
                      <a:endParaRPr lang="en-CA"/>
                    </a:p>
                  </a:txBody>
                  <a:tcPr>
                    <a:lnL w="12700" cmpd="sng">
                      <a:noFill/>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CA" dirty="0"/>
                    </a:p>
                  </a:txBody>
                  <a:tcPr>
                    <a:lnL w="12700" cap="flat" cmpd="sng" algn="ctr">
                      <a:solidFill>
                        <a:schemeClr val="tx1"/>
                      </a:solidFill>
                      <a:prstDash val="dot"/>
                      <a:round/>
                      <a:headEnd type="none" w="med" len="med"/>
                      <a:tailEnd type="none" w="med" len="med"/>
                    </a:lnL>
                    <a:lnR w="12700" cmpd="sng">
                      <a:noFill/>
                    </a:lnR>
                    <a:lnT w="12700" cap="flat" cmpd="sng" algn="ctr">
                      <a:solidFill>
                        <a:schemeClr val="tx1"/>
                      </a:solidFill>
                      <a:prstDash val="dot"/>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041246"/>
                  </a:ext>
                </a:extLst>
              </a:tr>
            </a:tbl>
          </a:graphicData>
        </a:graphic>
      </p:graphicFrame>
      <p:sp>
        <p:nvSpPr>
          <p:cNvPr id="13" name="Rectangle 12">
            <a:extLst>
              <a:ext uri="{FF2B5EF4-FFF2-40B4-BE49-F238E27FC236}">
                <a16:creationId xmlns:a16="http://schemas.microsoft.com/office/drawing/2014/main" id="{9EF3C89D-8B42-479B-95E7-7E621DBD3698}"/>
              </a:ext>
            </a:extLst>
          </p:cNvPr>
          <p:cNvSpPr/>
          <p:nvPr/>
        </p:nvSpPr>
        <p:spPr>
          <a:xfrm>
            <a:off x="202474" y="190250"/>
            <a:ext cx="3036485" cy="855618"/>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2700" b="1">
                <a:effectLst>
                  <a:outerShdw blurRad="38100" dist="38100" dir="2700000" algn="tl">
                    <a:srgbClr val="000000">
                      <a:alpha val="43137"/>
                    </a:srgbClr>
                  </a:outerShdw>
                </a:effectLst>
                <a:latin typeface="Franklin Gothic Medium"/>
                <a:cs typeface="Calibri"/>
              </a:rPr>
              <a:t>Moral Rights</a:t>
            </a:r>
            <a:endParaRPr lang="fr-CA" sz="27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EE8BD866-4057-B43F-F421-EC1D21B05B8B}"/>
              </a:ext>
            </a:extLst>
          </p:cNvPr>
          <p:cNvSpPr txBox="1"/>
          <p:nvPr/>
        </p:nvSpPr>
        <p:spPr>
          <a:xfrm>
            <a:off x="150221" y="1112543"/>
            <a:ext cx="3088738" cy="2862322"/>
          </a:xfrm>
          <a:prstGeom prst="rect">
            <a:avLst/>
          </a:prstGeom>
          <a:noFill/>
        </p:spPr>
        <p:txBody>
          <a:bodyPr wrap="square" lIns="91440" tIns="45720" rIns="91440" bIns="45720" rtlCol="0" anchor="t">
            <a:spAutoFit/>
          </a:bodyPr>
          <a:lstStyle/>
          <a:p>
            <a:r>
              <a:rPr lang="en-US" b="1" dirty="0">
                <a:solidFill>
                  <a:srgbClr val="C00000"/>
                </a:solidFill>
                <a:latin typeface="Franklin Gothic Book"/>
                <a:ea typeface="Calibri"/>
                <a:cs typeface="Calibri"/>
              </a:rPr>
              <a:t>Term of protection: </a:t>
            </a:r>
            <a:r>
              <a:rPr lang="en-US" dirty="0">
                <a:latin typeface="Franklin Gothic Book"/>
                <a:ea typeface="Calibri"/>
                <a:cs typeface="Calibri"/>
              </a:rPr>
              <a:t>The duration </a:t>
            </a:r>
            <a:r>
              <a:rPr lang="en-US" dirty="0">
                <a:solidFill>
                  <a:srgbClr val="000000"/>
                </a:solidFill>
                <a:latin typeface="Franklin Gothic Book"/>
                <a:ea typeface="Calibri"/>
                <a:cs typeface="Calibri"/>
              </a:rPr>
              <a:t>of moral</a:t>
            </a:r>
            <a:r>
              <a:rPr lang="en-US" dirty="0">
                <a:latin typeface="Franklin Gothic Book"/>
                <a:ea typeface="Calibri"/>
                <a:cs typeface="Calibri"/>
              </a:rPr>
              <a:t> rights is the same as the duration of copyright in a work (usually </a:t>
            </a:r>
            <a:r>
              <a:rPr lang="en-US" b="1" dirty="0">
                <a:latin typeface="Franklin Gothic Book"/>
                <a:ea typeface="Calibri"/>
                <a:cs typeface="Calibri"/>
              </a:rPr>
              <a:t>70</a:t>
            </a:r>
            <a:r>
              <a:rPr lang="en-US" dirty="0">
                <a:latin typeface="Franklin Gothic Book"/>
                <a:ea typeface="Calibri"/>
                <a:cs typeface="Calibri"/>
              </a:rPr>
              <a:t> years after the year of an author's death) or in a performer’s performance (generally </a:t>
            </a:r>
            <a:r>
              <a:rPr lang="en-US" b="1" dirty="0">
                <a:latin typeface="Franklin Gothic Book"/>
                <a:ea typeface="Calibri"/>
                <a:cs typeface="Calibri"/>
              </a:rPr>
              <a:t>50</a:t>
            </a:r>
            <a:r>
              <a:rPr lang="en-US" dirty="0">
                <a:latin typeface="Franklin Gothic Book"/>
                <a:ea typeface="Calibri"/>
                <a:cs typeface="Calibri"/>
              </a:rPr>
              <a:t> years from the year of the performance). </a:t>
            </a:r>
          </a:p>
          <a:p>
            <a:endParaRPr lang="en-US" dirty="0">
              <a:latin typeface="Franklin Gothic Book"/>
              <a:ea typeface="Calibri"/>
              <a:cs typeface="Calibri"/>
            </a:endParaRPr>
          </a:p>
        </p:txBody>
      </p:sp>
      <p:pic>
        <p:nvPicPr>
          <p:cNvPr id="2" name="Picture 1">
            <a:extLst>
              <a:ext uri="{FF2B5EF4-FFF2-40B4-BE49-F238E27FC236}">
                <a16:creationId xmlns:a16="http://schemas.microsoft.com/office/drawing/2014/main" id="{BC5A2740-0AD5-A879-B5E9-859B41537B2B}"/>
              </a:ext>
            </a:extLst>
          </p:cNvPr>
          <p:cNvPicPr>
            <a:picLocks noChangeAspect="1"/>
          </p:cNvPicPr>
          <p:nvPr/>
        </p:nvPicPr>
        <p:blipFill>
          <a:blip r:embed="rId2"/>
          <a:stretch>
            <a:fillRect/>
          </a:stretch>
        </p:blipFill>
        <p:spPr>
          <a:xfrm>
            <a:off x="2471321" y="303692"/>
            <a:ext cx="628734" cy="628734"/>
          </a:xfrm>
          <a:prstGeom prst="rect">
            <a:avLst/>
          </a:prstGeom>
        </p:spPr>
      </p:pic>
      <p:sp>
        <p:nvSpPr>
          <p:cNvPr id="3" name="TextBox 2">
            <a:extLst>
              <a:ext uri="{FF2B5EF4-FFF2-40B4-BE49-F238E27FC236}">
                <a16:creationId xmlns:a16="http://schemas.microsoft.com/office/drawing/2014/main" id="{B849CCC6-6C1A-4820-F264-95A9847232E2}"/>
              </a:ext>
            </a:extLst>
          </p:cNvPr>
          <p:cNvSpPr txBox="1"/>
          <p:nvPr/>
        </p:nvSpPr>
        <p:spPr>
          <a:xfrm>
            <a:off x="3592914" y="1111183"/>
            <a:ext cx="3265085" cy="3108543"/>
          </a:xfrm>
          <a:prstGeom prst="rect">
            <a:avLst/>
          </a:prstGeom>
          <a:noFill/>
        </p:spPr>
        <p:txBody>
          <a:bodyPr wrap="square" lIns="91440" tIns="45720" rIns="91440" bIns="45720" rtlCol="0" anchor="t">
            <a:spAutoFit/>
          </a:bodyPr>
          <a:lstStyle/>
          <a:p>
            <a:pPr marR="71755"/>
            <a:r>
              <a:rPr lang="en-US" sz="1550" kern="1400" dirty="0">
                <a:solidFill>
                  <a:srgbClr val="000000"/>
                </a:solidFill>
                <a:latin typeface="Franklin Gothic Book"/>
              </a:rPr>
              <a:t>A work or other subject-matter is in the </a:t>
            </a:r>
            <a:r>
              <a:rPr lang="en-US" sz="1550" i="1" kern="1400" dirty="0">
                <a:solidFill>
                  <a:srgbClr val="000000"/>
                </a:solidFill>
                <a:latin typeface="Franklin Gothic Book"/>
              </a:rPr>
              <a:t>public domain</a:t>
            </a:r>
            <a:r>
              <a:rPr lang="en-US" sz="1550" kern="1400" dirty="0">
                <a:solidFill>
                  <a:srgbClr val="000000"/>
                </a:solidFill>
                <a:latin typeface="Franklin Gothic Book"/>
              </a:rPr>
              <a:t> when</a:t>
            </a:r>
            <a:r>
              <a:rPr lang="en-US" sz="1550" kern="1400" dirty="0">
                <a:ln>
                  <a:noFill/>
                </a:ln>
                <a:solidFill>
                  <a:srgbClr val="000000"/>
                </a:solidFill>
                <a:effectLst/>
                <a:latin typeface="Franklin Gothic Book"/>
              </a:rPr>
              <a:t> copyright expires or </a:t>
            </a:r>
            <a:r>
              <a:rPr lang="en-US" sz="1550" kern="1400" dirty="0">
                <a:solidFill>
                  <a:srgbClr val="000000"/>
                </a:solidFill>
                <a:latin typeface="Franklin Gothic Book"/>
              </a:rPr>
              <a:t>is</a:t>
            </a:r>
            <a:r>
              <a:rPr lang="en-US" sz="1550" kern="1400" dirty="0">
                <a:ln>
                  <a:noFill/>
                </a:ln>
                <a:solidFill>
                  <a:srgbClr val="000000"/>
                </a:solidFill>
                <a:effectLst/>
                <a:latin typeface="Franklin Gothic Book"/>
              </a:rPr>
              <a:t> waived</a:t>
            </a:r>
            <a:r>
              <a:rPr lang="en-US" sz="1550" kern="1400" dirty="0">
                <a:solidFill>
                  <a:srgbClr val="000000"/>
                </a:solidFill>
                <a:latin typeface="Franklin Gothic Book"/>
              </a:rPr>
              <a:t>.</a:t>
            </a:r>
            <a:r>
              <a:rPr lang="en-US" sz="1550" kern="1400" dirty="0">
                <a:ln>
                  <a:noFill/>
                </a:ln>
                <a:solidFill>
                  <a:srgbClr val="000000"/>
                </a:solidFill>
                <a:effectLst/>
                <a:latin typeface="Franklin Gothic Book"/>
              </a:rPr>
              <a:t> </a:t>
            </a:r>
            <a:r>
              <a:rPr lang="en-US" sz="1550" kern="1400" dirty="0">
                <a:solidFill>
                  <a:srgbClr val="000000"/>
                </a:solidFill>
                <a:latin typeface="Franklin Gothic Book"/>
              </a:rPr>
              <a:t>Material in the public domain may </a:t>
            </a:r>
            <a:r>
              <a:rPr lang="en-US" sz="1550" kern="1400" dirty="0">
                <a:ln>
                  <a:noFill/>
                </a:ln>
                <a:solidFill>
                  <a:srgbClr val="000000"/>
                </a:solidFill>
                <a:effectLst/>
                <a:latin typeface="Franklin Gothic Book"/>
              </a:rPr>
              <a:t>be used without permission or payment.</a:t>
            </a:r>
          </a:p>
          <a:p>
            <a:pPr marR="71755">
              <a:spcBef>
                <a:spcPts val="600"/>
              </a:spcBef>
            </a:pPr>
            <a:r>
              <a:rPr lang="en-US" sz="1550" b="1" kern="1400" dirty="0">
                <a:solidFill>
                  <a:srgbClr val="C00000"/>
                </a:solidFill>
                <a:latin typeface="Franklin Gothic Book"/>
              </a:rPr>
              <a:t>Extension</a:t>
            </a:r>
            <a:r>
              <a:rPr lang="en-US" sz="1550" b="1" kern="1400" dirty="0">
                <a:ln>
                  <a:noFill/>
                </a:ln>
                <a:solidFill>
                  <a:srgbClr val="C00000"/>
                </a:solidFill>
                <a:effectLst/>
                <a:latin typeface="Franklin Gothic Book"/>
              </a:rPr>
              <a:t>:</a:t>
            </a:r>
            <a:r>
              <a:rPr lang="en-US" sz="1550" b="1" kern="1400" dirty="0">
                <a:solidFill>
                  <a:srgbClr val="C00000"/>
                </a:solidFill>
                <a:latin typeface="Franklin Gothic Book"/>
              </a:rPr>
              <a:t> </a:t>
            </a:r>
            <a:r>
              <a:rPr lang="en-US" sz="1550" kern="1400" dirty="0">
                <a:latin typeface="Franklin Gothic Book"/>
              </a:rPr>
              <a:t>E</a:t>
            </a:r>
            <a:r>
              <a:rPr lang="en-US" sz="1550" kern="1400" dirty="0">
                <a:solidFill>
                  <a:srgbClr val="000000"/>
                </a:solidFill>
                <a:latin typeface="Franklin Gothic Book"/>
              </a:rPr>
              <a:t>xtension of the general term of copyright on December 30, 2022 did not revive protection for works already in the public domain.</a:t>
            </a:r>
          </a:p>
          <a:p>
            <a:pPr marR="71755">
              <a:spcBef>
                <a:spcPts val="600"/>
              </a:spcBef>
            </a:pPr>
            <a:r>
              <a:rPr lang="en-US" sz="1550" b="1" kern="1400" dirty="0">
                <a:solidFill>
                  <a:srgbClr val="C00000"/>
                </a:solidFill>
                <a:latin typeface="Franklin Gothic Book"/>
              </a:rPr>
              <a:t>Example</a:t>
            </a:r>
            <a:r>
              <a:rPr lang="en-US" sz="1550" kern="1400" dirty="0">
                <a:solidFill>
                  <a:srgbClr val="C00000"/>
                </a:solidFill>
                <a:latin typeface="Franklin Gothic Book"/>
              </a:rPr>
              <a:t>: </a:t>
            </a:r>
            <a:r>
              <a:rPr lang="en-US" sz="1550" kern="1400" dirty="0">
                <a:solidFill>
                  <a:srgbClr val="000000"/>
                </a:solidFill>
                <a:latin typeface="Franklin Gothic Book"/>
              </a:rPr>
              <a:t>All works by authors who died in 1971 or earlier are in the public domain in Canada.</a:t>
            </a:r>
          </a:p>
        </p:txBody>
      </p:sp>
      <p:sp>
        <p:nvSpPr>
          <p:cNvPr id="4" name="Rectangle 3">
            <a:extLst>
              <a:ext uri="{FF2B5EF4-FFF2-40B4-BE49-F238E27FC236}">
                <a16:creationId xmlns:a16="http://schemas.microsoft.com/office/drawing/2014/main" id="{3EBF19DA-D433-83C0-8163-1F908C633538}"/>
              </a:ext>
            </a:extLst>
          </p:cNvPr>
          <p:cNvSpPr/>
          <p:nvPr/>
        </p:nvSpPr>
        <p:spPr>
          <a:xfrm>
            <a:off x="3619041" y="190250"/>
            <a:ext cx="3036485" cy="855618"/>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Public Domain</a:t>
            </a:r>
            <a:endParaRPr lang="en-CA" sz="2500" b="1">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74412418-A3A3-8DF9-DDCA-19C0B5EB538C}"/>
              </a:ext>
            </a:extLst>
          </p:cNvPr>
          <p:cNvPicPr>
            <a:picLocks noChangeAspect="1"/>
          </p:cNvPicPr>
          <p:nvPr/>
        </p:nvPicPr>
        <p:blipFill>
          <a:blip r:embed="rId3"/>
          <a:stretch>
            <a:fillRect/>
          </a:stretch>
        </p:blipFill>
        <p:spPr>
          <a:xfrm>
            <a:off x="5888417" y="292484"/>
            <a:ext cx="609600" cy="619125"/>
          </a:xfrm>
          <a:prstGeom prst="rect">
            <a:avLst/>
          </a:prstGeom>
        </p:spPr>
      </p:pic>
      <p:sp>
        <p:nvSpPr>
          <p:cNvPr id="27" name="Rectangle 26">
            <a:extLst>
              <a:ext uri="{FF2B5EF4-FFF2-40B4-BE49-F238E27FC236}">
                <a16:creationId xmlns:a16="http://schemas.microsoft.com/office/drawing/2014/main" id="{2BD1797C-76F8-E76F-A4D2-0FFA87DF8C86}"/>
              </a:ext>
            </a:extLst>
          </p:cNvPr>
          <p:cNvSpPr/>
          <p:nvPr/>
        </p:nvSpPr>
        <p:spPr>
          <a:xfrm>
            <a:off x="222688" y="4736134"/>
            <a:ext cx="3036485" cy="855618"/>
          </a:xfrm>
          <a:prstGeom prst="rect">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3600" b="1" dirty="0" err="1">
                <a:effectLst>
                  <a:outerShdw blurRad="38100" dist="38100" dir="2700000" algn="tl">
                    <a:srgbClr val="000000">
                      <a:alpha val="43137"/>
                    </a:srgbClr>
                  </a:outerShdw>
                </a:effectLst>
                <a:latin typeface="Franklin Gothic Medium" panose="020B0603020102020204" pitchFamily="34" charset="0"/>
                <a:ea typeface="Calibri"/>
                <a:cs typeface="Calibri"/>
              </a:rPr>
              <a:t>Copying</a:t>
            </a:r>
            <a:endParaRPr lang="en-CA" sz="3200" b="1" dirty="0">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sp>
        <p:nvSpPr>
          <p:cNvPr id="31" name="Rectangle 30">
            <a:extLst>
              <a:ext uri="{FF2B5EF4-FFF2-40B4-BE49-F238E27FC236}">
                <a16:creationId xmlns:a16="http://schemas.microsoft.com/office/drawing/2014/main" id="{4EE78E49-485C-06F8-674E-C7F01B8BD232}"/>
              </a:ext>
            </a:extLst>
          </p:cNvPr>
          <p:cNvSpPr/>
          <p:nvPr/>
        </p:nvSpPr>
        <p:spPr>
          <a:xfrm>
            <a:off x="3598824" y="4748419"/>
            <a:ext cx="3036485" cy="855618"/>
          </a:xfrm>
          <a:prstGeom prst="rect">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fr-CA" sz="3200" b="1" dirty="0">
                <a:effectLst>
                  <a:outerShdw blurRad="38100" dist="38100" dir="2700000" algn="tl">
                    <a:srgbClr val="000000">
                      <a:alpha val="43137"/>
                    </a:srgbClr>
                  </a:outerShdw>
                </a:effectLst>
                <a:latin typeface="Franklin Gothic Medium"/>
                <a:cs typeface="Calibri"/>
              </a:rPr>
              <a:t>Publication</a:t>
            </a:r>
            <a:endParaRPr lang="fr-CA" sz="3200" b="1" dirty="0">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C504B045-AB46-D348-C274-DB442270E455}"/>
              </a:ext>
            </a:extLst>
          </p:cNvPr>
          <p:cNvSpPr txBox="1"/>
          <p:nvPr/>
        </p:nvSpPr>
        <p:spPr>
          <a:xfrm>
            <a:off x="163284" y="5684148"/>
            <a:ext cx="3134859" cy="3139321"/>
          </a:xfrm>
          <a:prstGeom prst="rect">
            <a:avLst/>
          </a:prstGeom>
          <a:noFill/>
        </p:spPr>
        <p:txBody>
          <a:bodyPr wrap="square" lIns="91440" tIns="45720" rIns="91440" bIns="45720" rtlCol="0" anchor="t">
            <a:spAutoFit/>
          </a:bodyPr>
          <a:lstStyle/>
          <a:p>
            <a:pPr marR="71755" indent="0" algn="l">
              <a:buNone/>
            </a:pPr>
            <a:r>
              <a:rPr lang="en-US" b="1" kern="1400" dirty="0">
                <a:ln>
                  <a:noFill/>
                </a:ln>
                <a:solidFill>
                  <a:srgbClr val="7030A0"/>
                </a:solidFill>
                <a:effectLst/>
                <a:latin typeface="Franklin Gothic Book"/>
              </a:rPr>
              <a:t>Definition:</a:t>
            </a:r>
            <a:r>
              <a:rPr lang="en-US" kern="1400" dirty="0">
                <a:ln>
                  <a:noFill/>
                </a:ln>
                <a:solidFill>
                  <a:srgbClr val="9966FF"/>
                </a:solidFill>
                <a:effectLst/>
                <a:latin typeface="Franklin Gothic Book"/>
              </a:rPr>
              <a:t> </a:t>
            </a:r>
            <a:r>
              <a:rPr lang="en-US" kern="1400" dirty="0">
                <a:solidFill>
                  <a:srgbClr val="000000"/>
                </a:solidFill>
                <a:latin typeface="Franklin Gothic Book"/>
              </a:rPr>
              <a:t>Reproducing</a:t>
            </a:r>
            <a:r>
              <a:rPr lang="en-US" kern="1400" dirty="0">
                <a:ln>
                  <a:noFill/>
                </a:ln>
                <a:solidFill>
                  <a:srgbClr val="000000"/>
                </a:solidFill>
                <a:effectLst/>
                <a:latin typeface="Franklin Gothic Book"/>
              </a:rPr>
              <a:t> a substantial part of a copyright or licensed work in </a:t>
            </a:r>
            <a:r>
              <a:rPr lang="en-US" kern="1400" dirty="0">
                <a:solidFill>
                  <a:srgbClr val="000000"/>
                </a:solidFill>
                <a:latin typeface="Franklin Gothic Book"/>
              </a:rPr>
              <a:t>any</a:t>
            </a:r>
            <a:r>
              <a:rPr lang="en-US" kern="1400" dirty="0">
                <a:ln>
                  <a:noFill/>
                </a:ln>
                <a:solidFill>
                  <a:srgbClr val="000000"/>
                </a:solidFill>
                <a:effectLst/>
                <a:latin typeface="Franklin Gothic Book"/>
              </a:rPr>
              <a:t> form, including electronic </a:t>
            </a:r>
            <a:r>
              <a:rPr lang="en-US" kern="1400" dirty="0">
                <a:solidFill>
                  <a:srgbClr val="000000"/>
                </a:solidFill>
                <a:latin typeface="Franklin Gothic Book"/>
              </a:rPr>
              <a:t>reproduction</a:t>
            </a:r>
            <a:r>
              <a:rPr lang="en-US" kern="1400" dirty="0">
                <a:ln>
                  <a:noFill/>
                </a:ln>
                <a:solidFill>
                  <a:srgbClr val="000000"/>
                </a:solidFill>
                <a:effectLst/>
                <a:latin typeface="Franklin Gothic Book"/>
              </a:rPr>
              <a:t>.</a:t>
            </a:r>
          </a:p>
          <a:p>
            <a:pPr marR="71755" indent="0" algn="l">
              <a:buNone/>
            </a:pPr>
            <a:endParaRPr lang="en-US" kern="1400" dirty="0">
              <a:ln>
                <a:noFill/>
              </a:ln>
              <a:solidFill>
                <a:srgbClr val="000000"/>
              </a:solidFill>
              <a:effectLst/>
              <a:latin typeface="Franklin Gothic Book"/>
            </a:endParaRPr>
          </a:p>
          <a:p>
            <a:pPr marR="71755"/>
            <a:r>
              <a:rPr lang="en-US" b="1" kern="1400" dirty="0">
                <a:ln>
                  <a:noFill/>
                </a:ln>
                <a:solidFill>
                  <a:srgbClr val="7030A0"/>
                </a:solidFill>
                <a:effectLst/>
                <a:latin typeface="Franklin Gothic Book"/>
              </a:rPr>
              <a:t>Examples:</a:t>
            </a:r>
            <a:r>
              <a:rPr lang="en-US" kern="1400" dirty="0">
                <a:ln>
                  <a:noFill/>
                </a:ln>
                <a:solidFill>
                  <a:srgbClr val="9966FF"/>
                </a:solidFill>
                <a:effectLst/>
                <a:latin typeface="Franklin Gothic Book"/>
              </a:rPr>
              <a:t> </a:t>
            </a:r>
            <a:r>
              <a:rPr lang="en-US" kern="1400" dirty="0">
                <a:ln>
                  <a:noFill/>
                </a:ln>
                <a:solidFill>
                  <a:srgbClr val="000000"/>
                </a:solidFill>
                <a:effectLst/>
                <a:latin typeface="Franklin Gothic Book"/>
              </a:rPr>
              <a:t>Making a photocopy, downloading</a:t>
            </a:r>
            <a:r>
              <a:rPr lang="en-US" kern="1400" dirty="0">
                <a:solidFill>
                  <a:srgbClr val="000000"/>
                </a:solidFill>
                <a:latin typeface="Franklin Gothic Book"/>
              </a:rPr>
              <a:t> or uploading</a:t>
            </a:r>
            <a:r>
              <a:rPr lang="en-US" kern="1400" dirty="0">
                <a:ln>
                  <a:noFill/>
                </a:ln>
                <a:solidFill>
                  <a:srgbClr val="000000"/>
                </a:solidFill>
                <a:effectLst/>
                <a:latin typeface="Franklin Gothic Book"/>
              </a:rPr>
              <a:t> a copyright work</a:t>
            </a:r>
            <a:r>
              <a:rPr lang="en-US" kern="1400" dirty="0">
                <a:solidFill>
                  <a:srgbClr val="000000"/>
                </a:solidFill>
                <a:latin typeface="Franklin Gothic Book"/>
              </a:rPr>
              <a:t>,</a:t>
            </a:r>
            <a:r>
              <a:rPr lang="en-US" kern="1400" dirty="0">
                <a:ln>
                  <a:noFill/>
                </a:ln>
                <a:solidFill>
                  <a:srgbClr val="000000"/>
                </a:solidFill>
                <a:effectLst/>
                <a:latin typeface="Franklin Gothic Book"/>
              </a:rPr>
              <a:t> making a hand-drawn </a:t>
            </a:r>
            <a:r>
              <a:rPr lang="en-US" kern="1400" dirty="0">
                <a:solidFill>
                  <a:srgbClr val="000000"/>
                </a:solidFill>
                <a:latin typeface="Franklin Gothic Book"/>
              </a:rPr>
              <a:t>reproduction.</a:t>
            </a:r>
            <a:endParaRPr lang="en-US" kern="1400" dirty="0">
              <a:ln>
                <a:noFill/>
              </a:ln>
              <a:solidFill>
                <a:srgbClr val="000000"/>
              </a:solidFill>
              <a:effectLst/>
              <a:latin typeface="Franklin Gothic Book"/>
            </a:endParaRPr>
          </a:p>
        </p:txBody>
      </p:sp>
      <p:sp>
        <p:nvSpPr>
          <p:cNvPr id="9" name="TextBox 8">
            <a:extLst>
              <a:ext uri="{FF2B5EF4-FFF2-40B4-BE49-F238E27FC236}">
                <a16:creationId xmlns:a16="http://schemas.microsoft.com/office/drawing/2014/main" id="{C4C6C883-1858-7BDA-6F60-397894A9FF5E}"/>
              </a:ext>
            </a:extLst>
          </p:cNvPr>
          <p:cNvSpPr txBox="1"/>
          <p:nvPr/>
        </p:nvSpPr>
        <p:spPr>
          <a:xfrm>
            <a:off x="3559858" y="5730994"/>
            <a:ext cx="3265085" cy="3123932"/>
          </a:xfrm>
          <a:prstGeom prst="rect">
            <a:avLst/>
          </a:prstGeom>
          <a:noFill/>
        </p:spPr>
        <p:txBody>
          <a:bodyPr wrap="square" lIns="91440" tIns="45720" rIns="91440" bIns="45720" rtlCol="0" anchor="t">
            <a:spAutoFit/>
          </a:bodyPr>
          <a:lstStyle/>
          <a:p>
            <a:pPr marR="71755"/>
            <a:r>
              <a:rPr lang="en-US" sz="1700" b="1" kern="1400" dirty="0">
                <a:ln>
                  <a:noFill/>
                </a:ln>
                <a:solidFill>
                  <a:srgbClr val="7030A0"/>
                </a:solidFill>
                <a:effectLst/>
                <a:latin typeface="Franklin Gothic Book"/>
              </a:rPr>
              <a:t>Definition:</a:t>
            </a:r>
            <a:r>
              <a:rPr lang="en-US" sz="1700" b="1" kern="1400" dirty="0">
                <a:ln>
                  <a:noFill/>
                </a:ln>
                <a:solidFill>
                  <a:srgbClr val="9966FF"/>
                </a:solidFill>
                <a:effectLst/>
                <a:latin typeface="Franklin Gothic Book"/>
              </a:rPr>
              <a:t> </a:t>
            </a:r>
            <a:r>
              <a:rPr lang="en-US" sz="1700" kern="1400" dirty="0">
                <a:ln>
                  <a:noFill/>
                </a:ln>
                <a:solidFill>
                  <a:srgbClr val="000000"/>
                </a:solidFill>
                <a:effectLst/>
                <a:latin typeface="Franklin Gothic Book"/>
              </a:rPr>
              <a:t>Making copies of a copyright work available to the </a:t>
            </a:r>
            <a:r>
              <a:rPr lang="en-US" sz="1700" kern="1400" dirty="0">
                <a:solidFill>
                  <a:srgbClr val="000000"/>
                </a:solidFill>
                <a:latin typeface="Franklin Gothic Book"/>
              </a:rPr>
              <a:t>public. Can</a:t>
            </a:r>
            <a:r>
              <a:rPr lang="en-US" sz="1700" kern="1400" dirty="0">
                <a:ln>
                  <a:noFill/>
                </a:ln>
                <a:solidFill>
                  <a:srgbClr val="000000"/>
                </a:solidFill>
                <a:effectLst/>
                <a:latin typeface="Franklin Gothic Book"/>
              </a:rPr>
              <a:t> be in a physical or digital form, for free or for a fee.</a:t>
            </a:r>
          </a:p>
          <a:p>
            <a:pPr marR="71755" indent="0" algn="l">
              <a:spcBef>
                <a:spcPts val="600"/>
              </a:spcBef>
              <a:buNone/>
            </a:pPr>
            <a:r>
              <a:rPr lang="en-US" sz="1700" b="1" kern="1400" dirty="0">
                <a:ln>
                  <a:noFill/>
                </a:ln>
                <a:solidFill>
                  <a:srgbClr val="7030A0"/>
                </a:solidFill>
                <a:effectLst/>
                <a:latin typeface="Franklin Gothic Book"/>
              </a:rPr>
              <a:t>Examples:</a:t>
            </a:r>
            <a:r>
              <a:rPr lang="en-US" sz="1700" kern="1400" dirty="0">
                <a:ln>
                  <a:noFill/>
                </a:ln>
                <a:solidFill>
                  <a:srgbClr val="9966FF"/>
                </a:solidFill>
                <a:effectLst/>
                <a:latin typeface="Franklin Gothic Book"/>
              </a:rPr>
              <a:t> </a:t>
            </a:r>
            <a:r>
              <a:rPr lang="en-US" sz="1700" kern="1400" dirty="0">
                <a:ln>
                  <a:noFill/>
                </a:ln>
                <a:solidFill>
                  <a:srgbClr val="000000"/>
                </a:solidFill>
                <a:effectLst/>
                <a:latin typeface="Franklin Gothic Book"/>
              </a:rPr>
              <a:t>Publishing a book or journal, distributing sound recordings. </a:t>
            </a:r>
          </a:p>
          <a:p>
            <a:pPr marR="71755">
              <a:spcBef>
                <a:spcPts val="600"/>
              </a:spcBef>
            </a:pPr>
            <a:r>
              <a:rPr lang="en-US" sz="1700" b="1" kern="1400" dirty="0">
                <a:solidFill>
                  <a:srgbClr val="7030A0"/>
                </a:solidFill>
                <a:latin typeface="Franklin Gothic Book"/>
              </a:rPr>
              <a:t>Note:</a:t>
            </a:r>
            <a:r>
              <a:rPr lang="en-US" sz="1700" b="1" kern="1400" dirty="0">
                <a:solidFill>
                  <a:srgbClr val="9966FF"/>
                </a:solidFill>
                <a:latin typeface="Franklin Gothic Book"/>
              </a:rPr>
              <a:t> </a:t>
            </a:r>
            <a:r>
              <a:rPr lang="en-US" sz="1700" kern="1400" dirty="0">
                <a:solidFill>
                  <a:srgbClr val="000000"/>
                </a:solidFill>
                <a:latin typeface="Franklin Gothic Book"/>
              </a:rPr>
              <a:t>Does</a:t>
            </a:r>
            <a:r>
              <a:rPr lang="en-US" sz="1700" i="1" kern="1400" dirty="0">
                <a:solidFill>
                  <a:srgbClr val="000000"/>
                </a:solidFill>
                <a:latin typeface="Franklin Gothic Book"/>
              </a:rPr>
              <a:t> </a:t>
            </a:r>
            <a:r>
              <a:rPr lang="en-US" sz="1700" kern="1400" dirty="0">
                <a:solidFill>
                  <a:srgbClr val="000000"/>
                </a:solidFill>
                <a:latin typeface="Franklin Gothic Book"/>
              </a:rPr>
              <a:t>not</a:t>
            </a:r>
            <a:r>
              <a:rPr lang="en-US" sz="1700" i="1" kern="1400" dirty="0">
                <a:solidFill>
                  <a:srgbClr val="000000"/>
                </a:solidFill>
                <a:latin typeface="Franklin Gothic Book"/>
              </a:rPr>
              <a:t> </a:t>
            </a:r>
            <a:r>
              <a:rPr lang="en-US" sz="1700" kern="1400" dirty="0">
                <a:solidFill>
                  <a:srgbClr val="000000"/>
                </a:solidFill>
                <a:latin typeface="Franklin Gothic Book"/>
              </a:rPr>
              <a:t>include making</a:t>
            </a:r>
            <a:r>
              <a:rPr lang="en-US" sz="1700" kern="1400" dirty="0">
                <a:ln>
                  <a:noFill/>
                </a:ln>
                <a:solidFill>
                  <a:srgbClr val="000000"/>
                </a:solidFill>
                <a:effectLst/>
                <a:latin typeface="Franklin Gothic Book"/>
              </a:rPr>
              <a:t> digital copies of works available online</a:t>
            </a:r>
            <a:r>
              <a:rPr lang="en-US" sz="1700" kern="1400" dirty="0">
                <a:solidFill>
                  <a:srgbClr val="000000"/>
                </a:solidFill>
                <a:latin typeface="Franklin Gothic Book"/>
              </a:rPr>
              <a:t> (see "Communication to the Public" card).</a:t>
            </a:r>
            <a:endParaRPr lang="en-US" sz="1700" kern="1400" dirty="0">
              <a:ln>
                <a:noFill/>
              </a:ln>
              <a:solidFill>
                <a:srgbClr val="000000"/>
              </a:solidFill>
              <a:effectLst/>
              <a:latin typeface="Franklin Gothic Book"/>
            </a:endParaRPr>
          </a:p>
        </p:txBody>
      </p:sp>
      <p:pic>
        <p:nvPicPr>
          <p:cNvPr id="21" name="Picture 20">
            <a:extLst>
              <a:ext uri="{FF2B5EF4-FFF2-40B4-BE49-F238E27FC236}">
                <a16:creationId xmlns:a16="http://schemas.microsoft.com/office/drawing/2014/main" id="{62E78373-5028-691D-A648-24059BE4CB03}"/>
              </a:ext>
            </a:extLst>
          </p:cNvPr>
          <p:cNvPicPr>
            <a:picLocks noChangeAspect="1"/>
          </p:cNvPicPr>
          <p:nvPr/>
        </p:nvPicPr>
        <p:blipFill>
          <a:blip r:embed="rId4"/>
          <a:stretch>
            <a:fillRect/>
          </a:stretch>
        </p:blipFill>
        <p:spPr>
          <a:xfrm>
            <a:off x="2316005" y="4806407"/>
            <a:ext cx="675918" cy="675918"/>
          </a:xfrm>
          <a:prstGeom prst="rect">
            <a:avLst/>
          </a:prstGeom>
        </p:spPr>
      </p:pic>
      <p:pic>
        <p:nvPicPr>
          <p:cNvPr id="22" name="Picture 21">
            <a:extLst>
              <a:ext uri="{FF2B5EF4-FFF2-40B4-BE49-F238E27FC236}">
                <a16:creationId xmlns:a16="http://schemas.microsoft.com/office/drawing/2014/main" id="{567EB582-6F4D-5424-FD0C-474E2D72368B}"/>
              </a:ext>
            </a:extLst>
          </p:cNvPr>
          <p:cNvPicPr>
            <a:picLocks noChangeAspect="1"/>
          </p:cNvPicPr>
          <p:nvPr/>
        </p:nvPicPr>
        <p:blipFill>
          <a:blip r:embed="rId5"/>
          <a:stretch>
            <a:fillRect/>
          </a:stretch>
        </p:blipFill>
        <p:spPr>
          <a:xfrm>
            <a:off x="5813238" y="4861649"/>
            <a:ext cx="638175" cy="638175"/>
          </a:xfrm>
          <a:prstGeom prst="rect">
            <a:avLst/>
          </a:prstGeom>
        </p:spPr>
      </p:pic>
    </p:spTree>
    <p:extLst>
      <p:ext uri="{BB962C8B-B14F-4D97-AF65-F5344CB8AC3E}">
        <p14:creationId xmlns:p14="http://schemas.microsoft.com/office/powerpoint/2010/main" val="26113468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f532022d-3127-4596-9fe0-52529fef03d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3180ED3FD598C43A09929F11264A7D0" ma:contentTypeVersion="18" ma:contentTypeDescription="Create a new document." ma:contentTypeScope="" ma:versionID="d47cf2e0483d29324bb201a248f4047d">
  <xsd:schema xmlns:xsd="http://www.w3.org/2001/XMLSchema" xmlns:xs="http://www.w3.org/2001/XMLSchema" xmlns:p="http://schemas.microsoft.com/office/2006/metadata/properties" xmlns:ns3="f532022d-3127-4596-9fe0-52529fef03da" xmlns:ns4="b720162c-e310-4dc7-b186-6bc123ba1dea" targetNamespace="http://schemas.microsoft.com/office/2006/metadata/properties" ma:root="true" ma:fieldsID="233dac198abbacb019b424b64ca3c8be" ns3:_="" ns4:_="">
    <xsd:import namespace="f532022d-3127-4596-9fe0-52529fef03da"/>
    <xsd:import namespace="b720162c-e310-4dc7-b186-6bc123ba1dea"/>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32022d-3127-4596-9fe0-52529fef03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description="" ma:indexed="true"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720162c-e310-4dc7-b186-6bc123ba1de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38A077E-0A93-4887-B797-0C5D8D00E899}">
  <ds:schemaRefs>
    <ds:schemaRef ds:uri="b720162c-e310-4dc7-b186-6bc123ba1dea"/>
    <ds:schemaRef ds:uri="f532022d-3127-4596-9fe0-52529fef03d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017E6E2-7EA0-49C4-835C-F368B68EE38E}">
  <ds:schemaRefs>
    <ds:schemaRef ds:uri="http://schemas.microsoft.com/sharepoint/v3/contenttype/forms"/>
  </ds:schemaRefs>
</ds:datastoreItem>
</file>

<file path=customXml/itemProps3.xml><?xml version="1.0" encoding="utf-8"?>
<ds:datastoreItem xmlns:ds="http://schemas.openxmlformats.org/officeDocument/2006/customXml" ds:itemID="{1E046C64-3D49-4DD7-BE8F-A058F83DC661}">
  <ds:schemaRefs>
    <ds:schemaRef ds:uri="b720162c-e310-4dc7-b186-6bc123ba1dea"/>
    <ds:schemaRef ds:uri="f532022d-3127-4596-9fe0-52529fef03d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517</TotalTime>
  <Words>7098</Words>
  <Application>Microsoft Office PowerPoint</Application>
  <PresentationFormat>Letter Paper (8.5x11 in)</PresentationFormat>
  <Paragraphs>1967</Paragraphs>
  <Slides>36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Aptos</vt:lpstr>
      <vt:lpstr>Aptos Display</vt:lpstr>
      <vt:lpstr>Arial</vt:lpstr>
      <vt:lpstr>Calibri</vt:lpstr>
      <vt:lpstr>Franklin Gothic Book</vt:lpstr>
      <vt:lpstr>Franklin Gothic Medium</vt:lpstr>
      <vt:lpstr>Impact</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Melanie Brunet</dc:creator>
  <cp:lastModifiedBy>Mélanie Brunet</cp:lastModifiedBy>
  <cp:revision>141</cp:revision>
  <dcterms:created xsi:type="dcterms:W3CDTF">2025-03-24T18:21:13Z</dcterms:created>
  <dcterms:modified xsi:type="dcterms:W3CDTF">2026-04-17T13:44:25Z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0x01010073180ED3FD598C43A09929F11264A7D0</vt:lpwstr>
  </property>
</Properties>
</file>