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329" r:id="rId3"/>
    <p:sldId id="313" r:id="rId4"/>
    <p:sldId id="257" r:id="rId5"/>
    <p:sldId id="315" r:id="rId6"/>
    <p:sldId id="317" r:id="rId7"/>
    <p:sldId id="316" r:id="rId8"/>
    <p:sldId id="318" r:id="rId9"/>
    <p:sldId id="320" r:id="rId10"/>
    <p:sldId id="337" r:id="rId11"/>
    <p:sldId id="338" r:id="rId12"/>
    <p:sldId id="304" r:id="rId13"/>
    <p:sldId id="308" r:id="rId14"/>
    <p:sldId id="321" r:id="rId15"/>
    <p:sldId id="307" r:id="rId16"/>
    <p:sldId id="312" r:id="rId17"/>
    <p:sldId id="322" r:id="rId18"/>
    <p:sldId id="334" r:id="rId19"/>
    <p:sldId id="335" r:id="rId20"/>
    <p:sldId id="323" r:id="rId21"/>
    <p:sldId id="324" r:id="rId22"/>
    <p:sldId id="336" r:id="rId23"/>
    <p:sldId id="325" r:id="rId24"/>
    <p:sldId id="326" r:id="rId25"/>
    <p:sldId id="262" r:id="rId26"/>
    <p:sldId id="333" r:id="rId27"/>
    <p:sldId id="330" r:id="rId28"/>
    <p:sldId id="331" r:id="rId29"/>
    <p:sldId id="332" r:id="rId30"/>
    <p:sldId id="282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63"/>
    <p:restoredTop sz="91429"/>
  </p:normalViewPr>
  <p:slideViewPr>
    <p:cSldViewPr snapToGrid="0">
      <p:cViewPr varScale="1">
        <p:scale>
          <a:sx n="43" d="100"/>
          <a:sy n="43" d="100"/>
        </p:scale>
        <p:origin x="232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7D1552-EF95-45CA-BDCD-B283F5526C31}" type="doc">
      <dgm:prSet loTypeId="urn:microsoft.com/office/officeart/2016/7/layout/BasicLinearProcessNumbered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B12EDE-D14C-4BF0-B28C-8EC5F560E85F}">
      <dgm:prSet custT="1"/>
      <dgm:spPr/>
      <dgm:t>
        <a:bodyPr/>
        <a:lstStyle/>
        <a:p>
          <a:r>
            <a:rPr lang="en-CA" sz="2200" dirty="0" err="1">
              <a:latin typeface="Arial" panose="020B0604020202020204" pitchFamily="34" charset="0"/>
              <a:cs typeface="Arial" panose="020B0604020202020204" pitchFamily="34" charset="0"/>
            </a:rPr>
            <a:t>Définir</a:t>
          </a:r>
          <a:r>
            <a:rPr lang="en-CA" sz="2200" dirty="0">
              <a:latin typeface="Arial" panose="020B0604020202020204" pitchFamily="34" charset="0"/>
              <a:cs typeface="Arial" panose="020B0604020202020204" pitchFamily="34" charset="0"/>
            </a:rPr>
            <a:t> les </a:t>
          </a:r>
          <a:r>
            <a:rPr lang="en-CA" sz="2200" dirty="0" err="1">
              <a:latin typeface="Arial" panose="020B0604020202020204" pitchFamily="34" charset="0"/>
              <a:cs typeface="Arial" panose="020B0604020202020204" pitchFamily="34" charset="0"/>
            </a:rPr>
            <a:t>termes</a:t>
          </a:r>
          <a:r>
            <a:rPr lang="en-CA" sz="2200" dirty="0">
              <a:latin typeface="Arial" panose="020B0604020202020204" pitchFamily="34" charset="0"/>
              <a:cs typeface="Arial" panose="020B0604020202020204" pitchFamily="34" charset="0"/>
            </a:rPr>
            <a:t>  neurodivergent et neurodivergence, </a:t>
          </a:r>
          <a:r>
            <a:rPr lang="en-CA" sz="2200" dirty="0" err="1">
              <a:latin typeface="Arial" panose="020B0604020202020204" pitchFamily="34" charset="0"/>
              <a:cs typeface="Arial" panose="020B0604020202020204" pitchFamily="34" charset="0"/>
            </a:rPr>
            <a:t>neurodivers</a:t>
          </a:r>
          <a:r>
            <a:rPr lang="en-CA" sz="2200" dirty="0">
              <a:latin typeface="Arial" panose="020B0604020202020204" pitchFamily="34" charset="0"/>
              <a:cs typeface="Arial" panose="020B0604020202020204" pitchFamily="34" charset="0"/>
            </a:rPr>
            <a:t>, </a:t>
          </a:r>
          <a:r>
            <a:rPr lang="en-CA" sz="2200" dirty="0" err="1">
              <a:latin typeface="Arial" panose="020B0604020202020204" pitchFamily="34" charset="0"/>
              <a:cs typeface="Arial" panose="020B0604020202020204" pitchFamily="34" charset="0"/>
            </a:rPr>
            <a:t>neurotypique</a:t>
          </a:r>
          <a:r>
            <a:rPr lang="en-CA" sz="2200" dirty="0">
              <a:latin typeface="Arial" panose="020B0604020202020204" pitchFamily="34" charset="0"/>
              <a:cs typeface="Arial" panose="020B0604020202020204" pitchFamily="34" charset="0"/>
            </a:rPr>
            <a:t>, handicap, </a:t>
          </a:r>
          <a:r>
            <a:rPr lang="en-CA" sz="2200" dirty="0" err="1">
              <a:latin typeface="Arial" panose="020B0604020202020204" pitchFamily="34" charset="0"/>
              <a:cs typeface="Arial" panose="020B0604020202020204" pitchFamily="34" charset="0"/>
            </a:rPr>
            <a:t>ainsi</a:t>
          </a:r>
          <a:r>
            <a:rPr lang="en-CA" sz="2200" dirty="0">
              <a:latin typeface="Arial" panose="020B0604020202020204" pitchFamily="34" charset="0"/>
              <a:cs typeface="Arial" panose="020B0604020202020204" pitchFamily="34" charset="0"/>
            </a:rPr>
            <a:t> que </a:t>
          </a:r>
          <a:r>
            <a:rPr lang="en-CA" sz="2200" dirty="0" err="1">
              <a:latin typeface="Arial" panose="020B0604020202020204" pitchFamily="34" charset="0"/>
              <a:cs typeface="Arial" panose="020B0604020202020204" pitchFamily="34" charset="0"/>
            </a:rPr>
            <a:t>d’autres</a:t>
          </a:r>
          <a:r>
            <a:rPr lang="en-CA" sz="2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200" dirty="0" err="1">
              <a:latin typeface="Arial" panose="020B0604020202020204" pitchFamily="34" charset="0"/>
              <a:cs typeface="Arial" panose="020B0604020202020204" pitchFamily="34" charset="0"/>
            </a:rPr>
            <a:t>termes</a:t>
          </a:r>
          <a:r>
            <a:rPr lang="en-CA" sz="2200" dirty="0">
              <a:latin typeface="Arial" panose="020B0604020202020204" pitchFamily="34" charset="0"/>
              <a:cs typeface="Arial" panose="020B0604020202020204" pitchFamily="34" charset="0"/>
            </a:rPr>
            <a:t> courants </a:t>
          </a:r>
          <a:r>
            <a:rPr lang="en-CA" sz="2200" dirty="0" err="1">
              <a:latin typeface="Arial" panose="020B0604020202020204" pitchFamily="34" charset="0"/>
              <a:cs typeface="Arial" panose="020B0604020202020204" pitchFamily="34" charset="0"/>
            </a:rPr>
            <a:t>pertinents</a:t>
          </a:r>
          <a:r>
            <a:rPr lang="en-CA" sz="2200" dirty="0">
              <a:latin typeface="Arial" panose="020B0604020202020204" pitchFamily="34" charset="0"/>
              <a:cs typeface="Arial" panose="020B0604020202020204" pitchFamily="34" charset="0"/>
            </a:rPr>
            <a:t> pour les publics des concerts </a:t>
          </a:r>
          <a:r>
            <a:rPr lang="en-CA" sz="2200" dirty="0" err="1">
              <a:latin typeface="Arial" panose="020B0604020202020204" pitchFamily="34" charset="0"/>
              <a:cs typeface="Arial" panose="020B0604020202020204" pitchFamily="34" charset="0"/>
            </a:rPr>
            <a:t>adaptés</a:t>
          </a:r>
          <a:r>
            <a:rPr lang="en-CA" sz="2200" dirty="0">
              <a:latin typeface="Arial" panose="020B0604020202020204" pitchFamily="34" charset="0"/>
              <a:cs typeface="Arial" panose="020B0604020202020204" pitchFamily="34" charset="0"/>
            </a:rPr>
            <a:t>, dans un </a:t>
          </a:r>
          <a:r>
            <a:rPr lang="en-CA" sz="2200" dirty="0" err="1">
              <a:latin typeface="Arial" panose="020B0604020202020204" pitchFamily="34" charset="0"/>
              <a:cs typeface="Arial" panose="020B0604020202020204" pitchFamily="34" charset="0"/>
            </a:rPr>
            <a:t>sens</a:t>
          </a:r>
          <a:r>
            <a:rPr lang="en-CA" sz="2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200" dirty="0" err="1">
              <a:latin typeface="Arial" panose="020B0604020202020204" pitchFamily="34" charset="0"/>
              <a:cs typeface="Arial" panose="020B0604020202020204" pitchFamily="34" charset="0"/>
            </a:rPr>
            <a:t>général</a:t>
          </a:r>
          <a:r>
            <a:rPr lang="en-CA" sz="2200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n-US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A5D0FF0-6494-4FA9-94D7-5AFBCDAAA57F}" type="parTrans" cxnId="{35F3FD96-850A-48A0-A003-26486C1EBFBE}">
      <dgm:prSet/>
      <dgm:spPr/>
      <dgm:t>
        <a:bodyPr/>
        <a:lstStyle/>
        <a:p>
          <a:endParaRPr lang="en-US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3F7FA32-3A7D-4CF4-814F-EF571E9B355A}" type="sibTrans" cxnId="{35F3FD96-850A-48A0-A003-26486C1EBFBE}">
      <dgm:prSet phldrT="1" phldr="0" custT="1"/>
      <dgm:spPr/>
      <dgm:t>
        <a:bodyPr/>
        <a:lstStyle/>
        <a:p>
          <a:r>
            <a:rPr lang="en-US" sz="2200">
              <a:latin typeface="Arial" panose="020B0604020202020204" pitchFamily="34" charset="0"/>
              <a:cs typeface="Arial" panose="020B0604020202020204" pitchFamily="34" charset="0"/>
            </a:rPr>
            <a:t>1</a:t>
          </a:r>
        </a:p>
      </dgm:t>
    </dgm:pt>
    <dgm:pt modelId="{A2F88CC3-C52C-4D66-943D-9095A60344E3}">
      <dgm:prSet custT="1"/>
      <dgm:spPr/>
      <dgm:t>
        <a:bodyPr/>
        <a:lstStyle/>
        <a:p>
          <a:r>
            <a:rPr lang="en-CA" sz="2200" dirty="0">
              <a:latin typeface="Arial" panose="020B0604020202020204" pitchFamily="34" charset="0"/>
              <a:cs typeface="Arial" panose="020B0604020202020204" pitchFamily="34" charset="0"/>
            </a:rPr>
            <a:t>Identifier les diagnostics courants des </a:t>
          </a:r>
          <a:r>
            <a:rPr lang="en-CA" sz="2200" dirty="0" err="1">
              <a:latin typeface="Arial" panose="020B0604020202020204" pitchFamily="34" charset="0"/>
              <a:cs typeface="Arial" panose="020B0604020202020204" pitchFamily="34" charset="0"/>
            </a:rPr>
            <a:t>personnes</a:t>
          </a:r>
          <a:r>
            <a:rPr lang="en-CA" sz="2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200" dirty="0" err="1">
              <a:latin typeface="Arial" panose="020B0604020202020204" pitchFamily="34" charset="0"/>
              <a:cs typeface="Arial" panose="020B0604020202020204" pitchFamily="34" charset="0"/>
            </a:rPr>
            <a:t>susceptibles</a:t>
          </a:r>
          <a:r>
            <a:rPr lang="en-CA" sz="2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200" dirty="0" err="1">
              <a:latin typeface="Arial" panose="020B0604020202020204" pitchFamily="34" charset="0"/>
              <a:cs typeface="Arial" panose="020B0604020202020204" pitchFamily="34" charset="0"/>
            </a:rPr>
            <a:t>d’assister</a:t>
          </a:r>
          <a:r>
            <a:rPr lang="en-CA" sz="2200" dirty="0">
              <a:latin typeface="Arial" panose="020B0604020202020204" pitchFamily="34" charset="0"/>
              <a:cs typeface="Arial" panose="020B0604020202020204" pitchFamily="34" charset="0"/>
            </a:rPr>
            <a:t> à des concerts </a:t>
          </a:r>
          <a:r>
            <a:rPr lang="en-CA" sz="2200" dirty="0" err="1">
              <a:latin typeface="Arial" panose="020B0604020202020204" pitchFamily="34" charset="0"/>
              <a:cs typeface="Arial" panose="020B0604020202020204" pitchFamily="34" charset="0"/>
            </a:rPr>
            <a:t>adaptés</a:t>
          </a:r>
          <a:r>
            <a:rPr lang="en-CA" sz="2200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n-US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784119A-3452-42F2-B359-BD6CECA354B9}" type="parTrans" cxnId="{7C8ADD57-FDD9-4865-92FE-500C37E04FB9}">
      <dgm:prSet/>
      <dgm:spPr/>
      <dgm:t>
        <a:bodyPr/>
        <a:lstStyle/>
        <a:p>
          <a:endParaRPr lang="en-US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13B381D-DA75-4BB5-9D44-7E47185E184B}" type="sibTrans" cxnId="{7C8ADD57-FDD9-4865-92FE-500C37E04FB9}">
      <dgm:prSet phldrT="2" phldr="0" custT="1"/>
      <dgm:spPr/>
      <dgm:t>
        <a:bodyPr/>
        <a:lstStyle/>
        <a:p>
          <a:r>
            <a:rPr lang="en-US" sz="2200">
              <a:latin typeface="Arial" panose="020B0604020202020204" pitchFamily="34" charset="0"/>
              <a:cs typeface="Arial" panose="020B0604020202020204" pitchFamily="34" charset="0"/>
            </a:rPr>
            <a:t>2</a:t>
          </a:r>
          <a:endParaRPr lang="en-US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29E456-2EF6-154D-A881-3DA3C4B374B3}" type="pres">
      <dgm:prSet presAssocID="{397D1552-EF95-45CA-BDCD-B283F5526C31}" presName="Name0" presStyleCnt="0">
        <dgm:presLayoutVars>
          <dgm:animLvl val="lvl"/>
          <dgm:resizeHandles val="exact"/>
        </dgm:presLayoutVars>
      </dgm:prSet>
      <dgm:spPr/>
    </dgm:pt>
    <dgm:pt modelId="{498F1484-214E-3142-9E5E-D60294263D51}" type="pres">
      <dgm:prSet presAssocID="{15B12EDE-D14C-4BF0-B28C-8EC5F560E85F}" presName="compositeNode" presStyleCnt="0">
        <dgm:presLayoutVars>
          <dgm:bulletEnabled val="1"/>
        </dgm:presLayoutVars>
      </dgm:prSet>
      <dgm:spPr/>
    </dgm:pt>
    <dgm:pt modelId="{A6FEBAC7-12E2-A44F-BA23-6E086AED4698}" type="pres">
      <dgm:prSet presAssocID="{15B12EDE-D14C-4BF0-B28C-8EC5F560E85F}" presName="bgRect" presStyleLbl="bgAccFollowNode1" presStyleIdx="0" presStyleCnt="2" custScaleX="124031" custLinFactNeighborX="-26"/>
      <dgm:spPr/>
    </dgm:pt>
    <dgm:pt modelId="{0F6D0962-94BB-7A41-9867-5A68C2032BEA}" type="pres">
      <dgm:prSet presAssocID="{D3F7FA32-3A7D-4CF4-814F-EF571E9B355A}" presName="sibTransNodeCircle" presStyleLbl="alignNode1" presStyleIdx="0" presStyleCnt="4">
        <dgm:presLayoutVars>
          <dgm:chMax val="0"/>
          <dgm:bulletEnabled/>
        </dgm:presLayoutVars>
      </dgm:prSet>
      <dgm:spPr/>
    </dgm:pt>
    <dgm:pt modelId="{6B040A03-015E-0A44-9E4E-95EE516DBAFF}" type="pres">
      <dgm:prSet presAssocID="{15B12EDE-D14C-4BF0-B28C-8EC5F560E85F}" presName="bottomLine" presStyleLbl="alignNode1" presStyleIdx="1" presStyleCnt="4">
        <dgm:presLayoutVars/>
      </dgm:prSet>
      <dgm:spPr/>
    </dgm:pt>
    <dgm:pt modelId="{AEF58D0C-B1F8-9E4E-8E54-0AABEA0CB43F}" type="pres">
      <dgm:prSet presAssocID="{15B12EDE-D14C-4BF0-B28C-8EC5F560E85F}" presName="nodeText" presStyleLbl="bgAccFollowNode1" presStyleIdx="0" presStyleCnt="2">
        <dgm:presLayoutVars>
          <dgm:bulletEnabled val="1"/>
        </dgm:presLayoutVars>
      </dgm:prSet>
      <dgm:spPr/>
    </dgm:pt>
    <dgm:pt modelId="{23A29135-613B-A54D-9374-51F45E5D16FE}" type="pres">
      <dgm:prSet presAssocID="{D3F7FA32-3A7D-4CF4-814F-EF571E9B355A}" presName="sibTrans" presStyleCnt="0"/>
      <dgm:spPr/>
    </dgm:pt>
    <dgm:pt modelId="{D7B97F8D-A533-D446-BD82-3ADA88FDEE61}" type="pres">
      <dgm:prSet presAssocID="{A2F88CC3-C52C-4D66-943D-9095A60344E3}" presName="compositeNode" presStyleCnt="0">
        <dgm:presLayoutVars>
          <dgm:bulletEnabled val="1"/>
        </dgm:presLayoutVars>
      </dgm:prSet>
      <dgm:spPr/>
    </dgm:pt>
    <dgm:pt modelId="{B9D1DFD3-E807-184F-910E-48B3F37071AB}" type="pres">
      <dgm:prSet presAssocID="{A2F88CC3-C52C-4D66-943D-9095A60344E3}" presName="bgRect" presStyleLbl="bgAccFollowNode1" presStyleIdx="1" presStyleCnt="2" custScaleX="117745"/>
      <dgm:spPr/>
    </dgm:pt>
    <dgm:pt modelId="{F9801B3A-870C-9246-968C-B65BD5E0412C}" type="pres">
      <dgm:prSet presAssocID="{D13B381D-DA75-4BB5-9D44-7E47185E184B}" presName="sibTransNodeCircle" presStyleLbl="alignNode1" presStyleIdx="2" presStyleCnt="4">
        <dgm:presLayoutVars>
          <dgm:chMax val="0"/>
          <dgm:bulletEnabled/>
        </dgm:presLayoutVars>
      </dgm:prSet>
      <dgm:spPr/>
    </dgm:pt>
    <dgm:pt modelId="{4BEF55B6-B68D-BD4E-B2ED-FE113BF94044}" type="pres">
      <dgm:prSet presAssocID="{A2F88CC3-C52C-4D66-943D-9095A60344E3}" presName="bottomLine" presStyleLbl="alignNode1" presStyleIdx="3" presStyleCnt="4">
        <dgm:presLayoutVars/>
      </dgm:prSet>
      <dgm:spPr/>
    </dgm:pt>
    <dgm:pt modelId="{FB984086-FA8C-A946-B829-C84B97D74C69}" type="pres">
      <dgm:prSet presAssocID="{A2F88CC3-C52C-4D66-943D-9095A60344E3}" presName="nodeText" presStyleLbl="bgAccFollowNode1" presStyleIdx="1" presStyleCnt="2">
        <dgm:presLayoutVars>
          <dgm:bulletEnabled val="1"/>
        </dgm:presLayoutVars>
      </dgm:prSet>
      <dgm:spPr/>
    </dgm:pt>
  </dgm:ptLst>
  <dgm:cxnLst>
    <dgm:cxn modelId="{C8AF5C00-D49E-C74F-A811-888148DD8A6D}" type="presOf" srcId="{D3F7FA32-3A7D-4CF4-814F-EF571E9B355A}" destId="{0F6D0962-94BB-7A41-9867-5A68C2032BEA}" srcOrd="0" destOrd="0" presId="urn:microsoft.com/office/officeart/2016/7/layout/BasicLinearProcessNumbered"/>
    <dgm:cxn modelId="{595ADA14-F4C4-7349-A5B0-7AD88035EAD2}" type="presOf" srcId="{15B12EDE-D14C-4BF0-B28C-8EC5F560E85F}" destId="{A6FEBAC7-12E2-A44F-BA23-6E086AED4698}" srcOrd="0" destOrd="0" presId="urn:microsoft.com/office/officeart/2016/7/layout/BasicLinearProcessNumbered"/>
    <dgm:cxn modelId="{515F2954-F698-2245-BEA8-BC62F8BE320C}" type="presOf" srcId="{397D1552-EF95-45CA-BDCD-B283F5526C31}" destId="{4129E456-2EF6-154D-A881-3DA3C4B374B3}" srcOrd="0" destOrd="0" presId="urn:microsoft.com/office/officeart/2016/7/layout/BasicLinearProcessNumbered"/>
    <dgm:cxn modelId="{7C8ADD57-FDD9-4865-92FE-500C37E04FB9}" srcId="{397D1552-EF95-45CA-BDCD-B283F5526C31}" destId="{A2F88CC3-C52C-4D66-943D-9095A60344E3}" srcOrd="1" destOrd="0" parTransId="{0784119A-3452-42F2-B359-BD6CECA354B9}" sibTransId="{D13B381D-DA75-4BB5-9D44-7E47185E184B}"/>
    <dgm:cxn modelId="{982CA568-21B6-E446-B944-F30941789445}" type="presOf" srcId="{A2F88CC3-C52C-4D66-943D-9095A60344E3}" destId="{B9D1DFD3-E807-184F-910E-48B3F37071AB}" srcOrd="0" destOrd="0" presId="urn:microsoft.com/office/officeart/2016/7/layout/BasicLinearProcessNumbered"/>
    <dgm:cxn modelId="{02135F96-BAE7-E740-AF58-7320ACFF3EB1}" type="presOf" srcId="{A2F88CC3-C52C-4D66-943D-9095A60344E3}" destId="{FB984086-FA8C-A946-B829-C84B97D74C69}" srcOrd="1" destOrd="0" presId="urn:microsoft.com/office/officeart/2016/7/layout/BasicLinearProcessNumbered"/>
    <dgm:cxn modelId="{35F3FD96-850A-48A0-A003-26486C1EBFBE}" srcId="{397D1552-EF95-45CA-BDCD-B283F5526C31}" destId="{15B12EDE-D14C-4BF0-B28C-8EC5F560E85F}" srcOrd="0" destOrd="0" parTransId="{6A5D0FF0-6494-4FA9-94D7-5AFBCDAAA57F}" sibTransId="{D3F7FA32-3A7D-4CF4-814F-EF571E9B355A}"/>
    <dgm:cxn modelId="{20BF679C-AC4F-904C-977F-912D431153E4}" type="presOf" srcId="{D13B381D-DA75-4BB5-9D44-7E47185E184B}" destId="{F9801B3A-870C-9246-968C-B65BD5E0412C}" srcOrd="0" destOrd="0" presId="urn:microsoft.com/office/officeart/2016/7/layout/BasicLinearProcessNumbered"/>
    <dgm:cxn modelId="{F7979DA2-2FAC-4948-823A-FDBFE294386D}" type="presOf" srcId="{15B12EDE-D14C-4BF0-B28C-8EC5F560E85F}" destId="{AEF58D0C-B1F8-9E4E-8E54-0AABEA0CB43F}" srcOrd="1" destOrd="0" presId="urn:microsoft.com/office/officeart/2016/7/layout/BasicLinearProcessNumbered"/>
    <dgm:cxn modelId="{6C8C3ED1-ECC4-B640-AC8B-28D4B8FC83BA}" type="presParOf" srcId="{4129E456-2EF6-154D-A881-3DA3C4B374B3}" destId="{498F1484-214E-3142-9E5E-D60294263D51}" srcOrd="0" destOrd="0" presId="urn:microsoft.com/office/officeart/2016/7/layout/BasicLinearProcessNumbered"/>
    <dgm:cxn modelId="{33B0F94C-0179-0049-8D0E-92903C8E3D9C}" type="presParOf" srcId="{498F1484-214E-3142-9E5E-D60294263D51}" destId="{A6FEBAC7-12E2-A44F-BA23-6E086AED4698}" srcOrd="0" destOrd="0" presId="urn:microsoft.com/office/officeart/2016/7/layout/BasicLinearProcessNumbered"/>
    <dgm:cxn modelId="{F67E9809-FC54-4245-A349-1ABED2F253C6}" type="presParOf" srcId="{498F1484-214E-3142-9E5E-D60294263D51}" destId="{0F6D0962-94BB-7A41-9867-5A68C2032BEA}" srcOrd="1" destOrd="0" presId="urn:microsoft.com/office/officeart/2016/7/layout/BasicLinearProcessNumbered"/>
    <dgm:cxn modelId="{C0FC3263-A971-C54E-B88F-FB0EC3417118}" type="presParOf" srcId="{498F1484-214E-3142-9E5E-D60294263D51}" destId="{6B040A03-015E-0A44-9E4E-95EE516DBAFF}" srcOrd="2" destOrd="0" presId="urn:microsoft.com/office/officeart/2016/7/layout/BasicLinearProcessNumbered"/>
    <dgm:cxn modelId="{9539D625-7D22-9849-8AE3-0CCE8F6BA250}" type="presParOf" srcId="{498F1484-214E-3142-9E5E-D60294263D51}" destId="{AEF58D0C-B1F8-9E4E-8E54-0AABEA0CB43F}" srcOrd="3" destOrd="0" presId="urn:microsoft.com/office/officeart/2016/7/layout/BasicLinearProcessNumbered"/>
    <dgm:cxn modelId="{AEBC4715-E14E-5B4E-A6A9-360DA1474D26}" type="presParOf" srcId="{4129E456-2EF6-154D-A881-3DA3C4B374B3}" destId="{23A29135-613B-A54D-9374-51F45E5D16FE}" srcOrd="1" destOrd="0" presId="urn:microsoft.com/office/officeart/2016/7/layout/BasicLinearProcessNumbered"/>
    <dgm:cxn modelId="{53006784-65DD-D340-AA94-CF8B46952D53}" type="presParOf" srcId="{4129E456-2EF6-154D-A881-3DA3C4B374B3}" destId="{D7B97F8D-A533-D446-BD82-3ADA88FDEE61}" srcOrd="2" destOrd="0" presId="urn:microsoft.com/office/officeart/2016/7/layout/BasicLinearProcessNumbered"/>
    <dgm:cxn modelId="{1E931529-8FF4-FB40-B2EC-EB95CCEDE5E6}" type="presParOf" srcId="{D7B97F8D-A533-D446-BD82-3ADA88FDEE61}" destId="{B9D1DFD3-E807-184F-910E-48B3F37071AB}" srcOrd="0" destOrd="0" presId="urn:microsoft.com/office/officeart/2016/7/layout/BasicLinearProcessNumbered"/>
    <dgm:cxn modelId="{020F8E5D-E3A7-AE40-AE92-B257DBB23277}" type="presParOf" srcId="{D7B97F8D-A533-D446-BD82-3ADA88FDEE61}" destId="{F9801B3A-870C-9246-968C-B65BD5E0412C}" srcOrd="1" destOrd="0" presId="urn:microsoft.com/office/officeart/2016/7/layout/BasicLinearProcessNumbered"/>
    <dgm:cxn modelId="{2277EE23-1CDA-2447-A1FB-00CCA8F7BA65}" type="presParOf" srcId="{D7B97F8D-A533-D446-BD82-3ADA88FDEE61}" destId="{4BEF55B6-B68D-BD4E-B2ED-FE113BF94044}" srcOrd="2" destOrd="0" presId="urn:microsoft.com/office/officeart/2016/7/layout/BasicLinearProcessNumbered"/>
    <dgm:cxn modelId="{4029F3BB-B95E-F94F-9FE1-6C9013506202}" type="presParOf" srcId="{D7B97F8D-A533-D446-BD82-3ADA88FDEE61}" destId="{FB984086-FA8C-A946-B829-C84B97D74C69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C832F3-145C-40B6-83E8-5DDBA267B40E}" type="doc">
      <dgm:prSet loTypeId="urn:microsoft.com/office/officeart/2008/layout/LinedList" loCatId="list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3AAD7981-0434-4342-B3DD-76C5482032E2}">
      <dgm:prSet custT="1"/>
      <dgm:spPr/>
      <dgm:t>
        <a:bodyPr/>
        <a:lstStyle/>
        <a:p>
          <a:endParaRPr lang="en-US" sz="2400" dirty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CA" sz="2400" dirty="0"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en-CA" sz="2400" dirty="0" err="1">
              <a:latin typeface="Arial" panose="020B0604020202020204" pitchFamily="34" charset="0"/>
              <a:cs typeface="Arial" panose="020B0604020202020204" pitchFamily="34" charset="0"/>
            </a:rPr>
            <a:t>Problèmes</a:t>
          </a:r>
          <a:r>
            <a:rPr lang="en-CA" sz="2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400" dirty="0" err="1">
              <a:latin typeface="Arial" panose="020B0604020202020204" pitchFamily="34" charset="0"/>
              <a:cs typeface="Arial" panose="020B0604020202020204" pitchFamily="34" charset="0"/>
            </a:rPr>
            <a:t>importants</a:t>
          </a:r>
          <a:r>
            <a:rPr lang="en-CA" sz="2400" dirty="0">
              <a:latin typeface="Arial" panose="020B0604020202020204" pitchFamily="34" charset="0"/>
              <a:cs typeface="Arial" panose="020B0604020202020204" pitchFamily="34" charset="0"/>
            </a:rPr>
            <a:t> de santé </a:t>
          </a:r>
          <a:r>
            <a:rPr lang="en-CA" sz="2400" dirty="0" err="1">
              <a:latin typeface="Arial" panose="020B0604020202020204" pitchFamily="34" charset="0"/>
              <a:cs typeface="Arial" panose="020B0604020202020204" pitchFamily="34" charset="0"/>
            </a:rPr>
            <a:t>mentale</a:t>
          </a:r>
          <a:endParaRPr lang="en-CA" sz="2400" dirty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CA" sz="2400" dirty="0"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en-CA" sz="2400" dirty="0" err="1">
              <a:latin typeface="Arial" panose="020B0604020202020204" pitchFamily="34" charset="0"/>
              <a:cs typeface="Arial" panose="020B0604020202020204" pitchFamily="34" charset="0"/>
            </a:rPr>
            <a:t>Défis</a:t>
          </a:r>
          <a:r>
            <a:rPr lang="en-CA" sz="2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400" dirty="0" err="1">
              <a:latin typeface="Arial" panose="020B0604020202020204" pitchFamily="34" charset="0"/>
              <a:cs typeface="Arial" panose="020B0604020202020204" pitchFamily="34" charset="0"/>
            </a:rPr>
            <a:t>émotionnels</a:t>
          </a:r>
          <a:r>
            <a:rPr lang="en-CA" sz="2400" dirty="0">
              <a:latin typeface="Arial" panose="020B0604020202020204" pitchFamily="34" charset="0"/>
              <a:cs typeface="Arial" panose="020B0604020202020204" pitchFamily="34" charset="0"/>
            </a:rPr>
            <a:t>, de </a:t>
          </a:r>
          <a:r>
            <a:rPr lang="en-CA" sz="2400" dirty="0" err="1">
              <a:latin typeface="Arial" panose="020B0604020202020204" pitchFamily="34" charset="0"/>
              <a:cs typeface="Arial" panose="020B0604020202020204" pitchFamily="34" charset="0"/>
            </a:rPr>
            <a:t>traitement</a:t>
          </a:r>
          <a:r>
            <a:rPr lang="en-CA" sz="2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400" dirty="0" err="1">
              <a:latin typeface="Arial" panose="020B0604020202020204" pitchFamily="34" charset="0"/>
              <a:cs typeface="Arial" panose="020B0604020202020204" pitchFamily="34" charset="0"/>
            </a:rPr>
            <a:t>sensoriel</a:t>
          </a:r>
          <a:r>
            <a:rPr lang="en-CA" sz="2400" dirty="0">
              <a:latin typeface="Arial" panose="020B0604020202020204" pitchFamily="34" charset="0"/>
              <a:cs typeface="Arial" panose="020B0604020202020204" pitchFamily="34" charset="0"/>
            </a:rPr>
            <a:t>, de </a:t>
          </a:r>
          <a:r>
            <a:rPr lang="en-CA" sz="2400" dirty="0" err="1">
              <a:latin typeface="Arial" panose="020B0604020202020204" pitchFamily="34" charset="0"/>
              <a:cs typeface="Arial" panose="020B0604020202020204" pitchFamily="34" charset="0"/>
            </a:rPr>
            <a:t>mémoire</a:t>
          </a:r>
          <a:r>
            <a:rPr lang="en-CA" sz="2400" dirty="0">
              <a:latin typeface="Arial" panose="020B0604020202020204" pitchFamily="34" charset="0"/>
              <a:cs typeface="Arial" panose="020B0604020202020204" pitchFamily="34" charset="0"/>
            </a:rPr>
            <a:t> et </a:t>
          </a:r>
          <a:r>
            <a:rPr lang="en-CA" sz="2400" dirty="0" err="1">
              <a:latin typeface="Arial" panose="020B0604020202020204" pitchFamily="34" charset="0"/>
              <a:cs typeface="Arial" panose="020B0604020202020204" pitchFamily="34" charset="0"/>
            </a:rPr>
            <a:t>cognitifs</a:t>
          </a:r>
          <a:endParaRPr lang="en-U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A18FACE-2451-4F09-A1FA-B4892AF74F3F}" type="parTrans" cxnId="{50CDA4C4-1868-4BC6-B5EB-E7422E89B9C4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CE23445-45E2-4EC1-81BA-9ACC7CEC8741}" type="sibTrans" cxnId="{50CDA4C4-1868-4BC6-B5EB-E7422E89B9C4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E6976B-73D8-4B95-B543-42871F88E5E0}">
      <dgm:prSet custT="1"/>
      <dgm:spPr/>
      <dgm:t>
        <a:bodyPr/>
        <a:lstStyle/>
        <a:p>
          <a:endParaRPr lang="en-CA" sz="2400" dirty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CA" sz="2400" dirty="0"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en-CA" sz="2400" dirty="0" err="1">
              <a:latin typeface="Arial" panose="020B0604020202020204" pitchFamily="34" charset="0"/>
              <a:cs typeface="Arial" panose="020B0604020202020204" pitchFamily="34" charset="0"/>
            </a:rPr>
            <a:t>Difficultés</a:t>
          </a:r>
          <a:r>
            <a:rPr lang="en-CA" sz="2400" dirty="0">
              <a:latin typeface="Arial" panose="020B0604020202020204" pitchFamily="34" charset="0"/>
              <a:cs typeface="Arial" panose="020B0604020202020204" pitchFamily="34" charset="0"/>
            </a:rPr>
            <a:t> de concentration</a:t>
          </a:r>
        </a:p>
        <a:p>
          <a:pPr>
            <a:buNone/>
          </a:pPr>
          <a:r>
            <a:rPr lang="en-CA" sz="2400" dirty="0"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en-CA" sz="2400" dirty="0" err="1">
              <a:latin typeface="Arial" panose="020B0604020202020204" pitchFamily="34" charset="0"/>
              <a:cs typeface="Arial" panose="020B0604020202020204" pitchFamily="34" charset="0"/>
            </a:rPr>
            <a:t>Réactions</a:t>
          </a:r>
          <a:r>
            <a:rPr lang="en-CA" sz="2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400" dirty="0" err="1">
              <a:latin typeface="Arial" panose="020B0604020202020204" pitchFamily="34" charset="0"/>
              <a:cs typeface="Arial" panose="020B0604020202020204" pitchFamily="34" charset="0"/>
            </a:rPr>
            <a:t>impulsives</a:t>
          </a:r>
          <a:r>
            <a:rPr lang="en-CA" sz="2400" dirty="0">
              <a:latin typeface="Arial" panose="020B0604020202020204" pitchFamily="34" charset="0"/>
              <a:cs typeface="Arial" panose="020B0604020202020204" pitchFamily="34" charset="0"/>
            </a:rPr>
            <a:t> et impatience</a:t>
          </a:r>
        </a:p>
        <a:p>
          <a:pPr>
            <a:buNone/>
          </a:pPr>
          <a:r>
            <a:rPr lang="en-CA" sz="2400" dirty="0"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en-CA" sz="2400" dirty="0" err="1">
              <a:latin typeface="Arial" panose="020B0604020202020204" pitchFamily="34" charset="0"/>
              <a:cs typeface="Arial" panose="020B0604020202020204" pitchFamily="34" charset="0"/>
            </a:rPr>
            <a:t>Hyperactivité</a:t>
          </a:r>
          <a:endParaRPr lang="en-CA" sz="2400" dirty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CA" sz="2400" dirty="0"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en-CA" sz="2400" dirty="0" err="1">
              <a:latin typeface="Arial" panose="020B0604020202020204" pitchFamily="34" charset="0"/>
              <a:cs typeface="Arial" panose="020B0604020202020204" pitchFamily="34" charset="0"/>
            </a:rPr>
            <a:t>Différences</a:t>
          </a:r>
          <a:r>
            <a:rPr lang="en-CA" sz="2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400" dirty="0" err="1">
              <a:latin typeface="Arial" panose="020B0604020202020204" pitchFamily="34" charset="0"/>
              <a:cs typeface="Arial" panose="020B0604020202020204" pitchFamily="34" charset="0"/>
            </a:rPr>
            <a:t>sensorielles</a:t>
          </a:r>
          <a:endParaRPr lang="en-U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69FA4AA-C114-4ABD-A5E3-605EE26ED1C5}" type="parTrans" cxnId="{9343E6AA-01CB-4746-ACA5-1DAD5BDAC329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5ED9F1D-CF5A-4E64-BB58-2E835500E502}" type="sibTrans" cxnId="{9343E6AA-01CB-4746-ACA5-1DAD5BDAC329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4CC8456-5397-3541-98E1-4AB31F654986}" type="pres">
      <dgm:prSet presAssocID="{0FC832F3-145C-40B6-83E8-5DDBA267B40E}" presName="vert0" presStyleCnt="0">
        <dgm:presLayoutVars>
          <dgm:dir/>
          <dgm:animOne val="branch"/>
          <dgm:animLvl val="lvl"/>
        </dgm:presLayoutVars>
      </dgm:prSet>
      <dgm:spPr/>
    </dgm:pt>
    <dgm:pt modelId="{7C7645E6-A914-AF44-82C4-98889166C21F}" type="pres">
      <dgm:prSet presAssocID="{3AAD7981-0434-4342-B3DD-76C5482032E2}" presName="thickLine" presStyleLbl="alignNode1" presStyleIdx="0" presStyleCnt="2"/>
      <dgm:spPr/>
    </dgm:pt>
    <dgm:pt modelId="{E2D65A39-8616-B645-8686-814F7B9C4FB3}" type="pres">
      <dgm:prSet presAssocID="{3AAD7981-0434-4342-B3DD-76C5482032E2}" presName="horz1" presStyleCnt="0"/>
      <dgm:spPr/>
    </dgm:pt>
    <dgm:pt modelId="{E7457F46-1403-0043-B6F2-4D3F91244A73}" type="pres">
      <dgm:prSet presAssocID="{3AAD7981-0434-4342-B3DD-76C5482032E2}" presName="tx1" presStyleLbl="revTx" presStyleIdx="0" presStyleCnt="2" custLinFactNeighborY="7433"/>
      <dgm:spPr/>
    </dgm:pt>
    <dgm:pt modelId="{5EC9B264-2663-054F-85E4-41269AE49D5C}" type="pres">
      <dgm:prSet presAssocID="{3AAD7981-0434-4342-B3DD-76C5482032E2}" presName="vert1" presStyleCnt="0"/>
      <dgm:spPr/>
    </dgm:pt>
    <dgm:pt modelId="{4789BD4C-B2B9-9E4D-83BD-50414A806C17}" type="pres">
      <dgm:prSet presAssocID="{6BE6976B-73D8-4B95-B543-42871F88E5E0}" presName="thickLine" presStyleLbl="alignNode1" presStyleIdx="1" presStyleCnt="2"/>
      <dgm:spPr/>
    </dgm:pt>
    <dgm:pt modelId="{8AE6C43A-A966-074E-B6B2-2F7BC458D338}" type="pres">
      <dgm:prSet presAssocID="{6BE6976B-73D8-4B95-B543-42871F88E5E0}" presName="horz1" presStyleCnt="0"/>
      <dgm:spPr/>
    </dgm:pt>
    <dgm:pt modelId="{70D6CBFF-1DAC-344F-B467-3CF5EC3254C8}" type="pres">
      <dgm:prSet presAssocID="{6BE6976B-73D8-4B95-B543-42871F88E5E0}" presName="tx1" presStyleLbl="revTx" presStyleIdx="1" presStyleCnt="2" custLinFactNeighborY="4326"/>
      <dgm:spPr/>
    </dgm:pt>
    <dgm:pt modelId="{DC12A8EB-2935-C149-BA52-B40E56B98959}" type="pres">
      <dgm:prSet presAssocID="{6BE6976B-73D8-4B95-B543-42871F88E5E0}" presName="vert1" presStyleCnt="0"/>
      <dgm:spPr/>
    </dgm:pt>
  </dgm:ptLst>
  <dgm:cxnLst>
    <dgm:cxn modelId="{DE37EC47-7C04-C646-882F-273FD3C533ED}" type="presOf" srcId="{3AAD7981-0434-4342-B3DD-76C5482032E2}" destId="{E7457F46-1403-0043-B6F2-4D3F91244A73}" srcOrd="0" destOrd="0" presId="urn:microsoft.com/office/officeart/2008/layout/LinedList"/>
    <dgm:cxn modelId="{9343E6AA-01CB-4746-ACA5-1DAD5BDAC329}" srcId="{0FC832F3-145C-40B6-83E8-5DDBA267B40E}" destId="{6BE6976B-73D8-4B95-B543-42871F88E5E0}" srcOrd="1" destOrd="0" parTransId="{569FA4AA-C114-4ABD-A5E3-605EE26ED1C5}" sibTransId="{35ED9F1D-CF5A-4E64-BB58-2E835500E502}"/>
    <dgm:cxn modelId="{50CDA4C4-1868-4BC6-B5EB-E7422E89B9C4}" srcId="{0FC832F3-145C-40B6-83E8-5DDBA267B40E}" destId="{3AAD7981-0434-4342-B3DD-76C5482032E2}" srcOrd="0" destOrd="0" parTransId="{AA18FACE-2451-4F09-A1FA-B4892AF74F3F}" sibTransId="{BCE23445-45E2-4EC1-81BA-9ACC7CEC8741}"/>
    <dgm:cxn modelId="{154047E5-D23E-0441-B4EB-4E7E8B768D5E}" type="presOf" srcId="{0FC832F3-145C-40B6-83E8-5DDBA267B40E}" destId="{64CC8456-5397-3541-98E1-4AB31F654986}" srcOrd="0" destOrd="0" presId="urn:microsoft.com/office/officeart/2008/layout/LinedList"/>
    <dgm:cxn modelId="{818C5DF0-46C7-494C-8074-8605E4ABB9C1}" type="presOf" srcId="{6BE6976B-73D8-4B95-B543-42871F88E5E0}" destId="{70D6CBFF-1DAC-344F-B467-3CF5EC3254C8}" srcOrd="0" destOrd="0" presId="urn:microsoft.com/office/officeart/2008/layout/LinedList"/>
    <dgm:cxn modelId="{DEB30BF2-2ED4-3549-9D23-8F315FDB8F65}" type="presParOf" srcId="{64CC8456-5397-3541-98E1-4AB31F654986}" destId="{7C7645E6-A914-AF44-82C4-98889166C21F}" srcOrd="0" destOrd="0" presId="urn:microsoft.com/office/officeart/2008/layout/LinedList"/>
    <dgm:cxn modelId="{1C303FB1-7FEE-7846-89EC-0ADA486BBBBC}" type="presParOf" srcId="{64CC8456-5397-3541-98E1-4AB31F654986}" destId="{E2D65A39-8616-B645-8686-814F7B9C4FB3}" srcOrd="1" destOrd="0" presId="urn:microsoft.com/office/officeart/2008/layout/LinedList"/>
    <dgm:cxn modelId="{8E1512B4-33D6-0B41-AE8D-75475623F2E7}" type="presParOf" srcId="{E2D65A39-8616-B645-8686-814F7B9C4FB3}" destId="{E7457F46-1403-0043-B6F2-4D3F91244A73}" srcOrd="0" destOrd="0" presId="urn:microsoft.com/office/officeart/2008/layout/LinedList"/>
    <dgm:cxn modelId="{DA6DE8F5-DBD1-A144-A0A7-C3621470C3A1}" type="presParOf" srcId="{E2D65A39-8616-B645-8686-814F7B9C4FB3}" destId="{5EC9B264-2663-054F-85E4-41269AE49D5C}" srcOrd="1" destOrd="0" presId="urn:microsoft.com/office/officeart/2008/layout/LinedList"/>
    <dgm:cxn modelId="{0C57AF05-57D2-A642-8699-10A6FA8A013B}" type="presParOf" srcId="{64CC8456-5397-3541-98E1-4AB31F654986}" destId="{4789BD4C-B2B9-9E4D-83BD-50414A806C17}" srcOrd="2" destOrd="0" presId="urn:microsoft.com/office/officeart/2008/layout/LinedList"/>
    <dgm:cxn modelId="{5D269B83-6A3A-944C-A6A1-A22CD2BA5427}" type="presParOf" srcId="{64CC8456-5397-3541-98E1-4AB31F654986}" destId="{8AE6C43A-A966-074E-B6B2-2F7BC458D338}" srcOrd="3" destOrd="0" presId="urn:microsoft.com/office/officeart/2008/layout/LinedList"/>
    <dgm:cxn modelId="{3CAEAE17-7FFE-4941-B913-94F5EEB800C2}" type="presParOf" srcId="{8AE6C43A-A966-074E-B6B2-2F7BC458D338}" destId="{70D6CBFF-1DAC-344F-B467-3CF5EC3254C8}" srcOrd="0" destOrd="0" presId="urn:microsoft.com/office/officeart/2008/layout/LinedList"/>
    <dgm:cxn modelId="{1DC2EF85-1828-0E49-8989-3F5274D3C3E5}" type="presParOf" srcId="{8AE6C43A-A966-074E-B6B2-2F7BC458D338}" destId="{DC12A8EB-2935-C149-BA52-B40E56B9895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67DF7BD-F4B7-4DF7-9FE2-61BC1DD3CEFD}" type="doc">
      <dgm:prSet loTypeId="urn:microsoft.com/office/officeart/2005/8/layout/vList2" loCatId="list" qsTypeId="urn:microsoft.com/office/officeart/2005/8/quickstyle/simple4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32EB01D2-D201-4A90-8BC2-33281651D698}">
      <dgm:prSet/>
      <dgm:spPr/>
      <dgm:t>
        <a:bodyPr/>
        <a:lstStyle/>
        <a:p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Étiez-vous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familier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avec la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terminologie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neurodiverse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avant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cette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unité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?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6B99097-66E4-45CF-BD76-A15B981424C2}" type="parTrans" cxnId="{ABA9209D-534B-4430-A3AE-28EC75C1A745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C19EFB4-AF1B-412D-9DA5-D02570FB4A5B}" type="sibTrans" cxnId="{ABA9209D-534B-4430-A3AE-28EC75C1A745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565306-2AA8-445F-B251-7FBF954EE20A}">
      <dgm:prSet/>
      <dgm:spPr/>
      <dgm:t>
        <a:bodyPr/>
        <a:lstStyle/>
        <a:p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Avez-vous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des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amis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ou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des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membres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votre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famille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qui font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partie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de la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communauté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handicapée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et/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ou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neurodiverse et qui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pourraient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apprécier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la musique, le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théâtre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ou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la danse,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mais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ont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des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difficultés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à assister à des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événements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culturels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?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44F5F46-A619-4880-B55A-151693A34551}" type="parTrans" cxnId="{F6A1BD53-CF6D-4AF7-AFA9-8120D293264B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47BCBF4-6668-4683-8E64-D1E326037367}" type="sibTrans" cxnId="{F6A1BD53-CF6D-4AF7-AFA9-8120D293264B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1DA5ECC-2235-405A-A85B-8EE630DE2EC3}">
      <dgm:prSet/>
      <dgm:spPr/>
      <dgm:t>
        <a:bodyPr/>
        <a:lstStyle/>
        <a:p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Comment la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musicothérapie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/la danse-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thérapie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pourrait-elle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contribuer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à la performance et vice versa ?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809C67-21B7-4876-8F0C-B140CB550413}" type="parTrans" cxnId="{CC05C684-F7F8-4BE7-A7D7-E458DFCC9234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359206E-7469-4C7A-80E1-F1153F02BEFB}" type="sibTrans" cxnId="{CC05C684-F7F8-4BE7-A7D7-E458DFCC9234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45642F7-CA35-2547-8590-40E0539F95B2}" type="pres">
      <dgm:prSet presAssocID="{967DF7BD-F4B7-4DF7-9FE2-61BC1DD3CEFD}" presName="linear" presStyleCnt="0">
        <dgm:presLayoutVars>
          <dgm:animLvl val="lvl"/>
          <dgm:resizeHandles val="exact"/>
        </dgm:presLayoutVars>
      </dgm:prSet>
      <dgm:spPr/>
    </dgm:pt>
    <dgm:pt modelId="{09DF16A7-DE75-1045-A91B-7FC8266AEA9C}" type="pres">
      <dgm:prSet presAssocID="{32EB01D2-D201-4A90-8BC2-33281651D69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CACA689-F63C-7E4A-BF31-1C353A571E1B}" type="pres">
      <dgm:prSet presAssocID="{9C19EFB4-AF1B-412D-9DA5-D02570FB4A5B}" presName="spacer" presStyleCnt="0"/>
      <dgm:spPr/>
    </dgm:pt>
    <dgm:pt modelId="{DD9510C3-CF19-394F-91C8-9D23E8692570}" type="pres">
      <dgm:prSet presAssocID="{AE565306-2AA8-445F-B251-7FBF954EE20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DACEA056-FD42-9F4C-BB93-252889D8DF92}" type="pres">
      <dgm:prSet presAssocID="{947BCBF4-6668-4683-8E64-D1E326037367}" presName="spacer" presStyleCnt="0"/>
      <dgm:spPr/>
    </dgm:pt>
    <dgm:pt modelId="{1A9CD641-5F7D-9946-AC31-B72B926BEEE0}" type="pres">
      <dgm:prSet presAssocID="{91DA5ECC-2235-405A-A85B-8EE630DE2EC3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C2AA8E4E-217A-2E4C-AAF7-D3C0CC7EA669}" type="presOf" srcId="{91DA5ECC-2235-405A-A85B-8EE630DE2EC3}" destId="{1A9CD641-5F7D-9946-AC31-B72B926BEEE0}" srcOrd="0" destOrd="0" presId="urn:microsoft.com/office/officeart/2005/8/layout/vList2"/>
    <dgm:cxn modelId="{F6A1BD53-CF6D-4AF7-AFA9-8120D293264B}" srcId="{967DF7BD-F4B7-4DF7-9FE2-61BC1DD3CEFD}" destId="{AE565306-2AA8-445F-B251-7FBF954EE20A}" srcOrd="1" destOrd="0" parTransId="{144F5F46-A619-4880-B55A-151693A34551}" sibTransId="{947BCBF4-6668-4683-8E64-D1E326037367}"/>
    <dgm:cxn modelId="{04BBBD69-EBD3-094E-B4B0-E34AA62D2D95}" type="presOf" srcId="{967DF7BD-F4B7-4DF7-9FE2-61BC1DD3CEFD}" destId="{645642F7-CA35-2547-8590-40E0539F95B2}" srcOrd="0" destOrd="0" presId="urn:microsoft.com/office/officeart/2005/8/layout/vList2"/>
    <dgm:cxn modelId="{10D20D78-5713-8149-9778-91FD73FB5E8D}" type="presOf" srcId="{32EB01D2-D201-4A90-8BC2-33281651D698}" destId="{09DF16A7-DE75-1045-A91B-7FC8266AEA9C}" srcOrd="0" destOrd="0" presId="urn:microsoft.com/office/officeart/2005/8/layout/vList2"/>
    <dgm:cxn modelId="{CC05C684-F7F8-4BE7-A7D7-E458DFCC9234}" srcId="{967DF7BD-F4B7-4DF7-9FE2-61BC1DD3CEFD}" destId="{91DA5ECC-2235-405A-A85B-8EE630DE2EC3}" srcOrd="2" destOrd="0" parTransId="{6C809C67-21B7-4876-8F0C-B140CB550413}" sibTransId="{E359206E-7469-4C7A-80E1-F1153F02BEFB}"/>
    <dgm:cxn modelId="{ABA9209D-534B-4430-A3AE-28EC75C1A745}" srcId="{967DF7BD-F4B7-4DF7-9FE2-61BC1DD3CEFD}" destId="{32EB01D2-D201-4A90-8BC2-33281651D698}" srcOrd="0" destOrd="0" parTransId="{06B99097-66E4-45CF-BD76-A15B981424C2}" sibTransId="{9C19EFB4-AF1B-412D-9DA5-D02570FB4A5B}"/>
    <dgm:cxn modelId="{7B8AAEB3-C207-7943-B30C-46AF700714BF}" type="presOf" srcId="{AE565306-2AA8-445F-B251-7FBF954EE20A}" destId="{DD9510C3-CF19-394F-91C8-9D23E8692570}" srcOrd="0" destOrd="0" presId="urn:microsoft.com/office/officeart/2005/8/layout/vList2"/>
    <dgm:cxn modelId="{DB5CB39C-9E70-B049-A9CE-9804C3EB3026}" type="presParOf" srcId="{645642F7-CA35-2547-8590-40E0539F95B2}" destId="{09DF16A7-DE75-1045-A91B-7FC8266AEA9C}" srcOrd="0" destOrd="0" presId="urn:microsoft.com/office/officeart/2005/8/layout/vList2"/>
    <dgm:cxn modelId="{091F1BAD-26B9-C543-93D4-79B99978C3BD}" type="presParOf" srcId="{645642F7-CA35-2547-8590-40E0539F95B2}" destId="{CCACA689-F63C-7E4A-BF31-1C353A571E1B}" srcOrd="1" destOrd="0" presId="urn:microsoft.com/office/officeart/2005/8/layout/vList2"/>
    <dgm:cxn modelId="{D5748176-76DB-A348-A356-3269B2224B0F}" type="presParOf" srcId="{645642F7-CA35-2547-8590-40E0539F95B2}" destId="{DD9510C3-CF19-394F-91C8-9D23E8692570}" srcOrd="2" destOrd="0" presId="urn:microsoft.com/office/officeart/2005/8/layout/vList2"/>
    <dgm:cxn modelId="{72DFC761-538B-9C49-8483-D6A31107B5D2}" type="presParOf" srcId="{645642F7-CA35-2547-8590-40E0539F95B2}" destId="{DACEA056-FD42-9F4C-BB93-252889D8DF92}" srcOrd="3" destOrd="0" presId="urn:microsoft.com/office/officeart/2005/8/layout/vList2"/>
    <dgm:cxn modelId="{0B8D3C36-DE22-3549-875A-CC52B10E1A43}" type="presParOf" srcId="{645642F7-CA35-2547-8590-40E0539F95B2}" destId="{1A9CD641-5F7D-9946-AC31-B72B926BEEE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FEBAC7-12E2-A44F-BA23-6E086AED4698}">
      <dsp:nvSpPr>
        <dsp:cNvPr id="0" name=""/>
        <dsp:cNvSpPr/>
      </dsp:nvSpPr>
      <dsp:spPr>
        <a:xfrm>
          <a:off x="1672" y="0"/>
          <a:ext cx="5283741" cy="348155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2127" tIns="330200" rIns="332127" bIns="33020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Définir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les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termes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 neurodivergent et neurodivergence, 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neurodivers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, 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neurotypique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, handicap,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ainsi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que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d’autres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termes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courants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pertinents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pour les publics des concerts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adaptés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, dans un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sens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général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n-US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672" y="1322992"/>
        <a:ext cx="5283741" cy="2088935"/>
      </dsp:txXfrm>
    </dsp:sp>
    <dsp:sp modelId="{0F6D0962-94BB-7A41-9867-5A68C2032BEA}">
      <dsp:nvSpPr>
        <dsp:cNvPr id="0" name=""/>
        <dsp:cNvSpPr/>
      </dsp:nvSpPr>
      <dsp:spPr>
        <a:xfrm>
          <a:off x="2122416" y="348155"/>
          <a:ext cx="1044467" cy="10444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431" tIns="12700" rIns="81431" bIns="1270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latin typeface="Arial" panose="020B0604020202020204" pitchFamily="34" charset="0"/>
              <a:cs typeface="Arial" panose="020B0604020202020204" pitchFamily="34" charset="0"/>
            </a:rPr>
            <a:t>1</a:t>
          </a:r>
        </a:p>
      </dsp:txBody>
      <dsp:txXfrm>
        <a:off x="2275375" y="501114"/>
        <a:ext cx="738549" cy="738549"/>
      </dsp:txXfrm>
    </dsp:sp>
    <dsp:sp modelId="{6B040A03-015E-0A44-9E4E-95EE516DBAFF}">
      <dsp:nvSpPr>
        <dsp:cNvPr id="0" name=""/>
        <dsp:cNvSpPr/>
      </dsp:nvSpPr>
      <dsp:spPr>
        <a:xfrm>
          <a:off x="514642" y="3481487"/>
          <a:ext cx="4260016" cy="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D1DFD3-E807-184F-910E-48B3F37071AB}">
      <dsp:nvSpPr>
        <dsp:cNvPr id="0" name=""/>
        <dsp:cNvSpPr/>
      </dsp:nvSpPr>
      <dsp:spPr>
        <a:xfrm>
          <a:off x="5712523" y="0"/>
          <a:ext cx="5015956" cy="348155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2127" tIns="330200" rIns="332127" bIns="33020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Identifier les diagnostics courants des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personnes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susceptibles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d’assister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à des concerts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adaptés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n-US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712523" y="1322992"/>
        <a:ext cx="5015956" cy="2088935"/>
      </dsp:txXfrm>
    </dsp:sp>
    <dsp:sp modelId="{F9801B3A-870C-9246-968C-B65BD5E0412C}">
      <dsp:nvSpPr>
        <dsp:cNvPr id="0" name=""/>
        <dsp:cNvSpPr/>
      </dsp:nvSpPr>
      <dsp:spPr>
        <a:xfrm>
          <a:off x="7698267" y="348155"/>
          <a:ext cx="1044467" cy="10444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431" tIns="12700" rIns="81431" bIns="1270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latin typeface="Arial" panose="020B0604020202020204" pitchFamily="34" charset="0"/>
              <a:cs typeface="Arial" panose="020B0604020202020204" pitchFamily="34" charset="0"/>
            </a:rPr>
            <a:t>2</a:t>
          </a:r>
          <a:endParaRPr lang="en-US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851226" y="501114"/>
        <a:ext cx="738549" cy="738549"/>
      </dsp:txXfrm>
    </dsp:sp>
    <dsp:sp modelId="{4BEF55B6-B68D-BD4E-B2ED-FE113BF94044}">
      <dsp:nvSpPr>
        <dsp:cNvPr id="0" name=""/>
        <dsp:cNvSpPr/>
      </dsp:nvSpPr>
      <dsp:spPr>
        <a:xfrm>
          <a:off x="6090493" y="3481487"/>
          <a:ext cx="4260016" cy="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7645E6-A914-AF44-82C4-98889166C21F}">
      <dsp:nvSpPr>
        <dsp:cNvPr id="0" name=""/>
        <dsp:cNvSpPr/>
      </dsp:nvSpPr>
      <dsp:spPr>
        <a:xfrm>
          <a:off x="0" y="0"/>
          <a:ext cx="6440879" cy="0"/>
        </a:xfrm>
        <a:prstGeom prst="line">
          <a:avLst/>
        </a:prstGeom>
        <a:blipFill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dk2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7457F46-1403-0043-B6F2-4D3F91244A73}">
      <dsp:nvSpPr>
        <dsp:cNvPr id="0" name=""/>
        <dsp:cNvSpPr/>
      </dsp:nvSpPr>
      <dsp:spPr>
        <a:xfrm>
          <a:off x="0" y="195066"/>
          <a:ext cx="6440879" cy="2624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Problèmes</a:t>
          </a: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importants</a:t>
          </a: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 de santé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mentale</a:t>
          </a:r>
          <a:endParaRPr lang="en-CA" sz="2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Défis</a:t>
          </a: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émotionnels</a:t>
          </a: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, de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traitement</a:t>
          </a: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sensoriel</a:t>
          </a: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, de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mémoire</a:t>
          </a: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 et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cognitifs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195066"/>
        <a:ext cx="6440879" cy="2624328"/>
      </dsp:txXfrm>
    </dsp:sp>
    <dsp:sp modelId="{4789BD4C-B2B9-9E4D-83BD-50414A806C17}">
      <dsp:nvSpPr>
        <dsp:cNvPr id="0" name=""/>
        <dsp:cNvSpPr/>
      </dsp:nvSpPr>
      <dsp:spPr>
        <a:xfrm>
          <a:off x="0" y="2624328"/>
          <a:ext cx="6440879" cy="0"/>
        </a:xfrm>
        <a:prstGeom prst="line">
          <a:avLst/>
        </a:prstGeom>
        <a:blipFill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dk2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0D6CBFF-1DAC-344F-B467-3CF5EC3254C8}">
      <dsp:nvSpPr>
        <dsp:cNvPr id="0" name=""/>
        <dsp:cNvSpPr/>
      </dsp:nvSpPr>
      <dsp:spPr>
        <a:xfrm>
          <a:off x="0" y="2624328"/>
          <a:ext cx="6440879" cy="2624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2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Difficultés</a:t>
          </a: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 de concentration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Réactions</a:t>
          </a: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impulsives</a:t>
          </a: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 et impatience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Hyperactivité</a:t>
          </a:r>
          <a:endParaRPr lang="en-CA" sz="2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Différences</a:t>
          </a: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sensorielles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2624328"/>
        <a:ext cx="6440879" cy="26243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DF16A7-DE75-1045-A91B-7FC8266AEA9C}">
      <dsp:nvSpPr>
        <dsp:cNvPr id="0" name=""/>
        <dsp:cNvSpPr/>
      </dsp:nvSpPr>
      <dsp:spPr>
        <a:xfrm>
          <a:off x="0" y="170761"/>
          <a:ext cx="6846849" cy="1805017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l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l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Étiez-vous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familier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avec la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terminologie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neurodiverse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avant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cette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unité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?</a:t>
          </a:r>
          <a:endParaRPr lang="en-US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8114" y="258875"/>
        <a:ext cx="6670621" cy="1628789"/>
      </dsp:txXfrm>
    </dsp:sp>
    <dsp:sp modelId="{DD9510C3-CF19-394F-91C8-9D23E8692570}">
      <dsp:nvSpPr>
        <dsp:cNvPr id="0" name=""/>
        <dsp:cNvSpPr/>
      </dsp:nvSpPr>
      <dsp:spPr>
        <a:xfrm>
          <a:off x="0" y="2039138"/>
          <a:ext cx="6846849" cy="1805017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l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l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Avez-vous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des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amis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ou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des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membres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votre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famille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qui font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partie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de la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communauté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handicapée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et/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ou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neurodiverse et qui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pourraient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apprécier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la musique, le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théâtre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ou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la danse,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mais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ont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des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difficultés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à assister à des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événements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culturels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?</a:t>
          </a:r>
          <a:endParaRPr lang="en-US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8114" y="2127252"/>
        <a:ext cx="6670621" cy="1628789"/>
      </dsp:txXfrm>
    </dsp:sp>
    <dsp:sp modelId="{1A9CD641-5F7D-9946-AC31-B72B926BEEE0}">
      <dsp:nvSpPr>
        <dsp:cNvPr id="0" name=""/>
        <dsp:cNvSpPr/>
      </dsp:nvSpPr>
      <dsp:spPr>
        <a:xfrm>
          <a:off x="0" y="3907516"/>
          <a:ext cx="6846849" cy="1805017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l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l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Comment la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musicothérapie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/la danse-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thérapie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pourrait-elle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contribuer</a:t>
          </a:r>
          <a:r>
            <a:rPr lang="en-CA" sz="2200" kern="1200" dirty="0">
              <a:latin typeface="Arial" panose="020B0604020202020204" pitchFamily="34" charset="0"/>
              <a:cs typeface="Arial" panose="020B0604020202020204" pitchFamily="34" charset="0"/>
            </a:rPr>
            <a:t> à la performance et vice versa ?</a:t>
          </a:r>
          <a:endParaRPr lang="en-US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8114" y="3995630"/>
        <a:ext cx="6670621" cy="16287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5/17/25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74550" y="1786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sv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7" Type="http://schemas.openxmlformats.org/officeDocument/2006/relationships/image" Target="../media/image34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g"/><Relationship Id="rId5" Type="http://schemas.openxmlformats.org/officeDocument/2006/relationships/image" Target="../media/image32.jpg"/><Relationship Id="rId4" Type="http://schemas.openxmlformats.org/officeDocument/2006/relationships/image" Target="../media/image3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3.ohrc.on.ca/en/policy-ableism-and-discrimination-based-disability/2-what-disability#:~:text=A%20disability%20may%20be%20the,people's%20full%20participation%20in%20society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3.png"/><Relationship Id="rId7" Type="http://schemas.openxmlformats.org/officeDocument/2006/relationships/image" Target="../media/image1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57FAC-5734-06BB-1397-9867E30A4F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Module 0 : Introduction (</a:t>
            </a:r>
            <a:r>
              <a:rPr lang="en-US" sz="4000" dirty="0" err="1"/>
              <a:t>Connaître</a:t>
            </a:r>
            <a:r>
              <a:rPr lang="en-US" sz="4000" dirty="0"/>
              <a:t> Son Public)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1FC937-727E-E8A4-E40D-BC94A2B6BC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47278" y="3643973"/>
            <a:ext cx="4120780" cy="1320802"/>
          </a:xfrm>
        </p:spPr>
        <p:txBody>
          <a:bodyPr>
            <a:noAutofit/>
          </a:bodyPr>
          <a:lstStyle/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Grace à: </a:t>
            </a: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Dr. Erin Parkes</a:t>
            </a: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Jenna Richards</a:t>
            </a:r>
          </a:p>
        </p:txBody>
      </p:sp>
      <p:pic>
        <p:nvPicPr>
          <p:cNvPr id="5" name="Graphic 4" descr="Users outline">
            <a:extLst>
              <a:ext uri="{FF2B5EF4-FFF2-40B4-BE49-F238E27FC236}">
                <a16:creationId xmlns:a16="http://schemas.microsoft.com/office/drawing/2014/main" id="{7D1D16DF-AB2E-9382-B8F6-FF5CE1F86D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44536" y="3569628"/>
            <a:ext cx="1408771" cy="14087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DF4E03-D631-2129-2D2D-5FC04BFCCE36}"/>
              </a:ext>
            </a:extLst>
          </p:cNvPr>
          <p:cNvSpPr txBox="1"/>
          <p:nvPr/>
        </p:nvSpPr>
        <p:spPr>
          <a:xfrm>
            <a:off x="6983578" y="4961307"/>
            <a:ext cx="2248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CC-BY NC SA 4.0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154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B9E3F-FCF1-451E-6203-818C514A1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Langage</a:t>
            </a:r>
            <a:r>
              <a:rPr lang="en-US" dirty="0"/>
              <a:t> </a:t>
            </a:r>
            <a:r>
              <a:rPr lang="en-US" dirty="0" err="1"/>
              <a:t>axé</a:t>
            </a:r>
            <a:r>
              <a:rPr lang="en-US" dirty="0"/>
              <a:t> sur la </a:t>
            </a:r>
            <a:r>
              <a:rPr lang="en-US" dirty="0" err="1"/>
              <a:t>personne</a:t>
            </a:r>
            <a:r>
              <a:rPr lang="en-US" dirty="0"/>
              <a:t> vs </a:t>
            </a:r>
            <a:r>
              <a:rPr lang="en-US" dirty="0" err="1"/>
              <a:t>langage</a:t>
            </a:r>
            <a:r>
              <a:rPr lang="en-US" dirty="0"/>
              <a:t> </a:t>
            </a:r>
            <a:r>
              <a:rPr lang="en-US" dirty="0" err="1"/>
              <a:t>axé</a:t>
            </a:r>
            <a:r>
              <a:rPr lang="en-US" dirty="0"/>
              <a:t> sur </a:t>
            </a:r>
            <a:r>
              <a:rPr lang="en-US" dirty="0" err="1"/>
              <a:t>l'identité</a:t>
            </a:r>
            <a:endParaRPr lang="en-US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DEEA239-6A22-D1BC-C4A7-C3A03372DF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6440995"/>
              </p:ext>
            </p:extLst>
          </p:nvPr>
        </p:nvGraphicFramePr>
        <p:xfrm>
          <a:off x="1161142" y="2622879"/>
          <a:ext cx="10796396" cy="3410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98198">
                  <a:extLst>
                    <a:ext uri="{9D8B030D-6E8A-4147-A177-3AD203B41FA5}">
                      <a16:colId xmlns:a16="http://schemas.microsoft.com/office/drawing/2014/main" val="3518773803"/>
                    </a:ext>
                  </a:extLst>
                </a:gridCol>
                <a:gridCol w="5398198">
                  <a:extLst>
                    <a:ext uri="{9D8B030D-6E8A-4147-A177-3AD203B41FA5}">
                      <a16:colId xmlns:a16="http://schemas.microsoft.com/office/drawing/2014/main" val="823026431"/>
                    </a:ext>
                  </a:extLst>
                </a:gridCol>
              </a:tblGrid>
              <a:tr h="484711">
                <a:tc>
                  <a:txBody>
                    <a:bodyPr/>
                    <a:lstStyle/>
                    <a:p>
                      <a:r>
                        <a:rPr lang="en-US" sz="20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Langage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axé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sur la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personne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(LAP)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Langage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axé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sur </a:t>
                      </a:r>
                      <a:r>
                        <a:rPr lang="en-US" sz="20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l'identité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(LAI)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6968687"/>
                  </a:ext>
                </a:extLst>
              </a:tr>
              <a:tr h="543238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personne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avant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le handicap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 handicap / la neurodivergence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comme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partie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intégrante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l'identité</a:t>
                      </a:r>
                      <a:endParaRPr lang="en-US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7475795"/>
                  </a:ext>
                </a:extLst>
              </a:tr>
              <a:tr h="1976130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“Personne avec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autisme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”</a:t>
                      </a:r>
                    </a:p>
                    <a:p>
                      <a:endParaRPr lang="en-US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Préféré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par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plusieurs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organisations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défense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des droits des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personnes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handicapées</a:t>
                      </a:r>
                      <a:endParaRPr lang="en-US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Plus courant pour les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déficiences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intellectuelles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les troubles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mentaux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et les conditions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médicales</a:t>
                      </a:r>
                      <a:endParaRPr lang="en-US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“Personne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autiste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”</a:t>
                      </a:r>
                    </a:p>
                    <a:p>
                      <a:endParaRPr lang="en-US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Apparu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grâce à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l’auto-représentation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notamment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des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communautés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autistes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et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sourdes</a:t>
                      </a:r>
                      <a:endParaRPr lang="en-US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Soutien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à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l’idée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que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l’identité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indissociable de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l’expérience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vécue</a:t>
                      </a:r>
                      <a:endParaRPr lang="en-US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54695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1648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A03BC-F9C8-CA69-DFA6-33CA2FBAE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LAP   |   LAI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CB7284-5243-BB5B-0EA0-045A547197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3397" y="2556932"/>
            <a:ext cx="7672134" cy="3318936"/>
          </a:xfrm>
        </p:spPr>
        <p:txBody>
          <a:bodyPr/>
          <a:lstStyle/>
          <a:p>
            <a:pPr>
              <a:buClrTx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Respectez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les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préférences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individuelles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Tx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normes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communautaires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comptent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Tx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Évitez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les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termes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dépassés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offensants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considérés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comme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stigmatisants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Tx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Suivez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l'exemple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la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personne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(ne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supposez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n'attribuez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pas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terminologie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à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quelqu'un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509469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72F6A24-139E-4EB5-86D2-431F42EF8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963AE85-BE5D-4975-BACF-DDDCC9C2AC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E7751F0-16BF-4A9D-B778-5D46B92B44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D755924-121A-47AA-8613-995D4108BC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4D2AFDA-19BE-4455-830E-1541E5D7B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FB15EBF-E414-4E00-87E7-700A78A60F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A0029C5-9005-C6CD-59E0-724322475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2" y="982132"/>
            <a:ext cx="4802185" cy="1303867"/>
          </a:xfrm>
        </p:spPr>
        <p:txBody>
          <a:bodyPr>
            <a:normAutofit/>
          </a:bodyPr>
          <a:lstStyle/>
          <a:p>
            <a:r>
              <a:rPr lang="en-US" dirty="0" err="1"/>
              <a:t>Autisme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9DA5B05-DD14-4860-AC45-02A8D2EE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3" y="1092200"/>
            <a:ext cx="4517009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Puzzle">
            <a:extLst>
              <a:ext uri="{FF2B5EF4-FFF2-40B4-BE49-F238E27FC236}">
                <a16:creationId xmlns:a16="http://schemas.microsoft.com/office/drawing/2014/main" id="{A2851D7D-01DE-5702-5F2A-7D5BA153280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468" r="16469" b="-2"/>
          <a:stretch/>
        </p:blipFill>
        <p:spPr>
          <a:xfrm>
            <a:off x="1412683" y="1410208"/>
            <a:ext cx="3876801" cy="3858780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6BE37AC-AD36-4C42-9B8C-C5500F4E7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4412" y="2400639"/>
            <a:ext cx="480218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FFB9D6-E3F5-D49C-6376-4D86F00A7E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9334" y="2559351"/>
            <a:ext cx="5691796" cy="331893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ClrTx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 sur 100 enfants (1/36 aux É-U)</a:t>
            </a:r>
          </a:p>
          <a:p>
            <a:pPr>
              <a:lnSpc>
                <a:spcPct val="90000"/>
              </a:lnSpc>
              <a:buClrTx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Grande variation </a:t>
            </a:r>
          </a:p>
          <a:p>
            <a:pPr>
              <a:lnSpc>
                <a:spcPct val="90000"/>
              </a:lnSpc>
              <a:buClrTx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 sur 3 non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verbaux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90000"/>
              </a:lnSpc>
              <a:buClrTx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Ont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souvent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comportements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intérêts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répétitifs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90000"/>
              </a:lnSpc>
              <a:buClrTx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S'épanouissent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avec la routine et la structure </a:t>
            </a:r>
          </a:p>
        </p:txBody>
      </p:sp>
    </p:spTree>
    <p:extLst>
      <p:ext uri="{BB962C8B-B14F-4D97-AF65-F5344CB8AC3E}">
        <p14:creationId xmlns:p14="http://schemas.microsoft.com/office/powerpoint/2010/main" val="40750086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2BE4420-3B5F-4549-8B4A-77855B8215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5876F6-95D4-48CB-8E3E-4401A96E25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6138" y="496088"/>
            <a:ext cx="3823215" cy="588329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bevelT w="12700" h="0" prst="coolSlant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1B84719-90BB-4D0C-92D8-61DC5512B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012" y="609600"/>
            <a:ext cx="3552006" cy="5638800"/>
          </a:xfrm>
          <a:prstGeom prst="rect">
            <a:avLst/>
          </a:prstGeom>
          <a:noFill/>
          <a:ln w="15875" cap="flat"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312EA2-3766-A587-DA0A-6016A8E2F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9572" y="1040446"/>
            <a:ext cx="2532909" cy="479457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TSAF</a:t>
            </a:r>
            <a:br>
              <a:rPr lang="en-US" dirty="0">
                <a:solidFill>
                  <a:srgbClr val="262626"/>
                </a:solidFill>
              </a:rPr>
            </a:br>
            <a:br>
              <a:rPr lang="en-US" dirty="0">
                <a:solidFill>
                  <a:srgbClr val="262626"/>
                </a:solidFill>
              </a:rPr>
            </a:br>
            <a:br>
              <a:rPr lang="en-US" dirty="0">
                <a:solidFill>
                  <a:srgbClr val="262626"/>
                </a:solidFill>
              </a:rPr>
            </a:br>
            <a:br>
              <a:rPr lang="en-US" dirty="0">
                <a:solidFill>
                  <a:srgbClr val="262626"/>
                </a:solidFill>
              </a:rPr>
            </a:br>
            <a:r>
              <a:rPr lang="en-US" dirty="0">
                <a:solidFill>
                  <a:srgbClr val="262626"/>
                </a:solidFill>
              </a:rPr>
              <a:t>TDAH</a:t>
            </a:r>
            <a:br>
              <a:rPr lang="en-US" dirty="0">
                <a:solidFill>
                  <a:srgbClr val="262626"/>
                </a:solidFill>
              </a:rPr>
            </a:br>
            <a:endParaRPr lang="en-US" dirty="0">
              <a:solidFill>
                <a:srgbClr val="262626"/>
              </a:solidFill>
            </a:endParaRP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7B407EC4-5D16-4845-9840-4E28622B65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2053" y="-2"/>
            <a:ext cx="7539947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20B5C51-5E13-60C9-1910-B4CBAB0D8E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402563"/>
              </p:ext>
            </p:extLst>
          </p:nvPr>
        </p:nvGraphicFramePr>
        <p:xfrm>
          <a:off x="5143109" y="723127"/>
          <a:ext cx="6440879" cy="5248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975701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72F6A24-139E-4EB5-86D2-431F42EF8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963AE85-BE5D-4975-BACF-DDDCC9C2AC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E7751F0-16BF-4A9D-B778-5D46B92B44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D755924-121A-47AA-8613-995D4108BC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4D2AFDA-19BE-4455-830E-1541E5D7B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FB15EBF-E414-4E00-87E7-700A78A60F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45C6197-05A6-A264-7277-D5378AE9B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2" y="982132"/>
            <a:ext cx="4802185" cy="1303867"/>
          </a:xfrm>
        </p:spPr>
        <p:txBody>
          <a:bodyPr>
            <a:normAutofit fontScale="90000"/>
          </a:bodyPr>
          <a:lstStyle/>
          <a:p>
            <a:r>
              <a:rPr lang="en-US" dirty="0"/>
              <a:t>Syndrome de Down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9DA5B05-DD14-4860-AC45-02A8D2EE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3" y="1092200"/>
            <a:ext cx="4517009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Girl with down syndrome at school">
            <a:extLst>
              <a:ext uri="{FF2B5EF4-FFF2-40B4-BE49-F238E27FC236}">
                <a16:creationId xmlns:a16="http://schemas.microsoft.com/office/drawing/2014/main" id="{EB69BF20-3115-83C8-6208-EBCBC0011C2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1970" r="967" b="-2"/>
          <a:stretch/>
        </p:blipFill>
        <p:spPr>
          <a:xfrm>
            <a:off x="1412683" y="1410208"/>
            <a:ext cx="3876801" cy="3858780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6BE37AC-AD36-4C42-9B8C-C5500F4E7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4412" y="2400639"/>
            <a:ext cx="480218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509BCE-C35E-70E0-BD92-0DA2C550AF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4726" y="2768599"/>
            <a:ext cx="5937187" cy="3318936"/>
          </a:xfrm>
        </p:spPr>
        <p:txBody>
          <a:bodyPr>
            <a:normAutofit lnSpcReduction="10000"/>
          </a:bodyPr>
          <a:lstStyle/>
          <a:p>
            <a:pPr marL="742950" lvl="1" indent="-285750">
              <a:buClrTx/>
              <a:buFont typeface="Arial" panose="020B0604020202020204" pitchFamily="34" charset="0"/>
              <a:buChar char="•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CA" sz="2400" b="0" kern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hromosome </a:t>
            </a:r>
            <a:r>
              <a:rPr lang="en-CA" sz="2400" b="0" kern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supplémentaire</a:t>
            </a:r>
            <a:r>
              <a:rPr lang="en-CA" sz="2400" b="0" kern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742950" lvl="1" indent="-285750">
              <a:buClrTx/>
              <a:buFont typeface="Arial" panose="020B0604020202020204" pitchFamily="34" charset="0"/>
              <a:buChar char="•"/>
            </a:pPr>
            <a:r>
              <a:rPr lang="en-CA" sz="2400" b="0" kern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Peut</a:t>
            </a:r>
            <a:r>
              <a:rPr lang="en-CA" sz="2400" b="0" kern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400" b="0" kern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avoir</a:t>
            </a:r>
            <a:r>
              <a:rPr lang="en-CA" sz="2400" b="0" kern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un tonus </a:t>
            </a:r>
            <a:r>
              <a:rPr lang="en-CA" sz="2400" b="0" kern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musculaire</a:t>
            </a:r>
            <a:r>
              <a:rPr lang="en-CA" sz="2400" b="0" kern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400" b="0" kern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faible</a:t>
            </a:r>
            <a:endParaRPr lang="en-CA" sz="2400" b="0" kern="1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ClrTx/>
              <a:buFont typeface="Arial" panose="020B0604020202020204" pitchFamily="34" charset="0"/>
              <a:buChar char="•"/>
            </a:pPr>
            <a:r>
              <a:rPr lang="en-CA" sz="2400" b="0" kern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Impairments </a:t>
            </a:r>
            <a:r>
              <a:rPr lang="en-CA" sz="2400" b="0" kern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cognitifs</a:t>
            </a:r>
            <a:r>
              <a:rPr lang="en-CA" sz="2400" b="0" kern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400" b="0" kern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modérés</a:t>
            </a:r>
            <a:r>
              <a:rPr lang="en-CA" sz="2400" b="0" kern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à </a:t>
            </a:r>
            <a:r>
              <a:rPr lang="en-CA" sz="2400" b="0" kern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légers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CA" sz="2400" b="0" kern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langage</a:t>
            </a:r>
            <a:r>
              <a:rPr lang="en-CA" sz="2400" b="0" kern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CA" sz="2400" b="0" kern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mémoire</a:t>
            </a:r>
            <a:r>
              <a:rPr lang="en-CA" sz="2400" b="0" kern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CA" sz="2400" b="0" kern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d'apprentissage</a:t>
            </a:r>
            <a:r>
              <a:rPr lang="en-CA" sz="2400" b="0" kern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de comprehension)</a:t>
            </a:r>
          </a:p>
          <a:p>
            <a:pPr marL="742950" lvl="1" indent="-285750">
              <a:buClrTx/>
              <a:buFont typeface="Arial" panose="020B0604020202020204" pitchFamily="34" charset="0"/>
              <a:buChar char="•"/>
            </a:pPr>
            <a:r>
              <a:rPr lang="en-CA" sz="2400" b="0" kern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Sujet</a:t>
            </a:r>
            <a:r>
              <a:rPr lang="en-CA" sz="2400" b="0" kern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aux </a:t>
            </a:r>
            <a:r>
              <a:rPr lang="en-CA" sz="2400" b="0" kern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problèmes</a:t>
            </a:r>
            <a:r>
              <a:rPr lang="en-CA" sz="2400" b="0" kern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santé </a:t>
            </a:r>
            <a:r>
              <a:rPr lang="en-CA" sz="2400" b="0" kern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mentale</a:t>
            </a:r>
            <a:r>
              <a:rPr lang="en-CA" sz="2400" b="0" kern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400" b="0" kern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tels</a:t>
            </a:r>
            <a:r>
              <a:rPr lang="en-CA" sz="2400" b="0" kern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que la </a:t>
            </a:r>
            <a:r>
              <a:rPr lang="en-CA" sz="2400" b="0" kern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dépression</a:t>
            </a:r>
            <a:endParaRPr lang="en-CA" sz="2400" b="0" kern="1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3711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C878D9A-77BE-4701-AE3D-EEFC53CD5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43BE08-0ED1-4B73-AC6D-B7E26A59C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4663" y="469900"/>
            <a:ext cx="3695002" cy="59182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56B2094-7FC0-45FC-BFED-3CB88CEE6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9668" y="635508"/>
            <a:ext cx="3364992" cy="558698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1C390A-C7AF-03D9-0F58-74E913D2A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107" y="954756"/>
            <a:ext cx="2879663" cy="4946003"/>
          </a:xfrm>
        </p:spPr>
        <p:txBody>
          <a:bodyPr>
            <a:normAutofit/>
          </a:bodyPr>
          <a:lstStyle/>
          <a:p>
            <a:r>
              <a:rPr lang="en-CA" sz="3000" b="1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Handicaps </a:t>
            </a:r>
            <a:r>
              <a:rPr lang="en-CA" sz="3000" b="1" dirty="0" err="1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intellectuels</a:t>
            </a:r>
            <a:r>
              <a:rPr lang="en-CA" sz="3000" dirty="0">
                <a:solidFill>
                  <a:schemeClr val="bg1"/>
                </a:solidFill>
                <a:effectLst/>
              </a:rPr>
              <a:t> 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A4B640-BB7F-4272-A710-068DBA9F9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4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08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4EE166-21C1-CDA4-8D3C-176071F103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0934" y="469900"/>
            <a:ext cx="5953630" cy="5405968"/>
          </a:xfrm>
        </p:spPr>
        <p:txBody>
          <a:bodyPr anchor="ctr">
            <a:normAutofit/>
          </a:bodyPr>
          <a:lstStyle/>
          <a:p>
            <a:pPr lvl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CA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Défini</a:t>
            </a:r>
            <a:r>
              <a:rPr lang="en-CA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par un QI </a:t>
            </a:r>
            <a:r>
              <a:rPr lang="en-CA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inférieur</a:t>
            </a:r>
            <a:r>
              <a:rPr lang="en-CA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à 70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CA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Peut</a:t>
            </a:r>
            <a:r>
              <a:rPr lang="en-CA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affecter la </a:t>
            </a:r>
            <a:r>
              <a:rPr lang="en-CA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capacité</a:t>
            </a:r>
            <a:r>
              <a:rPr lang="en-CA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CA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d'apprendre</a:t>
            </a:r>
            <a:r>
              <a:rPr lang="en-CA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la </a:t>
            </a:r>
            <a:r>
              <a:rPr lang="en-CA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capacité</a:t>
            </a:r>
            <a:r>
              <a:rPr lang="en-CA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à </a:t>
            </a:r>
            <a:r>
              <a:rPr lang="en-CA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retenir</a:t>
            </a:r>
            <a:r>
              <a:rPr lang="en-CA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CA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l'information</a:t>
            </a:r>
            <a:endParaRPr lang="en-CA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CA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Peut</a:t>
            </a:r>
            <a:r>
              <a:rPr lang="en-CA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affecter les </a:t>
            </a:r>
            <a:r>
              <a:rPr lang="en-CA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compétences</a:t>
            </a:r>
            <a:r>
              <a:rPr lang="en-CA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CA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en-CA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communication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CA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Affecte</a:t>
            </a:r>
            <a:r>
              <a:rPr lang="en-CA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CA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fréquemment</a:t>
            </a:r>
            <a:r>
              <a:rPr lang="en-CA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CA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également</a:t>
            </a:r>
            <a:r>
              <a:rPr lang="en-CA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les </a:t>
            </a:r>
            <a:r>
              <a:rPr lang="en-CA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compétences</a:t>
            </a:r>
            <a:r>
              <a:rPr lang="en-CA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CA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sociales</a:t>
            </a:r>
            <a:endParaRPr lang="en-CA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2456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6FEBD-593C-7941-B7EC-73EEF102E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3660056" cy="1325373"/>
          </a:xfrm>
        </p:spPr>
        <p:txBody>
          <a:bodyPr anchor="b">
            <a:normAutofit/>
          </a:bodyPr>
          <a:lstStyle/>
          <a:p>
            <a:r>
              <a:rPr lang="en-CA" sz="3000" b="1" dirty="0" err="1">
                <a:effectLst/>
                <a:ea typeface="Times New Roman" panose="02020603050405020304" pitchFamily="18" charset="0"/>
              </a:rPr>
              <a:t>Démence</a:t>
            </a:r>
            <a:r>
              <a:rPr lang="en-CA" sz="3000" b="1" dirty="0">
                <a:effectLst/>
                <a:ea typeface="Times New Roman" panose="02020603050405020304" pitchFamily="18" charset="0"/>
              </a:rPr>
              <a:t> et Alzheimer</a:t>
            </a:r>
            <a:r>
              <a:rPr lang="en-CA" sz="3000" dirty="0">
                <a:effectLst/>
              </a:rPr>
              <a:t> </a:t>
            </a:r>
            <a:endParaRPr lang="en-US" sz="3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0B62C-0407-792B-B927-74221429F2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321" y="3003003"/>
            <a:ext cx="4178218" cy="3382094"/>
          </a:xfrm>
        </p:spPr>
        <p:txBody>
          <a:bodyPr>
            <a:normAutofit/>
          </a:bodyPr>
          <a:lstStyle/>
          <a:p>
            <a:pPr lvl="1">
              <a:buClr>
                <a:schemeClr val="tx1"/>
              </a:buClr>
            </a:pPr>
            <a:r>
              <a:rPr lang="en-CA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r>
              <a:rPr lang="en-CA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</a:t>
            </a:r>
            <a:r>
              <a:rPr lang="en-CA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onfusion</a:t>
            </a:r>
          </a:p>
          <a:p>
            <a:pPr lvl="1">
              <a:buClr>
                <a:schemeClr val="tx1"/>
              </a:buClr>
            </a:pPr>
            <a:r>
              <a:rPr lang="en-CA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Défis</a:t>
            </a:r>
            <a:r>
              <a:rPr lang="en-CA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en-CA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compréhension</a:t>
            </a:r>
            <a:r>
              <a:rPr lang="en-CA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de </a:t>
            </a:r>
            <a:r>
              <a:rPr lang="en-CA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langage</a:t>
            </a:r>
            <a:endParaRPr lang="en-CA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buClr>
                <a:schemeClr val="tx1"/>
              </a:buClr>
            </a:pPr>
            <a:r>
              <a:rPr lang="en-CA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Paranoïa</a:t>
            </a:r>
            <a:endParaRPr lang="en-CA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Two people holding each other's hands">
            <a:extLst>
              <a:ext uri="{FF2B5EF4-FFF2-40B4-BE49-F238E27FC236}">
                <a16:creationId xmlns:a16="http://schemas.microsoft.com/office/drawing/2014/main" id="{BA5B1449-4318-A265-7211-D291ECD3E2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72" r="15127" b="2"/>
          <a:stretch/>
        </p:blipFill>
        <p:spPr>
          <a:xfrm>
            <a:off x="5418668" y="982131"/>
            <a:ext cx="5469466" cy="4893735"/>
          </a:xfrm>
          <a:prstGeom prst="rect">
            <a:avLst/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10663878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AFD58-C8EE-13CD-0906-CC34E3A50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/>
              <a:t>Handicaps physiques</a:t>
            </a:r>
          </a:p>
        </p:txBody>
      </p:sp>
      <p:pic>
        <p:nvPicPr>
          <p:cNvPr id="5" name="Picture 4" descr="Light on a wheelchair">
            <a:extLst>
              <a:ext uri="{FF2B5EF4-FFF2-40B4-BE49-F238E27FC236}">
                <a16:creationId xmlns:a16="http://schemas.microsoft.com/office/drawing/2014/main" id="{5BB2837A-8A00-6AF0-42E9-84E49D1870A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6025" r="9867"/>
          <a:stretch/>
        </p:blipFill>
        <p:spPr>
          <a:xfrm>
            <a:off x="1434269" y="2701180"/>
            <a:ext cx="2739728" cy="2852640"/>
          </a:xfrm>
          <a:prstGeom prst="rect">
            <a:avLst/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793A4E-FF63-2F2D-055E-A59BE6520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0982" y="2808058"/>
            <a:ext cx="6475569" cy="3318936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Peut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varier de limitations du haut du corps à la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nécessité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d'appareils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d'assistance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tels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que des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cannes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des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déambulateurs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des fauteuils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roulants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jusqu'à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paralysie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complète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Souvent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plus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abordé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car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ils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sont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fréquemment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mais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toujours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!) "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visibles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" par rapport à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certains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autres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troubles</a:t>
            </a:r>
          </a:p>
        </p:txBody>
      </p:sp>
    </p:spTree>
    <p:extLst>
      <p:ext uri="{BB962C8B-B14F-4D97-AF65-F5344CB8AC3E}">
        <p14:creationId xmlns:p14="http://schemas.microsoft.com/office/powerpoint/2010/main" val="14223670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5F01BD1-E3CB-4562-A77C-00A3ED2462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92030E9-8BC2-4840-8C6B-991B68C51E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51493CA-1EAE-4C5B-9C46-8437DD51C6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1B01891-F01D-4D0D-A631-E29F0EA8E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8B1DE3F-E4E6-4E5E-9213-CB6C7AA92C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AFE6BB3-9290-46EA-8067-AA9277C708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2BFB76E-1A4A-C171-3D50-9930FF2DD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6508" y="982132"/>
            <a:ext cx="6270090" cy="1303867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rgbClr val="262626"/>
                </a:solidFill>
              </a:rPr>
              <a:t>Aveugle</a:t>
            </a:r>
            <a:r>
              <a:rPr lang="en-US" dirty="0">
                <a:solidFill>
                  <a:srgbClr val="262626"/>
                </a:solidFill>
              </a:rPr>
              <a:t>/vision </a:t>
            </a:r>
            <a:r>
              <a:rPr lang="en-US" dirty="0" err="1">
                <a:solidFill>
                  <a:srgbClr val="262626"/>
                </a:solidFill>
              </a:rPr>
              <a:t>réduite</a:t>
            </a:r>
            <a:endParaRPr lang="en-US" dirty="0">
              <a:solidFill>
                <a:srgbClr val="262626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5325209-1BB3-4A1C-97C2-17DCDC1659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4" y="1092200"/>
            <a:ext cx="3059206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 descr="Blind with solid fill">
            <a:extLst>
              <a:ext uri="{FF2B5EF4-FFF2-40B4-BE49-F238E27FC236}">
                <a16:creationId xmlns:a16="http://schemas.microsoft.com/office/drawing/2014/main" id="{F53CF691-AD53-A5AC-398D-2A24447607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12683" y="2122701"/>
            <a:ext cx="2433793" cy="2433793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43EE5F5-AF73-46E3-90B6-27EEFDAC3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26508" y="2400639"/>
            <a:ext cx="627008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39EFA8-EC70-54BA-E602-97EDDAAED2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6482" y="2556932"/>
            <a:ext cx="6260114" cy="3318936"/>
          </a:xfrm>
        </p:spPr>
        <p:txBody>
          <a:bodyPr>
            <a:norm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Perte de vision </a:t>
            </a:r>
            <a:r>
              <a:rPr lang="en-CA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partielle</a:t>
            </a:r>
            <a:r>
              <a:rPr lang="en-CA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CA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totale</a:t>
            </a:r>
            <a:endParaRPr lang="en-CA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Peut</a:t>
            </a:r>
            <a:r>
              <a:rPr lang="en-CA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utiliser</a:t>
            </a:r>
            <a:r>
              <a:rPr lang="en-CA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en-CA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lecteurs</a:t>
            </a:r>
            <a:r>
              <a:rPr lang="en-CA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d'écran</a:t>
            </a:r>
            <a:r>
              <a:rPr lang="en-CA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le braille, des </a:t>
            </a:r>
            <a:r>
              <a:rPr lang="en-CA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outils</a:t>
            </a:r>
            <a:r>
              <a:rPr lang="en-CA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magnification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CA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Soutien</a:t>
            </a:r>
            <a:r>
              <a:rPr lang="en-CA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CA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fournissant</a:t>
            </a:r>
            <a:r>
              <a:rPr lang="en-CA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 descriptions </a:t>
            </a:r>
            <a:r>
              <a:rPr lang="en-CA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verbales</a:t>
            </a:r>
            <a:r>
              <a:rPr lang="en-CA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CA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CA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assurant</a:t>
            </a:r>
            <a:r>
              <a:rPr lang="en-CA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l'accessibilité</a:t>
            </a:r>
            <a:r>
              <a:rPr lang="en-CA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numérique et </a:t>
            </a:r>
            <a:r>
              <a:rPr lang="en-CA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CA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offrant</a:t>
            </a:r>
            <a:r>
              <a:rPr lang="en-CA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en-CA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matériaux</a:t>
            </a:r>
            <a:r>
              <a:rPr lang="en-CA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tactiles</a:t>
            </a:r>
          </a:p>
        </p:txBody>
      </p:sp>
    </p:spTree>
    <p:extLst>
      <p:ext uri="{BB962C8B-B14F-4D97-AF65-F5344CB8AC3E}">
        <p14:creationId xmlns:p14="http://schemas.microsoft.com/office/powerpoint/2010/main" val="40484422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EF2D1-EF23-D8BD-0259-51E345D1D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rgbClr val="262626"/>
                </a:solidFill>
              </a:rPr>
              <a:t>Surdité</a:t>
            </a:r>
            <a:r>
              <a:rPr lang="en-US" dirty="0">
                <a:solidFill>
                  <a:srgbClr val="262626"/>
                </a:solidFill>
              </a:rPr>
              <a:t>/</a:t>
            </a:r>
            <a:r>
              <a:rPr lang="en-US" dirty="0" err="1">
                <a:solidFill>
                  <a:srgbClr val="262626"/>
                </a:solidFill>
              </a:rPr>
              <a:t>Malentendant</a:t>
            </a:r>
            <a:endParaRPr lang="en-US" dirty="0">
              <a:solidFill>
                <a:srgbClr val="26262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D21F76-2AC2-82DB-7D07-9C8AAEB8C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086" y="2653227"/>
            <a:ext cx="6981940" cy="3318936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Individus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avec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perte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auditive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partielle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totale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</a:pP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Peuvent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utiliser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langue des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signes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la lecture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labiale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 technologies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d'assistance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appareils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auditifs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</a:pP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Soutien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fournissant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 sous-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titres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transcriptions, des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interprètes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langue des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signes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des supports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visuels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phic 4" descr="Deaf with solid fill">
            <a:extLst>
              <a:ext uri="{FF2B5EF4-FFF2-40B4-BE49-F238E27FC236}">
                <a16:creationId xmlns:a16="http://schemas.microsoft.com/office/drawing/2014/main" id="{C8881E14-2B5E-0FC6-48C0-91454FB825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85026" y="2757636"/>
            <a:ext cx="2739728" cy="2739728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891076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BB5FD8-1F08-B093-B4BB-73C42E329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Objectif du module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d'introduction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20E7FF-C767-0D35-C73B-27DE9DA7E2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2783" y="2912534"/>
            <a:ext cx="7527407" cy="3318936"/>
          </a:xfrm>
        </p:spPr>
        <p:txBody>
          <a:bodyPr/>
          <a:lstStyle/>
          <a:p>
            <a:pPr marL="0" indent="0">
              <a:buNone/>
            </a:pP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Introduire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les concepts de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neurodiversité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et de handicap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afin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de poser les bases des Modules 1 à 3 de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l’OER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phic 4" descr="Storytelling outline">
            <a:extLst>
              <a:ext uri="{FF2B5EF4-FFF2-40B4-BE49-F238E27FC236}">
                <a16:creationId xmlns:a16="http://schemas.microsoft.com/office/drawing/2014/main" id="{B0E1C15A-70E7-701E-C079-6DB445B126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87418" y="4214306"/>
            <a:ext cx="2017164" cy="2017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8398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089877-3DB8-16B1-10BE-BF762CB60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Handicaps </a:t>
            </a:r>
            <a:r>
              <a:rPr lang="en-US" dirty="0" err="1"/>
              <a:t>sensoriels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sensitivités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65F2BE-4486-8B4A-42BD-A29B6447EA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6871" y="2912534"/>
            <a:ext cx="9601196" cy="3318936"/>
          </a:xfrm>
        </p:spPr>
        <p:txBody>
          <a:bodyPr/>
          <a:lstStyle/>
          <a:p>
            <a:pPr>
              <a:buClrTx/>
            </a:pP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Sensibilité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sensorielle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– variation naturelle dans le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traitement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informations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sensorielles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</a:pP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Décrit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les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individus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perçoivent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les stimuli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sensoriels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différemment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Environ 75 % des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personnes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autistes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présentent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sensibilités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sensorielles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2308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DC878D9A-77BE-4701-AE3D-EEFC53CD5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643BE08-0ED1-4B73-AC6D-B7E26A59C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4663" y="469900"/>
            <a:ext cx="3695002" cy="59182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56B2094-7FC0-45FC-BFED-3CB88CEE6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9668" y="635508"/>
            <a:ext cx="3364992" cy="558698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1BC08E-4215-F328-BF04-BC53A2F8B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108" y="954756"/>
            <a:ext cx="2730414" cy="494600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4100" dirty="0">
                <a:solidFill>
                  <a:schemeClr val="tx1"/>
                </a:solidFill>
              </a:rPr>
              <a:t>Syndrome de Tourette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7A4B640-BB7F-4272-A710-068DBA9F9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4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08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2B9657D1-7C8B-E2C7-D086-D64E6067E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0934" y="469900"/>
            <a:ext cx="5953630" cy="5405968"/>
          </a:xfrm>
        </p:spPr>
        <p:txBody>
          <a:bodyPr anchor="ctr">
            <a:normAutofit/>
          </a:bodyPr>
          <a:lstStyle/>
          <a:p>
            <a:pPr>
              <a:buClrTx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mouvements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des sons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répétitifs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involontaires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(tics) </a:t>
            </a:r>
          </a:p>
          <a:p>
            <a:pPr>
              <a:buClrTx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Par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exemple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vous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pourriez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cligner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yeux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manière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répétée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hausser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les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épaules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lâcher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des bruits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inhabituels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des mots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offensants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1170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BED90-0739-74DC-83A1-D7AFC9EB7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Anxiété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CE8610-06D8-C621-01B3-C35971893C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4873" y="2737041"/>
            <a:ext cx="7287491" cy="3318936"/>
          </a:xfrm>
        </p:spPr>
        <p:txBody>
          <a:bodyPr/>
          <a:lstStyle/>
          <a:p>
            <a:pPr>
              <a:buClrTx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Condition de santé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mentale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courante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Inquiétude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peur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excessives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nécessairement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considérée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comme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une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neurodivergence,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mais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souvent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comorbide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avec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nombreuses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autres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conditions</a:t>
            </a:r>
          </a:p>
        </p:txBody>
      </p:sp>
    </p:spTree>
    <p:extLst>
      <p:ext uri="{BB962C8B-B14F-4D97-AF65-F5344CB8AC3E}">
        <p14:creationId xmlns:p14="http://schemas.microsoft.com/office/powerpoint/2010/main" val="42465684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18941-0EB5-2C56-5A7B-C0734288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TOC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BABCBB-75C7-D204-2DF6-3200FC80A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9147" y="2757636"/>
            <a:ext cx="6696692" cy="3318936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Trouble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Obsessionnel-Compulsif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Tx/>
            </a:pP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Pensées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peurs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indésirables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(obsessions)</a:t>
            </a:r>
          </a:p>
          <a:p>
            <a:pPr>
              <a:buClrTx/>
            </a:pP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Comportements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répétitifs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(compulsions)</a:t>
            </a:r>
          </a:p>
          <a:p>
            <a:pPr>
              <a:buClrTx/>
            </a:pP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Peut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affecter les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activités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quotidiennes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causer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détresse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importante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phic 6" descr="Brain in head">
            <a:extLst>
              <a:ext uri="{FF2B5EF4-FFF2-40B4-BE49-F238E27FC236}">
                <a16:creationId xmlns:a16="http://schemas.microsoft.com/office/drawing/2014/main" id="{B3424096-0DAD-A41F-416C-354D9E29B2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85026" y="2757636"/>
            <a:ext cx="2739728" cy="2739728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0977822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BFD2D-0853-4FDB-A729-14CDCF53C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Retard global du </a:t>
            </a:r>
            <a:r>
              <a:rPr lang="en-US" dirty="0" err="1"/>
              <a:t>développement</a:t>
            </a:r>
            <a:r>
              <a:rPr lang="en-US" dirty="0"/>
              <a:t> (RGD)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5EA130-8D03-12A8-0411-8C57A4BCC8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9975" y="2556932"/>
            <a:ext cx="9601196" cy="3318936"/>
          </a:xfrm>
        </p:spPr>
        <p:txBody>
          <a:bodyPr/>
          <a:lstStyle/>
          <a:p>
            <a:pPr>
              <a:buClrTx/>
            </a:pP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Diagnostic de retards dans au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moins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deux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domaines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du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développement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:</a:t>
            </a:r>
            <a:br>
              <a:rPr lang="en-CA" dirty="0"/>
            </a:br>
            <a:r>
              <a:rPr lang="en-CA" dirty="0"/>
              <a:t> -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Compétences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motrices</a:t>
            </a:r>
            <a:br>
              <a:rPr lang="en-CA" dirty="0"/>
            </a:br>
            <a:r>
              <a:rPr lang="en-CA" dirty="0"/>
              <a:t> -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Compétences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en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expression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orale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et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en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langage</a:t>
            </a:r>
            <a:br>
              <a:rPr lang="en-CA" dirty="0"/>
            </a:br>
            <a:r>
              <a:rPr lang="en-CA" dirty="0"/>
              <a:t> -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Compétences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cognitives</a:t>
            </a:r>
            <a:br>
              <a:rPr lang="en-CA" dirty="0"/>
            </a:br>
            <a:r>
              <a:rPr lang="en-CA" dirty="0"/>
              <a:t> -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Compétences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sociales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et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émotionnelles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4255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F8D20-ED4E-7746-AF5B-1D5216E50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CA" sz="3000" kern="0" dirty="0">
                <a:effectLst/>
                <a:ea typeface="Times New Roman" panose="02020603050405020304" pitchFamily="18" charset="0"/>
              </a:rPr>
              <a:t>Initiative dans les arts du spectacle</a:t>
            </a:r>
            <a:endParaRPr lang="en-US" sz="3000" dirty="0">
              <a:solidFill>
                <a:srgbClr val="262626"/>
              </a:solidFill>
            </a:endParaRPr>
          </a:p>
        </p:txBody>
      </p:sp>
      <p:pic>
        <p:nvPicPr>
          <p:cNvPr id="5" name="Picture 4" descr="Father teaching son to play guitar">
            <a:extLst>
              <a:ext uri="{FF2B5EF4-FFF2-40B4-BE49-F238E27FC236}">
                <a16:creationId xmlns:a16="http://schemas.microsoft.com/office/drawing/2014/main" id="{E2CA6624-82C0-D24C-8E4D-0A78AD76D7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959" r="17977" b="-2"/>
          <a:stretch/>
        </p:blipFill>
        <p:spPr>
          <a:xfrm>
            <a:off x="1434269" y="2764023"/>
            <a:ext cx="2739728" cy="2726954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E305AE-D305-664D-8C52-0E3645917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9735" y="2749488"/>
            <a:ext cx="6256863" cy="3126380"/>
          </a:xfrm>
        </p:spPr>
        <p:txBody>
          <a:bodyPr>
            <a:normAutofit fontScale="85000" lnSpcReduction="20000"/>
          </a:bodyPr>
          <a:lstStyle/>
          <a:p>
            <a:pPr>
              <a:buClr>
                <a:schemeClr val="tx1"/>
              </a:buClr>
            </a:pP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Musicothérapie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 intervention »</a:t>
            </a:r>
            <a:b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tx1"/>
              </a:buClr>
            </a:pP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Musicothérapie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communautaire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musiquer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»</a:t>
            </a:r>
            <a:b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tx1"/>
              </a:buClr>
            </a:pP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Pratique de performance inclusive –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expérience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socioculturelle</a:t>
            </a:r>
            <a:b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tx1"/>
              </a:buClr>
            </a:pP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Aborder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les droits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humains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souvent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sont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les attitudes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sociales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non les handicaps, qui </a:t>
            </a:r>
            <a:r>
              <a:rPr lang="en-US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empêchent</a:t>
            </a:r>
            <a:r>
              <a:rPr lang="en-US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participation</a:t>
            </a:r>
          </a:p>
        </p:txBody>
      </p:sp>
    </p:spTree>
    <p:extLst>
      <p:ext uri="{BB962C8B-B14F-4D97-AF65-F5344CB8AC3E}">
        <p14:creationId xmlns:p14="http://schemas.microsoft.com/office/powerpoint/2010/main" val="29966341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9CA42-BF84-E4DD-74C6-19B42FA08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CC19FC-209A-6440-24A0-FF0D3FC904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755575"/>
            <a:ext cx="10257262" cy="3632853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nombreuses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définitions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évolution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du handicap</a:t>
            </a:r>
          </a:p>
          <a:p>
            <a:pPr>
              <a:buClrTx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Neurodiversité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diversité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naturelle de la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neurologie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au sein d'un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groupe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comprenant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individus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neurotypiques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norme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sociétale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et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neurodivergents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atypiques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ClrTx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Les diagnostics courants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incluent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l'autisme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le TDAH, le syndrome de Down, la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démence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les handicaps physiques, et plus encore</a:t>
            </a:r>
          </a:p>
          <a:p>
            <a:pPr>
              <a:buClrTx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musicothérapie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diffère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des performances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adaptatives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6733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2C9DE-9AE7-6EA2-3B62-1AF1FEC36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Modules 1-3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85A21-F4F6-FA00-3083-F19EF8272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10145750" cy="3318936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complet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l’OER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fournit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une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base pour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meilleures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considérations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d'inclusivité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d'accessibilité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par les artistes, les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programmateurs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les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éducateurs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les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décideurs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les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étudiants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</a:p>
          <a:p>
            <a:pPr lvl="1">
              <a:buClrTx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Le module 1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aborde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l'inclusivité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l'accessibilité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dans les arts.</a:t>
            </a:r>
          </a:p>
          <a:p>
            <a:pPr lvl="1">
              <a:buClrTx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Le module 2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introduit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les performances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adaptatives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1">
              <a:buClrTx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Le module 3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approfondit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les performances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adaptatives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y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compris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exemples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pratiques et des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activités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752666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2BE4420-3B5F-4549-8B4A-77855B8215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5876F6-95D4-48CB-8E3E-4401A96E25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6138" y="496088"/>
            <a:ext cx="3823215" cy="588329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bevelT w="12700" h="0" prst="coolSlant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1B84719-90BB-4D0C-92D8-61DC5512B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012" y="609600"/>
            <a:ext cx="3552006" cy="5638800"/>
          </a:xfrm>
          <a:prstGeom prst="rect">
            <a:avLst/>
          </a:prstGeom>
          <a:noFill/>
          <a:ln w="15875" cap="flat"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FD1104-16A1-6F2F-277C-E340DBA10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599" y="1055077"/>
            <a:ext cx="2780421" cy="479457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Questions de </a:t>
            </a:r>
            <a:r>
              <a:rPr lang="en-US" dirty="0" err="1">
                <a:solidFill>
                  <a:srgbClr val="262626"/>
                </a:solidFill>
              </a:rPr>
              <a:t>réflexion</a:t>
            </a:r>
            <a:endParaRPr lang="en-US" dirty="0">
              <a:solidFill>
                <a:srgbClr val="262626"/>
              </a:solidFill>
            </a:endParaRP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7B407EC4-5D16-4845-9840-4E28622B65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2053" y="-2"/>
            <a:ext cx="7539947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6E66C49-749D-3449-BD8C-C8E4F9D33A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2951085"/>
              </p:ext>
            </p:extLst>
          </p:nvPr>
        </p:nvGraphicFramePr>
        <p:xfrm>
          <a:off x="5084956" y="510718"/>
          <a:ext cx="6846849" cy="58832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557604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E06B2-EC95-E3B5-D4E0-A36330752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Lectures </a:t>
            </a:r>
            <a:r>
              <a:rPr lang="en-US" dirty="0" err="1">
                <a:solidFill>
                  <a:srgbClr val="262626"/>
                </a:solidFill>
              </a:rPr>
              <a:t>complémentaires</a:t>
            </a:r>
            <a:endParaRPr lang="en-US" dirty="0">
              <a:solidFill>
                <a:srgbClr val="26262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CFD9D9-2B6C-401C-EDD7-ED89860014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9284" y="2757636"/>
            <a:ext cx="6945741" cy="3118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Consultez</a:t>
            </a:r>
            <a:r>
              <a:rPr lang="en-US" sz="22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les </a:t>
            </a:r>
            <a:r>
              <a:rPr lang="en-US" sz="2200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ressources</a:t>
            </a:r>
            <a:r>
              <a:rPr lang="en-US" sz="22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la </a:t>
            </a:r>
            <a:r>
              <a:rPr lang="en-US" sz="2200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ressource</a:t>
            </a:r>
            <a:r>
              <a:rPr lang="en-US" sz="22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éducative</a:t>
            </a:r>
            <a:r>
              <a:rPr lang="en-US" sz="22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ouverte (OER) pour </a:t>
            </a:r>
            <a:r>
              <a:rPr lang="en-US" sz="2200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améliorer</a:t>
            </a:r>
            <a:r>
              <a:rPr lang="en-US" sz="22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l'inclusivité</a:t>
            </a:r>
            <a:r>
              <a:rPr lang="en-US" sz="22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en-US" sz="2200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l'accessibilité</a:t>
            </a:r>
            <a:r>
              <a:rPr lang="en-US" sz="22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dans les arts du spectacle : </a:t>
            </a:r>
            <a:r>
              <a:rPr lang="en-US" sz="2200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Ressources</a:t>
            </a:r>
            <a:r>
              <a:rPr lang="en-US" sz="22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pratiques et </a:t>
            </a:r>
            <a:r>
              <a:rPr lang="en-US" sz="2200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matériaux</a:t>
            </a:r>
            <a:r>
              <a:rPr lang="en-US" sz="22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d'apprentissage</a:t>
            </a:r>
            <a:r>
              <a:rPr lang="en-US" sz="22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sur les performances </a:t>
            </a:r>
            <a:r>
              <a:rPr lang="en-US" sz="2200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adaptatives</a:t>
            </a:r>
            <a:r>
              <a:rPr lang="en-US" sz="22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(Dr. Erin Parkes et Jenna Richards) pour plus </a:t>
            </a:r>
            <a:r>
              <a:rPr lang="en-US" sz="2200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d'informations</a:t>
            </a:r>
            <a:r>
              <a:rPr lang="en-US" sz="22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sur le </a:t>
            </a:r>
            <a:r>
              <a:rPr lang="en-US" sz="2200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modèle</a:t>
            </a:r>
            <a:r>
              <a:rPr lang="en-US" sz="22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social du handicap, </a:t>
            </a:r>
            <a:r>
              <a:rPr lang="en-US" sz="2200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l'inclusivité</a:t>
            </a:r>
            <a:r>
              <a:rPr lang="en-US" sz="22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en-US" sz="2200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l'accessibilité</a:t>
            </a:r>
            <a:r>
              <a:rPr lang="en-US" sz="22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dans les arts, </a:t>
            </a:r>
            <a:r>
              <a:rPr lang="en-US" sz="2200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ainsi</a:t>
            </a:r>
            <a:r>
              <a:rPr lang="en-US" sz="22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 des </a:t>
            </a:r>
            <a:r>
              <a:rPr lang="en-US" sz="2200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exemples</a:t>
            </a:r>
            <a:r>
              <a:rPr lang="en-US" sz="22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performances </a:t>
            </a:r>
            <a:r>
              <a:rPr lang="en-US" sz="2200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adaptatives</a:t>
            </a:r>
            <a:r>
              <a:rPr lang="en-US" sz="22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via les sites web des </a:t>
            </a:r>
            <a:r>
              <a:rPr lang="en-US" sz="2200" dirty="0" err="1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organisations</a:t>
            </a:r>
            <a:r>
              <a:rPr lang="en-US" sz="22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pic>
        <p:nvPicPr>
          <p:cNvPr id="5" name="Graphic 4" descr="Books with solid fill">
            <a:extLst>
              <a:ext uri="{FF2B5EF4-FFF2-40B4-BE49-F238E27FC236}">
                <a16:creationId xmlns:a16="http://schemas.microsoft.com/office/drawing/2014/main" id="{4475FDD6-0BA0-D214-D448-316CE06FC4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85026" y="2757636"/>
            <a:ext cx="2739728" cy="2739728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444327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C878D9A-77BE-4701-AE3D-EEFC53CD5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43BE08-0ED1-4B73-AC6D-B7E26A59C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4663" y="469900"/>
            <a:ext cx="3695002" cy="59182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56B2094-7FC0-45FC-BFED-3CB88CEE6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9668" y="635508"/>
            <a:ext cx="3364992" cy="558698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42C18F-F18C-6751-2411-DB2283D33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108" y="954756"/>
            <a:ext cx="2730414" cy="494600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CA" sz="3000" b="1" dirty="0">
                <a:effectLst/>
                <a:ea typeface="Times New Roman" panose="02020603050405020304" pitchFamily="18" charset="0"/>
              </a:rPr>
              <a:t>Cours </a:t>
            </a:r>
            <a:r>
              <a:rPr lang="en-CA" sz="3000" b="1" dirty="0" err="1">
                <a:effectLst/>
                <a:ea typeface="Times New Roman" panose="02020603050405020304" pitchFamily="18" charset="0"/>
              </a:rPr>
              <a:t>d’aujourd’hui</a:t>
            </a:r>
            <a:r>
              <a:rPr lang="en-CA" sz="3000" dirty="0">
                <a:effectLst/>
              </a:rPr>
              <a:t> </a:t>
            </a:r>
            <a:endParaRPr lang="en-US" sz="3000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A4B640-BB7F-4272-A710-068DBA9F9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4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08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1311AC-CC42-5EC7-5B4F-AD6FD1C22D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8146" y="726016"/>
            <a:ext cx="7537704" cy="5405968"/>
          </a:xfrm>
        </p:spPr>
        <p:txBody>
          <a:bodyPr anchor="ctr">
            <a:normAutofit lnSpcReduction="10000"/>
          </a:bodyPr>
          <a:lstStyle/>
          <a:p>
            <a:pPr marL="342900" lvl="0" indent="-342900">
              <a:lnSpc>
                <a:spcPct val="200000"/>
              </a:lnSpc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Revoir </a:t>
            </a:r>
            <a:r>
              <a:rPr lang="en-CA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</a:t>
            </a:r>
            <a:r>
              <a:rPr lang="en-CA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objectifs</a:t>
            </a:r>
            <a:r>
              <a:rPr lang="en-CA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d’apprentissage</a:t>
            </a:r>
            <a:endParaRPr lang="en-CA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200000"/>
              </a:lnSpc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Introduire</a:t>
            </a:r>
            <a:r>
              <a:rPr lang="en-CA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le </a:t>
            </a:r>
            <a:r>
              <a:rPr lang="en-CA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sujet</a:t>
            </a:r>
            <a:r>
              <a:rPr lang="en-CA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CA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l’inclusivité</a:t>
            </a:r>
            <a:r>
              <a:rPr lang="en-CA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et de </a:t>
            </a:r>
            <a:r>
              <a:rPr lang="en-CA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l’accessibilité</a:t>
            </a:r>
            <a:endParaRPr lang="en-CA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200000"/>
              </a:lnSpc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Définir</a:t>
            </a:r>
            <a:r>
              <a:rPr lang="en-CA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les terminologies </a:t>
            </a:r>
            <a:r>
              <a:rPr lang="en-CA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liées</a:t>
            </a:r>
            <a:r>
              <a:rPr lang="en-CA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à la </a:t>
            </a:r>
            <a:r>
              <a:rPr lang="en-CA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neurodiversité</a:t>
            </a:r>
            <a:r>
              <a:rPr lang="en-CA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et au handicap</a:t>
            </a:r>
            <a:endParaRPr lang="en-CA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200000"/>
              </a:lnSpc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Discuter</a:t>
            </a:r>
            <a:r>
              <a:rPr lang="en-CA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des diagnostics courants que </a:t>
            </a:r>
            <a:r>
              <a:rPr lang="en-CA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vous</a:t>
            </a:r>
            <a:r>
              <a:rPr lang="en-CA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pourriez</a:t>
            </a:r>
            <a:r>
              <a:rPr lang="en-CA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rencontrer</a:t>
            </a:r>
            <a:r>
              <a:rPr lang="en-CA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parmi</a:t>
            </a:r>
            <a:r>
              <a:rPr lang="en-CA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les </a:t>
            </a:r>
            <a:r>
              <a:rPr lang="en-CA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membres</a:t>
            </a:r>
            <a:r>
              <a:rPr lang="en-CA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du public </a:t>
            </a:r>
            <a:r>
              <a:rPr lang="en-CA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lors</a:t>
            </a:r>
            <a:r>
              <a:rPr lang="en-CA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d’événements</a:t>
            </a:r>
            <a:r>
              <a:rPr lang="en-CA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en-CA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arts de la </a:t>
            </a:r>
            <a:r>
              <a:rPr lang="en-CA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scène</a:t>
            </a:r>
            <a:endParaRPr lang="en-CA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200000"/>
              </a:lnSpc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Comparer et opposer la </a:t>
            </a:r>
            <a:r>
              <a:rPr lang="en-CA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musicothérapie</a:t>
            </a:r>
            <a:r>
              <a:rPr lang="en-CA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et les pratiques de performance</a:t>
            </a:r>
            <a:endParaRPr lang="en-CA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200000"/>
              </a:lnSpc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Présenter</a:t>
            </a:r>
            <a:r>
              <a:rPr lang="en-CA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des lectures </a:t>
            </a:r>
            <a:r>
              <a:rPr lang="en-CA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complémentaires</a:t>
            </a:r>
            <a:r>
              <a:rPr lang="en-CA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CA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inclure</a:t>
            </a:r>
            <a:r>
              <a:rPr lang="en-CA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diverses</a:t>
            </a:r>
            <a:r>
              <a:rPr lang="en-CA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ressources</a:t>
            </a:r>
            <a:r>
              <a:rPr lang="en-CA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liens, </a:t>
            </a:r>
            <a:r>
              <a:rPr lang="en-CA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vidéos</a:t>
            </a:r>
            <a:r>
              <a:rPr lang="en-CA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CA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8579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le for swirled colored paper">
            <a:extLst>
              <a:ext uri="{FF2B5EF4-FFF2-40B4-BE49-F238E27FC236}">
                <a16:creationId xmlns:a16="http://schemas.microsoft.com/office/drawing/2014/main" id="{A3FAD79B-D35D-BB40-A8A7-BC1612C9D4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641" b="-2"/>
          <a:stretch/>
        </p:blipFill>
        <p:spPr>
          <a:xfrm>
            <a:off x="4166505" y="10"/>
            <a:ext cx="4444096" cy="3067040"/>
          </a:xfrm>
          <a:prstGeom prst="rect">
            <a:avLst/>
          </a:prstGeom>
        </p:spPr>
      </p:pic>
      <p:pic>
        <p:nvPicPr>
          <p:cNvPr id="7" name="Picture 6" descr="Dropping confetti">
            <a:extLst>
              <a:ext uri="{FF2B5EF4-FFF2-40B4-BE49-F238E27FC236}">
                <a16:creationId xmlns:a16="http://schemas.microsoft.com/office/drawing/2014/main" id="{AFC55F11-D97E-EE42-91D6-E5E34699E6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156" r="2" b="26525"/>
          <a:stretch/>
        </p:blipFill>
        <p:spPr>
          <a:xfrm>
            <a:off x="-1" y="3790950"/>
            <a:ext cx="8305800" cy="3067051"/>
          </a:xfrm>
          <a:prstGeom prst="rect">
            <a:avLst/>
          </a:prstGeom>
        </p:spPr>
      </p:pic>
      <p:pic>
        <p:nvPicPr>
          <p:cNvPr id="15" name="Picture 14" descr="Toys at a table">
            <a:extLst>
              <a:ext uri="{FF2B5EF4-FFF2-40B4-BE49-F238E27FC236}">
                <a16:creationId xmlns:a16="http://schemas.microsoft.com/office/drawing/2014/main" id="{31FDD32E-CB72-EF4A-93AA-A8A76EEF847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26" r="18585" b="-2"/>
          <a:stretch/>
        </p:blipFill>
        <p:spPr>
          <a:xfrm>
            <a:off x="1" y="2"/>
            <a:ext cx="5017099" cy="4718647"/>
          </a:xfrm>
          <a:custGeom>
            <a:avLst/>
            <a:gdLst/>
            <a:ahLst/>
            <a:cxnLst/>
            <a:rect l="l" t="t" r="r" b="b"/>
            <a:pathLst>
              <a:path w="5017099" h="4718647">
                <a:moveTo>
                  <a:pt x="0" y="0"/>
                </a:moveTo>
                <a:lnTo>
                  <a:pt x="4599738" y="0"/>
                </a:lnTo>
                <a:lnTo>
                  <a:pt x="4636346" y="60259"/>
                </a:lnTo>
                <a:cubicBezTo>
                  <a:pt x="4879170" y="507256"/>
                  <a:pt x="5017099" y="1019504"/>
                  <a:pt x="5017099" y="1563967"/>
                </a:cubicBezTo>
                <a:cubicBezTo>
                  <a:pt x="5017099" y="3306249"/>
                  <a:pt x="3604701" y="4718647"/>
                  <a:pt x="1862419" y="4718647"/>
                </a:cubicBezTo>
                <a:cubicBezTo>
                  <a:pt x="1209063" y="4718647"/>
                  <a:pt x="602098" y="4520029"/>
                  <a:pt x="98607" y="4179877"/>
                </a:cubicBezTo>
                <a:lnTo>
                  <a:pt x="0" y="4106140"/>
                </a:lnTo>
                <a:close/>
              </a:path>
            </a:pathLst>
          </a:custGeom>
        </p:spPr>
      </p:pic>
      <p:pic>
        <p:nvPicPr>
          <p:cNvPr id="11" name="Picture 10" descr="Rainbow eraser">
            <a:extLst>
              <a:ext uri="{FF2B5EF4-FFF2-40B4-BE49-F238E27FC236}">
                <a16:creationId xmlns:a16="http://schemas.microsoft.com/office/drawing/2014/main" id="{5DDDFBAF-E531-9B41-AF9D-5A5A219B30D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3551" b="-2"/>
          <a:stretch/>
        </p:blipFill>
        <p:spPr>
          <a:xfrm>
            <a:off x="6506717" y="2185554"/>
            <a:ext cx="6678309" cy="5831140"/>
          </a:xfrm>
          <a:custGeom>
            <a:avLst/>
            <a:gdLst/>
            <a:ahLst/>
            <a:cxnLst/>
            <a:rect l="l" t="t" r="r" b="b"/>
            <a:pathLst>
              <a:path w="5908273" h="5158786">
                <a:moveTo>
                  <a:pt x="3465576" y="0"/>
                </a:moveTo>
                <a:cubicBezTo>
                  <a:pt x="4302945" y="0"/>
                  <a:pt x="5070948" y="296984"/>
                  <a:pt x="5670004" y="791369"/>
                </a:cubicBezTo>
                <a:lnTo>
                  <a:pt x="5908273" y="1007923"/>
                </a:lnTo>
                <a:lnTo>
                  <a:pt x="5908273" y="5158786"/>
                </a:lnTo>
                <a:lnTo>
                  <a:pt x="443374" y="5158786"/>
                </a:lnTo>
                <a:lnTo>
                  <a:pt x="418277" y="5117476"/>
                </a:lnTo>
                <a:cubicBezTo>
                  <a:pt x="151523" y="4626427"/>
                  <a:pt x="0" y="4063697"/>
                  <a:pt x="0" y="3465576"/>
                </a:cubicBezTo>
                <a:cubicBezTo>
                  <a:pt x="0" y="1551591"/>
                  <a:pt x="1551591" y="0"/>
                  <a:pt x="3465576" y="0"/>
                </a:cubicBezTo>
                <a:close/>
              </a:path>
            </a:pathLst>
          </a:custGeom>
        </p:spPr>
      </p:pic>
      <p:pic>
        <p:nvPicPr>
          <p:cNvPr id="9" name="Picture 8" descr="Colorful paper pinwheel on white background">
            <a:extLst>
              <a:ext uri="{FF2B5EF4-FFF2-40B4-BE49-F238E27FC236}">
                <a16:creationId xmlns:a16="http://schemas.microsoft.com/office/drawing/2014/main" id="{33AFFD7F-20F0-8143-A283-75F3587C99B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498" r="3" b="2"/>
          <a:stretch/>
        </p:blipFill>
        <p:spPr>
          <a:xfrm>
            <a:off x="3287694" y="1853886"/>
            <a:ext cx="4297680" cy="4297680"/>
          </a:xfrm>
          <a:custGeom>
            <a:avLst/>
            <a:gdLst/>
            <a:ahLst/>
            <a:cxnLst/>
            <a:rect l="l" t="t" r="r" b="b"/>
            <a:pathLst>
              <a:path w="4297680" h="4297680">
                <a:moveTo>
                  <a:pt x="2148840" y="0"/>
                </a:moveTo>
                <a:cubicBezTo>
                  <a:pt x="3335612" y="0"/>
                  <a:pt x="4297680" y="962068"/>
                  <a:pt x="4297680" y="2148840"/>
                </a:cubicBezTo>
                <a:cubicBezTo>
                  <a:pt x="4297680" y="3335612"/>
                  <a:pt x="3335612" y="4297680"/>
                  <a:pt x="2148840" y="4297680"/>
                </a:cubicBezTo>
                <a:cubicBezTo>
                  <a:pt x="962068" y="4297680"/>
                  <a:pt x="0" y="3335612"/>
                  <a:pt x="0" y="2148840"/>
                </a:cubicBezTo>
                <a:cubicBezTo>
                  <a:pt x="0" y="962068"/>
                  <a:pt x="962068" y="0"/>
                  <a:pt x="2148840" y="0"/>
                </a:cubicBezTo>
                <a:close/>
              </a:path>
            </a:pathLst>
          </a:custGeom>
        </p:spPr>
      </p:pic>
      <p:pic>
        <p:nvPicPr>
          <p:cNvPr id="5" name="Picture 4" descr="People painting on the wall">
            <a:extLst>
              <a:ext uri="{FF2B5EF4-FFF2-40B4-BE49-F238E27FC236}">
                <a16:creationId xmlns:a16="http://schemas.microsoft.com/office/drawing/2014/main" id="{8F7A8405-2626-2F4A-8C4F-B33DBE6163C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713" r="4527"/>
          <a:stretch/>
        </p:blipFill>
        <p:spPr>
          <a:xfrm>
            <a:off x="7928700" y="-1"/>
            <a:ext cx="4277711" cy="3045402"/>
          </a:xfrm>
          <a:custGeom>
            <a:avLst/>
            <a:gdLst/>
            <a:ahLst/>
            <a:cxnLst/>
            <a:rect l="l" t="t" r="r" b="b"/>
            <a:pathLst>
              <a:path w="4277711" h="3045402">
                <a:moveTo>
                  <a:pt x="5102" y="0"/>
                </a:moveTo>
                <a:lnTo>
                  <a:pt x="4277711" y="0"/>
                </a:lnTo>
                <a:lnTo>
                  <a:pt x="4277711" y="2723810"/>
                </a:lnTo>
                <a:lnTo>
                  <a:pt x="4090449" y="2814019"/>
                </a:lnTo>
                <a:cubicBezTo>
                  <a:pt x="3738190" y="2963012"/>
                  <a:pt x="3350901" y="3045402"/>
                  <a:pt x="2944368" y="3045402"/>
                </a:cubicBezTo>
                <a:cubicBezTo>
                  <a:pt x="1318238" y="3045402"/>
                  <a:pt x="0" y="1727164"/>
                  <a:pt x="0" y="10103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25574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3DA05-AA24-5BEB-E4AA-B214E03DD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617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CA" b="1" dirty="0" err="1">
                <a:effectLst/>
                <a:ea typeface="Times New Roman" panose="02020603050405020304" pitchFamily="18" charset="0"/>
              </a:rPr>
              <a:t>Objectifs</a:t>
            </a:r>
            <a:r>
              <a:rPr lang="en-CA" b="1" dirty="0">
                <a:effectLst/>
                <a:ea typeface="Times New Roman" panose="02020603050405020304" pitchFamily="18" charset="0"/>
              </a:rPr>
              <a:t> </a:t>
            </a:r>
            <a:r>
              <a:rPr lang="en-CA" b="1" dirty="0" err="1">
                <a:effectLst/>
                <a:ea typeface="Times New Roman" panose="02020603050405020304" pitchFamily="18" charset="0"/>
              </a:rPr>
              <a:t>d’apprentissage</a:t>
            </a:r>
            <a:r>
              <a:rPr lang="en-CA" dirty="0">
                <a:effectLst/>
              </a:rPr>
              <a:t> </a:t>
            </a:r>
            <a:endParaRPr lang="en-US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780F8A4-EB81-1D9C-DF8F-22AD5981BC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7623241"/>
              </p:ext>
            </p:extLst>
          </p:nvPr>
        </p:nvGraphicFramePr>
        <p:xfrm>
          <a:off x="1035171" y="2556931"/>
          <a:ext cx="10731260" cy="34815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04411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C345F-F304-E354-49AE-AFA368C56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 err="1">
                <a:effectLst/>
                <a:ea typeface="Times New Roman" panose="02020603050405020304" pitchFamily="18" charset="0"/>
              </a:rPr>
              <a:t>Définir</a:t>
            </a:r>
            <a:r>
              <a:rPr lang="en-CA" b="1" dirty="0">
                <a:effectLst/>
                <a:ea typeface="Times New Roman" panose="02020603050405020304" pitchFamily="18" charset="0"/>
              </a:rPr>
              <a:t> le handicap</a:t>
            </a:r>
            <a:r>
              <a:rPr lang="en-CA" dirty="0">
                <a:effectLst/>
              </a:rPr>
              <a:t>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CA037-C7D6-C77F-566C-45767ED741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6928" y="2541143"/>
            <a:ext cx="10446250" cy="3530069"/>
          </a:xfrm>
        </p:spPr>
        <p:txBody>
          <a:bodyPr>
            <a:noAutofit/>
          </a:bodyPr>
          <a:lstStyle/>
          <a:p>
            <a:pPr marL="0" indent="0" algn="l" fontAlgn="base">
              <a:buNone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Commission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ontarienne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des droits de la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personne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définit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le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terme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 handicap 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comme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suit :</a:t>
            </a:r>
          </a:p>
          <a:p>
            <a:pPr marL="0" indent="0" algn="l" fontAlgn="base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Tout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degré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d’incapacité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physique,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d’infirmité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de malformation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difformité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causé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par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une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blessure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corporelle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une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anomalie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congénitale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une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maladie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y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compris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sans limiter la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portée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générale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précède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le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diabète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sucré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l’épilepsie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une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lésion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cérébrale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tout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degré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paralysie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une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amputation, un manque de coordination physique, la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cécité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un trouble de la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vue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la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surdité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un trouble de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l’ouïe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le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mutisme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un trouble de la parole,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le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recours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physique à un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chien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-guide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à un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autre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animal, à un fauteuil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roulant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à un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autre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appareil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dispositif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de correction, un trouble mental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une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déficience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intellectuelle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un trouble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d’apprentissage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un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dysfonctionnement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dans un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plusieurs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des processus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liés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à la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compréhension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à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l’utilisation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symboles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du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langage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parlé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un trouble mental,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une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blessure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03E033-5AF2-49B6-9A7F-2AA6BCF0B192}"/>
              </a:ext>
            </a:extLst>
          </p:cNvPr>
          <p:cNvSpPr txBox="1"/>
          <p:nvPr/>
        </p:nvSpPr>
        <p:spPr>
          <a:xfrm>
            <a:off x="658822" y="5989757"/>
            <a:ext cx="1240403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2350" indent="0" algn="l" fontAlgn="base">
              <a:spcBef>
                <a:spcPts val="0"/>
              </a:spcBef>
              <a:spcAft>
                <a:spcPts val="0"/>
              </a:spcAft>
              <a:buSzPct val="95000"/>
              <a:buNone/>
            </a:pPr>
            <a:r>
              <a:rPr lang="en-CA" sz="1100" b="0" i="0" u="none" strike="noStrike" dirty="0">
                <a:solidFill>
                  <a:srgbClr val="000000"/>
                </a:solidFill>
                <a:effectLst/>
                <a:latin typeface="Garamond" panose="02020404030301010803" pitchFamily="18" charset="0"/>
                <a:hlinkClick r:id="rId2"/>
              </a:rPr>
              <a:t>https://www3.ohrc.on.ca/en/policy-ableism-and-discrimination-based-disability/2-what-disability#:~:text=A%20disability%20may%20be%20the,people's%20full%20participation%20in%20society</a:t>
            </a:r>
            <a:r>
              <a:rPr lang="en-CA" sz="1100" b="0" i="0" u="none" strike="noStrike" dirty="0">
                <a:solidFill>
                  <a:srgbClr val="000000"/>
                </a:solidFill>
                <a:effectLst/>
                <a:latin typeface="Garamond" panose="02020404030301010803" pitchFamily="18" charset="0"/>
              </a:rPr>
              <a:t>.</a:t>
            </a:r>
            <a:r>
              <a:rPr lang="en-US" sz="1100" dirty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  <a:endParaRPr lang="en-CA" sz="1100" b="0" i="0" u="none" strike="noStrike" dirty="0">
              <a:solidFill>
                <a:srgbClr val="000000"/>
              </a:solidFill>
              <a:effectLst/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178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428C1455-18F2-4B6A-B07E-2B31728BC2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4C7D59C-11EB-4B8B-B5DD-A73CB6958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246E6BC9-FAE3-4F4B-B4B0-78753079BD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969418E-DB10-4886-85CE-BB603C895A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9B775CB6-A84D-4EFF-AA4B-123FD2944E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0297512A-9FDF-4EA1-8247-FA7BE647B5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E2225FF-D604-E8E7-4522-0A5AC1EFA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198" y="982132"/>
            <a:ext cx="4752626" cy="1303867"/>
          </a:xfrm>
        </p:spPr>
        <p:txBody>
          <a:bodyPr>
            <a:normAutofit/>
          </a:bodyPr>
          <a:lstStyle/>
          <a:p>
            <a:r>
              <a:rPr lang="en-CA" b="1" dirty="0">
                <a:effectLst/>
                <a:ea typeface="Times New Roman" panose="02020603050405020304" pitchFamily="18" charset="0"/>
              </a:rPr>
              <a:t>Handicap</a:t>
            </a:r>
            <a:r>
              <a:rPr lang="en-CA" dirty="0">
                <a:effectLst/>
              </a:rPr>
              <a:t> </a:t>
            </a:r>
            <a:endParaRPr lang="en-US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29FB2B0-46A7-41CD-996A-B837EB0B48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3" y="1092200"/>
            <a:ext cx="4976495" cy="4641088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Smiling women sitting at laptop">
            <a:extLst>
              <a:ext uri="{FF2B5EF4-FFF2-40B4-BE49-F238E27FC236}">
                <a16:creationId xmlns:a16="http://schemas.microsoft.com/office/drawing/2014/main" id="{E86911A7-2C31-BD3E-99A9-C90C646CEF4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059" r="26207" b="2"/>
          <a:stretch/>
        </p:blipFill>
        <p:spPr>
          <a:xfrm>
            <a:off x="1247209" y="1254050"/>
            <a:ext cx="2508652" cy="2509223"/>
          </a:xfrm>
          <a:prstGeom prst="rect">
            <a:avLst/>
          </a:prstGeom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5593735B-142F-4703-AF97-9E46939787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93147" y="1254050"/>
            <a:ext cx="2021427" cy="15119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Daughter bonding with father in wheelchair">
            <a:extLst>
              <a:ext uri="{FF2B5EF4-FFF2-40B4-BE49-F238E27FC236}">
                <a16:creationId xmlns:a16="http://schemas.microsoft.com/office/drawing/2014/main" id="{F8661B7B-3037-7600-F378-87BAEF9FDCC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0756" r="5" b="5"/>
          <a:stretch/>
        </p:blipFill>
        <p:spPr>
          <a:xfrm>
            <a:off x="3893147" y="1254050"/>
            <a:ext cx="2021427" cy="1511938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D0B581B-6F81-44B8-8D75-3D6C1505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93951" y="2400639"/>
            <a:ext cx="43891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F877318F-7135-4A7B-9C3B-68736EED28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7209" y="3922106"/>
            <a:ext cx="2494212" cy="165573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People using sign language">
            <a:extLst>
              <a:ext uri="{FF2B5EF4-FFF2-40B4-BE49-F238E27FC236}">
                <a16:creationId xmlns:a16="http://schemas.microsoft.com/office/drawing/2014/main" id="{E389267F-053D-3D2E-9925-F50A093DC00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8" b="557"/>
          <a:stretch/>
        </p:blipFill>
        <p:spPr>
          <a:xfrm>
            <a:off x="1247209" y="3922106"/>
            <a:ext cx="2494212" cy="1655734"/>
          </a:xfrm>
          <a:prstGeom prst="rect">
            <a:avLst/>
          </a:prstGeom>
        </p:spPr>
      </p:pic>
      <p:pic>
        <p:nvPicPr>
          <p:cNvPr id="13" name="Picture 12" descr="Little boy painting">
            <a:extLst>
              <a:ext uri="{FF2B5EF4-FFF2-40B4-BE49-F238E27FC236}">
                <a16:creationId xmlns:a16="http://schemas.microsoft.com/office/drawing/2014/main" id="{09E3EAA0-F07F-3609-2D35-FDDDBC5CECA6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17998" r="31876" b="4"/>
          <a:stretch/>
        </p:blipFill>
        <p:spPr>
          <a:xfrm>
            <a:off x="3910152" y="2919155"/>
            <a:ext cx="1996622" cy="265868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37BFE-6344-62E0-7E93-9435628E6F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2198" y="2556932"/>
            <a:ext cx="4752626" cy="3318936"/>
          </a:xfrm>
        </p:spPr>
        <p:txBody>
          <a:bodyPr>
            <a:normAutofit fontScale="92500" lnSpcReduction="10000"/>
          </a:bodyPr>
          <a:lstStyle/>
          <a:p>
            <a:pPr>
              <a:buClrTx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Phénomène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complexe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interaction entre le corps/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l’esprit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d’une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personne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la société</a:t>
            </a:r>
          </a:p>
          <a:p>
            <a:pPr>
              <a:buClrTx/>
            </a:pP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Présent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dès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naissance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à tout moment de la vie</a:t>
            </a:r>
          </a:p>
          <a:p>
            <a:pPr>
              <a:buClrTx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Permanent,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temporaire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épisodique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nombreuses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communautés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concernées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988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171D6-6FF7-0073-56A1-8B7F80014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447" y="999385"/>
            <a:ext cx="9601196" cy="1303867"/>
          </a:xfrm>
        </p:spPr>
        <p:txBody>
          <a:bodyPr/>
          <a:lstStyle/>
          <a:p>
            <a:r>
              <a:rPr lang="en-US" dirty="0" err="1"/>
              <a:t>Modèle</a:t>
            </a:r>
            <a:r>
              <a:rPr lang="en-US" dirty="0"/>
              <a:t> social du handicap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800761-48D1-AFF5-5CFF-116EE109A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0743" y="2770688"/>
            <a:ext cx="9601196" cy="3318936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Une façon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comprendre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le handicap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mettant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l’accent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sur les obstacles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créés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par la société</a:t>
            </a:r>
          </a:p>
          <a:p>
            <a:pPr>
              <a:buClrTx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Développée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par des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personnes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situation de handicap</a:t>
            </a:r>
          </a:p>
          <a:p>
            <a:pPr>
              <a:buClrTx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Vise à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éliminer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les obstacles pour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permettre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une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participation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égale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à la société</a:t>
            </a:r>
          </a:p>
          <a:p>
            <a:pPr>
              <a:buClrTx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Diffère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du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modèle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médical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du handicap, qui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considère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le handicap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comme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une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déficience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propre à la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personne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823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C878D9A-77BE-4701-AE3D-EEFC53CD5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43BE08-0ED1-4B73-AC6D-B7E26A59C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4663" y="469900"/>
            <a:ext cx="3695002" cy="59182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56B2094-7FC0-45FC-BFED-3CB88CEE6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9668" y="635508"/>
            <a:ext cx="3364992" cy="558698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71C7E5-D8A6-6737-CC2E-E4C72E610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829" y="954756"/>
            <a:ext cx="3004457" cy="494600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800" dirty="0" err="1">
                <a:solidFill>
                  <a:schemeClr val="tx1"/>
                </a:solidFill>
              </a:rPr>
              <a:t>Définir</a:t>
            </a:r>
            <a:r>
              <a:rPr lang="en-US" sz="2800" dirty="0">
                <a:solidFill>
                  <a:schemeClr val="tx1"/>
                </a:solidFill>
              </a:rPr>
              <a:t> la neurodivergence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A4B640-BB7F-4272-A710-068DBA9F9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4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08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CB28AA-DA6A-6CCB-9702-E1FC65F103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0934" y="469900"/>
            <a:ext cx="5953630" cy="5405968"/>
          </a:xfrm>
        </p:spPr>
        <p:txBody>
          <a:bodyPr anchor="ctr">
            <a:normAutofit/>
          </a:bodyPr>
          <a:lstStyle/>
          <a:p>
            <a:pPr>
              <a:buClrTx/>
            </a:pP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Neurodiversité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naturelle,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d'autres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formes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diversité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(race,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identité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genre, etc.)</a:t>
            </a:r>
          </a:p>
          <a:p>
            <a:pPr>
              <a:buClrTx/>
            </a:pP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Neurotypique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la “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sociétale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Neurodivergent –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développement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fonctionnement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neurologique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atypique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pPr>
              <a:buClrTx/>
            </a:pP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Neurodivers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groupes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personnes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à la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fois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neurotypiques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neurodivergentes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3663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5EC36-3548-5CF0-4D06-5C543B70F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/>
              <a:t>Diagnostics courants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5CF37CF-09EC-67F2-0231-235301C4FF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41946"/>
              </p:ext>
            </p:extLst>
          </p:nvPr>
        </p:nvGraphicFramePr>
        <p:xfrm>
          <a:off x="1295401" y="2554514"/>
          <a:ext cx="10533742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43675">
                  <a:extLst>
                    <a:ext uri="{9D8B030D-6E8A-4147-A177-3AD203B41FA5}">
                      <a16:colId xmlns:a16="http://schemas.microsoft.com/office/drawing/2014/main" val="2083049911"/>
                    </a:ext>
                  </a:extLst>
                </a:gridCol>
                <a:gridCol w="4890067">
                  <a:extLst>
                    <a:ext uri="{9D8B030D-6E8A-4147-A177-3AD203B41FA5}">
                      <a16:colId xmlns:a16="http://schemas.microsoft.com/office/drawing/2014/main" val="754450516"/>
                    </a:ext>
                  </a:extLst>
                </a:gridCol>
              </a:tblGrid>
              <a:tr h="3628572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Autisme</a:t>
                      </a:r>
                      <a:endParaRPr lang="en-US" sz="2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Syndrome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d'alcoolisation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fœtale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(TSAF)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TDAH/TADD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Handicap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intellectuel</a:t>
                      </a:r>
                      <a:endParaRPr lang="en-US" sz="2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Syndrome de Down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Démence</a:t>
                      </a:r>
                      <a:endParaRPr lang="en-US" sz="2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Alzheimer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"Retard de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développement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"Retard global de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développement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</a:t>
                      </a:r>
                    </a:p>
                    <a:p>
                      <a:endParaRPr lang="en-US" sz="2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Sensibilités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sensorielles</a:t>
                      </a:r>
                      <a:endParaRPr lang="en-US" sz="2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Handicaps physiques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Maladies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mentales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(y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compris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la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dépression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l'anxiété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le trouble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bipolaire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la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schizophrénie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TOC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Syndrome de Tourette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Traumatisme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crânien</a:t>
                      </a:r>
                      <a:endParaRPr lang="en-US" sz="2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Neurodivergence (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générale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b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… et bien </a:t>
                      </a:r>
                      <a:r>
                        <a:rPr lang="en-US" sz="22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d'autres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! </a:t>
                      </a:r>
                    </a:p>
                    <a:p>
                      <a:endParaRPr lang="en-US" sz="2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07136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08797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702</TotalTime>
  <Words>1499</Words>
  <Application>Microsoft Macintosh PowerPoint</Application>
  <PresentationFormat>Widescreen</PresentationFormat>
  <Paragraphs>152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-webkit-standard</vt:lpstr>
      <vt:lpstr>Arial</vt:lpstr>
      <vt:lpstr>Garamond</vt:lpstr>
      <vt:lpstr>Symbol</vt:lpstr>
      <vt:lpstr>Times New Roman</vt:lpstr>
      <vt:lpstr>Organic</vt:lpstr>
      <vt:lpstr>Module 0 : Introduction (Connaître Son Public)</vt:lpstr>
      <vt:lpstr>Objectif du module d'introduction</vt:lpstr>
      <vt:lpstr>Cours d’aujourd’hui </vt:lpstr>
      <vt:lpstr>Objectifs d’apprentissage </vt:lpstr>
      <vt:lpstr>Définir le handicap </vt:lpstr>
      <vt:lpstr>Handicap </vt:lpstr>
      <vt:lpstr>Modèle social du handicap</vt:lpstr>
      <vt:lpstr>Définir la neurodivergence </vt:lpstr>
      <vt:lpstr>Diagnostics courants </vt:lpstr>
      <vt:lpstr>Langage axé sur la personne vs langage axé sur l'identité</vt:lpstr>
      <vt:lpstr>LAP   |   LAI</vt:lpstr>
      <vt:lpstr>Autisme</vt:lpstr>
      <vt:lpstr>TSAF    TDAH </vt:lpstr>
      <vt:lpstr>Syndrome de Down</vt:lpstr>
      <vt:lpstr>Handicaps intellectuels </vt:lpstr>
      <vt:lpstr>Démence et Alzheimer </vt:lpstr>
      <vt:lpstr>Handicaps physiques</vt:lpstr>
      <vt:lpstr>Aveugle/vision réduite</vt:lpstr>
      <vt:lpstr>Surdité/Malentendant</vt:lpstr>
      <vt:lpstr>Handicaps sensoriels ou sensitivités</vt:lpstr>
      <vt:lpstr>Syndrome de Tourette</vt:lpstr>
      <vt:lpstr>Anxiété</vt:lpstr>
      <vt:lpstr>TOC</vt:lpstr>
      <vt:lpstr>Retard global du développement (RGD)</vt:lpstr>
      <vt:lpstr>Initiative dans les arts du spectacle</vt:lpstr>
      <vt:lpstr>Conclusion</vt:lpstr>
      <vt:lpstr>Modules 1-3</vt:lpstr>
      <vt:lpstr>Questions de réflexion</vt:lpstr>
      <vt:lpstr>Lectures complémentaires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Jenna Richards</dc:creator>
  <cp:lastModifiedBy>Jenna Richards</cp:lastModifiedBy>
  <cp:revision>51</cp:revision>
  <dcterms:created xsi:type="dcterms:W3CDTF">2025-01-03T15:15:37Z</dcterms:created>
  <dcterms:modified xsi:type="dcterms:W3CDTF">2025-05-17T18:52:08Z</dcterms:modified>
</cp:coreProperties>
</file>