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19"/>
      <p:bold r:id="rId20"/>
      <p:italic r:id="rId21"/>
      <p:boldItalic r:id="rId22"/>
    </p:embeddedFont>
    <p:embeddedFont>
      <p:font typeface="Arial Black" panose="020B0A04020102020204" pitchFamily="34" charset="0"/>
      <p:bold r:id="rId23"/>
    </p:embeddedFont>
    <p:embeddedFont>
      <p:font typeface="Roboto" panose="020B0604020202020204" charset="0"/>
      <p:regular r:id="rId24"/>
      <p:bold r:id="rId25"/>
      <p:italic r:id="rId26"/>
      <p:boldItalic r:id="rId27"/>
    </p:embeddedFont>
    <p:embeddedFont>
      <p:font typeface="Times" panose="02020603050405020304" pitchFamily="18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6C831875-F341-4B36-959C-0CD3DFAB42F0}">
  <a:tblStyle styleId="{6C831875-F341-4B36-959C-0CD3DFAB42F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A10438C1-E30D-430C-B78E-2F6B755A6AC2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FE6E6"/>
          </a:solidFill>
        </a:fill>
      </a:tcStyle>
    </a:wholeTbl>
    <a:band1H>
      <a:tcTxStyle b="off" i="off"/>
      <a:tcStyle>
        <a:tcBdr/>
        <a:fill>
          <a:solidFill>
            <a:srgbClr val="DDCAC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DDCAC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14" d="100"/>
          <a:sy n="114" d="100"/>
        </p:scale>
        <p:origin x="-918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197202094081417"/>
                  <c:y val="-5.167496080316698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4478025242052011E-2"/>
                      <c:h val="0.10935093509350934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11653888459886987"/>
                  <c:y val="-4.758365600339561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6085946254482987E-2"/>
                      <c:h val="9.5599559955995603E-2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7.7609814318314069E-2"/>
                  <c:y val="9.944366483892483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5944956684317352E-2"/>
                      <c:h val="8.4598459845984589E-2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4.2121298184575245E-2"/>
                  <c:y val="0.1156943253380456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0AB0483-6151-4AA9-8C01-921F340C67F7}" type="VALUE">
                      <a:rPr lang="en-US" b="1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rPr>
                      <a:pPr>
                        <a:defRPr sz="1197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[VALUE]</a:t>
                    </a:fld>
                    <a:endParaRPr lang="en-CA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9810413023766495E-2"/>
                      <c:h val="8.7348734873487335E-2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4"/>
                <c:pt idx="0">
                  <c:v>Canadian/European descent</c:v>
                </c:pt>
                <c:pt idx="1">
                  <c:v>Indigenous (First Nations, Métis, Inuit descent)</c:v>
                </c:pt>
                <c:pt idx="2">
                  <c:v>Black (African/Caribbean descent)</c:v>
                </c:pt>
                <c:pt idx="3">
                  <c:v>Other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59.3</c:v>
                </c:pt>
                <c:pt idx="1">
                  <c:v>20.8</c:v>
                </c:pt>
                <c:pt idx="2">
                  <c:v>10.5</c:v>
                </c:pt>
                <c:pt idx="3">
                  <c:v>9.4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4"/>
        <c:delete val="1"/>
      </c:legendEntry>
      <c:layout>
        <c:manualLayout>
          <c:xMode val="edge"/>
          <c:yMode val="edge"/>
          <c:x val="3.090848946675144E-2"/>
          <c:y val="0.73328472829785163"/>
          <c:w val="0.93146922571771784"/>
          <c:h val="0.250213659635138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8.1249674952897089E-2"/>
                  <c:y val="-0.2161209074200841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450212647215857"/>
                      <c:h val="0.15588072452991036"/>
                    </c:manualLayout>
                  </c15:layout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Foster home</c:v>
                </c:pt>
                <c:pt idx="1">
                  <c:v>Kinship care</c:v>
                </c:pt>
                <c:pt idx="2">
                  <c:v>Customary care (Indigenous only)</c:v>
                </c:pt>
                <c:pt idx="3">
                  <c:v>Other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87</c:v>
                </c:pt>
                <c:pt idx="1">
                  <c:v>7.7</c:v>
                </c:pt>
                <c:pt idx="2">
                  <c:v>3.5</c:v>
                </c:pt>
                <c:pt idx="3">
                  <c:v>1.8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0123080506148567E-2"/>
          <c:y val="0.85441711666006448"/>
          <c:w val="0.98842259356020179"/>
          <c:h val="0.1279306326779761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12126896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67" name="Google Shape;6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827363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01" name="Google Shape;20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2" name="Google Shape;20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CA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91839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rtl="0"/>
            <a:endParaRPr sz="1200" b="0" i="0" u="none" strike="noStrike" cap="none" dirty="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7" name="Google Shape;22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616779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35" name="Google Shape;23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rtl="0"/>
            <a:endParaRPr sz="1200" b="0" i="0" u="none" strike="noStrike" cap="none" dirty="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6" name="Google Shape;23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CA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199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0ef3a608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61" name="Google Shape;261;g40ef3a608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62" name="Google Shape;262;g40ef3a6088_0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CA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85331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77" name="Google Shape;277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78" name="Google Shape;278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CA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396101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rtl="0"/>
            <a:endParaRPr sz="1200" b="0" i="0" u="none" strike="noStrike" cap="none" dirty="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313" name="Google Shape;31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548767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306" name="Google Shape;30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48786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rtl="0"/>
            <a:endParaRPr sz="1200" b="0" i="0" u="none" strike="noStrike" cap="none" dirty="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865467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43" name="Google Shape;14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rtl="0"/>
            <a:endParaRPr sz="1200" b="0" i="0" u="none" strike="noStrike" cap="none" dirty="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44" name="Google Shape;144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168342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2" name="Google Shape;15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rtl="0"/>
            <a:endParaRPr sz="1200" b="0" i="0" u="none" strike="noStrike" cap="none" dirty="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741685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rtl="0"/>
            <a:endParaRPr dirty="0"/>
          </a:p>
        </p:txBody>
      </p:sp>
      <p:sp>
        <p:nvSpPr>
          <p:cNvPr id="160" name="Google Shape;16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198346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rtl="0"/>
            <a:endParaRPr sz="1200" b="0" i="0" u="none" strike="noStrike" cap="none" dirty="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8" name="Google Shape;16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439674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76" name="Google Shape;17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rtl="0"/>
            <a:endParaRPr sz="1200" b="0" i="0" u="none" strike="noStrike" cap="none" dirty="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7" name="Google Shape;177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CA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77355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84" name="Google Shape;18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rtl="0"/>
            <a:endParaRPr sz="1200" b="0" i="0" u="none" strike="noStrike" cap="none" dirty="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5" name="Google Shape;185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CA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42629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rtl="0"/>
            <a:endParaRPr sz="1200" b="0" i="0" u="none" strike="noStrike" cap="none" dirty="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2" name="Google Shape;19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46561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 descr="image_Cover2_PP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3657600" y="2490787"/>
            <a:ext cx="46482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3657600" y="990600"/>
            <a:ext cx="46482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1" descr="image_Page2b_PP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685800" y="381000"/>
            <a:ext cx="6553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body" idx="1"/>
          </p:nvPr>
        </p:nvSpPr>
        <p:spPr>
          <a:xfrm rot="5400000">
            <a:off x="2628900" y="-419100"/>
            <a:ext cx="38862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ftr" idx="11"/>
          </p:nvPr>
        </p:nvSpPr>
        <p:spPr>
          <a:xfrm>
            <a:off x="3886200" y="6019800"/>
            <a:ext cx="457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3" descr="image_Page2b_PP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 rot="5400000">
            <a:off x="4972050" y="1924050"/>
            <a:ext cx="5029200" cy="19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body" idx="1"/>
          </p:nvPr>
        </p:nvSpPr>
        <p:spPr>
          <a:xfrm rot="5400000">
            <a:off x="1009650" y="57150"/>
            <a:ext cx="5029200" cy="56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886200" y="6019800"/>
            <a:ext cx="457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4" descr="image_Page2b_PP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685800" y="381000"/>
            <a:ext cx="6553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3886200" y="6019800"/>
            <a:ext cx="457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5" descr="image_Page2b_PP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  <a:defRPr sz="2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–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  <a:defRPr sz="2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–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ftr" idx="11"/>
          </p:nvPr>
        </p:nvSpPr>
        <p:spPr>
          <a:xfrm>
            <a:off x="3886200" y="6019800"/>
            <a:ext cx="457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6" descr="image_Page2b_PP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685800" y="381000"/>
            <a:ext cx="6553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1"/>
          </p:nvPr>
        </p:nvSpPr>
        <p:spPr>
          <a:xfrm>
            <a:off x="685800" y="1524000"/>
            <a:ext cx="3810000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–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2"/>
          </p:nvPr>
        </p:nvSpPr>
        <p:spPr>
          <a:xfrm>
            <a:off x="4648200" y="1524000"/>
            <a:ext cx="3810000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–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ftr" idx="11"/>
          </p:nvPr>
        </p:nvSpPr>
        <p:spPr>
          <a:xfrm>
            <a:off x="3886200" y="6019800"/>
            <a:ext cx="457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7" descr="image_Page2b_PP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1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ftr" idx="11"/>
          </p:nvPr>
        </p:nvSpPr>
        <p:spPr>
          <a:xfrm>
            <a:off x="3886200" y="6019800"/>
            <a:ext cx="457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8" descr="image_Page2b_PP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3886200" y="6019800"/>
            <a:ext cx="457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9" descr="image_Page2b_PP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Verdana"/>
              <a:buChar char="•"/>
              <a:defRPr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dana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Verdana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ftr" idx="11"/>
          </p:nvPr>
        </p:nvSpPr>
        <p:spPr>
          <a:xfrm>
            <a:off x="3886200" y="6019800"/>
            <a:ext cx="457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10" descr="image_Page2b_PP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57" name="Google Shape;57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Verdana"/>
              <a:buNone/>
              <a:defRPr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dana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Verdana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3886200" y="6019800"/>
            <a:ext cx="457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685800" y="381000"/>
            <a:ext cx="6553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85800" y="1524000"/>
            <a:ext cx="7772400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3886200" y="6019800"/>
            <a:ext cx="457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bgreenbe@uottawa.ca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https://ruor.uottawa.ca/handle/10393/37837" TargetMode="External"/><Relationship Id="rId4" Type="http://schemas.openxmlformats.org/officeDocument/2006/relationships/hyperlink" Target="mailto:mmiller@uottawa.ca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179388" y="1179803"/>
            <a:ext cx="8685212" cy="13848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2400" b="1" i="0" u="none" strike="noStrike" cap="none" dirty="0" smtClean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An Examination of the Social-Emotional </a:t>
            </a:r>
            <a:r>
              <a:rPr lang="en-CA" sz="2400" b="1" i="0" u="none" strike="noStrike" cap="none" dirty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Development of Young Children in </a:t>
            </a:r>
            <a:r>
              <a:rPr lang="en-CA" sz="2400" b="1" i="0" u="none" strike="noStrike" cap="none" dirty="0" smtClean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Care: The Ages and Stages Questionnaire: Minorities and the ASQ:SE</a:t>
            </a:r>
            <a:endParaRPr sz="2400" b="1" i="0" u="none" strike="noStrike" cap="none" dirty="0">
              <a:solidFill>
                <a:srgbClr val="99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>
            <a:off x="3892038" y="2852738"/>
            <a:ext cx="4104025" cy="2447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</a:pPr>
            <a:r>
              <a:rPr lang="en-CA" sz="16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Barbara </a:t>
            </a:r>
            <a:r>
              <a:rPr lang="en-CA" sz="16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Greenberg</a:t>
            </a:r>
            <a:r>
              <a:rPr lang="en-CA" sz="1600" b="0" i="0" u="none" strike="noStrike" cap="none" baseline="3000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</a:t>
            </a:r>
            <a:r>
              <a:rPr lang="en-CA" sz="16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</a:t>
            </a:r>
            <a:r>
              <a:rPr lang="en-CA" sz="1600" b="0" i="0" u="none" strike="noStrike" cap="none" baseline="30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CA" sz="16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Meagan </a:t>
            </a:r>
            <a:r>
              <a:rPr lang="en-CA" sz="16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Miller</a:t>
            </a:r>
            <a:r>
              <a:rPr lang="en-CA" sz="1600" b="0" i="0" u="none" strike="noStrike" cap="none" baseline="3000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</a:t>
            </a:r>
            <a:r>
              <a:rPr lang="en-CA" sz="16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r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</a:pPr>
            <a:r>
              <a:rPr lang="en-CA" sz="16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Erik Michael</a:t>
            </a:r>
            <a:r>
              <a:rPr lang="en-CA" sz="1600" b="0" i="0" u="none" strike="noStrike" cap="none" baseline="30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</a:t>
            </a:r>
            <a:r>
              <a:rPr lang="en-CA" sz="16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Robert </a:t>
            </a:r>
            <a:r>
              <a:rPr lang="en-CA" sz="16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Flynn</a:t>
            </a:r>
            <a:r>
              <a:rPr lang="en-CA" sz="1600" b="0" i="0" u="none" strike="noStrike" cap="none" baseline="3000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a,b</a:t>
            </a: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r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</a:pPr>
            <a:endParaRPr sz="1600" b="0" i="0" u="none" strike="noStrike" cap="none" baseline="300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r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</a:pPr>
            <a:r>
              <a:rPr lang="en-CA" sz="1400" b="0" i="0" u="none" strike="noStrike" cap="none" baseline="3000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</a:t>
            </a:r>
            <a:r>
              <a:rPr lang="en-CA" sz="14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Centre</a:t>
            </a:r>
            <a:r>
              <a:rPr lang="en-CA" sz="14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for Research on Educational and Community Services, University of Ottawa (Canada)</a:t>
            </a: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r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</a:pPr>
            <a:r>
              <a:rPr lang="en-CA" sz="1400" b="0" i="0" u="none" strike="noStrike" cap="none" baseline="3000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</a:t>
            </a:r>
            <a:r>
              <a:rPr lang="en-CA" sz="14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School</a:t>
            </a:r>
            <a:r>
              <a:rPr lang="en-CA" sz="14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of Psychology, University of Ottawa (Canada)</a:t>
            </a: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r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</a:pPr>
            <a:endParaRPr sz="14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r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</a:pPr>
            <a:r>
              <a:rPr lang="en-CA" sz="14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bgreenbe@uottawa.ca</a:t>
            </a:r>
            <a:endParaRPr sz="14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r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</a:pPr>
            <a:endParaRPr sz="14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71" name="Google Shape;71;p12"/>
          <p:cNvGrpSpPr/>
          <p:nvPr/>
        </p:nvGrpSpPr>
        <p:grpSpPr>
          <a:xfrm>
            <a:off x="3606000" y="5734050"/>
            <a:ext cx="1829600" cy="911225"/>
            <a:chOff x="4568" y="1449"/>
            <a:chExt cx="3835" cy="1958"/>
          </a:xfrm>
        </p:grpSpPr>
        <p:grpSp>
          <p:nvGrpSpPr>
            <p:cNvPr id="72" name="Google Shape;72;p12"/>
            <p:cNvGrpSpPr/>
            <p:nvPr/>
          </p:nvGrpSpPr>
          <p:grpSpPr>
            <a:xfrm>
              <a:off x="4568" y="1566"/>
              <a:ext cx="654" cy="1841"/>
              <a:chOff x="4825" y="1817"/>
              <a:chExt cx="466" cy="1315"/>
            </a:xfrm>
          </p:grpSpPr>
          <p:sp>
            <p:nvSpPr>
              <p:cNvPr id="73" name="Google Shape;73;p12"/>
              <p:cNvSpPr/>
              <p:nvPr/>
            </p:nvSpPr>
            <p:spPr>
              <a:xfrm rot="10800000">
                <a:off x="5192" y="3038"/>
                <a:ext cx="99" cy="72"/>
              </a:xfrm>
              <a:custGeom>
                <a:avLst/>
                <a:gdLst/>
                <a:ahLst/>
                <a:cxnLst/>
                <a:rect l="l" t="t" r="r" b="b"/>
                <a:pathLst>
                  <a:path w="156" h="64" extrusionOk="0">
                    <a:moveTo>
                      <a:pt x="0" y="9"/>
                    </a:moveTo>
                    <a:lnTo>
                      <a:pt x="8" y="17"/>
                    </a:lnTo>
                    <a:lnTo>
                      <a:pt x="19" y="25"/>
                    </a:lnTo>
                    <a:lnTo>
                      <a:pt x="34" y="33"/>
                    </a:lnTo>
                    <a:lnTo>
                      <a:pt x="54" y="39"/>
                    </a:lnTo>
                    <a:lnTo>
                      <a:pt x="67" y="42"/>
                    </a:lnTo>
                    <a:lnTo>
                      <a:pt x="80" y="45"/>
                    </a:lnTo>
                    <a:lnTo>
                      <a:pt x="97" y="50"/>
                    </a:lnTo>
                    <a:lnTo>
                      <a:pt x="112" y="56"/>
                    </a:lnTo>
                    <a:lnTo>
                      <a:pt x="127" y="62"/>
                    </a:lnTo>
                    <a:lnTo>
                      <a:pt x="141" y="64"/>
                    </a:lnTo>
                    <a:lnTo>
                      <a:pt x="150" y="64"/>
                    </a:lnTo>
                    <a:lnTo>
                      <a:pt x="156" y="62"/>
                    </a:lnTo>
                    <a:lnTo>
                      <a:pt x="152" y="45"/>
                    </a:lnTo>
                    <a:lnTo>
                      <a:pt x="138" y="23"/>
                    </a:lnTo>
                    <a:lnTo>
                      <a:pt x="121" y="6"/>
                    </a:lnTo>
                    <a:lnTo>
                      <a:pt x="104" y="0"/>
                    </a:lnTo>
                    <a:lnTo>
                      <a:pt x="93" y="0"/>
                    </a:lnTo>
                    <a:lnTo>
                      <a:pt x="78" y="3"/>
                    </a:lnTo>
                    <a:lnTo>
                      <a:pt x="60" y="3"/>
                    </a:lnTo>
                    <a:lnTo>
                      <a:pt x="43" y="6"/>
                    </a:lnTo>
                    <a:lnTo>
                      <a:pt x="26" y="6"/>
                    </a:lnTo>
                    <a:lnTo>
                      <a:pt x="15" y="9"/>
                    </a:lnTo>
                    <a:lnTo>
                      <a:pt x="2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Arial"/>
                  <a:buNone/>
                </a:pPr>
                <a:endParaRPr sz="2400" b="0" i="0" u="none" strike="noStrike" cap="none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endParaRPr>
              </a:p>
            </p:txBody>
          </p:sp>
          <p:sp>
            <p:nvSpPr>
              <p:cNvPr id="74" name="Google Shape;74;p12"/>
              <p:cNvSpPr/>
              <p:nvPr/>
            </p:nvSpPr>
            <p:spPr>
              <a:xfrm>
                <a:off x="4893" y="3005"/>
                <a:ext cx="87" cy="127"/>
              </a:xfrm>
              <a:custGeom>
                <a:avLst/>
                <a:gdLst/>
                <a:ahLst/>
                <a:cxnLst/>
                <a:rect l="l" t="t" r="r" b="b"/>
                <a:pathLst>
                  <a:path w="136" h="119" extrusionOk="0">
                    <a:moveTo>
                      <a:pt x="73" y="0"/>
                    </a:moveTo>
                    <a:lnTo>
                      <a:pt x="70" y="2"/>
                    </a:lnTo>
                    <a:lnTo>
                      <a:pt x="64" y="11"/>
                    </a:lnTo>
                    <a:lnTo>
                      <a:pt x="56" y="22"/>
                    </a:lnTo>
                    <a:lnTo>
                      <a:pt x="43" y="41"/>
                    </a:lnTo>
                    <a:lnTo>
                      <a:pt x="27" y="64"/>
                    </a:lnTo>
                    <a:lnTo>
                      <a:pt x="8" y="88"/>
                    </a:lnTo>
                    <a:lnTo>
                      <a:pt x="0" y="111"/>
                    </a:lnTo>
                    <a:lnTo>
                      <a:pt x="12" y="119"/>
                    </a:lnTo>
                    <a:lnTo>
                      <a:pt x="38" y="113"/>
                    </a:lnTo>
                    <a:lnTo>
                      <a:pt x="56" y="99"/>
                    </a:lnTo>
                    <a:lnTo>
                      <a:pt x="70" y="86"/>
                    </a:lnTo>
                    <a:lnTo>
                      <a:pt x="82" y="74"/>
                    </a:lnTo>
                    <a:lnTo>
                      <a:pt x="95" y="64"/>
                    </a:lnTo>
                    <a:lnTo>
                      <a:pt x="112" y="44"/>
                    </a:lnTo>
                    <a:lnTo>
                      <a:pt x="130" y="27"/>
                    </a:lnTo>
                    <a:lnTo>
                      <a:pt x="136" y="19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Arial"/>
                  <a:buNone/>
                </a:pPr>
                <a:endParaRPr sz="2400" b="0" i="0" u="none" strike="noStrike" cap="none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endParaRPr>
              </a:p>
            </p:txBody>
          </p:sp>
          <p:grpSp>
            <p:nvGrpSpPr>
              <p:cNvPr id="75" name="Google Shape;75;p12"/>
              <p:cNvGrpSpPr/>
              <p:nvPr/>
            </p:nvGrpSpPr>
            <p:grpSpPr>
              <a:xfrm>
                <a:off x="4825" y="1817"/>
                <a:ext cx="429" cy="1216"/>
                <a:chOff x="4825" y="1817"/>
                <a:chExt cx="429" cy="1216"/>
              </a:xfrm>
            </p:grpSpPr>
            <p:sp>
              <p:nvSpPr>
                <p:cNvPr id="76" name="Google Shape;76;p12"/>
                <p:cNvSpPr/>
                <p:nvPr/>
              </p:nvSpPr>
              <p:spPr>
                <a:xfrm rot="-418008">
                  <a:off x="4942" y="1825"/>
                  <a:ext cx="149" cy="1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8" h="157" extrusionOk="0">
                      <a:moveTo>
                        <a:pt x="61" y="141"/>
                      </a:moveTo>
                      <a:lnTo>
                        <a:pt x="51" y="146"/>
                      </a:lnTo>
                      <a:lnTo>
                        <a:pt x="31" y="154"/>
                      </a:lnTo>
                      <a:lnTo>
                        <a:pt x="11" y="157"/>
                      </a:lnTo>
                      <a:lnTo>
                        <a:pt x="0" y="146"/>
                      </a:lnTo>
                      <a:lnTo>
                        <a:pt x="3" y="124"/>
                      </a:lnTo>
                      <a:lnTo>
                        <a:pt x="11" y="107"/>
                      </a:lnTo>
                      <a:lnTo>
                        <a:pt x="20" y="91"/>
                      </a:lnTo>
                      <a:lnTo>
                        <a:pt x="29" y="80"/>
                      </a:lnTo>
                      <a:lnTo>
                        <a:pt x="31" y="71"/>
                      </a:lnTo>
                      <a:lnTo>
                        <a:pt x="31" y="60"/>
                      </a:lnTo>
                      <a:lnTo>
                        <a:pt x="29" y="49"/>
                      </a:lnTo>
                      <a:lnTo>
                        <a:pt x="23" y="35"/>
                      </a:lnTo>
                      <a:lnTo>
                        <a:pt x="18" y="19"/>
                      </a:lnTo>
                      <a:lnTo>
                        <a:pt x="14" y="7"/>
                      </a:lnTo>
                      <a:lnTo>
                        <a:pt x="20" y="0"/>
                      </a:lnTo>
                      <a:lnTo>
                        <a:pt x="37" y="2"/>
                      </a:lnTo>
                      <a:lnTo>
                        <a:pt x="55" y="7"/>
                      </a:lnTo>
                      <a:lnTo>
                        <a:pt x="66" y="7"/>
                      </a:lnTo>
                      <a:lnTo>
                        <a:pt x="75" y="7"/>
                      </a:lnTo>
                      <a:lnTo>
                        <a:pt x="86" y="5"/>
                      </a:lnTo>
                      <a:lnTo>
                        <a:pt x="104" y="5"/>
                      </a:lnTo>
                      <a:lnTo>
                        <a:pt x="124" y="11"/>
                      </a:lnTo>
                      <a:lnTo>
                        <a:pt x="141" y="15"/>
                      </a:lnTo>
                      <a:lnTo>
                        <a:pt x="153" y="27"/>
                      </a:lnTo>
                      <a:lnTo>
                        <a:pt x="159" y="35"/>
                      </a:lnTo>
                      <a:lnTo>
                        <a:pt x="161" y="41"/>
                      </a:lnTo>
                      <a:lnTo>
                        <a:pt x="167" y="47"/>
                      </a:lnTo>
                      <a:lnTo>
                        <a:pt x="179" y="49"/>
                      </a:lnTo>
                      <a:lnTo>
                        <a:pt x="196" y="52"/>
                      </a:lnTo>
                      <a:lnTo>
                        <a:pt x="213" y="58"/>
                      </a:lnTo>
                      <a:lnTo>
                        <a:pt x="228" y="68"/>
                      </a:lnTo>
                      <a:lnTo>
                        <a:pt x="228" y="86"/>
                      </a:lnTo>
                      <a:lnTo>
                        <a:pt x="213" y="101"/>
                      </a:lnTo>
                      <a:lnTo>
                        <a:pt x="193" y="109"/>
                      </a:lnTo>
                      <a:lnTo>
                        <a:pt x="172" y="115"/>
                      </a:lnTo>
                      <a:lnTo>
                        <a:pt x="164" y="115"/>
                      </a:lnTo>
                      <a:lnTo>
                        <a:pt x="61" y="141"/>
                      </a:lnTo>
                      <a:close/>
                    </a:path>
                  </a:pathLst>
                </a:custGeom>
                <a:solidFill>
                  <a:srgbClr val="3333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endParaRPr sz="2400" b="0" i="0" u="none" strike="noStrike" cap="none">
                    <a:solidFill>
                      <a:schemeClr val="dk1"/>
                    </a:solidFill>
                    <a:latin typeface="Times"/>
                    <a:ea typeface="Times"/>
                    <a:cs typeface="Times"/>
                    <a:sym typeface="Times"/>
                  </a:endParaRPr>
                </a:p>
              </p:txBody>
            </p:sp>
            <p:sp>
              <p:nvSpPr>
                <p:cNvPr id="77" name="Google Shape;77;p12"/>
                <p:cNvSpPr/>
                <p:nvPr/>
              </p:nvSpPr>
              <p:spPr>
                <a:xfrm rot="-418008">
                  <a:off x="4868" y="1885"/>
                  <a:ext cx="342" cy="7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1" h="665" extrusionOk="0">
                      <a:moveTo>
                        <a:pt x="14" y="0"/>
                      </a:moveTo>
                      <a:lnTo>
                        <a:pt x="17" y="6"/>
                      </a:lnTo>
                      <a:lnTo>
                        <a:pt x="29" y="23"/>
                      </a:lnTo>
                      <a:lnTo>
                        <a:pt x="45" y="47"/>
                      </a:lnTo>
                      <a:lnTo>
                        <a:pt x="63" y="79"/>
                      </a:lnTo>
                      <a:lnTo>
                        <a:pt x="84" y="108"/>
                      </a:lnTo>
                      <a:lnTo>
                        <a:pt x="101" y="139"/>
                      </a:lnTo>
                      <a:lnTo>
                        <a:pt x="119" y="164"/>
                      </a:lnTo>
                      <a:lnTo>
                        <a:pt x="130" y="184"/>
                      </a:lnTo>
                      <a:lnTo>
                        <a:pt x="147" y="208"/>
                      </a:lnTo>
                      <a:lnTo>
                        <a:pt x="158" y="225"/>
                      </a:lnTo>
                      <a:lnTo>
                        <a:pt x="167" y="239"/>
                      </a:lnTo>
                      <a:lnTo>
                        <a:pt x="171" y="241"/>
                      </a:lnTo>
                      <a:lnTo>
                        <a:pt x="167" y="250"/>
                      </a:lnTo>
                      <a:lnTo>
                        <a:pt x="162" y="272"/>
                      </a:lnTo>
                      <a:lnTo>
                        <a:pt x="153" y="302"/>
                      </a:lnTo>
                      <a:lnTo>
                        <a:pt x="145" y="327"/>
                      </a:lnTo>
                      <a:lnTo>
                        <a:pt x="132" y="352"/>
                      </a:lnTo>
                      <a:lnTo>
                        <a:pt x="119" y="377"/>
                      </a:lnTo>
                      <a:lnTo>
                        <a:pt x="104" y="402"/>
                      </a:lnTo>
                      <a:lnTo>
                        <a:pt x="92" y="421"/>
                      </a:lnTo>
                      <a:lnTo>
                        <a:pt x="89" y="440"/>
                      </a:lnTo>
                      <a:lnTo>
                        <a:pt x="86" y="466"/>
                      </a:lnTo>
                      <a:lnTo>
                        <a:pt x="81" y="497"/>
                      </a:lnTo>
                      <a:lnTo>
                        <a:pt x="69" y="530"/>
                      </a:lnTo>
                      <a:lnTo>
                        <a:pt x="49" y="565"/>
                      </a:lnTo>
                      <a:lnTo>
                        <a:pt x="26" y="597"/>
                      </a:lnTo>
                      <a:lnTo>
                        <a:pt x="8" y="620"/>
                      </a:lnTo>
                      <a:lnTo>
                        <a:pt x="0" y="632"/>
                      </a:lnTo>
                      <a:lnTo>
                        <a:pt x="3" y="632"/>
                      </a:lnTo>
                      <a:lnTo>
                        <a:pt x="11" y="634"/>
                      </a:lnTo>
                      <a:lnTo>
                        <a:pt x="23" y="638"/>
                      </a:lnTo>
                      <a:lnTo>
                        <a:pt x="40" y="640"/>
                      </a:lnTo>
                      <a:lnTo>
                        <a:pt x="60" y="644"/>
                      </a:lnTo>
                      <a:lnTo>
                        <a:pt x="86" y="646"/>
                      </a:lnTo>
                      <a:lnTo>
                        <a:pt x="116" y="648"/>
                      </a:lnTo>
                      <a:lnTo>
                        <a:pt x="145" y="648"/>
                      </a:lnTo>
                      <a:lnTo>
                        <a:pt x="171" y="648"/>
                      </a:lnTo>
                      <a:lnTo>
                        <a:pt x="193" y="648"/>
                      </a:lnTo>
                      <a:lnTo>
                        <a:pt x="210" y="646"/>
                      </a:lnTo>
                      <a:lnTo>
                        <a:pt x="225" y="646"/>
                      </a:lnTo>
                      <a:lnTo>
                        <a:pt x="236" y="646"/>
                      </a:lnTo>
                      <a:lnTo>
                        <a:pt x="249" y="644"/>
                      </a:lnTo>
                      <a:lnTo>
                        <a:pt x="260" y="644"/>
                      </a:lnTo>
                      <a:lnTo>
                        <a:pt x="271" y="644"/>
                      </a:lnTo>
                      <a:lnTo>
                        <a:pt x="286" y="644"/>
                      </a:lnTo>
                      <a:lnTo>
                        <a:pt x="299" y="646"/>
                      </a:lnTo>
                      <a:lnTo>
                        <a:pt x="312" y="646"/>
                      </a:lnTo>
                      <a:lnTo>
                        <a:pt x="327" y="648"/>
                      </a:lnTo>
                      <a:lnTo>
                        <a:pt x="338" y="651"/>
                      </a:lnTo>
                      <a:lnTo>
                        <a:pt x="349" y="654"/>
                      </a:lnTo>
                      <a:lnTo>
                        <a:pt x="360" y="654"/>
                      </a:lnTo>
                      <a:lnTo>
                        <a:pt x="372" y="657"/>
                      </a:lnTo>
                      <a:lnTo>
                        <a:pt x="392" y="659"/>
                      </a:lnTo>
                      <a:lnTo>
                        <a:pt x="413" y="662"/>
                      </a:lnTo>
                      <a:lnTo>
                        <a:pt x="429" y="665"/>
                      </a:lnTo>
                      <a:lnTo>
                        <a:pt x="436" y="665"/>
                      </a:lnTo>
                      <a:lnTo>
                        <a:pt x="433" y="651"/>
                      </a:lnTo>
                      <a:lnTo>
                        <a:pt x="421" y="618"/>
                      </a:lnTo>
                      <a:lnTo>
                        <a:pt x="410" y="573"/>
                      </a:lnTo>
                      <a:lnTo>
                        <a:pt x="395" y="521"/>
                      </a:lnTo>
                      <a:lnTo>
                        <a:pt x="384" y="477"/>
                      </a:lnTo>
                      <a:lnTo>
                        <a:pt x="372" y="444"/>
                      </a:lnTo>
                      <a:lnTo>
                        <a:pt x="364" y="413"/>
                      </a:lnTo>
                      <a:lnTo>
                        <a:pt x="349" y="380"/>
                      </a:lnTo>
                      <a:lnTo>
                        <a:pt x="335" y="341"/>
                      </a:lnTo>
                      <a:lnTo>
                        <a:pt x="323" y="308"/>
                      </a:lnTo>
                      <a:lnTo>
                        <a:pt x="314" y="282"/>
                      </a:lnTo>
                      <a:lnTo>
                        <a:pt x="312" y="274"/>
                      </a:lnTo>
                      <a:lnTo>
                        <a:pt x="386" y="197"/>
                      </a:lnTo>
                      <a:lnTo>
                        <a:pt x="450" y="139"/>
                      </a:lnTo>
                      <a:lnTo>
                        <a:pt x="531" y="55"/>
                      </a:lnTo>
                      <a:lnTo>
                        <a:pt x="527" y="55"/>
                      </a:lnTo>
                      <a:lnTo>
                        <a:pt x="519" y="61"/>
                      </a:lnTo>
                      <a:lnTo>
                        <a:pt x="505" y="64"/>
                      </a:lnTo>
                      <a:lnTo>
                        <a:pt x="488" y="70"/>
                      </a:lnTo>
                      <a:lnTo>
                        <a:pt x="470" y="79"/>
                      </a:lnTo>
                      <a:lnTo>
                        <a:pt x="453" y="84"/>
                      </a:lnTo>
                      <a:lnTo>
                        <a:pt x="438" y="90"/>
                      </a:lnTo>
                      <a:lnTo>
                        <a:pt x="427" y="92"/>
                      </a:lnTo>
                      <a:lnTo>
                        <a:pt x="413" y="94"/>
                      </a:lnTo>
                      <a:lnTo>
                        <a:pt x="403" y="100"/>
                      </a:lnTo>
                      <a:lnTo>
                        <a:pt x="395" y="103"/>
                      </a:lnTo>
                      <a:lnTo>
                        <a:pt x="386" y="108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46" y="128"/>
                      </a:lnTo>
                      <a:lnTo>
                        <a:pt x="327" y="137"/>
                      </a:lnTo>
                      <a:lnTo>
                        <a:pt x="294" y="150"/>
                      </a:lnTo>
                      <a:lnTo>
                        <a:pt x="273" y="161"/>
                      </a:lnTo>
                      <a:lnTo>
                        <a:pt x="260" y="173"/>
                      </a:lnTo>
                      <a:lnTo>
                        <a:pt x="254" y="175"/>
                      </a:lnTo>
                      <a:lnTo>
                        <a:pt x="132" y="106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endParaRPr sz="2400" b="0" i="0" u="none" strike="noStrike" cap="none">
                    <a:solidFill>
                      <a:schemeClr val="dk1"/>
                    </a:solidFill>
                    <a:latin typeface="Times"/>
                    <a:ea typeface="Times"/>
                    <a:cs typeface="Times"/>
                    <a:sym typeface="Times"/>
                  </a:endParaRPr>
                </a:p>
              </p:txBody>
            </p:sp>
            <p:sp>
              <p:nvSpPr>
                <p:cNvPr id="78" name="Google Shape;78;p12"/>
                <p:cNvSpPr/>
                <p:nvPr/>
              </p:nvSpPr>
              <p:spPr>
                <a:xfrm rot="-418008">
                  <a:off x="4952" y="2632"/>
                  <a:ext cx="84" cy="3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7" h="335" extrusionOk="0">
                      <a:moveTo>
                        <a:pt x="3" y="0"/>
                      </a:move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8" y="14"/>
                      </a:lnTo>
                      <a:lnTo>
                        <a:pt x="28" y="20"/>
                      </a:lnTo>
                      <a:lnTo>
                        <a:pt x="58" y="26"/>
                      </a:lnTo>
                      <a:lnTo>
                        <a:pt x="84" y="28"/>
                      </a:lnTo>
                      <a:lnTo>
                        <a:pt x="97" y="30"/>
                      </a:lnTo>
                      <a:lnTo>
                        <a:pt x="104" y="30"/>
                      </a:lnTo>
                      <a:lnTo>
                        <a:pt x="127" y="30"/>
                      </a:lnTo>
                      <a:lnTo>
                        <a:pt x="121" y="49"/>
                      </a:lnTo>
                      <a:lnTo>
                        <a:pt x="110" y="92"/>
                      </a:lnTo>
                      <a:lnTo>
                        <a:pt x="95" y="139"/>
                      </a:lnTo>
                      <a:lnTo>
                        <a:pt x="80" y="169"/>
                      </a:lnTo>
                      <a:lnTo>
                        <a:pt x="69" y="188"/>
                      </a:lnTo>
                      <a:lnTo>
                        <a:pt x="58" y="216"/>
                      </a:lnTo>
                      <a:lnTo>
                        <a:pt x="49" y="243"/>
                      </a:lnTo>
                      <a:lnTo>
                        <a:pt x="43" y="263"/>
                      </a:lnTo>
                      <a:lnTo>
                        <a:pt x="37" y="282"/>
                      </a:lnTo>
                      <a:lnTo>
                        <a:pt x="28" y="307"/>
                      </a:lnTo>
                      <a:lnTo>
                        <a:pt x="19" y="327"/>
                      </a:lnTo>
                      <a:lnTo>
                        <a:pt x="17" y="335"/>
                      </a:lnTo>
                      <a:lnTo>
                        <a:pt x="17" y="321"/>
                      </a:lnTo>
                      <a:lnTo>
                        <a:pt x="17" y="290"/>
                      </a:lnTo>
                      <a:lnTo>
                        <a:pt x="14" y="255"/>
                      </a:lnTo>
                      <a:lnTo>
                        <a:pt x="12" y="224"/>
                      </a:lnTo>
                      <a:lnTo>
                        <a:pt x="12" y="199"/>
                      </a:lnTo>
                      <a:lnTo>
                        <a:pt x="14" y="169"/>
                      </a:lnTo>
                      <a:lnTo>
                        <a:pt x="17" y="141"/>
                      </a:lnTo>
                      <a:lnTo>
                        <a:pt x="17" y="116"/>
                      </a:lnTo>
                      <a:lnTo>
                        <a:pt x="14" y="83"/>
                      </a:lnTo>
                      <a:lnTo>
                        <a:pt x="12" y="45"/>
                      </a:lnTo>
                      <a:lnTo>
                        <a:pt x="6" y="14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endParaRPr sz="2400" b="0" i="0" u="none" strike="noStrike" cap="none">
                    <a:solidFill>
                      <a:schemeClr val="dk1"/>
                    </a:solidFill>
                    <a:latin typeface="Times"/>
                    <a:ea typeface="Times"/>
                    <a:cs typeface="Times"/>
                    <a:sym typeface="Times"/>
                  </a:endParaRPr>
                </a:p>
              </p:txBody>
            </p:sp>
            <p:sp>
              <p:nvSpPr>
                <p:cNvPr id="79" name="Google Shape;79;p12"/>
                <p:cNvSpPr/>
                <p:nvPr/>
              </p:nvSpPr>
              <p:spPr>
                <a:xfrm rot="-418008">
                  <a:off x="5110" y="2637"/>
                  <a:ext cx="81" cy="3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" h="354" extrusionOk="0">
                      <a:moveTo>
                        <a:pt x="0" y="0"/>
                      </a:moveTo>
                      <a:lnTo>
                        <a:pt x="6" y="16"/>
                      </a:lnTo>
                      <a:lnTo>
                        <a:pt x="18" y="53"/>
                      </a:lnTo>
                      <a:lnTo>
                        <a:pt x="29" y="94"/>
                      </a:lnTo>
                      <a:lnTo>
                        <a:pt x="32" y="127"/>
                      </a:lnTo>
                      <a:lnTo>
                        <a:pt x="32" y="149"/>
                      </a:lnTo>
                      <a:lnTo>
                        <a:pt x="38" y="174"/>
                      </a:lnTo>
                      <a:lnTo>
                        <a:pt x="49" y="199"/>
                      </a:lnTo>
                      <a:lnTo>
                        <a:pt x="62" y="221"/>
                      </a:lnTo>
                      <a:lnTo>
                        <a:pt x="70" y="240"/>
                      </a:lnTo>
                      <a:lnTo>
                        <a:pt x="70" y="248"/>
                      </a:lnTo>
                      <a:lnTo>
                        <a:pt x="67" y="256"/>
                      </a:lnTo>
                      <a:lnTo>
                        <a:pt x="70" y="270"/>
                      </a:lnTo>
                      <a:lnTo>
                        <a:pt x="78" y="293"/>
                      </a:lnTo>
                      <a:lnTo>
                        <a:pt x="93" y="320"/>
                      </a:lnTo>
                      <a:lnTo>
                        <a:pt x="105" y="342"/>
                      </a:lnTo>
                      <a:lnTo>
                        <a:pt x="110" y="354"/>
                      </a:lnTo>
                      <a:lnTo>
                        <a:pt x="110" y="129"/>
                      </a:lnTo>
                      <a:lnTo>
                        <a:pt x="125" y="8"/>
                      </a:lnTo>
                      <a:lnTo>
                        <a:pt x="43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endParaRPr sz="2400" b="0" i="0" u="none" strike="noStrike" cap="none">
                    <a:solidFill>
                      <a:schemeClr val="dk1"/>
                    </a:solidFill>
                    <a:latin typeface="Times"/>
                    <a:ea typeface="Times"/>
                    <a:cs typeface="Times"/>
                    <a:sym typeface="Times"/>
                  </a:endParaRPr>
                </a:p>
              </p:txBody>
            </p:sp>
            <p:sp>
              <p:nvSpPr>
                <p:cNvPr id="80" name="Google Shape;80;p12"/>
                <p:cNvSpPr/>
                <p:nvPr/>
              </p:nvSpPr>
              <p:spPr>
                <a:xfrm rot="-418008">
                  <a:off x="4980" y="1911"/>
                  <a:ext cx="75" cy="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" h="83" extrusionOk="0">
                      <a:moveTo>
                        <a:pt x="37" y="0"/>
                      </a:moveTo>
                      <a:lnTo>
                        <a:pt x="29" y="5"/>
                      </a:lnTo>
                      <a:lnTo>
                        <a:pt x="17" y="14"/>
                      </a:lnTo>
                      <a:lnTo>
                        <a:pt x="8" y="22"/>
                      </a:lnTo>
                      <a:lnTo>
                        <a:pt x="2" y="38"/>
                      </a:lnTo>
                      <a:lnTo>
                        <a:pt x="0" y="56"/>
                      </a:lnTo>
                      <a:lnTo>
                        <a:pt x="0" y="69"/>
                      </a:lnTo>
                      <a:lnTo>
                        <a:pt x="6" y="77"/>
                      </a:lnTo>
                      <a:lnTo>
                        <a:pt x="14" y="83"/>
                      </a:lnTo>
                      <a:lnTo>
                        <a:pt x="29" y="83"/>
                      </a:lnTo>
                      <a:lnTo>
                        <a:pt x="43" y="83"/>
                      </a:lnTo>
                      <a:lnTo>
                        <a:pt x="55" y="80"/>
                      </a:lnTo>
                      <a:lnTo>
                        <a:pt x="69" y="75"/>
                      </a:lnTo>
                      <a:lnTo>
                        <a:pt x="86" y="67"/>
                      </a:lnTo>
                      <a:lnTo>
                        <a:pt x="101" y="58"/>
                      </a:lnTo>
                      <a:lnTo>
                        <a:pt x="112" y="50"/>
                      </a:lnTo>
                      <a:lnTo>
                        <a:pt x="115" y="38"/>
                      </a:lnTo>
                      <a:lnTo>
                        <a:pt x="110" y="28"/>
                      </a:lnTo>
                      <a:lnTo>
                        <a:pt x="104" y="14"/>
                      </a:lnTo>
                      <a:lnTo>
                        <a:pt x="95" y="3"/>
                      </a:lnTo>
                      <a:lnTo>
                        <a:pt x="92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endParaRPr sz="2400" b="0" i="0" u="none" strike="noStrike" cap="none">
                    <a:solidFill>
                      <a:schemeClr val="dk1"/>
                    </a:solidFill>
                    <a:latin typeface="Times"/>
                    <a:ea typeface="Times"/>
                    <a:cs typeface="Times"/>
                    <a:sym typeface="Times"/>
                  </a:endParaRPr>
                </a:p>
              </p:txBody>
            </p:sp>
          </p:grpSp>
        </p:grpSp>
        <p:grpSp>
          <p:nvGrpSpPr>
            <p:cNvPr id="81" name="Google Shape;81;p12"/>
            <p:cNvGrpSpPr/>
            <p:nvPr/>
          </p:nvGrpSpPr>
          <p:grpSpPr>
            <a:xfrm>
              <a:off x="5395" y="1449"/>
              <a:ext cx="3008" cy="1958"/>
              <a:chOff x="5124" y="1509"/>
              <a:chExt cx="2149" cy="1400"/>
            </a:xfrm>
          </p:grpSpPr>
          <p:grpSp>
            <p:nvGrpSpPr>
              <p:cNvPr id="82" name="Google Shape;82;p12"/>
              <p:cNvGrpSpPr/>
              <p:nvPr/>
            </p:nvGrpSpPr>
            <p:grpSpPr>
              <a:xfrm>
                <a:off x="5124" y="1975"/>
                <a:ext cx="746" cy="862"/>
                <a:chOff x="5039" y="1883"/>
                <a:chExt cx="746" cy="862"/>
              </a:xfrm>
            </p:grpSpPr>
            <p:grpSp>
              <p:nvGrpSpPr>
                <p:cNvPr id="83" name="Google Shape;83;p12"/>
                <p:cNvGrpSpPr/>
                <p:nvPr/>
              </p:nvGrpSpPr>
              <p:grpSpPr>
                <a:xfrm>
                  <a:off x="5392" y="2204"/>
                  <a:ext cx="282" cy="541"/>
                  <a:chOff x="1631" y="1185"/>
                  <a:chExt cx="188" cy="361"/>
                </a:xfrm>
              </p:grpSpPr>
              <p:pic>
                <p:nvPicPr>
                  <p:cNvPr id="84" name="Google Shape;84;p12" descr="C:\Documents and Settings\hamilton\My Documents\My Pictures\1242804709326115076Rollstuhl_aus_Zusatzzeichen_1044-10_svg_thumb.png"/>
                  <p:cNvPicPr preferRelativeResize="0"/>
                  <p:nvPr/>
                </p:nvPicPr>
                <p:blipFill rotWithShape="1">
                  <a:blip r:embed="rId3">
                    <a:alphaModFix/>
                  </a:blip>
                  <a:srcRect l="22402" t="50536"/>
                  <a:stretch/>
                </p:blipFill>
                <p:spPr>
                  <a:xfrm>
                    <a:off x="1631" y="1332"/>
                    <a:ext cx="184" cy="21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grpSp>
                <p:nvGrpSpPr>
                  <p:cNvPr id="85" name="Google Shape;85;p12"/>
                  <p:cNvGrpSpPr/>
                  <p:nvPr/>
                </p:nvGrpSpPr>
                <p:grpSpPr>
                  <a:xfrm>
                    <a:off x="1771" y="1185"/>
                    <a:ext cx="48" cy="172"/>
                    <a:chOff x="2509" y="1663"/>
                    <a:chExt cx="48" cy="172"/>
                  </a:xfrm>
                </p:grpSpPr>
                <p:cxnSp>
                  <p:nvCxnSpPr>
                    <p:cNvPr id="86" name="Google Shape;86;p12"/>
                    <p:cNvCxnSpPr/>
                    <p:nvPr/>
                  </p:nvCxnSpPr>
                  <p:spPr>
                    <a:xfrm>
                      <a:off x="2509" y="1663"/>
                      <a:ext cx="1" cy="172"/>
                    </a:xfrm>
                    <a:prstGeom prst="straightConnector1">
                      <a:avLst/>
                    </a:prstGeom>
                    <a:noFill/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87" name="Google Shape;87;p12"/>
                    <p:cNvCxnSpPr/>
                    <p:nvPr/>
                  </p:nvCxnSpPr>
                  <p:spPr>
                    <a:xfrm>
                      <a:off x="2510" y="1663"/>
                      <a:ext cx="47" cy="0"/>
                    </a:xfrm>
                    <a:prstGeom prst="straightConnector1">
                      <a:avLst/>
                    </a:prstGeom>
                    <a:noFill/>
                    <a:ln w="222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</p:grpSp>
            </p:grpSp>
            <p:grpSp>
              <p:nvGrpSpPr>
                <p:cNvPr id="88" name="Google Shape;88;p12"/>
                <p:cNvGrpSpPr/>
                <p:nvPr/>
              </p:nvGrpSpPr>
              <p:grpSpPr>
                <a:xfrm>
                  <a:off x="5039" y="1883"/>
                  <a:ext cx="746" cy="744"/>
                  <a:chOff x="5328" y="1888"/>
                  <a:chExt cx="746" cy="744"/>
                </a:xfrm>
              </p:grpSpPr>
              <p:sp>
                <p:nvSpPr>
                  <p:cNvPr id="89" name="Google Shape;89;p12"/>
                  <p:cNvSpPr/>
                  <p:nvPr/>
                </p:nvSpPr>
                <p:spPr>
                  <a:xfrm rot="-336588">
                    <a:off x="5706" y="1893"/>
                    <a:ext cx="111" cy="13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4" h="105" extrusionOk="0">
                        <a:moveTo>
                          <a:pt x="12" y="90"/>
                        </a:moveTo>
                        <a:lnTo>
                          <a:pt x="8" y="88"/>
                        </a:lnTo>
                        <a:lnTo>
                          <a:pt x="3" y="78"/>
                        </a:lnTo>
                        <a:lnTo>
                          <a:pt x="0" y="63"/>
                        </a:lnTo>
                        <a:lnTo>
                          <a:pt x="6" y="47"/>
                        </a:lnTo>
                        <a:lnTo>
                          <a:pt x="12" y="33"/>
                        </a:lnTo>
                        <a:lnTo>
                          <a:pt x="12" y="22"/>
                        </a:lnTo>
                        <a:lnTo>
                          <a:pt x="21" y="14"/>
                        </a:lnTo>
                        <a:lnTo>
                          <a:pt x="43" y="8"/>
                        </a:lnTo>
                        <a:lnTo>
                          <a:pt x="70" y="5"/>
                        </a:lnTo>
                        <a:lnTo>
                          <a:pt x="81" y="0"/>
                        </a:lnTo>
                        <a:lnTo>
                          <a:pt x="90" y="0"/>
                        </a:lnTo>
                        <a:lnTo>
                          <a:pt x="101" y="8"/>
                        </a:lnTo>
                        <a:lnTo>
                          <a:pt x="116" y="20"/>
                        </a:lnTo>
                        <a:lnTo>
                          <a:pt x="130" y="28"/>
                        </a:lnTo>
                        <a:lnTo>
                          <a:pt x="138" y="33"/>
                        </a:lnTo>
                        <a:lnTo>
                          <a:pt x="144" y="43"/>
                        </a:lnTo>
                        <a:lnTo>
                          <a:pt x="142" y="61"/>
                        </a:lnTo>
                        <a:lnTo>
                          <a:pt x="136" y="80"/>
                        </a:lnTo>
                        <a:lnTo>
                          <a:pt x="127" y="96"/>
                        </a:lnTo>
                        <a:lnTo>
                          <a:pt x="125" y="105"/>
                        </a:lnTo>
                        <a:lnTo>
                          <a:pt x="12" y="9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2400"/>
                      <a:buFont typeface="Arial"/>
                      <a:buNone/>
                    </a:pPr>
                    <a:endParaRPr sz="2400" b="0" i="0" u="none" strike="noStrike" cap="none">
                      <a:solidFill>
                        <a:schemeClr val="dk1"/>
                      </a:solidFill>
                      <a:latin typeface="Times"/>
                      <a:ea typeface="Times"/>
                      <a:cs typeface="Times"/>
                      <a:sym typeface="Times"/>
                    </a:endParaRPr>
                  </a:p>
                </p:txBody>
              </p:sp>
              <p:sp>
                <p:nvSpPr>
                  <p:cNvPr id="90" name="Google Shape;90;p12"/>
                  <p:cNvSpPr/>
                  <p:nvPr/>
                </p:nvSpPr>
                <p:spPr>
                  <a:xfrm rot="5063412">
                    <a:off x="5458" y="2534"/>
                    <a:ext cx="66" cy="1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8" h="103" extrusionOk="0">
                        <a:moveTo>
                          <a:pt x="11" y="23"/>
                        </a:moveTo>
                        <a:lnTo>
                          <a:pt x="9" y="37"/>
                        </a:lnTo>
                        <a:lnTo>
                          <a:pt x="5" y="53"/>
                        </a:lnTo>
                        <a:lnTo>
                          <a:pt x="3" y="70"/>
                        </a:lnTo>
                        <a:lnTo>
                          <a:pt x="0" y="84"/>
                        </a:lnTo>
                        <a:lnTo>
                          <a:pt x="0" y="94"/>
                        </a:lnTo>
                        <a:lnTo>
                          <a:pt x="3" y="100"/>
                        </a:lnTo>
                        <a:lnTo>
                          <a:pt x="9" y="103"/>
                        </a:lnTo>
                        <a:lnTo>
                          <a:pt x="24" y="92"/>
                        </a:lnTo>
                        <a:lnTo>
                          <a:pt x="40" y="76"/>
                        </a:lnTo>
                        <a:lnTo>
                          <a:pt x="57" y="59"/>
                        </a:lnTo>
                        <a:lnTo>
                          <a:pt x="70" y="50"/>
                        </a:lnTo>
                        <a:lnTo>
                          <a:pt x="75" y="45"/>
                        </a:lnTo>
                        <a:lnTo>
                          <a:pt x="98" y="14"/>
                        </a:lnTo>
                        <a:lnTo>
                          <a:pt x="29" y="0"/>
                        </a:lnTo>
                        <a:lnTo>
                          <a:pt x="11" y="2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2400"/>
                      <a:buFont typeface="Arial"/>
                      <a:buNone/>
                    </a:pPr>
                    <a:endParaRPr sz="2400" b="0" i="0" u="none" strike="noStrike" cap="none">
                      <a:solidFill>
                        <a:schemeClr val="dk1"/>
                      </a:solidFill>
                      <a:latin typeface="Times"/>
                      <a:ea typeface="Times"/>
                      <a:cs typeface="Times"/>
                      <a:sym typeface="Times"/>
                    </a:endParaRPr>
                  </a:p>
                </p:txBody>
              </p:sp>
              <p:sp>
                <p:nvSpPr>
                  <p:cNvPr id="91" name="Google Shape;91;p12"/>
                  <p:cNvSpPr/>
                  <p:nvPr/>
                </p:nvSpPr>
                <p:spPr>
                  <a:xfrm rot="5063412">
                    <a:off x="5360" y="2464"/>
                    <a:ext cx="69" cy="12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" h="107" extrusionOk="0">
                        <a:moveTo>
                          <a:pt x="0" y="17"/>
                        </a:moveTo>
                        <a:lnTo>
                          <a:pt x="8" y="35"/>
                        </a:lnTo>
                        <a:lnTo>
                          <a:pt x="17" y="49"/>
                        </a:lnTo>
                        <a:lnTo>
                          <a:pt x="23" y="64"/>
                        </a:lnTo>
                        <a:lnTo>
                          <a:pt x="32" y="74"/>
                        </a:lnTo>
                        <a:lnTo>
                          <a:pt x="41" y="88"/>
                        </a:lnTo>
                        <a:lnTo>
                          <a:pt x="49" y="99"/>
                        </a:lnTo>
                        <a:lnTo>
                          <a:pt x="57" y="107"/>
                        </a:lnTo>
                        <a:lnTo>
                          <a:pt x="72" y="102"/>
                        </a:lnTo>
                        <a:lnTo>
                          <a:pt x="86" y="91"/>
                        </a:lnTo>
                        <a:lnTo>
                          <a:pt x="95" y="85"/>
                        </a:lnTo>
                        <a:lnTo>
                          <a:pt x="100" y="77"/>
                        </a:lnTo>
                        <a:lnTo>
                          <a:pt x="100" y="58"/>
                        </a:lnTo>
                        <a:lnTo>
                          <a:pt x="98" y="33"/>
                        </a:lnTo>
                        <a:lnTo>
                          <a:pt x="95" y="17"/>
                        </a:lnTo>
                        <a:lnTo>
                          <a:pt x="91" y="2"/>
                        </a:lnTo>
                        <a:lnTo>
                          <a:pt x="91" y="0"/>
                        </a:lnTo>
                        <a:lnTo>
                          <a:pt x="0" y="1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2400"/>
                      <a:buFont typeface="Arial"/>
                      <a:buNone/>
                    </a:pPr>
                    <a:endParaRPr sz="2400" b="0" i="0" u="none" strike="noStrike" cap="none">
                      <a:solidFill>
                        <a:schemeClr val="dk1"/>
                      </a:solidFill>
                      <a:latin typeface="Times"/>
                      <a:ea typeface="Times"/>
                      <a:cs typeface="Times"/>
                      <a:sym typeface="Times"/>
                    </a:endParaRPr>
                  </a:p>
                </p:txBody>
              </p:sp>
              <p:sp>
                <p:nvSpPr>
                  <p:cNvPr id="92" name="Google Shape;92;p12"/>
                  <p:cNvSpPr/>
                  <p:nvPr/>
                </p:nvSpPr>
                <p:spPr>
                  <a:xfrm rot="-336588">
                    <a:off x="5733" y="1966"/>
                    <a:ext cx="90" cy="1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0" h="94" extrusionOk="0">
                        <a:moveTo>
                          <a:pt x="46" y="9"/>
                        </a:moveTo>
                        <a:lnTo>
                          <a:pt x="34" y="14"/>
                        </a:lnTo>
                        <a:lnTo>
                          <a:pt x="21" y="17"/>
                        </a:lnTo>
                        <a:lnTo>
                          <a:pt x="8" y="22"/>
                        </a:lnTo>
                        <a:lnTo>
                          <a:pt x="6" y="32"/>
                        </a:lnTo>
                        <a:lnTo>
                          <a:pt x="2" y="47"/>
                        </a:lnTo>
                        <a:lnTo>
                          <a:pt x="0" y="58"/>
                        </a:lnTo>
                        <a:lnTo>
                          <a:pt x="0" y="69"/>
                        </a:lnTo>
                        <a:lnTo>
                          <a:pt x="15" y="77"/>
                        </a:lnTo>
                        <a:lnTo>
                          <a:pt x="29" y="85"/>
                        </a:lnTo>
                        <a:lnTo>
                          <a:pt x="37" y="91"/>
                        </a:lnTo>
                        <a:lnTo>
                          <a:pt x="52" y="94"/>
                        </a:lnTo>
                        <a:lnTo>
                          <a:pt x="75" y="94"/>
                        </a:lnTo>
                        <a:lnTo>
                          <a:pt x="101" y="94"/>
                        </a:lnTo>
                        <a:lnTo>
                          <a:pt x="119" y="91"/>
                        </a:lnTo>
                        <a:lnTo>
                          <a:pt x="127" y="83"/>
                        </a:lnTo>
                        <a:lnTo>
                          <a:pt x="130" y="64"/>
                        </a:lnTo>
                        <a:lnTo>
                          <a:pt x="124" y="41"/>
                        </a:lnTo>
                        <a:lnTo>
                          <a:pt x="121" y="28"/>
                        </a:lnTo>
                        <a:lnTo>
                          <a:pt x="119" y="20"/>
                        </a:lnTo>
                        <a:lnTo>
                          <a:pt x="115" y="17"/>
                        </a:lnTo>
                        <a:lnTo>
                          <a:pt x="75" y="0"/>
                        </a:lnTo>
                        <a:lnTo>
                          <a:pt x="46" y="9"/>
                        </a:lnTo>
                        <a:close/>
                      </a:path>
                    </a:pathLst>
                  </a:custGeom>
                  <a:solidFill>
                    <a:srgbClr val="CC6600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2400"/>
                      <a:buFont typeface="Arial"/>
                      <a:buNone/>
                    </a:pPr>
                    <a:endParaRPr sz="2400" b="0" i="0" u="none" strike="noStrike" cap="none">
                      <a:solidFill>
                        <a:schemeClr val="dk1"/>
                      </a:solidFill>
                      <a:latin typeface="Times"/>
                      <a:ea typeface="Times"/>
                      <a:cs typeface="Times"/>
                      <a:sym typeface="Times"/>
                    </a:endParaRPr>
                  </a:p>
                </p:txBody>
              </p:sp>
              <p:sp>
                <p:nvSpPr>
                  <p:cNvPr id="93" name="Google Shape;93;p12"/>
                  <p:cNvSpPr/>
                  <p:nvPr/>
                </p:nvSpPr>
                <p:spPr>
                  <a:xfrm rot="3489518">
                    <a:off x="5514" y="2368"/>
                    <a:ext cx="166" cy="2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8" h="454" extrusionOk="0">
                        <a:moveTo>
                          <a:pt x="87" y="44"/>
                        </a:moveTo>
                        <a:lnTo>
                          <a:pt x="85" y="50"/>
                        </a:lnTo>
                        <a:lnTo>
                          <a:pt x="72" y="67"/>
                        </a:lnTo>
                        <a:lnTo>
                          <a:pt x="61" y="89"/>
                        </a:lnTo>
                        <a:lnTo>
                          <a:pt x="44" y="114"/>
                        </a:lnTo>
                        <a:lnTo>
                          <a:pt x="26" y="141"/>
                        </a:lnTo>
                        <a:lnTo>
                          <a:pt x="15" y="169"/>
                        </a:lnTo>
                        <a:lnTo>
                          <a:pt x="3" y="191"/>
                        </a:lnTo>
                        <a:lnTo>
                          <a:pt x="0" y="204"/>
                        </a:lnTo>
                        <a:lnTo>
                          <a:pt x="0" y="239"/>
                        </a:lnTo>
                        <a:lnTo>
                          <a:pt x="3" y="288"/>
                        </a:lnTo>
                        <a:lnTo>
                          <a:pt x="7" y="333"/>
                        </a:lnTo>
                        <a:lnTo>
                          <a:pt x="7" y="351"/>
                        </a:lnTo>
                        <a:lnTo>
                          <a:pt x="41" y="454"/>
                        </a:lnTo>
                        <a:lnTo>
                          <a:pt x="179" y="449"/>
                        </a:lnTo>
                        <a:lnTo>
                          <a:pt x="176" y="435"/>
                        </a:lnTo>
                        <a:lnTo>
                          <a:pt x="171" y="404"/>
                        </a:lnTo>
                        <a:lnTo>
                          <a:pt x="165" y="368"/>
                        </a:lnTo>
                        <a:lnTo>
                          <a:pt x="157" y="343"/>
                        </a:lnTo>
                        <a:lnTo>
                          <a:pt x="148" y="324"/>
                        </a:lnTo>
                        <a:lnTo>
                          <a:pt x="135" y="296"/>
                        </a:lnTo>
                        <a:lnTo>
                          <a:pt x="128" y="271"/>
                        </a:lnTo>
                        <a:lnTo>
                          <a:pt x="124" y="261"/>
                        </a:lnTo>
                        <a:lnTo>
                          <a:pt x="135" y="249"/>
                        </a:lnTo>
                        <a:lnTo>
                          <a:pt x="163" y="224"/>
                        </a:lnTo>
                        <a:lnTo>
                          <a:pt x="189" y="200"/>
                        </a:lnTo>
                        <a:lnTo>
                          <a:pt x="206" y="186"/>
                        </a:lnTo>
                        <a:lnTo>
                          <a:pt x="220" y="173"/>
                        </a:lnTo>
                        <a:lnTo>
                          <a:pt x="237" y="147"/>
                        </a:lnTo>
                        <a:lnTo>
                          <a:pt x="252" y="122"/>
                        </a:lnTo>
                        <a:lnTo>
                          <a:pt x="257" y="110"/>
                        </a:lnTo>
                        <a:lnTo>
                          <a:pt x="344" y="214"/>
                        </a:lnTo>
                        <a:lnTo>
                          <a:pt x="341" y="233"/>
                        </a:lnTo>
                        <a:lnTo>
                          <a:pt x="335" y="280"/>
                        </a:lnTo>
                        <a:lnTo>
                          <a:pt x="326" y="333"/>
                        </a:lnTo>
                        <a:lnTo>
                          <a:pt x="321" y="366"/>
                        </a:lnTo>
                        <a:lnTo>
                          <a:pt x="315" y="384"/>
                        </a:lnTo>
                        <a:lnTo>
                          <a:pt x="313" y="402"/>
                        </a:lnTo>
                        <a:lnTo>
                          <a:pt x="309" y="413"/>
                        </a:lnTo>
                        <a:lnTo>
                          <a:pt x="306" y="415"/>
                        </a:lnTo>
                        <a:lnTo>
                          <a:pt x="439" y="410"/>
                        </a:lnTo>
                        <a:lnTo>
                          <a:pt x="445" y="384"/>
                        </a:lnTo>
                        <a:lnTo>
                          <a:pt x="456" y="327"/>
                        </a:lnTo>
                        <a:lnTo>
                          <a:pt x="471" y="269"/>
                        </a:lnTo>
                        <a:lnTo>
                          <a:pt x="480" y="235"/>
                        </a:lnTo>
                        <a:lnTo>
                          <a:pt x="489" y="222"/>
                        </a:lnTo>
                        <a:lnTo>
                          <a:pt x="500" y="208"/>
                        </a:lnTo>
                        <a:lnTo>
                          <a:pt x="506" y="194"/>
                        </a:lnTo>
                        <a:lnTo>
                          <a:pt x="508" y="183"/>
                        </a:lnTo>
                        <a:lnTo>
                          <a:pt x="506" y="173"/>
                        </a:lnTo>
                        <a:lnTo>
                          <a:pt x="503" y="157"/>
                        </a:lnTo>
                        <a:lnTo>
                          <a:pt x="497" y="141"/>
                        </a:lnTo>
                        <a:lnTo>
                          <a:pt x="491" y="116"/>
                        </a:lnTo>
                        <a:lnTo>
                          <a:pt x="482" y="86"/>
                        </a:lnTo>
                        <a:lnTo>
                          <a:pt x="471" y="55"/>
                        </a:lnTo>
                        <a:lnTo>
                          <a:pt x="462" y="34"/>
                        </a:lnTo>
                        <a:lnTo>
                          <a:pt x="460" y="26"/>
                        </a:lnTo>
                        <a:lnTo>
                          <a:pt x="456" y="22"/>
                        </a:lnTo>
                        <a:lnTo>
                          <a:pt x="451" y="20"/>
                        </a:lnTo>
                        <a:lnTo>
                          <a:pt x="443" y="14"/>
                        </a:lnTo>
                        <a:lnTo>
                          <a:pt x="428" y="8"/>
                        </a:lnTo>
                        <a:lnTo>
                          <a:pt x="413" y="6"/>
                        </a:lnTo>
                        <a:lnTo>
                          <a:pt x="399" y="3"/>
                        </a:lnTo>
                        <a:lnTo>
                          <a:pt x="382" y="0"/>
                        </a:lnTo>
                        <a:lnTo>
                          <a:pt x="367" y="3"/>
                        </a:lnTo>
                        <a:lnTo>
                          <a:pt x="352" y="6"/>
                        </a:lnTo>
                        <a:lnTo>
                          <a:pt x="335" y="6"/>
                        </a:lnTo>
                        <a:lnTo>
                          <a:pt x="319" y="8"/>
                        </a:lnTo>
                        <a:lnTo>
                          <a:pt x="304" y="8"/>
                        </a:lnTo>
                        <a:lnTo>
                          <a:pt x="287" y="8"/>
                        </a:lnTo>
                        <a:lnTo>
                          <a:pt x="272" y="8"/>
                        </a:lnTo>
                        <a:lnTo>
                          <a:pt x="261" y="8"/>
                        </a:lnTo>
                        <a:lnTo>
                          <a:pt x="249" y="11"/>
                        </a:lnTo>
                        <a:lnTo>
                          <a:pt x="235" y="14"/>
                        </a:lnTo>
                        <a:lnTo>
                          <a:pt x="211" y="16"/>
                        </a:lnTo>
                        <a:lnTo>
                          <a:pt x="185" y="22"/>
                        </a:lnTo>
                        <a:lnTo>
                          <a:pt x="157" y="28"/>
                        </a:lnTo>
                        <a:lnTo>
                          <a:pt x="131" y="34"/>
                        </a:lnTo>
                        <a:lnTo>
                          <a:pt x="108" y="39"/>
                        </a:lnTo>
                        <a:lnTo>
                          <a:pt x="93" y="44"/>
                        </a:lnTo>
                        <a:lnTo>
                          <a:pt x="87" y="44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2400"/>
                      <a:buFont typeface="Arial"/>
                      <a:buNone/>
                    </a:pPr>
                    <a:endParaRPr sz="2400" b="0" i="0" u="none" strike="noStrike" cap="none">
                      <a:solidFill>
                        <a:schemeClr val="dk1"/>
                      </a:solidFill>
                      <a:latin typeface="Times"/>
                      <a:ea typeface="Times"/>
                      <a:cs typeface="Times"/>
                      <a:sym typeface="Times"/>
                    </a:endParaRPr>
                  </a:p>
                </p:txBody>
              </p:sp>
              <p:sp>
                <p:nvSpPr>
                  <p:cNvPr id="94" name="Google Shape;94;p12"/>
                  <p:cNvSpPr/>
                  <p:nvPr/>
                </p:nvSpPr>
                <p:spPr>
                  <a:xfrm rot="249540">
                    <a:off x="5527" y="2023"/>
                    <a:ext cx="532" cy="4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5" h="454" extrusionOk="0">
                        <a:moveTo>
                          <a:pt x="0" y="20"/>
                        </a:moveTo>
                        <a:lnTo>
                          <a:pt x="3" y="23"/>
                        </a:lnTo>
                        <a:lnTo>
                          <a:pt x="12" y="28"/>
                        </a:lnTo>
                        <a:lnTo>
                          <a:pt x="23" y="36"/>
                        </a:lnTo>
                        <a:lnTo>
                          <a:pt x="38" y="44"/>
                        </a:lnTo>
                        <a:lnTo>
                          <a:pt x="52" y="59"/>
                        </a:lnTo>
                        <a:lnTo>
                          <a:pt x="67" y="70"/>
                        </a:lnTo>
                        <a:lnTo>
                          <a:pt x="82" y="81"/>
                        </a:lnTo>
                        <a:lnTo>
                          <a:pt x="93" y="89"/>
                        </a:lnTo>
                        <a:lnTo>
                          <a:pt x="104" y="97"/>
                        </a:lnTo>
                        <a:lnTo>
                          <a:pt x="119" y="106"/>
                        </a:lnTo>
                        <a:lnTo>
                          <a:pt x="136" y="117"/>
                        </a:lnTo>
                        <a:lnTo>
                          <a:pt x="150" y="122"/>
                        </a:lnTo>
                        <a:lnTo>
                          <a:pt x="165" y="130"/>
                        </a:lnTo>
                        <a:lnTo>
                          <a:pt x="176" y="136"/>
                        </a:lnTo>
                        <a:lnTo>
                          <a:pt x="184" y="141"/>
                        </a:lnTo>
                        <a:lnTo>
                          <a:pt x="188" y="141"/>
                        </a:lnTo>
                        <a:lnTo>
                          <a:pt x="225" y="158"/>
                        </a:lnTo>
                        <a:lnTo>
                          <a:pt x="225" y="175"/>
                        </a:lnTo>
                        <a:lnTo>
                          <a:pt x="228" y="208"/>
                        </a:lnTo>
                        <a:lnTo>
                          <a:pt x="225" y="247"/>
                        </a:lnTo>
                        <a:lnTo>
                          <a:pt x="217" y="274"/>
                        </a:lnTo>
                        <a:lnTo>
                          <a:pt x="199" y="300"/>
                        </a:lnTo>
                        <a:lnTo>
                          <a:pt x="179" y="335"/>
                        </a:lnTo>
                        <a:lnTo>
                          <a:pt x="162" y="368"/>
                        </a:lnTo>
                        <a:lnTo>
                          <a:pt x="153" y="382"/>
                        </a:lnTo>
                        <a:lnTo>
                          <a:pt x="130" y="449"/>
                        </a:lnTo>
                        <a:lnTo>
                          <a:pt x="136" y="451"/>
                        </a:lnTo>
                        <a:lnTo>
                          <a:pt x="141" y="451"/>
                        </a:lnTo>
                        <a:lnTo>
                          <a:pt x="153" y="454"/>
                        </a:lnTo>
                        <a:lnTo>
                          <a:pt x="165" y="454"/>
                        </a:lnTo>
                        <a:lnTo>
                          <a:pt x="184" y="454"/>
                        </a:lnTo>
                        <a:lnTo>
                          <a:pt x="205" y="451"/>
                        </a:lnTo>
                        <a:lnTo>
                          <a:pt x="234" y="449"/>
                        </a:lnTo>
                        <a:lnTo>
                          <a:pt x="266" y="443"/>
                        </a:lnTo>
                        <a:lnTo>
                          <a:pt x="295" y="441"/>
                        </a:lnTo>
                        <a:lnTo>
                          <a:pt x="321" y="438"/>
                        </a:lnTo>
                        <a:lnTo>
                          <a:pt x="347" y="435"/>
                        </a:lnTo>
                        <a:lnTo>
                          <a:pt x="369" y="435"/>
                        </a:lnTo>
                        <a:lnTo>
                          <a:pt x="386" y="433"/>
                        </a:lnTo>
                        <a:lnTo>
                          <a:pt x="401" y="433"/>
                        </a:lnTo>
                        <a:lnTo>
                          <a:pt x="412" y="433"/>
                        </a:lnTo>
                        <a:lnTo>
                          <a:pt x="425" y="433"/>
                        </a:lnTo>
                        <a:lnTo>
                          <a:pt x="442" y="429"/>
                        </a:lnTo>
                        <a:lnTo>
                          <a:pt x="462" y="429"/>
                        </a:lnTo>
                        <a:lnTo>
                          <a:pt x="485" y="427"/>
                        </a:lnTo>
                        <a:lnTo>
                          <a:pt x="505" y="423"/>
                        </a:lnTo>
                        <a:lnTo>
                          <a:pt x="520" y="423"/>
                        </a:lnTo>
                        <a:lnTo>
                          <a:pt x="531" y="421"/>
                        </a:lnTo>
                        <a:lnTo>
                          <a:pt x="536" y="421"/>
                        </a:lnTo>
                        <a:lnTo>
                          <a:pt x="534" y="413"/>
                        </a:lnTo>
                        <a:lnTo>
                          <a:pt x="522" y="391"/>
                        </a:lnTo>
                        <a:lnTo>
                          <a:pt x="511" y="357"/>
                        </a:lnTo>
                        <a:lnTo>
                          <a:pt x="493" y="318"/>
                        </a:lnTo>
                        <a:lnTo>
                          <a:pt x="479" y="282"/>
                        </a:lnTo>
                        <a:lnTo>
                          <a:pt x="464" y="247"/>
                        </a:lnTo>
                        <a:lnTo>
                          <a:pt x="456" y="222"/>
                        </a:lnTo>
                        <a:lnTo>
                          <a:pt x="449" y="208"/>
                        </a:lnTo>
                        <a:lnTo>
                          <a:pt x="447" y="197"/>
                        </a:lnTo>
                        <a:lnTo>
                          <a:pt x="444" y="188"/>
                        </a:lnTo>
                        <a:lnTo>
                          <a:pt x="442" y="180"/>
                        </a:lnTo>
                        <a:lnTo>
                          <a:pt x="442" y="177"/>
                        </a:lnTo>
                        <a:lnTo>
                          <a:pt x="447" y="175"/>
                        </a:lnTo>
                        <a:lnTo>
                          <a:pt x="459" y="169"/>
                        </a:lnTo>
                        <a:lnTo>
                          <a:pt x="479" y="158"/>
                        </a:lnTo>
                        <a:lnTo>
                          <a:pt x="503" y="147"/>
                        </a:lnTo>
                        <a:lnTo>
                          <a:pt x="525" y="133"/>
                        </a:lnTo>
                        <a:lnTo>
                          <a:pt x="549" y="122"/>
                        </a:lnTo>
                        <a:lnTo>
                          <a:pt x="568" y="111"/>
                        </a:lnTo>
                        <a:lnTo>
                          <a:pt x="586" y="103"/>
                        </a:lnTo>
                        <a:lnTo>
                          <a:pt x="601" y="94"/>
                        </a:lnTo>
                        <a:lnTo>
                          <a:pt x="612" y="89"/>
                        </a:lnTo>
                        <a:lnTo>
                          <a:pt x="623" y="83"/>
                        </a:lnTo>
                        <a:lnTo>
                          <a:pt x="635" y="75"/>
                        </a:lnTo>
                        <a:lnTo>
                          <a:pt x="644" y="70"/>
                        </a:lnTo>
                        <a:lnTo>
                          <a:pt x="655" y="64"/>
                        </a:lnTo>
                        <a:lnTo>
                          <a:pt x="666" y="59"/>
                        </a:lnTo>
                        <a:lnTo>
                          <a:pt x="679" y="53"/>
                        </a:lnTo>
                        <a:lnTo>
                          <a:pt x="690" y="47"/>
                        </a:lnTo>
                        <a:lnTo>
                          <a:pt x="705" y="42"/>
                        </a:lnTo>
                        <a:lnTo>
                          <a:pt x="718" y="34"/>
                        </a:lnTo>
                        <a:lnTo>
                          <a:pt x="733" y="26"/>
                        </a:lnTo>
                        <a:lnTo>
                          <a:pt x="744" y="17"/>
                        </a:lnTo>
                        <a:lnTo>
                          <a:pt x="757" y="11"/>
                        </a:lnTo>
                        <a:lnTo>
                          <a:pt x="762" y="9"/>
                        </a:lnTo>
                        <a:lnTo>
                          <a:pt x="765" y="6"/>
                        </a:lnTo>
                        <a:lnTo>
                          <a:pt x="718" y="0"/>
                        </a:lnTo>
                        <a:lnTo>
                          <a:pt x="672" y="9"/>
                        </a:lnTo>
                        <a:lnTo>
                          <a:pt x="661" y="11"/>
                        </a:lnTo>
                        <a:lnTo>
                          <a:pt x="635" y="20"/>
                        </a:lnTo>
                        <a:lnTo>
                          <a:pt x="594" y="28"/>
                        </a:lnTo>
                        <a:lnTo>
                          <a:pt x="549" y="42"/>
                        </a:lnTo>
                        <a:lnTo>
                          <a:pt x="503" y="53"/>
                        </a:lnTo>
                        <a:lnTo>
                          <a:pt x="462" y="64"/>
                        </a:lnTo>
                        <a:lnTo>
                          <a:pt x="430" y="73"/>
                        </a:lnTo>
                        <a:lnTo>
                          <a:pt x="412" y="75"/>
                        </a:lnTo>
                        <a:lnTo>
                          <a:pt x="404" y="77"/>
                        </a:lnTo>
                        <a:lnTo>
                          <a:pt x="392" y="81"/>
                        </a:lnTo>
                        <a:lnTo>
                          <a:pt x="379" y="83"/>
                        </a:lnTo>
                        <a:lnTo>
                          <a:pt x="364" y="89"/>
                        </a:lnTo>
                        <a:lnTo>
                          <a:pt x="349" y="91"/>
                        </a:lnTo>
                        <a:lnTo>
                          <a:pt x="338" y="94"/>
                        </a:lnTo>
                        <a:lnTo>
                          <a:pt x="329" y="97"/>
                        </a:lnTo>
                        <a:lnTo>
                          <a:pt x="326" y="97"/>
                        </a:lnTo>
                        <a:lnTo>
                          <a:pt x="171" y="67"/>
                        </a:lnTo>
                        <a:lnTo>
                          <a:pt x="0" y="20"/>
                        </a:lnTo>
                        <a:close/>
                      </a:path>
                    </a:pathLst>
                  </a:custGeom>
                  <a:solidFill>
                    <a:srgbClr val="339966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2400"/>
                      <a:buFont typeface="Arial"/>
                      <a:buNone/>
                    </a:pPr>
                    <a:endParaRPr sz="2400" b="0" i="0" u="none" strike="noStrike" cap="none">
                      <a:solidFill>
                        <a:schemeClr val="dk1"/>
                      </a:solidFill>
                      <a:latin typeface="Times"/>
                      <a:ea typeface="Times"/>
                      <a:cs typeface="Times"/>
                      <a:sym typeface="Times"/>
                    </a:endParaRPr>
                  </a:p>
                </p:txBody>
              </p:sp>
            </p:grpSp>
          </p:grpSp>
          <p:grpSp>
            <p:nvGrpSpPr>
              <p:cNvPr id="95" name="Google Shape;95;p12"/>
              <p:cNvGrpSpPr/>
              <p:nvPr/>
            </p:nvGrpSpPr>
            <p:grpSpPr>
              <a:xfrm>
                <a:off x="6010" y="1548"/>
                <a:ext cx="529" cy="1359"/>
                <a:chOff x="6299" y="1553"/>
                <a:chExt cx="529" cy="1359"/>
              </a:xfrm>
            </p:grpSpPr>
            <p:sp>
              <p:nvSpPr>
                <p:cNvPr id="96" name="Google Shape;96;p12"/>
                <p:cNvSpPr/>
                <p:nvPr/>
              </p:nvSpPr>
              <p:spPr>
                <a:xfrm rot="326061">
                  <a:off x="6483" y="1560"/>
                  <a:ext cx="159" cy="1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3" h="172" extrusionOk="0">
                      <a:moveTo>
                        <a:pt x="61" y="172"/>
                      </a:moveTo>
                      <a:lnTo>
                        <a:pt x="0" y="72"/>
                      </a:lnTo>
                      <a:lnTo>
                        <a:pt x="46" y="72"/>
                      </a:lnTo>
                      <a:lnTo>
                        <a:pt x="115" y="0"/>
                      </a:lnTo>
                      <a:lnTo>
                        <a:pt x="132" y="53"/>
                      </a:lnTo>
                      <a:lnTo>
                        <a:pt x="243" y="31"/>
                      </a:lnTo>
                      <a:lnTo>
                        <a:pt x="165" y="144"/>
                      </a:lnTo>
                      <a:lnTo>
                        <a:pt x="61" y="172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endParaRPr sz="2400" b="0" i="0" u="none" strike="noStrike" cap="none">
                    <a:solidFill>
                      <a:schemeClr val="dk1"/>
                    </a:solidFill>
                    <a:latin typeface="Times"/>
                    <a:ea typeface="Times"/>
                    <a:cs typeface="Times"/>
                    <a:sym typeface="Times"/>
                  </a:endParaRPr>
                </a:p>
              </p:txBody>
            </p:sp>
            <p:sp>
              <p:nvSpPr>
                <p:cNvPr id="97" name="Google Shape;97;p12"/>
                <p:cNvSpPr/>
                <p:nvPr/>
              </p:nvSpPr>
              <p:spPr>
                <a:xfrm rot="326061">
                  <a:off x="6364" y="1701"/>
                  <a:ext cx="451" cy="2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6" h="268" extrusionOk="0">
                      <a:moveTo>
                        <a:pt x="0" y="36"/>
                      </a:moveTo>
                      <a:lnTo>
                        <a:pt x="6" y="39"/>
                      </a:lnTo>
                      <a:lnTo>
                        <a:pt x="26" y="41"/>
                      </a:lnTo>
                      <a:lnTo>
                        <a:pt x="46" y="49"/>
                      </a:lnTo>
                      <a:lnTo>
                        <a:pt x="69" y="60"/>
                      </a:lnTo>
                      <a:lnTo>
                        <a:pt x="92" y="75"/>
                      </a:lnTo>
                      <a:lnTo>
                        <a:pt x="119" y="86"/>
                      </a:lnTo>
                      <a:lnTo>
                        <a:pt x="139" y="94"/>
                      </a:lnTo>
                      <a:lnTo>
                        <a:pt x="147" y="96"/>
                      </a:lnTo>
                      <a:lnTo>
                        <a:pt x="150" y="99"/>
                      </a:lnTo>
                      <a:lnTo>
                        <a:pt x="158" y="104"/>
                      </a:lnTo>
                      <a:lnTo>
                        <a:pt x="167" y="113"/>
                      </a:lnTo>
                      <a:lnTo>
                        <a:pt x="184" y="124"/>
                      </a:lnTo>
                      <a:lnTo>
                        <a:pt x="199" y="133"/>
                      </a:lnTo>
                      <a:lnTo>
                        <a:pt x="217" y="141"/>
                      </a:lnTo>
                      <a:lnTo>
                        <a:pt x="236" y="143"/>
                      </a:lnTo>
                      <a:lnTo>
                        <a:pt x="254" y="141"/>
                      </a:lnTo>
                      <a:lnTo>
                        <a:pt x="277" y="133"/>
                      </a:lnTo>
                      <a:lnTo>
                        <a:pt x="291" y="130"/>
                      </a:lnTo>
                      <a:lnTo>
                        <a:pt x="303" y="127"/>
                      </a:lnTo>
                      <a:lnTo>
                        <a:pt x="326" y="119"/>
                      </a:lnTo>
                      <a:lnTo>
                        <a:pt x="340" y="113"/>
                      </a:lnTo>
                      <a:lnTo>
                        <a:pt x="358" y="104"/>
                      </a:lnTo>
                      <a:lnTo>
                        <a:pt x="375" y="99"/>
                      </a:lnTo>
                      <a:lnTo>
                        <a:pt x="393" y="90"/>
                      </a:lnTo>
                      <a:lnTo>
                        <a:pt x="407" y="86"/>
                      </a:lnTo>
                      <a:lnTo>
                        <a:pt x="421" y="83"/>
                      </a:lnTo>
                      <a:lnTo>
                        <a:pt x="436" y="80"/>
                      </a:lnTo>
                      <a:lnTo>
                        <a:pt x="445" y="80"/>
                      </a:lnTo>
                      <a:lnTo>
                        <a:pt x="453" y="80"/>
                      </a:lnTo>
                      <a:lnTo>
                        <a:pt x="464" y="80"/>
                      </a:lnTo>
                      <a:lnTo>
                        <a:pt x="476" y="77"/>
                      </a:lnTo>
                      <a:lnTo>
                        <a:pt x="488" y="75"/>
                      </a:lnTo>
                      <a:lnTo>
                        <a:pt x="499" y="71"/>
                      </a:lnTo>
                      <a:lnTo>
                        <a:pt x="514" y="66"/>
                      </a:lnTo>
                      <a:lnTo>
                        <a:pt x="525" y="63"/>
                      </a:lnTo>
                      <a:lnTo>
                        <a:pt x="540" y="57"/>
                      </a:lnTo>
                      <a:lnTo>
                        <a:pt x="554" y="51"/>
                      </a:lnTo>
                      <a:lnTo>
                        <a:pt x="568" y="47"/>
                      </a:lnTo>
                      <a:lnTo>
                        <a:pt x="586" y="39"/>
                      </a:lnTo>
                      <a:lnTo>
                        <a:pt x="599" y="30"/>
                      </a:lnTo>
                      <a:lnTo>
                        <a:pt x="614" y="24"/>
                      </a:lnTo>
                      <a:lnTo>
                        <a:pt x="627" y="19"/>
                      </a:lnTo>
                      <a:lnTo>
                        <a:pt x="638" y="16"/>
                      </a:lnTo>
                      <a:lnTo>
                        <a:pt x="646" y="13"/>
                      </a:lnTo>
                      <a:lnTo>
                        <a:pt x="661" y="8"/>
                      </a:lnTo>
                      <a:lnTo>
                        <a:pt x="677" y="4"/>
                      </a:lnTo>
                      <a:lnTo>
                        <a:pt x="690" y="0"/>
                      </a:lnTo>
                      <a:lnTo>
                        <a:pt x="696" y="0"/>
                      </a:lnTo>
                      <a:lnTo>
                        <a:pt x="499" y="188"/>
                      </a:lnTo>
                      <a:lnTo>
                        <a:pt x="208" y="268"/>
                      </a:lnTo>
                      <a:lnTo>
                        <a:pt x="199" y="254"/>
                      </a:lnTo>
                      <a:lnTo>
                        <a:pt x="176" y="227"/>
                      </a:lnTo>
                      <a:lnTo>
                        <a:pt x="150" y="196"/>
                      </a:lnTo>
                      <a:lnTo>
                        <a:pt x="130" y="180"/>
                      </a:lnTo>
                      <a:lnTo>
                        <a:pt x="110" y="166"/>
                      </a:lnTo>
                      <a:lnTo>
                        <a:pt x="80" y="141"/>
                      </a:lnTo>
                      <a:lnTo>
                        <a:pt x="58" y="119"/>
                      </a:lnTo>
                      <a:lnTo>
                        <a:pt x="46" y="11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33996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endParaRPr sz="2400" b="0" i="0" u="none" strike="noStrike" cap="none">
                    <a:solidFill>
                      <a:schemeClr val="dk1"/>
                    </a:solidFill>
                    <a:latin typeface="Times"/>
                    <a:ea typeface="Times"/>
                    <a:cs typeface="Times"/>
                    <a:sym typeface="Times"/>
                  </a:endParaRPr>
                </a:p>
              </p:txBody>
            </p:sp>
            <p:sp>
              <p:nvSpPr>
                <p:cNvPr id="98" name="Google Shape;98;p12"/>
                <p:cNvSpPr/>
                <p:nvPr/>
              </p:nvSpPr>
              <p:spPr>
                <a:xfrm rot="326061">
                  <a:off x="6404" y="1786"/>
                  <a:ext cx="318" cy="9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910" extrusionOk="0">
                      <a:moveTo>
                        <a:pt x="81" y="39"/>
                      </a:moveTo>
                      <a:lnTo>
                        <a:pt x="81" y="47"/>
                      </a:lnTo>
                      <a:lnTo>
                        <a:pt x="83" y="71"/>
                      </a:lnTo>
                      <a:lnTo>
                        <a:pt x="81" y="100"/>
                      </a:lnTo>
                      <a:lnTo>
                        <a:pt x="75" y="127"/>
                      </a:lnTo>
                      <a:lnTo>
                        <a:pt x="66" y="141"/>
                      </a:lnTo>
                      <a:lnTo>
                        <a:pt x="66" y="151"/>
                      </a:lnTo>
                      <a:lnTo>
                        <a:pt x="66" y="166"/>
                      </a:lnTo>
                      <a:lnTo>
                        <a:pt x="66" y="202"/>
                      </a:lnTo>
                      <a:lnTo>
                        <a:pt x="66" y="241"/>
                      </a:lnTo>
                      <a:lnTo>
                        <a:pt x="70" y="268"/>
                      </a:lnTo>
                      <a:lnTo>
                        <a:pt x="72" y="288"/>
                      </a:lnTo>
                      <a:lnTo>
                        <a:pt x="72" y="309"/>
                      </a:lnTo>
                      <a:lnTo>
                        <a:pt x="70" y="337"/>
                      </a:lnTo>
                      <a:lnTo>
                        <a:pt x="64" y="368"/>
                      </a:lnTo>
                      <a:lnTo>
                        <a:pt x="55" y="398"/>
                      </a:lnTo>
                      <a:lnTo>
                        <a:pt x="51" y="421"/>
                      </a:lnTo>
                      <a:lnTo>
                        <a:pt x="43" y="456"/>
                      </a:lnTo>
                      <a:lnTo>
                        <a:pt x="29" y="520"/>
                      </a:lnTo>
                      <a:lnTo>
                        <a:pt x="12" y="591"/>
                      </a:lnTo>
                      <a:lnTo>
                        <a:pt x="3" y="638"/>
                      </a:lnTo>
                      <a:lnTo>
                        <a:pt x="0" y="691"/>
                      </a:lnTo>
                      <a:lnTo>
                        <a:pt x="3" y="771"/>
                      </a:lnTo>
                      <a:lnTo>
                        <a:pt x="5" y="847"/>
                      </a:lnTo>
                      <a:lnTo>
                        <a:pt x="5" y="885"/>
                      </a:lnTo>
                      <a:lnTo>
                        <a:pt x="8" y="894"/>
                      </a:lnTo>
                      <a:lnTo>
                        <a:pt x="12" y="902"/>
                      </a:lnTo>
                      <a:lnTo>
                        <a:pt x="14" y="908"/>
                      </a:lnTo>
                      <a:lnTo>
                        <a:pt x="18" y="910"/>
                      </a:lnTo>
                      <a:lnTo>
                        <a:pt x="23" y="910"/>
                      </a:lnTo>
                      <a:lnTo>
                        <a:pt x="38" y="910"/>
                      </a:lnTo>
                      <a:lnTo>
                        <a:pt x="55" y="910"/>
                      </a:lnTo>
                      <a:lnTo>
                        <a:pt x="77" y="908"/>
                      </a:lnTo>
                      <a:lnTo>
                        <a:pt x="101" y="908"/>
                      </a:lnTo>
                      <a:lnTo>
                        <a:pt x="124" y="902"/>
                      </a:lnTo>
                      <a:lnTo>
                        <a:pt x="142" y="900"/>
                      </a:lnTo>
                      <a:lnTo>
                        <a:pt x="153" y="894"/>
                      </a:lnTo>
                      <a:lnTo>
                        <a:pt x="159" y="855"/>
                      </a:lnTo>
                      <a:lnTo>
                        <a:pt x="153" y="789"/>
                      </a:lnTo>
                      <a:lnTo>
                        <a:pt x="144" y="724"/>
                      </a:lnTo>
                      <a:lnTo>
                        <a:pt x="138" y="697"/>
                      </a:lnTo>
                      <a:lnTo>
                        <a:pt x="144" y="691"/>
                      </a:lnTo>
                      <a:lnTo>
                        <a:pt x="155" y="675"/>
                      </a:lnTo>
                      <a:lnTo>
                        <a:pt x="176" y="650"/>
                      </a:lnTo>
                      <a:lnTo>
                        <a:pt x="199" y="617"/>
                      </a:lnTo>
                      <a:lnTo>
                        <a:pt x="222" y="581"/>
                      </a:lnTo>
                      <a:lnTo>
                        <a:pt x="246" y="542"/>
                      </a:lnTo>
                      <a:lnTo>
                        <a:pt x="262" y="503"/>
                      </a:lnTo>
                      <a:lnTo>
                        <a:pt x="277" y="468"/>
                      </a:lnTo>
                      <a:lnTo>
                        <a:pt x="289" y="466"/>
                      </a:lnTo>
                      <a:lnTo>
                        <a:pt x="311" y="495"/>
                      </a:lnTo>
                      <a:lnTo>
                        <a:pt x="332" y="536"/>
                      </a:lnTo>
                      <a:lnTo>
                        <a:pt x="346" y="564"/>
                      </a:lnTo>
                      <a:lnTo>
                        <a:pt x="340" y="614"/>
                      </a:lnTo>
                      <a:lnTo>
                        <a:pt x="318" y="706"/>
                      </a:lnTo>
                      <a:lnTo>
                        <a:pt x="292" y="794"/>
                      </a:lnTo>
                      <a:lnTo>
                        <a:pt x="280" y="833"/>
                      </a:lnTo>
                      <a:lnTo>
                        <a:pt x="283" y="833"/>
                      </a:lnTo>
                      <a:lnTo>
                        <a:pt x="292" y="838"/>
                      </a:lnTo>
                      <a:lnTo>
                        <a:pt x="309" y="841"/>
                      </a:lnTo>
                      <a:lnTo>
                        <a:pt x="335" y="844"/>
                      </a:lnTo>
                      <a:lnTo>
                        <a:pt x="352" y="844"/>
                      </a:lnTo>
                      <a:lnTo>
                        <a:pt x="370" y="844"/>
                      </a:lnTo>
                      <a:lnTo>
                        <a:pt x="383" y="844"/>
                      </a:lnTo>
                      <a:lnTo>
                        <a:pt x="398" y="841"/>
                      </a:lnTo>
                      <a:lnTo>
                        <a:pt x="409" y="838"/>
                      </a:lnTo>
                      <a:lnTo>
                        <a:pt x="418" y="838"/>
                      </a:lnTo>
                      <a:lnTo>
                        <a:pt x="424" y="836"/>
                      </a:lnTo>
                      <a:lnTo>
                        <a:pt x="427" y="836"/>
                      </a:lnTo>
                      <a:lnTo>
                        <a:pt x="433" y="810"/>
                      </a:lnTo>
                      <a:lnTo>
                        <a:pt x="441" y="758"/>
                      </a:lnTo>
                      <a:lnTo>
                        <a:pt x="453" y="701"/>
                      </a:lnTo>
                      <a:lnTo>
                        <a:pt x="459" y="664"/>
                      </a:lnTo>
                      <a:lnTo>
                        <a:pt x="467" y="634"/>
                      </a:lnTo>
                      <a:lnTo>
                        <a:pt x="476" y="583"/>
                      </a:lnTo>
                      <a:lnTo>
                        <a:pt x="487" y="540"/>
                      </a:lnTo>
                      <a:lnTo>
                        <a:pt x="491" y="520"/>
                      </a:lnTo>
                      <a:lnTo>
                        <a:pt x="487" y="503"/>
                      </a:lnTo>
                      <a:lnTo>
                        <a:pt x="482" y="468"/>
                      </a:lnTo>
                      <a:lnTo>
                        <a:pt x="467" y="429"/>
                      </a:lnTo>
                      <a:lnTo>
                        <a:pt x="445" y="401"/>
                      </a:lnTo>
                      <a:lnTo>
                        <a:pt x="424" y="382"/>
                      </a:lnTo>
                      <a:lnTo>
                        <a:pt x="409" y="360"/>
                      </a:lnTo>
                      <a:lnTo>
                        <a:pt x="398" y="335"/>
                      </a:lnTo>
                      <a:lnTo>
                        <a:pt x="389" y="301"/>
                      </a:lnTo>
                      <a:lnTo>
                        <a:pt x="378" y="262"/>
                      </a:lnTo>
                      <a:lnTo>
                        <a:pt x="361" y="224"/>
                      </a:lnTo>
                      <a:lnTo>
                        <a:pt x="349" y="190"/>
                      </a:lnTo>
                      <a:lnTo>
                        <a:pt x="346" y="166"/>
                      </a:lnTo>
                      <a:lnTo>
                        <a:pt x="352" y="149"/>
                      </a:lnTo>
                      <a:lnTo>
                        <a:pt x="363" y="133"/>
                      </a:lnTo>
                      <a:lnTo>
                        <a:pt x="372" y="118"/>
                      </a:lnTo>
                      <a:lnTo>
                        <a:pt x="372" y="108"/>
                      </a:lnTo>
                      <a:lnTo>
                        <a:pt x="363" y="86"/>
                      </a:lnTo>
                      <a:lnTo>
                        <a:pt x="344" y="50"/>
                      </a:lnTo>
                      <a:lnTo>
                        <a:pt x="326" y="16"/>
                      </a:lnTo>
                      <a:lnTo>
                        <a:pt x="318" y="0"/>
                      </a:lnTo>
                      <a:lnTo>
                        <a:pt x="309" y="0"/>
                      </a:lnTo>
                      <a:lnTo>
                        <a:pt x="285" y="0"/>
                      </a:lnTo>
                      <a:lnTo>
                        <a:pt x="262" y="0"/>
                      </a:lnTo>
                      <a:lnTo>
                        <a:pt x="254" y="8"/>
                      </a:lnTo>
                      <a:lnTo>
                        <a:pt x="254" y="27"/>
                      </a:lnTo>
                      <a:lnTo>
                        <a:pt x="259" y="55"/>
                      </a:lnTo>
                      <a:lnTo>
                        <a:pt x="262" y="83"/>
                      </a:lnTo>
                      <a:lnTo>
                        <a:pt x="262" y="104"/>
                      </a:lnTo>
                      <a:lnTo>
                        <a:pt x="259" y="110"/>
                      </a:lnTo>
                      <a:lnTo>
                        <a:pt x="251" y="116"/>
                      </a:lnTo>
                      <a:lnTo>
                        <a:pt x="240" y="121"/>
                      </a:lnTo>
                      <a:lnTo>
                        <a:pt x="228" y="127"/>
                      </a:lnTo>
                      <a:lnTo>
                        <a:pt x="211" y="133"/>
                      </a:lnTo>
                      <a:lnTo>
                        <a:pt x="196" y="136"/>
                      </a:lnTo>
                      <a:lnTo>
                        <a:pt x="181" y="136"/>
                      </a:lnTo>
                      <a:lnTo>
                        <a:pt x="168" y="136"/>
                      </a:lnTo>
                      <a:lnTo>
                        <a:pt x="150" y="121"/>
                      </a:lnTo>
                      <a:lnTo>
                        <a:pt x="144" y="94"/>
                      </a:lnTo>
                      <a:lnTo>
                        <a:pt x="144" y="66"/>
                      </a:lnTo>
                      <a:lnTo>
                        <a:pt x="144" y="55"/>
                      </a:lnTo>
                      <a:lnTo>
                        <a:pt x="81" y="3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endParaRPr sz="2400" b="0" i="0" u="none" strike="noStrike" cap="none">
                    <a:solidFill>
                      <a:schemeClr val="dk1"/>
                    </a:solidFill>
                    <a:latin typeface="Times"/>
                    <a:ea typeface="Times"/>
                    <a:cs typeface="Times"/>
                    <a:sym typeface="Times"/>
                  </a:endParaRPr>
                </a:p>
              </p:txBody>
            </p:sp>
            <p:sp>
              <p:nvSpPr>
                <p:cNvPr id="99" name="Google Shape;99;p12"/>
                <p:cNvSpPr/>
                <p:nvPr/>
              </p:nvSpPr>
              <p:spPr>
                <a:xfrm rot="326061">
                  <a:off x="6304" y="2802"/>
                  <a:ext cx="104" cy="1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9" h="98" extrusionOk="0">
                      <a:moveTo>
                        <a:pt x="89" y="0"/>
                      </a:moveTo>
                      <a:lnTo>
                        <a:pt x="77" y="12"/>
                      </a:lnTo>
                      <a:lnTo>
                        <a:pt x="66" y="20"/>
                      </a:lnTo>
                      <a:lnTo>
                        <a:pt x="52" y="31"/>
                      </a:lnTo>
                      <a:lnTo>
                        <a:pt x="40" y="47"/>
                      </a:lnTo>
                      <a:lnTo>
                        <a:pt x="22" y="67"/>
                      </a:lnTo>
                      <a:lnTo>
                        <a:pt x="6" y="86"/>
                      </a:lnTo>
                      <a:lnTo>
                        <a:pt x="0" y="98"/>
                      </a:lnTo>
                      <a:lnTo>
                        <a:pt x="11" y="98"/>
                      </a:lnTo>
                      <a:lnTo>
                        <a:pt x="22" y="94"/>
                      </a:lnTo>
                      <a:lnTo>
                        <a:pt x="37" y="90"/>
                      </a:lnTo>
                      <a:lnTo>
                        <a:pt x="48" y="86"/>
                      </a:lnTo>
                      <a:lnTo>
                        <a:pt x="63" y="81"/>
                      </a:lnTo>
                      <a:lnTo>
                        <a:pt x="74" y="75"/>
                      </a:lnTo>
                      <a:lnTo>
                        <a:pt x="87" y="67"/>
                      </a:lnTo>
                      <a:lnTo>
                        <a:pt x="98" y="61"/>
                      </a:lnTo>
                      <a:lnTo>
                        <a:pt x="107" y="53"/>
                      </a:lnTo>
                      <a:lnTo>
                        <a:pt x="124" y="37"/>
                      </a:lnTo>
                      <a:lnTo>
                        <a:pt x="141" y="22"/>
                      </a:lnTo>
                      <a:lnTo>
                        <a:pt x="152" y="12"/>
                      </a:lnTo>
                      <a:lnTo>
                        <a:pt x="159" y="8"/>
                      </a:lnTo>
                      <a:lnTo>
                        <a:pt x="8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endParaRPr sz="2400" b="0" i="0" u="none" strike="noStrike" cap="none">
                    <a:solidFill>
                      <a:schemeClr val="dk1"/>
                    </a:solidFill>
                    <a:latin typeface="Times"/>
                    <a:ea typeface="Times"/>
                    <a:cs typeface="Times"/>
                    <a:sym typeface="Times"/>
                  </a:endParaRPr>
                </a:p>
              </p:txBody>
            </p:sp>
            <p:sp>
              <p:nvSpPr>
                <p:cNvPr id="100" name="Google Shape;100;p12"/>
                <p:cNvSpPr/>
                <p:nvPr/>
              </p:nvSpPr>
              <p:spPr>
                <a:xfrm rot="326061">
                  <a:off x="6574" y="2759"/>
                  <a:ext cx="136" cy="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8" h="55" extrusionOk="0">
                      <a:moveTo>
                        <a:pt x="0" y="5"/>
                      </a:moveTo>
                      <a:lnTo>
                        <a:pt x="2" y="16"/>
                      </a:lnTo>
                      <a:lnTo>
                        <a:pt x="5" y="33"/>
                      </a:lnTo>
                      <a:lnTo>
                        <a:pt x="5" y="47"/>
                      </a:lnTo>
                      <a:lnTo>
                        <a:pt x="5" y="53"/>
                      </a:lnTo>
                      <a:lnTo>
                        <a:pt x="11" y="53"/>
                      </a:lnTo>
                      <a:lnTo>
                        <a:pt x="17" y="55"/>
                      </a:lnTo>
                      <a:lnTo>
                        <a:pt x="28" y="55"/>
                      </a:lnTo>
                      <a:lnTo>
                        <a:pt x="40" y="55"/>
                      </a:lnTo>
                      <a:lnTo>
                        <a:pt x="57" y="55"/>
                      </a:lnTo>
                      <a:lnTo>
                        <a:pt x="74" y="55"/>
                      </a:lnTo>
                      <a:lnTo>
                        <a:pt x="98" y="53"/>
                      </a:lnTo>
                      <a:lnTo>
                        <a:pt x="121" y="50"/>
                      </a:lnTo>
                      <a:lnTo>
                        <a:pt x="141" y="50"/>
                      </a:lnTo>
                      <a:lnTo>
                        <a:pt x="161" y="50"/>
                      </a:lnTo>
                      <a:lnTo>
                        <a:pt x="176" y="50"/>
                      </a:lnTo>
                      <a:lnTo>
                        <a:pt x="191" y="50"/>
                      </a:lnTo>
                      <a:lnTo>
                        <a:pt x="199" y="53"/>
                      </a:lnTo>
                      <a:lnTo>
                        <a:pt x="204" y="53"/>
                      </a:lnTo>
                      <a:lnTo>
                        <a:pt x="208" y="53"/>
                      </a:lnTo>
                      <a:lnTo>
                        <a:pt x="170" y="22"/>
                      </a:lnTo>
                      <a:lnTo>
                        <a:pt x="10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endParaRPr sz="2400" b="0" i="0" u="none" strike="noStrike" cap="none">
                    <a:solidFill>
                      <a:schemeClr val="dk1"/>
                    </a:solidFill>
                    <a:latin typeface="Times"/>
                    <a:ea typeface="Times"/>
                    <a:cs typeface="Times"/>
                    <a:sym typeface="Times"/>
                  </a:endParaRPr>
                </a:p>
              </p:txBody>
            </p:sp>
            <p:sp>
              <p:nvSpPr>
                <p:cNvPr id="101" name="Google Shape;101;p12"/>
                <p:cNvSpPr/>
                <p:nvPr/>
              </p:nvSpPr>
              <p:spPr>
                <a:xfrm rot="326061">
                  <a:off x="6510" y="1690"/>
                  <a:ext cx="75" cy="1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" h="94" extrusionOk="0">
                      <a:moveTo>
                        <a:pt x="58" y="0"/>
                      </a:moveTo>
                      <a:lnTo>
                        <a:pt x="38" y="8"/>
                      </a:lnTo>
                      <a:lnTo>
                        <a:pt x="21" y="10"/>
                      </a:lnTo>
                      <a:lnTo>
                        <a:pt x="9" y="19"/>
                      </a:lnTo>
                      <a:lnTo>
                        <a:pt x="6" y="30"/>
                      </a:lnTo>
                      <a:lnTo>
                        <a:pt x="4" y="45"/>
                      </a:lnTo>
                      <a:lnTo>
                        <a:pt x="0" y="55"/>
                      </a:lnTo>
                      <a:lnTo>
                        <a:pt x="0" y="66"/>
                      </a:lnTo>
                      <a:lnTo>
                        <a:pt x="12" y="75"/>
                      </a:lnTo>
                      <a:lnTo>
                        <a:pt x="23" y="83"/>
                      </a:lnTo>
                      <a:lnTo>
                        <a:pt x="27" y="92"/>
                      </a:lnTo>
                      <a:lnTo>
                        <a:pt x="35" y="94"/>
                      </a:lnTo>
                      <a:lnTo>
                        <a:pt x="58" y="92"/>
                      </a:lnTo>
                      <a:lnTo>
                        <a:pt x="87" y="89"/>
                      </a:lnTo>
                      <a:lnTo>
                        <a:pt x="105" y="89"/>
                      </a:lnTo>
                      <a:lnTo>
                        <a:pt x="113" y="81"/>
                      </a:lnTo>
                      <a:lnTo>
                        <a:pt x="113" y="69"/>
                      </a:lnTo>
                      <a:lnTo>
                        <a:pt x="113" y="55"/>
                      </a:lnTo>
                      <a:lnTo>
                        <a:pt x="113" y="42"/>
                      </a:lnTo>
                      <a:lnTo>
                        <a:pt x="113" y="34"/>
                      </a:lnTo>
                      <a:lnTo>
                        <a:pt x="108" y="25"/>
                      </a:lnTo>
                      <a:lnTo>
                        <a:pt x="95" y="16"/>
                      </a:lnTo>
                      <a:lnTo>
                        <a:pt x="78" y="8"/>
                      </a:lnTo>
                      <a:lnTo>
                        <a:pt x="64" y="2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BFBF7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endParaRPr sz="2400" b="0" i="0" u="none" strike="noStrike" cap="none">
                    <a:solidFill>
                      <a:schemeClr val="dk1"/>
                    </a:solidFill>
                    <a:latin typeface="Times"/>
                    <a:ea typeface="Times"/>
                    <a:cs typeface="Times"/>
                    <a:sym typeface="Times"/>
                  </a:endParaRPr>
                </a:p>
              </p:txBody>
            </p:sp>
          </p:grpSp>
          <p:grpSp>
            <p:nvGrpSpPr>
              <p:cNvPr id="102" name="Google Shape;102;p12"/>
              <p:cNvGrpSpPr/>
              <p:nvPr/>
            </p:nvGrpSpPr>
            <p:grpSpPr>
              <a:xfrm>
                <a:off x="6779" y="1509"/>
                <a:ext cx="494" cy="1400"/>
                <a:chOff x="7190" y="1605"/>
                <a:chExt cx="494" cy="1400"/>
              </a:xfrm>
            </p:grpSpPr>
            <p:sp>
              <p:nvSpPr>
                <p:cNvPr id="103" name="Google Shape;103;p12"/>
                <p:cNvSpPr/>
                <p:nvPr/>
              </p:nvSpPr>
              <p:spPr>
                <a:xfrm>
                  <a:off x="7190" y="1605"/>
                  <a:ext cx="48" cy="2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0" rIns="0" bIns="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500"/>
                    <a:buFont typeface="Arial"/>
                    <a:buNone/>
                  </a:pPr>
                  <a:r>
                    <a:rPr lang="en-CA" sz="5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endParaRPr sz="2400" b="0" i="0" u="none" strike="noStrike" cap="none">
                    <a:solidFill>
                      <a:schemeClr val="dk1"/>
                    </a:solidFill>
                    <a:latin typeface="Times"/>
                    <a:ea typeface="Times"/>
                    <a:cs typeface="Times"/>
                    <a:sym typeface="Times"/>
                  </a:endParaRPr>
                </a:p>
              </p:txBody>
            </p:sp>
            <p:sp>
              <p:nvSpPr>
                <p:cNvPr id="104" name="Google Shape;104;p12"/>
                <p:cNvSpPr/>
                <p:nvPr/>
              </p:nvSpPr>
              <p:spPr>
                <a:xfrm>
                  <a:off x="7382" y="1765"/>
                  <a:ext cx="263" cy="1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7" h="132" extrusionOk="0">
                      <a:moveTo>
                        <a:pt x="0" y="111"/>
                      </a:moveTo>
                      <a:lnTo>
                        <a:pt x="0" y="105"/>
                      </a:lnTo>
                      <a:lnTo>
                        <a:pt x="0" y="88"/>
                      </a:lnTo>
                      <a:lnTo>
                        <a:pt x="0" y="66"/>
                      </a:lnTo>
                      <a:lnTo>
                        <a:pt x="6" y="44"/>
                      </a:lnTo>
                      <a:lnTo>
                        <a:pt x="12" y="25"/>
                      </a:lnTo>
                      <a:lnTo>
                        <a:pt x="17" y="8"/>
                      </a:lnTo>
                      <a:lnTo>
                        <a:pt x="29" y="0"/>
                      </a:lnTo>
                      <a:lnTo>
                        <a:pt x="52" y="2"/>
                      </a:lnTo>
                      <a:lnTo>
                        <a:pt x="66" y="8"/>
                      </a:lnTo>
                      <a:lnTo>
                        <a:pt x="84" y="14"/>
                      </a:lnTo>
                      <a:lnTo>
                        <a:pt x="104" y="19"/>
                      </a:lnTo>
                      <a:lnTo>
                        <a:pt x="127" y="25"/>
                      </a:lnTo>
                      <a:lnTo>
                        <a:pt x="147" y="29"/>
                      </a:lnTo>
                      <a:lnTo>
                        <a:pt x="170" y="35"/>
                      </a:lnTo>
                      <a:lnTo>
                        <a:pt x="190" y="38"/>
                      </a:lnTo>
                      <a:lnTo>
                        <a:pt x="208" y="41"/>
                      </a:lnTo>
                      <a:lnTo>
                        <a:pt x="225" y="41"/>
                      </a:lnTo>
                      <a:lnTo>
                        <a:pt x="240" y="41"/>
                      </a:lnTo>
                      <a:lnTo>
                        <a:pt x="256" y="41"/>
                      </a:lnTo>
                      <a:lnTo>
                        <a:pt x="271" y="41"/>
                      </a:lnTo>
                      <a:lnTo>
                        <a:pt x="286" y="41"/>
                      </a:lnTo>
                      <a:lnTo>
                        <a:pt x="297" y="38"/>
                      </a:lnTo>
                      <a:lnTo>
                        <a:pt x="309" y="35"/>
                      </a:lnTo>
                      <a:lnTo>
                        <a:pt x="320" y="33"/>
                      </a:lnTo>
                      <a:lnTo>
                        <a:pt x="343" y="27"/>
                      </a:lnTo>
                      <a:lnTo>
                        <a:pt x="366" y="25"/>
                      </a:lnTo>
                      <a:lnTo>
                        <a:pt x="386" y="25"/>
                      </a:lnTo>
                      <a:lnTo>
                        <a:pt x="392" y="25"/>
                      </a:lnTo>
                      <a:lnTo>
                        <a:pt x="407" y="108"/>
                      </a:lnTo>
                      <a:lnTo>
                        <a:pt x="401" y="102"/>
                      </a:lnTo>
                      <a:lnTo>
                        <a:pt x="390" y="88"/>
                      </a:lnTo>
                      <a:lnTo>
                        <a:pt x="369" y="80"/>
                      </a:lnTo>
                      <a:lnTo>
                        <a:pt x="343" y="88"/>
                      </a:lnTo>
                      <a:lnTo>
                        <a:pt x="320" y="105"/>
                      </a:lnTo>
                      <a:lnTo>
                        <a:pt x="303" y="113"/>
                      </a:lnTo>
                      <a:lnTo>
                        <a:pt x="286" y="119"/>
                      </a:lnTo>
                      <a:lnTo>
                        <a:pt x="266" y="119"/>
                      </a:lnTo>
                      <a:lnTo>
                        <a:pt x="242" y="115"/>
                      </a:lnTo>
                      <a:lnTo>
                        <a:pt x="225" y="111"/>
                      </a:lnTo>
                      <a:lnTo>
                        <a:pt x="208" y="105"/>
                      </a:lnTo>
                      <a:lnTo>
                        <a:pt x="193" y="102"/>
                      </a:lnTo>
                      <a:lnTo>
                        <a:pt x="175" y="102"/>
                      </a:lnTo>
                      <a:lnTo>
                        <a:pt x="158" y="105"/>
                      </a:lnTo>
                      <a:lnTo>
                        <a:pt x="144" y="111"/>
                      </a:lnTo>
                      <a:lnTo>
                        <a:pt x="138" y="111"/>
                      </a:lnTo>
                      <a:lnTo>
                        <a:pt x="95" y="132"/>
                      </a:lnTo>
                      <a:lnTo>
                        <a:pt x="0" y="11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endParaRPr sz="2400" b="0" i="0" u="none" strike="noStrike" cap="none">
                    <a:solidFill>
                      <a:schemeClr val="dk1"/>
                    </a:solidFill>
                    <a:latin typeface="Times"/>
                    <a:ea typeface="Times"/>
                    <a:cs typeface="Times"/>
                    <a:sym typeface="Times"/>
                  </a:endParaRPr>
                </a:p>
              </p:txBody>
            </p:sp>
            <p:sp>
              <p:nvSpPr>
                <p:cNvPr id="105" name="Google Shape;105;p12"/>
                <p:cNvSpPr/>
                <p:nvPr/>
              </p:nvSpPr>
              <p:spPr>
                <a:xfrm>
                  <a:off x="7238" y="1666"/>
                  <a:ext cx="446" cy="6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8" h="626" extrusionOk="0">
                      <a:moveTo>
                        <a:pt x="0" y="0"/>
                      </a:moveTo>
                      <a:lnTo>
                        <a:pt x="8" y="47"/>
                      </a:lnTo>
                      <a:lnTo>
                        <a:pt x="29" y="150"/>
                      </a:lnTo>
                      <a:lnTo>
                        <a:pt x="49" y="258"/>
                      </a:lnTo>
                      <a:lnTo>
                        <a:pt x="63" y="313"/>
                      </a:lnTo>
                      <a:lnTo>
                        <a:pt x="81" y="340"/>
                      </a:lnTo>
                      <a:lnTo>
                        <a:pt x="101" y="383"/>
                      </a:lnTo>
                      <a:lnTo>
                        <a:pt x="119" y="421"/>
                      </a:lnTo>
                      <a:lnTo>
                        <a:pt x="127" y="438"/>
                      </a:lnTo>
                      <a:lnTo>
                        <a:pt x="86" y="620"/>
                      </a:lnTo>
                      <a:lnTo>
                        <a:pt x="89" y="620"/>
                      </a:lnTo>
                      <a:lnTo>
                        <a:pt x="101" y="620"/>
                      </a:lnTo>
                      <a:lnTo>
                        <a:pt x="119" y="618"/>
                      </a:lnTo>
                      <a:lnTo>
                        <a:pt x="136" y="615"/>
                      </a:lnTo>
                      <a:lnTo>
                        <a:pt x="156" y="615"/>
                      </a:lnTo>
                      <a:lnTo>
                        <a:pt x="173" y="612"/>
                      </a:lnTo>
                      <a:lnTo>
                        <a:pt x="190" y="612"/>
                      </a:lnTo>
                      <a:lnTo>
                        <a:pt x="202" y="612"/>
                      </a:lnTo>
                      <a:lnTo>
                        <a:pt x="214" y="612"/>
                      </a:lnTo>
                      <a:lnTo>
                        <a:pt x="228" y="612"/>
                      </a:lnTo>
                      <a:lnTo>
                        <a:pt x="242" y="612"/>
                      </a:lnTo>
                      <a:lnTo>
                        <a:pt x="260" y="612"/>
                      </a:lnTo>
                      <a:lnTo>
                        <a:pt x="277" y="612"/>
                      </a:lnTo>
                      <a:lnTo>
                        <a:pt x="294" y="612"/>
                      </a:lnTo>
                      <a:lnTo>
                        <a:pt x="306" y="612"/>
                      </a:lnTo>
                      <a:lnTo>
                        <a:pt x="314" y="612"/>
                      </a:lnTo>
                      <a:lnTo>
                        <a:pt x="335" y="615"/>
                      </a:lnTo>
                      <a:lnTo>
                        <a:pt x="364" y="618"/>
                      </a:lnTo>
                      <a:lnTo>
                        <a:pt x="386" y="623"/>
                      </a:lnTo>
                      <a:lnTo>
                        <a:pt x="398" y="626"/>
                      </a:lnTo>
                      <a:lnTo>
                        <a:pt x="314" y="407"/>
                      </a:lnTo>
                      <a:lnTo>
                        <a:pt x="320" y="404"/>
                      </a:lnTo>
                      <a:lnTo>
                        <a:pt x="338" y="401"/>
                      </a:lnTo>
                      <a:lnTo>
                        <a:pt x="360" y="393"/>
                      </a:lnTo>
                      <a:lnTo>
                        <a:pt x="386" y="385"/>
                      </a:lnTo>
                      <a:lnTo>
                        <a:pt x="416" y="377"/>
                      </a:lnTo>
                      <a:lnTo>
                        <a:pt x="441" y="368"/>
                      </a:lnTo>
                      <a:lnTo>
                        <a:pt x="464" y="360"/>
                      </a:lnTo>
                      <a:lnTo>
                        <a:pt x="479" y="354"/>
                      </a:lnTo>
                      <a:lnTo>
                        <a:pt x="494" y="346"/>
                      </a:lnTo>
                      <a:lnTo>
                        <a:pt x="514" y="338"/>
                      </a:lnTo>
                      <a:lnTo>
                        <a:pt x="537" y="327"/>
                      </a:lnTo>
                      <a:lnTo>
                        <a:pt x="560" y="313"/>
                      </a:lnTo>
                      <a:lnTo>
                        <a:pt x="581" y="301"/>
                      </a:lnTo>
                      <a:lnTo>
                        <a:pt x="600" y="291"/>
                      </a:lnTo>
                      <a:lnTo>
                        <a:pt x="612" y="286"/>
                      </a:lnTo>
                      <a:lnTo>
                        <a:pt x="618" y="283"/>
                      </a:lnTo>
                      <a:lnTo>
                        <a:pt x="698" y="213"/>
                      </a:lnTo>
                      <a:lnTo>
                        <a:pt x="690" y="216"/>
                      </a:lnTo>
                      <a:lnTo>
                        <a:pt x="664" y="219"/>
                      </a:lnTo>
                      <a:lnTo>
                        <a:pt x="629" y="224"/>
                      </a:lnTo>
                      <a:lnTo>
                        <a:pt x="589" y="233"/>
                      </a:lnTo>
                      <a:lnTo>
                        <a:pt x="546" y="241"/>
                      </a:lnTo>
                      <a:lnTo>
                        <a:pt x="505" y="250"/>
                      </a:lnTo>
                      <a:lnTo>
                        <a:pt x="473" y="254"/>
                      </a:lnTo>
                      <a:lnTo>
                        <a:pt x="453" y="260"/>
                      </a:lnTo>
                      <a:lnTo>
                        <a:pt x="438" y="266"/>
                      </a:lnTo>
                      <a:lnTo>
                        <a:pt x="418" y="274"/>
                      </a:lnTo>
                      <a:lnTo>
                        <a:pt x="398" y="280"/>
                      </a:lnTo>
                      <a:lnTo>
                        <a:pt x="375" y="288"/>
                      </a:lnTo>
                      <a:lnTo>
                        <a:pt x="355" y="294"/>
                      </a:lnTo>
                      <a:lnTo>
                        <a:pt x="338" y="299"/>
                      </a:lnTo>
                      <a:lnTo>
                        <a:pt x="327" y="305"/>
                      </a:lnTo>
                      <a:lnTo>
                        <a:pt x="320" y="305"/>
                      </a:lnTo>
                      <a:lnTo>
                        <a:pt x="179" y="305"/>
                      </a:lnTo>
                      <a:lnTo>
                        <a:pt x="173" y="291"/>
                      </a:lnTo>
                      <a:lnTo>
                        <a:pt x="156" y="254"/>
                      </a:lnTo>
                      <a:lnTo>
                        <a:pt x="136" y="211"/>
                      </a:lnTo>
                      <a:lnTo>
                        <a:pt x="116" y="168"/>
                      </a:lnTo>
                      <a:lnTo>
                        <a:pt x="95" y="130"/>
                      </a:lnTo>
                      <a:lnTo>
                        <a:pt x="75" y="94"/>
                      </a:lnTo>
                      <a:lnTo>
                        <a:pt x="54" y="66"/>
                      </a:lnTo>
                      <a:lnTo>
                        <a:pt x="49" y="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endParaRPr sz="2400" b="0" i="0" u="none" strike="noStrike" cap="none">
                    <a:solidFill>
                      <a:schemeClr val="dk1"/>
                    </a:solidFill>
                    <a:latin typeface="Times"/>
                    <a:ea typeface="Times"/>
                    <a:cs typeface="Times"/>
                    <a:sym typeface="Times"/>
                  </a:endParaRPr>
                </a:p>
              </p:txBody>
            </p:sp>
            <p:sp>
              <p:nvSpPr>
                <p:cNvPr id="106" name="Google Shape;106;p12"/>
                <p:cNvSpPr/>
                <p:nvPr/>
              </p:nvSpPr>
              <p:spPr>
                <a:xfrm>
                  <a:off x="7247" y="2365"/>
                  <a:ext cx="315" cy="4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" h="439" extrusionOk="0">
                      <a:moveTo>
                        <a:pt x="93" y="4"/>
                      </a:moveTo>
                      <a:lnTo>
                        <a:pt x="95" y="4"/>
                      </a:lnTo>
                      <a:lnTo>
                        <a:pt x="102" y="4"/>
                      </a:lnTo>
                      <a:lnTo>
                        <a:pt x="113" y="2"/>
                      </a:lnTo>
                      <a:lnTo>
                        <a:pt x="124" y="2"/>
                      </a:lnTo>
                      <a:lnTo>
                        <a:pt x="141" y="2"/>
                      </a:lnTo>
                      <a:lnTo>
                        <a:pt x="162" y="2"/>
                      </a:lnTo>
                      <a:lnTo>
                        <a:pt x="185" y="2"/>
                      </a:lnTo>
                      <a:lnTo>
                        <a:pt x="208" y="4"/>
                      </a:lnTo>
                      <a:lnTo>
                        <a:pt x="232" y="4"/>
                      </a:lnTo>
                      <a:lnTo>
                        <a:pt x="251" y="4"/>
                      </a:lnTo>
                      <a:lnTo>
                        <a:pt x="266" y="4"/>
                      </a:lnTo>
                      <a:lnTo>
                        <a:pt x="280" y="2"/>
                      </a:lnTo>
                      <a:lnTo>
                        <a:pt x="291" y="2"/>
                      </a:lnTo>
                      <a:lnTo>
                        <a:pt x="300" y="0"/>
                      </a:lnTo>
                      <a:lnTo>
                        <a:pt x="303" y="0"/>
                      </a:lnTo>
                      <a:lnTo>
                        <a:pt x="306" y="0"/>
                      </a:lnTo>
                      <a:lnTo>
                        <a:pt x="318" y="10"/>
                      </a:lnTo>
                      <a:lnTo>
                        <a:pt x="341" y="38"/>
                      </a:lnTo>
                      <a:lnTo>
                        <a:pt x="367" y="69"/>
                      </a:lnTo>
                      <a:lnTo>
                        <a:pt x="381" y="94"/>
                      </a:lnTo>
                      <a:lnTo>
                        <a:pt x="386" y="114"/>
                      </a:lnTo>
                      <a:lnTo>
                        <a:pt x="401" y="149"/>
                      </a:lnTo>
                      <a:lnTo>
                        <a:pt x="419" y="196"/>
                      </a:lnTo>
                      <a:lnTo>
                        <a:pt x="438" y="249"/>
                      </a:lnTo>
                      <a:lnTo>
                        <a:pt x="460" y="298"/>
                      </a:lnTo>
                      <a:lnTo>
                        <a:pt x="473" y="343"/>
                      </a:lnTo>
                      <a:lnTo>
                        <a:pt x="486" y="376"/>
                      </a:lnTo>
                      <a:lnTo>
                        <a:pt x="490" y="387"/>
                      </a:lnTo>
                      <a:lnTo>
                        <a:pt x="482" y="390"/>
                      </a:lnTo>
                      <a:lnTo>
                        <a:pt x="460" y="395"/>
                      </a:lnTo>
                      <a:lnTo>
                        <a:pt x="430" y="403"/>
                      </a:lnTo>
                      <a:lnTo>
                        <a:pt x="408" y="409"/>
                      </a:lnTo>
                      <a:lnTo>
                        <a:pt x="395" y="409"/>
                      </a:lnTo>
                      <a:lnTo>
                        <a:pt x="378" y="411"/>
                      </a:lnTo>
                      <a:lnTo>
                        <a:pt x="358" y="411"/>
                      </a:lnTo>
                      <a:lnTo>
                        <a:pt x="338" y="415"/>
                      </a:lnTo>
                      <a:lnTo>
                        <a:pt x="318" y="415"/>
                      </a:lnTo>
                      <a:lnTo>
                        <a:pt x="300" y="417"/>
                      </a:lnTo>
                      <a:lnTo>
                        <a:pt x="289" y="417"/>
                      </a:lnTo>
                      <a:lnTo>
                        <a:pt x="286" y="417"/>
                      </a:lnTo>
                      <a:lnTo>
                        <a:pt x="297" y="260"/>
                      </a:lnTo>
                      <a:lnTo>
                        <a:pt x="248" y="184"/>
                      </a:lnTo>
                      <a:lnTo>
                        <a:pt x="211" y="171"/>
                      </a:lnTo>
                      <a:lnTo>
                        <a:pt x="208" y="184"/>
                      </a:lnTo>
                      <a:lnTo>
                        <a:pt x="202" y="215"/>
                      </a:lnTo>
                      <a:lnTo>
                        <a:pt x="197" y="249"/>
                      </a:lnTo>
                      <a:lnTo>
                        <a:pt x="193" y="276"/>
                      </a:lnTo>
                      <a:lnTo>
                        <a:pt x="193" y="304"/>
                      </a:lnTo>
                      <a:lnTo>
                        <a:pt x="197" y="339"/>
                      </a:lnTo>
                      <a:lnTo>
                        <a:pt x="197" y="368"/>
                      </a:lnTo>
                      <a:lnTo>
                        <a:pt x="197" y="381"/>
                      </a:lnTo>
                      <a:lnTo>
                        <a:pt x="170" y="398"/>
                      </a:lnTo>
                      <a:lnTo>
                        <a:pt x="43" y="439"/>
                      </a:lnTo>
                      <a:lnTo>
                        <a:pt x="35" y="409"/>
                      </a:lnTo>
                      <a:lnTo>
                        <a:pt x="17" y="339"/>
                      </a:lnTo>
                      <a:lnTo>
                        <a:pt x="2" y="270"/>
                      </a:lnTo>
                      <a:lnTo>
                        <a:pt x="0" y="231"/>
                      </a:lnTo>
                      <a:lnTo>
                        <a:pt x="15" y="210"/>
                      </a:lnTo>
                      <a:lnTo>
                        <a:pt x="32" y="176"/>
                      </a:lnTo>
                      <a:lnTo>
                        <a:pt x="50" y="145"/>
                      </a:lnTo>
                      <a:lnTo>
                        <a:pt x="56" y="132"/>
                      </a:lnTo>
                      <a:lnTo>
                        <a:pt x="93" y="4"/>
                      </a:lnTo>
                      <a:close/>
                    </a:path>
                  </a:pathLst>
                </a:custGeom>
                <a:solidFill>
                  <a:srgbClr val="99FF6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endParaRPr sz="2400" b="0" i="0" u="none" strike="noStrike" cap="none">
                    <a:solidFill>
                      <a:schemeClr val="dk1"/>
                    </a:solidFill>
                    <a:latin typeface="Times"/>
                    <a:ea typeface="Times"/>
                    <a:cs typeface="Times"/>
                    <a:sym typeface="Times"/>
                  </a:endParaRPr>
                </a:p>
              </p:txBody>
            </p:sp>
            <p:sp>
              <p:nvSpPr>
                <p:cNvPr id="107" name="Google Shape;107;p12"/>
                <p:cNvSpPr/>
                <p:nvPr/>
              </p:nvSpPr>
              <p:spPr>
                <a:xfrm>
                  <a:off x="7244" y="2878"/>
                  <a:ext cx="87" cy="1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" h="119" extrusionOk="0">
                      <a:moveTo>
                        <a:pt x="73" y="0"/>
                      </a:moveTo>
                      <a:lnTo>
                        <a:pt x="70" y="2"/>
                      </a:lnTo>
                      <a:lnTo>
                        <a:pt x="64" y="11"/>
                      </a:lnTo>
                      <a:lnTo>
                        <a:pt x="56" y="22"/>
                      </a:lnTo>
                      <a:lnTo>
                        <a:pt x="43" y="41"/>
                      </a:lnTo>
                      <a:lnTo>
                        <a:pt x="27" y="64"/>
                      </a:lnTo>
                      <a:lnTo>
                        <a:pt x="8" y="88"/>
                      </a:lnTo>
                      <a:lnTo>
                        <a:pt x="0" y="111"/>
                      </a:lnTo>
                      <a:lnTo>
                        <a:pt x="12" y="119"/>
                      </a:lnTo>
                      <a:lnTo>
                        <a:pt x="38" y="113"/>
                      </a:lnTo>
                      <a:lnTo>
                        <a:pt x="56" y="99"/>
                      </a:lnTo>
                      <a:lnTo>
                        <a:pt x="70" y="86"/>
                      </a:lnTo>
                      <a:lnTo>
                        <a:pt x="82" y="74"/>
                      </a:lnTo>
                      <a:lnTo>
                        <a:pt x="95" y="64"/>
                      </a:lnTo>
                      <a:lnTo>
                        <a:pt x="112" y="44"/>
                      </a:lnTo>
                      <a:lnTo>
                        <a:pt x="130" y="27"/>
                      </a:lnTo>
                      <a:lnTo>
                        <a:pt x="136" y="19"/>
                      </a:lnTo>
                      <a:lnTo>
                        <a:pt x="7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endParaRPr sz="2400" b="0" i="0" u="none" strike="noStrike" cap="none">
                    <a:solidFill>
                      <a:schemeClr val="dk1"/>
                    </a:solidFill>
                    <a:latin typeface="Times"/>
                    <a:ea typeface="Times"/>
                    <a:cs typeface="Times"/>
                    <a:sym typeface="Times"/>
                  </a:endParaRPr>
                </a:p>
              </p:txBody>
            </p:sp>
            <p:sp>
              <p:nvSpPr>
                <p:cNvPr id="108" name="Google Shape;108;p12"/>
                <p:cNvSpPr/>
                <p:nvPr/>
              </p:nvSpPr>
              <p:spPr>
                <a:xfrm>
                  <a:off x="7501" y="2842"/>
                  <a:ext cx="99" cy="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6" h="64" extrusionOk="0">
                      <a:moveTo>
                        <a:pt x="0" y="9"/>
                      </a:moveTo>
                      <a:lnTo>
                        <a:pt x="8" y="17"/>
                      </a:lnTo>
                      <a:lnTo>
                        <a:pt x="19" y="25"/>
                      </a:lnTo>
                      <a:lnTo>
                        <a:pt x="34" y="33"/>
                      </a:lnTo>
                      <a:lnTo>
                        <a:pt x="54" y="39"/>
                      </a:lnTo>
                      <a:lnTo>
                        <a:pt x="67" y="42"/>
                      </a:lnTo>
                      <a:lnTo>
                        <a:pt x="80" y="45"/>
                      </a:lnTo>
                      <a:lnTo>
                        <a:pt x="97" y="50"/>
                      </a:lnTo>
                      <a:lnTo>
                        <a:pt x="112" y="56"/>
                      </a:lnTo>
                      <a:lnTo>
                        <a:pt x="127" y="62"/>
                      </a:lnTo>
                      <a:lnTo>
                        <a:pt x="141" y="64"/>
                      </a:lnTo>
                      <a:lnTo>
                        <a:pt x="150" y="64"/>
                      </a:lnTo>
                      <a:lnTo>
                        <a:pt x="156" y="62"/>
                      </a:lnTo>
                      <a:lnTo>
                        <a:pt x="152" y="45"/>
                      </a:lnTo>
                      <a:lnTo>
                        <a:pt x="138" y="23"/>
                      </a:lnTo>
                      <a:lnTo>
                        <a:pt x="121" y="6"/>
                      </a:lnTo>
                      <a:lnTo>
                        <a:pt x="104" y="0"/>
                      </a:lnTo>
                      <a:lnTo>
                        <a:pt x="93" y="0"/>
                      </a:lnTo>
                      <a:lnTo>
                        <a:pt x="78" y="3"/>
                      </a:lnTo>
                      <a:lnTo>
                        <a:pt x="60" y="3"/>
                      </a:lnTo>
                      <a:lnTo>
                        <a:pt x="43" y="6"/>
                      </a:lnTo>
                      <a:lnTo>
                        <a:pt x="26" y="6"/>
                      </a:lnTo>
                      <a:lnTo>
                        <a:pt x="15" y="9"/>
                      </a:lnTo>
                      <a:lnTo>
                        <a:pt x="2" y="9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endParaRPr sz="2400" b="0" i="0" u="none" strike="noStrike" cap="none">
                    <a:solidFill>
                      <a:schemeClr val="dk1"/>
                    </a:solidFill>
                    <a:latin typeface="Times"/>
                    <a:ea typeface="Times"/>
                    <a:cs typeface="Times"/>
                    <a:sym typeface="Times"/>
                  </a:endParaRPr>
                </a:p>
              </p:txBody>
            </p:sp>
            <p:sp>
              <p:nvSpPr>
                <p:cNvPr id="109" name="Google Shape;109;p12"/>
                <p:cNvSpPr/>
                <p:nvPr/>
              </p:nvSpPr>
              <p:spPr>
                <a:xfrm>
                  <a:off x="7379" y="1849"/>
                  <a:ext cx="77" cy="1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" h="103" extrusionOk="0">
                      <a:moveTo>
                        <a:pt x="82" y="0"/>
                      </a:moveTo>
                      <a:lnTo>
                        <a:pt x="44" y="12"/>
                      </a:lnTo>
                      <a:lnTo>
                        <a:pt x="24" y="15"/>
                      </a:lnTo>
                      <a:lnTo>
                        <a:pt x="13" y="20"/>
                      </a:lnTo>
                      <a:lnTo>
                        <a:pt x="7" y="35"/>
                      </a:lnTo>
                      <a:lnTo>
                        <a:pt x="4" y="56"/>
                      </a:lnTo>
                      <a:lnTo>
                        <a:pt x="0" y="76"/>
                      </a:lnTo>
                      <a:lnTo>
                        <a:pt x="0" y="90"/>
                      </a:lnTo>
                      <a:lnTo>
                        <a:pt x="13" y="100"/>
                      </a:lnTo>
                      <a:lnTo>
                        <a:pt x="33" y="103"/>
                      </a:lnTo>
                      <a:lnTo>
                        <a:pt x="52" y="103"/>
                      </a:lnTo>
                      <a:lnTo>
                        <a:pt x="71" y="100"/>
                      </a:lnTo>
                      <a:lnTo>
                        <a:pt x="85" y="92"/>
                      </a:lnTo>
                      <a:lnTo>
                        <a:pt x="96" y="82"/>
                      </a:lnTo>
                      <a:lnTo>
                        <a:pt x="108" y="73"/>
                      </a:lnTo>
                      <a:lnTo>
                        <a:pt x="119" y="59"/>
                      </a:lnTo>
                      <a:lnTo>
                        <a:pt x="122" y="43"/>
                      </a:lnTo>
                      <a:lnTo>
                        <a:pt x="119" y="26"/>
                      </a:lnTo>
                      <a:lnTo>
                        <a:pt x="114" y="15"/>
                      </a:lnTo>
                      <a:lnTo>
                        <a:pt x="106" y="6"/>
                      </a:lnTo>
                      <a:lnTo>
                        <a:pt x="102" y="4"/>
                      </a:lnTo>
                      <a:lnTo>
                        <a:pt x="82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endParaRPr sz="2400" b="0" i="0" u="none" strike="noStrike" cap="none">
                    <a:solidFill>
                      <a:schemeClr val="dk1"/>
                    </a:solidFill>
                    <a:latin typeface="Times"/>
                    <a:ea typeface="Times"/>
                    <a:cs typeface="Times"/>
                    <a:sym typeface="Times"/>
                  </a:endParaRPr>
                </a:p>
              </p:txBody>
            </p:sp>
          </p:grpSp>
        </p:grpSp>
      </p:grpSp>
      <p:pic>
        <p:nvPicPr>
          <p:cNvPr id="110" name="Google Shape;110;p12" descr="horizontal-black"/>
          <p:cNvPicPr preferRelativeResize="0"/>
          <p:nvPr/>
        </p:nvPicPr>
        <p:blipFill rotWithShape="1">
          <a:blip r:embed="rId4">
            <a:alphaModFix/>
          </a:blip>
          <a:srcRect l="3125" t="19270" b="19792"/>
          <a:stretch/>
        </p:blipFill>
        <p:spPr>
          <a:xfrm>
            <a:off x="6227763" y="5876925"/>
            <a:ext cx="2232025" cy="70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2" descr="CRECS_CMYK_FR_EDI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79388" y="188913"/>
            <a:ext cx="4321175" cy="5762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1"/>
          <p:cNvSpPr txBox="1">
            <a:spLocks noGrp="1"/>
          </p:cNvSpPr>
          <p:nvPr>
            <p:ph type="title"/>
          </p:nvPr>
        </p:nvSpPr>
        <p:spPr>
          <a:xfrm>
            <a:off x="758150" y="189800"/>
            <a:ext cx="65532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3200" b="0" i="0" u="none" strike="noStrike" cap="none" dirty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Independent Variables</a:t>
            </a:r>
            <a:endParaRPr sz="3200" b="0" i="0" u="none" strike="noStrike" cap="none" dirty="0">
              <a:solidFill>
                <a:srgbClr val="99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5" name="Google Shape;205;p21"/>
          <p:cNvSpPr/>
          <p:nvPr/>
        </p:nvSpPr>
        <p:spPr>
          <a:xfrm>
            <a:off x="446850" y="845400"/>
            <a:ext cx="1483200" cy="1308000"/>
          </a:xfrm>
          <a:prstGeom prst="ellipse">
            <a:avLst/>
          </a:prstGeom>
          <a:solidFill>
            <a:srgbClr val="216FB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2000" b="1" i="0" u="none" strike="noStrike" cap="none" dirty="0">
                <a:solidFill>
                  <a:srgbClr val="D9D9D9"/>
                </a:solidFill>
              </a:rPr>
              <a:t>Sex</a:t>
            </a:r>
            <a:endParaRPr sz="2000" b="1" i="0" u="none" strike="noStrike" cap="none" dirty="0">
              <a:solidFill>
                <a:srgbClr val="D9D9D9"/>
              </a:solidFill>
            </a:endParaRPr>
          </a:p>
        </p:txBody>
      </p:sp>
      <p:sp>
        <p:nvSpPr>
          <p:cNvPr id="206" name="Google Shape;206;p21"/>
          <p:cNvSpPr/>
          <p:nvPr/>
        </p:nvSpPr>
        <p:spPr>
          <a:xfrm>
            <a:off x="2216900" y="813750"/>
            <a:ext cx="1483200" cy="1371300"/>
          </a:xfrm>
          <a:prstGeom prst="ellipse">
            <a:avLst/>
          </a:prstGeom>
          <a:solidFill>
            <a:srgbClr val="216FB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2000" b="1" i="0" u="none" strike="noStrike" cap="none" dirty="0">
                <a:solidFill>
                  <a:srgbClr val="D9D9D9"/>
                </a:solidFill>
              </a:rPr>
              <a:t>Age</a:t>
            </a:r>
            <a:endParaRPr sz="2000" b="1" i="0" u="none" strike="noStrike" cap="none" dirty="0">
              <a:solidFill>
                <a:srgbClr val="D9D9D9"/>
              </a:solidFill>
            </a:endParaRPr>
          </a:p>
        </p:txBody>
      </p:sp>
      <p:sp>
        <p:nvSpPr>
          <p:cNvPr id="207" name="Google Shape;207;p21"/>
          <p:cNvSpPr/>
          <p:nvPr/>
        </p:nvSpPr>
        <p:spPr>
          <a:xfrm>
            <a:off x="3986950" y="813750"/>
            <a:ext cx="1610700" cy="1371300"/>
          </a:xfrm>
          <a:prstGeom prst="ellipse">
            <a:avLst/>
          </a:prstGeom>
          <a:solidFill>
            <a:srgbClr val="216FB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D9D9D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1" i="0" u="none" strike="noStrike" cap="none">
                <a:solidFill>
                  <a:srgbClr val="D9D9D9"/>
                </a:solidFill>
              </a:rPr>
              <a:t>Black</a:t>
            </a:r>
            <a:endParaRPr sz="1400" b="1" i="0" u="none" strike="noStrike" cap="none">
              <a:solidFill>
                <a:srgbClr val="D9D9D9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1" i="0" u="none" strike="noStrike" cap="none">
                <a:solidFill>
                  <a:srgbClr val="D9D9D9"/>
                </a:solidFill>
              </a:rPr>
              <a:t>(African, Caribbean)</a:t>
            </a:r>
            <a:endParaRPr sz="1400" b="1" i="0" u="none" strike="noStrike" cap="none">
              <a:solidFill>
                <a:srgbClr val="D9D9D9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1" i="0" u="none" strike="noStrike" cap="none">
                <a:solidFill>
                  <a:srgbClr val="D9D9D9"/>
                </a:solidFill>
              </a:rPr>
              <a:t>ethnicity</a:t>
            </a:r>
            <a:endParaRPr sz="1400" b="1" i="0" u="none" strike="noStrike" cap="none">
              <a:solidFill>
                <a:srgbClr val="D9D9D9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D9D9D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1"/>
          <p:cNvSpPr/>
          <p:nvPr/>
        </p:nvSpPr>
        <p:spPr>
          <a:xfrm>
            <a:off x="390800" y="2568025"/>
            <a:ext cx="1610700" cy="941100"/>
          </a:xfrm>
          <a:prstGeom prst="roundRect">
            <a:avLst>
              <a:gd name="adj" fmla="val 16667"/>
            </a:avLst>
          </a:prstGeom>
          <a:solidFill>
            <a:srgbClr val="97CAF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1" i="0" u="none" strike="noStrike" cap="none">
                <a:solidFill>
                  <a:srgbClr val="000000"/>
                </a:solidFill>
              </a:rPr>
              <a:t>Developmental delay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209" name="Google Shape;209;p21"/>
          <p:cNvSpPr/>
          <p:nvPr/>
        </p:nvSpPr>
        <p:spPr>
          <a:xfrm>
            <a:off x="2369750" y="2568025"/>
            <a:ext cx="1610700" cy="941100"/>
          </a:xfrm>
          <a:prstGeom prst="roundRect">
            <a:avLst>
              <a:gd name="adj" fmla="val 16667"/>
            </a:avLst>
          </a:prstGeom>
          <a:solidFill>
            <a:srgbClr val="97CAF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1" i="0" u="none" strike="noStrike" cap="none">
                <a:solidFill>
                  <a:srgbClr val="000000"/>
                </a:solidFill>
              </a:rPr>
              <a:t>Neglect</a:t>
            </a:r>
            <a:endParaRPr sz="1400" b="1" i="0" u="none" strike="noStrike" cap="none">
              <a:solidFill>
                <a:srgbClr val="000000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CA" sz="1000" b="1" i="0" u="none" strike="noStrike" cap="none">
                <a:solidFill>
                  <a:srgbClr val="000000"/>
                </a:solidFill>
              </a:rPr>
              <a:t>as primary reason for entry into care</a:t>
            </a:r>
            <a:endParaRPr sz="10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210" name="Google Shape;210;p21"/>
          <p:cNvSpPr/>
          <p:nvPr/>
        </p:nvSpPr>
        <p:spPr>
          <a:xfrm>
            <a:off x="4302875" y="2568025"/>
            <a:ext cx="1610700" cy="941100"/>
          </a:xfrm>
          <a:prstGeom prst="roundRect">
            <a:avLst>
              <a:gd name="adj" fmla="val 16667"/>
            </a:avLst>
          </a:prstGeom>
          <a:solidFill>
            <a:srgbClr val="97CAF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1" i="0" u="none" strike="noStrike" cap="none">
                <a:solidFill>
                  <a:srgbClr val="000000"/>
                </a:solidFill>
              </a:rPr>
              <a:t>Age at entry into care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211" name="Google Shape;211;p21"/>
          <p:cNvSpPr/>
          <p:nvPr/>
        </p:nvSpPr>
        <p:spPr>
          <a:xfrm>
            <a:off x="6236000" y="2568025"/>
            <a:ext cx="1610700" cy="941100"/>
          </a:xfrm>
          <a:prstGeom prst="roundRect">
            <a:avLst>
              <a:gd name="adj" fmla="val 16667"/>
            </a:avLst>
          </a:prstGeom>
          <a:solidFill>
            <a:srgbClr val="97CAF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1" i="0" u="none" strike="noStrike" cap="none">
                <a:solidFill>
                  <a:srgbClr val="000000"/>
                </a:solidFill>
              </a:rPr>
              <a:t>Number of changes in caregiver since birth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212" name="Google Shape;212;p21"/>
          <p:cNvSpPr/>
          <p:nvPr/>
        </p:nvSpPr>
        <p:spPr>
          <a:xfrm>
            <a:off x="318950" y="4083250"/>
            <a:ext cx="1754400" cy="13713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2000" b="1" i="0" u="none" strike="noStrike" cap="none" dirty="0">
                <a:solidFill>
                  <a:srgbClr val="D9D9D9"/>
                </a:solidFill>
              </a:rPr>
              <a:t>Positive parenting practices</a:t>
            </a:r>
            <a:endParaRPr sz="2000" b="1" i="0" u="none" strike="noStrike" cap="none" dirty="0">
              <a:solidFill>
                <a:srgbClr val="D9D9D9"/>
              </a:solidFill>
            </a:endParaRPr>
          </a:p>
        </p:txBody>
      </p:sp>
      <p:sp>
        <p:nvSpPr>
          <p:cNvPr id="213" name="Google Shape;213;p21"/>
          <p:cNvSpPr/>
          <p:nvPr/>
        </p:nvSpPr>
        <p:spPr>
          <a:xfrm>
            <a:off x="4640750" y="4186625"/>
            <a:ext cx="1483200" cy="10845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800" b="1" i="0" u="none" strike="noStrike" cap="none" dirty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Ages &amp; </a:t>
            </a:r>
            <a:endParaRPr sz="1800" b="1" i="0" u="none" strike="noStrike" cap="none" dirty="0">
              <a:solidFill>
                <a:srgbClr val="D9D9D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800" b="1" i="0" u="none" strike="noStrike" cap="none" dirty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Stages-3</a:t>
            </a:r>
            <a:endParaRPr sz="1800" b="1" i="0" u="none" strike="noStrike" cap="none" dirty="0">
              <a:solidFill>
                <a:srgbClr val="D9D9D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800" b="1" i="0" u="none" strike="noStrike" cap="none" dirty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Skills</a:t>
            </a:r>
            <a:endParaRPr sz="1800" b="1" i="0" u="none" strike="noStrike" cap="none" dirty="0">
              <a:solidFill>
                <a:srgbClr val="D9D9D9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4" name="Google Shape;214;p21"/>
          <p:cNvSpPr/>
          <p:nvPr/>
        </p:nvSpPr>
        <p:spPr>
          <a:xfrm>
            <a:off x="4194650" y="4961975"/>
            <a:ext cx="446100" cy="1755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1"/>
          <p:cNvSpPr/>
          <p:nvPr/>
        </p:nvSpPr>
        <p:spPr>
          <a:xfrm>
            <a:off x="6123950" y="4322075"/>
            <a:ext cx="590400" cy="1755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1"/>
          <p:cNvSpPr/>
          <p:nvPr/>
        </p:nvSpPr>
        <p:spPr>
          <a:xfrm>
            <a:off x="6123950" y="4722575"/>
            <a:ext cx="590400" cy="1755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1"/>
          <p:cNvSpPr/>
          <p:nvPr/>
        </p:nvSpPr>
        <p:spPr>
          <a:xfrm>
            <a:off x="5981450" y="5123075"/>
            <a:ext cx="732900" cy="1755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1"/>
          <p:cNvSpPr/>
          <p:nvPr/>
        </p:nvSpPr>
        <p:spPr>
          <a:xfrm>
            <a:off x="6762050" y="4186625"/>
            <a:ext cx="1610700" cy="351000"/>
          </a:xfrm>
          <a:prstGeom prst="rect">
            <a:avLst/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Gross motor</a:t>
            </a:r>
            <a:endParaRPr sz="1400" b="0" i="0" u="none" strike="noStrike" cap="none">
              <a:solidFill>
                <a:srgbClr val="D9D9D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1"/>
          <p:cNvSpPr/>
          <p:nvPr/>
        </p:nvSpPr>
        <p:spPr>
          <a:xfrm>
            <a:off x="6762050" y="4610975"/>
            <a:ext cx="1610700" cy="351000"/>
          </a:xfrm>
          <a:prstGeom prst="rect">
            <a:avLst/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Problem solving</a:t>
            </a:r>
            <a:endParaRPr sz="1400" b="0" i="0" u="none" strike="noStrike" cap="none">
              <a:solidFill>
                <a:srgbClr val="D9D9D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1"/>
          <p:cNvSpPr/>
          <p:nvPr/>
        </p:nvSpPr>
        <p:spPr>
          <a:xfrm>
            <a:off x="6762050" y="5035324"/>
            <a:ext cx="1610700" cy="433125"/>
          </a:xfrm>
          <a:prstGeom prst="rect">
            <a:avLst/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Personal-social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development</a:t>
            </a:r>
            <a:endParaRPr sz="1400" b="0" i="0" u="none" strike="noStrike" cap="none">
              <a:solidFill>
                <a:srgbClr val="D9D9D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1"/>
          <p:cNvSpPr/>
          <p:nvPr/>
        </p:nvSpPr>
        <p:spPr>
          <a:xfrm>
            <a:off x="2551700" y="4450000"/>
            <a:ext cx="1610700" cy="351000"/>
          </a:xfrm>
          <a:prstGeom prst="rect">
            <a:avLst/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Communication</a:t>
            </a:r>
            <a:endParaRPr sz="1400" b="0" i="0" u="none" strike="noStrike" cap="none">
              <a:solidFill>
                <a:srgbClr val="D9D9D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21"/>
          <p:cNvSpPr/>
          <p:nvPr/>
        </p:nvSpPr>
        <p:spPr>
          <a:xfrm>
            <a:off x="2551700" y="4874225"/>
            <a:ext cx="1610700" cy="351000"/>
          </a:xfrm>
          <a:prstGeom prst="rect">
            <a:avLst/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Fine motor </a:t>
            </a:r>
            <a:endParaRPr sz="1400" b="0" i="0" u="none" strike="noStrike" cap="none">
              <a:solidFill>
                <a:srgbClr val="D9D9D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21"/>
          <p:cNvSpPr/>
          <p:nvPr/>
        </p:nvSpPr>
        <p:spPr>
          <a:xfrm>
            <a:off x="4194650" y="4537750"/>
            <a:ext cx="446100" cy="1755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4" name="Google Shape;224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2"/>
          <p:cNvSpPr/>
          <p:nvPr/>
        </p:nvSpPr>
        <p:spPr>
          <a:xfrm>
            <a:off x="7524328" y="44624"/>
            <a:ext cx="1584176" cy="165618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230" name="Google Shape;230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31" name="Google Shape;231;p22"/>
          <p:cNvGraphicFramePr/>
          <p:nvPr>
            <p:extLst>
              <p:ext uri="{D42A27DB-BD31-4B8C-83A1-F6EECF244321}">
                <p14:modId xmlns:p14="http://schemas.microsoft.com/office/powerpoint/2010/main" val="532425632"/>
              </p:ext>
            </p:extLst>
          </p:nvPr>
        </p:nvGraphicFramePr>
        <p:xfrm>
          <a:off x="228678" y="919121"/>
          <a:ext cx="8693035" cy="5760900"/>
        </p:xfrm>
        <a:graphic>
          <a:graphicData uri="http://schemas.openxmlformats.org/drawingml/2006/table">
            <a:tbl>
              <a:tblPr firstRow="1" bandRow="1">
                <a:noFill/>
                <a:tableStyleId>{A10438C1-E30D-430C-B78E-2F6B755A6AC2}</a:tableStyleId>
              </a:tblPr>
              <a:tblGrid>
                <a:gridCol w="2602562"/>
                <a:gridCol w="799737"/>
                <a:gridCol w="1145917"/>
                <a:gridCol w="796835"/>
                <a:gridCol w="1265054"/>
                <a:gridCol w="678298"/>
                <a:gridCol w="1404632"/>
              </a:tblGrid>
              <a:tr h="35167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CA" sz="1600" u="none" strike="noStrike" cap="none"/>
                        <a:t>Model 1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CA" sz="1600" u="none" strike="noStrike" cap="none"/>
                        <a:t>Model 2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CA" sz="1600" u="none" strike="noStrike" cap="none"/>
                        <a:t>Model 3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30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>
                          <a:solidFill>
                            <a:schemeClr val="lt1"/>
                          </a:solidFill>
                        </a:rPr>
                        <a:t>Predictors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>
                          <a:solidFill>
                            <a:schemeClr val="lt1"/>
                          </a:solidFill>
                        </a:rPr>
                        <a:t>B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>
                          <a:solidFill>
                            <a:schemeClr val="lt1"/>
                          </a:solidFill>
                        </a:rPr>
                        <a:t>Odds Ratio</a:t>
                      </a:r>
                      <a:endParaRPr sz="14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50" marR="91450" marT="45725" marB="45725"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>
                          <a:solidFill>
                            <a:schemeClr val="lt1"/>
                          </a:solidFill>
                        </a:rPr>
                        <a:t>B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>
                          <a:solidFill>
                            <a:schemeClr val="lt1"/>
                          </a:solidFill>
                        </a:rPr>
                        <a:t>Odds Ratio</a:t>
                      </a:r>
                      <a:endParaRPr sz="14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50" marR="91450" marT="45725" marB="45725"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>
                          <a:solidFill>
                            <a:schemeClr val="lt1"/>
                          </a:solidFill>
                        </a:rPr>
                        <a:t>B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>
                          <a:solidFill>
                            <a:schemeClr val="lt1"/>
                          </a:solidFill>
                        </a:rPr>
                        <a:t>Odds Ratio</a:t>
                      </a:r>
                      <a:endParaRPr sz="14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50" marR="91450" marT="45725" marB="45725">
                    <a:solidFill>
                      <a:srgbClr val="990000"/>
                    </a:solidFill>
                  </a:tcPr>
                </a:tc>
              </a:tr>
              <a:tr h="2930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Sex </a:t>
                      </a:r>
                      <a:r>
                        <a:rPr lang="en-CA" sz="1200" u="none" strike="noStrike" cap="none"/>
                        <a:t>(1 = Female; 0 = Male)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/>
                        <a:t>-.53</a:t>
                      </a:r>
                      <a:r>
                        <a:rPr lang="en-CA" sz="1400" b="1" u="none" strike="noStrike" cap="none" baseline="30000"/>
                        <a:t>c</a:t>
                      </a:r>
                      <a:endParaRPr sz="1400" b="1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.59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-.36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.70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-.36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.70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  <a:tr h="2930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Age</a:t>
                      </a:r>
                      <a:r>
                        <a:rPr lang="en-CA" sz="1200" u="none" strike="noStrike" cap="none"/>
                        <a:t> (in years)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/>
                        <a:t>.58</a:t>
                      </a:r>
                      <a:r>
                        <a:rPr lang="en-CA" sz="1400" b="1" u="none" strike="noStrike" cap="none" baseline="30000"/>
                        <a:t>c</a:t>
                      </a:r>
                      <a:endParaRPr sz="1400" b="1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1.78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/>
                        <a:t>.39</a:t>
                      </a:r>
                      <a:r>
                        <a:rPr lang="en-CA" sz="1400" b="1" u="none" strike="noStrike" cap="none" baseline="30000"/>
                        <a:t>c</a:t>
                      </a:r>
                      <a:endParaRPr sz="1400" b="1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1.48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/>
                        <a:t>.44</a:t>
                      </a:r>
                      <a:r>
                        <a:rPr lang="en-CA" sz="1400" b="1" u="none" strike="noStrike" cap="none" baseline="30000"/>
                        <a:t>c</a:t>
                      </a:r>
                      <a:endParaRPr sz="1400" b="1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1.56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  <a:tr h="2930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Black </a:t>
                      </a:r>
                      <a:r>
                        <a:rPr lang="en-CA" sz="1200" u="none" strike="noStrike" cap="none"/>
                        <a:t>(African/Caribbean descent)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.36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1.43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.51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1.67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/>
                        <a:t>.67</a:t>
                      </a:r>
                      <a:r>
                        <a:rPr lang="en-CA" sz="1400" b="1" u="none" strike="noStrike" cap="none" baseline="30000"/>
                        <a:t>a</a:t>
                      </a:r>
                      <a:endParaRPr sz="1400" b="1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1.96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  <a:tr h="2930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Developmental delay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/>
                        <a:t>2.08</a:t>
                      </a:r>
                      <a:r>
                        <a:rPr lang="en-CA" sz="1400" b="1" u="none" strike="noStrike" cap="none" baseline="30000"/>
                        <a:t>c</a:t>
                      </a:r>
                      <a:endParaRPr sz="1400" b="1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7.98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/>
                        <a:t>.81</a:t>
                      </a:r>
                      <a:r>
                        <a:rPr lang="en-CA" sz="1400" b="1" u="none" strike="noStrike" cap="none" baseline="30000"/>
                        <a:t>c</a:t>
                      </a:r>
                      <a:endParaRPr sz="1400" b="1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2.26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  <a:tr h="2930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 dirty="0"/>
                        <a:t>Neglect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.30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1.35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.18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1.19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  <a:tr h="2930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Age at first entry into care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/>
                        <a:t>.20</a:t>
                      </a:r>
                      <a:r>
                        <a:rPr lang="en-CA" sz="1400" b="1" u="none" strike="noStrike" cap="none" baseline="30000"/>
                        <a:t>a</a:t>
                      </a:r>
                      <a:endParaRPr sz="1400" b="1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1.22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.17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1.18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  <a:tr h="2930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Number of caregiver changes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/>
                        <a:t>.19</a:t>
                      </a:r>
                      <a:r>
                        <a:rPr lang="en-CA" sz="1400" b="1" u="none" strike="noStrike" cap="none" baseline="30000"/>
                        <a:t>b</a:t>
                      </a:r>
                      <a:endParaRPr sz="1400" b="1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1.21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/>
                        <a:t>.29</a:t>
                      </a:r>
                      <a:r>
                        <a:rPr lang="en-CA" sz="1400" b="1" u="none" strike="noStrike" cap="none" baseline="30000"/>
                        <a:t>c</a:t>
                      </a:r>
                      <a:endParaRPr sz="1400" b="1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1.34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  <a:tr h="2930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Positive parenting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/>
                        <a:t>-.10</a:t>
                      </a:r>
                      <a:r>
                        <a:rPr lang="en-CA" sz="1400" b="1" u="none" strike="noStrike" cap="none" baseline="30000"/>
                        <a:t>b</a:t>
                      </a:r>
                      <a:endParaRPr sz="1400" b="1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.90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  <a:tr h="2930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ASQ-3 Communication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/>
                        <a:t>-.21</a:t>
                      </a:r>
                      <a:r>
                        <a:rPr lang="en-CA" sz="1400" b="1" u="none" strike="noStrike" cap="none" baseline="30000"/>
                        <a:t>b</a:t>
                      </a:r>
                      <a:endParaRPr sz="1400" b="1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.81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  <a:tr h="2930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ASQ-3 Gross Motor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-.08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.92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  <a:tr h="2930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ASQ-3 Fine Motor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-.11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.90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  <a:tr h="2930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ASQ-3 Problem Solving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/>
                        <a:t>-.15</a:t>
                      </a:r>
                      <a:r>
                        <a:rPr lang="en-CA" sz="1400" b="1" u="none" strike="noStrike" cap="none" baseline="30000"/>
                        <a:t>a</a:t>
                      </a:r>
                      <a:endParaRPr sz="1400" b="1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.86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  <a:tr h="2930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u="none" strike="noStrike" cap="none"/>
                        <a:t>ASQ-3 Personal-Social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/>
                        <a:t>-.17</a:t>
                      </a:r>
                      <a:r>
                        <a:rPr lang="en-CA" sz="1400" b="1" u="none" strike="noStrike" cap="none" baseline="30000"/>
                        <a:t>b</a:t>
                      </a:r>
                      <a:endParaRPr sz="1400" b="1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0" u="none" strike="noStrike" cap="none"/>
                        <a:t>.84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</a:tr>
              <a:tr h="2930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/>
                        <a:t>Nagelkerke R Square</a:t>
                      </a:r>
                      <a:endParaRPr sz="1400" b="1" u="none" strike="noStrike" cap="none"/>
                    </a:p>
                  </a:txBody>
                  <a:tcPr marL="91450" marR="91450" marT="45725" marB="45725"/>
                </a:tc>
                <a:tc gridSpan="2"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/>
                        <a:t>.17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/>
                        <a:t>.35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b="1" u="none" strike="noStrike" cap="none"/>
                        <a:t>.48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819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/>
                    </a:p>
                  </a:txBody>
                  <a:tcPr marL="91450" marR="91450" marT="45725" marB="45725"/>
                </a:tc>
                <a:tc gridSpan="2"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i="1" u="none" strike="noStrike" cap="none">
                          <a:latin typeface="Noto Sans Symbols"/>
                          <a:ea typeface="Noto Sans Symbols"/>
                          <a:cs typeface="Noto Sans Symbols"/>
                          <a:sym typeface="Noto Sans Symbols"/>
                        </a:rPr>
                        <a:t>χ</a:t>
                      </a:r>
                      <a:r>
                        <a:rPr lang="en-CA" sz="1400" u="none" strike="noStrike" cap="none" baseline="300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lang="en-CA" sz="1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(3) = 113.9, </a:t>
                      </a:r>
                      <a:r>
                        <a:rPr lang="en-CA" sz="1400" i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p &lt;</a:t>
                      </a:r>
                      <a:r>
                        <a:rPr lang="en-CA" sz="1400" i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.001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en-CA" sz="1400" i="1" u="none" strike="noStrike" cap="none">
                          <a:latin typeface="Noto Sans Symbols"/>
                          <a:ea typeface="Noto Sans Symbols"/>
                          <a:cs typeface="Noto Sans Symbols"/>
                          <a:sym typeface="Noto Sans Symbols"/>
                        </a:rPr>
                        <a:t>χ</a:t>
                      </a:r>
                      <a:r>
                        <a:rPr lang="en-CA" sz="1400" u="none" strike="noStrike" cap="none" baseline="300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lang="en-CA" sz="1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(7) = 248.3, </a:t>
                      </a:r>
                      <a:r>
                        <a:rPr lang="en-CA" sz="1400" i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p &lt;</a:t>
                      </a:r>
                      <a:r>
                        <a:rPr lang="en-CA" sz="1400" i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.001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en-CA" sz="1400" i="1" u="none" strike="noStrike" cap="none">
                          <a:latin typeface="Noto Sans Symbols"/>
                          <a:ea typeface="Noto Sans Symbols"/>
                          <a:cs typeface="Noto Sans Symbols"/>
                          <a:sym typeface="Noto Sans Symbols"/>
                        </a:rPr>
                        <a:t>χ</a:t>
                      </a:r>
                      <a:r>
                        <a:rPr lang="en-CA" sz="1400" u="none" strike="noStrike" cap="none" baseline="300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lang="en-CA" sz="1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(14) = 361.9, </a:t>
                      </a:r>
                      <a:r>
                        <a:rPr lang="en-CA" sz="1400" i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p &lt;</a:t>
                      </a:r>
                      <a:r>
                        <a:rPr lang="en-CA" sz="1400" i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.001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3060">
                <a:tc gridSpan="7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CA" sz="1400" i="1" u="none" strike="noStrike" cap="none" dirty="0"/>
                        <a:t>Notes: </a:t>
                      </a:r>
                      <a:r>
                        <a:rPr lang="en-CA" sz="1400" u="none" strike="noStrike" cap="none" baseline="30000" dirty="0"/>
                        <a:t>a</a:t>
                      </a:r>
                      <a:r>
                        <a:rPr lang="en-CA" sz="1400" u="none" strike="noStrike" cap="none" dirty="0"/>
                        <a:t> </a:t>
                      </a:r>
                      <a:r>
                        <a:rPr lang="en-CA" sz="1400" i="1" u="none" strike="noStrike" cap="none" dirty="0"/>
                        <a:t>p &lt; .05 (2-tailed); </a:t>
                      </a:r>
                      <a:r>
                        <a:rPr lang="en-CA" sz="1400" i="1" u="none" strike="noStrike" cap="none" baseline="30000" dirty="0"/>
                        <a:t>b</a:t>
                      </a:r>
                      <a:r>
                        <a:rPr lang="en-CA" sz="1400" i="0" u="none" strike="noStrike" cap="none" dirty="0"/>
                        <a:t> </a:t>
                      </a:r>
                      <a:r>
                        <a:rPr lang="en-CA" sz="1400" i="1" u="none" strike="noStrike" cap="none" dirty="0"/>
                        <a:t>p &lt; .01 (2-tailed); </a:t>
                      </a:r>
                      <a:r>
                        <a:rPr lang="en-CA" sz="1400" i="1" u="none" strike="noStrike" cap="none" baseline="30000" dirty="0"/>
                        <a:t>c</a:t>
                      </a:r>
                      <a:r>
                        <a:rPr lang="en-CA" sz="1400" i="1" u="none" strike="noStrike" cap="none" dirty="0"/>
                        <a:t> p &lt; .001 (2-tailed)</a:t>
                      </a:r>
                      <a:endParaRPr sz="1400" u="none" strike="noStrike" cap="none" baseline="30000" dirty="0"/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2" name="Google Shape;232;p22"/>
          <p:cNvSpPr txBox="1"/>
          <p:nvPr/>
        </p:nvSpPr>
        <p:spPr>
          <a:xfrm>
            <a:off x="228677" y="69505"/>
            <a:ext cx="869942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CA" sz="3000" b="0" i="0" u="none" strike="noStrike" cap="none" dirty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Social-emotional logistic regression results</a:t>
            </a:r>
            <a:endParaRPr sz="3000" b="0" i="0" u="none" strike="noStrike" cap="none" dirty="0">
              <a:solidFill>
                <a:srgbClr val="99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3"/>
          <p:cNvSpPr txBox="1">
            <a:spLocks noGrp="1"/>
          </p:cNvSpPr>
          <p:nvPr>
            <p:ph type="title"/>
          </p:nvPr>
        </p:nvSpPr>
        <p:spPr>
          <a:xfrm>
            <a:off x="390801" y="141950"/>
            <a:ext cx="7494312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3200" b="0" i="0" u="none" strike="noStrike" cap="none" dirty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Significant risk &amp; protective factors</a:t>
            </a:r>
            <a:endParaRPr sz="3200" b="0" i="0" u="none" strike="noStrike" cap="none" dirty="0">
              <a:solidFill>
                <a:srgbClr val="99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9" name="Google Shape;239;p23"/>
          <p:cNvSpPr/>
          <p:nvPr/>
        </p:nvSpPr>
        <p:spPr>
          <a:xfrm>
            <a:off x="319250" y="853800"/>
            <a:ext cx="1610700" cy="1371300"/>
          </a:xfrm>
          <a:prstGeom prst="ellipse">
            <a:avLst/>
          </a:prstGeom>
          <a:solidFill>
            <a:srgbClr val="216FB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2000" b="1" i="0" u="none" strike="noStrike" cap="none" dirty="0">
                <a:solidFill>
                  <a:srgbClr val="D9D9D9"/>
                </a:solidFill>
              </a:rPr>
              <a:t>Sex</a:t>
            </a:r>
            <a:endParaRPr sz="2000" b="1" i="0" u="none" strike="noStrike" cap="none" dirty="0">
              <a:solidFill>
                <a:srgbClr val="D9D9D9"/>
              </a:solidFill>
            </a:endParaRPr>
          </a:p>
        </p:txBody>
      </p:sp>
      <p:sp>
        <p:nvSpPr>
          <p:cNvPr id="240" name="Google Shape;240;p23"/>
          <p:cNvSpPr/>
          <p:nvPr/>
        </p:nvSpPr>
        <p:spPr>
          <a:xfrm>
            <a:off x="2027000" y="853650"/>
            <a:ext cx="1610700" cy="1371300"/>
          </a:xfrm>
          <a:prstGeom prst="ellipse">
            <a:avLst/>
          </a:prstGeom>
          <a:solidFill>
            <a:srgbClr val="216FB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2000" b="1" i="0" u="none" strike="noStrike" cap="none" dirty="0">
                <a:solidFill>
                  <a:srgbClr val="D9D9D9"/>
                </a:solidFill>
              </a:rPr>
              <a:t>Age</a:t>
            </a:r>
            <a:endParaRPr sz="2000" b="1" i="0" u="none" strike="noStrike" cap="none" dirty="0">
              <a:solidFill>
                <a:srgbClr val="D9D9D9"/>
              </a:solidFill>
            </a:endParaRPr>
          </a:p>
        </p:txBody>
      </p:sp>
      <p:sp>
        <p:nvSpPr>
          <p:cNvPr id="241" name="Google Shape;241;p23"/>
          <p:cNvSpPr/>
          <p:nvPr/>
        </p:nvSpPr>
        <p:spPr>
          <a:xfrm>
            <a:off x="390800" y="2568025"/>
            <a:ext cx="1610700" cy="941100"/>
          </a:xfrm>
          <a:prstGeom prst="roundRect">
            <a:avLst>
              <a:gd name="adj" fmla="val 16667"/>
            </a:avLst>
          </a:prstGeom>
          <a:solidFill>
            <a:srgbClr val="97CAF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1" i="0" u="none" strike="noStrike" cap="none" dirty="0">
                <a:solidFill>
                  <a:srgbClr val="000000"/>
                </a:solidFill>
              </a:rPr>
              <a:t>Developmental delay</a:t>
            </a:r>
            <a:endParaRPr sz="1400" b="1" i="0" u="none" strike="noStrike" cap="none" dirty="0">
              <a:solidFill>
                <a:srgbClr val="000000"/>
              </a:solidFill>
            </a:endParaRPr>
          </a:p>
        </p:txBody>
      </p:sp>
      <p:sp>
        <p:nvSpPr>
          <p:cNvPr id="242" name="Google Shape;242;p23"/>
          <p:cNvSpPr/>
          <p:nvPr/>
        </p:nvSpPr>
        <p:spPr>
          <a:xfrm>
            <a:off x="2369750" y="2568025"/>
            <a:ext cx="1610700" cy="941100"/>
          </a:xfrm>
          <a:prstGeom prst="roundRect">
            <a:avLst>
              <a:gd name="adj" fmla="val 16667"/>
            </a:avLst>
          </a:prstGeom>
          <a:solidFill>
            <a:srgbClr val="97CAF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1" i="0" u="none" strike="noStrike" cap="none">
                <a:solidFill>
                  <a:srgbClr val="000000"/>
                </a:solidFill>
              </a:rPr>
              <a:t>Neglect</a:t>
            </a:r>
            <a:endParaRPr sz="1400" b="1" i="0" u="none" strike="noStrike" cap="none">
              <a:solidFill>
                <a:srgbClr val="000000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CA" sz="1000" b="1" i="0" u="none" strike="noStrike" cap="none">
                <a:solidFill>
                  <a:srgbClr val="000000"/>
                </a:solidFill>
              </a:rPr>
              <a:t>as primary reason for entry into care</a:t>
            </a:r>
            <a:endParaRPr sz="10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243" name="Google Shape;243;p23"/>
          <p:cNvSpPr/>
          <p:nvPr/>
        </p:nvSpPr>
        <p:spPr>
          <a:xfrm>
            <a:off x="4302875" y="2568025"/>
            <a:ext cx="1610700" cy="941100"/>
          </a:xfrm>
          <a:prstGeom prst="roundRect">
            <a:avLst>
              <a:gd name="adj" fmla="val 16667"/>
            </a:avLst>
          </a:prstGeom>
          <a:solidFill>
            <a:srgbClr val="97CAF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1" i="0" u="none" strike="noStrike" cap="none">
                <a:solidFill>
                  <a:srgbClr val="000000"/>
                </a:solidFill>
              </a:rPr>
              <a:t>Age at entry into care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244" name="Google Shape;244;p23"/>
          <p:cNvSpPr/>
          <p:nvPr/>
        </p:nvSpPr>
        <p:spPr>
          <a:xfrm>
            <a:off x="6236000" y="2568025"/>
            <a:ext cx="1610700" cy="941100"/>
          </a:xfrm>
          <a:prstGeom prst="roundRect">
            <a:avLst>
              <a:gd name="adj" fmla="val 16667"/>
            </a:avLst>
          </a:prstGeom>
          <a:solidFill>
            <a:srgbClr val="97CAF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1" i="0" u="none" strike="noStrike" cap="none">
                <a:solidFill>
                  <a:srgbClr val="000000"/>
                </a:solidFill>
              </a:rPr>
              <a:t>Number of changes in caregiver since birth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245" name="Google Shape;245;p23"/>
          <p:cNvSpPr/>
          <p:nvPr/>
        </p:nvSpPr>
        <p:spPr>
          <a:xfrm>
            <a:off x="318950" y="4083250"/>
            <a:ext cx="1754400" cy="13713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800" b="1" i="0" u="none" strike="noStrike" cap="none" dirty="0">
                <a:solidFill>
                  <a:srgbClr val="D9D9D9"/>
                </a:solidFill>
              </a:rPr>
              <a:t>Positive parenting practices</a:t>
            </a:r>
            <a:endParaRPr sz="1800" b="1" i="0" u="none" strike="noStrike" cap="none" dirty="0">
              <a:solidFill>
                <a:srgbClr val="D9D9D9"/>
              </a:solidFill>
            </a:endParaRPr>
          </a:p>
        </p:txBody>
      </p:sp>
      <p:sp>
        <p:nvSpPr>
          <p:cNvPr id="246" name="Google Shape;246;p23"/>
          <p:cNvSpPr/>
          <p:nvPr/>
        </p:nvSpPr>
        <p:spPr>
          <a:xfrm>
            <a:off x="4640750" y="4186625"/>
            <a:ext cx="1483200" cy="10845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600" b="1" i="0" u="none" strike="noStrike" cap="none" dirty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Ages &amp; </a:t>
            </a:r>
            <a:endParaRPr sz="1600" b="1" i="0" u="none" strike="noStrike" cap="none" dirty="0">
              <a:solidFill>
                <a:srgbClr val="D9D9D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600" b="1" i="0" u="none" strike="noStrike" cap="none" dirty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Stages-3</a:t>
            </a:r>
            <a:endParaRPr sz="1600" b="1" i="0" u="none" strike="noStrike" cap="none" dirty="0">
              <a:solidFill>
                <a:srgbClr val="D9D9D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600" b="1" i="0" u="none" strike="noStrike" cap="none" dirty="0">
                <a:solidFill>
                  <a:srgbClr val="D9D9D9"/>
                </a:solidFill>
                <a:latin typeface="Verdana"/>
                <a:ea typeface="Verdana"/>
                <a:cs typeface="Verdana"/>
                <a:sym typeface="Verdana"/>
              </a:rPr>
              <a:t>Skills</a:t>
            </a:r>
            <a:endParaRPr sz="1600" b="1" i="0" u="none" strike="noStrike" cap="none" dirty="0">
              <a:solidFill>
                <a:srgbClr val="D9D9D9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47" name="Google Shape;247;p23"/>
          <p:cNvSpPr/>
          <p:nvPr/>
        </p:nvSpPr>
        <p:spPr>
          <a:xfrm>
            <a:off x="4194650" y="4961975"/>
            <a:ext cx="446100" cy="1755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23"/>
          <p:cNvSpPr/>
          <p:nvPr/>
        </p:nvSpPr>
        <p:spPr>
          <a:xfrm>
            <a:off x="6123950" y="4322075"/>
            <a:ext cx="590400" cy="1755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23"/>
          <p:cNvSpPr/>
          <p:nvPr/>
        </p:nvSpPr>
        <p:spPr>
          <a:xfrm>
            <a:off x="6123950" y="4722575"/>
            <a:ext cx="590400" cy="1755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23"/>
          <p:cNvSpPr/>
          <p:nvPr/>
        </p:nvSpPr>
        <p:spPr>
          <a:xfrm>
            <a:off x="5981450" y="5123075"/>
            <a:ext cx="732900" cy="1755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23"/>
          <p:cNvSpPr/>
          <p:nvPr/>
        </p:nvSpPr>
        <p:spPr>
          <a:xfrm>
            <a:off x="6762050" y="4186625"/>
            <a:ext cx="1610700" cy="351000"/>
          </a:xfrm>
          <a:prstGeom prst="rect">
            <a:avLst/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Gross motor</a:t>
            </a:r>
            <a:endParaRPr sz="1400" b="0" i="0" u="none" strike="noStrike" cap="none">
              <a:solidFill>
                <a:srgbClr val="D9D9D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23"/>
          <p:cNvSpPr/>
          <p:nvPr/>
        </p:nvSpPr>
        <p:spPr>
          <a:xfrm>
            <a:off x="6762050" y="4610975"/>
            <a:ext cx="1610700" cy="351000"/>
          </a:xfrm>
          <a:prstGeom prst="rect">
            <a:avLst/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Problem solving</a:t>
            </a:r>
            <a:endParaRPr sz="1400" b="0" i="0" u="none" strike="noStrike" cap="none">
              <a:solidFill>
                <a:srgbClr val="D9D9D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23"/>
          <p:cNvSpPr/>
          <p:nvPr/>
        </p:nvSpPr>
        <p:spPr>
          <a:xfrm>
            <a:off x="6762050" y="5035324"/>
            <a:ext cx="1610700" cy="433125"/>
          </a:xfrm>
          <a:prstGeom prst="rect">
            <a:avLst/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Personal-social development</a:t>
            </a:r>
            <a:endParaRPr sz="1400" b="0" i="0" u="none" strike="noStrike" cap="none">
              <a:solidFill>
                <a:srgbClr val="D9D9D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23"/>
          <p:cNvSpPr/>
          <p:nvPr/>
        </p:nvSpPr>
        <p:spPr>
          <a:xfrm>
            <a:off x="2551700" y="4450000"/>
            <a:ext cx="1610700" cy="351000"/>
          </a:xfrm>
          <a:prstGeom prst="rect">
            <a:avLst/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Communication</a:t>
            </a:r>
            <a:endParaRPr sz="1400" b="0" i="0" u="none" strike="noStrike" cap="none">
              <a:solidFill>
                <a:srgbClr val="D9D9D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23"/>
          <p:cNvSpPr/>
          <p:nvPr/>
        </p:nvSpPr>
        <p:spPr>
          <a:xfrm>
            <a:off x="2551700" y="4874225"/>
            <a:ext cx="1610700" cy="351000"/>
          </a:xfrm>
          <a:prstGeom prst="rect">
            <a:avLst/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Fine motor </a:t>
            </a:r>
            <a:endParaRPr sz="1400" b="0" i="0" u="none" strike="noStrike" cap="none">
              <a:solidFill>
                <a:srgbClr val="D9D9D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23"/>
          <p:cNvSpPr/>
          <p:nvPr/>
        </p:nvSpPr>
        <p:spPr>
          <a:xfrm>
            <a:off x="4194650" y="4537750"/>
            <a:ext cx="446100" cy="1755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23"/>
          <p:cNvSpPr/>
          <p:nvPr/>
        </p:nvSpPr>
        <p:spPr>
          <a:xfrm>
            <a:off x="3766650" y="853650"/>
            <a:ext cx="1610700" cy="1371300"/>
          </a:xfrm>
          <a:prstGeom prst="ellipse">
            <a:avLst/>
          </a:prstGeom>
          <a:solidFill>
            <a:srgbClr val="216FB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 dirty="0">
              <a:solidFill>
                <a:srgbClr val="D9D9D9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b="1" i="0" u="none" strike="noStrike" cap="none" dirty="0">
                <a:solidFill>
                  <a:srgbClr val="D9D9D9"/>
                </a:solidFill>
              </a:rPr>
              <a:t>Black</a:t>
            </a:r>
            <a:endParaRPr b="1" i="0" u="none" strike="noStrike" cap="none" dirty="0">
              <a:solidFill>
                <a:srgbClr val="D9D9D9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b="1" i="0" u="none" strike="noStrike" cap="none" dirty="0">
                <a:solidFill>
                  <a:srgbClr val="D9D9D9"/>
                </a:solidFill>
              </a:rPr>
              <a:t>(African, Caribbean)</a:t>
            </a:r>
            <a:endParaRPr b="1" i="0" u="none" strike="noStrike" cap="none" dirty="0">
              <a:solidFill>
                <a:srgbClr val="D9D9D9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b="1" i="0" u="none" strike="noStrike" cap="none" dirty="0">
                <a:solidFill>
                  <a:srgbClr val="D9D9D9"/>
                </a:solidFill>
              </a:rPr>
              <a:t>Ethnicity</a:t>
            </a:r>
            <a:endParaRPr b="1" i="0" u="none" strike="noStrike" cap="none" dirty="0">
              <a:solidFill>
                <a:srgbClr val="D9D9D9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1" i="0" u="none" strike="noStrike" cap="none" dirty="0">
                <a:solidFill>
                  <a:srgbClr val="D9D9D9"/>
                </a:solidFill>
              </a:rPr>
              <a:t> </a:t>
            </a:r>
            <a:endParaRPr sz="1400" b="1" i="0" u="none" strike="noStrike" cap="none" dirty="0">
              <a:solidFill>
                <a:srgbClr val="D9D9D9"/>
              </a:solidFill>
            </a:endParaRPr>
          </a:p>
        </p:txBody>
      </p:sp>
      <p:pic>
        <p:nvPicPr>
          <p:cNvPr id="258" name="Google Shape;258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4"/>
          <p:cNvSpPr txBox="1">
            <a:spLocks noGrp="1"/>
          </p:cNvSpPr>
          <p:nvPr>
            <p:ph type="title"/>
          </p:nvPr>
        </p:nvSpPr>
        <p:spPr>
          <a:xfrm>
            <a:off x="102870" y="277761"/>
            <a:ext cx="790955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3200" b="0" i="0" u="none" strike="noStrike" cap="none" dirty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Implications for workers </a:t>
            </a:r>
            <a:r>
              <a:rPr lang="en-CA" sz="3200" dirty="0"/>
              <a:t>&amp;</a:t>
            </a:r>
            <a:r>
              <a:rPr lang="en-CA" sz="3200" b="0" i="0" u="none" strike="noStrike" cap="none" dirty="0" smtClean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CA" sz="3200" b="0" i="0" u="none" strike="noStrike" cap="none" dirty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caregivers  </a:t>
            </a:r>
            <a:endParaRPr sz="3200" b="0" i="0" u="none" strike="noStrike" cap="none" dirty="0">
              <a:solidFill>
                <a:srgbClr val="99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65" name="Google Shape;265;p24"/>
          <p:cNvSpPr/>
          <p:nvPr/>
        </p:nvSpPr>
        <p:spPr>
          <a:xfrm>
            <a:off x="5354050" y="3498467"/>
            <a:ext cx="3250800" cy="1858500"/>
          </a:xfrm>
          <a:prstGeom prst="roundRect">
            <a:avLst>
              <a:gd name="adj" fmla="val 16667"/>
            </a:avLst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CA" sz="2400" b="1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Promotion of placement stability </a:t>
            </a:r>
            <a:endParaRPr sz="2400" b="1" i="0" u="none" strike="noStrike" cap="none">
              <a:solidFill>
                <a:srgbClr val="D9D9D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24"/>
          <p:cNvSpPr/>
          <p:nvPr/>
        </p:nvSpPr>
        <p:spPr>
          <a:xfrm>
            <a:off x="821583" y="1275042"/>
            <a:ext cx="3413100" cy="1858500"/>
          </a:xfrm>
          <a:prstGeom prst="roundRect">
            <a:avLst>
              <a:gd name="adj" fmla="val 16667"/>
            </a:avLst>
          </a:prstGeom>
          <a:solidFill>
            <a:srgbClr val="97CAF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CA" sz="2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Positive parenting practices </a:t>
            </a:r>
            <a:endParaRPr sz="2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7" name="Google Shape;267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24"/>
          <p:cNvSpPr/>
          <p:nvPr/>
        </p:nvSpPr>
        <p:spPr>
          <a:xfrm>
            <a:off x="4057050" y="1429375"/>
            <a:ext cx="1227300" cy="187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7CAF6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24"/>
          <p:cNvSpPr/>
          <p:nvPr/>
        </p:nvSpPr>
        <p:spPr>
          <a:xfrm>
            <a:off x="4057050" y="2000775"/>
            <a:ext cx="1227300" cy="187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7CAF6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24"/>
          <p:cNvSpPr/>
          <p:nvPr/>
        </p:nvSpPr>
        <p:spPr>
          <a:xfrm>
            <a:off x="4057050" y="2572188"/>
            <a:ext cx="1227300" cy="187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7CAF6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24"/>
          <p:cNvSpPr/>
          <p:nvPr/>
        </p:nvSpPr>
        <p:spPr>
          <a:xfrm>
            <a:off x="5284350" y="1287750"/>
            <a:ext cx="3032100" cy="16749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600" b="1"/>
              <a:t>Do you praise the child?</a:t>
            </a:r>
            <a:endParaRPr sz="16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6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600" b="1"/>
              <a:t>Do you play together for at least 10 mins during the day?</a:t>
            </a:r>
            <a:endParaRPr sz="16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6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600" b="1"/>
              <a:t>Do you laugh together?</a:t>
            </a:r>
            <a:endParaRPr sz="1600" b="1"/>
          </a:p>
        </p:txBody>
      </p:sp>
      <p:sp>
        <p:nvSpPr>
          <p:cNvPr id="272" name="Google Shape;272;p24"/>
          <p:cNvSpPr/>
          <p:nvPr/>
        </p:nvSpPr>
        <p:spPr>
          <a:xfrm flipH="1">
            <a:off x="4126738" y="3951813"/>
            <a:ext cx="1227300" cy="187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174A76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24"/>
          <p:cNvSpPr/>
          <p:nvPr/>
        </p:nvSpPr>
        <p:spPr>
          <a:xfrm flipH="1">
            <a:off x="4126738" y="4723638"/>
            <a:ext cx="1227300" cy="187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3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24"/>
          <p:cNvSpPr/>
          <p:nvPr/>
        </p:nvSpPr>
        <p:spPr>
          <a:xfrm>
            <a:off x="821575" y="3593125"/>
            <a:ext cx="3305100" cy="1764000"/>
          </a:xfrm>
          <a:prstGeom prst="roundRect">
            <a:avLst>
              <a:gd name="adj" fmla="val 16667"/>
            </a:avLst>
          </a:prstGeom>
          <a:solidFill>
            <a:srgbClr val="174A7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CA" sz="1600" b="1" dirty="0">
                <a:solidFill>
                  <a:srgbClr val="D9D9D9"/>
                </a:solidFill>
              </a:rPr>
              <a:t>Stability = correlated with more successful development</a:t>
            </a:r>
            <a:endParaRPr sz="1600" b="1" dirty="0">
              <a:solidFill>
                <a:srgbClr val="D9D9D9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1600" b="1" dirty="0">
              <a:solidFill>
                <a:srgbClr val="D9D9D9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CA" sz="1600" b="1" dirty="0">
                <a:solidFill>
                  <a:srgbClr val="D9D9D9"/>
                </a:solidFill>
              </a:rPr>
              <a:t>Frequent moves can cause disruptions and distrust</a:t>
            </a:r>
            <a:endParaRPr sz="1600" b="1" dirty="0">
              <a:solidFill>
                <a:srgbClr val="D9D9D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5"/>
          <p:cNvSpPr txBox="1">
            <a:spLocks noGrp="1"/>
          </p:cNvSpPr>
          <p:nvPr>
            <p:ph type="title"/>
          </p:nvPr>
        </p:nvSpPr>
        <p:spPr>
          <a:xfrm>
            <a:off x="91440" y="277761"/>
            <a:ext cx="793616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3200" b="0" i="0" u="none" strike="noStrike" cap="none" dirty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Implications for workers </a:t>
            </a:r>
            <a:r>
              <a:rPr lang="en-CA" sz="3200" dirty="0"/>
              <a:t>&amp;</a:t>
            </a:r>
            <a:r>
              <a:rPr lang="en-CA" sz="3200" b="0" i="0" u="none" strike="noStrike" cap="none" dirty="0" smtClean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CA" sz="3200" b="0" i="0" u="none" strike="noStrike" cap="none" dirty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caregivers  </a:t>
            </a:r>
            <a:endParaRPr sz="3200" b="0" i="0" u="none" strike="noStrike" cap="none" dirty="0">
              <a:solidFill>
                <a:srgbClr val="99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81" name="Google Shape;281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2" name="Google Shape;282;p25"/>
          <p:cNvGrpSpPr/>
          <p:nvPr/>
        </p:nvGrpSpPr>
        <p:grpSpPr>
          <a:xfrm>
            <a:off x="4206015" y="1256020"/>
            <a:ext cx="3821585" cy="3898259"/>
            <a:chOff x="4192863" y="1002150"/>
            <a:chExt cx="3679200" cy="3139200"/>
          </a:xfrm>
        </p:grpSpPr>
        <p:sp>
          <p:nvSpPr>
            <p:cNvPr id="283" name="Google Shape;283;p25"/>
            <p:cNvSpPr/>
            <p:nvPr/>
          </p:nvSpPr>
          <p:spPr>
            <a:xfrm>
              <a:off x="4192863" y="1002150"/>
              <a:ext cx="3679200" cy="3139200"/>
            </a:xfrm>
            <a:prstGeom prst="round2DiagRect">
              <a:avLst>
                <a:gd name="adj1" fmla="val 0"/>
                <a:gd name="adj2" fmla="val 17764"/>
              </a:avLst>
            </a:prstGeom>
            <a:solidFill>
              <a:srgbClr val="1137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5"/>
            <p:cNvSpPr txBox="1"/>
            <p:nvPr/>
          </p:nvSpPr>
          <p:spPr>
            <a:xfrm>
              <a:off x="5399625" y="1316174"/>
              <a:ext cx="2223600" cy="2442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rPr lang="en-CA" sz="2400" b="1" dirty="0">
                  <a:solidFill>
                    <a:srgbClr val="D9D9D9"/>
                  </a:solidFill>
                </a:rPr>
                <a:t>Minority children in care: disproportion &amp; disparity</a:t>
              </a:r>
              <a:endParaRPr sz="1100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5" name="Google Shape;285;p25"/>
            <p:cNvSpPr txBox="1"/>
            <p:nvPr/>
          </p:nvSpPr>
          <p:spPr>
            <a:xfrm>
              <a:off x="5495575" y="2349765"/>
              <a:ext cx="2021400" cy="1128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endParaRPr sz="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86" name="Google Shape;286;p25"/>
          <p:cNvGrpSpPr/>
          <p:nvPr/>
        </p:nvGrpSpPr>
        <p:grpSpPr>
          <a:xfrm>
            <a:off x="-1434101" y="1250939"/>
            <a:ext cx="6848081" cy="1876771"/>
            <a:chOff x="-898594" y="1002150"/>
            <a:chExt cx="6059713" cy="1569600"/>
          </a:xfrm>
        </p:grpSpPr>
        <p:sp>
          <p:nvSpPr>
            <p:cNvPr id="287" name="Google Shape;287;p25"/>
            <p:cNvSpPr/>
            <p:nvPr/>
          </p:nvSpPr>
          <p:spPr>
            <a:xfrm flipH="1">
              <a:off x="3216519" y="1002150"/>
              <a:ext cx="1944600" cy="1569600"/>
            </a:xfrm>
            <a:prstGeom prst="round2DiagRect">
              <a:avLst>
                <a:gd name="adj1" fmla="val 0"/>
                <a:gd name="adj2" fmla="val 17764"/>
              </a:avLst>
            </a:prstGeom>
            <a:solidFill>
              <a:srgbClr val="216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5"/>
            <p:cNvSpPr txBox="1"/>
            <p:nvPr/>
          </p:nvSpPr>
          <p:spPr>
            <a:xfrm>
              <a:off x="3411048" y="1058998"/>
              <a:ext cx="1711458" cy="459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CA" b="1" dirty="0">
                  <a:solidFill>
                    <a:srgbClr val="EFE6E6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Black families are 33% more likely to be transferred to ongoing services than White </a:t>
              </a:r>
              <a:r>
                <a:rPr lang="en-CA" b="1" dirty="0" smtClean="0">
                  <a:solidFill>
                    <a:srgbClr val="EFE6E6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children</a:t>
              </a:r>
              <a:endParaRPr b="1" dirty="0">
                <a:solidFill>
                  <a:srgbClr val="EFE6E6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9" name="Google Shape;289;p25"/>
            <p:cNvSpPr txBox="1"/>
            <p:nvPr/>
          </p:nvSpPr>
          <p:spPr>
            <a:xfrm>
              <a:off x="-898594" y="1006497"/>
              <a:ext cx="1451700" cy="512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endParaRPr sz="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90" name="Google Shape;290;p25"/>
          <p:cNvGrpSpPr/>
          <p:nvPr/>
        </p:nvGrpSpPr>
        <p:grpSpPr>
          <a:xfrm>
            <a:off x="953019" y="1256126"/>
            <a:ext cx="2268376" cy="1876771"/>
            <a:chOff x="1271925" y="1002150"/>
            <a:chExt cx="1944600" cy="1569600"/>
          </a:xfrm>
        </p:grpSpPr>
        <p:sp>
          <p:nvSpPr>
            <p:cNvPr id="291" name="Google Shape;291;p25"/>
            <p:cNvSpPr/>
            <p:nvPr/>
          </p:nvSpPr>
          <p:spPr>
            <a:xfrm rot="10800000">
              <a:off x="1271925" y="1002150"/>
              <a:ext cx="1944600" cy="1569600"/>
            </a:xfrm>
            <a:prstGeom prst="round2DiagRect">
              <a:avLst>
                <a:gd name="adj1" fmla="val 0"/>
                <a:gd name="adj2" fmla="val 17764"/>
              </a:avLst>
            </a:prstGeom>
            <a:solidFill>
              <a:srgbClr val="97CA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5"/>
            <p:cNvSpPr txBox="1"/>
            <p:nvPr/>
          </p:nvSpPr>
          <p:spPr>
            <a:xfrm>
              <a:off x="1496688" y="1244660"/>
              <a:ext cx="1451700" cy="459900"/>
            </a:xfrm>
            <a:prstGeom prst="rect">
              <a:avLst/>
            </a:prstGeom>
            <a:solidFill>
              <a:srgbClr val="97CAF6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93" name="Google Shape;293;p25"/>
            <p:cNvSpPr txBox="1"/>
            <p:nvPr/>
          </p:nvSpPr>
          <p:spPr>
            <a:xfrm>
              <a:off x="1374438" y="1054660"/>
              <a:ext cx="1653629" cy="1388679"/>
            </a:xfrm>
            <a:prstGeom prst="rect">
              <a:avLst/>
            </a:prstGeom>
            <a:solidFill>
              <a:srgbClr val="97CAF6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800" b="1" dirty="0">
                <a:solidFill>
                  <a:srgbClr val="EFE6E6"/>
                </a:solidFill>
              </a:endParaRPr>
            </a:p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CA" b="1" dirty="0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Black children are 2Xs more likely to be investigated than White children </a:t>
              </a:r>
              <a:endParaRPr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sym typeface="Roboto"/>
              </a:endParaRPr>
            </a:p>
          </p:txBody>
        </p:sp>
      </p:grpSp>
      <p:grpSp>
        <p:nvGrpSpPr>
          <p:cNvPr id="294" name="Google Shape;294;p25"/>
          <p:cNvGrpSpPr/>
          <p:nvPr/>
        </p:nvGrpSpPr>
        <p:grpSpPr>
          <a:xfrm>
            <a:off x="952913" y="3132897"/>
            <a:ext cx="2268376" cy="2007048"/>
            <a:chOff x="1271925" y="2571750"/>
            <a:chExt cx="1944600" cy="1569600"/>
          </a:xfrm>
        </p:grpSpPr>
        <p:sp>
          <p:nvSpPr>
            <p:cNvPr id="295" name="Google Shape;295;p25"/>
            <p:cNvSpPr/>
            <p:nvPr/>
          </p:nvSpPr>
          <p:spPr>
            <a:xfrm flipH="1">
              <a:off x="1271925" y="2571750"/>
              <a:ext cx="1944600" cy="1569600"/>
            </a:xfrm>
            <a:prstGeom prst="round2DiagRect">
              <a:avLst>
                <a:gd name="adj1" fmla="val 0"/>
                <a:gd name="adj2" fmla="val 17764"/>
              </a:avLst>
            </a:prstGeom>
            <a:solidFill>
              <a:srgbClr val="2D95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5"/>
            <p:cNvSpPr txBox="1"/>
            <p:nvPr/>
          </p:nvSpPr>
          <p:spPr>
            <a:xfrm>
              <a:off x="1496688" y="2814260"/>
              <a:ext cx="1451700" cy="459900"/>
            </a:xfrm>
            <a:prstGeom prst="rect">
              <a:avLst/>
            </a:prstGeom>
            <a:solidFill>
              <a:srgbClr val="2D95EC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97" name="Google Shape;297;p25"/>
            <p:cNvSpPr txBox="1"/>
            <p:nvPr/>
          </p:nvSpPr>
          <p:spPr>
            <a:xfrm>
              <a:off x="1572414" y="2798519"/>
              <a:ext cx="1451700" cy="914400"/>
            </a:xfrm>
            <a:prstGeom prst="rect">
              <a:avLst/>
            </a:prstGeom>
            <a:solidFill>
              <a:srgbClr val="2D95EC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-CA" sz="1600" b="1" dirty="0">
                  <a:solidFill>
                    <a:srgbClr val="FFFFFF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Associations between ethnicity and misdiagnosis</a:t>
              </a:r>
              <a:endParaRPr sz="1600" b="1" dirty="0">
                <a:solidFill>
                  <a:srgbClr val="FFFFFF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8" name="Google Shape;298;p25"/>
          <p:cNvGrpSpPr/>
          <p:nvPr/>
        </p:nvGrpSpPr>
        <p:grpSpPr>
          <a:xfrm>
            <a:off x="3221301" y="3127702"/>
            <a:ext cx="2268376" cy="2083276"/>
            <a:chOff x="3214719" y="1528007"/>
            <a:chExt cx="1944600" cy="1569600"/>
          </a:xfrm>
        </p:grpSpPr>
        <p:sp>
          <p:nvSpPr>
            <p:cNvPr id="299" name="Google Shape;299;p25"/>
            <p:cNvSpPr/>
            <p:nvPr/>
          </p:nvSpPr>
          <p:spPr>
            <a:xfrm rot="10800000">
              <a:off x="3214719" y="1528007"/>
              <a:ext cx="1944600" cy="1569600"/>
            </a:xfrm>
            <a:prstGeom prst="round2DiagRect">
              <a:avLst>
                <a:gd name="adj1" fmla="val 0"/>
                <a:gd name="adj2" fmla="val 17764"/>
              </a:avLst>
            </a:prstGeom>
            <a:solidFill>
              <a:srgbClr val="174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5"/>
            <p:cNvSpPr txBox="1"/>
            <p:nvPr/>
          </p:nvSpPr>
          <p:spPr>
            <a:xfrm>
              <a:off x="3398328" y="1531430"/>
              <a:ext cx="1608900" cy="14603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 b="1" dirty="0">
                <a:solidFill>
                  <a:srgbClr val="EFE6E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600" b="1" dirty="0">
                  <a:solidFill>
                    <a:srgbClr val="EFE6E6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Placement matching?</a:t>
              </a:r>
              <a:endParaRPr sz="1600" b="1" dirty="0">
                <a:solidFill>
                  <a:srgbClr val="EFE6E6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  <a:p>
              <a:pPr marL="45720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 b="1" dirty="0">
                <a:solidFill>
                  <a:srgbClr val="EFE6E6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600" b="1" dirty="0">
                  <a:solidFill>
                    <a:srgbClr val="EFE6E6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Population distribution and access to services?</a:t>
              </a:r>
              <a:endParaRPr sz="1600" b="1" dirty="0">
                <a:solidFill>
                  <a:srgbClr val="EFE6E6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01" name="Google Shape;301;p25"/>
          <p:cNvGrpSpPr/>
          <p:nvPr/>
        </p:nvGrpSpPr>
        <p:grpSpPr>
          <a:xfrm>
            <a:off x="3039043" y="2963947"/>
            <a:ext cx="334125" cy="334078"/>
            <a:chOff x="3157188" y="909150"/>
            <a:chExt cx="470400" cy="470400"/>
          </a:xfrm>
        </p:grpSpPr>
        <p:sp>
          <p:nvSpPr>
            <p:cNvPr id="302" name="Google Shape;302;p25"/>
            <p:cNvSpPr/>
            <p:nvPr/>
          </p:nvSpPr>
          <p:spPr>
            <a:xfrm>
              <a:off x="3157188" y="909150"/>
              <a:ext cx="470400" cy="470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5"/>
            <p:cNvSpPr/>
            <p:nvPr/>
          </p:nvSpPr>
          <p:spPr>
            <a:xfrm>
              <a:off x="3243138" y="995100"/>
              <a:ext cx="298500" cy="298500"/>
            </a:xfrm>
            <a:prstGeom prst="mathPlus">
              <a:avLst>
                <a:gd name="adj1" fmla="val 9900"/>
              </a:avLst>
            </a:prstGeom>
            <a:solidFill>
              <a:srgbClr val="0D5D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7"/>
          <p:cNvSpPr txBox="1">
            <a:spLocks noGrp="1"/>
          </p:cNvSpPr>
          <p:nvPr>
            <p:ph type="title" idx="4294967295"/>
          </p:nvPr>
        </p:nvSpPr>
        <p:spPr>
          <a:xfrm>
            <a:off x="685800" y="381000"/>
            <a:ext cx="6553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3200" b="0" i="0" u="none" strike="noStrike" cap="none" dirty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Contact</a:t>
            </a:r>
            <a:endParaRPr sz="2800" b="0" i="0" u="none" strike="noStrike" cap="none" dirty="0">
              <a:solidFill>
                <a:srgbClr val="99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16" name="Google Shape;316;p27"/>
          <p:cNvSpPr txBox="1">
            <a:spLocks noGrp="1"/>
          </p:cNvSpPr>
          <p:nvPr>
            <p:ph type="body" idx="4294967295"/>
          </p:nvPr>
        </p:nvSpPr>
        <p:spPr>
          <a:xfrm>
            <a:off x="685800" y="1524000"/>
            <a:ext cx="7990656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rPr lang="en-CA" sz="2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Dr. Barbara Greenberg </a:t>
            </a:r>
            <a:r>
              <a:rPr lang="en-CA" sz="2000" b="0" i="0" u="sng" strike="noStrike" cap="none" dirty="0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3"/>
              </a:rPr>
              <a:t>bgreenbe@uottawa.ca</a:t>
            </a:r>
            <a:r>
              <a:rPr lang="en-CA" sz="2000" b="0" i="0" u="none" strike="noStrike" cap="none" dirty="0">
                <a:solidFill>
                  <a:srgbClr val="C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rPr lang="en-CA" sz="2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Ontario Looking After Children Research Assistant</a:t>
            </a: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rPr lang="en-CA" sz="2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Meagan Miller </a:t>
            </a:r>
            <a:r>
              <a:rPr lang="en-CA" sz="2000" b="0" i="0" u="sng" strike="noStrike" cap="none" dirty="0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4"/>
              </a:rPr>
              <a:t>mmiller@uottawa.ca</a:t>
            </a:r>
            <a:r>
              <a:rPr lang="en-CA" sz="2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rPr lang="en-CA" sz="2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Ontario Looking After Children Research Associate</a:t>
            </a: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rPr lang="en-CA" sz="2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Centre for Research on Educational and Community Services </a:t>
            </a:r>
            <a:r>
              <a:rPr lang="en-CA" sz="2000" b="0" i="0" u="sng" strike="noStrike" cap="none" dirty="0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5"/>
              </a:rPr>
              <a:t>https://ruor.uottawa.ca/handle/10393/37837</a:t>
            </a: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rPr lang="en-CA" sz="2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University of Ottawa, Ottawa, Canada</a:t>
            </a: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</a:pPr>
            <a:endParaRPr sz="16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17" name="Google Shape;317;p2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6"/>
          <p:cNvSpPr txBox="1">
            <a:spLocks noGrp="1"/>
          </p:cNvSpPr>
          <p:nvPr>
            <p:ph type="title" idx="4294967295"/>
          </p:nvPr>
        </p:nvSpPr>
        <p:spPr>
          <a:xfrm>
            <a:off x="685800" y="381000"/>
            <a:ext cx="6553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3200" b="0" i="0" u="none" strike="noStrike" cap="none" dirty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Acknowledgements</a:t>
            </a:r>
            <a:endParaRPr sz="2800" b="0" i="0" u="none" strike="noStrike" cap="none" dirty="0">
              <a:solidFill>
                <a:srgbClr val="99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09" name="Google Shape;309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26"/>
          <p:cNvSpPr txBox="1">
            <a:spLocks noGrp="1"/>
          </p:cNvSpPr>
          <p:nvPr>
            <p:ph type="body" idx="4294967295"/>
          </p:nvPr>
        </p:nvSpPr>
        <p:spPr>
          <a:xfrm>
            <a:off x="685800" y="1524000"/>
            <a:ext cx="7772400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rPr lang="en-CA"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The collaboration and financial support of the Ontario Ministry of Children and Youth Services and the Ontario Association of Children’s Aid Societies are gratefully acknowledged.</a:t>
            </a:r>
            <a:endParaRPr sz="2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endParaRPr sz="2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rPr lang="en-CA"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Thanks also to the numerous young people in care, caregivers, lead hands, practitioners, supervisors, quality-assurance staff, executive personnel, and OnLAC research assistants who have contributed much to the OnLAC project since the beginning.</a:t>
            </a:r>
            <a:endParaRPr sz="2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3"/>
          <p:cNvSpPr txBox="1">
            <a:spLocks noGrp="1"/>
          </p:cNvSpPr>
          <p:nvPr>
            <p:ph type="title"/>
          </p:nvPr>
        </p:nvSpPr>
        <p:spPr>
          <a:xfrm>
            <a:off x="685800" y="381000"/>
            <a:ext cx="6553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3200" b="0" i="0" u="none" strike="noStrike" cap="none" dirty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Outline</a:t>
            </a:r>
            <a:endParaRPr sz="3200" b="0" i="0" u="none" strike="noStrike" cap="none" dirty="0">
              <a:solidFill>
                <a:srgbClr val="99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7" name="Google Shape;117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8" name="Google Shape;118;p13"/>
          <p:cNvGrpSpPr/>
          <p:nvPr/>
        </p:nvGrpSpPr>
        <p:grpSpPr>
          <a:xfrm>
            <a:off x="1691640" y="1295400"/>
            <a:ext cx="5909310" cy="4316730"/>
            <a:chOff x="1043404" y="436"/>
            <a:chExt cx="4009191" cy="4063127"/>
          </a:xfrm>
        </p:grpSpPr>
        <p:sp>
          <p:nvSpPr>
            <p:cNvPr id="119" name="Google Shape;119;p13"/>
            <p:cNvSpPr/>
            <p:nvPr/>
          </p:nvSpPr>
          <p:spPr>
            <a:xfrm>
              <a:off x="2839447" y="494069"/>
              <a:ext cx="382904" cy="9144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3"/>
            <p:cNvSpPr txBox="1"/>
            <p:nvPr/>
          </p:nvSpPr>
          <p:spPr>
            <a:xfrm>
              <a:off x="3020562" y="537722"/>
              <a:ext cx="20675" cy="41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1043404" y="436"/>
              <a:ext cx="1797843" cy="1078706"/>
            </a:xfrm>
            <a:prstGeom prst="rect">
              <a:avLst/>
            </a:prstGeom>
            <a:solidFill>
              <a:schemeClr val="lt1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3"/>
            <p:cNvSpPr txBox="1"/>
            <p:nvPr/>
          </p:nvSpPr>
          <p:spPr>
            <a:xfrm>
              <a:off x="1043404" y="436"/>
              <a:ext cx="1797843" cy="10787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128000" rIns="128000" bIns="128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Geographic Context</a:t>
              </a:r>
              <a:endParaRPr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1942326" y="1077342"/>
              <a:ext cx="2211347" cy="38290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65359"/>
                  </a:lnTo>
                  <a:lnTo>
                    <a:pt x="0" y="65359"/>
                  </a:lnTo>
                  <a:lnTo>
                    <a:pt x="0" y="120000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3"/>
            <p:cNvSpPr txBox="1"/>
            <p:nvPr/>
          </p:nvSpPr>
          <p:spPr>
            <a:xfrm>
              <a:off x="2991758" y="1266727"/>
              <a:ext cx="112483" cy="41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3254752" y="436"/>
              <a:ext cx="1797843" cy="1078706"/>
            </a:xfrm>
            <a:prstGeom prst="rect">
              <a:avLst/>
            </a:prstGeom>
            <a:solidFill>
              <a:schemeClr val="lt1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 txBox="1"/>
            <p:nvPr/>
          </p:nvSpPr>
          <p:spPr>
            <a:xfrm>
              <a:off x="3254752" y="436"/>
              <a:ext cx="1797843" cy="10787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128000" rIns="128000" bIns="128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800" b="0" i="0" u="none" strike="noStrike" cap="none" dirty="0">
                  <a:solidFill>
                    <a:schemeClr val="tx1"/>
                  </a:solidFill>
                  <a:latin typeface="Verdana"/>
                  <a:ea typeface="Verdana"/>
                  <a:cs typeface="Verdana"/>
                  <a:sym typeface="Verdana"/>
                </a:rPr>
                <a:t>Ontario Looking After Children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2839447" y="1986280"/>
              <a:ext cx="382904" cy="9144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 txBox="1"/>
            <p:nvPr/>
          </p:nvSpPr>
          <p:spPr>
            <a:xfrm>
              <a:off x="3020562" y="2029932"/>
              <a:ext cx="20675" cy="41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1043404" y="1492646"/>
              <a:ext cx="1797843" cy="1078706"/>
            </a:xfrm>
            <a:prstGeom prst="rect">
              <a:avLst/>
            </a:prstGeom>
            <a:solidFill>
              <a:schemeClr val="lt1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 txBox="1"/>
            <p:nvPr/>
          </p:nvSpPr>
          <p:spPr>
            <a:xfrm>
              <a:off x="1043404" y="1492646"/>
              <a:ext cx="1797843" cy="10787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128000" rIns="128000" bIns="128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800" b="0" i="0" u="none" strike="noStrike" cap="none" dirty="0">
                  <a:solidFill>
                    <a:schemeClr val="tx1"/>
                  </a:solidFill>
                  <a:latin typeface="Verdana"/>
                  <a:ea typeface="Verdana"/>
                  <a:cs typeface="Verdana"/>
                  <a:sym typeface="Verdana"/>
                </a:rPr>
                <a:t>Purpose of current study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1979343" y="2569553"/>
              <a:ext cx="2174330" cy="38290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65359"/>
                  </a:lnTo>
                  <a:lnTo>
                    <a:pt x="0" y="65359"/>
                  </a:lnTo>
                  <a:lnTo>
                    <a:pt x="0" y="120000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 txBox="1"/>
            <p:nvPr/>
          </p:nvSpPr>
          <p:spPr>
            <a:xfrm>
              <a:off x="3011176" y="2758937"/>
              <a:ext cx="110665" cy="41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3254752" y="1492646"/>
              <a:ext cx="1797843" cy="1078706"/>
            </a:xfrm>
            <a:prstGeom prst="rect">
              <a:avLst/>
            </a:prstGeom>
            <a:solidFill>
              <a:schemeClr val="lt1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 txBox="1"/>
            <p:nvPr/>
          </p:nvSpPr>
          <p:spPr>
            <a:xfrm>
              <a:off x="3254752" y="1492646"/>
              <a:ext cx="1797843" cy="10787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128000" rIns="128000" bIns="128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800" b="0" i="0" u="none" strike="noStrike" cap="none" dirty="0">
                  <a:solidFill>
                    <a:schemeClr val="tx1"/>
                  </a:solidFill>
                  <a:latin typeface="Verdana"/>
                  <a:ea typeface="Verdana"/>
                  <a:cs typeface="Verdana"/>
                  <a:sym typeface="Verdana"/>
                </a:rPr>
                <a:t>Samples &amp; measures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2876465" y="3478490"/>
              <a:ext cx="345886" cy="9144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3"/>
            <p:cNvSpPr txBox="1"/>
            <p:nvPr/>
          </p:nvSpPr>
          <p:spPr>
            <a:xfrm>
              <a:off x="3039996" y="3522142"/>
              <a:ext cx="18824" cy="41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1080421" y="2984857"/>
              <a:ext cx="1797843" cy="1078706"/>
            </a:xfrm>
            <a:prstGeom prst="rect">
              <a:avLst/>
            </a:prstGeom>
            <a:solidFill>
              <a:schemeClr val="lt1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3"/>
            <p:cNvSpPr txBox="1"/>
            <p:nvPr/>
          </p:nvSpPr>
          <p:spPr>
            <a:xfrm>
              <a:off x="1053909" y="2984856"/>
              <a:ext cx="1797843" cy="10787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128000" rIns="128000" bIns="128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800" b="0" i="0" u="none" strike="noStrike" cap="none" dirty="0">
                  <a:solidFill>
                    <a:schemeClr val="tx1"/>
                  </a:solidFill>
                  <a:latin typeface="Verdana"/>
                  <a:ea typeface="Verdana"/>
                  <a:cs typeface="Verdana"/>
                  <a:sym typeface="Verdana"/>
                </a:rPr>
                <a:t>Results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3254752" y="2984857"/>
              <a:ext cx="1797843" cy="1078706"/>
            </a:xfrm>
            <a:prstGeom prst="rect">
              <a:avLst/>
            </a:prstGeom>
            <a:solidFill>
              <a:schemeClr val="lt1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3"/>
            <p:cNvSpPr txBox="1"/>
            <p:nvPr/>
          </p:nvSpPr>
          <p:spPr>
            <a:xfrm>
              <a:off x="3254752" y="2984857"/>
              <a:ext cx="1797843" cy="10787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128000" rIns="128000" bIns="128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800" b="0" i="0" u="none" strike="noStrike" cap="none" dirty="0">
                  <a:solidFill>
                    <a:schemeClr val="tx1"/>
                  </a:solidFill>
                  <a:latin typeface="Verdana"/>
                  <a:ea typeface="Verdana"/>
                  <a:cs typeface="Verdana"/>
                  <a:sym typeface="Verdana"/>
                </a:rPr>
                <a:t>Implications</a:t>
              </a:r>
              <a:endParaRPr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66646" y="1883121"/>
            <a:ext cx="3061454" cy="3290178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4"/>
          <p:cNvSpPr txBox="1">
            <a:spLocks noGrp="1"/>
          </p:cNvSpPr>
          <p:nvPr>
            <p:ph type="title"/>
          </p:nvPr>
        </p:nvSpPr>
        <p:spPr>
          <a:xfrm>
            <a:off x="539750" y="381000"/>
            <a:ext cx="691197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32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Ontario, Canada</a:t>
            </a:r>
            <a:endParaRPr sz="3200" b="0" i="0" u="none" strike="noStrike" cap="none">
              <a:solidFill>
                <a:srgbClr val="99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48" name="Google Shape;148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4767" y="1227175"/>
            <a:ext cx="5151474" cy="412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5"/>
          <p:cNvSpPr txBox="1">
            <a:spLocks noGrp="1"/>
          </p:cNvSpPr>
          <p:nvPr>
            <p:ph type="title"/>
          </p:nvPr>
        </p:nvSpPr>
        <p:spPr>
          <a:xfrm>
            <a:off x="323528" y="381000"/>
            <a:ext cx="691547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3200" b="0" i="0" u="none" strike="noStrike" cap="none" dirty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Ontario Looking After Children (</a:t>
            </a:r>
            <a:r>
              <a:rPr lang="en-CA" sz="3200" b="0" i="0" u="none" strike="noStrike" cap="none" dirty="0" err="1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OnLAC</a:t>
            </a:r>
            <a:r>
              <a:rPr lang="en-CA" sz="3200" b="0" i="0" u="none" strike="noStrike" cap="none" dirty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)</a:t>
            </a:r>
            <a:endParaRPr sz="3200" b="0" i="0" u="none" strike="noStrike" cap="none" dirty="0">
              <a:solidFill>
                <a:srgbClr val="99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5" name="Google Shape;155;p15"/>
          <p:cNvSpPr txBox="1">
            <a:spLocks noGrp="1"/>
          </p:cNvSpPr>
          <p:nvPr>
            <p:ph type="body" idx="1"/>
          </p:nvPr>
        </p:nvSpPr>
        <p:spPr>
          <a:xfrm>
            <a:off x="323528" y="1451610"/>
            <a:ext cx="3779842" cy="3749040"/>
          </a:xfrm>
          <a:prstGeom prst="rect">
            <a:avLst/>
          </a:prstGeom>
          <a:noFill/>
          <a:ln>
            <a:solidFill>
              <a:srgbClr val="990000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endParaRPr lang="en-CA" sz="2000" b="0" i="0" u="none" strike="noStrike" cap="none" dirty="0" smtClean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en-CA" sz="2000" b="0" i="0" u="none" strike="noStrike" cap="none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Uses </a:t>
            </a:r>
            <a:r>
              <a:rPr lang="en-CA" sz="2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Second Canadian Adaptation of Assessment and Action Record (AAR-C2-2016)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en-CA" sz="2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Mandated in Ontario to assess service needs &amp; developmental outcomes of children &amp; young people in care </a:t>
            </a: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56" name="Google Shape;156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63585" y="1765426"/>
            <a:ext cx="4081823" cy="3141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6"/>
          <p:cNvSpPr txBox="1">
            <a:spLocks noGrp="1"/>
          </p:cNvSpPr>
          <p:nvPr>
            <p:ph type="title"/>
          </p:nvPr>
        </p:nvSpPr>
        <p:spPr>
          <a:xfrm>
            <a:off x="217170" y="381000"/>
            <a:ext cx="78524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3200" b="0" i="0" u="none" strike="noStrike" cap="none" dirty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Purpose of </a:t>
            </a:r>
            <a:r>
              <a:rPr lang="en-CA" sz="3200" b="0" i="0" u="none" strike="noStrike" cap="none" dirty="0" smtClean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current </a:t>
            </a:r>
            <a:r>
              <a:rPr lang="en-CA" sz="3200" b="0" i="0" u="none" strike="noStrike" cap="none" dirty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exploratory study</a:t>
            </a:r>
            <a:endParaRPr sz="3200" b="0" i="0" u="none" strike="noStrike" cap="none" dirty="0">
              <a:solidFill>
                <a:srgbClr val="99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63" name="Google Shape;163;p16"/>
          <p:cNvSpPr txBox="1"/>
          <p:nvPr/>
        </p:nvSpPr>
        <p:spPr>
          <a:xfrm>
            <a:off x="3211830" y="1668780"/>
            <a:ext cx="5027245" cy="3426868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4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To determine the effect of demographic, risk, and protective factors on the social-emotional development of children in care, as measured by the Ages &amp; Stages Questionnaires®: Social-Emotional (ASQ®:SE)</a:t>
            </a: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4" name="Google Shape;164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6175" y="1762338"/>
            <a:ext cx="2222199" cy="33333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6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7"/>
          <p:cNvSpPr txBox="1">
            <a:spLocks noGrp="1"/>
          </p:cNvSpPr>
          <p:nvPr>
            <p:ph type="title"/>
          </p:nvPr>
        </p:nvSpPr>
        <p:spPr>
          <a:xfrm>
            <a:off x="439270" y="229765"/>
            <a:ext cx="6912000" cy="76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3200" b="0" i="0" u="none" strike="noStrike" cap="none" dirty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Sample</a:t>
            </a:r>
            <a:endParaRPr sz="3200" b="0" i="0" u="none" strike="noStrike" cap="none" dirty="0">
              <a:solidFill>
                <a:srgbClr val="99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71" name="Google Shape;171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17"/>
          <p:cNvSpPr/>
          <p:nvPr/>
        </p:nvSpPr>
        <p:spPr>
          <a:xfrm>
            <a:off x="171750" y="1071600"/>
            <a:ext cx="6080100" cy="30591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en-CA" sz="2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Cross-sectional sample </a:t>
            </a:r>
            <a:r>
              <a:rPr lang="en-CA" sz="20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OnLAC</a:t>
            </a:r>
            <a:r>
              <a:rPr lang="en-CA" sz="2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2016-2017</a:t>
            </a: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en-CA" sz="2000" b="0" i="1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</a:t>
            </a:r>
            <a:r>
              <a:rPr lang="en-CA" sz="2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= 1,022 children</a:t>
            </a: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en-CA" sz="2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ages 8 months to 5 years (mean 2.2 </a:t>
            </a:r>
            <a:r>
              <a:rPr lang="en-CA" sz="20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y</a:t>
            </a:r>
            <a:r>
              <a:rPr lang="en-CA" sz="200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</a:t>
            </a:r>
            <a:r>
              <a:rPr lang="en-CA" sz="20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</a:t>
            </a:r>
            <a:r>
              <a:rPr lang="en-CA" sz="2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)</a:t>
            </a: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en-CA" sz="2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51.8% male, 48.2% female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endParaRPr sz="2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73" name="Google Shape;17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99325" y="3429000"/>
            <a:ext cx="3728771" cy="2243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8"/>
          <p:cNvSpPr txBox="1">
            <a:spLocks noGrp="1"/>
          </p:cNvSpPr>
          <p:nvPr>
            <p:ph type="title"/>
          </p:nvPr>
        </p:nvSpPr>
        <p:spPr>
          <a:xfrm>
            <a:off x="685800" y="283210"/>
            <a:ext cx="6553200" cy="6819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3200" b="0" i="0" u="none" strike="noStrike" cap="none" dirty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Sample: Ethnicity</a:t>
            </a:r>
            <a:endParaRPr sz="3200" b="0" i="0" u="none" strike="noStrike" cap="none" dirty="0">
              <a:solidFill>
                <a:srgbClr val="99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81" name="Google Shape;181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223826882"/>
              </p:ext>
            </p:extLst>
          </p:nvPr>
        </p:nvGraphicFramePr>
        <p:xfrm>
          <a:off x="525780" y="857250"/>
          <a:ext cx="7726679" cy="4937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9"/>
          <p:cNvSpPr txBox="1">
            <a:spLocks noGrp="1"/>
          </p:cNvSpPr>
          <p:nvPr>
            <p:ph type="title"/>
          </p:nvPr>
        </p:nvSpPr>
        <p:spPr>
          <a:xfrm>
            <a:off x="742950" y="152400"/>
            <a:ext cx="6553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3200" b="0" i="0" u="none" strike="noStrike" cap="none" dirty="0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rPr>
              <a:t>Sample: Placement type</a:t>
            </a:r>
            <a:endParaRPr sz="3200" b="0" i="0" u="none" strike="noStrike" cap="none" dirty="0">
              <a:solidFill>
                <a:srgbClr val="99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89" name="Google Shape;189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033669030"/>
              </p:ext>
            </p:extLst>
          </p:nvPr>
        </p:nvGraphicFramePr>
        <p:xfrm>
          <a:off x="560069" y="1295400"/>
          <a:ext cx="7325043" cy="4316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0"/>
          <p:cNvSpPr txBox="1">
            <a:spLocks noGrp="1"/>
          </p:cNvSpPr>
          <p:nvPr>
            <p:ph type="title"/>
          </p:nvPr>
        </p:nvSpPr>
        <p:spPr>
          <a:xfrm>
            <a:off x="231000" y="188650"/>
            <a:ext cx="73653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b="0" i="0" u="none" strike="noStrike" cap="none" dirty="0">
                <a:solidFill>
                  <a:srgbClr val="990000"/>
                </a:solidFill>
                <a:sym typeface="Verdana"/>
              </a:rPr>
              <a:t>Ages &amp; Stages Questionnaires®: Social-Emotiona</a:t>
            </a:r>
            <a:r>
              <a:rPr lang="en-CA" dirty="0"/>
              <a:t>l: </a:t>
            </a:r>
            <a:r>
              <a:rPr lang="en-CA" b="0" i="0" u="none" strike="noStrike" cap="none" dirty="0">
                <a:solidFill>
                  <a:srgbClr val="990000"/>
                </a:solidFill>
                <a:sym typeface="Verdana"/>
              </a:rPr>
              <a:t>dependent variable</a:t>
            </a:r>
            <a:endParaRPr b="0" i="0" u="none" strike="noStrike" cap="none" dirty="0">
              <a:solidFill>
                <a:srgbClr val="990000"/>
              </a:solidFill>
              <a:sym typeface="Verdana"/>
            </a:endParaRPr>
          </a:p>
        </p:txBody>
      </p:sp>
      <p:pic>
        <p:nvPicPr>
          <p:cNvPr id="195" name="Google Shape;195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5113" y="5892800"/>
            <a:ext cx="1042987" cy="9652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0"/>
          <p:cNvSpPr/>
          <p:nvPr/>
        </p:nvSpPr>
        <p:spPr>
          <a:xfrm>
            <a:off x="685800" y="1196752"/>
            <a:ext cx="7772400" cy="4176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215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endParaRPr sz="2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marR="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endParaRPr sz="2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marR="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endParaRPr sz="2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endParaRPr sz="2000" b="0" i="1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7" name="Google Shape;197;p20"/>
          <p:cNvSpPr/>
          <p:nvPr/>
        </p:nvSpPr>
        <p:spPr>
          <a:xfrm>
            <a:off x="231000" y="1196750"/>
            <a:ext cx="8517600" cy="4586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●"/>
            </a:pPr>
            <a:r>
              <a:rPr lang="en-CA" sz="2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Caregiver-completed screening tool for infants </a:t>
            </a:r>
            <a:r>
              <a:rPr lang="en-CA" sz="2000" b="0" i="0" u="none" strike="noStrike" cap="none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and children</a:t>
            </a:r>
            <a:endParaRPr dirty="0"/>
          </a:p>
          <a:p>
            <a:pPr marL="342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aged 3 </a:t>
            </a:r>
            <a:r>
              <a:rPr lang="en-CA" sz="2000" b="0" i="0" u="none" strike="noStrike" cap="none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to 65 </a:t>
            </a:r>
            <a:r>
              <a:rPr lang="en-CA" sz="2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months (5 years</a:t>
            </a:r>
            <a:r>
              <a:rPr lang="en-CA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)</a:t>
            </a:r>
            <a:endParaRPr sz="20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●"/>
            </a:pPr>
            <a:r>
              <a:rPr lang="en-CA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Addresses 7 social-emotional behavioural areas</a:t>
            </a:r>
            <a:endParaRPr sz="1200" dirty="0"/>
          </a:p>
          <a:p>
            <a:pPr marL="1371600" marR="0" lvl="0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None/>
            </a:pPr>
            <a:endParaRPr sz="1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1371600" marR="0" lvl="0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10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●"/>
            </a:pPr>
            <a:endParaRPr lang="en-CA" sz="2000" b="0" i="0" u="none" strike="noStrike" cap="none" dirty="0" smtClean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●"/>
            </a:pPr>
            <a:r>
              <a:rPr lang="en-CA" sz="2000" b="0" i="0" u="none" strike="noStrike" cap="none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Higher </a:t>
            </a:r>
            <a:r>
              <a:rPr lang="en-CA" sz="2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score = greater social-emotional </a:t>
            </a:r>
            <a:r>
              <a:rPr lang="en-CA" sz="2000" b="0" i="0" u="none" strike="noStrike" cap="none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difficulty</a:t>
            </a:r>
          </a:p>
          <a:p>
            <a: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endParaRPr lang="en-CA" sz="10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2" indent="-342900">
              <a:spcBef>
                <a:spcPts val="400"/>
              </a:spcBef>
              <a:buClr>
                <a:schemeClr val="dk1"/>
              </a:buClr>
              <a:buSzPts val="2000"/>
              <a:buFont typeface="Verdana"/>
              <a:buChar char="●"/>
            </a:pPr>
            <a:r>
              <a:rPr lang="en-CA" sz="2000" b="0" i="0" u="none" strike="noStrike" cap="none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Empirically-derived cut-off </a:t>
            </a:r>
            <a:r>
              <a:rPr lang="en-CA" sz="2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scores for each </a:t>
            </a:r>
            <a:r>
              <a:rPr lang="en-CA" sz="2000" b="0" i="0" u="none" strike="noStrike" cap="none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questionnaire</a:t>
            </a:r>
            <a:endParaRPr sz="20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  <p:graphicFrame>
        <p:nvGraphicFramePr>
          <p:cNvPr id="198" name="Google Shape;198;p20"/>
          <p:cNvGraphicFramePr/>
          <p:nvPr>
            <p:extLst>
              <p:ext uri="{D42A27DB-BD31-4B8C-83A1-F6EECF244321}">
                <p14:modId xmlns:p14="http://schemas.microsoft.com/office/powerpoint/2010/main" val="1261082216"/>
              </p:ext>
            </p:extLst>
          </p:nvPr>
        </p:nvGraphicFramePr>
        <p:xfrm>
          <a:off x="1189413" y="2534925"/>
          <a:ext cx="6695700" cy="1751700"/>
        </p:xfrm>
        <a:graphic>
          <a:graphicData uri="http://schemas.openxmlformats.org/drawingml/2006/table">
            <a:tbl>
              <a:tblPr>
                <a:noFill/>
                <a:tableStyleId>{6C831875-F341-4B36-959C-0CD3DFAB42F0}</a:tableStyleId>
              </a:tblPr>
              <a:tblGrid>
                <a:gridCol w="3347850"/>
                <a:gridCol w="3347850"/>
              </a:tblGrid>
              <a:tr h="437925">
                <a:tc>
                  <a:txBody>
                    <a:bodyPr/>
                    <a:lstStyle/>
                    <a:p>
                      <a:pPr marL="457200" lvl="1" indent="0" algn="l" rtl="0">
                        <a:spcBef>
                          <a:spcPts val="32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Verdana"/>
                        <a:buNone/>
                      </a:pPr>
                      <a:r>
                        <a:rPr lang="en-CA" sz="1600" dirty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Self-regulation</a:t>
                      </a:r>
                      <a:endParaRPr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1" indent="0" algn="l" rtl="0">
                        <a:spcBef>
                          <a:spcPts val="32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Verdana"/>
                        <a:buNone/>
                      </a:pPr>
                      <a:r>
                        <a:rPr lang="en-CA" sz="1600" dirty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Compliance</a:t>
                      </a:r>
                      <a:endParaRPr dirty="0"/>
                    </a:p>
                  </a:txBody>
                  <a:tcPr marL="91425" marR="91425" marT="91425" marB="91425"/>
                </a:tc>
              </a:tr>
              <a:tr h="437925">
                <a:tc>
                  <a:txBody>
                    <a:bodyPr/>
                    <a:lstStyle/>
                    <a:p>
                      <a:pPr marL="457200" lvl="1" indent="0" algn="l" rtl="0">
                        <a:spcBef>
                          <a:spcPts val="32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Verdana"/>
                        <a:buNone/>
                      </a:pPr>
                      <a:r>
                        <a:rPr lang="en-CA" sz="160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Affect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1" indent="0" algn="l" rtl="0">
                        <a:spcBef>
                          <a:spcPts val="32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Verdana"/>
                        <a:buNone/>
                      </a:pPr>
                      <a:r>
                        <a:rPr lang="en-CA" sz="160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Communication</a:t>
                      </a:r>
                      <a:endParaRPr/>
                    </a:p>
                  </a:txBody>
                  <a:tcPr marL="91425" marR="91425" marT="91425" marB="91425"/>
                </a:tc>
              </a:tr>
              <a:tr h="437925">
                <a:tc>
                  <a:txBody>
                    <a:bodyPr/>
                    <a:lstStyle/>
                    <a:p>
                      <a:pPr marL="457200" lvl="1" indent="0" algn="l" rtl="0">
                        <a:spcBef>
                          <a:spcPts val="32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60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Adaptive functioning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1" indent="0" algn="l" rtl="0">
                        <a:spcBef>
                          <a:spcPts val="32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60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Autonomy</a:t>
                      </a:r>
                      <a:endParaRPr/>
                    </a:p>
                  </a:txBody>
                  <a:tcPr marL="91425" marR="91425" marT="91425" marB="91425"/>
                </a:tc>
              </a:tr>
              <a:tr h="437925">
                <a:tc>
                  <a:txBody>
                    <a:bodyPr/>
                    <a:lstStyle/>
                    <a:p>
                      <a:pPr marL="457200" lvl="1" indent="0" algn="l" rtl="0">
                        <a:spcBef>
                          <a:spcPts val="32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600" dirty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Interaction with people</a:t>
                      </a:r>
                      <a:endParaRPr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_uOttawa-powerpoint-template">
  <a:themeElements>
    <a:clrScheme name="Custom 1">
      <a:dk1>
        <a:srgbClr val="000000"/>
      </a:dk1>
      <a:lt1>
        <a:srgbClr val="FFFFFF"/>
      </a:lt1>
      <a:dk2>
        <a:srgbClr val="333333"/>
      </a:dk2>
      <a:lt2>
        <a:srgbClr val="CCCCCC"/>
      </a:lt2>
      <a:accent1>
        <a:srgbClr val="216FB1"/>
      </a:accent1>
      <a:accent2>
        <a:srgbClr val="97CAF6"/>
      </a:accent2>
      <a:accent3>
        <a:srgbClr val="174A76"/>
      </a:accent3>
      <a:accent4>
        <a:srgbClr val="2D95EC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712</Words>
  <Application>Microsoft Office PowerPoint</Application>
  <PresentationFormat>On-screen Show (4:3)</PresentationFormat>
  <Paragraphs>232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Noto Sans Symbols</vt:lpstr>
      <vt:lpstr>Verdana</vt:lpstr>
      <vt:lpstr>Arial Black</vt:lpstr>
      <vt:lpstr>Roboto</vt:lpstr>
      <vt:lpstr>Times</vt:lpstr>
      <vt:lpstr>12_uOttawa-powerpoint-template</vt:lpstr>
      <vt:lpstr>An Examination of the Social-Emotional Development of Young Children in Care: The Ages and Stages Questionnaire: Minorities and the ASQ:SE</vt:lpstr>
      <vt:lpstr>Outline</vt:lpstr>
      <vt:lpstr>Ontario, Canada</vt:lpstr>
      <vt:lpstr>Ontario Looking After Children (OnLAC)</vt:lpstr>
      <vt:lpstr>Purpose of current exploratory study</vt:lpstr>
      <vt:lpstr>Sample</vt:lpstr>
      <vt:lpstr>Sample: Ethnicity</vt:lpstr>
      <vt:lpstr>Sample: Placement type</vt:lpstr>
      <vt:lpstr>Ages &amp; Stages Questionnaires®: Social-Emotional: dependent variable</vt:lpstr>
      <vt:lpstr>Independent Variables</vt:lpstr>
      <vt:lpstr>PowerPoint Presentation</vt:lpstr>
      <vt:lpstr>Significant risk &amp; protective factors</vt:lpstr>
      <vt:lpstr>Implications for workers &amp; caregivers  </vt:lpstr>
      <vt:lpstr>Implications for workers &amp; caregivers  </vt:lpstr>
      <vt:lpstr>Contact</vt:lpstr>
      <vt:lpstr>Acknowledgements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Social-Emotional Development of Young Children in Care in Ontario, Canada: Visible Minorities and the ASQ:SE</dc:title>
  <dc:creator>User1</dc:creator>
  <cp:lastModifiedBy>mcadieux</cp:lastModifiedBy>
  <cp:revision>13</cp:revision>
  <dcterms:modified xsi:type="dcterms:W3CDTF">2018-10-25T15:12:19Z</dcterms:modified>
</cp:coreProperties>
</file>