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Georgia" panose="02040502050405020303" pitchFamily="18" charset="0"/>
      <p:regular r:id="rId39"/>
      <p:bold r:id="rId40"/>
      <p:italic r:id="rId41"/>
      <p:boldItalic r:id="rId42"/>
    </p:embeddedFont>
    <p:embeddedFont>
      <p:font typeface="Nunito Sans" pitchFamily="2" charset="0"/>
      <p:regular r:id="rId43"/>
      <p:bold r:id="rId44"/>
      <p:italic r:id="rId45"/>
      <p:boldItalic r:id="rId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693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0" Type="http://schemas.openxmlformats.org/officeDocument/2006/relationships/slide" Target="slides/slide19.xml"/><Relationship Id="rId41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a7f4771321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a7f4771321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53137c3406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53137c3406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91fb15e330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91fb15e330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8ffa1e27ed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8ffa1e27ed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86a736c650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86a736c650_0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86a736c650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86a736c650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86a736c650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86a736c650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86a736c650_0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86a736c650_0_1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86a736c650_0_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86a736c650_0_1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86a736c650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86a736c650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53137c340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53137c340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86a736c650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86a736c650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8d5513e99d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8d5513e99d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86a736c650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86a736c650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86a736c650_0_1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86a736c650_0_1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a7f4771321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a7f4771321_0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a7f4771321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a7f4771321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86a736c650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86a736c650_0_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ffa1e27ed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ffa1e27ed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8ffa1e27ed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4" name="Google Shape;414;g8ffa1e27ed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8ffa1e27ed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8ffa1e27ed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" name="Google Shape;423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a7f4771321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a7f4771321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a7f4771321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a7f4771321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8ffa1e27e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8ffa1e27ed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8ffa1e27ed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8ffa1e27ed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86a736c650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86a736c650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86a736c650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86a736c650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8ffa1e27ed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8ffa1e27ed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a7f477132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a7f477132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-688" y="0"/>
            <a:ext cx="4575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468925" y="2387250"/>
            <a:ext cx="3636600" cy="22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 b="1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 b="1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 b="1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 b="1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 b="1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 b="1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 b="1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 b="1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4574900" y="-150"/>
            <a:ext cx="185400" cy="51435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11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>
            <a:off x="3062200" y="575500"/>
            <a:ext cx="27300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600"/>
              </a:spcBef>
              <a:spcAft>
                <a:spcPts val="0"/>
              </a:spcAft>
              <a:buSzPts val="1100"/>
              <a:buChar char="▪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2"/>
          </p:nvPr>
        </p:nvSpPr>
        <p:spPr>
          <a:xfrm>
            <a:off x="5956701" y="575500"/>
            <a:ext cx="27300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600"/>
              </a:spcBef>
              <a:spcAft>
                <a:spcPts val="0"/>
              </a:spcAft>
              <a:buSzPts val="1100"/>
              <a:buChar char="▪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12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3069325" y="575500"/>
            <a:ext cx="17898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85750" rtl="0">
              <a:spcBef>
                <a:spcPts val="600"/>
              </a:spcBef>
              <a:spcAft>
                <a:spcPts val="0"/>
              </a:spcAft>
              <a:buSzPts val="900"/>
              <a:buChar char="▪"/>
              <a:defRPr sz="900"/>
            </a:lvl1pPr>
            <a:lvl2pPr marL="914400" lvl="1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2pPr>
            <a:lvl3pPr marL="1371600" lvl="2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3pPr>
            <a:lvl4pPr marL="1828800" lvl="3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4pPr>
            <a:lvl5pPr marL="2286000" lvl="4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5pPr>
            <a:lvl6pPr marL="2743200" lvl="5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6pPr>
            <a:lvl7pPr marL="3200400" lvl="6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7pPr>
            <a:lvl8pPr marL="3657600" lvl="7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8pPr>
            <a:lvl9pPr marL="4114800" lvl="8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body" idx="2"/>
          </p:nvPr>
        </p:nvSpPr>
        <p:spPr>
          <a:xfrm>
            <a:off x="4951006" y="575500"/>
            <a:ext cx="17898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85750" rtl="0">
              <a:spcBef>
                <a:spcPts val="600"/>
              </a:spcBef>
              <a:spcAft>
                <a:spcPts val="0"/>
              </a:spcAft>
              <a:buSzPts val="900"/>
              <a:buChar char="▪"/>
              <a:defRPr sz="900"/>
            </a:lvl1pPr>
            <a:lvl2pPr marL="914400" lvl="1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2pPr>
            <a:lvl3pPr marL="1371600" lvl="2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3pPr>
            <a:lvl4pPr marL="1828800" lvl="3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4pPr>
            <a:lvl5pPr marL="2286000" lvl="4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5pPr>
            <a:lvl6pPr marL="2743200" lvl="5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6pPr>
            <a:lvl7pPr marL="3200400" lvl="6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7pPr>
            <a:lvl8pPr marL="3657600" lvl="7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8pPr>
            <a:lvl9pPr marL="4114800" lvl="8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body" idx="3"/>
          </p:nvPr>
        </p:nvSpPr>
        <p:spPr>
          <a:xfrm>
            <a:off x="6832686" y="575500"/>
            <a:ext cx="17898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85750" rtl="0">
              <a:spcBef>
                <a:spcPts val="600"/>
              </a:spcBef>
              <a:spcAft>
                <a:spcPts val="0"/>
              </a:spcAft>
              <a:buSzPts val="900"/>
              <a:buChar char="▪"/>
              <a:defRPr sz="900"/>
            </a:lvl1pPr>
            <a:lvl2pPr marL="914400" lvl="1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2pPr>
            <a:lvl3pPr marL="1371600" lvl="2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3pPr>
            <a:lvl4pPr marL="1828800" lvl="3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4pPr>
            <a:lvl5pPr marL="2286000" lvl="4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5pPr>
            <a:lvl6pPr marL="2743200" lvl="5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6pPr>
            <a:lvl7pPr marL="3200400" lvl="6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7pPr>
            <a:lvl8pPr marL="3657600" lvl="7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8pPr>
            <a:lvl9pPr marL="4114800" lvl="8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13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 flipH="1">
            <a:off x="-7125" y="0"/>
            <a:ext cx="2592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3"/>
          <p:cNvSpPr/>
          <p:nvPr/>
        </p:nvSpPr>
        <p:spPr>
          <a:xfrm>
            <a:off x="2585478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277100" y="284200"/>
            <a:ext cx="2024100" cy="367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277100" y="3983050"/>
            <a:ext cx="20241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Georgia"/>
              <a:buNone/>
              <a:defRPr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1_2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 flipH="1">
            <a:off x="4568412" y="0"/>
            <a:ext cx="4575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ubTitle" idx="1"/>
          </p:nvPr>
        </p:nvSpPr>
        <p:spPr>
          <a:xfrm>
            <a:off x="646550" y="1989500"/>
            <a:ext cx="3246900" cy="212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Georgia"/>
              <a:buNone/>
              <a:defRPr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" name="Google Shape;23;p4"/>
          <p:cNvSpPr/>
          <p:nvPr/>
        </p:nvSpPr>
        <p:spPr>
          <a:xfrm flipH="1">
            <a:off x="4455300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2"/>
          </p:nvPr>
        </p:nvSpPr>
        <p:spPr>
          <a:xfrm>
            <a:off x="5130225" y="1016000"/>
            <a:ext cx="34707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800"/>
              <a:buAutoNum type="arabicPeriod"/>
              <a:defRPr sz="1800"/>
            </a:lvl1pPr>
            <a:lvl2pPr marL="914400" lvl="1" indent="-317500" rtl="0">
              <a:spcBef>
                <a:spcPts val="1000"/>
              </a:spcBef>
              <a:spcAft>
                <a:spcPts val="0"/>
              </a:spcAft>
              <a:buSzPts val="1400"/>
              <a:buAutoNum type="alphaLcPeriod"/>
              <a:defRPr>
                <a:solidFill>
                  <a:srgbClr val="999999"/>
                </a:solidFill>
              </a:defRPr>
            </a:lvl2pPr>
            <a:lvl3pPr marL="1371600" lvl="2" indent="-317500" rtl="0">
              <a:spcBef>
                <a:spcPts val="1000"/>
              </a:spcBef>
              <a:spcAft>
                <a:spcPts val="0"/>
              </a:spcAft>
              <a:buSzPts val="1400"/>
              <a:buAutoNum type="romanLcPeriod"/>
              <a:defRPr>
                <a:solidFill>
                  <a:srgbClr val="999999"/>
                </a:solidFill>
              </a:defRPr>
            </a:lvl3pPr>
            <a:lvl4pPr marL="1828800" lvl="3" indent="-317500" rtl="0">
              <a:spcBef>
                <a:spcPts val="1000"/>
              </a:spcBef>
              <a:spcAft>
                <a:spcPts val="0"/>
              </a:spcAft>
              <a:buSzPts val="1400"/>
              <a:buAutoNum type="arabicPeriod"/>
              <a:defRPr>
                <a:solidFill>
                  <a:srgbClr val="999999"/>
                </a:solidFill>
              </a:defRPr>
            </a:lvl4pPr>
            <a:lvl5pPr marL="2286000" lvl="4" indent="-317500" rtl="0"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400"/>
              <a:buAutoNum type="alphaLcPeriod"/>
              <a:defRPr>
                <a:solidFill>
                  <a:srgbClr val="999999"/>
                </a:solidFill>
              </a:defRPr>
            </a:lvl5pPr>
            <a:lvl6pPr marL="2743200" lvl="5" indent="-317500" rtl="0"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400"/>
              <a:buAutoNum type="romanLcPeriod"/>
              <a:defRPr>
                <a:solidFill>
                  <a:srgbClr val="999999"/>
                </a:solidFill>
              </a:defRPr>
            </a:lvl6pPr>
            <a:lvl7pPr marL="3200400" lvl="6" indent="-317500" rtl="0"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400"/>
              <a:buAutoNum type="arabicPeriod"/>
              <a:defRPr>
                <a:solidFill>
                  <a:srgbClr val="999999"/>
                </a:solidFill>
              </a:defRPr>
            </a:lvl7pPr>
            <a:lvl8pPr marL="3657600" lvl="7" indent="-317500" rtl="0"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400"/>
              <a:buAutoNum type="alphaLcPeriod"/>
              <a:defRPr>
                <a:solidFill>
                  <a:srgbClr val="999999"/>
                </a:solidFill>
              </a:defRPr>
            </a:lvl8pPr>
            <a:lvl9pPr marL="4114800" lvl="8" indent="-317500" rtl="0">
              <a:spcBef>
                <a:spcPts val="1000"/>
              </a:spcBef>
              <a:spcAft>
                <a:spcPts val="1000"/>
              </a:spcAft>
              <a:buClr>
                <a:srgbClr val="999999"/>
              </a:buClr>
              <a:buSzPts val="1400"/>
              <a:buAutoNum type="romanLcPeriod"/>
              <a:defRPr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646573" y="1016000"/>
            <a:ext cx="3246900" cy="97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 rot="5400000" flipH="1">
            <a:off x="4518950" y="-3360875"/>
            <a:ext cx="113100" cy="91512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5"/>
          <p:cNvSpPr/>
          <p:nvPr/>
        </p:nvSpPr>
        <p:spPr>
          <a:xfrm>
            <a:off x="-7125" y="1271275"/>
            <a:ext cx="9151200" cy="3872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1847275" y="1704600"/>
            <a:ext cx="5449500" cy="271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SzPts val="2400"/>
              <a:buFont typeface="Georgia"/>
              <a:buChar char="▪"/>
              <a:defRPr sz="2400" i="1"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8pPr>
            <a:lvl9pPr marL="4114800" lvl="8" indent="-381000" algn="ctr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/>
          <p:nvPr/>
        </p:nvSpPr>
        <p:spPr>
          <a:xfrm>
            <a:off x="3593400" y="227724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“</a:t>
            </a:r>
            <a:endParaRPr sz="72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1" name="Google Shape;31;p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6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▪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with intro text">
  <p:cSld name="TITLE_AND_BODY_1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7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12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▪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2"/>
          </p:nvPr>
        </p:nvSpPr>
        <p:spPr>
          <a:xfrm>
            <a:off x="3090625" y="2004313"/>
            <a:ext cx="55962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▪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 with intro text">
  <p:cSld name="TITLE_AND_BODY_1_2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8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12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▪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2"/>
          </p:nvPr>
        </p:nvSpPr>
        <p:spPr>
          <a:xfrm>
            <a:off x="3090625" y="2004325"/>
            <a:ext cx="27270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▪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3"/>
          </p:nvPr>
        </p:nvSpPr>
        <p:spPr>
          <a:xfrm>
            <a:off x="5959744" y="2004325"/>
            <a:ext cx="27270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▪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left">
  <p:cSld name="TITLE_AND_BODY_1_1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/>
          <p:nvPr/>
        </p:nvSpPr>
        <p:spPr>
          <a:xfrm flipH="1">
            <a:off x="-7125" y="0"/>
            <a:ext cx="2592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9"/>
          <p:cNvSpPr/>
          <p:nvPr/>
        </p:nvSpPr>
        <p:spPr>
          <a:xfrm>
            <a:off x="2585478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9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136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234450" y="2004325"/>
            <a:ext cx="20463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▪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>
  <p:cSld name="TITLE_AND_BODY_1_1_1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/>
          <p:nvPr/>
        </p:nvSpPr>
        <p:spPr>
          <a:xfrm flipH="1">
            <a:off x="-688" y="0"/>
            <a:ext cx="4575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0"/>
          <p:cNvSpPr/>
          <p:nvPr/>
        </p:nvSpPr>
        <p:spPr>
          <a:xfrm>
            <a:off x="4574903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511425" y="575500"/>
            <a:ext cx="3517200" cy="97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511425" y="1598600"/>
            <a:ext cx="3517200" cy="295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▪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39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▪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users/mohamed_hassan-5229782/" TargetMode="External"/><Relationship Id="rId3" Type="http://schemas.openxmlformats.org/officeDocument/2006/relationships/hyperlink" Target="https://creativecommons.org/licenses/by/4.0/deed.fr" TargetMode="External"/><Relationship Id="rId7" Type="http://schemas.openxmlformats.org/officeDocument/2006/relationships/hyperlink" Target="https://unsplash.com/@surface?utm_source=unsplash&amp;utm_medium=referral&amp;utm_content=creditCopyTex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pixabay.com/illustrations/doctor-research-chemical-observes-3822863/" TargetMode="External"/><Relationship Id="rId5" Type="http://schemas.openxmlformats.org/officeDocument/2006/relationships/image" Target="../media/image2.png"/><Relationship Id="rId10" Type="http://schemas.openxmlformats.org/officeDocument/2006/relationships/hyperlink" Target="https://pixabay.com/service/license/" TargetMode="External"/><Relationship Id="rId4" Type="http://schemas.openxmlformats.org/officeDocument/2006/relationships/image" Target="../media/image1.png"/><Relationship Id="rId9" Type="http://schemas.openxmlformats.org/officeDocument/2006/relationships/hyperlink" Target="https://pixabay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.gc.ca/eic/site/063.nsf/fra/h_F6765465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ellcome.ac.uk/coronavirus-covid-19/open-data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unsplash.com/license" TargetMode="External"/><Relationship Id="rId3" Type="http://schemas.openxmlformats.org/officeDocument/2006/relationships/image" Target="../media/image3.jpg"/><Relationship Id="rId7" Type="http://schemas.openxmlformats.org/officeDocument/2006/relationships/hyperlink" Target="https://unsplash.com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nsplash.com/@umby" TargetMode="External"/><Relationship Id="rId5" Type="http://schemas.openxmlformats.org/officeDocument/2006/relationships/hyperlink" Target="https://unsplash.com/photos/lhJrm1BRVV0" TargetMode="External"/><Relationship Id="rId4" Type="http://schemas.openxmlformats.org/officeDocument/2006/relationships/image" Target="../media/image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.gc.ca/eic/site/cipointernet-internetopic.nsf/fra/h_wr02281.html#cessionsLicence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ic.gc.ca/eic/site/cipointernet-internetopic.nsf/fra/accuei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reativecommons.org/licenses/by/4.0/deed.fr" TargetMode="External"/><Relationship Id="rId5" Type="http://schemas.openxmlformats.org/officeDocument/2006/relationships/hyperlink" Target="https://creativecommons.org/about/downloads" TargetMode="External"/><Relationship Id="rId4" Type="http://schemas.openxmlformats.org/officeDocument/2006/relationships/hyperlink" Target="https://creativecommons.org/licenses/?lang=fr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about/download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hyperlink" Target="https://creativecommons.org/licenses/by/4.0/deed.fr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creativecommons.org/licenses/by/4.0/deed.fr" TargetMode="External"/><Relationship Id="rId4" Type="http://schemas.openxmlformats.org/officeDocument/2006/relationships/hyperlink" Target="https://creativecommons.org/about/downloads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creativecommons.org/licenses/by/4.0/deed.fr" TargetMode="External"/><Relationship Id="rId4" Type="http://schemas.openxmlformats.org/officeDocument/2006/relationships/hyperlink" Target="https://creativecommons.org/about/download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creativecommons.org/licenses/by/4.0/deed.fr" TargetMode="External"/><Relationship Id="rId4" Type="http://schemas.openxmlformats.org/officeDocument/2006/relationships/hyperlink" Target="https://creativecommons.org/about/downloads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creativecommons.org/licenses/by-sa/4.0/" TargetMode="External"/><Relationship Id="rId4" Type="http://schemas.openxmlformats.org/officeDocument/2006/relationships/hyperlink" Target="https://commons.wikimedia.org/wiki/File:Ordering_of_Creative_Commons_licenses_from_most_to_least_permissive.pn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about/cclicenses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service/license/" TargetMode="External"/><Relationship Id="rId3" Type="http://schemas.openxmlformats.org/officeDocument/2006/relationships/image" Target="../media/image3.jpg"/><Relationship Id="rId7" Type="http://schemas.openxmlformats.org/officeDocument/2006/relationships/hyperlink" Target="https://pixabay.com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ixabay.com/users/200degrees-2051452/" TargetMode="External"/><Relationship Id="rId5" Type="http://schemas.openxmlformats.org/officeDocument/2006/relationships/hyperlink" Target="https://pixabay.com/vectors/statistic-survey-website-template-1606951/" TargetMode="External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doaj.org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ojm.ocert.at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cationsavante.uottawa.ca/initiatives-a-uottawa/soutien-financier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ruor.uottawa.ca/?locale=fr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hyperlink" Target="http://drive.google.com/file/d/193An0L_f_t7_app90M7MdjJq90awGjnW/view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unpaywall.org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drive.google.com/file/d/1DH5rXe8Lpwj9Lm87NdC0niZ4wj0QRXXq/view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hyperlink" Target="http://drive.google.com/file/d/1c_O1vngr_obVuGI-QUFnXzWnNGwGSqet/view" TargetMode="External"/><Relationship Id="rId4" Type="http://schemas.openxmlformats.org/officeDocument/2006/relationships/image" Target="../media/image1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publicdomain/zero/1.0/deed.fr" TargetMode="External"/><Relationship Id="rId4" Type="http://schemas.openxmlformats.org/officeDocument/2006/relationships/image" Target="../media/image4.jp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/4.0/deed.fr" TargetMode="External"/><Relationship Id="rId3" Type="http://schemas.openxmlformats.org/officeDocument/2006/relationships/hyperlink" Target="mailto:melanie.brunet@uottawa.ca" TargetMode="External"/><Relationship Id="rId7" Type="http://schemas.openxmlformats.org/officeDocument/2006/relationships/hyperlink" Target="https://www.slidescarnival.com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slidescarnival.com/ulysses-free-presentation-template/1790" TargetMode="External"/><Relationship Id="rId5" Type="http://schemas.openxmlformats.org/officeDocument/2006/relationships/hyperlink" Target="mailto:chantal.ripp@uottawa.ca" TargetMode="External"/><Relationship Id="rId4" Type="http://schemas.openxmlformats.org/officeDocument/2006/relationships/hyperlink" Target="mailto:jeanette.hatherill@uottawa.ca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cationsavante.uottawa.ca/initiatives-a-uottawa/soutien-financier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ruor.uottawa.ca/?locale=en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sparcopen.org/our-work/howopenisit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biblio.uottawa.ca/fr/services/faculty/research-data-management/faq-partage-depot-donnees-appui-intervention-rapide-face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service/license/" TargetMode="External"/><Relationship Id="rId3" Type="http://schemas.openxmlformats.org/officeDocument/2006/relationships/image" Target="../media/image3.jpg"/><Relationship Id="rId7" Type="http://schemas.openxmlformats.org/officeDocument/2006/relationships/hyperlink" Target="https://pixabay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ixabay.com/users/webandi-1460261/" TargetMode="External"/><Relationship Id="rId5" Type="http://schemas.openxmlformats.org/officeDocument/2006/relationships/hyperlink" Target="https://pixabay.com/photos/castle-padlock-love-symbol-metal-1086896/" TargetMode="Externa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>
            <a:spLocks noGrp="1"/>
          </p:cNvSpPr>
          <p:nvPr>
            <p:ph type="ctrTitle"/>
          </p:nvPr>
        </p:nvSpPr>
        <p:spPr>
          <a:xfrm>
            <a:off x="342225" y="329075"/>
            <a:ext cx="3959100" cy="198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Libre accès aux connaissances Partie 1 : Partagez vos publications de recherche</a:t>
            </a:r>
            <a:endParaRPr sz="25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 b="0">
                <a:solidFill>
                  <a:schemeClr val="dk2"/>
                </a:solidFill>
              </a:rPr>
              <a:t>Mélanie Brunet</a:t>
            </a:r>
            <a:endParaRPr sz="1700" b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 b="0">
                <a:solidFill>
                  <a:schemeClr val="dk2"/>
                </a:solidFill>
              </a:rPr>
              <a:t>Jeanette Hatherill</a:t>
            </a:r>
            <a:endParaRPr sz="1700" b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 b="0">
                <a:solidFill>
                  <a:schemeClr val="dk2"/>
                </a:solidFill>
              </a:rPr>
              <a:t>Chantal Ripp</a:t>
            </a:r>
            <a:endParaRPr sz="1400" b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1">
                <a:solidFill>
                  <a:schemeClr val="dk2"/>
                </a:solidFill>
              </a:rPr>
              <a:t>Bibliothèque de l’Université d’Ottawa</a:t>
            </a:r>
            <a:endParaRPr sz="1700" b="0" i="1">
              <a:solidFill>
                <a:schemeClr val="dk2"/>
              </a:solidFill>
            </a:endParaRPr>
          </a:p>
        </p:txBody>
      </p:sp>
      <p:sp>
        <p:nvSpPr>
          <p:cNvPr id="92" name="Google Shape;92;p15"/>
          <p:cNvSpPr txBox="1"/>
          <p:nvPr/>
        </p:nvSpPr>
        <p:spPr>
          <a:xfrm>
            <a:off x="306750" y="4677850"/>
            <a:ext cx="3926400" cy="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Nunito Sans"/>
                <a:ea typeface="Nunito Sans"/>
                <a:cs typeface="Nunito Sans"/>
                <a:sym typeface="Nunito Sans"/>
              </a:rPr>
              <a:t>Sauf avis contraire, cette présentation est mise à disposition selon les termes de la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3"/>
              </a:rPr>
              <a:t>licence Creative Commons Attribution 4.0 International</a:t>
            </a:r>
            <a:r>
              <a:rPr lang="en" sz="800">
                <a:latin typeface="Nunito Sans"/>
                <a:ea typeface="Nunito Sans"/>
                <a:cs typeface="Nunito Sans"/>
                <a:sym typeface="Nunito Sans"/>
              </a:rPr>
              <a:t>.</a:t>
            </a:r>
            <a:endParaRPr sz="8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3" name="Google Shape;9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7000" y="4374550"/>
            <a:ext cx="866879" cy="30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5"/>
          <p:cNvPicPr preferRelativeResize="0"/>
          <p:nvPr/>
        </p:nvPicPr>
        <p:blipFill rotWithShape="1">
          <a:blip r:embed="rId5">
            <a:alphaModFix/>
          </a:blip>
          <a:srcRect l="13779" r="27104"/>
          <a:stretch/>
        </p:blipFill>
        <p:spPr>
          <a:xfrm>
            <a:off x="4565400" y="0"/>
            <a:ext cx="45786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5"/>
          <p:cNvSpPr txBox="1"/>
          <p:nvPr/>
        </p:nvSpPr>
        <p:spPr>
          <a:xfrm>
            <a:off x="6052725" y="4840200"/>
            <a:ext cx="2952600" cy="3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rgbClr val="1155CC"/>
                </a:solidFill>
                <a:latin typeface="Nunito Sans"/>
                <a:ea typeface="Nunito Sans"/>
                <a:cs typeface="Nunito Sans"/>
                <a:sym typeface="Nunito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Image</a:t>
            </a:r>
            <a:r>
              <a:rPr lang="en" sz="8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r>
              <a:rPr lang="en" sz="800">
                <a:latin typeface="Nunito Sans"/>
                <a:ea typeface="Nunito Sans"/>
                <a:cs typeface="Nunito Sans"/>
                <a:sym typeface="Nunito Sans"/>
              </a:rPr>
              <a:t>par</a:t>
            </a:r>
            <a:r>
              <a:rPr lang="en" sz="800">
                <a:solidFill>
                  <a:srgbClr val="000000"/>
                </a:solidFill>
                <a:uFill>
                  <a:noFill/>
                </a:uFill>
                <a:latin typeface="Nunito Sans"/>
                <a:ea typeface="Nunito Sans"/>
                <a:cs typeface="Nunito Sans"/>
                <a:sym typeface="Nunito San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rgbClr val="1155CC"/>
                </a:solidFill>
                <a:latin typeface="Nunito Sans"/>
                <a:ea typeface="Nunito Sans"/>
                <a:cs typeface="Nunito Sans"/>
                <a:sym typeface="Nunito Sans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mohamed_hassan</a:t>
            </a:r>
            <a:r>
              <a:rPr lang="en" sz="800">
                <a:latin typeface="Nunito Sans"/>
                <a:ea typeface="Nunito Sans"/>
                <a:cs typeface="Nunito Sans"/>
                <a:sym typeface="Nunito Sans"/>
              </a:rPr>
              <a:t>, </a:t>
            </a:r>
            <a:r>
              <a:rPr lang="en" sz="800" u="sng">
                <a:solidFill>
                  <a:srgbClr val="1155CC"/>
                </a:solidFill>
                <a:latin typeface="Nunito Sans"/>
                <a:ea typeface="Nunito Sans"/>
                <a:cs typeface="Nunito Sans"/>
                <a:sym typeface="Nunito San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Pixabay</a:t>
            </a:r>
            <a:r>
              <a:rPr lang="en" sz="800">
                <a:latin typeface="Nunito Sans"/>
                <a:ea typeface="Nunito Sans"/>
                <a:cs typeface="Nunito Sans"/>
                <a:sym typeface="Nunito Sans"/>
              </a:rPr>
              <a:t>,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10"/>
              </a:rPr>
              <a:t>Licence Pixabay</a:t>
            </a:r>
            <a:endParaRPr sz="800"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Libre accès</a:t>
            </a:r>
            <a:endParaRPr b="1"/>
          </a:p>
        </p:txBody>
      </p:sp>
      <p:sp>
        <p:nvSpPr>
          <p:cNvPr id="160" name="Google Shape;160;p2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161" name="Google Shape;161;p24"/>
          <p:cNvSpPr txBox="1"/>
          <p:nvPr/>
        </p:nvSpPr>
        <p:spPr>
          <a:xfrm>
            <a:off x="2976775" y="575500"/>
            <a:ext cx="5849700" cy="37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Politiques d’agences et d’organismes subventionnaires</a:t>
            </a:r>
            <a:endParaRPr sz="21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1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100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3"/>
              </a:rPr>
              <a:t>Politique des trois organismes sur le libre accès aux publications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Principes de</a:t>
            </a:r>
            <a:r>
              <a:rPr lang="en" sz="21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 la mise en commun de données et de conclusions de recherche pertinentes par rapport à l’éclosion du nouveau coronavirus</a:t>
            </a: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 (anglais)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1350" y="332750"/>
            <a:ext cx="5727741" cy="300075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5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Libre accès</a:t>
            </a:r>
            <a:endParaRPr b="1"/>
          </a:p>
        </p:txBody>
      </p:sp>
      <p:sp>
        <p:nvSpPr>
          <p:cNvPr id="168" name="Google Shape;168;p25"/>
          <p:cNvSpPr txBox="1">
            <a:spLocks noGrp="1"/>
          </p:cNvSpPr>
          <p:nvPr>
            <p:ph type="body" idx="2"/>
          </p:nvPr>
        </p:nvSpPr>
        <p:spPr>
          <a:xfrm>
            <a:off x="3208500" y="3333500"/>
            <a:ext cx="2727000" cy="15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/>
              <a:t>VOIE DORÉE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Les travaux sont publiés directement en libre accès. C’est-à-dire que la maison d’édition est responsable de rendre disponible en ligne la version finale publiée.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25"/>
          <p:cNvSpPr/>
          <p:nvPr/>
        </p:nvSpPr>
        <p:spPr>
          <a:xfrm>
            <a:off x="5935500" y="1167950"/>
            <a:ext cx="2727000" cy="2143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2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171" name="Google Shape;171;p25"/>
          <p:cNvSpPr/>
          <p:nvPr/>
        </p:nvSpPr>
        <p:spPr>
          <a:xfrm flipH="1">
            <a:off x="5386800" y="1879550"/>
            <a:ext cx="548700" cy="15720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72" name="Google Shape;172;p25"/>
          <p:cNvCxnSpPr/>
          <p:nvPr/>
        </p:nvCxnSpPr>
        <p:spPr>
          <a:xfrm>
            <a:off x="5800725" y="1280375"/>
            <a:ext cx="1662000" cy="0"/>
          </a:xfrm>
          <a:prstGeom prst="straightConnector1">
            <a:avLst/>
          </a:prstGeom>
          <a:noFill/>
          <a:ln w="762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3" name="Google Shape;173;p25"/>
          <p:cNvSpPr/>
          <p:nvPr/>
        </p:nvSpPr>
        <p:spPr>
          <a:xfrm>
            <a:off x="5615175" y="1280375"/>
            <a:ext cx="320100" cy="5991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1350" y="332750"/>
            <a:ext cx="5727741" cy="300075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6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Libre accès</a:t>
            </a:r>
            <a:endParaRPr b="1"/>
          </a:p>
        </p:txBody>
      </p:sp>
      <p:sp>
        <p:nvSpPr>
          <p:cNvPr id="180" name="Google Shape;180;p26"/>
          <p:cNvSpPr txBox="1">
            <a:spLocks noGrp="1"/>
          </p:cNvSpPr>
          <p:nvPr>
            <p:ph type="body" idx="2"/>
          </p:nvPr>
        </p:nvSpPr>
        <p:spPr>
          <a:xfrm>
            <a:off x="3208500" y="3333500"/>
            <a:ext cx="2793600" cy="15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/>
              <a:t>VOIE DORÉE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Les travaux sont publiés directement en libre accès. C’est-à-dire que la maison d’édition est responsable de rendre disponible en ligne la version finale publiée.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2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182" name="Google Shape;182;p26"/>
          <p:cNvSpPr txBox="1">
            <a:spLocks noGrp="1"/>
          </p:cNvSpPr>
          <p:nvPr>
            <p:ph type="body" idx="3"/>
          </p:nvPr>
        </p:nvSpPr>
        <p:spPr>
          <a:xfrm>
            <a:off x="6187300" y="3333500"/>
            <a:ext cx="2727000" cy="15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/>
              <a:t>VOIE VERTE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L’auteur prend l’initiative de rendre disponible une version de l’article publiée dans une revue par abonnement dans un dépôt ouvert. Cette méthode est appelée l’auto-archivage.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7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Libre accès</a:t>
            </a:r>
            <a:endParaRPr b="1"/>
          </a:p>
        </p:txBody>
      </p:sp>
      <p:sp>
        <p:nvSpPr>
          <p:cNvPr id="188" name="Google Shape;188;p2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sp>
        <p:nvSpPr>
          <p:cNvPr id="189" name="Google Shape;189;p27"/>
          <p:cNvSpPr txBox="1"/>
          <p:nvPr/>
        </p:nvSpPr>
        <p:spPr>
          <a:xfrm>
            <a:off x="3085250" y="640500"/>
            <a:ext cx="5580000" cy="20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La littérature en libre accès est numérique, en ligne, gratuite et </a:t>
            </a:r>
            <a:r>
              <a:rPr lang="en" sz="2000" b="1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exempte de la plupart des restrictions en termes de droit d'auteur et de licence</a:t>
            </a:r>
            <a:endParaRPr sz="1900" b="1" i="1" u="sng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8"/>
          <p:cNvSpPr txBox="1">
            <a:spLocks noGrp="1"/>
          </p:cNvSpPr>
          <p:nvPr>
            <p:ph type="ctrTitle"/>
          </p:nvPr>
        </p:nvSpPr>
        <p:spPr>
          <a:xfrm>
            <a:off x="277100" y="284200"/>
            <a:ext cx="2024100" cy="367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/>
              <a:t>3.</a:t>
            </a:r>
            <a:endParaRPr sz="4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Licences Creative Commons </a:t>
            </a:r>
            <a:endParaRPr b="1"/>
          </a:p>
        </p:txBody>
      </p:sp>
      <p:sp>
        <p:nvSpPr>
          <p:cNvPr id="195" name="Google Shape;195;p2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pic>
        <p:nvPicPr>
          <p:cNvPr id="196" name="Google Shape;196;p28"/>
          <p:cNvPicPr preferRelativeResize="0"/>
          <p:nvPr/>
        </p:nvPicPr>
        <p:blipFill rotWithShape="1">
          <a:blip r:embed="rId4">
            <a:alphaModFix/>
          </a:blip>
          <a:srcRect l="14879"/>
          <a:stretch/>
        </p:blipFill>
        <p:spPr>
          <a:xfrm>
            <a:off x="2575450" y="0"/>
            <a:ext cx="6568551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8"/>
          <p:cNvSpPr txBox="1"/>
          <p:nvPr/>
        </p:nvSpPr>
        <p:spPr>
          <a:xfrm>
            <a:off x="2723450" y="4804600"/>
            <a:ext cx="2516100" cy="28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Photo</a:t>
            </a:r>
            <a:r>
              <a:rPr lang="en" sz="800">
                <a:solidFill>
                  <a:srgbClr val="111111"/>
                </a:solidFill>
                <a:latin typeface="Nunito Sans"/>
                <a:ea typeface="Nunito Sans"/>
                <a:cs typeface="Nunito Sans"/>
                <a:sym typeface="Nunito Sans"/>
              </a:rPr>
              <a:t> par </a:t>
            </a:r>
            <a:r>
              <a:rPr lang="en" sz="800" u="sng">
                <a:solidFill>
                  <a:srgbClr val="1155CC"/>
                </a:solidFill>
                <a:latin typeface="Nunito Sans"/>
                <a:ea typeface="Nunito Sans"/>
                <a:cs typeface="Nunito Sans"/>
                <a:sym typeface="Nunito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Umberto</a:t>
            </a:r>
            <a:r>
              <a:rPr lang="en" sz="800">
                <a:solidFill>
                  <a:srgbClr val="111111"/>
                </a:solidFill>
                <a:latin typeface="Nunito Sans"/>
                <a:ea typeface="Nunito Sans"/>
                <a:cs typeface="Nunito Sans"/>
                <a:sym typeface="Nunito Sans"/>
              </a:rPr>
              <a:t>, </a:t>
            </a:r>
            <a:r>
              <a:rPr lang="en" sz="800" u="sng">
                <a:solidFill>
                  <a:srgbClr val="1155CC"/>
                </a:solidFill>
                <a:latin typeface="Nunito Sans"/>
                <a:ea typeface="Nunito Sans"/>
                <a:cs typeface="Nunito Sans"/>
                <a:sym typeface="Nunito San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" sz="800">
                <a:latin typeface="Nunito Sans"/>
                <a:ea typeface="Nunito Sans"/>
                <a:cs typeface="Nunito Sans"/>
                <a:sym typeface="Nunito Sans"/>
              </a:rPr>
              <a:t>,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8"/>
              </a:rPr>
              <a:t>Licence Unsplash</a:t>
            </a:r>
            <a:endParaRPr sz="800"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9"/>
          <p:cNvSpPr txBox="1">
            <a:spLocks noGrp="1"/>
          </p:cNvSpPr>
          <p:nvPr>
            <p:ph type="body" idx="1"/>
          </p:nvPr>
        </p:nvSpPr>
        <p:spPr>
          <a:xfrm>
            <a:off x="3025925" y="575500"/>
            <a:ext cx="5781000" cy="359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93700" algn="l" rtl="0">
              <a:spcBef>
                <a:spcPts val="600"/>
              </a:spcBef>
              <a:spcAft>
                <a:spcPts val="0"/>
              </a:spcAft>
              <a:buClr>
                <a:srgbClr val="767676"/>
              </a:buClr>
              <a:buSzPts val="2600"/>
              <a:buFont typeface="Nunito Sans"/>
              <a:buChar char="▪"/>
            </a:pPr>
            <a:r>
              <a:rPr lang="en" sz="2600" i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“Une licence permet à quelqu’un d’utiliser une oeuvre protégée à certaines fins et selon certaines conditions.</a:t>
            </a:r>
            <a:endParaRPr sz="2600" i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2600" i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93700" algn="l" rtl="0">
              <a:spcBef>
                <a:spcPts val="600"/>
              </a:spcBef>
              <a:spcAft>
                <a:spcPts val="0"/>
              </a:spcAft>
              <a:buClr>
                <a:srgbClr val="767676"/>
              </a:buClr>
              <a:buSzPts val="2600"/>
              <a:buFont typeface="Nunito Sans"/>
              <a:buChar char="▪"/>
            </a:pPr>
            <a:r>
              <a:rPr lang="en" sz="2600" i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Le titulaire du droit d’auteur demeure le titulaire.”</a:t>
            </a:r>
            <a:endParaRPr sz="2600" i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2600" i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2600" i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03" name="Google Shape;203;p29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Qu’est-ce qu’une licence ?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204" name="Google Shape;204;p2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sp>
        <p:nvSpPr>
          <p:cNvPr id="205" name="Google Shape;205;p29"/>
          <p:cNvSpPr txBox="1"/>
          <p:nvPr/>
        </p:nvSpPr>
        <p:spPr>
          <a:xfrm>
            <a:off x="3045275" y="4649625"/>
            <a:ext cx="5742300" cy="3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3"/>
              </a:rPr>
              <a:t>Le guide du droit d'auteur (Cessions et licences)</a:t>
            </a:r>
            <a:r>
              <a:rPr lang="en" sz="900">
                <a:solidFill>
                  <a:schemeClr val="dk1"/>
                </a:solidFill>
              </a:rPr>
              <a:t>, </a:t>
            </a:r>
            <a:r>
              <a:rPr lang="en" sz="900" u="sng">
                <a:solidFill>
                  <a:schemeClr val="hlink"/>
                </a:solidFill>
                <a:hlinkClick r:id="rId4"/>
              </a:rPr>
              <a:t>Office de la propriété intellectuelle du Canada</a:t>
            </a:r>
            <a:r>
              <a:rPr lang="en" sz="900">
                <a:solidFill>
                  <a:schemeClr val="dk1"/>
                </a:solidFill>
              </a:rPr>
              <a:t> (OPIC)</a:t>
            </a:r>
            <a:endParaRPr sz="9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0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Licences</a:t>
            </a:r>
            <a:endParaRPr b="1"/>
          </a:p>
        </p:txBody>
      </p:sp>
      <p:sp>
        <p:nvSpPr>
          <p:cNvPr id="211" name="Google Shape;211;p3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pic>
        <p:nvPicPr>
          <p:cNvPr id="212" name="Google Shape;21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6413" y="346475"/>
            <a:ext cx="4695825" cy="2657475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30"/>
          <p:cNvSpPr txBox="1"/>
          <p:nvPr/>
        </p:nvSpPr>
        <p:spPr>
          <a:xfrm>
            <a:off x="2534225" y="3097400"/>
            <a:ext cx="6580200" cy="5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Licence Creative Commons Attribution 4.0 International</a:t>
            </a:r>
            <a:endParaRPr sz="10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14" name="Google Shape;214;p30"/>
          <p:cNvSpPr txBox="1"/>
          <p:nvPr/>
        </p:nvSpPr>
        <p:spPr>
          <a:xfrm>
            <a:off x="4253875" y="3623100"/>
            <a:ext cx="3000000" cy="5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CC BY-NC-SA 4.0</a:t>
            </a:r>
            <a:endParaRPr sz="13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15" name="Google Shape;215;p30"/>
          <p:cNvSpPr txBox="1"/>
          <p:nvPr/>
        </p:nvSpPr>
        <p:spPr>
          <a:xfrm>
            <a:off x="2681450" y="4247075"/>
            <a:ext cx="6386100" cy="4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rPr>
              <a:t>À propos des licences : </a:t>
            </a:r>
            <a:r>
              <a:rPr lang="en" sz="15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https://creativecommons.org/licenses/?lang=fr</a:t>
            </a:r>
            <a:endParaRPr sz="9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16" name="Google Shape;216;p30"/>
          <p:cNvSpPr txBox="1"/>
          <p:nvPr/>
        </p:nvSpPr>
        <p:spPr>
          <a:xfrm>
            <a:off x="5254500" y="4749850"/>
            <a:ext cx="34836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Icônes et logo Creative Commons</a:t>
            </a:r>
            <a:r>
              <a:rPr lang="en" sz="8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, Creative Commons,</a:t>
            </a:r>
            <a:r>
              <a:rPr lang="en" sz="800">
                <a:solidFill>
                  <a:schemeClr val="dk1"/>
                </a:solidFill>
                <a:uFill>
                  <a:noFill/>
                </a:uFill>
                <a:latin typeface="Nunito Sans"/>
                <a:ea typeface="Nunito Sans"/>
                <a:cs typeface="Nunito Sans"/>
                <a:sym typeface="Nunito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6"/>
              </a:rPr>
              <a:t>CC BY 4.0</a:t>
            </a:r>
            <a:endParaRPr sz="8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17" name="Google Shape;217;p3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0646" y="1167925"/>
            <a:ext cx="1940463" cy="46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1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Attribution (BY)</a:t>
            </a:r>
            <a:endParaRPr b="1"/>
          </a:p>
        </p:txBody>
      </p:sp>
      <p:sp>
        <p:nvSpPr>
          <p:cNvPr id="223" name="Google Shape;223;p3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224" name="Google Shape;224;p31"/>
          <p:cNvSpPr txBox="1">
            <a:spLocks noGrp="1"/>
          </p:cNvSpPr>
          <p:nvPr>
            <p:ph type="body" idx="2"/>
          </p:nvPr>
        </p:nvSpPr>
        <p:spPr>
          <a:xfrm>
            <a:off x="3098700" y="2570421"/>
            <a:ext cx="5596200" cy="17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600"/>
              </a:spcBef>
              <a:spcAft>
                <a:spcPts val="0"/>
              </a:spcAft>
              <a:buSzPts val="2200"/>
              <a:buChar char="▪"/>
            </a:pPr>
            <a:r>
              <a:rPr lang="en" sz="2200"/>
              <a:t>Doit citer (attribuer) l’auteur de l’oeuvre 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" sz="2200"/>
              <a:t>Requis pour toutes les licences Creative Commons</a:t>
            </a:r>
            <a:endParaRPr sz="2200"/>
          </a:p>
        </p:txBody>
      </p:sp>
      <p:sp>
        <p:nvSpPr>
          <p:cNvPr id="225" name="Google Shape;225;p31"/>
          <p:cNvSpPr txBox="1"/>
          <p:nvPr/>
        </p:nvSpPr>
        <p:spPr>
          <a:xfrm>
            <a:off x="5427100" y="4749850"/>
            <a:ext cx="3299700" cy="3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3"/>
              </a:rPr>
              <a:t>Icône BY Creative Commons</a:t>
            </a:r>
            <a:r>
              <a:rPr lang="en" sz="8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, Creative Commons,</a:t>
            </a:r>
            <a:r>
              <a:rPr lang="en" sz="800">
                <a:solidFill>
                  <a:schemeClr val="dk1"/>
                </a:solidFill>
                <a:uFill>
                  <a:noFill/>
                </a:uFill>
                <a:latin typeface="Nunito Sans"/>
                <a:ea typeface="Nunito Sans"/>
                <a:cs typeface="Nunito Sans"/>
                <a:sym typeface="Nunito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CC BY 4.0</a:t>
            </a:r>
            <a:endParaRPr sz="8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26" name="Google Shape;226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40175" y="531175"/>
            <a:ext cx="1699521" cy="16995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2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Partage dans les Mêmes Conditions (SA)</a:t>
            </a:r>
            <a:endParaRPr b="1"/>
          </a:p>
        </p:txBody>
      </p:sp>
      <p:sp>
        <p:nvSpPr>
          <p:cNvPr id="232" name="Google Shape;232;p3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sp>
        <p:nvSpPr>
          <p:cNvPr id="233" name="Google Shape;233;p32"/>
          <p:cNvSpPr txBox="1">
            <a:spLocks noGrp="1"/>
          </p:cNvSpPr>
          <p:nvPr>
            <p:ph type="body" idx="2"/>
          </p:nvPr>
        </p:nvSpPr>
        <p:spPr>
          <a:xfrm>
            <a:off x="3074450" y="2635125"/>
            <a:ext cx="5482200" cy="206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600"/>
              </a:spcBef>
              <a:spcAft>
                <a:spcPts val="0"/>
              </a:spcAft>
              <a:buSzPts val="2200"/>
              <a:buChar char="▪"/>
            </a:pPr>
            <a:r>
              <a:rPr lang="en" sz="2200"/>
              <a:t>Si la réutilisation est une adaptation du contenu original, l’oeuvre modifiée doit être partagée sous la même licence (ne peut pas être plus restrictive)</a:t>
            </a:r>
            <a:endParaRPr sz="2200"/>
          </a:p>
        </p:txBody>
      </p:sp>
      <p:pic>
        <p:nvPicPr>
          <p:cNvPr id="234" name="Google Shape;234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4450" y="524400"/>
            <a:ext cx="1699513" cy="1699513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32"/>
          <p:cNvSpPr txBox="1"/>
          <p:nvPr/>
        </p:nvSpPr>
        <p:spPr>
          <a:xfrm>
            <a:off x="5750350" y="4749850"/>
            <a:ext cx="2978100" cy="31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Icône SA Creative Commons</a:t>
            </a:r>
            <a:r>
              <a:rPr lang="en" sz="8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, Creative Commons,</a:t>
            </a:r>
            <a:r>
              <a:rPr lang="en" sz="800">
                <a:solidFill>
                  <a:schemeClr val="dk1"/>
                </a:solidFill>
                <a:uFill>
                  <a:noFill/>
                </a:uFill>
                <a:latin typeface="Nunito Sans"/>
                <a:ea typeface="Nunito Sans"/>
                <a:cs typeface="Nunito Sans"/>
                <a:sym typeface="Nunito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CC BY 4.0</a:t>
            </a:r>
            <a:endParaRPr sz="800" u="sng">
              <a:solidFill>
                <a:schemeClr val="hlink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3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Pas d’Utilisation Commerciale (NC)</a:t>
            </a:r>
            <a:endParaRPr b="1"/>
          </a:p>
        </p:txBody>
      </p:sp>
      <p:sp>
        <p:nvSpPr>
          <p:cNvPr id="241" name="Google Shape;241;p3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242" name="Google Shape;242;p33"/>
          <p:cNvSpPr txBox="1">
            <a:spLocks noGrp="1"/>
          </p:cNvSpPr>
          <p:nvPr>
            <p:ph type="body" idx="2"/>
          </p:nvPr>
        </p:nvSpPr>
        <p:spPr>
          <a:xfrm>
            <a:off x="3090625" y="2427150"/>
            <a:ext cx="5663400" cy="23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▪"/>
            </a:pPr>
            <a:r>
              <a:rPr lang="en" sz="2000"/>
              <a:t>Contenu ne peut pas être utilisé à des fins commerciales (vendu à profit)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n" sz="2000"/>
              <a:t>S’applique à l’</a:t>
            </a:r>
            <a:r>
              <a:rPr lang="en" sz="2000" b="1" i="1"/>
              <a:t>utilisation</a:t>
            </a:r>
            <a:r>
              <a:rPr lang="en" sz="2000"/>
              <a:t> plutôt qu’à l’</a:t>
            </a:r>
            <a:r>
              <a:rPr lang="en" sz="2000" b="1" i="1"/>
              <a:t>utilisateur</a:t>
            </a:r>
            <a:r>
              <a:rPr lang="en" sz="2000" b="1"/>
              <a:t> </a:t>
            </a:r>
            <a:endParaRPr sz="2000" b="1"/>
          </a:p>
        </p:txBody>
      </p:sp>
      <p:pic>
        <p:nvPicPr>
          <p:cNvPr id="243" name="Google Shape;24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8963" y="467825"/>
            <a:ext cx="1699513" cy="1699513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3"/>
          <p:cNvSpPr txBox="1"/>
          <p:nvPr/>
        </p:nvSpPr>
        <p:spPr>
          <a:xfrm>
            <a:off x="5651125" y="4749850"/>
            <a:ext cx="3035700" cy="34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Icône NC Creative Commons</a:t>
            </a:r>
            <a:r>
              <a:rPr lang="en" sz="8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, Creative Commons,</a:t>
            </a:r>
            <a:r>
              <a:rPr lang="en" sz="800">
                <a:solidFill>
                  <a:schemeClr val="dk1"/>
                </a:solidFill>
                <a:uFill>
                  <a:noFill/>
                </a:uFill>
                <a:latin typeface="Nunito Sans"/>
                <a:ea typeface="Nunito Sans"/>
                <a:cs typeface="Nunito Sans"/>
                <a:sym typeface="Nunito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CC BY 4.0</a:t>
            </a:r>
            <a:endParaRPr sz="800" u="sng">
              <a:solidFill>
                <a:schemeClr val="hlink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"/>
          <p:cNvSpPr txBox="1">
            <a:spLocks noGrp="1"/>
          </p:cNvSpPr>
          <p:nvPr>
            <p:ph type="title"/>
          </p:nvPr>
        </p:nvSpPr>
        <p:spPr>
          <a:xfrm>
            <a:off x="313525" y="548425"/>
            <a:ext cx="38013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Après ce webinaire, vous serez en mesure de :</a:t>
            </a:r>
            <a:endParaRPr b="1"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2"/>
          </p:nvPr>
        </p:nvSpPr>
        <p:spPr>
          <a:xfrm>
            <a:off x="4626900" y="548425"/>
            <a:ext cx="4290900" cy="415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Mieux connaître le droit d’auteur dans un contexte de publication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Comprendre les exigences des organismes subventionnaires canadiens en matière de partage des résultats de recherche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Savoir comment rendre votre travail disponible en libre accès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Comprendre comment les licences Creative Commons (CC) s’appliquent aux publications en libre accès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Char char="●"/>
            </a:pPr>
            <a:r>
              <a:rPr lang="en" sz="1600"/>
              <a:t>Identifier le soutien disponible à l’Université d’Ottawa</a:t>
            </a:r>
            <a:endParaRPr sz="1600"/>
          </a:p>
        </p:txBody>
      </p:sp>
      <p:sp>
        <p:nvSpPr>
          <p:cNvPr id="102" name="Google Shape;102;p1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4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1018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Pas de Modification (ND)</a:t>
            </a:r>
            <a:endParaRPr b="1"/>
          </a:p>
        </p:txBody>
      </p:sp>
      <p:sp>
        <p:nvSpPr>
          <p:cNvPr id="250" name="Google Shape;250;p3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sp>
        <p:nvSpPr>
          <p:cNvPr id="251" name="Google Shape;251;p34"/>
          <p:cNvSpPr txBox="1">
            <a:spLocks noGrp="1"/>
          </p:cNvSpPr>
          <p:nvPr>
            <p:ph type="body" idx="2"/>
          </p:nvPr>
        </p:nvSpPr>
        <p:spPr>
          <a:xfrm>
            <a:off x="3151875" y="2684925"/>
            <a:ext cx="5767800" cy="99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spcBef>
                <a:spcPts val="600"/>
              </a:spcBef>
              <a:spcAft>
                <a:spcPts val="0"/>
              </a:spcAft>
              <a:buSzPts val="2100"/>
              <a:buChar char="▪"/>
            </a:pPr>
            <a:r>
              <a:rPr lang="en" sz="2100"/>
              <a:t>Adaptations de l’oeuvre originale ne peuvent pas être partagées publiquement (utilisation privée seulement)</a:t>
            </a:r>
            <a:endParaRPr sz="2100"/>
          </a:p>
        </p:txBody>
      </p:sp>
      <p:pic>
        <p:nvPicPr>
          <p:cNvPr id="252" name="Google Shape;25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4900" y="378825"/>
            <a:ext cx="1699513" cy="1699513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34"/>
          <p:cNvSpPr txBox="1"/>
          <p:nvPr/>
        </p:nvSpPr>
        <p:spPr>
          <a:xfrm>
            <a:off x="5591374" y="4749850"/>
            <a:ext cx="3119700" cy="3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Icône ND Creative Commons</a:t>
            </a:r>
            <a:r>
              <a:rPr lang="en" sz="8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, Creative Commons,</a:t>
            </a:r>
            <a:r>
              <a:rPr lang="en" sz="800">
                <a:solidFill>
                  <a:schemeClr val="dk1"/>
                </a:solidFill>
                <a:uFill>
                  <a:noFill/>
                </a:uFill>
                <a:latin typeface="Nunito Sans"/>
                <a:ea typeface="Nunito Sans"/>
                <a:cs typeface="Nunito Sans"/>
                <a:sym typeface="Nunito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CC BY 4.0</a:t>
            </a:r>
            <a:endParaRPr sz="800" u="sng">
              <a:solidFill>
                <a:schemeClr val="hlink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5"/>
          <p:cNvSpPr txBox="1">
            <a:spLocks noGrp="1"/>
          </p:cNvSpPr>
          <p:nvPr>
            <p:ph type="title"/>
          </p:nvPr>
        </p:nvSpPr>
        <p:spPr>
          <a:xfrm>
            <a:off x="234450" y="58125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Niveaux d’ouverture</a:t>
            </a:r>
            <a:endParaRPr b="1"/>
          </a:p>
        </p:txBody>
      </p:sp>
      <p:sp>
        <p:nvSpPr>
          <p:cNvPr id="259" name="Google Shape;259;p3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grpSp>
        <p:nvGrpSpPr>
          <p:cNvPr id="260" name="Google Shape;260;p35"/>
          <p:cNvGrpSpPr/>
          <p:nvPr/>
        </p:nvGrpSpPr>
        <p:grpSpPr>
          <a:xfrm>
            <a:off x="6789409" y="3442823"/>
            <a:ext cx="304009" cy="326513"/>
            <a:chOff x="616425" y="2329600"/>
            <a:chExt cx="361700" cy="388475"/>
          </a:xfrm>
        </p:grpSpPr>
        <p:sp>
          <p:nvSpPr>
            <p:cNvPr id="261" name="Google Shape;261;p35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l" t="t" r="r" b="b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35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l" t="t" r="r" b="b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35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35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l" t="t" r="r" b="b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35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l" t="t" r="r" b="b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35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l" t="t" r="r" b="b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35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l" t="t" r="r" b="b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35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9" name="Google Shape;269;p35"/>
          <p:cNvGrpSpPr/>
          <p:nvPr/>
        </p:nvGrpSpPr>
        <p:grpSpPr>
          <a:xfrm>
            <a:off x="4411981" y="3472329"/>
            <a:ext cx="397136" cy="305017"/>
            <a:chOff x="568950" y="3686775"/>
            <a:chExt cx="472500" cy="362900"/>
          </a:xfrm>
        </p:grpSpPr>
        <p:sp>
          <p:nvSpPr>
            <p:cNvPr id="270" name="Google Shape;270;p35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l" t="t" r="r" b="b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5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l" t="t" r="r" b="b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5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l" t="t" r="r" b="b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3" name="Google Shape;273;p35"/>
          <p:cNvGrpSpPr/>
          <p:nvPr/>
        </p:nvGrpSpPr>
        <p:grpSpPr>
          <a:xfrm>
            <a:off x="6775077" y="1071253"/>
            <a:ext cx="332670" cy="332670"/>
            <a:chOff x="6649150" y="309350"/>
            <a:chExt cx="395800" cy="395800"/>
          </a:xfrm>
        </p:grpSpPr>
        <p:sp>
          <p:nvSpPr>
            <p:cNvPr id="274" name="Google Shape;274;p35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l" t="t" r="r" b="b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35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l" t="t" r="r" b="b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35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l" t="t" r="r" b="b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35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35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35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35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35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35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35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35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35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35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35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35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35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35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35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35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35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35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35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35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7" name="Google Shape;297;p35"/>
          <p:cNvGrpSpPr/>
          <p:nvPr/>
        </p:nvGrpSpPr>
        <p:grpSpPr>
          <a:xfrm>
            <a:off x="4502566" y="1066399"/>
            <a:ext cx="215966" cy="342399"/>
            <a:chOff x="6718575" y="2318625"/>
            <a:chExt cx="256950" cy="407375"/>
          </a:xfrm>
        </p:grpSpPr>
        <p:sp>
          <p:nvSpPr>
            <p:cNvPr id="298" name="Google Shape;298;p35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35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35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35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35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5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5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5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6" name="Google Shape;306;p35"/>
          <p:cNvGrpSpPr/>
          <p:nvPr/>
        </p:nvGrpSpPr>
        <p:grpSpPr>
          <a:xfrm>
            <a:off x="6776803" y="3595223"/>
            <a:ext cx="304009" cy="326513"/>
            <a:chOff x="616425" y="2329600"/>
            <a:chExt cx="361700" cy="388475"/>
          </a:xfrm>
        </p:grpSpPr>
        <p:sp>
          <p:nvSpPr>
            <p:cNvPr id="307" name="Google Shape;307;p35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l" t="t" r="r" b="b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5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l" t="t" r="r" b="b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5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35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l" t="t" r="r" b="b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35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l" t="t" r="r" b="b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35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l" t="t" r="r" b="b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35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l" t="t" r="r" b="b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35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5" name="Google Shape;315;p35"/>
          <p:cNvGrpSpPr/>
          <p:nvPr/>
        </p:nvGrpSpPr>
        <p:grpSpPr>
          <a:xfrm>
            <a:off x="4399375" y="3624729"/>
            <a:ext cx="397136" cy="305017"/>
            <a:chOff x="568950" y="3686775"/>
            <a:chExt cx="472500" cy="362900"/>
          </a:xfrm>
        </p:grpSpPr>
        <p:sp>
          <p:nvSpPr>
            <p:cNvPr id="316" name="Google Shape;316;p35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l" t="t" r="r" b="b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35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l" t="t" r="r" b="b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35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l" t="t" r="r" b="b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9" name="Google Shape;319;p35"/>
          <p:cNvGrpSpPr/>
          <p:nvPr/>
        </p:nvGrpSpPr>
        <p:grpSpPr>
          <a:xfrm>
            <a:off x="6762471" y="1223653"/>
            <a:ext cx="332670" cy="332670"/>
            <a:chOff x="6649150" y="309350"/>
            <a:chExt cx="395800" cy="395800"/>
          </a:xfrm>
        </p:grpSpPr>
        <p:sp>
          <p:nvSpPr>
            <p:cNvPr id="320" name="Google Shape;320;p35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l" t="t" r="r" b="b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35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l" t="t" r="r" b="b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35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l" t="t" r="r" b="b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35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35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35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5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5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5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5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5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5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5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5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5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5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5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5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5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5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5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5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5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3" name="Google Shape;343;p35"/>
          <p:cNvGrpSpPr/>
          <p:nvPr/>
        </p:nvGrpSpPr>
        <p:grpSpPr>
          <a:xfrm>
            <a:off x="4489960" y="1218799"/>
            <a:ext cx="215966" cy="342399"/>
            <a:chOff x="6718575" y="2318625"/>
            <a:chExt cx="256950" cy="407375"/>
          </a:xfrm>
        </p:grpSpPr>
        <p:sp>
          <p:nvSpPr>
            <p:cNvPr id="344" name="Google Shape;344;p35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5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5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5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5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5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5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5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52" name="Google Shape;352;p35"/>
          <p:cNvPicPr preferRelativeResize="0"/>
          <p:nvPr/>
        </p:nvPicPr>
        <p:blipFill rotWithShape="1">
          <a:blip r:embed="rId3">
            <a:alphaModFix/>
          </a:blip>
          <a:srcRect t="11816"/>
          <a:stretch/>
        </p:blipFill>
        <p:spPr>
          <a:xfrm>
            <a:off x="4399368" y="366713"/>
            <a:ext cx="2647650" cy="4535525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5"/>
          <p:cNvSpPr/>
          <p:nvPr/>
        </p:nvSpPr>
        <p:spPr>
          <a:xfrm>
            <a:off x="5475668" y="312750"/>
            <a:ext cx="623400" cy="439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35"/>
          <p:cNvSpPr/>
          <p:nvPr/>
        </p:nvSpPr>
        <p:spPr>
          <a:xfrm rot="10800000">
            <a:off x="4604768" y="278925"/>
            <a:ext cx="870900" cy="487200"/>
          </a:xfrm>
          <a:prstGeom prst="trapezoid">
            <a:avLst>
              <a:gd name="adj" fmla="val 19610"/>
            </a:avLst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55" name="Google Shape;355;p35"/>
          <p:cNvCxnSpPr/>
          <p:nvPr/>
        </p:nvCxnSpPr>
        <p:spPr>
          <a:xfrm>
            <a:off x="4760718" y="785600"/>
            <a:ext cx="5493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6" name="Google Shape;356;p35"/>
          <p:cNvSpPr txBox="1"/>
          <p:nvPr/>
        </p:nvSpPr>
        <p:spPr>
          <a:xfrm>
            <a:off x="90750" y="4365625"/>
            <a:ext cx="2333700" cy="7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rgbClr val="1155CC"/>
                </a:solidFill>
                <a:latin typeface="Nunito Sans"/>
                <a:ea typeface="Nunito Sans"/>
                <a:cs typeface="Nunito Sans"/>
                <a:sym typeface="Nunito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Ordering of Creative Commons licences from most to least permissive</a:t>
            </a:r>
            <a:r>
              <a:rPr lang="en" sz="8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, Wikimedia Commons,</a:t>
            </a:r>
            <a:r>
              <a:rPr lang="en" sz="800">
                <a:solidFill>
                  <a:srgbClr val="000000"/>
                </a:solidFill>
                <a:uFill>
                  <a:noFill/>
                </a:uFill>
                <a:latin typeface="Nunito Sans"/>
                <a:ea typeface="Nunito Sans"/>
                <a:cs typeface="Nunito Sans"/>
                <a:sym typeface="Nunito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rgbClr val="1155CC"/>
                </a:solidFill>
                <a:latin typeface="Nunito Sans"/>
                <a:ea typeface="Nunito Sans"/>
                <a:cs typeface="Nunito Sans"/>
                <a:sym typeface="Nunito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 4.0</a:t>
            </a:r>
            <a:r>
              <a:rPr lang="en" sz="800">
                <a:latin typeface="Nunito Sans"/>
                <a:ea typeface="Nunito Sans"/>
                <a:cs typeface="Nunito Sans"/>
                <a:sym typeface="Nunito Sans"/>
              </a:rPr>
              <a:t> (modifications : traduction, effacé CC0)</a:t>
            </a:r>
            <a:endParaRPr sz="8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57" name="Google Shape;357;p35"/>
          <p:cNvSpPr txBox="1"/>
          <p:nvPr/>
        </p:nvSpPr>
        <p:spPr>
          <a:xfrm>
            <a:off x="4120525" y="278925"/>
            <a:ext cx="1925400" cy="34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alibri"/>
                <a:ea typeface="Calibri"/>
                <a:cs typeface="Calibri"/>
                <a:sym typeface="Calibri"/>
              </a:rPr>
              <a:t>PLUS D’OUVERTURE</a:t>
            </a:r>
            <a:endParaRPr sz="1600"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35"/>
          <p:cNvSpPr txBox="1"/>
          <p:nvPr/>
        </p:nvSpPr>
        <p:spPr>
          <a:xfrm>
            <a:off x="3995475" y="4638625"/>
            <a:ext cx="2089500" cy="30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alibri"/>
                <a:ea typeface="Calibri"/>
                <a:cs typeface="Calibri"/>
                <a:sym typeface="Calibri"/>
              </a:rPr>
              <a:t>MOINS D’OUVERTURE</a:t>
            </a:r>
            <a:endParaRPr sz="1600" b="1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6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Licences Creative Commons et ententes de publication</a:t>
            </a:r>
            <a:endParaRPr b="1"/>
          </a:p>
        </p:txBody>
      </p:sp>
      <p:sp>
        <p:nvSpPr>
          <p:cNvPr id="364" name="Google Shape;364;p3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sp>
        <p:nvSpPr>
          <p:cNvPr id="365" name="Google Shape;365;p36"/>
          <p:cNvSpPr txBox="1">
            <a:spLocks noGrp="1"/>
          </p:cNvSpPr>
          <p:nvPr>
            <p:ph type="body" idx="2"/>
          </p:nvPr>
        </p:nvSpPr>
        <p:spPr>
          <a:xfrm>
            <a:off x="3004800" y="298650"/>
            <a:ext cx="5753700" cy="46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Selon l’entente de publication :</a:t>
            </a:r>
            <a:endParaRPr sz="1900"/>
          </a:p>
          <a:p>
            <a:pPr marL="45720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" sz="1600"/>
              <a:t>Une licence pour toute la revue</a:t>
            </a:r>
            <a:endParaRPr sz="1600"/>
          </a:p>
          <a:p>
            <a:pPr marL="91440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ex. Cahiers de Narratologie utilise seulement       CC BY-NC-SA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" sz="1600"/>
              <a:t>Choix de licences</a:t>
            </a:r>
            <a:endParaRPr sz="1600"/>
          </a:p>
          <a:p>
            <a:pPr marL="91440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ex. revues de Taylor &amp; Francis utilisent CC BY,      CC BY-NC et CC BY-NC-ND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900"/>
              <a:t>Attention :</a:t>
            </a:r>
            <a:endParaRPr sz="1900"/>
          </a:p>
          <a:p>
            <a:pPr marL="45720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▪"/>
            </a:pPr>
            <a:r>
              <a:rPr lang="en" sz="1600"/>
              <a:t>Dans certaines revues, les frais sont plus élevés pour une licence moins restrictive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▪"/>
            </a:pPr>
            <a:r>
              <a:rPr lang="en" sz="1600"/>
              <a:t>Certaines maisons d’édition ont leur propre licence ouverte qui ressemble à Creative Commons mais avec des conditions supplémentaires</a:t>
            </a:r>
            <a:endParaRPr sz="1600"/>
          </a:p>
          <a:p>
            <a:pPr marL="4572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90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</a:rPr>
              <a:t>➽ </a:t>
            </a:r>
            <a:r>
              <a:rPr lang="en" sz="1700"/>
              <a:t>Pour une définition exacte des licences CC, consultez : </a:t>
            </a:r>
            <a:r>
              <a:rPr lang="en" sz="1700" u="sng">
                <a:solidFill>
                  <a:schemeClr val="hlink"/>
                </a:solidFill>
                <a:hlinkClick r:id="rId3"/>
              </a:rPr>
              <a:t>https://creativecommons.org/about/cclicenses/</a:t>
            </a:r>
            <a:endParaRPr sz="17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37"/>
          <p:cNvSpPr txBox="1">
            <a:spLocks noGrp="1"/>
          </p:cNvSpPr>
          <p:nvPr>
            <p:ph type="ctrTitle"/>
          </p:nvPr>
        </p:nvSpPr>
        <p:spPr>
          <a:xfrm>
            <a:off x="277100" y="284200"/>
            <a:ext cx="2024100" cy="367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/>
              <a:t>4.</a:t>
            </a:r>
            <a:endParaRPr sz="4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Rendre vos publications disponibles en libre accès</a:t>
            </a:r>
            <a:endParaRPr b="1"/>
          </a:p>
        </p:txBody>
      </p:sp>
      <p:sp>
        <p:nvSpPr>
          <p:cNvPr id="371" name="Google Shape;371;p3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  <p:pic>
        <p:nvPicPr>
          <p:cNvPr id="372" name="Google Shape;372;p37"/>
          <p:cNvPicPr preferRelativeResize="0"/>
          <p:nvPr/>
        </p:nvPicPr>
        <p:blipFill rotWithShape="1">
          <a:blip r:embed="rId4">
            <a:alphaModFix/>
          </a:blip>
          <a:srcRect l="7349" r="7587"/>
          <a:stretch/>
        </p:blipFill>
        <p:spPr>
          <a:xfrm>
            <a:off x="2578600" y="0"/>
            <a:ext cx="65653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37"/>
          <p:cNvSpPr txBox="1"/>
          <p:nvPr/>
        </p:nvSpPr>
        <p:spPr>
          <a:xfrm>
            <a:off x="4473350" y="4749850"/>
            <a:ext cx="27759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rgbClr val="1155CC"/>
                </a:solidFill>
                <a:latin typeface="Nunito Sans"/>
                <a:ea typeface="Nunito Sans"/>
                <a:cs typeface="Nunito Sans"/>
                <a:sym typeface="Nunito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Image</a:t>
            </a:r>
            <a:r>
              <a:rPr lang="en" sz="800">
                <a:solidFill>
                  <a:srgbClr val="111111"/>
                </a:solidFill>
                <a:latin typeface="Nunito Sans"/>
                <a:ea typeface="Nunito Sans"/>
                <a:cs typeface="Nunito Sans"/>
                <a:sym typeface="Nunito Sans"/>
              </a:rPr>
              <a:t> par </a:t>
            </a:r>
            <a:r>
              <a:rPr lang="en" sz="800" u="sng">
                <a:solidFill>
                  <a:srgbClr val="1155CC"/>
                </a:solidFill>
                <a:latin typeface="Nunito Sans"/>
                <a:ea typeface="Nunito Sans"/>
                <a:cs typeface="Nunito Sans"/>
                <a:sym typeface="Nunito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200degrees</a:t>
            </a:r>
            <a:r>
              <a:rPr lang="en"/>
              <a:t>,</a:t>
            </a:r>
            <a:r>
              <a:rPr lang="en" sz="800" u="sng">
                <a:solidFill>
                  <a:srgbClr val="1155CC"/>
                </a:solidFill>
                <a:latin typeface="Nunito Sans"/>
                <a:ea typeface="Nunito Sans"/>
                <a:cs typeface="Nunito Sans"/>
                <a:sym typeface="Nunito San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Pixabay</a:t>
            </a:r>
            <a:r>
              <a:rPr lang="en" sz="800">
                <a:solidFill>
                  <a:srgbClr val="111111"/>
                </a:solidFill>
                <a:latin typeface="Nunito Sans"/>
                <a:ea typeface="Nunito Sans"/>
                <a:cs typeface="Nunito Sans"/>
                <a:sym typeface="Nunito Sans"/>
              </a:rPr>
              <a:t>,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8"/>
              </a:rPr>
              <a:t>Licence Pixabay</a:t>
            </a:r>
            <a:endParaRPr sz="800"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8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Trouver des revues en libre accès</a:t>
            </a:r>
            <a:endParaRPr b="1"/>
          </a:p>
        </p:txBody>
      </p:sp>
      <p:sp>
        <p:nvSpPr>
          <p:cNvPr id="379" name="Google Shape;379;p3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sp>
        <p:nvSpPr>
          <p:cNvPr id="380" name="Google Shape;380;p38"/>
          <p:cNvSpPr txBox="1"/>
          <p:nvPr/>
        </p:nvSpPr>
        <p:spPr>
          <a:xfrm>
            <a:off x="2835625" y="648625"/>
            <a:ext cx="5937900" cy="37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 b="1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Directory of Open Access Journals (DOAJ) </a:t>
            </a:r>
            <a:endParaRPr sz="23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3"/>
              </a:rPr>
              <a:t>https://doaj.org/</a:t>
            </a:r>
            <a:r>
              <a:rPr lang="en" sz="23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endParaRPr sz="23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3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 b="1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Open Journal Matcher</a:t>
            </a:r>
            <a:endParaRPr sz="23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 u="sng">
                <a:solidFill>
                  <a:schemeClr val="hlink"/>
                </a:solidFill>
                <a:highlight>
                  <a:schemeClr val="lt1"/>
                </a:highlight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https://ojm.ocert.at/</a:t>
            </a:r>
            <a:endParaRPr sz="18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9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lt1"/>
                </a:solidFill>
              </a:rPr>
              <a:t>Trouver des revues en libre accès</a:t>
            </a:r>
            <a:endParaRPr b="1"/>
          </a:p>
        </p:txBody>
      </p:sp>
      <p:sp>
        <p:nvSpPr>
          <p:cNvPr id="386" name="Google Shape;386;p3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sp>
        <p:nvSpPr>
          <p:cNvPr id="387" name="Google Shape;387;p39"/>
          <p:cNvSpPr txBox="1"/>
          <p:nvPr/>
        </p:nvSpPr>
        <p:spPr>
          <a:xfrm>
            <a:off x="2822700" y="575500"/>
            <a:ext cx="6321300" cy="44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388" name="Google Shape;38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8850" y="1038850"/>
            <a:ext cx="6321300" cy="3569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40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Revues en libre accès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Soutien financier</a:t>
            </a:r>
            <a:endParaRPr b="1"/>
          </a:p>
        </p:txBody>
      </p:sp>
      <p:sp>
        <p:nvSpPr>
          <p:cNvPr id="394" name="Google Shape;394;p4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sp>
        <p:nvSpPr>
          <p:cNvPr id="395" name="Google Shape;395;p40"/>
          <p:cNvSpPr txBox="1"/>
          <p:nvPr/>
        </p:nvSpPr>
        <p:spPr>
          <a:xfrm>
            <a:off x="2822700" y="680750"/>
            <a:ext cx="6034200" cy="3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Critères</a:t>
            </a:r>
            <a:endParaRPr sz="22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800"/>
              <a:buFont typeface="Nunito Sans"/>
              <a:buChar char="●"/>
            </a:pPr>
            <a:r>
              <a:rPr lang="en" sz="18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Professeurs, employés, étudiants de cycles supérieurs présentement inscrits, chercheurs affiliés </a:t>
            </a: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800"/>
              <a:buFont typeface="Nunito Sans"/>
              <a:buChar char="●"/>
            </a:pPr>
            <a:r>
              <a:rPr lang="en" sz="18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Revues pleinement en libre accès (non-hybrides)</a:t>
            </a: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800"/>
              <a:buFont typeface="Nunito Sans"/>
              <a:buChar char="●"/>
            </a:pPr>
            <a:r>
              <a:rPr lang="en" sz="18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Fait partie d’une stratégie plus large de soutien</a:t>
            </a: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800"/>
              <a:buFont typeface="Nunito Sans"/>
              <a:buChar char="●"/>
            </a:pPr>
            <a:r>
              <a:rPr lang="en" sz="1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3"/>
              </a:rPr>
              <a:t>https://communicationsavante.uottawa.ca/initiatives-a-uottawa/soutien-financier</a:t>
            </a: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1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Dépôts en libre accès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/>
              <a:t>Recherche uO</a:t>
            </a:r>
            <a:endParaRPr sz="2200" b="1"/>
          </a:p>
        </p:txBody>
      </p:sp>
      <p:sp>
        <p:nvSpPr>
          <p:cNvPr id="401" name="Google Shape;401;p4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sp>
        <p:nvSpPr>
          <p:cNvPr id="402" name="Google Shape;402;p41"/>
          <p:cNvSpPr txBox="1"/>
          <p:nvPr/>
        </p:nvSpPr>
        <p:spPr>
          <a:xfrm>
            <a:off x="2880325" y="250100"/>
            <a:ext cx="60504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Démo : DOI, Sherpa/Romeo &amp; embargo</a:t>
            </a:r>
            <a:endParaRPr sz="1800" i="1" u="sng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403" name="Google Shape;403;p41"/>
          <p:cNvSpPr txBox="1"/>
          <p:nvPr/>
        </p:nvSpPr>
        <p:spPr>
          <a:xfrm>
            <a:off x="4438765" y="4648025"/>
            <a:ext cx="28038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3"/>
              </a:rPr>
              <a:t>https://ruor.uottawa.ca/?locale=fr</a:t>
            </a:r>
            <a:endParaRPr sz="19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404" name="Google Shape;404;p41" title="RUOR FR Demo, DOI, Sherpa Romeo, Embargo.mp4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70675" y="829050"/>
            <a:ext cx="4940000" cy="37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42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lt1"/>
                </a:solidFill>
              </a:rPr>
              <a:t>Dépôts en libre accès</a:t>
            </a:r>
            <a:endParaRPr b="1"/>
          </a:p>
        </p:txBody>
      </p:sp>
      <p:sp>
        <p:nvSpPr>
          <p:cNvPr id="410" name="Google Shape;410;p4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  <p:sp>
        <p:nvSpPr>
          <p:cNvPr id="411" name="Google Shape;411;p42"/>
          <p:cNvSpPr txBox="1"/>
          <p:nvPr/>
        </p:nvSpPr>
        <p:spPr>
          <a:xfrm>
            <a:off x="2822700" y="680750"/>
            <a:ext cx="6034200" cy="344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Unpaywall </a:t>
            </a:r>
            <a:endParaRPr sz="22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3"/>
              </a:rPr>
              <a:t>https://unpaywall.org/</a:t>
            </a:r>
            <a:endParaRPr sz="23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1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800"/>
              <a:buFont typeface="Nunito Sans"/>
              <a:buChar char="●"/>
            </a:pPr>
            <a:r>
              <a:rPr lang="en" sz="18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Extension de navigateur pour Chrome et Firefox</a:t>
            </a: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800"/>
              <a:buFont typeface="Nunito Sans"/>
              <a:buChar char="●"/>
            </a:pPr>
            <a:r>
              <a:rPr lang="en" sz="18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Recherche dans les dépôts institutionnels/sujet, sites Web et bases de données pour des versions d'articles en libre accès</a:t>
            </a: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800"/>
              <a:buFont typeface="Nunito Sans"/>
              <a:buChar char="●"/>
            </a:pPr>
            <a:r>
              <a:rPr lang="en" sz="18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Montre immédiatement si une copie en libre accès est disponible</a:t>
            </a: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43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lt1"/>
                </a:solidFill>
              </a:rPr>
              <a:t>Dépôts en libre accès</a:t>
            </a:r>
            <a:endParaRPr b="1"/>
          </a:p>
        </p:txBody>
      </p:sp>
      <p:sp>
        <p:nvSpPr>
          <p:cNvPr id="417" name="Google Shape;417;p4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sp>
        <p:nvSpPr>
          <p:cNvPr id="418" name="Google Shape;418;p43"/>
          <p:cNvSpPr txBox="1"/>
          <p:nvPr/>
        </p:nvSpPr>
        <p:spPr>
          <a:xfrm>
            <a:off x="5951425" y="679495"/>
            <a:ext cx="2833901" cy="1618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endParaRPr sz="2200" b="1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Version libre accès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disponible : 	</a:t>
            </a:r>
            <a:endParaRPr sz="18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419" name="Google Shape;419;p43" title="Unpaywall no success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13400" y="2358425"/>
            <a:ext cx="2605357" cy="195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p43" title="Unpaywalldemo.mp4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51425" y="2358420"/>
            <a:ext cx="2605350" cy="195403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418;p43">
            <a:extLst>
              <a:ext uri="{FF2B5EF4-FFF2-40B4-BE49-F238E27FC236}">
                <a16:creationId xmlns:a16="http://schemas.microsoft.com/office/drawing/2014/main" id="{62AAD452-D0A7-4FA7-980C-6B656FCF26F2}"/>
              </a:ext>
            </a:extLst>
          </p:cNvPr>
          <p:cNvSpPr txBox="1"/>
          <p:nvPr/>
        </p:nvSpPr>
        <p:spPr>
          <a:xfrm>
            <a:off x="2811730" y="679495"/>
            <a:ext cx="2833901" cy="1618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Unpaywall </a:t>
            </a:r>
            <a:endParaRPr sz="2200" b="1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Version libre accès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non disponible : 	</a:t>
            </a:r>
            <a:endParaRPr sz="18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ctrTitle"/>
          </p:nvPr>
        </p:nvSpPr>
        <p:spPr>
          <a:xfrm>
            <a:off x="277100" y="269400"/>
            <a:ext cx="2024100" cy="367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/>
              <a:t>1.</a:t>
            </a:r>
            <a:endParaRPr sz="4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Droit d’auteur</a:t>
            </a:r>
            <a:endParaRPr b="1"/>
          </a:p>
        </p:txBody>
      </p:sp>
      <p:sp>
        <p:nvSpPr>
          <p:cNvPr id="108" name="Google Shape;108;p1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109" name="Google Shape;109;p17"/>
          <p:cNvPicPr preferRelativeResize="0"/>
          <p:nvPr/>
        </p:nvPicPr>
        <p:blipFill rotWithShape="1">
          <a:blip r:embed="rId4">
            <a:alphaModFix/>
          </a:blip>
          <a:srcRect l="21972" t="1988" r="9492" b="26480"/>
          <a:stretch/>
        </p:blipFill>
        <p:spPr>
          <a:xfrm rot="10800000">
            <a:off x="2568050" y="-3700"/>
            <a:ext cx="6575950" cy="51509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7"/>
          <p:cNvSpPr txBox="1"/>
          <p:nvPr/>
        </p:nvSpPr>
        <p:spPr>
          <a:xfrm>
            <a:off x="7405200" y="4844200"/>
            <a:ext cx="1738800" cy="2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Photo par Mélanie Brunet,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CC0</a:t>
            </a:r>
            <a:endParaRPr sz="800"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44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Merci !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Questions ?</a:t>
            </a:r>
            <a:endParaRPr b="1"/>
          </a:p>
        </p:txBody>
      </p:sp>
      <p:sp>
        <p:nvSpPr>
          <p:cNvPr id="426" name="Google Shape;426;p44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287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i="0"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rPr>
              <a:t>Mélanie Brunet, Bibliothécaire des droits d’auteur</a:t>
            </a:r>
            <a:endParaRPr sz="1700" i="0">
              <a:solidFill>
                <a:schemeClr val="dk2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i="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3"/>
              </a:rPr>
              <a:t>melanie.brunet@uottawa.ca</a:t>
            </a:r>
            <a:r>
              <a:rPr lang="en" sz="1700" i="0"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endParaRPr sz="1700" i="0">
              <a:solidFill>
                <a:schemeClr val="dk2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i="0">
              <a:solidFill>
                <a:schemeClr val="dk2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i="0"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rPr>
              <a:t>Jeanette Hatherill, Bibliothécaire responsable de la communication savante</a:t>
            </a:r>
            <a:endParaRPr sz="1700" i="0">
              <a:solidFill>
                <a:schemeClr val="dk2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i="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jeanette.hatherill@uottawa.ca</a:t>
            </a:r>
            <a:r>
              <a:rPr lang="en" sz="1700" i="0"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endParaRPr sz="1700" i="0">
              <a:solidFill>
                <a:schemeClr val="dk2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i="0">
              <a:solidFill>
                <a:schemeClr val="dk2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i="0"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rPr>
              <a:t>Chantal Ripp, Bibliothécaire gestion des données de recherche (intérim)</a:t>
            </a:r>
            <a:endParaRPr sz="1700" i="0">
              <a:solidFill>
                <a:schemeClr val="dk2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i="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chantal.ripp@uottawa.ca</a:t>
            </a:r>
            <a:r>
              <a:rPr lang="en" sz="1700" i="0"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endParaRPr sz="1700" i="0">
              <a:solidFill>
                <a:schemeClr val="dk2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427" name="Google Shape;427;p4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  <p:sp>
        <p:nvSpPr>
          <p:cNvPr id="428" name="Google Shape;428;p44"/>
          <p:cNvSpPr txBox="1">
            <a:spLocks noGrp="1"/>
          </p:cNvSpPr>
          <p:nvPr>
            <p:ph type="body" idx="2"/>
          </p:nvPr>
        </p:nvSpPr>
        <p:spPr>
          <a:xfrm>
            <a:off x="3090625" y="4476675"/>
            <a:ext cx="3798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1000"/>
              </a:spcAft>
              <a:buNone/>
            </a:pPr>
            <a:r>
              <a:rPr lang="en" sz="1300" u="sng">
                <a:solidFill>
                  <a:schemeClr val="hlink"/>
                </a:solidFill>
                <a:hlinkClick r:id="rId6"/>
              </a:rPr>
              <a:t>Gabarit Ulysses</a:t>
            </a:r>
            <a:r>
              <a:rPr lang="en" sz="1300"/>
              <a:t> par </a:t>
            </a:r>
            <a:r>
              <a:rPr lang="en" sz="1300" u="sng">
                <a:solidFill>
                  <a:schemeClr val="hlink"/>
                </a:solidFill>
                <a:hlinkClick r:id="rId7"/>
              </a:rPr>
              <a:t>SlidesCarnival</a:t>
            </a:r>
            <a:r>
              <a:rPr lang="en" sz="1300"/>
              <a:t>, </a:t>
            </a:r>
            <a:r>
              <a:rPr lang="en" sz="1300" u="sng">
                <a:solidFill>
                  <a:schemeClr val="hlink"/>
                </a:solidFill>
                <a:hlinkClick r:id="rId8"/>
              </a:rPr>
              <a:t>CC BY 4.0</a:t>
            </a:r>
            <a:endParaRPr sz="1300">
              <a:solidFill>
                <a:srgbClr val="F6703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4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31</a:t>
            </a:fld>
            <a:endParaRPr/>
          </a:p>
        </p:txBody>
      </p:sp>
      <p:sp>
        <p:nvSpPr>
          <p:cNvPr id="434" name="Google Shape;434;p45"/>
          <p:cNvSpPr txBox="1">
            <a:spLocks noGrp="1"/>
          </p:cNvSpPr>
          <p:nvPr>
            <p:ph type="title"/>
          </p:nvPr>
        </p:nvSpPr>
        <p:spPr>
          <a:xfrm>
            <a:off x="234450" y="58125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Soutien pour le libre accès à l’Université d’Ottawa</a:t>
            </a:r>
            <a:endParaRPr b="1"/>
          </a:p>
        </p:txBody>
      </p:sp>
      <p:sp>
        <p:nvSpPr>
          <p:cNvPr id="435" name="Google Shape;435;p45"/>
          <p:cNvSpPr txBox="1"/>
          <p:nvPr/>
        </p:nvSpPr>
        <p:spPr>
          <a:xfrm>
            <a:off x="3348425" y="388350"/>
            <a:ext cx="5065500" cy="15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Le libre accès en pratique</a:t>
            </a:r>
            <a:endParaRPr sz="1700" b="1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</a:rPr>
              <a:t>https://communicationsavante.uottawa.ca/libre-acces/libre-acces-en-pratique</a:t>
            </a:r>
            <a:endParaRPr sz="1600" u="sng">
              <a:solidFill>
                <a:schemeClr val="hlink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Voie verte et voie dorée</a:t>
            </a:r>
            <a:endParaRPr sz="16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436" name="Google Shape;436;p45"/>
          <p:cNvSpPr txBox="1"/>
          <p:nvPr/>
        </p:nvSpPr>
        <p:spPr>
          <a:xfrm>
            <a:off x="3348425" y="3380900"/>
            <a:ext cx="4944000" cy="12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Soutien financier</a:t>
            </a:r>
            <a:endParaRPr sz="1600" b="1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3"/>
              </a:rPr>
              <a:t>https://communicationsavante.uottawa.ca/initiatives-a-uottawa/soutien-financier</a:t>
            </a:r>
            <a:endParaRPr sz="16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437" name="Google Shape;437;p45"/>
          <p:cNvSpPr txBox="1"/>
          <p:nvPr/>
        </p:nvSpPr>
        <p:spPr>
          <a:xfrm>
            <a:off x="4538825" y="2038175"/>
            <a:ext cx="2563200" cy="6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Recherche uO</a:t>
            </a:r>
            <a:endParaRPr sz="1600" b="1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https://ruor.uottawa.ca</a:t>
            </a:r>
            <a:endParaRPr sz="1600" u="sng">
              <a:solidFill>
                <a:schemeClr val="hlink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Déposer votre recherche</a:t>
            </a:r>
            <a:endParaRPr sz="16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4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32</a:t>
            </a:fld>
            <a:endParaRPr/>
          </a:p>
        </p:txBody>
      </p:sp>
      <p:sp>
        <p:nvSpPr>
          <p:cNvPr id="443" name="Google Shape;443;p46"/>
          <p:cNvSpPr txBox="1">
            <a:spLocks noGrp="1"/>
          </p:cNvSpPr>
          <p:nvPr>
            <p:ph type="title"/>
          </p:nvPr>
        </p:nvSpPr>
        <p:spPr>
          <a:xfrm>
            <a:off x="234450" y="58125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Autres ressources</a:t>
            </a:r>
            <a:endParaRPr b="1"/>
          </a:p>
        </p:txBody>
      </p:sp>
      <p:sp>
        <p:nvSpPr>
          <p:cNvPr id="444" name="Google Shape;444;p46"/>
          <p:cNvSpPr txBox="1"/>
          <p:nvPr/>
        </p:nvSpPr>
        <p:spPr>
          <a:xfrm>
            <a:off x="3404075" y="749250"/>
            <a:ext cx="4685700" cy="15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How Open Is It? </a:t>
            </a:r>
            <a:endParaRPr b="1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A Guide for Evaluating the Openness of Journals</a:t>
            </a:r>
            <a:endParaRPr b="1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3"/>
              </a:rPr>
              <a:t> https://sparcopen.org/our-work/howopenisit/</a:t>
            </a:r>
            <a:endParaRPr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445" name="Google Shape;445;p46"/>
          <p:cNvSpPr txBox="1"/>
          <p:nvPr/>
        </p:nvSpPr>
        <p:spPr>
          <a:xfrm>
            <a:off x="2726875" y="2383600"/>
            <a:ext cx="6272700" cy="14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Nunito Sans"/>
                <a:ea typeface="Nunito Sans"/>
                <a:cs typeface="Nunito Sans"/>
                <a:sym typeface="Nunito Sans"/>
              </a:rPr>
              <a:t>FAQ Partage et dépôt de données en appui à une intervention rapide face à la COVID-19</a:t>
            </a:r>
            <a:endParaRPr b="1"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https://biblio.uottawa.ca/fr/services/faculty/research-data-management/faq-partage-depot-donnees-appui-intervention-rapide-face</a:t>
            </a:r>
            <a:endParaRPr sz="15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Droit d’auteur - rappel</a:t>
            </a:r>
            <a:endParaRPr b="1"/>
          </a:p>
        </p:txBody>
      </p:sp>
      <p:sp>
        <p:nvSpPr>
          <p:cNvPr id="116" name="Google Shape;116;p1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117" name="Google Shape;117;p18"/>
          <p:cNvSpPr txBox="1"/>
          <p:nvPr/>
        </p:nvSpPr>
        <p:spPr>
          <a:xfrm>
            <a:off x="3020225" y="575500"/>
            <a:ext cx="5720100" cy="41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Automatique au moment de la fixation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Qui possède le droit d’auteur?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914400" lvl="1" indent="-361950" algn="l" rtl="0">
              <a:spcBef>
                <a:spcPts val="100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○"/>
            </a:pPr>
            <a:r>
              <a:rPr lang="en" sz="19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Membres de l’APUO et de l’APTPUO gardent droit d’auteur selon leurs conventions collectives </a:t>
            </a:r>
            <a:endParaRPr sz="19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914400" lvl="1" indent="-349250" algn="l" rtl="0">
              <a:spcBef>
                <a:spcPts val="1000"/>
              </a:spcBef>
              <a:spcAft>
                <a:spcPts val="0"/>
              </a:spcAft>
              <a:buClr>
                <a:srgbClr val="767676"/>
              </a:buClr>
              <a:buSzPts val="1900"/>
              <a:buFont typeface="Nunito Sans"/>
              <a:buChar char="○"/>
            </a:pPr>
            <a:r>
              <a:rPr lang="en" sz="19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Co-création : chaque co-auteur est titulaire de droits</a:t>
            </a:r>
            <a:endParaRPr sz="19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914400" lvl="1" indent="-349250" algn="l" rtl="0">
              <a:spcBef>
                <a:spcPts val="1000"/>
              </a:spcBef>
              <a:spcAft>
                <a:spcPts val="0"/>
              </a:spcAft>
              <a:buClr>
                <a:srgbClr val="767676"/>
              </a:buClr>
              <a:buSzPts val="1900"/>
              <a:buFont typeface="Nunito Sans"/>
              <a:buChar char="○"/>
            </a:pPr>
            <a:r>
              <a:rPr lang="en" sz="19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Clarifier aussitôt que possible les droits de tous les auteurs (étudiants, membres du personnel, co-auteurs d'autres institutions ou organisations)</a:t>
            </a:r>
            <a:endParaRPr sz="19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Ententes de transfert de droit d’auteur</a:t>
            </a:r>
            <a:endParaRPr b="1"/>
          </a:p>
        </p:txBody>
      </p:sp>
      <p:sp>
        <p:nvSpPr>
          <p:cNvPr id="123" name="Google Shape;123;p1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124" name="Google Shape;124;p19"/>
          <p:cNvSpPr txBox="1"/>
          <p:nvPr/>
        </p:nvSpPr>
        <p:spPr>
          <a:xfrm>
            <a:off x="3027625" y="2523750"/>
            <a:ext cx="5253900" cy="188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25" name="Google Shape;125;p19"/>
          <p:cNvSpPr txBox="1"/>
          <p:nvPr/>
        </p:nvSpPr>
        <p:spPr>
          <a:xfrm>
            <a:off x="2726134" y="218400"/>
            <a:ext cx="6105000" cy="461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Publication et transferts de droits d’auteur</a:t>
            </a:r>
            <a:endParaRPr sz="2000" b="1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600"/>
              <a:buFont typeface="Nunito Sans"/>
              <a:buChar char="●"/>
            </a:pPr>
            <a:r>
              <a:rPr lang="en" sz="160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Maisons d’éditions exigent souvent que les auteurs signent une entente de transfert des droits d’auteur comme condition de publication </a:t>
            </a:r>
            <a:endParaRPr sz="16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Clr>
                <a:srgbClr val="767676"/>
              </a:buClr>
              <a:buSzPts val="1600"/>
              <a:buFont typeface="Nunito Sans"/>
              <a:buChar char="●"/>
            </a:pPr>
            <a:r>
              <a:rPr lang="en" sz="160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Maisons d’éditions peuvent exiger que le comité de rédaction d’une revue transfert le droit d’auteur en échange de l’utilisation de la plateforme de publication</a:t>
            </a:r>
            <a:endParaRPr sz="16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6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Restrictions communes dans les ententes de transfert :</a:t>
            </a:r>
            <a:endParaRPr sz="16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rgbClr val="FF0000"/>
                </a:solidFill>
                <a:latin typeface="Nunito Sans"/>
                <a:ea typeface="Nunito Sans"/>
                <a:cs typeface="Nunito Sans"/>
                <a:sym typeface="Nunito Sans"/>
              </a:rPr>
              <a:t>x</a:t>
            </a:r>
            <a:r>
              <a:rPr lang="en" sz="160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r>
              <a:rPr lang="en" sz="155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Affichage en ligne sur un site personnel, ResearchGate</a:t>
            </a:r>
            <a:endParaRPr sz="155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50" b="1" dirty="0">
                <a:solidFill>
                  <a:srgbClr val="FF0000"/>
                </a:solidFill>
                <a:latin typeface="Nunito Sans"/>
                <a:ea typeface="Nunito Sans"/>
                <a:cs typeface="Nunito Sans"/>
                <a:sym typeface="Nunito Sans"/>
              </a:rPr>
              <a:t>x</a:t>
            </a:r>
            <a:r>
              <a:rPr lang="en" sz="155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 Réutilisation dans d'autres formats</a:t>
            </a:r>
            <a:endParaRPr sz="155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50" b="1" dirty="0">
                <a:solidFill>
                  <a:srgbClr val="FF0000"/>
                </a:solidFill>
                <a:latin typeface="Nunito Sans"/>
                <a:ea typeface="Nunito Sans"/>
                <a:cs typeface="Nunito Sans"/>
                <a:sym typeface="Nunito Sans"/>
              </a:rPr>
              <a:t>x</a:t>
            </a:r>
            <a:r>
              <a:rPr lang="en" sz="155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 Conservation de la version publiée dans un dépôt numérique</a:t>
            </a:r>
            <a:endParaRPr sz="155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5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... la capacité de partager largement</a:t>
            </a:r>
            <a:endParaRPr sz="155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 b="1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Sachez quels droits vous voulez garder avant de signer une entente de transfert!</a:t>
            </a:r>
            <a:endParaRPr sz="1700" b="1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6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>
            <a:spLocks noGrp="1"/>
          </p:cNvSpPr>
          <p:nvPr>
            <p:ph type="ctrTitle"/>
          </p:nvPr>
        </p:nvSpPr>
        <p:spPr>
          <a:xfrm>
            <a:off x="277100" y="284200"/>
            <a:ext cx="2024100" cy="367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/>
              <a:t>2.</a:t>
            </a:r>
            <a:endParaRPr sz="4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Libre accès </a:t>
            </a:r>
            <a:endParaRPr b="1"/>
          </a:p>
        </p:txBody>
      </p:sp>
      <p:sp>
        <p:nvSpPr>
          <p:cNvPr id="131" name="Google Shape;131;p2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132" name="Google Shape;132;p20"/>
          <p:cNvPicPr preferRelativeResize="0"/>
          <p:nvPr/>
        </p:nvPicPr>
        <p:blipFill rotWithShape="1">
          <a:blip r:embed="rId4">
            <a:alphaModFix/>
          </a:blip>
          <a:srcRect l="6787" r="7617"/>
          <a:stretch/>
        </p:blipFill>
        <p:spPr>
          <a:xfrm>
            <a:off x="2541025" y="0"/>
            <a:ext cx="6602977" cy="5143502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0"/>
          <p:cNvSpPr txBox="1"/>
          <p:nvPr/>
        </p:nvSpPr>
        <p:spPr>
          <a:xfrm>
            <a:off x="5804750" y="4772800"/>
            <a:ext cx="3219300" cy="3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Image</a:t>
            </a:r>
            <a:r>
              <a:rPr lang="en" sz="800">
                <a:solidFill>
                  <a:srgbClr val="191B26"/>
                </a:solidFill>
                <a:latin typeface="Nunito Sans"/>
                <a:ea typeface="Nunito Sans"/>
                <a:cs typeface="Nunito Sans"/>
                <a:sym typeface="Nunito Sans"/>
              </a:rPr>
              <a:t> par </a:t>
            </a:r>
            <a:r>
              <a:rPr lang="en" sz="800" u="sng">
                <a:solidFill>
                  <a:srgbClr val="1155CC"/>
                </a:solidFill>
                <a:latin typeface="Nunito Sans"/>
                <a:ea typeface="Nunito Sans"/>
                <a:cs typeface="Nunito Sans"/>
                <a:sym typeface="Nunito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Andreas Lischka</a:t>
            </a:r>
            <a:r>
              <a:rPr lang="en" sz="800">
                <a:solidFill>
                  <a:srgbClr val="191B26"/>
                </a:solidFill>
                <a:latin typeface="Nunito Sans"/>
                <a:ea typeface="Nunito Sans"/>
                <a:cs typeface="Nunito Sans"/>
                <a:sym typeface="Nunito Sans"/>
              </a:rPr>
              <a:t>, </a:t>
            </a:r>
            <a:r>
              <a:rPr lang="en" sz="800" u="sng">
                <a:solidFill>
                  <a:srgbClr val="1155CC"/>
                </a:solidFill>
                <a:latin typeface="Nunito Sans"/>
                <a:ea typeface="Nunito Sans"/>
                <a:cs typeface="Nunito Sans"/>
                <a:sym typeface="Nunito San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Pixabay</a:t>
            </a:r>
            <a:r>
              <a:rPr lang="en" sz="800">
                <a:latin typeface="Nunito Sans"/>
                <a:ea typeface="Nunito Sans"/>
                <a:cs typeface="Nunito Sans"/>
                <a:sym typeface="Nunito Sans"/>
              </a:rPr>
              <a:t>,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8"/>
              </a:rPr>
              <a:t>Licence Pixabay</a:t>
            </a:r>
            <a:r>
              <a:rPr lang="en" sz="800">
                <a:solidFill>
                  <a:srgbClr val="191B26"/>
                </a:solidFill>
                <a:highlight>
                  <a:srgbClr val="FFFFFF"/>
                </a:highlight>
                <a:latin typeface="Nunito Sans"/>
                <a:ea typeface="Nunito Sans"/>
                <a:cs typeface="Nunito Sans"/>
                <a:sym typeface="Nunito Sans"/>
              </a:rPr>
              <a:t> </a:t>
            </a:r>
            <a:endParaRPr sz="800"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Libre accès</a:t>
            </a:r>
            <a:endParaRPr b="1"/>
          </a:p>
        </p:txBody>
      </p:sp>
      <p:sp>
        <p:nvSpPr>
          <p:cNvPr id="139" name="Google Shape;139;p2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140" name="Google Shape;140;p21"/>
          <p:cNvSpPr txBox="1"/>
          <p:nvPr/>
        </p:nvSpPr>
        <p:spPr>
          <a:xfrm>
            <a:off x="3069000" y="656750"/>
            <a:ext cx="5580000" cy="20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La littérature en libre accès est numérique, en ligne, gratuite et exempte de la plupart des restrictions en termes de droit d'auteur et de licence</a:t>
            </a:r>
            <a:endParaRPr sz="19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2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Libre accès</a:t>
            </a:r>
            <a:endParaRPr b="1"/>
          </a:p>
        </p:txBody>
      </p:sp>
      <p:sp>
        <p:nvSpPr>
          <p:cNvPr id="146" name="Google Shape;146;p2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147" name="Google Shape;147;p22"/>
          <p:cNvSpPr txBox="1"/>
          <p:nvPr/>
        </p:nvSpPr>
        <p:spPr>
          <a:xfrm>
            <a:off x="3085250" y="575500"/>
            <a:ext cx="5919000" cy="31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Raisonnement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100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Visibilité accrue pour votre recherche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Permet l’avancement des savoirs dans une discipline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Accès public à la recherche financée par le public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Impératif éthique ou moral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Conservez vos droits comme auteur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3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Libre accès</a:t>
            </a:r>
            <a:endParaRPr b="1"/>
          </a:p>
        </p:txBody>
      </p:sp>
      <p:sp>
        <p:nvSpPr>
          <p:cNvPr id="153" name="Google Shape;153;p2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154" name="Google Shape;154;p23"/>
          <p:cNvSpPr txBox="1"/>
          <p:nvPr/>
        </p:nvSpPr>
        <p:spPr>
          <a:xfrm>
            <a:off x="3085250" y="575500"/>
            <a:ext cx="5919000" cy="39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Raisonnement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100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Visibilité accrue pour votre recherche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Permet l’avancement des savoirs dans une discipline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Accès public à la recherche financée par le public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Impératif éthique ou moral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Conservez vos droits comme auteur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Respecte les politiques des agences et organismes subventionnaires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lysses template">
  <a:themeElements>
    <a:clrScheme name="Custom 347">
      <a:dk1>
        <a:srgbClr val="000000"/>
      </a:dk1>
      <a:lt1>
        <a:srgbClr val="FFFFFF"/>
      </a:lt1>
      <a:dk2>
        <a:srgbClr val="575E5F"/>
      </a:dk2>
      <a:lt2>
        <a:srgbClr val="E7E4DD"/>
      </a:lt2>
      <a:accent1>
        <a:srgbClr val="F67031"/>
      </a:accent1>
      <a:accent2>
        <a:srgbClr val="FFA400"/>
      </a:accent2>
      <a:accent3>
        <a:srgbClr val="7A7AAA"/>
      </a:accent3>
      <a:accent4>
        <a:srgbClr val="00BCD4"/>
      </a:accent4>
      <a:accent5>
        <a:srgbClr val="F2496F"/>
      </a:accent5>
      <a:accent6>
        <a:srgbClr val="A2324B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1353</Words>
  <Application>Microsoft Office PowerPoint</Application>
  <PresentationFormat>On-screen Show (16:9)</PresentationFormat>
  <Paragraphs>233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Nunito Sans</vt:lpstr>
      <vt:lpstr>Georgia</vt:lpstr>
      <vt:lpstr>Arial</vt:lpstr>
      <vt:lpstr>Calibri</vt:lpstr>
      <vt:lpstr>Ulysses template</vt:lpstr>
      <vt:lpstr>Libre accès aux connaissances Partie 1 : Partagez vos publications de recherche   Mélanie Brunet Jeanette Hatherill Chantal Ripp  Bibliothèque de l’Université d’Ottawa</vt:lpstr>
      <vt:lpstr>Après ce webinaire, vous serez en mesure de :</vt:lpstr>
      <vt:lpstr>1. Droit d’auteur</vt:lpstr>
      <vt:lpstr>Droit d’auteur - rappel</vt:lpstr>
      <vt:lpstr>Ententes de transfert de droit d’auteur</vt:lpstr>
      <vt:lpstr>2. Libre accès </vt:lpstr>
      <vt:lpstr>Libre accès</vt:lpstr>
      <vt:lpstr>Libre accès</vt:lpstr>
      <vt:lpstr>Libre accès</vt:lpstr>
      <vt:lpstr>Libre accès</vt:lpstr>
      <vt:lpstr>Libre accès</vt:lpstr>
      <vt:lpstr>Libre accès</vt:lpstr>
      <vt:lpstr>Libre accès</vt:lpstr>
      <vt:lpstr>3. Licences Creative Commons </vt:lpstr>
      <vt:lpstr>Qu’est-ce qu’une licence ?   </vt:lpstr>
      <vt:lpstr>Licences</vt:lpstr>
      <vt:lpstr>Attribution (BY)</vt:lpstr>
      <vt:lpstr>Partage dans les Mêmes Conditions (SA)</vt:lpstr>
      <vt:lpstr>Pas d’Utilisation Commerciale (NC)</vt:lpstr>
      <vt:lpstr>Pas de Modification (ND)</vt:lpstr>
      <vt:lpstr>Niveaux d’ouverture</vt:lpstr>
      <vt:lpstr>Licences Creative Commons et ententes de publication</vt:lpstr>
      <vt:lpstr>4. Rendre vos publications disponibles en libre accès</vt:lpstr>
      <vt:lpstr>Trouver des revues en libre accès</vt:lpstr>
      <vt:lpstr>Trouver des revues en libre accès</vt:lpstr>
      <vt:lpstr>Revues en libre accès  Soutien financier</vt:lpstr>
      <vt:lpstr>Dépôts en libre accès  Recherche uO</vt:lpstr>
      <vt:lpstr>Dépôts en libre accès</vt:lpstr>
      <vt:lpstr>Dépôts en libre accès</vt:lpstr>
      <vt:lpstr>Merci !  Questions ?</vt:lpstr>
      <vt:lpstr>Soutien pour le libre accès à l’Université d’Ottawa</vt:lpstr>
      <vt:lpstr>Autres ressources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Libre accès aux connaissances Partie 1 : Partagez vos publications de recherche   Mélanie Brunet Jeanette Hatherill Chantal Ripp  Bibliothèque de l’Université d’Ottawa</dc:title>
  <dc:creator>Melanie Brunet</dc:creator>
  <cp:lastModifiedBy>Melanie Brunet</cp:lastModifiedBy>
  <cp:revision>1</cp:revision>
  <dcterms:modified xsi:type="dcterms:W3CDTF">2022-02-17T00:14:17Z</dcterms:modified>
</cp:coreProperties>
</file>