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40233600" cy="40233600"/>
  <p:notesSz cx="6858000" cy="9144000"/>
  <p:defaultTextStyle>
    <a:defPPr>
      <a:defRPr lang="en-US"/>
    </a:defPPr>
    <a:lvl1pPr marL="0" algn="l" defTabSz="4597955" rtl="0" eaLnBrk="1" latinLnBrk="0" hangingPunct="1">
      <a:defRPr sz="9100" kern="1200">
        <a:solidFill>
          <a:schemeClr val="tx1"/>
        </a:solidFill>
        <a:latin typeface="+mn-lt"/>
        <a:ea typeface="+mn-ea"/>
        <a:cs typeface="+mn-cs"/>
      </a:defRPr>
    </a:lvl1pPr>
    <a:lvl2pPr marL="2298977" algn="l" defTabSz="4597955" rtl="0" eaLnBrk="1" latinLnBrk="0" hangingPunct="1">
      <a:defRPr sz="9100" kern="1200">
        <a:solidFill>
          <a:schemeClr val="tx1"/>
        </a:solidFill>
        <a:latin typeface="+mn-lt"/>
        <a:ea typeface="+mn-ea"/>
        <a:cs typeface="+mn-cs"/>
      </a:defRPr>
    </a:lvl2pPr>
    <a:lvl3pPr marL="4597955" algn="l" defTabSz="4597955" rtl="0" eaLnBrk="1" latinLnBrk="0" hangingPunct="1">
      <a:defRPr sz="9100" kern="1200">
        <a:solidFill>
          <a:schemeClr val="tx1"/>
        </a:solidFill>
        <a:latin typeface="+mn-lt"/>
        <a:ea typeface="+mn-ea"/>
        <a:cs typeface="+mn-cs"/>
      </a:defRPr>
    </a:lvl3pPr>
    <a:lvl4pPr marL="6896932" algn="l" defTabSz="4597955" rtl="0" eaLnBrk="1" latinLnBrk="0" hangingPunct="1">
      <a:defRPr sz="9100" kern="1200">
        <a:solidFill>
          <a:schemeClr val="tx1"/>
        </a:solidFill>
        <a:latin typeface="+mn-lt"/>
        <a:ea typeface="+mn-ea"/>
        <a:cs typeface="+mn-cs"/>
      </a:defRPr>
    </a:lvl4pPr>
    <a:lvl5pPr marL="9195910" algn="l" defTabSz="4597955" rtl="0" eaLnBrk="1" latinLnBrk="0" hangingPunct="1">
      <a:defRPr sz="9100" kern="1200">
        <a:solidFill>
          <a:schemeClr val="tx1"/>
        </a:solidFill>
        <a:latin typeface="+mn-lt"/>
        <a:ea typeface="+mn-ea"/>
        <a:cs typeface="+mn-cs"/>
      </a:defRPr>
    </a:lvl5pPr>
    <a:lvl6pPr marL="11494887" algn="l" defTabSz="4597955" rtl="0" eaLnBrk="1" latinLnBrk="0" hangingPunct="1">
      <a:defRPr sz="9100" kern="1200">
        <a:solidFill>
          <a:schemeClr val="tx1"/>
        </a:solidFill>
        <a:latin typeface="+mn-lt"/>
        <a:ea typeface="+mn-ea"/>
        <a:cs typeface="+mn-cs"/>
      </a:defRPr>
    </a:lvl6pPr>
    <a:lvl7pPr marL="13793865" algn="l" defTabSz="4597955" rtl="0" eaLnBrk="1" latinLnBrk="0" hangingPunct="1">
      <a:defRPr sz="9100" kern="1200">
        <a:solidFill>
          <a:schemeClr val="tx1"/>
        </a:solidFill>
        <a:latin typeface="+mn-lt"/>
        <a:ea typeface="+mn-ea"/>
        <a:cs typeface="+mn-cs"/>
      </a:defRPr>
    </a:lvl7pPr>
    <a:lvl8pPr marL="16092842" algn="l" defTabSz="4597955" rtl="0" eaLnBrk="1" latinLnBrk="0" hangingPunct="1">
      <a:defRPr sz="9100" kern="1200">
        <a:solidFill>
          <a:schemeClr val="tx1"/>
        </a:solidFill>
        <a:latin typeface="+mn-lt"/>
        <a:ea typeface="+mn-ea"/>
        <a:cs typeface="+mn-cs"/>
      </a:defRPr>
    </a:lvl8pPr>
    <a:lvl9pPr marL="18391819" algn="l" defTabSz="4597955" rtl="0" eaLnBrk="1" latinLnBrk="0" hangingPunct="1">
      <a:defRPr sz="9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672">
          <p15:clr>
            <a:srgbClr val="A4A3A4"/>
          </p15:clr>
        </p15:guide>
        <p15:guide id="2" pos="1267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dtech" initials="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F6228"/>
    <a:srgbClr val="8F00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941" autoAdjust="0"/>
    <p:restoredTop sz="92037" autoAdjust="0"/>
  </p:normalViewPr>
  <p:slideViewPr>
    <p:cSldViewPr>
      <p:cViewPr>
        <p:scale>
          <a:sx n="66" d="100"/>
          <a:sy n="66" d="100"/>
        </p:scale>
        <p:origin x="-5358" y="-4716"/>
      </p:cViewPr>
      <p:guideLst>
        <p:guide orient="horz" pos="12672"/>
        <p:guide pos="12672"/>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5/10/relationships/revisionInfo" Target="revisionInfo.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Konstantin\Documents\RGN\Adipocyte%20count_Cross%20sectional%20area%20measurements.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Konstantin\Documents\RGN\Adipocyte%20count_Cross%20sectional%20area%20measurements.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c:f>
              <c:strCache>
                <c:ptCount val="1"/>
                <c:pt idx="0">
                  <c:v>Experimental </c:v>
                </c:pt>
              </c:strCache>
            </c:strRef>
          </c:tx>
          <c:spPr>
            <a:solidFill>
              <a:schemeClr val="accent1"/>
            </a:solidFill>
            <a:ln>
              <a:noFill/>
            </a:ln>
            <a:effectLst/>
          </c:spPr>
          <c:invertIfNegative val="0"/>
          <c:errBars>
            <c:errBarType val="plus"/>
            <c:errValType val="cust"/>
            <c:noEndCap val="0"/>
            <c:plus>
              <c:numRef>
                <c:f>Sheet1!$B$10:$E$10</c:f>
                <c:numCache>
                  <c:formatCode>General</c:formatCode>
                  <c:ptCount val="4"/>
                  <c:pt idx="0">
                    <c:v>3.6999999999999999E-4</c:v>
                  </c:pt>
                  <c:pt idx="1">
                    <c:v>4.5600000000000003E-4</c:v>
                  </c:pt>
                  <c:pt idx="2">
                    <c:v>3.5E-4</c:v>
                  </c:pt>
                  <c:pt idx="3">
                    <c:v>5.4100000000000003E-4</c:v>
                  </c:pt>
                </c:numCache>
              </c:numRef>
            </c:plus>
            <c:minus>
              <c:numRef>
                <c:f>Sheet1!$B$10:$E$10</c:f>
                <c:numCache>
                  <c:formatCode>General</c:formatCode>
                  <c:ptCount val="4"/>
                  <c:pt idx="0">
                    <c:v>3.6999999999999999E-4</c:v>
                  </c:pt>
                  <c:pt idx="1">
                    <c:v>4.5600000000000003E-4</c:v>
                  </c:pt>
                  <c:pt idx="2">
                    <c:v>3.5E-4</c:v>
                  </c:pt>
                  <c:pt idx="3">
                    <c:v>5.4100000000000003E-4</c:v>
                  </c:pt>
                </c:numCache>
              </c:numRef>
            </c:minus>
            <c:spPr>
              <a:noFill/>
              <a:ln w="9525" cap="flat" cmpd="sng" algn="ctr">
                <a:solidFill>
                  <a:schemeClr val="tx1">
                    <a:lumMod val="65000"/>
                    <a:lumOff val="35000"/>
                  </a:schemeClr>
                </a:solidFill>
                <a:round/>
              </a:ln>
              <a:effectLst/>
            </c:spPr>
          </c:errBars>
          <c:cat>
            <c:strRef>
              <c:f>Sheet1!$A$3:$A$6</c:f>
              <c:strCache>
                <c:ptCount val="4"/>
                <c:pt idx="0">
                  <c:v> 8/0</c:v>
                </c:pt>
                <c:pt idx="1">
                  <c:v> 8/8</c:v>
                </c:pt>
                <c:pt idx="2">
                  <c:v> 8/16</c:v>
                </c:pt>
                <c:pt idx="3">
                  <c:v> 8/32</c:v>
                </c:pt>
              </c:strCache>
            </c:strRef>
          </c:cat>
          <c:val>
            <c:numRef>
              <c:f>Sheet1!$B$3:$B$6</c:f>
              <c:numCache>
                <c:formatCode>General</c:formatCode>
                <c:ptCount val="4"/>
                <c:pt idx="0">
                  <c:v>6.6600000000000003E-4</c:v>
                </c:pt>
                <c:pt idx="1">
                  <c:v>7.7200000000000001E-4</c:v>
                </c:pt>
                <c:pt idx="2">
                  <c:v>7.1199999999999996E-4</c:v>
                </c:pt>
                <c:pt idx="3">
                  <c:v>9.1399999999999999E-4</c:v>
                </c:pt>
              </c:numCache>
            </c:numRef>
          </c:val>
          <c:extLst>
            <c:ext xmlns:c16="http://schemas.microsoft.com/office/drawing/2014/chart" uri="{C3380CC4-5D6E-409C-BE32-E72D297353CC}">
              <c16:uniqueId val="{00000000-B8DC-4074-B64F-2C85898250B4}"/>
            </c:ext>
          </c:extLst>
        </c:ser>
        <c:ser>
          <c:idx val="1"/>
          <c:order val="1"/>
          <c:tx>
            <c:strRef>
              <c:f>Sheet1!$C$2</c:f>
              <c:strCache>
                <c:ptCount val="1"/>
                <c:pt idx="0">
                  <c:v>Control </c:v>
                </c:pt>
              </c:strCache>
            </c:strRef>
          </c:tx>
          <c:spPr>
            <a:solidFill>
              <a:schemeClr val="accent2"/>
            </a:solidFill>
            <a:ln>
              <a:noFill/>
            </a:ln>
            <a:effectLst/>
          </c:spPr>
          <c:invertIfNegative val="0"/>
          <c:errBars>
            <c:errBarType val="plus"/>
            <c:errValType val="cust"/>
            <c:noEndCap val="0"/>
            <c:plus>
              <c:numRef>
                <c:f>Sheet1!$B$11:$E$11</c:f>
                <c:numCache>
                  <c:formatCode>General</c:formatCode>
                  <c:ptCount val="4"/>
                  <c:pt idx="0">
                    <c:v>3.3100000000000002E-4</c:v>
                  </c:pt>
                  <c:pt idx="1">
                    <c:v>4.4000000000000002E-4</c:v>
                  </c:pt>
                  <c:pt idx="2">
                    <c:v>4.4000000000000002E-4</c:v>
                  </c:pt>
                  <c:pt idx="3">
                    <c:v>5.0799999999999999E-4</c:v>
                  </c:pt>
                </c:numCache>
              </c:numRef>
            </c:plus>
            <c:minus>
              <c:numRef>
                <c:f>Sheet1!$B$11:$E$11</c:f>
                <c:numCache>
                  <c:formatCode>General</c:formatCode>
                  <c:ptCount val="4"/>
                  <c:pt idx="0">
                    <c:v>3.3100000000000002E-4</c:v>
                  </c:pt>
                  <c:pt idx="1">
                    <c:v>4.4000000000000002E-4</c:v>
                  </c:pt>
                  <c:pt idx="2">
                    <c:v>4.4000000000000002E-4</c:v>
                  </c:pt>
                  <c:pt idx="3">
                    <c:v>5.0799999999999999E-4</c:v>
                  </c:pt>
                </c:numCache>
              </c:numRef>
            </c:minus>
            <c:spPr>
              <a:noFill/>
              <a:ln w="9525" cap="flat" cmpd="sng" algn="ctr">
                <a:solidFill>
                  <a:schemeClr val="tx1">
                    <a:lumMod val="65000"/>
                    <a:lumOff val="35000"/>
                  </a:schemeClr>
                </a:solidFill>
                <a:round/>
              </a:ln>
              <a:effectLst/>
            </c:spPr>
          </c:errBars>
          <c:cat>
            <c:strRef>
              <c:f>Sheet1!$A$3:$A$6</c:f>
              <c:strCache>
                <c:ptCount val="4"/>
                <c:pt idx="0">
                  <c:v> 8/0</c:v>
                </c:pt>
                <c:pt idx="1">
                  <c:v> 8/8</c:v>
                </c:pt>
                <c:pt idx="2">
                  <c:v> 8/16</c:v>
                </c:pt>
                <c:pt idx="3">
                  <c:v> 8/32</c:v>
                </c:pt>
              </c:strCache>
            </c:strRef>
          </c:cat>
          <c:val>
            <c:numRef>
              <c:f>Sheet1!$C$3:$C$6</c:f>
              <c:numCache>
                <c:formatCode>General</c:formatCode>
                <c:ptCount val="4"/>
                <c:pt idx="0">
                  <c:v>6.4000000000000005E-4</c:v>
                </c:pt>
                <c:pt idx="1">
                  <c:v>8.34E-4</c:v>
                </c:pt>
                <c:pt idx="2">
                  <c:v>7.7800000000000005E-4</c:v>
                </c:pt>
                <c:pt idx="3">
                  <c:v>8.1899999999999996E-4</c:v>
                </c:pt>
              </c:numCache>
            </c:numRef>
          </c:val>
          <c:extLst>
            <c:ext xmlns:c16="http://schemas.microsoft.com/office/drawing/2014/chart" uri="{C3380CC4-5D6E-409C-BE32-E72D297353CC}">
              <c16:uniqueId val="{00000001-B8DC-4074-B64F-2C85898250B4}"/>
            </c:ext>
          </c:extLst>
        </c:ser>
        <c:ser>
          <c:idx val="2"/>
          <c:order val="2"/>
          <c:tx>
            <c:strRef>
              <c:f>Sheet1!$D$2</c:f>
              <c:strCache>
                <c:ptCount val="1"/>
                <c:pt idx="0">
                  <c:v>Age Match </c:v>
                </c:pt>
              </c:strCache>
            </c:strRef>
          </c:tx>
          <c:spPr>
            <a:solidFill>
              <a:schemeClr val="accent3"/>
            </a:solidFill>
            <a:ln>
              <a:noFill/>
            </a:ln>
            <a:effectLst/>
          </c:spPr>
          <c:invertIfNegative val="0"/>
          <c:errBars>
            <c:errBarType val="plus"/>
            <c:errValType val="cust"/>
            <c:noEndCap val="0"/>
            <c:plus>
              <c:numRef>
                <c:f>Sheet1!$B$12:$E$12</c:f>
                <c:numCache>
                  <c:formatCode>General</c:formatCode>
                  <c:ptCount val="4"/>
                  <c:pt idx="0">
                    <c:v>3.88E-4</c:v>
                  </c:pt>
                  <c:pt idx="1">
                    <c:v>3.2600000000000001E-4</c:v>
                  </c:pt>
                  <c:pt idx="2">
                    <c:v>6.8499999999999995E-4</c:v>
                  </c:pt>
                  <c:pt idx="3">
                    <c:v>5.9999999999999995E-4</c:v>
                  </c:pt>
                </c:numCache>
              </c:numRef>
            </c:plus>
            <c:minus>
              <c:numRef>
                <c:f>Sheet1!$B$12:$E$12</c:f>
                <c:numCache>
                  <c:formatCode>General</c:formatCode>
                  <c:ptCount val="4"/>
                  <c:pt idx="0">
                    <c:v>3.88E-4</c:v>
                  </c:pt>
                  <c:pt idx="1">
                    <c:v>3.2600000000000001E-4</c:v>
                  </c:pt>
                  <c:pt idx="2">
                    <c:v>6.8499999999999995E-4</c:v>
                  </c:pt>
                  <c:pt idx="3">
                    <c:v>5.9999999999999995E-4</c:v>
                  </c:pt>
                </c:numCache>
              </c:numRef>
            </c:minus>
            <c:spPr>
              <a:noFill/>
              <a:ln w="9525" cap="flat" cmpd="sng" algn="ctr">
                <a:solidFill>
                  <a:schemeClr val="tx1">
                    <a:lumMod val="65000"/>
                    <a:lumOff val="35000"/>
                  </a:schemeClr>
                </a:solidFill>
                <a:round/>
              </a:ln>
              <a:effectLst/>
            </c:spPr>
          </c:errBars>
          <c:cat>
            <c:strRef>
              <c:f>Sheet1!$A$3:$A$6</c:f>
              <c:strCache>
                <c:ptCount val="4"/>
                <c:pt idx="0">
                  <c:v> 8/0</c:v>
                </c:pt>
                <c:pt idx="1">
                  <c:v> 8/8</c:v>
                </c:pt>
                <c:pt idx="2">
                  <c:v> 8/16</c:v>
                </c:pt>
                <c:pt idx="3">
                  <c:v> 8/32</c:v>
                </c:pt>
              </c:strCache>
            </c:strRef>
          </c:cat>
          <c:val>
            <c:numRef>
              <c:f>Sheet1!$D$3:$D$6</c:f>
              <c:numCache>
                <c:formatCode>General</c:formatCode>
                <c:ptCount val="4"/>
                <c:pt idx="0">
                  <c:v>6.2100000000000002E-4</c:v>
                </c:pt>
                <c:pt idx="1">
                  <c:v>6.4099999999999997E-4</c:v>
                </c:pt>
                <c:pt idx="2">
                  <c:v>1.016E-3</c:v>
                </c:pt>
                <c:pt idx="3">
                  <c:v>8.52E-4</c:v>
                </c:pt>
              </c:numCache>
            </c:numRef>
          </c:val>
          <c:extLst>
            <c:ext xmlns:c16="http://schemas.microsoft.com/office/drawing/2014/chart" uri="{C3380CC4-5D6E-409C-BE32-E72D297353CC}">
              <c16:uniqueId val="{00000002-B8DC-4074-B64F-2C85898250B4}"/>
            </c:ext>
          </c:extLst>
        </c:ser>
        <c:dLbls>
          <c:showLegendKey val="0"/>
          <c:showVal val="0"/>
          <c:showCatName val="0"/>
          <c:showSerName val="0"/>
          <c:showPercent val="0"/>
          <c:showBubbleSize val="0"/>
        </c:dLbls>
        <c:gapWidth val="219"/>
        <c:overlap val="-27"/>
        <c:axId val="78600192"/>
        <c:axId val="76761344"/>
      </c:barChart>
      <c:catAx>
        <c:axId val="78600192"/>
        <c:scaling>
          <c:orientation val="minMax"/>
        </c:scaling>
        <c:delete val="0"/>
        <c:axPos val="b"/>
        <c:title>
          <c:tx>
            <c:rich>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CA" sz="2800" baseline="0" dirty="0" err="1"/>
                  <a:t>Immob</a:t>
                </a:r>
                <a:r>
                  <a:rPr lang="en-CA" sz="2800" baseline="0" dirty="0"/>
                  <a:t>/</a:t>
                </a:r>
                <a:r>
                  <a:rPr lang="en-CA" sz="2800" baseline="0" dirty="0" err="1"/>
                  <a:t>remob</a:t>
                </a:r>
                <a:r>
                  <a:rPr lang="en-CA" sz="2800" baseline="0" dirty="0"/>
                  <a:t> time (weeks)</a:t>
                </a:r>
                <a:endParaRPr lang="en-CA" sz="2800" dirty="0"/>
              </a:p>
            </c:rich>
          </c:tx>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76761344"/>
        <c:crosses val="autoZero"/>
        <c:auto val="1"/>
        <c:lblAlgn val="ctr"/>
        <c:lblOffset val="100"/>
        <c:noMultiLvlLbl val="0"/>
      </c:catAx>
      <c:valAx>
        <c:axId val="76761344"/>
        <c:scaling>
          <c:orientation val="minMax"/>
        </c:scaling>
        <c:delete val="0"/>
        <c:axPos val="l"/>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CA" sz="2800" dirty="0"/>
                  <a:t>Adipocyte</a:t>
                </a:r>
                <a:r>
                  <a:rPr lang="en-CA" sz="2800" baseline="0" dirty="0"/>
                  <a:t> cross section area (mm</a:t>
                </a:r>
                <a:r>
                  <a:rPr lang="en-CA" sz="2800" baseline="30000" dirty="0"/>
                  <a:t>2</a:t>
                </a:r>
                <a:r>
                  <a:rPr lang="en-CA" sz="2800" baseline="0" dirty="0"/>
                  <a:t>)</a:t>
                </a:r>
                <a:endParaRPr lang="en-CA" sz="2800" dirty="0"/>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78600192"/>
        <c:crosses val="autoZero"/>
        <c:crossBetween val="between"/>
      </c:valAx>
      <c:spPr>
        <a:noFill/>
        <a:ln>
          <a:noFill/>
        </a:ln>
        <a:effectLst/>
      </c:spPr>
    </c:plotArea>
    <c:legend>
      <c:legendPos val="b"/>
      <c:layout>
        <c:manualLayout>
          <c:xMode val="edge"/>
          <c:yMode val="edge"/>
          <c:x val="0.2653735103375362"/>
          <c:y val="0.90542900899098389"/>
          <c:w val="0.59236354554590287"/>
          <c:h val="5.7804207584788506E-2"/>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097624761444659"/>
          <c:y val="2.5428331875182269E-2"/>
          <c:w val="0.8790237523855533"/>
          <c:h val="0.6083333319477644"/>
        </c:manualLayout>
      </c:layout>
      <c:barChart>
        <c:barDir val="col"/>
        <c:grouping val="clustered"/>
        <c:varyColors val="0"/>
        <c:ser>
          <c:idx val="0"/>
          <c:order val="0"/>
          <c:tx>
            <c:strRef>
              <c:f>Sheet2!$B$1</c:f>
              <c:strCache>
                <c:ptCount val="1"/>
                <c:pt idx="0">
                  <c:v>Experimental </c:v>
                </c:pt>
              </c:strCache>
            </c:strRef>
          </c:tx>
          <c:spPr>
            <a:solidFill>
              <a:schemeClr val="accent1"/>
            </a:solidFill>
            <a:ln>
              <a:noFill/>
            </a:ln>
            <a:effectLst/>
          </c:spPr>
          <c:invertIfNegative val="0"/>
          <c:errBars>
            <c:errBarType val="plus"/>
            <c:errValType val="cust"/>
            <c:noEndCap val="0"/>
            <c:plus>
              <c:numRef>
                <c:f>Sheet2!$B$8:$E$8</c:f>
                <c:numCache>
                  <c:formatCode>General</c:formatCode>
                  <c:ptCount val="4"/>
                  <c:pt idx="0">
                    <c:v>82.600242130395714</c:v>
                  </c:pt>
                  <c:pt idx="1">
                    <c:v>95.161967192781404</c:v>
                  </c:pt>
                  <c:pt idx="2">
                    <c:v>108.44814429025514</c:v>
                  </c:pt>
                  <c:pt idx="3">
                    <c:v>66.304600142071578</c:v>
                  </c:pt>
                </c:numCache>
              </c:numRef>
            </c:plus>
            <c:minus>
              <c:numRef>
                <c:f>Sheet2!$B$8:$E$8</c:f>
                <c:numCache>
                  <c:formatCode>General</c:formatCode>
                  <c:ptCount val="4"/>
                  <c:pt idx="0">
                    <c:v>82.600242130395714</c:v>
                  </c:pt>
                  <c:pt idx="1">
                    <c:v>95.161967192781404</c:v>
                  </c:pt>
                  <c:pt idx="2">
                    <c:v>108.44814429025514</c:v>
                  </c:pt>
                  <c:pt idx="3">
                    <c:v>66.304600142071578</c:v>
                  </c:pt>
                </c:numCache>
              </c:numRef>
            </c:minus>
            <c:spPr>
              <a:noFill/>
              <a:ln w="9525" cap="flat" cmpd="sng" algn="ctr">
                <a:solidFill>
                  <a:schemeClr val="tx1">
                    <a:lumMod val="65000"/>
                    <a:lumOff val="35000"/>
                  </a:schemeClr>
                </a:solidFill>
                <a:round/>
              </a:ln>
              <a:effectLst/>
            </c:spPr>
          </c:errBars>
          <c:cat>
            <c:strRef>
              <c:f>Sheet2!$A$2:$A$5</c:f>
              <c:strCache>
                <c:ptCount val="4"/>
                <c:pt idx="0">
                  <c:v> 8/0</c:v>
                </c:pt>
                <c:pt idx="1">
                  <c:v> 8/8</c:v>
                </c:pt>
                <c:pt idx="2">
                  <c:v> 8/16</c:v>
                </c:pt>
                <c:pt idx="3">
                  <c:v> 8/32</c:v>
                </c:pt>
              </c:strCache>
            </c:strRef>
          </c:cat>
          <c:val>
            <c:numRef>
              <c:f>Sheet2!$B$2:$B$5</c:f>
              <c:numCache>
                <c:formatCode>General</c:formatCode>
                <c:ptCount val="4"/>
                <c:pt idx="0">
                  <c:v>157.4</c:v>
                </c:pt>
                <c:pt idx="1">
                  <c:v>165.6</c:v>
                </c:pt>
                <c:pt idx="2">
                  <c:v>101.5</c:v>
                </c:pt>
                <c:pt idx="3">
                  <c:v>150.4</c:v>
                </c:pt>
              </c:numCache>
            </c:numRef>
          </c:val>
          <c:extLst>
            <c:ext xmlns:c16="http://schemas.microsoft.com/office/drawing/2014/chart" uri="{C3380CC4-5D6E-409C-BE32-E72D297353CC}">
              <c16:uniqueId val="{00000000-4299-40AC-9E0E-9EC5141D10B3}"/>
            </c:ext>
          </c:extLst>
        </c:ser>
        <c:ser>
          <c:idx val="1"/>
          <c:order val="1"/>
          <c:tx>
            <c:strRef>
              <c:f>Sheet2!$C$1</c:f>
              <c:strCache>
                <c:ptCount val="1"/>
                <c:pt idx="0">
                  <c:v>Control </c:v>
                </c:pt>
              </c:strCache>
            </c:strRef>
          </c:tx>
          <c:spPr>
            <a:solidFill>
              <a:schemeClr val="accent2"/>
            </a:solidFill>
            <a:ln>
              <a:noFill/>
            </a:ln>
            <a:effectLst/>
          </c:spPr>
          <c:invertIfNegative val="0"/>
          <c:errBars>
            <c:errBarType val="plus"/>
            <c:errValType val="cust"/>
            <c:noEndCap val="0"/>
            <c:plus>
              <c:numRef>
                <c:f>Sheet2!$B$9:$E$9</c:f>
                <c:numCache>
                  <c:formatCode>General</c:formatCode>
                  <c:ptCount val="4"/>
                  <c:pt idx="0">
                    <c:v>120.32165224929385</c:v>
                  </c:pt>
                  <c:pt idx="1">
                    <c:v>52.54236386003204</c:v>
                  </c:pt>
                  <c:pt idx="2">
                    <c:v>116.29667521759453</c:v>
                  </c:pt>
                  <c:pt idx="3">
                    <c:v>19.595917942265423</c:v>
                  </c:pt>
                </c:numCache>
              </c:numRef>
            </c:plus>
            <c:minus>
              <c:numRef>
                <c:f>Sheet2!$B$9:$E$9</c:f>
                <c:numCache>
                  <c:formatCode>General</c:formatCode>
                  <c:ptCount val="4"/>
                  <c:pt idx="0">
                    <c:v>120.32165224929385</c:v>
                  </c:pt>
                  <c:pt idx="1">
                    <c:v>52.54236386003204</c:v>
                  </c:pt>
                  <c:pt idx="2">
                    <c:v>116.29667521759453</c:v>
                  </c:pt>
                  <c:pt idx="3">
                    <c:v>19.595917942265423</c:v>
                  </c:pt>
                </c:numCache>
              </c:numRef>
            </c:minus>
            <c:spPr>
              <a:noFill/>
              <a:ln w="9525" cap="flat" cmpd="sng" algn="ctr">
                <a:solidFill>
                  <a:schemeClr val="tx1">
                    <a:lumMod val="65000"/>
                    <a:lumOff val="35000"/>
                  </a:schemeClr>
                </a:solidFill>
                <a:round/>
              </a:ln>
              <a:effectLst/>
            </c:spPr>
          </c:errBars>
          <c:cat>
            <c:strRef>
              <c:f>Sheet2!$A$2:$A$5</c:f>
              <c:strCache>
                <c:ptCount val="4"/>
                <c:pt idx="0">
                  <c:v> 8/0</c:v>
                </c:pt>
                <c:pt idx="1">
                  <c:v> 8/8</c:v>
                </c:pt>
                <c:pt idx="2">
                  <c:v> 8/16</c:v>
                </c:pt>
                <c:pt idx="3">
                  <c:v> 8/32</c:v>
                </c:pt>
              </c:strCache>
            </c:strRef>
          </c:cat>
          <c:val>
            <c:numRef>
              <c:f>Sheet2!$C$2:$C$5</c:f>
              <c:numCache>
                <c:formatCode>General</c:formatCode>
                <c:ptCount val="4"/>
                <c:pt idx="0">
                  <c:v>130.4</c:v>
                </c:pt>
                <c:pt idx="1">
                  <c:v>112.2</c:v>
                </c:pt>
                <c:pt idx="2">
                  <c:v>100.75</c:v>
                </c:pt>
                <c:pt idx="3">
                  <c:v>92</c:v>
                </c:pt>
              </c:numCache>
            </c:numRef>
          </c:val>
          <c:extLst>
            <c:ext xmlns:c16="http://schemas.microsoft.com/office/drawing/2014/chart" uri="{C3380CC4-5D6E-409C-BE32-E72D297353CC}">
              <c16:uniqueId val="{00000001-4299-40AC-9E0E-9EC5141D10B3}"/>
            </c:ext>
          </c:extLst>
        </c:ser>
        <c:ser>
          <c:idx val="2"/>
          <c:order val="2"/>
          <c:tx>
            <c:strRef>
              <c:f>Sheet2!$D$1</c:f>
              <c:strCache>
                <c:ptCount val="1"/>
                <c:pt idx="0">
                  <c:v>Age Match </c:v>
                </c:pt>
              </c:strCache>
            </c:strRef>
          </c:tx>
          <c:spPr>
            <a:solidFill>
              <a:schemeClr val="accent3"/>
            </a:solidFill>
            <a:ln>
              <a:noFill/>
            </a:ln>
            <a:effectLst/>
          </c:spPr>
          <c:invertIfNegative val="0"/>
          <c:errBars>
            <c:errBarType val="plus"/>
            <c:errValType val="cust"/>
            <c:noEndCap val="0"/>
            <c:plus>
              <c:numRef>
                <c:f>Sheet2!$B$10:$E$10</c:f>
                <c:numCache>
                  <c:formatCode>General</c:formatCode>
                  <c:ptCount val="4"/>
                  <c:pt idx="0">
                    <c:v>32.093613071762427</c:v>
                  </c:pt>
                  <c:pt idx="1">
                    <c:v>41.572827664232797</c:v>
                  </c:pt>
                  <c:pt idx="2">
                    <c:v>74.815105426644962</c:v>
                  </c:pt>
                  <c:pt idx="3">
                    <c:v>69.748118254186608</c:v>
                  </c:pt>
                </c:numCache>
              </c:numRef>
            </c:plus>
            <c:minus>
              <c:numRef>
                <c:f>Sheet2!$B$10:$E$10</c:f>
                <c:numCache>
                  <c:formatCode>General</c:formatCode>
                  <c:ptCount val="4"/>
                  <c:pt idx="0">
                    <c:v>32.093613071762427</c:v>
                  </c:pt>
                  <c:pt idx="1">
                    <c:v>41.572827664232797</c:v>
                  </c:pt>
                  <c:pt idx="2">
                    <c:v>74.815105426644962</c:v>
                  </c:pt>
                  <c:pt idx="3">
                    <c:v>69.748118254186608</c:v>
                  </c:pt>
                </c:numCache>
              </c:numRef>
            </c:minus>
            <c:spPr>
              <a:noFill/>
              <a:ln w="9525" cap="flat" cmpd="sng" algn="ctr">
                <a:solidFill>
                  <a:schemeClr val="tx1">
                    <a:lumMod val="65000"/>
                    <a:lumOff val="35000"/>
                  </a:schemeClr>
                </a:solidFill>
                <a:round/>
              </a:ln>
              <a:effectLst/>
            </c:spPr>
          </c:errBars>
          <c:cat>
            <c:strRef>
              <c:f>Sheet2!$A$2:$A$5</c:f>
              <c:strCache>
                <c:ptCount val="4"/>
                <c:pt idx="0">
                  <c:v> 8/0</c:v>
                </c:pt>
                <c:pt idx="1">
                  <c:v> 8/8</c:v>
                </c:pt>
                <c:pt idx="2">
                  <c:v> 8/16</c:v>
                </c:pt>
                <c:pt idx="3">
                  <c:v> 8/32</c:v>
                </c:pt>
              </c:strCache>
            </c:strRef>
          </c:cat>
          <c:val>
            <c:numRef>
              <c:f>Sheet2!$D$2:$D$5</c:f>
              <c:numCache>
                <c:formatCode>General</c:formatCode>
                <c:ptCount val="4"/>
                <c:pt idx="0">
                  <c:v>51</c:v>
                </c:pt>
                <c:pt idx="1">
                  <c:v>39.6</c:v>
                </c:pt>
                <c:pt idx="2">
                  <c:v>71.400000000000006</c:v>
                </c:pt>
                <c:pt idx="3">
                  <c:v>104.4</c:v>
                </c:pt>
              </c:numCache>
            </c:numRef>
          </c:val>
          <c:extLst>
            <c:ext xmlns:c16="http://schemas.microsoft.com/office/drawing/2014/chart" uri="{C3380CC4-5D6E-409C-BE32-E72D297353CC}">
              <c16:uniqueId val="{00000002-4299-40AC-9E0E-9EC5141D10B3}"/>
            </c:ext>
          </c:extLst>
        </c:ser>
        <c:dLbls>
          <c:showLegendKey val="0"/>
          <c:showVal val="0"/>
          <c:showCatName val="0"/>
          <c:showSerName val="0"/>
          <c:showPercent val="0"/>
          <c:showBubbleSize val="0"/>
        </c:dLbls>
        <c:gapWidth val="219"/>
        <c:overlap val="-27"/>
        <c:axId val="82445824"/>
        <c:axId val="76764224"/>
      </c:barChart>
      <c:catAx>
        <c:axId val="82445824"/>
        <c:scaling>
          <c:orientation val="minMax"/>
        </c:scaling>
        <c:delete val="0"/>
        <c:axPos val="b"/>
        <c:title>
          <c:tx>
            <c:rich>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CA" sz="2800" dirty="0" err="1"/>
                  <a:t>Immob</a:t>
                </a:r>
                <a:r>
                  <a:rPr lang="en-CA" sz="2800" dirty="0"/>
                  <a:t>/</a:t>
                </a:r>
                <a:r>
                  <a:rPr lang="en-CA" sz="2800" dirty="0" err="1"/>
                  <a:t>remob</a:t>
                </a:r>
                <a:r>
                  <a:rPr lang="en-CA" sz="2800" dirty="0"/>
                  <a:t> time (weeks)</a:t>
                </a:r>
              </a:p>
              <a:p>
                <a:pPr>
                  <a:defRPr sz="2800"/>
                </a:pPr>
                <a:endParaRPr lang="en-CA" sz="2800" dirty="0"/>
              </a:p>
            </c:rich>
          </c:tx>
          <c:layout>
            <c:manualLayout>
              <c:xMode val="edge"/>
              <c:yMode val="edge"/>
              <c:x val="0.34091132299249005"/>
              <c:y val="0.77600464549763004"/>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76764224"/>
        <c:crosses val="autoZero"/>
        <c:auto val="1"/>
        <c:lblAlgn val="ctr"/>
        <c:lblOffset val="100"/>
        <c:noMultiLvlLbl val="0"/>
      </c:catAx>
      <c:valAx>
        <c:axId val="76764224"/>
        <c:scaling>
          <c:orientation val="minMax"/>
        </c:scaling>
        <c:delete val="0"/>
        <c:axPos val="l"/>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CA" sz="2800" dirty="0"/>
                  <a:t>Number of adipocytes (/6 FOV)</a:t>
                </a:r>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82445824"/>
        <c:crosses val="autoZero"/>
        <c:crossBetween val="between"/>
      </c:valAx>
      <c:spPr>
        <a:noFill/>
        <a:ln>
          <a:noFill/>
        </a:ln>
        <a:effectLst/>
      </c:spPr>
    </c:plotArea>
    <c:legend>
      <c:legendPos val="b"/>
      <c:layout>
        <c:manualLayout>
          <c:xMode val="edge"/>
          <c:yMode val="edge"/>
          <c:x val="0.2069339389936426"/>
          <c:y val="0.88330558801260561"/>
          <c:w val="0.6027093547123773"/>
          <c:h val="7.5379258486952969E-2"/>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0.25408</cdr:x>
      <cdr:y>0.65942</cdr:y>
    </cdr:from>
    <cdr:to>
      <cdr:x>0.33177</cdr:x>
      <cdr:y>0.80649</cdr:y>
    </cdr:to>
    <cdr:sp macro="" textlink="">
      <cdr:nvSpPr>
        <cdr:cNvPr id="2" name="TextBox 1">
          <a:extLst xmlns:a="http://schemas.openxmlformats.org/drawingml/2006/main">
            <a:ext uri="{FF2B5EF4-FFF2-40B4-BE49-F238E27FC236}">
              <a16:creationId xmlns:a16="http://schemas.microsoft.com/office/drawing/2014/main" id="{519D2A65-66E0-41DC-B6F0-45A85A1BD128}"/>
            </a:ext>
          </a:extLst>
        </cdr:cNvPr>
        <cdr:cNvSpPr txBox="1"/>
      </cdr:nvSpPr>
      <cdr:spPr>
        <a:xfrm xmlns:a="http://schemas.openxmlformats.org/drawingml/2006/main">
          <a:off x="2990562" y="4100006"/>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CA" sz="1100" dirty="0"/>
        </a:p>
      </cdr:txBody>
    </cdr:sp>
  </cdr:relSizeAnchor>
  <cdr:relSizeAnchor xmlns:cdr="http://schemas.openxmlformats.org/drawingml/2006/chartDrawing">
    <cdr:from>
      <cdr:x>0.71735</cdr:x>
      <cdr:y>0.63188</cdr:y>
    </cdr:from>
    <cdr:to>
      <cdr:x>0.80981</cdr:x>
      <cdr:y>0.76552</cdr:y>
    </cdr:to>
    <cdr:sp macro="" textlink="">
      <cdr:nvSpPr>
        <cdr:cNvPr id="3" name="TextBox 2">
          <a:extLst xmlns:a="http://schemas.openxmlformats.org/drawingml/2006/main">
            <a:ext uri="{FF2B5EF4-FFF2-40B4-BE49-F238E27FC236}">
              <a16:creationId xmlns:a16="http://schemas.microsoft.com/office/drawing/2014/main" id="{333E4E4B-5A91-4F6E-9B15-DE90FD4DA7B3}"/>
            </a:ext>
          </a:extLst>
        </cdr:cNvPr>
        <cdr:cNvSpPr txBox="1"/>
      </cdr:nvSpPr>
      <cdr:spPr>
        <a:xfrm xmlns:a="http://schemas.openxmlformats.org/drawingml/2006/main">
          <a:off x="9209113" y="3928783"/>
          <a:ext cx="1186970" cy="83090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0.68233</cdr:x>
      <cdr:y>0.65942</cdr:y>
    </cdr:from>
    <cdr:to>
      <cdr:x>0.76002</cdr:x>
      <cdr:y>0.80649</cdr:y>
    </cdr:to>
    <cdr:sp macro="" textlink="">
      <cdr:nvSpPr>
        <cdr:cNvPr id="5" name="TextBox 4">
          <a:extLst xmlns:a="http://schemas.openxmlformats.org/drawingml/2006/main">
            <a:ext uri="{FF2B5EF4-FFF2-40B4-BE49-F238E27FC236}">
              <a16:creationId xmlns:a16="http://schemas.microsoft.com/office/drawing/2014/main" id="{0DB620A6-100A-4A25-93C2-A9112E45A891}"/>
            </a:ext>
          </a:extLst>
        </cdr:cNvPr>
        <cdr:cNvSpPr txBox="1"/>
      </cdr:nvSpPr>
      <cdr:spPr>
        <a:xfrm xmlns:a="http://schemas.openxmlformats.org/drawingml/2006/main">
          <a:off x="8031122" y="4100006"/>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CA" sz="1100" dirty="0"/>
        </a:p>
      </cdr:txBody>
    </cdr:sp>
  </cdr:relSizeAnchor>
  <cdr:relSizeAnchor xmlns:cdr="http://schemas.openxmlformats.org/drawingml/2006/chartDrawing">
    <cdr:from>
      <cdr:x>0.839</cdr:x>
      <cdr:y>0.68259</cdr:y>
    </cdr:from>
    <cdr:to>
      <cdr:x>0.91669</cdr:x>
      <cdr:y>0.82965</cdr:y>
    </cdr:to>
    <cdr:sp macro="" textlink="">
      <cdr:nvSpPr>
        <cdr:cNvPr id="6" name="TextBox 5">
          <a:extLst xmlns:a="http://schemas.openxmlformats.org/drawingml/2006/main">
            <a:ext uri="{FF2B5EF4-FFF2-40B4-BE49-F238E27FC236}">
              <a16:creationId xmlns:a16="http://schemas.microsoft.com/office/drawing/2014/main" id="{EADD8B5E-9314-4FF2-BC83-15253379B56A}"/>
            </a:ext>
          </a:extLst>
        </cdr:cNvPr>
        <cdr:cNvSpPr txBox="1"/>
      </cdr:nvSpPr>
      <cdr:spPr>
        <a:xfrm xmlns:a="http://schemas.openxmlformats.org/drawingml/2006/main">
          <a:off x="9875101" y="424402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CA" sz="1100" dirty="0"/>
        </a:p>
      </cdr:txBody>
    </cdr:sp>
  </cdr:relSizeAnchor>
  <cdr:relSizeAnchor xmlns:cdr="http://schemas.openxmlformats.org/drawingml/2006/chartDrawing">
    <cdr:from>
      <cdr:x>0.7068</cdr:x>
      <cdr:y>0.671</cdr:y>
    </cdr:from>
    <cdr:to>
      <cdr:x>0.78449</cdr:x>
      <cdr:y>0.81807</cdr:y>
    </cdr:to>
    <cdr:sp macro="" textlink="">
      <cdr:nvSpPr>
        <cdr:cNvPr id="7" name="TextBox 6">
          <a:extLst xmlns:a="http://schemas.openxmlformats.org/drawingml/2006/main">
            <a:ext uri="{FF2B5EF4-FFF2-40B4-BE49-F238E27FC236}">
              <a16:creationId xmlns:a16="http://schemas.microsoft.com/office/drawing/2014/main" id="{8692209B-B7F4-4169-B9CB-DD186C1BC451}"/>
            </a:ext>
          </a:extLst>
        </cdr:cNvPr>
        <cdr:cNvSpPr txBox="1"/>
      </cdr:nvSpPr>
      <cdr:spPr>
        <a:xfrm xmlns:a="http://schemas.openxmlformats.org/drawingml/2006/main">
          <a:off x="8319154" y="417201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CA" sz="1100" dirty="0"/>
        </a:p>
      </cdr:txBody>
    </cdr:sp>
  </cdr:relSizeAnchor>
  <cdr:relSizeAnchor xmlns:cdr="http://schemas.openxmlformats.org/drawingml/2006/chartDrawing">
    <cdr:from>
      <cdr:x>0.68233</cdr:x>
      <cdr:y>0.67528</cdr:y>
    </cdr:from>
    <cdr:to>
      <cdr:x>0.76002</cdr:x>
      <cdr:y>0.82234</cdr:y>
    </cdr:to>
    <cdr:sp macro="" textlink="">
      <cdr:nvSpPr>
        <cdr:cNvPr id="8" name="TextBox 7">
          <a:extLst xmlns:a="http://schemas.openxmlformats.org/drawingml/2006/main">
            <a:ext uri="{FF2B5EF4-FFF2-40B4-BE49-F238E27FC236}">
              <a16:creationId xmlns:a16="http://schemas.microsoft.com/office/drawing/2014/main" id="{A8F2404D-0F98-4988-A011-C6F0CE12435F}"/>
            </a:ext>
          </a:extLst>
        </cdr:cNvPr>
        <cdr:cNvSpPr txBox="1"/>
      </cdr:nvSpPr>
      <cdr:spPr>
        <a:xfrm xmlns:a="http://schemas.openxmlformats.org/drawingml/2006/main">
          <a:off x="8031122" y="4198578"/>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CA" sz="2800" dirty="0"/>
        </a:p>
      </cdr:txBody>
    </cdr:sp>
  </cdr:relSizeAnchor>
  <cdr:relSizeAnchor xmlns:cdr="http://schemas.openxmlformats.org/drawingml/2006/chartDrawing">
    <cdr:from>
      <cdr:x>0.67248</cdr:x>
      <cdr:y>0.6327</cdr:y>
    </cdr:from>
    <cdr:to>
      <cdr:x>0.84075</cdr:x>
      <cdr:y>0.89949</cdr:y>
    </cdr:to>
    <cdr:sp macro="" textlink="">
      <cdr:nvSpPr>
        <cdr:cNvPr id="9" name="TextBox 8">
          <a:extLst xmlns:a="http://schemas.openxmlformats.org/drawingml/2006/main">
            <a:ext uri="{FF2B5EF4-FFF2-40B4-BE49-F238E27FC236}">
              <a16:creationId xmlns:a16="http://schemas.microsoft.com/office/drawing/2014/main" id="{3F90076E-D723-4286-9C0B-1F2BDB094E93}"/>
            </a:ext>
          </a:extLst>
        </cdr:cNvPr>
        <cdr:cNvSpPr txBox="1"/>
      </cdr:nvSpPr>
      <cdr:spPr>
        <a:xfrm xmlns:a="http://schemas.openxmlformats.org/drawingml/2006/main">
          <a:off x="8633049" y="3933848"/>
          <a:ext cx="2160240" cy="165877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4</a:t>
          </a:r>
        </a:p>
      </cdr:txBody>
    </cdr:sp>
  </cdr:relSizeAnchor>
  <cdr:relSizeAnchor xmlns:cdr="http://schemas.openxmlformats.org/drawingml/2006/chartDrawing">
    <cdr:from>
      <cdr:x>0.62761</cdr:x>
      <cdr:y>0.62959</cdr:y>
    </cdr:from>
    <cdr:to>
      <cdr:x>0.75101</cdr:x>
      <cdr:y>0.83166</cdr:y>
    </cdr:to>
    <cdr:sp macro="" textlink="">
      <cdr:nvSpPr>
        <cdr:cNvPr id="10" name="TextBox 9">
          <a:extLst xmlns:a="http://schemas.openxmlformats.org/drawingml/2006/main">
            <a:ext uri="{FF2B5EF4-FFF2-40B4-BE49-F238E27FC236}">
              <a16:creationId xmlns:a16="http://schemas.microsoft.com/office/drawing/2014/main" id="{79D7017E-AA66-4406-95A0-AFD1D5235218}"/>
            </a:ext>
          </a:extLst>
        </cdr:cNvPr>
        <cdr:cNvSpPr txBox="1"/>
      </cdr:nvSpPr>
      <cdr:spPr>
        <a:xfrm xmlns:a="http://schemas.openxmlformats.org/drawingml/2006/main">
          <a:off x="8056985" y="3914498"/>
          <a:ext cx="1584176" cy="125638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4</a:t>
          </a:r>
        </a:p>
      </cdr:txBody>
    </cdr:sp>
  </cdr:relSizeAnchor>
  <cdr:relSizeAnchor xmlns:cdr="http://schemas.openxmlformats.org/drawingml/2006/chartDrawing">
    <cdr:from>
      <cdr:x>0.52103</cdr:x>
      <cdr:y>0.6321</cdr:y>
    </cdr:from>
    <cdr:to>
      <cdr:x>0.62761</cdr:x>
      <cdr:y>0.83166</cdr:y>
    </cdr:to>
    <cdr:sp macro="" textlink="">
      <cdr:nvSpPr>
        <cdr:cNvPr id="11" name="TextBox 10">
          <a:extLst xmlns:a="http://schemas.openxmlformats.org/drawingml/2006/main">
            <a:ext uri="{FF2B5EF4-FFF2-40B4-BE49-F238E27FC236}">
              <a16:creationId xmlns:a16="http://schemas.microsoft.com/office/drawing/2014/main" id="{C76D8375-2CBF-4A48-830E-562D4BB007D0}"/>
            </a:ext>
          </a:extLst>
        </cdr:cNvPr>
        <cdr:cNvSpPr txBox="1"/>
      </cdr:nvSpPr>
      <cdr:spPr>
        <a:xfrm xmlns:a="http://schemas.openxmlformats.org/drawingml/2006/main">
          <a:off x="6688833" y="3930108"/>
          <a:ext cx="1368152" cy="124077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0.47055</cdr:x>
      <cdr:y>0.63352</cdr:y>
    </cdr:from>
    <cdr:to>
      <cdr:x>0.63238</cdr:x>
      <cdr:y>0.85356</cdr:y>
    </cdr:to>
    <cdr:sp macro="" textlink="">
      <cdr:nvSpPr>
        <cdr:cNvPr id="12" name="TextBox 11">
          <a:extLst xmlns:a="http://schemas.openxmlformats.org/drawingml/2006/main">
            <a:ext uri="{FF2B5EF4-FFF2-40B4-BE49-F238E27FC236}">
              <a16:creationId xmlns:a16="http://schemas.microsoft.com/office/drawing/2014/main" id="{0D12141A-E410-4754-835B-77CCA06107C3}"/>
            </a:ext>
          </a:extLst>
        </cdr:cNvPr>
        <cdr:cNvSpPr txBox="1"/>
      </cdr:nvSpPr>
      <cdr:spPr>
        <a:xfrm xmlns:a="http://schemas.openxmlformats.org/drawingml/2006/main">
          <a:off x="6040761" y="3938919"/>
          <a:ext cx="2077477" cy="136815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0.43041</cdr:x>
      <cdr:y>0.63162</cdr:y>
    </cdr:from>
    <cdr:to>
      <cdr:x>0.5392</cdr:x>
      <cdr:y>0.7042</cdr:y>
    </cdr:to>
    <cdr:sp macro="" textlink="">
      <cdr:nvSpPr>
        <cdr:cNvPr id="13" name="TextBox 12">
          <a:extLst xmlns:a="http://schemas.openxmlformats.org/drawingml/2006/main">
            <a:ext uri="{FF2B5EF4-FFF2-40B4-BE49-F238E27FC236}">
              <a16:creationId xmlns:a16="http://schemas.microsoft.com/office/drawing/2014/main" id="{D804A4E3-5909-4426-A039-A8B7B8328AC4}"/>
            </a:ext>
          </a:extLst>
        </cdr:cNvPr>
        <cdr:cNvSpPr txBox="1"/>
      </cdr:nvSpPr>
      <cdr:spPr>
        <a:xfrm xmlns:a="http://schemas.openxmlformats.org/drawingml/2006/main">
          <a:off x="5525419" y="3927147"/>
          <a:ext cx="1396683" cy="45123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0.3191</cdr:x>
      <cdr:y>0.63856</cdr:y>
    </cdr:from>
    <cdr:to>
      <cdr:x>0.39679</cdr:x>
      <cdr:y>0.78563</cdr:y>
    </cdr:to>
    <cdr:sp macro="" textlink="">
      <cdr:nvSpPr>
        <cdr:cNvPr id="14" name="TextBox 13">
          <a:extLst xmlns:a="http://schemas.openxmlformats.org/drawingml/2006/main">
            <a:ext uri="{FF2B5EF4-FFF2-40B4-BE49-F238E27FC236}">
              <a16:creationId xmlns:a16="http://schemas.microsoft.com/office/drawing/2014/main" id="{D543AEC6-CF5B-4583-9FDD-726BFAAB40F3}"/>
            </a:ext>
          </a:extLst>
        </cdr:cNvPr>
        <cdr:cNvSpPr txBox="1"/>
      </cdr:nvSpPr>
      <cdr:spPr>
        <a:xfrm xmlns:a="http://schemas.openxmlformats.org/drawingml/2006/main">
          <a:off x="4096545" y="3970314"/>
          <a:ext cx="997357" cy="91441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0.27423</cdr:x>
      <cdr:y>0.63856</cdr:y>
    </cdr:from>
    <cdr:to>
      <cdr:x>0.37329</cdr:x>
      <cdr:y>0.81147</cdr:y>
    </cdr:to>
    <cdr:sp macro="" textlink="">
      <cdr:nvSpPr>
        <cdr:cNvPr id="15" name="TextBox 14">
          <a:extLst xmlns:a="http://schemas.openxmlformats.org/drawingml/2006/main">
            <a:ext uri="{FF2B5EF4-FFF2-40B4-BE49-F238E27FC236}">
              <a16:creationId xmlns:a16="http://schemas.microsoft.com/office/drawing/2014/main" id="{74929DBA-85FF-4D63-A5D0-80A4869E0075}"/>
            </a:ext>
          </a:extLst>
        </cdr:cNvPr>
        <cdr:cNvSpPr txBox="1"/>
      </cdr:nvSpPr>
      <cdr:spPr>
        <a:xfrm xmlns:a="http://schemas.openxmlformats.org/drawingml/2006/main">
          <a:off x="3520481" y="3970314"/>
          <a:ext cx="1271667" cy="107507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0.22936</cdr:x>
      <cdr:y>0.63856</cdr:y>
    </cdr:from>
    <cdr:to>
      <cdr:x>0.32265</cdr:x>
      <cdr:y>0.78912</cdr:y>
    </cdr:to>
    <cdr:sp macro="" textlink="">
      <cdr:nvSpPr>
        <cdr:cNvPr id="16" name="TextBox 15">
          <a:extLst xmlns:a="http://schemas.openxmlformats.org/drawingml/2006/main">
            <a:ext uri="{FF2B5EF4-FFF2-40B4-BE49-F238E27FC236}">
              <a16:creationId xmlns:a16="http://schemas.microsoft.com/office/drawing/2014/main" id="{F4E2F786-9802-446A-9106-27BC1901CFD0}"/>
            </a:ext>
          </a:extLst>
        </cdr:cNvPr>
        <cdr:cNvSpPr txBox="1"/>
      </cdr:nvSpPr>
      <cdr:spPr>
        <a:xfrm xmlns:a="http://schemas.openxmlformats.org/drawingml/2006/main">
          <a:off x="2944417" y="3970314"/>
          <a:ext cx="1197682" cy="93610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0.82953</cdr:x>
      <cdr:y>0.63856</cdr:y>
    </cdr:from>
    <cdr:to>
      <cdr:x>0.90722</cdr:x>
      <cdr:y>0.78563</cdr:y>
    </cdr:to>
    <cdr:sp macro="" textlink="">
      <cdr:nvSpPr>
        <cdr:cNvPr id="17" name="TextBox 16">
          <a:extLst xmlns:a="http://schemas.openxmlformats.org/drawingml/2006/main">
            <a:ext uri="{FF2B5EF4-FFF2-40B4-BE49-F238E27FC236}">
              <a16:creationId xmlns:a16="http://schemas.microsoft.com/office/drawing/2014/main" id="{28607371-23BF-4FC1-964F-6ADF7E863A4C}"/>
            </a:ext>
          </a:extLst>
        </cdr:cNvPr>
        <cdr:cNvSpPr txBox="1"/>
      </cdr:nvSpPr>
      <cdr:spPr>
        <a:xfrm xmlns:a="http://schemas.openxmlformats.org/drawingml/2006/main">
          <a:off x="10649273" y="3970314"/>
          <a:ext cx="997356" cy="91441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0.87697</cdr:x>
      <cdr:y>0.63856</cdr:y>
    </cdr:from>
    <cdr:to>
      <cdr:x>0.95466</cdr:x>
      <cdr:y>0.78563</cdr:y>
    </cdr:to>
    <cdr:sp macro="" textlink="">
      <cdr:nvSpPr>
        <cdr:cNvPr id="18" name="TextBox 17">
          <a:extLst xmlns:a="http://schemas.openxmlformats.org/drawingml/2006/main">
            <a:ext uri="{FF2B5EF4-FFF2-40B4-BE49-F238E27FC236}">
              <a16:creationId xmlns:a16="http://schemas.microsoft.com/office/drawing/2014/main" id="{0A6482B5-3E7A-4830-94FB-81AFC02C66F2}"/>
            </a:ext>
          </a:extLst>
        </cdr:cNvPr>
        <cdr:cNvSpPr txBox="1"/>
      </cdr:nvSpPr>
      <cdr:spPr>
        <a:xfrm xmlns:a="http://schemas.openxmlformats.org/drawingml/2006/main">
          <a:off x="11258274" y="3970314"/>
          <a:ext cx="997357" cy="91441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0.92071</cdr:x>
      <cdr:y>0.63856</cdr:y>
    </cdr:from>
    <cdr:to>
      <cdr:x>0.9984</cdr:x>
      <cdr:y>0.78563</cdr:y>
    </cdr:to>
    <cdr:sp macro="" textlink="">
      <cdr:nvSpPr>
        <cdr:cNvPr id="19" name="TextBox 18">
          <a:extLst xmlns:a="http://schemas.openxmlformats.org/drawingml/2006/main">
            <a:ext uri="{FF2B5EF4-FFF2-40B4-BE49-F238E27FC236}">
              <a16:creationId xmlns:a16="http://schemas.microsoft.com/office/drawing/2014/main" id="{8C9DBAB7-6037-455B-883C-CAB8AA6A555F}"/>
            </a:ext>
          </a:extLst>
        </cdr:cNvPr>
        <cdr:cNvSpPr txBox="1"/>
      </cdr:nvSpPr>
      <cdr:spPr>
        <a:xfrm xmlns:a="http://schemas.openxmlformats.org/drawingml/2006/main">
          <a:off x="11819764" y="3970314"/>
          <a:ext cx="997357" cy="91441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userShapes>
</file>

<file path=ppt/drawings/drawing2.xml><?xml version="1.0" encoding="utf-8"?>
<c:userShapes xmlns:c="http://schemas.openxmlformats.org/drawingml/2006/chart">
  <cdr:relSizeAnchor xmlns:cdr="http://schemas.openxmlformats.org/drawingml/2006/chartDrawing">
    <cdr:from>
      <cdr:x>0.40783</cdr:x>
      <cdr:y>0.52484</cdr:y>
    </cdr:from>
    <cdr:to>
      <cdr:x>0.48646</cdr:x>
      <cdr:y>0.67687</cdr:y>
    </cdr:to>
    <cdr:sp macro="" textlink="">
      <cdr:nvSpPr>
        <cdr:cNvPr id="2" name="TextBox 1">
          <a:extLst xmlns:a="http://schemas.openxmlformats.org/drawingml/2006/main">
            <a:ext uri="{FF2B5EF4-FFF2-40B4-BE49-F238E27FC236}">
              <a16:creationId xmlns:a16="http://schemas.microsoft.com/office/drawing/2014/main" id="{99FA6E73-0C1B-4107-8D4C-75D6E9733E6D}"/>
            </a:ext>
          </a:extLst>
        </cdr:cNvPr>
        <cdr:cNvSpPr txBox="1"/>
      </cdr:nvSpPr>
      <cdr:spPr>
        <a:xfrm xmlns:a="http://schemas.openxmlformats.org/drawingml/2006/main">
          <a:off x="4742605" y="315657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CA" sz="1100" dirty="0"/>
        </a:p>
      </cdr:txBody>
    </cdr:sp>
  </cdr:relSizeAnchor>
  <cdr:relSizeAnchor xmlns:cdr="http://schemas.openxmlformats.org/drawingml/2006/chartDrawing">
    <cdr:from>
      <cdr:x>0.65421</cdr:x>
      <cdr:y>0.57682</cdr:y>
    </cdr:from>
    <cdr:to>
      <cdr:x>0.75142</cdr:x>
      <cdr:y>0.72885</cdr:y>
    </cdr:to>
    <cdr:sp macro="" textlink="">
      <cdr:nvSpPr>
        <cdr:cNvPr id="3" name="TextBox 2">
          <a:extLst xmlns:a="http://schemas.openxmlformats.org/drawingml/2006/main">
            <a:ext uri="{FF2B5EF4-FFF2-40B4-BE49-F238E27FC236}">
              <a16:creationId xmlns:a16="http://schemas.microsoft.com/office/drawing/2014/main" id="{5FFAC80B-8D7D-4C4F-8DE3-7BA1D75366B9}"/>
            </a:ext>
          </a:extLst>
        </cdr:cNvPr>
        <cdr:cNvSpPr txBox="1"/>
      </cdr:nvSpPr>
      <cdr:spPr>
        <a:xfrm xmlns:a="http://schemas.openxmlformats.org/drawingml/2006/main">
          <a:off x="8273009" y="3259126"/>
          <a:ext cx="1229301" cy="8590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4</a:t>
          </a:r>
        </a:p>
      </cdr:txBody>
    </cdr:sp>
  </cdr:relSizeAnchor>
  <cdr:relSizeAnchor xmlns:cdr="http://schemas.openxmlformats.org/drawingml/2006/chartDrawing">
    <cdr:from>
      <cdr:x>0.60296</cdr:x>
      <cdr:y>0.57691</cdr:y>
    </cdr:from>
    <cdr:to>
      <cdr:x>0.70437</cdr:x>
      <cdr:y>0.72894</cdr:y>
    </cdr:to>
    <cdr:sp macro="" textlink="">
      <cdr:nvSpPr>
        <cdr:cNvPr id="4" name="TextBox 3">
          <a:extLst xmlns:a="http://schemas.openxmlformats.org/drawingml/2006/main">
            <a:ext uri="{FF2B5EF4-FFF2-40B4-BE49-F238E27FC236}">
              <a16:creationId xmlns:a16="http://schemas.microsoft.com/office/drawing/2014/main" id="{DD065AE8-F7C6-456E-98BD-9404F3C21867}"/>
            </a:ext>
          </a:extLst>
        </cdr:cNvPr>
        <cdr:cNvSpPr txBox="1"/>
      </cdr:nvSpPr>
      <cdr:spPr>
        <a:xfrm xmlns:a="http://schemas.openxmlformats.org/drawingml/2006/main">
          <a:off x="7624937" y="3259661"/>
          <a:ext cx="1282374" cy="8590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4</a:t>
          </a:r>
        </a:p>
      </cdr:txBody>
    </cdr:sp>
  </cdr:relSizeAnchor>
  <cdr:relSizeAnchor xmlns:cdr="http://schemas.openxmlformats.org/drawingml/2006/chartDrawing">
    <cdr:from>
      <cdr:x>0.72148</cdr:x>
      <cdr:y>0.56271</cdr:y>
    </cdr:from>
    <cdr:to>
      <cdr:x>0.80011</cdr:x>
      <cdr:y>0.71475</cdr:y>
    </cdr:to>
    <cdr:sp macro="" textlink="">
      <cdr:nvSpPr>
        <cdr:cNvPr id="5" name="TextBox 4">
          <a:extLst xmlns:a="http://schemas.openxmlformats.org/drawingml/2006/main">
            <a:ext uri="{FF2B5EF4-FFF2-40B4-BE49-F238E27FC236}">
              <a16:creationId xmlns:a16="http://schemas.microsoft.com/office/drawing/2014/main" id="{C89FDF13-EC92-4764-9E36-F39C7D957EB2}"/>
            </a:ext>
          </a:extLst>
        </cdr:cNvPr>
        <cdr:cNvSpPr txBox="1"/>
      </cdr:nvSpPr>
      <cdr:spPr>
        <a:xfrm xmlns:a="http://schemas.openxmlformats.org/drawingml/2006/main">
          <a:off x="8389965" y="338437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CA" sz="2800" dirty="0"/>
        </a:p>
      </cdr:txBody>
    </cdr:sp>
  </cdr:relSizeAnchor>
  <cdr:relSizeAnchor xmlns:cdr="http://schemas.openxmlformats.org/drawingml/2006/chartDrawing">
    <cdr:from>
      <cdr:x>0.70546</cdr:x>
      <cdr:y>0.57691</cdr:y>
    </cdr:from>
    <cdr:to>
      <cdr:x>0.78409</cdr:x>
      <cdr:y>0.72894</cdr:y>
    </cdr:to>
    <cdr:sp macro="" textlink="">
      <cdr:nvSpPr>
        <cdr:cNvPr id="6" name="TextBox 5">
          <a:extLst xmlns:a="http://schemas.openxmlformats.org/drawingml/2006/main">
            <a:ext uri="{FF2B5EF4-FFF2-40B4-BE49-F238E27FC236}">
              <a16:creationId xmlns:a16="http://schemas.microsoft.com/office/drawing/2014/main" id="{6DFC907D-2998-4BD8-8A9C-5E50A5225361}"/>
            </a:ext>
          </a:extLst>
        </cdr:cNvPr>
        <cdr:cNvSpPr txBox="1"/>
      </cdr:nvSpPr>
      <cdr:spPr>
        <a:xfrm xmlns:a="http://schemas.openxmlformats.org/drawingml/2006/main">
          <a:off x="8921081" y="3259661"/>
          <a:ext cx="994342" cy="8590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0.16451</cdr:x>
      <cdr:y>0.57894</cdr:y>
    </cdr:from>
    <cdr:to>
      <cdr:x>0.24314</cdr:x>
      <cdr:y>0.73098</cdr:y>
    </cdr:to>
    <cdr:sp macro="" textlink="">
      <cdr:nvSpPr>
        <cdr:cNvPr id="7" name="TextBox 6">
          <a:extLst xmlns:a="http://schemas.openxmlformats.org/drawingml/2006/main">
            <a:ext uri="{FF2B5EF4-FFF2-40B4-BE49-F238E27FC236}">
              <a16:creationId xmlns:a16="http://schemas.microsoft.com/office/drawing/2014/main" id="{5982271C-537F-4791-865C-A0EB466A1E35}"/>
            </a:ext>
          </a:extLst>
        </cdr:cNvPr>
        <cdr:cNvSpPr txBox="1"/>
      </cdr:nvSpPr>
      <cdr:spPr>
        <a:xfrm xmlns:a="http://schemas.openxmlformats.org/drawingml/2006/main">
          <a:off x="2080321" y="3271139"/>
          <a:ext cx="994342" cy="8590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0.21684</cdr:x>
      <cdr:y>0.57691</cdr:y>
    </cdr:from>
    <cdr:to>
      <cdr:x>0.29547</cdr:x>
      <cdr:y>0.72895</cdr:y>
    </cdr:to>
    <cdr:sp macro="" textlink="">
      <cdr:nvSpPr>
        <cdr:cNvPr id="8" name="TextBox 7">
          <a:extLst xmlns:a="http://schemas.openxmlformats.org/drawingml/2006/main">
            <a:ext uri="{FF2B5EF4-FFF2-40B4-BE49-F238E27FC236}">
              <a16:creationId xmlns:a16="http://schemas.microsoft.com/office/drawing/2014/main" id="{E2CF0B75-37D4-4E22-B4C5-D2D4C316993A}"/>
            </a:ext>
          </a:extLst>
        </cdr:cNvPr>
        <cdr:cNvSpPr txBox="1"/>
      </cdr:nvSpPr>
      <cdr:spPr>
        <a:xfrm xmlns:a="http://schemas.openxmlformats.org/drawingml/2006/main">
          <a:off x="2742163" y="3259632"/>
          <a:ext cx="994342" cy="8590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0.27021</cdr:x>
      <cdr:y>0.57499</cdr:y>
    </cdr:from>
    <cdr:to>
      <cdr:x>0.35792</cdr:x>
      <cdr:y>0.75129</cdr:y>
    </cdr:to>
    <cdr:sp macro="" textlink="">
      <cdr:nvSpPr>
        <cdr:cNvPr id="9" name="TextBox 8">
          <a:extLst xmlns:a="http://schemas.openxmlformats.org/drawingml/2006/main">
            <a:ext uri="{FF2B5EF4-FFF2-40B4-BE49-F238E27FC236}">
              <a16:creationId xmlns:a16="http://schemas.microsoft.com/office/drawing/2014/main" id="{0BF38DBA-F62F-4428-A084-0C94E9965408}"/>
            </a:ext>
          </a:extLst>
        </cdr:cNvPr>
        <cdr:cNvSpPr txBox="1"/>
      </cdr:nvSpPr>
      <cdr:spPr>
        <a:xfrm xmlns:a="http://schemas.openxmlformats.org/drawingml/2006/main">
          <a:off x="3417084" y="3248832"/>
          <a:ext cx="1109090" cy="99609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0.38658</cdr:x>
      <cdr:y>0.57611</cdr:y>
    </cdr:from>
    <cdr:to>
      <cdr:x>0.46521</cdr:x>
      <cdr:y>0.72815</cdr:y>
    </cdr:to>
    <cdr:sp macro="" textlink="">
      <cdr:nvSpPr>
        <cdr:cNvPr id="10" name="TextBox 9">
          <a:extLst xmlns:a="http://schemas.openxmlformats.org/drawingml/2006/main">
            <a:ext uri="{FF2B5EF4-FFF2-40B4-BE49-F238E27FC236}">
              <a16:creationId xmlns:a16="http://schemas.microsoft.com/office/drawing/2014/main" id="{EEFFF4E4-C773-4478-A462-6EFF831363D4}"/>
            </a:ext>
          </a:extLst>
        </cdr:cNvPr>
        <cdr:cNvSpPr txBox="1"/>
      </cdr:nvSpPr>
      <cdr:spPr>
        <a:xfrm xmlns:a="http://schemas.openxmlformats.org/drawingml/2006/main">
          <a:off x="4888633" y="3255116"/>
          <a:ext cx="994342" cy="8590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0.43637</cdr:x>
      <cdr:y>0.57691</cdr:y>
    </cdr:from>
    <cdr:to>
      <cdr:x>0.515</cdr:x>
      <cdr:y>0.72895</cdr:y>
    </cdr:to>
    <cdr:sp macro="" textlink="">
      <cdr:nvSpPr>
        <cdr:cNvPr id="11" name="TextBox 10">
          <a:extLst xmlns:a="http://schemas.openxmlformats.org/drawingml/2006/main">
            <a:ext uri="{FF2B5EF4-FFF2-40B4-BE49-F238E27FC236}">
              <a16:creationId xmlns:a16="http://schemas.microsoft.com/office/drawing/2014/main" id="{B67655B0-E87A-409C-8ADB-9A652D96E969}"/>
            </a:ext>
          </a:extLst>
        </cdr:cNvPr>
        <cdr:cNvSpPr txBox="1"/>
      </cdr:nvSpPr>
      <cdr:spPr>
        <a:xfrm xmlns:a="http://schemas.openxmlformats.org/drawingml/2006/main">
          <a:off x="5518285" y="3259632"/>
          <a:ext cx="994341" cy="8590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0.48338</cdr:x>
      <cdr:y>0.57691</cdr:y>
    </cdr:from>
    <cdr:to>
      <cdr:x>0.57528</cdr:x>
      <cdr:y>0.72895</cdr:y>
    </cdr:to>
    <cdr:sp macro="" textlink="">
      <cdr:nvSpPr>
        <cdr:cNvPr id="12" name="TextBox 11">
          <a:extLst xmlns:a="http://schemas.openxmlformats.org/drawingml/2006/main">
            <a:ext uri="{FF2B5EF4-FFF2-40B4-BE49-F238E27FC236}">
              <a16:creationId xmlns:a16="http://schemas.microsoft.com/office/drawing/2014/main" id="{A15461F4-FC51-465D-AEC2-69E71DF5BB57}"/>
            </a:ext>
          </a:extLst>
        </cdr:cNvPr>
        <cdr:cNvSpPr txBox="1"/>
      </cdr:nvSpPr>
      <cdr:spPr>
        <a:xfrm xmlns:a="http://schemas.openxmlformats.org/drawingml/2006/main">
          <a:off x="6112769" y="3259632"/>
          <a:ext cx="1162152" cy="8590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0.83509</cdr:x>
      <cdr:y>0.62635</cdr:y>
    </cdr:from>
    <cdr:to>
      <cdr:x>0.91372</cdr:x>
      <cdr:y>0.77839</cdr:y>
    </cdr:to>
    <cdr:sp macro="" textlink="">
      <cdr:nvSpPr>
        <cdr:cNvPr id="13" name="TextBox 12">
          <a:extLst xmlns:a="http://schemas.openxmlformats.org/drawingml/2006/main">
            <a:ext uri="{FF2B5EF4-FFF2-40B4-BE49-F238E27FC236}">
              <a16:creationId xmlns:a16="http://schemas.microsoft.com/office/drawing/2014/main" id="{80CD4E8D-0F01-4D64-8066-B41FE591A470}"/>
            </a:ext>
          </a:extLst>
        </cdr:cNvPr>
        <cdr:cNvSpPr txBox="1"/>
      </cdr:nvSpPr>
      <cdr:spPr>
        <a:xfrm xmlns:a="http://schemas.openxmlformats.org/drawingml/2006/main">
          <a:off x="9711157" y="376712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CA" sz="1100" dirty="0"/>
        </a:p>
      </cdr:txBody>
    </cdr:sp>
  </cdr:relSizeAnchor>
  <cdr:relSizeAnchor xmlns:cdr="http://schemas.openxmlformats.org/drawingml/2006/chartDrawing">
    <cdr:from>
      <cdr:x>0.82503</cdr:x>
      <cdr:y>0.57682</cdr:y>
    </cdr:from>
    <cdr:to>
      <cdr:x>0.90366</cdr:x>
      <cdr:y>0.72885</cdr:y>
    </cdr:to>
    <cdr:sp macro="" textlink="">
      <cdr:nvSpPr>
        <cdr:cNvPr id="14" name="TextBox 13">
          <a:extLst xmlns:a="http://schemas.openxmlformats.org/drawingml/2006/main">
            <a:ext uri="{FF2B5EF4-FFF2-40B4-BE49-F238E27FC236}">
              <a16:creationId xmlns:a16="http://schemas.microsoft.com/office/drawing/2014/main" id="{97A5E6EF-3D15-4548-854A-6B5836FF18DD}"/>
            </a:ext>
          </a:extLst>
        </cdr:cNvPr>
        <cdr:cNvSpPr txBox="1"/>
      </cdr:nvSpPr>
      <cdr:spPr>
        <a:xfrm xmlns:a="http://schemas.openxmlformats.org/drawingml/2006/main">
          <a:off x="10433249" y="3259126"/>
          <a:ext cx="994342" cy="8590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0.87447</cdr:x>
      <cdr:y>0.57691</cdr:y>
    </cdr:from>
    <cdr:to>
      <cdr:x>0.97445</cdr:x>
      <cdr:y>0.72895</cdr:y>
    </cdr:to>
    <cdr:sp macro="" textlink="">
      <cdr:nvSpPr>
        <cdr:cNvPr id="15" name="TextBox 14">
          <a:extLst xmlns:a="http://schemas.openxmlformats.org/drawingml/2006/main">
            <a:ext uri="{FF2B5EF4-FFF2-40B4-BE49-F238E27FC236}">
              <a16:creationId xmlns:a16="http://schemas.microsoft.com/office/drawing/2014/main" id="{C78BF9DF-8899-471B-9980-0C81BADDE69A}"/>
            </a:ext>
          </a:extLst>
        </cdr:cNvPr>
        <cdr:cNvSpPr txBox="1"/>
      </cdr:nvSpPr>
      <cdr:spPr>
        <a:xfrm xmlns:a="http://schemas.openxmlformats.org/drawingml/2006/main">
          <a:off x="11058401" y="3259632"/>
          <a:ext cx="1264330" cy="8590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dr:relSizeAnchor xmlns:cdr="http://schemas.openxmlformats.org/drawingml/2006/chartDrawing">
    <cdr:from>
      <cdr:x>0.92137</cdr:x>
      <cdr:y>0.57868</cdr:y>
    </cdr:from>
    <cdr:to>
      <cdr:x>1</cdr:x>
      <cdr:y>0.73072</cdr:y>
    </cdr:to>
    <cdr:sp macro="" textlink="">
      <cdr:nvSpPr>
        <cdr:cNvPr id="16" name="TextBox 15">
          <a:extLst xmlns:a="http://schemas.openxmlformats.org/drawingml/2006/main">
            <a:ext uri="{FF2B5EF4-FFF2-40B4-BE49-F238E27FC236}">
              <a16:creationId xmlns:a16="http://schemas.microsoft.com/office/drawing/2014/main" id="{9FA83CE2-AE85-4411-82E1-C6DA01D80D76}"/>
            </a:ext>
          </a:extLst>
        </cdr:cNvPr>
        <cdr:cNvSpPr txBox="1"/>
      </cdr:nvSpPr>
      <cdr:spPr>
        <a:xfrm xmlns:a="http://schemas.openxmlformats.org/drawingml/2006/main">
          <a:off x="11651489" y="3269631"/>
          <a:ext cx="994342" cy="8590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CA" sz="2800" dirty="0"/>
            <a:t>5</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A6171BE-9391-424C-A495-77C04958626F}" type="datetimeFigureOut">
              <a:rPr lang="en-US" smtClean="0"/>
              <a:t>3/24/2018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23CBF0C-E75B-394D-853B-A019F037CCF2}" type="slidenum">
              <a:rPr lang="en-US" smtClean="0"/>
              <a:t>‹#›</a:t>
            </a:fld>
            <a:endParaRPr lang="en-US"/>
          </a:p>
        </p:txBody>
      </p:sp>
    </p:spTree>
    <p:extLst>
      <p:ext uri="{BB962C8B-B14F-4D97-AF65-F5344CB8AC3E}">
        <p14:creationId xmlns:p14="http://schemas.microsoft.com/office/powerpoint/2010/main" val="28776746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172279-5DB3-4BDE-AD1C-0BD827FFA3D4}" type="datetimeFigureOut">
              <a:rPr lang="en-CA" smtClean="0"/>
              <a:t>2018-03-24</a:t>
            </a:fld>
            <a:endParaRPr lang="en-CA"/>
          </a:p>
        </p:txBody>
      </p:sp>
      <p:sp>
        <p:nvSpPr>
          <p:cNvPr id="4" name="Slide Image Placeholder 3"/>
          <p:cNvSpPr>
            <a:spLocks noGrp="1" noRot="1" noChangeAspect="1"/>
          </p:cNvSpPr>
          <p:nvPr>
            <p:ph type="sldImg" idx="2"/>
          </p:nvPr>
        </p:nvSpPr>
        <p:spPr>
          <a:xfrm>
            <a:off x="1885950" y="1143000"/>
            <a:ext cx="30861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F508D7-5D5C-4358-855C-055EF6EF27A0}" type="slidenum">
              <a:rPr lang="en-CA" smtClean="0"/>
              <a:t>‹#›</a:t>
            </a:fld>
            <a:endParaRPr lang="en-CA"/>
          </a:p>
        </p:txBody>
      </p:sp>
    </p:spTree>
    <p:extLst>
      <p:ext uri="{BB962C8B-B14F-4D97-AF65-F5344CB8AC3E}">
        <p14:creationId xmlns:p14="http://schemas.microsoft.com/office/powerpoint/2010/main" val="3064565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EF508D7-5D5C-4358-855C-055EF6EF27A0}" type="slidenum">
              <a:rPr lang="en-CA" smtClean="0"/>
              <a:t>1</a:t>
            </a:fld>
            <a:endParaRPr lang="en-CA"/>
          </a:p>
        </p:txBody>
      </p:sp>
    </p:spTree>
    <p:extLst>
      <p:ext uri="{BB962C8B-B14F-4D97-AF65-F5344CB8AC3E}">
        <p14:creationId xmlns:p14="http://schemas.microsoft.com/office/powerpoint/2010/main" val="3669283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0" name="Picture 19" descr="Uni_Logo_whit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7659" y="950447"/>
            <a:ext cx="6240303" cy="5456638"/>
          </a:xfrm>
          <a:prstGeom prst="rect">
            <a:avLst/>
          </a:prstGeom>
        </p:spPr>
      </p:pic>
      <p:grpSp>
        <p:nvGrpSpPr>
          <p:cNvPr id="6" name="Group 5"/>
          <p:cNvGrpSpPr/>
          <p:nvPr userDrawn="1"/>
        </p:nvGrpSpPr>
        <p:grpSpPr>
          <a:xfrm>
            <a:off x="33942338" y="39486952"/>
            <a:ext cx="6552726" cy="514331"/>
            <a:chOff x="26903809" y="26216860"/>
            <a:chExt cx="6552726" cy="514331"/>
          </a:xfrm>
        </p:grpSpPr>
        <p:sp>
          <p:nvSpPr>
            <p:cNvPr id="7" name="TextBox 1"/>
            <p:cNvSpPr txBox="1"/>
            <p:nvPr userDrawn="1"/>
          </p:nvSpPr>
          <p:spPr>
            <a:xfrm>
              <a:off x="29496096" y="26371152"/>
              <a:ext cx="3960439" cy="246221"/>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indent="0" algn="l" defTabSz="4600255" rtl="0" eaLnBrk="1" fontAlgn="base" latinLnBrk="0" hangingPunct="1">
                <a:lnSpc>
                  <a:spcPct val="100000"/>
                </a:lnSpc>
                <a:spcBef>
                  <a:spcPct val="0"/>
                </a:spcBef>
                <a:spcAft>
                  <a:spcPct val="0"/>
                </a:spcAft>
                <a:buClrTx/>
                <a:buSzTx/>
                <a:buFontTx/>
                <a:buNone/>
                <a:tabLst/>
                <a:defRPr/>
              </a:pPr>
              <a:r>
                <a:rPr lang="en-US" sz="1000" b="0" dirty="0" err="1">
                  <a:solidFill>
                    <a:srgbClr val="FFFFFF"/>
                  </a:solidFill>
                  <a:latin typeface="Verdana"/>
                  <a:cs typeface="Verdana"/>
                </a:rPr>
                <a:t>ti.uOttawa.ca</a:t>
              </a:r>
              <a:r>
                <a:rPr lang="en-US" sz="1000" b="0" dirty="0">
                  <a:solidFill>
                    <a:srgbClr val="FFFFFF"/>
                  </a:solidFill>
                  <a:latin typeface="Verdana"/>
                  <a:cs typeface="Verdana"/>
                </a:rPr>
                <a:t>/</a:t>
              </a:r>
              <a:r>
                <a:rPr lang="en-US" sz="1000" b="0" dirty="0" err="1">
                  <a:solidFill>
                    <a:srgbClr val="FFFFFF"/>
                  </a:solidFill>
                  <a:latin typeface="Verdana"/>
                  <a:cs typeface="Verdana"/>
                </a:rPr>
                <a:t>imprimer</a:t>
              </a:r>
              <a:r>
                <a:rPr lang="en-US" sz="1000" b="0" dirty="0">
                  <a:solidFill>
                    <a:srgbClr val="FFFFFF"/>
                  </a:solidFill>
                  <a:latin typeface="Verdana"/>
                  <a:cs typeface="Verdana"/>
                </a:rPr>
                <a:t>  |</a:t>
              </a:r>
              <a:r>
                <a:rPr lang="en-US" sz="1000" b="0" baseline="0" dirty="0">
                  <a:solidFill>
                    <a:srgbClr val="FFFFFF"/>
                  </a:solidFill>
                  <a:latin typeface="Verdana"/>
                  <a:cs typeface="Verdana"/>
                </a:rPr>
                <a:t>  </a:t>
              </a:r>
              <a:r>
                <a:rPr lang="en-US" sz="1000" b="0" dirty="0" err="1">
                  <a:solidFill>
                    <a:srgbClr val="FFFFFF"/>
                  </a:solidFill>
                  <a:latin typeface="Verdana"/>
                  <a:cs typeface="Verdana"/>
                </a:rPr>
                <a:t>it</a:t>
              </a:r>
              <a:r>
                <a:rPr lang="en-US" sz="1000" dirty="0" err="1">
                  <a:solidFill>
                    <a:srgbClr val="FFFFFF"/>
                  </a:solidFill>
                  <a:latin typeface="Verdana"/>
                  <a:cs typeface="Verdana"/>
                </a:rPr>
                <a:t>.uOttawa.ca</a:t>
              </a:r>
              <a:r>
                <a:rPr lang="en-US" sz="1000" dirty="0">
                  <a:solidFill>
                    <a:srgbClr val="FFFFFF"/>
                  </a:solidFill>
                  <a:latin typeface="Verdana"/>
                  <a:cs typeface="Verdana"/>
                </a:rPr>
                <a:t>/print</a:t>
              </a:r>
            </a:p>
          </p:txBody>
        </p:sp>
        <p:sp>
          <p:nvSpPr>
            <p:cNvPr id="11" name="TextBox 1"/>
            <p:cNvSpPr txBox="1"/>
            <p:nvPr userDrawn="1"/>
          </p:nvSpPr>
          <p:spPr>
            <a:xfrm>
              <a:off x="26903809" y="26398240"/>
              <a:ext cx="1856047" cy="246221"/>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000" dirty="0" err="1">
                  <a:solidFill>
                    <a:schemeClr val="bg1"/>
                  </a:solidFill>
                  <a:latin typeface="Verdana"/>
                  <a:cs typeface="Verdana"/>
                </a:rPr>
                <a:t>Imprimé</a:t>
              </a:r>
              <a:r>
                <a:rPr lang="en-US" sz="1000" baseline="0" dirty="0">
                  <a:solidFill>
                    <a:schemeClr val="bg1"/>
                  </a:solidFill>
                  <a:latin typeface="Verdana"/>
                  <a:cs typeface="Verdana"/>
                </a:rPr>
                <a:t> par / printed by:</a:t>
              </a:r>
              <a:endParaRPr lang="en-US" sz="1000" dirty="0">
                <a:solidFill>
                  <a:schemeClr val="bg1"/>
                </a:solidFill>
                <a:latin typeface="Verdana"/>
                <a:cs typeface="Verdana"/>
              </a:endParaRPr>
            </a:p>
          </p:txBody>
        </p:sp>
        <p:pic>
          <p:nvPicPr>
            <p:cNvPr id="12" name="Picture 11" descr="DUC_Logo_B&amp;W.eps"/>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8704008" y="26216860"/>
              <a:ext cx="613204" cy="514331"/>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597955" rtl="0" eaLnBrk="1" latinLnBrk="0" hangingPunct="1">
        <a:spcBef>
          <a:spcPct val="0"/>
        </a:spcBef>
        <a:buNone/>
        <a:defRPr sz="22100" kern="1200">
          <a:solidFill>
            <a:schemeClr val="tx1"/>
          </a:solidFill>
          <a:latin typeface="+mj-lt"/>
          <a:ea typeface="+mj-ea"/>
          <a:cs typeface="+mj-cs"/>
        </a:defRPr>
      </a:lvl1pPr>
    </p:titleStyle>
    <p:bodyStyle>
      <a:lvl1pPr marL="1724233" indent="-1724233" algn="l" defTabSz="4597955" rtl="0" eaLnBrk="1" latinLnBrk="0" hangingPunct="1">
        <a:spcBef>
          <a:spcPct val="20000"/>
        </a:spcBef>
        <a:buFont typeface="Arial" pitchFamily="34" charset="0"/>
        <a:buChar char="•"/>
        <a:defRPr sz="16100" kern="1200">
          <a:solidFill>
            <a:schemeClr val="tx1"/>
          </a:solidFill>
          <a:latin typeface="+mn-lt"/>
          <a:ea typeface="+mn-ea"/>
          <a:cs typeface="+mn-cs"/>
        </a:defRPr>
      </a:lvl1pPr>
      <a:lvl2pPr marL="3735838" indent="-1436861" algn="l" defTabSz="4597955" rtl="0" eaLnBrk="1" latinLnBrk="0" hangingPunct="1">
        <a:spcBef>
          <a:spcPct val="20000"/>
        </a:spcBef>
        <a:buFont typeface="Arial" pitchFamily="34" charset="0"/>
        <a:buChar char="–"/>
        <a:defRPr sz="14100" kern="1200">
          <a:solidFill>
            <a:schemeClr val="tx1"/>
          </a:solidFill>
          <a:latin typeface="+mn-lt"/>
          <a:ea typeface="+mn-ea"/>
          <a:cs typeface="+mn-cs"/>
        </a:defRPr>
      </a:lvl2pPr>
      <a:lvl3pPr marL="5747444" indent="-1149489" algn="l" defTabSz="4597955" rtl="0" eaLnBrk="1" latinLnBrk="0" hangingPunct="1">
        <a:spcBef>
          <a:spcPct val="20000"/>
        </a:spcBef>
        <a:buFont typeface="Arial" pitchFamily="34" charset="0"/>
        <a:buChar char="•"/>
        <a:defRPr sz="12100" kern="1200">
          <a:solidFill>
            <a:schemeClr val="tx1"/>
          </a:solidFill>
          <a:latin typeface="+mn-lt"/>
          <a:ea typeface="+mn-ea"/>
          <a:cs typeface="+mn-cs"/>
        </a:defRPr>
      </a:lvl3pPr>
      <a:lvl4pPr marL="8046421" indent="-1149489" algn="l" defTabSz="4597955" rtl="0" eaLnBrk="1" latinLnBrk="0" hangingPunct="1">
        <a:spcBef>
          <a:spcPct val="20000"/>
        </a:spcBef>
        <a:buFont typeface="Arial" pitchFamily="34" charset="0"/>
        <a:buChar char="–"/>
        <a:defRPr sz="10100" kern="1200">
          <a:solidFill>
            <a:schemeClr val="tx1"/>
          </a:solidFill>
          <a:latin typeface="+mn-lt"/>
          <a:ea typeface="+mn-ea"/>
          <a:cs typeface="+mn-cs"/>
        </a:defRPr>
      </a:lvl4pPr>
      <a:lvl5pPr marL="10345399" indent="-1149489" algn="l" defTabSz="4597955" rtl="0" eaLnBrk="1" latinLnBrk="0" hangingPunct="1">
        <a:spcBef>
          <a:spcPct val="20000"/>
        </a:spcBef>
        <a:buFont typeface="Arial" pitchFamily="34" charset="0"/>
        <a:buChar char="»"/>
        <a:defRPr sz="10100" kern="1200">
          <a:solidFill>
            <a:schemeClr val="tx1"/>
          </a:solidFill>
          <a:latin typeface="+mn-lt"/>
          <a:ea typeface="+mn-ea"/>
          <a:cs typeface="+mn-cs"/>
        </a:defRPr>
      </a:lvl5pPr>
      <a:lvl6pPr marL="12644376" indent="-1149489" algn="l" defTabSz="4597955" rtl="0" eaLnBrk="1" latinLnBrk="0" hangingPunct="1">
        <a:spcBef>
          <a:spcPct val="20000"/>
        </a:spcBef>
        <a:buFont typeface="Arial" pitchFamily="34" charset="0"/>
        <a:buChar char="•"/>
        <a:defRPr sz="10100" kern="1200">
          <a:solidFill>
            <a:schemeClr val="tx1"/>
          </a:solidFill>
          <a:latin typeface="+mn-lt"/>
          <a:ea typeface="+mn-ea"/>
          <a:cs typeface="+mn-cs"/>
        </a:defRPr>
      </a:lvl6pPr>
      <a:lvl7pPr marL="14943354" indent="-1149489" algn="l" defTabSz="4597955" rtl="0" eaLnBrk="1" latinLnBrk="0" hangingPunct="1">
        <a:spcBef>
          <a:spcPct val="20000"/>
        </a:spcBef>
        <a:buFont typeface="Arial" pitchFamily="34" charset="0"/>
        <a:buChar char="•"/>
        <a:defRPr sz="10100" kern="1200">
          <a:solidFill>
            <a:schemeClr val="tx1"/>
          </a:solidFill>
          <a:latin typeface="+mn-lt"/>
          <a:ea typeface="+mn-ea"/>
          <a:cs typeface="+mn-cs"/>
        </a:defRPr>
      </a:lvl7pPr>
      <a:lvl8pPr marL="17242331" indent="-1149489" algn="l" defTabSz="4597955" rtl="0" eaLnBrk="1" latinLnBrk="0" hangingPunct="1">
        <a:spcBef>
          <a:spcPct val="20000"/>
        </a:spcBef>
        <a:buFont typeface="Arial" pitchFamily="34" charset="0"/>
        <a:buChar char="•"/>
        <a:defRPr sz="10100" kern="1200">
          <a:solidFill>
            <a:schemeClr val="tx1"/>
          </a:solidFill>
          <a:latin typeface="+mn-lt"/>
          <a:ea typeface="+mn-ea"/>
          <a:cs typeface="+mn-cs"/>
        </a:defRPr>
      </a:lvl8pPr>
      <a:lvl9pPr marL="19541308" indent="-1149489" algn="l" defTabSz="4597955" rtl="0" eaLnBrk="1" latinLnBrk="0" hangingPunct="1">
        <a:spcBef>
          <a:spcPct val="20000"/>
        </a:spcBef>
        <a:buFont typeface="Arial" pitchFamily="34" charset="0"/>
        <a:buChar char="•"/>
        <a:defRPr sz="10100" kern="1200">
          <a:solidFill>
            <a:schemeClr val="tx1"/>
          </a:solidFill>
          <a:latin typeface="+mn-lt"/>
          <a:ea typeface="+mn-ea"/>
          <a:cs typeface="+mn-cs"/>
        </a:defRPr>
      </a:lvl9pPr>
    </p:bodyStyle>
    <p:otherStyle>
      <a:defPPr>
        <a:defRPr lang="en-US"/>
      </a:defPPr>
      <a:lvl1pPr marL="0" algn="l" defTabSz="4597955" rtl="0" eaLnBrk="1" latinLnBrk="0" hangingPunct="1">
        <a:defRPr sz="9100" kern="1200">
          <a:solidFill>
            <a:schemeClr val="tx1"/>
          </a:solidFill>
          <a:latin typeface="+mn-lt"/>
          <a:ea typeface="+mn-ea"/>
          <a:cs typeface="+mn-cs"/>
        </a:defRPr>
      </a:lvl1pPr>
      <a:lvl2pPr marL="2298977" algn="l" defTabSz="4597955" rtl="0" eaLnBrk="1" latinLnBrk="0" hangingPunct="1">
        <a:defRPr sz="9100" kern="1200">
          <a:solidFill>
            <a:schemeClr val="tx1"/>
          </a:solidFill>
          <a:latin typeface="+mn-lt"/>
          <a:ea typeface="+mn-ea"/>
          <a:cs typeface="+mn-cs"/>
        </a:defRPr>
      </a:lvl2pPr>
      <a:lvl3pPr marL="4597955" algn="l" defTabSz="4597955" rtl="0" eaLnBrk="1" latinLnBrk="0" hangingPunct="1">
        <a:defRPr sz="9100" kern="1200">
          <a:solidFill>
            <a:schemeClr val="tx1"/>
          </a:solidFill>
          <a:latin typeface="+mn-lt"/>
          <a:ea typeface="+mn-ea"/>
          <a:cs typeface="+mn-cs"/>
        </a:defRPr>
      </a:lvl3pPr>
      <a:lvl4pPr marL="6896932" algn="l" defTabSz="4597955" rtl="0" eaLnBrk="1" latinLnBrk="0" hangingPunct="1">
        <a:defRPr sz="9100" kern="1200">
          <a:solidFill>
            <a:schemeClr val="tx1"/>
          </a:solidFill>
          <a:latin typeface="+mn-lt"/>
          <a:ea typeface="+mn-ea"/>
          <a:cs typeface="+mn-cs"/>
        </a:defRPr>
      </a:lvl4pPr>
      <a:lvl5pPr marL="9195910" algn="l" defTabSz="4597955" rtl="0" eaLnBrk="1" latinLnBrk="0" hangingPunct="1">
        <a:defRPr sz="9100" kern="1200">
          <a:solidFill>
            <a:schemeClr val="tx1"/>
          </a:solidFill>
          <a:latin typeface="+mn-lt"/>
          <a:ea typeface="+mn-ea"/>
          <a:cs typeface="+mn-cs"/>
        </a:defRPr>
      </a:lvl5pPr>
      <a:lvl6pPr marL="11494887" algn="l" defTabSz="4597955" rtl="0" eaLnBrk="1" latinLnBrk="0" hangingPunct="1">
        <a:defRPr sz="9100" kern="1200">
          <a:solidFill>
            <a:schemeClr val="tx1"/>
          </a:solidFill>
          <a:latin typeface="+mn-lt"/>
          <a:ea typeface="+mn-ea"/>
          <a:cs typeface="+mn-cs"/>
        </a:defRPr>
      </a:lvl6pPr>
      <a:lvl7pPr marL="13793865" algn="l" defTabSz="4597955" rtl="0" eaLnBrk="1" latinLnBrk="0" hangingPunct="1">
        <a:defRPr sz="9100" kern="1200">
          <a:solidFill>
            <a:schemeClr val="tx1"/>
          </a:solidFill>
          <a:latin typeface="+mn-lt"/>
          <a:ea typeface="+mn-ea"/>
          <a:cs typeface="+mn-cs"/>
        </a:defRPr>
      </a:lvl7pPr>
      <a:lvl8pPr marL="16092842" algn="l" defTabSz="4597955" rtl="0" eaLnBrk="1" latinLnBrk="0" hangingPunct="1">
        <a:defRPr sz="9100" kern="1200">
          <a:solidFill>
            <a:schemeClr val="tx1"/>
          </a:solidFill>
          <a:latin typeface="+mn-lt"/>
          <a:ea typeface="+mn-ea"/>
          <a:cs typeface="+mn-cs"/>
        </a:defRPr>
      </a:lvl8pPr>
      <a:lvl9pPr marL="18391819" algn="l" defTabSz="4597955" rtl="0" eaLnBrk="1" latinLnBrk="0" hangingPunct="1">
        <a:defRPr sz="9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0">
              <a:schemeClr val="accent1">
                <a:lumMod val="0"/>
                <a:lumOff val="100000"/>
              </a:schemeClr>
            </a:gs>
            <a:gs pos="100000">
              <a:schemeClr val="accent1">
                <a:lumMod val="100000"/>
              </a:schemeClr>
            </a:gs>
          </a:gsLst>
          <a:lin ang="8100000" scaled="1"/>
          <a:tileRect/>
        </a:gradFill>
        <a:effectLst/>
      </p:bgPr>
    </p:bg>
    <p:spTree>
      <p:nvGrpSpPr>
        <p:cNvPr id="1" name=""/>
        <p:cNvGrpSpPr/>
        <p:nvPr/>
      </p:nvGrpSpPr>
      <p:grpSpPr>
        <a:xfrm>
          <a:off x="0" y="0"/>
          <a:ext cx="0" cy="0"/>
          <a:chOff x="0" y="0"/>
          <a:chExt cx="0" cy="0"/>
        </a:xfrm>
      </p:grpSpPr>
      <p:sp>
        <p:nvSpPr>
          <p:cNvPr id="47" name="AutoShape 4"/>
          <p:cNvSpPr>
            <a:spLocks noChangeArrowheads="1"/>
          </p:cNvSpPr>
          <p:nvPr/>
        </p:nvSpPr>
        <p:spPr bwMode="auto">
          <a:xfrm>
            <a:off x="27892407" y="32040068"/>
            <a:ext cx="11493491" cy="3659663"/>
          </a:xfrm>
          <a:prstGeom prst="roundRect">
            <a:avLst>
              <a:gd name="adj" fmla="val 7000"/>
            </a:avLst>
          </a:prstGeom>
          <a:solidFill>
            <a:schemeClr val="bg1"/>
          </a:solidFill>
          <a:ln w="9525">
            <a:solidFill>
              <a:schemeClr val="tx1"/>
            </a:solidFill>
            <a:round/>
            <a:headEnd/>
            <a:tailEnd/>
          </a:ln>
          <a:effectLst/>
        </p:spPr>
        <p:txBody>
          <a:bodyPr wrap="none" lIns="83845" tIns="41923" rIns="83845" bIns="41923" anchor="ctr"/>
          <a:lstStyle/>
          <a:p>
            <a:endParaRPr lang="en-US"/>
          </a:p>
        </p:txBody>
      </p:sp>
      <p:sp>
        <p:nvSpPr>
          <p:cNvPr id="10" name="AutoShape 13"/>
          <p:cNvSpPr>
            <a:spLocks noChangeArrowheads="1"/>
          </p:cNvSpPr>
          <p:nvPr/>
        </p:nvSpPr>
        <p:spPr bwMode="auto">
          <a:xfrm>
            <a:off x="8379496" y="1319515"/>
            <a:ext cx="31006402" cy="4537774"/>
          </a:xfrm>
          <a:prstGeom prst="roundRect">
            <a:avLst>
              <a:gd name="adj" fmla="val 10870"/>
            </a:avLst>
          </a:prstGeom>
          <a:solidFill>
            <a:schemeClr val="bg1"/>
          </a:solidFill>
          <a:ln w="9525">
            <a:solidFill>
              <a:schemeClr val="tx1"/>
            </a:solidFill>
            <a:round/>
            <a:headEnd/>
            <a:tailEnd/>
          </a:ln>
          <a:effectLst/>
        </p:spPr>
        <p:txBody>
          <a:bodyPr wrap="none" lIns="83845" tIns="41923" rIns="83845" bIns="41923" anchor="ctr"/>
          <a:lstStyle/>
          <a:p>
            <a:pPr defTabSz="4024857"/>
            <a:endParaRPr lang="en-US" dirty="0">
              <a:solidFill>
                <a:schemeClr val="bg1"/>
              </a:solidFill>
            </a:endParaRPr>
          </a:p>
        </p:txBody>
      </p:sp>
      <p:sp>
        <p:nvSpPr>
          <p:cNvPr id="11" name="Text Box 14"/>
          <p:cNvSpPr txBox="1">
            <a:spLocks noChangeArrowheads="1"/>
          </p:cNvSpPr>
          <p:nvPr/>
        </p:nvSpPr>
        <p:spPr bwMode="auto">
          <a:xfrm>
            <a:off x="8616709" y="1319515"/>
            <a:ext cx="30465252" cy="4331981"/>
          </a:xfrm>
          <a:prstGeom prst="rect">
            <a:avLst/>
          </a:prstGeom>
          <a:noFill/>
          <a:ln w="9525">
            <a:noFill/>
            <a:miter lim="800000"/>
            <a:headEnd/>
            <a:tailEnd/>
          </a:ln>
          <a:effectLst/>
        </p:spPr>
        <p:txBody>
          <a:bodyPr wrap="square" lIns="83845" tIns="41923" rIns="83845" bIns="41923">
            <a:spAutoFit/>
          </a:bodyPr>
          <a:lstStyle/>
          <a:p>
            <a:pPr algn="ctr" defTabSz="4024857"/>
            <a:r>
              <a:rPr lang="en-CA" sz="9000" b="1" dirty="0"/>
              <a:t>Investigating reversibility of marrow adipocyte hypertrophy and hyperplasia in rat knee joints with flexion contractures </a:t>
            </a:r>
          </a:p>
          <a:p>
            <a:pPr algn="ctr" defTabSz="4024857"/>
            <a:r>
              <a:rPr lang="en-US" sz="4800" dirty="0">
                <a:latin typeface="Myriad Pro"/>
                <a:cs typeface="Myriad Pro"/>
              </a:rPr>
              <a:t>Konstantin Alexeev; </a:t>
            </a:r>
            <a:r>
              <a:rPr lang="en-US" sz="4800" dirty="0" err="1">
                <a:latin typeface="Myriad Pro"/>
                <a:cs typeface="Myriad Pro"/>
              </a:rPr>
              <a:t>Haodong</a:t>
            </a:r>
            <a:r>
              <a:rPr lang="en-US" sz="4800" dirty="0">
                <a:latin typeface="Myriad Pro"/>
                <a:cs typeface="Myriad Pro"/>
              </a:rPr>
              <a:t> Zhou, BSc; Guy </a:t>
            </a:r>
            <a:r>
              <a:rPr lang="en-US" sz="4800" dirty="0" err="1">
                <a:latin typeface="Myriad Pro"/>
                <a:cs typeface="Myriad Pro"/>
              </a:rPr>
              <a:t>Trudel</a:t>
            </a:r>
            <a:r>
              <a:rPr lang="en-US" sz="4800" dirty="0">
                <a:latin typeface="Myriad Pro"/>
                <a:cs typeface="Myriad Pro"/>
              </a:rPr>
              <a:t>, MD; Odette </a:t>
            </a:r>
            <a:r>
              <a:rPr lang="en-US" sz="4800" dirty="0" err="1">
                <a:latin typeface="Myriad Pro"/>
                <a:cs typeface="Myriad Pro"/>
              </a:rPr>
              <a:t>Laneuville</a:t>
            </a:r>
            <a:r>
              <a:rPr lang="en-US" sz="4800" dirty="0">
                <a:latin typeface="Myriad Pro"/>
                <a:cs typeface="Myriad Pro"/>
              </a:rPr>
              <a:t>, </a:t>
            </a:r>
            <a:r>
              <a:rPr lang="en-US" sz="4800" dirty="0" err="1">
                <a:latin typeface="Myriad Pro"/>
                <a:cs typeface="Myriad Pro"/>
              </a:rPr>
              <a:t>Ph.D</a:t>
            </a:r>
            <a:r>
              <a:rPr lang="en-US" sz="4800" dirty="0">
                <a:latin typeface="Myriad Pro"/>
                <a:cs typeface="Myriad Pro"/>
              </a:rPr>
              <a:t>;</a:t>
            </a:r>
          </a:p>
          <a:p>
            <a:pPr algn="ctr" defTabSz="4024857"/>
            <a:r>
              <a:rPr lang="en-CA" sz="4800" dirty="0">
                <a:latin typeface="Myriad Pro"/>
                <a:cs typeface="Myriad Pro"/>
              </a:rPr>
              <a:t>Department of Biology (Faculty of Science) and Bone and Joint Research Laboratory (Faculty of Medicine) </a:t>
            </a:r>
            <a:endParaRPr lang="en-US" sz="4800" dirty="0">
              <a:latin typeface="Myriad Pro"/>
              <a:cs typeface="Myriad Pro"/>
            </a:endParaRPr>
          </a:p>
        </p:txBody>
      </p:sp>
      <p:sp>
        <p:nvSpPr>
          <p:cNvPr id="28" name="AutoShape 4"/>
          <p:cNvSpPr>
            <a:spLocks noChangeArrowheads="1"/>
          </p:cNvSpPr>
          <p:nvPr/>
        </p:nvSpPr>
        <p:spPr bwMode="auto">
          <a:xfrm>
            <a:off x="665064" y="6716910"/>
            <a:ext cx="11676709" cy="15776153"/>
          </a:xfrm>
          <a:prstGeom prst="roundRect">
            <a:avLst>
              <a:gd name="adj" fmla="val 7000"/>
            </a:avLst>
          </a:prstGeom>
          <a:solidFill>
            <a:schemeClr val="bg1"/>
          </a:solidFill>
          <a:ln w="9525">
            <a:solidFill>
              <a:schemeClr val="tx1"/>
            </a:solidFill>
            <a:round/>
            <a:headEnd/>
            <a:tailEnd/>
          </a:ln>
          <a:effectLst/>
        </p:spPr>
        <p:txBody>
          <a:bodyPr wrap="none" lIns="83845" tIns="41923" rIns="83845" bIns="41923" anchor="ctr"/>
          <a:lstStyle/>
          <a:p>
            <a:endParaRPr lang="en-US" dirty="0"/>
          </a:p>
        </p:txBody>
      </p:sp>
      <p:sp>
        <p:nvSpPr>
          <p:cNvPr id="7" name="Text Box 9"/>
          <p:cNvSpPr txBox="1">
            <a:spLocks noChangeArrowheads="1"/>
          </p:cNvSpPr>
          <p:nvPr/>
        </p:nvSpPr>
        <p:spPr bwMode="auto">
          <a:xfrm>
            <a:off x="665064" y="6380358"/>
            <a:ext cx="13006449" cy="2276993"/>
          </a:xfrm>
          <a:prstGeom prst="rect">
            <a:avLst/>
          </a:prstGeom>
          <a:noFill/>
          <a:ln w="9525">
            <a:noFill/>
            <a:miter lim="800000"/>
            <a:headEnd/>
            <a:tailEnd/>
          </a:ln>
          <a:effectLst/>
        </p:spPr>
        <p:txBody>
          <a:bodyPr wrap="square" lIns="639760" tIns="548366" rIns="639760" bIns="548366">
            <a:spAutoFit/>
          </a:bodyPr>
          <a:lstStyle/>
          <a:p>
            <a:pPr defTabSz="4024857" eaLnBrk="0" hangingPunct="0">
              <a:lnSpc>
                <a:spcPct val="95000"/>
              </a:lnSpc>
            </a:pPr>
            <a:r>
              <a:rPr lang="en-US" sz="8000" b="1" dirty="0">
                <a:latin typeface="Myriad Pro"/>
                <a:cs typeface="Myriad Pro"/>
              </a:rPr>
              <a:t>Introduction</a:t>
            </a:r>
            <a:endParaRPr lang="en-US" b="1" dirty="0">
              <a:latin typeface="Myriad Pro"/>
              <a:cs typeface="Myriad Pro"/>
            </a:endParaRPr>
          </a:p>
        </p:txBody>
      </p:sp>
      <p:sp>
        <p:nvSpPr>
          <p:cNvPr id="35" name="AutoShape 4"/>
          <p:cNvSpPr>
            <a:spLocks noChangeArrowheads="1"/>
          </p:cNvSpPr>
          <p:nvPr/>
        </p:nvSpPr>
        <p:spPr bwMode="auto">
          <a:xfrm>
            <a:off x="13084120" y="6716911"/>
            <a:ext cx="26301778" cy="12381003"/>
          </a:xfrm>
          <a:prstGeom prst="roundRect">
            <a:avLst>
              <a:gd name="adj" fmla="val 7000"/>
            </a:avLst>
          </a:prstGeom>
          <a:solidFill>
            <a:schemeClr val="bg1"/>
          </a:solidFill>
          <a:ln w="9525">
            <a:solidFill>
              <a:schemeClr val="tx1"/>
            </a:solidFill>
            <a:round/>
            <a:headEnd/>
            <a:tailEnd/>
          </a:ln>
          <a:effectLst/>
        </p:spPr>
        <p:txBody>
          <a:bodyPr wrap="none" lIns="83845" tIns="41923" rIns="83845" bIns="41923" anchor="ctr"/>
          <a:lstStyle/>
          <a:p>
            <a:endParaRPr lang="en-US" dirty="0"/>
          </a:p>
        </p:txBody>
      </p:sp>
      <p:sp>
        <p:nvSpPr>
          <p:cNvPr id="36" name="Text Box 9"/>
          <p:cNvSpPr txBox="1">
            <a:spLocks noChangeArrowheads="1"/>
          </p:cNvSpPr>
          <p:nvPr/>
        </p:nvSpPr>
        <p:spPr bwMode="auto">
          <a:xfrm>
            <a:off x="12843016" y="6281281"/>
            <a:ext cx="12796805" cy="2905627"/>
          </a:xfrm>
          <a:prstGeom prst="rect">
            <a:avLst/>
          </a:prstGeom>
          <a:noFill/>
          <a:ln w="9525">
            <a:noFill/>
            <a:miter lim="800000"/>
            <a:headEnd/>
            <a:tailEnd/>
          </a:ln>
          <a:effectLst/>
        </p:spPr>
        <p:txBody>
          <a:bodyPr wrap="square" lIns="639760" tIns="548366" rIns="639760" bIns="548366">
            <a:spAutoFit/>
          </a:bodyPr>
          <a:lstStyle/>
          <a:p>
            <a:pPr defTabSz="4024857" eaLnBrk="0" hangingPunct="0">
              <a:lnSpc>
                <a:spcPct val="95000"/>
              </a:lnSpc>
            </a:pPr>
            <a:r>
              <a:rPr lang="en-US" b="1" dirty="0">
                <a:latin typeface="Myriad Pro"/>
                <a:cs typeface="Myriad Pro"/>
              </a:rPr>
              <a:t>Method (cont.)</a:t>
            </a:r>
          </a:p>
          <a:p>
            <a:pPr defTabSz="4024857" eaLnBrk="0" hangingPunct="0">
              <a:lnSpc>
                <a:spcPct val="95000"/>
              </a:lnSpc>
            </a:pPr>
            <a:endParaRPr lang="en-US" sz="3200" dirty="0">
              <a:latin typeface="Myriad Pro"/>
            </a:endParaRPr>
          </a:p>
        </p:txBody>
      </p:sp>
      <p:sp>
        <p:nvSpPr>
          <p:cNvPr id="38" name="AutoShape 4"/>
          <p:cNvSpPr>
            <a:spLocks noChangeArrowheads="1"/>
          </p:cNvSpPr>
          <p:nvPr/>
        </p:nvSpPr>
        <p:spPr bwMode="auto">
          <a:xfrm>
            <a:off x="27892407" y="19814040"/>
            <a:ext cx="11493491" cy="11541082"/>
          </a:xfrm>
          <a:prstGeom prst="roundRect">
            <a:avLst>
              <a:gd name="adj" fmla="val 7000"/>
            </a:avLst>
          </a:prstGeom>
          <a:solidFill>
            <a:schemeClr val="bg1"/>
          </a:solidFill>
          <a:ln w="9525">
            <a:solidFill>
              <a:schemeClr val="tx1"/>
            </a:solidFill>
            <a:round/>
            <a:headEnd/>
            <a:tailEnd/>
          </a:ln>
          <a:effectLst/>
        </p:spPr>
        <p:txBody>
          <a:bodyPr wrap="none" lIns="83845" tIns="41923" rIns="83845" bIns="41923" anchor="ctr"/>
          <a:lstStyle/>
          <a:p>
            <a:endParaRPr lang="en-US"/>
          </a:p>
        </p:txBody>
      </p:sp>
      <p:sp>
        <p:nvSpPr>
          <p:cNvPr id="39" name="Text Box 9"/>
          <p:cNvSpPr txBox="1">
            <a:spLocks noChangeArrowheads="1"/>
          </p:cNvSpPr>
          <p:nvPr/>
        </p:nvSpPr>
        <p:spPr bwMode="auto">
          <a:xfrm>
            <a:off x="27692305" y="19559607"/>
            <a:ext cx="12022361" cy="2437806"/>
          </a:xfrm>
          <a:prstGeom prst="rect">
            <a:avLst/>
          </a:prstGeom>
          <a:noFill/>
          <a:ln w="9525">
            <a:noFill/>
            <a:miter lim="800000"/>
            <a:headEnd/>
            <a:tailEnd/>
          </a:ln>
          <a:effectLst/>
        </p:spPr>
        <p:txBody>
          <a:bodyPr wrap="square" lIns="639760" tIns="548366" rIns="639760" bIns="548366">
            <a:spAutoFit/>
          </a:bodyPr>
          <a:lstStyle/>
          <a:p>
            <a:pPr defTabSz="4024857" eaLnBrk="0" hangingPunct="0">
              <a:lnSpc>
                <a:spcPct val="95000"/>
              </a:lnSpc>
            </a:pPr>
            <a:r>
              <a:rPr lang="en-US" b="1" dirty="0">
                <a:latin typeface="Myriad Pro"/>
                <a:cs typeface="Myriad Pro"/>
              </a:rPr>
              <a:t>Conclusions</a:t>
            </a:r>
            <a:endParaRPr lang="en-US" sz="2900" dirty="0">
              <a:latin typeface="Times New Roman" pitchFamily="18" charset="0"/>
            </a:endParaRPr>
          </a:p>
        </p:txBody>
      </p:sp>
      <p:sp>
        <p:nvSpPr>
          <p:cNvPr id="45" name="Text Box 9"/>
          <p:cNvSpPr txBox="1">
            <a:spLocks noChangeArrowheads="1"/>
          </p:cNvSpPr>
          <p:nvPr/>
        </p:nvSpPr>
        <p:spPr bwMode="auto">
          <a:xfrm>
            <a:off x="27759974" y="31772282"/>
            <a:ext cx="11954692" cy="2160038"/>
          </a:xfrm>
          <a:prstGeom prst="rect">
            <a:avLst/>
          </a:prstGeom>
          <a:noFill/>
          <a:ln w="9525">
            <a:noFill/>
            <a:miter lim="800000"/>
            <a:headEnd/>
            <a:tailEnd/>
          </a:ln>
          <a:effectLst/>
        </p:spPr>
        <p:txBody>
          <a:bodyPr wrap="square" lIns="639760" tIns="548366" rIns="639760" bIns="548366">
            <a:spAutoFit/>
          </a:bodyPr>
          <a:lstStyle/>
          <a:p>
            <a:pPr defTabSz="561879" eaLnBrk="0" hangingPunct="0">
              <a:lnSpc>
                <a:spcPct val="95000"/>
              </a:lnSpc>
            </a:pPr>
            <a:r>
              <a:rPr lang="en-US" sz="7200" b="1" dirty="0">
                <a:latin typeface="Myriad Pro"/>
                <a:cs typeface="Myriad Pro"/>
              </a:rPr>
              <a:t>Bibliography</a:t>
            </a:r>
            <a:endParaRPr lang="en-US" b="1" dirty="0">
              <a:latin typeface="Myriad Pro"/>
              <a:cs typeface="Myriad Pro"/>
            </a:endParaRPr>
          </a:p>
        </p:txBody>
      </p:sp>
      <p:sp>
        <p:nvSpPr>
          <p:cNvPr id="16" name="AutoShape 4"/>
          <p:cNvSpPr>
            <a:spLocks noChangeArrowheads="1"/>
          </p:cNvSpPr>
          <p:nvPr/>
        </p:nvSpPr>
        <p:spPr bwMode="auto">
          <a:xfrm>
            <a:off x="633035" y="23213143"/>
            <a:ext cx="11708738" cy="16205243"/>
          </a:xfrm>
          <a:prstGeom prst="roundRect">
            <a:avLst>
              <a:gd name="adj" fmla="val 7000"/>
            </a:avLst>
          </a:prstGeom>
          <a:solidFill>
            <a:schemeClr val="bg1"/>
          </a:solidFill>
          <a:ln w="9525">
            <a:solidFill>
              <a:schemeClr val="tx1"/>
            </a:solidFill>
            <a:round/>
            <a:headEnd/>
            <a:tailEnd/>
          </a:ln>
          <a:effectLst/>
        </p:spPr>
        <p:txBody>
          <a:bodyPr wrap="none" lIns="83845" tIns="41923" rIns="83845" bIns="41923" anchor="ctr"/>
          <a:lstStyle/>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a:p>
            <a:pPr defTabSz="4024857" eaLnBrk="0" hangingPunct="0">
              <a:lnSpc>
                <a:spcPct val="95000"/>
              </a:lnSpc>
            </a:pPr>
            <a:endParaRPr lang="en-US" sz="3200" dirty="0">
              <a:latin typeface="Myriad Pro"/>
            </a:endParaRPr>
          </a:p>
        </p:txBody>
      </p:sp>
      <p:sp>
        <p:nvSpPr>
          <p:cNvPr id="37" name="AutoShape 4"/>
          <p:cNvSpPr>
            <a:spLocks noChangeArrowheads="1"/>
          </p:cNvSpPr>
          <p:nvPr/>
        </p:nvSpPr>
        <p:spPr bwMode="auto">
          <a:xfrm>
            <a:off x="13084120" y="19814039"/>
            <a:ext cx="14043975" cy="19604348"/>
          </a:xfrm>
          <a:prstGeom prst="roundRect">
            <a:avLst>
              <a:gd name="adj" fmla="val 7000"/>
            </a:avLst>
          </a:prstGeom>
          <a:solidFill>
            <a:schemeClr val="bg1"/>
          </a:solidFill>
          <a:ln w="9525">
            <a:solidFill>
              <a:schemeClr val="tx1"/>
            </a:solidFill>
            <a:round/>
            <a:headEnd/>
            <a:tailEnd/>
          </a:ln>
          <a:effectLst/>
        </p:spPr>
        <p:txBody>
          <a:bodyPr wrap="none" lIns="83845" tIns="41923" rIns="83845" bIns="41923" anchor="ctr"/>
          <a:lstStyle/>
          <a:p>
            <a:endParaRPr lang="en-US" dirty="0"/>
          </a:p>
        </p:txBody>
      </p:sp>
      <p:sp>
        <p:nvSpPr>
          <p:cNvPr id="40" name="Text Box 9"/>
          <p:cNvSpPr txBox="1">
            <a:spLocks noChangeArrowheads="1"/>
          </p:cNvSpPr>
          <p:nvPr/>
        </p:nvSpPr>
        <p:spPr bwMode="auto">
          <a:xfrm>
            <a:off x="13039665" y="19533544"/>
            <a:ext cx="11954692" cy="2437806"/>
          </a:xfrm>
          <a:prstGeom prst="rect">
            <a:avLst/>
          </a:prstGeom>
          <a:noFill/>
          <a:ln w="9525">
            <a:noFill/>
            <a:miter lim="800000"/>
            <a:headEnd/>
            <a:tailEnd/>
          </a:ln>
          <a:effectLst/>
        </p:spPr>
        <p:txBody>
          <a:bodyPr wrap="square" lIns="639760" tIns="548366" rIns="639760" bIns="548366">
            <a:spAutoFit/>
          </a:bodyPr>
          <a:lstStyle/>
          <a:p>
            <a:pPr defTabSz="4024857" eaLnBrk="0" hangingPunct="0">
              <a:lnSpc>
                <a:spcPct val="95000"/>
              </a:lnSpc>
            </a:pPr>
            <a:r>
              <a:rPr lang="en-US" b="1" dirty="0">
                <a:latin typeface="Myriad Pro"/>
                <a:cs typeface="Myriad Pro"/>
              </a:rPr>
              <a:t>Results</a:t>
            </a:r>
          </a:p>
        </p:txBody>
      </p:sp>
      <p:sp>
        <p:nvSpPr>
          <p:cNvPr id="30" name="AutoShape 4"/>
          <p:cNvSpPr>
            <a:spLocks noChangeArrowheads="1"/>
          </p:cNvSpPr>
          <p:nvPr/>
        </p:nvSpPr>
        <p:spPr bwMode="auto">
          <a:xfrm>
            <a:off x="27825987" y="36391448"/>
            <a:ext cx="11559911" cy="3026939"/>
          </a:xfrm>
          <a:prstGeom prst="roundRect">
            <a:avLst>
              <a:gd name="adj" fmla="val 7000"/>
            </a:avLst>
          </a:prstGeom>
          <a:solidFill>
            <a:schemeClr val="bg1"/>
          </a:solidFill>
          <a:ln w="9525">
            <a:solidFill>
              <a:schemeClr val="tx1"/>
            </a:solidFill>
            <a:round/>
            <a:headEnd/>
            <a:tailEnd/>
          </a:ln>
          <a:effectLst/>
        </p:spPr>
        <p:txBody>
          <a:bodyPr wrap="none" lIns="83845" tIns="41923" rIns="83845" bIns="41923" anchor="ctr"/>
          <a:lstStyle/>
          <a:p>
            <a:endParaRPr lang="en-US" dirty="0"/>
          </a:p>
        </p:txBody>
      </p:sp>
      <p:sp>
        <p:nvSpPr>
          <p:cNvPr id="32" name="Text Box 9"/>
          <p:cNvSpPr txBox="1">
            <a:spLocks noChangeArrowheads="1"/>
          </p:cNvSpPr>
          <p:nvPr/>
        </p:nvSpPr>
        <p:spPr bwMode="auto">
          <a:xfrm>
            <a:off x="27735466" y="36048290"/>
            <a:ext cx="11506174" cy="3124918"/>
          </a:xfrm>
          <a:prstGeom prst="rect">
            <a:avLst/>
          </a:prstGeom>
          <a:noFill/>
          <a:ln w="9525">
            <a:noFill/>
            <a:miter lim="800000"/>
            <a:headEnd/>
            <a:tailEnd/>
          </a:ln>
          <a:effectLst/>
        </p:spPr>
        <p:txBody>
          <a:bodyPr wrap="square" lIns="639760" tIns="548366" rIns="639760" bIns="548366">
            <a:spAutoFit/>
          </a:bodyPr>
          <a:lstStyle/>
          <a:p>
            <a:pPr defTabSz="561879" eaLnBrk="0" hangingPunct="0">
              <a:lnSpc>
                <a:spcPct val="95000"/>
              </a:lnSpc>
            </a:pPr>
            <a:r>
              <a:rPr lang="en-US" sz="6600" b="1" dirty="0">
                <a:latin typeface="Myriad Pro"/>
                <a:cs typeface="Myriad Pro"/>
              </a:rPr>
              <a:t>Acknowledgments</a:t>
            </a:r>
            <a:endParaRPr lang="en-US" sz="1200" b="1" dirty="0">
              <a:latin typeface="Myriad Pro"/>
              <a:cs typeface="Myriad Pro"/>
            </a:endParaRPr>
          </a:p>
          <a:p>
            <a:pPr defTabSz="561879" eaLnBrk="0" hangingPunct="0">
              <a:lnSpc>
                <a:spcPct val="95000"/>
              </a:lnSpc>
            </a:pPr>
            <a:endParaRPr lang="en-US" sz="7200" b="1" dirty="0">
              <a:latin typeface="Myriad Pro"/>
              <a:cs typeface="Myriad Pro"/>
            </a:endParaRPr>
          </a:p>
        </p:txBody>
      </p:sp>
      <p:graphicFrame>
        <p:nvGraphicFramePr>
          <p:cNvPr id="44" name="Chart 43">
            <a:extLst>
              <a:ext uri="{FF2B5EF4-FFF2-40B4-BE49-F238E27FC236}">
                <a16:creationId xmlns:a16="http://schemas.microsoft.com/office/drawing/2014/main" id="{DF04E22D-7F04-4521-9582-7868C1316385}"/>
              </a:ext>
            </a:extLst>
          </p:cNvPr>
          <p:cNvGraphicFramePr>
            <a:graphicFrameLocks/>
          </p:cNvGraphicFramePr>
          <p:nvPr>
            <p:extLst>
              <p:ext uri="{D42A27DB-BD31-4B8C-83A1-F6EECF244321}">
                <p14:modId xmlns:p14="http://schemas.microsoft.com/office/powerpoint/2010/main" val="1225040849"/>
              </p:ext>
            </p:extLst>
          </p:nvPr>
        </p:nvGraphicFramePr>
        <p:xfrm>
          <a:off x="13715999" y="30260054"/>
          <a:ext cx="12837645" cy="6217562"/>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2AC2A140-4EC2-4180-A69E-6072FE60C15F}"/>
              </a:ext>
            </a:extLst>
          </p:cNvPr>
          <p:cNvSpPr txBox="1"/>
          <p:nvPr/>
        </p:nvSpPr>
        <p:spPr>
          <a:xfrm>
            <a:off x="13715999" y="36391448"/>
            <a:ext cx="12837645" cy="3600986"/>
          </a:xfrm>
          <a:prstGeom prst="rect">
            <a:avLst/>
          </a:prstGeom>
          <a:noFill/>
        </p:spPr>
        <p:txBody>
          <a:bodyPr wrap="square" rtlCol="0">
            <a:spAutoFit/>
          </a:bodyPr>
          <a:lstStyle/>
          <a:p>
            <a:pPr algn="just"/>
            <a:r>
              <a:rPr lang="en-CA" sz="2800" b="1" dirty="0">
                <a:latin typeface="Myriad Pro"/>
              </a:rPr>
              <a:t>Figure 5. Cross-section area of bone marrow adipocytes in proximal tibia epiphysis of rat knees. </a:t>
            </a:r>
            <a:r>
              <a:rPr lang="en-CA" sz="2800" dirty="0">
                <a:latin typeface="Myriad Pro"/>
              </a:rPr>
              <a:t>The column clusters represent different periods of immobilization and remobilization of the knee joint. The average value in mm</a:t>
            </a:r>
            <a:r>
              <a:rPr lang="en-CA" sz="2800" baseline="30000" dirty="0">
                <a:latin typeface="Myriad Pro"/>
              </a:rPr>
              <a:t>2</a:t>
            </a:r>
            <a:r>
              <a:rPr lang="en-CA" sz="2800" dirty="0">
                <a:latin typeface="Myriad Pro"/>
              </a:rPr>
              <a:t> for each timepoint was calculated from 6 FOV’s of 5 knee samples per group (experimental, control, or age match). The error bars represent standard deviation. Number of knees is displayed at the bottom of each bar.</a:t>
            </a:r>
          </a:p>
          <a:p>
            <a:pPr algn="just"/>
            <a:r>
              <a:rPr lang="en-CA" sz="2400" dirty="0">
                <a:latin typeface="Myriad Pro"/>
              </a:rPr>
              <a:t>*except for experimental and control groups of 8/16 timepoint  </a:t>
            </a:r>
            <a:endParaRPr lang="en-US" sz="2400" dirty="0">
              <a:latin typeface="Myriad Pro"/>
              <a:cs typeface="Myriad Pro"/>
            </a:endParaRPr>
          </a:p>
          <a:p>
            <a:pPr algn="just"/>
            <a:endParaRPr lang="en-CA" sz="2800" dirty="0">
              <a:latin typeface="Myriad Pro"/>
            </a:endParaRPr>
          </a:p>
        </p:txBody>
      </p:sp>
      <p:graphicFrame>
        <p:nvGraphicFramePr>
          <p:cNvPr id="48" name="Chart 47">
            <a:extLst>
              <a:ext uri="{FF2B5EF4-FFF2-40B4-BE49-F238E27FC236}">
                <a16:creationId xmlns:a16="http://schemas.microsoft.com/office/drawing/2014/main" id="{4A98FD37-F2EA-47A2-A40F-E27C79E1EBB8}"/>
              </a:ext>
            </a:extLst>
          </p:cNvPr>
          <p:cNvGraphicFramePr>
            <a:graphicFrameLocks/>
          </p:cNvGraphicFramePr>
          <p:nvPr>
            <p:extLst>
              <p:ext uri="{D42A27DB-BD31-4B8C-83A1-F6EECF244321}">
                <p14:modId xmlns:p14="http://schemas.microsoft.com/office/powerpoint/2010/main" val="2445495770"/>
              </p:ext>
            </p:extLst>
          </p:nvPr>
        </p:nvGraphicFramePr>
        <p:xfrm>
          <a:off x="13715999" y="21316938"/>
          <a:ext cx="12645832" cy="5856647"/>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a:extLst>
              <a:ext uri="{FF2B5EF4-FFF2-40B4-BE49-F238E27FC236}">
                <a16:creationId xmlns:a16="http://schemas.microsoft.com/office/drawing/2014/main" id="{FACDA8C0-F958-482B-97CD-09FB57628BEB}"/>
              </a:ext>
            </a:extLst>
          </p:cNvPr>
          <p:cNvSpPr txBox="1"/>
          <p:nvPr/>
        </p:nvSpPr>
        <p:spPr>
          <a:xfrm>
            <a:off x="1231331" y="8306941"/>
            <a:ext cx="10539773" cy="13880723"/>
          </a:xfrm>
          <a:prstGeom prst="rect">
            <a:avLst/>
          </a:prstGeom>
          <a:noFill/>
        </p:spPr>
        <p:txBody>
          <a:bodyPr wrap="square" rtlCol="0">
            <a:spAutoFit/>
          </a:bodyPr>
          <a:lstStyle/>
          <a:p>
            <a:pPr algn="just"/>
            <a:r>
              <a:rPr lang="en-CA" sz="3200" dirty="0">
                <a:latin typeface="Myriad Pro"/>
              </a:rPr>
              <a:t>Adipose tissue carries out many essential functions in the body such as storage of energy, production of hormones and insulation. However, its excessive expansion is associated with pathological conditions and is instigated by diseases like diabetes and osteoporosis. Adipose tissue within the bone marrow of a knee joint can be remodelled as a result of immobility and skeletal unloading. Prolonged periods of immobilization are thought to have an effect on the size and cellularity of adipocyte cells in the bone marrow. In previous work from the Dr. </a:t>
            </a:r>
            <a:r>
              <a:rPr lang="en-CA" sz="3200" dirty="0" err="1">
                <a:latin typeface="Myriad Pro"/>
              </a:rPr>
              <a:t>Laneuville’s</a:t>
            </a:r>
            <a:r>
              <a:rPr lang="en-CA" sz="3200" dirty="0">
                <a:latin typeface="Myriad Pro"/>
              </a:rPr>
              <a:t> laboratory, it was demonstrated that at short durations of immobility, adipocyte hyperplasia is observed, whereas at longer durations hypertrophy predominates. The issue of reversibility was not addressed in previous study and is the main focus of this research project. 20 Sprague Dawley rat knee joints were immobilized for the period of 8 weeks and subsequently remobilized for durations of 0, 8, 16 and 32 weeks. The reversibility of adipocyte accumulation was investigated through </a:t>
            </a:r>
            <a:r>
              <a:rPr lang="en-CA" sz="3200" dirty="0" err="1">
                <a:latin typeface="Myriad Pro"/>
              </a:rPr>
              <a:t>histomorphometric</a:t>
            </a:r>
            <a:r>
              <a:rPr lang="en-CA" sz="3200" dirty="0">
                <a:latin typeface="Myriad Pro"/>
              </a:rPr>
              <a:t> analysis. The proposed hypothesis is that for the studied duration of immobilization the adipocyte tissue will undergo hyperplasia which will not be reversed following longer periods of remobilization. The findings of this project may have a potential application in humans with the aim to treat the negative effects of extended periods of immobility induced adipocyte accumulation in the bone marrow. </a:t>
            </a:r>
          </a:p>
        </p:txBody>
      </p:sp>
      <p:sp>
        <p:nvSpPr>
          <p:cNvPr id="20" name="TextBox 19">
            <a:extLst>
              <a:ext uri="{FF2B5EF4-FFF2-40B4-BE49-F238E27FC236}">
                <a16:creationId xmlns:a16="http://schemas.microsoft.com/office/drawing/2014/main" id="{64773B1C-1C7F-4351-94A9-B08F9F223CB7}"/>
              </a:ext>
            </a:extLst>
          </p:cNvPr>
          <p:cNvSpPr txBox="1"/>
          <p:nvPr/>
        </p:nvSpPr>
        <p:spPr>
          <a:xfrm>
            <a:off x="13562715" y="15024884"/>
            <a:ext cx="11446329" cy="3970318"/>
          </a:xfrm>
          <a:prstGeom prst="rect">
            <a:avLst/>
          </a:prstGeom>
          <a:noFill/>
        </p:spPr>
        <p:txBody>
          <a:bodyPr wrap="square" rtlCol="0">
            <a:spAutoFit/>
          </a:bodyPr>
          <a:lstStyle/>
          <a:p>
            <a:pPr algn="just"/>
            <a:r>
              <a:rPr lang="en-CA" sz="2800" b="1" dirty="0">
                <a:latin typeface="Myriad Pro"/>
              </a:rPr>
              <a:t>Figure 1. The micrograph of an experimental group rat tibia epiphysis immobilized for 8 weeks and remobilized for </a:t>
            </a:r>
            <a:r>
              <a:rPr lang="en-CA" sz="2800" b="1">
                <a:latin typeface="Myriad Pro"/>
              </a:rPr>
              <a:t>8 weeks. </a:t>
            </a:r>
            <a:r>
              <a:rPr lang="en-CA" sz="2800" dirty="0">
                <a:latin typeface="Myriad Pro"/>
              </a:rPr>
              <a:t>The knees were cut into sagittal sections at the mid-medial condyle and stained with H &amp; E.  The image was taken with “Olympus BH-2“ light microscope at 1X magnification.  The visible regions include epiphysis and diaphysis  of proximal tibia, epiphyseal plate, and femur (top right). The grid was superimposed to generate equal FOV regions for future selection. All images were taken in the same orientation with anterior side being on the top and posterior – on the bottom. </a:t>
            </a:r>
            <a:endParaRPr lang="en-CA" sz="2800" b="1" dirty="0">
              <a:latin typeface="Myriad Pro"/>
            </a:endParaRPr>
          </a:p>
        </p:txBody>
      </p:sp>
      <p:sp>
        <p:nvSpPr>
          <p:cNvPr id="21" name="TextBox 20">
            <a:extLst>
              <a:ext uri="{FF2B5EF4-FFF2-40B4-BE49-F238E27FC236}">
                <a16:creationId xmlns:a16="http://schemas.microsoft.com/office/drawing/2014/main" id="{0EE4819F-0CBE-4911-8323-5C42F33C8042}"/>
              </a:ext>
            </a:extLst>
          </p:cNvPr>
          <p:cNvSpPr txBox="1"/>
          <p:nvPr/>
        </p:nvSpPr>
        <p:spPr>
          <a:xfrm>
            <a:off x="25487639" y="13801485"/>
            <a:ext cx="6555014" cy="4031873"/>
          </a:xfrm>
          <a:prstGeom prst="rect">
            <a:avLst/>
          </a:prstGeom>
          <a:noFill/>
        </p:spPr>
        <p:txBody>
          <a:bodyPr wrap="square" rtlCol="0">
            <a:spAutoFit/>
          </a:bodyPr>
          <a:lstStyle/>
          <a:p>
            <a:pPr algn="just"/>
            <a:r>
              <a:rPr lang="en-CA" sz="2800" b="1" dirty="0">
                <a:latin typeface="Myriad Pro"/>
              </a:rPr>
              <a:t>Figure 2. The photograph of 5</a:t>
            </a:r>
            <a:r>
              <a:rPr lang="en-CA" sz="2800" b="1" baseline="30000" dirty="0">
                <a:latin typeface="Myriad Pro"/>
              </a:rPr>
              <a:t>th </a:t>
            </a:r>
            <a:r>
              <a:rPr lang="en-CA" sz="2800" b="1" dirty="0">
                <a:latin typeface="Myriad Pro"/>
              </a:rPr>
              <a:t>FOV from the sagittal section of a rat knee in the experimental group of 8/8 timepoint. </a:t>
            </a:r>
            <a:r>
              <a:rPr lang="en-CA" sz="2800" dirty="0">
                <a:latin typeface="Myriad Pro"/>
              </a:rPr>
              <a:t>The image was taken with “Olympus BH-2” microscope at 10X magnification.</a:t>
            </a:r>
            <a:r>
              <a:rPr lang="en-CA" sz="2800" b="1" dirty="0">
                <a:latin typeface="Myriad Pro"/>
              </a:rPr>
              <a:t> </a:t>
            </a:r>
            <a:r>
              <a:rPr lang="en-CA" sz="2800" dirty="0">
                <a:latin typeface="Myriad Pro"/>
              </a:rPr>
              <a:t>This FOV is indicated on  1X image with a yellow star for reference.  </a:t>
            </a:r>
            <a:r>
              <a:rPr lang="en-CA" sz="2800" b="1" dirty="0">
                <a:latin typeface="Myriad Pro"/>
              </a:rPr>
              <a:t> </a:t>
            </a:r>
            <a:endParaRPr lang="en-CA" sz="3200" b="1" dirty="0">
              <a:latin typeface="Myriad Pro"/>
            </a:endParaRPr>
          </a:p>
          <a:p>
            <a:endParaRPr lang="en-CA" sz="3200" b="1" dirty="0">
              <a:latin typeface="Myriad Pro"/>
            </a:endParaRPr>
          </a:p>
        </p:txBody>
      </p:sp>
      <p:sp>
        <p:nvSpPr>
          <p:cNvPr id="24" name="TextBox 23">
            <a:extLst>
              <a:ext uri="{FF2B5EF4-FFF2-40B4-BE49-F238E27FC236}">
                <a16:creationId xmlns:a16="http://schemas.microsoft.com/office/drawing/2014/main" id="{12F279B1-40A2-4907-8D2E-CC607278DD1E}"/>
              </a:ext>
            </a:extLst>
          </p:cNvPr>
          <p:cNvSpPr txBox="1"/>
          <p:nvPr/>
        </p:nvSpPr>
        <p:spPr>
          <a:xfrm>
            <a:off x="28329189" y="33368835"/>
            <a:ext cx="10663595" cy="2062103"/>
          </a:xfrm>
          <a:prstGeom prst="rect">
            <a:avLst/>
          </a:prstGeom>
          <a:noFill/>
        </p:spPr>
        <p:txBody>
          <a:bodyPr wrap="square" rtlCol="0">
            <a:spAutoFit/>
          </a:bodyPr>
          <a:lstStyle/>
          <a:p>
            <a:r>
              <a:rPr lang="en-CA" sz="3200" dirty="0"/>
              <a:t>1. </a:t>
            </a:r>
            <a:r>
              <a:rPr lang="en-CA" sz="3200" dirty="0" err="1"/>
              <a:t>Trudel</a:t>
            </a:r>
            <a:r>
              <a:rPr lang="en-CA" sz="3200" dirty="0"/>
              <a:t>, G., Uhthoff, H. K., Solanki, S., &amp; </a:t>
            </a:r>
            <a:r>
              <a:rPr lang="en-CA" sz="3200" dirty="0" err="1"/>
              <a:t>Laneuville</a:t>
            </a:r>
            <a:r>
              <a:rPr lang="en-CA" sz="3200" dirty="0"/>
              <a:t>, O. (2017). The effects of knee immobilization on marrow adipocyte hyperplasia and hypertrophy at the proximal rat tibia epiphysis [Abstract]. Acta </a:t>
            </a:r>
            <a:r>
              <a:rPr lang="en-CA" sz="3200" dirty="0" err="1"/>
              <a:t>Histochemica</a:t>
            </a:r>
            <a:r>
              <a:rPr lang="en-CA" sz="3200" dirty="0"/>
              <a:t>, 119(7), 759-765. </a:t>
            </a:r>
            <a:endParaRPr lang="en-CA" dirty="0"/>
          </a:p>
        </p:txBody>
      </p:sp>
      <p:sp>
        <p:nvSpPr>
          <p:cNvPr id="2" name="TextBox 1">
            <a:extLst>
              <a:ext uri="{FF2B5EF4-FFF2-40B4-BE49-F238E27FC236}">
                <a16:creationId xmlns:a16="http://schemas.microsoft.com/office/drawing/2014/main" id="{A9D1E4C4-3BFD-4972-B9A2-E1B054F007FD}"/>
              </a:ext>
            </a:extLst>
          </p:cNvPr>
          <p:cNvSpPr txBox="1"/>
          <p:nvPr/>
        </p:nvSpPr>
        <p:spPr>
          <a:xfrm>
            <a:off x="1205585" y="23388862"/>
            <a:ext cx="8872780" cy="2970044"/>
          </a:xfrm>
          <a:prstGeom prst="rect">
            <a:avLst/>
          </a:prstGeom>
          <a:noFill/>
        </p:spPr>
        <p:txBody>
          <a:bodyPr wrap="square" rtlCol="0">
            <a:spAutoFit/>
          </a:bodyPr>
          <a:lstStyle/>
          <a:p>
            <a:r>
              <a:rPr lang="en-US" sz="9600" b="1" dirty="0">
                <a:latin typeface="Myriad Pro"/>
                <a:cs typeface="Myriad Pro"/>
              </a:rPr>
              <a:t>Method</a:t>
            </a:r>
            <a:endParaRPr lang="en-US" b="1" dirty="0">
              <a:latin typeface="Myriad Pro"/>
              <a:cs typeface="Myriad Pro"/>
            </a:endParaRPr>
          </a:p>
          <a:p>
            <a:endParaRPr lang="en-CA" dirty="0"/>
          </a:p>
        </p:txBody>
      </p:sp>
      <p:pic>
        <p:nvPicPr>
          <p:cNvPr id="6" name="Picture 5">
            <a:extLst>
              <a:ext uri="{FF2B5EF4-FFF2-40B4-BE49-F238E27FC236}">
                <a16:creationId xmlns:a16="http://schemas.microsoft.com/office/drawing/2014/main" id="{B77D577A-98A5-4A66-9F18-F0CA4C4236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58160" y="8439211"/>
            <a:ext cx="6634624" cy="4942553"/>
          </a:xfrm>
          <a:prstGeom prst="rect">
            <a:avLst/>
          </a:prstGeom>
        </p:spPr>
      </p:pic>
      <p:pic>
        <p:nvPicPr>
          <p:cNvPr id="9" name="Picture 8">
            <a:extLst>
              <a:ext uri="{FF2B5EF4-FFF2-40B4-BE49-F238E27FC236}">
                <a16:creationId xmlns:a16="http://schemas.microsoft.com/office/drawing/2014/main" id="{05F9E238-AEDF-48E8-9200-403F10BCB63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472952" y="8397507"/>
            <a:ext cx="6660362" cy="4984257"/>
          </a:xfrm>
          <a:prstGeom prst="rect">
            <a:avLst/>
          </a:prstGeom>
        </p:spPr>
      </p:pic>
      <p:sp>
        <p:nvSpPr>
          <p:cNvPr id="43" name="Text Box 9"/>
          <p:cNvSpPr txBox="1">
            <a:spLocks noChangeArrowheads="1"/>
          </p:cNvSpPr>
          <p:nvPr/>
        </p:nvSpPr>
        <p:spPr bwMode="auto">
          <a:xfrm>
            <a:off x="13903606" y="26480010"/>
            <a:ext cx="12650039" cy="1458308"/>
          </a:xfrm>
          <a:prstGeom prst="rect">
            <a:avLst/>
          </a:prstGeom>
          <a:noFill/>
          <a:ln w="9525">
            <a:noFill/>
            <a:miter lim="800000"/>
            <a:headEnd/>
            <a:tailEnd/>
          </a:ln>
          <a:effectLst/>
        </p:spPr>
        <p:txBody>
          <a:bodyPr wrap="square" lIns="639760" tIns="548366" rIns="639760" bIns="548366">
            <a:spAutoFit/>
          </a:bodyPr>
          <a:lstStyle/>
          <a:p>
            <a:pPr algn="just" defTabSz="561879" eaLnBrk="0" hangingPunct="0">
              <a:lnSpc>
                <a:spcPct val="95000"/>
              </a:lnSpc>
            </a:pPr>
            <a:endParaRPr lang="en-US" sz="2400" dirty="0">
              <a:latin typeface="Myriad Pro"/>
              <a:cs typeface="Myriad Pro"/>
            </a:endParaRPr>
          </a:p>
        </p:txBody>
      </p:sp>
      <p:pic>
        <p:nvPicPr>
          <p:cNvPr id="13" name="Picture 12">
            <a:extLst>
              <a:ext uri="{FF2B5EF4-FFF2-40B4-BE49-F238E27FC236}">
                <a16:creationId xmlns:a16="http://schemas.microsoft.com/office/drawing/2014/main" id="{9EFCFB02-66D1-4814-A2FF-58391EEBDF1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562715" y="8306941"/>
            <a:ext cx="11431642" cy="6558967"/>
          </a:xfrm>
          <a:prstGeom prst="rect">
            <a:avLst/>
          </a:prstGeom>
        </p:spPr>
      </p:pic>
      <p:sp>
        <p:nvSpPr>
          <p:cNvPr id="22" name="Star: 5 Points 21">
            <a:extLst>
              <a:ext uri="{FF2B5EF4-FFF2-40B4-BE49-F238E27FC236}">
                <a16:creationId xmlns:a16="http://schemas.microsoft.com/office/drawing/2014/main" id="{A08B07B1-A5C0-4AF1-9420-04CFC3DF6376}"/>
              </a:ext>
            </a:extLst>
          </p:cNvPr>
          <p:cNvSpPr/>
          <p:nvPr/>
        </p:nvSpPr>
        <p:spPr>
          <a:xfrm>
            <a:off x="17020456" y="9539258"/>
            <a:ext cx="235124" cy="169080"/>
          </a:xfrm>
          <a:prstGeom prst="star5">
            <a:avLst/>
          </a:prstGeom>
          <a:solidFill>
            <a:srgbClr val="FFFF00"/>
          </a:solidFill>
          <a:ln>
            <a:solidFill>
              <a:srgbClr val="FFFF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CA"/>
          </a:p>
        </p:txBody>
      </p:sp>
      <p:sp>
        <p:nvSpPr>
          <p:cNvPr id="14" name="TextBox 13">
            <a:extLst>
              <a:ext uri="{FF2B5EF4-FFF2-40B4-BE49-F238E27FC236}">
                <a16:creationId xmlns:a16="http://schemas.microsoft.com/office/drawing/2014/main" id="{32627BD3-B698-4D83-AA8C-645A17BA8731}"/>
              </a:ext>
            </a:extLst>
          </p:cNvPr>
          <p:cNvSpPr txBox="1"/>
          <p:nvPr/>
        </p:nvSpPr>
        <p:spPr>
          <a:xfrm>
            <a:off x="28329189" y="37522775"/>
            <a:ext cx="10663595" cy="1569660"/>
          </a:xfrm>
          <a:prstGeom prst="rect">
            <a:avLst/>
          </a:prstGeom>
          <a:noFill/>
        </p:spPr>
        <p:txBody>
          <a:bodyPr wrap="square" rtlCol="0">
            <a:spAutoFit/>
          </a:bodyPr>
          <a:lstStyle/>
          <a:p>
            <a:pPr algn="just"/>
            <a:r>
              <a:rPr lang="en-CA" sz="3200" dirty="0"/>
              <a:t>I would like to thank Dr. </a:t>
            </a:r>
            <a:r>
              <a:rPr lang="en-CA" sz="3200" dirty="0" err="1"/>
              <a:t>Laneuville</a:t>
            </a:r>
            <a:r>
              <a:rPr lang="en-CA" sz="3200" dirty="0"/>
              <a:t> for providing me with the invaluable opportunity to work on this project as well as Haodong Zhou for his guidance and continued support. </a:t>
            </a:r>
          </a:p>
        </p:txBody>
      </p:sp>
      <p:sp>
        <p:nvSpPr>
          <p:cNvPr id="15" name="TextBox 14">
            <a:extLst>
              <a:ext uri="{FF2B5EF4-FFF2-40B4-BE49-F238E27FC236}">
                <a16:creationId xmlns:a16="http://schemas.microsoft.com/office/drawing/2014/main" id="{657FBA04-4486-4E96-84F3-18670174E63E}"/>
              </a:ext>
            </a:extLst>
          </p:cNvPr>
          <p:cNvSpPr txBox="1"/>
          <p:nvPr/>
        </p:nvSpPr>
        <p:spPr>
          <a:xfrm>
            <a:off x="13715999" y="27001440"/>
            <a:ext cx="12837645" cy="3308598"/>
          </a:xfrm>
          <a:prstGeom prst="rect">
            <a:avLst/>
          </a:prstGeom>
          <a:noFill/>
        </p:spPr>
        <p:txBody>
          <a:bodyPr wrap="square" rtlCol="0">
            <a:spAutoFit/>
          </a:bodyPr>
          <a:lstStyle/>
          <a:p>
            <a:pPr algn="just" defTabSz="561879" eaLnBrk="0" hangingPunct="0">
              <a:lnSpc>
                <a:spcPct val="95000"/>
              </a:lnSpc>
            </a:pPr>
            <a:r>
              <a:rPr lang="en-US" sz="2800" b="1" dirty="0">
                <a:latin typeface="Myriad Pro"/>
                <a:cs typeface="Myriad Pro"/>
              </a:rPr>
              <a:t>Figure 4. Adipocyte number </a:t>
            </a:r>
            <a:r>
              <a:rPr lang="en-CA" sz="2800" b="1" dirty="0">
                <a:latin typeface="Myriad Pro"/>
              </a:rPr>
              <a:t>in proximal tibia epiphysis of rat knees. </a:t>
            </a:r>
            <a:r>
              <a:rPr lang="en-CA" sz="2800" dirty="0">
                <a:latin typeface="Myriad Pro"/>
              </a:rPr>
              <a:t>The column clusters compare the average number of adipocytes per knee at various periods of immobilization and remobilization. The sum of the adipocyte count from 6 FOV’s of each knee in the group (experimental, control and age match) was averaged out between 5 knees* and plotted at each time point. The error bars represent standard deviation. Number of knees are displayed at the bottom of each bar.</a:t>
            </a:r>
          </a:p>
          <a:p>
            <a:pPr algn="just" defTabSz="561879" eaLnBrk="0" hangingPunct="0">
              <a:lnSpc>
                <a:spcPct val="95000"/>
              </a:lnSpc>
            </a:pPr>
            <a:r>
              <a:rPr lang="en-CA" sz="2400" dirty="0">
                <a:latin typeface="Myriad Pro"/>
              </a:rPr>
              <a:t>*except for experimental and control groups of 8/16 timepoint  </a:t>
            </a:r>
            <a:endParaRPr lang="en-US" sz="2400" dirty="0">
              <a:latin typeface="Myriad Pro"/>
              <a:cs typeface="Myriad Pro"/>
            </a:endParaRPr>
          </a:p>
        </p:txBody>
      </p:sp>
      <p:sp>
        <p:nvSpPr>
          <p:cNvPr id="18" name="TextBox 17">
            <a:extLst>
              <a:ext uri="{FF2B5EF4-FFF2-40B4-BE49-F238E27FC236}">
                <a16:creationId xmlns:a16="http://schemas.microsoft.com/office/drawing/2014/main" id="{F3B9993F-8F82-4DEE-AF96-419218260A0D}"/>
              </a:ext>
            </a:extLst>
          </p:cNvPr>
          <p:cNvSpPr txBox="1"/>
          <p:nvPr/>
        </p:nvSpPr>
        <p:spPr>
          <a:xfrm>
            <a:off x="25565205" y="14428168"/>
            <a:ext cx="12049539" cy="584775"/>
          </a:xfrm>
          <a:prstGeom prst="rect">
            <a:avLst/>
          </a:prstGeom>
          <a:noFill/>
        </p:spPr>
        <p:txBody>
          <a:bodyPr wrap="square" rtlCol="0">
            <a:spAutoFit/>
          </a:bodyPr>
          <a:lstStyle/>
          <a:p>
            <a:endParaRPr lang="en-CA" sz="3200" dirty="0"/>
          </a:p>
        </p:txBody>
      </p:sp>
      <p:sp>
        <p:nvSpPr>
          <p:cNvPr id="25" name="TextBox 24">
            <a:extLst>
              <a:ext uri="{FF2B5EF4-FFF2-40B4-BE49-F238E27FC236}">
                <a16:creationId xmlns:a16="http://schemas.microsoft.com/office/drawing/2014/main" id="{1C57A00A-DE21-4367-89DA-50BAA6BDE2B9}"/>
              </a:ext>
            </a:extLst>
          </p:cNvPr>
          <p:cNvSpPr txBox="1"/>
          <p:nvPr/>
        </p:nvSpPr>
        <p:spPr>
          <a:xfrm>
            <a:off x="32358160" y="13682485"/>
            <a:ext cx="6634624" cy="3970318"/>
          </a:xfrm>
          <a:prstGeom prst="rect">
            <a:avLst/>
          </a:prstGeom>
          <a:noFill/>
        </p:spPr>
        <p:txBody>
          <a:bodyPr wrap="square" rtlCol="0">
            <a:spAutoFit/>
          </a:bodyPr>
          <a:lstStyle/>
          <a:p>
            <a:pPr algn="just"/>
            <a:r>
              <a:rPr lang="en-CA" sz="2800" b="1" dirty="0">
                <a:latin typeface="Myriad Pro"/>
              </a:rPr>
              <a:t>Figure 3. The ImageJ analyzed image of 5</a:t>
            </a:r>
            <a:r>
              <a:rPr lang="en-CA" sz="2800" b="1" baseline="30000" dirty="0">
                <a:latin typeface="Myriad Pro"/>
              </a:rPr>
              <a:t>th</a:t>
            </a:r>
            <a:r>
              <a:rPr lang="en-CA" sz="2800" b="1" dirty="0">
                <a:latin typeface="Myriad Pro"/>
              </a:rPr>
              <a:t> FOV used for cross-section area calculation. </a:t>
            </a:r>
            <a:r>
              <a:rPr lang="en-CA" sz="2800" dirty="0">
                <a:latin typeface="Myriad Pro"/>
              </a:rPr>
              <a:t>The particle analyzer function was used to </a:t>
            </a:r>
            <a:r>
              <a:rPr lang="en-CA" sz="2800" b="1" dirty="0">
                <a:latin typeface="Myriad Pro"/>
              </a:rPr>
              <a:t> </a:t>
            </a:r>
            <a:r>
              <a:rPr lang="en-CA" sz="2800" dirty="0">
                <a:latin typeface="Myriad Pro"/>
              </a:rPr>
              <a:t>assess circularity and size of individual adipocytes. The incomplete adipocytes found at edges were not included in the analysis. The non adipocyte matter was manually removed with paintbrush. </a:t>
            </a:r>
            <a:endParaRPr lang="en-CA" sz="2800" dirty="0"/>
          </a:p>
        </p:txBody>
      </p:sp>
      <p:sp>
        <p:nvSpPr>
          <p:cNvPr id="26" name="TextBox 25">
            <a:extLst>
              <a:ext uri="{FF2B5EF4-FFF2-40B4-BE49-F238E27FC236}">
                <a16:creationId xmlns:a16="http://schemas.microsoft.com/office/drawing/2014/main" id="{63B2AF6B-C141-4A91-99D8-DE3DF303A62A}"/>
              </a:ext>
            </a:extLst>
          </p:cNvPr>
          <p:cNvSpPr txBox="1"/>
          <p:nvPr/>
        </p:nvSpPr>
        <p:spPr>
          <a:xfrm>
            <a:off x="28329189" y="21523383"/>
            <a:ext cx="10515559" cy="9448740"/>
          </a:xfrm>
          <a:prstGeom prst="rect">
            <a:avLst/>
          </a:prstGeom>
          <a:noFill/>
        </p:spPr>
        <p:txBody>
          <a:bodyPr wrap="square" rtlCol="0">
            <a:spAutoFit/>
          </a:bodyPr>
          <a:lstStyle/>
          <a:p>
            <a:pPr algn="just"/>
            <a:r>
              <a:rPr lang="en-CA" sz="3200" dirty="0">
                <a:latin typeface="Myriad Pro"/>
              </a:rPr>
              <a:t>The main findings from the study are: 1. adipocyte hyperplasia was measured in the bone marrow of immobilized knee joints and was not reversed by the various periods of joint remobilization. 2. aged-match controls demonstrated adipocyte hyperplasia with aging but to a lower extent. 3. Adipocyte hypertrophy does not appear different in the 3 groups studied: immobilized, remobilized and controls at the time points studied. The findings are preliminary and additional samples will be analyzed in the future for statistical analysis. If this data was found to be statistically significant, we could conclude that the hyperplasia undergone at the studied period of immobilization is not reversed following longer periods of remobilization. The impact of marrow fat increase for blood cell formation is unknown and currently under study in our laboratory.  Findings from this study could provide a rationale for the treatment of marrow fat increase and targeting adipocyte hyperplasia rather than hypertrophy.</a:t>
            </a:r>
          </a:p>
        </p:txBody>
      </p:sp>
      <p:sp>
        <p:nvSpPr>
          <p:cNvPr id="5" name="TextBox 4">
            <a:extLst>
              <a:ext uri="{FF2B5EF4-FFF2-40B4-BE49-F238E27FC236}">
                <a16:creationId xmlns:a16="http://schemas.microsoft.com/office/drawing/2014/main" id="{2B02CCCE-5121-428B-ADDF-9DECF6D201D2}"/>
              </a:ext>
            </a:extLst>
          </p:cNvPr>
          <p:cNvSpPr txBox="1"/>
          <p:nvPr/>
        </p:nvSpPr>
        <p:spPr>
          <a:xfrm>
            <a:off x="1205585" y="24941336"/>
            <a:ext cx="10539773" cy="14373165"/>
          </a:xfrm>
          <a:prstGeom prst="rect">
            <a:avLst/>
          </a:prstGeom>
          <a:noFill/>
        </p:spPr>
        <p:txBody>
          <a:bodyPr wrap="square" rtlCol="0">
            <a:spAutoFit/>
          </a:bodyPr>
          <a:lstStyle/>
          <a:p>
            <a:pPr algn="just"/>
            <a:r>
              <a:rPr lang="en-US" sz="3200" dirty="0">
                <a:latin typeface="Myriad Pro"/>
                <a:cs typeface="Myriad Pro"/>
              </a:rPr>
              <a:t>In the study, the experimental group at each timepoint was subjected to immobilization in flexion with a Delrin® plate at a 135° angle for 8 weeks followed by remobilization for 0, 8, 16 and 32 weeks. Remobilization was initiated by removal of the fixation device and rats were allowed free activity. The contralateral knee and age match group were used as controls. The analysis was conducted on previously prepared sagittal knee sections at the mid-medial condyle stained with hematoxylin &amp; eosin (H&amp;E). Images of each knee sample were taken at 1X with “Olympus BH-2“ light microscope. An adjustable grid was superimposed on all images using ImageJ software to select 6 fields of view (FOV: 0.30mm</a:t>
            </a:r>
            <a:r>
              <a:rPr lang="en-US" sz="3200" baseline="30000" dirty="0">
                <a:latin typeface="Myriad Pro"/>
                <a:cs typeface="Myriad Pro"/>
              </a:rPr>
              <a:t>2</a:t>
            </a:r>
            <a:r>
              <a:rPr lang="en-US" sz="3200" dirty="0">
                <a:latin typeface="Myriad Pro"/>
                <a:cs typeface="Myriad Pro"/>
              </a:rPr>
              <a:t>) at equal distances from each other in the tibia epiphysis region. Images at 10X magnification were taken of each individual FOV region (6 per knee) and analyzed in ImageJ. The particle analyzer function was set at the following parameters: circularity: (0.40-0.50)-1.00 and size (pixels): (500-600)-infinity. Non-adipocyte cells and acellular interstitial tissue were removed manually with a paintbrush. The average adipocyte number was calculated from the sum of total adipocyte count of each of the 5 knees per group (experimental, control and age match). The average cross-section area of individual adipocytes was calculated from the sum of 30FOVs per group (6FOVs/knee). The incomplete adipocytes positioned at the edges were used in the calculation of adipocyte count, but not in cross-section area. All data were input into excel sheet.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3788</TotalTime>
  <Words>1295</Words>
  <Application>Microsoft Office PowerPoint</Application>
  <PresentationFormat>Custom</PresentationFormat>
  <Paragraphs>65</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Myriad Pro</vt:lpstr>
      <vt:lpstr>Times New Roman</vt:lpstr>
      <vt:lpstr>Verdana</vt:lpstr>
      <vt:lpstr>Office Theme</vt:lpstr>
      <vt:lpstr>PowerPoint Presentation</vt:lpstr>
    </vt:vector>
  </TitlesOfParts>
  <Company>University of Ottawa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COE Support</dc:creator>
  <cp:lastModifiedBy>Konstantin Alexeev</cp:lastModifiedBy>
  <cp:revision>225</cp:revision>
  <dcterms:created xsi:type="dcterms:W3CDTF">2011-10-17T19:22:43Z</dcterms:created>
  <dcterms:modified xsi:type="dcterms:W3CDTF">2018-03-24T23:48:11Z</dcterms:modified>
</cp:coreProperties>
</file>