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2.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3.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26.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8" r:id="rId1"/>
  </p:sldMasterIdLst>
  <p:notesMasterIdLst>
    <p:notesMasterId r:id="rId45"/>
  </p:notesMasterIdLst>
  <p:sldIdLst>
    <p:sldId id="256" r:id="rId2"/>
    <p:sldId id="259" r:id="rId3"/>
    <p:sldId id="339" r:id="rId4"/>
    <p:sldId id="261" r:id="rId5"/>
    <p:sldId id="296" r:id="rId6"/>
    <p:sldId id="346" r:id="rId7"/>
    <p:sldId id="347" r:id="rId8"/>
    <p:sldId id="350" r:id="rId9"/>
    <p:sldId id="363" r:id="rId10"/>
    <p:sldId id="316" r:id="rId11"/>
    <p:sldId id="292" r:id="rId12"/>
    <p:sldId id="300" r:id="rId13"/>
    <p:sldId id="301" r:id="rId14"/>
    <p:sldId id="302" r:id="rId15"/>
    <p:sldId id="303" r:id="rId16"/>
    <p:sldId id="304" r:id="rId17"/>
    <p:sldId id="305" r:id="rId18"/>
    <p:sldId id="306" r:id="rId19"/>
    <p:sldId id="307" r:id="rId20"/>
    <p:sldId id="308" r:id="rId21"/>
    <p:sldId id="294" r:id="rId22"/>
    <p:sldId id="313" r:id="rId23"/>
    <p:sldId id="312" r:id="rId24"/>
    <p:sldId id="318" r:id="rId25"/>
    <p:sldId id="317" r:id="rId26"/>
    <p:sldId id="314" r:id="rId27"/>
    <p:sldId id="353" r:id="rId28"/>
    <p:sldId id="362" r:id="rId29"/>
    <p:sldId id="343" r:id="rId30"/>
    <p:sldId id="309" r:id="rId31"/>
    <p:sldId id="322" r:id="rId32"/>
    <p:sldId id="354" r:id="rId33"/>
    <p:sldId id="299" r:id="rId34"/>
    <p:sldId id="342" r:id="rId35"/>
    <p:sldId id="360" r:id="rId36"/>
    <p:sldId id="310" r:id="rId37"/>
    <p:sldId id="341" r:id="rId38"/>
    <p:sldId id="357" r:id="rId39"/>
    <p:sldId id="358" r:id="rId40"/>
    <p:sldId id="359" r:id="rId41"/>
    <p:sldId id="263" r:id="rId42"/>
    <p:sldId id="278" r:id="rId43"/>
    <p:sldId id="279" r:id="rId44"/>
  </p:sldIdLst>
  <p:sldSz cx="9144000" cy="5143500" type="screen16x9"/>
  <p:notesSz cx="6858000" cy="9144000"/>
  <p:embeddedFontLst>
    <p:embeddedFont>
      <p:font typeface="Lato" panose="020B0604020202020204" charset="0"/>
      <p:regular r:id="rId46"/>
      <p:bold r:id="rId47"/>
      <p:italic r:id="rId48"/>
      <p:boldItalic r:id="rId49"/>
    </p:embeddedFont>
    <p:embeddedFont>
      <p:font typeface="Raleway" panose="020B0604020202020204" charset="0"/>
      <p:regular r:id="rId50"/>
      <p:bold r:id="rId51"/>
      <p:italic r:id="rId52"/>
      <p:boldItalic r:id="rId53"/>
    </p:embeddedFont>
    <p:embeddedFont>
      <p:font typeface="Calibri" panose="020F0502020204030204" pitchFamily="34" charset="0"/>
      <p:regular r:id="rId54"/>
      <p:bold r:id="rId55"/>
      <p:italic r:id="rId56"/>
      <p:boldItalic r:id="rId5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elanie Brunet" initials="MB" lastIdx="2" clrIdx="0">
    <p:extLst>
      <p:ext uri="{19B8F6BF-5375-455C-9EA6-DF929625EA0E}">
        <p15:presenceInfo xmlns:p15="http://schemas.microsoft.com/office/powerpoint/2012/main" userId="256d135f1a89a17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2025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B017C0C6-8359-4641-A3E4-F5FBADD50BCF}">
  <a:tblStyle styleId="{B017C0C6-8359-4641-A3E4-F5FBADD50BCF}"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2390" autoAdjust="0"/>
  </p:normalViewPr>
  <p:slideViewPr>
    <p:cSldViewPr snapToGrid="0">
      <p:cViewPr varScale="1">
        <p:scale>
          <a:sx n="105" d="100"/>
          <a:sy n="105" d="100"/>
        </p:scale>
        <p:origin x="1716"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font" Target="fonts/font2.fntdata"/><Relationship Id="rId50" Type="http://schemas.openxmlformats.org/officeDocument/2006/relationships/font" Target="fonts/font5.fntdata"/><Relationship Id="rId55" Type="http://schemas.openxmlformats.org/officeDocument/2006/relationships/font" Target="fonts/font10.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3" Type="http://schemas.openxmlformats.org/officeDocument/2006/relationships/font" Target="fonts/font8.fntdata"/><Relationship Id="rId58" Type="http://schemas.openxmlformats.org/officeDocument/2006/relationships/commentAuthors" Target="commentAuthors.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3.fntdata"/><Relationship Id="rId56" Type="http://schemas.openxmlformats.org/officeDocument/2006/relationships/font" Target="fonts/font11.fntdata"/><Relationship Id="rId8" Type="http://schemas.openxmlformats.org/officeDocument/2006/relationships/slide" Target="slides/slide7.xml"/><Relationship Id="rId51" Type="http://schemas.openxmlformats.org/officeDocument/2006/relationships/font" Target="fonts/font6.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1.fntdata"/><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9.fntdata"/><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4.fntdata"/><Relationship Id="rId57" Type="http://schemas.openxmlformats.org/officeDocument/2006/relationships/font" Target="fonts/font12.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7.fntdata"/><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charts/_rels/chart1.xml.rels><?xml version="1.0" encoding="UTF-8" standalone="yes"?>
<Relationships xmlns="http://schemas.openxmlformats.org/package/2006/relationships"><Relationship Id="rId3" Type="http://schemas.openxmlformats.org/officeDocument/2006/relationships/oleObject" Target="file:///D:\Textbook%20cost%20presentation\Graph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D:\Textbook%20cost%20presentation\Graph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D:\Textbook%20cost%20presentation\Graphs.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D:\Textbook%20cost%20presentation\Graphs.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D:\Textbook%20cost%20presentation\Graphs.xlsx" TargetMode="External"/><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spc="0" baseline="0">
                <a:solidFill>
                  <a:srgbClr val="000000"/>
                </a:solidFill>
                <a:latin typeface="+mn-lt"/>
                <a:ea typeface="+mn-ea"/>
                <a:cs typeface="+mn-cs"/>
              </a:defRPr>
            </a:pPr>
            <a:r>
              <a:rPr lang="en-US" sz="1800" b="1" dirty="0" err="1">
                <a:solidFill>
                  <a:srgbClr val="000000"/>
                </a:solidFill>
              </a:rPr>
              <a:t>Dépenses</a:t>
            </a:r>
            <a:r>
              <a:rPr lang="en-US" sz="1800" b="1" baseline="0" dirty="0">
                <a:solidFill>
                  <a:srgbClr val="000000"/>
                </a:solidFill>
              </a:rPr>
              <a:t> </a:t>
            </a:r>
            <a:r>
              <a:rPr lang="en-US" sz="1800" b="1" baseline="0" dirty="0" err="1">
                <a:solidFill>
                  <a:srgbClr val="000000"/>
                </a:solidFill>
              </a:rPr>
              <a:t>moyennes</a:t>
            </a:r>
            <a:r>
              <a:rPr lang="en-US" sz="1800" b="1" baseline="0" dirty="0">
                <a:solidFill>
                  <a:srgbClr val="000000"/>
                </a:solidFill>
              </a:rPr>
              <a:t> </a:t>
            </a:r>
            <a:r>
              <a:rPr lang="en-US" sz="1800" b="1" baseline="0" dirty="0" err="1">
                <a:solidFill>
                  <a:srgbClr val="000000"/>
                </a:solidFill>
              </a:rPr>
              <a:t>déclarées</a:t>
            </a:r>
            <a:r>
              <a:rPr lang="en-US" sz="1800" b="1" baseline="0" dirty="0">
                <a:solidFill>
                  <a:srgbClr val="000000"/>
                </a:solidFill>
              </a:rPr>
              <a:t> pour le matériel de </a:t>
            </a:r>
            <a:r>
              <a:rPr lang="en-US" sz="1800" b="1" baseline="0" dirty="0" err="1">
                <a:solidFill>
                  <a:srgbClr val="000000"/>
                </a:solidFill>
              </a:rPr>
              <a:t>cours</a:t>
            </a:r>
            <a:r>
              <a:rPr lang="en-US" sz="1800" b="1" baseline="0" dirty="0">
                <a:solidFill>
                  <a:srgbClr val="000000"/>
                </a:solidFill>
              </a:rPr>
              <a:t> par </a:t>
            </a:r>
            <a:r>
              <a:rPr lang="en-US" sz="1800" b="1" baseline="0" dirty="0" err="1">
                <a:solidFill>
                  <a:srgbClr val="000000"/>
                </a:solidFill>
              </a:rPr>
              <a:t>trimestre</a:t>
            </a:r>
            <a:r>
              <a:rPr lang="en-US" sz="1800" b="1" baseline="0" dirty="0">
                <a:solidFill>
                  <a:srgbClr val="000000"/>
                </a:solidFill>
              </a:rPr>
              <a:t> à uOttawa, 2018-2020 </a:t>
            </a:r>
          </a:p>
          <a:p>
            <a:pPr>
              <a:defRPr sz="1800" b="1">
                <a:solidFill>
                  <a:srgbClr val="000000"/>
                </a:solidFill>
              </a:defRPr>
            </a:pPr>
            <a:r>
              <a:rPr lang="en-US" sz="1800" b="1" baseline="0" dirty="0">
                <a:solidFill>
                  <a:srgbClr val="000000"/>
                </a:solidFill>
              </a:rPr>
              <a:t>(</a:t>
            </a:r>
            <a:r>
              <a:rPr lang="en-US" sz="1800" b="1" baseline="0" dirty="0" err="1">
                <a:solidFill>
                  <a:srgbClr val="000000"/>
                </a:solidFill>
              </a:rPr>
              <a:t>Campagnes</a:t>
            </a:r>
            <a:r>
              <a:rPr lang="en-US" sz="1800" b="1" baseline="0" dirty="0">
                <a:solidFill>
                  <a:srgbClr val="000000"/>
                </a:solidFill>
              </a:rPr>
              <a:t> #</a:t>
            </a:r>
            <a:r>
              <a:rPr lang="en-US" sz="1800" b="1" baseline="0" dirty="0" err="1">
                <a:solidFill>
                  <a:srgbClr val="000000"/>
                </a:solidFill>
              </a:rPr>
              <a:t>MisèreDesManuels</a:t>
            </a:r>
            <a:r>
              <a:rPr lang="en-US" sz="1800" b="1" baseline="0" dirty="0">
                <a:solidFill>
                  <a:srgbClr val="000000"/>
                </a:solidFill>
              </a:rPr>
              <a:t> de la </a:t>
            </a:r>
            <a:r>
              <a:rPr lang="en-US" sz="1800" b="1" baseline="0" dirty="0" err="1">
                <a:solidFill>
                  <a:srgbClr val="000000"/>
                </a:solidFill>
              </a:rPr>
              <a:t>Bibliothèque</a:t>
            </a:r>
            <a:r>
              <a:rPr lang="en-US" sz="1800" b="1" baseline="0" dirty="0">
                <a:solidFill>
                  <a:srgbClr val="000000"/>
                </a:solidFill>
              </a:rPr>
              <a:t>) </a:t>
            </a:r>
            <a:endParaRPr lang="en-US" sz="1800" b="1" dirty="0">
              <a:solidFill>
                <a:srgbClr val="000000"/>
              </a:solidFill>
            </a:endParaRPr>
          </a:p>
        </c:rich>
      </c:tx>
      <c:overlay val="0"/>
      <c:spPr>
        <a:noFill/>
        <a:ln>
          <a:noFill/>
        </a:ln>
        <a:effectLst/>
      </c:spPr>
      <c:txPr>
        <a:bodyPr rot="0" spcFirstLastPara="1" vertOverflow="ellipsis" vert="horz" wrap="square" anchor="ctr" anchorCtr="1"/>
        <a:lstStyle/>
        <a:p>
          <a:pPr>
            <a:defRPr sz="1800" b="1" i="0" u="none" strike="noStrike" kern="1200" spc="0" baseline="0">
              <a:solidFill>
                <a:srgbClr val="000000"/>
              </a:solidFill>
              <a:latin typeface="+mn-lt"/>
              <a:ea typeface="+mn-ea"/>
              <a:cs typeface="+mn-cs"/>
            </a:defRPr>
          </a:pPr>
          <a:endParaRPr lang="en-US"/>
        </a:p>
      </c:txPr>
    </c:title>
    <c:autoTitleDeleted val="0"/>
    <c:plotArea>
      <c:layout/>
      <c:barChart>
        <c:barDir val="col"/>
        <c:grouping val="clustered"/>
        <c:varyColors val="0"/>
        <c:ser>
          <c:idx val="0"/>
          <c:order val="0"/>
          <c:tx>
            <c:strRef>
              <c:f>'TBB per term (FR)'!$A$2</c:f>
              <c:strCache>
                <c:ptCount val="1"/>
                <c:pt idx="0">
                  <c:v>Hiver 2018</c:v>
                </c:pt>
              </c:strCache>
            </c:strRef>
          </c:tx>
          <c:spPr>
            <a:solidFill>
              <a:schemeClr val="accent1"/>
            </a:solidFill>
            <a:ln>
              <a:noFill/>
            </a:ln>
            <a:effectLst/>
          </c:spPr>
          <c:invertIfNegative val="0"/>
          <c:cat>
            <c:strRef>
              <c:f>'TBB per term (FR)'!$B$1:$I$1</c:f>
              <c:strCache>
                <c:ptCount val="8"/>
                <c:pt idx="0">
                  <c:v>Moyenne globale</c:v>
                </c:pt>
                <c:pt idx="1">
                  <c:v>Arts &amp; Sciences humaines</c:v>
                </c:pt>
                <c:pt idx="2">
                  <c:v>Droit</c:v>
                </c:pt>
                <c:pt idx="3">
                  <c:v>Éducation</c:v>
                </c:pt>
                <c:pt idx="4">
                  <c:v>Gestion</c:v>
                </c:pt>
                <c:pt idx="5">
                  <c:v>Sciences sociales</c:v>
                </c:pt>
                <c:pt idx="6">
                  <c:v>STIM</c:v>
                </c:pt>
                <c:pt idx="7">
                  <c:v>Sciences de la santé &amp; Médecine</c:v>
                </c:pt>
              </c:strCache>
            </c:strRef>
          </c:cat>
          <c:val>
            <c:numRef>
              <c:f>'TBB per term (FR)'!$B$2:$I$2</c:f>
              <c:numCache>
                <c:formatCode>#,##0.00\ [$$-C0C]</c:formatCode>
                <c:ptCount val="8"/>
                <c:pt idx="0">
                  <c:v>353.33</c:v>
                </c:pt>
                <c:pt idx="1">
                  <c:v>262.16000000000003</c:v>
                </c:pt>
                <c:pt idx="2">
                  <c:v>289.60000000000002</c:v>
                </c:pt>
                <c:pt idx="3">
                  <c:v>363.33</c:v>
                </c:pt>
                <c:pt idx="4">
                  <c:v>375.42</c:v>
                </c:pt>
                <c:pt idx="5">
                  <c:v>359.91</c:v>
                </c:pt>
                <c:pt idx="6">
                  <c:v>361.51</c:v>
                </c:pt>
              </c:numCache>
            </c:numRef>
          </c:val>
          <c:extLst>
            <c:ext xmlns:c16="http://schemas.microsoft.com/office/drawing/2014/chart" uri="{C3380CC4-5D6E-409C-BE32-E72D297353CC}">
              <c16:uniqueId val="{00000000-0381-4387-B136-6B99C443B4E8}"/>
            </c:ext>
          </c:extLst>
        </c:ser>
        <c:ser>
          <c:idx val="1"/>
          <c:order val="1"/>
          <c:tx>
            <c:strRef>
              <c:f>'TBB per term (FR)'!$A$3</c:f>
              <c:strCache>
                <c:ptCount val="1"/>
                <c:pt idx="0">
                  <c:v>Automne 2018</c:v>
                </c:pt>
              </c:strCache>
            </c:strRef>
          </c:tx>
          <c:spPr>
            <a:solidFill>
              <a:schemeClr val="accent2"/>
            </a:solidFill>
            <a:ln>
              <a:noFill/>
            </a:ln>
            <a:effectLst/>
          </c:spPr>
          <c:invertIfNegative val="0"/>
          <c:cat>
            <c:strRef>
              <c:f>'TBB per term (FR)'!$B$1:$I$1</c:f>
              <c:strCache>
                <c:ptCount val="8"/>
                <c:pt idx="0">
                  <c:v>Moyenne globale</c:v>
                </c:pt>
                <c:pt idx="1">
                  <c:v>Arts &amp; Sciences humaines</c:v>
                </c:pt>
                <c:pt idx="2">
                  <c:v>Droit</c:v>
                </c:pt>
                <c:pt idx="3">
                  <c:v>Éducation</c:v>
                </c:pt>
                <c:pt idx="4">
                  <c:v>Gestion</c:v>
                </c:pt>
                <c:pt idx="5">
                  <c:v>Sciences sociales</c:v>
                </c:pt>
                <c:pt idx="6">
                  <c:v>STIM</c:v>
                </c:pt>
                <c:pt idx="7">
                  <c:v>Sciences de la santé &amp; Médecine</c:v>
                </c:pt>
              </c:strCache>
            </c:strRef>
          </c:cat>
          <c:val>
            <c:numRef>
              <c:f>'TBB per term (FR)'!$B$3:$I$3</c:f>
              <c:numCache>
                <c:formatCode>#,##0.00\ [$$-C0C]</c:formatCode>
                <c:ptCount val="8"/>
                <c:pt idx="0">
                  <c:v>337.66</c:v>
                </c:pt>
                <c:pt idx="1">
                  <c:v>269.64999999999998</c:v>
                </c:pt>
                <c:pt idx="2">
                  <c:v>200.83</c:v>
                </c:pt>
                <c:pt idx="3">
                  <c:v>349.17</c:v>
                </c:pt>
                <c:pt idx="4">
                  <c:v>437.08</c:v>
                </c:pt>
                <c:pt idx="5">
                  <c:v>287.75</c:v>
                </c:pt>
                <c:pt idx="6">
                  <c:v>412.68</c:v>
                </c:pt>
              </c:numCache>
            </c:numRef>
          </c:val>
          <c:extLst>
            <c:ext xmlns:c16="http://schemas.microsoft.com/office/drawing/2014/chart" uri="{C3380CC4-5D6E-409C-BE32-E72D297353CC}">
              <c16:uniqueId val="{00000001-0381-4387-B136-6B99C443B4E8}"/>
            </c:ext>
          </c:extLst>
        </c:ser>
        <c:ser>
          <c:idx val="2"/>
          <c:order val="2"/>
          <c:tx>
            <c:strRef>
              <c:f>'TBB per term (FR)'!$A$4</c:f>
              <c:strCache>
                <c:ptCount val="1"/>
                <c:pt idx="0">
                  <c:v>Hiver 2019</c:v>
                </c:pt>
              </c:strCache>
            </c:strRef>
          </c:tx>
          <c:spPr>
            <a:solidFill>
              <a:schemeClr val="accent3"/>
            </a:solidFill>
            <a:ln>
              <a:noFill/>
            </a:ln>
            <a:effectLst/>
          </c:spPr>
          <c:invertIfNegative val="0"/>
          <c:cat>
            <c:strRef>
              <c:f>'TBB per term (FR)'!$B$1:$I$1</c:f>
              <c:strCache>
                <c:ptCount val="8"/>
                <c:pt idx="0">
                  <c:v>Moyenne globale</c:v>
                </c:pt>
                <c:pt idx="1">
                  <c:v>Arts &amp; Sciences humaines</c:v>
                </c:pt>
                <c:pt idx="2">
                  <c:v>Droit</c:v>
                </c:pt>
                <c:pt idx="3">
                  <c:v>Éducation</c:v>
                </c:pt>
                <c:pt idx="4">
                  <c:v>Gestion</c:v>
                </c:pt>
                <c:pt idx="5">
                  <c:v>Sciences sociales</c:v>
                </c:pt>
                <c:pt idx="6">
                  <c:v>STIM</c:v>
                </c:pt>
                <c:pt idx="7">
                  <c:v>Sciences de la santé &amp; Médecine</c:v>
                </c:pt>
              </c:strCache>
            </c:strRef>
          </c:cat>
          <c:val>
            <c:numRef>
              <c:f>'TBB per term (FR)'!$B$4:$I$4</c:f>
              <c:numCache>
                <c:formatCode>#,##0.00\ [$$-C0C]</c:formatCode>
                <c:ptCount val="8"/>
                <c:pt idx="0">
                  <c:v>398.99</c:v>
                </c:pt>
                <c:pt idx="1">
                  <c:v>343.15</c:v>
                </c:pt>
                <c:pt idx="2">
                  <c:v>651.47</c:v>
                </c:pt>
                <c:pt idx="3">
                  <c:v>511.11</c:v>
                </c:pt>
                <c:pt idx="4">
                  <c:v>365.82</c:v>
                </c:pt>
                <c:pt idx="5">
                  <c:v>290.77999999999997</c:v>
                </c:pt>
                <c:pt idx="6">
                  <c:v>361.39</c:v>
                </c:pt>
                <c:pt idx="7">
                  <c:v>286.85000000000002</c:v>
                </c:pt>
              </c:numCache>
            </c:numRef>
          </c:val>
          <c:extLst>
            <c:ext xmlns:c16="http://schemas.microsoft.com/office/drawing/2014/chart" uri="{C3380CC4-5D6E-409C-BE32-E72D297353CC}">
              <c16:uniqueId val="{00000002-0381-4387-B136-6B99C443B4E8}"/>
            </c:ext>
          </c:extLst>
        </c:ser>
        <c:ser>
          <c:idx val="3"/>
          <c:order val="3"/>
          <c:tx>
            <c:strRef>
              <c:f>'TBB per term (FR)'!$A$5</c:f>
              <c:strCache>
                <c:ptCount val="1"/>
                <c:pt idx="0">
                  <c:v>Automne 2019</c:v>
                </c:pt>
              </c:strCache>
            </c:strRef>
          </c:tx>
          <c:spPr>
            <a:solidFill>
              <a:schemeClr val="accent4"/>
            </a:solidFill>
            <a:ln>
              <a:noFill/>
            </a:ln>
            <a:effectLst/>
          </c:spPr>
          <c:invertIfNegative val="0"/>
          <c:cat>
            <c:strRef>
              <c:f>'TBB per term (FR)'!$B$1:$I$1</c:f>
              <c:strCache>
                <c:ptCount val="8"/>
                <c:pt idx="0">
                  <c:v>Moyenne globale</c:v>
                </c:pt>
                <c:pt idx="1">
                  <c:v>Arts &amp; Sciences humaines</c:v>
                </c:pt>
                <c:pt idx="2">
                  <c:v>Droit</c:v>
                </c:pt>
                <c:pt idx="3">
                  <c:v>Éducation</c:v>
                </c:pt>
                <c:pt idx="4">
                  <c:v>Gestion</c:v>
                </c:pt>
                <c:pt idx="5">
                  <c:v>Sciences sociales</c:v>
                </c:pt>
                <c:pt idx="6">
                  <c:v>STIM</c:v>
                </c:pt>
                <c:pt idx="7">
                  <c:v>Sciences de la santé &amp; Médecine</c:v>
                </c:pt>
              </c:strCache>
            </c:strRef>
          </c:cat>
          <c:val>
            <c:numRef>
              <c:f>'TBB per term (FR)'!$B$5:$I$5</c:f>
              <c:numCache>
                <c:formatCode>#,##0.00\ [$$-C0C]</c:formatCode>
                <c:ptCount val="8"/>
                <c:pt idx="0">
                  <c:v>325.62</c:v>
                </c:pt>
                <c:pt idx="1">
                  <c:v>254.66</c:v>
                </c:pt>
                <c:pt idx="2">
                  <c:v>538.25</c:v>
                </c:pt>
                <c:pt idx="3">
                  <c:v>191.25</c:v>
                </c:pt>
                <c:pt idx="4">
                  <c:v>307.31</c:v>
                </c:pt>
                <c:pt idx="5">
                  <c:v>312.45</c:v>
                </c:pt>
                <c:pt idx="6">
                  <c:v>272.27999999999997</c:v>
                </c:pt>
                <c:pt idx="7">
                  <c:v>344.56</c:v>
                </c:pt>
              </c:numCache>
            </c:numRef>
          </c:val>
          <c:extLst>
            <c:ext xmlns:c16="http://schemas.microsoft.com/office/drawing/2014/chart" uri="{C3380CC4-5D6E-409C-BE32-E72D297353CC}">
              <c16:uniqueId val="{00000003-0381-4387-B136-6B99C443B4E8}"/>
            </c:ext>
          </c:extLst>
        </c:ser>
        <c:ser>
          <c:idx val="4"/>
          <c:order val="4"/>
          <c:tx>
            <c:strRef>
              <c:f>'TBB per term (FR)'!$A$6</c:f>
              <c:strCache>
                <c:ptCount val="1"/>
                <c:pt idx="0">
                  <c:v>Hiver 2020</c:v>
                </c:pt>
              </c:strCache>
            </c:strRef>
          </c:tx>
          <c:spPr>
            <a:solidFill>
              <a:schemeClr val="accent5"/>
            </a:solidFill>
            <a:ln>
              <a:noFill/>
            </a:ln>
            <a:effectLst/>
          </c:spPr>
          <c:invertIfNegative val="0"/>
          <c:cat>
            <c:strRef>
              <c:f>'TBB per term (FR)'!$B$1:$I$1</c:f>
              <c:strCache>
                <c:ptCount val="8"/>
                <c:pt idx="0">
                  <c:v>Moyenne globale</c:v>
                </c:pt>
                <c:pt idx="1">
                  <c:v>Arts &amp; Sciences humaines</c:v>
                </c:pt>
                <c:pt idx="2">
                  <c:v>Droit</c:v>
                </c:pt>
                <c:pt idx="3">
                  <c:v>Éducation</c:v>
                </c:pt>
                <c:pt idx="4">
                  <c:v>Gestion</c:v>
                </c:pt>
                <c:pt idx="5">
                  <c:v>Sciences sociales</c:v>
                </c:pt>
                <c:pt idx="6">
                  <c:v>STIM</c:v>
                </c:pt>
                <c:pt idx="7">
                  <c:v>Sciences de la santé &amp; Médecine</c:v>
                </c:pt>
              </c:strCache>
            </c:strRef>
          </c:cat>
          <c:val>
            <c:numRef>
              <c:f>'TBB per term (FR)'!$B$6:$I$6</c:f>
              <c:numCache>
                <c:formatCode>#,##0.00\ [$$-C0C]</c:formatCode>
                <c:ptCount val="8"/>
                <c:pt idx="0">
                  <c:v>309.35000000000002</c:v>
                </c:pt>
                <c:pt idx="1">
                  <c:v>230.06</c:v>
                </c:pt>
                <c:pt idx="2">
                  <c:v>450.9</c:v>
                </c:pt>
                <c:pt idx="3">
                  <c:v>361.25</c:v>
                </c:pt>
                <c:pt idx="4">
                  <c:v>358.89</c:v>
                </c:pt>
                <c:pt idx="5">
                  <c:v>271.17</c:v>
                </c:pt>
                <c:pt idx="6">
                  <c:v>225.64</c:v>
                </c:pt>
                <c:pt idx="7">
                  <c:v>369.78</c:v>
                </c:pt>
              </c:numCache>
            </c:numRef>
          </c:val>
          <c:extLst>
            <c:ext xmlns:c16="http://schemas.microsoft.com/office/drawing/2014/chart" uri="{C3380CC4-5D6E-409C-BE32-E72D297353CC}">
              <c16:uniqueId val="{00000004-0381-4387-B136-6B99C443B4E8}"/>
            </c:ext>
          </c:extLst>
        </c:ser>
        <c:dLbls>
          <c:showLegendKey val="0"/>
          <c:showVal val="0"/>
          <c:showCatName val="0"/>
          <c:showSerName val="0"/>
          <c:showPercent val="0"/>
          <c:showBubbleSize val="0"/>
        </c:dLbls>
        <c:gapWidth val="219"/>
        <c:overlap val="-27"/>
        <c:axId val="1473784912"/>
        <c:axId val="1473781584"/>
      </c:barChart>
      <c:catAx>
        <c:axId val="14737849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rgbClr val="000000"/>
                </a:solidFill>
                <a:latin typeface="+mn-lt"/>
                <a:ea typeface="+mn-ea"/>
                <a:cs typeface="+mn-cs"/>
              </a:defRPr>
            </a:pPr>
            <a:endParaRPr lang="en-US"/>
          </a:p>
        </c:txPr>
        <c:crossAx val="1473781584"/>
        <c:crosses val="autoZero"/>
        <c:auto val="1"/>
        <c:lblAlgn val="ctr"/>
        <c:lblOffset val="100"/>
        <c:noMultiLvlLbl val="0"/>
      </c:catAx>
      <c:valAx>
        <c:axId val="1473781584"/>
        <c:scaling>
          <c:orientation val="minMax"/>
        </c:scaling>
        <c:delete val="0"/>
        <c:axPos val="l"/>
        <c:majorGridlines>
          <c:spPr>
            <a:ln w="9525" cap="flat" cmpd="sng" algn="ctr">
              <a:solidFill>
                <a:schemeClr val="tx1">
                  <a:lumMod val="15000"/>
                  <a:lumOff val="85000"/>
                </a:schemeClr>
              </a:solidFill>
              <a:round/>
            </a:ln>
            <a:effectLst/>
          </c:spPr>
        </c:majorGridlines>
        <c:numFmt formatCode="#,##0.00\ [$$-C0C]"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rgbClr val="000000"/>
                </a:solidFill>
                <a:latin typeface="+mn-lt"/>
                <a:ea typeface="+mn-ea"/>
                <a:cs typeface="+mn-cs"/>
              </a:defRPr>
            </a:pPr>
            <a:endParaRPr lang="en-US"/>
          </a:p>
        </c:txPr>
        <c:crossAx val="147378491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rgbClr val="000000"/>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rgbClr val="000000"/>
                </a:solidFill>
                <a:latin typeface="+mn-lt"/>
                <a:ea typeface="+mn-ea"/>
                <a:cs typeface="+mn-cs"/>
              </a:defRPr>
            </a:pPr>
            <a:r>
              <a:rPr lang="en-US" sz="1800" b="1" dirty="0" err="1">
                <a:solidFill>
                  <a:srgbClr val="000000"/>
                </a:solidFill>
              </a:rPr>
              <a:t>Dépense</a:t>
            </a:r>
            <a:r>
              <a:rPr lang="en-US" sz="1800" b="1" baseline="0" dirty="0" err="1">
                <a:solidFill>
                  <a:srgbClr val="000000"/>
                </a:solidFill>
              </a:rPr>
              <a:t>s</a:t>
            </a:r>
            <a:r>
              <a:rPr lang="en-US" sz="1800" b="1" baseline="0" dirty="0">
                <a:solidFill>
                  <a:srgbClr val="000000"/>
                </a:solidFill>
              </a:rPr>
              <a:t> </a:t>
            </a:r>
            <a:r>
              <a:rPr lang="en-US" sz="1800" b="1" baseline="0" dirty="0" err="1">
                <a:solidFill>
                  <a:srgbClr val="000000"/>
                </a:solidFill>
              </a:rPr>
              <a:t>moyennes</a:t>
            </a:r>
            <a:r>
              <a:rPr lang="en-US" sz="1800" b="1" baseline="0" dirty="0">
                <a:solidFill>
                  <a:srgbClr val="000000"/>
                </a:solidFill>
              </a:rPr>
              <a:t> </a:t>
            </a:r>
            <a:r>
              <a:rPr lang="en-US" sz="1800" b="1" baseline="0" dirty="0" err="1">
                <a:solidFill>
                  <a:srgbClr val="000000"/>
                </a:solidFill>
              </a:rPr>
              <a:t>déclarées</a:t>
            </a:r>
            <a:r>
              <a:rPr lang="en-US" sz="1800" b="1" baseline="0" dirty="0">
                <a:solidFill>
                  <a:srgbClr val="000000"/>
                </a:solidFill>
              </a:rPr>
              <a:t> pour le matériel de </a:t>
            </a:r>
            <a:r>
              <a:rPr lang="en-US" sz="1800" b="1" baseline="0" dirty="0" err="1">
                <a:solidFill>
                  <a:srgbClr val="000000"/>
                </a:solidFill>
              </a:rPr>
              <a:t>cours</a:t>
            </a:r>
            <a:r>
              <a:rPr lang="en-US" sz="1800" b="1" baseline="0" dirty="0">
                <a:solidFill>
                  <a:srgbClr val="000000"/>
                </a:solidFill>
              </a:rPr>
              <a:t> en 2019-2020 à uOttawa </a:t>
            </a:r>
          </a:p>
          <a:p>
            <a:pPr>
              <a:defRPr b="1">
                <a:solidFill>
                  <a:srgbClr val="000000"/>
                </a:solidFill>
              </a:defRPr>
            </a:pPr>
            <a:r>
              <a:rPr lang="en-US" sz="1800" b="1" baseline="0" dirty="0">
                <a:solidFill>
                  <a:srgbClr val="000000"/>
                </a:solidFill>
              </a:rPr>
              <a:t>(</a:t>
            </a:r>
            <a:r>
              <a:rPr lang="en-US" sz="1800" b="1" baseline="0" dirty="0" err="1">
                <a:solidFill>
                  <a:srgbClr val="000000"/>
                </a:solidFill>
              </a:rPr>
              <a:t>Campagnes</a:t>
            </a:r>
            <a:r>
              <a:rPr lang="en-US" sz="1800" b="1" baseline="0" dirty="0">
                <a:solidFill>
                  <a:srgbClr val="000000"/>
                </a:solidFill>
              </a:rPr>
              <a:t> #</a:t>
            </a:r>
            <a:r>
              <a:rPr lang="en-US" sz="1800" b="1" baseline="0" dirty="0" err="1">
                <a:solidFill>
                  <a:srgbClr val="000000"/>
                </a:solidFill>
              </a:rPr>
              <a:t>MisèreDesManuels</a:t>
            </a:r>
            <a:r>
              <a:rPr lang="en-US" sz="1800" b="1" baseline="0" dirty="0">
                <a:solidFill>
                  <a:srgbClr val="000000"/>
                </a:solidFill>
              </a:rPr>
              <a:t> de la </a:t>
            </a:r>
            <a:r>
              <a:rPr lang="en-US" sz="1800" b="1" baseline="0" dirty="0" err="1">
                <a:solidFill>
                  <a:srgbClr val="000000"/>
                </a:solidFill>
              </a:rPr>
              <a:t>Bibibliothèque</a:t>
            </a:r>
            <a:endParaRPr lang="en-US" sz="1800" b="1" baseline="0" dirty="0">
              <a:solidFill>
                <a:srgbClr val="000000"/>
              </a:solidFill>
            </a:endParaRPr>
          </a:p>
          <a:p>
            <a:pPr>
              <a:defRPr b="1">
                <a:solidFill>
                  <a:srgbClr val="000000"/>
                </a:solidFill>
              </a:defRPr>
            </a:pPr>
            <a:r>
              <a:rPr lang="en-US" sz="1800" b="1" baseline="0" dirty="0" err="1">
                <a:solidFill>
                  <a:srgbClr val="000000"/>
                </a:solidFill>
              </a:rPr>
              <a:t>automne</a:t>
            </a:r>
            <a:r>
              <a:rPr lang="en-US" sz="1800" b="1" baseline="0" dirty="0">
                <a:solidFill>
                  <a:srgbClr val="000000"/>
                </a:solidFill>
              </a:rPr>
              <a:t> 2019 et hiver 2020)</a:t>
            </a:r>
            <a:endParaRPr lang="en-US" sz="1800" b="1" dirty="0">
              <a:solidFill>
                <a:srgbClr val="000000"/>
              </a:solidFill>
            </a:endParaRPr>
          </a:p>
        </c:rich>
      </c:tx>
      <c:overlay val="0"/>
      <c:spPr>
        <a:noFill/>
        <a:ln>
          <a:noFill/>
        </a:ln>
        <a:effectLst/>
      </c:spPr>
      <c:txPr>
        <a:bodyPr rot="0" spcFirstLastPara="1" vertOverflow="ellipsis" vert="horz" wrap="square" anchor="ctr" anchorCtr="1"/>
        <a:lstStyle/>
        <a:p>
          <a:pPr>
            <a:defRPr sz="1400" b="1" i="0" u="none" strike="noStrike" kern="1200" spc="0" baseline="0">
              <a:solidFill>
                <a:srgbClr val="000000"/>
              </a:solidFill>
              <a:latin typeface="+mn-lt"/>
              <a:ea typeface="+mn-ea"/>
              <a:cs typeface="+mn-cs"/>
            </a:defRPr>
          </a:pPr>
          <a:endParaRPr lang="en-US"/>
        </a:p>
      </c:txPr>
    </c:title>
    <c:autoTitleDeleted val="0"/>
    <c:plotArea>
      <c:layout/>
      <c:barChart>
        <c:barDir val="col"/>
        <c:grouping val="clustered"/>
        <c:varyColors val="0"/>
        <c:ser>
          <c:idx val="0"/>
          <c:order val="0"/>
          <c:tx>
            <c:strRef>
              <c:f>'TBB 2019-2020 (FR)'!$A$2</c:f>
              <c:strCache>
                <c:ptCount val="1"/>
                <c:pt idx="0">
                  <c:v>Automne 2019</c:v>
                </c:pt>
              </c:strCache>
            </c:strRef>
          </c:tx>
          <c:spPr>
            <a:solidFill>
              <a:schemeClr val="accent1"/>
            </a:solidFill>
            <a:ln>
              <a:noFill/>
            </a:ln>
            <a:effectLst/>
          </c:spPr>
          <c:invertIfNegative val="0"/>
          <c:cat>
            <c:strRef>
              <c:f>'TBB 2019-2020 (FR)'!$B$1:$I$1</c:f>
              <c:strCache>
                <c:ptCount val="8"/>
                <c:pt idx="0">
                  <c:v>Moyenne globale</c:v>
                </c:pt>
                <c:pt idx="1">
                  <c:v>Arts &amp; Sciences humaines</c:v>
                </c:pt>
                <c:pt idx="2">
                  <c:v>Droit</c:v>
                </c:pt>
                <c:pt idx="3">
                  <c:v>Éducation</c:v>
                </c:pt>
                <c:pt idx="4">
                  <c:v>Gestion</c:v>
                </c:pt>
                <c:pt idx="5">
                  <c:v>Sciences sociales</c:v>
                </c:pt>
                <c:pt idx="6">
                  <c:v>STIM</c:v>
                </c:pt>
                <c:pt idx="7">
                  <c:v>Sciences de la santé &amp; Médecine</c:v>
                </c:pt>
              </c:strCache>
            </c:strRef>
          </c:cat>
          <c:val>
            <c:numRef>
              <c:f>'TBB 2019-2020 (FR)'!$B$2:$I$2</c:f>
              <c:numCache>
                <c:formatCode>#,##0.00\ [$$-C0C]</c:formatCode>
                <c:ptCount val="8"/>
                <c:pt idx="0">
                  <c:v>325.62</c:v>
                </c:pt>
                <c:pt idx="1">
                  <c:v>254.66</c:v>
                </c:pt>
                <c:pt idx="2">
                  <c:v>538.25</c:v>
                </c:pt>
                <c:pt idx="3">
                  <c:v>191.25</c:v>
                </c:pt>
                <c:pt idx="4">
                  <c:v>307.31</c:v>
                </c:pt>
                <c:pt idx="5">
                  <c:v>312.45</c:v>
                </c:pt>
                <c:pt idx="6">
                  <c:v>272.27999999999997</c:v>
                </c:pt>
                <c:pt idx="7">
                  <c:v>344.56</c:v>
                </c:pt>
              </c:numCache>
            </c:numRef>
          </c:val>
          <c:extLst>
            <c:ext xmlns:c16="http://schemas.microsoft.com/office/drawing/2014/chart" uri="{C3380CC4-5D6E-409C-BE32-E72D297353CC}">
              <c16:uniqueId val="{00000000-12C3-49CB-98BA-5DBB4D55C154}"/>
            </c:ext>
          </c:extLst>
        </c:ser>
        <c:ser>
          <c:idx val="1"/>
          <c:order val="1"/>
          <c:tx>
            <c:strRef>
              <c:f>'TBB 2019-2020 (FR)'!$A$3</c:f>
              <c:strCache>
                <c:ptCount val="1"/>
                <c:pt idx="0">
                  <c:v>Hiver 2020</c:v>
                </c:pt>
              </c:strCache>
            </c:strRef>
          </c:tx>
          <c:spPr>
            <a:solidFill>
              <a:schemeClr val="accent4"/>
            </a:solidFill>
            <a:ln>
              <a:noFill/>
            </a:ln>
            <a:effectLst/>
          </c:spPr>
          <c:invertIfNegative val="0"/>
          <c:cat>
            <c:strRef>
              <c:f>'TBB 2019-2020 (FR)'!$B$1:$I$1</c:f>
              <c:strCache>
                <c:ptCount val="8"/>
                <c:pt idx="0">
                  <c:v>Moyenne globale</c:v>
                </c:pt>
                <c:pt idx="1">
                  <c:v>Arts &amp; Sciences humaines</c:v>
                </c:pt>
                <c:pt idx="2">
                  <c:v>Droit</c:v>
                </c:pt>
                <c:pt idx="3">
                  <c:v>Éducation</c:v>
                </c:pt>
                <c:pt idx="4">
                  <c:v>Gestion</c:v>
                </c:pt>
                <c:pt idx="5">
                  <c:v>Sciences sociales</c:v>
                </c:pt>
                <c:pt idx="6">
                  <c:v>STIM</c:v>
                </c:pt>
                <c:pt idx="7">
                  <c:v>Sciences de la santé &amp; Médecine</c:v>
                </c:pt>
              </c:strCache>
            </c:strRef>
          </c:cat>
          <c:val>
            <c:numRef>
              <c:f>'TBB 2019-2020 (FR)'!$B$3:$I$3</c:f>
              <c:numCache>
                <c:formatCode>#,##0.00\ [$$-C0C]</c:formatCode>
                <c:ptCount val="8"/>
                <c:pt idx="0">
                  <c:v>309.35000000000002</c:v>
                </c:pt>
                <c:pt idx="1">
                  <c:v>230.06</c:v>
                </c:pt>
                <c:pt idx="2">
                  <c:v>450.9</c:v>
                </c:pt>
                <c:pt idx="3">
                  <c:v>361.25</c:v>
                </c:pt>
                <c:pt idx="4">
                  <c:v>358.89</c:v>
                </c:pt>
                <c:pt idx="5">
                  <c:v>271.17</c:v>
                </c:pt>
                <c:pt idx="6">
                  <c:v>225.64</c:v>
                </c:pt>
                <c:pt idx="7">
                  <c:v>369.78</c:v>
                </c:pt>
              </c:numCache>
            </c:numRef>
          </c:val>
          <c:extLst>
            <c:ext xmlns:c16="http://schemas.microsoft.com/office/drawing/2014/chart" uri="{C3380CC4-5D6E-409C-BE32-E72D297353CC}">
              <c16:uniqueId val="{00000001-12C3-49CB-98BA-5DBB4D55C154}"/>
            </c:ext>
          </c:extLst>
        </c:ser>
        <c:ser>
          <c:idx val="2"/>
          <c:order val="2"/>
          <c:tx>
            <c:strRef>
              <c:f>'TBB 2019-2020 (FR)'!$A$4</c:f>
              <c:strCache>
                <c:ptCount val="1"/>
                <c:pt idx="0">
                  <c:v>Moyenne annuelle</c:v>
                </c:pt>
              </c:strCache>
            </c:strRef>
          </c:tx>
          <c:spPr>
            <a:solidFill>
              <a:schemeClr val="accent3"/>
            </a:solidFill>
            <a:ln>
              <a:noFill/>
            </a:ln>
            <a:effectLst/>
          </c:spPr>
          <c:invertIfNegative val="0"/>
          <c:cat>
            <c:strRef>
              <c:f>'TBB 2019-2020 (FR)'!$B$1:$I$1</c:f>
              <c:strCache>
                <c:ptCount val="8"/>
                <c:pt idx="0">
                  <c:v>Moyenne globale</c:v>
                </c:pt>
                <c:pt idx="1">
                  <c:v>Arts &amp; Sciences humaines</c:v>
                </c:pt>
                <c:pt idx="2">
                  <c:v>Droit</c:v>
                </c:pt>
                <c:pt idx="3">
                  <c:v>Éducation</c:v>
                </c:pt>
                <c:pt idx="4">
                  <c:v>Gestion</c:v>
                </c:pt>
                <c:pt idx="5">
                  <c:v>Sciences sociales</c:v>
                </c:pt>
                <c:pt idx="6">
                  <c:v>STIM</c:v>
                </c:pt>
                <c:pt idx="7">
                  <c:v>Sciences de la santé &amp; Médecine</c:v>
                </c:pt>
              </c:strCache>
            </c:strRef>
          </c:cat>
          <c:val>
            <c:numRef>
              <c:f>'TBB 2019-2020 (FR)'!$B$4:$I$4</c:f>
              <c:numCache>
                <c:formatCode>#,##0.00\ [$$-C0C]</c:formatCode>
                <c:ptCount val="8"/>
                <c:pt idx="0">
                  <c:v>634.97</c:v>
                </c:pt>
                <c:pt idx="1">
                  <c:v>484.72</c:v>
                </c:pt>
                <c:pt idx="2">
                  <c:v>989.15</c:v>
                </c:pt>
                <c:pt idx="3">
                  <c:v>552.5</c:v>
                </c:pt>
                <c:pt idx="4">
                  <c:v>666.2</c:v>
                </c:pt>
                <c:pt idx="5">
                  <c:v>583.62</c:v>
                </c:pt>
                <c:pt idx="6">
                  <c:v>497.91999999999996</c:v>
                </c:pt>
                <c:pt idx="7">
                  <c:v>714.33999999999992</c:v>
                </c:pt>
              </c:numCache>
            </c:numRef>
          </c:val>
          <c:extLst>
            <c:ext xmlns:c16="http://schemas.microsoft.com/office/drawing/2014/chart" uri="{C3380CC4-5D6E-409C-BE32-E72D297353CC}">
              <c16:uniqueId val="{00000002-12C3-49CB-98BA-5DBB4D55C154}"/>
            </c:ext>
          </c:extLst>
        </c:ser>
        <c:dLbls>
          <c:showLegendKey val="0"/>
          <c:showVal val="0"/>
          <c:showCatName val="0"/>
          <c:showSerName val="0"/>
          <c:showPercent val="0"/>
          <c:showBubbleSize val="0"/>
        </c:dLbls>
        <c:gapWidth val="219"/>
        <c:overlap val="-27"/>
        <c:axId val="1109297759"/>
        <c:axId val="1109296511"/>
      </c:barChart>
      <c:catAx>
        <c:axId val="110929775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rgbClr val="000000"/>
                </a:solidFill>
                <a:latin typeface="+mn-lt"/>
                <a:ea typeface="+mn-ea"/>
                <a:cs typeface="+mn-cs"/>
              </a:defRPr>
            </a:pPr>
            <a:endParaRPr lang="en-US"/>
          </a:p>
        </c:txPr>
        <c:crossAx val="1109296511"/>
        <c:crosses val="autoZero"/>
        <c:auto val="1"/>
        <c:lblAlgn val="ctr"/>
        <c:lblOffset val="100"/>
        <c:noMultiLvlLbl val="0"/>
      </c:catAx>
      <c:valAx>
        <c:axId val="1109296511"/>
        <c:scaling>
          <c:orientation val="minMax"/>
        </c:scaling>
        <c:delete val="0"/>
        <c:axPos val="l"/>
        <c:majorGridlines>
          <c:spPr>
            <a:ln w="9525" cap="flat" cmpd="sng" algn="ctr">
              <a:solidFill>
                <a:schemeClr val="tx1">
                  <a:lumMod val="15000"/>
                  <a:lumOff val="85000"/>
                </a:schemeClr>
              </a:solidFill>
              <a:round/>
            </a:ln>
            <a:effectLst/>
          </c:spPr>
        </c:majorGridlines>
        <c:numFmt formatCode="#,##0.00\ [$$-C0C]"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rgbClr val="000000"/>
                </a:solidFill>
                <a:latin typeface="+mn-lt"/>
                <a:ea typeface="+mn-ea"/>
                <a:cs typeface="+mn-cs"/>
              </a:defRPr>
            </a:pPr>
            <a:endParaRPr lang="en-US"/>
          </a:p>
        </c:txPr>
        <c:crossAx val="110929775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rgbClr val="000000"/>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spc="0" baseline="0">
                <a:solidFill>
                  <a:srgbClr val="000000"/>
                </a:solidFill>
                <a:latin typeface="+mn-lt"/>
                <a:ea typeface="+mn-ea"/>
                <a:cs typeface="+mn-cs"/>
              </a:defRPr>
            </a:pPr>
            <a:r>
              <a:rPr lang="en-US" sz="1800" b="1" i="0" baseline="0" dirty="0" err="1">
                <a:solidFill>
                  <a:srgbClr val="000000"/>
                </a:solidFill>
                <a:effectLst/>
              </a:rPr>
              <a:t>Dépenses</a:t>
            </a:r>
            <a:r>
              <a:rPr lang="en-US" sz="1800" b="1" i="0" baseline="0" dirty="0">
                <a:solidFill>
                  <a:srgbClr val="000000"/>
                </a:solidFill>
                <a:effectLst/>
              </a:rPr>
              <a:t> 0 $ et </a:t>
            </a:r>
            <a:r>
              <a:rPr lang="en-US" sz="1800" b="1" i="0" baseline="0" dirty="0" err="1">
                <a:solidFill>
                  <a:srgbClr val="000000"/>
                </a:solidFill>
                <a:effectLst/>
              </a:rPr>
              <a:t>références</a:t>
            </a:r>
            <a:r>
              <a:rPr lang="en-US" sz="1800" b="1" i="0" baseline="0" dirty="0">
                <a:solidFill>
                  <a:srgbClr val="000000"/>
                </a:solidFill>
                <a:effectLst/>
              </a:rPr>
              <a:t> au </a:t>
            </a:r>
            <a:r>
              <a:rPr lang="en-US" sz="1800" b="1" i="0" baseline="0" dirty="0" err="1" smtClean="0">
                <a:solidFill>
                  <a:srgbClr val="000000"/>
                </a:solidFill>
                <a:effectLst/>
              </a:rPr>
              <a:t>piratage</a:t>
            </a:r>
            <a:r>
              <a:rPr lang="en-US" sz="1800" b="1" i="0" baseline="0" dirty="0" smtClean="0">
                <a:solidFill>
                  <a:srgbClr val="000000"/>
                </a:solidFill>
                <a:effectLst/>
              </a:rPr>
              <a:t> </a:t>
            </a:r>
            <a:r>
              <a:rPr lang="en-US" sz="1800" b="1" i="0" baseline="0" dirty="0">
                <a:solidFill>
                  <a:srgbClr val="000000"/>
                </a:solidFill>
                <a:effectLst/>
              </a:rPr>
              <a:t>par </a:t>
            </a:r>
            <a:r>
              <a:rPr lang="en-US" sz="1800" b="1" i="0" baseline="0" dirty="0" err="1" smtClean="0">
                <a:solidFill>
                  <a:srgbClr val="000000"/>
                </a:solidFill>
                <a:effectLst/>
              </a:rPr>
              <a:t>trimestre</a:t>
            </a:r>
            <a:r>
              <a:rPr lang="en-US" sz="1800" b="1" i="0" baseline="0" dirty="0" smtClean="0">
                <a:solidFill>
                  <a:srgbClr val="000000"/>
                </a:solidFill>
                <a:effectLst/>
              </a:rPr>
              <a:t> </a:t>
            </a:r>
            <a:r>
              <a:rPr lang="en-US" sz="1800" b="1" i="0" baseline="0" dirty="0">
                <a:solidFill>
                  <a:srgbClr val="000000"/>
                </a:solidFill>
                <a:effectLst/>
              </a:rPr>
              <a:t>à </a:t>
            </a:r>
            <a:r>
              <a:rPr lang="en-US" sz="1800" b="1" i="0" baseline="0" dirty="0" err="1">
                <a:solidFill>
                  <a:srgbClr val="000000"/>
                </a:solidFill>
                <a:effectLst/>
              </a:rPr>
              <a:t>uOttawa</a:t>
            </a:r>
            <a:r>
              <a:rPr lang="en-US" sz="1800" b="1" i="0" baseline="0" dirty="0">
                <a:solidFill>
                  <a:srgbClr val="000000"/>
                </a:solidFill>
                <a:effectLst/>
              </a:rPr>
              <a:t>, 2018-2020 </a:t>
            </a:r>
            <a:endParaRPr lang="en-CA" sz="1800" b="1" dirty="0">
              <a:solidFill>
                <a:srgbClr val="000000"/>
              </a:solidFill>
              <a:effectLst/>
            </a:endParaRPr>
          </a:p>
          <a:p>
            <a:pPr>
              <a:defRPr sz="1800" b="1">
                <a:solidFill>
                  <a:srgbClr val="000000"/>
                </a:solidFill>
              </a:defRPr>
            </a:pPr>
            <a:r>
              <a:rPr lang="en-US" sz="1800" b="1" i="0" baseline="0" dirty="0">
                <a:solidFill>
                  <a:srgbClr val="000000"/>
                </a:solidFill>
                <a:effectLst/>
              </a:rPr>
              <a:t>(</a:t>
            </a:r>
            <a:r>
              <a:rPr lang="en-US" sz="1800" b="1" i="0" baseline="0" dirty="0" err="1">
                <a:solidFill>
                  <a:srgbClr val="000000"/>
                </a:solidFill>
                <a:effectLst/>
              </a:rPr>
              <a:t>Campagnes</a:t>
            </a:r>
            <a:r>
              <a:rPr lang="en-US" sz="1800" b="1" i="0" baseline="0" dirty="0">
                <a:solidFill>
                  <a:srgbClr val="000000"/>
                </a:solidFill>
                <a:effectLst/>
              </a:rPr>
              <a:t> #</a:t>
            </a:r>
            <a:r>
              <a:rPr lang="en-US" sz="1800" b="1" i="0" baseline="0" dirty="0" err="1">
                <a:solidFill>
                  <a:srgbClr val="000000"/>
                </a:solidFill>
                <a:effectLst/>
              </a:rPr>
              <a:t>MisèreDesManuels</a:t>
            </a:r>
            <a:r>
              <a:rPr lang="en-US" sz="1800" b="1" i="0" baseline="0" dirty="0">
                <a:solidFill>
                  <a:srgbClr val="000000"/>
                </a:solidFill>
                <a:effectLst/>
              </a:rPr>
              <a:t> de la </a:t>
            </a:r>
            <a:r>
              <a:rPr lang="en-US" sz="1800" b="1" i="0" baseline="0" dirty="0" err="1">
                <a:solidFill>
                  <a:srgbClr val="000000"/>
                </a:solidFill>
                <a:effectLst/>
              </a:rPr>
              <a:t>Bibliothèque</a:t>
            </a:r>
            <a:r>
              <a:rPr lang="en-US" sz="1800" b="1" i="0" baseline="0" dirty="0">
                <a:solidFill>
                  <a:srgbClr val="000000"/>
                </a:solidFill>
                <a:effectLst/>
              </a:rPr>
              <a:t>) </a:t>
            </a:r>
            <a:endParaRPr lang="en-CA" sz="1800" b="1" dirty="0">
              <a:solidFill>
                <a:srgbClr val="000000"/>
              </a:solidFill>
              <a:effectLst/>
            </a:endParaRPr>
          </a:p>
          <a:p>
            <a:pPr>
              <a:defRPr sz="1800" b="1">
                <a:solidFill>
                  <a:srgbClr val="000000"/>
                </a:solidFill>
              </a:defRPr>
            </a:pPr>
            <a:endParaRPr lang="en-US" sz="1800" b="1" dirty="0">
              <a:solidFill>
                <a:srgbClr val="000000"/>
              </a:solidFill>
            </a:endParaRPr>
          </a:p>
        </c:rich>
      </c:tx>
      <c:layout>
        <c:manualLayout>
          <c:xMode val="edge"/>
          <c:yMode val="edge"/>
          <c:x val="0.12639017081197512"/>
          <c:y val="1.491415236681367E-2"/>
        </c:manualLayout>
      </c:layout>
      <c:overlay val="0"/>
      <c:spPr>
        <a:noFill/>
        <a:ln>
          <a:noFill/>
        </a:ln>
        <a:effectLst/>
      </c:spPr>
      <c:txPr>
        <a:bodyPr rot="0" spcFirstLastPara="1" vertOverflow="ellipsis" vert="horz" wrap="square" anchor="ctr" anchorCtr="1"/>
        <a:lstStyle/>
        <a:p>
          <a:pPr>
            <a:defRPr sz="1800" b="1" i="0" u="none" strike="noStrike" kern="1200" spc="0" baseline="0">
              <a:solidFill>
                <a:srgbClr val="000000"/>
              </a:solidFill>
              <a:latin typeface="+mn-lt"/>
              <a:ea typeface="+mn-ea"/>
              <a:cs typeface="+mn-cs"/>
            </a:defRPr>
          </a:pPr>
          <a:endParaRPr lang="en-US"/>
        </a:p>
      </c:txPr>
    </c:title>
    <c:autoTitleDeleted val="0"/>
    <c:plotArea>
      <c:layout/>
      <c:lineChart>
        <c:grouping val="standard"/>
        <c:varyColors val="0"/>
        <c:ser>
          <c:idx val="0"/>
          <c:order val="0"/>
          <c:tx>
            <c:strRef>
              <c:f>'Piracy (FR)'!$B$1</c:f>
              <c:strCache>
                <c:ptCount val="1"/>
                <c:pt idx="0">
                  <c:v>Dépenses 0 $</c:v>
                </c:pt>
              </c:strCache>
            </c:strRef>
          </c:tx>
          <c:spPr>
            <a:ln w="28575" cap="rnd">
              <a:solidFill>
                <a:schemeClr val="accent1"/>
              </a:solidFill>
              <a:round/>
            </a:ln>
            <a:effectLst/>
          </c:spPr>
          <c:marker>
            <c:symbol val="none"/>
          </c:marker>
          <c:cat>
            <c:strRef>
              <c:f>'Piracy (FR)'!$A$2:$A$6</c:f>
              <c:strCache>
                <c:ptCount val="5"/>
                <c:pt idx="0">
                  <c:v>Hiver 2018</c:v>
                </c:pt>
                <c:pt idx="1">
                  <c:v>Automne 2018</c:v>
                </c:pt>
                <c:pt idx="2">
                  <c:v>Hiver 2019</c:v>
                </c:pt>
                <c:pt idx="3">
                  <c:v>Automne 2019</c:v>
                </c:pt>
                <c:pt idx="4">
                  <c:v>Hiver 2020</c:v>
                </c:pt>
              </c:strCache>
            </c:strRef>
          </c:cat>
          <c:val>
            <c:numRef>
              <c:f>'Piracy (FR)'!$B$2:$B$6</c:f>
              <c:numCache>
                <c:formatCode>0.0%</c:formatCode>
                <c:ptCount val="5"/>
                <c:pt idx="0">
                  <c:v>0.11799999999999999</c:v>
                </c:pt>
                <c:pt idx="1">
                  <c:v>0.108</c:v>
                </c:pt>
                <c:pt idx="2">
                  <c:v>0.12</c:v>
                </c:pt>
                <c:pt idx="3">
                  <c:v>0.12</c:v>
                </c:pt>
                <c:pt idx="4">
                  <c:v>0.109</c:v>
                </c:pt>
              </c:numCache>
            </c:numRef>
          </c:val>
          <c:smooth val="0"/>
          <c:extLst>
            <c:ext xmlns:c16="http://schemas.microsoft.com/office/drawing/2014/chart" uri="{C3380CC4-5D6E-409C-BE32-E72D297353CC}">
              <c16:uniqueId val="{00000000-BC03-482F-8E44-BC7734DD3F3B}"/>
            </c:ext>
          </c:extLst>
        </c:ser>
        <c:ser>
          <c:idx val="1"/>
          <c:order val="1"/>
          <c:tx>
            <c:strRef>
              <c:f>'Piracy (FR)'!$C$1</c:f>
              <c:strCache>
                <c:ptCount val="1"/>
                <c:pt idx="0">
                  <c:v>Références au piratage</c:v>
                </c:pt>
              </c:strCache>
            </c:strRef>
          </c:tx>
          <c:spPr>
            <a:ln w="28575" cap="rnd">
              <a:solidFill>
                <a:schemeClr val="accent3"/>
              </a:solidFill>
              <a:round/>
            </a:ln>
            <a:effectLst/>
          </c:spPr>
          <c:marker>
            <c:symbol val="none"/>
          </c:marker>
          <c:cat>
            <c:strRef>
              <c:f>'Piracy (FR)'!$A$2:$A$6</c:f>
              <c:strCache>
                <c:ptCount val="5"/>
                <c:pt idx="0">
                  <c:v>Hiver 2018</c:v>
                </c:pt>
                <c:pt idx="1">
                  <c:v>Automne 2018</c:v>
                </c:pt>
                <c:pt idx="2">
                  <c:v>Hiver 2019</c:v>
                </c:pt>
                <c:pt idx="3">
                  <c:v>Automne 2019</c:v>
                </c:pt>
                <c:pt idx="4">
                  <c:v>Hiver 2020</c:v>
                </c:pt>
              </c:strCache>
            </c:strRef>
          </c:cat>
          <c:val>
            <c:numRef>
              <c:f>'Piracy (FR)'!$C$2:$C$6</c:f>
              <c:numCache>
                <c:formatCode>0.0%</c:formatCode>
                <c:ptCount val="5"/>
                <c:pt idx="0">
                  <c:v>2.3E-2</c:v>
                </c:pt>
                <c:pt idx="1">
                  <c:v>5.3999999999999999E-2</c:v>
                </c:pt>
                <c:pt idx="2">
                  <c:v>6.5000000000000002E-2</c:v>
                </c:pt>
                <c:pt idx="3">
                  <c:v>9.6000000000000002E-2</c:v>
                </c:pt>
                <c:pt idx="4">
                  <c:v>4.2999999999999997E-2</c:v>
                </c:pt>
              </c:numCache>
            </c:numRef>
          </c:val>
          <c:smooth val="0"/>
          <c:extLst>
            <c:ext xmlns:c16="http://schemas.microsoft.com/office/drawing/2014/chart" uri="{C3380CC4-5D6E-409C-BE32-E72D297353CC}">
              <c16:uniqueId val="{00000001-BC03-482F-8E44-BC7734DD3F3B}"/>
            </c:ext>
          </c:extLst>
        </c:ser>
        <c:dLbls>
          <c:showLegendKey val="0"/>
          <c:showVal val="0"/>
          <c:showCatName val="0"/>
          <c:showSerName val="0"/>
          <c:showPercent val="0"/>
          <c:showBubbleSize val="0"/>
        </c:dLbls>
        <c:smooth val="0"/>
        <c:axId val="1977934640"/>
        <c:axId val="1977935472"/>
      </c:lineChart>
      <c:catAx>
        <c:axId val="19779346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mn-lt"/>
                <a:ea typeface="+mn-ea"/>
                <a:cs typeface="+mn-cs"/>
              </a:defRPr>
            </a:pPr>
            <a:endParaRPr lang="en-US"/>
          </a:p>
        </c:txPr>
        <c:crossAx val="1977935472"/>
        <c:crosses val="autoZero"/>
        <c:auto val="1"/>
        <c:lblAlgn val="ctr"/>
        <c:lblOffset val="100"/>
        <c:noMultiLvlLbl val="0"/>
      </c:catAx>
      <c:valAx>
        <c:axId val="1977935472"/>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mn-lt"/>
                <a:ea typeface="+mn-ea"/>
                <a:cs typeface="+mn-cs"/>
              </a:defRPr>
            </a:pPr>
            <a:endParaRPr lang="en-US"/>
          </a:p>
        </c:txPr>
        <c:crossAx val="197793464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700" b="1" i="0" u="none" strike="noStrike" kern="1200" spc="0" baseline="0">
                <a:solidFill>
                  <a:srgbClr val="000000"/>
                </a:solidFill>
                <a:latin typeface="+mn-lt"/>
                <a:ea typeface="+mn-ea"/>
                <a:cs typeface="+mn-cs"/>
              </a:defRPr>
            </a:pPr>
            <a:r>
              <a:rPr lang="en-CA" sz="1700" b="1" dirty="0" err="1">
                <a:solidFill>
                  <a:srgbClr val="000000"/>
                </a:solidFill>
              </a:rPr>
              <a:t>Coût</a:t>
            </a:r>
            <a:r>
              <a:rPr lang="en-CA" sz="1700" b="1" baseline="0" dirty="0">
                <a:solidFill>
                  <a:srgbClr val="000000"/>
                </a:solidFill>
              </a:rPr>
              <a:t> des </a:t>
            </a:r>
            <a:r>
              <a:rPr lang="en-CA" sz="1700" b="1" baseline="0" dirty="0" err="1" smtClean="0">
                <a:solidFill>
                  <a:srgbClr val="000000"/>
                </a:solidFill>
              </a:rPr>
              <a:t>manuels</a:t>
            </a:r>
            <a:r>
              <a:rPr lang="en-CA" sz="1700" b="1" baseline="0" dirty="0" smtClean="0">
                <a:solidFill>
                  <a:srgbClr val="000000"/>
                </a:solidFill>
              </a:rPr>
              <a:t>, première </a:t>
            </a:r>
            <a:r>
              <a:rPr lang="en-CA" sz="1700" b="1" baseline="0" dirty="0" err="1">
                <a:solidFill>
                  <a:srgbClr val="000000"/>
                </a:solidFill>
              </a:rPr>
              <a:t>année</a:t>
            </a:r>
            <a:r>
              <a:rPr lang="en-CA" sz="1700" b="1" baseline="0" dirty="0">
                <a:solidFill>
                  <a:srgbClr val="000000"/>
                </a:solidFill>
              </a:rPr>
              <a:t> des programmes de premier cycle </a:t>
            </a:r>
            <a:r>
              <a:rPr lang="en-CA" sz="1700" b="1" baseline="0" dirty="0" err="1">
                <a:solidFill>
                  <a:srgbClr val="000000"/>
                </a:solidFill>
              </a:rPr>
              <a:t>ayant</a:t>
            </a:r>
            <a:r>
              <a:rPr lang="en-CA" sz="1700" b="1" baseline="0" dirty="0">
                <a:solidFill>
                  <a:srgbClr val="000000"/>
                </a:solidFill>
              </a:rPr>
              <a:t> le plus haut </a:t>
            </a:r>
            <a:r>
              <a:rPr lang="en-CA" sz="1700" b="1" baseline="0" dirty="0" err="1">
                <a:solidFill>
                  <a:srgbClr val="000000"/>
                </a:solidFill>
              </a:rPr>
              <a:t>taux</a:t>
            </a:r>
            <a:r>
              <a:rPr lang="en-CA" sz="1700" b="1" baseline="0" dirty="0">
                <a:solidFill>
                  <a:srgbClr val="000000"/>
                </a:solidFill>
              </a:rPr>
              <a:t> </a:t>
            </a:r>
            <a:r>
              <a:rPr lang="en-CA" sz="1700" b="1" baseline="0" dirty="0" err="1">
                <a:solidFill>
                  <a:srgbClr val="000000"/>
                </a:solidFill>
              </a:rPr>
              <a:t>d'inscription</a:t>
            </a:r>
            <a:r>
              <a:rPr lang="en-CA" sz="1700" b="1" baseline="0" dirty="0">
                <a:solidFill>
                  <a:srgbClr val="000000"/>
                </a:solidFill>
              </a:rPr>
              <a:t>, par </a:t>
            </a:r>
            <a:r>
              <a:rPr lang="en-CA" sz="1700" b="1" baseline="0" dirty="0" err="1">
                <a:solidFill>
                  <a:srgbClr val="000000"/>
                </a:solidFill>
              </a:rPr>
              <a:t>faculté</a:t>
            </a:r>
            <a:r>
              <a:rPr lang="en-CA" sz="1700" b="1" baseline="0" dirty="0">
                <a:solidFill>
                  <a:srgbClr val="000000"/>
                </a:solidFill>
              </a:rPr>
              <a:t>, à </a:t>
            </a:r>
            <a:r>
              <a:rPr lang="en-CA" sz="1700" b="1" baseline="0" dirty="0" err="1">
                <a:solidFill>
                  <a:srgbClr val="000000"/>
                </a:solidFill>
              </a:rPr>
              <a:t>uOttawa</a:t>
            </a:r>
            <a:r>
              <a:rPr lang="en-CA" sz="1700" b="1" baseline="0" dirty="0">
                <a:solidFill>
                  <a:srgbClr val="000000"/>
                </a:solidFill>
              </a:rPr>
              <a:t> (</a:t>
            </a:r>
            <a:r>
              <a:rPr lang="en-CA" sz="1700" b="1" baseline="0" dirty="0" err="1">
                <a:solidFill>
                  <a:srgbClr val="000000"/>
                </a:solidFill>
              </a:rPr>
              <a:t>anglais</a:t>
            </a:r>
            <a:r>
              <a:rPr lang="en-CA" sz="1700" b="1" baseline="0" dirty="0">
                <a:solidFill>
                  <a:srgbClr val="000000"/>
                </a:solidFill>
              </a:rPr>
              <a:t>/</a:t>
            </a:r>
            <a:r>
              <a:rPr lang="en-CA" sz="1700" b="1" baseline="0" dirty="0" err="1">
                <a:solidFill>
                  <a:srgbClr val="000000"/>
                </a:solidFill>
              </a:rPr>
              <a:t>français</a:t>
            </a:r>
            <a:r>
              <a:rPr lang="en-CA" sz="1700" b="1" baseline="0" dirty="0">
                <a:solidFill>
                  <a:srgbClr val="000000"/>
                </a:solidFill>
              </a:rPr>
              <a:t>), 2018-2019</a:t>
            </a:r>
          </a:p>
        </c:rich>
      </c:tx>
      <c:overlay val="0"/>
      <c:spPr>
        <a:noFill/>
        <a:ln>
          <a:noFill/>
        </a:ln>
        <a:effectLst/>
      </c:spPr>
      <c:txPr>
        <a:bodyPr rot="0" spcFirstLastPara="1" vertOverflow="ellipsis" vert="horz" wrap="square" anchor="ctr" anchorCtr="1"/>
        <a:lstStyle/>
        <a:p>
          <a:pPr>
            <a:defRPr sz="1700" b="1" i="0" u="none" strike="noStrike" kern="1200" spc="0" baseline="0">
              <a:solidFill>
                <a:srgbClr val="000000"/>
              </a:solidFill>
              <a:latin typeface="+mn-lt"/>
              <a:ea typeface="+mn-ea"/>
              <a:cs typeface="+mn-cs"/>
            </a:defRPr>
          </a:pPr>
          <a:endParaRPr lang="en-US"/>
        </a:p>
      </c:txPr>
    </c:title>
    <c:autoTitleDeleted val="0"/>
    <c:plotArea>
      <c:layout/>
      <c:barChart>
        <c:barDir val="col"/>
        <c:grouping val="stacked"/>
        <c:varyColors val="0"/>
        <c:ser>
          <c:idx val="0"/>
          <c:order val="0"/>
          <c:tx>
            <c:strRef>
              <c:f>'Costs per faculty 2018-2019 (FR'!$B$1</c:f>
              <c:strCache>
                <c:ptCount val="1"/>
                <c:pt idx="0">
                  <c:v>Arts</c:v>
                </c:pt>
              </c:strCache>
            </c:strRef>
          </c:tx>
          <c:spPr>
            <a:solidFill>
              <a:schemeClr val="accent1"/>
            </a:solidFill>
            <a:ln>
              <a:noFill/>
            </a:ln>
            <a:effectLst/>
          </c:spPr>
          <c:invertIfNegative val="0"/>
          <c:cat>
            <c:strRef>
              <c:f>'Costs per faculty 2018-2019 (FR'!$A$2:$A$18</c:f>
              <c:strCache>
                <c:ptCount val="17"/>
                <c:pt idx="0">
                  <c:v>BA (Communication) (EN)</c:v>
                </c:pt>
                <c:pt idx="1">
                  <c:v>B.A. (communication) (FR)</c:v>
                </c:pt>
                <c:pt idx="2">
                  <c:v>BEd (EN)</c:v>
                </c:pt>
                <c:pt idx="3">
                  <c:v>B.Éd. (FR)</c:v>
                </c:pt>
                <c:pt idx="4">
                  <c:v>BASc (Mechanical Engineering) (EN)</c:v>
                </c:pt>
                <c:pt idx="5">
                  <c:v>B.Sc.A. (génie civil) (FR)</c:v>
                </c:pt>
                <c:pt idx="6">
                  <c:v>BHSc (Health Sciences) (EN)</c:v>
                </c:pt>
                <c:pt idx="7">
                  <c:v>BScInf (sciences infirmières) (FR)</c:v>
                </c:pt>
                <c:pt idx="8">
                  <c:v>JD (Common Law) (EN)</c:v>
                </c:pt>
                <c:pt idx="9">
                  <c:v>J.D. (common law) (FR)</c:v>
                </c:pt>
                <c:pt idx="10">
                  <c:v>LL.L (droit civil) (FR)</c:v>
                </c:pt>
                <c:pt idx="11">
                  <c:v>BCom (Commerce) (EN)</c:v>
                </c:pt>
                <c:pt idx="12">
                  <c:v>B.Com. (sciences commerciales) (FR)</c:v>
                </c:pt>
                <c:pt idx="13">
                  <c:v>BSc (Biomedical Science) (EN)</c:v>
                </c:pt>
                <c:pt idx="14">
                  <c:v>B.Sc. (sciences biomédicales) (FR)</c:v>
                </c:pt>
                <c:pt idx="15">
                  <c:v>BSc (Psychology) (EN)</c:v>
                </c:pt>
                <c:pt idx="16">
                  <c:v>B.Sc.Soc. (criminologie) (FR)</c:v>
                </c:pt>
              </c:strCache>
            </c:strRef>
          </c:cat>
          <c:val>
            <c:numRef>
              <c:f>'Costs per faculty 2018-2019 (FR'!$B$2:$B$18</c:f>
              <c:numCache>
                <c:formatCode>#,##0.00\ [$$-C0C]</c:formatCode>
                <c:ptCount val="17"/>
                <c:pt idx="0">
                  <c:v>1105.8399999999999</c:v>
                </c:pt>
                <c:pt idx="1">
                  <c:v>220.35</c:v>
                </c:pt>
              </c:numCache>
            </c:numRef>
          </c:val>
          <c:extLst>
            <c:ext xmlns:c16="http://schemas.microsoft.com/office/drawing/2014/chart" uri="{C3380CC4-5D6E-409C-BE32-E72D297353CC}">
              <c16:uniqueId val="{00000000-5A51-4B11-94DD-FEB43DDDD362}"/>
            </c:ext>
          </c:extLst>
        </c:ser>
        <c:ser>
          <c:idx val="1"/>
          <c:order val="1"/>
          <c:tx>
            <c:strRef>
              <c:f>'Costs per faculty 2018-2019 (FR'!$C$1</c:f>
              <c:strCache>
                <c:ptCount val="1"/>
                <c:pt idx="0">
                  <c:v>Éducation</c:v>
                </c:pt>
              </c:strCache>
            </c:strRef>
          </c:tx>
          <c:spPr>
            <a:solidFill>
              <a:schemeClr val="accent2"/>
            </a:solidFill>
            <a:ln>
              <a:noFill/>
            </a:ln>
            <a:effectLst/>
          </c:spPr>
          <c:invertIfNegative val="0"/>
          <c:cat>
            <c:strRef>
              <c:f>'Costs per faculty 2018-2019 (FR'!$A$2:$A$18</c:f>
              <c:strCache>
                <c:ptCount val="17"/>
                <c:pt idx="0">
                  <c:v>BA (Communication) (EN)</c:v>
                </c:pt>
                <c:pt idx="1">
                  <c:v>B.A. (communication) (FR)</c:v>
                </c:pt>
                <c:pt idx="2">
                  <c:v>BEd (EN)</c:v>
                </c:pt>
                <c:pt idx="3">
                  <c:v>B.Éd. (FR)</c:v>
                </c:pt>
                <c:pt idx="4">
                  <c:v>BASc (Mechanical Engineering) (EN)</c:v>
                </c:pt>
                <c:pt idx="5">
                  <c:v>B.Sc.A. (génie civil) (FR)</c:v>
                </c:pt>
                <c:pt idx="6">
                  <c:v>BHSc (Health Sciences) (EN)</c:v>
                </c:pt>
                <c:pt idx="7">
                  <c:v>BScInf (sciences infirmières) (FR)</c:v>
                </c:pt>
                <c:pt idx="8">
                  <c:v>JD (Common Law) (EN)</c:v>
                </c:pt>
                <c:pt idx="9">
                  <c:v>J.D. (common law) (FR)</c:v>
                </c:pt>
                <c:pt idx="10">
                  <c:v>LL.L (droit civil) (FR)</c:v>
                </c:pt>
                <c:pt idx="11">
                  <c:v>BCom (Commerce) (EN)</c:v>
                </c:pt>
                <c:pt idx="12">
                  <c:v>B.Com. (sciences commerciales) (FR)</c:v>
                </c:pt>
                <c:pt idx="13">
                  <c:v>BSc (Biomedical Science) (EN)</c:v>
                </c:pt>
                <c:pt idx="14">
                  <c:v>B.Sc. (sciences biomédicales) (FR)</c:v>
                </c:pt>
                <c:pt idx="15">
                  <c:v>BSc (Psychology) (EN)</c:v>
                </c:pt>
                <c:pt idx="16">
                  <c:v>B.Sc.Soc. (criminologie) (FR)</c:v>
                </c:pt>
              </c:strCache>
            </c:strRef>
          </c:cat>
          <c:val>
            <c:numRef>
              <c:f>'Costs per faculty 2018-2019 (FR'!$C$2:$C$18</c:f>
              <c:numCache>
                <c:formatCode>General</c:formatCode>
                <c:ptCount val="17"/>
                <c:pt idx="2" formatCode="#,##0.00\ [$$-C0C]">
                  <c:v>186</c:v>
                </c:pt>
                <c:pt idx="3" formatCode="#,##0.00\ [$$-C0C]">
                  <c:v>247.9</c:v>
                </c:pt>
              </c:numCache>
            </c:numRef>
          </c:val>
          <c:extLst>
            <c:ext xmlns:c16="http://schemas.microsoft.com/office/drawing/2014/chart" uri="{C3380CC4-5D6E-409C-BE32-E72D297353CC}">
              <c16:uniqueId val="{00000001-5A51-4B11-94DD-FEB43DDDD362}"/>
            </c:ext>
          </c:extLst>
        </c:ser>
        <c:ser>
          <c:idx val="2"/>
          <c:order val="2"/>
          <c:tx>
            <c:strRef>
              <c:f>'Costs per faculty 2018-2019 (FR'!$D$1</c:f>
              <c:strCache>
                <c:ptCount val="1"/>
                <c:pt idx="0">
                  <c:v>Génie</c:v>
                </c:pt>
              </c:strCache>
            </c:strRef>
          </c:tx>
          <c:spPr>
            <a:solidFill>
              <a:schemeClr val="accent3"/>
            </a:solidFill>
            <a:ln>
              <a:noFill/>
            </a:ln>
            <a:effectLst/>
          </c:spPr>
          <c:invertIfNegative val="0"/>
          <c:cat>
            <c:strRef>
              <c:f>'Costs per faculty 2018-2019 (FR'!$A$2:$A$18</c:f>
              <c:strCache>
                <c:ptCount val="17"/>
                <c:pt idx="0">
                  <c:v>BA (Communication) (EN)</c:v>
                </c:pt>
                <c:pt idx="1">
                  <c:v>B.A. (communication) (FR)</c:v>
                </c:pt>
                <c:pt idx="2">
                  <c:v>BEd (EN)</c:v>
                </c:pt>
                <c:pt idx="3">
                  <c:v>B.Éd. (FR)</c:v>
                </c:pt>
                <c:pt idx="4">
                  <c:v>BASc (Mechanical Engineering) (EN)</c:v>
                </c:pt>
                <c:pt idx="5">
                  <c:v>B.Sc.A. (génie civil) (FR)</c:v>
                </c:pt>
                <c:pt idx="6">
                  <c:v>BHSc (Health Sciences) (EN)</c:v>
                </c:pt>
                <c:pt idx="7">
                  <c:v>BScInf (sciences infirmières) (FR)</c:v>
                </c:pt>
                <c:pt idx="8">
                  <c:v>JD (Common Law) (EN)</c:v>
                </c:pt>
                <c:pt idx="9">
                  <c:v>J.D. (common law) (FR)</c:v>
                </c:pt>
                <c:pt idx="10">
                  <c:v>LL.L (droit civil) (FR)</c:v>
                </c:pt>
                <c:pt idx="11">
                  <c:v>BCom (Commerce) (EN)</c:v>
                </c:pt>
                <c:pt idx="12">
                  <c:v>B.Com. (sciences commerciales) (FR)</c:v>
                </c:pt>
                <c:pt idx="13">
                  <c:v>BSc (Biomedical Science) (EN)</c:v>
                </c:pt>
                <c:pt idx="14">
                  <c:v>B.Sc. (sciences biomédicales) (FR)</c:v>
                </c:pt>
                <c:pt idx="15">
                  <c:v>BSc (Psychology) (EN)</c:v>
                </c:pt>
                <c:pt idx="16">
                  <c:v>B.Sc.Soc. (criminologie) (FR)</c:v>
                </c:pt>
              </c:strCache>
            </c:strRef>
          </c:cat>
          <c:val>
            <c:numRef>
              <c:f>'Costs per faculty 2018-2019 (FR'!$D$2:$D$18</c:f>
              <c:numCache>
                <c:formatCode>General</c:formatCode>
                <c:ptCount val="17"/>
                <c:pt idx="4" formatCode="#,##0.00\ [$$-C0C]">
                  <c:v>1230.4100000000001</c:v>
                </c:pt>
                <c:pt idx="5" formatCode="#,##0.00\ [$$-C0C]">
                  <c:v>1104.25</c:v>
                </c:pt>
              </c:numCache>
            </c:numRef>
          </c:val>
          <c:extLst>
            <c:ext xmlns:c16="http://schemas.microsoft.com/office/drawing/2014/chart" uri="{C3380CC4-5D6E-409C-BE32-E72D297353CC}">
              <c16:uniqueId val="{00000002-5A51-4B11-94DD-FEB43DDDD362}"/>
            </c:ext>
          </c:extLst>
        </c:ser>
        <c:ser>
          <c:idx val="3"/>
          <c:order val="3"/>
          <c:tx>
            <c:strRef>
              <c:f>'Costs per faculty 2018-2019 (FR'!$E$1</c:f>
              <c:strCache>
                <c:ptCount val="1"/>
                <c:pt idx="0">
                  <c:v>Sciences de la santé</c:v>
                </c:pt>
              </c:strCache>
            </c:strRef>
          </c:tx>
          <c:spPr>
            <a:solidFill>
              <a:schemeClr val="accent4"/>
            </a:solidFill>
            <a:ln>
              <a:noFill/>
            </a:ln>
            <a:effectLst/>
          </c:spPr>
          <c:invertIfNegative val="0"/>
          <c:cat>
            <c:strRef>
              <c:f>'Costs per faculty 2018-2019 (FR'!$A$2:$A$18</c:f>
              <c:strCache>
                <c:ptCount val="17"/>
                <c:pt idx="0">
                  <c:v>BA (Communication) (EN)</c:v>
                </c:pt>
                <c:pt idx="1">
                  <c:v>B.A. (communication) (FR)</c:v>
                </c:pt>
                <c:pt idx="2">
                  <c:v>BEd (EN)</c:v>
                </c:pt>
                <c:pt idx="3">
                  <c:v>B.Éd. (FR)</c:v>
                </c:pt>
                <c:pt idx="4">
                  <c:v>BASc (Mechanical Engineering) (EN)</c:v>
                </c:pt>
                <c:pt idx="5">
                  <c:v>B.Sc.A. (génie civil) (FR)</c:v>
                </c:pt>
                <c:pt idx="6">
                  <c:v>BHSc (Health Sciences) (EN)</c:v>
                </c:pt>
                <c:pt idx="7">
                  <c:v>BScInf (sciences infirmières) (FR)</c:v>
                </c:pt>
                <c:pt idx="8">
                  <c:v>JD (Common Law) (EN)</c:v>
                </c:pt>
                <c:pt idx="9">
                  <c:v>J.D. (common law) (FR)</c:v>
                </c:pt>
                <c:pt idx="10">
                  <c:v>LL.L (droit civil) (FR)</c:v>
                </c:pt>
                <c:pt idx="11">
                  <c:v>BCom (Commerce) (EN)</c:v>
                </c:pt>
                <c:pt idx="12">
                  <c:v>B.Com. (sciences commerciales) (FR)</c:v>
                </c:pt>
                <c:pt idx="13">
                  <c:v>BSc (Biomedical Science) (EN)</c:v>
                </c:pt>
                <c:pt idx="14">
                  <c:v>B.Sc. (sciences biomédicales) (FR)</c:v>
                </c:pt>
                <c:pt idx="15">
                  <c:v>BSc (Psychology) (EN)</c:v>
                </c:pt>
                <c:pt idx="16">
                  <c:v>B.Sc.Soc. (criminologie) (FR)</c:v>
                </c:pt>
              </c:strCache>
            </c:strRef>
          </c:cat>
          <c:val>
            <c:numRef>
              <c:f>'Costs per faculty 2018-2019 (FR'!$E$2:$E$18</c:f>
              <c:numCache>
                <c:formatCode>General</c:formatCode>
                <c:ptCount val="17"/>
                <c:pt idx="6" formatCode="#,##0.00\ [$$-C0C]">
                  <c:v>1956.49</c:v>
                </c:pt>
                <c:pt idx="7" formatCode="#,##0.00\ [$$-C0C]">
                  <c:v>894.77</c:v>
                </c:pt>
              </c:numCache>
            </c:numRef>
          </c:val>
          <c:extLst>
            <c:ext xmlns:c16="http://schemas.microsoft.com/office/drawing/2014/chart" uri="{C3380CC4-5D6E-409C-BE32-E72D297353CC}">
              <c16:uniqueId val="{00000003-5A51-4B11-94DD-FEB43DDDD362}"/>
            </c:ext>
          </c:extLst>
        </c:ser>
        <c:ser>
          <c:idx val="4"/>
          <c:order val="4"/>
          <c:tx>
            <c:strRef>
              <c:f>'Costs per faculty 2018-2019 (FR'!$F$1</c:f>
              <c:strCache>
                <c:ptCount val="1"/>
                <c:pt idx="0">
                  <c:v>Droit (Common Law)</c:v>
                </c:pt>
              </c:strCache>
            </c:strRef>
          </c:tx>
          <c:spPr>
            <a:solidFill>
              <a:schemeClr val="accent5"/>
            </a:solidFill>
            <a:ln>
              <a:noFill/>
            </a:ln>
            <a:effectLst/>
          </c:spPr>
          <c:invertIfNegative val="0"/>
          <c:cat>
            <c:strRef>
              <c:f>'Costs per faculty 2018-2019 (FR'!$A$2:$A$18</c:f>
              <c:strCache>
                <c:ptCount val="17"/>
                <c:pt idx="0">
                  <c:v>BA (Communication) (EN)</c:v>
                </c:pt>
                <c:pt idx="1">
                  <c:v>B.A. (communication) (FR)</c:v>
                </c:pt>
                <c:pt idx="2">
                  <c:v>BEd (EN)</c:v>
                </c:pt>
                <c:pt idx="3">
                  <c:v>B.Éd. (FR)</c:v>
                </c:pt>
                <c:pt idx="4">
                  <c:v>BASc (Mechanical Engineering) (EN)</c:v>
                </c:pt>
                <c:pt idx="5">
                  <c:v>B.Sc.A. (génie civil) (FR)</c:v>
                </c:pt>
                <c:pt idx="6">
                  <c:v>BHSc (Health Sciences) (EN)</c:v>
                </c:pt>
                <c:pt idx="7">
                  <c:v>BScInf (sciences infirmières) (FR)</c:v>
                </c:pt>
                <c:pt idx="8">
                  <c:v>JD (Common Law) (EN)</c:v>
                </c:pt>
                <c:pt idx="9">
                  <c:v>J.D. (common law) (FR)</c:v>
                </c:pt>
                <c:pt idx="10">
                  <c:v>LL.L (droit civil) (FR)</c:v>
                </c:pt>
                <c:pt idx="11">
                  <c:v>BCom (Commerce) (EN)</c:v>
                </c:pt>
                <c:pt idx="12">
                  <c:v>B.Com. (sciences commerciales) (FR)</c:v>
                </c:pt>
                <c:pt idx="13">
                  <c:v>BSc (Biomedical Science) (EN)</c:v>
                </c:pt>
                <c:pt idx="14">
                  <c:v>B.Sc. (sciences biomédicales) (FR)</c:v>
                </c:pt>
                <c:pt idx="15">
                  <c:v>BSc (Psychology) (EN)</c:v>
                </c:pt>
                <c:pt idx="16">
                  <c:v>B.Sc.Soc. (criminologie) (FR)</c:v>
                </c:pt>
              </c:strCache>
            </c:strRef>
          </c:cat>
          <c:val>
            <c:numRef>
              <c:f>'Costs per faculty 2018-2019 (FR'!$F$2:$F$18</c:f>
              <c:numCache>
                <c:formatCode>General</c:formatCode>
                <c:ptCount val="17"/>
                <c:pt idx="8" formatCode="#,##0.00\ [$$-C0C]">
                  <c:v>2157.89</c:v>
                </c:pt>
                <c:pt idx="9" formatCode="#,##0.00\ [$$-C0C]">
                  <c:v>654.20000000000005</c:v>
                </c:pt>
              </c:numCache>
            </c:numRef>
          </c:val>
          <c:extLst>
            <c:ext xmlns:c16="http://schemas.microsoft.com/office/drawing/2014/chart" uri="{C3380CC4-5D6E-409C-BE32-E72D297353CC}">
              <c16:uniqueId val="{00000004-5A51-4B11-94DD-FEB43DDDD362}"/>
            </c:ext>
          </c:extLst>
        </c:ser>
        <c:ser>
          <c:idx val="5"/>
          <c:order val="5"/>
          <c:tx>
            <c:strRef>
              <c:f>'Costs per faculty 2018-2019 (FR'!$G$1</c:f>
              <c:strCache>
                <c:ptCount val="1"/>
                <c:pt idx="0">
                  <c:v>Droit civil</c:v>
                </c:pt>
              </c:strCache>
            </c:strRef>
          </c:tx>
          <c:spPr>
            <a:solidFill>
              <a:schemeClr val="accent6"/>
            </a:solidFill>
            <a:ln>
              <a:noFill/>
            </a:ln>
            <a:effectLst/>
          </c:spPr>
          <c:invertIfNegative val="0"/>
          <c:cat>
            <c:strRef>
              <c:f>'Costs per faculty 2018-2019 (FR'!$A$2:$A$18</c:f>
              <c:strCache>
                <c:ptCount val="17"/>
                <c:pt idx="0">
                  <c:v>BA (Communication) (EN)</c:v>
                </c:pt>
                <c:pt idx="1">
                  <c:v>B.A. (communication) (FR)</c:v>
                </c:pt>
                <c:pt idx="2">
                  <c:v>BEd (EN)</c:v>
                </c:pt>
                <c:pt idx="3">
                  <c:v>B.Éd. (FR)</c:v>
                </c:pt>
                <c:pt idx="4">
                  <c:v>BASc (Mechanical Engineering) (EN)</c:v>
                </c:pt>
                <c:pt idx="5">
                  <c:v>B.Sc.A. (génie civil) (FR)</c:v>
                </c:pt>
                <c:pt idx="6">
                  <c:v>BHSc (Health Sciences) (EN)</c:v>
                </c:pt>
                <c:pt idx="7">
                  <c:v>BScInf (sciences infirmières) (FR)</c:v>
                </c:pt>
                <c:pt idx="8">
                  <c:v>JD (Common Law) (EN)</c:v>
                </c:pt>
                <c:pt idx="9">
                  <c:v>J.D. (common law) (FR)</c:v>
                </c:pt>
                <c:pt idx="10">
                  <c:v>LL.L (droit civil) (FR)</c:v>
                </c:pt>
                <c:pt idx="11">
                  <c:v>BCom (Commerce) (EN)</c:v>
                </c:pt>
                <c:pt idx="12">
                  <c:v>B.Com. (sciences commerciales) (FR)</c:v>
                </c:pt>
                <c:pt idx="13">
                  <c:v>BSc (Biomedical Science) (EN)</c:v>
                </c:pt>
                <c:pt idx="14">
                  <c:v>B.Sc. (sciences biomédicales) (FR)</c:v>
                </c:pt>
                <c:pt idx="15">
                  <c:v>BSc (Psychology) (EN)</c:v>
                </c:pt>
                <c:pt idx="16">
                  <c:v>B.Sc.Soc. (criminologie) (FR)</c:v>
                </c:pt>
              </c:strCache>
            </c:strRef>
          </c:cat>
          <c:val>
            <c:numRef>
              <c:f>'Costs per faculty 2018-2019 (FR'!$G$2:$G$18</c:f>
              <c:numCache>
                <c:formatCode>General</c:formatCode>
                <c:ptCount val="17"/>
                <c:pt idx="10" formatCode="#,##0.00\ [$$-C0C]">
                  <c:v>1298.3399999999999</c:v>
                </c:pt>
              </c:numCache>
            </c:numRef>
          </c:val>
          <c:extLst>
            <c:ext xmlns:c16="http://schemas.microsoft.com/office/drawing/2014/chart" uri="{C3380CC4-5D6E-409C-BE32-E72D297353CC}">
              <c16:uniqueId val="{00000005-5A51-4B11-94DD-FEB43DDDD362}"/>
            </c:ext>
          </c:extLst>
        </c:ser>
        <c:ser>
          <c:idx val="6"/>
          <c:order val="6"/>
          <c:tx>
            <c:strRef>
              <c:f>'Costs per faculty 2018-2019 (FR'!$H$1</c:f>
              <c:strCache>
                <c:ptCount val="1"/>
                <c:pt idx="0">
                  <c:v>Gestion</c:v>
                </c:pt>
              </c:strCache>
            </c:strRef>
          </c:tx>
          <c:spPr>
            <a:solidFill>
              <a:srgbClr val="92D050"/>
            </a:solidFill>
            <a:ln>
              <a:noFill/>
            </a:ln>
            <a:effectLst/>
          </c:spPr>
          <c:invertIfNegative val="0"/>
          <c:cat>
            <c:strRef>
              <c:f>'Costs per faculty 2018-2019 (FR'!$A$2:$A$18</c:f>
              <c:strCache>
                <c:ptCount val="17"/>
                <c:pt idx="0">
                  <c:v>BA (Communication) (EN)</c:v>
                </c:pt>
                <c:pt idx="1">
                  <c:v>B.A. (communication) (FR)</c:v>
                </c:pt>
                <c:pt idx="2">
                  <c:v>BEd (EN)</c:v>
                </c:pt>
                <c:pt idx="3">
                  <c:v>B.Éd. (FR)</c:v>
                </c:pt>
                <c:pt idx="4">
                  <c:v>BASc (Mechanical Engineering) (EN)</c:v>
                </c:pt>
                <c:pt idx="5">
                  <c:v>B.Sc.A. (génie civil) (FR)</c:v>
                </c:pt>
                <c:pt idx="6">
                  <c:v>BHSc (Health Sciences) (EN)</c:v>
                </c:pt>
                <c:pt idx="7">
                  <c:v>BScInf (sciences infirmières) (FR)</c:v>
                </c:pt>
                <c:pt idx="8">
                  <c:v>JD (Common Law) (EN)</c:v>
                </c:pt>
                <c:pt idx="9">
                  <c:v>J.D. (common law) (FR)</c:v>
                </c:pt>
                <c:pt idx="10">
                  <c:v>LL.L (droit civil) (FR)</c:v>
                </c:pt>
                <c:pt idx="11">
                  <c:v>BCom (Commerce) (EN)</c:v>
                </c:pt>
                <c:pt idx="12">
                  <c:v>B.Com. (sciences commerciales) (FR)</c:v>
                </c:pt>
                <c:pt idx="13">
                  <c:v>BSc (Biomedical Science) (EN)</c:v>
                </c:pt>
                <c:pt idx="14">
                  <c:v>B.Sc. (sciences biomédicales) (FR)</c:v>
                </c:pt>
                <c:pt idx="15">
                  <c:v>BSc (Psychology) (EN)</c:v>
                </c:pt>
                <c:pt idx="16">
                  <c:v>B.Sc.Soc. (criminologie) (FR)</c:v>
                </c:pt>
              </c:strCache>
            </c:strRef>
          </c:cat>
          <c:val>
            <c:numRef>
              <c:f>'Costs per faculty 2018-2019 (FR'!$H$2:$H$18</c:f>
              <c:numCache>
                <c:formatCode>General</c:formatCode>
                <c:ptCount val="17"/>
                <c:pt idx="11" formatCode="#,##0.00\ [$$-C0C]">
                  <c:v>1244.6500000000001</c:v>
                </c:pt>
                <c:pt idx="12" formatCode="#,##0.00\ [$$-C0C]">
                  <c:v>822.08</c:v>
                </c:pt>
              </c:numCache>
            </c:numRef>
          </c:val>
          <c:extLst>
            <c:ext xmlns:c16="http://schemas.microsoft.com/office/drawing/2014/chart" uri="{C3380CC4-5D6E-409C-BE32-E72D297353CC}">
              <c16:uniqueId val="{00000006-5A51-4B11-94DD-FEB43DDDD362}"/>
            </c:ext>
          </c:extLst>
        </c:ser>
        <c:ser>
          <c:idx val="7"/>
          <c:order val="7"/>
          <c:tx>
            <c:strRef>
              <c:f>'Costs per faculty 2018-2019 (FR'!$I$1</c:f>
              <c:strCache>
                <c:ptCount val="1"/>
                <c:pt idx="0">
                  <c:v>Sciences</c:v>
                </c:pt>
              </c:strCache>
            </c:strRef>
          </c:tx>
          <c:spPr>
            <a:solidFill>
              <a:srgbClr val="7030A0"/>
            </a:solidFill>
            <a:ln>
              <a:noFill/>
            </a:ln>
            <a:effectLst/>
          </c:spPr>
          <c:invertIfNegative val="0"/>
          <c:cat>
            <c:strRef>
              <c:f>'Costs per faculty 2018-2019 (FR'!$A$2:$A$18</c:f>
              <c:strCache>
                <c:ptCount val="17"/>
                <c:pt idx="0">
                  <c:v>BA (Communication) (EN)</c:v>
                </c:pt>
                <c:pt idx="1">
                  <c:v>B.A. (communication) (FR)</c:v>
                </c:pt>
                <c:pt idx="2">
                  <c:v>BEd (EN)</c:v>
                </c:pt>
                <c:pt idx="3">
                  <c:v>B.Éd. (FR)</c:v>
                </c:pt>
                <c:pt idx="4">
                  <c:v>BASc (Mechanical Engineering) (EN)</c:v>
                </c:pt>
                <c:pt idx="5">
                  <c:v>B.Sc.A. (génie civil) (FR)</c:v>
                </c:pt>
                <c:pt idx="6">
                  <c:v>BHSc (Health Sciences) (EN)</c:v>
                </c:pt>
                <c:pt idx="7">
                  <c:v>BScInf (sciences infirmières) (FR)</c:v>
                </c:pt>
                <c:pt idx="8">
                  <c:v>JD (Common Law) (EN)</c:v>
                </c:pt>
                <c:pt idx="9">
                  <c:v>J.D. (common law) (FR)</c:v>
                </c:pt>
                <c:pt idx="10">
                  <c:v>LL.L (droit civil) (FR)</c:v>
                </c:pt>
                <c:pt idx="11">
                  <c:v>BCom (Commerce) (EN)</c:v>
                </c:pt>
                <c:pt idx="12">
                  <c:v>B.Com. (sciences commerciales) (FR)</c:v>
                </c:pt>
                <c:pt idx="13">
                  <c:v>BSc (Biomedical Science) (EN)</c:v>
                </c:pt>
                <c:pt idx="14">
                  <c:v>B.Sc. (sciences biomédicales) (FR)</c:v>
                </c:pt>
                <c:pt idx="15">
                  <c:v>BSc (Psychology) (EN)</c:v>
                </c:pt>
                <c:pt idx="16">
                  <c:v>B.Sc.Soc. (criminologie) (FR)</c:v>
                </c:pt>
              </c:strCache>
            </c:strRef>
          </c:cat>
          <c:val>
            <c:numRef>
              <c:f>'Costs per faculty 2018-2019 (FR'!$I$2:$I$18</c:f>
              <c:numCache>
                <c:formatCode>General</c:formatCode>
                <c:ptCount val="17"/>
                <c:pt idx="13" formatCode="#,##0.00\ [$$-C0C]">
                  <c:v>1720.02</c:v>
                </c:pt>
                <c:pt idx="14" formatCode="#,##0.00\ [$$-C0C]">
                  <c:v>943.45</c:v>
                </c:pt>
              </c:numCache>
            </c:numRef>
          </c:val>
          <c:extLst>
            <c:ext xmlns:c16="http://schemas.microsoft.com/office/drawing/2014/chart" uri="{C3380CC4-5D6E-409C-BE32-E72D297353CC}">
              <c16:uniqueId val="{00000007-5A51-4B11-94DD-FEB43DDDD362}"/>
            </c:ext>
          </c:extLst>
        </c:ser>
        <c:ser>
          <c:idx val="8"/>
          <c:order val="8"/>
          <c:tx>
            <c:strRef>
              <c:f>'Costs per faculty 2018-2019 (FR'!$J$1</c:f>
              <c:strCache>
                <c:ptCount val="1"/>
                <c:pt idx="0">
                  <c:v>Sciences sociales</c:v>
                </c:pt>
              </c:strCache>
            </c:strRef>
          </c:tx>
          <c:spPr>
            <a:solidFill>
              <a:schemeClr val="accent3">
                <a:lumMod val="60000"/>
              </a:schemeClr>
            </a:solidFill>
            <a:ln>
              <a:noFill/>
            </a:ln>
            <a:effectLst/>
          </c:spPr>
          <c:invertIfNegative val="0"/>
          <c:cat>
            <c:strRef>
              <c:f>'Costs per faculty 2018-2019 (FR'!$A$2:$A$18</c:f>
              <c:strCache>
                <c:ptCount val="17"/>
                <c:pt idx="0">
                  <c:v>BA (Communication) (EN)</c:v>
                </c:pt>
                <c:pt idx="1">
                  <c:v>B.A. (communication) (FR)</c:v>
                </c:pt>
                <c:pt idx="2">
                  <c:v>BEd (EN)</c:v>
                </c:pt>
                <c:pt idx="3">
                  <c:v>B.Éd. (FR)</c:v>
                </c:pt>
                <c:pt idx="4">
                  <c:v>BASc (Mechanical Engineering) (EN)</c:v>
                </c:pt>
                <c:pt idx="5">
                  <c:v>B.Sc.A. (génie civil) (FR)</c:v>
                </c:pt>
                <c:pt idx="6">
                  <c:v>BHSc (Health Sciences) (EN)</c:v>
                </c:pt>
                <c:pt idx="7">
                  <c:v>BScInf (sciences infirmières) (FR)</c:v>
                </c:pt>
                <c:pt idx="8">
                  <c:v>JD (Common Law) (EN)</c:v>
                </c:pt>
                <c:pt idx="9">
                  <c:v>J.D. (common law) (FR)</c:v>
                </c:pt>
                <c:pt idx="10">
                  <c:v>LL.L (droit civil) (FR)</c:v>
                </c:pt>
                <c:pt idx="11">
                  <c:v>BCom (Commerce) (EN)</c:v>
                </c:pt>
                <c:pt idx="12">
                  <c:v>B.Com. (sciences commerciales) (FR)</c:v>
                </c:pt>
                <c:pt idx="13">
                  <c:v>BSc (Biomedical Science) (EN)</c:v>
                </c:pt>
                <c:pt idx="14">
                  <c:v>B.Sc. (sciences biomédicales) (FR)</c:v>
                </c:pt>
                <c:pt idx="15">
                  <c:v>BSc (Psychology) (EN)</c:v>
                </c:pt>
                <c:pt idx="16">
                  <c:v>B.Sc.Soc. (criminologie) (FR)</c:v>
                </c:pt>
              </c:strCache>
            </c:strRef>
          </c:cat>
          <c:val>
            <c:numRef>
              <c:f>'Costs per faculty 2018-2019 (FR'!$J$2:$J$18</c:f>
              <c:numCache>
                <c:formatCode>General</c:formatCode>
                <c:ptCount val="17"/>
                <c:pt idx="15" formatCode="#,##0.00\ [$$-C0C]">
                  <c:v>1639.09</c:v>
                </c:pt>
                <c:pt idx="16" formatCode="#,##0.00\ [$$-C0C]">
                  <c:v>597.03</c:v>
                </c:pt>
              </c:numCache>
            </c:numRef>
          </c:val>
          <c:extLst>
            <c:ext xmlns:c16="http://schemas.microsoft.com/office/drawing/2014/chart" uri="{C3380CC4-5D6E-409C-BE32-E72D297353CC}">
              <c16:uniqueId val="{00000008-5A51-4B11-94DD-FEB43DDDD362}"/>
            </c:ext>
          </c:extLst>
        </c:ser>
        <c:dLbls>
          <c:showLegendKey val="0"/>
          <c:showVal val="0"/>
          <c:showCatName val="0"/>
          <c:showSerName val="0"/>
          <c:showPercent val="0"/>
          <c:showBubbleSize val="0"/>
        </c:dLbls>
        <c:gapWidth val="150"/>
        <c:overlap val="100"/>
        <c:axId val="443010776"/>
        <c:axId val="443013728"/>
      </c:barChart>
      <c:catAx>
        <c:axId val="4430107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1" i="0" u="none" strike="noStrike" kern="1200" baseline="0">
                <a:solidFill>
                  <a:srgbClr val="000000"/>
                </a:solidFill>
                <a:latin typeface="+mn-lt"/>
                <a:ea typeface="+mn-ea"/>
                <a:cs typeface="+mn-cs"/>
              </a:defRPr>
            </a:pPr>
            <a:endParaRPr lang="en-US"/>
          </a:p>
        </c:txPr>
        <c:crossAx val="443013728"/>
        <c:crosses val="autoZero"/>
        <c:auto val="1"/>
        <c:lblAlgn val="ctr"/>
        <c:lblOffset val="100"/>
        <c:noMultiLvlLbl val="0"/>
      </c:catAx>
      <c:valAx>
        <c:axId val="443013728"/>
        <c:scaling>
          <c:orientation val="minMax"/>
        </c:scaling>
        <c:delete val="0"/>
        <c:axPos val="l"/>
        <c:majorGridlines>
          <c:spPr>
            <a:ln w="9525" cap="flat" cmpd="sng" algn="ctr">
              <a:solidFill>
                <a:schemeClr val="tx1">
                  <a:lumMod val="15000"/>
                  <a:lumOff val="85000"/>
                </a:schemeClr>
              </a:solidFill>
              <a:round/>
            </a:ln>
            <a:effectLst/>
          </c:spPr>
        </c:majorGridlines>
        <c:numFmt formatCode="#,##0.00\ [$$-C0C]"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rgbClr val="000000"/>
                </a:solidFill>
                <a:latin typeface="+mn-lt"/>
                <a:ea typeface="+mn-ea"/>
                <a:cs typeface="+mn-cs"/>
              </a:defRPr>
            </a:pPr>
            <a:endParaRPr lang="en-US"/>
          </a:p>
        </c:txPr>
        <c:crossAx val="443010776"/>
        <c:crosses val="autoZero"/>
        <c:crossBetween val="between"/>
      </c:valAx>
      <c:spPr>
        <a:noFill/>
        <a:ln>
          <a:noFill/>
        </a:ln>
        <a:effectLst/>
      </c:spPr>
    </c:plotArea>
    <c:legend>
      <c:legendPos val="b"/>
      <c:layout>
        <c:manualLayout>
          <c:xMode val="edge"/>
          <c:yMode val="edge"/>
          <c:x val="2.0742016622922133E-2"/>
          <c:y val="0.9106643891707531"/>
          <c:w val="0.95573818897637797"/>
          <c:h val="8.7219233371660015E-2"/>
        </c:manualLayout>
      </c:layout>
      <c:overlay val="0"/>
      <c:spPr>
        <a:noFill/>
        <a:ln>
          <a:noFill/>
        </a:ln>
        <a:effectLst/>
      </c:spPr>
      <c:txPr>
        <a:bodyPr rot="0" spcFirstLastPara="1" vertOverflow="ellipsis" vert="horz" wrap="square" anchor="ctr" anchorCtr="1"/>
        <a:lstStyle/>
        <a:p>
          <a:pPr>
            <a:defRPr sz="1100" b="1" i="0" u="none" strike="noStrike" kern="1200" baseline="0">
              <a:solidFill>
                <a:srgbClr val="000000"/>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rgbClr val="000000"/>
                </a:solidFill>
                <a:latin typeface="+mn-lt"/>
                <a:ea typeface="+mn-ea"/>
                <a:cs typeface="+mn-cs"/>
              </a:defRPr>
            </a:pPr>
            <a:r>
              <a:rPr lang="en-CA" sz="1800" b="1" i="0" baseline="0" dirty="0" err="1">
                <a:solidFill>
                  <a:srgbClr val="000000"/>
                </a:solidFill>
                <a:effectLst/>
              </a:rPr>
              <a:t>Coût</a:t>
            </a:r>
            <a:r>
              <a:rPr lang="en-CA" sz="1800" b="1" i="0" baseline="0" dirty="0">
                <a:solidFill>
                  <a:srgbClr val="000000"/>
                </a:solidFill>
                <a:effectLst/>
              </a:rPr>
              <a:t> des </a:t>
            </a:r>
            <a:r>
              <a:rPr lang="en-CA" sz="1800" b="1" i="0" baseline="0" dirty="0" err="1" smtClean="0">
                <a:solidFill>
                  <a:srgbClr val="000000"/>
                </a:solidFill>
                <a:effectLst/>
              </a:rPr>
              <a:t>manuels</a:t>
            </a:r>
            <a:r>
              <a:rPr lang="en-CA" sz="1800" b="1" i="0" baseline="0" dirty="0" smtClean="0">
                <a:solidFill>
                  <a:srgbClr val="000000"/>
                </a:solidFill>
                <a:effectLst/>
              </a:rPr>
              <a:t>, première </a:t>
            </a:r>
            <a:r>
              <a:rPr lang="en-CA" sz="1800" b="1" i="0" baseline="0" dirty="0" err="1">
                <a:solidFill>
                  <a:srgbClr val="000000"/>
                </a:solidFill>
                <a:effectLst/>
              </a:rPr>
              <a:t>année</a:t>
            </a:r>
            <a:r>
              <a:rPr lang="en-CA" sz="1800" b="1" i="0" baseline="0" dirty="0">
                <a:solidFill>
                  <a:srgbClr val="000000"/>
                </a:solidFill>
                <a:effectLst/>
              </a:rPr>
              <a:t> des programmes de premier cycle </a:t>
            </a:r>
            <a:r>
              <a:rPr lang="en-CA" sz="1800" b="1" i="0" baseline="0" dirty="0" err="1">
                <a:solidFill>
                  <a:srgbClr val="000000"/>
                </a:solidFill>
                <a:effectLst/>
              </a:rPr>
              <a:t>ayant</a:t>
            </a:r>
            <a:r>
              <a:rPr lang="en-CA" sz="1800" b="1" i="0" baseline="0" dirty="0">
                <a:solidFill>
                  <a:srgbClr val="000000"/>
                </a:solidFill>
                <a:effectLst/>
              </a:rPr>
              <a:t> le plus haut </a:t>
            </a:r>
            <a:r>
              <a:rPr lang="en-CA" sz="1800" b="1" i="0" baseline="0" dirty="0" err="1">
                <a:solidFill>
                  <a:srgbClr val="000000"/>
                </a:solidFill>
                <a:effectLst/>
              </a:rPr>
              <a:t>taux</a:t>
            </a:r>
            <a:r>
              <a:rPr lang="en-CA" sz="1800" b="1" i="0" baseline="0" dirty="0">
                <a:solidFill>
                  <a:srgbClr val="000000"/>
                </a:solidFill>
                <a:effectLst/>
              </a:rPr>
              <a:t> </a:t>
            </a:r>
            <a:r>
              <a:rPr lang="en-CA" sz="1800" b="1" i="0" baseline="0" dirty="0" err="1">
                <a:solidFill>
                  <a:srgbClr val="000000"/>
                </a:solidFill>
                <a:effectLst/>
              </a:rPr>
              <a:t>d'inscription</a:t>
            </a:r>
            <a:r>
              <a:rPr lang="en-CA" sz="1800" b="1" i="0" baseline="0" dirty="0">
                <a:solidFill>
                  <a:srgbClr val="000000"/>
                </a:solidFill>
                <a:effectLst/>
              </a:rPr>
              <a:t>, par </a:t>
            </a:r>
            <a:r>
              <a:rPr lang="en-CA" sz="1800" b="1" i="0" baseline="0" dirty="0" err="1">
                <a:solidFill>
                  <a:srgbClr val="000000"/>
                </a:solidFill>
                <a:effectLst/>
              </a:rPr>
              <a:t>faculté</a:t>
            </a:r>
            <a:r>
              <a:rPr lang="en-CA" sz="1800" b="1" i="0" baseline="0" dirty="0">
                <a:solidFill>
                  <a:srgbClr val="000000"/>
                </a:solidFill>
                <a:effectLst/>
              </a:rPr>
              <a:t>, à </a:t>
            </a:r>
            <a:r>
              <a:rPr lang="en-CA" sz="1800" b="1" i="0" baseline="0" dirty="0" err="1">
                <a:solidFill>
                  <a:srgbClr val="000000"/>
                </a:solidFill>
                <a:effectLst/>
              </a:rPr>
              <a:t>uOttawa</a:t>
            </a:r>
            <a:r>
              <a:rPr lang="en-CA" sz="1800" b="1" i="0" baseline="0" dirty="0">
                <a:solidFill>
                  <a:srgbClr val="000000"/>
                </a:solidFill>
                <a:effectLst/>
              </a:rPr>
              <a:t> (</a:t>
            </a:r>
            <a:r>
              <a:rPr lang="en-CA" sz="1800" b="1" i="0" baseline="0" dirty="0" err="1">
                <a:solidFill>
                  <a:srgbClr val="000000"/>
                </a:solidFill>
                <a:effectLst/>
              </a:rPr>
              <a:t>anglais</a:t>
            </a:r>
            <a:r>
              <a:rPr lang="en-CA" sz="1800" b="1" i="0" baseline="0" dirty="0">
                <a:solidFill>
                  <a:srgbClr val="000000"/>
                </a:solidFill>
                <a:effectLst/>
              </a:rPr>
              <a:t>/</a:t>
            </a:r>
            <a:r>
              <a:rPr lang="en-CA" sz="1800" b="1" i="0" baseline="0" dirty="0" err="1">
                <a:solidFill>
                  <a:srgbClr val="000000"/>
                </a:solidFill>
                <a:effectLst/>
              </a:rPr>
              <a:t>français</a:t>
            </a:r>
            <a:r>
              <a:rPr lang="en-CA" sz="1800" b="1" i="0" baseline="0" dirty="0">
                <a:solidFill>
                  <a:srgbClr val="000000"/>
                </a:solidFill>
                <a:effectLst/>
              </a:rPr>
              <a:t>), 2019-2020</a:t>
            </a:r>
            <a:endParaRPr lang="en-US" b="1" dirty="0">
              <a:solidFill>
                <a:srgbClr val="000000"/>
              </a:solidFill>
              <a:effectLst/>
            </a:endParaRPr>
          </a:p>
        </c:rich>
      </c:tx>
      <c:overlay val="0"/>
      <c:spPr>
        <a:noFill/>
        <a:ln>
          <a:noFill/>
        </a:ln>
        <a:effectLst/>
      </c:spPr>
      <c:txPr>
        <a:bodyPr rot="0" spcFirstLastPara="1" vertOverflow="ellipsis" vert="horz" wrap="square" anchor="ctr" anchorCtr="1"/>
        <a:lstStyle/>
        <a:p>
          <a:pPr>
            <a:defRPr sz="1400" b="1" i="0" u="none" strike="noStrike" kern="1200" spc="0" baseline="0">
              <a:solidFill>
                <a:srgbClr val="000000"/>
              </a:solidFill>
              <a:latin typeface="+mn-lt"/>
              <a:ea typeface="+mn-ea"/>
              <a:cs typeface="+mn-cs"/>
            </a:defRPr>
          </a:pPr>
          <a:endParaRPr lang="en-US"/>
        </a:p>
      </c:txPr>
    </c:title>
    <c:autoTitleDeleted val="0"/>
    <c:plotArea>
      <c:layout/>
      <c:barChart>
        <c:barDir val="col"/>
        <c:grouping val="stacked"/>
        <c:varyColors val="0"/>
        <c:ser>
          <c:idx val="0"/>
          <c:order val="0"/>
          <c:tx>
            <c:strRef>
              <c:f>'Costs per faculty 2019-2020 (FR'!$B$1</c:f>
              <c:strCache>
                <c:ptCount val="1"/>
                <c:pt idx="0">
                  <c:v>Arts</c:v>
                </c:pt>
              </c:strCache>
            </c:strRef>
          </c:tx>
          <c:spPr>
            <a:solidFill>
              <a:schemeClr val="accent1"/>
            </a:solidFill>
            <a:ln>
              <a:noFill/>
            </a:ln>
            <a:effectLst/>
          </c:spPr>
          <c:invertIfNegative val="0"/>
          <c:cat>
            <c:strRef>
              <c:f>'Costs per faculty 2019-2020 (FR'!$A$2:$A$18</c:f>
              <c:strCache>
                <c:ptCount val="17"/>
                <c:pt idx="0">
                  <c:v>BA (Communication) (EN)</c:v>
                </c:pt>
                <c:pt idx="1">
                  <c:v>B.A. (communication) (FR)</c:v>
                </c:pt>
                <c:pt idx="2">
                  <c:v>BEd (EN)</c:v>
                </c:pt>
                <c:pt idx="3">
                  <c:v>B.Éd. (FR)</c:v>
                </c:pt>
                <c:pt idx="4">
                  <c:v>BASc (Electrical Engineering) (EN)</c:v>
                </c:pt>
                <c:pt idx="5">
                  <c:v>B.A.Sc. (génie électrique) (FR)</c:v>
                </c:pt>
                <c:pt idx="6">
                  <c:v>BScN (Nursing) (EN)</c:v>
                </c:pt>
                <c:pt idx="7">
                  <c:v>BScIn (sciences infirmières) (FR)</c:v>
                </c:pt>
                <c:pt idx="8">
                  <c:v>JD (Common Law) (EN)</c:v>
                </c:pt>
                <c:pt idx="9">
                  <c:v>J.D. (common law) (FR)</c:v>
                </c:pt>
                <c:pt idx="10">
                  <c:v>LL.L (droit civil) (FR)</c:v>
                </c:pt>
                <c:pt idx="11">
                  <c:v>BCom (Commerce) (EN)</c:v>
                </c:pt>
                <c:pt idx="12">
                  <c:v>B.Com. (sciences commerciales) (FR)</c:v>
                </c:pt>
                <c:pt idx="13">
                  <c:v>BSc (Biomedical Science) (EN)</c:v>
                </c:pt>
                <c:pt idx="14">
                  <c:v>B.Sc. (sciences biomédicales) (FR)</c:v>
                </c:pt>
                <c:pt idx="15">
                  <c:v>BSc (Psychology) (EN)</c:v>
                </c:pt>
                <c:pt idx="16">
                  <c:v>B.Sc. (psychologie) (FR)</c:v>
                </c:pt>
              </c:strCache>
            </c:strRef>
          </c:cat>
          <c:val>
            <c:numRef>
              <c:f>'Costs per faculty 2019-2020 (FR'!$B$2:$B$18</c:f>
              <c:numCache>
                <c:formatCode>#,##0.00\ [$$-C0C]</c:formatCode>
                <c:ptCount val="17"/>
                <c:pt idx="0">
                  <c:v>941.7</c:v>
                </c:pt>
                <c:pt idx="1">
                  <c:v>257.87</c:v>
                </c:pt>
              </c:numCache>
            </c:numRef>
          </c:val>
          <c:extLst>
            <c:ext xmlns:c16="http://schemas.microsoft.com/office/drawing/2014/chart" uri="{C3380CC4-5D6E-409C-BE32-E72D297353CC}">
              <c16:uniqueId val="{00000000-2927-4960-BF53-2B0BADBB6780}"/>
            </c:ext>
          </c:extLst>
        </c:ser>
        <c:ser>
          <c:idx val="1"/>
          <c:order val="1"/>
          <c:tx>
            <c:strRef>
              <c:f>'Costs per faculty 2019-2020 (FR'!$C$1</c:f>
              <c:strCache>
                <c:ptCount val="1"/>
                <c:pt idx="0">
                  <c:v>Éducation</c:v>
                </c:pt>
              </c:strCache>
            </c:strRef>
          </c:tx>
          <c:spPr>
            <a:solidFill>
              <a:schemeClr val="accent2"/>
            </a:solidFill>
            <a:ln>
              <a:noFill/>
            </a:ln>
            <a:effectLst/>
          </c:spPr>
          <c:invertIfNegative val="0"/>
          <c:cat>
            <c:strRef>
              <c:f>'Costs per faculty 2019-2020 (FR'!$A$2:$A$18</c:f>
              <c:strCache>
                <c:ptCount val="17"/>
                <c:pt idx="0">
                  <c:v>BA (Communication) (EN)</c:v>
                </c:pt>
                <c:pt idx="1">
                  <c:v>B.A. (communication) (FR)</c:v>
                </c:pt>
                <c:pt idx="2">
                  <c:v>BEd (EN)</c:v>
                </c:pt>
                <c:pt idx="3">
                  <c:v>B.Éd. (FR)</c:v>
                </c:pt>
                <c:pt idx="4">
                  <c:v>BASc (Electrical Engineering) (EN)</c:v>
                </c:pt>
                <c:pt idx="5">
                  <c:v>B.A.Sc. (génie électrique) (FR)</c:v>
                </c:pt>
                <c:pt idx="6">
                  <c:v>BScN (Nursing) (EN)</c:v>
                </c:pt>
                <c:pt idx="7">
                  <c:v>BScIn (sciences infirmières) (FR)</c:v>
                </c:pt>
                <c:pt idx="8">
                  <c:v>JD (Common Law) (EN)</c:v>
                </c:pt>
                <c:pt idx="9">
                  <c:v>J.D. (common law) (FR)</c:v>
                </c:pt>
                <c:pt idx="10">
                  <c:v>LL.L (droit civil) (FR)</c:v>
                </c:pt>
                <c:pt idx="11">
                  <c:v>BCom (Commerce) (EN)</c:v>
                </c:pt>
                <c:pt idx="12">
                  <c:v>B.Com. (sciences commerciales) (FR)</c:v>
                </c:pt>
                <c:pt idx="13">
                  <c:v>BSc (Biomedical Science) (EN)</c:v>
                </c:pt>
                <c:pt idx="14">
                  <c:v>B.Sc. (sciences biomédicales) (FR)</c:v>
                </c:pt>
                <c:pt idx="15">
                  <c:v>BSc (Psychology) (EN)</c:v>
                </c:pt>
                <c:pt idx="16">
                  <c:v>B.Sc. (psychologie) (FR)</c:v>
                </c:pt>
              </c:strCache>
            </c:strRef>
          </c:cat>
          <c:val>
            <c:numRef>
              <c:f>'Costs per faculty 2019-2020 (FR'!$C$2:$C$18</c:f>
              <c:numCache>
                <c:formatCode>General</c:formatCode>
                <c:ptCount val="17"/>
                <c:pt idx="2" formatCode="#,##0.00\ [$$-C0C]">
                  <c:v>130.66999999999999</c:v>
                </c:pt>
                <c:pt idx="3" formatCode="#,##0.00\ [$$-C0C]">
                  <c:v>214.4</c:v>
                </c:pt>
              </c:numCache>
            </c:numRef>
          </c:val>
          <c:extLst>
            <c:ext xmlns:c16="http://schemas.microsoft.com/office/drawing/2014/chart" uri="{C3380CC4-5D6E-409C-BE32-E72D297353CC}">
              <c16:uniqueId val="{00000001-2927-4960-BF53-2B0BADBB6780}"/>
            </c:ext>
          </c:extLst>
        </c:ser>
        <c:ser>
          <c:idx val="2"/>
          <c:order val="2"/>
          <c:tx>
            <c:strRef>
              <c:f>'Costs per faculty 2019-2020 (FR'!$D$1</c:f>
              <c:strCache>
                <c:ptCount val="1"/>
                <c:pt idx="0">
                  <c:v>Génie</c:v>
                </c:pt>
              </c:strCache>
            </c:strRef>
          </c:tx>
          <c:spPr>
            <a:solidFill>
              <a:schemeClr val="accent3"/>
            </a:solidFill>
            <a:ln>
              <a:noFill/>
            </a:ln>
            <a:effectLst/>
          </c:spPr>
          <c:invertIfNegative val="0"/>
          <c:cat>
            <c:strRef>
              <c:f>'Costs per faculty 2019-2020 (FR'!$A$2:$A$18</c:f>
              <c:strCache>
                <c:ptCount val="17"/>
                <c:pt idx="0">
                  <c:v>BA (Communication) (EN)</c:v>
                </c:pt>
                <c:pt idx="1">
                  <c:v>B.A. (communication) (FR)</c:v>
                </c:pt>
                <c:pt idx="2">
                  <c:v>BEd (EN)</c:v>
                </c:pt>
                <c:pt idx="3">
                  <c:v>B.Éd. (FR)</c:v>
                </c:pt>
                <c:pt idx="4">
                  <c:v>BASc (Electrical Engineering) (EN)</c:v>
                </c:pt>
                <c:pt idx="5">
                  <c:v>B.A.Sc. (génie électrique) (FR)</c:v>
                </c:pt>
                <c:pt idx="6">
                  <c:v>BScN (Nursing) (EN)</c:v>
                </c:pt>
                <c:pt idx="7">
                  <c:v>BScIn (sciences infirmières) (FR)</c:v>
                </c:pt>
                <c:pt idx="8">
                  <c:v>JD (Common Law) (EN)</c:v>
                </c:pt>
                <c:pt idx="9">
                  <c:v>J.D. (common law) (FR)</c:v>
                </c:pt>
                <c:pt idx="10">
                  <c:v>LL.L (droit civil) (FR)</c:v>
                </c:pt>
                <c:pt idx="11">
                  <c:v>BCom (Commerce) (EN)</c:v>
                </c:pt>
                <c:pt idx="12">
                  <c:v>B.Com. (sciences commerciales) (FR)</c:v>
                </c:pt>
                <c:pt idx="13">
                  <c:v>BSc (Biomedical Science) (EN)</c:v>
                </c:pt>
                <c:pt idx="14">
                  <c:v>B.Sc. (sciences biomédicales) (FR)</c:v>
                </c:pt>
                <c:pt idx="15">
                  <c:v>BSc (Psychology) (EN)</c:v>
                </c:pt>
                <c:pt idx="16">
                  <c:v>B.Sc. (psychologie) (FR)</c:v>
                </c:pt>
              </c:strCache>
            </c:strRef>
          </c:cat>
          <c:val>
            <c:numRef>
              <c:f>'Costs per faculty 2019-2020 (FR'!$D$2:$D$18</c:f>
              <c:numCache>
                <c:formatCode>General</c:formatCode>
                <c:ptCount val="17"/>
                <c:pt idx="4" formatCode="#,##0.00\ [$$-C0C]">
                  <c:v>984.75</c:v>
                </c:pt>
                <c:pt idx="5" formatCode="#,##0.00\ [$$-C0C]">
                  <c:v>728.25</c:v>
                </c:pt>
              </c:numCache>
            </c:numRef>
          </c:val>
          <c:extLst>
            <c:ext xmlns:c16="http://schemas.microsoft.com/office/drawing/2014/chart" uri="{C3380CC4-5D6E-409C-BE32-E72D297353CC}">
              <c16:uniqueId val="{00000002-2927-4960-BF53-2B0BADBB6780}"/>
            </c:ext>
          </c:extLst>
        </c:ser>
        <c:ser>
          <c:idx val="3"/>
          <c:order val="3"/>
          <c:tx>
            <c:strRef>
              <c:f>'Costs per faculty 2019-2020 (FR'!$E$1</c:f>
              <c:strCache>
                <c:ptCount val="1"/>
                <c:pt idx="0">
                  <c:v>Sciences de la santé</c:v>
                </c:pt>
              </c:strCache>
            </c:strRef>
          </c:tx>
          <c:spPr>
            <a:solidFill>
              <a:schemeClr val="accent4"/>
            </a:solidFill>
            <a:ln>
              <a:noFill/>
            </a:ln>
            <a:effectLst/>
          </c:spPr>
          <c:invertIfNegative val="0"/>
          <c:cat>
            <c:strRef>
              <c:f>'Costs per faculty 2019-2020 (FR'!$A$2:$A$18</c:f>
              <c:strCache>
                <c:ptCount val="17"/>
                <c:pt idx="0">
                  <c:v>BA (Communication) (EN)</c:v>
                </c:pt>
                <c:pt idx="1">
                  <c:v>B.A. (communication) (FR)</c:v>
                </c:pt>
                <c:pt idx="2">
                  <c:v>BEd (EN)</c:v>
                </c:pt>
                <c:pt idx="3">
                  <c:v>B.Éd. (FR)</c:v>
                </c:pt>
                <c:pt idx="4">
                  <c:v>BASc (Electrical Engineering) (EN)</c:v>
                </c:pt>
                <c:pt idx="5">
                  <c:v>B.A.Sc. (génie électrique) (FR)</c:v>
                </c:pt>
                <c:pt idx="6">
                  <c:v>BScN (Nursing) (EN)</c:v>
                </c:pt>
                <c:pt idx="7">
                  <c:v>BScIn (sciences infirmières) (FR)</c:v>
                </c:pt>
                <c:pt idx="8">
                  <c:v>JD (Common Law) (EN)</c:v>
                </c:pt>
                <c:pt idx="9">
                  <c:v>J.D. (common law) (FR)</c:v>
                </c:pt>
                <c:pt idx="10">
                  <c:v>LL.L (droit civil) (FR)</c:v>
                </c:pt>
                <c:pt idx="11">
                  <c:v>BCom (Commerce) (EN)</c:v>
                </c:pt>
                <c:pt idx="12">
                  <c:v>B.Com. (sciences commerciales) (FR)</c:v>
                </c:pt>
                <c:pt idx="13">
                  <c:v>BSc (Biomedical Science) (EN)</c:v>
                </c:pt>
                <c:pt idx="14">
                  <c:v>B.Sc. (sciences biomédicales) (FR)</c:v>
                </c:pt>
                <c:pt idx="15">
                  <c:v>BSc (Psychology) (EN)</c:v>
                </c:pt>
                <c:pt idx="16">
                  <c:v>B.Sc. (psychologie) (FR)</c:v>
                </c:pt>
              </c:strCache>
            </c:strRef>
          </c:cat>
          <c:val>
            <c:numRef>
              <c:f>'Costs per faculty 2019-2020 (FR'!$E$2:$E$18</c:f>
              <c:numCache>
                <c:formatCode>General</c:formatCode>
                <c:ptCount val="17"/>
                <c:pt idx="6" formatCode="#,##0.00\ [$$-C0C]">
                  <c:v>1037.82</c:v>
                </c:pt>
                <c:pt idx="7" formatCode="#,##0.00\ [$$-C0C]">
                  <c:v>839.25</c:v>
                </c:pt>
              </c:numCache>
            </c:numRef>
          </c:val>
          <c:extLst>
            <c:ext xmlns:c16="http://schemas.microsoft.com/office/drawing/2014/chart" uri="{C3380CC4-5D6E-409C-BE32-E72D297353CC}">
              <c16:uniqueId val="{00000003-2927-4960-BF53-2B0BADBB6780}"/>
            </c:ext>
          </c:extLst>
        </c:ser>
        <c:ser>
          <c:idx val="4"/>
          <c:order val="4"/>
          <c:tx>
            <c:strRef>
              <c:f>'Costs per faculty 2019-2020 (FR'!$F$1</c:f>
              <c:strCache>
                <c:ptCount val="1"/>
                <c:pt idx="0">
                  <c:v>Droit (Common Law)</c:v>
                </c:pt>
              </c:strCache>
            </c:strRef>
          </c:tx>
          <c:spPr>
            <a:solidFill>
              <a:schemeClr val="accent5"/>
            </a:solidFill>
            <a:ln>
              <a:noFill/>
            </a:ln>
            <a:effectLst/>
          </c:spPr>
          <c:invertIfNegative val="0"/>
          <c:cat>
            <c:strRef>
              <c:f>'Costs per faculty 2019-2020 (FR'!$A$2:$A$18</c:f>
              <c:strCache>
                <c:ptCount val="17"/>
                <c:pt idx="0">
                  <c:v>BA (Communication) (EN)</c:v>
                </c:pt>
                <c:pt idx="1">
                  <c:v>B.A. (communication) (FR)</c:v>
                </c:pt>
                <c:pt idx="2">
                  <c:v>BEd (EN)</c:v>
                </c:pt>
                <c:pt idx="3">
                  <c:v>B.Éd. (FR)</c:v>
                </c:pt>
                <c:pt idx="4">
                  <c:v>BASc (Electrical Engineering) (EN)</c:v>
                </c:pt>
                <c:pt idx="5">
                  <c:v>B.A.Sc. (génie électrique) (FR)</c:v>
                </c:pt>
                <c:pt idx="6">
                  <c:v>BScN (Nursing) (EN)</c:v>
                </c:pt>
                <c:pt idx="7">
                  <c:v>BScIn (sciences infirmières) (FR)</c:v>
                </c:pt>
                <c:pt idx="8">
                  <c:v>JD (Common Law) (EN)</c:v>
                </c:pt>
                <c:pt idx="9">
                  <c:v>J.D. (common law) (FR)</c:v>
                </c:pt>
                <c:pt idx="10">
                  <c:v>LL.L (droit civil) (FR)</c:v>
                </c:pt>
                <c:pt idx="11">
                  <c:v>BCom (Commerce) (EN)</c:v>
                </c:pt>
                <c:pt idx="12">
                  <c:v>B.Com. (sciences commerciales) (FR)</c:v>
                </c:pt>
                <c:pt idx="13">
                  <c:v>BSc (Biomedical Science) (EN)</c:v>
                </c:pt>
                <c:pt idx="14">
                  <c:v>B.Sc. (sciences biomédicales) (FR)</c:v>
                </c:pt>
                <c:pt idx="15">
                  <c:v>BSc (Psychology) (EN)</c:v>
                </c:pt>
                <c:pt idx="16">
                  <c:v>B.Sc. (psychologie) (FR)</c:v>
                </c:pt>
              </c:strCache>
            </c:strRef>
          </c:cat>
          <c:val>
            <c:numRef>
              <c:f>'Costs per faculty 2019-2020 (FR'!$F$2:$F$18</c:f>
              <c:numCache>
                <c:formatCode>General</c:formatCode>
                <c:ptCount val="17"/>
                <c:pt idx="8" formatCode="#,##0.00\ [$$-C0C]">
                  <c:v>2086.75</c:v>
                </c:pt>
                <c:pt idx="9" formatCode="#,##0.00\ [$$-C0C]">
                  <c:v>558.69000000000005</c:v>
                </c:pt>
              </c:numCache>
            </c:numRef>
          </c:val>
          <c:extLst>
            <c:ext xmlns:c16="http://schemas.microsoft.com/office/drawing/2014/chart" uri="{C3380CC4-5D6E-409C-BE32-E72D297353CC}">
              <c16:uniqueId val="{00000004-2927-4960-BF53-2B0BADBB6780}"/>
            </c:ext>
          </c:extLst>
        </c:ser>
        <c:ser>
          <c:idx val="5"/>
          <c:order val="5"/>
          <c:tx>
            <c:strRef>
              <c:f>'Costs per faculty 2019-2020 (FR'!$G$1</c:f>
              <c:strCache>
                <c:ptCount val="1"/>
                <c:pt idx="0">
                  <c:v>Droit civil</c:v>
                </c:pt>
              </c:strCache>
            </c:strRef>
          </c:tx>
          <c:spPr>
            <a:solidFill>
              <a:schemeClr val="accent6"/>
            </a:solidFill>
            <a:ln>
              <a:noFill/>
            </a:ln>
            <a:effectLst/>
          </c:spPr>
          <c:invertIfNegative val="0"/>
          <c:cat>
            <c:strRef>
              <c:f>'Costs per faculty 2019-2020 (FR'!$A$2:$A$18</c:f>
              <c:strCache>
                <c:ptCount val="17"/>
                <c:pt idx="0">
                  <c:v>BA (Communication) (EN)</c:v>
                </c:pt>
                <c:pt idx="1">
                  <c:v>B.A. (communication) (FR)</c:v>
                </c:pt>
                <c:pt idx="2">
                  <c:v>BEd (EN)</c:v>
                </c:pt>
                <c:pt idx="3">
                  <c:v>B.Éd. (FR)</c:v>
                </c:pt>
                <c:pt idx="4">
                  <c:v>BASc (Electrical Engineering) (EN)</c:v>
                </c:pt>
                <c:pt idx="5">
                  <c:v>B.A.Sc. (génie électrique) (FR)</c:v>
                </c:pt>
                <c:pt idx="6">
                  <c:v>BScN (Nursing) (EN)</c:v>
                </c:pt>
                <c:pt idx="7">
                  <c:v>BScIn (sciences infirmières) (FR)</c:v>
                </c:pt>
                <c:pt idx="8">
                  <c:v>JD (Common Law) (EN)</c:v>
                </c:pt>
                <c:pt idx="9">
                  <c:v>J.D. (common law) (FR)</c:v>
                </c:pt>
                <c:pt idx="10">
                  <c:v>LL.L (droit civil) (FR)</c:v>
                </c:pt>
                <c:pt idx="11">
                  <c:v>BCom (Commerce) (EN)</c:v>
                </c:pt>
                <c:pt idx="12">
                  <c:v>B.Com. (sciences commerciales) (FR)</c:v>
                </c:pt>
                <c:pt idx="13">
                  <c:v>BSc (Biomedical Science) (EN)</c:v>
                </c:pt>
                <c:pt idx="14">
                  <c:v>B.Sc. (sciences biomédicales) (FR)</c:v>
                </c:pt>
                <c:pt idx="15">
                  <c:v>BSc (Psychology) (EN)</c:v>
                </c:pt>
                <c:pt idx="16">
                  <c:v>B.Sc. (psychologie) (FR)</c:v>
                </c:pt>
              </c:strCache>
            </c:strRef>
          </c:cat>
          <c:val>
            <c:numRef>
              <c:f>'Costs per faculty 2019-2020 (FR'!$G$2:$G$18</c:f>
              <c:numCache>
                <c:formatCode>General</c:formatCode>
                <c:ptCount val="17"/>
                <c:pt idx="10" formatCode="#,##0.00\ [$$-C0C]">
                  <c:v>699.25</c:v>
                </c:pt>
              </c:numCache>
            </c:numRef>
          </c:val>
          <c:extLst>
            <c:ext xmlns:c16="http://schemas.microsoft.com/office/drawing/2014/chart" uri="{C3380CC4-5D6E-409C-BE32-E72D297353CC}">
              <c16:uniqueId val="{00000005-2927-4960-BF53-2B0BADBB6780}"/>
            </c:ext>
          </c:extLst>
        </c:ser>
        <c:ser>
          <c:idx val="6"/>
          <c:order val="6"/>
          <c:tx>
            <c:strRef>
              <c:f>'Costs per faculty 2019-2020 (FR'!$H$1</c:f>
              <c:strCache>
                <c:ptCount val="1"/>
                <c:pt idx="0">
                  <c:v>Gestion</c:v>
                </c:pt>
              </c:strCache>
            </c:strRef>
          </c:tx>
          <c:spPr>
            <a:solidFill>
              <a:srgbClr val="92D050"/>
            </a:solidFill>
            <a:ln>
              <a:noFill/>
            </a:ln>
            <a:effectLst/>
          </c:spPr>
          <c:invertIfNegative val="0"/>
          <c:cat>
            <c:strRef>
              <c:f>'Costs per faculty 2019-2020 (FR'!$A$2:$A$18</c:f>
              <c:strCache>
                <c:ptCount val="17"/>
                <c:pt idx="0">
                  <c:v>BA (Communication) (EN)</c:v>
                </c:pt>
                <c:pt idx="1">
                  <c:v>B.A. (communication) (FR)</c:v>
                </c:pt>
                <c:pt idx="2">
                  <c:v>BEd (EN)</c:v>
                </c:pt>
                <c:pt idx="3">
                  <c:v>B.Éd. (FR)</c:v>
                </c:pt>
                <c:pt idx="4">
                  <c:v>BASc (Electrical Engineering) (EN)</c:v>
                </c:pt>
                <c:pt idx="5">
                  <c:v>B.A.Sc. (génie électrique) (FR)</c:v>
                </c:pt>
                <c:pt idx="6">
                  <c:v>BScN (Nursing) (EN)</c:v>
                </c:pt>
                <c:pt idx="7">
                  <c:v>BScIn (sciences infirmières) (FR)</c:v>
                </c:pt>
                <c:pt idx="8">
                  <c:v>JD (Common Law) (EN)</c:v>
                </c:pt>
                <c:pt idx="9">
                  <c:v>J.D. (common law) (FR)</c:v>
                </c:pt>
                <c:pt idx="10">
                  <c:v>LL.L (droit civil) (FR)</c:v>
                </c:pt>
                <c:pt idx="11">
                  <c:v>BCom (Commerce) (EN)</c:v>
                </c:pt>
                <c:pt idx="12">
                  <c:v>B.Com. (sciences commerciales) (FR)</c:v>
                </c:pt>
                <c:pt idx="13">
                  <c:v>BSc (Biomedical Science) (EN)</c:v>
                </c:pt>
                <c:pt idx="14">
                  <c:v>B.Sc. (sciences biomédicales) (FR)</c:v>
                </c:pt>
                <c:pt idx="15">
                  <c:v>BSc (Psychology) (EN)</c:v>
                </c:pt>
                <c:pt idx="16">
                  <c:v>B.Sc. (psychologie) (FR)</c:v>
                </c:pt>
              </c:strCache>
            </c:strRef>
          </c:cat>
          <c:val>
            <c:numRef>
              <c:f>'Costs per faculty 2019-2020 (FR'!$H$2:$H$18</c:f>
              <c:numCache>
                <c:formatCode>General</c:formatCode>
                <c:ptCount val="17"/>
                <c:pt idx="11" formatCode="#,##0.00\ [$$-C0C]">
                  <c:v>821</c:v>
                </c:pt>
                <c:pt idx="12" formatCode="#,##0.00\ [$$-C0C]">
                  <c:v>584.67999999999995</c:v>
                </c:pt>
              </c:numCache>
            </c:numRef>
          </c:val>
          <c:extLst>
            <c:ext xmlns:c16="http://schemas.microsoft.com/office/drawing/2014/chart" uri="{C3380CC4-5D6E-409C-BE32-E72D297353CC}">
              <c16:uniqueId val="{00000006-2927-4960-BF53-2B0BADBB6780}"/>
            </c:ext>
          </c:extLst>
        </c:ser>
        <c:ser>
          <c:idx val="7"/>
          <c:order val="7"/>
          <c:tx>
            <c:strRef>
              <c:f>'Costs per faculty 2019-2020 (FR'!$I$1</c:f>
              <c:strCache>
                <c:ptCount val="1"/>
                <c:pt idx="0">
                  <c:v>Sciences</c:v>
                </c:pt>
              </c:strCache>
            </c:strRef>
          </c:tx>
          <c:spPr>
            <a:solidFill>
              <a:srgbClr val="7030A0"/>
            </a:solidFill>
            <a:ln>
              <a:noFill/>
            </a:ln>
            <a:effectLst/>
          </c:spPr>
          <c:invertIfNegative val="0"/>
          <c:cat>
            <c:strRef>
              <c:f>'Costs per faculty 2019-2020 (FR'!$A$2:$A$18</c:f>
              <c:strCache>
                <c:ptCount val="17"/>
                <c:pt idx="0">
                  <c:v>BA (Communication) (EN)</c:v>
                </c:pt>
                <c:pt idx="1">
                  <c:v>B.A. (communication) (FR)</c:v>
                </c:pt>
                <c:pt idx="2">
                  <c:v>BEd (EN)</c:v>
                </c:pt>
                <c:pt idx="3">
                  <c:v>B.Éd. (FR)</c:v>
                </c:pt>
                <c:pt idx="4">
                  <c:v>BASc (Electrical Engineering) (EN)</c:v>
                </c:pt>
                <c:pt idx="5">
                  <c:v>B.A.Sc. (génie électrique) (FR)</c:v>
                </c:pt>
                <c:pt idx="6">
                  <c:v>BScN (Nursing) (EN)</c:v>
                </c:pt>
                <c:pt idx="7">
                  <c:v>BScIn (sciences infirmières) (FR)</c:v>
                </c:pt>
                <c:pt idx="8">
                  <c:v>JD (Common Law) (EN)</c:v>
                </c:pt>
                <c:pt idx="9">
                  <c:v>J.D. (common law) (FR)</c:v>
                </c:pt>
                <c:pt idx="10">
                  <c:v>LL.L (droit civil) (FR)</c:v>
                </c:pt>
                <c:pt idx="11">
                  <c:v>BCom (Commerce) (EN)</c:v>
                </c:pt>
                <c:pt idx="12">
                  <c:v>B.Com. (sciences commerciales) (FR)</c:v>
                </c:pt>
                <c:pt idx="13">
                  <c:v>BSc (Biomedical Science) (EN)</c:v>
                </c:pt>
                <c:pt idx="14">
                  <c:v>B.Sc. (sciences biomédicales) (FR)</c:v>
                </c:pt>
                <c:pt idx="15">
                  <c:v>BSc (Psychology) (EN)</c:v>
                </c:pt>
                <c:pt idx="16">
                  <c:v>B.Sc. (psychologie) (FR)</c:v>
                </c:pt>
              </c:strCache>
            </c:strRef>
          </c:cat>
          <c:val>
            <c:numRef>
              <c:f>'Costs per faculty 2019-2020 (FR'!$I$2:$I$18</c:f>
              <c:numCache>
                <c:formatCode>General</c:formatCode>
                <c:ptCount val="17"/>
                <c:pt idx="13" formatCode="#,##0.00\ [$$-C0C]">
                  <c:v>1938</c:v>
                </c:pt>
                <c:pt idx="14" formatCode="#,##0.00\ [$$-C0C]">
                  <c:v>659.91</c:v>
                </c:pt>
              </c:numCache>
            </c:numRef>
          </c:val>
          <c:extLst>
            <c:ext xmlns:c16="http://schemas.microsoft.com/office/drawing/2014/chart" uri="{C3380CC4-5D6E-409C-BE32-E72D297353CC}">
              <c16:uniqueId val="{00000007-2927-4960-BF53-2B0BADBB6780}"/>
            </c:ext>
          </c:extLst>
        </c:ser>
        <c:ser>
          <c:idx val="8"/>
          <c:order val="8"/>
          <c:tx>
            <c:strRef>
              <c:f>'Costs per faculty 2019-2020 (FR'!$J$1</c:f>
              <c:strCache>
                <c:ptCount val="1"/>
                <c:pt idx="0">
                  <c:v>Sciences sociales</c:v>
                </c:pt>
              </c:strCache>
            </c:strRef>
          </c:tx>
          <c:spPr>
            <a:solidFill>
              <a:schemeClr val="accent3">
                <a:lumMod val="60000"/>
              </a:schemeClr>
            </a:solidFill>
            <a:ln>
              <a:noFill/>
            </a:ln>
            <a:effectLst/>
          </c:spPr>
          <c:invertIfNegative val="0"/>
          <c:cat>
            <c:strRef>
              <c:f>'Costs per faculty 2019-2020 (FR'!$A$2:$A$18</c:f>
              <c:strCache>
                <c:ptCount val="17"/>
                <c:pt idx="0">
                  <c:v>BA (Communication) (EN)</c:v>
                </c:pt>
                <c:pt idx="1">
                  <c:v>B.A. (communication) (FR)</c:v>
                </c:pt>
                <c:pt idx="2">
                  <c:v>BEd (EN)</c:v>
                </c:pt>
                <c:pt idx="3">
                  <c:v>B.Éd. (FR)</c:v>
                </c:pt>
                <c:pt idx="4">
                  <c:v>BASc (Electrical Engineering) (EN)</c:v>
                </c:pt>
                <c:pt idx="5">
                  <c:v>B.A.Sc. (génie électrique) (FR)</c:v>
                </c:pt>
                <c:pt idx="6">
                  <c:v>BScN (Nursing) (EN)</c:v>
                </c:pt>
                <c:pt idx="7">
                  <c:v>BScIn (sciences infirmières) (FR)</c:v>
                </c:pt>
                <c:pt idx="8">
                  <c:v>JD (Common Law) (EN)</c:v>
                </c:pt>
                <c:pt idx="9">
                  <c:v>J.D. (common law) (FR)</c:v>
                </c:pt>
                <c:pt idx="10">
                  <c:v>LL.L (droit civil) (FR)</c:v>
                </c:pt>
                <c:pt idx="11">
                  <c:v>BCom (Commerce) (EN)</c:v>
                </c:pt>
                <c:pt idx="12">
                  <c:v>B.Com. (sciences commerciales) (FR)</c:v>
                </c:pt>
                <c:pt idx="13">
                  <c:v>BSc (Biomedical Science) (EN)</c:v>
                </c:pt>
                <c:pt idx="14">
                  <c:v>B.Sc. (sciences biomédicales) (FR)</c:v>
                </c:pt>
                <c:pt idx="15">
                  <c:v>BSc (Psychology) (EN)</c:v>
                </c:pt>
                <c:pt idx="16">
                  <c:v>B.Sc. (psychologie) (FR)</c:v>
                </c:pt>
              </c:strCache>
            </c:strRef>
          </c:cat>
          <c:val>
            <c:numRef>
              <c:f>'Costs per faculty 2019-2020 (FR'!$J$2:$J$18</c:f>
              <c:numCache>
                <c:formatCode>General</c:formatCode>
                <c:ptCount val="17"/>
                <c:pt idx="15" formatCode="#,##0.00\ [$$-C0C]">
                  <c:v>1530.45</c:v>
                </c:pt>
                <c:pt idx="16" formatCode="#,##0.00\ [$$-C0C]">
                  <c:v>456.37</c:v>
                </c:pt>
              </c:numCache>
            </c:numRef>
          </c:val>
          <c:extLst>
            <c:ext xmlns:c16="http://schemas.microsoft.com/office/drawing/2014/chart" uri="{C3380CC4-5D6E-409C-BE32-E72D297353CC}">
              <c16:uniqueId val="{00000008-2927-4960-BF53-2B0BADBB6780}"/>
            </c:ext>
          </c:extLst>
        </c:ser>
        <c:dLbls>
          <c:showLegendKey val="0"/>
          <c:showVal val="0"/>
          <c:showCatName val="0"/>
          <c:showSerName val="0"/>
          <c:showPercent val="0"/>
          <c:showBubbleSize val="0"/>
        </c:dLbls>
        <c:gapWidth val="150"/>
        <c:overlap val="100"/>
        <c:axId val="1111367935"/>
        <c:axId val="1111365855"/>
      </c:barChart>
      <c:catAx>
        <c:axId val="111136793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1" i="0" u="none" strike="noStrike" kern="1200" baseline="0">
                <a:solidFill>
                  <a:srgbClr val="000000"/>
                </a:solidFill>
                <a:latin typeface="+mn-lt"/>
                <a:ea typeface="+mn-ea"/>
                <a:cs typeface="+mn-cs"/>
              </a:defRPr>
            </a:pPr>
            <a:endParaRPr lang="en-US"/>
          </a:p>
        </c:txPr>
        <c:crossAx val="1111365855"/>
        <c:crosses val="autoZero"/>
        <c:auto val="1"/>
        <c:lblAlgn val="ctr"/>
        <c:lblOffset val="100"/>
        <c:noMultiLvlLbl val="0"/>
      </c:catAx>
      <c:valAx>
        <c:axId val="1111365855"/>
        <c:scaling>
          <c:orientation val="minMax"/>
        </c:scaling>
        <c:delete val="0"/>
        <c:axPos val="l"/>
        <c:majorGridlines>
          <c:spPr>
            <a:ln w="9525" cap="flat" cmpd="sng" algn="ctr">
              <a:solidFill>
                <a:schemeClr val="tx1">
                  <a:lumMod val="15000"/>
                  <a:lumOff val="85000"/>
                </a:schemeClr>
              </a:solidFill>
              <a:round/>
            </a:ln>
            <a:effectLst/>
          </c:spPr>
        </c:majorGridlines>
        <c:numFmt formatCode="#,##0.00\ [$$-C0C]"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rgbClr val="000000"/>
                </a:solidFill>
                <a:latin typeface="+mn-lt"/>
                <a:ea typeface="+mn-ea"/>
                <a:cs typeface="+mn-cs"/>
              </a:defRPr>
            </a:pPr>
            <a:endParaRPr lang="en-US"/>
          </a:p>
        </c:txPr>
        <c:crossAx val="1111367935"/>
        <c:crosses val="autoZero"/>
        <c:crossBetween val="between"/>
      </c:valAx>
      <c:spPr>
        <a:noFill/>
        <a:ln>
          <a:noFill/>
        </a:ln>
        <a:effectLst/>
      </c:spPr>
    </c:plotArea>
    <c:legend>
      <c:legendPos val="b"/>
      <c:layout>
        <c:manualLayout>
          <c:xMode val="edge"/>
          <c:yMode val="edge"/>
          <c:x val="1.5171915259244511E-2"/>
          <c:y val="0.91112570054565067"/>
          <c:w val="0.97240485564304457"/>
          <c:h val="8.887429945434934E-2"/>
        </c:manualLayout>
      </c:layout>
      <c:overlay val="0"/>
      <c:spPr>
        <a:noFill/>
        <a:ln>
          <a:noFill/>
        </a:ln>
        <a:effectLst/>
      </c:spPr>
      <c:txPr>
        <a:bodyPr rot="0" spcFirstLastPara="1" vertOverflow="ellipsis" vert="horz" wrap="square" anchor="ctr" anchorCtr="1"/>
        <a:lstStyle/>
        <a:p>
          <a:pPr>
            <a:defRPr sz="1100" b="1" i="0" u="none" strike="noStrike" kern="1200" baseline="0">
              <a:solidFill>
                <a:srgbClr val="000000"/>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fr-FR" baseline="0" dirty="0"/>
              <a:t>Dépenses et coûts à l'Université d'Ottawa...</a:t>
            </a:r>
          </a:p>
          <a:p>
            <a:pPr marL="139700" indent="0">
              <a:buNone/>
            </a:pPr>
            <a:endParaRPr lang="fr-FR" baseline="0" dirty="0"/>
          </a:p>
          <a:p>
            <a:pPr marL="139700" indent="0">
              <a:buNone/>
            </a:pPr>
            <a:r>
              <a:rPr lang="fr-FR" baseline="0" dirty="0" smtClean="0"/>
              <a:t>Les campagnes </a:t>
            </a:r>
            <a:r>
              <a:rPr lang="fr-FR" baseline="0" dirty="0"/>
              <a:t>"</a:t>
            </a:r>
            <a:r>
              <a:rPr lang="fr-FR" baseline="0" dirty="0" err="1"/>
              <a:t>textbookbroke</a:t>
            </a:r>
            <a:r>
              <a:rPr lang="fr-FR" baseline="0" dirty="0"/>
              <a:t>" ont commencé aux États-Unis dès 2014 - tweets de reçus, disant comment ils auraient dépensé l'argent autrement, affiche comme la nôtre ; </a:t>
            </a:r>
            <a:r>
              <a:rPr lang="fr-FR" baseline="0" dirty="0" smtClean="0"/>
              <a:t>pour </a:t>
            </a:r>
            <a:r>
              <a:rPr lang="fr-FR" baseline="0" dirty="0"/>
              <a:t>attirer l'attention sur les coûts et l'impact sur les étudiants ; au Canada, l'Ontario </a:t>
            </a:r>
            <a:r>
              <a:rPr lang="fr-FR" baseline="0" dirty="0" err="1"/>
              <a:t>Undergraduate</a:t>
            </a:r>
            <a:r>
              <a:rPr lang="fr-FR" baseline="0" dirty="0"/>
              <a:t> </a:t>
            </a:r>
            <a:r>
              <a:rPr lang="fr-FR" baseline="0" dirty="0" err="1"/>
              <a:t>Student</a:t>
            </a:r>
            <a:r>
              <a:rPr lang="fr-FR" baseline="0" dirty="0"/>
              <a:t> Alliance (OUSA) a été active à cet égard (et en promouvant les ressources éducatives libres comme une alternative) ; les bibliothèques et les associations étudiantes à travers le pays ont mené leurs propres campagnes.</a:t>
            </a:r>
          </a:p>
          <a:p>
            <a:pPr marL="139700" indent="0">
              <a:buNone/>
            </a:pPr>
            <a:endParaRPr lang="fr-FR" baseline="0" dirty="0"/>
          </a:p>
          <a:p>
            <a:pPr marL="139700" indent="0">
              <a:buNone/>
            </a:pPr>
            <a:r>
              <a:rPr lang="fr-FR" baseline="0" dirty="0"/>
              <a:t>Méthodologie :</a:t>
            </a:r>
          </a:p>
          <a:p>
            <a:pPr marL="139700" indent="0">
              <a:buNone/>
            </a:pPr>
            <a:r>
              <a:rPr lang="fr-FR" baseline="0" dirty="0"/>
              <a:t>3e semaine de janvier et de septembre</a:t>
            </a:r>
          </a:p>
          <a:p>
            <a:pPr marL="139700" indent="0">
              <a:buNone/>
            </a:pPr>
            <a:r>
              <a:rPr lang="fr-FR" baseline="0" dirty="0"/>
              <a:t>Affiche dans cinq bibliothèques</a:t>
            </a:r>
          </a:p>
          <a:p>
            <a:pPr marL="139700" indent="0">
              <a:buNone/>
            </a:pPr>
            <a:r>
              <a:rPr lang="fr-FR" baseline="0" dirty="0"/>
              <a:t>Organisé par domaines/facultés : </a:t>
            </a:r>
          </a:p>
          <a:p>
            <a:pPr marL="139700" indent="0">
              <a:buNone/>
            </a:pPr>
            <a:r>
              <a:rPr lang="fr-FR" baseline="0" dirty="0"/>
              <a:t>Arts et sciences humaines</a:t>
            </a:r>
          </a:p>
          <a:p>
            <a:pPr marL="139700" indent="0">
              <a:buNone/>
            </a:pPr>
            <a:r>
              <a:rPr lang="fr-FR" baseline="0" dirty="0"/>
              <a:t>Droit</a:t>
            </a:r>
          </a:p>
          <a:p>
            <a:pPr marL="139700" indent="0">
              <a:buNone/>
            </a:pPr>
            <a:r>
              <a:rPr lang="fr-FR" baseline="0" dirty="0"/>
              <a:t>Éducation</a:t>
            </a:r>
          </a:p>
          <a:p>
            <a:pPr marL="139700" indent="0">
              <a:buNone/>
            </a:pPr>
            <a:r>
              <a:rPr lang="fr-FR" baseline="0" dirty="0"/>
              <a:t>Gestion</a:t>
            </a:r>
          </a:p>
          <a:p>
            <a:pPr marL="139700" indent="0">
              <a:buNone/>
            </a:pPr>
            <a:r>
              <a:rPr lang="fr-FR" baseline="0" dirty="0"/>
              <a:t>Sciences sociales</a:t>
            </a:r>
          </a:p>
          <a:p>
            <a:pPr marL="139700" indent="0">
              <a:buNone/>
            </a:pPr>
            <a:r>
              <a:rPr lang="fr-FR" baseline="0" dirty="0"/>
              <a:t>Sciences de la santé et médecine</a:t>
            </a:r>
          </a:p>
          <a:p>
            <a:pPr marL="139700" indent="0">
              <a:buNone/>
            </a:pPr>
            <a:r>
              <a:rPr lang="fr-FR" baseline="0" dirty="0"/>
              <a:t>STIM</a:t>
            </a:r>
          </a:p>
          <a:p>
            <a:pPr marL="139700" indent="0">
              <a:buNone/>
            </a:pPr>
            <a:endParaRPr lang="fr-FR" baseline="0" dirty="0"/>
          </a:p>
          <a:p>
            <a:pPr marL="139700" indent="0">
              <a:buNone/>
            </a:pPr>
            <a:r>
              <a:rPr lang="fr-FR" baseline="0" dirty="0"/>
              <a:t>Focus : ce que les étudiants disent dépenser en matériel de cours (montants </a:t>
            </a:r>
            <a:r>
              <a:rPr lang="fr-FR" baseline="0" dirty="0" smtClean="0"/>
              <a:t>et </a:t>
            </a:r>
            <a:r>
              <a:rPr lang="fr-FR" baseline="0" dirty="0"/>
              <a:t>commentaires)</a:t>
            </a:r>
          </a:p>
          <a:p>
            <a:pPr marL="139700" indent="0">
              <a:buNone/>
            </a:pPr>
            <a:endParaRPr lang="fr-FR" baseline="0" dirty="0"/>
          </a:p>
          <a:p>
            <a:pPr marL="139700" indent="0">
              <a:buNone/>
            </a:pPr>
            <a:r>
              <a:rPr lang="fr-FR" baseline="0" dirty="0"/>
              <a:t>Résultats pour 5 trimestres - Hiver 2018 à Hiver 2020</a:t>
            </a:r>
          </a:p>
        </p:txBody>
      </p:sp>
    </p:spTree>
    <p:extLst>
      <p:ext uri="{BB962C8B-B14F-4D97-AF65-F5344CB8AC3E}">
        <p14:creationId xmlns:p14="http://schemas.microsoft.com/office/powerpoint/2010/main" val="10216573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fr-FR" dirty="0"/>
              <a:t>Première campagne à l'hiver 2018 :</a:t>
            </a:r>
          </a:p>
          <a:p>
            <a:pPr marL="139700" indent="0">
              <a:buNone/>
            </a:pPr>
            <a:endParaRPr lang="fr-FR" dirty="0"/>
          </a:p>
          <a:p>
            <a:pPr marL="139700" indent="0">
              <a:buNone/>
            </a:pPr>
            <a:r>
              <a:rPr lang="fr-FR" dirty="0"/>
              <a:t>Moyenne de 353,33 $, avec Gestion en tête avec 375,42 $</a:t>
            </a:r>
            <a:endParaRPr lang="en-US" dirty="0"/>
          </a:p>
        </p:txBody>
      </p:sp>
    </p:spTree>
    <p:extLst>
      <p:ext uri="{BB962C8B-B14F-4D97-AF65-F5344CB8AC3E}">
        <p14:creationId xmlns:p14="http://schemas.microsoft.com/office/powerpoint/2010/main" val="7410030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endParaRPr lang="fr-CA" dirty="0"/>
          </a:p>
        </p:txBody>
      </p:sp>
    </p:spTree>
    <p:extLst>
      <p:ext uri="{BB962C8B-B14F-4D97-AF65-F5344CB8AC3E}">
        <p14:creationId xmlns:p14="http://schemas.microsoft.com/office/powerpoint/2010/main" val="33612205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fr-FR" dirty="0"/>
              <a:t>Deuxième campagne à l'automne 2018 :</a:t>
            </a:r>
          </a:p>
          <a:p>
            <a:pPr marL="139700" indent="0">
              <a:buNone/>
            </a:pPr>
            <a:endParaRPr lang="fr-FR" dirty="0"/>
          </a:p>
          <a:p>
            <a:pPr marL="139700" indent="0">
              <a:buNone/>
            </a:pPr>
            <a:r>
              <a:rPr lang="fr-FR" dirty="0"/>
              <a:t>Moyenne de 337,66 $, avec Gestion de nouveau en tête avec 437,08 $</a:t>
            </a:r>
            <a:endParaRPr lang="en-CA" dirty="0"/>
          </a:p>
        </p:txBody>
      </p:sp>
    </p:spTree>
    <p:extLst>
      <p:ext uri="{BB962C8B-B14F-4D97-AF65-F5344CB8AC3E}">
        <p14:creationId xmlns:p14="http://schemas.microsoft.com/office/powerpoint/2010/main" val="29050644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endParaRPr lang="en-CA" dirty="0"/>
          </a:p>
        </p:txBody>
      </p:sp>
    </p:spTree>
    <p:extLst>
      <p:ext uri="{BB962C8B-B14F-4D97-AF65-F5344CB8AC3E}">
        <p14:creationId xmlns:p14="http://schemas.microsoft.com/office/powerpoint/2010/main" val="20894932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fr-FR" dirty="0"/>
              <a:t>Troisième campagne Hiver 2019</a:t>
            </a:r>
          </a:p>
          <a:p>
            <a:pPr marL="139700" indent="0">
              <a:buNone/>
            </a:pPr>
            <a:endParaRPr lang="fr-FR" dirty="0"/>
          </a:p>
          <a:p>
            <a:pPr marL="139700" indent="0">
              <a:buNone/>
            </a:pPr>
            <a:r>
              <a:rPr lang="fr-FR" dirty="0"/>
              <a:t>Moyenne de 398,99 $, avec Droit en tête à 651,47 $</a:t>
            </a:r>
          </a:p>
          <a:p>
            <a:pPr marL="139700" indent="0">
              <a:buNone/>
            </a:pPr>
            <a:endParaRPr lang="fr-CA" dirty="0"/>
          </a:p>
          <a:p>
            <a:pPr marL="139700" indent="0">
              <a:buNone/>
            </a:pPr>
            <a:endParaRPr lang="en-CA" dirty="0"/>
          </a:p>
        </p:txBody>
      </p:sp>
    </p:spTree>
    <p:extLst>
      <p:ext uri="{BB962C8B-B14F-4D97-AF65-F5344CB8AC3E}">
        <p14:creationId xmlns:p14="http://schemas.microsoft.com/office/powerpoint/2010/main" val="24364583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endParaRPr lang="en-CA" dirty="0"/>
          </a:p>
        </p:txBody>
      </p:sp>
    </p:spTree>
    <p:extLst>
      <p:ext uri="{BB962C8B-B14F-4D97-AF65-F5344CB8AC3E}">
        <p14:creationId xmlns:p14="http://schemas.microsoft.com/office/powerpoint/2010/main" val="30988054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fr-FR" dirty="0"/>
              <a:t>Quatrième campagne à l'automne dernier :</a:t>
            </a:r>
          </a:p>
          <a:p>
            <a:pPr marL="139700" indent="0">
              <a:buNone/>
            </a:pPr>
            <a:endParaRPr lang="fr-FR" dirty="0"/>
          </a:p>
          <a:p>
            <a:pPr marL="139700" indent="0">
              <a:buNone/>
            </a:pPr>
            <a:r>
              <a:rPr lang="fr-FR" dirty="0"/>
              <a:t>Moyenne de 325,62 $, avec Droit en tête à nouveau à 539,25 $</a:t>
            </a:r>
            <a:endParaRPr lang="fr-CA" dirty="0"/>
          </a:p>
        </p:txBody>
      </p:sp>
    </p:spTree>
    <p:extLst>
      <p:ext uri="{BB962C8B-B14F-4D97-AF65-F5344CB8AC3E}">
        <p14:creationId xmlns:p14="http://schemas.microsoft.com/office/powerpoint/2010/main" val="11266611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endParaRPr lang="fr-CA" dirty="0"/>
          </a:p>
          <a:p>
            <a:pPr marL="139700" indent="0">
              <a:buNone/>
            </a:pPr>
            <a:endParaRPr lang="en-CA" dirty="0"/>
          </a:p>
        </p:txBody>
      </p:sp>
    </p:spTree>
    <p:extLst>
      <p:ext uri="{BB962C8B-B14F-4D97-AF65-F5344CB8AC3E}">
        <p14:creationId xmlns:p14="http://schemas.microsoft.com/office/powerpoint/2010/main" val="31398928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fr-FR" dirty="0"/>
              <a:t>Cinquième et dernière campagne en janvier dernier</a:t>
            </a:r>
          </a:p>
          <a:p>
            <a:pPr marL="139700" indent="0">
              <a:buNone/>
            </a:pPr>
            <a:endParaRPr lang="fr-FR" dirty="0"/>
          </a:p>
          <a:p>
            <a:pPr marL="139700" indent="0">
              <a:buNone/>
            </a:pPr>
            <a:r>
              <a:rPr lang="fr-FR" dirty="0"/>
              <a:t>Moyenne de 309,35 $, toujours avec Droit en tête à 450,90 $</a:t>
            </a:r>
            <a:endParaRPr lang="en-CA" dirty="0"/>
          </a:p>
        </p:txBody>
      </p:sp>
    </p:spTree>
    <p:extLst>
      <p:ext uri="{BB962C8B-B14F-4D97-AF65-F5344CB8AC3E}">
        <p14:creationId xmlns:p14="http://schemas.microsoft.com/office/powerpoint/2010/main" val="10136476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 name="Google Shape;109;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endParaRPr lang="fr-CA" dirty="0"/>
          </a:p>
        </p:txBody>
      </p:sp>
    </p:spTree>
    <p:extLst>
      <p:ext uri="{BB962C8B-B14F-4D97-AF65-F5344CB8AC3E}">
        <p14:creationId xmlns:p14="http://schemas.microsoft.com/office/powerpoint/2010/main" val="1831518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fr-FR" dirty="0"/>
              <a:t>Tout au long de ces cinq trimestres, les dépenses moyennes déclarées furent entre 300 et 400 dollars par trimestre. </a:t>
            </a:r>
          </a:p>
          <a:p>
            <a:r>
              <a:rPr lang="fr-FR" dirty="0" smtClean="0"/>
              <a:t>Les</a:t>
            </a:r>
            <a:r>
              <a:rPr lang="fr-FR" baseline="0" dirty="0" smtClean="0"/>
              <a:t> dépenses en </a:t>
            </a:r>
            <a:r>
              <a:rPr lang="fr-FR" dirty="0" smtClean="0"/>
              <a:t>Droit sont les plus</a:t>
            </a:r>
            <a:r>
              <a:rPr lang="fr-FR" baseline="0" dirty="0" smtClean="0"/>
              <a:t> élevées </a:t>
            </a:r>
            <a:r>
              <a:rPr lang="fr-FR" dirty="0" smtClean="0"/>
              <a:t>au </a:t>
            </a:r>
            <a:r>
              <a:rPr lang="fr-FR" dirty="0"/>
              <a:t>cours des trois derniers trimestres (depuis que nous avons une affiche à la bibliothèque de droit) - entre 450 et 650</a:t>
            </a:r>
          </a:p>
          <a:p>
            <a:r>
              <a:rPr lang="fr-FR" dirty="0"/>
              <a:t>Il y a une baisse générale, mais il est trop tôt pour dire pourquoi ou si la tendance se poursuit - les prix sont-ils plus bas ou les étudiants et les professeurs sont-ils plus nombreux à recourir à des </a:t>
            </a:r>
            <a:r>
              <a:rPr lang="fr-FR" dirty="0" smtClean="0"/>
              <a:t>alternatives?</a:t>
            </a:r>
            <a:endParaRPr lang="en-CA" baseline="0" dirty="0"/>
          </a:p>
          <a:p>
            <a:endParaRPr lang="en-CA" dirty="0"/>
          </a:p>
        </p:txBody>
      </p:sp>
    </p:spTree>
    <p:extLst>
      <p:ext uri="{BB962C8B-B14F-4D97-AF65-F5344CB8AC3E}">
        <p14:creationId xmlns:p14="http://schemas.microsoft.com/office/powerpoint/2010/main" val="39662386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fr-FR" dirty="0"/>
              <a:t>Dépenses déclarées pour l'année universitaire en cours 2019-2020 :  </a:t>
            </a:r>
          </a:p>
          <a:p>
            <a:pPr marL="139700" indent="0">
              <a:buNone/>
            </a:pPr>
            <a:endParaRPr lang="fr-FR" dirty="0"/>
          </a:p>
          <a:p>
            <a:pPr marL="139700" indent="0">
              <a:buNone/>
            </a:pPr>
            <a:r>
              <a:rPr lang="fr-FR" dirty="0"/>
              <a:t>Moyenne globale : 634,97 $</a:t>
            </a:r>
          </a:p>
          <a:p>
            <a:pPr marL="139700" indent="0">
              <a:buNone/>
            </a:pPr>
            <a:endParaRPr lang="fr-FR" dirty="0"/>
          </a:p>
          <a:p>
            <a:pPr marL="139700" indent="0">
              <a:buNone/>
            </a:pPr>
            <a:r>
              <a:rPr lang="fr-FR" dirty="0"/>
              <a:t>Arts et sciences humaines : 484,72 $</a:t>
            </a:r>
          </a:p>
          <a:p>
            <a:pPr marL="139700" indent="0">
              <a:buNone/>
            </a:pPr>
            <a:r>
              <a:rPr lang="fr-FR" dirty="0"/>
              <a:t>Droit : 989,15 $ *</a:t>
            </a:r>
          </a:p>
          <a:p>
            <a:pPr marL="139700" indent="0">
              <a:buNone/>
            </a:pPr>
            <a:r>
              <a:rPr lang="fr-FR" dirty="0"/>
              <a:t>Éducation : 552,50 $</a:t>
            </a:r>
          </a:p>
          <a:p>
            <a:pPr marL="139700" indent="0">
              <a:buNone/>
            </a:pPr>
            <a:r>
              <a:rPr lang="fr-FR" dirty="0"/>
              <a:t>Gestion : 666,20 $</a:t>
            </a:r>
          </a:p>
          <a:p>
            <a:pPr marL="139700" indent="0">
              <a:buNone/>
            </a:pPr>
            <a:r>
              <a:rPr lang="fr-FR" dirty="0"/>
              <a:t>Sciences sociales : $583.62 $</a:t>
            </a:r>
          </a:p>
          <a:p>
            <a:pPr marL="139700" indent="0">
              <a:buNone/>
            </a:pPr>
            <a:r>
              <a:rPr lang="fr-FR" dirty="0"/>
              <a:t>STIM : 497,92 $</a:t>
            </a:r>
          </a:p>
          <a:p>
            <a:pPr marL="139700" indent="0">
              <a:buNone/>
            </a:pPr>
            <a:r>
              <a:rPr lang="fr-FR" dirty="0"/>
              <a:t>Sciences de la santé et médecine : 714,34 $</a:t>
            </a:r>
            <a:endParaRPr lang="en-CA" dirty="0"/>
          </a:p>
        </p:txBody>
      </p:sp>
    </p:spTree>
    <p:extLst>
      <p:ext uri="{BB962C8B-B14F-4D97-AF65-F5344CB8AC3E}">
        <p14:creationId xmlns:p14="http://schemas.microsoft.com/office/powerpoint/2010/main" val="36861052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fr-FR" dirty="0"/>
              <a:t>Au cours de ces cinq trimestres, 11 à 12 % des participants déclarent régulièrement avoir dépensé 0 $ en matériel de cours - par certains moyens légaux, mais aussi par certains moyens illégaux... Automne 2019, près de 10 % des réponses faisaient référence au piratage et aux téléchargements illégaux</a:t>
            </a:r>
          </a:p>
        </p:txBody>
      </p:sp>
    </p:spTree>
    <p:extLst>
      <p:ext uri="{BB962C8B-B14F-4D97-AF65-F5344CB8AC3E}">
        <p14:creationId xmlns:p14="http://schemas.microsoft.com/office/powerpoint/2010/main" val="121040001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fr-FR" dirty="0"/>
              <a:t>Coûts des manuels scolaires </a:t>
            </a:r>
            <a:r>
              <a:rPr lang="fr-FR" dirty="0" smtClean="0"/>
              <a:t>pour</a:t>
            </a:r>
            <a:r>
              <a:rPr lang="fr-FR" baseline="0" dirty="0" smtClean="0"/>
              <a:t> déterminer combien </a:t>
            </a:r>
            <a:r>
              <a:rPr lang="fr-FR" dirty="0" smtClean="0"/>
              <a:t>les </a:t>
            </a:r>
            <a:r>
              <a:rPr lang="fr-FR" dirty="0"/>
              <a:t>étudiants étaient censés dépenser (par rapport au montant qu'ils ont déclaré avoir dépensé)</a:t>
            </a:r>
          </a:p>
        </p:txBody>
      </p:sp>
    </p:spTree>
    <p:extLst>
      <p:ext uri="{BB962C8B-B14F-4D97-AF65-F5344CB8AC3E}">
        <p14:creationId xmlns:p14="http://schemas.microsoft.com/office/powerpoint/2010/main" val="14942060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lang="fr-FR" dirty="0"/>
              <a:t>Les dépenses attendues sont les plus élevées - l'option la plus chère - si les étudiants </a:t>
            </a:r>
            <a:r>
              <a:rPr lang="fr-FR" dirty="0" smtClean="0"/>
              <a:t>ne comparent pas les prix, </a:t>
            </a:r>
            <a:r>
              <a:rPr lang="fr-FR" dirty="0"/>
              <a:t>peuvent avoir leurs propres </a:t>
            </a:r>
            <a:r>
              <a:rPr lang="fr-FR" dirty="0" smtClean="0"/>
              <a:t>exemplaires </a:t>
            </a:r>
            <a:r>
              <a:rPr lang="fr-FR" dirty="0"/>
              <a:t>et ne font pas de compromis sur le format</a:t>
            </a:r>
            <a:endParaRPr lang="en-CA" baseline="0" dirty="0"/>
          </a:p>
        </p:txBody>
      </p:sp>
    </p:spTree>
    <p:extLst>
      <p:ext uri="{BB962C8B-B14F-4D97-AF65-F5344CB8AC3E}">
        <p14:creationId xmlns:p14="http://schemas.microsoft.com/office/powerpoint/2010/main" val="31250344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lang="fr-FR" dirty="0"/>
              <a:t>Les dépenses attendues sont les plus élevées - l'option la plus coûteuse - si les étudiants ne </a:t>
            </a:r>
            <a:r>
              <a:rPr lang="fr-FR" dirty="0" smtClean="0"/>
              <a:t>comparent</a:t>
            </a:r>
            <a:r>
              <a:rPr lang="fr-FR" baseline="0" dirty="0" smtClean="0"/>
              <a:t> pas les prix</a:t>
            </a:r>
            <a:r>
              <a:rPr lang="fr-FR" dirty="0" smtClean="0"/>
              <a:t>, </a:t>
            </a:r>
            <a:r>
              <a:rPr lang="fr-FR" dirty="0"/>
              <a:t>peuvent avoir leurs propres </a:t>
            </a:r>
            <a:r>
              <a:rPr lang="fr-FR" dirty="0" smtClean="0"/>
              <a:t>exemplaires, </a:t>
            </a:r>
            <a:r>
              <a:rPr lang="fr-FR" dirty="0"/>
              <a:t>et ne font pas de compromis sur le format</a:t>
            </a:r>
          </a:p>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dirty="0"/>
          </a:p>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dirty="0"/>
              <a:t>Au cours de ces deux années, le programme de </a:t>
            </a:r>
            <a:r>
              <a:rPr lang="fr-FR" dirty="0" smtClean="0"/>
              <a:t>droit (</a:t>
            </a:r>
            <a:r>
              <a:rPr lang="fr-FR" dirty="0" err="1" smtClean="0"/>
              <a:t>common</a:t>
            </a:r>
            <a:r>
              <a:rPr lang="fr-FR" dirty="0" smtClean="0"/>
              <a:t> </a:t>
            </a:r>
            <a:r>
              <a:rPr lang="fr-FR" dirty="0" err="1" smtClean="0"/>
              <a:t>law</a:t>
            </a:r>
            <a:r>
              <a:rPr lang="fr-FR" dirty="0" smtClean="0"/>
              <a:t>)</a:t>
            </a:r>
            <a:r>
              <a:rPr lang="fr-FR" baseline="0" dirty="0" smtClean="0"/>
              <a:t> e</a:t>
            </a:r>
            <a:r>
              <a:rPr lang="fr-FR" dirty="0" smtClean="0"/>
              <a:t>st le </a:t>
            </a:r>
            <a:r>
              <a:rPr lang="fr-FR" dirty="0"/>
              <a:t>plus coûteux, avec un total de plus de 2 000 $ de dépenses prévues si les étudiants devaient acheter tout le matériel de cours nécessaire au coût le plus élevé (sans compromis de format). </a:t>
            </a:r>
          </a:p>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endParaRPr lang="fr-FR" dirty="0"/>
          </a:p>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dirty="0"/>
              <a:t>Attention : dans les deux années, il semble qu'il soit généralement plus coûteux d'étudier en anglais qu'en français, mais ce serait trop simplifier </a:t>
            </a:r>
            <a:r>
              <a:rPr lang="fr-FR" dirty="0" smtClean="0"/>
              <a:t>la</a:t>
            </a:r>
            <a:r>
              <a:rPr lang="fr-FR" baseline="0" dirty="0" smtClean="0"/>
              <a:t> situation: </a:t>
            </a:r>
            <a:r>
              <a:rPr lang="fr-FR" dirty="0" smtClean="0"/>
              <a:t>le </a:t>
            </a:r>
            <a:r>
              <a:rPr lang="fr-FR" dirty="0"/>
              <a:t>marché des manuels scolaires est beaucoup plus petit en français, les nouvelles éditions ne sortent pas aussi fréquemment (ex. </a:t>
            </a:r>
            <a:r>
              <a:rPr lang="fr-FR" dirty="0" err="1"/>
              <a:t>Campbell's</a:t>
            </a:r>
            <a:r>
              <a:rPr lang="fr-FR" dirty="0"/>
              <a:t> </a:t>
            </a:r>
            <a:r>
              <a:rPr lang="fr-FR" dirty="0" err="1"/>
              <a:t>Biology</a:t>
            </a:r>
            <a:r>
              <a:rPr lang="fr-FR" dirty="0"/>
              <a:t> mis à jour tous les 2 ans en anglais mais tous les 4 ans en français), </a:t>
            </a:r>
            <a:r>
              <a:rPr lang="fr-FR" dirty="0" smtClean="0"/>
              <a:t>possible</a:t>
            </a:r>
            <a:r>
              <a:rPr lang="fr-FR" baseline="0" dirty="0" smtClean="0"/>
              <a:t> que </a:t>
            </a:r>
            <a:r>
              <a:rPr lang="fr-FR" dirty="0" smtClean="0"/>
              <a:t>les </a:t>
            </a:r>
            <a:r>
              <a:rPr lang="fr-FR" dirty="0"/>
              <a:t>professeurs </a:t>
            </a:r>
            <a:r>
              <a:rPr lang="fr-FR" dirty="0" smtClean="0"/>
              <a:t>des </a:t>
            </a:r>
            <a:r>
              <a:rPr lang="fr-FR" dirty="0"/>
              <a:t>cours </a:t>
            </a:r>
            <a:r>
              <a:rPr lang="fr-FR" dirty="0" smtClean="0"/>
              <a:t>en </a:t>
            </a:r>
            <a:r>
              <a:rPr lang="fr-FR" dirty="0"/>
              <a:t>français se tournent vers d'autres options comme les </a:t>
            </a:r>
            <a:r>
              <a:rPr lang="fr-FR" dirty="0" smtClean="0"/>
              <a:t>notes</a:t>
            </a:r>
            <a:r>
              <a:rPr lang="fr-FR" baseline="0" dirty="0" smtClean="0"/>
              <a:t> de cours imprimées/</a:t>
            </a:r>
            <a:r>
              <a:rPr lang="fr-FR" dirty="0" smtClean="0"/>
              <a:t>réserve </a:t>
            </a:r>
            <a:r>
              <a:rPr lang="fr-FR" dirty="0"/>
              <a:t>de </a:t>
            </a:r>
            <a:r>
              <a:rPr lang="fr-FR" dirty="0" smtClean="0"/>
              <a:t>cours/</a:t>
            </a:r>
            <a:r>
              <a:rPr lang="fr-FR" dirty="0" err="1" smtClean="0"/>
              <a:t>Brightspace</a:t>
            </a:r>
            <a:r>
              <a:rPr lang="fr-FR" dirty="0" smtClean="0"/>
              <a:t> </a:t>
            </a:r>
            <a:r>
              <a:rPr lang="fr-FR" dirty="0"/>
              <a:t>pour rassembler des parties de diverses ressources au lieu </a:t>
            </a:r>
            <a:r>
              <a:rPr lang="fr-FR" dirty="0" smtClean="0"/>
              <a:t>d’assigner </a:t>
            </a:r>
            <a:r>
              <a:rPr lang="fr-FR" dirty="0"/>
              <a:t>un manuel qui n'existe peut-être pas.</a:t>
            </a:r>
          </a:p>
        </p:txBody>
      </p:sp>
    </p:spTree>
    <p:extLst>
      <p:ext uri="{BB962C8B-B14F-4D97-AF65-F5344CB8AC3E}">
        <p14:creationId xmlns:p14="http://schemas.microsoft.com/office/powerpoint/2010/main" val="34739414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g35f391192_0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6" name="Google Shape;196;g35f391192_0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FR" dirty="0"/>
              <a:t>La seule année où nous avons pu recueillir des données sur le coût des manuels scolaires pour les deux librairies </a:t>
            </a:r>
            <a:r>
              <a:rPr lang="fr-FR" dirty="0" smtClean="0"/>
              <a:t>(Boutique</a:t>
            </a:r>
            <a:r>
              <a:rPr lang="fr-FR" baseline="0" dirty="0" smtClean="0"/>
              <a:t> Campus</a:t>
            </a:r>
            <a:r>
              <a:rPr lang="fr-FR" dirty="0" smtClean="0"/>
              <a:t> et Librairie</a:t>
            </a:r>
            <a:r>
              <a:rPr lang="fr-FR" baseline="0" dirty="0" smtClean="0"/>
              <a:t> Agora</a:t>
            </a:r>
            <a:r>
              <a:rPr lang="fr-FR" dirty="0" smtClean="0"/>
              <a:t>, </a:t>
            </a:r>
            <a:r>
              <a:rPr lang="fr-FR" dirty="0"/>
              <a:t>qui est maintenant fermée), nous avons constaté que pour </a:t>
            </a:r>
            <a:r>
              <a:rPr lang="fr-FR" dirty="0" smtClean="0"/>
              <a:t>le matériel </a:t>
            </a:r>
            <a:r>
              <a:rPr lang="fr-FR" dirty="0"/>
              <a:t>qui </a:t>
            </a:r>
            <a:r>
              <a:rPr lang="fr-FR" dirty="0" smtClean="0"/>
              <a:t>était </a:t>
            </a:r>
            <a:r>
              <a:rPr lang="fr-FR" dirty="0" err="1" smtClean="0"/>
              <a:t>disponibl</a:t>
            </a:r>
            <a:r>
              <a:rPr lang="fr-FR" dirty="0" smtClean="0"/>
              <a:t> </a:t>
            </a:r>
            <a:r>
              <a:rPr lang="fr-FR" dirty="0"/>
              <a:t>dans le même format et dans le même état dans les deux magasins, les prix à Agora étaient généralement plus bas. En voici quatre exemples.</a:t>
            </a:r>
          </a:p>
          <a:p>
            <a:pPr marL="0" lvl="0" indent="0" algn="l" rtl="0">
              <a:spcBef>
                <a:spcPts val="0"/>
              </a:spcBef>
              <a:spcAft>
                <a:spcPts val="0"/>
              </a:spcAft>
              <a:buNone/>
            </a:pPr>
            <a:endParaRPr lang="fr-FR" dirty="0"/>
          </a:p>
          <a:p>
            <a:pPr marL="0" lvl="0" indent="0" algn="l" rtl="0">
              <a:spcBef>
                <a:spcPts val="0"/>
              </a:spcBef>
              <a:spcAft>
                <a:spcPts val="0"/>
              </a:spcAft>
              <a:buNone/>
            </a:pPr>
            <a:r>
              <a:rPr lang="fr-FR" dirty="0"/>
              <a:t>Note : </a:t>
            </a:r>
            <a:r>
              <a:rPr lang="fr-FR" dirty="0" smtClean="0"/>
              <a:t>la</a:t>
            </a:r>
            <a:r>
              <a:rPr lang="fr-FR" baseline="0" dirty="0" smtClean="0"/>
              <a:t> Boutique</a:t>
            </a:r>
            <a:r>
              <a:rPr lang="fr-FR" dirty="0" smtClean="0"/>
              <a:t> Campus </a:t>
            </a:r>
            <a:r>
              <a:rPr lang="fr-FR" dirty="0"/>
              <a:t>avait généralement plus d'options pour les copies d'occasion ou le format numérique</a:t>
            </a:r>
          </a:p>
          <a:p>
            <a:pPr marL="0" lvl="0" indent="0" algn="l" rtl="0">
              <a:spcBef>
                <a:spcPts val="0"/>
              </a:spcBef>
              <a:spcAft>
                <a:spcPts val="0"/>
              </a:spcAft>
              <a:buNone/>
            </a:pPr>
            <a:endParaRPr lang="fr-FR" dirty="0"/>
          </a:p>
          <a:p>
            <a:pPr marL="0" lvl="0" indent="0" algn="l" rtl="0">
              <a:spcBef>
                <a:spcPts val="0"/>
              </a:spcBef>
              <a:spcAft>
                <a:spcPts val="0"/>
              </a:spcAft>
              <a:buNone/>
            </a:pPr>
            <a:r>
              <a:rPr lang="fr-FR" dirty="0"/>
              <a:t>Moyenne et médiane basées sur 107 titres</a:t>
            </a:r>
            <a:endParaRPr dirty="0"/>
          </a:p>
        </p:txBody>
      </p:sp>
    </p:spTree>
    <p:extLst>
      <p:ext uri="{BB962C8B-B14F-4D97-AF65-F5344CB8AC3E}">
        <p14:creationId xmlns:p14="http://schemas.microsoft.com/office/powerpoint/2010/main" val="274945904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g35ed75ccf_0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9" name="Google Shape;239;g35ed75ccf_0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FR" dirty="0"/>
              <a:t>Selon les manuels </a:t>
            </a:r>
            <a:r>
              <a:rPr lang="fr-FR" dirty="0" smtClean="0"/>
              <a:t>indiqués</a:t>
            </a:r>
            <a:r>
              <a:rPr lang="fr-FR" baseline="0" dirty="0" smtClean="0"/>
              <a:t> </a:t>
            </a:r>
            <a:r>
              <a:rPr lang="fr-FR" dirty="0" smtClean="0"/>
              <a:t>sur </a:t>
            </a:r>
            <a:r>
              <a:rPr lang="fr-FR" dirty="0"/>
              <a:t>le site </a:t>
            </a:r>
            <a:r>
              <a:rPr lang="fr-FR" dirty="0" smtClean="0"/>
              <a:t>de</a:t>
            </a:r>
            <a:r>
              <a:rPr lang="fr-FR" baseline="0" dirty="0" smtClean="0"/>
              <a:t> la Boutique</a:t>
            </a:r>
            <a:r>
              <a:rPr lang="fr-FR" dirty="0" smtClean="0"/>
              <a:t> Campus</a:t>
            </a:r>
            <a:r>
              <a:rPr lang="fr-FR" baseline="0" dirty="0" smtClean="0"/>
              <a:t> </a:t>
            </a:r>
            <a:r>
              <a:rPr lang="fr-FR" dirty="0" smtClean="0"/>
              <a:t>- </a:t>
            </a:r>
            <a:r>
              <a:rPr lang="fr-FR" dirty="0"/>
              <a:t>tous nouveaux, de poche - il est possible </a:t>
            </a:r>
            <a:r>
              <a:rPr lang="fr-FR" dirty="0" smtClean="0"/>
              <a:t>que</a:t>
            </a:r>
            <a:r>
              <a:rPr lang="fr-FR" baseline="0" dirty="0" smtClean="0"/>
              <a:t> des notes de cours imprimées du</a:t>
            </a:r>
            <a:r>
              <a:rPr lang="fr-FR" dirty="0" smtClean="0"/>
              <a:t> </a:t>
            </a:r>
            <a:r>
              <a:rPr lang="fr-FR" dirty="0" err="1"/>
              <a:t>docUcentre</a:t>
            </a:r>
            <a:r>
              <a:rPr lang="fr-FR" dirty="0"/>
              <a:t> aient également été </a:t>
            </a:r>
            <a:r>
              <a:rPr lang="fr-FR" dirty="0" smtClean="0"/>
              <a:t>assignées </a:t>
            </a:r>
            <a:r>
              <a:rPr lang="fr-FR" dirty="0"/>
              <a:t>(on attend toujours les données pour l'automne 2019)</a:t>
            </a:r>
          </a:p>
          <a:p>
            <a:pPr marL="0" lvl="0" indent="0" algn="l" rtl="0">
              <a:spcBef>
                <a:spcPts val="0"/>
              </a:spcBef>
              <a:spcAft>
                <a:spcPts val="0"/>
              </a:spcAft>
              <a:buNone/>
            </a:pPr>
            <a:endParaRPr lang="fr-FR" dirty="0"/>
          </a:p>
          <a:p>
            <a:pPr marL="0" lvl="0" indent="0" algn="l" rtl="0">
              <a:spcBef>
                <a:spcPts val="0"/>
              </a:spcBef>
              <a:spcAft>
                <a:spcPts val="0"/>
              </a:spcAft>
              <a:buNone/>
            </a:pPr>
            <a:r>
              <a:rPr lang="fr-FR" dirty="0"/>
              <a:t>Chaque </a:t>
            </a:r>
            <a:r>
              <a:rPr lang="fr-FR" dirty="0" smtClean="0"/>
              <a:t>professeur</a:t>
            </a:r>
            <a:r>
              <a:rPr lang="fr-FR" baseline="0" dirty="0" smtClean="0"/>
              <a:t> </a:t>
            </a:r>
            <a:r>
              <a:rPr lang="fr-FR" dirty="0" smtClean="0"/>
              <a:t>peut </a:t>
            </a:r>
            <a:r>
              <a:rPr lang="fr-FR" dirty="0"/>
              <a:t>assigner ce qu'il veut, mais pour les étudiants qui choisissent une section, le besoin de dépenser plus est aléatoire.</a:t>
            </a:r>
          </a:p>
        </p:txBody>
      </p:sp>
    </p:spTree>
    <p:extLst>
      <p:ext uri="{BB962C8B-B14F-4D97-AF65-F5344CB8AC3E}">
        <p14:creationId xmlns:p14="http://schemas.microsoft.com/office/powerpoint/2010/main" val="38528361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14300" marR="0" lvl="0" indent="0" algn="l" defTabSz="914400" rtl="0" eaLnBrk="1" fontAlgn="auto" latinLnBrk="0" hangingPunct="1">
              <a:lnSpc>
                <a:spcPct val="100000"/>
              </a:lnSpc>
              <a:spcBef>
                <a:spcPts val="600"/>
              </a:spcBef>
              <a:spcAft>
                <a:spcPts val="0"/>
              </a:spcAft>
              <a:buClr>
                <a:srgbClr val="000000"/>
              </a:buClr>
              <a:buSzPts val="1800"/>
              <a:buFont typeface="Arial"/>
              <a:buNone/>
              <a:tabLst/>
              <a:defRPr/>
            </a:pPr>
            <a:r>
              <a:rPr lang="fr-FR" dirty="0">
                <a:latin typeface="Lato" panose="020B0604020202020204" charset="0"/>
              </a:rPr>
              <a:t>Utiliser un format qui n'est pas préféré ou même le meilleur </a:t>
            </a:r>
            <a:r>
              <a:rPr lang="fr-FR" dirty="0" smtClean="0">
                <a:latin typeface="Lato" panose="020B0604020202020204" charset="0"/>
              </a:rPr>
              <a:t>pour </a:t>
            </a:r>
            <a:r>
              <a:rPr lang="fr-FR" dirty="0">
                <a:latin typeface="Lato" panose="020B0604020202020204" charset="0"/>
              </a:rPr>
              <a:t>étudier afin d'économiser ; </a:t>
            </a:r>
            <a:r>
              <a:rPr lang="fr-FR" dirty="0" smtClean="0">
                <a:latin typeface="Lato" panose="020B0604020202020204" charset="0"/>
              </a:rPr>
              <a:t>désavantage </a:t>
            </a:r>
            <a:r>
              <a:rPr lang="fr-FR" dirty="0">
                <a:latin typeface="Lato" panose="020B0604020202020204" charset="0"/>
              </a:rPr>
              <a:t>les étudiants </a:t>
            </a:r>
            <a:r>
              <a:rPr lang="fr-FR" dirty="0" smtClean="0">
                <a:latin typeface="Lato" panose="020B0604020202020204" charset="0"/>
              </a:rPr>
              <a:t>ayant</a:t>
            </a:r>
            <a:r>
              <a:rPr lang="fr-FR" baseline="0" dirty="0" smtClean="0">
                <a:latin typeface="Lato" panose="020B0604020202020204" charset="0"/>
              </a:rPr>
              <a:t> un handicap</a:t>
            </a:r>
            <a:r>
              <a:rPr lang="fr-FR" dirty="0" smtClean="0">
                <a:latin typeface="Lato" panose="020B0604020202020204" charset="0"/>
              </a:rPr>
              <a:t> </a:t>
            </a:r>
            <a:r>
              <a:rPr lang="fr-FR" dirty="0">
                <a:latin typeface="Lato" panose="020B0604020202020204" charset="0"/>
              </a:rPr>
              <a:t>ou ceux qui apprennent mieux avec </a:t>
            </a:r>
            <a:r>
              <a:rPr lang="fr-FR" dirty="0" smtClean="0">
                <a:latin typeface="Lato" panose="020B0604020202020204" charset="0"/>
              </a:rPr>
              <a:t>la version</a:t>
            </a:r>
            <a:r>
              <a:rPr lang="fr-FR" baseline="0" dirty="0" smtClean="0">
                <a:latin typeface="Lato" panose="020B0604020202020204" charset="0"/>
              </a:rPr>
              <a:t> </a:t>
            </a:r>
            <a:r>
              <a:rPr lang="fr-FR" dirty="0" smtClean="0">
                <a:latin typeface="Lato" panose="020B0604020202020204" charset="0"/>
              </a:rPr>
              <a:t>imprimée</a:t>
            </a:r>
            <a:endParaRPr lang="fr-FR" dirty="0">
              <a:latin typeface="Lato" panose="020B0604020202020204" charset="0"/>
            </a:endParaRPr>
          </a:p>
          <a:p>
            <a:pPr marL="114300" marR="0" lvl="0" indent="0" algn="l" defTabSz="914400" rtl="0" eaLnBrk="1" fontAlgn="auto" latinLnBrk="0" hangingPunct="1">
              <a:lnSpc>
                <a:spcPct val="100000"/>
              </a:lnSpc>
              <a:spcBef>
                <a:spcPts val="600"/>
              </a:spcBef>
              <a:spcAft>
                <a:spcPts val="0"/>
              </a:spcAft>
              <a:buClr>
                <a:srgbClr val="000000"/>
              </a:buClr>
              <a:buSzPts val="1800"/>
              <a:buFont typeface="Arial"/>
              <a:buNone/>
              <a:tabLst/>
              <a:defRPr/>
            </a:pPr>
            <a:endParaRPr lang="fr-FR" dirty="0">
              <a:latin typeface="Lato" panose="020B0604020202020204" charset="0"/>
            </a:endParaRPr>
          </a:p>
          <a:p>
            <a:pPr marL="114300" marR="0" lvl="0" indent="0" algn="l" defTabSz="914400" rtl="0" eaLnBrk="1" fontAlgn="auto" latinLnBrk="0" hangingPunct="1">
              <a:lnSpc>
                <a:spcPct val="100000"/>
              </a:lnSpc>
              <a:spcBef>
                <a:spcPts val="600"/>
              </a:spcBef>
              <a:spcAft>
                <a:spcPts val="0"/>
              </a:spcAft>
              <a:buClr>
                <a:srgbClr val="000000"/>
              </a:buClr>
              <a:buSzPts val="1800"/>
              <a:buFont typeface="Arial"/>
              <a:buNone/>
              <a:tabLst/>
              <a:defRPr/>
            </a:pPr>
            <a:r>
              <a:rPr lang="fr-FR" dirty="0">
                <a:latin typeface="Lato" panose="020B0604020202020204" charset="0"/>
              </a:rPr>
              <a:t>Piratage, téléchargement illégal, versions de moindre qualité</a:t>
            </a:r>
          </a:p>
          <a:p>
            <a:pPr marL="114300" marR="0" lvl="0" indent="0" algn="l" defTabSz="914400" rtl="0" eaLnBrk="1" fontAlgn="auto" latinLnBrk="0" hangingPunct="1">
              <a:lnSpc>
                <a:spcPct val="100000"/>
              </a:lnSpc>
              <a:spcBef>
                <a:spcPts val="600"/>
              </a:spcBef>
              <a:spcAft>
                <a:spcPts val="0"/>
              </a:spcAft>
              <a:buClr>
                <a:srgbClr val="000000"/>
              </a:buClr>
              <a:buSzPts val="1800"/>
              <a:buFont typeface="Arial"/>
              <a:buNone/>
              <a:tabLst/>
              <a:defRPr/>
            </a:pPr>
            <a:endParaRPr lang="fr-FR" dirty="0">
              <a:latin typeface="Lato" panose="020B0604020202020204" charset="0"/>
            </a:endParaRPr>
          </a:p>
          <a:p>
            <a:pPr marL="114300" marR="0" lvl="0" indent="0" algn="l" defTabSz="914400" rtl="0" eaLnBrk="1" fontAlgn="auto" latinLnBrk="0" hangingPunct="1">
              <a:lnSpc>
                <a:spcPct val="100000"/>
              </a:lnSpc>
              <a:spcBef>
                <a:spcPts val="600"/>
              </a:spcBef>
              <a:spcAft>
                <a:spcPts val="0"/>
              </a:spcAft>
              <a:buClr>
                <a:srgbClr val="000000"/>
              </a:buClr>
              <a:buSzPts val="1800"/>
              <a:buFont typeface="Arial"/>
              <a:buNone/>
              <a:tabLst/>
              <a:defRPr/>
            </a:pPr>
            <a:r>
              <a:rPr lang="fr-FR" dirty="0">
                <a:latin typeface="Lato" panose="020B0604020202020204" charset="0"/>
              </a:rPr>
              <a:t>Stress - finances (nourriture, loyer, retour à la maison) / pression de réussir sans manuel scolaire / organisation du temps autour des heures d'ouverture de la bibliothèque </a:t>
            </a:r>
            <a:r>
              <a:rPr lang="fr-FR" dirty="0" smtClean="0">
                <a:latin typeface="Lato" panose="020B0604020202020204" charset="0"/>
              </a:rPr>
              <a:t>pour accéder aux exemplaires</a:t>
            </a:r>
            <a:r>
              <a:rPr lang="fr-FR" baseline="0" dirty="0" smtClean="0">
                <a:latin typeface="Lato" panose="020B0604020202020204" charset="0"/>
              </a:rPr>
              <a:t> à la réserve </a:t>
            </a:r>
            <a:r>
              <a:rPr lang="fr-FR" dirty="0" smtClean="0">
                <a:latin typeface="Lato" panose="020B0604020202020204" charset="0"/>
              </a:rPr>
              <a:t>/ temps investi pour </a:t>
            </a:r>
            <a:r>
              <a:rPr lang="fr-FR" dirty="0">
                <a:latin typeface="Lato" panose="020B0604020202020204" charset="0"/>
              </a:rPr>
              <a:t>trouver des alternatives, etc. - suivre moins de cours, ne pas s'inscrire à un cours, se retirer d'un cours.</a:t>
            </a:r>
          </a:p>
        </p:txBody>
      </p:sp>
    </p:spTree>
    <p:extLst>
      <p:ext uri="{BB962C8B-B14F-4D97-AF65-F5344CB8AC3E}">
        <p14:creationId xmlns:p14="http://schemas.microsoft.com/office/powerpoint/2010/main" val="35580869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71450" lvl="0" indent="-171450" algn="l" rtl="0">
              <a:spcBef>
                <a:spcPts val="0"/>
              </a:spcBef>
              <a:spcAft>
                <a:spcPts val="0"/>
              </a:spcAft>
            </a:pPr>
            <a:r>
              <a:rPr lang="fr-FR" dirty="0"/>
              <a:t>L'augmentation du coût des manuels scolaires a largement dépassé l'inflation générale au cours de la même période ; les manuels imprimés en provenance des États-Unis et de l'étranger sont également soumis à un tarif de 10 à 15 % en vertu de la Réglementation sur l'importation de livres (ne s'applique pas aux livres électroniques)</a:t>
            </a:r>
          </a:p>
          <a:p>
            <a:pPr marL="171450" lvl="0" indent="-171450" algn="l" rtl="0">
              <a:spcBef>
                <a:spcPts val="0"/>
              </a:spcBef>
              <a:spcAft>
                <a:spcPts val="0"/>
              </a:spcAft>
            </a:pPr>
            <a:r>
              <a:rPr lang="fr-FR" dirty="0"/>
              <a:t>Consolidation - </a:t>
            </a:r>
            <a:r>
              <a:rPr lang="fr-FR" dirty="0" err="1"/>
              <a:t>Cengage</a:t>
            </a:r>
            <a:r>
              <a:rPr lang="fr-FR" dirty="0"/>
              <a:t> et McGraw-Hill ont récemment annoncé une fusion, toutes deux pour se concentrer sur les options numériques, la location et l'accès inclusif (moins de vente directe aux particuliers) ; Moins de pression pour maintenir les prix bas ; Principaux éditeurs d'ouvrages éducatifs au Canada anglais (le plus souvent des filiales de sociétés américaines ou britanniques) : McGraw Hill, Nelson, Pearson, OUP</a:t>
            </a:r>
          </a:p>
          <a:p>
            <a:pPr marL="171450" lvl="0" indent="-171450" algn="l" rtl="0">
              <a:spcBef>
                <a:spcPts val="0"/>
              </a:spcBef>
              <a:spcAft>
                <a:spcPts val="0"/>
              </a:spcAft>
            </a:pPr>
            <a:r>
              <a:rPr lang="fr-FR" dirty="0"/>
              <a:t>Les éditeurs </a:t>
            </a:r>
            <a:r>
              <a:rPr lang="fr-FR" dirty="0" smtClean="0"/>
              <a:t>dans le domaine de l’éducation </a:t>
            </a:r>
            <a:r>
              <a:rPr lang="fr-FR" dirty="0"/>
              <a:t>délaissent les manuels imprimés (ce qui réduit le marché des manuels d'occasion) pour privilégier les manuels numériques dotés de fonctions à "valeur ajoutée" (évaluations, banques d'images et diapositives pour </a:t>
            </a:r>
            <a:r>
              <a:rPr lang="fr-FR" dirty="0" smtClean="0"/>
              <a:t>les professeurs, </a:t>
            </a:r>
            <a:r>
              <a:rPr lang="fr-FR" dirty="0"/>
              <a:t>des tuteurs, etc.), souvent au moyen d'un code d'accès et pour une durée limitée (peut être moins coûteux au départ, mais s'accompagne de coûts, c'est-à-dire l'accès au matériel pour une durée limitée, la nécessité d'un accès stable et fiable à l'internet et à un appareil, ne peut être revendu...</a:t>
            </a:r>
          </a:p>
          <a:p>
            <a:pPr marL="171450" lvl="0" indent="-171450" algn="l" rtl="0">
              <a:spcBef>
                <a:spcPts val="0"/>
              </a:spcBef>
              <a:spcAft>
                <a:spcPts val="0"/>
              </a:spcAft>
            </a:pPr>
            <a:r>
              <a:rPr lang="fr-FR" dirty="0"/>
              <a:t>... versions qui ne peuvent pas être achetées par les bibliothèques - sont destinées à être achetées par des particuliers)</a:t>
            </a:r>
            <a:endParaRPr lang="en-US" dirty="0"/>
          </a:p>
        </p:txBody>
      </p:sp>
    </p:spTree>
    <p:extLst>
      <p:ext uri="{BB962C8B-B14F-4D97-AF65-F5344CB8AC3E}">
        <p14:creationId xmlns:p14="http://schemas.microsoft.com/office/powerpoint/2010/main" val="202561040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 name="Google Shape;109;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FR" dirty="0"/>
              <a:t>Les étudiants </a:t>
            </a:r>
            <a:r>
              <a:rPr lang="fr-FR" dirty="0" smtClean="0"/>
              <a:t>sont débrouillards, </a:t>
            </a:r>
            <a:r>
              <a:rPr lang="fr-FR" dirty="0"/>
              <a:t>mais qu'en est-il des alternatives légales?</a:t>
            </a:r>
          </a:p>
        </p:txBody>
      </p:sp>
    </p:spTree>
    <p:extLst>
      <p:ext uri="{BB962C8B-B14F-4D97-AF65-F5344CB8AC3E}">
        <p14:creationId xmlns:p14="http://schemas.microsoft.com/office/powerpoint/2010/main" val="214751265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g35ed75ccf_0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5" name="Google Shape;225;g35ed75ccf_0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FR" dirty="0"/>
              <a:t>L'université s'est engagée à s'attaquer au problème du coût des manuels scolaires - dernier plan stratégique</a:t>
            </a:r>
          </a:p>
        </p:txBody>
      </p:sp>
    </p:spTree>
    <p:extLst>
      <p:ext uri="{BB962C8B-B14F-4D97-AF65-F5344CB8AC3E}">
        <p14:creationId xmlns:p14="http://schemas.microsoft.com/office/powerpoint/2010/main" val="143948089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35f391192_0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9" name="Google Shape;159;g35f391192_0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FR" dirty="0"/>
              <a:t>Les </a:t>
            </a:r>
            <a:r>
              <a:rPr lang="fr-FR" dirty="0" smtClean="0"/>
              <a:t>notes de cours imprimées souvent </a:t>
            </a:r>
            <a:r>
              <a:rPr lang="fr-FR" dirty="0"/>
              <a:t>été </a:t>
            </a:r>
            <a:r>
              <a:rPr lang="fr-FR" dirty="0" smtClean="0"/>
              <a:t>présentées </a:t>
            </a:r>
            <a:r>
              <a:rPr lang="fr-FR" dirty="0"/>
              <a:t>comme une alternative moins coûteuse que les manuels scolaires, qui permet de personnaliser le contenu.</a:t>
            </a:r>
          </a:p>
          <a:p>
            <a:pPr marL="0" lvl="0" indent="0" algn="l" rtl="0">
              <a:spcBef>
                <a:spcPts val="0"/>
              </a:spcBef>
              <a:spcAft>
                <a:spcPts val="0"/>
              </a:spcAft>
              <a:buNone/>
            </a:pPr>
            <a:endParaRPr lang="fr-FR" dirty="0"/>
          </a:p>
          <a:p>
            <a:pPr marL="0" lvl="0" indent="0" algn="l" rtl="0">
              <a:spcBef>
                <a:spcPts val="0"/>
              </a:spcBef>
              <a:spcAft>
                <a:spcPts val="0"/>
              </a:spcAft>
              <a:buNone/>
            </a:pPr>
            <a:r>
              <a:rPr lang="fr-FR" dirty="0"/>
              <a:t>Les prix incluent la TPS (5 %) dans les deux cas.</a:t>
            </a:r>
          </a:p>
          <a:p>
            <a:pPr marL="0" lvl="0" indent="0" algn="l" rtl="0">
              <a:spcBef>
                <a:spcPts val="0"/>
              </a:spcBef>
              <a:spcAft>
                <a:spcPts val="0"/>
              </a:spcAft>
              <a:buNone/>
            </a:pPr>
            <a:endParaRPr lang="fr-FR" dirty="0"/>
          </a:p>
          <a:p>
            <a:pPr marL="0" lvl="0" indent="0" algn="l" rtl="0">
              <a:spcBef>
                <a:spcPts val="0"/>
              </a:spcBef>
              <a:spcAft>
                <a:spcPts val="0"/>
              </a:spcAft>
              <a:buNone/>
            </a:pPr>
            <a:r>
              <a:rPr lang="fr-FR" dirty="0"/>
              <a:t>Coûts de reproduction (papier, encre, main-d'œuvre)</a:t>
            </a:r>
          </a:p>
          <a:p>
            <a:pPr marL="0" lvl="0" indent="0" algn="l" rtl="0">
              <a:spcBef>
                <a:spcPts val="0"/>
              </a:spcBef>
              <a:spcAft>
                <a:spcPts val="0"/>
              </a:spcAft>
              <a:buNone/>
            </a:pPr>
            <a:endParaRPr lang="fr-FR" dirty="0"/>
          </a:p>
          <a:p>
            <a:pPr marL="0" lvl="0" indent="0" algn="l" rtl="0">
              <a:spcBef>
                <a:spcPts val="0"/>
              </a:spcBef>
              <a:spcAft>
                <a:spcPts val="0"/>
              </a:spcAft>
              <a:buNone/>
            </a:pPr>
            <a:r>
              <a:rPr lang="fr-FR" dirty="0"/>
              <a:t>Une grande partie est disponible sans frais supplémentaires à la bibliothèque... à imprimer pour que les étudiants </a:t>
            </a:r>
            <a:r>
              <a:rPr lang="fr-FR" dirty="0" smtClean="0"/>
              <a:t>fassent les lectures… mais </a:t>
            </a:r>
            <a:r>
              <a:rPr lang="fr-FR" dirty="0"/>
              <a:t>selon le cours, 20 à 40 % des étudiants inscrits n'achètent pas </a:t>
            </a:r>
            <a:r>
              <a:rPr lang="fr-FR" dirty="0" smtClean="0"/>
              <a:t>les</a:t>
            </a:r>
            <a:r>
              <a:rPr lang="fr-FR" baseline="0" dirty="0" smtClean="0"/>
              <a:t> notes de cours </a:t>
            </a:r>
            <a:r>
              <a:rPr lang="fr-FR" dirty="0" smtClean="0"/>
              <a:t>au </a:t>
            </a:r>
            <a:r>
              <a:rPr lang="fr-FR" dirty="0" err="1"/>
              <a:t>docUcentre</a:t>
            </a:r>
            <a:r>
              <a:rPr lang="fr-FR" dirty="0"/>
              <a:t> - selon les observations du </a:t>
            </a:r>
            <a:r>
              <a:rPr lang="fr-FR" dirty="0" smtClean="0"/>
              <a:t>Bureau du droit d’auteur (nous </a:t>
            </a:r>
            <a:r>
              <a:rPr lang="fr-FR" dirty="0"/>
              <a:t>traitons </a:t>
            </a:r>
            <a:r>
              <a:rPr lang="fr-FR" dirty="0" smtClean="0"/>
              <a:t>toutes les demandes de notes de cours imprimées</a:t>
            </a:r>
            <a:r>
              <a:rPr lang="fr-FR" baseline="0" dirty="0" smtClean="0"/>
              <a:t> </a:t>
            </a:r>
            <a:r>
              <a:rPr lang="fr-FR" dirty="0" smtClean="0"/>
              <a:t>pour </a:t>
            </a:r>
            <a:r>
              <a:rPr lang="fr-FR" dirty="0"/>
              <a:t>la conformité </a:t>
            </a:r>
            <a:r>
              <a:rPr lang="fr-FR" dirty="0" smtClean="0"/>
              <a:t>au droit </a:t>
            </a:r>
            <a:r>
              <a:rPr lang="fr-FR" dirty="0"/>
              <a:t>d'auteur)</a:t>
            </a:r>
          </a:p>
          <a:p>
            <a:pPr marL="0" lvl="0" indent="0" algn="l" rtl="0">
              <a:spcBef>
                <a:spcPts val="0"/>
              </a:spcBef>
              <a:spcAft>
                <a:spcPts val="0"/>
              </a:spcAft>
              <a:buNone/>
            </a:pPr>
            <a:endParaRPr lang="fr-FR" dirty="0"/>
          </a:p>
          <a:p>
            <a:pPr marL="0" lvl="0" indent="0" algn="l" rtl="0">
              <a:spcBef>
                <a:spcPts val="0"/>
              </a:spcBef>
              <a:spcAft>
                <a:spcPts val="0"/>
              </a:spcAft>
              <a:buNone/>
            </a:pPr>
            <a:r>
              <a:rPr lang="fr-FR" dirty="0"/>
              <a:t>On ne sait pas si c'est aussi le cas à </a:t>
            </a:r>
            <a:r>
              <a:rPr lang="fr-FR" dirty="0" err="1"/>
              <a:t>Rytec</a:t>
            </a:r>
            <a:r>
              <a:rPr lang="fr-FR" dirty="0"/>
              <a:t>.</a:t>
            </a:r>
            <a:endParaRPr lang="fr-CA" dirty="0"/>
          </a:p>
          <a:p>
            <a:pPr marL="0" lvl="0" indent="0" algn="l" rtl="0">
              <a:spcBef>
                <a:spcPts val="0"/>
              </a:spcBef>
              <a:spcAft>
                <a:spcPts val="0"/>
              </a:spcAft>
              <a:buNone/>
            </a:pPr>
            <a:endParaRPr dirty="0"/>
          </a:p>
        </p:txBody>
      </p:sp>
    </p:spTree>
    <p:extLst>
      <p:ext uri="{BB962C8B-B14F-4D97-AF65-F5344CB8AC3E}">
        <p14:creationId xmlns:p14="http://schemas.microsoft.com/office/powerpoint/2010/main" val="35318665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35f391192_0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9" name="Google Shape;159;g35f391192_0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2133053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35f391192_0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9" name="Google Shape;159;g35f391192_0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CA" dirty="0"/>
              <a:t>Que sont-elles?</a:t>
            </a:r>
          </a:p>
        </p:txBody>
      </p:sp>
    </p:spTree>
    <p:extLst>
      <p:ext uri="{BB962C8B-B14F-4D97-AF65-F5344CB8AC3E}">
        <p14:creationId xmlns:p14="http://schemas.microsoft.com/office/powerpoint/2010/main" val="84751815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35f391192_0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9" name="Google Shape;159;g35f391192_0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FR" dirty="0"/>
              <a:t>Pourquoi ?</a:t>
            </a:r>
          </a:p>
          <a:p>
            <a:pPr marL="0" lvl="0" indent="0" algn="l" rtl="0">
              <a:spcBef>
                <a:spcPts val="0"/>
              </a:spcBef>
              <a:spcAft>
                <a:spcPts val="0"/>
              </a:spcAft>
              <a:buNone/>
            </a:pPr>
            <a:endParaRPr lang="fr-FR" dirty="0"/>
          </a:p>
          <a:p>
            <a:pPr marL="171450" lvl="0" indent="-171450" algn="l" rtl="0">
              <a:spcBef>
                <a:spcPts val="0"/>
              </a:spcBef>
              <a:spcAft>
                <a:spcPts val="0"/>
              </a:spcAft>
            </a:pPr>
            <a:r>
              <a:rPr lang="fr-FR" dirty="0"/>
              <a:t>Abordable pour les étudiants, rendant l'éducation plus accessible</a:t>
            </a:r>
          </a:p>
          <a:p>
            <a:pPr marL="171450" lvl="0" indent="-171450" algn="l" rtl="0">
              <a:spcBef>
                <a:spcPts val="0"/>
              </a:spcBef>
              <a:spcAft>
                <a:spcPts val="0"/>
              </a:spcAft>
            </a:pPr>
            <a:r>
              <a:rPr lang="fr-FR" dirty="0"/>
              <a:t>Personnalisable et adaptable, offrant des possibilités d'enseignement et d'apprentissage plus riches</a:t>
            </a:r>
          </a:p>
          <a:p>
            <a:pPr marL="171450" lvl="0" indent="-171450" algn="l" rtl="0">
              <a:spcBef>
                <a:spcPts val="0"/>
              </a:spcBef>
              <a:spcAft>
                <a:spcPts val="0"/>
              </a:spcAft>
            </a:pPr>
            <a:r>
              <a:rPr lang="fr-FR" dirty="0"/>
              <a:t>Bénéficier de multiples styles d'apprentissage en intégrant divers formats de contenu (texte, audio, vidéo ou multimédia) et des éléments interactifs</a:t>
            </a:r>
          </a:p>
          <a:p>
            <a:pPr marL="171450" lvl="0" indent="-171450" algn="l" rtl="0">
              <a:spcBef>
                <a:spcPts val="0"/>
              </a:spcBef>
              <a:spcAft>
                <a:spcPts val="0"/>
              </a:spcAft>
            </a:pPr>
            <a:r>
              <a:rPr lang="fr-FR" dirty="0"/>
              <a:t>Les REL contribuent à la réussite et à l'achèvement des études - par rapport aux manuels scolaires commerciaux, les élèves obtiennent des résultats identiques ou supérieurs aux examens qui utilisent un manuel scolaire ouvert </a:t>
            </a:r>
            <a:endParaRPr lang="fr-FR" dirty="0" smtClean="0"/>
          </a:p>
          <a:p>
            <a:pPr marL="171450" lvl="0" indent="-171450" algn="l" rtl="0">
              <a:spcBef>
                <a:spcPts val="0"/>
              </a:spcBef>
              <a:spcAft>
                <a:spcPts val="0"/>
              </a:spcAft>
            </a:pPr>
            <a:r>
              <a:rPr lang="fr-FR" dirty="0" smtClean="0"/>
              <a:t>Peuvent</a:t>
            </a:r>
            <a:r>
              <a:rPr lang="fr-FR" baseline="0" dirty="0" smtClean="0"/>
              <a:t> continuer à y accéder après le cours, formation continue</a:t>
            </a:r>
            <a:endParaRPr dirty="0"/>
          </a:p>
        </p:txBody>
      </p:sp>
    </p:spTree>
    <p:extLst>
      <p:ext uri="{BB962C8B-B14F-4D97-AF65-F5344CB8AC3E}">
        <p14:creationId xmlns:p14="http://schemas.microsoft.com/office/powerpoint/2010/main" val="131282313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 name="Google Shape;109;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FR" dirty="0"/>
              <a:t>Nous avons tous un rôle à jouer pour rendre l'éducation plus abordable</a:t>
            </a:r>
            <a:endParaRPr dirty="0"/>
          </a:p>
        </p:txBody>
      </p:sp>
    </p:spTree>
    <p:extLst>
      <p:ext uri="{BB962C8B-B14F-4D97-AF65-F5344CB8AC3E}">
        <p14:creationId xmlns:p14="http://schemas.microsoft.com/office/powerpoint/2010/main" val="160737530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FR" dirty="0"/>
              <a:t>Si les REL sont gratuites pour l'utilisateur, il faut du temps et de l'argent de quelque part pour les adapter ou les </a:t>
            </a:r>
            <a:r>
              <a:rPr lang="fr-FR" dirty="0" smtClean="0"/>
              <a:t>créer. </a:t>
            </a:r>
            <a:r>
              <a:rPr lang="fr-FR" dirty="0"/>
              <a:t>Le coût de création d'un REL varie beaucoup selon que l'auteur effectue tout le travail dans le cadre de son emploi habituel (mais les dépenses communes sont la recherche, la révision, la traduction, la vidéographie, la conception graphique, etc.) : de 5 000 à plus de 80 000 dollars pour un manuel ouvert de haute qualité.</a:t>
            </a:r>
          </a:p>
          <a:p>
            <a:pPr marL="0" lvl="0" indent="0" algn="l" rtl="0">
              <a:spcBef>
                <a:spcPts val="0"/>
              </a:spcBef>
              <a:spcAft>
                <a:spcPts val="0"/>
              </a:spcAft>
              <a:buNone/>
            </a:pPr>
            <a:endParaRPr lang="fr-FR" dirty="0"/>
          </a:p>
          <a:p>
            <a:pPr marL="0" lvl="0" indent="0" algn="l" rtl="0">
              <a:spcBef>
                <a:spcPts val="0"/>
              </a:spcBef>
              <a:spcAft>
                <a:spcPts val="0"/>
              </a:spcAft>
              <a:buNone/>
            </a:pPr>
            <a:r>
              <a:rPr lang="fr-FR" dirty="0"/>
              <a:t>Ce qui existe déjà </a:t>
            </a:r>
            <a:r>
              <a:rPr lang="fr-FR" dirty="0" smtClean="0"/>
              <a:t>à</a:t>
            </a:r>
            <a:r>
              <a:rPr lang="fr-FR" baseline="0" dirty="0" smtClean="0"/>
              <a:t> </a:t>
            </a:r>
            <a:r>
              <a:rPr lang="fr-FR" dirty="0" smtClean="0"/>
              <a:t>'</a:t>
            </a:r>
            <a:r>
              <a:rPr lang="fr-FR" dirty="0" err="1" smtClean="0"/>
              <a:t>uOttawa</a:t>
            </a:r>
            <a:r>
              <a:rPr lang="fr-FR" dirty="0" smtClean="0"/>
              <a:t> </a:t>
            </a:r>
            <a:r>
              <a:rPr lang="fr-FR" dirty="0"/>
              <a:t>pour financer ce genre de projets</a:t>
            </a:r>
          </a:p>
          <a:p>
            <a:pPr marL="0" lvl="0" indent="0" algn="l" rtl="0">
              <a:spcBef>
                <a:spcPts val="0"/>
              </a:spcBef>
              <a:spcAft>
                <a:spcPts val="0"/>
              </a:spcAft>
              <a:buNone/>
            </a:pPr>
            <a:endParaRPr lang="fr-FR" dirty="0"/>
          </a:p>
          <a:p>
            <a:pPr marL="0" lvl="0" indent="0" algn="l" rtl="0">
              <a:spcBef>
                <a:spcPts val="0"/>
              </a:spcBef>
              <a:spcAft>
                <a:spcPts val="0"/>
              </a:spcAft>
              <a:buNone/>
            </a:pPr>
            <a:r>
              <a:rPr lang="fr-FR" dirty="0"/>
              <a:t>Autres options à envisager pour financer davantage de subventions</a:t>
            </a:r>
          </a:p>
          <a:p>
            <a:pPr marL="0" lvl="0" indent="0" algn="l" rtl="0">
              <a:spcBef>
                <a:spcPts val="0"/>
              </a:spcBef>
              <a:spcAft>
                <a:spcPts val="0"/>
              </a:spcAft>
              <a:buNone/>
            </a:pPr>
            <a:endParaRPr lang="fr-FR" dirty="0"/>
          </a:p>
          <a:p>
            <a:pPr marL="0" lvl="0" indent="0" algn="l" rtl="0">
              <a:spcBef>
                <a:spcPts val="0"/>
              </a:spcBef>
              <a:spcAft>
                <a:spcPts val="0"/>
              </a:spcAft>
              <a:buNone/>
            </a:pPr>
            <a:r>
              <a:rPr lang="fr-FR" dirty="0"/>
              <a:t>Ces REL auraient un impact au-delà de cette université</a:t>
            </a:r>
            <a:endParaRPr dirty="0"/>
          </a:p>
        </p:txBody>
      </p:sp>
    </p:spTree>
    <p:extLst>
      <p:ext uri="{BB962C8B-B14F-4D97-AF65-F5344CB8AC3E}">
        <p14:creationId xmlns:p14="http://schemas.microsoft.com/office/powerpoint/2010/main" val="230509133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fr-FR" baseline="0" smtClean="0"/>
              <a:t>Au niveau </a:t>
            </a:r>
            <a:r>
              <a:rPr lang="fr-FR" baseline="0" dirty="0"/>
              <a:t>pratique :</a:t>
            </a:r>
          </a:p>
          <a:p>
            <a:pPr marL="457200" indent="-317500"/>
            <a:r>
              <a:rPr lang="fr-FR" baseline="0" dirty="0"/>
              <a:t>Utiliser le service de réserve de cours de la bibliothèque (électronique et imprimé) </a:t>
            </a:r>
            <a:r>
              <a:rPr lang="fr-FR" baseline="0" dirty="0" smtClean="0"/>
              <a:t>– tirer parti des collections </a:t>
            </a:r>
            <a:r>
              <a:rPr lang="fr-FR" baseline="0" dirty="0"/>
              <a:t>de la bibliothèque sans frais supplémentaires pour les étudiants</a:t>
            </a:r>
          </a:p>
          <a:p>
            <a:pPr marL="457200" indent="-317500"/>
            <a:r>
              <a:rPr lang="fr-FR" baseline="0" dirty="0"/>
              <a:t>Quel est le coût de ce qui est attribué et quelle sera son utilisation ?</a:t>
            </a:r>
          </a:p>
          <a:p>
            <a:pPr marL="139700" indent="0">
              <a:buNone/>
            </a:pPr>
            <a:endParaRPr lang="fr-FR" baseline="0" dirty="0"/>
          </a:p>
          <a:p>
            <a:pPr marL="139700" indent="0">
              <a:buNone/>
            </a:pPr>
            <a:r>
              <a:rPr lang="fr-FR" baseline="0" dirty="0" smtClean="0"/>
              <a:t>Au niveau des politiques </a:t>
            </a:r>
            <a:r>
              <a:rPr lang="fr-FR" baseline="0" dirty="0"/>
              <a:t>: </a:t>
            </a:r>
          </a:p>
          <a:p>
            <a:pPr marL="457200" indent="-317500"/>
            <a:r>
              <a:rPr lang="fr-FR" baseline="0" dirty="0"/>
              <a:t>Reconnaissance de </a:t>
            </a:r>
            <a:r>
              <a:rPr lang="fr-FR" baseline="0" dirty="0" smtClean="0"/>
              <a:t>l'utilisation, adaptation et création de REL pour </a:t>
            </a:r>
            <a:r>
              <a:rPr lang="fr-FR" baseline="0" dirty="0"/>
              <a:t>la </a:t>
            </a:r>
            <a:r>
              <a:rPr lang="fr-FR" baseline="0" dirty="0" smtClean="0"/>
              <a:t>permanence </a:t>
            </a:r>
            <a:r>
              <a:rPr lang="fr-FR" baseline="0" dirty="0"/>
              <a:t>et la promotion</a:t>
            </a:r>
          </a:p>
          <a:p>
            <a:pPr marL="457200" indent="-317500"/>
            <a:r>
              <a:rPr lang="fr-FR" baseline="0" dirty="0"/>
              <a:t>Financement et dégrèvement d’enseignement</a:t>
            </a:r>
          </a:p>
          <a:p>
            <a:pPr marL="139700" indent="0">
              <a:buNone/>
            </a:pPr>
            <a:endParaRPr lang="fr-CA" baseline="0" dirty="0"/>
          </a:p>
          <a:p>
            <a:endParaRPr lang="en-US" dirty="0"/>
          </a:p>
        </p:txBody>
      </p:sp>
    </p:spTree>
    <p:extLst>
      <p:ext uri="{BB962C8B-B14F-4D97-AF65-F5344CB8AC3E}">
        <p14:creationId xmlns:p14="http://schemas.microsoft.com/office/powerpoint/2010/main" val="258936348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fr-FR" dirty="0"/>
              <a:t>Utilisez les évaluations de cours comme une occasion de dire </a:t>
            </a:r>
            <a:r>
              <a:rPr lang="fr-FR" dirty="0" smtClean="0"/>
              <a:t>aux </a:t>
            </a:r>
            <a:r>
              <a:rPr lang="fr-FR" dirty="0" err="1" smtClean="0"/>
              <a:t>profeseurs</a:t>
            </a:r>
            <a:r>
              <a:rPr lang="fr-FR" dirty="0" smtClean="0"/>
              <a:t> que </a:t>
            </a:r>
            <a:r>
              <a:rPr lang="fr-FR" dirty="0"/>
              <a:t>vous appréciez le fait qu'ils aient </a:t>
            </a:r>
            <a:r>
              <a:rPr lang="fr-FR" dirty="0" smtClean="0"/>
              <a:t>réduit</a:t>
            </a:r>
            <a:r>
              <a:rPr lang="fr-FR" baseline="0" dirty="0" smtClean="0"/>
              <a:t> </a:t>
            </a:r>
            <a:r>
              <a:rPr lang="fr-FR" dirty="0" smtClean="0"/>
              <a:t>les coûts en </a:t>
            </a:r>
            <a:r>
              <a:rPr lang="fr-FR" dirty="0"/>
              <a:t>utilisant le service de réserve de cours, en mettant des liens vers les lectures dans le Campus virtuel, en utilisant </a:t>
            </a:r>
            <a:r>
              <a:rPr lang="fr-FR" dirty="0" smtClean="0"/>
              <a:t>du </a:t>
            </a:r>
            <a:r>
              <a:rPr lang="fr-FR" dirty="0"/>
              <a:t>contenu ouvert mais aussi en signalant ce qui ne fonctionne pas et en suggérant des alternatives</a:t>
            </a:r>
          </a:p>
          <a:p>
            <a:r>
              <a:rPr lang="fr-FR" dirty="0"/>
              <a:t>Participez à la campagne </a:t>
            </a:r>
            <a:r>
              <a:rPr lang="fr-FR" dirty="0" smtClean="0"/>
              <a:t>#</a:t>
            </a:r>
            <a:r>
              <a:rPr lang="fr-FR" dirty="0" err="1" smtClean="0"/>
              <a:t>MisèreDesManuels</a:t>
            </a:r>
            <a:r>
              <a:rPr lang="fr-FR" dirty="0" smtClean="0"/>
              <a:t> </a:t>
            </a:r>
            <a:r>
              <a:rPr lang="fr-FR" dirty="0"/>
              <a:t>de la bibliothèque ou à une initiative plus large à l'échelle de la province grâce à OUSA</a:t>
            </a:r>
          </a:p>
          <a:p>
            <a:r>
              <a:rPr lang="fr-FR" dirty="0"/>
              <a:t>Participez aux événements de la Semaine de l'éducation ouverte - informez-vous</a:t>
            </a:r>
          </a:p>
          <a:p>
            <a:r>
              <a:rPr lang="fr-FR" dirty="0"/>
              <a:t>Créer vous-même du contenu ouvert </a:t>
            </a:r>
            <a:r>
              <a:rPr lang="fr-FR" dirty="0" smtClean="0"/>
              <a:t>en </a:t>
            </a:r>
            <a:r>
              <a:rPr lang="fr-FR" dirty="0"/>
              <a:t>le </a:t>
            </a:r>
            <a:r>
              <a:rPr lang="fr-FR" dirty="0" smtClean="0"/>
              <a:t>plaçant </a:t>
            </a:r>
            <a:r>
              <a:rPr lang="fr-FR" dirty="0"/>
              <a:t>sous une licence Creative Commons</a:t>
            </a:r>
            <a:endParaRPr lang="en-US" dirty="0"/>
          </a:p>
        </p:txBody>
      </p:sp>
    </p:spTree>
    <p:extLst>
      <p:ext uri="{BB962C8B-B14F-4D97-AF65-F5344CB8AC3E}">
        <p14:creationId xmlns:p14="http://schemas.microsoft.com/office/powerpoint/2010/main" val="25113372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FR" dirty="0"/>
              <a:t>Enquête menée par la bibliothèque de l'Université de Guelph auprès d'étudiants de premier cycle, 4 240 réponses (21%), automne 2016</a:t>
            </a:r>
          </a:p>
          <a:p>
            <a:pPr marL="0" lvl="0" indent="0" algn="l" rtl="0">
              <a:spcBef>
                <a:spcPts val="0"/>
              </a:spcBef>
              <a:spcAft>
                <a:spcPts val="0"/>
              </a:spcAft>
              <a:buNone/>
            </a:pPr>
            <a:endParaRPr lang="fr-FR" dirty="0"/>
          </a:p>
          <a:p>
            <a:pPr marL="0" lvl="0" indent="0" algn="l" rtl="0">
              <a:spcBef>
                <a:spcPts val="0"/>
              </a:spcBef>
              <a:spcAft>
                <a:spcPts val="0"/>
              </a:spcAft>
              <a:buNone/>
            </a:pPr>
            <a:r>
              <a:rPr lang="fr-FR" dirty="0"/>
              <a:t>Des chiffres comparables à ceux d'une enquête menée en 2015 auprès d'étudiants postsecondaires en Colombie-Britannique (voir </a:t>
            </a:r>
            <a:r>
              <a:rPr lang="fr-FR" dirty="0" err="1"/>
              <a:t>Jhangiani</a:t>
            </a:r>
            <a:r>
              <a:rPr lang="fr-FR" dirty="0"/>
              <a:t> et </a:t>
            </a:r>
            <a:r>
              <a:rPr lang="fr-FR" dirty="0" err="1"/>
              <a:t>Jhangiani</a:t>
            </a:r>
            <a:r>
              <a:rPr lang="fr-FR" dirty="0"/>
              <a:t>) : http://www.irrodl.org/index.php/irrodl/article/view/3012/4214</a:t>
            </a:r>
            <a:endParaRPr lang="fr-CA"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fr-FR" dirty="0"/>
              <a:t>Que fait la bibliothèque et que peut-elle faire de mieux ?</a:t>
            </a:r>
          </a:p>
          <a:p>
            <a:pPr marL="139700" indent="0">
              <a:buNone/>
            </a:pPr>
            <a:endParaRPr lang="fr-FR" dirty="0"/>
          </a:p>
          <a:p>
            <a:pPr marL="457200" indent="-317500"/>
            <a:r>
              <a:rPr lang="fr-FR" dirty="0"/>
              <a:t>La bibliothèque joue un rôle important dans le nouveau groupe de travail </a:t>
            </a:r>
            <a:r>
              <a:rPr lang="fr-FR" dirty="0" smtClean="0"/>
              <a:t>MDOA </a:t>
            </a:r>
            <a:r>
              <a:rPr lang="fr-FR" dirty="0"/>
              <a:t>- une initiative à l'échelle du campus avec trois bibliothécaires membres </a:t>
            </a:r>
          </a:p>
          <a:p>
            <a:pPr marL="457200" indent="-317500"/>
            <a:r>
              <a:rPr lang="fr-FR" dirty="0"/>
              <a:t>Mener des campagnes </a:t>
            </a:r>
            <a:r>
              <a:rPr lang="fr-FR" dirty="0" smtClean="0"/>
              <a:t>#</a:t>
            </a:r>
            <a:r>
              <a:rPr lang="fr-FR" dirty="0" err="1" smtClean="0"/>
              <a:t>MisèreDesManuels</a:t>
            </a:r>
            <a:r>
              <a:rPr lang="fr-FR" dirty="0" smtClean="0"/>
              <a:t> </a:t>
            </a:r>
            <a:r>
              <a:rPr lang="fr-FR" dirty="0"/>
              <a:t>et collecter des données sur le coût des manuels scolaires pour suivre les histoires et les tendances</a:t>
            </a:r>
          </a:p>
          <a:p>
            <a:pPr marL="457200" indent="-317500"/>
            <a:r>
              <a:rPr lang="fr-FR" dirty="0"/>
              <a:t>Service de réserve de cours (électronique et imprimé) depuis l'automne 2019 qui tire parti des collections pour que vous n'ayez pas à payer à nouveau</a:t>
            </a:r>
          </a:p>
          <a:p>
            <a:pPr marL="457200" indent="-317500"/>
            <a:r>
              <a:rPr lang="fr-FR" dirty="0"/>
              <a:t>Subvention REL pour les bibliothèques (les bénéficiaires seront annoncés le 6 mars) - première fois mais pas la dernière, espérons-le</a:t>
            </a:r>
          </a:p>
          <a:p>
            <a:pPr marL="457200" indent="-317500"/>
            <a:r>
              <a:rPr lang="fr-FR" dirty="0"/>
              <a:t>Donner l'exemple en créant du contenu ouvert</a:t>
            </a:r>
          </a:p>
          <a:p>
            <a:pPr marL="457200" indent="-317500"/>
            <a:r>
              <a:rPr lang="fr-FR" dirty="0"/>
              <a:t>Soutenir la découverte des REL - aider les professeurs, en ajoutant les REL aux dépôts et à </a:t>
            </a:r>
            <a:r>
              <a:rPr lang="fr-FR" dirty="0" smtClean="0"/>
              <a:t>notre</a:t>
            </a:r>
            <a:r>
              <a:rPr lang="fr-FR" baseline="0" dirty="0" smtClean="0"/>
              <a:t> </a:t>
            </a:r>
            <a:r>
              <a:rPr lang="fr-FR" dirty="0" smtClean="0"/>
              <a:t>propre </a:t>
            </a:r>
            <a:r>
              <a:rPr lang="fr-FR" dirty="0"/>
              <a:t>catalogue, promouvoir les REL de l'Université d'Ottawa ailleurs</a:t>
            </a:r>
          </a:p>
          <a:p>
            <a:pPr marL="139700" indent="0">
              <a:buNone/>
            </a:pPr>
            <a:endParaRPr lang="en-US" dirty="0"/>
          </a:p>
        </p:txBody>
      </p:sp>
    </p:spTree>
    <p:extLst>
      <p:ext uri="{BB962C8B-B14F-4D97-AF65-F5344CB8AC3E}">
        <p14:creationId xmlns:p14="http://schemas.microsoft.com/office/powerpoint/2010/main" val="420311911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35f391192_0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2" name="Google Shape;142;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g35ed75ccf_0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2" name="Google Shape;332;g35ed75ccf_0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Google Shape;339;g35ed75ccf_01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0" name="Google Shape;340;g35ed75ccf_0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FR" baseline="0" dirty="0"/>
              <a:t>Téléchargement d’une copie - probablement pas légalement </a:t>
            </a:r>
          </a:p>
          <a:p>
            <a:pPr marL="0" lvl="0" indent="0" algn="l" rtl="0">
              <a:spcBef>
                <a:spcPts val="0"/>
              </a:spcBef>
              <a:spcAft>
                <a:spcPts val="0"/>
              </a:spcAft>
              <a:buNone/>
            </a:pPr>
            <a:endParaRPr lang="fr-FR" baseline="0" dirty="0"/>
          </a:p>
          <a:p>
            <a:pPr marL="0" lvl="0" indent="0" algn="l" rtl="0">
              <a:spcBef>
                <a:spcPts val="0"/>
              </a:spcBef>
              <a:spcAft>
                <a:spcPts val="0"/>
              </a:spcAft>
              <a:buNone/>
            </a:pPr>
            <a:r>
              <a:rPr lang="fr-FR" baseline="0" dirty="0"/>
              <a:t>Autre stratégie, notamment l'utilisation d'une </a:t>
            </a:r>
            <a:r>
              <a:rPr lang="fr-FR" baseline="0" dirty="0" smtClean="0"/>
              <a:t>édition antérieure même </a:t>
            </a:r>
            <a:r>
              <a:rPr lang="fr-FR" baseline="0" dirty="0"/>
              <a:t>si les pages ne correspondent pas, utilisation de la bibliothèque publique, la recherche d'information sur Google, l'achat d’un exemplaire sur Amazon (prise de notes puis retour pour remboursement), combinaison d'options.</a:t>
            </a:r>
          </a:p>
          <a:p>
            <a:pPr marL="0" lvl="0" indent="0" algn="l" rtl="0">
              <a:spcBef>
                <a:spcPts val="0"/>
              </a:spcBef>
              <a:spcAft>
                <a:spcPts val="0"/>
              </a:spcAft>
              <a:buNone/>
            </a:pPr>
            <a:endParaRPr lang="fr-FR" baseline="0" dirty="0"/>
          </a:p>
          <a:p>
            <a:pPr marL="0" lvl="0" indent="0" algn="l" rtl="0">
              <a:spcBef>
                <a:spcPts val="0"/>
              </a:spcBef>
              <a:spcAft>
                <a:spcPts val="0"/>
              </a:spcAft>
              <a:buNone/>
            </a:pPr>
            <a:r>
              <a:rPr lang="fr-FR" baseline="0" dirty="0" smtClean="0"/>
              <a:t>Selon les commentaires, les </a:t>
            </a:r>
            <a:r>
              <a:rPr lang="fr-FR" baseline="0" dirty="0"/>
              <a:t>autres options étaient moins que satisfaisantes - les étudiants auraient préféré posséder un exemplaire du manuel requis</a:t>
            </a:r>
            <a:endParaRPr lang="fr-CA" baseline="0" dirty="0"/>
          </a:p>
        </p:txBody>
      </p:sp>
    </p:spTree>
    <p:extLst>
      <p:ext uri="{BB962C8B-B14F-4D97-AF65-F5344CB8AC3E}">
        <p14:creationId xmlns:p14="http://schemas.microsoft.com/office/powerpoint/2010/main" val="9575730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 name="Google Shape;116;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85002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 name="Google Shape;116;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529295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 name="Google Shape;116;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FR" dirty="0"/>
              <a:t>C'est une chose que la bibliothèque a entendue à travers les commentaires des étudiants lors de nos campagnes #</a:t>
            </a:r>
            <a:r>
              <a:rPr lang="fr-CA" dirty="0" err="1" smtClean="0"/>
              <a:t>misèredesmanuels</a:t>
            </a:r>
            <a:r>
              <a:rPr lang="fr-CA" dirty="0" smtClean="0"/>
              <a:t>.</a:t>
            </a:r>
            <a:endParaRPr dirty="0"/>
          </a:p>
        </p:txBody>
      </p:sp>
    </p:spTree>
    <p:extLst>
      <p:ext uri="{BB962C8B-B14F-4D97-AF65-F5344CB8AC3E}">
        <p14:creationId xmlns:p14="http://schemas.microsoft.com/office/powerpoint/2010/main" val="41310282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14300" indent="0">
              <a:spcBef>
                <a:spcPts val="600"/>
              </a:spcBef>
              <a:buSzPts val="1800"/>
              <a:buFont typeface="Arial"/>
              <a:buNone/>
            </a:pPr>
            <a:r>
              <a:rPr lang="fr-FR" dirty="0">
                <a:latin typeface="Lato" panose="020B0604020202020204" charset="0"/>
              </a:rPr>
              <a:t>Des études ont montré que lorsque les étudiants ont le choix entre un manuel imprimé et un manuel numérique, ils préfèrent l'imprimé s'ils peuvent avoir leur propre exemplaire. Ils veulent prendre des notes ou surligner les textes. Mais pour réduire les coûts, ils feront des compromis et choisiront le numérique (qui présente l'avantage d'être accessible partout et à tout moment si l'on dispose d'un appareil et d'une bonne connexion internet, et que le livre est téléchargeable pour plus tard)</a:t>
            </a:r>
            <a:r>
              <a:rPr lang="fr-CA" dirty="0">
                <a:latin typeface="Lato" panose="020B0604020202020204" charset="0"/>
              </a:rPr>
              <a:t>.</a:t>
            </a:r>
          </a:p>
        </p:txBody>
      </p:sp>
    </p:spTree>
    <p:extLst>
      <p:ext uri="{BB962C8B-B14F-4D97-AF65-F5344CB8AC3E}">
        <p14:creationId xmlns:p14="http://schemas.microsoft.com/office/powerpoint/2010/main" val="1929374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645225" y="2762725"/>
            <a:ext cx="6736500" cy="1159800"/>
          </a:xfrm>
          <a:prstGeom prst="rect">
            <a:avLst/>
          </a:prstGeom>
        </p:spPr>
        <p:txBody>
          <a:bodyPr spcFirstLastPara="1" wrap="square" lIns="91425" tIns="91425" rIns="91425" bIns="91425" anchor="t" anchorCtr="0">
            <a:noAutofit/>
          </a:bodyPr>
          <a:lstStyle>
            <a:lvl1pPr lvl="0">
              <a:spcBef>
                <a:spcPts val="0"/>
              </a:spcBef>
              <a:spcAft>
                <a:spcPts val="0"/>
              </a:spcAft>
              <a:buClr>
                <a:schemeClr val="dk2"/>
              </a:buClr>
              <a:buSzPts val="4400"/>
              <a:buNone/>
              <a:defRPr sz="4400">
                <a:solidFill>
                  <a:schemeClr val="dk2"/>
                </a:solidFill>
              </a:defRPr>
            </a:lvl1pPr>
            <a:lvl2pPr lvl="1">
              <a:spcBef>
                <a:spcPts val="0"/>
              </a:spcBef>
              <a:spcAft>
                <a:spcPts val="0"/>
              </a:spcAft>
              <a:buClr>
                <a:schemeClr val="dk2"/>
              </a:buClr>
              <a:buSzPts val="4400"/>
              <a:buNone/>
              <a:defRPr sz="4400">
                <a:solidFill>
                  <a:schemeClr val="dk2"/>
                </a:solidFill>
              </a:defRPr>
            </a:lvl2pPr>
            <a:lvl3pPr lvl="2">
              <a:spcBef>
                <a:spcPts val="0"/>
              </a:spcBef>
              <a:spcAft>
                <a:spcPts val="0"/>
              </a:spcAft>
              <a:buClr>
                <a:schemeClr val="dk2"/>
              </a:buClr>
              <a:buSzPts val="4400"/>
              <a:buNone/>
              <a:defRPr sz="4400">
                <a:solidFill>
                  <a:schemeClr val="dk2"/>
                </a:solidFill>
              </a:defRPr>
            </a:lvl3pPr>
            <a:lvl4pPr lvl="3">
              <a:spcBef>
                <a:spcPts val="0"/>
              </a:spcBef>
              <a:spcAft>
                <a:spcPts val="0"/>
              </a:spcAft>
              <a:buClr>
                <a:schemeClr val="dk2"/>
              </a:buClr>
              <a:buSzPts val="4400"/>
              <a:buNone/>
              <a:defRPr sz="4400">
                <a:solidFill>
                  <a:schemeClr val="dk2"/>
                </a:solidFill>
              </a:defRPr>
            </a:lvl4pPr>
            <a:lvl5pPr lvl="4">
              <a:spcBef>
                <a:spcPts val="0"/>
              </a:spcBef>
              <a:spcAft>
                <a:spcPts val="0"/>
              </a:spcAft>
              <a:buClr>
                <a:schemeClr val="dk2"/>
              </a:buClr>
              <a:buSzPts val="4400"/>
              <a:buNone/>
              <a:defRPr sz="4400">
                <a:solidFill>
                  <a:schemeClr val="dk2"/>
                </a:solidFill>
              </a:defRPr>
            </a:lvl5pPr>
            <a:lvl6pPr lvl="5">
              <a:spcBef>
                <a:spcPts val="0"/>
              </a:spcBef>
              <a:spcAft>
                <a:spcPts val="0"/>
              </a:spcAft>
              <a:buClr>
                <a:schemeClr val="dk2"/>
              </a:buClr>
              <a:buSzPts val="4400"/>
              <a:buNone/>
              <a:defRPr sz="4400">
                <a:solidFill>
                  <a:schemeClr val="dk2"/>
                </a:solidFill>
              </a:defRPr>
            </a:lvl6pPr>
            <a:lvl7pPr lvl="6">
              <a:spcBef>
                <a:spcPts val="0"/>
              </a:spcBef>
              <a:spcAft>
                <a:spcPts val="0"/>
              </a:spcAft>
              <a:buClr>
                <a:schemeClr val="dk2"/>
              </a:buClr>
              <a:buSzPts val="4400"/>
              <a:buNone/>
              <a:defRPr sz="4400">
                <a:solidFill>
                  <a:schemeClr val="dk2"/>
                </a:solidFill>
              </a:defRPr>
            </a:lvl7pPr>
            <a:lvl8pPr lvl="7">
              <a:spcBef>
                <a:spcPts val="0"/>
              </a:spcBef>
              <a:spcAft>
                <a:spcPts val="0"/>
              </a:spcAft>
              <a:buClr>
                <a:schemeClr val="dk2"/>
              </a:buClr>
              <a:buSzPts val="4400"/>
              <a:buNone/>
              <a:defRPr sz="4400">
                <a:solidFill>
                  <a:schemeClr val="dk2"/>
                </a:solidFill>
              </a:defRPr>
            </a:lvl8pPr>
            <a:lvl9pPr lvl="8">
              <a:spcBef>
                <a:spcPts val="0"/>
              </a:spcBef>
              <a:spcAft>
                <a:spcPts val="0"/>
              </a:spcAft>
              <a:buClr>
                <a:schemeClr val="dk2"/>
              </a:buClr>
              <a:buSzPts val="4400"/>
              <a:buNone/>
              <a:defRPr sz="4400">
                <a:solidFill>
                  <a:schemeClr val="dk2"/>
                </a:solidFill>
              </a:defRPr>
            </a:lvl9pPr>
          </a:lstStyle>
          <a:p>
            <a:endParaRPr/>
          </a:p>
        </p:txBody>
      </p:sp>
      <p:sp>
        <p:nvSpPr>
          <p:cNvPr id="11" name="Google Shape;11;p2"/>
          <p:cNvSpPr/>
          <p:nvPr/>
        </p:nvSpPr>
        <p:spPr>
          <a:xfrm>
            <a:off x="5938246" y="2533163"/>
            <a:ext cx="721800" cy="771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6659861" y="2533163"/>
            <a:ext cx="721800" cy="771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1" y="2533163"/>
            <a:ext cx="721800" cy="771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721425" y="2533163"/>
            <a:ext cx="5216700" cy="771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spTree>
      <p:nvGrpSpPr>
        <p:cNvPr id="1" name="Shape 15"/>
        <p:cNvGrpSpPr/>
        <p:nvPr/>
      </p:nvGrpSpPr>
      <p:grpSpPr>
        <a:xfrm>
          <a:off x="0" y="0"/>
          <a:ext cx="0" cy="0"/>
          <a:chOff x="0" y="0"/>
          <a:chExt cx="0" cy="0"/>
        </a:xfrm>
      </p:grpSpPr>
      <p:sp>
        <p:nvSpPr>
          <p:cNvPr id="16" name="Google Shape;16;p3"/>
          <p:cNvSpPr/>
          <p:nvPr/>
        </p:nvSpPr>
        <p:spPr>
          <a:xfrm>
            <a:off x="0" y="0"/>
            <a:ext cx="9144000" cy="39930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3"/>
          <p:cNvSpPr txBox="1">
            <a:spLocks noGrp="1"/>
          </p:cNvSpPr>
          <p:nvPr>
            <p:ph type="ctrTitle"/>
          </p:nvPr>
        </p:nvSpPr>
        <p:spPr>
          <a:xfrm>
            <a:off x="685800" y="1583342"/>
            <a:ext cx="7772400" cy="11598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4800"/>
              <a:buNone/>
              <a:defRPr sz="4800">
                <a:solidFill>
                  <a:schemeClr val="lt1"/>
                </a:solidFill>
              </a:defRPr>
            </a:lvl1pPr>
            <a:lvl2pPr lvl="1" algn="ctr" rtl="0">
              <a:spcBef>
                <a:spcPts val="0"/>
              </a:spcBef>
              <a:spcAft>
                <a:spcPts val="0"/>
              </a:spcAft>
              <a:buClr>
                <a:schemeClr val="lt1"/>
              </a:buClr>
              <a:buSzPts val="4800"/>
              <a:buNone/>
              <a:defRPr sz="4800">
                <a:solidFill>
                  <a:schemeClr val="lt1"/>
                </a:solidFill>
              </a:defRPr>
            </a:lvl2pPr>
            <a:lvl3pPr lvl="2" algn="ctr" rtl="0">
              <a:spcBef>
                <a:spcPts val="0"/>
              </a:spcBef>
              <a:spcAft>
                <a:spcPts val="0"/>
              </a:spcAft>
              <a:buClr>
                <a:schemeClr val="lt1"/>
              </a:buClr>
              <a:buSzPts val="4800"/>
              <a:buNone/>
              <a:defRPr sz="4800">
                <a:solidFill>
                  <a:schemeClr val="lt1"/>
                </a:solidFill>
              </a:defRPr>
            </a:lvl3pPr>
            <a:lvl4pPr lvl="3" algn="ctr" rtl="0">
              <a:spcBef>
                <a:spcPts val="0"/>
              </a:spcBef>
              <a:spcAft>
                <a:spcPts val="0"/>
              </a:spcAft>
              <a:buClr>
                <a:schemeClr val="lt1"/>
              </a:buClr>
              <a:buSzPts val="4800"/>
              <a:buNone/>
              <a:defRPr sz="4800">
                <a:solidFill>
                  <a:schemeClr val="lt1"/>
                </a:solidFill>
              </a:defRPr>
            </a:lvl4pPr>
            <a:lvl5pPr lvl="4" algn="ctr" rtl="0">
              <a:spcBef>
                <a:spcPts val="0"/>
              </a:spcBef>
              <a:spcAft>
                <a:spcPts val="0"/>
              </a:spcAft>
              <a:buClr>
                <a:schemeClr val="lt1"/>
              </a:buClr>
              <a:buSzPts val="4800"/>
              <a:buNone/>
              <a:defRPr sz="4800">
                <a:solidFill>
                  <a:schemeClr val="lt1"/>
                </a:solidFill>
              </a:defRPr>
            </a:lvl5pPr>
            <a:lvl6pPr lvl="5" algn="ctr" rtl="0">
              <a:spcBef>
                <a:spcPts val="0"/>
              </a:spcBef>
              <a:spcAft>
                <a:spcPts val="0"/>
              </a:spcAft>
              <a:buClr>
                <a:schemeClr val="lt1"/>
              </a:buClr>
              <a:buSzPts val="4800"/>
              <a:buNone/>
              <a:defRPr sz="4800">
                <a:solidFill>
                  <a:schemeClr val="lt1"/>
                </a:solidFill>
              </a:defRPr>
            </a:lvl6pPr>
            <a:lvl7pPr lvl="6" algn="ctr" rtl="0">
              <a:spcBef>
                <a:spcPts val="0"/>
              </a:spcBef>
              <a:spcAft>
                <a:spcPts val="0"/>
              </a:spcAft>
              <a:buClr>
                <a:schemeClr val="lt1"/>
              </a:buClr>
              <a:buSzPts val="4800"/>
              <a:buNone/>
              <a:defRPr sz="4800">
                <a:solidFill>
                  <a:schemeClr val="lt1"/>
                </a:solidFill>
              </a:defRPr>
            </a:lvl7pPr>
            <a:lvl8pPr lvl="7" algn="ctr" rtl="0">
              <a:spcBef>
                <a:spcPts val="0"/>
              </a:spcBef>
              <a:spcAft>
                <a:spcPts val="0"/>
              </a:spcAft>
              <a:buClr>
                <a:schemeClr val="lt1"/>
              </a:buClr>
              <a:buSzPts val="4800"/>
              <a:buNone/>
              <a:defRPr sz="4800">
                <a:solidFill>
                  <a:schemeClr val="lt1"/>
                </a:solidFill>
              </a:defRPr>
            </a:lvl8pPr>
            <a:lvl9pPr lvl="8" algn="ctr" rtl="0">
              <a:spcBef>
                <a:spcPts val="0"/>
              </a:spcBef>
              <a:spcAft>
                <a:spcPts val="0"/>
              </a:spcAft>
              <a:buClr>
                <a:schemeClr val="lt1"/>
              </a:buClr>
              <a:buSzPts val="4800"/>
              <a:buNone/>
              <a:defRPr sz="4800">
                <a:solidFill>
                  <a:schemeClr val="lt1"/>
                </a:solidFill>
              </a:defRPr>
            </a:lvl9pPr>
          </a:lstStyle>
          <a:p>
            <a:endParaRPr/>
          </a:p>
        </p:txBody>
      </p:sp>
      <p:sp>
        <p:nvSpPr>
          <p:cNvPr id="18" name="Google Shape;18;p3"/>
          <p:cNvSpPr txBox="1">
            <a:spLocks noGrp="1"/>
          </p:cNvSpPr>
          <p:nvPr>
            <p:ph type="subTitle" idx="1"/>
          </p:nvPr>
        </p:nvSpPr>
        <p:spPr>
          <a:xfrm>
            <a:off x="685800" y="2840053"/>
            <a:ext cx="7772400" cy="7848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2400"/>
              <a:buNone/>
              <a:defRPr sz="2400" b="1">
                <a:solidFill>
                  <a:schemeClr val="lt1"/>
                </a:solidFill>
              </a:defRPr>
            </a:lvl1pPr>
            <a:lvl2pPr lvl="1" algn="ctr" rtl="0">
              <a:spcBef>
                <a:spcPts val="0"/>
              </a:spcBef>
              <a:spcAft>
                <a:spcPts val="0"/>
              </a:spcAft>
              <a:buClr>
                <a:schemeClr val="lt1"/>
              </a:buClr>
              <a:buSzPts val="2400"/>
              <a:buNone/>
              <a:defRPr b="1">
                <a:solidFill>
                  <a:schemeClr val="lt1"/>
                </a:solidFill>
              </a:defRPr>
            </a:lvl2pPr>
            <a:lvl3pPr lvl="2" algn="ctr" rtl="0">
              <a:spcBef>
                <a:spcPts val="0"/>
              </a:spcBef>
              <a:spcAft>
                <a:spcPts val="0"/>
              </a:spcAft>
              <a:buClr>
                <a:schemeClr val="lt1"/>
              </a:buClr>
              <a:buSzPts val="2400"/>
              <a:buNone/>
              <a:defRPr b="1">
                <a:solidFill>
                  <a:schemeClr val="lt1"/>
                </a:solidFill>
              </a:defRPr>
            </a:lvl3pPr>
            <a:lvl4pPr lvl="3" algn="ctr" rtl="0">
              <a:spcBef>
                <a:spcPts val="0"/>
              </a:spcBef>
              <a:spcAft>
                <a:spcPts val="0"/>
              </a:spcAft>
              <a:buClr>
                <a:schemeClr val="lt1"/>
              </a:buClr>
              <a:buSzPts val="2400"/>
              <a:buNone/>
              <a:defRPr sz="2400" b="1">
                <a:solidFill>
                  <a:schemeClr val="lt1"/>
                </a:solidFill>
              </a:defRPr>
            </a:lvl4pPr>
            <a:lvl5pPr lvl="4" algn="ctr" rtl="0">
              <a:spcBef>
                <a:spcPts val="0"/>
              </a:spcBef>
              <a:spcAft>
                <a:spcPts val="0"/>
              </a:spcAft>
              <a:buClr>
                <a:schemeClr val="lt1"/>
              </a:buClr>
              <a:buSzPts val="2400"/>
              <a:buNone/>
              <a:defRPr sz="2400" b="1">
                <a:solidFill>
                  <a:schemeClr val="lt1"/>
                </a:solidFill>
              </a:defRPr>
            </a:lvl5pPr>
            <a:lvl6pPr lvl="5" algn="ctr" rtl="0">
              <a:spcBef>
                <a:spcPts val="0"/>
              </a:spcBef>
              <a:spcAft>
                <a:spcPts val="0"/>
              </a:spcAft>
              <a:buClr>
                <a:schemeClr val="lt1"/>
              </a:buClr>
              <a:buSzPts val="2400"/>
              <a:buNone/>
              <a:defRPr sz="2400" b="1">
                <a:solidFill>
                  <a:schemeClr val="lt1"/>
                </a:solidFill>
              </a:defRPr>
            </a:lvl6pPr>
            <a:lvl7pPr lvl="6" algn="ctr" rtl="0">
              <a:spcBef>
                <a:spcPts val="0"/>
              </a:spcBef>
              <a:spcAft>
                <a:spcPts val="0"/>
              </a:spcAft>
              <a:buClr>
                <a:schemeClr val="lt1"/>
              </a:buClr>
              <a:buSzPts val="2400"/>
              <a:buNone/>
              <a:defRPr sz="2400" b="1">
                <a:solidFill>
                  <a:schemeClr val="lt1"/>
                </a:solidFill>
              </a:defRPr>
            </a:lvl7pPr>
            <a:lvl8pPr lvl="7" algn="ctr" rtl="0">
              <a:spcBef>
                <a:spcPts val="0"/>
              </a:spcBef>
              <a:spcAft>
                <a:spcPts val="0"/>
              </a:spcAft>
              <a:buClr>
                <a:schemeClr val="lt1"/>
              </a:buClr>
              <a:buSzPts val="2400"/>
              <a:buNone/>
              <a:defRPr sz="2400" b="1">
                <a:solidFill>
                  <a:schemeClr val="lt1"/>
                </a:solidFill>
              </a:defRPr>
            </a:lvl8pPr>
            <a:lvl9pPr lvl="8" algn="ctr" rtl="0">
              <a:spcBef>
                <a:spcPts val="0"/>
              </a:spcBef>
              <a:spcAft>
                <a:spcPts val="0"/>
              </a:spcAft>
              <a:buClr>
                <a:schemeClr val="lt1"/>
              </a:buClr>
              <a:buSzPts val="2400"/>
              <a:buNone/>
              <a:defRPr sz="2400" b="1">
                <a:solidFill>
                  <a:schemeClr val="lt1"/>
                </a:solidFill>
              </a:defRPr>
            </a:lvl9pPr>
          </a:lstStyle>
          <a:p>
            <a:endParaRPr/>
          </a:p>
        </p:txBody>
      </p:sp>
      <p:sp>
        <p:nvSpPr>
          <p:cNvPr id="19" name="Google Shape;19;p3"/>
          <p:cNvSpPr/>
          <p:nvPr/>
        </p:nvSpPr>
        <p:spPr>
          <a:xfrm>
            <a:off x="3047704" y="3992850"/>
            <a:ext cx="3047700" cy="771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3"/>
          <p:cNvSpPr/>
          <p:nvPr/>
        </p:nvSpPr>
        <p:spPr>
          <a:xfrm>
            <a:off x="6096271" y="3992850"/>
            <a:ext cx="3047700" cy="771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3"/>
          <p:cNvSpPr/>
          <p:nvPr/>
        </p:nvSpPr>
        <p:spPr>
          <a:xfrm>
            <a:off x="1" y="3992850"/>
            <a:ext cx="3047700" cy="771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3"/>
          <p:cNvSpPr txBox="1">
            <a:spLocks noGrp="1"/>
          </p:cNvSpPr>
          <p:nvPr>
            <p:ph type="sldNum" idx="12"/>
          </p:nvPr>
        </p:nvSpPr>
        <p:spPr>
          <a:xfrm>
            <a:off x="-125" y="4830281"/>
            <a:ext cx="9144000" cy="313500"/>
          </a:xfrm>
          <a:prstGeom prst="rect">
            <a:avLst/>
          </a:prstGeom>
        </p:spPr>
        <p:txBody>
          <a:bodyPr spcFirstLastPara="1" wrap="square" lIns="91425" tIns="91425" rIns="91425" bIns="91425" anchor="t" anchorCtr="0">
            <a:noAutofit/>
          </a:bodyPr>
          <a:lstStyle>
            <a:lvl1pPr lvl="0" algn="ctr">
              <a:buNone/>
              <a:defRPr/>
            </a:lvl1pPr>
            <a:lvl2pPr lvl="1" algn="ctr">
              <a:buNone/>
              <a:defRPr/>
            </a:lvl2pPr>
            <a:lvl3pPr lvl="2" algn="ctr">
              <a:buNone/>
              <a:defRPr/>
            </a:lvl3pPr>
            <a:lvl4pPr lvl="3" algn="ctr">
              <a:buNone/>
              <a:defRPr/>
            </a:lvl4pPr>
            <a:lvl5pPr lvl="4" algn="ctr">
              <a:buNone/>
              <a:defRPr/>
            </a:lvl5pPr>
            <a:lvl6pPr lvl="5" algn="ctr">
              <a:buNone/>
              <a:defRPr/>
            </a:lvl6pPr>
            <a:lvl7pPr lvl="6" algn="ctr">
              <a:buNone/>
              <a:defRPr/>
            </a:lvl7pPr>
            <a:lvl8pPr lvl="7" algn="ctr">
              <a:buNone/>
              <a:defRPr/>
            </a:lvl8pPr>
            <a:lvl9pPr lvl="8" algn="ctr">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31"/>
        <p:cNvGrpSpPr/>
        <p:nvPr/>
      </p:nvGrpSpPr>
      <p:grpSpPr>
        <a:xfrm>
          <a:off x="0" y="0"/>
          <a:ext cx="0" cy="0"/>
          <a:chOff x="0" y="0"/>
          <a:chExt cx="0" cy="0"/>
        </a:xfrm>
      </p:grpSpPr>
      <p:sp>
        <p:nvSpPr>
          <p:cNvPr id="32" name="Google Shape;32;p5"/>
          <p:cNvSpPr txBox="1">
            <a:spLocks noGrp="1"/>
          </p:cNvSpPr>
          <p:nvPr>
            <p:ph type="title"/>
          </p:nvPr>
        </p:nvSpPr>
        <p:spPr>
          <a:xfrm>
            <a:off x="893700" y="358388"/>
            <a:ext cx="6462600" cy="857400"/>
          </a:xfrm>
          <a:prstGeom prst="rect">
            <a:avLst/>
          </a:prstGeom>
        </p:spPr>
        <p:txBody>
          <a:bodyPr spcFirstLastPara="1" wrap="square" lIns="91425" tIns="91425" rIns="91425" bIns="91425" anchor="b" anchorCtr="0">
            <a:no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a:endParaRPr/>
          </a:p>
        </p:txBody>
      </p:sp>
      <p:sp>
        <p:nvSpPr>
          <p:cNvPr id="33" name="Google Shape;33;p5"/>
          <p:cNvSpPr txBox="1">
            <a:spLocks noGrp="1"/>
          </p:cNvSpPr>
          <p:nvPr>
            <p:ph type="body" idx="1"/>
          </p:nvPr>
        </p:nvSpPr>
        <p:spPr>
          <a:xfrm>
            <a:off x="893700" y="1373588"/>
            <a:ext cx="6462600" cy="3552300"/>
          </a:xfrm>
          <a:prstGeom prst="rect">
            <a:avLst/>
          </a:prstGeom>
        </p:spPr>
        <p:txBody>
          <a:bodyPr spcFirstLastPara="1" wrap="square" lIns="91425" tIns="91425" rIns="91425" bIns="91425" anchor="t" anchorCtr="0">
            <a:noAutofit/>
          </a:bodyPr>
          <a:lstStyle>
            <a:lvl1pPr marL="457200" lvl="0" indent="-342900">
              <a:spcBef>
                <a:spcPts val="600"/>
              </a:spcBef>
              <a:spcAft>
                <a:spcPts val="0"/>
              </a:spcAft>
              <a:buClr>
                <a:schemeClr val="accent6"/>
              </a:buClr>
              <a:buSzPts val="1800"/>
              <a:buChar char="▷"/>
              <a:defRPr>
                <a:solidFill>
                  <a:schemeClr val="dk1"/>
                </a:solidFill>
              </a:defRPr>
            </a:lvl1pPr>
            <a:lvl2pPr marL="914400" lvl="1" indent="-381000">
              <a:spcBef>
                <a:spcPts val="0"/>
              </a:spcBef>
              <a:spcAft>
                <a:spcPts val="0"/>
              </a:spcAft>
              <a:buClr>
                <a:schemeClr val="dk1"/>
              </a:buClr>
              <a:buSzPts val="2400"/>
              <a:buChar char="○"/>
              <a:defRPr>
                <a:solidFill>
                  <a:schemeClr val="dk1"/>
                </a:solidFill>
              </a:defRPr>
            </a:lvl2pPr>
            <a:lvl3pPr marL="1371600" lvl="2" indent="-381000">
              <a:spcBef>
                <a:spcPts val="0"/>
              </a:spcBef>
              <a:spcAft>
                <a:spcPts val="0"/>
              </a:spcAft>
              <a:buClr>
                <a:schemeClr val="dk1"/>
              </a:buClr>
              <a:buSzPts val="2400"/>
              <a:buChar char="■"/>
              <a:defRPr>
                <a:solidFill>
                  <a:schemeClr val="dk1"/>
                </a:solidFill>
              </a:defRPr>
            </a:lvl3pPr>
            <a:lvl4pPr marL="1828800" lvl="3" indent="-381000">
              <a:spcBef>
                <a:spcPts val="0"/>
              </a:spcBef>
              <a:spcAft>
                <a:spcPts val="0"/>
              </a:spcAft>
              <a:buClr>
                <a:schemeClr val="dk1"/>
              </a:buClr>
              <a:buSzPts val="2400"/>
              <a:buChar char="●"/>
              <a:defRPr>
                <a:solidFill>
                  <a:schemeClr val="dk1"/>
                </a:solidFill>
              </a:defRPr>
            </a:lvl4pPr>
            <a:lvl5pPr marL="2286000" lvl="4" indent="-381000">
              <a:spcBef>
                <a:spcPts val="0"/>
              </a:spcBef>
              <a:spcAft>
                <a:spcPts val="0"/>
              </a:spcAft>
              <a:buClr>
                <a:schemeClr val="dk1"/>
              </a:buClr>
              <a:buSzPts val="2400"/>
              <a:buChar char="○"/>
              <a:defRPr>
                <a:solidFill>
                  <a:schemeClr val="dk1"/>
                </a:solidFill>
              </a:defRPr>
            </a:lvl5pPr>
            <a:lvl6pPr marL="2743200" lvl="5" indent="-381000">
              <a:spcBef>
                <a:spcPts val="0"/>
              </a:spcBef>
              <a:spcAft>
                <a:spcPts val="0"/>
              </a:spcAft>
              <a:buClr>
                <a:schemeClr val="dk1"/>
              </a:buClr>
              <a:buSzPts val="2400"/>
              <a:buChar char="■"/>
              <a:defRPr>
                <a:solidFill>
                  <a:schemeClr val="dk1"/>
                </a:solidFill>
              </a:defRPr>
            </a:lvl6pPr>
            <a:lvl7pPr marL="3200400" lvl="6" indent="-381000">
              <a:spcBef>
                <a:spcPts val="0"/>
              </a:spcBef>
              <a:spcAft>
                <a:spcPts val="0"/>
              </a:spcAft>
              <a:buClr>
                <a:schemeClr val="dk1"/>
              </a:buClr>
              <a:buSzPts val="2400"/>
              <a:buChar char="●"/>
              <a:defRPr>
                <a:solidFill>
                  <a:schemeClr val="dk1"/>
                </a:solidFill>
              </a:defRPr>
            </a:lvl7pPr>
            <a:lvl8pPr marL="3657600" lvl="7" indent="-381000">
              <a:spcBef>
                <a:spcPts val="0"/>
              </a:spcBef>
              <a:spcAft>
                <a:spcPts val="0"/>
              </a:spcAft>
              <a:buClr>
                <a:schemeClr val="dk1"/>
              </a:buClr>
              <a:buSzPts val="2400"/>
              <a:buChar char="○"/>
              <a:defRPr>
                <a:solidFill>
                  <a:schemeClr val="dk1"/>
                </a:solidFill>
              </a:defRPr>
            </a:lvl8pPr>
            <a:lvl9pPr marL="4114800" lvl="8" indent="-381000">
              <a:spcBef>
                <a:spcPts val="0"/>
              </a:spcBef>
              <a:spcAft>
                <a:spcPts val="0"/>
              </a:spcAft>
              <a:buClr>
                <a:schemeClr val="dk1"/>
              </a:buClr>
              <a:buSzPts val="2400"/>
              <a:buChar char="■"/>
              <a:defRPr>
                <a:solidFill>
                  <a:schemeClr val="dk1"/>
                </a:solidFill>
              </a:defRPr>
            </a:lvl9pPr>
          </a:lstStyle>
          <a:p>
            <a:endParaRPr/>
          </a:p>
        </p:txBody>
      </p:sp>
      <p:sp>
        <p:nvSpPr>
          <p:cNvPr id="34" name="Google Shape;34;p5"/>
          <p:cNvSpPr/>
          <p:nvPr/>
        </p:nvSpPr>
        <p:spPr>
          <a:xfrm>
            <a:off x="7356366" y="5066325"/>
            <a:ext cx="893700" cy="771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5"/>
          <p:cNvSpPr/>
          <p:nvPr/>
        </p:nvSpPr>
        <p:spPr>
          <a:xfrm>
            <a:off x="8250312" y="5066325"/>
            <a:ext cx="893700" cy="771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5"/>
          <p:cNvSpPr/>
          <p:nvPr/>
        </p:nvSpPr>
        <p:spPr>
          <a:xfrm>
            <a:off x="0" y="5066325"/>
            <a:ext cx="893700" cy="771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5"/>
          <p:cNvSpPr/>
          <p:nvPr/>
        </p:nvSpPr>
        <p:spPr>
          <a:xfrm>
            <a:off x="893710" y="5066325"/>
            <a:ext cx="6462600" cy="771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5"/>
          <p:cNvSpPr txBox="1">
            <a:spLocks noGrp="1"/>
          </p:cNvSpPr>
          <p:nvPr>
            <p:ph type="sldNum" idx="12"/>
          </p:nvPr>
        </p:nvSpPr>
        <p:spPr>
          <a:xfrm>
            <a:off x="8480575" y="4696933"/>
            <a:ext cx="548700" cy="3135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39"/>
        <p:cNvGrpSpPr/>
        <p:nvPr/>
      </p:nvGrpSpPr>
      <p:grpSpPr>
        <a:xfrm>
          <a:off x="0" y="0"/>
          <a:ext cx="0" cy="0"/>
          <a:chOff x="0" y="0"/>
          <a:chExt cx="0" cy="0"/>
        </a:xfrm>
      </p:grpSpPr>
      <p:sp>
        <p:nvSpPr>
          <p:cNvPr id="40" name="Google Shape;40;p6"/>
          <p:cNvSpPr/>
          <p:nvPr/>
        </p:nvSpPr>
        <p:spPr>
          <a:xfrm>
            <a:off x="7356366" y="5066325"/>
            <a:ext cx="893700" cy="771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6"/>
          <p:cNvSpPr/>
          <p:nvPr/>
        </p:nvSpPr>
        <p:spPr>
          <a:xfrm>
            <a:off x="8250312" y="5066325"/>
            <a:ext cx="893700" cy="771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6"/>
          <p:cNvSpPr/>
          <p:nvPr/>
        </p:nvSpPr>
        <p:spPr>
          <a:xfrm>
            <a:off x="0" y="5066325"/>
            <a:ext cx="893700" cy="771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6"/>
          <p:cNvSpPr/>
          <p:nvPr/>
        </p:nvSpPr>
        <p:spPr>
          <a:xfrm>
            <a:off x="893710" y="5066325"/>
            <a:ext cx="6462600" cy="771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6"/>
          <p:cNvSpPr txBox="1">
            <a:spLocks noGrp="1"/>
          </p:cNvSpPr>
          <p:nvPr>
            <p:ph type="title"/>
          </p:nvPr>
        </p:nvSpPr>
        <p:spPr>
          <a:xfrm>
            <a:off x="893700" y="358388"/>
            <a:ext cx="6462600" cy="857400"/>
          </a:xfrm>
          <a:prstGeom prst="rect">
            <a:avLst/>
          </a:prstGeom>
        </p:spPr>
        <p:txBody>
          <a:bodyPr spcFirstLastPara="1" wrap="square" lIns="91425" tIns="91425" rIns="91425" bIns="91425" anchor="b" anchorCtr="0">
            <a:no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a:endParaRPr/>
          </a:p>
        </p:txBody>
      </p:sp>
      <p:sp>
        <p:nvSpPr>
          <p:cNvPr id="45" name="Google Shape;45;p6"/>
          <p:cNvSpPr txBox="1">
            <a:spLocks noGrp="1"/>
          </p:cNvSpPr>
          <p:nvPr>
            <p:ph type="body" idx="1"/>
          </p:nvPr>
        </p:nvSpPr>
        <p:spPr>
          <a:xfrm>
            <a:off x="893625" y="1200150"/>
            <a:ext cx="3136800" cy="3725700"/>
          </a:xfrm>
          <a:prstGeom prst="rect">
            <a:avLst/>
          </a:prstGeom>
        </p:spPr>
        <p:txBody>
          <a:bodyPr spcFirstLastPara="1" wrap="square" lIns="91425" tIns="91425" rIns="91425" bIns="91425" anchor="t" anchorCtr="0">
            <a:noAutofit/>
          </a:bodyPr>
          <a:lstStyle>
            <a:lvl1pPr marL="457200" lvl="0" indent="-355600">
              <a:spcBef>
                <a:spcPts val="600"/>
              </a:spcBef>
              <a:spcAft>
                <a:spcPts val="0"/>
              </a:spcAft>
              <a:buSzPts val="2000"/>
              <a:buChar char="▷"/>
              <a:defRPr sz="2000"/>
            </a:lvl1pPr>
            <a:lvl2pPr marL="914400" lvl="1" indent="-355600">
              <a:spcBef>
                <a:spcPts val="0"/>
              </a:spcBef>
              <a:spcAft>
                <a:spcPts val="0"/>
              </a:spcAft>
              <a:buSzPts val="2000"/>
              <a:buChar char="○"/>
              <a:defRPr sz="2000"/>
            </a:lvl2pPr>
            <a:lvl3pPr marL="1371600" lvl="2" indent="-355600">
              <a:spcBef>
                <a:spcPts val="0"/>
              </a:spcBef>
              <a:spcAft>
                <a:spcPts val="0"/>
              </a:spcAft>
              <a:buSzPts val="2000"/>
              <a:buChar char="■"/>
              <a:defRPr sz="2000"/>
            </a:lvl3pPr>
            <a:lvl4pPr marL="1828800" lvl="3" indent="-355600">
              <a:spcBef>
                <a:spcPts val="0"/>
              </a:spcBef>
              <a:spcAft>
                <a:spcPts val="0"/>
              </a:spcAft>
              <a:buSzPts val="2000"/>
              <a:buChar char="●"/>
              <a:defRPr sz="2000"/>
            </a:lvl4pPr>
            <a:lvl5pPr marL="2286000" lvl="4" indent="-355600">
              <a:spcBef>
                <a:spcPts val="0"/>
              </a:spcBef>
              <a:spcAft>
                <a:spcPts val="0"/>
              </a:spcAft>
              <a:buSzPts val="2000"/>
              <a:buChar char="○"/>
              <a:defRPr sz="2000"/>
            </a:lvl5pPr>
            <a:lvl6pPr marL="2743200" lvl="5" indent="-355600">
              <a:spcBef>
                <a:spcPts val="0"/>
              </a:spcBef>
              <a:spcAft>
                <a:spcPts val="0"/>
              </a:spcAft>
              <a:buSzPts val="2000"/>
              <a:buChar char="■"/>
              <a:defRPr sz="2000"/>
            </a:lvl6pPr>
            <a:lvl7pPr marL="3200400" lvl="6" indent="-355600">
              <a:spcBef>
                <a:spcPts val="0"/>
              </a:spcBef>
              <a:spcAft>
                <a:spcPts val="0"/>
              </a:spcAft>
              <a:buSzPts val="2000"/>
              <a:buChar char="●"/>
              <a:defRPr sz="2000"/>
            </a:lvl7pPr>
            <a:lvl8pPr marL="3657600" lvl="7" indent="-355600">
              <a:spcBef>
                <a:spcPts val="0"/>
              </a:spcBef>
              <a:spcAft>
                <a:spcPts val="0"/>
              </a:spcAft>
              <a:buSzPts val="2000"/>
              <a:buChar char="○"/>
              <a:defRPr sz="2000"/>
            </a:lvl8pPr>
            <a:lvl9pPr marL="4114800" lvl="8" indent="-355600">
              <a:spcBef>
                <a:spcPts val="0"/>
              </a:spcBef>
              <a:spcAft>
                <a:spcPts val="0"/>
              </a:spcAft>
              <a:buSzPts val="2000"/>
              <a:buChar char="■"/>
              <a:defRPr sz="2000"/>
            </a:lvl9pPr>
          </a:lstStyle>
          <a:p>
            <a:endParaRPr/>
          </a:p>
        </p:txBody>
      </p:sp>
      <p:sp>
        <p:nvSpPr>
          <p:cNvPr id="46" name="Google Shape;46;p6"/>
          <p:cNvSpPr txBox="1">
            <a:spLocks noGrp="1"/>
          </p:cNvSpPr>
          <p:nvPr>
            <p:ph type="body" idx="2"/>
          </p:nvPr>
        </p:nvSpPr>
        <p:spPr>
          <a:xfrm>
            <a:off x="4219456" y="1200150"/>
            <a:ext cx="3136800" cy="3725700"/>
          </a:xfrm>
          <a:prstGeom prst="rect">
            <a:avLst/>
          </a:prstGeom>
        </p:spPr>
        <p:txBody>
          <a:bodyPr spcFirstLastPara="1" wrap="square" lIns="91425" tIns="91425" rIns="91425" bIns="91425" anchor="t" anchorCtr="0">
            <a:noAutofit/>
          </a:bodyPr>
          <a:lstStyle>
            <a:lvl1pPr marL="457200" lvl="0" indent="-355600">
              <a:spcBef>
                <a:spcPts val="600"/>
              </a:spcBef>
              <a:spcAft>
                <a:spcPts val="0"/>
              </a:spcAft>
              <a:buSzPts val="2000"/>
              <a:buChar char="▷"/>
              <a:defRPr sz="2000"/>
            </a:lvl1pPr>
            <a:lvl2pPr marL="914400" lvl="1" indent="-355600">
              <a:spcBef>
                <a:spcPts val="0"/>
              </a:spcBef>
              <a:spcAft>
                <a:spcPts val="0"/>
              </a:spcAft>
              <a:buSzPts val="2000"/>
              <a:buChar char="○"/>
              <a:defRPr sz="2000"/>
            </a:lvl2pPr>
            <a:lvl3pPr marL="1371600" lvl="2" indent="-355600">
              <a:spcBef>
                <a:spcPts val="0"/>
              </a:spcBef>
              <a:spcAft>
                <a:spcPts val="0"/>
              </a:spcAft>
              <a:buSzPts val="2000"/>
              <a:buChar char="■"/>
              <a:defRPr sz="2000"/>
            </a:lvl3pPr>
            <a:lvl4pPr marL="1828800" lvl="3" indent="-355600">
              <a:spcBef>
                <a:spcPts val="0"/>
              </a:spcBef>
              <a:spcAft>
                <a:spcPts val="0"/>
              </a:spcAft>
              <a:buSzPts val="2000"/>
              <a:buChar char="●"/>
              <a:defRPr sz="2000"/>
            </a:lvl4pPr>
            <a:lvl5pPr marL="2286000" lvl="4" indent="-355600">
              <a:spcBef>
                <a:spcPts val="0"/>
              </a:spcBef>
              <a:spcAft>
                <a:spcPts val="0"/>
              </a:spcAft>
              <a:buSzPts val="2000"/>
              <a:buChar char="○"/>
              <a:defRPr sz="2000"/>
            </a:lvl5pPr>
            <a:lvl6pPr marL="2743200" lvl="5" indent="-355600">
              <a:spcBef>
                <a:spcPts val="0"/>
              </a:spcBef>
              <a:spcAft>
                <a:spcPts val="0"/>
              </a:spcAft>
              <a:buSzPts val="2000"/>
              <a:buChar char="■"/>
              <a:defRPr sz="2000"/>
            </a:lvl6pPr>
            <a:lvl7pPr marL="3200400" lvl="6" indent="-355600">
              <a:spcBef>
                <a:spcPts val="0"/>
              </a:spcBef>
              <a:spcAft>
                <a:spcPts val="0"/>
              </a:spcAft>
              <a:buSzPts val="2000"/>
              <a:buChar char="●"/>
              <a:defRPr sz="2000"/>
            </a:lvl7pPr>
            <a:lvl8pPr marL="3657600" lvl="7" indent="-355600">
              <a:spcBef>
                <a:spcPts val="0"/>
              </a:spcBef>
              <a:spcAft>
                <a:spcPts val="0"/>
              </a:spcAft>
              <a:buSzPts val="2000"/>
              <a:buChar char="○"/>
              <a:defRPr sz="2000"/>
            </a:lvl8pPr>
            <a:lvl9pPr marL="4114800" lvl="8" indent="-355600">
              <a:spcBef>
                <a:spcPts val="0"/>
              </a:spcBef>
              <a:spcAft>
                <a:spcPts val="0"/>
              </a:spcAft>
              <a:buSzPts val="2000"/>
              <a:buChar char="■"/>
              <a:defRPr sz="2000"/>
            </a:lvl9pPr>
          </a:lstStyle>
          <a:p>
            <a:endParaRPr/>
          </a:p>
        </p:txBody>
      </p:sp>
      <p:sp>
        <p:nvSpPr>
          <p:cNvPr id="47" name="Google Shape;47;p6"/>
          <p:cNvSpPr txBox="1">
            <a:spLocks noGrp="1"/>
          </p:cNvSpPr>
          <p:nvPr>
            <p:ph type="sldNum" idx="12"/>
          </p:nvPr>
        </p:nvSpPr>
        <p:spPr>
          <a:xfrm>
            <a:off x="8480575" y="4696933"/>
            <a:ext cx="548700" cy="3135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8"/>
        <p:cNvGrpSpPr/>
        <p:nvPr/>
      </p:nvGrpSpPr>
      <p:grpSpPr>
        <a:xfrm>
          <a:off x="0" y="0"/>
          <a:ext cx="0" cy="0"/>
          <a:chOff x="0" y="0"/>
          <a:chExt cx="0" cy="0"/>
        </a:xfrm>
      </p:grpSpPr>
      <p:sp>
        <p:nvSpPr>
          <p:cNvPr id="59" name="Google Shape;59;p8"/>
          <p:cNvSpPr/>
          <p:nvPr/>
        </p:nvSpPr>
        <p:spPr>
          <a:xfrm>
            <a:off x="7356366" y="5066325"/>
            <a:ext cx="893700" cy="771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8"/>
          <p:cNvSpPr/>
          <p:nvPr/>
        </p:nvSpPr>
        <p:spPr>
          <a:xfrm>
            <a:off x="8250312" y="5066325"/>
            <a:ext cx="893700" cy="771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8"/>
          <p:cNvSpPr/>
          <p:nvPr/>
        </p:nvSpPr>
        <p:spPr>
          <a:xfrm>
            <a:off x="0" y="5066325"/>
            <a:ext cx="893700" cy="771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8"/>
          <p:cNvSpPr/>
          <p:nvPr/>
        </p:nvSpPr>
        <p:spPr>
          <a:xfrm>
            <a:off x="893710" y="5066325"/>
            <a:ext cx="6462600" cy="771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8"/>
          <p:cNvSpPr txBox="1">
            <a:spLocks noGrp="1"/>
          </p:cNvSpPr>
          <p:nvPr>
            <p:ph type="title"/>
          </p:nvPr>
        </p:nvSpPr>
        <p:spPr>
          <a:xfrm>
            <a:off x="893700" y="358388"/>
            <a:ext cx="6462600" cy="857400"/>
          </a:xfrm>
          <a:prstGeom prst="rect">
            <a:avLst/>
          </a:prstGeom>
        </p:spPr>
        <p:txBody>
          <a:bodyPr spcFirstLastPara="1" wrap="square" lIns="91425" tIns="91425" rIns="91425" bIns="91425" anchor="b" anchorCtr="0">
            <a:no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a:endParaRPr/>
          </a:p>
        </p:txBody>
      </p:sp>
      <p:sp>
        <p:nvSpPr>
          <p:cNvPr id="64" name="Google Shape;64;p8"/>
          <p:cNvSpPr txBox="1">
            <a:spLocks noGrp="1"/>
          </p:cNvSpPr>
          <p:nvPr>
            <p:ph type="sldNum" idx="12"/>
          </p:nvPr>
        </p:nvSpPr>
        <p:spPr>
          <a:xfrm>
            <a:off x="8480575" y="4696933"/>
            <a:ext cx="548700" cy="3135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2"/>
        <p:cNvGrpSpPr/>
        <p:nvPr/>
      </p:nvGrpSpPr>
      <p:grpSpPr>
        <a:xfrm>
          <a:off x="0" y="0"/>
          <a:ext cx="0" cy="0"/>
          <a:chOff x="0" y="0"/>
          <a:chExt cx="0" cy="0"/>
        </a:xfrm>
      </p:grpSpPr>
      <p:sp>
        <p:nvSpPr>
          <p:cNvPr id="73" name="Google Shape;73;p10"/>
          <p:cNvSpPr/>
          <p:nvPr/>
        </p:nvSpPr>
        <p:spPr>
          <a:xfrm>
            <a:off x="7356366" y="5066325"/>
            <a:ext cx="893700" cy="771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0"/>
          <p:cNvSpPr/>
          <p:nvPr/>
        </p:nvSpPr>
        <p:spPr>
          <a:xfrm>
            <a:off x="8250312" y="5066325"/>
            <a:ext cx="893700" cy="771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0"/>
          <p:cNvSpPr/>
          <p:nvPr/>
        </p:nvSpPr>
        <p:spPr>
          <a:xfrm>
            <a:off x="0" y="5066325"/>
            <a:ext cx="893700" cy="771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0"/>
          <p:cNvSpPr/>
          <p:nvPr/>
        </p:nvSpPr>
        <p:spPr>
          <a:xfrm>
            <a:off x="893710" y="5066325"/>
            <a:ext cx="6462600" cy="771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0"/>
          <p:cNvSpPr txBox="1">
            <a:spLocks noGrp="1"/>
          </p:cNvSpPr>
          <p:nvPr>
            <p:ph type="sldNum" idx="12"/>
          </p:nvPr>
        </p:nvSpPr>
        <p:spPr>
          <a:xfrm>
            <a:off x="8480575" y="4696933"/>
            <a:ext cx="548700" cy="3135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color background">
  <p:cSld name="BLANK_1">
    <p:bg>
      <p:bgPr>
        <a:solidFill>
          <a:schemeClr val="accent1"/>
        </a:solidFill>
        <a:effectLst/>
      </p:bgPr>
    </p:bg>
    <p:spTree>
      <p:nvGrpSpPr>
        <p:cNvPr id="1" name="Shape 78"/>
        <p:cNvGrpSpPr/>
        <p:nvPr/>
      </p:nvGrpSpPr>
      <p:grpSpPr>
        <a:xfrm>
          <a:off x="0" y="0"/>
          <a:ext cx="0" cy="0"/>
          <a:chOff x="0" y="0"/>
          <a:chExt cx="0" cy="0"/>
        </a:xfrm>
      </p:grpSpPr>
      <p:sp>
        <p:nvSpPr>
          <p:cNvPr id="79" name="Google Shape;79;p11"/>
          <p:cNvSpPr/>
          <p:nvPr/>
        </p:nvSpPr>
        <p:spPr>
          <a:xfrm>
            <a:off x="7356366" y="5066325"/>
            <a:ext cx="893700" cy="771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1"/>
          <p:cNvSpPr/>
          <p:nvPr/>
        </p:nvSpPr>
        <p:spPr>
          <a:xfrm>
            <a:off x="8250312" y="5066325"/>
            <a:ext cx="893700" cy="771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1"/>
          <p:cNvSpPr/>
          <p:nvPr/>
        </p:nvSpPr>
        <p:spPr>
          <a:xfrm>
            <a:off x="0" y="5066325"/>
            <a:ext cx="893700" cy="771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1"/>
          <p:cNvSpPr/>
          <p:nvPr/>
        </p:nvSpPr>
        <p:spPr>
          <a:xfrm>
            <a:off x="893710" y="5066325"/>
            <a:ext cx="6462600" cy="771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1"/>
          <p:cNvSpPr txBox="1">
            <a:spLocks noGrp="1"/>
          </p:cNvSpPr>
          <p:nvPr>
            <p:ph type="sldNum" idx="12"/>
          </p:nvPr>
        </p:nvSpPr>
        <p:spPr>
          <a:xfrm>
            <a:off x="8480575" y="4696933"/>
            <a:ext cx="548700" cy="313500"/>
          </a:xfrm>
          <a:prstGeom prst="rect">
            <a:avLst/>
          </a:prstGeom>
        </p:spPr>
        <p:txBody>
          <a:bodyPr spcFirstLastPara="1" wrap="square" lIns="91425" tIns="91425" rIns="91425" bIns="91425" anchor="t"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23"/>
        <p:cNvGrpSpPr/>
        <p:nvPr/>
      </p:nvGrpSpPr>
      <p:grpSpPr>
        <a:xfrm>
          <a:off x="0" y="0"/>
          <a:ext cx="0" cy="0"/>
          <a:chOff x="0" y="0"/>
          <a:chExt cx="0" cy="0"/>
        </a:xfrm>
      </p:grpSpPr>
      <p:sp>
        <p:nvSpPr>
          <p:cNvPr id="24" name="Google Shape;24;p4"/>
          <p:cNvSpPr txBox="1">
            <a:spLocks noGrp="1"/>
          </p:cNvSpPr>
          <p:nvPr>
            <p:ph type="body" idx="1"/>
          </p:nvPr>
        </p:nvSpPr>
        <p:spPr>
          <a:xfrm>
            <a:off x="1710425" y="2161800"/>
            <a:ext cx="5723700" cy="819900"/>
          </a:xfrm>
          <a:prstGeom prst="rect">
            <a:avLst/>
          </a:prstGeom>
        </p:spPr>
        <p:txBody>
          <a:bodyPr spcFirstLastPara="1" wrap="square" lIns="91425" tIns="91425" rIns="91425" bIns="91425" anchor="t" anchorCtr="0">
            <a:noAutofit/>
          </a:bodyPr>
          <a:lstStyle>
            <a:lvl1pPr marL="457200" lvl="0" indent="-381000" algn="ctr" rtl="0">
              <a:spcBef>
                <a:spcPts val="600"/>
              </a:spcBef>
              <a:spcAft>
                <a:spcPts val="0"/>
              </a:spcAft>
              <a:buSzPts val="2400"/>
              <a:buChar char="▷"/>
              <a:defRPr i="1"/>
            </a:lvl1pPr>
            <a:lvl2pPr marL="914400" lvl="1" indent="-381000" algn="ctr" rtl="0">
              <a:spcBef>
                <a:spcPts val="0"/>
              </a:spcBef>
              <a:spcAft>
                <a:spcPts val="0"/>
              </a:spcAft>
              <a:buSzPts val="2400"/>
              <a:buChar char="○"/>
              <a:defRPr i="1"/>
            </a:lvl2pPr>
            <a:lvl3pPr marL="1371600" lvl="2" indent="-381000" algn="ctr" rtl="0">
              <a:spcBef>
                <a:spcPts val="0"/>
              </a:spcBef>
              <a:spcAft>
                <a:spcPts val="0"/>
              </a:spcAft>
              <a:buSzPts val="2400"/>
              <a:buChar char="■"/>
              <a:defRPr i="1"/>
            </a:lvl3pPr>
            <a:lvl4pPr marL="1828800" lvl="3" indent="-381000" algn="ctr" rtl="0">
              <a:spcBef>
                <a:spcPts val="0"/>
              </a:spcBef>
              <a:spcAft>
                <a:spcPts val="0"/>
              </a:spcAft>
              <a:buSzPts val="2400"/>
              <a:buChar char="●"/>
              <a:defRPr i="1"/>
            </a:lvl4pPr>
            <a:lvl5pPr marL="2286000" lvl="4" indent="-381000" algn="ctr" rtl="0">
              <a:spcBef>
                <a:spcPts val="0"/>
              </a:spcBef>
              <a:spcAft>
                <a:spcPts val="0"/>
              </a:spcAft>
              <a:buSzPts val="2400"/>
              <a:buChar char="○"/>
              <a:defRPr i="1"/>
            </a:lvl5pPr>
            <a:lvl6pPr marL="2743200" lvl="5" indent="-381000" algn="ctr" rtl="0">
              <a:spcBef>
                <a:spcPts val="0"/>
              </a:spcBef>
              <a:spcAft>
                <a:spcPts val="0"/>
              </a:spcAft>
              <a:buSzPts val="2400"/>
              <a:buChar char="■"/>
              <a:defRPr i="1"/>
            </a:lvl6pPr>
            <a:lvl7pPr marL="3200400" lvl="6" indent="-381000" algn="ctr" rtl="0">
              <a:spcBef>
                <a:spcPts val="0"/>
              </a:spcBef>
              <a:spcAft>
                <a:spcPts val="0"/>
              </a:spcAft>
              <a:buSzPts val="2400"/>
              <a:buChar char="●"/>
              <a:defRPr i="1"/>
            </a:lvl7pPr>
            <a:lvl8pPr marL="3657600" lvl="7" indent="-381000" algn="ctr" rtl="0">
              <a:spcBef>
                <a:spcPts val="0"/>
              </a:spcBef>
              <a:spcAft>
                <a:spcPts val="0"/>
              </a:spcAft>
              <a:buSzPts val="2400"/>
              <a:buChar char="○"/>
              <a:defRPr i="1"/>
            </a:lvl8pPr>
            <a:lvl9pPr marL="4114800" lvl="8" indent="-381000" algn="ctr">
              <a:spcBef>
                <a:spcPts val="0"/>
              </a:spcBef>
              <a:spcAft>
                <a:spcPts val="0"/>
              </a:spcAft>
              <a:buSzPts val="2400"/>
              <a:buChar char="■"/>
              <a:defRPr i="1"/>
            </a:lvl9pPr>
          </a:lstStyle>
          <a:p>
            <a:endParaRPr/>
          </a:p>
        </p:txBody>
      </p:sp>
      <p:sp>
        <p:nvSpPr>
          <p:cNvPr id="25" name="Google Shape;25;p4"/>
          <p:cNvSpPr txBox="1"/>
          <p:nvPr/>
        </p:nvSpPr>
        <p:spPr>
          <a:xfrm>
            <a:off x="3593400" y="1181419"/>
            <a:ext cx="1957200" cy="653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9600" b="1">
                <a:solidFill>
                  <a:schemeClr val="accent6"/>
                </a:solidFill>
              </a:rPr>
              <a:t>“</a:t>
            </a:r>
            <a:endParaRPr sz="9600" b="1">
              <a:solidFill>
                <a:schemeClr val="accent6"/>
              </a:solidFill>
            </a:endParaRPr>
          </a:p>
        </p:txBody>
      </p:sp>
      <p:sp>
        <p:nvSpPr>
          <p:cNvPr id="26" name="Google Shape;26;p4"/>
          <p:cNvSpPr/>
          <p:nvPr/>
        </p:nvSpPr>
        <p:spPr>
          <a:xfrm>
            <a:off x="5723283" y="1599675"/>
            <a:ext cx="1710300" cy="771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4"/>
          <p:cNvSpPr/>
          <p:nvPr/>
        </p:nvSpPr>
        <p:spPr>
          <a:xfrm>
            <a:off x="7434177" y="1599675"/>
            <a:ext cx="1710300" cy="771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4"/>
          <p:cNvSpPr/>
          <p:nvPr/>
        </p:nvSpPr>
        <p:spPr>
          <a:xfrm>
            <a:off x="0" y="1599675"/>
            <a:ext cx="1710300" cy="771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4"/>
          <p:cNvSpPr/>
          <p:nvPr/>
        </p:nvSpPr>
        <p:spPr>
          <a:xfrm>
            <a:off x="1710425" y="1599675"/>
            <a:ext cx="1710300" cy="771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4"/>
          <p:cNvSpPr txBox="1">
            <a:spLocks noGrp="1"/>
          </p:cNvSpPr>
          <p:nvPr>
            <p:ph type="sldNum" idx="12"/>
          </p:nvPr>
        </p:nvSpPr>
        <p:spPr>
          <a:xfrm>
            <a:off x="-125" y="4830281"/>
            <a:ext cx="9144000" cy="313500"/>
          </a:xfrm>
          <a:prstGeom prst="rect">
            <a:avLst/>
          </a:prstGeom>
        </p:spPr>
        <p:txBody>
          <a:bodyPr spcFirstLastPara="1" wrap="square" lIns="91425" tIns="91425" rIns="91425" bIns="91425" anchor="t" anchorCtr="0">
            <a:noAutofit/>
          </a:bodyPr>
          <a:lstStyle>
            <a:lvl1pPr lvl="0" algn="ctr">
              <a:buNone/>
              <a:defRPr/>
            </a:lvl1pPr>
            <a:lvl2pPr lvl="1" algn="ctr">
              <a:buNone/>
              <a:defRPr/>
            </a:lvl2pPr>
            <a:lvl3pPr lvl="2" algn="ctr">
              <a:buNone/>
              <a:defRPr/>
            </a:lvl3pPr>
            <a:lvl4pPr lvl="3" algn="ctr">
              <a:buNone/>
              <a:defRPr/>
            </a:lvl4pPr>
            <a:lvl5pPr lvl="4" algn="ctr">
              <a:buNone/>
              <a:defRPr/>
            </a:lvl5pPr>
            <a:lvl6pPr lvl="5" algn="ctr">
              <a:buNone/>
              <a:defRPr/>
            </a:lvl6pPr>
            <a:lvl7pPr lvl="6" algn="ctr">
              <a:buNone/>
              <a:defRPr/>
            </a:lvl7pPr>
            <a:lvl8pPr lvl="7" algn="ctr">
              <a:buNone/>
              <a:defRPr/>
            </a:lvl8pPr>
            <a:lvl9pPr lvl="8" algn="ctr">
              <a:buNone/>
              <a:defRPr/>
            </a:lvl9pPr>
          </a:lstStyle>
          <a:p>
            <a:pPr marL="0" lvl="0" indent="0" algn="ct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2029510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893700" y="358388"/>
            <a:ext cx="6462600" cy="857400"/>
          </a:xfrm>
          <a:prstGeom prst="rect">
            <a:avLst/>
          </a:prstGeom>
          <a:noFill/>
          <a:ln>
            <a:noFill/>
          </a:ln>
        </p:spPr>
        <p:txBody>
          <a:bodyPr spcFirstLastPara="1" wrap="square" lIns="91425" tIns="91425" rIns="91425" bIns="91425" anchor="b" anchorCtr="0">
            <a:noAutofit/>
          </a:bodyPr>
          <a:lstStyle>
            <a:lvl1pPr lvl="0">
              <a:spcBef>
                <a:spcPts val="0"/>
              </a:spcBef>
              <a:spcAft>
                <a:spcPts val="0"/>
              </a:spcAft>
              <a:buClr>
                <a:schemeClr val="accent6"/>
              </a:buClr>
              <a:buSzPts val="3200"/>
              <a:buFont typeface="Raleway"/>
              <a:buNone/>
              <a:defRPr sz="3200">
                <a:solidFill>
                  <a:schemeClr val="accent6"/>
                </a:solidFill>
                <a:latin typeface="Raleway"/>
                <a:ea typeface="Raleway"/>
                <a:cs typeface="Raleway"/>
                <a:sym typeface="Raleway"/>
              </a:defRPr>
            </a:lvl1pPr>
            <a:lvl2pPr lvl="1">
              <a:spcBef>
                <a:spcPts val="0"/>
              </a:spcBef>
              <a:spcAft>
                <a:spcPts val="0"/>
              </a:spcAft>
              <a:buClr>
                <a:schemeClr val="accent6"/>
              </a:buClr>
              <a:buSzPts val="3200"/>
              <a:buFont typeface="Raleway"/>
              <a:buNone/>
              <a:defRPr sz="3200">
                <a:solidFill>
                  <a:schemeClr val="accent6"/>
                </a:solidFill>
                <a:latin typeface="Raleway"/>
                <a:ea typeface="Raleway"/>
                <a:cs typeface="Raleway"/>
                <a:sym typeface="Raleway"/>
              </a:defRPr>
            </a:lvl2pPr>
            <a:lvl3pPr lvl="2">
              <a:spcBef>
                <a:spcPts val="0"/>
              </a:spcBef>
              <a:spcAft>
                <a:spcPts val="0"/>
              </a:spcAft>
              <a:buClr>
                <a:schemeClr val="accent6"/>
              </a:buClr>
              <a:buSzPts val="3200"/>
              <a:buFont typeface="Raleway"/>
              <a:buNone/>
              <a:defRPr sz="3200">
                <a:solidFill>
                  <a:schemeClr val="accent6"/>
                </a:solidFill>
                <a:latin typeface="Raleway"/>
                <a:ea typeface="Raleway"/>
                <a:cs typeface="Raleway"/>
                <a:sym typeface="Raleway"/>
              </a:defRPr>
            </a:lvl3pPr>
            <a:lvl4pPr lvl="3">
              <a:spcBef>
                <a:spcPts val="0"/>
              </a:spcBef>
              <a:spcAft>
                <a:spcPts val="0"/>
              </a:spcAft>
              <a:buClr>
                <a:schemeClr val="accent6"/>
              </a:buClr>
              <a:buSzPts val="3200"/>
              <a:buFont typeface="Raleway"/>
              <a:buNone/>
              <a:defRPr sz="3200">
                <a:solidFill>
                  <a:schemeClr val="accent6"/>
                </a:solidFill>
                <a:latin typeface="Raleway"/>
                <a:ea typeface="Raleway"/>
                <a:cs typeface="Raleway"/>
                <a:sym typeface="Raleway"/>
              </a:defRPr>
            </a:lvl4pPr>
            <a:lvl5pPr lvl="4">
              <a:spcBef>
                <a:spcPts val="0"/>
              </a:spcBef>
              <a:spcAft>
                <a:spcPts val="0"/>
              </a:spcAft>
              <a:buClr>
                <a:schemeClr val="accent6"/>
              </a:buClr>
              <a:buSzPts val="3200"/>
              <a:buFont typeface="Raleway"/>
              <a:buNone/>
              <a:defRPr sz="3200">
                <a:solidFill>
                  <a:schemeClr val="accent6"/>
                </a:solidFill>
                <a:latin typeface="Raleway"/>
                <a:ea typeface="Raleway"/>
                <a:cs typeface="Raleway"/>
                <a:sym typeface="Raleway"/>
              </a:defRPr>
            </a:lvl5pPr>
            <a:lvl6pPr lvl="5">
              <a:spcBef>
                <a:spcPts val="0"/>
              </a:spcBef>
              <a:spcAft>
                <a:spcPts val="0"/>
              </a:spcAft>
              <a:buClr>
                <a:schemeClr val="accent6"/>
              </a:buClr>
              <a:buSzPts val="3200"/>
              <a:buFont typeface="Raleway"/>
              <a:buNone/>
              <a:defRPr sz="3200">
                <a:solidFill>
                  <a:schemeClr val="accent6"/>
                </a:solidFill>
                <a:latin typeface="Raleway"/>
                <a:ea typeface="Raleway"/>
                <a:cs typeface="Raleway"/>
                <a:sym typeface="Raleway"/>
              </a:defRPr>
            </a:lvl6pPr>
            <a:lvl7pPr lvl="6">
              <a:spcBef>
                <a:spcPts val="0"/>
              </a:spcBef>
              <a:spcAft>
                <a:spcPts val="0"/>
              </a:spcAft>
              <a:buClr>
                <a:schemeClr val="accent6"/>
              </a:buClr>
              <a:buSzPts val="3200"/>
              <a:buFont typeface="Raleway"/>
              <a:buNone/>
              <a:defRPr sz="3200">
                <a:solidFill>
                  <a:schemeClr val="accent6"/>
                </a:solidFill>
                <a:latin typeface="Raleway"/>
                <a:ea typeface="Raleway"/>
                <a:cs typeface="Raleway"/>
                <a:sym typeface="Raleway"/>
              </a:defRPr>
            </a:lvl7pPr>
            <a:lvl8pPr lvl="7">
              <a:spcBef>
                <a:spcPts val="0"/>
              </a:spcBef>
              <a:spcAft>
                <a:spcPts val="0"/>
              </a:spcAft>
              <a:buClr>
                <a:schemeClr val="accent6"/>
              </a:buClr>
              <a:buSzPts val="3200"/>
              <a:buFont typeface="Raleway"/>
              <a:buNone/>
              <a:defRPr sz="3200">
                <a:solidFill>
                  <a:schemeClr val="accent6"/>
                </a:solidFill>
                <a:latin typeface="Raleway"/>
                <a:ea typeface="Raleway"/>
                <a:cs typeface="Raleway"/>
                <a:sym typeface="Raleway"/>
              </a:defRPr>
            </a:lvl8pPr>
            <a:lvl9pPr lvl="8">
              <a:spcBef>
                <a:spcPts val="0"/>
              </a:spcBef>
              <a:spcAft>
                <a:spcPts val="0"/>
              </a:spcAft>
              <a:buClr>
                <a:schemeClr val="accent6"/>
              </a:buClr>
              <a:buSzPts val="3200"/>
              <a:buFont typeface="Raleway"/>
              <a:buNone/>
              <a:defRPr sz="3200">
                <a:solidFill>
                  <a:schemeClr val="accent6"/>
                </a:solidFill>
                <a:latin typeface="Raleway"/>
                <a:ea typeface="Raleway"/>
                <a:cs typeface="Raleway"/>
                <a:sym typeface="Raleway"/>
              </a:defRPr>
            </a:lvl9pPr>
          </a:lstStyle>
          <a:p>
            <a:endParaRPr/>
          </a:p>
        </p:txBody>
      </p:sp>
      <p:sp>
        <p:nvSpPr>
          <p:cNvPr id="7" name="Google Shape;7;p1"/>
          <p:cNvSpPr txBox="1">
            <a:spLocks noGrp="1"/>
          </p:cNvSpPr>
          <p:nvPr>
            <p:ph type="body" idx="1"/>
          </p:nvPr>
        </p:nvSpPr>
        <p:spPr>
          <a:xfrm>
            <a:off x="893700" y="1373588"/>
            <a:ext cx="6462600" cy="3552300"/>
          </a:xfrm>
          <a:prstGeom prst="rect">
            <a:avLst/>
          </a:prstGeom>
          <a:noFill/>
          <a:ln>
            <a:noFill/>
          </a:ln>
        </p:spPr>
        <p:txBody>
          <a:bodyPr spcFirstLastPara="1" wrap="square" lIns="91425" tIns="91425" rIns="91425" bIns="91425" anchor="t" anchorCtr="0">
            <a:noAutofit/>
          </a:bodyPr>
          <a:lstStyle>
            <a:lvl1pPr marL="457200" lvl="0" indent="-381000">
              <a:spcBef>
                <a:spcPts val="600"/>
              </a:spcBef>
              <a:spcAft>
                <a:spcPts val="0"/>
              </a:spcAft>
              <a:buClr>
                <a:schemeClr val="accent6"/>
              </a:buClr>
              <a:buSzPts val="2400"/>
              <a:buFont typeface="Lato"/>
              <a:buChar char="▷"/>
              <a:defRPr sz="2400">
                <a:solidFill>
                  <a:schemeClr val="dk1"/>
                </a:solidFill>
                <a:latin typeface="Lato"/>
                <a:ea typeface="Lato"/>
                <a:cs typeface="Lato"/>
                <a:sym typeface="Lato"/>
              </a:defRPr>
            </a:lvl1pPr>
            <a:lvl2pPr marL="914400" lvl="1" indent="-381000">
              <a:spcBef>
                <a:spcPts val="0"/>
              </a:spcBef>
              <a:spcAft>
                <a:spcPts val="0"/>
              </a:spcAft>
              <a:buClr>
                <a:schemeClr val="dk1"/>
              </a:buClr>
              <a:buSzPts val="2400"/>
              <a:buFont typeface="Lato"/>
              <a:buChar char="○"/>
              <a:defRPr sz="2400">
                <a:solidFill>
                  <a:schemeClr val="dk1"/>
                </a:solidFill>
                <a:latin typeface="Lato"/>
                <a:ea typeface="Lato"/>
                <a:cs typeface="Lato"/>
                <a:sym typeface="Lato"/>
              </a:defRPr>
            </a:lvl2pPr>
            <a:lvl3pPr marL="1371600" lvl="2" indent="-381000">
              <a:spcBef>
                <a:spcPts val="0"/>
              </a:spcBef>
              <a:spcAft>
                <a:spcPts val="0"/>
              </a:spcAft>
              <a:buClr>
                <a:schemeClr val="dk1"/>
              </a:buClr>
              <a:buSzPts val="2400"/>
              <a:buFont typeface="Lato"/>
              <a:buChar char="■"/>
              <a:defRPr sz="2400">
                <a:solidFill>
                  <a:schemeClr val="dk1"/>
                </a:solidFill>
                <a:latin typeface="Lato"/>
                <a:ea typeface="Lato"/>
                <a:cs typeface="Lato"/>
                <a:sym typeface="Lato"/>
              </a:defRPr>
            </a:lvl3pPr>
            <a:lvl4pPr marL="1828800" lvl="3" indent="-381000">
              <a:spcBef>
                <a:spcPts val="0"/>
              </a:spcBef>
              <a:spcAft>
                <a:spcPts val="0"/>
              </a:spcAft>
              <a:buClr>
                <a:schemeClr val="dk1"/>
              </a:buClr>
              <a:buSzPts val="2400"/>
              <a:buFont typeface="Lato"/>
              <a:buChar char="●"/>
              <a:defRPr sz="2400">
                <a:solidFill>
                  <a:schemeClr val="dk1"/>
                </a:solidFill>
                <a:latin typeface="Lato"/>
                <a:ea typeface="Lato"/>
                <a:cs typeface="Lato"/>
                <a:sym typeface="Lato"/>
              </a:defRPr>
            </a:lvl4pPr>
            <a:lvl5pPr marL="2286000" lvl="4" indent="-381000">
              <a:spcBef>
                <a:spcPts val="0"/>
              </a:spcBef>
              <a:spcAft>
                <a:spcPts val="0"/>
              </a:spcAft>
              <a:buClr>
                <a:schemeClr val="dk1"/>
              </a:buClr>
              <a:buSzPts val="2400"/>
              <a:buFont typeface="Lato"/>
              <a:buChar char="○"/>
              <a:defRPr sz="2400">
                <a:solidFill>
                  <a:schemeClr val="dk1"/>
                </a:solidFill>
                <a:latin typeface="Lato"/>
                <a:ea typeface="Lato"/>
                <a:cs typeface="Lato"/>
                <a:sym typeface="Lato"/>
              </a:defRPr>
            </a:lvl5pPr>
            <a:lvl6pPr marL="2743200" lvl="5" indent="-381000">
              <a:spcBef>
                <a:spcPts val="0"/>
              </a:spcBef>
              <a:spcAft>
                <a:spcPts val="0"/>
              </a:spcAft>
              <a:buClr>
                <a:schemeClr val="dk1"/>
              </a:buClr>
              <a:buSzPts val="2400"/>
              <a:buFont typeface="Lato"/>
              <a:buChar char="■"/>
              <a:defRPr sz="2400">
                <a:solidFill>
                  <a:schemeClr val="dk1"/>
                </a:solidFill>
                <a:latin typeface="Lato"/>
                <a:ea typeface="Lato"/>
                <a:cs typeface="Lato"/>
                <a:sym typeface="Lato"/>
              </a:defRPr>
            </a:lvl6pPr>
            <a:lvl7pPr marL="3200400" lvl="6" indent="-381000">
              <a:spcBef>
                <a:spcPts val="0"/>
              </a:spcBef>
              <a:spcAft>
                <a:spcPts val="0"/>
              </a:spcAft>
              <a:buClr>
                <a:schemeClr val="dk1"/>
              </a:buClr>
              <a:buSzPts val="2400"/>
              <a:buFont typeface="Lato"/>
              <a:buChar char="●"/>
              <a:defRPr sz="2400">
                <a:solidFill>
                  <a:schemeClr val="dk1"/>
                </a:solidFill>
                <a:latin typeface="Lato"/>
                <a:ea typeface="Lato"/>
                <a:cs typeface="Lato"/>
                <a:sym typeface="Lato"/>
              </a:defRPr>
            </a:lvl7pPr>
            <a:lvl8pPr marL="3657600" lvl="7" indent="-381000">
              <a:spcBef>
                <a:spcPts val="0"/>
              </a:spcBef>
              <a:spcAft>
                <a:spcPts val="0"/>
              </a:spcAft>
              <a:buClr>
                <a:schemeClr val="dk1"/>
              </a:buClr>
              <a:buSzPts val="2400"/>
              <a:buFont typeface="Lato"/>
              <a:buChar char="○"/>
              <a:defRPr sz="2400">
                <a:solidFill>
                  <a:schemeClr val="dk1"/>
                </a:solidFill>
                <a:latin typeface="Lato"/>
                <a:ea typeface="Lato"/>
                <a:cs typeface="Lato"/>
                <a:sym typeface="Lato"/>
              </a:defRPr>
            </a:lvl8pPr>
            <a:lvl9pPr marL="4114800" lvl="8" indent="-381000">
              <a:spcBef>
                <a:spcPts val="0"/>
              </a:spcBef>
              <a:spcAft>
                <a:spcPts val="0"/>
              </a:spcAft>
              <a:buClr>
                <a:schemeClr val="dk1"/>
              </a:buClr>
              <a:buSzPts val="2400"/>
              <a:buFont typeface="Lato"/>
              <a:buChar char="■"/>
              <a:defRPr sz="2400">
                <a:solidFill>
                  <a:schemeClr val="dk1"/>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480575" y="4696933"/>
            <a:ext cx="548700" cy="313500"/>
          </a:xfrm>
          <a:prstGeom prst="rect">
            <a:avLst/>
          </a:prstGeom>
          <a:noFill/>
          <a:ln>
            <a:noFill/>
          </a:ln>
        </p:spPr>
        <p:txBody>
          <a:bodyPr spcFirstLastPara="1" wrap="square" lIns="91425" tIns="91425" rIns="91425" bIns="91425" anchor="t" anchorCtr="0">
            <a:noAutofit/>
          </a:bodyPr>
          <a:lstStyle>
            <a:lvl1pPr lvl="0" algn="r">
              <a:buNone/>
              <a:defRPr sz="1300">
                <a:solidFill>
                  <a:schemeClr val="accent6"/>
                </a:solidFill>
                <a:latin typeface="Lato"/>
                <a:ea typeface="Lato"/>
                <a:cs typeface="Lato"/>
                <a:sym typeface="Lato"/>
              </a:defRPr>
            </a:lvl1pPr>
            <a:lvl2pPr lvl="1" algn="r">
              <a:buNone/>
              <a:defRPr sz="1300">
                <a:solidFill>
                  <a:schemeClr val="accent6"/>
                </a:solidFill>
                <a:latin typeface="Lato"/>
                <a:ea typeface="Lato"/>
                <a:cs typeface="Lato"/>
                <a:sym typeface="Lato"/>
              </a:defRPr>
            </a:lvl2pPr>
            <a:lvl3pPr lvl="2" algn="r">
              <a:buNone/>
              <a:defRPr sz="1300">
                <a:solidFill>
                  <a:schemeClr val="accent6"/>
                </a:solidFill>
                <a:latin typeface="Lato"/>
                <a:ea typeface="Lato"/>
                <a:cs typeface="Lato"/>
                <a:sym typeface="Lato"/>
              </a:defRPr>
            </a:lvl3pPr>
            <a:lvl4pPr lvl="3" algn="r">
              <a:buNone/>
              <a:defRPr sz="1300">
                <a:solidFill>
                  <a:schemeClr val="accent6"/>
                </a:solidFill>
                <a:latin typeface="Lato"/>
                <a:ea typeface="Lato"/>
                <a:cs typeface="Lato"/>
                <a:sym typeface="Lato"/>
              </a:defRPr>
            </a:lvl4pPr>
            <a:lvl5pPr lvl="4" algn="r">
              <a:buNone/>
              <a:defRPr sz="1300">
                <a:solidFill>
                  <a:schemeClr val="accent6"/>
                </a:solidFill>
                <a:latin typeface="Lato"/>
                <a:ea typeface="Lato"/>
                <a:cs typeface="Lato"/>
                <a:sym typeface="Lato"/>
              </a:defRPr>
            </a:lvl5pPr>
            <a:lvl6pPr lvl="5" algn="r">
              <a:buNone/>
              <a:defRPr sz="1300">
                <a:solidFill>
                  <a:schemeClr val="accent6"/>
                </a:solidFill>
                <a:latin typeface="Lato"/>
                <a:ea typeface="Lato"/>
                <a:cs typeface="Lato"/>
                <a:sym typeface="Lato"/>
              </a:defRPr>
            </a:lvl6pPr>
            <a:lvl7pPr lvl="6" algn="r">
              <a:buNone/>
              <a:defRPr sz="1300">
                <a:solidFill>
                  <a:schemeClr val="accent6"/>
                </a:solidFill>
                <a:latin typeface="Lato"/>
                <a:ea typeface="Lato"/>
                <a:cs typeface="Lato"/>
                <a:sym typeface="Lato"/>
              </a:defRPr>
            </a:lvl7pPr>
            <a:lvl8pPr lvl="7" algn="r">
              <a:buNone/>
              <a:defRPr sz="1300">
                <a:solidFill>
                  <a:schemeClr val="accent6"/>
                </a:solidFill>
                <a:latin typeface="Lato"/>
                <a:ea typeface="Lato"/>
                <a:cs typeface="Lato"/>
                <a:sym typeface="Lato"/>
              </a:defRPr>
            </a:lvl8pPr>
            <a:lvl9pPr lvl="8" algn="r">
              <a:buNone/>
              <a:defRPr sz="1300">
                <a:solidFill>
                  <a:schemeClr val="accent6"/>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2" r:id="rId4"/>
    <p:sldLayoutId id="2147483654" r:id="rId5"/>
    <p:sldLayoutId id="2147483656" r:id="rId6"/>
    <p:sldLayoutId id="2147483657" r:id="rId7"/>
    <p:sldLayoutId id="2147483660" r:id="rId8"/>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creativecommons.org/licenses/by-sa/4.0/deed.fr"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0.xml"/><Relationship Id="rId1" Type="http://schemas.openxmlformats.org/officeDocument/2006/relationships/slideLayout" Target="../slideLayouts/slideLayout5.xml"/><Relationship Id="rId5" Type="http://schemas.openxmlformats.org/officeDocument/2006/relationships/image" Target="../media/image13.png"/><Relationship Id="rId4" Type="http://schemas.openxmlformats.org/officeDocument/2006/relationships/hyperlink" Target="https://twitter.com/uOttawaBiblio/status/1219993375555969025"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hyperlink" Target="https://www.bkstr.com/ottawastore/fr/shop/textbooks-and-course-materials" TargetMode="External"/><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9.xml"/><Relationship Id="rId1" Type="http://schemas.openxmlformats.org/officeDocument/2006/relationships/slideLayout" Target="../slideLayouts/slideLayout5.xml"/><Relationship Id="rId5" Type="http://schemas.openxmlformats.org/officeDocument/2006/relationships/image" Target="../media/image26.png"/><Relationship Id="rId4" Type="http://schemas.openxmlformats.org/officeDocument/2006/relationships/image" Target="../media/image25.png"/></Relationships>
</file>

<file path=ppt/slides/_rels/slide3.xml.rels><?xml version="1.0" encoding="UTF-8" standalone="yes"?>
<Relationships xmlns="http://schemas.openxmlformats.org/package/2006/relationships"><Relationship Id="rId8" Type="http://schemas.openxmlformats.org/officeDocument/2006/relationships/hyperlink" Target="http://www.irrodl.org/index.php/irrodl/article/view/3012/4214" TargetMode="External"/><Relationship Id="rId3" Type="http://schemas.openxmlformats.org/officeDocument/2006/relationships/image" Target="../media/image2.png"/><Relationship Id="rId7" Type="http://schemas.openxmlformats.org/officeDocument/2006/relationships/hyperlink" Target="https://theconversation.com/textbook-merger-could-create-more-problems-than-just-higher-prices-123120"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s://transformation2030.uottawa.ca/fr/agile" TargetMode="External"/><Relationship Id="rId2" Type="http://schemas.openxmlformats.org/officeDocument/2006/relationships/notesSlide" Target="../notesSlides/notesSlide31.xml"/><Relationship Id="rId1" Type="http://schemas.openxmlformats.org/officeDocument/2006/relationships/slideLayout" Target="../slideLayouts/slideLayout6.xml"/><Relationship Id="rId4" Type="http://schemas.openxmlformats.org/officeDocument/2006/relationships/hyperlink" Target="https://transformation2030.uottawa.ca/web/fr/interconnectee"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2.xml"/><Relationship Id="rId1" Type="http://schemas.openxmlformats.org/officeDocument/2006/relationships/slideLayout" Target="../slideLayouts/slideLayout3.xml"/><Relationship Id="rId4" Type="http://schemas.openxmlformats.org/officeDocument/2006/relationships/image" Target="../media/image28.png"/></Relationships>
</file>

<file path=ppt/slides/_rels/slide3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3.xml"/><Relationship Id="rId1" Type="http://schemas.openxmlformats.org/officeDocument/2006/relationships/slideLayout" Target="../slideLayouts/slideLayout3.xml"/><Relationship Id="rId4" Type="http://schemas.openxmlformats.org/officeDocument/2006/relationships/hyperlink" Target="https://biblio.uottawa.ca/fr/trouver/reserve-cours"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s://ecampusontario.pressbooks.pub/resumersynthetiserargumenter/" TargetMode="External"/><Relationship Id="rId2" Type="http://schemas.openxmlformats.org/officeDocument/2006/relationships/notesSlide" Target="../notesSlides/notesSlide34.xml"/><Relationship Id="rId1" Type="http://schemas.openxmlformats.org/officeDocument/2006/relationships/slideLayout" Target="../slideLayouts/slideLayout3.xml"/><Relationship Id="rId6" Type="http://schemas.openxmlformats.org/officeDocument/2006/relationships/image" Target="../media/image30.png"/><Relationship Id="rId5" Type="http://schemas.openxmlformats.org/officeDocument/2006/relationships/hyperlink" Target="https://communicationsavante.uottawa.ca/ressources-educatives-libres" TargetMode="External"/><Relationship Id="rId4" Type="http://schemas.openxmlformats.org/officeDocument/2006/relationships/hyperlink" Target="https://creativecommons.org/licenses/by-nc-sa/4.0/deed.fr"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s://orgchem101.com/index_fr.php" TargetMode="External"/><Relationship Id="rId2" Type="http://schemas.openxmlformats.org/officeDocument/2006/relationships/notesSlide" Target="../notesSlides/notesSlide35.xml"/><Relationship Id="rId1" Type="http://schemas.openxmlformats.org/officeDocument/2006/relationships/slideLayout" Target="../slideLayouts/slideLayout3.xml"/><Relationship Id="rId5" Type="http://schemas.openxmlformats.org/officeDocument/2006/relationships/image" Target="../media/image31.png"/><Relationship Id="rId4" Type="http://schemas.openxmlformats.org/officeDocument/2006/relationships/hyperlink" Target="https://creativecommons.org/licenses/by-nc-sa/4.0/deed.fr" TargetMode="Externa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hyperlink" Target="https://creativecommons.org/licenses/by/2.0/ca/" TargetMode="External"/><Relationship Id="rId2" Type="http://schemas.openxmlformats.org/officeDocument/2006/relationships/notesSlide" Target="../notesSlides/notesSlide39.xml"/><Relationship Id="rId1" Type="http://schemas.openxmlformats.org/officeDocument/2006/relationships/slideLayout" Target="../slideLayouts/slideLayout3.xml"/><Relationship Id="rId4" Type="http://schemas.openxmlformats.org/officeDocument/2006/relationships/image" Target="../media/image34.png"/></Relationships>
</file>

<file path=ppt/slides/_rels/slide4.xml.rels><?xml version="1.0" encoding="UTF-8" standalone="yes"?>
<Relationships xmlns="http://schemas.openxmlformats.org/package/2006/relationships"><Relationship Id="rId3" Type="http://schemas.openxmlformats.org/officeDocument/2006/relationships/hyperlink" Target="http://hdl.handle.net/1974/15953"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hyperlink" Target="https://www.lib.uoguelph.ca/sites/default/files/uofg_student_textbooksurvey_report.pdf" TargetMode="External"/></Relationships>
</file>

<file path=ppt/slides/_rels/slide4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hyperlink" Target="https://www.slidescarnival.com/antonio-free-presentation-template/84" TargetMode="External"/><Relationship Id="rId2" Type="http://schemas.openxmlformats.org/officeDocument/2006/relationships/notesSlide" Target="../notesSlides/notesSlide43.xml"/><Relationship Id="rId1" Type="http://schemas.openxmlformats.org/officeDocument/2006/relationships/slideLayout" Target="../slideLayouts/slideLayout3.xml"/><Relationship Id="rId6" Type="http://schemas.openxmlformats.org/officeDocument/2006/relationships/hyperlink" Target="https://thenounproject.com/for-edu/" TargetMode="External"/><Relationship Id="rId5" Type="http://schemas.openxmlformats.org/officeDocument/2006/relationships/hyperlink" Target="https://thenounproject.com/" TargetMode="External"/><Relationship Id="rId4" Type="http://schemas.openxmlformats.org/officeDocument/2006/relationships/hyperlink" Target="https://creativecommons.org/licenses/by/4.0/deed.fr"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hdl.handle.net/1974/15953"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hyperlink" Target="https://www.lib.uoguelph.ca/sites/default/files/uofg_student_textbooksurvey_report.pdf"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www.lib.uoguelph.ca/sites/default/files/uofg_student_textbooksurvey_report.pdf" TargetMode="External"/><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hyperlink" Target="https://www.lib.uoguelph.ca/sites/default/files/uofg_student_textbooksurvey_report.pdf" TargetMode="External"/><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hyperlink" Target="https://www.lib.uoguelph.ca/sites/default/files/uofg_student_textbooksurvey_report.pdf" TargetMode="External"/><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hyperlink" Target="https://doi.org/10.5206/cjsotl-rcacea.2018.1.5" TargetMode="External"/><Relationship Id="rId7"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2"/>
          <p:cNvSpPr txBox="1">
            <a:spLocks noGrp="1"/>
          </p:cNvSpPr>
          <p:nvPr>
            <p:ph type="ctrTitle"/>
          </p:nvPr>
        </p:nvSpPr>
        <p:spPr>
          <a:xfrm>
            <a:off x="528346" y="383911"/>
            <a:ext cx="7781797" cy="1981154"/>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CA" sz="4000" b="1" dirty="0"/>
              <a:t>Le </a:t>
            </a:r>
            <a:r>
              <a:rPr lang="en-CA" sz="4000" b="1" dirty="0" err="1"/>
              <a:t>coût</a:t>
            </a:r>
            <a:r>
              <a:rPr lang="en-CA" sz="4000" b="1" dirty="0"/>
              <a:t> des </a:t>
            </a:r>
            <a:r>
              <a:rPr lang="en-CA" sz="4000" b="1" dirty="0" err="1"/>
              <a:t>manuels</a:t>
            </a:r>
            <a:r>
              <a:rPr lang="en-CA" sz="4000" b="1" dirty="0"/>
              <a:t> </a:t>
            </a:r>
            <a:r>
              <a:rPr lang="en-CA" sz="4000" b="1" dirty="0" err="1"/>
              <a:t>scolaires</a:t>
            </a:r>
            <a:r>
              <a:rPr lang="en-CA" sz="4000" b="1" dirty="0"/>
              <a:t> et les alternatives </a:t>
            </a:r>
            <a:r>
              <a:rPr lang="en-CA" sz="4000" b="1" dirty="0" err="1"/>
              <a:t>abordables</a:t>
            </a:r>
            <a:r>
              <a:rPr lang="en-CA" sz="4000" b="1" dirty="0"/>
              <a:t> à </a:t>
            </a:r>
            <a:r>
              <a:rPr lang="en-CA" sz="4000" b="1" dirty="0" err="1"/>
              <a:t>l’Université</a:t>
            </a:r>
            <a:r>
              <a:rPr lang="en-CA" sz="4000" b="1" dirty="0"/>
              <a:t> d’</a:t>
            </a:r>
            <a:r>
              <a:rPr lang="en" sz="4000" b="1" dirty="0"/>
              <a:t>Ottawa</a:t>
            </a:r>
            <a:endParaRPr sz="4000" b="1" dirty="0"/>
          </a:p>
        </p:txBody>
      </p:sp>
      <p:sp>
        <p:nvSpPr>
          <p:cNvPr id="4" name="Google Shape;104;p14"/>
          <p:cNvSpPr txBox="1">
            <a:spLocks/>
          </p:cNvSpPr>
          <p:nvPr/>
        </p:nvSpPr>
        <p:spPr>
          <a:xfrm>
            <a:off x="528345" y="2735496"/>
            <a:ext cx="4981743" cy="1562479"/>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81000" algn="l" rtl="0">
              <a:lnSpc>
                <a:spcPct val="100000"/>
              </a:lnSpc>
              <a:spcBef>
                <a:spcPts val="600"/>
              </a:spcBef>
              <a:spcAft>
                <a:spcPts val="0"/>
              </a:spcAft>
              <a:buClr>
                <a:schemeClr val="accent6"/>
              </a:buClr>
              <a:buSzPts val="2400"/>
              <a:buFont typeface="Lato"/>
              <a:buChar char="▷"/>
              <a:defRPr sz="2400" b="0" i="0" u="none" strike="noStrike" cap="none">
                <a:solidFill>
                  <a:schemeClr val="dk1"/>
                </a:solidFill>
                <a:latin typeface="Lato"/>
                <a:ea typeface="Lato"/>
                <a:cs typeface="Lato"/>
                <a:sym typeface="Lato"/>
              </a:defRPr>
            </a:lvl1pPr>
            <a:lvl2pPr marL="914400" marR="0" lvl="1"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2pPr>
            <a:lvl3pPr marL="1371600" marR="0" lvl="2"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3pPr>
            <a:lvl4pPr marL="1828800" marR="0" lvl="3"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4pPr>
            <a:lvl5pPr marL="2286000" marR="0" lvl="4"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5pPr>
            <a:lvl6pPr marL="2743200" marR="0" lvl="5"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6pPr>
            <a:lvl7pPr marL="3200400" marR="0" lvl="6"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7pPr>
            <a:lvl8pPr marL="3657600" marR="0" lvl="7"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8pPr>
            <a:lvl9pPr marL="4114800" marR="0" lvl="8"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9pPr>
          </a:lstStyle>
          <a:p>
            <a:pPr marL="0" indent="0">
              <a:buFont typeface="Lato"/>
              <a:buNone/>
            </a:pPr>
            <a:r>
              <a:rPr lang="en-US" dirty="0">
                <a:solidFill>
                  <a:srgbClr val="000000"/>
                </a:solidFill>
              </a:rPr>
              <a:t>Mélanie Brunet, Ph.D.</a:t>
            </a:r>
          </a:p>
          <a:p>
            <a:pPr marL="0" indent="0">
              <a:buFont typeface="Lato"/>
              <a:buNone/>
            </a:pPr>
            <a:r>
              <a:rPr lang="fr-CA" dirty="0">
                <a:solidFill>
                  <a:srgbClr val="000000"/>
                </a:solidFill>
              </a:rPr>
              <a:t>Bibliothécaire des droits d’auteur</a:t>
            </a:r>
          </a:p>
          <a:p>
            <a:pPr marL="0" indent="0">
              <a:buFont typeface="Lato"/>
              <a:buNone/>
            </a:pPr>
            <a:r>
              <a:rPr lang="fr-CA" i="1" dirty="0">
                <a:solidFill>
                  <a:srgbClr val="000000"/>
                </a:solidFill>
              </a:rPr>
              <a:t>Bibliothèque de l’Université d’Ottawa</a:t>
            </a:r>
            <a:endParaRPr lang="en-US" i="1" dirty="0">
              <a:solidFill>
                <a:srgbClr val="000000"/>
              </a:solidFill>
            </a:endParaRPr>
          </a:p>
        </p:txBody>
      </p:sp>
      <p:sp>
        <p:nvSpPr>
          <p:cNvPr id="2" name="TextBox 1">
            <a:extLst>
              <a:ext uri="{FF2B5EF4-FFF2-40B4-BE49-F238E27FC236}">
                <a16:creationId xmlns:a16="http://schemas.microsoft.com/office/drawing/2014/main" id="{970B5B5F-9498-4364-936B-EA6A21D05BD3}"/>
              </a:ext>
            </a:extLst>
          </p:cNvPr>
          <p:cNvSpPr txBox="1"/>
          <p:nvPr/>
        </p:nvSpPr>
        <p:spPr>
          <a:xfrm>
            <a:off x="1867283" y="4400697"/>
            <a:ext cx="5764066" cy="430887"/>
          </a:xfrm>
          <a:prstGeom prst="rect">
            <a:avLst/>
          </a:prstGeom>
          <a:noFill/>
        </p:spPr>
        <p:txBody>
          <a:bodyPr wrap="square" rtlCol="0">
            <a:spAutoFit/>
          </a:bodyPr>
          <a:lstStyle/>
          <a:p>
            <a:r>
              <a:rPr lang="fr-CA" sz="1100" dirty="0">
                <a:latin typeface="Lato" panose="020B0604020202020204" charset="0"/>
              </a:rPr>
              <a:t>À moins d’un avis contraire, </a:t>
            </a:r>
            <a:r>
              <a:rPr lang="fr-CA" sz="1100" dirty="0" smtClean="0">
                <a:latin typeface="Lato" panose="020B0604020202020204" charset="0"/>
              </a:rPr>
              <a:t>le contenu de cette </a:t>
            </a:r>
            <a:r>
              <a:rPr lang="fr-CA" sz="1100" dirty="0">
                <a:latin typeface="Lato" panose="020B0604020202020204" charset="0"/>
              </a:rPr>
              <a:t>présentation est disponible sous une </a:t>
            </a:r>
            <a:r>
              <a:rPr lang="fr-CA" sz="1100" dirty="0">
                <a:latin typeface="Lato" panose="020B0604020202020204" charset="0"/>
                <a:hlinkClick r:id="rId3"/>
              </a:rPr>
              <a:t>licence Creative Commons Attribution-Partage dans les Mêmes Conditions 4.0 International</a:t>
            </a:r>
            <a:r>
              <a:rPr lang="fr-CA" sz="1100" dirty="0">
                <a:latin typeface="Lato" panose="020B0604020202020204" charset="0"/>
              </a:rPr>
              <a:t>.</a:t>
            </a:r>
            <a:endParaRPr lang="en-CA" sz="1100" dirty="0">
              <a:latin typeface="Lato" panose="020B0604020202020204" charset="0"/>
            </a:endParaRPr>
          </a:p>
        </p:txBody>
      </p:sp>
      <p:pic>
        <p:nvPicPr>
          <p:cNvPr id="1026" name="Picture 2">
            <a:extLst>
              <a:ext uri="{FF2B5EF4-FFF2-40B4-BE49-F238E27FC236}">
                <a16:creationId xmlns:a16="http://schemas.microsoft.com/office/drawing/2014/main" id="{24615149-60A0-4F64-A2EB-C9E529D8CB6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740" y="4400698"/>
            <a:ext cx="1231543" cy="43088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10</a:t>
            </a:fld>
            <a:endParaRPr lang="en"/>
          </a:p>
        </p:txBody>
      </p:sp>
      <p:sp>
        <p:nvSpPr>
          <p:cNvPr id="4" name="Title 1"/>
          <p:cNvSpPr>
            <a:spLocks noGrp="1"/>
          </p:cNvSpPr>
          <p:nvPr>
            <p:ph type="title"/>
          </p:nvPr>
        </p:nvSpPr>
        <p:spPr>
          <a:xfrm>
            <a:off x="499670" y="133067"/>
            <a:ext cx="8144659" cy="683012"/>
          </a:xfrm>
        </p:spPr>
        <p:txBody>
          <a:bodyPr/>
          <a:lstStyle/>
          <a:p>
            <a:pPr algn="ctr"/>
            <a:r>
              <a:rPr lang="fr-CA" b="1" dirty="0">
                <a:solidFill>
                  <a:srgbClr val="0070C0"/>
                </a:solidFill>
              </a:rPr>
              <a:t>#</a:t>
            </a:r>
            <a:r>
              <a:rPr lang="fr-CA" b="1" dirty="0" err="1">
                <a:solidFill>
                  <a:srgbClr val="0070C0"/>
                </a:solidFill>
              </a:rPr>
              <a:t>MisèreDesManuels</a:t>
            </a:r>
            <a:r>
              <a:rPr lang="fr-CA" b="1" dirty="0">
                <a:solidFill>
                  <a:srgbClr val="0070C0"/>
                </a:solidFill>
              </a:rPr>
              <a:t> à </a:t>
            </a:r>
            <a:r>
              <a:rPr lang="fr-CA" b="1" dirty="0" err="1">
                <a:solidFill>
                  <a:srgbClr val="0070C0"/>
                </a:solidFill>
              </a:rPr>
              <a:t>uOttawa</a:t>
            </a:r>
            <a:endParaRPr lang="en-US" b="1" dirty="0">
              <a:solidFill>
                <a:srgbClr val="0070C0"/>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39141" y="816079"/>
            <a:ext cx="4819934" cy="3614951"/>
          </a:xfrm>
          <a:prstGeom prst="rect">
            <a:avLst/>
          </a:prstGeom>
        </p:spPr>
      </p:pic>
      <p:sp>
        <p:nvSpPr>
          <p:cNvPr id="7" name="TextBox 6">
            <a:extLst>
              <a:ext uri="{FF2B5EF4-FFF2-40B4-BE49-F238E27FC236}">
                <a16:creationId xmlns:a16="http://schemas.microsoft.com/office/drawing/2014/main" id="{9780941A-B6AE-4657-A0E7-7B26F1CDE1AC}"/>
              </a:ext>
            </a:extLst>
          </p:cNvPr>
          <p:cNvSpPr txBox="1"/>
          <p:nvPr/>
        </p:nvSpPr>
        <p:spPr>
          <a:xfrm>
            <a:off x="4415434" y="4554011"/>
            <a:ext cx="4065141" cy="307777"/>
          </a:xfrm>
          <a:prstGeom prst="rect">
            <a:avLst/>
          </a:prstGeom>
          <a:noFill/>
        </p:spPr>
        <p:txBody>
          <a:bodyPr wrap="square" rtlCol="0">
            <a:spAutoFit/>
          </a:bodyPr>
          <a:lstStyle/>
          <a:p>
            <a:pPr algn="ctr"/>
            <a:r>
              <a:rPr lang="fr-CA" dirty="0">
                <a:latin typeface="Lato" panose="020B0604020202020204" charset="0"/>
                <a:cs typeface="Calibri" panose="020F0502020204030204" pitchFamily="34" charset="0"/>
              </a:rPr>
              <a:t>Bibliothèque Morisset, janvier 2019</a:t>
            </a:r>
            <a:endParaRPr lang="en-US" sz="1000" dirty="0">
              <a:latin typeface="Lato" panose="020B0604020202020204" charset="0"/>
              <a:cs typeface="Calibri" panose="020F0502020204030204" pitchFamily="34" charset="0"/>
            </a:endParaRPr>
          </a:p>
        </p:txBody>
      </p:sp>
      <p:sp>
        <p:nvSpPr>
          <p:cNvPr id="8" name="TextBox 7">
            <a:extLst>
              <a:ext uri="{FF2B5EF4-FFF2-40B4-BE49-F238E27FC236}">
                <a16:creationId xmlns:a16="http://schemas.microsoft.com/office/drawing/2014/main" id="{9780941A-B6AE-4657-A0E7-7B26F1CDE1AC}"/>
              </a:ext>
            </a:extLst>
          </p:cNvPr>
          <p:cNvSpPr txBox="1"/>
          <p:nvPr/>
        </p:nvSpPr>
        <p:spPr>
          <a:xfrm>
            <a:off x="371153" y="4652032"/>
            <a:ext cx="3540910" cy="338554"/>
          </a:xfrm>
          <a:prstGeom prst="rect">
            <a:avLst/>
          </a:prstGeom>
          <a:noFill/>
        </p:spPr>
        <p:txBody>
          <a:bodyPr wrap="square" rtlCol="0">
            <a:spAutoFit/>
          </a:bodyPr>
          <a:lstStyle/>
          <a:p>
            <a:pPr algn="ctr"/>
            <a:r>
              <a:rPr lang="fr-CA" sz="800" dirty="0" err="1">
                <a:latin typeface="Lato" panose="020B0604020202020204" charset="0"/>
                <a:cs typeface="Calibri" panose="020F0502020204030204" pitchFamily="34" charset="0"/>
              </a:rPr>
              <a:t>uOttawa</a:t>
            </a:r>
            <a:r>
              <a:rPr lang="fr-CA" sz="800" dirty="0">
                <a:latin typeface="Lato" panose="020B0604020202020204" charset="0"/>
                <a:cs typeface="Calibri" panose="020F0502020204030204" pitchFamily="34" charset="0"/>
              </a:rPr>
              <a:t> Library, Twitter, 22 janvier 2020, </a:t>
            </a:r>
            <a:r>
              <a:rPr lang="fr-CA" sz="800" dirty="0">
                <a:latin typeface="Lato" panose="020B0604020202020204" charset="0"/>
                <a:cs typeface="Calibri" panose="020F0502020204030204" pitchFamily="34" charset="0"/>
                <a:hlinkClick r:id="rId4"/>
              </a:rPr>
              <a:t>https://twitter.com/uOttawaBiblio/status/1219993375555969025</a:t>
            </a:r>
            <a:r>
              <a:rPr lang="fr-CA" sz="800" dirty="0">
                <a:latin typeface="Lato" panose="020B0604020202020204" charset="0"/>
                <a:cs typeface="Calibri" panose="020F0502020204030204" pitchFamily="34" charset="0"/>
              </a:rPr>
              <a:t> </a:t>
            </a:r>
            <a:endParaRPr lang="en-US" sz="800" dirty="0">
              <a:latin typeface="Lato" panose="020B0604020202020204" charset="0"/>
              <a:cs typeface="Calibri" panose="020F0502020204030204" pitchFamily="34" charset="0"/>
            </a:endParaRPr>
          </a:p>
        </p:txBody>
      </p:sp>
      <p:pic>
        <p:nvPicPr>
          <p:cNvPr id="6" name="Picture 5"/>
          <p:cNvPicPr>
            <a:picLocks noChangeAspect="1"/>
          </p:cNvPicPr>
          <p:nvPr/>
        </p:nvPicPr>
        <p:blipFill>
          <a:blip r:embed="rId5"/>
          <a:stretch>
            <a:fillRect/>
          </a:stretch>
        </p:blipFill>
        <p:spPr>
          <a:xfrm>
            <a:off x="567300" y="906472"/>
            <a:ext cx="3127757" cy="3801427"/>
          </a:xfrm>
          <a:prstGeom prst="rect">
            <a:avLst/>
          </a:prstGeom>
        </p:spPr>
      </p:pic>
    </p:spTree>
    <p:extLst>
      <p:ext uri="{BB962C8B-B14F-4D97-AF65-F5344CB8AC3E}">
        <p14:creationId xmlns:p14="http://schemas.microsoft.com/office/powerpoint/2010/main" val="34157273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11</a:t>
            </a:fld>
            <a:endParaRPr lang="en"/>
          </a:p>
        </p:txBody>
      </p:sp>
      <p:sp>
        <p:nvSpPr>
          <p:cNvPr id="6" name="TextBox 5">
            <a:extLst>
              <a:ext uri="{FF2B5EF4-FFF2-40B4-BE49-F238E27FC236}">
                <a16:creationId xmlns:a16="http://schemas.microsoft.com/office/drawing/2014/main" id="{3DFC612E-AFC0-4F33-B938-28FC29511738}"/>
              </a:ext>
            </a:extLst>
          </p:cNvPr>
          <p:cNvSpPr txBox="1"/>
          <p:nvPr/>
        </p:nvSpPr>
        <p:spPr>
          <a:xfrm>
            <a:off x="372502" y="4396851"/>
            <a:ext cx="1592823" cy="600164"/>
          </a:xfrm>
          <a:prstGeom prst="rect">
            <a:avLst/>
          </a:prstGeom>
          <a:noFill/>
        </p:spPr>
        <p:txBody>
          <a:bodyPr wrap="square" rtlCol="0">
            <a:spAutoFit/>
          </a:bodyPr>
          <a:lstStyle/>
          <a:p>
            <a:pPr algn="r"/>
            <a:r>
              <a:rPr lang="fr-CA" sz="1100" dirty="0">
                <a:latin typeface="Lato" panose="020B0604020202020204" charset="0"/>
                <a:cs typeface="Calibri" panose="020F0502020204030204" pitchFamily="34" charset="0"/>
              </a:rPr>
              <a:t>Alicia Yoshino, Bureau du droit d’auteur, Université d’Ottawa</a:t>
            </a:r>
            <a:endParaRPr lang="en-US" sz="1100" dirty="0">
              <a:latin typeface="Lato" panose="020B0604020202020204" charset="0"/>
              <a:cs typeface="Calibri" panose="020F0502020204030204" pitchFamily="34" charset="0"/>
            </a:endParaRPr>
          </a:p>
        </p:txBody>
      </p:sp>
      <p:sp>
        <p:nvSpPr>
          <p:cNvPr id="8" name="Title 1">
            <a:extLst>
              <a:ext uri="{FF2B5EF4-FFF2-40B4-BE49-F238E27FC236}">
                <a16:creationId xmlns:a16="http://schemas.microsoft.com/office/drawing/2014/main" id="{94B36C39-506D-411F-8E06-BA7708107C3E}"/>
              </a:ext>
            </a:extLst>
          </p:cNvPr>
          <p:cNvSpPr>
            <a:spLocks noGrp="1"/>
          </p:cNvSpPr>
          <p:nvPr>
            <p:ph type="title"/>
          </p:nvPr>
        </p:nvSpPr>
        <p:spPr>
          <a:xfrm>
            <a:off x="0" y="146485"/>
            <a:ext cx="1965325" cy="1174792"/>
          </a:xfrm>
        </p:spPr>
        <p:txBody>
          <a:bodyPr/>
          <a:lstStyle/>
          <a:p>
            <a:pPr algn="r"/>
            <a:r>
              <a:rPr lang="fr-CA" b="1" dirty="0">
                <a:solidFill>
                  <a:srgbClr val="0070C0"/>
                </a:solidFill>
              </a:rPr>
              <a:t>Hiver 2018</a:t>
            </a:r>
            <a:endParaRPr lang="en-US" b="1" dirty="0">
              <a:solidFill>
                <a:srgbClr val="0070C0"/>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03119" y="0"/>
            <a:ext cx="6557419" cy="5065606"/>
          </a:xfrm>
          <a:prstGeom prst="rect">
            <a:avLst/>
          </a:prstGeom>
        </p:spPr>
      </p:pic>
    </p:spTree>
    <p:extLst>
      <p:ext uri="{BB962C8B-B14F-4D97-AF65-F5344CB8AC3E}">
        <p14:creationId xmlns:p14="http://schemas.microsoft.com/office/powerpoint/2010/main" val="37761866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12</a:t>
            </a:fld>
            <a:endParaRPr lang="en"/>
          </a:p>
        </p:txBody>
      </p:sp>
      <p:sp>
        <p:nvSpPr>
          <p:cNvPr id="8" name="TextBox 7">
            <a:extLst>
              <a:ext uri="{FF2B5EF4-FFF2-40B4-BE49-F238E27FC236}">
                <a16:creationId xmlns:a16="http://schemas.microsoft.com/office/drawing/2014/main" id="{A6B73F2D-7BBE-471C-826C-BD5D840157B0}"/>
              </a:ext>
            </a:extLst>
          </p:cNvPr>
          <p:cNvSpPr txBox="1"/>
          <p:nvPr/>
        </p:nvSpPr>
        <p:spPr>
          <a:xfrm>
            <a:off x="372502" y="4396851"/>
            <a:ext cx="1592823" cy="600164"/>
          </a:xfrm>
          <a:prstGeom prst="rect">
            <a:avLst/>
          </a:prstGeom>
          <a:noFill/>
        </p:spPr>
        <p:txBody>
          <a:bodyPr wrap="square" rtlCol="0">
            <a:spAutoFit/>
          </a:bodyPr>
          <a:lstStyle/>
          <a:p>
            <a:pPr algn="r"/>
            <a:r>
              <a:rPr lang="fr-CA" sz="1100" dirty="0">
                <a:latin typeface="Lato" panose="020B0604020202020204" charset="0"/>
                <a:cs typeface="Calibri" panose="020F0502020204030204" pitchFamily="34" charset="0"/>
              </a:rPr>
              <a:t>Alicia Yoshino, Bureau du droit d’auteur, Université d’Ottawa</a:t>
            </a:r>
            <a:endParaRPr lang="en-US" sz="1100" dirty="0">
              <a:latin typeface="Lato" panose="020B0604020202020204" charset="0"/>
              <a:cs typeface="Calibri" panose="020F0502020204030204" pitchFamily="34" charset="0"/>
            </a:endParaRPr>
          </a:p>
        </p:txBody>
      </p:sp>
      <p:sp>
        <p:nvSpPr>
          <p:cNvPr id="9" name="Title 1">
            <a:extLst>
              <a:ext uri="{FF2B5EF4-FFF2-40B4-BE49-F238E27FC236}">
                <a16:creationId xmlns:a16="http://schemas.microsoft.com/office/drawing/2014/main" id="{A9BB9B3A-0075-407D-A71C-8EF773E52EC2}"/>
              </a:ext>
            </a:extLst>
          </p:cNvPr>
          <p:cNvSpPr>
            <a:spLocks noGrp="1"/>
          </p:cNvSpPr>
          <p:nvPr>
            <p:ph type="title"/>
          </p:nvPr>
        </p:nvSpPr>
        <p:spPr>
          <a:xfrm>
            <a:off x="0" y="146485"/>
            <a:ext cx="1965325" cy="1174792"/>
          </a:xfrm>
        </p:spPr>
        <p:txBody>
          <a:bodyPr/>
          <a:lstStyle/>
          <a:p>
            <a:pPr algn="r"/>
            <a:r>
              <a:rPr lang="fr-CA" b="1" dirty="0">
                <a:solidFill>
                  <a:srgbClr val="0070C0"/>
                </a:solidFill>
              </a:rPr>
              <a:t>Hiver 2018</a:t>
            </a:r>
            <a:endParaRPr lang="en-US" b="1" dirty="0">
              <a:solidFill>
                <a:srgbClr val="0070C0"/>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18360" y="0"/>
            <a:ext cx="6560820" cy="5068233"/>
          </a:xfrm>
          <a:prstGeom prst="rect">
            <a:avLst/>
          </a:prstGeom>
        </p:spPr>
      </p:pic>
    </p:spTree>
    <p:extLst>
      <p:ext uri="{BB962C8B-B14F-4D97-AF65-F5344CB8AC3E}">
        <p14:creationId xmlns:p14="http://schemas.microsoft.com/office/powerpoint/2010/main" val="18749923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13</a:t>
            </a:fld>
            <a:endParaRPr lang="en"/>
          </a:p>
        </p:txBody>
      </p:sp>
      <p:sp>
        <p:nvSpPr>
          <p:cNvPr id="8" name="TextBox 7">
            <a:extLst>
              <a:ext uri="{FF2B5EF4-FFF2-40B4-BE49-F238E27FC236}">
                <a16:creationId xmlns:a16="http://schemas.microsoft.com/office/drawing/2014/main" id="{EB221F0C-2DC6-48AA-AD10-0FD09562B865}"/>
              </a:ext>
            </a:extLst>
          </p:cNvPr>
          <p:cNvSpPr txBox="1"/>
          <p:nvPr/>
        </p:nvSpPr>
        <p:spPr>
          <a:xfrm>
            <a:off x="337546" y="4396851"/>
            <a:ext cx="1592823" cy="600164"/>
          </a:xfrm>
          <a:prstGeom prst="rect">
            <a:avLst/>
          </a:prstGeom>
          <a:noFill/>
        </p:spPr>
        <p:txBody>
          <a:bodyPr wrap="square" rtlCol="0">
            <a:spAutoFit/>
          </a:bodyPr>
          <a:lstStyle/>
          <a:p>
            <a:pPr algn="r"/>
            <a:r>
              <a:rPr lang="fr-CA" sz="1100" dirty="0">
                <a:latin typeface="Lato" panose="020B0604020202020204" charset="0"/>
                <a:cs typeface="Calibri" panose="020F0502020204030204" pitchFamily="34" charset="0"/>
              </a:rPr>
              <a:t>Alicia Yoshino, Bureau du droit d’auteur, Université d’Ottawa</a:t>
            </a:r>
            <a:endParaRPr lang="en-US" sz="1100" dirty="0">
              <a:latin typeface="Lato" panose="020B0604020202020204" charset="0"/>
              <a:cs typeface="Calibri" panose="020F0502020204030204" pitchFamily="34" charset="0"/>
            </a:endParaRPr>
          </a:p>
        </p:txBody>
      </p:sp>
      <p:sp>
        <p:nvSpPr>
          <p:cNvPr id="9" name="Title 1">
            <a:extLst>
              <a:ext uri="{FF2B5EF4-FFF2-40B4-BE49-F238E27FC236}">
                <a16:creationId xmlns:a16="http://schemas.microsoft.com/office/drawing/2014/main" id="{7FDAF888-B872-4968-A3DA-3CF7F3504B8A}"/>
              </a:ext>
            </a:extLst>
          </p:cNvPr>
          <p:cNvSpPr>
            <a:spLocks noGrp="1"/>
          </p:cNvSpPr>
          <p:nvPr>
            <p:ph type="title"/>
          </p:nvPr>
        </p:nvSpPr>
        <p:spPr>
          <a:xfrm>
            <a:off x="-34956" y="123625"/>
            <a:ext cx="2057536" cy="1174792"/>
          </a:xfrm>
        </p:spPr>
        <p:txBody>
          <a:bodyPr/>
          <a:lstStyle/>
          <a:p>
            <a:pPr algn="r"/>
            <a:r>
              <a:rPr lang="fr-CA" b="1" dirty="0">
                <a:solidFill>
                  <a:srgbClr val="0070C0"/>
                </a:solidFill>
              </a:rPr>
              <a:t>Automne</a:t>
            </a:r>
            <a:br>
              <a:rPr lang="fr-CA" b="1" dirty="0">
                <a:solidFill>
                  <a:srgbClr val="0070C0"/>
                </a:solidFill>
              </a:rPr>
            </a:br>
            <a:r>
              <a:rPr lang="fr-CA" b="1" dirty="0">
                <a:solidFill>
                  <a:srgbClr val="0070C0"/>
                </a:solidFill>
              </a:rPr>
              <a:t> 2018</a:t>
            </a:r>
            <a:endParaRPr lang="en-US" b="1" dirty="0">
              <a:solidFill>
                <a:srgbClr val="0070C0"/>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01270" y="-24222"/>
            <a:ext cx="6569475" cy="5074920"/>
          </a:xfrm>
          <a:prstGeom prst="rect">
            <a:avLst/>
          </a:prstGeom>
        </p:spPr>
      </p:pic>
    </p:spTree>
    <p:extLst>
      <p:ext uri="{BB962C8B-B14F-4D97-AF65-F5344CB8AC3E}">
        <p14:creationId xmlns:p14="http://schemas.microsoft.com/office/powerpoint/2010/main" val="16128317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14</a:t>
            </a:fld>
            <a:endParaRPr lang="en"/>
          </a:p>
        </p:txBody>
      </p:sp>
      <p:sp>
        <p:nvSpPr>
          <p:cNvPr id="8" name="TextBox 7">
            <a:extLst>
              <a:ext uri="{FF2B5EF4-FFF2-40B4-BE49-F238E27FC236}">
                <a16:creationId xmlns:a16="http://schemas.microsoft.com/office/drawing/2014/main" id="{89497B58-8476-4B7F-9585-2C96DCAE2E29}"/>
              </a:ext>
            </a:extLst>
          </p:cNvPr>
          <p:cNvSpPr txBox="1"/>
          <p:nvPr/>
        </p:nvSpPr>
        <p:spPr>
          <a:xfrm>
            <a:off x="314686" y="4396851"/>
            <a:ext cx="1592823" cy="600164"/>
          </a:xfrm>
          <a:prstGeom prst="rect">
            <a:avLst/>
          </a:prstGeom>
          <a:noFill/>
        </p:spPr>
        <p:txBody>
          <a:bodyPr wrap="square" rtlCol="0">
            <a:spAutoFit/>
          </a:bodyPr>
          <a:lstStyle/>
          <a:p>
            <a:pPr algn="r"/>
            <a:r>
              <a:rPr lang="fr-CA" sz="1100" dirty="0">
                <a:latin typeface="Lato" panose="020B0604020202020204" charset="0"/>
                <a:cs typeface="Calibri" panose="020F0502020204030204" pitchFamily="34" charset="0"/>
              </a:rPr>
              <a:t>Alicia Yoshino, Bureau du droit d’auteur, Université d’Ottawa</a:t>
            </a:r>
            <a:endParaRPr lang="en-US" sz="1100" dirty="0">
              <a:latin typeface="Lato" panose="020B0604020202020204" charset="0"/>
              <a:cs typeface="Calibri" panose="020F0502020204030204" pitchFamily="34" charset="0"/>
            </a:endParaRPr>
          </a:p>
        </p:txBody>
      </p:sp>
      <p:sp>
        <p:nvSpPr>
          <p:cNvPr id="9" name="Title 1">
            <a:extLst>
              <a:ext uri="{FF2B5EF4-FFF2-40B4-BE49-F238E27FC236}">
                <a16:creationId xmlns:a16="http://schemas.microsoft.com/office/drawing/2014/main" id="{C76C7367-27A8-4A3E-AFB2-917EBA85F860}"/>
              </a:ext>
            </a:extLst>
          </p:cNvPr>
          <p:cNvSpPr>
            <a:spLocks noGrp="1"/>
          </p:cNvSpPr>
          <p:nvPr>
            <p:ph type="title"/>
          </p:nvPr>
        </p:nvSpPr>
        <p:spPr>
          <a:xfrm>
            <a:off x="0" y="123625"/>
            <a:ext cx="2040747" cy="1174792"/>
          </a:xfrm>
        </p:spPr>
        <p:txBody>
          <a:bodyPr/>
          <a:lstStyle/>
          <a:p>
            <a:pPr algn="r"/>
            <a:r>
              <a:rPr lang="fr-CA" b="1" dirty="0">
                <a:solidFill>
                  <a:srgbClr val="0070C0"/>
                </a:solidFill>
              </a:rPr>
              <a:t>Automne</a:t>
            </a:r>
            <a:br>
              <a:rPr lang="fr-CA" b="1" dirty="0">
                <a:solidFill>
                  <a:srgbClr val="0070C0"/>
                </a:solidFill>
              </a:rPr>
            </a:br>
            <a:r>
              <a:rPr lang="fr-CA" b="1" dirty="0">
                <a:solidFill>
                  <a:srgbClr val="0070C0"/>
                </a:solidFill>
              </a:rPr>
              <a:t> 2018</a:t>
            </a:r>
            <a:endParaRPr lang="en-US" b="1" dirty="0">
              <a:solidFill>
                <a:srgbClr val="0070C0"/>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88694" y="7620"/>
            <a:ext cx="6560006" cy="5067605"/>
          </a:xfrm>
          <a:prstGeom prst="rect">
            <a:avLst/>
          </a:prstGeom>
        </p:spPr>
      </p:pic>
    </p:spTree>
    <p:extLst>
      <p:ext uri="{BB962C8B-B14F-4D97-AF65-F5344CB8AC3E}">
        <p14:creationId xmlns:p14="http://schemas.microsoft.com/office/powerpoint/2010/main" val="26007807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9332" y="133067"/>
            <a:ext cx="7683033" cy="683012"/>
          </a:xfrm>
        </p:spPr>
        <p:txBody>
          <a:bodyPr/>
          <a:lstStyle/>
          <a:p>
            <a:pPr algn="ctr"/>
            <a:r>
              <a:rPr lang="fr-CA" b="1" dirty="0">
                <a:solidFill>
                  <a:srgbClr val="0070C0"/>
                </a:solidFill>
              </a:rPr>
              <a:t>Hiver 2019</a:t>
            </a:r>
            <a:endParaRPr lang="en-US" b="1" dirty="0">
              <a:solidFill>
                <a:srgbClr val="0070C0"/>
              </a:solidFill>
            </a:endParaRPr>
          </a:p>
        </p:txBody>
      </p:sp>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15</a:t>
            </a:fld>
            <a:endParaRPr lang="en"/>
          </a:p>
        </p:txBody>
      </p:sp>
      <p:sp>
        <p:nvSpPr>
          <p:cNvPr id="7" name="TextBox 6">
            <a:extLst>
              <a:ext uri="{FF2B5EF4-FFF2-40B4-BE49-F238E27FC236}">
                <a16:creationId xmlns:a16="http://schemas.microsoft.com/office/drawing/2014/main" id="{974C08F3-8124-4E49-AEA2-8A77F6943A53}"/>
              </a:ext>
            </a:extLst>
          </p:cNvPr>
          <p:cNvSpPr txBox="1"/>
          <p:nvPr/>
        </p:nvSpPr>
        <p:spPr>
          <a:xfrm>
            <a:off x="441466" y="4748823"/>
            <a:ext cx="8165851" cy="261610"/>
          </a:xfrm>
          <a:prstGeom prst="rect">
            <a:avLst/>
          </a:prstGeom>
          <a:noFill/>
        </p:spPr>
        <p:txBody>
          <a:bodyPr wrap="square" rtlCol="0">
            <a:spAutoFit/>
          </a:bodyPr>
          <a:lstStyle/>
          <a:p>
            <a:pPr algn="ctr"/>
            <a:r>
              <a:rPr lang="fr-CA" sz="1100" dirty="0">
                <a:latin typeface="Lato" panose="020B0604020202020204" charset="0"/>
                <a:cs typeface="Calibri" panose="020F0502020204030204" pitchFamily="34" charset="0"/>
              </a:rPr>
              <a:t>Émilie Gendron, Bureau du droit d’auteur, Université d’ Ottawa</a:t>
            </a:r>
            <a:endParaRPr lang="en-US" sz="1100" dirty="0">
              <a:latin typeface="Lato" panose="020B0604020202020204" charset="0"/>
              <a:cs typeface="Calibri" panose="020F0502020204030204" pitchFamily="34"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3940" y="710473"/>
            <a:ext cx="7179290" cy="4038350"/>
          </a:xfrm>
          <a:prstGeom prst="rect">
            <a:avLst/>
          </a:prstGeom>
        </p:spPr>
      </p:pic>
    </p:spTree>
    <p:extLst>
      <p:ext uri="{BB962C8B-B14F-4D97-AF65-F5344CB8AC3E}">
        <p14:creationId xmlns:p14="http://schemas.microsoft.com/office/powerpoint/2010/main" val="35319188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9332" y="159422"/>
            <a:ext cx="7683033" cy="683012"/>
          </a:xfrm>
        </p:spPr>
        <p:txBody>
          <a:bodyPr/>
          <a:lstStyle/>
          <a:p>
            <a:pPr algn="ctr"/>
            <a:r>
              <a:rPr lang="fr-CA" b="1" dirty="0">
                <a:solidFill>
                  <a:srgbClr val="0070C0"/>
                </a:solidFill>
              </a:rPr>
              <a:t>Hiver 2019</a:t>
            </a:r>
            <a:endParaRPr lang="en-US" b="1" dirty="0">
              <a:solidFill>
                <a:srgbClr val="0070C0"/>
              </a:solidFill>
            </a:endParaRPr>
          </a:p>
        </p:txBody>
      </p:sp>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16</a:t>
            </a:fld>
            <a:endParaRPr lang="en"/>
          </a:p>
        </p:txBody>
      </p:sp>
      <p:sp>
        <p:nvSpPr>
          <p:cNvPr id="7" name="TextBox 6">
            <a:extLst>
              <a:ext uri="{FF2B5EF4-FFF2-40B4-BE49-F238E27FC236}">
                <a16:creationId xmlns:a16="http://schemas.microsoft.com/office/drawing/2014/main" id="{98C0DCFA-0619-4C1B-83EC-C2041A1DB1D2}"/>
              </a:ext>
            </a:extLst>
          </p:cNvPr>
          <p:cNvSpPr txBox="1"/>
          <p:nvPr/>
        </p:nvSpPr>
        <p:spPr>
          <a:xfrm>
            <a:off x="489074" y="4748823"/>
            <a:ext cx="8165851" cy="261610"/>
          </a:xfrm>
          <a:prstGeom prst="rect">
            <a:avLst/>
          </a:prstGeom>
          <a:noFill/>
        </p:spPr>
        <p:txBody>
          <a:bodyPr wrap="square" rtlCol="0">
            <a:spAutoFit/>
          </a:bodyPr>
          <a:lstStyle/>
          <a:p>
            <a:pPr algn="ctr"/>
            <a:r>
              <a:rPr lang="fr-CA" sz="1100" dirty="0">
                <a:latin typeface="Lato" panose="020B0604020202020204" charset="0"/>
                <a:cs typeface="Calibri" panose="020F0502020204030204" pitchFamily="34" charset="0"/>
              </a:rPr>
              <a:t>Émilie Gendron, Bureau du droit d’auteur, Université d’ Ottawa</a:t>
            </a:r>
            <a:endParaRPr lang="en-US" sz="1100" dirty="0">
              <a:latin typeface="Lato" panose="020B0604020202020204" charset="0"/>
              <a:cs typeface="Calibri" panose="020F0502020204030204" pitchFamily="34"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6594" y="766022"/>
            <a:ext cx="7090810" cy="3988581"/>
          </a:xfrm>
          <a:prstGeom prst="rect">
            <a:avLst/>
          </a:prstGeom>
        </p:spPr>
      </p:pic>
    </p:spTree>
    <p:extLst>
      <p:ext uri="{BB962C8B-B14F-4D97-AF65-F5344CB8AC3E}">
        <p14:creationId xmlns:p14="http://schemas.microsoft.com/office/powerpoint/2010/main" val="25996694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17</a:t>
            </a:fld>
            <a:endParaRPr lang="en"/>
          </a:p>
        </p:txBody>
      </p:sp>
      <p:sp>
        <p:nvSpPr>
          <p:cNvPr id="7" name="TextBox 6">
            <a:extLst>
              <a:ext uri="{FF2B5EF4-FFF2-40B4-BE49-F238E27FC236}">
                <a16:creationId xmlns:a16="http://schemas.microsoft.com/office/drawing/2014/main" id="{7227D601-9158-41E4-92B2-3A23CEF50262}"/>
              </a:ext>
            </a:extLst>
          </p:cNvPr>
          <p:cNvSpPr txBox="1"/>
          <p:nvPr/>
        </p:nvSpPr>
        <p:spPr>
          <a:xfrm>
            <a:off x="178677" y="4144826"/>
            <a:ext cx="1518170" cy="769441"/>
          </a:xfrm>
          <a:prstGeom prst="rect">
            <a:avLst/>
          </a:prstGeom>
          <a:noFill/>
        </p:spPr>
        <p:txBody>
          <a:bodyPr wrap="square" rtlCol="0">
            <a:spAutoFit/>
          </a:bodyPr>
          <a:lstStyle/>
          <a:p>
            <a:pPr algn="r"/>
            <a:r>
              <a:rPr lang="fr-CA" sz="1100" dirty="0" err="1">
                <a:latin typeface="Lato" panose="020B0604020202020204" charset="0"/>
                <a:cs typeface="Calibri" panose="020F0502020204030204" pitchFamily="34" charset="0"/>
              </a:rPr>
              <a:t>Barotsz</a:t>
            </a:r>
            <a:r>
              <a:rPr lang="fr-CA" sz="1100" dirty="0">
                <a:latin typeface="Lato" panose="020B0604020202020204" charset="0"/>
                <a:cs typeface="Calibri" panose="020F0502020204030204" pitchFamily="34" charset="0"/>
              </a:rPr>
              <a:t> </a:t>
            </a:r>
            <a:r>
              <a:rPr lang="fr-CA" sz="1100" dirty="0" err="1">
                <a:latin typeface="Lato" panose="020B0604020202020204" charset="0"/>
                <a:cs typeface="Calibri" panose="020F0502020204030204" pitchFamily="34" charset="0"/>
              </a:rPr>
              <a:t>Chmura</a:t>
            </a:r>
            <a:r>
              <a:rPr lang="fr-CA" sz="1100" dirty="0">
                <a:latin typeface="Lato" panose="020B0604020202020204" charset="0"/>
                <a:cs typeface="Calibri" panose="020F0502020204030204" pitchFamily="34" charset="0"/>
              </a:rPr>
              <a:t>, Bureau du droit d’auteur, Université d’Ottawa</a:t>
            </a:r>
            <a:endParaRPr lang="en-US" sz="1100" dirty="0">
              <a:latin typeface="Lato" panose="020B0604020202020204" charset="0"/>
              <a:cs typeface="Calibri" panose="020F0502020204030204" pitchFamily="34" charset="0"/>
            </a:endParaRPr>
          </a:p>
        </p:txBody>
      </p:sp>
      <p:sp>
        <p:nvSpPr>
          <p:cNvPr id="8" name="Title 1">
            <a:extLst>
              <a:ext uri="{FF2B5EF4-FFF2-40B4-BE49-F238E27FC236}">
                <a16:creationId xmlns:a16="http://schemas.microsoft.com/office/drawing/2014/main" id="{8E58D110-D626-43E8-9885-CD2DE5D8230A}"/>
              </a:ext>
            </a:extLst>
          </p:cNvPr>
          <p:cNvSpPr>
            <a:spLocks noGrp="1"/>
          </p:cNvSpPr>
          <p:nvPr>
            <p:ph type="title"/>
          </p:nvPr>
        </p:nvSpPr>
        <p:spPr>
          <a:xfrm>
            <a:off x="-57806" y="146485"/>
            <a:ext cx="1776248" cy="1174792"/>
          </a:xfrm>
        </p:spPr>
        <p:txBody>
          <a:bodyPr/>
          <a:lstStyle/>
          <a:p>
            <a:pPr algn="r"/>
            <a:r>
              <a:rPr lang="fr-CA" sz="2800" b="1" dirty="0">
                <a:solidFill>
                  <a:srgbClr val="0070C0"/>
                </a:solidFill>
              </a:rPr>
              <a:t>Automne</a:t>
            </a:r>
            <a:br>
              <a:rPr lang="fr-CA" sz="2800" b="1" dirty="0">
                <a:solidFill>
                  <a:srgbClr val="0070C0"/>
                </a:solidFill>
              </a:rPr>
            </a:br>
            <a:r>
              <a:rPr lang="fr-CA" sz="2800" b="1" dirty="0">
                <a:solidFill>
                  <a:srgbClr val="0070C0"/>
                </a:solidFill>
              </a:rPr>
              <a:t> 2019</a:t>
            </a:r>
            <a:endParaRPr lang="en-US" sz="2800" b="1" dirty="0">
              <a:solidFill>
                <a:srgbClr val="0070C0"/>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8442" y="270216"/>
            <a:ext cx="6966077" cy="4644051"/>
          </a:xfrm>
          <a:prstGeom prst="rect">
            <a:avLst/>
          </a:prstGeom>
        </p:spPr>
      </p:pic>
    </p:spTree>
    <p:extLst>
      <p:ext uri="{BB962C8B-B14F-4D97-AF65-F5344CB8AC3E}">
        <p14:creationId xmlns:p14="http://schemas.microsoft.com/office/powerpoint/2010/main" val="35496325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18</a:t>
            </a:fld>
            <a:endParaRPr lang="en"/>
          </a:p>
        </p:txBody>
      </p:sp>
      <p:sp>
        <p:nvSpPr>
          <p:cNvPr id="8" name="TextBox 7">
            <a:extLst>
              <a:ext uri="{FF2B5EF4-FFF2-40B4-BE49-F238E27FC236}">
                <a16:creationId xmlns:a16="http://schemas.microsoft.com/office/drawing/2014/main" id="{88B69FEF-22E4-4204-B8C8-5477C9E4AB17}"/>
              </a:ext>
            </a:extLst>
          </p:cNvPr>
          <p:cNvSpPr txBox="1"/>
          <p:nvPr/>
        </p:nvSpPr>
        <p:spPr>
          <a:xfrm>
            <a:off x="191350" y="4150081"/>
            <a:ext cx="1474231" cy="769441"/>
          </a:xfrm>
          <a:prstGeom prst="rect">
            <a:avLst/>
          </a:prstGeom>
          <a:noFill/>
        </p:spPr>
        <p:txBody>
          <a:bodyPr wrap="square" rtlCol="0">
            <a:spAutoFit/>
          </a:bodyPr>
          <a:lstStyle/>
          <a:p>
            <a:pPr algn="r"/>
            <a:r>
              <a:rPr lang="fr-CA" sz="1100" dirty="0" err="1">
                <a:latin typeface="Lato" panose="020B0604020202020204" charset="0"/>
                <a:cs typeface="Calibri" panose="020F0502020204030204" pitchFamily="34" charset="0"/>
              </a:rPr>
              <a:t>Barotsz</a:t>
            </a:r>
            <a:r>
              <a:rPr lang="fr-CA" sz="1100" dirty="0">
                <a:latin typeface="Lato" panose="020B0604020202020204" charset="0"/>
                <a:cs typeface="Calibri" panose="020F0502020204030204" pitchFamily="34" charset="0"/>
              </a:rPr>
              <a:t> </a:t>
            </a:r>
            <a:r>
              <a:rPr lang="fr-CA" sz="1100" dirty="0" err="1">
                <a:latin typeface="Lato" panose="020B0604020202020204" charset="0"/>
                <a:cs typeface="Calibri" panose="020F0502020204030204" pitchFamily="34" charset="0"/>
              </a:rPr>
              <a:t>Chmura</a:t>
            </a:r>
            <a:r>
              <a:rPr lang="fr-CA" sz="1100" dirty="0">
                <a:latin typeface="Lato" panose="020B0604020202020204" charset="0"/>
                <a:cs typeface="Calibri" panose="020F0502020204030204" pitchFamily="34" charset="0"/>
              </a:rPr>
              <a:t>, Bureau du droit d’auteur, Université d’Ottawa</a:t>
            </a:r>
            <a:endParaRPr lang="en-US" sz="1100" dirty="0">
              <a:latin typeface="Lato" panose="020B0604020202020204" charset="0"/>
              <a:cs typeface="Calibri" panose="020F0502020204030204" pitchFamily="34" charset="0"/>
            </a:endParaRPr>
          </a:p>
        </p:txBody>
      </p:sp>
      <p:sp>
        <p:nvSpPr>
          <p:cNvPr id="9" name="Title 1">
            <a:extLst>
              <a:ext uri="{FF2B5EF4-FFF2-40B4-BE49-F238E27FC236}">
                <a16:creationId xmlns:a16="http://schemas.microsoft.com/office/drawing/2014/main" id="{DC5C3435-BB70-4DB0-99A1-AB797847D892}"/>
              </a:ext>
            </a:extLst>
          </p:cNvPr>
          <p:cNvSpPr>
            <a:spLocks noGrp="1"/>
          </p:cNvSpPr>
          <p:nvPr>
            <p:ph type="title"/>
          </p:nvPr>
        </p:nvSpPr>
        <p:spPr>
          <a:xfrm>
            <a:off x="-59611" y="146485"/>
            <a:ext cx="1781195" cy="1174792"/>
          </a:xfrm>
        </p:spPr>
        <p:txBody>
          <a:bodyPr/>
          <a:lstStyle/>
          <a:p>
            <a:pPr algn="r"/>
            <a:r>
              <a:rPr lang="fr-CA" sz="2800" b="1" dirty="0">
                <a:solidFill>
                  <a:srgbClr val="0070C0"/>
                </a:solidFill>
              </a:rPr>
              <a:t>Automne</a:t>
            </a:r>
            <a:br>
              <a:rPr lang="fr-CA" sz="2800" b="1" dirty="0">
                <a:solidFill>
                  <a:srgbClr val="0070C0"/>
                </a:solidFill>
              </a:rPr>
            </a:br>
            <a:r>
              <a:rPr lang="fr-CA" sz="2800" b="1" dirty="0">
                <a:solidFill>
                  <a:srgbClr val="0070C0"/>
                </a:solidFill>
              </a:rPr>
              <a:t> 2019</a:t>
            </a:r>
            <a:endParaRPr lang="en-US" sz="2800" b="1" dirty="0">
              <a:solidFill>
                <a:srgbClr val="0070C0"/>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21584" y="286920"/>
            <a:ext cx="6948903" cy="4632602"/>
          </a:xfrm>
          <a:prstGeom prst="rect">
            <a:avLst/>
          </a:prstGeom>
        </p:spPr>
      </p:pic>
    </p:spTree>
    <p:extLst>
      <p:ext uri="{BB962C8B-B14F-4D97-AF65-F5344CB8AC3E}">
        <p14:creationId xmlns:p14="http://schemas.microsoft.com/office/powerpoint/2010/main" val="1688227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19</a:t>
            </a:fld>
            <a:endParaRPr lang="en"/>
          </a:p>
        </p:txBody>
      </p:sp>
      <p:sp>
        <p:nvSpPr>
          <p:cNvPr id="8" name="TextBox 7">
            <a:extLst>
              <a:ext uri="{FF2B5EF4-FFF2-40B4-BE49-F238E27FC236}">
                <a16:creationId xmlns:a16="http://schemas.microsoft.com/office/drawing/2014/main" id="{80786581-70CC-40C6-89FA-905F64A3B8F0}"/>
              </a:ext>
            </a:extLst>
          </p:cNvPr>
          <p:cNvSpPr txBox="1"/>
          <p:nvPr/>
        </p:nvSpPr>
        <p:spPr>
          <a:xfrm>
            <a:off x="372502" y="4396851"/>
            <a:ext cx="1592823" cy="600164"/>
          </a:xfrm>
          <a:prstGeom prst="rect">
            <a:avLst/>
          </a:prstGeom>
          <a:noFill/>
        </p:spPr>
        <p:txBody>
          <a:bodyPr wrap="square" rtlCol="0">
            <a:spAutoFit/>
          </a:bodyPr>
          <a:lstStyle/>
          <a:p>
            <a:pPr algn="r"/>
            <a:r>
              <a:rPr lang="fr-CA" sz="1100" dirty="0">
                <a:latin typeface="Lato" panose="020B0604020202020204" charset="0"/>
                <a:cs typeface="Calibri" panose="020F0502020204030204" pitchFamily="34" charset="0"/>
              </a:rPr>
              <a:t>Alicia Yoshino, Bureau du droit d’auteur, Université d’Ottawa</a:t>
            </a:r>
            <a:endParaRPr lang="en-US" sz="1100" dirty="0">
              <a:latin typeface="Lato" panose="020B0604020202020204" charset="0"/>
              <a:cs typeface="Calibri" panose="020F0502020204030204" pitchFamily="34" charset="0"/>
            </a:endParaRPr>
          </a:p>
        </p:txBody>
      </p:sp>
      <p:sp>
        <p:nvSpPr>
          <p:cNvPr id="9" name="Title 1">
            <a:extLst>
              <a:ext uri="{FF2B5EF4-FFF2-40B4-BE49-F238E27FC236}">
                <a16:creationId xmlns:a16="http://schemas.microsoft.com/office/drawing/2014/main" id="{259AA506-51B4-474A-A876-31AB1C0AAF8C}"/>
              </a:ext>
            </a:extLst>
          </p:cNvPr>
          <p:cNvSpPr>
            <a:spLocks noGrp="1"/>
          </p:cNvSpPr>
          <p:nvPr>
            <p:ph type="title"/>
          </p:nvPr>
        </p:nvSpPr>
        <p:spPr>
          <a:xfrm>
            <a:off x="0" y="115057"/>
            <a:ext cx="1965325" cy="1174792"/>
          </a:xfrm>
        </p:spPr>
        <p:txBody>
          <a:bodyPr/>
          <a:lstStyle/>
          <a:p>
            <a:pPr algn="r"/>
            <a:r>
              <a:rPr lang="fr-CA" b="1" dirty="0">
                <a:solidFill>
                  <a:srgbClr val="0070C0"/>
                </a:solidFill>
              </a:rPr>
              <a:t>Hiver 2020</a:t>
            </a:r>
            <a:endParaRPr lang="en-US" b="1" dirty="0">
              <a:solidFill>
                <a:srgbClr val="0070C0"/>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0594" y="0"/>
            <a:ext cx="6560006" cy="5067605"/>
          </a:xfrm>
          <a:prstGeom prst="rect">
            <a:avLst/>
          </a:prstGeom>
        </p:spPr>
      </p:pic>
    </p:spTree>
    <p:extLst>
      <p:ext uri="{BB962C8B-B14F-4D97-AF65-F5344CB8AC3E}">
        <p14:creationId xmlns:p14="http://schemas.microsoft.com/office/powerpoint/2010/main" val="41667386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15"/>
          <p:cNvSpPr txBox="1">
            <a:spLocks noGrp="1"/>
          </p:cNvSpPr>
          <p:nvPr>
            <p:ph type="ctrTitle"/>
          </p:nvPr>
        </p:nvSpPr>
        <p:spPr>
          <a:xfrm>
            <a:off x="685800" y="1788294"/>
            <a:ext cx="7772400" cy="1159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7200" dirty="0">
                <a:solidFill>
                  <a:schemeClr val="accent2"/>
                </a:solidFill>
              </a:rPr>
              <a:t>1.</a:t>
            </a:r>
            <a:endParaRPr sz="7200" dirty="0">
              <a:solidFill>
                <a:schemeClr val="accent2"/>
              </a:solidFill>
            </a:endParaRPr>
          </a:p>
          <a:p>
            <a:pPr marL="0" lvl="0" indent="0" algn="ctr" rtl="0">
              <a:spcBef>
                <a:spcPts val="0"/>
              </a:spcBef>
              <a:spcAft>
                <a:spcPts val="0"/>
              </a:spcAft>
              <a:buNone/>
            </a:pPr>
            <a:r>
              <a:rPr lang="en-CA" dirty="0" err="1" smtClean="0"/>
              <a:t>Coût</a:t>
            </a:r>
            <a:r>
              <a:rPr lang="en-CA" dirty="0" smtClean="0"/>
              <a:t> des </a:t>
            </a:r>
            <a:r>
              <a:rPr lang="en-CA" dirty="0" err="1" smtClean="0"/>
              <a:t>manuels</a:t>
            </a:r>
            <a:r>
              <a:rPr lang="en-CA" dirty="0" smtClean="0"/>
              <a:t> </a:t>
            </a:r>
            <a:r>
              <a:rPr lang="en-CA" dirty="0" err="1" smtClean="0"/>
              <a:t>scolaires</a:t>
            </a:r>
            <a:endParaRPr dirty="0"/>
          </a:p>
        </p:txBody>
      </p:sp>
      <p:sp>
        <p:nvSpPr>
          <p:cNvPr id="112" name="Google Shape;112;p15"/>
          <p:cNvSpPr txBox="1">
            <a:spLocks noGrp="1"/>
          </p:cNvSpPr>
          <p:nvPr>
            <p:ph type="subTitle" idx="1"/>
          </p:nvPr>
        </p:nvSpPr>
        <p:spPr>
          <a:xfrm>
            <a:off x="685800" y="3118577"/>
            <a:ext cx="7772400" cy="784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CA" dirty="0"/>
              <a:t>uOttawa et mise </a:t>
            </a:r>
            <a:r>
              <a:rPr lang="en-CA" dirty="0" err="1"/>
              <a:t>en</a:t>
            </a:r>
            <a:r>
              <a:rPr lang="en-CA" dirty="0"/>
              <a:t> </a:t>
            </a:r>
            <a:r>
              <a:rPr lang="en-CA" dirty="0" err="1"/>
              <a:t>contexte</a:t>
            </a:r>
            <a:endParaRPr dirty="0"/>
          </a:p>
        </p:txBody>
      </p:sp>
      <p:sp>
        <p:nvSpPr>
          <p:cNvPr id="113" name="Google Shape;113;p15"/>
          <p:cNvSpPr txBox="1">
            <a:spLocks noGrp="1"/>
          </p:cNvSpPr>
          <p:nvPr>
            <p:ph type="sldNum" idx="12"/>
          </p:nvPr>
        </p:nvSpPr>
        <p:spPr>
          <a:xfrm>
            <a:off x="-125" y="4830281"/>
            <a:ext cx="9144000" cy="313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2</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20</a:t>
            </a:fld>
            <a:endParaRPr lang="en"/>
          </a:p>
        </p:txBody>
      </p:sp>
      <p:sp>
        <p:nvSpPr>
          <p:cNvPr id="8" name="TextBox 7">
            <a:extLst>
              <a:ext uri="{FF2B5EF4-FFF2-40B4-BE49-F238E27FC236}">
                <a16:creationId xmlns:a16="http://schemas.microsoft.com/office/drawing/2014/main" id="{E2F37837-7AD3-43D2-B5F6-1C4AF8766708}"/>
              </a:ext>
            </a:extLst>
          </p:cNvPr>
          <p:cNvSpPr txBox="1"/>
          <p:nvPr/>
        </p:nvSpPr>
        <p:spPr>
          <a:xfrm>
            <a:off x="372502" y="4396851"/>
            <a:ext cx="1592823" cy="600164"/>
          </a:xfrm>
          <a:prstGeom prst="rect">
            <a:avLst/>
          </a:prstGeom>
          <a:noFill/>
        </p:spPr>
        <p:txBody>
          <a:bodyPr wrap="square" rtlCol="0">
            <a:spAutoFit/>
          </a:bodyPr>
          <a:lstStyle/>
          <a:p>
            <a:pPr algn="r"/>
            <a:r>
              <a:rPr lang="fr-CA" sz="1100" dirty="0">
                <a:latin typeface="Lato" panose="020B0604020202020204" charset="0"/>
                <a:cs typeface="Calibri" panose="020F0502020204030204" pitchFamily="34" charset="0"/>
              </a:rPr>
              <a:t>Alicia Yoshino, Bureau du droit d’auteur, Université d’Ottawa</a:t>
            </a:r>
            <a:endParaRPr lang="en-US" sz="1100" dirty="0">
              <a:latin typeface="Lato" panose="020B0604020202020204" charset="0"/>
              <a:cs typeface="Calibri" panose="020F0502020204030204" pitchFamily="34" charset="0"/>
            </a:endParaRPr>
          </a:p>
        </p:txBody>
      </p:sp>
      <p:sp>
        <p:nvSpPr>
          <p:cNvPr id="9" name="Title 1">
            <a:extLst>
              <a:ext uri="{FF2B5EF4-FFF2-40B4-BE49-F238E27FC236}">
                <a16:creationId xmlns:a16="http://schemas.microsoft.com/office/drawing/2014/main" id="{D9842118-59CA-4297-9060-B093224DA7A0}"/>
              </a:ext>
            </a:extLst>
          </p:cNvPr>
          <p:cNvSpPr>
            <a:spLocks noGrp="1"/>
          </p:cNvSpPr>
          <p:nvPr>
            <p:ph type="title"/>
          </p:nvPr>
        </p:nvSpPr>
        <p:spPr>
          <a:xfrm>
            <a:off x="0" y="115057"/>
            <a:ext cx="1965325" cy="1174792"/>
          </a:xfrm>
        </p:spPr>
        <p:txBody>
          <a:bodyPr/>
          <a:lstStyle/>
          <a:p>
            <a:pPr algn="r"/>
            <a:r>
              <a:rPr lang="fr-CA" b="1" dirty="0">
                <a:solidFill>
                  <a:srgbClr val="0070C0"/>
                </a:solidFill>
              </a:rPr>
              <a:t>Hiver 2020</a:t>
            </a:r>
            <a:endParaRPr lang="en-US" b="1" dirty="0">
              <a:solidFill>
                <a:srgbClr val="0070C0"/>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81074" y="0"/>
            <a:ext cx="6560006" cy="5067605"/>
          </a:xfrm>
          <a:prstGeom prst="rect">
            <a:avLst/>
          </a:prstGeom>
        </p:spPr>
      </p:pic>
    </p:spTree>
    <p:extLst>
      <p:ext uri="{BB962C8B-B14F-4D97-AF65-F5344CB8AC3E}">
        <p14:creationId xmlns:p14="http://schemas.microsoft.com/office/powerpoint/2010/main" val="16973763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21</a:t>
            </a:fld>
            <a:endParaRPr lang="en"/>
          </a:p>
        </p:txBody>
      </p:sp>
      <p:graphicFrame>
        <p:nvGraphicFramePr>
          <p:cNvPr id="5" name="Chart 4">
            <a:extLst>
              <a:ext uri="{FF2B5EF4-FFF2-40B4-BE49-F238E27FC236}">
                <a16:creationId xmlns:a16="http://schemas.microsoft.com/office/drawing/2014/main" id="{00000000-0008-0000-0000-000003000000}"/>
              </a:ext>
            </a:extLst>
          </p:cNvPr>
          <p:cNvGraphicFramePr>
            <a:graphicFrameLocks/>
          </p:cNvGraphicFramePr>
          <p:nvPr>
            <p:extLst>
              <p:ext uri="{D42A27DB-BD31-4B8C-83A1-F6EECF244321}">
                <p14:modId xmlns:p14="http://schemas.microsoft.com/office/powerpoint/2010/main" val="2494324911"/>
              </p:ext>
            </p:extLst>
          </p:nvPr>
        </p:nvGraphicFramePr>
        <p:xfrm>
          <a:off x="292894" y="0"/>
          <a:ext cx="8558212" cy="51435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0296444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22</a:t>
            </a:fld>
            <a:endParaRPr lang="en"/>
          </a:p>
        </p:txBody>
      </p:sp>
      <p:graphicFrame>
        <p:nvGraphicFramePr>
          <p:cNvPr id="5" name="Chart 4">
            <a:extLst>
              <a:ext uri="{FF2B5EF4-FFF2-40B4-BE49-F238E27FC236}">
                <a16:creationId xmlns:a16="http://schemas.microsoft.com/office/drawing/2014/main" id="{00000000-0008-0000-0100-000002000000}"/>
              </a:ext>
            </a:extLst>
          </p:cNvPr>
          <p:cNvGraphicFramePr>
            <a:graphicFrameLocks/>
          </p:cNvGraphicFramePr>
          <p:nvPr>
            <p:extLst>
              <p:ext uri="{D42A27DB-BD31-4B8C-83A1-F6EECF244321}">
                <p14:modId xmlns:p14="http://schemas.microsoft.com/office/powerpoint/2010/main" val="2517161195"/>
              </p:ext>
            </p:extLst>
          </p:nvPr>
        </p:nvGraphicFramePr>
        <p:xfrm>
          <a:off x="0" y="276225"/>
          <a:ext cx="9144000" cy="459105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6803804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23</a:t>
            </a:fld>
            <a:endParaRPr lang="en"/>
          </a:p>
        </p:txBody>
      </p:sp>
      <p:graphicFrame>
        <p:nvGraphicFramePr>
          <p:cNvPr id="4" name="Chart 3">
            <a:extLst>
              <a:ext uri="{FF2B5EF4-FFF2-40B4-BE49-F238E27FC236}">
                <a16:creationId xmlns:a16="http://schemas.microsoft.com/office/drawing/2014/main" id="{00000000-0008-0000-0200-000002000000}"/>
              </a:ext>
            </a:extLst>
          </p:cNvPr>
          <p:cNvGraphicFramePr>
            <a:graphicFrameLocks/>
          </p:cNvGraphicFramePr>
          <p:nvPr>
            <p:extLst>
              <p:ext uri="{D42A27DB-BD31-4B8C-83A1-F6EECF244321}">
                <p14:modId xmlns:p14="http://schemas.microsoft.com/office/powerpoint/2010/main" val="3721788044"/>
              </p:ext>
            </p:extLst>
          </p:nvPr>
        </p:nvGraphicFramePr>
        <p:xfrm>
          <a:off x="16669" y="-4762"/>
          <a:ext cx="9110661" cy="515302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4958892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24</a:t>
            </a:fld>
            <a:endParaRPr lang="en"/>
          </a:p>
        </p:txBody>
      </p:sp>
      <p:sp>
        <p:nvSpPr>
          <p:cNvPr id="4" name="Title 1"/>
          <p:cNvSpPr>
            <a:spLocks noGrp="1"/>
          </p:cNvSpPr>
          <p:nvPr>
            <p:ph type="title"/>
          </p:nvPr>
        </p:nvSpPr>
        <p:spPr>
          <a:xfrm>
            <a:off x="237161" y="159422"/>
            <a:ext cx="8694295" cy="683012"/>
          </a:xfrm>
        </p:spPr>
        <p:txBody>
          <a:bodyPr/>
          <a:lstStyle/>
          <a:p>
            <a:pPr algn="ctr"/>
            <a:r>
              <a:rPr lang="fr-CA" sz="3100" b="1" dirty="0">
                <a:solidFill>
                  <a:srgbClr val="0070C0"/>
                </a:solidFill>
              </a:rPr>
              <a:t>Données sur le coût des manuels à </a:t>
            </a:r>
            <a:r>
              <a:rPr lang="fr-CA" sz="3100" b="1" dirty="0" err="1">
                <a:solidFill>
                  <a:srgbClr val="0070C0"/>
                </a:solidFill>
              </a:rPr>
              <a:t>uOttawa</a:t>
            </a:r>
            <a:endParaRPr lang="en-US" sz="3100" b="1" dirty="0">
              <a:solidFill>
                <a:srgbClr val="0070C0"/>
              </a:solidFill>
            </a:endParaRPr>
          </a:p>
        </p:txBody>
      </p:sp>
      <p:sp>
        <p:nvSpPr>
          <p:cNvPr id="5" name="Google Shape;153;p20"/>
          <p:cNvSpPr txBox="1">
            <a:spLocks/>
          </p:cNvSpPr>
          <p:nvPr/>
        </p:nvSpPr>
        <p:spPr>
          <a:xfrm>
            <a:off x="893698" y="1038539"/>
            <a:ext cx="3517740" cy="3658393"/>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spcBef>
                <a:spcPts val="600"/>
              </a:spcBef>
              <a:spcAft>
                <a:spcPts val="1200"/>
              </a:spcAft>
              <a:buFont typeface="Arial" panose="020B0604020202020204" pitchFamily="34" charset="0"/>
              <a:buChar char="•"/>
            </a:pPr>
            <a:r>
              <a:rPr lang="fr-CA" sz="1800" dirty="0">
                <a:latin typeface="Lato" panose="020B0604020202020204" charset="0"/>
              </a:rPr>
              <a:t>2018-2019 et 2019-2020</a:t>
            </a:r>
          </a:p>
          <a:p>
            <a:pPr marL="285750" indent="-285750">
              <a:spcBef>
                <a:spcPts val="600"/>
              </a:spcBef>
              <a:spcAft>
                <a:spcPts val="1200"/>
              </a:spcAft>
              <a:buFont typeface="Arial" panose="020B0604020202020204" pitchFamily="34" charset="0"/>
              <a:buChar char="•"/>
            </a:pPr>
            <a:r>
              <a:rPr lang="fr-CA" sz="1800" dirty="0">
                <a:latin typeface="Lato" panose="020B0604020202020204" charset="0"/>
              </a:rPr>
              <a:t>Programmes de premier cycle ayant le plus haut taux d’inscription dans chaque faculté</a:t>
            </a:r>
          </a:p>
          <a:p>
            <a:pPr marL="285750" indent="-285750">
              <a:spcBef>
                <a:spcPts val="600"/>
              </a:spcBef>
              <a:spcAft>
                <a:spcPts val="1200"/>
              </a:spcAft>
              <a:buFont typeface="Arial" panose="020B0604020202020204" pitchFamily="34" charset="0"/>
              <a:buChar char="•"/>
            </a:pPr>
            <a:r>
              <a:rPr lang="fr-CA" sz="1800" dirty="0">
                <a:latin typeface="Lato" panose="020B0604020202020204" charset="0"/>
              </a:rPr>
              <a:t>Anglais et français</a:t>
            </a:r>
          </a:p>
          <a:p>
            <a:pPr marL="285750" indent="-285750">
              <a:spcBef>
                <a:spcPts val="600"/>
              </a:spcBef>
              <a:spcAft>
                <a:spcPts val="1200"/>
              </a:spcAft>
              <a:buFont typeface="Arial" panose="020B0604020202020204" pitchFamily="34" charset="0"/>
              <a:buChar char="•"/>
            </a:pPr>
            <a:r>
              <a:rPr lang="fr-CA" sz="1800" dirty="0">
                <a:latin typeface="Lato" panose="020B0604020202020204" charset="0"/>
              </a:rPr>
              <a:t>Séquence de cours de la première année</a:t>
            </a:r>
          </a:p>
          <a:p>
            <a:pPr marL="285750" indent="-285750">
              <a:spcBef>
                <a:spcPts val="600"/>
              </a:spcBef>
              <a:spcAft>
                <a:spcPts val="1200"/>
              </a:spcAft>
              <a:buFont typeface="Arial" panose="020B0604020202020204" pitchFamily="34" charset="0"/>
              <a:buChar char="•"/>
            </a:pPr>
            <a:r>
              <a:rPr lang="fr-CA" sz="1800" dirty="0">
                <a:latin typeface="Lato" panose="020B0604020202020204" charset="0"/>
              </a:rPr>
              <a:t>Matériel requis seulement</a:t>
            </a:r>
            <a:endParaRPr lang="en-US" sz="1800" dirty="0">
              <a:latin typeface="Lato" panose="020B0604020202020204" charset="0"/>
            </a:endParaRPr>
          </a:p>
        </p:txBody>
      </p:sp>
      <p:sp>
        <p:nvSpPr>
          <p:cNvPr id="6" name="Google Shape;154;p20"/>
          <p:cNvSpPr txBox="1">
            <a:spLocks/>
          </p:cNvSpPr>
          <p:nvPr/>
        </p:nvSpPr>
        <p:spPr>
          <a:xfrm>
            <a:off x="4870417" y="1059733"/>
            <a:ext cx="3610158" cy="3538243"/>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spcBef>
                <a:spcPts val="600"/>
              </a:spcBef>
              <a:spcAft>
                <a:spcPts val="600"/>
              </a:spcAft>
              <a:buFont typeface="Arial" panose="020B0604020202020204" pitchFamily="34" charset="0"/>
              <a:buChar char="•"/>
            </a:pPr>
            <a:r>
              <a:rPr lang="fr-CA" sz="1800" dirty="0">
                <a:latin typeface="Lato" panose="020B0604020202020204" charset="0"/>
              </a:rPr>
              <a:t>Boutique Campus</a:t>
            </a:r>
          </a:p>
          <a:p>
            <a:pPr marL="285750" indent="-285750">
              <a:spcBef>
                <a:spcPts val="600"/>
              </a:spcBef>
              <a:spcAft>
                <a:spcPts val="600"/>
              </a:spcAft>
              <a:buFont typeface="Arial" panose="020B0604020202020204" pitchFamily="34" charset="0"/>
              <a:buChar char="•"/>
            </a:pPr>
            <a:r>
              <a:rPr lang="fr-CA" sz="1800" dirty="0">
                <a:latin typeface="Lato" panose="020B0604020202020204" charset="0"/>
              </a:rPr>
              <a:t>Agora (2018-2019)</a:t>
            </a:r>
          </a:p>
          <a:p>
            <a:pPr marL="285750" indent="-285750">
              <a:spcBef>
                <a:spcPts val="600"/>
              </a:spcBef>
              <a:spcAft>
                <a:spcPts val="600"/>
              </a:spcAft>
              <a:buFont typeface="Arial" panose="020B0604020202020204" pitchFamily="34" charset="0"/>
              <a:buChar char="•"/>
            </a:pPr>
            <a:r>
              <a:rPr lang="fr-CA" sz="1800" dirty="0" err="1">
                <a:latin typeface="Lato" panose="020B0604020202020204" charset="0"/>
              </a:rPr>
              <a:t>docUcentre</a:t>
            </a:r>
            <a:endParaRPr lang="fr-CA" sz="1800" dirty="0">
              <a:latin typeface="Lato" panose="020B0604020202020204" charset="0"/>
            </a:endParaRPr>
          </a:p>
          <a:p>
            <a:pPr marL="285750" indent="-285750">
              <a:spcBef>
                <a:spcPts val="600"/>
              </a:spcBef>
              <a:spcAft>
                <a:spcPts val="600"/>
              </a:spcAft>
              <a:buFont typeface="Arial" panose="020B0604020202020204" pitchFamily="34" charset="0"/>
              <a:buChar char="•"/>
            </a:pPr>
            <a:r>
              <a:rPr lang="fr-CA" sz="1800" dirty="0" err="1" smtClean="0">
                <a:latin typeface="Lato" panose="020B0604020202020204" charset="0"/>
              </a:rPr>
              <a:t>Rytec</a:t>
            </a:r>
            <a:endParaRPr lang="fr-CA" sz="1800" dirty="0">
              <a:latin typeface="Lato" panose="020B0604020202020204" charset="0"/>
            </a:endParaRPr>
          </a:p>
          <a:p>
            <a:pPr marL="285750" indent="-285750">
              <a:spcBef>
                <a:spcPts val="600"/>
              </a:spcBef>
              <a:spcAft>
                <a:spcPts val="600"/>
              </a:spcAft>
              <a:buFont typeface="Arial" panose="020B0604020202020204" pitchFamily="34" charset="0"/>
              <a:buChar char="•"/>
            </a:pPr>
            <a:r>
              <a:rPr lang="fr-CA" sz="1800" dirty="0" err="1">
                <a:latin typeface="Lato" panose="020B0604020202020204" charset="0"/>
              </a:rPr>
              <a:t>Librarie</a:t>
            </a:r>
            <a:r>
              <a:rPr lang="fr-CA" sz="1800" dirty="0">
                <a:latin typeface="Lato" panose="020B0604020202020204" charset="0"/>
              </a:rPr>
              <a:t> du Soleil</a:t>
            </a:r>
          </a:p>
          <a:p>
            <a:pPr marL="285750" indent="-285750">
              <a:spcBef>
                <a:spcPts val="600"/>
              </a:spcBef>
              <a:spcAft>
                <a:spcPts val="600"/>
              </a:spcAft>
              <a:buFont typeface="Arial" panose="020B0604020202020204" pitchFamily="34" charset="0"/>
              <a:buChar char="•"/>
            </a:pPr>
            <a:r>
              <a:rPr lang="fr-CA" sz="1800" dirty="0">
                <a:latin typeface="Lato" panose="020B0604020202020204" charset="0"/>
              </a:rPr>
              <a:t>Service du livre (droit civil)</a:t>
            </a:r>
          </a:p>
          <a:p>
            <a:pPr marL="285750" indent="-285750">
              <a:spcBef>
                <a:spcPts val="600"/>
              </a:spcBef>
              <a:spcAft>
                <a:spcPts val="600"/>
              </a:spcAft>
              <a:buFont typeface="Arial" panose="020B0604020202020204" pitchFamily="34" charset="0"/>
              <a:buChar char="•"/>
            </a:pPr>
            <a:r>
              <a:rPr lang="fr-CA" sz="1800" dirty="0">
                <a:latin typeface="Lato" panose="020B0604020202020204" charset="0"/>
              </a:rPr>
              <a:t>Common Law </a:t>
            </a:r>
            <a:r>
              <a:rPr lang="fr-CA" sz="1800" dirty="0" err="1">
                <a:latin typeface="Lato" panose="020B0604020202020204" charset="0"/>
              </a:rPr>
              <a:t>Student</a:t>
            </a:r>
            <a:r>
              <a:rPr lang="fr-CA" sz="1800" dirty="0">
                <a:latin typeface="Lato" panose="020B0604020202020204" charset="0"/>
              </a:rPr>
              <a:t> Society </a:t>
            </a:r>
            <a:r>
              <a:rPr lang="fr-CA" sz="1800" dirty="0" err="1">
                <a:latin typeface="Lato" panose="020B0604020202020204" charset="0"/>
              </a:rPr>
              <a:t>Bookstore</a:t>
            </a:r>
            <a:r>
              <a:rPr lang="fr-CA" sz="1800" dirty="0">
                <a:latin typeface="Lato" panose="020B0604020202020204" charset="0"/>
              </a:rPr>
              <a:t> (2018-2019)</a:t>
            </a:r>
          </a:p>
          <a:p>
            <a:pPr>
              <a:spcBef>
                <a:spcPts val="600"/>
              </a:spcBef>
              <a:spcAft>
                <a:spcPts val="600"/>
              </a:spcAft>
            </a:pPr>
            <a:endParaRPr lang="fr-CA" sz="1800" dirty="0">
              <a:latin typeface="Lato" panose="020B0604020202020204" charset="0"/>
            </a:endParaRPr>
          </a:p>
          <a:p>
            <a:pPr>
              <a:spcBef>
                <a:spcPts val="600"/>
              </a:spcBef>
              <a:spcAft>
                <a:spcPts val="600"/>
              </a:spcAft>
            </a:pPr>
            <a:endParaRPr lang="fr-CA" sz="1800" dirty="0">
              <a:latin typeface="Lato" panose="020B0604020202020204" charset="0"/>
            </a:endParaRPr>
          </a:p>
          <a:p>
            <a:pPr>
              <a:spcBef>
                <a:spcPts val="600"/>
              </a:spcBef>
              <a:spcAft>
                <a:spcPts val="600"/>
              </a:spcAft>
            </a:pPr>
            <a:endParaRPr lang="en-US" sz="1800" dirty="0">
              <a:latin typeface="Lato" panose="020B0604020202020204" charset="0"/>
            </a:endParaRPr>
          </a:p>
        </p:txBody>
      </p:sp>
      <p:sp>
        <p:nvSpPr>
          <p:cNvPr id="7" name="Google Shape;155;p20"/>
          <p:cNvSpPr txBox="1">
            <a:spLocks/>
          </p:cNvSpPr>
          <p:nvPr/>
        </p:nvSpPr>
        <p:spPr>
          <a:xfrm>
            <a:off x="5879102" y="1600200"/>
            <a:ext cx="2371200" cy="138990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spcBef>
                <a:spcPts val="600"/>
              </a:spcBef>
            </a:pPr>
            <a:endParaRPr lang="en-US" dirty="0">
              <a:latin typeface="Lato" panose="020B0604020202020204" charset="0"/>
            </a:endParaRPr>
          </a:p>
        </p:txBody>
      </p:sp>
    </p:spTree>
    <p:extLst>
      <p:ext uri="{BB962C8B-B14F-4D97-AF65-F5344CB8AC3E}">
        <p14:creationId xmlns:p14="http://schemas.microsoft.com/office/powerpoint/2010/main" val="15809124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a:extLst>
              <a:ext uri="{FF2B5EF4-FFF2-40B4-BE49-F238E27FC236}">
                <a16:creationId xmlns:a16="http://schemas.microsoft.com/office/drawing/2014/main" id="{00000000-0008-0000-0300-000002000000}"/>
              </a:ext>
            </a:extLst>
          </p:cNvPr>
          <p:cNvGraphicFramePr>
            <a:graphicFrameLocks/>
          </p:cNvGraphicFramePr>
          <p:nvPr>
            <p:extLst>
              <p:ext uri="{D42A27DB-BD31-4B8C-83A1-F6EECF244321}">
                <p14:modId xmlns:p14="http://schemas.microsoft.com/office/powerpoint/2010/main" val="3969928946"/>
              </p:ext>
            </p:extLst>
          </p:nvPr>
        </p:nvGraphicFramePr>
        <p:xfrm>
          <a:off x="0" y="1"/>
          <a:ext cx="9277224" cy="503828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9475231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a:extLst>
              <a:ext uri="{FF2B5EF4-FFF2-40B4-BE49-F238E27FC236}">
                <a16:creationId xmlns:a16="http://schemas.microsoft.com/office/drawing/2014/main" id="{00000000-0008-0000-0400-000002000000}"/>
              </a:ext>
            </a:extLst>
          </p:cNvPr>
          <p:cNvGraphicFramePr>
            <a:graphicFrameLocks/>
          </p:cNvGraphicFramePr>
          <p:nvPr>
            <p:extLst>
              <p:ext uri="{D42A27DB-BD31-4B8C-83A1-F6EECF244321}">
                <p14:modId xmlns:p14="http://schemas.microsoft.com/office/powerpoint/2010/main" val="1340180702"/>
              </p:ext>
            </p:extLst>
          </p:nvPr>
        </p:nvGraphicFramePr>
        <p:xfrm>
          <a:off x="0" y="82886"/>
          <a:ext cx="9240890" cy="497772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705552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graphicFrame>
        <p:nvGraphicFramePr>
          <p:cNvPr id="199" name="Google Shape;199;p24"/>
          <p:cNvGraphicFramePr/>
          <p:nvPr>
            <p:extLst>
              <p:ext uri="{D42A27DB-BD31-4B8C-83A1-F6EECF244321}">
                <p14:modId xmlns:p14="http://schemas.microsoft.com/office/powerpoint/2010/main" val="3985558302"/>
              </p:ext>
            </p:extLst>
          </p:nvPr>
        </p:nvGraphicFramePr>
        <p:xfrm>
          <a:off x="741814" y="1530253"/>
          <a:ext cx="7710848" cy="2942686"/>
        </p:xfrm>
        <a:graphic>
          <a:graphicData uri="http://schemas.openxmlformats.org/drawingml/2006/table">
            <a:tbl>
              <a:tblPr>
                <a:noFill/>
                <a:tableStyleId>{B017C0C6-8359-4641-A3E4-F5FBADD50BCF}</a:tableStyleId>
              </a:tblPr>
              <a:tblGrid>
                <a:gridCol w="2824369">
                  <a:extLst>
                    <a:ext uri="{9D8B030D-6E8A-4147-A177-3AD203B41FA5}">
                      <a16:colId xmlns:a16="http://schemas.microsoft.com/office/drawing/2014/main" val="20000"/>
                    </a:ext>
                  </a:extLst>
                </a:gridCol>
                <a:gridCol w="1892625">
                  <a:extLst>
                    <a:ext uri="{9D8B030D-6E8A-4147-A177-3AD203B41FA5}">
                      <a16:colId xmlns:a16="http://schemas.microsoft.com/office/drawing/2014/main" val="20001"/>
                    </a:ext>
                  </a:extLst>
                </a:gridCol>
                <a:gridCol w="1289611">
                  <a:extLst>
                    <a:ext uri="{9D8B030D-6E8A-4147-A177-3AD203B41FA5}">
                      <a16:colId xmlns:a16="http://schemas.microsoft.com/office/drawing/2014/main" val="20002"/>
                    </a:ext>
                  </a:extLst>
                </a:gridCol>
                <a:gridCol w="1704243">
                  <a:extLst>
                    <a:ext uri="{9D8B030D-6E8A-4147-A177-3AD203B41FA5}">
                      <a16:colId xmlns:a16="http://schemas.microsoft.com/office/drawing/2014/main" val="20003"/>
                    </a:ext>
                  </a:extLst>
                </a:gridCol>
              </a:tblGrid>
              <a:tr h="469318">
                <a:tc>
                  <a:txBody>
                    <a:bodyPr/>
                    <a:lstStyle/>
                    <a:p>
                      <a:pPr marL="0" lvl="0" indent="0" algn="l" rtl="0">
                        <a:spcBef>
                          <a:spcPts val="0"/>
                        </a:spcBef>
                        <a:spcAft>
                          <a:spcPts val="0"/>
                        </a:spcAft>
                        <a:buNone/>
                      </a:pPr>
                      <a:endParaRPr sz="1100" dirty="0">
                        <a:solidFill>
                          <a:schemeClr val="dk2"/>
                        </a:solidFill>
                        <a:latin typeface="Raleway"/>
                        <a:ea typeface="Raleway"/>
                        <a:cs typeface="Raleway"/>
                        <a:sym typeface="Raleway"/>
                      </a:endParaRPr>
                    </a:p>
                  </a:txBody>
                  <a:tcPr marL="91425" marR="91425" marT="68575" marB="68575" anchor="ctr">
                    <a:lnL w="76200" cap="flat" cmpd="sng">
                      <a:solidFill>
                        <a:srgbClr val="2185C5">
                          <a:alpha val="0"/>
                        </a:srgbClr>
                      </a:solidFill>
                      <a:prstDash val="solid"/>
                      <a:round/>
                      <a:headEnd type="none" w="sm" len="sm"/>
                      <a:tailEnd type="none" w="sm" len="sm"/>
                    </a:lnL>
                    <a:lnR w="9525" cap="flat" cmpd="sng">
                      <a:solidFill>
                        <a:srgbClr val="2185C5">
                          <a:alpha val="0"/>
                        </a:srgbClr>
                      </a:solidFill>
                      <a:prstDash val="solid"/>
                      <a:round/>
                      <a:headEnd type="none" w="sm" len="sm"/>
                      <a:tailEnd type="none" w="sm" len="sm"/>
                    </a:lnR>
                    <a:lnT w="76200" cap="flat" cmpd="sng">
                      <a:solidFill>
                        <a:schemeClr val="accent1"/>
                      </a:solidFill>
                      <a:prstDash val="solid"/>
                      <a:round/>
                      <a:headEnd type="none" w="sm" len="sm"/>
                      <a:tailEnd type="none" w="sm" len="sm"/>
                    </a:lnT>
                    <a:lnB w="9525" cap="flat" cmpd="sng">
                      <a:solidFill>
                        <a:schemeClr val="accent2"/>
                      </a:solidFill>
                      <a:prstDash val="solid"/>
                      <a:round/>
                      <a:headEnd type="none" w="sm" len="sm"/>
                      <a:tailEnd type="none" w="sm" len="sm"/>
                    </a:lnB>
                  </a:tcPr>
                </a:tc>
                <a:tc>
                  <a:txBody>
                    <a:bodyPr/>
                    <a:lstStyle/>
                    <a:p>
                      <a:pPr marL="0" lvl="0" indent="0" algn="ctr" rtl="0">
                        <a:spcBef>
                          <a:spcPts val="0"/>
                        </a:spcBef>
                        <a:spcAft>
                          <a:spcPts val="0"/>
                        </a:spcAft>
                        <a:buNone/>
                      </a:pPr>
                      <a:r>
                        <a:rPr lang="en" sz="1400" b="1" dirty="0">
                          <a:solidFill>
                            <a:schemeClr val="dk2"/>
                          </a:solidFill>
                          <a:latin typeface="Raleway"/>
                          <a:ea typeface="Raleway"/>
                          <a:cs typeface="Raleway"/>
                          <a:sym typeface="Raleway"/>
                        </a:rPr>
                        <a:t>Boutique</a:t>
                      </a:r>
                      <a:r>
                        <a:rPr lang="en" sz="1400" b="1" baseline="0" dirty="0">
                          <a:solidFill>
                            <a:schemeClr val="dk2"/>
                          </a:solidFill>
                          <a:latin typeface="Raleway"/>
                          <a:ea typeface="Raleway"/>
                          <a:cs typeface="Raleway"/>
                          <a:sym typeface="Raleway"/>
                        </a:rPr>
                        <a:t> Campus</a:t>
                      </a:r>
                      <a:endParaRPr sz="1400" b="1" dirty="0">
                        <a:solidFill>
                          <a:schemeClr val="dk2"/>
                        </a:solidFill>
                        <a:latin typeface="Raleway"/>
                        <a:ea typeface="Raleway"/>
                        <a:cs typeface="Raleway"/>
                        <a:sym typeface="Raleway"/>
                      </a:endParaRPr>
                    </a:p>
                  </a:txBody>
                  <a:tcPr marL="91425" marR="91425" marT="68575" marB="68575" anchor="ctr">
                    <a:lnL w="9525" cap="flat" cmpd="sng">
                      <a:solidFill>
                        <a:srgbClr val="2185C5">
                          <a:alpha val="0"/>
                        </a:srgbClr>
                      </a:solidFill>
                      <a:prstDash val="solid"/>
                      <a:round/>
                      <a:headEnd type="none" w="sm" len="sm"/>
                      <a:tailEnd type="none" w="sm" len="sm"/>
                    </a:lnL>
                    <a:lnR w="9525" cap="flat" cmpd="sng">
                      <a:solidFill>
                        <a:srgbClr val="2185C5">
                          <a:alpha val="0"/>
                        </a:srgbClr>
                      </a:solidFill>
                      <a:prstDash val="solid"/>
                      <a:round/>
                      <a:headEnd type="none" w="sm" len="sm"/>
                      <a:tailEnd type="none" w="sm" len="sm"/>
                    </a:lnR>
                    <a:lnT w="76200" cap="flat" cmpd="sng">
                      <a:solidFill>
                        <a:schemeClr val="accent1"/>
                      </a:solidFill>
                      <a:prstDash val="solid"/>
                      <a:round/>
                      <a:headEnd type="none" w="sm" len="sm"/>
                      <a:tailEnd type="none" w="sm" len="sm"/>
                    </a:lnT>
                    <a:lnB w="9525" cap="flat" cmpd="sng">
                      <a:solidFill>
                        <a:schemeClr val="accent2"/>
                      </a:solidFill>
                      <a:prstDash val="solid"/>
                      <a:round/>
                      <a:headEnd type="none" w="sm" len="sm"/>
                      <a:tailEnd type="none" w="sm" len="sm"/>
                    </a:lnB>
                  </a:tcPr>
                </a:tc>
                <a:tc>
                  <a:txBody>
                    <a:bodyPr/>
                    <a:lstStyle/>
                    <a:p>
                      <a:pPr marL="0" lvl="0" indent="0" algn="ctr" rtl="0">
                        <a:spcBef>
                          <a:spcPts val="0"/>
                        </a:spcBef>
                        <a:spcAft>
                          <a:spcPts val="0"/>
                        </a:spcAft>
                        <a:buNone/>
                      </a:pPr>
                      <a:r>
                        <a:rPr lang="en" sz="1400" b="1" dirty="0">
                          <a:solidFill>
                            <a:schemeClr val="dk2"/>
                          </a:solidFill>
                          <a:latin typeface="Raleway"/>
                          <a:ea typeface="Raleway"/>
                          <a:cs typeface="Raleway"/>
                          <a:sym typeface="Raleway"/>
                        </a:rPr>
                        <a:t>Agora</a:t>
                      </a:r>
                      <a:endParaRPr sz="1400" b="1" dirty="0">
                        <a:solidFill>
                          <a:schemeClr val="dk2"/>
                        </a:solidFill>
                        <a:latin typeface="Raleway"/>
                        <a:ea typeface="Raleway"/>
                        <a:cs typeface="Raleway"/>
                        <a:sym typeface="Raleway"/>
                      </a:endParaRPr>
                    </a:p>
                  </a:txBody>
                  <a:tcPr marL="91425" marR="91425" marT="68575" marB="68575" anchor="ctr">
                    <a:lnL w="9525" cap="flat" cmpd="sng">
                      <a:solidFill>
                        <a:srgbClr val="2185C5">
                          <a:alpha val="0"/>
                        </a:srgbClr>
                      </a:solidFill>
                      <a:prstDash val="solid"/>
                      <a:round/>
                      <a:headEnd type="none" w="sm" len="sm"/>
                      <a:tailEnd type="none" w="sm" len="sm"/>
                    </a:lnL>
                    <a:lnR w="9525" cap="flat" cmpd="sng">
                      <a:solidFill>
                        <a:srgbClr val="2185C5">
                          <a:alpha val="0"/>
                        </a:srgbClr>
                      </a:solidFill>
                      <a:prstDash val="solid"/>
                      <a:round/>
                      <a:headEnd type="none" w="sm" len="sm"/>
                      <a:tailEnd type="none" w="sm" len="sm"/>
                    </a:lnR>
                    <a:lnT w="76200" cap="flat" cmpd="sng">
                      <a:solidFill>
                        <a:schemeClr val="accent1"/>
                      </a:solidFill>
                      <a:prstDash val="solid"/>
                      <a:round/>
                      <a:headEnd type="none" w="sm" len="sm"/>
                      <a:tailEnd type="none" w="sm" len="sm"/>
                    </a:lnT>
                    <a:lnB w="9525" cap="flat" cmpd="sng">
                      <a:solidFill>
                        <a:schemeClr val="accent2"/>
                      </a:solidFill>
                      <a:prstDash val="solid"/>
                      <a:round/>
                      <a:headEnd type="none" w="sm" len="sm"/>
                      <a:tailEnd type="none" w="sm" len="sm"/>
                    </a:lnB>
                  </a:tcPr>
                </a:tc>
                <a:tc>
                  <a:txBody>
                    <a:bodyPr/>
                    <a:lstStyle/>
                    <a:p>
                      <a:pPr marL="0" lvl="0" indent="0" algn="ctr" rtl="0">
                        <a:spcBef>
                          <a:spcPts val="0"/>
                        </a:spcBef>
                        <a:spcAft>
                          <a:spcPts val="0"/>
                        </a:spcAft>
                        <a:buNone/>
                      </a:pPr>
                      <a:r>
                        <a:rPr lang="en" sz="1400" b="1" dirty="0">
                          <a:solidFill>
                            <a:schemeClr val="dk2"/>
                          </a:solidFill>
                          <a:latin typeface="Raleway"/>
                          <a:ea typeface="Raleway"/>
                          <a:cs typeface="Raleway"/>
                          <a:sym typeface="Raleway"/>
                        </a:rPr>
                        <a:t>Différence</a:t>
                      </a:r>
                      <a:endParaRPr sz="1400" b="1" dirty="0">
                        <a:solidFill>
                          <a:schemeClr val="dk2"/>
                        </a:solidFill>
                        <a:latin typeface="Raleway"/>
                        <a:ea typeface="Raleway"/>
                        <a:cs typeface="Raleway"/>
                        <a:sym typeface="Raleway"/>
                      </a:endParaRPr>
                    </a:p>
                  </a:txBody>
                  <a:tcPr marL="91425" marR="91425" marT="68575" marB="68575" anchor="ctr">
                    <a:lnL w="9525" cap="flat" cmpd="sng">
                      <a:solidFill>
                        <a:srgbClr val="2185C5">
                          <a:alpha val="0"/>
                        </a:srgbClr>
                      </a:solidFill>
                      <a:prstDash val="solid"/>
                      <a:round/>
                      <a:headEnd type="none" w="sm" len="sm"/>
                      <a:tailEnd type="none" w="sm" len="sm"/>
                    </a:lnL>
                    <a:lnR w="76200" cap="flat" cmpd="sng">
                      <a:solidFill>
                        <a:srgbClr val="2185C5">
                          <a:alpha val="0"/>
                        </a:srgbClr>
                      </a:solidFill>
                      <a:prstDash val="solid"/>
                      <a:round/>
                      <a:headEnd type="none" w="sm" len="sm"/>
                      <a:tailEnd type="none" w="sm" len="sm"/>
                    </a:lnR>
                    <a:lnT w="76200" cap="flat" cmpd="sng">
                      <a:solidFill>
                        <a:schemeClr val="accent1"/>
                      </a:solidFill>
                      <a:prstDash val="solid"/>
                      <a:round/>
                      <a:headEnd type="none" w="sm" len="sm"/>
                      <a:tailEnd type="none" w="sm" len="sm"/>
                    </a:lnT>
                    <a:lnB w="9525" cap="flat" cmpd="sng">
                      <a:solidFill>
                        <a:schemeClr val="accent2"/>
                      </a:solidFill>
                      <a:prstDash val="solid"/>
                      <a:round/>
                      <a:headEnd type="none" w="sm" len="sm"/>
                      <a:tailEnd type="none" w="sm" len="sm"/>
                    </a:lnB>
                  </a:tcPr>
                </a:tc>
                <a:extLst>
                  <a:ext uri="{0D108BD9-81ED-4DB2-BD59-A6C34878D82A}">
                    <a16:rowId xmlns:a16="http://schemas.microsoft.com/office/drawing/2014/main" val="10000"/>
                  </a:ext>
                </a:extLst>
              </a:tr>
              <a:tr h="618342">
                <a:tc>
                  <a:txBody>
                    <a:bodyPr/>
                    <a:lstStyle/>
                    <a:p>
                      <a:pPr marL="0" lvl="0" indent="0" algn="r" rtl="0">
                        <a:spcBef>
                          <a:spcPts val="0"/>
                        </a:spcBef>
                        <a:spcAft>
                          <a:spcPts val="0"/>
                        </a:spcAft>
                        <a:buNone/>
                      </a:pPr>
                      <a:r>
                        <a:rPr lang="en" sz="1300" b="1" dirty="0">
                          <a:solidFill>
                            <a:schemeClr val="dk2"/>
                          </a:solidFill>
                          <a:latin typeface="Raleway"/>
                          <a:ea typeface="Raleway"/>
                          <a:cs typeface="Raleway"/>
                          <a:sym typeface="Raleway"/>
                        </a:rPr>
                        <a:t>Writing by Choice</a:t>
                      </a:r>
                      <a:r>
                        <a:rPr lang="en" sz="1300" b="1" baseline="0" dirty="0">
                          <a:solidFill>
                            <a:schemeClr val="dk2"/>
                          </a:solidFill>
                          <a:latin typeface="Raleway"/>
                          <a:ea typeface="Raleway"/>
                          <a:cs typeface="Raleway"/>
                          <a:sym typeface="Raleway"/>
                        </a:rPr>
                        <a:t> </a:t>
                      </a:r>
                    </a:p>
                    <a:p>
                      <a:pPr marL="0" lvl="0" indent="0" algn="r" rtl="0">
                        <a:spcBef>
                          <a:spcPts val="0"/>
                        </a:spcBef>
                        <a:spcAft>
                          <a:spcPts val="0"/>
                        </a:spcAft>
                        <a:buNone/>
                      </a:pPr>
                      <a:r>
                        <a:rPr lang="en" sz="1300" b="1" baseline="0" dirty="0">
                          <a:solidFill>
                            <a:schemeClr val="dk2"/>
                          </a:solidFill>
                          <a:latin typeface="Raleway"/>
                          <a:ea typeface="Raleway"/>
                          <a:cs typeface="Raleway"/>
                          <a:sym typeface="Raleway"/>
                        </a:rPr>
                        <a:t>(ENG1100)</a:t>
                      </a:r>
                      <a:endParaRPr sz="1300" b="1" dirty="0">
                        <a:solidFill>
                          <a:schemeClr val="dk2"/>
                        </a:solidFill>
                        <a:latin typeface="Raleway"/>
                        <a:ea typeface="Raleway"/>
                        <a:cs typeface="Raleway"/>
                        <a:sym typeface="Raleway"/>
                      </a:endParaRPr>
                    </a:p>
                  </a:txBody>
                  <a:tcPr marL="91425" marR="91425" marT="68575" marB="68575" anchor="ctr">
                    <a:lnL w="76200" cap="flat" cmpd="sng">
                      <a:solidFill>
                        <a:srgbClr val="2185C5">
                          <a:alpha val="0"/>
                        </a:srgbClr>
                      </a:solidFill>
                      <a:prstDash val="solid"/>
                      <a:round/>
                      <a:headEnd type="none" w="sm" len="sm"/>
                      <a:tailEnd type="none" w="sm" len="sm"/>
                    </a:lnL>
                    <a:lnR w="9525" cap="flat" cmpd="sng">
                      <a:solidFill>
                        <a:srgbClr val="2185C5">
                          <a:alpha val="0"/>
                        </a:srgbClr>
                      </a:solidFill>
                      <a:prstDash val="solid"/>
                      <a:round/>
                      <a:headEnd type="none" w="sm" len="sm"/>
                      <a:tailEnd type="none" w="sm" len="sm"/>
                    </a:lnR>
                    <a:lnT w="9525" cap="flat" cmpd="sng">
                      <a:solidFill>
                        <a:schemeClr val="accent2"/>
                      </a:solidFill>
                      <a:prstDash val="solid"/>
                      <a:round/>
                      <a:headEnd type="none" w="sm" len="sm"/>
                      <a:tailEnd type="none" w="sm" len="sm"/>
                    </a:lnT>
                    <a:lnB w="9525" cap="flat" cmpd="sng">
                      <a:solidFill>
                        <a:schemeClr val="accent2"/>
                      </a:solidFill>
                      <a:prstDash val="solid"/>
                      <a:round/>
                      <a:headEnd type="none" w="sm" len="sm"/>
                      <a:tailEnd type="none" w="sm" len="sm"/>
                    </a:lnB>
                  </a:tcPr>
                </a:tc>
                <a:tc>
                  <a:txBody>
                    <a:bodyPr/>
                    <a:lstStyle/>
                    <a:p>
                      <a:pPr marL="0" lvl="0" indent="0" algn="ctr" rtl="0">
                        <a:spcBef>
                          <a:spcPts val="0"/>
                        </a:spcBef>
                        <a:spcAft>
                          <a:spcPts val="0"/>
                        </a:spcAft>
                        <a:buNone/>
                      </a:pPr>
                      <a:r>
                        <a:rPr lang="en" sz="1400" b="1" dirty="0">
                          <a:solidFill>
                            <a:schemeClr val="accent3"/>
                          </a:solidFill>
                          <a:latin typeface="Lato"/>
                          <a:ea typeface="Lato"/>
                          <a:cs typeface="Lato"/>
                          <a:sym typeface="Lato"/>
                        </a:rPr>
                        <a:t>96,00 $</a:t>
                      </a:r>
                      <a:endParaRPr sz="1400" b="1" dirty="0">
                        <a:solidFill>
                          <a:schemeClr val="accent3"/>
                        </a:solidFill>
                        <a:latin typeface="Lato"/>
                        <a:ea typeface="Lato"/>
                        <a:cs typeface="Lato"/>
                        <a:sym typeface="Lato"/>
                      </a:endParaRPr>
                    </a:p>
                  </a:txBody>
                  <a:tcPr marL="91425" marR="91425" marT="68575" marB="68575" anchor="ctr">
                    <a:lnL w="9525" cap="flat" cmpd="sng">
                      <a:solidFill>
                        <a:srgbClr val="2185C5">
                          <a:alpha val="0"/>
                        </a:srgbClr>
                      </a:solidFill>
                      <a:prstDash val="solid"/>
                      <a:round/>
                      <a:headEnd type="none" w="sm" len="sm"/>
                      <a:tailEnd type="none" w="sm" len="sm"/>
                    </a:lnL>
                    <a:lnR w="9525" cap="flat" cmpd="sng">
                      <a:solidFill>
                        <a:srgbClr val="2185C5">
                          <a:alpha val="0"/>
                        </a:srgbClr>
                      </a:solidFill>
                      <a:prstDash val="solid"/>
                      <a:round/>
                      <a:headEnd type="none" w="sm" len="sm"/>
                      <a:tailEnd type="none" w="sm" len="sm"/>
                    </a:lnR>
                    <a:lnT w="9525" cap="flat" cmpd="sng">
                      <a:solidFill>
                        <a:schemeClr val="accent2"/>
                      </a:solidFill>
                      <a:prstDash val="solid"/>
                      <a:round/>
                      <a:headEnd type="none" w="sm" len="sm"/>
                      <a:tailEnd type="none" w="sm" len="sm"/>
                    </a:lnT>
                    <a:lnB w="9525" cap="flat" cmpd="sng">
                      <a:solidFill>
                        <a:schemeClr val="accent2"/>
                      </a:solidFill>
                      <a:prstDash val="solid"/>
                      <a:round/>
                      <a:headEnd type="none" w="sm" len="sm"/>
                      <a:tailEnd type="none" w="sm" len="sm"/>
                    </a:lnB>
                  </a:tcPr>
                </a:tc>
                <a:tc>
                  <a:txBody>
                    <a:bodyPr/>
                    <a:lstStyle/>
                    <a:p>
                      <a:pPr marL="0" lvl="0" indent="0" algn="ctr" rtl="0">
                        <a:spcBef>
                          <a:spcPts val="0"/>
                        </a:spcBef>
                        <a:spcAft>
                          <a:spcPts val="0"/>
                        </a:spcAft>
                        <a:buNone/>
                      </a:pPr>
                      <a:r>
                        <a:rPr lang="en" sz="1400" b="1" dirty="0">
                          <a:solidFill>
                            <a:srgbClr val="00B050"/>
                          </a:solidFill>
                          <a:latin typeface="Lato"/>
                          <a:ea typeface="Lato"/>
                          <a:cs typeface="Lato"/>
                          <a:sym typeface="Lato"/>
                        </a:rPr>
                        <a:t>84,55 $</a:t>
                      </a:r>
                      <a:endParaRPr sz="1400" b="1" dirty="0">
                        <a:solidFill>
                          <a:srgbClr val="00B050"/>
                        </a:solidFill>
                        <a:latin typeface="Lato"/>
                        <a:ea typeface="Lato"/>
                        <a:cs typeface="Lato"/>
                        <a:sym typeface="Lato"/>
                      </a:endParaRPr>
                    </a:p>
                  </a:txBody>
                  <a:tcPr marL="91425" marR="91425" marT="68575" marB="68575" anchor="ctr">
                    <a:lnL w="9525" cap="flat" cmpd="sng">
                      <a:solidFill>
                        <a:srgbClr val="2185C5">
                          <a:alpha val="0"/>
                        </a:srgbClr>
                      </a:solidFill>
                      <a:prstDash val="solid"/>
                      <a:round/>
                      <a:headEnd type="none" w="sm" len="sm"/>
                      <a:tailEnd type="none" w="sm" len="sm"/>
                    </a:lnL>
                    <a:lnR w="9525" cap="flat" cmpd="sng">
                      <a:solidFill>
                        <a:srgbClr val="2185C5">
                          <a:alpha val="0"/>
                        </a:srgbClr>
                      </a:solidFill>
                      <a:prstDash val="solid"/>
                      <a:round/>
                      <a:headEnd type="none" w="sm" len="sm"/>
                      <a:tailEnd type="none" w="sm" len="sm"/>
                    </a:lnR>
                    <a:lnT w="9525" cap="flat" cmpd="sng">
                      <a:solidFill>
                        <a:schemeClr val="accent2"/>
                      </a:solidFill>
                      <a:prstDash val="solid"/>
                      <a:round/>
                      <a:headEnd type="none" w="sm" len="sm"/>
                      <a:tailEnd type="none" w="sm" len="sm"/>
                    </a:lnT>
                    <a:lnB w="9525" cap="flat" cmpd="sng">
                      <a:solidFill>
                        <a:schemeClr val="accent2"/>
                      </a:solidFill>
                      <a:prstDash val="solid"/>
                      <a:round/>
                      <a:headEnd type="none" w="sm" len="sm"/>
                      <a:tailEnd type="none" w="sm" len="sm"/>
                    </a:lnB>
                  </a:tcPr>
                </a:tc>
                <a:tc>
                  <a:txBody>
                    <a:bodyPr/>
                    <a:lstStyle/>
                    <a:p>
                      <a:pPr marL="0" lvl="0" indent="0" algn="ctr" rtl="0">
                        <a:spcBef>
                          <a:spcPts val="0"/>
                        </a:spcBef>
                        <a:spcAft>
                          <a:spcPts val="0"/>
                        </a:spcAft>
                        <a:buNone/>
                      </a:pPr>
                      <a:r>
                        <a:rPr lang="fr-CA" sz="1400" b="1" dirty="0">
                          <a:solidFill>
                            <a:schemeClr val="accent6">
                              <a:lumMod val="50000"/>
                            </a:schemeClr>
                          </a:solidFill>
                          <a:latin typeface="Lato"/>
                          <a:ea typeface="Lato"/>
                          <a:cs typeface="Lato"/>
                          <a:sym typeface="Lato"/>
                        </a:rPr>
                        <a:t>11,9 %</a:t>
                      </a:r>
                      <a:endParaRPr sz="1400" b="1" dirty="0">
                        <a:solidFill>
                          <a:schemeClr val="accent6">
                            <a:lumMod val="50000"/>
                          </a:schemeClr>
                        </a:solidFill>
                        <a:latin typeface="Lato"/>
                        <a:ea typeface="Lato"/>
                        <a:cs typeface="Lato"/>
                        <a:sym typeface="Lato"/>
                      </a:endParaRPr>
                    </a:p>
                  </a:txBody>
                  <a:tcPr marL="91425" marR="91425" marT="68575" marB="68575" anchor="ctr">
                    <a:lnL w="9525" cap="flat" cmpd="sng">
                      <a:solidFill>
                        <a:srgbClr val="2185C5">
                          <a:alpha val="0"/>
                        </a:srgbClr>
                      </a:solidFill>
                      <a:prstDash val="solid"/>
                      <a:round/>
                      <a:headEnd type="none" w="sm" len="sm"/>
                      <a:tailEnd type="none" w="sm" len="sm"/>
                    </a:lnL>
                    <a:lnR w="76200" cap="flat" cmpd="sng">
                      <a:solidFill>
                        <a:srgbClr val="2185C5">
                          <a:alpha val="0"/>
                        </a:srgbClr>
                      </a:solidFill>
                      <a:prstDash val="solid"/>
                      <a:round/>
                      <a:headEnd type="none" w="sm" len="sm"/>
                      <a:tailEnd type="none" w="sm" len="sm"/>
                    </a:lnR>
                    <a:lnT w="9525" cap="flat" cmpd="sng">
                      <a:solidFill>
                        <a:schemeClr val="accent2"/>
                      </a:solidFill>
                      <a:prstDash val="solid"/>
                      <a:round/>
                      <a:headEnd type="none" w="sm" len="sm"/>
                      <a:tailEnd type="none" w="sm" len="sm"/>
                    </a:lnT>
                    <a:lnB w="9525" cap="flat" cmpd="sng">
                      <a:solidFill>
                        <a:schemeClr val="accent2"/>
                      </a:solidFill>
                      <a:prstDash val="solid"/>
                      <a:round/>
                      <a:headEnd type="none" w="sm" len="sm"/>
                      <a:tailEnd type="none" w="sm" len="sm"/>
                    </a:lnB>
                  </a:tcPr>
                </a:tc>
                <a:extLst>
                  <a:ext uri="{0D108BD9-81ED-4DB2-BD59-A6C34878D82A}">
                    <a16:rowId xmlns:a16="http://schemas.microsoft.com/office/drawing/2014/main" val="10001"/>
                  </a:ext>
                </a:extLst>
              </a:tr>
              <a:tr h="618342">
                <a:tc>
                  <a:txBody>
                    <a:bodyPr/>
                    <a:lstStyle/>
                    <a:p>
                      <a:pPr marL="0" lvl="0" indent="0" algn="r" rtl="0">
                        <a:spcBef>
                          <a:spcPts val="0"/>
                        </a:spcBef>
                        <a:spcAft>
                          <a:spcPts val="0"/>
                        </a:spcAft>
                        <a:buNone/>
                      </a:pPr>
                      <a:r>
                        <a:rPr lang="en" sz="1300" b="1" dirty="0">
                          <a:solidFill>
                            <a:schemeClr val="dk2"/>
                          </a:solidFill>
                          <a:latin typeface="Raleway"/>
                          <a:ea typeface="Raleway"/>
                          <a:cs typeface="Raleway"/>
                          <a:sym typeface="Raleway"/>
                        </a:rPr>
                        <a:t>Elements of Sociology </a:t>
                      </a:r>
                    </a:p>
                    <a:p>
                      <a:pPr marL="0" lvl="0" indent="0" algn="r" rtl="0">
                        <a:spcBef>
                          <a:spcPts val="0"/>
                        </a:spcBef>
                        <a:spcAft>
                          <a:spcPts val="0"/>
                        </a:spcAft>
                        <a:buNone/>
                      </a:pPr>
                      <a:r>
                        <a:rPr lang="en" sz="1300" b="1" baseline="0" dirty="0">
                          <a:solidFill>
                            <a:schemeClr val="dk2"/>
                          </a:solidFill>
                          <a:latin typeface="Raleway"/>
                          <a:ea typeface="Raleway"/>
                          <a:cs typeface="Raleway"/>
                          <a:sym typeface="Raleway"/>
                        </a:rPr>
                        <a:t>(SOC1101)</a:t>
                      </a:r>
                      <a:endParaRPr sz="1300" b="1" dirty="0">
                        <a:solidFill>
                          <a:schemeClr val="dk2"/>
                        </a:solidFill>
                        <a:latin typeface="Raleway"/>
                        <a:ea typeface="Raleway"/>
                        <a:cs typeface="Raleway"/>
                        <a:sym typeface="Raleway"/>
                      </a:endParaRPr>
                    </a:p>
                  </a:txBody>
                  <a:tcPr marL="91425" marR="91425" marT="68575" marB="68575" anchor="ctr">
                    <a:lnL w="76200" cap="flat" cmpd="sng">
                      <a:solidFill>
                        <a:srgbClr val="2185C5">
                          <a:alpha val="0"/>
                        </a:srgbClr>
                      </a:solidFill>
                      <a:prstDash val="solid"/>
                      <a:round/>
                      <a:headEnd type="none" w="sm" len="sm"/>
                      <a:tailEnd type="none" w="sm" len="sm"/>
                    </a:lnL>
                    <a:lnR w="9525" cap="flat" cmpd="sng">
                      <a:solidFill>
                        <a:srgbClr val="2185C5">
                          <a:alpha val="0"/>
                        </a:srgbClr>
                      </a:solidFill>
                      <a:prstDash val="solid"/>
                      <a:round/>
                      <a:headEnd type="none" w="sm" len="sm"/>
                      <a:tailEnd type="none" w="sm" len="sm"/>
                    </a:lnR>
                    <a:lnT w="9525" cap="flat" cmpd="sng">
                      <a:solidFill>
                        <a:schemeClr val="accent2"/>
                      </a:solidFill>
                      <a:prstDash val="solid"/>
                      <a:round/>
                      <a:headEnd type="none" w="sm" len="sm"/>
                      <a:tailEnd type="none" w="sm" len="sm"/>
                    </a:lnT>
                    <a:lnB w="9525" cap="flat" cmpd="sng">
                      <a:solidFill>
                        <a:schemeClr val="accent2"/>
                      </a:solidFill>
                      <a:prstDash val="solid"/>
                      <a:round/>
                      <a:headEnd type="none" w="sm" len="sm"/>
                      <a:tailEnd type="none" w="sm" len="sm"/>
                    </a:lnB>
                  </a:tcPr>
                </a:tc>
                <a:tc>
                  <a:txBody>
                    <a:bodyPr/>
                    <a:lstStyle/>
                    <a:p>
                      <a:pPr marL="0" lvl="0" indent="0" algn="ctr" rtl="0">
                        <a:spcBef>
                          <a:spcPts val="0"/>
                        </a:spcBef>
                        <a:spcAft>
                          <a:spcPts val="0"/>
                        </a:spcAft>
                        <a:buNone/>
                      </a:pPr>
                      <a:r>
                        <a:rPr lang="en" sz="1400" b="1" dirty="0">
                          <a:solidFill>
                            <a:schemeClr val="accent3"/>
                          </a:solidFill>
                          <a:latin typeface="Lato"/>
                          <a:ea typeface="Lato"/>
                          <a:cs typeface="Lato"/>
                          <a:sym typeface="Lato"/>
                        </a:rPr>
                        <a:t>101,50 $</a:t>
                      </a:r>
                      <a:endParaRPr sz="1400" b="1" dirty="0">
                        <a:solidFill>
                          <a:schemeClr val="accent3"/>
                        </a:solidFill>
                        <a:latin typeface="Lato"/>
                        <a:ea typeface="Lato"/>
                        <a:cs typeface="Lato"/>
                        <a:sym typeface="Lato"/>
                      </a:endParaRPr>
                    </a:p>
                  </a:txBody>
                  <a:tcPr marL="91425" marR="91425" marT="68575" marB="68575" anchor="ctr">
                    <a:lnL w="9525" cap="flat" cmpd="sng">
                      <a:solidFill>
                        <a:srgbClr val="2185C5">
                          <a:alpha val="0"/>
                        </a:srgbClr>
                      </a:solidFill>
                      <a:prstDash val="solid"/>
                      <a:round/>
                      <a:headEnd type="none" w="sm" len="sm"/>
                      <a:tailEnd type="none" w="sm" len="sm"/>
                    </a:lnL>
                    <a:lnR w="9525" cap="flat" cmpd="sng">
                      <a:solidFill>
                        <a:srgbClr val="2185C5">
                          <a:alpha val="0"/>
                        </a:srgbClr>
                      </a:solidFill>
                      <a:prstDash val="solid"/>
                      <a:round/>
                      <a:headEnd type="none" w="sm" len="sm"/>
                      <a:tailEnd type="none" w="sm" len="sm"/>
                    </a:lnR>
                    <a:lnT w="9525" cap="flat" cmpd="sng">
                      <a:solidFill>
                        <a:schemeClr val="accent2"/>
                      </a:solidFill>
                      <a:prstDash val="solid"/>
                      <a:round/>
                      <a:headEnd type="none" w="sm" len="sm"/>
                      <a:tailEnd type="none" w="sm" len="sm"/>
                    </a:lnT>
                    <a:lnB w="9525" cap="flat" cmpd="sng">
                      <a:solidFill>
                        <a:schemeClr val="accent2"/>
                      </a:solidFill>
                      <a:prstDash val="solid"/>
                      <a:round/>
                      <a:headEnd type="none" w="sm" len="sm"/>
                      <a:tailEnd type="none" w="sm" len="sm"/>
                    </a:lnB>
                  </a:tcPr>
                </a:tc>
                <a:tc>
                  <a:txBody>
                    <a:bodyPr/>
                    <a:lstStyle/>
                    <a:p>
                      <a:pPr marL="0" lvl="0" indent="0" algn="ctr" rtl="0">
                        <a:spcBef>
                          <a:spcPts val="0"/>
                        </a:spcBef>
                        <a:spcAft>
                          <a:spcPts val="0"/>
                        </a:spcAft>
                        <a:buNone/>
                      </a:pPr>
                      <a:r>
                        <a:rPr lang="en" sz="1400" b="1" dirty="0">
                          <a:solidFill>
                            <a:srgbClr val="00B050"/>
                          </a:solidFill>
                          <a:latin typeface="Lato"/>
                          <a:ea typeface="Lato"/>
                          <a:cs typeface="Lato"/>
                          <a:sym typeface="Lato"/>
                        </a:rPr>
                        <a:t>89,25 $</a:t>
                      </a:r>
                      <a:endParaRPr sz="1400" b="1" dirty="0">
                        <a:solidFill>
                          <a:srgbClr val="00B050"/>
                        </a:solidFill>
                        <a:latin typeface="Lato"/>
                        <a:ea typeface="Lato"/>
                        <a:cs typeface="Lato"/>
                        <a:sym typeface="Lato"/>
                      </a:endParaRPr>
                    </a:p>
                  </a:txBody>
                  <a:tcPr marL="91425" marR="91425" marT="68575" marB="68575" anchor="ctr">
                    <a:lnL w="9525" cap="flat" cmpd="sng">
                      <a:solidFill>
                        <a:srgbClr val="2185C5">
                          <a:alpha val="0"/>
                        </a:srgbClr>
                      </a:solidFill>
                      <a:prstDash val="solid"/>
                      <a:round/>
                      <a:headEnd type="none" w="sm" len="sm"/>
                      <a:tailEnd type="none" w="sm" len="sm"/>
                    </a:lnL>
                    <a:lnR w="9525" cap="flat" cmpd="sng">
                      <a:solidFill>
                        <a:srgbClr val="2185C5">
                          <a:alpha val="0"/>
                        </a:srgbClr>
                      </a:solidFill>
                      <a:prstDash val="solid"/>
                      <a:round/>
                      <a:headEnd type="none" w="sm" len="sm"/>
                      <a:tailEnd type="none" w="sm" len="sm"/>
                    </a:lnR>
                    <a:lnT w="9525" cap="flat" cmpd="sng">
                      <a:solidFill>
                        <a:schemeClr val="accent2"/>
                      </a:solidFill>
                      <a:prstDash val="solid"/>
                      <a:round/>
                      <a:headEnd type="none" w="sm" len="sm"/>
                      <a:tailEnd type="none" w="sm" len="sm"/>
                    </a:lnT>
                    <a:lnB w="9525" cap="flat" cmpd="sng">
                      <a:solidFill>
                        <a:schemeClr val="accent2"/>
                      </a:solidFill>
                      <a:prstDash val="solid"/>
                      <a:round/>
                      <a:headEnd type="none" w="sm" len="sm"/>
                      <a:tailEnd type="none" w="sm" len="sm"/>
                    </a:lnB>
                  </a:tcPr>
                </a:tc>
                <a:tc>
                  <a:txBody>
                    <a:bodyPr/>
                    <a:lstStyle/>
                    <a:p>
                      <a:pPr marL="0" lvl="0" indent="0" algn="ctr" rtl="0">
                        <a:spcBef>
                          <a:spcPts val="0"/>
                        </a:spcBef>
                        <a:spcAft>
                          <a:spcPts val="0"/>
                        </a:spcAft>
                        <a:buNone/>
                      </a:pPr>
                      <a:r>
                        <a:rPr lang="fr-CA" sz="1400" b="1" dirty="0">
                          <a:solidFill>
                            <a:schemeClr val="accent6">
                              <a:lumMod val="50000"/>
                            </a:schemeClr>
                          </a:solidFill>
                          <a:latin typeface="Lato"/>
                          <a:ea typeface="Lato"/>
                          <a:cs typeface="Lato"/>
                          <a:sym typeface="Lato"/>
                        </a:rPr>
                        <a:t>12,1 %</a:t>
                      </a:r>
                    </a:p>
                  </a:txBody>
                  <a:tcPr marL="91425" marR="91425" marT="68575" marB="68575" anchor="ctr">
                    <a:lnL w="9525" cap="flat" cmpd="sng">
                      <a:solidFill>
                        <a:srgbClr val="2185C5">
                          <a:alpha val="0"/>
                        </a:srgbClr>
                      </a:solidFill>
                      <a:prstDash val="solid"/>
                      <a:round/>
                      <a:headEnd type="none" w="sm" len="sm"/>
                      <a:tailEnd type="none" w="sm" len="sm"/>
                    </a:lnL>
                    <a:lnR w="76200" cap="flat" cmpd="sng">
                      <a:solidFill>
                        <a:srgbClr val="2185C5">
                          <a:alpha val="0"/>
                        </a:srgbClr>
                      </a:solidFill>
                      <a:prstDash val="solid"/>
                      <a:round/>
                      <a:headEnd type="none" w="sm" len="sm"/>
                      <a:tailEnd type="none" w="sm" len="sm"/>
                    </a:lnR>
                    <a:lnT w="9525" cap="flat" cmpd="sng">
                      <a:solidFill>
                        <a:schemeClr val="accent2"/>
                      </a:solidFill>
                      <a:prstDash val="solid"/>
                      <a:round/>
                      <a:headEnd type="none" w="sm" len="sm"/>
                      <a:tailEnd type="none" w="sm" len="sm"/>
                    </a:lnT>
                    <a:lnB w="9525" cap="flat" cmpd="sng">
                      <a:solidFill>
                        <a:schemeClr val="accent2"/>
                      </a:solidFill>
                      <a:prstDash val="solid"/>
                      <a:round/>
                      <a:headEnd type="none" w="sm" len="sm"/>
                      <a:tailEnd type="none" w="sm" len="sm"/>
                    </a:lnB>
                  </a:tcPr>
                </a:tc>
                <a:extLst>
                  <a:ext uri="{0D108BD9-81ED-4DB2-BD59-A6C34878D82A}">
                    <a16:rowId xmlns:a16="http://schemas.microsoft.com/office/drawing/2014/main" val="10002"/>
                  </a:ext>
                </a:extLst>
              </a:tr>
              <a:tr h="618342">
                <a:tc>
                  <a:txBody>
                    <a:bodyPr/>
                    <a:lstStyle/>
                    <a:p>
                      <a:pPr marL="0" lvl="0" indent="0" algn="r" rtl="0">
                        <a:spcBef>
                          <a:spcPts val="0"/>
                        </a:spcBef>
                        <a:spcAft>
                          <a:spcPts val="0"/>
                        </a:spcAft>
                        <a:buNone/>
                      </a:pPr>
                      <a:r>
                        <a:rPr lang="fr-CA" sz="1300" b="1" dirty="0">
                          <a:solidFill>
                            <a:schemeClr val="dk2"/>
                          </a:solidFill>
                          <a:latin typeface="Raleway"/>
                          <a:ea typeface="Raleway"/>
                          <a:cs typeface="Raleway"/>
                          <a:sym typeface="Raleway"/>
                        </a:rPr>
                        <a:t>Engineering</a:t>
                      </a:r>
                      <a:r>
                        <a:rPr lang="fr-CA" sz="1300" b="1" baseline="0" dirty="0">
                          <a:solidFill>
                            <a:schemeClr val="dk2"/>
                          </a:solidFill>
                          <a:latin typeface="Raleway"/>
                          <a:ea typeface="Raleway"/>
                          <a:cs typeface="Raleway"/>
                          <a:sym typeface="Raleway"/>
                        </a:rPr>
                        <a:t> </a:t>
                      </a:r>
                      <a:r>
                        <a:rPr lang="fr-CA" sz="1300" b="1" baseline="0" dirty="0" err="1">
                          <a:solidFill>
                            <a:schemeClr val="dk2"/>
                          </a:solidFill>
                          <a:latin typeface="Raleway"/>
                          <a:ea typeface="Raleway"/>
                          <a:cs typeface="Raleway"/>
                          <a:sym typeface="Raleway"/>
                        </a:rPr>
                        <a:t>Problem</a:t>
                      </a:r>
                      <a:r>
                        <a:rPr lang="fr-CA" sz="1300" b="1" baseline="0" dirty="0">
                          <a:solidFill>
                            <a:schemeClr val="dk2"/>
                          </a:solidFill>
                          <a:latin typeface="Raleway"/>
                          <a:ea typeface="Raleway"/>
                          <a:cs typeface="Raleway"/>
                          <a:sym typeface="Raleway"/>
                        </a:rPr>
                        <a:t> </a:t>
                      </a:r>
                      <a:r>
                        <a:rPr lang="fr-CA" sz="1300" b="1" baseline="0" dirty="0" err="1">
                          <a:solidFill>
                            <a:schemeClr val="dk2"/>
                          </a:solidFill>
                          <a:latin typeface="Raleway"/>
                          <a:ea typeface="Raleway"/>
                          <a:cs typeface="Raleway"/>
                          <a:sym typeface="Raleway"/>
                        </a:rPr>
                        <a:t>Solving</a:t>
                      </a:r>
                      <a:r>
                        <a:rPr lang="fr-CA" sz="1300" b="1" baseline="0" dirty="0">
                          <a:solidFill>
                            <a:schemeClr val="dk2"/>
                          </a:solidFill>
                          <a:latin typeface="Raleway"/>
                          <a:ea typeface="Raleway"/>
                          <a:cs typeface="Raleway"/>
                          <a:sym typeface="Raleway"/>
                        </a:rPr>
                        <a:t> </a:t>
                      </a:r>
                      <a:r>
                        <a:rPr lang="fr-CA" sz="1300" b="1" baseline="0" dirty="0" err="1">
                          <a:solidFill>
                            <a:schemeClr val="dk2"/>
                          </a:solidFill>
                          <a:latin typeface="Raleway"/>
                          <a:ea typeface="Raleway"/>
                          <a:cs typeface="Raleway"/>
                          <a:sym typeface="Raleway"/>
                        </a:rPr>
                        <a:t>with</a:t>
                      </a:r>
                      <a:r>
                        <a:rPr lang="fr-CA" sz="1300" b="1" baseline="0" dirty="0">
                          <a:solidFill>
                            <a:schemeClr val="dk2"/>
                          </a:solidFill>
                          <a:latin typeface="Raleway"/>
                          <a:ea typeface="Raleway"/>
                          <a:cs typeface="Raleway"/>
                          <a:sym typeface="Raleway"/>
                        </a:rPr>
                        <a:t> C (GNG1106)</a:t>
                      </a:r>
                      <a:endParaRPr sz="1300" b="1" dirty="0">
                        <a:solidFill>
                          <a:schemeClr val="dk2"/>
                        </a:solidFill>
                        <a:latin typeface="Raleway"/>
                        <a:ea typeface="Raleway"/>
                        <a:cs typeface="Raleway"/>
                        <a:sym typeface="Raleway"/>
                      </a:endParaRPr>
                    </a:p>
                  </a:txBody>
                  <a:tcPr marL="91425" marR="91425" marT="68575" marB="68575" anchor="ctr">
                    <a:lnL w="76200" cap="flat" cmpd="sng">
                      <a:solidFill>
                        <a:srgbClr val="2185C5">
                          <a:alpha val="0"/>
                        </a:srgbClr>
                      </a:solidFill>
                      <a:prstDash val="solid"/>
                      <a:round/>
                      <a:headEnd type="none" w="sm" len="sm"/>
                      <a:tailEnd type="none" w="sm" len="sm"/>
                    </a:lnL>
                    <a:lnR w="9525" cap="flat" cmpd="sng" algn="ctr">
                      <a:solidFill>
                        <a:srgbClr val="2185C5">
                          <a:alpha val="0"/>
                        </a:srgbClr>
                      </a:solidFill>
                      <a:prstDash val="solid"/>
                      <a:round/>
                      <a:headEnd type="none" w="sm" len="sm"/>
                      <a:tailEnd type="none" w="sm" len="sm"/>
                    </a:lnR>
                    <a:lnT w="9525" cap="flat" cmpd="sng" algn="ctr">
                      <a:solidFill>
                        <a:schemeClr val="accent2"/>
                      </a:solidFill>
                      <a:prstDash val="solid"/>
                      <a:round/>
                      <a:headEnd type="none" w="sm" len="sm"/>
                      <a:tailEnd type="none" w="sm" len="sm"/>
                    </a:lnT>
                    <a:lnB w="9525" cap="flat" cmpd="sng" algn="ctr">
                      <a:solidFill>
                        <a:schemeClr val="accent2"/>
                      </a:solidFill>
                      <a:prstDash val="solid"/>
                      <a:round/>
                      <a:headEnd type="none" w="sm" len="sm"/>
                      <a:tailEnd type="none" w="sm" len="sm"/>
                    </a:lnB>
                  </a:tcPr>
                </a:tc>
                <a:tc>
                  <a:txBody>
                    <a:bodyPr/>
                    <a:lstStyle/>
                    <a:p>
                      <a:pPr marL="0" lvl="0" indent="0" algn="ctr" rtl="0">
                        <a:spcBef>
                          <a:spcPts val="0"/>
                        </a:spcBef>
                        <a:spcAft>
                          <a:spcPts val="0"/>
                        </a:spcAft>
                        <a:buNone/>
                      </a:pPr>
                      <a:r>
                        <a:rPr lang="fr-CA" sz="1400" b="1" dirty="0">
                          <a:solidFill>
                            <a:schemeClr val="accent3"/>
                          </a:solidFill>
                          <a:latin typeface="Lato"/>
                          <a:ea typeface="Lato"/>
                          <a:cs typeface="Lato"/>
                          <a:sym typeface="Lato"/>
                        </a:rPr>
                        <a:t>214,75 $</a:t>
                      </a:r>
                      <a:endParaRPr sz="1400" b="1" dirty="0">
                        <a:solidFill>
                          <a:schemeClr val="accent3"/>
                        </a:solidFill>
                        <a:latin typeface="Lato"/>
                        <a:ea typeface="Lato"/>
                        <a:cs typeface="Lato"/>
                        <a:sym typeface="Lato"/>
                      </a:endParaRPr>
                    </a:p>
                  </a:txBody>
                  <a:tcPr marL="91425" marR="91425" marT="68575" marB="68575" anchor="ctr">
                    <a:lnL w="9525" cap="flat" cmpd="sng" algn="ctr">
                      <a:solidFill>
                        <a:srgbClr val="2185C5">
                          <a:alpha val="0"/>
                        </a:srgbClr>
                      </a:solidFill>
                      <a:prstDash val="solid"/>
                      <a:round/>
                      <a:headEnd type="none" w="sm" len="sm"/>
                      <a:tailEnd type="none" w="sm" len="sm"/>
                    </a:lnL>
                    <a:lnR w="9525" cap="flat" cmpd="sng" algn="ctr">
                      <a:solidFill>
                        <a:srgbClr val="2185C5">
                          <a:alpha val="0"/>
                        </a:srgbClr>
                      </a:solidFill>
                      <a:prstDash val="solid"/>
                      <a:round/>
                      <a:headEnd type="none" w="sm" len="sm"/>
                      <a:tailEnd type="none" w="sm" len="sm"/>
                    </a:lnR>
                    <a:lnT w="9525" cap="flat" cmpd="sng" algn="ctr">
                      <a:solidFill>
                        <a:schemeClr val="accent2"/>
                      </a:solidFill>
                      <a:prstDash val="solid"/>
                      <a:round/>
                      <a:headEnd type="none" w="sm" len="sm"/>
                      <a:tailEnd type="none" w="sm" len="sm"/>
                    </a:lnT>
                    <a:lnB w="9525" cap="flat" cmpd="sng" algn="ctr">
                      <a:solidFill>
                        <a:schemeClr val="accent2"/>
                      </a:solidFill>
                      <a:prstDash val="solid"/>
                      <a:round/>
                      <a:headEnd type="none" w="sm" len="sm"/>
                      <a:tailEnd type="none" w="sm" len="sm"/>
                    </a:lnB>
                  </a:tcPr>
                </a:tc>
                <a:tc>
                  <a:txBody>
                    <a:bodyPr/>
                    <a:lstStyle/>
                    <a:p>
                      <a:pPr marL="0" lvl="0" indent="0" algn="ctr" rtl="0">
                        <a:spcBef>
                          <a:spcPts val="0"/>
                        </a:spcBef>
                        <a:spcAft>
                          <a:spcPts val="0"/>
                        </a:spcAft>
                        <a:buNone/>
                      </a:pPr>
                      <a:r>
                        <a:rPr lang="en" sz="1400" b="1" dirty="0">
                          <a:solidFill>
                            <a:srgbClr val="00B050"/>
                          </a:solidFill>
                          <a:latin typeface="Lato"/>
                          <a:ea typeface="Lato"/>
                          <a:cs typeface="Lato"/>
                          <a:sym typeface="Lato"/>
                        </a:rPr>
                        <a:t>189,13 $</a:t>
                      </a:r>
                    </a:p>
                  </a:txBody>
                  <a:tcPr marL="91425" marR="91425" marT="68575" marB="68575" anchor="ctr">
                    <a:lnL w="9525" cap="flat" cmpd="sng" algn="ctr">
                      <a:solidFill>
                        <a:srgbClr val="2185C5">
                          <a:alpha val="0"/>
                        </a:srgbClr>
                      </a:solidFill>
                      <a:prstDash val="solid"/>
                      <a:round/>
                      <a:headEnd type="none" w="sm" len="sm"/>
                      <a:tailEnd type="none" w="sm" len="sm"/>
                    </a:lnL>
                    <a:lnR w="9525" cap="flat" cmpd="sng" algn="ctr">
                      <a:solidFill>
                        <a:srgbClr val="2185C5">
                          <a:alpha val="0"/>
                        </a:srgbClr>
                      </a:solidFill>
                      <a:prstDash val="solid"/>
                      <a:round/>
                      <a:headEnd type="none" w="sm" len="sm"/>
                      <a:tailEnd type="none" w="sm" len="sm"/>
                    </a:lnR>
                    <a:lnT w="9525" cap="flat" cmpd="sng" algn="ctr">
                      <a:solidFill>
                        <a:schemeClr val="accent2"/>
                      </a:solidFill>
                      <a:prstDash val="solid"/>
                      <a:round/>
                      <a:headEnd type="none" w="sm" len="sm"/>
                      <a:tailEnd type="none" w="sm" len="sm"/>
                    </a:lnT>
                    <a:lnB w="9525" cap="flat" cmpd="sng" algn="ctr">
                      <a:solidFill>
                        <a:schemeClr val="accent2"/>
                      </a:solidFill>
                      <a:prstDash val="solid"/>
                      <a:round/>
                      <a:headEnd type="none" w="sm" len="sm"/>
                      <a:tailEnd type="none" w="sm" len="sm"/>
                    </a:lnB>
                  </a:tcPr>
                </a:tc>
                <a:tc>
                  <a:txBody>
                    <a:bodyPr/>
                    <a:lstStyle/>
                    <a:p>
                      <a:pPr marL="0" lvl="0" indent="0" algn="ctr" rtl="0">
                        <a:spcBef>
                          <a:spcPts val="0"/>
                        </a:spcBef>
                        <a:spcAft>
                          <a:spcPts val="0"/>
                        </a:spcAft>
                        <a:buNone/>
                      </a:pPr>
                      <a:r>
                        <a:rPr lang="fr-CA" sz="1400" b="1" dirty="0">
                          <a:solidFill>
                            <a:schemeClr val="accent6">
                              <a:lumMod val="50000"/>
                            </a:schemeClr>
                          </a:solidFill>
                          <a:latin typeface="Lato"/>
                          <a:ea typeface="Lato"/>
                          <a:cs typeface="Lato"/>
                          <a:sym typeface="Lato"/>
                        </a:rPr>
                        <a:t>11,9 %</a:t>
                      </a:r>
                      <a:endParaRPr sz="1400" b="1" dirty="0">
                        <a:solidFill>
                          <a:schemeClr val="accent6">
                            <a:lumMod val="50000"/>
                          </a:schemeClr>
                        </a:solidFill>
                        <a:latin typeface="Lato"/>
                        <a:ea typeface="Lato"/>
                        <a:cs typeface="Lato"/>
                        <a:sym typeface="Lato"/>
                      </a:endParaRPr>
                    </a:p>
                  </a:txBody>
                  <a:tcPr marL="91425" marR="91425" marT="68575" marB="68575" anchor="ctr">
                    <a:lnL w="9525" cap="flat" cmpd="sng" algn="ctr">
                      <a:solidFill>
                        <a:srgbClr val="2185C5">
                          <a:alpha val="0"/>
                        </a:srgbClr>
                      </a:solidFill>
                      <a:prstDash val="solid"/>
                      <a:round/>
                      <a:headEnd type="none" w="sm" len="sm"/>
                      <a:tailEnd type="none" w="sm" len="sm"/>
                    </a:lnL>
                    <a:lnR w="76200" cap="flat" cmpd="sng">
                      <a:solidFill>
                        <a:srgbClr val="2185C5">
                          <a:alpha val="0"/>
                        </a:srgbClr>
                      </a:solidFill>
                      <a:prstDash val="solid"/>
                      <a:round/>
                      <a:headEnd type="none" w="sm" len="sm"/>
                      <a:tailEnd type="none" w="sm" len="sm"/>
                    </a:lnR>
                    <a:lnT w="9525" cap="flat" cmpd="sng" algn="ctr">
                      <a:solidFill>
                        <a:schemeClr val="accent2"/>
                      </a:solidFill>
                      <a:prstDash val="solid"/>
                      <a:round/>
                      <a:headEnd type="none" w="sm" len="sm"/>
                      <a:tailEnd type="none" w="sm" len="sm"/>
                    </a:lnT>
                    <a:lnB w="9525" cap="flat" cmpd="sng" algn="ctr">
                      <a:solidFill>
                        <a:schemeClr val="accent2"/>
                      </a:solidFill>
                      <a:prstDash val="solid"/>
                      <a:round/>
                      <a:headEnd type="none" w="sm" len="sm"/>
                      <a:tailEnd type="none" w="sm" len="sm"/>
                    </a:lnB>
                  </a:tcPr>
                </a:tc>
                <a:extLst>
                  <a:ext uri="{0D108BD9-81ED-4DB2-BD59-A6C34878D82A}">
                    <a16:rowId xmlns:a16="http://schemas.microsoft.com/office/drawing/2014/main" val="1391888218"/>
                  </a:ext>
                </a:extLst>
              </a:tr>
              <a:tr h="618342">
                <a:tc>
                  <a:txBody>
                    <a:bodyPr/>
                    <a:lstStyle/>
                    <a:p>
                      <a:pPr marL="0" lvl="0" indent="0" algn="r" rtl="0">
                        <a:spcBef>
                          <a:spcPts val="0"/>
                        </a:spcBef>
                        <a:spcAft>
                          <a:spcPts val="0"/>
                        </a:spcAft>
                        <a:buNone/>
                      </a:pPr>
                      <a:r>
                        <a:rPr lang="fr-CA" sz="1300" b="1" dirty="0">
                          <a:solidFill>
                            <a:schemeClr val="dk2"/>
                          </a:solidFill>
                          <a:latin typeface="Raleway"/>
                          <a:ea typeface="Raleway"/>
                          <a:cs typeface="Raleway"/>
                          <a:sym typeface="Raleway"/>
                        </a:rPr>
                        <a:t>Canadian</a:t>
                      </a:r>
                      <a:r>
                        <a:rPr lang="fr-CA" sz="1300" b="1" baseline="0" dirty="0">
                          <a:solidFill>
                            <a:schemeClr val="dk2"/>
                          </a:solidFill>
                          <a:latin typeface="Raleway"/>
                          <a:ea typeface="Raleway"/>
                          <a:cs typeface="Raleway"/>
                          <a:sym typeface="Raleway"/>
                        </a:rPr>
                        <a:t> Business and Society (ADM1301)</a:t>
                      </a:r>
                      <a:endParaRPr sz="1300" b="1" dirty="0">
                        <a:solidFill>
                          <a:schemeClr val="dk2"/>
                        </a:solidFill>
                        <a:latin typeface="Raleway"/>
                        <a:ea typeface="Raleway"/>
                        <a:cs typeface="Raleway"/>
                        <a:sym typeface="Raleway"/>
                      </a:endParaRPr>
                    </a:p>
                  </a:txBody>
                  <a:tcPr marL="91425" marR="91425" marT="68575" marB="68575" anchor="ctr">
                    <a:lnL w="76200" cap="flat" cmpd="sng">
                      <a:solidFill>
                        <a:srgbClr val="2185C5">
                          <a:alpha val="0"/>
                        </a:srgbClr>
                      </a:solidFill>
                      <a:prstDash val="solid"/>
                      <a:round/>
                      <a:headEnd type="none" w="sm" len="sm"/>
                      <a:tailEnd type="none" w="sm" len="sm"/>
                    </a:lnL>
                    <a:lnR w="9525" cap="flat" cmpd="sng" algn="ctr">
                      <a:solidFill>
                        <a:srgbClr val="2185C5">
                          <a:alpha val="0"/>
                        </a:srgbClr>
                      </a:solidFill>
                      <a:prstDash val="solid"/>
                      <a:round/>
                      <a:headEnd type="none" w="sm" len="sm"/>
                      <a:tailEnd type="none" w="sm" len="sm"/>
                    </a:lnR>
                    <a:lnT w="9525" cap="flat" cmpd="sng">
                      <a:solidFill>
                        <a:schemeClr val="accent2"/>
                      </a:solidFill>
                      <a:prstDash val="solid"/>
                      <a:round/>
                      <a:headEnd type="none" w="sm" len="sm"/>
                      <a:tailEnd type="none" w="sm" len="sm"/>
                    </a:lnT>
                    <a:lnB w="76200" cap="flat" cmpd="sng">
                      <a:solidFill>
                        <a:schemeClr val="accent1"/>
                      </a:solidFill>
                      <a:prstDash val="solid"/>
                      <a:round/>
                      <a:headEnd type="none" w="sm" len="sm"/>
                      <a:tailEnd type="none" w="sm" len="sm"/>
                    </a:lnB>
                  </a:tcPr>
                </a:tc>
                <a:tc>
                  <a:txBody>
                    <a:bodyPr/>
                    <a:lstStyle/>
                    <a:p>
                      <a:pPr marL="0" lvl="0" indent="0" algn="ctr" rtl="0">
                        <a:spcBef>
                          <a:spcPts val="0"/>
                        </a:spcBef>
                        <a:spcAft>
                          <a:spcPts val="0"/>
                        </a:spcAft>
                        <a:buNone/>
                      </a:pPr>
                      <a:r>
                        <a:rPr lang="fr-CA" sz="1400" b="1" dirty="0">
                          <a:solidFill>
                            <a:schemeClr val="accent3"/>
                          </a:solidFill>
                          <a:latin typeface="Lato"/>
                          <a:ea typeface="Lato"/>
                          <a:cs typeface="Lato"/>
                          <a:sym typeface="Lato"/>
                        </a:rPr>
                        <a:t>135,75 $</a:t>
                      </a:r>
                      <a:endParaRPr sz="1400" b="1" dirty="0">
                        <a:solidFill>
                          <a:schemeClr val="accent3"/>
                        </a:solidFill>
                        <a:latin typeface="Lato"/>
                        <a:ea typeface="Lato"/>
                        <a:cs typeface="Lato"/>
                        <a:sym typeface="Lato"/>
                      </a:endParaRPr>
                    </a:p>
                  </a:txBody>
                  <a:tcPr marL="91425" marR="91425" marT="68575" marB="68575" anchor="ctr">
                    <a:lnL w="9525" cap="flat" cmpd="sng" algn="ctr">
                      <a:solidFill>
                        <a:srgbClr val="2185C5">
                          <a:alpha val="0"/>
                        </a:srgbClr>
                      </a:solidFill>
                      <a:prstDash val="solid"/>
                      <a:round/>
                      <a:headEnd type="none" w="sm" len="sm"/>
                      <a:tailEnd type="none" w="sm" len="sm"/>
                    </a:lnL>
                    <a:lnR w="9525" cap="flat" cmpd="sng" algn="ctr">
                      <a:solidFill>
                        <a:srgbClr val="2185C5">
                          <a:alpha val="0"/>
                        </a:srgbClr>
                      </a:solidFill>
                      <a:prstDash val="solid"/>
                      <a:round/>
                      <a:headEnd type="none" w="sm" len="sm"/>
                      <a:tailEnd type="none" w="sm" len="sm"/>
                    </a:lnR>
                    <a:lnT w="9525" cap="flat" cmpd="sng">
                      <a:solidFill>
                        <a:schemeClr val="accent2"/>
                      </a:solidFill>
                      <a:prstDash val="solid"/>
                      <a:round/>
                      <a:headEnd type="none" w="sm" len="sm"/>
                      <a:tailEnd type="none" w="sm" len="sm"/>
                    </a:lnT>
                    <a:lnB w="76200" cap="flat" cmpd="sng">
                      <a:solidFill>
                        <a:schemeClr val="accent1"/>
                      </a:solidFill>
                      <a:prstDash val="solid"/>
                      <a:round/>
                      <a:headEnd type="none" w="sm" len="sm"/>
                      <a:tailEnd type="none" w="sm" len="sm"/>
                    </a:lnB>
                  </a:tcPr>
                </a:tc>
                <a:tc>
                  <a:txBody>
                    <a:bodyPr/>
                    <a:lstStyle/>
                    <a:p>
                      <a:pPr marL="0" lvl="0" indent="0" algn="ctr" rtl="0">
                        <a:spcBef>
                          <a:spcPts val="0"/>
                        </a:spcBef>
                        <a:spcAft>
                          <a:spcPts val="0"/>
                        </a:spcAft>
                        <a:buNone/>
                      </a:pPr>
                      <a:r>
                        <a:rPr lang="en" sz="1400" b="1" dirty="0">
                          <a:solidFill>
                            <a:srgbClr val="00B050"/>
                          </a:solidFill>
                          <a:latin typeface="Lato"/>
                          <a:ea typeface="Lato"/>
                          <a:cs typeface="Lato"/>
                          <a:sym typeface="Lato"/>
                        </a:rPr>
                        <a:t>118,86 $</a:t>
                      </a:r>
                    </a:p>
                  </a:txBody>
                  <a:tcPr marL="91425" marR="91425" marT="68575" marB="68575" anchor="ctr">
                    <a:lnL w="9525" cap="flat" cmpd="sng" algn="ctr">
                      <a:solidFill>
                        <a:srgbClr val="2185C5">
                          <a:alpha val="0"/>
                        </a:srgbClr>
                      </a:solidFill>
                      <a:prstDash val="solid"/>
                      <a:round/>
                      <a:headEnd type="none" w="sm" len="sm"/>
                      <a:tailEnd type="none" w="sm" len="sm"/>
                    </a:lnL>
                    <a:lnR w="9525" cap="flat" cmpd="sng" algn="ctr">
                      <a:solidFill>
                        <a:srgbClr val="2185C5">
                          <a:alpha val="0"/>
                        </a:srgbClr>
                      </a:solidFill>
                      <a:prstDash val="solid"/>
                      <a:round/>
                      <a:headEnd type="none" w="sm" len="sm"/>
                      <a:tailEnd type="none" w="sm" len="sm"/>
                    </a:lnR>
                    <a:lnT w="9525" cap="flat" cmpd="sng">
                      <a:solidFill>
                        <a:schemeClr val="accent2"/>
                      </a:solidFill>
                      <a:prstDash val="solid"/>
                      <a:round/>
                      <a:headEnd type="none" w="sm" len="sm"/>
                      <a:tailEnd type="none" w="sm" len="sm"/>
                    </a:lnT>
                    <a:lnB w="76200" cap="flat" cmpd="sng">
                      <a:solidFill>
                        <a:schemeClr val="accent1"/>
                      </a:solidFill>
                      <a:prstDash val="solid"/>
                      <a:round/>
                      <a:headEnd type="none" w="sm" len="sm"/>
                      <a:tailEnd type="none" w="sm" len="sm"/>
                    </a:lnB>
                  </a:tcPr>
                </a:tc>
                <a:tc>
                  <a:txBody>
                    <a:bodyPr/>
                    <a:lstStyle/>
                    <a:p>
                      <a:pPr marL="0" lvl="0" indent="0" algn="ctr" rtl="0">
                        <a:spcBef>
                          <a:spcPts val="0"/>
                        </a:spcBef>
                        <a:spcAft>
                          <a:spcPts val="0"/>
                        </a:spcAft>
                        <a:buNone/>
                      </a:pPr>
                      <a:r>
                        <a:rPr lang="fr-CA" sz="1400" b="1" dirty="0">
                          <a:solidFill>
                            <a:schemeClr val="accent6">
                              <a:lumMod val="50000"/>
                            </a:schemeClr>
                          </a:solidFill>
                          <a:latin typeface="Lato"/>
                          <a:ea typeface="Lato"/>
                          <a:cs typeface="Lato"/>
                          <a:sym typeface="Lato"/>
                        </a:rPr>
                        <a:t>12,4 %</a:t>
                      </a:r>
                    </a:p>
                  </a:txBody>
                  <a:tcPr marL="91425" marR="91425" marT="68575" marB="68575" anchor="ctr">
                    <a:lnL w="9525" cap="flat" cmpd="sng" algn="ctr">
                      <a:solidFill>
                        <a:srgbClr val="2185C5">
                          <a:alpha val="0"/>
                        </a:srgbClr>
                      </a:solidFill>
                      <a:prstDash val="solid"/>
                      <a:round/>
                      <a:headEnd type="none" w="sm" len="sm"/>
                      <a:tailEnd type="none" w="sm" len="sm"/>
                    </a:lnL>
                    <a:lnR w="76200" cap="flat" cmpd="sng">
                      <a:solidFill>
                        <a:srgbClr val="2185C5">
                          <a:alpha val="0"/>
                        </a:srgbClr>
                      </a:solidFill>
                      <a:prstDash val="solid"/>
                      <a:round/>
                      <a:headEnd type="none" w="sm" len="sm"/>
                      <a:tailEnd type="none" w="sm" len="sm"/>
                    </a:lnR>
                    <a:lnT w="9525" cap="flat" cmpd="sng">
                      <a:solidFill>
                        <a:schemeClr val="accent2"/>
                      </a:solidFill>
                      <a:prstDash val="solid"/>
                      <a:round/>
                      <a:headEnd type="none" w="sm" len="sm"/>
                      <a:tailEnd type="none" w="sm" len="sm"/>
                    </a:lnT>
                    <a:lnB w="76200" cap="flat" cmpd="sng">
                      <a:solidFill>
                        <a:schemeClr val="accent1"/>
                      </a:solidFill>
                      <a:prstDash val="solid"/>
                      <a:round/>
                      <a:headEnd type="none" w="sm" len="sm"/>
                      <a:tailEnd type="none" w="sm" len="sm"/>
                    </a:lnB>
                  </a:tcPr>
                </a:tc>
                <a:extLst>
                  <a:ext uri="{0D108BD9-81ED-4DB2-BD59-A6C34878D82A}">
                    <a16:rowId xmlns:a16="http://schemas.microsoft.com/office/drawing/2014/main" val="2085108353"/>
                  </a:ext>
                </a:extLst>
              </a:tr>
            </a:tbl>
          </a:graphicData>
        </a:graphic>
      </p:graphicFrame>
      <p:sp>
        <p:nvSpPr>
          <p:cNvPr id="200" name="Google Shape;200;p24"/>
          <p:cNvSpPr txBox="1">
            <a:spLocks noGrp="1"/>
          </p:cNvSpPr>
          <p:nvPr>
            <p:ph type="sldNum" idx="12"/>
          </p:nvPr>
        </p:nvSpPr>
        <p:spPr>
          <a:xfrm>
            <a:off x="8480575" y="4696933"/>
            <a:ext cx="548700" cy="3135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27</a:t>
            </a:fld>
            <a:endParaRPr/>
          </a:p>
        </p:txBody>
      </p:sp>
      <p:sp>
        <p:nvSpPr>
          <p:cNvPr id="5" name="Title 1"/>
          <p:cNvSpPr txBox="1">
            <a:spLocks/>
          </p:cNvSpPr>
          <p:nvPr/>
        </p:nvSpPr>
        <p:spPr>
          <a:xfrm>
            <a:off x="334980" y="222759"/>
            <a:ext cx="8694295" cy="683012"/>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1pPr>
            <a:lvl2pPr marR="0" lvl="1"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2pPr>
            <a:lvl3pPr marR="0" lvl="2"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3pPr>
            <a:lvl4pPr marR="0" lvl="3"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4pPr>
            <a:lvl5pPr marR="0" lvl="4"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5pPr>
            <a:lvl6pPr marR="0" lvl="5"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6pPr>
            <a:lvl7pPr marR="0" lvl="6"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7pPr>
            <a:lvl8pPr marR="0" lvl="7"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8pPr>
            <a:lvl9pPr marR="0" lvl="8"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9pPr>
          </a:lstStyle>
          <a:p>
            <a:pPr algn="ctr"/>
            <a:r>
              <a:rPr lang="fr-CA" sz="2900" b="1" dirty="0" smtClean="0">
                <a:solidFill>
                  <a:srgbClr val="0070C0"/>
                </a:solidFill>
              </a:rPr>
              <a:t>Boutique </a:t>
            </a:r>
            <a:r>
              <a:rPr lang="fr-CA" sz="2900" b="1" dirty="0">
                <a:solidFill>
                  <a:srgbClr val="0070C0"/>
                </a:solidFill>
              </a:rPr>
              <a:t>Campus vs Agora, 2018-2019</a:t>
            </a:r>
            <a:endParaRPr lang="en-US" sz="2900" b="1" dirty="0">
              <a:solidFill>
                <a:srgbClr val="0070C0"/>
              </a:solidFill>
            </a:endParaRPr>
          </a:p>
        </p:txBody>
      </p:sp>
      <p:sp>
        <p:nvSpPr>
          <p:cNvPr id="2" name="Rectangle 1">
            <a:extLst>
              <a:ext uri="{FF2B5EF4-FFF2-40B4-BE49-F238E27FC236}">
                <a16:creationId xmlns:a16="http://schemas.microsoft.com/office/drawing/2014/main" id="{7ADC8FD5-F9E9-4077-860A-5C4B350A342F}"/>
              </a:ext>
            </a:extLst>
          </p:cNvPr>
          <p:cNvSpPr/>
          <p:nvPr/>
        </p:nvSpPr>
        <p:spPr>
          <a:xfrm>
            <a:off x="741814" y="4696929"/>
            <a:ext cx="7657344" cy="307777"/>
          </a:xfrm>
          <a:prstGeom prst="rect">
            <a:avLst/>
          </a:prstGeom>
        </p:spPr>
        <p:txBody>
          <a:bodyPr wrap="square">
            <a:spAutoFit/>
          </a:bodyPr>
          <a:lstStyle/>
          <a:p>
            <a:pPr lvl="0" algn="ctr"/>
            <a:r>
              <a:rPr lang="en-CA" dirty="0" err="1">
                <a:latin typeface="Lato" panose="020B0604020202020204" charset="0"/>
              </a:rPr>
              <a:t>Exemples</a:t>
            </a:r>
            <a:r>
              <a:rPr lang="en-CA" dirty="0">
                <a:latin typeface="Lato" panose="020B0604020202020204" charset="0"/>
              </a:rPr>
              <a:t> de </a:t>
            </a:r>
            <a:r>
              <a:rPr lang="en-CA" dirty="0" err="1">
                <a:latin typeface="Lato" panose="020B0604020202020204" charset="0"/>
              </a:rPr>
              <a:t>manuels</a:t>
            </a:r>
            <a:r>
              <a:rPr lang="en-CA" dirty="0">
                <a:latin typeface="Lato" panose="020B0604020202020204" charset="0"/>
              </a:rPr>
              <a:t>, </a:t>
            </a:r>
            <a:r>
              <a:rPr lang="en-CA" dirty="0" err="1">
                <a:latin typeface="Lato" panose="020B0604020202020204" charset="0"/>
              </a:rPr>
              <a:t>même</a:t>
            </a:r>
            <a:r>
              <a:rPr lang="en-CA" dirty="0">
                <a:latin typeface="Lato" panose="020B0604020202020204" charset="0"/>
              </a:rPr>
              <a:t> format et </a:t>
            </a:r>
            <a:r>
              <a:rPr lang="en-CA" dirty="0" err="1">
                <a:latin typeface="Lato" panose="020B0604020202020204" charset="0"/>
              </a:rPr>
              <a:t>même</a:t>
            </a:r>
            <a:r>
              <a:rPr lang="en-CA" dirty="0">
                <a:latin typeface="Lato" panose="020B0604020202020204" charset="0"/>
              </a:rPr>
              <a:t> condition, à </a:t>
            </a:r>
            <a:r>
              <a:rPr lang="en-CA" dirty="0" err="1">
                <a:latin typeface="Lato" panose="020B0604020202020204" charset="0"/>
              </a:rPr>
              <a:t>chaque</a:t>
            </a:r>
            <a:r>
              <a:rPr lang="en-CA" dirty="0">
                <a:latin typeface="Lato" panose="020B0604020202020204" charset="0"/>
              </a:rPr>
              <a:t> </a:t>
            </a:r>
            <a:r>
              <a:rPr lang="en-CA" dirty="0" err="1">
                <a:latin typeface="Lato" panose="020B0604020202020204" charset="0"/>
              </a:rPr>
              <a:t>endroit</a:t>
            </a:r>
            <a:endParaRPr lang="en-CA" dirty="0">
              <a:latin typeface="Lato" panose="020B0604020202020204" charset="0"/>
            </a:endParaRPr>
          </a:p>
        </p:txBody>
      </p:sp>
      <p:sp>
        <p:nvSpPr>
          <p:cNvPr id="6" name="Rectangle 5">
            <a:extLst>
              <a:ext uri="{FF2B5EF4-FFF2-40B4-BE49-F238E27FC236}">
                <a16:creationId xmlns:a16="http://schemas.microsoft.com/office/drawing/2014/main" id="{7ADC8FD5-F9E9-4077-860A-5C4B350A342F}"/>
              </a:ext>
            </a:extLst>
          </p:cNvPr>
          <p:cNvSpPr/>
          <p:nvPr/>
        </p:nvSpPr>
        <p:spPr>
          <a:xfrm>
            <a:off x="741814" y="1000655"/>
            <a:ext cx="7657344" cy="369332"/>
          </a:xfrm>
          <a:prstGeom prst="rect">
            <a:avLst/>
          </a:prstGeom>
        </p:spPr>
        <p:txBody>
          <a:bodyPr wrap="square">
            <a:spAutoFit/>
          </a:bodyPr>
          <a:lstStyle/>
          <a:p>
            <a:pPr lvl="0" algn="ctr"/>
            <a:r>
              <a:rPr lang="en-CA" sz="1800" b="1" dirty="0" err="1">
                <a:latin typeface="Lato" panose="020B0604020202020204" charset="0"/>
              </a:rPr>
              <a:t>Moyenne</a:t>
            </a:r>
            <a:r>
              <a:rPr lang="en-CA" sz="1800" b="1" dirty="0">
                <a:latin typeface="Lato" panose="020B0604020202020204" charset="0"/>
              </a:rPr>
              <a:t> :  9,8 %		</a:t>
            </a:r>
            <a:r>
              <a:rPr lang="en-CA" sz="1800" b="1" dirty="0" err="1">
                <a:latin typeface="Lato" panose="020B0604020202020204" charset="0"/>
              </a:rPr>
              <a:t>Médiane</a:t>
            </a:r>
            <a:r>
              <a:rPr lang="en-CA" sz="1800" b="1" dirty="0">
                <a:latin typeface="Lato" panose="020B0604020202020204" charset="0"/>
              </a:rPr>
              <a:t> : 12,0 %</a:t>
            </a:r>
          </a:p>
        </p:txBody>
      </p:sp>
    </p:spTree>
    <p:extLst>
      <p:ext uri="{BB962C8B-B14F-4D97-AF65-F5344CB8AC3E}">
        <p14:creationId xmlns:p14="http://schemas.microsoft.com/office/powerpoint/2010/main" val="36888701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50" name="Google Shape;250;p28"/>
          <p:cNvSpPr txBox="1"/>
          <p:nvPr/>
        </p:nvSpPr>
        <p:spPr>
          <a:xfrm>
            <a:off x="2417194" y="3711977"/>
            <a:ext cx="2284346" cy="1035591"/>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sz="1600" i="1" dirty="0">
                <a:latin typeface="Lato"/>
                <a:ea typeface="Lato"/>
                <a:cs typeface="Lato"/>
                <a:sym typeface="Lato"/>
              </a:rPr>
              <a:t>Broadview Pocket Guide to Writing </a:t>
            </a:r>
            <a:r>
              <a:rPr lang="en" sz="1600" dirty="0">
                <a:latin typeface="Lato"/>
                <a:ea typeface="Lato"/>
                <a:cs typeface="Lato"/>
                <a:sym typeface="Lato"/>
              </a:rPr>
              <a:t>(4</a:t>
            </a:r>
            <a:r>
              <a:rPr lang="en" sz="1600" baseline="30000" dirty="0">
                <a:latin typeface="Lato"/>
                <a:ea typeface="Lato"/>
                <a:cs typeface="Lato"/>
                <a:sym typeface="Lato"/>
              </a:rPr>
              <a:t>th</a:t>
            </a:r>
            <a:r>
              <a:rPr lang="en" sz="1600" dirty="0">
                <a:latin typeface="Lato"/>
                <a:ea typeface="Lato"/>
                <a:cs typeface="Lato"/>
                <a:sym typeface="Lato"/>
              </a:rPr>
              <a:t> ed.) (Broadview) </a:t>
            </a:r>
            <a:r>
              <a:rPr lang="en" sz="1600" b="1" dirty="0" smtClean="0">
                <a:latin typeface="Lato"/>
                <a:ea typeface="Lato"/>
                <a:cs typeface="Lato"/>
                <a:sym typeface="Lato"/>
              </a:rPr>
              <a:t>21,50 $</a:t>
            </a:r>
            <a:endParaRPr sz="1200" b="1" dirty="0">
              <a:latin typeface="Lato"/>
              <a:ea typeface="Lato"/>
              <a:cs typeface="Lato"/>
              <a:sym typeface="Lato"/>
            </a:endParaRPr>
          </a:p>
        </p:txBody>
      </p:sp>
      <p:sp>
        <p:nvSpPr>
          <p:cNvPr id="251" name="Google Shape;251;p28"/>
          <p:cNvSpPr txBox="1">
            <a:spLocks noGrp="1"/>
          </p:cNvSpPr>
          <p:nvPr>
            <p:ph type="sldNum" idx="12"/>
          </p:nvPr>
        </p:nvSpPr>
        <p:spPr>
          <a:xfrm>
            <a:off x="8480575" y="4696933"/>
            <a:ext cx="548700" cy="3135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28</a:t>
            </a:fld>
            <a:endParaRPr/>
          </a:p>
        </p:txBody>
      </p:sp>
      <p:sp>
        <p:nvSpPr>
          <p:cNvPr id="14" name="Title 1"/>
          <p:cNvSpPr txBox="1">
            <a:spLocks/>
          </p:cNvSpPr>
          <p:nvPr/>
        </p:nvSpPr>
        <p:spPr>
          <a:xfrm>
            <a:off x="262327" y="268479"/>
            <a:ext cx="8694295" cy="683012"/>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1pPr>
            <a:lvl2pPr marR="0" lvl="1"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2pPr>
            <a:lvl3pPr marR="0" lvl="2"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3pPr>
            <a:lvl4pPr marR="0" lvl="3"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4pPr>
            <a:lvl5pPr marR="0" lvl="4"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5pPr>
            <a:lvl6pPr marR="0" lvl="5"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6pPr>
            <a:lvl7pPr marR="0" lvl="6"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7pPr>
            <a:lvl8pPr marR="0" lvl="7"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8pPr>
            <a:lvl9pPr marR="0" lvl="8"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9pPr>
          </a:lstStyle>
          <a:p>
            <a:pPr algn="ctr"/>
            <a:r>
              <a:rPr lang="fr-CA" sz="3100" b="1" dirty="0" smtClean="0">
                <a:solidFill>
                  <a:srgbClr val="0070C0"/>
                </a:solidFill>
              </a:rPr>
              <a:t>Différences </a:t>
            </a:r>
            <a:r>
              <a:rPr lang="fr-CA" sz="3100" b="1" dirty="0">
                <a:solidFill>
                  <a:srgbClr val="0070C0"/>
                </a:solidFill>
              </a:rPr>
              <a:t>par section</a:t>
            </a:r>
            <a:endParaRPr lang="en-US" sz="3100" b="1" dirty="0">
              <a:solidFill>
                <a:srgbClr val="0070C0"/>
              </a:solidFill>
            </a:endParaRPr>
          </a:p>
        </p:txBody>
      </p:sp>
      <p:sp>
        <p:nvSpPr>
          <p:cNvPr id="15" name="Rectangle 14">
            <a:extLst>
              <a:ext uri="{FF2B5EF4-FFF2-40B4-BE49-F238E27FC236}">
                <a16:creationId xmlns:a16="http://schemas.microsoft.com/office/drawing/2014/main" id="{7ADC8FD5-F9E9-4077-860A-5C4B350A342F}"/>
              </a:ext>
            </a:extLst>
          </p:cNvPr>
          <p:cNvSpPr/>
          <p:nvPr/>
        </p:nvSpPr>
        <p:spPr>
          <a:xfrm>
            <a:off x="741814" y="1000655"/>
            <a:ext cx="7657344" cy="646331"/>
          </a:xfrm>
          <a:prstGeom prst="rect">
            <a:avLst/>
          </a:prstGeom>
        </p:spPr>
        <p:txBody>
          <a:bodyPr wrap="square">
            <a:spAutoFit/>
          </a:bodyPr>
          <a:lstStyle/>
          <a:p>
            <a:pPr lvl="0" algn="ctr"/>
            <a:r>
              <a:rPr lang="en-CA" sz="1800" dirty="0">
                <a:latin typeface="Lato" panose="020B0604020202020204" charset="0"/>
              </a:rPr>
              <a:t>ENG1100 – Workshop in Essay Writing (</a:t>
            </a:r>
            <a:r>
              <a:rPr lang="en-CA" sz="1800" dirty="0" err="1">
                <a:latin typeface="Lato" panose="020B0604020202020204" charset="0"/>
              </a:rPr>
              <a:t>automne</a:t>
            </a:r>
            <a:r>
              <a:rPr lang="en-CA" sz="1800" dirty="0">
                <a:latin typeface="Lato" panose="020B0604020202020204" charset="0"/>
              </a:rPr>
              <a:t> 2019)</a:t>
            </a:r>
          </a:p>
          <a:p>
            <a:pPr lvl="0" algn="ctr"/>
            <a:r>
              <a:rPr lang="en-CA" sz="1800" dirty="0">
                <a:latin typeface="Lato" panose="020B0604020202020204" charset="0"/>
              </a:rPr>
              <a:t>44 sections</a:t>
            </a:r>
          </a:p>
        </p:txBody>
      </p:sp>
      <p:sp>
        <p:nvSpPr>
          <p:cNvPr id="18" name="Google Shape;244;p28"/>
          <p:cNvSpPr txBox="1"/>
          <p:nvPr/>
        </p:nvSpPr>
        <p:spPr>
          <a:xfrm>
            <a:off x="2451983" y="2314766"/>
            <a:ext cx="2120017" cy="684658"/>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sz="1600" i="1" dirty="0">
                <a:latin typeface="Lato"/>
                <a:ea typeface="Lato"/>
                <a:cs typeface="Lato"/>
                <a:sym typeface="Lato"/>
              </a:rPr>
              <a:t>Writing by Choice </a:t>
            </a:r>
            <a:r>
              <a:rPr lang="en" sz="1600" dirty="0">
                <a:latin typeface="Lato"/>
                <a:ea typeface="Lato"/>
                <a:cs typeface="Lato"/>
                <a:sym typeface="Lato"/>
              </a:rPr>
              <a:t>(3</a:t>
            </a:r>
            <a:r>
              <a:rPr lang="en" sz="1600" baseline="30000" dirty="0">
                <a:latin typeface="Lato"/>
                <a:ea typeface="Lato"/>
                <a:cs typeface="Lato"/>
                <a:sym typeface="Lato"/>
              </a:rPr>
              <a:t>rd</a:t>
            </a:r>
            <a:r>
              <a:rPr lang="en" sz="1600" dirty="0">
                <a:latin typeface="Lato"/>
                <a:ea typeface="Lato"/>
                <a:cs typeface="Lato"/>
                <a:sym typeface="Lato"/>
              </a:rPr>
              <a:t> ed.) (OUP) </a:t>
            </a:r>
            <a:r>
              <a:rPr lang="en" sz="1600" b="1" dirty="0" smtClean="0">
                <a:latin typeface="Lato"/>
                <a:ea typeface="Lato"/>
                <a:cs typeface="Lato"/>
                <a:sym typeface="Lato"/>
              </a:rPr>
              <a:t>101,50 $</a:t>
            </a:r>
            <a:endParaRPr sz="1200" b="1" dirty="0">
              <a:latin typeface="Lato"/>
              <a:ea typeface="Lato"/>
              <a:cs typeface="Lato"/>
              <a:sym typeface="Lato"/>
            </a:endParaRPr>
          </a:p>
        </p:txBody>
      </p:sp>
      <p:sp>
        <p:nvSpPr>
          <p:cNvPr id="21" name="Google Shape;250;p28"/>
          <p:cNvSpPr txBox="1"/>
          <p:nvPr/>
        </p:nvSpPr>
        <p:spPr>
          <a:xfrm>
            <a:off x="4648994" y="2314766"/>
            <a:ext cx="1965961" cy="1276591"/>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sz="1600" i="1" dirty="0">
                <a:latin typeface="Lato"/>
                <a:ea typeface="Lato"/>
                <a:cs typeface="Lato"/>
                <a:sym typeface="Lato"/>
              </a:rPr>
              <a:t>Norton Field Guide to Writing with Readings &amp; Handbook </a:t>
            </a:r>
            <a:r>
              <a:rPr lang="en" sz="1600" dirty="0">
                <a:latin typeface="Lato"/>
                <a:ea typeface="Lato"/>
                <a:cs typeface="Lato"/>
                <a:sym typeface="Lato"/>
              </a:rPr>
              <a:t>(5</a:t>
            </a:r>
            <a:r>
              <a:rPr lang="en" sz="1600" baseline="30000" dirty="0">
                <a:latin typeface="Lato"/>
                <a:ea typeface="Lato"/>
                <a:cs typeface="Lato"/>
                <a:sym typeface="Lato"/>
              </a:rPr>
              <a:t>th</a:t>
            </a:r>
            <a:r>
              <a:rPr lang="en" sz="1600" dirty="0">
                <a:latin typeface="Lato"/>
                <a:ea typeface="Lato"/>
                <a:cs typeface="Lato"/>
                <a:sym typeface="Lato"/>
              </a:rPr>
              <a:t> ed.) (Norton) </a:t>
            </a:r>
            <a:r>
              <a:rPr lang="en" sz="1600" b="1" dirty="0" smtClean="0">
                <a:latin typeface="Lato"/>
                <a:ea typeface="Lato"/>
                <a:cs typeface="Lato"/>
                <a:sym typeface="Lato"/>
              </a:rPr>
              <a:t>124,75 $</a:t>
            </a:r>
            <a:endParaRPr sz="1200" b="1" dirty="0">
              <a:latin typeface="Lato"/>
              <a:ea typeface="Lato"/>
              <a:cs typeface="Lato"/>
              <a:sym typeface="Lato"/>
            </a:endParaRPr>
          </a:p>
        </p:txBody>
      </p:sp>
      <p:grpSp>
        <p:nvGrpSpPr>
          <p:cNvPr id="22" name="Google Shape;245;p28"/>
          <p:cNvGrpSpPr/>
          <p:nvPr/>
        </p:nvGrpSpPr>
        <p:grpSpPr>
          <a:xfrm>
            <a:off x="262327" y="1712836"/>
            <a:ext cx="2007157" cy="1322766"/>
            <a:chOff x="-41197" y="1189989"/>
            <a:chExt cx="2007157" cy="1763688"/>
          </a:xfrm>
        </p:grpSpPr>
        <p:sp>
          <p:nvSpPr>
            <p:cNvPr id="23" name="Google Shape;246;p28"/>
            <p:cNvSpPr/>
            <p:nvPr/>
          </p:nvSpPr>
          <p:spPr>
            <a:xfrm>
              <a:off x="0" y="1189989"/>
              <a:ext cx="1965960" cy="669000"/>
            </a:xfrm>
            <a:prstGeom prst="homePlat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SzPts val="1100"/>
                <a:buNone/>
              </a:pPr>
              <a:r>
                <a:rPr lang="en" sz="2400" dirty="0">
                  <a:solidFill>
                    <a:schemeClr val="lt1"/>
                  </a:solidFill>
                  <a:latin typeface="Raleway"/>
                  <a:ea typeface="Raleway"/>
                  <a:cs typeface="Raleway"/>
                  <a:sym typeface="Raleway"/>
                </a:rPr>
                <a:t>32 sections</a:t>
              </a:r>
              <a:endParaRPr sz="2400" dirty="0">
                <a:solidFill>
                  <a:schemeClr val="lt1"/>
                </a:solidFill>
                <a:latin typeface="Raleway"/>
                <a:ea typeface="Raleway"/>
                <a:cs typeface="Raleway"/>
                <a:sym typeface="Raleway"/>
              </a:endParaRPr>
            </a:p>
          </p:txBody>
        </p:sp>
        <p:sp>
          <p:nvSpPr>
            <p:cNvPr id="24" name="Google Shape;247;p28"/>
            <p:cNvSpPr txBox="1"/>
            <p:nvPr/>
          </p:nvSpPr>
          <p:spPr>
            <a:xfrm>
              <a:off x="-41197" y="1968865"/>
              <a:ext cx="1965960" cy="984812"/>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fr-CA" sz="1600" dirty="0">
                  <a:latin typeface="Lato"/>
                  <a:ea typeface="Lato"/>
                  <a:cs typeface="Lato"/>
                  <a:sym typeface="Lato"/>
                </a:rPr>
                <a:t>Aucun matériel assigné</a:t>
              </a:r>
              <a:endParaRPr sz="1600" dirty="0">
                <a:latin typeface="Lato"/>
                <a:ea typeface="Lato"/>
                <a:cs typeface="Lato"/>
                <a:sym typeface="Lato"/>
              </a:endParaRPr>
            </a:p>
          </p:txBody>
        </p:sp>
      </p:grpSp>
      <p:sp>
        <p:nvSpPr>
          <p:cNvPr id="27" name="Google Shape;246;p28"/>
          <p:cNvSpPr/>
          <p:nvPr/>
        </p:nvSpPr>
        <p:spPr>
          <a:xfrm>
            <a:off x="4721648" y="1712836"/>
            <a:ext cx="1965960" cy="501750"/>
          </a:xfrm>
          <a:prstGeom prst="homePlate">
            <a:avLst>
              <a:gd name="adj" fmla="val 50000"/>
            </a:avLst>
          </a:prstGeom>
          <a:solidFill>
            <a:srgbClr val="FFC000"/>
          </a:solidFill>
          <a:ln>
            <a:noFill/>
          </a:ln>
        </p:spPr>
        <p:txBody>
          <a:bodyPr spcFirstLastPara="1" wrap="square" lIns="91425" tIns="91425" rIns="91425" bIns="91425" anchor="ctr" anchorCtr="0">
            <a:noAutofit/>
          </a:bodyPr>
          <a:lstStyle/>
          <a:p>
            <a:pPr marL="0" lvl="0" indent="0" algn="ctr" rtl="0">
              <a:spcBef>
                <a:spcPts val="0"/>
              </a:spcBef>
              <a:spcAft>
                <a:spcPts val="0"/>
              </a:spcAft>
              <a:buSzPts val="1100"/>
              <a:buNone/>
            </a:pPr>
            <a:r>
              <a:rPr lang="en" sz="2400" dirty="0">
                <a:solidFill>
                  <a:schemeClr val="lt1"/>
                </a:solidFill>
                <a:latin typeface="Raleway"/>
                <a:ea typeface="Raleway"/>
                <a:cs typeface="Raleway"/>
                <a:sym typeface="Raleway"/>
              </a:rPr>
              <a:t>4 sections</a:t>
            </a:r>
            <a:endParaRPr sz="2400" dirty="0">
              <a:solidFill>
                <a:schemeClr val="lt1"/>
              </a:solidFill>
              <a:latin typeface="Raleway"/>
              <a:ea typeface="Raleway"/>
              <a:cs typeface="Raleway"/>
              <a:sym typeface="Raleway"/>
            </a:endParaRPr>
          </a:p>
        </p:txBody>
      </p:sp>
      <p:sp>
        <p:nvSpPr>
          <p:cNvPr id="28" name="Google Shape;246;p28"/>
          <p:cNvSpPr/>
          <p:nvPr/>
        </p:nvSpPr>
        <p:spPr>
          <a:xfrm>
            <a:off x="2476259" y="1730001"/>
            <a:ext cx="1965960" cy="501750"/>
          </a:xfrm>
          <a:prstGeom prst="homePlate">
            <a:avLst>
              <a:gd name="adj" fmla="val 50000"/>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SzPts val="1100"/>
              <a:buNone/>
            </a:pPr>
            <a:r>
              <a:rPr lang="en" sz="2400" dirty="0">
                <a:solidFill>
                  <a:schemeClr val="lt1"/>
                </a:solidFill>
                <a:latin typeface="Raleway"/>
                <a:ea typeface="Raleway"/>
                <a:cs typeface="Raleway"/>
                <a:sym typeface="Raleway"/>
              </a:rPr>
              <a:t>5 sections</a:t>
            </a:r>
            <a:endParaRPr sz="2400" dirty="0">
              <a:solidFill>
                <a:schemeClr val="lt1"/>
              </a:solidFill>
              <a:latin typeface="Raleway"/>
              <a:ea typeface="Raleway"/>
              <a:cs typeface="Raleway"/>
              <a:sym typeface="Raleway"/>
            </a:endParaRPr>
          </a:p>
        </p:txBody>
      </p:sp>
      <p:sp>
        <p:nvSpPr>
          <p:cNvPr id="29" name="Google Shape;244;p28"/>
          <p:cNvSpPr txBox="1"/>
          <p:nvPr/>
        </p:nvSpPr>
        <p:spPr>
          <a:xfrm>
            <a:off x="215783" y="3711977"/>
            <a:ext cx="2236200" cy="1256628"/>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sz="1600" i="1" dirty="0">
                <a:latin typeface="Lato"/>
                <a:ea typeface="Lato"/>
                <a:cs typeface="Lato"/>
                <a:sym typeface="Lato"/>
              </a:rPr>
              <a:t>Checkmate: A Writing Reference for Canadians </a:t>
            </a:r>
            <a:r>
              <a:rPr lang="en" sz="1600" dirty="0">
                <a:latin typeface="Lato"/>
                <a:ea typeface="Lato"/>
                <a:cs typeface="Lato"/>
                <a:sym typeface="Lato"/>
              </a:rPr>
              <a:t>(3</a:t>
            </a:r>
            <a:r>
              <a:rPr lang="en" sz="1600" baseline="30000" dirty="0">
                <a:latin typeface="Lato"/>
                <a:ea typeface="Lato"/>
                <a:cs typeface="Lato"/>
                <a:sym typeface="Lato"/>
              </a:rPr>
              <a:t>rd</a:t>
            </a:r>
            <a:r>
              <a:rPr lang="en" sz="1600" dirty="0">
                <a:latin typeface="Lato"/>
                <a:ea typeface="Lato"/>
                <a:cs typeface="Lato"/>
                <a:sym typeface="Lato"/>
              </a:rPr>
              <a:t> ed.) (Nelson) </a:t>
            </a:r>
            <a:endParaRPr lang="en" sz="1600" dirty="0" smtClean="0">
              <a:latin typeface="Lato"/>
              <a:ea typeface="Lato"/>
              <a:cs typeface="Lato"/>
              <a:sym typeface="Lato"/>
            </a:endParaRPr>
          </a:p>
          <a:p>
            <a:pPr marL="0" lvl="0" indent="0" algn="l" rtl="0">
              <a:lnSpc>
                <a:spcPct val="115000"/>
              </a:lnSpc>
              <a:spcBef>
                <a:spcPts val="0"/>
              </a:spcBef>
              <a:spcAft>
                <a:spcPts val="0"/>
              </a:spcAft>
              <a:buClr>
                <a:schemeClr val="dk1"/>
              </a:buClr>
              <a:buSzPts val="1100"/>
              <a:buFont typeface="Arial"/>
              <a:buNone/>
            </a:pPr>
            <a:r>
              <a:rPr lang="en" sz="1600" b="1" dirty="0" smtClean="0">
                <a:latin typeface="Lato"/>
                <a:ea typeface="Lato"/>
                <a:cs typeface="Lato"/>
                <a:sym typeface="Lato"/>
              </a:rPr>
              <a:t>84,25 $</a:t>
            </a:r>
            <a:endParaRPr sz="1200" b="1" dirty="0">
              <a:latin typeface="Lato"/>
              <a:ea typeface="Lato"/>
              <a:cs typeface="Lato"/>
              <a:sym typeface="Lato"/>
            </a:endParaRPr>
          </a:p>
        </p:txBody>
      </p:sp>
      <p:sp>
        <p:nvSpPr>
          <p:cNvPr id="30" name="Google Shape;246;p28"/>
          <p:cNvSpPr/>
          <p:nvPr/>
        </p:nvSpPr>
        <p:spPr>
          <a:xfrm>
            <a:off x="2476259" y="3164955"/>
            <a:ext cx="1965960" cy="501750"/>
          </a:xfrm>
          <a:prstGeom prst="homePlate">
            <a:avLst>
              <a:gd name="adj" fmla="val 50000"/>
            </a:avLst>
          </a:prstGeom>
          <a:solidFill>
            <a:srgbClr val="00B050"/>
          </a:solidFill>
          <a:ln>
            <a:noFill/>
          </a:ln>
        </p:spPr>
        <p:txBody>
          <a:bodyPr spcFirstLastPara="1" wrap="square" lIns="91425" tIns="91425" rIns="91425" bIns="91425" anchor="ctr" anchorCtr="0">
            <a:noAutofit/>
          </a:bodyPr>
          <a:lstStyle/>
          <a:p>
            <a:pPr marL="0" lvl="0" indent="0" algn="ctr" rtl="0">
              <a:spcBef>
                <a:spcPts val="0"/>
              </a:spcBef>
              <a:spcAft>
                <a:spcPts val="0"/>
              </a:spcAft>
              <a:buSzPts val="1100"/>
              <a:buNone/>
            </a:pPr>
            <a:r>
              <a:rPr lang="en" sz="2400" dirty="0">
                <a:solidFill>
                  <a:schemeClr val="lt1"/>
                </a:solidFill>
                <a:latin typeface="Raleway"/>
                <a:ea typeface="Raleway"/>
                <a:cs typeface="Raleway"/>
                <a:sym typeface="Raleway"/>
              </a:rPr>
              <a:t>1 section</a:t>
            </a:r>
            <a:endParaRPr sz="2400" dirty="0">
              <a:solidFill>
                <a:schemeClr val="lt1"/>
              </a:solidFill>
              <a:latin typeface="Raleway"/>
              <a:ea typeface="Raleway"/>
              <a:cs typeface="Raleway"/>
              <a:sym typeface="Raleway"/>
            </a:endParaRPr>
          </a:p>
        </p:txBody>
      </p:sp>
      <p:sp>
        <p:nvSpPr>
          <p:cNvPr id="31" name="Google Shape;246;p28"/>
          <p:cNvSpPr/>
          <p:nvPr/>
        </p:nvSpPr>
        <p:spPr>
          <a:xfrm>
            <a:off x="303524" y="3164955"/>
            <a:ext cx="1965960" cy="501750"/>
          </a:xfrm>
          <a:prstGeom prst="homePlate">
            <a:avLst>
              <a:gd name="adj" fmla="val 50000"/>
            </a:avLst>
          </a:prstGeom>
          <a:solidFill>
            <a:srgbClr val="7030A0"/>
          </a:solidFill>
          <a:ln>
            <a:noFill/>
          </a:ln>
        </p:spPr>
        <p:txBody>
          <a:bodyPr spcFirstLastPara="1" wrap="square" lIns="91425" tIns="91425" rIns="91425" bIns="91425" anchor="ctr" anchorCtr="0">
            <a:noAutofit/>
          </a:bodyPr>
          <a:lstStyle/>
          <a:p>
            <a:pPr marL="0" lvl="0" indent="0" algn="ctr" rtl="0">
              <a:spcBef>
                <a:spcPts val="0"/>
              </a:spcBef>
              <a:spcAft>
                <a:spcPts val="0"/>
              </a:spcAft>
              <a:buSzPts val="1100"/>
              <a:buNone/>
            </a:pPr>
            <a:r>
              <a:rPr lang="en" sz="2400" dirty="0">
                <a:solidFill>
                  <a:schemeClr val="lt1"/>
                </a:solidFill>
                <a:latin typeface="Raleway"/>
                <a:ea typeface="Raleway"/>
                <a:cs typeface="Raleway"/>
                <a:sym typeface="Raleway"/>
              </a:rPr>
              <a:t>1 section</a:t>
            </a:r>
            <a:endParaRPr sz="2400" dirty="0">
              <a:solidFill>
                <a:schemeClr val="lt1"/>
              </a:solidFill>
              <a:latin typeface="Raleway"/>
              <a:ea typeface="Raleway"/>
              <a:cs typeface="Raleway"/>
              <a:sym typeface="Raleway"/>
            </a:endParaRPr>
          </a:p>
        </p:txBody>
      </p:sp>
      <p:sp>
        <p:nvSpPr>
          <p:cNvPr id="32" name="Google Shape;246;p28"/>
          <p:cNvSpPr/>
          <p:nvPr/>
        </p:nvSpPr>
        <p:spPr>
          <a:xfrm>
            <a:off x="6967037" y="1696150"/>
            <a:ext cx="1965960" cy="501750"/>
          </a:xfrm>
          <a:prstGeom prst="homePlate">
            <a:avLst>
              <a:gd name="adj" fmla="val 50000"/>
            </a:avLst>
          </a:prstGeom>
          <a:solidFill>
            <a:schemeClr val="accent3"/>
          </a:solidFill>
          <a:ln>
            <a:noFill/>
          </a:ln>
        </p:spPr>
        <p:txBody>
          <a:bodyPr spcFirstLastPara="1" wrap="square" lIns="91425" tIns="91425" rIns="91425" bIns="91425" anchor="ctr" anchorCtr="0">
            <a:noAutofit/>
          </a:bodyPr>
          <a:lstStyle/>
          <a:p>
            <a:pPr marL="0" lvl="0" indent="0" algn="ctr" rtl="0">
              <a:spcBef>
                <a:spcPts val="0"/>
              </a:spcBef>
              <a:spcAft>
                <a:spcPts val="0"/>
              </a:spcAft>
              <a:buSzPts val="1100"/>
              <a:buNone/>
            </a:pPr>
            <a:r>
              <a:rPr lang="en" sz="2400" dirty="0">
                <a:solidFill>
                  <a:schemeClr val="lt1"/>
                </a:solidFill>
                <a:latin typeface="Raleway"/>
                <a:ea typeface="Raleway"/>
                <a:cs typeface="Raleway"/>
                <a:sym typeface="Raleway"/>
              </a:rPr>
              <a:t>1 section</a:t>
            </a:r>
            <a:endParaRPr sz="2400" dirty="0">
              <a:solidFill>
                <a:schemeClr val="lt1"/>
              </a:solidFill>
              <a:latin typeface="Raleway"/>
              <a:ea typeface="Raleway"/>
              <a:cs typeface="Raleway"/>
              <a:sym typeface="Raleway"/>
            </a:endParaRPr>
          </a:p>
        </p:txBody>
      </p:sp>
      <p:sp>
        <p:nvSpPr>
          <p:cNvPr id="33" name="Google Shape;244;p28"/>
          <p:cNvSpPr txBox="1"/>
          <p:nvPr/>
        </p:nvSpPr>
        <p:spPr>
          <a:xfrm>
            <a:off x="6892397" y="2228546"/>
            <a:ext cx="2064225" cy="2537602"/>
          </a:xfrm>
          <a:prstGeom prst="rect">
            <a:avLst/>
          </a:prstGeom>
          <a:noFill/>
          <a:ln>
            <a:noFill/>
          </a:ln>
        </p:spPr>
        <p:txBody>
          <a:bodyPr spcFirstLastPara="1" wrap="square" lIns="91425" tIns="91425" rIns="91425" bIns="91425" anchor="t" anchorCtr="0">
            <a:noAutofit/>
          </a:bodyPr>
          <a:lstStyle/>
          <a:p>
            <a:pPr>
              <a:lnSpc>
                <a:spcPct val="115000"/>
              </a:lnSpc>
              <a:buClr>
                <a:schemeClr val="dk1"/>
              </a:buClr>
              <a:buSzPts val="1100"/>
            </a:pPr>
            <a:r>
              <a:rPr lang="en" sz="1600" i="1" dirty="0">
                <a:latin typeface="Lato"/>
                <a:ea typeface="Lato"/>
                <a:cs typeface="Lato"/>
                <a:sym typeface="Lato"/>
              </a:rPr>
              <a:t>Checkmate: A Writing Reference for Canadians </a:t>
            </a:r>
            <a:r>
              <a:rPr lang="en" sz="1600" dirty="0">
                <a:latin typeface="Lato"/>
                <a:ea typeface="Lato"/>
                <a:cs typeface="Lato"/>
                <a:sym typeface="Lato"/>
              </a:rPr>
              <a:t>(3</a:t>
            </a:r>
            <a:r>
              <a:rPr lang="en" sz="1600" baseline="30000" dirty="0">
                <a:latin typeface="Lato"/>
                <a:ea typeface="Lato"/>
                <a:cs typeface="Lato"/>
                <a:sym typeface="Lato"/>
              </a:rPr>
              <a:t>rd</a:t>
            </a:r>
            <a:r>
              <a:rPr lang="en" sz="1600" dirty="0">
                <a:latin typeface="Lato"/>
                <a:ea typeface="Lato"/>
                <a:cs typeface="Lato"/>
                <a:sym typeface="Lato"/>
              </a:rPr>
              <a:t> ed.) (Nelson) </a:t>
            </a:r>
            <a:r>
              <a:rPr lang="en" sz="1600" b="1" dirty="0" smtClean="0">
                <a:latin typeface="Lato"/>
                <a:ea typeface="Lato"/>
                <a:cs typeface="Lato"/>
                <a:sym typeface="Lato"/>
              </a:rPr>
              <a:t>84,25 $</a:t>
            </a:r>
            <a:endParaRPr lang="en" sz="1600" b="1" dirty="0">
              <a:latin typeface="Lato"/>
              <a:ea typeface="Lato"/>
              <a:cs typeface="Lato"/>
              <a:sym typeface="Lato"/>
            </a:endParaRPr>
          </a:p>
          <a:p>
            <a:pPr algn="ctr">
              <a:lnSpc>
                <a:spcPct val="115000"/>
              </a:lnSpc>
              <a:buClr>
                <a:schemeClr val="dk1"/>
              </a:buClr>
              <a:buSzPts val="1100"/>
            </a:pPr>
            <a:r>
              <a:rPr lang="en" sz="1600" b="1" dirty="0">
                <a:latin typeface="Lato"/>
                <a:ea typeface="Lato"/>
                <a:cs typeface="Lato"/>
                <a:sym typeface="Lato"/>
              </a:rPr>
              <a:t>+</a:t>
            </a:r>
          </a:p>
          <a:p>
            <a:pPr>
              <a:lnSpc>
                <a:spcPct val="115000"/>
              </a:lnSpc>
              <a:buClr>
                <a:schemeClr val="dk1"/>
              </a:buClr>
              <a:buSzPts val="1100"/>
            </a:pPr>
            <a:r>
              <a:rPr lang="en-US" sz="1600" i="1" dirty="0">
                <a:latin typeface="Lato"/>
                <a:ea typeface="Lato"/>
                <a:cs typeface="Lato"/>
                <a:sym typeface="Lato"/>
              </a:rPr>
              <a:t>Landmarks: A Process Reader for Canadian Writers </a:t>
            </a:r>
            <a:r>
              <a:rPr lang="en-US" sz="1600" dirty="0">
                <a:latin typeface="Lato"/>
                <a:ea typeface="Lato"/>
                <a:cs typeface="Lato"/>
                <a:sym typeface="Lato"/>
              </a:rPr>
              <a:t>(2</a:t>
            </a:r>
            <a:r>
              <a:rPr lang="en-US" sz="1600" baseline="30000" dirty="0">
                <a:latin typeface="Lato"/>
                <a:ea typeface="Lato"/>
                <a:cs typeface="Lato"/>
                <a:sym typeface="Lato"/>
              </a:rPr>
              <a:t>nd</a:t>
            </a:r>
            <a:r>
              <a:rPr lang="en-US" sz="1600" dirty="0">
                <a:latin typeface="Lato"/>
                <a:ea typeface="Lato"/>
                <a:cs typeface="Lato"/>
                <a:sym typeface="Lato"/>
              </a:rPr>
              <a:t> ed.) (Pearson) </a:t>
            </a:r>
            <a:r>
              <a:rPr lang="en-US" sz="1600" b="1" dirty="0" smtClean="0">
                <a:latin typeface="Lato"/>
                <a:ea typeface="Lato"/>
                <a:cs typeface="Lato"/>
                <a:sym typeface="Lato"/>
              </a:rPr>
              <a:t>129,25 $</a:t>
            </a:r>
            <a:endParaRPr lang="en-US" sz="1600" b="1" dirty="0">
              <a:latin typeface="Lato"/>
              <a:ea typeface="Lato"/>
              <a:cs typeface="Lato"/>
              <a:sym typeface="Lato"/>
            </a:endParaRPr>
          </a:p>
          <a:p>
            <a:pPr marL="0" lvl="0" indent="0" algn="l" rtl="0">
              <a:lnSpc>
                <a:spcPct val="115000"/>
              </a:lnSpc>
              <a:spcBef>
                <a:spcPts val="0"/>
              </a:spcBef>
              <a:spcAft>
                <a:spcPts val="0"/>
              </a:spcAft>
              <a:buClr>
                <a:schemeClr val="dk1"/>
              </a:buClr>
              <a:buSzPts val="1100"/>
              <a:buFont typeface="Arial"/>
              <a:buNone/>
            </a:pPr>
            <a:endParaRPr sz="1200" b="1" dirty="0">
              <a:latin typeface="Lato"/>
              <a:ea typeface="Lato"/>
              <a:cs typeface="Lato"/>
              <a:sym typeface="Lato"/>
            </a:endParaRPr>
          </a:p>
        </p:txBody>
      </p:sp>
      <p:sp>
        <p:nvSpPr>
          <p:cNvPr id="34" name="Rectangle 33">
            <a:extLst>
              <a:ext uri="{FF2B5EF4-FFF2-40B4-BE49-F238E27FC236}">
                <a16:creationId xmlns:a16="http://schemas.microsoft.com/office/drawing/2014/main" id="{7ADC8FD5-F9E9-4077-860A-5C4B350A342F}"/>
              </a:ext>
            </a:extLst>
          </p:cNvPr>
          <p:cNvSpPr/>
          <p:nvPr/>
        </p:nvSpPr>
        <p:spPr>
          <a:xfrm>
            <a:off x="2433211" y="4792840"/>
            <a:ext cx="4254262" cy="253916"/>
          </a:xfrm>
          <a:prstGeom prst="rect">
            <a:avLst/>
          </a:prstGeom>
        </p:spPr>
        <p:txBody>
          <a:bodyPr wrap="square">
            <a:spAutoFit/>
          </a:bodyPr>
          <a:lstStyle/>
          <a:p>
            <a:pPr lvl="0" algn="ctr"/>
            <a:r>
              <a:rPr lang="en-CA" sz="1050" dirty="0">
                <a:latin typeface="Lato" panose="020B0604020202020204" charset="0"/>
              </a:rPr>
              <a:t>Tel </a:t>
            </a:r>
            <a:r>
              <a:rPr lang="en-CA" sz="1050" dirty="0" err="1" smtClean="0">
                <a:latin typeface="Lato" panose="020B0604020202020204" charset="0"/>
              </a:rPr>
              <a:t>qu’indiqué</a:t>
            </a:r>
            <a:r>
              <a:rPr lang="en-CA" sz="1050" dirty="0" smtClean="0">
                <a:latin typeface="Lato" panose="020B0604020202020204" charset="0"/>
              </a:rPr>
              <a:t> </a:t>
            </a:r>
            <a:r>
              <a:rPr lang="en-CA" sz="1050" dirty="0">
                <a:latin typeface="Lato" panose="020B0604020202020204" charset="0"/>
              </a:rPr>
              <a:t>sur le </a:t>
            </a:r>
            <a:r>
              <a:rPr lang="en-CA" sz="1050" dirty="0">
                <a:latin typeface="Lato" panose="020B0604020202020204" charset="0"/>
                <a:hlinkClick r:id="rId3"/>
              </a:rPr>
              <a:t>site de la Boutique Campus</a:t>
            </a:r>
            <a:r>
              <a:rPr lang="en-CA" sz="1050" dirty="0">
                <a:latin typeface="Lato" panose="020B0604020202020204" charset="0"/>
              </a:rPr>
              <a:t> (</a:t>
            </a:r>
            <a:r>
              <a:rPr lang="en-CA" sz="1050" dirty="0" err="1">
                <a:latin typeface="Lato" panose="020B0604020202020204" charset="0"/>
              </a:rPr>
              <a:t>septembre</a:t>
            </a:r>
            <a:r>
              <a:rPr lang="en-CA" sz="1050" dirty="0">
                <a:latin typeface="Lato" panose="020B0604020202020204" charset="0"/>
              </a:rPr>
              <a:t> 2019)</a:t>
            </a:r>
          </a:p>
        </p:txBody>
      </p:sp>
    </p:spTree>
    <p:extLst>
      <p:ext uri="{BB962C8B-B14F-4D97-AF65-F5344CB8AC3E}">
        <p14:creationId xmlns:p14="http://schemas.microsoft.com/office/powerpoint/2010/main" val="1032679554"/>
      </p:ext>
    </p:extLst>
  </p:cSld>
  <p:clrMapOvr>
    <a:masterClrMapping/>
  </p:clrMapOvr>
  <p:transition>
    <p:fade thruBlk="1"/>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29</a:t>
            </a:fld>
            <a:endParaRPr lang="en"/>
          </a:p>
        </p:txBody>
      </p:sp>
      <p:sp>
        <p:nvSpPr>
          <p:cNvPr id="4" name="Title 1"/>
          <p:cNvSpPr>
            <a:spLocks noGrp="1"/>
          </p:cNvSpPr>
          <p:nvPr>
            <p:ph type="title"/>
          </p:nvPr>
        </p:nvSpPr>
        <p:spPr>
          <a:xfrm>
            <a:off x="336383" y="233101"/>
            <a:ext cx="8550898" cy="683012"/>
          </a:xfrm>
        </p:spPr>
        <p:txBody>
          <a:bodyPr/>
          <a:lstStyle/>
          <a:p>
            <a:pPr algn="ctr"/>
            <a:r>
              <a:rPr lang="fr-CA" b="1" dirty="0">
                <a:solidFill>
                  <a:srgbClr val="0070C0"/>
                </a:solidFill>
              </a:rPr>
              <a:t>Impacts du coût des manuels</a:t>
            </a:r>
            <a:endParaRPr lang="en-US" b="1" dirty="0">
              <a:solidFill>
                <a:srgbClr val="0070C0"/>
              </a:solidFill>
            </a:endParaRPr>
          </a:p>
        </p:txBody>
      </p:sp>
      <p:sp>
        <p:nvSpPr>
          <p:cNvPr id="6" name="Google Shape;125;p17"/>
          <p:cNvSpPr txBox="1">
            <a:spLocks/>
          </p:cNvSpPr>
          <p:nvPr/>
        </p:nvSpPr>
        <p:spPr>
          <a:xfrm>
            <a:off x="818395" y="3148600"/>
            <a:ext cx="7586875" cy="2334346"/>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457200" indent="-342900">
              <a:spcBef>
                <a:spcPts val="600"/>
              </a:spcBef>
              <a:buSzPts val="1800"/>
              <a:buFont typeface="Arial"/>
              <a:buChar char="▷"/>
            </a:pPr>
            <a:endParaRPr lang="fr-CA" dirty="0">
              <a:latin typeface="Lato" panose="020B0604020202020204" charset="0"/>
            </a:endParaRPr>
          </a:p>
          <a:p>
            <a:pPr marL="114300">
              <a:spcBef>
                <a:spcPts val="600"/>
              </a:spcBef>
              <a:buSzPts val="1800"/>
            </a:pPr>
            <a:endParaRPr lang="en-US" dirty="0">
              <a:latin typeface="Lato" panose="020B0604020202020204" charset="0"/>
            </a:endParaRPr>
          </a:p>
          <a:p>
            <a:pPr marL="114300">
              <a:spcBef>
                <a:spcPts val="600"/>
              </a:spcBef>
              <a:buSzPts val="1800"/>
            </a:pPr>
            <a:endParaRPr lang="en-US" dirty="0">
              <a:latin typeface="Lato" panose="020B0604020202020204" charset="0"/>
            </a:endParaRPr>
          </a:p>
          <a:p>
            <a:pPr>
              <a:spcBef>
                <a:spcPts val="600"/>
              </a:spcBef>
            </a:pPr>
            <a:endParaRPr lang="en-US" dirty="0">
              <a:latin typeface="Lato" panose="020B0604020202020204" charset="0"/>
            </a:endParaRPr>
          </a:p>
        </p:txBody>
      </p:sp>
      <p:pic>
        <p:nvPicPr>
          <p:cNvPr id="8" name="Picture 7" descr="A picture containing light, drawing, food&#10;&#10;Description automatically generated">
            <a:extLst>
              <a:ext uri="{FF2B5EF4-FFF2-40B4-BE49-F238E27FC236}">
                <a16:creationId xmlns:a16="http://schemas.microsoft.com/office/drawing/2014/main" id="{C6CA4778-280E-4A4E-9259-8E33E8E3BFE1}"/>
              </a:ext>
            </a:extLst>
          </p:cNvPr>
          <p:cNvPicPr>
            <a:picLocks noChangeAspect="1"/>
          </p:cNvPicPr>
          <p:nvPr/>
        </p:nvPicPr>
        <p:blipFill>
          <a:blip r:embed="rId3"/>
          <a:stretch>
            <a:fillRect/>
          </a:stretch>
        </p:blipFill>
        <p:spPr>
          <a:xfrm>
            <a:off x="3218572" y="1148034"/>
            <a:ext cx="2786520" cy="2786520"/>
          </a:xfrm>
          <a:prstGeom prst="rect">
            <a:avLst/>
          </a:prstGeom>
        </p:spPr>
      </p:pic>
      <p:pic>
        <p:nvPicPr>
          <p:cNvPr id="11" name="Picture 10" descr="A close up of a logo&#10;&#10;Description automatically generated">
            <a:extLst>
              <a:ext uri="{FF2B5EF4-FFF2-40B4-BE49-F238E27FC236}">
                <a16:creationId xmlns:a16="http://schemas.microsoft.com/office/drawing/2014/main" id="{C80515C6-FC96-4FB7-B77B-E751DA82C063}"/>
              </a:ext>
            </a:extLst>
          </p:cNvPr>
          <p:cNvPicPr>
            <a:picLocks noChangeAspect="1"/>
          </p:cNvPicPr>
          <p:nvPr/>
        </p:nvPicPr>
        <p:blipFill>
          <a:blip r:embed="rId4"/>
          <a:stretch>
            <a:fillRect/>
          </a:stretch>
        </p:blipFill>
        <p:spPr>
          <a:xfrm>
            <a:off x="528173" y="1124342"/>
            <a:ext cx="2810212" cy="2810212"/>
          </a:xfrm>
          <a:prstGeom prst="rect">
            <a:avLst/>
          </a:prstGeom>
        </p:spPr>
      </p:pic>
      <p:pic>
        <p:nvPicPr>
          <p:cNvPr id="13" name="Picture 12" descr="A picture containing drawing, flower&#10;&#10;Description automatically generated">
            <a:extLst>
              <a:ext uri="{FF2B5EF4-FFF2-40B4-BE49-F238E27FC236}">
                <a16:creationId xmlns:a16="http://schemas.microsoft.com/office/drawing/2014/main" id="{99DA9880-447E-419F-9BEF-9BD0086B1B38}"/>
              </a:ext>
            </a:extLst>
          </p:cNvPr>
          <p:cNvPicPr>
            <a:picLocks noChangeAspect="1"/>
          </p:cNvPicPr>
          <p:nvPr/>
        </p:nvPicPr>
        <p:blipFill>
          <a:blip r:embed="rId5"/>
          <a:stretch>
            <a:fillRect/>
          </a:stretch>
        </p:blipFill>
        <p:spPr>
          <a:xfrm>
            <a:off x="5997406" y="982652"/>
            <a:ext cx="2810211" cy="2810211"/>
          </a:xfrm>
          <a:prstGeom prst="rect">
            <a:avLst/>
          </a:prstGeom>
        </p:spPr>
      </p:pic>
      <p:sp>
        <p:nvSpPr>
          <p:cNvPr id="14" name="TextBox 13">
            <a:extLst>
              <a:ext uri="{FF2B5EF4-FFF2-40B4-BE49-F238E27FC236}">
                <a16:creationId xmlns:a16="http://schemas.microsoft.com/office/drawing/2014/main" id="{FBDE64F2-945F-4981-926A-D6C10692E144}"/>
              </a:ext>
            </a:extLst>
          </p:cNvPr>
          <p:cNvSpPr txBox="1"/>
          <p:nvPr/>
        </p:nvSpPr>
        <p:spPr>
          <a:xfrm>
            <a:off x="6860704" y="3593044"/>
            <a:ext cx="1027845" cy="461665"/>
          </a:xfrm>
          <a:prstGeom prst="rect">
            <a:avLst/>
          </a:prstGeom>
          <a:noFill/>
        </p:spPr>
        <p:txBody>
          <a:bodyPr wrap="none" rtlCol="0">
            <a:spAutoFit/>
          </a:bodyPr>
          <a:lstStyle/>
          <a:p>
            <a:r>
              <a:rPr lang="fr-CA" sz="2400" b="1" dirty="0">
                <a:solidFill>
                  <a:schemeClr val="accent3"/>
                </a:solidFill>
                <a:latin typeface="Lato" panose="020B0604020202020204" charset="0"/>
              </a:rPr>
              <a:t>Stress</a:t>
            </a:r>
            <a:endParaRPr lang="en-CA" sz="2400" b="1" dirty="0">
              <a:solidFill>
                <a:schemeClr val="accent3"/>
              </a:solidFill>
              <a:latin typeface="Lato" panose="020B0604020202020204" charset="0"/>
            </a:endParaRPr>
          </a:p>
        </p:txBody>
      </p:sp>
      <p:sp>
        <p:nvSpPr>
          <p:cNvPr id="15" name="TextBox 14">
            <a:extLst>
              <a:ext uri="{FF2B5EF4-FFF2-40B4-BE49-F238E27FC236}">
                <a16:creationId xmlns:a16="http://schemas.microsoft.com/office/drawing/2014/main" id="{0A482364-9197-4C5E-A77E-43BC702B5CA6}"/>
              </a:ext>
            </a:extLst>
          </p:cNvPr>
          <p:cNvSpPr txBox="1"/>
          <p:nvPr/>
        </p:nvSpPr>
        <p:spPr>
          <a:xfrm>
            <a:off x="3316540" y="3603812"/>
            <a:ext cx="2685351" cy="830997"/>
          </a:xfrm>
          <a:prstGeom prst="rect">
            <a:avLst/>
          </a:prstGeom>
          <a:noFill/>
        </p:spPr>
        <p:txBody>
          <a:bodyPr wrap="none" rtlCol="0">
            <a:spAutoFit/>
          </a:bodyPr>
          <a:lstStyle/>
          <a:p>
            <a:pPr algn="ctr"/>
            <a:r>
              <a:rPr lang="fr-CA" sz="2400" b="1" dirty="0">
                <a:solidFill>
                  <a:schemeClr val="accent1"/>
                </a:solidFill>
                <a:latin typeface="Lato" panose="020B0604020202020204" charset="0"/>
              </a:rPr>
              <a:t>Téléchargements/</a:t>
            </a:r>
          </a:p>
          <a:p>
            <a:pPr algn="ctr"/>
            <a:r>
              <a:rPr lang="fr-CA" sz="2400" b="1" dirty="0">
                <a:solidFill>
                  <a:schemeClr val="accent1"/>
                </a:solidFill>
                <a:latin typeface="Lato" panose="020B0604020202020204" charset="0"/>
              </a:rPr>
              <a:t>copies </a:t>
            </a:r>
            <a:r>
              <a:rPr lang="fr-CA" sz="2400" b="1" dirty="0" smtClean="0">
                <a:solidFill>
                  <a:schemeClr val="accent1"/>
                </a:solidFill>
                <a:latin typeface="Lato" panose="020B0604020202020204" charset="0"/>
              </a:rPr>
              <a:t>illégales</a:t>
            </a:r>
            <a:endParaRPr lang="en-CA" sz="2400" b="1" dirty="0">
              <a:solidFill>
                <a:schemeClr val="accent1"/>
              </a:solidFill>
              <a:latin typeface="Lato" panose="020B0604020202020204" charset="0"/>
            </a:endParaRPr>
          </a:p>
        </p:txBody>
      </p:sp>
      <p:sp>
        <p:nvSpPr>
          <p:cNvPr id="16" name="TextBox 15">
            <a:extLst>
              <a:ext uri="{FF2B5EF4-FFF2-40B4-BE49-F238E27FC236}">
                <a16:creationId xmlns:a16="http://schemas.microsoft.com/office/drawing/2014/main" id="{EBB7F59A-9081-4DD0-A2F0-6D586F570FBF}"/>
              </a:ext>
            </a:extLst>
          </p:cNvPr>
          <p:cNvSpPr txBox="1"/>
          <p:nvPr/>
        </p:nvSpPr>
        <p:spPr>
          <a:xfrm>
            <a:off x="838743" y="3599275"/>
            <a:ext cx="2071401" cy="830997"/>
          </a:xfrm>
          <a:prstGeom prst="rect">
            <a:avLst/>
          </a:prstGeom>
          <a:noFill/>
        </p:spPr>
        <p:txBody>
          <a:bodyPr wrap="none" rtlCol="0">
            <a:spAutoFit/>
          </a:bodyPr>
          <a:lstStyle/>
          <a:p>
            <a:pPr algn="ctr"/>
            <a:r>
              <a:rPr lang="fr-CA" sz="2400" b="1" dirty="0" smtClean="0">
                <a:solidFill>
                  <a:schemeClr val="tx1"/>
                </a:solidFill>
                <a:latin typeface="Lato" panose="020B0604020202020204" charset="0"/>
              </a:rPr>
              <a:t>Compromis – </a:t>
            </a:r>
          </a:p>
          <a:p>
            <a:pPr algn="ctr"/>
            <a:r>
              <a:rPr lang="fr-CA" sz="2400" b="1" dirty="0" smtClean="0">
                <a:solidFill>
                  <a:schemeClr val="tx1"/>
                </a:solidFill>
                <a:latin typeface="Lato" panose="020B0604020202020204" charset="0"/>
              </a:rPr>
              <a:t>format</a:t>
            </a:r>
            <a:endParaRPr lang="en-CA" sz="2400" b="1" dirty="0">
              <a:solidFill>
                <a:schemeClr val="tx1"/>
              </a:solidFill>
              <a:latin typeface="Lato" panose="020B0604020202020204" charset="0"/>
            </a:endParaRPr>
          </a:p>
        </p:txBody>
      </p:sp>
    </p:spTree>
    <p:extLst>
      <p:ext uri="{BB962C8B-B14F-4D97-AF65-F5344CB8AC3E}">
        <p14:creationId xmlns:p14="http://schemas.microsoft.com/office/powerpoint/2010/main" val="19199397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17"/>
          <p:cNvSpPr txBox="1">
            <a:spLocks noGrp="1"/>
          </p:cNvSpPr>
          <p:nvPr>
            <p:ph type="title"/>
          </p:nvPr>
        </p:nvSpPr>
        <p:spPr>
          <a:xfrm>
            <a:off x="276037" y="149006"/>
            <a:ext cx="8605204" cy="677082"/>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CA" sz="3000" b="1" dirty="0" err="1">
                <a:solidFill>
                  <a:srgbClr val="0070C0"/>
                </a:solidFill>
              </a:rPr>
              <a:t>Tendances</a:t>
            </a:r>
            <a:r>
              <a:rPr lang="en-CA" sz="3000" b="1" dirty="0">
                <a:solidFill>
                  <a:srgbClr val="0070C0"/>
                </a:solidFill>
              </a:rPr>
              <a:t> </a:t>
            </a:r>
            <a:r>
              <a:rPr lang="en-CA" sz="3000" b="1" dirty="0" smtClean="0">
                <a:solidFill>
                  <a:srgbClr val="0070C0"/>
                </a:solidFill>
              </a:rPr>
              <a:t>: </a:t>
            </a:r>
            <a:r>
              <a:rPr lang="en-CA" sz="3000" b="1" dirty="0" err="1" smtClean="0">
                <a:solidFill>
                  <a:srgbClr val="0070C0"/>
                </a:solidFill>
              </a:rPr>
              <a:t>manuels</a:t>
            </a:r>
            <a:r>
              <a:rPr lang="en-CA" sz="3000" b="1" dirty="0" smtClean="0">
                <a:solidFill>
                  <a:srgbClr val="0070C0"/>
                </a:solidFill>
              </a:rPr>
              <a:t> </a:t>
            </a:r>
            <a:r>
              <a:rPr lang="en-CA" sz="3000" b="1" dirty="0" err="1" smtClean="0">
                <a:solidFill>
                  <a:srgbClr val="0070C0"/>
                </a:solidFill>
              </a:rPr>
              <a:t>scolaires</a:t>
            </a:r>
            <a:endParaRPr sz="3000" b="1" dirty="0">
              <a:solidFill>
                <a:srgbClr val="0070C0"/>
              </a:solidFill>
            </a:endParaRPr>
          </a:p>
        </p:txBody>
      </p:sp>
      <p:sp>
        <p:nvSpPr>
          <p:cNvPr id="125" name="Google Shape;125;p17"/>
          <p:cNvSpPr txBox="1">
            <a:spLocks noGrp="1"/>
          </p:cNvSpPr>
          <p:nvPr>
            <p:ph type="body" idx="1"/>
          </p:nvPr>
        </p:nvSpPr>
        <p:spPr>
          <a:xfrm>
            <a:off x="2375458" y="960303"/>
            <a:ext cx="4788286" cy="1003477"/>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fr-CA" dirty="0">
                <a:solidFill>
                  <a:srgbClr val="000000"/>
                </a:solidFill>
              </a:rPr>
              <a:t>Coût des manuels depuis 2000 + tarif sur livres importés</a:t>
            </a:r>
          </a:p>
        </p:txBody>
      </p:sp>
      <p:sp>
        <p:nvSpPr>
          <p:cNvPr id="126" name="Google Shape;126;p17"/>
          <p:cNvSpPr txBox="1">
            <a:spLocks noGrp="1"/>
          </p:cNvSpPr>
          <p:nvPr>
            <p:ph type="sldNum" idx="12"/>
          </p:nvPr>
        </p:nvSpPr>
        <p:spPr>
          <a:xfrm>
            <a:off x="8480575" y="4696933"/>
            <a:ext cx="548700" cy="3135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a:t>
            </a:fld>
            <a:endParaRPr/>
          </a:p>
        </p:txBody>
      </p:sp>
      <p:sp>
        <p:nvSpPr>
          <p:cNvPr id="3" name="Up Arrow 2"/>
          <p:cNvSpPr/>
          <p:nvPr/>
        </p:nvSpPr>
        <p:spPr>
          <a:xfrm>
            <a:off x="677892" y="926016"/>
            <a:ext cx="1367406" cy="1036041"/>
          </a:xfrm>
          <a:prstGeom prst="upArrow">
            <a:avLst>
              <a:gd name="adj1" fmla="val 50000"/>
              <a:gd name="adj2" fmla="val 64330"/>
            </a:avLst>
          </a:prstGeom>
          <a:solidFill>
            <a:schemeClr val="accent3"/>
          </a:solidFill>
          <a:ln w="6350">
            <a:solidFill>
              <a:schemeClr val="accent3"/>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1500" b="1" dirty="0">
              <a:latin typeface="Lato" panose="020B0604020202020204" charset="0"/>
            </a:endParaRPr>
          </a:p>
        </p:txBody>
      </p:sp>
      <p:sp>
        <p:nvSpPr>
          <p:cNvPr id="5" name="TextBox 4"/>
          <p:cNvSpPr txBox="1"/>
          <p:nvPr/>
        </p:nvSpPr>
        <p:spPr>
          <a:xfrm>
            <a:off x="959005" y="1224071"/>
            <a:ext cx="875561" cy="461665"/>
          </a:xfrm>
          <a:prstGeom prst="rect">
            <a:avLst/>
          </a:prstGeom>
          <a:noFill/>
        </p:spPr>
        <p:txBody>
          <a:bodyPr wrap="none" rtlCol="0">
            <a:spAutoFit/>
          </a:bodyPr>
          <a:lstStyle/>
          <a:p>
            <a:r>
              <a:rPr lang="fr-CA" sz="2400" b="1" dirty="0">
                <a:solidFill>
                  <a:schemeClr val="bg1"/>
                </a:solidFill>
                <a:latin typeface="Calibri" panose="020F0502020204030204" pitchFamily="34" charset="0"/>
                <a:cs typeface="Calibri" panose="020F0502020204030204" pitchFamily="34" charset="0"/>
              </a:rPr>
              <a:t>146%</a:t>
            </a:r>
            <a:endParaRPr lang="en-US" sz="2400" b="1" dirty="0">
              <a:solidFill>
                <a:schemeClr val="bg1"/>
              </a:solidFill>
              <a:latin typeface="Calibri" panose="020F0502020204030204" pitchFamily="34" charset="0"/>
              <a:cs typeface="Calibri" panose="020F0502020204030204" pitchFamily="34" charset="0"/>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7892" y="1698056"/>
            <a:ext cx="1773064" cy="1773064"/>
          </a:xfrm>
          <a:prstGeom prst="rect">
            <a:avLst/>
          </a:prstGeom>
        </p:spPr>
      </p:pic>
      <p:sp>
        <p:nvSpPr>
          <p:cNvPr id="10" name="Google Shape;125;p17"/>
          <p:cNvSpPr txBox="1">
            <a:spLocks/>
          </p:cNvSpPr>
          <p:nvPr/>
        </p:nvSpPr>
        <p:spPr>
          <a:xfrm>
            <a:off x="2375456" y="2276232"/>
            <a:ext cx="5115355" cy="749152"/>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chemeClr val="accent6"/>
              </a:buClr>
              <a:buSzPts val="1800"/>
              <a:buFont typeface="Lato"/>
              <a:buChar char="▷"/>
              <a:defRPr sz="2400" b="0" i="0" u="none" strike="noStrike" cap="none">
                <a:solidFill>
                  <a:schemeClr val="dk1"/>
                </a:solidFill>
                <a:latin typeface="Lato"/>
                <a:ea typeface="Lato"/>
                <a:cs typeface="Lato"/>
                <a:sym typeface="Lato"/>
              </a:defRPr>
            </a:lvl1pPr>
            <a:lvl2pPr marL="914400" marR="0" lvl="1"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2pPr>
            <a:lvl3pPr marL="1371600" marR="0" lvl="2"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3pPr>
            <a:lvl4pPr marL="1828800" marR="0" lvl="3"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4pPr>
            <a:lvl5pPr marL="2286000" marR="0" lvl="4"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5pPr>
            <a:lvl6pPr marL="2743200" marR="0" lvl="5"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6pPr>
            <a:lvl7pPr marL="3200400" marR="0" lvl="6"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7pPr>
            <a:lvl8pPr marL="3657600" marR="0" lvl="7"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8pPr>
            <a:lvl9pPr marL="4114800" marR="0" lvl="8"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9pPr>
          </a:lstStyle>
          <a:p>
            <a:pPr marL="0" indent="0">
              <a:buFont typeface="Lato"/>
              <a:buNone/>
            </a:pPr>
            <a:r>
              <a:rPr lang="fr-CA" dirty="0">
                <a:solidFill>
                  <a:srgbClr val="000000"/>
                </a:solidFill>
              </a:rPr>
              <a:t>Consolidation et concentration</a:t>
            </a:r>
          </a:p>
          <a:p>
            <a:pPr marL="0" indent="0">
              <a:buFont typeface="Lato"/>
              <a:buNone/>
            </a:pPr>
            <a:endParaRPr lang="fr-CA" dirty="0">
              <a:solidFill>
                <a:srgbClr val="000000"/>
              </a:solidFill>
            </a:endParaRP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1075" y="2773447"/>
            <a:ext cx="1924382" cy="1924382"/>
          </a:xfrm>
          <a:prstGeom prst="rect">
            <a:avLst/>
          </a:prstGeom>
        </p:spPr>
      </p:pic>
      <p:sp>
        <p:nvSpPr>
          <p:cNvPr id="13" name="Google Shape;125;p17"/>
          <p:cNvSpPr txBox="1">
            <a:spLocks/>
          </p:cNvSpPr>
          <p:nvPr/>
        </p:nvSpPr>
        <p:spPr>
          <a:xfrm>
            <a:off x="2370651" y="3025384"/>
            <a:ext cx="4944550" cy="96671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chemeClr val="accent6"/>
              </a:buClr>
              <a:buSzPts val="1800"/>
              <a:buFont typeface="Lato"/>
              <a:buChar char="▷"/>
              <a:defRPr sz="2400" b="0" i="0" u="none" strike="noStrike" cap="none">
                <a:solidFill>
                  <a:schemeClr val="dk1"/>
                </a:solidFill>
                <a:latin typeface="Lato"/>
                <a:ea typeface="Lato"/>
                <a:cs typeface="Lato"/>
                <a:sym typeface="Lato"/>
              </a:defRPr>
            </a:lvl1pPr>
            <a:lvl2pPr marL="914400" marR="0" lvl="1"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2pPr>
            <a:lvl3pPr marL="1371600" marR="0" lvl="2"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3pPr>
            <a:lvl4pPr marL="1828800" marR="0" lvl="3"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4pPr>
            <a:lvl5pPr marL="2286000" marR="0" lvl="4"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5pPr>
            <a:lvl6pPr marL="2743200" marR="0" lvl="5"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6pPr>
            <a:lvl7pPr marL="3200400" marR="0" lvl="6"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7pPr>
            <a:lvl8pPr marL="3657600" marR="0" lvl="7"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8pPr>
            <a:lvl9pPr marL="4114800" marR="0" lvl="8"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9pPr>
          </a:lstStyle>
          <a:p>
            <a:pPr marL="0" indent="0">
              <a:buFont typeface="Lato"/>
              <a:buNone/>
            </a:pPr>
            <a:r>
              <a:rPr lang="fr-CA" dirty="0">
                <a:solidFill>
                  <a:srgbClr val="000000"/>
                </a:solidFill>
              </a:rPr>
              <a:t>Manuels numériques, codes d’accès, fonctions à « valeur ajoutée »</a:t>
            </a:r>
          </a:p>
        </p:txBody>
      </p:sp>
      <p:grpSp>
        <p:nvGrpSpPr>
          <p:cNvPr id="14" name="Group 13">
            <a:extLst>
              <a:ext uri="{FF2B5EF4-FFF2-40B4-BE49-F238E27FC236}">
                <a16:creationId xmlns:a16="http://schemas.microsoft.com/office/drawing/2014/main" id="{D2A2CF27-17F6-4426-A9CE-2897CE7114B4}"/>
              </a:ext>
            </a:extLst>
          </p:cNvPr>
          <p:cNvGrpSpPr/>
          <p:nvPr/>
        </p:nvGrpSpPr>
        <p:grpSpPr>
          <a:xfrm>
            <a:off x="6685739" y="2623584"/>
            <a:ext cx="2193779" cy="2225867"/>
            <a:chOff x="6743482" y="2904265"/>
            <a:chExt cx="2193779" cy="2225867"/>
          </a:xfrm>
        </p:grpSpPr>
        <p:grpSp>
          <p:nvGrpSpPr>
            <p:cNvPr id="12" name="Group 11">
              <a:extLst>
                <a:ext uri="{FF2B5EF4-FFF2-40B4-BE49-F238E27FC236}">
                  <a16:creationId xmlns:a16="http://schemas.microsoft.com/office/drawing/2014/main" id="{7A612BD6-FE2B-4927-9D9A-EEE2219C310C}"/>
                </a:ext>
              </a:extLst>
            </p:cNvPr>
            <p:cNvGrpSpPr/>
            <p:nvPr/>
          </p:nvGrpSpPr>
          <p:grpSpPr>
            <a:xfrm>
              <a:off x="6831093" y="2904265"/>
              <a:ext cx="2106168" cy="2106168"/>
              <a:chOff x="6818981" y="2904265"/>
              <a:chExt cx="2106168" cy="2106168"/>
            </a:xfrm>
          </p:grpSpPr>
          <p:pic>
            <p:nvPicPr>
              <p:cNvPr id="4" name="Picture 3" descr="A picture containing shirt&#10;&#10;Description automatically generated">
                <a:extLst>
                  <a:ext uri="{FF2B5EF4-FFF2-40B4-BE49-F238E27FC236}">
                    <a16:creationId xmlns:a16="http://schemas.microsoft.com/office/drawing/2014/main" id="{169FB4D6-BEFB-489E-AC16-DA22A2BB34E2}"/>
                  </a:ext>
                </a:extLst>
              </p:cNvPr>
              <p:cNvPicPr>
                <a:picLocks noChangeAspect="1"/>
              </p:cNvPicPr>
              <p:nvPr/>
            </p:nvPicPr>
            <p:blipFill>
              <a:blip r:embed="rId5"/>
              <a:stretch>
                <a:fillRect/>
              </a:stretch>
            </p:blipFill>
            <p:spPr>
              <a:xfrm>
                <a:off x="6818981" y="2904265"/>
                <a:ext cx="2106168" cy="2106168"/>
              </a:xfrm>
              <a:prstGeom prst="rect">
                <a:avLst/>
              </a:prstGeom>
            </p:spPr>
          </p:pic>
          <p:sp>
            <p:nvSpPr>
              <p:cNvPr id="11" name="Flowchart: Connector 10">
                <a:extLst>
                  <a:ext uri="{FF2B5EF4-FFF2-40B4-BE49-F238E27FC236}">
                    <a16:creationId xmlns:a16="http://schemas.microsoft.com/office/drawing/2014/main" id="{D469AB3C-BDAB-47FC-B716-6FC9EC119C8B}"/>
                  </a:ext>
                </a:extLst>
              </p:cNvPr>
              <p:cNvSpPr/>
              <p:nvPr/>
            </p:nvSpPr>
            <p:spPr>
              <a:xfrm>
                <a:off x="7209375" y="4209249"/>
                <a:ext cx="471688" cy="423620"/>
              </a:xfrm>
              <a:prstGeom prst="flowChartConnector">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pic>
          <p:nvPicPr>
            <p:cNvPr id="9" name="Picture 8" descr="A close up of a logo&#10;&#10;Description automatically generated">
              <a:extLst>
                <a:ext uri="{FF2B5EF4-FFF2-40B4-BE49-F238E27FC236}">
                  <a16:creationId xmlns:a16="http://schemas.microsoft.com/office/drawing/2014/main" id="{3E0E4755-61A9-46F4-8233-B10CA0830120}"/>
                </a:ext>
              </a:extLst>
            </p:cNvPr>
            <p:cNvPicPr>
              <a:picLocks noChangeAspect="1"/>
            </p:cNvPicPr>
            <p:nvPr/>
          </p:nvPicPr>
          <p:blipFill>
            <a:blip r:embed="rId6"/>
            <a:stretch>
              <a:fillRect/>
            </a:stretch>
          </p:blipFill>
          <p:spPr>
            <a:xfrm>
              <a:off x="6743482" y="3711985"/>
              <a:ext cx="1418147" cy="1418147"/>
            </a:xfrm>
            <a:prstGeom prst="rect">
              <a:avLst/>
            </a:prstGeom>
          </p:spPr>
        </p:pic>
      </p:grpSp>
      <p:sp>
        <p:nvSpPr>
          <p:cNvPr id="2" name="Rectangle 1">
            <a:extLst>
              <a:ext uri="{FF2B5EF4-FFF2-40B4-BE49-F238E27FC236}">
                <a16:creationId xmlns:a16="http://schemas.microsoft.com/office/drawing/2014/main" id="{62591254-F139-4EE8-9861-6625428C43B1}"/>
              </a:ext>
            </a:extLst>
          </p:cNvPr>
          <p:cNvSpPr/>
          <p:nvPr/>
        </p:nvSpPr>
        <p:spPr>
          <a:xfrm>
            <a:off x="276037" y="4546185"/>
            <a:ext cx="8504959" cy="461665"/>
          </a:xfrm>
          <a:prstGeom prst="rect">
            <a:avLst/>
          </a:prstGeom>
        </p:spPr>
        <p:txBody>
          <a:bodyPr wrap="square">
            <a:spAutoFit/>
          </a:bodyPr>
          <a:lstStyle/>
          <a:p>
            <a:pPr marL="0" indent="0" algn="ctr">
              <a:buNone/>
            </a:pPr>
            <a:r>
              <a:rPr lang="en-US" sz="800" dirty="0">
                <a:latin typeface="Lato" panose="020B0604020202020204" charset="0"/>
              </a:rPr>
              <a:t>N.S. Baron, “Textbook merger could create more problems than just higher prices,” </a:t>
            </a:r>
            <a:r>
              <a:rPr lang="en-US" sz="800" i="1" dirty="0">
                <a:latin typeface="Lato" panose="020B0604020202020204" charset="0"/>
              </a:rPr>
              <a:t>The Conversation </a:t>
            </a:r>
            <a:r>
              <a:rPr lang="en-US" sz="800" dirty="0">
                <a:latin typeface="Lato" panose="020B0604020202020204" charset="0"/>
              </a:rPr>
              <a:t>(19 </a:t>
            </a:r>
            <a:r>
              <a:rPr lang="en-US" sz="800" dirty="0" err="1">
                <a:latin typeface="Lato" panose="020B0604020202020204" charset="0"/>
              </a:rPr>
              <a:t>septembre</a:t>
            </a:r>
            <a:r>
              <a:rPr lang="en-US" sz="800" dirty="0">
                <a:latin typeface="Lato" panose="020B0604020202020204" charset="0"/>
              </a:rPr>
              <a:t> 2019), </a:t>
            </a:r>
            <a:r>
              <a:rPr lang="en-US" sz="800" dirty="0">
                <a:latin typeface="Lato" panose="020B0604020202020204" charset="0"/>
                <a:hlinkClick r:id="rId7"/>
              </a:rPr>
              <a:t>https://theconversation.com/textbook-merger-could-create-more-problems-than-just-higher-prices-123120</a:t>
            </a:r>
            <a:r>
              <a:rPr lang="en-US" sz="800" dirty="0">
                <a:latin typeface="Lato" panose="020B0604020202020204" charset="0"/>
              </a:rPr>
              <a:t> et R. </a:t>
            </a:r>
            <a:r>
              <a:rPr lang="en-US" sz="800" dirty="0" err="1">
                <a:latin typeface="Lato" panose="020B0604020202020204" charset="0"/>
              </a:rPr>
              <a:t>Jhangiani</a:t>
            </a:r>
            <a:r>
              <a:rPr lang="en-US" sz="800" dirty="0">
                <a:latin typeface="Lato" panose="020B0604020202020204" charset="0"/>
              </a:rPr>
              <a:t> &amp; S. </a:t>
            </a:r>
            <a:r>
              <a:rPr lang="en-US" sz="800" dirty="0" err="1">
                <a:latin typeface="Lato" panose="020B0604020202020204" charset="0"/>
              </a:rPr>
              <a:t>Jhangiani</a:t>
            </a:r>
            <a:r>
              <a:rPr lang="en-US" sz="800" dirty="0">
                <a:latin typeface="Lato" panose="020B0604020202020204" charset="0"/>
              </a:rPr>
              <a:t>, “Investigating the Perceptions , Use, and Impact of Open Textbooks: A </a:t>
            </a:r>
            <a:r>
              <a:rPr lang="en-US" sz="800" dirty="0" smtClean="0">
                <a:latin typeface="Lato" panose="020B0604020202020204" charset="0"/>
              </a:rPr>
              <a:t>survey </a:t>
            </a:r>
            <a:r>
              <a:rPr lang="en-US" sz="800" dirty="0">
                <a:latin typeface="Lato" panose="020B0604020202020204" charset="0"/>
              </a:rPr>
              <a:t>of Post-Secondary Students in British Columbia</a:t>
            </a:r>
            <a:r>
              <a:rPr lang="en-US" sz="800" i="1" dirty="0">
                <a:latin typeface="Lato" panose="020B0604020202020204" charset="0"/>
              </a:rPr>
              <a:t>,” International Review of Research in Open and Distributed Learning</a:t>
            </a:r>
            <a:r>
              <a:rPr lang="en-US" sz="800" dirty="0">
                <a:latin typeface="Lato" panose="020B0604020202020204" charset="0"/>
              </a:rPr>
              <a:t> 18.4 (</a:t>
            </a:r>
            <a:r>
              <a:rPr lang="en-US" sz="800" dirty="0" err="1">
                <a:latin typeface="Lato" panose="020B0604020202020204" charset="0"/>
              </a:rPr>
              <a:t>juin</a:t>
            </a:r>
            <a:r>
              <a:rPr lang="en-US" sz="800" dirty="0">
                <a:latin typeface="Lato" panose="020B0604020202020204" charset="0"/>
              </a:rPr>
              <a:t> 2017), </a:t>
            </a:r>
            <a:r>
              <a:rPr lang="en-CA" sz="800" dirty="0">
                <a:latin typeface="Lato" panose="020B0604020202020204" charset="0"/>
                <a:hlinkClick r:id="rId8"/>
              </a:rPr>
              <a:t>http://www.irrodl.org/index.php/irrodl/article/view/3012/4214</a:t>
            </a:r>
            <a:r>
              <a:rPr lang="en-CA" sz="800" dirty="0">
                <a:latin typeface="Lato" panose="020B0604020202020204" charset="0"/>
              </a:rPr>
              <a:t>. </a:t>
            </a:r>
            <a:endParaRPr lang="en-US" sz="800" dirty="0">
              <a:latin typeface="Lato" panose="020B0604020202020204" charset="0"/>
            </a:endParaRPr>
          </a:p>
        </p:txBody>
      </p:sp>
    </p:spTree>
    <p:extLst>
      <p:ext uri="{BB962C8B-B14F-4D97-AF65-F5344CB8AC3E}">
        <p14:creationId xmlns:p14="http://schemas.microsoft.com/office/powerpoint/2010/main" val="1979384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15"/>
          <p:cNvSpPr txBox="1">
            <a:spLocks noGrp="1"/>
          </p:cNvSpPr>
          <p:nvPr>
            <p:ph type="ctrTitle"/>
          </p:nvPr>
        </p:nvSpPr>
        <p:spPr>
          <a:xfrm>
            <a:off x="0" y="1583342"/>
            <a:ext cx="9143876" cy="1159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7200" dirty="0">
                <a:solidFill>
                  <a:schemeClr val="accent2"/>
                </a:solidFill>
              </a:rPr>
              <a:t>2.</a:t>
            </a:r>
            <a:endParaRPr sz="7200" dirty="0">
              <a:solidFill>
                <a:schemeClr val="accent2"/>
              </a:solidFill>
            </a:endParaRPr>
          </a:p>
          <a:p>
            <a:pPr marL="0" lvl="0" indent="0" algn="ctr" rtl="0">
              <a:spcBef>
                <a:spcPts val="0"/>
              </a:spcBef>
              <a:spcAft>
                <a:spcPts val="0"/>
              </a:spcAft>
              <a:buNone/>
            </a:pPr>
            <a:r>
              <a:rPr lang="en-CA" dirty="0"/>
              <a:t>ALTERNATIVES ABORDABLES</a:t>
            </a:r>
            <a:endParaRPr dirty="0"/>
          </a:p>
        </p:txBody>
      </p:sp>
      <p:sp>
        <p:nvSpPr>
          <p:cNvPr id="112" name="Google Shape;112;p15"/>
          <p:cNvSpPr txBox="1">
            <a:spLocks noGrp="1"/>
          </p:cNvSpPr>
          <p:nvPr>
            <p:ph type="subTitle" idx="1"/>
          </p:nvPr>
        </p:nvSpPr>
        <p:spPr>
          <a:xfrm>
            <a:off x="685800" y="2840053"/>
            <a:ext cx="7772400" cy="784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CA" dirty="0"/>
              <a:t>à uOttawa</a:t>
            </a:r>
            <a:endParaRPr dirty="0"/>
          </a:p>
        </p:txBody>
      </p:sp>
      <p:sp>
        <p:nvSpPr>
          <p:cNvPr id="113" name="Google Shape;113;p15"/>
          <p:cNvSpPr txBox="1">
            <a:spLocks noGrp="1"/>
          </p:cNvSpPr>
          <p:nvPr>
            <p:ph type="sldNum" idx="12"/>
          </p:nvPr>
        </p:nvSpPr>
        <p:spPr>
          <a:xfrm>
            <a:off x="-125" y="4830281"/>
            <a:ext cx="9144000" cy="313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30</a:t>
            </a:fld>
            <a:endParaRPr/>
          </a:p>
        </p:txBody>
      </p:sp>
    </p:spTree>
    <p:extLst>
      <p:ext uri="{BB962C8B-B14F-4D97-AF65-F5344CB8AC3E}">
        <p14:creationId xmlns:p14="http://schemas.microsoft.com/office/powerpoint/2010/main" val="40839503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p27"/>
          <p:cNvSpPr txBox="1">
            <a:spLocks noGrp="1"/>
          </p:cNvSpPr>
          <p:nvPr>
            <p:ph type="ctrTitle" idx="4294967295"/>
          </p:nvPr>
        </p:nvSpPr>
        <p:spPr>
          <a:xfrm>
            <a:off x="940500" y="699243"/>
            <a:ext cx="7517700" cy="1057761"/>
          </a:xfrm>
          <a:prstGeom prst="rect">
            <a:avLst/>
          </a:prstGeom>
        </p:spPr>
        <p:txBody>
          <a:bodyPr spcFirstLastPara="1" wrap="square" lIns="91425" tIns="91425" rIns="91425" bIns="91425" anchor="b" anchorCtr="0">
            <a:noAutofit/>
          </a:bodyPr>
          <a:lstStyle/>
          <a:p>
            <a:pPr lvl="0"/>
            <a:r>
              <a:rPr lang="en-CA" b="1" dirty="0" err="1">
                <a:solidFill>
                  <a:schemeClr val="accent4"/>
                </a:solidFill>
                <a:latin typeface="Lato" panose="020B0604020202020204" charset="0"/>
                <a:ea typeface="Lato"/>
                <a:cs typeface="Lato"/>
              </a:rPr>
              <a:t>Promouvoir</a:t>
            </a:r>
            <a:r>
              <a:rPr lang="en-CA" b="1" dirty="0">
                <a:solidFill>
                  <a:schemeClr val="accent4"/>
                </a:solidFill>
                <a:latin typeface="Lato" panose="020B0604020202020204" charset="0"/>
                <a:ea typeface="Lato"/>
                <a:cs typeface="Lato"/>
              </a:rPr>
              <a:t> et </a:t>
            </a:r>
            <a:r>
              <a:rPr lang="en-CA" b="1" dirty="0" err="1">
                <a:solidFill>
                  <a:schemeClr val="accent4"/>
                </a:solidFill>
                <a:latin typeface="Lato" panose="020B0604020202020204" charset="0"/>
                <a:ea typeface="Lato"/>
                <a:cs typeface="Lato"/>
              </a:rPr>
              <a:t>récompenser</a:t>
            </a:r>
            <a:r>
              <a:rPr lang="en-CA" b="1" dirty="0">
                <a:solidFill>
                  <a:schemeClr val="accent4"/>
                </a:solidFill>
                <a:latin typeface="Lato" panose="020B0604020202020204" charset="0"/>
                <a:ea typeface="Lato"/>
                <a:cs typeface="Lato"/>
              </a:rPr>
              <a:t> la </a:t>
            </a:r>
            <a:r>
              <a:rPr lang="en-CA" b="1" dirty="0" err="1" smtClean="0">
                <a:solidFill>
                  <a:schemeClr val="accent4"/>
                </a:solidFill>
                <a:latin typeface="Lato" panose="020B0604020202020204" charset="0"/>
                <a:ea typeface="Lato"/>
                <a:cs typeface="Lato"/>
              </a:rPr>
              <a:t>création</a:t>
            </a:r>
            <a:r>
              <a:rPr lang="en-CA" b="1" dirty="0" smtClean="0">
                <a:solidFill>
                  <a:schemeClr val="accent4"/>
                </a:solidFill>
                <a:latin typeface="Lato" panose="020B0604020202020204" charset="0"/>
                <a:ea typeface="Lato"/>
                <a:cs typeface="Lato"/>
              </a:rPr>
              <a:t> </a:t>
            </a:r>
            <a:r>
              <a:rPr lang="en-CA" b="1" dirty="0">
                <a:solidFill>
                  <a:schemeClr val="accent4"/>
                </a:solidFill>
                <a:latin typeface="Lato" panose="020B0604020202020204" charset="0"/>
                <a:ea typeface="Lato"/>
                <a:cs typeface="Lato"/>
              </a:rPr>
              <a:t>de </a:t>
            </a:r>
            <a:r>
              <a:rPr lang="en-CA" b="1" dirty="0" err="1">
                <a:solidFill>
                  <a:schemeClr val="accent4"/>
                </a:solidFill>
                <a:latin typeface="Lato" panose="020B0604020202020204" charset="0"/>
                <a:ea typeface="Lato"/>
                <a:cs typeface="Lato"/>
              </a:rPr>
              <a:t>ressources</a:t>
            </a:r>
            <a:r>
              <a:rPr lang="en-CA" b="1" dirty="0">
                <a:solidFill>
                  <a:schemeClr val="accent4"/>
                </a:solidFill>
                <a:latin typeface="Lato" panose="020B0604020202020204" charset="0"/>
                <a:ea typeface="Lato"/>
                <a:cs typeface="Lato"/>
              </a:rPr>
              <a:t> </a:t>
            </a:r>
            <a:r>
              <a:rPr lang="en-CA" b="1" dirty="0" err="1">
                <a:solidFill>
                  <a:schemeClr val="accent4"/>
                </a:solidFill>
                <a:latin typeface="Lato" panose="020B0604020202020204" charset="0"/>
                <a:ea typeface="Lato"/>
                <a:cs typeface="Lato"/>
              </a:rPr>
              <a:t>didactiques</a:t>
            </a:r>
            <a:r>
              <a:rPr lang="en-CA" b="1" dirty="0">
                <a:solidFill>
                  <a:schemeClr val="accent4"/>
                </a:solidFill>
                <a:latin typeface="Lato" panose="020B0604020202020204" charset="0"/>
                <a:ea typeface="Lato"/>
                <a:cs typeface="Lato"/>
              </a:rPr>
              <a:t> </a:t>
            </a:r>
            <a:r>
              <a:rPr lang="en-CA" b="1" dirty="0" err="1">
                <a:solidFill>
                  <a:schemeClr val="accent4"/>
                </a:solidFill>
                <a:latin typeface="Lato" panose="020B0604020202020204" charset="0"/>
                <a:ea typeface="Lato"/>
                <a:cs typeface="Lato"/>
              </a:rPr>
              <a:t>abordables</a:t>
            </a:r>
            <a:endParaRPr sz="7200" b="1" dirty="0">
              <a:solidFill>
                <a:schemeClr val="accent4"/>
              </a:solidFill>
              <a:latin typeface="Lato" panose="020B0604020202020204" charset="0"/>
              <a:ea typeface="Lato"/>
              <a:cs typeface="Lato"/>
              <a:sym typeface="Lato"/>
            </a:endParaRPr>
          </a:p>
        </p:txBody>
      </p:sp>
      <p:sp>
        <p:nvSpPr>
          <p:cNvPr id="228" name="Google Shape;228;p27"/>
          <p:cNvSpPr txBox="1">
            <a:spLocks noGrp="1"/>
          </p:cNvSpPr>
          <p:nvPr>
            <p:ph type="subTitle" idx="4294967295"/>
          </p:nvPr>
        </p:nvSpPr>
        <p:spPr>
          <a:xfrm>
            <a:off x="962875" y="1544985"/>
            <a:ext cx="7517700" cy="4632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CA" sz="2000" i="1" dirty="0">
                <a:solidFill>
                  <a:srgbClr val="000000"/>
                </a:solidFill>
              </a:rPr>
              <a:t>Transformation 2030 </a:t>
            </a:r>
            <a:r>
              <a:rPr lang="en-CA" sz="2000" dirty="0">
                <a:solidFill>
                  <a:srgbClr val="000000"/>
                </a:solidFill>
              </a:rPr>
              <a:t>– Plus Agile – </a:t>
            </a:r>
            <a:r>
              <a:rPr lang="en-CA" sz="2000" dirty="0" err="1">
                <a:solidFill>
                  <a:srgbClr val="000000"/>
                </a:solidFill>
              </a:rPr>
              <a:t>Objectif</a:t>
            </a:r>
            <a:r>
              <a:rPr lang="en-CA" sz="2000" dirty="0">
                <a:solidFill>
                  <a:srgbClr val="000000"/>
                </a:solidFill>
              </a:rPr>
              <a:t> 3 – Actions</a:t>
            </a:r>
          </a:p>
          <a:p>
            <a:pPr marL="0" lvl="0" indent="0">
              <a:buNone/>
            </a:pPr>
            <a:r>
              <a:rPr lang="en-CA" sz="1400" dirty="0">
                <a:solidFill>
                  <a:srgbClr val="000000"/>
                </a:solidFill>
                <a:hlinkClick r:id="rId3"/>
              </a:rPr>
              <a:t>https://transformation2030.uottawa.ca/fr/agile</a:t>
            </a:r>
            <a:r>
              <a:rPr lang="en-CA" sz="1400" dirty="0">
                <a:solidFill>
                  <a:srgbClr val="000000"/>
                </a:solidFill>
              </a:rPr>
              <a:t> </a:t>
            </a:r>
            <a:endParaRPr sz="1400" dirty="0">
              <a:solidFill>
                <a:srgbClr val="000000"/>
              </a:solidFill>
            </a:endParaRPr>
          </a:p>
        </p:txBody>
      </p:sp>
      <p:sp>
        <p:nvSpPr>
          <p:cNvPr id="231" name="Google Shape;231;p27"/>
          <p:cNvSpPr txBox="1">
            <a:spLocks noGrp="1"/>
          </p:cNvSpPr>
          <p:nvPr>
            <p:ph type="ctrTitle" idx="4294967295"/>
          </p:nvPr>
        </p:nvSpPr>
        <p:spPr>
          <a:xfrm>
            <a:off x="940500" y="3032831"/>
            <a:ext cx="7517700" cy="895200"/>
          </a:xfrm>
          <a:prstGeom prst="rect">
            <a:avLst/>
          </a:prstGeom>
        </p:spPr>
        <p:txBody>
          <a:bodyPr spcFirstLastPara="1" wrap="square" lIns="91425" tIns="91425" rIns="91425" bIns="91425" anchor="b" anchorCtr="0">
            <a:noAutofit/>
          </a:bodyPr>
          <a:lstStyle/>
          <a:p>
            <a:pPr lvl="0"/>
            <a:r>
              <a:rPr lang="en-CA" b="1" dirty="0" err="1">
                <a:solidFill>
                  <a:schemeClr val="accent3"/>
                </a:solidFill>
                <a:latin typeface="Lato" panose="020B0604020202020204" charset="0"/>
              </a:rPr>
              <a:t>Développer</a:t>
            </a:r>
            <a:r>
              <a:rPr lang="en-CA" b="1" dirty="0">
                <a:solidFill>
                  <a:schemeClr val="accent3"/>
                </a:solidFill>
                <a:latin typeface="Lato" panose="020B0604020202020204" charset="0"/>
              </a:rPr>
              <a:t> des </a:t>
            </a:r>
            <a:r>
              <a:rPr lang="en-CA" b="1" dirty="0" err="1">
                <a:solidFill>
                  <a:schemeClr val="accent3"/>
                </a:solidFill>
                <a:latin typeface="Lato" panose="020B0604020202020204" charset="0"/>
              </a:rPr>
              <a:t>ressources</a:t>
            </a:r>
            <a:r>
              <a:rPr lang="en-CA" b="1" dirty="0">
                <a:solidFill>
                  <a:schemeClr val="accent3"/>
                </a:solidFill>
                <a:latin typeface="Lato" panose="020B0604020202020204" charset="0"/>
              </a:rPr>
              <a:t> </a:t>
            </a:r>
            <a:r>
              <a:rPr lang="en-CA" b="1" dirty="0" err="1">
                <a:solidFill>
                  <a:schemeClr val="accent3"/>
                </a:solidFill>
                <a:latin typeface="Lato" panose="020B0604020202020204" charset="0"/>
              </a:rPr>
              <a:t>éducatives</a:t>
            </a:r>
            <a:r>
              <a:rPr lang="en-CA" b="1" dirty="0">
                <a:solidFill>
                  <a:schemeClr val="accent3"/>
                </a:solidFill>
                <a:latin typeface="Lato" panose="020B0604020202020204" charset="0"/>
              </a:rPr>
              <a:t> </a:t>
            </a:r>
            <a:r>
              <a:rPr lang="en-CA" b="1" dirty="0" err="1" smtClean="0">
                <a:solidFill>
                  <a:schemeClr val="accent3"/>
                </a:solidFill>
                <a:latin typeface="Lato" panose="020B0604020202020204" charset="0"/>
              </a:rPr>
              <a:t>libres</a:t>
            </a:r>
            <a:r>
              <a:rPr lang="en-CA" b="1" dirty="0" smtClean="0">
                <a:solidFill>
                  <a:schemeClr val="accent3"/>
                </a:solidFill>
                <a:latin typeface="Lato" panose="020B0604020202020204" charset="0"/>
              </a:rPr>
              <a:t> </a:t>
            </a:r>
            <a:r>
              <a:rPr lang="en-CA" b="1" dirty="0">
                <a:solidFill>
                  <a:schemeClr val="accent3"/>
                </a:solidFill>
                <a:latin typeface="Lato" panose="020B0604020202020204" charset="0"/>
              </a:rPr>
              <a:t>(REL) en </a:t>
            </a:r>
            <a:r>
              <a:rPr lang="en-CA" b="1" dirty="0" err="1">
                <a:solidFill>
                  <a:schemeClr val="accent3"/>
                </a:solidFill>
                <a:latin typeface="Lato" panose="020B0604020202020204" charset="0"/>
              </a:rPr>
              <a:t>français</a:t>
            </a:r>
            <a:endParaRPr sz="4800" b="1" dirty="0">
              <a:solidFill>
                <a:schemeClr val="accent3"/>
              </a:solidFill>
              <a:latin typeface="Lato" panose="020B0604020202020204" charset="0"/>
              <a:ea typeface="Lato"/>
              <a:cs typeface="Lato"/>
              <a:sym typeface="Lato"/>
            </a:endParaRPr>
          </a:p>
        </p:txBody>
      </p:sp>
      <p:sp>
        <p:nvSpPr>
          <p:cNvPr id="232" name="Google Shape;232;p27"/>
          <p:cNvSpPr txBox="1">
            <a:spLocks noGrp="1"/>
          </p:cNvSpPr>
          <p:nvPr>
            <p:ph type="subTitle" idx="4294967295"/>
          </p:nvPr>
        </p:nvSpPr>
        <p:spPr>
          <a:xfrm>
            <a:off x="940500" y="3750107"/>
            <a:ext cx="7517700" cy="1003658"/>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CA" sz="2000" i="1" dirty="0">
                <a:solidFill>
                  <a:srgbClr val="000000"/>
                </a:solidFill>
              </a:rPr>
              <a:t>Transformation 2030 </a:t>
            </a:r>
            <a:r>
              <a:rPr lang="en-CA" sz="2000" dirty="0">
                <a:solidFill>
                  <a:srgbClr val="000000"/>
                </a:solidFill>
              </a:rPr>
              <a:t>– Plus </a:t>
            </a:r>
            <a:r>
              <a:rPr lang="en-CA" sz="2000" dirty="0" err="1">
                <a:solidFill>
                  <a:srgbClr val="000000"/>
                </a:solidFill>
              </a:rPr>
              <a:t>interconnectée</a:t>
            </a:r>
            <a:r>
              <a:rPr lang="en-CA" sz="2000" dirty="0">
                <a:solidFill>
                  <a:srgbClr val="000000"/>
                </a:solidFill>
              </a:rPr>
              <a:t> – </a:t>
            </a:r>
            <a:r>
              <a:rPr lang="en-CA" sz="2000" dirty="0" err="1">
                <a:solidFill>
                  <a:srgbClr val="000000"/>
                </a:solidFill>
              </a:rPr>
              <a:t>Objectif</a:t>
            </a:r>
            <a:r>
              <a:rPr lang="en-CA" sz="2000" dirty="0">
                <a:solidFill>
                  <a:srgbClr val="000000"/>
                </a:solidFill>
              </a:rPr>
              <a:t> 2 – Actions</a:t>
            </a:r>
          </a:p>
          <a:p>
            <a:pPr marL="0" lvl="0" indent="0">
              <a:buNone/>
            </a:pPr>
            <a:r>
              <a:rPr lang="en-CA" sz="1400" dirty="0">
                <a:hlinkClick r:id="rId4"/>
              </a:rPr>
              <a:t>https://transformation2030.uottawa.ca/web/fr/interconnectee</a:t>
            </a:r>
            <a:r>
              <a:rPr lang="en-CA" sz="1400" dirty="0"/>
              <a:t> </a:t>
            </a:r>
            <a:endParaRPr sz="1400" dirty="0"/>
          </a:p>
        </p:txBody>
      </p:sp>
      <p:sp>
        <p:nvSpPr>
          <p:cNvPr id="233" name="Google Shape;233;p27"/>
          <p:cNvSpPr/>
          <p:nvPr/>
        </p:nvSpPr>
        <p:spPr>
          <a:xfrm>
            <a:off x="0" y="775855"/>
            <a:ext cx="940500" cy="668700"/>
          </a:xfrm>
          <a:prstGeom prst="rightArrow">
            <a:avLst>
              <a:gd name="adj1" fmla="val 61815"/>
              <a:gd name="adj2"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27"/>
          <p:cNvSpPr/>
          <p:nvPr/>
        </p:nvSpPr>
        <p:spPr>
          <a:xfrm>
            <a:off x="0" y="2946881"/>
            <a:ext cx="940500" cy="668700"/>
          </a:xfrm>
          <a:prstGeom prst="rightArrow">
            <a:avLst>
              <a:gd name="adj1" fmla="val 61815"/>
              <a:gd name="adj2" fmla="val 50000"/>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27"/>
          <p:cNvSpPr txBox="1">
            <a:spLocks noGrp="1"/>
          </p:cNvSpPr>
          <p:nvPr>
            <p:ph type="sldNum" idx="12"/>
          </p:nvPr>
        </p:nvSpPr>
        <p:spPr>
          <a:xfrm>
            <a:off x="8480575" y="4696933"/>
            <a:ext cx="548700" cy="3135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31</a:t>
            </a:fld>
            <a:endParaRPr/>
          </a:p>
        </p:txBody>
      </p:sp>
    </p:spTree>
    <p:extLst>
      <p:ext uri="{BB962C8B-B14F-4D97-AF65-F5344CB8AC3E}">
        <p14:creationId xmlns:p14="http://schemas.microsoft.com/office/powerpoint/2010/main" val="3063988656"/>
      </p:ext>
    </p:extLst>
  </p:cSld>
  <p:clrMapOvr>
    <a:masterClrMapping/>
  </p:clrMapOvr>
  <p:transition>
    <p:fade thruBlk="1"/>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21"/>
          <p:cNvSpPr txBox="1">
            <a:spLocks noGrp="1"/>
          </p:cNvSpPr>
          <p:nvPr>
            <p:ph type="title"/>
          </p:nvPr>
        </p:nvSpPr>
        <p:spPr>
          <a:xfrm>
            <a:off x="1711102" y="173533"/>
            <a:ext cx="5532608" cy="655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CA" b="1" dirty="0">
                <a:solidFill>
                  <a:srgbClr val="0070C0"/>
                </a:solidFill>
              </a:rPr>
              <a:t>Notes de </a:t>
            </a:r>
            <a:r>
              <a:rPr lang="en-CA" b="1" dirty="0" err="1">
                <a:solidFill>
                  <a:srgbClr val="0070C0"/>
                </a:solidFill>
              </a:rPr>
              <a:t>cours</a:t>
            </a:r>
            <a:r>
              <a:rPr lang="en-CA" b="1" dirty="0">
                <a:solidFill>
                  <a:srgbClr val="0070C0"/>
                </a:solidFill>
              </a:rPr>
              <a:t> </a:t>
            </a:r>
            <a:r>
              <a:rPr lang="en-CA" b="1" dirty="0" err="1">
                <a:solidFill>
                  <a:srgbClr val="0070C0"/>
                </a:solidFill>
              </a:rPr>
              <a:t>imprimées</a:t>
            </a:r>
            <a:endParaRPr b="1" dirty="0">
              <a:solidFill>
                <a:srgbClr val="0070C0"/>
              </a:solidFill>
            </a:endParaRPr>
          </a:p>
        </p:txBody>
      </p:sp>
      <p:sp>
        <p:nvSpPr>
          <p:cNvPr id="162" name="Google Shape;162;p21"/>
          <p:cNvSpPr txBox="1">
            <a:spLocks noGrp="1"/>
          </p:cNvSpPr>
          <p:nvPr>
            <p:ph type="body" idx="1"/>
          </p:nvPr>
        </p:nvSpPr>
        <p:spPr>
          <a:xfrm>
            <a:off x="875407" y="860779"/>
            <a:ext cx="3601999" cy="2431060"/>
          </a:xfrm>
          <a:prstGeom prst="rect">
            <a:avLst/>
          </a:prstGeom>
        </p:spPr>
        <p:txBody>
          <a:bodyPr spcFirstLastPara="1" wrap="square" lIns="91425" tIns="91425" rIns="91425" bIns="91425" anchor="t" anchorCtr="0">
            <a:noAutofit/>
          </a:bodyPr>
          <a:lstStyle/>
          <a:p>
            <a:pPr marL="0" lvl="0" indent="0" algn="ctr" rtl="0">
              <a:spcBef>
                <a:spcPts val="600"/>
              </a:spcBef>
              <a:spcAft>
                <a:spcPts val="0"/>
              </a:spcAft>
              <a:buNone/>
            </a:pPr>
            <a:r>
              <a:rPr lang="en-US" sz="2000" b="1" dirty="0" err="1">
                <a:solidFill>
                  <a:srgbClr val="000000"/>
                </a:solidFill>
              </a:rPr>
              <a:t>docUcentre</a:t>
            </a:r>
            <a:endParaRPr lang="en-US" sz="2000" b="1" dirty="0">
              <a:solidFill>
                <a:srgbClr val="000000"/>
              </a:solidFill>
            </a:endParaRPr>
          </a:p>
          <a:p>
            <a:pPr marL="285750" indent="-285750">
              <a:buFont typeface="Wingdings" panose="05000000000000000000" pitchFamily="2" charset="2"/>
              <a:buChar char="§"/>
            </a:pPr>
            <a:r>
              <a:rPr lang="en-CA" sz="1800" dirty="0">
                <a:solidFill>
                  <a:srgbClr val="000000"/>
                </a:solidFill>
              </a:rPr>
              <a:t>Utilisation </a:t>
            </a:r>
            <a:r>
              <a:rPr lang="en-CA" sz="1800" dirty="0" err="1">
                <a:solidFill>
                  <a:srgbClr val="000000"/>
                </a:solidFill>
              </a:rPr>
              <a:t>équitable</a:t>
            </a:r>
            <a:endParaRPr lang="en-CA" sz="1800" dirty="0">
              <a:solidFill>
                <a:srgbClr val="000000"/>
              </a:solidFill>
            </a:endParaRPr>
          </a:p>
          <a:p>
            <a:pPr marL="285750" indent="-285750">
              <a:buFont typeface="Wingdings" panose="05000000000000000000" pitchFamily="2" charset="2"/>
              <a:buChar char="§"/>
            </a:pPr>
            <a:r>
              <a:rPr lang="en-CA" sz="1800" dirty="0">
                <a:solidFill>
                  <a:srgbClr val="000000"/>
                </a:solidFill>
              </a:rPr>
              <a:t>Licences (</a:t>
            </a:r>
            <a:r>
              <a:rPr lang="en-CA" sz="1800" dirty="0" err="1">
                <a:solidFill>
                  <a:srgbClr val="000000"/>
                </a:solidFill>
              </a:rPr>
              <a:t>contrats</a:t>
            </a:r>
            <a:r>
              <a:rPr lang="en-CA" sz="1800" dirty="0">
                <a:solidFill>
                  <a:srgbClr val="000000"/>
                </a:solidFill>
              </a:rPr>
              <a:t> de la </a:t>
            </a:r>
            <a:r>
              <a:rPr lang="en-CA" sz="1800" dirty="0" err="1">
                <a:solidFill>
                  <a:srgbClr val="000000"/>
                </a:solidFill>
              </a:rPr>
              <a:t>bibliothèque</a:t>
            </a:r>
            <a:r>
              <a:rPr lang="en-CA" sz="1800" dirty="0">
                <a:solidFill>
                  <a:srgbClr val="000000"/>
                </a:solidFill>
              </a:rPr>
              <a:t> avec </a:t>
            </a:r>
            <a:r>
              <a:rPr lang="en-CA" sz="1800" dirty="0" err="1">
                <a:solidFill>
                  <a:srgbClr val="000000"/>
                </a:solidFill>
              </a:rPr>
              <a:t>fournisseurs</a:t>
            </a:r>
            <a:r>
              <a:rPr lang="en-CA" sz="1800" dirty="0">
                <a:solidFill>
                  <a:srgbClr val="000000"/>
                </a:solidFill>
              </a:rPr>
              <a:t>)</a:t>
            </a:r>
          </a:p>
          <a:p>
            <a:pPr marL="285750" indent="-285750">
              <a:buFont typeface="Wingdings" panose="05000000000000000000" pitchFamily="2" charset="2"/>
              <a:buChar char="§"/>
            </a:pPr>
            <a:r>
              <a:rPr lang="en-CA" sz="1800" dirty="0">
                <a:solidFill>
                  <a:srgbClr val="000000"/>
                </a:solidFill>
              </a:rPr>
              <a:t>Permission du </a:t>
            </a:r>
            <a:r>
              <a:rPr lang="en-CA" sz="1800" dirty="0" err="1">
                <a:solidFill>
                  <a:srgbClr val="000000"/>
                </a:solidFill>
              </a:rPr>
              <a:t>titulaire</a:t>
            </a:r>
            <a:r>
              <a:rPr lang="en-CA" sz="1800" dirty="0">
                <a:solidFill>
                  <a:srgbClr val="000000"/>
                </a:solidFill>
              </a:rPr>
              <a:t> des droits </a:t>
            </a:r>
            <a:r>
              <a:rPr lang="en-CA" sz="1800" dirty="0" err="1">
                <a:solidFill>
                  <a:srgbClr val="000000"/>
                </a:solidFill>
              </a:rPr>
              <a:t>d’auteur</a:t>
            </a:r>
            <a:endParaRPr lang="en" sz="1800" dirty="0">
              <a:solidFill>
                <a:srgbClr val="000000"/>
              </a:solidFill>
            </a:endParaRPr>
          </a:p>
          <a:p>
            <a:pPr marL="0" lvl="0" indent="0" algn="ctr" rtl="0">
              <a:spcBef>
                <a:spcPts val="600"/>
              </a:spcBef>
              <a:spcAft>
                <a:spcPts val="0"/>
              </a:spcAft>
              <a:buNone/>
            </a:pPr>
            <a:r>
              <a:rPr lang="en-CA" sz="1800" b="1" dirty="0" err="1">
                <a:solidFill>
                  <a:srgbClr val="000000"/>
                </a:solidFill>
              </a:rPr>
              <a:t>Coût</a:t>
            </a:r>
            <a:r>
              <a:rPr lang="en-CA" sz="1800" b="1" dirty="0">
                <a:solidFill>
                  <a:srgbClr val="000000"/>
                </a:solidFill>
              </a:rPr>
              <a:t> </a:t>
            </a:r>
            <a:r>
              <a:rPr lang="en-CA" sz="1800" b="1" dirty="0" err="1" smtClean="0">
                <a:solidFill>
                  <a:srgbClr val="000000"/>
                </a:solidFill>
              </a:rPr>
              <a:t>moyen</a:t>
            </a:r>
            <a:r>
              <a:rPr lang="en-CA" sz="1800" b="1" dirty="0" smtClean="0">
                <a:solidFill>
                  <a:srgbClr val="000000"/>
                </a:solidFill>
              </a:rPr>
              <a:t> </a:t>
            </a:r>
            <a:r>
              <a:rPr lang="en" sz="1800" b="1" dirty="0">
                <a:solidFill>
                  <a:srgbClr val="000000"/>
                </a:solidFill>
              </a:rPr>
              <a:t>(</a:t>
            </a:r>
            <a:r>
              <a:rPr lang="en-CA" sz="1800" b="1" dirty="0">
                <a:solidFill>
                  <a:srgbClr val="000000"/>
                </a:solidFill>
              </a:rPr>
              <a:t>hiver 2019)</a:t>
            </a:r>
            <a:endParaRPr lang="en" sz="1800" b="1" dirty="0">
              <a:solidFill>
                <a:srgbClr val="000000"/>
              </a:solidFill>
            </a:endParaRPr>
          </a:p>
        </p:txBody>
      </p:sp>
      <p:sp>
        <p:nvSpPr>
          <p:cNvPr id="164" name="Google Shape;164;p21"/>
          <p:cNvSpPr txBox="1">
            <a:spLocks noGrp="1"/>
          </p:cNvSpPr>
          <p:nvPr>
            <p:ph type="sldNum" idx="12"/>
          </p:nvPr>
        </p:nvSpPr>
        <p:spPr>
          <a:xfrm>
            <a:off x="8480575" y="4696933"/>
            <a:ext cx="548700" cy="3135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32</a:t>
            </a:fld>
            <a:endParaRPr/>
          </a:p>
        </p:txBody>
      </p:sp>
      <p:sp>
        <p:nvSpPr>
          <p:cNvPr id="7" name="Google Shape;162;p21"/>
          <p:cNvSpPr txBox="1">
            <a:spLocks/>
          </p:cNvSpPr>
          <p:nvPr/>
        </p:nvSpPr>
        <p:spPr>
          <a:xfrm>
            <a:off x="5186763" y="866326"/>
            <a:ext cx="3094800" cy="2515777"/>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chemeClr val="accent6"/>
              </a:buClr>
              <a:buSzPts val="1800"/>
              <a:buFont typeface="Lato"/>
              <a:buChar char="▷"/>
              <a:defRPr sz="2400" b="0" i="0" u="none" strike="noStrike" cap="none">
                <a:solidFill>
                  <a:schemeClr val="dk1"/>
                </a:solidFill>
                <a:latin typeface="Lato"/>
                <a:ea typeface="Lato"/>
                <a:cs typeface="Lato"/>
                <a:sym typeface="Lato"/>
              </a:defRPr>
            </a:lvl1pPr>
            <a:lvl2pPr marL="914400" marR="0" lvl="1"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2pPr>
            <a:lvl3pPr marL="1371600" marR="0" lvl="2"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3pPr>
            <a:lvl4pPr marL="1828800" marR="0" lvl="3"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4pPr>
            <a:lvl5pPr marL="2286000" marR="0" lvl="4"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5pPr>
            <a:lvl6pPr marL="2743200" marR="0" lvl="5"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6pPr>
            <a:lvl7pPr marL="3200400" marR="0" lvl="6"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7pPr>
            <a:lvl8pPr marL="3657600" marR="0" lvl="7"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8pPr>
            <a:lvl9pPr marL="4114800" marR="0" lvl="8"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9pPr>
          </a:lstStyle>
          <a:p>
            <a:pPr marL="0" indent="0" algn="ctr">
              <a:buFont typeface="Lato"/>
              <a:buNone/>
            </a:pPr>
            <a:r>
              <a:rPr lang="en-US" sz="2000" b="1" dirty="0" err="1">
                <a:solidFill>
                  <a:srgbClr val="000000"/>
                </a:solidFill>
              </a:rPr>
              <a:t>Rytec</a:t>
            </a:r>
            <a:r>
              <a:rPr lang="en-US" sz="2000" b="1" dirty="0">
                <a:solidFill>
                  <a:srgbClr val="000000"/>
                </a:solidFill>
              </a:rPr>
              <a:t> </a:t>
            </a:r>
            <a:endParaRPr lang="en-US" sz="2000" dirty="0">
              <a:solidFill>
                <a:srgbClr val="000000"/>
              </a:solidFill>
            </a:endParaRPr>
          </a:p>
          <a:p>
            <a:pPr marL="285750" indent="-285750">
              <a:buFont typeface="Wingdings" panose="05000000000000000000" pitchFamily="2" charset="2"/>
              <a:buChar char="§"/>
            </a:pPr>
            <a:r>
              <a:rPr lang="en-US" sz="1800" dirty="0" err="1">
                <a:solidFill>
                  <a:srgbClr val="000000"/>
                </a:solidFill>
              </a:rPr>
              <a:t>Licence</a:t>
            </a:r>
            <a:r>
              <a:rPr lang="en-US" sz="1800" dirty="0">
                <a:solidFill>
                  <a:srgbClr val="000000"/>
                </a:solidFill>
              </a:rPr>
              <a:t> Access Copyright</a:t>
            </a:r>
          </a:p>
          <a:p>
            <a:pPr marL="0" indent="0">
              <a:buFont typeface="Lato"/>
              <a:buNone/>
            </a:pPr>
            <a:endParaRPr lang="en-US" sz="1800" dirty="0">
              <a:solidFill>
                <a:srgbClr val="000000"/>
              </a:solidFill>
            </a:endParaRPr>
          </a:p>
          <a:p>
            <a:pPr marL="0" indent="0">
              <a:buFont typeface="Lato"/>
              <a:buNone/>
            </a:pPr>
            <a:endParaRPr lang="en-US" sz="1800" dirty="0">
              <a:solidFill>
                <a:srgbClr val="000000"/>
              </a:solidFill>
            </a:endParaRPr>
          </a:p>
          <a:p>
            <a:pPr marL="0" indent="0">
              <a:buFont typeface="Lato"/>
              <a:buNone/>
            </a:pPr>
            <a:endParaRPr lang="en-US" sz="1800" dirty="0">
              <a:solidFill>
                <a:srgbClr val="000000"/>
              </a:solidFill>
            </a:endParaRPr>
          </a:p>
          <a:p>
            <a:pPr marL="0" indent="0" algn="ctr">
              <a:spcBef>
                <a:spcPts val="0"/>
              </a:spcBef>
              <a:buFont typeface="Lato"/>
              <a:buNone/>
            </a:pPr>
            <a:endParaRPr lang="en-US" sz="1800" dirty="0">
              <a:solidFill>
                <a:srgbClr val="000000"/>
              </a:solidFill>
            </a:endParaRPr>
          </a:p>
          <a:p>
            <a:pPr marL="0" indent="0" algn="ctr">
              <a:spcBef>
                <a:spcPts val="0"/>
              </a:spcBef>
              <a:buFont typeface="Lato"/>
              <a:buNone/>
            </a:pPr>
            <a:r>
              <a:rPr lang="en-US" sz="1800" b="1" dirty="0" err="1">
                <a:solidFill>
                  <a:srgbClr val="000000"/>
                </a:solidFill>
              </a:rPr>
              <a:t>Coût</a:t>
            </a:r>
            <a:r>
              <a:rPr lang="en-US" sz="1800" b="1" dirty="0">
                <a:solidFill>
                  <a:srgbClr val="000000"/>
                </a:solidFill>
              </a:rPr>
              <a:t> </a:t>
            </a:r>
            <a:r>
              <a:rPr lang="en-US" sz="1800" b="1" dirty="0" err="1" smtClean="0">
                <a:solidFill>
                  <a:srgbClr val="000000"/>
                </a:solidFill>
              </a:rPr>
              <a:t>moyen</a:t>
            </a:r>
            <a:r>
              <a:rPr lang="en-US" sz="1800" b="1" dirty="0" smtClean="0">
                <a:solidFill>
                  <a:srgbClr val="000000"/>
                </a:solidFill>
              </a:rPr>
              <a:t> </a:t>
            </a:r>
            <a:r>
              <a:rPr lang="en-US" sz="1800" b="1" dirty="0">
                <a:solidFill>
                  <a:srgbClr val="000000"/>
                </a:solidFill>
              </a:rPr>
              <a:t>(hiver 2020)</a:t>
            </a:r>
          </a:p>
          <a:p>
            <a:pPr marL="0" indent="0">
              <a:spcBef>
                <a:spcPts val="0"/>
              </a:spcBef>
              <a:buFont typeface="Lato"/>
              <a:buNone/>
            </a:pPr>
            <a:endParaRPr lang="en-US" sz="1800" dirty="0">
              <a:solidFill>
                <a:srgbClr val="000000"/>
              </a:solidFill>
            </a:endParaRPr>
          </a:p>
        </p:txBody>
      </p:sp>
      <p:pic>
        <p:nvPicPr>
          <p:cNvPr id="4" name="Picture 3" descr="A close up of a logo&#10;&#10;Description automatically generated">
            <a:extLst>
              <a:ext uri="{FF2B5EF4-FFF2-40B4-BE49-F238E27FC236}">
                <a16:creationId xmlns:a16="http://schemas.microsoft.com/office/drawing/2014/main" id="{024B9BB2-AAEC-4359-A965-0D6A06340A06}"/>
              </a:ext>
            </a:extLst>
          </p:cNvPr>
          <p:cNvPicPr>
            <a:picLocks noChangeAspect="1"/>
          </p:cNvPicPr>
          <p:nvPr/>
        </p:nvPicPr>
        <p:blipFill>
          <a:blip r:embed="rId3"/>
          <a:stretch>
            <a:fillRect/>
          </a:stretch>
        </p:blipFill>
        <p:spPr>
          <a:xfrm>
            <a:off x="1403879" y="3016670"/>
            <a:ext cx="2264484" cy="2264484"/>
          </a:xfrm>
          <a:prstGeom prst="rect">
            <a:avLst/>
          </a:prstGeom>
        </p:spPr>
      </p:pic>
      <p:pic>
        <p:nvPicPr>
          <p:cNvPr id="3" name="Picture 2" descr="A picture containing black, clock, dark, red&#10;&#10;Description automatically generated">
            <a:extLst>
              <a:ext uri="{FF2B5EF4-FFF2-40B4-BE49-F238E27FC236}">
                <a16:creationId xmlns:a16="http://schemas.microsoft.com/office/drawing/2014/main" id="{C086AA7F-B035-40AC-8352-D597D0A7C3A7}"/>
              </a:ext>
            </a:extLst>
          </p:cNvPr>
          <p:cNvPicPr>
            <a:picLocks noChangeAspect="1"/>
          </p:cNvPicPr>
          <p:nvPr/>
        </p:nvPicPr>
        <p:blipFill>
          <a:blip r:embed="rId4"/>
          <a:stretch>
            <a:fillRect/>
          </a:stretch>
        </p:blipFill>
        <p:spPr>
          <a:xfrm>
            <a:off x="5665676" y="3016670"/>
            <a:ext cx="2264484" cy="2264484"/>
          </a:xfrm>
          <a:prstGeom prst="rect">
            <a:avLst/>
          </a:prstGeom>
        </p:spPr>
      </p:pic>
      <p:sp>
        <p:nvSpPr>
          <p:cNvPr id="5" name="TextBox 4">
            <a:extLst>
              <a:ext uri="{FF2B5EF4-FFF2-40B4-BE49-F238E27FC236}">
                <a16:creationId xmlns:a16="http://schemas.microsoft.com/office/drawing/2014/main" id="{8F74B253-2940-44F2-A94E-441A74AA84C3}"/>
              </a:ext>
            </a:extLst>
          </p:cNvPr>
          <p:cNvSpPr txBox="1"/>
          <p:nvPr/>
        </p:nvSpPr>
        <p:spPr>
          <a:xfrm>
            <a:off x="2103125" y="4100796"/>
            <a:ext cx="1081143" cy="461665"/>
          </a:xfrm>
          <a:prstGeom prst="rect">
            <a:avLst/>
          </a:prstGeom>
          <a:noFill/>
        </p:spPr>
        <p:txBody>
          <a:bodyPr wrap="square" rtlCol="0">
            <a:spAutoFit/>
          </a:bodyPr>
          <a:lstStyle/>
          <a:p>
            <a:r>
              <a:rPr lang="fr-CA" sz="2400" b="1" dirty="0">
                <a:solidFill>
                  <a:schemeClr val="accent1"/>
                </a:solidFill>
                <a:latin typeface="Calibri" panose="020F0502020204030204" pitchFamily="34" charset="0"/>
                <a:cs typeface="Calibri" panose="020F0502020204030204" pitchFamily="34" charset="0"/>
              </a:rPr>
              <a:t>23,96$</a:t>
            </a:r>
            <a:endParaRPr lang="en-CA" sz="2400" b="1" dirty="0">
              <a:solidFill>
                <a:schemeClr val="accent1"/>
              </a:solidFill>
              <a:latin typeface="Calibri" panose="020F0502020204030204" pitchFamily="34" charset="0"/>
              <a:cs typeface="Calibri" panose="020F0502020204030204" pitchFamily="34" charset="0"/>
            </a:endParaRPr>
          </a:p>
        </p:txBody>
      </p:sp>
      <p:sp>
        <p:nvSpPr>
          <p:cNvPr id="11" name="TextBox 10">
            <a:extLst>
              <a:ext uri="{FF2B5EF4-FFF2-40B4-BE49-F238E27FC236}">
                <a16:creationId xmlns:a16="http://schemas.microsoft.com/office/drawing/2014/main" id="{4311B4A3-61C9-4AE5-BBE6-42A99B5B52E2}"/>
              </a:ext>
            </a:extLst>
          </p:cNvPr>
          <p:cNvSpPr txBox="1"/>
          <p:nvPr/>
        </p:nvSpPr>
        <p:spPr>
          <a:xfrm>
            <a:off x="6365715" y="4100796"/>
            <a:ext cx="1081143" cy="461665"/>
          </a:xfrm>
          <a:prstGeom prst="rect">
            <a:avLst/>
          </a:prstGeom>
          <a:noFill/>
        </p:spPr>
        <p:txBody>
          <a:bodyPr wrap="square" rtlCol="0">
            <a:spAutoFit/>
          </a:bodyPr>
          <a:lstStyle/>
          <a:p>
            <a:r>
              <a:rPr lang="fr-CA" sz="2400" b="1" dirty="0">
                <a:solidFill>
                  <a:schemeClr val="accent3"/>
                </a:solidFill>
                <a:latin typeface="Calibri" panose="020F0502020204030204" pitchFamily="34" charset="0"/>
                <a:cs typeface="Calibri" panose="020F0502020204030204" pitchFamily="34" charset="0"/>
              </a:rPr>
              <a:t>45,50$</a:t>
            </a:r>
            <a:endParaRPr lang="en-CA" sz="2400" b="1" dirty="0">
              <a:solidFill>
                <a:schemeClr val="accent3"/>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07078319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21"/>
          <p:cNvSpPr txBox="1">
            <a:spLocks noGrp="1"/>
          </p:cNvSpPr>
          <p:nvPr>
            <p:ph type="title"/>
          </p:nvPr>
        </p:nvSpPr>
        <p:spPr>
          <a:xfrm>
            <a:off x="753913" y="330804"/>
            <a:ext cx="7605826" cy="655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CA" sz="3100" b="1" dirty="0" err="1">
                <a:solidFill>
                  <a:schemeClr val="accent1"/>
                </a:solidFill>
              </a:rPr>
              <a:t>Réserve</a:t>
            </a:r>
            <a:r>
              <a:rPr lang="en-CA" sz="3100" b="1" dirty="0">
                <a:solidFill>
                  <a:schemeClr val="accent1"/>
                </a:solidFill>
              </a:rPr>
              <a:t> de </a:t>
            </a:r>
            <a:r>
              <a:rPr lang="en-CA" sz="3100" b="1" dirty="0" err="1">
                <a:solidFill>
                  <a:schemeClr val="accent1"/>
                </a:solidFill>
              </a:rPr>
              <a:t>cours</a:t>
            </a:r>
            <a:r>
              <a:rPr lang="en" sz="3100" b="1" dirty="0">
                <a:solidFill>
                  <a:schemeClr val="accent1"/>
                </a:solidFill>
              </a:rPr>
              <a:t> (</a:t>
            </a:r>
            <a:r>
              <a:rPr lang="en-CA" sz="3100" b="1" dirty="0">
                <a:solidFill>
                  <a:schemeClr val="accent1"/>
                </a:solidFill>
              </a:rPr>
              <a:t>Ares) - </a:t>
            </a:r>
            <a:r>
              <a:rPr lang="en-CA" sz="3100" b="1" dirty="0" err="1">
                <a:solidFill>
                  <a:schemeClr val="accent1"/>
                </a:solidFill>
              </a:rPr>
              <a:t>Bibliothèque</a:t>
            </a:r>
            <a:endParaRPr sz="3100" b="1" dirty="0">
              <a:solidFill>
                <a:schemeClr val="accent1"/>
              </a:solidFill>
            </a:endParaRPr>
          </a:p>
        </p:txBody>
      </p:sp>
      <p:sp>
        <p:nvSpPr>
          <p:cNvPr id="162" name="Google Shape;162;p21"/>
          <p:cNvSpPr txBox="1">
            <a:spLocks noGrp="1"/>
          </p:cNvSpPr>
          <p:nvPr>
            <p:ph type="body" idx="1"/>
          </p:nvPr>
        </p:nvSpPr>
        <p:spPr>
          <a:xfrm>
            <a:off x="4815083" y="2417651"/>
            <a:ext cx="3219226" cy="1829224"/>
          </a:xfrm>
          <a:prstGeom prst="rect">
            <a:avLst/>
          </a:prstGeom>
        </p:spPr>
        <p:txBody>
          <a:bodyPr spcFirstLastPara="1" wrap="square" lIns="91425" tIns="91425" rIns="91425" bIns="91425" anchor="t" anchorCtr="0">
            <a:noAutofit/>
          </a:bodyPr>
          <a:lstStyle/>
          <a:p>
            <a:pPr marL="0" lvl="0" indent="0" algn="ctr" rtl="0">
              <a:spcBef>
                <a:spcPts val="600"/>
              </a:spcBef>
              <a:spcAft>
                <a:spcPts val="0"/>
              </a:spcAft>
              <a:buNone/>
            </a:pPr>
            <a:r>
              <a:rPr lang="fr-CA" sz="1800" dirty="0">
                <a:solidFill>
                  <a:srgbClr val="000000"/>
                </a:solidFill>
              </a:rPr>
              <a:t>Contenu en libre accès</a:t>
            </a:r>
          </a:p>
          <a:p>
            <a:pPr marL="0" lvl="0" indent="0" algn="ctr" rtl="0">
              <a:spcBef>
                <a:spcPts val="600"/>
              </a:spcBef>
              <a:spcAft>
                <a:spcPts val="0"/>
              </a:spcAft>
              <a:buNone/>
            </a:pPr>
            <a:r>
              <a:rPr lang="fr-CA" sz="1800" dirty="0">
                <a:solidFill>
                  <a:srgbClr val="000000"/>
                </a:solidFill>
              </a:rPr>
              <a:t>Domaine public</a:t>
            </a:r>
          </a:p>
          <a:p>
            <a:pPr marL="0" lvl="0" indent="0" algn="ctr" rtl="0">
              <a:spcBef>
                <a:spcPts val="600"/>
              </a:spcBef>
              <a:spcAft>
                <a:spcPts val="0"/>
              </a:spcAft>
              <a:buNone/>
            </a:pPr>
            <a:r>
              <a:rPr lang="fr-CA" sz="1800" dirty="0">
                <a:solidFill>
                  <a:srgbClr val="000000"/>
                </a:solidFill>
              </a:rPr>
              <a:t>Utilisation équitable</a:t>
            </a:r>
          </a:p>
          <a:p>
            <a:pPr marL="0" lvl="0" indent="0" algn="ctr" rtl="0">
              <a:spcBef>
                <a:spcPts val="600"/>
              </a:spcBef>
              <a:spcAft>
                <a:spcPts val="0"/>
              </a:spcAft>
              <a:buNone/>
            </a:pPr>
            <a:r>
              <a:rPr lang="fr-CA" sz="1800" dirty="0">
                <a:solidFill>
                  <a:srgbClr val="000000"/>
                </a:solidFill>
              </a:rPr>
              <a:t>Licences de la bibliothèque</a:t>
            </a:r>
          </a:p>
          <a:p>
            <a:pPr marL="0" lvl="0" indent="0" algn="ctr" rtl="0">
              <a:spcBef>
                <a:spcPts val="600"/>
              </a:spcBef>
              <a:spcAft>
                <a:spcPts val="0"/>
              </a:spcAft>
              <a:buNone/>
            </a:pPr>
            <a:r>
              <a:rPr lang="fr-CA" sz="1800" dirty="0">
                <a:solidFill>
                  <a:srgbClr val="000000"/>
                </a:solidFill>
              </a:rPr>
              <a:t>Permissions</a:t>
            </a:r>
            <a:endParaRPr sz="1800" dirty="0">
              <a:solidFill>
                <a:srgbClr val="000000"/>
              </a:solidFill>
            </a:endParaRPr>
          </a:p>
        </p:txBody>
      </p:sp>
      <p:sp>
        <p:nvSpPr>
          <p:cNvPr id="164" name="Google Shape;164;p21"/>
          <p:cNvSpPr txBox="1">
            <a:spLocks noGrp="1"/>
          </p:cNvSpPr>
          <p:nvPr>
            <p:ph type="sldNum" idx="12"/>
          </p:nvPr>
        </p:nvSpPr>
        <p:spPr>
          <a:xfrm>
            <a:off x="8480575" y="4696933"/>
            <a:ext cx="548700" cy="3135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33</a:t>
            </a:fld>
            <a:endParaRPr/>
          </a:p>
        </p:txBody>
      </p:sp>
      <p:pic>
        <p:nvPicPr>
          <p:cNvPr id="3" name="Picture 2" descr="A close up of a sign&#10;&#10;Description automatically generated">
            <a:extLst>
              <a:ext uri="{FF2B5EF4-FFF2-40B4-BE49-F238E27FC236}">
                <a16:creationId xmlns:a16="http://schemas.microsoft.com/office/drawing/2014/main" id="{608B9B0A-6F5D-452E-8FB3-A2E35C53F7E6}"/>
              </a:ext>
            </a:extLst>
          </p:cNvPr>
          <p:cNvPicPr>
            <a:picLocks noChangeAspect="1"/>
          </p:cNvPicPr>
          <p:nvPr/>
        </p:nvPicPr>
        <p:blipFill>
          <a:blip r:embed="rId3"/>
          <a:stretch>
            <a:fillRect/>
          </a:stretch>
        </p:blipFill>
        <p:spPr>
          <a:xfrm>
            <a:off x="5637838" y="986604"/>
            <a:ext cx="1573717" cy="1573717"/>
          </a:xfrm>
          <a:prstGeom prst="rect">
            <a:avLst/>
          </a:prstGeom>
        </p:spPr>
      </p:pic>
      <p:sp>
        <p:nvSpPr>
          <p:cNvPr id="2" name="Rectangle 1">
            <a:extLst>
              <a:ext uri="{FF2B5EF4-FFF2-40B4-BE49-F238E27FC236}">
                <a16:creationId xmlns:a16="http://schemas.microsoft.com/office/drawing/2014/main" id="{BEA8132D-A9A8-4A0B-8672-46E73257E4A9}"/>
              </a:ext>
            </a:extLst>
          </p:cNvPr>
          <p:cNvSpPr/>
          <p:nvPr/>
        </p:nvSpPr>
        <p:spPr>
          <a:xfrm>
            <a:off x="874749" y="4633779"/>
            <a:ext cx="7364155" cy="338554"/>
          </a:xfrm>
          <a:prstGeom prst="rect">
            <a:avLst/>
          </a:prstGeom>
        </p:spPr>
        <p:txBody>
          <a:bodyPr wrap="square">
            <a:spAutoFit/>
          </a:bodyPr>
          <a:lstStyle/>
          <a:p>
            <a:pPr algn="ctr"/>
            <a:r>
              <a:rPr lang="en-CA" sz="1600" dirty="0">
                <a:latin typeface="Lato" panose="020B0604020202020204" charset="0"/>
              </a:rPr>
              <a:t>Pour plus de </a:t>
            </a:r>
            <a:r>
              <a:rPr lang="en-CA" sz="1600" dirty="0" err="1">
                <a:latin typeface="Lato" panose="020B0604020202020204" charset="0"/>
              </a:rPr>
              <a:t>détails</a:t>
            </a:r>
            <a:r>
              <a:rPr lang="en-CA" sz="1600" dirty="0">
                <a:latin typeface="Lato" panose="020B0604020202020204" charset="0"/>
              </a:rPr>
              <a:t> : </a:t>
            </a:r>
            <a:r>
              <a:rPr lang="en-CA" sz="1600" dirty="0">
                <a:latin typeface="Lato" panose="020B0604020202020204" charset="0"/>
                <a:hlinkClick r:id="rId4"/>
              </a:rPr>
              <a:t>https://biblio.uottawa.ca/fr/trouver/reserve-cours</a:t>
            </a:r>
            <a:r>
              <a:rPr lang="en-CA" sz="1600" dirty="0">
                <a:latin typeface="Lato" panose="020B0604020202020204" charset="0"/>
              </a:rPr>
              <a:t> </a:t>
            </a:r>
          </a:p>
        </p:txBody>
      </p:sp>
      <p:sp>
        <p:nvSpPr>
          <p:cNvPr id="7" name="Google Shape;162;p21">
            <a:extLst>
              <a:ext uri="{FF2B5EF4-FFF2-40B4-BE49-F238E27FC236}">
                <a16:creationId xmlns:a16="http://schemas.microsoft.com/office/drawing/2014/main" id="{17EE9869-CBAE-4D0F-A441-EE6A844CB1B6}"/>
              </a:ext>
            </a:extLst>
          </p:cNvPr>
          <p:cNvSpPr txBox="1">
            <a:spLocks/>
          </p:cNvSpPr>
          <p:nvPr/>
        </p:nvSpPr>
        <p:spPr>
          <a:xfrm>
            <a:off x="707644" y="1215367"/>
            <a:ext cx="3849182" cy="3189649"/>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chemeClr val="accent6"/>
              </a:buClr>
              <a:buSzPts val="1800"/>
              <a:buFont typeface="Lato"/>
              <a:buChar char="▷"/>
              <a:defRPr sz="2400" b="0" i="0" u="none" strike="noStrike" cap="none">
                <a:solidFill>
                  <a:schemeClr val="dk1"/>
                </a:solidFill>
                <a:latin typeface="Lato"/>
                <a:ea typeface="Lato"/>
                <a:cs typeface="Lato"/>
                <a:sym typeface="Lato"/>
              </a:defRPr>
            </a:lvl1pPr>
            <a:lvl2pPr marL="914400" marR="0" lvl="1"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2pPr>
            <a:lvl3pPr marL="1371600" marR="0" lvl="2"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3pPr>
            <a:lvl4pPr marL="1828800" marR="0" lvl="3"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4pPr>
            <a:lvl5pPr marL="2286000" marR="0" lvl="4"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5pPr>
            <a:lvl6pPr marL="2743200" marR="0" lvl="5"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6pPr>
            <a:lvl7pPr marL="3200400" marR="0" lvl="6"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7pPr>
            <a:lvl8pPr marL="3657600" marR="0" lvl="7"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8pPr>
            <a:lvl9pPr marL="4114800" marR="0" lvl="8"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9pPr>
          </a:lstStyle>
          <a:p>
            <a:pPr marL="0" indent="0" algn="ctr">
              <a:spcBef>
                <a:spcPts val="0"/>
              </a:spcBef>
              <a:buFont typeface="Lato"/>
              <a:buNone/>
            </a:pPr>
            <a:r>
              <a:rPr lang="fr-CA" sz="2000" dirty="0" smtClean="0">
                <a:solidFill>
                  <a:srgbClr val="000000"/>
                </a:solidFill>
              </a:rPr>
              <a:t>Listes de</a:t>
            </a:r>
            <a:r>
              <a:rPr lang="fr-CA" sz="2000" dirty="0">
                <a:solidFill>
                  <a:srgbClr val="000000"/>
                </a:solidFill>
              </a:rPr>
              <a:t> </a:t>
            </a:r>
            <a:r>
              <a:rPr lang="fr-CA" sz="2000" dirty="0" smtClean="0">
                <a:solidFill>
                  <a:srgbClr val="000000"/>
                </a:solidFill>
              </a:rPr>
              <a:t>lectures disponibles </a:t>
            </a:r>
            <a:r>
              <a:rPr lang="fr-CA" sz="2000" dirty="0">
                <a:solidFill>
                  <a:srgbClr val="000000"/>
                </a:solidFill>
              </a:rPr>
              <a:t>dans</a:t>
            </a:r>
            <a:r>
              <a:rPr lang="en-CA" sz="2000" dirty="0">
                <a:solidFill>
                  <a:srgbClr val="000000"/>
                </a:solidFill>
              </a:rPr>
              <a:t> Ares </a:t>
            </a:r>
            <a:r>
              <a:rPr lang="en-CA" sz="2000" dirty="0" err="1">
                <a:solidFill>
                  <a:srgbClr val="000000"/>
                </a:solidFill>
              </a:rPr>
              <a:t>ou</a:t>
            </a:r>
            <a:r>
              <a:rPr lang="en-CA" sz="2000" dirty="0">
                <a:solidFill>
                  <a:srgbClr val="000000"/>
                </a:solidFill>
              </a:rPr>
              <a:t> Campus </a:t>
            </a:r>
            <a:r>
              <a:rPr lang="en-CA" sz="2000" dirty="0" err="1">
                <a:solidFill>
                  <a:srgbClr val="000000"/>
                </a:solidFill>
              </a:rPr>
              <a:t>Virtuel</a:t>
            </a:r>
            <a:endParaRPr lang="en-CA" sz="2000" dirty="0">
              <a:solidFill>
                <a:srgbClr val="000000"/>
              </a:solidFill>
            </a:endParaRPr>
          </a:p>
          <a:p>
            <a:pPr marL="0" indent="0" algn="ctr">
              <a:spcBef>
                <a:spcPts val="0"/>
              </a:spcBef>
              <a:buFont typeface="Lato"/>
              <a:buNone/>
            </a:pPr>
            <a:endParaRPr lang="en-CA" sz="2000" dirty="0">
              <a:solidFill>
                <a:srgbClr val="000000"/>
              </a:solidFill>
            </a:endParaRPr>
          </a:p>
          <a:p>
            <a:pPr marL="0" indent="0" algn="ctr">
              <a:spcBef>
                <a:spcPts val="0"/>
              </a:spcBef>
              <a:buFont typeface="Lato"/>
              <a:buNone/>
            </a:pPr>
            <a:r>
              <a:rPr lang="en-CA" sz="2000" dirty="0">
                <a:solidFill>
                  <a:srgbClr val="000000"/>
                </a:solidFill>
              </a:rPr>
              <a:t>Syllabus</a:t>
            </a:r>
          </a:p>
          <a:p>
            <a:pPr marL="0" indent="0" algn="ctr">
              <a:spcBef>
                <a:spcPts val="0"/>
              </a:spcBef>
              <a:buFont typeface="Lato"/>
              <a:buNone/>
            </a:pPr>
            <a:endParaRPr lang="en-CA" sz="2000" dirty="0">
              <a:solidFill>
                <a:srgbClr val="000000"/>
              </a:solidFill>
            </a:endParaRPr>
          </a:p>
          <a:p>
            <a:pPr marL="0" indent="0" algn="ctr">
              <a:spcBef>
                <a:spcPts val="0"/>
              </a:spcBef>
              <a:buFont typeface="Lato"/>
              <a:buNone/>
            </a:pPr>
            <a:r>
              <a:rPr lang="en-CA" sz="2000" dirty="0" err="1" smtClean="0">
                <a:solidFill>
                  <a:srgbClr val="000000"/>
                </a:solidFill>
              </a:rPr>
              <a:t>Tirer</a:t>
            </a:r>
            <a:r>
              <a:rPr lang="en-CA" sz="2000" dirty="0" smtClean="0">
                <a:solidFill>
                  <a:srgbClr val="000000"/>
                </a:solidFill>
              </a:rPr>
              <a:t> </a:t>
            </a:r>
            <a:r>
              <a:rPr lang="en-CA" sz="2000" dirty="0" err="1">
                <a:solidFill>
                  <a:srgbClr val="000000"/>
                </a:solidFill>
              </a:rPr>
              <a:t>parti</a:t>
            </a:r>
            <a:r>
              <a:rPr lang="en-CA" sz="2000" dirty="0">
                <a:solidFill>
                  <a:srgbClr val="000000"/>
                </a:solidFill>
              </a:rPr>
              <a:t> des </a:t>
            </a:r>
            <a:r>
              <a:rPr lang="en-CA" sz="2000" dirty="0" smtClean="0">
                <a:solidFill>
                  <a:srgbClr val="000000"/>
                </a:solidFill>
              </a:rPr>
              <a:t>collections </a:t>
            </a:r>
            <a:r>
              <a:rPr lang="en-CA" sz="2000" dirty="0">
                <a:solidFill>
                  <a:srgbClr val="000000"/>
                </a:solidFill>
              </a:rPr>
              <a:t>de la </a:t>
            </a:r>
            <a:r>
              <a:rPr lang="en-CA" sz="2000" dirty="0" err="1">
                <a:solidFill>
                  <a:srgbClr val="000000"/>
                </a:solidFill>
              </a:rPr>
              <a:t>Bibliothèque</a:t>
            </a:r>
            <a:endParaRPr lang="en-CA" sz="2000" dirty="0">
              <a:solidFill>
                <a:srgbClr val="000000"/>
              </a:solidFill>
            </a:endParaRPr>
          </a:p>
          <a:p>
            <a:pPr marL="0" indent="0" algn="ctr">
              <a:spcBef>
                <a:spcPts val="0"/>
              </a:spcBef>
              <a:buFont typeface="Lato"/>
              <a:buNone/>
            </a:pPr>
            <a:endParaRPr lang="en-CA" sz="2000" dirty="0">
              <a:solidFill>
                <a:srgbClr val="000000"/>
              </a:solidFill>
            </a:endParaRPr>
          </a:p>
          <a:p>
            <a:pPr marL="0" indent="0" algn="ctr">
              <a:spcBef>
                <a:spcPts val="0"/>
              </a:spcBef>
              <a:buFont typeface="Lato"/>
              <a:buNone/>
            </a:pPr>
            <a:r>
              <a:rPr lang="en-CA" sz="2000" dirty="0">
                <a:solidFill>
                  <a:srgbClr val="000000"/>
                </a:solidFill>
              </a:rPr>
              <a:t>Numérique et </a:t>
            </a:r>
            <a:r>
              <a:rPr lang="en-CA" sz="2000" dirty="0" err="1">
                <a:solidFill>
                  <a:srgbClr val="000000"/>
                </a:solidFill>
              </a:rPr>
              <a:t>imprimée</a:t>
            </a:r>
            <a:endParaRPr lang="en-CA" sz="2000" dirty="0">
              <a:solidFill>
                <a:srgbClr val="000000"/>
              </a:solidFill>
            </a:endParaRPr>
          </a:p>
        </p:txBody>
      </p:sp>
    </p:spTree>
    <p:extLst>
      <p:ext uri="{BB962C8B-B14F-4D97-AF65-F5344CB8AC3E}">
        <p14:creationId xmlns:p14="http://schemas.microsoft.com/office/powerpoint/2010/main" val="231563823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21"/>
          <p:cNvSpPr txBox="1">
            <a:spLocks noGrp="1"/>
          </p:cNvSpPr>
          <p:nvPr>
            <p:ph type="title"/>
          </p:nvPr>
        </p:nvSpPr>
        <p:spPr>
          <a:xfrm>
            <a:off x="357002" y="328860"/>
            <a:ext cx="5187068" cy="828732"/>
          </a:xfrm>
          <a:prstGeom prst="rect">
            <a:avLst/>
          </a:prstGeom>
        </p:spPr>
        <p:txBody>
          <a:bodyPr spcFirstLastPara="1" wrap="square" lIns="91425" tIns="91425" rIns="91425" bIns="91425" anchor="b" anchorCtr="0">
            <a:noAutofit/>
          </a:bodyPr>
          <a:lstStyle/>
          <a:p>
            <a:pPr marL="0" lvl="0" indent="0" rtl="0">
              <a:spcBef>
                <a:spcPts val="0"/>
              </a:spcBef>
              <a:spcAft>
                <a:spcPts val="0"/>
              </a:spcAft>
              <a:buNone/>
            </a:pPr>
            <a:r>
              <a:rPr lang="en-CA" sz="2800" b="1" dirty="0" err="1">
                <a:solidFill>
                  <a:schemeClr val="accent1"/>
                </a:solidFill>
              </a:rPr>
              <a:t>Ressources</a:t>
            </a:r>
            <a:r>
              <a:rPr lang="en-CA" sz="2800" b="1" dirty="0">
                <a:solidFill>
                  <a:schemeClr val="accent1"/>
                </a:solidFill>
              </a:rPr>
              <a:t> </a:t>
            </a:r>
            <a:r>
              <a:rPr lang="en-CA" sz="2800" b="1" dirty="0" err="1">
                <a:solidFill>
                  <a:schemeClr val="accent1"/>
                </a:solidFill>
              </a:rPr>
              <a:t>éducatives</a:t>
            </a:r>
            <a:r>
              <a:rPr lang="en-CA" sz="2800" b="1" dirty="0">
                <a:solidFill>
                  <a:schemeClr val="accent1"/>
                </a:solidFill>
              </a:rPr>
              <a:t> </a:t>
            </a:r>
            <a:r>
              <a:rPr lang="en-CA" sz="2800" b="1" dirty="0" err="1">
                <a:solidFill>
                  <a:schemeClr val="accent1"/>
                </a:solidFill>
              </a:rPr>
              <a:t>libres</a:t>
            </a:r>
            <a:r>
              <a:rPr lang="en-CA" sz="2800" b="1" dirty="0">
                <a:solidFill>
                  <a:schemeClr val="accent1"/>
                </a:solidFill>
              </a:rPr>
              <a:t> </a:t>
            </a:r>
            <a:r>
              <a:rPr lang="en" sz="2800" b="1" dirty="0">
                <a:solidFill>
                  <a:schemeClr val="accent1"/>
                </a:solidFill>
              </a:rPr>
              <a:t>(</a:t>
            </a:r>
            <a:r>
              <a:rPr lang="en-CA" sz="2800" b="1" dirty="0">
                <a:solidFill>
                  <a:schemeClr val="accent1"/>
                </a:solidFill>
              </a:rPr>
              <a:t>REL)</a:t>
            </a:r>
            <a:endParaRPr sz="2800" b="1" dirty="0">
              <a:solidFill>
                <a:schemeClr val="accent1"/>
              </a:solidFill>
            </a:endParaRPr>
          </a:p>
        </p:txBody>
      </p:sp>
      <p:sp>
        <p:nvSpPr>
          <p:cNvPr id="164" name="Google Shape;164;p21"/>
          <p:cNvSpPr txBox="1">
            <a:spLocks noGrp="1"/>
          </p:cNvSpPr>
          <p:nvPr>
            <p:ph type="sldNum" idx="12"/>
          </p:nvPr>
        </p:nvSpPr>
        <p:spPr>
          <a:xfrm>
            <a:off x="8480575" y="4696933"/>
            <a:ext cx="548700" cy="3135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34</a:t>
            </a:fld>
            <a:endParaRPr dirty="0"/>
          </a:p>
        </p:txBody>
      </p:sp>
      <p:sp>
        <p:nvSpPr>
          <p:cNvPr id="4" name="Rectangle 3"/>
          <p:cNvSpPr/>
          <p:nvPr/>
        </p:nvSpPr>
        <p:spPr>
          <a:xfrm>
            <a:off x="5272928" y="4240992"/>
            <a:ext cx="3521330" cy="769441"/>
          </a:xfrm>
          <a:prstGeom prst="rect">
            <a:avLst/>
          </a:prstGeom>
        </p:spPr>
        <p:txBody>
          <a:bodyPr wrap="square">
            <a:spAutoFit/>
          </a:bodyPr>
          <a:lstStyle/>
          <a:p>
            <a:pPr algn="ctr"/>
            <a:r>
              <a:rPr lang="en-US" sz="1100" dirty="0">
                <a:latin typeface="Lato" panose="020B0604020202020204" charset="0"/>
              </a:rPr>
              <a:t>S. </a:t>
            </a:r>
            <a:r>
              <a:rPr lang="en-US" sz="1100" dirty="0" err="1">
                <a:latin typeface="Lato" panose="020B0604020202020204" charset="0"/>
              </a:rPr>
              <a:t>Clamageran</a:t>
            </a:r>
            <a:r>
              <a:rPr lang="en-US" sz="1100" dirty="0">
                <a:latin typeface="Lato" panose="020B0604020202020204" charset="0"/>
              </a:rPr>
              <a:t> et H. </a:t>
            </a:r>
            <a:r>
              <a:rPr lang="en-US" sz="1100" dirty="0" err="1">
                <a:latin typeface="Lato" panose="020B0604020202020204" charset="0"/>
              </a:rPr>
              <a:t>Gezundhajt</a:t>
            </a:r>
            <a:r>
              <a:rPr lang="en-US" sz="1100" dirty="0">
                <a:latin typeface="Lato" panose="020B0604020202020204" charset="0"/>
              </a:rPr>
              <a:t> (2018), </a:t>
            </a:r>
            <a:r>
              <a:rPr lang="en-US" sz="1100" i="1" dirty="0" err="1">
                <a:latin typeface="Lato" panose="020B0604020202020204" charset="0"/>
              </a:rPr>
              <a:t>Résumer</a:t>
            </a:r>
            <a:r>
              <a:rPr lang="en-US" sz="1100" i="1" dirty="0">
                <a:latin typeface="Lato" panose="020B0604020202020204" charset="0"/>
              </a:rPr>
              <a:t>, </a:t>
            </a:r>
            <a:r>
              <a:rPr lang="en-US" sz="1100" i="1" dirty="0" err="1">
                <a:latin typeface="Lato" panose="020B0604020202020204" charset="0"/>
              </a:rPr>
              <a:t>synthétiser</a:t>
            </a:r>
            <a:r>
              <a:rPr lang="en-US" sz="1100" i="1" dirty="0">
                <a:latin typeface="Lato" panose="020B0604020202020204" charset="0"/>
              </a:rPr>
              <a:t>, </a:t>
            </a:r>
            <a:r>
              <a:rPr lang="en-US" sz="1100" i="1" dirty="0" err="1">
                <a:latin typeface="Lato" panose="020B0604020202020204" charset="0"/>
              </a:rPr>
              <a:t>argumenter</a:t>
            </a:r>
            <a:r>
              <a:rPr lang="en-US" sz="1100" dirty="0">
                <a:latin typeface="Lato" panose="020B0604020202020204" charset="0"/>
              </a:rPr>
              <a:t>, </a:t>
            </a:r>
            <a:r>
              <a:rPr lang="en-US" sz="1100" dirty="0">
                <a:latin typeface="Lato" panose="020B0604020202020204" charset="0"/>
                <a:hlinkClick r:id="rId3"/>
              </a:rPr>
              <a:t>https://ecampusontario.pressbooks.pub/resumersynthetiserargumenter/</a:t>
            </a:r>
            <a:r>
              <a:rPr lang="en-US" sz="1100" dirty="0">
                <a:latin typeface="Lato" panose="020B0604020202020204" charset="0"/>
              </a:rPr>
              <a:t>, </a:t>
            </a:r>
            <a:r>
              <a:rPr lang="en-US" sz="1100" dirty="0">
                <a:latin typeface="Lato" panose="020B0604020202020204" charset="0"/>
                <a:hlinkClick r:id="rId4"/>
              </a:rPr>
              <a:t>CC BY-NC-SA 4.0</a:t>
            </a:r>
            <a:endParaRPr lang="en-US" sz="1100" dirty="0">
              <a:latin typeface="Lato" panose="020B0604020202020204" charset="0"/>
            </a:endParaRPr>
          </a:p>
        </p:txBody>
      </p:sp>
      <p:sp>
        <p:nvSpPr>
          <p:cNvPr id="3" name="Rectangle 2">
            <a:extLst>
              <a:ext uri="{FF2B5EF4-FFF2-40B4-BE49-F238E27FC236}">
                <a16:creationId xmlns:a16="http://schemas.microsoft.com/office/drawing/2014/main" id="{CB16241D-DE9B-4F6F-9E4B-E4ED32BB2596}"/>
              </a:ext>
            </a:extLst>
          </p:cNvPr>
          <p:cNvSpPr/>
          <p:nvPr/>
        </p:nvSpPr>
        <p:spPr>
          <a:xfrm>
            <a:off x="433132" y="3701649"/>
            <a:ext cx="5214527" cy="954107"/>
          </a:xfrm>
          <a:prstGeom prst="rect">
            <a:avLst/>
          </a:prstGeom>
        </p:spPr>
        <p:txBody>
          <a:bodyPr wrap="square">
            <a:spAutoFit/>
          </a:bodyPr>
          <a:lstStyle/>
          <a:p>
            <a:r>
              <a:rPr lang="en-CA" dirty="0" smtClean="0">
                <a:latin typeface="Lato" panose="020B0604020202020204" charset="0"/>
              </a:rPr>
              <a:t>Plus de </a:t>
            </a:r>
            <a:r>
              <a:rPr lang="en-CA" dirty="0" err="1" smtClean="0">
                <a:latin typeface="Lato" panose="020B0604020202020204" charset="0"/>
              </a:rPr>
              <a:t>détails</a:t>
            </a:r>
            <a:r>
              <a:rPr lang="en-CA" dirty="0" smtClean="0">
                <a:latin typeface="Lato" panose="020B0604020202020204" charset="0"/>
              </a:rPr>
              <a:t> : </a:t>
            </a:r>
            <a:r>
              <a:rPr lang="en-CA" dirty="0">
                <a:latin typeface="Lato" panose="020B0604020202020204" charset="0"/>
              </a:rPr>
              <a:t>“</a:t>
            </a:r>
            <a:r>
              <a:rPr lang="en-CA" dirty="0" err="1">
                <a:latin typeface="Lato" panose="020B0604020202020204" charset="0"/>
              </a:rPr>
              <a:t>Ressources</a:t>
            </a:r>
            <a:r>
              <a:rPr lang="en-CA" dirty="0">
                <a:latin typeface="Lato" panose="020B0604020202020204" charset="0"/>
              </a:rPr>
              <a:t> </a:t>
            </a:r>
            <a:r>
              <a:rPr lang="en-CA" dirty="0" err="1">
                <a:latin typeface="Lato" panose="020B0604020202020204" charset="0"/>
              </a:rPr>
              <a:t>éducatives</a:t>
            </a:r>
            <a:r>
              <a:rPr lang="en-CA" dirty="0">
                <a:latin typeface="Lato" panose="020B0604020202020204" charset="0"/>
              </a:rPr>
              <a:t> </a:t>
            </a:r>
            <a:r>
              <a:rPr lang="en-CA" dirty="0" err="1">
                <a:latin typeface="Lato" panose="020B0604020202020204" charset="0"/>
              </a:rPr>
              <a:t>libres</a:t>
            </a:r>
            <a:r>
              <a:rPr lang="en-CA" dirty="0">
                <a:latin typeface="Lato" panose="020B0604020202020204" charset="0"/>
              </a:rPr>
              <a:t>,” Communication </a:t>
            </a:r>
            <a:r>
              <a:rPr lang="en-CA" dirty="0" err="1">
                <a:latin typeface="Lato" panose="020B0604020202020204" charset="0"/>
              </a:rPr>
              <a:t>savante</a:t>
            </a:r>
            <a:r>
              <a:rPr lang="en-CA" dirty="0">
                <a:latin typeface="Lato" panose="020B0604020202020204" charset="0"/>
              </a:rPr>
              <a:t>, </a:t>
            </a:r>
            <a:r>
              <a:rPr lang="en-CA" dirty="0" err="1">
                <a:latin typeface="Lato" panose="020B0604020202020204" charset="0"/>
              </a:rPr>
              <a:t>Bibliothèque</a:t>
            </a:r>
            <a:r>
              <a:rPr lang="en-CA" dirty="0">
                <a:latin typeface="Lato" panose="020B0604020202020204" charset="0"/>
              </a:rPr>
              <a:t> de </a:t>
            </a:r>
            <a:r>
              <a:rPr lang="en-CA" dirty="0" err="1">
                <a:latin typeface="Lato" panose="020B0604020202020204" charset="0"/>
              </a:rPr>
              <a:t>l’Université</a:t>
            </a:r>
            <a:r>
              <a:rPr lang="en-CA" dirty="0">
                <a:latin typeface="Lato" panose="020B0604020202020204" charset="0"/>
              </a:rPr>
              <a:t> </a:t>
            </a:r>
            <a:r>
              <a:rPr lang="en-CA" dirty="0" err="1">
                <a:latin typeface="Lato" panose="020B0604020202020204" charset="0"/>
              </a:rPr>
              <a:t>d’Ottawa</a:t>
            </a:r>
            <a:r>
              <a:rPr lang="en-CA" dirty="0">
                <a:latin typeface="Lato" panose="020B0604020202020204" charset="0"/>
              </a:rPr>
              <a:t>, </a:t>
            </a:r>
            <a:r>
              <a:rPr lang="en-CA" dirty="0">
                <a:latin typeface="Lato" panose="020B0604020202020204" charset="0"/>
                <a:hlinkClick r:id="rId5"/>
              </a:rPr>
              <a:t>https://communicationsavante.uottawa.ca/ressources-educatives-libres</a:t>
            </a:r>
            <a:r>
              <a:rPr lang="en-CA" dirty="0">
                <a:latin typeface="Lato" panose="020B0604020202020204" charset="0"/>
              </a:rPr>
              <a:t> </a:t>
            </a:r>
          </a:p>
        </p:txBody>
      </p:sp>
      <p:pic>
        <p:nvPicPr>
          <p:cNvPr id="5" name="Picture 4"/>
          <p:cNvPicPr>
            <a:picLocks noChangeAspect="1"/>
          </p:cNvPicPr>
          <p:nvPr/>
        </p:nvPicPr>
        <p:blipFill>
          <a:blip r:embed="rId6"/>
          <a:stretch>
            <a:fillRect/>
          </a:stretch>
        </p:blipFill>
        <p:spPr>
          <a:xfrm>
            <a:off x="5751248" y="328860"/>
            <a:ext cx="2729327" cy="3819454"/>
          </a:xfrm>
          <a:prstGeom prst="rect">
            <a:avLst/>
          </a:prstGeom>
          <a:ln>
            <a:solidFill>
              <a:srgbClr val="000000"/>
            </a:solidFill>
          </a:ln>
        </p:spPr>
      </p:pic>
      <p:sp>
        <p:nvSpPr>
          <p:cNvPr id="8" name="Google Shape;162;p21"/>
          <p:cNvSpPr txBox="1">
            <a:spLocks/>
          </p:cNvSpPr>
          <p:nvPr/>
        </p:nvSpPr>
        <p:spPr>
          <a:xfrm>
            <a:off x="357002" y="1157592"/>
            <a:ext cx="4973974" cy="246604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chemeClr val="accent6"/>
              </a:buClr>
              <a:buSzPts val="1800"/>
              <a:buFont typeface="Lato"/>
              <a:buChar char="▷"/>
              <a:defRPr sz="2400" b="0" i="0" u="none" strike="noStrike" cap="none">
                <a:solidFill>
                  <a:schemeClr val="dk1"/>
                </a:solidFill>
                <a:latin typeface="Lato"/>
                <a:ea typeface="Lato"/>
                <a:cs typeface="Lato"/>
                <a:sym typeface="Lato"/>
              </a:defRPr>
            </a:lvl1pPr>
            <a:lvl2pPr marL="914400" marR="0" lvl="1"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2pPr>
            <a:lvl3pPr marL="1371600" marR="0" lvl="2"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3pPr>
            <a:lvl4pPr marL="1828800" marR="0" lvl="3"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4pPr>
            <a:lvl5pPr marL="2286000" marR="0" lvl="4"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5pPr>
            <a:lvl6pPr marL="2743200" marR="0" lvl="5"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6pPr>
            <a:lvl7pPr marL="3200400" marR="0" lvl="6"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7pPr>
            <a:lvl8pPr marL="3657600" marR="0" lvl="7"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8pPr>
            <a:lvl9pPr marL="4114800" marR="0" lvl="8"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9pPr>
          </a:lstStyle>
          <a:p>
            <a:pPr>
              <a:spcAft>
                <a:spcPts val="600"/>
              </a:spcAft>
              <a:buFont typeface="Wingdings" panose="05000000000000000000" pitchFamily="2" charset="2"/>
              <a:buChar char="§"/>
            </a:pPr>
            <a:r>
              <a:rPr lang="en-CA" sz="2000" dirty="0" err="1" smtClean="0">
                <a:solidFill>
                  <a:srgbClr val="000000"/>
                </a:solidFill>
              </a:rPr>
              <a:t>Ressources</a:t>
            </a:r>
            <a:r>
              <a:rPr lang="en-CA" sz="2000" dirty="0" smtClean="0">
                <a:solidFill>
                  <a:srgbClr val="000000"/>
                </a:solidFill>
              </a:rPr>
              <a:t> </a:t>
            </a:r>
            <a:r>
              <a:rPr lang="en-CA" sz="2000" dirty="0" err="1" smtClean="0">
                <a:solidFill>
                  <a:srgbClr val="000000"/>
                </a:solidFill>
              </a:rPr>
              <a:t>pédagogiques</a:t>
            </a:r>
            <a:r>
              <a:rPr lang="en-CA" sz="2000" dirty="0" smtClean="0">
                <a:solidFill>
                  <a:srgbClr val="000000"/>
                </a:solidFill>
              </a:rPr>
              <a:t> </a:t>
            </a:r>
            <a:r>
              <a:rPr lang="en-CA" sz="2000" dirty="0" err="1" smtClean="0">
                <a:solidFill>
                  <a:srgbClr val="000000"/>
                </a:solidFill>
              </a:rPr>
              <a:t>disponibles</a:t>
            </a:r>
            <a:r>
              <a:rPr lang="en-CA" sz="2000" dirty="0" smtClean="0">
                <a:solidFill>
                  <a:srgbClr val="000000"/>
                </a:solidFill>
              </a:rPr>
              <a:t> </a:t>
            </a:r>
            <a:r>
              <a:rPr lang="en-CA" sz="2000" dirty="0" err="1" smtClean="0">
                <a:solidFill>
                  <a:srgbClr val="000000"/>
                </a:solidFill>
              </a:rPr>
              <a:t>gratuitement</a:t>
            </a:r>
            <a:r>
              <a:rPr lang="en-CA" sz="2000" dirty="0" smtClean="0">
                <a:solidFill>
                  <a:srgbClr val="000000"/>
                </a:solidFill>
              </a:rPr>
              <a:t> en </a:t>
            </a:r>
            <a:r>
              <a:rPr lang="en-CA" sz="2000" dirty="0" err="1" smtClean="0">
                <a:solidFill>
                  <a:srgbClr val="000000"/>
                </a:solidFill>
              </a:rPr>
              <a:t>libre</a:t>
            </a:r>
            <a:r>
              <a:rPr lang="en-CA" sz="2000" dirty="0" smtClean="0">
                <a:solidFill>
                  <a:srgbClr val="000000"/>
                </a:solidFill>
              </a:rPr>
              <a:t> </a:t>
            </a:r>
            <a:r>
              <a:rPr lang="en-CA" sz="2000" dirty="0" err="1" smtClean="0">
                <a:solidFill>
                  <a:srgbClr val="000000"/>
                </a:solidFill>
              </a:rPr>
              <a:t>accès</a:t>
            </a:r>
            <a:endParaRPr lang="en-CA" sz="2000" dirty="0" smtClean="0">
              <a:solidFill>
                <a:srgbClr val="000000"/>
              </a:solidFill>
            </a:endParaRPr>
          </a:p>
          <a:p>
            <a:pPr>
              <a:spcAft>
                <a:spcPts val="600"/>
              </a:spcAft>
              <a:buFont typeface="Wingdings" panose="05000000000000000000" pitchFamily="2" charset="2"/>
              <a:buChar char="§"/>
            </a:pPr>
            <a:r>
              <a:rPr lang="en-CA" sz="2000" dirty="0" smtClean="0">
                <a:solidFill>
                  <a:srgbClr val="000000"/>
                </a:solidFill>
              </a:rPr>
              <a:t>Licence Creatives Commons </a:t>
            </a:r>
            <a:r>
              <a:rPr lang="en-CA" sz="2000" dirty="0" err="1" smtClean="0">
                <a:solidFill>
                  <a:srgbClr val="000000"/>
                </a:solidFill>
              </a:rPr>
              <a:t>ou</a:t>
            </a:r>
            <a:r>
              <a:rPr lang="en-CA" sz="2000" dirty="0" smtClean="0">
                <a:solidFill>
                  <a:srgbClr val="000000"/>
                </a:solidFill>
              </a:rPr>
              <a:t> </a:t>
            </a:r>
            <a:r>
              <a:rPr lang="en-CA" sz="2000" dirty="0" err="1" smtClean="0">
                <a:solidFill>
                  <a:srgbClr val="000000"/>
                </a:solidFill>
              </a:rPr>
              <a:t>domaine</a:t>
            </a:r>
            <a:r>
              <a:rPr lang="en-CA" sz="2000" dirty="0" smtClean="0">
                <a:solidFill>
                  <a:srgbClr val="000000"/>
                </a:solidFill>
              </a:rPr>
              <a:t> public</a:t>
            </a:r>
          </a:p>
          <a:p>
            <a:pPr>
              <a:spcAft>
                <a:spcPts val="600"/>
              </a:spcAft>
              <a:buFont typeface="Wingdings" panose="05000000000000000000" pitchFamily="2" charset="2"/>
              <a:buChar char="§"/>
            </a:pPr>
            <a:r>
              <a:rPr lang="en-CA" sz="2000" dirty="0" smtClean="0">
                <a:solidFill>
                  <a:srgbClr val="000000"/>
                </a:solidFill>
              </a:rPr>
              <a:t>5R – </a:t>
            </a:r>
            <a:r>
              <a:rPr lang="en-CA" sz="2000" dirty="0" err="1" smtClean="0">
                <a:solidFill>
                  <a:srgbClr val="000000"/>
                </a:solidFill>
              </a:rPr>
              <a:t>Reproduire</a:t>
            </a:r>
            <a:r>
              <a:rPr lang="en-CA" sz="2000" dirty="0" smtClean="0">
                <a:solidFill>
                  <a:srgbClr val="000000"/>
                </a:solidFill>
              </a:rPr>
              <a:t>, </a:t>
            </a:r>
            <a:r>
              <a:rPr lang="en-CA" sz="2000" dirty="0" err="1" smtClean="0">
                <a:solidFill>
                  <a:srgbClr val="000000"/>
                </a:solidFill>
              </a:rPr>
              <a:t>Réutiliser</a:t>
            </a:r>
            <a:r>
              <a:rPr lang="en-CA" sz="2000" dirty="0" smtClean="0">
                <a:solidFill>
                  <a:srgbClr val="000000"/>
                </a:solidFill>
              </a:rPr>
              <a:t>, </a:t>
            </a:r>
            <a:r>
              <a:rPr lang="en-CA" sz="2000" dirty="0" err="1" smtClean="0">
                <a:solidFill>
                  <a:srgbClr val="000000"/>
                </a:solidFill>
              </a:rPr>
              <a:t>Réviser</a:t>
            </a:r>
            <a:r>
              <a:rPr lang="en-CA" sz="2000" dirty="0" smtClean="0">
                <a:solidFill>
                  <a:srgbClr val="000000"/>
                </a:solidFill>
              </a:rPr>
              <a:t>, Remixer, </a:t>
            </a:r>
            <a:r>
              <a:rPr lang="en-CA" sz="2000" dirty="0" err="1" smtClean="0">
                <a:solidFill>
                  <a:srgbClr val="000000"/>
                </a:solidFill>
              </a:rPr>
              <a:t>Redistribuer</a:t>
            </a:r>
            <a:endParaRPr lang="en-CA" sz="2000" dirty="0" smtClean="0">
              <a:solidFill>
                <a:srgbClr val="000000"/>
              </a:solidFill>
            </a:endParaRPr>
          </a:p>
        </p:txBody>
      </p:sp>
    </p:spTree>
    <p:extLst>
      <p:ext uri="{BB962C8B-B14F-4D97-AF65-F5344CB8AC3E}">
        <p14:creationId xmlns:p14="http://schemas.microsoft.com/office/powerpoint/2010/main" val="39382856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21"/>
          <p:cNvSpPr txBox="1">
            <a:spLocks noGrp="1"/>
          </p:cNvSpPr>
          <p:nvPr>
            <p:ph type="title"/>
          </p:nvPr>
        </p:nvSpPr>
        <p:spPr>
          <a:xfrm>
            <a:off x="361283" y="284261"/>
            <a:ext cx="5285609" cy="1023229"/>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CA" sz="2800" b="1" dirty="0" err="1">
                <a:solidFill>
                  <a:schemeClr val="accent1"/>
                </a:solidFill>
              </a:rPr>
              <a:t>Ressources</a:t>
            </a:r>
            <a:r>
              <a:rPr lang="en-CA" sz="2800" b="1" dirty="0">
                <a:solidFill>
                  <a:schemeClr val="accent1"/>
                </a:solidFill>
              </a:rPr>
              <a:t> </a:t>
            </a:r>
            <a:r>
              <a:rPr lang="en-CA" sz="2800" b="1" dirty="0" err="1">
                <a:solidFill>
                  <a:schemeClr val="accent1"/>
                </a:solidFill>
              </a:rPr>
              <a:t>éducatives</a:t>
            </a:r>
            <a:r>
              <a:rPr lang="en-CA" sz="2800" b="1" dirty="0">
                <a:solidFill>
                  <a:schemeClr val="accent1"/>
                </a:solidFill>
              </a:rPr>
              <a:t> </a:t>
            </a:r>
            <a:r>
              <a:rPr lang="en-CA" sz="2800" b="1" dirty="0" err="1">
                <a:solidFill>
                  <a:schemeClr val="accent1"/>
                </a:solidFill>
              </a:rPr>
              <a:t>libres</a:t>
            </a:r>
            <a:r>
              <a:rPr lang="en-CA" sz="2800" b="1" dirty="0">
                <a:solidFill>
                  <a:schemeClr val="accent1"/>
                </a:solidFill>
              </a:rPr>
              <a:t> (REL</a:t>
            </a:r>
            <a:r>
              <a:rPr lang="en" sz="2800" b="1" dirty="0">
                <a:solidFill>
                  <a:schemeClr val="accent1"/>
                </a:solidFill>
              </a:rPr>
              <a:t>)</a:t>
            </a:r>
            <a:endParaRPr sz="2800" b="1" dirty="0">
              <a:solidFill>
                <a:schemeClr val="accent1"/>
              </a:solidFill>
            </a:endParaRPr>
          </a:p>
        </p:txBody>
      </p:sp>
      <p:sp>
        <p:nvSpPr>
          <p:cNvPr id="162" name="Google Shape;162;p21"/>
          <p:cNvSpPr txBox="1">
            <a:spLocks noGrp="1"/>
          </p:cNvSpPr>
          <p:nvPr>
            <p:ph type="body" idx="1"/>
          </p:nvPr>
        </p:nvSpPr>
        <p:spPr>
          <a:xfrm>
            <a:off x="270253" y="1262543"/>
            <a:ext cx="4949447" cy="2870545"/>
          </a:xfrm>
          <a:prstGeom prst="rect">
            <a:avLst/>
          </a:prstGeom>
        </p:spPr>
        <p:txBody>
          <a:bodyPr spcFirstLastPara="1" wrap="square" lIns="91425" tIns="91425" rIns="91425" bIns="91425" anchor="t" anchorCtr="0">
            <a:noAutofit/>
          </a:bodyPr>
          <a:lstStyle/>
          <a:p>
            <a:pPr>
              <a:spcAft>
                <a:spcPts val="600"/>
              </a:spcAft>
              <a:buFont typeface="Arial" panose="020B0604020202020204" pitchFamily="34" charset="0"/>
              <a:buChar char="•"/>
            </a:pPr>
            <a:r>
              <a:rPr lang="en-CA" dirty="0" err="1">
                <a:solidFill>
                  <a:srgbClr val="000000"/>
                </a:solidFill>
              </a:rPr>
              <a:t>Abordable</a:t>
            </a:r>
            <a:r>
              <a:rPr lang="en-CA" dirty="0">
                <a:solidFill>
                  <a:srgbClr val="000000"/>
                </a:solidFill>
              </a:rPr>
              <a:t> pour les </a:t>
            </a:r>
            <a:r>
              <a:rPr lang="en-CA" dirty="0" err="1">
                <a:solidFill>
                  <a:srgbClr val="000000"/>
                </a:solidFill>
              </a:rPr>
              <a:t>étudiants</a:t>
            </a:r>
            <a:endParaRPr lang="en-CA" dirty="0">
              <a:solidFill>
                <a:srgbClr val="000000"/>
              </a:solidFill>
            </a:endParaRPr>
          </a:p>
          <a:p>
            <a:pPr>
              <a:spcAft>
                <a:spcPts val="600"/>
              </a:spcAft>
              <a:buFont typeface="Arial" panose="020B0604020202020204" pitchFamily="34" charset="0"/>
              <a:buChar char="•"/>
            </a:pPr>
            <a:r>
              <a:rPr lang="en-CA" dirty="0" err="1" smtClean="0">
                <a:solidFill>
                  <a:srgbClr val="000000"/>
                </a:solidFill>
              </a:rPr>
              <a:t>Personnalisé</a:t>
            </a:r>
            <a:r>
              <a:rPr lang="en-CA" dirty="0" smtClean="0">
                <a:solidFill>
                  <a:srgbClr val="000000"/>
                </a:solidFill>
              </a:rPr>
              <a:t> </a:t>
            </a:r>
            <a:r>
              <a:rPr lang="en-CA" dirty="0">
                <a:solidFill>
                  <a:srgbClr val="000000"/>
                </a:solidFill>
              </a:rPr>
              <a:t>et </a:t>
            </a:r>
            <a:r>
              <a:rPr lang="en-CA" dirty="0" err="1">
                <a:solidFill>
                  <a:srgbClr val="000000"/>
                </a:solidFill>
              </a:rPr>
              <a:t>adapté</a:t>
            </a:r>
            <a:endParaRPr lang="en-CA" dirty="0">
              <a:solidFill>
                <a:srgbClr val="000000"/>
              </a:solidFill>
            </a:endParaRPr>
          </a:p>
          <a:p>
            <a:pPr>
              <a:spcAft>
                <a:spcPts val="600"/>
              </a:spcAft>
              <a:buFont typeface="Arial" panose="020B0604020202020204" pitchFamily="34" charset="0"/>
              <a:buChar char="•"/>
            </a:pPr>
            <a:r>
              <a:rPr lang="en-CA" dirty="0" err="1" smtClean="0">
                <a:solidFill>
                  <a:srgbClr val="000000"/>
                </a:solidFill>
              </a:rPr>
              <a:t>Plusieurs</a:t>
            </a:r>
            <a:r>
              <a:rPr lang="en-CA" dirty="0" smtClean="0">
                <a:solidFill>
                  <a:srgbClr val="000000"/>
                </a:solidFill>
              </a:rPr>
              <a:t> </a:t>
            </a:r>
            <a:r>
              <a:rPr lang="en-CA" dirty="0">
                <a:solidFill>
                  <a:srgbClr val="000000"/>
                </a:solidFill>
              </a:rPr>
              <a:t>styles </a:t>
            </a:r>
            <a:r>
              <a:rPr lang="en-CA" dirty="0" err="1">
                <a:solidFill>
                  <a:srgbClr val="000000"/>
                </a:solidFill>
              </a:rPr>
              <a:t>d’apprentissage</a:t>
            </a:r>
            <a:endParaRPr lang="en-CA" dirty="0">
              <a:solidFill>
                <a:srgbClr val="000000"/>
              </a:solidFill>
            </a:endParaRPr>
          </a:p>
          <a:p>
            <a:pPr>
              <a:spcAft>
                <a:spcPts val="600"/>
              </a:spcAft>
              <a:buFont typeface="Arial" panose="020B0604020202020204" pitchFamily="34" charset="0"/>
              <a:buChar char="•"/>
            </a:pPr>
            <a:r>
              <a:rPr lang="en-CA" dirty="0" err="1" smtClean="0">
                <a:solidFill>
                  <a:srgbClr val="000000"/>
                </a:solidFill>
              </a:rPr>
              <a:t>Réussite</a:t>
            </a:r>
            <a:r>
              <a:rPr lang="en-CA" dirty="0" smtClean="0">
                <a:solidFill>
                  <a:srgbClr val="000000"/>
                </a:solidFill>
              </a:rPr>
              <a:t> </a:t>
            </a:r>
            <a:r>
              <a:rPr lang="en-CA" dirty="0">
                <a:solidFill>
                  <a:srgbClr val="000000"/>
                </a:solidFill>
              </a:rPr>
              <a:t>et </a:t>
            </a:r>
            <a:r>
              <a:rPr lang="en-CA" dirty="0" err="1" smtClean="0">
                <a:solidFill>
                  <a:srgbClr val="000000"/>
                </a:solidFill>
              </a:rPr>
              <a:t>diplomation</a:t>
            </a:r>
            <a:endParaRPr lang="en-CA" dirty="0" smtClean="0">
              <a:solidFill>
                <a:srgbClr val="000000"/>
              </a:solidFill>
            </a:endParaRPr>
          </a:p>
          <a:p>
            <a:pPr>
              <a:spcAft>
                <a:spcPts val="600"/>
              </a:spcAft>
              <a:buFont typeface="Arial" panose="020B0604020202020204" pitchFamily="34" charset="0"/>
              <a:buChar char="•"/>
            </a:pPr>
            <a:r>
              <a:rPr lang="en-CA" dirty="0" err="1" smtClean="0">
                <a:solidFill>
                  <a:srgbClr val="000000"/>
                </a:solidFill>
              </a:rPr>
              <a:t>Accès</a:t>
            </a:r>
            <a:r>
              <a:rPr lang="en-CA" dirty="0" smtClean="0">
                <a:solidFill>
                  <a:srgbClr val="000000"/>
                </a:solidFill>
              </a:rPr>
              <a:t> </a:t>
            </a:r>
            <a:r>
              <a:rPr lang="en-CA" dirty="0" err="1" smtClean="0">
                <a:solidFill>
                  <a:srgbClr val="000000"/>
                </a:solidFill>
              </a:rPr>
              <a:t>continu</a:t>
            </a:r>
            <a:endParaRPr lang="en-CA" dirty="0" smtClean="0">
              <a:solidFill>
                <a:srgbClr val="000000"/>
              </a:solidFill>
            </a:endParaRPr>
          </a:p>
        </p:txBody>
      </p:sp>
      <p:sp>
        <p:nvSpPr>
          <p:cNvPr id="5" name="Rectangle 4">
            <a:extLst>
              <a:ext uri="{FF2B5EF4-FFF2-40B4-BE49-F238E27FC236}">
                <a16:creationId xmlns:a16="http://schemas.microsoft.com/office/drawing/2014/main" id="{BB100F0A-074A-470E-AE64-DAB8DADCD568}"/>
              </a:ext>
            </a:extLst>
          </p:cNvPr>
          <p:cNvSpPr/>
          <p:nvPr/>
        </p:nvSpPr>
        <p:spPr>
          <a:xfrm>
            <a:off x="4770120" y="4815011"/>
            <a:ext cx="4373880" cy="230832"/>
          </a:xfrm>
          <a:prstGeom prst="rect">
            <a:avLst/>
          </a:prstGeom>
        </p:spPr>
        <p:txBody>
          <a:bodyPr wrap="square">
            <a:spAutoFit/>
          </a:bodyPr>
          <a:lstStyle/>
          <a:p>
            <a:r>
              <a:rPr lang="en-CA" sz="900" dirty="0">
                <a:latin typeface="Lato" panose="020B0604020202020204" charset="0"/>
              </a:rPr>
              <a:t>A.B. Flynn, </a:t>
            </a:r>
            <a:r>
              <a:rPr lang="en-CA" sz="900" i="1" dirty="0">
                <a:latin typeface="Lato" panose="020B0604020202020204" charset="0"/>
              </a:rPr>
              <a:t>ChimieOrg101</a:t>
            </a:r>
            <a:r>
              <a:rPr lang="en-CA" sz="900" dirty="0">
                <a:latin typeface="Lato" panose="020B0604020202020204" charset="0"/>
              </a:rPr>
              <a:t>, </a:t>
            </a:r>
            <a:r>
              <a:rPr lang="en-CA" sz="900" dirty="0">
                <a:latin typeface="Lato" panose="020B0604020202020204" charset="0"/>
                <a:hlinkClick r:id="rId3"/>
              </a:rPr>
              <a:t>https://orgchem101.com/index_fr.php</a:t>
            </a:r>
            <a:r>
              <a:rPr lang="en-CA" sz="900" dirty="0">
                <a:latin typeface="Lato" panose="020B0604020202020204" charset="0"/>
              </a:rPr>
              <a:t>, </a:t>
            </a:r>
            <a:r>
              <a:rPr lang="en-CA" sz="900" dirty="0">
                <a:latin typeface="Lato" panose="020B0604020202020204" charset="0"/>
                <a:hlinkClick r:id="rId4"/>
              </a:rPr>
              <a:t>CC BY-NC-SA 4.0</a:t>
            </a:r>
            <a:endParaRPr lang="en-CA" sz="900" dirty="0">
              <a:latin typeface="Lato" panose="020B0604020202020204" charset="0"/>
            </a:endParaRPr>
          </a:p>
        </p:txBody>
      </p:sp>
      <p:pic>
        <p:nvPicPr>
          <p:cNvPr id="2" name="Picture 1"/>
          <p:cNvPicPr>
            <a:picLocks noChangeAspect="1"/>
          </p:cNvPicPr>
          <p:nvPr/>
        </p:nvPicPr>
        <p:blipFill>
          <a:blip r:embed="rId5"/>
          <a:stretch>
            <a:fillRect/>
          </a:stretch>
        </p:blipFill>
        <p:spPr>
          <a:xfrm>
            <a:off x="5722620" y="118099"/>
            <a:ext cx="2880360" cy="4618903"/>
          </a:xfrm>
          <a:prstGeom prst="rect">
            <a:avLst/>
          </a:prstGeom>
          <a:ln>
            <a:solidFill>
              <a:srgbClr val="000000"/>
            </a:solidFill>
          </a:ln>
        </p:spPr>
      </p:pic>
    </p:spTree>
    <p:extLst>
      <p:ext uri="{BB962C8B-B14F-4D97-AF65-F5344CB8AC3E}">
        <p14:creationId xmlns:p14="http://schemas.microsoft.com/office/powerpoint/2010/main" val="226293851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15"/>
          <p:cNvSpPr txBox="1">
            <a:spLocks noGrp="1"/>
          </p:cNvSpPr>
          <p:nvPr>
            <p:ph type="ctrTitle"/>
          </p:nvPr>
        </p:nvSpPr>
        <p:spPr>
          <a:xfrm>
            <a:off x="685800" y="1583342"/>
            <a:ext cx="7772400" cy="1159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7200" dirty="0">
                <a:solidFill>
                  <a:schemeClr val="accent2"/>
                </a:solidFill>
              </a:rPr>
              <a:t>3.</a:t>
            </a:r>
            <a:endParaRPr sz="7200" dirty="0">
              <a:solidFill>
                <a:schemeClr val="accent2"/>
              </a:solidFill>
            </a:endParaRPr>
          </a:p>
          <a:p>
            <a:pPr marL="0" lvl="0" indent="0" algn="ctr" rtl="0">
              <a:spcBef>
                <a:spcPts val="0"/>
              </a:spcBef>
              <a:spcAft>
                <a:spcPts val="0"/>
              </a:spcAft>
              <a:buNone/>
            </a:pPr>
            <a:r>
              <a:rPr lang="en-CA" dirty="0"/>
              <a:t>MOBILISATION</a:t>
            </a:r>
            <a:endParaRPr dirty="0"/>
          </a:p>
        </p:txBody>
      </p:sp>
      <p:sp>
        <p:nvSpPr>
          <p:cNvPr id="112" name="Google Shape;112;p15"/>
          <p:cNvSpPr txBox="1">
            <a:spLocks noGrp="1"/>
          </p:cNvSpPr>
          <p:nvPr>
            <p:ph type="subTitle" idx="1"/>
          </p:nvPr>
        </p:nvSpPr>
        <p:spPr>
          <a:xfrm>
            <a:off x="685800" y="2840053"/>
            <a:ext cx="7772400" cy="784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fr-CA" dirty="0"/>
              <a:t>Que pouvons-nous faire</a:t>
            </a:r>
            <a:r>
              <a:rPr lang="en-CA" dirty="0"/>
              <a:t>?</a:t>
            </a:r>
            <a:endParaRPr dirty="0"/>
          </a:p>
        </p:txBody>
      </p:sp>
      <p:sp>
        <p:nvSpPr>
          <p:cNvPr id="113" name="Google Shape;113;p15"/>
          <p:cNvSpPr txBox="1">
            <a:spLocks noGrp="1"/>
          </p:cNvSpPr>
          <p:nvPr>
            <p:ph type="sldNum" idx="12"/>
          </p:nvPr>
        </p:nvSpPr>
        <p:spPr>
          <a:xfrm>
            <a:off x="-125" y="4830281"/>
            <a:ext cx="9144000" cy="313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36</a:t>
            </a:fld>
            <a:endParaRPr/>
          </a:p>
        </p:txBody>
      </p:sp>
    </p:spTree>
    <p:extLst>
      <p:ext uri="{BB962C8B-B14F-4D97-AF65-F5344CB8AC3E}">
        <p14:creationId xmlns:p14="http://schemas.microsoft.com/office/powerpoint/2010/main" val="108917873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17"/>
          <p:cNvSpPr txBox="1">
            <a:spLocks noGrp="1"/>
          </p:cNvSpPr>
          <p:nvPr>
            <p:ph type="title"/>
          </p:nvPr>
        </p:nvSpPr>
        <p:spPr>
          <a:xfrm>
            <a:off x="905690" y="395053"/>
            <a:ext cx="7408819" cy="616972"/>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CA" b="1" dirty="0" err="1">
                <a:solidFill>
                  <a:schemeClr val="bg2"/>
                </a:solidFill>
              </a:rPr>
              <a:t>Financement</a:t>
            </a:r>
            <a:r>
              <a:rPr lang="en-CA" b="1" dirty="0">
                <a:solidFill>
                  <a:schemeClr val="bg2"/>
                </a:solidFill>
              </a:rPr>
              <a:t> pour les REL à uOttawa</a:t>
            </a:r>
            <a:endParaRPr b="1" dirty="0">
              <a:solidFill>
                <a:schemeClr val="bg2"/>
              </a:solidFill>
            </a:endParaRPr>
          </a:p>
        </p:txBody>
      </p:sp>
      <p:sp>
        <p:nvSpPr>
          <p:cNvPr id="125" name="Google Shape;125;p17"/>
          <p:cNvSpPr txBox="1">
            <a:spLocks noGrp="1"/>
          </p:cNvSpPr>
          <p:nvPr>
            <p:ph type="body" idx="1"/>
          </p:nvPr>
        </p:nvSpPr>
        <p:spPr>
          <a:xfrm>
            <a:off x="998220" y="1249325"/>
            <a:ext cx="7223760" cy="3447608"/>
          </a:xfrm>
          <a:prstGeom prst="rect">
            <a:avLst/>
          </a:prstGeom>
        </p:spPr>
        <p:txBody>
          <a:bodyPr spcFirstLastPara="1" wrap="square" lIns="91425" tIns="91425" rIns="91425" bIns="91425" anchor="t" anchorCtr="0">
            <a:noAutofit/>
          </a:bodyPr>
          <a:lstStyle/>
          <a:p>
            <a:pPr>
              <a:buFont typeface="Arial" panose="020B0604020202020204" pitchFamily="34" charset="0"/>
              <a:buChar char="•"/>
            </a:pPr>
            <a:r>
              <a:rPr lang="en-CA" dirty="0">
                <a:solidFill>
                  <a:srgbClr val="000000"/>
                </a:solidFill>
              </a:rPr>
              <a:t>Subvention REL de la </a:t>
            </a:r>
            <a:r>
              <a:rPr lang="en-CA" dirty="0" err="1">
                <a:solidFill>
                  <a:srgbClr val="000000"/>
                </a:solidFill>
              </a:rPr>
              <a:t>Bibliothèque</a:t>
            </a:r>
            <a:endParaRPr lang="en-CA" dirty="0">
              <a:solidFill>
                <a:srgbClr val="000000"/>
              </a:solidFill>
            </a:endParaRPr>
          </a:p>
          <a:p>
            <a:pPr>
              <a:buFont typeface="Arial" panose="020B0604020202020204" pitchFamily="34" charset="0"/>
              <a:buChar char="•"/>
            </a:pPr>
            <a:r>
              <a:rPr lang="en-CA" dirty="0">
                <a:solidFill>
                  <a:srgbClr val="000000"/>
                </a:solidFill>
              </a:rPr>
              <a:t>Programme de </a:t>
            </a:r>
            <a:r>
              <a:rPr lang="en-CA" dirty="0" err="1">
                <a:solidFill>
                  <a:srgbClr val="000000"/>
                </a:solidFill>
              </a:rPr>
              <a:t>fonds</a:t>
            </a:r>
            <a:r>
              <a:rPr lang="en-CA" dirty="0">
                <a:solidFill>
                  <a:srgbClr val="000000"/>
                </a:solidFill>
              </a:rPr>
              <a:t> </a:t>
            </a:r>
            <a:r>
              <a:rPr lang="en-CA" dirty="0" err="1">
                <a:solidFill>
                  <a:srgbClr val="000000"/>
                </a:solidFill>
              </a:rPr>
              <a:t>Enseignement</a:t>
            </a:r>
            <a:r>
              <a:rPr lang="en-CA" dirty="0">
                <a:solidFill>
                  <a:srgbClr val="000000"/>
                </a:solidFill>
              </a:rPr>
              <a:t> SAEA</a:t>
            </a:r>
          </a:p>
          <a:p>
            <a:pPr marL="114300" indent="0">
              <a:buNone/>
            </a:pPr>
            <a:endParaRPr lang="en-CA" dirty="0">
              <a:solidFill>
                <a:srgbClr val="000000"/>
              </a:solidFill>
            </a:endParaRPr>
          </a:p>
          <a:p>
            <a:pPr marL="114300" lvl="0" indent="0" algn="l" rtl="0">
              <a:spcBef>
                <a:spcPts val="600"/>
              </a:spcBef>
              <a:spcAft>
                <a:spcPts val="0"/>
              </a:spcAft>
              <a:buSzPts val="1800"/>
              <a:buNone/>
            </a:pPr>
            <a:r>
              <a:rPr lang="en-CA" dirty="0">
                <a:solidFill>
                  <a:srgbClr val="000000"/>
                </a:solidFill>
              </a:rPr>
              <a:t>À </a:t>
            </a:r>
            <a:r>
              <a:rPr lang="en-CA" dirty="0" err="1">
                <a:solidFill>
                  <a:srgbClr val="000000"/>
                </a:solidFill>
              </a:rPr>
              <a:t>considérer</a:t>
            </a:r>
            <a:r>
              <a:rPr lang="en-CA" dirty="0">
                <a:solidFill>
                  <a:srgbClr val="000000"/>
                </a:solidFill>
              </a:rPr>
              <a:t> :</a:t>
            </a:r>
          </a:p>
          <a:p>
            <a:pPr marL="457200" lvl="0" indent="-342900" algn="l" rtl="0">
              <a:spcBef>
                <a:spcPts val="600"/>
              </a:spcBef>
              <a:spcAft>
                <a:spcPts val="0"/>
              </a:spcAft>
              <a:buSzPts val="1800"/>
              <a:buChar char="▷"/>
            </a:pPr>
            <a:r>
              <a:rPr lang="fr-CA" dirty="0">
                <a:solidFill>
                  <a:srgbClr val="000000"/>
                </a:solidFill>
              </a:rPr>
              <a:t>Création d’un Fonds REL (dons)?</a:t>
            </a:r>
          </a:p>
          <a:p>
            <a:r>
              <a:rPr lang="en-CA" dirty="0" err="1">
                <a:solidFill>
                  <a:srgbClr val="000000"/>
                </a:solidFill>
              </a:rPr>
              <a:t>Cotisation</a:t>
            </a:r>
            <a:r>
              <a:rPr lang="en-CA" dirty="0">
                <a:solidFill>
                  <a:srgbClr val="000000"/>
                </a:solidFill>
              </a:rPr>
              <a:t> </a:t>
            </a:r>
            <a:r>
              <a:rPr lang="en-CA" dirty="0" err="1">
                <a:solidFill>
                  <a:srgbClr val="000000"/>
                </a:solidFill>
              </a:rPr>
              <a:t>initiée</a:t>
            </a:r>
            <a:r>
              <a:rPr lang="en-CA" dirty="0">
                <a:solidFill>
                  <a:srgbClr val="000000"/>
                </a:solidFill>
              </a:rPr>
              <a:t> par les </a:t>
            </a:r>
            <a:r>
              <a:rPr lang="en-CA" dirty="0" err="1">
                <a:solidFill>
                  <a:srgbClr val="000000"/>
                </a:solidFill>
              </a:rPr>
              <a:t>étudiants</a:t>
            </a:r>
            <a:r>
              <a:rPr lang="en-CA" dirty="0">
                <a:solidFill>
                  <a:srgbClr val="000000"/>
                </a:solidFill>
              </a:rPr>
              <a:t>?</a:t>
            </a:r>
          </a:p>
          <a:p>
            <a:r>
              <a:rPr lang="en-CA" dirty="0" err="1">
                <a:solidFill>
                  <a:srgbClr val="000000"/>
                </a:solidFill>
              </a:rPr>
              <a:t>Déduction</a:t>
            </a:r>
            <a:r>
              <a:rPr lang="en-CA" dirty="0">
                <a:solidFill>
                  <a:srgbClr val="000000"/>
                </a:solidFill>
              </a:rPr>
              <a:t> </a:t>
            </a:r>
            <a:r>
              <a:rPr lang="en-CA" dirty="0" err="1">
                <a:solidFill>
                  <a:srgbClr val="000000"/>
                </a:solidFill>
              </a:rPr>
              <a:t>syndicale</a:t>
            </a:r>
            <a:r>
              <a:rPr lang="en-CA" dirty="0">
                <a:solidFill>
                  <a:srgbClr val="000000"/>
                </a:solidFill>
              </a:rPr>
              <a:t>?</a:t>
            </a:r>
            <a:endParaRPr lang="en-CA" dirty="0"/>
          </a:p>
          <a:p>
            <a:pPr marL="457200" lvl="0" indent="-342900" algn="l" rtl="0">
              <a:spcBef>
                <a:spcPts val="600"/>
              </a:spcBef>
              <a:spcAft>
                <a:spcPts val="0"/>
              </a:spcAft>
              <a:buSzPts val="1800"/>
              <a:buChar char="▷"/>
            </a:pPr>
            <a:endParaRPr dirty="0"/>
          </a:p>
        </p:txBody>
      </p:sp>
      <p:sp>
        <p:nvSpPr>
          <p:cNvPr id="126" name="Google Shape;126;p17"/>
          <p:cNvSpPr txBox="1">
            <a:spLocks noGrp="1"/>
          </p:cNvSpPr>
          <p:nvPr>
            <p:ph type="sldNum" idx="12"/>
          </p:nvPr>
        </p:nvSpPr>
        <p:spPr>
          <a:xfrm>
            <a:off x="8480575" y="4696933"/>
            <a:ext cx="548700" cy="3135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37</a:t>
            </a:fld>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27925" y="2620483"/>
            <a:ext cx="2152650" cy="2152650"/>
          </a:xfrm>
          <a:prstGeom prst="rect">
            <a:avLst/>
          </a:prstGeom>
        </p:spPr>
      </p:pic>
    </p:spTree>
    <p:extLst>
      <p:ext uri="{BB962C8B-B14F-4D97-AF65-F5344CB8AC3E}">
        <p14:creationId xmlns:p14="http://schemas.microsoft.com/office/powerpoint/2010/main" val="291550448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B21F15-E51C-446F-B695-E7CDBFE1DE3D}"/>
              </a:ext>
            </a:extLst>
          </p:cNvPr>
          <p:cNvSpPr>
            <a:spLocks noGrp="1"/>
          </p:cNvSpPr>
          <p:nvPr>
            <p:ph type="title"/>
          </p:nvPr>
        </p:nvSpPr>
        <p:spPr/>
        <p:txBody>
          <a:bodyPr/>
          <a:lstStyle/>
          <a:p>
            <a:r>
              <a:rPr lang="fr-CA" b="1" dirty="0">
                <a:solidFill>
                  <a:schemeClr val="accent1"/>
                </a:solidFill>
              </a:rPr>
              <a:t>Professeurs</a:t>
            </a:r>
            <a:endParaRPr lang="en-CA" b="1" dirty="0">
              <a:solidFill>
                <a:schemeClr val="accent1"/>
              </a:solidFill>
            </a:endParaRPr>
          </a:p>
        </p:txBody>
      </p:sp>
      <p:sp>
        <p:nvSpPr>
          <p:cNvPr id="3" name="Text Placeholder 2">
            <a:extLst>
              <a:ext uri="{FF2B5EF4-FFF2-40B4-BE49-F238E27FC236}">
                <a16:creationId xmlns:a16="http://schemas.microsoft.com/office/drawing/2014/main" id="{944651BD-1EC2-490C-A0C6-A43E17485348}"/>
              </a:ext>
            </a:extLst>
          </p:cNvPr>
          <p:cNvSpPr>
            <a:spLocks noGrp="1"/>
          </p:cNvSpPr>
          <p:nvPr>
            <p:ph type="body" idx="1"/>
          </p:nvPr>
        </p:nvSpPr>
        <p:spPr>
          <a:xfrm>
            <a:off x="695095" y="1548449"/>
            <a:ext cx="7275426" cy="3137452"/>
          </a:xfrm>
        </p:spPr>
        <p:txBody>
          <a:bodyPr/>
          <a:lstStyle/>
          <a:p>
            <a:r>
              <a:rPr lang="fr-CA" sz="2000" dirty="0">
                <a:solidFill>
                  <a:srgbClr val="000000"/>
                </a:solidFill>
              </a:rPr>
              <a:t>Service de réserve de cours de la Bibliothèque – tirer parti des collections</a:t>
            </a:r>
          </a:p>
          <a:p>
            <a:r>
              <a:rPr lang="fr-CA" sz="2000" dirty="0" smtClean="0">
                <a:solidFill>
                  <a:srgbClr val="000000"/>
                </a:solidFill>
              </a:rPr>
              <a:t>Considérer </a:t>
            </a:r>
            <a:r>
              <a:rPr lang="fr-CA" sz="2000" dirty="0">
                <a:solidFill>
                  <a:srgbClr val="000000"/>
                </a:solidFill>
              </a:rPr>
              <a:t>coût (et utilisation) du matériel assigné</a:t>
            </a:r>
          </a:p>
          <a:p>
            <a:endParaRPr lang="fr-CA" sz="2000" dirty="0">
              <a:solidFill>
                <a:srgbClr val="000000"/>
              </a:solidFill>
            </a:endParaRPr>
          </a:p>
          <a:p>
            <a:r>
              <a:rPr lang="fr-CA" sz="2000" dirty="0">
                <a:solidFill>
                  <a:srgbClr val="000000"/>
                </a:solidFill>
              </a:rPr>
              <a:t>Reconnaissance pour permanence/promotion</a:t>
            </a:r>
          </a:p>
          <a:p>
            <a:r>
              <a:rPr lang="fr-CA" sz="2000" dirty="0">
                <a:solidFill>
                  <a:srgbClr val="000000"/>
                </a:solidFill>
              </a:rPr>
              <a:t>Financement et dégrèvement d’enseignement</a:t>
            </a:r>
            <a:endParaRPr lang="en-CA" sz="2000" dirty="0">
              <a:solidFill>
                <a:srgbClr val="000000"/>
              </a:solidFill>
            </a:endParaRPr>
          </a:p>
        </p:txBody>
      </p:sp>
      <p:sp>
        <p:nvSpPr>
          <p:cNvPr id="4" name="Slide Number Placeholder 3">
            <a:extLst>
              <a:ext uri="{FF2B5EF4-FFF2-40B4-BE49-F238E27FC236}">
                <a16:creationId xmlns:a16="http://schemas.microsoft.com/office/drawing/2014/main" id="{2138B69F-63D7-4336-8B67-5239088FAB1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38</a:t>
            </a:fld>
            <a:endParaRPr lang="en"/>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85892" y="2529755"/>
            <a:ext cx="2167178" cy="2167178"/>
          </a:xfrm>
          <a:prstGeom prst="rect">
            <a:avLst/>
          </a:prstGeom>
        </p:spPr>
      </p:pic>
    </p:spTree>
    <p:extLst>
      <p:ext uri="{BB962C8B-B14F-4D97-AF65-F5344CB8AC3E}">
        <p14:creationId xmlns:p14="http://schemas.microsoft.com/office/powerpoint/2010/main" val="30534777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B21F15-E51C-446F-B695-E7CDBFE1DE3D}"/>
              </a:ext>
            </a:extLst>
          </p:cNvPr>
          <p:cNvSpPr>
            <a:spLocks noGrp="1"/>
          </p:cNvSpPr>
          <p:nvPr>
            <p:ph type="title"/>
          </p:nvPr>
        </p:nvSpPr>
        <p:spPr>
          <a:xfrm>
            <a:off x="829077" y="237768"/>
            <a:ext cx="6462600" cy="857400"/>
          </a:xfrm>
        </p:spPr>
        <p:txBody>
          <a:bodyPr/>
          <a:lstStyle/>
          <a:p>
            <a:r>
              <a:rPr lang="fr-CA" b="1" dirty="0">
                <a:solidFill>
                  <a:schemeClr val="accent1"/>
                </a:solidFill>
              </a:rPr>
              <a:t>Étudiants</a:t>
            </a:r>
            <a:endParaRPr lang="en-CA" b="1" dirty="0">
              <a:solidFill>
                <a:schemeClr val="accent1"/>
              </a:solidFill>
            </a:endParaRPr>
          </a:p>
        </p:txBody>
      </p:sp>
      <p:sp>
        <p:nvSpPr>
          <p:cNvPr id="3" name="Text Placeholder 2">
            <a:extLst>
              <a:ext uri="{FF2B5EF4-FFF2-40B4-BE49-F238E27FC236}">
                <a16:creationId xmlns:a16="http://schemas.microsoft.com/office/drawing/2014/main" id="{944651BD-1EC2-490C-A0C6-A43E17485348}"/>
              </a:ext>
            </a:extLst>
          </p:cNvPr>
          <p:cNvSpPr>
            <a:spLocks noGrp="1"/>
          </p:cNvSpPr>
          <p:nvPr>
            <p:ph type="body" idx="1"/>
          </p:nvPr>
        </p:nvSpPr>
        <p:spPr>
          <a:xfrm>
            <a:off x="746781" y="1144629"/>
            <a:ext cx="4285344" cy="3552300"/>
          </a:xfrm>
        </p:spPr>
        <p:txBody>
          <a:bodyPr/>
          <a:lstStyle/>
          <a:p>
            <a:pPr>
              <a:spcAft>
                <a:spcPts val="600"/>
              </a:spcAft>
            </a:pPr>
            <a:r>
              <a:rPr lang="fr-CA" sz="2800" dirty="0">
                <a:solidFill>
                  <a:srgbClr val="000000"/>
                </a:solidFill>
              </a:rPr>
              <a:t>Évaluations de cours</a:t>
            </a:r>
          </a:p>
          <a:p>
            <a:pPr>
              <a:spcAft>
                <a:spcPts val="600"/>
              </a:spcAft>
            </a:pPr>
            <a:r>
              <a:rPr lang="fr-CA" sz="2800" dirty="0">
                <a:solidFill>
                  <a:srgbClr val="000000"/>
                </a:solidFill>
              </a:rPr>
              <a:t>#</a:t>
            </a:r>
            <a:r>
              <a:rPr lang="fr-CA" sz="2800" dirty="0" err="1">
                <a:solidFill>
                  <a:srgbClr val="000000"/>
                </a:solidFill>
              </a:rPr>
              <a:t>MisèreDesManuels</a:t>
            </a:r>
            <a:endParaRPr lang="fr-CA" sz="2800" dirty="0">
              <a:solidFill>
                <a:srgbClr val="000000"/>
              </a:solidFill>
            </a:endParaRPr>
          </a:p>
          <a:p>
            <a:pPr>
              <a:spcAft>
                <a:spcPts val="600"/>
              </a:spcAft>
            </a:pPr>
            <a:r>
              <a:rPr lang="fr-CA" sz="2800" dirty="0">
                <a:solidFill>
                  <a:srgbClr val="000000"/>
                </a:solidFill>
              </a:rPr>
              <a:t>Semaine de l’éducation ouverte</a:t>
            </a:r>
          </a:p>
          <a:p>
            <a:pPr>
              <a:spcAft>
                <a:spcPts val="600"/>
              </a:spcAft>
            </a:pPr>
            <a:r>
              <a:rPr lang="fr-CA" sz="2800" dirty="0">
                <a:solidFill>
                  <a:srgbClr val="000000"/>
                </a:solidFill>
              </a:rPr>
              <a:t>Création de contenu ouvert</a:t>
            </a:r>
          </a:p>
          <a:p>
            <a:pPr>
              <a:spcAft>
                <a:spcPts val="600"/>
              </a:spcAft>
            </a:pPr>
            <a:endParaRPr lang="fr-CA" sz="2800" dirty="0">
              <a:solidFill>
                <a:srgbClr val="000000"/>
              </a:solidFill>
            </a:endParaRPr>
          </a:p>
        </p:txBody>
      </p:sp>
      <p:sp>
        <p:nvSpPr>
          <p:cNvPr id="4" name="Slide Number Placeholder 3">
            <a:extLst>
              <a:ext uri="{FF2B5EF4-FFF2-40B4-BE49-F238E27FC236}">
                <a16:creationId xmlns:a16="http://schemas.microsoft.com/office/drawing/2014/main" id="{2138B69F-63D7-4336-8B67-5239088FAB1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39</a:t>
            </a:fld>
            <a:endParaRPr lang="en"/>
          </a:p>
        </p:txBody>
      </p:sp>
      <p:sp>
        <p:nvSpPr>
          <p:cNvPr id="6" name="Rectangle 5">
            <a:extLst>
              <a:ext uri="{FF2B5EF4-FFF2-40B4-BE49-F238E27FC236}">
                <a16:creationId xmlns:a16="http://schemas.microsoft.com/office/drawing/2014/main" id="{7ADC8FD5-F9E9-4077-860A-5C4B350A342F}"/>
              </a:ext>
            </a:extLst>
          </p:cNvPr>
          <p:cNvSpPr/>
          <p:nvPr/>
        </p:nvSpPr>
        <p:spPr>
          <a:xfrm>
            <a:off x="3202027" y="4764261"/>
            <a:ext cx="7657344" cy="215444"/>
          </a:xfrm>
          <a:prstGeom prst="rect">
            <a:avLst/>
          </a:prstGeom>
        </p:spPr>
        <p:txBody>
          <a:bodyPr wrap="square">
            <a:spAutoFit/>
          </a:bodyPr>
          <a:lstStyle/>
          <a:p>
            <a:pPr lvl="0" algn="ctr"/>
            <a:r>
              <a:rPr lang="en-CA" sz="800" dirty="0">
                <a:latin typeface="Lato" panose="020B0604020202020204" charset="0"/>
              </a:rPr>
              <a:t>Maureen Glynn, Heather Martin et Danielle Vander </a:t>
            </a:r>
            <a:r>
              <a:rPr lang="en-CA" sz="800" dirty="0" err="1">
                <a:latin typeface="Lato" panose="020B0604020202020204" charset="0"/>
              </a:rPr>
              <a:t>Wekken</a:t>
            </a:r>
            <a:r>
              <a:rPr lang="en-CA" sz="800" dirty="0">
                <a:latin typeface="Lato" panose="020B0604020202020204" charset="0"/>
              </a:rPr>
              <a:t>, </a:t>
            </a:r>
            <a:r>
              <a:rPr lang="en-CA" sz="800" dirty="0">
                <a:latin typeface="Lato" panose="020B0604020202020204" charset="0"/>
                <a:hlinkClick r:id="rId3"/>
              </a:rPr>
              <a:t>CC BY 2.0</a:t>
            </a:r>
            <a:endParaRPr lang="en-CA" sz="800" dirty="0">
              <a:latin typeface="Lato" panose="020B0604020202020204" charset="0"/>
            </a:endParaRPr>
          </a:p>
        </p:txBody>
      </p:sp>
      <p:pic>
        <p:nvPicPr>
          <p:cNvPr id="5" name="Picture 4"/>
          <p:cNvPicPr>
            <a:picLocks noChangeAspect="1"/>
          </p:cNvPicPr>
          <p:nvPr/>
        </p:nvPicPr>
        <p:blipFill>
          <a:blip r:embed="rId4"/>
          <a:stretch>
            <a:fillRect/>
          </a:stretch>
        </p:blipFill>
        <p:spPr>
          <a:xfrm>
            <a:off x="5532120" y="126638"/>
            <a:ext cx="2988549" cy="4539568"/>
          </a:xfrm>
          <a:prstGeom prst="rect">
            <a:avLst/>
          </a:prstGeom>
        </p:spPr>
      </p:pic>
    </p:spTree>
    <p:extLst>
      <p:ext uri="{BB962C8B-B14F-4D97-AF65-F5344CB8AC3E}">
        <p14:creationId xmlns:p14="http://schemas.microsoft.com/office/powerpoint/2010/main" val="35687246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17"/>
          <p:cNvSpPr txBox="1">
            <a:spLocks noGrp="1"/>
          </p:cNvSpPr>
          <p:nvPr>
            <p:ph type="title"/>
          </p:nvPr>
        </p:nvSpPr>
        <p:spPr>
          <a:xfrm>
            <a:off x="120870" y="318604"/>
            <a:ext cx="8908405" cy="61617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CA" sz="2600" b="1" dirty="0" err="1">
                <a:solidFill>
                  <a:schemeClr val="accent2">
                    <a:lumMod val="50000"/>
                  </a:schemeClr>
                </a:solidFill>
              </a:rPr>
              <a:t>Sondage</a:t>
            </a:r>
            <a:r>
              <a:rPr lang="en-CA" sz="2600" b="1" dirty="0">
                <a:solidFill>
                  <a:schemeClr val="accent2">
                    <a:lumMod val="50000"/>
                  </a:schemeClr>
                </a:solidFill>
              </a:rPr>
              <a:t> </a:t>
            </a:r>
            <a:r>
              <a:rPr lang="en-CA" sz="2600" b="1" dirty="0" err="1">
                <a:solidFill>
                  <a:schemeClr val="accent2">
                    <a:lumMod val="50000"/>
                  </a:schemeClr>
                </a:solidFill>
              </a:rPr>
              <a:t>auprès</a:t>
            </a:r>
            <a:r>
              <a:rPr lang="en-CA" sz="2600" b="1" dirty="0">
                <a:solidFill>
                  <a:schemeClr val="accent2">
                    <a:lumMod val="50000"/>
                  </a:schemeClr>
                </a:solidFill>
              </a:rPr>
              <a:t> des </a:t>
            </a:r>
            <a:r>
              <a:rPr lang="en-CA" sz="2600" b="1" dirty="0" err="1">
                <a:solidFill>
                  <a:schemeClr val="accent2">
                    <a:lumMod val="50000"/>
                  </a:schemeClr>
                </a:solidFill>
              </a:rPr>
              <a:t>étudiants</a:t>
            </a:r>
            <a:r>
              <a:rPr lang="en-CA" sz="2600" b="1" dirty="0">
                <a:solidFill>
                  <a:schemeClr val="accent2">
                    <a:lumMod val="50000"/>
                  </a:schemeClr>
                </a:solidFill>
              </a:rPr>
              <a:t> – </a:t>
            </a:r>
            <a:r>
              <a:rPr lang="en-CA" sz="2600" b="1" dirty="0" smtClean="0">
                <a:solidFill>
                  <a:schemeClr val="accent2">
                    <a:lumMod val="50000"/>
                  </a:schemeClr>
                </a:solidFill>
              </a:rPr>
              <a:t>University </a:t>
            </a:r>
            <a:r>
              <a:rPr lang="en-CA" sz="2600" b="1" dirty="0">
                <a:solidFill>
                  <a:schemeClr val="accent2">
                    <a:lumMod val="50000"/>
                  </a:schemeClr>
                </a:solidFill>
              </a:rPr>
              <a:t>of Guelph</a:t>
            </a:r>
            <a:endParaRPr sz="2600" b="1" dirty="0">
              <a:solidFill>
                <a:schemeClr val="accent2">
                  <a:lumMod val="50000"/>
                </a:schemeClr>
              </a:solidFill>
            </a:endParaRPr>
          </a:p>
        </p:txBody>
      </p:sp>
      <p:sp>
        <p:nvSpPr>
          <p:cNvPr id="125" name="Google Shape;125;p17"/>
          <p:cNvSpPr txBox="1">
            <a:spLocks noGrp="1"/>
          </p:cNvSpPr>
          <p:nvPr>
            <p:ph type="body" idx="1"/>
          </p:nvPr>
        </p:nvSpPr>
        <p:spPr>
          <a:xfrm>
            <a:off x="950668" y="1074429"/>
            <a:ext cx="7335899" cy="716644"/>
          </a:xfrm>
          <a:prstGeom prst="rect">
            <a:avLst/>
          </a:prstGeom>
        </p:spPr>
        <p:txBody>
          <a:bodyPr spcFirstLastPara="1" wrap="square" lIns="91425" tIns="91425" rIns="91425" bIns="91425" anchor="t" anchorCtr="0">
            <a:noAutofit/>
          </a:bodyPr>
          <a:lstStyle/>
          <a:p>
            <a:pPr marL="114300" lvl="0" indent="0" algn="ctr" rtl="0">
              <a:spcBef>
                <a:spcPts val="600"/>
              </a:spcBef>
              <a:spcAft>
                <a:spcPts val="0"/>
              </a:spcAft>
              <a:buSzPts val="1800"/>
              <a:buNone/>
            </a:pPr>
            <a:r>
              <a:rPr lang="fr-CA" sz="1800" dirty="0">
                <a:solidFill>
                  <a:srgbClr val="000000"/>
                </a:solidFill>
              </a:rPr>
              <a:t>(automne 2016 – 4 240 réponses d’étudiants du premier cycle)</a:t>
            </a:r>
            <a:endParaRPr sz="1800" dirty="0">
              <a:solidFill>
                <a:srgbClr val="000000"/>
              </a:solidFill>
            </a:endParaRPr>
          </a:p>
          <a:p>
            <a:pPr marL="0" lvl="0" indent="0" algn="ctr" rtl="0">
              <a:spcBef>
                <a:spcPts val="600"/>
              </a:spcBef>
              <a:spcAft>
                <a:spcPts val="0"/>
              </a:spcAft>
              <a:buNone/>
            </a:pPr>
            <a:endParaRPr sz="1800" dirty="0">
              <a:solidFill>
                <a:srgbClr val="000000"/>
              </a:solidFill>
            </a:endParaRPr>
          </a:p>
        </p:txBody>
      </p:sp>
      <p:sp>
        <p:nvSpPr>
          <p:cNvPr id="126" name="Google Shape;126;p17"/>
          <p:cNvSpPr txBox="1">
            <a:spLocks noGrp="1"/>
          </p:cNvSpPr>
          <p:nvPr>
            <p:ph type="sldNum" idx="12"/>
          </p:nvPr>
        </p:nvSpPr>
        <p:spPr>
          <a:xfrm>
            <a:off x="8480575" y="4696933"/>
            <a:ext cx="548700" cy="3135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a:t>
            </a:fld>
            <a:endParaRPr/>
          </a:p>
        </p:txBody>
      </p:sp>
      <p:grpSp>
        <p:nvGrpSpPr>
          <p:cNvPr id="2" name="Group 1">
            <a:extLst>
              <a:ext uri="{FF2B5EF4-FFF2-40B4-BE49-F238E27FC236}">
                <a16:creationId xmlns:a16="http://schemas.microsoft.com/office/drawing/2014/main" id="{874ADE0A-2DD7-47AA-8169-55C1EAA5F93A}"/>
              </a:ext>
            </a:extLst>
          </p:cNvPr>
          <p:cNvGrpSpPr/>
          <p:nvPr/>
        </p:nvGrpSpPr>
        <p:grpSpPr>
          <a:xfrm>
            <a:off x="1060801" y="3570283"/>
            <a:ext cx="1382794" cy="872103"/>
            <a:chOff x="1060801" y="2148116"/>
            <a:chExt cx="1382794" cy="872103"/>
          </a:xfrm>
        </p:grpSpPr>
        <p:sp>
          <p:nvSpPr>
            <p:cNvPr id="5" name="Pentagon 4"/>
            <p:cNvSpPr/>
            <p:nvPr/>
          </p:nvSpPr>
          <p:spPr bwMode="auto">
            <a:xfrm>
              <a:off x="1060801" y="2148116"/>
              <a:ext cx="1382794" cy="872103"/>
            </a:xfrm>
            <a:prstGeom prst="homePlate">
              <a:avLst/>
            </a:prstGeom>
            <a:solidFill>
              <a:schemeClr val="accent3"/>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a:ln>
                  <a:noFill/>
                </a:ln>
                <a:solidFill>
                  <a:schemeClr val="tx1"/>
                </a:solidFill>
                <a:effectLst/>
                <a:latin typeface="Lato" panose="020B0604020202020204" charset="0"/>
                <a:cs typeface="Calibri" panose="020F0502020204030204" pitchFamily="34" charset="0"/>
              </a:endParaRPr>
            </a:p>
          </p:txBody>
        </p:sp>
        <p:sp>
          <p:nvSpPr>
            <p:cNvPr id="6" name="Rectangle 5"/>
            <p:cNvSpPr/>
            <p:nvPr/>
          </p:nvSpPr>
          <p:spPr>
            <a:xfrm>
              <a:off x="1060801" y="2230224"/>
              <a:ext cx="1313073" cy="707886"/>
            </a:xfrm>
            <a:prstGeom prst="rect">
              <a:avLst/>
            </a:prstGeom>
          </p:spPr>
          <p:txBody>
            <a:bodyPr wrap="square">
              <a:spAutoFit/>
            </a:bodyPr>
            <a:lstStyle/>
            <a:p>
              <a:pPr algn="ctr">
                <a:spcAft>
                  <a:spcPts val="0"/>
                </a:spcAft>
              </a:pPr>
              <a:r>
                <a:rPr lang="en-CA" sz="4000" b="1" dirty="0">
                  <a:latin typeface="Calibri" panose="020F0502020204030204" pitchFamily="34" charset="0"/>
                  <a:ea typeface="Calibri" panose="020F0502020204030204" pitchFamily="34" charset="0"/>
                  <a:cs typeface="Times New Roman" panose="02020603050405020304" pitchFamily="18" charset="0"/>
                </a:rPr>
                <a:t>57 %</a:t>
              </a:r>
            </a:p>
          </p:txBody>
        </p:sp>
      </p:grpSp>
      <p:grpSp>
        <p:nvGrpSpPr>
          <p:cNvPr id="3" name="Group 2">
            <a:extLst>
              <a:ext uri="{FF2B5EF4-FFF2-40B4-BE49-F238E27FC236}">
                <a16:creationId xmlns:a16="http://schemas.microsoft.com/office/drawing/2014/main" id="{AD336483-B03E-466B-A987-EB72E6C0FA7C}"/>
              </a:ext>
            </a:extLst>
          </p:cNvPr>
          <p:cNvGrpSpPr/>
          <p:nvPr/>
        </p:nvGrpSpPr>
        <p:grpSpPr>
          <a:xfrm>
            <a:off x="1017781" y="1929364"/>
            <a:ext cx="1413275" cy="872103"/>
            <a:chOff x="1030320" y="3091769"/>
            <a:chExt cx="1413275" cy="872103"/>
          </a:xfrm>
        </p:grpSpPr>
        <p:sp>
          <p:nvSpPr>
            <p:cNvPr id="7" name="Pentagon 6"/>
            <p:cNvSpPr/>
            <p:nvPr/>
          </p:nvSpPr>
          <p:spPr bwMode="auto">
            <a:xfrm>
              <a:off x="1060801" y="3091769"/>
              <a:ext cx="1382794" cy="872103"/>
            </a:xfrm>
            <a:prstGeom prst="homePlate">
              <a:avLst/>
            </a:prstGeom>
            <a:solidFill>
              <a:schemeClr val="accent4"/>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8" name="Rectangle 7"/>
            <p:cNvSpPr/>
            <p:nvPr/>
          </p:nvSpPr>
          <p:spPr>
            <a:xfrm>
              <a:off x="1030320" y="3173877"/>
              <a:ext cx="1313073" cy="707886"/>
            </a:xfrm>
            <a:prstGeom prst="rect">
              <a:avLst/>
            </a:prstGeom>
          </p:spPr>
          <p:txBody>
            <a:bodyPr wrap="square">
              <a:spAutoFit/>
            </a:bodyPr>
            <a:lstStyle/>
            <a:p>
              <a:pPr algn="ctr">
                <a:spcAft>
                  <a:spcPts val="0"/>
                </a:spcAft>
              </a:pPr>
              <a:r>
                <a:rPr lang="en-CA" sz="4000" b="1" dirty="0">
                  <a:latin typeface="Calibri" panose="020F0502020204030204" pitchFamily="34" charset="0"/>
                  <a:ea typeface="Calibri" panose="020F0502020204030204" pitchFamily="34" charset="0"/>
                  <a:cs typeface="Times New Roman" panose="02020603050405020304" pitchFamily="18" charset="0"/>
                </a:rPr>
                <a:t>72 %</a:t>
              </a:r>
            </a:p>
          </p:txBody>
        </p:sp>
      </p:grpSp>
      <p:sp>
        <p:nvSpPr>
          <p:cNvPr id="9" name="Google Shape;125;p17"/>
          <p:cNvSpPr txBox="1">
            <a:spLocks/>
          </p:cNvSpPr>
          <p:nvPr/>
        </p:nvSpPr>
        <p:spPr>
          <a:xfrm>
            <a:off x="2467961" y="3652391"/>
            <a:ext cx="5676971" cy="71664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chemeClr val="accent6"/>
              </a:buClr>
              <a:buSzPts val="1800"/>
              <a:buFont typeface="Lato"/>
              <a:buChar char="▷"/>
              <a:defRPr sz="2400" b="0" i="0" u="none" strike="noStrike" cap="none">
                <a:solidFill>
                  <a:schemeClr val="dk1"/>
                </a:solidFill>
                <a:latin typeface="Lato"/>
                <a:ea typeface="Lato"/>
                <a:cs typeface="Lato"/>
                <a:sym typeface="Lato"/>
              </a:defRPr>
            </a:lvl1pPr>
            <a:lvl2pPr marL="914400" marR="0" lvl="1"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2pPr>
            <a:lvl3pPr marL="1371600" marR="0" lvl="2"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3pPr>
            <a:lvl4pPr marL="1828800" marR="0" lvl="3"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4pPr>
            <a:lvl5pPr marL="2286000" marR="0" lvl="4"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5pPr>
            <a:lvl6pPr marL="2743200" marR="0" lvl="5"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6pPr>
            <a:lvl7pPr marL="3200400" marR="0" lvl="6"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7pPr>
            <a:lvl8pPr marL="3657600" marR="0" lvl="7"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8pPr>
            <a:lvl9pPr marL="4114800" marR="0" lvl="8"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9pPr>
          </a:lstStyle>
          <a:p>
            <a:pPr marL="114300" indent="0">
              <a:buFont typeface="Lato"/>
              <a:buNone/>
            </a:pPr>
            <a:r>
              <a:rPr lang="en-US" sz="2000" dirty="0" err="1">
                <a:solidFill>
                  <a:srgbClr val="000000"/>
                </a:solidFill>
              </a:rPr>
              <a:t>ont</a:t>
            </a:r>
            <a:r>
              <a:rPr lang="en-US" sz="2000" dirty="0">
                <a:solidFill>
                  <a:srgbClr val="000000"/>
                </a:solidFill>
              </a:rPr>
              <a:t> </a:t>
            </a:r>
            <a:r>
              <a:rPr lang="en-US" sz="2000" dirty="0" err="1">
                <a:solidFill>
                  <a:srgbClr val="000000"/>
                </a:solidFill>
              </a:rPr>
              <a:t>choisi</a:t>
            </a:r>
            <a:r>
              <a:rPr lang="en-US" sz="2000" dirty="0">
                <a:solidFill>
                  <a:srgbClr val="000000"/>
                </a:solidFill>
              </a:rPr>
              <a:t> de pas </a:t>
            </a:r>
            <a:r>
              <a:rPr lang="en-US" sz="2000" dirty="0" err="1">
                <a:solidFill>
                  <a:srgbClr val="000000"/>
                </a:solidFill>
              </a:rPr>
              <a:t>acheter</a:t>
            </a:r>
            <a:r>
              <a:rPr lang="en-US" sz="2000" dirty="0">
                <a:solidFill>
                  <a:srgbClr val="000000"/>
                </a:solidFill>
              </a:rPr>
              <a:t> au </a:t>
            </a:r>
            <a:r>
              <a:rPr lang="en-US" sz="2000" dirty="0" err="1">
                <a:solidFill>
                  <a:srgbClr val="000000"/>
                </a:solidFill>
              </a:rPr>
              <a:t>moins</a:t>
            </a:r>
            <a:r>
              <a:rPr lang="en-US" sz="2000" dirty="0">
                <a:solidFill>
                  <a:srgbClr val="000000"/>
                </a:solidFill>
              </a:rPr>
              <a:t> un </a:t>
            </a:r>
            <a:r>
              <a:rPr lang="en-US" sz="2000" dirty="0" err="1">
                <a:solidFill>
                  <a:srgbClr val="000000"/>
                </a:solidFill>
              </a:rPr>
              <a:t>manuel</a:t>
            </a:r>
            <a:endParaRPr lang="en-US" sz="2000" dirty="0">
              <a:solidFill>
                <a:srgbClr val="000000"/>
              </a:solidFill>
            </a:endParaRPr>
          </a:p>
        </p:txBody>
      </p:sp>
      <p:sp>
        <p:nvSpPr>
          <p:cNvPr id="10" name="Google Shape;125;p17"/>
          <p:cNvSpPr txBox="1">
            <a:spLocks/>
          </p:cNvSpPr>
          <p:nvPr/>
        </p:nvSpPr>
        <p:spPr>
          <a:xfrm>
            <a:off x="2527485" y="2002714"/>
            <a:ext cx="5676971" cy="71664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chemeClr val="accent6"/>
              </a:buClr>
              <a:buSzPts val="1800"/>
              <a:buFont typeface="Lato"/>
              <a:buChar char="▷"/>
              <a:defRPr sz="2400" b="0" i="0" u="none" strike="noStrike" cap="none">
                <a:solidFill>
                  <a:schemeClr val="dk1"/>
                </a:solidFill>
                <a:latin typeface="Lato"/>
                <a:ea typeface="Lato"/>
                <a:cs typeface="Lato"/>
                <a:sym typeface="Lato"/>
              </a:defRPr>
            </a:lvl1pPr>
            <a:lvl2pPr marL="914400" marR="0" lvl="1"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2pPr>
            <a:lvl3pPr marL="1371600" marR="0" lvl="2"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3pPr>
            <a:lvl4pPr marL="1828800" marR="0" lvl="3"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4pPr>
            <a:lvl5pPr marL="2286000" marR="0" lvl="4"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5pPr>
            <a:lvl6pPr marL="2743200" marR="0" lvl="5"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6pPr>
            <a:lvl7pPr marL="3200400" marR="0" lvl="6"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7pPr>
            <a:lvl8pPr marL="3657600" marR="0" lvl="7"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8pPr>
            <a:lvl9pPr marL="4114800" marR="0" lvl="8"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9pPr>
          </a:lstStyle>
          <a:p>
            <a:pPr marL="114300" indent="0">
              <a:buFont typeface="Lato"/>
              <a:buNone/>
            </a:pPr>
            <a:r>
              <a:rPr lang="fr-CA" sz="2000" dirty="0">
                <a:solidFill>
                  <a:srgbClr val="000000"/>
                </a:solidFill>
              </a:rPr>
              <a:t>ont dépensé moins de 500 $ pour leurs manuels</a:t>
            </a:r>
            <a:endParaRPr lang="en-US" sz="2000" dirty="0">
              <a:solidFill>
                <a:srgbClr val="000000"/>
              </a:solidFill>
            </a:endParaRPr>
          </a:p>
        </p:txBody>
      </p:sp>
      <p:sp>
        <p:nvSpPr>
          <p:cNvPr id="11" name="TextBox 10"/>
          <p:cNvSpPr txBox="1"/>
          <p:nvPr/>
        </p:nvSpPr>
        <p:spPr>
          <a:xfrm>
            <a:off x="1036726" y="4524874"/>
            <a:ext cx="7163784" cy="461665"/>
          </a:xfrm>
          <a:prstGeom prst="rect">
            <a:avLst/>
          </a:prstGeom>
          <a:noFill/>
        </p:spPr>
        <p:txBody>
          <a:bodyPr wrap="square" rtlCol="0">
            <a:spAutoFit/>
          </a:bodyPr>
          <a:lstStyle/>
          <a:p>
            <a:pPr algn="ctr"/>
            <a:r>
              <a:rPr lang="fr-CA" sz="800" dirty="0">
                <a:latin typeface="Lato" panose="020B0604020202020204" charset="0"/>
                <a:cs typeface="Calibri" panose="020F0502020204030204" pitchFamily="34" charset="0"/>
              </a:rPr>
              <a:t>H. Martin, « </a:t>
            </a:r>
            <a:r>
              <a:rPr lang="fr-CA" sz="800" dirty="0" err="1">
                <a:latin typeface="Lato" panose="020B0604020202020204" charset="0"/>
                <a:cs typeface="Calibri" panose="020F0502020204030204" pitchFamily="34" charset="0"/>
              </a:rPr>
              <a:t>Students</a:t>
            </a:r>
            <a:r>
              <a:rPr lang="fr-CA" sz="800" dirty="0">
                <a:latin typeface="Lato" panose="020B0604020202020204" charset="0"/>
                <a:cs typeface="Calibri" panose="020F0502020204030204" pitchFamily="34" charset="0"/>
              </a:rPr>
              <a:t>, </a:t>
            </a:r>
            <a:r>
              <a:rPr lang="fr-CA" sz="800" dirty="0" err="1">
                <a:latin typeface="Lato" panose="020B0604020202020204" charset="0"/>
                <a:cs typeface="Calibri" panose="020F0502020204030204" pitchFamily="34" charset="0"/>
              </a:rPr>
              <a:t>textbooks</a:t>
            </a:r>
            <a:r>
              <a:rPr lang="fr-CA" sz="800" dirty="0">
                <a:latin typeface="Lato" panose="020B0604020202020204" charset="0"/>
                <a:cs typeface="Calibri" panose="020F0502020204030204" pitchFamily="34" charset="0"/>
              </a:rPr>
              <a:t>, and the </a:t>
            </a:r>
            <a:r>
              <a:rPr lang="fr-CA" sz="800" dirty="0" err="1">
                <a:latin typeface="Lato" panose="020B0604020202020204" charset="0"/>
                <a:cs typeface="Calibri" panose="020F0502020204030204" pitchFamily="34" charset="0"/>
              </a:rPr>
              <a:t>inevitability</a:t>
            </a:r>
            <a:r>
              <a:rPr lang="fr-CA" sz="800" dirty="0">
                <a:latin typeface="Lato" panose="020B0604020202020204" charset="0"/>
                <a:cs typeface="Calibri" panose="020F0502020204030204" pitchFamily="34" charset="0"/>
              </a:rPr>
              <a:t> of open », </a:t>
            </a:r>
            <a:r>
              <a:rPr lang="fr-CA" sz="800" i="1" dirty="0">
                <a:latin typeface="Lato" panose="020B0604020202020204" charset="0"/>
                <a:cs typeface="Calibri" panose="020F0502020204030204" pitchFamily="34" charset="0"/>
              </a:rPr>
              <a:t>OER Panel – ABC Copyright </a:t>
            </a:r>
            <a:r>
              <a:rPr lang="fr-CA" sz="800" i="1" dirty="0" err="1" smtClean="0">
                <a:latin typeface="Lato" panose="020B0604020202020204" charset="0"/>
                <a:cs typeface="Calibri" panose="020F0502020204030204" pitchFamily="34" charset="0"/>
              </a:rPr>
              <a:t>Conference</a:t>
            </a:r>
            <a:r>
              <a:rPr lang="fr-CA" sz="800" dirty="0">
                <a:latin typeface="Lato" panose="020B0604020202020204" charset="0"/>
                <a:cs typeface="Calibri" panose="020F0502020204030204" pitchFamily="34" charset="0"/>
              </a:rPr>
              <a:t> </a:t>
            </a:r>
            <a:r>
              <a:rPr lang="fr-CA" sz="800" dirty="0" smtClean="0">
                <a:latin typeface="Lato" panose="020B0604020202020204" charset="0"/>
                <a:cs typeface="Calibri" panose="020F0502020204030204" pitchFamily="34" charset="0"/>
              </a:rPr>
              <a:t>(29 juin 2017), </a:t>
            </a:r>
            <a:r>
              <a:rPr lang="fr-CA" sz="800" dirty="0">
                <a:latin typeface="Lato" panose="020B0604020202020204" charset="0"/>
                <a:cs typeface="Calibri" panose="020F0502020204030204" pitchFamily="34" charset="0"/>
                <a:hlinkClick r:id="rId3"/>
              </a:rPr>
              <a:t>http://hdl.handle.net/1974/15953</a:t>
            </a:r>
            <a:r>
              <a:rPr lang="fr-CA" sz="800" dirty="0">
                <a:latin typeface="Lato" panose="020B0604020202020204" charset="0"/>
                <a:cs typeface="Calibri" panose="020F0502020204030204" pitchFamily="34" charset="0"/>
              </a:rPr>
              <a:t> </a:t>
            </a:r>
            <a:r>
              <a:rPr lang="fr-CA" sz="800" dirty="0" smtClean="0">
                <a:latin typeface="Lato" panose="020B0604020202020204" charset="0"/>
                <a:cs typeface="Calibri" panose="020F0502020204030204" pitchFamily="34" charset="0"/>
              </a:rPr>
              <a:t>et </a:t>
            </a:r>
            <a:r>
              <a:rPr lang="fr-CA" sz="800" dirty="0">
                <a:latin typeface="Lato" panose="020B0604020202020204" charset="0"/>
                <a:cs typeface="Calibri" panose="020F0502020204030204" pitchFamily="34" charset="0"/>
              </a:rPr>
              <a:t>Accessible Course Content and Open </a:t>
            </a:r>
            <a:r>
              <a:rPr lang="fr-CA" sz="800" dirty="0" err="1">
                <a:latin typeface="Lato" panose="020B0604020202020204" charset="0"/>
                <a:cs typeface="Calibri" panose="020F0502020204030204" pitchFamily="34" charset="0"/>
              </a:rPr>
              <a:t>Educational</a:t>
            </a:r>
            <a:r>
              <a:rPr lang="fr-CA" sz="800" dirty="0">
                <a:latin typeface="Lato" panose="020B0604020202020204" charset="0"/>
                <a:cs typeface="Calibri" panose="020F0502020204030204" pitchFamily="34" charset="0"/>
              </a:rPr>
              <a:t> </a:t>
            </a:r>
            <a:r>
              <a:rPr lang="fr-CA" sz="800" dirty="0" err="1">
                <a:latin typeface="Lato" panose="020B0604020202020204" charset="0"/>
                <a:cs typeface="Calibri" panose="020F0502020204030204" pitchFamily="34" charset="0"/>
              </a:rPr>
              <a:t>Resources</a:t>
            </a:r>
            <a:r>
              <a:rPr lang="fr-CA" sz="800" dirty="0">
                <a:latin typeface="Lato" panose="020B0604020202020204" charset="0"/>
                <a:cs typeface="Calibri" panose="020F0502020204030204" pitchFamily="34" charset="0"/>
              </a:rPr>
              <a:t> </a:t>
            </a:r>
            <a:r>
              <a:rPr lang="fr-CA" sz="800" dirty="0" err="1">
                <a:latin typeface="Lato" panose="020B0604020202020204" charset="0"/>
                <a:cs typeface="Calibri" panose="020F0502020204030204" pitchFamily="34" charset="0"/>
              </a:rPr>
              <a:t>Task</a:t>
            </a:r>
            <a:r>
              <a:rPr lang="fr-CA" sz="800" dirty="0">
                <a:latin typeface="Lato" panose="020B0604020202020204" charset="0"/>
                <a:cs typeface="Calibri" panose="020F0502020204030204" pitchFamily="34" charset="0"/>
              </a:rPr>
              <a:t> Force, </a:t>
            </a:r>
            <a:r>
              <a:rPr lang="fr-CA" sz="800" i="1" dirty="0" err="1">
                <a:latin typeface="Lato" panose="020B0604020202020204" charset="0"/>
                <a:cs typeface="Calibri" panose="020F0502020204030204" pitchFamily="34" charset="0"/>
              </a:rPr>
              <a:t>University</a:t>
            </a:r>
            <a:r>
              <a:rPr lang="fr-CA" sz="800" i="1" dirty="0">
                <a:latin typeface="Lato" panose="020B0604020202020204" charset="0"/>
                <a:cs typeface="Calibri" panose="020F0502020204030204" pitchFamily="34" charset="0"/>
              </a:rPr>
              <a:t> of Guelph </a:t>
            </a:r>
            <a:r>
              <a:rPr lang="fr-CA" sz="800" i="1" dirty="0" err="1">
                <a:latin typeface="Lato" panose="020B0604020202020204" charset="0"/>
                <a:cs typeface="Calibri" panose="020F0502020204030204" pitchFamily="34" charset="0"/>
              </a:rPr>
              <a:t>Student</a:t>
            </a:r>
            <a:r>
              <a:rPr lang="fr-CA" sz="800" i="1" dirty="0">
                <a:latin typeface="Lato" panose="020B0604020202020204" charset="0"/>
                <a:cs typeface="Calibri" panose="020F0502020204030204" pitchFamily="34" charset="0"/>
              </a:rPr>
              <a:t> </a:t>
            </a:r>
            <a:r>
              <a:rPr lang="fr-CA" sz="800" i="1" dirty="0" err="1">
                <a:latin typeface="Lato" panose="020B0604020202020204" charset="0"/>
                <a:cs typeface="Calibri" panose="020F0502020204030204" pitchFamily="34" charset="0"/>
              </a:rPr>
              <a:t>Textbook</a:t>
            </a:r>
            <a:r>
              <a:rPr lang="fr-CA" sz="800" i="1" dirty="0">
                <a:latin typeface="Lato" panose="020B0604020202020204" charset="0"/>
                <a:cs typeface="Calibri" panose="020F0502020204030204" pitchFamily="34" charset="0"/>
              </a:rPr>
              <a:t> </a:t>
            </a:r>
            <a:r>
              <a:rPr lang="fr-CA" sz="800" i="1" dirty="0" smtClean="0">
                <a:latin typeface="Lato" panose="020B0604020202020204" charset="0"/>
                <a:cs typeface="Calibri" panose="020F0502020204030204" pitchFamily="34" charset="0"/>
              </a:rPr>
              <a:t>Survey</a:t>
            </a:r>
            <a:r>
              <a:rPr lang="fr-CA" sz="800" dirty="0" smtClean="0">
                <a:latin typeface="Lato" panose="020B0604020202020204" charset="0"/>
                <a:cs typeface="Calibri" panose="020F0502020204030204" pitchFamily="34" charset="0"/>
              </a:rPr>
              <a:t> (18 octobre 2017), </a:t>
            </a:r>
            <a:r>
              <a:rPr lang="fr-CA" sz="800" dirty="0">
                <a:latin typeface="Lato" panose="020B0604020202020204" charset="0"/>
                <a:cs typeface="Calibri" panose="020F0502020204030204" pitchFamily="34" charset="0"/>
                <a:hlinkClick r:id="rId4"/>
              </a:rPr>
              <a:t>https://www.lib.uoguelph.ca/sites/default/files/uofg_student_textbooksurvey_report.pdf</a:t>
            </a:r>
            <a:r>
              <a:rPr lang="fr-CA" sz="800" dirty="0">
                <a:latin typeface="Lato" panose="020B0604020202020204" charset="0"/>
                <a:cs typeface="Calibri" panose="020F0502020204030204" pitchFamily="34" charset="0"/>
              </a:rPr>
              <a:t>.</a:t>
            </a:r>
            <a:endParaRPr lang="en-US" sz="800" dirty="0">
              <a:latin typeface="Lato" panose="020B0604020202020204" charset="0"/>
              <a:cs typeface="Calibri" panose="020F0502020204030204" pitchFamily="34" charset="0"/>
            </a:endParaRPr>
          </a:p>
        </p:txBody>
      </p:sp>
      <p:sp>
        <p:nvSpPr>
          <p:cNvPr id="4" name="TextBox 3"/>
          <p:cNvSpPr txBox="1"/>
          <p:nvPr/>
        </p:nvSpPr>
        <p:spPr>
          <a:xfrm>
            <a:off x="4300847" y="2977365"/>
            <a:ext cx="910827" cy="400110"/>
          </a:xfrm>
          <a:prstGeom prst="rect">
            <a:avLst/>
          </a:prstGeom>
          <a:noFill/>
        </p:spPr>
        <p:txBody>
          <a:bodyPr wrap="none" rtlCol="0">
            <a:spAutoFit/>
          </a:bodyPr>
          <a:lstStyle/>
          <a:p>
            <a:r>
              <a:rPr lang="fr-CA" sz="2000" b="1" dirty="0">
                <a:latin typeface="Lato" panose="020B0604020202020204" charset="0"/>
              </a:rPr>
              <a:t>mais…</a:t>
            </a:r>
            <a:endParaRPr lang="en-US" sz="2000" b="1" dirty="0">
              <a:latin typeface="Lato" panose="020B0604020202020204"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D82FD4-14C8-4993-A77F-2662ECD1BF96}"/>
              </a:ext>
            </a:extLst>
          </p:cNvPr>
          <p:cNvSpPr>
            <a:spLocks noGrp="1"/>
          </p:cNvSpPr>
          <p:nvPr>
            <p:ph type="title"/>
          </p:nvPr>
        </p:nvSpPr>
        <p:spPr>
          <a:xfrm>
            <a:off x="838836" y="358388"/>
            <a:ext cx="6462600" cy="720604"/>
          </a:xfrm>
        </p:spPr>
        <p:txBody>
          <a:bodyPr/>
          <a:lstStyle/>
          <a:p>
            <a:r>
              <a:rPr lang="fr-CA" b="1" dirty="0">
                <a:solidFill>
                  <a:schemeClr val="accent1"/>
                </a:solidFill>
              </a:rPr>
              <a:t>Bibliothèque</a:t>
            </a:r>
            <a:endParaRPr lang="en-CA" b="1" dirty="0">
              <a:solidFill>
                <a:schemeClr val="accent1"/>
              </a:solidFill>
            </a:endParaRPr>
          </a:p>
        </p:txBody>
      </p:sp>
      <p:sp>
        <p:nvSpPr>
          <p:cNvPr id="3" name="Text Placeholder 2">
            <a:extLst>
              <a:ext uri="{FF2B5EF4-FFF2-40B4-BE49-F238E27FC236}">
                <a16:creationId xmlns:a16="http://schemas.microsoft.com/office/drawing/2014/main" id="{754580C3-EA53-4D01-9CEB-406A1584B905}"/>
              </a:ext>
            </a:extLst>
          </p:cNvPr>
          <p:cNvSpPr>
            <a:spLocks noGrp="1"/>
          </p:cNvSpPr>
          <p:nvPr>
            <p:ph type="body" idx="1"/>
          </p:nvPr>
        </p:nvSpPr>
        <p:spPr>
          <a:xfrm>
            <a:off x="747396" y="1078992"/>
            <a:ext cx="7930260" cy="3552300"/>
          </a:xfrm>
        </p:spPr>
        <p:txBody>
          <a:bodyPr/>
          <a:lstStyle/>
          <a:p>
            <a:r>
              <a:rPr lang="en-CA" dirty="0" err="1">
                <a:solidFill>
                  <a:srgbClr val="000000"/>
                </a:solidFill>
              </a:rPr>
              <a:t>Groupe</a:t>
            </a:r>
            <a:r>
              <a:rPr lang="en-CA" dirty="0">
                <a:solidFill>
                  <a:srgbClr val="000000"/>
                </a:solidFill>
              </a:rPr>
              <a:t> de travail sur le </a:t>
            </a:r>
            <a:r>
              <a:rPr lang="en-CA" dirty="0" err="1" smtClean="0">
                <a:solidFill>
                  <a:srgbClr val="000000"/>
                </a:solidFill>
              </a:rPr>
              <a:t>matériel</a:t>
            </a:r>
            <a:r>
              <a:rPr lang="en-CA" dirty="0" smtClean="0">
                <a:solidFill>
                  <a:srgbClr val="000000"/>
                </a:solidFill>
              </a:rPr>
              <a:t> </a:t>
            </a:r>
            <a:r>
              <a:rPr lang="en-CA" dirty="0" err="1">
                <a:solidFill>
                  <a:srgbClr val="000000"/>
                </a:solidFill>
              </a:rPr>
              <a:t>didactique</a:t>
            </a:r>
            <a:r>
              <a:rPr lang="en-CA" dirty="0">
                <a:solidFill>
                  <a:srgbClr val="000000"/>
                </a:solidFill>
              </a:rPr>
              <a:t> </a:t>
            </a:r>
            <a:r>
              <a:rPr lang="en-CA" dirty="0" err="1">
                <a:solidFill>
                  <a:srgbClr val="000000"/>
                </a:solidFill>
              </a:rPr>
              <a:t>ouvert</a:t>
            </a:r>
            <a:r>
              <a:rPr lang="en-CA" dirty="0">
                <a:solidFill>
                  <a:srgbClr val="000000"/>
                </a:solidFill>
              </a:rPr>
              <a:t> et </a:t>
            </a:r>
            <a:r>
              <a:rPr lang="en-CA" dirty="0" err="1">
                <a:solidFill>
                  <a:srgbClr val="000000"/>
                </a:solidFill>
              </a:rPr>
              <a:t>abordable</a:t>
            </a:r>
            <a:endParaRPr lang="en-CA" dirty="0">
              <a:solidFill>
                <a:srgbClr val="000000"/>
              </a:solidFill>
            </a:endParaRPr>
          </a:p>
          <a:p>
            <a:r>
              <a:rPr lang="en-CA" dirty="0">
                <a:solidFill>
                  <a:srgbClr val="000000"/>
                </a:solidFill>
              </a:rPr>
              <a:t>#</a:t>
            </a:r>
            <a:r>
              <a:rPr lang="en-CA" dirty="0" err="1">
                <a:solidFill>
                  <a:srgbClr val="000000"/>
                </a:solidFill>
              </a:rPr>
              <a:t>MisèreDesManuels</a:t>
            </a:r>
            <a:r>
              <a:rPr lang="en-CA" dirty="0">
                <a:solidFill>
                  <a:srgbClr val="000000"/>
                </a:solidFill>
              </a:rPr>
              <a:t> et </a:t>
            </a:r>
            <a:r>
              <a:rPr lang="en-CA" dirty="0" err="1">
                <a:solidFill>
                  <a:srgbClr val="000000"/>
                </a:solidFill>
              </a:rPr>
              <a:t>coût</a:t>
            </a:r>
            <a:r>
              <a:rPr lang="en-CA" dirty="0">
                <a:solidFill>
                  <a:srgbClr val="000000"/>
                </a:solidFill>
              </a:rPr>
              <a:t> des </a:t>
            </a:r>
            <a:r>
              <a:rPr lang="en-CA" dirty="0" err="1">
                <a:solidFill>
                  <a:srgbClr val="000000"/>
                </a:solidFill>
              </a:rPr>
              <a:t>manuels</a:t>
            </a:r>
            <a:endParaRPr lang="en-CA" dirty="0">
              <a:solidFill>
                <a:srgbClr val="000000"/>
              </a:solidFill>
            </a:endParaRPr>
          </a:p>
          <a:p>
            <a:r>
              <a:rPr lang="en-CA" dirty="0">
                <a:solidFill>
                  <a:srgbClr val="000000"/>
                </a:solidFill>
              </a:rPr>
              <a:t>Service de </a:t>
            </a:r>
            <a:r>
              <a:rPr lang="en-CA" dirty="0" err="1">
                <a:solidFill>
                  <a:srgbClr val="000000"/>
                </a:solidFill>
              </a:rPr>
              <a:t>réserve</a:t>
            </a:r>
            <a:r>
              <a:rPr lang="en-CA" dirty="0">
                <a:solidFill>
                  <a:srgbClr val="000000"/>
                </a:solidFill>
              </a:rPr>
              <a:t> de </a:t>
            </a:r>
            <a:r>
              <a:rPr lang="en-CA" dirty="0" err="1">
                <a:solidFill>
                  <a:srgbClr val="000000"/>
                </a:solidFill>
              </a:rPr>
              <a:t>cours</a:t>
            </a:r>
            <a:endParaRPr lang="en-CA" dirty="0">
              <a:solidFill>
                <a:srgbClr val="000000"/>
              </a:solidFill>
            </a:endParaRPr>
          </a:p>
          <a:p>
            <a:r>
              <a:rPr lang="en-CA" dirty="0">
                <a:solidFill>
                  <a:srgbClr val="000000"/>
                </a:solidFill>
              </a:rPr>
              <a:t>Subvention REL de la </a:t>
            </a:r>
            <a:r>
              <a:rPr lang="en-CA" dirty="0" err="1">
                <a:solidFill>
                  <a:srgbClr val="000000"/>
                </a:solidFill>
              </a:rPr>
              <a:t>Bibliothèque</a:t>
            </a:r>
            <a:endParaRPr lang="en-CA" dirty="0">
              <a:solidFill>
                <a:srgbClr val="000000"/>
              </a:solidFill>
            </a:endParaRPr>
          </a:p>
          <a:p>
            <a:r>
              <a:rPr lang="en-CA" dirty="0" err="1">
                <a:solidFill>
                  <a:srgbClr val="000000"/>
                </a:solidFill>
              </a:rPr>
              <a:t>Création</a:t>
            </a:r>
            <a:r>
              <a:rPr lang="en-CA" dirty="0">
                <a:solidFill>
                  <a:srgbClr val="000000"/>
                </a:solidFill>
              </a:rPr>
              <a:t> de </a:t>
            </a:r>
            <a:r>
              <a:rPr lang="en-CA" dirty="0" err="1">
                <a:solidFill>
                  <a:srgbClr val="000000"/>
                </a:solidFill>
              </a:rPr>
              <a:t>contenu</a:t>
            </a:r>
            <a:r>
              <a:rPr lang="en-CA" dirty="0">
                <a:solidFill>
                  <a:srgbClr val="000000"/>
                </a:solidFill>
              </a:rPr>
              <a:t> </a:t>
            </a:r>
            <a:r>
              <a:rPr lang="en-CA" dirty="0" err="1">
                <a:solidFill>
                  <a:srgbClr val="000000"/>
                </a:solidFill>
              </a:rPr>
              <a:t>ouvert</a:t>
            </a:r>
            <a:endParaRPr lang="en-CA" dirty="0">
              <a:solidFill>
                <a:srgbClr val="000000"/>
              </a:solidFill>
            </a:endParaRPr>
          </a:p>
          <a:p>
            <a:r>
              <a:rPr lang="en-CA" dirty="0" err="1">
                <a:solidFill>
                  <a:srgbClr val="000000"/>
                </a:solidFill>
              </a:rPr>
              <a:t>Soutenir</a:t>
            </a:r>
            <a:r>
              <a:rPr lang="en-CA" dirty="0">
                <a:solidFill>
                  <a:srgbClr val="000000"/>
                </a:solidFill>
              </a:rPr>
              <a:t> la </a:t>
            </a:r>
            <a:r>
              <a:rPr lang="en-CA" dirty="0" err="1">
                <a:solidFill>
                  <a:srgbClr val="000000"/>
                </a:solidFill>
              </a:rPr>
              <a:t>découverte</a:t>
            </a:r>
            <a:r>
              <a:rPr lang="en-CA" dirty="0">
                <a:solidFill>
                  <a:srgbClr val="000000"/>
                </a:solidFill>
              </a:rPr>
              <a:t> des REL</a:t>
            </a:r>
          </a:p>
        </p:txBody>
      </p:sp>
      <p:sp>
        <p:nvSpPr>
          <p:cNvPr id="4" name="Slide Number Placeholder 3">
            <a:extLst>
              <a:ext uri="{FF2B5EF4-FFF2-40B4-BE49-F238E27FC236}">
                <a16:creationId xmlns:a16="http://schemas.microsoft.com/office/drawing/2014/main" id="{7E52840D-20A2-43F0-820C-F3C1715EFDD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40</a:t>
            </a:fld>
            <a:endParaRPr lang="en"/>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71082" y="2669029"/>
            <a:ext cx="2184654" cy="2184654"/>
          </a:xfrm>
          <a:prstGeom prst="rect">
            <a:avLst/>
          </a:prstGeom>
        </p:spPr>
      </p:pic>
    </p:spTree>
    <p:extLst>
      <p:ext uri="{BB962C8B-B14F-4D97-AF65-F5344CB8AC3E}">
        <p14:creationId xmlns:p14="http://schemas.microsoft.com/office/powerpoint/2010/main" val="141248004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5" name="Google Shape;145;p19"/>
          <p:cNvSpPr txBox="1">
            <a:spLocks noGrp="1"/>
          </p:cNvSpPr>
          <p:nvPr>
            <p:ph type="title"/>
          </p:nvPr>
        </p:nvSpPr>
        <p:spPr>
          <a:xfrm>
            <a:off x="1212406" y="553000"/>
            <a:ext cx="6462600" cy="571125"/>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fr-CA" b="1" dirty="0">
                <a:solidFill>
                  <a:srgbClr val="0070C0"/>
                </a:solidFill>
              </a:rPr>
              <a:t>Remerciements</a:t>
            </a:r>
            <a:endParaRPr b="1" dirty="0">
              <a:solidFill>
                <a:srgbClr val="0070C0"/>
              </a:solidFill>
            </a:endParaRPr>
          </a:p>
        </p:txBody>
      </p:sp>
      <p:sp>
        <p:nvSpPr>
          <p:cNvPr id="147" name="Google Shape;147;p19"/>
          <p:cNvSpPr txBox="1">
            <a:spLocks noGrp="1"/>
          </p:cNvSpPr>
          <p:nvPr>
            <p:ph type="sldNum" idx="12"/>
          </p:nvPr>
        </p:nvSpPr>
        <p:spPr>
          <a:xfrm>
            <a:off x="8480575" y="4696933"/>
            <a:ext cx="548700" cy="3135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41</a:t>
            </a:fld>
            <a:endParaRPr/>
          </a:p>
        </p:txBody>
      </p:sp>
      <p:sp>
        <p:nvSpPr>
          <p:cNvPr id="2" name="Text Placeholder 1"/>
          <p:cNvSpPr>
            <a:spLocks noGrp="1"/>
          </p:cNvSpPr>
          <p:nvPr>
            <p:ph type="body" idx="1"/>
          </p:nvPr>
        </p:nvSpPr>
        <p:spPr>
          <a:xfrm>
            <a:off x="1086572" y="1588703"/>
            <a:ext cx="3038353" cy="2412845"/>
          </a:xfrm>
        </p:spPr>
        <p:txBody>
          <a:bodyPr/>
          <a:lstStyle/>
          <a:p>
            <a:pPr marL="101600" lvl="0" indent="0" algn="ctr">
              <a:buNone/>
            </a:pPr>
            <a:r>
              <a:rPr lang="fr-CA" sz="2800" dirty="0" err="1">
                <a:solidFill>
                  <a:srgbClr val="000000"/>
                </a:solidFill>
              </a:rPr>
              <a:t>Bartosz</a:t>
            </a:r>
            <a:r>
              <a:rPr lang="fr-CA" sz="2800" dirty="0">
                <a:solidFill>
                  <a:srgbClr val="000000"/>
                </a:solidFill>
              </a:rPr>
              <a:t> </a:t>
            </a:r>
            <a:r>
              <a:rPr lang="fr-CA" sz="2800" dirty="0" err="1">
                <a:solidFill>
                  <a:srgbClr val="000000"/>
                </a:solidFill>
              </a:rPr>
              <a:t>Chmura</a:t>
            </a:r>
            <a:endParaRPr lang="fr-CA" sz="2800" dirty="0">
              <a:solidFill>
                <a:srgbClr val="000000"/>
              </a:solidFill>
            </a:endParaRPr>
          </a:p>
          <a:p>
            <a:pPr marL="101600" lvl="0" indent="0" algn="ctr">
              <a:buNone/>
            </a:pPr>
            <a:r>
              <a:rPr lang="fr-CA" sz="2800" dirty="0">
                <a:solidFill>
                  <a:srgbClr val="000000"/>
                </a:solidFill>
              </a:rPr>
              <a:t>Emily Da Silva</a:t>
            </a:r>
          </a:p>
          <a:p>
            <a:pPr marL="101600" lvl="0" indent="0" algn="ctr">
              <a:buNone/>
            </a:pPr>
            <a:r>
              <a:rPr lang="fr-CA" sz="2800" dirty="0">
                <a:solidFill>
                  <a:srgbClr val="000000"/>
                </a:solidFill>
              </a:rPr>
              <a:t>Émilie Gendron</a:t>
            </a:r>
          </a:p>
          <a:p>
            <a:pPr marL="101600" lvl="0" indent="0" algn="ctr">
              <a:buNone/>
            </a:pPr>
            <a:r>
              <a:rPr lang="fr-CA" sz="2800" dirty="0">
                <a:solidFill>
                  <a:srgbClr val="000000"/>
                </a:solidFill>
              </a:rPr>
              <a:t>Jennifer Gratton</a:t>
            </a:r>
          </a:p>
        </p:txBody>
      </p:sp>
      <p:sp>
        <p:nvSpPr>
          <p:cNvPr id="8" name="Text Placeholder 1"/>
          <p:cNvSpPr>
            <a:spLocks noGrp="1"/>
          </p:cNvSpPr>
          <p:nvPr>
            <p:ph type="body" idx="1"/>
          </p:nvPr>
        </p:nvSpPr>
        <p:spPr>
          <a:xfrm>
            <a:off x="4692918" y="1588703"/>
            <a:ext cx="2856254" cy="2337345"/>
          </a:xfrm>
        </p:spPr>
        <p:txBody>
          <a:bodyPr/>
          <a:lstStyle/>
          <a:p>
            <a:pPr marL="101600" lvl="0" indent="0" algn="ctr">
              <a:buNone/>
            </a:pPr>
            <a:r>
              <a:rPr lang="fr-CA" sz="2800" dirty="0">
                <a:solidFill>
                  <a:srgbClr val="000000"/>
                </a:solidFill>
              </a:rPr>
              <a:t>Vanessa Kraus</a:t>
            </a:r>
          </a:p>
          <a:p>
            <a:pPr marL="101600" lvl="0" indent="0" algn="ctr">
              <a:buNone/>
            </a:pPr>
            <a:r>
              <a:rPr lang="fr-CA" sz="2800" dirty="0">
                <a:solidFill>
                  <a:srgbClr val="000000"/>
                </a:solidFill>
              </a:rPr>
              <a:t>Myriam Lebel</a:t>
            </a:r>
          </a:p>
          <a:p>
            <a:pPr marL="101600" lvl="0" indent="0" algn="ctr">
              <a:buNone/>
            </a:pPr>
            <a:r>
              <a:rPr lang="fr-CA" sz="2800" dirty="0">
                <a:solidFill>
                  <a:srgbClr val="000000"/>
                </a:solidFill>
              </a:rPr>
              <a:t>Allison Smith</a:t>
            </a:r>
          </a:p>
          <a:p>
            <a:pPr marL="101600" lvl="0" indent="0" algn="ctr">
              <a:buNone/>
            </a:pPr>
            <a:r>
              <a:rPr lang="fr-CA" sz="2800" dirty="0">
                <a:solidFill>
                  <a:srgbClr val="000000"/>
                </a:solidFill>
              </a:rPr>
              <a:t>Alicia Yoshino</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Google Shape;334;p34"/>
          <p:cNvSpPr txBox="1">
            <a:spLocks noGrp="1"/>
          </p:cNvSpPr>
          <p:nvPr>
            <p:ph type="ctrTitle" idx="4294967295"/>
          </p:nvPr>
        </p:nvSpPr>
        <p:spPr>
          <a:xfrm>
            <a:off x="916025" y="726094"/>
            <a:ext cx="5561100" cy="1159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CA" sz="6000" b="1" dirty="0">
                <a:solidFill>
                  <a:schemeClr val="accent2"/>
                </a:solidFill>
              </a:rPr>
              <a:t>Merci</a:t>
            </a:r>
            <a:r>
              <a:rPr lang="en" sz="6000" b="1" dirty="0">
                <a:solidFill>
                  <a:schemeClr val="accent2"/>
                </a:solidFill>
              </a:rPr>
              <a:t>!</a:t>
            </a:r>
            <a:endParaRPr sz="6000" b="1" dirty="0">
              <a:solidFill>
                <a:schemeClr val="accent2"/>
              </a:solidFill>
            </a:endParaRPr>
          </a:p>
        </p:txBody>
      </p:sp>
      <p:sp>
        <p:nvSpPr>
          <p:cNvPr id="335" name="Google Shape;335;p34"/>
          <p:cNvSpPr txBox="1">
            <a:spLocks noGrp="1"/>
          </p:cNvSpPr>
          <p:nvPr>
            <p:ph type="subTitle" idx="4294967295"/>
          </p:nvPr>
        </p:nvSpPr>
        <p:spPr>
          <a:xfrm>
            <a:off x="916025" y="1754213"/>
            <a:ext cx="7523782" cy="78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4400" b="1" dirty="0">
                <a:solidFill>
                  <a:schemeClr val="lt1"/>
                </a:solidFill>
              </a:rPr>
              <a:t>Questions </a:t>
            </a:r>
            <a:r>
              <a:rPr lang="en-CA" sz="4400" b="1" dirty="0" err="1">
                <a:solidFill>
                  <a:schemeClr val="lt1"/>
                </a:solidFill>
              </a:rPr>
              <a:t>ou</a:t>
            </a:r>
            <a:r>
              <a:rPr lang="en-CA" sz="4400" b="1" dirty="0">
                <a:solidFill>
                  <a:schemeClr val="lt1"/>
                </a:solidFill>
              </a:rPr>
              <a:t> </a:t>
            </a:r>
            <a:r>
              <a:rPr lang="en-CA" sz="4400" b="1" dirty="0" err="1">
                <a:solidFill>
                  <a:schemeClr val="lt1"/>
                </a:solidFill>
              </a:rPr>
              <a:t>commentaires</a:t>
            </a:r>
            <a:r>
              <a:rPr lang="en" sz="4400" b="1" dirty="0">
                <a:solidFill>
                  <a:schemeClr val="lt1"/>
                </a:solidFill>
              </a:rPr>
              <a:t>?</a:t>
            </a:r>
            <a:endParaRPr sz="4400" b="1" dirty="0">
              <a:solidFill>
                <a:schemeClr val="lt1"/>
              </a:solidFill>
            </a:endParaRPr>
          </a:p>
        </p:txBody>
      </p:sp>
      <p:sp>
        <p:nvSpPr>
          <p:cNvPr id="336" name="Google Shape;336;p34"/>
          <p:cNvSpPr txBox="1">
            <a:spLocks noGrp="1"/>
          </p:cNvSpPr>
          <p:nvPr>
            <p:ph type="body" idx="4294967295"/>
          </p:nvPr>
        </p:nvSpPr>
        <p:spPr>
          <a:xfrm>
            <a:off x="916025" y="2759006"/>
            <a:ext cx="5561100" cy="19956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endParaRPr lang="en" sz="2400" dirty="0">
              <a:solidFill>
                <a:schemeClr val="lt1"/>
              </a:solidFill>
            </a:endParaRPr>
          </a:p>
          <a:p>
            <a:pPr marL="0" lvl="0" indent="0" algn="l" rtl="0">
              <a:spcBef>
                <a:spcPts val="600"/>
              </a:spcBef>
              <a:spcAft>
                <a:spcPts val="0"/>
              </a:spcAft>
              <a:buNone/>
            </a:pPr>
            <a:r>
              <a:rPr lang="en" sz="2400" dirty="0">
                <a:solidFill>
                  <a:schemeClr val="lt1"/>
                </a:solidFill>
              </a:rPr>
              <a:t>@</a:t>
            </a:r>
            <a:r>
              <a:rPr lang="fr-CA" sz="2400" dirty="0" err="1">
                <a:solidFill>
                  <a:schemeClr val="lt1"/>
                </a:solidFill>
              </a:rPr>
              <a:t>MelanieBrunet</a:t>
            </a:r>
            <a:endParaRPr sz="2400" dirty="0">
              <a:solidFill>
                <a:schemeClr val="lt1"/>
              </a:solidFill>
            </a:endParaRPr>
          </a:p>
          <a:p>
            <a:pPr marL="0" lvl="0" indent="0" algn="l" rtl="0">
              <a:spcBef>
                <a:spcPts val="600"/>
              </a:spcBef>
              <a:spcAft>
                <a:spcPts val="0"/>
              </a:spcAft>
              <a:buNone/>
            </a:pPr>
            <a:r>
              <a:rPr lang="en-US" dirty="0">
                <a:solidFill>
                  <a:schemeClr val="lt1"/>
                </a:solidFill>
              </a:rPr>
              <a:t>m</a:t>
            </a:r>
            <a:r>
              <a:rPr lang="en" sz="2400" dirty="0">
                <a:solidFill>
                  <a:schemeClr val="lt1"/>
                </a:solidFill>
              </a:rPr>
              <a:t>elanie.brunet@uottawa.ca </a:t>
            </a:r>
            <a:endParaRPr sz="2400" dirty="0">
              <a:solidFill>
                <a:schemeClr val="lt1"/>
              </a:solidFill>
            </a:endParaRPr>
          </a:p>
        </p:txBody>
      </p:sp>
      <p:sp>
        <p:nvSpPr>
          <p:cNvPr id="337" name="Google Shape;337;p34"/>
          <p:cNvSpPr txBox="1">
            <a:spLocks noGrp="1"/>
          </p:cNvSpPr>
          <p:nvPr>
            <p:ph type="sldNum" idx="12"/>
          </p:nvPr>
        </p:nvSpPr>
        <p:spPr>
          <a:xfrm>
            <a:off x="8480575" y="4696933"/>
            <a:ext cx="548700" cy="3135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42</a:t>
            </a:fld>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342" name="Google Shape;342;p35"/>
          <p:cNvSpPr txBox="1">
            <a:spLocks noGrp="1"/>
          </p:cNvSpPr>
          <p:nvPr>
            <p:ph type="title"/>
          </p:nvPr>
        </p:nvSpPr>
        <p:spPr>
          <a:xfrm>
            <a:off x="893700" y="358388"/>
            <a:ext cx="6462600" cy="8574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b="1" dirty="0">
                <a:solidFill>
                  <a:schemeClr val="accent1"/>
                </a:solidFill>
              </a:rPr>
              <a:t>Attributions</a:t>
            </a:r>
            <a:r>
              <a:rPr lang="en" dirty="0">
                <a:solidFill>
                  <a:schemeClr val="accent1"/>
                </a:solidFill>
              </a:rPr>
              <a:t> </a:t>
            </a:r>
            <a:r>
              <a:rPr lang="en" sz="2000" dirty="0">
                <a:solidFill>
                  <a:schemeClr val="accent1"/>
                </a:solidFill>
              </a:rPr>
              <a:t>(autre qu’indiqué sur les diapos)</a:t>
            </a:r>
            <a:endParaRPr dirty="0">
              <a:solidFill>
                <a:schemeClr val="accent1"/>
              </a:solidFill>
            </a:endParaRPr>
          </a:p>
        </p:txBody>
      </p:sp>
      <p:sp>
        <p:nvSpPr>
          <p:cNvPr id="343" name="Google Shape;343;p35"/>
          <p:cNvSpPr txBox="1">
            <a:spLocks noGrp="1"/>
          </p:cNvSpPr>
          <p:nvPr>
            <p:ph type="body" idx="1"/>
          </p:nvPr>
        </p:nvSpPr>
        <p:spPr>
          <a:xfrm>
            <a:off x="893700" y="1373588"/>
            <a:ext cx="7445628" cy="1589068"/>
          </a:xfrm>
          <a:prstGeom prst="rect">
            <a:avLst/>
          </a:prstGeom>
        </p:spPr>
        <p:txBody>
          <a:bodyPr spcFirstLastPara="1" wrap="square" lIns="91425" tIns="91425" rIns="91425" bIns="91425" anchor="t" anchorCtr="0">
            <a:noAutofit/>
          </a:bodyPr>
          <a:lstStyle/>
          <a:p>
            <a:pPr marL="457200" lvl="0" indent="-381000" algn="l" rtl="0">
              <a:lnSpc>
                <a:spcPct val="115000"/>
              </a:lnSpc>
              <a:spcBef>
                <a:spcPts val="600"/>
              </a:spcBef>
              <a:spcAft>
                <a:spcPts val="0"/>
              </a:spcAft>
              <a:buSzPts val="2400"/>
              <a:buChar char="▷"/>
            </a:pPr>
            <a:r>
              <a:rPr lang="en" sz="2400" dirty="0">
                <a:solidFill>
                  <a:srgbClr val="000000"/>
                </a:solidFill>
              </a:rPr>
              <a:t>Gabarit “Antonio” de </a:t>
            </a:r>
            <a:r>
              <a:rPr lang="en" sz="2400" u="sng" dirty="0">
                <a:hlinkClick r:id="rId3"/>
              </a:rPr>
              <a:t>SlidesCarnival</a:t>
            </a:r>
            <a:r>
              <a:rPr lang="en" dirty="0">
                <a:solidFill>
                  <a:srgbClr val="000000"/>
                </a:solidFill>
              </a:rPr>
              <a:t>, </a:t>
            </a:r>
            <a:r>
              <a:rPr lang="en" dirty="0">
                <a:solidFill>
                  <a:srgbClr val="000000"/>
                </a:solidFill>
                <a:hlinkClick r:id="rId4"/>
              </a:rPr>
              <a:t>CC BY 4.0</a:t>
            </a:r>
            <a:endParaRPr lang="en" dirty="0">
              <a:solidFill>
                <a:srgbClr val="000000"/>
              </a:solidFill>
            </a:endParaRPr>
          </a:p>
          <a:p>
            <a:pPr marL="457200" lvl="0" indent="-381000" algn="l" rtl="0">
              <a:lnSpc>
                <a:spcPct val="115000"/>
              </a:lnSpc>
              <a:spcBef>
                <a:spcPts val="600"/>
              </a:spcBef>
              <a:spcAft>
                <a:spcPts val="0"/>
              </a:spcAft>
              <a:buSzPts val="2400"/>
              <a:buChar char="▷"/>
            </a:pPr>
            <a:r>
              <a:rPr lang="en" dirty="0">
                <a:solidFill>
                  <a:srgbClr val="000000"/>
                </a:solidFill>
              </a:rPr>
              <a:t>Icônes de </a:t>
            </a:r>
            <a:r>
              <a:rPr lang="en" dirty="0">
                <a:hlinkClick r:id="rId5"/>
              </a:rPr>
              <a:t>Noun Project</a:t>
            </a:r>
            <a:r>
              <a:rPr lang="en" dirty="0">
                <a:solidFill>
                  <a:srgbClr val="000000"/>
                </a:solidFill>
              </a:rPr>
              <a:t>, licence libre de droit </a:t>
            </a:r>
            <a:r>
              <a:rPr lang="en" dirty="0">
                <a:hlinkClick r:id="rId6"/>
              </a:rPr>
              <a:t>NounPro for Education</a:t>
            </a:r>
            <a:endParaRPr lang="en" u="sng" dirty="0">
              <a:solidFill>
                <a:srgbClr val="000000"/>
              </a:solidFill>
            </a:endParaRPr>
          </a:p>
          <a:p>
            <a:pPr marL="76200" lvl="0" indent="0" algn="l" rtl="0">
              <a:lnSpc>
                <a:spcPct val="115000"/>
              </a:lnSpc>
              <a:spcBef>
                <a:spcPts val="600"/>
              </a:spcBef>
              <a:spcAft>
                <a:spcPts val="0"/>
              </a:spcAft>
              <a:buSzPts val="2400"/>
              <a:buNone/>
            </a:pPr>
            <a:endParaRPr sz="2400" dirty="0"/>
          </a:p>
        </p:txBody>
      </p:sp>
      <p:sp>
        <p:nvSpPr>
          <p:cNvPr id="344" name="Google Shape;344;p35"/>
          <p:cNvSpPr txBox="1">
            <a:spLocks noGrp="1"/>
          </p:cNvSpPr>
          <p:nvPr>
            <p:ph type="sldNum" idx="12"/>
          </p:nvPr>
        </p:nvSpPr>
        <p:spPr>
          <a:xfrm>
            <a:off x="8480575" y="4696933"/>
            <a:ext cx="548700" cy="3135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43</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5" name="Google Shape;125;p17"/>
          <p:cNvSpPr txBox="1">
            <a:spLocks noGrp="1"/>
          </p:cNvSpPr>
          <p:nvPr>
            <p:ph type="body" idx="1"/>
          </p:nvPr>
        </p:nvSpPr>
        <p:spPr>
          <a:xfrm>
            <a:off x="744538" y="759057"/>
            <a:ext cx="7736036" cy="442457"/>
          </a:xfrm>
          <a:prstGeom prst="rect">
            <a:avLst/>
          </a:prstGeom>
        </p:spPr>
        <p:txBody>
          <a:bodyPr spcFirstLastPara="1" wrap="square" lIns="91425" tIns="91425" rIns="91425" bIns="91425" anchor="t" anchorCtr="0">
            <a:noAutofit/>
          </a:bodyPr>
          <a:lstStyle/>
          <a:p>
            <a:pPr marL="114300" lvl="0" indent="0" algn="ctr" rtl="0">
              <a:spcBef>
                <a:spcPts val="600"/>
              </a:spcBef>
              <a:spcAft>
                <a:spcPts val="0"/>
              </a:spcAft>
              <a:buSzPts val="1800"/>
              <a:buNone/>
            </a:pPr>
            <a:r>
              <a:rPr lang="fr-CA" sz="2000" dirty="0">
                <a:solidFill>
                  <a:srgbClr val="000000"/>
                </a:solidFill>
              </a:rPr>
              <a:t>Que font les étudiants s’ils n’achètent pas le manuel?</a:t>
            </a:r>
            <a:endParaRPr sz="2000" dirty="0">
              <a:solidFill>
                <a:srgbClr val="000000"/>
              </a:solidFill>
            </a:endParaRPr>
          </a:p>
        </p:txBody>
      </p:sp>
      <p:sp>
        <p:nvSpPr>
          <p:cNvPr id="126" name="Google Shape;126;p17"/>
          <p:cNvSpPr txBox="1">
            <a:spLocks noGrp="1"/>
          </p:cNvSpPr>
          <p:nvPr>
            <p:ph type="sldNum" idx="12"/>
          </p:nvPr>
        </p:nvSpPr>
        <p:spPr>
          <a:xfrm>
            <a:off x="8556076" y="4554320"/>
            <a:ext cx="548700" cy="3135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5</a:t>
            </a:fld>
            <a:endParaRPr/>
          </a:p>
        </p:txBody>
      </p:sp>
      <p:sp>
        <p:nvSpPr>
          <p:cNvPr id="9" name="Google Shape;125;p17"/>
          <p:cNvSpPr txBox="1">
            <a:spLocks/>
          </p:cNvSpPr>
          <p:nvPr/>
        </p:nvSpPr>
        <p:spPr>
          <a:xfrm>
            <a:off x="2431680" y="1378590"/>
            <a:ext cx="5676971" cy="53367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chemeClr val="accent6"/>
              </a:buClr>
              <a:buSzPts val="1800"/>
              <a:buFont typeface="Lato"/>
              <a:buChar char="▷"/>
              <a:defRPr sz="2400" b="0" i="0" u="none" strike="noStrike" cap="none">
                <a:solidFill>
                  <a:schemeClr val="dk1"/>
                </a:solidFill>
                <a:latin typeface="Lato"/>
                <a:ea typeface="Lato"/>
                <a:cs typeface="Lato"/>
                <a:sym typeface="Lato"/>
              </a:defRPr>
            </a:lvl1pPr>
            <a:lvl2pPr marL="914400" marR="0" lvl="1"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2pPr>
            <a:lvl3pPr marL="1371600" marR="0" lvl="2"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3pPr>
            <a:lvl4pPr marL="1828800" marR="0" lvl="3"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4pPr>
            <a:lvl5pPr marL="2286000" marR="0" lvl="4"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5pPr>
            <a:lvl6pPr marL="2743200" marR="0" lvl="5"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6pPr>
            <a:lvl7pPr marL="3200400" marR="0" lvl="6"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7pPr>
            <a:lvl8pPr marL="3657600" marR="0" lvl="7"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8pPr>
            <a:lvl9pPr marL="4114800" marR="0" lvl="8"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9pPr>
          </a:lstStyle>
          <a:p>
            <a:pPr marL="114300" indent="0">
              <a:buFont typeface="Lato"/>
              <a:buNone/>
            </a:pPr>
            <a:r>
              <a:rPr lang="fr-CA" sz="2000" dirty="0">
                <a:solidFill>
                  <a:srgbClr val="000000"/>
                </a:solidFill>
              </a:rPr>
              <a:t>utilisent exemplaire de la bibliothèque</a:t>
            </a:r>
            <a:endParaRPr lang="en-US" sz="2000" dirty="0">
              <a:solidFill>
                <a:srgbClr val="000000"/>
              </a:solidFill>
            </a:endParaRPr>
          </a:p>
        </p:txBody>
      </p:sp>
      <p:sp>
        <p:nvSpPr>
          <p:cNvPr id="10" name="Google Shape;125;p17"/>
          <p:cNvSpPr txBox="1">
            <a:spLocks/>
          </p:cNvSpPr>
          <p:nvPr/>
        </p:nvSpPr>
        <p:spPr>
          <a:xfrm>
            <a:off x="2431680" y="1992580"/>
            <a:ext cx="5676971" cy="48989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chemeClr val="accent6"/>
              </a:buClr>
              <a:buSzPts val="1800"/>
              <a:buFont typeface="Lato"/>
              <a:buChar char="▷"/>
              <a:defRPr sz="2400" b="0" i="0" u="none" strike="noStrike" cap="none">
                <a:solidFill>
                  <a:schemeClr val="dk1"/>
                </a:solidFill>
                <a:latin typeface="Lato"/>
                <a:ea typeface="Lato"/>
                <a:cs typeface="Lato"/>
                <a:sym typeface="Lato"/>
              </a:defRPr>
            </a:lvl1pPr>
            <a:lvl2pPr marL="914400" marR="0" lvl="1"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2pPr>
            <a:lvl3pPr marL="1371600" marR="0" lvl="2"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3pPr>
            <a:lvl4pPr marL="1828800" marR="0" lvl="3"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4pPr>
            <a:lvl5pPr marL="2286000" marR="0" lvl="4"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5pPr>
            <a:lvl6pPr marL="2743200" marR="0" lvl="5"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6pPr>
            <a:lvl7pPr marL="3200400" marR="0" lvl="6"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7pPr>
            <a:lvl8pPr marL="3657600" marR="0" lvl="7"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8pPr>
            <a:lvl9pPr marL="4114800" marR="0" lvl="8"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9pPr>
          </a:lstStyle>
          <a:p>
            <a:pPr marL="114300" indent="0">
              <a:buFont typeface="Lato"/>
              <a:buNone/>
            </a:pPr>
            <a:r>
              <a:rPr lang="fr-CA" sz="2000" dirty="0">
                <a:solidFill>
                  <a:srgbClr val="000000"/>
                </a:solidFill>
              </a:rPr>
              <a:t>utilisent exemplaire d’un ami</a:t>
            </a:r>
            <a:endParaRPr lang="en-US" sz="2000" dirty="0">
              <a:solidFill>
                <a:srgbClr val="000000"/>
              </a:solidFill>
            </a:endParaRPr>
          </a:p>
        </p:txBody>
      </p:sp>
      <p:sp>
        <p:nvSpPr>
          <p:cNvPr id="37" name="Google Shape;125;p17"/>
          <p:cNvSpPr txBox="1">
            <a:spLocks/>
          </p:cNvSpPr>
          <p:nvPr/>
        </p:nvSpPr>
        <p:spPr>
          <a:xfrm>
            <a:off x="2429348" y="2607434"/>
            <a:ext cx="5676971" cy="48989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chemeClr val="accent6"/>
              </a:buClr>
              <a:buSzPts val="1800"/>
              <a:buFont typeface="Lato"/>
              <a:buChar char="▷"/>
              <a:defRPr sz="2400" b="0" i="0" u="none" strike="noStrike" cap="none">
                <a:solidFill>
                  <a:schemeClr val="dk1"/>
                </a:solidFill>
                <a:latin typeface="Lato"/>
                <a:ea typeface="Lato"/>
                <a:cs typeface="Lato"/>
                <a:sym typeface="Lato"/>
              </a:defRPr>
            </a:lvl1pPr>
            <a:lvl2pPr marL="914400" marR="0" lvl="1"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2pPr>
            <a:lvl3pPr marL="1371600" marR="0" lvl="2"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3pPr>
            <a:lvl4pPr marL="1828800" marR="0" lvl="3"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4pPr>
            <a:lvl5pPr marL="2286000" marR="0" lvl="4"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5pPr>
            <a:lvl6pPr marL="2743200" marR="0" lvl="5"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6pPr>
            <a:lvl7pPr marL="3200400" marR="0" lvl="6"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7pPr>
            <a:lvl8pPr marL="3657600" marR="0" lvl="7"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8pPr>
            <a:lvl9pPr marL="4114800" marR="0" lvl="8"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9pPr>
          </a:lstStyle>
          <a:p>
            <a:pPr marL="114300" indent="0">
              <a:buFont typeface="Lato"/>
              <a:buNone/>
            </a:pPr>
            <a:r>
              <a:rPr lang="fr-CA" sz="2000" dirty="0">
                <a:solidFill>
                  <a:srgbClr val="000000"/>
                </a:solidFill>
              </a:rPr>
              <a:t>téléchargement</a:t>
            </a:r>
            <a:endParaRPr lang="en-US" sz="2000" dirty="0">
              <a:solidFill>
                <a:srgbClr val="000000"/>
              </a:solidFill>
            </a:endParaRPr>
          </a:p>
        </p:txBody>
      </p:sp>
      <p:sp>
        <p:nvSpPr>
          <p:cNvPr id="38" name="Google Shape;125;p17"/>
          <p:cNvSpPr txBox="1">
            <a:spLocks/>
          </p:cNvSpPr>
          <p:nvPr/>
        </p:nvSpPr>
        <p:spPr>
          <a:xfrm>
            <a:off x="2429346" y="3877582"/>
            <a:ext cx="5676971" cy="48989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chemeClr val="accent6"/>
              </a:buClr>
              <a:buSzPts val="1800"/>
              <a:buFont typeface="Lato"/>
              <a:buChar char="▷"/>
              <a:defRPr sz="2400" b="0" i="0" u="none" strike="noStrike" cap="none">
                <a:solidFill>
                  <a:schemeClr val="dk1"/>
                </a:solidFill>
                <a:latin typeface="Lato"/>
                <a:ea typeface="Lato"/>
                <a:cs typeface="Lato"/>
                <a:sym typeface="Lato"/>
              </a:defRPr>
            </a:lvl1pPr>
            <a:lvl2pPr marL="914400" marR="0" lvl="1"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2pPr>
            <a:lvl3pPr marL="1371600" marR="0" lvl="2"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3pPr>
            <a:lvl4pPr marL="1828800" marR="0" lvl="3"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4pPr>
            <a:lvl5pPr marL="2286000" marR="0" lvl="4"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5pPr>
            <a:lvl6pPr marL="2743200" marR="0" lvl="5"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6pPr>
            <a:lvl7pPr marL="3200400" marR="0" lvl="6"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7pPr>
            <a:lvl8pPr marL="3657600" marR="0" lvl="7"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8pPr>
            <a:lvl9pPr marL="4114800" marR="0" lvl="8"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9pPr>
          </a:lstStyle>
          <a:p>
            <a:pPr marL="114300" indent="0">
              <a:buFont typeface="Lato"/>
              <a:buNone/>
            </a:pPr>
            <a:r>
              <a:rPr lang="fr-CA" sz="2000" dirty="0">
                <a:solidFill>
                  <a:srgbClr val="000000"/>
                </a:solidFill>
              </a:rPr>
              <a:t>n’utilisent pas du tout le manuel</a:t>
            </a:r>
            <a:endParaRPr lang="en-US" sz="2000" dirty="0">
              <a:solidFill>
                <a:srgbClr val="000000"/>
              </a:solidFill>
            </a:endParaRPr>
          </a:p>
        </p:txBody>
      </p:sp>
      <p:sp>
        <p:nvSpPr>
          <p:cNvPr id="39" name="Google Shape;125;p17"/>
          <p:cNvSpPr txBox="1">
            <a:spLocks/>
          </p:cNvSpPr>
          <p:nvPr/>
        </p:nvSpPr>
        <p:spPr>
          <a:xfrm>
            <a:off x="2429347" y="3245641"/>
            <a:ext cx="5676971" cy="570082"/>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600"/>
              </a:spcBef>
              <a:spcAft>
                <a:spcPts val="0"/>
              </a:spcAft>
              <a:buClr>
                <a:schemeClr val="accent6"/>
              </a:buClr>
              <a:buSzPts val="1800"/>
              <a:buFont typeface="Lato"/>
              <a:buChar char="▷"/>
              <a:defRPr sz="2400" b="0" i="0" u="none" strike="noStrike" cap="none">
                <a:solidFill>
                  <a:schemeClr val="dk1"/>
                </a:solidFill>
                <a:latin typeface="Lato"/>
                <a:ea typeface="Lato"/>
                <a:cs typeface="Lato"/>
                <a:sym typeface="Lato"/>
              </a:defRPr>
            </a:lvl1pPr>
            <a:lvl2pPr marL="914400" marR="0" lvl="1"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2pPr>
            <a:lvl3pPr marL="1371600" marR="0" lvl="2"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3pPr>
            <a:lvl4pPr marL="1828800" marR="0" lvl="3"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4pPr>
            <a:lvl5pPr marL="2286000" marR="0" lvl="4"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5pPr>
            <a:lvl6pPr marL="2743200" marR="0" lvl="5"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6pPr>
            <a:lvl7pPr marL="3200400" marR="0" lvl="6"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7pPr>
            <a:lvl8pPr marL="3657600" marR="0" lvl="7"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8pPr>
            <a:lvl9pPr marL="4114800" marR="0" lvl="8" indent="-381000" algn="l" rtl="0">
              <a:lnSpc>
                <a:spcPct val="100000"/>
              </a:lnSpc>
              <a:spcBef>
                <a:spcPts val="0"/>
              </a:spcBef>
              <a:spcAft>
                <a:spcPts val="0"/>
              </a:spcAft>
              <a:buClr>
                <a:schemeClr val="dk1"/>
              </a:buClr>
              <a:buSzPts val="2400"/>
              <a:buFont typeface="Lato"/>
              <a:buChar char="■"/>
              <a:defRPr sz="2400" b="0" i="0" u="none" strike="noStrike" cap="none">
                <a:solidFill>
                  <a:schemeClr val="dk1"/>
                </a:solidFill>
                <a:latin typeface="Lato"/>
                <a:ea typeface="Lato"/>
                <a:cs typeface="Lato"/>
                <a:sym typeface="Lato"/>
              </a:defRPr>
            </a:lvl9pPr>
          </a:lstStyle>
          <a:p>
            <a:pPr marL="114300" indent="0">
              <a:buFont typeface="Lato"/>
              <a:buNone/>
            </a:pPr>
            <a:r>
              <a:rPr lang="fr-CA" sz="2000" dirty="0">
                <a:solidFill>
                  <a:srgbClr val="000000"/>
                </a:solidFill>
              </a:rPr>
              <a:t>autre stratégie</a:t>
            </a:r>
            <a:endParaRPr lang="en-US" sz="2000" dirty="0">
              <a:solidFill>
                <a:srgbClr val="000000"/>
              </a:solidFill>
            </a:endParaRPr>
          </a:p>
        </p:txBody>
      </p:sp>
      <p:grpSp>
        <p:nvGrpSpPr>
          <p:cNvPr id="2" name="Group 1">
            <a:extLst>
              <a:ext uri="{FF2B5EF4-FFF2-40B4-BE49-F238E27FC236}">
                <a16:creationId xmlns:a16="http://schemas.microsoft.com/office/drawing/2014/main" id="{43A41B84-B0DD-48B9-A6AA-728E9DEA2324}"/>
              </a:ext>
            </a:extLst>
          </p:cNvPr>
          <p:cNvGrpSpPr/>
          <p:nvPr/>
        </p:nvGrpSpPr>
        <p:grpSpPr>
          <a:xfrm>
            <a:off x="1082156" y="1350215"/>
            <a:ext cx="1349524" cy="707886"/>
            <a:chOff x="553683" y="1109496"/>
            <a:chExt cx="1349524" cy="707886"/>
          </a:xfrm>
        </p:grpSpPr>
        <p:sp>
          <p:nvSpPr>
            <p:cNvPr id="18" name="Pentagon 17"/>
            <p:cNvSpPr/>
            <p:nvPr/>
          </p:nvSpPr>
          <p:spPr bwMode="auto">
            <a:xfrm>
              <a:off x="605020" y="1170921"/>
              <a:ext cx="1298187" cy="532405"/>
            </a:xfrm>
            <a:prstGeom prst="homePlate">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19" name="Rectangle 18"/>
            <p:cNvSpPr/>
            <p:nvPr/>
          </p:nvSpPr>
          <p:spPr>
            <a:xfrm>
              <a:off x="553683" y="1109496"/>
              <a:ext cx="1289961" cy="707886"/>
            </a:xfrm>
            <a:prstGeom prst="rect">
              <a:avLst/>
            </a:prstGeom>
          </p:spPr>
          <p:txBody>
            <a:bodyPr wrap="square">
              <a:spAutoFit/>
            </a:bodyPr>
            <a:lstStyle/>
            <a:p>
              <a:pPr algn="ctr">
                <a:spcAft>
                  <a:spcPts val="0"/>
                </a:spcAft>
              </a:pPr>
              <a:r>
                <a:rPr lang="en-CA" sz="4000" b="1" dirty="0">
                  <a:latin typeface="Calibri" panose="020F0502020204030204" pitchFamily="34" charset="0"/>
                  <a:ea typeface="Calibri" panose="020F0502020204030204" pitchFamily="34" charset="0"/>
                  <a:cs typeface="Times New Roman" panose="02020603050405020304" pitchFamily="18" charset="0"/>
                </a:rPr>
                <a:t>27 %</a:t>
              </a:r>
            </a:p>
          </p:txBody>
        </p:sp>
      </p:grpSp>
      <p:sp>
        <p:nvSpPr>
          <p:cNvPr id="21" name="Pentagon 20"/>
          <p:cNvSpPr/>
          <p:nvPr/>
        </p:nvSpPr>
        <p:spPr bwMode="auto">
          <a:xfrm>
            <a:off x="1133493" y="2683766"/>
            <a:ext cx="1298187" cy="532405"/>
          </a:xfrm>
          <a:prstGeom prst="homePlate">
            <a:avLst/>
          </a:prstGeom>
          <a:solidFill>
            <a:schemeClr val="accent4"/>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24" name="Rectangle 23"/>
          <p:cNvSpPr/>
          <p:nvPr/>
        </p:nvSpPr>
        <p:spPr>
          <a:xfrm>
            <a:off x="992358" y="2605825"/>
            <a:ext cx="1460339" cy="707886"/>
          </a:xfrm>
          <a:prstGeom prst="rect">
            <a:avLst/>
          </a:prstGeom>
        </p:spPr>
        <p:txBody>
          <a:bodyPr wrap="square">
            <a:spAutoFit/>
          </a:bodyPr>
          <a:lstStyle/>
          <a:p>
            <a:pPr algn="ctr">
              <a:spcAft>
                <a:spcPts val="0"/>
              </a:spcAft>
            </a:pPr>
            <a:r>
              <a:rPr lang="en-CA" sz="4000" b="1" dirty="0">
                <a:latin typeface="Calibri" panose="020F0502020204030204" pitchFamily="34" charset="0"/>
                <a:ea typeface="Calibri" panose="020F0502020204030204" pitchFamily="34" charset="0"/>
                <a:cs typeface="Times New Roman" panose="02020603050405020304" pitchFamily="18" charset="0"/>
              </a:rPr>
              <a:t>22 %</a:t>
            </a:r>
          </a:p>
        </p:txBody>
      </p:sp>
      <p:sp>
        <p:nvSpPr>
          <p:cNvPr id="23" name="Pentagon 22"/>
          <p:cNvSpPr/>
          <p:nvPr/>
        </p:nvSpPr>
        <p:spPr bwMode="auto">
          <a:xfrm>
            <a:off x="1133493" y="3320356"/>
            <a:ext cx="1298187" cy="532405"/>
          </a:xfrm>
          <a:prstGeom prst="homePlate">
            <a:avLst/>
          </a:prstGeom>
          <a:solidFill>
            <a:schemeClr val="accent3"/>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25" name="Rectangle 24"/>
          <p:cNvSpPr/>
          <p:nvPr/>
        </p:nvSpPr>
        <p:spPr>
          <a:xfrm>
            <a:off x="992358" y="3234561"/>
            <a:ext cx="1460339" cy="707886"/>
          </a:xfrm>
          <a:prstGeom prst="rect">
            <a:avLst/>
          </a:prstGeom>
        </p:spPr>
        <p:txBody>
          <a:bodyPr wrap="square">
            <a:spAutoFit/>
          </a:bodyPr>
          <a:lstStyle/>
          <a:p>
            <a:pPr algn="ctr">
              <a:spcAft>
                <a:spcPts val="0"/>
              </a:spcAft>
            </a:pPr>
            <a:r>
              <a:rPr lang="en-CA" sz="4000" b="1" dirty="0">
                <a:latin typeface="Calibri" panose="020F0502020204030204" pitchFamily="34" charset="0"/>
                <a:ea typeface="Calibri" panose="020F0502020204030204" pitchFamily="34" charset="0"/>
                <a:cs typeface="Times New Roman" panose="02020603050405020304" pitchFamily="18" charset="0"/>
              </a:rPr>
              <a:t>6 %</a:t>
            </a:r>
          </a:p>
        </p:txBody>
      </p:sp>
      <p:sp>
        <p:nvSpPr>
          <p:cNvPr id="22" name="Pentagon 21"/>
          <p:cNvSpPr/>
          <p:nvPr/>
        </p:nvSpPr>
        <p:spPr bwMode="auto">
          <a:xfrm>
            <a:off x="1133493" y="3946792"/>
            <a:ext cx="1298187" cy="532405"/>
          </a:xfrm>
          <a:prstGeom prst="homePlate">
            <a:avLst/>
          </a:prstGeom>
          <a:solidFill>
            <a:schemeClr val="accent6"/>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26" name="Rectangle 25"/>
          <p:cNvSpPr/>
          <p:nvPr/>
        </p:nvSpPr>
        <p:spPr>
          <a:xfrm>
            <a:off x="992358" y="3859051"/>
            <a:ext cx="1460339" cy="707886"/>
          </a:xfrm>
          <a:prstGeom prst="rect">
            <a:avLst/>
          </a:prstGeom>
        </p:spPr>
        <p:txBody>
          <a:bodyPr wrap="square">
            <a:spAutoFit/>
          </a:bodyPr>
          <a:lstStyle/>
          <a:p>
            <a:pPr algn="ctr">
              <a:spcAft>
                <a:spcPts val="0"/>
              </a:spcAft>
            </a:pPr>
            <a:r>
              <a:rPr lang="en-CA" sz="4000" b="1" dirty="0">
                <a:latin typeface="Calibri" panose="020F0502020204030204" pitchFamily="34" charset="0"/>
                <a:ea typeface="Calibri" panose="020F0502020204030204" pitchFamily="34" charset="0"/>
                <a:cs typeface="Times New Roman" panose="02020603050405020304" pitchFamily="18" charset="0"/>
              </a:rPr>
              <a:t>28 %</a:t>
            </a:r>
          </a:p>
        </p:txBody>
      </p:sp>
      <p:sp>
        <p:nvSpPr>
          <p:cNvPr id="27" name="Pentagon 16">
            <a:extLst>
              <a:ext uri="{FF2B5EF4-FFF2-40B4-BE49-F238E27FC236}">
                <a16:creationId xmlns:a16="http://schemas.microsoft.com/office/drawing/2014/main" id="{CCD2D899-6248-43EB-AEE4-A9E1C8E3AFF7}"/>
              </a:ext>
            </a:extLst>
          </p:cNvPr>
          <p:cNvSpPr/>
          <p:nvPr/>
        </p:nvSpPr>
        <p:spPr bwMode="auto">
          <a:xfrm>
            <a:off x="1133493" y="2048081"/>
            <a:ext cx="1298187" cy="532405"/>
          </a:xfrm>
          <a:prstGeom prst="homePlat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p:txBody>
      </p:sp>
      <p:sp>
        <p:nvSpPr>
          <p:cNvPr id="28" name="Rectangle 27">
            <a:extLst>
              <a:ext uri="{FF2B5EF4-FFF2-40B4-BE49-F238E27FC236}">
                <a16:creationId xmlns:a16="http://schemas.microsoft.com/office/drawing/2014/main" id="{FF65B5E8-F377-4B90-A5FE-52A26CDBF1CA}"/>
              </a:ext>
            </a:extLst>
          </p:cNvPr>
          <p:cNvSpPr/>
          <p:nvPr/>
        </p:nvSpPr>
        <p:spPr>
          <a:xfrm>
            <a:off x="1139386" y="1978018"/>
            <a:ext cx="1232732" cy="707886"/>
          </a:xfrm>
          <a:prstGeom prst="rect">
            <a:avLst/>
          </a:prstGeom>
        </p:spPr>
        <p:txBody>
          <a:bodyPr wrap="square">
            <a:spAutoFit/>
          </a:bodyPr>
          <a:lstStyle/>
          <a:p>
            <a:pPr algn="ctr">
              <a:spcAft>
                <a:spcPts val="0"/>
              </a:spcAft>
            </a:pPr>
            <a:r>
              <a:rPr lang="en-CA" sz="4000" b="1" dirty="0">
                <a:latin typeface="Calibri" panose="020F0502020204030204" pitchFamily="34" charset="0"/>
                <a:ea typeface="Calibri" panose="020F0502020204030204" pitchFamily="34" charset="0"/>
                <a:cs typeface="Times New Roman" panose="02020603050405020304" pitchFamily="18" charset="0"/>
              </a:rPr>
              <a:t>17 %</a:t>
            </a:r>
          </a:p>
        </p:txBody>
      </p:sp>
      <p:sp>
        <p:nvSpPr>
          <p:cNvPr id="29" name="TextBox 28"/>
          <p:cNvSpPr txBox="1"/>
          <p:nvPr/>
        </p:nvSpPr>
        <p:spPr>
          <a:xfrm>
            <a:off x="1036556" y="4545789"/>
            <a:ext cx="7152001" cy="461665"/>
          </a:xfrm>
          <a:prstGeom prst="rect">
            <a:avLst/>
          </a:prstGeom>
          <a:noFill/>
        </p:spPr>
        <p:txBody>
          <a:bodyPr wrap="square" rtlCol="0">
            <a:spAutoFit/>
          </a:bodyPr>
          <a:lstStyle/>
          <a:p>
            <a:pPr algn="ctr"/>
            <a:r>
              <a:rPr lang="fr-CA" sz="800" dirty="0">
                <a:latin typeface="Lato" panose="020B0604020202020204" charset="0"/>
                <a:cs typeface="Calibri" panose="020F0502020204030204" pitchFamily="34" charset="0"/>
              </a:rPr>
              <a:t>H. Martin, « </a:t>
            </a:r>
            <a:r>
              <a:rPr lang="fr-CA" sz="800" dirty="0" err="1">
                <a:latin typeface="Lato" panose="020B0604020202020204" charset="0"/>
                <a:cs typeface="Calibri" panose="020F0502020204030204" pitchFamily="34" charset="0"/>
              </a:rPr>
              <a:t>Students</a:t>
            </a:r>
            <a:r>
              <a:rPr lang="fr-CA" sz="800" dirty="0">
                <a:latin typeface="Lato" panose="020B0604020202020204" charset="0"/>
                <a:cs typeface="Calibri" panose="020F0502020204030204" pitchFamily="34" charset="0"/>
              </a:rPr>
              <a:t>, </a:t>
            </a:r>
            <a:r>
              <a:rPr lang="fr-CA" sz="800" dirty="0" err="1">
                <a:latin typeface="Lato" panose="020B0604020202020204" charset="0"/>
                <a:cs typeface="Calibri" panose="020F0502020204030204" pitchFamily="34" charset="0"/>
              </a:rPr>
              <a:t>textbooks</a:t>
            </a:r>
            <a:r>
              <a:rPr lang="fr-CA" sz="800" dirty="0">
                <a:latin typeface="Lato" panose="020B0604020202020204" charset="0"/>
                <a:cs typeface="Calibri" panose="020F0502020204030204" pitchFamily="34" charset="0"/>
              </a:rPr>
              <a:t>, and the </a:t>
            </a:r>
            <a:r>
              <a:rPr lang="fr-CA" sz="800" dirty="0" err="1">
                <a:latin typeface="Lato" panose="020B0604020202020204" charset="0"/>
                <a:cs typeface="Calibri" panose="020F0502020204030204" pitchFamily="34" charset="0"/>
              </a:rPr>
              <a:t>inevitability</a:t>
            </a:r>
            <a:r>
              <a:rPr lang="fr-CA" sz="800" dirty="0">
                <a:latin typeface="Lato" panose="020B0604020202020204" charset="0"/>
                <a:cs typeface="Calibri" panose="020F0502020204030204" pitchFamily="34" charset="0"/>
              </a:rPr>
              <a:t> of open », </a:t>
            </a:r>
            <a:r>
              <a:rPr lang="fr-CA" sz="800" i="1" dirty="0">
                <a:latin typeface="Lato" panose="020B0604020202020204" charset="0"/>
                <a:cs typeface="Calibri" panose="020F0502020204030204" pitchFamily="34" charset="0"/>
              </a:rPr>
              <a:t>OER Panel – ABC Copyright </a:t>
            </a:r>
            <a:r>
              <a:rPr lang="fr-CA" sz="800" i="1" dirty="0" err="1" smtClean="0">
                <a:latin typeface="Lato" panose="020B0604020202020204" charset="0"/>
                <a:cs typeface="Calibri" panose="020F0502020204030204" pitchFamily="34" charset="0"/>
              </a:rPr>
              <a:t>Conference</a:t>
            </a:r>
            <a:r>
              <a:rPr lang="fr-CA" sz="800" dirty="0">
                <a:latin typeface="Lato" panose="020B0604020202020204" charset="0"/>
                <a:cs typeface="Calibri" panose="020F0502020204030204" pitchFamily="34" charset="0"/>
              </a:rPr>
              <a:t> </a:t>
            </a:r>
            <a:r>
              <a:rPr lang="fr-CA" sz="800" dirty="0" smtClean="0">
                <a:latin typeface="Lato" panose="020B0604020202020204" charset="0"/>
                <a:cs typeface="Calibri" panose="020F0502020204030204" pitchFamily="34" charset="0"/>
              </a:rPr>
              <a:t>(29 juin 2017), </a:t>
            </a:r>
            <a:r>
              <a:rPr lang="fr-CA" sz="800" dirty="0">
                <a:latin typeface="Lato" panose="020B0604020202020204" charset="0"/>
                <a:cs typeface="Calibri" panose="020F0502020204030204" pitchFamily="34" charset="0"/>
                <a:hlinkClick r:id="rId3"/>
              </a:rPr>
              <a:t>http://hdl.handle.net/1974/15953</a:t>
            </a:r>
            <a:r>
              <a:rPr lang="fr-CA" sz="800" dirty="0">
                <a:latin typeface="Lato" panose="020B0604020202020204" charset="0"/>
                <a:cs typeface="Calibri" panose="020F0502020204030204" pitchFamily="34" charset="0"/>
              </a:rPr>
              <a:t> </a:t>
            </a:r>
            <a:r>
              <a:rPr lang="fr-CA" sz="800" dirty="0" smtClean="0">
                <a:latin typeface="Lato" panose="020B0604020202020204" charset="0"/>
                <a:cs typeface="Calibri" panose="020F0502020204030204" pitchFamily="34" charset="0"/>
              </a:rPr>
              <a:t>et </a:t>
            </a:r>
            <a:r>
              <a:rPr lang="fr-CA" sz="800" dirty="0">
                <a:latin typeface="Lato" panose="020B0604020202020204" charset="0"/>
                <a:cs typeface="Calibri" panose="020F0502020204030204" pitchFamily="34" charset="0"/>
              </a:rPr>
              <a:t>Accessible Course Content and Open </a:t>
            </a:r>
            <a:r>
              <a:rPr lang="fr-CA" sz="800" dirty="0" err="1">
                <a:latin typeface="Lato" panose="020B0604020202020204" charset="0"/>
                <a:cs typeface="Calibri" panose="020F0502020204030204" pitchFamily="34" charset="0"/>
              </a:rPr>
              <a:t>Educational</a:t>
            </a:r>
            <a:r>
              <a:rPr lang="fr-CA" sz="800" dirty="0">
                <a:latin typeface="Lato" panose="020B0604020202020204" charset="0"/>
                <a:cs typeface="Calibri" panose="020F0502020204030204" pitchFamily="34" charset="0"/>
              </a:rPr>
              <a:t> </a:t>
            </a:r>
            <a:r>
              <a:rPr lang="fr-CA" sz="800" dirty="0" err="1">
                <a:latin typeface="Lato" panose="020B0604020202020204" charset="0"/>
                <a:cs typeface="Calibri" panose="020F0502020204030204" pitchFamily="34" charset="0"/>
              </a:rPr>
              <a:t>Resources</a:t>
            </a:r>
            <a:r>
              <a:rPr lang="fr-CA" sz="800" dirty="0">
                <a:latin typeface="Lato" panose="020B0604020202020204" charset="0"/>
                <a:cs typeface="Calibri" panose="020F0502020204030204" pitchFamily="34" charset="0"/>
              </a:rPr>
              <a:t> </a:t>
            </a:r>
            <a:r>
              <a:rPr lang="fr-CA" sz="800" dirty="0" err="1">
                <a:latin typeface="Lato" panose="020B0604020202020204" charset="0"/>
                <a:cs typeface="Calibri" panose="020F0502020204030204" pitchFamily="34" charset="0"/>
              </a:rPr>
              <a:t>Task</a:t>
            </a:r>
            <a:r>
              <a:rPr lang="fr-CA" sz="800" dirty="0">
                <a:latin typeface="Lato" panose="020B0604020202020204" charset="0"/>
                <a:cs typeface="Calibri" panose="020F0502020204030204" pitchFamily="34" charset="0"/>
              </a:rPr>
              <a:t> Force, </a:t>
            </a:r>
            <a:r>
              <a:rPr lang="fr-CA" sz="800" i="1" dirty="0" err="1">
                <a:latin typeface="Lato" panose="020B0604020202020204" charset="0"/>
                <a:cs typeface="Calibri" panose="020F0502020204030204" pitchFamily="34" charset="0"/>
              </a:rPr>
              <a:t>University</a:t>
            </a:r>
            <a:r>
              <a:rPr lang="fr-CA" sz="800" i="1" dirty="0">
                <a:latin typeface="Lato" panose="020B0604020202020204" charset="0"/>
                <a:cs typeface="Calibri" panose="020F0502020204030204" pitchFamily="34" charset="0"/>
              </a:rPr>
              <a:t> of Guelph </a:t>
            </a:r>
            <a:r>
              <a:rPr lang="fr-CA" sz="800" i="1" dirty="0" err="1">
                <a:latin typeface="Lato" panose="020B0604020202020204" charset="0"/>
                <a:cs typeface="Calibri" panose="020F0502020204030204" pitchFamily="34" charset="0"/>
              </a:rPr>
              <a:t>Student</a:t>
            </a:r>
            <a:r>
              <a:rPr lang="fr-CA" sz="800" i="1" dirty="0">
                <a:latin typeface="Lato" panose="020B0604020202020204" charset="0"/>
                <a:cs typeface="Calibri" panose="020F0502020204030204" pitchFamily="34" charset="0"/>
              </a:rPr>
              <a:t> </a:t>
            </a:r>
            <a:r>
              <a:rPr lang="fr-CA" sz="800" i="1" dirty="0" err="1">
                <a:latin typeface="Lato" panose="020B0604020202020204" charset="0"/>
                <a:cs typeface="Calibri" panose="020F0502020204030204" pitchFamily="34" charset="0"/>
              </a:rPr>
              <a:t>Textbook</a:t>
            </a:r>
            <a:r>
              <a:rPr lang="fr-CA" sz="800" i="1" dirty="0">
                <a:latin typeface="Lato" panose="020B0604020202020204" charset="0"/>
                <a:cs typeface="Calibri" panose="020F0502020204030204" pitchFamily="34" charset="0"/>
              </a:rPr>
              <a:t> </a:t>
            </a:r>
            <a:r>
              <a:rPr lang="fr-CA" sz="800" i="1" dirty="0" smtClean="0">
                <a:latin typeface="Lato" panose="020B0604020202020204" charset="0"/>
                <a:cs typeface="Calibri" panose="020F0502020204030204" pitchFamily="34" charset="0"/>
              </a:rPr>
              <a:t>Survey</a:t>
            </a:r>
            <a:r>
              <a:rPr lang="fr-CA" sz="800" dirty="0" smtClean="0">
                <a:latin typeface="Lato" panose="020B0604020202020204" charset="0"/>
                <a:cs typeface="Calibri" panose="020F0502020204030204" pitchFamily="34" charset="0"/>
              </a:rPr>
              <a:t> (18 octobre 2017), </a:t>
            </a:r>
            <a:r>
              <a:rPr lang="fr-CA" sz="800" dirty="0">
                <a:latin typeface="Lato" panose="020B0604020202020204" charset="0"/>
                <a:cs typeface="Calibri" panose="020F0502020204030204" pitchFamily="34" charset="0"/>
                <a:hlinkClick r:id="rId4"/>
              </a:rPr>
              <a:t>https://www.lib.uoguelph.ca/sites/default/files/uofg_student_textbooksurvey_report.pdf</a:t>
            </a:r>
            <a:r>
              <a:rPr lang="fr-CA" sz="800" dirty="0">
                <a:latin typeface="Lato" panose="020B0604020202020204" charset="0"/>
                <a:cs typeface="Calibri" panose="020F0502020204030204" pitchFamily="34" charset="0"/>
              </a:rPr>
              <a:t>.</a:t>
            </a:r>
            <a:endParaRPr lang="en-US" sz="800" dirty="0">
              <a:latin typeface="Lato" panose="020B0604020202020204" charset="0"/>
              <a:cs typeface="Calibri" panose="020F0502020204030204" pitchFamily="34" charset="0"/>
            </a:endParaRPr>
          </a:p>
        </p:txBody>
      </p:sp>
      <p:sp>
        <p:nvSpPr>
          <p:cNvPr id="31" name="Google Shape;124;p17">
            <a:extLst>
              <a:ext uri="{FF2B5EF4-FFF2-40B4-BE49-F238E27FC236}">
                <a16:creationId xmlns:a16="http://schemas.microsoft.com/office/drawing/2014/main" id="{703CF4E5-3830-4556-AF1F-138393D73C23}"/>
              </a:ext>
            </a:extLst>
          </p:cNvPr>
          <p:cNvSpPr txBox="1">
            <a:spLocks/>
          </p:cNvSpPr>
          <p:nvPr/>
        </p:nvSpPr>
        <p:spPr>
          <a:xfrm>
            <a:off x="0" y="231917"/>
            <a:ext cx="8794530" cy="61617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1pPr>
            <a:lvl2pPr marR="0" lvl="1"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2pPr>
            <a:lvl3pPr marR="0" lvl="2"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3pPr>
            <a:lvl4pPr marR="0" lvl="3"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4pPr>
            <a:lvl5pPr marR="0" lvl="4"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5pPr>
            <a:lvl6pPr marR="0" lvl="5"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6pPr>
            <a:lvl7pPr marR="0" lvl="6"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7pPr>
            <a:lvl8pPr marR="0" lvl="7"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8pPr>
            <a:lvl9pPr marR="0" lvl="8" algn="l" rtl="0">
              <a:lnSpc>
                <a:spcPct val="100000"/>
              </a:lnSpc>
              <a:spcBef>
                <a:spcPts val="0"/>
              </a:spcBef>
              <a:spcAft>
                <a:spcPts val="0"/>
              </a:spcAft>
              <a:buClr>
                <a:schemeClr val="accent6"/>
              </a:buClr>
              <a:buSzPts val="3200"/>
              <a:buFont typeface="Raleway"/>
              <a:buNone/>
              <a:defRPr sz="3200" b="0" i="0" u="none" strike="noStrike" cap="none">
                <a:solidFill>
                  <a:schemeClr val="accent6"/>
                </a:solidFill>
                <a:latin typeface="Raleway"/>
                <a:ea typeface="Raleway"/>
                <a:cs typeface="Raleway"/>
                <a:sym typeface="Raleway"/>
              </a:defRPr>
            </a:lvl9pPr>
          </a:lstStyle>
          <a:p>
            <a:pPr algn="ctr"/>
            <a:r>
              <a:rPr lang="fr-FR" sz="2600" b="1" dirty="0">
                <a:solidFill>
                  <a:schemeClr val="accent2">
                    <a:lumMod val="50000"/>
                  </a:schemeClr>
                </a:solidFill>
              </a:rPr>
              <a:t>Sondage auprès des étudiants – </a:t>
            </a:r>
            <a:r>
              <a:rPr lang="fr-FR" sz="2600" b="1" dirty="0" err="1" smtClean="0">
                <a:solidFill>
                  <a:schemeClr val="accent2">
                    <a:lumMod val="50000"/>
                  </a:schemeClr>
                </a:solidFill>
              </a:rPr>
              <a:t>University</a:t>
            </a:r>
            <a:r>
              <a:rPr lang="fr-FR" sz="2600" b="1" dirty="0" smtClean="0">
                <a:solidFill>
                  <a:schemeClr val="accent2">
                    <a:lumMod val="50000"/>
                  </a:schemeClr>
                </a:solidFill>
              </a:rPr>
              <a:t> </a:t>
            </a:r>
            <a:r>
              <a:rPr lang="fr-FR" sz="2600" b="1" dirty="0">
                <a:solidFill>
                  <a:schemeClr val="accent2">
                    <a:lumMod val="50000"/>
                  </a:schemeClr>
                </a:solidFill>
              </a:rPr>
              <a:t>of Guelph</a:t>
            </a:r>
          </a:p>
        </p:txBody>
      </p:sp>
    </p:spTree>
    <p:extLst>
      <p:ext uri="{BB962C8B-B14F-4D97-AF65-F5344CB8AC3E}">
        <p14:creationId xmlns:p14="http://schemas.microsoft.com/office/powerpoint/2010/main" val="23760787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16"/>
          <p:cNvSpPr txBox="1">
            <a:spLocks noGrp="1"/>
          </p:cNvSpPr>
          <p:nvPr>
            <p:ph type="body" idx="1"/>
          </p:nvPr>
        </p:nvSpPr>
        <p:spPr>
          <a:xfrm>
            <a:off x="1608733" y="2268180"/>
            <a:ext cx="6062525" cy="1504189"/>
          </a:xfrm>
          <a:prstGeom prst="rect">
            <a:avLst/>
          </a:prstGeom>
        </p:spPr>
        <p:txBody>
          <a:bodyPr spcFirstLastPara="1" wrap="square" lIns="91425" tIns="91425" rIns="91425" bIns="91425" anchor="t" anchorCtr="0">
            <a:noAutofit/>
          </a:bodyPr>
          <a:lstStyle/>
          <a:p>
            <a:pPr marL="0" lvl="0" indent="0">
              <a:buNone/>
            </a:pPr>
            <a:r>
              <a:rPr lang="fr-FR" sz="2800" i="0" dirty="0">
                <a:solidFill>
                  <a:srgbClr val="000000"/>
                </a:solidFill>
              </a:rPr>
              <a:t>« C'est un sacrifice d'environ 15% par rapport à ma note finale, mais cela en vaut parfois la peine. » </a:t>
            </a:r>
          </a:p>
          <a:p>
            <a:pPr marL="0" lvl="0" indent="0">
              <a:buNone/>
            </a:pPr>
            <a:r>
              <a:rPr lang="fr-FR" sz="1600" i="0" dirty="0">
                <a:solidFill>
                  <a:srgbClr val="000000"/>
                </a:solidFill>
              </a:rPr>
              <a:t>(traduction)</a:t>
            </a:r>
          </a:p>
        </p:txBody>
      </p:sp>
      <p:sp>
        <p:nvSpPr>
          <p:cNvPr id="119" name="Google Shape;119;p16"/>
          <p:cNvSpPr txBox="1">
            <a:spLocks noGrp="1"/>
          </p:cNvSpPr>
          <p:nvPr>
            <p:ph type="sldNum" idx="12"/>
          </p:nvPr>
        </p:nvSpPr>
        <p:spPr>
          <a:xfrm>
            <a:off x="-125" y="4830281"/>
            <a:ext cx="9144000" cy="313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6</a:t>
            </a:fld>
            <a:endParaRPr/>
          </a:p>
        </p:txBody>
      </p:sp>
      <p:sp>
        <p:nvSpPr>
          <p:cNvPr id="4" name="Google Shape;125;p17"/>
          <p:cNvSpPr txBox="1">
            <a:spLocks/>
          </p:cNvSpPr>
          <p:nvPr/>
        </p:nvSpPr>
        <p:spPr>
          <a:xfrm>
            <a:off x="703857" y="936946"/>
            <a:ext cx="7736036" cy="44290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81000" algn="ctr" rtl="0">
              <a:lnSpc>
                <a:spcPct val="100000"/>
              </a:lnSpc>
              <a:spcBef>
                <a:spcPts val="600"/>
              </a:spcBef>
              <a:spcAft>
                <a:spcPts val="0"/>
              </a:spcAft>
              <a:buClr>
                <a:schemeClr val="accent6"/>
              </a:buClr>
              <a:buSzPts val="2400"/>
              <a:buFont typeface="Lato"/>
              <a:buChar char="▷"/>
              <a:defRPr sz="2400" b="0" i="1" u="none" strike="noStrike" cap="none">
                <a:solidFill>
                  <a:schemeClr val="dk1"/>
                </a:solidFill>
                <a:latin typeface="Lato"/>
                <a:ea typeface="Lato"/>
                <a:cs typeface="Lato"/>
                <a:sym typeface="Lato"/>
              </a:defRPr>
            </a:lvl1pPr>
            <a:lvl2pPr marL="914400" marR="0" lvl="1" indent="-381000" algn="ctr" rtl="0">
              <a:lnSpc>
                <a:spcPct val="100000"/>
              </a:lnSpc>
              <a:spcBef>
                <a:spcPts val="0"/>
              </a:spcBef>
              <a:spcAft>
                <a:spcPts val="0"/>
              </a:spcAft>
              <a:buClr>
                <a:schemeClr val="dk1"/>
              </a:buClr>
              <a:buSzPts val="2400"/>
              <a:buFont typeface="Lato"/>
              <a:buChar char="○"/>
              <a:defRPr sz="2400" b="0" i="1" u="none" strike="noStrike" cap="none">
                <a:solidFill>
                  <a:schemeClr val="dk1"/>
                </a:solidFill>
                <a:latin typeface="Lato"/>
                <a:ea typeface="Lato"/>
                <a:cs typeface="Lato"/>
                <a:sym typeface="Lato"/>
              </a:defRPr>
            </a:lvl2pPr>
            <a:lvl3pPr marL="1371600" marR="0" lvl="2" indent="-381000" algn="ctr" rtl="0">
              <a:lnSpc>
                <a:spcPct val="100000"/>
              </a:lnSpc>
              <a:spcBef>
                <a:spcPts val="0"/>
              </a:spcBef>
              <a:spcAft>
                <a:spcPts val="0"/>
              </a:spcAft>
              <a:buClr>
                <a:schemeClr val="dk1"/>
              </a:buClr>
              <a:buSzPts val="2400"/>
              <a:buFont typeface="Lato"/>
              <a:buChar char="■"/>
              <a:defRPr sz="2400" b="0" i="1" u="none" strike="noStrike" cap="none">
                <a:solidFill>
                  <a:schemeClr val="dk1"/>
                </a:solidFill>
                <a:latin typeface="Lato"/>
                <a:ea typeface="Lato"/>
                <a:cs typeface="Lato"/>
                <a:sym typeface="Lato"/>
              </a:defRPr>
            </a:lvl3pPr>
            <a:lvl4pPr marL="1828800" marR="0" lvl="3" indent="-381000" algn="ctr" rtl="0">
              <a:lnSpc>
                <a:spcPct val="100000"/>
              </a:lnSpc>
              <a:spcBef>
                <a:spcPts val="0"/>
              </a:spcBef>
              <a:spcAft>
                <a:spcPts val="0"/>
              </a:spcAft>
              <a:buClr>
                <a:schemeClr val="dk1"/>
              </a:buClr>
              <a:buSzPts val="2400"/>
              <a:buFont typeface="Lato"/>
              <a:buChar char="●"/>
              <a:defRPr sz="2400" b="0" i="1" u="none" strike="noStrike" cap="none">
                <a:solidFill>
                  <a:schemeClr val="dk1"/>
                </a:solidFill>
                <a:latin typeface="Lato"/>
                <a:ea typeface="Lato"/>
                <a:cs typeface="Lato"/>
                <a:sym typeface="Lato"/>
              </a:defRPr>
            </a:lvl4pPr>
            <a:lvl5pPr marL="2286000" marR="0" lvl="4" indent="-381000" algn="ctr" rtl="0">
              <a:lnSpc>
                <a:spcPct val="100000"/>
              </a:lnSpc>
              <a:spcBef>
                <a:spcPts val="0"/>
              </a:spcBef>
              <a:spcAft>
                <a:spcPts val="0"/>
              </a:spcAft>
              <a:buClr>
                <a:schemeClr val="dk1"/>
              </a:buClr>
              <a:buSzPts val="2400"/>
              <a:buFont typeface="Lato"/>
              <a:buChar char="○"/>
              <a:defRPr sz="2400" b="0" i="1" u="none" strike="noStrike" cap="none">
                <a:solidFill>
                  <a:schemeClr val="dk1"/>
                </a:solidFill>
                <a:latin typeface="Lato"/>
                <a:ea typeface="Lato"/>
                <a:cs typeface="Lato"/>
                <a:sym typeface="Lato"/>
              </a:defRPr>
            </a:lvl5pPr>
            <a:lvl6pPr marL="2743200" marR="0" lvl="5" indent="-381000" algn="ctr" rtl="0">
              <a:lnSpc>
                <a:spcPct val="100000"/>
              </a:lnSpc>
              <a:spcBef>
                <a:spcPts val="0"/>
              </a:spcBef>
              <a:spcAft>
                <a:spcPts val="0"/>
              </a:spcAft>
              <a:buClr>
                <a:schemeClr val="dk1"/>
              </a:buClr>
              <a:buSzPts val="2400"/>
              <a:buFont typeface="Lato"/>
              <a:buChar char="■"/>
              <a:defRPr sz="2400" b="0" i="1" u="none" strike="noStrike" cap="none">
                <a:solidFill>
                  <a:schemeClr val="dk1"/>
                </a:solidFill>
                <a:latin typeface="Lato"/>
                <a:ea typeface="Lato"/>
                <a:cs typeface="Lato"/>
                <a:sym typeface="Lato"/>
              </a:defRPr>
            </a:lvl6pPr>
            <a:lvl7pPr marL="3200400" marR="0" lvl="6" indent="-381000" algn="ctr" rtl="0">
              <a:lnSpc>
                <a:spcPct val="100000"/>
              </a:lnSpc>
              <a:spcBef>
                <a:spcPts val="0"/>
              </a:spcBef>
              <a:spcAft>
                <a:spcPts val="0"/>
              </a:spcAft>
              <a:buClr>
                <a:schemeClr val="dk1"/>
              </a:buClr>
              <a:buSzPts val="2400"/>
              <a:buFont typeface="Lato"/>
              <a:buChar char="●"/>
              <a:defRPr sz="2400" b="0" i="1" u="none" strike="noStrike" cap="none">
                <a:solidFill>
                  <a:schemeClr val="dk1"/>
                </a:solidFill>
                <a:latin typeface="Lato"/>
                <a:ea typeface="Lato"/>
                <a:cs typeface="Lato"/>
                <a:sym typeface="Lato"/>
              </a:defRPr>
            </a:lvl7pPr>
            <a:lvl8pPr marL="3657600" marR="0" lvl="7" indent="-381000" algn="ctr" rtl="0">
              <a:lnSpc>
                <a:spcPct val="100000"/>
              </a:lnSpc>
              <a:spcBef>
                <a:spcPts val="0"/>
              </a:spcBef>
              <a:spcAft>
                <a:spcPts val="0"/>
              </a:spcAft>
              <a:buClr>
                <a:schemeClr val="dk1"/>
              </a:buClr>
              <a:buSzPts val="2400"/>
              <a:buFont typeface="Lato"/>
              <a:buChar char="○"/>
              <a:defRPr sz="2400" b="0" i="1" u="none" strike="noStrike" cap="none">
                <a:solidFill>
                  <a:schemeClr val="dk1"/>
                </a:solidFill>
                <a:latin typeface="Lato"/>
                <a:ea typeface="Lato"/>
                <a:cs typeface="Lato"/>
                <a:sym typeface="Lato"/>
              </a:defRPr>
            </a:lvl8pPr>
            <a:lvl9pPr marL="4114800" marR="0" lvl="8" indent="-381000" algn="ctr" rtl="0">
              <a:lnSpc>
                <a:spcPct val="100000"/>
              </a:lnSpc>
              <a:spcBef>
                <a:spcPts val="0"/>
              </a:spcBef>
              <a:spcAft>
                <a:spcPts val="0"/>
              </a:spcAft>
              <a:buClr>
                <a:schemeClr val="dk1"/>
              </a:buClr>
              <a:buSzPts val="2400"/>
              <a:buFont typeface="Lato"/>
              <a:buChar char="■"/>
              <a:defRPr sz="2400" b="0" i="1" u="none" strike="noStrike" cap="none">
                <a:solidFill>
                  <a:schemeClr val="dk1"/>
                </a:solidFill>
                <a:latin typeface="Lato"/>
                <a:ea typeface="Lato"/>
                <a:cs typeface="Lato"/>
                <a:sym typeface="Lato"/>
              </a:defRPr>
            </a:lvl9pPr>
          </a:lstStyle>
          <a:p>
            <a:pPr marL="114300" indent="0">
              <a:buSzPts val="1800"/>
              <a:buFont typeface="Lato"/>
              <a:buNone/>
            </a:pPr>
            <a:r>
              <a:rPr lang="en-US" sz="2000" i="0" dirty="0" err="1">
                <a:solidFill>
                  <a:srgbClr val="000000"/>
                </a:solidFill>
              </a:rPr>
              <a:t>Inconvénient</a:t>
            </a:r>
            <a:r>
              <a:rPr lang="en-US" sz="2000" i="0" dirty="0">
                <a:solidFill>
                  <a:srgbClr val="000000"/>
                </a:solidFill>
              </a:rPr>
              <a:t> de ne pas </a:t>
            </a:r>
            <a:r>
              <a:rPr lang="en-US" sz="2000" i="0" dirty="0" err="1">
                <a:solidFill>
                  <a:srgbClr val="000000"/>
                </a:solidFill>
              </a:rPr>
              <a:t>acheter</a:t>
            </a:r>
            <a:r>
              <a:rPr lang="en-US" sz="2000" i="0" dirty="0">
                <a:solidFill>
                  <a:srgbClr val="000000"/>
                </a:solidFill>
              </a:rPr>
              <a:t> le </a:t>
            </a:r>
            <a:r>
              <a:rPr lang="en-US" sz="2000" i="0" dirty="0" err="1">
                <a:solidFill>
                  <a:srgbClr val="000000"/>
                </a:solidFill>
              </a:rPr>
              <a:t>manuel</a:t>
            </a:r>
            <a:endParaRPr lang="en-US" sz="2000" i="0" dirty="0">
              <a:solidFill>
                <a:srgbClr val="000000"/>
              </a:solidFill>
            </a:endParaRPr>
          </a:p>
        </p:txBody>
      </p:sp>
      <p:sp>
        <p:nvSpPr>
          <p:cNvPr id="5" name="Google Shape;124;p17"/>
          <p:cNvSpPr txBox="1">
            <a:spLocks/>
          </p:cNvSpPr>
          <p:nvPr/>
        </p:nvSpPr>
        <p:spPr>
          <a:xfrm>
            <a:off x="273312" y="283645"/>
            <a:ext cx="8597126" cy="616170"/>
          </a:xfrm>
          <a:prstGeom prst="rect">
            <a:avLst/>
          </a:prstGeom>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2600" b="1" dirty="0" err="1">
                <a:solidFill>
                  <a:schemeClr val="accent2">
                    <a:lumMod val="50000"/>
                  </a:schemeClr>
                </a:solidFill>
                <a:latin typeface="Raleway" panose="020B0604020202020204" charset="0"/>
              </a:rPr>
              <a:t>Sondage</a:t>
            </a:r>
            <a:r>
              <a:rPr lang="en-US" sz="2600" b="1" dirty="0">
                <a:solidFill>
                  <a:schemeClr val="accent2">
                    <a:lumMod val="50000"/>
                  </a:schemeClr>
                </a:solidFill>
                <a:latin typeface="Raleway" panose="020B0604020202020204" charset="0"/>
              </a:rPr>
              <a:t> </a:t>
            </a:r>
            <a:r>
              <a:rPr lang="en-US" sz="2600" b="1" dirty="0" err="1">
                <a:solidFill>
                  <a:schemeClr val="accent2">
                    <a:lumMod val="50000"/>
                  </a:schemeClr>
                </a:solidFill>
                <a:latin typeface="Raleway" panose="020B0604020202020204" charset="0"/>
              </a:rPr>
              <a:t>auprès</a:t>
            </a:r>
            <a:r>
              <a:rPr lang="en-US" sz="2600" b="1" dirty="0">
                <a:solidFill>
                  <a:schemeClr val="accent2">
                    <a:lumMod val="50000"/>
                  </a:schemeClr>
                </a:solidFill>
                <a:latin typeface="Raleway" panose="020B0604020202020204" charset="0"/>
              </a:rPr>
              <a:t> des </a:t>
            </a:r>
            <a:r>
              <a:rPr lang="en-US" sz="2600" b="1" dirty="0" err="1">
                <a:solidFill>
                  <a:schemeClr val="accent2">
                    <a:lumMod val="50000"/>
                  </a:schemeClr>
                </a:solidFill>
                <a:latin typeface="Raleway" panose="020B0604020202020204" charset="0"/>
              </a:rPr>
              <a:t>étudiants</a:t>
            </a:r>
            <a:r>
              <a:rPr lang="en-US" sz="2600" b="1" dirty="0">
                <a:solidFill>
                  <a:schemeClr val="accent2">
                    <a:lumMod val="50000"/>
                  </a:schemeClr>
                </a:solidFill>
                <a:latin typeface="Raleway" panose="020B0604020202020204" charset="0"/>
              </a:rPr>
              <a:t> </a:t>
            </a:r>
            <a:r>
              <a:rPr lang="en-US" sz="2600" b="1" dirty="0" smtClean="0">
                <a:solidFill>
                  <a:schemeClr val="accent2">
                    <a:lumMod val="50000"/>
                  </a:schemeClr>
                </a:solidFill>
                <a:latin typeface="Raleway" panose="020B0604020202020204" charset="0"/>
              </a:rPr>
              <a:t>– University </a:t>
            </a:r>
            <a:r>
              <a:rPr lang="en-US" sz="2600" b="1" dirty="0">
                <a:solidFill>
                  <a:schemeClr val="accent2">
                    <a:lumMod val="50000"/>
                  </a:schemeClr>
                </a:solidFill>
                <a:latin typeface="Raleway" panose="020B0604020202020204" charset="0"/>
              </a:rPr>
              <a:t>of Guelph</a:t>
            </a:r>
          </a:p>
        </p:txBody>
      </p:sp>
      <p:sp>
        <p:nvSpPr>
          <p:cNvPr id="2" name="Rectangle 1"/>
          <p:cNvSpPr/>
          <p:nvPr/>
        </p:nvSpPr>
        <p:spPr>
          <a:xfrm>
            <a:off x="1091453" y="4417464"/>
            <a:ext cx="7097086" cy="338554"/>
          </a:xfrm>
          <a:prstGeom prst="rect">
            <a:avLst/>
          </a:prstGeom>
        </p:spPr>
        <p:txBody>
          <a:bodyPr wrap="square">
            <a:spAutoFit/>
          </a:bodyPr>
          <a:lstStyle/>
          <a:p>
            <a:pPr algn="ctr"/>
            <a:r>
              <a:rPr lang="fr-CA" sz="800" dirty="0">
                <a:latin typeface="Lato" panose="020B0604020202020204" charset="0"/>
                <a:cs typeface="Calibri" panose="020F0502020204030204" pitchFamily="34" charset="0"/>
              </a:rPr>
              <a:t>Accessible Course Content and Open </a:t>
            </a:r>
            <a:r>
              <a:rPr lang="fr-CA" sz="800" dirty="0" err="1">
                <a:latin typeface="Lato" panose="020B0604020202020204" charset="0"/>
                <a:cs typeface="Calibri" panose="020F0502020204030204" pitchFamily="34" charset="0"/>
              </a:rPr>
              <a:t>Educational</a:t>
            </a:r>
            <a:r>
              <a:rPr lang="fr-CA" sz="800" dirty="0">
                <a:latin typeface="Lato" panose="020B0604020202020204" charset="0"/>
                <a:cs typeface="Calibri" panose="020F0502020204030204" pitchFamily="34" charset="0"/>
              </a:rPr>
              <a:t> </a:t>
            </a:r>
            <a:r>
              <a:rPr lang="fr-CA" sz="800" dirty="0" err="1">
                <a:latin typeface="Lato" panose="020B0604020202020204" charset="0"/>
                <a:cs typeface="Calibri" panose="020F0502020204030204" pitchFamily="34" charset="0"/>
              </a:rPr>
              <a:t>Resources</a:t>
            </a:r>
            <a:r>
              <a:rPr lang="fr-CA" sz="800" dirty="0">
                <a:latin typeface="Lato" panose="020B0604020202020204" charset="0"/>
                <a:cs typeface="Calibri" panose="020F0502020204030204" pitchFamily="34" charset="0"/>
              </a:rPr>
              <a:t> </a:t>
            </a:r>
            <a:r>
              <a:rPr lang="fr-CA" sz="800" dirty="0" err="1">
                <a:latin typeface="Lato" panose="020B0604020202020204" charset="0"/>
                <a:cs typeface="Calibri" panose="020F0502020204030204" pitchFamily="34" charset="0"/>
              </a:rPr>
              <a:t>Task</a:t>
            </a:r>
            <a:r>
              <a:rPr lang="fr-CA" sz="800" dirty="0">
                <a:latin typeface="Lato" panose="020B0604020202020204" charset="0"/>
                <a:cs typeface="Calibri" panose="020F0502020204030204" pitchFamily="34" charset="0"/>
              </a:rPr>
              <a:t> Force, </a:t>
            </a:r>
            <a:r>
              <a:rPr lang="fr-CA" sz="800" i="1" dirty="0" err="1">
                <a:latin typeface="Lato" panose="020B0604020202020204" charset="0"/>
                <a:cs typeface="Calibri" panose="020F0502020204030204" pitchFamily="34" charset="0"/>
              </a:rPr>
              <a:t>University</a:t>
            </a:r>
            <a:r>
              <a:rPr lang="fr-CA" sz="800" i="1" dirty="0">
                <a:latin typeface="Lato" panose="020B0604020202020204" charset="0"/>
                <a:cs typeface="Calibri" panose="020F0502020204030204" pitchFamily="34" charset="0"/>
              </a:rPr>
              <a:t> of Guelph </a:t>
            </a:r>
            <a:r>
              <a:rPr lang="fr-CA" sz="800" i="1" dirty="0" err="1">
                <a:latin typeface="Lato" panose="020B0604020202020204" charset="0"/>
                <a:cs typeface="Calibri" panose="020F0502020204030204" pitchFamily="34" charset="0"/>
              </a:rPr>
              <a:t>Student</a:t>
            </a:r>
            <a:r>
              <a:rPr lang="fr-CA" sz="800" i="1" dirty="0">
                <a:latin typeface="Lato" panose="020B0604020202020204" charset="0"/>
                <a:cs typeface="Calibri" panose="020F0502020204030204" pitchFamily="34" charset="0"/>
              </a:rPr>
              <a:t> </a:t>
            </a:r>
            <a:r>
              <a:rPr lang="fr-CA" sz="800" i="1" dirty="0" err="1">
                <a:latin typeface="Lato" panose="020B0604020202020204" charset="0"/>
                <a:cs typeface="Calibri" panose="020F0502020204030204" pitchFamily="34" charset="0"/>
              </a:rPr>
              <a:t>Textbook</a:t>
            </a:r>
            <a:r>
              <a:rPr lang="fr-CA" sz="800" i="1" dirty="0">
                <a:latin typeface="Lato" panose="020B0604020202020204" charset="0"/>
                <a:cs typeface="Calibri" panose="020F0502020204030204" pitchFamily="34" charset="0"/>
              </a:rPr>
              <a:t> </a:t>
            </a:r>
            <a:r>
              <a:rPr lang="fr-CA" sz="800" i="1" dirty="0" smtClean="0">
                <a:latin typeface="Lato" panose="020B0604020202020204" charset="0"/>
                <a:cs typeface="Calibri" panose="020F0502020204030204" pitchFamily="34" charset="0"/>
              </a:rPr>
              <a:t>Survey</a:t>
            </a:r>
            <a:r>
              <a:rPr lang="fr-CA" sz="800" dirty="0" smtClean="0">
                <a:latin typeface="Lato" panose="020B0604020202020204" charset="0"/>
                <a:cs typeface="Calibri" panose="020F0502020204030204" pitchFamily="34" charset="0"/>
              </a:rPr>
              <a:t> (18 octobre 2017), </a:t>
            </a:r>
            <a:r>
              <a:rPr lang="fr-CA" sz="800" dirty="0">
                <a:latin typeface="Lato" panose="020B0604020202020204" charset="0"/>
                <a:cs typeface="Calibri" panose="020F0502020204030204" pitchFamily="34" charset="0"/>
                <a:hlinkClick r:id="rId3"/>
              </a:rPr>
              <a:t>https://</a:t>
            </a:r>
            <a:r>
              <a:rPr lang="fr-CA" sz="800" dirty="0" smtClean="0">
                <a:latin typeface="Lato" panose="020B0604020202020204" charset="0"/>
                <a:cs typeface="Calibri" panose="020F0502020204030204" pitchFamily="34" charset="0"/>
                <a:hlinkClick r:id="rId3"/>
              </a:rPr>
              <a:t>www.lib.uoguelph.ca/sites/default/files/uofg_student_textbooksurvey_report.pdf</a:t>
            </a:r>
            <a:r>
              <a:rPr lang="fr-CA" sz="800" dirty="0" smtClean="0">
                <a:latin typeface="Lato" panose="020B0604020202020204" charset="0"/>
                <a:cs typeface="Calibri" panose="020F0502020204030204" pitchFamily="34" charset="0"/>
              </a:rPr>
              <a:t>.</a:t>
            </a:r>
            <a:endParaRPr lang="en-US" sz="800" dirty="0"/>
          </a:p>
        </p:txBody>
      </p:sp>
    </p:spTree>
    <p:extLst>
      <p:ext uri="{BB962C8B-B14F-4D97-AF65-F5344CB8AC3E}">
        <p14:creationId xmlns:p14="http://schemas.microsoft.com/office/powerpoint/2010/main" val="13046841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16"/>
          <p:cNvSpPr txBox="1">
            <a:spLocks noGrp="1"/>
          </p:cNvSpPr>
          <p:nvPr>
            <p:ph type="body" idx="1"/>
          </p:nvPr>
        </p:nvSpPr>
        <p:spPr>
          <a:xfrm>
            <a:off x="771977" y="1957377"/>
            <a:ext cx="7736036" cy="2234032"/>
          </a:xfrm>
          <a:prstGeom prst="rect">
            <a:avLst/>
          </a:prstGeom>
        </p:spPr>
        <p:txBody>
          <a:bodyPr spcFirstLastPara="1" wrap="square" lIns="91425" tIns="91425" rIns="91425" bIns="91425" anchor="t" anchorCtr="0">
            <a:noAutofit/>
          </a:bodyPr>
          <a:lstStyle/>
          <a:p>
            <a:pPr marL="0" lvl="0" indent="0">
              <a:buNone/>
            </a:pPr>
            <a:r>
              <a:rPr lang="fr-FR" sz="2500" i="0" dirty="0">
                <a:solidFill>
                  <a:srgbClr val="000000"/>
                </a:solidFill>
              </a:rPr>
              <a:t>« Si vous n'avez pas les moyens d'acheter un manuel scolaire, vous avez moins de possibilités d'apprendre que vos camarades de classe. Votre note pourrait être plus faible uniquement parce que vous n'êtes pas du même milieu socio-économique. »</a:t>
            </a:r>
          </a:p>
          <a:p>
            <a:pPr marL="0" lvl="0" indent="0">
              <a:buNone/>
            </a:pPr>
            <a:r>
              <a:rPr lang="fr-FR" sz="1600" i="0" dirty="0">
                <a:solidFill>
                  <a:srgbClr val="000000"/>
                </a:solidFill>
              </a:rPr>
              <a:t>(traduction)</a:t>
            </a:r>
            <a:endParaRPr sz="1600" i="0" dirty="0">
              <a:solidFill>
                <a:srgbClr val="000000"/>
              </a:solidFill>
            </a:endParaRPr>
          </a:p>
        </p:txBody>
      </p:sp>
      <p:sp>
        <p:nvSpPr>
          <p:cNvPr id="119" name="Google Shape;119;p16"/>
          <p:cNvSpPr txBox="1">
            <a:spLocks noGrp="1"/>
          </p:cNvSpPr>
          <p:nvPr>
            <p:ph type="sldNum" idx="12"/>
          </p:nvPr>
        </p:nvSpPr>
        <p:spPr>
          <a:xfrm>
            <a:off x="-125" y="4830281"/>
            <a:ext cx="9144000" cy="313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7</a:t>
            </a:fld>
            <a:endParaRPr/>
          </a:p>
        </p:txBody>
      </p:sp>
      <p:sp>
        <p:nvSpPr>
          <p:cNvPr id="7" name="Rectangle 6"/>
          <p:cNvSpPr/>
          <p:nvPr/>
        </p:nvSpPr>
        <p:spPr>
          <a:xfrm>
            <a:off x="1091453" y="4417464"/>
            <a:ext cx="7097086" cy="338554"/>
          </a:xfrm>
          <a:prstGeom prst="rect">
            <a:avLst/>
          </a:prstGeom>
        </p:spPr>
        <p:txBody>
          <a:bodyPr wrap="square">
            <a:spAutoFit/>
          </a:bodyPr>
          <a:lstStyle/>
          <a:p>
            <a:pPr algn="ctr"/>
            <a:r>
              <a:rPr lang="fr-CA" sz="800" dirty="0">
                <a:latin typeface="Lato" panose="020B0604020202020204" charset="0"/>
                <a:cs typeface="Calibri" panose="020F0502020204030204" pitchFamily="34" charset="0"/>
              </a:rPr>
              <a:t>Accessible Course Content and Open </a:t>
            </a:r>
            <a:r>
              <a:rPr lang="fr-CA" sz="800" dirty="0" err="1">
                <a:latin typeface="Lato" panose="020B0604020202020204" charset="0"/>
                <a:cs typeface="Calibri" panose="020F0502020204030204" pitchFamily="34" charset="0"/>
              </a:rPr>
              <a:t>Educational</a:t>
            </a:r>
            <a:r>
              <a:rPr lang="fr-CA" sz="800" dirty="0">
                <a:latin typeface="Lato" panose="020B0604020202020204" charset="0"/>
                <a:cs typeface="Calibri" panose="020F0502020204030204" pitchFamily="34" charset="0"/>
              </a:rPr>
              <a:t> </a:t>
            </a:r>
            <a:r>
              <a:rPr lang="fr-CA" sz="800" dirty="0" err="1">
                <a:latin typeface="Lato" panose="020B0604020202020204" charset="0"/>
                <a:cs typeface="Calibri" panose="020F0502020204030204" pitchFamily="34" charset="0"/>
              </a:rPr>
              <a:t>Resources</a:t>
            </a:r>
            <a:r>
              <a:rPr lang="fr-CA" sz="800" dirty="0">
                <a:latin typeface="Lato" panose="020B0604020202020204" charset="0"/>
                <a:cs typeface="Calibri" panose="020F0502020204030204" pitchFamily="34" charset="0"/>
              </a:rPr>
              <a:t> </a:t>
            </a:r>
            <a:r>
              <a:rPr lang="fr-CA" sz="800" dirty="0" err="1">
                <a:latin typeface="Lato" panose="020B0604020202020204" charset="0"/>
                <a:cs typeface="Calibri" panose="020F0502020204030204" pitchFamily="34" charset="0"/>
              </a:rPr>
              <a:t>Task</a:t>
            </a:r>
            <a:r>
              <a:rPr lang="fr-CA" sz="800" dirty="0">
                <a:latin typeface="Lato" panose="020B0604020202020204" charset="0"/>
                <a:cs typeface="Calibri" panose="020F0502020204030204" pitchFamily="34" charset="0"/>
              </a:rPr>
              <a:t> Force, </a:t>
            </a:r>
            <a:r>
              <a:rPr lang="fr-CA" sz="800" i="1" dirty="0" err="1">
                <a:latin typeface="Lato" panose="020B0604020202020204" charset="0"/>
                <a:cs typeface="Calibri" panose="020F0502020204030204" pitchFamily="34" charset="0"/>
              </a:rPr>
              <a:t>University</a:t>
            </a:r>
            <a:r>
              <a:rPr lang="fr-CA" sz="800" i="1" dirty="0">
                <a:latin typeface="Lato" panose="020B0604020202020204" charset="0"/>
                <a:cs typeface="Calibri" panose="020F0502020204030204" pitchFamily="34" charset="0"/>
              </a:rPr>
              <a:t> of Guelph </a:t>
            </a:r>
            <a:r>
              <a:rPr lang="fr-CA" sz="800" i="1" dirty="0" err="1">
                <a:latin typeface="Lato" panose="020B0604020202020204" charset="0"/>
                <a:cs typeface="Calibri" panose="020F0502020204030204" pitchFamily="34" charset="0"/>
              </a:rPr>
              <a:t>Student</a:t>
            </a:r>
            <a:r>
              <a:rPr lang="fr-CA" sz="800" i="1" dirty="0">
                <a:latin typeface="Lato" panose="020B0604020202020204" charset="0"/>
                <a:cs typeface="Calibri" panose="020F0502020204030204" pitchFamily="34" charset="0"/>
              </a:rPr>
              <a:t> </a:t>
            </a:r>
            <a:r>
              <a:rPr lang="fr-CA" sz="800" i="1" dirty="0" err="1">
                <a:latin typeface="Lato" panose="020B0604020202020204" charset="0"/>
                <a:cs typeface="Calibri" panose="020F0502020204030204" pitchFamily="34" charset="0"/>
              </a:rPr>
              <a:t>Textbook</a:t>
            </a:r>
            <a:r>
              <a:rPr lang="fr-CA" sz="800" i="1" dirty="0">
                <a:latin typeface="Lato" panose="020B0604020202020204" charset="0"/>
                <a:cs typeface="Calibri" panose="020F0502020204030204" pitchFamily="34" charset="0"/>
              </a:rPr>
              <a:t> </a:t>
            </a:r>
            <a:r>
              <a:rPr lang="fr-CA" sz="800" i="1" dirty="0" smtClean="0">
                <a:latin typeface="Lato" panose="020B0604020202020204" charset="0"/>
                <a:cs typeface="Calibri" panose="020F0502020204030204" pitchFamily="34" charset="0"/>
              </a:rPr>
              <a:t>Survey</a:t>
            </a:r>
            <a:r>
              <a:rPr lang="fr-CA" sz="800" dirty="0">
                <a:latin typeface="Lato" panose="020B0604020202020204" charset="0"/>
                <a:cs typeface="Calibri" panose="020F0502020204030204" pitchFamily="34" charset="0"/>
              </a:rPr>
              <a:t> </a:t>
            </a:r>
            <a:r>
              <a:rPr lang="fr-CA" sz="800" dirty="0" smtClean="0">
                <a:latin typeface="Lato" panose="020B0604020202020204" charset="0"/>
                <a:cs typeface="Calibri" panose="020F0502020204030204" pitchFamily="34" charset="0"/>
              </a:rPr>
              <a:t>(18 octobre 2017), </a:t>
            </a:r>
            <a:r>
              <a:rPr lang="fr-CA" sz="800" dirty="0">
                <a:latin typeface="Lato" panose="020B0604020202020204" charset="0"/>
                <a:cs typeface="Calibri" panose="020F0502020204030204" pitchFamily="34" charset="0"/>
                <a:hlinkClick r:id="rId3"/>
              </a:rPr>
              <a:t>https://</a:t>
            </a:r>
            <a:r>
              <a:rPr lang="fr-CA" sz="800" dirty="0" smtClean="0">
                <a:latin typeface="Lato" panose="020B0604020202020204" charset="0"/>
                <a:cs typeface="Calibri" panose="020F0502020204030204" pitchFamily="34" charset="0"/>
                <a:hlinkClick r:id="rId3"/>
              </a:rPr>
              <a:t>www.lib.uoguelph.ca/sites/default/files/uofg_student_textbooksurvey_report.pdf</a:t>
            </a:r>
            <a:r>
              <a:rPr lang="fr-CA" sz="800" dirty="0" smtClean="0">
                <a:latin typeface="Lato" panose="020B0604020202020204" charset="0"/>
                <a:cs typeface="Calibri" panose="020F0502020204030204" pitchFamily="34" charset="0"/>
              </a:rPr>
              <a:t>.</a:t>
            </a:r>
            <a:endParaRPr lang="en-US" sz="800" dirty="0"/>
          </a:p>
        </p:txBody>
      </p:sp>
      <p:sp>
        <p:nvSpPr>
          <p:cNvPr id="8" name="Google Shape;124;p17"/>
          <p:cNvSpPr txBox="1">
            <a:spLocks/>
          </p:cNvSpPr>
          <p:nvPr/>
        </p:nvSpPr>
        <p:spPr>
          <a:xfrm>
            <a:off x="241731" y="335921"/>
            <a:ext cx="8796528" cy="616170"/>
          </a:xfrm>
          <a:prstGeom prst="rect">
            <a:avLst/>
          </a:prstGeom>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2600" b="1" dirty="0" err="1">
                <a:solidFill>
                  <a:schemeClr val="accent2">
                    <a:lumMod val="50000"/>
                  </a:schemeClr>
                </a:solidFill>
                <a:latin typeface="Raleway" panose="020B0604020202020204" charset="0"/>
              </a:rPr>
              <a:t>Sondage</a:t>
            </a:r>
            <a:r>
              <a:rPr lang="en-US" sz="2600" b="1" dirty="0">
                <a:solidFill>
                  <a:schemeClr val="accent2">
                    <a:lumMod val="50000"/>
                  </a:schemeClr>
                </a:solidFill>
                <a:latin typeface="Raleway" panose="020B0604020202020204" charset="0"/>
              </a:rPr>
              <a:t> </a:t>
            </a:r>
            <a:r>
              <a:rPr lang="en-US" sz="2600" b="1" dirty="0" err="1">
                <a:solidFill>
                  <a:schemeClr val="accent2">
                    <a:lumMod val="50000"/>
                  </a:schemeClr>
                </a:solidFill>
                <a:latin typeface="Raleway" panose="020B0604020202020204" charset="0"/>
              </a:rPr>
              <a:t>auprès</a:t>
            </a:r>
            <a:r>
              <a:rPr lang="en-US" sz="2600" b="1" dirty="0">
                <a:solidFill>
                  <a:schemeClr val="accent2">
                    <a:lumMod val="50000"/>
                  </a:schemeClr>
                </a:solidFill>
                <a:latin typeface="Raleway" panose="020B0604020202020204" charset="0"/>
              </a:rPr>
              <a:t> des </a:t>
            </a:r>
            <a:r>
              <a:rPr lang="en-US" sz="2600" b="1" dirty="0" err="1">
                <a:solidFill>
                  <a:schemeClr val="accent2">
                    <a:lumMod val="50000"/>
                  </a:schemeClr>
                </a:solidFill>
                <a:latin typeface="Raleway" panose="020B0604020202020204" charset="0"/>
              </a:rPr>
              <a:t>étudiants</a:t>
            </a:r>
            <a:r>
              <a:rPr lang="en-US" sz="2600" b="1" dirty="0">
                <a:solidFill>
                  <a:schemeClr val="accent2">
                    <a:lumMod val="50000"/>
                  </a:schemeClr>
                </a:solidFill>
                <a:latin typeface="Raleway" panose="020B0604020202020204" charset="0"/>
              </a:rPr>
              <a:t> – </a:t>
            </a:r>
            <a:r>
              <a:rPr lang="en-US" sz="2600" b="1" dirty="0" smtClean="0">
                <a:solidFill>
                  <a:schemeClr val="accent2">
                    <a:lumMod val="50000"/>
                  </a:schemeClr>
                </a:solidFill>
                <a:latin typeface="Raleway" panose="020B0604020202020204" charset="0"/>
              </a:rPr>
              <a:t>University </a:t>
            </a:r>
            <a:r>
              <a:rPr lang="en-US" sz="2600" b="1" dirty="0">
                <a:solidFill>
                  <a:schemeClr val="accent2">
                    <a:lumMod val="50000"/>
                  </a:schemeClr>
                </a:solidFill>
                <a:latin typeface="Raleway" panose="020B0604020202020204" charset="0"/>
              </a:rPr>
              <a:t>of Guelph</a:t>
            </a:r>
          </a:p>
        </p:txBody>
      </p:sp>
      <p:sp>
        <p:nvSpPr>
          <p:cNvPr id="9" name="Google Shape;125;p17"/>
          <p:cNvSpPr txBox="1">
            <a:spLocks/>
          </p:cNvSpPr>
          <p:nvPr/>
        </p:nvSpPr>
        <p:spPr>
          <a:xfrm>
            <a:off x="703857" y="952091"/>
            <a:ext cx="7736036" cy="44290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81000" algn="ctr" rtl="0">
              <a:lnSpc>
                <a:spcPct val="100000"/>
              </a:lnSpc>
              <a:spcBef>
                <a:spcPts val="600"/>
              </a:spcBef>
              <a:spcAft>
                <a:spcPts val="0"/>
              </a:spcAft>
              <a:buClr>
                <a:schemeClr val="accent6"/>
              </a:buClr>
              <a:buSzPts val="2400"/>
              <a:buFont typeface="Lato"/>
              <a:buChar char="▷"/>
              <a:defRPr sz="2400" b="0" i="1" u="none" strike="noStrike" cap="none">
                <a:solidFill>
                  <a:schemeClr val="dk1"/>
                </a:solidFill>
                <a:latin typeface="Lato"/>
                <a:ea typeface="Lato"/>
                <a:cs typeface="Lato"/>
                <a:sym typeface="Lato"/>
              </a:defRPr>
            </a:lvl1pPr>
            <a:lvl2pPr marL="914400" marR="0" lvl="1" indent="-381000" algn="ctr" rtl="0">
              <a:lnSpc>
                <a:spcPct val="100000"/>
              </a:lnSpc>
              <a:spcBef>
                <a:spcPts val="0"/>
              </a:spcBef>
              <a:spcAft>
                <a:spcPts val="0"/>
              </a:spcAft>
              <a:buClr>
                <a:schemeClr val="dk1"/>
              </a:buClr>
              <a:buSzPts val="2400"/>
              <a:buFont typeface="Lato"/>
              <a:buChar char="○"/>
              <a:defRPr sz="2400" b="0" i="1" u="none" strike="noStrike" cap="none">
                <a:solidFill>
                  <a:schemeClr val="dk1"/>
                </a:solidFill>
                <a:latin typeface="Lato"/>
                <a:ea typeface="Lato"/>
                <a:cs typeface="Lato"/>
                <a:sym typeface="Lato"/>
              </a:defRPr>
            </a:lvl2pPr>
            <a:lvl3pPr marL="1371600" marR="0" lvl="2" indent="-381000" algn="ctr" rtl="0">
              <a:lnSpc>
                <a:spcPct val="100000"/>
              </a:lnSpc>
              <a:spcBef>
                <a:spcPts val="0"/>
              </a:spcBef>
              <a:spcAft>
                <a:spcPts val="0"/>
              </a:spcAft>
              <a:buClr>
                <a:schemeClr val="dk1"/>
              </a:buClr>
              <a:buSzPts val="2400"/>
              <a:buFont typeface="Lato"/>
              <a:buChar char="■"/>
              <a:defRPr sz="2400" b="0" i="1" u="none" strike="noStrike" cap="none">
                <a:solidFill>
                  <a:schemeClr val="dk1"/>
                </a:solidFill>
                <a:latin typeface="Lato"/>
                <a:ea typeface="Lato"/>
                <a:cs typeface="Lato"/>
                <a:sym typeface="Lato"/>
              </a:defRPr>
            </a:lvl3pPr>
            <a:lvl4pPr marL="1828800" marR="0" lvl="3" indent="-381000" algn="ctr" rtl="0">
              <a:lnSpc>
                <a:spcPct val="100000"/>
              </a:lnSpc>
              <a:spcBef>
                <a:spcPts val="0"/>
              </a:spcBef>
              <a:spcAft>
                <a:spcPts val="0"/>
              </a:spcAft>
              <a:buClr>
                <a:schemeClr val="dk1"/>
              </a:buClr>
              <a:buSzPts val="2400"/>
              <a:buFont typeface="Lato"/>
              <a:buChar char="●"/>
              <a:defRPr sz="2400" b="0" i="1" u="none" strike="noStrike" cap="none">
                <a:solidFill>
                  <a:schemeClr val="dk1"/>
                </a:solidFill>
                <a:latin typeface="Lato"/>
                <a:ea typeface="Lato"/>
                <a:cs typeface="Lato"/>
                <a:sym typeface="Lato"/>
              </a:defRPr>
            </a:lvl4pPr>
            <a:lvl5pPr marL="2286000" marR="0" lvl="4" indent="-381000" algn="ctr" rtl="0">
              <a:lnSpc>
                <a:spcPct val="100000"/>
              </a:lnSpc>
              <a:spcBef>
                <a:spcPts val="0"/>
              </a:spcBef>
              <a:spcAft>
                <a:spcPts val="0"/>
              </a:spcAft>
              <a:buClr>
                <a:schemeClr val="dk1"/>
              </a:buClr>
              <a:buSzPts val="2400"/>
              <a:buFont typeface="Lato"/>
              <a:buChar char="○"/>
              <a:defRPr sz="2400" b="0" i="1" u="none" strike="noStrike" cap="none">
                <a:solidFill>
                  <a:schemeClr val="dk1"/>
                </a:solidFill>
                <a:latin typeface="Lato"/>
                <a:ea typeface="Lato"/>
                <a:cs typeface="Lato"/>
                <a:sym typeface="Lato"/>
              </a:defRPr>
            </a:lvl5pPr>
            <a:lvl6pPr marL="2743200" marR="0" lvl="5" indent="-381000" algn="ctr" rtl="0">
              <a:lnSpc>
                <a:spcPct val="100000"/>
              </a:lnSpc>
              <a:spcBef>
                <a:spcPts val="0"/>
              </a:spcBef>
              <a:spcAft>
                <a:spcPts val="0"/>
              </a:spcAft>
              <a:buClr>
                <a:schemeClr val="dk1"/>
              </a:buClr>
              <a:buSzPts val="2400"/>
              <a:buFont typeface="Lato"/>
              <a:buChar char="■"/>
              <a:defRPr sz="2400" b="0" i="1" u="none" strike="noStrike" cap="none">
                <a:solidFill>
                  <a:schemeClr val="dk1"/>
                </a:solidFill>
                <a:latin typeface="Lato"/>
                <a:ea typeface="Lato"/>
                <a:cs typeface="Lato"/>
                <a:sym typeface="Lato"/>
              </a:defRPr>
            </a:lvl6pPr>
            <a:lvl7pPr marL="3200400" marR="0" lvl="6" indent="-381000" algn="ctr" rtl="0">
              <a:lnSpc>
                <a:spcPct val="100000"/>
              </a:lnSpc>
              <a:spcBef>
                <a:spcPts val="0"/>
              </a:spcBef>
              <a:spcAft>
                <a:spcPts val="0"/>
              </a:spcAft>
              <a:buClr>
                <a:schemeClr val="dk1"/>
              </a:buClr>
              <a:buSzPts val="2400"/>
              <a:buFont typeface="Lato"/>
              <a:buChar char="●"/>
              <a:defRPr sz="2400" b="0" i="1" u="none" strike="noStrike" cap="none">
                <a:solidFill>
                  <a:schemeClr val="dk1"/>
                </a:solidFill>
                <a:latin typeface="Lato"/>
                <a:ea typeface="Lato"/>
                <a:cs typeface="Lato"/>
                <a:sym typeface="Lato"/>
              </a:defRPr>
            </a:lvl7pPr>
            <a:lvl8pPr marL="3657600" marR="0" lvl="7" indent="-381000" algn="ctr" rtl="0">
              <a:lnSpc>
                <a:spcPct val="100000"/>
              </a:lnSpc>
              <a:spcBef>
                <a:spcPts val="0"/>
              </a:spcBef>
              <a:spcAft>
                <a:spcPts val="0"/>
              </a:spcAft>
              <a:buClr>
                <a:schemeClr val="dk1"/>
              </a:buClr>
              <a:buSzPts val="2400"/>
              <a:buFont typeface="Lato"/>
              <a:buChar char="○"/>
              <a:defRPr sz="2400" b="0" i="1" u="none" strike="noStrike" cap="none">
                <a:solidFill>
                  <a:schemeClr val="dk1"/>
                </a:solidFill>
                <a:latin typeface="Lato"/>
                <a:ea typeface="Lato"/>
                <a:cs typeface="Lato"/>
                <a:sym typeface="Lato"/>
              </a:defRPr>
            </a:lvl8pPr>
            <a:lvl9pPr marL="4114800" marR="0" lvl="8" indent="-381000" algn="ctr" rtl="0">
              <a:lnSpc>
                <a:spcPct val="100000"/>
              </a:lnSpc>
              <a:spcBef>
                <a:spcPts val="0"/>
              </a:spcBef>
              <a:spcAft>
                <a:spcPts val="0"/>
              </a:spcAft>
              <a:buClr>
                <a:schemeClr val="dk1"/>
              </a:buClr>
              <a:buSzPts val="2400"/>
              <a:buFont typeface="Lato"/>
              <a:buChar char="■"/>
              <a:defRPr sz="2400" b="0" i="1" u="none" strike="noStrike" cap="none">
                <a:solidFill>
                  <a:schemeClr val="dk1"/>
                </a:solidFill>
                <a:latin typeface="Lato"/>
                <a:ea typeface="Lato"/>
                <a:cs typeface="Lato"/>
                <a:sym typeface="Lato"/>
              </a:defRPr>
            </a:lvl9pPr>
          </a:lstStyle>
          <a:p>
            <a:pPr marL="114300" indent="0">
              <a:buSzPts val="1800"/>
              <a:buFont typeface="Lato"/>
              <a:buNone/>
            </a:pPr>
            <a:r>
              <a:rPr lang="en-US" sz="2000" i="0" dirty="0" err="1">
                <a:solidFill>
                  <a:srgbClr val="000000"/>
                </a:solidFill>
              </a:rPr>
              <a:t>Inconvénient</a:t>
            </a:r>
            <a:r>
              <a:rPr lang="en-US" sz="2000" i="0" dirty="0">
                <a:solidFill>
                  <a:srgbClr val="000000"/>
                </a:solidFill>
              </a:rPr>
              <a:t> de ne pas </a:t>
            </a:r>
            <a:r>
              <a:rPr lang="en-US" sz="2000" i="0" dirty="0" err="1">
                <a:solidFill>
                  <a:srgbClr val="000000"/>
                </a:solidFill>
              </a:rPr>
              <a:t>acheter</a:t>
            </a:r>
            <a:r>
              <a:rPr lang="en-US" sz="2000" i="0" dirty="0">
                <a:solidFill>
                  <a:srgbClr val="000000"/>
                </a:solidFill>
              </a:rPr>
              <a:t> le </a:t>
            </a:r>
            <a:r>
              <a:rPr lang="en-US" sz="2000" i="0" dirty="0" err="1">
                <a:solidFill>
                  <a:srgbClr val="000000"/>
                </a:solidFill>
              </a:rPr>
              <a:t>manuel</a:t>
            </a:r>
            <a:endParaRPr lang="en-US" sz="2000" i="0" dirty="0">
              <a:solidFill>
                <a:srgbClr val="000000"/>
              </a:solidFill>
            </a:endParaRPr>
          </a:p>
        </p:txBody>
      </p:sp>
    </p:spTree>
    <p:extLst>
      <p:ext uri="{BB962C8B-B14F-4D97-AF65-F5344CB8AC3E}">
        <p14:creationId xmlns:p14="http://schemas.microsoft.com/office/powerpoint/2010/main" val="5859932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16"/>
          <p:cNvSpPr txBox="1">
            <a:spLocks noGrp="1"/>
          </p:cNvSpPr>
          <p:nvPr>
            <p:ph type="body" idx="1"/>
          </p:nvPr>
        </p:nvSpPr>
        <p:spPr>
          <a:xfrm>
            <a:off x="697268" y="1932841"/>
            <a:ext cx="7693640" cy="2234032"/>
          </a:xfrm>
          <a:prstGeom prst="rect">
            <a:avLst/>
          </a:prstGeom>
        </p:spPr>
        <p:txBody>
          <a:bodyPr spcFirstLastPara="1" wrap="square" lIns="91425" tIns="91425" rIns="91425" bIns="91425" anchor="t" anchorCtr="0">
            <a:noAutofit/>
          </a:bodyPr>
          <a:lstStyle/>
          <a:p>
            <a:pPr marL="0" lvl="0" indent="0">
              <a:buNone/>
            </a:pPr>
            <a:r>
              <a:rPr lang="fr-FR" sz="2500" i="0" dirty="0">
                <a:solidFill>
                  <a:srgbClr val="000000"/>
                </a:solidFill>
              </a:rPr>
              <a:t>« Je suis confronté à un compromis entre obtenir des notes suffisamment bonnes pour impressionner les personnes qui contrôlent mon avenir et être capable de satisfaire mes besoins de base comme la nourriture. Je dois choisir la nourriture. »</a:t>
            </a:r>
          </a:p>
          <a:p>
            <a:pPr marL="0" lvl="0" indent="0">
              <a:buNone/>
            </a:pPr>
            <a:r>
              <a:rPr lang="fr-FR" sz="1600" i="0" dirty="0">
                <a:solidFill>
                  <a:srgbClr val="000000"/>
                </a:solidFill>
              </a:rPr>
              <a:t>(traduction)</a:t>
            </a:r>
            <a:endParaRPr sz="1600" i="0" dirty="0">
              <a:solidFill>
                <a:srgbClr val="000000"/>
              </a:solidFill>
            </a:endParaRPr>
          </a:p>
        </p:txBody>
      </p:sp>
      <p:sp>
        <p:nvSpPr>
          <p:cNvPr id="119" name="Google Shape;119;p16"/>
          <p:cNvSpPr txBox="1">
            <a:spLocks noGrp="1"/>
          </p:cNvSpPr>
          <p:nvPr>
            <p:ph type="sldNum" idx="12"/>
          </p:nvPr>
        </p:nvSpPr>
        <p:spPr>
          <a:xfrm>
            <a:off x="-125" y="4830281"/>
            <a:ext cx="9144000" cy="313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8</a:t>
            </a:fld>
            <a:endParaRPr/>
          </a:p>
        </p:txBody>
      </p:sp>
      <p:sp>
        <p:nvSpPr>
          <p:cNvPr id="7" name="Rectangle 6"/>
          <p:cNvSpPr/>
          <p:nvPr/>
        </p:nvSpPr>
        <p:spPr>
          <a:xfrm>
            <a:off x="1091453" y="4417464"/>
            <a:ext cx="7097086" cy="338554"/>
          </a:xfrm>
          <a:prstGeom prst="rect">
            <a:avLst/>
          </a:prstGeom>
        </p:spPr>
        <p:txBody>
          <a:bodyPr wrap="square">
            <a:spAutoFit/>
          </a:bodyPr>
          <a:lstStyle/>
          <a:p>
            <a:pPr algn="ctr"/>
            <a:r>
              <a:rPr lang="fr-CA" sz="800" dirty="0">
                <a:latin typeface="Lato" panose="020B0604020202020204" charset="0"/>
                <a:cs typeface="Calibri" panose="020F0502020204030204" pitchFamily="34" charset="0"/>
              </a:rPr>
              <a:t>Accessible Course Content and Open </a:t>
            </a:r>
            <a:r>
              <a:rPr lang="fr-CA" sz="800" dirty="0" err="1">
                <a:latin typeface="Lato" panose="020B0604020202020204" charset="0"/>
                <a:cs typeface="Calibri" panose="020F0502020204030204" pitchFamily="34" charset="0"/>
              </a:rPr>
              <a:t>Educational</a:t>
            </a:r>
            <a:r>
              <a:rPr lang="fr-CA" sz="800" dirty="0">
                <a:latin typeface="Lato" panose="020B0604020202020204" charset="0"/>
                <a:cs typeface="Calibri" panose="020F0502020204030204" pitchFamily="34" charset="0"/>
              </a:rPr>
              <a:t> </a:t>
            </a:r>
            <a:r>
              <a:rPr lang="fr-CA" sz="800" dirty="0" err="1">
                <a:latin typeface="Lato" panose="020B0604020202020204" charset="0"/>
                <a:cs typeface="Calibri" panose="020F0502020204030204" pitchFamily="34" charset="0"/>
              </a:rPr>
              <a:t>Resources</a:t>
            </a:r>
            <a:r>
              <a:rPr lang="fr-CA" sz="800" dirty="0">
                <a:latin typeface="Lato" panose="020B0604020202020204" charset="0"/>
                <a:cs typeface="Calibri" panose="020F0502020204030204" pitchFamily="34" charset="0"/>
              </a:rPr>
              <a:t> </a:t>
            </a:r>
            <a:r>
              <a:rPr lang="fr-CA" sz="800" dirty="0" err="1">
                <a:latin typeface="Lato" panose="020B0604020202020204" charset="0"/>
                <a:cs typeface="Calibri" panose="020F0502020204030204" pitchFamily="34" charset="0"/>
              </a:rPr>
              <a:t>Task</a:t>
            </a:r>
            <a:r>
              <a:rPr lang="fr-CA" sz="800" dirty="0">
                <a:latin typeface="Lato" panose="020B0604020202020204" charset="0"/>
                <a:cs typeface="Calibri" panose="020F0502020204030204" pitchFamily="34" charset="0"/>
              </a:rPr>
              <a:t> Force, </a:t>
            </a:r>
            <a:r>
              <a:rPr lang="fr-CA" sz="800" i="1" dirty="0" err="1">
                <a:latin typeface="Lato" panose="020B0604020202020204" charset="0"/>
                <a:cs typeface="Calibri" panose="020F0502020204030204" pitchFamily="34" charset="0"/>
              </a:rPr>
              <a:t>University</a:t>
            </a:r>
            <a:r>
              <a:rPr lang="fr-CA" sz="800" i="1" dirty="0">
                <a:latin typeface="Lato" panose="020B0604020202020204" charset="0"/>
                <a:cs typeface="Calibri" panose="020F0502020204030204" pitchFamily="34" charset="0"/>
              </a:rPr>
              <a:t> of Guelph </a:t>
            </a:r>
            <a:r>
              <a:rPr lang="fr-CA" sz="800" i="1" dirty="0" err="1">
                <a:latin typeface="Lato" panose="020B0604020202020204" charset="0"/>
                <a:cs typeface="Calibri" panose="020F0502020204030204" pitchFamily="34" charset="0"/>
              </a:rPr>
              <a:t>Student</a:t>
            </a:r>
            <a:r>
              <a:rPr lang="fr-CA" sz="800" i="1" dirty="0">
                <a:latin typeface="Lato" panose="020B0604020202020204" charset="0"/>
                <a:cs typeface="Calibri" panose="020F0502020204030204" pitchFamily="34" charset="0"/>
              </a:rPr>
              <a:t> </a:t>
            </a:r>
            <a:r>
              <a:rPr lang="fr-CA" sz="800" i="1" dirty="0" err="1">
                <a:latin typeface="Lato" panose="020B0604020202020204" charset="0"/>
                <a:cs typeface="Calibri" panose="020F0502020204030204" pitchFamily="34" charset="0"/>
              </a:rPr>
              <a:t>Textbook</a:t>
            </a:r>
            <a:r>
              <a:rPr lang="fr-CA" sz="800" i="1" dirty="0">
                <a:latin typeface="Lato" panose="020B0604020202020204" charset="0"/>
                <a:cs typeface="Calibri" panose="020F0502020204030204" pitchFamily="34" charset="0"/>
              </a:rPr>
              <a:t> </a:t>
            </a:r>
            <a:r>
              <a:rPr lang="fr-CA" sz="800" i="1" dirty="0" smtClean="0">
                <a:latin typeface="Lato" panose="020B0604020202020204" charset="0"/>
                <a:cs typeface="Calibri" panose="020F0502020204030204" pitchFamily="34" charset="0"/>
              </a:rPr>
              <a:t>Survey</a:t>
            </a:r>
            <a:r>
              <a:rPr lang="fr-CA" sz="800" dirty="0" smtClean="0">
                <a:latin typeface="Lato" panose="020B0604020202020204" charset="0"/>
                <a:cs typeface="Calibri" panose="020F0502020204030204" pitchFamily="34" charset="0"/>
              </a:rPr>
              <a:t> (18 octobre 2017), </a:t>
            </a:r>
            <a:r>
              <a:rPr lang="fr-CA" sz="800" dirty="0">
                <a:latin typeface="Lato" panose="020B0604020202020204" charset="0"/>
                <a:cs typeface="Calibri" panose="020F0502020204030204" pitchFamily="34" charset="0"/>
                <a:hlinkClick r:id="rId3"/>
              </a:rPr>
              <a:t>https://</a:t>
            </a:r>
            <a:r>
              <a:rPr lang="fr-CA" sz="800" dirty="0" smtClean="0">
                <a:latin typeface="Lato" panose="020B0604020202020204" charset="0"/>
                <a:cs typeface="Calibri" panose="020F0502020204030204" pitchFamily="34" charset="0"/>
                <a:hlinkClick r:id="rId3"/>
              </a:rPr>
              <a:t>www.lib.uoguelph.ca/sites/default/files/uofg_student_textbooksurvey_report.pdf</a:t>
            </a:r>
            <a:r>
              <a:rPr lang="fr-CA" sz="800" dirty="0" smtClean="0">
                <a:latin typeface="Lato" panose="020B0604020202020204" charset="0"/>
                <a:cs typeface="Calibri" panose="020F0502020204030204" pitchFamily="34" charset="0"/>
              </a:rPr>
              <a:t>.</a:t>
            </a:r>
            <a:endParaRPr lang="en-US" sz="800" dirty="0"/>
          </a:p>
        </p:txBody>
      </p:sp>
      <p:sp>
        <p:nvSpPr>
          <p:cNvPr id="8" name="Google Shape;124;p17"/>
          <p:cNvSpPr txBox="1">
            <a:spLocks/>
          </p:cNvSpPr>
          <p:nvPr/>
        </p:nvSpPr>
        <p:spPr>
          <a:xfrm>
            <a:off x="223444" y="238955"/>
            <a:ext cx="8833104" cy="616170"/>
          </a:xfrm>
          <a:prstGeom prst="rect">
            <a:avLst/>
          </a:prstGeom>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2600" b="1" dirty="0" err="1">
                <a:solidFill>
                  <a:schemeClr val="accent2">
                    <a:lumMod val="50000"/>
                  </a:schemeClr>
                </a:solidFill>
                <a:latin typeface="Raleway" panose="020B0604020202020204" charset="0"/>
              </a:rPr>
              <a:t>Sondage</a:t>
            </a:r>
            <a:r>
              <a:rPr lang="en-US" sz="2600" b="1" dirty="0">
                <a:solidFill>
                  <a:schemeClr val="accent2">
                    <a:lumMod val="50000"/>
                  </a:schemeClr>
                </a:solidFill>
                <a:latin typeface="Raleway" panose="020B0604020202020204" charset="0"/>
              </a:rPr>
              <a:t> </a:t>
            </a:r>
            <a:r>
              <a:rPr lang="en-US" sz="2600" b="1" dirty="0" err="1">
                <a:solidFill>
                  <a:schemeClr val="accent2">
                    <a:lumMod val="50000"/>
                  </a:schemeClr>
                </a:solidFill>
                <a:latin typeface="Raleway" panose="020B0604020202020204" charset="0"/>
              </a:rPr>
              <a:t>auprès</a:t>
            </a:r>
            <a:r>
              <a:rPr lang="en-US" sz="2600" b="1" dirty="0">
                <a:solidFill>
                  <a:schemeClr val="accent2">
                    <a:lumMod val="50000"/>
                  </a:schemeClr>
                </a:solidFill>
                <a:latin typeface="Raleway" panose="020B0604020202020204" charset="0"/>
              </a:rPr>
              <a:t> des </a:t>
            </a:r>
            <a:r>
              <a:rPr lang="en-US" sz="2600" b="1" dirty="0" err="1">
                <a:solidFill>
                  <a:schemeClr val="accent2">
                    <a:lumMod val="50000"/>
                  </a:schemeClr>
                </a:solidFill>
                <a:latin typeface="Raleway" panose="020B0604020202020204" charset="0"/>
              </a:rPr>
              <a:t>étudiants</a:t>
            </a:r>
            <a:r>
              <a:rPr lang="en-US" sz="2600" b="1" dirty="0">
                <a:solidFill>
                  <a:schemeClr val="accent2">
                    <a:lumMod val="50000"/>
                  </a:schemeClr>
                </a:solidFill>
                <a:latin typeface="Raleway" panose="020B0604020202020204" charset="0"/>
              </a:rPr>
              <a:t> – </a:t>
            </a:r>
            <a:r>
              <a:rPr lang="en-US" sz="2600" b="1" dirty="0" smtClean="0">
                <a:solidFill>
                  <a:schemeClr val="accent2">
                    <a:lumMod val="50000"/>
                  </a:schemeClr>
                </a:solidFill>
                <a:latin typeface="Raleway" panose="020B0604020202020204" charset="0"/>
              </a:rPr>
              <a:t>University </a:t>
            </a:r>
            <a:r>
              <a:rPr lang="en-US" sz="2600" b="1" dirty="0">
                <a:solidFill>
                  <a:schemeClr val="accent2">
                    <a:lumMod val="50000"/>
                  </a:schemeClr>
                </a:solidFill>
                <a:latin typeface="Raleway" panose="020B0604020202020204" charset="0"/>
              </a:rPr>
              <a:t>of Guelph</a:t>
            </a:r>
          </a:p>
        </p:txBody>
      </p:sp>
      <p:sp>
        <p:nvSpPr>
          <p:cNvPr id="9" name="Google Shape;125;p17"/>
          <p:cNvSpPr txBox="1">
            <a:spLocks/>
          </p:cNvSpPr>
          <p:nvPr/>
        </p:nvSpPr>
        <p:spPr>
          <a:xfrm>
            <a:off x="676070" y="855125"/>
            <a:ext cx="7736036" cy="44290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81000" algn="ctr" rtl="0">
              <a:lnSpc>
                <a:spcPct val="100000"/>
              </a:lnSpc>
              <a:spcBef>
                <a:spcPts val="600"/>
              </a:spcBef>
              <a:spcAft>
                <a:spcPts val="0"/>
              </a:spcAft>
              <a:buClr>
                <a:schemeClr val="accent6"/>
              </a:buClr>
              <a:buSzPts val="2400"/>
              <a:buFont typeface="Lato"/>
              <a:buChar char="▷"/>
              <a:defRPr sz="2400" b="0" i="1" u="none" strike="noStrike" cap="none">
                <a:solidFill>
                  <a:schemeClr val="dk1"/>
                </a:solidFill>
                <a:latin typeface="Lato"/>
                <a:ea typeface="Lato"/>
                <a:cs typeface="Lato"/>
                <a:sym typeface="Lato"/>
              </a:defRPr>
            </a:lvl1pPr>
            <a:lvl2pPr marL="914400" marR="0" lvl="1" indent="-381000" algn="ctr" rtl="0">
              <a:lnSpc>
                <a:spcPct val="100000"/>
              </a:lnSpc>
              <a:spcBef>
                <a:spcPts val="0"/>
              </a:spcBef>
              <a:spcAft>
                <a:spcPts val="0"/>
              </a:spcAft>
              <a:buClr>
                <a:schemeClr val="dk1"/>
              </a:buClr>
              <a:buSzPts val="2400"/>
              <a:buFont typeface="Lato"/>
              <a:buChar char="○"/>
              <a:defRPr sz="2400" b="0" i="1" u="none" strike="noStrike" cap="none">
                <a:solidFill>
                  <a:schemeClr val="dk1"/>
                </a:solidFill>
                <a:latin typeface="Lato"/>
                <a:ea typeface="Lato"/>
                <a:cs typeface="Lato"/>
                <a:sym typeface="Lato"/>
              </a:defRPr>
            </a:lvl2pPr>
            <a:lvl3pPr marL="1371600" marR="0" lvl="2" indent="-381000" algn="ctr" rtl="0">
              <a:lnSpc>
                <a:spcPct val="100000"/>
              </a:lnSpc>
              <a:spcBef>
                <a:spcPts val="0"/>
              </a:spcBef>
              <a:spcAft>
                <a:spcPts val="0"/>
              </a:spcAft>
              <a:buClr>
                <a:schemeClr val="dk1"/>
              </a:buClr>
              <a:buSzPts val="2400"/>
              <a:buFont typeface="Lato"/>
              <a:buChar char="■"/>
              <a:defRPr sz="2400" b="0" i="1" u="none" strike="noStrike" cap="none">
                <a:solidFill>
                  <a:schemeClr val="dk1"/>
                </a:solidFill>
                <a:latin typeface="Lato"/>
                <a:ea typeface="Lato"/>
                <a:cs typeface="Lato"/>
                <a:sym typeface="Lato"/>
              </a:defRPr>
            </a:lvl3pPr>
            <a:lvl4pPr marL="1828800" marR="0" lvl="3" indent="-381000" algn="ctr" rtl="0">
              <a:lnSpc>
                <a:spcPct val="100000"/>
              </a:lnSpc>
              <a:spcBef>
                <a:spcPts val="0"/>
              </a:spcBef>
              <a:spcAft>
                <a:spcPts val="0"/>
              </a:spcAft>
              <a:buClr>
                <a:schemeClr val="dk1"/>
              </a:buClr>
              <a:buSzPts val="2400"/>
              <a:buFont typeface="Lato"/>
              <a:buChar char="●"/>
              <a:defRPr sz="2400" b="0" i="1" u="none" strike="noStrike" cap="none">
                <a:solidFill>
                  <a:schemeClr val="dk1"/>
                </a:solidFill>
                <a:latin typeface="Lato"/>
                <a:ea typeface="Lato"/>
                <a:cs typeface="Lato"/>
                <a:sym typeface="Lato"/>
              </a:defRPr>
            </a:lvl4pPr>
            <a:lvl5pPr marL="2286000" marR="0" lvl="4" indent="-381000" algn="ctr" rtl="0">
              <a:lnSpc>
                <a:spcPct val="100000"/>
              </a:lnSpc>
              <a:spcBef>
                <a:spcPts val="0"/>
              </a:spcBef>
              <a:spcAft>
                <a:spcPts val="0"/>
              </a:spcAft>
              <a:buClr>
                <a:schemeClr val="dk1"/>
              </a:buClr>
              <a:buSzPts val="2400"/>
              <a:buFont typeface="Lato"/>
              <a:buChar char="○"/>
              <a:defRPr sz="2400" b="0" i="1" u="none" strike="noStrike" cap="none">
                <a:solidFill>
                  <a:schemeClr val="dk1"/>
                </a:solidFill>
                <a:latin typeface="Lato"/>
                <a:ea typeface="Lato"/>
                <a:cs typeface="Lato"/>
                <a:sym typeface="Lato"/>
              </a:defRPr>
            </a:lvl5pPr>
            <a:lvl6pPr marL="2743200" marR="0" lvl="5" indent="-381000" algn="ctr" rtl="0">
              <a:lnSpc>
                <a:spcPct val="100000"/>
              </a:lnSpc>
              <a:spcBef>
                <a:spcPts val="0"/>
              </a:spcBef>
              <a:spcAft>
                <a:spcPts val="0"/>
              </a:spcAft>
              <a:buClr>
                <a:schemeClr val="dk1"/>
              </a:buClr>
              <a:buSzPts val="2400"/>
              <a:buFont typeface="Lato"/>
              <a:buChar char="■"/>
              <a:defRPr sz="2400" b="0" i="1" u="none" strike="noStrike" cap="none">
                <a:solidFill>
                  <a:schemeClr val="dk1"/>
                </a:solidFill>
                <a:latin typeface="Lato"/>
                <a:ea typeface="Lato"/>
                <a:cs typeface="Lato"/>
                <a:sym typeface="Lato"/>
              </a:defRPr>
            </a:lvl6pPr>
            <a:lvl7pPr marL="3200400" marR="0" lvl="6" indent="-381000" algn="ctr" rtl="0">
              <a:lnSpc>
                <a:spcPct val="100000"/>
              </a:lnSpc>
              <a:spcBef>
                <a:spcPts val="0"/>
              </a:spcBef>
              <a:spcAft>
                <a:spcPts val="0"/>
              </a:spcAft>
              <a:buClr>
                <a:schemeClr val="dk1"/>
              </a:buClr>
              <a:buSzPts val="2400"/>
              <a:buFont typeface="Lato"/>
              <a:buChar char="●"/>
              <a:defRPr sz="2400" b="0" i="1" u="none" strike="noStrike" cap="none">
                <a:solidFill>
                  <a:schemeClr val="dk1"/>
                </a:solidFill>
                <a:latin typeface="Lato"/>
                <a:ea typeface="Lato"/>
                <a:cs typeface="Lato"/>
                <a:sym typeface="Lato"/>
              </a:defRPr>
            </a:lvl7pPr>
            <a:lvl8pPr marL="3657600" marR="0" lvl="7" indent="-381000" algn="ctr" rtl="0">
              <a:lnSpc>
                <a:spcPct val="100000"/>
              </a:lnSpc>
              <a:spcBef>
                <a:spcPts val="0"/>
              </a:spcBef>
              <a:spcAft>
                <a:spcPts val="0"/>
              </a:spcAft>
              <a:buClr>
                <a:schemeClr val="dk1"/>
              </a:buClr>
              <a:buSzPts val="2400"/>
              <a:buFont typeface="Lato"/>
              <a:buChar char="○"/>
              <a:defRPr sz="2400" b="0" i="1" u="none" strike="noStrike" cap="none">
                <a:solidFill>
                  <a:schemeClr val="dk1"/>
                </a:solidFill>
                <a:latin typeface="Lato"/>
                <a:ea typeface="Lato"/>
                <a:cs typeface="Lato"/>
                <a:sym typeface="Lato"/>
              </a:defRPr>
            </a:lvl8pPr>
            <a:lvl9pPr marL="4114800" marR="0" lvl="8" indent="-381000" algn="ctr" rtl="0">
              <a:lnSpc>
                <a:spcPct val="100000"/>
              </a:lnSpc>
              <a:spcBef>
                <a:spcPts val="0"/>
              </a:spcBef>
              <a:spcAft>
                <a:spcPts val="0"/>
              </a:spcAft>
              <a:buClr>
                <a:schemeClr val="dk1"/>
              </a:buClr>
              <a:buSzPts val="2400"/>
              <a:buFont typeface="Lato"/>
              <a:buChar char="■"/>
              <a:defRPr sz="2400" b="0" i="1" u="none" strike="noStrike" cap="none">
                <a:solidFill>
                  <a:schemeClr val="dk1"/>
                </a:solidFill>
                <a:latin typeface="Lato"/>
                <a:ea typeface="Lato"/>
                <a:cs typeface="Lato"/>
                <a:sym typeface="Lato"/>
              </a:defRPr>
            </a:lvl9pPr>
          </a:lstStyle>
          <a:p>
            <a:pPr marL="114300" indent="0">
              <a:buSzPts val="1800"/>
              <a:buFont typeface="Lato"/>
              <a:buNone/>
            </a:pPr>
            <a:r>
              <a:rPr lang="en-US" sz="2000" i="0" dirty="0" err="1">
                <a:solidFill>
                  <a:srgbClr val="000000"/>
                </a:solidFill>
              </a:rPr>
              <a:t>Inconvénient</a:t>
            </a:r>
            <a:r>
              <a:rPr lang="en-US" sz="2000" i="0" dirty="0">
                <a:solidFill>
                  <a:srgbClr val="000000"/>
                </a:solidFill>
              </a:rPr>
              <a:t> de ne pas </a:t>
            </a:r>
            <a:r>
              <a:rPr lang="en-US" sz="2000" i="0" dirty="0" err="1">
                <a:solidFill>
                  <a:srgbClr val="000000"/>
                </a:solidFill>
              </a:rPr>
              <a:t>acheter</a:t>
            </a:r>
            <a:r>
              <a:rPr lang="en-US" sz="2000" i="0" dirty="0">
                <a:solidFill>
                  <a:srgbClr val="000000"/>
                </a:solidFill>
              </a:rPr>
              <a:t> le </a:t>
            </a:r>
            <a:r>
              <a:rPr lang="en-US" sz="2000" i="0" dirty="0" err="1">
                <a:solidFill>
                  <a:srgbClr val="000000"/>
                </a:solidFill>
              </a:rPr>
              <a:t>manuel</a:t>
            </a:r>
            <a:endParaRPr lang="en-US" sz="2000" i="0" dirty="0">
              <a:solidFill>
                <a:srgbClr val="000000"/>
              </a:solidFill>
            </a:endParaRPr>
          </a:p>
        </p:txBody>
      </p:sp>
    </p:spTree>
    <p:extLst>
      <p:ext uri="{BB962C8B-B14F-4D97-AF65-F5344CB8AC3E}">
        <p14:creationId xmlns:p14="http://schemas.microsoft.com/office/powerpoint/2010/main" val="199499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9</a:t>
            </a:fld>
            <a:endParaRPr lang="en"/>
          </a:p>
        </p:txBody>
      </p:sp>
      <p:sp>
        <p:nvSpPr>
          <p:cNvPr id="4" name="Title 1"/>
          <p:cNvSpPr>
            <a:spLocks noGrp="1"/>
          </p:cNvSpPr>
          <p:nvPr>
            <p:ph type="title"/>
          </p:nvPr>
        </p:nvSpPr>
        <p:spPr>
          <a:xfrm>
            <a:off x="176595" y="219867"/>
            <a:ext cx="8550898" cy="683012"/>
          </a:xfrm>
        </p:spPr>
        <p:txBody>
          <a:bodyPr/>
          <a:lstStyle/>
          <a:p>
            <a:pPr algn="ctr"/>
            <a:r>
              <a:rPr lang="fr-CA" b="1" dirty="0">
                <a:solidFill>
                  <a:srgbClr val="0070C0"/>
                </a:solidFill>
              </a:rPr>
              <a:t>Format vs coût</a:t>
            </a:r>
            <a:endParaRPr lang="en-US" b="1" dirty="0">
              <a:solidFill>
                <a:srgbClr val="0070C0"/>
              </a:solidFill>
            </a:endParaRPr>
          </a:p>
        </p:txBody>
      </p:sp>
      <p:sp>
        <p:nvSpPr>
          <p:cNvPr id="6" name="Google Shape;125;p17"/>
          <p:cNvSpPr txBox="1">
            <a:spLocks/>
          </p:cNvSpPr>
          <p:nvPr/>
        </p:nvSpPr>
        <p:spPr>
          <a:xfrm>
            <a:off x="818395" y="3148600"/>
            <a:ext cx="7586875" cy="2334346"/>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457200" indent="-342900">
              <a:spcBef>
                <a:spcPts val="600"/>
              </a:spcBef>
              <a:buSzPts val="1800"/>
              <a:buFont typeface="Arial"/>
              <a:buChar char="▷"/>
            </a:pPr>
            <a:endParaRPr lang="fr-CA" dirty="0">
              <a:latin typeface="Lato" panose="020B0604020202020204" charset="0"/>
            </a:endParaRPr>
          </a:p>
          <a:p>
            <a:pPr marL="114300">
              <a:spcBef>
                <a:spcPts val="600"/>
              </a:spcBef>
              <a:buSzPts val="1800"/>
            </a:pPr>
            <a:endParaRPr lang="en-US" dirty="0">
              <a:latin typeface="Lato" panose="020B0604020202020204" charset="0"/>
            </a:endParaRPr>
          </a:p>
          <a:p>
            <a:pPr marL="114300">
              <a:spcBef>
                <a:spcPts val="600"/>
              </a:spcBef>
              <a:buSzPts val="1800"/>
            </a:pPr>
            <a:endParaRPr lang="en-US" dirty="0">
              <a:latin typeface="Lato" panose="020B0604020202020204" charset="0"/>
            </a:endParaRPr>
          </a:p>
          <a:p>
            <a:pPr>
              <a:spcBef>
                <a:spcPts val="600"/>
              </a:spcBef>
            </a:pPr>
            <a:endParaRPr lang="en-US" dirty="0">
              <a:latin typeface="Lato" panose="020B0604020202020204" charset="0"/>
            </a:endParaRPr>
          </a:p>
        </p:txBody>
      </p:sp>
      <p:sp>
        <p:nvSpPr>
          <p:cNvPr id="17" name="Rectangle 16"/>
          <p:cNvSpPr/>
          <p:nvPr/>
        </p:nvSpPr>
        <p:spPr>
          <a:xfrm>
            <a:off x="889107" y="4600808"/>
            <a:ext cx="7445449" cy="338554"/>
          </a:xfrm>
          <a:prstGeom prst="rect">
            <a:avLst/>
          </a:prstGeom>
        </p:spPr>
        <p:txBody>
          <a:bodyPr wrap="square">
            <a:spAutoFit/>
          </a:bodyPr>
          <a:lstStyle/>
          <a:p>
            <a:pPr algn="ctr"/>
            <a:r>
              <a:rPr lang="fr-CA" sz="800" dirty="0">
                <a:latin typeface="Lato" panose="020B0604020202020204" charset="0"/>
                <a:cs typeface="Calibri" panose="020F0502020204030204" pitchFamily="34" charset="0"/>
              </a:rPr>
              <a:t>R.S. </a:t>
            </a:r>
            <a:r>
              <a:rPr lang="fr-CA" sz="800" dirty="0" err="1">
                <a:latin typeface="Lato" panose="020B0604020202020204" charset="0"/>
                <a:cs typeface="Calibri" panose="020F0502020204030204" pitchFamily="34" charset="0"/>
              </a:rPr>
              <a:t>Jhangiani</a:t>
            </a:r>
            <a:r>
              <a:rPr lang="fr-CA" sz="800" dirty="0">
                <a:latin typeface="Lato" panose="020B0604020202020204" charset="0"/>
                <a:cs typeface="Calibri" panose="020F0502020204030204" pitchFamily="34" charset="0"/>
              </a:rPr>
              <a:t>, F.N. </a:t>
            </a:r>
            <a:r>
              <a:rPr lang="fr-CA" sz="800" dirty="0" err="1">
                <a:latin typeface="Lato" panose="020B0604020202020204" charset="0"/>
                <a:cs typeface="Calibri" panose="020F0502020204030204" pitchFamily="34" charset="0"/>
              </a:rPr>
              <a:t>Dastur</a:t>
            </a:r>
            <a:r>
              <a:rPr lang="fr-CA" sz="800" dirty="0">
                <a:latin typeface="Lato" panose="020B0604020202020204" charset="0"/>
                <a:cs typeface="Calibri" panose="020F0502020204030204" pitchFamily="34" charset="0"/>
              </a:rPr>
              <a:t>, R. Le Grand &amp; K. Penner, « As Good or </a:t>
            </a:r>
            <a:r>
              <a:rPr lang="fr-CA" sz="800" dirty="0" err="1">
                <a:latin typeface="Lato" panose="020B0604020202020204" charset="0"/>
                <a:cs typeface="Calibri" panose="020F0502020204030204" pitchFamily="34" charset="0"/>
              </a:rPr>
              <a:t>Better</a:t>
            </a:r>
            <a:r>
              <a:rPr lang="fr-CA" sz="800" dirty="0">
                <a:latin typeface="Lato" panose="020B0604020202020204" charset="0"/>
                <a:cs typeface="Calibri" panose="020F0502020204030204" pitchFamily="34" charset="0"/>
              </a:rPr>
              <a:t> </a:t>
            </a:r>
            <a:r>
              <a:rPr lang="fr-CA" sz="800" dirty="0" err="1">
                <a:latin typeface="Lato" panose="020B0604020202020204" charset="0"/>
                <a:cs typeface="Calibri" panose="020F0502020204030204" pitchFamily="34" charset="0"/>
              </a:rPr>
              <a:t>than</a:t>
            </a:r>
            <a:r>
              <a:rPr lang="fr-CA" sz="800" dirty="0">
                <a:latin typeface="Lato" panose="020B0604020202020204" charset="0"/>
                <a:cs typeface="Calibri" panose="020F0502020204030204" pitchFamily="34" charset="0"/>
              </a:rPr>
              <a:t> Commercial </a:t>
            </a:r>
            <a:r>
              <a:rPr lang="fr-CA" sz="800" dirty="0" err="1">
                <a:latin typeface="Lato" panose="020B0604020202020204" charset="0"/>
                <a:cs typeface="Calibri" panose="020F0502020204030204" pitchFamily="34" charset="0"/>
              </a:rPr>
              <a:t>Textbooks</a:t>
            </a:r>
            <a:r>
              <a:rPr lang="fr-CA" sz="800" dirty="0">
                <a:latin typeface="Lato" panose="020B0604020202020204" charset="0"/>
                <a:cs typeface="Calibri" panose="020F0502020204030204" pitchFamily="34" charset="0"/>
              </a:rPr>
              <a:t>: </a:t>
            </a:r>
            <a:r>
              <a:rPr lang="fr-CA" sz="800" dirty="0" err="1">
                <a:latin typeface="Lato" panose="020B0604020202020204" charset="0"/>
                <a:cs typeface="Calibri" panose="020F0502020204030204" pitchFamily="34" charset="0"/>
              </a:rPr>
              <a:t>Students</a:t>
            </a:r>
            <a:r>
              <a:rPr lang="fr-CA" sz="800" dirty="0">
                <a:latin typeface="Lato" panose="020B0604020202020204" charset="0"/>
                <a:cs typeface="Calibri" panose="020F0502020204030204" pitchFamily="34" charset="0"/>
              </a:rPr>
              <a:t>’ Perceptions and </a:t>
            </a:r>
            <a:r>
              <a:rPr lang="fr-CA" sz="800" dirty="0" err="1">
                <a:latin typeface="Lato" panose="020B0604020202020204" charset="0"/>
                <a:cs typeface="Calibri" panose="020F0502020204030204" pitchFamily="34" charset="0"/>
              </a:rPr>
              <a:t>Outcomes</a:t>
            </a:r>
            <a:r>
              <a:rPr lang="fr-CA" sz="800" dirty="0">
                <a:latin typeface="Lato" panose="020B0604020202020204" charset="0"/>
                <a:cs typeface="Calibri" panose="020F0502020204030204" pitchFamily="34" charset="0"/>
              </a:rPr>
              <a:t> </a:t>
            </a:r>
            <a:r>
              <a:rPr lang="fr-CA" sz="800" dirty="0" err="1">
                <a:latin typeface="Lato" panose="020B0604020202020204" charset="0"/>
                <a:cs typeface="Calibri" panose="020F0502020204030204" pitchFamily="34" charset="0"/>
              </a:rPr>
              <a:t>from</a:t>
            </a:r>
            <a:r>
              <a:rPr lang="fr-CA" sz="800" dirty="0">
                <a:latin typeface="Lato" panose="020B0604020202020204" charset="0"/>
                <a:cs typeface="Calibri" panose="020F0502020204030204" pitchFamily="34" charset="0"/>
              </a:rPr>
              <a:t> </a:t>
            </a:r>
            <a:r>
              <a:rPr lang="fr-CA" sz="800" dirty="0" err="1">
                <a:latin typeface="Lato" panose="020B0604020202020204" charset="0"/>
                <a:cs typeface="Calibri" panose="020F0502020204030204" pitchFamily="34" charset="0"/>
              </a:rPr>
              <a:t>Using</a:t>
            </a:r>
            <a:r>
              <a:rPr lang="fr-CA" sz="800" dirty="0">
                <a:latin typeface="Lato" panose="020B0604020202020204" charset="0"/>
                <a:cs typeface="Calibri" panose="020F0502020204030204" pitchFamily="34" charset="0"/>
              </a:rPr>
              <a:t> Open Digital and Open </a:t>
            </a:r>
            <a:r>
              <a:rPr lang="fr-CA" sz="800" dirty="0" err="1">
                <a:latin typeface="Lato" panose="020B0604020202020204" charset="0"/>
                <a:cs typeface="Calibri" panose="020F0502020204030204" pitchFamily="34" charset="0"/>
              </a:rPr>
              <a:t>Print</a:t>
            </a:r>
            <a:r>
              <a:rPr lang="fr-CA" sz="800" dirty="0">
                <a:latin typeface="Lato" panose="020B0604020202020204" charset="0"/>
                <a:cs typeface="Calibri" panose="020F0502020204030204" pitchFamily="34" charset="0"/>
              </a:rPr>
              <a:t> </a:t>
            </a:r>
            <a:r>
              <a:rPr lang="fr-CA" sz="800" dirty="0" err="1">
                <a:latin typeface="Lato" panose="020B0604020202020204" charset="0"/>
                <a:cs typeface="Calibri" panose="020F0502020204030204" pitchFamily="34" charset="0"/>
              </a:rPr>
              <a:t>Textbooks</a:t>
            </a:r>
            <a:r>
              <a:rPr lang="fr-CA" sz="800" dirty="0">
                <a:latin typeface="Lato" panose="020B0604020202020204" charset="0"/>
                <a:cs typeface="Calibri" panose="020F0502020204030204" pitchFamily="34" charset="0"/>
              </a:rPr>
              <a:t>, » </a:t>
            </a:r>
            <a:r>
              <a:rPr lang="fr-CA" sz="800" i="1" dirty="0">
                <a:latin typeface="Lato" panose="020B0604020202020204" charset="0"/>
                <a:cs typeface="Calibri" panose="020F0502020204030204" pitchFamily="34" charset="0"/>
              </a:rPr>
              <a:t>Canadian Journal for the </a:t>
            </a:r>
            <a:r>
              <a:rPr lang="fr-CA" sz="800" i="1" dirty="0" err="1">
                <a:latin typeface="Lato" panose="020B0604020202020204" charset="0"/>
                <a:cs typeface="Calibri" panose="020F0502020204030204" pitchFamily="34" charset="0"/>
              </a:rPr>
              <a:t>Scholarship</a:t>
            </a:r>
            <a:r>
              <a:rPr lang="fr-CA" sz="800" i="1" dirty="0">
                <a:latin typeface="Lato" panose="020B0604020202020204" charset="0"/>
                <a:cs typeface="Calibri" panose="020F0502020204030204" pitchFamily="34" charset="0"/>
              </a:rPr>
              <a:t> of </a:t>
            </a:r>
            <a:r>
              <a:rPr lang="fr-CA" sz="800" i="1" dirty="0" err="1">
                <a:latin typeface="Lato" panose="020B0604020202020204" charset="0"/>
                <a:cs typeface="Calibri" panose="020F0502020204030204" pitchFamily="34" charset="0"/>
              </a:rPr>
              <a:t>Teaching</a:t>
            </a:r>
            <a:r>
              <a:rPr lang="fr-CA" sz="800" i="1" dirty="0">
                <a:latin typeface="Lato" panose="020B0604020202020204" charset="0"/>
                <a:cs typeface="Calibri" panose="020F0502020204030204" pitchFamily="34" charset="0"/>
              </a:rPr>
              <a:t> and Learning</a:t>
            </a:r>
            <a:r>
              <a:rPr lang="fr-CA" sz="800" dirty="0">
                <a:latin typeface="Lato" panose="020B0604020202020204" charset="0"/>
                <a:cs typeface="Calibri" panose="020F0502020204030204" pitchFamily="34" charset="0"/>
              </a:rPr>
              <a:t> 9.1 (avril 2018), </a:t>
            </a:r>
            <a:r>
              <a:rPr lang="fr-CA" sz="800" dirty="0">
                <a:latin typeface="Lato" panose="020B0604020202020204" charset="0"/>
                <a:cs typeface="Calibri" panose="020F0502020204030204" pitchFamily="34" charset="0"/>
                <a:hlinkClick r:id="rId3"/>
              </a:rPr>
              <a:t>https://</a:t>
            </a:r>
            <a:r>
              <a:rPr lang="fr-CA" sz="800" dirty="0" smtClean="0">
                <a:latin typeface="Lato" panose="020B0604020202020204" charset="0"/>
                <a:cs typeface="Calibri" panose="020F0502020204030204" pitchFamily="34" charset="0"/>
                <a:hlinkClick r:id="rId3"/>
              </a:rPr>
              <a:t>doi.org/10.5206/cjsotl-rcacea.2018.1.5</a:t>
            </a:r>
            <a:r>
              <a:rPr lang="fr-CA" sz="800" dirty="0" smtClean="0">
                <a:latin typeface="Lato" panose="020B0604020202020204" charset="0"/>
                <a:cs typeface="Calibri" panose="020F0502020204030204" pitchFamily="34" charset="0"/>
              </a:rPr>
              <a:t>. </a:t>
            </a:r>
            <a:endParaRPr lang="en-US" sz="800" dirty="0"/>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33547" y="1631355"/>
            <a:ext cx="2425869" cy="2425869"/>
          </a:xfrm>
          <a:prstGeom prst="rect">
            <a:avLst/>
          </a:prstGeom>
        </p:spPr>
      </p:pic>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60319" y="910524"/>
            <a:ext cx="2674237" cy="2674237"/>
          </a:xfrm>
          <a:prstGeom prst="rect">
            <a:avLst/>
          </a:prstGeom>
        </p:spPr>
      </p:pic>
      <p:pic>
        <p:nvPicPr>
          <p:cNvPr id="18" name="Picture 1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939770" y="3159815"/>
            <a:ext cx="1069086" cy="1069086"/>
          </a:xfrm>
          <a:prstGeom prst="rect">
            <a:avLst/>
          </a:prstGeom>
        </p:spPr>
      </p:pic>
      <p:pic>
        <p:nvPicPr>
          <p:cNvPr id="19" name="Picture 1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474313" y="2803199"/>
            <a:ext cx="1782318" cy="1782318"/>
          </a:xfrm>
          <a:prstGeom prst="rect">
            <a:avLst/>
          </a:prstGeom>
        </p:spPr>
      </p:pic>
      <p:pic>
        <p:nvPicPr>
          <p:cNvPr id="20" name="Picture 1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572018" y="2992732"/>
            <a:ext cx="1482078" cy="1482078"/>
          </a:xfrm>
          <a:prstGeom prst="rect">
            <a:avLst/>
          </a:prstGeom>
        </p:spPr>
      </p:pic>
      <p:pic>
        <p:nvPicPr>
          <p:cNvPr id="21" name="Picture 2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89107" y="896512"/>
            <a:ext cx="2776728" cy="2776728"/>
          </a:xfrm>
          <a:prstGeom prst="rect">
            <a:avLst/>
          </a:prstGeom>
        </p:spPr>
      </p:pic>
    </p:spTree>
    <p:extLst>
      <p:ext uri="{BB962C8B-B14F-4D97-AF65-F5344CB8AC3E}">
        <p14:creationId xmlns:p14="http://schemas.microsoft.com/office/powerpoint/2010/main" val="2920090252"/>
      </p:ext>
    </p:extLst>
  </p:cSld>
  <p:clrMapOvr>
    <a:masterClrMapping/>
  </p:clrMapOvr>
</p:sld>
</file>

<file path=ppt/theme/theme1.xml><?xml version="1.0" encoding="utf-8"?>
<a:theme xmlns:a="http://schemas.openxmlformats.org/drawingml/2006/main" name="Antonio template">
  <a:themeElements>
    <a:clrScheme name="Custom 347">
      <a:dk1>
        <a:srgbClr val="677480"/>
      </a:dk1>
      <a:lt1>
        <a:srgbClr val="FFFFFF"/>
      </a:lt1>
      <a:dk2>
        <a:srgbClr val="2185C5"/>
      </a:dk2>
      <a:lt2>
        <a:srgbClr val="FFFFFF"/>
      </a:lt2>
      <a:accent1>
        <a:srgbClr val="2185C5"/>
      </a:accent1>
      <a:accent2>
        <a:srgbClr val="7ECEFD"/>
      </a:accent2>
      <a:accent3>
        <a:srgbClr val="F20253"/>
      </a:accent3>
      <a:accent4>
        <a:srgbClr val="FF9715"/>
      </a:accent4>
      <a:accent5>
        <a:srgbClr val="1C3AA9"/>
      </a:accent5>
      <a:accent6>
        <a:srgbClr val="97ABBC"/>
      </a:accent6>
      <a:hlink>
        <a:srgbClr val="2185C5"/>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3296</TotalTime>
  <Words>3585</Words>
  <Application>Microsoft Office PowerPoint</Application>
  <PresentationFormat>On-screen Show (16:9)</PresentationFormat>
  <Paragraphs>417</Paragraphs>
  <Slides>43</Slides>
  <Notes>43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43</vt:i4>
      </vt:variant>
    </vt:vector>
  </HeadingPairs>
  <TitlesOfParts>
    <vt:vector size="50" baseType="lpstr">
      <vt:lpstr>Lato</vt:lpstr>
      <vt:lpstr>Arial</vt:lpstr>
      <vt:lpstr>Times New Roman</vt:lpstr>
      <vt:lpstr>Raleway</vt:lpstr>
      <vt:lpstr>Calibri</vt:lpstr>
      <vt:lpstr>Wingdings</vt:lpstr>
      <vt:lpstr>Antonio template</vt:lpstr>
      <vt:lpstr>Le coût des manuels scolaires et les alternatives abordables à l’Université d’Ottawa</vt:lpstr>
      <vt:lpstr>1. Coût des manuels scolaires</vt:lpstr>
      <vt:lpstr>Tendances : manuels scolaires</vt:lpstr>
      <vt:lpstr>Sondage auprès des étudiants – University of Guelph</vt:lpstr>
      <vt:lpstr>PowerPoint Presentation</vt:lpstr>
      <vt:lpstr>PowerPoint Presentation</vt:lpstr>
      <vt:lpstr>PowerPoint Presentation</vt:lpstr>
      <vt:lpstr>PowerPoint Presentation</vt:lpstr>
      <vt:lpstr>Format vs coût</vt:lpstr>
      <vt:lpstr>#MisèreDesManuels à uOttawa</vt:lpstr>
      <vt:lpstr>Hiver 2018</vt:lpstr>
      <vt:lpstr>Hiver 2018</vt:lpstr>
      <vt:lpstr>Automne  2018</vt:lpstr>
      <vt:lpstr>Automne  2018</vt:lpstr>
      <vt:lpstr>Hiver 2019</vt:lpstr>
      <vt:lpstr>Hiver 2019</vt:lpstr>
      <vt:lpstr>Automne  2019</vt:lpstr>
      <vt:lpstr>Automne  2019</vt:lpstr>
      <vt:lpstr>Hiver 2020</vt:lpstr>
      <vt:lpstr>Hiver 2020</vt:lpstr>
      <vt:lpstr>PowerPoint Presentation</vt:lpstr>
      <vt:lpstr>PowerPoint Presentation</vt:lpstr>
      <vt:lpstr>PowerPoint Presentation</vt:lpstr>
      <vt:lpstr>Données sur le coût des manuels à uOttawa</vt:lpstr>
      <vt:lpstr>PowerPoint Presentation</vt:lpstr>
      <vt:lpstr>PowerPoint Presentation</vt:lpstr>
      <vt:lpstr>PowerPoint Presentation</vt:lpstr>
      <vt:lpstr>PowerPoint Presentation</vt:lpstr>
      <vt:lpstr>Impacts du coût des manuels</vt:lpstr>
      <vt:lpstr>2. ALTERNATIVES ABORDABLES</vt:lpstr>
      <vt:lpstr>Promouvoir et récompenser la création de ressources didactiques abordables</vt:lpstr>
      <vt:lpstr>Notes de cours imprimées</vt:lpstr>
      <vt:lpstr>Réserve de cours (Ares) - Bibliothèque</vt:lpstr>
      <vt:lpstr>Ressources éducatives libres (REL)</vt:lpstr>
      <vt:lpstr>Ressources éducatives libres (REL)</vt:lpstr>
      <vt:lpstr>3. MOBILISATION</vt:lpstr>
      <vt:lpstr>Financement pour les REL à uOttawa</vt:lpstr>
      <vt:lpstr>Professeurs</vt:lpstr>
      <vt:lpstr>Étudiants</vt:lpstr>
      <vt:lpstr>Bibliothèque</vt:lpstr>
      <vt:lpstr>Remerciements</vt:lpstr>
      <vt:lpstr>Merci!</vt:lpstr>
      <vt:lpstr>Attributions (autre qu’indiqué sur les diapos)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TITLE</dc:title>
  <dc:creator>Mélanie Brunet</dc:creator>
  <cp:lastModifiedBy>Melanie Brunet</cp:lastModifiedBy>
  <cp:revision>221</cp:revision>
  <dcterms:modified xsi:type="dcterms:W3CDTF">2020-03-05T20:05:25Z</dcterms:modified>
</cp:coreProperties>
</file>