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Georgia" panose="02040502050405020303" pitchFamily="18" charset="0"/>
      <p:regular r:id="rId48"/>
      <p:bold r:id="rId49"/>
      <p:italic r:id="rId50"/>
      <p:boldItalic r:id="rId51"/>
    </p:embeddedFont>
    <p:embeddedFont>
      <p:font typeface="Nunito Sans" pitchFamily="2"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AC6E16-CF1F-4839-8991-1DA5D8A67C5C}">
  <a:tblStyle styleId="{C4AC6E16-CF1F-4839-8991-1DA5D8A67C5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F4AE44C-34FD-41E9-9455-BF9FA0A32500}" styleName="Table_1">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93"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a2deba8933_1_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a2deba8933_1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cdc0f8c858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cdc0f8c8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cdc0f8c858_0_2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cdc0f8c858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cdc0f8c858_0_2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cdc0f8c858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b1220a6cf0_0_3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b1220a6cf0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d2774feac5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d2774feac5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b1609c4dcd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b1609c4dc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1609c4dcd_0_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b1609c4dc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b1609c4dcd_0_1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b1609c4dcd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b1609c4dcd_0_2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b1609c4dcd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a2deba8933_1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a2deba8933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b1609c4dcd_0_5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b1609c4dcd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b1609c4dcd_0_3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b1609c4dcd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b1609c4dcd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b1609c4dcd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ab7908381b_4_2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ab7908381b_4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ae25281f3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ae25281f3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af4138c8cd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af4138c8c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af4138c8cd_0_42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af4138c8cd_0_4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d2774feac5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gd2774feac5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a2deba8933_1_10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a2deba8933_1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ab7908381b_4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ab7908381b_4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8ffa1e27ed_0_14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8ffa1e27ed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b19f6c9bca_0_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b19f6c9bc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b19f6c9bca_0_1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b19f6c9bc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b19f6c9bca_0_3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b19f6c9bca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d2774feac5_1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d2774feac5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d293a0d135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7" name="Google Shape;467;gd293a0d1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ae25281f3d_0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ae25281f3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af4196b086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af4196b08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af4138c8cd_0_4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af4138c8cd_0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b35f84ae79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b35f84ae7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b38d827084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b38d82708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f391192_0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b1220a6cf0_0_5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b1220a6cf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b1220a6cf0_0_30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b1220a6cf0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b0cb5e6eae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b0cb5e6eae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b0cb5e6eae_0_1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b0cb5e6ea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b1bd6d4871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b1bd6d48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a8206588c0_0_53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a8206588c0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b1bd6d4871_2_1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b1bd6d4871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b="1">
                <a:solidFill>
                  <a:schemeClr val="accent1"/>
                </a:solidFill>
              </a:defRPr>
            </a:lvl1pPr>
            <a:lvl2pPr lvl="1">
              <a:spcBef>
                <a:spcPts val="0"/>
              </a:spcBef>
              <a:spcAft>
                <a:spcPts val="0"/>
              </a:spcAft>
              <a:buClr>
                <a:schemeClr val="accent1"/>
              </a:buClr>
              <a:buSzPts val="3000"/>
              <a:buNone/>
              <a:defRPr sz="3000" b="1">
                <a:solidFill>
                  <a:schemeClr val="accent1"/>
                </a:solidFill>
              </a:defRPr>
            </a:lvl2pPr>
            <a:lvl3pPr lvl="2">
              <a:spcBef>
                <a:spcPts val="0"/>
              </a:spcBef>
              <a:spcAft>
                <a:spcPts val="0"/>
              </a:spcAft>
              <a:buClr>
                <a:schemeClr val="accent1"/>
              </a:buClr>
              <a:buSzPts val="3000"/>
              <a:buNone/>
              <a:defRPr sz="3000" b="1">
                <a:solidFill>
                  <a:schemeClr val="accent1"/>
                </a:solidFill>
              </a:defRPr>
            </a:lvl3pPr>
            <a:lvl4pPr lvl="3">
              <a:spcBef>
                <a:spcPts val="0"/>
              </a:spcBef>
              <a:spcAft>
                <a:spcPts val="0"/>
              </a:spcAft>
              <a:buClr>
                <a:schemeClr val="accent1"/>
              </a:buClr>
              <a:buSzPts val="3000"/>
              <a:buNone/>
              <a:defRPr sz="3000" b="1">
                <a:solidFill>
                  <a:schemeClr val="accent1"/>
                </a:solidFill>
              </a:defRPr>
            </a:lvl4pPr>
            <a:lvl5pPr lvl="4">
              <a:spcBef>
                <a:spcPts val="0"/>
              </a:spcBef>
              <a:spcAft>
                <a:spcPts val="0"/>
              </a:spcAft>
              <a:buClr>
                <a:schemeClr val="accent1"/>
              </a:buClr>
              <a:buSzPts val="3000"/>
              <a:buNone/>
              <a:defRPr sz="3000" b="1">
                <a:solidFill>
                  <a:schemeClr val="accent1"/>
                </a:solidFill>
              </a:defRPr>
            </a:lvl5pPr>
            <a:lvl6pPr lvl="5">
              <a:spcBef>
                <a:spcPts val="0"/>
              </a:spcBef>
              <a:spcAft>
                <a:spcPts val="0"/>
              </a:spcAft>
              <a:buClr>
                <a:schemeClr val="accent1"/>
              </a:buClr>
              <a:buSzPts val="3000"/>
              <a:buNone/>
              <a:defRPr sz="3000" b="1">
                <a:solidFill>
                  <a:schemeClr val="accent1"/>
                </a:solidFill>
              </a:defRPr>
            </a:lvl6pPr>
            <a:lvl7pPr lvl="6">
              <a:spcBef>
                <a:spcPts val="0"/>
              </a:spcBef>
              <a:spcAft>
                <a:spcPts val="0"/>
              </a:spcAft>
              <a:buClr>
                <a:schemeClr val="accent1"/>
              </a:buClr>
              <a:buSzPts val="3000"/>
              <a:buNone/>
              <a:defRPr sz="3000" b="1">
                <a:solidFill>
                  <a:schemeClr val="accent1"/>
                </a:solidFill>
              </a:defRPr>
            </a:lvl7pPr>
            <a:lvl8pPr lvl="7">
              <a:spcBef>
                <a:spcPts val="0"/>
              </a:spcBef>
              <a:spcAft>
                <a:spcPts val="0"/>
              </a:spcAft>
              <a:buClr>
                <a:schemeClr val="accent1"/>
              </a:buClr>
              <a:buSzPts val="3000"/>
              <a:buNone/>
              <a:defRPr sz="3000" b="1">
                <a:solidFill>
                  <a:schemeClr val="accent1"/>
                </a:solidFill>
              </a:defRPr>
            </a:lvl8pPr>
            <a:lvl9pPr lvl="8">
              <a:spcBef>
                <a:spcPts val="0"/>
              </a:spcBef>
              <a:spcAft>
                <a:spcPts val="0"/>
              </a:spcAft>
              <a:buClr>
                <a:schemeClr val="accent1"/>
              </a:buClr>
              <a:buSzPts val="3000"/>
              <a:buNone/>
              <a:defRPr sz="3000" b="1">
                <a:solidFill>
                  <a:schemeClr val="accent1"/>
                </a:solidFill>
              </a:defRPr>
            </a:lvl9pPr>
          </a:lstStyle>
          <a:p>
            <a:endParaRPr/>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5"/>
        <p:cNvGrpSpPr/>
        <p:nvPr/>
      </p:nvGrpSpPr>
      <p:grpSpPr>
        <a:xfrm>
          <a:off x="0" y="0"/>
          <a:ext cx="0" cy="0"/>
          <a:chOff x="0" y="0"/>
          <a:chExt cx="0" cy="0"/>
        </a:xfrm>
      </p:grpSpPr>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69" name="Google Shape;69;p11"/>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0" name="Google Shape;70;p11"/>
          <p:cNvSpPr txBox="1">
            <a:spLocks noGrp="1"/>
          </p:cNvSpPr>
          <p:nvPr>
            <p:ph type="body" idx="2"/>
          </p:nvPr>
        </p:nvSpPr>
        <p:spPr>
          <a:xfrm>
            <a:off x="5956701"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1" name="Google Shape;7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72"/>
        <p:cNvGrpSpPr/>
        <p:nvPr/>
      </p:nvGrpSpPr>
      <p:grpSpPr>
        <a:xfrm>
          <a:off x="0" y="0"/>
          <a:ext cx="0" cy="0"/>
          <a:chOff x="0" y="0"/>
          <a:chExt cx="0" cy="0"/>
        </a:xfrm>
      </p:grpSpPr>
      <p:sp>
        <p:nvSpPr>
          <p:cNvPr id="73" name="Google Shape;73;p12"/>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 name="Google Shape;74;p12"/>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6" name="Google Shape;76;p12"/>
          <p:cNvSpPr txBox="1">
            <a:spLocks noGrp="1"/>
          </p:cNvSpPr>
          <p:nvPr>
            <p:ph type="body" idx="1"/>
          </p:nvPr>
        </p:nvSpPr>
        <p:spPr>
          <a:xfrm>
            <a:off x="3069325"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7" name="Google Shape;77;p12"/>
          <p:cNvSpPr txBox="1">
            <a:spLocks noGrp="1"/>
          </p:cNvSpPr>
          <p:nvPr>
            <p:ph type="body" idx="2"/>
          </p:nvPr>
        </p:nvSpPr>
        <p:spPr>
          <a:xfrm>
            <a:off x="4951006"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8" name="Google Shape;78;p12"/>
          <p:cNvSpPr txBox="1">
            <a:spLocks noGrp="1"/>
          </p:cNvSpPr>
          <p:nvPr>
            <p:ph type="body" idx="3"/>
          </p:nvPr>
        </p:nvSpPr>
        <p:spPr>
          <a:xfrm>
            <a:off x="6832686" y="575500"/>
            <a:ext cx="1789800" cy="3981000"/>
          </a:xfrm>
          <a:prstGeom prst="rect">
            <a:avLst/>
          </a:prstGeom>
        </p:spPr>
        <p:txBody>
          <a:bodyPr spcFirstLastPara="1" wrap="square" lIns="91425" tIns="91425" rIns="91425" bIns="91425" anchor="t" anchorCtr="0">
            <a:noAutofit/>
          </a:bodyPr>
          <a:lstStyle>
            <a:lvl1pPr marL="457200" lvl="0" indent="-285750" rtl="0">
              <a:spcBef>
                <a:spcPts val="600"/>
              </a:spcBef>
              <a:spcAft>
                <a:spcPts val="0"/>
              </a:spcAft>
              <a:buSzPts val="900"/>
              <a:buChar char="▪"/>
              <a:defRPr sz="900"/>
            </a:lvl1pPr>
            <a:lvl2pPr marL="914400" lvl="1" indent="-285750" rtl="0">
              <a:spcBef>
                <a:spcPts val="0"/>
              </a:spcBef>
              <a:spcAft>
                <a:spcPts val="0"/>
              </a:spcAft>
              <a:buSzPts val="900"/>
              <a:buChar char="-"/>
              <a:defRPr sz="900"/>
            </a:lvl2pPr>
            <a:lvl3pPr marL="1371600" lvl="2" indent="-285750" rtl="0">
              <a:spcBef>
                <a:spcPts val="0"/>
              </a:spcBef>
              <a:spcAft>
                <a:spcPts val="0"/>
              </a:spcAft>
              <a:buSzPts val="900"/>
              <a:buChar char="-"/>
              <a:defRPr sz="900"/>
            </a:lvl3pPr>
            <a:lvl4pPr marL="1828800" lvl="3" indent="-285750" rtl="0">
              <a:spcBef>
                <a:spcPts val="0"/>
              </a:spcBef>
              <a:spcAft>
                <a:spcPts val="0"/>
              </a:spcAft>
              <a:buSzPts val="900"/>
              <a:buChar char="-"/>
              <a:defRPr sz="900"/>
            </a:lvl4pPr>
            <a:lvl5pPr marL="2286000" lvl="4" indent="-285750" rtl="0">
              <a:spcBef>
                <a:spcPts val="0"/>
              </a:spcBef>
              <a:spcAft>
                <a:spcPts val="0"/>
              </a:spcAft>
              <a:buSzPts val="900"/>
              <a:buChar char="-"/>
              <a:defRPr sz="900"/>
            </a:lvl5pPr>
            <a:lvl6pPr marL="2743200" lvl="5" indent="-285750" rtl="0">
              <a:spcBef>
                <a:spcPts val="0"/>
              </a:spcBef>
              <a:spcAft>
                <a:spcPts val="0"/>
              </a:spcAft>
              <a:buSzPts val="900"/>
              <a:buChar char="-"/>
              <a:defRPr sz="900"/>
            </a:lvl6pPr>
            <a:lvl7pPr marL="3200400" lvl="6" indent="-285750" rtl="0">
              <a:spcBef>
                <a:spcPts val="0"/>
              </a:spcBef>
              <a:spcAft>
                <a:spcPts val="0"/>
              </a:spcAft>
              <a:buSzPts val="900"/>
              <a:buChar char="-"/>
              <a:defRPr sz="900"/>
            </a:lvl7pPr>
            <a:lvl8pPr marL="3657600" lvl="7" indent="-285750" rtl="0">
              <a:spcBef>
                <a:spcPts val="0"/>
              </a:spcBef>
              <a:spcAft>
                <a:spcPts val="0"/>
              </a:spcAft>
              <a:buSzPts val="900"/>
              <a:buChar char="-"/>
              <a:defRPr sz="900"/>
            </a:lvl8pPr>
            <a:lvl9pPr marL="4114800" lvl="8" indent="-285750" rtl="0">
              <a:spcBef>
                <a:spcPts val="0"/>
              </a:spcBef>
              <a:spcAft>
                <a:spcPts val="0"/>
              </a:spcAft>
              <a:buSzPts val="900"/>
              <a:buChar char="-"/>
              <a:defRPr sz="900"/>
            </a:lvl9pPr>
          </a:lstStyle>
          <a:p>
            <a:endParaRPr/>
          </a:p>
        </p:txBody>
      </p:sp>
      <p:sp>
        <p:nvSpPr>
          <p:cNvPr id="79" name="Google Shape;79;p1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13"/>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2" name="Google Shape;82;p13"/>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84" name="Google Shape;84;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5"/>
        <p:cNvGrpSpPr/>
        <p:nvPr/>
      </p:nvGrpSpPr>
      <p:grpSpPr>
        <a:xfrm>
          <a:off x="0" y="0"/>
          <a:ext cx="0" cy="0"/>
          <a:chOff x="0" y="0"/>
          <a:chExt cx="0" cy="0"/>
        </a:xfrm>
      </p:grpSpPr>
      <p:sp>
        <p:nvSpPr>
          <p:cNvPr id="86" name="Google Shape;86;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 name="Google Shape;16;p3"/>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0"/>
              </a:spcBef>
              <a:spcAft>
                <a:spcPts val="0"/>
              </a:spcAft>
              <a:buClr>
                <a:schemeClr val="accent1"/>
              </a:buClr>
              <a:buSzPts val="2400"/>
              <a:buNone/>
              <a:defRPr>
                <a:solidFill>
                  <a:schemeClr val="accent1"/>
                </a:solidFill>
              </a:defRPr>
            </a:lvl2pPr>
            <a:lvl3pPr lvl="2" rtl="0">
              <a:spcBef>
                <a:spcPts val="0"/>
              </a:spcBef>
              <a:spcAft>
                <a:spcPts val="0"/>
              </a:spcAft>
              <a:buClr>
                <a:schemeClr val="accent1"/>
              </a:buClr>
              <a:buSzPts val="2400"/>
              <a:buNone/>
              <a:defRPr>
                <a:solidFill>
                  <a:schemeClr val="accent1"/>
                </a:solidFill>
              </a:defRPr>
            </a:lvl3pPr>
            <a:lvl4pPr lvl="3" rtl="0">
              <a:spcBef>
                <a:spcPts val="0"/>
              </a:spcBef>
              <a:spcAft>
                <a:spcPts val="0"/>
              </a:spcAft>
              <a:buClr>
                <a:schemeClr val="accent1"/>
              </a:buClr>
              <a:buSzPts val="2400"/>
              <a:buNone/>
              <a:defRPr>
                <a:solidFill>
                  <a:schemeClr val="accent1"/>
                </a:solidFill>
              </a:defRPr>
            </a:lvl4pPr>
            <a:lvl5pPr lvl="4" rtl="0">
              <a:spcBef>
                <a:spcPts val="0"/>
              </a:spcBef>
              <a:spcAft>
                <a:spcPts val="0"/>
              </a:spcAft>
              <a:buClr>
                <a:schemeClr val="accent1"/>
              </a:buClr>
              <a:buSzPts val="2400"/>
              <a:buNone/>
              <a:defRPr>
                <a:solidFill>
                  <a:schemeClr val="accent1"/>
                </a:solidFill>
              </a:defRPr>
            </a:lvl5pPr>
            <a:lvl6pPr lvl="5" rtl="0">
              <a:spcBef>
                <a:spcPts val="0"/>
              </a:spcBef>
              <a:spcAft>
                <a:spcPts val="0"/>
              </a:spcAft>
              <a:buClr>
                <a:schemeClr val="accent1"/>
              </a:buClr>
              <a:buSzPts val="2400"/>
              <a:buNone/>
              <a:defRPr>
                <a:solidFill>
                  <a:schemeClr val="accent1"/>
                </a:solidFill>
              </a:defRPr>
            </a:lvl6pPr>
            <a:lvl7pPr lvl="6" rtl="0">
              <a:spcBef>
                <a:spcPts val="0"/>
              </a:spcBef>
              <a:spcAft>
                <a:spcPts val="0"/>
              </a:spcAft>
              <a:buClr>
                <a:schemeClr val="accent1"/>
              </a:buClr>
              <a:buSzPts val="2400"/>
              <a:buNone/>
              <a:defRPr>
                <a:solidFill>
                  <a:schemeClr val="accent1"/>
                </a:solidFill>
              </a:defRPr>
            </a:lvl7pPr>
            <a:lvl8pPr lvl="7" rtl="0">
              <a:spcBef>
                <a:spcPts val="0"/>
              </a:spcBef>
              <a:spcAft>
                <a:spcPts val="0"/>
              </a:spcAft>
              <a:buClr>
                <a:schemeClr val="accent1"/>
              </a:buClr>
              <a:buSzPts val="2400"/>
              <a:buNone/>
              <a:defRPr>
                <a:solidFill>
                  <a:schemeClr val="accent1"/>
                </a:solidFill>
              </a:defRPr>
            </a:lvl8pPr>
            <a:lvl9pPr lvl="8" rtl="0">
              <a:spcBef>
                <a:spcPts val="0"/>
              </a:spcBef>
              <a:spcAft>
                <a:spcPts val="0"/>
              </a:spcAft>
              <a:buClr>
                <a:schemeClr val="accent1"/>
              </a:buClr>
              <a:buSzPts val="2400"/>
              <a:buNone/>
              <a:defRPr>
                <a:solidFill>
                  <a:schemeClr val="accent1"/>
                </a:solidFill>
              </a:defRPr>
            </a:lvl9pPr>
          </a:lstStyle>
          <a:p>
            <a:endParaRPr/>
          </a:p>
        </p:txBody>
      </p:sp>
      <p:sp>
        <p:nvSpPr>
          <p:cNvPr id="17" name="Google Shape;17;p3"/>
          <p:cNvSpPr txBox="1">
            <a:spLocks noGrp="1"/>
          </p:cNvSpPr>
          <p:nvPr>
            <p:ph type="subTitle" idx="1"/>
          </p:nvPr>
        </p:nvSpPr>
        <p:spPr>
          <a:xfrm>
            <a:off x="277100" y="3983050"/>
            <a:ext cx="20241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9pPr>
          </a:lstStyle>
          <a:p>
            <a:endParaRPr/>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ITLE_1_2">
    <p:spTree>
      <p:nvGrpSpPr>
        <p:cNvPr id="1" name="Shape 19"/>
        <p:cNvGrpSpPr/>
        <p:nvPr/>
      </p:nvGrpSpPr>
      <p:grpSpPr>
        <a:xfrm>
          <a:off x="0" y="0"/>
          <a:ext cx="0" cy="0"/>
          <a:chOff x="0" y="0"/>
          <a:chExt cx="0" cy="0"/>
        </a:xfrm>
      </p:grpSpPr>
      <p:sp>
        <p:nvSpPr>
          <p:cNvPr id="20" name="Google Shape;20;p4"/>
          <p:cNvSpPr/>
          <p:nvPr/>
        </p:nvSpPr>
        <p:spPr>
          <a:xfrm flipH="1">
            <a:off x="4568412"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subTitle" idx="1"/>
          </p:nvPr>
        </p:nvSpPr>
        <p:spPr>
          <a:xfrm>
            <a:off x="646550" y="1989500"/>
            <a:ext cx="3246900" cy="2126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1400"/>
              <a:buFont typeface="Georgia"/>
              <a:buNone/>
              <a:defRPr i="1">
                <a:solidFill>
                  <a:srgbClr val="FFFFFF"/>
                </a:solidFill>
                <a:latin typeface="Georgia"/>
                <a:ea typeface="Georgia"/>
                <a:cs typeface="Georgia"/>
                <a:sym typeface="Georgia"/>
              </a:defRPr>
            </a:lvl1pPr>
            <a:lvl2pPr lvl="1"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2pPr>
            <a:lvl3pPr lvl="2"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3pPr>
            <a:lvl4pPr lvl="3"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4pPr>
            <a:lvl5pPr lvl="4"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5pPr>
            <a:lvl6pPr lvl="5"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6pPr>
            <a:lvl7pPr lvl="6"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7pPr>
            <a:lvl8pPr lvl="7"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8pPr>
            <a:lvl9pPr lvl="8"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9pPr>
          </a:lstStyle>
          <a:p>
            <a:endParaRPr/>
          </a:p>
        </p:txBody>
      </p:sp>
      <p:sp>
        <p:nvSpPr>
          <p:cNvPr id="22" name="Google Shape;22;p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3" name="Google Shape;23;p4"/>
          <p:cNvSpPr/>
          <p:nvPr/>
        </p:nvSpPr>
        <p:spPr>
          <a:xfrm flipH="1">
            <a:off x="4455300"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4" name="Google Shape;24;p4"/>
          <p:cNvSpPr txBox="1">
            <a:spLocks noGrp="1"/>
          </p:cNvSpPr>
          <p:nvPr>
            <p:ph type="body" idx="2"/>
          </p:nvPr>
        </p:nvSpPr>
        <p:spPr>
          <a:xfrm>
            <a:off x="5130225" y="1016000"/>
            <a:ext cx="3470700" cy="3099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F67031"/>
              </a:buClr>
              <a:buSzPts val="1800"/>
              <a:buAutoNum type="arabicPeriod"/>
              <a:defRPr sz="1800"/>
            </a:lvl1pPr>
            <a:lvl2pPr marL="914400" lvl="1" indent="-317500" rtl="0">
              <a:spcBef>
                <a:spcPts val="1000"/>
              </a:spcBef>
              <a:spcAft>
                <a:spcPts val="0"/>
              </a:spcAft>
              <a:buSzPts val="1400"/>
              <a:buAutoNum type="alphaLcPeriod"/>
              <a:defRPr>
                <a:solidFill>
                  <a:srgbClr val="999999"/>
                </a:solidFill>
              </a:defRPr>
            </a:lvl2pPr>
            <a:lvl3pPr marL="1371600" lvl="2" indent="-317500" rtl="0">
              <a:spcBef>
                <a:spcPts val="1000"/>
              </a:spcBef>
              <a:spcAft>
                <a:spcPts val="0"/>
              </a:spcAft>
              <a:buSzPts val="1400"/>
              <a:buAutoNum type="romanLcPeriod"/>
              <a:defRPr>
                <a:solidFill>
                  <a:srgbClr val="999999"/>
                </a:solidFill>
              </a:defRPr>
            </a:lvl3pPr>
            <a:lvl4pPr marL="1828800" lvl="3" indent="-317500" rtl="0">
              <a:spcBef>
                <a:spcPts val="1000"/>
              </a:spcBef>
              <a:spcAft>
                <a:spcPts val="0"/>
              </a:spcAft>
              <a:buSzPts val="1400"/>
              <a:buAutoNum type="arabicPeriod"/>
              <a:defRPr>
                <a:solidFill>
                  <a:srgbClr val="999999"/>
                </a:solidFill>
              </a:defRPr>
            </a:lvl4pPr>
            <a:lvl5pPr marL="2286000" lvl="4" indent="-317500" rtl="0">
              <a:spcBef>
                <a:spcPts val="1000"/>
              </a:spcBef>
              <a:spcAft>
                <a:spcPts val="0"/>
              </a:spcAft>
              <a:buClr>
                <a:srgbClr val="999999"/>
              </a:buClr>
              <a:buSzPts val="1400"/>
              <a:buAutoNum type="alphaLcPeriod"/>
              <a:defRPr>
                <a:solidFill>
                  <a:srgbClr val="999999"/>
                </a:solidFill>
              </a:defRPr>
            </a:lvl5pPr>
            <a:lvl6pPr marL="2743200" lvl="5" indent="-317500" rtl="0">
              <a:spcBef>
                <a:spcPts val="1000"/>
              </a:spcBef>
              <a:spcAft>
                <a:spcPts val="0"/>
              </a:spcAft>
              <a:buClr>
                <a:srgbClr val="999999"/>
              </a:buClr>
              <a:buSzPts val="1400"/>
              <a:buAutoNum type="romanLcPeriod"/>
              <a:defRPr>
                <a:solidFill>
                  <a:srgbClr val="999999"/>
                </a:solidFill>
              </a:defRPr>
            </a:lvl6pPr>
            <a:lvl7pPr marL="3200400" lvl="6" indent="-317500" rtl="0">
              <a:spcBef>
                <a:spcPts val="1000"/>
              </a:spcBef>
              <a:spcAft>
                <a:spcPts val="0"/>
              </a:spcAft>
              <a:buClr>
                <a:srgbClr val="999999"/>
              </a:buClr>
              <a:buSzPts val="1400"/>
              <a:buAutoNum type="arabicPeriod"/>
              <a:defRPr>
                <a:solidFill>
                  <a:srgbClr val="999999"/>
                </a:solidFill>
              </a:defRPr>
            </a:lvl7pPr>
            <a:lvl8pPr marL="3657600" lvl="7" indent="-317500" rtl="0">
              <a:spcBef>
                <a:spcPts val="1000"/>
              </a:spcBef>
              <a:spcAft>
                <a:spcPts val="0"/>
              </a:spcAft>
              <a:buClr>
                <a:srgbClr val="999999"/>
              </a:buClr>
              <a:buSzPts val="1400"/>
              <a:buAutoNum type="alphaLcPeriod"/>
              <a:defRPr>
                <a:solidFill>
                  <a:srgbClr val="999999"/>
                </a:solidFill>
              </a:defRPr>
            </a:lvl8pPr>
            <a:lvl9pPr marL="4114800" lvl="8" indent="-317500" rtl="0">
              <a:spcBef>
                <a:spcPts val="1000"/>
              </a:spcBef>
              <a:spcAft>
                <a:spcPts val="1000"/>
              </a:spcAft>
              <a:buClr>
                <a:srgbClr val="999999"/>
              </a:buClr>
              <a:buSzPts val="1400"/>
              <a:buAutoNum type="romanLcPeriod"/>
              <a:defRPr>
                <a:solidFill>
                  <a:srgbClr val="999999"/>
                </a:solidFill>
              </a:defRPr>
            </a:lvl9pPr>
          </a:lstStyle>
          <a:p>
            <a:endParaRPr/>
          </a:p>
        </p:txBody>
      </p:sp>
      <p:sp>
        <p:nvSpPr>
          <p:cNvPr id="25" name="Google Shape;25;p4"/>
          <p:cNvSpPr txBox="1">
            <a:spLocks noGrp="1"/>
          </p:cNvSpPr>
          <p:nvPr>
            <p:ph type="title"/>
          </p:nvPr>
        </p:nvSpPr>
        <p:spPr>
          <a:xfrm>
            <a:off x="646573" y="1016000"/>
            <a:ext cx="3246900" cy="9735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6"/>
        <p:cNvGrpSpPr/>
        <p:nvPr/>
      </p:nvGrpSpPr>
      <p:grpSpPr>
        <a:xfrm>
          <a:off x="0" y="0"/>
          <a:ext cx="0" cy="0"/>
          <a:chOff x="0" y="0"/>
          <a:chExt cx="0" cy="0"/>
        </a:xfrm>
      </p:grpSpPr>
      <p:sp>
        <p:nvSpPr>
          <p:cNvPr id="27" name="Google Shape;27;p5"/>
          <p:cNvSpPr/>
          <p:nvPr/>
        </p:nvSpPr>
        <p:spPr>
          <a:xfrm rot="5400000" flipH="1">
            <a:off x="4518950" y="-3360875"/>
            <a:ext cx="113100" cy="91512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 name="Google Shape;28;p5"/>
          <p:cNvSpPr/>
          <p:nvPr/>
        </p:nvSpPr>
        <p:spPr>
          <a:xfrm>
            <a:off x="-7125" y="1271275"/>
            <a:ext cx="9151200" cy="3872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body" idx="1"/>
          </p:nvPr>
        </p:nvSpPr>
        <p:spPr>
          <a:xfrm>
            <a:off x="1847275" y="1704600"/>
            <a:ext cx="5449500" cy="27147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Font typeface="Georgia"/>
              <a:buChar char="▪"/>
              <a:defRPr sz="2400" i="1">
                <a:latin typeface="Georgia"/>
                <a:ea typeface="Georgia"/>
                <a:cs typeface="Georgia"/>
                <a:sym typeface="Georgia"/>
              </a:defRPr>
            </a:lvl1pPr>
            <a:lvl2pPr marL="914400" lvl="1" indent="-381000" algn="ctr" rtl="0">
              <a:spcBef>
                <a:spcPts val="0"/>
              </a:spcBef>
              <a:spcAft>
                <a:spcPts val="0"/>
              </a:spcAft>
              <a:buSzPts val="2400"/>
              <a:buFont typeface="Georgia"/>
              <a:buChar char="-"/>
              <a:defRPr sz="2400" i="1">
                <a:latin typeface="Georgia"/>
                <a:ea typeface="Georgia"/>
                <a:cs typeface="Georgia"/>
                <a:sym typeface="Georgia"/>
              </a:defRPr>
            </a:lvl2pPr>
            <a:lvl3pPr marL="1371600" lvl="2" indent="-381000" algn="ctr" rtl="0">
              <a:spcBef>
                <a:spcPts val="0"/>
              </a:spcBef>
              <a:spcAft>
                <a:spcPts val="0"/>
              </a:spcAft>
              <a:buSzPts val="2400"/>
              <a:buFont typeface="Georgia"/>
              <a:buChar char="-"/>
              <a:defRPr sz="2400" i="1">
                <a:latin typeface="Georgia"/>
                <a:ea typeface="Georgia"/>
                <a:cs typeface="Georgia"/>
                <a:sym typeface="Georgia"/>
              </a:defRPr>
            </a:lvl3pPr>
            <a:lvl4pPr marL="1828800" lvl="3" indent="-381000" algn="ctr" rtl="0">
              <a:spcBef>
                <a:spcPts val="0"/>
              </a:spcBef>
              <a:spcAft>
                <a:spcPts val="0"/>
              </a:spcAft>
              <a:buSzPts val="2400"/>
              <a:buFont typeface="Georgia"/>
              <a:buChar char="-"/>
              <a:defRPr sz="2400" i="1">
                <a:latin typeface="Georgia"/>
                <a:ea typeface="Georgia"/>
                <a:cs typeface="Georgia"/>
                <a:sym typeface="Georgia"/>
              </a:defRPr>
            </a:lvl4pPr>
            <a:lvl5pPr marL="2286000" lvl="4" indent="-381000" algn="ctr" rtl="0">
              <a:spcBef>
                <a:spcPts val="0"/>
              </a:spcBef>
              <a:spcAft>
                <a:spcPts val="0"/>
              </a:spcAft>
              <a:buSzPts val="2400"/>
              <a:buFont typeface="Georgia"/>
              <a:buChar char="-"/>
              <a:defRPr sz="2400" i="1">
                <a:latin typeface="Georgia"/>
                <a:ea typeface="Georgia"/>
                <a:cs typeface="Georgia"/>
                <a:sym typeface="Georgia"/>
              </a:defRPr>
            </a:lvl5pPr>
            <a:lvl6pPr marL="2743200" lvl="5" indent="-381000" algn="ctr" rtl="0">
              <a:spcBef>
                <a:spcPts val="0"/>
              </a:spcBef>
              <a:spcAft>
                <a:spcPts val="0"/>
              </a:spcAft>
              <a:buSzPts val="2400"/>
              <a:buFont typeface="Georgia"/>
              <a:buChar char="-"/>
              <a:defRPr sz="2400" i="1">
                <a:latin typeface="Georgia"/>
                <a:ea typeface="Georgia"/>
                <a:cs typeface="Georgia"/>
                <a:sym typeface="Georgia"/>
              </a:defRPr>
            </a:lvl6pPr>
            <a:lvl7pPr marL="3200400" lvl="6" indent="-381000" algn="ctr" rtl="0">
              <a:spcBef>
                <a:spcPts val="0"/>
              </a:spcBef>
              <a:spcAft>
                <a:spcPts val="0"/>
              </a:spcAft>
              <a:buSzPts val="2400"/>
              <a:buFont typeface="Georgia"/>
              <a:buChar char="-"/>
              <a:defRPr sz="2400" i="1">
                <a:latin typeface="Georgia"/>
                <a:ea typeface="Georgia"/>
                <a:cs typeface="Georgia"/>
                <a:sym typeface="Georgia"/>
              </a:defRPr>
            </a:lvl7pPr>
            <a:lvl8pPr marL="3657600" lvl="7" indent="-381000" algn="ctr" rtl="0">
              <a:spcBef>
                <a:spcPts val="0"/>
              </a:spcBef>
              <a:spcAft>
                <a:spcPts val="0"/>
              </a:spcAft>
              <a:buSzPts val="2400"/>
              <a:buFont typeface="Georgia"/>
              <a:buChar char="-"/>
              <a:defRPr sz="2400" i="1">
                <a:latin typeface="Georgia"/>
                <a:ea typeface="Georgia"/>
                <a:cs typeface="Georgia"/>
                <a:sym typeface="Georgia"/>
              </a:defRPr>
            </a:lvl8pPr>
            <a:lvl9pPr marL="4114800" lvl="8" indent="-381000" algn="ctr">
              <a:spcBef>
                <a:spcPts val="0"/>
              </a:spcBef>
              <a:spcAft>
                <a:spcPts val="0"/>
              </a:spcAft>
              <a:buSzPts val="2400"/>
              <a:buFont typeface="Georgia"/>
              <a:buChar char="-"/>
              <a:defRPr sz="2400" i="1">
                <a:latin typeface="Georgia"/>
                <a:ea typeface="Georgia"/>
                <a:cs typeface="Georgia"/>
                <a:sym typeface="Georgia"/>
              </a:defRPr>
            </a:lvl9pPr>
          </a:lstStyle>
          <a:p>
            <a:endParaRPr/>
          </a:p>
        </p:txBody>
      </p:sp>
      <p:sp>
        <p:nvSpPr>
          <p:cNvPr id="30" name="Google Shape;30;p5"/>
          <p:cNvSpPr txBox="1"/>
          <p:nvPr/>
        </p:nvSpPr>
        <p:spPr>
          <a:xfrm>
            <a:off x="3593400" y="227724"/>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a:solidFill>
                  <a:srgbClr val="FFFFFF"/>
                </a:solidFill>
                <a:latin typeface="Nunito Sans"/>
                <a:ea typeface="Nunito Sans"/>
                <a:cs typeface="Nunito Sans"/>
                <a:sym typeface="Nunito Sans"/>
              </a:rPr>
              <a:t>“</a:t>
            </a:r>
            <a:endParaRPr sz="7200">
              <a:solidFill>
                <a:srgbClr val="FFFFFF"/>
              </a:solidFill>
              <a:latin typeface="Nunito Sans"/>
              <a:ea typeface="Nunito Sans"/>
              <a:cs typeface="Nunito Sans"/>
              <a:sym typeface="Nunito Sans"/>
            </a:endParaRPr>
          </a:p>
        </p:txBody>
      </p:sp>
      <p:sp>
        <p:nvSpPr>
          <p:cNvPr id="31" name="Google Shape;31;p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noAutofit/>
          </a:bodyPr>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with intro text">
  <p:cSld name="TITLE_AND_BODY_1">
    <p:spTree>
      <p:nvGrpSpPr>
        <p:cNvPr id="1" name="Shape 38"/>
        <p:cNvGrpSpPr/>
        <p:nvPr/>
      </p:nvGrpSpPr>
      <p:grpSpPr>
        <a:xfrm>
          <a:off x="0" y="0"/>
          <a:ext cx="0" cy="0"/>
          <a:chOff x="0" y="0"/>
          <a:chExt cx="0" cy="0"/>
        </a:xfrm>
      </p:grpSpPr>
      <p:sp>
        <p:nvSpPr>
          <p:cNvPr id="39" name="Google Shape;39;p7"/>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0" name="Google Shape;40;p7"/>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7"/>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2" name="Google Shape;42;p7"/>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43" name="Google Shape;43;p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4" name="Google Shape;44;p7"/>
          <p:cNvSpPr txBox="1">
            <a:spLocks noGrp="1"/>
          </p:cNvSpPr>
          <p:nvPr>
            <p:ph type="body" idx="2"/>
          </p:nvPr>
        </p:nvSpPr>
        <p:spPr>
          <a:xfrm>
            <a:off x="3090625" y="2004313"/>
            <a:ext cx="5596200" cy="25521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with intro text">
  <p:cSld name="TITLE_AND_BODY_1_2">
    <p:spTree>
      <p:nvGrpSpPr>
        <p:cNvPr id="1" name="Shape 45"/>
        <p:cNvGrpSpPr/>
        <p:nvPr/>
      </p:nvGrpSpPr>
      <p:grpSpPr>
        <a:xfrm>
          <a:off x="0" y="0"/>
          <a:ext cx="0" cy="0"/>
          <a:chOff x="0" y="0"/>
          <a:chExt cx="0" cy="0"/>
        </a:xfrm>
      </p:grpSpPr>
      <p:sp>
        <p:nvSpPr>
          <p:cNvPr id="46" name="Google Shape;46;p8"/>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7" name="Google Shape;47;p8"/>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9" name="Google Shape;49;p8"/>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50" name="Google Shape;50;p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1" name="Google Shape;51;p8"/>
          <p:cNvSpPr txBox="1">
            <a:spLocks noGrp="1"/>
          </p:cNvSpPr>
          <p:nvPr>
            <p:ph type="body" idx="2"/>
          </p:nvPr>
        </p:nvSpPr>
        <p:spPr>
          <a:xfrm>
            <a:off x="3090625"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
        <p:nvSpPr>
          <p:cNvPr id="52" name="Google Shape;52;p8"/>
          <p:cNvSpPr txBox="1">
            <a:spLocks noGrp="1"/>
          </p:cNvSpPr>
          <p:nvPr>
            <p:ph type="body" idx="3"/>
          </p:nvPr>
        </p:nvSpPr>
        <p:spPr>
          <a:xfrm>
            <a:off x="5959744"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left">
  <p:cSld name="TITLE_AND_BODY_1_1">
    <p:spTree>
      <p:nvGrpSpPr>
        <p:cNvPr id="1" name="Shape 53"/>
        <p:cNvGrpSpPr/>
        <p:nvPr/>
      </p:nvGrpSpPr>
      <p:grpSpPr>
        <a:xfrm>
          <a:off x="0" y="0"/>
          <a:ext cx="0" cy="0"/>
          <a:chOff x="0" y="0"/>
          <a:chExt cx="0" cy="0"/>
        </a:xfrm>
      </p:grpSpPr>
      <p:sp>
        <p:nvSpPr>
          <p:cNvPr id="54" name="Google Shape;54;p9"/>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9"/>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 name="Google Shape;56;p9"/>
          <p:cNvSpPr txBox="1">
            <a:spLocks noGrp="1"/>
          </p:cNvSpPr>
          <p:nvPr>
            <p:ph type="title"/>
          </p:nvPr>
        </p:nvSpPr>
        <p:spPr>
          <a:xfrm>
            <a:off x="234450" y="575500"/>
            <a:ext cx="2046300" cy="136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57" name="Google Shape;57;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9"/>
          <p:cNvSpPr txBox="1">
            <a:spLocks noGrp="1"/>
          </p:cNvSpPr>
          <p:nvPr>
            <p:ph type="body" idx="1"/>
          </p:nvPr>
        </p:nvSpPr>
        <p:spPr>
          <a:xfrm>
            <a:off x="234450" y="2004325"/>
            <a:ext cx="2046300" cy="25521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1 column half">
  <p:cSld name="TITLE_AND_BODY_1_1_1">
    <p:spTree>
      <p:nvGrpSpPr>
        <p:cNvPr id="1" name="Shape 59"/>
        <p:cNvGrpSpPr/>
        <p:nvPr/>
      </p:nvGrpSpPr>
      <p:grpSpPr>
        <a:xfrm>
          <a:off x="0" y="0"/>
          <a:ext cx="0" cy="0"/>
          <a:chOff x="0" y="0"/>
          <a:chExt cx="0" cy="0"/>
        </a:xfrm>
      </p:grpSpPr>
      <p:sp>
        <p:nvSpPr>
          <p:cNvPr id="60" name="Google Shape;60;p10"/>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0"/>
          <p:cNvSpPr/>
          <p:nvPr/>
        </p:nvSpPr>
        <p:spPr>
          <a:xfrm>
            <a:off x="4574903"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 name="Google Shape;62;p10"/>
          <p:cNvSpPr txBox="1">
            <a:spLocks noGrp="1"/>
          </p:cNvSpPr>
          <p:nvPr>
            <p:ph type="title"/>
          </p:nvPr>
        </p:nvSpPr>
        <p:spPr>
          <a:xfrm>
            <a:off x="511425" y="575500"/>
            <a:ext cx="3517200" cy="973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63" name="Google Shape;63;p1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0"/>
          <p:cNvSpPr txBox="1">
            <a:spLocks noGrp="1"/>
          </p:cNvSpPr>
          <p:nvPr>
            <p:ph type="body" idx="1"/>
          </p:nvPr>
        </p:nvSpPr>
        <p:spPr>
          <a:xfrm>
            <a:off x="511425" y="1598600"/>
            <a:ext cx="3517200" cy="29577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4450" y="575500"/>
            <a:ext cx="2046300" cy="39810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090625" y="575500"/>
            <a:ext cx="5596200" cy="39810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pixabay.com/users/mohamed_hassan-5229782/" TargetMode="External"/><Relationship Id="rId3" Type="http://schemas.openxmlformats.org/officeDocument/2006/relationships/hyperlink" Target="https://creativecommons.org/licenses/by/4.0/" TargetMode="External"/><Relationship Id="rId7" Type="http://schemas.openxmlformats.org/officeDocument/2006/relationships/hyperlink" Target="https://unsplash.com/@surface?utm_source=unsplash&amp;utm_medium=referral&amp;utm_content=creditCopyTex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pixabay.com/illustrations/doctor-research-chemical-observes-3822863/" TargetMode="External"/><Relationship Id="rId11" Type="http://schemas.openxmlformats.org/officeDocument/2006/relationships/hyperlink" Target="https://pixabay.com/service/license/" TargetMode="External"/><Relationship Id="rId5" Type="http://schemas.openxmlformats.org/officeDocument/2006/relationships/image" Target="../media/image2.png"/><Relationship Id="rId10" Type="http://schemas.openxmlformats.org/officeDocument/2006/relationships/hyperlink" Target="https://pixabay.com/" TargetMode="External"/><Relationship Id="rId4" Type="http://schemas.openxmlformats.org/officeDocument/2006/relationships/image" Target="../media/image1.png"/><Relationship Id="rId9" Type="http://schemas.openxmlformats.org/officeDocument/2006/relationships/hyperlink" Target="https://unsplash.com/"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biblio.uottawa.ca/en/services/faculty/research-data-management/what-data-management-plan-dmp"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hyperlink" Target="https://assistant.portagenetwork.ca/"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portagenetwork.ca/news/new-exemplar-dmps/" TargetMode="External"/><Relationship Id="rId7" Type="http://schemas.openxmlformats.org/officeDocument/2006/relationships/hyperlink" Target="http://doi.org/10.5281/zenodo.4019563"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hyperlink" Target="https://www.dcc.ac.uk/resources/data-management-plans/guidance-example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doi.org/10.5281/zenodo.4060158"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hyperlink" Target="http://doi.org/10.5281/zenodo.4060460" TargetMode="External"/><Relationship Id="rId4" Type="http://schemas.openxmlformats.org/officeDocument/2006/relationships/hyperlink" Target="http://doi.org/10.5281/zenodo.4060448"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doi.org/10.5281/zenodo.4042022" TargetMode="External"/><Relationship Id="rId7" Type="http://schemas.openxmlformats.org/officeDocument/2006/relationships/hyperlink" Target="https://privacy-analytics.com/health-data-privacy/health-data-services/expert-data-opinion-services/"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www.icpsr.umich.edu/files/datamanagement/deposit-services-d5.pdf" TargetMode="External"/><Relationship Id="rId5" Type="http://schemas.openxmlformats.org/officeDocument/2006/relationships/hyperlink" Target="https://vivli.org/vivli-covid-19-portal/" TargetMode="External"/><Relationship Id="rId4" Type="http://schemas.openxmlformats.org/officeDocument/2006/relationships/hyperlink" Target="https://www.d-wise.com/de-identification-service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5281/zenodo.4041512"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hyperlink" Target="http://www.bac-lac.gc.ca/eng/services/government-information-resources/guidelines/Pages/guidelines-file-formats-transferring-information-resources-enduring-value.asp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unsplash.com/license" TargetMode="External"/><Relationship Id="rId3" Type="http://schemas.openxmlformats.org/officeDocument/2006/relationships/image" Target="../media/image3.jpg"/><Relationship Id="rId7" Type="http://schemas.openxmlformats.org/officeDocument/2006/relationships/hyperlink" Target="https://unsplash.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unsplash.com/@umby" TargetMode="External"/><Relationship Id="rId5" Type="http://schemas.openxmlformats.org/officeDocument/2006/relationships/hyperlink" Target="https://unsplash.com/photos/lhJrm1BRVV0" TargetMode="Externa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hyperlink" Target="https://www.ic.gc.ca/eic/site/cipointernet-internetopic.nsf/eng/h_wr02281.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www.ic.gc.ca/eic/site/cipointernet-internetopic.nsf/eng/hom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hyperlink" Target="https://creativecommons.org/licenses/by/4.0/" TargetMode="External"/><Relationship Id="rId5" Type="http://schemas.openxmlformats.org/officeDocument/2006/relationships/hyperlink" Target="https://creativecommons.org/about/downloads" TargetMode="External"/><Relationship Id="rId4" Type="http://schemas.openxmlformats.org/officeDocument/2006/relationships/hyperlink" Target="https://creativecommons.org/licenses/?lang=en"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s://creativecommons.org/about/downloads" TargetMode="External"/><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hyperlink" Target="https://creativecommons.org/share-your-work/public-domain/cc0/"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hyperlink" Target="https://creativecommons.org/licenses/by/4.0/" TargetMode="External"/><Relationship Id="rId5" Type="http://schemas.openxmlformats.org/officeDocument/2006/relationships/hyperlink" Target="https://creativecommons.org/about/downloads" TargetMode="Externa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opensource.org/licenses/MIT" TargetMode="External"/><Relationship Id="rId7" Type="http://schemas.openxmlformats.org/officeDocument/2006/relationships/hyperlink" Target="https://www.apache.org/licenses/LICENSE-2.0" TargetMode="External"/><Relationship Id="rId12" Type="http://schemas.openxmlformats.org/officeDocument/2006/relationships/hyperlink" Target="https://opensource.org/licenses/Apache-2.0"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hyperlink" Target="https://commons.wikimedia.org/wiki/File:Apache_Software_Foundation_Logo_(2016).svg" TargetMode="External"/><Relationship Id="rId11" Type="http://schemas.openxmlformats.org/officeDocument/2006/relationships/image" Target="../media/image28.png"/><Relationship Id="rId5" Type="http://schemas.openxmlformats.org/officeDocument/2006/relationships/hyperlink" Target="https://commons.wikimedia.org/wiki/File:GPLv3_Logo.svg" TargetMode="External"/><Relationship Id="rId10" Type="http://schemas.openxmlformats.org/officeDocument/2006/relationships/hyperlink" Target="https://opensource.org/licenses/GPL-3.0" TargetMode="External"/><Relationship Id="rId4" Type="http://schemas.openxmlformats.org/officeDocument/2006/relationships/hyperlink" Target="https://commons.wikimedia.org/wiki/File:MIT_logo.svg" TargetMode="External"/><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hyperlink" Target="https://creativecommons.org/licenses/by-sa/3.0/" TargetMode="External"/><Relationship Id="rId4" Type="http://schemas.openxmlformats.org/officeDocument/2006/relationships/hyperlink" Target="https://en.wikipedia.org/wiki/Comparison_of_free_and_open-source_software_licences"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pixabay.com/users/memed_nurrohmad-3307648/" TargetMode="External"/><Relationship Id="rId3" Type="http://schemas.openxmlformats.org/officeDocument/2006/relationships/image" Target="../media/image3.jpg"/><Relationship Id="rId7" Type="http://schemas.openxmlformats.org/officeDocument/2006/relationships/hyperlink" Target="https://pixabay.com/illustrations/database-icon-mobile-technology-2389207/"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s://www.pixeltrue.com/license" TargetMode="External"/><Relationship Id="rId10" Type="http://schemas.openxmlformats.org/officeDocument/2006/relationships/hyperlink" Target="https://pixabay.com/service/license/" TargetMode="External"/><Relationship Id="rId4" Type="http://schemas.openxmlformats.org/officeDocument/2006/relationships/hyperlink" Target="https://www.pixeltrue.com/free-illustrations" TargetMode="External"/><Relationship Id="rId9" Type="http://schemas.openxmlformats.org/officeDocument/2006/relationships/hyperlink" Target="https://pixabay.com/"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beta.covid-19.openaire.eu/"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hyperlink" Target="https://biblio.uottawa.ca/en/services/faculty/research-data-management/where-should-i-publish-my-data" TargetMode="External"/><Relationship Id="rId3" Type="http://schemas.openxmlformats.org/officeDocument/2006/relationships/hyperlink" Target="https://cihr-irsc.gc.ca/e/46068.html#8" TargetMode="External"/><Relationship Id="rId7" Type="http://schemas.openxmlformats.org/officeDocument/2006/relationships/hyperlink" Target="https://www.re3data.org/"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hyperlink" Target="https://fairsharing.org/" TargetMode="External"/><Relationship Id="rId5" Type="http://schemas.openxmlformats.org/officeDocument/2006/relationships/hyperlink" Target="https://journals.plos.org/plosone/s/recommended-repositories" TargetMode="External"/><Relationship Id="rId4" Type="http://schemas.openxmlformats.org/officeDocument/2006/relationships/hyperlink" Target="https://www.nature.com/sdata/policies/repositories" TargetMode="External"/><Relationship Id="rId9"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hyperlink" Target="http://www.ndexbio.org/#/" TargetMode="External"/><Relationship Id="rId3" Type="http://schemas.openxmlformats.org/officeDocument/2006/relationships/hyperlink" Target="http://doi.org/10.5281/zenodo.4270545" TargetMode="External"/><Relationship Id="rId7" Type="http://schemas.openxmlformats.org/officeDocument/2006/relationships/image" Target="../media/image33.png"/><Relationship Id="rId12" Type="http://schemas.openxmlformats.org/officeDocument/2006/relationships/hyperlink" Target="https://www.openicpsr.org/openicpsr/covid19" TargetMode="Externa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hyperlink" Target="https://www.ncbi.nlm.nih.gov/genbank/" TargetMode="External"/><Relationship Id="rId11" Type="http://schemas.openxmlformats.org/officeDocument/2006/relationships/image" Target="../media/image35.png"/><Relationship Id="rId5" Type="http://schemas.openxmlformats.org/officeDocument/2006/relationships/image" Target="../media/image32.jpg"/><Relationship Id="rId10" Type="http://schemas.openxmlformats.org/officeDocument/2006/relationships/hyperlink" Target="https://www.immport.org/home" TargetMode="External"/><Relationship Id="rId4" Type="http://schemas.openxmlformats.org/officeDocument/2006/relationships/hyperlink" Target="https://creativecommons.org/licenses/by/4.0/deed" TargetMode="External"/><Relationship Id="rId9"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hyperlink" Target="https://osf.io/" TargetMode="External"/><Relationship Id="rId13" Type="http://schemas.openxmlformats.org/officeDocument/2006/relationships/hyperlink" Target="http://doi.org/10.5281/zenodo.4270545" TargetMode="External"/><Relationship Id="rId3" Type="http://schemas.openxmlformats.org/officeDocument/2006/relationships/image" Target="../media/image36.png"/><Relationship Id="rId7" Type="http://schemas.openxmlformats.org/officeDocument/2006/relationships/image" Target="../media/image38.png"/><Relationship Id="rId12" Type="http://schemas.openxmlformats.org/officeDocument/2006/relationships/image" Target="../media/image40.jp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hyperlink" Target="https://zenodo.org/" TargetMode="External"/><Relationship Id="rId11" Type="http://schemas.openxmlformats.org/officeDocument/2006/relationships/hyperlink" Target="https://figshare.com/" TargetMode="External"/><Relationship Id="rId5" Type="http://schemas.openxmlformats.org/officeDocument/2006/relationships/image" Target="../media/image37.png"/><Relationship Id="rId10" Type="http://schemas.openxmlformats.org/officeDocument/2006/relationships/hyperlink" Target="https://www.frdr-dfdr.ca/repo/" TargetMode="External"/><Relationship Id="rId4" Type="http://schemas.openxmlformats.org/officeDocument/2006/relationships/hyperlink" Target="https://dataverse.scholarsportal.info/" TargetMode="External"/><Relationship Id="rId9" Type="http://schemas.openxmlformats.org/officeDocument/2006/relationships/image" Target="../media/image39.png"/><Relationship Id="rId14" Type="http://schemas.openxmlformats.org/officeDocument/2006/relationships/hyperlink" Target="https://creativecommons.org/licenses/by/4.0/deed"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doi.org/10.5281/zenodo.4042034"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creativecommons.org/publicdomain/zero/1.0/" TargetMode="Externa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K9gVgja61Ww" TargetMode="External"/><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49.jp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hyperlink" Target="https://portagenetwork.ca/news/call-for-applications-ndrio-portage-covid-19-data-curation-funding/"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mailto:melanie.brunet@uottawa.ca" TargetMode="External"/><Relationship Id="rId7" Type="http://schemas.openxmlformats.org/officeDocument/2006/relationships/hyperlink" Target="https://www.slidescarnival.com/"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hyperlink" Target="https://www.slidescarnival.com/ulysses-free-presentation-template/1790" TargetMode="External"/><Relationship Id="rId5" Type="http://schemas.openxmlformats.org/officeDocument/2006/relationships/hyperlink" Target="mailto:chantal.ripp@uottawa.ca" TargetMode="External"/><Relationship Id="rId10" Type="http://schemas.openxmlformats.org/officeDocument/2006/relationships/hyperlink" Target="https://thenounproject.com/for-edu/" TargetMode="External"/><Relationship Id="rId4" Type="http://schemas.openxmlformats.org/officeDocument/2006/relationships/hyperlink" Target="mailto:jeanette.hatherill@uottawa.ca" TargetMode="External"/><Relationship Id="rId9" Type="http://schemas.openxmlformats.org/officeDocument/2006/relationships/hyperlink" Target="https://thenounproject.com/"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creativecommons.org/licenses/by-nc-nd/3.0/" TargetMode="External"/><Relationship Id="rId3" Type="http://schemas.openxmlformats.org/officeDocument/2006/relationships/hyperlink" Target="https://biblio.uottawa.ca/en/services/faculty/research-data-management/faq-covid-19-rapid-response-data-sharing-and-deposit" TargetMode="External"/><Relationship Id="rId7" Type="http://schemas.openxmlformats.org/officeDocument/2006/relationships/hyperlink" Target="https://www.cigionline.org/sites/default/files/documents/Paper%20no.187_2.pdf" TargetMode="Externa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hyperlink" Target="https://doi.org/10.15497/rda00052" TargetMode="External"/><Relationship Id="rId5" Type="http://schemas.openxmlformats.org/officeDocument/2006/relationships/hyperlink" Target="http://doi.org/10.5281/zenodo.4270501" TargetMode="External"/><Relationship Id="rId4" Type="http://schemas.openxmlformats.org/officeDocument/2006/relationships/hyperlink" Target="https://creativecommons.org/licenses/by/4.0/"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doi.org/10.5281/zenodo.4107178" TargetMode="External"/><Relationship Id="rId7" Type="http://schemas.openxmlformats.org/officeDocument/2006/relationships/hyperlink" Target="https://creativecommons.org/licenses/by/4.0/" TargetMode="External"/><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hyperlink" Target="http://doi.org/10.5281/zenodo.1065991" TargetMode="External"/><Relationship Id="rId5" Type="http://schemas.openxmlformats.org/officeDocument/2006/relationships/hyperlink" Target="https://ardc.edu.au/resources/working-with-data/fair-data/fair-self-assessment-tool/" TargetMode="External"/><Relationship Id="rId4" Type="http://schemas.openxmlformats.org/officeDocument/2006/relationships/hyperlink" Target="https://creativecommons.org/licenses/by-nc/4.0/"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hsc.unm.edu/financialservices/preaward/common/docs/guidance-docs/data-sharing-permitted-decision-tree.pdf" TargetMode="External"/><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51.jpg"/></Relationships>
</file>

<file path=ppt/slides/_rels/slide41.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hyperlink" Target="http://doi.org/10.5281/zenodo.427054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pixeltrue.com/license" TargetMode="External"/><Relationship Id="rId5" Type="http://schemas.openxmlformats.org/officeDocument/2006/relationships/hyperlink" Target="https://www.pixeltrue.com/free-illustrations"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ndex.php?curid=53414062"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doi.org/10.5281/zenodo.1065991," TargetMode="External"/><Relationship Id="rId5" Type="http://schemas.openxmlformats.org/officeDocument/2006/relationships/image" Target="../media/image10.jpg"/><Relationship Id="rId4" Type="http://schemas.openxmlformats.org/officeDocument/2006/relationships/hyperlink" Target="https://creativecommons.org/licenses/by-sa/4.0/deed.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ctrTitle"/>
          </p:nvPr>
        </p:nvSpPr>
        <p:spPr>
          <a:xfrm>
            <a:off x="459175" y="351275"/>
            <a:ext cx="3803700" cy="198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Open Access to Knowledge Part 2: Sharing Your Research Data </a:t>
            </a:r>
            <a:endParaRPr sz="2900"/>
          </a:p>
          <a:p>
            <a:pPr marL="0" lvl="0" indent="0" algn="l" rtl="0">
              <a:spcBef>
                <a:spcPts val="0"/>
              </a:spcBef>
              <a:spcAft>
                <a:spcPts val="0"/>
              </a:spcAft>
              <a:buNone/>
            </a:pPr>
            <a:endParaRPr sz="1800" b="0">
              <a:solidFill>
                <a:schemeClr val="dk2"/>
              </a:solidFill>
            </a:endParaRPr>
          </a:p>
          <a:p>
            <a:pPr marL="0" lvl="0" indent="0" algn="l" rtl="0">
              <a:spcBef>
                <a:spcPts val="0"/>
              </a:spcBef>
              <a:spcAft>
                <a:spcPts val="0"/>
              </a:spcAft>
              <a:buNone/>
            </a:pPr>
            <a:endParaRPr sz="1800" b="0">
              <a:solidFill>
                <a:schemeClr val="dk2"/>
              </a:solidFill>
            </a:endParaRPr>
          </a:p>
          <a:p>
            <a:pPr marL="0" lvl="0" indent="0" algn="l" rtl="0">
              <a:spcBef>
                <a:spcPts val="0"/>
              </a:spcBef>
              <a:spcAft>
                <a:spcPts val="0"/>
              </a:spcAft>
              <a:buNone/>
            </a:pPr>
            <a:r>
              <a:rPr lang="en" sz="1800" b="0">
                <a:solidFill>
                  <a:schemeClr val="dk2"/>
                </a:solidFill>
              </a:rPr>
              <a:t>Mélanie Brunet</a:t>
            </a:r>
            <a:endParaRPr sz="1800" b="0">
              <a:solidFill>
                <a:schemeClr val="dk2"/>
              </a:solidFill>
            </a:endParaRPr>
          </a:p>
          <a:p>
            <a:pPr marL="0" lvl="0" indent="0" algn="l" rtl="0">
              <a:spcBef>
                <a:spcPts val="0"/>
              </a:spcBef>
              <a:spcAft>
                <a:spcPts val="0"/>
              </a:spcAft>
              <a:buNone/>
            </a:pPr>
            <a:r>
              <a:rPr lang="en" sz="1800" b="0">
                <a:solidFill>
                  <a:schemeClr val="dk2"/>
                </a:solidFill>
              </a:rPr>
              <a:t>Jeanette Hatherill</a:t>
            </a:r>
            <a:endParaRPr sz="1800" b="0">
              <a:solidFill>
                <a:schemeClr val="dk2"/>
              </a:solidFill>
            </a:endParaRPr>
          </a:p>
          <a:p>
            <a:pPr marL="0" lvl="0" indent="0" algn="l" rtl="0">
              <a:spcBef>
                <a:spcPts val="0"/>
              </a:spcBef>
              <a:spcAft>
                <a:spcPts val="0"/>
              </a:spcAft>
              <a:buNone/>
            </a:pPr>
            <a:r>
              <a:rPr lang="en" sz="1800" b="0">
                <a:solidFill>
                  <a:schemeClr val="dk2"/>
                </a:solidFill>
              </a:rPr>
              <a:t>Chantal Ripp</a:t>
            </a:r>
            <a:endParaRPr sz="1800" b="0">
              <a:solidFill>
                <a:schemeClr val="dk2"/>
              </a:solidFill>
            </a:endParaRPr>
          </a:p>
          <a:p>
            <a:pPr marL="0" lvl="0" indent="0" algn="l" rtl="0">
              <a:spcBef>
                <a:spcPts val="0"/>
              </a:spcBef>
              <a:spcAft>
                <a:spcPts val="0"/>
              </a:spcAft>
              <a:buNone/>
            </a:pPr>
            <a:endParaRPr sz="1800" b="0">
              <a:solidFill>
                <a:schemeClr val="dk2"/>
              </a:solidFill>
            </a:endParaRPr>
          </a:p>
          <a:p>
            <a:pPr marL="0" lvl="0" indent="0" algn="l" rtl="0">
              <a:spcBef>
                <a:spcPts val="0"/>
              </a:spcBef>
              <a:spcAft>
                <a:spcPts val="0"/>
              </a:spcAft>
              <a:buNone/>
            </a:pPr>
            <a:r>
              <a:rPr lang="en" sz="1800" b="0" i="1">
                <a:solidFill>
                  <a:schemeClr val="dk2"/>
                </a:solidFill>
              </a:rPr>
              <a:t>University of Ottawa Library</a:t>
            </a:r>
            <a:endParaRPr sz="1800" b="0" i="1">
              <a:solidFill>
                <a:schemeClr val="dk2"/>
              </a:solidFill>
            </a:endParaRPr>
          </a:p>
        </p:txBody>
      </p:sp>
      <p:sp>
        <p:nvSpPr>
          <p:cNvPr id="92" name="Google Shape;92;p15"/>
          <p:cNvSpPr txBox="1"/>
          <p:nvPr/>
        </p:nvSpPr>
        <p:spPr>
          <a:xfrm>
            <a:off x="459175" y="4637500"/>
            <a:ext cx="3803700" cy="42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latin typeface="Nunito Sans"/>
                <a:ea typeface="Nunito Sans"/>
                <a:cs typeface="Nunito Sans"/>
                <a:sym typeface="Nunito Sans"/>
              </a:rPr>
              <a:t>Unless otherwise specified, the contents of this presentation are made available under a </a:t>
            </a:r>
            <a:r>
              <a:rPr lang="en" sz="800" u="sng">
                <a:solidFill>
                  <a:schemeClr val="hlink"/>
                </a:solidFill>
                <a:latin typeface="Nunito Sans"/>
                <a:ea typeface="Nunito Sans"/>
                <a:cs typeface="Nunito Sans"/>
                <a:sym typeface="Nunito Sans"/>
                <a:hlinkClick r:id="rId3"/>
              </a:rPr>
              <a:t>Creative Commons Attribution</a:t>
            </a:r>
            <a:r>
              <a:rPr lang="en" sz="800" u="sng">
                <a:solidFill>
                  <a:schemeClr val="hlink"/>
                </a:solidFill>
                <a:latin typeface="Nunito Sans"/>
                <a:ea typeface="Nunito Sans"/>
                <a:cs typeface="Nunito Sans"/>
                <a:sym typeface="Nunito Sans"/>
                <a:hlinkClick r:id="rId3"/>
              </a:rPr>
              <a:t> </a:t>
            </a:r>
            <a:r>
              <a:rPr lang="en" sz="800" u="sng">
                <a:solidFill>
                  <a:schemeClr val="hlink"/>
                </a:solidFill>
                <a:latin typeface="Nunito Sans"/>
                <a:ea typeface="Nunito Sans"/>
                <a:cs typeface="Nunito Sans"/>
                <a:sym typeface="Nunito Sans"/>
                <a:hlinkClick r:id="rId3"/>
              </a:rPr>
              <a:t>4.0 International licence</a:t>
            </a:r>
            <a:r>
              <a:rPr lang="en" sz="800">
                <a:latin typeface="Nunito Sans"/>
                <a:ea typeface="Nunito Sans"/>
                <a:cs typeface="Nunito Sans"/>
                <a:sym typeface="Nunito Sans"/>
              </a:rPr>
              <a:t>. </a:t>
            </a:r>
            <a:endParaRPr sz="800">
              <a:latin typeface="Nunito Sans"/>
              <a:ea typeface="Nunito Sans"/>
              <a:cs typeface="Nunito Sans"/>
              <a:sym typeface="Nunito Sans"/>
            </a:endParaRPr>
          </a:p>
        </p:txBody>
      </p:sp>
      <p:pic>
        <p:nvPicPr>
          <p:cNvPr id="93" name="Google Shape;93;p15"/>
          <p:cNvPicPr preferRelativeResize="0"/>
          <p:nvPr/>
        </p:nvPicPr>
        <p:blipFill>
          <a:blip r:embed="rId4">
            <a:alphaModFix/>
          </a:blip>
          <a:stretch>
            <a:fillRect/>
          </a:stretch>
        </p:blipFill>
        <p:spPr>
          <a:xfrm>
            <a:off x="559400" y="4374550"/>
            <a:ext cx="866879" cy="303300"/>
          </a:xfrm>
          <a:prstGeom prst="rect">
            <a:avLst/>
          </a:prstGeom>
          <a:noFill/>
          <a:ln>
            <a:noFill/>
          </a:ln>
        </p:spPr>
      </p:pic>
      <p:pic>
        <p:nvPicPr>
          <p:cNvPr id="94" name="Google Shape;94;p15"/>
          <p:cNvPicPr preferRelativeResize="0"/>
          <p:nvPr/>
        </p:nvPicPr>
        <p:blipFill rotWithShape="1">
          <a:blip r:embed="rId5">
            <a:alphaModFix/>
          </a:blip>
          <a:srcRect l="13779" r="27104"/>
          <a:stretch/>
        </p:blipFill>
        <p:spPr>
          <a:xfrm>
            <a:off x="4565400" y="0"/>
            <a:ext cx="4578602" cy="5143501"/>
          </a:xfrm>
          <a:prstGeom prst="rect">
            <a:avLst/>
          </a:prstGeom>
          <a:noFill/>
          <a:ln>
            <a:noFill/>
          </a:ln>
        </p:spPr>
      </p:pic>
      <p:sp>
        <p:nvSpPr>
          <p:cNvPr id="95" name="Google Shape;95;p15"/>
          <p:cNvSpPr txBox="1"/>
          <p:nvPr/>
        </p:nvSpPr>
        <p:spPr>
          <a:xfrm>
            <a:off x="6008325" y="4840200"/>
            <a:ext cx="2952600" cy="30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a:solidFill>
                  <a:srgbClr val="1155CC"/>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Image</a:t>
            </a:r>
            <a:r>
              <a:rPr lang="en" sz="800">
                <a:solidFill>
                  <a:srgbClr val="000000"/>
                </a:solidFill>
                <a:latin typeface="Nunito Sans"/>
                <a:ea typeface="Nunito Sans"/>
                <a:cs typeface="Nunito Sans"/>
                <a:sym typeface="Nunito Sans"/>
              </a:rPr>
              <a:t> by</a:t>
            </a:r>
            <a:r>
              <a:rPr lang="en" sz="800">
                <a:solidFill>
                  <a:srgbClr val="000000"/>
                </a:solidFill>
                <a:uFill>
                  <a:noFill/>
                </a:u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 </a:t>
            </a:r>
            <a:r>
              <a:rPr lang="en" sz="800" u="sng">
                <a:solidFill>
                  <a:srgbClr val="1155CC"/>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mohamed_hassan</a:t>
            </a:r>
            <a:r>
              <a:rPr lang="en" sz="800">
                <a:solidFill>
                  <a:srgbClr val="000000"/>
                </a:solidFill>
                <a:latin typeface="Nunito Sans"/>
                <a:ea typeface="Nunito Sans"/>
                <a:cs typeface="Nunito Sans"/>
                <a:sym typeface="Nunito Sans"/>
              </a:rPr>
              <a:t> from</a:t>
            </a:r>
            <a:r>
              <a:rPr lang="en" sz="800">
                <a:solidFill>
                  <a:srgbClr val="000000"/>
                </a:solidFill>
                <a:uFill>
                  <a:noFill/>
                </a:uFill>
                <a:latin typeface="Nunito Sans"/>
                <a:ea typeface="Nunito Sans"/>
                <a:cs typeface="Nunito Sans"/>
                <a:sym typeface="Nunito Sans"/>
                <a:hlinkClick r:id="rId9">
                  <a:extLst>
                    <a:ext uri="{A12FA001-AC4F-418D-AE19-62706E023703}">
                      <ahyp:hlinkClr xmlns:ahyp="http://schemas.microsoft.com/office/drawing/2018/hyperlinkcolor" val="tx"/>
                    </a:ext>
                  </a:extLst>
                </a:hlinkClick>
              </a:rPr>
              <a:t> </a:t>
            </a:r>
            <a:r>
              <a:rPr lang="en" sz="800" u="sng">
                <a:solidFill>
                  <a:srgbClr val="1155CC"/>
                </a:solidFill>
                <a:latin typeface="Nunito Sans"/>
                <a:ea typeface="Nunito Sans"/>
                <a:cs typeface="Nunito Sans"/>
                <a:sym typeface="Nunito Sans"/>
                <a:hlinkClick r:id="rId10">
                  <a:extLst>
                    <a:ext uri="{A12FA001-AC4F-418D-AE19-62706E023703}">
                      <ahyp:hlinkClr xmlns:ahyp="http://schemas.microsoft.com/office/drawing/2018/hyperlinkcolor" val="tx"/>
                    </a:ext>
                  </a:extLst>
                </a:hlinkClick>
              </a:rPr>
              <a:t>Pixabay</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11">
                  <a:extLst>
                    <a:ext uri="{A12FA001-AC4F-418D-AE19-62706E023703}">
                      <ahyp:hlinkClr xmlns:ahyp="http://schemas.microsoft.com/office/drawing/2018/hyperlinkcolor" val="tx"/>
                    </a:ext>
                  </a:extLst>
                </a:hlinkClick>
              </a:rPr>
              <a:t>Pixabay Licence</a:t>
            </a:r>
            <a:endParaRPr sz="800">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Plan to share your research data</a:t>
            </a:r>
            <a:endParaRPr b="1"/>
          </a:p>
        </p:txBody>
      </p:sp>
      <p:sp>
        <p:nvSpPr>
          <p:cNvPr id="168" name="Google Shape;168;p24"/>
          <p:cNvSpPr txBox="1">
            <a:spLocks noGrp="1"/>
          </p:cNvSpPr>
          <p:nvPr>
            <p:ph type="body" idx="1"/>
          </p:nvPr>
        </p:nvSpPr>
        <p:spPr>
          <a:xfrm>
            <a:off x="2881712" y="505875"/>
            <a:ext cx="27300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u="sng">
                <a:solidFill>
                  <a:schemeClr val="hlink"/>
                </a:solidFill>
                <a:hlinkClick r:id="rId3"/>
              </a:rPr>
              <a:t>Data Management Plan (DMP)</a:t>
            </a:r>
            <a:r>
              <a:rPr lang="en" sz="1800"/>
              <a:t> is a document that assist researchers in determining the costs, benefits and challenges of managing data.​</a:t>
            </a:r>
            <a:endParaRPr sz="1800"/>
          </a:p>
          <a:p>
            <a:pPr marL="0" lvl="0" indent="0" algn="l" rtl="0">
              <a:spcBef>
                <a:spcPts val="1000"/>
              </a:spcBef>
              <a:spcAft>
                <a:spcPts val="0"/>
              </a:spcAft>
              <a:buNone/>
            </a:pPr>
            <a:endParaRPr sz="1800"/>
          </a:p>
          <a:p>
            <a:pPr marL="0" lvl="0" indent="0" algn="l" rtl="0">
              <a:spcBef>
                <a:spcPts val="1000"/>
              </a:spcBef>
              <a:spcAft>
                <a:spcPts val="0"/>
              </a:spcAft>
              <a:buClr>
                <a:schemeClr val="dk1"/>
              </a:buClr>
              <a:buSzPts val="1100"/>
              <a:buFont typeface="Arial"/>
              <a:buNone/>
            </a:pPr>
            <a:endParaRPr sz="1800"/>
          </a:p>
          <a:p>
            <a:pPr marL="0" lvl="0" indent="0" algn="l" rtl="0">
              <a:spcBef>
                <a:spcPts val="1000"/>
              </a:spcBef>
              <a:spcAft>
                <a:spcPts val="0"/>
              </a:spcAft>
              <a:buNone/>
            </a:pPr>
            <a:endParaRPr sz="1500"/>
          </a:p>
          <a:p>
            <a:pPr marL="914400" lvl="0" indent="0" algn="l" rtl="0">
              <a:spcBef>
                <a:spcPts val="1000"/>
              </a:spcBef>
              <a:spcAft>
                <a:spcPts val="0"/>
              </a:spcAft>
              <a:buNone/>
            </a:pPr>
            <a:endParaRPr sz="1600" u="sng">
              <a:highlight>
                <a:srgbClr val="FFFFFF"/>
              </a:highlight>
            </a:endParaRPr>
          </a:p>
          <a:p>
            <a:pPr marL="457200" lvl="0" indent="0" algn="l" rtl="0">
              <a:spcBef>
                <a:spcPts val="1000"/>
              </a:spcBef>
              <a:spcAft>
                <a:spcPts val="0"/>
              </a:spcAft>
              <a:buNone/>
            </a:pPr>
            <a:endParaRPr sz="1800"/>
          </a:p>
        </p:txBody>
      </p:sp>
      <p:sp>
        <p:nvSpPr>
          <p:cNvPr id="169" name="Google Shape;169;p2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pic>
        <p:nvPicPr>
          <p:cNvPr id="170" name="Google Shape;170;p24"/>
          <p:cNvPicPr preferRelativeResize="0"/>
          <p:nvPr/>
        </p:nvPicPr>
        <p:blipFill>
          <a:blip r:embed="rId4">
            <a:alphaModFix/>
          </a:blip>
          <a:stretch>
            <a:fillRect/>
          </a:stretch>
        </p:blipFill>
        <p:spPr>
          <a:xfrm>
            <a:off x="-73737" y="2480775"/>
            <a:ext cx="2662674" cy="2662674"/>
          </a:xfrm>
          <a:prstGeom prst="rect">
            <a:avLst/>
          </a:prstGeom>
          <a:noFill/>
          <a:ln>
            <a:noFill/>
          </a:ln>
        </p:spPr>
      </p:pic>
      <p:pic>
        <p:nvPicPr>
          <p:cNvPr id="171" name="Google Shape;171;p24"/>
          <p:cNvPicPr preferRelativeResize="0"/>
          <p:nvPr/>
        </p:nvPicPr>
        <p:blipFill>
          <a:blip r:embed="rId5">
            <a:alphaModFix/>
          </a:blip>
          <a:stretch>
            <a:fillRect/>
          </a:stretch>
        </p:blipFill>
        <p:spPr>
          <a:xfrm>
            <a:off x="5956725" y="657200"/>
            <a:ext cx="2894426" cy="3311424"/>
          </a:xfrm>
          <a:prstGeom prst="rect">
            <a:avLst/>
          </a:prstGeom>
          <a:noFill/>
          <a:ln>
            <a:noFill/>
          </a:ln>
        </p:spPr>
      </p:pic>
      <p:sp>
        <p:nvSpPr>
          <p:cNvPr id="172" name="Google Shape;172;p24"/>
          <p:cNvSpPr txBox="1"/>
          <p:nvPr/>
        </p:nvSpPr>
        <p:spPr>
          <a:xfrm>
            <a:off x="3133100" y="3898750"/>
            <a:ext cx="5387100" cy="85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600"/>
              </a:spcBef>
              <a:spcAft>
                <a:spcPts val="1000"/>
              </a:spcAft>
              <a:buClr>
                <a:schemeClr val="dk1"/>
              </a:buClr>
              <a:buSzPts val="1100"/>
              <a:buFont typeface="Arial"/>
              <a:buNone/>
            </a:pPr>
            <a:r>
              <a:rPr lang="en" sz="2200">
                <a:solidFill>
                  <a:schemeClr val="accent1"/>
                </a:solidFill>
                <a:latin typeface="Nunito Sans"/>
                <a:ea typeface="Nunito Sans"/>
                <a:cs typeface="Nunito Sans"/>
                <a:sym typeface="Nunito Sans"/>
              </a:rPr>
              <a:t>➽ </a:t>
            </a:r>
            <a:r>
              <a:rPr lang="en" sz="1800">
                <a:solidFill>
                  <a:srgbClr val="666666"/>
                </a:solidFill>
                <a:latin typeface="Nunito Sans"/>
                <a:ea typeface="Nunito Sans"/>
                <a:cs typeface="Nunito Sans"/>
                <a:sym typeface="Nunito Sans"/>
              </a:rPr>
              <a:t>Create at the beginning of a project and update it as project evolves.</a:t>
            </a:r>
            <a:endParaRPr>
              <a:latin typeface="Nunito Sans"/>
              <a:ea typeface="Nunito Sans"/>
              <a:cs typeface="Nunito Sans"/>
              <a:sym typeface="Nuni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234450" y="465475"/>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DMP Assistant</a:t>
            </a:r>
            <a:endParaRPr b="1"/>
          </a:p>
        </p:txBody>
      </p:sp>
      <p:sp>
        <p:nvSpPr>
          <p:cNvPr id="178" name="Google Shape;178;p25"/>
          <p:cNvSpPr txBox="1">
            <a:spLocks noGrp="1"/>
          </p:cNvSpPr>
          <p:nvPr>
            <p:ph type="body" idx="1"/>
          </p:nvPr>
        </p:nvSpPr>
        <p:spPr>
          <a:xfrm>
            <a:off x="2744850" y="258525"/>
            <a:ext cx="5885400" cy="4424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a:t>   Use a template - Portage’s </a:t>
            </a:r>
            <a:r>
              <a:rPr lang="en" sz="2200" u="sng">
                <a:solidFill>
                  <a:schemeClr val="hlink"/>
                </a:solidFill>
                <a:hlinkClick r:id="rId3"/>
              </a:rPr>
              <a:t>DMP Assistant</a:t>
            </a:r>
            <a:r>
              <a:rPr lang="en" sz="2200"/>
              <a:t> </a:t>
            </a:r>
            <a:endParaRPr sz="2200"/>
          </a:p>
          <a:p>
            <a:pPr marL="914400" lvl="0" indent="0" algn="l" rtl="0">
              <a:spcBef>
                <a:spcPts val="1000"/>
              </a:spcBef>
              <a:spcAft>
                <a:spcPts val="0"/>
              </a:spcAft>
              <a:buNone/>
            </a:pPr>
            <a:endParaRPr sz="2200">
              <a:solidFill>
                <a:schemeClr val="dk1"/>
              </a:solidFill>
              <a:highlight>
                <a:srgbClr val="FFFFFF"/>
              </a:highlight>
            </a:endParaRPr>
          </a:p>
          <a:p>
            <a:pPr marL="914400" lvl="0" indent="0" algn="l" rtl="0">
              <a:spcBef>
                <a:spcPts val="600"/>
              </a:spcBef>
              <a:spcAft>
                <a:spcPts val="0"/>
              </a:spcAft>
              <a:buNone/>
            </a:pPr>
            <a:endParaRPr sz="2200" u="sng">
              <a:highlight>
                <a:srgbClr val="FFFFFF"/>
              </a:highlight>
            </a:endParaRPr>
          </a:p>
          <a:p>
            <a:pPr marL="457200" lvl="0" indent="0" algn="l" rtl="0">
              <a:spcBef>
                <a:spcPts val="1000"/>
              </a:spcBef>
              <a:spcAft>
                <a:spcPts val="0"/>
              </a:spcAft>
              <a:buNone/>
            </a:pPr>
            <a:endParaRPr sz="2200"/>
          </a:p>
        </p:txBody>
      </p:sp>
      <p:sp>
        <p:nvSpPr>
          <p:cNvPr id="179" name="Google Shape;179;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pic>
        <p:nvPicPr>
          <p:cNvPr id="180" name="Google Shape;180;p25"/>
          <p:cNvPicPr preferRelativeResize="0"/>
          <p:nvPr/>
        </p:nvPicPr>
        <p:blipFill>
          <a:blip r:embed="rId4">
            <a:alphaModFix/>
          </a:blip>
          <a:stretch>
            <a:fillRect/>
          </a:stretch>
        </p:blipFill>
        <p:spPr>
          <a:xfrm>
            <a:off x="-73737" y="2480775"/>
            <a:ext cx="2662674" cy="2662674"/>
          </a:xfrm>
          <a:prstGeom prst="rect">
            <a:avLst/>
          </a:prstGeom>
          <a:noFill/>
          <a:ln>
            <a:noFill/>
          </a:ln>
        </p:spPr>
      </p:pic>
      <p:pic>
        <p:nvPicPr>
          <p:cNvPr id="181" name="Google Shape;181;p25"/>
          <p:cNvPicPr preferRelativeResize="0"/>
          <p:nvPr/>
        </p:nvPicPr>
        <p:blipFill>
          <a:blip r:embed="rId5">
            <a:alphaModFix/>
          </a:blip>
          <a:stretch>
            <a:fillRect/>
          </a:stretch>
        </p:blipFill>
        <p:spPr>
          <a:xfrm>
            <a:off x="2976448" y="1227125"/>
            <a:ext cx="5784476" cy="35811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DMP Examples</a:t>
            </a:r>
            <a:endParaRPr b="1"/>
          </a:p>
        </p:txBody>
      </p:sp>
      <p:sp>
        <p:nvSpPr>
          <p:cNvPr id="187" name="Google Shape;187;p26"/>
          <p:cNvSpPr txBox="1">
            <a:spLocks noGrp="1"/>
          </p:cNvSpPr>
          <p:nvPr>
            <p:ph type="body" idx="1"/>
          </p:nvPr>
        </p:nvSpPr>
        <p:spPr>
          <a:xfrm>
            <a:off x="2757400" y="575500"/>
            <a:ext cx="27300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a:t>Look at other DMPs as models</a:t>
            </a:r>
            <a:endParaRPr sz="1800"/>
          </a:p>
          <a:p>
            <a:pPr marL="0" lvl="0" indent="0" algn="l" rtl="0">
              <a:spcBef>
                <a:spcPts val="1000"/>
              </a:spcBef>
              <a:spcAft>
                <a:spcPts val="0"/>
              </a:spcAft>
              <a:buNone/>
            </a:pPr>
            <a:r>
              <a:rPr lang="en" sz="1800">
                <a:solidFill>
                  <a:schemeClr val="accent1"/>
                </a:solidFill>
              </a:rPr>
              <a:t>➽</a:t>
            </a:r>
            <a:r>
              <a:rPr lang="en" sz="2200">
                <a:solidFill>
                  <a:schemeClr val="accent1"/>
                </a:solidFill>
              </a:rPr>
              <a:t> </a:t>
            </a:r>
            <a:r>
              <a:rPr lang="en" sz="1800" u="sng">
                <a:solidFill>
                  <a:schemeClr val="hlink"/>
                </a:solidFill>
                <a:hlinkClick r:id="rId3"/>
              </a:rPr>
              <a:t>Portage Network Exemplar DMPs</a:t>
            </a:r>
            <a:endParaRPr sz="1800"/>
          </a:p>
          <a:p>
            <a:pPr marL="457200" lvl="0" indent="0" algn="l" rtl="0">
              <a:spcBef>
                <a:spcPts val="600"/>
              </a:spcBef>
              <a:spcAft>
                <a:spcPts val="0"/>
              </a:spcAft>
              <a:buNone/>
            </a:pPr>
            <a:endParaRPr sz="1800"/>
          </a:p>
          <a:p>
            <a:pPr marL="0" lvl="0" indent="0" algn="l" rtl="0">
              <a:spcBef>
                <a:spcPts val="600"/>
              </a:spcBef>
              <a:spcAft>
                <a:spcPts val="0"/>
              </a:spcAft>
              <a:buNone/>
            </a:pPr>
            <a:r>
              <a:rPr lang="en" sz="1800">
                <a:solidFill>
                  <a:schemeClr val="accent1"/>
                </a:solidFill>
              </a:rPr>
              <a:t>➽ </a:t>
            </a:r>
            <a:r>
              <a:rPr lang="en" sz="1800" u="sng">
                <a:solidFill>
                  <a:schemeClr val="hlink"/>
                </a:solidFill>
                <a:hlinkClick r:id="rId4"/>
              </a:rPr>
              <a:t>Digital Curation Centre - Example DMPs and Guidance</a:t>
            </a:r>
            <a:endParaRPr sz="1800"/>
          </a:p>
          <a:p>
            <a:pPr marL="914400" lvl="0" indent="0" algn="l" rtl="0">
              <a:spcBef>
                <a:spcPts val="600"/>
              </a:spcBef>
              <a:spcAft>
                <a:spcPts val="0"/>
              </a:spcAft>
              <a:buNone/>
            </a:pPr>
            <a:endParaRPr sz="1700" u="sng">
              <a:highlight>
                <a:srgbClr val="FFFFFF"/>
              </a:highlight>
            </a:endParaRPr>
          </a:p>
          <a:p>
            <a:pPr marL="457200" lvl="0" indent="0" algn="l" rtl="0">
              <a:spcBef>
                <a:spcPts val="1000"/>
              </a:spcBef>
              <a:spcAft>
                <a:spcPts val="0"/>
              </a:spcAft>
              <a:buNone/>
            </a:pPr>
            <a:endParaRPr sz="1900"/>
          </a:p>
        </p:txBody>
      </p:sp>
      <p:sp>
        <p:nvSpPr>
          <p:cNvPr id="188" name="Google Shape;188;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pic>
        <p:nvPicPr>
          <p:cNvPr id="189" name="Google Shape;189;p26"/>
          <p:cNvPicPr preferRelativeResize="0"/>
          <p:nvPr/>
        </p:nvPicPr>
        <p:blipFill>
          <a:blip r:embed="rId5">
            <a:alphaModFix/>
          </a:blip>
          <a:stretch>
            <a:fillRect/>
          </a:stretch>
        </p:blipFill>
        <p:spPr>
          <a:xfrm>
            <a:off x="-73737" y="2480775"/>
            <a:ext cx="2662674" cy="2662674"/>
          </a:xfrm>
          <a:prstGeom prst="rect">
            <a:avLst/>
          </a:prstGeom>
          <a:noFill/>
          <a:ln>
            <a:noFill/>
          </a:ln>
        </p:spPr>
      </p:pic>
      <p:pic>
        <p:nvPicPr>
          <p:cNvPr id="190" name="Google Shape;190;p26"/>
          <p:cNvPicPr preferRelativeResize="0"/>
          <p:nvPr/>
        </p:nvPicPr>
        <p:blipFill>
          <a:blip r:embed="rId6">
            <a:alphaModFix/>
          </a:blip>
          <a:stretch>
            <a:fillRect/>
          </a:stretch>
        </p:blipFill>
        <p:spPr>
          <a:xfrm>
            <a:off x="5420275" y="575500"/>
            <a:ext cx="3351800" cy="3503723"/>
          </a:xfrm>
          <a:prstGeom prst="rect">
            <a:avLst/>
          </a:prstGeom>
          <a:noFill/>
          <a:ln>
            <a:noFill/>
          </a:ln>
        </p:spPr>
      </p:pic>
      <p:sp>
        <p:nvSpPr>
          <p:cNvPr id="191" name="Google Shape;191;p26"/>
          <p:cNvSpPr txBox="1"/>
          <p:nvPr/>
        </p:nvSpPr>
        <p:spPr>
          <a:xfrm>
            <a:off x="5655875" y="4003400"/>
            <a:ext cx="28806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00">
                <a:latin typeface="Nunito Sans"/>
                <a:ea typeface="Nunito Sans"/>
                <a:cs typeface="Nunito Sans"/>
                <a:sym typeface="Nunito Sans"/>
              </a:rPr>
              <a:t>Doiron, James. (2020, September 8). Data Management Plan Exemplar #3: Mixed Methods Fictional Exemplar. Zenodo. </a:t>
            </a:r>
            <a:r>
              <a:rPr lang="en" sz="700" u="sng">
                <a:solidFill>
                  <a:schemeClr val="hlink"/>
                </a:solidFill>
                <a:latin typeface="Nunito Sans"/>
                <a:ea typeface="Nunito Sans"/>
                <a:cs typeface="Nunito Sans"/>
                <a:sym typeface="Nunito Sans"/>
                <a:hlinkClick r:id="rId7"/>
              </a:rPr>
              <a:t>http://doi.org/10.5281/zenodo.4019563</a:t>
            </a:r>
            <a:r>
              <a:rPr lang="en" sz="700">
                <a:latin typeface="Nunito Sans"/>
                <a:ea typeface="Nunito Sans"/>
                <a:cs typeface="Nunito Sans"/>
                <a:sym typeface="Nunito Sans"/>
              </a:rPr>
              <a:t> </a:t>
            </a:r>
            <a:endParaRPr sz="700">
              <a:latin typeface="Nunito Sans"/>
              <a:ea typeface="Nunito Sans"/>
              <a:cs typeface="Nunito Sans"/>
              <a:sym typeface="Nuni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7"/>
          <p:cNvSpPr txBox="1">
            <a:spLocks noGrp="1"/>
          </p:cNvSpPr>
          <p:nvPr>
            <p:ph type="title"/>
          </p:nvPr>
        </p:nvSpPr>
        <p:spPr>
          <a:xfrm>
            <a:off x="234450" y="465475"/>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Sensitive Data Toolkit for Researchers</a:t>
            </a:r>
            <a:endParaRPr b="1"/>
          </a:p>
        </p:txBody>
      </p:sp>
      <p:sp>
        <p:nvSpPr>
          <p:cNvPr id="197" name="Google Shape;197;p27"/>
          <p:cNvSpPr txBox="1">
            <a:spLocks noGrp="1"/>
          </p:cNvSpPr>
          <p:nvPr>
            <p:ph type="body" idx="1"/>
          </p:nvPr>
        </p:nvSpPr>
        <p:spPr>
          <a:xfrm>
            <a:off x="2744850" y="258525"/>
            <a:ext cx="5885400" cy="4657800"/>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None/>
            </a:pPr>
            <a:r>
              <a:rPr lang="en" sz="1900"/>
              <a:t>Access to individual participant data and trial documents should be </a:t>
            </a:r>
            <a:r>
              <a:rPr lang="en" sz="1900" b="1" i="1"/>
              <a:t>as open as possible and as closed as necessary</a:t>
            </a:r>
            <a:endParaRPr sz="1900" b="1" i="1"/>
          </a:p>
          <a:p>
            <a:pPr marL="0" lvl="0" indent="0" algn="l" rtl="0">
              <a:lnSpc>
                <a:spcPct val="100000"/>
              </a:lnSpc>
              <a:spcBef>
                <a:spcPts val="600"/>
              </a:spcBef>
              <a:spcAft>
                <a:spcPts val="0"/>
              </a:spcAft>
              <a:buNone/>
            </a:pPr>
            <a:endParaRPr sz="1800"/>
          </a:p>
          <a:p>
            <a:pPr marL="0" lvl="0" indent="0" algn="l" rtl="0">
              <a:lnSpc>
                <a:spcPct val="100000"/>
              </a:lnSpc>
              <a:spcBef>
                <a:spcPts val="600"/>
              </a:spcBef>
              <a:spcAft>
                <a:spcPts val="0"/>
              </a:spcAft>
              <a:buNone/>
            </a:pPr>
            <a:r>
              <a:rPr lang="en" sz="1800"/>
              <a:t>Understand the risk level for human participant research data to make decisions with respect to its management, deposit, and appropriate access/future use.</a:t>
            </a:r>
            <a:endParaRPr sz="1800"/>
          </a:p>
          <a:p>
            <a:pPr marL="0" lvl="0" indent="0" algn="l" rtl="0">
              <a:lnSpc>
                <a:spcPct val="100000"/>
              </a:lnSpc>
              <a:spcBef>
                <a:spcPts val="600"/>
              </a:spcBef>
              <a:spcAft>
                <a:spcPts val="0"/>
              </a:spcAft>
              <a:buNone/>
            </a:pPr>
            <a:endParaRPr sz="1800"/>
          </a:p>
          <a:p>
            <a:pPr marL="0" lvl="0" indent="0" algn="l" rtl="0">
              <a:lnSpc>
                <a:spcPct val="100000"/>
              </a:lnSpc>
              <a:spcBef>
                <a:spcPts val="600"/>
              </a:spcBef>
              <a:spcAft>
                <a:spcPts val="0"/>
              </a:spcAft>
              <a:buNone/>
            </a:pPr>
            <a:r>
              <a:rPr lang="en" sz="1800"/>
              <a:t>Toolkit: </a:t>
            </a:r>
            <a:endParaRPr sz="1800"/>
          </a:p>
          <a:p>
            <a:pPr marL="457200" lvl="0" indent="-317500" algn="l" rtl="0">
              <a:spcBef>
                <a:spcPts val="0"/>
              </a:spcBef>
              <a:spcAft>
                <a:spcPts val="0"/>
              </a:spcAft>
              <a:buClr>
                <a:schemeClr val="dk1"/>
              </a:buClr>
              <a:buSzPts val="1400"/>
              <a:buChar char="●"/>
            </a:pPr>
            <a:r>
              <a:rPr lang="en"/>
              <a:t>Part 1: </a:t>
            </a:r>
            <a:r>
              <a:rPr lang="en">
                <a:solidFill>
                  <a:srgbClr val="0645AD"/>
                </a:solidFill>
                <a:highlight>
                  <a:srgbClr val="FFFFFF"/>
                </a:highlight>
                <a:uFill>
                  <a:noFill/>
                </a:uFill>
                <a:hlinkClick r:id="rId3">
                  <a:extLst>
                    <a:ext uri="{A12FA001-AC4F-418D-AE19-62706E023703}">
                      <ahyp:hlinkClr xmlns:ahyp="http://schemas.microsoft.com/office/drawing/2018/hyperlinkcolor" val="tx"/>
                    </a:ext>
                  </a:extLst>
                </a:hlinkClick>
              </a:rPr>
              <a:t>a Glossary of Terms for Sensitive Data used for Research Purposes</a:t>
            </a:r>
            <a:endParaRPr>
              <a:solidFill>
                <a:srgbClr val="0645AD"/>
              </a:solidFill>
              <a:highlight>
                <a:srgbClr val="FFFFFF"/>
              </a:highlight>
            </a:endParaRPr>
          </a:p>
          <a:p>
            <a:pPr marL="457200" lvl="0" indent="-317500" algn="l" rtl="0">
              <a:spcBef>
                <a:spcPts val="0"/>
              </a:spcBef>
              <a:spcAft>
                <a:spcPts val="0"/>
              </a:spcAft>
              <a:buClr>
                <a:schemeClr val="dk1"/>
              </a:buClr>
              <a:buSzPts val="1400"/>
              <a:buChar char="●"/>
            </a:pPr>
            <a:r>
              <a:rPr lang="en">
                <a:solidFill>
                  <a:srgbClr val="000000"/>
                </a:solidFill>
                <a:highlight>
                  <a:srgbClr val="FFFFFF"/>
                </a:highlight>
              </a:rPr>
              <a:t>Part 2: </a:t>
            </a:r>
            <a:r>
              <a:rPr lang="en">
                <a:solidFill>
                  <a:srgbClr val="0645AD"/>
                </a:solidFill>
                <a:highlight>
                  <a:srgbClr val="FFFFFF"/>
                </a:highlight>
                <a:uFill>
                  <a:noFill/>
                </a:uFill>
                <a:hlinkClick r:id="rId4">
                  <a:extLst>
                    <a:ext uri="{A12FA001-AC4F-418D-AE19-62706E023703}">
                      <ahyp:hlinkClr xmlns:ahyp="http://schemas.microsoft.com/office/drawing/2018/hyperlinkcolor" val="tx"/>
                    </a:ext>
                  </a:extLst>
                </a:hlinkClick>
              </a:rPr>
              <a:t>a Human Participant Research Data Risk Matrix</a:t>
            </a:r>
            <a:endParaRPr>
              <a:solidFill>
                <a:srgbClr val="0645AD"/>
              </a:solidFill>
              <a:highlight>
                <a:srgbClr val="FFFFFF"/>
              </a:highlight>
            </a:endParaRPr>
          </a:p>
          <a:p>
            <a:pPr marL="457200" lvl="0" indent="-317500" algn="l" rtl="0">
              <a:spcBef>
                <a:spcPts val="0"/>
              </a:spcBef>
              <a:spcAft>
                <a:spcPts val="0"/>
              </a:spcAft>
              <a:buClr>
                <a:schemeClr val="dk1"/>
              </a:buClr>
              <a:buSzPts val="1400"/>
              <a:buChar char="●"/>
            </a:pPr>
            <a:r>
              <a:rPr lang="en">
                <a:solidFill>
                  <a:schemeClr val="dk1"/>
                </a:solidFill>
                <a:highlight>
                  <a:srgbClr val="FFFFFF"/>
                </a:highlight>
              </a:rPr>
              <a:t>Part 3: and </a:t>
            </a:r>
            <a:r>
              <a:rPr lang="en">
                <a:solidFill>
                  <a:srgbClr val="0645AD"/>
                </a:solidFill>
                <a:highlight>
                  <a:srgbClr val="FFFFFF"/>
                </a:highlight>
                <a:uFill>
                  <a:noFill/>
                </a:uFill>
                <a:hlinkClick r:id="rId5">
                  <a:extLst>
                    <a:ext uri="{A12FA001-AC4F-418D-AE19-62706E023703}">
                      <ahyp:hlinkClr xmlns:ahyp="http://schemas.microsoft.com/office/drawing/2018/hyperlinkcolor" val="tx"/>
                    </a:ext>
                  </a:extLst>
                </a:hlinkClick>
              </a:rPr>
              <a:t>a document providing samples of Research Data Management Language for Informed Consent</a:t>
            </a:r>
            <a:r>
              <a:rPr lang="en">
                <a:solidFill>
                  <a:schemeClr val="dk1"/>
                </a:solidFill>
                <a:highlight>
                  <a:srgbClr val="FFFFFF"/>
                </a:highlight>
              </a:rPr>
              <a:t>.</a:t>
            </a:r>
            <a:endParaRPr>
              <a:solidFill>
                <a:schemeClr val="dk1"/>
              </a:solidFill>
              <a:highlight>
                <a:srgbClr val="FFFFFF"/>
              </a:highlight>
            </a:endParaRPr>
          </a:p>
          <a:p>
            <a:pPr marL="457200" lvl="0" indent="0" algn="l" rtl="0">
              <a:spcBef>
                <a:spcPts val="4400"/>
              </a:spcBef>
              <a:spcAft>
                <a:spcPts val="0"/>
              </a:spcAft>
              <a:buNone/>
            </a:pPr>
            <a:endParaRPr sz="1900"/>
          </a:p>
          <a:p>
            <a:pPr marL="914400" lvl="0" indent="0" algn="l" rtl="0">
              <a:spcBef>
                <a:spcPts val="600"/>
              </a:spcBef>
              <a:spcAft>
                <a:spcPts val="0"/>
              </a:spcAft>
              <a:buNone/>
            </a:pPr>
            <a:endParaRPr sz="1700" u="sng">
              <a:highlight>
                <a:srgbClr val="FFFFFF"/>
              </a:highlight>
            </a:endParaRPr>
          </a:p>
          <a:p>
            <a:pPr marL="457200" lvl="0" indent="0" algn="l" rtl="0">
              <a:spcBef>
                <a:spcPts val="1000"/>
              </a:spcBef>
              <a:spcAft>
                <a:spcPts val="0"/>
              </a:spcAft>
              <a:buNone/>
            </a:pPr>
            <a:endParaRPr sz="1900"/>
          </a:p>
        </p:txBody>
      </p:sp>
      <p:sp>
        <p:nvSpPr>
          <p:cNvPr id="198" name="Google Shape;198;p2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pic>
        <p:nvPicPr>
          <p:cNvPr id="199" name="Google Shape;199;p27"/>
          <p:cNvPicPr preferRelativeResize="0"/>
          <p:nvPr/>
        </p:nvPicPr>
        <p:blipFill>
          <a:blip r:embed="rId6">
            <a:alphaModFix/>
          </a:blip>
          <a:stretch>
            <a:fillRect/>
          </a:stretch>
        </p:blipFill>
        <p:spPr>
          <a:xfrm>
            <a:off x="44775" y="2649675"/>
            <a:ext cx="2425626" cy="24256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8"/>
          <p:cNvSpPr txBox="1">
            <a:spLocks noGrp="1"/>
          </p:cNvSpPr>
          <p:nvPr>
            <p:ph type="title"/>
          </p:nvPr>
        </p:nvSpPr>
        <p:spPr>
          <a:xfrm>
            <a:off x="224813" y="469575"/>
            <a:ext cx="21822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Anonymize personal information</a:t>
            </a:r>
            <a:endParaRPr b="1"/>
          </a:p>
        </p:txBody>
      </p:sp>
      <p:sp>
        <p:nvSpPr>
          <p:cNvPr id="205" name="Google Shape;205;p28"/>
          <p:cNvSpPr txBox="1">
            <a:spLocks noGrp="1"/>
          </p:cNvSpPr>
          <p:nvPr>
            <p:ph type="body" idx="1"/>
          </p:nvPr>
        </p:nvSpPr>
        <p:spPr>
          <a:xfrm>
            <a:off x="2649675" y="363675"/>
            <a:ext cx="6214500" cy="4569900"/>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None/>
            </a:pPr>
            <a:r>
              <a:rPr lang="en" sz="1800"/>
              <a:t>Minimize disclosure risk when sharing data collected from human participants by applying de-identification practices</a:t>
            </a:r>
            <a:endParaRPr sz="1800"/>
          </a:p>
          <a:p>
            <a:pPr marL="0" lvl="0" indent="0" algn="ctr" rtl="0">
              <a:lnSpc>
                <a:spcPct val="100000"/>
              </a:lnSpc>
              <a:spcBef>
                <a:spcPts val="600"/>
              </a:spcBef>
              <a:spcAft>
                <a:spcPts val="0"/>
              </a:spcAft>
              <a:buNone/>
            </a:pPr>
            <a:r>
              <a:rPr lang="en" sz="1800">
                <a:solidFill>
                  <a:schemeClr val="accent1"/>
                </a:solidFill>
              </a:rPr>
              <a:t>➽ </a:t>
            </a:r>
            <a:r>
              <a:rPr lang="en" sz="1800"/>
              <a:t>Consult Portage's </a:t>
            </a:r>
            <a:r>
              <a:rPr lang="en" sz="1800" u="sng">
                <a:solidFill>
                  <a:schemeClr val="hlink"/>
                </a:solidFill>
                <a:hlinkClick r:id="rId3"/>
              </a:rPr>
              <a:t>De-identification Guidance</a:t>
            </a:r>
            <a:endParaRPr sz="1900">
              <a:solidFill>
                <a:schemeClr val="dk1"/>
              </a:solidFill>
              <a:highlight>
                <a:schemeClr val="lt1"/>
              </a:highlight>
            </a:endParaRPr>
          </a:p>
          <a:p>
            <a:pPr marL="0" lvl="0" indent="0" algn="l" rtl="0">
              <a:lnSpc>
                <a:spcPct val="100000"/>
              </a:lnSpc>
              <a:spcBef>
                <a:spcPts val="600"/>
              </a:spcBef>
              <a:spcAft>
                <a:spcPts val="0"/>
              </a:spcAft>
              <a:buNone/>
            </a:pPr>
            <a:endParaRPr sz="1800"/>
          </a:p>
          <a:p>
            <a:pPr marL="0" lvl="0" indent="0" algn="l" rtl="0">
              <a:lnSpc>
                <a:spcPct val="100000"/>
              </a:lnSpc>
              <a:spcBef>
                <a:spcPts val="600"/>
              </a:spcBef>
              <a:spcAft>
                <a:spcPts val="0"/>
              </a:spcAft>
              <a:buClr>
                <a:schemeClr val="dk1"/>
              </a:buClr>
              <a:buSzPts val="1100"/>
              <a:buFont typeface="Arial"/>
              <a:buNone/>
            </a:pPr>
            <a:r>
              <a:rPr lang="en" sz="1800"/>
              <a:t>Fee-based services for de-identification</a:t>
            </a:r>
            <a:endParaRPr sz="1800"/>
          </a:p>
          <a:p>
            <a:pPr marL="457200" lvl="0" indent="-317500" algn="l" rtl="0">
              <a:lnSpc>
                <a:spcPct val="100000"/>
              </a:lnSpc>
              <a:spcBef>
                <a:spcPts val="600"/>
              </a:spcBef>
              <a:spcAft>
                <a:spcPts val="0"/>
              </a:spcAft>
              <a:buSzPts val="1400"/>
              <a:buChar char="▪"/>
            </a:pPr>
            <a:r>
              <a:rPr lang="en" u="sng">
                <a:solidFill>
                  <a:schemeClr val="hlink"/>
                </a:solidFill>
                <a:hlinkClick r:id="rId4"/>
              </a:rPr>
              <a:t>d</a:t>
            </a:r>
            <a:r>
              <a:rPr lang="en" u="sng">
                <a:solidFill>
                  <a:schemeClr val="hlink"/>
                </a:solidFill>
                <a:hlinkClick r:id="rId4"/>
              </a:rPr>
              <a:t>-wise</a:t>
            </a:r>
            <a:r>
              <a:rPr lang="en"/>
              <a:t> (American &amp; European offices)</a:t>
            </a:r>
            <a:endParaRPr/>
          </a:p>
          <a:p>
            <a:pPr marL="914400" lvl="1" indent="-317500" algn="l" rtl="0">
              <a:lnSpc>
                <a:spcPct val="100000"/>
              </a:lnSpc>
              <a:spcBef>
                <a:spcPts val="0"/>
              </a:spcBef>
              <a:spcAft>
                <a:spcPts val="0"/>
              </a:spcAft>
              <a:buSzPts val="1400"/>
              <a:buChar char="-"/>
            </a:pPr>
            <a:r>
              <a:rPr lang="en"/>
              <a:t>Offering free </a:t>
            </a:r>
            <a:r>
              <a:rPr lang="en" u="sng">
                <a:solidFill>
                  <a:schemeClr val="hlink"/>
                </a:solidFill>
                <a:hlinkClick r:id="rId5"/>
              </a:rPr>
              <a:t>anonymization services to researchers </a:t>
            </a:r>
            <a:r>
              <a:rPr lang="en"/>
              <a:t>who deposit individual participant-level data from COVID-19 clinical trials in Vivli.</a:t>
            </a:r>
            <a:endParaRPr/>
          </a:p>
          <a:p>
            <a:pPr marL="457200" lvl="0" indent="-317500" algn="l" rtl="0">
              <a:lnSpc>
                <a:spcPct val="100000"/>
              </a:lnSpc>
              <a:spcBef>
                <a:spcPts val="0"/>
              </a:spcBef>
              <a:spcAft>
                <a:spcPts val="0"/>
              </a:spcAft>
              <a:buSzPts val="1400"/>
              <a:buChar char="▪"/>
            </a:pPr>
            <a:r>
              <a:rPr lang="en"/>
              <a:t>Inter-university Consortium for Political and Social Research(ICPSR)(Archive headquartered at University of Michigan</a:t>
            </a:r>
            <a:endParaRPr/>
          </a:p>
          <a:p>
            <a:pPr marL="914400" lvl="1" indent="-317500" algn="l" rtl="0">
              <a:lnSpc>
                <a:spcPct val="100000"/>
              </a:lnSpc>
              <a:spcBef>
                <a:spcPts val="0"/>
              </a:spcBef>
              <a:spcAft>
                <a:spcPts val="0"/>
              </a:spcAft>
              <a:buSzPts val="1400"/>
              <a:buChar char="-"/>
            </a:pPr>
            <a:r>
              <a:rPr lang="en"/>
              <a:t>Purchase the Professional Curation package, see </a:t>
            </a:r>
            <a:r>
              <a:rPr lang="en" u="sng">
                <a:solidFill>
                  <a:schemeClr val="hlink"/>
                </a:solidFill>
                <a:hlinkClick r:id="rId6"/>
              </a:rPr>
              <a:t>Deposit Data with ICPSR</a:t>
            </a:r>
            <a:endParaRPr/>
          </a:p>
          <a:p>
            <a:pPr marL="457200" lvl="0" indent="-317500" algn="l" rtl="0">
              <a:lnSpc>
                <a:spcPct val="100000"/>
              </a:lnSpc>
              <a:spcBef>
                <a:spcPts val="0"/>
              </a:spcBef>
              <a:spcAft>
                <a:spcPts val="0"/>
              </a:spcAft>
              <a:buSzPts val="1400"/>
              <a:buChar char="▪"/>
            </a:pPr>
            <a:r>
              <a:rPr lang="en" u="sng">
                <a:solidFill>
                  <a:schemeClr val="hlink"/>
                </a:solidFill>
                <a:hlinkClick r:id="rId7"/>
              </a:rPr>
              <a:t>Privacy Analytics</a:t>
            </a:r>
            <a:r>
              <a:rPr lang="en"/>
              <a:t> (Ottawa-based company)</a:t>
            </a:r>
            <a:endParaRPr/>
          </a:p>
          <a:p>
            <a:pPr marL="914400" lvl="1" indent="-317500" algn="l" rtl="0">
              <a:lnSpc>
                <a:spcPct val="100000"/>
              </a:lnSpc>
              <a:spcBef>
                <a:spcPts val="0"/>
              </a:spcBef>
              <a:spcAft>
                <a:spcPts val="0"/>
              </a:spcAft>
              <a:buSzPts val="1400"/>
              <a:buChar char="-"/>
            </a:pPr>
            <a:r>
              <a:rPr lang="en"/>
              <a:t>Preview datasets as part of their Data Privacy Validation Services.</a:t>
            </a:r>
            <a:endParaRPr/>
          </a:p>
          <a:p>
            <a:pPr marL="0" lvl="0" indent="0" algn="ctr" rtl="0">
              <a:lnSpc>
                <a:spcPct val="100000"/>
              </a:lnSpc>
              <a:spcBef>
                <a:spcPts val="600"/>
              </a:spcBef>
              <a:spcAft>
                <a:spcPts val="0"/>
              </a:spcAft>
              <a:buNone/>
            </a:pPr>
            <a:endParaRPr sz="1800"/>
          </a:p>
          <a:p>
            <a:pPr marL="0" lvl="0" indent="0" algn="l" rtl="0">
              <a:lnSpc>
                <a:spcPct val="100000"/>
              </a:lnSpc>
              <a:spcBef>
                <a:spcPts val="0"/>
              </a:spcBef>
              <a:spcAft>
                <a:spcPts val="4400"/>
              </a:spcAft>
              <a:buNone/>
            </a:pPr>
            <a:br>
              <a:rPr lang="en" sz="1900">
                <a:solidFill>
                  <a:schemeClr val="dk1"/>
                </a:solidFill>
                <a:highlight>
                  <a:schemeClr val="lt1"/>
                </a:highlight>
              </a:rPr>
            </a:br>
            <a:endParaRPr sz="1900">
              <a:solidFill>
                <a:schemeClr val="dk1"/>
              </a:solidFill>
              <a:highlight>
                <a:schemeClr val="lt1"/>
              </a:highlight>
            </a:endParaRPr>
          </a:p>
        </p:txBody>
      </p:sp>
      <p:sp>
        <p:nvSpPr>
          <p:cNvPr id="206" name="Google Shape;206;p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pic>
        <p:nvPicPr>
          <p:cNvPr id="207" name="Google Shape;207;p28"/>
          <p:cNvPicPr preferRelativeResize="0"/>
          <p:nvPr/>
        </p:nvPicPr>
        <p:blipFill>
          <a:blip r:embed="rId8">
            <a:alphaModFix/>
          </a:blip>
          <a:stretch>
            <a:fillRect/>
          </a:stretch>
        </p:blipFill>
        <p:spPr>
          <a:xfrm>
            <a:off x="44775" y="2649675"/>
            <a:ext cx="2425626" cy="24256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9"/>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File formats</a:t>
            </a:r>
            <a:endParaRPr b="1"/>
          </a:p>
        </p:txBody>
      </p:sp>
      <p:sp>
        <p:nvSpPr>
          <p:cNvPr id="213" name="Google Shape;213;p29"/>
          <p:cNvSpPr txBox="1">
            <a:spLocks noGrp="1"/>
          </p:cNvSpPr>
          <p:nvPr>
            <p:ph type="body" idx="1"/>
          </p:nvPr>
        </p:nvSpPr>
        <p:spPr>
          <a:xfrm>
            <a:off x="2704625" y="410375"/>
            <a:ext cx="6094800" cy="99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a:t>When choosing a format for your data you need to consider later lifecycle activities​</a:t>
            </a:r>
            <a:endParaRPr sz="2200"/>
          </a:p>
        </p:txBody>
      </p:sp>
      <p:sp>
        <p:nvSpPr>
          <p:cNvPr id="214" name="Google Shape;214;p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
        <p:nvSpPr>
          <p:cNvPr id="215" name="Google Shape;215;p29"/>
          <p:cNvSpPr txBox="1"/>
          <p:nvPr/>
        </p:nvSpPr>
        <p:spPr>
          <a:xfrm>
            <a:off x="2704625" y="3954900"/>
            <a:ext cx="6296700" cy="1325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1800">
                <a:solidFill>
                  <a:schemeClr val="accent1"/>
                </a:solidFill>
                <a:latin typeface="Nunito Sans"/>
                <a:ea typeface="Nunito Sans"/>
                <a:cs typeface="Nunito Sans"/>
                <a:sym typeface="Nunito Sans"/>
              </a:rPr>
              <a:t>➽ </a:t>
            </a:r>
            <a:r>
              <a:rPr lang="en" sz="1200">
                <a:solidFill>
                  <a:schemeClr val="dk1"/>
                </a:solidFill>
                <a:latin typeface="Nunito Sans"/>
                <a:ea typeface="Nunito Sans"/>
                <a:cs typeface="Nunito Sans"/>
                <a:sym typeface="Nunito Sans"/>
              </a:rPr>
              <a:t>Not sure about a file format? Check OpenAIRE's </a:t>
            </a:r>
            <a:r>
              <a:rPr lang="en" sz="1200" u="sng">
                <a:solidFill>
                  <a:schemeClr val="hlink"/>
                </a:solidFill>
                <a:latin typeface="Nunito Sans"/>
                <a:ea typeface="Nunito Sans"/>
                <a:cs typeface="Nunito Sans"/>
                <a:sym typeface="Nunito Sans"/>
                <a:hlinkClick r:id="rId3"/>
              </a:rPr>
              <a:t>Data formats for preservation guide</a:t>
            </a:r>
            <a:r>
              <a:rPr lang="en" sz="1200">
                <a:solidFill>
                  <a:schemeClr val="dk1"/>
                </a:solidFill>
                <a:latin typeface="Nunito Sans"/>
                <a:ea typeface="Nunito Sans"/>
                <a:cs typeface="Nunito Sans"/>
                <a:sym typeface="Nunito Sans"/>
              </a:rPr>
              <a:t>  ​</a:t>
            </a:r>
            <a:endParaRPr sz="120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latin typeface="Nunito Sans"/>
                <a:ea typeface="Nunito Sans"/>
                <a:cs typeface="Nunito Sans"/>
                <a:sym typeface="Nunito Sans"/>
              </a:rPr>
              <a:t>and Library and Archives Canada’s </a:t>
            </a:r>
            <a:r>
              <a:rPr lang="en" sz="1200" u="sng">
                <a:solidFill>
                  <a:srgbClr val="0563C1"/>
                </a:solid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Advice on the digital file formats to be used when transferring information</a:t>
            </a:r>
            <a:r>
              <a:rPr lang="en" sz="1200">
                <a:solidFill>
                  <a:schemeClr val="dk1"/>
                </a:solidFill>
                <a:latin typeface="Nunito Sans"/>
                <a:ea typeface="Nunito Sans"/>
                <a:cs typeface="Nunito Sans"/>
                <a:sym typeface="Nunito Sans"/>
              </a:rPr>
              <a:t> ​</a:t>
            </a:r>
            <a:endParaRPr sz="120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latin typeface="Nunito Sans"/>
                <a:ea typeface="Nunito Sans"/>
                <a:cs typeface="Nunito Sans"/>
                <a:sym typeface="Nunito Sans"/>
              </a:rPr>
              <a:t>​</a:t>
            </a:r>
            <a:endParaRPr sz="1200">
              <a:solidFill>
                <a:schemeClr val="dk1"/>
              </a:solidFill>
              <a:latin typeface="Nunito Sans"/>
              <a:ea typeface="Nunito Sans"/>
              <a:cs typeface="Nunito Sans"/>
              <a:sym typeface="Nunito Sans"/>
            </a:endParaRPr>
          </a:p>
          <a:p>
            <a:pPr marL="0" lvl="0" indent="0" algn="l" rtl="0">
              <a:spcBef>
                <a:spcPts val="0"/>
              </a:spcBef>
              <a:spcAft>
                <a:spcPts val="0"/>
              </a:spcAft>
              <a:buNone/>
            </a:pPr>
            <a:r>
              <a:rPr lang="en" sz="1200">
                <a:latin typeface="Nunito Sans"/>
                <a:ea typeface="Nunito Sans"/>
                <a:cs typeface="Nunito Sans"/>
                <a:sym typeface="Nunito Sans"/>
              </a:rPr>
              <a:t> </a:t>
            </a:r>
            <a:endParaRPr sz="1200">
              <a:latin typeface="Nunito Sans"/>
              <a:ea typeface="Nunito Sans"/>
              <a:cs typeface="Nunito Sans"/>
              <a:sym typeface="Nunito Sans"/>
            </a:endParaRPr>
          </a:p>
        </p:txBody>
      </p:sp>
      <p:pic>
        <p:nvPicPr>
          <p:cNvPr id="216" name="Google Shape;216;p29"/>
          <p:cNvPicPr preferRelativeResize="0"/>
          <p:nvPr/>
        </p:nvPicPr>
        <p:blipFill>
          <a:blip r:embed="rId5">
            <a:alphaModFix/>
          </a:blip>
          <a:stretch>
            <a:fillRect/>
          </a:stretch>
        </p:blipFill>
        <p:spPr>
          <a:xfrm>
            <a:off x="111725" y="2782450"/>
            <a:ext cx="2046300" cy="2046300"/>
          </a:xfrm>
          <a:prstGeom prst="rect">
            <a:avLst/>
          </a:prstGeom>
          <a:noFill/>
          <a:ln>
            <a:noFill/>
          </a:ln>
        </p:spPr>
      </p:pic>
      <p:graphicFrame>
        <p:nvGraphicFramePr>
          <p:cNvPr id="217" name="Google Shape;217;p29"/>
          <p:cNvGraphicFramePr/>
          <p:nvPr/>
        </p:nvGraphicFramePr>
        <p:xfrm>
          <a:off x="2780225" y="1608925"/>
          <a:ext cx="5943600" cy="2118360"/>
        </p:xfrm>
        <a:graphic>
          <a:graphicData uri="http://schemas.openxmlformats.org/drawingml/2006/table">
            <a:tbl>
              <a:tblPr>
                <a:noFill/>
                <a:tableStyleId>{1F4AE44C-34FD-41E9-9455-BF9FA0A32500}</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tblGrid>
              <a:tr h="0">
                <a:tc>
                  <a:txBody>
                    <a:bodyPr/>
                    <a:lstStyle/>
                    <a:p>
                      <a:pPr marL="0" lvl="0" indent="0" algn="ctr" rtl="0">
                        <a:spcBef>
                          <a:spcPts val="0"/>
                        </a:spcBef>
                        <a:spcAft>
                          <a:spcPts val="0"/>
                        </a:spcAft>
                        <a:buNone/>
                      </a:pPr>
                      <a:r>
                        <a:rPr lang="en" sz="1200" b="1"/>
                        <a:t>Proprietary Format</a:t>
                      </a:r>
                      <a:endParaRPr sz="1100"/>
                    </a:p>
                  </a:txBody>
                  <a:tcPr marL="63500" marR="63500" marT="63500" marB="63500">
                    <a:solidFill>
                      <a:srgbClr val="D9D9D9"/>
                    </a:solidFill>
                  </a:tcPr>
                </a:tc>
                <a:tc>
                  <a:txBody>
                    <a:bodyPr/>
                    <a:lstStyle/>
                    <a:p>
                      <a:pPr marL="0" lvl="0" indent="0" algn="ctr" rtl="0">
                        <a:spcBef>
                          <a:spcPts val="0"/>
                        </a:spcBef>
                        <a:spcAft>
                          <a:spcPts val="0"/>
                        </a:spcAft>
                        <a:buNone/>
                      </a:pPr>
                      <a:r>
                        <a:rPr lang="en" sz="1200" b="1"/>
                        <a:t>Preferred Format</a:t>
                      </a:r>
                      <a:endParaRPr sz="1100"/>
                    </a:p>
                  </a:txBody>
                  <a:tcPr marL="63500" marR="63500" marT="63500" marB="63500">
                    <a:solidFill>
                      <a:srgbClr val="D9D9D9"/>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 sz="1200" dirty="0"/>
                        <a:t>Excel (.xls, .xlsx), SPSS</a:t>
                      </a:r>
                      <a:endParaRPr sz="1100" dirty="0"/>
                    </a:p>
                  </a:txBody>
                  <a:tcPr marL="63500" marR="63500" marT="63500" marB="63500"/>
                </a:tc>
                <a:tc>
                  <a:txBody>
                    <a:bodyPr/>
                    <a:lstStyle/>
                    <a:p>
                      <a:pPr marL="0" lvl="0" indent="0" algn="l" rtl="0">
                        <a:spcBef>
                          <a:spcPts val="0"/>
                        </a:spcBef>
                        <a:spcAft>
                          <a:spcPts val="0"/>
                        </a:spcAft>
                        <a:buNone/>
                      </a:pPr>
                      <a:r>
                        <a:rPr lang="en" sz="1100"/>
                        <a:t>Comma Separated Values (.cvs or .tsv)</a:t>
                      </a:r>
                      <a:endParaRPr sz="1100"/>
                    </a:p>
                    <a:p>
                      <a:pPr marL="0" lvl="0" indent="0" algn="l" rtl="0">
                        <a:spcBef>
                          <a:spcPts val="0"/>
                        </a:spcBef>
                        <a:spcAft>
                          <a:spcPts val="0"/>
                        </a:spcAft>
                        <a:buNone/>
                      </a:pPr>
                      <a:r>
                        <a:rPr lang="en" sz="1100"/>
                        <a:t>ASCII</a:t>
                      </a:r>
                      <a:endParaRPr sz="1100"/>
                    </a:p>
                  </a:txBody>
                  <a:tcPr marL="63500" marR="63500" marT="63500" marB="63500"/>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 sz="1200" dirty="0"/>
                        <a:t>Word (.doc, .docx)</a:t>
                      </a:r>
                      <a:endParaRPr sz="1100" dirty="0"/>
                    </a:p>
                  </a:txBody>
                  <a:tcPr marL="63500" marR="63500" marT="63500" marB="63500"/>
                </a:tc>
                <a:tc>
                  <a:txBody>
                    <a:bodyPr/>
                    <a:lstStyle/>
                    <a:p>
                      <a:pPr marL="0" lvl="0" indent="0" algn="l" rtl="0">
                        <a:spcBef>
                          <a:spcPts val="0"/>
                        </a:spcBef>
                        <a:spcAft>
                          <a:spcPts val="0"/>
                        </a:spcAft>
                        <a:buNone/>
                      </a:pPr>
                      <a:r>
                        <a:rPr lang="en" sz="1100"/>
                        <a:t>plain text (.txt), XML</a:t>
                      </a:r>
                      <a:endParaRPr sz="1100"/>
                    </a:p>
                    <a:p>
                      <a:pPr marL="0" lvl="0" indent="0" algn="l" rtl="0">
                        <a:spcBef>
                          <a:spcPts val="0"/>
                        </a:spcBef>
                        <a:spcAft>
                          <a:spcPts val="0"/>
                        </a:spcAft>
                        <a:buNone/>
                      </a:pPr>
                      <a:r>
                        <a:rPr lang="en" sz="1100"/>
                        <a:t>or if formatting is needed, PDF/A (.pdf)</a:t>
                      </a:r>
                      <a:endParaRPr sz="1100"/>
                    </a:p>
                  </a:txBody>
                  <a:tcPr marL="63500" marR="63500" marT="63500" marB="63500"/>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 sz="1100"/>
                        <a:t>PowerPoint (.ppt, .pptx)</a:t>
                      </a:r>
                      <a:endParaRPr sz="1100"/>
                    </a:p>
                  </a:txBody>
                  <a:tcPr marL="63500" marR="63500" marT="63500" marB="63500"/>
                </a:tc>
                <a:tc>
                  <a:txBody>
                    <a:bodyPr/>
                    <a:lstStyle/>
                    <a:p>
                      <a:pPr marL="0" lvl="0" indent="0" algn="l" rtl="0">
                        <a:spcBef>
                          <a:spcPts val="0"/>
                        </a:spcBef>
                        <a:spcAft>
                          <a:spcPts val="0"/>
                        </a:spcAft>
                        <a:buNone/>
                      </a:pPr>
                      <a:r>
                        <a:rPr lang="en" sz="1100"/>
                        <a:t>PDF/A (.pdf)</a:t>
                      </a:r>
                      <a:endParaRPr sz="1100"/>
                    </a:p>
                  </a:txBody>
                  <a:tcPr marL="63500" marR="63500" marT="63500" marB="63500"/>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r>
                        <a:rPr lang="en" sz="1100"/>
                        <a:t>Photoshop (.psd)</a:t>
                      </a:r>
                      <a:endParaRPr sz="1100"/>
                    </a:p>
                  </a:txBody>
                  <a:tcPr marL="63500" marR="63500" marT="63500" marB="63500"/>
                </a:tc>
                <a:tc>
                  <a:txBody>
                    <a:bodyPr/>
                    <a:lstStyle/>
                    <a:p>
                      <a:pPr marL="0" lvl="0" indent="0" algn="l" rtl="0">
                        <a:spcBef>
                          <a:spcPts val="0"/>
                        </a:spcBef>
                        <a:spcAft>
                          <a:spcPts val="0"/>
                        </a:spcAft>
                        <a:buNone/>
                      </a:pPr>
                      <a:r>
                        <a:rPr lang="en" sz="1100"/>
                        <a:t>TIFF (.tif, .tiff)</a:t>
                      </a:r>
                      <a:endParaRPr sz="1100"/>
                    </a:p>
                  </a:txBody>
                  <a:tcPr marL="63500" marR="63500" marT="63500" marB="63500"/>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r>
                        <a:rPr lang="en" sz="1100"/>
                        <a:t>Quicktime (.mov)</a:t>
                      </a:r>
                      <a:endParaRPr sz="1100"/>
                    </a:p>
                  </a:txBody>
                  <a:tcPr marL="63500" marR="63500" marT="63500" marB="63500"/>
                </a:tc>
                <a:tc>
                  <a:txBody>
                    <a:bodyPr/>
                    <a:lstStyle/>
                    <a:p>
                      <a:pPr marL="0" lvl="0" indent="0" algn="l" rtl="0">
                        <a:spcBef>
                          <a:spcPts val="0"/>
                        </a:spcBef>
                        <a:spcAft>
                          <a:spcPts val="0"/>
                        </a:spcAft>
                        <a:buNone/>
                      </a:pPr>
                      <a:r>
                        <a:rPr lang="en" sz="1100" dirty="0"/>
                        <a:t>MPEG-4 (.mp4)</a:t>
                      </a:r>
                      <a:endParaRPr sz="1100" dirty="0"/>
                    </a:p>
                  </a:txBody>
                  <a:tcPr marL="63500" marR="63500" marT="63500" marB="63500"/>
                </a:tc>
                <a:extLst>
                  <a:ext uri="{0D108BD9-81ED-4DB2-BD59-A6C34878D82A}">
                    <a16:rowId xmlns:a16="http://schemas.microsoft.com/office/drawing/2014/main" val="1000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1"/>
        <p:cNvGrpSpPr/>
        <p:nvPr/>
      </p:nvGrpSpPr>
      <p:grpSpPr>
        <a:xfrm>
          <a:off x="0" y="0"/>
          <a:ext cx="0" cy="0"/>
          <a:chOff x="0" y="0"/>
          <a:chExt cx="0" cy="0"/>
        </a:xfrm>
      </p:grpSpPr>
      <p:sp>
        <p:nvSpPr>
          <p:cNvPr id="222" name="Google Shape;222;p30"/>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3.</a:t>
            </a:r>
            <a:endParaRPr sz="4800" b="1"/>
          </a:p>
          <a:p>
            <a:pPr marL="0" lvl="0" indent="0" algn="l" rtl="0">
              <a:spcBef>
                <a:spcPts val="0"/>
              </a:spcBef>
              <a:spcAft>
                <a:spcPts val="0"/>
              </a:spcAft>
              <a:buNone/>
            </a:pPr>
            <a:r>
              <a:rPr lang="en" b="1"/>
              <a:t>Open Licences</a:t>
            </a:r>
            <a:endParaRPr b="1"/>
          </a:p>
        </p:txBody>
      </p:sp>
      <p:sp>
        <p:nvSpPr>
          <p:cNvPr id="223" name="Google Shape;223;p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224" name="Google Shape;224;p30"/>
          <p:cNvPicPr preferRelativeResize="0"/>
          <p:nvPr/>
        </p:nvPicPr>
        <p:blipFill rotWithShape="1">
          <a:blip r:embed="rId4">
            <a:alphaModFix/>
          </a:blip>
          <a:srcRect l="14879"/>
          <a:stretch/>
        </p:blipFill>
        <p:spPr>
          <a:xfrm>
            <a:off x="2575450" y="0"/>
            <a:ext cx="6568551" cy="5143497"/>
          </a:xfrm>
          <a:prstGeom prst="rect">
            <a:avLst/>
          </a:prstGeom>
          <a:noFill/>
          <a:ln>
            <a:noFill/>
          </a:ln>
        </p:spPr>
      </p:pic>
      <p:sp>
        <p:nvSpPr>
          <p:cNvPr id="225" name="Google Shape;225;p30"/>
          <p:cNvSpPr txBox="1"/>
          <p:nvPr/>
        </p:nvSpPr>
        <p:spPr>
          <a:xfrm>
            <a:off x="2723450" y="4804600"/>
            <a:ext cx="25161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a:solidFill>
                  <a:schemeClr val="hlink"/>
                </a:solidFill>
                <a:latin typeface="Nunito Sans"/>
                <a:ea typeface="Nunito Sans"/>
                <a:cs typeface="Nunito Sans"/>
                <a:sym typeface="Nunito Sans"/>
                <a:hlinkClick r:id="rId5"/>
              </a:rPr>
              <a:t>Photo</a:t>
            </a:r>
            <a:r>
              <a:rPr lang="en" sz="800">
                <a:solidFill>
                  <a:srgbClr val="111111"/>
                </a:solidFill>
                <a:latin typeface="Nunito Sans"/>
                <a:ea typeface="Nunito Sans"/>
                <a:cs typeface="Nunito Sans"/>
                <a:sym typeface="Nunito Sans"/>
              </a:rPr>
              <a:t> by </a:t>
            </a:r>
            <a:r>
              <a:rPr lang="en" sz="800" u="sng">
                <a:solidFill>
                  <a:srgbClr val="1155CC"/>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Umberto</a:t>
            </a:r>
            <a:r>
              <a:rPr lang="en" sz="800">
                <a:solidFill>
                  <a:srgbClr val="111111"/>
                </a:solidFill>
                <a:latin typeface="Nunito Sans"/>
                <a:ea typeface="Nunito Sans"/>
                <a:cs typeface="Nunito Sans"/>
                <a:sym typeface="Nunito Sans"/>
              </a:rPr>
              <a:t> on </a:t>
            </a:r>
            <a:r>
              <a:rPr lang="en" sz="800"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Unsplash</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8"/>
              </a:rPr>
              <a:t>Unsplash Licence</a:t>
            </a:r>
            <a:endParaRPr sz="800">
              <a:latin typeface="Nunito Sans"/>
              <a:ea typeface="Nunito Sans"/>
              <a:cs typeface="Nunito Sans"/>
              <a:sym typeface="Nuni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1"/>
          <p:cNvSpPr txBox="1">
            <a:spLocks noGrp="1"/>
          </p:cNvSpPr>
          <p:nvPr>
            <p:ph type="body" idx="1"/>
          </p:nvPr>
        </p:nvSpPr>
        <p:spPr>
          <a:xfrm>
            <a:off x="3025925" y="575500"/>
            <a:ext cx="5596200" cy="29028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rgbClr val="767676"/>
              </a:buClr>
              <a:buSzPts val="2400"/>
              <a:buFont typeface="Nunito Sans"/>
              <a:buChar char="▪"/>
            </a:pPr>
            <a:r>
              <a:rPr lang="en" sz="2400" i="0">
                <a:solidFill>
                  <a:srgbClr val="767676"/>
                </a:solidFill>
                <a:latin typeface="Nunito Sans"/>
                <a:ea typeface="Nunito Sans"/>
                <a:cs typeface="Nunito Sans"/>
                <a:sym typeface="Nunito Sans"/>
              </a:rPr>
              <a:t>“A licence allows someone else to use a work for certain purposes and under certain conditions.</a:t>
            </a:r>
            <a:endParaRPr sz="2400" i="0">
              <a:solidFill>
                <a:srgbClr val="767676"/>
              </a:solidFill>
              <a:latin typeface="Nunito Sans"/>
              <a:ea typeface="Nunito Sans"/>
              <a:cs typeface="Nunito Sans"/>
              <a:sym typeface="Nunito Sans"/>
            </a:endParaRPr>
          </a:p>
          <a:p>
            <a:pPr marL="457200" lvl="0" indent="0" algn="l" rtl="0">
              <a:spcBef>
                <a:spcPts val="600"/>
              </a:spcBef>
              <a:spcAft>
                <a:spcPts val="0"/>
              </a:spcAft>
              <a:buNone/>
            </a:pPr>
            <a:endParaRPr sz="2400" i="0">
              <a:solidFill>
                <a:srgbClr val="767676"/>
              </a:solidFill>
              <a:latin typeface="Nunito Sans"/>
              <a:ea typeface="Nunito Sans"/>
              <a:cs typeface="Nunito Sans"/>
              <a:sym typeface="Nunito Sans"/>
            </a:endParaRPr>
          </a:p>
          <a:p>
            <a:pPr marL="457200" lvl="0" indent="-381000" algn="l" rtl="0">
              <a:spcBef>
                <a:spcPts val="600"/>
              </a:spcBef>
              <a:spcAft>
                <a:spcPts val="0"/>
              </a:spcAft>
              <a:buClr>
                <a:srgbClr val="767676"/>
              </a:buClr>
              <a:buSzPts val="2400"/>
              <a:buFont typeface="Nunito Sans"/>
              <a:buChar char="▪"/>
            </a:pPr>
            <a:r>
              <a:rPr lang="en" sz="2400" i="0">
                <a:solidFill>
                  <a:srgbClr val="767676"/>
                </a:solidFill>
                <a:latin typeface="Nunito Sans"/>
                <a:ea typeface="Nunito Sans"/>
                <a:cs typeface="Nunito Sans"/>
                <a:sym typeface="Nunito Sans"/>
              </a:rPr>
              <a:t>The copyright owner still retains ownership.”</a:t>
            </a:r>
            <a:endParaRPr sz="2400" i="0">
              <a:solidFill>
                <a:srgbClr val="767676"/>
              </a:solidFill>
              <a:latin typeface="Nunito Sans"/>
              <a:ea typeface="Nunito Sans"/>
              <a:cs typeface="Nunito Sans"/>
              <a:sym typeface="Nunito Sans"/>
            </a:endParaRPr>
          </a:p>
          <a:p>
            <a:pPr marL="0" lvl="0" indent="0" algn="l" rtl="0">
              <a:spcBef>
                <a:spcPts val="600"/>
              </a:spcBef>
              <a:spcAft>
                <a:spcPts val="0"/>
              </a:spcAft>
              <a:buNone/>
            </a:pPr>
            <a:endParaRPr sz="2400" i="0">
              <a:solidFill>
                <a:srgbClr val="767676"/>
              </a:solidFill>
              <a:latin typeface="Nunito Sans"/>
              <a:ea typeface="Nunito Sans"/>
              <a:cs typeface="Nunito Sans"/>
              <a:sym typeface="Nunito Sans"/>
            </a:endParaRPr>
          </a:p>
          <a:p>
            <a:pPr marL="0" lvl="0" indent="0" algn="l" rtl="0">
              <a:spcBef>
                <a:spcPts val="600"/>
              </a:spcBef>
              <a:spcAft>
                <a:spcPts val="0"/>
              </a:spcAft>
              <a:buNone/>
            </a:pPr>
            <a:endParaRPr sz="2400" i="0">
              <a:solidFill>
                <a:srgbClr val="767676"/>
              </a:solidFill>
              <a:latin typeface="Nunito Sans"/>
              <a:ea typeface="Nunito Sans"/>
              <a:cs typeface="Nunito Sans"/>
              <a:sym typeface="Nunito Sans"/>
            </a:endParaRPr>
          </a:p>
        </p:txBody>
      </p:sp>
      <p:sp>
        <p:nvSpPr>
          <p:cNvPr id="231" name="Google Shape;231;p3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What is a licence?</a:t>
            </a:r>
            <a:endParaRPr b="1"/>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endParaRPr b="1"/>
          </a:p>
        </p:txBody>
      </p:sp>
      <p:sp>
        <p:nvSpPr>
          <p:cNvPr id="232" name="Google Shape;232;p3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sp>
        <p:nvSpPr>
          <p:cNvPr id="233" name="Google Shape;233;p31"/>
          <p:cNvSpPr txBox="1"/>
          <p:nvPr/>
        </p:nvSpPr>
        <p:spPr>
          <a:xfrm>
            <a:off x="3025925" y="4600900"/>
            <a:ext cx="5742300" cy="34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rPr>
              <a:t>Quoted from:</a:t>
            </a:r>
            <a:r>
              <a:rPr lang="en" sz="900">
                <a:solidFill>
                  <a:schemeClr val="dk1"/>
                </a:solidFill>
                <a:uFill>
                  <a:noFill/>
                </a:uFill>
                <a:hlinkClick r:id="rId3">
                  <a:extLst>
                    <a:ext uri="{A12FA001-AC4F-418D-AE19-62706E023703}">
                      <ahyp:hlinkClr xmlns:ahyp="http://schemas.microsoft.com/office/drawing/2018/hyperlinkcolor" val="tx"/>
                    </a:ext>
                  </a:extLst>
                </a:hlinkClick>
              </a:rPr>
              <a:t> </a:t>
            </a:r>
            <a:r>
              <a:rPr lang="en" sz="900" u="sng">
                <a:solidFill>
                  <a:schemeClr val="hlink"/>
                </a:solidFill>
                <a:hlinkClick r:id="rId3"/>
              </a:rPr>
              <a:t>A Guide to Copyright (Assignments and Licences)</a:t>
            </a:r>
            <a:r>
              <a:rPr lang="en" sz="900">
                <a:solidFill>
                  <a:schemeClr val="dk1"/>
                </a:solidFill>
              </a:rPr>
              <a:t>,</a:t>
            </a:r>
            <a:r>
              <a:rPr lang="en" sz="900">
                <a:solidFill>
                  <a:schemeClr val="dk1"/>
                </a:solidFill>
                <a:uFill>
                  <a:noFill/>
                </a:uFill>
                <a:hlinkClick r:id="rId4">
                  <a:extLst>
                    <a:ext uri="{A12FA001-AC4F-418D-AE19-62706E023703}">
                      <ahyp:hlinkClr xmlns:ahyp="http://schemas.microsoft.com/office/drawing/2018/hyperlinkcolor" val="tx"/>
                    </a:ext>
                  </a:extLst>
                </a:hlinkClick>
              </a:rPr>
              <a:t> </a:t>
            </a:r>
            <a:r>
              <a:rPr lang="en" sz="900" u="sng">
                <a:solidFill>
                  <a:schemeClr val="hlink"/>
                </a:solidFill>
                <a:hlinkClick r:id="rId4"/>
              </a:rPr>
              <a:t>Canadian Intellectual Property Office</a:t>
            </a:r>
            <a:r>
              <a:rPr lang="en" sz="900">
                <a:solidFill>
                  <a:schemeClr val="dk1"/>
                </a:solidFill>
              </a:rPr>
              <a:t> (CIPO)</a:t>
            </a:r>
            <a:endParaRPr sz="9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a:p>
          <a:p>
            <a:pPr marL="0" lvl="0" indent="0" algn="l" rtl="0">
              <a:spcBef>
                <a:spcPts val="0"/>
              </a:spcBef>
              <a:spcAft>
                <a:spcPts val="0"/>
              </a:spcAft>
              <a:buNone/>
            </a:pPr>
            <a:r>
              <a:rPr lang="en" b="1"/>
              <a:t>Licences</a:t>
            </a:r>
            <a:endParaRPr b="1"/>
          </a:p>
        </p:txBody>
      </p:sp>
      <p:sp>
        <p:nvSpPr>
          <p:cNvPr id="239" name="Google Shape;239;p3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pic>
        <p:nvPicPr>
          <p:cNvPr id="240" name="Google Shape;240;p32"/>
          <p:cNvPicPr preferRelativeResize="0"/>
          <p:nvPr/>
        </p:nvPicPr>
        <p:blipFill>
          <a:blip r:embed="rId3">
            <a:alphaModFix/>
          </a:blip>
          <a:stretch>
            <a:fillRect/>
          </a:stretch>
        </p:blipFill>
        <p:spPr>
          <a:xfrm>
            <a:off x="3476413" y="346475"/>
            <a:ext cx="4695825" cy="2657475"/>
          </a:xfrm>
          <a:prstGeom prst="rect">
            <a:avLst/>
          </a:prstGeom>
          <a:noFill/>
          <a:ln>
            <a:noFill/>
          </a:ln>
        </p:spPr>
      </p:pic>
      <p:sp>
        <p:nvSpPr>
          <p:cNvPr id="241" name="Google Shape;241;p32"/>
          <p:cNvSpPr txBox="1"/>
          <p:nvPr/>
        </p:nvSpPr>
        <p:spPr>
          <a:xfrm>
            <a:off x="2534225" y="3097400"/>
            <a:ext cx="6580200" cy="58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Nunito Sans"/>
                <a:ea typeface="Nunito Sans"/>
                <a:cs typeface="Nunito Sans"/>
                <a:sym typeface="Nunito Sans"/>
              </a:rPr>
              <a:t>Creative Commons Attribution 4.0 International Licence</a:t>
            </a:r>
            <a:endParaRPr sz="1000">
              <a:latin typeface="Nunito Sans"/>
              <a:ea typeface="Nunito Sans"/>
              <a:cs typeface="Nunito Sans"/>
              <a:sym typeface="Nunito Sans"/>
            </a:endParaRPr>
          </a:p>
        </p:txBody>
      </p:sp>
      <p:sp>
        <p:nvSpPr>
          <p:cNvPr id="242" name="Google Shape;242;p32"/>
          <p:cNvSpPr txBox="1"/>
          <p:nvPr/>
        </p:nvSpPr>
        <p:spPr>
          <a:xfrm>
            <a:off x="4253875" y="3623100"/>
            <a:ext cx="3000000" cy="58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dk1"/>
                </a:solidFill>
                <a:latin typeface="Nunito Sans"/>
                <a:ea typeface="Nunito Sans"/>
                <a:cs typeface="Nunito Sans"/>
                <a:sym typeface="Nunito Sans"/>
              </a:rPr>
              <a:t>CC BY 4.0</a:t>
            </a:r>
            <a:endParaRPr sz="1300">
              <a:latin typeface="Nunito Sans"/>
              <a:ea typeface="Nunito Sans"/>
              <a:cs typeface="Nunito Sans"/>
              <a:sym typeface="Nunito Sans"/>
            </a:endParaRPr>
          </a:p>
        </p:txBody>
      </p:sp>
      <p:sp>
        <p:nvSpPr>
          <p:cNvPr id="243" name="Google Shape;243;p32"/>
          <p:cNvSpPr txBox="1"/>
          <p:nvPr/>
        </p:nvSpPr>
        <p:spPr>
          <a:xfrm>
            <a:off x="2681450" y="4247075"/>
            <a:ext cx="6386100" cy="461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a:solidFill>
                  <a:schemeClr val="dk2"/>
                </a:solidFill>
                <a:latin typeface="Nunito Sans"/>
                <a:ea typeface="Nunito Sans"/>
                <a:cs typeface="Nunito Sans"/>
                <a:sym typeface="Nunito Sans"/>
              </a:rPr>
              <a:t>About the licences:</a:t>
            </a:r>
            <a:r>
              <a:rPr lang="en" sz="1500">
                <a:solidFill>
                  <a:schemeClr val="dk1"/>
                </a:solidFill>
                <a:uFill>
                  <a:noFill/>
                </a:u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 </a:t>
            </a:r>
            <a:r>
              <a:rPr lang="en" sz="1500" u="sng">
                <a:solidFill>
                  <a:schemeClr val="hlink"/>
                </a:solidFill>
                <a:latin typeface="Nunito Sans"/>
                <a:ea typeface="Nunito Sans"/>
                <a:cs typeface="Nunito Sans"/>
                <a:sym typeface="Nunito Sans"/>
                <a:hlinkClick r:id="rId4"/>
              </a:rPr>
              <a:t>https://creativecommons.org/licenses/?lang=en</a:t>
            </a:r>
            <a:endParaRPr sz="900">
              <a:latin typeface="Nunito Sans"/>
              <a:ea typeface="Nunito Sans"/>
              <a:cs typeface="Nunito Sans"/>
              <a:sym typeface="Nunito Sans"/>
            </a:endParaRPr>
          </a:p>
        </p:txBody>
      </p:sp>
      <p:sp>
        <p:nvSpPr>
          <p:cNvPr id="244" name="Google Shape;244;p32"/>
          <p:cNvSpPr txBox="1"/>
          <p:nvPr/>
        </p:nvSpPr>
        <p:spPr>
          <a:xfrm>
            <a:off x="4012075" y="4749850"/>
            <a:ext cx="3483600" cy="31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u="sng">
                <a:solidFill>
                  <a:schemeClr val="hlink"/>
                </a:solidFill>
                <a:latin typeface="Nunito Sans"/>
                <a:ea typeface="Nunito Sans"/>
                <a:cs typeface="Nunito Sans"/>
                <a:sym typeface="Nunito Sans"/>
                <a:hlinkClick r:id="rId5"/>
              </a:rPr>
              <a:t>Creative Commons Icons and Logo</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6"/>
              </a:rPr>
              <a:t>CC BY 4.0</a:t>
            </a:r>
            <a:endParaRPr sz="800">
              <a:latin typeface="Nunito Sans"/>
              <a:ea typeface="Nunito Sans"/>
              <a:cs typeface="Nunito Sans"/>
              <a:sym typeface="Nunito Sans"/>
            </a:endParaRPr>
          </a:p>
        </p:txBody>
      </p:sp>
      <p:pic>
        <p:nvPicPr>
          <p:cNvPr id="245" name="Google Shape;245;p32"/>
          <p:cNvPicPr preferRelativeResize="0"/>
          <p:nvPr/>
        </p:nvPicPr>
        <p:blipFill>
          <a:blip r:embed="rId7">
            <a:alphaModFix/>
          </a:blip>
          <a:stretch>
            <a:fillRect/>
          </a:stretch>
        </p:blipFill>
        <p:spPr>
          <a:xfrm>
            <a:off x="310646" y="501900"/>
            <a:ext cx="1940463" cy="461100"/>
          </a:xfrm>
          <a:prstGeom prst="rect">
            <a:avLst/>
          </a:prstGeom>
          <a:noFill/>
          <a:ln>
            <a:noFill/>
          </a:ln>
        </p:spPr>
      </p:pic>
      <p:sp>
        <p:nvSpPr>
          <p:cNvPr id="246" name="Google Shape;246;p32"/>
          <p:cNvSpPr txBox="1"/>
          <p:nvPr/>
        </p:nvSpPr>
        <p:spPr>
          <a:xfrm>
            <a:off x="3119050" y="501900"/>
            <a:ext cx="459000" cy="70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5000" b="1">
                <a:latin typeface="Nunito Sans"/>
                <a:ea typeface="Nunito Sans"/>
                <a:cs typeface="Nunito Sans"/>
                <a:sym typeface="Nunito Sans"/>
              </a:rPr>
              <a:t>*</a:t>
            </a:r>
            <a:endParaRPr sz="5000" b="1">
              <a:latin typeface="Nunito Sans"/>
              <a:ea typeface="Nunito Sans"/>
              <a:cs typeface="Nunito Sans"/>
              <a:sym typeface="Nuni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Creative Commons licences conditions</a:t>
            </a:r>
            <a:endParaRPr b="1"/>
          </a:p>
        </p:txBody>
      </p:sp>
      <p:sp>
        <p:nvSpPr>
          <p:cNvPr id="252" name="Google Shape;252;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
        <p:nvSpPr>
          <p:cNvPr id="253" name="Google Shape;253;p33"/>
          <p:cNvSpPr txBox="1">
            <a:spLocks noGrp="1"/>
          </p:cNvSpPr>
          <p:nvPr>
            <p:ph type="body" idx="2"/>
          </p:nvPr>
        </p:nvSpPr>
        <p:spPr>
          <a:xfrm>
            <a:off x="3608400" y="1911925"/>
            <a:ext cx="19272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Attribution (BY)</a:t>
            </a:r>
            <a:endParaRPr sz="1800"/>
          </a:p>
        </p:txBody>
      </p:sp>
      <p:sp>
        <p:nvSpPr>
          <p:cNvPr id="254" name="Google Shape;254;p33"/>
          <p:cNvSpPr txBox="1"/>
          <p:nvPr/>
        </p:nvSpPr>
        <p:spPr>
          <a:xfrm>
            <a:off x="4033375" y="4682450"/>
            <a:ext cx="3299700" cy="33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u="sng">
                <a:solidFill>
                  <a:schemeClr val="hlink"/>
                </a:solidFill>
                <a:latin typeface="Nunito Sans"/>
                <a:ea typeface="Nunito Sans"/>
                <a:cs typeface="Nunito Sans"/>
                <a:sym typeface="Nunito Sans"/>
                <a:hlinkClick r:id="rId3"/>
              </a:rPr>
              <a:t>Creative Commons icons</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4"/>
              </a:rPr>
              <a:t>CC BY 4.0</a:t>
            </a:r>
            <a:endParaRPr sz="800">
              <a:latin typeface="Nunito Sans"/>
              <a:ea typeface="Nunito Sans"/>
              <a:cs typeface="Nunito Sans"/>
              <a:sym typeface="Nunito Sans"/>
            </a:endParaRPr>
          </a:p>
        </p:txBody>
      </p:sp>
      <p:pic>
        <p:nvPicPr>
          <p:cNvPr id="255" name="Google Shape;255;p33"/>
          <p:cNvPicPr preferRelativeResize="0"/>
          <p:nvPr/>
        </p:nvPicPr>
        <p:blipFill>
          <a:blip r:embed="rId5">
            <a:alphaModFix/>
          </a:blip>
          <a:stretch>
            <a:fillRect/>
          </a:stretch>
        </p:blipFill>
        <p:spPr>
          <a:xfrm>
            <a:off x="4033374" y="753249"/>
            <a:ext cx="1077250" cy="1077250"/>
          </a:xfrm>
          <a:prstGeom prst="rect">
            <a:avLst/>
          </a:prstGeom>
          <a:noFill/>
          <a:ln>
            <a:noFill/>
          </a:ln>
        </p:spPr>
      </p:pic>
      <p:pic>
        <p:nvPicPr>
          <p:cNvPr id="256" name="Google Shape;256;p33"/>
          <p:cNvPicPr preferRelativeResize="0"/>
          <p:nvPr/>
        </p:nvPicPr>
        <p:blipFill>
          <a:blip r:embed="rId6">
            <a:alphaModFix/>
          </a:blip>
          <a:stretch>
            <a:fillRect/>
          </a:stretch>
        </p:blipFill>
        <p:spPr>
          <a:xfrm>
            <a:off x="6738420" y="753245"/>
            <a:ext cx="1077250" cy="1077250"/>
          </a:xfrm>
          <a:prstGeom prst="rect">
            <a:avLst/>
          </a:prstGeom>
          <a:noFill/>
          <a:ln>
            <a:noFill/>
          </a:ln>
        </p:spPr>
      </p:pic>
      <p:sp>
        <p:nvSpPr>
          <p:cNvPr id="257" name="Google Shape;257;p33"/>
          <p:cNvSpPr txBox="1">
            <a:spLocks noGrp="1"/>
          </p:cNvSpPr>
          <p:nvPr>
            <p:ph type="body" idx="2"/>
          </p:nvPr>
        </p:nvSpPr>
        <p:spPr>
          <a:xfrm>
            <a:off x="6313450" y="1970150"/>
            <a:ext cx="19272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ShareAlike (SA)</a:t>
            </a:r>
            <a:endParaRPr sz="1800"/>
          </a:p>
        </p:txBody>
      </p:sp>
      <p:sp>
        <p:nvSpPr>
          <p:cNvPr id="258" name="Google Shape;258;p33"/>
          <p:cNvSpPr txBox="1">
            <a:spLocks noGrp="1"/>
          </p:cNvSpPr>
          <p:nvPr>
            <p:ph type="body" idx="2"/>
          </p:nvPr>
        </p:nvSpPr>
        <p:spPr>
          <a:xfrm>
            <a:off x="3370200" y="3834025"/>
            <a:ext cx="24036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NonCommercial (NC)</a:t>
            </a:r>
            <a:endParaRPr sz="1800"/>
          </a:p>
        </p:txBody>
      </p:sp>
      <p:sp>
        <p:nvSpPr>
          <p:cNvPr id="259" name="Google Shape;259;p33"/>
          <p:cNvSpPr txBox="1">
            <a:spLocks noGrp="1"/>
          </p:cNvSpPr>
          <p:nvPr>
            <p:ph type="body" idx="2"/>
          </p:nvPr>
        </p:nvSpPr>
        <p:spPr>
          <a:xfrm>
            <a:off x="6133450" y="3834025"/>
            <a:ext cx="2287200" cy="572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a:t>NoDerivatives (ND)</a:t>
            </a:r>
            <a:endParaRPr sz="1800"/>
          </a:p>
        </p:txBody>
      </p:sp>
      <p:pic>
        <p:nvPicPr>
          <p:cNvPr id="260" name="Google Shape;260;p33"/>
          <p:cNvPicPr preferRelativeResize="0"/>
          <p:nvPr/>
        </p:nvPicPr>
        <p:blipFill>
          <a:blip r:embed="rId7">
            <a:alphaModFix/>
          </a:blip>
          <a:stretch>
            <a:fillRect/>
          </a:stretch>
        </p:blipFill>
        <p:spPr>
          <a:xfrm>
            <a:off x="4033375" y="2717842"/>
            <a:ext cx="1077250" cy="1077266"/>
          </a:xfrm>
          <a:prstGeom prst="rect">
            <a:avLst/>
          </a:prstGeom>
          <a:noFill/>
          <a:ln>
            <a:noFill/>
          </a:ln>
        </p:spPr>
      </p:pic>
      <p:pic>
        <p:nvPicPr>
          <p:cNvPr id="261" name="Google Shape;261;p33"/>
          <p:cNvPicPr preferRelativeResize="0"/>
          <p:nvPr/>
        </p:nvPicPr>
        <p:blipFill>
          <a:blip r:embed="rId8">
            <a:alphaModFix/>
          </a:blip>
          <a:stretch>
            <a:fillRect/>
          </a:stretch>
        </p:blipFill>
        <p:spPr>
          <a:xfrm>
            <a:off x="6738425" y="2717850"/>
            <a:ext cx="1077250" cy="1077250"/>
          </a:xfrm>
          <a:prstGeom prst="rect">
            <a:avLst/>
          </a:prstGeom>
          <a:noFill/>
          <a:ln>
            <a:noFill/>
          </a:ln>
        </p:spPr>
      </p:pic>
      <p:sp>
        <p:nvSpPr>
          <p:cNvPr id="262" name="Google Shape;262;p33"/>
          <p:cNvSpPr txBox="1"/>
          <p:nvPr/>
        </p:nvSpPr>
        <p:spPr>
          <a:xfrm>
            <a:off x="3764400" y="434475"/>
            <a:ext cx="459000" cy="70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5000" b="1">
                <a:latin typeface="Nunito Sans"/>
                <a:ea typeface="Nunito Sans"/>
                <a:cs typeface="Nunito Sans"/>
                <a:sym typeface="Nunito Sans"/>
              </a:rPr>
              <a:t>*</a:t>
            </a:r>
            <a:endParaRPr sz="5000" b="1">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6"/>
          <p:cNvSpPr txBox="1">
            <a:spLocks noGrp="1"/>
          </p:cNvSpPr>
          <p:nvPr>
            <p:ph type="title"/>
          </p:nvPr>
        </p:nvSpPr>
        <p:spPr>
          <a:xfrm>
            <a:off x="646573" y="769300"/>
            <a:ext cx="3246900" cy="97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By the end of this webinar you will:</a:t>
            </a:r>
            <a:endParaRPr b="1"/>
          </a:p>
        </p:txBody>
      </p:sp>
      <p:sp>
        <p:nvSpPr>
          <p:cNvPr id="101" name="Google Shape;101;p16"/>
          <p:cNvSpPr txBox="1">
            <a:spLocks noGrp="1"/>
          </p:cNvSpPr>
          <p:nvPr>
            <p:ph type="body" idx="2"/>
          </p:nvPr>
        </p:nvSpPr>
        <p:spPr>
          <a:xfrm>
            <a:off x="4626900" y="550525"/>
            <a:ext cx="4143000" cy="4141500"/>
          </a:xfrm>
          <a:prstGeom prst="rect">
            <a:avLst/>
          </a:prstGeom>
        </p:spPr>
        <p:txBody>
          <a:bodyPr spcFirstLastPara="1" wrap="square" lIns="91425" tIns="91425" rIns="91425" bIns="91425" anchor="t" anchorCtr="0">
            <a:noAutofit/>
          </a:bodyPr>
          <a:lstStyle/>
          <a:p>
            <a:pPr marL="457200" lvl="0" indent="-355600" algn="l" rtl="0">
              <a:lnSpc>
                <a:spcPct val="100000"/>
              </a:lnSpc>
              <a:spcBef>
                <a:spcPts val="1000"/>
              </a:spcBef>
              <a:spcAft>
                <a:spcPts val="0"/>
              </a:spcAft>
              <a:buClr>
                <a:srgbClr val="F67031"/>
              </a:buClr>
              <a:buSzPts val="2000"/>
              <a:buChar char="●"/>
            </a:pPr>
            <a:r>
              <a:rPr lang="en" sz="2000"/>
              <a:t>Be familiar with copyright and data ownership</a:t>
            </a:r>
            <a:endParaRPr sz="2000"/>
          </a:p>
          <a:p>
            <a:pPr marL="457200" lvl="0" indent="-355600" algn="l" rtl="0">
              <a:lnSpc>
                <a:spcPct val="100000"/>
              </a:lnSpc>
              <a:spcBef>
                <a:spcPts val="1000"/>
              </a:spcBef>
              <a:spcAft>
                <a:spcPts val="0"/>
              </a:spcAft>
              <a:buSzPts val="2000"/>
              <a:buChar char="●"/>
            </a:pPr>
            <a:r>
              <a:rPr lang="en" sz="2000"/>
              <a:t>Plan to share your research data</a:t>
            </a:r>
            <a:endParaRPr sz="2000"/>
          </a:p>
          <a:p>
            <a:pPr marL="457200" lvl="0" indent="-355600" algn="l" rtl="0">
              <a:lnSpc>
                <a:spcPct val="100000"/>
              </a:lnSpc>
              <a:spcBef>
                <a:spcPts val="1000"/>
              </a:spcBef>
              <a:spcAft>
                <a:spcPts val="0"/>
              </a:spcAft>
              <a:buSzPts val="2000"/>
              <a:buChar char="●"/>
            </a:pPr>
            <a:r>
              <a:rPr lang="en" sz="2000"/>
              <a:t>Make your data and supporting documentation available in a recognized repository</a:t>
            </a:r>
            <a:endParaRPr sz="2000"/>
          </a:p>
          <a:p>
            <a:pPr marL="457200" lvl="0" indent="-355600" algn="l" rtl="0">
              <a:lnSpc>
                <a:spcPct val="100000"/>
              </a:lnSpc>
              <a:spcBef>
                <a:spcPts val="1000"/>
              </a:spcBef>
              <a:spcAft>
                <a:spcPts val="0"/>
              </a:spcAft>
              <a:buSzPts val="2000"/>
              <a:buChar char="●"/>
            </a:pPr>
            <a:r>
              <a:rPr lang="en" sz="2000"/>
              <a:t>Understand how to apply open licences to your data</a:t>
            </a:r>
            <a:endParaRPr sz="2000"/>
          </a:p>
          <a:p>
            <a:pPr marL="457200" lvl="0" indent="0" algn="l" rtl="0">
              <a:lnSpc>
                <a:spcPct val="100000"/>
              </a:lnSpc>
              <a:spcBef>
                <a:spcPts val="1000"/>
              </a:spcBef>
              <a:spcAft>
                <a:spcPts val="1000"/>
              </a:spcAft>
              <a:buNone/>
            </a:pPr>
            <a:endParaRPr sz="2000"/>
          </a:p>
        </p:txBody>
      </p:sp>
      <p:sp>
        <p:nvSpPr>
          <p:cNvPr id="102" name="Google Shape;102;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CC0 - Public Domain Dedication</a:t>
            </a:r>
            <a:endParaRPr b="1"/>
          </a:p>
        </p:txBody>
      </p:sp>
      <p:sp>
        <p:nvSpPr>
          <p:cNvPr id="268" name="Google Shape;268;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269" name="Google Shape;269;p34"/>
          <p:cNvSpPr txBox="1">
            <a:spLocks noGrp="1"/>
          </p:cNvSpPr>
          <p:nvPr>
            <p:ph type="body" idx="2"/>
          </p:nvPr>
        </p:nvSpPr>
        <p:spPr>
          <a:xfrm>
            <a:off x="3090625" y="2203075"/>
            <a:ext cx="5596200" cy="8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a:t>Instrument used by creators to waive their rights and dedicate their work to the public domain right away</a:t>
            </a:r>
            <a:endParaRPr sz="2000"/>
          </a:p>
        </p:txBody>
      </p:sp>
      <p:pic>
        <p:nvPicPr>
          <p:cNvPr id="270" name="Google Shape;270;p34"/>
          <p:cNvPicPr preferRelativeResize="0"/>
          <p:nvPr/>
        </p:nvPicPr>
        <p:blipFill>
          <a:blip r:embed="rId3">
            <a:alphaModFix/>
          </a:blip>
          <a:stretch>
            <a:fillRect/>
          </a:stretch>
        </p:blipFill>
        <p:spPr>
          <a:xfrm>
            <a:off x="3090625" y="516325"/>
            <a:ext cx="1200150" cy="1200150"/>
          </a:xfrm>
          <a:prstGeom prst="rect">
            <a:avLst/>
          </a:prstGeom>
          <a:noFill/>
          <a:ln>
            <a:noFill/>
          </a:ln>
        </p:spPr>
      </p:pic>
      <p:pic>
        <p:nvPicPr>
          <p:cNvPr id="271" name="Google Shape;271;p34"/>
          <p:cNvPicPr preferRelativeResize="0"/>
          <p:nvPr/>
        </p:nvPicPr>
        <p:blipFill>
          <a:blip r:embed="rId4">
            <a:alphaModFix/>
          </a:blip>
          <a:stretch>
            <a:fillRect/>
          </a:stretch>
        </p:blipFill>
        <p:spPr>
          <a:xfrm>
            <a:off x="4680025" y="654438"/>
            <a:ext cx="2609850" cy="923925"/>
          </a:xfrm>
          <a:prstGeom prst="rect">
            <a:avLst/>
          </a:prstGeom>
          <a:noFill/>
          <a:ln>
            <a:noFill/>
          </a:ln>
        </p:spPr>
      </p:pic>
      <p:sp>
        <p:nvSpPr>
          <p:cNvPr id="272" name="Google Shape;272;p34"/>
          <p:cNvSpPr txBox="1"/>
          <p:nvPr/>
        </p:nvSpPr>
        <p:spPr>
          <a:xfrm>
            <a:off x="7254275" y="720113"/>
            <a:ext cx="1585200" cy="792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4000" b="1">
                <a:solidFill>
                  <a:schemeClr val="dk1"/>
                </a:solidFill>
                <a:latin typeface="Calibri"/>
                <a:ea typeface="Calibri"/>
                <a:cs typeface="Calibri"/>
                <a:sym typeface="Calibri"/>
              </a:rPr>
              <a:t>CC0</a:t>
            </a:r>
            <a:endParaRPr sz="4000" b="1">
              <a:solidFill>
                <a:schemeClr val="dk1"/>
              </a:solidFill>
              <a:latin typeface="Calibri"/>
              <a:ea typeface="Calibri"/>
              <a:cs typeface="Calibri"/>
              <a:sym typeface="Calibri"/>
            </a:endParaRPr>
          </a:p>
        </p:txBody>
      </p:sp>
      <p:sp>
        <p:nvSpPr>
          <p:cNvPr id="273" name="Google Shape;273;p34"/>
          <p:cNvSpPr txBox="1"/>
          <p:nvPr/>
        </p:nvSpPr>
        <p:spPr>
          <a:xfrm>
            <a:off x="5765150" y="4749850"/>
            <a:ext cx="2997000" cy="3324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5"/>
              </a:rPr>
              <a:t>Creative Commons CC0 Icons</a:t>
            </a:r>
            <a:r>
              <a:rPr lang="en" sz="800">
                <a:solidFill>
                  <a:schemeClr val="dk1"/>
                </a:solidFill>
                <a:latin typeface="Nunito Sans"/>
                <a:ea typeface="Nunito Sans"/>
                <a:cs typeface="Nunito Sans"/>
                <a:sym typeface="Nunito Sans"/>
              </a:rPr>
              <a:t>, Creative Commons,</a:t>
            </a:r>
            <a:r>
              <a:rPr lang="en" sz="800">
                <a:solidFill>
                  <a:schemeClr val="dk1"/>
                </a:solidFill>
                <a:uFill>
                  <a:noFill/>
                </a:u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 </a:t>
            </a:r>
            <a:r>
              <a:rPr lang="en" sz="800" u="sng">
                <a:solidFill>
                  <a:schemeClr val="hlink"/>
                </a:solidFill>
                <a:latin typeface="Nunito Sans"/>
                <a:ea typeface="Nunito Sans"/>
                <a:cs typeface="Nunito Sans"/>
                <a:sym typeface="Nunito Sans"/>
                <a:hlinkClick r:id="rId6"/>
              </a:rPr>
              <a:t>CC BY 4.0</a:t>
            </a:r>
            <a:endParaRPr sz="800" u="sng">
              <a:solidFill>
                <a:schemeClr val="hlink"/>
              </a:solidFill>
              <a:latin typeface="Nunito Sans"/>
              <a:ea typeface="Nunito Sans"/>
              <a:cs typeface="Nunito Sans"/>
              <a:sym typeface="Nunito Sans"/>
            </a:endParaRPr>
          </a:p>
        </p:txBody>
      </p:sp>
      <p:sp>
        <p:nvSpPr>
          <p:cNvPr id="274" name="Google Shape;274;p34"/>
          <p:cNvSpPr txBox="1"/>
          <p:nvPr/>
        </p:nvSpPr>
        <p:spPr>
          <a:xfrm>
            <a:off x="3090625" y="3731925"/>
            <a:ext cx="5596200" cy="715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2"/>
                </a:solidFill>
                <a:latin typeface="Nunito Sans"/>
                <a:ea typeface="Nunito Sans"/>
                <a:cs typeface="Nunito Sans"/>
                <a:sym typeface="Nunito Sans"/>
              </a:rPr>
              <a:t>More about CC0:</a:t>
            </a:r>
            <a:endParaRPr>
              <a:solidFill>
                <a:schemeClr val="dk2"/>
              </a:solidFill>
              <a:latin typeface="Nunito Sans"/>
              <a:ea typeface="Nunito Sans"/>
              <a:cs typeface="Nunito Sans"/>
              <a:sym typeface="Nunito Sans"/>
            </a:endParaRPr>
          </a:p>
          <a:p>
            <a:pPr marL="0" lvl="0" indent="0" algn="l" rtl="0">
              <a:spcBef>
                <a:spcPts val="0"/>
              </a:spcBef>
              <a:spcAft>
                <a:spcPts val="0"/>
              </a:spcAft>
              <a:buNone/>
            </a:pPr>
            <a:r>
              <a:rPr lang="en" u="sng">
                <a:solidFill>
                  <a:schemeClr val="hlink"/>
                </a:solidFill>
                <a:latin typeface="Nunito Sans"/>
                <a:ea typeface="Nunito Sans"/>
                <a:cs typeface="Nunito Sans"/>
                <a:sym typeface="Nunito Sans"/>
                <a:hlinkClick r:id="rId7"/>
              </a:rPr>
              <a:t>https://creativecommons.org/share-your-work/public-domain/cc0/</a:t>
            </a:r>
            <a:endParaRPr sz="800">
              <a:latin typeface="Nunito Sans"/>
              <a:ea typeface="Nunito Sans"/>
              <a:cs typeface="Nunito Sans"/>
              <a:sym typeface="Nuni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5"/>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Software licences</a:t>
            </a:r>
            <a:endParaRPr b="1"/>
          </a:p>
        </p:txBody>
      </p:sp>
      <p:sp>
        <p:nvSpPr>
          <p:cNvPr id="280" name="Google Shape;280;p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
        <p:nvSpPr>
          <p:cNvPr id="281" name="Google Shape;281;p35"/>
          <p:cNvSpPr txBox="1">
            <a:spLocks noGrp="1"/>
          </p:cNvSpPr>
          <p:nvPr>
            <p:ph type="body" idx="2"/>
          </p:nvPr>
        </p:nvSpPr>
        <p:spPr>
          <a:xfrm>
            <a:off x="5710600" y="781325"/>
            <a:ext cx="1715100" cy="672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u="sng">
                <a:solidFill>
                  <a:schemeClr val="hlink"/>
                </a:solidFill>
                <a:hlinkClick r:id="rId3"/>
              </a:rPr>
              <a:t>MIT License</a:t>
            </a:r>
            <a:endParaRPr sz="2200"/>
          </a:p>
        </p:txBody>
      </p:sp>
      <p:sp>
        <p:nvSpPr>
          <p:cNvPr id="282" name="Google Shape;282;p35"/>
          <p:cNvSpPr txBox="1"/>
          <p:nvPr/>
        </p:nvSpPr>
        <p:spPr>
          <a:xfrm>
            <a:off x="2765950" y="4556500"/>
            <a:ext cx="6167400" cy="318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4"/>
              </a:rPr>
              <a:t>MIT logo,</a:t>
            </a:r>
            <a:r>
              <a:rPr lang="en" sz="800">
                <a:latin typeface="Nunito Sans"/>
                <a:ea typeface="Nunito Sans"/>
                <a:cs typeface="Nunito Sans"/>
                <a:sym typeface="Nunito Sans"/>
              </a:rPr>
              <a:t> Wikimedia Commons, public domain, </a:t>
            </a:r>
            <a:r>
              <a:rPr lang="en" sz="800" u="sng">
                <a:solidFill>
                  <a:schemeClr val="hlink"/>
                </a:solidFill>
                <a:latin typeface="Nunito Sans"/>
                <a:ea typeface="Nunito Sans"/>
                <a:cs typeface="Nunito Sans"/>
                <a:sym typeface="Nunito Sans"/>
                <a:hlinkClick r:id="rId5"/>
              </a:rPr>
              <a:t>GPL logo</a:t>
            </a:r>
            <a:r>
              <a:rPr lang="en" sz="800">
                <a:latin typeface="Nunito Sans"/>
                <a:ea typeface="Nunito Sans"/>
                <a:cs typeface="Nunito Sans"/>
                <a:sym typeface="Nunito Sans"/>
              </a:rPr>
              <a:t>, Wikimedia Commons, public domain, </a:t>
            </a:r>
            <a:endParaRPr sz="800">
              <a:latin typeface="Nunito Sans"/>
              <a:ea typeface="Nunito Sans"/>
              <a:cs typeface="Nunito Sans"/>
              <a:sym typeface="Nunito Sans"/>
            </a:endParaRPr>
          </a:p>
          <a:p>
            <a:pPr marL="0" lvl="0" indent="0" algn="ctr" rtl="0">
              <a:lnSpc>
                <a:spcPct val="115000"/>
              </a:lnSpc>
              <a:spcBef>
                <a:spcPts val="0"/>
              </a:spcBef>
              <a:spcAft>
                <a:spcPts val="0"/>
              </a:spcAft>
              <a:buNone/>
            </a:pPr>
            <a:r>
              <a:rPr lang="en" sz="800" u="sng">
                <a:solidFill>
                  <a:schemeClr val="hlink"/>
                </a:solidFill>
                <a:latin typeface="Nunito Sans"/>
                <a:ea typeface="Nunito Sans"/>
                <a:cs typeface="Nunito Sans"/>
                <a:sym typeface="Nunito Sans"/>
                <a:hlinkClick r:id="rId6"/>
              </a:rPr>
              <a:t>Apache logo</a:t>
            </a:r>
            <a:r>
              <a:rPr lang="en" sz="800">
                <a:latin typeface="Nunito Sans"/>
                <a:ea typeface="Nunito Sans"/>
                <a:cs typeface="Nunito Sans"/>
                <a:sym typeface="Nunito Sans"/>
              </a:rPr>
              <a:t>, Wikimedia Commons, </a:t>
            </a:r>
            <a:r>
              <a:rPr lang="en" sz="800" u="sng">
                <a:solidFill>
                  <a:schemeClr val="hlink"/>
                </a:solidFill>
                <a:latin typeface="Nunito Sans"/>
                <a:ea typeface="Nunito Sans"/>
                <a:cs typeface="Nunito Sans"/>
                <a:sym typeface="Nunito Sans"/>
                <a:hlinkClick r:id="rId7"/>
              </a:rPr>
              <a:t>Apache License 2.0</a:t>
            </a:r>
            <a:endParaRPr sz="800">
              <a:latin typeface="Nunito Sans"/>
              <a:ea typeface="Nunito Sans"/>
              <a:cs typeface="Nunito Sans"/>
              <a:sym typeface="Nunito Sans"/>
            </a:endParaRPr>
          </a:p>
        </p:txBody>
      </p:sp>
      <p:pic>
        <p:nvPicPr>
          <p:cNvPr id="283" name="Google Shape;283;p35"/>
          <p:cNvPicPr preferRelativeResize="0"/>
          <p:nvPr/>
        </p:nvPicPr>
        <p:blipFill>
          <a:blip r:embed="rId8">
            <a:alphaModFix/>
          </a:blip>
          <a:stretch>
            <a:fillRect/>
          </a:stretch>
        </p:blipFill>
        <p:spPr>
          <a:xfrm>
            <a:off x="3477349" y="459025"/>
            <a:ext cx="1923098" cy="994599"/>
          </a:xfrm>
          <a:prstGeom prst="rect">
            <a:avLst/>
          </a:prstGeom>
          <a:noFill/>
          <a:ln>
            <a:noFill/>
          </a:ln>
        </p:spPr>
      </p:pic>
      <p:pic>
        <p:nvPicPr>
          <p:cNvPr id="284" name="Google Shape;284;p35"/>
          <p:cNvPicPr preferRelativeResize="0"/>
          <p:nvPr/>
        </p:nvPicPr>
        <p:blipFill>
          <a:blip r:embed="rId9">
            <a:alphaModFix/>
          </a:blip>
          <a:stretch>
            <a:fillRect/>
          </a:stretch>
        </p:blipFill>
        <p:spPr>
          <a:xfrm>
            <a:off x="3277482" y="1923050"/>
            <a:ext cx="2322843" cy="932800"/>
          </a:xfrm>
          <a:prstGeom prst="rect">
            <a:avLst/>
          </a:prstGeom>
          <a:noFill/>
          <a:ln>
            <a:noFill/>
          </a:ln>
        </p:spPr>
      </p:pic>
      <p:sp>
        <p:nvSpPr>
          <p:cNvPr id="285" name="Google Shape;285;p35"/>
          <p:cNvSpPr txBox="1">
            <a:spLocks noGrp="1"/>
          </p:cNvSpPr>
          <p:nvPr>
            <p:ph type="body" idx="2"/>
          </p:nvPr>
        </p:nvSpPr>
        <p:spPr>
          <a:xfrm>
            <a:off x="5710600" y="1912225"/>
            <a:ext cx="2750700" cy="932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000" u="sng">
                <a:solidFill>
                  <a:schemeClr val="hlink"/>
                </a:solidFill>
                <a:hlinkClick r:id="rId10"/>
              </a:rPr>
              <a:t>GNU General Public License 3.0</a:t>
            </a:r>
            <a:endParaRPr sz="2000"/>
          </a:p>
        </p:txBody>
      </p:sp>
      <p:pic>
        <p:nvPicPr>
          <p:cNvPr id="286" name="Google Shape;286;p35"/>
          <p:cNvPicPr preferRelativeResize="0"/>
          <p:nvPr/>
        </p:nvPicPr>
        <p:blipFill>
          <a:blip r:embed="rId11">
            <a:alphaModFix/>
          </a:blip>
          <a:stretch>
            <a:fillRect/>
          </a:stretch>
        </p:blipFill>
        <p:spPr>
          <a:xfrm>
            <a:off x="3277475" y="3176177"/>
            <a:ext cx="2322850" cy="1135636"/>
          </a:xfrm>
          <a:prstGeom prst="rect">
            <a:avLst/>
          </a:prstGeom>
          <a:noFill/>
          <a:ln>
            <a:noFill/>
          </a:ln>
        </p:spPr>
      </p:pic>
      <p:sp>
        <p:nvSpPr>
          <p:cNvPr id="287" name="Google Shape;287;p35"/>
          <p:cNvSpPr txBox="1">
            <a:spLocks noGrp="1"/>
          </p:cNvSpPr>
          <p:nvPr>
            <p:ph type="body" idx="2"/>
          </p:nvPr>
        </p:nvSpPr>
        <p:spPr>
          <a:xfrm>
            <a:off x="5710600" y="3419600"/>
            <a:ext cx="2919600" cy="672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u="sng">
                <a:solidFill>
                  <a:schemeClr val="hlink"/>
                </a:solidFill>
                <a:hlinkClick r:id="rId12"/>
              </a:rPr>
              <a:t>Apache License 2.0</a:t>
            </a:r>
            <a:endParaRPr sz="2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6"/>
          <p:cNvSpPr txBox="1">
            <a:spLocks noGrp="1"/>
          </p:cNvSpPr>
          <p:nvPr>
            <p:ph type="title"/>
          </p:nvPr>
        </p:nvSpPr>
        <p:spPr>
          <a:xfrm>
            <a:off x="240775" y="4852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Licence comparison chart</a:t>
            </a:r>
            <a:endParaRPr b="1"/>
          </a:p>
        </p:txBody>
      </p:sp>
      <p:sp>
        <p:nvSpPr>
          <p:cNvPr id="293" name="Google Shape;293;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grpSp>
        <p:nvGrpSpPr>
          <p:cNvPr id="294" name="Google Shape;294;p36"/>
          <p:cNvGrpSpPr/>
          <p:nvPr/>
        </p:nvGrpSpPr>
        <p:grpSpPr>
          <a:xfrm>
            <a:off x="6789409" y="3442823"/>
            <a:ext cx="304009" cy="326513"/>
            <a:chOff x="616425" y="2329600"/>
            <a:chExt cx="361700" cy="388475"/>
          </a:xfrm>
        </p:grpSpPr>
        <p:sp>
          <p:nvSpPr>
            <p:cNvPr id="295" name="Google Shape;295;p36"/>
            <p:cNvSpPr/>
            <p:nvPr/>
          </p:nvSpPr>
          <p:spPr>
            <a:xfrm>
              <a:off x="616425" y="2329600"/>
              <a:ext cx="361700" cy="388475"/>
            </a:xfrm>
            <a:custGeom>
              <a:avLst/>
              <a:gdLst/>
              <a:ahLst/>
              <a:cxnLst/>
              <a:rect l="l" t="t" r="r" b="b"/>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6"/>
            <p:cNvSpPr/>
            <p:nvPr/>
          </p:nvSpPr>
          <p:spPr>
            <a:xfrm>
              <a:off x="704725" y="2545750"/>
              <a:ext cx="185125" cy="25"/>
            </a:xfrm>
            <a:custGeom>
              <a:avLst/>
              <a:gdLst/>
              <a:ahLst/>
              <a:cxnLst/>
              <a:rect l="l" t="t" r="r" b="b"/>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6"/>
            <p:cNvSpPr/>
            <p:nvPr/>
          </p:nvSpPr>
          <p:spPr>
            <a:xfrm>
              <a:off x="811875" y="2626125"/>
              <a:ext cx="31075" cy="31075"/>
            </a:xfrm>
            <a:custGeom>
              <a:avLst/>
              <a:gdLst/>
              <a:ahLst/>
              <a:cxnLst/>
              <a:rect l="l" t="t" r="r" b="b"/>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6"/>
            <p:cNvSpPr/>
            <p:nvPr/>
          </p:nvSpPr>
          <p:spPr>
            <a:xfrm>
              <a:off x="751000" y="2568275"/>
              <a:ext cx="54200" cy="53600"/>
            </a:xfrm>
            <a:custGeom>
              <a:avLst/>
              <a:gdLst/>
              <a:ahLst/>
              <a:cxnLst/>
              <a:rect l="l" t="t" r="r" b="b"/>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6"/>
            <p:cNvSpPr/>
            <p:nvPr/>
          </p:nvSpPr>
          <p:spPr>
            <a:xfrm>
              <a:off x="769875" y="2662650"/>
              <a:ext cx="23775" cy="23775"/>
            </a:xfrm>
            <a:custGeom>
              <a:avLst/>
              <a:gdLst/>
              <a:ahLst/>
              <a:cxnLst/>
              <a:rect l="l" t="t" r="r" b="b"/>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6"/>
            <p:cNvSpPr/>
            <p:nvPr/>
          </p:nvSpPr>
          <p:spPr>
            <a:xfrm>
              <a:off x="799700" y="2503125"/>
              <a:ext cx="24375" cy="23775"/>
            </a:xfrm>
            <a:custGeom>
              <a:avLst/>
              <a:gdLst/>
              <a:ahLst/>
              <a:cxnLst/>
              <a:rect l="l" t="t" r="r" b="b"/>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6"/>
            <p:cNvSpPr/>
            <p:nvPr/>
          </p:nvSpPr>
          <p:spPr>
            <a:xfrm>
              <a:off x="766825" y="2388050"/>
              <a:ext cx="60925" cy="25"/>
            </a:xfrm>
            <a:custGeom>
              <a:avLst/>
              <a:gdLst/>
              <a:ahLst/>
              <a:cxnLst/>
              <a:rect l="l" t="t" r="r" b="b"/>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6"/>
            <p:cNvSpPr/>
            <p:nvPr/>
          </p:nvSpPr>
          <p:spPr>
            <a:xfrm>
              <a:off x="769875" y="2456250"/>
              <a:ext cx="31075" cy="31075"/>
            </a:xfrm>
            <a:custGeom>
              <a:avLst/>
              <a:gdLst/>
              <a:ahLst/>
              <a:cxnLst/>
              <a:rect l="l" t="t" r="r" b="b"/>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3" name="Google Shape;303;p36"/>
          <p:cNvGrpSpPr/>
          <p:nvPr/>
        </p:nvGrpSpPr>
        <p:grpSpPr>
          <a:xfrm>
            <a:off x="4411981" y="3472329"/>
            <a:ext cx="397136" cy="305017"/>
            <a:chOff x="568950" y="3686775"/>
            <a:chExt cx="472500" cy="362900"/>
          </a:xfrm>
        </p:grpSpPr>
        <p:sp>
          <p:nvSpPr>
            <p:cNvPr id="304" name="Google Shape;304;p36"/>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6"/>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6"/>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7" name="Google Shape;307;p36"/>
          <p:cNvGrpSpPr/>
          <p:nvPr/>
        </p:nvGrpSpPr>
        <p:grpSpPr>
          <a:xfrm>
            <a:off x="6775077" y="1071253"/>
            <a:ext cx="332670" cy="332670"/>
            <a:chOff x="6649150" y="309350"/>
            <a:chExt cx="395800" cy="395800"/>
          </a:xfrm>
        </p:grpSpPr>
        <p:sp>
          <p:nvSpPr>
            <p:cNvPr id="308" name="Google Shape;308;p36"/>
            <p:cNvSpPr/>
            <p:nvPr/>
          </p:nvSpPr>
          <p:spPr>
            <a:xfrm>
              <a:off x="6649150" y="309350"/>
              <a:ext cx="395800" cy="395800"/>
            </a:xfrm>
            <a:custGeom>
              <a:avLst/>
              <a:gdLst/>
              <a:ahLst/>
              <a:cxnLst/>
              <a:rect l="l" t="t" r="r" b="b"/>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6"/>
            <p:cNvSpPr/>
            <p:nvPr/>
          </p:nvSpPr>
          <p:spPr>
            <a:xfrm>
              <a:off x="6673500" y="333700"/>
              <a:ext cx="347100" cy="347100"/>
            </a:xfrm>
            <a:custGeom>
              <a:avLst/>
              <a:gdLst/>
              <a:ahLst/>
              <a:cxnLst/>
              <a:rect l="l" t="t" r="r" b="b"/>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6"/>
            <p:cNvSpPr/>
            <p:nvPr/>
          </p:nvSpPr>
          <p:spPr>
            <a:xfrm>
              <a:off x="6848850" y="397625"/>
              <a:ext cx="54825" cy="169300"/>
            </a:xfrm>
            <a:custGeom>
              <a:avLst/>
              <a:gdLst/>
              <a:ahLst/>
              <a:cxnLst/>
              <a:rect l="l" t="t" r="r" b="b"/>
              <a:pathLst>
                <a:path w="2193" h="6772" fill="none" extrusionOk="0">
                  <a:moveTo>
                    <a:pt x="1" y="1"/>
                  </a:moveTo>
                  <a:lnTo>
                    <a:pt x="1" y="4580"/>
                  </a:lnTo>
                  <a:lnTo>
                    <a:pt x="2193" y="67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6"/>
            <p:cNvSpPr/>
            <p:nvPr/>
          </p:nvSpPr>
          <p:spPr>
            <a:xfrm>
              <a:off x="6847025" y="333700"/>
              <a:ext cx="25" cy="29250"/>
            </a:xfrm>
            <a:custGeom>
              <a:avLst/>
              <a:gdLst/>
              <a:ahLst/>
              <a:cxnLst/>
              <a:rect l="l" t="t" r="r" b="b"/>
              <a:pathLst>
                <a:path w="1" h="1170" fill="none" extrusionOk="0">
                  <a:moveTo>
                    <a:pt x="1" y="1170"/>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6"/>
            <p:cNvSpPr/>
            <p:nvPr/>
          </p:nvSpPr>
          <p:spPr>
            <a:xfrm>
              <a:off x="6760575" y="35685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6"/>
            <p:cNvSpPr/>
            <p:nvPr/>
          </p:nvSpPr>
          <p:spPr>
            <a:xfrm>
              <a:off x="6760575" y="356850"/>
              <a:ext cx="14025" cy="24975"/>
            </a:xfrm>
            <a:custGeom>
              <a:avLst/>
              <a:gdLst/>
              <a:ahLst/>
              <a:cxnLst/>
              <a:rect l="l" t="t" r="r" b="b"/>
              <a:pathLst>
                <a:path w="561" h="999" fill="none" extrusionOk="0">
                  <a:moveTo>
                    <a:pt x="1" y="0"/>
                  </a:moveTo>
                  <a:lnTo>
                    <a:pt x="561"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6"/>
            <p:cNvSpPr/>
            <p:nvPr/>
          </p:nvSpPr>
          <p:spPr>
            <a:xfrm>
              <a:off x="6696650" y="420775"/>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6"/>
            <p:cNvSpPr/>
            <p:nvPr/>
          </p:nvSpPr>
          <p:spPr>
            <a:xfrm>
              <a:off x="6696650" y="420775"/>
              <a:ext cx="24975" cy="14025"/>
            </a:xfrm>
            <a:custGeom>
              <a:avLst/>
              <a:gdLst/>
              <a:ahLst/>
              <a:cxnLst/>
              <a:rect l="l" t="t" r="r" b="b"/>
              <a:pathLst>
                <a:path w="999" h="561" fill="none" extrusionOk="0">
                  <a:moveTo>
                    <a:pt x="0" y="0"/>
                  </a:moveTo>
                  <a:lnTo>
                    <a:pt x="999" y="5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6"/>
            <p:cNvSpPr/>
            <p:nvPr/>
          </p:nvSpPr>
          <p:spPr>
            <a:xfrm>
              <a:off x="6673500" y="507225"/>
              <a:ext cx="29250" cy="25"/>
            </a:xfrm>
            <a:custGeom>
              <a:avLst/>
              <a:gdLst/>
              <a:ahLst/>
              <a:cxnLst/>
              <a:rect l="l" t="t" r="r" b="b"/>
              <a:pathLst>
                <a:path w="1170" h="1" fill="none" extrusionOk="0">
                  <a:moveTo>
                    <a:pt x="1" y="1"/>
                  </a:moveTo>
                  <a:lnTo>
                    <a:pt x="117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6"/>
            <p:cNvSpPr/>
            <p:nvPr/>
          </p:nvSpPr>
          <p:spPr>
            <a:xfrm>
              <a:off x="6696650" y="59370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6"/>
            <p:cNvSpPr/>
            <p:nvPr/>
          </p:nvSpPr>
          <p:spPr>
            <a:xfrm>
              <a:off x="6696650" y="579700"/>
              <a:ext cx="24975" cy="14025"/>
            </a:xfrm>
            <a:custGeom>
              <a:avLst/>
              <a:gdLst/>
              <a:ahLst/>
              <a:cxnLst/>
              <a:rect l="l" t="t" r="r" b="b"/>
              <a:pathLst>
                <a:path w="999" h="561" fill="none" extrusionOk="0">
                  <a:moveTo>
                    <a:pt x="0" y="560"/>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6"/>
            <p:cNvSpPr/>
            <p:nvPr/>
          </p:nvSpPr>
          <p:spPr>
            <a:xfrm>
              <a:off x="6760575" y="632675"/>
              <a:ext cx="14025" cy="24975"/>
            </a:xfrm>
            <a:custGeom>
              <a:avLst/>
              <a:gdLst/>
              <a:ahLst/>
              <a:cxnLst/>
              <a:rect l="l" t="t" r="r" b="b"/>
              <a:pathLst>
                <a:path w="561" h="999" fill="none" extrusionOk="0">
                  <a:moveTo>
                    <a:pt x="1" y="999"/>
                  </a:moveTo>
                  <a:lnTo>
                    <a:pt x="56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6"/>
            <p:cNvSpPr/>
            <p:nvPr/>
          </p:nvSpPr>
          <p:spPr>
            <a:xfrm>
              <a:off x="6760575" y="657625"/>
              <a:ext cx="25" cy="25"/>
            </a:xfrm>
            <a:custGeom>
              <a:avLst/>
              <a:gdLst/>
              <a:ahLst/>
              <a:cxnLst/>
              <a:rect l="l" t="t" r="r" b="b"/>
              <a:pathLst>
                <a:path w="1" h="1" fill="none" extrusionOk="0">
                  <a:moveTo>
                    <a:pt x="1"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6"/>
            <p:cNvSpPr/>
            <p:nvPr/>
          </p:nvSpPr>
          <p:spPr>
            <a:xfrm>
              <a:off x="6847025" y="651550"/>
              <a:ext cx="25" cy="29250"/>
            </a:xfrm>
            <a:custGeom>
              <a:avLst/>
              <a:gdLst/>
              <a:ahLst/>
              <a:cxnLst/>
              <a:rect l="l" t="t" r="r" b="b"/>
              <a:pathLst>
                <a:path w="1" h="1170" fill="none" extrusionOk="0">
                  <a:moveTo>
                    <a:pt x="1" y="0"/>
                  </a:moveTo>
                  <a:lnTo>
                    <a:pt x="1" y="116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6"/>
            <p:cNvSpPr/>
            <p:nvPr/>
          </p:nvSpPr>
          <p:spPr>
            <a:xfrm>
              <a:off x="6919500" y="632675"/>
              <a:ext cx="14025" cy="24975"/>
            </a:xfrm>
            <a:custGeom>
              <a:avLst/>
              <a:gdLst/>
              <a:ahLst/>
              <a:cxnLst/>
              <a:rect l="l" t="t" r="r" b="b"/>
              <a:pathLst>
                <a:path w="561" h="999" fill="none" extrusionOk="0">
                  <a:moveTo>
                    <a:pt x="560" y="999"/>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6"/>
            <p:cNvSpPr/>
            <p:nvPr/>
          </p:nvSpPr>
          <p:spPr>
            <a:xfrm>
              <a:off x="6933500" y="657625"/>
              <a:ext cx="25" cy="25"/>
            </a:xfrm>
            <a:custGeom>
              <a:avLst/>
              <a:gdLst/>
              <a:ahLst/>
              <a:cxnLst/>
              <a:rect l="l" t="t" r="r" b="b"/>
              <a:pathLst>
                <a:path w="1" h="1" fill="none" extrusionOk="0">
                  <a:moveTo>
                    <a:pt x="0"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6"/>
            <p:cNvSpPr/>
            <p:nvPr/>
          </p:nvSpPr>
          <p:spPr>
            <a:xfrm>
              <a:off x="6972475" y="579700"/>
              <a:ext cx="24975" cy="14025"/>
            </a:xfrm>
            <a:custGeom>
              <a:avLst/>
              <a:gdLst/>
              <a:ahLst/>
              <a:cxnLst/>
              <a:rect l="l" t="t" r="r" b="b"/>
              <a:pathLst>
                <a:path w="999" h="561" fill="none" extrusionOk="0">
                  <a:moveTo>
                    <a:pt x="999" y="56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6"/>
            <p:cNvSpPr/>
            <p:nvPr/>
          </p:nvSpPr>
          <p:spPr>
            <a:xfrm>
              <a:off x="6997425" y="59370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6"/>
            <p:cNvSpPr/>
            <p:nvPr/>
          </p:nvSpPr>
          <p:spPr>
            <a:xfrm>
              <a:off x="6991350" y="507225"/>
              <a:ext cx="29250" cy="25"/>
            </a:xfrm>
            <a:custGeom>
              <a:avLst/>
              <a:gdLst/>
              <a:ahLst/>
              <a:cxnLst/>
              <a:rect l="l" t="t" r="r" b="b"/>
              <a:pathLst>
                <a:path w="1170" h="1" fill="none" extrusionOk="0">
                  <a:moveTo>
                    <a:pt x="116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6"/>
            <p:cNvSpPr/>
            <p:nvPr/>
          </p:nvSpPr>
          <p:spPr>
            <a:xfrm>
              <a:off x="6972475" y="420775"/>
              <a:ext cx="24975" cy="14025"/>
            </a:xfrm>
            <a:custGeom>
              <a:avLst/>
              <a:gdLst/>
              <a:ahLst/>
              <a:cxnLst/>
              <a:rect l="l" t="t" r="r" b="b"/>
              <a:pathLst>
                <a:path w="999" h="561" fill="none" extrusionOk="0">
                  <a:moveTo>
                    <a:pt x="0" y="561"/>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6"/>
            <p:cNvSpPr/>
            <p:nvPr/>
          </p:nvSpPr>
          <p:spPr>
            <a:xfrm>
              <a:off x="6997425" y="420775"/>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6"/>
            <p:cNvSpPr/>
            <p:nvPr/>
          </p:nvSpPr>
          <p:spPr>
            <a:xfrm>
              <a:off x="6919500" y="356850"/>
              <a:ext cx="14025" cy="24975"/>
            </a:xfrm>
            <a:custGeom>
              <a:avLst/>
              <a:gdLst/>
              <a:ahLst/>
              <a:cxnLst/>
              <a:rect l="l" t="t" r="r" b="b"/>
              <a:pathLst>
                <a:path w="561" h="999" fill="none" extrusionOk="0">
                  <a:moveTo>
                    <a:pt x="560" y="0"/>
                  </a:move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6"/>
            <p:cNvSpPr/>
            <p:nvPr/>
          </p:nvSpPr>
          <p:spPr>
            <a:xfrm>
              <a:off x="6933500" y="35685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1" name="Google Shape;331;p36"/>
          <p:cNvGrpSpPr/>
          <p:nvPr/>
        </p:nvGrpSpPr>
        <p:grpSpPr>
          <a:xfrm>
            <a:off x="4502566" y="1066399"/>
            <a:ext cx="215966" cy="342399"/>
            <a:chOff x="6718575" y="2318625"/>
            <a:chExt cx="256950" cy="407375"/>
          </a:xfrm>
        </p:grpSpPr>
        <p:sp>
          <p:nvSpPr>
            <p:cNvPr id="332" name="Google Shape;332;p36"/>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6"/>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6"/>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6"/>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6"/>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6"/>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6"/>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6"/>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36"/>
          <p:cNvSpPr txBox="1"/>
          <p:nvPr/>
        </p:nvSpPr>
        <p:spPr>
          <a:xfrm>
            <a:off x="3167050" y="4527175"/>
            <a:ext cx="5367000" cy="56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000">
                <a:latin typeface="Nunito Sans"/>
                <a:ea typeface="Nunito Sans"/>
                <a:cs typeface="Nunito Sans"/>
                <a:sym typeface="Nunito Sans"/>
              </a:rPr>
              <a:t>Table licensed </a:t>
            </a:r>
            <a:r>
              <a:rPr lang="en" sz="1000" u="sng">
                <a:solidFill>
                  <a:schemeClr val="hlink"/>
                </a:solidFill>
                <a:latin typeface="Nunito Sans"/>
                <a:ea typeface="Nunito Sans"/>
                <a:cs typeface="Nunito Sans"/>
                <a:sym typeface="Nunito Sans"/>
                <a:hlinkClick r:id="rId3"/>
              </a:rPr>
              <a:t>CC BY-SA 4.0</a:t>
            </a:r>
            <a:r>
              <a:rPr lang="en" sz="1000">
                <a:latin typeface="Nunito Sans"/>
                <a:ea typeface="Nunito Sans"/>
                <a:cs typeface="Nunito Sans"/>
                <a:sym typeface="Nunito Sans"/>
              </a:rPr>
              <a:t>, based on </a:t>
            </a:r>
            <a:r>
              <a:rPr lang="en" sz="1000" u="sng">
                <a:solidFill>
                  <a:schemeClr val="hlink"/>
                </a:solidFill>
                <a:latin typeface="Nunito Sans"/>
                <a:ea typeface="Nunito Sans"/>
                <a:cs typeface="Nunito Sans"/>
                <a:sym typeface="Nunito Sans"/>
                <a:hlinkClick r:id="rId4"/>
              </a:rPr>
              <a:t>Comparison of free and open-source software licences</a:t>
            </a:r>
            <a:r>
              <a:rPr lang="en" sz="1000">
                <a:latin typeface="Nunito Sans"/>
                <a:ea typeface="Nunito Sans"/>
                <a:cs typeface="Nunito Sans"/>
                <a:sym typeface="Nunito Sans"/>
              </a:rPr>
              <a:t>, Wikipedia, </a:t>
            </a:r>
            <a:r>
              <a:rPr lang="en" sz="1000" u="sng">
                <a:solidFill>
                  <a:schemeClr val="hlink"/>
                </a:solidFill>
                <a:latin typeface="Nunito Sans"/>
                <a:ea typeface="Nunito Sans"/>
                <a:cs typeface="Nunito Sans"/>
                <a:sym typeface="Nunito Sans"/>
                <a:hlinkClick r:id="rId5"/>
              </a:rPr>
              <a:t>CC BY-SA </a:t>
            </a:r>
            <a:r>
              <a:rPr lang="en" sz="1000" u="sng">
                <a:solidFill>
                  <a:schemeClr val="hlink"/>
                </a:solidFill>
                <a:latin typeface="Nunito Sans"/>
                <a:ea typeface="Nunito Sans"/>
                <a:cs typeface="Nunito Sans"/>
                <a:sym typeface="Nunito Sans"/>
              </a:rPr>
              <a:t>3.0</a:t>
            </a:r>
            <a:endParaRPr sz="1000" u="sng">
              <a:solidFill>
                <a:schemeClr val="hlink"/>
              </a:solidFill>
              <a:latin typeface="Nunito Sans"/>
              <a:ea typeface="Nunito Sans"/>
              <a:cs typeface="Nunito Sans"/>
              <a:sym typeface="Nunito Sans"/>
            </a:endParaRPr>
          </a:p>
        </p:txBody>
      </p:sp>
      <p:graphicFrame>
        <p:nvGraphicFramePr>
          <p:cNvPr id="341" name="Google Shape;341;p36"/>
          <p:cNvGraphicFramePr/>
          <p:nvPr/>
        </p:nvGraphicFramePr>
        <p:xfrm>
          <a:off x="2829850" y="485200"/>
          <a:ext cx="5955025" cy="2590620"/>
        </p:xfrm>
        <a:graphic>
          <a:graphicData uri="http://schemas.openxmlformats.org/drawingml/2006/table">
            <a:tbl>
              <a:tblPr>
                <a:noFill/>
                <a:tableStyleId>{C4AC6E16-CF1F-4839-8991-1DA5D8A67C5C}</a:tableStyleId>
              </a:tblPr>
              <a:tblGrid>
                <a:gridCol w="1033050">
                  <a:extLst>
                    <a:ext uri="{9D8B030D-6E8A-4147-A177-3AD203B41FA5}">
                      <a16:colId xmlns:a16="http://schemas.microsoft.com/office/drawing/2014/main" val="20000"/>
                    </a:ext>
                  </a:extLst>
                </a:gridCol>
                <a:gridCol w="1216025">
                  <a:extLst>
                    <a:ext uri="{9D8B030D-6E8A-4147-A177-3AD203B41FA5}">
                      <a16:colId xmlns:a16="http://schemas.microsoft.com/office/drawing/2014/main" val="20001"/>
                    </a:ext>
                  </a:extLst>
                </a:gridCol>
                <a:gridCol w="1283475">
                  <a:extLst>
                    <a:ext uri="{9D8B030D-6E8A-4147-A177-3AD203B41FA5}">
                      <a16:colId xmlns:a16="http://schemas.microsoft.com/office/drawing/2014/main" val="20002"/>
                    </a:ext>
                  </a:extLst>
                </a:gridCol>
                <a:gridCol w="1312375">
                  <a:extLst>
                    <a:ext uri="{9D8B030D-6E8A-4147-A177-3AD203B41FA5}">
                      <a16:colId xmlns:a16="http://schemas.microsoft.com/office/drawing/2014/main" val="20003"/>
                    </a:ext>
                  </a:extLst>
                </a:gridCol>
                <a:gridCol w="1110100">
                  <a:extLst>
                    <a:ext uri="{9D8B030D-6E8A-4147-A177-3AD203B41FA5}">
                      <a16:colId xmlns:a16="http://schemas.microsoft.com/office/drawing/2014/main" val="20004"/>
                    </a:ext>
                  </a:extLst>
                </a:gridCol>
              </a:tblGrid>
              <a:tr h="381000">
                <a:tc>
                  <a:txBody>
                    <a:bodyPr/>
                    <a:lstStyle/>
                    <a:p>
                      <a:pPr marL="0" lvl="0" indent="0" algn="l" rtl="0">
                        <a:spcBef>
                          <a:spcPts val="0"/>
                        </a:spcBef>
                        <a:spcAft>
                          <a:spcPts val="0"/>
                        </a:spcAft>
                        <a:buNone/>
                      </a:pPr>
                      <a:r>
                        <a:rPr lang="en" b="1">
                          <a:latin typeface="Nunito Sans"/>
                          <a:ea typeface="Nunito Sans"/>
                          <a:cs typeface="Nunito Sans"/>
                          <a:sym typeface="Nunito Sans"/>
                        </a:rPr>
                        <a:t>Licence</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Distribution</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Modification</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Sublicensing</a:t>
                      </a:r>
                      <a:endParaRPr b="1">
                        <a:latin typeface="Nunito Sans"/>
                        <a:ea typeface="Nunito Sans"/>
                        <a:cs typeface="Nunito Sans"/>
                        <a:sym typeface="Nunito Sans"/>
                      </a:endParaRPr>
                    </a:p>
                  </a:txBody>
                  <a:tcPr marL="91425" marR="91425" marT="91425" marB="91425">
                    <a:solidFill>
                      <a:srgbClr val="F9CB9C"/>
                    </a:solidFill>
                  </a:tcPr>
                </a:tc>
                <a:tc>
                  <a:txBody>
                    <a:bodyPr/>
                    <a:lstStyle/>
                    <a:p>
                      <a:pPr marL="0" lvl="0" indent="0" algn="l" rtl="0">
                        <a:spcBef>
                          <a:spcPts val="0"/>
                        </a:spcBef>
                        <a:spcAft>
                          <a:spcPts val="0"/>
                        </a:spcAft>
                        <a:buNone/>
                      </a:pPr>
                      <a:r>
                        <a:rPr lang="en" b="1">
                          <a:latin typeface="Nunito Sans"/>
                          <a:ea typeface="Nunito Sans"/>
                          <a:cs typeface="Nunito Sans"/>
                          <a:sym typeface="Nunito Sans"/>
                        </a:rPr>
                        <a:t>Attribution</a:t>
                      </a:r>
                      <a:endParaRPr b="1">
                        <a:latin typeface="Nunito Sans"/>
                        <a:ea typeface="Nunito Sans"/>
                        <a:cs typeface="Nunito Sans"/>
                        <a:sym typeface="Nunito Sans"/>
                      </a:endParaRPr>
                    </a:p>
                  </a:txBody>
                  <a:tcPr marL="91425" marR="91425" marT="91425" marB="91425">
                    <a:solidFill>
                      <a:srgbClr val="F9CB9C"/>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CC BY</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Required</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CC0</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Not 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Not required</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MIT</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Required</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GNU GPL</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Required</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 b="1">
                          <a:latin typeface="Nunito Sans"/>
                          <a:ea typeface="Nunito Sans"/>
                          <a:cs typeface="Nunito Sans"/>
                          <a:sym typeface="Nunito Sans"/>
                        </a:rPr>
                        <a:t>Apache</a:t>
                      </a:r>
                      <a:endParaRPr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Allowed</a:t>
                      </a:r>
                      <a:endParaRPr>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a:latin typeface="Nunito Sans"/>
                          <a:ea typeface="Nunito Sans"/>
                          <a:cs typeface="Nunito Sans"/>
                          <a:sym typeface="Nunito Sans"/>
                        </a:rPr>
                        <a:t>Required</a:t>
                      </a:r>
                      <a:endParaRPr>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5"/>
                  </a:ext>
                </a:extLst>
              </a:tr>
            </a:tbl>
          </a:graphicData>
        </a:graphic>
      </p:graphicFrame>
      <p:sp>
        <p:nvSpPr>
          <p:cNvPr id="342" name="Google Shape;342;p36"/>
          <p:cNvSpPr txBox="1"/>
          <p:nvPr/>
        </p:nvSpPr>
        <p:spPr>
          <a:xfrm>
            <a:off x="2829850" y="3282425"/>
            <a:ext cx="6041400" cy="867000"/>
          </a:xfrm>
          <a:prstGeom prst="rect">
            <a:avLst/>
          </a:prstGeom>
          <a:noFill/>
          <a:ln>
            <a:noFill/>
          </a:ln>
        </p:spPr>
        <p:txBody>
          <a:bodyPr spcFirstLastPara="1" wrap="square" lIns="91425" tIns="91425" rIns="91425" bIns="91425" anchor="t" anchorCtr="0">
            <a:noAutofit/>
          </a:bodyPr>
          <a:lstStyle/>
          <a:p>
            <a:pPr marL="457200" lvl="0" indent="-323850" algn="l" rtl="0">
              <a:spcBef>
                <a:spcPts val="0"/>
              </a:spcBef>
              <a:spcAft>
                <a:spcPts val="0"/>
              </a:spcAft>
              <a:buSzPts val="1500"/>
              <a:buFont typeface="Nunito Sans"/>
              <a:buChar char="●"/>
            </a:pPr>
            <a:r>
              <a:rPr lang="en" sz="1500">
                <a:latin typeface="Nunito Sans"/>
                <a:ea typeface="Nunito Sans"/>
                <a:cs typeface="Nunito Sans"/>
                <a:sym typeface="Nunito Sans"/>
              </a:rPr>
              <a:t>All 5 licences allow for commercial use</a:t>
            </a:r>
            <a:endParaRPr sz="1500">
              <a:latin typeface="Nunito Sans"/>
              <a:ea typeface="Nunito Sans"/>
              <a:cs typeface="Nunito Sans"/>
              <a:sym typeface="Nunito Sans"/>
            </a:endParaRPr>
          </a:p>
          <a:p>
            <a:pPr marL="457200" lvl="0" indent="-323850" algn="l" rtl="0">
              <a:spcBef>
                <a:spcPts val="1000"/>
              </a:spcBef>
              <a:spcAft>
                <a:spcPts val="0"/>
              </a:spcAft>
              <a:buSzPts val="1500"/>
              <a:buFont typeface="Nunito Sans"/>
              <a:buChar char="●"/>
            </a:pPr>
            <a:r>
              <a:rPr lang="en" sz="1500">
                <a:latin typeface="Nunito Sans"/>
                <a:ea typeface="Nunito Sans"/>
                <a:cs typeface="Nunito Sans"/>
                <a:sym typeface="Nunito Sans"/>
              </a:rPr>
              <a:t>Sublicensing = derivatives can be shared under different licence</a:t>
            </a:r>
            <a:endParaRPr sz="1500">
              <a:latin typeface="Nunito Sans"/>
              <a:ea typeface="Nunito Sans"/>
              <a:cs typeface="Nunito Sans"/>
              <a:sym typeface="Nuni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6"/>
        <p:cNvGrpSpPr/>
        <p:nvPr/>
      </p:nvGrpSpPr>
      <p:grpSpPr>
        <a:xfrm>
          <a:off x="0" y="0"/>
          <a:ext cx="0" cy="0"/>
          <a:chOff x="0" y="0"/>
          <a:chExt cx="0" cy="0"/>
        </a:xfrm>
      </p:grpSpPr>
      <p:sp>
        <p:nvSpPr>
          <p:cNvPr id="347" name="Google Shape;347;p37"/>
          <p:cNvSpPr txBox="1">
            <a:spLocks noGrp="1"/>
          </p:cNvSpPr>
          <p:nvPr>
            <p:ph type="ctrTitle"/>
          </p:nvPr>
        </p:nvSpPr>
        <p:spPr>
          <a:xfrm>
            <a:off x="277100" y="284200"/>
            <a:ext cx="1838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4.</a:t>
            </a:r>
            <a:endParaRPr sz="4800" b="1"/>
          </a:p>
          <a:p>
            <a:pPr marL="0" lvl="0" indent="0" algn="l" rtl="0">
              <a:spcBef>
                <a:spcPts val="0"/>
              </a:spcBef>
              <a:spcAft>
                <a:spcPts val="0"/>
              </a:spcAft>
              <a:buNone/>
            </a:pPr>
            <a:r>
              <a:rPr lang="en" b="1"/>
              <a:t>4 Easy Steps to Share Research Data</a:t>
            </a:r>
            <a:endParaRPr b="1"/>
          </a:p>
        </p:txBody>
      </p:sp>
      <p:sp>
        <p:nvSpPr>
          <p:cNvPr id="348" name="Google Shape;348;p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
        <p:nvSpPr>
          <p:cNvPr id="349" name="Google Shape;349;p37"/>
          <p:cNvSpPr/>
          <p:nvPr/>
        </p:nvSpPr>
        <p:spPr>
          <a:xfrm>
            <a:off x="2253600" y="0"/>
            <a:ext cx="68904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50" name="Google Shape;350;p37"/>
          <p:cNvSpPr txBox="1"/>
          <p:nvPr/>
        </p:nvSpPr>
        <p:spPr>
          <a:xfrm>
            <a:off x="3959250" y="4795000"/>
            <a:ext cx="3479100" cy="30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latin typeface="Nunito Sans"/>
                <a:ea typeface="Nunito Sans"/>
                <a:cs typeface="Nunito Sans"/>
                <a:sym typeface="Nunito Sans"/>
              </a:rPr>
              <a:t>Analyse - Colour by Pixel True Studio from </a:t>
            </a:r>
            <a:r>
              <a:rPr lang="en" sz="800" u="sng">
                <a:solidFill>
                  <a:schemeClr val="hlink"/>
                </a:solidFill>
                <a:latin typeface="Nunito Sans"/>
                <a:ea typeface="Nunito Sans"/>
                <a:cs typeface="Nunito Sans"/>
                <a:sym typeface="Nunito Sans"/>
                <a:hlinkClick r:id="rId4"/>
              </a:rPr>
              <a:t>pixeltrue</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5"/>
              </a:rPr>
              <a:t>pixeltrue license</a:t>
            </a:r>
            <a:r>
              <a:rPr lang="en" sz="800">
                <a:latin typeface="Nunito Sans"/>
                <a:ea typeface="Nunito Sans"/>
                <a:cs typeface="Nunito Sans"/>
                <a:sym typeface="Nunito Sans"/>
              </a:rPr>
              <a:t> </a:t>
            </a:r>
            <a:r>
              <a:rPr lang="en" sz="800">
                <a:solidFill>
                  <a:srgbClr val="000000"/>
                </a:solidFill>
                <a:latin typeface="Nunito Sans"/>
                <a:ea typeface="Nunito Sans"/>
                <a:cs typeface="Nunito Sans"/>
                <a:sym typeface="Nunito Sans"/>
              </a:rPr>
              <a:t> </a:t>
            </a:r>
            <a:endParaRPr sz="800">
              <a:latin typeface="Nunito Sans"/>
              <a:ea typeface="Nunito Sans"/>
              <a:cs typeface="Nunito Sans"/>
              <a:sym typeface="Nunito Sans"/>
            </a:endParaRPr>
          </a:p>
        </p:txBody>
      </p:sp>
      <p:pic>
        <p:nvPicPr>
          <p:cNvPr id="351" name="Google Shape;351;p37"/>
          <p:cNvPicPr preferRelativeResize="0"/>
          <p:nvPr/>
        </p:nvPicPr>
        <p:blipFill rotWithShape="1">
          <a:blip r:embed="rId6">
            <a:alphaModFix/>
          </a:blip>
          <a:srcRect l="16915" t="18879" b="18792"/>
          <a:stretch/>
        </p:blipFill>
        <p:spPr>
          <a:xfrm>
            <a:off x="2253600" y="0"/>
            <a:ext cx="6890400" cy="5143501"/>
          </a:xfrm>
          <a:prstGeom prst="rect">
            <a:avLst/>
          </a:prstGeom>
          <a:noFill/>
          <a:ln>
            <a:noFill/>
          </a:ln>
        </p:spPr>
      </p:pic>
      <p:sp>
        <p:nvSpPr>
          <p:cNvPr id="352" name="Google Shape;352;p37"/>
          <p:cNvSpPr txBox="1"/>
          <p:nvPr/>
        </p:nvSpPr>
        <p:spPr>
          <a:xfrm>
            <a:off x="5681171" y="4772799"/>
            <a:ext cx="3338400" cy="347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u="sng">
                <a:solidFill>
                  <a:srgbClr val="1155CC"/>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Image</a:t>
            </a:r>
            <a:r>
              <a:rPr lang="en" sz="800">
                <a:latin typeface="Nunito Sans"/>
                <a:ea typeface="Nunito Sans"/>
                <a:cs typeface="Nunito Sans"/>
                <a:sym typeface="Nunito Sans"/>
              </a:rPr>
              <a:t> de  </a:t>
            </a:r>
            <a:r>
              <a:rPr lang="en" sz="800" u="sng">
                <a:solidFill>
                  <a:srgbClr val="1155CC"/>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Memed_Nurrhomd</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9">
                  <a:extLst>
                    <a:ext uri="{A12FA001-AC4F-418D-AE19-62706E023703}">
                      <ahyp:hlinkClr xmlns:ahyp="http://schemas.microsoft.com/office/drawing/2018/hyperlinkcolor" val="tx"/>
                    </a:ext>
                  </a:extLst>
                </a:hlinkClick>
              </a:rPr>
              <a:t>Pixabay</a:t>
            </a:r>
            <a:r>
              <a:rPr lang="en" sz="800">
                <a:latin typeface="Nunito Sans"/>
                <a:ea typeface="Nunito Sans"/>
                <a:cs typeface="Nunito Sans"/>
                <a:sym typeface="Nunito Sans"/>
              </a:rPr>
              <a:t>. </a:t>
            </a:r>
            <a:r>
              <a:rPr lang="en" sz="800" u="sng">
                <a:solidFill>
                  <a:srgbClr val="1155CC"/>
                </a:solidFill>
                <a:latin typeface="Nunito Sans"/>
                <a:ea typeface="Nunito Sans"/>
                <a:cs typeface="Nunito Sans"/>
                <a:sym typeface="Nunito Sans"/>
                <a:hlinkClick r:id="rId10">
                  <a:extLst>
                    <a:ext uri="{A12FA001-AC4F-418D-AE19-62706E023703}">
                      <ahyp:hlinkClr xmlns:ahyp="http://schemas.microsoft.com/office/drawing/2018/hyperlinkcolor" val="tx"/>
                    </a:ext>
                  </a:extLst>
                </a:hlinkClick>
              </a:rPr>
              <a:t>Licence Pixabay</a:t>
            </a:r>
            <a:endParaRPr sz="800">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38"/>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lt1"/>
                </a:solidFill>
              </a:rPr>
              <a:t>Why a data repository?</a:t>
            </a:r>
            <a:endParaRPr/>
          </a:p>
        </p:txBody>
      </p:sp>
      <p:sp>
        <p:nvSpPr>
          <p:cNvPr id="358" name="Google Shape;358;p3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sp>
        <p:nvSpPr>
          <p:cNvPr id="359" name="Google Shape;359;p38"/>
          <p:cNvSpPr txBox="1">
            <a:spLocks noGrp="1"/>
          </p:cNvSpPr>
          <p:nvPr>
            <p:ph type="body" idx="1"/>
          </p:nvPr>
        </p:nvSpPr>
        <p:spPr>
          <a:xfrm>
            <a:off x="3093962" y="335512"/>
            <a:ext cx="3684000" cy="4305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200" dirty="0"/>
              <a:t>Repositories provide :</a:t>
            </a:r>
            <a:endParaRPr sz="2200" dirty="0"/>
          </a:p>
          <a:p>
            <a:pPr marL="457200" lvl="0" indent="-368300" algn="l" rtl="0">
              <a:spcBef>
                <a:spcPts val="600"/>
              </a:spcBef>
              <a:spcAft>
                <a:spcPts val="0"/>
              </a:spcAft>
              <a:buSzPts val="2200"/>
              <a:buChar char="▪"/>
            </a:pPr>
            <a:r>
              <a:rPr lang="en" sz="2200" dirty="0"/>
              <a:t>Technical infrastructure</a:t>
            </a:r>
            <a:endParaRPr sz="2200" dirty="0"/>
          </a:p>
          <a:p>
            <a:pPr marL="457200" lvl="0" indent="-355600" algn="l" rtl="0">
              <a:spcBef>
                <a:spcPts val="0"/>
              </a:spcBef>
              <a:spcAft>
                <a:spcPts val="0"/>
              </a:spcAft>
              <a:buSzPts val="2000"/>
              <a:buChar char="▪"/>
            </a:pPr>
            <a:r>
              <a:rPr lang="en" sz="2200" dirty="0"/>
              <a:t>Visibility of your research data </a:t>
            </a:r>
            <a:r>
              <a:rPr lang="en" sz="1900" dirty="0"/>
              <a:t>(collected in discovery platforms such as </a:t>
            </a:r>
            <a:r>
              <a:rPr lang="en" sz="1900" u="sng" dirty="0">
                <a:solidFill>
                  <a:schemeClr val="hlink"/>
                </a:solidFill>
                <a:hlinkClick r:id="rId3"/>
              </a:rPr>
              <a:t>OpenAIRE COVID-19 Guideway</a:t>
            </a:r>
            <a:r>
              <a:rPr lang="en" sz="1900" dirty="0"/>
              <a:t>)</a:t>
            </a:r>
            <a:endParaRPr sz="1900" dirty="0"/>
          </a:p>
          <a:p>
            <a:pPr marL="457200" lvl="0" indent="-368300" algn="l" rtl="0">
              <a:spcBef>
                <a:spcPts val="0"/>
              </a:spcBef>
              <a:spcAft>
                <a:spcPts val="0"/>
              </a:spcAft>
              <a:buSzPts val="2200"/>
              <a:buChar char="▪"/>
            </a:pPr>
            <a:r>
              <a:rPr lang="en" sz="2200" dirty="0"/>
              <a:t>Permanent identifier (DOI) and citation of your data</a:t>
            </a:r>
            <a:endParaRPr sz="2200" dirty="0"/>
          </a:p>
          <a:p>
            <a:pPr marL="457200" lvl="0" indent="-368300" algn="l" rtl="0">
              <a:spcBef>
                <a:spcPts val="0"/>
              </a:spcBef>
              <a:spcAft>
                <a:spcPts val="0"/>
              </a:spcAft>
              <a:buSzPts val="2200"/>
              <a:buChar char="▪"/>
            </a:pPr>
            <a:r>
              <a:rPr lang="en" sz="2200" dirty="0"/>
              <a:t>Access controls</a:t>
            </a:r>
            <a:endParaRPr sz="2200" dirty="0"/>
          </a:p>
          <a:p>
            <a:pPr marL="0" lvl="0" indent="0" algn="l" rtl="0">
              <a:spcBef>
                <a:spcPts val="600"/>
              </a:spcBef>
              <a:spcAft>
                <a:spcPts val="0"/>
              </a:spcAft>
              <a:buClr>
                <a:schemeClr val="dk1"/>
              </a:buClr>
              <a:buSzPts val="1100"/>
              <a:buFont typeface="Arial"/>
              <a:buNone/>
            </a:pPr>
            <a:endParaRPr sz="2200" dirty="0"/>
          </a:p>
          <a:p>
            <a:pPr marL="0" lvl="0" indent="0" algn="l" rtl="0">
              <a:spcBef>
                <a:spcPts val="600"/>
              </a:spcBef>
              <a:spcAft>
                <a:spcPts val="0"/>
              </a:spcAft>
              <a:buNone/>
            </a:pPr>
            <a:endParaRPr sz="2200" dirty="0"/>
          </a:p>
        </p:txBody>
      </p:sp>
      <p:pic>
        <p:nvPicPr>
          <p:cNvPr id="360" name="Google Shape;360;p38"/>
          <p:cNvPicPr preferRelativeResize="0"/>
          <p:nvPr/>
        </p:nvPicPr>
        <p:blipFill>
          <a:blip r:embed="rId4">
            <a:alphaModFix/>
          </a:blip>
          <a:stretch>
            <a:fillRect/>
          </a:stretch>
        </p:blipFill>
        <p:spPr>
          <a:xfrm>
            <a:off x="6630375" y="1357575"/>
            <a:ext cx="2260875" cy="22608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9"/>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Step 1: Identify a disciplinary or generalist repository</a:t>
            </a:r>
            <a:endParaRPr b="1"/>
          </a:p>
        </p:txBody>
      </p:sp>
      <p:sp>
        <p:nvSpPr>
          <p:cNvPr id="366" name="Google Shape;366;p39"/>
          <p:cNvSpPr txBox="1">
            <a:spLocks noGrp="1"/>
          </p:cNvSpPr>
          <p:nvPr>
            <p:ph type="body" idx="1"/>
          </p:nvPr>
        </p:nvSpPr>
        <p:spPr>
          <a:xfrm>
            <a:off x="3090625" y="258350"/>
            <a:ext cx="5466300" cy="4491600"/>
          </a:xfrm>
          <a:prstGeom prst="rect">
            <a:avLst/>
          </a:prstGeom>
        </p:spPr>
        <p:txBody>
          <a:bodyPr spcFirstLastPara="1" wrap="square" lIns="91425" tIns="91425" rIns="91425" bIns="91425" anchor="t" anchorCtr="0">
            <a:noAutofit/>
          </a:bodyPr>
          <a:lstStyle/>
          <a:p>
            <a:pPr marL="0" lvl="0" indent="0" algn="l" rtl="0">
              <a:lnSpc>
                <a:spcPct val="100000"/>
              </a:lnSpc>
              <a:spcBef>
                <a:spcPts val="1500"/>
              </a:spcBef>
              <a:spcAft>
                <a:spcPts val="0"/>
              </a:spcAft>
              <a:buNone/>
            </a:pPr>
            <a:r>
              <a:rPr lang="en" sz="2300"/>
              <a:t>Look for:</a:t>
            </a:r>
            <a:endParaRPr sz="2300"/>
          </a:p>
          <a:p>
            <a:pPr marL="457200" lvl="0" indent="-342900" algn="l" rtl="0">
              <a:lnSpc>
                <a:spcPct val="100000"/>
              </a:lnSpc>
              <a:spcBef>
                <a:spcPts val="1500"/>
              </a:spcBef>
              <a:spcAft>
                <a:spcPts val="0"/>
              </a:spcAft>
              <a:buSzPts val="1800"/>
              <a:buChar char="▪"/>
            </a:pPr>
            <a:r>
              <a:rPr lang="en" sz="1800"/>
              <a:t>Recommendations or requirements in funder guidelines (e.g. </a:t>
            </a:r>
            <a:r>
              <a:rPr lang="en" sz="1800" u="sng">
                <a:solidFill>
                  <a:schemeClr val="hlink"/>
                </a:solidFill>
                <a:hlinkClick r:id="rId3"/>
              </a:rPr>
              <a:t>CIHR Open Access Policy: Annex</a:t>
            </a:r>
            <a:r>
              <a:rPr lang="en" sz="1800"/>
              <a:t>)</a:t>
            </a:r>
            <a:endParaRPr sz="1800"/>
          </a:p>
          <a:p>
            <a:pPr marL="457200" lvl="0" indent="-342900" algn="l" rtl="0">
              <a:lnSpc>
                <a:spcPct val="100000"/>
              </a:lnSpc>
              <a:spcBef>
                <a:spcPts val="1500"/>
              </a:spcBef>
              <a:spcAft>
                <a:spcPts val="0"/>
              </a:spcAft>
              <a:buSzPts val="1800"/>
              <a:buChar char="▪"/>
            </a:pPr>
            <a:r>
              <a:rPr lang="en" sz="1800"/>
              <a:t>Recommended repositories maintained by journals/publishers (e.g.</a:t>
            </a:r>
            <a:r>
              <a:rPr lang="en" sz="1800" u="sng">
                <a:solidFill>
                  <a:schemeClr val="hlink"/>
                </a:solidFill>
                <a:hlinkClick r:id="rId4"/>
              </a:rPr>
              <a:t> Scientific Data</a:t>
            </a:r>
            <a:r>
              <a:rPr lang="en" sz="1800"/>
              <a:t> and </a:t>
            </a:r>
            <a:r>
              <a:rPr lang="en" sz="1800" u="sng">
                <a:solidFill>
                  <a:schemeClr val="hlink"/>
                </a:solidFill>
                <a:hlinkClick r:id="rId5"/>
              </a:rPr>
              <a:t>PLOS ONE</a:t>
            </a:r>
            <a:r>
              <a:rPr lang="en" sz="1800"/>
              <a:t>)</a:t>
            </a:r>
            <a:endParaRPr sz="1800"/>
          </a:p>
          <a:p>
            <a:pPr marL="457200" lvl="0" indent="-342900" algn="l" rtl="0">
              <a:lnSpc>
                <a:spcPct val="100000"/>
              </a:lnSpc>
              <a:spcBef>
                <a:spcPts val="1500"/>
              </a:spcBef>
              <a:spcAft>
                <a:spcPts val="0"/>
              </a:spcAft>
              <a:buSzPts val="1800"/>
              <a:buChar char="▪"/>
            </a:pPr>
            <a:r>
              <a:rPr lang="en" sz="1800" u="sng">
                <a:solidFill>
                  <a:schemeClr val="hlink"/>
                </a:solidFill>
                <a:hlinkClick r:id="rId6"/>
              </a:rPr>
              <a:t>FAIRsharing</a:t>
            </a:r>
            <a:r>
              <a:rPr lang="en" sz="1800"/>
              <a:t> or </a:t>
            </a:r>
            <a:r>
              <a:rPr lang="en" sz="1800" u="sng">
                <a:solidFill>
                  <a:schemeClr val="hlink"/>
                </a:solidFill>
                <a:hlinkClick r:id="rId7"/>
              </a:rPr>
              <a:t>re3data.org</a:t>
            </a:r>
            <a:r>
              <a:rPr lang="en" sz="1800"/>
              <a:t> to consult a a list of certified data repositories</a:t>
            </a:r>
            <a:endParaRPr sz="1800"/>
          </a:p>
          <a:p>
            <a:pPr marL="457200" lvl="0" indent="-342900" algn="l" rtl="0">
              <a:lnSpc>
                <a:spcPct val="100000"/>
              </a:lnSpc>
              <a:spcBef>
                <a:spcPts val="1500"/>
              </a:spcBef>
              <a:spcAft>
                <a:spcPts val="0"/>
              </a:spcAft>
              <a:buSzPts val="1800"/>
              <a:buChar char="▪"/>
            </a:pPr>
            <a:r>
              <a:rPr lang="en" sz="1800"/>
              <a:t>Consult library’s </a:t>
            </a:r>
            <a:r>
              <a:rPr lang="en" sz="1800" u="sng">
                <a:solidFill>
                  <a:schemeClr val="hlink"/>
                </a:solidFill>
                <a:hlinkClick r:id="rId8"/>
              </a:rPr>
              <a:t>RDM website</a:t>
            </a:r>
            <a:r>
              <a:rPr lang="en" sz="1800"/>
              <a:t> for supported repositories, including uOttawa Dataverse and Federated Research Data Repository (FRDR)​</a:t>
            </a:r>
            <a:endParaRPr sz="1800"/>
          </a:p>
          <a:p>
            <a:pPr marL="457200" lvl="0" indent="0" algn="l" rtl="0">
              <a:lnSpc>
                <a:spcPct val="100000"/>
              </a:lnSpc>
              <a:spcBef>
                <a:spcPts val="1500"/>
              </a:spcBef>
              <a:spcAft>
                <a:spcPts val="0"/>
              </a:spcAft>
              <a:buNone/>
            </a:pPr>
            <a:endParaRPr sz="1800"/>
          </a:p>
          <a:p>
            <a:pPr marL="457200" lvl="0" indent="0" algn="l" rtl="0">
              <a:lnSpc>
                <a:spcPct val="100000"/>
              </a:lnSpc>
              <a:spcBef>
                <a:spcPts val="1500"/>
              </a:spcBef>
              <a:spcAft>
                <a:spcPts val="0"/>
              </a:spcAft>
              <a:buNone/>
            </a:pPr>
            <a:endParaRPr sz="2300"/>
          </a:p>
          <a:p>
            <a:pPr marL="0" lvl="0" indent="0" algn="l" rtl="0">
              <a:lnSpc>
                <a:spcPct val="100000"/>
              </a:lnSpc>
              <a:spcBef>
                <a:spcPts val="1500"/>
              </a:spcBef>
              <a:spcAft>
                <a:spcPts val="0"/>
              </a:spcAft>
              <a:buClr>
                <a:schemeClr val="dk1"/>
              </a:buClr>
              <a:buSzPts val="1100"/>
              <a:buFont typeface="Arial"/>
              <a:buNone/>
            </a:pPr>
            <a:endParaRPr sz="1900"/>
          </a:p>
          <a:p>
            <a:pPr marL="0" lvl="0" indent="0" algn="l" rtl="0">
              <a:lnSpc>
                <a:spcPct val="100000"/>
              </a:lnSpc>
              <a:spcBef>
                <a:spcPts val="1500"/>
              </a:spcBef>
              <a:spcAft>
                <a:spcPts val="1500"/>
              </a:spcAft>
              <a:buNone/>
            </a:pPr>
            <a:endParaRPr sz="1900"/>
          </a:p>
        </p:txBody>
      </p:sp>
      <p:sp>
        <p:nvSpPr>
          <p:cNvPr id="367" name="Google Shape;367;p3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25</a:t>
            </a:fld>
            <a:endParaRPr/>
          </a:p>
        </p:txBody>
      </p:sp>
      <p:pic>
        <p:nvPicPr>
          <p:cNvPr id="368" name="Google Shape;368;p39"/>
          <p:cNvPicPr preferRelativeResize="0"/>
          <p:nvPr/>
        </p:nvPicPr>
        <p:blipFill>
          <a:blip r:embed="rId9">
            <a:alphaModFix/>
          </a:blip>
          <a:stretch>
            <a:fillRect/>
          </a:stretch>
        </p:blipFill>
        <p:spPr>
          <a:xfrm>
            <a:off x="0" y="2519800"/>
            <a:ext cx="2574999" cy="25749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2"/>
        <p:cNvGrpSpPr/>
        <p:nvPr/>
      </p:nvGrpSpPr>
      <p:grpSpPr>
        <a:xfrm>
          <a:off x="0" y="0"/>
          <a:ext cx="0" cy="0"/>
          <a:chOff x="0" y="0"/>
          <a:chExt cx="0" cy="0"/>
        </a:xfrm>
      </p:grpSpPr>
      <p:sp>
        <p:nvSpPr>
          <p:cNvPr id="373" name="Google Shape;373;p40"/>
          <p:cNvSpPr txBox="1">
            <a:spLocks noGrp="1"/>
          </p:cNvSpPr>
          <p:nvPr>
            <p:ph type="body" idx="4294967295"/>
          </p:nvPr>
        </p:nvSpPr>
        <p:spPr>
          <a:xfrm>
            <a:off x="460600" y="306925"/>
            <a:ext cx="79308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b="1"/>
              <a:t>Disciplinary repositories examples</a:t>
            </a:r>
            <a:endParaRPr sz="2200" b="1"/>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
        <p:nvSpPr>
          <p:cNvPr id="374" name="Google Shape;374;p4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26</a:t>
            </a:fld>
            <a:endParaRPr>
              <a:solidFill>
                <a:srgbClr val="FFFFFF"/>
              </a:solidFill>
            </a:endParaRPr>
          </a:p>
        </p:txBody>
      </p:sp>
      <p:sp>
        <p:nvSpPr>
          <p:cNvPr id="375" name="Google Shape;375;p40"/>
          <p:cNvSpPr txBox="1"/>
          <p:nvPr/>
        </p:nvSpPr>
        <p:spPr>
          <a:xfrm>
            <a:off x="644850" y="4470225"/>
            <a:ext cx="8214000" cy="4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Nunito Sans"/>
                <a:ea typeface="Nunito Sans"/>
                <a:cs typeface="Nunito Sans"/>
                <a:sym typeface="Nunito Sans"/>
              </a:rPr>
              <a:t>Portage COVID-19 Working Group, Roger Reka, Minglu Wang, Erin Clary, Beth Knazook, Qian Zhang, … Melanie Parlette-Stewart. (2020, September 21). </a:t>
            </a:r>
            <a:r>
              <a:rPr lang="en" sz="900" i="1">
                <a:latin typeface="Nunito Sans"/>
                <a:ea typeface="Nunito Sans"/>
                <a:cs typeface="Nunito Sans"/>
                <a:sym typeface="Nunito Sans"/>
              </a:rPr>
              <a:t>Recommended Repositories for COVID-19 Research Data</a:t>
            </a:r>
            <a:r>
              <a:rPr lang="en" sz="900">
                <a:latin typeface="Nunito Sans"/>
                <a:ea typeface="Nunito Sans"/>
                <a:cs typeface="Nunito Sans"/>
                <a:sym typeface="Nunito Sans"/>
              </a:rPr>
              <a:t> (Version 2). Zenodo. </a:t>
            </a:r>
            <a:r>
              <a:rPr lang="en" sz="900" u="sng">
                <a:solidFill>
                  <a:schemeClr val="hlink"/>
                </a:solidFill>
                <a:latin typeface="Nunito Sans"/>
                <a:ea typeface="Nunito Sans"/>
                <a:cs typeface="Nunito Sans"/>
                <a:sym typeface="Nunito Sans"/>
                <a:hlinkClick r:id="rId3"/>
              </a:rPr>
              <a:t>http://doi.org/10.5281/zenodo.4270545</a:t>
            </a:r>
            <a:r>
              <a:rPr lang="en" sz="900">
                <a:latin typeface="Nunito Sans"/>
                <a:ea typeface="Nunito Sans"/>
                <a:cs typeface="Nunito Sans"/>
                <a:sym typeface="Nunito Sans"/>
              </a:rPr>
              <a:t>, </a:t>
            </a:r>
            <a:r>
              <a:rPr lang="en" sz="900" u="sng">
                <a:solidFill>
                  <a:schemeClr val="hlink"/>
                </a:solidFill>
                <a:latin typeface="Nunito Sans"/>
                <a:ea typeface="Nunito Sans"/>
                <a:cs typeface="Nunito Sans"/>
                <a:sym typeface="Nunito Sans"/>
                <a:hlinkClick r:id="rId4"/>
              </a:rPr>
              <a:t>CC BY 4.0</a:t>
            </a:r>
            <a:endParaRPr sz="900">
              <a:latin typeface="Nunito Sans"/>
              <a:ea typeface="Nunito Sans"/>
              <a:cs typeface="Nunito Sans"/>
              <a:sym typeface="Nunito Sans"/>
            </a:endParaRPr>
          </a:p>
        </p:txBody>
      </p:sp>
      <p:pic>
        <p:nvPicPr>
          <p:cNvPr id="376" name="Google Shape;376;p40"/>
          <p:cNvPicPr preferRelativeResize="0"/>
          <p:nvPr/>
        </p:nvPicPr>
        <p:blipFill>
          <a:blip r:embed="rId5">
            <a:alphaModFix/>
          </a:blip>
          <a:stretch>
            <a:fillRect/>
          </a:stretch>
        </p:blipFill>
        <p:spPr>
          <a:xfrm>
            <a:off x="1645100" y="1163550"/>
            <a:ext cx="2060436" cy="886775"/>
          </a:xfrm>
          <a:prstGeom prst="rect">
            <a:avLst/>
          </a:prstGeom>
          <a:noFill/>
          <a:ln>
            <a:noFill/>
          </a:ln>
        </p:spPr>
      </p:pic>
      <p:sp>
        <p:nvSpPr>
          <p:cNvPr id="377" name="Google Shape;377;p40"/>
          <p:cNvSpPr txBox="1"/>
          <p:nvPr/>
        </p:nvSpPr>
        <p:spPr>
          <a:xfrm>
            <a:off x="905875" y="1995125"/>
            <a:ext cx="33624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6"/>
              </a:rPr>
              <a:t>GenBank</a:t>
            </a:r>
            <a:endParaRPr>
              <a:latin typeface="Nunito Sans"/>
              <a:ea typeface="Nunito Sans"/>
              <a:cs typeface="Nunito Sans"/>
              <a:sym typeface="Nunito Sans"/>
            </a:endParaRPr>
          </a:p>
        </p:txBody>
      </p:sp>
      <p:pic>
        <p:nvPicPr>
          <p:cNvPr id="378" name="Google Shape;378;p40"/>
          <p:cNvPicPr preferRelativeResize="0"/>
          <p:nvPr/>
        </p:nvPicPr>
        <p:blipFill>
          <a:blip r:embed="rId7">
            <a:alphaModFix/>
          </a:blip>
          <a:stretch>
            <a:fillRect/>
          </a:stretch>
        </p:blipFill>
        <p:spPr>
          <a:xfrm>
            <a:off x="4794649" y="1133123"/>
            <a:ext cx="3497400" cy="816427"/>
          </a:xfrm>
          <a:prstGeom prst="rect">
            <a:avLst/>
          </a:prstGeom>
          <a:noFill/>
          <a:ln>
            <a:noFill/>
          </a:ln>
        </p:spPr>
      </p:pic>
      <p:sp>
        <p:nvSpPr>
          <p:cNvPr id="379" name="Google Shape;379;p40"/>
          <p:cNvSpPr txBox="1"/>
          <p:nvPr/>
        </p:nvSpPr>
        <p:spPr>
          <a:xfrm>
            <a:off x="5524025" y="1949550"/>
            <a:ext cx="23151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8"/>
              </a:rPr>
              <a:t>NDEx v2.5.0</a:t>
            </a:r>
            <a:endParaRPr>
              <a:latin typeface="Nunito Sans"/>
              <a:ea typeface="Nunito Sans"/>
              <a:cs typeface="Nunito Sans"/>
              <a:sym typeface="Nunito Sans"/>
            </a:endParaRPr>
          </a:p>
        </p:txBody>
      </p:sp>
      <p:pic>
        <p:nvPicPr>
          <p:cNvPr id="380" name="Google Shape;380;p40"/>
          <p:cNvPicPr preferRelativeResize="0"/>
          <p:nvPr/>
        </p:nvPicPr>
        <p:blipFill>
          <a:blip r:embed="rId9">
            <a:alphaModFix/>
          </a:blip>
          <a:stretch>
            <a:fillRect/>
          </a:stretch>
        </p:blipFill>
        <p:spPr>
          <a:xfrm>
            <a:off x="900764" y="2610725"/>
            <a:ext cx="2985766" cy="768275"/>
          </a:xfrm>
          <a:prstGeom prst="rect">
            <a:avLst/>
          </a:prstGeom>
          <a:noFill/>
          <a:ln>
            <a:noFill/>
          </a:ln>
        </p:spPr>
      </p:pic>
      <p:sp>
        <p:nvSpPr>
          <p:cNvPr id="381" name="Google Shape;381;p40"/>
          <p:cNvSpPr txBox="1"/>
          <p:nvPr/>
        </p:nvSpPr>
        <p:spPr>
          <a:xfrm>
            <a:off x="1217425" y="3445500"/>
            <a:ext cx="2739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10"/>
              </a:rPr>
              <a:t>ImmPort</a:t>
            </a:r>
            <a:endParaRPr>
              <a:latin typeface="Nunito Sans"/>
              <a:ea typeface="Nunito Sans"/>
              <a:cs typeface="Nunito Sans"/>
              <a:sym typeface="Nunito Sans"/>
            </a:endParaRPr>
          </a:p>
        </p:txBody>
      </p:sp>
      <p:pic>
        <p:nvPicPr>
          <p:cNvPr id="382" name="Google Shape;382;p40"/>
          <p:cNvPicPr preferRelativeResize="0"/>
          <p:nvPr/>
        </p:nvPicPr>
        <p:blipFill>
          <a:blip r:embed="rId11">
            <a:alphaModFix/>
          </a:blip>
          <a:stretch>
            <a:fillRect/>
          </a:stretch>
        </p:blipFill>
        <p:spPr>
          <a:xfrm>
            <a:off x="5695207" y="2782434"/>
            <a:ext cx="1972743" cy="1063275"/>
          </a:xfrm>
          <a:prstGeom prst="rect">
            <a:avLst/>
          </a:prstGeom>
          <a:noFill/>
          <a:ln>
            <a:noFill/>
          </a:ln>
        </p:spPr>
      </p:pic>
      <p:sp>
        <p:nvSpPr>
          <p:cNvPr id="383" name="Google Shape;383;p40"/>
          <p:cNvSpPr txBox="1"/>
          <p:nvPr/>
        </p:nvSpPr>
        <p:spPr>
          <a:xfrm>
            <a:off x="4685225" y="3765775"/>
            <a:ext cx="3992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latin typeface="Nunito Sans"/>
                <a:ea typeface="Nunito Sans"/>
                <a:cs typeface="Nunito Sans"/>
                <a:sym typeface="Nunito Sans"/>
                <a:hlinkClick r:id="rId12"/>
              </a:rPr>
              <a:t>COVID-19 Data Repository OpenICPSR</a:t>
            </a:r>
            <a:endParaRPr>
              <a:latin typeface="Nunito Sans"/>
              <a:ea typeface="Nunito Sans"/>
              <a:cs typeface="Nunito Sans"/>
              <a:sym typeface="Nunito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7"/>
        <p:cNvGrpSpPr/>
        <p:nvPr/>
      </p:nvGrpSpPr>
      <p:grpSpPr>
        <a:xfrm>
          <a:off x="0" y="0"/>
          <a:ext cx="0" cy="0"/>
          <a:chOff x="0" y="0"/>
          <a:chExt cx="0" cy="0"/>
        </a:xfrm>
      </p:grpSpPr>
      <p:grpSp>
        <p:nvGrpSpPr>
          <p:cNvPr id="388" name="Google Shape;388;p41"/>
          <p:cNvGrpSpPr/>
          <p:nvPr/>
        </p:nvGrpSpPr>
        <p:grpSpPr>
          <a:xfrm>
            <a:off x="259663" y="1566697"/>
            <a:ext cx="3571875" cy="1005121"/>
            <a:chOff x="609600" y="1739843"/>
            <a:chExt cx="4762500" cy="1340161"/>
          </a:xfrm>
        </p:grpSpPr>
        <p:pic>
          <p:nvPicPr>
            <p:cNvPr id="389" name="Google Shape;389;p41" descr="Scholars Portal Dataverse"/>
            <p:cNvPicPr preferRelativeResize="0"/>
            <p:nvPr/>
          </p:nvPicPr>
          <p:blipFill rotWithShape="1">
            <a:blip r:embed="rId3">
              <a:alphaModFix/>
            </a:blip>
            <a:srcRect/>
            <a:stretch/>
          </p:blipFill>
          <p:spPr>
            <a:xfrm>
              <a:off x="609600" y="1739843"/>
              <a:ext cx="4762500" cy="895350"/>
            </a:xfrm>
            <a:prstGeom prst="rect">
              <a:avLst/>
            </a:prstGeom>
            <a:noFill/>
            <a:ln>
              <a:noFill/>
            </a:ln>
          </p:spPr>
        </p:pic>
        <p:sp>
          <p:nvSpPr>
            <p:cNvPr id="390" name="Google Shape;390;p41"/>
            <p:cNvSpPr txBox="1"/>
            <p:nvPr/>
          </p:nvSpPr>
          <p:spPr>
            <a:xfrm>
              <a:off x="1201039" y="2679804"/>
              <a:ext cx="35373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4"/>
                </a:rPr>
                <a:t>Scholars Portal Dataverse</a:t>
              </a:r>
              <a:endParaRPr sz="1500">
                <a:solidFill>
                  <a:schemeClr val="dk1"/>
                </a:solidFill>
                <a:latin typeface="Arial"/>
                <a:ea typeface="Arial"/>
                <a:cs typeface="Arial"/>
                <a:sym typeface="Arial"/>
              </a:endParaRPr>
            </a:p>
          </p:txBody>
        </p:sp>
      </p:grpSp>
      <p:grpSp>
        <p:nvGrpSpPr>
          <p:cNvPr id="391" name="Google Shape;391;p41"/>
          <p:cNvGrpSpPr/>
          <p:nvPr/>
        </p:nvGrpSpPr>
        <p:grpSpPr>
          <a:xfrm>
            <a:off x="6348305" y="1233806"/>
            <a:ext cx="2536031" cy="1225698"/>
            <a:chOff x="7642303" y="1345329"/>
            <a:chExt cx="3381375" cy="1634264"/>
          </a:xfrm>
        </p:grpSpPr>
        <p:pic>
          <p:nvPicPr>
            <p:cNvPr id="392" name="Google Shape;392;p41" descr="Zenodo"/>
            <p:cNvPicPr preferRelativeResize="0"/>
            <p:nvPr/>
          </p:nvPicPr>
          <p:blipFill rotWithShape="1">
            <a:blip r:embed="rId5">
              <a:alphaModFix/>
            </a:blip>
            <a:srcRect/>
            <a:stretch/>
          </p:blipFill>
          <p:spPr>
            <a:xfrm>
              <a:off x="7642303" y="1345329"/>
              <a:ext cx="3381375" cy="1352550"/>
            </a:xfrm>
            <a:prstGeom prst="rect">
              <a:avLst/>
            </a:prstGeom>
            <a:noFill/>
            <a:ln>
              <a:noFill/>
            </a:ln>
          </p:spPr>
        </p:pic>
        <p:sp>
          <p:nvSpPr>
            <p:cNvPr id="393" name="Google Shape;393;p41"/>
            <p:cNvSpPr txBox="1"/>
            <p:nvPr/>
          </p:nvSpPr>
          <p:spPr>
            <a:xfrm>
              <a:off x="8714060" y="2579393"/>
              <a:ext cx="12711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6"/>
                </a:rPr>
                <a:t>Zenodo</a:t>
              </a:r>
              <a:endParaRPr sz="1400">
                <a:solidFill>
                  <a:schemeClr val="dk1"/>
                </a:solidFill>
                <a:latin typeface="Arial"/>
                <a:ea typeface="Arial"/>
                <a:cs typeface="Arial"/>
                <a:sym typeface="Arial"/>
              </a:endParaRPr>
            </a:p>
          </p:txBody>
        </p:sp>
      </p:grpSp>
      <p:grpSp>
        <p:nvGrpSpPr>
          <p:cNvPr id="394" name="Google Shape;394;p41"/>
          <p:cNvGrpSpPr/>
          <p:nvPr/>
        </p:nvGrpSpPr>
        <p:grpSpPr>
          <a:xfrm>
            <a:off x="1142015" y="3156437"/>
            <a:ext cx="1506884" cy="1186494"/>
            <a:chOff x="2094238" y="3477185"/>
            <a:chExt cx="2009178" cy="1581992"/>
          </a:xfrm>
        </p:grpSpPr>
        <p:pic>
          <p:nvPicPr>
            <p:cNvPr id="395" name="Google Shape;395;p41" descr="Open Science Framework at MIT | MIT Libraries News"/>
            <p:cNvPicPr preferRelativeResize="0"/>
            <p:nvPr/>
          </p:nvPicPr>
          <p:blipFill rotWithShape="1">
            <a:blip r:embed="rId7">
              <a:alphaModFix/>
            </a:blip>
            <a:srcRect/>
            <a:stretch/>
          </p:blipFill>
          <p:spPr>
            <a:xfrm>
              <a:off x="2094238" y="3477185"/>
              <a:ext cx="2009178" cy="757559"/>
            </a:xfrm>
            <a:prstGeom prst="rect">
              <a:avLst/>
            </a:prstGeom>
            <a:noFill/>
            <a:ln>
              <a:noFill/>
            </a:ln>
          </p:spPr>
        </p:pic>
        <p:sp>
          <p:nvSpPr>
            <p:cNvPr id="396" name="Google Shape;396;p41"/>
            <p:cNvSpPr txBox="1"/>
            <p:nvPr/>
          </p:nvSpPr>
          <p:spPr>
            <a:xfrm>
              <a:off x="2094238" y="4351177"/>
              <a:ext cx="2009100" cy="7080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8"/>
                </a:rPr>
                <a:t>Open Science Framework</a:t>
              </a:r>
              <a:endParaRPr sz="1500">
                <a:solidFill>
                  <a:schemeClr val="dk1"/>
                </a:solidFill>
                <a:latin typeface="Arial"/>
                <a:ea typeface="Arial"/>
                <a:cs typeface="Arial"/>
                <a:sym typeface="Arial"/>
              </a:endParaRPr>
            </a:p>
          </p:txBody>
        </p:sp>
      </p:grpSp>
      <p:grpSp>
        <p:nvGrpSpPr>
          <p:cNvPr id="397" name="Google Shape;397;p41"/>
          <p:cNvGrpSpPr/>
          <p:nvPr/>
        </p:nvGrpSpPr>
        <p:grpSpPr>
          <a:xfrm>
            <a:off x="3659755" y="2472320"/>
            <a:ext cx="2536031" cy="1532614"/>
            <a:chOff x="4668327" y="3284869"/>
            <a:chExt cx="3381375" cy="2043486"/>
          </a:xfrm>
        </p:grpSpPr>
        <p:pic>
          <p:nvPicPr>
            <p:cNvPr id="398" name="Google Shape;398;p41"/>
            <p:cNvPicPr preferRelativeResize="0"/>
            <p:nvPr/>
          </p:nvPicPr>
          <p:blipFill rotWithShape="1">
            <a:blip r:embed="rId9">
              <a:alphaModFix/>
            </a:blip>
            <a:srcRect/>
            <a:stretch/>
          </p:blipFill>
          <p:spPr>
            <a:xfrm>
              <a:off x="4668327" y="3284869"/>
              <a:ext cx="3381375" cy="1158188"/>
            </a:xfrm>
            <a:prstGeom prst="rect">
              <a:avLst/>
            </a:prstGeom>
            <a:noFill/>
            <a:ln>
              <a:noFill/>
            </a:ln>
          </p:spPr>
        </p:pic>
        <p:sp>
          <p:nvSpPr>
            <p:cNvPr id="399" name="Google Shape;399;p41"/>
            <p:cNvSpPr txBox="1"/>
            <p:nvPr/>
          </p:nvSpPr>
          <p:spPr>
            <a:xfrm>
              <a:off x="4668327" y="4620355"/>
              <a:ext cx="3381300" cy="7080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10"/>
                </a:rPr>
                <a:t>Federated Research Data Repository (FRDR</a:t>
              </a:r>
              <a:r>
                <a:rPr lang="en" sz="1500" u="sng">
                  <a:solidFill>
                    <a:schemeClr val="hlink"/>
                  </a:solidFill>
                  <a:latin typeface="Arial"/>
                  <a:ea typeface="Arial"/>
                  <a:cs typeface="Arial"/>
                  <a:sym typeface="Arial"/>
                </a:rPr>
                <a:t>)</a:t>
              </a:r>
              <a:endParaRPr sz="1500">
                <a:solidFill>
                  <a:schemeClr val="dk1"/>
                </a:solidFill>
                <a:latin typeface="Arial"/>
                <a:ea typeface="Arial"/>
                <a:cs typeface="Arial"/>
                <a:sym typeface="Arial"/>
              </a:endParaRPr>
            </a:p>
          </p:txBody>
        </p:sp>
      </p:grpSp>
      <p:grpSp>
        <p:nvGrpSpPr>
          <p:cNvPr id="400" name="Google Shape;400;p41"/>
          <p:cNvGrpSpPr/>
          <p:nvPr/>
        </p:nvGrpSpPr>
        <p:grpSpPr>
          <a:xfrm>
            <a:off x="6745879" y="3212957"/>
            <a:ext cx="1985066" cy="1055543"/>
            <a:chOff x="8661922" y="3409067"/>
            <a:chExt cx="2646754" cy="1407391"/>
          </a:xfrm>
        </p:grpSpPr>
        <p:sp>
          <p:nvSpPr>
            <p:cNvPr id="401" name="Google Shape;401;p41"/>
            <p:cNvSpPr txBox="1"/>
            <p:nvPr/>
          </p:nvSpPr>
          <p:spPr>
            <a:xfrm>
              <a:off x="9263024" y="4416258"/>
              <a:ext cx="1444500" cy="400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500" u="sng">
                  <a:solidFill>
                    <a:schemeClr val="hlink"/>
                  </a:solidFill>
                  <a:latin typeface="Arial"/>
                  <a:ea typeface="Arial"/>
                  <a:cs typeface="Arial"/>
                  <a:sym typeface="Arial"/>
                  <a:hlinkClick r:id="rId11"/>
                </a:rPr>
                <a:t>Figshare</a:t>
              </a:r>
              <a:endParaRPr sz="1500">
                <a:solidFill>
                  <a:schemeClr val="dk1"/>
                </a:solidFill>
                <a:latin typeface="Arial"/>
                <a:ea typeface="Arial"/>
                <a:cs typeface="Arial"/>
                <a:sym typeface="Arial"/>
              </a:endParaRPr>
            </a:p>
          </p:txBody>
        </p:sp>
        <p:pic>
          <p:nvPicPr>
            <p:cNvPr id="402" name="Google Shape;402;p41"/>
            <p:cNvPicPr preferRelativeResize="0"/>
            <p:nvPr/>
          </p:nvPicPr>
          <p:blipFill rotWithShape="1">
            <a:blip r:embed="rId12">
              <a:alphaModFix/>
            </a:blip>
            <a:srcRect/>
            <a:stretch/>
          </p:blipFill>
          <p:spPr>
            <a:xfrm>
              <a:off x="8661922" y="3409067"/>
              <a:ext cx="2646754" cy="867378"/>
            </a:xfrm>
            <a:prstGeom prst="rect">
              <a:avLst/>
            </a:prstGeom>
            <a:noFill/>
            <a:ln>
              <a:noFill/>
            </a:ln>
          </p:spPr>
        </p:pic>
      </p:grpSp>
      <p:sp>
        <p:nvSpPr>
          <p:cNvPr id="403" name="Google Shape;403;p41"/>
          <p:cNvSpPr txBox="1">
            <a:spLocks noGrp="1"/>
          </p:cNvSpPr>
          <p:nvPr>
            <p:ph type="sldNum" idx="12"/>
          </p:nvPr>
        </p:nvSpPr>
        <p:spPr>
          <a:xfrm>
            <a:off x="8556784" y="4749851"/>
            <a:ext cx="548700" cy="3936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solidFill>
                  <a:srgbClr val="FFFFFF"/>
                </a:solidFill>
              </a:rPr>
              <a:t>27</a:t>
            </a:fld>
            <a:endParaRPr>
              <a:solidFill>
                <a:srgbClr val="FFFFFF"/>
              </a:solidFill>
            </a:endParaRPr>
          </a:p>
        </p:txBody>
      </p:sp>
      <p:sp>
        <p:nvSpPr>
          <p:cNvPr id="404" name="Google Shape;404;p41"/>
          <p:cNvSpPr txBox="1"/>
          <p:nvPr/>
        </p:nvSpPr>
        <p:spPr>
          <a:xfrm>
            <a:off x="644850" y="4470225"/>
            <a:ext cx="8214000" cy="4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Nunito Sans"/>
                <a:ea typeface="Nunito Sans"/>
                <a:cs typeface="Nunito Sans"/>
                <a:sym typeface="Nunito Sans"/>
              </a:rPr>
              <a:t>Portage COVID-19 Working Group, Roger Reka, Minglu Wang, Erin Clary, Beth Knazook, Qian Zhang, … Melanie Parlette-Stewart. (2020, September 21). </a:t>
            </a:r>
            <a:r>
              <a:rPr lang="en" sz="900" i="1">
                <a:latin typeface="Nunito Sans"/>
                <a:ea typeface="Nunito Sans"/>
                <a:cs typeface="Nunito Sans"/>
                <a:sym typeface="Nunito Sans"/>
              </a:rPr>
              <a:t>Recommended Repositories for COVID-19 Research Data</a:t>
            </a:r>
            <a:r>
              <a:rPr lang="en" sz="900">
                <a:latin typeface="Nunito Sans"/>
                <a:ea typeface="Nunito Sans"/>
                <a:cs typeface="Nunito Sans"/>
                <a:sym typeface="Nunito Sans"/>
              </a:rPr>
              <a:t> (Version 2). Zenodo. </a:t>
            </a:r>
            <a:r>
              <a:rPr lang="en" sz="900" u="sng">
                <a:solidFill>
                  <a:schemeClr val="hlink"/>
                </a:solidFill>
                <a:latin typeface="Nunito Sans"/>
                <a:ea typeface="Nunito Sans"/>
                <a:cs typeface="Nunito Sans"/>
                <a:sym typeface="Nunito Sans"/>
                <a:hlinkClick r:id="rId13"/>
              </a:rPr>
              <a:t>http://doi.org/10.5281/zenodo.4270545</a:t>
            </a:r>
            <a:r>
              <a:rPr lang="en" sz="900">
                <a:latin typeface="Nunito Sans"/>
                <a:ea typeface="Nunito Sans"/>
                <a:cs typeface="Nunito Sans"/>
                <a:sym typeface="Nunito Sans"/>
              </a:rPr>
              <a:t>, </a:t>
            </a:r>
            <a:r>
              <a:rPr lang="en" sz="900" u="sng">
                <a:solidFill>
                  <a:schemeClr val="hlink"/>
                </a:solidFill>
                <a:latin typeface="Nunito Sans"/>
                <a:ea typeface="Nunito Sans"/>
                <a:cs typeface="Nunito Sans"/>
                <a:sym typeface="Nunito Sans"/>
                <a:hlinkClick r:id="rId14"/>
              </a:rPr>
              <a:t>CC BY 4.0</a:t>
            </a:r>
            <a:endParaRPr sz="900">
              <a:latin typeface="Nunito Sans"/>
              <a:ea typeface="Nunito Sans"/>
              <a:cs typeface="Nunito Sans"/>
              <a:sym typeface="Nunito Sans"/>
            </a:endParaRPr>
          </a:p>
        </p:txBody>
      </p:sp>
      <p:sp>
        <p:nvSpPr>
          <p:cNvPr id="405" name="Google Shape;405;p41"/>
          <p:cNvSpPr txBox="1">
            <a:spLocks noGrp="1"/>
          </p:cNvSpPr>
          <p:nvPr>
            <p:ph type="body" idx="4294967295"/>
          </p:nvPr>
        </p:nvSpPr>
        <p:spPr>
          <a:xfrm>
            <a:off x="460600" y="306925"/>
            <a:ext cx="7930800" cy="3981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200" b="1"/>
              <a:t>Generalist repositories examples</a:t>
            </a:r>
            <a:endParaRPr sz="2200" b="1"/>
          </a:p>
          <a:p>
            <a:pPr marL="0" lvl="0" indent="0" algn="l" rtl="0">
              <a:spcBef>
                <a:spcPts val="600"/>
              </a:spcBef>
              <a:spcAft>
                <a:spcPts val="0"/>
              </a:spcAft>
              <a:buNone/>
            </a:pPr>
            <a:endParaRPr sz="2200"/>
          </a:p>
          <a:p>
            <a:pPr marL="0" lvl="0" indent="0" algn="l" rtl="0">
              <a:spcBef>
                <a:spcPts val="600"/>
              </a:spcBef>
              <a:spcAft>
                <a:spcPts val="0"/>
              </a:spcAft>
              <a:buNone/>
            </a:pP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Step 2: </a:t>
            </a:r>
            <a:endParaRPr b="1"/>
          </a:p>
          <a:p>
            <a:pPr marL="0" lvl="0" indent="0" algn="l" rtl="0">
              <a:spcBef>
                <a:spcPts val="0"/>
              </a:spcBef>
              <a:spcAft>
                <a:spcPts val="0"/>
              </a:spcAft>
              <a:buNone/>
            </a:pPr>
            <a:r>
              <a:rPr lang="en" b="1"/>
              <a:t>Deposit dataset(s) and documentation</a:t>
            </a:r>
            <a:endParaRPr b="1"/>
          </a:p>
        </p:txBody>
      </p:sp>
      <p:sp>
        <p:nvSpPr>
          <p:cNvPr id="411" name="Google Shape;411;p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28</a:t>
            </a:fld>
            <a:endParaRPr/>
          </a:p>
        </p:txBody>
      </p:sp>
      <p:sp>
        <p:nvSpPr>
          <p:cNvPr id="412" name="Google Shape;412;p42"/>
          <p:cNvSpPr txBox="1">
            <a:spLocks noGrp="1"/>
          </p:cNvSpPr>
          <p:nvPr>
            <p:ph type="body" idx="1"/>
          </p:nvPr>
        </p:nvSpPr>
        <p:spPr>
          <a:xfrm>
            <a:off x="2701375" y="625025"/>
            <a:ext cx="2730000" cy="39810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1600">
                <a:solidFill>
                  <a:schemeClr val="dk1"/>
                </a:solidFill>
              </a:rPr>
              <a:t>Data file(s)</a:t>
            </a:r>
            <a:endParaRPr sz="1600">
              <a:solidFill>
                <a:schemeClr val="dk1"/>
              </a:solidFill>
            </a:endParaRPr>
          </a:p>
          <a:p>
            <a:pPr marL="914400" lvl="0" indent="0" algn="l" rtl="0">
              <a:lnSpc>
                <a:spcPct val="90000"/>
              </a:lnSpc>
              <a:spcBef>
                <a:spcPts val="600"/>
              </a:spcBef>
              <a:spcAft>
                <a:spcPts val="0"/>
              </a:spcAft>
              <a:buNone/>
            </a:pPr>
            <a:endParaRPr sz="1600">
              <a:solidFill>
                <a:schemeClr val="dk1"/>
              </a:solidFill>
            </a:endParaRPr>
          </a:p>
          <a:p>
            <a:pPr marL="0" lvl="0" indent="0" algn="l" rtl="0">
              <a:lnSpc>
                <a:spcPct val="90000"/>
              </a:lnSpc>
              <a:spcBef>
                <a:spcPts val="600"/>
              </a:spcBef>
              <a:spcAft>
                <a:spcPts val="0"/>
              </a:spcAft>
              <a:buNone/>
            </a:pPr>
            <a:r>
              <a:rPr lang="en" sz="1600">
                <a:solidFill>
                  <a:schemeClr val="dk1"/>
                </a:solidFill>
              </a:rPr>
              <a:t>Provide documentation and supporting information </a:t>
            </a:r>
            <a:br>
              <a:rPr lang="en" sz="1600">
                <a:solidFill>
                  <a:schemeClr val="dk1"/>
                </a:solidFill>
              </a:rPr>
            </a:br>
            <a:r>
              <a:rPr lang="en" sz="1600">
                <a:solidFill>
                  <a:schemeClr val="dk1"/>
                </a:solidFill>
              </a:rPr>
              <a:t>(e.g. codebook and/or Readme file; methodologies; data provenance).  </a:t>
            </a:r>
            <a:endParaRPr sz="1600">
              <a:solidFill>
                <a:schemeClr val="dk1"/>
              </a:solidFill>
            </a:endParaRPr>
          </a:p>
          <a:p>
            <a:pPr marL="457200" lvl="0" indent="-330200" algn="l" rtl="0">
              <a:lnSpc>
                <a:spcPct val="90000"/>
              </a:lnSpc>
              <a:spcBef>
                <a:spcPts val="600"/>
              </a:spcBef>
              <a:spcAft>
                <a:spcPts val="0"/>
              </a:spcAft>
              <a:buClr>
                <a:srgbClr val="666666"/>
              </a:buClr>
              <a:buSzPts val="1600"/>
              <a:buChar char="●"/>
            </a:pPr>
            <a:r>
              <a:rPr lang="en" sz="1600">
                <a:solidFill>
                  <a:schemeClr val="dk1"/>
                </a:solidFill>
              </a:rPr>
              <a:t>Portage’s </a:t>
            </a:r>
            <a:r>
              <a:rPr lang="en" sz="1600" u="sng">
                <a:solidFill>
                  <a:srgbClr val="0563C1"/>
                </a:solidFill>
                <a:hlinkClick r:id="rId3">
                  <a:extLst>
                    <a:ext uri="{A12FA001-AC4F-418D-AE19-62706E023703}">
                      <ahyp:hlinkClr xmlns:ahyp="http://schemas.microsoft.com/office/drawing/2018/hyperlinkcolor" val="tx"/>
                    </a:ext>
                  </a:extLst>
                </a:hlinkClick>
              </a:rPr>
              <a:t>Documentation and Supporting Material Required for Deposit</a:t>
            </a:r>
            <a:r>
              <a:rPr lang="en" sz="1600">
                <a:solidFill>
                  <a:srgbClr val="0033A0"/>
                </a:solidFill>
              </a:rPr>
              <a:t> </a:t>
            </a:r>
            <a:endParaRPr sz="1600"/>
          </a:p>
          <a:p>
            <a:pPr marL="914400" lvl="0" indent="0" algn="l" rtl="0">
              <a:lnSpc>
                <a:spcPct val="100000"/>
              </a:lnSpc>
              <a:spcBef>
                <a:spcPts val="1000"/>
              </a:spcBef>
              <a:spcAft>
                <a:spcPts val="0"/>
              </a:spcAft>
              <a:buNone/>
            </a:pPr>
            <a:endParaRPr sz="1300"/>
          </a:p>
          <a:p>
            <a:pPr marL="457200" lvl="0" indent="0" algn="l" rtl="0">
              <a:lnSpc>
                <a:spcPct val="100000"/>
              </a:lnSpc>
              <a:spcBef>
                <a:spcPts val="600"/>
              </a:spcBef>
              <a:spcAft>
                <a:spcPts val="0"/>
              </a:spcAft>
              <a:buNone/>
            </a:pPr>
            <a:endParaRPr sz="1500"/>
          </a:p>
          <a:p>
            <a:pPr marL="914400" lvl="0" indent="0" algn="l" rtl="0">
              <a:lnSpc>
                <a:spcPct val="100000"/>
              </a:lnSpc>
              <a:spcBef>
                <a:spcPts val="1000"/>
              </a:spcBef>
              <a:spcAft>
                <a:spcPts val="0"/>
              </a:spcAft>
              <a:buNone/>
            </a:pPr>
            <a:endParaRPr sz="1500"/>
          </a:p>
          <a:p>
            <a:pPr marL="914400" lvl="0" indent="0" algn="l" rtl="0">
              <a:lnSpc>
                <a:spcPct val="100000"/>
              </a:lnSpc>
              <a:spcBef>
                <a:spcPts val="600"/>
              </a:spcBef>
              <a:spcAft>
                <a:spcPts val="0"/>
              </a:spcAft>
              <a:buNone/>
            </a:pPr>
            <a:endParaRPr sz="1500"/>
          </a:p>
          <a:p>
            <a:pPr marL="0" lvl="0" indent="0" algn="l" rtl="0">
              <a:lnSpc>
                <a:spcPct val="100000"/>
              </a:lnSpc>
              <a:spcBef>
                <a:spcPts val="600"/>
              </a:spcBef>
              <a:spcAft>
                <a:spcPts val="0"/>
              </a:spcAft>
              <a:buNone/>
            </a:pPr>
            <a:endParaRPr sz="1500">
              <a:highlight>
                <a:srgbClr val="FFFF00"/>
              </a:highlight>
            </a:endParaRPr>
          </a:p>
        </p:txBody>
      </p:sp>
      <p:pic>
        <p:nvPicPr>
          <p:cNvPr id="413" name="Google Shape;413;p42"/>
          <p:cNvPicPr preferRelativeResize="0"/>
          <p:nvPr/>
        </p:nvPicPr>
        <p:blipFill>
          <a:blip r:embed="rId4">
            <a:alphaModFix/>
          </a:blip>
          <a:stretch>
            <a:fillRect/>
          </a:stretch>
        </p:blipFill>
        <p:spPr>
          <a:xfrm>
            <a:off x="82501" y="2708825"/>
            <a:ext cx="2350200" cy="2350200"/>
          </a:xfrm>
          <a:prstGeom prst="rect">
            <a:avLst/>
          </a:prstGeom>
          <a:noFill/>
          <a:ln>
            <a:noFill/>
          </a:ln>
        </p:spPr>
      </p:pic>
      <p:pic>
        <p:nvPicPr>
          <p:cNvPr id="414" name="Google Shape;414;p42"/>
          <p:cNvPicPr preferRelativeResize="0"/>
          <p:nvPr/>
        </p:nvPicPr>
        <p:blipFill>
          <a:blip r:embed="rId5">
            <a:alphaModFix/>
          </a:blip>
          <a:stretch>
            <a:fillRect/>
          </a:stretch>
        </p:blipFill>
        <p:spPr>
          <a:xfrm>
            <a:off x="5510225" y="752375"/>
            <a:ext cx="3633776" cy="938550"/>
          </a:xfrm>
          <a:prstGeom prst="rect">
            <a:avLst/>
          </a:prstGeom>
          <a:noFill/>
          <a:ln>
            <a:noFill/>
          </a:ln>
        </p:spPr>
      </p:pic>
      <p:pic>
        <p:nvPicPr>
          <p:cNvPr id="415" name="Google Shape;415;p42"/>
          <p:cNvPicPr preferRelativeResize="0"/>
          <p:nvPr/>
        </p:nvPicPr>
        <p:blipFill>
          <a:blip r:embed="rId6">
            <a:alphaModFix/>
          </a:blip>
          <a:stretch>
            <a:fillRect/>
          </a:stretch>
        </p:blipFill>
        <p:spPr>
          <a:xfrm>
            <a:off x="5510225" y="1723050"/>
            <a:ext cx="3595249" cy="204996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43"/>
          <p:cNvSpPr txBox="1">
            <a:spLocks noGrp="1"/>
          </p:cNvSpPr>
          <p:nvPr>
            <p:ph type="title"/>
          </p:nvPr>
        </p:nvSpPr>
        <p:spPr>
          <a:xfrm>
            <a:off x="82500" y="435525"/>
            <a:ext cx="24075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Step 3: </a:t>
            </a:r>
            <a:endParaRPr b="1"/>
          </a:p>
          <a:p>
            <a:pPr marL="0" lvl="0" indent="0" algn="l" rtl="0">
              <a:spcBef>
                <a:spcPts val="0"/>
              </a:spcBef>
              <a:spcAft>
                <a:spcPts val="0"/>
              </a:spcAft>
              <a:buNone/>
            </a:pPr>
            <a:r>
              <a:rPr lang="en" b="1"/>
              <a:t>Add descriptive metadata</a:t>
            </a:r>
            <a:endParaRPr b="1"/>
          </a:p>
        </p:txBody>
      </p:sp>
      <p:sp>
        <p:nvSpPr>
          <p:cNvPr id="421" name="Google Shape;421;p43"/>
          <p:cNvSpPr txBox="1">
            <a:spLocks noGrp="1"/>
          </p:cNvSpPr>
          <p:nvPr>
            <p:ph type="sldNum" idx="12"/>
          </p:nvPr>
        </p:nvSpPr>
        <p:spPr>
          <a:xfrm>
            <a:off x="8515484" y="471700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29</a:t>
            </a:fld>
            <a:endParaRPr/>
          </a:p>
        </p:txBody>
      </p:sp>
      <p:sp>
        <p:nvSpPr>
          <p:cNvPr id="422" name="Google Shape;422;p43"/>
          <p:cNvSpPr txBox="1">
            <a:spLocks noGrp="1"/>
          </p:cNvSpPr>
          <p:nvPr>
            <p:ph type="body" idx="1"/>
          </p:nvPr>
        </p:nvSpPr>
        <p:spPr>
          <a:xfrm>
            <a:off x="2813075" y="355625"/>
            <a:ext cx="5969400" cy="4361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900" dirty="0"/>
              <a:t>Make your research outputs richer, connected and reusable with robust metadata</a:t>
            </a:r>
            <a:endParaRPr sz="1900" dirty="0"/>
          </a:p>
          <a:p>
            <a:pPr marL="0" lvl="0" indent="0" algn="l" rtl="0">
              <a:spcBef>
                <a:spcPts val="1000"/>
              </a:spcBef>
              <a:spcAft>
                <a:spcPts val="0"/>
              </a:spcAft>
              <a:buNone/>
            </a:pPr>
            <a:r>
              <a:rPr lang="en" sz="1900" dirty="0"/>
              <a:t>Recommended metadata fields: </a:t>
            </a:r>
            <a:endParaRPr sz="1900" dirty="0"/>
          </a:p>
          <a:p>
            <a:pPr marL="0" lvl="0" indent="0" algn="l" rtl="0">
              <a:spcBef>
                <a:spcPts val="1000"/>
              </a:spcBef>
              <a:spcAft>
                <a:spcPts val="0"/>
              </a:spcAft>
              <a:buNone/>
            </a:pPr>
            <a:endParaRPr sz="1900" dirty="0">
              <a:solidFill>
                <a:schemeClr val="accent1"/>
              </a:solidFill>
            </a:endParaRPr>
          </a:p>
          <a:p>
            <a:pPr marL="0" lvl="0" indent="0" algn="l" rtl="0">
              <a:spcBef>
                <a:spcPts val="600"/>
              </a:spcBef>
              <a:spcAft>
                <a:spcPts val="0"/>
              </a:spcAft>
              <a:buNone/>
            </a:pPr>
            <a:endParaRPr sz="1900" dirty="0">
              <a:solidFill>
                <a:schemeClr val="accent1"/>
              </a:solidFill>
            </a:endParaRPr>
          </a:p>
          <a:p>
            <a:pPr marL="0" lvl="0" indent="0" algn="l" rtl="0">
              <a:spcBef>
                <a:spcPts val="600"/>
              </a:spcBef>
              <a:spcAft>
                <a:spcPts val="0"/>
              </a:spcAft>
              <a:buNone/>
            </a:pPr>
            <a:endParaRPr sz="1900" dirty="0">
              <a:solidFill>
                <a:schemeClr val="accent1"/>
              </a:solidFill>
            </a:endParaRPr>
          </a:p>
          <a:p>
            <a:pPr marL="0" lvl="0" indent="0" algn="l" rtl="0">
              <a:spcBef>
                <a:spcPts val="600"/>
              </a:spcBef>
              <a:spcAft>
                <a:spcPts val="0"/>
              </a:spcAft>
              <a:buNone/>
            </a:pPr>
            <a:endParaRPr sz="1900" dirty="0">
              <a:solidFill>
                <a:schemeClr val="accent1"/>
              </a:solidFill>
            </a:endParaRPr>
          </a:p>
          <a:p>
            <a:pPr marL="0" lvl="0" indent="0" algn="l" rtl="0">
              <a:spcBef>
                <a:spcPts val="600"/>
              </a:spcBef>
              <a:spcAft>
                <a:spcPts val="0"/>
              </a:spcAft>
              <a:buNone/>
            </a:pPr>
            <a:endParaRPr sz="1900" dirty="0">
              <a:solidFill>
                <a:schemeClr val="accent1"/>
              </a:solidFill>
            </a:endParaRPr>
          </a:p>
          <a:p>
            <a:pPr marL="0" lvl="0" indent="0" algn="l" rtl="0">
              <a:spcBef>
                <a:spcPts val="600"/>
              </a:spcBef>
              <a:spcAft>
                <a:spcPts val="0"/>
              </a:spcAft>
              <a:buNone/>
            </a:pPr>
            <a:endParaRPr sz="1900" dirty="0">
              <a:solidFill>
                <a:schemeClr val="accent1"/>
              </a:solidFill>
            </a:endParaRPr>
          </a:p>
          <a:p>
            <a:pPr marL="0" lvl="0" indent="0" algn="l" rtl="0">
              <a:spcBef>
                <a:spcPts val="600"/>
              </a:spcBef>
              <a:spcAft>
                <a:spcPts val="0"/>
              </a:spcAft>
              <a:buNone/>
            </a:pPr>
            <a:r>
              <a:rPr lang="en" sz="1700" dirty="0">
                <a:solidFill>
                  <a:schemeClr val="accent1"/>
                </a:solidFill>
              </a:rPr>
              <a:t>*ORCID iD</a:t>
            </a:r>
            <a:endParaRPr sz="1700" dirty="0">
              <a:solidFill>
                <a:schemeClr val="accent1"/>
              </a:solidFill>
            </a:endParaRPr>
          </a:p>
          <a:p>
            <a:pPr marL="0" lvl="0" indent="0" algn="l" rtl="0">
              <a:spcBef>
                <a:spcPts val="600"/>
              </a:spcBef>
              <a:spcAft>
                <a:spcPts val="0"/>
              </a:spcAft>
              <a:buNone/>
            </a:pPr>
            <a:endParaRPr sz="1900" dirty="0">
              <a:highlight>
                <a:srgbClr val="FFFF00"/>
              </a:highlight>
            </a:endParaRPr>
          </a:p>
        </p:txBody>
      </p:sp>
      <p:graphicFrame>
        <p:nvGraphicFramePr>
          <p:cNvPr id="423" name="Google Shape;423;p43"/>
          <p:cNvGraphicFramePr/>
          <p:nvPr/>
        </p:nvGraphicFramePr>
        <p:xfrm>
          <a:off x="2920950" y="1901950"/>
          <a:ext cx="5789175" cy="2324135"/>
        </p:xfrm>
        <a:graphic>
          <a:graphicData uri="http://schemas.openxmlformats.org/drawingml/2006/table">
            <a:tbl>
              <a:tblPr>
                <a:noFill/>
                <a:tableStyleId>{C4AC6E16-CF1F-4839-8991-1DA5D8A67C5C}</a:tableStyleId>
              </a:tblPr>
              <a:tblGrid>
                <a:gridCol w="1817025">
                  <a:extLst>
                    <a:ext uri="{9D8B030D-6E8A-4147-A177-3AD203B41FA5}">
                      <a16:colId xmlns:a16="http://schemas.microsoft.com/office/drawing/2014/main" val="20000"/>
                    </a:ext>
                  </a:extLst>
                </a:gridCol>
                <a:gridCol w="2134650">
                  <a:extLst>
                    <a:ext uri="{9D8B030D-6E8A-4147-A177-3AD203B41FA5}">
                      <a16:colId xmlns:a16="http://schemas.microsoft.com/office/drawing/2014/main" val="20001"/>
                    </a:ext>
                  </a:extLst>
                </a:gridCol>
                <a:gridCol w="1837500">
                  <a:extLst>
                    <a:ext uri="{9D8B030D-6E8A-4147-A177-3AD203B41FA5}">
                      <a16:colId xmlns:a16="http://schemas.microsoft.com/office/drawing/2014/main" val="20002"/>
                    </a:ext>
                  </a:extLst>
                </a:gridCol>
              </a:tblGrid>
              <a:tr h="441925">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Dataset Name</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Author(s)*</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Description</a:t>
                      </a:r>
                      <a:endParaRPr sz="17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0"/>
                  </a:ext>
                </a:extLst>
              </a:tr>
              <a:tr h="441925">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Keywords</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Date Published</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Date Modified</a:t>
                      </a:r>
                      <a:endParaRPr sz="17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1"/>
                  </a:ext>
                </a:extLst>
              </a:tr>
              <a:tr h="701000">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Licence</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Funder and Grant #</a:t>
                      </a:r>
                      <a:endParaRPr sz="1700">
                        <a:solidFill>
                          <a:srgbClr val="F67031"/>
                        </a:solidFill>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DOI</a:t>
                      </a:r>
                      <a:endParaRPr sz="1700">
                        <a:solidFill>
                          <a:srgbClr val="F67031"/>
                        </a:solidFill>
                        <a:latin typeface="Nunito Sans"/>
                        <a:ea typeface="Nunito Sans"/>
                        <a:cs typeface="Nunito Sans"/>
                        <a:sym typeface="Nunito Sans"/>
                      </a:endParaRPr>
                    </a:p>
                  </a:txBody>
                  <a:tcPr marL="91425" marR="91425" marT="91425" marB="91425"/>
                </a:tc>
                <a:extLst>
                  <a:ext uri="{0D108BD9-81ED-4DB2-BD59-A6C34878D82A}">
                    <a16:rowId xmlns:a16="http://schemas.microsoft.com/office/drawing/2014/main" val="10002"/>
                  </a:ext>
                </a:extLst>
              </a:tr>
              <a:tr h="739275">
                <a:tc gridSpan="3">
                  <a:txBody>
                    <a:bodyPr/>
                    <a:lstStyle/>
                    <a:p>
                      <a:pPr marL="0" lvl="0" indent="0" algn="l" rtl="0">
                        <a:spcBef>
                          <a:spcPts val="0"/>
                        </a:spcBef>
                        <a:spcAft>
                          <a:spcPts val="0"/>
                        </a:spcAft>
                        <a:buNone/>
                      </a:pPr>
                      <a:r>
                        <a:rPr lang="en" sz="1700">
                          <a:solidFill>
                            <a:srgbClr val="F67031"/>
                          </a:solidFill>
                          <a:latin typeface="Nunito Sans"/>
                          <a:ea typeface="Nunito Sans"/>
                          <a:cs typeface="Nunito Sans"/>
                          <a:sym typeface="Nunito Sans"/>
                        </a:rPr>
                        <a:t>Related identifiers (e.g. to publication or code if in another repository like Github)</a:t>
                      </a:r>
                      <a:endParaRPr sz="1700">
                        <a:solidFill>
                          <a:srgbClr val="F67031"/>
                        </a:solidFill>
                        <a:latin typeface="Nunito Sans"/>
                        <a:ea typeface="Nunito Sans"/>
                        <a:cs typeface="Nunito Sans"/>
                        <a:sym typeface="Nunito Sans"/>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ctrTitle"/>
          </p:nvPr>
        </p:nvSpPr>
        <p:spPr>
          <a:xfrm>
            <a:off x="277100" y="269400"/>
            <a:ext cx="2024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1.</a:t>
            </a:r>
            <a:endParaRPr sz="4800" b="1"/>
          </a:p>
          <a:p>
            <a:pPr marL="0" lvl="0" indent="0" algn="l" rtl="0">
              <a:spcBef>
                <a:spcPts val="0"/>
              </a:spcBef>
              <a:spcAft>
                <a:spcPts val="0"/>
              </a:spcAft>
              <a:buNone/>
            </a:pPr>
            <a:r>
              <a:rPr lang="en" b="1"/>
              <a:t>Copyright</a:t>
            </a:r>
            <a:endParaRPr b="1"/>
          </a:p>
        </p:txBody>
      </p:sp>
      <p:sp>
        <p:nvSpPr>
          <p:cNvPr id="108" name="Google Shape;108;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pic>
        <p:nvPicPr>
          <p:cNvPr id="109" name="Google Shape;109;p17"/>
          <p:cNvPicPr preferRelativeResize="0"/>
          <p:nvPr/>
        </p:nvPicPr>
        <p:blipFill rotWithShape="1">
          <a:blip r:embed="rId4">
            <a:alphaModFix/>
          </a:blip>
          <a:srcRect l="56478" t="18349" r="3578" b="40900"/>
          <a:stretch/>
        </p:blipFill>
        <p:spPr>
          <a:xfrm rot="10800000">
            <a:off x="2569048" y="-3"/>
            <a:ext cx="6574952" cy="5165703"/>
          </a:xfrm>
          <a:prstGeom prst="rect">
            <a:avLst/>
          </a:prstGeom>
          <a:noFill/>
          <a:ln>
            <a:noFill/>
          </a:ln>
        </p:spPr>
      </p:pic>
      <p:sp>
        <p:nvSpPr>
          <p:cNvPr id="110" name="Google Shape;110;p17"/>
          <p:cNvSpPr txBox="1"/>
          <p:nvPr/>
        </p:nvSpPr>
        <p:spPr>
          <a:xfrm>
            <a:off x="7318900" y="4810300"/>
            <a:ext cx="1738800" cy="272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a:solidFill>
                  <a:schemeClr val="dk1"/>
                </a:solidFill>
                <a:latin typeface="Nunito Sans"/>
                <a:ea typeface="Nunito Sans"/>
                <a:cs typeface="Nunito Sans"/>
                <a:sym typeface="Nunito Sans"/>
              </a:rPr>
              <a:t>Photo by Mélanie Brunet, </a:t>
            </a:r>
            <a:r>
              <a:rPr lang="en" sz="800" u="sng">
                <a:solidFill>
                  <a:schemeClr val="hlink"/>
                </a:solidFill>
                <a:latin typeface="Nunito Sans"/>
                <a:ea typeface="Nunito Sans"/>
                <a:cs typeface="Nunito Sans"/>
                <a:sym typeface="Nunito Sans"/>
                <a:hlinkClick r:id="rId5"/>
              </a:rPr>
              <a:t>CC0</a:t>
            </a:r>
            <a:endParaRPr sz="800">
              <a:latin typeface="Nunito Sans"/>
              <a:ea typeface="Nunito Sans"/>
              <a:cs typeface="Nunito Sans"/>
              <a:sym typeface="Nunito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44"/>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Step 4: Apply </a:t>
            </a:r>
            <a:endParaRPr b="1"/>
          </a:p>
          <a:p>
            <a:pPr marL="0" lvl="0" indent="0" algn="l" rtl="0">
              <a:spcBef>
                <a:spcPts val="0"/>
              </a:spcBef>
              <a:spcAft>
                <a:spcPts val="0"/>
              </a:spcAft>
              <a:buNone/>
            </a:pPr>
            <a:r>
              <a:rPr lang="en" b="1"/>
              <a:t>Open Licences to Your Data </a:t>
            </a:r>
            <a:endParaRPr b="1"/>
          </a:p>
          <a:p>
            <a:pPr marL="0" lvl="0" indent="0" algn="l" rtl="0">
              <a:spcBef>
                <a:spcPts val="0"/>
              </a:spcBef>
              <a:spcAft>
                <a:spcPts val="0"/>
              </a:spcAft>
              <a:buNone/>
            </a:pPr>
            <a:endParaRPr b="1"/>
          </a:p>
          <a:p>
            <a:pPr marL="0" lvl="0" indent="0" algn="l" rtl="0">
              <a:spcBef>
                <a:spcPts val="0"/>
              </a:spcBef>
              <a:spcAft>
                <a:spcPts val="0"/>
              </a:spcAft>
              <a:buNone/>
            </a:pPr>
            <a:r>
              <a:rPr lang="en" b="1"/>
              <a:t>Ex.</a:t>
            </a:r>
            <a:br>
              <a:rPr lang="en" b="1"/>
            </a:br>
            <a:r>
              <a:rPr lang="en" b="1"/>
              <a:t>Scholars Portal Dataverse</a:t>
            </a:r>
            <a:endParaRPr b="1"/>
          </a:p>
        </p:txBody>
      </p:sp>
      <p:sp>
        <p:nvSpPr>
          <p:cNvPr id="429" name="Google Shape;429;p4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30</a:t>
            </a:fld>
            <a:endParaRPr/>
          </a:p>
        </p:txBody>
      </p:sp>
      <p:pic>
        <p:nvPicPr>
          <p:cNvPr id="430" name="Google Shape;430;p44"/>
          <p:cNvPicPr preferRelativeResize="0"/>
          <p:nvPr/>
        </p:nvPicPr>
        <p:blipFill>
          <a:blip r:embed="rId3">
            <a:alphaModFix/>
          </a:blip>
          <a:stretch>
            <a:fillRect/>
          </a:stretch>
        </p:blipFill>
        <p:spPr>
          <a:xfrm>
            <a:off x="2637875" y="126800"/>
            <a:ext cx="6344076" cy="2650450"/>
          </a:xfrm>
          <a:prstGeom prst="rect">
            <a:avLst/>
          </a:prstGeom>
          <a:noFill/>
          <a:ln>
            <a:noFill/>
          </a:ln>
          <a:effectLst>
            <a:outerShdw blurRad="57150" dist="19050" dir="5400000" algn="bl" rotWithShape="0">
              <a:srgbClr val="000000">
                <a:alpha val="50000"/>
              </a:srgbClr>
            </a:outerShdw>
          </a:effectLst>
        </p:spPr>
      </p:pic>
      <p:sp>
        <p:nvSpPr>
          <p:cNvPr id="431" name="Google Shape;431;p44"/>
          <p:cNvSpPr txBox="1"/>
          <p:nvPr/>
        </p:nvSpPr>
        <p:spPr>
          <a:xfrm>
            <a:off x="2637875" y="2127413"/>
            <a:ext cx="1368000" cy="3936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Nunito Sans"/>
                <a:ea typeface="Nunito Sans"/>
                <a:cs typeface="Nunito Sans"/>
                <a:sym typeface="Nunito Sans"/>
              </a:rPr>
              <a:t>Default is CC0</a:t>
            </a:r>
            <a:endParaRPr>
              <a:latin typeface="Nunito Sans"/>
              <a:ea typeface="Nunito Sans"/>
              <a:cs typeface="Nunito Sans"/>
              <a:sym typeface="Nunito Sans"/>
            </a:endParaRPr>
          </a:p>
        </p:txBody>
      </p:sp>
      <p:cxnSp>
        <p:nvCxnSpPr>
          <p:cNvPr id="432" name="Google Shape;432;p44"/>
          <p:cNvCxnSpPr>
            <a:stCxn id="431" idx="3"/>
          </p:cNvCxnSpPr>
          <p:nvPr/>
        </p:nvCxnSpPr>
        <p:spPr>
          <a:xfrm rot="10800000" flipH="1">
            <a:off x="4005875" y="2321813"/>
            <a:ext cx="399600" cy="2400"/>
          </a:xfrm>
          <a:prstGeom prst="straightConnector1">
            <a:avLst/>
          </a:prstGeom>
          <a:noFill/>
          <a:ln w="19050" cap="flat" cmpd="sng">
            <a:solidFill>
              <a:schemeClr val="accent1"/>
            </a:solidFill>
            <a:prstDash val="solid"/>
            <a:round/>
            <a:headEnd type="none" w="med" len="med"/>
            <a:tailEnd type="triangle" w="med" len="med"/>
          </a:ln>
        </p:spPr>
      </p:cxnSp>
      <p:sp>
        <p:nvSpPr>
          <p:cNvPr id="433" name="Google Shape;433;p44"/>
          <p:cNvSpPr txBox="1"/>
          <p:nvPr/>
        </p:nvSpPr>
        <p:spPr>
          <a:xfrm>
            <a:off x="7395425" y="2834575"/>
            <a:ext cx="1368000" cy="12402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Nunito Sans"/>
                <a:ea typeface="Nunito Sans"/>
                <a:cs typeface="Nunito Sans"/>
                <a:sym typeface="Nunito Sans"/>
              </a:rPr>
              <a:t>Want to apply an open licence? Click “Edit Terms Requirements”</a:t>
            </a:r>
            <a:endParaRPr>
              <a:latin typeface="Nunito Sans"/>
              <a:ea typeface="Nunito Sans"/>
              <a:cs typeface="Nunito Sans"/>
              <a:sym typeface="Nunito Sans"/>
            </a:endParaRPr>
          </a:p>
        </p:txBody>
      </p:sp>
      <p:cxnSp>
        <p:nvCxnSpPr>
          <p:cNvPr id="434" name="Google Shape;434;p44"/>
          <p:cNvCxnSpPr>
            <a:stCxn id="433" idx="0"/>
          </p:cNvCxnSpPr>
          <p:nvPr/>
        </p:nvCxnSpPr>
        <p:spPr>
          <a:xfrm rot="10800000" flipH="1">
            <a:off x="8079425" y="1137775"/>
            <a:ext cx="900" cy="1696800"/>
          </a:xfrm>
          <a:prstGeom prst="straightConnector1">
            <a:avLst/>
          </a:prstGeom>
          <a:noFill/>
          <a:ln w="19050" cap="flat" cmpd="sng">
            <a:solidFill>
              <a:schemeClr val="accent1"/>
            </a:solidFill>
            <a:prstDash val="solid"/>
            <a:round/>
            <a:headEnd type="non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45"/>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Step 4: Apply </a:t>
            </a:r>
            <a:endParaRPr b="1"/>
          </a:p>
          <a:p>
            <a:pPr marL="0" lvl="0" indent="0" algn="l" rtl="0">
              <a:spcBef>
                <a:spcPts val="0"/>
              </a:spcBef>
              <a:spcAft>
                <a:spcPts val="0"/>
              </a:spcAft>
              <a:buNone/>
            </a:pPr>
            <a:r>
              <a:rPr lang="en" b="1"/>
              <a:t>Open Licences to Your Data </a:t>
            </a:r>
            <a:endParaRPr b="1"/>
          </a:p>
          <a:p>
            <a:pPr marL="0" lvl="0" indent="0" algn="l" rtl="0">
              <a:spcBef>
                <a:spcPts val="0"/>
              </a:spcBef>
              <a:spcAft>
                <a:spcPts val="0"/>
              </a:spcAft>
              <a:buNone/>
            </a:pPr>
            <a:endParaRPr b="1"/>
          </a:p>
          <a:p>
            <a:pPr marL="0" lvl="0" indent="0" algn="l" rtl="0">
              <a:spcBef>
                <a:spcPts val="0"/>
              </a:spcBef>
              <a:spcAft>
                <a:spcPts val="0"/>
              </a:spcAft>
              <a:buNone/>
            </a:pPr>
            <a:r>
              <a:rPr lang="en" b="1"/>
              <a:t>Ex.</a:t>
            </a:r>
            <a:br>
              <a:rPr lang="en" b="1"/>
            </a:br>
            <a:r>
              <a:rPr lang="en" b="1"/>
              <a:t>Scholars Portal Dataverse</a:t>
            </a:r>
            <a:endParaRPr b="1"/>
          </a:p>
        </p:txBody>
      </p:sp>
      <p:sp>
        <p:nvSpPr>
          <p:cNvPr id="440" name="Google Shape;440;p4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31</a:t>
            </a:fld>
            <a:endParaRPr/>
          </a:p>
        </p:txBody>
      </p:sp>
      <p:pic>
        <p:nvPicPr>
          <p:cNvPr id="441" name="Google Shape;441;p45"/>
          <p:cNvPicPr preferRelativeResize="0"/>
          <p:nvPr/>
        </p:nvPicPr>
        <p:blipFill>
          <a:blip r:embed="rId3">
            <a:alphaModFix/>
          </a:blip>
          <a:stretch>
            <a:fillRect/>
          </a:stretch>
        </p:blipFill>
        <p:spPr>
          <a:xfrm>
            <a:off x="2630175" y="119100"/>
            <a:ext cx="6344076" cy="2650450"/>
          </a:xfrm>
          <a:prstGeom prst="rect">
            <a:avLst/>
          </a:prstGeom>
          <a:noFill/>
          <a:ln>
            <a:noFill/>
          </a:ln>
          <a:effectLst>
            <a:outerShdw blurRad="57150" dist="19050" dir="5400000" algn="bl" rotWithShape="0">
              <a:srgbClr val="000000">
                <a:alpha val="50000"/>
              </a:srgbClr>
            </a:outerShdw>
          </a:effectLst>
        </p:spPr>
      </p:pic>
      <p:pic>
        <p:nvPicPr>
          <p:cNvPr id="442" name="Google Shape;442;p45"/>
          <p:cNvPicPr preferRelativeResize="0"/>
          <p:nvPr/>
        </p:nvPicPr>
        <p:blipFill>
          <a:blip r:embed="rId4">
            <a:alphaModFix/>
          </a:blip>
          <a:stretch>
            <a:fillRect/>
          </a:stretch>
        </p:blipFill>
        <p:spPr>
          <a:xfrm>
            <a:off x="3111225" y="1512006"/>
            <a:ext cx="5920936" cy="3136769"/>
          </a:xfrm>
          <a:prstGeom prst="rect">
            <a:avLst/>
          </a:prstGeom>
          <a:noFill/>
          <a:ln>
            <a:noFill/>
          </a:ln>
          <a:effectLst>
            <a:outerShdw blurRad="57150" dist="19050" dir="5400000" algn="bl" rotWithShape="0">
              <a:srgbClr val="000000">
                <a:alpha val="50000"/>
              </a:srgbClr>
            </a:outerShdw>
          </a:effectLst>
        </p:spPr>
      </p:pic>
      <p:cxnSp>
        <p:nvCxnSpPr>
          <p:cNvPr id="443" name="Google Shape;443;p45"/>
          <p:cNvCxnSpPr>
            <a:stCxn id="444" idx="3"/>
          </p:cNvCxnSpPr>
          <p:nvPr/>
        </p:nvCxnSpPr>
        <p:spPr>
          <a:xfrm>
            <a:off x="4428650" y="4394350"/>
            <a:ext cx="692100" cy="6600"/>
          </a:xfrm>
          <a:prstGeom prst="straightConnector1">
            <a:avLst/>
          </a:prstGeom>
          <a:noFill/>
          <a:ln w="19050" cap="flat" cmpd="sng">
            <a:solidFill>
              <a:schemeClr val="accent1"/>
            </a:solidFill>
            <a:prstDash val="solid"/>
            <a:round/>
            <a:headEnd type="none" w="med" len="med"/>
            <a:tailEnd type="triangle" w="med" len="med"/>
          </a:ln>
        </p:spPr>
      </p:cxnSp>
      <p:cxnSp>
        <p:nvCxnSpPr>
          <p:cNvPr id="445" name="Google Shape;445;p45"/>
          <p:cNvCxnSpPr>
            <a:stCxn id="446" idx="2"/>
          </p:cNvCxnSpPr>
          <p:nvPr/>
        </p:nvCxnSpPr>
        <p:spPr>
          <a:xfrm>
            <a:off x="6157800" y="1781225"/>
            <a:ext cx="485100" cy="1147800"/>
          </a:xfrm>
          <a:prstGeom prst="straightConnector1">
            <a:avLst/>
          </a:prstGeom>
          <a:noFill/>
          <a:ln w="19050" cap="flat" cmpd="sng">
            <a:solidFill>
              <a:schemeClr val="accent1"/>
            </a:solidFill>
            <a:prstDash val="solid"/>
            <a:round/>
            <a:headEnd type="none" w="med" len="med"/>
            <a:tailEnd type="triangle" w="med" len="med"/>
          </a:ln>
        </p:spPr>
      </p:cxnSp>
      <p:sp>
        <p:nvSpPr>
          <p:cNvPr id="444" name="Google Shape;444;p45"/>
          <p:cNvSpPr txBox="1"/>
          <p:nvPr/>
        </p:nvSpPr>
        <p:spPr>
          <a:xfrm>
            <a:off x="2683550" y="3972700"/>
            <a:ext cx="1745100" cy="8433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Nunito Sans"/>
                <a:ea typeface="Nunito Sans"/>
                <a:cs typeface="Nunito Sans"/>
                <a:sym typeface="Nunito Sans"/>
              </a:rPr>
              <a:t>2. Add another open licence under “Terms of Use”</a:t>
            </a:r>
            <a:endParaRPr>
              <a:latin typeface="Nunito Sans"/>
              <a:ea typeface="Nunito Sans"/>
              <a:cs typeface="Nunito Sans"/>
              <a:sym typeface="Nunito Sans"/>
            </a:endParaRPr>
          </a:p>
        </p:txBody>
      </p:sp>
      <p:sp>
        <p:nvSpPr>
          <p:cNvPr id="446" name="Google Shape;446;p45"/>
          <p:cNvSpPr txBox="1"/>
          <p:nvPr/>
        </p:nvSpPr>
        <p:spPr>
          <a:xfrm>
            <a:off x="5442300" y="1201025"/>
            <a:ext cx="1431000" cy="580200"/>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Nunito Sans"/>
                <a:ea typeface="Nunito Sans"/>
                <a:cs typeface="Nunito Sans"/>
                <a:sym typeface="Nunito Sans"/>
              </a:rPr>
              <a:t>1. Click “No, do not apply CC0”</a:t>
            </a:r>
            <a:endParaRPr>
              <a:latin typeface="Nunito Sans"/>
              <a:ea typeface="Nunito Sans"/>
              <a:cs typeface="Nunito Sans"/>
              <a:sym typeface="Nunito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0"/>
        <p:cNvGrpSpPr/>
        <p:nvPr/>
      </p:nvGrpSpPr>
      <p:grpSpPr>
        <a:xfrm>
          <a:off x="0" y="0"/>
          <a:ext cx="0" cy="0"/>
          <a:chOff x="0" y="0"/>
          <a:chExt cx="0" cy="0"/>
        </a:xfrm>
      </p:grpSpPr>
      <p:pic>
        <p:nvPicPr>
          <p:cNvPr id="451" name="Google Shape;451;p46"/>
          <p:cNvPicPr preferRelativeResize="0"/>
          <p:nvPr/>
        </p:nvPicPr>
        <p:blipFill>
          <a:blip r:embed="rId3">
            <a:alphaModFix/>
          </a:blip>
          <a:stretch>
            <a:fillRect/>
          </a:stretch>
        </p:blipFill>
        <p:spPr>
          <a:xfrm>
            <a:off x="4695200" y="236951"/>
            <a:ext cx="3961251" cy="3155249"/>
          </a:xfrm>
          <a:prstGeom prst="rect">
            <a:avLst/>
          </a:prstGeom>
          <a:noFill/>
          <a:ln>
            <a:noFill/>
          </a:ln>
          <a:effectLst>
            <a:outerShdw blurRad="57150" dist="19050" dir="5400000" algn="bl" rotWithShape="0">
              <a:srgbClr val="000000">
                <a:alpha val="50000"/>
              </a:srgbClr>
            </a:outerShdw>
          </a:effectLst>
        </p:spPr>
      </p:pic>
      <p:sp>
        <p:nvSpPr>
          <p:cNvPr id="452" name="Google Shape;452;p4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32</a:t>
            </a:fld>
            <a:endParaRPr/>
          </a:p>
        </p:txBody>
      </p:sp>
      <p:pic>
        <p:nvPicPr>
          <p:cNvPr id="453" name="Google Shape;453;p46"/>
          <p:cNvPicPr preferRelativeResize="0"/>
          <p:nvPr/>
        </p:nvPicPr>
        <p:blipFill>
          <a:blip r:embed="rId4">
            <a:alphaModFix/>
          </a:blip>
          <a:stretch>
            <a:fillRect/>
          </a:stretch>
        </p:blipFill>
        <p:spPr>
          <a:xfrm>
            <a:off x="306150" y="236950"/>
            <a:ext cx="3880626" cy="2630775"/>
          </a:xfrm>
          <a:prstGeom prst="rect">
            <a:avLst/>
          </a:prstGeom>
          <a:noFill/>
          <a:ln>
            <a:noFill/>
          </a:ln>
          <a:effectLst>
            <a:outerShdw blurRad="57150" dist="19050" dir="5400000" algn="bl" rotWithShape="0">
              <a:srgbClr val="000000">
                <a:alpha val="50000"/>
              </a:srgbClr>
            </a:outerShdw>
          </a:effectLst>
        </p:spPr>
      </p:pic>
      <p:sp>
        <p:nvSpPr>
          <p:cNvPr id="454" name="Google Shape;454;p46"/>
          <p:cNvSpPr txBox="1"/>
          <p:nvPr/>
        </p:nvSpPr>
        <p:spPr>
          <a:xfrm>
            <a:off x="2368050" y="1437725"/>
            <a:ext cx="1083900" cy="4689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Figshare</a:t>
            </a:r>
            <a:endParaRPr sz="1700" b="1">
              <a:latin typeface="Nunito Sans"/>
              <a:ea typeface="Nunito Sans"/>
              <a:cs typeface="Nunito Sans"/>
              <a:sym typeface="Nunito Sans"/>
            </a:endParaRPr>
          </a:p>
        </p:txBody>
      </p:sp>
      <p:pic>
        <p:nvPicPr>
          <p:cNvPr id="455" name="Google Shape;455;p46"/>
          <p:cNvPicPr preferRelativeResize="0"/>
          <p:nvPr/>
        </p:nvPicPr>
        <p:blipFill>
          <a:blip r:embed="rId5">
            <a:alphaModFix/>
          </a:blip>
          <a:stretch>
            <a:fillRect/>
          </a:stretch>
        </p:blipFill>
        <p:spPr>
          <a:xfrm>
            <a:off x="1259525" y="2752325"/>
            <a:ext cx="4222274" cy="2237424"/>
          </a:xfrm>
          <a:prstGeom prst="rect">
            <a:avLst/>
          </a:prstGeom>
          <a:noFill/>
          <a:ln>
            <a:noFill/>
          </a:ln>
          <a:effectLst>
            <a:outerShdw blurRad="57150" dist="19050" dir="5400000" algn="bl" rotWithShape="0">
              <a:srgbClr val="000000">
                <a:alpha val="50000"/>
              </a:srgbClr>
            </a:outerShdw>
          </a:effectLst>
        </p:spPr>
      </p:pic>
      <p:sp>
        <p:nvSpPr>
          <p:cNvPr id="456" name="Google Shape;456;p46"/>
          <p:cNvSpPr txBox="1"/>
          <p:nvPr/>
        </p:nvSpPr>
        <p:spPr>
          <a:xfrm>
            <a:off x="7480575" y="1766950"/>
            <a:ext cx="761400" cy="468900"/>
          </a:xfrm>
          <a:prstGeom prst="rect">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OSF</a:t>
            </a:r>
            <a:endParaRPr sz="1700" b="1">
              <a:latin typeface="Nunito Sans"/>
              <a:ea typeface="Nunito Sans"/>
              <a:cs typeface="Nunito Sans"/>
              <a:sym typeface="Nunito Sans"/>
            </a:endParaRPr>
          </a:p>
        </p:txBody>
      </p:sp>
      <p:sp>
        <p:nvSpPr>
          <p:cNvPr id="457" name="Google Shape;457;p46"/>
          <p:cNvSpPr txBox="1"/>
          <p:nvPr/>
        </p:nvSpPr>
        <p:spPr>
          <a:xfrm>
            <a:off x="3710775" y="3180250"/>
            <a:ext cx="1083900" cy="4689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a:latin typeface="Nunito Sans"/>
                <a:ea typeface="Nunito Sans"/>
                <a:cs typeface="Nunito Sans"/>
                <a:sym typeface="Nunito Sans"/>
              </a:rPr>
              <a:t>Zenodo</a:t>
            </a:r>
            <a:endParaRPr sz="1700" b="1">
              <a:latin typeface="Nunito Sans"/>
              <a:ea typeface="Nunito Sans"/>
              <a:cs typeface="Nunito Sans"/>
              <a:sym typeface="Nunito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61"/>
        <p:cNvGrpSpPr/>
        <p:nvPr/>
      </p:nvGrpSpPr>
      <p:grpSpPr>
        <a:xfrm>
          <a:off x="0" y="0"/>
          <a:ext cx="0" cy="0"/>
          <a:chOff x="0" y="0"/>
          <a:chExt cx="0" cy="0"/>
        </a:xfrm>
      </p:grpSpPr>
      <p:sp>
        <p:nvSpPr>
          <p:cNvPr id="462" name="Google Shape;462;p4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33</a:t>
            </a:fld>
            <a:endParaRPr/>
          </a:p>
        </p:txBody>
      </p:sp>
      <p:pic>
        <p:nvPicPr>
          <p:cNvPr id="463" name="Google Shape;463;p47" descr="Scholars Portal Dataverse is a publicly accessible Canadian data repository provided by Scholars Portal on behalf of the Ontario Council of University Libraries (OCUL) and other participating institutions. Dataverse can be used by anyone in the world to deposit, share, and archive research data.&#10;&#10;This video is a quick guide on how to publishing datasets in Dataverse. &#10;Adding a dataset - 0:43&#10;Editing datasets - 2:18&#10;Creating a private URL - 3:18&#10;Publishing a dataset - 3:56&#10;&#10;For more information, please see the Dataverse user guide: https://learn.scholarsportal.info/all...&#10;Find your local Dataverse contact: https://learn.scholarsportal.info/all-guides/dataverse/help/&#10;Or visit Scholars Portal Dataverse: https://dataverse.scholarsportal.info/&#10;&#10;This video was produced by Sara Stonehouse and the Scholars Portal Data &amp; GIS Team and narrated by Sara Stonehouse." title="Publishing Datasets in Dataverse">
            <a:hlinkClick r:id="rId3"/>
          </p:cNvPr>
          <p:cNvPicPr preferRelativeResize="0"/>
          <p:nvPr/>
        </p:nvPicPr>
        <p:blipFill>
          <a:blip r:embed="rId4">
            <a:alphaModFix/>
          </a:blip>
          <a:stretch>
            <a:fillRect/>
          </a:stretch>
        </p:blipFill>
        <p:spPr>
          <a:xfrm>
            <a:off x="2204150" y="1284375"/>
            <a:ext cx="4572000" cy="3429000"/>
          </a:xfrm>
          <a:prstGeom prst="rect">
            <a:avLst/>
          </a:prstGeom>
          <a:noFill/>
          <a:ln>
            <a:noFill/>
          </a:ln>
        </p:spPr>
      </p:pic>
      <p:sp>
        <p:nvSpPr>
          <p:cNvPr id="464" name="Google Shape;464;p47"/>
          <p:cNvSpPr txBox="1"/>
          <p:nvPr/>
        </p:nvSpPr>
        <p:spPr>
          <a:xfrm>
            <a:off x="382050" y="509400"/>
            <a:ext cx="7524000" cy="978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2400">
                <a:solidFill>
                  <a:srgbClr val="434343"/>
                </a:solidFill>
                <a:latin typeface="Nunito Sans"/>
                <a:ea typeface="Nunito Sans"/>
                <a:cs typeface="Nunito Sans"/>
                <a:sym typeface="Nunito Sans"/>
              </a:rPr>
              <a:t>Publishing datasets in Scholars Portal Dataverse</a:t>
            </a:r>
            <a:endParaRPr sz="2400">
              <a:solidFill>
                <a:srgbClr val="434343"/>
              </a:solidFill>
              <a:latin typeface="Nunito Sans"/>
              <a:ea typeface="Nunito Sans"/>
              <a:cs typeface="Nunito Sans"/>
              <a:sym typeface="Nunito Sans"/>
            </a:endParaRPr>
          </a:p>
          <a:p>
            <a:pPr marL="0" lvl="0" indent="0" algn="l" rtl="0">
              <a:spcBef>
                <a:spcPts val="0"/>
              </a:spcBef>
              <a:spcAft>
                <a:spcPts val="0"/>
              </a:spcAft>
              <a:buNone/>
            </a:pPr>
            <a:endParaRPr sz="2400">
              <a:solidFill>
                <a:srgbClr val="434343"/>
              </a:solidFill>
              <a:latin typeface="Nunito Sans"/>
              <a:ea typeface="Nunito Sans"/>
              <a:cs typeface="Nunito Sans"/>
              <a:sym typeface="Nuni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3"/>
                                        </p:tgtEl>
                                        <p:attrNameLst>
                                          <p:attrName>style.visibility</p:attrName>
                                        </p:attrNameLst>
                                      </p:cBhvr>
                                      <p:to>
                                        <p:strVal val="visible"/>
                                      </p:to>
                                    </p:set>
                                    <p:animEffect transition="in" filter="fade">
                                      <p:cBhvr>
                                        <p:cTn id="7" dur="1000"/>
                                        <p:tgtEl>
                                          <p:spTgt spid="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8"/>
        <p:cNvGrpSpPr/>
        <p:nvPr/>
      </p:nvGrpSpPr>
      <p:grpSpPr>
        <a:xfrm>
          <a:off x="0" y="0"/>
          <a:ext cx="0" cy="0"/>
          <a:chOff x="0" y="0"/>
          <a:chExt cx="0" cy="0"/>
        </a:xfrm>
      </p:grpSpPr>
      <p:sp>
        <p:nvSpPr>
          <p:cNvPr id="469" name="Google Shape;469;p4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34</a:t>
            </a:fld>
            <a:endParaRPr/>
          </a:p>
        </p:txBody>
      </p:sp>
      <p:pic>
        <p:nvPicPr>
          <p:cNvPr id="470" name="Google Shape;470;p48"/>
          <p:cNvPicPr preferRelativeResize="0"/>
          <p:nvPr/>
        </p:nvPicPr>
        <p:blipFill>
          <a:blip r:embed="rId3">
            <a:alphaModFix/>
          </a:blip>
          <a:stretch>
            <a:fillRect/>
          </a:stretch>
        </p:blipFill>
        <p:spPr>
          <a:xfrm>
            <a:off x="152400" y="152400"/>
            <a:ext cx="8329640" cy="4445051"/>
          </a:xfrm>
          <a:prstGeom prst="rect">
            <a:avLst/>
          </a:prstGeom>
          <a:noFill/>
          <a:ln>
            <a:noFill/>
          </a:ln>
        </p:spPr>
      </p:pic>
      <p:sp>
        <p:nvSpPr>
          <p:cNvPr id="471" name="Google Shape;471;p48"/>
          <p:cNvSpPr txBox="1"/>
          <p:nvPr/>
        </p:nvSpPr>
        <p:spPr>
          <a:xfrm>
            <a:off x="349500" y="4746550"/>
            <a:ext cx="8445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latin typeface="Nunito Sans"/>
                <a:ea typeface="Nunito Sans"/>
                <a:cs typeface="Nunito Sans"/>
                <a:sym typeface="Nunito Sans"/>
                <a:hlinkClick r:id="rId4"/>
              </a:rPr>
              <a:t>https://portagenetwork.ca/news/call-for-applications-ndrio-portage-covid-19-data-curation-funding/</a:t>
            </a:r>
            <a:r>
              <a:rPr lang="en">
                <a:latin typeface="Nunito Sans"/>
                <a:ea typeface="Nunito Sans"/>
                <a:cs typeface="Nunito Sans"/>
                <a:sym typeface="Nunito Sans"/>
              </a:rPr>
              <a:t> </a:t>
            </a:r>
            <a:endParaRPr>
              <a:latin typeface="Nunito Sans"/>
              <a:ea typeface="Nunito Sans"/>
              <a:cs typeface="Nunito Sans"/>
              <a:sym typeface="Nuni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49"/>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Key Takeways</a:t>
            </a:r>
            <a:endParaRPr b="1"/>
          </a:p>
        </p:txBody>
      </p:sp>
      <p:sp>
        <p:nvSpPr>
          <p:cNvPr id="477" name="Google Shape;477;p49"/>
          <p:cNvSpPr txBox="1">
            <a:spLocks noGrp="1"/>
          </p:cNvSpPr>
          <p:nvPr>
            <p:ph type="body" idx="1"/>
          </p:nvPr>
        </p:nvSpPr>
        <p:spPr>
          <a:xfrm>
            <a:off x="3039375" y="452525"/>
            <a:ext cx="5596200" cy="3981000"/>
          </a:xfrm>
          <a:prstGeom prst="rect">
            <a:avLst/>
          </a:prstGeom>
        </p:spPr>
        <p:txBody>
          <a:bodyPr spcFirstLastPara="1" wrap="square" lIns="91425" tIns="91425" rIns="91425" bIns="91425" anchor="t" anchorCtr="0">
            <a:noAutofit/>
          </a:bodyPr>
          <a:lstStyle/>
          <a:p>
            <a:pPr marL="457200" lvl="0" indent="-387350" algn="l" rtl="0">
              <a:lnSpc>
                <a:spcPct val="100000"/>
              </a:lnSpc>
              <a:spcBef>
                <a:spcPts val="1000"/>
              </a:spcBef>
              <a:spcAft>
                <a:spcPts val="0"/>
              </a:spcAft>
              <a:buSzPts val="2500"/>
              <a:buChar char="▪"/>
            </a:pPr>
            <a:r>
              <a:rPr lang="en" sz="2500"/>
              <a:t>Ensure you have the authority to share the data</a:t>
            </a:r>
            <a:endParaRPr sz="2500"/>
          </a:p>
          <a:p>
            <a:pPr marL="457200" lvl="0" indent="-387350" algn="l" rtl="0">
              <a:lnSpc>
                <a:spcPct val="100000"/>
              </a:lnSpc>
              <a:spcBef>
                <a:spcPts val="1000"/>
              </a:spcBef>
              <a:spcAft>
                <a:spcPts val="0"/>
              </a:spcAft>
              <a:buSzPts val="2500"/>
              <a:buChar char="▪"/>
            </a:pPr>
            <a:r>
              <a:rPr lang="en" sz="2500"/>
              <a:t>Choose a disciplinary or generalist repository</a:t>
            </a:r>
            <a:endParaRPr sz="2500"/>
          </a:p>
          <a:p>
            <a:pPr marL="457200" lvl="0" indent="-387350" algn="l" rtl="0">
              <a:lnSpc>
                <a:spcPct val="100000"/>
              </a:lnSpc>
              <a:spcBef>
                <a:spcPts val="1000"/>
              </a:spcBef>
              <a:spcAft>
                <a:spcPts val="0"/>
              </a:spcAft>
              <a:buSzPts val="2500"/>
              <a:buChar char="▪"/>
            </a:pPr>
            <a:r>
              <a:rPr lang="en" sz="2500"/>
              <a:t>Add descriptive metadata</a:t>
            </a:r>
            <a:endParaRPr sz="2500"/>
          </a:p>
          <a:p>
            <a:pPr marL="457200" lvl="0" indent="-387350" algn="l" rtl="0">
              <a:lnSpc>
                <a:spcPct val="100000"/>
              </a:lnSpc>
              <a:spcBef>
                <a:spcPts val="1000"/>
              </a:spcBef>
              <a:spcAft>
                <a:spcPts val="0"/>
              </a:spcAft>
              <a:buSzPts val="2500"/>
              <a:buChar char="▪"/>
            </a:pPr>
            <a:r>
              <a:rPr lang="en" sz="2500"/>
              <a:t>Share your data under an open licence such as Creative Commons</a:t>
            </a:r>
            <a:endParaRPr sz="2500"/>
          </a:p>
          <a:p>
            <a:pPr marL="457200" lvl="0" indent="-387350" algn="l" rtl="0">
              <a:lnSpc>
                <a:spcPct val="100000"/>
              </a:lnSpc>
              <a:spcBef>
                <a:spcPts val="1000"/>
              </a:spcBef>
              <a:spcAft>
                <a:spcPts val="0"/>
              </a:spcAft>
              <a:buSzPts val="2500"/>
              <a:buChar char="▪"/>
            </a:pPr>
            <a:r>
              <a:rPr lang="en" sz="2500"/>
              <a:t>Cite your data</a:t>
            </a:r>
            <a:endParaRPr sz="2500"/>
          </a:p>
          <a:p>
            <a:pPr marL="457200" lvl="0" indent="0" algn="l" rtl="0">
              <a:lnSpc>
                <a:spcPct val="100000"/>
              </a:lnSpc>
              <a:spcBef>
                <a:spcPts val="1000"/>
              </a:spcBef>
              <a:spcAft>
                <a:spcPts val="1000"/>
              </a:spcAft>
              <a:buNone/>
            </a:pPr>
            <a:endParaRPr sz="2500"/>
          </a:p>
        </p:txBody>
      </p:sp>
      <p:sp>
        <p:nvSpPr>
          <p:cNvPr id="478" name="Google Shape;478;p4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50"/>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Thank you!</a:t>
            </a:r>
            <a:endParaRPr b="1"/>
          </a:p>
          <a:p>
            <a:pPr marL="0" lvl="0" indent="0" algn="l" rtl="0">
              <a:spcBef>
                <a:spcPts val="0"/>
              </a:spcBef>
              <a:spcAft>
                <a:spcPts val="0"/>
              </a:spcAft>
              <a:buNone/>
            </a:pPr>
            <a:endParaRPr b="1"/>
          </a:p>
          <a:p>
            <a:pPr marL="0" lvl="0" indent="0" algn="l" rtl="0">
              <a:spcBef>
                <a:spcPts val="0"/>
              </a:spcBef>
              <a:spcAft>
                <a:spcPts val="0"/>
              </a:spcAft>
              <a:buNone/>
            </a:pPr>
            <a:r>
              <a:rPr lang="en" b="1"/>
              <a:t>Questions?</a:t>
            </a:r>
            <a:endParaRPr b="1"/>
          </a:p>
        </p:txBody>
      </p:sp>
      <p:sp>
        <p:nvSpPr>
          <p:cNvPr id="484" name="Google Shape;484;p50"/>
          <p:cNvSpPr txBox="1">
            <a:spLocks noGrp="1"/>
          </p:cNvSpPr>
          <p:nvPr>
            <p:ph type="body" idx="1"/>
          </p:nvPr>
        </p:nvSpPr>
        <p:spPr>
          <a:xfrm>
            <a:off x="2886150" y="575500"/>
            <a:ext cx="6063900" cy="2885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700" i="0">
                <a:solidFill>
                  <a:schemeClr val="dk2"/>
                </a:solidFill>
                <a:latin typeface="Nunito Sans"/>
                <a:ea typeface="Nunito Sans"/>
                <a:cs typeface="Nunito Sans"/>
                <a:sym typeface="Nunito Sans"/>
              </a:rPr>
              <a:t>Mélanie Brunet, Copyright Services Librarian</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r>
              <a:rPr lang="en" sz="1700" i="0" u="sng">
                <a:solidFill>
                  <a:schemeClr val="hlink"/>
                </a:solidFill>
                <a:latin typeface="Nunito Sans"/>
                <a:ea typeface="Nunito Sans"/>
                <a:cs typeface="Nunito Sans"/>
                <a:sym typeface="Nunito Sans"/>
                <a:hlinkClick r:id="rId3"/>
              </a:rPr>
              <a:t>melanie.brunet@uottawa.ca</a:t>
            </a:r>
            <a:r>
              <a:rPr lang="en" sz="1700" i="0">
                <a:solidFill>
                  <a:schemeClr val="dk2"/>
                </a:solidFill>
                <a:latin typeface="Nunito Sans"/>
                <a:ea typeface="Nunito Sans"/>
                <a:cs typeface="Nunito Sans"/>
                <a:sym typeface="Nunito Sans"/>
              </a:rPr>
              <a:t> </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r>
              <a:rPr lang="en" sz="1700" i="0">
                <a:solidFill>
                  <a:schemeClr val="dk2"/>
                </a:solidFill>
                <a:latin typeface="Nunito Sans"/>
                <a:ea typeface="Nunito Sans"/>
                <a:cs typeface="Nunito Sans"/>
                <a:sym typeface="Nunito Sans"/>
              </a:rPr>
              <a:t>Jeanette Hatherill, Scholarly Communication Librarian</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r>
              <a:rPr lang="en" sz="1700" i="0" u="sng">
                <a:solidFill>
                  <a:schemeClr val="hlink"/>
                </a:solidFill>
                <a:latin typeface="Nunito Sans"/>
                <a:ea typeface="Nunito Sans"/>
                <a:cs typeface="Nunito Sans"/>
                <a:sym typeface="Nunito Sans"/>
                <a:hlinkClick r:id="rId4"/>
              </a:rPr>
              <a:t>jeanette.hatherill@uottawa.ca</a:t>
            </a:r>
            <a:r>
              <a:rPr lang="en" sz="1700" i="0">
                <a:solidFill>
                  <a:schemeClr val="dk2"/>
                </a:solidFill>
                <a:latin typeface="Nunito Sans"/>
                <a:ea typeface="Nunito Sans"/>
                <a:cs typeface="Nunito Sans"/>
                <a:sym typeface="Nunito Sans"/>
              </a:rPr>
              <a:t> </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r>
              <a:rPr lang="en" sz="1700" i="0">
                <a:solidFill>
                  <a:schemeClr val="dk2"/>
                </a:solidFill>
                <a:latin typeface="Nunito Sans"/>
                <a:ea typeface="Nunito Sans"/>
                <a:cs typeface="Nunito Sans"/>
                <a:sym typeface="Nunito Sans"/>
              </a:rPr>
              <a:t>Chantal Ripp, Research Data Management Librarian (Interim)</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r>
              <a:rPr lang="en" sz="1700" i="0" u="sng">
                <a:solidFill>
                  <a:schemeClr val="hlink"/>
                </a:solidFill>
                <a:latin typeface="Nunito Sans"/>
                <a:ea typeface="Nunito Sans"/>
                <a:cs typeface="Nunito Sans"/>
                <a:sym typeface="Nunito Sans"/>
                <a:hlinkClick r:id="rId5"/>
              </a:rPr>
              <a:t>chantal.ripp@uottawa.ca</a:t>
            </a:r>
            <a:endParaRPr sz="1700" i="0">
              <a:solidFill>
                <a:schemeClr val="dk2"/>
              </a:solidFill>
              <a:latin typeface="Nunito Sans"/>
              <a:ea typeface="Nunito Sans"/>
              <a:cs typeface="Nunito Sans"/>
              <a:sym typeface="Nunito Sans"/>
            </a:endParaRPr>
          </a:p>
          <a:p>
            <a:pPr marL="0" lvl="0" indent="0" algn="l" rtl="0">
              <a:spcBef>
                <a:spcPts val="600"/>
              </a:spcBef>
              <a:spcAft>
                <a:spcPts val="0"/>
              </a:spcAft>
              <a:buNone/>
            </a:pPr>
            <a:endParaRPr sz="1700" i="0">
              <a:solidFill>
                <a:schemeClr val="dk2"/>
              </a:solidFill>
              <a:latin typeface="Nunito Sans"/>
              <a:ea typeface="Nunito Sans"/>
              <a:cs typeface="Nunito Sans"/>
              <a:sym typeface="Nunito Sans"/>
            </a:endParaRPr>
          </a:p>
        </p:txBody>
      </p:sp>
      <p:sp>
        <p:nvSpPr>
          <p:cNvPr id="485" name="Google Shape;485;p5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36</a:t>
            </a:fld>
            <a:endParaRPr/>
          </a:p>
        </p:txBody>
      </p:sp>
      <p:sp>
        <p:nvSpPr>
          <p:cNvPr id="486" name="Google Shape;486;p50"/>
          <p:cNvSpPr txBox="1">
            <a:spLocks noGrp="1"/>
          </p:cNvSpPr>
          <p:nvPr>
            <p:ph type="body" idx="2"/>
          </p:nvPr>
        </p:nvSpPr>
        <p:spPr>
          <a:xfrm>
            <a:off x="2886150" y="3160275"/>
            <a:ext cx="5806500" cy="1752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Credits: </a:t>
            </a:r>
            <a:endParaRPr/>
          </a:p>
          <a:p>
            <a:pPr marL="0" lvl="0" indent="0" algn="l" rtl="0">
              <a:spcBef>
                <a:spcPts val="1000"/>
              </a:spcBef>
              <a:spcAft>
                <a:spcPts val="0"/>
              </a:spcAft>
              <a:buNone/>
            </a:pPr>
            <a:r>
              <a:rPr lang="en" u="sng">
                <a:solidFill>
                  <a:srgbClr val="1155CC"/>
                </a:solidFill>
                <a:hlinkClick r:id="rId6">
                  <a:extLst>
                    <a:ext uri="{A12FA001-AC4F-418D-AE19-62706E023703}">
                      <ahyp:hlinkClr xmlns:ahyp="http://schemas.microsoft.com/office/drawing/2018/hyperlinkcolor" val="tx"/>
                    </a:ext>
                  </a:extLst>
                </a:hlinkClick>
              </a:rPr>
              <a:t>Ulysses presentation template</a:t>
            </a:r>
            <a:r>
              <a:rPr lang="en"/>
              <a:t> by </a:t>
            </a:r>
            <a:r>
              <a:rPr lang="en" u="sng">
                <a:solidFill>
                  <a:schemeClr val="hlink"/>
                </a:solidFill>
                <a:hlinkClick r:id="rId7"/>
              </a:rPr>
              <a:t>SlidesCarnival</a:t>
            </a:r>
            <a:r>
              <a:rPr lang="en"/>
              <a:t>, </a:t>
            </a:r>
            <a:r>
              <a:rPr lang="en" u="sng">
                <a:solidFill>
                  <a:schemeClr val="hlink"/>
                </a:solidFill>
                <a:hlinkClick r:id="rId8"/>
              </a:rPr>
              <a:t>CC BY 4.0</a:t>
            </a:r>
            <a:endParaRPr>
              <a:solidFill>
                <a:srgbClr val="000000"/>
              </a:solidFill>
            </a:endParaRPr>
          </a:p>
          <a:p>
            <a:pPr marL="0" lvl="0" indent="0" algn="l" rtl="0">
              <a:spcBef>
                <a:spcPts val="1000"/>
              </a:spcBef>
              <a:spcAft>
                <a:spcPts val="1000"/>
              </a:spcAft>
              <a:buNone/>
            </a:pPr>
            <a:r>
              <a:rPr lang="en"/>
              <a:t>Unless otherwise noted, icons used in this presentation are from the</a:t>
            </a:r>
            <a:r>
              <a:rPr lang="en">
                <a:uFill>
                  <a:noFill/>
                </a:uFill>
                <a:hlinkClick r:id="rId9"/>
              </a:rPr>
              <a:t> </a:t>
            </a:r>
            <a:r>
              <a:rPr lang="en" u="sng">
                <a:solidFill>
                  <a:srgbClr val="1155CC"/>
                </a:solidFill>
                <a:hlinkClick r:id="rId9">
                  <a:extLst>
                    <a:ext uri="{A12FA001-AC4F-418D-AE19-62706E023703}">
                      <ahyp:hlinkClr xmlns:ahyp="http://schemas.microsoft.com/office/drawing/2018/hyperlinkcolor" val="tx"/>
                    </a:ext>
                  </a:extLst>
                </a:hlinkClick>
              </a:rPr>
              <a:t>Noun Project</a:t>
            </a:r>
            <a:r>
              <a:rPr lang="en"/>
              <a:t>, used with permission through a</a:t>
            </a:r>
            <a:r>
              <a:rPr lang="en">
                <a:uFill>
                  <a:noFill/>
                </a:uFill>
                <a:hlinkClick r:id="rId10"/>
              </a:rPr>
              <a:t> </a:t>
            </a:r>
            <a:r>
              <a:rPr lang="en" u="sng">
                <a:solidFill>
                  <a:srgbClr val="1155CC"/>
                </a:solidFill>
                <a:hlinkClick r:id="rId10">
                  <a:extLst>
                    <a:ext uri="{A12FA001-AC4F-418D-AE19-62706E023703}">
                      <ahyp:hlinkClr xmlns:ahyp="http://schemas.microsoft.com/office/drawing/2018/hyperlinkcolor" val="tx"/>
                    </a:ext>
                  </a:extLst>
                </a:hlinkClick>
              </a:rPr>
              <a:t>NounPro for Education royalty-free licence</a:t>
            </a:r>
            <a:endParaRPr>
              <a:solidFill>
                <a:srgbClr val="1155CC"/>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90"/>
        <p:cNvGrpSpPr/>
        <p:nvPr/>
      </p:nvGrpSpPr>
      <p:grpSpPr>
        <a:xfrm>
          <a:off x="0" y="0"/>
          <a:ext cx="0" cy="0"/>
          <a:chOff x="0" y="0"/>
          <a:chExt cx="0" cy="0"/>
        </a:xfrm>
      </p:grpSpPr>
      <p:sp>
        <p:nvSpPr>
          <p:cNvPr id="491" name="Google Shape;491;p5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37</a:t>
            </a:fld>
            <a:endParaRPr>
              <a:solidFill>
                <a:srgbClr val="FFFFFF"/>
              </a:solidFill>
            </a:endParaRPr>
          </a:p>
        </p:txBody>
      </p:sp>
      <p:sp>
        <p:nvSpPr>
          <p:cNvPr id="492" name="Google Shape;492;p5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Additional Resources</a:t>
            </a:r>
            <a:endParaRPr b="1"/>
          </a:p>
        </p:txBody>
      </p:sp>
      <p:sp>
        <p:nvSpPr>
          <p:cNvPr id="493" name="Google Shape;493;p51"/>
          <p:cNvSpPr txBox="1"/>
          <p:nvPr/>
        </p:nvSpPr>
        <p:spPr>
          <a:xfrm>
            <a:off x="2726625" y="321625"/>
            <a:ext cx="6181200" cy="45912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1800"/>
              </a:spcBef>
              <a:spcAft>
                <a:spcPts val="0"/>
              </a:spcAft>
              <a:buSzPts val="1600"/>
              <a:buFont typeface="Nunito Sans"/>
              <a:buChar char="●"/>
            </a:pPr>
            <a:r>
              <a:rPr lang="en" sz="1600" u="sng">
                <a:solidFill>
                  <a:schemeClr val="hlink"/>
                </a:solidFill>
                <a:latin typeface="Nunito Sans"/>
                <a:ea typeface="Nunito Sans"/>
                <a:cs typeface="Nunito Sans"/>
                <a:sym typeface="Nunito Sans"/>
                <a:hlinkClick r:id="rId3"/>
              </a:rPr>
              <a:t>FAQ: COVID-19 Rapid Response Data Sharing and Deposit Support</a:t>
            </a:r>
            <a:r>
              <a:rPr lang="en" sz="1600">
                <a:solidFill>
                  <a:schemeClr val="dk1"/>
                </a:solidFill>
                <a:latin typeface="Nunito Sans"/>
                <a:ea typeface="Nunito Sans"/>
                <a:cs typeface="Nunito Sans"/>
                <a:sym typeface="Nunito Sans"/>
              </a:rPr>
              <a:t>, version 1.1, April 2020, Felicity Tayler and Chantal Ripp, uOttawa, </a:t>
            </a:r>
            <a:r>
              <a:rPr lang="en" sz="1600" u="sng">
                <a:solidFill>
                  <a:schemeClr val="hlink"/>
                </a:solidFill>
                <a:latin typeface="Nunito Sans"/>
                <a:ea typeface="Nunito Sans"/>
                <a:cs typeface="Nunito Sans"/>
                <a:sym typeface="Nunito Sans"/>
                <a:hlinkClick r:id="rId4"/>
              </a:rPr>
              <a:t>CC BY 4.0</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800"/>
              </a:spcBef>
              <a:spcAft>
                <a:spcPts val="0"/>
              </a:spcAft>
              <a:buSzPts val="1600"/>
              <a:buFont typeface="Nunito Sans"/>
              <a:buChar char="●"/>
            </a:pPr>
            <a:r>
              <a:rPr lang="en" sz="1600">
                <a:solidFill>
                  <a:schemeClr val="dk1"/>
                </a:solidFill>
                <a:latin typeface="Nunito Sans"/>
                <a:ea typeface="Nunito Sans"/>
                <a:cs typeface="Nunito Sans"/>
                <a:sym typeface="Nunito Sans"/>
              </a:rPr>
              <a:t>Portage COVID-19 Working Group (2020, September 21). </a:t>
            </a:r>
            <a:r>
              <a:rPr lang="en" sz="1600" i="1">
                <a:solidFill>
                  <a:schemeClr val="dk1"/>
                </a:solidFill>
                <a:latin typeface="Nunito Sans"/>
                <a:ea typeface="Nunito Sans"/>
                <a:cs typeface="Nunito Sans"/>
                <a:sym typeface="Nunito Sans"/>
              </a:rPr>
              <a:t>Guide to COVID-19 Rapid Response Data Sharing and Deposit for Canadian Researchers</a:t>
            </a:r>
            <a:r>
              <a:rPr lang="en" sz="1600">
                <a:solidFill>
                  <a:schemeClr val="dk1"/>
                </a:solidFill>
                <a:latin typeface="Nunito Sans"/>
                <a:ea typeface="Nunito Sans"/>
                <a:cs typeface="Nunito Sans"/>
                <a:sym typeface="Nunito Sans"/>
              </a:rPr>
              <a:t> (Version 2). Zenodo. </a:t>
            </a:r>
            <a:r>
              <a:rPr lang="en" sz="1600" u="sng">
                <a:solidFill>
                  <a:schemeClr val="hlink"/>
                </a:solidFill>
                <a:latin typeface="Nunito Sans"/>
                <a:ea typeface="Nunito Sans"/>
                <a:cs typeface="Nunito Sans"/>
                <a:sym typeface="Nunito Sans"/>
                <a:hlinkClick r:id="rId5"/>
              </a:rPr>
              <a:t>h</a:t>
            </a:r>
            <a:r>
              <a:rPr lang="en" sz="1600" u="sng">
                <a:solidFill>
                  <a:schemeClr val="hlink"/>
                </a:solidFill>
                <a:latin typeface="Nunito Sans"/>
                <a:ea typeface="Nunito Sans"/>
                <a:cs typeface="Nunito Sans"/>
                <a:sym typeface="Nunito Sans"/>
                <a:hlinkClick r:id="rId5"/>
              </a:rPr>
              <a:t>ttp://doi.org/10.5281/zenodo.4270501</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4"/>
              </a:rPr>
              <a:t>CC BY 4.0</a:t>
            </a:r>
            <a:r>
              <a:rPr lang="en"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800"/>
              </a:spcBef>
              <a:spcAft>
                <a:spcPts val="0"/>
              </a:spcAft>
              <a:buSzPts val="1600"/>
              <a:buFont typeface="Nunito Sans"/>
              <a:buChar char="●"/>
            </a:pPr>
            <a:r>
              <a:rPr lang="en" sz="1600">
                <a:solidFill>
                  <a:schemeClr val="dk1"/>
                </a:solidFill>
                <a:latin typeface="Nunito Sans"/>
                <a:ea typeface="Nunito Sans"/>
                <a:cs typeface="Nunito Sans"/>
                <a:sym typeface="Nunito Sans"/>
              </a:rPr>
              <a:t>RDA COVID-19 </a:t>
            </a:r>
            <a:r>
              <a:rPr lang="en" sz="1600" i="1">
                <a:solidFill>
                  <a:schemeClr val="dk1"/>
                </a:solidFill>
                <a:latin typeface="Nunito Sans"/>
                <a:ea typeface="Nunito Sans"/>
                <a:cs typeface="Nunito Sans"/>
                <a:sym typeface="Nunito Sans"/>
              </a:rPr>
              <a:t>Working Group</a:t>
            </a:r>
            <a:r>
              <a:rPr lang="en" sz="1600">
                <a:solidFill>
                  <a:schemeClr val="dk1"/>
                </a:solidFill>
                <a:latin typeface="Nunito Sans"/>
                <a:ea typeface="Nunito Sans"/>
                <a:cs typeface="Nunito Sans"/>
                <a:sym typeface="Nunito Sans"/>
              </a:rPr>
              <a:t> (2020).</a:t>
            </a:r>
            <a:r>
              <a:rPr lang="en" sz="1600" i="1">
                <a:solidFill>
                  <a:schemeClr val="dk1"/>
                </a:solidFill>
                <a:latin typeface="Nunito Sans"/>
                <a:ea typeface="Nunito Sans"/>
                <a:cs typeface="Nunito Sans"/>
                <a:sym typeface="Nunito Sans"/>
              </a:rPr>
              <a:t> Recommendations and Guidelines on data sharing</a:t>
            </a:r>
            <a:r>
              <a:rPr lang="en" sz="1600">
                <a:solidFill>
                  <a:schemeClr val="dk1"/>
                </a:solidFill>
                <a:latin typeface="Nunito Sans"/>
                <a:ea typeface="Nunito Sans"/>
                <a:cs typeface="Nunito Sans"/>
                <a:sym typeface="Nunito Sans"/>
              </a:rPr>
              <a:t>. Research Data Alliance, </a:t>
            </a:r>
            <a:r>
              <a:rPr lang="en" sz="1600" u="sng">
                <a:solidFill>
                  <a:schemeClr val="hlink"/>
                </a:solidFill>
                <a:latin typeface="Nunito Sans"/>
                <a:ea typeface="Nunito Sans"/>
                <a:cs typeface="Nunito Sans"/>
                <a:sym typeface="Nunito Sans"/>
                <a:hlinkClick r:id="rId6"/>
              </a:rPr>
              <a:t>https://doi.org/10.15497/rda00052</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800"/>
              </a:spcBef>
              <a:spcAft>
                <a:spcPts val="1800"/>
              </a:spcAft>
              <a:buSzPts val="1600"/>
              <a:buFont typeface="Nunito Sans"/>
              <a:buChar char="●"/>
            </a:pPr>
            <a:r>
              <a:rPr lang="en" sz="1600">
                <a:solidFill>
                  <a:schemeClr val="dk1"/>
                </a:solidFill>
                <a:latin typeface="Nunito Sans"/>
                <a:ea typeface="Nunito Sans"/>
                <a:cs typeface="Nunito Sans"/>
                <a:sym typeface="Nunito Sans"/>
              </a:rPr>
              <a:t>Teresa Scassa (2018). </a:t>
            </a:r>
            <a:r>
              <a:rPr lang="en" sz="1600" i="1" u="sng">
                <a:solidFill>
                  <a:schemeClr val="hlink"/>
                </a:solidFill>
                <a:latin typeface="Nunito Sans"/>
                <a:ea typeface="Nunito Sans"/>
                <a:cs typeface="Nunito Sans"/>
                <a:sym typeface="Nunito Sans"/>
                <a:hlinkClick r:id="rId7"/>
              </a:rPr>
              <a:t>Data Ownership</a:t>
            </a:r>
            <a:r>
              <a:rPr lang="en" sz="1600">
                <a:solidFill>
                  <a:schemeClr val="dk1"/>
                </a:solidFill>
                <a:latin typeface="Nunito Sans"/>
                <a:ea typeface="Nunito Sans"/>
                <a:cs typeface="Nunito Sans"/>
                <a:sym typeface="Nunito Sans"/>
              </a:rPr>
              <a:t>. CIGI Papers No. 187, </a:t>
            </a:r>
            <a:r>
              <a:rPr lang="en" sz="1600" u="sng">
                <a:solidFill>
                  <a:schemeClr val="hlink"/>
                </a:solidFill>
                <a:latin typeface="Nunito Sans"/>
                <a:ea typeface="Nunito Sans"/>
                <a:cs typeface="Nunito Sans"/>
                <a:sym typeface="Nunito Sans"/>
                <a:hlinkClick r:id="rId8"/>
              </a:rPr>
              <a:t>CC BY-NC-ND 3.0</a:t>
            </a:r>
            <a:endParaRPr sz="1600" b="1">
              <a:solidFill>
                <a:schemeClr val="dk1"/>
              </a:solidFill>
              <a:latin typeface="Nunito Sans"/>
              <a:ea typeface="Nunito Sans"/>
              <a:cs typeface="Nunito Sans"/>
              <a:sym typeface="Nunito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97"/>
        <p:cNvGrpSpPr/>
        <p:nvPr/>
      </p:nvGrpSpPr>
      <p:grpSpPr>
        <a:xfrm>
          <a:off x="0" y="0"/>
          <a:ext cx="0" cy="0"/>
          <a:chOff x="0" y="0"/>
          <a:chExt cx="0" cy="0"/>
        </a:xfrm>
      </p:grpSpPr>
      <p:sp>
        <p:nvSpPr>
          <p:cNvPr id="498" name="Google Shape;498;p5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38</a:t>
            </a:fld>
            <a:endParaRPr>
              <a:solidFill>
                <a:srgbClr val="FFFFFF"/>
              </a:solidFill>
            </a:endParaRPr>
          </a:p>
        </p:txBody>
      </p:sp>
      <p:sp>
        <p:nvSpPr>
          <p:cNvPr id="499" name="Google Shape;499;p52"/>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Additional Resources</a:t>
            </a:r>
            <a:endParaRPr b="1"/>
          </a:p>
        </p:txBody>
      </p:sp>
      <p:sp>
        <p:nvSpPr>
          <p:cNvPr id="500" name="Google Shape;500;p52"/>
          <p:cNvSpPr txBox="1"/>
          <p:nvPr/>
        </p:nvSpPr>
        <p:spPr>
          <a:xfrm>
            <a:off x="2744250" y="365650"/>
            <a:ext cx="6213600" cy="45912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1800"/>
              </a:spcBef>
              <a:spcAft>
                <a:spcPts val="0"/>
              </a:spcAft>
              <a:buSzPts val="1600"/>
              <a:buFont typeface="Nunito Sans"/>
              <a:buChar char="●"/>
            </a:pPr>
            <a:r>
              <a:rPr lang="en" sz="1600">
                <a:solidFill>
                  <a:schemeClr val="dk1"/>
                </a:solidFill>
                <a:latin typeface="Nunito Sans"/>
                <a:ea typeface="Nunito Sans"/>
                <a:cs typeface="Nunito Sans"/>
                <a:sym typeface="Nunito Sans"/>
              </a:rPr>
              <a:t>Sensitive Data Expert Group. (2020, October 1). </a:t>
            </a:r>
            <a:r>
              <a:rPr lang="en" sz="1600" i="1">
                <a:solidFill>
                  <a:schemeClr val="dk1"/>
                </a:solidFill>
                <a:latin typeface="Nunito Sans"/>
                <a:ea typeface="Nunito Sans"/>
                <a:cs typeface="Nunito Sans"/>
                <a:sym typeface="Nunito Sans"/>
              </a:rPr>
              <a:t>Sensitive Data Toolkit for Researchers Part 3: Research Data Management Language for Informed Consent</a:t>
            </a:r>
            <a:r>
              <a:rPr lang="en" sz="1600">
                <a:solidFill>
                  <a:schemeClr val="dk1"/>
                </a:solidFill>
                <a:latin typeface="Nunito Sans"/>
                <a:ea typeface="Nunito Sans"/>
                <a:cs typeface="Nunito Sans"/>
                <a:sym typeface="Nunito Sans"/>
              </a:rPr>
              <a:t>. Zenodo. </a:t>
            </a:r>
            <a:r>
              <a:rPr lang="en" sz="1600" u="sng">
                <a:solidFill>
                  <a:schemeClr val="hlink"/>
                </a:solidFill>
                <a:latin typeface="Nunito Sans"/>
                <a:ea typeface="Nunito Sans"/>
                <a:cs typeface="Nunito Sans"/>
                <a:sym typeface="Nunito Sans"/>
                <a:hlinkClick r:id="rId3"/>
              </a:rPr>
              <a:t>http://doi.org/10.5281/zenodo.4107178</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4"/>
              </a:rPr>
              <a:t>CC BY-NC 4.0</a:t>
            </a:r>
            <a:endParaRPr sz="1600">
              <a:solidFill>
                <a:schemeClr val="dk1"/>
              </a:solidFill>
              <a:latin typeface="Nunito Sans"/>
              <a:ea typeface="Nunito Sans"/>
              <a:cs typeface="Nunito Sans"/>
              <a:sym typeface="Nunito Sans"/>
            </a:endParaRPr>
          </a:p>
          <a:p>
            <a:pPr marL="457200" lvl="0" indent="-330200" algn="l" rtl="0">
              <a:lnSpc>
                <a:spcPct val="115000"/>
              </a:lnSpc>
              <a:spcBef>
                <a:spcPts val="1800"/>
              </a:spcBef>
              <a:spcAft>
                <a:spcPts val="0"/>
              </a:spcAft>
              <a:buClr>
                <a:schemeClr val="dk1"/>
              </a:buClr>
              <a:buSzPts val="1600"/>
              <a:buFont typeface="Nunito Sans"/>
              <a:buChar char="●"/>
            </a:pPr>
            <a:r>
              <a:rPr lang="en" sz="1600">
                <a:solidFill>
                  <a:schemeClr val="dk1"/>
                </a:solidFill>
                <a:highlight>
                  <a:schemeClr val="lt1"/>
                </a:highlight>
                <a:latin typeface="Nunito Sans"/>
                <a:ea typeface="Nunito Sans"/>
                <a:cs typeface="Nunito Sans"/>
                <a:sym typeface="Nunito Sans"/>
              </a:rPr>
              <a:t>ARDC (2018). </a:t>
            </a:r>
            <a:r>
              <a:rPr lang="en" sz="1600" i="1" u="sng">
                <a:solidFill>
                  <a:schemeClr val="hlink"/>
                </a:solidFill>
                <a:highlight>
                  <a:schemeClr val="lt1"/>
                </a:highlight>
                <a:latin typeface="Nunito Sans"/>
                <a:ea typeface="Nunito Sans"/>
                <a:cs typeface="Nunito Sans"/>
                <a:sym typeface="Nunito Sans"/>
                <a:hlinkClick r:id="rId5"/>
              </a:rPr>
              <a:t>FAIR Self Assessment Tool</a:t>
            </a:r>
            <a:r>
              <a:rPr lang="en" sz="1600">
                <a:solidFill>
                  <a:schemeClr val="dk1"/>
                </a:solidFill>
                <a:highlight>
                  <a:schemeClr val="lt1"/>
                </a:highlight>
                <a:latin typeface="Nunito Sans"/>
                <a:ea typeface="Nunito Sans"/>
                <a:cs typeface="Nunito Sans"/>
                <a:sym typeface="Nunito Sans"/>
              </a:rPr>
              <a:t>, Australian Research Data Commons </a:t>
            </a:r>
            <a:endParaRPr sz="1600">
              <a:solidFill>
                <a:schemeClr val="dk1"/>
              </a:solidFill>
              <a:highlight>
                <a:schemeClr val="lt1"/>
              </a:highlight>
              <a:latin typeface="Nunito Sans"/>
              <a:ea typeface="Nunito Sans"/>
              <a:cs typeface="Nunito Sans"/>
              <a:sym typeface="Nunito Sans"/>
            </a:endParaRPr>
          </a:p>
          <a:p>
            <a:pPr marL="457200" lvl="0" indent="-330200" algn="l" rtl="0">
              <a:lnSpc>
                <a:spcPct val="115000"/>
              </a:lnSpc>
              <a:spcBef>
                <a:spcPts val="1800"/>
              </a:spcBef>
              <a:spcAft>
                <a:spcPts val="0"/>
              </a:spcAft>
              <a:buClr>
                <a:schemeClr val="dk1"/>
              </a:buClr>
              <a:buSzPts val="1600"/>
              <a:buFont typeface="Nunito Sans"/>
              <a:buChar char="●"/>
            </a:pPr>
            <a:r>
              <a:rPr lang="en" sz="1600">
                <a:solidFill>
                  <a:schemeClr val="dk1"/>
                </a:solidFill>
                <a:highlight>
                  <a:schemeClr val="lt1"/>
                </a:highlight>
                <a:latin typeface="Nunito Sans"/>
                <a:ea typeface="Nunito Sans"/>
                <a:cs typeface="Nunito Sans"/>
                <a:sym typeface="Nunito Sans"/>
              </a:rPr>
              <a:t>Jones, Sarah, &amp; Grootveld, Marjan. (2017, November). </a:t>
            </a:r>
            <a:r>
              <a:rPr lang="en" sz="1600" i="1">
                <a:solidFill>
                  <a:schemeClr val="dk1"/>
                </a:solidFill>
                <a:highlight>
                  <a:schemeClr val="lt1"/>
                </a:highlight>
                <a:latin typeface="Nunito Sans"/>
                <a:ea typeface="Nunito Sans"/>
                <a:cs typeface="Nunito Sans"/>
                <a:sym typeface="Nunito Sans"/>
              </a:rPr>
              <a:t>How FAIR are your data?</a:t>
            </a:r>
            <a:r>
              <a:rPr lang="en" sz="1600">
                <a:solidFill>
                  <a:schemeClr val="dk1"/>
                </a:solidFill>
                <a:highlight>
                  <a:schemeClr val="lt1"/>
                </a:highlight>
                <a:latin typeface="Nunito Sans"/>
                <a:ea typeface="Nunito Sans"/>
                <a:cs typeface="Nunito Sans"/>
                <a:sym typeface="Nunito Sans"/>
              </a:rPr>
              <a:t> Zenodo. </a:t>
            </a:r>
            <a:r>
              <a:rPr lang="en" sz="1600" u="sng">
                <a:solidFill>
                  <a:schemeClr val="hlink"/>
                </a:solidFill>
                <a:highlight>
                  <a:schemeClr val="lt1"/>
                </a:highlight>
                <a:latin typeface="Nunito Sans"/>
                <a:ea typeface="Nunito Sans"/>
                <a:cs typeface="Nunito Sans"/>
                <a:sym typeface="Nunito Sans"/>
                <a:hlinkClick r:id="rId6"/>
              </a:rPr>
              <a:t>http://doi.org/10.5281/zenodo.1065991</a:t>
            </a:r>
            <a:r>
              <a:rPr lang="en" sz="1600">
                <a:solidFill>
                  <a:schemeClr val="dk1"/>
                </a:solidFill>
                <a:latin typeface="Nunito Sans"/>
                <a:ea typeface="Nunito Sans"/>
                <a:cs typeface="Nunito Sans"/>
                <a:sym typeface="Nunito Sans"/>
              </a:rPr>
              <a:t>, </a:t>
            </a:r>
            <a:r>
              <a:rPr lang="en" sz="1600" u="sng">
                <a:solidFill>
                  <a:schemeClr val="hlink"/>
                </a:solidFill>
                <a:latin typeface="Nunito Sans"/>
                <a:ea typeface="Nunito Sans"/>
                <a:cs typeface="Nunito Sans"/>
                <a:sym typeface="Nunito Sans"/>
                <a:hlinkClick r:id="rId7"/>
              </a:rPr>
              <a:t>CC BY 4.0</a:t>
            </a:r>
            <a:endParaRPr sz="1600">
              <a:solidFill>
                <a:schemeClr val="dk1"/>
              </a:solidFill>
              <a:latin typeface="Nunito Sans"/>
              <a:ea typeface="Nunito Sans"/>
              <a:cs typeface="Nunito Sans"/>
              <a:sym typeface="Nunito Sans"/>
            </a:endParaRPr>
          </a:p>
          <a:p>
            <a:pPr marL="0" lvl="0" indent="0" algn="l" rtl="0">
              <a:lnSpc>
                <a:spcPct val="115000"/>
              </a:lnSpc>
              <a:spcBef>
                <a:spcPts val="1800"/>
              </a:spcBef>
              <a:spcAft>
                <a:spcPts val="1800"/>
              </a:spcAft>
              <a:buNone/>
            </a:pPr>
            <a:endParaRPr sz="1600" b="1">
              <a:solidFill>
                <a:schemeClr val="dk1"/>
              </a:solidFill>
              <a:latin typeface="Nunito Sans"/>
              <a:ea typeface="Nunito Sans"/>
              <a:cs typeface="Nunito Sans"/>
              <a:sym typeface="Nunito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4"/>
        <p:cNvGrpSpPr/>
        <p:nvPr/>
      </p:nvGrpSpPr>
      <p:grpSpPr>
        <a:xfrm>
          <a:off x="0" y="0"/>
          <a:ext cx="0" cy="0"/>
          <a:chOff x="0" y="0"/>
          <a:chExt cx="0" cy="0"/>
        </a:xfrm>
      </p:grpSpPr>
      <p:sp>
        <p:nvSpPr>
          <p:cNvPr id="505" name="Google Shape;505;p5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39</a:t>
            </a:fld>
            <a:endParaRPr>
              <a:solidFill>
                <a:srgbClr val="FFFFFF"/>
              </a:solidFill>
            </a:endParaRPr>
          </a:p>
        </p:txBody>
      </p:sp>
      <p:sp>
        <p:nvSpPr>
          <p:cNvPr id="506" name="Google Shape;506;p5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Copyright ownership and data categories</a:t>
            </a:r>
            <a:endParaRPr b="1"/>
          </a:p>
        </p:txBody>
      </p:sp>
      <p:sp>
        <p:nvSpPr>
          <p:cNvPr id="507" name="Google Shape;507;p53"/>
          <p:cNvSpPr txBox="1"/>
          <p:nvPr/>
        </p:nvSpPr>
        <p:spPr>
          <a:xfrm>
            <a:off x="3027625" y="485500"/>
            <a:ext cx="5796300" cy="426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Nunito Sans"/>
                <a:ea typeface="Nunito Sans"/>
                <a:cs typeface="Nunito Sans"/>
                <a:sym typeface="Nunito Sans"/>
              </a:rPr>
              <a:t>Primary data:</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Data collected for your own purposes from experiment or research you have conducted</a:t>
            </a:r>
            <a:endParaRPr sz="1700">
              <a:solidFill>
                <a:schemeClr val="dk1"/>
              </a:solidFill>
              <a:latin typeface="Nunito Sans"/>
              <a:ea typeface="Nunito Sans"/>
              <a:cs typeface="Nunito Sans"/>
              <a:sym typeface="Nunito Sans"/>
            </a:endParaRPr>
          </a:p>
          <a:p>
            <a:pPr marL="914400" lvl="1" indent="-336550" algn="l" rtl="0">
              <a:spcBef>
                <a:spcPts val="0"/>
              </a:spcBef>
              <a:spcAft>
                <a:spcPts val="0"/>
              </a:spcAft>
              <a:buClr>
                <a:schemeClr val="dk1"/>
              </a:buClr>
              <a:buSzPts val="1700"/>
              <a:buFont typeface="Nunito Sans"/>
              <a:buChar char="○"/>
            </a:pPr>
            <a:r>
              <a:rPr lang="en" sz="1500">
                <a:solidFill>
                  <a:schemeClr val="dk1"/>
                </a:solidFill>
                <a:latin typeface="Nunito Sans"/>
                <a:ea typeface="Nunito Sans"/>
                <a:cs typeface="Nunito Sans"/>
                <a:sym typeface="Nunito Sans"/>
              </a:rPr>
              <a:t>If copyright exists, you would likely be the owner (verify agreement or contract related to your research project to confirm)</a:t>
            </a:r>
            <a:endParaRPr sz="1700">
              <a:solidFill>
                <a:schemeClr val="dk1"/>
              </a:solidFill>
              <a:latin typeface="Nunito Sans"/>
              <a:ea typeface="Nunito Sans"/>
              <a:cs typeface="Nunito Sans"/>
              <a:sym typeface="Nunito Sans"/>
            </a:endParaRPr>
          </a:p>
          <a:p>
            <a:pPr marL="0" lvl="0" indent="0" algn="l" rtl="0">
              <a:spcBef>
                <a:spcPts val="1000"/>
              </a:spcBef>
              <a:spcAft>
                <a:spcPts val="0"/>
              </a:spcAft>
              <a:buNone/>
            </a:pPr>
            <a:r>
              <a:rPr lang="en" sz="1900">
                <a:solidFill>
                  <a:schemeClr val="dk1"/>
                </a:solidFill>
                <a:latin typeface="Nunito Sans"/>
                <a:ea typeface="Nunito Sans"/>
                <a:cs typeface="Nunito Sans"/>
                <a:sym typeface="Nunito Sans"/>
              </a:rPr>
              <a:t>Secondary data:</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Data collected for other purposes from experiment or research conducted by others</a:t>
            </a:r>
            <a:endParaRPr sz="1700">
              <a:solidFill>
                <a:schemeClr val="dk1"/>
              </a:solidFill>
              <a:latin typeface="Nunito Sans"/>
              <a:ea typeface="Nunito Sans"/>
              <a:cs typeface="Nunito Sans"/>
              <a:sym typeface="Nunito Sans"/>
            </a:endParaRPr>
          </a:p>
          <a:p>
            <a:pPr marL="914400" lvl="1" indent="-323850" algn="l" rtl="0">
              <a:spcBef>
                <a:spcPts val="0"/>
              </a:spcBef>
              <a:spcAft>
                <a:spcPts val="0"/>
              </a:spcAft>
              <a:buClr>
                <a:schemeClr val="dk1"/>
              </a:buClr>
              <a:buSzPts val="1500"/>
              <a:buFont typeface="Nunito Sans"/>
              <a:buChar char="○"/>
            </a:pPr>
            <a:r>
              <a:rPr lang="en" sz="1500">
                <a:solidFill>
                  <a:schemeClr val="dk1"/>
                </a:solidFill>
                <a:latin typeface="Nunito Sans"/>
                <a:ea typeface="Nunito Sans"/>
                <a:cs typeface="Nunito Sans"/>
                <a:sym typeface="Nunito Sans"/>
              </a:rPr>
              <a:t>If copyright exists, it is owned by others </a:t>
            </a:r>
            <a:endParaRPr sz="1500">
              <a:solidFill>
                <a:schemeClr val="dk1"/>
              </a:solidFill>
              <a:latin typeface="Nunito Sans"/>
              <a:ea typeface="Nunito Sans"/>
              <a:cs typeface="Nunito Sans"/>
              <a:sym typeface="Nunito Sans"/>
            </a:endParaRPr>
          </a:p>
          <a:p>
            <a:pPr marL="0" lvl="0" indent="0" algn="l" rtl="0">
              <a:spcBef>
                <a:spcPts val="1000"/>
              </a:spcBef>
              <a:spcAft>
                <a:spcPts val="0"/>
              </a:spcAft>
              <a:buNone/>
            </a:pPr>
            <a:r>
              <a:rPr lang="en" sz="1900">
                <a:solidFill>
                  <a:schemeClr val="dk1"/>
                </a:solidFill>
                <a:latin typeface="Nunito Sans"/>
                <a:ea typeface="Nunito Sans"/>
                <a:cs typeface="Nunito Sans"/>
                <a:sym typeface="Nunito Sans"/>
              </a:rPr>
              <a:t>Tertiary data:</a:t>
            </a:r>
            <a:endParaRPr sz="1900">
              <a:solidFill>
                <a:schemeClr val="dk1"/>
              </a:solidFill>
              <a:latin typeface="Nunito Sans"/>
              <a:ea typeface="Nunito Sans"/>
              <a:cs typeface="Nunito Sans"/>
              <a:sym typeface="Nunito Sans"/>
            </a:endParaRPr>
          </a:p>
          <a:p>
            <a:pPr marL="457200" lvl="0" indent="-336550" algn="l" rtl="0">
              <a:spcBef>
                <a:spcPts val="0"/>
              </a:spcBef>
              <a:spcAft>
                <a:spcPts val="0"/>
              </a:spcAft>
              <a:buClr>
                <a:schemeClr val="dk1"/>
              </a:buClr>
              <a:buSzPts val="1700"/>
              <a:buFont typeface="Nunito Sans"/>
              <a:buChar char="●"/>
            </a:pPr>
            <a:r>
              <a:rPr lang="en" sz="1700">
                <a:solidFill>
                  <a:schemeClr val="dk1"/>
                </a:solidFill>
                <a:latin typeface="Nunito Sans"/>
                <a:ea typeface="Nunito Sans"/>
                <a:cs typeface="Nunito Sans"/>
                <a:sym typeface="Nunito Sans"/>
              </a:rPr>
              <a:t>Synthesis of data from experiment or research conducted by others</a:t>
            </a:r>
            <a:endParaRPr sz="1700">
              <a:solidFill>
                <a:schemeClr val="dk1"/>
              </a:solidFill>
              <a:latin typeface="Nunito Sans"/>
              <a:ea typeface="Nunito Sans"/>
              <a:cs typeface="Nunito Sans"/>
              <a:sym typeface="Nunito Sans"/>
            </a:endParaRPr>
          </a:p>
          <a:p>
            <a:pPr marL="914400" lvl="1" indent="-323850" algn="l" rtl="0">
              <a:spcBef>
                <a:spcPts val="0"/>
              </a:spcBef>
              <a:spcAft>
                <a:spcPts val="0"/>
              </a:spcAft>
              <a:buClr>
                <a:schemeClr val="dk1"/>
              </a:buClr>
              <a:buSzPts val="1500"/>
              <a:buFont typeface="Nunito Sans"/>
              <a:buChar char="○"/>
            </a:pPr>
            <a:r>
              <a:rPr lang="en" sz="1500">
                <a:solidFill>
                  <a:schemeClr val="dk1"/>
                </a:solidFill>
                <a:latin typeface="Nunito Sans"/>
                <a:ea typeface="Nunito Sans"/>
                <a:cs typeface="Nunito Sans"/>
                <a:sym typeface="Nunito Sans"/>
              </a:rPr>
              <a:t>Articles, reports, etc. written by others over which you do not own the copyright</a:t>
            </a:r>
            <a:endParaRPr sz="1500">
              <a:solidFill>
                <a:schemeClr val="dk1"/>
              </a:solidFill>
              <a:latin typeface="Nunito Sans"/>
              <a:ea typeface="Nunito Sans"/>
              <a:cs typeface="Nunito Sans"/>
              <a:sym typeface="Nunito Sans"/>
            </a:endParaRPr>
          </a:p>
          <a:p>
            <a:pPr marL="0" lvl="0" indent="0" algn="l" rtl="0">
              <a:spcBef>
                <a:spcPts val="0"/>
              </a:spcBef>
              <a:spcAft>
                <a:spcPts val="1000"/>
              </a:spcAft>
              <a:buNone/>
            </a:pPr>
            <a:endParaRPr sz="1700">
              <a:solidFill>
                <a:schemeClr val="dk1"/>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txBox="1">
            <a:spLocks noGrp="1"/>
          </p:cNvSpPr>
          <p:nvPr>
            <p:ph type="title"/>
          </p:nvPr>
        </p:nvSpPr>
        <p:spPr>
          <a:xfrm>
            <a:off x="234450" y="575500"/>
            <a:ext cx="2046300" cy="196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Copyright Basics</a:t>
            </a:r>
            <a:endParaRPr b="1"/>
          </a:p>
        </p:txBody>
      </p:sp>
      <p:sp>
        <p:nvSpPr>
          <p:cNvPr id="116" name="Google Shape;116;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117" name="Google Shape;117;p18"/>
          <p:cNvSpPr txBox="1"/>
          <p:nvPr/>
        </p:nvSpPr>
        <p:spPr>
          <a:xfrm>
            <a:off x="2976775" y="575500"/>
            <a:ext cx="5747100" cy="380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500">
                <a:solidFill>
                  <a:srgbClr val="767676"/>
                </a:solidFill>
                <a:latin typeface="Nunito Sans"/>
                <a:ea typeface="Nunito Sans"/>
                <a:cs typeface="Nunito Sans"/>
                <a:sym typeface="Nunito Sans"/>
              </a:rPr>
              <a:t>Copyright...</a:t>
            </a:r>
            <a:endParaRPr sz="2500">
              <a:solidFill>
                <a:srgbClr val="767676"/>
              </a:solidFill>
              <a:latin typeface="Nunito Sans"/>
              <a:ea typeface="Nunito Sans"/>
              <a:cs typeface="Nunito Sans"/>
              <a:sym typeface="Nunito Sans"/>
            </a:endParaRPr>
          </a:p>
          <a:p>
            <a:pPr marL="0" lvl="0" indent="0" algn="l" rtl="0">
              <a:spcBef>
                <a:spcPts val="0"/>
              </a:spcBef>
              <a:spcAft>
                <a:spcPts val="0"/>
              </a:spcAft>
              <a:buNone/>
            </a:pPr>
            <a:endParaRPr sz="2500">
              <a:solidFill>
                <a:srgbClr val="767676"/>
              </a:solidFill>
              <a:latin typeface="Nunito Sans"/>
              <a:ea typeface="Nunito Sans"/>
              <a:cs typeface="Nunito Sans"/>
              <a:sym typeface="Nunito Sans"/>
            </a:endParaRPr>
          </a:p>
          <a:p>
            <a:pPr marL="457200" lvl="0" indent="-387350" algn="l" rtl="0">
              <a:spcBef>
                <a:spcPts val="0"/>
              </a:spcBef>
              <a:spcAft>
                <a:spcPts val="0"/>
              </a:spcAft>
              <a:buClr>
                <a:srgbClr val="767676"/>
              </a:buClr>
              <a:buSzPts val="2500"/>
              <a:buFont typeface="Nunito Sans"/>
              <a:buChar char="●"/>
            </a:pPr>
            <a:r>
              <a:rPr lang="en" sz="2500">
                <a:solidFill>
                  <a:srgbClr val="767676"/>
                </a:solidFill>
                <a:latin typeface="Nunito Sans"/>
                <a:ea typeface="Nunito Sans"/>
                <a:cs typeface="Nunito Sans"/>
                <a:sym typeface="Nunito Sans"/>
              </a:rPr>
              <a:t>protects the </a:t>
            </a:r>
            <a:r>
              <a:rPr lang="en" sz="2500" b="1">
                <a:solidFill>
                  <a:srgbClr val="767676"/>
                </a:solidFill>
                <a:latin typeface="Nunito Sans"/>
                <a:ea typeface="Nunito Sans"/>
                <a:cs typeface="Nunito Sans"/>
                <a:sym typeface="Nunito Sans"/>
              </a:rPr>
              <a:t>original expression</a:t>
            </a:r>
            <a:r>
              <a:rPr lang="en" sz="2500">
                <a:solidFill>
                  <a:srgbClr val="767676"/>
                </a:solidFill>
                <a:latin typeface="Nunito Sans"/>
                <a:ea typeface="Nunito Sans"/>
                <a:cs typeface="Nunito Sans"/>
                <a:sym typeface="Nunito Sans"/>
              </a:rPr>
              <a:t> of ideas or facts </a:t>
            </a:r>
            <a:r>
              <a:rPr lang="en" sz="2500" b="1">
                <a:solidFill>
                  <a:srgbClr val="767676"/>
                </a:solidFill>
                <a:latin typeface="Nunito Sans"/>
                <a:ea typeface="Nunito Sans"/>
                <a:cs typeface="Nunito Sans"/>
                <a:sym typeface="Nunito Sans"/>
              </a:rPr>
              <a:t>fixed</a:t>
            </a:r>
            <a:r>
              <a:rPr lang="en" sz="2500">
                <a:solidFill>
                  <a:srgbClr val="767676"/>
                </a:solidFill>
                <a:latin typeface="Nunito Sans"/>
                <a:ea typeface="Nunito Sans"/>
                <a:cs typeface="Nunito Sans"/>
                <a:sym typeface="Nunito Sans"/>
              </a:rPr>
              <a:t> in a tangible medium</a:t>
            </a:r>
            <a:endParaRPr sz="2500">
              <a:solidFill>
                <a:srgbClr val="767676"/>
              </a:solidFill>
              <a:latin typeface="Nunito Sans"/>
              <a:ea typeface="Nunito Sans"/>
              <a:cs typeface="Nunito Sans"/>
              <a:sym typeface="Nunito Sans"/>
            </a:endParaRPr>
          </a:p>
          <a:p>
            <a:pPr marL="457200" lvl="0" indent="-387350" algn="l" rtl="0">
              <a:spcBef>
                <a:spcPts val="1000"/>
              </a:spcBef>
              <a:spcAft>
                <a:spcPts val="0"/>
              </a:spcAft>
              <a:buClr>
                <a:srgbClr val="767676"/>
              </a:buClr>
              <a:buSzPts val="2500"/>
              <a:buFont typeface="Nunito Sans"/>
              <a:buChar char="●"/>
            </a:pPr>
            <a:r>
              <a:rPr lang="en" sz="2500">
                <a:solidFill>
                  <a:srgbClr val="767676"/>
                </a:solidFill>
                <a:latin typeface="Nunito Sans"/>
                <a:ea typeface="Nunito Sans"/>
                <a:cs typeface="Nunito Sans"/>
                <a:sym typeface="Nunito Sans"/>
              </a:rPr>
              <a:t>is </a:t>
            </a:r>
            <a:r>
              <a:rPr lang="en" sz="2500" b="1">
                <a:solidFill>
                  <a:srgbClr val="767676"/>
                </a:solidFill>
                <a:latin typeface="Nunito Sans"/>
                <a:ea typeface="Nunito Sans"/>
                <a:cs typeface="Nunito Sans"/>
                <a:sym typeface="Nunito Sans"/>
              </a:rPr>
              <a:t>automatic</a:t>
            </a:r>
            <a:r>
              <a:rPr lang="en" sz="2500">
                <a:solidFill>
                  <a:srgbClr val="767676"/>
                </a:solidFill>
                <a:latin typeface="Nunito Sans"/>
                <a:ea typeface="Nunito Sans"/>
                <a:cs typeface="Nunito Sans"/>
                <a:sym typeface="Nunito Sans"/>
              </a:rPr>
              <a:t> upon fixation</a:t>
            </a:r>
            <a:endParaRPr sz="25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2500">
              <a:solidFill>
                <a:srgbClr val="767676"/>
              </a:solidFill>
              <a:latin typeface="Nunito Sans"/>
              <a:ea typeface="Nunito Sans"/>
              <a:cs typeface="Nunito Sans"/>
              <a:sym typeface="Nunito Sans"/>
            </a:endParaRPr>
          </a:p>
          <a:p>
            <a:pPr marL="0" lvl="0" indent="0" algn="l" rtl="0">
              <a:spcBef>
                <a:spcPts val="1000"/>
              </a:spcBef>
              <a:spcAft>
                <a:spcPts val="1000"/>
              </a:spcAft>
              <a:buNone/>
            </a:pPr>
            <a:r>
              <a:rPr lang="en" sz="2400">
                <a:solidFill>
                  <a:srgbClr val="767676"/>
                </a:solidFill>
                <a:latin typeface="Nunito Sans"/>
                <a:ea typeface="Nunito Sans"/>
                <a:cs typeface="Nunito Sans"/>
                <a:sym typeface="Nunito Sans"/>
              </a:rPr>
              <a:t>raw/factual data vs. compilation of data</a:t>
            </a:r>
            <a:endParaRPr sz="2400">
              <a:solidFill>
                <a:srgbClr val="767676"/>
              </a:solidFill>
              <a:latin typeface="Nunito Sans"/>
              <a:ea typeface="Nunito Sans"/>
              <a:cs typeface="Nunito Sans"/>
              <a:sym typeface="Nunito Sans"/>
            </a:endParaRPr>
          </a:p>
        </p:txBody>
      </p:sp>
      <p:pic>
        <p:nvPicPr>
          <p:cNvPr id="118" name="Google Shape;118;p18"/>
          <p:cNvPicPr preferRelativeResize="0"/>
          <p:nvPr/>
        </p:nvPicPr>
        <p:blipFill>
          <a:blip r:embed="rId3">
            <a:alphaModFix/>
          </a:blip>
          <a:stretch>
            <a:fillRect/>
          </a:stretch>
        </p:blipFill>
        <p:spPr>
          <a:xfrm>
            <a:off x="234450" y="2866375"/>
            <a:ext cx="2046300" cy="20463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11"/>
        <p:cNvGrpSpPr/>
        <p:nvPr/>
      </p:nvGrpSpPr>
      <p:grpSpPr>
        <a:xfrm>
          <a:off x="0" y="0"/>
          <a:ext cx="0" cy="0"/>
          <a:chOff x="0" y="0"/>
          <a:chExt cx="0" cy="0"/>
        </a:xfrm>
      </p:grpSpPr>
      <p:sp>
        <p:nvSpPr>
          <p:cNvPr id="512" name="Google Shape;512;p5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40</a:t>
            </a:fld>
            <a:endParaRPr>
              <a:solidFill>
                <a:srgbClr val="FFFFFF"/>
              </a:solidFill>
            </a:endParaRPr>
          </a:p>
        </p:txBody>
      </p:sp>
      <p:sp>
        <p:nvSpPr>
          <p:cNvPr id="513" name="Google Shape;513;p54"/>
          <p:cNvSpPr txBox="1"/>
          <p:nvPr/>
        </p:nvSpPr>
        <p:spPr>
          <a:xfrm>
            <a:off x="847950" y="113200"/>
            <a:ext cx="7448100" cy="44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100" b="1">
                <a:solidFill>
                  <a:srgbClr val="666666"/>
                </a:solidFill>
                <a:latin typeface="Nunito Sans"/>
                <a:ea typeface="Nunito Sans"/>
                <a:cs typeface="Nunito Sans"/>
                <a:sym typeface="Nunito Sans"/>
              </a:rPr>
              <a:t>Part 1 - Decision Tree: Can I share my data? </a:t>
            </a:r>
            <a:endParaRPr sz="2100" b="1">
              <a:solidFill>
                <a:srgbClr val="666666"/>
              </a:solidFill>
              <a:latin typeface="Nunito Sans"/>
              <a:ea typeface="Nunito Sans"/>
              <a:cs typeface="Nunito Sans"/>
              <a:sym typeface="Nunito Sans"/>
            </a:endParaRPr>
          </a:p>
        </p:txBody>
      </p:sp>
      <p:sp>
        <p:nvSpPr>
          <p:cNvPr id="514" name="Google Shape;514;p54"/>
          <p:cNvSpPr txBox="1"/>
          <p:nvPr/>
        </p:nvSpPr>
        <p:spPr>
          <a:xfrm>
            <a:off x="978750" y="4669175"/>
            <a:ext cx="73173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a:latin typeface="Nunito Sans"/>
                <a:ea typeface="Nunito Sans"/>
                <a:cs typeface="Nunito Sans"/>
                <a:sym typeface="Nunito Sans"/>
              </a:rPr>
              <a:t>Adapted from: University of New Mexico, </a:t>
            </a:r>
            <a:r>
              <a:rPr lang="en" sz="1100" u="sng">
                <a:solidFill>
                  <a:schemeClr val="hlink"/>
                </a:solidFill>
                <a:latin typeface="Nunito Sans"/>
                <a:ea typeface="Nunito Sans"/>
                <a:cs typeface="Nunito Sans"/>
                <a:sym typeface="Nunito Sans"/>
                <a:hlinkClick r:id="rId3"/>
              </a:rPr>
              <a:t>Data Sharing Permitted Decision Tree. </a:t>
            </a:r>
            <a:endParaRPr sz="1100">
              <a:latin typeface="Nunito Sans"/>
              <a:ea typeface="Nunito Sans"/>
              <a:cs typeface="Nunito Sans"/>
              <a:sym typeface="Nunito Sans"/>
            </a:endParaRPr>
          </a:p>
          <a:p>
            <a:pPr marL="0" lvl="0" indent="0" algn="ctr" rtl="0">
              <a:spcBef>
                <a:spcPts val="0"/>
              </a:spcBef>
              <a:spcAft>
                <a:spcPts val="0"/>
              </a:spcAft>
              <a:buClr>
                <a:schemeClr val="dk1"/>
              </a:buClr>
              <a:buSzPts val="1100"/>
              <a:buFont typeface="Arial"/>
              <a:buNone/>
            </a:pPr>
            <a:endParaRPr sz="1100">
              <a:latin typeface="Nunito Sans"/>
              <a:ea typeface="Nunito Sans"/>
              <a:cs typeface="Nunito Sans"/>
              <a:sym typeface="Nunito Sans"/>
            </a:endParaRPr>
          </a:p>
          <a:p>
            <a:pPr marL="0" lvl="0" indent="0" algn="ctr" rtl="0">
              <a:spcBef>
                <a:spcPts val="0"/>
              </a:spcBef>
              <a:spcAft>
                <a:spcPts val="0"/>
              </a:spcAft>
              <a:buNone/>
            </a:pPr>
            <a:r>
              <a:rPr lang="en" sz="1100">
                <a:latin typeface="Nunito Sans"/>
                <a:ea typeface="Nunito Sans"/>
                <a:cs typeface="Nunito Sans"/>
                <a:sym typeface="Nunito Sans"/>
              </a:rPr>
              <a:t> </a:t>
            </a:r>
            <a:endParaRPr sz="1100">
              <a:latin typeface="Nunito Sans"/>
              <a:ea typeface="Nunito Sans"/>
              <a:cs typeface="Nunito Sans"/>
              <a:sym typeface="Nunito Sans"/>
            </a:endParaRPr>
          </a:p>
        </p:txBody>
      </p:sp>
      <p:pic>
        <p:nvPicPr>
          <p:cNvPr id="515" name="Google Shape;515;p54"/>
          <p:cNvPicPr preferRelativeResize="0"/>
          <p:nvPr/>
        </p:nvPicPr>
        <p:blipFill rotWithShape="1">
          <a:blip r:embed="rId4">
            <a:alphaModFix/>
          </a:blip>
          <a:srcRect t="5428"/>
          <a:stretch/>
        </p:blipFill>
        <p:spPr>
          <a:xfrm>
            <a:off x="160875" y="677849"/>
            <a:ext cx="8953076" cy="401837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19"/>
        <p:cNvGrpSpPr/>
        <p:nvPr/>
      </p:nvGrpSpPr>
      <p:grpSpPr>
        <a:xfrm>
          <a:off x="0" y="0"/>
          <a:ext cx="0" cy="0"/>
          <a:chOff x="0" y="0"/>
          <a:chExt cx="0" cy="0"/>
        </a:xfrm>
      </p:grpSpPr>
      <p:sp>
        <p:nvSpPr>
          <p:cNvPr id="520" name="Google Shape;520;p5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FFFFFF"/>
                </a:solidFill>
              </a:rPr>
              <a:t>41</a:t>
            </a:fld>
            <a:endParaRPr>
              <a:solidFill>
                <a:srgbClr val="FFFFFF"/>
              </a:solidFill>
            </a:endParaRPr>
          </a:p>
        </p:txBody>
      </p:sp>
      <p:pic>
        <p:nvPicPr>
          <p:cNvPr id="521" name="Google Shape;521;p55"/>
          <p:cNvPicPr preferRelativeResize="0"/>
          <p:nvPr/>
        </p:nvPicPr>
        <p:blipFill>
          <a:blip r:embed="rId3">
            <a:alphaModFix/>
          </a:blip>
          <a:stretch>
            <a:fillRect/>
          </a:stretch>
        </p:blipFill>
        <p:spPr>
          <a:xfrm>
            <a:off x="1230000" y="0"/>
            <a:ext cx="7639402" cy="5143500"/>
          </a:xfrm>
          <a:prstGeom prst="rect">
            <a:avLst/>
          </a:prstGeom>
          <a:noFill/>
          <a:ln>
            <a:noFill/>
          </a:ln>
        </p:spPr>
      </p:pic>
      <p:sp>
        <p:nvSpPr>
          <p:cNvPr id="522" name="Google Shape;522;p55"/>
          <p:cNvSpPr txBox="1"/>
          <p:nvPr/>
        </p:nvSpPr>
        <p:spPr>
          <a:xfrm>
            <a:off x="235125" y="291550"/>
            <a:ext cx="2937900" cy="64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666666"/>
                </a:solidFill>
                <a:latin typeface="Nunito Sans"/>
                <a:ea typeface="Nunito Sans"/>
                <a:cs typeface="Nunito Sans"/>
                <a:sym typeface="Nunito Sans"/>
              </a:rPr>
              <a:t>Part 2 - Decision Tree: Can I share my data? </a:t>
            </a:r>
            <a:endParaRPr sz="2100" b="1">
              <a:solidFill>
                <a:srgbClr val="666666"/>
              </a:solidFill>
              <a:latin typeface="Nunito Sans"/>
              <a:ea typeface="Nunito Sans"/>
              <a:cs typeface="Nunito Sans"/>
              <a:sym typeface="Nunito Sans"/>
            </a:endParaRPr>
          </a:p>
        </p:txBody>
      </p:sp>
      <p:sp>
        <p:nvSpPr>
          <p:cNvPr id="523" name="Google Shape;523;p55"/>
          <p:cNvSpPr txBox="1"/>
          <p:nvPr/>
        </p:nvSpPr>
        <p:spPr>
          <a:xfrm>
            <a:off x="81600" y="4799500"/>
            <a:ext cx="5493300" cy="29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Nunito Sans"/>
                <a:ea typeface="Nunito Sans"/>
                <a:cs typeface="Nunito Sans"/>
                <a:sym typeface="Nunito Sans"/>
              </a:rPr>
              <a:t>Adapted from: Portage COVID-19 Working Group, </a:t>
            </a:r>
            <a:r>
              <a:rPr lang="en" sz="1100" u="sng">
                <a:solidFill>
                  <a:schemeClr val="hlink"/>
                </a:solidFill>
                <a:latin typeface="Nunito Sans"/>
                <a:ea typeface="Nunito Sans"/>
                <a:cs typeface="Nunito Sans"/>
                <a:sym typeface="Nunito Sans"/>
                <a:hlinkClick r:id="rId4"/>
              </a:rPr>
              <a:t>Can I Share My Data? (Version 2) </a:t>
            </a:r>
            <a:endParaRPr sz="1100">
              <a:latin typeface="Nunito Sans"/>
              <a:ea typeface="Nunito Sans"/>
              <a:cs typeface="Nunito Sans"/>
              <a:sym typeface="Nunito Sans"/>
            </a:endParaRPr>
          </a:p>
          <a:p>
            <a:pPr marL="0" lvl="0" indent="0" algn="l" rtl="0">
              <a:spcBef>
                <a:spcPts val="0"/>
              </a:spcBef>
              <a:spcAft>
                <a:spcPts val="0"/>
              </a:spcAft>
              <a:buNone/>
            </a:pPr>
            <a:r>
              <a:rPr lang="en" sz="1100" u="sng">
                <a:solidFill>
                  <a:schemeClr val="hlink"/>
                </a:solidFill>
                <a:latin typeface="Nunito Sans"/>
                <a:ea typeface="Nunito Sans"/>
                <a:cs typeface="Nunito Sans"/>
                <a:sym typeface="Nunito Sans"/>
                <a:hlinkClick r:id="rId4"/>
              </a:rPr>
              <a:t> </a:t>
            </a:r>
            <a:endParaRPr sz="1100">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9"/>
          <p:cNvSpPr txBox="1">
            <a:spLocks noGrp="1"/>
          </p:cNvSpPr>
          <p:nvPr>
            <p:ph type="title"/>
          </p:nvPr>
        </p:nvSpPr>
        <p:spPr>
          <a:xfrm>
            <a:off x="234450" y="575500"/>
            <a:ext cx="2046300" cy="196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Is data protected by copyright?</a:t>
            </a:r>
            <a:endParaRPr b="1"/>
          </a:p>
        </p:txBody>
      </p:sp>
      <p:sp>
        <p:nvSpPr>
          <p:cNvPr id="124" name="Google Shape;124;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125" name="Google Shape;125;p19"/>
          <p:cNvSpPr txBox="1"/>
          <p:nvPr/>
        </p:nvSpPr>
        <p:spPr>
          <a:xfrm>
            <a:off x="3020225" y="575500"/>
            <a:ext cx="5580000" cy="419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rgbClr val="767676"/>
                </a:solidFill>
                <a:latin typeface="Nunito Sans"/>
                <a:ea typeface="Nunito Sans"/>
                <a:cs typeface="Nunito Sans"/>
                <a:sym typeface="Nunito Sans"/>
              </a:rPr>
              <a:t>It could! </a:t>
            </a:r>
            <a:endParaRPr sz="3400" b="1">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0"/>
              </a:spcAft>
              <a:buNone/>
            </a:pPr>
            <a:endParaRPr sz="1900">
              <a:solidFill>
                <a:srgbClr val="767676"/>
              </a:solidFill>
              <a:latin typeface="Nunito Sans"/>
              <a:ea typeface="Nunito Sans"/>
              <a:cs typeface="Nunito Sans"/>
              <a:sym typeface="Nunito Sans"/>
            </a:endParaRPr>
          </a:p>
          <a:p>
            <a:pPr marL="0" lvl="0" indent="0" algn="l" rtl="0">
              <a:spcBef>
                <a:spcPts val="1000"/>
              </a:spcBef>
              <a:spcAft>
                <a:spcPts val="1000"/>
              </a:spcAft>
              <a:buNone/>
            </a:pPr>
            <a:endParaRPr sz="1900">
              <a:solidFill>
                <a:srgbClr val="767676"/>
              </a:solidFill>
              <a:latin typeface="Nunito Sans"/>
              <a:ea typeface="Nunito Sans"/>
              <a:cs typeface="Nunito Sans"/>
              <a:sym typeface="Nunito Sans"/>
            </a:endParaRPr>
          </a:p>
        </p:txBody>
      </p:sp>
      <p:graphicFrame>
        <p:nvGraphicFramePr>
          <p:cNvPr id="126" name="Google Shape;126;p19"/>
          <p:cNvGraphicFramePr/>
          <p:nvPr/>
        </p:nvGraphicFramePr>
        <p:xfrm>
          <a:off x="3148000" y="1422800"/>
          <a:ext cx="5324450" cy="3245970"/>
        </p:xfrm>
        <a:graphic>
          <a:graphicData uri="http://schemas.openxmlformats.org/drawingml/2006/table">
            <a:tbl>
              <a:tblPr>
                <a:noFill/>
                <a:tableStyleId>{C4AC6E16-CF1F-4839-8991-1DA5D8A67C5C}</a:tableStyleId>
              </a:tblPr>
              <a:tblGrid>
                <a:gridCol w="2662225">
                  <a:extLst>
                    <a:ext uri="{9D8B030D-6E8A-4147-A177-3AD203B41FA5}">
                      <a16:colId xmlns:a16="http://schemas.microsoft.com/office/drawing/2014/main" val="20000"/>
                    </a:ext>
                  </a:extLst>
                </a:gridCol>
                <a:gridCol w="266222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 sz="1700" b="1">
                          <a:solidFill>
                            <a:srgbClr val="767676"/>
                          </a:solidFill>
                          <a:latin typeface="Nunito Sans"/>
                          <a:ea typeface="Nunito Sans"/>
                          <a:cs typeface="Nunito Sans"/>
                          <a:sym typeface="Nunito Sans"/>
                        </a:rPr>
                        <a:t>Not protected by © </a:t>
                      </a:r>
                      <a:endParaRPr sz="1700" b="1">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700" b="1">
                          <a:solidFill>
                            <a:srgbClr val="767676"/>
                          </a:solidFill>
                          <a:latin typeface="Nunito Sans"/>
                          <a:ea typeface="Nunito Sans"/>
                          <a:cs typeface="Nunito Sans"/>
                          <a:sym typeface="Nunito Sans"/>
                        </a:rPr>
                        <a:t>Could be protected by © </a:t>
                      </a:r>
                      <a:endParaRPr sz="1700" b="1">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Datum/raw data (ex. a number, a measurement) </a:t>
                      </a: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Data representations </a:t>
                      </a:r>
                      <a:endParaRPr sz="1700">
                        <a:solidFill>
                          <a:srgbClr val="767676"/>
                        </a:solidFill>
                        <a:latin typeface="Nunito Sans"/>
                        <a:ea typeface="Nunito Sans"/>
                        <a:cs typeface="Nunito Sans"/>
                        <a:sym typeface="Nunito Sans"/>
                      </a:endParaRPr>
                    </a:p>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(ex. tables and graphs)</a:t>
                      </a: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Data sets</a:t>
                      </a: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Purchased data </a:t>
                      </a:r>
                      <a:endParaRPr sz="1700">
                        <a:solidFill>
                          <a:srgbClr val="767676"/>
                        </a:solidFill>
                        <a:latin typeface="Nunito Sans"/>
                        <a:ea typeface="Nunito Sans"/>
                        <a:cs typeface="Nunito Sans"/>
                        <a:sym typeface="Nunito Sans"/>
                      </a:endParaRPr>
                    </a:p>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(with licence terms)</a:t>
                      </a: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700">
                          <a:solidFill>
                            <a:srgbClr val="767676"/>
                          </a:solidFill>
                          <a:latin typeface="Nunito Sans"/>
                          <a:ea typeface="Nunito Sans"/>
                          <a:cs typeface="Nunito Sans"/>
                          <a:sym typeface="Nunito Sans"/>
                        </a:rPr>
                        <a:t>Datum that by itself is a literary, musical, dramatic or artistic work </a:t>
                      </a:r>
                      <a:endParaRPr sz="1700">
                        <a:solidFill>
                          <a:srgbClr val="767676"/>
                        </a:solidFill>
                        <a:latin typeface="Nunito Sans"/>
                        <a:ea typeface="Nunito Sans"/>
                        <a:cs typeface="Nunito Sans"/>
                        <a:sym typeface="Nunito Sans"/>
                      </a:endParaRPr>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27" name="Google Shape;127;p19"/>
          <p:cNvPicPr preferRelativeResize="0"/>
          <p:nvPr/>
        </p:nvPicPr>
        <p:blipFill>
          <a:blip r:embed="rId3">
            <a:alphaModFix/>
          </a:blip>
          <a:stretch>
            <a:fillRect/>
          </a:stretch>
        </p:blipFill>
        <p:spPr>
          <a:xfrm>
            <a:off x="152400" y="2695300"/>
            <a:ext cx="2295801" cy="2295801"/>
          </a:xfrm>
          <a:prstGeom prst="rect">
            <a:avLst/>
          </a:prstGeom>
          <a:noFill/>
          <a:ln>
            <a:noFill/>
          </a:ln>
        </p:spPr>
      </p:pic>
      <p:pic>
        <p:nvPicPr>
          <p:cNvPr id="128" name="Google Shape;128;p19"/>
          <p:cNvPicPr preferRelativeResize="0"/>
          <p:nvPr/>
        </p:nvPicPr>
        <p:blipFill>
          <a:blip r:embed="rId4">
            <a:alphaModFix/>
          </a:blip>
          <a:stretch>
            <a:fillRect/>
          </a:stretch>
        </p:blipFill>
        <p:spPr>
          <a:xfrm>
            <a:off x="672175" y="2807125"/>
            <a:ext cx="587724" cy="5877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0"/>
          <p:cNvSpPr txBox="1">
            <a:spLocks noGrp="1"/>
          </p:cNvSpPr>
          <p:nvPr>
            <p:ph type="title"/>
          </p:nvPr>
        </p:nvSpPr>
        <p:spPr>
          <a:xfrm>
            <a:off x="248438" y="526175"/>
            <a:ext cx="20463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Is there copyright protection and who owns it?</a:t>
            </a:r>
            <a:endParaRPr b="1"/>
          </a:p>
        </p:txBody>
      </p:sp>
      <p:sp>
        <p:nvSpPr>
          <p:cNvPr id="134" name="Google Shape;134;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
        <p:nvSpPr>
          <p:cNvPr id="135" name="Google Shape;135;p20"/>
          <p:cNvSpPr txBox="1"/>
          <p:nvPr/>
        </p:nvSpPr>
        <p:spPr>
          <a:xfrm>
            <a:off x="2953600" y="399150"/>
            <a:ext cx="5806200" cy="44697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rgbClr val="767676"/>
              </a:buClr>
              <a:buSzPts val="2100"/>
              <a:buFont typeface="Nunito Sans"/>
              <a:buAutoNum type="arabicPeriod"/>
            </a:pPr>
            <a:r>
              <a:rPr lang="en" sz="2100">
                <a:solidFill>
                  <a:srgbClr val="767676"/>
                </a:solidFill>
                <a:latin typeface="Nunito Sans"/>
                <a:ea typeface="Nunito Sans"/>
                <a:cs typeface="Nunito Sans"/>
                <a:sym typeface="Nunito Sans"/>
              </a:rPr>
              <a:t>Determine if data protected by copyright</a:t>
            </a:r>
            <a:endParaRPr sz="2100">
              <a:solidFill>
                <a:srgbClr val="767676"/>
              </a:solidFill>
              <a:latin typeface="Nunito Sans"/>
              <a:ea typeface="Nunito Sans"/>
              <a:cs typeface="Nunito Sans"/>
              <a:sym typeface="Nunito Sans"/>
            </a:endParaRPr>
          </a:p>
          <a:p>
            <a:pPr marL="457200" lvl="0" indent="-361950" algn="l" rtl="0">
              <a:spcBef>
                <a:spcPts val="1000"/>
              </a:spcBef>
              <a:spcAft>
                <a:spcPts val="0"/>
              </a:spcAft>
              <a:buClr>
                <a:srgbClr val="767676"/>
              </a:buClr>
              <a:buSzPts val="2100"/>
              <a:buFont typeface="Nunito Sans"/>
              <a:buAutoNum type="arabicPeriod"/>
            </a:pPr>
            <a:r>
              <a:rPr lang="en" sz="2100">
                <a:solidFill>
                  <a:srgbClr val="767676"/>
                </a:solidFill>
                <a:latin typeface="Nunito Sans"/>
                <a:ea typeface="Nunito Sans"/>
                <a:cs typeface="Nunito Sans"/>
                <a:sym typeface="Nunito Sans"/>
              </a:rPr>
              <a:t>If yes, who owns it? Don’t assume it’s you:</a:t>
            </a:r>
            <a:endParaRPr sz="2100">
              <a:solidFill>
                <a:srgbClr val="767676"/>
              </a:solidFill>
              <a:latin typeface="Nunito Sans"/>
              <a:ea typeface="Nunito Sans"/>
              <a:cs typeface="Nunito Sans"/>
              <a:sym typeface="Nunito Sans"/>
            </a:endParaRPr>
          </a:p>
          <a:p>
            <a:pPr marL="914400" lvl="1" indent="-342900" algn="l" rtl="0">
              <a:spcBef>
                <a:spcPts val="1000"/>
              </a:spcBef>
              <a:spcAft>
                <a:spcPts val="0"/>
              </a:spcAft>
              <a:buClr>
                <a:srgbClr val="767676"/>
              </a:buClr>
              <a:buSzPts val="1800"/>
              <a:buFont typeface="Nunito Sans"/>
              <a:buAutoNum type="alphaLcPeriod"/>
            </a:pPr>
            <a:r>
              <a:rPr lang="en" sz="1800">
                <a:solidFill>
                  <a:srgbClr val="767676"/>
                </a:solidFill>
                <a:latin typeface="Nunito Sans"/>
                <a:ea typeface="Nunito Sans"/>
                <a:cs typeface="Nunito Sans"/>
                <a:sym typeface="Nunito Sans"/>
              </a:rPr>
              <a:t>Employment contracts and institutional policies</a:t>
            </a:r>
            <a:endParaRPr sz="1800">
              <a:solidFill>
                <a:srgbClr val="767676"/>
              </a:solidFill>
              <a:latin typeface="Nunito Sans"/>
              <a:ea typeface="Nunito Sans"/>
              <a:cs typeface="Nunito Sans"/>
              <a:sym typeface="Nunito Sans"/>
            </a:endParaRPr>
          </a:p>
          <a:p>
            <a:pPr marL="914400" lvl="1" indent="-342900" algn="l" rtl="0">
              <a:spcBef>
                <a:spcPts val="0"/>
              </a:spcBef>
              <a:spcAft>
                <a:spcPts val="0"/>
              </a:spcAft>
              <a:buClr>
                <a:srgbClr val="767676"/>
              </a:buClr>
              <a:buSzPts val="1800"/>
              <a:buFont typeface="Nunito Sans"/>
              <a:buAutoNum type="alphaLcPeriod"/>
            </a:pPr>
            <a:r>
              <a:rPr lang="en" sz="1800">
                <a:solidFill>
                  <a:srgbClr val="767676"/>
                </a:solidFill>
                <a:latin typeface="Nunito Sans"/>
                <a:ea typeface="Nunito Sans"/>
                <a:cs typeface="Nunito Sans"/>
                <a:sym typeface="Nunito Sans"/>
              </a:rPr>
              <a:t>Disciplinary conventions and practices in attributing authorship</a:t>
            </a:r>
            <a:endParaRPr sz="1800">
              <a:solidFill>
                <a:srgbClr val="767676"/>
              </a:solidFill>
              <a:latin typeface="Nunito Sans"/>
              <a:ea typeface="Nunito Sans"/>
              <a:cs typeface="Nunito Sans"/>
              <a:sym typeface="Nunito Sans"/>
            </a:endParaRPr>
          </a:p>
          <a:p>
            <a:pPr marL="914400" lvl="1" indent="-342900" algn="l" rtl="0">
              <a:spcBef>
                <a:spcPts val="0"/>
              </a:spcBef>
              <a:spcAft>
                <a:spcPts val="0"/>
              </a:spcAft>
              <a:buClr>
                <a:srgbClr val="767676"/>
              </a:buClr>
              <a:buSzPts val="1800"/>
              <a:buFont typeface="Nunito Sans"/>
              <a:buAutoNum type="alphaLcPeriod"/>
            </a:pPr>
            <a:r>
              <a:rPr lang="en" sz="1800">
                <a:solidFill>
                  <a:srgbClr val="767676"/>
                </a:solidFill>
                <a:latin typeface="Nunito Sans"/>
                <a:ea typeface="Nunito Sans"/>
                <a:cs typeface="Nunito Sans"/>
                <a:sym typeface="Nunito Sans"/>
              </a:rPr>
              <a:t>Policies of funding agency or organisation</a:t>
            </a:r>
            <a:endParaRPr sz="1800">
              <a:solidFill>
                <a:srgbClr val="767676"/>
              </a:solidFill>
              <a:latin typeface="Nunito Sans"/>
              <a:ea typeface="Nunito Sans"/>
              <a:cs typeface="Nunito Sans"/>
              <a:sym typeface="Nunito Sans"/>
            </a:endParaRPr>
          </a:p>
          <a:p>
            <a:pPr marL="914400" lvl="1" indent="-342900" algn="l" rtl="0">
              <a:spcBef>
                <a:spcPts val="0"/>
              </a:spcBef>
              <a:spcAft>
                <a:spcPts val="0"/>
              </a:spcAft>
              <a:buClr>
                <a:srgbClr val="767676"/>
              </a:buClr>
              <a:buSzPts val="1800"/>
              <a:buFont typeface="Nunito Sans"/>
              <a:buAutoNum type="alphaLcPeriod"/>
            </a:pPr>
            <a:r>
              <a:rPr lang="en" sz="1800">
                <a:solidFill>
                  <a:srgbClr val="767676"/>
                </a:solidFill>
                <a:latin typeface="Nunito Sans"/>
                <a:ea typeface="Nunito Sans"/>
                <a:cs typeface="Nunito Sans"/>
                <a:sym typeface="Nunito Sans"/>
              </a:rPr>
              <a:t>Licensing conditions of purchased data</a:t>
            </a:r>
            <a:endParaRPr sz="1800">
              <a:solidFill>
                <a:srgbClr val="767676"/>
              </a:solidFill>
              <a:latin typeface="Nunito Sans"/>
              <a:ea typeface="Nunito Sans"/>
              <a:cs typeface="Nunito Sans"/>
              <a:sym typeface="Nunito Sans"/>
            </a:endParaRPr>
          </a:p>
          <a:p>
            <a:pPr marL="0" lvl="0" indent="0" algn="l" rtl="0">
              <a:spcBef>
                <a:spcPts val="2000"/>
              </a:spcBef>
              <a:spcAft>
                <a:spcPts val="0"/>
              </a:spcAft>
              <a:buNone/>
            </a:pPr>
            <a:r>
              <a:rPr lang="en" sz="1800">
                <a:solidFill>
                  <a:schemeClr val="accent1"/>
                </a:solidFill>
                <a:latin typeface="Nunito Sans"/>
                <a:ea typeface="Nunito Sans"/>
                <a:cs typeface="Nunito Sans"/>
                <a:sym typeface="Nunito Sans"/>
              </a:rPr>
              <a:t>➽</a:t>
            </a:r>
            <a:r>
              <a:rPr lang="en" sz="1800">
                <a:solidFill>
                  <a:srgbClr val="767676"/>
                </a:solidFill>
                <a:latin typeface="Nunito Sans"/>
                <a:ea typeface="Nunito Sans"/>
                <a:cs typeface="Nunito Sans"/>
                <a:sym typeface="Nunito Sans"/>
              </a:rPr>
              <a:t> Decision to share data and level of openness will depend on answers to these questions.</a:t>
            </a:r>
            <a:endParaRPr sz="1800">
              <a:solidFill>
                <a:srgbClr val="767676"/>
              </a:solidFill>
              <a:latin typeface="Nunito Sans"/>
              <a:ea typeface="Nunito Sans"/>
              <a:cs typeface="Nunito Sans"/>
              <a:sym typeface="Nunito Sans"/>
            </a:endParaRPr>
          </a:p>
          <a:p>
            <a:pPr marL="0" lvl="0" indent="0" algn="l" rtl="0">
              <a:spcBef>
                <a:spcPts val="1500"/>
              </a:spcBef>
              <a:spcAft>
                <a:spcPts val="0"/>
              </a:spcAft>
              <a:buNone/>
            </a:pPr>
            <a:r>
              <a:rPr lang="en" sz="1800">
                <a:solidFill>
                  <a:schemeClr val="accent1"/>
                </a:solidFill>
                <a:latin typeface="Nunito Sans"/>
                <a:ea typeface="Nunito Sans"/>
                <a:cs typeface="Nunito Sans"/>
                <a:sym typeface="Nunito Sans"/>
              </a:rPr>
              <a:t>➽</a:t>
            </a:r>
            <a:r>
              <a:rPr lang="en" sz="1800">
                <a:solidFill>
                  <a:srgbClr val="767676"/>
                </a:solidFill>
                <a:latin typeface="Nunito Sans"/>
                <a:ea typeface="Nunito Sans"/>
                <a:cs typeface="Nunito Sans"/>
                <a:sym typeface="Nunito Sans"/>
              </a:rPr>
              <a:t> If there is copyright but you do not own it, data cannot be made more open without permission of copyright owner.</a:t>
            </a:r>
            <a:endParaRPr sz="1800">
              <a:solidFill>
                <a:srgbClr val="767676"/>
              </a:solidFill>
              <a:latin typeface="Nunito Sans"/>
              <a:ea typeface="Nunito Sans"/>
              <a:cs typeface="Nunito Sans"/>
              <a:sym typeface="Nunito Sans"/>
            </a:endParaRPr>
          </a:p>
        </p:txBody>
      </p:sp>
      <p:pic>
        <p:nvPicPr>
          <p:cNvPr id="136" name="Google Shape;136;p20"/>
          <p:cNvPicPr preferRelativeResize="0"/>
          <p:nvPr/>
        </p:nvPicPr>
        <p:blipFill>
          <a:blip r:embed="rId3">
            <a:alphaModFix/>
          </a:blip>
          <a:stretch>
            <a:fillRect/>
          </a:stretch>
        </p:blipFill>
        <p:spPr>
          <a:xfrm>
            <a:off x="107150" y="2746425"/>
            <a:ext cx="2328876" cy="2328876"/>
          </a:xfrm>
          <a:prstGeom prst="rect">
            <a:avLst/>
          </a:prstGeom>
          <a:noFill/>
          <a:ln>
            <a:noFill/>
          </a:ln>
        </p:spPr>
      </p:pic>
      <p:pic>
        <p:nvPicPr>
          <p:cNvPr id="137" name="Google Shape;137;p20"/>
          <p:cNvPicPr preferRelativeResize="0"/>
          <p:nvPr/>
        </p:nvPicPr>
        <p:blipFill>
          <a:blip r:embed="rId4">
            <a:alphaModFix/>
          </a:blip>
          <a:stretch>
            <a:fillRect/>
          </a:stretch>
        </p:blipFill>
        <p:spPr>
          <a:xfrm>
            <a:off x="934400" y="3017650"/>
            <a:ext cx="674376" cy="6743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132950" y="581250"/>
            <a:ext cx="2269500" cy="398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b="1"/>
              <a:t>Copyright and sharing data as supplementary materials to a publication</a:t>
            </a:r>
            <a:endParaRPr sz="2200" b="1"/>
          </a:p>
        </p:txBody>
      </p:sp>
      <p:sp>
        <p:nvSpPr>
          <p:cNvPr id="143" name="Google Shape;143;p2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
        <p:nvSpPr>
          <p:cNvPr id="144" name="Google Shape;144;p21"/>
          <p:cNvSpPr txBox="1"/>
          <p:nvPr/>
        </p:nvSpPr>
        <p:spPr>
          <a:xfrm>
            <a:off x="2919000" y="465350"/>
            <a:ext cx="5829300" cy="4469700"/>
          </a:xfrm>
          <a:prstGeom prst="rect">
            <a:avLst/>
          </a:prstGeom>
          <a:noFill/>
          <a:ln>
            <a:noFill/>
          </a:ln>
        </p:spPr>
        <p:txBody>
          <a:bodyPr spcFirstLastPara="1" wrap="square" lIns="91425" tIns="91425" rIns="91425" bIns="91425" anchor="t" anchorCtr="0">
            <a:noAutofit/>
          </a:bodyPr>
          <a:lstStyle/>
          <a:p>
            <a:pPr marL="0" lvl="0" indent="0" algn="l" rtl="0">
              <a:spcBef>
                <a:spcPts val="1500"/>
              </a:spcBef>
              <a:spcAft>
                <a:spcPts val="0"/>
              </a:spcAft>
              <a:buNone/>
            </a:pPr>
            <a:r>
              <a:rPr lang="en" sz="2200">
                <a:solidFill>
                  <a:srgbClr val="767676"/>
                </a:solidFill>
                <a:latin typeface="Nunito Sans"/>
                <a:ea typeface="Nunito Sans"/>
                <a:cs typeface="Nunito Sans"/>
                <a:sym typeface="Nunito Sans"/>
              </a:rPr>
              <a:t>In subscription-based journals...</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r>
              <a:rPr lang="en" sz="2200">
                <a:solidFill>
                  <a:srgbClr val="767676"/>
                </a:solidFill>
                <a:latin typeface="Nunito Sans"/>
                <a:ea typeface="Nunito Sans"/>
                <a:cs typeface="Nunito Sans"/>
                <a:sym typeface="Nunito Sans"/>
              </a:rPr>
              <a:t>Supplementary materials require copyright transfer:</a:t>
            </a:r>
            <a:endParaRPr sz="2200">
              <a:solidFill>
                <a:srgbClr val="767676"/>
              </a:solidFill>
              <a:latin typeface="Nunito Sans"/>
              <a:ea typeface="Nunito Sans"/>
              <a:cs typeface="Nunito Sans"/>
              <a:sym typeface="Nunito Sans"/>
            </a:endParaRPr>
          </a:p>
          <a:p>
            <a:pPr marL="457200" lvl="0" indent="-368300" algn="l" rtl="0">
              <a:spcBef>
                <a:spcPts val="150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May not have authority to transfer © on data</a:t>
            </a:r>
            <a:endParaRPr sz="2200">
              <a:solidFill>
                <a:srgbClr val="767676"/>
              </a:solidFill>
              <a:latin typeface="Nunito Sans"/>
              <a:ea typeface="Nunito Sans"/>
              <a:cs typeface="Nunito Sans"/>
              <a:sym typeface="Nunito Sans"/>
            </a:endParaRPr>
          </a:p>
          <a:p>
            <a:pPr marL="457200" lvl="0" indent="-368300" algn="l" rtl="0">
              <a:spcBef>
                <a:spcPts val="1000"/>
              </a:spcBef>
              <a:spcAft>
                <a:spcPts val="0"/>
              </a:spcAft>
              <a:buClr>
                <a:srgbClr val="767676"/>
              </a:buClr>
              <a:buSzPts val="2200"/>
              <a:buFont typeface="Nunito Sans"/>
              <a:buChar char="●"/>
            </a:pPr>
            <a:r>
              <a:rPr lang="en" sz="2200">
                <a:solidFill>
                  <a:srgbClr val="767676"/>
                </a:solidFill>
                <a:latin typeface="Nunito Sans"/>
                <a:ea typeface="Nunito Sans"/>
                <a:cs typeface="Nunito Sans"/>
                <a:sym typeface="Nunito Sans"/>
              </a:rPr>
              <a:t>Data will remain behind paywall and therefore not available openly</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0" lvl="0" indent="457200" algn="l" rtl="0">
              <a:spcBef>
                <a:spcPts val="1500"/>
              </a:spcBef>
              <a:spcAft>
                <a:spcPts val="0"/>
              </a:spcAft>
              <a:buNone/>
            </a:pPr>
            <a:r>
              <a:rPr lang="en" sz="2200">
                <a:solidFill>
                  <a:schemeClr val="accent1"/>
                </a:solidFill>
                <a:latin typeface="Nunito Sans"/>
                <a:ea typeface="Nunito Sans"/>
                <a:cs typeface="Nunito Sans"/>
                <a:sym typeface="Nunito Sans"/>
              </a:rPr>
              <a:t>➽ </a:t>
            </a:r>
            <a:r>
              <a:rPr lang="en" sz="2200">
                <a:solidFill>
                  <a:srgbClr val="767676"/>
                </a:solidFill>
                <a:latin typeface="Nunito Sans"/>
                <a:ea typeface="Nunito Sans"/>
                <a:cs typeface="Nunito Sans"/>
                <a:sym typeface="Nunito Sans"/>
              </a:rPr>
              <a:t>Choose data repositories instead</a:t>
            </a:r>
            <a:endParaRPr sz="2200">
              <a:solidFill>
                <a:srgbClr val="767676"/>
              </a:solidFill>
              <a:latin typeface="Nunito Sans"/>
              <a:ea typeface="Nunito Sans"/>
              <a:cs typeface="Nunito Sans"/>
              <a:sym typeface="Nunito Sans"/>
            </a:endParaRPr>
          </a:p>
          <a:p>
            <a:pPr marL="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a:p>
            <a:pPr marL="457200" lvl="0" indent="0" algn="l" rtl="0">
              <a:spcBef>
                <a:spcPts val="1500"/>
              </a:spcBef>
              <a:spcAft>
                <a:spcPts val="0"/>
              </a:spcAft>
              <a:buNone/>
            </a:pPr>
            <a:endParaRPr sz="2200">
              <a:solidFill>
                <a:srgbClr val="767676"/>
              </a:solidFill>
              <a:latin typeface="Nunito Sans"/>
              <a:ea typeface="Nunito Sans"/>
              <a:cs typeface="Nunito Sans"/>
              <a:sym typeface="Nunito Sans"/>
            </a:endParaRPr>
          </a:p>
        </p:txBody>
      </p:sp>
      <p:pic>
        <p:nvPicPr>
          <p:cNvPr id="145" name="Google Shape;145;p21"/>
          <p:cNvPicPr preferRelativeResize="0"/>
          <p:nvPr/>
        </p:nvPicPr>
        <p:blipFill>
          <a:blip r:embed="rId3">
            <a:alphaModFix/>
          </a:blip>
          <a:stretch>
            <a:fillRect/>
          </a:stretch>
        </p:blipFill>
        <p:spPr>
          <a:xfrm>
            <a:off x="132950" y="2729525"/>
            <a:ext cx="2269500" cy="2269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22"/>
          <p:cNvSpPr txBox="1">
            <a:spLocks noGrp="1"/>
          </p:cNvSpPr>
          <p:nvPr>
            <p:ph type="ctrTitle"/>
          </p:nvPr>
        </p:nvSpPr>
        <p:spPr>
          <a:xfrm>
            <a:off x="277100" y="284200"/>
            <a:ext cx="1838100" cy="3678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a:t>2.</a:t>
            </a:r>
            <a:endParaRPr sz="4800" b="1"/>
          </a:p>
          <a:p>
            <a:pPr marL="0" lvl="0" indent="0" algn="l" rtl="0">
              <a:spcBef>
                <a:spcPts val="0"/>
              </a:spcBef>
              <a:spcAft>
                <a:spcPts val="0"/>
              </a:spcAft>
              <a:buNone/>
            </a:pPr>
            <a:r>
              <a:rPr lang="en" b="1"/>
              <a:t>Begin with the end in mind</a:t>
            </a:r>
            <a:endParaRPr b="1"/>
          </a:p>
        </p:txBody>
      </p:sp>
      <p:sp>
        <p:nvSpPr>
          <p:cNvPr id="151" name="Google Shape;151;p2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
        <p:nvSpPr>
          <p:cNvPr id="152" name="Google Shape;152;p22"/>
          <p:cNvSpPr/>
          <p:nvPr/>
        </p:nvSpPr>
        <p:spPr>
          <a:xfrm>
            <a:off x="2253600" y="0"/>
            <a:ext cx="68904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pic>
        <p:nvPicPr>
          <p:cNvPr id="153" name="Google Shape;153;p22"/>
          <p:cNvPicPr preferRelativeResize="0"/>
          <p:nvPr/>
        </p:nvPicPr>
        <p:blipFill>
          <a:blip r:embed="rId4">
            <a:alphaModFix/>
          </a:blip>
          <a:stretch>
            <a:fillRect/>
          </a:stretch>
        </p:blipFill>
        <p:spPr>
          <a:xfrm>
            <a:off x="2253600" y="-12150"/>
            <a:ext cx="6890400" cy="5167800"/>
          </a:xfrm>
          <a:prstGeom prst="rect">
            <a:avLst/>
          </a:prstGeom>
          <a:noFill/>
          <a:ln>
            <a:noFill/>
          </a:ln>
        </p:spPr>
      </p:pic>
      <p:sp>
        <p:nvSpPr>
          <p:cNvPr id="154" name="Google Shape;154;p22"/>
          <p:cNvSpPr txBox="1"/>
          <p:nvPr/>
        </p:nvSpPr>
        <p:spPr>
          <a:xfrm>
            <a:off x="3959250" y="4795000"/>
            <a:ext cx="3479100" cy="30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latin typeface="Nunito Sans"/>
                <a:ea typeface="Nunito Sans"/>
                <a:cs typeface="Nunito Sans"/>
                <a:sym typeface="Nunito Sans"/>
              </a:rPr>
              <a:t>Analyse - Colour by Pixel True Studio from </a:t>
            </a:r>
            <a:r>
              <a:rPr lang="en" sz="800" u="sng">
                <a:solidFill>
                  <a:schemeClr val="hlink"/>
                </a:solidFill>
                <a:latin typeface="Nunito Sans"/>
                <a:ea typeface="Nunito Sans"/>
                <a:cs typeface="Nunito Sans"/>
                <a:sym typeface="Nunito Sans"/>
                <a:hlinkClick r:id="rId5"/>
              </a:rPr>
              <a:t>pixeltrue</a:t>
            </a:r>
            <a:r>
              <a:rPr lang="en" sz="800">
                <a:latin typeface="Nunito Sans"/>
                <a:ea typeface="Nunito Sans"/>
                <a:cs typeface="Nunito Sans"/>
                <a:sym typeface="Nunito Sans"/>
              </a:rPr>
              <a:t>, </a:t>
            </a:r>
            <a:r>
              <a:rPr lang="en" sz="800" u="sng">
                <a:solidFill>
                  <a:schemeClr val="hlink"/>
                </a:solidFill>
                <a:latin typeface="Nunito Sans"/>
                <a:ea typeface="Nunito Sans"/>
                <a:cs typeface="Nunito Sans"/>
                <a:sym typeface="Nunito Sans"/>
                <a:hlinkClick r:id="rId6"/>
              </a:rPr>
              <a:t>pixeltrue license</a:t>
            </a:r>
            <a:r>
              <a:rPr lang="en" sz="800">
                <a:latin typeface="Nunito Sans"/>
                <a:ea typeface="Nunito Sans"/>
                <a:cs typeface="Nunito Sans"/>
                <a:sym typeface="Nunito Sans"/>
              </a:rPr>
              <a:t> </a:t>
            </a:r>
            <a:r>
              <a:rPr lang="en" sz="800">
                <a:solidFill>
                  <a:srgbClr val="000000"/>
                </a:solidFill>
                <a:latin typeface="Nunito Sans"/>
                <a:ea typeface="Nunito Sans"/>
                <a:cs typeface="Nunito Sans"/>
                <a:sym typeface="Nunito Sans"/>
              </a:rPr>
              <a:t> </a:t>
            </a:r>
            <a:endParaRPr sz="800">
              <a:latin typeface="Nunito Sans"/>
              <a:ea typeface="Nunito Sans"/>
              <a:cs typeface="Nunito Sans"/>
              <a:sym typeface="Nuni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8"/>
        <p:cNvGrpSpPr/>
        <p:nvPr/>
      </p:nvGrpSpPr>
      <p:grpSpPr>
        <a:xfrm>
          <a:off x="0" y="0"/>
          <a:ext cx="0" cy="0"/>
          <a:chOff x="0" y="0"/>
          <a:chExt cx="0" cy="0"/>
        </a:xfrm>
      </p:grpSpPr>
      <p:sp>
        <p:nvSpPr>
          <p:cNvPr id="159" name="Google Shape;159;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rgbClr val="000000"/>
                </a:solidFill>
              </a:rPr>
              <a:t>9</a:t>
            </a:fld>
            <a:endParaRPr>
              <a:solidFill>
                <a:srgbClr val="000000"/>
              </a:solidFill>
            </a:endParaRPr>
          </a:p>
        </p:txBody>
      </p:sp>
      <p:sp>
        <p:nvSpPr>
          <p:cNvPr id="160" name="Google Shape;160;p23"/>
          <p:cNvSpPr txBox="1"/>
          <p:nvPr/>
        </p:nvSpPr>
        <p:spPr>
          <a:xfrm flipH="1">
            <a:off x="3579125" y="3872400"/>
            <a:ext cx="54000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u="sng">
                <a:solidFill>
                  <a:schemeClr val="hlink"/>
                </a:solidFill>
                <a:latin typeface="Nunito Sans"/>
                <a:ea typeface="Nunito Sans"/>
                <a:cs typeface="Nunito Sans"/>
                <a:sym typeface="Nunito Sans"/>
                <a:hlinkClick r:id="rId3"/>
              </a:rPr>
              <a:t>FAIR data principles</a:t>
            </a:r>
            <a:r>
              <a:rPr lang="en" sz="1000">
                <a:latin typeface="Nunito Sans"/>
                <a:ea typeface="Nunito Sans"/>
                <a:cs typeface="Nunito Sans"/>
                <a:sym typeface="Nunito Sans"/>
              </a:rPr>
              <a:t> by SangyaPundir, Wikimedia Commons, </a:t>
            </a:r>
            <a:r>
              <a:rPr lang="en" sz="1000" u="sng">
                <a:solidFill>
                  <a:schemeClr val="hlink"/>
                </a:solidFill>
                <a:latin typeface="Nunito Sans"/>
                <a:ea typeface="Nunito Sans"/>
                <a:cs typeface="Nunito Sans"/>
                <a:sym typeface="Nunito Sans"/>
                <a:hlinkClick r:id="rId4"/>
              </a:rPr>
              <a:t>CC BY-SA 4.0</a:t>
            </a:r>
            <a:endParaRPr sz="1000">
              <a:latin typeface="Nunito Sans"/>
              <a:ea typeface="Nunito Sans"/>
              <a:cs typeface="Nunito Sans"/>
              <a:sym typeface="Nunito Sans"/>
            </a:endParaRPr>
          </a:p>
        </p:txBody>
      </p:sp>
      <p:pic>
        <p:nvPicPr>
          <p:cNvPr id="161" name="Google Shape;161;p23"/>
          <p:cNvPicPr preferRelativeResize="0"/>
          <p:nvPr/>
        </p:nvPicPr>
        <p:blipFill>
          <a:blip r:embed="rId5">
            <a:alphaModFix/>
          </a:blip>
          <a:stretch>
            <a:fillRect/>
          </a:stretch>
        </p:blipFill>
        <p:spPr>
          <a:xfrm>
            <a:off x="2499825" y="1529750"/>
            <a:ext cx="6407974" cy="2172700"/>
          </a:xfrm>
          <a:prstGeom prst="rect">
            <a:avLst/>
          </a:prstGeom>
          <a:noFill/>
          <a:ln>
            <a:noFill/>
          </a:ln>
        </p:spPr>
      </p:pic>
      <p:sp>
        <p:nvSpPr>
          <p:cNvPr id="162" name="Google Shape;162;p23"/>
          <p:cNvSpPr txBox="1"/>
          <p:nvPr/>
        </p:nvSpPr>
        <p:spPr>
          <a:xfrm>
            <a:off x="432325" y="1529750"/>
            <a:ext cx="1967700" cy="147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1800"/>
              </a:spcAft>
              <a:buNone/>
            </a:pPr>
            <a:r>
              <a:rPr lang="en" sz="1500">
                <a:solidFill>
                  <a:schemeClr val="dk1"/>
                </a:solidFill>
                <a:highlight>
                  <a:schemeClr val="lt1"/>
                </a:highlight>
                <a:latin typeface="Nunito Sans"/>
                <a:ea typeface="Nunito Sans"/>
                <a:cs typeface="Nunito Sans"/>
                <a:sym typeface="Nunito Sans"/>
              </a:rPr>
              <a:t>Jones, Sarah, &amp; Grootveld, Marjan. (2017, November). </a:t>
            </a:r>
            <a:r>
              <a:rPr lang="en" sz="1500" i="1" u="sng">
                <a:solidFill>
                  <a:schemeClr val="hlink"/>
                </a:solidFill>
                <a:highlight>
                  <a:schemeClr val="lt1"/>
                </a:highlight>
                <a:latin typeface="Nunito Sans"/>
                <a:ea typeface="Nunito Sans"/>
                <a:cs typeface="Nunito Sans"/>
                <a:sym typeface="Nunito Sans"/>
                <a:hlinkClick r:id="rId6"/>
              </a:rPr>
              <a:t>How FAIR are your data?</a:t>
            </a:r>
            <a:r>
              <a:rPr lang="en" sz="1500">
                <a:solidFill>
                  <a:schemeClr val="dk1"/>
                </a:solidFill>
                <a:highlight>
                  <a:schemeClr val="lt1"/>
                </a:highlight>
                <a:latin typeface="Nunito Sans"/>
                <a:ea typeface="Nunito Sans"/>
                <a:cs typeface="Nunito Sans"/>
                <a:sym typeface="Nunito Sans"/>
              </a:rPr>
              <a:t> </a:t>
            </a:r>
            <a:endParaRPr sz="1300">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name="Ulysses template">
  <a:themeElements>
    <a:clrScheme name="Custom 347">
      <a:dk1>
        <a:srgbClr val="000000"/>
      </a:dk1>
      <a:lt1>
        <a:srgbClr val="FFFFFF"/>
      </a:lt1>
      <a:dk2>
        <a:srgbClr val="575E5F"/>
      </a:dk2>
      <a:lt2>
        <a:srgbClr val="E7E4DD"/>
      </a:lt2>
      <a:accent1>
        <a:srgbClr val="F67031"/>
      </a:accent1>
      <a:accent2>
        <a:srgbClr val="FFA400"/>
      </a:accent2>
      <a:accent3>
        <a:srgbClr val="7A7AAA"/>
      </a:accent3>
      <a:accent4>
        <a:srgbClr val="00BCD4"/>
      </a:accent4>
      <a:accent5>
        <a:srgbClr val="F2496F"/>
      </a:accent5>
      <a:accent6>
        <a:srgbClr val="A2324B"/>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2128</Words>
  <Application>Microsoft Office PowerPoint</Application>
  <PresentationFormat>On-screen Show (16:9)</PresentationFormat>
  <Paragraphs>353</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Georgia</vt:lpstr>
      <vt:lpstr>Arial</vt:lpstr>
      <vt:lpstr>Calibri</vt:lpstr>
      <vt:lpstr>Nunito Sans</vt:lpstr>
      <vt:lpstr>Ulysses template</vt:lpstr>
      <vt:lpstr>Open Access to Knowledge Part 2: Sharing Your Research Data    Mélanie Brunet Jeanette Hatherill Chantal Ripp  University of Ottawa Library</vt:lpstr>
      <vt:lpstr>By the end of this webinar you will:</vt:lpstr>
      <vt:lpstr>1. Copyright</vt:lpstr>
      <vt:lpstr>Copyright Basics</vt:lpstr>
      <vt:lpstr>Is data protected by copyright?</vt:lpstr>
      <vt:lpstr>Is there copyright protection and who owns it?</vt:lpstr>
      <vt:lpstr>Copyright and sharing data as supplementary materials to a publication</vt:lpstr>
      <vt:lpstr>2. Begin with the end in mind</vt:lpstr>
      <vt:lpstr>PowerPoint Presentation</vt:lpstr>
      <vt:lpstr>Plan to share your research data</vt:lpstr>
      <vt:lpstr>DMP Assistant</vt:lpstr>
      <vt:lpstr>DMP Examples</vt:lpstr>
      <vt:lpstr>Sensitive Data Toolkit for Researchers</vt:lpstr>
      <vt:lpstr>Anonymize personal information</vt:lpstr>
      <vt:lpstr>File formats</vt:lpstr>
      <vt:lpstr>3. Open Licences</vt:lpstr>
      <vt:lpstr>What is a licence?   </vt:lpstr>
      <vt:lpstr> Licences</vt:lpstr>
      <vt:lpstr>Creative Commons licences conditions</vt:lpstr>
      <vt:lpstr>CC0 - Public Domain Dedication</vt:lpstr>
      <vt:lpstr>Software licences</vt:lpstr>
      <vt:lpstr>Licence comparison chart</vt:lpstr>
      <vt:lpstr>4. 4 Easy Steps to Share Research Data</vt:lpstr>
      <vt:lpstr>Why a data repository?</vt:lpstr>
      <vt:lpstr>Step 1: Identify a disciplinary or generalist repository</vt:lpstr>
      <vt:lpstr>PowerPoint Presentation</vt:lpstr>
      <vt:lpstr>PowerPoint Presentation</vt:lpstr>
      <vt:lpstr>Step 2:  Deposit dataset(s) and documentation</vt:lpstr>
      <vt:lpstr>Step 3:  Add descriptive metadata</vt:lpstr>
      <vt:lpstr>Step 4: Apply  Open Licences to Your Data   Ex. Scholars Portal Dataverse</vt:lpstr>
      <vt:lpstr>Step 4: Apply  Open Licences to Your Data   Ex. Scholars Portal Dataverse</vt:lpstr>
      <vt:lpstr>PowerPoint Presentation</vt:lpstr>
      <vt:lpstr>PowerPoint Presentation</vt:lpstr>
      <vt:lpstr>PowerPoint Presentation</vt:lpstr>
      <vt:lpstr>Key Takeways</vt:lpstr>
      <vt:lpstr>Thank you!  Questions?</vt:lpstr>
      <vt:lpstr>Additional Resources</vt:lpstr>
      <vt:lpstr>Additional Resources</vt:lpstr>
      <vt:lpstr>Copyright ownership and data categories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Access to Knowledge Part 2: Sharing Your Research Data    Mélanie Brunet Jeanette Hatherill Chantal Ripp  University of Ottawa Library</dc:title>
  <dc:creator>Melanie Brunet</dc:creator>
  <cp:lastModifiedBy>Melanie Brunet</cp:lastModifiedBy>
  <cp:revision>1</cp:revision>
  <dcterms:modified xsi:type="dcterms:W3CDTF">2022-02-17T00:25:03Z</dcterms:modified>
</cp:coreProperties>
</file>