
<file path=[Content_Types].xml><?xml version="1.0" encoding="utf-8"?>
<Types xmlns="http://schemas.openxmlformats.org/package/2006/content-types">
  <Default Extension="jpg" ContentType="image/jp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20104100" cy="15087600"/>
  <p:notesSz cx="20104100" cy="150876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5854"/>
    <p:restoredTop sz="94514"/>
  </p:normalViewPr>
  <p:slideViewPr>
    <p:cSldViewPr>
      <p:cViewPr>
        <p:scale>
          <a:sx n="123" d="100"/>
          <a:sy n="123" d="100"/>
        </p:scale>
        <p:origin x="144" y="-6768"/>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8712200" cy="75565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11387138" y="0"/>
            <a:ext cx="8712200" cy="755650"/>
          </a:xfrm>
          <a:prstGeom prst="rect">
            <a:avLst/>
          </a:prstGeom>
        </p:spPr>
        <p:txBody>
          <a:bodyPr vert="horz" lIns="91440" tIns="45720" rIns="91440" bIns="45720" rtlCol="0"/>
          <a:lstStyle>
            <a:lvl1pPr algn="r">
              <a:defRPr sz="1200"/>
            </a:lvl1pPr>
          </a:lstStyle>
          <a:p>
            <a:fld id="{9F89109D-6DBE-EB46-930C-C3DC5CE3CA3C}" type="datetimeFigureOut">
              <a:rPr lang="en-CA" smtClean="0"/>
              <a:t>2019-11-29</a:t>
            </a:fld>
            <a:endParaRPr lang="en-CA"/>
          </a:p>
        </p:txBody>
      </p:sp>
      <p:sp>
        <p:nvSpPr>
          <p:cNvPr id="4" name="Slide Image Placeholder 3"/>
          <p:cNvSpPr>
            <a:spLocks noGrp="1" noRot="1" noChangeAspect="1"/>
          </p:cNvSpPr>
          <p:nvPr>
            <p:ph type="sldImg" idx="2"/>
          </p:nvPr>
        </p:nvSpPr>
        <p:spPr>
          <a:xfrm>
            <a:off x="6659563" y="1885950"/>
            <a:ext cx="6784975" cy="50927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2009775" y="7261225"/>
            <a:ext cx="16084550" cy="594042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14331950"/>
            <a:ext cx="8712200" cy="755650"/>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11387138" y="14331950"/>
            <a:ext cx="8712200" cy="755650"/>
          </a:xfrm>
          <a:prstGeom prst="rect">
            <a:avLst/>
          </a:prstGeom>
        </p:spPr>
        <p:txBody>
          <a:bodyPr vert="horz" lIns="91440" tIns="45720" rIns="91440" bIns="45720" rtlCol="0" anchor="b"/>
          <a:lstStyle>
            <a:lvl1pPr algn="r">
              <a:defRPr sz="1200"/>
            </a:lvl1pPr>
          </a:lstStyle>
          <a:p>
            <a:fld id="{2BF67532-C97E-9E42-BB53-ECCE74C4FF36}" type="slidenum">
              <a:rPr lang="en-CA" smtClean="0"/>
              <a:t>‹#›</a:t>
            </a:fld>
            <a:endParaRPr lang="en-CA"/>
          </a:p>
        </p:txBody>
      </p:sp>
    </p:spTree>
    <p:extLst>
      <p:ext uri="{BB962C8B-B14F-4D97-AF65-F5344CB8AC3E}">
        <p14:creationId xmlns:p14="http://schemas.microsoft.com/office/powerpoint/2010/main" val="17758887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2BF67532-C97E-9E42-BB53-ECCE74C4FF36}" type="slidenum">
              <a:rPr lang="en-CA" smtClean="0"/>
              <a:t>1</a:t>
            </a:fld>
            <a:endParaRPr lang="en-CA"/>
          </a:p>
        </p:txBody>
      </p:sp>
    </p:spTree>
    <p:extLst>
      <p:ext uri="{BB962C8B-B14F-4D97-AF65-F5344CB8AC3E}">
        <p14:creationId xmlns:p14="http://schemas.microsoft.com/office/powerpoint/2010/main" val="6890414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1507807" y="4677156"/>
            <a:ext cx="17088486" cy="3168396"/>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3015615" y="8449056"/>
            <a:ext cx="14072870" cy="37719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11/29/19</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5250" b="1" i="0">
                <a:solidFill>
                  <a:schemeClr val="tx1"/>
                </a:solidFill>
                <a:latin typeface="Arial"/>
                <a:cs typeface="Arial"/>
              </a:defRPr>
            </a:lvl1pPr>
          </a:lstStyle>
          <a:p>
            <a:endParaRPr/>
          </a:p>
        </p:txBody>
      </p:sp>
      <p:sp>
        <p:nvSpPr>
          <p:cNvPr id="3" name="Holder 3"/>
          <p:cNvSpPr>
            <a:spLocks noGrp="1"/>
          </p:cNvSpPr>
          <p:nvPr>
            <p:ph type="body" idx="1"/>
          </p:nvPr>
        </p:nvSpPr>
        <p:spPr/>
        <p:txBody>
          <a:bodyPr lIns="0" tIns="0" rIns="0" bIns="0"/>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11/29/19</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5250" b="1" i="0">
                <a:solidFill>
                  <a:schemeClr val="tx1"/>
                </a:solidFill>
                <a:latin typeface="Arial"/>
                <a:cs typeface="Arial"/>
              </a:defRPr>
            </a:lvl1pPr>
          </a:lstStyle>
          <a:p>
            <a:endParaRPr/>
          </a:p>
        </p:txBody>
      </p:sp>
      <p:sp>
        <p:nvSpPr>
          <p:cNvPr id="3" name="Holder 3"/>
          <p:cNvSpPr>
            <a:spLocks noGrp="1"/>
          </p:cNvSpPr>
          <p:nvPr>
            <p:ph sz="half" idx="2"/>
          </p:nvPr>
        </p:nvSpPr>
        <p:spPr>
          <a:xfrm>
            <a:off x="1005205" y="3470148"/>
            <a:ext cx="8745284" cy="9957816"/>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10353611" y="3470148"/>
            <a:ext cx="8745284" cy="9957816"/>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11/29/19</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5250" b="1" i="0">
                <a:solidFill>
                  <a:schemeClr val="tx1"/>
                </a:solidFill>
                <a:latin typeface="Arial"/>
                <a:cs typeface="Arial"/>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11/29/19</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11/29/19</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11" Type="http://schemas.openxmlformats.org/officeDocument/2006/relationships/image" Target="../media/image5.jpg"/><Relationship Id="rId5" Type="http://schemas.openxmlformats.org/officeDocument/2006/relationships/slideLayout" Target="../slideLayouts/slideLayout5.xml"/><Relationship Id="rId10" Type="http://schemas.openxmlformats.org/officeDocument/2006/relationships/image" Target="../media/image4.png"/><Relationship Id="rId4" Type="http://schemas.openxmlformats.org/officeDocument/2006/relationships/slideLayout" Target="../slideLayouts/slideLayout4.xml"/><Relationship Id="rId9"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20094207" y="0"/>
            <a:ext cx="12700" cy="15082519"/>
          </a:xfrm>
          <a:custGeom>
            <a:avLst/>
            <a:gdLst/>
            <a:ahLst/>
            <a:cxnLst/>
            <a:rect l="l" t="t" r="r" b="b"/>
            <a:pathLst>
              <a:path w="12700" h="15082519">
                <a:moveTo>
                  <a:pt x="0" y="15082438"/>
                </a:moveTo>
                <a:lnTo>
                  <a:pt x="12103" y="15082438"/>
                </a:lnTo>
                <a:lnTo>
                  <a:pt x="12103" y="0"/>
                </a:lnTo>
                <a:lnTo>
                  <a:pt x="0" y="0"/>
                </a:lnTo>
                <a:lnTo>
                  <a:pt x="0" y="15082438"/>
                </a:lnTo>
                <a:close/>
              </a:path>
            </a:pathLst>
          </a:custGeom>
          <a:solidFill>
            <a:srgbClr val="FFFAF6">
              <a:alpha val="26669"/>
            </a:srgbClr>
          </a:solidFill>
        </p:spPr>
        <p:txBody>
          <a:bodyPr wrap="square" lIns="0" tIns="0" rIns="0" bIns="0" rtlCol="0"/>
          <a:lstStyle/>
          <a:p>
            <a:endParaRPr/>
          </a:p>
        </p:txBody>
      </p:sp>
      <p:sp>
        <p:nvSpPr>
          <p:cNvPr id="17" name="bk object 17"/>
          <p:cNvSpPr/>
          <p:nvPr/>
        </p:nvSpPr>
        <p:spPr>
          <a:xfrm>
            <a:off x="6274643" y="0"/>
            <a:ext cx="7503795" cy="15082519"/>
          </a:xfrm>
          <a:custGeom>
            <a:avLst/>
            <a:gdLst/>
            <a:ahLst/>
            <a:cxnLst/>
            <a:rect l="l" t="t" r="r" b="b"/>
            <a:pathLst>
              <a:path w="7503794" h="15082519">
                <a:moveTo>
                  <a:pt x="0" y="15082438"/>
                </a:moveTo>
                <a:lnTo>
                  <a:pt x="7503385" y="15082438"/>
                </a:lnTo>
                <a:lnTo>
                  <a:pt x="7503385" y="0"/>
                </a:lnTo>
                <a:lnTo>
                  <a:pt x="0" y="0"/>
                </a:lnTo>
                <a:lnTo>
                  <a:pt x="0" y="15082438"/>
                </a:lnTo>
                <a:close/>
              </a:path>
            </a:pathLst>
          </a:custGeom>
          <a:solidFill>
            <a:srgbClr val="FFFAF6">
              <a:alpha val="26669"/>
            </a:srgbClr>
          </a:solidFill>
        </p:spPr>
        <p:txBody>
          <a:bodyPr wrap="square" lIns="0" tIns="0" rIns="0" bIns="0" rtlCol="0"/>
          <a:lstStyle/>
          <a:p>
            <a:endParaRPr/>
          </a:p>
        </p:txBody>
      </p:sp>
      <p:sp>
        <p:nvSpPr>
          <p:cNvPr id="18" name="bk object 18"/>
          <p:cNvSpPr/>
          <p:nvPr/>
        </p:nvSpPr>
        <p:spPr>
          <a:xfrm>
            <a:off x="5206525" y="14241279"/>
            <a:ext cx="1523588" cy="841160"/>
          </a:xfrm>
          <a:prstGeom prst="rect">
            <a:avLst/>
          </a:prstGeom>
          <a:blipFill>
            <a:blip r:embed="rId7" cstate="print"/>
            <a:stretch>
              <a:fillRect/>
            </a:stretch>
          </a:blipFill>
        </p:spPr>
        <p:txBody>
          <a:bodyPr wrap="square" lIns="0" tIns="0" rIns="0" bIns="0" rtlCol="0"/>
          <a:lstStyle/>
          <a:p>
            <a:endParaRPr/>
          </a:p>
        </p:txBody>
      </p:sp>
      <p:sp>
        <p:nvSpPr>
          <p:cNvPr id="19" name="bk object 19"/>
          <p:cNvSpPr/>
          <p:nvPr/>
        </p:nvSpPr>
        <p:spPr>
          <a:xfrm>
            <a:off x="16695655" y="5861605"/>
            <a:ext cx="3408445" cy="2913267"/>
          </a:xfrm>
          <a:prstGeom prst="rect">
            <a:avLst/>
          </a:prstGeom>
          <a:blipFill>
            <a:blip r:embed="rId8" cstate="print"/>
            <a:stretch>
              <a:fillRect/>
            </a:stretch>
          </a:blipFill>
        </p:spPr>
        <p:txBody>
          <a:bodyPr wrap="square" lIns="0" tIns="0" rIns="0" bIns="0" rtlCol="0"/>
          <a:lstStyle/>
          <a:p>
            <a:endParaRPr/>
          </a:p>
        </p:txBody>
      </p:sp>
      <p:sp>
        <p:nvSpPr>
          <p:cNvPr id="20" name="bk object 20"/>
          <p:cNvSpPr/>
          <p:nvPr/>
        </p:nvSpPr>
        <p:spPr>
          <a:xfrm>
            <a:off x="0" y="5794653"/>
            <a:ext cx="1270712" cy="1523588"/>
          </a:xfrm>
          <a:prstGeom prst="rect">
            <a:avLst/>
          </a:prstGeom>
          <a:blipFill>
            <a:blip r:embed="rId9" cstate="print"/>
            <a:stretch>
              <a:fillRect/>
            </a:stretch>
          </a:blipFill>
        </p:spPr>
        <p:txBody>
          <a:bodyPr wrap="square" lIns="0" tIns="0" rIns="0" bIns="0" rtlCol="0"/>
          <a:lstStyle/>
          <a:p>
            <a:endParaRPr/>
          </a:p>
        </p:txBody>
      </p:sp>
      <p:sp>
        <p:nvSpPr>
          <p:cNvPr id="21" name="bk object 21"/>
          <p:cNvSpPr/>
          <p:nvPr/>
        </p:nvSpPr>
        <p:spPr>
          <a:xfrm>
            <a:off x="0" y="9261868"/>
            <a:ext cx="6368722" cy="3724059"/>
          </a:xfrm>
          <a:prstGeom prst="rect">
            <a:avLst/>
          </a:prstGeom>
          <a:blipFill>
            <a:blip r:embed="rId10" cstate="print"/>
            <a:stretch>
              <a:fillRect/>
            </a:stretch>
          </a:blipFill>
        </p:spPr>
        <p:txBody>
          <a:bodyPr wrap="square" lIns="0" tIns="0" rIns="0" bIns="0" rtlCol="0"/>
          <a:lstStyle/>
          <a:p>
            <a:endParaRPr/>
          </a:p>
        </p:txBody>
      </p:sp>
      <p:sp>
        <p:nvSpPr>
          <p:cNvPr id="22" name="bk object 22"/>
          <p:cNvSpPr/>
          <p:nvPr/>
        </p:nvSpPr>
        <p:spPr>
          <a:xfrm>
            <a:off x="34806" y="1577255"/>
            <a:ext cx="3786504" cy="3204845"/>
          </a:xfrm>
          <a:custGeom>
            <a:avLst/>
            <a:gdLst/>
            <a:ahLst/>
            <a:cxnLst/>
            <a:rect l="l" t="t" r="r" b="b"/>
            <a:pathLst>
              <a:path w="3786504" h="3204845">
                <a:moveTo>
                  <a:pt x="1893161" y="0"/>
                </a:moveTo>
                <a:lnTo>
                  <a:pt x="1841051" y="595"/>
                </a:lnTo>
                <a:lnTo>
                  <a:pt x="1789289" y="2370"/>
                </a:lnTo>
                <a:lnTo>
                  <a:pt x="1737893" y="5311"/>
                </a:lnTo>
                <a:lnTo>
                  <a:pt x="1686881" y="9401"/>
                </a:lnTo>
                <a:lnTo>
                  <a:pt x="1636271" y="14626"/>
                </a:lnTo>
                <a:lnTo>
                  <a:pt x="1586081" y="20970"/>
                </a:lnTo>
                <a:lnTo>
                  <a:pt x="1536329" y="28418"/>
                </a:lnTo>
                <a:lnTo>
                  <a:pt x="1487034" y="36955"/>
                </a:lnTo>
                <a:lnTo>
                  <a:pt x="1438213" y="46565"/>
                </a:lnTo>
                <a:lnTo>
                  <a:pt x="1389884" y="57233"/>
                </a:lnTo>
                <a:lnTo>
                  <a:pt x="1342066" y="68944"/>
                </a:lnTo>
                <a:lnTo>
                  <a:pt x="1294776" y="81683"/>
                </a:lnTo>
                <a:lnTo>
                  <a:pt x="1248032" y="95434"/>
                </a:lnTo>
                <a:lnTo>
                  <a:pt x="1201854" y="110182"/>
                </a:lnTo>
                <a:lnTo>
                  <a:pt x="1156257" y="125912"/>
                </a:lnTo>
                <a:lnTo>
                  <a:pt x="1111262" y="142608"/>
                </a:lnTo>
                <a:lnTo>
                  <a:pt x="1066885" y="160256"/>
                </a:lnTo>
                <a:lnTo>
                  <a:pt x="1023144" y="178840"/>
                </a:lnTo>
                <a:lnTo>
                  <a:pt x="980059" y="198344"/>
                </a:lnTo>
                <a:lnTo>
                  <a:pt x="937646" y="218753"/>
                </a:lnTo>
                <a:lnTo>
                  <a:pt x="895924" y="240053"/>
                </a:lnTo>
                <a:lnTo>
                  <a:pt x="854912" y="262228"/>
                </a:lnTo>
                <a:lnTo>
                  <a:pt x="814626" y="285262"/>
                </a:lnTo>
                <a:lnTo>
                  <a:pt x="775085" y="309141"/>
                </a:lnTo>
                <a:lnTo>
                  <a:pt x="736307" y="333849"/>
                </a:lnTo>
                <a:lnTo>
                  <a:pt x="698310" y="359370"/>
                </a:lnTo>
                <a:lnTo>
                  <a:pt x="661112" y="385690"/>
                </a:lnTo>
                <a:lnTo>
                  <a:pt x="624731" y="412794"/>
                </a:lnTo>
                <a:lnTo>
                  <a:pt x="589186" y="440665"/>
                </a:lnTo>
                <a:lnTo>
                  <a:pt x="554494" y="469289"/>
                </a:lnTo>
                <a:lnTo>
                  <a:pt x="520673" y="498651"/>
                </a:lnTo>
                <a:lnTo>
                  <a:pt x="487741" y="528734"/>
                </a:lnTo>
                <a:lnTo>
                  <a:pt x="455717" y="559525"/>
                </a:lnTo>
                <a:lnTo>
                  <a:pt x="424619" y="591007"/>
                </a:lnTo>
                <a:lnTo>
                  <a:pt x="394464" y="623165"/>
                </a:lnTo>
                <a:lnTo>
                  <a:pt x="365270" y="655985"/>
                </a:lnTo>
                <a:lnTo>
                  <a:pt x="337056" y="689450"/>
                </a:lnTo>
                <a:lnTo>
                  <a:pt x="309839" y="723546"/>
                </a:lnTo>
                <a:lnTo>
                  <a:pt x="283639" y="758258"/>
                </a:lnTo>
                <a:lnTo>
                  <a:pt x="258472" y="793569"/>
                </a:lnTo>
                <a:lnTo>
                  <a:pt x="234356" y="829465"/>
                </a:lnTo>
                <a:lnTo>
                  <a:pt x="211311" y="865930"/>
                </a:lnTo>
                <a:lnTo>
                  <a:pt x="189353" y="902950"/>
                </a:lnTo>
                <a:lnTo>
                  <a:pt x="168501" y="940508"/>
                </a:lnTo>
                <a:lnTo>
                  <a:pt x="148774" y="978591"/>
                </a:lnTo>
                <a:lnTo>
                  <a:pt x="130188" y="1017181"/>
                </a:lnTo>
                <a:lnTo>
                  <a:pt x="112762" y="1056265"/>
                </a:lnTo>
                <a:lnTo>
                  <a:pt x="96514" y="1095826"/>
                </a:lnTo>
                <a:lnTo>
                  <a:pt x="81463" y="1135850"/>
                </a:lnTo>
                <a:lnTo>
                  <a:pt x="67625" y="1176322"/>
                </a:lnTo>
                <a:lnTo>
                  <a:pt x="55020" y="1217225"/>
                </a:lnTo>
                <a:lnTo>
                  <a:pt x="43665" y="1258545"/>
                </a:lnTo>
                <a:lnTo>
                  <a:pt x="33578" y="1300267"/>
                </a:lnTo>
                <a:lnTo>
                  <a:pt x="24778" y="1342374"/>
                </a:lnTo>
                <a:lnTo>
                  <a:pt x="17282" y="1384853"/>
                </a:lnTo>
                <a:lnTo>
                  <a:pt x="11108" y="1427687"/>
                </a:lnTo>
                <a:lnTo>
                  <a:pt x="6275" y="1470862"/>
                </a:lnTo>
                <a:lnTo>
                  <a:pt x="2801" y="1514362"/>
                </a:lnTo>
                <a:lnTo>
                  <a:pt x="703" y="1558172"/>
                </a:lnTo>
                <a:lnTo>
                  <a:pt x="0" y="1602276"/>
                </a:lnTo>
                <a:lnTo>
                  <a:pt x="703" y="1646380"/>
                </a:lnTo>
                <a:lnTo>
                  <a:pt x="2801" y="1690190"/>
                </a:lnTo>
                <a:lnTo>
                  <a:pt x="6275" y="1733690"/>
                </a:lnTo>
                <a:lnTo>
                  <a:pt x="11108" y="1776865"/>
                </a:lnTo>
                <a:lnTo>
                  <a:pt x="17282" y="1819700"/>
                </a:lnTo>
                <a:lnTo>
                  <a:pt x="24778" y="1862179"/>
                </a:lnTo>
                <a:lnTo>
                  <a:pt x="33578" y="1904287"/>
                </a:lnTo>
                <a:lnTo>
                  <a:pt x="43665" y="1946010"/>
                </a:lnTo>
                <a:lnTo>
                  <a:pt x="55020" y="1987330"/>
                </a:lnTo>
                <a:lnTo>
                  <a:pt x="67625" y="2028235"/>
                </a:lnTo>
                <a:lnTo>
                  <a:pt x="81463" y="2068707"/>
                </a:lnTo>
                <a:lnTo>
                  <a:pt x="96514" y="2108732"/>
                </a:lnTo>
                <a:lnTo>
                  <a:pt x="112762" y="2148294"/>
                </a:lnTo>
                <a:lnTo>
                  <a:pt x="130188" y="2187379"/>
                </a:lnTo>
                <a:lnTo>
                  <a:pt x="148774" y="2225970"/>
                </a:lnTo>
                <a:lnTo>
                  <a:pt x="168501" y="2264054"/>
                </a:lnTo>
                <a:lnTo>
                  <a:pt x="189353" y="2301613"/>
                </a:lnTo>
                <a:lnTo>
                  <a:pt x="211311" y="2338634"/>
                </a:lnTo>
                <a:lnTo>
                  <a:pt x="234356" y="2375101"/>
                </a:lnTo>
                <a:lnTo>
                  <a:pt x="258472" y="2410998"/>
                </a:lnTo>
                <a:lnTo>
                  <a:pt x="283639" y="2446310"/>
                </a:lnTo>
                <a:lnTo>
                  <a:pt x="309839" y="2481023"/>
                </a:lnTo>
                <a:lnTo>
                  <a:pt x="337056" y="2515120"/>
                </a:lnTo>
                <a:lnTo>
                  <a:pt x="365270" y="2548587"/>
                </a:lnTo>
                <a:lnTo>
                  <a:pt x="394464" y="2581408"/>
                </a:lnTo>
                <a:lnTo>
                  <a:pt x="424619" y="2613568"/>
                </a:lnTo>
                <a:lnTo>
                  <a:pt x="455717" y="2645052"/>
                </a:lnTo>
                <a:lnTo>
                  <a:pt x="487741" y="2675844"/>
                </a:lnTo>
                <a:lnTo>
                  <a:pt x="520673" y="2705929"/>
                </a:lnTo>
                <a:lnTo>
                  <a:pt x="554494" y="2735292"/>
                </a:lnTo>
                <a:lnTo>
                  <a:pt x="589186" y="2763917"/>
                </a:lnTo>
                <a:lnTo>
                  <a:pt x="624731" y="2791790"/>
                </a:lnTo>
                <a:lnTo>
                  <a:pt x="661112" y="2818895"/>
                </a:lnTo>
                <a:lnTo>
                  <a:pt x="698310" y="2845216"/>
                </a:lnTo>
                <a:lnTo>
                  <a:pt x="736307" y="2870739"/>
                </a:lnTo>
                <a:lnTo>
                  <a:pt x="775085" y="2895448"/>
                </a:lnTo>
                <a:lnTo>
                  <a:pt x="814626" y="2919328"/>
                </a:lnTo>
                <a:lnTo>
                  <a:pt x="854912" y="2942364"/>
                </a:lnTo>
                <a:lnTo>
                  <a:pt x="895924" y="2964540"/>
                </a:lnTo>
                <a:lnTo>
                  <a:pt x="937646" y="2985841"/>
                </a:lnTo>
                <a:lnTo>
                  <a:pt x="980059" y="3006252"/>
                </a:lnTo>
                <a:lnTo>
                  <a:pt x="1023144" y="3025758"/>
                </a:lnTo>
                <a:lnTo>
                  <a:pt x="1066885" y="3044343"/>
                </a:lnTo>
                <a:lnTo>
                  <a:pt x="1111262" y="3061991"/>
                </a:lnTo>
                <a:lnTo>
                  <a:pt x="1156257" y="3078689"/>
                </a:lnTo>
                <a:lnTo>
                  <a:pt x="1201854" y="3094420"/>
                </a:lnTo>
                <a:lnTo>
                  <a:pt x="1248032" y="3109169"/>
                </a:lnTo>
                <a:lnTo>
                  <a:pt x="1294776" y="3122921"/>
                </a:lnTo>
                <a:lnTo>
                  <a:pt x="1342066" y="3135660"/>
                </a:lnTo>
                <a:lnTo>
                  <a:pt x="1389884" y="3147372"/>
                </a:lnTo>
                <a:lnTo>
                  <a:pt x="1438213" y="3158041"/>
                </a:lnTo>
                <a:lnTo>
                  <a:pt x="1487034" y="3167652"/>
                </a:lnTo>
                <a:lnTo>
                  <a:pt x="1536329" y="3176190"/>
                </a:lnTo>
                <a:lnTo>
                  <a:pt x="1586081" y="3183638"/>
                </a:lnTo>
                <a:lnTo>
                  <a:pt x="1636271" y="3189983"/>
                </a:lnTo>
                <a:lnTo>
                  <a:pt x="1686881" y="3195208"/>
                </a:lnTo>
                <a:lnTo>
                  <a:pt x="1737893" y="3199299"/>
                </a:lnTo>
                <a:lnTo>
                  <a:pt x="1789289" y="3202239"/>
                </a:lnTo>
                <a:lnTo>
                  <a:pt x="1841051" y="3204015"/>
                </a:lnTo>
                <a:lnTo>
                  <a:pt x="1893161" y="3204610"/>
                </a:lnTo>
                <a:lnTo>
                  <a:pt x="1945272" y="3204015"/>
                </a:lnTo>
                <a:lnTo>
                  <a:pt x="1997034" y="3202239"/>
                </a:lnTo>
                <a:lnTo>
                  <a:pt x="2048430" y="3199299"/>
                </a:lnTo>
                <a:lnTo>
                  <a:pt x="2099442" y="3195208"/>
                </a:lnTo>
                <a:lnTo>
                  <a:pt x="2150052" y="3189983"/>
                </a:lnTo>
                <a:lnTo>
                  <a:pt x="2200242" y="3183638"/>
                </a:lnTo>
                <a:lnTo>
                  <a:pt x="2249994" y="3176190"/>
                </a:lnTo>
                <a:lnTo>
                  <a:pt x="2299289" y="3167652"/>
                </a:lnTo>
                <a:lnTo>
                  <a:pt x="2348110" y="3158041"/>
                </a:lnTo>
                <a:lnTo>
                  <a:pt x="2396439" y="3147372"/>
                </a:lnTo>
                <a:lnTo>
                  <a:pt x="2444257" y="3135660"/>
                </a:lnTo>
                <a:lnTo>
                  <a:pt x="2491547" y="3122921"/>
                </a:lnTo>
                <a:lnTo>
                  <a:pt x="2538290" y="3109169"/>
                </a:lnTo>
                <a:lnTo>
                  <a:pt x="2584469" y="3094420"/>
                </a:lnTo>
                <a:lnTo>
                  <a:pt x="2630065" y="3078689"/>
                </a:lnTo>
                <a:lnTo>
                  <a:pt x="2675061" y="3061991"/>
                </a:lnTo>
                <a:lnTo>
                  <a:pt x="2719438" y="3044343"/>
                </a:lnTo>
                <a:lnTo>
                  <a:pt x="2763178" y="3025758"/>
                </a:lnTo>
                <a:lnTo>
                  <a:pt x="2806263" y="3006252"/>
                </a:lnTo>
                <a:lnTo>
                  <a:pt x="2848676" y="2985841"/>
                </a:lnTo>
                <a:lnTo>
                  <a:pt x="2890398" y="2964540"/>
                </a:lnTo>
                <a:lnTo>
                  <a:pt x="2931411" y="2942364"/>
                </a:lnTo>
                <a:lnTo>
                  <a:pt x="2971697" y="2919328"/>
                </a:lnTo>
                <a:lnTo>
                  <a:pt x="3011238" y="2895448"/>
                </a:lnTo>
                <a:lnTo>
                  <a:pt x="3050016" y="2870739"/>
                </a:lnTo>
                <a:lnTo>
                  <a:pt x="3088012" y="2845216"/>
                </a:lnTo>
                <a:lnTo>
                  <a:pt x="3125210" y="2818895"/>
                </a:lnTo>
                <a:lnTo>
                  <a:pt x="3161591" y="2791790"/>
                </a:lnTo>
                <a:lnTo>
                  <a:pt x="3197136" y="2763917"/>
                </a:lnTo>
                <a:lnTo>
                  <a:pt x="3231828" y="2735292"/>
                </a:lnTo>
                <a:lnTo>
                  <a:pt x="3265649" y="2705929"/>
                </a:lnTo>
                <a:lnTo>
                  <a:pt x="3298580" y="2675844"/>
                </a:lnTo>
                <a:lnTo>
                  <a:pt x="3330604" y="2645052"/>
                </a:lnTo>
                <a:lnTo>
                  <a:pt x="3361703" y="2613568"/>
                </a:lnTo>
                <a:lnTo>
                  <a:pt x="3391858" y="2581408"/>
                </a:lnTo>
                <a:lnTo>
                  <a:pt x="3421052" y="2548587"/>
                </a:lnTo>
                <a:lnTo>
                  <a:pt x="3449266" y="2515120"/>
                </a:lnTo>
                <a:lnTo>
                  <a:pt x="3476482" y="2481023"/>
                </a:lnTo>
                <a:lnTo>
                  <a:pt x="3502683" y="2446310"/>
                </a:lnTo>
                <a:lnTo>
                  <a:pt x="3527850" y="2410998"/>
                </a:lnTo>
                <a:lnTo>
                  <a:pt x="3551965" y="2375101"/>
                </a:lnTo>
                <a:lnTo>
                  <a:pt x="3575011" y="2338634"/>
                </a:lnTo>
                <a:lnTo>
                  <a:pt x="3596968" y="2301613"/>
                </a:lnTo>
                <a:lnTo>
                  <a:pt x="3617820" y="2264054"/>
                </a:lnTo>
                <a:lnTo>
                  <a:pt x="3637548" y="2225970"/>
                </a:lnTo>
                <a:lnTo>
                  <a:pt x="3656134" y="2187379"/>
                </a:lnTo>
                <a:lnTo>
                  <a:pt x="3673559" y="2148294"/>
                </a:lnTo>
                <a:lnTo>
                  <a:pt x="3689807" y="2108732"/>
                </a:lnTo>
                <a:lnTo>
                  <a:pt x="3704859" y="2068707"/>
                </a:lnTo>
                <a:lnTo>
                  <a:pt x="3718696" y="2028235"/>
                </a:lnTo>
                <a:lnTo>
                  <a:pt x="3731301" y="1987330"/>
                </a:lnTo>
                <a:lnTo>
                  <a:pt x="3742656" y="1946010"/>
                </a:lnTo>
                <a:lnTo>
                  <a:pt x="3752743" y="1904287"/>
                </a:lnTo>
                <a:lnTo>
                  <a:pt x="3761543" y="1862179"/>
                </a:lnTo>
                <a:lnTo>
                  <a:pt x="3769039" y="1819700"/>
                </a:lnTo>
                <a:lnTo>
                  <a:pt x="3775213" y="1776865"/>
                </a:lnTo>
                <a:lnTo>
                  <a:pt x="3780046" y="1733690"/>
                </a:lnTo>
                <a:lnTo>
                  <a:pt x="3783520" y="1690190"/>
                </a:lnTo>
                <a:lnTo>
                  <a:pt x="3785618" y="1646380"/>
                </a:lnTo>
                <a:lnTo>
                  <a:pt x="3786322" y="1602276"/>
                </a:lnTo>
                <a:lnTo>
                  <a:pt x="3785618" y="1558172"/>
                </a:lnTo>
                <a:lnTo>
                  <a:pt x="3783520" y="1514362"/>
                </a:lnTo>
                <a:lnTo>
                  <a:pt x="3780046" y="1470862"/>
                </a:lnTo>
                <a:lnTo>
                  <a:pt x="3775213" y="1427687"/>
                </a:lnTo>
                <a:lnTo>
                  <a:pt x="3769039" y="1384853"/>
                </a:lnTo>
                <a:lnTo>
                  <a:pt x="3761543" y="1342374"/>
                </a:lnTo>
                <a:lnTo>
                  <a:pt x="3752743" y="1300267"/>
                </a:lnTo>
                <a:lnTo>
                  <a:pt x="3742656" y="1258545"/>
                </a:lnTo>
                <a:lnTo>
                  <a:pt x="3731301" y="1217225"/>
                </a:lnTo>
                <a:lnTo>
                  <a:pt x="3718696" y="1176322"/>
                </a:lnTo>
                <a:lnTo>
                  <a:pt x="3704859" y="1135850"/>
                </a:lnTo>
                <a:lnTo>
                  <a:pt x="3689807" y="1095826"/>
                </a:lnTo>
                <a:lnTo>
                  <a:pt x="3673559" y="1056265"/>
                </a:lnTo>
                <a:lnTo>
                  <a:pt x="3656134" y="1017181"/>
                </a:lnTo>
                <a:lnTo>
                  <a:pt x="3637548" y="978591"/>
                </a:lnTo>
                <a:lnTo>
                  <a:pt x="3617820" y="940508"/>
                </a:lnTo>
                <a:lnTo>
                  <a:pt x="3596968" y="902950"/>
                </a:lnTo>
                <a:lnTo>
                  <a:pt x="3575011" y="865930"/>
                </a:lnTo>
                <a:lnTo>
                  <a:pt x="3551965" y="829465"/>
                </a:lnTo>
                <a:lnTo>
                  <a:pt x="3527850" y="793569"/>
                </a:lnTo>
                <a:lnTo>
                  <a:pt x="3502683" y="758258"/>
                </a:lnTo>
                <a:lnTo>
                  <a:pt x="3476482" y="723546"/>
                </a:lnTo>
                <a:lnTo>
                  <a:pt x="3449266" y="689450"/>
                </a:lnTo>
                <a:lnTo>
                  <a:pt x="3421052" y="655985"/>
                </a:lnTo>
                <a:lnTo>
                  <a:pt x="3391858" y="623165"/>
                </a:lnTo>
                <a:lnTo>
                  <a:pt x="3361703" y="591007"/>
                </a:lnTo>
                <a:lnTo>
                  <a:pt x="3330604" y="559525"/>
                </a:lnTo>
                <a:lnTo>
                  <a:pt x="3298580" y="528734"/>
                </a:lnTo>
                <a:lnTo>
                  <a:pt x="3265649" y="498651"/>
                </a:lnTo>
                <a:lnTo>
                  <a:pt x="3231828" y="469289"/>
                </a:lnTo>
                <a:lnTo>
                  <a:pt x="3197136" y="440665"/>
                </a:lnTo>
                <a:lnTo>
                  <a:pt x="3161591" y="412794"/>
                </a:lnTo>
                <a:lnTo>
                  <a:pt x="3125210" y="385690"/>
                </a:lnTo>
                <a:lnTo>
                  <a:pt x="3088012" y="359370"/>
                </a:lnTo>
                <a:lnTo>
                  <a:pt x="3050016" y="333849"/>
                </a:lnTo>
                <a:lnTo>
                  <a:pt x="3011238" y="309141"/>
                </a:lnTo>
                <a:lnTo>
                  <a:pt x="2971697" y="285262"/>
                </a:lnTo>
                <a:lnTo>
                  <a:pt x="2931411" y="262228"/>
                </a:lnTo>
                <a:lnTo>
                  <a:pt x="2890398" y="240053"/>
                </a:lnTo>
                <a:lnTo>
                  <a:pt x="2848676" y="218753"/>
                </a:lnTo>
                <a:lnTo>
                  <a:pt x="2806263" y="198344"/>
                </a:lnTo>
                <a:lnTo>
                  <a:pt x="2763178" y="178840"/>
                </a:lnTo>
                <a:lnTo>
                  <a:pt x="2719438" y="160256"/>
                </a:lnTo>
                <a:lnTo>
                  <a:pt x="2675061" y="142608"/>
                </a:lnTo>
                <a:lnTo>
                  <a:pt x="2630065" y="125912"/>
                </a:lnTo>
                <a:lnTo>
                  <a:pt x="2584469" y="110182"/>
                </a:lnTo>
                <a:lnTo>
                  <a:pt x="2538290" y="95434"/>
                </a:lnTo>
                <a:lnTo>
                  <a:pt x="2491547" y="81683"/>
                </a:lnTo>
                <a:lnTo>
                  <a:pt x="2444257" y="68944"/>
                </a:lnTo>
                <a:lnTo>
                  <a:pt x="2396439" y="57233"/>
                </a:lnTo>
                <a:lnTo>
                  <a:pt x="2348110" y="46565"/>
                </a:lnTo>
                <a:lnTo>
                  <a:pt x="2299289" y="36955"/>
                </a:lnTo>
                <a:lnTo>
                  <a:pt x="2249994" y="28418"/>
                </a:lnTo>
                <a:lnTo>
                  <a:pt x="2200242" y="20970"/>
                </a:lnTo>
                <a:lnTo>
                  <a:pt x="2150052" y="14626"/>
                </a:lnTo>
                <a:lnTo>
                  <a:pt x="2099442" y="9401"/>
                </a:lnTo>
                <a:lnTo>
                  <a:pt x="2048430" y="5311"/>
                </a:lnTo>
                <a:lnTo>
                  <a:pt x="1997034" y="2370"/>
                </a:lnTo>
                <a:lnTo>
                  <a:pt x="1945272" y="595"/>
                </a:lnTo>
                <a:lnTo>
                  <a:pt x="1893161" y="0"/>
                </a:lnTo>
                <a:close/>
              </a:path>
            </a:pathLst>
          </a:custGeom>
          <a:solidFill>
            <a:srgbClr val="7DBAC4">
              <a:alpha val="25099"/>
            </a:srgbClr>
          </a:solidFill>
        </p:spPr>
        <p:txBody>
          <a:bodyPr wrap="square" lIns="0" tIns="0" rIns="0" bIns="0" rtlCol="0"/>
          <a:lstStyle/>
          <a:p>
            <a:endParaRPr/>
          </a:p>
        </p:txBody>
      </p:sp>
      <p:sp>
        <p:nvSpPr>
          <p:cNvPr id="23" name="bk object 23"/>
          <p:cNvSpPr/>
          <p:nvPr/>
        </p:nvSpPr>
        <p:spPr>
          <a:xfrm>
            <a:off x="0" y="867124"/>
            <a:ext cx="2600960" cy="2298065"/>
          </a:xfrm>
          <a:custGeom>
            <a:avLst/>
            <a:gdLst/>
            <a:ahLst/>
            <a:cxnLst/>
            <a:rect l="l" t="t" r="r" b="b"/>
            <a:pathLst>
              <a:path w="2600960" h="2298065">
                <a:moveTo>
                  <a:pt x="1287052" y="0"/>
                </a:moveTo>
                <a:lnTo>
                  <a:pt x="1235469" y="869"/>
                </a:lnTo>
                <a:lnTo>
                  <a:pt x="1184391" y="3455"/>
                </a:lnTo>
                <a:lnTo>
                  <a:pt x="1133852" y="7727"/>
                </a:lnTo>
                <a:lnTo>
                  <a:pt x="1083891" y="13653"/>
                </a:lnTo>
                <a:lnTo>
                  <a:pt x="1034542" y="21200"/>
                </a:lnTo>
                <a:lnTo>
                  <a:pt x="985844" y="30336"/>
                </a:lnTo>
                <a:lnTo>
                  <a:pt x="937831" y="41031"/>
                </a:lnTo>
                <a:lnTo>
                  <a:pt x="890542" y="53251"/>
                </a:lnTo>
                <a:lnTo>
                  <a:pt x="844011" y="66965"/>
                </a:lnTo>
                <a:lnTo>
                  <a:pt x="798277" y="82141"/>
                </a:lnTo>
                <a:lnTo>
                  <a:pt x="753375" y="98747"/>
                </a:lnTo>
                <a:lnTo>
                  <a:pt x="709341" y="116751"/>
                </a:lnTo>
                <a:lnTo>
                  <a:pt x="666213" y="136121"/>
                </a:lnTo>
                <a:lnTo>
                  <a:pt x="624027" y="156826"/>
                </a:lnTo>
                <a:lnTo>
                  <a:pt x="582819" y="178833"/>
                </a:lnTo>
                <a:lnTo>
                  <a:pt x="542626" y="202110"/>
                </a:lnTo>
                <a:lnTo>
                  <a:pt x="503484" y="226626"/>
                </a:lnTo>
                <a:lnTo>
                  <a:pt x="465430" y="252349"/>
                </a:lnTo>
                <a:lnTo>
                  <a:pt x="428500" y="279246"/>
                </a:lnTo>
                <a:lnTo>
                  <a:pt x="392731" y="307287"/>
                </a:lnTo>
                <a:lnTo>
                  <a:pt x="358160" y="336438"/>
                </a:lnTo>
                <a:lnTo>
                  <a:pt x="324822" y="366668"/>
                </a:lnTo>
                <a:lnTo>
                  <a:pt x="292755" y="397945"/>
                </a:lnTo>
                <a:lnTo>
                  <a:pt x="261995" y="430237"/>
                </a:lnTo>
                <a:lnTo>
                  <a:pt x="232578" y="463512"/>
                </a:lnTo>
                <a:lnTo>
                  <a:pt x="204541" y="497739"/>
                </a:lnTo>
                <a:lnTo>
                  <a:pt x="177920" y="532885"/>
                </a:lnTo>
                <a:lnTo>
                  <a:pt x="152752" y="568918"/>
                </a:lnTo>
                <a:lnTo>
                  <a:pt x="129074" y="605808"/>
                </a:lnTo>
                <a:lnTo>
                  <a:pt x="106921" y="643520"/>
                </a:lnTo>
                <a:lnTo>
                  <a:pt x="86331" y="682025"/>
                </a:lnTo>
                <a:lnTo>
                  <a:pt x="67340" y="721289"/>
                </a:lnTo>
                <a:lnTo>
                  <a:pt x="49984" y="761281"/>
                </a:lnTo>
                <a:lnTo>
                  <a:pt x="34300" y="801969"/>
                </a:lnTo>
                <a:lnTo>
                  <a:pt x="20325" y="843321"/>
                </a:lnTo>
                <a:lnTo>
                  <a:pt x="8095" y="885305"/>
                </a:lnTo>
                <a:lnTo>
                  <a:pt x="0" y="918296"/>
                </a:lnTo>
                <a:lnTo>
                  <a:pt x="0" y="1379101"/>
                </a:lnTo>
                <a:lnTo>
                  <a:pt x="20325" y="1454078"/>
                </a:lnTo>
                <a:lnTo>
                  <a:pt x="34300" y="1495431"/>
                </a:lnTo>
                <a:lnTo>
                  <a:pt x="49984" y="1536120"/>
                </a:lnTo>
                <a:lnTo>
                  <a:pt x="67340" y="1576114"/>
                </a:lnTo>
                <a:lnTo>
                  <a:pt x="86331" y="1615380"/>
                </a:lnTo>
                <a:lnTo>
                  <a:pt x="106921" y="1653886"/>
                </a:lnTo>
                <a:lnTo>
                  <a:pt x="129074" y="1691600"/>
                </a:lnTo>
                <a:lnTo>
                  <a:pt x="152752" y="1728491"/>
                </a:lnTo>
                <a:lnTo>
                  <a:pt x="177920" y="1764526"/>
                </a:lnTo>
                <a:lnTo>
                  <a:pt x="204541" y="1799674"/>
                </a:lnTo>
                <a:lnTo>
                  <a:pt x="232578" y="1833903"/>
                </a:lnTo>
                <a:lnTo>
                  <a:pt x="261995" y="1867180"/>
                </a:lnTo>
                <a:lnTo>
                  <a:pt x="292755" y="1899474"/>
                </a:lnTo>
                <a:lnTo>
                  <a:pt x="324822" y="1930754"/>
                </a:lnTo>
                <a:lnTo>
                  <a:pt x="358160" y="1960986"/>
                </a:lnTo>
                <a:lnTo>
                  <a:pt x="392731" y="1990139"/>
                </a:lnTo>
                <a:lnTo>
                  <a:pt x="428500" y="2018181"/>
                </a:lnTo>
                <a:lnTo>
                  <a:pt x="465430" y="2045080"/>
                </a:lnTo>
                <a:lnTo>
                  <a:pt x="503484" y="2070805"/>
                </a:lnTo>
                <a:lnTo>
                  <a:pt x="542626" y="2095323"/>
                </a:lnTo>
                <a:lnTo>
                  <a:pt x="582819" y="2118603"/>
                </a:lnTo>
                <a:lnTo>
                  <a:pt x="624027" y="2140611"/>
                </a:lnTo>
                <a:lnTo>
                  <a:pt x="666213" y="2161318"/>
                </a:lnTo>
                <a:lnTo>
                  <a:pt x="709341" y="2180690"/>
                </a:lnTo>
                <a:lnTo>
                  <a:pt x="753375" y="2198696"/>
                </a:lnTo>
                <a:lnTo>
                  <a:pt x="798277" y="2215303"/>
                </a:lnTo>
                <a:lnTo>
                  <a:pt x="844011" y="2230481"/>
                </a:lnTo>
                <a:lnTo>
                  <a:pt x="890542" y="2244196"/>
                </a:lnTo>
                <a:lnTo>
                  <a:pt x="937831" y="2256417"/>
                </a:lnTo>
                <a:lnTo>
                  <a:pt x="985844" y="2267113"/>
                </a:lnTo>
                <a:lnTo>
                  <a:pt x="1034542" y="2276250"/>
                </a:lnTo>
                <a:lnTo>
                  <a:pt x="1083891" y="2283798"/>
                </a:lnTo>
                <a:lnTo>
                  <a:pt x="1133852" y="2289724"/>
                </a:lnTo>
                <a:lnTo>
                  <a:pt x="1184391" y="2293997"/>
                </a:lnTo>
                <a:lnTo>
                  <a:pt x="1235469" y="2296584"/>
                </a:lnTo>
                <a:lnTo>
                  <a:pt x="1287052" y="2297453"/>
                </a:lnTo>
                <a:lnTo>
                  <a:pt x="1338634" y="2296584"/>
                </a:lnTo>
                <a:lnTo>
                  <a:pt x="1389713" y="2293997"/>
                </a:lnTo>
                <a:lnTo>
                  <a:pt x="1440252" y="2289724"/>
                </a:lnTo>
                <a:lnTo>
                  <a:pt x="1490213" y="2283798"/>
                </a:lnTo>
                <a:lnTo>
                  <a:pt x="1539562" y="2276250"/>
                </a:lnTo>
                <a:lnTo>
                  <a:pt x="1588261" y="2267113"/>
                </a:lnTo>
                <a:lnTo>
                  <a:pt x="1636273" y="2256417"/>
                </a:lnTo>
                <a:lnTo>
                  <a:pt x="1683563" y="2244196"/>
                </a:lnTo>
                <a:lnTo>
                  <a:pt x="1730093" y="2230481"/>
                </a:lnTo>
                <a:lnTo>
                  <a:pt x="1775828" y="2215303"/>
                </a:lnTo>
                <a:lnTo>
                  <a:pt x="1820730" y="2198696"/>
                </a:lnTo>
                <a:lnTo>
                  <a:pt x="1864764" y="2180690"/>
                </a:lnTo>
                <a:lnTo>
                  <a:pt x="1907892" y="2161318"/>
                </a:lnTo>
                <a:lnTo>
                  <a:pt x="1950078" y="2140611"/>
                </a:lnTo>
                <a:lnTo>
                  <a:pt x="1991287" y="2118603"/>
                </a:lnTo>
                <a:lnTo>
                  <a:pt x="2031480" y="2095323"/>
                </a:lnTo>
                <a:lnTo>
                  <a:pt x="2070622" y="2070805"/>
                </a:lnTo>
                <a:lnTo>
                  <a:pt x="2108676" y="2045080"/>
                </a:lnTo>
                <a:lnTo>
                  <a:pt x="2145606" y="2018181"/>
                </a:lnTo>
                <a:lnTo>
                  <a:pt x="2181375" y="1990139"/>
                </a:lnTo>
                <a:lnTo>
                  <a:pt x="2215946" y="1960986"/>
                </a:lnTo>
                <a:lnTo>
                  <a:pt x="2249284" y="1930754"/>
                </a:lnTo>
                <a:lnTo>
                  <a:pt x="2281351" y="1899474"/>
                </a:lnTo>
                <a:lnTo>
                  <a:pt x="2312112" y="1867180"/>
                </a:lnTo>
                <a:lnTo>
                  <a:pt x="2341529" y="1833903"/>
                </a:lnTo>
                <a:lnTo>
                  <a:pt x="2369566" y="1799674"/>
                </a:lnTo>
                <a:lnTo>
                  <a:pt x="2396187" y="1764526"/>
                </a:lnTo>
                <a:lnTo>
                  <a:pt x="2421355" y="1728491"/>
                </a:lnTo>
                <a:lnTo>
                  <a:pt x="2445033" y="1691600"/>
                </a:lnTo>
                <a:lnTo>
                  <a:pt x="2467186" y="1653886"/>
                </a:lnTo>
                <a:lnTo>
                  <a:pt x="2487776" y="1615380"/>
                </a:lnTo>
                <a:lnTo>
                  <a:pt x="2506767" y="1576114"/>
                </a:lnTo>
                <a:lnTo>
                  <a:pt x="2524123" y="1536120"/>
                </a:lnTo>
                <a:lnTo>
                  <a:pt x="2539807" y="1495431"/>
                </a:lnTo>
                <a:lnTo>
                  <a:pt x="2553783" y="1454078"/>
                </a:lnTo>
                <a:lnTo>
                  <a:pt x="2566013" y="1412093"/>
                </a:lnTo>
                <a:lnTo>
                  <a:pt x="2576462" y="1369507"/>
                </a:lnTo>
                <a:lnTo>
                  <a:pt x="2585093" y="1326354"/>
                </a:lnTo>
                <a:lnTo>
                  <a:pt x="2591870" y="1282664"/>
                </a:lnTo>
                <a:lnTo>
                  <a:pt x="2596755" y="1238470"/>
                </a:lnTo>
                <a:lnTo>
                  <a:pt x="2599714" y="1193804"/>
                </a:lnTo>
                <a:lnTo>
                  <a:pt x="2600708" y="1148697"/>
                </a:lnTo>
                <a:lnTo>
                  <a:pt x="2599714" y="1103590"/>
                </a:lnTo>
                <a:lnTo>
                  <a:pt x="2596755" y="1058924"/>
                </a:lnTo>
                <a:lnTo>
                  <a:pt x="2591870" y="1014731"/>
                </a:lnTo>
                <a:lnTo>
                  <a:pt x="2585093" y="971042"/>
                </a:lnTo>
                <a:lnTo>
                  <a:pt x="2576462" y="927889"/>
                </a:lnTo>
                <a:lnTo>
                  <a:pt x="2566013" y="885305"/>
                </a:lnTo>
                <a:lnTo>
                  <a:pt x="2553783" y="843321"/>
                </a:lnTo>
                <a:lnTo>
                  <a:pt x="2539807" y="801969"/>
                </a:lnTo>
                <a:lnTo>
                  <a:pt x="2524123" y="761281"/>
                </a:lnTo>
                <a:lnTo>
                  <a:pt x="2506767" y="721289"/>
                </a:lnTo>
                <a:lnTo>
                  <a:pt x="2487776" y="682025"/>
                </a:lnTo>
                <a:lnTo>
                  <a:pt x="2467186" y="643520"/>
                </a:lnTo>
                <a:lnTo>
                  <a:pt x="2445033" y="605808"/>
                </a:lnTo>
                <a:lnTo>
                  <a:pt x="2421355" y="568918"/>
                </a:lnTo>
                <a:lnTo>
                  <a:pt x="2396187" y="532885"/>
                </a:lnTo>
                <a:lnTo>
                  <a:pt x="2369566" y="497739"/>
                </a:lnTo>
                <a:lnTo>
                  <a:pt x="2341529" y="463512"/>
                </a:lnTo>
                <a:lnTo>
                  <a:pt x="2312112" y="430237"/>
                </a:lnTo>
                <a:lnTo>
                  <a:pt x="2281351" y="397945"/>
                </a:lnTo>
                <a:lnTo>
                  <a:pt x="2249284" y="366668"/>
                </a:lnTo>
                <a:lnTo>
                  <a:pt x="2215946" y="336438"/>
                </a:lnTo>
                <a:lnTo>
                  <a:pt x="2181375" y="307287"/>
                </a:lnTo>
                <a:lnTo>
                  <a:pt x="2145606" y="279246"/>
                </a:lnTo>
                <a:lnTo>
                  <a:pt x="2108676" y="252349"/>
                </a:lnTo>
                <a:lnTo>
                  <a:pt x="2070622" y="226626"/>
                </a:lnTo>
                <a:lnTo>
                  <a:pt x="2031480" y="202110"/>
                </a:lnTo>
                <a:lnTo>
                  <a:pt x="1991287" y="178833"/>
                </a:lnTo>
                <a:lnTo>
                  <a:pt x="1950078" y="156826"/>
                </a:lnTo>
                <a:lnTo>
                  <a:pt x="1907892" y="136121"/>
                </a:lnTo>
                <a:lnTo>
                  <a:pt x="1864764" y="116751"/>
                </a:lnTo>
                <a:lnTo>
                  <a:pt x="1820730" y="98747"/>
                </a:lnTo>
                <a:lnTo>
                  <a:pt x="1775828" y="82141"/>
                </a:lnTo>
                <a:lnTo>
                  <a:pt x="1730093" y="66965"/>
                </a:lnTo>
                <a:lnTo>
                  <a:pt x="1683563" y="53251"/>
                </a:lnTo>
                <a:lnTo>
                  <a:pt x="1636273" y="41031"/>
                </a:lnTo>
                <a:lnTo>
                  <a:pt x="1588261" y="30336"/>
                </a:lnTo>
                <a:lnTo>
                  <a:pt x="1539562" y="21200"/>
                </a:lnTo>
                <a:lnTo>
                  <a:pt x="1490213" y="13653"/>
                </a:lnTo>
                <a:lnTo>
                  <a:pt x="1440252" y="7727"/>
                </a:lnTo>
                <a:lnTo>
                  <a:pt x="1389713" y="3455"/>
                </a:lnTo>
                <a:lnTo>
                  <a:pt x="1338634" y="869"/>
                </a:lnTo>
                <a:lnTo>
                  <a:pt x="1287052" y="0"/>
                </a:lnTo>
                <a:close/>
              </a:path>
            </a:pathLst>
          </a:custGeom>
          <a:solidFill>
            <a:srgbClr val="7DBAC4">
              <a:alpha val="25099"/>
            </a:srgbClr>
          </a:solidFill>
        </p:spPr>
        <p:txBody>
          <a:bodyPr wrap="square" lIns="0" tIns="0" rIns="0" bIns="0" rtlCol="0"/>
          <a:lstStyle/>
          <a:p>
            <a:endParaRPr/>
          </a:p>
        </p:txBody>
      </p:sp>
      <p:sp>
        <p:nvSpPr>
          <p:cNvPr id="24" name="bk object 24"/>
          <p:cNvSpPr/>
          <p:nvPr/>
        </p:nvSpPr>
        <p:spPr>
          <a:xfrm>
            <a:off x="1184506" y="91472"/>
            <a:ext cx="1334770" cy="1122680"/>
          </a:xfrm>
          <a:custGeom>
            <a:avLst/>
            <a:gdLst/>
            <a:ahLst/>
            <a:cxnLst/>
            <a:rect l="l" t="t" r="r" b="b"/>
            <a:pathLst>
              <a:path w="1334770" h="1122680">
                <a:moveTo>
                  <a:pt x="667240" y="0"/>
                </a:moveTo>
                <a:lnTo>
                  <a:pt x="615096" y="1688"/>
                </a:lnTo>
                <a:lnTo>
                  <a:pt x="564049" y="6669"/>
                </a:lnTo>
                <a:lnTo>
                  <a:pt x="514248" y="14818"/>
                </a:lnTo>
                <a:lnTo>
                  <a:pt x="465841" y="26011"/>
                </a:lnTo>
                <a:lnTo>
                  <a:pt x="418977" y="40122"/>
                </a:lnTo>
                <a:lnTo>
                  <a:pt x="373805" y="57028"/>
                </a:lnTo>
                <a:lnTo>
                  <a:pt x="330471" y="76603"/>
                </a:lnTo>
                <a:lnTo>
                  <a:pt x="289125" y="98723"/>
                </a:lnTo>
                <a:lnTo>
                  <a:pt x="249915" y="123263"/>
                </a:lnTo>
                <a:lnTo>
                  <a:pt x="212989" y="150099"/>
                </a:lnTo>
                <a:lnTo>
                  <a:pt x="178497" y="179105"/>
                </a:lnTo>
                <a:lnTo>
                  <a:pt x="146585" y="210156"/>
                </a:lnTo>
                <a:lnTo>
                  <a:pt x="117402" y="243129"/>
                </a:lnTo>
                <a:lnTo>
                  <a:pt x="91097" y="277899"/>
                </a:lnTo>
                <a:lnTo>
                  <a:pt x="67819" y="314340"/>
                </a:lnTo>
                <a:lnTo>
                  <a:pt x="47714" y="352328"/>
                </a:lnTo>
                <a:lnTo>
                  <a:pt x="30932" y="391739"/>
                </a:lnTo>
                <a:lnTo>
                  <a:pt x="17622" y="432447"/>
                </a:lnTo>
                <a:lnTo>
                  <a:pt x="7931" y="474328"/>
                </a:lnTo>
                <a:lnTo>
                  <a:pt x="2007" y="517258"/>
                </a:lnTo>
                <a:lnTo>
                  <a:pt x="0" y="561110"/>
                </a:lnTo>
                <a:lnTo>
                  <a:pt x="2007" y="604955"/>
                </a:lnTo>
                <a:lnTo>
                  <a:pt x="7931" y="647878"/>
                </a:lnTo>
                <a:lnTo>
                  <a:pt x="17622" y="689752"/>
                </a:lnTo>
                <a:lnTo>
                  <a:pt x="30932" y="730455"/>
                </a:lnTo>
                <a:lnTo>
                  <a:pt x="47714" y="769860"/>
                </a:lnTo>
                <a:lnTo>
                  <a:pt x="67819" y="807844"/>
                </a:lnTo>
                <a:lnTo>
                  <a:pt x="91097" y="844281"/>
                </a:lnTo>
                <a:lnTo>
                  <a:pt x="117402" y="879047"/>
                </a:lnTo>
                <a:lnTo>
                  <a:pt x="146585" y="912017"/>
                </a:lnTo>
                <a:lnTo>
                  <a:pt x="178497" y="943066"/>
                </a:lnTo>
                <a:lnTo>
                  <a:pt x="212989" y="972070"/>
                </a:lnTo>
                <a:lnTo>
                  <a:pt x="249915" y="998904"/>
                </a:lnTo>
                <a:lnTo>
                  <a:pt x="289125" y="1023442"/>
                </a:lnTo>
                <a:lnTo>
                  <a:pt x="330471" y="1045561"/>
                </a:lnTo>
                <a:lnTo>
                  <a:pt x="373805" y="1065136"/>
                </a:lnTo>
                <a:lnTo>
                  <a:pt x="418977" y="1082041"/>
                </a:lnTo>
                <a:lnTo>
                  <a:pt x="465841" y="1096152"/>
                </a:lnTo>
                <a:lnTo>
                  <a:pt x="514248" y="1107345"/>
                </a:lnTo>
                <a:lnTo>
                  <a:pt x="564049" y="1115494"/>
                </a:lnTo>
                <a:lnTo>
                  <a:pt x="615096" y="1120475"/>
                </a:lnTo>
                <a:lnTo>
                  <a:pt x="667240" y="1122163"/>
                </a:lnTo>
                <a:lnTo>
                  <a:pt x="719385" y="1120475"/>
                </a:lnTo>
                <a:lnTo>
                  <a:pt x="770432" y="1115494"/>
                </a:lnTo>
                <a:lnTo>
                  <a:pt x="820233" y="1107345"/>
                </a:lnTo>
                <a:lnTo>
                  <a:pt x="868639" y="1096152"/>
                </a:lnTo>
                <a:lnTo>
                  <a:pt x="915503" y="1082041"/>
                </a:lnTo>
                <a:lnTo>
                  <a:pt x="960676" y="1065136"/>
                </a:lnTo>
                <a:lnTo>
                  <a:pt x="1004010" y="1045561"/>
                </a:lnTo>
                <a:lnTo>
                  <a:pt x="1045356" y="1023442"/>
                </a:lnTo>
                <a:lnTo>
                  <a:pt x="1084566" y="998904"/>
                </a:lnTo>
                <a:lnTo>
                  <a:pt x="1121491" y="972070"/>
                </a:lnTo>
                <a:lnTo>
                  <a:pt x="1155984" y="943066"/>
                </a:lnTo>
                <a:lnTo>
                  <a:pt x="1187896" y="912017"/>
                </a:lnTo>
                <a:lnTo>
                  <a:pt x="1217078" y="879047"/>
                </a:lnTo>
                <a:lnTo>
                  <a:pt x="1243383" y="844281"/>
                </a:lnTo>
                <a:lnTo>
                  <a:pt x="1266662" y="807844"/>
                </a:lnTo>
                <a:lnTo>
                  <a:pt x="1286766" y="769860"/>
                </a:lnTo>
                <a:lnTo>
                  <a:pt x="1303548" y="730455"/>
                </a:lnTo>
                <a:lnTo>
                  <a:pt x="1316859" y="689752"/>
                </a:lnTo>
                <a:lnTo>
                  <a:pt x="1326550" y="647878"/>
                </a:lnTo>
                <a:lnTo>
                  <a:pt x="1332474" y="604955"/>
                </a:lnTo>
                <a:lnTo>
                  <a:pt x="1334481" y="561110"/>
                </a:lnTo>
                <a:lnTo>
                  <a:pt x="1332474" y="517258"/>
                </a:lnTo>
                <a:lnTo>
                  <a:pt x="1326550" y="474328"/>
                </a:lnTo>
                <a:lnTo>
                  <a:pt x="1316859" y="432447"/>
                </a:lnTo>
                <a:lnTo>
                  <a:pt x="1303548" y="391739"/>
                </a:lnTo>
                <a:lnTo>
                  <a:pt x="1286766" y="352328"/>
                </a:lnTo>
                <a:lnTo>
                  <a:pt x="1266662" y="314340"/>
                </a:lnTo>
                <a:lnTo>
                  <a:pt x="1243383" y="277899"/>
                </a:lnTo>
                <a:lnTo>
                  <a:pt x="1217078" y="243129"/>
                </a:lnTo>
                <a:lnTo>
                  <a:pt x="1187896" y="210156"/>
                </a:lnTo>
                <a:lnTo>
                  <a:pt x="1155984" y="179105"/>
                </a:lnTo>
                <a:lnTo>
                  <a:pt x="1121491" y="150099"/>
                </a:lnTo>
                <a:lnTo>
                  <a:pt x="1084566" y="123263"/>
                </a:lnTo>
                <a:lnTo>
                  <a:pt x="1045356" y="98723"/>
                </a:lnTo>
                <a:lnTo>
                  <a:pt x="1004010" y="76603"/>
                </a:lnTo>
                <a:lnTo>
                  <a:pt x="960676" y="57028"/>
                </a:lnTo>
                <a:lnTo>
                  <a:pt x="915503" y="40122"/>
                </a:lnTo>
                <a:lnTo>
                  <a:pt x="868639" y="26011"/>
                </a:lnTo>
                <a:lnTo>
                  <a:pt x="820233" y="14818"/>
                </a:lnTo>
                <a:lnTo>
                  <a:pt x="770432" y="6669"/>
                </a:lnTo>
                <a:lnTo>
                  <a:pt x="719385" y="1688"/>
                </a:lnTo>
                <a:lnTo>
                  <a:pt x="667240" y="0"/>
                </a:lnTo>
                <a:close/>
              </a:path>
            </a:pathLst>
          </a:custGeom>
          <a:solidFill>
            <a:srgbClr val="7DBAC4">
              <a:alpha val="61178"/>
            </a:srgbClr>
          </a:solidFill>
        </p:spPr>
        <p:txBody>
          <a:bodyPr wrap="square" lIns="0" tIns="0" rIns="0" bIns="0" rtlCol="0"/>
          <a:lstStyle/>
          <a:p>
            <a:endParaRPr/>
          </a:p>
        </p:txBody>
      </p:sp>
      <p:sp>
        <p:nvSpPr>
          <p:cNvPr id="25" name="bk object 25"/>
          <p:cNvSpPr/>
          <p:nvPr/>
        </p:nvSpPr>
        <p:spPr>
          <a:xfrm>
            <a:off x="6121712" y="4437449"/>
            <a:ext cx="1524000" cy="1403985"/>
          </a:xfrm>
          <a:custGeom>
            <a:avLst/>
            <a:gdLst/>
            <a:ahLst/>
            <a:cxnLst/>
            <a:rect l="l" t="t" r="r" b="b"/>
            <a:pathLst>
              <a:path w="1524000" h="1403985">
                <a:moveTo>
                  <a:pt x="761686" y="0"/>
                </a:moveTo>
                <a:lnTo>
                  <a:pt x="711601" y="1493"/>
                </a:lnTo>
                <a:lnTo>
                  <a:pt x="662382" y="5910"/>
                </a:lnTo>
                <a:lnTo>
                  <a:pt x="614128" y="13160"/>
                </a:lnTo>
                <a:lnTo>
                  <a:pt x="566941" y="23149"/>
                </a:lnTo>
                <a:lnTo>
                  <a:pt x="520921" y="35785"/>
                </a:lnTo>
                <a:lnTo>
                  <a:pt x="476167" y="50976"/>
                </a:lnTo>
                <a:lnTo>
                  <a:pt x="432781" y="68629"/>
                </a:lnTo>
                <a:lnTo>
                  <a:pt x="390862" y="88651"/>
                </a:lnTo>
                <a:lnTo>
                  <a:pt x="350512" y="110950"/>
                </a:lnTo>
                <a:lnTo>
                  <a:pt x="311829" y="135434"/>
                </a:lnTo>
                <a:lnTo>
                  <a:pt x="274915" y="162010"/>
                </a:lnTo>
                <a:lnTo>
                  <a:pt x="239870" y="190585"/>
                </a:lnTo>
                <a:lnTo>
                  <a:pt x="206794" y="221067"/>
                </a:lnTo>
                <a:lnTo>
                  <a:pt x="175787" y="253364"/>
                </a:lnTo>
                <a:lnTo>
                  <a:pt x="146951" y="287383"/>
                </a:lnTo>
                <a:lnTo>
                  <a:pt x="120385" y="323031"/>
                </a:lnTo>
                <a:lnTo>
                  <a:pt x="96189" y="360216"/>
                </a:lnTo>
                <a:lnTo>
                  <a:pt x="74464" y="398846"/>
                </a:lnTo>
                <a:lnTo>
                  <a:pt x="55310" y="438827"/>
                </a:lnTo>
                <a:lnTo>
                  <a:pt x="38827" y="480068"/>
                </a:lnTo>
                <a:lnTo>
                  <a:pt x="25117" y="522476"/>
                </a:lnTo>
                <a:lnTo>
                  <a:pt x="14279" y="565958"/>
                </a:lnTo>
                <a:lnTo>
                  <a:pt x="6413" y="610422"/>
                </a:lnTo>
                <a:lnTo>
                  <a:pt x="1620" y="655776"/>
                </a:lnTo>
                <a:lnTo>
                  <a:pt x="0" y="701926"/>
                </a:lnTo>
                <a:lnTo>
                  <a:pt x="1620" y="748077"/>
                </a:lnTo>
                <a:lnTo>
                  <a:pt x="6413" y="793431"/>
                </a:lnTo>
                <a:lnTo>
                  <a:pt x="14279" y="837895"/>
                </a:lnTo>
                <a:lnTo>
                  <a:pt x="25117" y="881377"/>
                </a:lnTo>
                <a:lnTo>
                  <a:pt x="38827" y="923785"/>
                </a:lnTo>
                <a:lnTo>
                  <a:pt x="55310" y="965026"/>
                </a:lnTo>
                <a:lnTo>
                  <a:pt x="74464" y="1005007"/>
                </a:lnTo>
                <a:lnTo>
                  <a:pt x="96189" y="1043637"/>
                </a:lnTo>
                <a:lnTo>
                  <a:pt x="120385" y="1080822"/>
                </a:lnTo>
                <a:lnTo>
                  <a:pt x="146951" y="1116470"/>
                </a:lnTo>
                <a:lnTo>
                  <a:pt x="175787" y="1150489"/>
                </a:lnTo>
                <a:lnTo>
                  <a:pt x="206794" y="1182785"/>
                </a:lnTo>
                <a:lnTo>
                  <a:pt x="239870" y="1213268"/>
                </a:lnTo>
                <a:lnTo>
                  <a:pt x="274915" y="1241843"/>
                </a:lnTo>
                <a:lnTo>
                  <a:pt x="311829" y="1268419"/>
                </a:lnTo>
                <a:lnTo>
                  <a:pt x="350512" y="1292902"/>
                </a:lnTo>
                <a:lnTo>
                  <a:pt x="390862" y="1315202"/>
                </a:lnTo>
                <a:lnTo>
                  <a:pt x="432781" y="1335224"/>
                </a:lnTo>
                <a:lnTo>
                  <a:pt x="476167" y="1352877"/>
                </a:lnTo>
                <a:lnTo>
                  <a:pt x="520921" y="1368067"/>
                </a:lnTo>
                <a:lnTo>
                  <a:pt x="566941" y="1380704"/>
                </a:lnTo>
                <a:lnTo>
                  <a:pt x="614128" y="1390693"/>
                </a:lnTo>
                <a:lnTo>
                  <a:pt x="662382" y="1397943"/>
                </a:lnTo>
                <a:lnTo>
                  <a:pt x="711601" y="1402360"/>
                </a:lnTo>
                <a:lnTo>
                  <a:pt x="761686" y="1403853"/>
                </a:lnTo>
                <a:lnTo>
                  <a:pt x="811771" y="1402360"/>
                </a:lnTo>
                <a:lnTo>
                  <a:pt x="860990" y="1397943"/>
                </a:lnTo>
                <a:lnTo>
                  <a:pt x="909243" y="1390693"/>
                </a:lnTo>
                <a:lnTo>
                  <a:pt x="956431" y="1380704"/>
                </a:lnTo>
                <a:lnTo>
                  <a:pt x="1002451" y="1368067"/>
                </a:lnTo>
                <a:lnTo>
                  <a:pt x="1047205" y="1352877"/>
                </a:lnTo>
                <a:lnTo>
                  <a:pt x="1090591" y="1335224"/>
                </a:lnTo>
                <a:lnTo>
                  <a:pt x="1132510" y="1315202"/>
                </a:lnTo>
                <a:lnTo>
                  <a:pt x="1172860" y="1292902"/>
                </a:lnTo>
                <a:lnTo>
                  <a:pt x="1211543" y="1268419"/>
                </a:lnTo>
                <a:lnTo>
                  <a:pt x="1248457" y="1241843"/>
                </a:lnTo>
                <a:lnTo>
                  <a:pt x="1283502" y="1213268"/>
                </a:lnTo>
                <a:lnTo>
                  <a:pt x="1316578" y="1182785"/>
                </a:lnTo>
                <a:lnTo>
                  <a:pt x="1347584" y="1150489"/>
                </a:lnTo>
                <a:lnTo>
                  <a:pt x="1376421" y="1116470"/>
                </a:lnTo>
                <a:lnTo>
                  <a:pt x="1402987" y="1080822"/>
                </a:lnTo>
                <a:lnTo>
                  <a:pt x="1427183" y="1043637"/>
                </a:lnTo>
                <a:lnTo>
                  <a:pt x="1448908" y="1005007"/>
                </a:lnTo>
                <a:lnTo>
                  <a:pt x="1468062" y="965026"/>
                </a:lnTo>
                <a:lnTo>
                  <a:pt x="1484544" y="923785"/>
                </a:lnTo>
                <a:lnTo>
                  <a:pt x="1498255" y="881377"/>
                </a:lnTo>
                <a:lnTo>
                  <a:pt x="1509093" y="837895"/>
                </a:lnTo>
                <a:lnTo>
                  <a:pt x="1516959" y="793431"/>
                </a:lnTo>
                <a:lnTo>
                  <a:pt x="1521752" y="748077"/>
                </a:lnTo>
                <a:lnTo>
                  <a:pt x="1523372" y="701926"/>
                </a:lnTo>
                <a:lnTo>
                  <a:pt x="1521752" y="655776"/>
                </a:lnTo>
                <a:lnTo>
                  <a:pt x="1516959" y="610422"/>
                </a:lnTo>
                <a:lnTo>
                  <a:pt x="1509093" y="565958"/>
                </a:lnTo>
                <a:lnTo>
                  <a:pt x="1498255" y="522476"/>
                </a:lnTo>
                <a:lnTo>
                  <a:pt x="1484544" y="480068"/>
                </a:lnTo>
                <a:lnTo>
                  <a:pt x="1468062" y="438827"/>
                </a:lnTo>
                <a:lnTo>
                  <a:pt x="1448908" y="398846"/>
                </a:lnTo>
                <a:lnTo>
                  <a:pt x="1427183" y="360216"/>
                </a:lnTo>
                <a:lnTo>
                  <a:pt x="1402987" y="323031"/>
                </a:lnTo>
                <a:lnTo>
                  <a:pt x="1376421" y="287383"/>
                </a:lnTo>
                <a:lnTo>
                  <a:pt x="1347584" y="253364"/>
                </a:lnTo>
                <a:lnTo>
                  <a:pt x="1316578" y="221067"/>
                </a:lnTo>
                <a:lnTo>
                  <a:pt x="1283502" y="190585"/>
                </a:lnTo>
                <a:lnTo>
                  <a:pt x="1248457" y="162010"/>
                </a:lnTo>
                <a:lnTo>
                  <a:pt x="1211543" y="135434"/>
                </a:lnTo>
                <a:lnTo>
                  <a:pt x="1172860" y="110950"/>
                </a:lnTo>
                <a:lnTo>
                  <a:pt x="1132510" y="88651"/>
                </a:lnTo>
                <a:lnTo>
                  <a:pt x="1090591" y="68629"/>
                </a:lnTo>
                <a:lnTo>
                  <a:pt x="1047205" y="50976"/>
                </a:lnTo>
                <a:lnTo>
                  <a:pt x="1002451" y="35785"/>
                </a:lnTo>
                <a:lnTo>
                  <a:pt x="956431" y="23149"/>
                </a:lnTo>
                <a:lnTo>
                  <a:pt x="909243" y="13160"/>
                </a:lnTo>
                <a:lnTo>
                  <a:pt x="860990" y="5910"/>
                </a:lnTo>
                <a:lnTo>
                  <a:pt x="811771" y="1493"/>
                </a:lnTo>
                <a:lnTo>
                  <a:pt x="761686" y="0"/>
                </a:lnTo>
                <a:close/>
              </a:path>
            </a:pathLst>
          </a:custGeom>
          <a:solidFill>
            <a:srgbClr val="C46F6B">
              <a:alpha val="21958"/>
            </a:srgbClr>
          </a:solidFill>
        </p:spPr>
        <p:txBody>
          <a:bodyPr wrap="square" lIns="0" tIns="0" rIns="0" bIns="0" rtlCol="0"/>
          <a:lstStyle/>
          <a:p>
            <a:endParaRPr/>
          </a:p>
        </p:txBody>
      </p:sp>
      <p:sp>
        <p:nvSpPr>
          <p:cNvPr id="26" name="bk object 26"/>
          <p:cNvSpPr/>
          <p:nvPr/>
        </p:nvSpPr>
        <p:spPr>
          <a:xfrm>
            <a:off x="4826170" y="5208154"/>
            <a:ext cx="2343150" cy="2110105"/>
          </a:xfrm>
          <a:custGeom>
            <a:avLst/>
            <a:gdLst/>
            <a:ahLst/>
            <a:cxnLst/>
            <a:rect l="l" t="t" r="r" b="b"/>
            <a:pathLst>
              <a:path w="2343150" h="2110104">
                <a:moveTo>
                  <a:pt x="1171309" y="0"/>
                </a:moveTo>
                <a:lnTo>
                  <a:pt x="1120500" y="974"/>
                </a:lnTo>
                <a:lnTo>
                  <a:pt x="1070243" y="3872"/>
                </a:lnTo>
                <a:lnTo>
                  <a:pt x="1020583" y="8653"/>
                </a:lnTo>
                <a:lnTo>
                  <a:pt x="971564" y="15278"/>
                </a:lnTo>
                <a:lnTo>
                  <a:pt x="923230" y="23707"/>
                </a:lnTo>
                <a:lnTo>
                  <a:pt x="875625" y="33900"/>
                </a:lnTo>
                <a:lnTo>
                  <a:pt x="828792" y="45819"/>
                </a:lnTo>
                <a:lnTo>
                  <a:pt x="782776" y="59423"/>
                </a:lnTo>
                <a:lnTo>
                  <a:pt x="737621" y="74674"/>
                </a:lnTo>
                <a:lnTo>
                  <a:pt x="693370" y="91530"/>
                </a:lnTo>
                <a:lnTo>
                  <a:pt x="650067" y="109953"/>
                </a:lnTo>
                <a:lnTo>
                  <a:pt x="607757" y="129904"/>
                </a:lnTo>
                <a:lnTo>
                  <a:pt x="566483" y="151342"/>
                </a:lnTo>
                <a:lnTo>
                  <a:pt x="526290" y="174228"/>
                </a:lnTo>
                <a:lnTo>
                  <a:pt x="487221" y="198523"/>
                </a:lnTo>
                <a:lnTo>
                  <a:pt x="449320" y="224186"/>
                </a:lnTo>
                <a:lnTo>
                  <a:pt x="412631" y="251179"/>
                </a:lnTo>
                <a:lnTo>
                  <a:pt x="377198" y="279462"/>
                </a:lnTo>
                <a:lnTo>
                  <a:pt x="343065" y="308995"/>
                </a:lnTo>
                <a:lnTo>
                  <a:pt x="310277" y="339738"/>
                </a:lnTo>
                <a:lnTo>
                  <a:pt x="278876" y="371652"/>
                </a:lnTo>
                <a:lnTo>
                  <a:pt x="248907" y="404698"/>
                </a:lnTo>
                <a:lnTo>
                  <a:pt x="220414" y="438836"/>
                </a:lnTo>
                <a:lnTo>
                  <a:pt x="193440" y="474026"/>
                </a:lnTo>
                <a:lnTo>
                  <a:pt x="168031" y="510229"/>
                </a:lnTo>
                <a:lnTo>
                  <a:pt x="144229" y="547404"/>
                </a:lnTo>
                <a:lnTo>
                  <a:pt x="122078" y="585514"/>
                </a:lnTo>
                <a:lnTo>
                  <a:pt x="101624" y="624517"/>
                </a:lnTo>
                <a:lnTo>
                  <a:pt x="82908" y="664375"/>
                </a:lnTo>
                <a:lnTo>
                  <a:pt x="65976" y="705048"/>
                </a:lnTo>
                <a:lnTo>
                  <a:pt x="50872" y="746495"/>
                </a:lnTo>
                <a:lnTo>
                  <a:pt x="37639" y="788679"/>
                </a:lnTo>
                <a:lnTo>
                  <a:pt x="26321" y="831559"/>
                </a:lnTo>
                <a:lnTo>
                  <a:pt x="16963" y="875095"/>
                </a:lnTo>
                <a:lnTo>
                  <a:pt x="9607" y="919248"/>
                </a:lnTo>
                <a:lnTo>
                  <a:pt x="4299" y="963979"/>
                </a:lnTo>
                <a:lnTo>
                  <a:pt x="1082" y="1009247"/>
                </a:lnTo>
                <a:lnTo>
                  <a:pt x="0" y="1055014"/>
                </a:lnTo>
                <a:lnTo>
                  <a:pt x="1082" y="1100781"/>
                </a:lnTo>
                <a:lnTo>
                  <a:pt x="4299" y="1146049"/>
                </a:lnTo>
                <a:lnTo>
                  <a:pt x="9607" y="1190780"/>
                </a:lnTo>
                <a:lnTo>
                  <a:pt x="16963" y="1234934"/>
                </a:lnTo>
                <a:lnTo>
                  <a:pt x="26321" y="1278472"/>
                </a:lnTo>
                <a:lnTo>
                  <a:pt x="37639" y="1321352"/>
                </a:lnTo>
                <a:lnTo>
                  <a:pt x="50872" y="1363537"/>
                </a:lnTo>
                <a:lnTo>
                  <a:pt x="65976" y="1404987"/>
                </a:lnTo>
                <a:lnTo>
                  <a:pt x="82908" y="1445661"/>
                </a:lnTo>
                <a:lnTo>
                  <a:pt x="101624" y="1485520"/>
                </a:lnTo>
                <a:lnTo>
                  <a:pt x="122078" y="1524526"/>
                </a:lnTo>
                <a:lnTo>
                  <a:pt x="144229" y="1562637"/>
                </a:lnTo>
                <a:lnTo>
                  <a:pt x="168031" y="1599815"/>
                </a:lnTo>
                <a:lnTo>
                  <a:pt x="193440" y="1636020"/>
                </a:lnTo>
                <a:lnTo>
                  <a:pt x="220414" y="1671212"/>
                </a:lnTo>
                <a:lnTo>
                  <a:pt x="248907" y="1705352"/>
                </a:lnTo>
                <a:lnTo>
                  <a:pt x="278876" y="1738400"/>
                </a:lnTo>
                <a:lnTo>
                  <a:pt x="310277" y="1770316"/>
                </a:lnTo>
                <a:lnTo>
                  <a:pt x="343065" y="1801062"/>
                </a:lnTo>
                <a:lnTo>
                  <a:pt x="377198" y="1830597"/>
                </a:lnTo>
                <a:lnTo>
                  <a:pt x="412631" y="1858882"/>
                </a:lnTo>
                <a:lnTo>
                  <a:pt x="449320" y="1885877"/>
                </a:lnTo>
                <a:lnTo>
                  <a:pt x="487221" y="1911543"/>
                </a:lnTo>
                <a:lnTo>
                  <a:pt x="526290" y="1935840"/>
                </a:lnTo>
                <a:lnTo>
                  <a:pt x="566483" y="1958728"/>
                </a:lnTo>
                <a:lnTo>
                  <a:pt x="607757" y="1980168"/>
                </a:lnTo>
                <a:lnTo>
                  <a:pt x="650067" y="2000121"/>
                </a:lnTo>
                <a:lnTo>
                  <a:pt x="693370" y="2018546"/>
                </a:lnTo>
                <a:lnTo>
                  <a:pt x="737621" y="2035404"/>
                </a:lnTo>
                <a:lnTo>
                  <a:pt x="782776" y="2050656"/>
                </a:lnTo>
                <a:lnTo>
                  <a:pt x="828792" y="2064261"/>
                </a:lnTo>
                <a:lnTo>
                  <a:pt x="875625" y="2076182"/>
                </a:lnTo>
                <a:lnTo>
                  <a:pt x="923230" y="2086376"/>
                </a:lnTo>
                <a:lnTo>
                  <a:pt x="971564" y="2094806"/>
                </a:lnTo>
                <a:lnTo>
                  <a:pt x="1020583" y="2101432"/>
                </a:lnTo>
                <a:lnTo>
                  <a:pt x="1070243" y="2106213"/>
                </a:lnTo>
                <a:lnTo>
                  <a:pt x="1120500" y="2109111"/>
                </a:lnTo>
                <a:lnTo>
                  <a:pt x="1171309" y="2110086"/>
                </a:lnTo>
                <a:lnTo>
                  <a:pt x="1222117" y="2109111"/>
                </a:lnTo>
                <a:lnTo>
                  <a:pt x="1272372" y="2106213"/>
                </a:lnTo>
                <a:lnTo>
                  <a:pt x="1322030" y="2101432"/>
                </a:lnTo>
                <a:lnTo>
                  <a:pt x="1371047" y="2094806"/>
                </a:lnTo>
                <a:lnTo>
                  <a:pt x="1419379" y="2086376"/>
                </a:lnTo>
                <a:lnTo>
                  <a:pt x="1466983" y="2076182"/>
                </a:lnTo>
                <a:lnTo>
                  <a:pt x="1513814" y="2064261"/>
                </a:lnTo>
                <a:lnTo>
                  <a:pt x="1559829" y="2050656"/>
                </a:lnTo>
                <a:lnTo>
                  <a:pt x="1604983" y="2035404"/>
                </a:lnTo>
                <a:lnTo>
                  <a:pt x="1649233" y="2018546"/>
                </a:lnTo>
                <a:lnTo>
                  <a:pt x="1692534" y="2000121"/>
                </a:lnTo>
                <a:lnTo>
                  <a:pt x="1734843" y="1980168"/>
                </a:lnTo>
                <a:lnTo>
                  <a:pt x="1776115" y="1958728"/>
                </a:lnTo>
                <a:lnTo>
                  <a:pt x="1816307" y="1935840"/>
                </a:lnTo>
                <a:lnTo>
                  <a:pt x="1855375" y="1911543"/>
                </a:lnTo>
                <a:lnTo>
                  <a:pt x="1893275" y="1885877"/>
                </a:lnTo>
                <a:lnTo>
                  <a:pt x="1929963" y="1858882"/>
                </a:lnTo>
                <a:lnTo>
                  <a:pt x="1965395" y="1830597"/>
                </a:lnTo>
                <a:lnTo>
                  <a:pt x="1999527" y="1801062"/>
                </a:lnTo>
                <a:lnTo>
                  <a:pt x="2032315" y="1770316"/>
                </a:lnTo>
                <a:lnTo>
                  <a:pt x="2063715" y="1738400"/>
                </a:lnTo>
                <a:lnTo>
                  <a:pt x="2093683" y="1705352"/>
                </a:lnTo>
                <a:lnTo>
                  <a:pt x="2122175" y="1671212"/>
                </a:lnTo>
                <a:lnTo>
                  <a:pt x="2149148" y="1636020"/>
                </a:lnTo>
                <a:lnTo>
                  <a:pt x="2174557" y="1599815"/>
                </a:lnTo>
                <a:lnTo>
                  <a:pt x="2198358" y="1562637"/>
                </a:lnTo>
                <a:lnTo>
                  <a:pt x="2220508" y="1524526"/>
                </a:lnTo>
                <a:lnTo>
                  <a:pt x="2240962" y="1485520"/>
                </a:lnTo>
                <a:lnTo>
                  <a:pt x="2259677" y="1445661"/>
                </a:lnTo>
                <a:lnTo>
                  <a:pt x="2276608" y="1404987"/>
                </a:lnTo>
                <a:lnTo>
                  <a:pt x="2291713" y="1363537"/>
                </a:lnTo>
                <a:lnTo>
                  <a:pt x="2304945" y="1321352"/>
                </a:lnTo>
                <a:lnTo>
                  <a:pt x="2316263" y="1278472"/>
                </a:lnTo>
                <a:lnTo>
                  <a:pt x="2325621" y="1234934"/>
                </a:lnTo>
                <a:lnTo>
                  <a:pt x="2332976" y="1190780"/>
                </a:lnTo>
                <a:lnTo>
                  <a:pt x="2338285" y="1146049"/>
                </a:lnTo>
                <a:lnTo>
                  <a:pt x="2341502" y="1100781"/>
                </a:lnTo>
                <a:lnTo>
                  <a:pt x="2342584" y="1055014"/>
                </a:lnTo>
                <a:lnTo>
                  <a:pt x="2341502" y="1009247"/>
                </a:lnTo>
                <a:lnTo>
                  <a:pt x="2338285" y="963979"/>
                </a:lnTo>
                <a:lnTo>
                  <a:pt x="2332976" y="919248"/>
                </a:lnTo>
                <a:lnTo>
                  <a:pt x="2325621" y="875095"/>
                </a:lnTo>
                <a:lnTo>
                  <a:pt x="2316263" y="831559"/>
                </a:lnTo>
                <a:lnTo>
                  <a:pt x="2304945" y="788679"/>
                </a:lnTo>
                <a:lnTo>
                  <a:pt x="2291713" y="746495"/>
                </a:lnTo>
                <a:lnTo>
                  <a:pt x="2276608" y="705048"/>
                </a:lnTo>
                <a:lnTo>
                  <a:pt x="2259677" y="664375"/>
                </a:lnTo>
                <a:lnTo>
                  <a:pt x="2240962" y="624517"/>
                </a:lnTo>
                <a:lnTo>
                  <a:pt x="2220508" y="585514"/>
                </a:lnTo>
                <a:lnTo>
                  <a:pt x="2198358" y="547404"/>
                </a:lnTo>
                <a:lnTo>
                  <a:pt x="2174557" y="510229"/>
                </a:lnTo>
                <a:lnTo>
                  <a:pt x="2149148" y="474026"/>
                </a:lnTo>
                <a:lnTo>
                  <a:pt x="2122175" y="438836"/>
                </a:lnTo>
                <a:lnTo>
                  <a:pt x="2093683" y="404698"/>
                </a:lnTo>
                <a:lnTo>
                  <a:pt x="2063715" y="371652"/>
                </a:lnTo>
                <a:lnTo>
                  <a:pt x="2032315" y="339738"/>
                </a:lnTo>
                <a:lnTo>
                  <a:pt x="1999527" y="308995"/>
                </a:lnTo>
                <a:lnTo>
                  <a:pt x="1965395" y="279462"/>
                </a:lnTo>
                <a:lnTo>
                  <a:pt x="1929963" y="251179"/>
                </a:lnTo>
                <a:lnTo>
                  <a:pt x="1893275" y="224186"/>
                </a:lnTo>
                <a:lnTo>
                  <a:pt x="1855375" y="198523"/>
                </a:lnTo>
                <a:lnTo>
                  <a:pt x="1816307" y="174228"/>
                </a:lnTo>
                <a:lnTo>
                  <a:pt x="1776115" y="151342"/>
                </a:lnTo>
                <a:lnTo>
                  <a:pt x="1734843" y="129904"/>
                </a:lnTo>
                <a:lnTo>
                  <a:pt x="1692534" y="109953"/>
                </a:lnTo>
                <a:lnTo>
                  <a:pt x="1649233" y="91530"/>
                </a:lnTo>
                <a:lnTo>
                  <a:pt x="1604983" y="74674"/>
                </a:lnTo>
                <a:lnTo>
                  <a:pt x="1559829" y="59423"/>
                </a:lnTo>
                <a:lnTo>
                  <a:pt x="1513814" y="45819"/>
                </a:lnTo>
                <a:lnTo>
                  <a:pt x="1466983" y="33900"/>
                </a:lnTo>
                <a:lnTo>
                  <a:pt x="1419379" y="23707"/>
                </a:lnTo>
                <a:lnTo>
                  <a:pt x="1371047" y="15278"/>
                </a:lnTo>
                <a:lnTo>
                  <a:pt x="1322030" y="8653"/>
                </a:lnTo>
                <a:lnTo>
                  <a:pt x="1272372" y="3872"/>
                </a:lnTo>
                <a:lnTo>
                  <a:pt x="1222117" y="974"/>
                </a:lnTo>
                <a:lnTo>
                  <a:pt x="1171309" y="0"/>
                </a:lnTo>
                <a:close/>
              </a:path>
            </a:pathLst>
          </a:custGeom>
          <a:solidFill>
            <a:srgbClr val="C46F6B">
              <a:alpha val="28628"/>
            </a:srgbClr>
          </a:solidFill>
        </p:spPr>
        <p:txBody>
          <a:bodyPr wrap="square" lIns="0" tIns="0" rIns="0" bIns="0" rtlCol="0"/>
          <a:lstStyle/>
          <a:p>
            <a:endParaRPr/>
          </a:p>
        </p:txBody>
      </p:sp>
      <p:sp>
        <p:nvSpPr>
          <p:cNvPr id="27" name="bk object 27"/>
          <p:cNvSpPr/>
          <p:nvPr/>
        </p:nvSpPr>
        <p:spPr>
          <a:xfrm>
            <a:off x="4842423" y="6386004"/>
            <a:ext cx="3315970" cy="3056890"/>
          </a:xfrm>
          <a:custGeom>
            <a:avLst/>
            <a:gdLst/>
            <a:ahLst/>
            <a:cxnLst/>
            <a:rect l="l" t="t" r="r" b="b"/>
            <a:pathLst>
              <a:path w="3315970" h="3056890">
                <a:moveTo>
                  <a:pt x="1657863" y="0"/>
                </a:moveTo>
                <a:lnTo>
                  <a:pt x="1608097" y="675"/>
                </a:lnTo>
                <a:lnTo>
                  <a:pt x="1558695" y="2688"/>
                </a:lnTo>
                <a:lnTo>
                  <a:pt x="1509677" y="6021"/>
                </a:lnTo>
                <a:lnTo>
                  <a:pt x="1461065" y="10654"/>
                </a:lnTo>
                <a:lnTo>
                  <a:pt x="1412879" y="16569"/>
                </a:lnTo>
                <a:lnTo>
                  <a:pt x="1365139" y="23746"/>
                </a:lnTo>
                <a:lnTo>
                  <a:pt x="1317867" y="32166"/>
                </a:lnTo>
                <a:lnTo>
                  <a:pt x="1271081" y="41811"/>
                </a:lnTo>
                <a:lnTo>
                  <a:pt x="1224804" y="52662"/>
                </a:lnTo>
                <a:lnTo>
                  <a:pt x="1179055" y="64700"/>
                </a:lnTo>
                <a:lnTo>
                  <a:pt x="1133855" y="77906"/>
                </a:lnTo>
                <a:lnTo>
                  <a:pt x="1089224" y="92261"/>
                </a:lnTo>
                <a:lnTo>
                  <a:pt x="1045184" y="107746"/>
                </a:lnTo>
                <a:lnTo>
                  <a:pt x="1001754" y="124342"/>
                </a:lnTo>
                <a:lnTo>
                  <a:pt x="958955" y="142030"/>
                </a:lnTo>
                <a:lnTo>
                  <a:pt x="916808" y="160792"/>
                </a:lnTo>
                <a:lnTo>
                  <a:pt x="875333" y="180608"/>
                </a:lnTo>
                <a:lnTo>
                  <a:pt x="834550" y="201460"/>
                </a:lnTo>
                <a:lnTo>
                  <a:pt x="794480" y="223328"/>
                </a:lnTo>
                <a:lnTo>
                  <a:pt x="755145" y="246194"/>
                </a:lnTo>
                <a:lnTo>
                  <a:pt x="716563" y="270040"/>
                </a:lnTo>
                <a:lnTo>
                  <a:pt x="678756" y="294844"/>
                </a:lnTo>
                <a:lnTo>
                  <a:pt x="641744" y="320590"/>
                </a:lnTo>
                <a:lnTo>
                  <a:pt x="605548" y="347258"/>
                </a:lnTo>
                <a:lnTo>
                  <a:pt x="570188" y="374830"/>
                </a:lnTo>
                <a:lnTo>
                  <a:pt x="535685" y="403285"/>
                </a:lnTo>
                <a:lnTo>
                  <a:pt x="502059" y="432606"/>
                </a:lnTo>
                <a:lnTo>
                  <a:pt x="469331" y="462773"/>
                </a:lnTo>
                <a:lnTo>
                  <a:pt x="437521" y="493768"/>
                </a:lnTo>
                <a:lnTo>
                  <a:pt x="406650" y="525571"/>
                </a:lnTo>
                <a:lnTo>
                  <a:pt x="376738" y="558164"/>
                </a:lnTo>
                <a:lnTo>
                  <a:pt x="347806" y="591528"/>
                </a:lnTo>
                <a:lnTo>
                  <a:pt x="319875" y="625644"/>
                </a:lnTo>
                <a:lnTo>
                  <a:pt x="292964" y="660493"/>
                </a:lnTo>
                <a:lnTo>
                  <a:pt x="267095" y="696056"/>
                </a:lnTo>
                <a:lnTo>
                  <a:pt x="242287" y="732314"/>
                </a:lnTo>
                <a:lnTo>
                  <a:pt x="218562" y="769248"/>
                </a:lnTo>
                <a:lnTo>
                  <a:pt x="195941" y="806840"/>
                </a:lnTo>
                <a:lnTo>
                  <a:pt x="174442" y="845070"/>
                </a:lnTo>
                <a:lnTo>
                  <a:pt x="154088" y="883919"/>
                </a:lnTo>
                <a:lnTo>
                  <a:pt x="134898" y="923369"/>
                </a:lnTo>
                <a:lnTo>
                  <a:pt x="116893" y="963401"/>
                </a:lnTo>
                <a:lnTo>
                  <a:pt x="100093" y="1003996"/>
                </a:lnTo>
                <a:lnTo>
                  <a:pt x="84520" y="1045134"/>
                </a:lnTo>
                <a:lnTo>
                  <a:pt x="70193" y="1086798"/>
                </a:lnTo>
                <a:lnTo>
                  <a:pt x="57133" y="1128967"/>
                </a:lnTo>
                <a:lnTo>
                  <a:pt x="45361" y="1171624"/>
                </a:lnTo>
                <a:lnTo>
                  <a:pt x="34897" y="1214749"/>
                </a:lnTo>
                <a:lnTo>
                  <a:pt x="25762" y="1258323"/>
                </a:lnTo>
                <a:lnTo>
                  <a:pt x="17975" y="1302327"/>
                </a:lnTo>
                <a:lnTo>
                  <a:pt x="11559" y="1346743"/>
                </a:lnTo>
                <a:lnTo>
                  <a:pt x="6532" y="1391552"/>
                </a:lnTo>
                <a:lnTo>
                  <a:pt x="2917" y="1436734"/>
                </a:lnTo>
                <a:lnTo>
                  <a:pt x="732" y="1482271"/>
                </a:lnTo>
                <a:lnTo>
                  <a:pt x="0" y="1528144"/>
                </a:lnTo>
                <a:lnTo>
                  <a:pt x="732" y="1574017"/>
                </a:lnTo>
                <a:lnTo>
                  <a:pt x="2917" y="1619554"/>
                </a:lnTo>
                <a:lnTo>
                  <a:pt x="6532" y="1664736"/>
                </a:lnTo>
                <a:lnTo>
                  <a:pt x="11559" y="1709544"/>
                </a:lnTo>
                <a:lnTo>
                  <a:pt x="17975" y="1753960"/>
                </a:lnTo>
                <a:lnTo>
                  <a:pt x="25762" y="1797964"/>
                </a:lnTo>
                <a:lnTo>
                  <a:pt x="34897" y="1841538"/>
                </a:lnTo>
                <a:lnTo>
                  <a:pt x="45361" y="1884663"/>
                </a:lnTo>
                <a:lnTo>
                  <a:pt x="57133" y="1927319"/>
                </a:lnTo>
                <a:lnTo>
                  <a:pt x="70193" y="1969488"/>
                </a:lnTo>
                <a:lnTo>
                  <a:pt x="84520" y="2011152"/>
                </a:lnTo>
                <a:lnTo>
                  <a:pt x="100093" y="2052290"/>
                </a:lnTo>
                <a:lnTo>
                  <a:pt x="116893" y="2092884"/>
                </a:lnTo>
                <a:lnTo>
                  <a:pt x="134898" y="2132915"/>
                </a:lnTo>
                <a:lnTo>
                  <a:pt x="154088" y="2172365"/>
                </a:lnTo>
                <a:lnTo>
                  <a:pt x="174442" y="2211214"/>
                </a:lnTo>
                <a:lnTo>
                  <a:pt x="195941" y="2249444"/>
                </a:lnTo>
                <a:lnTo>
                  <a:pt x="218562" y="2287035"/>
                </a:lnTo>
                <a:lnTo>
                  <a:pt x="242287" y="2323969"/>
                </a:lnTo>
                <a:lnTo>
                  <a:pt x="267095" y="2360227"/>
                </a:lnTo>
                <a:lnTo>
                  <a:pt x="292964" y="2395789"/>
                </a:lnTo>
                <a:lnTo>
                  <a:pt x="319875" y="2430637"/>
                </a:lnTo>
                <a:lnTo>
                  <a:pt x="347806" y="2464753"/>
                </a:lnTo>
                <a:lnTo>
                  <a:pt x="376738" y="2498116"/>
                </a:lnTo>
                <a:lnTo>
                  <a:pt x="406650" y="2530709"/>
                </a:lnTo>
                <a:lnTo>
                  <a:pt x="437521" y="2562512"/>
                </a:lnTo>
                <a:lnTo>
                  <a:pt x="469331" y="2593506"/>
                </a:lnTo>
                <a:lnTo>
                  <a:pt x="502059" y="2623673"/>
                </a:lnTo>
                <a:lnTo>
                  <a:pt x="535685" y="2652993"/>
                </a:lnTo>
                <a:lnTo>
                  <a:pt x="570188" y="2681448"/>
                </a:lnTo>
                <a:lnTo>
                  <a:pt x="605548" y="2709019"/>
                </a:lnTo>
                <a:lnTo>
                  <a:pt x="641744" y="2735686"/>
                </a:lnTo>
                <a:lnTo>
                  <a:pt x="678756" y="2761432"/>
                </a:lnTo>
                <a:lnTo>
                  <a:pt x="716563" y="2786236"/>
                </a:lnTo>
                <a:lnTo>
                  <a:pt x="755145" y="2810081"/>
                </a:lnTo>
                <a:lnTo>
                  <a:pt x="794480" y="2832947"/>
                </a:lnTo>
                <a:lnTo>
                  <a:pt x="834550" y="2854815"/>
                </a:lnTo>
                <a:lnTo>
                  <a:pt x="875333" y="2875666"/>
                </a:lnTo>
                <a:lnTo>
                  <a:pt x="916808" y="2895482"/>
                </a:lnTo>
                <a:lnTo>
                  <a:pt x="958955" y="2914243"/>
                </a:lnTo>
                <a:lnTo>
                  <a:pt x="1001754" y="2931931"/>
                </a:lnTo>
                <a:lnTo>
                  <a:pt x="1045184" y="2948527"/>
                </a:lnTo>
                <a:lnTo>
                  <a:pt x="1089224" y="2964012"/>
                </a:lnTo>
                <a:lnTo>
                  <a:pt x="1133855" y="2978366"/>
                </a:lnTo>
                <a:lnTo>
                  <a:pt x="1179055" y="2991572"/>
                </a:lnTo>
                <a:lnTo>
                  <a:pt x="1224804" y="3003609"/>
                </a:lnTo>
                <a:lnTo>
                  <a:pt x="1271081" y="3014460"/>
                </a:lnTo>
                <a:lnTo>
                  <a:pt x="1317867" y="3024105"/>
                </a:lnTo>
                <a:lnTo>
                  <a:pt x="1365139" y="3032525"/>
                </a:lnTo>
                <a:lnTo>
                  <a:pt x="1412879" y="3039702"/>
                </a:lnTo>
                <a:lnTo>
                  <a:pt x="1461065" y="3045616"/>
                </a:lnTo>
                <a:lnTo>
                  <a:pt x="1509677" y="3050249"/>
                </a:lnTo>
                <a:lnTo>
                  <a:pt x="1558695" y="3053582"/>
                </a:lnTo>
                <a:lnTo>
                  <a:pt x="1608097" y="3055595"/>
                </a:lnTo>
                <a:lnTo>
                  <a:pt x="1657863" y="3056271"/>
                </a:lnTo>
                <a:lnTo>
                  <a:pt x="1707633" y="3055595"/>
                </a:lnTo>
                <a:lnTo>
                  <a:pt x="1757037" y="3053582"/>
                </a:lnTo>
                <a:lnTo>
                  <a:pt x="1806057" y="3050249"/>
                </a:lnTo>
                <a:lnTo>
                  <a:pt x="1854672" y="3045616"/>
                </a:lnTo>
                <a:lnTo>
                  <a:pt x="1902860" y="3039702"/>
                </a:lnTo>
                <a:lnTo>
                  <a:pt x="1950602" y="3032525"/>
                </a:lnTo>
                <a:lnTo>
                  <a:pt x="1997877" y="3024105"/>
                </a:lnTo>
                <a:lnTo>
                  <a:pt x="2044664" y="3014460"/>
                </a:lnTo>
                <a:lnTo>
                  <a:pt x="2090944" y="3003609"/>
                </a:lnTo>
                <a:lnTo>
                  <a:pt x="2136694" y="2991572"/>
                </a:lnTo>
                <a:lnTo>
                  <a:pt x="2181896" y="2978366"/>
                </a:lnTo>
                <a:lnTo>
                  <a:pt x="2226528" y="2964012"/>
                </a:lnTo>
                <a:lnTo>
                  <a:pt x="2270570" y="2948527"/>
                </a:lnTo>
                <a:lnTo>
                  <a:pt x="2314001" y="2931931"/>
                </a:lnTo>
                <a:lnTo>
                  <a:pt x="2356802" y="2914243"/>
                </a:lnTo>
                <a:lnTo>
                  <a:pt x="2398950" y="2895482"/>
                </a:lnTo>
                <a:lnTo>
                  <a:pt x="2440426" y="2875666"/>
                </a:lnTo>
                <a:lnTo>
                  <a:pt x="2481210" y="2854815"/>
                </a:lnTo>
                <a:lnTo>
                  <a:pt x="2521281" y="2832947"/>
                </a:lnTo>
                <a:lnTo>
                  <a:pt x="2560617" y="2810081"/>
                </a:lnTo>
                <a:lnTo>
                  <a:pt x="2599200" y="2786236"/>
                </a:lnTo>
                <a:lnTo>
                  <a:pt x="2637008" y="2761432"/>
                </a:lnTo>
                <a:lnTo>
                  <a:pt x="2674020" y="2735686"/>
                </a:lnTo>
                <a:lnTo>
                  <a:pt x="2710217" y="2709019"/>
                </a:lnTo>
                <a:lnTo>
                  <a:pt x="2745578" y="2681448"/>
                </a:lnTo>
                <a:lnTo>
                  <a:pt x="2780081" y="2652993"/>
                </a:lnTo>
                <a:lnTo>
                  <a:pt x="2813708" y="2623673"/>
                </a:lnTo>
                <a:lnTo>
                  <a:pt x="2846436" y="2593506"/>
                </a:lnTo>
                <a:lnTo>
                  <a:pt x="2878246" y="2562512"/>
                </a:lnTo>
                <a:lnTo>
                  <a:pt x="2909118" y="2530709"/>
                </a:lnTo>
                <a:lnTo>
                  <a:pt x="2939030" y="2498116"/>
                </a:lnTo>
                <a:lnTo>
                  <a:pt x="2967962" y="2464753"/>
                </a:lnTo>
                <a:lnTo>
                  <a:pt x="2995893" y="2430637"/>
                </a:lnTo>
                <a:lnTo>
                  <a:pt x="3022804" y="2395789"/>
                </a:lnTo>
                <a:lnTo>
                  <a:pt x="3048674" y="2360227"/>
                </a:lnTo>
                <a:lnTo>
                  <a:pt x="3073481" y="2323969"/>
                </a:lnTo>
                <a:lnTo>
                  <a:pt x="3097206" y="2287035"/>
                </a:lnTo>
                <a:lnTo>
                  <a:pt x="3119828" y="2249444"/>
                </a:lnTo>
                <a:lnTo>
                  <a:pt x="3141326" y="2211214"/>
                </a:lnTo>
                <a:lnTo>
                  <a:pt x="3161681" y="2172365"/>
                </a:lnTo>
                <a:lnTo>
                  <a:pt x="3180871" y="2132915"/>
                </a:lnTo>
                <a:lnTo>
                  <a:pt x="3198876" y="2092884"/>
                </a:lnTo>
                <a:lnTo>
                  <a:pt x="3215675" y="2052290"/>
                </a:lnTo>
                <a:lnTo>
                  <a:pt x="3231248" y="2011152"/>
                </a:lnTo>
                <a:lnTo>
                  <a:pt x="3245575" y="1969488"/>
                </a:lnTo>
                <a:lnTo>
                  <a:pt x="3258635" y="1927319"/>
                </a:lnTo>
                <a:lnTo>
                  <a:pt x="3270407" y="1884663"/>
                </a:lnTo>
                <a:lnTo>
                  <a:pt x="3280871" y="1841538"/>
                </a:lnTo>
                <a:lnTo>
                  <a:pt x="3290006" y="1797964"/>
                </a:lnTo>
                <a:lnTo>
                  <a:pt x="3297792" y="1753960"/>
                </a:lnTo>
                <a:lnTo>
                  <a:pt x="3304209" y="1709544"/>
                </a:lnTo>
                <a:lnTo>
                  <a:pt x="3309235" y="1664736"/>
                </a:lnTo>
                <a:lnTo>
                  <a:pt x="3312851" y="1619554"/>
                </a:lnTo>
                <a:lnTo>
                  <a:pt x="3315035" y="1574017"/>
                </a:lnTo>
                <a:lnTo>
                  <a:pt x="3315768" y="1528144"/>
                </a:lnTo>
                <a:lnTo>
                  <a:pt x="3315035" y="1482271"/>
                </a:lnTo>
                <a:lnTo>
                  <a:pt x="3312851" y="1436734"/>
                </a:lnTo>
                <a:lnTo>
                  <a:pt x="3309235" y="1391552"/>
                </a:lnTo>
                <a:lnTo>
                  <a:pt x="3304209" y="1346743"/>
                </a:lnTo>
                <a:lnTo>
                  <a:pt x="3297792" y="1302327"/>
                </a:lnTo>
                <a:lnTo>
                  <a:pt x="3290006" y="1258323"/>
                </a:lnTo>
                <a:lnTo>
                  <a:pt x="3280871" y="1214749"/>
                </a:lnTo>
                <a:lnTo>
                  <a:pt x="3270407" y="1171624"/>
                </a:lnTo>
                <a:lnTo>
                  <a:pt x="3258635" y="1128967"/>
                </a:lnTo>
                <a:lnTo>
                  <a:pt x="3245575" y="1086798"/>
                </a:lnTo>
                <a:lnTo>
                  <a:pt x="3231248" y="1045134"/>
                </a:lnTo>
                <a:lnTo>
                  <a:pt x="3215675" y="1003996"/>
                </a:lnTo>
                <a:lnTo>
                  <a:pt x="3198876" y="963401"/>
                </a:lnTo>
                <a:lnTo>
                  <a:pt x="3180871" y="923369"/>
                </a:lnTo>
                <a:lnTo>
                  <a:pt x="3161681" y="883919"/>
                </a:lnTo>
                <a:lnTo>
                  <a:pt x="3141326" y="845070"/>
                </a:lnTo>
                <a:lnTo>
                  <a:pt x="3119828" y="806840"/>
                </a:lnTo>
                <a:lnTo>
                  <a:pt x="3097206" y="769248"/>
                </a:lnTo>
                <a:lnTo>
                  <a:pt x="3073481" y="732314"/>
                </a:lnTo>
                <a:lnTo>
                  <a:pt x="3048674" y="696056"/>
                </a:lnTo>
                <a:lnTo>
                  <a:pt x="3022804" y="660493"/>
                </a:lnTo>
                <a:lnTo>
                  <a:pt x="2995893" y="625644"/>
                </a:lnTo>
                <a:lnTo>
                  <a:pt x="2967962" y="591528"/>
                </a:lnTo>
                <a:lnTo>
                  <a:pt x="2939030" y="558164"/>
                </a:lnTo>
                <a:lnTo>
                  <a:pt x="2909118" y="525571"/>
                </a:lnTo>
                <a:lnTo>
                  <a:pt x="2878246" y="493768"/>
                </a:lnTo>
                <a:lnTo>
                  <a:pt x="2846436" y="462773"/>
                </a:lnTo>
                <a:lnTo>
                  <a:pt x="2813708" y="432606"/>
                </a:lnTo>
                <a:lnTo>
                  <a:pt x="2780081" y="403285"/>
                </a:lnTo>
                <a:lnTo>
                  <a:pt x="2745578" y="374830"/>
                </a:lnTo>
                <a:lnTo>
                  <a:pt x="2710217" y="347258"/>
                </a:lnTo>
                <a:lnTo>
                  <a:pt x="2674020" y="320590"/>
                </a:lnTo>
                <a:lnTo>
                  <a:pt x="2637008" y="294844"/>
                </a:lnTo>
                <a:lnTo>
                  <a:pt x="2599200" y="270040"/>
                </a:lnTo>
                <a:lnTo>
                  <a:pt x="2560617" y="246194"/>
                </a:lnTo>
                <a:lnTo>
                  <a:pt x="2521281" y="223328"/>
                </a:lnTo>
                <a:lnTo>
                  <a:pt x="2481210" y="201460"/>
                </a:lnTo>
                <a:lnTo>
                  <a:pt x="2440426" y="180608"/>
                </a:lnTo>
                <a:lnTo>
                  <a:pt x="2398950" y="160792"/>
                </a:lnTo>
                <a:lnTo>
                  <a:pt x="2356802" y="142030"/>
                </a:lnTo>
                <a:lnTo>
                  <a:pt x="2314001" y="124342"/>
                </a:lnTo>
                <a:lnTo>
                  <a:pt x="2270570" y="107746"/>
                </a:lnTo>
                <a:lnTo>
                  <a:pt x="2226528" y="92261"/>
                </a:lnTo>
                <a:lnTo>
                  <a:pt x="2181896" y="77906"/>
                </a:lnTo>
                <a:lnTo>
                  <a:pt x="2136694" y="64700"/>
                </a:lnTo>
                <a:lnTo>
                  <a:pt x="2090944" y="52662"/>
                </a:lnTo>
                <a:lnTo>
                  <a:pt x="2044664" y="41811"/>
                </a:lnTo>
                <a:lnTo>
                  <a:pt x="1997877" y="32166"/>
                </a:lnTo>
                <a:lnTo>
                  <a:pt x="1950602" y="23746"/>
                </a:lnTo>
                <a:lnTo>
                  <a:pt x="1902860" y="16569"/>
                </a:lnTo>
                <a:lnTo>
                  <a:pt x="1854672" y="10654"/>
                </a:lnTo>
                <a:lnTo>
                  <a:pt x="1806057" y="6021"/>
                </a:lnTo>
                <a:lnTo>
                  <a:pt x="1757037" y="2688"/>
                </a:lnTo>
                <a:lnTo>
                  <a:pt x="1707633" y="675"/>
                </a:lnTo>
                <a:lnTo>
                  <a:pt x="1657863" y="0"/>
                </a:lnTo>
                <a:close/>
              </a:path>
            </a:pathLst>
          </a:custGeom>
          <a:solidFill>
            <a:srgbClr val="C46F6B">
              <a:alpha val="7058"/>
            </a:srgbClr>
          </a:solidFill>
        </p:spPr>
        <p:txBody>
          <a:bodyPr wrap="square" lIns="0" tIns="0" rIns="0" bIns="0" rtlCol="0"/>
          <a:lstStyle/>
          <a:p>
            <a:endParaRPr/>
          </a:p>
        </p:txBody>
      </p:sp>
      <p:sp>
        <p:nvSpPr>
          <p:cNvPr id="28" name="bk object 28"/>
          <p:cNvSpPr/>
          <p:nvPr/>
        </p:nvSpPr>
        <p:spPr>
          <a:xfrm>
            <a:off x="18015717" y="11409236"/>
            <a:ext cx="715645" cy="648335"/>
          </a:xfrm>
          <a:custGeom>
            <a:avLst/>
            <a:gdLst/>
            <a:ahLst/>
            <a:cxnLst/>
            <a:rect l="l" t="t" r="r" b="b"/>
            <a:pathLst>
              <a:path w="715644" h="648334">
                <a:moveTo>
                  <a:pt x="357626" y="0"/>
                </a:moveTo>
                <a:lnTo>
                  <a:pt x="309102" y="2956"/>
                </a:lnTo>
                <a:lnTo>
                  <a:pt x="262561" y="11570"/>
                </a:lnTo>
                <a:lnTo>
                  <a:pt x="218430" y="25455"/>
                </a:lnTo>
                <a:lnTo>
                  <a:pt x="177134" y="44224"/>
                </a:lnTo>
                <a:lnTo>
                  <a:pt x="139099" y="67492"/>
                </a:lnTo>
                <a:lnTo>
                  <a:pt x="104753" y="94873"/>
                </a:lnTo>
                <a:lnTo>
                  <a:pt x="74521" y="125981"/>
                </a:lnTo>
                <a:lnTo>
                  <a:pt x="48830" y="160430"/>
                </a:lnTo>
                <a:lnTo>
                  <a:pt x="28106" y="197834"/>
                </a:lnTo>
                <a:lnTo>
                  <a:pt x="12776" y="237807"/>
                </a:lnTo>
                <a:lnTo>
                  <a:pt x="3265" y="279963"/>
                </a:lnTo>
                <a:lnTo>
                  <a:pt x="0" y="323917"/>
                </a:lnTo>
                <a:lnTo>
                  <a:pt x="3265" y="367871"/>
                </a:lnTo>
                <a:lnTo>
                  <a:pt x="12776" y="410027"/>
                </a:lnTo>
                <a:lnTo>
                  <a:pt x="28106" y="450000"/>
                </a:lnTo>
                <a:lnTo>
                  <a:pt x="48830" y="487404"/>
                </a:lnTo>
                <a:lnTo>
                  <a:pt x="74521" y="521853"/>
                </a:lnTo>
                <a:lnTo>
                  <a:pt x="104753" y="552961"/>
                </a:lnTo>
                <a:lnTo>
                  <a:pt x="139099" y="580342"/>
                </a:lnTo>
                <a:lnTo>
                  <a:pt x="177134" y="603610"/>
                </a:lnTo>
                <a:lnTo>
                  <a:pt x="218430" y="622379"/>
                </a:lnTo>
                <a:lnTo>
                  <a:pt x="262561" y="636264"/>
                </a:lnTo>
                <a:lnTo>
                  <a:pt x="309102" y="644877"/>
                </a:lnTo>
                <a:lnTo>
                  <a:pt x="357626" y="647834"/>
                </a:lnTo>
                <a:lnTo>
                  <a:pt x="406162" y="644877"/>
                </a:lnTo>
                <a:lnTo>
                  <a:pt x="452714" y="636264"/>
                </a:lnTo>
                <a:lnTo>
                  <a:pt x="496855" y="622379"/>
                </a:lnTo>
                <a:lnTo>
                  <a:pt x="538158" y="603610"/>
                </a:lnTo>
                <a:lnTo>
                  <a:pt x="576198" y="580342"/>
                </a:lnTo>
                <a:lnTo>
                  <a:pt x="610549" y="552961"/>
                </a:lnTo>
                <a:lnTo>
                  <a:pt x="640784" y="521853"/>
                </a:lnTo>
                <a:lnTo>
                  <a:pt x="666477" y="487404"/>
                </a:lnTo>
                <a:lnTo>
                  <a:pt x="687202" y="450000"/>
                </a:lnTo>
                <a:lnTo>
                  <a:pt x="702533" y="410027"/>
                </a:lnTo>
                <a:lnTo>
                  <a:pt x="712045" y="367871"/>
                </a:lnTo>
                <a:lnTo>
                  <a:pt x="715310" y="323917"/>
                </a:lnTo>
                <a:lnTo>
                  <a:pt x="712045" y="279963"/>
                </a:lnTo>
                <a:lnTo>
                  <a:pt x="702533" y="237807"/>
                </a:lnTo>
                <a:lnTo>
                  <a:pt x="687202" y="197834"/>
                </a:lnTo>
                <a:lnTo>
                  <a:pt x="666477" y="160430"/>
                </a:lnTo>
                <a:lnTo>
                  <a:pt x="640784" y="125981"/>
                </a:lnTo>
                <a:lnTo>
                  <a:pt x="610549" y="94873"/>
                </a:lnTo>
                <a:lnTo>
                  <a:pt x="576198" y="67492"/>
                </a:lnTo>
                <a:lnTo>
                  <a:pt x="538158" y="44224"/>
                </a:lnTo>
                <a:lnTo>
                  <a:pt x="496855" y="25455"/>
                </a:lnTo>
                <a:lnTo>
                  <a:pt x="452714" y="11570"/>
                </a:lnTo>
                <a:lnTo>
                  <a:pt x="406162" y="2956"/>
                </a:lnTo>
                <a:lnTo>
                  <a:pt x="357626" y="0"/>
                </a:lnTo>
                <a:close/>
              </a:path>
            </a:pathLst>
          </a:custGeom>
          <a:solidFill>
            <a:srgbClr val="C46F6B">
              <a:alpha val="52938"/>
            </a:srgbClr>
          </a:solidFill>
        </p:spPr>
        <p:txBody>
          <a:bodyPr wrap="square" lIns="0" tIns="0" rIns="0" bIns="0" rtlCol="0"/>
          <a:lstStyle/>
          <a:p>
            <a:endParaRPr/>
          </a:p>
        </p:txBody>
      </p:sp>
      <p:sp>
        <p:nvSpPr>
          <p:cNvPr id="29" name="bk object 29"/>
          <p:cNvSpPr/>
          <p:nvPr/>
        </p:nvSpPr>
        <p:spPr>
          <a:xfrm>
            <a:off x="16640433" y="11797051"/>
            <a:ext cx="3466465" cy="3228340"/>
          </a:xfrm>
          <a:custGeom>
            <a:avLst/>
            <a:gdLst/>
            <a:ahLst/>
            <a:cxnLst/>
            <a:rect l="l" t="t" r="r" b="b"/>
            <a:pathLst>
              <a:path w="3466465" h="3228340">
                <a:moveTo>
                  <a:pt x="1732909" y="0"/>
                </a:moveTo>
                <a:lnTo>
                  <a:pt x="1682710" y="664"/>
                </a:lnTo>
                <a:lnTo>
                  <a:pt x="1632864" y="2644"/>
                </a:lnTo>
                <a:lnTo>
                  <a:pt x="1583392" y="5924"/>
                </a:lnTo>
                <a:lnTo>
                  <a:pt x="1534312" y="10484"/>
                </a:lnTo>
                <a:lnTo>
                  <a:pt x="1485643" y="16306"/>
                </a:lnTo>
                <a:lnTo>
                  <a:pt x="1437405" y="23374"/>
                </a:lnTo>
                <a:lnTo>
                  <a:pt x="1389618" y="31668"/>
                </a:lnTo>
                <a:lnTo>
                  <a:pt x="1342300" y="41171"/>
                </a:lnTo>
                <a:lnTo>
                  <a:pt x="1295470" y="51864"/>
                </a:lnTo>
                <a:lnTo>
                  <a:pt x="1249149" y="63731"/>
                </a:lnTo>
                <a:lnTo>
                  <a:pt x="1203355" y="76753"/>
                </a:lnTo>
                <a:lnTo>
                  <a:pt x="1158107" y="90912"/>
                </a:lnTo>
                <a:lnTo>
                  <a:pt x="1113425" y="106190"/>
                </a:lnTo>
                <a:lnTo>
                  <a:pt x="1069327" y="122569"/>
                </a:lnTo>
                <a:lnTo>
                  <a:pt x="1025835" y="140031"/>
                </a:lnTo>
                <a:lnTo>
                  <a:pt x="982965" y="158559"/>
                </a:lnTo>
                <a:lnTo>
                  <a:pt x="940739" y="178134"/>
                </a:lnTo>
                <a:lnTo>
                  <a:pt x="899175" y="198739"/>
                </a:lnTo>
                <a:lnTo>
                  <a:pt x="858292" y="220355"/>
                </a:lnTo>
                <a:lnTo>
                  <a:pt x="818109" y="242964"/>
                </a:lnTo>
                <a:lnTo>
                  <a:pt x="778647" y="266549"/>
                </a:lnTo>
                <a:lnTo>
                  <a:pt x="739923" y="291092"/>
                </a:lnTo>
                <a:lnTo>
                  <a:pt x="701959" y="316574"/>
                </a:lnTo>
                <a:lnTo>
                  <a:pt x="664771" y="342978"/>
                </a:lnTo>
                <a:lnTo>
                  <a:pt x="628381" y="370286"/>
                </a:lnTo>
                <a:lnTo>
                  <a:pt x="592807" y="398480"/>
                </a:lnTo>
                <a:lnTo>
                  <a:pt x="558069" y="427542"/>
                </a:lnTo>
                <a:lnTo>
                  <a:pt x="524185" y="457453"/>
                </a:lnTo>
                <a:lnTo>
                  <a:pt x="491175" y="488197"/>
                </a:lnTo>
                <a:lnTo>
                  <a:pt x="459059" y="519755"/>
                </a:lnTo>
                <a:lnTo>
                  <a:pt x="427855" y="552109"/>
                </a:lnTo>
                <a:lnTo>
                  <a:pt x="397584" y="585241"/>
                </a:lnTo>
                <a:lnTo>
                  <a:pt x="368263" y="619133"/>
                </a:lnTo>
                <a:lnTo>
                  <a:pt x="339912" y="653768"/>
                </a:lnTo>
                <a:lnTo>
                  <a:pt x="312552" y="689127"/>
                </a:lnTo>
                <a:lnTo>
                  <a:pt x="286200" y="725193"/>
                </a:lnTo>
                <a:lnTo>
                  <a:pt x="260876" y="761947"/>
                </a:lnTo>
                <a:lnTo>
                  <a:pt x="236600" y="799371"/>
                </a:lnTo>
                <a:lnTo>
                  <a:pt x="213391" y="837449"/>
                </a:lnTo>
                <a:lnTo>
                  <a:pt x="191267" y="876160"/>
                </a:lnTo>
                <a:lnTo>
                  <a:pt x="170249" y="915489"/>
                </a:lnTo>
                <a:lnTo>
                  <a:pt x="150356" y="955416"/>
                </a:lnTo>
                <a:lnTo>
                  <a:pt x="131606" y="995924"/>
                </a:lnTo>
                <a:lnTo>
                  <a:pt x="114019" y="1036995"/>
                </a:lnTo>
                <a:lnTo>
                  <a:pt x="97615" y="1078611"/>
                </a:lnTo>
                <a:lnTo>
                  <a:pt x="82412" y="1120754"/>
                </a:lnTo>
                <a:lnTo>
                  <a:pt x="68430" y="1163406"/>
                </a:lnTo>
                <a:lnTo>
                  <a:pt x="55688" y="1206550"/>
                </a:lnTo>
                <a:lnTo>
                  <a:pt x="44206" y="1250166"/>
                </a:lnTo>
                <a:lnTo>
                  <a:pt x="34003" y="1294238"/>
                </a:lnTo>
                <a:lnTo>
                  <a:pt x="25097" y="1338746"/>
                </a:lnTo>
                <a:lnTo>
                  <a:pt x="17509" y="1383675"/>
                </a:lnTo>
                <a:lnTo>
                  <a:pt x="11257" y="1429004"/>
                </a:lnTo>
                <a:lnTo>
                  <a:pt x="6361" y="1474717"/>
                </a:lnTo>
                <a:lnTo>
                  <a:pt x="2839" y="1520796"/>
                </a:lnTo>
                <a:lnTo>
                  <a:pt x="713" y="1567222"/>
                </a:lnTo>
                <a:lnTo>
                  <a:pt x="0" y="1613978"/>
                </a:lnTo>
                <a:lnTo>
                  <a:pt x="713" y="1660733"/>
                </a:lnTo>
                <a:lnTo>
                  <a:pt x="2839" y="1707159"/>
                </a:lnTo>
                <a:lnTo>
                  <a:pt x="6361" y="1753237"/>
                </a:lnTo>
                <a:lnTo>
                  <a:pt x="11257" y="1798950"/>
                </a:lnTo>
                <a:lnTo>
                  <a:pt x="17509" y="1844279"/>
                </a:lnTo>
                <a:lnTo>
                  <a:pt x="25097" y="1889207"/>
                </a:lnTo>
                <a:lnTo>
                  <a:pt x="34003" y="1933716"/>
                </a:lnTo>
                <a:lnTo>
                  <a:pt x="44206" y="1977787"/>
                </a:lnTo>
                <a:lnTo>
                  <a:pt x="55688" y="2021403"/>
                </a:lnTo>
                <a:lnTo>
                  <a:pt x="68430" y="2064546"/>
                </a:lnTo>
                <a:lnTo>
                  <a:pt x="82412" y="2107198"/>
                </a:lnTo>
                <a:lnTo>
                  <a:pt x="97615" y="2149341"/>
                </a:lnTo>
                <a:lnTo>
                  <a:pt x="114019" y="2190957"/>
                </a:lnTo>
                <a:lnTo>
                  <a:pt x="131606" y="2232028"/>
                </a:lnTo>
                <a:lnTo>
                  <a:pt x="150356" y="2272536"/>
                </a:lnTo>
                <a:lnTo>
                  <a:pt x="170249" y="2312463"/>
                </a:lnTo>
                <a:lnTo>
                  <a:pt x="191267" y="2351791"/>
                </a:lnTo>
                <a:lnTo>
                  <a:pt x="213391" y="2390503"/>
                </a:lnTo>
                <a:lnTo>
                  <a:pt x="236600" y="2428580"/>
                </a:lnTo>
                <a:lnTo>
                  <a:pt x="260876" y="2466005"/>
                </a:lnTo>
                <a:lnTo>
                  <a:pt x="286200" y="2502759"/>
                </a:lnTo>
                <a:lnTo>
                  <a:pt x="312552" y="2538824"/>
                </a:lnTo>
                <a:lnTo>
                  <a:pt x="339912" y="2574183"/>
                </a:lnTo>
                <a:lnTo>
                  <a:pt x="368263" y="2608818"/>
                </a:lnTo>
                <a:lnTo>
                  <a:pt x="397584" y="2642710"/>
                </a:lnTo>
                <a:lnTo>
                  <a:pt x="427855" y="2675843"/>
                </a:lnTo>
                <a:lnTo>
                  <a:pt x="459059" y="2708197"/>
                </a:lnTo>
                <a:lnTo>
                  <a:pt x="491175" y="2739754"/>
                </a:lnTo>
                <a:lnTo>
                  <a:pt x="524185" y="2770498"/>
                </a:lnTo>
                <a:lnTo>
                  <a:pt x="558069" y="2800410"/>
                </a:lnTo>
                <a:lnTo>
                  <a:pt x="592807" y="2829471"/>
                </a:lnTo>
                <a:lnTo>
                  <a:pt x="628381" y="2857665"/>
                </a:lnTo>
                <a:lnTo>
                  <a:pt x="664771" y="2884973"/>
                </a:lnTo>
                <a:lnTo>
                  <a:pt x="701959" y="2911377"/>
                </a:lnTo>
                <a:lnTo>
                  <a:pt x="739923" y="2936860"/>
                </a:lnTo>
                <a:lnTo>
                  <a:pt x="778647" y="2961402"/>
                </a:lnTo>
                <a:lnTo>
                  <a:pt x="818109" y="2984987"/>
                </a:lnTo>
                <a:lnTo>
                  <a:pt x="858292" y="3007597"/>
                </a:lnTo>
                <a:lnTo>
                  <a:pt x="899175" y="3029213"/>
                </a:lnTo>
                <a:lnTo>
                  <a:pt x="940739" y="3049817"/>
                </a:lnTo>
                <a:lnTo>
                  <a:pt x="982965" y="3069392"/>
                </a:lnTo>
                <a:lnTo>
                  <a:pt x="1025835" y="3087920"/>
                </a:lnTo>
                <a:lnTo>
                  <a:pt x="1069327" y="3105383"/>
                </a:lnTo>
                <a:lnTo>
                  <a:pt x="1113425" y="3121762"/>
                </a:lnTo>
                <a:lnTo>
                  <a:pt x="1158107" y="3137040"/>
                </a:lnTo>
                <a:lnTo>
                  <a:pt x="1203355" y="3151199"/>
                </a:lnTo>
                <a:lnTo>
                  <a:pt x="1249149" y="3164220"/>
                </a:lnTo>
                <a:lnTo>
                  <a:pt x="1295470" y="3176087"/>
                </a:lnTo>
                <a:lnTo>
                  <a:pt x="1342300" y="3186781"/>
                </a:lnTo>
                <a:lnTo>
                  <a:pt x="1389618" y="3196284"/>
                </a:lnTo>
                <a:lnTo>
                  <a:pt x="1437405" y="3204578"/>
                </a:lnTo>
                <a:lnTo>
                  <a:pt x="1485643" y="3211646"/>
                </a:lnTo>
                <a:lnTo>
                  <a:pt x="1534312" y="3217468"/>
                </a:lnTo>
                <a:lnTo>
                  <a:pt x="1583392" y="3222028"/>
                </a:lnTo>
                <a:lnTo>
                  <a:pt x="1632864" y="3225307"/>
                </a:lnTo>
                <a:lnTo>
                  <a:pt x="1682710" y="3227288"/>
                </a:lnTo>
                <a:lnTo>
                  <a:pt x="1732909" y="3227952"/>
                </a:lnTo>
                <a:lnTo>
                  <a:pt x="1783111" y="3227288"/>
                </a:lnTo>
                <a:lnTo>
                  <a:pt x="1832960" y="3225307"/>
                </a:lnTo>
                <a:lnTo>
                  <a:pt x="1882435" y="3222028"/>
                </a:lnTo>
                <a:lnTo>
                  <a:pt x="1931518" y="3217468"/>
                </a:lnTo>
                <a:lnTo>
                  <a:pt x="1980189" y="3211646"/>
                </a:lnTo>
                <a:lnTo>
                  <a:pt x="2028429" y="3204578"/>
                </a:lnTo>
                <a:lnTo>
                  <a:pt x="2076219" y="3196284"/>
                </a:lnTo>
                <a:lnTo>
                  <a:pt x="2123539" y="3186781"/>
                </a:lnTo>
                <a:lnTo>
                  <a:pt x="2170371" y="3176087"/>
                </a:lnTo>
                <a:lnTo>
                  <a:pt x="2216695" y="3164220"/>
                </a:lnTo>
                <a:lnTo>
                  <a:pt x="2262491" y="3151199"/>
                </a:lnTo>
                <a:lnTo>
                  <a:pt x="2307741" y="3137040"/>
                </a:lnTo>
                <a:lnTo>
                  <a:pt x="2352425" y="3121762"/>
                </a:lnTo>
                <a:lnTo>
                  <a:pt x="2396523" y="3105383"/>
                </a:lnTo>
                <a:lnTo>
                  <a:pt x="2440018" y="3087920"/>
                </a:lnTo>
                <a:lnTo>
                  <a:pt x="2482889" y="3069392"/>
                </a:lnTo>
                <a:lnTo>
                  <a:pt x="2525117" y="3049817"/>
                </a:lnTo>
                <a:lnTo>
                  <a:pt x="2566683" y="3029213"/>
                </a:lnTo>
                <a:lnTo>
                  <a:pt x="2607567" y="3007597"/>
                </a:lnTo>
                <a:lnTo>
                  <a:pt x="2647751" y="2984987"/>
                </a:lnTo>
                <a:lnTo>
                  <a:pt x="2687214" y="2961402"/>
                </a:lnTo>
                <a:lnTo>
                  <a:pt x="2725939" y="2936860"/>
                </a:lnTo>
                <a:lnTo>
                  <a:pt x="2763905" y="2911377"/>
                </a:lnTo>
                <a:lnTo>
                  <a:pt x="2801093" y="2884973"/>
                </a:lnTo>
                <a:lnTo>
                  <a:pt x="2837484" y="2857665"/>
                </a:lnTo>
                <a:lnTo>
                  <a:pt x="2873059" y="2829471"/>
                </a:lnTo>
                <a:lnTo>
                  <a:pt x="2907799" y="2800410"/>
                </a:lnTo>
                <a:lnTo>
                  <a:pt x="2941683" y="2770498"/>
                </a:lnTo>
                <a:lnTo>
                  <a:pt x="2974694" y="2739754"/>
                </a:lnTo>
                <a:lnTo>
                  <a:pt x="3006811" y="2708197"/>
                </a:lnTo>
                <a:lnTo>
                  <a:pt x="3038015" y="2675843"/>
                </a:lnTo>
                <a:lnTo>
                  <a:pt x="3068288" y="2642710"/>
                </a:lnTo>
                <a:lnTo>
                  <a:pt x="3097609" y="2608818"/>
                </a:lnTo>
                <a:lnTo>
                  <a:pt x="3125960" y="2574183"/>
                </a:lnTo>
                <a:lnTo>
                  <a:pt x="3153321" y="2538824"/>
                </a:lnTo>
                <a:lnTo>
                  <a:pt x="3179673" y="2502759"/>
                </a:lnTo>
                <a:lnTo>
                  <a:pt x="3204997" y="2466005"/>
                </a:lnTo>
                <a:lnTo>
                  <a:pt x="3229274" y="2428580"/>
                </a:lnTo>
                <a:lnTo>
                  <a:pt x="3252483" y="2390503"/>
                </a:lnTo>
                <a:lnTo>
                  <a:pt x="3274607" y="2351791"/>
                </a:lnTo>
                <a:lnTo>
                  <a:pt x="3295626" y="2312463"/>
                </a:lnTo>
                <a:lnTo>
                  <a:pt x="3315519" y="2272536"/>
                </a:lnTo>
                <a:lnTo>
                  <a:pt x="3334269" y="2232028"/>
                </a:lnTo>
                <a:lnTo>
                  <a:pt x="3351856" y="2190957"/>
                </a:lnTo>
                <a:lnTo>
                  <a:pt x="3368261" y="2149341"/>
                </a:lnTo>
                <a:lnTo>
                  <a:pt x="3383464" y="2107198"/>
                </a:lnTo>
                <a:lnTo>
                  <a:pt x="3397445" y="2064546"/>
                </a:lnTo>
                <a:lnTo>
                  <a:pt x="3410187" y="2021403"/>
                </a:lnTo>
                <a:lnTo>
                  <a:pt x="3421670" y="1977787"/>
                </a:lnTo>
                <a:lnTo>
                  <a:pt x="3431873" y="1933716"/>
                </a:lnTo>
                <a:lnTo>
                  <a:pt x="3440779" y="1889207"/>
                </a:lnTo>
                <a:lnTo>
                  <a:pt x="3448367" y="1844279"/>
                </a:lnTo>
                <a:lnTo>
                  <a:pt x="3454619" y="1798950"/>
                </a:lnTo>
                <a:lnTo>
                  <a:pt x="3459515" y="1753237"/>
                </a:lnTo>
                <a:lnTo>
                  <a:pt x="3463036" y="1707159"/>
                </a:lnTo>
                <a:lnTo>
                  <a:pt x="3465163" y="1660733"/>
                </a:lnTo>
                <a:lnTo>
                  <a:pt x="3465876" y="1613978"/>
                </a:lnTo>
                <a:lnTo>
                  <a:pt x="3465163" y="1567222"/>
                </a:lnTo>
                <a:lnTo>
                  <a:pt x="3463036" y="1520796"/>
                </a:lnTo>
                <a:lnTo>
                  <a:pt x="3459515" y="1474717"/>
                </a:lnTo>
                <a:lnTo>
                  <a:pt x="3454619" y="1429004"/>
                </a:lnTo>
                <a:lnTo>
                  <a:pt x="3448367" y="1383675"/>
                </a:lnTo>
                <a:lnTo>
                  <a:pt x="3440779" y="1338746"/>
                </a:lnTo>
                <a:lnTo>
                  <a:pt x="3431873" y="1294238"/>
                </a:lnTo>
                <a:lnTo>
                  <a:pt x="3421670" y="1250166"/>
                </a:lnTo>
                <a:lnTo>
                  <a:pt x="3410187" y="1206550"/>
                </a:lnTo>
                <a:lnTo>
                  <a:pt x="3397445" y="1163406"/>
                </a:lnTo>
                <a:lnTo>
                  <a:pt x="3383464" y="1120754"/>
                </a:lnTo>
                <a:lnTo>
                  <a:pt x="3368261" y="1078611"/>
                </a:lnTo>
                <a:lnTo>
                  <a:pt x="3351856" y="1036995"/>
                </a:lnTo>
                <a:lnTo>
                  <a:pt x="3334269" y="995924"/>
                </a:lnTo>
                <a:lnTo>
                  <a:pt x="3315519" y="955416"/>
                </a:lnTo>
                <a:lnTo>
                  <a:pt x="3295626" y="915489"/>
                </a:lnTo>
                <a:lnTo>
                  <a:pt x="3274607" y="876160"/>
                </a:lnTo>
                <a:lnTo>
                  <a:pt x="3252483" y="837449"/>
                </a:lnTo>
                <a:lnTo>
                  <a:pt x="3229274" y="799371"/>
                </a:lnTo>
                <a:lnTo>
                  <a:pt x="3204997" y="761947"/>
                </a:lnTo>
                <a:lnTo>
                  <a:pt x="3179673" y="725193"/>
                </a:lnTo>
                <a:lnTo>
                  <a:pt x="3153321" y="689127"/>
                </a:lnTo>
                <a:lnTo>
                  <a:pt x="3125960" y="653768"/>
                </a:lnTo>
                <a:lnTo>
                  <a:pt x="3097609" y="619133"/>
                </a:lnTo>
                <a:lnTo>
                  <a:pt x="3068288" y="585241"/>
                </a:lnTo>
                <a:lnTo>
                  <a:pt x="3038015" y="552109"/>
                </a:lnTo>
                <a:lnTo>
                  <a:pt x="3006811" y="519755"/>
                </a:lnTo>
                <a:lnTo>
                  <a:pt x="2974694" y="488197"/>
                </a:lnTo>
                <a:lnTo>
                  <a:pt x="2941683" y="457453"/>
                </a:lnTo>
                <a:lnTo>
                  <a:pt x="2907799" y="427542"/>
                </a:lnTo>
                <a:lnTo>
                  <a:pt x="2873059" y="398480"/>
                </a:lnTo>
                <a:lnTo>
                  <a:pt x="2837484" y="370286"/>
                </a:lnTo>
                <a:lnTo>
                  <a:pt x="2801093" y="342978"/>
                </a:lnTo>
                <a:lnTo>
                  <a:pt x="2763905" y="316574"/>
                </a:lnTo>
                <a:lnTo>
                  <a:pt x="2725939" y="291092"/>
                </a:lnTo>
                <a:lnTo>
                  <a:pt x="2687214" y="266549"/>
                </a:lnTo>
                <a:lnTo>
                  <a:pt x="2647751" y="242964"/>
                </a:lnTo>
                <a:lnTo>
                  <a:pt x="2607567" y="220355"/>
                </a:lnTo>
                <a:lnTo>
                  <a:pt x="2566683" y="198739"/>
                </a:lnTo>
                <a:lnTo>
                  <a:pt x="2525117" y="178134"/>
                </a:lnTo>
                <a:lnTo>
                  <a:pt x="2482889" y="158559"/>
                </a:lnTo>
                <a:lnTo>
                  <a:pt x="2440018" y="140031"/>
                </a:lnTo>
                <a:lnTo>
                  <a:pt x="2396523" y="122569"/>
                </a:lnTo>
                <a:lnTo>
                  <a:pt x="2352425" y="106190"/>
                </a:lnTo>
                <a:lnTo>
                  <a:pt x="2307741" y="90912"/>
                </a:lnTo>
                <a:lnTo>
                  <a:pt x="2262491" y="76753"/>
                </a:lnTo>
                <a:lnTo>
                  <a:pt x="2216695" y="63731"/>
                </a:lnTo>
                <a:lnTo>
                  <a:pt x="2170371" y="51864"/>
                </a:lnTo>
                <a:lnTo>
                  <a:pt x="2123539" y="41171"/>
                </a:lnTo>
                <a:lnTo>
                  <a:pt x="2076219" y="31668"/>
                </a:lnTo>
                <a:lnTo>
                  <a:pt x="2028429" y="23374"/>
                </a:lnTo>
                <a:lnTo>
                  <a:pt x="1980189" y="16306"/>
                </a:lnTo>
                <a:lnTo>
                  <a:pt x="1931518" y="10484"/>
                </a:lnTo>
                <a:lnTo>
                  <a:pt x="1882435" y="5924"/>
                </a:lnTo>
                <a:lnTo>
                  <a:pt x="1832960" y="2644"/>
                </a:lnTo>
                <a:lnTo>
                  <a:pt x="1783111" y="664"/>
                </a:lnTo>
                <a:lnTo>
                  <a:pt x="1732909" y="0"/>
                </a:lnTo>
                <a:close/>
              </a:path>
            </a:pathLst>
          </a:custGeom>
          <a:solidFill>
            <a:srgbClr val="7DBAC4">
              <a:alpha val="25099"/>
            </a:srgbClr>
          </a:solidFill>
        </p:spPr>
        <p:txBody>
          <a:bodyPr wrap="square" lIns="0" tIns="0" rIns="0" bIns="0" rtlCol="0"/>
          <a:lstStyle/>
          <a:p>
            <a:endParaRPr/>
          </a:p>
        </p:txBody>
      </p:sp>
      <p:sp>
        <p:nvSpPr>
          <p:cNvPr id="30" name="bk object 30"/>
          <p:cNvSpPr/>
          <p:nvPr/>
        </p:nvSpPr>
        <p:spPr>
          <a:xfrm>
            <a:off x="16409832" y="10424613"/>
            <a:ext cx="2030095" cy="1969770"/>
          </a:xfrm>
          <a:custGeom>
            <a:avLst/>
            <a:gdLst/>
            <a:ahLst/>
            <a:cxnLst/>
            <a:rect l="l" t="t" r="r" b="b"/>
            <a:pathLst>
              <a:path w="2030094" h="1969770">
                <a:moveTo>
                  <a:pt x="1014806" y="0"/>
                </a:moveTo>
                <a:lnTo>
                  <a:pt x="965637" y="1135"/>
                </a:lnTo>
                <a:lnTo>
                  <a:pt x="917072" y="4507"/>
                </a:lnTo>
                <a:lnTo>
                  <a:pt x="869164" y="10064"/>
                </a:lnTo>
                <a:lnTo>
                  <a:pt x="821966" y="17754"/>
                </a:lnTo>
                <a:lnTo>
                  <a:pt x="775532" y="27526"/>
                </a:lnTo>
                <a:lnTo>
                  <a:pt x="729915" y="39327"/>
                </a:lnTo>
                <a:lnTo>
                  <a:pt x="685168" y="53108"/>
                </a:lnTo>
                <a:lnTo>
                  <a:pt x="641343" y="68816"/>
                </a:lnTo>
                <a:lnTo>
                  <a:pt x="598495" y="86399"/>
                </a:lnTo>
                <a:lnTo>
                  <a:pt x="556675" y="105805"/>
                </a:lnTo>
                <a:lnTo>
                  <a:pt x="515939" y="126985"/>
                </a:lnTo>
                <a:lnTo>
                  <a:pt x="476338" y="149884"/>
                </a:lnTo>
                <a:lnTo>
                  <a:pt x="437925" y="174453"/>
                </a:lnTo>
                <a:lnTo>
                  <a:pt x="400755" y="200640"/>
                </a:lnTo>
                <a:lnTo>
                  <a:pt x="364879" y="228392"/>
                </a:lnTo>
                <a:lnTo>
                  <a:pt x="330352" y="257659"/>
                </a:lnTo>
                <a:lnTo>
                  <a:pt x="297226" y="288389"/>
                </a:lnTo>
                <a:lnTo>
                  <a:pt x="265555" y="320529"/>
                </a:lnTo>
                <a:lnTo>
                  <a:pt x="235391" y="354030"/>
                </a:lnTo>
                <a:lnTo>
                  <a:pt x="206788" y="388839"/>
                </a:lnTo>
                <a:lnTo>
                  <a:pt x="179799" y="424904"/>
                </a:lnTo>
                <a:lnTo>
                  <a:pt x="154477" y="462174"/>
                </a:lnTo>
                <a:lnTo>
                  <a:pt x="130876" y="500597"/>
                </a:lnTo>
                <a:lnTo>
                  <a:pt x="109047" y="540122"/>
                </a:lnTo>
                <a:lnTo>
                  <a:pt x="89046" y="580697"/>
                </a:lnTo>
                <a:lnTo>
                  <a:pt x="70924" y="622271"/>
                </a:lnTo>
                <a:lnTo>
                  <a:pt x="54735" y="664792"/>
                </a:lnTo>
                <a:lnTo>
                  <a:pt x="40532" y="708209"/>
                </a:lnTo>
                <a:lnTo>
                  <a:pt x="28369" y="752469"/>
                </a:lnTo>
                <a:lnTo>
                  <a:pt x="18298" y="797521"/>
                </a:lnTo>
                <a:lnTo>
                  <a:pt x="10372" y="843315"/>
                </a:lnTo>
                <a:lnTo>
                  <a:pt x="4645" y="889797"/>
                </a:lnTo>
                <a:lnTo>
                  <a:pt x="1170" y="936917"/>
                </a:lnTo>
                <a:lnTo>
                  <a:pt x="0" y="984623"/>
                </a:lnTo>
                <a:lnTo>
                  <a:pt x="1170" y="1032329"/>
                </a:lnTo>
                <a:lnTo>
                  <a:pt x="4645" y="1079449"/>
                </a:lnTo>
                <a:lnTo>
                  <a:pt x="10372" y="1125932"/>
                </a:lnTo>
                <a:lnTo>
                  <a:pt x="18298" y="1171725"/>
                </a:lnTo>
                <a:lnTo>
                  <a:pt x="28369" y="1216778"/>
                </a:lnTo>
                <a:lnTo>
                  <a:pt x="40532" y="1261038"/>
                </a:lnTo>
                <a:lnTo>
                  <a:pt x="54735" y="1304455"/>
                </a:lnTo>
                <a:lnTo>
                  <a:pt x="70924" y="1346976"/>
                </a:lnTo>
                <a:lnTo>
                  <a:pt x="89046" y="1388550"/>
                </a:lnTo>
                <a:lnTo>
                  <a:pt x="109047" y="1429126"/>
                </a:lnTo>
                <a:lnTo>
                  <a:pt x="130876" y="1468651"/>
                </a:lnTo>
                <a:lnTo>
                  <a:pt x="154477" y="1507075"/>
                </a:lnTo>
                <a:lnTo>
                  <a:pt x="179799" y="1544345"/>
                </a:lnTo>
                <a:lnTo>
                  <a:pt x="206788" y="1580410"/>
                </a:lnTo>
                <a:lnTo>
                  <a:pt x="235391" y="1615219"/>
                </a:lnTo>
                <a:lnTo>
                  <a:pt x="265555" y="1648720"/>
                </a:lnTo>
                <a:lnTo>
                  <a:pt x="297226" y="1680861"/>
                </a:lnTo>
                <a:lnTo>
                  <a:pt x="330352" y="1711591"/>
                </a:lnTo>
                <a:lnTo>
                  <a:pt x="364879" y="1740858"/>
                </a:lnTo>
                <a:lnTo>
                  <a:pt x="400755" y="1768610"/>
                </a:lnTo>
                <a:lnTo>
                  <a:pt x="437925" y="1794797"/>
                </a:lnTo>
                <a:lnTo>
                  <a:pt x="476338" y="1819366"/>
                </a:lnTo>
                <a:lnTo>
                  <a:pt x="515939" y="1842266"/>
                </a:lnTo>
                <a:lnTo>
                  <a:pt x="556675" y="1863446"/>
                </a:lnTo>
                <a:lnTo>
                  <a:pt x="598495" y="1882853"/>
                </a:lnTo>
                <a:lnTo>
                  <a:pt x="641343" y="1900436"/>
                </a:lnTo>
                <a:lnTo>
                  <a:pt x="685168" y="1916144"/>
                </a:lnTo>
                <a:lnTo>
                  <a:pt x="729915" y="1929924"/>
                </a:lnTo>
                <a:lnTo>
                  <a:pt x="775532" y="1941726"/>
                </a:lnTo>
                <a:lnTo>
                  <a:pt x="821966" y="1951498"/>
                </a:lnTo>
                <a:lnTo>
                  <a:pt x="869164" y="1959189"/>
                </a:lnTo>
                <a:lnTo>
                  <a:pt x="917072" y="1964745"/>
                </a:lnTo>
                <a:lnTo>
                  <a:pt x="965637" y="1968117"/>
                </a:lnTo>
                <a:lnTo>
                  <a:pt x="1014806" y="1969253"/>
                </a:lnTo>
                <a:lnTo>
                  <a:pt x="1063980" y="1968117"/>
                </a:lnTo>
                <a:lnTo>
                  <a:pt x="1112549" y="1964745"/>
                </a:lnTo>
                <a:lnTo>
                  <a:pt x="1160461" y="1959189"/>
                </a:lnTo>
                <a:lnTo>
                  <a:pt x="1207663" y="1951498"/>
                </a:lnTo>
                <a:lnTo>
                  <a:pt x="1254101" y="1941726"/>
                </a:lnTo>
                <a:lnTo>
                  <a:pt x="1299722" y="1929924"/>
                </a:lnTo>
                <a:lnTo>
                  <a:pt x="1344473" y="1916144"/>
                </a:lnTo>
                <a:lnTo>
                  <a:pt x="1388300" y="1900436"/>
                </a:lnTo>
                <a:lnTo>
                  <a:pt x="1431152" y="1882853"/>
                </a:lnTo>
                <a:lnTo>
                  <a:pt x="1472973" y="1863446"/>
                </a:lnTo>
                <a:lnTo>
                  <a:pt x="1513713" y="1842266"/>
                </a:lnTo>
                <a:lnTo>
                  <a:pt x="1553316" y="1819366"/>
                </a:lnTo>
                <a:lnTo>
                  <a:pt x="1591730" y="1794797"/>
                </a:lnTo>
                <a:lnTo>
                  <a:pt x="1628903" y="1768610"/>
                </a:lnTo>
                <a:lnTo>
                  <a:pt x="1664780" y="1740858"/>
                </a:lnTo>
                <a:lnTo>
                  <a:pt x="1699309" y="1711591"/>
                </a:lnTo>
                <a:lnTo>
                  <a:pt x="1732436" y="1680861"/>
                </a:lnTo>
                <a:lnTo>
                  <a:pt x="1764109" y="1648720"/>
                </a:lnTo>
                <a:lnTo>
                  <a:pt x="1794274" y="1615219"/>
                </a:lnTo>
                <a:lnTo>
                  <a:pt x="1822877" y="1580410"/>
                </a:lnTo>
                <a:lnTo>
                  <a:pt x="1849867" y="1544345"/>
                </a:lnTo>
                <a:lnTo>
                  <a:pt x="1875190" y="1507075"/>
                </a:lnTo>
                <a:lnTo>
                  <a:pt x="1898792" y="1468651"/>
                </a:lnTo>
                <a:lnTo>
                  <a:pt x="1920620" y="1429126"/>
                </a:lnTo>
                <a:lnTo>
                  <a:pt x="1940622" y="1388550"/>
                </a:lnTo>
                <a:lnTo>
                  <a:pt x="1958744" y="1346976"/>
                </a:lnTo>
                <a:lnTo>
                  <a:pt x="1974934" y="1304455"/>
                </a:lnTo>
                <a:lnTo>
                  <a:pt x="1989137" y="1261038"/>
                </a:lnTo>
                <a:lnTo>
                  <a:pt x="2001300" y="1216778"/>
                </a:lnTo>
                <a:lnTo>
                  <a:pt x="2011372" y="1171725"/>
                </a:lnTo>
                <a:lnTo>
                  <a:pt x="2019297" y="1125932"/>
                </a:lnTo>
                <a:lnTo>
                  <a:pt x="2025024" y="1079449"/>
                </a:lnTo>
                <a:lnTo>
                  <a:pt x="2028500" y="1032329"/>
                </a:lnTo>
                <a:lnTo>
                  <a:pt x="2029670" y="984623"/>
                </a:lnTo>
                <a:lnTo>
                  <a:pt x="2028500" y="936917"/>
                </a:lnTo>
                <a:lnTo>
                  <a:pt x="2025024" y="889797"/>
                </a:lnTo>
                <a:lnTo>
                  <a:pt x="2019297" y="843315"/>
                </a:lnTo>
                <a:lnTo>
                  <a:pt x="2011372" y="797521"/>
                </a:lnTo>
                <a:lnTo>
                  <a:pt x="2001300" y="752469"/>
                </a:lnTo>
                <a:lnTo>
                  <a:pt x="1989137" y="708209"/>
                </a:lnTo>
                <a:lnTo>
                  <a:pt x="1974934" y="664792"/>
                </a:lnTo>
                <a:lnTo>
                  <a:pt x="1958744" y="622271"/>
                </a:lnTo>
                <a:lnTo>
                  <a:pt x="1940622" y="580697"/>
                </a:lnTo>
                <a:lnTo>
                  <a:pt x="1920620" y="540122"/>
                </a:lnTo>
                <a:lnTo>
                  <a:pt x="1898792" y="500597"/>
                </a:lnTo>
                <a:lnTo>
                  <a:pt x="1875190" y="462174"/>
                </a:lnTo>
                <a:lnTo>
                  <a:pt x="1849867" y="424904"/>
                </a:lnTo>
                <a:lnTo>
                  <a:pt x="1822877" y="388839"/>
                </a:lnTo>
                <a:lnTo>
                  <a:pt x="1794274" y="354030"/>
                </a:lnTo>
                <a:lnTo>
                  <a:pt x="1764109" y="320529"/>
                </a:lnTo>
                <a:lnTo>
                  <a:pt x="1732436" y="288389"/>
                </a:lnTo>
                <a:lnTo>
                  <a:pt x="1699309" y="257659"/>
                </a:lnTo>
                <a:lnTo>
                  <a:pt x="1664780" y="228392"/>
                </a:lnTo>
                <a:lnTo>
                  <a:pt x="1628903" y="200640"/>
                </a:lnTo>
                <a:lnTo>
                  <a:pt x="1591730" y="174453"/>
                </a:lnTo>
                <a:lnTo>
                  <a:pt x="1553316" y="149884"/>
                </a:lnTo>
                <a:lnTo>
                  <a:pt x="1513713" y="126985"/>
                </a:lnTo>
                <a:lnTo>
                  <a:pt x="1472973" y="105805"/>
                </a:lnTo>
                <a:lnTo>
                  <a:pt x="1431152" y="86399"/>
                </a:lnTo>
                <a:lnTo>
                  <a:pt x="1388300" y="68816"/>
                </a:lnTo>
                <a:lnTo>
                  <a:pt x="1344473" y="53108"/>
                </a:lnTo>
                <a:lnTo>
                  <a:pt x="1299722" y="39327"/>
                </a:lnTo>
                <a:lnTo>
                  <a:pt x="1254101" y="27526"/>
                </a:lnTo>
                <a:lnTo>
                  <a:pt x="1207663" y="17754"/>
                </a:lnTo>
                <a:lnTo>
                  <a:pt x="1160461" y="10064"/>
                </a:lnTo>
                <a:lnTo>
                  <a:pt x="1112549" y="4507"/>
                </a:lnTo>
                <a:lnTo>
                  <a:pt x="1063980" y="1135"/>
                </a:lnTo>
                <a:lnTo>
                  <a:pt x="1014806" y="0"/>
                </a:lnTo>
                <a:close/>
              </a:path>
            </a:pathLst>
          </a:custGeom>
          <a:solidFill>
            <a:srgbClr val="7DBAC4">
              <a:alpha val="18038"/>
            </a:srgbClr>
          </a:solidFill>
        </p:spPr>
        <p:txBody>
          <a:bodyPr wrap="square" lIns="0" tIns="0" rIns="0" bIns="0" rtlCol="0"/>
          <a:lstStyle/>
          <a:p>
            <a:endParaRPr/>
          </a:p>
        </p:txBody>
      </p:sp>
      <p:sp>
        <p:nvSpPr>
          <p:cNvPr id="31" name="bk object 31"/>
          <p:cNvSpPr/>
          <p:nvPr/>
        </p:nvSpPr>
        <p:spPr>
          <a:xfrm>
            <a:off x="16706012" y="14130477"/>
            <a:ext cx="1074420" cy="952500"/>
          </a:xfrm>
          <a:custGeom>
            <a:avLst/>
            <a:gdLst/>
            <a:ahLst/>
            <a:cxnLst/>
            <a:rect l="l" t="t" r="r" b="b"/>
            <a:pathLst>
              <a:path w="1074419" h="952500">
                <a:moveTo>
                  <a:pt x="537137" y="0"/>
                </a:moveTo>
                <a:lnTo>
                  <a:pt x="488248" y="2001"/>
                </a:lnTo>
                <a:lnTo>
                  <a:pt x="440588" y="7890"/>
                </a:lnTo>
                <a:lnTo>
                  <a:pt x="394347" y="17493"/>
                </a:lnTo>
                <a:lnTo>
                  <a:pt x="349716" y="30638"/>
                </a:lnTo>
                <a:lnTo>
                  <a:pt x="306882" y="47152"/>
                </a:lnTo>
                <a:lnTo>
                  <a:pt x="266037" y="66862"/>
                </a:lnTo>
                <a:lnTo>
                  <a:pt x="227370" y="89595"/>
                </a:lnTo>
                <a:lnTo>
                  <a:pt x="191069" y="115178"/>
                </a:lnTo>
                <a:lnTo>
                  <a:pt x="157326" y="143439"/>
                </a:lnTo>
                <a:lnTo>
                  <a:pt x="126330" y="174203"/>
                </a:lnTo>
                <a:lnTo>
                  <a:pt x="98270" y="207300"/>
                </a:lnTo>
                <a:lnTo>
                  <a:pt x="73336" y="242555"/>
                </a:lnTo>
                <a:lnTo>
                  <a:pt x="51718" y="279795"/>
                </a:lnTo>
                <a:lnTo>
                  <a:pt x="33605" y="318849"/>
                </a:lnTo>
                <a:lnTo>
                  <a:pt x="19187" y="359542"/>
                </a:lnTo>
                <a:lnTo>
                  <a:pt x="8654" y="401703"/>
                </a:lnTo>
                <a:lnTo>
                  <a:pt x="2195" y="445158"/>
                </a:lnTo>
                <a:lnTo>
                  <a:pt x="0" y="489734"/>
                </a:lnTo>
                <a:lnTo>
                  <a:pt x="2195" y="534309"/>
                </a:lnTo>
                <a:lnTo>
                  <a:pt x="8654" y="577764"/>
                </a:lnTo>
                <a:lnTo>
                  <a:pt x="19187" y="619925"/>
                </a:lnTo>
                <a:lnTo>
                  <a:pt x="33605" y="660618"/>
                </a:lnTo>
                <a:lnTo>
                  <a:pt x="51718" y="699672"/>
                </a:lnTo>
                <a:lnTo>
                  <a:pt x="73336" y="736912"/>
                </a:lnTo>
                <a:lnTo>
                  <a:pt x="98270" y="772167"/>
                </a:lnTo>
                <a:lnTo>
                  <a:pt x="126330" y="805264"/>
                </a:lnTo>
                <a:lnTo>
                  <a:pt x="157326" y="836029"/>
                </a:lnTo>
                <a:lnTo>
                  <a:pt x="191069" y="864289"/>
                </a:lnTo>
                <a:lnTo>
                  <a:pt x="227370" y="889873"/>
                </a:lnTo>
                <a:lnTo>
                  <a:pt x="266037" y="912606"/>
                </a:lnTo>
                <a:lnTo>
                  <a:pt x="306882" y="932316"/>
                </a:lnTo>
                <a:lnTo>
                  <a:pt x="349716" y="948830"/>
                </a:lnTo>
                <a:lnTo>
                  <a:pt x="360350" y="951962"/>
                </a:lnTo>
                <a:lnTo>
                  <a:pt x="713917" y="951962"/>
                </a:lnTo>
                <a:lnTo>
                  <a:pt x="767380" y="932316"/>
                </a:lnTo>
                <a:lnTo>
                  <a:pt x="808222" y="912606"/>
                </a:lnTo>
                <a:lnTo>
                  <a:pt x="846885" y="889873"/>
                </a:lnTo>
                <a:lnTo>
                  <a:pt x="883180" y="864289"/>
                </a:lnTo>
                <a:lnTo>
                  <a:pt x="916918" y="836029"/>
                </a:lnTo>
                <a:lnTo>
                  <a:pt x="947910" y="805264"/>
                </a:lnTo>
                <a:lnTo>
                  <a:pt x="975965" y="772167"/>
                </a:lnTo>
                <a:lnTo>
                  <a:pt x="1000894" y="736912"/>
                </a:lnTo>
                <a:lnTo>
                  <a:pt x="1022508" y="699672"/>
                </a:lnTo>
                <a:lnTo>
                  <a:pt x="1040618" y="660618"/>
                </a:lnTo>
                <a:lnTo>
                  <a:pt x="1055033" y="619925"/>
                </a:lnTo>
                <a:lnTo>
                  <a:pt x="1065564" y="577764"/>
                </a:lnTo>
                <a:lnTo>
                  <a:pt x="1072021" y="534309"/>
                </a:lnTo>
                <a:lnTo>
                  <a:pt x="1074216" y="489734"/>
                </a:lnTo>
                <a:lnTo>
                  <a:pt x="1072021" y="445158"/>
                </a:lnTo>
                <a:lnTo>
                  <a:pt x="1065564" y="401703"/>
                </a:lnTo>
                <a:lnTo>
                  <a:pt x="1055033" y="359542"/>
                </a:lnTo>
                <a:lnTo>
                  <a:pt x="1040618" y="318849"/>
                </a:lnTo>
                <a:lnTo>
                  <a:pt x="1022508" y="279795"/>
                </a:lnTo>
                <a:lnTo>
                  <a:pt x="1000894" y="242555"/>
                </a:lnTo>
                <a:lnTo>
                  <a:pt x="975965" y="207300"/>
                </a:lnTo>
                <a:lnTo>
                  <a:pt x="947910" y="174203"/>
                </a:lnTo>
                <a:lnTo>
                  <a:pt x="916918" y="143439"/>
                </a:lnTo>
                <a:lnTo>
                  <a:pt x="883180" y="115178"/>
                </a:lnTo>
                <a:lnTo>
                  <a:pt x="846885" y="89595"/>
                </a:lnTo>
                <a:lnTo>
                  <a:pt x="808222" y="66862"/>
                </a:lnTo>
                <a:lnTo>
                  <a:pt x="767380" y="47152"/>
                </a:lnTo>
                <a:lnTo>
                  <a:pt x="724551" y="30638"/>
                </a:lnTo>
                <a:lnTo>
                  <a:pt x="679922" y="17493"/>
                </a:lnTo>
                <a:lnTo>
                  <a:pt x="633684" y="7890"/>
                </a:lnTo>
                <a:lnTo>
                  <a:pt x="586026" y="2001"/>
                </a:lnTo>
                <a:lnTo>
                  <a:pt x="537137" y="0"/>
                </a:lnTo>
                <a:close/>
              </a:path>
            </a:pathLst>
          </a:custGeom>
          <a:solidFill>
            <a:srgbClr val="C46F6B">
              <a:alpha val="23139"/>
            </a:srgbClr>
          </a:solidFill>
        </p:spPr>
        <p:txBody>
          <a:bodyPr wrap="square" lIns="0" tIns="0" rIns="0" bIns="0" rtlCol="0"/>
          <a:lstStyle/>
          <a:p>
            <a:endParaRPr/>
          </a:p>
        </p:txBody>
      </p:sp>
      <p:sp>
        <p:nvSpPr>
          <p:cNvPr id="32" name="bk object 32"/>
          <p:cNvSpPr/>
          <p:nvPr/>
        </p:nvSpPr>
        <p:spPr>
          <a:xfrm>
            <a:off x="13778028" y="0"/>
            <a:ext cx="6316345" cy="15082519"/>
          </a:xfrm>
          <a:custGeom>
            <a:avLst/>
            <a:gdLst/>
            <a:ahLst/>
            <a:cxnLst/>
            <a:rect l="l" t="t" r="r" b="b"/>
            <a:pathLst>
              <a:path w="6316344" h="15082519">
                <a:moveTo>
                  <a:pt x="0" y="15082438"/>
                </a:moveTo>
                <a:lnTo>
                  <a:pt x="6316178" y="15082438"/>
                </a:lnTo>
                <a:lnTo>
                  <a:pt x="6316178" y="0"/>
                </a:lnTo>
                <a:lnTo>
                  <a:pt x="0" y="0"/>
                </a:lnTo>
                <a:lnTo>
                  <a:pt x="0" y="15082438"/>
                </a:lnTo>
                <a:close/>
              </a:path>
            </a:pathLst>
          </a:custGeom>
          <a:solidFill>
            <a:srgbClr val="FDFFF1">
              <a:alpha val="29019"/>
            </a:srgbClr>
          </a:solidFill>
        </p:spPr>
        <p:txBody>
          <a:bodyPr wrap="square" lIns="0" tIns="0" rIns="0" bIns="0" rtlCol="0"/>
          <a:lstStyle/>
          <a:p>
            <a:endParaRPr/>
          </a:p>
        </p:txBody>
      </p:sp>
      <p:sp>
        <p:nvSpPr>
          <p:cNvPr id="33" name="bk object 33"/>
          <p:cNvSpPr/>
          <p:nvPr/>
        </p:nvSpPr>
        <p:spPr>
          <a:xfrm>
            <a:off x="-2374" y="0"/>
            <a:ext cx="6277610" cy="15082519"/>
          </a:xfrm>
          <a:custGeom>
            <a:avLst/>
            <a:gdLst/>
            <a:ahLst/>
            <a:cxnLst/>
            <a:rect l="l" t="t" r="r" b="b"/>
            <a:pathLst>
              <a:path w="6277610" h="15082519">
                <a:moveTo>
                  <a:pt x="0" y="15082438"/>
                </a:moveTo>
                <a:lnTo>
                  <a:pt x="6277017" y="15082438"/>
                </a:lnTo>
                <a:lnTo>
                  <a:pt x="6277017" y="0"/>
                </a:lnTo>
                <a:lnTo>
                  <a:pt x="0" y="0"/>
                </a:lnTo>
                <a:lnTo>
                  <a:pt x="0" y="15082438"/>
                </a:lnTo>
                <a:close/>
              </a:path>
            </a:pathLst>
          </a:custGeom>
          <a:solidFill>
            <a:srgbClr val="FDFFF1">
              <a:alpha val="29019"/>
            </a:srgbClr>
          </a:solidFill>
        </p:spPr>
        <p:txBody>
          <a:bodyPr wrap="square" lIns="0" tIns="0" rIns="0" bIns="0" rtlCol="0"/>
          <a:lstStyle/>
          <a:p>
            <a:endParaRPr/>
          </a:p>
        </p:txBody>
      </p:sp>
      <p:sp>
        <p:nvSpPr>
          <p:cNvPr id="34" name="bk object 34"/>
          <p:cNvSpPr/>
          <p:nvPr/>
        </p:nvSpPr>
        <p:spPr>
          <a:xfrm>
            <a:off x="1437131" y="12292507"/>
            <a:ext cx="3694644" cy="2350626"/>
          </a:xfrm>
          <a:prstGeom prst="rect">
            <a:avLst/>
          </a:prstGeom>
          <a:blipFill>
            <a:blip r:embed="rId11" cstate="print"/>
            <a:stretch>
              <a:fillRect/>
            </a:stretch>
          </a:blipFill>
        </p:spPr>
        <p:txBody>
          <a:bodyPr wrap="square" lIns="0" tIns="0" rIns="0" bIns="0" rtlCol="0"/>
          <a:lstStyle/>
          <a:p>
            <a:endParaRPr/>
          </a:p>
        </p:txBody>
      </p:sp>
      <p:sp>
        <p:nvSpPr>
          <p:cNvPr id="2" name="Holder 2"/>
          <p:cNvSpPr>
            <a:spLocks noGrp="1"/>
          </p:cNvSpPr>
          <p:nvPr>
            <p:ph type="title"/>
          </p:nvPr>
        </p:nvSpPr>
        <p:spPr>
          <a:xfrm>
            <a:off x="7485808" y="28033"/>
            <a:ext cx="5068570" cy="828675"/>
          </a:xfrm>
          <a:prstGeom prst="rect">
            <a:avLst/>
          </a:prstGeom>
        </p:spPr>
        <p:txBody>
          <a:bodyPr wrap="square" lIns="0" tIns="0" rIns="0" bIns="0">
            <a:spAutoFit/>
          </a:bodyPr>
          <a:lstStyle>
            <a:lvl1pPr>
              <a:defRPr sz="5250" b="1" i="0">
                <a:solidFill>
                  <a:schemeClr val="tx1"/>
                </a:solidFill>
                <a:latin typeface="Arial"/>
                <a:cs typeface="Arial"/>
              </a:defRPr>
            </a:lvl1pPr>
          </a:lstStyle>
          <a:p>
            <a:endParaRPr/>
          </a:p>
        </p:txBody>
      </p:sp>
      <p:sp>
        <p:nvSpPr>
          <p:cNvPr id="3" name="Holder 3"/>
          <p:cNvSpPr>
            <a:spLocks noGrp="1"/>
          </p:cNvSpPr>
          <p:nvPr>
            <p:ph type="body" idx="1"/>
          </p:nvPr>
        </p:nvSpPr>
        <p:spPr>
          <a:xfrm>
            <a:off x="1005205" y="3470148"/>
            <a:ext cx="18093690" cy="9957816"/>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6835394" y="14031468"/>
            <a:ext cx="6433312" cy="75438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1005205" y="14031468"/>
            <a:ext cx="4623943" cy="75438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11/29/19</a:t>
            </a:fld>
            <a:endParaRPr lang="en-US"/>
          </a:p>
        </p:txBody>
      </p:sp>
      <p:sp>
        <p:nvSpPr>
          <p:cNvPr id="6" name="Holder 6"/>
          <p:cNvSpPr>
            <a:spLocks noGrp="1"/>
          </p:cNvSpPr>
          <p:nvPr>
            <p:ph type="sldNum" sz="quarter" idx="7"/>
          </p:nvPr>
        </p:nvSpPr>
        <p:spPr>
          <a:xfrm>
            <a:off x="14474953" y="14031468"/>
            <a:ext cx="4623943" cy="75438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 Id="rId9"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2" name="object 2"/>
          <p:cNvGraphicFramePr>
            <a:graphicFrameLocks noGrp="1"/>
          </p:cNvGraphicFramePr>
          <p:nvPr>
            <p:extLst>
              <p:ext uri="{D42A27DB-BD31-4B8C-83A1-F6EECF244321}">
                <p14:modId xmlns:p14="http://schemas.microsoft.com/office/powerpoint/2010/main" val="1964210875"/>
              </p:ext>
            </p:extLst>
          </p:nvPr>
        </p:nvGraphicFramePr>
        <p:xfrm>
          <a:off x="6472378" y="6542009"/>
          <a:ext cx="6951344" cy="8338820"/>
        </p:xfrm>
        <a:graphic>
          <a:graphicData uri="http://schemas.openxmlformats.org/drawingml/2006/table">
            <a:tbl>
              <a:tblPr firstRow="1" bandRow="1">
                <a:tableStyleId>{2D5ABB26-0587-4C30-8999-92F81FD0307C}</a:tableStyleId>
              </a:tblPr>
              <a:tblGrid>
                <a:gridCol w="617614">
                  <a:extLst>
                    <a:ext uri="{9D8B030D-6E8A-4147-A177-3AD203B41FA5}">
                      <a16:colId xmlns:a16="http://schemas.microsoft.com/office/drawing/2014/main" val="20000"/>
                    </a:ext>
                  </a:extLst>
                </a:gridCol>
                <a:gridCol w="990600">
                  <a:extLst>
                    <a:ext uri="{9D8B030D-6E8A-4147-A177-3AD203B41FA5}">
                      <a16:colId xmlns:a16="http://schemas.microsoft.com/office/drawing/2014/main" val="20001"/>
                    </a:ext>
                  </a:extLst>
                </a:gridCol>
                <a:gridCol w="1047355">
                  <a:extLst>
                    <a:ext uri="{9D8B030D-6E8A-4147-A177-3AD203B41FA5}">
                      <a16:colId xmlns:a16="http://schemas.microsoft.com/office/drawing/2014/main" val="20002"/>
                    </a:ext>
                  </a:extLst>
                </a:gridCol>
                <a:gridCol w="2526030">
                  <a:extLst>
                    <a:ext uri="{9D8B030D-6E8A-4147-A177-3AD203B41FA5}">
                      <a16:colId xmlns:a16="http://schemas.microsoft.com/office/drawing/2014/main" val="20003"/>
                    </a:ext>
                  </a:extLst>
                </a:gridCol>
                <a:gridCol w="1769745">
                  <a:extLst>
                    <a:ext uri="{9D8B030D-6E8A-4147-A177-3AD203B41FA5}">
                      <a16:colId xmlns:a16="http://schemas.microsoft.com/office/drawing/2014/main" val="20004"/>
                    </a:ext>
                  </a:extLst>
                </a:gridCol>
              </a:tblGrid>
              <a:tr h="228600">
                <a:tc>
                  <a:txBody>
                    <a:bodyPr/>
                    <a:lstStyle/>
                    <a:p>
                      <a:pPr marL="35560">
                        <a:lnSpc>
                          <a:spcPct val="100000"/>
                        </a:lnSpc>
                        <a:spcBef>
                          <a:spcPts val="180"/>
                        </a:spcBef>
                      </a:pPr>
                      <a:r>
                        <a:rPr sz="1100" b="1" spc="-60" dirty="0">
                          <a:latin typeface="Trebuchet MS"/>
                          <a:cs typeface="Trebuchet MS"/>
                        </a:rPr>
                        <a:t>Author(s)</a:t>
                      </a:r>
                      <a:endParaRPr sz="1100">
                        <a:latin typeface="Trebuchet MS"/>
                        <a:cs typeface="Trebuchet MS"/>
                      </a:endParaRPr>
                    </a:p>
                  </a:txBody>
                  <a:tcPr marL="0" marR="0" marT="22860" marB="0">
                    <a:lnL w="19050">
                      <a:solidFill>
                        <a:srgbClr val="000000"/>
                      </a:solidFill>
                      <a:prstDash val="solid"/>
                    </a:lnL>
                    <a:lnR w="19050">
                      <a:solidFill>
                        <a:srgbClr val="000000"/>
                      </a:solidFill>
                      <a:prstDash val="solid"/>
                    </a:lnR>
                    <a:lnT w="19050">
                      <a:solidFill>
                        <a:srgbClr val="000000"/>
                      </a:solidFill>
                      <a:prstDash val="solid"/>
                    </a:lnT>
                    <a:lnB w="19050">
                      <a:solidFill>
                        <a:srgbClr val="000000"/>
                      </a:solidFill>
                      <a:prstDash val="solid"/>
                    </a:lnB>
                    <a:solidFill>
                      <a:srgbClr val="FFE2CE">
                        <a:alpha val="23139"/>
                      </a:srgbClr>
                    </a:solidFill>
                  </a:tcPr>
                </a:tc>
                <a:tc>
                  <a:txBody>
                    <a:bodyPr/>
                    <a:lstStyle/>
                    <a:p>
                      <a:pPr marL="35560">
                        <a:lnSpc>
                          <a:spcPct val="100000"/>
                        </a:lnSpc>
                        <a:spcBef>
                          <a:spcPts val="180"/>
                        </a:spcBef>
                      </a:pPr>
                      <a:r>
                        <a:rPr sz="1100" b="1" spc="-60" dirty="0">
                          <a:latin typeface="Trebuchet MS"/>
                          <a:cs typeface="Trebuchet MS"/>
                        </a:rPr>
                        <a:t>Sample</a:t>
                      </a:r>
                      <a:endParaRPr sz="1100">
                        <a:latin typeface="Trebuchet MS"/>
                        <a:cs typeface="Trebuchet MS"/>
                      </a:endParaRPr>
                    </a:p>
                  </a:txBody>
                  <a:tcPr marL="0" marR="0" marT="22860" marB="0">
                    <a:lnL w="19050">
                      <a:solidFill>
                        <a:srgbClr val="000000"/>
                      </a:solidFill>
                      <a:prstDash val="solid"/>
                    </a:lnL>
                    <a:lnR w="19050">
                      <a:solidFill>
                        <a:srgbClr val="000000"/>
                      </a:solidFill>
                      <a:prstDash val="solid"/>
                    </a:lnR>
                    <a:lnT w="19050">
                      <a:solidFill>
                        <a:srgbClr val="000000"/>
                      </a:solidFill>
                      <a:prstDash val="solid"/>
                    </a:lnT>
                    <a:lnB w="19050">
                      <a:solidFill>
                        <a:srgbClr val="000000"/>
                      </a:solidFill>
                      <a:prstDash val="solid"/>
                    </a:lnB>
                    <a:solidFill>
                      <a:srgbClr val="FFE2CE">
                        <a:alpha val="23139"/>
                      </a:srgbClr>
                    </a:solidFill>
                  </a:tcPr>
                </a:tc>
                <a:tc>
                  <a:txBody>
                    <a:bodyPr/>
                    <a:lstStyle/>
                    <a:p>
                      <a:pPr marL="34925">
                        <a:lnSpc>
                          <a:spcPct val="100000"/>
                        </a:lnSpc>
                        <a:spcBef>
                          <a:spcPts val="180"/>
                        </a:spcBef>
                      </a:pPr>
                      <a:r>
                        <a:rPr sz="1100" b="1" spc="-60" dirty="0">
                          <a:latin typeface="Trebuchet MS"/>
                          <a:cs typeface="Trebuchet MS"/>
                        </a:rPr>
                        <a:t>Study</a:t>
                      </a:r>
                      <a:r>
                        <a:rPr sz="1100" b="1" spc="-95" dirty="0">
                          <a:latin typeface="Trebuchet MS"/>
                          <a:cs typeface="Trebuchet MS"/>
                        </a:rPr>
                        <a:t> </a:t>
                      </a:r>
                      <a:r>
                        <a:rPr sz="1100" b="1" spc="-50" dirty="0">
                          <a:latin typeface="Trebuchet MS"/>
                          <a:cs typeface="Trebuchet MS"/>
                        </a:rPr>
                        <a:t>Design</a:t>
                      </a:r>
                      <a:endParaRPr sz="1100">
                        <a:latin typeface="Trebuchet MS"/>
                        <a:cs typeface="Trebuchet MS"/>
                      </a:endParaRPr>
                    </a:p>
                  </a:txBody>
                  <a:tcPr marL="0" marR="0" marT="22860" marB="0">
                    <a:lnL w="19050">
                      <a:solidFill>
                        <a:srgbClr val="000000"/>
                      </a:solidFill>
                      <a:prstDash val="solid"/>
                    </a:lnL>
                    <a:lnR w="19050">
                      <a:solidFill>
                        <a:srgbClr val="000000"/>
                      </a:solidFill>
                      <a:prstDash val="solid"/>
                    </a:lnR>
                    <a:lnT w="19050">
                      <a:solidFill>
                        <a:srgbClr val="000000"/>
                      </a:solidFill>
                      <a:prstDash val="solid"/>
                    </a:lnT>
                    <a:lnB w="19050">
                      <a:solidFill>
                        <a:srgbClr val="000000"/>
                      </a:solidFill>
                      <a:prstDash val="solid"/>
                    </a:lnB>
                    <a:solidFill>
                      <a:srgbClr val="FFE2CE">
                        <a:alpha val="23139"/>
                      </a:srgbClr>
                    </a:solidFill>
                  </a:tcPr>
                </a:tc>
                <a:tc>
                  <a:txBody>
                    <a:bodyPr/>
                    <a:lstStyle/>
                    <a:p>
                      <a:pPr marL="34925">
                        <a:lnSpc>
                          <a:spcPct val="100000"/>
                        </a:lnSpc>
                        <a:spcBef>
                          <a:spcPts val="180"/>
                        </a:spcBef>
                      </a:pPr>
                      <a:r>
                        <a:rPr sz="1100" b="1" spc="-60" dirty="0">
                          <a:latin typeface="Trebuchet MS"/>
                          <a:cs typeface="Trebuchet MS"/>
                        </a:rPr>
                        <a:t>Results</a:t>
                      </a:r>
                      <a:endParaRPr sz="1100">
                        <a:latin typeface="Trebuchet MS"/>
                        <a:cs typeface="Trebuchet MS"/>
                      </a:endParaRPr>
                    </a:p>
                  </a:txBody>
                  <a:tcPr marL="0" marR="0" marT="22860" marB="0">
                    <a:lnL w="19050">
                      <a:solidFill>
                        <a:srgbClr val="000000"/>
                      </a:solidFill>
                      <a:prstDash val="solid"/>
                    </a:lnL>
                    <a:lnR w="19050">
                      <a:solidFill>
                        <a:srgbClr val="000000"/>
                      </a:solidFill>
                      <a:prstDash val="solid"/>
                    </a:lnR>
                    <a:lnT w="19050">
                      <a:solidFill>
                        <a:srgbClr val="000000"/>
                      </a:solidFill>
                      <a:prstDash val="solid"/>
                    </a:lnT>
                    <a:lnB w="19050">
                      <a:solidFill>
                        <a:srgbClr val="000000"/>
                      </a:solidFill>
                      <a:prstDash val="solid"/>
                    </a:lnB>
                    <a:solidFill>
                      <a:srgbClr val="FFE2CE">
                        <a:alpha val="23139"/>
                      </a:srgbClr>
                    </a:solidFill>
                  </a:tcPr>
                </a:tc>
                <a:tc>
                  <a:txBody>
                    <a:bodyPr/>
                    <a:lstStyle/>
                    <a:p>
                      <a:pPr marL="34925">
                        <a:lnSpc>
                          <a:spcPct val="100000"/>
                        </a:lnSpc>
                        <a:spcBef>
                          <a:spcPts val="180"/>
                        </a:spcBef>
                      </a:pPr>
                      <a:r>
                        <a:rPr sz="1100" b="1" spc="-65" dirty="0">
                          <a:latin typeface="Trebuchet MS"/>
                          <a:cs typeface="Trebuchet MS"/>
                        </a:rPr>
                        <a:t>Conclusion</a:t>
                      </a:r>
                      <a:endParaRPr sz="1100">
                        <a:latin typeface="Trebuchet MS"/>
                        <a:cs typeface="Trebuchet MS"/>
                      </a:endParaRPr>
                    </a:p>
                  </a:txBody>
                  <a:tcPr marL="0" marR="0" marT="22860" marB="0">
                    <a:lnL w="19050">
                      <a:solidFill>
                        <a:srgbClr val="000000"/>
                      </a:solidFill>
                      <a:prstDash val="solid"/>
                    </a:lnL>
                    <a:lnR w="19050">
                      <a:solidFill>
                        <a:srgbClr val="000000"/>
                      </a:solidFill>
                      <a:prstDash val="solid"/>
                    </a:lnR>
                    <a:lnT w="19050">
                      <a:solidFill>
                        <a:srgbClr val="000000"/>
                      </a:solidFill>
                      <a:prstDash val="solid"/>
                    </a:lnT>
                    <a:lnB w="19050">
                      <a:solidFill>
                        <a:srgbClr val="000000"/>
                      </a:solidFill>
                      <a:prstDash val="solid"/>
                    </a:lnB>
                    <a:solidFill>
                      <a:srgbClr val="FFE2CE">
                        <a:alpha val="23139"/>
                      </a:srgbClr>
                    </a:solidFill>
                  </a:tcPr>
                </a:tc>
                <a:extLst>
                  <a:ext uri="{0D108BD9-81ED-4DB2-BD59-A6C34878D82A}">
                    <a16:rowId xmlns:a16="http://schemas.microsoft.com/office/drawing/2014/main" val="10000"/>
                  </a:ext>
                </a:extLst>
              </a:tr>
              <a:tr h="756285">
                <a:tc>
                  <a:txBody>
                    <a:bodyPr/>
                    <a:lstStyle/>
                    <a:p>
                      <a:pPr marL="35560" marR="114935">
                        <a:lnSpc>
                          <a:spcPct val="101800"/>
                        </a:lnSpc>
                        <a:spcBef>
                          <a:spcPts val="180"/>
                        </a:spcBef>
                      </a:pPr>
                      <a:r>
                        <a:rPr lang="en-CA" sz="1100" spc="-55" dirty="0">
                          <a:latin typeface="Trebuchet MS"/>
                          <a:cs typeface="Trebuchet MS"/>
                        </a:rPr>
                        <a:t>Poole et al.</a:t>
                      </a:r>
                      <a:r>
                        <a:rPr lang="en-CA" sz="1100" spc="-55" baseline="30000" dirty="0">
                          <a:latin typeface="Trebuchet MS"/>
                          <a:cs typeface="Trebuchet MS"/>
                        </a:rPr>
                        <a:t>6</a:t>
                      </a:r>
                      <a:endParaRPr lang="en-CA" sz="1100" baseline="50925" dirty="0">
                        <a:latin typeface="Trebuchet MS"/>
                        <a:cs typeface="Trebuchet MS"/>
                      </a:endParaRPr>
                    </a:p>
                  </a:txBody>
                  <a:tcPr marL="0" marR="0" marT="22860" marB="0">
                    <a:lnL w="19050">
                      <a:solidFill>
                        <a:srgbClr val="000000"/>
                      </a:solidFill>
                      <a:prstDash val="solid"/>
                    </a:lnL>
                    <a:lnR w="19050">
                      <a:solidFill>
                        <a:srgbClr val="000000"/>
                      </a:solidFill>
                      <a:prstDash val="solid"/>
                    </a:lnR>
                    <a:lnT w="19050">
                      <a:solidFill>
                        <a:srgbClr val="000000"/>
                      </a:solidFill>
                      <a:prstDash val="solid"/>
                    </a:lnT>
                    <a:lnB w="19050">
                      <a:solidFill>
                        <a:srgbClr val="000000"/>
                      </a:solidFill>
                      <a:prstDash val="solid"/>
                    </a:lnB>
                    <a:solidFill>
                      <a:srgbClr val="FFE2CE">
                        <a:alpha val="23139"/>
                      </a:srgbClr>
                    </a:solidFill>
                  </a:tcPr>
                </a:tc>
                <a:tc>
                  <a:txBody>
                    <a:bodyPr/>
                    <a:lstStyle/>
                    <a:p>
                      <a:pPr marL="35560" marR="77470">
                        <a:lnSpc>
                          <a:spcPct val="101800"/>
                        </a:lnSpc>
                        <a:spcBef>
                          <a:spcPts val="180"/>
                        </a:spcBef>
                      </a:pPr>
                      <a:r>
                        <a:rPr lang="en-CA" sz="1100" spc="-30" dirty="0">
                          <a:latin typeface="Trebuchet MS"/>
                          <a:cs typeface="Trebuchet MS"/>
                        </a:rPr>
                        <a:t>116,429 female registered nurses residing in 14 US states between 25-42 years. </a:t>
                      </a:r>
                      <a:endParaRPr sz="1100" dirty="0">
                        <a:latin typeface="Trebuchet MS"/>
                        <a:cs typeface="Trebuchet MS"/>
                      </a:endParaRPr>
                    </a:p>
                  </a:txBody>
                  <a:tcPr marL="0" marR="0" marT="22860" marB="0">
                    <a:lnL w="19050">
                      <a:solidFill>
                        <a:srgbClr val="000000"/>
                      </a:solidFill>
                      <a:prstDash val="solid"/>
                    </a:lnL>
                    <a:lnR w="19050">
                      <a:solidFill>
                        <a:srgbClr val="000000"/>
                      </a:solidFill>
                      <a:prstDash val="solid"/>
                    </a:lnR>
                    <a:lnT w="19050">
                      <a:solidFill>
                        <a:srgbClr val="000000"/>
                      </a:solidFill>
                      <a:prstDash val="solid"/>
                    </a:lnT>
                    <a:lnB w="19050">
                      <a:solidFill>
                        <a:srgbClr val="000000"/>
                      </a:solidFill>
                      <a:prstDash val="solid"/>
                    </a:lnB>
                    <a:solidFill>
                      <a:srgbClr val="FFE2CE">
                        <a:alpha val="23139"/>
                      </a:srgbClr>
                    </a:solidFill>
                  </a:tcPr>
                </a:tc>
                <a:tc>
                  <a:txBody>
                    <a:bodyPr/>
                    <a:lstStyle/>
                    <a:p>
                      <a:pPr marL="34925" marR="74930" lvl="0" indent="0" defTabSz="914400" eaLnBrk="1" fontAlgn="auto" latinLnBrk="0" hangingPunct="1">
                        <a:lnSpc>
                          <a:spcPct val="101800"/>
                        </a:lnSpc>
                        <a:spcBef>
                          <a:spcPts val="180"/>
                        </a:spcBef>
                        <a:spcAft>
                          <a:spcPts val="0"/>
                        </a:spcAft>
                        <a:buClrTx/>
                        <a:buSzTx/>
                        <a:buFontTx/>
                        <a:buNone/>
                        <a:tabLst/>
                        <a:defRPr/>
                      </a:pPr>
                      <a:r>
                        <a:rPr lang="en-CA" sz="1100" spc="-30" dirty="0">
                          <a:latin typeface="Trebuchet MS"/>
                          <a:cs typeface="Trebuchet MS"/>
                        </a:rPr>
                        <a:t>Prospective Cohort</a:t>
                      </a:r>
                      <a:r>
                        <a:rPr lang="en-CA" sz="1100" spc="-70" dirty="0">
                          <a:latin typeface="Trebuchet MS"/>
                          <a:cs typeface="Trebuchet MS"/>
                        </a:rPr>
                        <a:t> </a:t>
                      </a:r>
                      <a:r>
                        <a:rPr lang="en-CA" sz="1100" spc="-30" dirty="0">
                          <a:latin typeface="Trebuchet MS"/>
                          <a:cs typeface="Trebuchet MS"/>
                        </a:rPr>
                        <a:t>study</a:t>
                      </a:r>
                      <a:endParaRPr lang="en-CA" sz="1100" dirty="0">
                        <a:latin typeface="Trebuchet MS"/>
                        <a:cs typeface="Trebuchet MS"/>
                      </a:endParaRPr>
                    </a:p>
                    <a:p>
                      <a:pPr marL="34925" marR="74930">
                        <a:lnSpc>
                          <a:spcPct val="101800"/>
                        </a:lnSpc>
                        <a:spcBef>
                          <a:spcPts val="180"/>
                        </a:spcBef>
                      </a:pPr>
                      <a:endParaRPr sz="1100" dirty="0">
                        <a:latin typeface="Trebuchet MS"/>
                        <a:cs typeface="Trebuchet MS"/>
                      </a:endParaRPr>
                    </a:p>
                  </a:txBody>
                  <a:tcPr marL="0" marR="0" marT="22860" marB="0">
                    <a:lnL w="19050">
                      <a:solidFill>
                        <a:srgbClr val="000000"/>
                      </a:solidFill>
                      <a:prstDash val="solid"/>
                    </a:lnL>
                    <a:lnR w="19050">
                      <a:solidFill>
                        <a:srgbClr val="000000"/>
                      </a:solidFill>
                      <a:prstDash val="solid"/>
                    </a:lnR>
                    <a:lnT w="19050">
                      <a:solidFill>
                        <a:srgbClr val="000000"/>
                      </a:solidFill>
                      <a:prstDash val="solid"/>
                    </a:lnT>
                    <a:lnB w="19050">
                      <a:solidFill>
                        <a:srgbClr val="000000"/>
                      </a:solidFill>
                      <a:prstDash val="solid"/>
                    </a:lnB>
                    <a:solidFill>
                      <a:srgbClr val="FFE2CE">
                        <a:alpha val="23139"/>
                      </a:srgbClr>
                    </a:solidFill>
                  </a:tcPr>
                </a:tc>
                <a:tc>
                  <a:txBody>
                    <a:bodyPr/>
                    <a:lstStyle/>
                    <a:p>
                      <a:pPr marL="34925" marR="25400">
                        <a:lnSpc>
                          <a:spcPct val="101800"/>
                        </a:lnSpc>
                        <a:spcBef>
                          <a:spcPts val="180"/>
                        </a:spcBef>
                      </a:pPr>
                      <a:r>
                        <a:rPr lang="en-CA" sz="1100" spc="-35" dirty="0">
                          <a:latin typeface="Trebuchet MS"/>
                          <a:cs typeface="Trebuchet MS"/>
                        </a:rPr>
                        <a:t>Self-reported endometriosis was associated with ovarian cancer [(RR)=1.81; (CI)=1.26-2.58]. However, this association was stronger with laparoscopically diagnosed </a:t>
                      </a:r>
                      <a:r>
                        <a:rPr lang="en-CA" sz="1100" spc="-35">
                          <a:latin typeface="Trebuchet MS"/>
                          <a:cs typeface="Trebuchet MS"/>
                        </a:rPr>
                        <a:t>endometriosis [(RR</a:t>
                      </a:r>
                      <a:r>
                        <a:rPr lang="en-CA" sz="1100" spc="-35" dirty="0">
                          <a:latin typeface="Trebuchet MS"/>
                          <a:cs typeface="Trebuchet MS"/>
                        </a:rPr>
                        <a:t>)=2.14;(CI)=1.45-3.15].</a:t>
                      </a:r>
                      <a:endParaRPr sz="1100" dirty="0">
                        <a:latin typeface="Trebuchet MS"/>
                        <a:cs typeface="Trebuchet MS"/>
                      </a:endParaRPr>
                    </a:p>
                  </a:txBody>
                  <a:tcPr marL="0" marR="0" marT="22860" marB="0">
                    <a:lnL w="19050">
                      <a:solidFill>
                        <a:srgbClr val="000000"/>
                      </a:solidFill>
                      <a:prstDash val="solid"/>
                    </a:lnL>
                    <a:lnR w="19050">
                      <a:solidFill>
                        <a:srgbClr val="000000"/>
                      </a:solidFill>
                      <a:prstDash val="solid"/>
                    </a:lnR>
                    <a:lnT w="19050">
                      <a:solidFill>
                        <a:srgbClr val="000000"/>
                      </a:solidFill>
                      <a:prstDash val="solid"/>
                    </a:lnT>
                    <a:lnB w="19050">
                      <a:solidFill>
                        <a:srgbClr val="000000"/>
                      </a:solidFill>
                      <a:prstDash val="solid"/>
                    </a:lnB>
                    <a:solidFill>
                      <a:srgbClr val="FFE2CE">
                        <a:alpha val="23139"/>
                      </a:srgbClr>
                    </a:solidFill>
                  </a:tcPr>
                </a:tc>
                <a:tc>
                  <a:txBody>
                    <a:bodyPr/>
                    <a:lstStyle/>
                    <a:p>
                      <a:pPr marL="34925" marR="64769">
                        <a:lnSpc>
                          <a:spcPct val="101800"/>
                        </a:lnSpc>
                        <a:spcBef>
                          <a:spcPts val="180"/>
                        </a:spcBef>
                      </a:pPr>
                      <a:r>
                        <a:rPr lang="en-CA" sz="1100" spc="-45" dirty="0">
                          <a:latin typeface="Trebuchet MS"/>
                          <a:cs typeface="Trebuchet MS"/>
                        </a:rPr>
                        <a:t>Although an association between OC and ENDO was found, the study concluded that the strength of association is subject to misclassification, delay in diagnosis and changes in exposures following diagnosis of endometriosis rendering it weak. </a:t>
                      </a:r>
                      <a:endParaRPr lang="en-CA" sz="1100" dirty="0">
                        <a:latin typeface="Trebuchet MS"/>
                        <a:cs typeface="Trebuchet MS"/>
                      </a:endParaRPr>
                    </a:p>
                  </a:txBody>
                  <a:tcPr marL="0" marR="0" marT="22860" marB="0">
                    <a:lnL w="19050">
                      <a:solidFill>
                        <a:srgbClr val="000000"/>
                      </a:solidFill>
                      <a:prstDash val="solid"/>
                    </a:lnL>
                    <a:lnR w="19050">
                      <a:solidFill>
                        <a:srgbClr val="000000"/>
                      </a:solidFill>
                      <a:prstDash val="solid"/>
                    </a:lnR>
                    <a:lnT w="19050">
                      <a:solidFill>
                        <a:srgbClr val="000000"/>
                      </a:solidFill>
                      <a:prstDash val="solid"/>
                    </a:lnT>
                    <a:lnB w="19050">
                      <a:solidFill>
                        <a:srgbClr val="000000"/>
                      </a:solidFill>
                      <a:prstDash val="solid"/>
                    </a:lnB>
                    <a:solidFill>
                      <a:srgbClr val="FFE2CE">
                        <a:alpha val="23139"/>
                      </a:srgbClr>
                    </a:solidFill>
                  </a:tcPr>
                </a:tc>
                <a:extLst>
                  <a:ext uri="{0D108BD9-81ED-4DB2-BD59-A6C34878D82A}">
                    <a16:rowId xmlns:a16="http://schemas.microsoft.com/office/drawing/2014/main" val="10001"/>
                  </a:ext>
                </a:extLst>
              </a:tr>
              <a:tr h="1035685">
                <a:tc>
                  <a:txBody>
                    <a:bodyPr/>
                    <a:lstStyle/>
                    <a:p>
                      <a:pPr marL="35560" marR="69850" lvl="0" indent="0" defTabSz="914400" eaLnBrk="1" fontAlgn="auto" latinLnBrk="0" hangingPunct="1">
                        <a:lnSpc>
                          <a:spcPct val="101800"/>
                        </a:lnSpc>
                        <a:spcBef>
                          <a:spcPts val="180"/>
                        </a:spcBef>
                        <a:spcAft>
                          <a:spcPts val="0"/>
                        </a:spcAft>
                        <a:buClrTx/>
                        <a:buSzTx/>
                        <a:buFontTx/>
                        <a:buNone/>
                        <a:tabLst/>
                        <a:defRPr/>
                      </a:pPr>
                      <a:r>
                        <a:rPr lang="en-CA" sz="1100" spc="-60" dirty="0">
                          <a:latin typeface="Trebuchet MS"/>
                          <a:cs typeface="Trebuchet MS"/>
                        </a:rPr>
                        <a:t>Kobayashi et al.</a:t>
                      </a:r>
                      <a:r>
                        <a:rPr lang="en-CA" sz="1100" spc="-60" baseline="30000" dirty="0">
                          <a:latin typeface="Trebuchet MS"/>
                          <a:cs typeface="Trebuchet MS"/>
                        </a:rPr>
                        <a:t>7</a:t>
                      </a:r>
                      <a:endParaRPr lang="en-CA" sz="1100" baseline="50925" dirty="0">
                        <a:latin typeface="Trebuchet MS"/>
                        <a:cs typeface="Trebuchet MS"/>
                      </a:endParaRPr>
                    </a:p>
                    <a:p>
                      <a:pPr marL="35560" marR="69850">
                        <a:lnSpc>
                          <a:spcPct val="101800"/>
                        </a:lnSpc>
                        <a:spcBef>
                          <a:spcPts val="180"/>
                        </a:spcBef>
                      </a:pPr>
                      <a:endParaRPr sz="1100" baseline="50925" dirty="0">
                        <a:latin typeface="Trebuchet MS"/>
                        <a:cs typeface="Trebuchet MS"/>
                      </a:endParaRPr>
                    </a:p>
                  </a:txBody>
                  <a:tcPr marL="0" marR="0" marT="22860" marB="0">
                    <a:lnL w="19050">
                      <a:solidFill>
                        <a:srgbClr val="000000"/>
                      </a:solidFill>
                      <a:prstDash val="solid"/>
                    </a:lnL>
                    <a:lnR w="19050">
                      <a:solidFill>
                        <a:srgbClr val="000000"/>
                      </a:solidFill>
                      <a:prstDash val="solid"/>
                    </a:lnR>
                    <a:lnT w="19050">
                      <a:solidFill>
                        <a:srgbClr val="000000"/>
                      </a:solidFill>
                      <a:prstDash val="solid"/>
                    </a:lnT>
                    <a:lnB w="19050">
                      <a:solidFill>
                        <a:srgbClr val="000000"/>
                      </a:solidFill>
                      <a:prstDash val="solid"/>
                    </a:lnB>
                    <a:solidFill>
                      <a:srgbClr val="FFE2CE">
                        <a:alpha val="23139"/>
                      </a:srgbClr>
                    </a:solidFill>
                  </a:tcPr>
                </a:tc>
                <a:tc>
                  <a:txBody>
                    <a:bodyPr/>
                    <a:lstStyle/>
                    <a:p>
                      <a:pPr marL="35560" marR="105410">
                        <a:lnSpc>
                          <a:spcPct val="101800"/>
                        </a:lnSpc>
                        <a:spcBef>
                          <a:spcPts val="180"/>
                        </a:spcBef>
                      </a:pPr>
                      <a:r>
                        <a:rPr lang="en-CA" sz="1100" dirty="0">
                          <a:latin typeface="Trebuchet MS"/>
                          <a:cs typeface="Trebuchet MS"/>
                        </a:rPr>
                        <a:t>6398 female participants </a:t>
                      </a:r>
                      <a:endParaRPr sz="1100" dirty="0">
                        <a:latin typeface="Trebuchet MS"/>
                        <a:cs typeface="Trebuchet MS"/>
                      </a:endParaRPr>
                    </a:p>
                  </a:txBody>
                  <a:tcPr marL="0" marR="0" marT="22860" marB="0">
                    <a:lnL w="19050">
                      <a:solidFill>
                        <a:srgbClr val="000000"/>
                      </a:solidFill>
                      <a:prstDash val="solid"/>
                    </a:lnL>
                    <a:lnR w="19050">
                      <a:solidFill>
                        <a:srgbClr val="000000"/>
                      </a:solidFill>
                      <a:prstDash val="solid"/>
                    </a:lnR>
                    <a:lnT w="19050">
                      <a:solidFill>
                        <a:srgbClr val="000000"/>
                      </a:solidFill>
                      <a:prstDash val="solid"/>
                    </a:lnT>
                    <a:lnB w="19050">
                      <a:solidFill>
                        <a:srgbClr val="000000"/>
                      </a:solidFill>
                      <a:prstDash val="solid"/>
                    </a:lnB>
                    <a:solidFill>
                      <a:srgbClr val="FFE2CE">
                        <a:alpha val="23139"/>
                      </a:srgbClr>
                    </a:solidFill>
                  </a:tcPr>
                </a:tc>
                <a:tc>
                  <a:txBody>
                    <a:bodyPr/>
                    <a:lstStyle/>
                    <a:p>
                      <a:pPr marL="34925" marR="66040">
                        <a:lnSpc>
                          <a:spcPct val="101800"/>
                        </a:lnSpc>
                        <a:spcBef>
                          <a:spcPts val="180"/>
                        </a:spcBef>
                      </a:pPr>
                      <a:r>
                        <a:rPr lang="en-CA" sz="1100" dirty="0">
                          <a:latin typeface="Trebuchet MS"/>
                          <a:cs typeface="Trebuchet MS"/>
                        </a:rPr>
                        <a:t>Cohort Study</a:t>
                      </a:r>
                      <a:endParaRPr sz="1100" dirty="0">
                        <a:latin typeface="Trebuchet MS"/>
                        <a:cs typeface="Trebuchet MS"/>
                      </a:endParaRPr>
                    </a:p>
                  </a:txBody>
                  <a:tcPr marL="0" marR="0" marT="22860" marB="0">
                    <a:lnL w="19050">
                      <a:solidFill>
                        <a:srgbClr val="000000"/>
                      </a:solidFill>
                      <a:prstDash val="solid"/>
                    </a:lnL>
                    <a:lnR w="19050">
                      <a:solidFill>
                        <a:srgbClr val="000000"/>
                      </a:solidFill>
                      <a:prstDash val="solid"/>
                    </a:lnR>
                    <a:lnT w="19050">
                      <a:solidFill>
                        <a:srgbClr val="000000"/>
                      </a:solidFill>
                      <a:prstDash val="solid"/>
                    </a:lnT>
                    <a:lnB w="19050">
                      <a:solidFill>
                        <a:srgbClr val="000000"/>
                      </a:solidFill>
                      <a:prstDash val="solid"/>
                    </a:lnB>
                    <a:solidFill>
                      <a:srgbClr val="FFE2CE">
                        <a:alpha val="23139"/>
                      </a:srgbClr>
                    </a:solidFill>
                  </a:tcPr>
                </a:tc>
                <a:tc>
                  <a:txBody>
                    <a:bodyPr/>
                    <a:lstStyle/>
                    <a:p>
                      <a:pPr marL="34925" marR="130175">
                        <a:lnSpc>
                          <a:spcPct val="101800"/>
                        </a:lnSpc>
                        <a:spcBef>
                          <a:spcPts val="180"/>
                        </a:spcBef>
                      </a:pPr>
                      <a:r>
                        <a:rPr lang="en-CA" sz="1100" spc="-30" dirty="0">
                          <a:latin typeface="Trebuchet MS"/>
                          <a:cs typeface="Trebuchet MS"/>
                        </a:rPr>
                        <a:t>The study showed that out of 6398 women 46 developed ovarian cancer [(SIR)=8.95; (CI)=4.12-15.3].</a:t>
                      </a:r>
                      <a:endParaRPr sz="1100" dirty="0">
                        <a:latin typeface="Trebuchet MS"/>
                        <a:cs typeface="Trebuchet MS"/>
                      </a:endParaRPr>
                    </a:p>
                  </a:txBody>
                  <a:tcPr marL="0" marR="0" marT="22860" marB="0">
                    <a:lnL w="19050">
                      <a:solidFill>
                        <a:srgbClr val="000000"/>
                      </a:solidFill>
                      <a:prstDash val="solid"/>
                    </a:lnL>
                    <a:lnR w="19050">
                      <a:solidFill>
                        <a:srgbClr val="000000"/>
                      </a:solidFill>
                      <a:prstDash val="solid"/>
                    </a:lnR>
                    <a:lnT w="19050">
                      <a:solidFill>
                        <a:srgbClr val="000000"/>
                      </a:solidFill>
                      <a:prstDash val="solid"/>
                    </a:lnT>
                    <a:lnB w="19050">
                      <a:solidFill>
                        <a:srgbClr val="000000"/>
                      </a:solidFill>
                      <a:prstDash val="solid"/>
                    </a:lnB>
                    <a:solidFill>
                      <a:srgbClr val="FFE2CE">
                        <a:alpha val="23139"/>
                      </a:srgbClr>
                    </a:solidFill>
                  </a:tcPr>
                </a:tc>
                <a:tc>
                  <a:txBody>
                    <a:bodyPr/>
                    <a:lstStyle/>
                    <a:p>
                      <a:pPr marL="34925" marR="24130">
                        <a:lnSpc>
                          <a:spcPct val="101800"/>
                        </a:lnSpc>
                        <a:spcBef>
                          <a:spcPts val="180"/>
                        </a:spcBef>
                      </a:pPr>
                      <a:r>
                        <a:rPr lang="en-CA" sz="1100" dirty="0">
                          <a:latin typeface="Trebuchet MS"/>
                          <a:cs typeface="Trebuchet MS"/>
                        </a:rPr>
                        <a:t>Women who were diagnosed with ovarian endometrioma after age 40 had an elevated risk of developing OC.</a:t>
                      </a:r>
                    </a:p>
                  </a:txBody>
                  <a:tcPr marL="0" marR="0" marT="22860" marB="0">
                    <a:lnL w="19050">
                      <a:solidFill>
                        <a:srgbClr val="000000"/>
                      </a:solidFill>
                      <a:prstDash val="solid"/>
                    </a:lnL>
                    <a:lnR w="19050">
                      <a:solidFill>
                        <a:srgbClr val="000000"/>
                      </a:solidFill>
                      <a:prstDash val="solid"/>
                    </a:lnR>
                    <a:lnT w="19050">
                      <a:solidFill>
                        <a:srgbClr val="000000"/>
                      </a:solidFill>
                      <a:prstDash val="solid"/>
                    </a:lnT>
                    <a:lnB w="19050">
                      <a:solidFill>
                        <a:srgbClr val="000000"/>
                      </a:solidFill>
                      <a:prstDash val="solid"/>
                    </a:lnB>
                    <a:solidFill>
                      <a:srgbClr val="FFE2CE">
                        <a:alpha val="23139"/>
                      </a:srgbClr>
                    </a:solidFill>
                  </a:tcPr>
                </a:tc>
                <a:extLst>
                  <a:ext uri="{0D108BD9-81ED-4DB2-BD59-A6C34878D82A}">
                    <a16:rowId xmlns:a16="http://schemas.microsoft.com/office/drawing/2014/main" val="10002"/>
                  </a:ext>
                </a:extLst>
              </a:tr>
              <a:tr h="1035685">
                <a:tc>
                  <a:txBody>
                    <a:bodyPr/>
                    <a:lstStyle/>
                    <a:p>
                      <a:pPr marL="35560" marR="192405">
                        <a:lnSpc>
                          <a:spcPct val="101800"/>
                        </a:lnSpc>
                        <a:spcBef>
                          <a:spcPts val="180"/>
                        </a:spcBef>
                      </a:pPr>
                      <a:r>
                        <a:rPr lang="en-CA" sz="1100" spc="-60" dirty="0">
                          <a:latin typeface="Trebuchet MS"/>
                          <a:cs typeface="Trebuchet MS"/>
                        </a:rPr>
                        <a:t>Aris</a:t>
                      </a:r>
                      <a:r>
                        <a:rPr lang="en-CA" sz="1100" spc="-60" baseline="30000" dirty="0">
                          <a:latin typeface="Trebuchet MS"/>
                          <a:cs typeface="Trebuchet MS"/>
                        </a:rPr>
                        <a:t>8</a:t>
                      </a:r>
                      <a:endParaRPr lang="en-CA" sz="1100" baseline="50925" dirty="0">
                        <a:latin typeface="Trebuchet MS"/>
                        <a:cs typeface="Trebuchet MS"/>
                      </a:endParaRPr>
                    </a:p>
                  </a:txBody>
                  <a:tcPr marL="0" marR="0" marT="22860" marB="0">
                    <a:lnL w="19050">
                      <a:solidFill>
                        <a:srgbClr val="000000"/>
                      </a:solidFill>
                      <a:prstDash val="solid"/>
                    </a:lnL>
                    <a:lnR w="19050">
                      <a:solidFill>
                        <a:srgbClr val="000000"/>
                      </a:solidFill>
                      <a:prstDash val="solid"/>
                    </a:lnR>
                    <a:lnT w="19050">
                      <a:solidFill>
                        <a:srgbClr val="000000"/>
                      </a:solidFill>
                      <a:prstDash val="solid"/>
                    </a:lnT>
                    <a:lnB w="19050">
                      <a:solidFill>
                        <a:srgbClr val="000000"/>
                      </a:solidFill>
                      <a:prstDash val="solid"/>
                    </a:lnB>
                    <a:solidFill>
                      <a:srgbClr val="FFE2CE">
                        <a:alpha val="23139"/>
                      </a:srgbClr>
                    </a:solidFill>
                  </a:tcPr>
                </a:tc>
                <a:tc>
                  <a:txBody>
                    <a:bodyPr/>
                    <a:lstStyle/>
                    <a:p>
                      <a:pPr marL="35560">
                        <a:lnSpc>
                          <a:spcPct val="100000"/>
                        </a:lnSpc>
                        <a:spcBef>
                          <a:spcPts val="200"/>
                        </a:spcBef>
                      </a:pPr>
                      <a:r>
                        <a:rPr lang="en-CA" sz="1100" b="0" i="0" u="none" strike="noStrike" dirty="0">
                          <a:solidFill>
                            <a:schemeClr val="tx1"/>
                          </a:solidFill>
                          <a:effectLst/>
                          <a:latin typeface="Trebuchet MS" panose="020B0703020202090204" pitchFamily="34" charset="0"/>
                          <a:ea typeface="+mn-ea"/>
                          <a:cs typeface="+mn-cs"/>
                        </a:rPr>
                        <a:t>2854 female patients</a:t>
                      </a:r>
                      <a:endParaRPr sz="1100" dirty="0">
                        <a:latin typeface="Trebuchet MS" panose="020B0703020202090204" pitchFamily="34" charset="0"/>
                        <a:cs typeface="Trebuchet MS"/>
                      </a:endParaRPr>
                    </a:p>
                  </a:txBody>
                  <a:tcPr marL="0" marR="0" marT="25400" marB="0">
                    <a:lnL w="19050">
                      <a:solidFill>
                        <a:srgbClr val="000000"/>
                      </a:solidFill>
                      <a:prstDash val="solid"/>
                    </a:lnL>
                    <a:lnR w="19050">
                      <a:solidFill>
                        <a:srgbClr val="000000"/>
                      </a:solidFill>
                      <a:prstDash val="solid"/>
                    </a:lnR>
                    <a:lnT w="19050">
                      <a:solidFill>
                        <a:srgbClr val="000000"/>
                      </a:solidFill>
                      <a:prstDash val="solid"/>
                    </a:lnT>
                    <a:lnB w="19050">
                      <a:solidFill>
                        <a:srgbClr val="000000"/>
                      </a:solidFill>
                      <a:prstDash val="solid"/>
                    </a:lnB>
                    <a:solidFill>
                      <a:srgbClr val="FFE2CE">
                        <a:alpha val="23139"/>
                      </a:srgbClr>
                    </a:solidFill>
                  </a:tcPr>
                </a:tc>
                <a:tc>
                  <a:txBody>
                    <a:bodyPr/>
                    <a:lstStyle/>
                    <a:p>
                      <a:pPr marL="34925" marR="0" lvl="0" indent="0" defTabSz="914400" eaLnBrk="1" fontAlgn="auto" latinLnBrk="0" hangingPunct="1">
                        <a:lnSpc>
                          <a:spcPct val="100000"/>
                        </a:lnSpc>
                        <a:spcBef>
                          <a:spcPts val="200"/>
                        </a:spcBef>
                        <a:spcAft>
                          <a:spcPts val="0"/>
                        </a:spcAft>
                        <a:buClrTx/>
                        <a:buSzTx/>
                        <a:buFontTx/>
                        <a:buNone/>
                        <a:tabLst/>
                        <a:defRPr/>
                      </a:pPr>
                      <a:r>
                        <a:rPr lang="en-CA" sz="1100" b="0" i="0" u="none" strike="noStrike" dirty="0">
                          <a:solidFill>
                            <a:schemeClr val="tx1"/>
                          </a:solidFill>
                          <a:effectLst/>
                          <a:latin typeface="Trebuchet MS" panose="020B0703020202090204" pitchFamily="34" charset="0"/>
                          <a:ea typeface="+mn-ea"/>
                          <a:cs typeface="+mn-cs"/>
                        </a:rPr>
                        <a:t>Retrospective cross-sectional study</a:t>
                      </a:r>
                      <a:endParaRPr lang="en-CA" sz="1100" dirty="0">
                        <a:latin typeface="Trebuchet MS" panose="020B0703020202090204" pitchFamily="34" charset="0"/>
                        <a:cs typeface="Trebuchet MS"/>
                      </a:endParaRPr>
                    </a:p>
                    <a:p>
                      <a:pPr marL="34925">
                        <a:lnSpc>
                          <a:spcPct val="100000"/>
                        </a:lnSpc>
                        <a:spcBef>
                          <a:spcPts val="200"/>
                        </a:spcBef>
                      </a:pPr>
                      <a:endParaRPr sz="1100" dirty="0">
                        <a:latin typeface="Trebuchet MS"/>
                        <a:cs typeface="Trebuchet MS"/>
                      </a:endParaRPr>
                    </a:p>
                  </a:txBody>
                  <a:tcPr marL="0" marR="0" marT="25400" marB="0">
                    <a:lnL w="19050">
                      <a:solidFill>
                        <a:srgbClr val="000000"/>
                      </a:solidFill>
                      <a:prstDash val="solid"/>
                    </a:lnL>
                    <a:lnR w="19050">
                      <a:solidFill>
                        <a:srgbClr val="000000"/>
                      </a:solidFill>
                      <a:prstDash val="solid"/>
                    </a:lnR>
                    <a:lnT w="19050">
                      <a:solidFill>
                        <a:srgbClr val="000000"/>
                      </a:solidFill>
                      <a:prstDash val="solid"/>
                    </a:lnT>
                    <a:lnB w="19050">
                      <a:solidFill>
                        <a:srgbClr val="000000"/>
                      </a:solidFill>
                      <a:prstDash val="solid"/>
                    </a:lnB>
                    <a:solidFill>
                      <a:srgbClr val="FFE2CE">
                        <a:alpha val="23139"/>
                      </a:srgbClr>
                    </a:solidFill>
                  </a:tcPr>
                </a:tc>
                <a:tc>
                  <a:txBody>
                    <a:bodyPr/>
                    <a:lstStyle/>
                    <a:p>
                      <a:pPr marL="34925" marR="182880">
                        <a:lnSpc>
                          <a:spcPct val="101800"/>
                        </a:lnSpc>
                      </a:pPr>
                      <a:r>
                        <a:rPr lang="en-CA" sz="1100" b="0" i="0" u="none" strike="noStrike" dirty="0">
                          <a:solidFill>
                            <a:schemeClr val="tx1"/>
                          </a:solidFill>
                          <a:effectLst/>
                          <a:latin typeface="Trebuchet MS" panose="020B0703020202090204" pitchFamily="34" charset="0"/>
                          <a:ea typeface="+mn-ea"/>
                          <a:cs typeface="+mn-cs"/>
                        </a:rPr>
                        <a:t>Women with endometriosis were at increased risk for developing Ovarian cancer ([RR] = 1.6; [CI] = 1.12-2.09). Analyses </a:t>
                      </a:r>
                      <a:r>
                        <a:rPr lang="en-CA" sz="1100" b="0" i="0" dirty="0">
                          <a:solidFill>
                            <a:schemeClr val="tx1"/>
                          </a:solidFill>
                          <a:effectLst/>
                          <a:latin typeface="Trebuchet MS" panose="020B0703020202090204" pitchFamily="34" charset="0"/>
                          <a:ea typeface="+mn-ea"/>
                          <a:cs typeface="+mn-cs"/>
                        </a:rPr>
                        <a:t>showed a predominance of endometrioid type (24.4%) and clear-cell type (21.9%) types in EAOC compared to OC, P = 0.0070 and 0.0029, respectively.</a:t>
                      </a:r>
                      <a:endParaRPr sz="1100" dirty="0">
                        <a:latin typeface="Trebuchet MS" panose="020B0703020202090204" pitchFamily="34" charset="0"/>
                        <a:cs typeface="Trebuchet MS"/>
                      </a:endParaRPr>
                    </a:p>
                  </a:txBody>
                  <a:tcPr marL="0" marR="0" marT="22860" marB="0">
                    <a:lnL w="19050">
                      <a:solidFill>
                        <a:srgbClr val="000000"/>
                      </a:solidFill>
                      <a:prstDash val="solid"/>
                    </a:lnL>
                    <a:lnR w="19050">
                      <a:solidFill>
                        <a:srgbClr val="000000"/>
                      </a:solidFill>
                      <a:prstDash val="solid"/>
                    </a:lnR>
                    <a:lnT w="19050">
                      <a:solidFill>
                        <a:srgbClr val="000000"/>
                      </a:solidFill>
                      <a:prstDash val="solid"/>
                    </a:lnT>
                    <a:lnB w="19050">
                      <a:solidFill>
                        <a:srgbClr val="000000"/>
                      </a:solidFill>
                      <a:prstDash val="solid"/>
                    </a:lnB>
                    <a:solidFill>
                      <a:srgbClr val="FFE2CE">
                        <a:alpha val="23139"/>
                      </a:srgbClr>
                    </a:solidFill>
                  </a:tcPr>
                </a:tc>
                <a:tc>
                  <a:txBody>
                    <a:bodyPr/>
                    <a:lstStyle/>
                    <a:p>
                      <a:pPr marL="34925" marR="212725">
                        <a:lnSpc>
                          <a:spcPct val="101800"/>
                        </a:lnSpc>
                        <a:spcBef>
                          <a:spcPts val="180"/>
                        </a:spcBef>
                      </a:pPr>
                      <a:r>
                        <a:rPr lang="en-CA" sz="1100" b="0" i="0" u="none" strike="noStrike" dirty="0">
                          <a:solidFill>
                            <a:schemeClr val="tx1"/>
                          </a:solidFill>
                          <a:effectLst/>
                          <a:latin typeface="Trebuchet MS" panose="020B0703020202090204" pitchFamily="34" charset="0"/>
                          <a:ea typeface="+mn-ea"/>
                          <a:cs typeface="+mn-cs"/>
                        </a:rPr>
                        <a:t>ENDO is a serious risk factor which accelerates the development of OC.</a:t>
                      </a:r>
                      <a:endParaRPr sz="1100" dirty="0">
                        <a:latin typeface="Trebuchet MS" panose="020B0703020202090204" pitchFamily="34" charset="0"/>
                        <a:cs typeface="Trebuchet MS"/>
                      </a:endParaRPr>
                    </a:p>
                  </a:txBody>
                  <a:tcPr marL="0" marR="0" marT="22860" marB="0">
                    <a:lnL w="19050">
                      <a:solidFill>
                        <a:srgbClr val="000000"/>
                      </a:solidFill>
                      <a:prstDash val="solid"/>
                    </a:lnL>
                    <a:lnR w="19050">
                      <a:solidFill>
                        <a:srgbClr val="000000"/>
                      </a:solidFill>
                      <a:prstDash val="solid"/>
                    </a:lnR>
                    <a:lnT w="19050">
                      <a:solidFill>
                        <a:srgbClr val="000000"/>
                      </a:solidFill>
                      <a:prstDash val="solid"/>
                    </a:lnT>
                    <a:lnB w="19050">
                      <a:solidFill>
                        <a:srgbClr val="000000"/>
                      </a:solidFill>
                      <a:prstDash val="solid"/>
                    </a:lnB>
                    <a:solidFill>
                      <a:srgbClr val="FFE2CE">
                        <a:alpha val="23139"/>
                      </a:srgbClr>
                    </a:solidFill>
                  </a:tcPr>
                </a:tc>
                <a:extLst>
                  <a:ext uri="{0D108BD9-81ED-4DB2-BD59-A6C34878D82A}">
                    <a16:rowId xmlns:a16="http://schemas.microsoft.com/office/drawing/2014/main" val="10003"/>
                  </a:ext>
                </a:extLst>
              </a:tr>
              <a:tr h="1052830">
                <a:tc>
                  <a:txBody>
                    <a:bodyPr/>
                    <a:lstStyle/>
                    <a:p>
                      <a:pPr marL="35560" marR="94615" algn="just">
                        <a:lnSpc>
                          <a:spcPct val="101800"/>
                        </a:lnSpc>
                        <a:spcBef>
                          <a:spcPts val="180"/>
                        </a:spcBef>
                      </a:pPr>
                      <a:r>
                        <a:rPr lang="en-CA" sz="1100" spc="-25" dirty="0">
                          <a:latin typeface="Trebuchet MS"/>
                          <a:cs typeface="Trebuchet MS"/>
                        </a:rPr>
                        <a:t>Olson et al.</a:t>
                      </a:r>
                      <a:r>
                        <a:rPr lang="en-CA" sz="1100" spc="-25" baseline="30000" dirty="0">
                          <a:latin typeface="Trebuchet MS"/>
                          <a:cs typeface="Trebuchet MS"/>
                        </a:rPr>
                        <a:t>9</a:t>
                      </a:r>
                      <a:endParaRPr lang="en-CA" sz="1100" baseline="50925" dirty="0">
                        <a:latin typeface="Trebuchet MS"/>
                        <a:cs typeface="Trebuchet MS"/>
                      </a:endParaRPr>
                    </a:p>
                  </a:txBody>
                  <a:tcPr marL="0" marR="0" marT="22860" marB="0">
                    <a:lnL w="19050">
                      <a:solidFill>
                        <a:srgbClr val="000000"/>
                      </a:solidFill>
                      <a:prstDash val="solid"/>
                    </a:lnL>
                    <a:lnR w="19050">
                      <a:solidFill>
                        <a:srgbClr val="000000"/>
                      </a:solidFill>
                      <a:prstDash val="solid"/>
                    </a:lnR>
                    <a:lnT w="19050">
                      <a:solidFill>
                        <a:srgbClr val="000000"/>
                      </a:solidFill>
                      <a:prstDash val="solid"/>
                    </a:lnT>
                    <a:lnB w="19050">
                      <a:solidFill>
                        <a:srgbClr val="000000"/>
                      </a:solidFill>
                      <a:prstDash val="solid"/>
                    </a:lnB>
                    <a:solidFill>
                      <a:srgbClr val="FFE2CE">
                        <a:alpha val="23139"/>
                      </a:srgbClr>
                    </a:solidFill>
                  </a:tcPr>
                </a:tc>
                <a:tc>
                  <a:txBody>
                    <a:bodyPr/>
                    <a:lstStyle/>
                    <a:p>
                      <a:pPr marL="35560" marR="314960">
                        <a:lnSpc>
                          <a:spcPct val="101800"/>
                        </a:lnSpc>
                        <a:spcBef>
                          <a:spcPts val="180"/>
                        </a:spcBef>
                      </a:pPr>
                      <a:r>
                        <a:rPr lang="en-CA" sz="1100" b="0" i="0" u="none" strike="noStrike" dirty="0">
                          <a:solidFill>
                            <a:schemeClr val="tx1"/>
                          </a:solidFill>
                          <a:effectLst/>
                          <a:latin typeface="Trebuchet MS" panose="020B0703020202090204" pitchFamily="34" charset="0"/>
                          <a:ea typeface="+mn-ea"/>
                          <a:cs typeface="+mn-cs"/>
                        </a:rPr>
                        <a:t>37,434 participants</a:t>
                      </a:r>
                      <a:endParaRPr sz="1100" dirty="0">
                        <a:latin typeface="Trebuchet MS" panose="020B0703020202090204" pitchFamily="34" charset="0"/>
                        <a:cs typeface="Trebuchet MS"/>
                      </a:endParaRPr>
                    </a:p>
                  </a:txBody>
                  <a:tcPr marL="0" marR="0" marT="22860" marB="0">
                    <a:lnL w="19050">
                      <a:solidFill>
                        <a:srgbClr val="000000"/>
                      </a:solidFill>
                      <a:prstDash val="solid"/>
                    </a:lnL>
                    <a:lnR w="19050">
                      <a:solidFill>
                        <a:srgbClr val="000000"/>
                      </a:solidFill>
                      <a:prstDash val="solid"/>
                    </a:lnR>
                    <a:lnT w="19050">
                      <a:solidFill>
                        <a:srgbClr val="000000"/>
                      </a:solidFill>
                      <a:prstDash val="solid"/>
                    </a:lnT>
                    <a:lnB w="19050">
                      <a:solidFill>
                        <a:srgbClr val="000000"/>
                      </a:solidFill>
                      <a:prstDash val="solid"/>
                    </a:lnB>
                    <a:solidFill>
                      <a:srgbClr val="FFE2CE">
                        <a:alpha val="23139"/>
                      </a:srgbClr>
                    </a:solidFill>
                  </a:tcPr>
                </a:tc>
                <a:tc>
                  <a:txBody>
                    <a:bodyPr/>
                    <a:lstStyle/>
                    <a:p>
                      <a:pPr marL="34925" marR="97790" lvl="0" indent="0" defTabSz="914400" eaLnBrk="1" fontAlgn="auto" latinLnBrk="0" hangingPunct="1">
                        <a:lnSpc>
                          <a:spcPct val="101800"/>
                        </a:lnSpc>
                        <a:spcBef>
                          <a:spcPts val="180"/>
                        </a:spcBef>
                        <a:spcAft>
                          <a:spcPts val="0"/>
                        </a:spcAft>
                        <a:buClrTx/>
                        <a:buSzTx/>
                        <a:buFontTx/>
                        <a:buNone/>
                        <a:tabLst/>
                        <a:defRPr/>
                      </a:pPr>
                      <a:r>
                        <a:rPr lang="en-CA" sz="1100" spc="-30" dirty="0">
                          <a:latin typeface="Trebuchet MS"/>
                          <a:cs typeface="Trebuchet MS"/>
                        </a:rPr>
                        <a:t>Cohort</a:t>
                      </a:r>
                      <a:r>
                        <a:rPr lang="en-CA" sz="1100" spc="-70" dirty="0">
                          <a:latin typeface="Trebuchet MS"/>
                          <a:cs typeface="Trebuchet MS"/>
                        </a:rPr>
                        <a:t> </a:t>
                      </a:r>
                      <a:r>
                        <a:rPr lang="en-CA" sz="1100" spc="-30" dirty="0">
                          <a:latin typeface="Trebuchet MS"/>
                          <a:cs typeface="Trebuchet MS"/>
                        </a:rPr>
                        <a:t>study</a:t>
                      </a:r>
                      <a:endParaRPr lang="en-CA" sz="1100" dirty="0">
                        <a:latin typeface="Trebuchet MS"/>
                        <a:cs typeface="Trebuchet MS"/>
                      </a:endParaRPr>
                    </a:p>
                    <a:p>
                      <a:pPr marL="34925" marR="97790">
                        <a:lnSpc>
                          <a:spcPct val="101800"/>
                        </a:lnSpc>
                        <a:spcBef>
                          <a:spcPts val="180"/>
                        </a:spcBef>
                      </a:pPr>
                      <a:endParaRPr sz="1100" dirty="0">
                        <a:latin typeface="Trebuchet MS"/>
                        <a:cs typeface="Trebuchet MS"/>
                      </a:endParaRPr>
                    </a:p>
                  </a:txBody>
                  <a:tcPr marL="0" marR="0" marT="22860" marB="0">
                    <a:lnL w="19050">
                      <a:solidFill>
                        <a:srgbClr val="000000"/>
                      </a:solidFill>
                      <a:prstDash val="solid"/>
                    </a:lnL>
                    <a:lnR w="19050">
                      <a:solidFill>
                        <a:srgbClr val="000000"/>
                      </a:solidFill>
                      <a:prstDash val="solid"/>
                    </a:lnR>
                    <a:lnT w="19050">
                      <a:solidFill>
                        <a:srgbClr val="000000"/>
                      </a:solidFill>
                      <a:prstDash val="solid"/>
                    </a:lnT>
                    <a:lnB w="19050">
                      <a:solidFill>
                        <a:srgbClr val="000000"/>
                      </a:solidFill>
                      <a:prstDash val="solid"/>
                    </a:lnB>
                    <a:solidFill>
                      <a:srgbClr val="FFE2CE">
                        <a:alpha val="23139"/>
                      </a:srgbClr>
                    </a:solidFill>
                  </a:tcPr>
                </a:tc>
                <a:tc>
                  <a:txBody>
                    <a:bodyPr/>
                    <a:lstStyle/>
                    <a:p>
                      <a:pPr marL="34925" marR="73025">
                        <a:lnSpc>
                          <a:spcPct val="101800"/>
                        </a:lnSpc>
                        <a:spcBef>
                          <a:spcPts val="180"/>
                        </a:spcBef>
                      </a:pPr>
                      <a:r>
                        <a:rPr lang="en-CA" sz="1100" b="0" i="0" u="none" strike="noStrike" dirty="0">
                          <a:solidFill>
                            <a:schemeClr val="tx1"/>
                          </a:solidFill>
                          <a:effectLst/>
                          <a:latin typeface="Trebuchet MS" panose="020B0703020202090204" pitchFamily="34" charset="0"/>
                          <a:ea typeface="+mn-ea"/>
                          <a:cs typeface="+mn-cs"/>
                        </a:rPr>
                        <a:t>Endometriosis was not associated with risk of ovarian carcinoma (RR, 0.8; 95% CI, 0.2–2.4). </a:t>
                      </a:r>
                      <a:endParaRPr sz="1100" dirty="0">
                        <a:latin typeface="Trebuchet MS" panose="020B0703020202090204" pitchFamily="34" charset="0"/>
                        <a:cs typeface="Trebuchet MS"/>
                      </a:endParaRPr>
                    </a:p>
                  </a:txBody>
                  <a:tcPr marL="0" marR="0" marT="22860" marB="0">
                    <a:lnL w="19050">
                      <a:solidFill>
                        <a:srgbClr val="000000"/>
                      </a:solidFill>
                      <a:prstDash val="solid"/>
                    </a:lnL>
                    <a:lnR w="19050">
                      <a:solidFill>
                        <a:srgbClr val="000000"/>
                      </a:solidFill>
                      <a:prstDash val="solid"/>
                    </a:lnR>
                    <a:lnT w="19050">
                      <a:solidFill>
                        <a:srgbClr val="000000"/>
                      </a:solidFill>
                      <a:prstDash val="solid"/>
                    </a:lnT>
                    <a:lnB w="19050">
                      <a:solidFill>
                        <a:srgbClr val="000000"/>
                      </a:solidFill>
                      <a:prstDash val="solid"/>
                    </a:lnB>
                    <a:solidFill>
                      <a:srgbClr val="FFE2CE">
                        <a:alpha val="23139"/>
                      </a:srgbClr>
                    </a:solidFill>
                  </a:tcPr>
                </a:tc>
                <a:tc>
                  <a:txBody>
                    <a:bodyPr/>
                    <a:lstStyle/>
                    <a:p>
                      <a:pPr marL="34925" marR="314325">
                        <a:lnSpc>
                          <a:spcPct val="101800"/>
                        </a:lnSpc>
                        <a:spcBef>
                          <a:spcPts val="180"/>
                        </a:spcBef>
                      </a:pPr>
                      <a:r>
                        <a:rPr lang="en-CA" sz="1100" b="0" i="0" u="none" strike="noStrike" dirty="0">
                          <a:solidFill>
                            <a:schemeClr val="tx1"/>
                          </a:solidFill>
                          <a:effectLst/>
                          <a:latin typeface="Trebuchet MS" panose="020B0703020202090204" pitchFamily="34" charset="0"/>
                          <a:ea typeface="+mn-ea"/>
                          <a:cs typeface="+mn-cs"/>
                        </a:rPr>
                        <a:t>The study was unable to confirm a link between ENDO and OC due to the lack of cases of OC in their cohort.</a:t>
                      </a:r>
                      <a:endParaRPr sz="1100" dirty="0">
                        <a:latin typeface="Trebuchet MS" panose="020B0703020202090204" pitchFamily="34" charset="0"/>
                        <a:cs typeface="Trebuchet MS"/>
                      </a:endParaRPr>
                    </a:p>
                  </a:txBody>
                  <a:tcPr marL="0" marR="0" marT="22860" marB="0">
                    <a:lnL w="19050">
                      <a:solidFill>
                        <a:srgbClr val="000000"/>
                      </a:solidFill>
                      <a:prstDash val="solid"/>
                    </a:lnL>
                    <a:lnR w="19050">
                      <a:solidFill>
                        <a:srgbClr val="000000"/>
                      </a:solidFill>
                      <a:prstDash val="solid"/>
                    </a:lnR>
                    <a:lnT w="19050">
                      <a:solidFill>
                        <a:srgbClr val="000000"/>
                      </a:solidFill>
                      <a:prstDash val="solid"/>
                    </a:lnT>
                    <a:lnB w="19050">
                      <a:solidFill>
                        <a:srgbClr val="000000"/>
                      </a:solidFill>
                      <a:prstDash val="solid"/>
                    </a:lnB>
                    <a:solidFill>
                      <a:srgbClr val="FFE2CE">
                        <a:alpha val="23139"/>
                      </a:srgbClr>
                    </a:solidFill>
                  </a:tcPr>
                </a:tc>
                <a:extLst>
                  <a:ext uri="{0D108BD9-81ED-4DB2-BD59-A6C34878D82A}">
                    <a16:rowId xmlns:a16="http://schemas.microsoft.com/office/drawing/2014/main" val="10004"/>
                  </a:ext>
                </a:extLst>
              </a:tr>
              <a:tr h="1196975">
                <a:tc>
                  <a:txBody>
                    <a:bodyPr/>
                    <a:lstStyle/>
                    <a:p>
                      <a:pPr marL="35560" marR="70485">
                        <a:lnSpc>
                          <a:spcPct val="101800"/>
                        </a:lnSpc>
                        <a:spcBef>
                          <a:spcPts val="180"/>
                        </a:spcBef>
                      </a:pPr>
                      <a:r>
                        <a:rPr lang="en-CA" sz="1100" b="0" i="0" u="none" strike="noStrike" dirty="0" err="1">
                          <a:solidFill>
                            <a:schemeClr val="tx1"/>
                          </a:solidFill>
                          <a:effectLst/>
                          <a:latin typeface="Trebuchet MS" panose="020B0703020202090204" pitchFamily="34" charset="0"/>
                          <a:ea typeface="+mn-ea"/>
                          <a:cs typeface="+mn-cs"/>
                        </a:rPr>
                        <a:t>Mogensen</a:t>
                      </a:r>
                      <a:r>
                        <a:rPr lang="en-CA" sz="1100" b="0" i="0" u="none" strike="noStrike" dirty="0">
                          <a:solidFill>
                            <a:schemeClr val="tx1"/>
                          </a:solidFill>
                          <a:effectLst/>
                          <a:latin typeface="Trebuchet MS" panose="020B0703020202090204" pitchFamily="34" charset="0"/>
                          <a:ea typeface="+mn-ea"/>
                          <a:cs typeface="+mn-cs"/>
                        </a:rPr>
                        <a:t> et al.</a:t>
                      </a:r>
                      <a:r>
                        <a:rPr lang="en-CA" sz="1100" b="0" i="0" u="none" strike="noStrike" baseline="30000" dirty="0">
                          <a:solidFill>
                            <a:schemeClr val="tx1"/>
                          </a:solidFill>
                          <a:effectLst/>
                          <a:latin typeface="Trebuchet MS" panose="020B0703020202090204" pitchFamily="34" charset="0"/>
                          <a:ea typeface="+mn-ea"/>
                          <a:cs typeface="+mn-cs"/>
                        </a:rPr>
                        <a:t>10</a:t>
                      </a:r>
                      <a:endParaRPr sz="1100" baseline="50925" dirty="0">
                        <a:latin typeface="Trebuchet MS" panose="020B0703020202090204" pitchFamily="34" charset="0"/>
                        <a:cs typeface="Trebuchet MS"/>
                      </a:endParaRPr>
                    </a:p>
                  </a:txBody>
                  <a:tcPr marL="0" marR="0" marT="22860" marB="0">
                    <a:lnL w="19050">
                      <a:solidFill>
                        <a:srgbClr val="000000"/>
                      </a:solidFill>
                      <a:prstDash val="solid"/>
                    </a:lnL>
                    <a:lnR w="19050">
                      <a:solidFill>
                        <a:srgbClr val="000000"/>
                      </a:solidFill>
                      <a:prstDash val="solid"/>
                    </a:lnR>
                    <a:lnT w="19050">
                      <a:solidFill>
                        <a:srgbClr val="000000"/>
                      </a:solidFill>
                      <a:prstDash val="solid"/>
                    </a:lnT>
                    <a:lnB w="19050" cap="flat" cmpd="sng" algn="ctr">
                      <a:solidFill>
                        <a:srgbClr val="000000"/>
                      </a:solidFill>
                      <a:prstDash val="solid"/>
                      <a:round/>
                      <a:headEnd type="none" w="med" len="med"/>
                      <a:tailEnd type="none" w="med" len="med"/>
                    </a:lnB>
                    <a:solidFill>
                      <a:srgbClr val="FFE2CE">
                        <a:alpha val="23139"/>
                      </a:srgbClr>
                    </a:solidFill>
                  </a:tcPr>
                </a:tc>
                <a:tc>
                  <a:txBody>
                    <a:bodyPr/>
                    <a:lstStyle/>
                    <a:p>
                      <a:pPr marL="35560" marR="81280">
                        <a:lnSpc>
                          <a:spcPct val="101800"/>
                        </a:lnSpc>
                        <a:spcBef>
                          <a:spcPts val="180"/>
                        </a:spcBef>
                      </a:pPr>
                      <a:r>
                        <a:rPr lang="en-CA" sz="1100" b="0" i="0" u="none" strike="noStrike" dirty="0">
                          <a:solidFill>
                            <a:schemeClr val="tx1"/>
                          </a:solidFill>
                          <a:effectLst/>
                          <a:latin typeface="Trebuchet MS" panose="020B0703020202090204" pitchFamily="34" charset="0"/>
                          <a:ea typeface="+mn-ea"/>
                          <a:cs typeface="+mn-cs"/>
                        </a:rPr>
                        <a:t>45,790 women </a:t>
                      </a:r>
                      <a:r>
                        <a:rPr lang="en-CA" sz="1100" b="0" i="0" u="none" strike="noStrike">
                          <a:solidFill>
                            <a:schemeClr val="tx1"/>
                          </a:solidFill>
                          <a:effectLst/>
                          <a:latin typeface="Trebuchet MS" panose="020B0703020202090204" pitchFamily="34" charset="0"/>
                          <a:ea typeface="+mn-ea"/>
                          <a:cs typeface="+mn-cs"/>
                        </a:rPr>
                        <a:t>with endometriosis </a:t>
                      </a:r>
                      <a:endParaRPr sz="1100" dirty="0">
                        <a:latin typeface="Trebuchet MS" panose="020B0703020202090204" pitchFamily="34" charset="0"/>
                        <a:cs typeface="Trebuchet MS"/>
                      </a:endParaRPr>
                    </a:p>
                  </a:txBody>
                  <a:tcPr marL="0" marR="0" marT="22860" marB="0">
                    <a:lnL w="19050">
                      <a:solidFill>
                        <a:srgbClr val="000000"/>
                      </a:solidFill>
                      <a:prstDash val="solid"/>
                    </a:lnL>
                    <a:lnR w="19050">
                      <a:solidFill>
                        <a:srgbClr val="000000"/>
                      </a:solidFill>
                      <a:prstDash val="solid"/>
                    </a:lnR>
                    <a:lnT w="19050">
                      <a:solidFill>
                        <a:srgbClr val="000000"/>
                      </a:solidFill>
                      <a:prstDash val="solid"/>
                    </a:lnT>
                    <a:lnB w="19050" cap="flat" cmpd="sng" algn="ctr">
                      <a:solidFill>
                        <a:srgbClr val="000000"/>
                      </a:solidFill>
                      <a:prstDash val="solid"/>
                      <a:round/>
                      <a:headEnd type="none" w="med" len="med"/>
                      <a:tailEnd type="none" w="med" len="med"/>
                    </a:lnB>
                    <a:solidFill>
                      <a:srgbClr val="FFE2CE">
                        <a:alpha val="23139"/>
                      </a:srgbClr>
                    </a:solidFill>
                  </a:tcPr>
                </a:tc>
                <a:tc>
                  <a:txBody>
                    <a:bodyPr/>
                    <a:lstStyle/>
                    <a:p>
                      <a:pPr marL="34925">
                        <a:lnSpc>
                          <a:spcPct val="100000"/>
                        </a:lnSpc>
                        <a:spcBef>
                          <a:spcPts val="200"/>
                        </a:spcBef>
                      </a:pPr>
                      <a:r>
                        <a:rPr lang="en-CA" sz="1100" spc="-30" dirty="0">
                          <a:latin typeface="Trebuchet MS"/>
                          <a:cs typeface="Trebuchet MS"/>
                        </a:rPr>
                        <a:t>A Nationwide </a:t>
                      </a:r>
                      <a:r>
                        <a:rPr sz="1100" spc="-30" dirty="0">
                          <a:latin typeface="Trebuchet MS"/>
                          <a:cs typeface="Trebuchet MS"/>
                        </a:rPr>
                        <a:t>Cohort</a:t>
                      </a:r>
                      <a:r>
                        <a:rPr sz="1100" spc="-70" dirty="0">
                          <a:latin typeface="Trebuchet MS"/>
                          <a:cs typeface="Trebuchet MS"/>
                        </a:rPr>
                        <a:t> </a:t>
                      </a:r>
                      <a:r>
                        <a:rPr sz="1100" spc="-30" dirty="0">
                          <a:latin typeface="Trebuchet MS"/>
                          <a:cs typeface="Trebuchet MS"/>
                        </a:rPr>
                        <a:t>study</a:t>
                      </a:r>
                      <a:endParaRPr sz="1100" dirty="0">
                        <a:latin typeface="Trebuchet MS"/>
                        <a:cs typeface="Trebuchet MS"/>
                      </a:endParaRPr>
                    </a:p>
                  </a:txBody>
                  <a:tcPr marL="0" marR="0" marT="25400" marB="0">
                    <a:lnL w="19050">
                      <a:solidFill>
                        <a:srgbClr val="000000"/>
                      </a:solidFill>
                      <a:prstDash val="solid"/>
                    </a:lnL>
                    <a:lnR w="19050">
                      <a:solidFill>
                        <a:srgbClr val="000000"/>
                      </a:solidFill>
                      <a:prstDash val="solid"/>
                    </a:lnR>
                    <a:lnT w="19050">
                      <a:solidFill>
                        <a:srgbClr val="000000"/>
                      </a:solidFill>
                      <a:prstDash val="solid"/>
                    </a:lnT>
                    <a:lnB w="19050" cap="flat" cmpd="sng" algn="ctr">
                      <a:solidFill>
                        <a:srgbClr val="000000"/>
                      </a:solidFill>
                      <a:prstDash val="solid"/>
                      <a:round/>
                      <a:headEnd type="none" w="med" len="med"/>
                      <a:tailEnd type="none" w="med" len="med"/>
                    </a:lnB>
                    <a:solidFill>
                      <a:srgbClr val="FFE2CE">
                        <a:alpha val="23139"/>
                      </a:srgbClr>
                    </a:solidFill>
                  </a:tcPr>
                </a:tc>
                <a:tc>
                  <a:txBody>
                    <a:bodyPr/>
                    <a:lstStyle/>
                    <a:p>
                      <a:pPr marL="34925" marR="29209">
                        <a:lnSpc>
                          <a:spcPct val="101800"/>
                        </a:lnSpc>
                      </a:pPr>
                      <a:r>
                        <a:rPr lang="en-CA" sz="1100" b="0" i="0" u="none" strike="noStrike" dirty="0">
                          <a:solidFill>
                            <a:schemeClr val="tx1"/>
                          </a:solidFill>
                          <a:effectLst/>
                          <a:latin typeface="Trebuchet MS" panose="020B0703020202090204" pitchFamily="34" charset="0"/>
                          <a:ea typeface="+mn-ea"/>
                          <a:cs typeface="+mn-cs"/>
                        </a:rPr>
                        <a:t>Endometriosis increased the risk of ovarian cancer </a:t>
                      </a:r>
                      <a:r>
                        <a:rPr lang="en-CA" sz="1100" b="0" i="0" dirty="0">
                          <a:solidFill>
                            <a:schemeClr val="tx1"/>
                          </a:solidFill>
                          <a:effectLst/>
                          <a:latin typeface="Trebuchet MS" panose="020B0703020202090204" pitchFamily="34" charset="0"/>
                          <a:ea typeface="+mn-ea"/>
                          <a:cs typeface="+mn-cs"/>
                        </a:rPr>
                        <a:t>(SIR 1.34; 95% CI: 1.16–1.55) due primarily to </a:t>
                      </a:r>
                      <a:r>
                        <a:rPr lang="en-CA" sz="1100" b="0" i="0" u="none" strike="noStrike" dirty="0">
                          <a:solidFill>
                            <a:schemeClr val="tx1"/>
                          </a:solidFill>
                          <a:effectLst/>
                          <a:latin typeface="Trebuchet MS" panose="020B0703020202090204" pitchFamily="34" charset="0"/>
                          <a:ea typeface="+mn-ea"/>
                          <a:cs typeface="+mn-cs"/>
                        </a:rPr>
                        <a:t>endometrioid (SIR 1.64; 95% CI: 1.09–2.37) and clear-cell (SIR 3.64; 95% </a:t>
                      </a:r>
                      <a:r>
                        <a:rPr lang="en-CA" sz="1100" b="0" i="0" dirty="0">
                          <a:solidFill>
                            <a:schemeClr val="tx1"/>
                          </a:solidFill>
                          <a:effectLst/>
                          <a:latin typeface="Trebuchet MS" panose="020B0703020202090204" pitchFamily="34" charset="0"/>
                          <a:ea typeface="+mn-ea"/>
                          <a:cs typeface="+mn-cs"/>
                        </a:rPr>
                        <a:t>CI: 2.36–5.38</a:t>
                      </a:r>
                      <a:r>
                        <a:rPr lang="en-CA" sz="1100" b="0" i="0" u="none" strike="noStrike" dirty="0">
                          <a:solidFill>
                            <a:schemeClr val="tx1"/>
                          </a:solidFill>
                          <a:effectLst/>
                          <a:latin typeface="Trebuchet MS" panose="020B0703020202090204" pitchFamily="34" charset="0"/>
                          <a:ea typeface="+mn-ea"/>
                          <a:cs typeface="+mn-cs"/>
                        </a:rPr>
                        <a:t>) tumours.</a:t>
                      </a:r>
                      <a:endParaRPr sz="1100" dirty="0">
                        <a:latin typeface="Trebuchet MS" panose="020B0703020202090204" pitchFamily="34" charset="0"/>
                        <a:cs typeface="Trebuchet MS"/>
                      </a:endParaRPr>
                    </a:p>
                  </a:txBody>
                  <a:tcPr marL="0" marR="0" marT="22860" marB="0">
                    <a:lnL w="19050">
                      <a:solidFill>
                        <a:srgbClr val="000000"/>
                      </a:solidFill>
                      <a:prstDash val="solid"/>
                    </a:lnL>
                    <a:lnR w="19050">
                      <a:solidFill>
                        <a:srgbClr val="000000"/>
                      </a:solidFill>
                      <a:prstDash val="solid"/>
                    </a:lnR>
                    <a:lnT w="19050">
                      <a:solidFill>
                        <a:srgbClr val="000000"/>
                      </a:solidFill>
                      <a:prstDash val="solid"/>
                    </a:lnT>
                    <a:lnB w="19050" cap="flat" cmpd="sng" algn="ctr">
                      <a:solidFill>
                        <a:srgbClr val="000000"/>
                      </a:solidFill>
                      <a:prstDash val="solid"/>
                      <a:round/>
                      <a:headEnd type="none" w="med" len="med"/>
                      <a:tailEnd type="none" w="med" len="med"/>
                    </a:lnB>
                    <a:solidFill>
                      <a:srgbClr val="FFE2CE">
                        <a:alpha val="23139"/>
                      </a:srgbClr>
                    </a:solidFill>
                  </a:tcPr>
                </a:tc>
                <a:tc>
                  <a:txBody>
                    <a:bodyPr/>
                    <a:lstStyle/>
                    <a:p>
                      <a:pPr marL="34925" marR="92710">
                        <a:lnSpc>
                          <a:spcPct val="101800"/>
                        </a:lnSpc>
                        <a:spcBef>
                          <a:spcPts val="180"/>
                        </a:spcBef>
                      </a:pPr>
                      <a:r>
                        <a:rPr lang="en-CA" sz="1100" b="0" i="0" u="none" strike="noStrike" dirty="0">
                          <a:solidFill>
                            <a:schemeClr val="tx1"/>
                          </a:solidFill>
                          <a:effectLst/>
                          <a:latin typeface="Trebuchet MS" panose="020B0703020202090204" pitchFamily="34" charset="0"/>
                          <a:ea typeface="+mn-ea"/>
                          <a:cs typeface="+mn-cs"/>
                        </a:rPr>
                        <a:t>Results concluded that women aged ≥ 50 at first diagnosis  of ENDO have an increased risk of developing certain histological types of OC.</a:t>
                      </a:r>
                      <a:endParaRPr sz="1100" dirty="0">
                        <a:latin typeface="Trebuchet MS" panose="020B0703020202090204" pitchFamily="34" charset="0"/>
                        <a:cs typeface="Trebuchet MS"/>
                      </a:endParaRPr>
                    </a:p>
                  </a:txBody>
                  <a:tcPr marL="0" marR="0" marT="22860" marB="0">
                    <a:lnL w="19050">
                      <a:solidFill>
                        <a:srgbClr val="000000"/>
                      </a:solidFill>
                      <a:prstDash val="solid"/>
                    </a:lnL>
                    <a:lnR w="19050">
                      <a:solidFill>
                        <a:srgbClr val="000000"/>
                      </a:solidFill>
                      <a:prstDash val="solid"/>
                    </a:lnR>
                    <a:lnT w="19050">
                      <a:solidFill>
                        <a:srgbClr val="000000"/>
                      </a:solidFill>
                      <a:prstDash val="solid"/>
                    </a:lnT>
                    <a:lnB w="19050" cap="flat" cmpd="sng" algn="ctr">
                      <a:solidFill>
                        <a:srgbClr val="000000"/>
                      </a:solidFill>
                      <a:prstDash val="solid"/>
                      <a:round/>
                      <a:headEnd type="none" w="med" len="med"/>
                      <a:tailEnd type="none" w="med" len="med"/>
                    </a:lnB>
                    <a:solidFill>
                      <a:srgbClr val="FFE2CE">
                        <a:alpha val="23139"/>
                      </a:srgbClr>
                    </a:solidFill>
                  </a:tcPr>
                </a:tc>
                <a:extLst>
                  <a:ext uri="{0D108BD9-81ED-4DB2-BD59-A6C34878D82A}">
                    <a16:rowId xmlns:a16="http://schemas.microsoft.com/office/drawing/2014/main" val="10005"/>
                  </a:ext>
                </a:extLst>
              </a:tr>
              <a:tr h="1196975">
                <a:tc>
                  <a:txBody>
                    <a:bodyPr/>
                    <a:lstStyle/>
                    <a:p>
                      <a:pPr marL="35560" marR="70485">
                        <a:lnSpc>
                          <a:spcPct val="101800"/>
                        </a:lnSpc>
                        <a:spcBef>
                          <a:spcPts val="180"/>
                        </a:spcBef>
                      </a:pPr>
                      <a:r>
                        <a:rPr lang="en-CA" sz="1100" baseline="0" dirty="0">
                          <a:latin typeface="Trebuchet MS" panose="020B0703020202090204" pitchFamily="34" charset="0"/>
                          <a:cs typeface="Trebuchet MS"/>
                        </a:rPr>
                        <a:t>Bas-</a:t>
                      </a:r>
                      <a:r>
                        <a:rPr lang="en-CA" sz="1100" baseline="0" dirty="0" err="1">
                          <a:latin typeface="Trebuchet MS" panose="020B0703020202090204" pitchFamily="34" charset="0"/>
                          <a:cs typeface="Trebuchet MS"/>
                        </a:rPr>
                        <a:t>Esteve</a:t>
                      </a:r>
                      <a:r>
                        <a:rPr lang="en-CA" sz="1100" baseline="0" dirty="0">
                          <a:latin typeface="Trebuchet MS" panose="020B0703020202090204" pitchFamily="34" charset="0"/>
                          <a:cs typeface="Trebuchet MS"/>
                        </a:rPr>
                        <a:t> et al.</a:t>
                      </a:r>
                      <a:r>
                        <a:rPr lang="en-CA" sz="1100" baseline="30000" dirty="0">
                          <a:latin typeface="Trebuchet MS" panose="020B0703020202090204" pitchFamily="34" charset="0"/>
                          <a:cs typeface="Trebuchet MS"/>
                        </a:rPr>
                        <a:t>11</a:t>
                      </a:r>
                      <a:endParaRPr sz="1100" baseline="0" dirty="0">
                        <a:latin typeface="Trebuchet MS" panose="020B0703020202090204" pitchFamily="34" charset="0"/>
                        <a:cs typeface="Trebuchet MS"/>
                      </a:endParaRPr>
                    </a:p>
                  </a:txBody>
                  <a:tcPr marL="0" marR="0" marT="22860" marB="0">
                    <a:lnL w="19050">
                      <a:solidFill>
                        <a:srgbClr val="000000"/>
                      </a:solidFill>
                      <a:prstDash val="solid"/>
                    </a:lnL>
                    <a:lnR w="19050" cap="flat" cmpd="sng" algn="ctr">
                      <a:solidFill>
                        <a:srgbClr val="000000"/>
                      </a:solidFill>
                      <a:prstDash val="solid"/>
                      <a:round/>
                      <a:headEnd type="none" w="med" len="med"/>
                      <a:tailEnd type="none" w="med" len="med"/>
                    </a:lnR>
                    <a:lnT w="19050">
                      <a:solidFill>
                        <a:srgbClr val="000000"/>
                      </a:solidFill>
                      <a:prstDash val="solid"/>
                    </a:lnT>
                    <a:lnB w="19050">
                      <a:solidFill>
                        <a:srgbClr val="000000"/>
                      </a:solidFill>
                      <a:prstDash val="solid"/>
                    </a:lnB>
                    <a:solidFill>
                      <a:srgbClr val="FFE2CE">
                        <a:alpha val="23139"/>
                      </a:srgbClr>
                    </a:solidFill>
                  </a:tcPr>
                </a:tc>
                <a:tc>
                  <a:txBody>
                    <a:bodyPr/>
                    <a:lstStyle/>
                    <a:p>
                      <a:pPr rtl="0"/>
                      <a:r>
                        <a:rPr lang="en-CA" sz="1100" b="0" i="0" u="none" strike="noStrike" dirty="0">
                          <a:solidFill>
                            <a:schemeClr val="tx1"/>
                          </a:solidFill>
                          <a:effectLst/>
                          <a:latin typeface="Trebuchet MS" panose="020B0703020202090204" pitchFamily="34" charset="0"/>
                          <a:ea typeface="+mn-ea"/>
                          <a:cs typeface="+mn-cs"/>
                        </a:rPr>
                        <a:t>36 operated cases  of endometriosis associated OC and 305 cases of OC without ENDO </a:t>
                      </a:r>
                      <a:endParaRPr lang="en-CA" sz="1100" b="0" dirty="0">
                        <a:effectLst/>
                        <a:latin typeface="Trebuchet MS" panose="020B0703020202090204" pitchFamily="34" charset="0"/>
                      </a:endParaRPr>
                    </a:p>
                    <a:p>
                      <a:br>
                        <a:rPr lang="en-CA" sz="1100" b="0" dirty="0">
                          <a:effectLst/>
                        </a:rPr>
                      </a:br>
                      <a:endParaRPr sz="1100" dirty="0">
                        <a:latin typeface="Trebuchet MS" panose="020B0703020202090204" pitchFamily="34" charset="0"/>
                        <a:cs typeface="Trebuchet MS"/>
                      </a:endParaRPr>
                    </a:p>
                  </a:txBody>
                  <a:tcPr marL="0" marR="0" marT="2286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a:solidFill>
                        <a:srgbClr val="000000"/>
                      </a:solidFill>
                      <a:prstDash val="solid"/>
                    </a:lnT>
                    <a:lnB w="19050">
                      <a:solidFill>
                        <a:srgbClr val="000000"/>
                      </a:solidFill>
                      <a:prstDash val="solid"/>
                    </a:lnB>
                    <a:solidFill>
                      <a:srgbClr val="FFE2CE">
                        <a:alpha val="23139"/>
                      </a:srgbClr>
                    </a:solidFill>
                  </a:tcPr>
                </a:tc>
                <a:tc>
                  <a:txBody>
                    <a:bodyPr/>
                    <a:lstStyle/>
                    <a:p>
                      <a:pPr marL="34925">
                        <a:lnSpc>
                          <a:spcPct val="100000"/>
                        </a:lnSpc>
                        <a:spcBef>
                          <a:spcPts val="200"/>
                        </a:spcBef>
                      </a:pPr>
                      <a:r>
                        <a:rPr lang="en-CA" sz="1100" b="0" i="0" u="none" strike="noStrike" dirty="0">
                          <a:solidFill>
                            <a:schemeClr val="tx1"/>
                          </a:solidFill>
                          <a:effectLst/>
                          <a:latin typeface="Trebuchet MS" panose="020B0703020202090204" pitchFamily="34" charset="0"/>
                          <a:ea typeface="+mn-ea"/>
                          <a:cs typeface="+mn-cs"/>
                        </a:rPr>
                        <a:t>Retrospective study</a:t>
                      </a:r>
                      <a:endParaRPr sz="1100" dirty="0">
                        <a:latin typeface="Trebuchet MS" panose="020B0703020202090204" pitchFamily="34" charset="0"/>
                        <a:cs typeface="Trebuchet MS"/>
                      </a:endParaRPr>
                    </a:p>
                  </a:txBody>
                  <a:tcPr marL="0" marR="0" marT="2540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a:solidFill>
                        <a:srgbClr val="000000"/>
                      </a:solidFill>
                      <a:prstDash val="solid"/>
                    </a:lnT>
                    <a:lnB w="19050">
                      <a:solidFill>
                        <a:srgbClr val="000000"/>
                      </a:solidFill>
                      <a:prstDash val="solid"/>
                    </a:lnB>
                    <a:solidFill>
                      <a:srgbClr val="FFE2CE">
                        <a:alpha val="23139"/>
                      </a:srgbClr>
                    </a:solidFill>
                  </a:tcPr>
                </a:tc>
                <a:tc>
                  <a:txBody>
                    <a:bodyPr/>
                    <a:lstStyle/>
                    <a:p>
                      <a:pPr rtl="0"/>
                      <a:r>
                        <a:rPr lang="en-CA" sz="1100" b="0" i="0" u="none" strike="noStrike" dirty="0">
                          <a:solidFill>
                            <a:schemeClr val="tx1"/>
                          </a:solidFill>
                          <a:effectLst/>
                          <a:latin typeface="Trebuchet MS" panose="020B0703020202090204" pitchFamily="34" charset="0"/>
                          <a:ea typeface="+mn-ea"/>
                          <a:cs typeface="+mn-cs"/>
                        </a:rPr>
                        <a:t>A positive association was made between endometriosis and an increased risk for endometrioid OC and clear cell OC (RR 6.4; CI, 4-10.5 and RR 4.2; CI 2-9.2 for endometrioid and clear cell OC respectively).</a:t>
                      </a:r>
                      <a:endParaRPr lang="en-CA" sz="1100" b="0" dirty="0">
                        <a:effectLst/>
                        <a:latin typeface="Trebuchet MS" panose="020B0703020202090204" pitchFamily="34" charset="0"/>
                      </a:endParaRPr>
                    </a:p>
                    <a:p>
                      <a:br>
                        <a:rPr lang="en-CA" sz="1100" dirty="0"/>
                      </a:br>
                      <a:endParaRPr sz="1100" dirty="0">
                        <a:latin typeface="Trebuchet MS" panose="020B0703020202090204" pitchFamily="34" charset="0"/>
                        <a:cs typeface="Trebuchet MS"/>
                      </a:endParaRPr>
                    </a:p>
                  </a:txBody>
                  <a:tcPr marL="0" marR="0" marT="2286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a:solidFill>
                        <a:srgbClr val="000000"/>
                      </a:solidFill>
                      <a:prstDash val="solid"/>
                    </a:lnT>
                    <a:lnB w="19050">
                      <a:solidFill>
                        <a:srgbClr val="000000"/>
                      </a:solidFill>
                      <a:prstDash val="solid"/>
                    </a:lnB>
                    <a:solidFill>
                      <a:srgbClr val="FFE2CE">
                        <a:alpha val="23139"/>
                      </a:srgbClr>
                    </a:solidFill>
                  </a:tcPr>
                </a:tc>
                <a:tc>
                  <a:txBody>
                    <a:bodyPr/>
                    <a:lstStyle/>
                    <a:p>
                      <a:pPr marL="34925" marR="92710">
                        <a:lnSpc>
                          <a:spcPct val="101800"/>
                        </a:lnSpc>
                        <a:spcBef>
                          <a:spcPts val="180"/>
                        </a:spcBef>
                      </a:pPr>
                      <a:r>
                        <a:rPr lang="en-CA" sz="1100" b="0" i="0" u="none" strike="noStrike" dirty="0">
                          <a:solidFill>
                            <a:schemeClr val="tx1"/>
                          </a:solidFill>
                          <a:effectLst/>
                          <a:latin typeface="Trebuchet MS" panose="020B0703020202090204" pitchFamily="34" charset="0"/>
                          <a:ea typeface="+mn-ea"/>
                          <a:cs typeface="+mn-cs"/>
                        </a:rPr>
                        <a:t>Patients who were diagnosed with endometrioid associated OC were younger and had a better prognosis. Study concluded ENDO contributes to the development of endometrioid and clear cell OC.</a:t>
                      </a:r>
                      <a:endParaRPr sz="1100" dirty="0">
                        <a:latin typeface="Trebuchet MS" panose="020B0703020202090204" pitchFamily="34" charset="0"/>
                        <a:cs typeface="Trebuchet MS"/>
                      </a:endParaRPr>
                    </a:p>
                  </a:txBody>
                  <a:tcPr marL="0" marR="0" marT="22860" marB="0">
                    <a:lnL w="19050" cap="flat" cmpd="sng" algn="ctr">
                      <a:solidFill>
                        <a:srgbClr val="000000"/>
                      </a:solidFill>
                      <a:prstDash val="solid"/>
                      <a:round/>
                      <a:headEnd type="none" w="med" len="med"/>
                      <a:tailEnd type="none" w="med" len="med"/>
                    </a:lnL>
                    <a:lnR w="19050">
                      <a:solidFill>
                        <a:srgbClr val="000000"/>
                      </a:solidFill>
                      <a:prstDash val="solid"/>
                    </a:lnR>
                    <a:lnT w="19050">
                      <a:solidFill>
                        <a:srgbClr val="000000"/>
                      </a:solidFill>
                      <a:prstDash val="solid"/>
                    </a:lnT>
                    <a:lnB w="19050">
                      <a:solidFill>
                        <a:srgbClr val="000000"/>
                      </a:solidFill>
                      <a:prstDash val="solid"/>
                    </a:lnB>
                    <a:solidFill>
                      <a:srgbClr val="FFE2CE">
                        <a:alpha val="23139"/>
                      </a:srgbClr>
                    </a:solidFill>
                  </a:tcPr>
                </a:tc>
                <a:extLst>
                  <a:ext uri="{0D108BD9-81ED-4DB2-BD59-A6C34878D82A}">
                    <a16:rowId xmlns:a16="http://schemas.microsoft.com/office/drawing/2014/main" val="104181558"/>
                  </a:ext>
                </a:extLst>
              </a:tr>
            </a:tbl>
          </a:graphicData>
        </a:graphic>
      </p:graphicFrame>
      <p:sp>
        <p:nvSpPr>
          <p:cNvPr id="3" name="object 3"/>
          <p:cNvSpPr/>
          <p:nvPr/>
        </p:nvSpPr>
        <p:spPr>
          <a:xfrm>
            <a:off x="189523" y="2349241"/>
            <a:ext cx="6075045" cy="4202430"/>
          </a:xfrm>
          <a:custGeom>
            <a:avLst/>
            <a:gdLst/>
            <a:ahLst/>
            <a:cxnLst/>
            <a:rect l="l" t="t" r="r" b="b"/>
            <a:pathLst>
              <a:path w="6075045" h="4202430">
                <a:moveTo>
                  <a:pt x="5374517" y="0"/>
                </a:moveTo>
                <a:lnTo>
                  <a:pt x="700357" y="0"/>
                </a:lnTo>
                <a:lnTo>
                  <a:pt x="652406" y="1615"/>
                </a:lnTo>
                <a:lnTo>
                  <a:pt x="605323" y="6392"/>
                </a:lnTo>
                <a:lnTo>
                  <a:pt x="559211" y="14227"/>
                </a:lnTo>
                <a:lnTo>
                  <a:pt x="514174" y="25014"/>
                </a:lnTo>
                <a:lnTo>
                  <a:pt x="470318" y="38650"/>
                </a:lnTo>
                <a:lnTo>
                  <a:pt x="427746" y="55031"/>
                </a:lnTo>
                <a:lnTo>
                  <a:pt x="386563" y="74052"/>
                </a:lnTo>
                <a:lnTo>
                  <a:pt x="346873" y="95610"/>
                </a:lnTo>
                <a:lnTo>
                  <a:pt x="308781" y="119599"/>
                </a:lnTo>
                <a:lnTo>
                  <a:pt x="272390" y="145915"/>
                </a:lnTo>
                <a:lnTo>
                  <a:pt x="237804" y="174455"/>
                </a:lnTo>
                <a:lnTo>
                  <a:pt x="205130" y="205114"/>
                </a:lnTo>
                <a:lnTo>
                  <a:pt x="174469" y="237787"/>
                </a:lnTo>
                <a:lnTo>
                  <a:pt x="145928" y="272371"/>
                </a:lnTo>
                <a:lnTo>
                  <a:pt x="119610" y="308762"/>
                </a:lnTo>
                <a:lnTo>
                  <a:pt x="95619" y="346854"/>
                </a:lnTo>
                <a:lnTo>
                  <a:pt x="74060" y="386544"/>
                </a:lnTo>
                <a:lnTo>
                  <a:pt x="55037" y="427728"/>
                </a:lnTo>
                <a:lnTo>
                  <a:pt x="38655" y="470301"/>
                </a:lnTo>
                <a:lnTo>
                  <a:pt x="25017" y="514159"/>
                </a:lnTo>
                <a:lnTo>
                  <a:pt x="14228" y="559198"/>
                </a:lnTo>
                <a:lnTo>
                  <a:pt x="6393" y="605313"/>
                </a:lnTo>
                <a:lnTo>
                  <a:pt x="1615" y="652400"/>
                </a:lnTo>
                <a:lnTo>
                  <a:pt x="0" y="700355"/>
                </a:lnTo>
                <a:lnTo>
                  <a:pt x="0" y="3501721"/>
                </a:lnTo>
                <a:lnTo>
                  <a:pt x="1615" y="3549669"/>
                </a:lnTo>
                <a:lnTo>
                  <a:pt x="6393" y="3596751"/>
                </a:lnTo>
                <a:lnTo>
                  <a:pt x="14228" y="3642862"/>
                </a:lnTo>
                <a:lnTo>
                  <a:pt x="25017" y="3687897"/>
                </a:lnTo>
                <a:lnTo>
                  <a:pt x="38655" y="3731752"/>
                </a:lnTo>
                <a:lnTo>
                  <a:pt x="55037" y="3774323"/>
                </a:lnTo>
                <a:lnTo>
                  <a:pt x="74060" y="3815506"/>
                </a:lnTo>
                <a:lnTo>
                  <a:pt x="95619" y="3855196"/>
                </a:lnTo>
                <a:lnTo>
                  <a:pt x="119610" y="3893288"/>
                </a:lnTo>
                <a:lnTo>
                  <a:pt x="145928" y="3929680"/>
                </a:lnTo>
                <a:lnTo>
                  <a:pt x="174469" y="3964265"/>
                </a:lnTo>
                <a:lnTo>
                  <a:pt x="205130" y="3996940"/>
                </a:lnTo>
                <a:lnTo>
                  <a:pt x="237804" y="4027601"/>
                </a:lnTo>
                <a:lnTo>
                  <a:pt x="272390" y="4056143"/>
                </a:lnTo>
                <a:lnTo>
                  <a:pt x="308781" y="4082462"/>
                </a:lnTo>
                <a:lnTo>
                  <a:pt x="346873" y="4106453"/>
                </a:lnTo>
                <a:lnTo>
                  <a:pt x="386563" y="4128013"/>
                </a:lnTo>
                <a:lnTo>
                  <a:pt x="427746" y="4147036"/>
                </a:lnTo>
                <a:lnTo>
                  <a:pt x="470318" y="4163420"/>
                </a:lnTo>
                <a:lnTo>
                  <a:pt x="514174" y="4177058"/>
                </a:lnTo>
                <a:lnTo>
                  <a:pt x="559211" y="4187847"/>
                </a:lnTo>
                <a:lnTo>
                  <a:pt x="605323" y="4195683"/>
                </a:lnTo>
                <a:lnTo>
                  <a:pt x="652406" y="4200461"/>
                </a:lnTo>
                <a:lnTo>
                  <a:pt x="700357" y="4202076"/>
                </a:lnTo>
                <a:lnTo>
                  <a:pt x="5374517" y="4202076"/>
                </a:lnTo>
                <a:lnTo>
                  <a:pt x="5422465" y="4200461"/>
                </a:lnTo>
                <a:lnTo>
                  <a:pt x="5469546" y="4195683"/>
                </a:lnTo>
                <a:lnTo>
                  <a:pt x="5515656" y="4187847"/>
                </a:lnTo>
                <a:lnTo>
                  <a:pt x="5560690" y="4177058"/>
                </a:lnTo>
                <a:lnTo>
                  <a:pt x="5604545" y="4163420"/>
                </a:lnTo>
                <a:lnTo>
                  <a:pt x="5647116" y="4147036"/>
                </a:lnTo>
                <a:lnTo>
                  <a:pt x="5688298" y="4128013"/>
                </a:lnTo>
                <a:lnTo>
                  <a:pt x="5727988" y="4106453"/>
                </a:lnTo>
                <a:lnTo>
                  <a:pt x="5766080" y="4082462"/>
                </a:lnTo>
                <a:lnTo>
                  <a:pt x="5802471" y="4056143"/>
                </a:lnTo>
                <a:lnTo>
                  <a:pt x="5837056" y="4027601"/>
                </a:lnTo>
                <a:lnTo>
                  <a:pt x="5869731" y="3996940"/>
                </a:lnTo>
                <a:lnTo>
                  <a:pt x="5900392" y="3964265"/>
                </a:lnTo>
                <a:lnTo>
                  <a:pt x="5928934" y="3929680"/>
                </a:lnTo>
                <a:lnTo>
                  <a:pt x="5955253" y="3893288"/>
                </a:lnTo>
                <a:lnTo>
                  <a:pt x="5979244" y="3855196"/>
                </a:lnTo>
                <a:lnTo>
                  <a:pt x="6000803" y="3815506"/>
                </a:lnTo>
                <a:lnTo>
                  <a:pt x="6019827" y="3774323"/>
                </a:lnTo>
                <a:lnTo>
                  <a:pt x="6036210" y="3731752"/>
                </a:lnTo>
                <a:lnTo>
                  <a:pt x="6049848" y="3687897"/>
                </a:lnTo>
                <a:lnTo>
                  <a:pt x="6060637" y="3642862"/>
                </a:lnTo>
                <a:lnTo>
                  <a:pt x="6068473" y="3596751"/>
                </a:lnTo>
                <a:lnTo>
                  <a:pt x="6073251" y="3549669"/>
                </a:lnTo>
                <a:lnTo>
                  <a:pt x="6074867" y="3501721"/>
                </a:lnTo>
                <a:lnTo>
                  <a:pt x="6074867" y="700355"/>
                </a:lnTo>
                <a:lnTo>
                  <a:pt x="6073251" y="652400"/>
                </a:lnTo>
                <a:lnTo>
                  <a:pt x="6068473" y="605313"/>
                </a:lnTo>
                <a:lnTo>
                  <a:pt x="6060637" y="559198"/>
                </a:lnTo>
                <a:lnTo>
                  <a:pt x="6049848" y="514159"/>
                </a:lnTo>
                <a:lnTo>
                  <a:pt x="6036210" y="470301"/>
                </a:lnTo>
                <a:lnTo>
                  <a:pt x="6019827" y="427728"/>
                </a:lnTo>
                <a:lnTo>
                  <a:pt x="6000803" y="386544"/>
                </a:lnTo>
                <a:lnTo>
                  <a:pt x="5979244" y="346854"/>
                </a:lnTo>
                <a:lnTo>
                  <a:pt x="5955253" y="308762"/>
                </a:lnTo>
                <a:lnTo>
                  <a:pt x="5928934" y="272371"/>
                </a:lnTo>
                <a:lnTo>
                  <a:pt x="5900392" y="237787"/>
                </a:lnTo>
                <a:lnTo>
                  <a:pt x="5869731" y="205114"/>
                </a:lnTo>
                <a:lnTo>
                  <a:pt x="5837056" y="174455"/>
                </a:lnTo>
                <a:lnTo>
                  <a:pt x="5802471" y="145915"/>
                </a:lnTo>
                <a:lnTo>
                  <a:pt x="5766080" y="119599"/>
                </a:lnTo>
                <a:lnTo>
                  <a:pt x="5727988" y="95610"/>
                </a:lnTo>
                <a:lnTo>
                  <a:pt x="5688298" y="74052"/>
                </a:lnTo>
                <a:lnTo>
                  <a:pt x="5647116" y="55031"/>
                </a:lnTo>
                <a:lnTo>
                  <a:pt x="5604545" y="38650"/>
                </a:lnTo>
                <a:lnTo>
                  <a:pt x="5560690" y="25014"/>
                </a:lnTo>
                <a:lnTo>
                  <a:pt x="5515656" y="14227"/>
                </a:lnTo>
                <a:lnTo>
                  <a:pt x="5469546" y="6392"/>
                </a:lnTo>
                <a:lnTo>
                  <a:pt x="5422465" y="1615"/>
                </a:lnTo>
                <a:lnTo>
                  <a:pt x="5374517" y="0"/>
                </a:lnTo>
                <a:close/>
              </a:path>
            </a:pathLst>
          </a:custGeom>
          <a:solidFill>
            <a:srgbClr val="C46F6B">
              <a:alpha val="19999"/>
            </a:srgbClr>
          </a:solidFill>
        </p:spPr>
        <p:txBody>
          <a:bodyPr wrap="square" lIns="0" tIns="0" rIns="0" bIns="0" rtlCol="0"/>
          <a:lstStyle/>
          <a:p>
            <a:endParaRPr/>
          </a:p>
        </p:txBody>
      </p:sp>
      <p:sp>
        <p:nvSpPr>
          <p:cNvPr id="4" name="object 4"/>
          <p:cNvSpPr txBox="1"/>
          <p:nvPr/>
        </p:nvSpPr>
        <p:spPr>
          <a:xfrm>
            <a:off x="423848" y="2305890"/>
            <a:ext cx="5572760" cy="3815788"/>
          </a:xfrm>
          <a:prstGeom prst="rect">
            <a:avLst/>
          </a:prstGeom>
        </p:spPr>
        <p:txBody>
          <a:bodyPr vert="horz" wrap="square" lIns="0" tIns="40005" rIns="0" bIns="0" rtlCol="0">
            <a:spAutoFit/>
          </a:bodyPr>
          <a:lstStyle/>
          <a:p>
            <a:pPr marL="2257425">
              <a:lnSpc>
                <a:spcPct val="100000"/>
              </a:lnSpc>
              <a:spcBef>
                <a:spcPts val="315"/>
              </a:spcBef>
            </a:pPr>
            <a:r>
              <a:rPr sz="2450" b="1" spc="-130" dirty="0">
                <a:latin typeface="Trebuchet MS"/>
                <a:cs typeface="Trebuchet MS"/>
              </a:rPr>
              <a:t>Abstract</a:t>
            </a:r>
            <a:endParaRPr sz="2450" dirty="0">
              <a:latin typeface="Trebuchet MS"/>
              <a:cs typeface="Trebuchet MS"/>
            </a:endParaRPr>
          </a:p>
          <a:p>
            <a:pPr marL="12700" marR="5080">
              <a:lnSpc>
                <a:spcPct val="100000"/>
              </a:lnSpc>
              <a:spcBef>
                <a:spcPts val="90"/>
              </a:spcBef>
            </a:pPr>
            <a:r>
              <a:rPr lang="en-CA" sz="1100" dirty="0">
                <a:latin typeface="Trebuchet MS" panose="020B0703020202090204" pitchFamily="34" charset="0"/>
              </a:rPr>
              <a:t>Ovarian cancer (OC) is one of the most common and lethal gynecological malignancies in women. The etiology is relatively unknown, making prevention difficult. Surgery, chemotherapy and various other therapies are currently being used in treatment. A cure for OC is not available yet due to the heterogeneous nature of the disease and lack of knowledge on the pathogenesis of ovarian cancer. OC is responsible for approximately 152,000 deaths worldwide.</a:t>
            </a:r>
            <a:r>
              <a:rPr lang="en-CA" sz="1100" b="1" spc="-70" dirty="0">
                <a:latin typeface="Trebuchet MS" panose="020B0703020202090204" pitchFamily="34" charset="0"/>
              </a:rPr>
              <a:t> </a:t>
            </a:r>
            <a:r>
              <a:rPr lang="en-CA" sz="1100" dirty="0">
                <a:latin typeface="Trebuchet MS" panose="020B0703020202090204" pitchFamily="34" charset="0"/>
              </a:rPr>
              <a:t>This study will examine the existing literature and assess the evidence related to the association between endometriosis and the risk of developing ovarian cancer.</a:t>
            </a:r>
            <a:r>
              <a:rPr lang="en-CA" sz="1100" b="1" spc="-85" dirty="0">
                <a:latin typeface="Trebuchet MS" panose="020B0703020202090204" pitchFamily="34" charset="0"/>
              </a:rPr>
              <a:t> </a:t>
            </a:r>
            <a:r>
              <a:rPr lang="en-CA" sz="1100" dirty="0">
                <a:latin typeface="Trebuchet MS" panose="020B0703020202090204" pitchFamily="34" charset="0"/>
              </a:rPr>
              <a:t>A structured literature review was conducted. Articles were retrieved from ScienceDirect, Springer Link and the Wiley Online Library using the keywords “ovarian cancer” AND “endometriosis.” The articles were limited to those written in the English language, peer-reviewed and published between 2002-2019. Systematic reviews and meta-analyses were excluded as well as non-article sources</a:t>
            </a:r>
            <a:r>
              <a:rPr lang="en-CA" sz="1100" b="1" spc="-45" dirty="0">
                <a:latin typeface="Trebuchet MS" panose="020B0703020202090204" pitchFamily="34" charset="0"/>
              </a:rPr>
              <a:t>. </a:t>
            </a:r>
            <a:r>
              <a:rPr lang="en-CA" sz="1100" spc="-65" dirty="0">
                <a:latin typeface="Trebuchet MS" panose="020B0703020202090204" pitchFamily="34" charset="0"/>
                <a:cs typeface="Trebuchet MS"/>
              </a:rPr>
              <a:t>Six</a:t>
            </a:r>
            <a:r>
              <a:rPr lang="en-CA" sz="1100" dirty="0">
                <a:latin typeface="Trebuchet MS" panose="020B0703020202090204" pitchFamily="34" charset="0"/>
              </a:rPr>
              <a:t> studies were deemed relevant to our systematic literature review. Four studies confirmed an association between endometriosis and ovarian cancer. In the two other studies, one of them had inconclusive results while the other was unable to confirm a link. The majority of the studies supported the association between endometriosis and the development of ovarian cancer. However, due to the unknown cause of ovarian cancer and variation in results, further research should be conducted. Furthermore, research should also be reinforced in regard to what specific types of ovarian cancer are associated with endometriosis.</a:t>
            </a:r>
            <a:endParaRPr sz="1100" dirty="0">
              <a:latin typeface="Trebuchet MS" panose="020B0703020202090204" pitchFamily="34" charset="0"/>
              <a:cs typeface="Trebuchet MS"/>
            </a:endParaRPr>
          </a:p>
        </p:txBody>
      </p:sp>
      <p:sp>
        <p:nvSpPr>
          <p:cNvPr id="5" name="object 5"/>
          <p:cNvSpPr/>
          <p:nvPr/>
        </p:nvSpPr>
        <p:spPr>
          <a:xfrm>
            <a:off x="164339" y="13142213"/>
            <a:ext cx="6038850" cy="859790"/>
          </a:xfrm>
          <a:custGeom>
            <a:avLst/>
            <a:gdLst/>
            <a:ahLst/>
            <a:cxnLst/>
            <a:rect l="l" t="t" r="r" b="b"/>
            <a:pathLst>
              <a:path w="6038850" h="859790">
                <a:moveTo>
                  <a:pt x="5895600" y="0"/>
                </a:moveTo>
                <a:lnTo>
                  <a:pt x="143203" y="0"/>
                </a:lnTo>
                <a:lnTo>
                  <a:pt x="97940" y="7301"/>
                </a:lnTo>
                <a:lnTo>
                  <a:pt x="58629" y="27632"/>
                </a:lnTo>
                <a:lnTo>
                  <a:pt x="27629" y="58632"/>
                </a:lnTo>
                <a:lnTo>
                  <a:pt x="7300" y="97942"/>
                </a:lnTo>
                <a:lnTo>
                  <a:pt x="0" y="143201"/>
                </a:lnTo>
                <a:lnTo>
                  <a:pt x="0" y="716008"/>
                </a:lnTo>
                <a:lnTo>
                  <a:pt x="7300" y="761267"/>
                </a:lnTo>
                <a:lnTo>
                  <a:pt x="27629" y="800577"/>
                </a:lnTo>
                <a:lnTo>
                  <a:pt x="58629" y="831577"/>
                </a:lnTo>
                <a:lnTo>
                  <a:pt x="97940" y="851908"/>
                </a:lnTo>
                <a:lnTo>
                  <a:pt x="143203" y="859210"/>
                </a:lnTo>
                <a:lnTo>
                  <a:pt x="5895600" y="859210"/>
                </a:lnTo>
                <a:lnTo>
                  <a:pt x="5940859" y="851908"/>
                </a:lnTo>
                <a:lnTo>
                  <a:pt x="5980168" y="831577"/>
                </a:lnTo>
                <a:lnTo>
                  <a:pt x="6011169" y="800577"/>
                </a:lnTo>
                <a:lnTo>
                  <a:pt x="6031500" y="761267"/>
                </a:lnTo>
                <a:lnTo>
                  <a:pt x="6038801" y="716008"/>
                </a:lnTo>
                <a:lnTo>
                  <a:pt x="6038801" y="143201"/>
                </a:lnTo>
                <a:lnTo>
                  <a:pt x="6031500" y="97942"/>
                </a:lnTo>
                <a:lnTo>
                  <a:pt x="6011169" y="58632"/>
                </a:lnTo>
                <a:lnTo>
                  <a:pt x="5980168" y="27632"/>
                </a:lnTo>
                <a:lnTo>
                  <a:pt x="5940859" y="7301"/>
                </a:lnTo>
                <a:lnTo>
                  <a:pt x="5895600" y="0"/>
                </a:lnTo>
                <a:close/>
              </a:path>
            </a:pathLst>
          </a:custGeom>
          <a:solidFill>
            <a:srgbClr val="FFE2CE">
              <a:alpha val="39219"/>
            </a:srgbClr>
          </a:solidFill>
        </p:spPr>
        <p:txBody>
          <a:bodyPr wrap="square" lIns="0" tIns="0" rIns="0" bIns="0" rtlCol="0"/>
          <a:lstStyle/>
          <a:p>
            <a:endParaRPr/>
          </a:p>
        </p:txBody>
      </p:sp>
      <p:sp>
        <p:nvSpPr>
          <p:cNvPr id="6" name="object 6"/>
          <p:cNvSpPr txBox="1"/>
          <p:nvPr/>
        </p:nvSpPr>
        <p:spPr>
          <a:xfrm>
            <a:off x="178403" y="13180088"/>
            <a:ext cx="5857240" cy="1002197"/>
          </a:xfrm>
          <a:prstGeom prst="rect">
            <a:avLst/>
          </a:prstGeom>
        </p:spPr>
        <p:txBody>
          <a:bodyPr vert="horz" wrap="square" lIns="0" tIns="40005" rIns="0" bIns="0" rtlCol="0">
            <a:spAutoFit/>
          </a:bodyPr>
          <a:lstStyle/>
          <a:p>
            <a:pPr marL="1730375">
              <a:lnSpc>
                <a:spcPct val="100000"/>
              </a:lnSpc>
              <a:spcBef>
                <a:spcPts val="315"/>
              </a:spcBef>
            </a:pPr>
            <a:r>
              <a:rPr sz="2450" b="1" spc="-150" dirty="0">
                <a:latin typeface="Trebuchet MS"/>
                <a:cs typeface="Trebuchet MS"/>
              </a:rPr>
              <a:t>Research</a:t>
            </a:r>
            <a:r>
              <a:rPr sz="2450" b="1" spc="-180" dirty="0">
                <a:latin typeface="Trebuchet MS"/>
                <a:cs typeface="Trebuchet MS"/>
              </a:rPr>
              <a:t> </a:t>
            </a:r>
            <a:r>
              <a:rPr sz="2450" b="1" spc="-110" dirty="0">
                <a:latin typeface="Trebuchet MS"/>
                <a:cs typeface="Trebuchet MS"/>
              </a:rPr>
              <a:t>Question</a:t>
            </a:r>
            <a:endParaRPr lang="en-CA" sz="2450" b="1" spc="-110" dirty="0">
              <a:latin typeface="Trebuchet MS"/>
              <a:cs typeface="Trebuchet MS"/>
            </a:endParaRPr>
          </a:p>
          <a:p>
            <a:pPr lvl="1" fontAlgn="base"/>
            <a:r>
              <a:rPr lang="en-CA" sz="1100" dirty="0">
                <a:latin typeface="Trebuchet MS" panose="020B0703020202090204" pitchFamily="34" charset="0"/>
              </a:rPr>
              <a:t>Does the diagnosis of endometriosis increase the risk of developing </a:t>
            </a:r>
            <a:r>
              <a:rPr lang="en-CA" sz="1100">
                <a:latin typeface="Trebuchet MS" panose="020B0703020202090204" pitchFamily="34" charset="0"/>
              </a:rPr>
              <a:t>ovarian cancer?</a:t>
            </a:r>
            <a:endParaRPr lang="en-CA" sz="1100" dirty="0">
              <a:latin typeface="Trebuchet MS" panose="020B0703020202090204" pitchFamily="34" charset="0"/>
            </a:endParaRPr>
          </a:p>
          <a:p>
            <a:pPr marL="1730375">
              <a:lnSpc>
                <a:spcPct val="100000"/>
              </a:lnSpc>
              <a:spcBef>
                <a:spcPts val="315"/>
              </a:spcBef>
            </a:pPr>
            <a:endParaRPr sz="2450" dirty="0">
              <a:latin typeface="Trebuchet MS"/>
              <a:cs typeface="Trebuchet MS"/>
            </a:endParaRPr>
          </a:p>
        </p:txBody>
      </p:sp>
      <p:sp>
        <p:nvSpPr>
          <p:cNvPr id="7" name="object 7"/>
          <p:cNvSpPr/>
          <p:nvPr/>
        </p:nvSpPr>
        <p:spPr>
          <a:xfrm>
            <a:off x="180271" y="6664113"/>
            <a:ext cx="6038850" cy="6284633"/>
          </a:xfrm>
          <a:custGeom>
            <a:avLst/>
            <a:gdLst/>
            <a:ahLst/>
            <a:cxnLst/>
            <a:rect l="l" t="t" r="r" b="b"/>
            <a:pathLst>
              <a:path w="6038850" h="4688205">
                <a:moveTo>
                  <a:pt x="5257471" y="0"/>
                </a:moveTo>
                <a:lnTo>
                  <a:pt x="781338" y="0"/>
                </a:lnTo>
                <a:lnTo>
                  <a:pt x="733742" y="1426"/>
                </a:lnTo>
                <a:lnTo>
                  <a:pt x="686899" y="5649"/>
                </a:lnTo>
                <a:lnTo>
                  <a:pt x="640892" y="12588"/>
                </a:lnTo>
                <a:lnTo>
                  <a:pt x="595803" y="22162"/>
                </a:lnTo>
                <a:lnTo>
                  <a:pt x="551713" y="34287"/>
                </a:lnTo>
                <a:lnTo>
                  <a:pt x="508704" y="48884"/>
                </a:lnTo>
                <a:lnTo>
                  <a:pt x="466858" y="65869"/>
                </a:lnTo>
                <a:lnTo>
                  <a:pt x="426257" y="85161"/>
                </a:lnTo>
                <a:lnTo>
                  <a:pt x="386982" y="106678"/>
                </a:lnTo>
                <a:lnTo>
                  <a:pt x="349115" y="130339"/>
                </a:lnTo>
                <a:lnTo>
                  <a:pt x="312738" y="156062"/>
                </a:lnTo>
                <a:lnTo>
                  <a:pt x="277932" y="183766"/>
                </a:lnTo>
                <a:lnTo>
                  <a:pt x="244779" y="213367"/>
                </a:lnTo>
                <a:lnTo>
                  <a:pt x="213362" y="244786"/>
                </a:lnTo>
                <a:lnTo>
                  <a:pt x="183761" y="277939"/>
                </a:lnTo>
                <a:lnTo>
                  <a:pt x="156058" y="312746"/>
                </a:lnTo>
                <a:lnTo>
                  <a:pt x="130336" y="349124"/>
                </a:lnTo>
                <a:lnTo>
                  <a:pt x="106675" y="386991"/>
                </a:lnTo>
                <a:lnTo>
                  <a:pt x="85158" y="426267"/>
                </a:lnTo>
                <a:lnTo>
                  <a:pt x="65867" y="466869"/>
                </a:lnTo>
                <a:lnTo>
                  <a:pt x="48882" y="508716"/>
                </a:lnTo>
                <a:lnTo>
                  <a:pt x="34286" y="551725"/>
                </a:lnTo>
                <a:lnTo>
                  <a:pt x="22161" y="595816"/>
                </a:lnTo>
                <a:lnTo>
                  <a:pt x="12588" y="640905"/>
                </a:lnTo>
                <a:lnTo>
                  <a:pt x="5649" y="686913"/>
                </a:lnTo>
                <a:lnTo>
                  <a:pt x="1425" y="733756"/>
                </a:lnTo>
                <a:lnTo>
                  <a:pt x="0" y="781354"/>
                </a:lnTo>
                <a:lnTo>
                  <a:pt x="0" y="3906636"/>
                </a:lnTo>
                <a:lnTo>
                  <a:pt x="1425" y="3954234"/>
                </a:lnTo>
                <a:lnTo>
                  <a:pt x="5649" y="4001077"/>
                </a:lnTo>
                <a:lnTo>
                  <a:pt x="12588" y="4047084"/>
                </a:lnTo>
                <a:lnTo>
                  <a:pt x="22161" y="4092174"/>
                </a:lnTo>
                <a:lnTo>
                  <a:pt x="34286" y="4136264"/>
                </a:lnTo>
                <a:lnTo>
                  <a:pt x="48882" y="4179273"/>
                </a:lnTo>
                <a:lnTo>
                  <a:pt x="65867" y="4221119"/>
                </a:lnTo>
                <a:lnTo>
                  <a:pt x="85158" y="4261720"/>
                </a:lnTo>
                <a:lnTo>
                  <a:pt x="106675" y="4300996"/>
                </a:lnTo>
                <a:lnTo>
                  <a:pt x="130336" y="4338863"/>
                </a:lnTo>
                <a:lnTo>
                  <a:pt x="156058" y="4375240"/>
                </a:lnTo>
                <a:lnTo>
                  <a:pt x="183761" y="4410046"/>
                </a:lnTo>
                <a:lnTo>
                  <a:pt x="213362" y="4443199"/>
                </a:lnTo>
                <a:lnTo>
                  <a:pt x="244779" y="4474616"/>
                </a:lnTo>
                <a:lnTo>
                  <a:pt x="277932" y="4504217"/>
                </a:lnTo>
                <a:lnTo>
                  <a:pt x="312738" y="4531920"/>
                </a:lnTo>
                <a:lnTo>
                  <a:pt x="349115" y="4557642"/>
                </a:lnTo>
                <a:lnTo>
                  <a:pt x="386982" y="4581303"/>
                </a:lnTo>
                <a:lnTo>
                  <a:pt x="426257" y="4602820"/>
                </a:lnTo>
                <a:lnTo>
                  <a:pt x="466858" y="4622112"/>
                </a:lnTo>
                <a:lnTo>
                  <a:pt x="508704" y="4639096"/>
                </a:lnTo>
                <a:lnTo>
                  <a:pt x="551713" y="4653692"/>
                </a:lnTo>
                <a:lnTo>
                  <a:pt x="595803" y="4665817"/>
                </a:lnTo>
                <a:lnTo>
                  <a:pt x="640892" y="4675390"/>
                </a:lnTo>
                <a:lnTo>
                  <a:pt x="686899" y="4682329"/>
                </a:lnTo>
                <a:lnTo>
                  <a:pt x="733742" y="4686553"/>
                </a:lnTo>
                <a:lnTo>
                  <a:pt x="781338" y="4687979"/>
                </a:lnTo>
                <a:lnTo>
                  <a:pt x="5257471" y="4687979"/>
                </a:lnTo>
                <a:lnTo>
                  <a:pt x="5305066" y="4686553"/>
                </a:lnTo>
                <a:lnTo>
                  <a:pt x="5351907" y="4682329"/>
                </a:lnTo>
                <a:lnTo>
                  <a:pt x="5397912" y="4675390"/>
                </a:lnTo>
                <a:lnTo>
                  <a:pt x="5443000" y="4665817"/>
                </a:lnTo>
                <a:lnTo>
                  <a:pt x="5487089" y="4653692"/>
                </a:lnTo>
                <a:lnTo>
                  <a:pt x="5530097" y="4639096"/>
                </a:lnTo>
                <a:lnTo>
                  <a:pt x="5571942" y="4622112"/>
                </a:lnTo>
                <a:lnTo>
                  <a:pt x="5612543" y="4602820"/>
                </a:lnTo>
                <a:lnTo>
                  <a:pt x="5651817" y="4581303"/>
                </a:lnTo>
                <a:lnTo>
                  <a:pt x="5689684" y="4557642"/>
                </a:lnTo>
                <a:lnTo>
                  <a:pt x="5726061" y="4531920"/>
                </a:lnTo>
                <a:lnTo>
                  <a:pt x="5760867" y="4504217"/>
                </a:lnTo>
                <a:lnTo>
                  <a:pt x="5794019" y="4474616"/>
                </a:lnTo>
                <a:lnTo>
                  <a:pt x="5825437" y="4443199"/>
                </a:lnTo>
                <a:lnTo>
                  <a:pt x="5855038" y="4410046"/>
                </a:lnTo>
                <a:lnTo>
                  <a:pt x="5882741" y="4375240"/>
                </a:lnTo>
                <a:lnTo>
                  <a:pt x="5908463" y="4338863"/>
                </a:lnTo>
                <a:lnTo>
                  <a:pt x="5932124" y="4300996"/>
                </a:lnTo>
                <a:lnTo>
                  <a:pt x="5953641" y="4261720"/>
                </a:lnTo>
                <a:lnTo>
                  <a:pt x="5972933" y="4221119"/>
                </a:lnTo>
                <a:lnTo>
                  <a:pt x="5989918" y="4179273"/>
                </a:lnTo>
                <a:lnTo>
                  <a:pt x="6004514" y="4136264"/>
                </a:lnTo>
                <a:lnTo>
                  <a:pt x="6016640" y="4092174"/>
                </a:lnTo>
                <a:lnTo>
                  <a:pt x="6026213" y="4047084"/>
                </a:lnTo>
                <a:lnTo>
                  <a:pt x="6033153" y="4001077"/>
                </a:lnTo>
                <a:lnTo>
                  <a:pt x="6037376" y="3954234"/>
                </a:lnTo>
                <a:lnTo>
                  <a:pt x="6038802" y="3906636"/>
                </a:lnTo>
                <a:lnTo>
                  <a:pt x="6038802" y="781354"/>
                </a:lnTo>
                <a:lnTo>
                  <a:pt x="6037376" y="733756"/>
                </a:lnTo>
                <a:lnTo>
                  <a:pt x="6033153" y="686913"/>
                </a:lnTo>
                <a:lnTo>
                  <a:pt x="6026213" y="640905"/>
                </a:lnTo>
                <a:lnTo>
                  <a:pt x="6016640" y="595816"/>
                </a:lnTo>
                <a:lnTo>
                  <a:pt x="6004514" y="551725"/>
                </a:lnTo>
                <a:lnTo>
                  <a:pt x="5989918" y="508716"/>
                </a:lnTo>
                <a:lnTo>
                  <a:pt x="5972933" y="466869"/>
                </a:lnTo>
                <a:lnTo>
                  <a:pt x="5953641" y="426267"/>
                </a:lnTo>
                <a:lnTo>
                  <a:pt x="5932124" y="386991"/>
                </a:lnTo>
                <a:lnTo>
                  <a:pt x="5908463" y="349124"/>
                </a:lnTo>
                <a:lnTo>
                  <a:pt x="5882741" y="312746"/>
                </a:lnTo>
                <a:lnTo>
                  <a:pt x="5855038" y="277939"/>
                </a:lnTo>
                <a:lnTo>
                  <a:pt x="5825437" y="244786"/>
                </a:lnTo>
                <a:lnTo>
                  <a:pt x="5794019" y="213367"/>
                </a:lnTo>
                <a:lnTo>
                  <a:pt x="5760867" y="183766"/>
                </a:lnTo>
                <a:lnTo>
                  <a:pt x="5726061" y="156062"/>
                </a:lnTo>
                <a:lnTo>
                  <a:pt x="5689684" y="130339"/>
                </a:lnTo>
                <a:lnTo>
                  <a:pt x="5651817" y="106678"/>
                </a:lnTo>
                <a:lnTo>
                  <a:pt x="5612543" y="85161"/>
                </a:lnTo>
                <a:lnTo>
                  <a:pt x="5571942" y="65869"/>
                </a:lnTo>
                <a:lnTo>
                  <a:pt x="5530097" y="48884"/>
                </a:lnTo>
                <a:lnTo>
                  <a:pt x="5487089" y="34287"/>
                </a:lnTo>
                <a:lnTo>
                  <a:pt x="5443000" y="22162"/>
                </a:lnTo>
                <a:lnTo>
                  <a:pt x="5397912" y="12588"/>
                </a:lnTo>
                <a:lnTo>
                  <a:pt x="5351907" y="5649"/>
                </a:lnTo>
                <a:lnTo>
                  <a:pt x="5305066" y="1426"/>
                </a:lnTo>
                <a:lnTo>
                  <a:pt x="5257471" y="0"/>
                </a:lnTo>
                <a:close/>
              </a:path>
            </a:pathLst>
          </a:custGeom>
          <a:solidFill>
            <a:srgbClr val="7DBAC4">
              <a:alpha val="25099"/>
            </a:srgbClr>
          </a:solidFill>
        </p:spPr>
        <p:txBody>
          <a:bodyPr wrap="square" lIns="0" tIns="0" rIns="0" bIns="0" rtlCol="0"/>
          <a:lstStyle/>
          <a:p>
            <a:endParaRPr dirty="0"/>
          </a:p>
        </p:txBody>
      </p:sp>
      <p:sp>
        <p:nvSpPr>
          <p:cNvPr id="8" name="object 8"/>
          <p:cNvSpPr txBox="1"/>
          <p:nvPr/>
        </p:nvSpPr>
        <p:spPr>
          <a:xfrm>
            <a:off x="350899" y="6690218"/>
            <a:ext cx="5455920" cy="417422"/>
          </a:xfrm>
          <a:prstGeom prst="rect">
            <a:avLst/>
          </a:prstGeom>
        </p:spPr>
        <p:txBody>
          <a:bodyPr vert="horz" wrap="square" lIns="0" tIns="40005" rIns="0" bIns="0" rtlCol="0">
            <a:spAutoFit/>
          </a:bodyPr>
          <a:lstStyle/>
          <a:p>
            <a:pPr marL="1946275">
              <a:lnSpc>
                <a:spcPct val="100000"/>
              </a:lnSpc>
              <a:spcBef>
                <a:spcPts val="315"/>
              </a:spcBef>
            </a:pPr>
            <a:r>
              <a:rPr sz="2450" b="1" spc="-120" dirty="0">
                <a:latin typeface="Trebuchet MS"/>
                <a:cs typeface="Trebuchet MS"/>
              </a:rPr>
              <a:t>Introduction</a:t>
            </a:r>
            <a:endParaRPr sz="2450" dirty="0">
              <a:latin typeface="Trebuchet MS"/>
              <a:cs typeface="Trebuchet MS"/>
            </a:endParaRPr>
          </a:p>
        </p:txBody>
      </p:sp>
      <p:sp>
        <p:nvSpPr>
          <p:cNvPr id="11" name="object 11"/>
          <p:cNvSpPr/>
          <p:nvPr/>
        </p:nvSpPr>
        <p:spPr>
          <a:xfrm>
            <a:off x="268715" y="14131157"/>
            <a:ext cx="5211335" cy="956443"/>
          </a:xfrm>
          <a:custGeom>
            <a:avLst/>
            <a:gdLst/>
            <a:ahLst/>
            <a:cxnLst/>
            <a:rect l="l" t="t" r="r" b="b"/>
            <a:pathLst>
              <a:path w="5706110" h="479425">
                <a:moveTo>
                  <a:pt x="5466191" y="0"/>
                </a:moveTo>
                <a:lnTo>
                  <a:pt x="0" y="0"/>
                </a:lnTo>
                <a:lnTo>
                  <a:pt x="0" y="479206"/>
                </a:lnTo>
                <a:lnTo>
                  <a:pt x="5466191" y="479206"/>
                </a:lnTo>
                <a:lnTo>
                  <a:pt x="5705787" y="239603"/>
                </a:lnTo>
                <a:lnTo>
                  <a:pt x="5466191" y="0"/>
                </a:lnTo>
                <a:close/>
              </a:path>
            </a:pathLst>
          </a:custGeom>
          <a:solidFill>
            <a:srgbClr val="FFE2CE">
              <a:alpha val="39999"/>
            </a:srgbClr>
          </a:solidFill>
        </p:spPr>
        <p:txBody>
          <a:bodyPr wrap="square" lIns="0" tIns="0" rIns="0" bIns="0" rtlCol="0"/>
          <a:lstStyle/>
          <a:p>
            <a:r>
              <a:rPr lang="en-CA" b="1" dirty="0"/>
              <a:t>		</a:t>
            </a:r>
            <a:r>
              <a:rPr lang="en-CA" b="1" dirty="0">
                <a:latin typeface="Trebuchet MS" panose="020B0703020202090204" pitchFamily="34" charset="0"/>
              </a:rPr>
              <a:t>Abbreviations</a:t>
            </a:r>
            <a:endParaRPr b="1" dirty="0">
              <a:latin typeface="Trebuchet MS" panose="020B0703020202090204" pitchFamily="34" charset="0"/>
            </a:endParaRPr>
          </a:p>
        </p:txBody>
      </p:sp>
      <p:sp>
        <p:nvSpPr>
          <p:cNvPr id="13" name="object 13"/>
          <p:cNvSpPr/>
          <p:nvPr/>
        </p:nvSpPr>
        <p:spPr>
          <a:xfrm>
            <a:off x="6414433" y="2366109"/>
            <a:ext cx="6838017" cy="3425091"/>
          </a:xfrm>
          <a:custGeom>
            <a:avLst/>
            <a:gdLst/>
            <a:ahLst/>
            <a:cxnLst/>
            <a:rect l="l" t="t" r="r" b="b"/>
            <a:pathLst>
              <a:path w="7046594" h="3949700">
                <a:moveTo>
                  <a:pt x="6387808" y="0"/>
                </a:moveTo>
                <a:lnTo>
                  <a:pt x="658227" y="0"/>
                </a:lnTo>
                <a:lnTo>
                  <a:pt x="611222" y="1652"/>
                </a:lnTo>
                <a:lnTo>
                  <a:pt x="565109" y="6537"/>
                </a:lnTo>
                <a:lnTo>
                  <a:pt x="519998" y="14541"/>
                </a:lnTo>
                <a:lnTo>
                  <a:pt x="476002" y="25553"/>
                </a:lnTo>
                <a:lnTo>
                  <a:pt x="433232" y="39463"/>
                </a:lnTo>
                <a:lnTo>
                  <a:pt x="391799" y="56159"/>
                </a:lnTo>
                <a:lnTo>
                  <a:pt x="351815" y="75529"/>
                </a:lnTo>
                <a:lnTo>
                  <a:pt x="313391" y="97461"/>
                </a:lnTo>
                <a:lnTo>
                  <a:pt x="276638" y="121845"/>
                </a:lnTo>
                <a:lnTo>
                  <a:pt x="241668" y="148570"/>
                </a:lnTo>
                <a:lnTo>
                  <a:pt x="208592" y="177522"/>
                </a:lnTo>
                <a:lnTo>
                  <a:pt x="177522" y="208592"/>
                </a:lnTo>
                <a:lnTo>
                  <a:pt x="148570" y="241668"/>
                </a:lnTo>
                <a:lnTo>
                  <a:pt x="121845" y="276638"/>
                </a:lnTo>
                <a:lnTo>
                  <a:pt x="97461" y="313391"/>
                </a:lnTo>
                <a:lnTo>
                  <a:pt x="75529" y="351815"/>
                </a:lnTo>
                <a:lnTo>
                  <a:pt x="56159" y="391799"/>
                </a:lnTo>
                <a:lnTo>
                  <a:pt x="39463" y="433232"/>
                </a:lnTo>
                <a:lnTo>
                  <a:pt x="25553" y="476002"/>
                </a:lnTo>
                <a:lnTo>
                  <a:pt x="14541" y="519998"/>
                </a:lnTo>
                <a:lnTo>
                  <a:pt x="6537" y="565109"/>
                </a:lnTo>
                <a:lnTo>
                  <a:pt x="1652" y="611222"/>
                </a:lnTo>
                <a:lnTo>
                  <a:pt x="0" y="658227"/>
                </a:lnTo>
                <a:lnTo>
                  <a:pt x="0" y="3291078"/>
                </a:lnTo>
                <a:lnTo>
                  <a:pt x="1652" y="3338083"/>
                </a:lnTo>
                <a:lnTo>
                  <a:pt x="6537" y="3384195"/>
                </a:lnTo>
                <a:lnTo>
                  <a:pt x="14541" y="3429304"/>
                </a:lnTo>
                <a:lnTo>
                  <a:pt x="25553" y="3473298"/>
                </a:lnTo>
                <a:lnTo>
                  <a:pt x="39463" y="3516066"/>
                </a:lnTo>
                <a:lnTo>
                  <a:pt x="56159" y="3557496"/>
                </a:lnTo>
                <a:lnTo>
                  <a:pt x="75529" y="3597478"/>
                </a:lnTo>
                <a:lnTo>
                  <a:pt x="97461" y="3635899"/>
                </a:lnTo>
                <a:lnTo>
                  <a:pt x="121845" y="3672648"/>
                </a:lnTo>
                <a:lnTo>
                  <a:pt x="148570" y="3707614"/>
                </a:lnTo>
                <a:lnTo>
                  <a:pt x="177522" y="3740686"/>
                </a:lnTo>
                <a:lnTo>
                  <a:pt x="208592" y="3771752"/>
                </a:lnTo>
                <a:lnTo>
                  <a:pt x="241668" y="3800701"/>
                </a:lnTo>
                <a:lnTo>
                  <a:pt x="276638" y="3827421"/>
                </a:lnTo>
                <a:lnTo>
                  <a:pt x="313391" y="3851802"/>
                </a:lnTo>
                <a:lnTo>
                  <a:pt x="351815" y="3873731"/>
                </a:lnTo>
                <a:lnTo>
                  <a:pt x="391799" y="3893098"/>
                </a:lnTo>
                <a:lnTo>
                  <a:pt x="433232" y="3909791"/>
                </a:lnTo>
                <a:lnTo>
                  <a:pt x="476002" y="3923698"/>
                </a:lnTo>
                <a:lnTo>
                  <a:pt x="519998" y="3934709"/>
                </a:lnTo>
                <a:lnTo>
                  <a:pt x="565109" y="3942712"/>
                </a:lnTo>
                <a:lnTo>
                  <a:pt x="611222" y="3947595"/>
                </a:lnTo>
                <a:lnTo>
                  <a:pt x="658227" y="3949248"/>
                </a:lnTo>
                <a:lnTo>
                  <a:pt x="6387808" y="3949248"/>
                </a:lnTo>
                <a:lnTo>
                  <a:pt x="6434820" y="3947595"/>
                </a:lnTo>
                <a:lnTo>
                  <a:pt x="6480939" y="3942712"/>
                </a:lnTo>
                <a:lnTo>
                  <a:pt x="6526054" y="3934709"/>
                </a:lnTo>
                <a:lnTo>
                  <a:pt x="6570053" y="3923698"/>
                </a:lnTo>
                <a:lnTo>
                  <a:pt x="6612826" y="3909791"/>
                </a:lnTo>
                <a:lnTo>
                  <a:pt x="6654261" y="3893098"/>
                </a:lnTo>
                <a:lnTo>
                  <a:pt x="6694246" y="3873731"/>
                </a:lnTo>
                <a:lnTo>
                  <a:pt x="6732670" y="3851802"/>
                </a:lnTo>
                <a:lnTo>
                  <a:pt x="6769423" y="3827421"/>
                </a:lnTo>
                <a:lnTo>
                  <a:pt x="6804391" y="3800701"/>
                </a:lnTo>
                <a:lnTo>
                  <a:pt x="6837466" y="3771752"/>
                </a:lnTo>
                <a:lnTo>
                  <a:pt x="6868533" y="3740686"/>
                </a:lnTo>
                <a:lnTo>
                  <a:pt x="6897484" y="3707614"/>
                </a:lnTo>
                <a:lnTo>
                  <a:pt x="6924206" y="3672648"/>
                </a:lnTo>
                <a:lnTo>
                  <a:pt x="6948587" y="3635899"/>
                </a:lnTo>
                <a:lnTo>
                  <a:pt x="6970518" y="3597478"/>
                </a:lnTo>
                <a:lnTo>
                  <a:pt x="6989885" y="3557496"/>
                </a:lnTo>
                <a:lnTo>
                  <a:pt x="7006578" y="3516066"/>
                </a:lnTo>
                <a:lnTo>
                  <a:pt x="7020486" y="3473298"/>
                </a:lnTo>
                <a:lnTo>
                  <a:pt x="7031497" y="3429304"/>
                </a:lnTo>
                <a:lnTo>
                  <a:pt x="7039500" y="3384195"/>
                </a:lnTo>
                <a:lnTo>
                  <a:pt x="7044383" y="3338083"/>
                </a:lnTo>
                <a:lnTo>
                  <a:pt x="7046035" y="3291078"/>
                </a:lnTo>
                <a:lnTo>
                  <a:pt x="7046035" y="658227"/>
                </a:lnTo>
                <a:lnTo>
                  <a:pt x="7044383" y="611222"/>
                </a:lnTo>
                <a:lnTo>
                  <a:pt x="7039500" y="565109"/>
                </a:lnTo>
                <a:lnTo>
                  <a:pt x="7031497" y="519998"/>
                </a:lnTo>
                <a:lnTo>
                  <a:pt x="7020486" y="476002"/>
                </a:lnTo>
                <a:lnTo>
                  <a:pt x="7006578" y="433232"/>
                </a:lnTo>
                <a:lnTo>
                  <a:pt x="6989885" y="391799"/>
                </a:lnTo>
                <a:lnTo>
                  <a:pt x="6970518" y="351815"/>
                </a:lnTo>
                <a:lnTo>
                  <a:pt x="6948587" y="313391"/>
                </a:lnTo>
                <a:lnTo>
                  <a:pt x="6924206" y="276638"/>
                </a:lnTo>
                <a:lnTo>
                  <a:pt x="6897484" y="241668"/>
                </a:lnTo>
                <a:lnTo>
                  <a:pt x="6868533" y="208592"/>
                </a:lnTo>
                <a:lnTo>
                  <a:pt x="6837466" y="177522"/>
                </a:lnTo>
                <a:lnTo>
                  <a:pt x="6804391" y="148570"/>
                </a:lnTo>
                <a:lnTo>
                  <a:pt x="6769423" y="121845"/>
                </a:lnTo>
                <a:lnTo>
                  <a:pt x="6732670" y="97461"/>
                </a:lnTo>
                <a:lnTo>
                  <a:pt x="6694246" y="75529"/>
                </a:lnTo>
                <a:lnTo>
                  <a:pt x="6654261" y="56159"/>
                </a:lnTo>
                <a:lnTo>
                  <a:pt x="6612826" y="39463"/>
                </a:lnTo>
                <a:lnTo>
                  <a:pt x="6570053" y="25553"/>
                </a:lnTo>
                <a:lnTo>
                  <a:pt x="6526054" y="14541"/>
                </a:lnTo>
                <a:lnTo>
                  <a:pt x="6480939" y="6537"/>
                </a:lnTo>
                <a:lnTo>
                  <a:pt x="6434820" y="1652"/>
                </a:lnTo>
                <a:lnTo>
                  <a:pt x="6387808" y="0"/>
                </a:lnTo>
                <a:close/>
              </a:path>
            </a:pathLst>
          </a:custGeom>
          <a:solidFill>
            <a:srgbClr val="7DBAC4">
              <a:alpha val="38819"/>
            </a:srgbClr>
          </a:solidFill>
        </p:spPr>
        <p:txBody>
          <a:bodyPr wrap="square" lIns="0" tIns="0" rIns="0" bIns="0" rtlCol="0"/>
          <a:lstStyle/>
          <a:p>
            <a:endParaRPr dirty="0"/>
          </a:p>
        </p:txBody>
      </p:sp>
      <p:sp>
        <p:nvSpPr>
          <p:cNvPr id="16" name="object 16"/>
          <p:cNvSpPr/>
          <p:nvPr/>
        </p:nvSpPr>
        <p:spPr>
          <a:xfrm>
            <a:off x="189523" y="155712"/>
            <a:ext cx="19662775" cy="2034539"/>
          </a:xfrm>
          <a:custGeom>
            <a:avLst/>
            <a:gdLst/>
            <a:ahLst/>
            <a:cxnLst/>
            <a:rect l="l" t="t" r="r" b="b"/>
            <a:pathLst>
              <a:path w="19662775" h="2034539">
                <a:moveTo>
                  <a:pt x="19323556" y="0"/>
                </a:moveTo>
                <a:lnTo>
                  <a:pt x="338998" y="0"/>
                </a:lnTo>
                <a:lnTo>
                  <a:pt x="292998" y="3095"/>
                </a:lnTo>
                <a:lnTo>
                  <a:pt x="248879" y="12112"/>
                </a:lnTo>
                <a:lnTo>
                  <a:pt x="207045" y="26645"/>
                </a:lnTo>
                <a:lnTo>
                  <a:pt x="167899" y="46292"/>
                </a:lnTo>
                <a:lnTo>
                  <a:pt x="131846" y="70646"/>
                </a:lnTo>
                <a:lnTo>
                  <a:pt x="99290" y="99305"/>
                </a:lnTo>
                <a:lnTo>
                  <a:pt x="70634" y="131864"/>
                </a:lnTo>
                <a:lnTo>
                  <a:pt x="46283" y="167918"/>
                </a:lnTo>
                <a:lnTo>
                  <a:pt x="26640" y="207064"/>
                </a:lnTo>
                <a:lnTo>
                  <a:pt x="12109" y="248896"/>
                </a:lnTo>
                <a:lnTo>
                  <a:pt x="3094" y="293012"/>
                </a:lnTo>
                <a:lnTo>
                  <a:pt x="0" y="339005"/>
                </a:lnTo>
                <a:lnTo>
                  <a:pt x="0" y="1695028"/>
                </a:lnTo>
                <a:lnTo>
                  <a:pt x="3094" y="1741022"/>
                </a:lnTo>
                <a:lnTo>
                  <a:pt x="12109" y="1785137"/>
                </a:lnTo>
                <a:lnTo>
                  <a:pt x="26640" y="1826970"/>
                </a:lnTo>
                <a:lnTo>
                  <a:pt x="46283" y="1866115"/>
                </a:lnTo>
                <a:lnTo>
                  <a:pt x="70634" y="1902169"/>
                </a:lnTo>
                <a:lnTo>
                  <a:pt x="99290" y="1934728"/>
                </a:lnTo>
                <a:lnTo>
                  <a:pt x="131846" y="1963387"/>
                </a:lnTo>
                <a:lnTo>
                  <a:pt x="167899" y="1987742"/>
                </a:lnTo>
                <a:lnTo>
                  <a:pt x="207045" y="2007388"/>
                </a:lnTo>
                <a:lnTo>
                  <a:pt x="248879" y="2021922"/>
                </a:lnTo>
                <a:lnTo>
                  <a:pt x="292998" y="2030939"/>
                </a:lnTo>
                <a:lnTo>
                  <a:pt x="338998" y="2034034"/>
                </a:lnTo>
                <a:lnTo>
                  <a:pt x="19323556" y="2034034"/>
                </a:lnTo>
                <a:lnTo>
                  <a:pt x="19369561" y="2030939"/>
                </a:lnTo>
                <a:lnTo>
                  <a:pt x="19413685" y="2021922"/>
                </a:lnTo>
                <a:lnTo>
                  <a:pt x="19455521" y="2007388"/>
                </a:lnTo>
                <a:lnTo>
                  <a:pt x="19494668" y="1987742"/>
                </a:lnTo>
                <a:lnTo>
                  <a:pt x="19530722" y="1963387"/>
                </a:lnTo>
                <a:lnTo>
                  <a:pt x="19563277" y="1934728"/>
                </a:lnTo>
                <a:lnTo>
                  <a:pt x="19591932" y="1902169"/>
                </a:lnTo>
                <a:lnTo>
                  <a:pt x="19616282" y="1866115"/>
                </a:lnTo>
                <a:lnTo>
                  <a:pt x="19635924" y="1826970"/>
                </a:lnTo>
                <a:lnTo>
                  <a:pt x="19650453" y="1785137"/>
                </a:lnTo>
                <a:lnTo>
                  <a:pt x="19659467" y="1741022"/>
                </a:lnTo>
                <a:lnTo>
                  <a:pt x="19662561" y="1695028"/>
                </a:lnTo>
                <a:lnTo>
                  <a:pt x="19662561" y="339005"/>
                </a:lnTo>
                <a:lnTo>
                  <a:pt x="19659467" y="293012"/>
                </a:lnTo>
                <a:lnTo>
                  <a:pt x="19650453" y="248896"/>
                </a:lnTo>
                <a:lnTo>
                  <a:pt x="19635924" y="207064"/>
                </a:lnTo>
                <a:lnTo>
                  <a:pt x="19616282" y="167918"/>
                </a:lnTo>
                <a:lnTo>
                  <a:pt x="19591932" y="131864"/>
                </a:lnTo>
                <a:lnTo>
                  <a:pt x="19563277" y="99305"/>
                </a:lnTo>
                <a:lnTo>
                  <a:pt x="19530722" y="70646"/>
                </a:lnTo>
                <a:lnTo>
                  <a:pt x="19494668" y="46292"/>
                </a:lnTo>
                <a:lnTo>
                  <a:pt x="19455521" y="26645"/>
                </a:lnTo>
                <a:lnTo>
                  <a:pt x="19413685" y="12112"/>
                </a:lnTo>
                <a:lnTo>
                  <a:pt x="19369561" y="3095"/>
                </a:lnTo>
                <a:lnTo>
                  <a:pt x="19323556" y="0"/>
                </a:lnTo>
                <a:close/>
              </a:path>
            </a:pathLst>
          </a:custGeom>
          <a:solidFill>
            <a:srgbClr val="FFF3D3">
              <a:alpha val="54899"/>
            </a:srgbClr>
          </a:solidFill>
        </p:spPr>
        <p:txBody>
          <a:bodyPr wrap="square" lIns="0" tIns="0" rIns="0" bIns="0" rtlCol="0"/>
          <a:lstStyle/>
          <a:p>
            <a:endParaRPr dirty="0"/>
          </a:p>
        </p:txBody>
      </p:sp>
      <p:sp>
        <p:nvSpPr>
          <p:cNvPr id="18" name="object 18"/>
          <p:cNvSpPr txBox="1"/>
          <p:nvPr/>
        </p:nvSpPr>
        <p:spPr>
          <a:xfrm>
            <a:off x="2249963" y="860593"/>
            <a:ext cx="15862935" cy="596958"/>
          </a:xfrm>
          <a:prstGeom prst="rect">
            <a:avLst/>
          </a:prstGeom>
        </p:spPr>
        <p:txBody>
          <a:bodyPr vert="horz" wrap="square" lIns="0" tIns="12065" rIns="0" bIns="0" rtlCol="0">
            <a:spAutoFit/>
          </a:bodyPr>
          <a:lstStyle/>
          <a:p>
            <a:pPr marL="12700">
              <a:spcBef>
                <a:spcPts val="95"/>
              </a:spcBef>
            </a:pPr>
            <a:r>
              <a:rPr lang="en-CA" sz="3800" b="1" dirty="0"/>
              <a:t>Exploring the Association Between Endometriosis and Risk of Ovarian Cancer </a:t>
            </a:r>
          </a:p>
        </p:txBody>
      </p:sp>
      <p:sp>
        <p:nvSpPr>
          <p:cNvPr id="19" name="object 19"/>
          <p:cNvSpPr txBox="1"/>
          <p:nvPr/>
        </p:nvSpPr>
        <p:spPr>
          <a:xfrm>
            <a:off x="6290920" y="1434466"/>
            <a:ext cx="7459980" cy="702756"/>
          </a:xfrm>
          <a:prstGeom prst="rect">
            <a:avLst/>
          </a:prstGeom>
        </p:spPr>
        <p:txBody>
          <a:bodyPr vert="horz" wrap="square" lIns="0" tIns="12700" rIns="0" bIns="0" rtlCol="0">
            <a:spAutoFit/>
          </a:bodyPr>
          <a:lstStyle/>
          <a:p>
            <a:pPr marL="2519680" marR="5080" indent="-2507615">
              <a:lnSpc>
                <a:spcPct val="100000"/>
              </a:lnSpc>
              <a:spcBef>
                <a:spcPts val="100"/>
              </a:spcBef>
            </a:pPr>
            <a:r>
              <a:rPr lang="en-CA" sz="2200" spc="-95" dirty="0">
                <a:latin typeface="Trebuchet MS"/>
                <a:cs typeface="Trebuchet MS"/>
              </a:rPr>
              <a:t>                         Isabella Sebastian, </a:t>
            </a:r>
            <a:r>
              <a:rPr lang="en-CA" sz="2200" spc="-95" dirty="0" err="1">
                <a:latin typeface="Trebuchet MS"/>
                <a:cs typeface="Trebuchet MS"/>
              </a:rPr>
              <a:t>Sharvani</a:t>
            </a:r>
            <a:r>
              <a:rPr lang="en-CA" sz="2200" spc="-95" dirty="0">
                <a:latin typeface="Trebuchet MS"/>
                <a:cs typeface="Trebuchet MS"/>
              </a:rPr>
              <a:t> Rao</a:t>
            </a:r>
          </a:p>
          <a:p>
            <a:pPr marL="2519680" marR="5080" indent="-2507615">
              <a:lnSpc>
                <a:spcPct val="100000"/>
              </a:lnSpc>
              <a:spcBef>
                <a:spcPts val="100"/>
              </a:spcBef>
            </a:pPr>
            <a:r>
              <a:rPr lang="en-CA" sz="2200" spc="-95" dirty="0">
                <a:latin typeface="Trebuchet MS"/>
                <a:cs typeface="Trebuchet MS"/>
              </a:rPr>
              <a:t>	</a:t>
            </a:r>
            <a:r>
              <a:rPr sz="2200" spc="-95" dirty="0">
                <a:latin typeface="Trebuchet MS"/>
                <a:cs typeface="Trebuchet MS"/>
              </a:rPr>
              <a:t>University </a:t>
            </a:r>
            <a:r>
              <a:rPr sz="2200" spc="-85" dirty="0">
                <a:latin typeface="Trebuchet MS"/>
                <a:cs typeface="Trebuchet MS"/>
              </a:rPr>
              <a:t>of</a:t>
            </a:r>
            <a:r>
              <a:rPr sz="2200" spc="-245" dirty="0">
                <a:latin typeface="Trebuchet MS"/>
                <a:cs typeface="Trebuchet MS"/>
              </a:rPr>
              <a:t> </a:t>
            </a:r>
            <a:r>
              <a:rPr sz="2200" spc="-100" dirty="0">
                <a:latin typeface="Trebuchet MS"/>
                <a:cs typeface="Trebuchet MS"/>
              </a:rPr>
              <a:t>Ottawa</a:t>
            </a:r>
            <a:r>
              <a:rPr sz="2175" spc="-150" baseline="24904" dirty="0">
                <a:latin typeface="Trebuchet MS"/>
                <a:cs typeface="Trebuchet MS"/>
              </a:rPr>
              <a:t>1</a:t>
            </a:r>
            <a:endParaRPr sz="2175" baseline="24904" dirty="0">
              <a:latin typeface="Trebuchet MS"/>
              <a:cs typeface="Trebuchet MS"/>
            </a:endParaRPr>
          </a:p>
        </p:txBody>
      </p:sp>
      <p:sp>
        <p:nvSpPr>
          <p:cNvPr id="20" name="object 20"/>
          <p:cNvSpPr/>
          <p:nvPr/>
        </p:nvSpPr>
        <p:spPr>
          <a:xfrm>
            <a:off x="6437087" y="5833419"/>
            <a:ext cx="6951345" cy="628650"/>
          </a:xfrm>
          <a:custGeom>
            <a:avLst/>
            <a:gdLst/>
            <a:ahLst/>
            <a:cxnLst/>
            <a:rect l="l" t="t" r="r" b="b"/>
            <a:pathLst>
              <a:path w="6951344" h="628650">
                <a:moveTo>
                  <a:pt x="6636854" y="0"/>
                </a:moveTo>
                <a:lnTo>
                  <a:pt x="0" y="0"/>
                </a:lnTo>
                <a:lnTo>
                  <a:pt x="0" y="628027"/>
                </a:lnTo>
                <a:lnTo>
                  <a:pt x="6636854" y="628027"/>
                </a:lnTo>
                <a:lnTo>
                  <a:pt x="6950839" y="314042"/>
                </a:lnTo>
                <a:lnTo>
                  <a:pt x="6636854" y="0"/>
                </a:lnTo>
                <a:close/>
              </a:path>
            </a:pathLst>
          </a:custGeom>
          <a:solidFill>
            <a:srgbClr val="C46F6B">
              <a:alpha val="32548"/>
            </a:srgbClr>
          </a:solidFill>
        </p:spPr>
        <p:txBody>
          <a:bodyPr wrap="square" lIns="0" tIns="0" rIns="0" bIns="0" rtlCol="0"/>
          <a:lstStyle/>
          <a:p>
            <a:endParaRPr dirty="0"/>
          </a:p>
        </p:txBody>
      </p:sp>
      <p:sp>
        <p:nvSpPr>
          <p:cNvPr id="21" name="object 21"/>
          <p:cNvSpPr txBox="1"/>
          <p:nvPr/>
        </p:nvSpPr>
        <p:spPr>
          <a:xfrm>
            <a:off x="6464934" y="5775920"/>
            <a:ext cx="5069205" cy="691515"/>
          </a:xfrm>
          <a:prstGeom prst="rect">
            <a:avLst/>
          </a:prstGeom>
        </p:spPr>
        <p:txBody>
          <a:bodyPr vert="horz" wrap="square" lIns="0" tIns="15875" rIns="0" bIns="0" rtlCol="0">
            <a:spAutoFit/>
          </a:bodyPr>
          <a:lstStyle/>
          <a:p>
            <a:pPr marL="2899410">
              <a:lnSpc>
                <a:spcPct val="100000"/>
              </a:lnSpc>
              <a:spcBef>
                <a:spcPts val="125"/>
              </a:spcBef>
            </a:pPr>
            <a:r>
              <a:rPr sz="2450" b="1" spc="-120" dirty="0">
                <a:latin typeface="Trebuchet MS"/>
                <a:cs typeface="Trebuchet MS"/>
              </a:rPr>
              <a:t>Results</a:t>
            </a:r>
            <a:endParaRPr sz="2450" dirty="0">
              <a:latin typeface="Trebuchet MS"/>
              <a:cs typeface="Trebuchet MS"/>
            </a:endParaRPr>
          </a:p>
          <a:p>
            <a:pPr marL="12700">
              <a:lnSpc>
                <a:spcPct val="100000"/>
              </a:lnSpc>
              <a:spcBef>
                <a:spcPts val="960"/>
              </a:spcBef>
            </a:pPr>
            <a:r>
              <a:rPr sz="1100" b="1" spc="-90" dirty="0">
                <a:latin typeface="Trebuchet MS"/>
                <a:cs typeface="Trebuchet MS"/>
              </a:rPr>
              <a:t>Table</a:t>
            </a:r>
            <a:r>
              <a:rPr sz="1100" b="1" spc="-80" dirty="0">
                <a:latin typeface="Trebuchet MS"/>
                <a:cs typeface="Trebuchet MS"/>
              </a:rPr>
              <a:t> </a:t>
            </a:r>
            <a:r>
              <a:rPr sz="1100" b="1" spc="-100" dirty="0">
                <a:latin typeface="Trebuchet MS"/>
                <a:cs typeface="Trebuchet MS"/>
              </a:rPr>
              <a:t>1:</a:t>
            </a:r>
            <a:r>
              <a:rPr sz="1100" b="1" spc="-85" dirty="0">
                <a:latin typeface="Trebuchet MS"/>
                <a:cs typeface="Trebuchet MS"/>
              </a:rPr>
              <a:t> </a:t>
            </a:r>
            <a:r>
              <a:rPr sz="1100" spc="-45" dirty="0">
                <a:latin typeface="Trebuchet MS"/>
                <a:cs typeface="Trebuchet MS"/>
              </a:rPr>
              <a:t>Synthesis</a:t>
            </a:r>
            <a:r>
              <a:rPr sz="1100" spc="-85" dirty="0">
                <a:latin typeface="Trebuchet MS"/>
                <a:cs typeface="Trebuchet MS"/>
              </a:rPr>
              <a:t> </a:t>
            </a:r>
            <a:r>
              <a:rPr sz="1100" spc="-45" dirty="0">
                <a:latin typeface="Trebuchet MS"/>
                <a:cs typeface="Trebuchet MS"/>
              </a:rPr>
              <a:t>of</a:t>
            </a:r>
            <a:r>
              <a:rPr sz="1100" spc="-80" dirty="0">
                <a:latin typeface="Trebuchet MS"/>
                <a:cs typeface="Trebuchet MS"/>
              </a:rPr>
              <a:t> </a:t>
            </a:r>
            <a:r>
              <a:rPr sz="1100" spc="-45" dirty="0">
                <a:latin typeface="Trebuchet MS"/>
                <a:cs typeface="Trebuchet MS"/>
              </a:rPr>
              <a:t>main</a:t>
            </a:r>
            <a:r>
              <a:rPr sz="1100" spc="-80" dirty="0">
                <a:latin typeface="Trebuchet MS"/>
                <a:cs typeface="Trebuchet MS"/>
              </a:rPr>
              <a:t> </a:t>
            </a:r>
            <a:r>
              <a:rPr sz="1100" spc="-45" dirty="0">
                <a:latin typeface="Trebuchet MS"/>
                <a:cs typeface="Trebuchet MS"/>
              </a:rPr>
              <a:t>findings</a:t>
            </a:r>
            <a:r>
              <a:rPr sz="1100" spc="-80" dirty="0">
                <a:latin typeface="Trebuchet MS"/>
                <a:cs typeface="Trebuchet MS"/>
              </a:rPr>
              <a:t> </a:t>
            </a:r>
            <a:r>
              <a:rPr sz="1100" spc="-50" dirty="0">
                <a:latin typeface="Trebuchet MS"/>
                <a:cs typeface="Trebuchet MS"/>
              </a:rPr>
              <a:t>from</a:t>
            </a:r>
            <a:r>
              <a:rPr sz="1100" spc="-85" dirty="0">
                <a:latin typeface="Trebuchet MS"/>
                <a:cs typeface="Trebuchet MS"/>
              </a:rPr>
              <a:t> </a:t>
            </a:r>
            <a:r>
              <a:rPr lang="en-CA" sz="1100" spc="-55" dirty="0">
                <a:latin typeface="Trebuchet MS"/>
                <a:cs typeface="Trebuchet MS"/>
              </a:rPr>
              <a:t>six </a:t>
            </a:r>
            <a:r>
              <a:rPr sz="1100" spc="-50" dirty="0">
                <a:latin typeface="Trebuchet MS"/>
                <a:cs typeface="Trebuchet MS"/>
              </a:rPr>
              <a:t>pertinent</a:t>
            </a:r>
            <a:r>
              <a:rPr sz="1100" spc="-85" dirty="0">
                <a:latin typeface="Trebuchet MS"/>
                <a:cs typeface="Trebuchet MS"/>
              </a:rPr>
              <a:t> </a:t>
            </a:r>
            <a:r>
              <a:rPr sz="1100" spc="-60" dirty="0">
                <a:latin typeface="Trebuchet MS"/>
                <a:cs typeface="Trebuchet MS"/>
              </a:rPr>
              <a:t>articles</a:t>
            </a:r>
            <a:r>
              <a:rPr sz="1100" spc="-85" dirty="0">
                <a:latin typeface="Trebuchet MS"/>
                <a:cs typeface="Trebuchet MS"/>
              </a:rPr>
              <a:t> </a:t>
            </a:r>
            <a:r>
              <a:rPr sz="1100" spc="-35" dirty="0">
                <a:latin typeface="Trebuchet MS"/>
                <a:cs typeface="Trebuchet MS"/>
              </a:rPr>
              <a:t>used</a:t>
            </a:r>
            <a:r>
              <a:rPr sz="1100" spc="-80" dirty="0">
                <a:latin typeface="Trebuchet MS"/>
                <a:cs typeface="Trebuchet MS"/>
              </a:rPr>
              <a:t> </a:t>
            </a:r>
            <a:r>
              <a:rPr sz="1100" spc="-50" dirty="0">
                <a:latin typeface="Trebuchet MS"/>
                <a:cs typeface="Trebuchet MS"/>
              </a:rPr>
              <a:t>for</a:t>
            </a:r>
            <a:r>
              <a:rPr sz="1100" spc="-75" dirty="0">
                <a:latin typeface="Trebuchet MS"/>
                <a:cs typeface="Trebuchet MS"/>
              </a:rPr>
              <a:t> </a:t>
            </a:r>
            <a:r>
              <a:rPr sz="1100" spc="-65" dirty="0">
                <a:latin typeface="Trebuchet MS"/>
                <a:cs typeface="Trebuchet MS"/>
              </a:rPr>
              <a:t>literature</a:t>
            </a:r>
            <a:r>
              <a:rPr sz="1100" spc="-80" dirty="0">
                <a:latin typeface="Trebuchet MS"/>
                <a:cs typeface="Trebuchet MS"/>
              </a:rPr>
              <a:t> </a:t>
            </a:r>
            <a:r>
              <a:rPr sz="1100" spc="-55" dirty="0">
                <a:latin typeface="Trebuchet MS"/>
                <a:cs typeface="Trebuchet MS"/>
              </a:rPr>
              <a:t>review</a:t>
            </a:r>
            <a:endParaRPr sz="1100" dirty="0">
              <a:latin typeface="Trebuchet MS"/>
              <a:cs typeface="Trebuchet MS"/>
            </a:endParaRPr>
          </a:p>
        </p:txBody>
      </p:sp>
      <p:sp>
        <p:nvSpPr>
          <p:cNvPr id="22" name="object 22"/>
          <p:cNvSpPr/>
          <p:nvPr/>
        </p:nvSpPr>
        <p:spPr>
          <a:xfrm>
            <a:off x="13678282" y="2329734"/>
            <a:ext cx="6038850" cy="7615000"/>
          </a:xfrm>
          <a:custGeom>
            <a:avLst/>
            <a:gdLst/>
            <a:ahLst/>
            <a:cxnLst/>
            <a:rect l="l" t="t" r="r" b="b"/>
            <a:pathLst>
              <a:path w="6038850" h="6217284">
                <a:moveTo>
                  <a:pt x="5032309" y="0"/>
                </a:moveTo>
                <a:lnTo>
                  <a:pt x="1006485" y="0"/>
                </a:lnTo>
                <a:lnTo>
                  <a:pt x="957719" y="1160"/>
                </a:lnTo>
                <a:lnTo>
                  <a:pt x="909552" y="4607"/>
                </a:lnTo>
                <a:lnTo>
                  <a:pt x="862037" y="10287"/>
                </a:lnTo>
                <a:lnTo>
                  <a:pt x="815227" y="18148"/>
                </a:lnTo>
                <a:lnTo>
                  <a:pt x="769174" y="28136"/>
                </a:lnTo>
                <a:lnTo>
                  <a:pt x="723931" y="40200"/>
                </a:lnTo>
                <a:lnTo>
                  <a:pt x="679550" y="54287"/>
                </a:lnTo>
                <a:lnTo>
                  <a:pt x="636085" y="70343"/>
                </a:lnTo>
                <a:lnTo>
                  <a:pt x="593588" y="88316"/>
                </a:lnTo>
                <a:lnTo>
                  <a:pt x="552112" y="108154"/>
                </a:lnTo>
                <a:lnTo>
                  <a:pt x="511709" y="129803"/>
                </a:lnTo>
                <a:lnTo>
                  <a:pt x="472432" y="153211"/>
                </a:lnTo>
                <a:lnTo>
                  <a:pt x="434335" y="178325"/>
                </a:lnTo>
                <a:lnTo>
                  <a:pt x="397469" y="205093"/>
                </a:lnTo>
                <a:lnTo>
                  <a:pt x="361888" y="233461"/>
                </a:lnTo>
                <a:lnTo>
                  <a:pt x="327644" y="263378"/>
                </a:lnTo>
                <a:lnTo>
                  <a:pt x="294789" y="294789"/>
                </a:lnTo>
                <a:lnTo>
                  <a:pt x="263378" y="327644"/>
                </a:lnTo>
                <a:lnTo>
                  <a:pt x="233461" y="361888"/>
                </a:lnTo>
                <a:lnTo>
                  <a:pt x="205093" y="397469"/>
                </a:lnTo>
                <a:lnTo>
                  <a:pt x="178325" y="434335"/>
                </a:lnTo>
                <a:lnTo>
                  <a:pt x="153211" y="472432"/>
                </a:lnTo>
                <a:lnTo>
                  <a:pt x="129803" y="511709"/>
                </a:lnTo>
                <a:lnTo>
                  <a:pt x="108154" y="552112"/>
                </a:lnTo>
                <a:lnTo>
                  <a:pt x="88316" y="593588"/>
                </a:lnTo>
                <a:lnTo>
                  <a:pt x="70343" y="636085"/>
                </a:lnTo>
                <a:lnTo>
                  <a:pt x="54287" y="679550"/>
                </a:lnTo>
                <a:lnTo>
                  <a:pt x="40200" y="723931"/>
                </a:lnTo>
                <a:lnTo>
                  <a:pt x="28136" y="769174"/>
                </a:lnTo>
                <a:lnTo>
                  <a:pt x="18148" y="815227"/>
                </a:lnTo>
                <a:lnTo>
                  <a:pt x="10287" y="862037"/>
                </a:lnTo>
                <a:lnTo>
                  <a:pt x="4607" y="909552"/>
                </a:lnTo>
                <a:lnTo>
                  <a:pt x="1160" y="957719"/>
                </a:lnTo>
                <a:lnTo>
                  <a:pt x="0" y="1006485"/>
                </a:lnTo>
                <a:lnTo>
                  <a:pt x="0" y="5210714"/>
                </a:lnTo>
                <a:lnTo>
                  <a:pt x="1160" y="5259480"/>
                </a:lnTo>
                <a:lnTo>
                  <a:pt x="4607" y="5307647"/>
                </a:lnTo>
                <a:lnTo>
                  <a:pt x="10287" y="5355162"/>
                </a:lnTo>
                <a:lnTo>
                  <a:pt x="18148" y="5401972"/>
                </a:lnTo>
                <a:lnTo>
                  <a:pt x="28136" y="5448025"/>
                </a:lnTo>
                <a:lnTo>
                  <a:pt x="40200" y="5493269"/>
                </a:lnTo>
                <a:lnTo>
                  <a:pt x="54287" y="5537649"/>
                </a:lnTo>
                <a:lnTo>
                  <a:pt x="70343" y="5581114"/>
                </a:lnTo>
                <a:lnTo>
                  <a:pt x="88316" y="5623611"/>
                </a:lnTo>
                <a:lnTo>
                  <a:pt x="108154" y="5665088"/>
                </a:lnTo>
                <a:lnTo>
                  <a:pt x="129803" y="5705490"/>
                </a:lnTo>
                <a:lnTo>
                  <a:pt x="153211" y="5744767"/>
                </a:lnTo>
                <a:lnTo>
                  <a:pt x="178325" y="5782864"/>
                </a:lnTo>
                <a:lnTo>
                  <a:pt x="205093" y="5819730"/>
                </a:lnTo>
                <a:lnTo>
                  <a:pt x="233461" y="5855311"/>
                </a:lnTo>
                <a:lnTo>
                  <a:pt x="263378" y="5889555"/>
                </a:lnTo>
                <a:lnTo>
                  <a:pt x="294789" y="5922410"/>
                </a:lnTo>
                <a:lnTo>
                  <a:pt x="327644" y="5953822"/>
                </a:lnTo>
                <a:lnTo>
                  <a:pt x="361888" y="5983738"/>
                </a:lnTo>
                <a:lnTo>
                  <a:pt x="397469" y="6012106"/>
                </a:lnTo>
                <a:lnTo>
                  <a:pt x="434335" y="6038874"/>
                </a:lnTo>
                <a:lnTo>
                  <a:pt x="472432" y="6063988"/>
                </a:lnTo>
                <a:lnTo>
                  <a:pt x="511709" y="6087396"/>
                </a:lnTo>
                <a:lnTo>
                  <a:pt x="552112" y="6109046"/>
                </a:lnTo>
                <a:lnTo>
                  <a:pt x="593588" y="6128883"/>
                </a:lnTo>
                <a:lnTo>
                  <a:pt x="636085" y="6146856"/>
                </a:lnTo>
                <a:lnTo>
                  <a:pt x="679550" y="6162912"/>
                </a:lnTo>
                <a:lnTo>
                  <a:pt x="723931" y="6176999"/>
                </a:lnTo>
                <a:lnTo>
                  <a:pt x="769174" y="6189063"/>
                </a:lnTo>
                <a:lnTo>
                  <a:pt x="815227" y="6199051"/>
                </a:lnTo>
                <a:lnTo>
                  <a:pt x="862037" y="6206912"/>
                </a:lnTo>
                <a:lnTo>
                  <a:pt x="909552" y="6212592"/>
                </a:lnTo>
                <a:lnTo>
                  <a:pt x="957719" y="6216039"/>
                </a:lnTo>
                <a:lnTo>
                  <a:pt x="1006485" y="6217200"/>
                </a:lnTo>
                <a:lnTo>
                  <a:pt x="5032309" y="6217200"/>
                </a:lnTo>
                <a:lnTo>
                  <a:pt x="5081075" y="6216039"/>
                </a:lnTo>
                <a:lnTo>
                  <a:pt x="5129241" y="6212592"/>
                </a:lnTo>
                <a:lnTo>
                  <a:pt x="5176756" y="6206912"/>
                </a:lnTo>
                <a:lnTo>
                  <a:pt x="5223566" y="6199051"/>
                </a:lnTo>
                <a:lnTo>
                  <a:pt x="5269620" y="6189063"/>
                </a:lnTo>
                <a:lnTo>
                  <a:pt x="5314863" y="6176999"/>
                </a:lnTo>
                <a:lnTo>
                  <a:pt x="5359243" y="6162912"/>
                </a:lnTo>
                <a:lnTo>
                  <a:pt x="5402709" y="6146856"/>
                </a:lnTo>
                <a:lnTo>
                  <a:pt x="5445206" y="6128883"/>
                </a:lnTo>
                <a:lnTo>
                  <a:pt x="5486682" y="6109046"/>
                </a:lnTo>
                <a:lnTo>
                  <a:pt x="5527085" y="6087396"/>
                </a:lnTo>
                <a:lnTo>
                  <a:pt x="5566361" y="6063988"/>
                </a:lnTo>
                <a:lnTo>
                  <a:pt x="5604458" y="6038874"/>
                </a:lnTo>
                <a:lnTo>
                  <a:pt x="5641324" y="6012106"/>
                </a:lnTo>
                <a:lnTo>
                  <a:pt x="5676906" y="5983738"/>
                </a:lnTo>
                <a:lnTo>
                  <a:pt x="5711150" y="5953822"/>
                </a:lnTo>
                <a:lnTo>
                  <a:pt x="5744004" y="5922410"/>
                </a:lnTo>
                <a:lnTo>
                  <a:pt x="5775416" y="5889555"/>
                </a:lnTo>
                <a:lnTo>
                  <a:pt x="5805332" y="5855311"/>
                </a:lnTo>
                <a:lnTo>
                  <a:pt x="5833701" y="5819730"/>
                </a:lnTo>
                <a:lnTo>
                  <a:pt x="5860468" y="5782864"/>
                </a:lnTo>
                <a:lnTo>
                  <a:pt x="5885583" y="5744767"/>
                </a:lnTo>
                <a:lnTo>
                  <a:pt x="5908991" y="5705490"/>
                </a:lnTo>
                <a:lnTo>
                  <a:pt x="5930640" y="5665088"/>
                </a:lnTo>
                <a:lnTo>
                  <a:pt x="5950477" y="5623611"/>
                </a:lnTo>
                <a:lnTo>
                  <a:pt x="5968451" y="5581114"/>
                </a:lnTo>
                <a:lnTo>
                  <a:pt x="5984507" y="5537649"/>
                </a:lnTo>
                <a:lnTo>
                  <a:pt x="5998593" y="5493269"/>
                </a:lnTo>
                <a:lnTo>
                  <a:pt x="6010657" y="5448025"/>
                </a:lnTo>
                <a:lnTo>
                  <a:pt x="6020646" y="5401972"/>
                </a:lnTo>
                <a:lnTo>
                  <a:pt x="6028506" y="5355162"/>
                </a:lnTo>
                <a:lnTo>
                  <a:pt x="6034187" y="5307647"/>
                </a:lnTo>
                <a:lnTo>
                  <a:pt x="6037633" y="5259480"/>
                </a:lnTo>
                <a:lnTo>
                  <a:pt x="6038794" y="5210714"/>
                </a:lnTo>
                <a:lnTo>
                  <a:pt x="6038794" y="1006485"/>
                </a:lnTo>
                <a:lnTo>
                  <a:pt x="6037633" y="957719"/>
                </a:lnTo>
                <a:lnTo>
                  <a:pt x="6034187" y="909552"/>
                </a:lnTo>
                <a:lnTo>
                  <a:pt x="6028506" y="862037"/>
                </a:lnTo>
                <a:lnTo>
                  <a:pt x="6020646" y="815227"/>
                </a:lnTo>
                <a:lnTo>
                  <a:pt x="6010657" y="769174"/>
                </a:lnTo>
                <a:lnTo>
                  <a:pt x="5998593" y="723931"/>
                </a:lnTo>
                <a:lnTo>
                  <a:pt x="5984507" y="679550"/>
                </a:lnTo>
                <a:lnTo>
                  <a:pt x="5968451" y="636085"/>
                </a:lnTo>
                <a:lnTo>
                  <a:pt x="5950477" y="593588"/>
                </a:lnTo>
                <a:lnTo>
                  <a:pt x="5930640" y="552112"/>
                </a:lnTo>
                <a:lnTo>
                  <a:pt x="5908991" y="511709"/>
                </a:lnTo>
                <a:lnTo>
                  <a:pt x="5885583" y="472432"/>
                </a:lnTo>
                <a:lnTo>
                  <a:pt x="5860468" y="434335"/>
                </a:lnTo>
                <a:lnTo>
                  <a:pt x="5833701" y="397469"/>
                </a:lnTo>
                <a:lnTo>
                  <a:pt x="5805332" y="361888"/>
                </a:lnTo>
                <a:lnTo>
                  <a:pt x="5775416" y="327644"/>
                </a:lnTo>
                <a:lnTo>
                  <a:pt x="5744004" y="294789"/>
                </a:lnTo>
                <a:lnTo>
                  <a:pt x="5711150" y="263378"/>
                </a:lnTo>
                <a:lnTo>
                  <a:pt x="5676906" y="233461"/>
                </a:lnTo>
                <a:lnTo>
                  <a:pt x="5641324" y="205093"/>
                </a:lnTo>
                <a:lnTo>
                  <a:pt x="5604458" y="178325"/>
                </a:lnTo>
                <a:lnTo>
                  <a:pt x="5566361" y="153211"/>
                </a:lnTo>
                <a:lnTo>
                  <a:pt x="5527085" y="129803"/>
                </a:lnTo>
                <a:lnTo>
                  <a:pt x="5486682" y="108154"/>
                </a:lnTo>
                <a:lnTo>
                  <a:pt x="5445206" y="88316"/>
                </a:lnTo>
                <a:lnTo>
                  <a:pt x="5402709" y="70343"/>
                </a:lnTo>
                <a:lnTo>
                  <a:pt x="5359243" y="54287"/>
                </a:lnTo>
                <a:lnTo>
                  <a:pt x="5314863" y="40200"/>
                </a:lnTo>
                <a:lnTo>
                  <a:pt x="5269620" y="28136"/>
                </a:lnTo>
                <a:lnTo>
                  <a:pt x="5223566" y="18148"/>
                </a:lnTo>
                <a:lnTo>
                  <a:pt x="5176756" y="10287"/>
                </a:lnTo>
                <a:lnTo>
                  <a:pt x="5129241" y="4607"/>
                </a:lnTo>
                <a:lnTo>
                  <a:pt x="5081075" y="1160"/>
                </a:lnTo>
                <a:lnTo>
                  <a:pt x="5032309" y="0"/>
                </a:lnTo>
                <a:close/>
              </a:path>
            </a:pathLst>
          </a:custGeom>
          <a:solidFill>
            <a:srgbClr val="C46F6B">
              <a:alpha val="19999"/>
            </a:srgbClr>
          </a:solidFill>
        </p:spPr>
        <p:txBody>
          <a:bodyPr wrap="square" lIns="0" tIns="0" rIns="0" bIns="0" rtlCol="0"/>
          <a:lstStyle/>
          <a:p>
            <a:endParaRPr/>
          </a:p>
        </p:txBody>
      </p:sp>
      <p:sp>
        <p:nvSpPr>
          <p:cNvPr id="23" name="object 23"/>
          <p:cNvSpPr txBox="1"/>
          <p:nvPr/>
        </p:nvSpPr>
        <p:spPr>
          <a:xfrm>
            <a:off x="13938250" y="2523500"/>
            <a:ext cx="5573787" cy="4179990"/>
          </a:xfrm>
          <a:prstGeom prst="rect">
            <a:avLst/>
          </a:prstGeom>
        </p:spPr>
        <p:txBody>
          <a:bodyPr vert="horz" wrap="square" lIns="0" tIns="40005" rIns="0" bIns="0" rtlCol="0">
            <a:spAutoFit/>
          </a:bodyPr>
          <a:lstStyle/>
          <a:p>
            <a:pPr marL="2012314">
              <a:lnSpc>
                <a:spcPct val="100000"/>
              </a:lnSpc>
              <a:spcBef>
                <a:spcPts val="315"/>
              </a:spcBef>
            </a:pPr>
            <a:r>
              <a:rPr sz="2450" b="1" spc="-105" dirty="0">
                <a:latin typeface="Trebuchet MS" panose="020B0703020202090204" pitchFamily="34" charset="0"/>
                <a:cs typeface="Trebuchet MS"/>
              </a:rPr>
              <a:t>Discussion</a:t>
            </a:r>
            <a:endParaRPr lang="en-CA" sz="2450" b="1" spc="-105" dirty="0">
              <a:latin typeface="Trebuchet MS" panose="020B0703020202090204" pitchFamily="34" charset="0"/>
              <a:cs typeface="Trebuchet MS"/>
            </a:endParaRPr>
          </a:p>
          <a:p>
            <a:pPr fontAlgn="base"/>
            <a:r>
              <a:rPr lang="en-CA" sz="1100" dirty="0">
                <a:latin typeface="Trebuchet MS" panose="020B0703020202090204" pitchFamily="34" charset="0"/>
              </a:rPr>
              <a:t>Of the six studies that were examined, four found endometriosis to have a statistically significant association in the development of ovarian cancer. One study found the association as weak due to multiple factors that could affect the association and the other did not have enough data to make a firm conclusion.</a:t>
            </a:r>
            <a:r>
              <a:rPr lang="en-CA" sz="1100" baseline="30000" dirty="0">
                <a:latin typeface="Trebuchet MS" panose="020B0703020202090204" pitchFamily="34" charset="0"/>
              </a:rPr>
              <a:t>6,9</a:t>
            </a:r>
            <a:r>
              <a:rPr lang="en-CA" sz="1100" dirty="0">
                <a:latin typeface="Trebuchet MS" panose="020B0703020202090204" pitchFamily="34" charset="0"/>
              </a:rPr>
              <a:t> Even though the results were mixed, three of the studies found that women who were diagnosed with endometriosis in middle adulthood were at a higher risk of developing ovarian cancer.</a:t>
            </a:r>
            <a:r>
              <a:rPr lang="en-CA" sz="1100" baseline="30000" dirty="0">
                <a:latin typeface="Trebuchet MS" panose="020B0703020202090204" pitchFamily="34" charset="0"/>
              </a:rPr>
              <a:t>7,8,10 </a:t>
            </a:r>
            <a:r>
              <a:rPr lang="en-CA" sz="1100" dirty="0">
                <a:latin typeface="Trebuchet MS" panose="020B0703020202090204" pitchFamily="34" charset="0"/>
              </a:rPr>
              <a:t>The fourth study that also found a positive association, established that those diagnosed with endometriosis associated ovarian cancer tended to be younger and had a better prognosis.</a:t>
            </a:r>
            <a:r>
              <a:rPr lang="en-CA" sz="1100" baseline="30000" dirty="0">
                <a:latin typeface="Trebuchet MS" panose="020B0703020202090204" pitchFamily="34" charset="0"/>
              </a:rPr>
              <a:t>11</a:t>
            </a:r>
            <a:r>
              <a:rPr lang="en-CA" sz="1100" dirty="0">
                <a:latin typeface="Trebuchet MS" panose="020B0703020202090204" pitchFamily="34" charset="0"/>
              </a:rPr>
              <a:t> Some of the studies were more specific in terms of the </a:t>
            </a:r>
            <a:r>
              <a:rPr lang="en-CA" sz="1100" dirty="0" err="1">
                <a:latin typeface="Trebuchet MS" panose="020B0703020202090204" pitchFamily="34" charset="0"/>
              </a:rPr>
              <a:t>histotypes</a:t>
            </a:r>
            <a:r>
              <a:rPr lang="en-CA" sz="1100" dirty="0">
                <a:latin typeface="Trebuchet MS" panose="020B0703020202090204" pitchFamily="34" charset="0"/>
              </a:rPr>
              <a:t> of OC, by concluding that clear cell and endometrioid OC had a positive association with endometriosis.</a:t>
            </a:r>
            <a:r>
              <a:rPr lang="en-CA" sz="1100" baseline="30000" dirty="0">
                <a:latin typeface="Trebuchet MS" panose="020B0703020202090204" pitchFamily="34" charset="0"/>
              </a:rPr>
              <a:t>8,10,11</a:t>
            </a:r>
            <a:r>
              <a:rPr lang="en-CA" sz="1100" dirty="0">
                <a:latin typeface="Trebuchet MS" panose="020B0703020202090204" pitchFamily="34" charset="0"/>
              </a:rPr>
              <a:t>Three of the studies hypothesized that estrogen may have a role in the progression of endometriosis and in certain types of ovarian cancer such as endometrioid OC, as this type of OC contains an estrogen rich environment whereas clear cell tumors are not affected by estrogen.</a:t>
            </a:r>
            <a:r>
              <a:rPr lang="en-CA" sz="1100" baseline="30000" dirty="0">
                <a:latin typeface="Trebuchet MS" panose="020B0703020202090204" pitchFamily="34" charset="0"/>
              </a:rPr>
              <a:t>7,10,11</a:t>
            </a:r>
            <a:r>
              <a:rPr lang="en-CA" sz="1100" dirty="0">
                <a:latin typeface="Trebuchet MS" panose="020B0703020202090204" pitchFamily="34" charset="0"/>
              </a:rPr>
              <a:t> </a:t>
            </a:r>
          </a:p>
          <a:p>
            <a:pPr fontAlgn="base"/>
            <a:endParaRPr lang="en-CA" sz="1100" b="1" dirty="0">
              <a:latin typeface="Trebuchet MS" panose="020B0703020202090204" pitchFamily="34" charset="0"/>
            </a:endParaRPr>
          </a:p>
          <a:p>
            <a:pPr fontAlgn="base"/>
            <a:r>
              <a:rPr lang="en-CA" sz="1100" b="1" dirty="0">
                <a:latin typeface="Trebuchet MS" panose="020B0703020202090204" pitchFamily="34" charset="0"/>
              </a:rPr>
              <a:t>Contextualization of results:</a:t>
            </a:r>
          </a:p>
          <a:p>
            <a:pPr marL="171450" indent="-171450" fontAlgn="base">
              <a:buFont typeface="Arial" panose="020B0604020202020204" pitchFamily="34" charset="0"/>
              <a:buChar char="•"/>
            </a:pPr>
            <a:r>
              <a:rPr lang="en-CA" sz="1100" dirty="0">
                <a:latin typeface="Trebuchet MS" panose="020B0703020202090204" pitchFamily="34" charset="0"/>
              </a:rPr>
              <a:t>Due to the lack of knowledge in regard to the cause and mechanism of development of ovarian cancer, it is not surprising that our results were inconsistent. Many previous epidemiological studies have found positive and negative associations between endometriosis and ovarian cancer.</a:t>
            </a:r>
            <a:r>
              <a:rPr lang="en-CA" sz="1100" baseline="30000" dirty="0">
                <a:latin typeface="Trebuchet MS" panose="020B0703020202090204" pitchFamily="34" charset="0"/>
              </a:rPr>
              <a:t>9,12,13 </a:t>
            </a:r>
            <a:r>
              <a:rPr lang="en-CA" sz="1100" dirty="0">
                <a:latin typeface="Trebuchet MS" panose="020B0703020202090204" pitchFamily="34" charset="0"/>
              </a:rPr>
              <a:t>Therefore, heterogeneity does exist in the literature regarding the association between endometriosis and OC. </a:t>
            </a:r>
          </a:p>
          <a:p>
            <a:pPr marL="2012314">
              <a:lnSpc>
                <a:spcPct val="100000"/>
              </a:lnSpc>
              <a:spcBef>
                <a:spcPts val="315"/>
              </a:spcBef>
            </a:pPr>
            <a:endParaRPr sz="1100" dirty="0">
              <a:latin typeface="Trebuchet MS" panose="020B0703020202090204" pitchFamily="34" charset="0"/>
              <a:cs typeface="Trebuchet MS"/>
            </a:endParaRPr>
          </a:p>
        </p:txBody>
      </p:sp>
      <p:sp>
        <p:nvSpPr>
          <p:cNvPr id="24" name="object 24"/>
          <p:cNvSpPr txBox="1"/>
          <p:nvPr/>
        </p:nvSpPr>
        <p:spPr>
          <a:xfrm>
            <a:off x="13976828" y="6419959"/>
            <a:ext cx="5582155" cy="2890535"/>
          </a:xfrm>
          <a:prstGeom prst="rect">
            <a:avLst/>
          </a:prstGeom>
        </p:spPr>
        <p:txBody>
          <a:bodyPr vert="horz" wrap="square" lIns="0" tIns="12700" rIns="0" bIns="0" rtlCol="0">
            <a:spAutoFit/>
          </a:bodyPr>
          <a:lstStyle/>
          <a:p>
            <a:pPr fontAlgn="base"/>
            <a:endParaRPr lang="en-CA" sz="1100" b="1" dirty="0">
              <a:latin typeface="Trebuchet MS" panose="020B0703020202090204" pitchFamily="34" charset="0"/>
            </a:endParaRPr>
          </a:p>
          <a:p>
            <a:pPr fontAlgn="base"/>
            <a:r>
              <a:rPr lang="en-CA" sz="1100" b="1" dirty="0">
                <a:latin typeface="Trebuchet MS" panose="020B0703020202090204" pitchFamily="34" charset="0"/>
              </a:rPr>
              <a:t>Limitations of reviewed articles include:</a:t>
            </a:r>
            <a:endParaRPr lang="en-CA" sz="1100" dirty="0">
              <a:latin typeface="Trebuchet MS" panose="020B0703020202090204" pitchFamily="34" charset="0"/>
            </a:endParaRPr>
          </a:p>
          <a:p>
            <a:pPr marL="171450" indent="-171450" fontAlgn="base">
              <a:buFont typeface="Arial" panose="020B0604020202020204" pitchFamily="34" charset="0"/>
              <a:buChar char="•"/>
            </a:pPr>
            <a:r>
              <a:rPr lang="en-CA" sz="1100" dirty="0">
                <a:latin typeface="Trebuchet MS" panose="020B0703020202090204" pitchFamily="34" charset="0"/>
              </a:rPr>
              <a:t>Recall bias</a:t>
            </a:r>
          </a:p>
          <a:p>
            <a:pPr marL="171450" indent="-171450" fontAlgn="base">
              <a:buFont typeface="Arial" panose="020B0604020202020204" pitchFamily="34" charset="0"/>
              <a:buChar char="•"/>
            </a:pPr>
            <a:r>
              <a:rPr lang="en-CA" sz="1100" dirty="0">
                <a:latin typeface="Trebuchet MS" panose="020B0703020202090204" pitchFamily="34" charset="0"/>
              </a:rPr>
              <a:t>Lead-time bias</a:t>
            </a:r>
          </a:p>
          <a:p>
            <a:pPr marL="171450" indent="-171450" fontAlgn="base">
              <a:buFont typeface="Arial" panose="020B0604020202020204" pitchFamily="34" charset="0"/>
              <a:buChar char="•"/>
            </a:pPr>
            <a:r>
              <a:rPr lang="en-CA" sz="1100" dirty="0">
                <a:latin typeface="Trebuchet MS" panose="020B0703020202090204" pitchFamily="34" charset="0"/>
              </a:rPr>
              <a:t>Selection bias</a:t>
            </a:r>
          </a:p>
          <a:p>
            <a:pPr marL="171450" indent="-171450" fontAlgn="base">
              <a:buFont typeface="Arial" panose="020B0604020202020204" pitchFamily="34" charset="0"/>
              <a:buChar char="•"/>
            </a:pPr>
            <a:r>
              <a:rPr lang="en-CA" sz="1100" dirty="0">
                <a:latin typeface="Trebuchet MS" panose="020B0703020202090204" pitchFamily="34" charset="0"/>
              </a:rPr>
              <a:t>Surveillance bias</a:t>
            </a:r>
          </a:p>
          <a:p>
            <a:pPr fontAlgn="base"/>
            <a:endParaRPr lang="en-CA" sz="1100" b="1" dirty="0">
              <a:latin typeface="Trebuchet MS" panose="020B0703020202090204" pitchFamily="34" charset="0"/>
            </a:endParaRPr>
          </a:p>
          <a:p>
            <a:r>
              <a:rPr lang="en-CA" sz="1100" b="1" dirty="0">
                <a:latin typeface="Trebuchet MS" panose="020B0703020202090204" pitchFamily="34" charset="0"/>
              </a:rPr>
              <a:t>Limitations of the structured review include:</a:t>
            </a:r>
            <a:endParaRPr lang="en-CA" sz="1100" dirty="0">
              <a:latin typeface="Trebuchet MS" panose="020B0703020202090204" pitchFamily="34" charset="0"/>
            </a:endParaRPr>
          </a:p>
          <a:p>
            <a:pPr marL="171450" indent="-171450" fontAlgn="base">
              <a:buFont typeface="Arial" panose="020B0604020202020204" pitchFamily="34" charset="0"/>
              <a:buChar char="•"/>
            </a:pPr>
            <a:r>
              <a:rPr lang="en-CA" sz="1100" dirty="0">
                <a:latin typeface="Trebuchet MS" panose="020B0703020202090204" pitchFamily="34" charset="0"/>
              </a:rPr>
              <a:t>Restriction to peer-reviewed articles found on ScienceDirect, Springer Link and Wiley Online Library that were published in English.</a:t>
            </a:r>
          </a:p>
          <a:p>
            <a:pPr marL="171450" indent="-171450" fontAlgn="base">
              <a:buFont typeface="Arial" panose="020B0604020202020204" pitchFamily="34" charset="0"/>
              <a:buChar char="•"/>
            </a:pPr>
            <a:r>
              <a:rPr lang="en-CA" sz="1100" dirty="0">
                <a:latin typeface="Trebuchet MS" panose="020B0703020202090204" pitchFamily="34" charset="0"/>
              </a:rPr>
              <a:t>Difficulties in comparing studies due differences between articles in regards to; the definition of OC, forms of measurement and confounders that were adjusted for.</a:t>
            </a:r>
          </a:p>
          <a:p>
            <a:endParaRPr lang="en-CA" sz="1100" b="1" dirty="0">
              <a:latin typeface="Trebuchet MS" panose="020B0703020202090204" pitchFamily="34" charset="0"/>
            </a:endParaRPr>
          </a:p>
          <a:p>
            <a:r>
              <a:rPr lang="en-CA" sz="1100" b="1" dirty="0">
                <a:latin typeface="Trebuchet MS" panose="020B0703020202090204" pitchFamily="34" charset="0"/>
              </a:rPr>
              <a:t>Future directions</a:t>
            </a:r>
            <a:endParaRPr lang="en-CA" sz="1100" b="1" dirty="0">
              <a:effectLst/>
              <a:latin typeface="Trebuchet MS" panose="020B0703020202090204" pitchFamily="34" charset="0"/>
            </a:endParaRPr>
          </a:p>
          <a:p>
            <a:pPr marL="628650" lvl="1" indent="-171450" fontAlgn="base">
              <a:buFont typeface="Arial" panose="020B0604020202020204" pitchFamily="34" charset="0"/>
              <a:buChar char="•"/>
            </a:pPr>
            <a:r>
              <a:rPr lang="en-CA" sz="1100" dirty="0">
                <a:latin typeface="Trebuchet MS" panose="020B0703020202090204" pitchFamily="34" charset="0"/>
              </a:rPr>
              <a:t>Further research has to be done in relation to the causes of ovarian cancer</a:t>
            </a:r>
          </a:p>
          <a:p>
            <a:pPr marL="628650" lvl="1" indent="-171450" fontAlgn="base">
              <a:buFont typeface="Arial" panose="020B0604020202020204" pitchFamily="34" charset="0"/>
              <a:buChar char="•"/>
            </a:pPr>
            <a:r>
              <a:rPr lang="en-CA" sz="1100" dirty="0">
                <a:latin typeface="Trebuchet MS" panose="020B0703020202090204" pitchFamily="34" charset="0"/>
              </a:rPr>
              <a:t>If possible, require studies to determine the specific types of ovarian cancers that are linked to endometriosis</a:t>
            </a:r>
            <a:endParaRPr sz="1100" dirty="0">
              <a:latin typeface="Trebuchet MS"/>
              <a:cs typeface="Trebuchet MS"/>
            </a:endParaRPr>
          </a:p>
        </p:txBody>
      </p:sp>
      <p:sp>
        <p:nvSpPr>
          <p:cNvPr id="25" name="object 25"/>
          <p:cNvSpPr/>
          <p:nvPr/>
        </p:nvSpPr>
        <p:spPr>
          <a:xfrm>
            <a:off x="13729985" y="10028803"/>
            <a:ext cx="5985844" cy="2146904"/>
          </a:xfrm>
          <a:custGeom>
            <a:avLst/>
            <a:gdLst/>
            <a:ahLst/>
            <a:cxnLst/>
            <a:rect l="l" t="t" r="r" b="b"/>
            <a:pathLst>
              <a:path w="6038850" h="3072765">
                <a:moveTo>
                  <a:pt x="5526678" y="0"/>
                </a:moveTo>
                <a:lnTo>
                  <a:pt x="512116" y="0"/>
                </a:lnTo>
                <a:lnTo>
                  <a:pt x="465500" y="2093"/>
                </a:lnTo>
                <a:lnTo>
                  <a:pt x="420057" y="8252"/>
                </a:lnTo>
                <a:lnTo>
                  <a:pt x="375968" y="18295"/>
                </a:lnTo>
                <a:lnTo>
                  <a:pt x="333414" y="32043"/>
                </a:lnTo>
                <a:lnTo>
                  <a:pt x="292575" y="49314"/>
                </a:lnTo>
                <a:lnTo>
                  <a:pt x="253632" y="69927"/>
                </a:lnTo>
                <a:lnTo>
                  <a:pt x="216766" y="93701"/>
                </a:lnTo>
                <a:lnTo>
                  <a:pt x="182158" y="120455"/>
                </a:lnTo>
                <a:lnTo>
                  <a:pt x="149987" y="150009"/>
                </a:lnTo>
                <a:lnTo>
                  <a:pt x="120436" y="182182"/>
                </a:lnTo>
                <a:lnTo>
                  <a:pt x="93685" y="216791"/>
                </a:lnTo>
                <a:lnTo>
                  <a:pt x="69914" y="253658"/>
                </a:lnTo>
                <a:lnTo>
                  <a:pt x="49304" y="292600"/>
                </a:lnTo>
                <a:lnTo>
                  <a:pt x="32036" y="333437"/>
                </a:lnTo>
                <a:lnTo>
                  <a:pt x="18291" y="375988"/>
                </a:lnTo>
                <a:lnTo>
                  <a:pt x="8250" y="420072"/>
                </a:lnTo>
                <a:lnTo>
                  <a:pt x="2092" y="465508"/>
                </a:lnTo>
                <a:lnTo>
                  <a:pt x="0" y="512116"/>
                </a:lnTo>
                <a:lnTo>
                  <a:pt x="0" y="2560500"/>
                </a:lnTo>
                <a:lnTo>
                  <a:pt x="2092" y="2607112"/>
                </a:lnTo>
                <a:lnTo>
                  <a:pt x="8250" y="2652552"/>
                </a:lnTo>
                <a:lnTo>
                  <a:pt x="18291" y="2696639"/>
                </a:lnTo>
                <a:lnTo>
                  <a:pt x="32036" y="2739191"/>
                </a:lnTo>
                <a:lnTo>
                  <a:pt x="49304" y="2780029"/>
                </a:lnTo>
                <a:lnTo>
                  <a:pt x="69914" y="2818971"/>
                </a:lnTo>
                <a:lnTo>
                  <a:pt x="93685" y="2855837"/>
                </a:lnTo>
                <a:lnTo>
                  <a:pt x="120436" y="2890446"/>
                </a:lnTo>
                <a:lnTo>
                  <a:pt x="149987" y="2922616"/>
                </a:lnTo>
                <a:lnTo>
                  <a:pt x="182158" y="2952168"/>
                </a:lnTo>
                <a:lnTo>
                  <a:pt x="216766" y="2978920"/>
                </a:lnTo>
                <a:lnTo>
                  <a:pt x="253632" y="3002692"/>
                </a:lnTo>
                <a:lnTo>
                  <a:pt x="292575" y="3023302"/>
                </a:lnTo>
                <a:lnTo>
                  <a:pt x="333414" y="3040571"/>
                </a:lnTo>
                <a:lnTo>
                  <a:pt x="375968" y="3054317"/>
                </a:lnTo>
                <a:lnTo>
                  <a:pt x="420057" y="3064359"/>
                </a:lnTo>
                <a:lnTo>
                  <a:pt x="465500" y="3070517"/>
                </a:lnTo>
                <a:lnTo>
                  <a:pt x="512116" y="3072610"/>
                </a:lnTo>
                <a:lnTo>
                  <a:pt x="5526678" y="3072610"/>
                </a:lnTo>
                <a:lnTo>
                  <a:pt x="5573294" y="3070517"/>
                </a:lnTo>
                <a:lnTo>
                  <a:pt x="5618736" y="3064359"/>
                </a:lnTo>
                <a:lnTo>
                  <a:pt x="5662825" y="3054317"/>
                </a:lnTo>
                <a:lnTo>
                  <a:pt x="5705380" y="3040571"/>
                </a:lnTo>
                <a:lnTo>
                  <a:pt x="5746219" y="3023302"/>
                </a:lnTo>
                <a:lnTo>
                  <a:pt x="5785161" y="3002692"/>
                </a:lnTo>
                <a:lnTo>
                  <a:pt x="5822027" y="2978920"/>
                </a:lnTo>
                <a:lnTo>
                  <a:pt x="5856636" y="2952168"/>
                </a:lnTo>
                <a:lnTo>
                  <a:pt x="5888806" y="2922616"/>
                </a:lnTo>
                <a:lnTo>
                  <a:pt x="5918357" y="2890446"/>
                </a:lnTo>
                <a:lnTo>
                  <a:pt x="5945109" y="2855837"/>
                </a:lnTo>
                <a:lnTo>
                  <a:pt x="5968879" y="2818971"/>
                </a:lnTo>
                <a:lnTo>
                  <a:pt x="5989489" y="2780029"/>
                </a:lnTo>
                <a:lnTo>
                  <a:pt x="6006757" y="2739191"/>
                </a:lnTo>
                <a:lnTo>
                  <a:pt x="6020502" y="2696639"/>
                </a:lnTo>
                <a:lnTo>
                  <a:pt x="6030544" y="2652552"/>
                </a:lnTo>
                <a:lnTo>
                  <a:pt x="6036701" y="2607112"/>
                </a:lnTo>
                <a:lnTo>
                  <a:pt x="6038794" y="2560500"/>
                </a:lnTo>
                <a:lnTo>
                  <a:pt x="6038794" y="512116"/>
                </a:lnTo>
                <a:lnTo>
                  <a:pt x="6036701" y="465508"/>
                </a:lnTo>
                <a:lnTo>
                  <a:pt x="6030544" y="420072"/>
                </a:lnTo>
                <a:lnTo>
                  <a:pt x="6020502" y="375988"/>
                </a:lnTo>
                <a:lnTo>
                  <a:pt x="6006757" y="333437"/>
                </a:lnTo>
                <a:lnTo>
                  <a:pt x="5989489" y="292600"/>
                </a:lnTo>
                <a:lnTo>
                  <a:pt x="5968879" y="253658"/>
                </a:lnTo>
                <a:lnTo>
                  <a:pt x="5945109" y="216791"/>
                </a:lnTo>
                <a:lnTo>
                  <a:pt x="5918357" y="182182"/>
                </a:lnTo>
                <a:lnTo>
                  <a:pt x="5888806" y="150009"/>
                </a:lnTo>
                <a:lnTo>
                  <a:pt x="5856636" y="120455"/>
                </a:lnTo>
                <a:lnTo>
                  <a:pt x="5822027" y="93701"/>
                </a:lnTo>
                <a:lnTo>
                  <a:pt x="5785161" y="69927"/>
                </a:lnTo>
                <a:lnTo>
                  <a:pt x="5746219" y="49314"/>
                </a:lnTo>
                <a:lnTo>
                  <a:pt x="5705380" y="32043"/>
                </a:lnTo>
                <a:lnTo>
                  <a:pt x="5662825" y="18295"/>
                </a:lnTo>
                <a:lnTo>
                  <a:pt x="5618736" y="8252"/>
                </a:lnTo>
                <a:lnTo>
                  <a:pt x="5573294" y="2093"/>
                </a:lnTo>
                <a:lnTo>
                  <a:pt x="5526678" y="0"/>
                </a:lnTo>
                <a:close/>
              </a:path>
            </a:pathLst>
          </a:custGeom>
          <a:solidFill>
            <a:srgbClr val="7DBAC4">
              <a:alpha val="25099"/>
            </a:srgbClr>
          </a:solidFill>
        </p:spPr>
        <p:txBody>
          <a:bodyPr wrap="square" lIns="0" tIns="0" rIns="0" bIns="0" rtlCol="0"/>
          <a:lstStyle/>
          <a:p>
            <a:endParaRPr/>
          </a:p>
        </p:txBody>
      </p:sp>
      <p:sp>
        <p:nvSpPr>
          <p:cNvPr id="26" name="object 26"/>
          <p:cNvSpPr txBox="1"/>
          <p:nvPr/>
        </p:nvSpPr>
        <p:spPr>
          <a:xfrm>
            <a:off x="13929057" y="10116156"/>
            <a:ext cx="5640705" cy="1953740"/>
          </a:xfrm>
          <a:prstGeom prst="rect">
            <a:avLst/>
          </a:prstGeom>
        </p:spPr>
        <p:txBody>
          <a:bodyPr vert="horz" wrap="square" lIns="0" tIns="40005" rIns="0" bIns="0" rtlCol="0">
            <a:spAutoFit/>
          </a:bodyPr>
          <a:lstStyle/>
          <a:p>
            <a:pPr marL="39370" algn="ctr">
              <a:lnSpc>
                <a:spcPct val="100000"/>
              </a:lnSpc>
              <a:spcBef>
                <a:spcPts val="315"/>
              </a:spcBef>
            </a:pPr>
            <a:r>
              <a:rPr sz="2450" b="1" spc="-125" dirty="0">
                <a:latin typeface="Trebuchet MS"/>
                <a:cs typeface="Trebuchet MS"/>
              </a:rPr>
              <a:t>Conclusion</a:t>
            </a:r>
            <a:endParaRPr sz="2450" dirty="0">
              <a:latin typeface="Trebuchet MS"/>
              <a:cs typeface="Trebuchet MS"/>
            </a:endParaRPr>
          </a:p>
          <a:p>
            <a:pPr marL="12700" marR="80645" indent="156210">
              <a:lnSpc>
                <a:spcPct val="100000"/>
              </a:lnSpc>
              <a:spcBef>
                <a:spcPts val="90"/>
              </a:spcBef>
            </a:pPr>
            <a:r>
              <a:rPr lang="en-CA" sz="1100" dirty="0">
                <a:latin typeface="Trebuchet MS" panose="020B0703020202090204" pitchFamily="34" charset="0"/>
              </a:rPr>
              <a:t>Although the majority of our results showed a positive association, there were still some inconsistencies present. However, after evaluating the quality of the studies, there seems to be a connection between women being diagnosed with endometriosis in middle adulthood (40-65) and the likelihood of developing ovarian cancer. Our study also indicates that the association with ENDO differs according to the histological type of OC</a:t>
            </a:r>
            <a:r>
              <a:rPr lang="en-CA" sz="1100">
                <a:latin typeface="Trebuchet MS" panose="020B0703020202090204" pitchFamily="34" charset="0"/>
              </a:rPr>
              <a:t>. Conversely</a:t>
            </a:r>
            <a:r>
              <a:rPr lang="en-CA" sz="1100" dirty="0">
                <a:latin typeface="Trebuchet MS" panose="020B0703020202090204" pitchFamily="34" charset="0"/>
              </a:rPr>
              <a:t>, the two other studies results were either inconclusive or found no association. Therefore, more research in the future should be conducted in order to determine the etiology of ovarian cancer and the mechanism associated between endometriosis and development of ovarian cancer.</a:t>
            </a:r>
            <a:endParaRPr sz="1100" dirty="0">
              <a:latin typeface="Trebuchet MS" panose="020B0703020202090204" pitchFamily="34" charset="0"/>
              <a:cs typeface="Trebuchet MS"/>
            </a:endParaRPr>
          </a:p>
        </p:txBody>
      </p:sp>
      <p:sp>
        <p:nvSpPr>
          <p:cNvPr id="27" name="object 27"/>
          <p:cNvSpPr/>
          <p:nvPr/>
        </p:nvSpPr>
        <p:spPr>
          <a:xfrm>
            <a:off x="13729985" y="12261066"/>
            <a:ext cx="6038850" cy="2826534"/>
          </a:xfrm>
          <a:custGeom>
            <a:avLst/>
            <a:gdLst/>
            <a:ahLst/>
            <a:cxnLst/>
            <a:rect l="l" t="t" r="r" b="b"/>
            <a:pathLst>
              <a:path w="6038850" h="3187700">
                <a:moveTo>
                  <a:pt x="5507534" y="0"/>
                </a:moveTo>
                <a:lnTo>
                  <a:pt x="531260" y="0"/>
                </a:lnTo>
                <a:lnTo>
                  <a:pt x="482907" y="2171"/>
                </a:lnTo>
                <a:lnTo>
                  <a:pt x="435771" y="8559"/>
                </a:lnTo>
                <a:lnTo>
                  <a:pt x="390037" y="18977"/>
                </a:lnTo>
                <a:lnTo>
                  <a:pt x="345894" y="33237"/>
                </a:lnTo>
                <a:lnTo>
                  <a:pt x="303530" y="51152"/>
                </a:lnTo>
                <a:lnTo>
                  <a:pt x="263132" y="72533"/>
                </a:lnTo>
                <a:lnTo>
                  <a:pt x="224887" y="97194"/>
                </a:lnTo>
                <a:lnTo>
                  <a:pt x="188984" y="124947"/>
                </a:lnTo>
                <a:lnTo>
                  <a:pt x="155610" y="155605"/>
                </a:lnTo>
                <a:lnTo>
                  <a:pt x="124952" y="188979"/>
                </a:lnTo>
                <a:lnTo>
                  <a:pt x="97199" y="224882"/>
                </a:lnTo>
                <a:lnTo>
                  <a:pt x="72537" y="263128"/>
                </a:lnTo>
                <a:lnTo>
                  <a:pt x="51154" y="303527"/>
                </a:lnTo>
                <a:lnTo>
                  <a:pt x="33239" y="345893"/>
                </a:lnTo>
                <a:lnTo>
                  <a:pt x="18978" y="390038"/>
                </a:lnTo>
                <a:lnTo>
                  <a:pt x="8560" y="435774"/>
                </a:lnTo>
                <a:lnTo>
                  <a:pt x="2171" y="482915"/>
                </a:lnTo>
                <a:lnTo>
                  <a:pt x="0" y="531271"/>
                </a:lnTo>
                <a:lnTo>
                  <a:pt x="0" y="2656278"/>
                </a:lnTo>
                <a:lnTo>
                  <a:pt x="2171" y="2704634"/>
                </a:lnTo>
                <a:lnTo>
                  <a:pt x="8560" y="2751774"/>
                </a:lnTo>
                <a:lnTo>
                  <a:pt x="18978" y="2797510"/>
                </a:lnTo>
                <a:lnTo>
                  <a:pt x="33239" y="2841655"/>
                </a:lnTo>
                <a:lnTo>
                  <a:pt x="51154" y="2884021"/>
                </a:lnTo>
                <a:lnTo>
                  <a:pt x="72537" y="2924420"/>
                </a:lnTo>
                <a:lnTo>
                  <a:pt x="97199" y="2962665"/>
                </a:lnTo>
                <a:lnTo>
                  <a:pt x="124952" y="2998568"/>
                </a:lnTo>
                <a:lnTo>
                  <a:pt x="155610" y="3031943"/>
                </a:lnTo>
                <a:lnTo>
                  <a:pt x="188984" y="3062600"/>
                </a:lnTo>
                <a:lnTo>
                  <a:pt x="224887" y="3090353"/>
                </a:lnTo>
                <a:lnTo>
                  <a:pt x="263132" y="3115014"/>
                </a:lnTo>
                <a:lnTo>
                  <a:pt x="303530" y="3136396"/>
                </a:lnTo>
                <a:lnTo>
                  <a:pt x="345894" y="3154310"/>
                </a:lnTo>
                <a:lnTo>
                  <a:pt x="390037" y="3168570"/>
                </a:lnTo>
                <a:lnTo>
                  <a:pt x="435771" y="3178988"/>
                </a:lnTo>
                <a:lnTo>
                  <a:pt x="482907" y="3185377"/>
                </a:lnTo>
                <a:lnTo>
                  <a:pt x="531260" y="3187548"/>
                </a:lnTo>
                <a:lnTo>
                  <a:pt x="5507534" y="3187548"/>
                </a:lnTo>
                <a:lnTo>
                  <a:pt x="5555886" y="3185377"/>
                </a:lnTo>
                <a:lnTo>
                  <a:pt x="5603023" y="3178988"/>
                </a:lnTo>
                <a:lnTo>
                  <a:pt x="5648756" y="3168570"/>
                </a:lnTo>
                <a:lnTo>
                  <a:pt x="5692899" y="3154310"/>
                </a:lnTo>
                <a:lnTo>
                  <a:pt x="5735263" y="3136396"/>
                </a:lnTo>
                <a:lnTo>
                  <a:pt x="5775662" y="3115014"/>
                </a:lnTo>
                <a:lnTo>
                  <a:pt x="5813906" y="3090353"/>
                </a:lnTo>
                <a:lnTo>
                  <a:pt x="5849809" y="3062600"/>
                </a:lnTo>
                <a:lnTo>
                  <a:pt x="5883184" y="3031943"/>
                </a:lnTo>
                <a:lnTo>
                  <a:pt x="5913841" y="2998568"/>
                </a:lnTo>
                <a:lnTo>
                  <a:pt x="5941595" y="2962665"/>
                </a:lnTo>
                <a:lnTo>
                  <a:pt x="5966257" y="2924420"/>
                </a:lnTo>
                <a:lnTo>
                  <a:pt x="5987639" y="2884021"/>
                </a:lnTo>
                <a:lnTo>
                  <a:pt x="6005554" y="2841655"/>
                </a:lnTo>
                <a:lnTo>
                  <a:pt x="6019815" y="2797510"/>
                </a:lnTo>
                <a:lnTo>
                  <a:pt x="6030234" y="2751774"/>
                </a:lnTo>
                <a:lnTo>
                  <a:pt x="6036623" y="2704634"/>
                </a:lnTo>
                <a:lnTo>
                  <a:pt x="6038794" y="2656278"/>
                </a:lnTo>
                <a:lnTo>
                  <a:pt x="6038794" y="531271"/>
                </a:lnTo>
                <a:lnTo>
                  <a:pt x="6036623" y="482915"/>
                </a:lnTo>
                <a:lnTo>
                  <a:pt x="6030234" y="435774"/>
                </a:lnTo>
                <a:lnTo>
                  <a:pt x="6019815" y="390038"/>
                </a:lnTo>
                <a:lnTo>
                  <a:pt x="6005554" y="345893"/>
                </a:lnTo>
                <a:lnTo>
                  <a:pt x="5987639" y="303527"/>
                </a:lnTo>
                <a:lnTo>
                  <a:pt x="5966257" y="263128"/>
                </a:lnTo>
                <a:lnTo>
                  <a:pt x="5941595" y="224882"/>
                </a:lnTo>
                <a:lnTo>
                  <a:pt x="5913841" y="188979"/>
                </a:lnTo>
                <a:lnTo>
                  <a:pt x="5883184" y="155605"/>
                </a:lnTo>
                <a:lnTo>
                  <a:pt x="5849809" y="124947"/>
                </a:lnTo>
                <a:lnTo>
                  <a:pt x="5813906" y="97194"/>
                </a:lnTo>
                <a:lnTo>
                  <a:pt x="5775662" y="72533"/>
                </a:lnTo>
                <a:lnTo>
                  <a:pt x="5735263" y="51152"/>
                </a:lnTo>
                <a:lnTo>
                  <a:pt x="5692899" y="33237"/>
                </a:lnTo>
                <a:lnTo>
                  <a:pt x="5648756" y="18977"/>
                </a:lnTo>
                <a:lnTo>
                  <a:pt x="5603023" y="8559"/>
                </a:lnTo>
                <a:lnTo>
                  <a:pt x="5555886" y="2171"/>
                </a:lnTo>
                <a:lnTo>
                  <a:pt x="5507534" y="0"/>
                </a:lnTo>
                <a:close/>
              </a:path>
            </a:pathLst>
          </a:custGeom>
          <a:solidFill>
            <a:srgbClr val="FFE2CE">
              <a:alpha val="19999"/>
            </a:srgbClr>
          </a:solidFill>
        </p:spPr>
        <p:txBody>
          <a:bodyPr wrap="square" lIns="0" tIns="0" rIns="0" bIns="0" rtlCol="0"/>
          <a:lstStyle/>
          <a:p>
            <a:pPr fontAlgn="base"/>
            <a:endParaRPr lang="en-CA" sz="550" dirty="0">
              <a:latin typeface="Trebuchet MS" panose="020B0703020202090204" pitchFamily="34" charset="0"/>
            </a:endParaRPr>
          </a:p>
          <a:p>
            <a:pPr fontAlgn="base"/>
            <a:endParaRPr lang="en-CA" sz="550" dirty="0">
              <a:latin typeface="Trebuchet MS" panose="020B0703020202090204" pitchFamily="34" charset="0"/>
            </a:endParaRPr>
          </a:p>
          <a:p>
            <a:pPr fontAlgn="base"/>
            <a:endParaRPr lang="en-CA" sz="550" dirty="0">
              <a:latin typeface="Trebuchet MS" panose="020B0703020202090204" pitchFamily="34" charset="0"/>
            </a:endParaRPr>
          </a:p>
          <a:p>
            <a:pPr fontAlgn="base"/>
            <a:endParaRPr lang="en-CA" sz="550" dirty="0">
              <a:latin typeface="Trebuchet MS" panose="020B0703020202090204" pitchFamily="34" charset="0"/>
            </a:endParaRPr>
          </a:p>
          <a:p>
            <a:pPr fontAlgn="base"/>
            <a:endParaRPr lang="en-CA" sz="550" dirty="0">
              <a:latin typeface="Trebuchet MS" panose="020B0703020202090204" pitchFamily="34" charset="0"/>
            </a:endParaRPr>
          </a:p>
          <a:p>
            <a:pPr fontAlgn="base"/>
            <a:endParaRPr lang="en-CA" sz="550" dirty="0">
              <a:latin typeface="Trebuchet MS" panose="020B0703020202090204" pitchFamily="34" charset="0"/>
            </a:endParaRPr>
          </a:p>
          <a:p>
            <a:pPr fontAlgn="base"/>
            <a:endParaRPr lang="en-CA" sz="550" dirty="0">
              <a:latin typeface="Trebuchet MS" panose="020B0703020202090204" pitchFamily="34" charset="0"/>
            </a:endParaRPr>
          </a:p>
          <a:p>
            <a:pPr marL="228600" indent="-228600" fontAlgn="base">
              <a:buFont typeface="+mj-lt"/>
              <a:buAutoNum type="arabicPeriod"/>
            </a:pPr>
            <a:r>
              <a:rPr lang="en-CA" sz="550" dirty="0">
                <a:latin typeface="Trebuchet MS" panose="020B0703020202090204" pitchFamily="34" charset="0"/>
              </a:rPr>
              <a:t>Reid BM, </a:t>
            </a:r>
            <a:r>
              <a:rPr lang="en-CA" sz="550" dirty="0" err="1">
                <a:latin typeface="Trebuchet MS" panose="020B0703020202090204" pitchFamily="34" charset="0"/>
              </a:rPr>
              <a:t>Permuth</a:t>
            </a:r>
            <a:r>
              <a:rPr lang="en-CA" sz="550" dirty="0">
                <a:latin typeface="Trebuchet MS" panose="020B0703020202090204" pitchFamily="34" charset="0"/>
              </a:rPr>
              <a:t> JB, Sellers TA. Epidemiology of ovarian cancer: a review [Internet]. Cancer biology &amp; medicine. Chinese Anti-Cancer Association; 2017 [cited 2019Nov26]. Available from: https://</a:t>
            </a:r>
            <a:r>
              <a:rPr lang="en-CA" sz="550" dirty="0" err="1">
                <a:latin typeface="Trebuchet MS" panose="020B0703020202090204" pitchFamily="34" charset="0"/>
              </a:rPr>
              <a:t>www.ncbi.nlm.nih.gov</a:t>
            </a:r>
            <a:r>
              <a:rPr lang="en-CA" sz="550" dirty="0">
                <a:latin typeface="Trebuchet MS" panose="020B0703020202090204" pitchFamily="34" charset="0"/>
              </a:rPr>
              <a:t>/</a:t>
            </a:r>
            <a:r>
              <a:rPr lang="en-CA" sz="550" dirty="0" err="1">
                <a:latin typeface="Trebuchet MS" panose="020B0703020202090204" pitchFamily="34" charset="0"/>
              </a:rPr>
              <a:t>pmc</a:t>
            </a:r>
            <a:r>
              <a:rPr lang="en-CA" sz="550" dirty="0">
                <a:latin typeface="Trebuchet MS" panose="020B0703020202090204" pitchFamily="34" charset="0"/>
              </a:rPr>
              <a:t>/articles/PMC5365187/</a:t>
            </a:r>
          </a:p>
          <a:p>
            <a:pPr marL="228600" indent="-228600" fontAlgn="base">
              <a:buFont typeface="+mj-lt"/>
              <a:buAutoNum type="arabicPeriod"/>
            </a:pPr>
            <a:r>
              <a:rPr lang="en-CA" sz="550" dirty="0">
                <a:latin typeface="Trebuchet MS" panose="020B0703020202090204" pitchFamily="34" charset="0"/>
              </a:rPr>
              <a:t>Admin. What Is Ovarian Cancer? [Internet]. </a:t>
            </a:r>
            <a:r>
              <a:rPr lang="en-CA" sz="550" dirty="0" err="1">
                <a:latin typeface="Trebuchet MS" panose="020B0703020202090204" pitchFamily="34" charset="0"/>
              </a:rPr>
              <a:t>preventovariancancer</a:t>
            </a:r>
            <a:r>
              <a:rPr lang="en-CA" sz="550" dirty="0">
                <a:latin typeface="Trebuchet MS" panose="020B0703020202090204" pitchFamily="34" charset="0"/>
              </a:rPr>
              <a:t>. 2015 [cited 2019Nov26]. Available from: https://</a:t>
            </a:r>
            <a:r>
              <a:rPr lang="en-CA" sz="550" dirty="0" err="1">
                <a:latin typeface="Trebuchet MS" panose="020B0703020202090204" pitchFamily="34" charset="0"/>
              </a:rPr>
              <a:t>www.preventovariancancer.ca</a:t>
            </a:r>
            <a:r>
              <a:rPr lang="en-CA" sz="550" dirty="0">
                <a:latin typeface="Trebuchet MS" panose="020B0703020202090204" pitchFamily="34" charset="0"/>
              </a:rPr>
              <a:t>/what-is-ovarian-cancer</a:t>
            </a:r>
          </a:p>
          <a:p>
            <a:pPr marL="228600" indent="-228600" fontAlgn="base">
              <a:buFont typeface="+mj-lt"/>
              <a:buAutoNum type="arabicPeriod"/>
            </a:pPr>
            <a:r>
              <a:rPr lang="en-CA" sz="550" dirty="0">
                <a:latin typeface="Trebuchet MS" panose="020B0703020202090204" pitchFamily="34" charset="0"/>
              </a:rPr>
              <a:t>Treatments for ovarian cancer - Canadian Cancer Society [Internet]. </a:t>
            </a:r>
            <a:r>
              <a:rPr lang="en-CA" sz="550" dirty="0" err="1">
                <a:latin typeface="Trebuchet MS" panose="020B0703020202090204" pitchFamily="34" charset="0"/>
              </a:rPr>
              <a:t>www.cancer.ca</a:t>
            </a:r>
            <a:r>
              <a:rPr lang="en-CA" sz="550" dirty="0">
                <a:latin typeface="Trebuchet MS" panose="020B0703020202090204" pitchFamily="34" charset="0"/>
              </a:rPr>
              <a:t>. [cited 2019Nov26]. Available from: https://www.cancer.ca/en/cancer-information/cancer-type/ovarian/treatment/?region=on</a:t>
            </a:r>
          </a:p>
          <a:p>
            <a:pPr marL="228600" indent="-228600" fontAlgn="base">
              <a:buFont typeface="+mj-lt"/>
              <a:buAutoNum type="arabicPeriod"/>
            </a:pPr>
            <a:r>
              <a:rPr lang="en-CA" sz="550" dirty="0" err="1">
                <a:latin typeface="Trebuchet MS" panose="020B0703020202090204" pitchFamily="34" charset="0"/>
              </a:rPr>
              <a:t>Hunn</a:t>
            </a:r>
            <a:r>
              <a:rPr lang="en-CA" sz="550" dirty="0">
                <a:latin typeface="Trebuchet MS" panose="020B0703020202090204" pitchFamily="34" charset="0"/>
              </a:rPr>
              <a:t> J, Rodriguez G. Ovarian Cancer: Etiology, Risk Factors, and Epidemiology : Clinical Obstetrics and Gynecology [Internet]. LWW. [cited 2019Nov27]. Available from: https://</a:t>
            </a:r>
            <a:r>
              <a:rPr lang="en-CA" sz="550" dirty="0" err="1">
                <a:latin typeface="Trebuchet MS" panose="020B0703020202090204" pitchFamily="34" charset="0"/>
              </a:rPr>
              <a:t>journals.lww.com</a:t>
            </a:r>
            <a:r>
              <a:rPr lang="en-CA" sz="550" dirty="0">
                <a:latin typeface="Trebuchet MS" panose="020B0703020202090204" pitchFamily="34" charset="0"/>
              </a:rPr>
              <a:t>/</a:t>
            </a:r>
            <a:r>
              <a:rPr lang="en-CA" sz="550" dirty="0" err="1">
                <a:latin typeface="Trebuchet MS" panose="020B0703020202090204" pitchFamily="34" charset="0"/>
              </a:rPr>
              <a:t>clinicalobgyn</a:t>
            </a:r>
            <a:r>
              <a:rPr lang="en-CA" sz="550" dirty="0">
                <a:latin typeface="Trebuchet MS" panose="020B0703020202090204" pitchFamily="34" charset="0"/>
              </a:rPr>
              <a:t>/</a:t>
            </a:r>
            <a:r>
              <a:rPr lang="en-CA" sz="550" dirty="0" err="1">
                <a:latin typeface="Trebuchet MS" panose="020B0703020202090204" pitchFamily="34" charset="0"/>
              </a:rPr>
              <a:t>Fulltext</a:t>
            </a:r>
            <a:r>
              <a:rPr lang="en-CA" sz="550" dirty="0">
                <a:latin typeface="Trebuchet MS" panose="020B0703020202090204" pitchFamily="34" charset="0"/>
              </a:rPr>
              <a:t>/2012/03000/Ovarian_Cancer___Etiology,_Risk_Factors,_and.3.aspx</a:t>
            </a:r>
          </a:p>
          <a:p>
            <a:pPr marL="228600" indent="-228600" fontAlgn="base">
              <a:buFont typeface="+mj-lt"/>
              <a:buAutoNum type="arabicPeriod"/>
            </a:pPr>
            <a:r>
              <a:rPr lang="en-CA" sz="550" dirty="0">
                <a:latin typeface="Trebuchet MS" panose="020B0703020202090204" pitchFamily="34" charset="0"/>
              </a:rPr>
              <a:t>Bas-</a:t>
            </a:r>
            <a:r>
              <a:rPr lang="en-CA" sz="550" dirty="0" err="1">
                <a:latin typeface="Trebuchet MS" panose="020B0703020202090204" pitchFamily="34" charset="0"/>
              </a:rPr>
              <a:t>Esteve</a:t>
            </a:r>
            <a:r>
              <a:rPr lang="en-CA" sz="550" dirty="0">
                <a:latin typeface="Trebuchet MS" panose="020B0703020202090204" pitchFamily="34" charset="0"/>
              </a:rPr>
              <a:t> E, Pérez-Arguedas M, </a:t>
            </a:r>
            <a:r>
              <a:rPr lang="en-CA" sz="550" dirty="0" err="1">
                <a:latin typeface="Trebuchet MS" panose="020B0703020202090204" pitchFamily="34" charset="0"/>
              </a:rPr>
              <a:t>Guarda-Muratori</a:t>
            </a:r>
            <a:r>
              <a:rPr lang="en-CA" sz="550" dirty="0">
                <a:latin typeface="Trebuchet MS" panose="020B0703020202090204" pitchFamily="34" charset="0"/>
              </a:rPr>
              <a:t> GA, </a:t>
            </a:r>
            <a:r>
              <a:rPr lang="en-CA" sz="550" dirty="0" err="1">
                <a:latin typeface="Trebuchet MS" panose="020B0703020202090204" pitchFamily="34" charset="0"/>
              </a:rPr>
              <a:t>Acién</a:t>
            </a:r>
            <a:r>
              <a:rPr lang="en-CA" sz="550" dirty="0">
                <a:latin typeface="Trebuchet MS" panose="020B0703020202090204" pitchFamily="34" charset="0"/>
              </a:rPr>
              <a:t> M, </a:t>
            </a:r>
            <a:r>
              <a:rPr lang="en-CA" sz="550" dirty="0" err="1">
                <a:latin typeface="Trebuchet MS" panose="020B0703020202090204" pitchFamily="34" charset="0"/>
              </a:rPr>
              <a:t>Acién</a:t>
            </a:r>
            <a:r>
              <a:rPr lang="en-CA" sz="550" dirty="0">
                <a:latin typeface="Trebuchet MS" panose="020B0703020202090204" pitchFamily="34" charset="0"/>
              </a:rPr>
              <a:t> P. Endometriosis and ovarian cancer: Their association and relationship [Internet]. European Journal of Obstetrics &amp; Gynecology and Reproductive Biology: X. Elsevier; 2019 [cited 2019Nov24]. Available from: https://</a:t>
            </a:r>
            <a:r>
              <a:rPr lang="en-CA" sz="550" dirty="0" err="1">
                <a:latin typeface="Trebuchet MS" panose="020B0703020202090204" pitchFamily="34" charset="0"/>
              </a:rPr>
              <a:t>www.sciencedirect.com</a:t>
            </a:r>
            <a:r>
              <a:rPr lang="en-CA" sz="550" dirty="0">
                <a:latin typeface="Trebuchet MS" panose="020B0703020202090204" pitchFamily="34" charset="0"/>
              </a:rPr>
              <a:t>/science/article/</a:t>
            </a:r>
            <a:r>
              <a:rPr lang="en-CA" sz="550" dirty="0" err="1">
                <a:latin typeface="Trebuchet MS" panose="020B0703020202090204" pitchFamily="34" charset="0"/>
              </a:rPr>
              <a:t>pii</a:t>
            </a:r>
            <a:r>
              <a:rPr lang="en-CA" sz="550" dirty="0">
                <a:latin typeface="Trebuchet MS" panose="020B0703020202090204" pitchFamily="34" charset="0"/>
              </a:rPr>
              <a:t>/S2590161319300870</a:t>
            </a:r>
          </a:p>
          <a:p>
            <a:pPr marL="228600" indent="-228600" fontAlgn="base">
              <a:buFont typeface="+mj-lt"/>
              <a:buAutoNum type="arabicPeriod"/>
            </a:pPr>
            <a:r>
              <a:rPr lang="en-CA" sz="550" dirty="0">
                <a:latin typeface="Trebuchet MS" panose="020B0703020202090204" pitchFamily="34" charset="0"/>
              </a:rPr>
              <a:t>Poole EM, Lin WT, </a:t>
            </a:r>
            <a:r>
              <a:rPr lang="en-CA" sz="550" dirty="0" err="1">
                <a:latin typeface="Trebuchet MS" panose="020B0703020202090204" pitchFamily="34" charset="0"/>
              </a:rPr>
              <a:t>Kvaskoff</a:t>
            </a:r>
            <a:r>
              <a:rPr lang="en-CA" sz="550" dirty="0">
                <a:latin typeface="Trebuchet MS" panose="020B0703020202090204" pitchFamily="34" charset="0"/>
              </a:rPr>
              <a:t> M, Terry KL, </a:t>
            </a:r>
            <a:r>
              <a:rPr lang="en-CA" sz="550" dirty="0" err="1">
                <a:latin typeface="Trebuchet MS" panose="020B0703020202090204" pitchFamily="34" charset="0"/>
              </a:rPr>
              <a:t>Missmer</a:t>
            </a:r>
            <a:r>
              <a:rPr lang="en-CA" sz="550" dirty="0">
                <a:latin typeface="Trebuchet MS" panose="020B0703020202090204" pitchFamily="34" charset="0"/>
              </a:rPr>
              <a:t> SA, Immaculata De Vivo. Endometriosis and risk of ovarian and endometrial cancers in a large prospective cohort of U.S. nurses [Internet]. SpringerLink. Springer International Publishing; 2017 [cited 2019Nov28]. Available from: https://link.springer.com/article/10.1007/s10552-017-0856-4 </a:t>
            </a:r>
          </a:p>
          <a:p>
            <a:pPr marL="228600" indent="-228600" fontAlgn="base">
              <a:buFont typeface="+mj-lt"/>
              <a:buAutoNum type="arabicPeriod"/>
            </a:pPr>
            <a:r>
              <a:rPr lang="en-CA" sz="550" dirty="0">
                <a:latin typeface="Trebuchet MS" panose="020B0703020202090204" pitchFamily="34" charset="0"/>
              </a:rPr>
              <a:t>Kobayashi H, </a:t>
            </a:r>
            <a:r>
              <a:rPr lang="en-CA" sz="550" dirty="0" err="1">
                <a:latin typeface="Trebuchet MS" panose="020B0703020202090204" pitchFamily="34" charset="0"/>
              </a:rPr>
              <a:t>Sumimoto</a:t>
            </a:r>
            <a:r>
              <a:rPr lang="en-CA" sz="550" dirty="0">
                <a:latin typeface="Trebuchet MS" panose="020B0703020202090204" pitchFamily="34" charset="0"/>
              </a:rPr>
              <a:t> K, </a:t>
            </a:r>
            <a:r>
              <a:rPr lang="en-CA" sz="550" dirty="0" err="1">
                <a:latin typeface="Trebuchet MS" panose="020B0703020202090204" pitchFamily="34" charset="0"/>
              </a:rPr>
              <a:t>Moniwa</a:t>
            </a:r>
            <a:r>
              <a:rPr lang="en-CA" sz="550" dirty="0">
                <a:latin typeface="Trebuchet MS" panose="020B0703020202090204" pitchFamily="34" charset="0"/>
              </a:rPr>
              <a:t> N, Imai M, Takakura K, </a:t>
            </a:r>
            <a:r>
              <a:rPr lang="en-CA" sz="550" dirty="0" err="1">
                <a:latin typeface="Trebuchet MS" panose="020B0703020202090204" pitchFamily="34" charset="0"/>
              </a:rPr>
              <a:t>Kuromaki</a:t>
            </a:r>
            <a:r>
              <a:rPr lang="en-CA" sz="550" dirty="0">
                <a:latin typeface="Trebuchet MS" panose="020B0703020202090204" pitchFamily="34" charset="0"/>
              </a:rPr>
              <a:t> T, et al. Risk of developing ovarian cancer among women with ovarian endometrioma: a cohort study in Shizuoka, Japan [Internet]. Wiley Online Library. John Wiley &amp; Sons, Ltd (10.1111); 2006 [cited 2019Nov28]. Available from: https://onlinelibrary.wiley.com/doi/abs/10.1111/j.1525-1438.2006.00754.x</a:t>
            </a:r>
          </a:p>
          <a:p>
            <a:pPr marL="228600" indent="-228600" fontAlgn="base">
              <a:buFont typeface="+mj-lt"/>
              <a:buAutoNum type="arabicPeriod"/>
            </a:pPr>
            <a:r>
              <a:rPr lang="en-CA" sz="550" dirty="0">
                <a:latin typeface="Trebuchet MS" panose="020B0703020202090204" pitchFamily="34" charset="0"/>
              </a:rPr>
              <a:t>Aris A. Endometriosis-associated ovarian cancer: A ten-year cohort study of women living in the </a:t>
            </a:r>
            <a:r>
              <a:rPr lang="en-CA" sz="550" dirty="0" err="1">
                <a:latin typeface="Trebuchet MS" panose="020B0703020202090204" pitchFamily="34" charset="0"/>
              </a:rPr>
              <a:t>Estrie</a:t>
            </a:r>
            <a:r>
              <a:rPr lang="en-CA" sz="550" dirty="0">
                <a:latin typeface="Trebuchet MS" panose="020B0703020202090204" pitchFamily="34" charset="0"/>
              </a:rPr>
              <a:t> Region of Quebec, Canada [Internet]. SpringerLink. BioMed Central; 2010 [cited 2019Nov28]. Available from: https://link.springer.com/article/10.1186/1757-2215-3-2</a:t>
            </a:r>
          </a:p>
          <a:p>
            <a:pPr marL="228600" indent="-228600" fontAlgn="base">
              <a:buFont typeface="+mj-lt"/>
              <a:buAutoNum type="arabicPeriod"/>
            </a:pPr>
            <a:r>
              <a:rPr lang="en-CA" sz="550" dirty="0">
                <a:latin typeface="Trebuchet MS" panose="020B0703020202090204" pitchFamily="34" charset="0"/>
              </a:rPr>
              <a:t>Olson JE, </a:t>
            </a:r>
            <a:r>
              <a:rPr lang="en-CA" sz="550" dirty="0" err="1">
                <a:latin typeface="Trebuchet MS" panose="020B0703020202090204" pitchFamily="34" charset="0"/>
              </a:rPr>
              <a:t>Cerhan</a:t>
            </a:r>
            <a:r>
              <a:rPr lang="en-CA" sz="550" dirty="0">
                <a:latin typeface="Trebuchet MS" panose="020B0703020202090204" pitchFamily="34" charset="0"/>
              </a:rPr>
              <a:t> JR, M.S. CAJ, Anderson KE, Vachon CM, Sellers TA. Postmenopausal cancer risk after self‐reported endometriosis diagnosis in the Iowa Women's Health Study [Internet]. Wiley Online Library. John Wiley &amp; Sons, Ltd; 2002 [cited 2019Nov28]. Available from: https://onlinelibrary.wiley.com/doi/full/10.1002/cncr.10370</a:t>
            </a:r>
          </a:p>
          <a:p>
            <a:pPr marL="228600" indent="-228600" fontAlgn="base">
              <a:buFont typeface="+mj-lt"/>
              <a:buAutoNum type="arabicPeriod"/>
            </a:pPr>
            <a:r>
              <a:rPr lang="en-CA" sz="550" dirty="0" err="1">
                <a:latin typeface="Trebuchet MS" panose="020B0703020202090204" pitchFamily="34" charset="0"/>
              </a:rPr>
              <a:t>Mogensen</a:t>
            </a:r>
            <a:r>
              <a:rPr lang="en-CA" sz="550" dirty="0">
                <a:latin typeface="Trebuchet MS" panose="020B0703020202090204" pitchFamily="34" charset="0"/>
              </a:rPr>
              <a:t> JB, </a:t>
            </a:r>
            <a:r>
              <a:rPr lang="en-CA" sz="550" dirty="0" err="1">
                <a:latin typeface="Trebuchet MS" panose="020B0703020202090204" pitchFamily="34" charset="0"/>
              </a:rPr>
              <a:t>Kjær</a:t>
            </a:r>
            <a:r>
              <a:rPr lang="en-CA" sz="550" dirty="0">
                <a:latin typeface="Trebuchet MS" panose="020B0703020202090204" pitchFamily="34" charset="0"/>
              </a:rPr>
              <a:t> SK, </a:t>
            </a:r>
            <a:r>
              <a:rPr lang="en-CA" sz="550" dirty="0" err="1">
                <a:latin typeface="Trebuchet MS" panose="020B0703020202090204" pitchFamily="34" charset="0"/>
              </a:rPr>
              <a:t>Mellemkjær</a:t>
            </a:r>
            <a:r>
              <a:rPr lang="en-CA" sz="550" dirty="0">
                <a:latin typeface="Trebuchet MS" panose="020B0703020202090204" pitchFamily="34" charset="0"/>
              </a:rPr>
              <a:t> L, Jensen A. Endometriosis and risks for ovarian, endometrial and breast cancers: A nationwide cohort study [Internet]. Gynecologic Oncology. Academic Press; 2016 [cited 2019Nov28]. Available from: https://www.sciencedirect.com/science/article/abs/pii/S0090825816309647</a:t>
            </a:r>
          </a:p>
          <a:p>
            <a:pPr marL="228600" indent="-228600" fontAlgn="base">
              <a:buFont typeface="+mj-lt"/>
              <a:buAutoNum type="arabicPeriod"/>
            </a:pPr>
            <a:r>
              <a:rPr lang="en-CA" sz="550" dirty="0">
                <a:latin typeface="Trebuchet MS" panose="020B0703020202090204" pitchFamily="34" charset="0"/>
              </a:rPr>
              <a:t>Bas-</a:t>
            </a:r>
            <a:r>
              <a:rPr lang="en-CA" sz="550" dirty="0" err="1">
                <a:latin typeface="Trebuchet MS" panose="020B0703020202090204" pitchFamily="34" charset="0"/>
              </a:rPr>
              <a:t>Esteve</a:t>
            </a:r>
            <a:r>
              <a:rPr lang="en-CA" sz="550" dirty="0">
                <a:latin typeface="Trebuchet MS" panose="020B0703020202090204" pitchFamily="34" charset="0"/>
              </a:rPr>
              <a:t> E, Pérez-Arguedas M, </a:t>
            </a:r>
            <a:r>
              <a:rPr lang="en-CA" sz="550" dirty="0" err="1">
                <a:latin typeface="Trebuchet MS" panose="020B0703020202090204" pitchFamily="34" charset="0"/>
              </a:rPr>
              <a:t>Guarda-Muratori</a:t>
            </a:r>
            <a:r>
              <a:rPr lang="en-CA" sz="550" dirty="0">
                <a:latin typeface="Trebuchet MS" panose="020B0703020202090204" pitchFamily="34" charset="0"/>
              </a:rPr>
              <a:t> GA, </a:t>
            </a:r>
            <a:r>
              <a:rPr lang="en-CA" sz="550" dirty="0" err="1">
                <a:latin typeface="Trebuchet MS" panose="020B0703020202090204" pitchFamily="34" charset="0"/>
              </a:rPr>
              <a:t>Acién</a:t>
            </a:r>
            <a:r>
              <a:rPr lang="en-CA" sz="550" dirty="0">
                <a:latin typeface="Trebuchet MS" panose="020B0703020202090204" pitchFamily="34" charset="0"/>
              </a:rPr>
              <a:t> M, </a:t>
            </a:r>
            <a:r>
              <a:rPr lang="en-CA" sz="550" dirty="0" err="1">
                <a:latin typeface="Trebuchet MS" panose="020B0703020202090204" pitchFamily="34" charset="0"/>
              </a:rPr>
              <a:t>Acién</a:t>
            </a:r>
            <a:r>
              <a:rPr lang="en-CA" sz="550" dirty="0">
                <a:latin typeface="Trebuchet MS" panose="020B0703020202090204" pitchFamily="34" charset="0"/>
              </a:rPr>
              <a:t> P. Endometriosis and ovarian cancer: Their association and relationship [Internet]. European Journal of Obstetrics &amp; Gynecology and Reproductive Biology: X. Elsevier; 2019 [cited 2019Nov28]. Available from: https://www.sciencedirect.com/science/article/pii/S2590161319300870</a:t>
            </a:r>
          </a:p>
          <a:p>
            <a:pPr marL="228600" indent="-228600" fontAlgn="base">
              <a:buFont typeface="+mj-lt"/>
              <a:buAutoNum type="arabicPeriod"/>
            </a:pPr>
            <a:r>
              <a:rPr lang="en-CA" sz="550" dirty="0">
                <a:latin typeface="Trebuchet MS" panose="020B0703020202090204" pitchFamily="34" charset="0"/>
              </a:rPr>
              <a:t>Kim HS, Kim TH, Chung HH, Song YS. Risk and prognosis of ovarian cancer in women with endometriosis: a meta-analysis [Internet]. Nature News. Nature Publishing Group; 2014 [cited 2019Nov28]. Available from: https://www.nature.com/articles/bjc201429</a:t>
            </a:r>
          </a:p>
          <a:p>
            <a:pPr marL="228600" indent="-228600" fontAlgn="base">
              <a:buFont typeface="+mj-lt"/>
              <a:buAutoNum type="arabicPeriod"/>
            </a:pPr>
            <a:r>
              <a:rPr lang="en-CA" sz="550" dirty="0" err="1">
                <a:latin typeface="Trebuchet MS" panose="020B0703020202090204" pitchFamily="34" charset="0"/>
              </a:rPr>
              <a:t>Melin</a:t>
            </a:r>
            <a:r>
              <a:rPr lang="en-CA" sz="550" dirty="0">
                <a:latin typeface="Trebuchet MS" panose="020B0703020202090204" pitchFamily="34" charset="0"/>
              </a:rPr>
              <a:t>, Persson, Bergqvist. Endometriosis and the risk of cancer with special emphasis on ovarian cancer [Internet]. OUP Academic. Oxford University Press; 2006 [cited 2019Nov28]. Available from: https://</a:t>
            </a:r>
            <a:r>
              <a:rPr lang="en-CA" sz="550" dirty="0" err="1">
                <a:latin typeface="Trebuchet MS" panose="020B0703020202090204" pitchFamily="34" charset="0"/>
              </a:rPr>
              <a:t>academic.oup.com</a:t>
            </a:r>
            <a:r>
              <a:rPr lang="en-CA" sz="550" dirty="0">
                <a:latin typeface="Trebuchet MS" panose="020B0703020202090204" pitchFamily="34" charset="0"/>
              </a:rPr>
              <a:t>/</a:t>
            </a:r>
            <a:r>
              <a:rPr lang="en-CA" sz="550" dirty="0" err="1">
                <a:latin typeface="Trebuchet MS" panose="020B0703020202090204" pitchFamily="34" charset="0"/>
              </a:rPr>
              <a:t>humrep</a:t>
            </a:r>
            <a:r>
              <a:rPr lang="en-CA" sz="550" dirty="0">
                <a:latin typeface="Trebuchet MS" panose="020B0703020202090204" pitchFamily="34" charset="0"/>
              </a:rPr>
              <a:t>/article/21/5/1237/987084</a:t>
            </a:r>
          </a:p>
        </p:txBody>
      </p:sp>
      <p:sp>
        <p:nvSpPr>
          <p:cNvPr id="28" name="object 28"/>
          <p:cNvSpPr txBox="1"/>
          <p:nvPr/>
        </p:nvSpPr>
        <p:spPr>
          <a:xfrm>
            <a:off x="14037750" y="12371562"/>
            <a:ext cx="5644515" cy="393056"/>
          </a:xfrm>
          <a:prstGeom prst="rect">
            <a:avLst/>
          </a:prstGeom>
        </p:spPr>
        <p:txBody>
          <a:bodyPr vert="horz" wrap="square" lIns="0" tIns="15875" rIns="0" bIns="0" rtlCol="0">
            <a:spAutoFit/>
          </a:bodyPr>
          <a:lstStyle/>
          <a:p>
            <a:pPr marL="2118995">
              <a:lnSpc>
                <a:spcPct val="100000"/>
              </a:lnSpc>
              <a:spcBef>
                <a:spcPts val="125"/>
              </a:spcBef>
            </a:pPr>
            <a:r>
              <a:rPr sz="2450" b="1" spc="-160" dirty="0">
                <a:latin typeface="Trebuchet MS"/>
                <a:cs typeface="Trebuchet MS"/>
              </a:rPr>
              <a:t>References</a:t>
            </a:r>
            <a:endParaRPr sz="2450" dirty="0">
              <a:latin typeface="Trebuchet MS"/>
              <a:cs typeface="Trebuchet MS"/>
            </a:endParaRPr>
          </a:p>
        </p:txBody>
      </p:sp>
      <p:sp>
        <p:nvSpPr>
          <p:cNvPr id="30" name="object 30"/>
          <p:cNvSpPr/>
          <p:nvPr/>
        </p:nvSpPr>
        <p:spPr>
          <a:xfrm>
            <a:off x="6483650" y="2727492"/>
            <a:ext cx="2349200" cy="657890"/>
          </a:xfrm>
          <a:custGeom>
            <a:avLst/>
            <a:gdLst/>
            <a:ahLst/>
            <a:cxnLst/>
            <a:rect l="l" t="t" r="r" b="b"/>
            <a:pathLst>
              <a:path w="2375534" h="608964">
                <a:moveTo>
                  <a:pt x="2273596" y="0"/>
                </a:moveTo>
                <a:lnTo>
                  <a:pt x="101480" y="0"/>
                </a:lnTo>
                <a:lnTo>
                  <a:pt x="61984" y="7976"/>
                </a:lnTo>
                <a:lnTo>
                  <a:pt x="29727" y="29727"/>
                </a:lnTo>
                <a:lnTo>
                  <a:pt x="7976" y="61984"/>
                </a:lnTo>
                <a:lnTo>
                  <a:pt x="0" y="101480"/>
                </a:lnTo>
                <a:lnTo>
                  <a:pt x="0" y="507461"/>
                </a:lnTo>
                <a:lnTo>
                  <a:pt x="7976" y="546957"/>
                </a:lnTo>
                <a:lnTo>
                  <a:pt x="29727" y="579214"/>
                </a:lnTo>
                <a:lnTo>
                  <a:pt x="61984" y="600965"/>
                </a:lnTo>
                <a:lnTo>
                  <a:pt x="101480" y="608941"/>
                </a:lnTo>
                <a:lnTo>
                  <a:pt x="2273596" y="608941"/>
                </a:lnTo>
                <a:lnTo>
                  <a:pt x="2313092" y="600965"/>
                </a:lnTo>
                <a:lnTo>
                  <a:pt x="2345349" y="579214"/>
                </a:lnTo>
                <a:lnTo>
                  <a:pt x="2367100" y="546957"/>
                </a:lnTo>
                <a:lnTo>
                  <a:pt x="2375076" y="507461"/>
                </a:lnTo>
                <a:lnTo>
                  <a:pt x="2375076" y="101480"/>
                </a:lnTo>
                <a:lnTo>
                  <a:pt x="2367100" y="61984"/>
                </a:lnTo>
                <a:lnTo>
                  <a:pt x="2345349" y="29727"/>
                </a:lnTo>
                <a:lnTo>
                  <a:pt x="2313092" y="7976"/>
                </a:lnTo>
                <a:lnTo>
                  <a:pt x="2273596" y="0"/>
                </a:lnTo>
                <a:close/>
              </a:path>
            </a:pathLst>
          </a:custGeom>
          <a:solidFill>
            <a:srgbClr val="A8D6D5"/>
          </a:solidFill>
        </p:spPr>
        <p:txBody>
          <a:bodyPr wrap="square" lIns="0" tIns="0" rIns="0" bIns="0" rtlCol="0"/>
          <a:lstStyle/>
          <a:p>
            <a:endParaRPr/>
          </a:p>
        </p:txBody>
      </p:sp>
      <p:sp>
        <p:nvSpPr>
          <p:cNvPr id="31" name="object 31"/>
          <p:cNvSpPr txBox="1"/>
          <p:nvPr/>
        </p:nvSpPr>
        <p:spPr>
          <a:xfrm>
            <a:off x="6534735" y="2811116"/>
            <a:ext cx="2102485" cy="520655"/>
          </a:xfrm>
          <a:prstGeom prst="rect">
            <a:avLst/>
          </a:prstGeom>
        </p:spPr>
        <p:txBody>
          <a:bodyPr vert="horz" wrap="square" lIns="0" tIns="12700" rIns="0" bIns="0" rtlCol="0">
            <a:spAutoFit/>
          </a:bodyPr>
          <a:lstStyle/>
          <a:p>
            <a:pPr marL="12700" marR="5080" indent="-635" algn="ctr">
              <a:lnSpc>
                <a:spcPct val="100000"/>
              </a:lnSpc>
              <a:spcBef>
                <a:spcPts val="100"/>
              </a:spcBef>
            </a:pPr>
            <a:r>
              <a:rPr sz="1100" b="1" spc="-65" dirty="0">
                <a:latin typeface="Trebuchet MS"/>
                <a:cs typeface="Trebuchet MS"/>
              </a:rPr>
              <a:t>Articles identified </a:t>
            </a:r>
            <a:r>
              <a:rPr sz="1100" b="1" spc="-50" dirty="0">
                <a:latin typeface="Trebuchet MS"/>
                <a:cs typeface="Trebuchet MS"/>
              </a:rPr>
              <a:t>on </a:t>
            </a:r>
            <a:r>
              <a:rPr sz="1100" b="1" spc="-60" dirty="0">
                <a:latin typeface="Trebuchet MS"/>
                <a:cs typeface="Trebuchet MS"/>
              </a:rPr>
              <a:t>databases:  </a:t>
            </a:r>
            <a:r>
              <a:rPr lang="en-CA" sz="1100" spc="-60" dirty="0">
                <a:latin typeface="Trebuchet MS"/>
                <a:cs typeface="Trebuchet MS"/>
              </a:rPr>
              <a:t>ScienceDirect, Springer Link </a:t>
            </a:r>
            <a:r>
              <a:rPr sz="1100" spc="-5" dirty="0">
                <a:latin typeface="Trebuchet MS"/>
                <a:cs typeface="Trebuchet MS"/>
              </a:rPr>
              <a:t>&amp;</a:t>
            </a:r>
            <a:r>
              <a:rPr lang="en-CA" sz="1100" spc="-5" dirty="0">
                <a:latin typeface="Trebuchet MS"/>
                <a:cs typeface="Trebuchet MS"/>
              </a:rPr>
              <a:t> Wiley Online Library</a:t>
            </a:r>
            <a:endParaRPr sz="1100" dirty="0">
              <a:latin typeface="Trebuchet MS"/>
              <a:cs typeface="Trebuchet MS"/>
            </a:endParaRPr>
          </a:p>
        </p:txBody>
      </p:sp>
      <p:sp>
        <p:nvSpPr>
          <p:cNvPr id="32" name="object 32"/>
          <p:cNvSpPr/>
          <p:nvPr/>
        </p:nvSpPr>
        <p:spPr>
          <a:xfrm>
            <a:off x="10000690" y="4116399"/>
            <a:ext cx="2272588" cy="1092051"/>
          </a:xfrm>
          <a:custGeom>
            <a:avLst/>
            <a:gdLst/>
            <a:ahLst/>
            <a:cxnLst/>
            <a:rect l="l" t="t" r="r" b="b"/>
            <a:pathLst>
              <a:path w="1762125" h="798829">
                <a:moveTo>
                  <a:pt x="1628984" y="0"/>
                </a:moveTo>
                <a:lnTo>
                  <a:pt x="133135" y="0"/>
                </a:lnTo>
                <a:lnTo>
                  <a:pt x="91068" y="6785"/>
                </a:lnTo>
                <a:lnTo>
                  <a:pt x="54523" y="25681"/>
                </a:lnTo>
                <a:lnTo>
                  <a:pt x="25697" y="54497"/>
                </a:lnTo>
                <a:lnTo>
                  <a:pt x="6790" y="91045"/>
                </a:lnTo>
                <a:lnTo>
                  <a:pt x="0" y="133135"/>
                </a:lnTo>
                <a:lnTo>
                  <a:pt x="0" y="665617"/>
                </a:lnTo>
                <a:lnTo>
                  <a:pt x="6790" y="707706"/>
                </a:lnTo>
                <a:lnTo>
                  <a:pt x="25697" y="744254"/>
                </a:lnTo>
                <a:lnTo>
                  <a:pt x="54523" y="773071"/>
                </a:lnTo>
                <a:lnTo>
                  <a:pt x="91068" y="791967"/>
                </a:lnTo>
                <a:lnTo>
                  <a:pt x="133135" y="798752"/>
                </a:lnTo>
                <a:lnTo>
                  <a:pt x="1628984" y="798752"/>
                </a:lnTo>
                <a:lnTo>
                  <a:pt x="1671074" y="791967"/>
                </a:lnTo>
                <a:lnTo>
                  <a:pt x="1707622" y="773071"/>
                </a:lnTo>
                <a:lnTo>
                  <a:pt x="1736438" y="744254"/>
                </a:lnTo>
                <a:lnTo>
                  <a:pt x="1755334" y="707706"/>
                </a:lnTo>
                <a:lnTo>
                  <a:pt x="1762119" y="665617"/>
                </a:lnTo>
                <a:lnTo>
                  <a:pt x="1762119" y="133135"/>
                </a:lnTo>
                <a:lnTo>
                  <a:pt x="1755334" y="91045"/>
                </a:lnTo>
                <a:lnTo>
                  <a:pt x="1736438" y="54497"/>
                </a:lnTo>
                <a:lnTo>
                  <a:pt x="1707622" y="25681"/>
                </a:lnTo>
                <a:lnTo>
                  <a:pt x="1671074" y="6785"/>
                </a:lnTo>
                <a:lnTo>
                  <a:pt x="1628984" y="0"/>
                </a:lnTo>
                <a:close/>
              </a:path>
            </a:pathLst>
          </a:custGeom>
          <a:solidFill>
            <a:srgbClr val="A8D6D5"/>
          </a:solidFill>
        </p:spPr>
        <p:txBody>
          <a:bodyPr wrap="square" lIns="0" tIns="0" rIns="0" bIns="0" rtlCol="0"/>
          <a:lstStyle/>
          <a:p>
            <a:endParaRPr/>
          </a:p>
        </p:txBody>
      </p:sp>
      <p:sp>
        <p:nvSpPr>
          <p:cNvPr id="35" name="object 35"/>
          <p:cNvSpPr txBox="1"/>
          <p:nvPr/>
        </p:nvSpPr>
        <p:spPr>
          <a:xfrm>
            <a:off x="6747107" y="2496864"/>
            <a:ext cx="4272915" cy="417422"/>
          </a:xfrm>
          <a:prstGeom prst="rect">
            <a:avLst/>
          </a:prstGeom>
        </p:spPr>
        <p:txBody>
          <a:bodyPr vert="horz" wrap="square" lIns="0" tIns="40005" rIns="0" bIns="0" rtlCol="0">
            <a:spAutoFit/>
          </a:bodyPr>
          <a:lstStyle/>
          <a:p>
            <a:pPr marL="2714625">
              <a:lnSpc>
                <a:spcPct val="100000"/>
              </a:lnSpc>
              <a:spcBef>
                <a:spcPts val="315"/>
              </a:spcBef>
            </a:pPr>
            <a:r>
              <a:rPr sz="2450" b="1" spc="-45" dirty="0">
                <a:latin typeface="Trebuchet MS"/>
                <a:cs typeface="Trebuchet MS"/>
              </a:rPr>
              <a:t>Methods</a:t>
            </a:r>
            <a:endParaRPr sz="2450" dirty="0">
              <a:latin typeface="Trebuchet MS"/>
              <a:cs typeface="Trebuchet MS"/>
            </a:endParaRPr>
          </a:p>
        </p:txBody>
      </p:sp>
      <p:sp>
        <p:nvSpPr>
          <p:cNvPr id="36" name="object 36"/>
          <p:cNvSpPr/>
          <p:nvPr/>
        </p:nvSpPr>
        <p:spPr>
          <a:xfrm>
            <a:off x="12109450" y="5086636"/>
            <a:ext cx="801694" cy="683629"/>
          </a:xfrm>
          <a:custGeom>
            <a:avLst/>
            <a:gdLst/>
            <a:ahLst/>
            <a:cxnLst/>
            <a:rect l="l" t="t" r="r" b="b"/>
            <a:pathLst>
              <a:path w="944245" h="958214">
                <a:moveTo>
                  <a:pt x="786358" y="0"/>
                </a:moveTo>
                <a:lnTo>
                  <a:pt x="157283" y="0"/>
                </a:lnTo>
                <a:lnTo>
                  <a:pt x="107565" y="8017"/>
                </a:lnTo>
                <a:lnTo>
                  <a:pt x="64389" y="30343"/>
                </a:lnTo>
                <a:lnTo>
                  <a:pt x="30343" y="64389"/>
                </a:lnTo>
                <a:lnTo>
                  <a:pt x="8017" y="107565"/>
                </a:lnTo>
                <a:lnTo>
                  <a:pt x="0" y="157283"/>
                </a:lnTo>
                <a:lnTo>
                  <a:pt x="0" y="800439"/>
                </a:lnTo>
                <a:lnTo>
                  <a:pt x="8017" y="850157"/>
                </a:lnTo>
                <a:lnTo>
                  <a:pt x="30343" y="893333"/>
                </a:lnTo>
                <a:lnTo>
                  <a:pt x="64389" y="927379"/>
                </a:lnTo>
                <a:lnTo>
                  <a:pt x="107565" y="949705"/>
                </a:lnTo>
                <a:lnTo>
                  <a:pt x="157283" y="957723"/>
                </a:lnTo>
                <a:lnTo>
                  <a:pt x="786358" y="957723"/>
                </a:lnTo>
                <a:lnTo>
                  <a:pt x="836081" y="949705"/>
                </a:lnTo>
                <a:lnTo>
                  <a:pt x="879272" y="927379"/>
                </a:lnTo>
                <a:lnTo>
                  <a:pt x="913335" y="893333"/>
                </a:lnTo>
                <a:lnTo>
                  <a:pt x="935676" y="850157"/>
                </a:lnTo>
                <a:lnTo>
                  <a:pt x="943699" y="800439"/>
                </a:lnTo>
                <a:lnTo>
                  <a:pt x="943699" y="157283"/>
                </a:lnTo>
                <a:lnTo>
                  <a:pt x="935676" y="107565"/>
                </a:lnTo>
                <a:lnTo>
                  <a:pt x="913335" y="64389"/>
                </a:lnTo>
                <a:lnTo>
                  <a:pt x="879272" y="30343"/>
                </a:lnTo>
                <a:lnTo>
                  <a:pt x="836081" y="8017"/>
                </a:lnTo>
                <a:lnTo>
                  <a:pt x="786358" y="0"/>
                </a:lnTo>
                <a:close/>
              </a:path>
            </a:pathLst>
          </a:custGeom>
          <a:solidFill>
            <a:srgbClr val="A8D6D5"/>
          </a:solidFill>
        </p:spPr>
        <p:txBody>
          <a:bodyPr wrap="square" lIns="0" tIns="0" rIns="0" bIns="0" rtlCol="0"/>
          <a:lstStyle/>
          <a:p>
            <a:endParaRPr dirty="0"/>
          </a:p>
        </p:txBody>
      </p:sp>
      <p:sp>
        <p:nvSpPr>
          <p:cNvPr id="37" name="object 37"/>
          <p:cNvSpPr txBox="1"/>
          <p:nvPr/>
        </p:nvSpPr>
        <p:spPr>
          <a:xfrm>
            <a:off x="12161653" y="5283891"/>
            <a:ext cx="578660" cy="259045"/>
          </a:xfrm>
          <a:prstGeom prst="rect">
            <a:avLst/>
          </a:prstGeom>
        </p:spPr>
        <p:txBody>
          <a:bodyPr vert="horz" wrap="square" lIns="0" tIns="12700" rIns="0" bIns="0" rtlCol="0">
            <a:spAutoFit/>
          </a:bodyPr>
          <a:lstStyle/>
          <a:p>
            <a:pPr marL="635" algn="ctr">
              <a:lnSpc>
                <a:spcPct val="100000"/>
              </a:lnSpc>
            </a:pPr>
            <a:r>
              <a:rPr sz="1600" b="1" spc="-10" dirty="0">
                <a:latin typeface="Trebuchet MS"/>
                <a:cs typeface="Trebuchet MS"/>
              </a:rPr>
              <a:t>N </a:t>
            </a:r>
            <a:r>
              <a:rPr sz="1600" b="1" spc="-100" dirty="0">
                <a:latin typeface="Trebuchet MS"/>
                <a:cs typeface="Trebuchet MS"/>
              </a:rPr>
              <a:t>=</a:t>
            </a:r>
            <a:r>
              <a:rPr sz="1600" b="1" spc="-185" dirty="0">
                <a:latin typeface="Trebuchet MS"/>
                <a:cs typeface="Trebuchet MS"/>
              </a:rPr>
              <a:t> </a:t>
            </a:r>
            <a:r>
              <a:rPr lang="en-CA" sz="1600" b="1" spc="-90" dirty="0">
                <a:latin typeface="Trebuchet MS"/>
                <a:cs typeface="Trebuchet MS"/>
              </a:rPr>
              <a:t>6</a:t>
            </a:r>
            <a:endParaRPr sz="1600" dirty="0">
              <a:latin typeface="Trebuchet MS"/>
              <a:cs typeface="Trebuchet MS"/>
            </a:endParaRPr>
          </a:p>
        </p:txBody>
      </p:sp>
      <p:sp>
        <p:nvSpPr>
          <p:cNvPr id="41" name="object 41"/>
          <p:cNvSpPr/>
          <p:nvPr/>
        </p:nvSpPr>
        <p:spPr>
          <a:xfrm>
            <a:off x="12493927" y="1875238"/>
            <a:ext cx="270170" cy="1263956"/>
          </a:xfrm>
          <a:prstGeom prst="rect">
            <a:avLst/>
          </a:prstGeom>
          <a:blipFill>
            <a:blip r:embed="rId3" cstate="print"/>
            <a:stretch>
              <a:fillRect/>
            </a:stretch>
          </a:blipFill>
        </p:spPr>
        <p:txBody>
          <a:bodyPr wrap="square" lIns="0" tIns="0" rIns="0" bIns="0" rtlCol="0"/>
          <a:lstStyle/>
          <a:p>
            <a:endParaRPr/>
          </a:p>
        </p:txBody>
      </p:sp>
      <p:sp>
        <p:nvSpPr>
          <p:cNvPr id="42" name="object 42"/>
          <p:cNvSpPr/>
          <p:nvPr/>
        </p:nvSpPr>
        <p:spPr>
          <a:xfrm>
            <a:off x="12764096" y="1875238"/>
            <a:ext cx="1352415" cy="289067"/>
          </a:xfrm>
          <a:prstGeom prst="rect">
            <a:avLst/>
          </a:prstGeom>
          <a:blipFill>
            <a:blip r:embed="rId4" cstate="print"/>
            <a:stretch>
              <a:fillRect/>
            </a:stretch>
          </a:blipFill>
        </p:spPr>
        <p:txBody>
          <a:bodyPr wrap="square" lIns="0" tIns="0" rIns="0" bIns="0" rtlCol="0"/>
          <a:lstStyle/>
          <a:p>
            <a:endParaRPr/>
          </a:p>
        </p:txBody>
      </p:sp>
      <p:sp>
        <p:nvSpPr>
          <p:cNvPr id="44" name="object 44"/>
          <p:cNvSpPr/>
          <p:nvPr/>
        </p:nvSpPr>
        <p:spPr>
          <a:xfrm>
            <a:off x="12493927" y="3139218"/>
            <a:ext cx="1352416" cy="289068"/>
          </a:xfrm>
          <a:prstGeom prst="rect">
            <a:avLst/>
          </a:prstGeom>
          <a:blipFill>
            <a:blip r:embed="rId5" cstate="print"/>
            <a:stretch>
              <a:fillRect/>
            </a:stretch>
          </a:blipFill>
        </p:spPr>
        <p:txBody>
          <a:bodyPr wrap="square" lIns="0" tIns="0" rIns="0" bIns="0" rtlCol="0"/>
          <a:lstStyle/>
          <a:p>
            <a:endParaRPr/>
          </a:p>
        </p:txBody>
      </p:sp>
      <p:sp>
        <p:nvSpPr>
          <p:cNvPr id="45" name="object 45"/>
          <p:cNvSpPr/>
          <p:nvPr/>
        </p:nvSpPr>
        <p:spPr>
          <a:xfrm>
            <a:off x="13846342" y="2164330"/>
            <a:ext cx="270168" cy="1263957"/>
          </a:xfrm>
          <a:prstGeom prst="rect">
            <a:avLst/>
          </a:prstGeom>
          <a:blipFill>
            <a:blip r:embed="rId6" cstate="print"/>
            <a:stretch>
              <a:fillRect/>
            </a:stretch>
          </a:blipFill>
        </p:spPr>
        <p:txBody>
          <a:bodyPr wrap="square" lIns="0" tIns="0" rIns="0" bIns="0" rtlCol="0"/>
          <a:lstStyle/>
          <a:p>
            <a:endParaRPr/>
          </a:p>
        </p:txBody>
      </p:sp>
      <p:sp>
        <p:nvSpPr>
          <p:cNvPr id="48" name="object 48"/>
          <p:cNvSpPr/>
          <p:nvPr/>
        </p:nvSpPr>
        <p:spPr>
          <a:xfrm>
            <a:off x="17595849" y="316887"/>
            <a:ext cx="2086416" cy="1712188"/>
          </a:xfrm>
          <a:prstGeom prst="rect">
            <a:avLst/>
          </a:prstGeom>
          <a:blipFill>
            <a:blip r:embed="rId7" cstate="print"/>
            <a:stretch>
              <a:fillRect/>
            </a:stretch>
          </a:blipFill>
        </p:spPr>
        <p:txBody>
          <a:bodyPr wrap="square" lIns="0" tIns="0" rIns="0" bIns="0" rtlCol="0"/>
          <a:lstStyle/>
          <a:p>
            <a:endParaRPr/>
          </a:p>
        </p:txBody>
      </p:sp>
      <p:sp>
        <p:nvSpPr>
          <p:cNvPr id="49" name="object 30">
            <a:extLst>
              <a:ext uri="{FF2B5EF4-FFF2-40B4-BE49-F238E27FC236}">
                <a16:creationId xmlns:a16="http://schemas.microsoft.com/office/drawing/2014/main" id="{9AD01F50-B54F-1A4F-A243-20409ED78156}"/>
              </a:ext>
            </a:extLst>
          </p:cNvPr>
          <p:cNvSpPr/>
          <p:nvPr/>
        </p:nvSpPr>
        <p:spPr>
          <a:xfrm>
            <a:off x="8327524" y="3256548"/>
            <a:ext cx="2191381" cy="1059133"/>
          </a:xfrm>
          <a:custGeom>
            <a:avLst/>
            <a:gdLst/>
            <a:ahLst/>
            <a:cxnLst/>
            <a:rect l="l" t="t" r="r" b="b"/>
            <a:pathLst>
              <a:path w="2375534" h="608964">
                <a:moveTo>
                  <a:pt x="2273596" y="0"/>
                </a:moveTo>
                <a:lnTo>
                  <a:pt x="101480" y="0"/>
                </a:lnTo>
                <a:lnTo>
                  <a:pt x="61984" y="7976"/>
                </a:lnTo>
                <a:lnTo>
                  <a:pt x="29727" y="29727"/>
                </a:lnTo>
                <a:lnTo>
                  <a:pt x="7976" y="61984"/>
                </a:lnTo>
                <a:lnTo>
                  <a:pt x="0" y="101480"/>
                </a:lnTo>
                <a:lnTo>
                  <a:pt x="0" y="507461"/>
                </a:lnTo>
                <a:lnTo>
                  <a:pt x="7976" y="546957"/>
                </a:lnTo>
                <a:lnTo>
                  <a:pt x="29727" y="579214"/>
                </a:lnTo>
                <a:lnTo>
                  <a:pt x="61984" y="600965"/>
                </a:lnTo>
                <a:lnTo>
                  <a:pt x="101480" y="608941"/>
                </a:lnTo>
                <a:lnTo>
                  <a:pt x="2273596" y="608941"/>
                </a:lnTo>
                <a:lnTo>
                  <a:pt x="2313092" y="600965"/>
                </a:lnTo>
                <a:lnTo>
                  <a:pt x="2345349" y="579214"/>
                </a:lnTo>
                <a:lnTo>
                  <a:pt x="2367100" y="546957"/>
                </a:lnTo>
                <a:lnTo>
                  <a:pt x="2375076" y="507461"/>
                </a:lnTo>
                <a:lnTo>
                  <a:pt x="2375076" y="101480"/>
                </a:lnTo>
                <a:lnTo>
                  <a:pt x="2367100" y="61984"/>
                </a:lnTo>
                <a:lnTo>
                  <a:pt x="2345349" y="29727"/>
                </a:lnTo>
                <a:lnTo>
                  <a:pt x="2313092" y="7976"/>
                </a:lnTo>
                <a:lnTo>
                  <a:pt x="2273596" y="0"/>
                </a:lnTo>
                <a:close/>
              </a:path>
            </a:pathLst>
          </a:custGeom>
          <a:solidFill>
            <a:srgbClr val="A8D6D5"/>
          </a:solidFill>
        </p:spPr>
        <p:txBody>
          <a:bodyPr wrap="square" lIns="0" tIns="0" rIns="0" bIns="0" rtlCol="0"/>
          <a:lstStyle/>
          <a:p>
            <a:endParaRPr dirty="0"/>
          </a:p>
        </p:txBody>
      </p:sp>
      <p:sp>
        <p:nvSpPr>
          <p:cNvPr id="50" name="TextBox 49">
            <a:extLst>
              <a:ext uri="{FF2B5EF4-FFF2-40B4-BE49-F238E27FC236}">
                <a16:creationId xmlns:a16="http://schemas.microsoft.com/office/drawing/2014/main" id="{0C211842-31F4-1941-89DC-40BDBD5EFA81}"/>
              </a:ext>
            </a:extLst>
          </p:cNvPr>
          <p:cNvSpPr txBox="1"/>
          <p:nvPr/>
        </p:nvSpPr>
        <p:spPr>
          <a:xfrm>
            <a:off x="8327523" y="3301458"/>
            <a:ext cx="2570997" cy="938719"/>
          </a:xfrm>
          <a:prstGeom prst="rect">
            <a:avLst/>
          </a:prstGeom>
          <a:noFill/>
        </p:spPr>
        <p:txBody>
          <a:bodyPr wrap="square" rtlCol="0">
            <a:spAutoFit/>
          </a:bodyPr>
          <a:lstStyle/>
          <a:p>
            <a:r>
              <a:rPr lang="en-CA" sz="1100" b="1" dirty="0">
                <a:latin typeface="Trebuchet MS" panose="020B0703020202090204" pitchFamily="34" charset="0"/>
              </a:rPr>
              <a:t>Inclusion Criteria</a:t>
            </a:r>
          </a:p>
          <a:p>
            <a:pPr marL="171450" indent="-171450">
              <a:buFont typeface="Wingdings" pitchFamily="2" charset="2"/>
              <a:buChar char="v"/>
            </a:pPr>
            <a:r>
              <a:rPr lang="en-CA" sz="1100" dirty="0">
                <a:latin typeface="Trebuchet MS" panose="020B0703020202090204" pitchFamily="34" charset="0"/>
              </a:rPr>
              <a:t>Adult Women</a:t>
            </a:r>
          </a:p>
          <a:p>
            <a:pPr marL="171450" indent="-171450">
              <a:buFont typeface="Wingdings" pitchFamily="2" charset="2"/>
              <a:buChar char="v"/>
            </a:pPr>
            <a:r>
              <a:rPr lang="en-CA" sz="1100" dirty="0">
                <a:latin typeface="Trebuchet MS" panose="020B0703020202090204" pitchFamily="34" charset="0"/>
              </a:rPr>
              <a:t>English Language</a:t>
            </a:r>
          </a:p>
          <a:p>
            <a:pPr marL="171450" indent="-171450">
              <a:buFont typeface="Wingdings" pitchFamily="2" charset="2"/>
              <a:buChar char="v"/>
            </a:pPr>
            <a:r>
              <a:rPr lang="en-CA" sz="1100" dirty="0">
                <a:latin typeface="Trebuchet MS" panose="020B0703020202090204" pitchFamily="34" charset="0"/>
              </a:rPr>
              <a:t>Published between 2002-2019</a:t>
            </a:r>
          </a:p>
          <a:p>
            <a:pPr marL="171450" indent="-171450">
              <a:buFont typeface="Wingdings" pitchFamily="2" charset="2"/>
              <a:buChar char="v"/>
            </a:pPr>
            <a:r>
              <a:rPr lang="en-CA" sz="1100" dirty="0">
                <a:latin typeface="Trebuchet MS" panose="020B0703020202090204" pitchFamily="34" charset="0"/>
              </a:rPr>
              <a:t>Peer-reviewed journal</a:t>
            </a:r>
          </a:p>
        </p:txBody>
      </p:sp>
      <p:sp>
        <p:nvSpPr>
          <p:cNvPr id="51" name="object 38">
            <a:extLst>
              <a:ext uri="{FF2B5EF4-FFF2-40B4-BE49-F238E27FC236}">
                <a16:creationId xmlns:a16="http://schemas.microsoft.com/office/drawing/2014/main" id="{D4686EA8-A2A7-574C-B1AC-0F5583962399}"/>
              </a:ext>
            </a:extLst>
          </p:cNvPr>
          <p:cNvSpPr/>
          <p:nvPr/>
        </p:nvSpPr>
        <p:spPr>
          <a:xfrm rot="2182920">
            <a:off x="9455620" y="4331181"/>
            <a:ext cx="496403" cy="611505"/>
          </a:xfrm>
          <a:custGeom>
            <a:avLst/>
            <a:gdLst/>
            <a:ahLst/>
            <a:cxnLst/>
            <a:rect l="l" t="t" r="r" b="b"/>
            <a:pathLst>
              <a:path w="472440" h="611504">
                <a:moveTo>
                  <a:pt x="236186" y="0"/>
                </a:moveTo>
                <a:lnTo>
                  <a:pt x="236186" y="152860"/>
                </a:lnTo>
                <a:lnTo>
                  <a:pt x="0" y="152860"/>
                </a:lnTo>
                <a:lnTo>
                  <a:pt x="0" y="458524"/>
                </a:lnTo>
                <a:lnTo>
                  <a:pt x="236186" y="458524"/>
                </a:lnTo>
                <a:lnTo>
                  <a:pt x="236186" y="611327"/>
                </a:lnTo>
                <a:lnTo>
                  <a:pt x="472315" y="305663"/>
                </a:lnTo>
                <a:lnTo>
                  <a:pt x="236186" y="0"/>
                </a:lnTo>
                <a:close/>
              </a:path>
            </a:pathLst>
          </a:custGeom>
          <a:solidFill>
            <a:schemeClr val="bg1"/>
          </a:solidFill>
        </p:spPr>
        <p:txBody>
          <a:bodyPr wrap="square" lIns="0" tIns="0" rIns="0" bIns="0" rtlCol="0"/>
          <a:lstStyle/>
          <a:p>
            <a:endParaRPr/>
          </a:p>
        </p:txBody>
      </p:sp>
      <p:sp>
        <p:nvSpPr>
          <p:cNvPr id="52" name="object 38">
            <a:extLst>
              <a:ext uri="{FF2B5EF4-FFF2-40B4-BE49-F238E27FC236}">
                <a16:creationId xmlns:a16="http://schemas.microsoft.com/office/drawing/2014/main" id="{9DA09D9E-7AD7-2C44-BA39-A0333D171683}"/>
              </a:ext>
            </a:extLst>
          </p:cNvPr>
          <p:cNvSpPr/>
          <p:nvPr/>
        </p:nvSpPr>
        <p:spPr>
          <a:xfrm rot="1421954">
            <a:off x="11620331" y="5148255"/>
            <a:ext cx="472440" cy="611505"/>
          </a:xfrm>
          <a:custGeom>
            <a:avLst/>
            <a:gdLst/>
            <a:ahLst/>
            <a:cxnLst/>
            <a:rect l="l" t="t" r="r" b="b"/>
            <a:pathLst>
              <a:path w="472440" h="611504">
                <a:moveTo>
                  <a:pt x="236186" y="0"/>
                </a:moveTo>
                <a:lnTo>
                  <a:pt x="236186" y="152860"/>
                </a:lnTo>
                <a:lnTo>
                  <a:pt x="0" y="152860"/>
                </a:lnTo>
                <a:lnTo>
                  <a:pt x="0" y="458524"/>
                </a:lnTo>
                <a:lnTo>
                  <a:pt x="236186" y="458524"/>
                </a:lnTo>
                <a:lnTo>
                  <a:pt x="236186" y="611327"/>
                </a:lnTo>
                <a:lnTo>
                  <a:pt x="472315" y="305663"/>
                </a:lnTo>
                <a:lnTo>
                  <a:pt x="236186" y="0"/>
                </a:lnTo>
                <a:close/>
              </a:path>
            </a:pathLst>
          </a:custGeom>
          <a:solidFill>
            <a:schemeClr val="bg1"/>
          </a:solidFill>
        </p:spPr>
        <p:txBody>
          <a:bodyPr wrap="square" lIns="0" tIns="0" rIns="0" bIns="0" rtlCol="0"/>
          <a:lstStyle/>
          <a:p>
            <a:endParaRPr dirty="0"/>
          </a:p>
        </p:txBody>
      </p:sp>
      <p:sp>
        <p:nvSpPr>
          <p:cNvPr id="38" name="object 38"/>
          <p:cNvSpPr/>
          <p:nvPr/>
        </p:nvSpPr>
        <p:spPr>
          <a:xfrm rot="2122193">
            <a:off x="7835711" y="3374416"/>
            <a:ext cx="472440" cy="611505"/>
          </a:xfrm>
          <a:custGeom>
            <a:avLst/>
            <a:gdLst/>
            <a:ahLst/>
            <a:cxnLst/>
            <a:rect l="l" t="t" r="r" b="b"/>
            <a:pathLst>
              <a:path w="472440" h="611504">
                <a:moveTo>
                  <a:pt x="236186" y="0"/>
                </a:moveTo>
                <a:lnTo>
                  <a:pt x="236186" y="152860"/>
                </a:lnTo>
                <a:lnTo>
                  <a:pt x="0" y="152860"/>
                </a:lnTo>
                <a:lnTo>
                  <a:pt x="0" y="458524"/>
                </a:lnTo>
                <a:lnTo>
                  <a:pt x="236186" y="458524"/>
                </a:lnTo>
                <a:lnTo>
                  <a:pt x="236186" y="611327"/>
                </a:lnTo>
                <a:lnTo>
                  <a:pt x="472315" y="305663"/>
                </a:lnTo>
                <a:lnTo>
                  <a:pt x="236186" y="0"/>
                </a:lnTo>
                <a:close/>
              </a:path>
            </a:pathLst>
          </a:custGeom>
          <a:solidFill>
            <a:schemeClr val="bg1"/>
          </a:solidFill>
        </p:spPr>
        <p:txBody>
          <a:bodyPr wrap="square" lIns="0" tIns="0" rIns="0" bIns="0" rtlCol="0"/>
          <a:lstStyle/>
          <a:p>
            <a:endParaRPr dirty="0"/>
          </a:p>
        </p:txBody>
      </p:sp>
      <p:sp>
        <p:nvSpPr>
          <p:cNvPr id="33" name="object 33"/>
          <p:cNvSpPr txBox="1"/>
          <p:nvPr/>
        </p:nvSpPr>
        <p:spPr>
          <a:xfrm>
            <a:off x="10060664" y="4181412"/>
            <a:ext cx="2272588" cy="897682"/>
          </a:xfrm>
          <a:prstGeom prst="rect">
            <a:avLst/>
          </a:prstGeom>
        </p:spPr>
        <p:txBody>
          <a:bodyPr vert="horz" wrap="square" lIns="0" tIns="12700" rIns="0" bIns="0" rtlCol="0">
            <a:spAutoFit/>
          </a:bodyPr>
          <a:lstStyle/>
          <a:p>
            <a:pPr marL="12700" marR="5080" algn="ctr">
              <a:lnSpc>
                <a:spcPct val="100000"/>
              </a:lnSpc>
              <a:spcBef>
                <a:spcPts val="100"/>
              </a:spcBef>
            </a:pPr>
            <a:r>
              <a:rPr lang="en-CA" sz="1100" b="1" dirty="0">
                <a:latin typeface="Trebuchet MS"/>
                <a:cs typeface="Trebuchet MS"/>
              </a:rPr>
              <a:t>Exclusion Criteria</a:t>
            </a:r>
          </a:p>
          <a:p>
            <a:pPr marL="184150" marR="5080" indent="-171450">
              <a:lnSpc>
                <a:spcPct val="100000"/>
              </a:lnSpc>
              <a:spcBef>
                <a:spcPts val="100"/>
              </a:spcBef>
              <a:buFont typeface="Wingdings" pitchFamily="2" charset="2"/>
              <a:buChar char="v"/>
            </a:pPr>
            <a:r>
              <a:rPr lang="en-CA" sz="1100" dirty="0">
                <a:latin typeface="Trebuchet MS"/>
                <a:cs typeface="Trebuchet MS"/>
              </a:rPr>
              <a:t>Systematic review and meta-analyses</a:t>
            </a:r>
          </a:p>
          <a:p>
            <a:pPr marL="184150" marR="5080" indent="-171450">
              <a:lnSpc>
                <a:spcPct val="100000"/>
              </a:lnSpc>
              <a:spcBef>
                <a:spcPts val="100"/>
              </a:spcBef>
              <a:buFont typeface="Wingdings" pitchFamily="2" charset="2"/>
              <a:buChar char="v"/>
            </a:pPr>
            <a:r>
              <a:rPr lang="en-CA" sz="1100" dirty="0">
                <a:latin typeface="Trebuchet MS"/>
                <a:cs typeface="Trebuchet MS"/>
              </a:rPr>
              <a:t>Other Languages</a:t>
            </a:r>
          </a:p>
          <a:p>
            <a:pPr marL="184150" marR="5080" indent="-171450">
              <a:lnSpc>
                <a:spcPct val="100000"/>
              </a:lnSpc>
              <a:spcBef>
                <a:spcPts val="100"/>
              </a:spcBef>
              <a:buFont typeface="Wingdings" pitchFamily="2" charset="2"/>
              <a:buChar char="v"/>
            </a:pPr>
            <a:r>
              <a:rPr lang="en-CA" sz="1100" dirty="0">
                <a:latin typeface="Trebuchet MS"/>
                <a:cs typeface="Trebuchet MS"/>
              </a:rPr>
              <a:t>Non-article sources</a:t>
            </a:r>
          </a:p>
        </p:txBody>
      </p:sp>
      <p:sp>
        <p:nvSpPr>
          <p:cNvPr id="53" name="TextBox 52">
            <a:extLst>
              <a:ext uri="{FF2B5EF4-FFF2-40B4-BE49-F238E27FC236}">
                <a16:creationId xmlns:a16="http://schemas.microsoft.com/office/drawing/2014/main" id="{D8BA3996-03AC-B342-90DF-CD4A1C2C373B}"/>
              </a:ext>
            </a:extLst>
          </p:cNvPr>
          <p:cNvSpPr txBox="1"/>
          <p:nvPr/>
        </p:nvSpPr>
        <p:spPr>
          <a:xfrm>
            <a:off x="251959" y="14389438"/>
            <a:ext cx="4847091" cy="600164"/>
          </a:xfrm>
          <a:prstGeom prst="rect">
            <a:avLst/>
          </a:prstGeom>
          <a:noFill/>
        </p:spPr>
        <p:txBody>
          <a:bodyPr wrap="square" rtlCol="0">
            <a:spAutoFit/>
          </a:bodyPr>
          <a:lstStyle/>
          <a:p>
            <a:r>
              <a:rPr lang="en-CA" sz="1100" dirty="0">
                <a:latin typeface="Trebuchet MS" panose="020B0703020202090204" pitchFamily="34" charset="0"/>
              </a:rPr>
              <a:t>OC = Ovarian Cancer,  ENDO = Endometriosis, EAOC – Endometriosis Associated Ovarian Cancer, RR = Relative Risk, HR= Hazard Ratio, </a:t>
            </a:r>
          </a:p>
          <a:p>
            <a:r>
              <a:rPr lang="en-CA" sz="1100" dirty="0">
                <a:latin typeface="Trebuchet MS" panose="020B0703020202090204" pitchFamily="34" charset="0"/>
              </a:rPr>
              <a:t>CI = Confidence Interval, SIR = Standardized Incidence Ratio</a:t>
            </a:r>
          </a:p>
        </p:txBody>
      </p:sp>
      <p:sp>
        <p:nvSpPr>
          <p:cNvPr id="54" name="TextBox 53">
            <a:extLst>
              <a:ext uri="{FF2B5EF4-FFF2-40B4-BE49-F238E27FC236}">
                <a16:creationId xmlns:a16="http://schemas.microsoft.com/office/drawing/2014/main" id="{4B353482-74FA-EA40-B819-676B842C7CAC}"/>
              </a:ext>
            </a:extLst>
          </p:cNvPr>
          <p:cNvSpPr txBox="1"/>
          <p:nvPr/>
        </p:nvSpPr>
        <p:spPr>
          <a:xfrm>
            <a:off x="370920" y="7107640"/>
            <a:ext cx="5625688" cy="6017032"/>
          </a:xfrm>
          <a:prstGeom prst="rect">
            <a:avLst/>
          </a:prstGeom>
          <a:noFill/>
        </p:spPr>
        <p:txBody>
          <a:bodyPr wrap="square" rtlCol="0">
            <a:spAutoFit/>
          </a:bodyPr>
          <a:lstStyle/>
          <a:p>
            <a:r>
              <a:rPr lang="en-CA" sz="1100" dirty="0">
                <a:latin typeface="Trebuchet MS" panose="020B0703020202090204" pitchFamily="34" charset="0"/>
              </a:rPr>
              <a:t>Ovarian cancer, or OC, is the fifth leading cause of deaths related to cancer in Canadian women as well as the most lethal cancer in the female reproductive system. The number of Canadian women currently living with ovarian cancer is an estimated 17,000. Worldwide, it is estimated that there are 239,000 new cases and 152,000 deaths annually due to OC.¹ Most cases of ovarian cancer are diagnosed at an advanced stage which leads to an overall lower survival rate. A major factor contributing to the low survival rate is that most women experience vague symptoms, such as discomfort in the pelvic area, bloating, changing bowel movements, and frequent urination, when the cancer has reached its later stages and has spread to other organs. There are 5 types ovarian, or epithelial, cancer: high-grade serous, low-grade serous, endometrioid, clear cell, and mucinous. The most common and lethal among these subsets is high-grade serous cancer, as well as the centre of focus of various treatment programs. These types may be differentiated through their clinical behaviours such as response to treatment, diagnosed stage, survival, genetic mutations, and risk factors. Late stages of ovarian cancer have a higher mortality rate and low survival rate with only 30% of patients who survive more than 5 years following their diagnosis. Early-stage ovarian cancer is associated with a better prognosis as can be seen in a higher survival rate of up to 90% of patients who survive more than 5 years.² Current ovarian cancer treatment plans include: surgeries such as hysterectomy and cystectomy, chemotherapy, hormonal therapy, radiation therapy, and targeted therapy.³ The etiology of OC is not well understood due to the intra-abdominal location of the ovary, which makes it difficult to observe the activity occurring in the ovarian surface epithelium. Another consequence is the difficulty in defining the cell of origin of OC. However, it has been hypothesized that the cell of origin for OC may potentially find its origins in the fallopian tube.⁴ Various studies have analyzed the association between OC and endometriosis (ENDO), which is characterized by the growth of endometrial tissue outside of the uterus. Knowledge on the relation between OC and endometriosis is lacking due to multiple factors. In the majority of patients with endometriosis, the manifestations and malignant activity remain unclear and difficult to observe. Additionally, there is a lack of sufficient evidence of patients with confirmed cases of endometriosis which was then followed by the development of cancer.⁵ Therefore, the findings on the effect of endometriosis on ovarian cancer are inconsistent and further research is required.</a:t>
            </a:r>
            <a:endParaRPr lang="en-CA" sz="1100" b="0" dirty="0">
              <a:effectLst/>
              <a:latin typeface="Trebuchet MS" panose="020B0703020202090204" pitchFamily="34" charset="0"/>
            </a:endParaRPr>
          </a:p>
          <a:p>
            <a:br>
              <a:rPr lang="en-CA" sz="1100" dirty="0">
                <a:latin typeface="Trebuchet MS" panose="020B0703020202090204" pitchFamily="34" charset="0"/>
              </a:rPr>
            </a:br>
            <a:endParaRPr lang="en-CA" sz="1100" dirty="0">
              <a:latin typeface="Trebuchet MS" panose="020B0703020202090204" pitchFamily="34" charset="0"/>
            </a:endParaRPr>
          </a:p>
        </p:txBody>
      </p:sp>
      <p:pic>
        <p:nvPicPr>
          <p:cNvPr id="55" name="Picture 54">
            <a:extLst>
              <a:ext uri="{FF2B5EF4-FFF2-40B4-BE49-F238E27FC236}">
                <a16:creationId xmlns:a16="http://schemas.microsoft.com/office/drawing/2014/main" id="{10DD33E9-97B5-1943-8E4E-DE9BDB8D85A5}"/>
              </a:ext>
            </a:extLst>
          </p:cNvPr>
          <p:cNvPicPr>
            <a:picLocks noChangeAspect="1"/>
          </p:cNvPicPr>
          <p:nvPr/>
        </p:nvPicPr>
        <p:blipFill>
          <a:blip r:embed="rId8">
            <a:extLst>
              <a:ext uri="{BEBA8EAE-BF5A-486C-A8C5-ECC9F3942E4B}">
                <a14:imgProps xmlns:a14="http://schemas.microsoft.com/office/drawing/2010/main">
                  <a14:imgLayer r:embed="rId9">
                    <a14:imgEffect>
                      <a14:artisticMarker size="85"/>
                    </a14:imgEffect>
                    <a14:imgEffect>
                      <a14:sharpenSoften amount="37000"/>
                    </a14:imgEffect>
                  </a14:imgLayer>
                </a14:imgProps>
              </a:ext>
            </a:extLst>
          </a:blip>
          <a:stretch>
            <a:fillRect/>
          </a:stretch>
        </p:blipFill>
        <p:spPr>
          <a:xfrm>
            <a:off x="363649" y="316887"/>
            <a:ext cx="1712188" cy="1712188"/>
          </a:xfrm>
          <a:prstGeom prst="rect">
            <a:avLst/>
          </a:prstGeom>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ffectLst>
            <a:softEdge rad="76200"/>
          </a:effectLst>
        </p:spPr>
      </p:pic>
      <p:sp>
        <p:nvSpPr>
          <p:cNvPr id="9" name="TextBox 8">
            <a:extLst>
              <a:ext uri="{FF2B5EF4-FFF2-40B4-BE49-F238E27FC236}">
                <a16:creationId xmlns:a16="http://schemas.microsoft.com/office/drawing/2014/main" id="{0FAE3466-0AD3-9B42-8B92-DA4A97CC5200}"/>
              </a:ext>
            </a:extLst>
          </p:cNvPr>
          <p:cNvSpPr txBox="1"/>
          <p:nvPr/>
        </p:nvSpPr>
        <p:spPr>
          <a:xfrm>
            <a:off x="6534735" y="5283891"/>
            <a:ext cx="3212515" cy="430887"/>
          </a:xfrm>
          <a:prstGeom prst="rect">
            <a:avLst/>
          </a:prstGeom>
          <a:noFill/>
        </p:spPr>
        <p:txBody>
          <a:bodyPr wrap="square" rtlCol="0">
            <a:spAutoFit/>
          </a:bodyPr>
          <a:lstStyle/>
          <a:p>
            <a:r>
              <a:rPr lang="en-CA" sz="1100" b="1" dirty="0">
                <a:latin typeface="Trebuchet MS" panose="020B0703020202090204" pitchFamily="34" charset="0"/>
              </a:rPr>
              <a:t>Figure 1</a:t>
            </a:r>
            <a:r>
              <a:rPr lang="en-CA" sz="1100" dirty="0">
                <a:latin typeface="Trebuchet MS" panose="020B0703020202090204" pitchFamily="34" charset="0"/>
              </a:rPr>
              <a:t>: Visual representation of literature review process</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6776</TotalTime>
  <Words>2588</Words>
  <Application>Microsoft Macintosh PowerPoint</Application>
  <PresentationFormat>Custom</PresentationFormat>
  <Paragraphs>108</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Trebuchet MS</vt:lpstr>
      <vt:lpstr>Wingdings</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Isabella Sebastian</cp:lastModifiedBy>
  <cp:revision>77</cp:revision>
  <dcterms:created xsi:type="dcterms:W3CDTF">2019-11-23T22:16:23Z</dcterms:created>
  <dcterms:modified xsi:type="dcterms:W3CDTF">2019-11-29T16:07:31Z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LastSaved">
    <vt:filetime>2019-11-23T00:00:00Z</vt:filetime>
  </property>
</Properties>
</file>