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312" r:id="rId2"/>
    <p:sldId id="317" r:id="rId3"/>
    <p:sldId id="277" r:id="rId4"/>
    <p:sldId id="296" r:id="rId5"/>
    <p:sldId id="316" r:id="rId6"/>
    <p:sldId id="266" r:id="rId7"/>
    <p:sldId id="313" r:id="rId8"/>
    <p:sldId id="281" r:id="rId9"/>
    <p:sldId id="318" r:id="rId10"/>
    <p:sldId id="264" r:id="rId11"/>
    <p:sldId id="291" r:id="rId12"/>
    <p:sldId id="258" r:id="rId13"/>
    <p:sldId id="282" r:id="rId14"/>
    <p:sldId id="319" r:id="rId15"/>
    <p:sldId id="309" r:id="rId16"/>
    <p:sldId id="314" r:id="rId17"/>
    <p:sldId id="270" r:id="rId18"/>
    <p:sldId id="321" r:id="rId19"/>
    <p:sldId id="320" r:id="rId20"/>
    <p:sldId id="271" r:id="rId21"/>
    <p:sldId id="322" r:id="rId22"/>
    <p:sldId id="323" r:id="rId23"/>
    <p:sldId id="324" r:id="rId24"/>
    <p:sldId id="27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2D9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495"/>
  </p:normalViewPr>
  <p:slideViewPr>
    <p:cSldViewPr snapToGrid="0">
      <p:cViewPr varScale="1">
        <p:scale>
          <a:sx n="96" d="100"/>
          <a:sy n="96" d="100"/>
        </p:scale>
        <p:origin x="96"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B79113-EA12-472F-974C-93AF8C3132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A59556-A90B-4D73-85FA-036E448F9B68}">
      <dgm:prSet custT="1"/>
      <dgm:spPr/>
      <dgm:t>
        <a:bodyPr/>
        <a:lstStyle/>
        <a:p>
          <a:pPr>
            <a:lnSpc>
              <a:spcPct val="100000"/>
            </a:lnSpc>
          </a:pPr>
          <a:r>
            <a:rPr lang="en-US" sz="2400" b="0" i="0" dirty="0">
              <a:latin typeface="Arial" panose="020B0604020202020204" pitchFamily="34" charset="0"/>
            </a:rPr>
            <a:t>Preliminary/Pre-show work</a:t>
          </a:r>
        </a:p>
      </dgm:t>
    </dgm:pt>
    <dgm:pt modelId="{828B6732-A281-4DA4-A6FC-562B67A90DAE}" type="parTrans" cxnId="{73AC294F-B14D-4F70-BC22-87017D06D144}">
      <dgm:prSet/>
      <dgm:spPr/>
      <dgm:t>
        <a:bodyPr/>
        <a:lstStyle/>
        <a:p>
          <a:endParaRPr lang="en-US"/>
        </a:p>
      </dgm:t>
    </dgm:pt>
    <dgm:pt modelId="{D4D17D24-82D9-47A3-A552-B22D61E7AB8F}" type="sibTrans" cxnId="{73AC294F-B14D-4F70-BC22-87017D06D144}">
      <dgm:prSet/>
      <dgm:spPr/>
      <dgm:t>
        <a:bodyPr/>
        <a:lstStyle/>
        <a:p>
          <a:endParaRPr lang="en-US"/>
        </a:p>
      </dgm:t>
    </dgm:pt>
    <dgm:pt modelId="{4A165FBF-7171-4FCA-B6C1-B7FDF7E8FC99}">
      <dgm:prSet custT="1"/>
      <dgm:spPr/>
      <dgm:t>
        <a:bodyPr/>
        <a:lstStyle/>
        <a:p>
          <a:pPr>
            <a:lnSpc>
              <a:spcPct val="100000"/>
            </a:lnSpc>
          </a:pPr>
          <a:r>
            <a:rPr lang="en-US" sz="2400" b="0" i="0" dirty="0">
              <a:latin typeface="Arial" panose="020B0604020202020204" pitchFamily="34" charset="0"/>
            </a:rPr>
            <a:t>Environmental Audit</a:t>
          </a:r>
        </a:p>
      </dgm:t>
    </dgm:pt>
    <dgm:pt modelId="{E8A13351-9120-480E-99A7-722E9A74CDAD}" type="parTrans" cxnId="{F98A7B5A-DC08-4CE5-A25D-4CA048A0A795}">
      <dgm:prSet/>
      <dgm:spPr/>
      <dgm:t>
        <a:bodyPr/>
        <a:lstStyle/>
        <a:p>
          <a:endParaRPr lang="en-US"/>
        </a:p>
      </dgm:t>
    </dgm:pt>
    <dgm:pt modelId="{44A53371-1CDE-4DA7-8A09-CAA32AA54143}" type="sibTrans" cxnId="{F98A7B5A-DC08-4CE5-A25D-4CA048A0A795}">
      <dgm:prSet/>
      <dgm:spPr/>
      <dgm:t>
        <a:bodyPr/>
        <a:lstStyle/>
        <a:p>
          <a:endParaRPr lang="en-US"/>
        </a:p>
      </dgm:t>
    </dgm:pt>
    <dgm:pt modelId="{B52FD974-440B-4F5F-9444-3D3E406EC172}">
      <dgm:prSet custT="1"/>
      <dgm:spPr/>
      <dgm:t>
        <a:bodyPr/>
        <a:lstStyle/>
        <a:p>
          <a:pPr>
            <a:lnSpc>
              <a:spcPct val="100000"/>
            </a:lnSpc>
          </a:pPr>
          <a:r>
            <a:rPr lang="en-US" sz="2400" b="0" i="0" dirty="0">
              <a:latin typeface="Arial" panose="020B0604020202020204" pitchFamily="34" charset="0"/>
            </a:rPr>
            <a:t>Visual and Extra-Musical Aids</a:t>
          </a:r>
        </a:p>
      </dgm:t>
    </dgm:pt>
    <dgm:pt modelId="{1649E7ED-9554-4DA5-AB3F-0A4D47817390}" type="parTrans" cxnId="{325BADFF-AB71-43B0-9118-84D36994CDE8}">
      <dgm:prSet/>
      <dgm:spPr/>
      <dgm:t>
        <a:bodyPr/>
        <a:lstStyle/>
        <a:p>
          <a:endParaRPr lang="en-US"/>
        </a:p>
      </dgm:t>
    </dgm:pt>
    <dgm:pt modelId="{5F6FB516-3410-45A4-BB9B-F54A91CFF191}" type="sibTrans" cxnId="{325BADFF-AB71-43B0-9118-84D36994CDE8}">
      <dgm:prSet/>
      <dgm:spPr/>
      <dgm:t>
        <a:bodyPr/>
        <a:lstStyle/>
        <a:p>
          <a:endParaRPr lang="en-US"/>
        </a:p>
      </dgm:t>
    </dgm:pt>
    <dgm:pt modelId="{BBF3A796-190D-4FDB-A176-D1CCC38A91E8}">
      <dgm:prSet custT="1"/>
      <dgm:spPr/>
      <dgm:t>
        <a:bodyPr/>
        <a:lstStyle/>
        <a:p>
          <a:pPr>
            <a:lnSpc>
              <a:spcPct val="100000"/>
            </a:lnSpc>
          </a:pPr>
          <a:r>
            <a:rPr lang="en-US" sz="2400" b="0" i="0" dirty="0">
              <a:latin typeface="Arial" panose="020B0604020202020204" pitchFamily="34" charset="0"/>
            </a:rPr>
            <a:t>Programming Considerations</a:t>
          </a:r>
        </a:p>
      </dgm:t>
    </dgm:pt>
    <dgm:pt modelId="{EDCED25B-C43C-4E67-ABCE-B5D3FCCA4123}" type="parTrans" cxnId="{6431BE55-D0CA-4A28-B227-6FC467EAE160}">
      <dgm:prSet/>
      <dgm:spPr/>
      <dgm:t>
        <a:bodyPr/>
        <a:lstStyle/>
        <a:p>
          <a:endParaRPr lang="en-US"/>
        </a:p>
      </dgm:t>
    </dgm:pt>
    <dgm:pt modelId="{C562ED88-6A20-46A4-965A-94FF96262A2B}" type="sibTrans" cxnId="{6431BE55-D0CA-4A28-B227-6FC467EAE160}">
      <dgm:prSet/>
      <dgm:spPr/>
      <dgm:t>
        <a:bodyPr/>
        <a:lstStyle/>
        <a:p>
          <a:endParaRPr lang="en-US"/>
        </a:p>
      </dgm:t>
    </dgm:pt>
    <dgm:pt modelId="{2A10B253-F022-4A8B-9574-F63CE3AC89BD}" type="pres">
      <dgm:prSet presAssocID="{05B79113-EA12-472F-974C-93AF8C3132BB}" presName="root" presStyleCnt="0">
        <dgm:presLayoutVars>
          <dgm:dir/>
          <dgm:resizeHandles val="exact"/>
        </dgm:presLayoutVars>
      </dgm:prSet>
      <dgm:spPr/>
    </dgm:pt>
    <dgm:pt modelId="{3923C2D9-1D2D-4644-8576-B2367345F27C}" type="pres">
      <dgm:prSet presAssocID="{BAA59556-A90B-4D73-85FA-036E448F9B68}" presName="compNode" presStyleCnt="0"/>
      <dgm:spPr/>
    </dgm:pt>
    <dgm:pt modelId="{F4092D23-AA7B-4B5B-95BF-7A5E62858D9A}" type="pres">
      <dgm:prSet presAssocID="{BAA59556-A90B-4D73-85FA-036E448F9B68}" presName="bgRect" presStyleLbl="bgShp" presStyleIdx="0" presStyleCnt="4"/>
      <dgm:spPr/>
    </dgm:pt>
    <dgm:pt modelId="{92D663D9-0E17-4EE7-98F7-B9FC188FAD63}" type="pres">
      <dgm:prSet presAssocID="{BAA59556-A90B-4D73-85FA-036E448F9B6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oardroom with solid fill"/>
        </a:ext>
      </dgm:extLst>
    </dgm:pt>
    <dgm:pt modelId="{CB019597-2548-4AE3-A718-94ACDB4348D7}" type="pres">
      <dgm:prSet presAssocID="{BAA59556-A90B-4D73-85FA-036E448F9B68}" presName="spaceRect" presStyleCnt="0"/>
      <dgm:spPr/>
    </dgm:pt>
    <dgm:pt modelId="{D227EE31-C0D9-4376-8876-F3EE7D4DE72F}" type="pres">
      <dgm:prSet presAssocID="{BAA59556-A90B-4D73-85FA-036E448F9B68}" presName="parTx" presStyleLbl="revTx" presStyleIdx="0" presStyleCnt="4">
        <dgm:presLayoutVars>
          <dgm:chMax val="0"/>
          <dgm:chPref val="0"/>
        </dgm:presLayoutVars>
      </dgm:prSet>
      <dgm:spPr/>
    </dgm:pt>
    <dgm:pt modelId="{403C3563-2DB2-4E34-8D83-D9DF6AE1418D}" type="pres">
      <dgm:prSet presAssocID="{D4D17D24-82D9-47A3-A552-B22D61E7AB8F}" presName="sibTrans" presStyleCnt="0"/>
      <dgm:spPr/>
    </dgm:pt>
    <dgm:pt modelId="{823549C0-46D1-4F82-BA25-0D401497A0C5}" type="pres">
      <dgm:prSet presAssocID="{4A165FBF-7171-4FCA-B6C1-B7FDF7E8FC99}" presName="compNode" presStyleCnt="0"/>
      <dgm:spPr/>
    </dgm:pt>
    <dgm:pt modelId="{42636A03-D44D-4B0F-B7AF-F79FE5BA03F4}" type="pres">
      <dgm:prSet presAssocID="{4A165FBF-7171-4FCA-B6C1-B7FDF7E8FC99}" presName="bgRect" presStyleLbl="bgShp" presStyleIdx="1" presStyleCnt="4"/>
      <dgm:spPr/>
    </dgm:pt>
    <dgm:pt modelId="{11FB9956-AEC6-4903-8C77-C0EEA6FABFB7}" type="pres">
      <dgm:prSet presAssocID="{4A165FBF-7171-4FCA-B6C1-B7FDF7E8FC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B16193E0-5128-492D-8D07-C97421E0CAAB}" type="pres">
      <dgm:prSet presAssocID="{4A165FBF-7171-4FCA-B6C1-B7FDF7E8FC99}" presName="spaceRect" presStyleCnt="0"/>
      <dgm:spPr/>
    </dgm:pt>
    <dgm:pt modelId="{EF1DB52F-8782-4268-AFE2-BF0C2B0C8B39}" type="pres">
      <dgm:prSet presAssocID="{4A165FBF-7171-4FCA-B6C1-B7FDF7E8FC99}" presName="parTx" presStyleLbl="revTx" presStyleIdx="1" presStyleCnt="4">
        <dgm:presLayoutVars>
          <dgm:chMax val="0"/>
          <dgm:chPref val="0"/>
        </dgm:presLayoutVars>
      </dgm:prSet>
      <dgm:spPr/>
    </dgm:pt>
    <dgm:pt modelId="{A6735F8D-2EA4-4149-91C7-9866CA41CC15}" type="pres">
      <dgm:prSet presAssocID="{44A53371-1CDE-4DA7-8A09-CAA32AA54143}" presName="sibTrans" presStyleCnt="0"/>
      <dgm:spPr/>
    </dgm:pt>
    <dgm:pt modelId="{27E34273-3A6B-4132-A6BD-BFD5E363793D}" type="pres">
      <dgm:prSet presAssocID="{B52FD974-440B-4F5F-9444-3D3E406EC172}" presName="compNode" presStyleCnt="0"/>
      <dgm:spPr/>
    </dgm:pt>
    <dgm:pt modelId="{FCADE996-BB66-4DB5-AE33-1187325F53C7}" type="pres">
      <dgm:prSet presAssocID="{B52FD974-440B-4F5F-9444-3D3E406EC172}" presName="bgRect" presStyleLbl="bgShp" presStyleIdx="2" presStyleCnt="4"/>
      <dgm:spPr/>
    </dgm:pt>
    <dgm:pt modelId="{B56C5D2E-BCC4-474C-94C1-D98EA32B1E10}" type="pres">
      <dgm:prSet presAssocID="{B52FD974-440B-4F5F-9444-3D3E406EC1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50D1FB99-B952-436B-AF55-EFC5689131FA}" type="pres">
      <dgm:prSet presAssocID="{B52FD974-440B-4F5F-9444-3D3E406EC172}" presName="spaceRect" presStyleCnt="0"/>
      <dgm:spPr/>
    </dgm:pt>
    <dgm:pt modelId="{7E81F466-4771-44D4-8661-6FA9123FE8C2}" type="pres">
      <dgm:prSet presAssocID="{B52FD974-440B-4F5F-9444-3D3E406EC172}" presName="parTx" presStyleLbl="revTx" presStyleIdx="2" presStyleCnt="4">
        <dgm:presLayoutVars>
          <dgm:chMax val="0"/>
          <dgm:chPref val="0"/>
        </dgm:presLayoutVars>
      </dgm:prSet>
      <dgm:spPr/>
    </dgm:pt>
    <dgm:pt modelId="{F5359289-D992-43F8-BA27-035ECF47B300}" type="pres">
      <dgm:prSet presAssocID="{5F6FB516-3410-45A4-BB9B-F54A91CFF191}" presName="sibTrans" presStyleCnt="0"/>
      <dgm:spPr/>
    </dgm:pt>
    <dgm:pt modelId="{859EE4A7-6405-4BE8-B3DC-A07D64851AFB}" type="pres">
      <dgm:prSet presAssocID="{BBF3A796-190D-4FDB-A176-D1CCC38A91E8}" presName="compNode" presStyleCnt="0"/>
      <dgm:spPr/>
    </dgm:pt>
    <dgm:pt modelId="{263CB4B5-C6E1-46AB-B9A9-E5AAE8D9A020}" type="pres">
      <dgm:prSet presAssocID="{BBF3A796-190D-4FDB-A176-D1CCC38A91E8}" presName="bgRect" presStyleLbl="bgShp" presStyleIdx="3" presStyleCnt="4"/>
      <dgm:spPr/>
    </dgm:pt>
    <dgm:pt modelId="{135BFE75-A436-4130-963A-21EFE6D2AB12}" type="pres">
      <dgm:prSet presAssocID="{BBF3A796-190D-4FDB-A176-D1CCC38A91E8}"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Music notation with solid fill"/>
        </a:ext>
      </dgm:extLst>
    </dgm:pt>
    <dgm:pt modelId="{DE651FD1-A739-4B20-A687-D3FAF3E00256}" type="pres">
      <dgm:prSet presAssocID="{BBF3A796-190D-4FDB-A176-D1CCC38A91E8}" presName="spaceRect" presStyleCnt="0"/>
      <dgm:spPr/>
    </dgm:pt>
    <dgm:pt modelId="{026746CD-8EF1-4906-9BBD-318DCED40D15}" type="pres">
      <dgm:prSet presAssocID="{BBF3A796-190D-4FDB-A176-D1CCC38A91E8}" presName="parTx" presStyleLbl="revTx" presStyleIdx="3" presStyleCnt="4">
        <dgm:presLayoutVars>
          <dgm:chMax val="0"/>
          <dgm:chPref val="0"/>
        </dgm:presLayoutVars>
      </dgm:prSet>
      <dgm:spPr/>
    </dgm:pt>
  </dgm:ptLst>
  <dgm:cxnLst>
    <dgm:cxn modelId="{54007F1B-EFBE-4120-951D-0958FF363BEB}" type="presOf" srcId="{BBF3A796-190D-4FDB-A176-D1CCC38A91E8}" destId="{026746CD-8EF1-4906-9BBD-318DCED40D15}" srcOrd="0" destOrd="0" presId="urn:microsoft.com/office/officeart/2018/2/layout/IconVerticalSolidList"/>
    <dgm:cxn modelId="{48D88323-D49D-4D7B-B7DA-42E54CB2CECE}" type="presOf" srcId="{05B79113-EA12-472F-974C-93AF8C3132BB}" destId="{2A10B253-F022-4A8B-9574-F63CE3AC89BD}" srcOrd="0" destOrd="0" presId="urn:microsoft.com/office/officeart/2018/2/layout/IconVerticalSolidList"/>
    <dgm:cxn modelId="{73AC294F-B14D-4F70-BC22-87017D06D144}" srcId="{05B79113-EA12-472F-974C-93AF8C3132BB}" destId="{BAA59556-A90B-4D73-85FA-036E448F9B68}" srcOrd="0" destOrd="0" parTransId="{828B6732-A281-4DA4-A6FC-562B67A90DAE}" sibTransId="{D4D17D24-82D9-47A3-A552-B22D61E7AB8F}"/>
    <dgm:cxn modelId="{6431BE55-D0CA-4A28-B227-6FC467EAE160}" srcId="{05B79113-EA12-472F-974C-93AF8C3132BB}" destId="{BBF3A796-190D-4FDB-A176-D1CCC38A91E8}" srcOrd="3" destOrd="0" parTransId="{EDCED25B-C43C-4E67-ABCE-B5D3FCCA4123}" sibTransId="{C562ED88-6A20-46A4-965A-94FF96262A2B}"/>
    <dgm:cxn modelId="{F98A7B5A-DC08-4CE5-A25D-4CA048A0A795}" srcId="{05B79113-EA12-472F-974C-93AF8C3132BB}" destId="{4A165FBF-7171-4FCA-B6C1-B7FDF7E8FC99}" srcOrd="1" destOrd="0" parTransId="{E8A13351-9120-480E-99A7-722E9A74CDAD}" sibTransId="{44A53371-1CDE-4DA7-8A09-CAA32AA54143}"/>
    <dgm:cxn modelId="{E0B0CD9F-FAA1-4F0A-9949-D55468E8EFA0}" type="presOf" srcId="{4A165FBF-7171-4FCA-B6C1-B7FDF7E8FC99}" destId="{EF1DB52F-8782-4268-AFE2-BF0C2B0C8B39}" srcOrd="0" destOrd="0" presId="urn:microsoft.com/office/officeart/2018/2/layout/IconVerticalSolidList"/>
    <dgm:cxn modelId="{7B59ECC9-89A8-450A-8F14-9172EA856DC2}" type="presOf" srcId="{B52FD974-440B-4F5F-9444-3D3E406EC172}" destId="{7E81F466-4771-44D4-8661-6FA9123FE8C2}" srcOrd="0" destOrd="0" presId="urn:microsoft.com/office/officeart/2018/2/layout/IconVerticalSolidList"/>
    <dgm:cxn modelId="{CB9246DE-6F3E-4C73-9634-15CF9CFF5422}" type="presOf" srcId="{BAA59556-A90B-4D73-85FA-036E448F9B68}" destId="{D227EE31-C0D9-4376-8876-F3EE7D4DE72F}" srcOrd="0" destOrd="0" presId="urn:microsoft.com/office/officeart/2018/2/layout/IconVerticalSolidList"/>
    <dgm:cxn modelId="{325BADFF-AB71-43B0-9118-84D36994CDE8}" srcId="{05B79113-EA12-472F-974C-93AF8C3132BB}" destId="{B52FD974-440B-4F5F-9444-3D3E406EC172}" srcOrd="2" destOrd="0" parTransId="{1649E7ED-9554-4DA5-AB3F-0A4D47817390}" sibTransId="{5F6FB516-3410-45A4-BB9B-F54A91CFF191}"/>
    <dgm:cxn modelId="{2F789C59-330E-4C7A-93B8-5BCBB5257CAD}" type="presParOf" srcId="{2A10B253-F022-4A8B-9574-F63CE3AC89BD}" destId="{3923C2D9-1D2D-4644-8576-B2367345F27C}" srcOrd="0" destOrd="0" presId="urn:microsoft.com/office/officeart/2018/2/layout/IconVerticalSolidList"/>
    <dgm:cxn modelId="{0EF68487-22FD-4CB0-B85A-03ACE7A0EDA9}" type="presParOf" srcId="{3923C2D9-1D2D-4644-8576-B2367345F27C}" destId="{F4092D23-AA7B-4B5B-95BF-7A5E62858D9A}" srcOrd="0" destOrd="0" presId="urn:microsoft.com/office/officeart/2018/2/layout/IconVerticalSolidList"/>
    <dgm:cxn modelId="{110326CC-D287-4FB9-80AC-9D39F31F1177}" type="presParOf" srcId="{3923C2D9-1D2D-4644-8576-B2367345F27C}" destId="{92D663D9-0E17-4EE7-98F7-B9FC188FAD63}" srcOrd="1" destOrd="0" presId="urn:microsoft.com/office/officeart/2018/2/layout/IconVerticalSolidList"/>
    <dgm:cxn modelId="{BB996CE7-2F11-4E32-8133-A3DFD323364B}" type="presParOf" srcId="{3923C2D9-1D2D-4644-8576-B2367345F27C}" destId="{CB019597-2548-4AE3-A718-94ACDB4348D7}" srcOrd="2" destOrd="0" presId="urn:microsoft.com/office/officeart/2018/2/layout/IconVerticalSolidList"/>
    <dgm:cxn modelId="{8EDDFD4D-D370-48E3-99A3-23532CE9ABBD}" type="presParOf" srcId="{3923C2D9-1D2D-4644-8576-B2367345F27C}" destId="{D227EE31-C0D9-4376-8876-F3EE7D4DE72F}" srcOrd="3" destOrd="0" presId="urn:microsoft.com/office/officeart/2018/2/layout/IconVerticalSolidList"/>
    <dgm:cxn modelId="{79C2EB38-2B5A-4EA7-9A9F-6B88C083A8F8}" type="presParOf" srcId="{2A10B253-F022-4A8B-9574-F63CE3AC89BD}" destId="{403C3563-2DB2-4E34-8D83-D9DF6AE1418D}" srcOrd="1" destOrd="0" presId="urn:microsoft.com/office/officeart/2018/2/layout/IconVerticalSolidList"/>
    <dgm:cxn modelId="{1F6C17C4-7016-4439-8E3F-4B19BAE26A0E}" type="presParOf" srcId="{2A10B253-F022-4A8B-9574-F63CE3AC89BD}" destId="{823549C0-46D1-4F82-BA25-0D401497A0C5}" srcOrd="2" destOrd="0" presId="urn:microsoft.com/office/officeart/2018/2/layout/IconVerticalSolidList"/>
    <dgm:cxn modelId="{02E34F3B-BBDB-4597-A00B-7D74E3BCA408}" type="presParOf" srcId="{823549C0-46D1-4F82-BA25-0D401497A0C5}" destId="{42636A03-D44D-4B0F-B7AF-F79FE5BA03F4}" srcOrd="0" destOrd="0" presId="urn:microsoft.com/office/officeart/2018/2/layout/IconVerticalSolidList"/>
    <dgm:cxn modelId="{AA572B21-EC31-4A2C-98DA-D949E50874AA}" type="presParOf" srcId="{823549C0-46D1-4F82-BA25-0D401497A0C5}" destId="{11FB9956-AEC6-4903-8C77-C0EEA6FABFB7}" srcOrd="1" destOrd="0" presId="urn:microsoft.com/office/officeart/2018/2/layout/IconVerticalSolidList"/>
    <dgm:cxn modelId="{DF24C81C-DA95-4F73-81B3-8F09C80869D4}" type="presParOf" srcId="{823549C0-46D1-4F82-BA25-0D401497A0C5}" destId="{B16193E0-5128-492D-8D07-C97421E0CAAB}" srcOrd="2" destOrd="0" presId="urn:microsoft.com/office/officeart/2018/2/layout/IconVerticalSolidList"/>
    <dgm:cxn modelId="{7B1B3D36-C1E2-4A6C-9E83-4485A6F308A7}" type="presParOf" srcId="{823549C0-46D1-4F82-BA25-0D401497A0C5}" destId="{EF1DB52F-8782-4268-AFE2-BF0C2B0C8B39}" srcOrd="3" destOrd="0" presId="urn:microsoft.com/office/officeart/2018/2/layout/IconVerticalSolidList"/>
    <dgm:cxn modelId="{0E0F96FF-B1BD-4FAA-BDEE-161E6B417877}" type="presParOf" srcId="{2A10B253-F022-4A8B-9574-F63CE3AC89BD}" destId="{A6735F8D-2EA4-4149-91C7-9866CA41CC15}" srcOrd="3" destOrd="0" presId="urn:microsoft.com/office/officeart/2018/2/layout/IconVerticalSolidList"/>
    <dgm:cxn modelId="{BCA11DD7-AA19-412B-8BBB-4D02AC305AEF}" type="presParOf" srcId="{2A10B253-F022-4A8B-9574-F63CE3AC89BD}" destId="{27E34273-3A6B-4132-A6BD-BFD5E363793D}" srcOrd="4" destOrd="0" presId="urn:microsoft.com/office/officeart/2018/2/layout/IconVerticalSolidList"/>
    <dgm:cxn modelId="{041777E9-2066-46CE-AB7A-5FC53B358D25}" type="presParOf" srcId="{27E34273-3A6B-4132-A6BD-BFD5E363793D}" destId="{FCADE996-BB66-4DB5-AE33-1187325F53C7}" srcOrd="0" destOrd="0" presId="urn:microsoft.com/office/officeart/2018/2/layout/IconVerticalSolidList"/>
    <dgm:cxn modelId="{C8CC174A-F322-4F7A-A634-DF4086FC88DE}" type="presParOf" srcId="{27E34273-3A6B-4132-A6BD-BFD5E363793D}" destId="{B56C5D2E-BCC4-474C-94C1-D98EA32B1E10}" srcOrd="1" destOrd="0" presId="urn:microsoft.com/office/officeart/2018/2/layout/IconVerticalSolidList"/>
    <dgm:cxn modelId="{E8CAEFA3-EF88-4D71-A5DD-6180C5216F4C}" type="presParOf" srcId="{27E34273-3A6B-4132-A6BD-BFD5E363793D}" destId="{50D1FB99-B952-436B-AF55-EFC5689131FA}" srcOrd="2" destOrd="0" presId="urn:microsoft.com/office/officeart/2018/2/layout/IconVerticalSolidList"/>
    <dgm:cxn modelId="{434F903B-EA95-4705-81CB-779B5E1FFBFB}" type="presParOf" srcId="{27E34273-3A6B-4132-A6BD-BFD5E363793D}" destId="{7E81F466-4771-44D4-8661-6FA9123FE8C2}" srcOrd="3" destOrd="0" presId="urn:microsoft.com/office/officeart/2018/2/layout/IconVerticalSolidList"/>
    <dgm:cxn modelId="{6CD5CF8C-59F5-4926-A37A-046AEA94CC54}" type="presParOf" srcId="{2A10B253-F022-4A8B-9574-F63CE3AC89BD}" destId="{F5359289-D992-43F8-BA27-035ECF47B300}" srcOrd="5" destOrd="0" presId="urn:microsoft.com/office/officeart/2018/2/layout/IconVerticalSolidList"/>
    <dgm:cxn modelId="{028ED72E-A70C-4B03-864B-F35761A395B2}" type="presParOf" srcId="{2A10B253-F022-4A8B-9574-F63CE3AC89BD}" destId="{859EE4A7-6405-4BE8-B3DC-A07D64851AFB}" srcOrd="6" destOrd="0" presId="urn:microsoft.com/office/officeart/2018/2/layout/IconVerticalSolidList"/>
    <dgm:cxn modelId="{ECE3FF3A-D8C7-4828-BF5C-7DE0333D8D9C}" type="presParOf" srcId="{859EE4A7-6405-4BE8-B3DC-A07D64851AFB}" destId="{263CB4B5-C6E1-46AB-B9A9-E5AAE8D9A020}" srcOrd="0" destOrd="0" presId="urn:microsoft.com/office/officeart/2018/2/layout/IconVerticalSolidList"/>
    <dgm:cxn modelId="{5698575D-30A8-4453-B68F-52E8A8A56328}" type="presParOf" srcId="{859EE4A7-6405-4BE8-B3DC-A07D64851AFB}" destId="{135BFE75-A436-4130-963A-21EFE6D2AB12}" srcOrd="1" destOrd="0" presId="urn:microsoft.com/office/officeart/2018/2/layout/IconVerticalSolidList"/>
    <dgm:cxn modelId="{5A7CB072-ECC5-4795-AEB2-28A4FDFFD252}" type="presParOf" srcId="{859EE4A7-6405-4BE8-B3DC-A07D64851AFB}" destId="{DE651FD1-A739-4B20-A687-D3FAF3E00256}" srcOrd="2" destOrd="0" presId="urn:microsoft.com/office/officeart/2018/2/layout/IconVerticalSolidList"/>
    <dgm:cxn modelId="{C47F45B9-66FB-4FA8-A770-FE20E87E44CC}" type="presParOf" srcId="{859EE4A7-6405-4BE8-B3DC-A07D64851AFB}" destId="{026746CD-8EF1-4906-9BBD-318DCED40D1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2C48CC-3612-495F-81C0-1FBC8F07A977}"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E1FB90-083F-4294-A9DE-F9AFBE1911D7}">
      <dgm:prSet/>
      <dgm:spPr/>
      <dgm:t>
        <a:bodyPr/>
        <a:lstStyle/>
        <a:p>
          <a:pPr>
            <a:lnSpc>
              <a:spcPct val="100000"/>
            </a:lnSpc>
            <a:defRPr b="1"/>
          </a:pPr>
          <a:r>
            <a:rPr lang="en-US" b="0" i="0" dirty="0">
              <a:latin typeface="Arial" panose="020B0604020202020204" pitchFamily="34" charset="0"/>
            </a:rPr>
            <a:t>Space for movement </a:t>
          </a:r>
        </a:p>
      </dgm:t>
    </dgm:pt>
    <dgm:pt modelId="{DB2F371C-8AED-4EE9-9D3E-BDC496EAEC74}" type="parTrans" cxnId="{BE6C4ABE-93C5-4C27-A9F2-C11FC607DBB8}">
      <dgm:prSet/>
      <dgm:spPr/>
      <dgm:t>
        <a:bodyPr/>
        <a:lstStyle/>
        <a:p>
          <a:endParaRPr lang="en-US"/>
        </a:p>
      </dgm:t>
    </dgm:pt>
    <dgm:pt modelId="{AB477386-FE01-4B52-8A32-F5359C007998}" type="sibTrans" cxnId="{BE6C4ABE-93C5-4C27-A9F2-C11FC607DBB8}">
      <dgm:prSet/>
      <dgm:spPr/>
      <dgm:t>
        <a:bodyPr/>
        <a:lstStyle/>
        <a:p>
          <a:endParaRPr lang="en-US"/>
        </a:p>
      </dgm:t>
    </dgm:pt>
    <dgm:pt modelId="{15ADF495-C1D7-4EAB-AF84-B57A3146A905}">
      <dgm:prSet/>
      <dgm:spPr/>
      <dgm:t>
        <a:bodyPr/>
        <a:lstStyle/>
        <a:p>
          <a:pPr>
            <a:lnSpc>
              <a:spcPct val="100000"/>
            </a:lnSpc>
          </a:pPr>
          <a:r>
            <a:rPr lang="en-US" b="0" i="0" dirty="0">
              <a:latin typeface="Arial" panose="020B0604020202020204" pitchFamily="34" charset="0"/>
            </a:rPr>
            <a:t>Dancing area</a:t>
          </a:r>
        </a:p>
      </dgm:t>
    </dgm:pt>
    <dgm:pt modelId="{2AF92D43-BDBD-428F-A0E0-A4377F98CF9B}" type="parTrans" cxnId="{AA6D48B7-48BF-4BDC-9A31-35BCF6BC341A}">
      <dgm:prSet/>
      <dgm:spPr/>
      <dgm:t>
        <a:bodyPr/>
        <a:lstStyle/>
        <a:p>
          <a:endParaRPr lang="en-US"/>
        </a:p>
      </dgm:t>
    </dgm:pt>
    <dgm:pt modelId="{E1893BE2-025D-4109-8462-B25ECE760DBD}" type="sibTrans" cxnId="{AA6D48B7-48BF-4BDC-9A31-35BCF6BC341A}">
      <dgm:prSet/>
      <dgm:spPr/>
      <dgm:t>
        <a:bodyPr/>
        <a:lstStyle/>
        <a:p>
          <a:endParaRPr lang="en-US"/>
        </a:p>
      </dgm:t>
    </dgm:pt>
    <dgm:pt modelId="{6AC27F33-DECE-4D27-9E92-D6C0D31A2106}">
      <dgm:prSet/>
      <dgm:spPr/>
      <dgm:t>
        <a:bodyPr/>
        <a:lstStyle/>
        <a:p>
          <a:pPr>
            <a:lnSpc>
              <a:spcPct val="100000"/>
            </a:lnSpc>
          </a:pPr>
          <a:r>
            <a:rPr lang="en-US" b="0" i="0" dirty="0">
              <a:latin typeface="Arial" panose="020B0604020202020204" pitchFamily="34" charset="0"/>
            </a:rPr>
            <a:t>General space for walking and movement</a:t>
          </a:r>
        </a:p>
      </dgm:t>
    </dgm:pt>
    <dgm:pt modelId="{3F8480ED-5354-4A4D-9469-8E88568425DE}" type="parTrans" cxnId="{C6480794-5522-463B-8EA5-4B5965B0E0CE}">
      <dgm:prSet/>
      <dgm:spPr/>
      <dgm:t>
        <a:bodyPr/>
        <a:lstStyle/>
        <a:p>
          <a:endParaRPr lang="en-US"/>
        </a:p>
      </dgm:t>
    </dgm:pt>
    <dgm:pt modelId="{8CE9F348-17B0-48ED-BDB5-607D357046EF}" type="sibTrans" cxnId="{C6480794-5522-463B-8EA5-4B5965B0E0CE}">
      <dgm:prSet/>
      <dgm:spPr/>
      <dgm:t>
        <a:bodyPr/>
        <a:lstStyle/>
        <a:p>
          <a:endParaRPr lang="en-US"/>
        </a:p>
      </dgm:t>
    </dgm:pt>
    <dgm:pt modelId="{A8D5A4FF-8900-413F-AC0E-18BF0EEF929C}">
      <dgm:prSet/>
      <dgm:spPr/>
      <dgm:t>
        <a:bodyPr/>
        <a:lstStyle/>
        <a:p>
          <a:pPr>
            <a:lnSpc>
              <a:spcPct val="100000"/>
            </a:lnSpc>
            <a:defRPr b="1"/>
          </a:pPr>
          <a:r>
            <a:rPr lang="en-US" b="0" i="0" dirty="0">
              <a:latin typeface="Arial" panose="020B0604020202020204" pitchFamily="34" charset="0"/>
            </a:rPr>
            <a:t>Space and materials for visual creation</a:t>
          </a:r>
        </a:p>
      </dgm:t>
    </dgm:pt>
    <dgm:pt modelId="{9C28181A-3EBF-4982-8D1D-AEAC268DAEC5}" type="parTrans" cxnId="{92BD36FB-7C74-4452-89C1-ACC6DC73B4C3}">
      <dgm:prSet/>
      <dgm:spPr/>
      <dgm:t>
        <a:bodyPr/>
        <a:lstStyle/>
        <a:p>
          <a:endParaRPr lang="en-US"/>
        </a:p>
      </dgm:t>
    </dgm:pt>
    <dgm:pt modelId="{153F950F-DE3E-4E80-807E-779FEC8AA6FA}" type="sibTrans" cxnId="{92BD36FB-7C74-4452-89C1-ACC6DC73B4C3}">
      <dgm:prSet/>
      <dgm:spPr/>
      <dgm:t>
        <a:bodyPr/>
        <a:lstStyle/>
        <a:p>
          <a:endParaRPr lang="en-US"/>
        </a:p>
      </dgm:t>
    </dgm:pt>
    <dgm:pt modelId="{30C9DCD0-63BF-4D70-8C43-49914C5D9440}">
      <dgm:prSet/>
      <dgm:spPr/>
      <dgm:t>
        <a:bodyPr/>
        <a:lstStyle/>
        <a:p>
          <a:pPr>
            <a:lnSpc>
              <a:spcPct val="100000"/>
            </a:lnSpc>
          </a:pPr>
          <a:r>
            <a:rPr lang="en-US" b="0" i="0" dirty="0">
              <a:latin typeface="Arial" panose="020B0604020202020204" pitchFamily="34" charset="0"/>
            </a:rPr>
            <a:t>Tools for drawing and other things</a:t>
          </a:r>
        </a:p>
      </dgm:t>
    </dgm:pt>
    <dgm:pt modelId="{019E1F62-29A7-400C-BB4D-930E7D0C6920}" type="parTrans" cxnId="{EC560BEF-07BB-4879-85A0-F73AAD3919BF}">
      <dgm:prSet/>
      <dgm:spPr/>
      <dgm:t>
        <a:bodyPr/>
        <a:lstStyle/>
        <a:p>
          <a:endParaRPr lang="en-US"/>
        </a:p>
      </dgm:t>
    </dgm:pt>
    <dgm:pt modelId="{84C24017-477A-46C8-BD1D-63396AFC15FA}" type="sibTrans" cxnId="{EC560BEF-07BB-4879-85A0-F73AAD3919BF}">
      <dgm:prSet/>
      <dgm:spPr/>
      <dgm:t>
        <a:bodyPr/>
        <a:lstStyle/>
        <a:p>
          <a:endParaRPr lang="en-US"/>
        </a:p>
      </dgm:t>
    </dgm:pt>
    <dgm:pt modelId="{E0825EA2-7C5C-4B83-955B-8BEBBCAED676}">
      <dgm:prSet/>
      <dgm:spPr/>
      <dgm:t>
        <a:bodyPr/>
        <a:lstStyle/>
        <a:p>
          <a:pPr>
            <a:lnSpc>
              <a:spcPct val="100000"/>
            </a:lnSpc>
          </a:pPr>
          <a:r>
            <a:rPr lang="en-US" b="0" i="0" dirty="0">
              <a:latin typeface="Arial" panose="020B0604020202020204" pitchFamily="34" charset="0"/>
            </a:rPr>
            <a:t>Washable if possible</a:t>
          </a:r>
        </a:p>
      </dgm:t>
    </dgm:pt>
    <dgm:pt modelId="{F4DAA2BA-3985-4C6C-A0F3-177FC1BEA0D3}" type="parTrans" cxnId="{D2BFF5B1-BA1D-4966-B74B-7DD1284610CC}">
      <dgm:prSet/>
      <dgm:spPr/>
      <dgm:t>
        <a:bodyPr/>
        <a:lstStyle/>
        <a:p>
          <a:endParaRPr lang="en-US"/>
        </a:p>
      </dgm:t>
    </dgm:pt>
    <dgm:pt modelId="{3C93ECB6-A614-41FA-BBF8-3CA4623C3387}" type="sibTrans" cxnId="{D2BFF5B1-BA1D-4966-B74B-7DD1284610CC}">
      <dgm:prSet/>
      <dgm:spPr/>
      <dgm:t>
        <a:bodyPr/>
        <a:lstStyle/>
        <a:p>
          <a:endParaRPr lang="en-US"/>
        </a:p>
      </dgm:t>
    </dgm:pt>
    <dgm:pt modelId="{FA0CACC3-7E3B-4ECB-A7B4-6988F7706748}" type="pres">
      <dgm:prSet presAssocID="{EB2C48CC-3612-495F-81C0-1FBC8F07A977}" presName="root" presStyleCnt="0">
        <dgm:presLayoutVars>
          <dgm:dir/>
          <dgm:resizeHandles val="exact"/>
        </dgm:presLayoutVars>
      </dgm:prSet>
      <dgm:spPr/>
    </dgm:pt>
    <dgm:pt modelId="{E56B06D4-6D22-4E24-B8C2-92AFFACB6A93}" type="pres">
      <dgm:prSet presAssocID="{C4E1FB90-083F-4294-A9DE-F9AFBE1911D7}" presName="compNode" presStyleCnt="0"/>
      <dgm:spPr/>
    </dgm:pt>
    <dgm:pt modelId="{43F1E3E0-90A1-466E-A5F9-6E2AA08404CA}" type="pres">
      <dgm:prSet presAssocID="{C4E1FB90-083F-4294-A9DE-F9AFBE1911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lk"/>
        </a:ext>
      </dgm:extLst>
    </dgm:pt>
    <dgm:pt modelId="{1C0DAD3C-C27C-4594-9EE3-404CD882CB9C}" type="pres">
      <dgm:prSet presAssocID="{C4E1FB90-083F-4294-A9DE-F9AFBE1911D7}" presName="iconSpace" presStyleCnt="0"/>
      <dgm:spPr/>
    </dgm:pt>
    <dgm:pt modelId="{336FA093-EFC9-40E3-B525-B253A47BE57E}" type="pres">
      <dgm:prSet presAssocID="{C4E1FB90-083F-4294-A9DE-F9AFBE1911D7}" presName="parTx" presStyleLbl="revTx" presStyleIdx="0" presStyleCnt="4">
        <dgm:presLayoutVars>
          <dgm:chMax val="0"/>
          <dgm:chPref val="0"/>
        </dgm:presLayoutVars>
      </dgm:prSet>
      <dgm:spPr/>
    </dgm:pt>
    <dgm:pt modelId="{D884A80F-B64C-4F49-8511-AD077D68D656}" type="pres">
      <dgm:prSet presAssocID="{C4E1FB90-083F-4294-A9DE-F9AFBE1911D7}" presName="txSpace" presStyleCnt="0"/>
      <dgm:spPr/>
    </dgm:pt>
    <dgm:pt modelId="{B7F1A388-022E-46A4-9736-B699315B9CEF}" type="pres">
      <dgm:prSet presAssocID="{C4E1FB90-083F-4294-A9DE-F9AFBE1911D7}" presName="desTx" presStyleLbl="revTx" presStyleIdx="1" presStyleCnt="4" custLinFactNeighborX="-188" custLinFactNeighborY="-39161">
        <dgm:presLayoutVars/>
      </dgm:prSet>
      <dgm:spPr/>
    </dgm:pt>
    <dgm:pt modelId="{25E98953-B473-45E8-B99E-8BC3E1630DB5}" type="pres">
      <dgm:prSet presAssocID="{AB477386-FE01-4B52-8A32-F5359C007998}" presName="sibTrans" presStyleCnt="0"/>
      <dgm:spPr/>
    </dgm:pt>
    <dgm:pt modelId="{DF1BE963-20E7-4521-913C-79D6BCB78591}" type="pres">
      <dgm:prSet presAssocID="{A8D5A4FF-8900-413F-AC0E-18BF0EEF929C}" presName="compNode" presStyleCnt="0"/>
      <dgm:spPr/>
    </dgm:pt>
    <dgm:pt modelId="{381C7E69-64A2-4313-9FB5-0852BA4BD59A}" type="pres">
      <dgm:prSet presAssocID="{A8D5A4FF-8900-413F-AC0E-18BF0EEF929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int"/>
        </a:ext>
      </dgm:extLst>
    </dgm:pt>
    <dgm:pt modelId="{F505A702-197E-4EE4-ACF0-810044C94236}" type="pres">
      <dgm:prSet presAssocID="{A8D5A4FF-8900-413F-AC0E-18BF0EEF929C}" presName="iconSpace" presStyleCnt="0"/>
      <dgm:spPr/>
    </dgm:pt>
    <dgm:pt modelId="{E73338F5-24F8-4F98-8BE7-27C8449F0C10}" type="pres">
      <dgm:prSet presAssocID="{A8D5A4FF-8900-413F-AC0E-18BF0EEF929C}" presName="parTx" presStyleLbl="revTx" presStyleIdx="2" presStyleCnt="4" custScaleX="120416">
        <dgm:presLayoutVars>
          <dgm:chMax val="0"/>
          <dgm:chPref val="0"/>
        </dgm:presLayoutVars>
      </dgm:prSet>
      <dgm:spPr/>
    </dgm:pt>
    <dgm:pt modelId="{7CF8120D-8C4A-41C7-B580-BBD79FA5AB55}" type="pres">
      <dgm:prSet presAssocID="{A8D5A4FF-8900-413F-AC0E-18BF0EEF929C}" presName="txSpace" presStyleCnt="0"/>
      <dgm:spPr/>
    </dgm:pt>
    <dgm:pt modelId="{F8761687-7435-4343-941C-52A59D0D1C98}" type="pres">
      <dgm:prSet presAssocID="{A8D5A4FF-8900-413F-AC0E-18BF0EEF929C}" presName="desTx" presStyleLbl="revTx" presStyleIdx="3" presStyleCnt="4" custLinFactNeighborY="-39387">
        <dgm:presLayoutVars/>
      </dgm:prSet>
      <dgm:spPr/>
    </dgm:pt>
  </dgm:ptLst>
  <dgm:cxnLst>
    <dgm:cxn modelId="{55EF8603-E765-4D6F-A1B8-9279564673F7}" type="presOf" srcId="{A8D5A4FF-8900-413F-AC0E-18BF0EEF929C}" destId="{E73338F5-24F8-4F98-8BE7-27C8449F0C10}" srcOrd="0" destOrd="0" presId="urn:microsoft.com/office/officeart/2018/5/layout/CenteredIconLabelDescriptionList"/>
    <dgm:cxn modelId="{E55B6B63-5EBC-4542-9A3A-3A57AD0BE589}" type="presOf" srcId="{E0825EA2-7C5C-4B83-955B-8BEBBCAED676}" destId="{F8761687-7435-4343-941C-52A59D0D1C98}" srcOrd="0" destOrd="1" presId="urn:microsoft.com/office/officeart/2018/5/layout/CenteredIconLabelDescriptionList"/>
    <dgm:cxn modelId="{D5E5866F-39A6-462D-B2A4-7CD8C2C5B031}" type="presOf" srcId="{EB2C48CC-3612-495F-81C0-1FBC8F07A977}" destId="{FA0CACC3-7E3B-4ECB-A7B4-6988F7706748}" srcOrd="0" destOrd="0" presId="urn:microsoft.com/office/officeart/2018/5/layout/CenteredIconLabelDescriptionList"/>
    <dgm:cxn modelId="{C6480794-5522-463B-8EA5-4B5965B0E0CE}" srcId="{C4E1FB90-083F-4294-A9DE-F9AFBE1911D7}" destId="{6AC27F33-DECE-4D27-9E92-D6C0D31A2106}" srcOrd="1" destOrd="0" parTransId="{3F8480ED-5354-4A4D-9469-8E88568425DE}" sibTransId="{8CE9F348-17B0-48ED-BDB5-607D357046EF}"/>
    <dgm:cxn modelId="{07686B9D-15C1-4117-B7E4-52A3B1F1AF0D}" type="presOf" srcId="{6AC27F33-DECE-4D27-9E92-D6C0D31A2106}" destId="{B7F1A388-022E-46A4-9736-B699315B9CEF}" srcOrd="0" destOrd="1" presId="urn:microsoft.com/office/officeart/2018/5/layout/CenteredIconLabelDescriptionList"/>
    <dgm:cxn modelId="{F32AD1A3-42E2-4ED6-A14A-E84A2218D2EF}" type="presOf" srcId="{30C9DCD0-63BF-4D70-8C43-49914C5D9440}" destId="{F8761687-7435-4343-941C-52A59D0D1C98}" srcOrd="0" destOrd="0" presId="urn:microsoft.com/office/officeart/2018/5/layout/CenteredIconLabelDescriptionList"/>
    <dgm:cxn modelId="{D2BFF5B1-BA1D-4966-B74B-7DD1284610CC}" srcId="{A8D5A4FF-8900-413F-AC0E-18BF0EEF929C}" destId="{E0825EA2-7C5C-4B83-955B-8BEBBCAED676}" srcOrd="1" destOrd="0" parTransId="{F4DAA2BA-3985-4C6C-A0F3-177FC1BEA0D3}" sibTransId="{3C93ECB6-A614-41FA-BBF8-3CA4623C3387}"/>
    <dgm:cxn modelId="{AA6D48B7-48BF-4BDC-9A31-35BCF6BC341A}" srcId="{C4E1FB90-083F-4294-A9DE-F9AFBE1911D7}" destId="{15ADF495-C1D7-4EAB-AF84-B57A3146A905}" srcOrd="0" destOrd="0" parTransId="{2AF92D43-BDBD-428F-A0E0-A4377F98CF9B}" sibTransId="{E1893BE2-025D-4109-8462-B25ECE760DBD}"/>
    <dgm:cxn modelId="{BE6C4ABE-93C5-4C27-A9F2-C11FC607DBB8}" srcId="{EB2C48CC-3612-495F-81C0-1FBC8F07A977}" destId="{C4E1FB90-083F-4294-A9DE-F9AFBE1911D7}" srcOrd="0" destOrd="0" parTransId="{DB2F371C-8AED-4EE9-9D3E-BDC496EAEC74}" sibTransId="{AB477386-FE01-4B52-8A32-F5359C007998}"/>
    <dgm:cxn modelId="{07F1CEBF-04DA-4862-ACCE-600AE6671F38}" type="presOf" srcId="{15ADF495-C1D7-4EAB-AF84-B57A3146A905}" destId="{B7F1A388-022E-46A4-9736-B699315B9CEF}" srcOrd="0" destOrd="0" presId="urn:microsoft.com/office/officeart/2018/5/layout/CenteredIconLabelDescriptionList"/>
    <dgm:cxn modelId="{96EB70DC-1DEA-41A8-A5DB-AF8974BB5381}" type="presOf" srcId="{C4E1FB90-083F-4294-A9DE-F9AFBE1911D7}" destId="{336FA093-EFC9-40E3-B525-B253A47BE57E}" srcOrd="0" destOrd="0" presId="urn:microsoft.com/office/officeart/2018/5/layout/CenteredIconLabelDescriptionList"/>
    <dgm:cxn modelId="{EC560BEF-07BB-4879-85A0-F73AAD3919BF}" srcId="{A8D5A4FF-8900-413F-AC0E-18BF0EEF929C}" destId="{30C9DCD0-63BF-4D70-8C43-49914C5D9440}" srcOrd="0" destOrd="0" parTransId="{019E1F62-29A7-400C-BB4D-930E7D0C6920}" sibTransId="{84C24017-477A-46C8-BD1D-63396AFC15FA}"/>
    <dgm:cxn modelId="{92BD36FB-7C74-4452-89C1-ACC6DC73B4C3}" srcId="{EB2C48CC-3612-495F-81C0-1FBC8F07A977}" destId="{A8D5A4FF-8900-413F-AC0E-18BF0EEF929C}" srcOrd="1" destOrd="0" parTransId="{9C28181A-3EBF-4982-8D1D-AEAC268DAEC5}" sibTransId="{153F950F-DE3E-4E80-807E-779FEC8AA6FA}"/>
    <dgm:cxn modelId="{7FE6244D-7411-458E-897D-E86CF6FE9F32}" type="presParOf" srcId="{FA0CACC3-7E3B-4ECB-A7B4-6988F7706748}" destId="{E56B06D4-6D22-4E24-B8C2-92AFFACB6A93}" srcOrd="0" destOrd="0" presId="urn:microsoft.com/office/officeart/2018/5/layout/CenteredIconLabelDescriptionList"/>
    <dgm:cxn modelId="{2C6504E0-AC6E-4900-80BE-7D6145C692E7}" type="presParOf" srcId="{E56B06D4-6D22-4E24-B8C2-92AFFACB6A93}" destId="{43F1E3E0-90A1-466E-A5F9-6E2AA08404CA}" srcOrd="0" destOrd="0" presId="urn:microsoft.com/office/officeart/2018/5/layout/CenteredIconLabelDescriptionList"/>
    <dgm:cxn modelId="{7442F4F9-2CAB-4C50-96CD-EA0E80281D2B}" type="presParOf" srcId="{E56B06D4-6D22-4E24-B8C2-92AFFACB6A93}" destId="{1C0DAD3C-C27C-4594-9EE3-404CD882CB9C}" srcOrd="1" destOrd="0" presId="urn:microsoft.com/office/officeart/2018/5/layout/CenteredIconLabelDescriptionList"/>
    <dgm:cxn modelId="{15873365-FA9F-4F8A-8AD5-43C60A0057F2}" type="presParOf" srcId="{E56B06D4-6D22-4E24-B8C2-92AFFACB6A93}" destId="{336FA093-EFC9-40E3-B525-B253A47BE57E}" srcOrd="2" destOrd="0" presId="urn:microsoft.com/office/officeart/2018/5/layout/CenteredIconLabelDescriptionList"/>
    <dgm:cxn modelId="{F5FBEDBD-6EB7-4663-B6D6-63F1E01B9A03}" type="presParOf" srcId="{E56B06D4-6D22-4E24-B8C2-92AFFACB6A93}" destId="{D884A80F-B64C-4F49-8511-AD077D68D656}" srcOrd="3" destOrd="0" presId="urn:microsoft.com/office/officeart/2018/5/layout/CenteredIconLabelDescriptionList"/>
    <dgm:cxn modelId="{B2263FD9-56AF-4DEB-A763-65EA9FE6CDE3}" type="presParOf" srcId="{E56B06D4-6D22-4E24-B8C2-92AFFACB6A93}" destId="{B7F1A388-022E-46A4-9736-B699315B9CEF}" srcOrd="4" destOrd="0" presId="urn:microsoft.com/office/officeart/2018/5/layout/CenteredIconLabelDescriptionList"/>
    <dgm:cxn modelId="{FF5C9EE2-BF72-4F68-9693-F876A1859411}" type="presParOf" srcId="{FA0CACC3-7E3B-4ECB-A7B4-6988F7706748}" destId="{25E98953-B473-45E8-B99E-8BC3E1630DB5}" srcOrd="1" destOrd="0" presId="urn:microsoft.com/office/officeart/2018/5/layout/CenteredIconLabelDescriptionList"/>
    <dgm:cxn modelId="{5F8A294F-BD39-49CC-9A6F-2490B94F4D05}" type="presParOf" srcId="{FA0CACC3-7E3B-4ECB-A7B4-6988F7706748}" destId="{DF1BE963-20E7-4521-913C-79D6BCB78591}" srcOrd="2" destOrd="0" presId="urn:microsoft.com/office/officeart/2018/5/layout/CenteredIconLabelDescriptionList"/>
    <dgm:cxn modelId="{69909D5C-9A78-4285-9A4F-885BB6014457}" type="presParOf" srcId="{DF1BE963-20E7-4521-913C-79D6BCB78591}" destId="{381C7E69-64A2-4313-9FB5-0852BA4BD59A}" srcOrd="0" destOrd="0" presId="urn:microsoft.com/office/officeart/2018/5/layout/CenteredIconLabelDescriptionList"/>
    <dgm:cxn modelId="{2E2DEAAD-3C88-43C4-89C4-28125DFB0AC3}" type="presParOf" srcId="{DF1BE963-20E7-4521-913C-79D6BCB78591}" destId="{F505A702-197E-4EE4-ACF0-810044C94236}" srcOrd="1" destOrd="0" presId="urn:microsoft.com/office/officeart/2018/5/layout/CenteredIconLabelDescriptionList"/>
    <dgm:cxn modelId="{05B90E46-D51B-485D-9D67-A56C85BE15EC}" type="presParOf" srcId="{DF1BE963-20E7-4521-913C-79D6BCB78591}" destId="{E73338F5-24F8-4F98-8BE7-27C8449F0C10}" srcOrd="2" destOrd="0" presId="urn:microsoft.com/office/officeart/2018/5/layout/CenteredIconLabelDescriptionList"/>
    <dgm:cxn modelId="{BD1EFEB0-2408-49A4-A706-B7F9BAB38952}" type="presParOf" srcId="{DF1BE963-20E7-4521-913C-79D6BCB78591}" destId="{7CF8120D-8C4A-41C7-B580-BBD79FA5AB55}" srcOrd="3" destOrd="0" presId="urn:microsoft.com/office/officeart/2018/5/layout/CenteredIconLabelDescriptionList"/>
    <dgm:cxn modelId="{714106FE-48CE-446D-AF4D-D0E141BC25F2}" type="presParOf" srcId="{DF1BE963-20E7-4521-913C-79D6BCB78591}" destId="{F8761687-7435-4343-941C-52A59D0D1C9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985E89-E7CC-4A34-8CAC-48294F6B2FE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AB135A2-4A88-4553-898C-13735E057D82}">
      <dgm:prSet/>
      <dgm:spPr/>
      <dgm:t>
        <a:bodyPr/>
        <a:lstStyle/>
        <a:p>
          <a:r>
            <a:rPr lang="en-US" dirty="0">
              <a:latin typeface="Arial" panose="020B0604020202020204" pitchFamily="34" charset="0"/>
              <a:cs typeface="Arial" panose="020B0604020202020204" pitchFamily="34" charset="0"/>
            </a:rPr>
            <a:t>How would you program an interactive section of an adaptive performance? Include movement, storytelling, asking of questions, or another form of interaction for a fictional program (excerpt). </a:t>
          </a:r>
        </a:p>
      </dgm:t>
    </dgm:pt>
    <dgm:pt modelId="{6E904AB3-F1FD-47E7-8523-9AA7D16CC2C2}" type="parTrans" cxnId="{85D167CC-CF6B-451B-87E3-99B8E2B505E9}">
      <dgm:prSet/>
      <dgm:spPr/>
      <dgm:t>
        <a:bodyPr/>
        <a:lstStyle/>
        <a:p>
          <a:endParaRPr lang="en-US">
            <a:latin typeface="Arial" panose="020B0604020202020204" pitchFamily="34" charset="0"/>
            <a:cs typeface="Arial" panose="020B0604020202020204" pitchFamily="34" charset="0"/>
          </a:endParaRPr>
        </a:p>
      </dgm:t>
    </dgm:pt>
    <dgm:pt modelId="{06CDC315-3D15-4968-B1F6-D2D95C8FD2E4}" type="sibTrans" cxnId="{85D167CC-CF6B-451B-87E3-99B8E2B505E9}">
      <dgm:prSet/>
      <dgm:spPr/>
      <dgm:t>
        <a:bodyPr/>
        <a:lstStyle/>
        <a:p>
          <a:endParaRPr lang="en-US">
            <a:latin typeface="Arial" panose="020B0604020202020204" pitchFamily="34" charset="0"/>
            <a:cs typeface="Arial" panose="020B0604020202020204" pitchFamily="34" charset="0"/>
          </a:endParaRPr>
        </a:p>
      </dgm:t>
    </dgm:pt>
    <dgm:pt modelId="{50263DA7-8849-4B7E-85EF-E56444DBA7DB}">
      <dgm:prSet/>
      <dgm:spPr/>
      <dgm:t>
        <a:bodyPr/>
        <a:lstStyle/>
        <a:p>
          <a:r>
            <a:rPr lang="en-US" dirty="0">
              <a:latin typeface="Arial" panose="020B0604020202020204" pitchFamily="34" charset="0"/>
              <a:cs typeface="Arial" panose="020B0604020202020204" pitchFamily="34" charset="0"/>
            </a:rPr>
            <a:t>IF YOU’RE STUCK ON WHERE TO START: use the traditional program we looked at last week or look at the question prompts below! Or take a couple of your favorite jazz or pop songs!</a:t>
          </a:r>
        </a:p>
      </dgm:t>
    </dgm:pt>
    <dgm:pt modelId="{53B44707-202B-4498-A08E-EE0FF7507846}" type="parTrans" cxnId="{0F3D7073-6CA8-4E07-A121-7D23C9B2C33E}">
      <dgm:prSet/>
      <dgm:spPr/>
      <dgm:t>
        <a:bodyPr/>
        <a:lstStyle/>
        <a:p>
          <a:endParaRPr lang="en-US">
            <a:latin typeface="Arial" panose="020B0604020202020204" pitchFamily="34" charset="0"/>
            <a:cs typeface="Arial" panose="020B0604020202020204" pitchFamily="34" charset="0"/>
          </a:endParaRPr>
        </a:p>
      </dgm:t>
    </dgm:pt>
    <dgm:pt modelId="{F992D246-9C75-4397-9FB0-1D16EB365764}" type="sibTrans" cxnId="{0F3D7073-6CA8-4E07-A121-7D23C9B2C33E}">
      <dgm:prSet/>
      <dgm:spPr/>
      <dgm:t>
        <a:bodyPr/>
        <a:lstStyle/>
        <a:p>
          <a:endParaRPr lang="en-US">
            <a:latin typeface="Arial" panose="020B0604020202020204" pitchFamily="34" charset="0"/>
            <a:cs typeface="Arial" panose="020B0604020202020204" pitchFamily="34" charset="0"/>
          </a:endParaRPr>
        </a:p>
      </dgm:t>
    </dgm:pt>
    <dgm:pt modelId="{158E639C-2095-4087-A284-8F3E1D5CA4D4}">
      <dgm:prSet/>
      <dgm:spPr/>
      <dgm:t>
        <a:bodyPr/>
        <a:lstStyle/>
        <a:p>
          <a:r>
            <a:rPr lang="en-US">
              <a:latin typeface="Arial" panose="020B0604020202020204" pitchFamily="34" charset="0"/>
              <a:cs typeface="Arial" panose="020B0604020202020204" pitchFamily="34" charset="0"/>
            </a:rPr>
            <a:t>Why do you like playing a certain song? What are some interesting things that happen during the song? What is the song about? What’s the instrumentation? What’s the feeling? What’s the meter?</a:t>
          </a:r>
        </a:p>
      </dgm:t>
    </dgm:pt>
    <dgm:pt modelId="{CF035EB6-D8EF-4FA0-A2D1-0FF947932A5A}" type="parTrans" cxnId="{BF198F2F-7567-4937-BC98-E8FD8057EAD9}">
      <dgm:prSet/>
      <dgm:spPr/>
      <dgm:t>
        <a:bodyPr/>
        <a:lstStyle/>
        <a:p>
          <a:endParaRPr lang="en-US">
            <a:latin typeface="Arial" panose="020B0604020202020204" pitchFamily="34" charset="0"/>
            <a:cs typeface="Arial" panose="020B0604020202020204" pitchFamily="34" charset="0"/>
          </a:endParaRPr>
        </a:p>
      </dgm:t>
    </dgm:pt>
    <dgm:pt modelId="{A3543122-E794-4690-B1AB-35C291E122B3}" type="sibTrans" cxnId="{BF198F2F-7567-4937-BC98-E8FD8057EAD9}">
      <dgm:prSet/>
      <dgm:spPr/>
      <dgm:t>
        <a:bodyPr/>
        <a:lstStyle/>
        <a:p>
          <a:endParaRPr lang="en-US">
            <a:latin typeface="Arial" panose="020B0604020202020204" pitchFamily="34" charset="0"/>
            <a:cs typeface="Arial" panose="020B0604020202020204" pitchFamily="34" charset="0"/>
          </a:endParaRPr>
        </a:p>
      </dgm:t>
    </dgm:pt>
    <dgm:pt modelId="{2688BA3D-2A81-4C2E-8C80-C51617169C75}" type="pres">
      <dgm:prSet presAssocID="{23985E89-E7CC-4A34-8CAC-48294F6B2FEF}" presName="root" presStyleCnt="0">
        <dgm:presLayoutVars>
          <dgm:dir/>
          <dgm:resizeHandles val="exact"/>
        </dgm:presLayoutVars>
      </dgm:prSet>
      <dgm:spPr/>
    </dgm:pt>
    <dgm:pt modelId="{8D4AB74A-FA9E-4DEE-A15E-DD617F730E7F}" type="pres">
      <dgm:prSet presAssocID="{FAB135A2-4A88-4553-898C-13735E057D82}" presName="compNode" presStyleCnt="0"/>
      <dgm:spPr/>
    </dgm:pt>
    <dgm:pt modelId="{BCB8054C-9CEB-4691-88A0-8250D5269160}" type="pres">
      <dgm:prSet presAssocID="{FAB135A2-4A88-4553-898C-13735E057D82}" presName="bgRect" presStyleLbl="bgShp" presStyleIdx="0" presStyleCnt="3"/>
      <dgm:spPr/>
    </dgm:pt>
    <dgm:pt modelId="{B7D71977-EFAC-498C-9D78-A6BE5CA06712}" type="pres">
      <dgm:prSet presAssocID="{FAB135A2-4A88-4553-898C-13735E057D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36FF7648-A23F-464A-B56B-58F2E5FF644D}" type="pres">
      <dgm:prSet presAssocID="{FAB135A2-4A88-4553-898C-13735E057D82}" presName="spaceRect" presStyleCnt="0"/>
      <dgm:spPr/>
    </dgm:pt>
    <dgm:pt modelId="{9B53C47E-B70A-4A3A-92AC-A8816BE33E6F}" type="pres">
      <dgm:prSet presAssocID="{FAB135A2-4A88-4553-898C-13735E057D82}" presName="parTx" presStyleLbl="revTx" presStyleIdx="0" presStyleCnt="3">
        <dgm:presLayoutVars>
          <dgm:chMax val="0"/>
          <dgm:chPref val="0"/>
        </dgm:presLayoutVars>
      </dgm:prSet>
      <dgm:spPr/>
    </dgm:pt>
    <dgm:pt modelId="{2A59A619-C168-4061-AB91-0C3D1A9D3BF9}" type="pres">
      <dgm:prSet presAssocID="{06CDC315-3D15-4968-B1F6-D2D95C8FD2E4}" presName="sibTrans" presStyleCnt="0"/>
      <dgm:spPr/>
    </dgm:pt>
    <dgm:pt modelId="{25D24BBB-1F67-4631-80E7-9F17D98A01C6}" type="pres">
      <dgm:prSet presAssocID="{50263DA7-8849-4B7E-85EF-E56444DBA7DB}" presName="compNode" presStyleCnt="0"/>
      <dgm:spPr/>
    </dgm:pt>
    <dgm:pt modelId="{56FAD8BE-85F2-4F17-B39D-399FD60F453B}" type="pres">
      <dgm:prSet presAssocID="{50263DA7-8849-4B7E-85EF-E56444DBA7DB}" presName="bgRect" presStyleLbl="bgShp" presStyleIdx="1" presStyleCnt="3"/>
      <dgm:spPr/>
    </dgm:pt>
    <dgm:pt modelId="{108CD2CE-CDBA-4F1A-9C91-232BEAE65066}" type="pres">
      <dgm:prSet presAssocID="{50263DA7-8849-4B7E-85EF-E56444DBA7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ECB7D8B8-1B65-4B2D-9B86-E7135D45BC49}" type="pres">
      <dgm:prSet presAssocID="{50263DA7-8849-4B7E-85EF-E56444DBA7DB}" presName="spaceRect" presStyleCnt="0"/>
      <dgm:spPr/>
    </dgm:pt>
    <dgm:pt modelId="{A244A953-1F52-485A-B25E-55477CD6D030}" type="pres">
      <dgm:prSet presAssocID="{50263DA7-8849-4B7E-85EF-E56444DBA7DB}" presName="parTx" presStyleLbl="revTx" presStyleIdx="1" presStyleCnt="3">
        <dgm:presLayoutVars>
          <dgm:chMax val="0"/>
          <dgm:chPref val="0"/>
        </dgm:presLayoutVars>
      </dgm:prSet>
      <dgm:spPr/>
    </dgm:pt>
    <dgm:pt modelId="{973AC4C3-5775-428E-B7BF-00987B916314}" type="pres">
      <dgm:prSet presAssocID="{F992D246-9C75-4397-9FB0-1D16EB365764}" presName="sibTrans" presStyleCnt="0"/>
      <dgm:spPr/>
    </dgm:pt>
    <dgm:pt modelId="{C1BBF602-16CF-4680-83C6-EB9FC265FF49}" type="pres">
      <dgm:prSet presAssocID="{158E639C-2095-4087-A284-8F3E1D5CA4D4}" presName="compNode" presStyleCnt="0"/>
      <dgm:spPr/>
    </dgm:pt>
    <dgm:pt modelId="{580F2E4D-5F73-45B5-820C-800F428FBFFA}" type="pres">
      <dgm:prSet presAssocID="{158E639C-2095-4087-A284-8F3E1D5CA4D4}" presName="bgRect" presStyleLbl="bgShp" presStyleIdx="2" presStyleCnt="3"/>
      <dgm:spPr/>
    </dgm:pt>
    <dgm:pt modelId="{9845143B-D3D5-4C1C-AEE4-DFE796BF1303}" type="pres">
      <dgm:prSet presAssocID="{158E639C-2095-4087-A284-8F3E1D5CA4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eble clef"/>
        </a:ext>
      </dgm:extLst>
    </dgm:pt>
    <dgm:pt modelId="{11719B0D-E4FB-40EE-8088-74A7A094F0F3}" type="pres">
      <dgm:prSet presAssocID="{158E639C-2095-4087-A284-8F3E1D5CA4D4}" presName="spaceRect" presStyleCnt="0"/>
      <dgm:spPr/>
    </dgm:pt>
    <dgm:pt modelId="{DBC8B21A-792B-40AA-9FF0-D00FB9F39621}" type="pres">
      <dgm:prSet presAssocID="{158E639C-2095-4087-A284-8F3E1D5CA4D4}" presName="parTx" presStyleLbl="revTx" presStyleIdx="2" presStyleCnt="3">
        <dgm:presLayoutVars>
          <dgm:chMax val="0"/>
          <dgm:chPref val="0"/>
        </dgm:presLayoutVars>
      </dgm:prSet>
      <dgm:spPr/>
    </dgm:pt>
  </dgm:ptLst>
  <dgm:cxnLst>
    <dgm:cxn modelId="{71383E0A-4729-491A-A889-B6397DFC52D8}" type="presOf" srcId="{FAB135A2-4A88-4553-898C-13735E057D82}" destId="{9B53C47E-B70A-4A3A-92AC-A8816BE33E6F}" srcOrd="0" destOrd="0" presId="urn:microsoft.com/office/officeart/2018/2/layout/IconVerticalSolidList"/>
    <dgm:cxn modelId="{BF198F2F-7567-4937-BC98-E8FD8057EAD9}" srcId="{23985E89-E7CC-4A34-8CAC-48294F6B2FEF}" destId="{158E639C-2095-4087-A284-8F3E1D5CA4D4}" srcOrd="2" destOrd="0" parTransId="{CF035EB6-D8EF-4FA0-A2D1-0FF947932A5A}" sibTransId="{A3543122-E794-4690-B1AB-35C291E122B3}"/>
    <dgm:cxn modelId="{843F8857-3964-4D56-A049-29FF5D8AB75F}" type="presOf" srcId="{158E639C-2095-4087-A284-8F3E1D5CA4D4}" destId="{DBC8B21A-792B-40AA-9FF0-D00FB9F39621}" srcOrd="0" destOrd="0" presId="urn:microsoft.com/office/officeart/2018/2/layout/IconVerticalSolidList"/>
    <dgm:cxn modelId="{0F3D7073-6CA8-4E07-A121-7D23C9B2C33E}" srcId="{23985E89-E7CC-4A34-8CAC-48294F6B2FEF}" destId="{50263DA7-8849-4B7E-85EF-E56444DBA7DB}" srcOrd="1" destOrd="0" parTransId="{53B44707-202B-4498-A08E-EE0FF7507846}" sibTransId="{F992D246-9C75-4397-9FB0-1D16EB365764}"/>
    <dgm:cxn modelId="{C0FC9DA6-3755-4AB5-A8A1-44CE3487953A}" type="presOf" srcId="{23985E89-E7CC-4A34-8CAC-48294F6B2FEF}" destId="{2688BA3D-2A81-4C2E-8C80-C51617169C75}" srcOrd="0" destOrd="0" presId="urn:microsoft.com/office/officeart/2018/2/layout/IconVerticalSolidList"/>
    <dgm:cxn modelId="{E64250B5-61E2-4EE4-859F-858916D24CE1}" type="presOf" srcId="{50263DA7-8849-4B7E-85EF-E56444DBA7DB}" destId="{A244A953-1F52-485A-B25E-55477CD6D030}" srcOrd="0" destOrd="0" presId="urn:microsoft.com/office/officeart/2018/2/layout/IconVerticalSolidList"/>
    <dgm:cxn modelId="{85D167CC-CF6B-451B-87E3-99B8E2B505E9}" srcId="{23985E89-E7CC-4A34-8CAC-48294F6B2FEF}" destId="{FAB135A2-4A88-4553-898C-13735E057D82}" srcOrd="0" destOrd="0" parTransId="{6E904AB3-F1FD-47E7-8523-9AA7D16CC2C2}" sibTransId="{06CDC315-3D15-4968-B1F6-D2D95C8FD2E4}"/>
    <dgm:cxn modelId="{C2F83FAF-0A3A-4FF8-B826-F86CABFCDDF2}" type="presParOf" srcId="{2688BA3D-2A81-4C2E-8C80-C51617169C75}" destId="{8D4AB74A-FA9E-4DEE-A15E-DD617F730E7F}" srcOrd="0" destOrd="0" presId="urn:microsoft.com/office/officeart/2018/2/layout/IconVerticalSolidList"/>
    <dgm:cxn modelId="{31FB701E-C692-4ECF-88B3-E4F077AEA1A2}" type="presParOf" srcId="{8D4AB74A-FA9E-4DEE-A15E-DD617F730E7F}" destId="{BCB8054C-9CEB-4691-88A0-8250D5269160}" srcOrd="0" destOrd="0" presId="urn:microsoft.com/office/officeart/2018/2/layout/IconVerticalSolidList"/>
    <dgm:cxn modelId="{46E96D44-5B2A-4351-8497-EC23B8B9EEBB}" type="presParOf" srcId="{8D4AB74A-FA9E-4DEE-A15E-DD617F730E7F}" destId="{B7D71977-EFAC-498C-9D78-A6BE5CA06712}" srcOrd="1" destOrd="0" presId="urn:microsoft.com/office/officeart/2018/2/layout/IconVerticalSolidList"/>
    <dgm:cxn modelId="{2E2ED6D6-A808-483E-95C6-8BBF61187866}" type="presParOf" srcId="{8D4AB74A-FA9E-4DEE-A15E-DD617F730E7F}" destId="{36FF7648-A23F-464A-B56B-58F2E5FF644D}" srcOrd="2" destOrd="0" presId="urn:microsoft.com/office/officeart/2018/2/layout/IconVerticalSolidList"/>
    <dgm:cxn modelId="{A7E9332F-32A9-4FEB-8981-508EB380691A}" type="presParOf" srcId="{8D4AB74A-FA9E-4DEE-A15E-DD617F730E7F}" destId="{9B53C47E-B70A-4A3A-92AC-A8816BE33E6F}" srcOrd="3" destOrd="0" presId="urn:microsoft.com/office/officeart/2018/2/layout/IconVerticalSolidList"/>
    <dgm:cxn modelId="{233A802D-E39D-4376-8C33-8D8AEDB19BAE}" type="presParOf" srcId="{2688BA3D-2A81-4C2E-8C80-C51617169C75}" destId="{2A59A619-C168-4061-AB91-0C3D1A9D3BF9}" srcOrd="1" destOrd="0" presId="urn:microsoft.com/office/officeart/2018/2/layout/IconVerticalSolidList"/>
    <dgm:cxn modelId="{2E8FD7BA-63F0-493A-9FC6-7D429D8C0B55}" type="presParOf" srcId="{2688BA3D-2A81-4C2E-8C80-C51617169C75}" destId="{25D24BBB-1F67-4631-80E7-9F17D98A01C6}" srcOrd="2" destOrd="0" presId="urn:microsoft.com/office/officeart/2018/2/layout/IconVerticalSolidList"/>
    <dgm:cxn modelId="{CAD2B0B8-A202-4060-BBA6-FC5E971F031D}" type="presParOf" srcId="{25D24BBB-1F67-4631-80E7-9F17D98A01C6}" destId="{56FAD8BE-85F2-4F17-B39D-399FD60F453B}" srcOrd="0" destOrd="0" presId="urn:microsoft.com/office/officeart/2018/2/layout/IconVerticalSolidList"/>
    <dgm:cxn modelId="{0D8B5EFB-9674-4779-A2F6-CCB3ACEE7ED5}" type="presParOf" srcId="{25D24BBB-1F67-4631-80E7-9F17D98A01C6}" destId="{108CD2CE-CDBA-4F1A-9C91-232BEAE65066}" srcOrd="1" destOrd="0" presId="urn:microsoft.com/office/officeart/2018/2/layout/IconVerticalSolidList"/>
    <dgm:cxn modelId="{6B12AFD5-FBA5-4F10-B439-E7B17CC08851}" type="presParOf" srcId="{25D24BBB-1F67-4631-80E7-9F17D98A01C6}" destId="{ECB7D8B8-1B65-4B2D-9B86-E7135D45BC49}" srcOrd="2" destOrd="0" presId="urn:microsoft.com/office/officeart/2018/2/layout/IconVerticalSolidList"/>
    <dgm:cxn modelId="{501484E2-4241-4FC3-879F-289259C083D6}" type="presParOf" srcId="{25D24BBB-1F67-4631-80E7-9F17D98A01C6}" destId="{A244A953-1F52-485A-B25E-55477CD6D030}" srcOrd="3" destOrd="0" presId="urn:microsoft.com/office/officeart/2018/2/layout/IconVerticalSolidList"/>
    <dgm:cxn modelId="{B687DE74-6E5C-49FE-BE3E-B272C708F717}" type="presParOf" srcId="{2688BA3D-2A81-4C2E-8C80-C51617169C75}" destId="{973AC4C3-5775-428E-B7BF-00987B916314}" srcOrd="3" destOrd="0" presId="urn:microsoft.com/office/officeart/2018/2/layout/IconVerticalSolidList"/>
    <dgm:cxn modelId="{06455980-D1EE-4DCD-B9D1-3F191D023FD8}" type="presParOf" srcId="{2688BA3D-2A81-4C2E-8C80-C51617169C75}" destId="{C1BBF602-16CF-4680-83C6-EB9FC265FF49}" srcOrd="4" destOrd="0" presId="urn:microsoft.com/office/officeart/2018/2/layout/IconVerticalSolidList"/>
    <dgm:cxn modelId="{FDD97F22-FB72-4DE8-9E70-D6C883E0433A}" type="presParOf" srcId="{C1BBF602-16CF-4680-83C6-EB9FC265FF49}" destId="{580F2E4D-5F73-45B5-820C-800F428FBFFA}" srcOrd="0" destOrd="0" presId="urn:microsoft.com/office/officeart/2018/2/layout/IconVerticalSolidList"/>
    <dgm:cxn modelId="{166AB6DA-42ED-4FDC-9815-1933311CA9E8}" type="presParOf" srcId="{C1BBF602-16CF-4680-83C6-EB9FC265FF49}" destId="{9845143B-D3D5-4C1C-AEE4-DFE796BF1303}" srcOrd="1" destOrd="0" presId="urn:microsoft.com/office/officeart/2018/2/layout/IconVerticalSolidList"/>
    <dgm:cxn modelId="{1F07F76D-B16F-4759-8B89-01AA345B53B6}" type="presParOf" srcId="{C1BBF602-16CF-4680-83C6-EB9FC265FF49}" destId="{11719B0D-E4FB-40EE-8088-74A7A094F0F3}" srcOrd="2" destOrd="0" presId="urn:microsoft.com/office/officeart/2018/2/layout/IconVerticalSolidList"/>
    <dgm:cxn modelId="{83DC9186-9668-4439-A42E-558CEC49F410}" type="presParOf" srcId="{C1BBF602-16CF-4680-83C6-EB9FC265FF49}" destId="{DBC8B21A-792B-40AA-9FF0-D00FB9F3962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663560-E284-40A2-B63F-B77901402C12}"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D8ABA3E5-66E7-4194-90A0-80EBFE01A839}">
      <dgm:prSet/>
      <dgm:spPr/>
      <dgm:t>
        <a:bodyPr/>
        <a:lstStyle/>
        <a:p>
          <a:r>
            <a:rPr lang="en-CA">
              <a:latin typeface="Arial" panose="020B0604020202020204" pitchFamily="34" charset="0"/>
              <a:cs typeface="Arial" panose="020B0604020202020204" pitchFamily="34" charset="0"/>
            </a:rPr>
            <a:t>Could arts organizations incorporate various adaptive performance practices into broader programming? Which ones might be easiest/simplest, and which might be more challenging?</a:t>
          </a:r>
          <a:endParaRPr lang="en-US">
            <a:latin typeface="Arial" panose="020B0604020202020204" pitchFamily="34" charset="0"/>
            <a:cs typeface="Arial" panose="020B0604020202020204" pitchFamily="34" charset="0"/>
          </a:endParaRPr>
        </a:p>
      </dgm:t>
    </dgm:pt>
    <dgm:pt modelId="{9EC5DE0A-8A77-4B96-8C75-5426824E13BC}" type="parTrans" cxnId="{A4E3F669-1A1B-4FD4-950E-086DCA5CBB9D}">
      <dgm:prSet/>
      <dgm:spPr/>
      <dgm:t>
        <a:bodyPr/>
        <a:lstStyle/>
        <a:p>
          <a:endParaRPr lang="en-US">
            <a:latin typeface="Arial" panose="020B0604020202020204" pitchFamily="34" charset="0"/>
            <a:cs typeface="Arial" panose="020B0604020202020204" pitchFamily="34" charset="0"/>
          </a:endParaRPr>
        </a:p>
      </dgm:t>
    </dgm:pt>
    <dgm:pt modelId="{94166709-4D7C-4BBA-9777-EB079547D14B}" type="sibTrans" cxnId="{A4E3F669-1A1B-4FD4-950E-086DCA5CBB9D}">
      <dgm:prSet phldrT="01" phldr="0"/>
      <dgm:spPr/>
      <dgm:t>
        <a:bodyPr/>
        <a:lstStyle/>
        <a:p>
          <a:endParaRPr lang="en-US">
            <a:latin typeface="Arial" panose="020B0604020202020204" pitchFamily="34" charset="0"/>
            <a:cs typeface="Arial" panose="020B0604020202020204" pitchFamily="34" charset="0"/>
          </a:endParaRPr>
        </a:p>
      </dgm:t>
    </dgm:pt>
    <dgm:pt modelId="{CA03A955-F851-461E-895F-9144E5AD10D9}">
      <dgm:prSet/>
      <dgm:spPr/>
      <dgm:t>
        <a:bodyPr/>
        <a:lstStyle/>
        <a:p>
          <a:r>
            <a:rPr lang="en-CA" dirty="0">
              <a:latin typeface="Arial" panose="020B0604020202020204" pitchFamily="34" charset="0"/>
              <a:cs typeface="Arial" panose="020B0604020202020204" pitchFamily="34" charset="0"/>
            </a:rPr>
            <a:t>Is creating adaptive programming significantly more challenging than other types of programming (for you; in general)?</a:t>
          </a:r>
          <a:endParaRPr lang="en-US" dirty="0">
            <a:latin typeface="Arial" panose="020B0604020202020204" pitchFamily="34" charset="0"/>
            <a:cs typeface="Arial" panose="020B0604020202020204" pitchFamily="34" charset="0"/>
          </a:endParaRPr>
        </a:p>
      </dgm:t>
    </dgm:pt>
    <dgm:pt modelId="{F47423CA-6EC8-46BB-A855-444CF9113E17}" type="parTrans" cxnId="{814A76BE-961B-48B8-8A68-2DB19A3AB558}">
      <dgm:prSet/>
      <dgm:spPr/>
      <dgm:t>
        <a:bodyPr/>
        <a:lstStyle/>
        <a:p>
          <a:endParaRPr lang="en-US">
            <a:latin typeface="Arial" panose="020B0604020202020204" pitchFamily="34" charset="0"/>
            <a:cs typeface="Arial" panose="020B0604020202020204" pitchFamily="34" charset="0"/>
          </a:endParaRPr>
        </a:p>
      </dgm:t>
    </dgm:pt>
    <dgm:pt modelId="{B88FC017-C775-4D33-857A-098997919B4A}" type="sibTrans" cxnId="{814A76BE-961B-48B8-8A68-2DB19A3AB558}">
      <dgm:prSet phldrT="02" phldr="0"/>
      <dgm:spPr/>
      <dgm:t>
        <a:bodyPr/>
        <a:lstStyle/>
        <a:p>
          <a:endParaRPr lang="en-US">
            <a:latin typeface="Arial" panose="020B0604020202020204" pitchFamily="34" charset="0"/>
            <a:cs typeface="Arial" panose="020B0604020202020204" pitchFamily="34" charset="0"/>
          </a:endParaRPr>
        </a:p>
      </dgm:t>
    </dgm:pt>
    <dgm:pt modelId="{B5F6AFD4-4203-4611-9EA3-7A4AED8ED9C2}">
      <dgm:prSet/>
      <dgm:spPr/>
      <dgm:t>
        <a:bodyPr/>
        <a:lstStyle/>
        <a:p>
          <a:r>
            <a:rPr lang="en-CA">
              <a:latin typeface="Arial" panose="020B0604020202020204" pitchFamily="34" charset="0"/>
              <a:cs typeface="Arial" panose="020B0604020202020204" pitchFamily="34" charset="0"/>
            </a:rPr>
            <a:t>How might we modify common elements that do not work for the disability community and/or a neurodiverse group in artistic practice (e.g., theatre-style seating; programming)?</a:t>
          </a:r>
          <a:endParaRPr lang="en-US">
            <a:latin typeface="Arial" panose="020B0604020202020204" pitchFamily="34" charset="0"/>
            <a:cs typeface="Arial" panose="020B0604020202020204" pitchFamily="34" charset="0"/>
          </a:endParaRPr>
        </a:p>
      </dgm:t>
    </dgm:pt>
    <dgm:pt modelId="{CEC8FF10-C6E8-439F-80CB-AD89E65D6076}" type="parTrans" cxnId="{79FC954F-4AC2-475A-9CF9-188F9067D9B3}">
      <dgm:prSet/>
      <dgm:spPr/>
      <dgm:t>
        <a:bodyPr/>
        <a:lstStyle/>
        <a:p>
          <a:endParaRPr lang="en-US">
            <a:latin typeface="Arial" panose="020B0604020202020204" pitchFamily="34" charset="0"/>
            <a:cs typeface="Arial" panose="020B0604020202020204" pitchFamily="34" charset="0"/>
          </a:endParaRPr>
        </a:p>
      </dgm:t>
    </dgm:pt>
    <dgm:pt modelId="{A6819654-F843-4765-BF1A-0EDA585F341C}" type="sibTrans" cxnId="{79FC954F-4AC2-475A-9CF9-188F9067D9B3}">
      <dgm:prSet phldrT="03" phldr="0"/>
      <dgm:spPr/>
      <dgm:t>
        <a:bodyPr/>
        <a:lstStyle/>
        <a:p>
          <a:endParaRPr lang="en-US">
            <a:latin typeface="Arial" panose="020B0604020202020204" pitchFamily="34" charset="0"/>
            <a:cs typeface="Arial" panose="020B0604020202020204" pitchFamily="34" charset="0"/>
          </a:endParaRPr>
        </a:p>
      </dgm:t>
    </dgm:pt>
    <dgm:pt modelId="{5F485DEC-858D-F445-A137-1B8CCF97DF79}" type="pres">
      <dgm:prSet presAssocID="{CA663560-E284-40A2-B63F-B77901402C12}" presName="linear" presStyleCnt="0">
        <dgm:presLayoutVars>
          <dgm:animLvl val="lvl"/>
          <dgm:resizeHandles val="exact"/>
        </dgm:presLayoutVars>
      </dgm:prSet>
      <dgm:spPr/>
    </dgm:pt>
    <dgm:pt modelId="{63394079-6CF8-DD47-8AB1-67F7989AC88B}" type="pres">
      <dgm:prSet presAssocID="{D8ABA3E5-66E7-4194-90A0-80EBFE01A839}" presName="parentText" presStyleLbl="node1" presStyleIdx="0" presStyleCnt="3">
        <dgm:presLayoutVars>
          <dgm:chMax val="0"/>
          <dgm:bulletEnabled val="1"/>
        </dgm:presLayoutVars>
      </dgm:prSet>
      <dgm:spPr/>
    </dgm:pt>
    <dgm:pt modelId="{6CB76469-5C31-D144-AAC8-CB3696986439}" type="pres">
      <dgm:prSet presAssocID="{94166709-4D7C-4BBA-9777-EB079547D14B}" presName="spacer" presStyleCnt="0"/>
      <dgm:spPr/>
    </dgm:pt>
    <dgm:pt modelId="{C883D1B3-676F-A243-9F08-E1C482A77F78}" type="pres">
      <dgm:prSet presAssocID="{CA03A955-F851-461E-895F-9144E5AD10D9}" presName="parentText" presStyleLbl="node1" presStyleIdx="1" presStyleCnt="3">
        <dgm:presLayoutVars>
          <dgm:chMax val="0"/>
          <dgm:bulletEnabled val="1"/>
        </dgm:presLayoutVars>
      </dgm:prSet>
      <dgm:spPr/>
    </dgm:pt>
    <dgm:pt modelId="{F80EEE10-BD91-FB4B-918A-0E4126A737B4}" type="pres">
      <dgm:prSet presAssocID="{B88FC017-C775-4D33-857A-098997919B4A}" presName="spacer" presStyleCnt="0"/>
      <dgm:spPr/>
    </dgm:pt>
    <dgm:pt modelId="{14BEDA2E-B640-744A-A7D1-16795034A732}" type="pres">
      <dgm:prSet presAssocID="{B5F6AFD4-4203-4611-9EA3-7A4AED8ED9C2}" presName="parentText" presStyleLbl="node1" presStyleIdx="2" presStyleCnt="3">
        <dgm:presLayoutVars>
          <dgm:chMax val="0"/>
          <dgm:bulletEnabled val="1"/>
        </dgm:presLayoutVars>
      </dgm:prSet>
      <dgm:spPr/>
    </dgm:pt>
  </dgm:ptLst>
  <dgm:cxnLst>
    <dgm:cxn modelId="{79FC954F-4AC2-475A-9CF9-188F9067D9B3}" srcId="{CA663560-E284-40A2-B63F-B77901402C12}" destId="{B5F6AFD4-4203-4611-9EA3-7A4AED8ED9C2}" srcOrd="2" destOrd="0" parTransId="{CEC8FF10-C6E8-439F-80CB-AD89E65D6076}" sibTransId="{A6819654-F843-4765-BF1A-0EDA585F341C}"/>
    <dgm:cxn modelId="{A4E3F669-1A1B-4FD4-950E-086DCA5CBB9D}" srcId="{CA663560-E284-40A2-B63F-B77901402C12}" destId="{D8ABA3E5-66E7-4194-90A0-80EBFE01A839}" srcOrd="0" destOrd="0" parTransId="{9EC5DE0A-8A77-4B96-8C75-5426824E13BC}" sibTransId="{94166709-4D7C-4BBA-9777-EB079547D14B}"/>
    <dgm:cxn modelId="{74B76A87-41AA-104C-AC11-AE436E198FD1}" type="presOf" srcId="{D8ABA3E5-66E7-4194-90A0-80EBFE01A839}" destId="{63394079-6CF8-DD47-8AB1-67F7989AC88B}" srcOrd="0" destOrd="0" presId="urn:microsoft.com/office/officeart/2005/8/layout/vList2"/>
    <dgm:cxn modelId="{F4231FA8-199B-394E-AD03-8574A3A148BB}" type="presOf" srcId="{B5F6AFD4-4203-4611-9EA3-7A4AED8ED9C2}" destId="{14BEDA2E-B640-744A-A7D1-16795034A732}" srcOrd="0" destOrd="0" presId="urn:microsoft.com/office/officeart/2005/8/layout/vList2"/>
    <dgm:cxn modelId="{AEAB57AF-CAA5-C34C-B7AA-F083E9AE9B60}" type="presOf" srcId="{CA663560-E284-40A2-B63F-B77901402C12}" destId="{5F485DEC-858D-F445-A137-1B8CCF97DF79}" srcOrd="0" destOrd="0" presId="urn:microsoft.com/office/officeart/2005/8/layout/vList2"/>
    <dgm:cxn modelId="{814A76BE-961B-48B8-8A68-2DB19A3AB558}" srcId="{CA663560-E284-40A2-B63F-B77901402C12}" destId="{CA03A955-F851-461E-895F-9144E5AD10D9}" srcOrd="1" destOrd="0" parTransId="{F47423CA-6EC8-46BB-A855-444CF9113E17}" sibTransId="{B88FC017-C775-4D33-857A-098997919B4A}"/>
    <dgm:cxn modelId="{D68E63E1-7EA5-694B-B45C-9DF04AA0180D}" type="presOf" srcId="{CA03A955-F851-461E-895F-9144E5AD10D9}" destId="{C883D1B3-676F-A243-9F08-E1C482A77F78}" srcOrd="0" destOrd="0" presId="urn:microsoft.com/office/officeart/2005/8/layout/vList2"/>
    <dgm:cxn modelId="{2827285E-4965-2A40-88FC-73E89B00EC1A}" type="presParOf" srcId="{5F485DEC-858D-F445-A137-1B8CCF97DF79}" destId="{63394079-6CF8-DD47-8AB1-67F7989AC88B}" srcOrd="0" destOrd="0" presId="urn:microsoft.com/office/officeart/2005/8/layout/vList2"/>
    <dgm:cxn modelId="{7A3DA982-9E3B-AF4C-B4FE-9F238E8951D8}" type="presParOf" srcId="{5F485DEC-858D-F445-A137-1B8CCF97DF79}" destId="{6CB76469-5C31-D144-AAC8-CB3696986439}" srcOrd="1" destOrd="0" presId="urn:microsoft.com/office/officeart/2005/8/layout/vList2"/>
    <dgm:cxn modelId="{A849253D-18E4-1F43-8582-00EB5902F351}" type="presParOf" srcId="{5F485DEC-858D-F445-A137-1B8CCF97DF79}" destId="{C883D1B3-676F-A243-9F08-E1C482A77F78}" srcOrd="2" destOrd="0" presId="urn:microsoft.com/office/officeart/2005/8/layout/vList2"/>
    <dgm:cxn modelId="{DDAFC8FA-924C-D84D-97D3-CE4F0BAFEF5E}" type="presParOf" srcId="{5F485DEC-858D-F445-A137-1B8CCF97DF79}" destId="{F80EEE10-BD91-FB4B-918A-0E4126A737B4}" srcOrd="3" destOrd="0" presId="urn:microsoft.com/office/officeart/2005/8/layout/vList2"/>
    <dgm:cxn modelId="{BE1FB651-BD3D-BC42-B81D-3F03EC067EFA}" type="presParOf" srcId="{5F485DEC-858D-F445-A137-1B8CCF97DF79}" destId="{14BEDA2E-B640-744A-A7D1-16795034A73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92D23-AA7B-4B5B-95BF-7A5E62858D9A}">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D663D9-0E17-4EE7-98F7-B9FC188FAD63}">
      <dsp:nvSpPr>
        <dsp:cNvPr id="0" name=""/>
        <dsp:cNvSpPr/>
      </dsp:nvSpPr>
      <dsp:spPr>
        <a:xfrm>
          <a:off x="333979" y="250592"/>
          <a:ext cx="607234" cy="60723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27EE31-C0D9-4376-8876-F3EE7D4DE72F}">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1066800">
            <a:lnSpc>
              <a:spcPct val="100000"/>
            </a:lnSpc>
            <a:spcBef>
              <a:spcPct val="0"/>
            </a:spcBef>
            <a:spcAft>
              <a:spcPct val="35000"/>
            </a:spcAft>
            <a:buNone/>
          </a:pPr>
          <a:r>
            <a:rPr lang="en-US" sz="2400" b="0" i="0" kern="1200" dirty="0">
              <a:latin typeface="Arial" panose="020B0604020202020204" pitchFamily="34" charset="0"/>
            </a:rPr>
            <a:t>Preliminary/Pre-show work</a:t>
          </a:r>
        </a:p>
      </dsp:txBody>
      <dsp:txXfrm>
        <a:off x="1275192" y="2178"/>
        <a:ext cx="4639016" cy="1104063"/>
      </dsp:txXfrm>
    </dsp:sp>
    <dsp:sp modelId="{42636A03-D44D-4B0F-B7AF-F79FE5BA03F4}">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B9956-AEC6-4903-8C77-C0EEA6FABFB7}">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1DB52F-8782-4268-AFE2-BF0C2B0C8B39}">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1066800">
            <a:lnSpc>
              <a:spcPct val="100000"/>
            </a:lnSpc>
            <a:spcBef>
              <a:spcPct val="0"/>
            </a:spcBef>
            <a:spcAft>
              <a:spcPct val="35000"/>
            </a:spcAft>
            <a:buNone/>
          </a:pPr>
          <a:r>
            <a:rPr lang="en-US" sz="2400" b="0" i="0" kern="1200" dirty="0">
              <a:latin typeface="Arial" panose="020B0604020202020204" pitchFamily="34" charset="0"/>
            </a:rPr>
            <a:t>Environmental Audit</a:t>
          </a:r>
        </a:p>
      </dsp:txBody>
      <dsp:txXfrm>
        <a:off x="1275192" y="1382257"/>
        <a:ext cx="4639016" cy="1104063"/>
      </dsp:txXfrm>
    </dsp:sp>
    <dsp:sp modelId="{FCADE996-BB66-4DB5-AE33-1187325F53C7}">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C5D2E-BCC4-474C-94C1-D98EA32B1E10}">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81F466-4771-44D4-8661-6FA9123FE8C2}">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1066800">
            <a:lnSpc>
              <a:spcPct val="100000"/>
            </a:lnSpc>
            <a:spcBef>
              <a:spcPct val="0"/>
            </a:spcBef>
            <a:spcAft>
              <a:spcPct val="35000"/>
            </a:spcAft>
            <a:buNone/>
          </a:pPr>
          <a:r>
            <a:rPr lang="en-US" sz="2400" b="0" i="0" kern="1200" dirty="0">
              <a:latin typeface="Arial" panose="020B0604020202020204" pitchFamily="34" charset="0"/>
            </a:rPr>
            <a:t>Visual and Extra-Musical Aids</a:t>
          </a:r>
        </a:p>
      </dsp:txBody>
      <dsp:txXfrm>
        <a:off x="1275192" y="2762336"/>
        <a:ext cx="4639016" cy="1104063"/>
      </dsp:txXfrm>
    </dsp:sp>
    <dsp:sp modelId="{263CB4B5-C6E1-46AB-B9A9-E5AAE8D9A020}">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BFE75-A436-4130-963A-21EFE6D2AB12}">
      <dsp:nvSpPr>
        <dsp:cNvPr id="0" name=""/>
        <dsp:cNvSpPr/>
      </dsp:nvSpPr>
      <dsp:spPr>
        <a:xfrm>
          <a:off x="333979" y="4390829"/>
          <a:ext cx="607234" cy="607234"/>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6746CD-8EF1-4906-9BBD-318DCED40D15}">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1066800">
            <a:lnSpc>
              <a:spcPct val="100000"/>
            </a:lnSpc>
            <a:spcBef>
              <a:spcPct val="0"/>
            </a:spcBef>
            <a:spcAft>
              <a:spcPct val="35000"/>
            </a:spcAft>
            <a:buNone/>
          </a:pPr>
          <a:r>
            <a:rPr lang="en-US" sz="2400" b="0" i="0" kern="1200" dirty="0">
              <a:latin typeface="Arial" panose="020B0604020202020204" pitchFamily="34" charset="0"/>
            </a:rPr>
            <a:t>Programming Considerations</a:t>
          </a:r>
        </a:p>
      </dsp:txBody>
      <dsp:txXfrm>
        <a:off x="1275192" y="4142415"/>
        <a:ext cx="4639016" cy="1104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1E3E0-90A1-466E-A5F9-6E2AA08404CA}">
      <dsp:nvSpPr>
        <dsp:cNvPr id="0" name=""/>
        <dsp:cNvSpPr/>
      </dsp:nvSpPr>
      <dsp:spPr>
        <a:xfrm>
          <a:off x="1317044" y="0"/>
          <a:ext cx="1410215" cy="1410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6FA093-EFC9-40E3-B525-B253A47BE57E}">
      <dsp:nvSpPr>
        <dsp:cNvPr id="0" name=""/>
        <dsp:cNvSpPr/>
      </dsp:nvSpPr>
      <dsp:spPr>
        <a:xfrm>
          <a:off x="7558" y="1533835"/>
          <a:ext cx="4029186" cy="604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b="0" i="0" kern="1200" dirty="0">
              <a:latin typeface="Arial" panose="020B0604020202020204" pitchFamily="34" charset="0"/>
            </a:rPr>
            <a:t>Space for movement </a:t>
          </a:r>
        </a:p>
      </dsp:txBody>
      <dsp:txXfrm>
        <a:off x="7558" y="1533835"/>
        <a:ext cx="4029186" cy="604377"/>
      </dsp:txXfrm>
    </dsp:sp>
    <dsp:sp modelId="{B7F1A388-022E-46A4-9736-B699315B9CEF}">
      <dsp:nvSpPr>
        <dsp:cNvPr id="0" name=""/>
        <dsp:cNvSpPr/>
      </dsp:nvSpPr>
      <dsp:spPr>
        <a:xfrm>
          <a:off x="0" y="1929740"/>
          <a:ext cx="4029186" cy="679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dirty="0">
              <a:latin typeface="Arial" panose="020B0604020202020204" pitchFamily="34" charset="0"/>
            </a:rPr>
            <a:t>Dancing area</a:t>
          </a:r>
        </a:p>
        <a:p>
          <a:pPr marL="0" lvl="0" indent="0" algn="ctr" defTabSz="711200">
            <a:lnSpc>
              <a:spcPct val="100000"/>
            </a:lnSpc>
            <a:spcBef>
              <a:spcPct val="0"/>
            </a:spcBef>
            <a:spcAft>
              <a:spcPct val="35000"/>
            </a:spcAft>
            <a:buNone/>
          </a:pPr>
          <a:r>
            <a:rPr lang="en-US" sz="1600" b="0" i="0" kern="1200" dirty="0">
              <a:latin typeface="Arial" panose="020B0604020202020204" pitchFamily="34" charset="0"/>
            </a:rPr>
            <a:t>General space for walking and movement</a:t>
          </a:r>
        </a:p>
      </dsp:txBody>
      <dsp:txXfrm>
        <a:off x="0" y="1929740"/>
        <a:ext cx="4029186" cy="679172"/>
      </dsp:txXfrm>
    </dsp:sp>
    <dsp:sp modelId="{381C7E69-64A2-4313-9FB5-0852BA4BD59A}">
      <dsp:nvSpPr>
        <dsp:cNvPr id="0" name=""/>
        <dsp:cNvSpPr/>
      </dsp:nvSpPr>
      <dsp:spPr>
        <a:xfrm>
          <a:off x="6462637" y="0"/>
          <a:ext cx="1410215" cy="1410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3338F5-24F8-4F98-8BE7-27C8449F0C10}">
      <dsp:nvSpPr>
        <dsp:cNvPr id="0" name=""/>
        <dsp:cNvSpPr/>
      </dsp:nvSpPr>
      <dsp:spPr>
        <a:xfrm>
          <a:off x="4741852" y="1533835"/>
          <a:ext cx="4851785" cy="604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b="0" i="0" kern="1200" dirty="0">
              <a:latin typeface="Arial" panose="020B0604020202020204" pitchFamily="34" charset="0"/>
            </a:rPr>
            <a:t>Space and materials for visual creation</a:t>
          </a:r>
        </a:p>
      </dsp:txBody>
      <dsp:txXfrm>
        <a:off x="4741852" y="1533835"/>
        <a:ext cx="4851785" cy="604377"/>
      </dsp:txXfrm>
    </dsp:sp>
    <dsp:sp modelId="{F8761687-7435-4343-941C-52A59D0D1C98}">
      <dsp:nvSpPr>
        <dsp:cNvPr id="0" name=""/>
        <dsp:cNvSpPr/>
      </dsp:nvSpPr>
      <dsp:spPr>
        <a:xfrm>
          <a:off x="5153152" y="1928205"/>
          <a:ext cx="4029186" cy="679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dirty="0">
              <a:latin typeface="Arial" panose="020B0604020202020204" pitchFamily="34" charset="0"/>
            </a:rPr>
            <a:t>Tools for drawing and other things</a:t>
          </a:r>
        </a:p>
        <a:p>
          <a:pPr marL="0" lvl="0" indent="0" algn="ctr" defTabSz="711200">
            <a:lnSpc>
              <a:spcPct val="100000"/>
            </a:lnSpc>
            <a:spcBef>
              <a:spcPct val="0"/>
            </a:spcBef>
            <a:spcAft>
              <a:spcPct val="35000"/>
            </a:spcAft>
            <a:buNone/>
          </a:pPr>
          <a:r>
            <a:rPr lang="en-US" sz="1600" b="0" i="0" kern="1200" dirty="0">
              <a:latin typeface="Arial" panose="020B0604020202020204" pitchFamily="34" charset="0"/>
            </a:rPr>
            <a:t>Washable if possible</a:t>
          </a:r>
        </a:p>
      </dsp:txBody>
      <dsp:txXfrm>
        <a:off x="5153152" y="1928205"/>
        <a:ext cx="4029186" cy="679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8054C-9CEB-4691-88A0-8250D5269160}">
      <dsp:nvSpPr>
        <dsp:cNvPr id="0" name=""/>
        <dsp:cNvSpPr/>
      </dsp:nvSpPr>
      <dsp:spPr>
        <a:xfrm>
          <a:off x="0" y="640"/>
          <a:ext cx="5914209"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71977-EFAC-498C-9D78-A6BE5CA06712}">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53C47E-B70A-4A3A-92AC-A8816BE33E6F}">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How would you program an interactive section of an adaptive performance? Include movement, storytelling, asking of questions, or another form of interaction for a fictional program (excerpt). </a:t>
          </a:r>
        </a:p>
      </dsp:txBody>
      <dsp:txXfrm>
        <a:off x="1731633" y="640"/>
        <a:ext cx="4182575" cy="1499250"/>
      </dsp:txXfrm>
    </dsp:sp>
    <dsp:sp modelId="{56FAD8BE-85F2-4F17-B39D-399FD60F453B}">
      <dsp:nvSpPr>
        <dsp:cNvPr id="0" name=""/>
        <dsp:cNvSpPr/>
      </dsp:nvSpPr>
      <dsp:spPr>
        <a:xfrm>
          <a:off x="0" y="1874703"/>
          <a:ext cx="5914209"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CD2CE-CDBA-4F1A-9C91-232BEAE65066}">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44A953-1F52-485A-B25E-55477CD6D030}">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IF YOU’RE STUCK ON WHERE TO START: use the traditional program we looked at last week or look at the question prompts below! Or take a couple of your favorite jazz or pop songs!</a:t>
          </a:r>
        </a:p>
      </dsp:txBody>
      <dsp:txXfrm>
        <a:off x="1731633" y="1874703"/>
        <a:ext cx="4182575" cy="1499250"/>
      </dsp:txXfrm>
    </dsp:sp>
    <dsp:sp modelId="{580F2E4D-5F73-45B5-820C-800F428FBFFA}">
      <dsp:nvSpPr>
        <dsp:cNvPr id="0" name=""/>
        <dsp:cNvSpPr/>
      </dsp:nvSpPr>
      <dsp:spPr>
        <a:xfrm>
          <a:off x="0" y="3748766"/>
          <a:ext cx="5914209"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5143B-D3D5-4C1C-AEE4-DFE796BF1303}">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C8B21A-792B-40AA-9FF0-D00FB9F39621}">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Why do you like playing a certain song? What are some interesting things that happen during the song? What is the song about? What’s the instrumentation? What’s the feeling? What’s the meter?</a:t>
          </a:r>
        </a:p>
      </dsp:txBody>
      <dsp:txXfrm>
        <a:off x="1731633" y="3748766"/>
        <a:ext cx="4182575" cy="1499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94079-6CF8-DD47-8AB1-67F7989AC88B}">
      <dsp:nvSpPr>
        <dsp:cNvPr id="0" name=""/>
        <dsp:cNvSpPr/>
      </dsp:nvSpPr>
      <dsp:spPr>
        <a:xfrm>
          <a:off x="0" y="118831"/>
          <a:ext cx="6505043" cy="18018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CA" sz="2200" kern="1200">
              <a:latin typeface="Arial" panose="020B0604020202020204" pitchFamily="34" charset="0"/>
              <a:cs typeface="Arial" panose="020B0604020202020204" pitchFamily="34" charset="0"/>
            </a:rPr>
            <a:t>Could arts organizations incorporate various adaptive performance practices into broader programming? Which ones might be easiest/simplest, and which might be more challenging?</a:t>
          </a:r>
          <a:endParaRPr lang="en-US" sz="2200" kern="1200">
            <a:latin typeface="Arial" panose="020B0604020202020204" pitchFamily="34" charset="0"/>
            <a:cs typeface="Arial" panose="020B0604020202020204" pitchFamily="34" charset="0"/>
          </a:endParaRPr>
        </a:p>
      </dsp:txBody>
      <dsp:txXfrm>
        <a:off x="87957" y="206788"/>
        <a:ext cx="6329129" cy="1625886"/>
      </dsp:txXfrm>
    </dsp:sp>
    <dsp:sp modelId="{C883D1B3-676F-A243-9F08-E1C482A77F78}">
      <dsp:nvSpPr>
        <dsp:cNvPr id="0" name=""/>
        <dsp:cNvSpPr/>
      </dsp:nvSpPr>
      <dsp:spPr>
        <a:xfrm>
          <a:off x="0" y="1983991"/>
          <a:ext cx="6505043" cy="18018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CA" sz="2200" kern="1200" dirty="0">
              <a:latin typeface="Arial" panose="020B0604020202020204" pitchFamily="34" charset="0"/>
              <a:cs typeface="Arial" panose="020B0604020202020204" pitchFamily="34" charset="0"/>
            </a:rPr>
            <a:t>Is creating adaptive programming significantly more challenging than other types of programming (for you; in general)?</a:t>
          </a:r>
          <a:endParaRPr lang="en-US" sz="2200" kern="1200" dirty="0">
            <a:latin typeface="Arial" panose="020B0604020202020204" pitchFamily="34" charset="0"/>
            <a:cs typeface="Arial" panose="020B0604020202020204" pitchFamily="34" charset="0"/>
          </a:endParaRPr>
        </a:p>
      </dsp:txBody>
      <dsp:txXfrm>
        <a:off x="87957" y="2071948"/>
        <a:ext cx="6329129" cy="1625886"/>
      </dsp:txXfrm>
    </dsp:sp>
    <dsp:sp modelId="{14BEDA2E-B640-744A-A7D1-16795034A732}">
      <dsp:nvSpPr>
        <dsp:cNvPr id="0" name=""/>
        <dsp:cNvSpPr/>
      </dsp:nvSpPr>
      <dsp:spPr>
        <a:xfrm>
          <a:off x="0" y="3849151"/>
          <a:ext cx="6505043" cy="18018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CA" sz="2200" kern="1200">
              <a:latin typeface="Arial" panose="020B0604020202020204" pitchFamily="34" charset="0"/>
              <a:cs typeface="Arial" panose="020B0604020202020204" pitchFamily="34" charset="0"/>
            </a:rPr>
            <a:t>How might we modify common elements that do not work for the disability community and/or a neurodiverse group in artistic practice (e.g., theatre-style seating; programming)?</a:t>
          </a:r>
          <a:endParaRPr lang="en-US" sz="2200" kern="1200">
            <a:latin typeface="Arial" panose="020B0604020202020204" pitchFamily="34" charset="0"/>
            <a:cs typeface="Arial" panose="020B0604020202020204" pitchFamily="34" charset="0"/>
          </a:endParaRPr>
        </a:p>
      </dsp:txBody>
      <dsp:txXfrm>
        <a:off x="87957" y="3937108"/>
        <a:ext cx="6329129" cy="16258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b="0" i="0" dirty="0">
                <a:solidFill>
                  <a:schemeClr val="tx1"/>
                </a:solidFill>
                <a:effectLst/>
                <a:latin typeface="Arial" panose="020B0604020202020204" pitchFamily="34" charset="0"/>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b="0" i="0" dirty="0">
                <a:solidFill>
                  <a:schemeClr val="tx1"/>
                </a:solidFill>
                <a:effectLst/>
                <a:latin typeface="Arial" panose="020B0604020202020204" pitchFamily="34" charset="0"/>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b="0" i="0" dirty="0">
                <a:solidFill>
                  <a:schemeClr val="tx1"/>
                </a:solidFill>
                <a:effectLst/>
                <a:latin typeface="Arial" panose="020B0604020202020204" pitchFamily="34" charset="0"/>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b="0" i="0" dirty="0">
                <a:solidFill>
                  <a:schemeClr val="tx1"/>
                </a:solidFill>
                <a:effectLst/>
                <a:latin typeface="Arial" panose="020B0604020202020204" pitchFamily="34" charset="0"/>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Arial" panose="020B0604020202020204" pitchFamily="34" charset="0"/>
              </a:defRPr>
            </a:lvl1pPr>
          </a:lstStyle>
          <a:p>
            <a:fld id="{B61BEF0D-F0BB-DE4B-95CE-6DB70DBA9567}" type="datetimeFigureOut">
              <a:rPr lang="en-US" smtClean="0"/>
              <a:pPr/>
              <a:t>5/17/25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Arial" panose="020B0604020202020204" pitchFamily="34" charset="0"/>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b="0" i="0" kern="1200" cap="none">
          <a:ln w="3175" cmpd="sng">
            <a:noFill/>
          </a:ln>
          <a:solidFill>
            <a:schemeClr val="tx1">
              <a:lumMod val="85000"/>
              <a:lumOff val="15000"/>
            </a:schemeClr>
          </a:solidFill>
          <a:effectLst/>
          <a:latin typeface="Arial" panose="020B0604020202020204"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b="0" i="0" kern="1200" cap="none">
          <a:solidFill>
            <a:schemeClr val="tx1">
              <a:lumMod val="85000"/>
              <a:lumOff val="15000"/>
            </a:schemeClr>
          </a:solidFill>
          <a:effectLst/>
          <a:latin typeface="Arial" panose="020B0604020202020204" pitchFamily="34" charset="0"/>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b="0" i="0" kern="1200" cap="none">
          <a:solidFill>
            <a:schemeClr val="tx1">
              <a:lumMod val="85000"/>
              <a:lumOff val="15000"/>
            </a:schemeClr>
          </a:solidFill>
          <a:effectLst/>
          <a:latin typeface="Arial" panose="020B0604020202020204" pitchFamily="34" charset="0"/>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b="0" i="0" kern="1200" cap="none">
          <a:solidFill>
            <a:schemeClr val="tx1">
              <a:lumMod val="85000"/>
              <a:lumOff val="15000"/>
            </a:schemeClr>
          </a:solidFill>
          <a:effectLst/>
          <a:latin typeface="Arial" panose="020B0604020202020204" pitchFamily="34" charset="0"/>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b="0" i="0" kern="1200" cap="none">
          <a:solidFill>
            <a:schemeClr val="tx1">
              <a:lumMod val="85000"/>
              <a:lumOff val="15000"/>
            </a:schemeClr>
          </a:solidFill>
          <a:effectLst/>
          <a:latin typeface="Arial" panose="020B0604020202020204" pitchFamily="34" charset="0"/>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b="0" i="0" kern="1200" cap="none">
          <a:solidFill>
            <a:schemeClr val="tx1">
              <a:lumMod val="85000"/>
              <a:lumOff val="15000"/>
            </a:schemeClr>
          </a:solidFill>
          <a:effectLst/>
          <a:latin typeface="Arial" panose="020B0604020202020204" pitchFamily="34" charset="0"/>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3.png"/><Relationship Id="rId7" Type="http://schemas.openxmlformats.org/officeDocument/2006/relationships/image" Target="../media/image18.jp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6.jp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g"/><Relationship Id="rId7" Type="http://schemas.openxmlformats.org/officeDocument/2006/relationships/image" Target="../media/image39.jpg"/><Relationship Id="rId2" Type="http://schemas.openxmlformats.org/officeDocument/2006/relationships/image" Target="../media/image34.jpg"/><Relationship Id="rId1" Type="http://schemas.openxmlformats.org/officeDocument/2006/relationships/slideLayout" Target="../slideLayouts/slideLayout2.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image" Target="../media/image3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wooclap.com/en/live-quiz/" TargetMode="Externa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0.png"/><Relationship Id="rId9" Type="http://schemas.microsoft.com/office/2007/relationships/diagramDrawing" Target="../diagrams/drawing4.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77108-B108-B348-9866-D5CF64BA8FF8}"/>
              </a:ext>
            </a:extLst>
          </p:cNvPr>
          <p:cNvSpPr>
            <a:spLocks noGrp="1"/>
          </p:cNvSpPr>
          <p:nvPr>
            <p:ph type="ctrTitle"/>
          </p:nvPr>
        </p:nvSpPr>
        <p:spPr>
          <a:xfrm>
            <a:off x="1310650" y="2588740"/>
            <a:ext cx="9570699" cy="1680519"/>
          </a:xfrm>
        </p:spPr>
        <p:txBody>
          <a:bodyPr>
            <a:noAutofit/>
          </a:bodyPr>
          <a:lstStyle/>
          <a:p>
            <a:r>
              <a:rPr lang="en-CA" sz="4800" b="1" dirty="0"/>
              <a:t>Adaptive Performances </a:t>
            </a:r>
            <a:br>
              <a:rPr lang="en-CA" sz="4800" b="1" dirty="0"/>
            </a:br>
            <a:r>
              <a:rPr lang="en-CA" sz="4800" b="1" dirty="0"/>
              <a:t>Part II</a:t>
            </a:r>
            <a:endParaRPr lang="en-CA" sz="4800" dirty="0"/>
          </a:p>
        </p:txBody>
      </p:sp>
      <p:sp>
        <p:nvSpPr>
          <p:cNvPr id="3" name="Subtitle 2">
            <a:extLst>
              <a:ext uri="{FF2B5EF4-FFF2-40B4-BE49-F238E27FC236}">
                <a16:creationId xmlns:a16="http://schemas.microsoft.com/office/drawing/2014/main" id="{2A72612C-B53E-B34C-8A33-734822547DDF}"/>
              </a:ext>
            </a:extLst>
          </p:cNvPr>
          <p:cNvSpPr>
            <a:spLocks noGrp="1"/>
          </p:cNvSpPr>
          <p:nvPr>
            <p:ph type="subTitle" idx="1"/>
          </p:nvPr>
        </p:nvSpPr>
        <p:spPr>
          <a:xfrm>
            <a:off x="9373890" y="5156738"/>
            <a:ext cx="3014917" cy="1210041"/>
          </a:xfrm>
        </p:spPr>
        <p:txBody>
          <a:bodyPr>
            <a:noAutofit/>
          </a:bodyPr>
          <a:lstStyle/>
          <a:p>
            <a:r>
              <a:rPr lang="en-US" sz="2000" dirty="0"/>
              <a:t>Curtesy of:</a:t>
            </a:r>
          </a:p>
          <a:p>
            <a:r>
              <a:rPr lang="en-US" sz="2000" dirty="0"/>
              <a:t> Dr. Erin Parkes and </a:t>
            </a:r>
          </a:p>
          <a:p>
            <a:r>
              <a:rPr lang="en-US" sz="2000" dirty="0"/>
              <a:t>Dr. Jenna Richards</a:t>
            </a:r>
          </a:p>
        </p:txBody>
      </p:sp>
      <p:sp>
        <p:nvSpPr>
          <p:cNvPr id="4" name="TextBox 3">
            <a:extLst>
              <a:ext uri="{FF2B5EF4-FFF2-40B4-BE49-F238E27FC236}">
                <a16:creationId xmlns:a16="http://schemas.microsoft.com/office/drawing/2014/main" id="{1246FF56-A7E7-EF5C-DF3F-1B63F901960F}"/>
              </a:ext>
            </a:extLst>
          </p:cNvPr>
          <p:cNvSpPr txBox="1"/>
          <p:nvPr/>
        </p:nvSpPr>
        <p:spPr>
          <a:xfrm>
            <a:off x="9757258" y="6385767"/>
            <a:ext cx="2248180" cy="400110"/>
          </a:xfrm>
          <a:prstGeom prst="rect">
            <a:avLst/>
          </a:prstGeom>
          <a:noFill/>
        </p:spPr>
        <p:txBody>
          <a:bodyPr wrap="none" rtlCol="0">
            <a:spAutoFit/>
          </a:bodyPr>
          <a:lstStyle/>
          <a:p>
            <a:r>
              <a:rPr lang="en-CA" sz="2000" dirty="0">
                <a:latin typeface="Arial" panose="020B0604020202020204" pitchFamily="34" charset="0"/>
                <a:cs typeface="Arial" panose="020B0604020202020204" pitchFamily="34" charset="0"/>
              </a:rPr>
              <a:t>CC-BY NC SA 4.0</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4939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7E35-D7B7-5C74-776E-E5DD4D579CDA}"/>
              </a:ext>
            </a:extLst>
          </p:cNvPr>
          <p:cNvSpPr>
            <a:spLocks noGrp="1"/>
          </p:cNvSpPr>
          <p:nvPr>
            <p:ph type="title"/>
          </p:nvPr>
        </p:nvSpPr>
        <p:spPr/>
        <p:txBody>
          <a:bodyPr/>
          <a:lstStyle/>
          <a:p>
            <a:r>
              <a:rPr lang="en-US" dirty="0"/>
              <a:t>Today’s class</a:t>
            </a:r>
          </a:p>
        </p:txBody>
      </p:sp>
      <p:sp>
        <p:nvSpPr>
          <p:cNvPr id="3" name="Content Placeholder 2">
            <a:extLst>
              <a:ext uri="{FF2B5EF4-FFF2-40B4-BE49-F238E27FC236}">
                <a16:creationId xmlns:a16="http://schemas.microsoft.com/office/drawing/2014/main" id="{9D301ED1-A984-1297-29DB-4588BC029164}"/>
              </a:ext>
            </a:extLst>
          </p:cNvPr>
          <p:cNvSpPr>
            <a:spLocks noGrp="1"/>
          </p:cNvSpPr>
          <p:nvPr>
            <p:ph idx="1"/>
          </p:nvPr>
        </p:nvSpPr>
        <p:spPr/>
        <p:txBody>
          <a:bodyPr>
            <a:normAutofit/>
          </a:bodyPr>
          <a:lstStyle/>
          <a:p>
            <a:pPr>
              <a:buClrTx/>
            </a:pPr>
            <a:r>
              <a:rPr lang="en-US" dirty="0"/>
              <a:t>Review and reflect on Adaptive Performances Part I</a:t>
            </a:r>
          </a:p>
          <a:p>
            <a:pPr>
              <a:buClrTx/>
            </a:pPr>
            <a:r>
              <a:rPr lang="en-US" dirty="0"/>
              <a:t>Outline Learning Objectives</a:t>
            </a:r>
          </a:p>
          <a:p>
            <a:pPr>
              <a:buClrTx/>
            </a:pPr>
            <a:r>
              <a:rPr lang="en-US" dirty="0"/>
              <a:t>Discuss categories 3 and 4 of adaptive concert model by Richards and Parkes</a:t>
            </a:r>
          </a:p>
          <a:p>
            <a:pPr>
              <a:buClrTx/>
            </a:pPr>
            <a:r>
              <a:rPr lang="en-US" dirty="0"/>
              <a:t>Complete activity on adaptive performances</a:t>
            </a:r>
          </a:p>
          <a:p>
            <a:pPr>
              <a:buClrTx/>
            </a:pPr>
            <a:r>
              <a:rPr lang="en-US" dirty="0"/>
              <a:t>Review Inclusivity and Accessibility from previous modules</a:t>
            </a:r>
          </a:p>
        </p:txBody>
      </p:sp>
    </p:spTree>
    <p:extLst>
      <p:ext uri="{BB962C8B-B14F-4D97-AF65-F5344CB8AC3E}">
        <p14:creationId xmlns:p14="http://schemas.microsoft.com/office/powerpoint/2010/main" val="2792971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undles of colorful yarn">
            <a:extLst>
              <a:ext uri="{FF2B5EF4-FFF2-40B4-BE49-F238E27FC236}">
                <a16:creationId xmlns:a16="http://schemas.microsoft.com/office/drawing/2014/main" id="{D75BE7C5-9340-C542-99B4-110496CD0F4C}"/>
              </a:ext>
            </a:extLst>
          </p:cNvPr>
          <p:cNvPicPr>
            <a:picLocks noChangeAspect="1"/>
          </p:cNvPicPr>
          <p:nvPr/>
        </p:nvPicPr>
        <p:blipFill rotWithShape="1">
          <a:blip r:embed="rId2"/>
          <a:srcRect t="9032" b="4761"/>
          <a:stretch/>
        </p:blipFill>
        <p:spPr>
          <a:xfrm>
            <a:off x="20" y="10"/>
            <a:ext cx="12191980" cy="6857990"/>
          </a:xfrm>
          <a:prstGeom prst="rect">
            <a:avLst/>
          </a:prstGeom>
        </p:spPr>
      </p:pic>
      <p:sp>
        <p:nvSpPr>
          <p:cNvPr id="2" name="Title 1">
            <a:extLst>
              <a:ext uri="{FF2B5EF4-FFF2-40B4-BE49-F238E27FC236}">
                <a16:creationId xmlns:a16="http://schemas.microsoft.com/office/drawing/2014/main" id="{9B986884-77BF-0244-AED1-0257945D7B73}"/>
              </a:ext>
            </a:extLst>
          </p:cNvPr>
          <p:cNvSpPr>
            <a:spLocks noGrp="1"/>
          </p:cNvSpPr>
          <p:nvPr>
            <p:ph type="title"/>
          </p:nvPr>
        </p:nvSpPr>
        <p:spPr>
          <a:xfrm>
            <a:off x="1827780" y="1205392"/>
            <a:ext cx="8480263" cy="1057021"/>
          </a:xfrm>
          <a:solidFill>
            <a:srgbClr val="D2D8DD"/>
          </a:solidFill>
        </p:spPr>
        <p:txBody>
          <a:bodyPr vert="horz" lIns="91440" tIns="45720" rIns="91440" bIns="45720" rtlCol="0" anchor="ctr">
            <a:normAutofit/>
          </a:bodyPr>
          <a:lstStyle/>
          <a:p>
            <a:r>
              <a:rPr lang="en-US" sz="3800" dirty="0"/>
              <a:t>Review</a:t>
            </a:r>
          </a:p>
        </p:txBody>
      </p:sp>
      <p:sp>
        <p:nvSpPr>
          <p:cNvPr id="3" name="TextBox 2">
            <a:extLst>
              <a:ext uri="{FF2B5EF4-FFF2-40B4-BE49-F238E27FC236}">
                <a16:creationId xmlns:a16="http://schemas.microsoft.com/office/drawing/2014/main" id="{3183EE1F-49C5-FD15-4E17-7EAABD31833E}"/>
              </a:ext>
            </a:extLst>
          </p:cNvPr>
          <p:cNvSpPr txBox="1"/>
          <p:nvPr/>
        </p:nvSpPr>
        <p:spPr>
          <a:xfrm>
            <a:off x="1827781" y="2429656"/>
            <a:ext cx="8480263" cy="1938992"/>
          </a:xfrm>
          <a:prstGeom prst="rect">
            <a:avLst/>
          </a:prstGeom>
          <a:solidFill>
            <a:srgbClr val="D2D8DD"/>
          </a:solidFill>
        </p:spPr>
        <p:txBody>
          <a:bodyPr wrap="square" rtlCol="0">
            <a:spAutoFit/>
          </a:bodyPr>
          <a:lstStyle/>
          <a:p>
            <a:pPr marL="285750" indent="-285750">
              <a:buFont typeface="Arial" panose="020B0604020202020204" pitchFamily="34" charset="0"/>
              <a:buChar char="•"/>
            </a:pPr>
            <a:r>
              <a:rPr lang="en-CA" sz="2400" dirty="0">
                <a:effectLst/>
                <a:latin typeface="Arial" panose="020B0604020202020204" pitchFamily="34" charset="0"/>
                <a:ea typeface="Aptos" panose="020B0004020202020204" pitchFamily="34" charset="0"/>
                <a:cs typeface="Arial" panose="020B0604020202020204" pitchFamily="34" charset="0"/>
              </a:rPr>
              <a:t>What were the four categories of adaptive performances?</a:t>
            </a:r>
          </a:p>
          <a:p>
            <a:pPr marL="285750" indent="-285750">
              <a:buFont typeface="Arial" panose="020B0604020202020204" pitchFamily="34" charset="0"/>
              <a:buChar char="•"/>
            </a:pPr>
            <a:r>
              <a:rPr lang="en-CA" sz="2400" dirty="0">
                <a:effectLst/>
                <a:latin typeface="Arial" panose="020B0604020202020204" pitchFamily="34" charset="0"/>
                <a:ea typeface="Aptos" panose="020B0004020202020204" pitchFamily="34" charset="0"/>
                <a:cs typeface="Arial" panose="020B0604020202020204" pitchFamily="34" charset="0"/>
              </a:rPr>
              <a:t>What were some of the pre-show work elements we discussed?</a:t>
            </a:r>
          </a:p>
          <a:p>
            <a:pPr marL="285750" indent="-285750">
              <a:buFont typeface="Arial" panose="020B0604020202020204" pitchFamily="34" charset="0"/>
              <a:buChar char="•"/>
            </a:pPr>
            <a:r>
              <a:rPr lang="en-CA" sz="2400" dirty="0">
                <a:effectLst/>
                <a:latin typeface="Arial" panose="020B0604020202020204" pitchFamily="34" charset="0"/>
                <a:ea typeface="Aptos" panose="020B0004020202020204" pitchFamily="34" charset="0"/>
                <a:cs typeface="Arial" panose="020B0604020202020204" pitchFamily="34" charset="0"/>
              </a:rPr>
              <a:t>How about the environmental audit?</a:t>
            </a:r>
          </a:p>
          <a:p>
            <a:pPr marL="285750" indent="-285750">
              <a:buFont typeface="Arial" panose="020B0604020202020204" pitchFamily="34" charset="0"/>
              <a:buChar char="•"/>
            </a:pPr>
            <a:r>
              <a:rPr lang="en-CA" sz="2400" dirty="0">
                <a:latin typeface="Arial" panose="020B0604020202020204" pitchFamily="34" charset="0"/>
                <a:ea typeface="Aptos" panose="020B0004020202020204" pitchFamily="34" charset="0"/>
                <a:cs typeface="Arial" panose="020B0604020202020204" pitchFamily="34" charset="0"/>
              </a:rPr>
              <a:t>What do you think about the model so far?</a:t>
            </a:r>
            <a:endParaRPr lang="en-CA" sz="24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4EAFFDF-88EB-B991-2382-3AF047F0B160}"/>
              </a:ext>
            </a:extLst>
          </p:cNvPr>
          <p:cNvSpPr txBox="1"/>
          <p:nvPr/>
        </p:nvSpPr>
        <p:spPr>
          <a:xfrm>
            <a:off x="1827782" y="4535891"/>
            <a:ext cx="8480263" cy="1846659"/>
          </a:xfrm>
          <a:prstGeom prst="rect">
            <a:avLst/>
          </a:prstGeom>
          <a:solidFill>
            <a:srgbClr val="D2D9DE"/>
          </a:solidFill>
        </p:spPr>
        <p:txBody>
          <a:bodyPr wrap="square" rtlCol="0">
            <a:spAutoFit/>
          </a:bodyPr>
          <a:lstStyle/>
          <a:p>
            <a:endParaRPr lang="en-US" sz="2400" dirty="0">
              <a:latin typeface="Arial" panose="020B0604020202020204" pitchFamily="34" charset="0"/>
            </a:endParaRPr>
          </a:p>
          <a:p>
            <a:pPr algn="ctr"/>
            <a:r>
              <a:rPr lang="en-US" sz="2400" dirty="0">
                <a:latin typeface="Arial" panose="020B0604020202020204" pitchFamily="34" charset="0"/>
              </a:rPr>
              <a:t>Today:</a:t>
            </a:r>
          </a:p>
          <a:p>
            <a:pPr marL="285750" indent="-285750">
              <a:buFont typeface="Arial" panose="020B0604020202020204" pitchFamily="34" charset="0"/>
              <a:buChar char="•"/>
            </a:pPr>
            <a:r>
              <a:rPr lang="en-US" sz="2400" dirty="0">
                <a:latin typeface="Arial" panose="020B0604020202020204" pitchFamily="34" charset="0"/>
              </a:rPr>
              <a:t>Discuss categories 3 and 4 of adaptive performance model</a:t>
            </a:r>
          </a:p>
          <a:p>
            <a:pPr marL="285750" indent="-285750">
              <a:buFont typeface="Arial" panose="020B0604020202020204" pitchFamily="34" charset="0"/>
              <a:buChar char="•"/>
            </a:pPr>
            <a:r>
              <a:rPr lang="en-US" sz="2400" dirty="0">
                <a:latin typeface="Arial" panose="020B0604020202020204" pitchFamily="34" charset="0"/>
              </a:rPr>
              <a:t>Review inclusivity and accessibility</a:t>
            </a:r>
          </a:p>
          <a:p>
            <a:endParaRPr lang="en-US" dirty="0">
              <a:latin typeface="Arial" panose="020B0604020202020204" pitchFamily="34" charset="0"/>
            </a:endParaRPr>
          </a:p>
        </p:txBody>
      </p:sp>
    </p:spTree>
    <p:extLst>
      <p:ext uri="{BB962C8B-B14F-4D97-AF65-F5344CB8AC3E}">
        <p14:creationId xmlns:p14="http://schemas.microsoft.com/office/powerpoint/2010/main" val="730776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FAE89-4221-B9C9-DD49-0C68AE5E7BCA}"/>
              </a:ext>
            </a:extLst>
          </p:cNvPr>
          <p:cNvSpPr>
            <a:spLocks noGrp="1"/>
          </p:cNvSpPr>
          <p:nvPr>
            <p:ph type="title"/>
          </p:nvPr>
        </p:nvSpPr>
        <p:spPr/>
        <p:txBody>
          <a:bodyPr>
            <a:normAutofit/>
          </a:bodyPr>
          <a:lstStyle/>
          <a:p>
            <a:r>
              <a:rPr lang="en-US" sz="3800"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07945734-2226-9E33-1B5A-DBBFEC0DC658}"/>
              </a:ext>
            </a:extLst>
          </p:cNvPr>
          <p:cNvSpPr>
            <a:spLocks noGrp="1"/>
          </p:cNvSpPr>
          <p:nvPr>
            <p:ph idx="1"/>
          </p:nvPr>
        </p:nvSpPr>
        <p:spPr>
          <a:xfrm>
            <a:off x="1965961" y="2781521"/>
            <a:ext cx="8930637" cy="3318936"/>
          </a:xfrm>
        </p:spPr>
        <p:txBody>
          <a:bodyPr>
            <a:noAutofit/>
          </a:bodyPr>
          <a:lstStyle/>
          <a:p>
            <a:pPr marL="342900" lvl="0" indent="-342900">
              <a:buClrTx/>
              <a:buFont typeface="+mj-lt"/>
              <a:buAutoNum type="arabicPeriod"/>
            </a:pPr>
            <a:r>
              <a:rPr lang="en-CA" sz="1800" dirty="0">
                <a:effectLst/>
                <a:ea typeface="Times New Roman" panose="02020603050405020304" pitchFamily="18" charset="0"/>
                <a:cs typeface="Arial" panose="020B0604020202020204" pitchFamily="34" charset="0"/>
              </a:rPr>
              <a:t>Define adaptive </a:t>
            </a:r>
            <a:r>
              <a:rPr lang="en-CA" sz="1800" dirty="0">
                <a:ea typeface="Times New Roman" panose="02020603050405020304" pitchFamily="18" charset="0"/>
                <a:cs typeface="Arial" panose="020B0604020202020204" pitchFamily="34" charset="0"/>
              </a:rPr>
              <a:t>performance model parts three and four</a:t>
            </a:r>
          </a:p>
          <a:p>
            <a:pPr marL="342900" lvl="0" indent="-342900">
              <a:buClrTx/>
              <a:buFont typeface="+mj-lt"/>
              <a:buAutoNum type="arabicPeriod"/>
            </a:pPr>
            <a:r>
              <a:rPr lang="en-CA" sz="1800" dirty="0">
                <a:effectLst/>
                <a:ea typeface="Times New Roman" panose="02020603050405020304" pitchFamily="18" charset="0"/>
                <a:cs typeface="Arial" panose="020B0604020202020204" pitchFamily="34" charset="0"/>
              </a:rPr>
              <a:t>Define and postulate environments where adaptive concerts could be performed</a:t>
            </a:r>
            <a:endParaRPr lang="en-CA" sz="1800" dirty="0">
              <a:effectLst/>
              <a:ea typeface="Aptos" panose="020B0004020202020204" pitchFamily="34" charset="0"/>
              <a:cs typeface="Arial" panose="020B0604020202020204" pitchFamily="34" charset="0"/>
            </a:endParaRPr>
          </a:p>
          <a:p>
            <a:pPr marL="342900" lvl="0" indent="-342900">
              <a:buClrTx/>
              <a:buFont typeface="+mj-lt"/>
              <a:buAutoNum type="arabicPeriod"/>
            </a:pPr>
            <a:r>
              <a:rPr lang="en-CA" sz="1800" dirty="0">
                <a:effectLst/>
                <a:ea typeface="Times New Roman" panose="02020603050405020304" pitchFamily="18" charset="0"/>
                <a:cs typeface="Arial" panose="020B0604020202020204" pitchFamily="34" charset="0"/>
              </a:rPr>
              <a:t>Interpret and discuss common issues for adaptive concert environments and the communities they seek to serve</a:t>
            </a:r>
            <a:endParaRPr lang="en-CA" sz="1800" dirty="0">
              <a:effectLst/>
              <a:ea typeface="Aptos" panose="020B0004020202020204" pitchFamily="34" charset="0"/>
              <a:cs typeface="Arial" panose="020B0604020202020204" pitchFamily="34" charset="0"/>
            </a:endParaRPr>
          </a:p>
          <a:p>
            <a:pPr marL="342900" lvl="0" indent="-342900">
              <a:buClrTx/>
              <a:buFont typeface="+mj-lt"/>
              <a:buAutoNum type="arabicPeriod"/>
            </a:pPr>
            <a:r>
              <a:rPr lang="en-CA" sz="1800" dirty="0">
                <a:effectLst/>
                <a:ea typeface="Times New Roman" panose="02020603050405020304" pitchFamily="18" charset="0"/>
                <a:cs typeface="Arial" panose="020B0604020202020204" pitchFamily="34" charset="0"/>
              </a:rPr>
              <a:t>Plan potential adaptive programs</a:t>
            </a:r>
            <a:endParaRPr lang="en-CA" sz="1800" dirty="0">
              <a:effectLst/>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85806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830BA-2D26-7749-8FED-3C56D8D2F815}"/>
              </a:ext>
            </a:extLst>
          </p:cNvPr>
          <p:cNvSpPr>
            <a:spLocks noGrp="1"/>
          </p:cNvSpPr>
          <p:nvPr>
            <p:ph type="title"/>
          </p:nvPr>
        </p:nvSpPr>
        <p:spPr>
          <a:xfrm>
            <a:off x="1457024" y="1031709"/>
            <a:ext cx="3555054" cy="4794578"/>
          </a:xfrm>
        </p:spPr>
        <p:txBody>
          <a:bodyPr>
            <a:normAutofit/>
          </a:bodyPr>
          <a:lstStyle/>
          <a:p>
            <a:r>
              <a:rPr lang="en-US" sz="3700" dirty="0">
                <a:solidFill>
                  <a:srgbClr val="262626"/>
                </a:solidFill>
              </a:rPr>
              <a:t>Four Categories of Adaptation</a:t>
            </a:r>
          </a:p>
        </p:txBody>
      </p:sp>
      <p:graphicFrame>
        <p:nvGraphicFramePr>
          <p:cNvPr id="5" name="Content Placeholder 2" descr="The Four Categories of adaptation with icons: Preliminary or Pre-show work, Environmental Audit, Visual and Extra-Musical Aids, and Programming Considerations">
            <a:extLst>
              <a:ext uri="{FF2B5EF4-FFF2-40B4-BE49-F238E27FC236}">
                <a16:creationId xmlns:a16="http://schemas.microsoft.com/office/drawing/2014/main" id="{BA17EE9E-2F33-450F-9C5B-2AF5660EFC49}"/>
              </a:ext>
            </a:extLst>
          </p:cNvPr>
          <p:cNvGraphicFramePr>
            <a:graphicFrameLocks noGrp="1"/>
          </p:cNvGraphicFramePr>
          <p:nvPr>
            <p:ph idx="1"/>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015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7E26942-98D3-4165-B38A-63C16BDF6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pSp>
        <p:nvGrpSpPr>
          <p:cNvPr id="56" name="Group 55">
            <a:extLst>
              <a:ext uri="{FF2B5EF4-FFF2-40B4-BE49-F238E27FC236}">
                <a16:creationId xmlns:a16="http://schemas.microsoft.com/office/drawing/2014/main" id="{2C2A9551-8286-49CA-BBAD-C9EDC4C11C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 name="Picture 40">
              <a:extLst>
                <a:ext uri="{FF2B5EF4-FFF2-40B4-BE49-F238E27FC236}">
                  <a16:creationId xmlns:a16="http://schemas.microsoft.com/office/drawing/2014/main" id="{5537D9E9-B514-4404-BFC3-5CBEDA8885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5EED875C-CF65-41D6-80BB-B9927D3ACA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pic>
          <p:nvPicPr>
            <p:cNvPr id="43" name="Picture 42">
              <a:extLst>
                <a:ext uri="{FF2B5EF4-FFF2-40B4-BE49-F238E27FC236}">
                  <a16:creationId xmlns:a16="http://schemas.microsoft.com/office/drawing/2014/main" id="{8EEE05CE-FD39-49D7-B1DC-97F47AC19EF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4" name="Picture 43">
              <a:extLst>
                <a:ext uri="{FF2B5EF4-FFF2-40B4-BE49-F238E27FC236}">
                  <a16:creationId xmlns:a16="http://schemas.microsoft.com/office/drawing/2014/main" id="{C457D2B2-8F64-4CC9-B35C-5AB848D4E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02C23B0-2C19-3449-808D-049EB36D5615}"/>
              </a:ext>
            </a:extLst>
          </p:cNvPr>
          <p:cNvSpPr>
            <a:spLocks noGrp="1"/>
          </p:cNvSpPr>
          <p:nvPr>
            <p:ph type="title"/>
          </p:nvPr>
        </p:nvSpPr>
        <p:spPr>
          <a:xfrm>
            <a:off x="1170564" y="982132"/>
            <a:ext cx="4561069" cy="1416721"/>
          </a:xfrm>
        </p:spPr>
        <p:txBody>
          <a:bodyPr>
            <a:normAutofit/>
          </a:bodyPr>
          <a:lstStyle/>
          <a:p>
            <a:r>
              <a:rPr lang="en-US" sz="4000" dirty="0"/>
              <a:t>Extra-Musical Aids</a:t>
            </a:r>
          </a:p>
        </p:txBody>
      </p:sp>
      <p:cxnSp>
        <p:nvCxnSpPr>
          <p:cNvPr id="58" name="Straight Connector 57">
            <a:extLst>
              <a:ext uri="{FF2B5EF4-FFF2-40B4-BE49-F238E27FC236}">
                <a16:creationId xmlns:a16="http://schemas.microsoft.com/office/drawing/2014/main" id="{24EAC194-027A-40BE-95EB-F1EA2D2DAE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6166A78-246C-B34B-A63B-5E559B4ECCBE}"/>
              </a:ext>
            </a:extLst>
          </p:cNvPr>
          <p:cNvSpPr>
            <a:spLocks noGrp="1"/>
          </p:cNvSpPr>
          <p:nvPr>
            <p:ph idx="1"/>
          </p:nvPr>
        </p:nvSpPr>
        <p:spPr>
          <a:xfrm>
            <a:off x="1086281" y="2846661"/>
            <a:ext cx="4777494" cy="3318936"/>
          </a:xfrm>
        </p:spPr>
        <p:txBody>
          <a:bodyPr>
            <a:normAutofit/>
          </a:bodyPr>
          <a:lstStyle/>
          <a:p>
            <a:pPr>
              <a:buClr>
                <a:schemeClr val="tx1"/>
              </a:buClr>
            </a:pPr>
            <a:r>
              <a:rPr lang="en-US" sz="2200" dirty="0"/>
              <a:t>Fidgets, sensory devices and tactile toys</a:t>
            </a:r>
          </a:p>
          <a:p>
            <a:pPr>
              <a:buClr>
                <a:schemeClr val="tx1"/>
              </a:buClr>
            </a:pPr>
            <a:r>
              <a:rPr lang="en-US" sz="2200" dirty="0"/>
              <a:t>Sanitize after use</a:t>
            </a:r>
          </a:p>
          <a:p>
            <a:endParaRPr lang="en-US" sz="1800" dirty="0"/>
          </a:p>
        </p:txBody>
      </p:sp>
      <p:sp>
        <p:nvSpPr>
          <p:cNvPr id="59" name="Rectangle 58">
            <a:extLst>
              <a:ext uri="{FF2B5EF4-FFF2-40B4-BE49-F238E27FC236}">
                <a16:creationId xmlns:a16="http://schemas.microsoft.com/office/drawing/2014/main" id="{44FCBB35-9C7D-454A-913C-5C78C1BB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04708" y="1087821"/>
            <a:ext cx="2488529" cy="2227885"/>
          </a:xfrm>
          <a:prstGeom prst="rect">
            <a:avLst/>
          </a:prstGeom>
          <a:solidFill>
            <a:schemeClr val="bg1"/>
          </a:solid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6" name="Picture 5" descr="Toy cars lined up in a row on floor">
            <a:extLst>
              <a:ext uri="{FF2B5EF4-FFF2-40B4-BE49-F238E27FC236}">
                <a16:creationId xmlns:a16="http://schemas.microsoft.com/office/drawing/2014/main" id="{800CF1C4-B5D2-772D-E84A-2890FD565E1F}"/>
              </a:ext>
            </a:extLst>
          </p:cNvPr>
          <p:cNvPicPr>
            <a:picLocks noChangeAspect="1"/>
          </p:cNvPicPr>
          <p:nvPr/>
        </p:nvPicPr>
        <p:blipFill>
          <a:blip r:embed="rId5"/>
          <a:stretch>
            <a:fillRect/>
          </a:stretch>
        </p:blipFill>
        <p:spPr>
          <a:xfrm>
            <a:off x="6358200" y="1490549"/>
            <a:ext cx="2156354" cy="1433975"/>
          </a:xfrm>
          <a:prstGeom prst="rect">
            <a:avLst/>
          </a:prstGeom>
        </p:spPr>
      </p:pic>
      <p:sp>
        <p:nvSpPr>
          <p:cNvPr id="60" name="Rectangle 59">
            <a:extLst>
              <a:ext uri="{FF2B5EF4-FFF2-40B4-BE49-F238E27FC236}">
                <a16:creationId xmlns:a16="http://schemas.microsoft.com/office/drawing/2014/main" id="{20996CAB-BE2B-47B2-9653-1B02BA8F3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1087821"/>
            <a:ext cx="2240567" cy="2226099"/>
          </a:xfrm>
          <a:prstGeom prst="rect">
            <a:avLst/>
          </a:prstGeom>
          <a:solidFill>
            <a:schemeClr val="bg1"/>
          </a:solid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13" name="Picture 12" descr="Child playing with blocks">
            <a:extLst>
              <a:ext uri="{FF2B5EF4-FFF2-40B4-BE49-F238E27FC236}">
                <a16:creationId xmlns:a16="http://schemas.microsoft.com/office/drawing/2014/main" id="{42F1D122-9739-0042-8B22-3BDB2418925C}"/>
              </a:ext>
            </a:extLst>
          </p:cNvPr>
          <p:cNvPicPr>
            <a:picLocks noChangeAspect="1"/>
          </p:cNvPicPr>
          <p:nvPr/>
        </p:nvPicPr>
        <p:blipFill>
          <a:blip r:embed="rId6"/>
          <a:stretch>
            <a:fillRect/>
          </a:stretch>
        </p:blipFill>
        <p:spPr>
          <a:xfrm>
            <a:off x="9034170" y="1568412"/>
            <a:ext cx="1914981" cy="1278249"/>
          </a:xfrm>
          <a:prstGeom prst="rect">
            <a:avLst/>
          </a:prstGeom>
        </p:spPr>
      </p:pic>
      <p:sp>
        <p:nvSpPr>
          <p:cNvPr id="61" name="Rectangle 60">
            <a:extLst>
              <a:ext uri="{FF2B5EF4-FFF2-40B4-BE49-F238E27FC236}">
                <a16:creationId xmlns:a16="http://schemas.microsoft.com/office/drawing/2014/main" id="{E019FA98-7A89-4E6B-881A-C8D19F1FC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04708" y="3486394"/>
            <a:ext cx="2488529" cy="2275588"/>
          </a:xfrm>
          <a:prstGeom prst="rect">
            <a:avLst/>
          </a:prstGeom>
          <a:solidFill>
            <a:schemeClr val="bg1"/>
          </a:solid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4" name="Picture 3" descr="Woman kissing child who is playing with a fidget">
            <a:extLst>
              <a:ext uri="{FF2B5EF4-FFF2-40B4-BE49-F238E27FC236}">
                <a16:creationId xmlns:a16="http://schemas.microsoft.com/office/drawing/2014/main" id="{3E42CC6F-0836-BC82-9B47-DB0DEE997D57}"/>
              </a:ext>
            </a:extLst>
          </p:cNvPr>
          <p:cNvPicPr>
            <a:picLocks noChangeAspect="1"/>
          </p:cNvPicPr>
          <p:nvPr/>
        </p:nvPicPr>
        <p:blipFill>
          <a:blip r:embed="rId7"/>
          <a:stretch>
            <a:fillRect/>
          </a:stretch>
        </p:blipFill>
        <p:spPr>
          <a:xfrm>
            <a:off x="6358200" y="3919320"/>
            <a:ext cx="2156354" cy="1439366"/>
          </a:xfrm>
          <a:prstGeom prst="rect">
            <a:avLst/>
          </a:prstGeom>
        </p:spPr>
      </p:pic>
      <p:sp>
        <p:nvSpPr>
          <p:cNvPr id="54" name="Rectangle 53">
            <a:extLst>
              <a:ext uri="{FF2B5EF4-FFF2-40B4-BE49-F238E27FC236}">
                <a16:creationId xmlns:a16="http://schemas.microsoft.com/office/drawing/2014/main" id="{D7C77F71-83B3-449E-8CD6-0652103C5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3486394"/>
            <a:ext cx="2240567" cy="2275588"/>
          </a:xfrm>
          <a:prstGeom prst="rect">
            <a:avLst/>
          </a:prstGeom>
          <a:solidFill>
            <a:schemeClr val="bg1"/>
          </a:solid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8" name="Picture 7" descr="Spring coiled multicolored children's toy">
            <a:extLst>
              <a:ext uri="{FF2B5EF4-FFF2-40B4-BE49-F238E27FC236}">
                <a16:creationId xmlns:a16="http://schemas.microsoft.com/office/drawing/2014/main" id="{72AE5D8A-8C08-ABBE-9DA0-3C8254C6CCFB}"/>
              </a:ext>
            </a:extLst>
          </p:cNvPr>
          <p:cNvPicPr>
            <a:picLocks noChangeAspect="1"/>
          </p:cNvPicPr>
          <p:nvPr/>
        </p:nvPicPr>
        <p:blipFill>
          <a:blip r:embed="rId8"/>
          <a:stretch>
            <a:fillRect/>
          </a:stretch>
        </p:blipFill>
        <p:spPr>
          <a:xfrm>
            <a:off x="9034170" y="3920886"/>
            <a:ext cx="1914981" cy="1436235"/>
          </a:xfrm>
          <a:prstGeom prst="rect">
            <a:avLst/>
          </a:prstGeom>
        </p:spPr>
      </p:pic>
    </p:spTree>
    <p:extLst>
      <p:ext uri="{BB962C8B-B14F-4D97-AF65-F5344CB8AC3E}">
        <p14:creationId xmlns:p14="http://schemas.microsoft.com/office/powerpoint/2010/main" val="2301624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4937-193A-55AA-46CE-4E6CD031E20F}"/>
              </a:ext>
            </a:extLst>
          </p:cNvPr>
          <p:cNvSpPr>
            <a:spLocks noGrp="1"/>
          </p:cNvSpPr>
          <p:nvPr>
            <p:ph type="title"/>
          </p:nvPr>
        </p:nvSpPr>
        <p:spPr>
          <a:xfrm>
            <a:off x="1295402" y="982132"/>
            <a:ext cx="9601196" cy="1303867"/>
          </a:xfrm>
        </p:spPr>
        <p:txBody>
          <a:bodyPr>
            <a:normAutofit/>
          </a:bodyPr>
          <a:lstStyle/>
          <a:p>
            <a:r>
              <a:rPr lang="en-US" dirty="0">
                <a:solidFill>
                  <a:srgbClr val="262626"/>
                </a:solidFill>
              </a:rPr>
              <a:t>Extra-musical aids continued</a:t>
            </a:r>
          </a:p>
        </p:txBody>
      </p:sp>
      <p:graphicFrame>
        <p:nvGraphicFramePr>
          <p:cNvPr id="5" name="Content Placeholder 2">
            <a:extLst>
              <a:ext uri="{FF2B5EF4-FFF2-40B4-BE49-F238E27FC236}">
                <a16:creationId xmlns:a16="http://schemas.microsoft.com/office/drawing/2014/main" id="{1D383425-C2F9-F336-4784-C18ECC327206}"/>
              </a:ext>
            </a:extLst>
          </p:cNvPr>
          <p:cNvGraphicFramePr>
            <a:graphicFrameLocks noGrp="1"/>
          </p:cNvGraphicFramePr>
          <p:nvPr>
            <p:ph idx="1"/>
            <p:extLst>
              <p:ext uri="{D42A27DB-BD31-4B8C-83A1-F6EECF244321}">
                <p14:modId xmlns:p14="http://schemas.microsoft.com/office/powerpoint/2010/main" val="269983939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290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6F1A1B1-D72D-4219-AE30-3EDB2FD2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pSp>
        <p:nvGrpSpPr>
          <p:cNvPr id="49" name="Group 48">
            <a:extLst>
              <a:ext uri="{FF2B5EF4-FFF2-40B4-BE49-F238E27FC236}">
                <a16:creationId xmlns:a16="http://schemas.microsoft.com/office/drawing/2014/main" id="{601FE7BE-30C9-47E1-AA23-7FC5DE0C9D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0" name="Picture 49">
              <a:extLst>
                <a:ext uri="{FF2B5EF4-FFF2-40B4-BE49-F238E27FC236}">
                  <a16:creationId xmlns:a16="http://schemas.microsoft.com/office/drawing/2014/main" id="{58256DDC-2B46-4CBD-98CD-4843A1D36C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 name="Rectangle 50">
              <a:extLst>
                <a:ext uri="{FF2B5EF4-FFF2-40B4-BE49-F238E27FC236}">
                  <a16:creationId xmlns:a16="http://schemas.microsoft.com/office/drawing/2014/main" id="{AB299BC9-AA13-472C-B2CB-8B1A49F1D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pic>
          <p:nvPicPr>
            <p:cNvPr id="52" name="Picture 51">
              <a:extLst>
                <a:ext uri="{FF2B5EF4-FFF2-40B4-BE49-F238E27FC236}">
                  <a16:creationId xmlns:a16="http://schemas.microsoft.com/office/drawing/2014/main" id="{CCEA125A-C8E0-43E9-A034-878F58FA988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3" name="Picture 52">
              <a:extLst>
                <a:ext uri="{FF2B5EF4-FFF2-40B4-BE49-F238E27FC236}">
                  <a16:creationId xmlns:a16="http://schemas.microsoft.com/office/drawing/2014/main" id="{BC268254-A470-41D9-884E-9DE377E94B9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4291CD4-D3B3-254E-9A2A-CBCBE7106E14}"/>
              </a:ext>
            </a:extLst>
          </p:cNvPr>
          <p:cNvSpPr>
            <a:spLocks noGrp="1"/>
          </p:cNvSpPr>
          <p:nvPr>
            <p:ph type="title"/>
          </p:nvPr>
        </p:nvSpPr>
        <p:spPr>
          <a:xfrm>
            <a:off x="1170564" y="982132"/>
            <a:ext cx="4667015" cy="1303867"/>
          </a:xfrm>
        </p:spPr>
        <p:txBody>
          <a:bodyPr>
            <a:normAutofit/>
          </a:bodyPr>
          <a:lstStyle/>
          <a:p>
            <a:pPr>
              <a:lnSpc>
                <a:spcPct val="90000"/>
              </a:lnSpc>
            </a:pPr>
            <a:r>
              <a:rPr lang="en-US" sz="4100"/>
              <a:t>Extra-musical aids continued</a:t>
            </a:r>
          </a:p>
        </p:txBody>
      </p:sp>
      <p:cxnSp>
        <p:nvCxnSpPr>
          <p:cNvPr id="55" name="Straight Connector 54">
            <a:extLst>
              <a:ext uri="{FF2B5EF4-FFF2-40B4-BE49-F238E27FC236}">
                <a16:creationId xmlns:a16="http://schemas.microsoft.com/office/drawing/2014/main" id="{1F510FDE-DE95-4B70-9D1C-7214BFCC34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92391"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F98504D-E595-024A-A3AD-BD0009910F7D}"/>
              </a:ext>
            </a:extLst>
          </p:cNvPr>
          <p:cNvSpPr>
            <a:spLocks noGrp="1"/>
          </p:cNvSpPr>
          <p:nvPr>
            <p:ph idx="1"/>
          </p:nvPr>
        </p:nvSpPr>
        <p:spPr>
          <a:xfrm>
            <a:off x="1167384" y="2929464"/>
            <a:ext cx="4673373" cy="3318936"/>
          </a:xfrm>
        </p:spPr>
        <p:txBody>
          <a:bodyPr>
            <a:normAutofit/>
          </a:bodyPr>
          <a:lstStyle/>
          <a:p>
            <a:pPr>
              <a:buClr>
                <a:schemeClr val="tx1"/>
              </a:buClr>
            </a:pPr>
            <a:r>
              <a:rPr lang="en-US" sz="1800" dirty="0"/>
              <a:t>Noise-cancelling/deafening headphones</a:t>
            </a:r>
          </a:p>
          <a:p>
            <a:pPr>
              <a:buClr>
                <a:schemeClr val="tx1"/>
              </a:buClr>
            </a:pPr>
            <a:r>
              <a:rPr lang="en-US" sz="1800" dirty="0"/>
              <a:t>ASL interpreter and listening devices if possible</a:t>
            </a:r>
          </a:p>
          <a:p>
            <a:pPr>
              <a:buClr>
                <a:schemeClr val="tx1"/>
              </a:buClr>
            </a:pPr>
            <a:r>
              <a:rPr lang="en-US" sz="1800" dirty="0"/>
              <a:t>Allow service animals and comfort items</a:t>
            </a:r>
          </a:p>
          <a:p>
            <a:pPr>
              <a:buClr>
                <a:schemeClr val="tx1"/>
              </a:buClr>
            </a:pPr>
            <a:r>
              <a:rPr lang="en-US" sz="1800" dirty="0"/>
              <a:t>Connect with local therapy dogs to provide therapy dog support where possible</a:t>
            </a:r>
          </a:p>
        </p:txBody>
      </p:sp>
      <p:pic>
        <p:nvPicPr>
          <p:cNvPr id="9" name="Picture 8" descr="A person's hands with gold star confetti">
            <a:extLst>
              <a:ext uri="{FF2B5EF4-FFF2-40B4-BE49-F238E27FC236}">
                <a16:creationId xmlns:a16="http://schemas.microsoft.com/office/drawing/2014/main" id="{5BF6D1DD-698F-424B-B049-E6EB6463E9D1}"/>
              </a:ext>
            </a:extLst>
          </p:cNvPr>
          <p:cNvPicPr>
            <a:picLocks noChangeAspect="1"/>
          </p:cNvPicPr>
          <p:nvPr/>
        </p:nvPicPr>
        <p:blipFill>
          <a:blip r:embed="rId5"/>
          <a:stretch>
            <a:fillRect/>
          </a:stretch>
        </p:blipFill>
        <p:spPr>
          <a:xfrm>
            <a:off x="6312185" y="1566808"/>
            <a:ext cx="2254829" cy="1505098"/>
          </a:xfrm>
          <a:prstGeom prst="rect">
            <a:avLst/>
          </a:prstGeom>
        </p:spPr>
      </p:pic>
      <p:pic>
        <p:nvPicPr>
          <p:cNvPr id="4" name="Picture 3" descr="People having sign language conversation">
            <a:extLst>
              <a:ext uri="{FF2B5EF4-FFF2-40B4-BE49-F238E27FC236}">
                <a16:creationId xmlns:a16="http://schemas.microsoft.com/office/drawing/2014/main" id="{4D523B50-A121-E8B9-B9CE-7ADBC3C118EA}"/>
              </a:ext>
            </a:extLst>
          </p:cNvPr>
          <p:cNvPicPr>
            <a:picLocks noChangeAspect="1"/>
          </p:cNvPicPr>
          <p:nvPr/>
        </p:nvPicPr>
        <p:blipFill>
          <a:blip r:embed="rId6"/>
          <a:stretch>
            <a:fillRect/>
          </a:stretch>
        </p:blipFill>
        <p:spPr>
          <a:xfrm>
            <a:off x="6312311" y="3823724"/>
            <a:ext cx="2254703" cy="1505014"/>
          </a:xfrm>
          <a:prstGeom prst="rect">
            <a:avLst/>
          </a:prstGeom>
        </p:spPr>
      </p:pic>
      <p:pic>
        <p:nvPicPr>
          <p:cNvPr id="42" name="Picture 41" descr="Headphones placed on surface illuminated by neon light">
            <a:extLst>
              <a:ext uri="{FF2B5EF4-FFF2-40B4-BE49-F238E27FC236}">
                <a16:creationId xmlns:a16="http://schemas.microsoft.com/office/drawing/2014/main" id="{14B116A6-0482-E745-8959-4EC0A3D50FB5}"/>
              </a:ext>
            </a:extLst>
          </p:cNvPr>
          <p:cNvPicPr>
            <a:picLocks noChangeAspect="1"/>
          </p:cNvPicPr>
          <p:nvPr/>
        </p:nvPicPr>
        <p:blipFill>
          <a:blip r:embed="rId7"/>
          <a:stretch>
            <a:fillRect/>
          </a:stretch>
        </p:blipFill>
        <p:spPr>
          <a:xfrm>
            <a:off x="8724859" y="2689489"/>
            <a:ext cx="2254829" cy="1505098"/>
          </a:xfrm>
          <a:prstGeom prst="rect">
            <a:avLst/>
          </a:prstGeom>
        </p:spPr>
      </p:pic>
    </p:spTree>
    <p:extLst>
      <p:ext uri="{BB962C8B-B14F-4D97-AF65-F5344CB8AC3E}">
        <p14:creationId xmlns:p14="http://schemas.microsoft.com/office/powerpoint/2010/main" val="454472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pSp>
        <p:nvGrpSpPr>
          <p:cNvPr id="21" name="Group 2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pic>
          <p:nvPicPr>
            <p:cNvPr id="24" name="Picture 2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207F7E8-F643-25FD-B6FF-5ABE68A169A0}"/>
              </a:ext>
            </a:extLst>
          </p:cNvPr>
          <p:cNvSpPr>
            <a:spLocks noGrp="1"/>
          </p:cNvSpPr>
          <p:nvPr>
            <p:ph type="title"/>
          </p:nvPr>
        </p:nvSpPr>
        <p:spPr>
          <a:xfrm>
            <a:off x="6094412" y="982132"/>
            <a:ext cx="4802185" cy="1303867"/>
          </a:xfrm>
        </p:spPr>
        <p:txBody>
          <a:bodyPr>
            <a:normAutofit/>
          </a:bodyPr>
          <a:lstStyle/>
          <a:p>
            <a:pPr>
              <a:lnSpc>
                <a:spcPct val="90000"/>
              </a:lnSpc>
            </a:pPr>
            <a:r>
              <a:rPr lang="en-US" sz="4100"/>
              <a:t>Extra-musical continued</a:t>
            </a:r>
          </a:p>
        </p:txBody>
      </p:sp>
      <p:sp>
        <p:nvSpPr>
          <p:cNvPr id="27" name="Rectangle 2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7" name="Picture 6" descr="Adult and child playing acoustic guitar">
            <a:extLst>
              <a:ext uri="{FF2B5EF4-FFF2-40B4-BE49-F238E27FC236}">
                <a16:creationId xmlns:a16="http://schemas.microsoft.com/office/drawing/2014/main" id="{1D3527FB-0305-9F3D-7182-390A39321D46}"/>
              </a:ext>
            </a:extLst>
          </p:cNvPr>
          <p:cNvPicPr>
            <a:picLocks noChangeAspect="1"/>
          </p:cNvPicPr>
          <p:nvPr/>
        </p:nvPicPr>
        <p:blipFill>
          <a:blip r:embed="rId5"/>
          <a:srcRect l="9789" r="23148" b="-2"/>
          <a:stretch/>
        </p:blipFill>
        <p:spPr>
          <a:xfrm>
            <a:off x="1412683" y="1410208"/>
            <a:ext cx="3876801" cy="3858780"/>
          </a:xfrm>
          <a:prstGeom prst="rect">
            <a:avLst/>
          </a:prstGeom>
        </p:spPr>
      </p:pic>
      <p:cxnSp>
        <p:nvCxnSpPr>
          <p:cNvPr id="29" name="Straight Connector 2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27BC460-B221-10CF-327F-D168CEF4E60F}"/>
              </a:ext>
            </a:extLst>
          </p:cNvPr>
          <p:cNvSpPr>
            <a:spLocks noGrp="1"/>
          </p:cNvSpPr>
          <p:nvPr>
            <p:ph idx="1"/>
          </p:nvPr>
        </p:nvSpPr>
        <p:spPr>
          <a:xfrm>
            <a:off x="6094412" y="2556932"/>
            <a:ext cx="4802184" cy="3318936"/>
          </a:xfrm>
        </p:spPr>
        <p:txBody>
          <a:bodyPr>
            <a:normAutofit lnSpcReduction="10000"/>
          </a:bodyPr>
          <a:lstStyle/>
          <a:p>
            <a:pPr>
              <a:buClrTx/>
            </a:pPr>
            <a:r>
              <a:rPr lang="en-US" dirty="0"/>
              <a:t>Utilization of visual aids throughout the performance, such as magnets on a program board or PowerPoint with images and minimal text</a:t>
            </a:r>
          </a:p>
          <a:p>
            <a:pPr>
              <a:buClrTx/>
            </a:pPr>
            <a:endParaRPr lang="en-US" dirty="0"/>
          </a:p>
          <a:p>
            <a:pPr>
              <a:buClrTx/>
            </a:pPr>
            <a:r>
              <a:rPr lang="en-US" dirty="0"/>
              <a:t>Petting zoo (instruments) before or after performance</a:t>
            </a:r>
          </a:p>
          <a:p>
            <a:pPr>
              <a:buClrTx/>
            </a:pPr>
            <a:endParaRPr lang="en-US" dirty="0"/>
          </a:p>
          <a:p>
            <a:pPr>
              <a:buClrTx/>
            </a:pPr>
            <a:endParaRPr lang="en-US" dirty="0"/>
          </a:p>
        </p:txBody>
      </p:sp>
    </p:spTree>
    <p:extLst>
      <p:ext uri="{BB962C8B-B14F-4D97-AF65-F5344CB8AC3E}">
        <p14:creationId xmlns:p14="http://schemas.microsoft.com/office/powerpoint/2010/main" val="3546451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73842-8D99-B24E-8D6E-7891D1425182}"/>
              </a:ext>
            </a:extLst>
          </p:cNvPr>
          <p:cNvSpPr>
            <a:spLocks noGrp="1"/>
          </p:cNvSpPr>
          <p:nvPr>
            <p:ph type="title"/>
          </p:nvPr>
        </p:nvSpPr>
        <p:spPr>
          <a:xfrm>
            <a:off x="1170564" y="982132"/>
            <a:ext cx="4561069" cy="1416721"/>
          </a:xfrm>
        </p:spPr>
        <p:txBody>
          <a:bodyPr vert="horz" lIns="91440" tIns="45720" rIns="91440" bIns="45720" rtlCol="0">
            <a:normAutofit/>
          </a:bodyPr>
          <a:lstStyle/>
          <a:p>
            <a:r>
              <a:rPr lang="en-US" sz="4000" dirty="0"/>
              <a:t>Programming Adjustments</a:t>
            </a:r>
          </a:p>
        </p:txBody>
      </p:sp>
      <p:sp>
        <p:nvSpPr>
          <p:cNvPr id="3" name="Content Placeholder 2">
            <a:extLst>
              <a:ext uri="{FF2B5EF4-FFF2-40B4-BE49-F238E27FC236}">
                <a16:creationId xmlns:a16="http://schemas.microsoft.com/office/drawing/2014/main" id="{5FA9AAA7-8E02-EE48-8999-684426DB8258}"/>
              </a:ext>
            </a:extLst>
          </p:cNvPr>
          <p:cNvSpPr>
            <a:spLocks noGrp="1"/>
          </p:cNvSpPr>
          <p:nvPr>
            <p:ph idx="1"/>
          </p:nvPr>
        </p:nvSpPr>
        <p:spPr>
          <a:xfrm>
            <a:off x="1351470" y="2771283"/>
            <a:ext cx="4561070" cy="3375729"/>
          </a:xfrm>
        </p:spPr>
        <p:txBody>
          <a:bodyPr vert="horz" lIns="91440" tIns="45720" rIns="91440" bIns="45720" rtlCol="0">
            <a:normAutofit lnSpcReduction="10000"/>
          </a:bodyPr>
          <a:lstStyle/>
          <a:p>
            <a:pPr>
              <a:buClr>
                <a:schemeClr val="tx1"/>
              </a:buClr>
            </a:pPr>
            <a:r>
              <a:rPr lang="en-US" dirty="0"/>
              <a:t>Least explored and researched </a:t>
            </a:r>
          </a:p>
          <a:p>
            <a:pPr>
              <a:buClr>
                <a:schemeClr val="tx1"/>
              </a:buClr>
            </a:pPr>
            <a:r>
              <a:rPr lang="en-US" kern="1200" cap="none" dirty="0">
                <a:effectLst/>
              </a:rPr>
              <a:t>Length and variety of pieces</a:t>
            </a:r>
          </a:p>
          <a:p>
            <a:pPr>
              <a:buClr>
                <a:schemeClr val="tx1"/>
              </a:buClr>
            </a:pPr>
            <a:r>
              <a:rPr lang="en-US" dirty="0"/>
              <a:t>Milestones within the program</a:t>
            </a:r>
          </a:p>
          <a:p>
            <a:pPr>
              <a:buClr>
                <a:schemeClr val="tx1"/>
              </a:buClr>
            </a:pPr>
            <a:r>
              <a:rPr lang="en-US" dirty="0"/>
              <a:t>Avoid intermissions – program ideally under an hour (45 minutes + question period)</a:t>
            </a:r>
          </a:p>
          <a:p>
            <a:pPr>
              <a:buClr>
                <a:schemeClr val="tx1"/>
              </a:buClr>
            </a:pPr>
            <a:endParaRPr lang="en-US" dirty="0"/>
          </a:p>
        </p:txBody>
      </p:sp>
      <p:pic>
        <p:nvPicPr>
          <p:cNvPr id="26" name="Picture 25" descr="Assorted cassette tapes">
            <a:extLst>
              <a:ext uri="{FF2B5EF4-FFF2-40B4-BE49-F238E27FC236}">
                <a16:creationId xmlns:a16="http://schemas.microsoft.com/office/drawing/2014/main" id="{1213471C-EC20-F044-8799-FE8081B696B7}"/>
              </a:ext>
            </a:extLst>
          </p:cNvPr>
          <p:cNvPicPr>
            <a:picLocks noChangeAspect="1"/>
          </p:cNvPicPr>
          <p:nvPr/>
        </p:nvPicPr>
        <p:blipFill rotWithShape="1">
          <a:blip r:embed="rId2"/>
          <a:srcRect l="10489" r="20366" b="2"/>
          <a:stretch/>
        </p:blipFill>
        <p:spPr>
          <a:xfrm>
            <a:off x="6093447" y="821175"/>
            <a:ext cx="2584054" cy="2494531"/>
          </a:xfrm>
          <a:prstGeom prst="rect">
            <a:avLst/>
          </a:prstGeom>
        </p:spPr>
      </p:pic>
      <p:pic>
        <p:nvPicPr>
          <p:cNvPr id="19" name="Picture 18" descr="Black piano and chair at the corner">
            <a:extLst>
              <a:ext uri="{FF2B5EF4-FFF2-40B4-BE49-F238E27FC236}">
                <a16:creationId xmlns:a16="http://schemas.microsoft.com/office/drawing/2014/main" id="{C9CA28A3-824A-0443-AB1C-B1B1397A1E2D}"/>
              </a:ext>
            </a:extLst>
          </p:cNvPr>
          <p:cNvPicPr>
            <a:picLocks noChangeAspect="1"/>
          </p:cNvPicPr>
          <p:nvPr/>
        </p:nvPicPr>
        <p:blipFill rotWithShape="1">
          <a:blip r:embed="rId3"/>
          <a:srcRect r="32828" b="2"/>
          <a:stretch/>
        </p:blipFill>
        <p:spPr>
          <a:xfrm>
            <a:off x="8855486" y="821175"/>
            <a:ext cx="2510350" cy="2494531"/>
          </a:xfrm>
          <a:prstGeom prst="rect">
            <a:avLst/>
          </a:prstGeom>
        </p:spPr>
      </p:pic>
      <p:pic>
        <p:nvPicPr>
          <p:cNvPr id="8" name="Picture 7" descr="A person using festival drum">
            <a:extLst>
              <a:ext uri="{FF2B5EF4-FFF2-40B4-BE49-F238E27FC236}">
                <a16:creationId xmlns:a16="http://schemas.microsoft.com/office/drawing/2014/main" id="{88762F8D-83C9-3C43-ADE9-46ED1F9A2685}"/>
              </a:ext>
            </a:extLst>
          </p:cNvPr>
          <p:cNvPicPr>
            <a:picLocks noChangeAspect="1"/>
          </p:cNvPicPr>
          <p:nvPr/>
        </p:nvPicPr>
        <p:blipFill rotWithShape="1">
          <a:blip r:embed="rId4"/>
          <a:srcRect t="16877" r="-2" b="12575"/>
          <a:stretch/>
        </p:blipFill>
        <p:spPr>
          <a:xfrm>
            <a:off x="6093448" y="3453833"/>
            <a:ext cx="5264080" cy="2478837"/>
          </a:xfrm>
          <a:prstGeom prst="rect">
            <a:avLst/>
          </a:prstGeom>
        </p:spPr>
      </p:pic>
    </p:spTree>
    <p:extLst>
      <p:ext uri="{BB962C8B-B14F-4D97-AF65-F5344CB8AC3E}">
        <p14:creationId xmlns:p14="http://schemas.microsoft.com/office/powerpoint/2010/main" val="4144081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77531-721B-592A-F609-E4962CBBBF1A}"/>
              </a:ext>
            </a:extLst>
          </p:cNvPr>
          <p:cNvSpPr>
            <a:spLocks noGrp="1"/>
          </p:cNvSpPr>
          <p:nvPr>
            <p:ph type="title"/>
          </p:nvPr>
        </p:nvSpPr>
        <p:spPr>
          <a:xfrm>
            <a:off x="1295402" y="982132"/>
            <a:ext cx="9601196" cy="1303867"/>
          </a:xfrm>
        </p:spPr>
        <p:txBody>
          <a:bodyPr>
            <a:normAutofit/>
          </a:bodyPr>
          <a:lstStyle/>
          <a:p>
            <a:r>
              <a:rPr lang="en-US" dirty="0">
                <a:solidFill>
                  <a:srgbClr val="262626"/>
                </a:solidFill>
              </a:rPr>
              <a:t>Interactions</a:t>
            </a:r>
          </a:p>
        </p:txBody>
      </p:sp>
      <p:pic>
        <p:nvPicPr>
          <p:cNvPr id="7" name="Graphic 6" descr="Music">
            <a:extLst>
              <a:ext uri="{FF2B5EF4-FFF2-40B4-BE49-F238E27FC236}">
                <a16:creationId xmlns:a16="http://schemas.microsoft.com/office/drawing/2014/main" id="{1D0BA43D-3C79-7EB4-5711-2979A6D80E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34269" y="2757636"/>
            <a:ext cx="2739728" cy="2739728"/>
          </a:xfrm>
          <a:prstGeom prst="rect">
            <a:avLst/>
          </a:prstGeom>
          <a:ln w="57150" cmpd="thickThin">
            <a:solidFill>
              <a:srgbClr val="7F7F7F"/>
            </a:solidFill>
            <a:miter lim="800000"/>
          </a:ln>
        </p:spPr>
      </p:pic>
      <p:sp>
        <p:nvSpPr>
          <p:cNvPr id="3" name="Content Placeholder 2">
            <a:extLst>
              <a:ext uri="{FF2B5EF4-FFF2-40B4-BE49-F238E27FC236}">
                <a16:creationId xmlns:a16="http://schemas.microsoft.com/office/drawing/2014/main" id="{B2BD4113-B127-A137-D0D0-3E33737CF109}"/>
              </a:ext>
            </a:extLst>
          </p:cNvPr>
          <p:cNvSpPr>
            <a:spLocks noGrp="1"/>
          </p:cNvSpPr>
          <p:nvPr>
            <p:ph idx="1"/>
          </p:nvPr>
        </p:nvSpPr>
        <p:spPr>
          <a:xfrm>
            <a:off x="5156567" y="2712437"/>
            <a:ext cx="6256863" cy="3318936"/>
          </a:xfrm>
        </p:spPr>
        <p:txBody>
          <a:bodyPr>
            <a:normAutofit/>
          </a:bodyPr>
          <a:lstStyle/>
          <a:p>
            <a:pPr>
              <a:buClrTx/>
            </a:pPr>
            <a:r>
              <a:rPr lang="en-US" dirty="0">
                <a:solidFill>
                  <a:srgbClr val="262626"/>
                </a:solidFill>
              </a:rPr>
              <a:t>Introduce yourself, your instrument</a:t>
            </a:r>
          </a:p>
          <a:p>
            <a:pPr>
              <a:buClrTx/>
            </a:pPr>
            <a:r>
              <a:rPr lang="en-US" dirty="0">
                <a:solidFill>
                  <a:srgbClr val="262626"/>
                </a:solidFill>
              </a:rPr>
              <a:t>Storytelling</a:t>
            </a:r>
          </a:p>
          <a:p>
            <a:pPr>
              <a:buClrTx/>
            </a:pPr>
            <a:r>
              <a:rPr lang="en-US" dirty="0">
                <a:solidFill>
                  <a:srgbClr val="262626"/>
                </a:solidFill>
              </a:rPr>
              <a:t>Points of interest</a:t>
            </a:r>
          </a:p>
          <a:p>
            <a:pPr>
              <a:buClrTx/>
            </a:pPr>
            <a:r>
              <a:rPr lang="en-US" dirty="0">
                <a:solidFill>
                  <a:srgbClr val="262626"/>
                </a:solidFill>
              </a:rPr>
              <a:t>Avoid jargon</a:t>
            </a:r>
          </a:p>
          <a:p>
            <a:pPr>
              <a:buClrTx/>
            </a:pPr>
            <a:r>
              <a:rPr lang="en-US" dirty="0">
                <a:solidFill>
                  <a:srgbClr val="262626"/>
                </a:solidFill>
              </a:rPr>
              <a:t>Question period at end</a:t>
            </a:r>
          </a:p>
        </p:txBody>
      </p:sp>
      <p:pic>
        <p:nvPicPr>
          <p:cNvPr id="5" name="Picture 4" descr="Black piano and chair at the corner">
            <a:extLst>
              <a:ext uri="{FF2B5EF4-FFF2-40B4-BE49-F238E27FC236}">
                <a16:creationId xmlns:a16="http://schemas.microsoft.com/office/drawing/2014/main" id="{AE7D8899-DF91-B75E-08B4-B66CA1A6DE14}"/>
              </a:ext>
            </a:extLst>
          </p:cNvPr>
          <p:cNvPicPr>
            <a:picLocks noChangeAspect="1"/>
          </p:cNvPicPr>
          <p:nvPr/>
        </p:nvPicPr>
        <p:blipFill rotWithShape="1">
          <a:blip r:embed="rId4"/>
          <a:srcRect r="32828" b="2"/>
          <a:stretch/>
        </p:blipFill>
        <p:spPr>
          <a:xfrm>
            <a:off x="1295402" y="2570751"/>
            <a:ext cx="3133242" cy="3113498"/>
          </a:xfrm>
          <a:prstGeom prst="rect">
            <a:avLst/>
          </a:prstGeom>
        </p:spPr>
      </p:pic>
    </p:spTree>
    <p:extLst>
      <p:ext uri="{BB962C8B-B14F-4D97-AF65-F5344CB8AC3E}">
        <p14:creationId xmlns:p14="http://schemas.microsoft.com/office/powerpoint/2010/main" val="2699548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pSp>
        <p:nvGrpSpPr>
          <p:cNvPr id="44" name="Group 43">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45" name="Picture 44">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6" name="Rectangle 45">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pic>
          <p:nvPicPr>
            <p:cNvPr id="47" name="Picture 46">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8" name="Picture 47">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BA371C4-25AE-BF4E-BF39-B03AD75984F8}"/>
              </a:ext>
            </a:extLst>
          </p:cNvPr>
          <p:cNvSpPr>
            <a:spLocks noGrp="1"/>
          </p:cNvSpPr>
          <p:nvPr>
            <p:ph type="title"/>
          </p:nvPr>
        </p:nvSpPr>
        <p:spPr>
          <a:xfrm>
            <a:off x="4626508" y="982132"/>
            <a:ext cx="6270090" cy="1303867"/>
          </a:xfrm>
        </p:spPr>
        <p:txBody>
          <a:bodyPr>
            <a:normAutofit fontScale="90000"/>
          </a:bodyPr>
          <a:lstStyle/>
          <a:p>
            <a:r>
              <a:rPr lang="en-US"/>
              <a:t>Movements and Questions</a:t>
            </a:r>
          </a:p>
        </p:txBody>
      </p:sp>
      <p:sp>
        <p:nvSpPr>
          <p:cNvPr id="50" name="Rectangle 49">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16" name="Picture 15" descr="A teddy bear">
            <a:extLst>
              <a:ext uri="{FF2B5EF4-FFF2-40B4-BE49-F238E27FC236}">
                <a16:creationId xmlns:a16="http://schemas.microsoft.com/office/drawing/2014/main" id="{FC49E0C1-80F5-4E5B-8D45-63536CDFE0DC}"/>
              </a:ext>
            </a:extLst>
          </p:cNvPr>
          <p:cNvPicPr>
            <a:picLocks/>
          </p:cNvPicPr>
          <p:nvPr/>
        </p:nvPicPr>
        <p:blipFill rotWithShape="1">
          <a:blip r:embed="rId5"/>
          <a:srcRect l="51211"/>
          <a:stretch/>
        </p:blipFill>
        <p:spPr>
          <a:xfrm>
            <a:off x="1199884" y="1250696"/>
            <a:ext cx="2834220" cy="4239680"/>
          </a:xfrm>
          <a:prstGeom prst="rect">
            <a:avLst/>
          </a:prstGeom>
        </p:spPr>
      </p:pic>
      <p:cxnSp>
        <p:nvCxnSpPr>
          <p:cNvPr id="52" name="Straight Connector 51">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DA01752-3791-3244-BC36-D27E3A9F25EC}"/>
              </a:ext>
            </a:extLst>
          </p:cNvPr>
          <p:cNvSpPr>
            <a:spLocks noGrp="1"/>
          </p:cNvSpPr>
          <p:nvPr>
            <p:ph idx="1"/>
          </p:nvPr>
        </p:nvSpPr>
        <p:spPr>
          <a:xfrm>
            <a:off x="4636482" y="2556932"/>
            <a:ext cx="6260114" cy="3318936"/>
          </a:xfrm>
        </p:spPr>
        <p:txBody>
          <a:bodyPr>
            <a:normAutofit/>
          </a:bodyPr>
          <a:lstStyle/>
          <a:p>
            <a:pPr>
              <a:buClr>
                <a:schemeClr val="accent3">
                  <a:lumMod val="75000"/>
                </a:schemeClr>
              </a:buClr>
            </a:pPr>
            <a:r>
              <a:rPr lang="en-US" dirty="0"/>
              <a:t>Grounded movements with various possibilities</a:t>
            </a:r>
          </a:p>
          <a:p>
            <a:pPr>
              <a:buClr>
                <a:schemeClr val="accent3">
                  <a:lumMod val="75000"/>
                </a:schemeClr>
              </a:buClr>
            </a:pPr>
            <a:r>
              <a:rPr lang="en-US" dirty="0"/>
              <a:t>Model variations</a:t>
            </a:r>
          </a:p>
          <a:p>
            <a:pPr>
              <a:buClr>
                <a:schemeClr val="accent3">
                  <a:lumMod val="75000"/>
                </a:schemeClr>
              </a:buClr>
            </a:pPr>
            <a:r>
              <a:rPr lang="en-US" dirty="0"/>
              <a:t>Questions with multiple ways to answer </a:t>
            </a:r>
          </a:p>
          <a:p>
            <a:pPr>
              <a:buClr>
                <a:schemeClr val="accent3">
                  <a:lumMod val="75000"/>
                </a:schemeClr>
              </a:buClr>
            </a:pPr>
            <a:r>
              <a:rPr lang="en-US" dirty="0"/>
              <a:t>Visual descriptions</a:t>
            </a:r>
          </a:p>
        </p:txBody>
      </p:sp>
    </p:spTree>
    <p:extLst>
      <p:ext uri="{BB962C8B-B14F-4D97-AF65-F5344CB8AC3E}">
        <p14:creationId xmlns:p14="http://schemas.microsoft.com/office/powerpoint/2010/main" val="2357223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le for swirled colored paper">
            <a:extLst>
              <a:ext uri="{FF2B5EF4-FFF2-40B4-BE49-F238E27FC236}">
                <a16:creationId xmlns:a16="http://schemas.microsoft.com/office/drawing/2014/main" id="{A3FAD79B-D35D-BB40-A8A7-BC1612C9D44E}"/>
              </a:ext>
            </a:extLst>
          </p:cNvPr>
          <p:cNvPicPr>
            <a:picLocks noChangeAspect="1"/>
          </p:cNvPicPr>
          <p:nvPr/>
        </p:nvPicPr>
        <p:blipFill rotWithShape="1">
          <a:blip r:embed="rId2"/>
          <a:srcRect r="3641" b="-2"/>
          <a:stretch/>
        </p:blipFill>
        <p:spPr>
          <a:xfrm>
            <a:off x="4166505" y="10"/>
            <a:ext cx="4444096" cy="3067040"/>
          </a:xfrm>
          <a:prstGeom prst="rect">
            <a:avLst/>
          </a:prstGeom>
        </p:spPr>
      </p:pic>
      <p:pic>
        <p:nvPicPr>
          <p:cNvPr id="7" name="Picture 6" descr="Dropping confetti">
            <a:extLst>
              <a:ext uri="{FF2B5EF4-FFF2-40B4-BE49-F238E27FC236}">
                <a16:creationId xmlns:a16="http://schemas.microsoft.com/office/drawing/2014/main" id="{AFC55F11-D97E-EE42-91D6-E5E34699E6CD}"/>
              </a:ext>
            </a:extLst>
          </p:cNvPr>
          <p:cNvPicPr>
            <a:picLocks noChangeAspect="1"/>
          </p:cNvPicPr>
          <p:nvPr/>
        </p:nvPicPr>
        <p:blipFill rotWithShape="1">
          <a:blip r:embed="rId3"/>
          <a:srcRect t="18156" r="2" b="26525"/>
          <a:stretch/>
        </p:blipFill>
        <p:spPr>
          <a:xfrm>
            <a:off x="-1" y="3790950"/>
            <a:ext cx="8305800" cy="3067051"/>
          </a:xfrm>
          <a:prstGeom prst="rect">
            <a:avLst/>
          </a:prstGeom>
        </p:spPr>
      </p:pic>
      <p:pic>
        <p:nvPicPr>
          <p:cNvPr id="15" name="Picture 14" descr="Toys at a table">
            <a:extLst>
              <a:ext uri="{FF2B5EF4-FFF2-40B4-BE49-F238E27FC236}">
                <a16:creationId xmlns:a16="http://schemas.microsoft.com/office/drawing/2014/main" id="{31FDD32E-CB72-EF4A-93AA-A8A76EEF8479}"/>
              </a:ext>
            </a:extLst>
          </p:cNvPr>
          <p:cNvPicPr>
            <a:picLocks noChangeAspect="1"/>
          </p:cNvPicPr>
          <p:nvPr/>
        </p:nvPicPr>
        <p:blipFill rotWithShape="1">
          <a:blip r:embed="rId4"/>
          <a:srcRect l="5126" r="18585" b="-2"/>
          <a:stretch/>
        </p:blipFill>
        <p:spPr>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pic>
        <p:nvPicPr>
          <p:cNvPr id="11" name="Picture 10" descr="Rainbow eraser">
            <a:extLst>
              <a:ext uri="{FF2B5EF4-FFF2-40B4-BE49-F238E27FC236}">
                <a16:creationId xmlns:a16="http://schemas.microsoft.com/office/drawing/2014/main" id="{5DDDFBAF-E531-9B41-AF9D-5A5A219B30D8}"/>
              </a:ext>
            </a:extLst>
          </p:cNvPr>
          <p:cNvPicPr>
            <a:picLocks noChangeAspect="1"/>
          </p:cNvPicPr>
          <p:nvPr/>
        </p:nvPicPr>
        <p:blipFill rotWithShape="1">
          <a:blip r:embed="rId5"/>
          <a:srcRect r="23551" b="-2"/>
          <a:stretch/>
        </p:blipFill>
        <p:spPr>
          <a:xfrm>
            <a:off x="6506717" y="2185554"/>
            <a:ext cx="6678309" cy="5831140"/>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pic>
        <p:nvPicPr>
          <p:cNvPr id="9" name="Picture 8" descr="Colorful paper pinwheel on white background">
            <a:extLst>
              <a:ext uri="{FF2B5EF4-FFF2-40B4-BE49-F238E27FC236}">
                <a16:creationId xmlns:a16="http://schemas.microsoft.com/office/drawing/2014/main" id="{33AFFD7F-20F0-8143-A283-75F3587C99B9}"/>
              </a:ext>
            </a:extLst>
          </p:cNvPr>
          <p:cNvPicPr>
            <a:picLocks noChangeAspect="1"/>
          </p:cNvPicPr>
          <p:nvPr/>
        </p:nvPicPr>
        <p:blipFill rotWithShape="1">
          <a:blip r:embed="rId6"/>
          <a:srcRect l="33498" r="3" b="2"/>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pic>
        <p:nvPicPr>
          <p:cNvPr id="5" name="Picture 4" descr="People painting on the wall">
            <a:extLst>
              <a:ext uri="{FF2B5EF4-FFF2-40B4-BE49-F238E27FC236}">
                <a16:creationId xmlns:a16="http://schemas.microsoft.com/office/drawing/2014/main" id="{8F7A8405-2626-2F4A-8C4F-B33DBE6163C6}"/>
              </a:ext>
            </a:extLst>
          </p:cNvPr>
          <p:cNvPicPr>
            <a:picLocks noChangeAspect="1"/>
          </p:cNvPicPr>
          <p:nvPr/>
        </p:nvPicPr>
        <p:blipFill rotWithShape="1">
          <a:blip r:embed="rId7"/>
          <a:srcRect l="1713" r="4527"/>
          <a:stretch/>
        </p:blipFill>
        <p:spPr>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
        <p:nvSpPr>
          <p:cNvPr id="2" name="Title 1">
            <a:extLst>
              <a:ext uri="{FF2B5EF4-FFF2-40B4-BE49-F238E27FC236}">
                <a16:creationId xmlns:a16="http://schemas.microsoft.com/office/drawing/2014/main" id="{51F29BFF-36D3-CDE9-1AA8-BDC753A78029}"/>
              </a:ext>
            </a:extLst>
          </p:cNvPr>
          <p:cNvSpPr>
            <a:spLocks noGrp="1"/>
          </p:cNvSpPr>
          <p:nvPr>
            <p:ph type="title"/>
          </p:nvPr>
        </p:nvSpPr>
        <p:spPr>
          <a:xfrm>
            <a:off x="1295402" y="-1303867"/>
            <a:ext cx="9601196" cy="1303867"/>
          </a:xfrm>
        </p:spPr>
        <p:txBody>
          <a:bodyPr vert="horz" lIns="91440" tIns="45720" rIns="91440" bIns="45720" rtlCol="0" anchor="b">
            <a:normAutofit/>
          </a:bodyPr>
          <a:lstStyle/>
          <a:p>
            <a:r>
              <a:rPr lang="en-US" dirty="0"/>
              <a:t>Image for reflection</a:t>
            </a:r>
          </a:p>
        </p:txBody>
      </p:sp>
    </p:spTree>
    <p:extLst>
      <p:ext uri="{BB962C8B-B14F-4D97-AF65-F5344CB8AC3E}">
        <p14:creationId xmlns:p14="http://schemas.microsoft.com/office/powerpoint/2010/main" val="2425574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D87D6-CFDA-B5D7-F595-7EC5884B7A8A}"/>
              </a:ext>
            </a:extLst>
          </p:cNvPr>
          <p:cNvSpPr>
            <a:spLocks noGrp="1"/>
          </p:cNvSpPr>
          <p:nvPr>
            <p:ph type="title"/>
          </p:nvPr>
        </p:nvSpPr>
        <p:spPr/>
        <p:txBody>
          <a:bodyPr>
            <a:normAutofit fontScale="90000"/>
          </a:bodyPr>
          <a:lstStyle/>
          <a:p>
            <a:r>
              <a:rPr lang="en-US" dirty="0"/>
              <a:t>Contexts in which adaptive performances </a:t>
            </a:r>
            <a:br>
              <a:rPr lang="en-US" dirty="0"/>
            </a:br>
            <a:r>
              <a:rPr lang="en-US" dirty="0"/>
              <a:t>may be presented</a:t>
            </a:r>
          </a:p>
        </p:txBody>
      </p:sp>
      <p:sp>
        <p:nvSpPr>
          <p:cNvPr id="3" name="Content Placeholder 2">
            <a:extLst>
              <a:ext uri="{FF2B5EF4-FFF2-40B4-BE49-F238E27FC236}">
                <a16:creationId xmlns:a16="http://schemas.microsoft.com/office/drawing/2014/main" id="{F6C16FA0-A38F-68EB-0946-3C35813A2F80}"/>
              </a:ext>
            </a:extLst>
          </p:cNvPr>
          <p:cNvSpPr>
            <a:spLocks noGrp="1"/>
          </p:cNvSpPr>
          <p:nvPr>
            <p:ph idx="1"/>
          </p:nvPr>
        </p:nvSpPr>
        <p:spPr>
          <a:xfrm>
            <a:off x="1295401" y="2556932"/>
            <a:ext cx="4942113" cy="3318936"/>
          </a:xfrm>
        </p:spPr>
        <p:txBody>
          <a:bodyPr>
            <a:normAutofit/>
          </a:bodyPr>
          <a:lstStyle/>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Palliative, long-term, senior, or nursing care homes/day programs</a:t>
            </a:r>
            <a:endParaRPr lang="en-CA" sz="1800" dirty="0">
              <a:effectLst/>
              <a:latin typeface="Arial" panose="020B0604020202020204" pitchFamily="34" charset="0"/>
              <a:ea typeface="Aptos" panose="020B0004020202020204" pitchFamily="34" charset="0"/>
              <a:cs typeface="Arial" panose="020B0604020202020204" pitchFamily="34" charset="0"/>
            </a:endParaRPr>
          </a:p>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Dementia and/or Alzheimer’s centres</a:t>
            </a:r>
            <a:endParaRPr lang="en-CA" sz="1800" dirty="0">
              <a:effectLst/>
              <a:latin typeface="Arial" panose="020B0604020202020204" pitchFamily="34" charset="0"/>
              <a:ea typeface="Aptos" panose="020B0004020202020204" pitchFamily="34" charset="0"/>
              <a:cs typeface="Arial" panose="020B0604020202020204" pitchFamily="34" charset="0"/>
            </a:endParaRPr>
          </a:p>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Hospitals</a:t>
            </a:r>
            <a:endParaRPr lang="en-CA" sz="1800" dirty="0">
              <a:effectLst/>
              <a:latin typeface="Arial" panose="020B0604020202020204" pitchFamily="34" charset="0"/>
              <a:ea typeface="Aptos" panose="020B0004020202020204" pitchFamily="34" charset="0"/>
              <a:cs typeface="Arial" panose="020B0604020202020204" pitchFamily="34" charset="0"/>
            </a:endParaRPr>
          </a:p>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Concert Halls</a:t>
            </a:r>
            <a:endParaRPr lang="en-CA" sz="1800" dirty="0">
              <a:effectLst/>
              <a:latin typeface="Arial" panose="020B0604020202020204" pitchFamily="34" charset="0"/>
              <a:ea typeface="Aptos" panose="020B0004020202020204" pitchFamily="34" charset="0"/>
              <a:cs typeface="Arial" panose="020B0604020202020204" pitchFamily="34" charset="0"/>
            </a:endParaRPr>
          </a:p>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Theatres</a:t>
            </a:r>
            <a:endParaRPr lang="en-CA" sz="1800" dirty="0">
              <a:effectLst/>
              <a:latin typeface="Arial" panose="020B0604020202020204" pitchFamily="34" charset="0"/>
              <a:ea typeface="Aptos" panose="020B0004020202020204" pitchFamily="34" charset="0"/>
              <a:cs typeface="Arial" panose="020B0604020202020204" pitchFamily="34" charset="0"/>
            </a:endParaRPr>
          </a:p>
          <a:p>
            <a:pPr lvl="0">
              <a:buClrTx/>
              <a:buFont typeface="Arial" panose="020B0604020202020204" pitchFamily="34" charset="0"/>
              <a:buChar char="•"/>
            </a:pPr>
            <a:r>
              <a:rPr lang="en-CA" sz="1800" dirty="0">
                <a:effectLst/>
                <a:ea typeface="Aptos" panose="020B0004020202020204" pitchFamily="34" charset="0"/>
                <a:cs typeface="Arial" panose="020B0604020202020204" pitchFamily="34" charset="0"/>
              </a:rPr>
              <a:t>Churches</a:t>
            </a:r>
            <a:endParaRPr lang="en-CA" sz="1800" dirty="0">
              <a:effectLst/>
              <a:latin typeface="Arial" panose="020B0604020202020204" pitchFamily="34" charset="0"/>
              <a:ea typeface="Aptos" panose="020B00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BB371E8-3474-7BA6-820A-21825461112E}"/>
              </a:ext>
            </a:extLst>
          </p:cNvPr>
          <p:cNvSpPr txBox="1">
            <a:spLocks/>
          </p:cNvSpPr>
          <p:nvPr/>
        </p:nvSpPr>
        <p:spPr>
          <a:xfrm>
            <a:off x="6483123" y="2556932"/>
            <a:ext cx="4942113" cy="331893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lvl="0">
              <a:buClrTx/>
              <a:buFont typeface="Arial" panose="020B0604020202020204" pitchFamily="34" charset="0"/>
              <a:buChar char="•"/>
            </a:pPr>
            <a:r>
              <a:rPr lang="en-CA" sz="1800" dirty="0">
                <a:effectLst/>
                <a:latin typeface="Arial" panose="020B0604020202020204" pitchFamily="34" charset="0"/>
                <a:ea typeface="Aptos" panose="020B0004020202020204" pitchFamily="34" charset="0"/>
                <a:cs typeface="Arial" panose="020B0604020202020204" pitchFamily="34" charset="0"/>
              </a:rPr>
              <a:t>By a symphony, dance company, theatre company, chamber music presenter</a:t>
            </a:r>
          </a:p>
          <a:p>
            <a:pPr lvl="0">
              <a:buClrTx/>
              <a:buFont typeface="Arial" panose="020B0604020202020204" pitchFamily="34" charset="0"/>
              <a:buChar char="•"/>
            </a:pPr>
            <a:r>
              <a:rPr lang="en-CA" sz="1800" dirty="0">
                <a:effectLst/>
                <a:latin typeface="Arial" panose="020B0604020202020204" pitchFamily="34" charset="0"/>
                <a:ea typeface="Aptos" panose="020B0004020202020204" pitchFamily="34" charset="0"/>
                <a:cs typeface="Arial" panose="020B0604020202020204" pitchFamily="34" charset="0"/>
              </a:rPr>
              <a:t>In a private setting</a:t>
            </a:r>
          </a:p>
          <a:p>
            <a:pPr lvl="0">
              <a:buClrTx/>
              <a:buFont typeface="Arial" panose="020B0604020202020204" pitchFamily="34" charset="0"/>
              <a:buChar char="•"/>
            </a:pPr>
            <a:r>
              <a:rPr lang="en-CA" sz="1800" dirty="0">
                <a:effectLst/>
                <a:latin typeface="Arial" panose="020B0604020202020204" pitchFamily="34" charset="0"/>
                <a:ea typeface="Aptos" panose="020B0004020202020204" pitchFamily="34" charset="0"/>
                <a:cs typeface="Arial" panose="020B0604020202020204" pitchFamily="34" charset="0"/>
              </a:rPr>
              <a:t>Online</a:t>
            </a:r>
          </a:p>
          <a:p>
            <a:pPr lvl="0">
              <a:buClrTx/>
              <a:buFont typeface="Arial" panose="020B0604020202020204" pitchFamily="34" charset="0"/>
              <a:buChar char="•"/>
            </a:pPr>
            <a:r>
              <a:rPr lang="en-CA" sz="1800" dirty="0">
                <a:effectLst/>
                <a:latin typeface="Arial" panose="020B0604020202020204" pitchFamily="34" charset="0"/>
                <a:ea typeface="Aptos" panose="020B0004020202020204" pitchFamily="34" charset="0"/>
                <a:cs typeface="Arial" panose="020B0604020202020204" pitchFamily="34" charset="0"/>
              </a:rPr>
              <a:t>In schools</a:t>
            </a:r>
          </a:p>
          <a:p>
            <a:pPr lvl="0">
              <a:buClrTx/>
              <a:buFont typeface="Arial" panose="020B0604020202020204" pitchFamily="34" charset="0"/>
              <a:buChar char="•"/>
            </a:pPr>
            <a:r>
              <a:rPr lang="en-CA" sz="1800" dirty="0">
                <a:effectLst/>
                <a:latin typeface="Arial" panose="020B0604020202020204" pitchFamily="34" charset="0"/>
                <a:ea typeface="Aptos" panose="020B0004020202020204" pitchFamily="34" charset="0"/>
                <a:cs typeface="Arial" panose="020B0604020202020204" pitchFamily="34" charset="0"/>
              </a:rPr>
              <a:t>Outdoors</a:t>
            </a:r>
          </a:p>
        </p:txBody>
      </p:sp>
    </p:spTree>
    <p:extLst>
      <p:ext uri="{BB962C8B-B14F-4D97-AF65-F5344CB8AC3E}">
        <p14:creationId xmlns:p14="http://schemas.microsoft.com/office/powerpoint/2010/main" val="738478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sp>
        <p:nvSpPr>
          <p:cNvPr id="2" name="Title 1">
            <a:extLst>
              <a:ext uri="{FF2B5EF4-FFF2-40B4-BE49-F238E27FC236}">
                <a16:creationId xmlns:a16="http://schemas.microsoft.com/office/drawing/2014/main" id="{7BA0DB84-7063-0E2D-8EE3-ABDD11F4B84E}"/>
              </a:ext>
            </a:extLst>
          </p:cNvPr>
          <p:cNvSpPr>
            <a:spLocks noGrp="1"/>
          </p:cNvSpPr>
          <p:nvPr>
            <p:ph type="title"/>
          </p:nvPr>
        </p:nvSpPr>
        <p:spPr>
          <a:xfrm>
            <a:off x="946485" y="1055077"/>
            <a:ext cx="2900898" cy="1715832"/>
          </a:xfrm>
        </p:spPr>
        <p:txBody>
          <a:bodyPr>
            <a:normAutofit/>
          </a:bodyPr>
          <a:lstStyle/>
          <a:p>
            <a:r>
              <a:rPr lang="en-US" dirty="0">
                <a:solidFill>
                  <a:srgbClr val="262626"/>
                </a:solidFill>
              </a:rPr>
              <a:t>Reflection Activity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aphicFrame>
        <p:nvGraphicFramePr>
          <p:cNvPr id="5" name="Content Placeholder 2">
            <a:extLst>
              <a:ext uri="{FF2B5EF4-FFF2-40B4-BE49-F238E27FC236}">
                <a16:creationId xmlns:a16="http://schemas.microsoft.com/office/drawing/2014/main" id="{7A050E9E-88D7-F374-5E8C-8756478FF702}"/>
              </a:ext>
            </a:extLst>
          </p:cNvPr>
          <p:cNvGraphicFramePr>
            <a:graphicFrameLocks noGrp="1"/>
          </p:cNvGraphicFramePr>
          <p:nvPr>
            <p:ph idx="1"/>
            <p:extLst>
              <p:ext uri="{D42A27DB-BD31-4B8C-83A1-F6EECF244321}">
                <p14:modId xmlns:p14="http://schemas.microsoft.com/office/powerpoint/2010/main" val="304243668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Callout 5">
            <a:extLst>
              <a:ext uri="{FF2B5EF4-FFF2-40B4-BE49-F238E27FC236}">
                <a16:creationId xmlns:a16="http://schemas.microsoft.com/office/drawing/2014/main" id="{130202AA-254A-63F2-B7A5-5C3160ED9607}"/>
              </a:ext>
            </a:extLst>
          </p:cNvPr>
          <p:cNvSpPr/>
          <p:nvPr/>
        </p:nvSpPr>
        <p:spPr>
          <a:xfrm>
            <a:off x="362955" y="2884420"/>
            <a:ext cx="3946398" cy="3363979"/>
          </a:xfrm>
          <a:prstGeom prst="wedgeEllipseCallout">
            <a:avLst>
              <a:gd name="adj1" fmla="val 83749"/>
              <a:gd name="adj2" fmla="val -33656"/>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aphicFrame>
        <p:nvGraphicFramePr>
          <p:cNvPr id="4" name="Table 3">
            <a:extLst>
              <a:ext uri="{FF2B5EF4-FFF2-40B4-BE49-F238E27FC236}">
                <a16:creationId xmlns:a16="http://schemas.microsoft.com/office/drawing/2014/main" id="{528E33A8-C37B-FE9B-E428-29A64C0783A7}"/>
              </a:ext>
            </a:extLst>
          </p:cNvPr>
          <p:cNvGraphicFramePr>
            <a:graphicFrameLocks noGrp="1"/>
          </p:cNvGraphicFramePr>
          <p:nvPr>
            <p:extLst>
              <p:ext uri="{D42A27DB-BD31-4B8C-83A1-F6EECF244321}">
                <p14:modId xmlns:p14="http://schemas.microsoft.com/office/powerpoint/2010/main" val="552725625"/>
              </p:ext>
            </p:extLst>
          </p:nvPr>
        </p:nvGraphicFramePr>
        <p:xfrm>
          <a:off x="634164" y="3892504"/>
          <a:ext cx="3552006" cy="1529080"/>
        </p:xfrm>
        <a:graphic>
          <a:graphicData uri="http://schemas.openxmlformats.org/drawingml/2006/table">
            <a:tbl>
              <a:tblPr>
                <a:tableStyleId>{5C22544A-7EE6-4342-B048-85BDC9FD1C3A}</a:tableStyleId>
              </a:tblPr>
              <a:tblGrid>
                <a:gridCol w="2047838">
                  <a:extLst>
                    <a:ext uri="{9D8B030D-6E8A-4147-A177-3AD203B41FA5}">
                      <a16:colId xmlns:a16="http://schemas.microsoft.com/office/drawing/2014/main" val="2275458408"/>
                    </a:ext>
                  </a:extLst>
                </a:gridCol>
                <a:gridCol w="1504168">
                  <a:extLst>
                    <a:ext uri="{9D8B030D-6E8A-4147-A177-3AD203B41FA5}">
                      <a16:colId xmlns:a16="http://schemas.microsoft.com/office/drawing/2014/main" val="3687086526"/>
                    </a:ext>
                  </a:extLst>
                </a:gridCol>
              </a:tblGrid>
              <a:tr h="370840">
                <a:tc>
                  <a:txBody>
                    <a:bodyPr/>
                    <a:lstStyle/>
                    <a:p>
                      <a:r>
                        <a:rPr lang="en-US" sz="1600" b="0" i="0" dirty="0">
                          <a:solidFill>
                            <a:schemeClr val="tx1"/>
                          </a:solidFill>
                          <a:latin typeface="Arial" panose="020B0604020202020204" pitchFamily="34" charset="0"/>
                          <a:cs typeface="Arial" panose="020B0604020202020204" pitchFamily="34" charset="0"/>
                        </a:rPr>
                        <a:t>Symphony No. 40</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r>
                        <a:rPr lang="en-US" sz="1600" b="0" i="0" dirty="0">
                          <a:solidFill>
                            <a:schemeClr val="tx1"/>
                          </a:solidFill>
                          <a:latin typeface="Arial" panose="020B0604020202020204" pitchFamily="34" charset="0"/>
                          <a:cs typeface="Arial" panose="020B0604020202020204" pitchFamily="34" charset="0"/>
                        </a:rPr>
                        <a:t>W. A. Mozart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45132844"/>
                  </a:ext>
                </a:extLst>
              </a:tr>
              <a:tr h="370840">
                <a:tc>
                  <a:txBody>
                    <a:bodyPr/>
                    <a:lstStyle/>
                    <a:p>
                      <a:r>
                        <a:rPr lang="en-US" sz="1600" b="0" i="0" dirty="0">
                          <a:solidFill>
                            <a:schemeClr val="tx1"/>
                          </a:solidFill>
                          <a:latin typeface="Arial" panose="020B0604020202020204" pitchFamily="34" charset="0"/>
                          <a:cs typeface="Arial" panose="020B0604020202020204" pitchFamily="34" charset="0"/>
                        </a:rPr>
                        <a:t>The Lark Ascending </a:t>
                      </a:r>
                    </a:p>
                    <a:p>
                      <a:r>
                        <a:rPr lang="en-US" sz="1200" b="0" dirty="0">
                          <a:solidFill>
                            <a:schemeClr val="tx1"/>
                          </a:solidFill>
                          <a:latin typeface="Arial" panose="020B0604020202020204" pitchFamily="34" charset="0"/>
                          <a:cs typeface="Arial" panose="020B0604020202020204" pitchFamily="34" charset="0"/>
                        </a:rPr>
                        <a:t>for violin and orchestra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600" b="0" i="0" dirty="0">
                          <a:latin typeface="Arial" panose="020B0604020202020204" pitchFamily="34" charset="0"/>
                          <a:cs typeface="Arial" panose="020B0604020202020204" pitchFamily="34" charset="0"/>
                        </a:rPr>
                        <a:t>R. Vaughan Williams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39172369"/>
                  </a:ext>
                </a:extLst>
              </a:tr>
              <a:tr h="370840">
                <a:tc>
                  <a:txBody>
                    <a:bodyPr/>
                    <a:lstStyle/>
                    <a:p>
                      <a:r>
                        <a:rPr lang="en-US" sz="1600" b="0" i="0" dirty="0">
                          <a:solidFill>
                            <a:schemeClr val="tx1"/>
                          </a:solidFill>
                          <a:latin typeface="Arial" panose="020B0604020202020204" pitchFamily="34" charset="0"/>
                          <a:cs typeface="Arial" panose="020B0604020202020204" pitchFamily="34" charset="0"/>
                        </a:rPr>
                        <a:t>Symphony No. 5</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latin typeface="Arial" panose="020B0604020202020204" pitchFamily="34" charset="0"/>
                          <a:cs typeface="Arial" panose="020B0604020202020204" pitchFamily="34" charset="0"/>
                        </a:rPr>
                        <a:t>D. Shostakovich</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402486327"/>
                  </a:ext>
                </a:extLst>
              </a:tr>
            </a:tbl>
          </a:graphicData>
        </a:graphic>
      </p:graphicFrame>
    </p:spTree>
    <p:extLst>
      <p:ext uri="{BB962C8B-B14F-4D97-AF65-F5344CB8AC3E}">
        <p14:creationId xmlns:p14="http://schemas.microsoft.com/office/powerpoint/2010/main" val="1754145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grpSp>
        <p:nvGrpSpPr>
          <p:cNvPr id="18" name="Group 17">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 name="Picture 18">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dirty="0">
                <a:latin typeface="Arial" panose="020B0604020202020204" pitchFamily="34" charset="0"/>
              </a:endParaRPr>
            </a:p>
          </p:txBody>
        </p:sp>
        <p:pic>
          <p:nvPicPr>
            <p:cNvPr id="21" name="Picture 20">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2" name="Picture 21">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4" name="Rectangle 23">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pic>
        <p:nvPicPr>
          <p:cNvPr id="5" name="Picture 4" descr="Colorful boardgame">
            <a:extLst>
              <a:ext uri="{FF2B5EF4-FFF2-40B4-BE49-F238E27FC236}">
                <a16:creationId xmlns:a16="http://schemas.microsoft.com/office/drawing/2014/main" id="{E0A6AD86-E2DE-B252-CD09-819DB4037F62}"/>
              </a:ext>
            </a:extLst>
          </p:cNvPr>
          <p:cNvPicPr>
            <a:picLocks noChangeAspect="1"/>
          </p:cNvPicPr>
          <p:nvPr/>
        </p:nvPicPr>
        <p:blipFill>
          <a:blip r:embed="rId5"/>
          <a:srcRect l="16594" r="16596" b="2"/>
          <a:stretch/>
        </p:blipFill>
        <p:spPr>
          <a:xfrm>
            <a:off x="1412683" y="1410208"/>
            <a:ext cx="3876801" cy="3858780"/>
          </a:xfrm>
          <a:prstGeom prst="rect">
            <a:avLst/>
          </a:prstGeom>
        </p:spPr>
      </p:pic>
      <p:cxnSp>
        <p:nvCxnSpPr>
          <p:cNvPr id="26" name="Straight Connector 25">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1541E80-5B1B-122B-F4E3-1974C24052FB}"/>
              </a:ext>
            </a:extLst>
          </p:cNvPr>
          <p:cNvSpPr>
            <a:spLocks noGrp="1"/>
          </p:cNvSpPr>
          <p:nvPr>
            <p:ph idx="1"/>
          </p:nvPr>
        </p:nvSpPr>
        <p:spPr>
          <a:xfrm>
            <a:off x="6094411" y="2556932"/>
            <a:ext cx="5004945" cy="3318936"/>
          </a:xfrm>
        </p:spPr>
        <p:txBody>
          <a:bodyPr>
            <a:normAutofit/>
          </a:bodyPr>
          <a:lstStyle/>
          <a:p>
            <a:pPr marL="0" indent="0" algn="ctr">
              <a:buNone/>
            </a:pPr>
            <a:r>
              <a:rPr lang="en-US" kern="1200" cap="none" dirty="0">
                <a:effectLst/>
                <a:ea typeface="+mn-ea"/>
                <a:cs typeface="+mn-cs"/>
              </a:rPr>
              <a:t>Would anyone like to share some of their ideas for an adaptive performance section?</a:t>
            </a:r>
            <a:endParaRPr lang="en-US" dirty="0"/>
          </a:p>
          <a:p>
            <a:endParaRPr lang="en-US" dirty="0"/>
          </a:p>
        </p:txBody>
      </p:sp>
    </p:spTree>
    <p:extLst>
      <p:ext uri="{BB962C8B-B14F-4D97-AF65-F5344CB8AC3E}">
        <p14:creationId xmlns:p14="http://schemas.microsoft.com/office/powerpoint/2010/main" val="1069872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15B0E-52ED-1F45-B892-C4574A69DFAA}"/>
              </a:ext>
            </a:extLst>
          </p:cNvPr>
          <p:cNvSpPr>
            <a:spLocks noGrp="1"/>
          </p:cNvSpPr>
          <p:nvPr>
            <p:ph type="title"/>
          </p:nvPr>
        </p:nvSpPr>
        <p:spPr>
          <a:xfrm>
            <a:off x="7535825" y="982132"/>
            <a:ext cx="3360772" cy="1303867"/>
          </a:xfrm>
        </p:spPr>
        <p:txBody>
          <a:bodyPr>
            <a:normAutofit fontScale="90000"/>
          </a:bodyPr>
          <a:lstStyle/>
          <a:p>
            <a:pPr>
              <a:lnSpc>
                <a:spcPct val="90000"/>
              </a:lnSpc>
            </a:pPr>
            <a:r>
              <a:rPr lang="en-US" sz="4000" dirty="0"/>
              <a:t>Most sought after adaptations</a:t>
            </a:r>
            <a:endParaRPr lang="en-US" sz="4100" dirty="0"/>
          </a:p>
        </p:txBody>
      </p:sp>
      <p:pic>
        <p:nvPicPr>
          <p:cNvPr id="14" name="Picture 13" descr="Child blowing confetti">
            <a:extLst>
              <a:ext uri="{FF2B5EF4-FFF2-40B4-BE49-F238E27FC236}">
                <a16:creationId xmlns:a16="http://schemas.microsoft.com/office/drawing/2014/main" id="{A9998C6B-9171-164B-87ED-F243F64DACFD}"/>
              </a:ext>
            </a:extLst>
          </p:cNvPr>
          <p:cNvPicPr>
            <a:picLocks noChangeAspect="1"/>
          </p:cNvPicPr>
          <p:nvPr/>
        </p:nvPicPr>
        <p:blipFill rotWithShape="1">
          <a:blip r:embed="rId2"/>
          <a:srcRect l="4046" r="4638" b="-2"/>
          <a:stretch/>
        </p:blipFill>
        <p:spPr>
          <a:xfrm>
            <a:off x="1412683" y="1410208"/>
            <a:ext cx="5278777" cy="3858780"/>
          </a:xfrm>
          <a:prstGeom prst="rect">
            <a:avLst/>
          </a:prstGeom>
        </p:spPr>
      </p:pic>
      <p:sp>
        <p:nvSpPr>
          <p:cNvPr id="3" name="Content Placeholder 2">
            <a:extLst>
              <a:ext uri="{FF2B5EF4-FFF2-40B4-BE49-F238E27FC236}">
                <a16:creationId xmlns:a16="http://schemas.microsoft.com/office/drawing/2014/main" id="{8D0E41C9-8A9A-1447-AF84-92C987CF7D5D}"/>
              </a:ext>
            </a:extLst>
          </p:cNvPr>
          <p:cNvSpPr>
            <a:spLocks noGrp="1"/>
          </p:cNvSpPr>
          <p:nvPr>
            <p:ph idx="1"/>
          </p:nvPr>
        </p:nvSpPr>
        <p:spPr>
          <a:xfrm>
            <a:off x="7535825" y="2515280"/>
            <a:ext cx="3557291" cy="3601549"/>
          </a:xfrm>
        </p:spPr>
        <p:txBody>
          <a:bodyPr>
            <a:normAutofit/>
          </a:bodyPr>
          <a:lstStyle/>
          <a:p>
            <a:pPr>
              <a:buClrTx/>
            </a:pPr>
            <a:r>
              <a:rPr lang="en-US" dirty="0"/>
              <a:t>Freedom of movement (children)</a:t>
            </a:r>
          </a:p>
          <a:p>
            <a:pPr>
              <a:buClrTx/>
            </a:pPr>
            <a:r>
              <a:rPr lang="en-US" dirty="0"/>
              <a:t>Variation in seating</a:t>
            </a:r>
          </a:p>
          <a:p>
            <a:pPr>
              <a:buClrTx/>
            </a:pPr>
            <a:r>
              <a:rPr lang="en-US" dirty="0"/>
              <a:t>Toys, other items</a:t>
            </a:r>
          </a:p>
          <a:p>
            <a:pPr>
              <a:buClrTx/>
            </a:pPr>
            <a:r>
              <a:rPr lang="en-US" dirty="0"/>
              <a:t>Quiet space</a:t>
            </a:r>
          </a:p>
          <a:p>
            <a:pPr>
              <a:buClrTx/>
            </a:pPr>
            <a:r>
              <a:rPr lang="en-US" dirty="0"/>
              <a:t>Inclusive nature of event</a:t>
            </a:r>
          </a:p>
        </p:txBody>
      </p:sp>
    </p:spTree>
    <p:extLst>
      <p:ext uri="{BB962C8B-B14F-4D97-AF65-F5344CB8AC3E}">
        <p14:creationId xmlns:p14="http://schemas.microsoft.com/office/powerpoint/2010/main" val="1227560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DA5E-1BEB-2686-6E02-13BE23861DBA}"/>
              </a:ext>
            </a:extLst>
          </p:cNvPr>
          <p:cNvSpPr>
            <a:spLocks noGrp="1"/>
          </p:cNvSpPr>
          <p:nvPr>
            <p:ph type="title"/>
          </p:nvPr>
        </p:nvSpPr>
        <p:spPr>
          <a:xfrm>
            <a:off x="914401" y="604157"/>
            <a:ext cx="10303328" cy="1303867"/>
          </a:xfrm>
        </p:spPr>
        <p:txBody>
          <a:bodyPr>
            <a:normAutofit/>
          </a:bodyPr>
          <a:lstStyle/>
          <a:p>
            <a:r>
              <a:rPr lang="en-US" sz="3600" dirty="0"/>
              <a:t>Example of an adaptive performance section plan</a:t>
            </a:r>
          </a:p>
        </p:txBody>
      </p:sp>
      <p:sp>
        <p:nvSpPr>
          <p:cNvPr id="3" name="Content Placeholder 2">
            <a:extLst>
              <a:ext uri="{FF2B5EF4-FFF2-40B4-BE49-F238E27FC236}">
                <a16:creationId xmlns:a16="http://schemas.microsoft.com/office/drawing/2014/main" id="{32DB81C1-140C-5AB8-D176-256CCD4D95F2}"/>
              </a:ext>
            </a:extLst>
          </p:cNvPr>
          <p:cNvSpPr>
            <a:spLocks noGrp="1"/>
          </p:cNvSpPr>
          <p:nvPr>
            <p:ph idx="1"/>
          </p:nvPr>
        </p:nvSpPr>
        <p:spPr>
          <a:xfrm>
            <a:off x="1034141" y="1908024"/>
            <a:ext cx="10243458" cy="4376056"/>
          </a:xfrm>
        </p:spPr>
        <p:txBody>
          <a:bodyPr>
            <a:normAutofit fontScale="62500" lnSpcReduction="20000"/>
          </a:bodyPr>
          <a:lstStyle/>
          <a:p>
            <a:pPr marL="0" indent="0" algn="ctr">
              <a:buNone/>
            </a:pPr>
            <a:r>
              <a:rPr lang="en-US" dirty="0"/>
              <a:t>Performers: a cellist and pianist</a:t>
            </a:r>
          </a:p>
          <a:p>
            <a:pPr marL="0" indent="0" algn="ctr">
              <a:buNone/>
            </a:pPr>
            <a:r>
              <a:rPr lang="en-US" dirty="0"/>
              <a:t>Piece: The Swan by Camille Saint-Saens</a:t>
            </a:r>
          </a:p>
          <a:p>
            <a:pPr marL="0" indent="0">
              <a:buNone/>
            </a:pPr>
            <a:r>
              <a:rPr lang="en-US" dirty="0"/>
              <a:t>Following an introduction of individual performers, the cellist demonstrates staccato (short), legato (smooth), and pizzicato (plucking). They then speak about The Swan and mention that the piano acts as the water (pianist quietly plays to demonstrate) and the cello glides smoothly (“can you say ’legato’ with us?”) to act like the swan. </a:t>
            </a:r>
          </a:p>
          <a:p>
            <a:pPr marL="0" indent="0">
              <a:buNone/>
            </a:pPr>
            <a:r>
              <a:rPr lang="en-US" dirty="0"/>
              <a:t>A movement is modeled in three ways that audience members can choose to mimic:</a:t>
            </a:r>
          </a:p>
          <a:p>
            <a:pPr marL="457200" indent="-457200">
              <a:buClrTx/>
              <a:buAutoNum type="arabicPeriod"/>
            </a:pPr>
            <a:r>
              <a:rPr lang="en-US" dirty="0"/>
              <a:t>On knees, sway back and forth with arm movements like swimming</a:t>
            </a:r>
          </a:p>
          <a:p>
            <a:pPr marL="457200" indent="-457200">
              <a:buClrTx/>
              <a:buAutoNum type="arabicPeriod"/>
            </a:pPr>
            <a:r>
              <a:rPr lang="en-US" dirty="0"/>
              <a:t>Slowly rotate your head around on your neck to mimic ripples in the water</a:t>
            </a:r>
          </a:p>
          <a:p>
            <a:pPr marL="457200" indent="-457200">
              <a:buClrTx/>
              <a:buAutoNum type="arabicPeriod"/>
            </a:pPr>
            <a:r>
              <a:rPr lang="en-US" dirty="0"/>
              <a:t>Pretend you are gliding on the water (like skating) keeping your feet sliding along the carpet/floor and your arms behind your back like a swan tucks in its wings</a:t>
            </a:r>
          </a:p>
          <a:p>
            <a:pPr marL="0" indent="0">
              <a:buNone/>
            </a:pPr>
            <a:r>
              <a:rPr lang="en-US" dirty="0"/>
              <a:t>After the piece is played, the performers ask if the audience members were able to imagine a swan gliding gently along a lake.</a:t>
            </a:r>
          </a:p>
          <a:p>
            <a:pPr marL="0" indent="0">
              <a:buNone/>
            </a:pPr>
            <a:r>
              <a:rPr lang="en-US" i="1" dirty="0"/>
              <a:t>Optional extension (before piece): Ask “By raising your hand to answer, what bird is large and white?”</a:t>
            </a:r>
          </a:p>
          <a:p>
            <a:pPr marL="0" indent="0">
              <a:buNone/>
            </a:pPr>
            <a:r>
              <a:rPr lang="en-US" i="1" dirty="0"/>
              <a:t>Optional extension (before piece) Ask audience to imagine movements a swan might do and then present these as options for movement throughout the piece’s performance</a:t>
            </a:r>
          </a:p>
        </p:txBody>
      </p:sp>
    </p:spTree>
    <p:extLst>
      <p:ext uri="{BB962C8B-B14F-4D97-AF65-F5344CB8AC3E}">
        <p14:creationId xmlns:p14="http://schemas.microsoft.com/office/powerpoint/2010/main" val="3651306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716597A-B4BA-97EE-5C10-3496456F491D}"/>
              </a:ext>
            </a:extLst>
          </p:cNvPr>
          <p:cNvSpPr>
            <a:spLocks noGrp="1"/>
          </p:cNvSpPr>
          <p:nvPr>
            <p:ph type="body" sz="half" idx="2"/>
          </p:nvPr>
        </p:nvSpPr>
        <p:spPr>
          <a:xfrm>
            <a:off x="1872914" y="2514600"/>
            <a:ext cx="8811987" cy="1828800"/>
          </a:xfrm>
        </p:spPr>
        <p:txBody>
          <a:bodyPr>
            <a:normAutofit lnSpcReduction="10000"/>
          </a:bodyPr>
          <a:lstStyle/>
          <a:p>
            <a:r>
              <a:rPr lang="en-CA" sz="2200" kern="0" dirty="0">
                <a:effectLst/>
                <a:ea typeface="Aptos" panose="020B0004020202020204" pitchFamily="34" charset="0"/>
              </a:rPr>
              <a:t>Let’s do an interactive “quiz” of sorts to crowd-source adaptive performance environments. </a:t>
            </a:r>
          </a:p>
          <a:p>
            <a:endParaRPr lang="en-CA" kern="0" dirty="0"/>
          </a:p>
          <a:p>
            <a:endParaRPr lang="en-CA" kern="0" dirty="0"/>
          </a:p>
          <a:p>
            <a:r>
              <a:rPr lang="en-CA" kern="0" dirty="0"/>
              <a:t>(INSERT YOUR WOOCLAP QR CODE AND INSTRUCTIONS HERE!)</a:t>
            </a:r>
            <a:endParaRPr lang="en-US" b="1" i="1" dirty="0"/>
          </a:p>
        </p:txBody>
      </p:sp>
      <p:sp>
        <p:nvSpPr>
          <p:cNvPr id="8" name="TextBox 7">
            <a:extLst>
              <a:ext uri="{FF2B5EF4-FFF2-40B4-BE49-F238E27FC236}">
                <a16:creationId xmlns:a16="http://schemas.microsoft.com/office/drawing/2014/main" id="{3E32D79C-9477-9815-46A6-EC435FFBA8A2}"/>
              </a:ext>
            </a:extLst>
          </p:cNvPr>
          <p:cNvSpPr txBox="1"/>
          <p:nvPr/>
        </p:nvSpPr>
        <p:spPr>
          <a:xfrm>
            <a:off x="4233359" y="4633167"/>
            <a:ext cx="4091095" cy="646331"/>
          </a:xfrm>
          <a:prstGeom prst="rect">
            <a:avLst/>
          </a:prstGeom>
          <a:noFill/>
        </p:spPr>
        <p:txBody>
          <a:bodyPr wrap="square">
            <a:spAutoFit/>
          </a:bodyPr>
          <a:lstStyle/>
          <a:p>
            <a:pPr algn="ctr"/>
            <a:r>
              <a:rPr lang="en-US" dirty="0">
                <a:latin typeface="Arial" panose="020B0604020202020204" pitchFamily="34" charset="0"/>
              </a:rPr>
              <a:t>Direct link to </a:t>
            </a:r>
            <a:r>
              <a:rPr lang="en-US" dirty="0" err="1">
                <a:latin typeface="Arial" panose="020B0604020202020204" pitchFamily="34" charset="0"/>
              </a:rPr>
              <a:t>wooclap</a:t>
            </a:r>
            <a:r>
              <a:rPr lang="en-US" dirty="0">
                <a:latin typeface="Arial" panose="020B0604020202020204" pitchFamily="34" charset="0"/>
              </a:rPr>
              <a:t> quiz: </a:t>
            </a:r>
            <a:r>
              <a:rPr lang="en-US" dirty="0">
                <a:latin typeface="Arial" panose="020B0604020202020204" pitchFamily="34" charset="0"/>
                <a:hlinkClick r:id="rId2"/>
              </a:rPr>
              <a:t>https://www.wooclap.com/en/live-quiz/</a:t>
            </a:r>
            <a:r>
              <a:rPr lang="en-US" dirty="0">
                <a:latin typeface="Arial" panose="020B0604020202020204" pitchFamily="34" charset="0"/>
              </a:rPr>
              <a:t> </a:t>
            </a:r>
          </a:p>
        </p:txBody>
      </p:sp>
    </p:spTree>
    <p:extLst>
      <p:ext uri="{BB962C8B-B14F-4D97-AF65-F5344CB8AC3E}">
        <p14:creationId xmlns:p14="http://schemas.microsoft.com/office/powerpoint/2010/main" val="173659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red popsicles">
            <a:extLst>
              <a:ext uri="{FF2B5EF4-FFF2-40B4-BE49-F238E27FC236}">
                <a16:creationId xmlns:a16="http://schemas.microsoft.com/office/drawing/2014/main" id="{C3BDE74C-4153-4EE0-8462-ADDB226344B8}"/>
              </a:ext>
            </a:extLst>
          </p:cNvPr>
          <p:cNvPicPr>
            <a:picLocks noChangeAspect="1"/>
          </p:cNvPicPr>
          <p:nvPr/>
        </p:nvPicPr>
        <p:blipFill rotWithShape="1">
          <a:blip r:embed="rId2">
            <a:alphaModFix amt="50000"/>
          </a:blip>
          <a:srcRect t="10748" r="1" b="10750"/>
          <a:stretch/>
        </p:blipFill>
        <p:spPr>
          <a:xfrm>
            <a:off x="486138" y="488137"/>
            <a:ext cx="11227442" cy="5883295"/>
          </a:xfrm>
          <a:prstGeom prst="rect">
            <a:avLst/>
          </a:prstGeom>
        </p:spPr>
      </p:pic>
      <p:sp>
        <p:nvSpPr>
          <p:cNvPr id="2" name="Title 1">
            <a:extLst>
              <a:ext uri="{FF2B5EF4-FFF2-40B4-BE49-F238E27FC236}">
                <a16:creationId xmlns:a16="http://schemas.microsoft.com/office/drawing/2014/main" id="{A733794D-79E6-8749-AF45-F1EEB15BB7B9}"/>
              </a:ext>
            </a:extLst>
          </p:cNvPr>
          <p:cNvSpPr>
            <a:spLocks noGrp="1"/>
          </p:cNvSpPr>
          <p:nvPr>
            <p:ph type="title"/>
          </p:nvPr>
        </p:nvSpPr>
        <p:spPr>
          <a:xfrm>
            <a:off x="2224403" y="1113698"/>
            <a:ext cx="8229600" cy="2345264"/>
          </a:xfrm>
        </p:spPr>
        <p:txBody>
          <a:bodyPr vert="horz" lIns="91440" tIns="45720" rIns="91440" bIns="45720" rtlCol="0" anchor="b">
            <a:normAutofit/>
          </a:bodyPr>
          <a:lstStyle/>
          <a:p>
            <a:r>
              <a:rPr lang="en-US" sz="7200" dirty="0">
                <a:solidFill>
                  <a:schemeClr val="bg1"/>
                </a:solidFill>
              </a:rPr>
              <a:t>Conclusion</a:t>
            </a:r>
          </a:p>
        </p:txBody>
      </p:sp>
    </p:spTree>
    <p:extLst>
      <p:ext uri="{BB962C8B-B14F-4D97-AF65-F5344CB8AC3E}">
        <p14:creationId xmlns:p14="http://schemas.microsoft.com/office/powerpoint/2010/main" val="1274204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EAD2-66FE-6A9B-8755-C11AB422B750}"/>
              </a:ext>
            </a:extLst>
          </p:cNvPr>
          <p:cNvSpPr>
            <a:spLocks noGrp="1"/>
          </p:cNvSpPr>
          <p:nvPr>
            <p:ph type="title"/>
          </p:nvPr>
        </p:nvSpPr>
        <p:spPr>
          <a:xfrm>
            <a:off x="1295401" y="982132"/>
            <a:ext cx="9873341" cy="1303867"/>
          </a:xfrm>
        </p:spPr>
        <p:txBody>
          <a:bodyPr>
            <a:normAutofit fontScale="90000"/>
          </a:bodyPr>
          <a:lstStyle/>
          <a:p>
            <a:r>
              <a:rPr lang="en-US" dirty="0"/>
              <a:t>Assignments for this week/conclusion of three inclusivity models </a:t>
            </a:r>
          </a:p>
        </p:txBody>
      </p:sp>
      <p:sp>
        <p:nvSpPr>
          <p:cNvPr id="3" name="Content Placeholder 2">
            <a:extLst>
              <a:ext uri="{FF2B5EF4-FFF2-40B4-BE49-F238E27FC236}">
                <a16:creationId xmlns:a16="http://schemas.microsoft.com/office/drawing/2014/main" id="{671D9F4E-C016-5D77-157B-4FB9763B675D}"/>
              </a:ext>
            </a:extLst>
          </p:cNvPr>
          <p:cNvSpPr>
            <a:spLocks noGrp="1"/>
          </p:cNvSpPr>
          <p:nvPr>
            <p:ph idx="1"/>
          </p:nvPr>
        </p:nvSpPr>
        <p:spPr/>
        <p:txBody>
          <a:bodyPr/>
          <a:lstStyle/>
          <a:p>
            <a:r>
              <a:rPr lang="en-US" dirty="0"/>
              <a:t>Option 1: Essay on topic of your choice relating to adaptive performances (e.g., what do adaptive performances contribute to performing arts?; how can artists prepare for adaptive performances?)</a:t>
            </a:r>
          </a:p>
          <a:p>
            <a:r>
              <a:rPr lang="en-US" dirty="0"/>
              <a:t>Option 2: </a:t>
            </a:r>
            <a:r>
              <a:rPr lang="en-CA" kern="0" spc="-40" dirty="0">
                <a:effectLst/>
                <a:ea typeface="Aptos" panose="020B0004020202020204" pitchFamily="34" charset="0"/>
              </a:rPr>
              <a:t>Create a full-length adaptive program including a flexible script, interactive components, musical selections, and pre/post activities/materials explained in a comprehensive document. </a:t>
            </a:r>
            <a:endParaRPr lang="en-US" dirty="0"/>
          </a:p>
        </p:txBody>
      </p:sp>
    </p:spTree>
    <p:extLst>
      <p:ext uri="{BB962C8B-B14F-4D97-AF65-F5344CB8AC3E}">
        <p14:creationId xmlns:p14="http://schemas.microsoft.com/office/powerpoint/2010/main" val="645262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1" name="Picture 2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3" name="Picture 2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6" name="Straight Connector 2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8" name="Rectangle 27">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F87761A6-2C6C-D10C-0605-96E4605BDC1D}"/>
              </a:ext>
            </a:extLst>
          </p:cNvPr>
          <p:cNvSpPr txBox="1"/>
          <p:nvPr/>
        </p:nvSpPr>
        <p:spPr>
          <a:xfrm>
            <a:off x="1055599" y="1055077"/>
            <a:ext cx="2532909" cy="4794578"/>
          </a:xfrm>
          <a:prstGeom prst="rect">
            <a:avLst/>
          </a:prstGeom>
        </p:spPr>
        <p:txBody>
          <a:bodyPr vert="horz" lIns="91440" tIns="45720" rIns="91440" bIns="45720" rtlCol="0" anchor="ctr">
            <a:normAutofit/>
          </a:bodyPr>
          <a:lstStyle/>
          <a:p>
            <a:pPr algn="ctr">
              <a:spcBef>
                <a:spcPct val="0"/>
              </a:spcBef>
              <a:spcAft>
                <a:spcPts val="600"/>
              </a:spcAft>
            </a:pPr>
            <a:r>
              <a:rPr lang="en-US" sz="4400">
                <a:ln w="3175" cmpd="sng">
                  <a:noFill/>
                </a:ln>
                <a:solidFill>
                  <a:srgbClr val="262626"/>
                </a:solidFill>
                <a:latin typeface="+mj-lt"/>
                <a:ea typeface="+mj-ea"/>
                <a:cs typeface="+mj-cs"/>
              </a:rPr>
              <a:t>Reflection Questions </a:t>
            </a:r>
          </a:p>
        </p:txBody>
      </p:sp>
      <p:sp useBgFill="1">
        <p:nvSpPr>
          <p:cNvPr id="34" name="Rectangle 33">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6A2F65B-9BE6-FB06-8D30-9D765667CD0E}"/>
              </a:ext>
            </a:extLst>
          </p:cNvPr>
          <p:cNvGraphicFramePr/>
          <p:nvPr>
            <p:extLst>
              <p:ext uri="{D42A27DB-BD31-4B8C-83A1-F6EECF244321}">
                <p14:modId xmlns:p14="http://schemas.microsoft.com/office/powerpoint/2010/main" val="3984145976"/>
              </p:ext>
            </p:extLst>
          </p:nvPr>
        </p:nvGraphicFramePr>
        <p:xfrm>
          <a:off x="5197642" y="609600"/>
          <a:ext cx="6505044" cy="57697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43134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3" name="Picture 1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5" name="Picture 14">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9CFE86D-9819-CF08-DA25-65BC6DBB6995}"/>
              </a:ext>
            </a:extLst>
          </p:cNvPr>
          <p:cNvSpPr>
            <a:spLocks noGrp="1"/>
          </p:cNvSpPr>
          <p:nvPr>
            <p:ph type="ctrTitle"/>
          </p:nvPr>
        </p:nvSpPr>
        <p:spPr>
          <a:xfrm>
            <a:off x="997528" y="982132"/>
            <a:ext cx="4094017" cy="2823880"/>
          </a:xfrm>
        </p:spPr>
        <p:txBody>
          <a:bodyPr>
            <a:normAutofit/>
          </a:bodyPr>
          <a:lstStyle/>
          <a:p>
            <a:r>
              <a:rPr lang="en-US" sz="4800">
                <a:solidFill>
                  <a:srgbClr val="262626"/>
                </a:solidFill>
              </a:rPr>
              <a:t>Student Feedback Forms</a:t>
            </a:r>
          </a:p>
        </p:txBody>
      </p:sp>
      <p:sp>
        <p:nvSpPr>
          <p:cNvPr id="3" name="Subtitle 2">
            <a:extLst>
              <a:ext uri="{FF2B5EF4-FFF2-40B4-BE49-F238E27FC236}">
                <a16:creationId xmlns:a16="http://schemas.microsoft.com/office/drawing/2014/main" id="{B5FB572F-7070-E475-D632-6AABE8A140A6}"/>
              </a:ext>
            </a:extLst>
          </p:cNvPr>
          <p:cNvSpPr>
            <a:spLocks noGrp="1"/>
          </p:cNvSpPr>
          <p:nvPr>
            <p:ph type="subTitle" idx="1"/>
          </p:nvPr>
        </p:nvSpPr>
        <p:spPr>
          <a:xfrm>
            <a:off x="997528" y="4076944"/>
            <a:ext cx="4094017" cy="1679620"/>
          </a:xfrm>
        </p:spPr>
        <p:txBody>
          <a:bodyPr>
            <a:normAutofit/>
          </a:bodyPr>
          <a:lstStyle/>
          <a:p>
            <a:r>
              <a:rPr lang="en-US">
                <a:solidFill>
                  <a:srgbClr val="000000"/>
                </a:solidFill>
              </a:rPr>
              <a:t>Available online, and in paper form</a:t>
            </a:r>
          </a:p>
          <a:p>
            <a:r>
              <a:rPr lang="en-US">
                <a:solidFill>
                  <a:srgbClr val="000000"/>
                </a:solidFill>
              </a:rPr>
              <a:t>Can submit anonymously</a:t>
            </a:r>
          </a:p>
          <a:p>
            <a:r>
              <a:rPr lang="en-US">
                <a:solidFill>
                  <a:srgbClr val="000000"/>
                </a:solidFill>
              </a:rPr>
              <a:t>Helpful for me to learn!</a:t>
            </a:r>
          </a:p>
        </p:txBody>
      </p:sp>
      <p:pic>
        <p:nvPicPr>
          <p:cNvPr id="5" name="Graphic 4" descr="Document outline">
            <a:extLst>
              <a:ext uri="{FF2B5EF4-FFF2-40B4-BE49-F238E27FC236}">
                <a16:creationId xmlns:a16="http://schemas.microsoft.com/office/drawing/2014/main" id="{BECAF6B3-9855-603A-A939-21870C98B7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205325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EA40-946E-3C4F-AA35-06B00C845DEF}"/>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75C3AD03-6A5B-2946-AB3E-13A67DA3DD25}"/>
              </a:ext>
            </a:extLst>
          </p:cNvPr>
          <p:cNvSpPr>
            <a:spLocks noGrp="1"/>
          </p:cNvSpPr>
          <p:nvPr>
            <p:ph idx="1"/>
          </p:nvPr>
        </p:nvSpPr>
        <p:spPr>
          <a:xfrm>
            <a:off x="1295401" y="2431915"/>
            <a:ext cx="9601196" cy="3915876"/>
          </a:xfrm>
        </p:spPr>
        <p:txBody>
          <a:bodyPr>
            <a:normAutofit fontScale="55000" lnSpcReduction="20000"/>
          </a:bodyPr>
          <a:lstStyle/>
          <a:p>
            <a:pPr marL="0" indent="0">
              <a:buNone/>
            </a:pPr>
            <a:r>
              <a:rPr lang="en-CA" dirty="0" err="1"/>
              <a:t>Ansdell</a:t>
            </a:r>
            <a:r>
              <a:rPr lang="en-CA" dirty="0"/>
              <a:t>, Gary. “Being Who You Aren’t; Doing What You Can’t: Community Music Therapy &amp; The Paradoxes of Performance.” </a:t>
            </a:r>
            <a:r>
              <a:rPr lang="en-CA" i="1" dirty="0"/>
              <a:t>Voices: A World Forum for Music Therapy</a:t>
            </a:r>
            <a:r>
              <a:rPr lang="en-CA" dirty="0"/>
              <a:t> 5, no. 3 (2005). </a:t>
            </a:r>
          </a:p>
          <a:p>
            <a:pPr marL="0" indent="0">
              <a:buNone/>
            </a:pPr>
            <a:r>
              <a:rPr lang="en-CA" dirty="0"/>
              <a:t>Ayres, Jean. Improving academic scores through sensory integration. </a:t>
            </a:r>
            <a:r>
              <a:rPr lang="en-CA" i="1" dirty="0"/>
              <a:t>Journal of Learning Disabilities </a:t>
            </a:r>
            <a:r>
              <a:rPr lang="en-CA" dirty="0"/>
              <a:t>5, (1972): 338-343.</a:t>
            </a:r>
          </a:p>
          <a:p>
            <a:pPr marL="0" indent="0">
              <a:buNone/>
            </a:pPr>
            <a:r>
              <a:rPr lang="en-CA" dirty="0" err="1"/>
              <a:t>Bakan</a:t>
            </a:r>
            <a:r>
              <a:rPr lang="en-CA" dirty="0"/>
              <a:t>, Michael. “Neurodiversity and the Ethnomusicology of Autism.”</a:t>
            </a:r>
            <a:r>
              <a:rPr lang="en-CA" i="1" dirty="0"/>
              <a:t> College Music Symposium</a:t>
            </a:r>
            <a:r>
              <a:rPr lang="en-CA" dirty="0"/>
              <a:t> 54, (2014).</a:t>
            </a:r>
          </a:p>
          <a:p>
            <a:pPr marL="0" indent="0">
              <a:buNone/>
            </a:pPr>
            <a:r>
              <a:rPr lang="en-CA" dirty="0"/>
              <a:t>Fletcher-Watson, Ben. “Relaxed Performance: Audiences with Autism in Mainstream Theatre.” </a:t>
            </a:r>
            <a:r>
              <a:rPr lang="en-CA" i="1" dirty="0"/>
              <a:t>The Scottish Journal of Performance</a:t>
            </a:r>
            <a:r>
              <a:rPr lang="en-CA" dirty="0"/>
              <a:t> 2 (June, 2015): 61-89.</a:t>
            </a:r>
          </a:p>
          <a:p>
            <a:pPr marL="0" indent="0">
              <a:buNone/>
            </a:pPr>
            <a:r>
              <a:rPr lang="en-CA" dirty="0"/>
              <a:t>Fletcher-Watson, Ben and Shaun May. “Enhancing Relaxed Performance: Evaluating the Autism Arts Festival.” </a:t>
            </a:r>
            <a:r>
              <a:rPr lang="en-CA" i="1" dirty="0"/>
              <a:t>The Journal of Applied Theatre and Performance </a:t>
            </a:r>
            <a:r>
              <a:rPr lang="en-CA" dirty="0"/>
              <a:t>23, no.3</a:t>
            </a:r>
            <a:r>
              <a:rPr lang="en-CA" i="1" dirty="0"/>
              <a:t> </a:t>
            </a:r>
            <a:r>
              <a:rPr lang="en-CA" dirty="0"/>
              <a:t>(May, 2018): 406-420.</a:t>
            </a:r>
          </a:p>
          <a:p>
            <a:pPr marL="0" indent="0">
              <a:buNone/>
            </a:pPr>
            <a:r>
              <a:rPr lang="en-CA" dirty="0" err="1"/>
              <a:t>LaMarre</a:t>
            </a:r>
            <a:r>
              <a:rPr lang="en-CA" dirty="0"/>
              <a:t>, Andrea, Carla Rice, and Kayla </a:t>
            </a:r>
            <a:r>
              <a:rPr lang="en-CA" dirty="0" err="1"/>
              <a:t>Besse</a:t>
            </a:r>
            <a:r>
              <a:rPr lang="en-CA" dirty="0"/>
              <a:t>. “Relaxed performance: Exploring accessibility in the Canadian Theatre Landscape.” </a:t>
            </a:r>
            <a:r>
              <a:rPr lang="en-CA" i="1" dirty="0"/>
              <a:t>British Council and Bodies in Translation: Activist Art, Technology &amp; Access to Life</a:t>
            </a:r>
            <a:r>
              <a:rPr lang="en-CA" dirty="0"/>
              <a:t>, 2019.</a:t>
            </a:r>
          </a:p>
          <a:p>
            <a:pPr marL="0" indent="0">
              <a:buNone/>
            </a:pPr>
            <a:r>
              <a:rPr lang="en-CA" dirty="0"/>
              <a:t>May-Benson, Teresa, and Roseann Schaaf. “Ayres Sensory Integration</a:t>
            </a:r>
            <a:r>
              <a:rPr lang="en-CA" baseline="30000" dirty="0"/>
              <a:t>®</a:t>
            </a:r>
            <a:r>
              <a:rPr lang="en-CA" dirty="0"/>
              <a:t> Intervention.” In </a:t>
            </a:r>
            <a:r>
              <a:rPr lang="en-CA" i="1" dirty="0"/>
              <a:t>International Handbook of Occupational Therapy Interventions,</a:t>
            </a:r>
            <a:r>
              <a:rPr lang="en-CA" dirty="0"/>
              <a:t> edited by </a:t>
            </a:r>
            <a:r>
              <a:rPr lang="en-CA" dirty="0" err="1"/>
              <a:t>Söderback</a:t>
            </a:r>
            <a:r>
              <a:rPr lang="en-CA" dirty="0"/>
              <a:t> I, 633-644. Cham: Spring International Publishing, 2015.</a:t>
            </a:r>
          </a:p>
          <a:p>
            <a:pPr marL="0" indent="0">
              <a:buNone/>
            </a:pPr>
            <a:r>
              <a:rPr lang="en-CA" dirty="0"/>
              <a:t>Mold, James and Mark Gregory. “Best Practices Research.” </a:t>
            </a:r>
            <a:r>
              <a:rPr lang="en-CA" i="1" dirty="0"/>
              <a:t>Journal of Practice Management </a:t>
            </a:r>
            <a:r>
              <a:rPr lang="en-CA" dirty="0"/>
              <a:t>35, no. 2 (2003): 131-134.</a:t>
            </a:r>
          </a:p>
          <a:p>
            <a:pPr marL="0" indent="0">
              <a:buNone/>
            </a:pPr>
            <a:r>
              <a:rPr lang="en-CA" dirty="0" err="1"/>
              <a:t>Muskett</a:t>
            </a:r>
            <a:r>
              <a:rPr lang="en-CA" dirty="0"/>
              <a:t>, Ashley, Sarah Radtke, Susan White and Thomas </a:t>
            </a:r>
            <a:r>
              <a:rPr lang="en-CA" dirty="0" err="1"/>
              <a:t>Ollendick</a:t>
            </a:r>
            <a:r>
              <a:rPr lang="en-CA" i="1" dirty="0"/>
              <a:t>.</a:t>
            </a:r>
            <a:r>
              <a:rPr lang="en-CA" dirty="0"/>
              <a:t> “Autism Spectrum Disorder and Specific Phobia: the Role of Sensory Sensitivity.” </a:t>
            </a:r>
            <a:r>
              <a:rPr lang="en-CA" i="1" dirty="0"/>
              <a:t>Review Journal of Autism and Development Disorders</a:t>
            </a:r>
            <a:r>
              <a:rPr lang="en-CA" dirty="0"/>
              <a:t> 6 (February 2019):</a:t>
            </a:r>
            <a:r>
              <a:rPr lang="en-CA" b="1" dirty="0"/>
              <a:t> </a:t>
            </a:r>
            <a:r>
              <a:rPr lang="en-CA" dirty="0"/>
              <a:t>289-293. </a:t>
            </a:r>
          </a:p>
        </p:txBody>
      </p:sp>
    </p:spTree>
    <p:extLst>
      <p:ext uri="{BB962C8B-B14F-4D97-AF65-F5344CB8AC3E}">
        <p14:creationId xmlns:p14="http://schemas.microsoft.com/office/powerpoint/2010/main" val="1957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0842-C6BE-5E4F-92AE-044EF61303D0}"/>
              </a:ext>
            </a:extLst>
          </p:cNvPr>
          <p:cNvSpPr>
            <a:spLocks noGrp="1"/>
          </p:cNvSpPr>
          <p:nvPr>
            <p:ph type="title"/>
          </p:nvPr>
        </p:nvSpPr>
        <p:spPr/>
        <p:txBody>
          <a:bodyPr/>
          <a:lstStyle/>
          <a:p>
            <a:r>
              <a:rPr lang="en-US" dirty="0"/>
              <a:t>Bibliography continued</a:t>
            </a:r>
          </a:p>
        </p:txBody>
      </p:sp>
      <p:sp>
        <p:nvSpPr>
          <p:cNvPr id="3" name="Content Placeholder 2">
            <a:extLst>
              <a:ext uri="{FF2B5EF4-FFF2-40B4-BE49-F238E27FC236}">
                <a16:creationId xmlns:a16="http://schemas.microsoft.com/office/drawing/2014/main" id="{4977E28F-ECB1-5241-A7F1-AD46375B0506}"/>
              </a:ext>
            </a:extLst>
          </p:cNvPr>
          <p:cNvSpPr>
            <a:spLocks noGrp="1"/>
          </p:cNvSpPr>
          <p:nvPr>
            <p:ph idx="1"/>
          </p:nvPr>
        </p:nvSpPr>
        <p:spPr>
          <a:xfrm>
            <a:off x="1295402" y="2431915"/>
            <a:ext cx="9601196" cy="4074903"/>
          </a:xfrm>
        </p:spPr>
        <p:txBody>
          <a:bodyPr>
            <a:normAutofit fontScale="55000" lnSpcReduction="20000"/>
          </a:bodyPr>
          <a:lstStyle/>
          <a:p>
            <a:pPr marL="0" indent="0">
              <a:buNone/>
            </a:pPr>
            <a:r>
              <a:rPr lang="en-CA" dirty="0"/>
              <a:t>Oosthuizen, </a:t>
            </a:r>
            <a:r>
              <a:rPr lang="en-CA" dirty="0" err="1"/>
              <a:t>Fouché</a:t>
            </a:r>
            <a:r>
              <a:rPr lang="en-CA" dirty="0"/>
              <a:t>. “Collaborative Work: Negotiations Between Music Therapists and Community Musicians in the Development of a South African Community Music Therapy Project.” </a:t>
            </a:r>
            <a:r>
              <a:rPr lang="en-CA" i="1" dirty="0"/>
              <a:t>Voices : A World Forum for Music Therapy</a:t>
            </a:r>
            <a:r>
              <a:rPr lang="en-CA" dirty="0"/>
              <a:t> 7, no. 3 (November 1, 2007).</a:t>
            </a:r>
          </a:p>
          <a:p>
            <a:pPr marL="0" indent="0">
              <a:buNone/>
            </a:pPr>
            <a:r>
              <a:rPr lang="en-CA" dirty="0"/>
              <a:t>Shiloh, C.J. and Blythe </a:t>
            </a:r>
            <a:r>
              <a:rPr lang="en-CA" dirty="0" err="1"/>
              <a:t>LaGasse</a:t>
            </a:r>
            <a:r>
              <a:rPr lang="en-CA" dirty="0"/>
              <a:t>. “Sensory Friendly Concerts: A Community Music Therapy Initiative to Promote Neurodiversity.” </a:t>
            </a:r>
            <a:r>
              <a:rPr lang="en-CA" i="1" dirty="0"/>
              <a:t>International Journal of Community Music</a:t>
            </a:r>
            <a:r>
              <a:rPr lang="en-CA" dirty="0"/>
              <a:t> 7, no. 1 (May, 2014): 113-128.</a:t>
            </a:r>
          </a:p>
          <a:p>
            <a:pPr marL="0" indent="0">
              <a:buNone/>
            </a:pPr>
            <a:r>
              <a:rPr lang="en-CA" dirty="0"/>
              <a:t>Silverman, Fern, and Andrea </a:t>
            </a:r>
            <a:r>
              <a:rPr lang="en-CA" dirty="0" err="1"/>
              <a:t>Carr</a:t>
            </a:r>
            <a:r>
              <a:rPr lang="en-CA" dirty="0"/>
              <a:t> Tyszka. "Supporting Participation for Children with Sensory Processing Needs and Their Families: Community-Based Action Research." </a:t>
            </a:r>
            <a:r>
              <a:rPr lang="en-CA" i="1" dirty="0"/>
              <a:t>American Journal of Occupational Therapy</a:t>
            </a:r>
            <a:r>
              <a:rPr lang="en-CA" dirty="0"/>
              <a:t> 71, no. 4 (2017): 1-9. </a:t>
            </a:r>
          </a:p>
          <a:p>
            <a:pPr marL="0" indent="0">
              <a:buNone/>
            </a:pPr>
            <a:r>
              <a:rPr lang="en-CA" dirty="0" err="1"/>
              <a:t>Stige</a:t>
            </a:r>
            <a:r>
              <a:rPr lang="en-CA" dirty="0"/>
              <a:t>, </a:t>
            </a:r>
            <a:r>
              <a:rPr lang="en-CA" dirty="0" err="1"/>
              <a:t>Brynjulf</a:t>
            </a:r>
            <a:r>
              <a:rPr lang="en-CA" dirty="0"/>
              <a:t>. “Community Music Therapy: Culture, Care and Welfare.” In </a:t>
            </a:r>
            <a:r>
              <a:rPr lang="en-CA" i="1" dirty="0"/>
              <a:t>Community Music Therapy </a:t>
            </a:r>
            <a:r>
              <a:rPr lang="en-CA" dirty="0"/>
              <a:t>edited by Mercedes </a:t>
            </a:r>
            <a:r>
              <a:rPr lang="en-CA" dirty="0" err="1"/>
              <a:t>Pavlicevic</a:t>
            </a:r>
            <a:r>
              <a:rPr lang="en-CA" dirty="0"/>
              <a:t> and Gary </a:t>
            </a:r>
            <a:r>
              <a:rPr lang="en-CA" dirty="0" err="1"/>
              <a:t>Ansdell</a:t>
            </a:r>
            <a:r>
              <a:rPr lang="en-CA" dirty="0"/>
              <a:t>, 91-113. London: Jessica Kingsley, 2004.</a:t>
            </a:r>
          </a:p>
          <a:p>
            <a:pPr marL="0" indent="0">
              <a:buNone/>
            </a:pPr>
            <a:r>
              <a:rPr lang="en-CA" dirty="0"/>
              <a:t>Thompson, Grace, Melissa Raine, Susan Hayward, and Hannah Kilpatrick. “Gathering Community Perspectives to Inform the Design of Autism-friendly Music-making Workshops for Wellbeing.” </a:t>
            </a:r>
            <a:r>
              <a:rPr lang="en-CA" i="1" dirty="0"/>
              <a:t>International Journal of Wellbeing</a:t>
            </a:r>
            <a:r>
              <a:rPr lang="en-CA" dirty="0"/>
              <a:t> 10, no. 5 (2020): 117-143.</a:t>
            </a:r>
          </a:p>
          <a:p>
            <a:pPr marL="0" indent="0">
              <a:buNone/>
            </a:pPr>
            <a:r>
              <a:rPr lang="en-CA" dirty="0"/>
              <a:t>Umeda, Caroline, and Tracy </a:t>
            </a:r>
            <a:r>
              <a:rPr lang="en-CA" dirty="0" err="1"/>
              <a:t>Jirikowic</a:t>
            </a:r>
            <a:r>
              <a:rPr lang="en-CA" dirty="0"/>
              <a:t>. "Cultural Arts Access for Children with Disabilities via Sensory-Friendly Theater: Parent and Organization Experiences and Impacts." </a:t>
            </a:r>
            <a:r>
              <a:rPr lang="en-CA" i="1" dirty="0"/>
              <a:t> American Journal of Occupational Therapy</a:t>
            </a:r>
            <a:r>
              <a:rPr lang="en-CA" dirty="0"/>
              <a:t> 73, no. 1 (2019).</a:t>
            </a:r>
          </a:p>
          <a:p>
            <a:pPr marL="0" indent="0">
              <a:buNone/>
            </a:pPr>
            <a:r>
              <a:rPr lang="en-CA" dirty="0"/>
              <a:t>Vesely, </a:t>
            </a:r>
            <a:r>
              <a:rPr lang="en-CA" dirty="0" err="1"/>
              <a:t>Arnost</a:t>
            </a:r>
            <a:r>
              <a:rPr lang="en-CA" dirty="0"/>
              <a:t>. “Theory and Methodology of Best Practice Research: A Critical Review.” </a:t>
            </a:r>
            <a:r>
              <a:rPr lang="en-CA" i="1" dirty="0"/>
              <a:t>Central European Journal of Public Policy</a:t>
            </a:r>
            <a:r>
              <a:rPr lang="en-CA" dirty="0"/>
              <a:t> 5, no. 2 (December 2011): 98-117.</a:t>
            </a:r>
          </a:p>
          <a:p>
            <a:pPr marL="0" indent="0">
              <a:buNone/>
            </a:pPr>
            <a:r>
              <a:rPr lang="en-CA" dirty="0" err="1"/>
              <a:t>Vize</a:t>
            </a:r>
            <a:r>
              <a:rPr lang="en-CA" dirty="0"/>
              <a:t>, Anne. "Sensory-friendly Films: Catering for Children with Autism." </a:t>
            </a:r>
            <a:r>
              <a:rPr lang="en-CA" i="1" dirty="0"/>
              <a:t>Screen Education</a:t>
            </a:r>
            <a:r>
              <a:rPr lang="en-CA" dirty="0"/>
              <a:t>, no. 73 (2014): 60-63.</a:t>
            </a:r>
          </a:p>
        </p:txBody>
      </p:sp>
    </p:spTree>
    <p:extLst>
      <p:ext uri="{BB962C8B-B14F-4D97-AF65-F5344CB8AC3E}">
        <p14:creationId xmlns:p14="http://schemas.microsoft.com/office/powerpoint/2010/main" val="2470430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2411</TotalTime>
  <Words>1626</Words>
  <Application>Microsoft Macintosh PowerPoint</Application>
  <PresentationFormat>Widescreen</PresentationFormat>
  <Paragraphs>143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Aptos</vt:lpstr>
      <vt:lpstr>Arial</vt:lpstr>
      <vt:lpstr>Times New Roman</vt:lpstr>
      <vt:lpstr>Organic</vt:lpstr>
      <vt:lpstr>Adaptive Performances  Part II</vt:lpstr>
      <vt:lpstr>Today’s class</vt:lpstr>
      <vt:lpstr>Review</vt:lpstr>
      <vt:lpstr>Learning Outcomes</vt:lpstr>
      <vt:lpstr>Four Categories of Adaptation</vt:lpstr>
      <vt:lpstr>Extra-Musical Aids</vt:lpstr>
      <vt:lpstr>Extra-musical aids continued</vt:lpstr>
      <vt:lpstr>Extra-musical aids continued</vt:lpstr>
      <vt:lpstr>Extra-musical continued</vt:lpstr>
      <vt:lpstr>Programming Adjustments</vt:lpstr>
      <vt:lpstr>Interactions</vt:lpstr>
      <vt:lpstr>Movements and Questions</vt:lpstr>
      <vt:lpstr>Image for reflection</vt:lpstr>
      <vt:lpstr>Contexts in which adaptive performances  may be presented</vt:lpstr>
      <vt:lpstr>Reflection Activity</vt:lpstr>
      <vt:lpstr>PowerPoint Presentation</vt:lpstr>
      <vt:lpstr>Most sought after adaptations</vt:lpstr>
      <vt:lpstr>Example of an adaptive performance section plan</vt:lpstr>
      <vt:lpstr>PowerPoint Presentation</vt:lpstr>
      <vt:lpstr>Conclusion</vt:lpstr>
      <vt:lpstr>Assignments for this week/conclusion of three inclusivity models </vt:lpstr>
      <vt:lpstr>PowerPoint Presentation</vt:lpstr>
      <vt:lpstr>Student Feedback Forms</vt:lpstr>
      <vt:lpstr>Bibliography</vt:lpstr>
      <vt:lpstr>Bibliography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Jenna Richards</dc:creator>
  <cp:lastModifiedBy>Jenna Richards</cp:lastModifiedBy>
  <cp:revision>28</cp:revision>
  <dcterms:created xsi:type="dcterms:W3CDTF">2024-12-18T19:37:36Z</dcterms:created>
  <dcterms:modified xsi:type="dcterms:W3CDTF">2025-05-17T18:47:23Z</dcterms:modified>
</cp:coreProperties>
</file>