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60" r:id="rId3"/>
    <p:sldId id="277" r:id="rId4"/>
    <p:sldId id="268" r:id="rId5"/>
    <p:sldId id="265" r:id="rId6"/>
    <p:sldId id="267" r:id="rId7"/>
    <p:sldId id="286" r:id="rId8"/>
    <p:sldId id="279" r:id="rId9"/>
    <p:sldId id="291" r:id="rId10"/>
    <p:sldId id="292" r:id="rId11"/>
    <p:sldId id="270" r:id="rId12"/>
    <p:sldId id="290" r:id="rId13"/>
    <p:sldId id="272" r:id="rId14"/>
    <p:sldId id="274" r:id="rId15"/>
    <p:sldId id="288" r:id="rId16"/>
    <p:sldId id="275" r:id="rId17"/>
    <p:sldId id="289" r:id="rId18"/>
    <p:sldId id="280" r:id="rId19"/>
    <p:sldId id="271" r:id="rId20"/>
    <p:sldId id="283" r:id="rId21"/>
    <p:sldId id="284" r:id="rId22"/>
    <p:sldId id="285" r:id="rId23"/>
    <p:sldId id="282" r:id="rId24"/>
    <p:sldId id="273" r:id="rId25"/>
    <p:sldId id="264" r:id="rId26"/>
    <p:sldId id="281" r:id="rId27"/>
    <p:sldId id="263" r:id="rId28"/>
    <p:sldId id="266" r:id="rId29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  <a:srgbClr val="8F001A"/>
    <a:srgbClr val="ACA29A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0278" autoAdjust="0"/>
  </p:normalViewPr>
  <p:slideViewPr>
    <p:cSldViewPr snapToGrid="0">
      <p:cViewPr varScale="1">
        <p:scale>
          <a:sx n="89" d="100"/>
          <a:sy n="89" d="100"/>
        </p:scale>
        <p:origin x="12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97FEADF-C4CF-443C-98EE-627AB29F75E9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99E8436-EB42-4EBE-8417-B23EE5AF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66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E8436-EB42-4EBE-8417-B23EE5AFA9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71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fr-CA" sz="13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Like</a:t>
            </a:r>
            <a:r>
              <a:rPr lang="fr-CA" sz="13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fr-CA" sz="13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fair</a:t>
            </a:r>
            <a:r>
              <a:rPr lang="fr-CA" sz="13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fr-CA" sz="13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dealing</a:t>
            </a:r>
            <a:r>
              <a:rPr lang="fr-CA" sz="13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, permission not </a:t>
            </a:r>
            <a:r>
              <a:rPr lang="fr-CA" sz="13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required</a:t>
            </a:r>
            <a:r>
              <a:rPr lang="fr-CA" sz="13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fr-CA" sz="130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from</a:t>
            </a:r>
            <a:r>
              <a:rPr lang="fr-CA" sz="13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fr-CA" sz="13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the copyright </a:t>
            </a:r>
            <a:r>
              <a:rPr lang="fr-CA" sz="13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owner</a:t>
            </a:r>
            <a:r>
              <a:rPr lang="fr-CA" sz="13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if </a:t>
            </a:r>
            <a:r>
              <a:rPr lang="fr-CA" sz="13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these</a:t>
            </a:r>
            <a:r>
              <a:rPr lang="fr-CA" sz="13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conditions are met: </a:t>
            </a:r>
            <a:endParaRPr lang="en-US" sz="13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defTabSz="966612">
              <a:defRPr/>
            </a:pPr>
            <a:endParaRPr lang="en-US" sz="13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defTabSz="966612">
              <a:defRPr/>
            </a:pPr>
            <a:r>
              <a:rPr lang="en-US" sz="13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Non commercial User-generated content clause from the Canadian Copyright </a:t>
            </a:r>
            <a:r>
              <a:rPr lang="en-US" sz="13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Act </a:t>
            </a:r>
            <a:r>
              <a:rPr lang="en-US" sz="13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might </a:t>
            </a:r>
            <a:r>
              <a:rPr lang="en-US" sz="13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apply.</a:t>
            </a:r>
            <a:endParaRPr lang="en-US" sz="13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782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7922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fr-CA" dirty="0"/>
              <a:t>Example of 3D printing but </a:t>
            </a:r>
            <a:r>
              <a:rPr lang="fr-CA" dirty="0" err="1"/>
              <a:t>could</a:t>
            </a:r>
            <a:r>
              <a:rPr lang="fr-CA" dirty="0"/>
              <a:t> substitute </a:t>
            </a:r>
            <a:r>
              <a:rPr lang="fr-CA" dirty="0" err="1"/>
              <a:t>photograph</a:t>
            </a:r>
            <a:r>
              <a:rPr lang="fr-CA" dirty="0"/>
              <a:t>, </a:t>
            </a:r>
            <a:r>
              <a:rPr lang="fr-CA" dirty="0" err="1"/>
              <a:t>video</a:t>
            </a:r>
            <a:r>
              <a:rPr lang="fr-CA" dirty="0"/>
              <a:t>, </a:t>
            </a:r>
            <a:r>
              <a:rPr lang="fr-CA" dirty="0" err="1"/>
              <a:t>sound</a:t>
            </a:r>
            <a:r>
              <a:rPr lang="fr-CA" dirty="0"/>
              <a:t> </a:t>
            </a:r>
            <a:r>
              <a:rPr lang="fr-CA" dirty="0" err="1"/>
              <a:t>recording</a:t>
            </a:r>
            <a:endParaRPr lang="fr-CA" dirty="0"/>
          </a:p>
          <a:p>
            <a:pPr defTabSz="966612">
              <a:defRPr/>
            </a:pPr>
            <a:endParaRPr lang="fr-CA" dirty="0"/>
          </a:p>
          <a:p>
            <a:pPr marL="181240" indent="-181240" defTabSz="966612">
              <a:buFont typeface="Arial" panose="020B0604020202020204" pitchFamily="34" charset="0"/>
              <a:buChar char="•"/>
              <a:defRPr/>
            </a:pPr>
            <a:r>
              <a:rPr lang="fr-CA" dirty="0"/>
              <a:t>User </a:t>
            </a:r>
            <a:r>
              <a:rPr lang="fr-CA" dirty="0" err="1"/>
              <a:t>creating</a:t>
            </a:r>
            <a:r>
              <a:rPr lang="fr-CA" dirty="0"/>
              <a:t> </a:t>
            </a:r>
            <a:r>
              <a:rPr lang="fr-CA" dirty="0" err="1"/>
              <a:t>own</a:t>
            </a:r>
            <a:r>
              <a:rPr lang="fr-CA" dirty="0"/>
              <a:t> design </a:t>
            </a:r>
            <a:r>
              <a:rPr lang="fr-CA" dirty="0" err="1"/>
              <a:t>using</a:t>
            </a:r>
            <a:r>
              <a:rPr lang="fr-CA" dirty="0"/>
              <a:t> CAD (computer</a:t>
            </a:r>
            <a:r>
              <a:rPr lang="fr-CA" baseline="0" dirty="0"/>
              <a:t> </a:t>
            </a:r>
            <a:r>
              <a:rPr lang="fr-CA" baseline="0" dirty="0" err="1"/>
              <a:t>aided</a:t>
            </a:r>
            <a:r>
              <a:rPr lang="fr-CA" baseline="0" dirty="0"/>
              <a:t> design) </a:t>
            </a:r>
            <a:r>
              <a:rPr lang="fr-CA" dirty="0"/>
              <a:t>to </a:t>
            </a:r>
            <a:r>
              <a:rPr lang="fr-CA" dirty="0" err="1"/>
              <a:t>print</a:t>
            </a:r>
            <a:r>
              <a:rPr lang="fr-CA" dirty="0"/>
              <a:t> 3D </a:t>
            </a:r>
            <a:r>
              <a:rPr lang="fr-CA" dirty="0" err="1"/>
              <a:t>object</a:t>
            </a:r>
            <a:r>
              <a:rPr lang="fr-CA" dirty="0"/>
              <a:t>: </a:t>
            </a:r>
            <a:r>
              <a:rPr lang="fr-CA" dirty="0" err="1"/>
              <a:t>will</a:t>
            </a:r>
            <a:r>
              <a:rPr lang="fr-CA" dirty="0"/>
              <a:t> have copyright over</a:t>
            </a:r>
            <a:r>
              <a:rPr lang="fr-CA" baseline="0" dirty="0"/>
              <a:t> </a:t>
            </a:r>
            <a:r>
              <a:rPr lang="fr-CA" baseline="0" dirty="0" err="1"/>
              <a:t>own</a:t>
            </a:r>
            <a:r>
              <a:rPr lang="fr-CA" baseline="0" dirty="0"/>
              <a:t> file, no </a:t>
            </a:r>
            <a:r>
              <a:rPr lang="fr-CA" baseline="0" dirty="0" err="1" smtClean="0"/>
              <a:t>infringement</a:t>
            </a:r>
            <a:r>
              <a:rPr lang="fr-CA" baseline="0" dirty="0" smtClean="0"/>
              <a:t> </a:t>
            </a:r>
            <a:r>
              <a:rPr lang="fr-CA" baseline="0" dirty="0" err="1"/>
              <a:t>when</a:t>
            </a:r>
            <a:r>
              <a:rPr lang="fr-CA" baseline="0" dirty="0"/>
              <a:t> </a:t>
            </a:r>
            <a:r>
              <a:rPr lang="fr-CA" baseline="0" dirty="0" smtClean="0"/>
              <a:t>printing</a:t>
            </a:r>
          </a:p>
          <a:p>
            <a:pPr marL="181240" indent="-181240" defTabSz="966612">
              <a:buFont typeface="Arial" panose="020B0604020202020204" pitchFamily="34" charset="0"/>
              <a:buChar char="•"/>
              <a:defRPr/>
            </a:pPr>
            <a:r>
              <a:rPr lang="fr-CA" dirty="0" smtClean="0"/>
              <a:t>User </a:t>
            </a:r>
            <a:r>
              <a:rPr lang="fr-CA" dirty="0"/>
              <a:t>scanning </a:t>
            </a:r>
            <a:r>
              <a:rPr lang="fr-CA" dirty="0" err="1"/>
              <a:t>object</a:t>
            </a:r>
            <a:r>
              <a:rPr lang="fr-CA" dirty="0"/>
              <a:t> to </a:t>
            </a:r>
            <a:r>
              <a:rPr lang="fr-CA" dirty="0" err="1"/>
              <a:t>print</a:t>
            </a:r>
            <a:r>
              <a:rPr lang="fr-CA" dirty="0"/>
              <a:t> in 3D : possible copyright</a:t>
            </a:r>
            <a:r>
              <a:rPr lang="fr-CA" baseline="0" dirty="0"/>
              <a:t> </a:t>
            </a:r>
            <a:r>
              <a:rPr lang="fr-CA" baseline="0" dirty="0" err="1"/>
              <a:t>infringement</a:t>
            </a:r>
            <a:r>
              <a:rPr lang="fr-CA" baseline="0" dirty="0"/>
              <a:t> </a:t>
            </a:r>
            <a:r>
              <a:rPr lang="fr-CA" baseline="0" dirty="0" err="1"/>
              <a:t>depending</a:t>
            </a:r>
            <a:r>
              <a:rPr lang="fr-CA" baseline="0" dirty="0"/>
              <a:t> on the </a:t>
            </a:r>
            <a:r>
              <a:rPr lang="fr-CA" baseline="0" dirty="0" err="1"/>
              <a:t>kind</a:t>
            </a:r>
            <a:r>
              <a:rPr lang="fr-CA" baseline="0" dirty="0"/>
              <a:t> of </a:t>
            </a:r>
            <a:r>
              <a:rPr lang="fr-CA" baseline="0" dirty="0" err="1"/>
              <a:t>object</a:t>
            </a:r>
            <a:r>
              <a:rPr lang="fr-CA" baseline="0" dirty="0"/>
              <a:t>, design; May </a:t>
            </a:r>
            <a:r>
              <a:rPr lang="fr-CA" baseline="0" dirty="0" err="1"/>
              <a:t>be</a:t>
            </a:r>
            <a:r>
              <a:rPr lang="fr-CA" baseline="0" dirty="0"/>
              <a:t> </a:t>
            </a:r>
            <a:r>
              <a:rPr lang="fr-CA" baseline="0" dirty="0" err="1"/>
              <a:t>fair</a:t>
            </a:r>
            <a:r>
              <a:rPr lang="fr-CA" baseline="0" dirty="0"/>
              <a:t> </a:t>
            </a:r>
            <a:r>
              <a:rPr lang="fr-CA" baseline="0" dirty="0" err="1"/>
              <a:t>dealing</a:t>
            </a:r>
            <a:r>
              <a:rPr lang="fr-CA" baseline="0" dirty="0"/>
              <a:t> </a:t>
            </a:r>
            <a:r>
              <a:rPr lang="fr-CA" baseline="0" dirty="0" smtClean="0"/>
              <a:t>exceptions</a:t>
            </a:r>
          </a:p>
          <a:p>
            <a:pPr marL="181240" indent="-181240" defTabSz="966612">
              <a:buFont typeface="Arial" panose="020B0604020202020204" pitchFamily="34" charset="0"/>
              <a:buChar char="•"/>
              <a:defRPr/>
            </a:pPr>
            <a:r>
              <a:rPr lang="fr-CA" dirty="0" smtClean="0"/>
              <a:t>User </a:t>
            </a:r>
            <a:r>
              <a:rPr lang="fr-CA" dirty="0"/>
              <a:t>scanning </a:t>
            </a:r>
            <a:r>
              <a:rPr lang="fr-CA" dirty="0" err="1"/>
              <a:t>object</a:t>
            </a:r>
            <a:r>
              <a:rPr lang="fr-CA" dirty="0"/>
              <a:t>, </a:t>
            </a:r>
            <a:r>
              <a:rPr lang="fr-CA" dirty="0" err="1"/>
              <a:t>modifying</a:t>
            </a:r>
            <a:r>
              <a:rPr lang="fr-CA" dirty="0"/>
              <a:t> </a:t>
            </a:r>
            <a:r>
              <a:rPr lang="fr-CA" dirty="0" err="1"/>
              <a:t>it</a:t>
            </a:r>
            <a:r>
              <a:rPr lang="fr-CA" dirty="0"/>
              <a:t> and </a:t>
            </a:r>
            <a:r>
              <a:rPr lang="fr-CA" dirty="0" err="1"/>
              <a:t>print</a:t>
            </a:r>
            <a:r>
              <a:rPr lang="fr-CA" dirty="0"/>
              <a:t> in 3D: </a:t>
            </a:r>
            <a:r>
              <a:rPr lang="fr-CA" dirty="0" err="1"/>
              <a:t>same</a:t>
            </a:r>
            <a:r>
              <a:rPr lang="fr-CA" baseline="0" dirty="0"/>
              <a:t> as </a:t>
            </a:r>
            <a:r>
              <a:rPr lang="fr-CA" baseline="0" dirty="0" err="1"/>
              <a:t>above</a:t>
            </a:r>
            <a:r>
              <a:rPr lang="fr-CA" baseline="0" dirty="0"/>
              <a:t>, but </a:t>
            </a:r>
            <a:r>
              <a:rPr lang="fr-CA" baseline="0" dirty="0" err="1"/>
              <a:t>there</a:t>
            </a:r>
            <a:r>
              <a:rPr lang="fr-CA" baseline="0" dirty="0"/>
              <a:t> </a:t>
            </a:r>
            <a:r>
              <a:rPr lang="fr-CA" baseline="0" dirty="0" err="1"/>
              <a:t>could</a:t>
            </a:r>
            <a:r>
              <a:rPr lang="fr-CA" baseline="0" dirty="0"/>
              <a:t> </a:t>
            </a:r>
            <a:r>
              <a:rPr lang="fr-CA" baseline="0" dirty="0" err="1"/>
              <a:t>be</a:t>
            </a:r>
            <a:r>
              <a:rPr lang="fr-CA" baseline="0" dirty="0"/>
              <a:t> UGC </a:t>
            </a:r>
            <a:r>
              <a:rPr lang="fr-CA" baseline="0" dirty="0" smtClean="0"/>
              <a:t>exceptions</a:t>
            </a:r>
          </a:p>
          <a:p>
            <a:pPr marL="181240" indent="-181240" defTabSz="966612">
              <a:buFont typeface="Arial" panose="020B0604020202020204" pitchFamily="34" charset="0"/>
              <a:buChar char="•"/>
              <a:defRPr/>
            </a:pPr>
            <a:r>
              <a:rPr lang="fr-CA" dirty="0" err="1" smtClean="0"/>
              <a:t>Using</a:t>
            </a:r>
            <a:r>
              <a:rPr lang="fr-CA" dirty="0" smtClean="0"/>
              <a:t> </a:t>
            </a:r>
            <a:r>
              <a:rPr lang="fr-CA" dirty="0"/>
              <a:t>3D model </a:t>
            </a:r>
            <a:r>
              <a:rPr lang="fr-CA" dirty="0" err="1"/>
              <a:t>from</a:t>
            </a:r>
            <a:r>
              <a:rPr lang="fr-CA" dirty="0"/>
              <a:t> </a:t>
            </a:r>
            <a:r>
              <a:rPr lang="fr-CA" dirty="0" err="1"/>
              <a:t>repository</a:t>
            </a:r>
            <a:r>
              <a:rPr lang="fr-CA" dirty="0"/>
              <a:t>:</a:t>
            </a:r>
            <a:r>
              <a:rPr lang="fr-CA" baseline="0" dirty="0"/>
              <a:t> </a:t>
            </a:r>
            <a:r>
              <a:rPr lang="fr-CA" baseline="0" dirty="0" err="1"/>
              <a:t>could</a:t>
            </a:r>
            <a:r>
              <a:rPr lang="fr-CA" baseline="0" dirty="0"/>
              <a:t> </a:t>
            </a:r>
            <a:r>
              <a:rPr lang="fr-CA" baseline="0" dirty="0" err="1"/>
              <a:t>be</a:t>
            </a:r>
            <a:r>
              <a:rPr lang="fr-CA" baseline="0" dirty="0"/>
              <a:t> copyright </a:t>
            </a:r>
            <a:r>
              <a:rPr lang="fr-CA" baseline="0" dirty="0" err="1"/>
              <a:t>infrigement</a:t>
            </a:r>
            <a:r>
              <a:rPr lang="fr-CA" baseline="0" dirty="0"/>
              <a:t> if licence </a:t>
            </a:r>
            <a:r>
              <a:rPr lang="fr-CA" baseline="0" dirty="0" err="1"/>
              <a:t>is</a:t>
            </a:r>
            <a:r>
              <a:rPr lang="fr-CA" baseline="0" dirty="0"/>
              <a:t> absent </a:t>
            </a:r>
            <a:r>
              <a:rPr lang="fr-CA" baseline="0" dirty="0" err="1"/>
              <a:t>from</a:t>
            </a:r>
            <a:r>
              <a:rPr lang="fr-CA" baseline="0" dirty="0"/>
              <a:t> </a:t>
            </a:r>
            <a:r>
              <a:rPr lang="fr-CA" baseline="0" dirty="0" err="1"/>
              <a:t>that</a:t>
            </a:r>
            <a:r>
              <a:rPr lang="fr-CA" baseline="0" dirty="0"/>
              <a:t> site or use </a:t>
            </a:r>
            <a:r>
              <a:rPr lang="fr-CA" baseline="0" dirty="0" err="1"/>
              <a:t>does</a:t>
            </a:r>
            <a:r>
              <a:rPr lang="fr-CA" baseline="0" dirty="0"/>
              <a:t> not </a:t>
            </a:r>
            <a:r>
              <a:rPr lang="fr-CA" baseline="0" dirty="0" err="1"/>
              <a:t>follow</a:t>
            </a:r>
            <a:r>
              <a:rPr lang="fr-CA" baseline="0" dirty="0"/>
              <a:t> </a:t>
            </a:r>
            <a:r>
              <a:rPr lang="fr-CA" baseline="0" dirty="0" err="1"/>
              <a:t>terms</a:t>
            </a:r>
            <a:r>
              <a:rPr lang="fr-CA" baseline="0" dirty="0"/>
              <a:t> of licence (ex. </a:t>
            </a:r>
            <a:r>
              <a:rPr lang="fr-CA" baseline="0" dirty="0" err="1"/>
              <a:t>modifying</a:t>
            </a:r>
            <a:r>
              <a:rPr lang="fr-CA" baseline="0" dirty="0"/>
              <a:t> not </a:t>
            </a:r>
            <a:r>
              <a:rPr lang="fr-CA" baseline="0" dirty="0" err="1"/>
              <a:t>allowed</a:t>
            </a:r>
            <a:r>
              <a:rPr lang="fr-CA" baseline="0" dirty="0"/>
              <a:t>, commercial </a:t>
            </a:r>
            <a:r>
              <a:rPr lang="fr-CA" baseline="0" dirty="0" err="1"/>
              <a:t>purpose</a:t>
            </a:r>
            <a:r>
              <a:rPr lang="fr-CA" baseline="0" dirty="0" smtClean="0"/>
              <a:t>).</a:t>
            </a:r>
          </a:p>
          <a:p>
            <a:pPr marL="181240" indent="-181240" defTabSz="966612">
              <a:buFont typeface="Arial" panose="020B0604020202020204" pitchFamily="34" charset="0"/>
              <a:buChar char="•"/>
              <a:defRPr/>
            </a:pPr>
            <a:r>
              <a:rPr lang="fr-CA" dirty="0" err="1" smtClean="0"/>
              <a:t>Using</a:t>
            </a:r>
            <a:r>
              <a:rPr lang="fr-CA" dirty="0" smtClean="0"/>
              <a:t> </a:t>
            </a:r>
            <a:r>
              <a:rPr lang="fr-CA" dirty="0"/>
              <a:t>3D model of </a:t>
            </a:r>
            <a:r>
              <a:rPr lang="fr-CA" dirty="0" err="1"/>
              <a:t>unknown</a:t>
            </a:r>
            <a:r>
              <a:rPr lang="fr-CA" dirty="0"/>
              <a:t> </a:t>
            </a:r>
            <a:r>
              <a:rPr lang="fr-CA" dirty="0" err="1"/>
              <a:t>origin</a:t>
            </a:r>
            <a:r>
              <a:rPr lang="fr-CA" dirty="0"/>
              <a:t>: on a USB key:</a:t>
            </a:r>
            <a:r>
              <a:rPr lang="fr-CA" baseline="0" dirty="0"/>
              <a:t> </a:t>
            </a:r>
            <a:r>
              <a:rPr lang="fr-CA" baseline="0" dirty="0" err="1"/>
              <a:t>could</a:t>
            </a:r>
            <a:r>
              <a:rPr lang="fr-CA" baseline="0" dirty="0"/>
              <a:t> </a:t>
            </a:r>
            <a:r>
              <a:rPr lang="fr-CA" baseline="0" dirty="0" err="1"/>
              <a:t>be</a:t>
            </a:r>
            <a:r>
              <a:rPr lang="fr-CA" baseline="0" dirty="0"/>
              <a:t> a </a:t>
            </a:r>
            <a:r>
              <a:rPr lang="fr-CA" baseline="0" dirty="0" err="1"/>
              <a:t>problem</a:t>
            </a:r>
            <a:r>
              <a:rPr lang="fr-CA" baseline="0" dirty="0"/>
              <a:t>; copy of file </a:t>
            </a:r>
            <a:r>
              <a:rPr lang="fr-CA" baseline="0" dirty="0" err="1"/>
              <a:t>itself</a:t>
            </a:r>
            <a:r>
              <a:rPr lang="fr-CA" baseline="0" dirty="0"/>
              <a:t> </a:t>
            </a:r>
            <a:r>
              <a:rPr lang="fr-CA" baseline="0" dirty="0" err="1"/>
              <a:t>could</a:t>
            </a:r>
            <a:r>
              <a:rPr lang="fr-CA" baseline="0" dirty="0"/>
              <a:t> </a:t>
            </a:r>
            <a:r>
              <a:rPr lang="fr-CA" baseline="0" dirty="0" err="1"/>
              <a:t>be</a:t>
            </a:r>
            <a:r>
              <a:rPr lang="fr-CA" baseline="0" dirty="0"/>
              <a:t> an </a:t>
            </a:r>
            <a:r>
              <a:rPr lang="fr-CA" baseline="0" dirty="0" err="1"/>
              <a:t>infringement</a:t>
            </a:r>
            <a:r>
              <a:rPr lang="fr-CA" baseline="0" dirty="0"/>
              <a:t>. </a:t>
            </a:r>
            <a:endParaRPr lang="fr-CA" dirty="0"/>
          </a:p>
          <a:p>
            <a:pPr defTabSz="966612">
              <a:defRPr/>
            </a:pPr>
            <a:r>
              <a:rPr lang="fr-CA" dirty="0" smtClean="0"/>
              <a:t>List</a:t>
            </a:r>
            <a:r>
              <a:rPr lang="fr-CA" baseline="0" dirty="0" smtClean="0"/>
              <a:t> </a:t>
            </a:r>
            <a:r>
              <a:rPr lang="fr-CA" baseline="0" dirty="0"/>
              <a:t>not </a:t>
            </a:r>
            <a:r>
              <a:rPr lang="fr-CA" baseline="0" dirty="0" err="1"/>
              <a:t>meant</a:t>
            </a:r>
            <a:r>
              <a:rPr lang="fr-CA" baseline="0" dirty="0"/>
              <a:t> to </a:t>
            </a:r>
            <a:r>
              <a:rPr lang="fr-CA" baseline="0" dirty="0" err="1"/>
              <a:t>be</a:t>
            </a:r>
            <a:r>
              <a:rPr lang="fr-CA" baseline="0" dirty="0"/>
              <a:t> </a:t>
            </a:r>
            <a:r>
              <a:rPr lang="fr-CA" baseline="0" dirty="0" err="1"/>
              <a:t>comprehensive</a:t>
            </a:r>
            <a:r>
              <a:rPr lang="fr-CA" baseline="0" dirty="0"/>
              <a:t>… </a:t>
            </a:r>
            <a:r>
              <a:rPr lang="fr-CA" baseline="0" dirty="0" err="1"/>
              <a:t>other</a:t>
            </a:r>
            <a:r>
              <a:rPr lang="fr-CA" baseline="0" dirty="0"/>
              <a:t> situations.</a:t>
            </a:r>
          </a:p>
          <a:p>
            <a:pPr defTabSz="966612">
              <a:defRPr/>
            </a:pPr>
            <a:endParaRPr lang="fr-CA" baseline="0" dirty="0"/>
          </a:p>
          <a:p>
            <a:pPr defTabSz="966612">
              <a:defRPr/>
            </a:pPr>
            <a:r>
              <a:rPr lang="fr-CA" baseline="0" dirty="0" smtClean="0"/>
              <a:t>Note</a:t>
            </a:r>
            <a:r>
              <a:rPr lang="fr-CA" baseline="0" dirty="0"/>
              <a:t>: </a:t>
            </a:r>
            <a:r>
              <a:rPr lang="fr-CA" baseline="0" dirty="0" err="1"/>
              <a:t>even</a:t>
            </a:r>
            <a:r>
              <a:rPr lang="fr-CA" baseline="0" dirty="0"/>
              <a:t> if </a:t>
            </a:r>
            <a:r>
              <a:rPr lang="fr-CA" baseline="0" dirty="0" err="1"/>
              <a:t>object</a:t>
            </a:r>
            <a:r>
              <a:rPr lang="fr-CA" baseline="0" dirty="0"/>
              <a:t> </a:t>
            </a:r>
            <a:r>
              <a:rPr lang="fr-CA" baseline="0" dirty="0" err="1"/>
              <a:t>was</a:t>
            </a:r>
            <a:r>
              <a:rPr lang="fr-CA" baseline="0" dirty="0"/>
              <a:t> </a:t>
            </a:r>
            <a:r>
              <a:rPr lang="fr-CA" baseline="0" dirty="0" err="1"/>
              <a:t>purchased</a:t>
            </a:r>
            <a:r>
              <a:rPr lang="fr-CA" baseline="0" dirty="0"/>
              <a:t> by user, </a:t>
            </a:r>
            <a:r>
              <a:rPr lang="fr-CA" baseline="0" dirty="0" err="1"/>
              <a:t>there</a:t>
            </a:r>
            <a:r>
              <a:rPr lang="fr-CA" baseline="0" dirty="0"/>
              <a:t> </a:t>
            </a:r>
            <a:r>
              <a:rPr lang="fr-CA" baseline="0" dirty="0" err="1"/>
              <a:t>can</a:t>
            </a:r>
            <a:r>
              <a:rPr lang="fr-CA" baseline="0" dirty="0"/>
              <a:t> </a:t>
            </a:r>
            <a:r>
              <a:rPr lang="fr-CA" baseline="0" dirty="0" err="1"/>
              <a:t>be</a:t>
            </a:r>
            <a:r>
              <a:rPr lang="fr-CA" baseline="0" dirty="0"/>
              <a:t> issues </a:t>
            </a:r>
            <a:r>
              <a:rPr lang="fr-CA" baseline="0" dirty="0" err="1"/>
              <a:t>because</a:t>
            </a:r>
            <a:r>
              <a:rPr lang="fr-CA" baseline="0" dirty="0"/>
              <a:t> </a:t>
            </a:r>
            <a:r>
              <a:rPr lang="fr-CA" baseline="0" dirty="0" err="1"/>
              <a:t>property</a:t>
            </a:r>
            <a:r>
              <a:rPr lang="fr-CA" baseline="0" dirty="0"/>
              <a:t> </a:t>
            </a:r>
            <a:r>
              <a:rPr lang="fr-CA" baseline="0" dirty="0" err="1"/>
              <a:t>rights</a:t>
            </a:r>
            <a:r>
              <a:rPr lang="fr-CA" baseline="0" dirty="0"/>
              <a:t> do not </a:t>
            </a:r>
            <a:r>
              <a:rPr lang="fr-CA" baseline="0" dirty="0" err="1"/>
              <a:t>eliminate</a:t>
            </a:r>
            <a:r>
              <a:rPr lang="fr-CA" baseline="0" dirty="0"/>
              <a:t> </a:t>
            </a:r>
            <a:r>
              <a:rPr lang="fr-CA" baseline="0" dirty="0" err="1"/>
              <a:t>intellectual</a:t>
            </a:r>
            <a:r>
              <a:rPr lang="fr-CA" baseline="0" dirty="0"/>
              <a:t> </a:t>
            </a:r>
            <a:r>
              <a:rPr lang="fr-CA" baseline="0" dirty="0" err="1"/>
              <a:t>property</a:t>
            </a:r>
            <a:r>
              <a:rPr lang="fr-CA" baseline="0" dirty="0"/>
              <a:t> </a:t>
            </a:r>
            <a:r>
              <a:rPr lang="fr-CA" baseline="0" dirty="0" err="1"/>
              <a:t>rights</a:t>
            </a:r>
            <a:r>
              <a:rPr lang="fr-CA" baseline="0" dirty="0"/>
              <a:t> </a:t>
            </a:r>
            <a:r>
              <a:rPr lang="fr-CA" baseline="0" dirty="0" err="1"/>
              <a:t>that</a:t>
            </a:r>
            <a:r>
              <a:rPr lang="fr-CA" baseline="0" dirty="0"/>
              <a:t> </a:t>
            </a:r>
            <a:r>
              <a:rPr lang="fr-CA" baseline="0" dirty="0" err="1"/>
              <a:t>may</a:t>
            </a:r>
            <a:r>
              <a:rPr lang="fr-CA" baseline="0" dirty="0"/>
              <a:t> </a:t>
            </a:r>
            <a:r>
              <a:rPr lang="fr-CA" baseline="0" dirty="0" err="1"/>
              <a:t>exist</a:t>
            </a:r>
            <a:r>
              <a:rPr lang="fr-CA" baseline="0" dirty="0"/>
              <a:t> in the </a:t>
            </a:r>
            <a:r>
              <a:rPr lang="fr-CA" baseline="0" dirty="0" err="1"/>
              <a:t>object</a:t>
            </a:r>
            <a:r>
              <a:rPr lang="fr-CA" baseline="0" dirty="0"/>
              <a:t> </a:t>
            </a:r>
            <a:endParaRPr lang="fr-CA" dirty="0"/>
          </a:p>
          <a:p>
            <a:pPr>
              <a:defRPr/>
            </a:pPr>
            <a:r>
              <a:rPr lang="fr-FR" baseline="0" dirty="0" smtClean="0"/>
              <a:t>Of </a:t>
            </a:r>
            <a:r>
              <a:rPr lang="fr-FR" baseline="0" dirty="0"/>
              <a:t>course, </a:t>
            </a:r>
            <a:r>
              <a:rPr lang="fr-FR" baseline="0" dirty="0" err="1"/>
              <a:t>other</a:t>
            </a:r>
            <a:r>
              <a:rPr lang="fr-FR" baseline="0" dirty="0"/>
              <a:t> questions </a:t>
            </a:r>
            <a:r>
              <a:rPr lang="fr-FR" baseline="0" dirty="0" err="1"/>
              <a:t>would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: </a:t>
            </a:r>
            <a:r>
              <a:rPr lang="fr-FR" baseline="0" dirty="0" err="1"/>
              <a:t>it</a:t>
            </a:r>
            <a:r>
              <a:rPr lang="fr-FR" baseline="0" dirty="0"/>
              <a:t> </a:t>
            </a:r>
            <a:r>
              <a:rPr lang="fr-FR" baseline="0" dirty="0" err="1"/>
              <a:t>there</a:t>
            </a:r>
            <a:r>
              <a:rPr lang="fr-FR" baseline="0" dirty="0"/>
              <a:t> a patent on </a:t>
            </a:r>
            <a:r>
              <a:rPr lang="fr-FR" baseline="0" dirty="0" err="1"/>
              <a:t>this</a:t>
            </a:r>
            <a:r>
              <a:rPr lang="fr-FR" baseline="0" dirty="0"/>
              <a:t>? Is </a:t>
            </a:r>
            <a:r>
              <a:rPr lang="fr-FR" baseline="0" dirty="0" err="1"/>
              <a:t>there</a:t>
            </a:r>
            <a:r>
              <a:rPr lang="fr-FR" baseline="0" dirty="0"/>
              <a:t> a </a:t>
            </a:r>
            <a:r>
              <a:rPr lang="fr-FR" baseline="0" dirty="0" err="1"/>
              <a:t>trademark</a:t>
            </a:r>
            <a:r>
              <a:rPr lang="fr-FR" baseline="0" dirty="0"/>
              <a:t> </a:t>
            </a:r>
            <a:r>
              <a:rPr lang="fr-FR" baseline="0" dirty="0" err="1"/>
              <a:t>attached</a:t>
            </a:r>
            <a:r>
              <a:rPr lang="fr-FR" baseline="0" dirty="0"/>
              <a:t> to </a:t>
            </a:r>
            <a:r>
              <a:rPr lang="fr-FR" baseline="0" dirty="0" err="1"/>
              <a:t>this</a:t>
            </a:r>
            <a:r>
              <a:rPr lang="fr-FR" baseline="0" dirty="0"/>
              <a:t>?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1150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aseline="0" dirty="0" err="1"/>
              <a:t>Here</a:t>
            </a:r>
            <a:r>
              <a:rPr lang="fr-FR" baseline="0" dirty="0"/>
              <a:t>, </a:t>
            </a:r>
            <a:r>
              <a:rPr lang="fr-FR" baseline="0" dirty="0" err="1"/>
              <a:t>we</a:t>
            </a:r>
            <a:r>
              <a:rPr lang="fr-FR" baseline="0" dirty="0"/>
              <a:t> are </a:t>
            </a:r>
            <a:r>
              <a:rPr lang="fr-FR" baseline="0" dirty="0" err="1"/>
              <a:t>talking</a:t>
            </a:r>
            <a:r>
              <a:rPr lang="fr-FR" baseline="0" dirty="0"/>
              <a:t> about </a:t>
            </a:r>
            <a:r>
              <a:rPr lang="fr-FR" baseline="0" dirty="0" err="1"/>
              <a:t>using</a:t>
            </a:r>
            <a:r>
              <a:rPr lang="fr-FR" baseline="0" dirty="0"/>
              <a:t> </a:t>
            </a:r>
            <a:r>
              <a:rPr lang="fr-FR" baseline="0" dirty="0" err="1"/>
              <a:t>third</a:t>
            </a:r>
            <a:r>
              <a:rPr lang="fr-FR" baseline="0" dirty="0"/>
              <a:t>-party content, </a:t>
            </a:r>
            <a:r>
              <a:rPr lang="fr-FR" baseline="0" dirty="0" err="1"/>
              <a:t>adapting</a:t>
            </a:r>
            <a:r>
              <a:rPr lang="fr-FR" baseline="0" dirty="0"/>
              <a:t> or </a:t>
            </a:r>
            <a:r>
              <a:rPr lang="fr-FR" baseline="0" dirty="0" err="1"/>
              <a:t>copying</a:t>
            </a:r>
            <a:r>
              <a:rPr lang="fr-FR" baseline="0" dirty="0"/>
              <a:t> </a:t>
            </a:r>
            <a:r>
              <a:rPr lang="fr-FR" baseline="0" dirty="0" err="1"/>
              <a:t>it</a:t>
            </a:r>
            <a:r>
              <a:rPr lang="fr-FR" baseline="0" dirty="0"/>
              <a:t>. </a:t>
            </a:r>
          </a:p>
          <a:p>
            <a:pPr>
              <a:defRPr/>
            </a:pPr>
            <a:endParaRPr lang="fr-FR" baseline="0" dirty="0"/>
          </a:p>
          <a:p>
            <a:pPr>
              <a:defRPr/>
            </a:pPr>
            <a:r>
              <a:rPr lang="fr-FR" baseline="0" dirty="0" err="1"/>
              <a:t>Could</a:t>
            </a:r>
            <a:r>
              <a:rPr lang="fr-FR" baseline="0" dirty="0"/>
              <a:t> « </a:t>
            </a:r>
            <a:r>
              <a:rPr lang="fr-FR" baseline="0" dirty="0" err="1"/>
              <a:t>clear</a:t>
            </a:r>
            <a:r>
              <a:rPr lang="fr-FR" baseline="0" dirty="0"/>
              <a:t> » </a:t>
            </a:r>
            <a:r>
              <a:rPr lang="fr-FR" baseline="0" dirty="0" err="1"/>
              <a:t>every</a:t>
            </a:r>
            <a:r>
              <a:rPr lang="fr-FR" baseline="0" dirty="0"/>
              <a:t> file or </a:t>
            </a:r>
            <a:r>
              <a:rPr lang="fr-FR" baseline="0" dirty="0" err="1"/>
              <a:t>object</a:t>
            </a:r>
            <a:r>
              <a:rPr lang="fr-FR" baseline="0" dirty="0"/>
              <a:t>, but </a:t>
            </a:r>
            <a:r>
              <a:rPr lang="fr-FR" baseline="0" dirty="0" err="1"/>
              <a:t>doubt</a:t>
            </a:r>
            <a:r>
              <a:rPr lang="fr-FR" baseline="0" dirty="0"/>
              <a:t> </a:t>
            </a:r>
            <a:r>
              <a:rPr lang="fr-FR" baseline="0" dirty="0" err="1"/>
              <a:t>anyone</a:t>
            </a:r>
            <a:r>
              <a:rPr lang="fr-FR" baseline="0" dirty="0"/>
              <a:t> has time and </a:t>
            </a:r>
            <a:r>
              <a:rPr lang="fr-FR" baseline="0" dirty="0" err="1"/>
              <a:t>resources</a:t>
            </a:r>
            <a:r>
              <a:rPr lang="fr-FR" baseline="0" dirty="0"/>
              <a:t> to do </a:t>
            </a:r>
            <a:r>
              <a:rPr lang="fr-FR" baseline="0" dirty="0" err="1"/>
              <a:t>this</a:t>
            </a:r>
            <a:r>
              <a:rPr lang="fr-FR" baseline="0" dirty="0"/>
              <a:t>, not to mention the </a:t>
            </a:r>
            <a:r>
              <a:rPr lang="fr-FR" baseline="0" dirty="0" err="1"/>
              <a:t>serious</a:t>
            </a:r>
            <a:r>
              <a:rPr lang="fr-FR" baseline="0" dirty="0"/>
              <a:t> IP </a:t>
            </a:r>
            <a:r>
              <a:rPr lang="fr-FR" baseline="0" dirty="0" err="1"/>
              <a:t>chill</a:t>
            </a:r>
            <a:r>
              <a:rPr lang="fr-FR" baseline="0" dirty="0"/>
              <a:t>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would</a:t>
            </a:r>
            <a:r>
              <a:rPr lang="fr-FR" baseline="0" dirty="0"/>
              <a:t> </a:t>
            </a:r>
            <a:r>
              <a:rPr lang="fr-FR" baseline="0" dirty="0" err="1"/>
              <a:t>create</a:t>
            </a:r>
            <a:r>
              <a:rPr lang="fr-FR" baseline="0" dirty="0"/>
              <a:t>, </a:t>
            </a:r>
            <a:r>
              <a:rPr lang="fr-FR" baseline="0" dirty="0" err="1"/>
              <a:t>going</a:t>
            </a:r>
            <a:r>
              <a:rPr lang="fr-FR" baseline="0" dirty="0"/>
              <a:t> </a:t>
            </a:r>
            <a:r>
              <a:rPr lang="fr-FR" baseline="0" dirty="0" err="1"/>
              <a:t>against</a:t>
            </a:r>
            <a:r>
              <a:rPr lang="fr-FR" baseline="0" dirty="0"/>
              <a:t> the </a:t>
            </a:r>
            <a:r>
              <a:rPr lang="fr-FR" baseline="0" dirty="0" err="1"/>
              <a:t>entire</a:t>
            </a:r>
            <a:r>
              <a:rPr lang="fr-FR" baseline="0" dirty="0"/>
              <a:t> </a:t>
            </a:r>
            <a:r>
              <a:rPr lang="fr-FR" baseline="0" dirty="0" err="1"/>
              <a:t>rationale</a:t>
            </a:r>
            <a:r>
              <a:rPr lang="fr-FR" baseline="0" dirty="0"/>
              <a:t> of a </a:t>
            </a:r>
            <a:r>
              <a:rPr lang="fr-FR" baseline="0" dirty="0" err="1"/>
              <a:t>makerspace</a:t>
            </a:r>
            <a:r>
              <a:rPr lang="fr-FR" baseline="0" dirty="0"/>
              <a:t>.</a:t>
            </a:r>
          </a:p>
          <a:p>
            <a:pPr>
              <a:defRPr/>
            </a:pPr>
            <a:endParaRPr lang="fr-FR" baseline="0" dirty="0"/>
          </a:p>
          <a:p>
            <a:pPr>
              <a:defRPr/>
            </a:pPr>
            <a:r>
              <a:rPr lang="fr-FR" baseline="0" dirty="0" err="1"/>
              <a:t>Does</a:t>
            </a:r>
            <a:r>
              <a:rPr lang="fr-FR" baseline="0" dirty="0"/>
              <a:t> </a:t>
            </a:r>
            <a:r>
              <a:rPr lang="fr-FR" baseline="0" dirty="0" err="1"/>
              <a:t>it</a:t>
            </a:r>
            <a:r>
              <a:rPr lang="fr-FR" baseline="0" dirty="0"/>
              <a:t> </a:t>
            </a:r>
            <a:r>
              <a:rPr lang="fr-FR" baseline="0" dirty="0" err="1"/>
              <a:t>prevent</a:t>
            </a:r>
            <a:r>
              <a:rPr lang="fr-FR" baseline="0" dirty="0"/>
              <a:t> </a:t>
            </a:r>
            <a:r>
              <a:rPr lang="fr-FR" baseline="0" dirty="0" err="1"/>
              <a:t>infringement</a:t>
            </a:r>
            <a:r>
              <a:rPr lang="fr-FR" baseline="0" dirty="0"/>
              <a:t>? Somes cases </a:t>
            </a:r>
            <a:r>
              <a:rPr lang="fr-FR" baseline="0" dirty="0" err="1"/>
              <a:t>perhaps</a:t>
            </a:r>
            <a:r>
              <a:rPr lang="fr-FR" baseline="0" dirty="0"/>
              <a:t>. More about </a:t>
            </a:r>
            <a:r>
              <a:rPr lang="fr-FR" baseline="0" dirty="0" err="1"/>
              <a:t>managing</a:t>
            </a:r>
            <a:r>
              <a:rPr lang="fr-FR" baseline="0" dirty="0"/>
              <a:t> </a:t>
            </a:r>
            <a:r>
              <a:rPr lang="fr-FR" baseline="0" dirty="0" err="1"/>
              <a:t>risk</a:t>
            </a:r>
            <a:r>
              <a:rPr lang="fr-FR" baseline="0" dirty="0"/>
              <a:t> and </a:t>
            </a:r>
            <a:r>
              <a:rPr lang="fr-FR" baseline="0" dirty="0" err="1"/>
              <a:t>making</a:t>
            </a:r>
            <a:r>
              <a:rPr lang="fr-FR" baseline="0" dirty="0"/>
              <a:t> institution/</a:t>
            </a:r>
            <a:r>
              <a:rPr lang="fr-FR" baseline="0" dirty="0" err="1"/>
              <a:t>organization</a:t>
            </a:r>
            <a:r>
              <a:rPr lang="fr-FR" baseline="0" dirty="0"/>
              <a:t> not liable if </a:t>
            </a:r>
            <a:r>
              <a:rPr lang="fr-FR" baseline="0" dirty="0" err="1"/>
              <a:t>infringement</a:t>
            </a:r>
            <a:r>
              <a:rPr lang="fr-FR" baseline="0" dirty="0"/>
              <a:t> </a:t>
            </a:r>
            <a:r>
              <a:rPr lang="fr-FR" baseline="0" dirty="0" err="1"/>
              <a:t>does</a:t>
            </a:r>
            <a:r>
              <a:rPr lang="fr-FR" baseline="0" dirty="0"/>
              <a:t> </a:t>
            </a:r>
            <a:r>
              <a:rPr lang="fr-FR" baseline="0" dirty="0" err="1"/>
              <a:t>occur</a:t>
            </a:r>
            <a:r>
              <a:rPr lang="fr-FR" baseline="0" dirty="0"/>
              <a:t>. </a:t>
            </a:r>
            <a:r>
              <a:rPr lang="fr-FR" baseline="0" dirty="0" err="1"/>
              <a:t>Also</a:t>
            </a:r>
            <a:r>
              <a:rPr lang="fr-FR" baseline="0" dirty="0"/>
              <a:t>, </a:t>
            </a:r>
            <a:r>
              <a:rPr lang="fr-FR" baseline="0" dirty="0" err="1"/>
              <a:t>keep</a:t>
            </a:r>
            <a:r>
              <a:rPr lang="fr-FR" baseline="0" dirty="0"/>
              <a:t> in </a:t>
            </a:r>
            <a:r>
              <a:rPr lang="fr-FR" baseline="0" dirty="0" err="1"/>
              <a:t>mind</a:t>
            </a:r>
            <a:r>
              <a:rPr lang="fr-FR" baseline="0" dirty="0"/>
              <a:t> </a:t>
            </a:r>
            <a:r>
              <a:rPr lang="fr-FR" baseline="0" dirty="0" err="1"/>
              <a:t>that</a:t>
            </a:r>
            <a:r>
              <a:rPr lang="fr-FR" baseline="0" dirty="0"/>
              <a:t> a </a:t>
            </a:r>
            <a:r>
              <a:rPr lang="fr-FR" baseline="0" dirty="0" err="1"/>
              <a:t>waiver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between</a:t>
            </a:r>
            <a:r>
              <a:rPr lang="fr-FR" baseline="0" dirty="0"/>
              <a:t> the user and the </a:t>
            </a:r>
            <a:r>
              <a:rPr lang="fr-FR" baseline="0" dirty="0" err="1"/>
              <a:t>makerspace</a:t>
            </a:r>
            <a:r>
              <a:rPr lang="fr-FR" baseline="0" dirty="0"/>
              <a:t> </a:t>
            </a:r>
            <a:r>
              <a:rPr lang="fr-FR" baseline="0" dirty="0" err="1"/>
              <a:t>when</a:t>
            </a:r>
            <a:r>
              <a:rPr lang="fr-FR" baseline="0" dirty="0"/>
              <a:t> the real </a:t>
            </a:r>
            <a:r>
              <a:rPr lang="fr-FR" baseline="0" dirty="0" err="1"/>
              <a:t>threat</a:t>
            </a:r>
            <a:r>
              <a:rPr lang="fr-FR" baseline="0" dirty="0"/>
              <a:t> of a </a:t>
            </a:r>
            <a:r>
              <a:rPr lang="fr-FR" baseline="0" dirty="0" err="1"/>
              <a:t>lawsuit</a:t>
            </a:r>
            <a:r>
              <a:rPr lang="fr-FR" baseline="0" dirty="0"/>
              <a:t> for </a:t>
            </a:r>
            <a:r>
              <a:rPr lang="fr-FR" baseline="0" dirty="0" err="1"/>
              <a:t>infringement</a:t>
            </a:r>
            <a:r>
              <a:rPr lang="fr-FR" baseline="0" dirty="0"/>
              <a:t>, if </a:t>
            </a:r>
            <a:r>
              <a:rPr lang="fr-FR" baseline="0" dirty="0" err="1"/>
              <a:t>there</a:t>
            </a:r>
            <a:r>
              <a:rPr lang="fr-FR" baseline="0" dirty="0"/>
              <a:t> </a:t>
            </a:r>
            <a:r>
              <a:rPr lang="fr-FR" baseline="0" dirty="0" err="1"/>
              <a:t>was</a:t>
            </a:r>
            <a:r>
              <a:rPr lang="fr-FR" baseline="0" dirty="0"/>
              <a:t> one, </a:t>
            </a:r>
            <a:r>
              <a:rPr lang="fr-FR" baseline="0" dirty="0" err="1"/>
              <a:t>would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from</a:t>
            </a:r>
            <a:r>
              <a:rPr lang="fr-FR" baseline="0" dirty="0"/>
              <a:t> the </a:t>
            </a:r>
            <a:r>
              <a:rPr lang="fr-FR" baseline="0" dirty="0" err="1"/>
              <a:t>third</a:t>
            </a:r>
            <a:r>
              <a:rPr lang="fr-FR" baseline="0" dirty="0"/>
              <a:t>-party </a:t>
            </a:r>
            <a:r>
              <a:rPr lang="fr-FR" baseline="0" dirty="0" err="1"/>
              <a:t>who</a:t>
            </a:r>
            <a:r>
              <a:rPr lang="fr-FR" baseline="0" dirty="0"/>
              <a:t> </a:t>
            </a:r>
            <a:r>
              <a:rPr lang="fr-FR" baseline="0" dirty="0" err="1"/>
              <a:t>holds</a:t>
            </a:r>
            <a:r>
              <a:rPr lang="fr-FR" baseline="0" dirty="0"/>
              <a:t> the </a:t>
            </a:r>
            <a:r>
              <a:rPr lang="fr-FR" baseline="0" dirty="0" err="1"/>
              <a:t>intellectual</a:t>
            </a:r>
            <a:r>
              <a:rPr lang="fr-FR" baseline="0" dirty="0"/>
              <a:t> </a:t>
            </a:r>
            <a:r>
              <a:rPr lang="fr-FR" baseline="0" dirty="0" err="1"/>
              <a:t>property</a:t>
            </a:r>
            <a:r>
              <a:rPr lang="fr-FR" baseline="0" dirty="0"/>
              <a:t>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was</a:t>
            </a:r>
            <a:r>
              <a:rPr lang="fr-FR" baseline="0" dirty="0"/>
              <a:t> </a:t>
            </a:r>
            <a:r>
              <a:rPr lang="fr-FR" baseline="0" dirty="0" err="1"/>
              <a:t>used</a:t>
            </a:r>
            <a:r>
              <a:rPr lang="fr-FR" baseline="0" dirty="0"/>
              <a:t> </a:t>
            </a:r>
            <a:r>
              <a:rPr lang="fr-FR" baseline="0" dirty="0" err="1"/>
              <a:t>without</a:t>
            </a:r>
            <a:r>
              <a:rPr lang="fr-FR" baseline="0" dirty="0"/>
              <a:t> </a:t>
            </a:r>
            <a:r>
              <a:rPr lang="fr-FR" baseline="0" dirty="0" err="1"/>
              <a:t>their</a:t>
            </a:r>
            <a:r>
              <a:rPr lang="fr-FR" baseline="0" dirty="0"/>
              <a:t> permission. In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sense</a:t>
            </a:r>
            <a:r>
              <a:rPr lang="fr-FR" baseline="0" dirty="0"/>
              <a:t>, </a:t>
            </a:r>
            <a:r>
              <a:rPr lang="fr-FR" baseline="0" dirty="0" err="1"/>
              <a:t>waivers</a:t>
            </a:r>
            <a:r>
              <a:rPr lang="fr-FR" baseline="0" dirty="0"/>
              <a:t> are a </a:t>
            </a:r>
            <a:r>
              <a:rPr lang="fr-FR" baseline="0" dirty="0" err="1"/>
              <a:t>very</a:t>
            </a:r>
            <a:r>
              <a:rPr lang="fr-FR" baseline="0" dirty="0"/>
              <a:t> </a:t>
            </a:r>
            <a:r>
              <a:rPr lang="fr-FR" baseline="0" dirty="0" err="1"/>
              <a:t>imperfect</a:t>
            </a:r>
            <a:r>
              <a:rPr lang="fr-FR" baseline="0" dirty="0"/>
              <a:t> </a:t>
            </a:r>
            <a:r>
              <a:rPr lang="fr-FR" baseline="0" dirty="0" err="1"/>
              <a:t>tool</a:t>
            </a:r>
            <a:r>
              <a:rPr lang="fr-FR" baseline="0" dirty="0"/>
              <a:t>. </a:t>
            </a:r>
          </a:p>
          <a:p>
            <a:pPr>
              <a:defRPr/>
            </a:pPr>
            <a:endParaRPr lang="fr-FR" baseline="0" dirty="0"/>
          </a:p>
          <a:p>
            <a:pPr>
              <a:defRPr/>
            </a:pPr>
            <a:r>
              <a:rPr lang="fr-FR" baseline="0" dirty="0"/>
              <a:t>But if </a:t>
            </a:r>
            <a:r>
              <a:rPr lang="fr-FR" baseline="0" dirty="0" err="1"/>
              <a:t>this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the </a:t>
            </a:r>
            <a:r>
              <a:rPr lang="fr-FR" baseline="0" dirty="0" err="1"/>
              <a:t>preferred</a:t>
            </a:r>
            <a:r>
              <a:rPr lang="fr-FR" baseline="0" dirty="0"/>
              <a:t> </a:t>
            </a:r>
            <a:r>
              <a:rPr lang="fr-FR" baseline="0" dirty="0" err="1"/>
              <a:t>approach</a:t>
            </a:r>
            <a:r>
              <a:rPr lang="fr-FR" baseline="0" dirty="0"/>
              <a:t>,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see</a:t>
            </a:r>
            <a:r>
              <a:rPr lang="fr-FR" baseline="0" dirty="0"/>
              <a:t> in the </a:t>
            </a:r>
            <a:r>
              <a:rPr lang="fr-FR" baseline="0" dirty="0" err="1"/>
              <a:t>following</a:t>
            </a:r>
            <a:r>
              <a:rPr lang="fr-FR" baseline="0" dirty="0"/>
              <a:t> </a:t>
            </a:r>
            <a:r>
              <a:rPr lang="fr-FR" baseline="0" dirty="0" err="1"/>
              <a:t>examples</a:t>
            </a:r>
            <a:r>
              <a:rPr lang="fr-FR" baseline="0" dirty="0"/>
              <a:t>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it</a:t>
            </a:r>
            <a:r>
              <a:rPr lang="fr-FR" baseline="0" dirty="0"/>
              <a:t> </a:t>
            </a:r>
            <a:r>
              <a:rPr lang="fr-FR" baseline="0" dirty="0" err="1"/>
              <a:t>does</a:t>
            </a:r>
            <a:r>
              <a:rPr lang="fr-FR" baseline="0" dirty="0"/>
              <a:t> not have to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complicated</a:t>
            </a:r>
            <a:r>
              <a:rPr lang="fr-FR" baseline="0" dirty="0"/>
              <a:t> </a:t>
            </a:r>
            <a:r>
              <a:rPr lang="fr-FR" baseline="0" dirty="0" err="1"/>
              <a:t>language</a:t>
            </a:r>
            <a:r>
              <a:rPr lang="fr-FR" baseline="0" dirty="0"/>
              <a:t>. If </a:t>
            </a:r>
            <a:r>
              <a:rPr lang="fr-FR" baseline="0" dirty="0" err="1"/>
              <a:t>you</a:t>
            </a:r>
            <a:r>
              <a:rPr lang="fr-FR" baseline="0" dirty="0"/>
              <a:t> have </a:t>
            </a:r>
            <a:r>
              <a:rPr lang="fr-FR" baseline="0" dirty="0" err="1"/>
              <a:t>access</a:t>
            </a:r>
            <a:r>
              <a:rPr lang="fr-FR" baseline="0" dirty="0"/>
              <a:t> to an IP </a:t>
            </a:r>
            <a:r>
              <a:rPr lang="fr-FR" baseline="0" dirty="0" err="1"/>
              <a:t>specialist</a:t>
            </a:r>
            <a:r>
              <a:rPr lang="fr-FR" baseline="0" dirty="0"/>
              <a:t> at </a:t>
            </a:r>
            <a:r>
              <a:rPr lang="fr-FR" baseline="0" dirty="0" err="1"/>
              <a:t>your</a:t>
            </a:r>
            <a:r>
              <a:rPr lang="fr-FR" baseline="0" dirty="0"/>
              <a:t> institution, </a:t>
            </a:r>
            <a:r>
              <a:rPr lang="fr-FR" baseline="0" dirty="0" err="1"/>
              <a:t>ask</a:t>
            </a:r>
            <a:r>
              <a:rPr lang="fr-FR" baseline="0" dirty="0"/>
              <a:t> for feedback.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83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4072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7752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4127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aseline="0" dirty="0" err="1"/>
              <a:t>Those</a:t>
            </a:r>
            <a:r>
              <a:rPr lang="fr-FR" baseline="0" dirty="0"/>
              <a:t> links direct to the </a:t>
            </a:r>
            <a:r>
              <a:rPr lang="fr-FR" baseline="0" dirty="0" err="1"/>
              <a:t>corresponding</a:t>
            </a:r>
            <a:r>
              <a:rPr lang="fr-FR" baseline="0" dirty="0"/>
              <a:t> sections on the Canadian </a:t>
            </a:r>
            <a:r>
              <a:rPr lang="fr-FR" baseline="0" dirty="0" err="1"/>
              <a:t>Intellectual</a:t>
            </a:r>
            <a:r>
              <a:rPr lang="fr-FR" baseline="0" dirty="0"/>
              <a:t> </a:t>
            </a:r>
            <a:r>
              <a:rPr lang="fr-FR" baseline="0" dirty="0" err="1"/>
              <a:t>Property</a:t>
            </a:r>
            <a:r>
              <a:rPr lang="fr-FR" baseline="0" dirty="0"/>
              <a:t> </a:t>
            </a:r>
            <a:r>
              <a:rPr lang="fr-FR" baseline="0" dirty="0" smtClean="0"/>
              <a:t>Office </a:t>
            </a:r>
            <a:r>
              <a:rPr lang="fr-FR" baseline="0" dirty="0" err="1" smtClean="0"/>
              <a:t>website</a:t>
            </a: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4213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73569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aseline="0" dirty="0" err="1"/>
              <a:t>Between</a:t>
            </a:r>
            <a:r>
              <a:rPr lang="fr-FR" baseline="0" dirty="0"/>
              <a:t> </a:t>
            </a:r>
            <a:r>
              <a:rPr lang="fr-FR" baseline="0" dirty="0" err="1"/>
              <a:t>reducing</a:t>
            </a:r>
            <a:r>
              <a:rPr lang="fr-FR" baseline="0" dirty="0"/>
              <a:t> </a:t>
            </a:r>
            <a:r>
              <a:rPr lang="fr-FR" baseline="0" dirty="0" err="1"/>
              <a:t>risk</a:t>
            </a:r>
            <a:r>
              <a:rPr lang="fr-FR" baseline="0" dirty="0"/>
              <a:t> and </a:t>
            </a:r>
            <a:r>
              <a:rPr lang="fr-FR" baseline="0" dirty="0" err="1"/>
              <a:t>raising</a:t>
            </a:r>
            <a:r>
              <a:rPr lang="fr-FR" baseline="0" dirty="0"/>
              <a:t> </a:t>
            </a:r>
            <a:r>
              <a:rPr lang="fr-FR" baseline="0" dirty="0" err="1"/>
              <a:t>awareness</a:t>
            </a:r>
            <a:r>
              <a:rPr lang="fr-FR" baseline="0" dirty="0"/>
              <a:t>, </a:t>
            </a:r>
            <a:r>
              <a:rPr lang="fr-FR" baseline="0" dirty="0" err="1"/>
              <a:t>I’d</a:t>
            </a:r>
            <a:r>
              <a:rPr lang="fr-FR" baseline="0" dirty="0"/>
              <a:t> like to talk about Creative Commons </a:t>
            </a:r>
            <a:r>
              <a:rPr lang="fr-FR" baseline="0" dirty="0" smtClean="0"/>
              <a:t>Licences.</a:t>
            </a:r>
            <a:endParaRPr lang="fr-FR" baseline="0" dirty="0"/>
          </a:p>
          <a:p>
            <a:pPr>
              <a:defRPr/>
            </a:pPr>
            <a:endParaRPr lang="fr-FR" baseline="0" dirty="0"/>
          </a:p>
          <a:p>
            <a:pPr>
              <a:defRPr/>
            </a:pPr>
            <a:r>
              <a:rPr lang="fr-FR" baseline="0" dirty="0"/>
              <a:t>CC licences – open licences – not a </a:t>
            </a:r>
            <a:r>
              <a:rPr lang="fr-FR" baseline="0" dirty="0" err="1"/>
              <a:t>way</a:t>
            </a:r>
            <a:r>
              <a:rPr lang="fr-FR" baseline="0" dirty="0"/>
              <a:t> </a:t>
            </a:r>
            <a:r>
              <a:rPr lang="fr-FR" baseline="0" dirty="0" err="1"/>
              <a:t>around</a:t>
            </a:r>
            <a:r>
              <a:rPr lang="fr-FR" baseline="0" dirty="0"/>
              <a:t> copyright or an alternative – </a:t>
            </a:r>
            <a:r>
              <a:rPr lang="fr-FR" baseline="0" dirty="0" err="1"/>
              <a:t>they</a:t>
            </a:r>
            <a:r>
              <a:rPr lang="fr-FR" baseline="0" dirty="0"/>
              <a:t> </a:t>
            </a:r>
            <a:r>
              <a:rPr lang="fr-FR" baseline="0" dirty="0" err="1"/>
              <a:t>work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copyright (and </a:t>
            </a:r>
            <a:r>
              <a:rPr lang="fr-FR" baseline="0" dirty="0" err="1"/>
              <a:t>with</a:t>
            </a:r>
            <a:r>
              <a:rPr lang="fr-FR" baseline="0" dirty="0"/>
              <a:t> copyright </a:t>
            </a:r>
            <a:r>
              <a:rPr lang="fr-FR" baseline="0" dirty="0" err="1"/>
              <a:t>only</a:t>
            </a:r>
            <a:r>
              <a:rPr lang="fr-FR" baseline="0" dirty="0"/>
              <a:t>, not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other</a:t>
            </a:r>
            <a:r>
              <a:rPr lang="fr-FR" baseline="0" dirty="0"/>
              <a:t> types of IP) – </a:t>
            </a:r>
            <a:r>
              <a:rPr lang="fr-FR" baseline="0" dirty="0" err="1"/>
              <a:t>applied</a:t>
            </a:r>
            <a:r>
              <a:rPr lang="fr-FR" baseline="0" dirty="0"/>
              <a:t> by </a:t>
            </a:r>
            <a:r>
              <a:rPr lang="fr-FR" baseline="0" dirty="0" err="1"/>
              <a:t>creators</a:t>
            </a:r>
            <a:r>
              <a:rPr lang="fr-FR" baseline="0" dirty="0"/>
              <a:t>/copyright </a:t>
            </a:r>
            <a:r>
              <a:rPr lang="fr-FR" baseline="0" dirty="0" err="1"/>
              <a:t>owners</a:t>
            </a:r>
            <a:r>
              <a:rPr lang="fr-FR" baseline="0" dirty="0"/>
              <a:t> to </a:t>
            </a:r>
            <a:r>
              <a:rPr lang="fr-FR" baseline="0" dirty="0" err="1"/>
              <a:t>indicate</a:t>
            </a:r>
            <a:r>
              <a:rPr lang="fr-FR" baseline="0" dirty="0"/>
              <a:t> to </a:t>
            </a:r>
            <a:r>
              <a:rPr lang="fr-FR" baseline="0" dirty="0" err="1"/>
              <a:t>potential</a:t>
            </a:r>
            <a:r>
              <a:rPr lang="fr-FR" baseline="0" dirty="0"/>
              <a:t> </a:t>
            </a:r>
            <a:r>
              <a:rPr lang="fr-FR" baseline="0" dirty="0" err="1"/>
              <a:t>users</a:t>
            </a:r>
            <a:r>
              <a:rPr lang="fr-FR" baseline="0" dirty="0"/>
              <a:t> of </a:t>
            </a:r>
            <a:r>
              <a:rPr lang="fr-FR" baseline="0" dirty="0" err="1"/>
              <a:t>their</a:t>
            </a:r>
            <a:r>
              <a:rPr lang="fr-FR" baseline="0" dirty="0"/>
              <a:t> </a:t>
            </a:r>
            <a:r>
              <a:rPr lang="fr-FR" baseline="0" dirty="0" err="1"/>
              <a:t>work</a:t>
            </a:r>
            <a:r>
              <a:rPr lang="fr-FR" baseline="0" dirty="0"/>
              <a:t> </a:t>
            </a:r>
            <a:r>
              <a:rPr lang="fr-FR" baseline="0" dirty="0" err="1"/>
              <a:t>what</a:t>
            </a:r>
            <a:r>
              <a:rPr lang="fr-FR" baseline="0" dirty="0"/>
              <a:t> </a:t>
            </a:r>
            <a:r>
              <a:rPr lang="fr-FR" baseline="0" dirty="0" err="1"/>
              <a:t>they</a:t>
            </a:r>
            <a:r>
              <a:rPr lang="fr-FR" baseline="0" dirty="0"/>
              <a:t> can do </a:t>
            </a:r>
            <a:r>
              <a:rPr lang="fr-FR" baseline="0" dirty="0" err="1"/>
              <a:t>without</a:t>
            </a:r>
            <a:r>
              <a:rPr lang="fr-FR" baseline="0" dirty="0"/>
              <a:t> </a:t>
            </a:r>
            <a:r>
              <a:rPr lang="fr-FR" baseline="0" dirty="0" err="1"/>
              <a:t>having</a:t>
            </a:r>
            <a:r>
              <a:rPr lang="fr-FR" baseline="0" dirty="0"/>
              <a:t> to </a:t>
            </a:r>
            <a:r>
              <a:rPr lang="fr-FR" baseline="0" dirty="0" err="1"/>
              <a:t>ask</a:t>
            </a:r>
            <a:r>
              <a:rPr lang="fr-FR" baseline="0" dirty="0"/>
              <a:t> for permission, </a:t>
            </a:r>
            <a:r>
              <a:rPr lang="fr-FR" baseline="0" dirty="0" err="1"/>
              <a:t>essentially</a:t>
            </a:r>
            <a:r>
              <a:rPr lang="fr-FR" baseline="0" dirty="0"/>
              <a:t> </a:t>
            </a:r>
            <a:r>
              <a:rPr lang="fr-FR" baseline="0" dirty="0" err="1"/>
              <a:t>creators</a:t>
            </a:r>
            <a:r>
              <a:rPr lang="fr-FR" baseline="0" dirty="0"/>
              <a:t> are </a:t>
            </a:r>
            <a:r>
              <a:rPr lang="fr-FR" baseline="0" dirty="0" err="1"/>
              <a:t>communicating</a:t>
            </a:r>
            <a:r>
              <a:rPr lang="fr-FR" baseline="0" dirty="0"/>
              <a:t>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they</a:t>
            </a:r>
            <a:r>
              <a:rPr lang="fr-FR" baseline="0" dirty="0"/>
              <a:t> are </a:t>
            </a:r>
            <a:r>
              <a:rPr lang="fr-FR" baseline="0" dirty="0" err="1"/>
              <a:t>waiving</a:t>
            </a:r>
            <a:r>
              <a:rPr lang="fr-FR" baseline="0" dirty="0"/>
              <a:t> </a:t>
            </a:r>
            <a:r>
              <a:rPr lang="fr-FR" baseline="0" dirty="0" err="1"/>
              <a:t>some</a:t>
            </a:r>
            <a:r>
              <a:rPr lang="fr-FR" baseline="0" dirty="0"/>
              <a:t> of </a:t>
            </a:r>
            <a:r>
              <a:rPr lang="fr-FR" baseline="0" dirty="0" err="1"/>
              <a:t>their</a:t>
            </a:r>
            <a:r>
              <a:rPr lang="fr-FR" baseline="0" dirty="0"/>
              <a:t> exclusive </a:t>
            </a:r>
            <a:r>
              <a:rPr lang="fr-FR" baseline="0" dirty="0" err="1" smtClean="0"/>
              <a:t>rights</a:t>
            </a:r>
            <a:r>
              <a:rPr lang="fr-FR" baseline="0" dirty="0" smtClean="0"/>
              <a:t>.</a:t>
            </a: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967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>
              <a:sym typeface="Wingdings" panose="05000000000000000000" pitchFamily="2" charset="2"/>
            </a:endParaRPr>
          </a:p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20071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8814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4079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10586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Tone:</a:t>
            </a:r>
            <a:r>
              <a:rPr lang="fr-CA" baseline="0" dirty="0"/>
              <a:t> focus on the positive - </a:t>
            </a:r>
            <a:r>
              <a:rPr lang="en-US" baseline="0" dirty="0"/>
              <a:t>focus on what can be done first rather than what cannot be </a:t>
            </a:r>
            <a:r>
              <a:rPr lang="en-US" baseline="0" dirty="0" smtClean="0"/>
              <a:t>done, focus </a:t>
            </a:r>
            <a:r>
              <a:rPr lang="en-US" baseline="0" dirty="0"/>
              <a:t>on opportunities, not just limitations/prohibitive aspects. Not about intimidating users, assuming they are breaking the law (that’s part of the reason waivers are so imperfect</a:t>
            </a:r>
            <a:r>
              <a:rPr lang="en-US" baseline="0" dirty="0" smtClean="0"/>
              <a:t>).</a:t>
            </a:r>
            <a:endParaRPr lang="en-US" baseline="0" dirty="0"/>
          </a:p>
          <a:p>
            <a:endParaRPr lang="fr-CA" baseline="0" dirty="0"/>
          </a:p>
          <a:p>
            <a:pPr marL="0" lvl="1" defTabSz="966612">
              <a:defRPr/>
            </a:pPr>
            <a:r>
              <a:rPr lang="fr-CA" dirty="0" err="1" smtClean="0"/>
              <a:t>Make</a:t>
            </a:r>
            <a:r>
              <a:rPr lang="fr-CA" dirty="0" smtClean="0"/>
              <a:t> </a:t>
            </a:r>
            <a:r>
              <a:rPr lang="fr-CA" dirty="0" err="1"/>
              <a:t>own</a:t>
            </a:r>
            <a:r>
              <a:rPr lang="fr-CA" dirty="0"/>
              <a:t> </a:t>
            </a:r>
            <a:r>
              <a:rPr lang="fr-CA" dirty="0" err="1"/>
              <a:t>creations</a:t>
            </a:r>
            <a:r>
              <a:rPr lang="fr-CA" dirty="0"/>
              <a:t> open: </a:t>
            </a:r>
            <a:r>
              <a:rPr lang="en-US" dirty="0"/>
              <a:t>Continue to encourage them to be open (copyright-wise) with their own design so more of it will be open in the future, truly democratizing makerspaces using Creative Commons </a:t>
            </a:r>
            <a:r>
              <a:rPr lang="en-US" dirty="0" err="1"/>
              <a:t>licences</a:t>
            </a:r>
            <a:endParaRPr lang="fr-CA" dirty="0"/>
          </a:p>
          <a:p>
            <a:pPr marL="0" lvl="1" defTabSz="966612">
              <a:defRPr/>
            </a:pPr>
            <a:endParaRPr lang="fr-FR" baseline="0" dirty="0"/>
          </a:p>
          <a:p>
            <a:pPr marL="0" lvl="1" defTabSz="966612"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1355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fr-FR" baseline="0" dirty="0" err="1"/>
              <a:t>It’s</a:t>
            </a:r>
            <a:r>
              <a:rPr lang="fr-FR" baseline="0" dirty="0"/>
              <a:t> a </a:t>
            </a:r>
            <a:r>
              <a:rPr lang="fr-FR" baseline="0" dirty="0" err="1"/>
              <a:t>matter</a:t>
            </a:r>
            <a:r>
              <a:rPr lang="fr-FR" baseline="0" dirty="0"/>
              <a:t> of balance! You are not </a:t>
            </a:r>
            <a:r>
              <a:rPr lang="fr-FR" baseline="0" dirty="0" err="1"/>
              <a:t>expected</a:t>
            </a:r>
            <a:r>
              <a:rPr lang="fr-FR" baseline="0" dirty="0"/>
              <a:t> to </a:t>
            </a:r>
            <a:r>
              <a:rPr lang="fr-FR" baseline="0" dirty="0" err="1"/>
              <a:t>become</a:t>
            </a:r>
            <a:r>
              <a:rPr lang="fr-FR" baseline="0" dirty="0"/>
              <a:t> an IP expert! You can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aware</a:t>
            </a:r>
            <a:r>
              <a:rPr lang="fr-FR" baseline="0" dirty="0"/>
              <a:t> of the </a:t>
            </a:r>
            <a:r>
              <a:rPr lang="fr-FR" baseline="0" dirty="0" err="1"/>
              <a:t>risks</a:t>
            </a:r>
            <a:r>
              <a:rPr lang="fr-FR" baseline="0" dirty="0"/>
              <a:t>, but </a:t>
            </a:r>
            <a:r>
              <a:rPr lang="fr-FR" baseline="0" dirty="0" err="1"/>
              <a:t>think</a:t>
            </a:r>
            <a:r>
              <a:rPr lang="fr-FR" baseline="0" dirty="0"/>
              <a:t> about </a:t>
            </a:r>
            <a:r>
              <a:rPr lang="fr-FR" baseline="0" dirty="0" err="1"/>
              <a:t>this</a:t>
            </a:r>
            <a:r>
              <a:rPr lang="fr-FR" baseline="0" dirty="0"/>
              <a:t> more </a:t>
            </a:r>
            <a:r>
              <a:rPr lang="fr-FR" baseline="0" dirty="0" err="1"/>
              <a:t>positively</a:t>
            </a:r>
            <a:r>
              <a:rPr lang="fr-FR" baseline="0" dirty="0"/>
              <a:t> and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aware</a:t>
            </a:r>
            <a:r>
              <a:rPr lang="fr-FR" baseline="0" dirty="0"/>
              <a:t> of the </a:t>
            </a:r>
            <a:r>
              <a:rPr lang="fr-FR" baseline="0" dirty="0" err="1"/>
              <a:t>possibilities</a:t>
            </a:r>
            <a:r>
              <a:rPr lang="fr-FR" baseline="0" dirty="0"/>
              <a:t> for </a:t>
            </a:r>
            <a:r>
              <a:rPr lang="fr-FR" baseline="0" dirty="0" err="1"/>
              <a:t>makerspace</a:t>
            </a:r>
            <a:r>
              <a:rPr lang="fr-FR" baseline="0" dirty="0"/>
              <a:t> </a:t>
            </a:r>
            <a:r>
              <a:rPr lang="fr-FR" baseline="0" dirty="0" err="1"/>
              <a:t>users</a:t>
            </a:r>
            <a:r>
              <a:rPr lang="fr-FR" baseline="0" dirty="0"/>
              <a:t> as </a:t>
            </a:r>
            <a:r>
              <a:rPr lang="fr-FR" baseline="0" dirty="0" err="1"/>
              <a:t>creators</a:t>
            </a:r>
            <a:r>
              <a:rPr lang="fr-FR" baseline="0" dirty="0"/>
              <a:t>, not </a:t>
            </a:r>
            <a:r>
              <a:rPr lang="fr-FR" baseline="0" dirty="0" err="1"/>
              <a:t>just</a:t>
            </a:r>
            <a:r>
              <a:rPr lang="fr-FR" baseline="0" dirty="0"/>
              <a:t> as </a:t>
            </a:r>
            <a:r>
              <a:rPr lang="fr-FR" baseline="0" dirty="0" err="1"/>
              <a:t>reusers</a:t>
            </a:r>
            <a:r>
              <a:rPr lang="fr-FR" baseline="0" dirty="0"/>
              <a:t> of </a:t>
            </a:r>
            <a:r>
              <a:rPr lang="fr-FR" baseline="0" dirty="0" err="1"/>
              <a:t>third</a:t>
            </a:r>
            <a:r>
              <a:rPr lang="fr-FR" baseline="0" dirty="0"/>
              <a:t>-party content. If </a:t>
            </a:r>
            <a:r>
              <a:rPr lang="fr-FR" baseline="0" dirty="0" err="1"/>
              <a:t>your</a:t>
            </a:r>
            <a:r>
              <a:rPr lang="fr-FR" baseline="0" dirty="0"/>
              <a:t> institution/</a:t>
            </a:r>
            <a:r>
              <a:rPr lang="fr-FR" baseline="0" dirty="0" err="1"/>
              <a:t>organization</a:t>
            </a:r>
            <a:r>
              <a:rPr lang="fr-FR" baseline="0" dirty="0"/>
              <a:t> has a copyright guide, at least direct </a:t>
            </a:r>
            <a:r>
              <a:rPr lang="fr-FR" baseline="0" dirty="0" err="1"/>
              <a:t>users</a:t>
            </a:r>
            <a:r>
              <a:rPr lang="fr-FR" baseline="0" dirty="0"/>
              <a:t> to </a:t>
            </a:r>
            <a:r>
              <a:rPr lang="fr-FR" baseline="0" dirty="0" err="1"/>
              <a:t>it</a:t>
            </a:r>
            <a:r>
              <a:rPr lang="fr-FR" baseline="0" dirty="0"/>
              <a:t> if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don’t</a:t>
            </a:r>
            <a:r>
              <a:rPr lang="fr-FR" baseline="0" dirty="0"/>
              <a:t> </a:t>
            </a:r>
            <a:r>
              <a:rPr lang="fr-FR" baseline="0" dirty="0" err="1"/>
              <a:t>feel</a:t>
            </a:r>
            <a:r>
              <a:rPr lang="fr-FR" baseline="0" dirty="0"/>
              <a:t> </a:t>
            </a:r>
            <a:r>
              <a:rPr lang="fr-FR" baseline="0" dirty="0" err="1"/>
              <a:t>comfortable</a:t>
            </a:r>
            <a:r>
              <a:rPr lang="fr-FR" baseline="0" dirty="0"/>
              <a:t> or </a:t>
            </a:r>
            <a:r>
              <a:rPr lang="fr-FR" baseline="0" dirty="0" err="1"/>
              <a:t>just</a:t>
            </a:r>
            <a:r>
              <a:rPr lang="fr-FR" baseline="0" dirty="0"/>
              <a:t> </a:t>
            </a:r>
            <a:r>
              <a:rPr lang="fr-FR" baseline="0" dirty="0" err="1"/>
              <a:t>don’t</a:t>
            </a:r>
            <a:r>
              <a:rPr lang="fr-FR" baseline="0" dirty="0"/>
              <a:t> have time to </a:t>
            </a:r>
            <a:r>
              <a:rPr lang="fr-FR" baseline="0" dirty="0" err="1"/>
              <a:t>take</a:t>
            </a:r>
            <a:r>
              <a:rPr lang="fr-FR" baseline="0" dirty="0"/>
              <a:t> </a:t>
            </a:r>
            <a:r>
              <a:rPr lang="fr-FR" baseline="0" dirty="0" err="1"/>
              <a:t>this</a:t>
            </a:r>
            <a:r>
              <a:rPr lang="fr-FR" baseline="0" dirty="0"/>
              <a:t> on. Have a </a:t>
            </a:r>
            <a:r>
              <a:rPr lang="fr-FR" baseline="0" dirty="0" err="1"/>
              <a:t>idea</a:t>
            </a:r>
            <a:r>
              <a:rPr lang="fr-FR" baseline="0" dirty="0"/>
              <a:t> of </a:t>
            </a:r>
            <a:r>
              <a:rPr lang="fr-FR" baseline="0" dirty="0" err="1"/>
              <a:t>where</a:t>
            </a:r>
            <a:r>
              <a:rPr lang="fr-FR" baseline="0" dirty="0"/>
              <a:t> </a:t>
            </a:r>
            <a:r>
              <a:rPr lang="fr-FR" baseline="0" dirty="0" err="1"/>
              <a:t>you</a:t>
            </a:r>
            <a:r>
              <a:rPr lang="fr-FR" baseline="0" dirty="0"/>
              <a:t> can </a:t>
            </a:r>
            <a:r>
              <a:rPr lang="fr-FR" baseline="0" dirty="0" err="1"/>
              <a:t>send</a:t>
            </a:r>
            <a:r>
              <a:rPr lang="fr-FR" baseline="0" dirty="0"/>
              <a:t> </a:t>
            </a:r>
            <a:r>
              <a:rPr lang="fr-FR" baseline="0" dirty="0" err="1"/>
              <a:t>users</a:t>
            </a:r>
            <a:r>
              <a:rPr lang="fr-FR" baseline="0" dirty="0"/>
              <a:t> for more information (</a:t>
            </a:r>
            <a:r>
              <a:rPr lang="fr-FR" baseline="0" dirty="0" err="1"/>
              <a:t>whether</a:t>
            </a:r>
            <a:r>
              <a:rPr lang="fr-FR" baseline="0" dirty="0"/>
              <a:t> </a:t>
            </a:r>
            <a:r>
              <a:rPr lang="fr-FR" baseline="0" dirty="0" err="1"/>
              <a:t>that’s</a:t>
            </a:r>
            <a:r>
              <a:rPr lang="fr-FR" baseline="0" dirty="0"/>
              <a:t> a </a:t>
            </a:r>
            <a:r>
              <a:rPr lang="fr-FR" baseline="0" dirty="0" err="1"/>
              <a:t>person</a:t>
            </a:r>
            <a:r>
              <a:rPr lang="fr-FR" baseline="0" dirty="0"/>
              <a:t> or </a:t>
            </a:r>
            <a:r>
              <a:rPr lang="fr-FR" baseline="0" dirty="0" err="1"/>
              <a:t>some</a:t>
            </a:r>
            <a:r>
              <a:rPr lang="fr-FR" baseline="0" dirty="0"/>
              <a:t> documentation).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2223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47093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2247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0574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277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4756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aseline="0" dirty="0" err="1"/>
              <a:t>Examples</a:t>
            </a:r>
            <a:r>
              <a:rPr lang="fr-FR" baseline="0" dirty="0"/>
              <a:t> of </a:t>
            </a:r>
            <a:r>
              <a:rPr lang="fr-FR" baseline="0" dirty="0" err="1"/>
              <a:t>equipment</a:t>
            </a:r>
            <a:r>
              <a:rPr lang="fr-FR" baseline="0" dirty="0"/>
              <a:t> in </a:t>
            </a:r>
            <a:r>
              <a:rPr lang="fr-FR" baseline="0" dirty="0" err="1"/>
              <a:t>Makerspaces</a:t>
            </a:r>
            <a:r>
              <a:rPr lang="fr-FR" baseline="0" dirty="0"/>
              <a:t>: mix of </a:t>
            </a:r>
            <a:r>
              <a:rPr lang="fr-FR" baseline="0" dirty="0" err="1"/>
              <a:t>low</a:t>
            </a:r>
            <a:r>
              <a:rPr lang="fr-FR" baseline="0" dirty="0"/>
              <a:t>-tech and high-tech </a:t>
            </a:r>
            <a:r>
              <a:rPr lang="fr-FR" baseline="0" dirty="0" err="1"/>
              <a:t>tools</a:t>
            </a:r>
            <a:endParaRPr lang="fr-FR" baseline="0" dirty="0"/>
          </a:p>
          <a:p>
            <a:pPr>
              <a:defRPr/>
            </a:pPr>
            <a:endParaRPr lang="fr-FR" baseline="0" dirty="0"/>
          </a:p>
          <a:p>
            <a:pPr>
              <a:defRPr/>
            </a:pPr>
            <a:r>
              <a:rPr lang="fr-FR" baseline="0" dirty="0"/>
              <a:t>A quick </a:t>
            </a:r>
            <a:r>
              <a:rPr lang="fr-FR" baseline="0" dirty="0" err="1"/>
              <a:t>read</a:t>
            </a:r>
            <a:r>
              <a:rPr lang="fr-FR" baseline="0" dirty="0"/>
              <a:t> of </a:t>
            </a:r>
            <a:r>
              <a:rPr lang="fr-FR" baseline="0" dirty="0" err="1"/>
              <a:t>makerspace</a:t>
            </a:r>
            <a:r>
              <a:rPr lang="fr-FR" baseline="0" dirty="0"/>
              <a:t> guidelines, </a:t>
            </a:r>
            <a:r>
              <a:rPr lang="fr-FR" baseline="0" dirty="0" err="1"/>
              <a:t>policies</a:t>
            </a:r>
            <a:r>
              <a:rPr lang="fr-FR" baseline="0" dirty="0"/>
              <a:t> or user </a:t>
            </a:r>
            <a:r>
              <a:rPr lang="fr-FR" baseline="0" dirty="0" err="1"/>
              <a:t>agreements</a:t>
            </a:r>
            <a:r>
              <a:rPr lang="fr-FR" baseline="0" dirty="0"/>
              <a:t> </a:t>
            </a:r>
            <a:r>
              <a:rPr lang="fr-FR" baseline="0" dirty="0" err="1"/>
              <a:t>will</a:t>
            </a:r>
            <a:r>
              <a:rPr lang="fr-FR" baseline="0" dirty="0"/>
              <a:t> show </a:t>
            </a:r>
            <a:r>
              <a:rPr lang="fr-FR" baseline="0" dirty="0" err="1"/>
              <a:t>concerns</a:t>
            </a:r>
            <a:r>
              <a:rPr lang="fr-FR" baseline="0" dirty="0"/>
              <a:t> about </a:t>
            </a:r>
            <a:r>
              <a:rPr lang="fr-FR" baseline="0" dirty="0" err="1"/>
              <a:t>safety</a:t>
            </a:r>
            <a:r>
              <a:rPr lang="fr-FR" baseline="0" dirty="0"/>
              <a:t> (for the user and </a:t>
            </a:r>
            <a:r>
              <a:rPr lang="fr-FR" baseline="0" dirty="0" err="1"/>
              <a:t>others</a:t>
            </a:r>
            <a:r>
              <a:rPr lang="fr-FR" baseline="0" dirty="0"/>
              <a:t>) and </a:t>
            </a:r>
            <a:r>
              <a:rPr lang="fr-FR" baseline="0" dirty="0" err="1"/>
              <a:t>ethical</a:t>
            </a:r>
            <a:r>
              <a:rPr lang="fr-FR" baseline="0" dirty="0"/>
              <a:t> use (</a:t>
            </a:r>
            <a:r>
              <a:rPr lang="fr-FR" baseline="0" dirty="0" err="1"/>
              <a:t>obsene</a:t>
            </a:r>
            <a:r>
              <a:rPr lang="fr-FR" baseline="0" dirty="0"/>
              <a:t>, </a:t>
            </a:r>
            <a:r>
              <a:rPr lang="fr-FR" baseline="0" dirty="0" err="1"/>
              <a:t>indecent</a:t>
            </a:r>
            <a:r>
              <a:rPr lang="fr-FR" baseline="0" dirty="0"/>
              <a:t> or </a:t>
            </a:r>
            <a:r>
              <a:rPr lang="fr-FR" baseline="0" dirty="0" err="1"/>
              <a:t>dangerous</a:t>
            </a:r>
            <a:r>
              <a:rPr lang="fr-FR" baseline="0" dirty="0"/>
              <a:t> </a:t>
            </a:r>
            <a:r>
              <a:rPr lang="fr-FR" baseline="0" dirty="0" err="1"/>
              <a:t>objects</a:t>
            </a:r>
            <a:r>
              <a:rPr lang="fr-FR" baseline="0" dirty="0"/>
              <a:t>) … but </a:t>
            </a:r>
            <a:r>
              <a:rPr lang="fr-FR" baseline="0" dirty="0" err="1"/>
              <a:t>intellectual</a:t>
            </a:r>
            <a:r>
              <a:rPr lang="fr-FR" baseline="0" dirty="0"/>
              <a:t> </a:t>
            </a:r>
            <a:r>
              <a:rPr lang="fr-FR" baseline="0" dirty="0" err="1"/>
              <a:t>property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not </a:t>
            </a:r>
            <a:r>
              <a:rPr lang="fr-FR" baseline="0" dirty="0" err="1"/>
              <a:t>mentioned</a:t>
            </a:r>
            <a:r>
              <a:rPr lang="fr-FR" baseline="0" dirty="0"/>
              <a:t> </a:t>
            </a:r>
            <a:r>
              <a:rPr lang="fr-FR" baseline="0" dirty="0" err="1"/>
              <a:t>consistently</a:t>
            </a:r>
            <a:r>
              <a:rPr lang="fr-FR" baseline="0" dirty="0"/>
              <a:t>, if </a:t>
            </a:r>
            <a:r>
              <a:rPr lang="fr-FR" baseline="0" dirty="0" err="1"/>
              <a:t>mentioned</a:t>
            </a:r>
            <a:r>
              <a:rPr lang="fr-FR" baseline="0" dirty="0"/>
              <a:t> at all. </a:t>
            </a:r>
          </a:p>
          <a:p>
            <a:pPr defTabSz="966612">
              <a:defRPr/>
            </a:pPr>
            <a:r>
              <a:rPr lang="en-US" sz="1300" dirty="0"/>
              <a:t> </a:t>
            </a:r>
            <a:endParaRPr lang="fr-FR" baseline="0" dirty="0"/>
          </a:p>
          <a:p>
            <a:pPr>
              <a:defRPr/>
            </a:pPr>
            <a:r>
              <a:rPr lang="fr-FR" baseline="0" dirty="0" err="1"/>
              <a:t>Yet</a:t>
            </a:r>
            <a:r>
              <a:rPr lang="fr-FR" baseline="0" dirty="0"/>
              <a:t>, a </a:t>
            </a:r>
            <a:r>
              <a:rPr lang="fr-FR" baseline="0" dirty="0" err="1"/>
              <a:t>number</a:t>
            </a:r>
            <a:r>
              <a:rPr lang="fr-FR" baseline="0" dirty="0"/>
              <a:t> of </a:t>
            </a:r>
            <a:r>
              <a:rPr lang="fr-FR" baseline="0" dirty="0" err="1"/>
              <a:t>makerspace</a:t>
            </a:r>
            <a:r>
              <a:rPr lang="fr-FR" baseline="0" dirty="0"/>
              <a:t> technologies, like book printing machines or digital conversion </a:t>
            </a:r>
            <a:r>
              <a:rPr lang="fr-FR" baseline="0" dirty="0" err="1"/>
              <a:t>tools</a:t>
            </a:r>
            <a:r>
              <a:rPr lang="fr-FR" baseline="0" dirty="0"/>
              <a:t>, </a:t>
            </a:r>
            <a:r>
              <a:rPr lang="fr-FR" baseline="0" dirty="0" err="1"/>
              <a:t>reproduce</a:t>
            </a:r>
            <a:r>
              <a:rPr lang="fr-FR" baseline="0" dirty="0"/>
              <a:t> copyright issues of </a:t>
            </a:r>
            <a:r>
              <a:rPr lang="fr-FR" baseline="0" dirty="0" err="1"/>
              <a:t>other</a:t>
            </a:r>
            <a:r>
              <a:rPr lang="fr-FR" baseline="0" dirty="0"/>
              <a:t> technologies </a:t>
            </a:r>
            <a:r>
              <a:rPr lang="fr-FR" baseline="0" dirty="0" err="1"/>
              <a:t>found</a:t>
            </a:r>
            <a:r>
              <a:rPr lang="fr-FR" baseline="0" dirty="0"/>
              <a:t> in a </a:t>
            </a:r>
            <a:r>
              <a:rPr lang="fr-FR" baseline="0" dirty="0" err="1"/>
              <a:t>library</a:t>
            </a:r>
            <a:r>
              <a:rPr lang="fr-FR" baseline="0" dirty="0"/>
              <a:t> (photocopier, scanner). And in the case of the reproduction of 3D </a:t>
            </a:r>
            <a:r>
              <a:rPr lang="fr-FR" baseline="0" dirty="0" err="1"/>
              <a:t>objects</a:t>
            </a:r>
            <a:r>
              <a:rPr lang="fr-FR" baseline="0" dirty="0"/>
              <a:t>, copyright </a:t>
            </a:r>
            <a:r>
              <a:rPr lang="fr-FR" baseline="0" dirty="0" err="1"/>
              <a:t>may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involved</a:t>
            </a:r>
            <a:r>
              <a:rPr lang="fr-FR" baseline="0" dirty="0"/>
              <a:t> but </a:t>
            </a:r>
            <a:r>
              <a:rPr lang="fr-FR" baseline="0" dirty="0" err="1"/>
              <a:t>also</a:t>
            </a:r>
            <a:r>
              <a:rPr lang="fr-FR" baseline="0" dirty="0"/>
              <a:t> patents, </a:t>
            </a:r>
            <a:r>
              <a:rPr lang="fr-FR" baseline="0" dirty="0" err="1"/>
              <a:t>trademarks</a:t>
            </a:r>
            <a:r>
              <a:rPr lang="fr-FR" baseline="0" dirty="0"/>
              <a:t> and </a:t>
            </a:r>
            <a:r>
              <a:rPr lang="fr-FR" baseline="0" dirty="0" err="1"/>
              <a:t>industrial</a:t>
            </a:r>
            <a:r>
              <a:rPr lang="fr-FR" baseline="0" dirty="0"/>
              <a:t> designs.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433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aseline="0" dirty="0"/>
              <a:t>There are four types of </a:t>
            </a:r>
            <a:r>
              <a:rPr lang="fr-FR" baseline="0" dirty="0" err="1"/>
              <a:t>intellectual</a:t>
            </a:r>
            <a:r>
              <a:rPr lang="fr-FR" baseline="0" dirty="0"/>
              <a:t> </a:t>
            </a:r>
            <a:r>
              <a:rPr lang="fr-FR" baseline="0" dirty="0" err="1"/>
              <a:t>property</a:t>
            </a:r>
            <a:r>
              <a:rPr lang="fr-FR" baseline="0" dirty="0"/>
              <a:t> in Canada, </a:t>
            </a:r>
            <a:r>
              <a:rPr lang="fr-FR" baseline="0" dirty="0" err="1"/>
              <a:t>each</a:t>
            </a:r>
            <a:r>
              <a:rPr lang="fr-FR" baseline="0" dirty="0"/>
              <a:t> </a:t>
            </a:r>
            <a:r>
              <a:rPr lang="fr-FR" baseline="0" dirty="0" err="1"/>
              <a:t>subject</a:t>
            </a:r>
            <a:r>
              <a:rPr lang="fr-FR" baseline="0" dirty="0"/>
              <a:t> to </a:t>
            </a:r>
            <a:r>
              <a:rPr lang="fr-FR" baseline="0" dirty="0" err="1"/>
              <a:t>their</a:t>
            </a:r>
            <a:r>
              <a:rPr lang="fr-FR" baseline="0" dirty="0"/>
              <a:t> </a:t>
            </a:r>
            <a:r>
              <a:rPr lang="fr-FR" baseline="0" dirty="0" err="1"/>
              <a:t>own</a:t>
            </a:r>
            <a:r>
              <a:rPr lang="fr-FR" baseline="0" dirty="0"/>
              <a:t> </a:t>
            </a:r>
            <a:r>
              <a:rPr lang="fr-FR" baseline="0" dirty="0" err="1"/>
              <a:t>law</a:t>
            </a:r>
            <a:r>
              <a:rPr lang="fr-FR" baseline="0" dirty="0"/>
              <a:t>. </a:t>
            </a:r>
          </a:p>
          <a:p>
            <a:pPr>
              <a:defRPr/>
            </a:pPr>
            <a:endParaRPr lang="fr-FR" baseline="0" dirty="0"/>
          </a:p>
          <a:p>
            <a:pPr>
              <a:defRPr/>
            </a:pPr>
            <a:r>
              <a:rPr lang="fr-FR" baseline="0" dirty="0" err="1"/>
              <a:t>Only</a:t>
            </a:r>
            <a:r>
              <a:rPr lang="fr-FR" baseline="0" dirty="0"/>
              <a:t> copyright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automatic</a:t>
            </a:r>
            <a:r>
              <a:rPr lang="fr-FR" baseline="0" dirty="0"/>
              <a:t> </a:t>
            </a:r>
            <a:r>
              <a:rPr lang="fr-FR" baseline="0" dirty="0" err="1"/>
              <a:t>upon</a:t>
            </a:r>
            <a:r>
              <a:rPr lang="fr-FR" baseline="0" dirty="0"/>
              <a:t> fixation (and protection </a:t>
            </a:r>
            <a:r>
              <a:rPr lang="fr-FR" baseline="0" dirty="0" err="1"/>
              <a:t>may</a:t>
            </a:r>
            <a:r>
              <a:rPr lang="fr-FR" baseline="0" dirty="0"/>
              <a:t> </a:t>
            </a:r>
            <a:r>
              <a:rPr lang="fr-FR" baseline="0" dirty="0" err="1"/>
              <a:t>extends</a:t>
            </a:r>
            <a:r>
              <a:rPr lang="fr-FR" baseline="0" dirty="0"/>
              <a:t> to </a:t>
            </a:r>
            <a:r>
              <a:rPr lang="fr-FR" baseline="0" dirty="0" err="1"/>
              <a:t>other</a:t>
            </a:r>
            <a:r>
              <a:rPr lang="fr-FR" baseline="0" dirty="0"/>
              <a:t> countries </a:t>
            </a:r>
            <a:r>
              <a:rPr lang="fr-FR" baseline="0" dirty="0" err="1"/>
              <a:t>under</a:t>
            </a:r>
            <a:r>
              <a:rPr lang="fr-FR" baseline="0" dirty="0"/>
              <a:t> </a:t>
            </a:r>
            <a:r>
              <a:rPr lang="fr-FR" baseline="0" dirty="0" err="1"/>
              <a:t>their</a:t>
            </a:r>
            <a:r>
              <a:rPr lang="fr-FR" baseline="0" dirty="0"/>
              <a:t> national copyright </a:t>
            </a:r>
            <a:r>
              <a:rPr lang="fr-FR" baseline="0" dirty="0" err="1"/>
              <a:t>law</a:t>
            </a:r>
            <a:r>
              <a:rPr lang="fr-FR" baseline="0" dirty="0"/>
              <a:t> </a:t>
            </a:r>
            <a:r>
              <a:rPr lang="fr-FR" baseline="0" dirty="0" err="1"/>
              <a:t>through</a:t>
            </a:r>
            <a:r>
              <a:rPr lang="fr-FR" baseline="0" dirty="0"/>
              <a:t> international </a:t>
            </a:r>
            <a:r>
              <a:rPr lang="fr-FR" baseline="0" dirty="0" err="1"/>
              <a:t>treaties</a:t>
            </a:r>
            <a:r>
              <a:rPr lang="fr-FR" baseline="0" dirty="0"/>
              <a:t> </a:t>
            </a:r>
            <a:r>
              <a:rPr lang="fr-FR" baseline="0" dirty="0" err="1"/>
              <a:t>such</a:t>
            </a:r>
            <a:r>
              <a:rPr lang="fr-FR" baseline="0" dirty="0"/>
              <a:t> as the Berne Convention). </a:t>
            </a:r>
          </a:p>
          <a:p>
            <a:pPr>
              <a:defRPr/>
            </a:pPr>
            <a:endParaRPr lang="fr-FR" baseline="0" dirty="0"/>
          </a:p>
          <a:p>
            <a:pPr>
              <a:defRPr/>
            </a:pPr>
            <a:r>
              <a:rPr lang="fr-FR" baseline="0" dirty="0" err="1"/>
              <a:t>Others</a:t>
            </a:r>
            <a:r>
              <a:rPr lang="fr-FR" baseline="0" dirty="0"/>
              <a:t> types of IP </a:t>
            </a:r>
            <a:r>
              <a:rPr lang="fr-FR" baseline="0" dirty="0" err="1"/>
              <a:t>require</a:t>
            </a:r>
            <a:r>
              <a:rPr lang="fr-FR" baseline="0" dirty="0"/>
              <a:t> application or registration, </a:t>
            </a:r>
            <a:r>
              <a:rPr lang="fr-FR" baseline="0" dirty="0" err="1"/>
              <a:t>may</a:t>
            </a:r>
            <a:r>
              <a:rPr lang="fr-FR" baseline="0" dirty="0"/>
              <a:t> or </a:t>
            </a:r>
            <a:r>
              <a:rPr lang="fr-FR" baseline="0" dirty="0" err="1"/>
              <a:t>may</a:t>
            </a:r>
            <a:r>
              <a:rPr lang="fr-FR" baseline="0" dirty="0"/>
              <a:t> not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renewable</a:t>
            </a:r>
            <a:r>
              <a:rPr lang="fr-FR" baseline="0" dirty="0"/>
              <a:t>, and are </a:t>
            </a:r>
            <a:r>
              <a:rPr lang="fr-FR" baseline="0" dirty="0" err="1"/>
              <a:t>only</a:t>
            </a:r>
            <a:r>
              <a:rPr lang="fr-FR" baseline="0" dirty="0"/>
              <a:t> applicable in Canada. To have protection in </a:t>
            </a:r>
            <a:r>
              <a:rPr lang="fr-FR" baseline="0" dirty="0" err="1"/>
              <a:t>other</a:t>
            </a:r>
            <a:r>
              <a:rPr lang="fr-FR" baseline="0" dirty="0"/>
              <a:t> countries, one </a:t>
            </a:r>
            <a:r>
              <a:rPr lang="fr-FR" baseline="0" dirty="0" err="1"/>
              <a:t>would</a:t>
            </a:r>
            <a:r>
              <a:rPr lang="fr-FR" baseline="0" dirty="0"/>
              <a:t> have to </a:t>
            </a:r>
            <a:r>
              <a:rPr lang="fr-FR" baseline="0" dirty="0" err="1"/>
              <a:t>apply</a:t>
            </a:r>
            <a:r>
              <a:rPr lang="fr-FR" baseline="0" dirty="0"/>
              <a:t> for </a:t>
            </a:r>
            <a:r>
              <a:rPr lang="fr-FR" baseline="0" dirty="0" err="1"/>
              <a:t>it</a:t>
            </a:r>
            <a:r>
              <a:rPr lang="fr-FR" baseline="0" dirty="0"/>
              <a:t> </a:t>
            </a:r>
            <a:r>
              <a:rPr lang="fr-FR" baseline="0" dirty="0" err="1"/>
              <a:t>there</a:t>
            </a:r>
            <a:r>
              <a:rPr lang="fr-FR" baseline="0" dirty="0"/>
              <a:t>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039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aseline="0" dirty="0"/>
              <a:t>More </a:t>
            </a:r>
            <a:r>
              <a:rPr lang="fr-FR" baseline="0" dirty="0" err="1"/>
              <a:t>than</a:t>
            </a:r>
            <a:r>
              <a:rPr lang="fr-FR" baseline="0" dirty="0"/>
              <a:t> one type of </a:t>
            </a:r>
            <a:r>
              <a:rPr lang="fr-FR" baseline="0" dirty="0" err="1"/>
              <a:t>intellectual</a:t>
            </a:r>
            <a:r>
              <a:rPr lang="fr-FR" baseline="0" dirty="0"/>
              <a:t> </a:t>
            </a:r>
            <a:r>
              <a:rPr lang="fr-FR" baseline="0" dirty="0" err="1"/>
              <a:t>property</a:t>
            </a:r>
            <a:r>
              <a:rPr lang="fr-FR" baseline="0" dirty="0"/>
              <a:t> </a:t>
            </a:r>
            <a:r>
              <a:rPr lang="fr-FR" baseline="0" dirty="0" err="1"/>
              <a:t>may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present</a:t>
            </a:r>
            <a:r>
              <a:rPr lang="fr-FR" baseline="0" dirty="0"/>
              <a:t> in the </a:t>
            </a:r>
            <a:r>
              <a:rPr lang="fr-FR" baseline="0" dirty="0" err="1"/>
              <a:t>same</a:t>
            </a:r>
            <a:r>
              <a:rPr lang="fr-FR" baseline="0" dirty="0"/>
              <a:t> </a:t>
            </a:r>
            <a:r>
              <a:rPr lang="fr-FR" baseline="0" dirty="0" err="1"/>
              <a:t>object</a:t>
            </a:r>
            <a:r>
              <a:rPr lang="fr-FR" baseline="0" dirty="0"/>
              <a:t>. </a:t>
            </a:r>
            <a:r>
              <a:rPr lang="fr-FR" baseline="0" dirty="0" err="1"/>
              <a:t>Here</a:t>
            </a:r>
            <a:r>
              <a:rPr lang="fr-FR" baseline="0" dirty="0"/>
              <a:t> are </a:t>
            </a:r>
            <a:r>
              <a:rPr lang="fr-FR" baseline="0" dirty="0" err="1"/>
              <a:t>some</a:t>
            </a:r>
            <a:r>
              <a:rPr lang="fr-FR" baseline="0" dirty="0"/>
              <a:t> </a:t>
            </a:r>
            <a:r>
              <a:rPr lang="fr-FR" baseline="0" dirty="0" err="1"/>
              <a:t>examples</a:t>
            </a:r>
            <a:r>
              <a:rPr lang="fr-FR" baseline="0" dirty="0"/>
              <a:t> of how copyright, </a:t>
            </a:r>
            <a:r>
              <a:rPr lang="fr-FR" baseline="0" dirty="0" err="1"/>
              <a:t>trademarks</a:t>
            </a:r>
            <a:r>
              <a:rPr lang="fr-FR" baseline="0" dirty="0"/>
              <a:t>, </a:t>
            </a:r>
            <a:r>
              <a:rPr lang="fr-FR" baseline="0" dirty="0" err="1"/>
              <a:t>industrial</a:t>
            </a:r>
            <a:r>
              <a:rPr lang="fr-FR" baseline="0" dirty="0"/>
              <a:t> designs and patents </a:t>
            </a:r>
            <a:r>
              <a:rPr lang="fr-FR" baseline="0" dirty="0" err="1"/>
              <a:t>can</a:t>
            </a:r>
            <a:r>
              <a:rPr lang="fr-FR" baseline="0" dirty="0"/>
              <a:t> </a:t>
            </a:r>
            <a:r>
              <a:rPr lang="fr-FR" baseline="0" dirty="0" err="1"/>
              <a:t>overlap</a:t>
            </a:r>
            <a:r>
              <a:rPr lang="fr-FR" baseline="0" dirty="0" smtClean="0"/>
              <a:t>.</a:t>
            </a:r>
            <a:endParaRPr lang="fr-FR" baseline="0" dirty="0"/>
          </a:p>
          <a:p>
            <a:pPr defTabSz="966612"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7749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baseline="0" dirty="0"/>
              <a:t>There </a:t>
            </a:r>
            <a:r>
              <a:rPr lang="fr-FR" baseline="0" dirty="0" err="1"/>
              <a:t>could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two</a:t>
            </a:r>
            <a:r>
              <a:rPr lang="fr-FR" baseline="0" dirty="0"/>
              <a:t> </a:t>
            </a:r>
            <a:r>
              <a:rPr lang="fr-FR" baseline="0" dirty="0" err="1"/>
              <a:t>levels</a:t>
            </a:r>
            <a:r>
              <a:rPr lang="fr-FR" baseline="0" dirty="0"/>
              <a:t> of copyright.</a:t>
            </a:r>
          </a:p>
          <a:p>
            <a:pPr>
              <a:defRPr/>
            </a:pPr>
            <a:endParaRPr lang="fr-FR" baseline="0" dirty="0"/>
          </a:p>
          <a:p>
            <a:pPr>
              <a:defRPr/>
            </a:pPr>
            <a:r>
              <a:rPr lang="fr-FR" baseline="0" dirty="0"/>
              <a:t>Object: for </a:t>
            </a:r>
            <a:r>
              <a:rPr lang="fr-FR" baseline="0" dirty="0" err="1"/>
              <a:t>example</a:t>
            </a:r>
            <a:r>
              <a:rPr lang="fr-FR" baseline="0" dirty="0"/>
              <a:t>, if the </a:t>
            </a:r>
            <a:r>
              <a:rPr lang="fr-FR" baseline="0" dirty="0" err="1"/>
              <a:t>object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a chair, the chair </a:t>
            </a:r>
            <a:r>
              <a:rPr lang="fr-FR" baseline="0" dirty="0" err="1"/>
              <a:t>itself</a:t>
            </a:r>
            <a:r>
              <a:rPr lang="fr-FR" baseline="0" dirty="0"/>
              <a:t> </a:t>
            </a:r>
            <a:r>
              <a:rPr lang="fr-FR" baseline="0" dirty="0" err="1"/>
              <a:t>would</a:t>
            </a:r>
            <a:r>
              <a:rPr lang="fr-FR" baseline="0" dirty="0"/>
              <a:t> not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protected</a:t>
            </a:r>
            <a:r>
              <a:rPr lang="fr-FR" baseline="0" dirty="0"/>
              <a:t> by copyright as a </a:t>
            </a:r>
            <a:r>
              <a:rPr lang="fr-FR" baseline="0" dirty="0" err="1"/>
              <a:t>useful</a:t>
            </a:r>
            <a:r>
              <a:rPr lang="fr-FR" baseline="0" dirty="0"/>
              <a:t>/</a:t>
            </a:r>
            <a:r>
              <a:rPr lang="fr-FR" baseline="0" dirty="0" err="1"/>
              <a:t>functional</a:t>
            </a:r>
            <a:r>
              <a:rPr lang="fr-FR" baseline="0" dirty="0"/>
              <a:t> </a:t>
            </a:r>
            <a:r>
              <a:rPr lang="fr-FR" baseline="0" dirty="0" err="1"/>
              <a:t>object</a:t>
            </a:r>
            <a:r>
              <a:rPr lang="fr-FR" baseline="0" dirty="0"/>
              <a:t>, but if </a:t>
            </a:r>
            <a:r>
              <a:rPr lang="fr-FR" baseline="0" dirty="0" err="1"/>
              <a:t>there</a:t>
            </a:r>
            <a:r>
              <a:rPr lang="fr-FR" baseline="0" dirty="0"/>
              <a:t> </a:t>
            </a:r>
            <a:r>
              <a:rPr lang="fr-FR" baseline="0" dirty="0" err="1"/>
              <a:t>was</a:t>
            </a:r>
            <a:r>
              <a:rPr lang="fr-FR" baseline="0" dirty="0"/>
              <a:t> an </a:t>
            </a:r>
            <a:r>
              <a:rPr lang="fr-FR" baseline="0" dirty="0" err="1"/>
              <a:t>engraving</a:t>
            </a:r>
            <a:r>
              <a:rPr lang="fr-FR" baseline="0" dirty="0"/>
              <a:t> on </a:t>
            </a:r>
            <a:r>
              <a:rPr lang="fr-FR" baseline="0" dirty="0" err="1"/>
              <a:t>it</a:t>
            </a:r>
            <a:r>
              <a:rPr lang="fr-FR" baseline="0" dirty="0"/>
              <a:t>,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engraving</a:t>
            </a:r>
            <a:r>
              <a:rPr lang="fr-FR" baseline="0" dirty="0"/>
              <a:t> </a:t>
            </a:r>
            <a:r>
              <a:rPr lang="fr-FR" baseline="0" dirty="0" err="1"/>
              <a:t>could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protected</a:t>
            </a:r>
            <a:r>
              <a:rPr lang="fr-FR" baseline="0" dirty="0"/>
              <a:t> as an original </a:t>
            </a:r>
            <a:r>
              <a:rPr lang="fr-FR" baseline="0" dirty="0" err="1"/>
              <a:t>artistic</a:t>
            </a:r>
            <a:r>
              <a:rPr lang="fr-FR" baseline="0" dirty="0"/>
              <a:t> </a:t>
            </a:r>
            <a:r>
              <a:rPr lang="fr-FR" baseline="0" dirty="0" err="1"/>
              <a:t>work</a:t>
            </a:r>
            <a:r>
              <a:rPr lang="fr-FR" baseline="0" dirty="0"/>
              <a:t>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4014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50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fr-CA" dirty="0" err="1" smtClean="0"/>
              <a:t>With</a:t>
            </a:r>
            <a:r>
              <a:rPr lang="fr-CA" dirty="0" smtClean="0"/>
              <a:t> </a:t>
            </a:r>
            <a:r>
              <a:rPr lang="fr-CA" dirty="0" err="1" smtClean="0"/>
              <a:t>fair</a:t>
            </a:r>
            <a:r>
              <a:rPr lang="fr-CA" baseline="0" dirty="0" smtClean="0"/>
              <a:t> </a:t>
            </a:r>
            <a:r>
              <a:rPr lang="fr-CA" baseline="0" dirty="0" err="1" smtClean="0"/>
              <a:t>dealing</a:t>
            </a:r>
            <a:r>
              <a:rPr lang="fr-CA" baseline="0" dirty="0" smtClean="0"/>
              <a:t>, </a:t>
            </a:r>
            <a:r>
              <a:rPr lang="fr-CA" dirty="0" smtClean="0"/>
              <a:t>Canadian </a:t>
            </a:r>
            <a:r>
              <a:rPr lang="fr-CA" dirty="0"/>
              <a:t>copyright </a:t>
            </a:r>
            <a:r>
              <a:rPr lang="fr-CA" dirty="0" err="1"/>
              <a:t>law</a:t>
            </a:r>
            <a:r>
              <a:rPr lang="fr-CA" dirty="0"/>
              <a:t> </a:t>
            </a:r>
            <a:r>
              <a:rPr lang="fr-CA" dirty="0" err="1"/>
              <a:t>allows</a:t>
            </a:r>
            <a:r>
              <a:rPr lang="fr-CA" dirty="0"/>
              <a:t> reproduction </a:t>
            </a:r>
            <a:r>
              <a:rPr lang="fr-CA" dirty="0" err="1"/>
              <a:t>without</a:t>
            </a:r>
            <a:r>
              <a:rPr lang="fr-CA" baseline="0" dirty="0"/>
              <a:t> </a:t>
            </a:r>
            <a:r>
              <a:rPr lang="fr-CA" baseline="0" dirty="0" err="1"/>
              <a:t>asking</a:t>
            </a:r>
            <a:r>
              <a:rPr lang="fr-CA" baseline="0" dirty="0"/>
              <a:t> for permission </a:t>
            </a:r>
            <a:r>
              <a:rPr lang="fr-CA" baseline="0" dirty="0" err="1"/>
              <a:t>from</a:t>
            </a:r>
            <a:r>
              <a:rPr lang="fr-CA" baseline="0" dirty="0"/>
              <a:t> </a:t>
            </a:r>
            <a:r>
              <a:rPr lang="fr-CA" baseline="0" dirty="0" err="1"/>
              <a:t>copryight</a:t>
            </a:r>
            <a:r>
              <a:rPr lang="fr-CA" baseline="0" dirty="0"/>
              <a:t> </a:t>
            </a:r>
            <a:r>
              <a:rPr lang="fr-CA" baseline="0" dirty="0" err="1"/>
              <a:t>owner</a:t>
            </a:r>
            <a:r>
              <a:rPr lang="fr-CA" baseline="0" dirty="0"/>
              <a:t> </a:t>
            </a:r>
            <a:r>
              <a:rPr lang="fr-CA" baseline="0" dirty="0" err="1" smtClean="0"/>
              <a:t>under</a:t>
            </a:r>
            <a:r>
              <a:rPr lang="fr-CA" baseline="0" dirty="0" smtClean="0"/>
              <a:t> certains conditions for </a:t>
            </a:r>
            <a:r>
              <a:rPr lang="fr-CA" baseline="0" dirty="0" err="1"/>
              <a:t>education</a:t>
            </a:r>
            <a:r>
              <a:rPr lang="fr-CA" baseline="0" dirty="0"/>
              <a:t>, </a:t>
            </a:r>
            <a:r>
              <a:rPr lang="fr-CA" baseline="0" dirty="0" err="1"/>
              <a:t>research</a:t>
            </a:r>
            <a:r>
              <a:rPr lang="fr-CA" baseline="0" dirty="0"/>
              <a:t> and </a:t>
            </a:r>
            <a:r>
              <a:rPr lang="fr-CA" baseline="0" dirty="0" err="1"/>
              <a:t>private</a:t>
            </a:r>
            <a:r>
              <a:rPr lang="fr-CA" baseline="0" dirty="0"/>
              <a:t> </a:t>
            </a:r>
            <a:r>
              <a:rPr lang="fr-CA" baseline="0" dirty="0" err="1"/>
              <a:t>study</a:t>
            </a:r>
            <a:r>
              <a:rPr lang="fr-CA" baseline="0" dirty="0"/>
              <a:t> (</a:t>
            </a:r>
            <a:r>
              <a:rPr lang="fr-CA" baseline="0" dirty="0" err="1"/>
              <a:t>among</a:t>
            </a:r>
            <a:r>
              <a:rPr lang="fr-CA" baseline="0" dirty="0"/>
              <a:t> </a:t>
            </a:r>
            <a:r>
              <a:rPr lang="fr-CA" baseline="0" dirty="0" err="1"/>
              <a:t>others</a:t>
            </a:r>
            <a:r>
              <a:rPr lang="fr-CA" baseline="0" dirty="0"/>
              <a:t> </a:t>
            </a:r>
            <a:r>
              <a:rPr lang="fr-CA" baseline="0" dirty="0" err="1"/>
              <a:t>purpsoses</a:t>
            </a:r>
            <a:r>
              <a:rPr lang="fr-CA" baseline="0" dirty="0"/>
              <a:t> - </a:t>
            </a:r>
            <a:r>
              <a:rPr lang="fr-CA" baseline="0" dirty="0" err="1"/>
              <a:t>those</a:t>
            </a:r>
            <a:r>
              <a:rPr lang="fr-CA" baseline="0" dirty="0"/>
              <a:t> are the </a:t>
            </a:r>
            <a:r>
              <a:rPr lang="fr-CA" baseline="0" dirty="0" err="1"/>
              <a:t>most</a:t>
            </a:r>
            <a:r>
              <a:rPr lang="fr-CA" baseline="0" dirty="0"/>
              <a:t> relevant in </a:t>
            </a:r>
            <a:r>
              <a:rPr lang="fr-CA" baseline="0" dirty="0" err="1"/>
              <a:t>educational</a:t>
            </a:r>
            <a:r>
              <a:rPr lang="fr-CA" baseline="0" dirty="0"/>
              <a:t> setting), but </a:t>
            </a:r>
            <a:r>
              <a:rPr lang="fr-CA" baseline="0" dirty="0" err="1" smtClean="0"/>
              <a:t>generally</a:t>
            </a:r>
            <a:r>
              <a:rPr lang="fr-CA" baseline="0" dirty="0" smtClean="0"/>
              <a:t> not </a:t>
            </a:r>
            <a:r>
              <a:rPr lang="fr-CA" baseline="0" dirty="0"/>
              <a:t>for </a:t>
            </a:r>
            <a:r>
              <a:rPr lang="fr-CA" baseline="0" dirty="0" err="1" smtClean="0"/>
              <a:t>entertainment</a:t>
            </a:r>
            <a:r>
              <a:rPr lang="fr-CA" baseline="0" dirty="0" smtClean="0"/>
              <a:t> or commercial use</a:t>
            </a:r>
            <a:endParaRPr lang="fr-CA" baseline="0" dirty="0"/>
          </a:p>
          <a:p>
            <a:pPr>
              <a:defRPr/>
            </a:pPr>
            <a:endParaRPr lang="fr-FR" baseline="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1pPr>
            <a:lvl2pPr marL="788986" indent="-30345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2pPr>
            <a:lvl3pPr marL="1213824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3pPr>
            <a:lvl4pPr marL="1699353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4pPr>
            <a:lvl5pPr marL="2184882" indent="-242765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5pPr>
            <a:lvl6pPr marL="2670411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6pPr>
            <a:lvl7pPr marL="315594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7pPr>
            <a:lvl8pPr marL="364147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8pPr>
            <a:lvl9pPr marL="4127000" indent="-24276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" pitchFamily="-8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</a:pPr>
            <a:fld id="{92A7474E-AC8E-4335-83CE-A058F68E440C}" type="slidenum">
              <a:rPr lang="en-US" altLang="en-US" smtClean="0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2592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394"/>
            <a:ext cx="12172205" cy="6227828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 bwMode="auto">
          <a:xfrm>
            <a:off x="3384051" y="2718057"/>
            <a:ext cx="8805365" cy="1224136"/>
          </a:xfrm>
          <a:prstGeom prst="rect">
            <a:avLst/>
          </a:prstGeom>
          <a:solidFill>
            <a:srgbClr val="3B3734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-110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3384051" y="4014200"/>
            <a:ext cx="8805365" cy="383163"/>
          </a:xfrm>
          <a:prstGeom prst="rect">
            <a:avLst/>
          </a:prstGeom>
          <a:solidFill>
            <a:srgbClr val="3B3734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-110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3316860" y="2718057"/>
            <a:ext cx="78511" cy="1224136"/>
          </a:xfrm>
          <a:prstGeom prst="rect">
            <a:avLst/>
          </a:prstGeom>
          <a:solidFill>
            <a:srgbClr val="8F001A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A69C95"/>
              </a:solidFill>
              <a:effectLst/>
              <a:uLnTx/>
              <a:uFillTx/>
              <a:latin typeface="Times" pitchFamily="-110" charset="0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328179" y="4014200"/>
            <a:ext cx="65810" cy="383163"/>
          </a:xfrm>
          <a:prstGeom prst="rect">
            <a:avLst/>
          </a:prstGeom>
          <a:solidFill>
            <a:srgbClr val="8F001A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A69C95"/>
                </a:solidFill>
                <a:effectLst/>
                <a:uLnTx/>
                <a:uFillTx/>
                <a:latin typeface="Times" pitchFamily="-110" charset="0"/>
                <a:ea typeface="+mn-ea"/>
                <a:cs typeface="+mn-cs"/>
              </a:rPr>
              <a:t> 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rgbClr val="FFFFF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316860" y="700005"/>
            <a:ext cx="8875140" cy="1892275"/>
          </a:xfrm>
          <a:prstGeom prst="rect">
            <a:avLst/>
          </a:prstGeom>
          <a:effectLst/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870" y="1645306"/>
            <a:ext cx="941521" cy="740467"/>
          </a:xfrm>
          <a:prstGeom prst="rect">
            <a:avLst/>
          </a:prstGeom>
          <a:effectLst>
            <a:glow rad="139700">
              <a:srgbClr val="FFFFFF">
                <a:satMod val="175000"/>
                <a:alpha val="70000"/>
              </a:srgbClr>
            </a:glow>
          </a:effectLst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528" y="1611152"/>
            <a:ext cx="1075873" cy="846129"/>
          </a:xfrm>
          <a:prstGeom prst="rect">
            <a:avLst/>
          </a:prstGeom>
          <a:effectLst>
            <a:glow rad="139700">
              <a:srgbClr val="FFFFFF">
                <a:satMod val="175000"/>
                <a:alpha val="70000"/>
              </a:srgbClr>
            </a:glow>
          </a:effectLst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812" y="1611152"/>
            <a:ext cx="1075873" cy="846129"/>
          </a:xfrm>
          <a:prstGeom prst="rect">
            <a:avLst/>
          </a:prstGeom>
          <a:effectLst>
            <a:glow rad="139700">
              <a:srgbClr val="FFFFFF">
                <a:satMod val="175000"/>
                <a:alpha val="70000"/>
              </a:srgbClr>
            </a:glow>
          </a:effectLst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4925" y="1632925"/>
            <a:ext cx="1075873" cy="846129"/>
          </a:xfrm>
          <a:prstGeom prst="rect">
            <a:avLst/>
          </a:prstGeom>
          <a:effectLst>
            <a:glow rad="139700">
              <a:srgbClr val="FFFFFF">
                <a:satMod val="175000"/>
                <a:alpha val="70000"/>
              </a:srgbClr>
            </a:glow>
          </a:effectLst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039" y="1655055"/>
            <a:ext cx="1075873" cy="846129"/>
          </a:xfrm>
          <a:prstGeom prst="rect">
            <a:avLst/>
          </a:prstGeom>
          <a:effectLst>
            <a:glow rad="139700">
              <a:srgbClr val="FFFFFF">
                <a:satMod val="175000"/>
                <a:alpha val="70000"/>
              </a:srgbClr>
            </a:glow>
          </a:effectLst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duotone>
              <a:srgbClr val="FFFFFF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89837" y="4440816"/>
            <a:ext cx="6994693" cy="94255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254" y="171269"/>
            <a:ext cx="8110951" cy="245391"/>
          </a:xfrm>
          <a:prstGeom prst="rect">
            <a:avLst/>
          </a:prstGeom>
        </p:spPr>
      </p:pic>
      <p:sp>
        <p:nvSpPr>
          <p:cNvPr id="24" name="Rectangle 23"/>
          <p:cNvSpPr/>
          <p:nvPr userDrawn="1"/>
        </p:nvSpPr>
        <p:spPr bwMode="auto">
          <a:xfrm>
            <a:off x="-4690" y="5736217"/>
            <a:ext cx="12196690" cy="928122"/>
          </a:xfrm>
          <a:prstGeom prst="rect">
            <a:avLst/>
          </a:prstGeom>
          <a:solidFill>
            <a:srgbClr val="3B3734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-110" charset="0"/>
                <a:ea typeface="+mn-ea"/>
                <a:cs typeface="+mn-cs"/>
              </a:rPr>
              <a:t> 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91" y="5880800"/>
            <a:ext cx="2563077" cy="59754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158621" y="5946295"/>
            <a:ext cx="1694835" cy="45114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9">
            <a:duotone>
              <a:srgbClr val="FFFFFF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02379" y="627482"/>
            <a:ext cx="4456564" cy="94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93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8A92-736C-462B-9E29-4B0814A0D3CE}" type="datetime1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2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B2B04-927B-41DB-816F-FFE0FA41E7D4}" type="datetime1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49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76E1-E8B1-4219-BD30-C117464F355D}" type="datetime1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85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78B5-2C45-4DB0-909A-6EE1D2053180}" type="datetime1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0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C27-8B94-4B6C-A1C0-4E63FE2F8C2B}" type="datetime1">
              <a:rPr lang="en-US" smtClean="0"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6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DD419-5086-4CA5-95C8-2F1887E6EC2F}" type="datetime1">
              <a:rPr lang="en-US" smtClean="0"/>
              <a:t>6/21/2019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6BA7-57C8-4D64-A01F-31D92B56F05E}" type="datetime1">
              <a:rPr lang="en-US" smtClean="0"/>
              <a:t>6/21/2019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7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2EB1-D60B-4C75-B866-95CFEB2397FC}" type="datetime1">
              <a:rPr lang="en-US" smtClean="0"/>
              <a:t>6/21/2019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6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D858-E732-4426-9756-54910E5E3ABD}" type="datetime1">
              <a:rPr lang="en-US" smtClean="0"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16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44D1-5F34-46EA-BFB6-ACC5996F9E78}" type="datetime1">
              <a:rPr lang="en-US" smtClean="0"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4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323BB-5C1A-4417-8C35-6F35D1E70F3E}" type="datetime1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269AF-DBDB-4F09-A440-C52622907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21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3.png"/><Relationship Id="rId7" Type="http://schemas.openxmlformats.org/officeDocument/2006/relationships/hyperlink" Target="https://creativecommons.org/licenses/by/3.0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7939/R3B853Q46" TargetMode="External"/><Relationship Id="rId5" Type="http://schemas.openxmlformats.org/officeDocument/2006/relationships/image" Target="../media/image15.png"/><Relationship Id="rId10" Type="http://schemas.openxmlformats.org/officeDocument/2006/relationships/image" Target="../media/image30.png"/><Relationship Id="rId4" Type="http://schemas.openxmlformats.org/officeDocument/2006/relationships/image" Target="../media/image14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biblioottawalibrary.ca/en/using-the-equipmen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www.torontopubliclibrary.ca/using-the-library/computer-services/innovation-spaces/3D-design-print.jsp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library.centennialcollege.ca/about-the-library/policies/3d-printing-policy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utsc.library.utoronto.ca/utsc-library-makerspace-acces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://uottawa.libguides.com/c.php?g=436695&amp;p=2976893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hyperlink" Target="https://creativecommons.org/licenses/by/4.0/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37.png"/><Relationship Id="rId12" Type="http://schemas.openxmlformats.org/officeDocument/2006/relationships/hyperlink" Target="https://creativecommons.org/about/downloads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hyperlink" Target="https://creativecommons.org/licenses/?lang=en" TargetMode="External"/><Relationship Id="rId5" Type="http://schemas.openxmlformats.org/officeDocument/2006/relationships/image" Target="../media/image15.png"/><Relationship Id="rId10" Type="http://schemas.openxmlformats.org/officeDocument/2006/relationships/image" Target="../media/image40.png"/><Relationship Id="rId4" Type="http://schemas.openxmlformats.org/officeDocument/2006/relationships/image" Target="../media/image14.png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about/downloads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hyperlink" Target="https://creativecommons.org/licenses/by/4.0/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freesound.org/" TargetMode="External"/><Relationship Id="rId13" Type="http://schemas.openxmlformats.org/officeDocument/2006/relationships/hyperlink" Target="https://www.youtube.com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s://ccsearch.creativecommons.org/" TargetMode="External"/><Relationship Id="rId12" Type="http://schemas.openxmlformats.org/officeDocument/2006/relationships/hyperlink" Target="https://archive.org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" TargetMode="External"/><Relationship Id="rId11" Type="http://schemas.openxmlformats.org/officeDocument/2006/relationships/hyperlink" Target="https://soundcloud.com/" TargetMode="External"/><Relationship Id="rId5" Type="http://schemas.openxmlformats.org/officeDocument/2006/relationships/image" Target="../media/image15.png"/><Relationship Id="rId10" Type="http://schemas.openxmlformats.org/officeDocument/2006/relationships/hyperlink" Target="https://www.jamendo.com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://freemusicarchive.org/" TargetMode="External"/><Relationship Id="rId14" Type="http://schemas.openxmlformats.org/officeDocument/2006/relationships/hyperlink" Target="https://vimeo.com/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visualhunt.com/" TargetMode="External"/><Relationship Id="rId13" Type="http://schemas.openxmlformats.org/officeDocument/2006/relationships/hyperlink" Target="https://sketchfab.com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s://pixabay.com/" TargetMode="External"/><Relationship Id="rId12" Type="http://schemas.openxmlformats.org/officeDocument/2006/relationships/hyperlink" Target="https://www.thingiverse.com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lickr.com/" TargetMode="External"/><Relationship Id="rId11" Type="http://schemas.openxmlformats.org/officeDocument/2006/relationships/hyperlink" Target="https://images.google.com/" TargetMode="External"/><Relationship Id="rId5" Type="http://schemas.openxmlformats.org/officeDocument/2006/relationships/image" Target="../media/image15.png"/><Relationship Id="rId15" Type="http://schemas.openxmlformats.org/officeDocument/2006/relationships/hyperlink" Target="https://www.youmagine.com/" TargetMode="External"/><Relationship Id="rId10" Type="http://schemas.openxmlformats.org/officeDocument/2006/relationships/hyperlink" Target="https://unsplash.com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s://www.pexels.com/" TargetMode="External"/><Relationship Id="rId14" Type="http://schemas.openxmlformats.org/officeDocument/2006/relationships/hyperlink" Target="https://3dprint.nih.gov/discover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3.png"/><Relationship Id="rId7" Type="http://schemas.openxmlformats.org/officeDocument/2006/relationships/hyperlink" Target="http://copyright.uottawa.ca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elanie.brunet@uottawa.ca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80/01930826.2016.1258876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s://creativecommons.org/licenses/by/3.0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7939/R3B853Q46" TargetMode="External"/><Relationship Id="rId5" Type="http://schemas.openxmlformats.org/officeDocument/2006/relationships/image" Target="../media/image15.png"/><Relationship Id="rId10" Type="http://schemas.openxmlformats.org/officeDocument/2006/relationships/hyperlink" Target="https://makezine.com/2014/06/25/us-legal-lessons-from-canadas-first-stl-ip-infringement-case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s://doi.org/10.1080/01930826.2018.1491178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.gc.ca/eic/site/cipointernet-internetopic.nsf/eng/h_wr03652.html" TargetMode="External"/><Relationship Id="rId13" Type="http://schemas.openxmlformats.org/officeDocument/2006/relationships/hyperlink" Target="https://laws-lois.justice.gc.ca/eng/acts/i-9/index.html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www.ic.gc.ca/eic/site/cipointernet-internetopic.nsf/eng/h_wr02281.html?Open&amp;wt_src=cipo-cpyrght-main&amp;wt_cxt=learn" TargetMode="External"/><Relationship Id="rId12" Type="http://schemas.openxmlformats.org/officeDocument/2006/relationships/hyperlink" Target="https://laws-lois.justice.gc.ca/eng/acts/t-13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es.library.ualberta.ca/copyright/" TargetMode="External"/><Relationship Id="rId11" Type="http://schemas.openxmlformats.org/officeDocument/2006/relationships/hyperlink" Target="https://laws-lois.justice.gc.ca/eng/acts/C-42/Index.html" TargetMode="External"/><Relationship Id="rId5" Type="http://schemas.openxmlformats.org/officeDocument/2006/relationships/image" Target="../media/image15.png"/><Relationship Id="rId10" Type="http://schemas.openxmlformats.org/officeDocument/2006/relationships/hyperlink" Target="http://www.ic.gc.ca/eic/site/cipointernet-internetopic.nsf/eng/h_wr02300.html?Open&amp;wt_src=cipo-id-main&amp;wt_cxt=learn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://www.ic.gc.ca/eic/site/cipointernet-internetopic.nsf/eng/h_wr02360.html?Open&amp;wt_src=cipo-tm-main&amp;wt_cxt=learn" TargetMode="External"/><Relationship Id="rId14" Type="http://schemas.openxmlformats.org/officeDocument/2006/relationships/hyperlink" Target="https://laws-lois.justice.gc.ca/eng/acts/p-4/index.html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thenounproject.com/icon/1646246/" TargetMode="External"/><Relationship Id="rId13" Type="http://schemas.openxmlformats.org/officeDocument/2006/relationships/hyperlink" Target="https://thenounproject.com/icon/8778/" TargetMode="External"/><Relationship Id="rId18" Type="http://schemas.openxmlformats.org/officeDocument/2006/relationships/hyperlink" Target="https://thenounproject.com/icon/2160777/" TargetMode="External"/><Relationship Id="rId3" Type="http://schemas.openxmlformats.org/officeDocument/2006/relationships/image" Target="../media/image13.png"/><Relationship Id="rId21" Type="http://schemas.openxmlformats.org/officeDocument/2006/relationships/hyperlink" Target="https://thenounproject.com/icon/1890786/" TargetMode="External"/><Relationship Id="rId7" Type="http://schemas.openxmlformats.org/officeDocument/2006/relationships/hyperlink" Target="https://thenounproject.com/icon/1730089/" TargetMode="External"/><Relationship Id="rId12" Type="http://schemas.openxmlformats.org/officeDocument/2006/relationships/hyperlink" Target="https://thenounproject.com/icon/2024397/" TargetMode="External"/><Relationship Id="rId17" Type="http://schemas.openxmlformats.org/officeDocument/2006/relationships/hyperlink" Target="https://thenounproject.com/icon/924127/" TargetMode="External"/><Relationship Id="rId2" Type="http://schemas.openxmlformats.org/officeDocument/2006/relationships/notesSlide" Target="../notesSlides/notesSlide28.xml"/><Relationship Id="rId16" Type="http://schemas.openxmlformats.org/officeDocument/2006/relationships/hyperlink" Target="https://thenounproject.com/icon/724004/" TargetMode="External"/><Relationship Id="rId20" Type="http://schemas.openxmlformats.org/officeDocument/2006/relationships/hyperlink" Target="https://thenounproject.com/icon/7750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nounproject.com/" TargetMode="External"/><Relationship Id="rId11" Type="http://schemas.openxmlformats.org/officeDocument/2006/relationships/hyperlink" Target="https://thenounproject.com/icon/1947643/" TargetMode="External"/><Relationship Id="rId5" Type="http://schemas.openxmlformats.org/officeDocument/2006/relationships/image" Target="../media/image15.png"/><Relationship Id="rId15" Type="http://schemas.openxmlformats.org/officeDocument/2006/relationships/hyperlink" Target="https://thenounproject.com/icon/262065/" TargetMode="External"/><Relationship Id="rId23" Type="http://schemas.openxmlformats.org/officeDocument/2006/relationships/hyperlink" Target="https://thenounproject.com/icon/1540393/" TargetMode="External"/><Relationship Id="rId10" Type="http://schemas.openxmlformats.org/officeDocument/2006/relationships/hyperlink" Target="https://thenounproject.com/icon/62294/" TargetMode="External"/><Relationship Id="rId19" Type="http://schemas.openxmlformats.org/officeDocument/2006/relationships/hyperlink" Target="https://thenounproject.com/icon/707380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s://thenounproject.com/icon/2202376/" TargetMode="External"/><Relationship Id="rId14" Type="http://schemas.openxmlformats.org/officeDocument/2006/relationships/hyperlink" Target="https://thenounproject.com/icon/2510113/" TargetMode="External"/><Relationship Id="rId22" Type="http://schemas.openxmlformats.org/officeDocument/2006/relationships/hyperlink" Target="https://thenounproject.com/icon/2043642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pyright.uottawa.ca/other-forms-intellectual-property" TargetMode="External"/><Relationship Id="rId5" Type="http://schemas.openxmlformats.org/officeDocument/2006/relationships/image" Target="../media/image15.png"/><Relationship Id="rId10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5.png"/><Relationship Id="rId10" Type="http://schemas.openxmlformats.org/officeDocument/2006/relationships/image" Target="../media/image23.png"/><Relationship Id="rId4" Type="http://schemas.openxmlformats.org/officeDocument/2006/relationships/image" Target="../media/image14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384051" y="2718057"/>
            <a:ext cx="8805365" cy="1224136"/>
          </a:xfrm>
          <a:prstGeom prst="rect">
            <a:avLst/>
          </a:prstGeom>
          <a:solidFill>
            <a:srgbClr val="3B3734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-110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375505" y="4014200"/>
            <a:ext cx="8805365" cy="383163"/>
          </a:xfrm>
          <a:prstGeom prst="rect">
            <a:avLst/>
          </a:prstGeom>
          <a:solidFill>
            <a:srgbClr val="3B3734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-110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316860" y="2718057"/>
            <a:ext cx="78511" cy="1224136"/>
          </a:xfrm>
          <a:prstGeom prst="rect">
            <a:avLst/>
          </a:prstGeom>
          <a:solidFill>
            <a:srgbClr val="8F001A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A69C95"/>
              </a:solidFill>
              <a:effectLst/>
              <a:uLnTx/>
              <a:uFillTx/>
              <a:latin typeface="Times" pitchFamily="-110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328179" y="4014200"/>
            <a:ext cx="65810" cy="383163"/>
          </a:xfrm>
          <a:prstGeom prst="rect">
            <a:avLst/>
          </a:prstGeom>
          <a:solidFill>
            <a:srgbClr val="8F001A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A69C95"/>
                </a:solidFill>
                <a:effectLst/>
                <a:uLnTx/>
                <a:uFillTx/>
                <a:latin typeface="Times" pitchFamily="-110" charset="0"/>
                <a:ea typeface="+mn-ea"/>
                <a:cs typeface="+mn-cs"/>
              </a:rPr>
              <a:t>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3462562" y="2914397"/>
            <a:ext cx="8484459" cy="820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0000"/>
                </a:solidFill>
                <a:latin typeface="Verdana"/>
                <a:ea typeface="ＭＳ Ｐゴシック" charset="0"/>
                <a:cs typeface="Verdan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9pPr>
          </a:lstStyle>
          <a:p>
            <a:r>
              <a:rPr lang="en-CA" altLang="en-US" sz="2400" dirty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-84" charset="-128"/>
                <a:cs typeface="Arial" panose="020B0604020202020204" pitchFamily="34" charset="0"/>
              </a:rPr>
              <a:t>Beyond Safety and Decency:</a:t>
            </a:r>
          </a:p>
          <a:p>
            <a:r>
              <a:rPr lang="en-CA" altLang="en-US" sz="2400" dirty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-84" charset="-128"/>
                <a:cs typeface="Arial" panose="020B0604020202020204" pitchFamily="34" charset="0"/>
              </a:rPr>
              <a:t>Intellectual Property Considerations in Makerspaces</a:t>
            </a:r>
          </a:p>
          <a:p>
            <a:r>
              <a:rPr lang="en-CA" altLang="en-US" sz="1800" b="0" i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-84" charset="-128"/>
                <a:cs typeface="Arial" panose="020B0604020202020204" pitchFamily="34" charset="0"/>
              </a:rPr>
              <a:t>True North Science Boot Camp 2019</a:t>
            </a:r>
          </a:p>
        </p:txBody>
      </p:sp>
      <p:sp>
        <p:nvSpPr>
          <p:cNvPr id="2" name="Rectangle 1"/>
          <p:cNvSpPr/>
          <p:nvPr/>
        </p:nvSpPr>
        <p:spPr>
          <a:xfrm>
            <a:off x="3441315" y="4014200"/>
            <a:ext cx="546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CA" altLang="en-US" dirty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-84" charset="-128"/>
                <a:cs typeface="Arial" panose="020B0604020202020204" pitchFamily="34" charset="0"/>
              </a:rPr>
              <a:t>Mélanie Brunet</a:t>
            </a:r>
            <a:r>
              <a:rPr lang="en-CA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Ph.D.,</a:t>
            </a:r>
            <a:r>
              <a:rPr lang="en-CA" alt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Copyright Services Librarian</a:t>
            </a:r>
            <a:endParaRPr lang="en-US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6860" y="5249154"/>
            <a:ext cx="1004538" cy="36199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321398" y="5383723"/>
            <a:ext cx="85075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err="1">
                <a:latin typeface="Calibri" panose="020F0502020204030204" pitchFamily="34" charset="0"/>
              </a:rPr>
              <a:t>Unless</a:t>
            </a:r>
            <a:r>
              <a:rPr lang="fr-FR" sz="1100" dirty="0">
                <a:latin typeface="Calibri" panose="020F0502020204030204" pitchFamily="34" charset="0"/>
              </a:rPr>
              <a:t> </a:t>
            </a:r>
            <a:r>
              <a:rPr lang="fr-FR" sz="1100" dirty="0" err="1">
                <a:latin typeface="Calibri" panose="020F0502020204030204" pitchFamily="34" charset="0"/>
              </a:rPr>
              <a:t>otherwise</a:t>
            </a:r>
            <a:r>
              <a:rPr lang="fr-FR" sz="1100" dirty="0">
                <a:latin typeface="Calibri" panose="020F0502020204030204" pitchFamily="34" charset="0"/>
              </a:rPr>
              <a:t> </a:t>
            </a:r>
            <a:r>
              <a:rPr lang="fr-FR" sz="1100" dirty="0" err="1">
                <a:latin typeface="Calibri" panose="020F0502020204030204" pitchFamily="34" charset="0"/>
              </a:rPr>
              <a:t>noted</a:t>
            </a:r>
            <a:r>
              <a:rPr lang="fr-FR" sz="1100" dirty="0">
                <a:latin typeface="Calibri" panose="020F0502020204030204" pitchFamily="34" charset="0"/>
              </a:rPr>
              <a:t>, the content of </a:t>
            </a:r>
            <a:r>
              <a:rPr lang="fr-FR" sz="1100" dirty="0" err="1">
                <a:latin typeface="Calibri" panose="020F0502020204030204" pitchFamily="34" charset="0"/>
              </a:rPr>
              <a:t>this</a:t>
            </a:r>
            <a:r>
              <a:rPr lang="fr-FR" sz="1100" dirty="0">
                <a:latin typeface="Calibri" panose="020F0502020204030204" pitchFamily="34" charset="0"/>
              </a:rPr>
              <a:t> </a:t>
            </a:r>
            <a:r>
              <a:rPr lang="fr-FR" sz="1100" dirty="0" err="1">
                <a:latin typeface="Calibri" panose="020F0502020204030204" pitchFamily="34" charset="0"/>
              </a:rPr>
              <a:t>presentation</a:t>
            </a:r>
            <a:r>
              <a:rPr lang="fr-FR" sz="1100" dirty="0">
                <a:latin typeface="Calibri" panose="020F0502020204030204" pitchFamily="34" charset="0"/>
              </a:rPr>
              <a:t> </a:t>
            </a:r>
            <a:r>
              <a:rPr lang="fr-FR" sz="1100" dirty="0" err="1">
                <a:latin typeface="Calibri" panose="020F0502020204030204" pitchFamily="34" charset="0"/>
              </a:rPr>
              <a:t>is</a:t>
            </a:r>
            <a:r>
              <a:rPr lang="fr-FR" sz="1100" dirty="0">
                <a:latin typeface="Calibri" panose="020F0502020204030204" pitchFamily="34" charset="0"/>
              </a:rPr>
              <a:t> </a:t>
            </a:r>
            <a:r>
              <a:rPr lang="fr-FR" sz="1100" dirty="0" err="1">
                <a:latin typeface="Calibri" panose="020F0502020204030204" pitchFamily="34" charset="0"/>
              </a:rPr>
              <a:t>licensed</a:t>
            </a:r>
            <a:r>
              <a:rPr lang="fr-FR" sz="1100" dirty="0">
                <a:latin typeface="Calibri" panose="020F0502020204030204" pitchFamily="34" charset="0"/>
              </a:rPr>
              <a:t> </a:t>
            </a:r>
            <a:r>
              <a:rPr lang="fr-FR" sz="1100" dirty="0" err="1">
                <a:latin typeface="Calibri" panose="020F0502020204030204" pitchFamily="34" charset="0"/>
              </a:rPr>
              <a:t>under</a:t>
            </a:r>
            <a:r>
              <a:rPr lang="fr-FR" sz="1100" dirty="0">
                <a:latin typeface="Calibri" panose="020F0502020204030204" pitchFamily="34" charset="0"/>
              </a:rPr>
              <a:t> a </a:t>
            </a:r>
            <a:r>
              <a:rPr lang="fr-FR" sz="1100" dirty="0">
                <a:latin typeface="Calibri" panose="020F0502020204030204" pitchFamily="34" charset="0"/>
                <a:hlinkClick r:id="rId4"/>
              </a:rPr>
              <a:t>Creative Commons Attribution 4.0 International licence</a:t>
            </a:r>
            <a:r>
              <a:rPr lang="fr-FR" sz="1100" dirty="0">
                <a:latin typeface="Calibri" panose="020F0502020204030204" pitchFamily="34" charset="0"/>
              </a:rPr>
              <a:t>.</a:t>
            </a:r>
            <a:endParaRPr lang="en-CA" sz="11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35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28220" y="609137"/>
            <a:ext cx="10381370" cy="684701"/>
          </a:xfrm>
        </p:spPr>
        <p:txBody>
          <a:bodyPr>
            <a:normAutofit fontScale="90000"/>
          </a:bodyPr>
          <a:lstStyle/>
          <a:p>
            <a:pPr algn="ctr"/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Copyright Exceptions: User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Generated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Content (UGC)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40423" y="1535022"/>
            <a:ext cx="1071115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Individual can use existing work publicly available to create new work if: 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and dissemination is for non-commercial purposes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 of existing work is mentioned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Existing work does not infringe on copyright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and dissemination of new work does not have substantial adverse effect (financial or otherwise) on market of existing work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57271" y="609137"/>
            <a:ext cx="10352319" cy="684701"/>
          </a:xfrm>
        </p:spPr>
        <p:txBody>
          <a:bodyPr>
            <a:normAutofit fontScale="90000"/>
          </a:bodyPr>
          <a:lstStyle/>
          <a:p>
            <a:pPr algn="ctr"/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Overuse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/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Misuse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of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Education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and Library Exceptions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57271" y="1293838"/>
            <a:ext cx="1022718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 exceptions are sometimes overused…</a:t>
            </a: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apply </a:t>
            </a:r>
            <a:r>
              <a:rPr lang="en-C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copyright (not other types of IP); </a:t>
            </a:r>
            <a:r>
              <a:rPr lang="en-C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non-profit 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educational reproduction of patented parts may be allowed =</a:t>
            </a:r>
            <a:r>
              <a:rPr lang="en-C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untested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 dealing: purpose is only one of six factors to consider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Making reproduction or new work available publicly may not qualify </a:t>
            </a:r>
            <a:r>
              <a:rPr lang="en-C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“education”</a:t>
            </a: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Photocopiers available without making educational institutional or library liable for infringement committed by users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C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3D printers 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fall under that </a:t>
            </a:r>
            <a:r>
              <a:rPr lang="en-C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exception = untested</a:t>
            </a: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1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51341" y="605394"/>
            <a:ext cx="9255411" cy="851173"/>
          </a:xfrm>
        </p:spPr>
        <p:txBody>
          <a:bodyPr>
            <a:normAutofit fontScale="90000"/>
          </a:bodyPr>
          <a:lstStyle/>
          <a:p>
            <a:pPr algn="ctr"/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Potential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IP Issues in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Makerspaces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/>
            </a:r>
            <a:b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</a:br>
            <a:r>
              <a:rPr lang="fr-CA" altLang="en-US" sz="36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Example of 3D Printing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12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AE77A6-A1EF-442C-A381-08ECFFBCE371}"/>
              </a:ext>
            </a:extLst>
          </p:cNvPr>
          <p:cNvSpPr/>
          <p:nvPr/>
        </p:nvSpPr>
        <p:spPr>
          <a:xfrm>
            <a:off x="432099" y="6030065"/>
            <a:ext cx="11327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Mallory Austin, Michael B. McNally, and Samuel E. </a:t>
            </a:r>
            <a:r>
              <a:rPr lang="en-US" sz="1400" dirty="0" err="1"/>
              <a:t>Trosow</a:t>
            </a:r>
            <a:r>
              <a:rPr lang="en-US" sz="1400" dirty="0"/>
              <a:t>, “Intellectual Property, Makerspaces and 3D Printing,” Presentation for 2015 Ontario Library Association Super Conference, Toronto (January 29, 2015), </a:t>
            </a:r>
            <a:r>
              <a:rPr lang="en-US" sz="1400" dirty="0">
                <a:hlinkClick r:id="rId6"/>
              </a:rPr>
              <a:t>https://doi.org/10.7939/R3B853Q46</a:t>
            </a:r>
            <a:r>
              <a:rPr lang="en-US" sz="1400" dirty="0"/>
              <a:t> (</a:t>
            </a:r>
            <a:r>
              <a:rPr lang="en-US" sz="1400" dirty="0">
                <a:hlinkClick r:id="rId7"/>
              </a:rPr>
              <a:t>CC BY 3.0</a:t>
            </a:r>
            <a:r>
              <a:rPr lang="en-US" sz="1400" dirty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50400" y="1665824"/>
            <a:ext cx="981371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800" dirty="0" err="1"/>
              <a:t>Creating</a:t>
            </a:r>
            <a:r>
              <a:rPr lang="fr-CA" sz="2800" dirty="0"/>
              <a:t> </a:t>
            </a:r>
            <a:r>
              <a:rPr lang="fr-CA" sz="2800" dirty="0" err="1"/>
              <a:t>own</a:t>
            </a:r>
            <a:r>
              <a:rPr lang="fr-CA" sz="2800" dirty="0"/>
              <a:t> design </a:t>
            </a:r>
            <a:r>
              <a:rPr lang="fr-CA" sz="2800" dirty="0" err="1"/>
              <a:t>using</a:t>
            </a:r>
            <a:r>
              <a:rPr lang="fr-CA" sz="2800" dirty="0"/>
              <a:t> CAD to </a:t>
            </a:r>
            <a:r>
              <a:rPr lang="fr-CA" sz="2800" dirty="0" err="1"/>
              <a:t>print</a:t>
            </a:r>
            <a:r>
              <a:rPr lang="fr-CA" sz="2800" dirty="0"/>
              <a:t> 3D </a:t>
            </a:r>
            <a:r>
              <a:rPr lang="fr-CA" sz="2800" dirty="0" err="1"/>
              <a:t>object</a:t>
            </a:r>
            <a:endParaRPr lang="fr-CA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400" dirty="0"/>
              <a:t>User </a:t>
            </a:r>
            <a:r>
              <a:rPr lang="fr-CA" sz="2400" dirty="0" err="1"/>
              <a:t>will</a:t>
            </a:r>
            <a:r>
              <a:rPr lang="fr-CA" sz="2400" dirty="0"/>
              <a:t> have © over </a:t>
            </a:r>
            <a:r>
              <a:rPr lang="fr-CA" sz="2400" dirty="0" err="1"/>
              <a:t>own</a:t>
            </a:r>
            <a:r>
              <a:rPr lang="fr-CA" sz="2400" dirty="0"/>
              <a:t> file, no </a:t>
            </a:r>
            <a:r>
              <a:rPr lang="fr-CA" sz="2400" dirty="0" err="1"/>
              <a:t>infringement</a:t>
            </a:r>
            <a:r>
              <a:rPr lang="fr-CA" sz="2400" dirty="0"/>
              <a:t> </a:t>
            </a:r>
            <a:r>
              <a:rPr lang="fr-CA" sz="2400" dirty="0" err="1"/>
              <a:t>when</a:t>
            </a:r>
            <a:r>
              <a:rPr lang="fr-CA" sz="2400" dirty="0"/>
              <a:t> printing</a:t>
            </a:r>
          </a:p>
          <a:p>
            <a:r>
              <a:rPr lang="fr-CA" sz="2800" dirty="0"/>
              <a:t>Scanning </a:t>
            </a:r>
            <a:r>
              <a:rPr lang="fr-CA" sz="2800" dirty="0" err="1"/>
              <a:t>object</a:t>
            </a:r>
            <a:r>
              <a:rPr lang="fr-CA" sz="2800" dirty="0"/>
              <a:t> to </a:t>
            </a:r>
            <a:r>
              <a:rPr lang="fr-CA" sz="2800" dirty="0" err="1"/>
              <a:t>print</a:t>
            </a:r>
            <a:r>
              <a:rPr lang="fr-CA" sz="2800" dirty="0"/>
              <a:t> in 3D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400" dirty="0"/>
              <a:t>Possible </a:t>
            </a:r>
            <a:r>
              <a:rPr lang="fr-CA" sz="2400" dirty="0" err="1"/>
              <a:t>infringement</a:t>
            </a:r>
            <a:r>
              <a:rPr lang="fr-CA" sz="2400" dirty="0"/>
              <a:t>; </a:t>
            </a:r>
            <a:r>
              <a:rPr lang="fr-CA" sz="2400" dirty="0" err="1"/>
              <a:t>fair</a:t>
            </a:r>
            <a:r>
              <a:rPr lang="fr-CA" sz="2400" dirty="0"/>
              <a:t> </a:t>
            </a:r>
            <a:r>
              <a:rPr lang="fr-CA" sz="2400" dirty="0" err="1"/>
              <a:t>dealing</a:t>
            </a:r>
            <a:r>
              <a:rPr lang="fr-CA" sz="2400" dirty="0"/>
              <a:t> exception </a:t>
            </a:r>
            <a:r>
              <a:rPr lang="fr-CA" sz="2400" dirty="0" err="1"/>
              <a:t>may</a:t>
            </a:r>
            <a:r>
              <a:rPr lang="fr-CA" sz="2400" dirty="0"/>
              <a:t> </a:t>
            </a:r>
            <a:r>
              <a:rPr lang="fr-CA" sz="2400" dirty="0" err="1"/>
              <a:t>apply</a:t>
            </a:r>
            <a:endParaRPr lang="fr-CA" sz="3000" dirty="0"/>
          </a:p>
          <a:p>
            <a:r>
              <a:rPr lang="fr-CA" sz="2800" dirty="0"/>
              <a:t>Scanning </a:t>
            </a:r>
            <a:r>
              <a:rPr lang="fr-CA" sz="2800" dirty="0" err="1"/>
              <a:t>object</a:t>
            </a:r>
            <a:r>
              <a:rPr lang="fr-CA" sz="2800" dirty="0"/>
              <a:t>, </a:t>
            </a:r>
            <a:r>
              <a:rPr lang="fr-CA" sz="2800" dirty="0" err="1"/>
              <a:t>modifying</a:t>
            </a:r>
            <a:r>
              <a:rPr lang="fr-CA" sz="2800" dirty="0"/>
              <a:t> </a:t>
            </a:r>
            <a:r>
              <a:rPr lang="fr-CA" sz="2800" dirty="0" err="1"/>
              <a:t>it</a:t>
            </a:r>
            <a:r>
              <a:rPr lang="fr-CA" sz="2800" dirty="0"/>
              <a:t> and printing in 3D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400" dirty="0"/>
              <a:t>Possible </a:t>
            </a:r>
            <a:r>
              <a:rPr lang="fr-CA" sz="2400" dirty="0" err="1"/>
              <a:t>infringement</a:t>
            </a:r>
            <a:r>
              <a:rPr lang="fr-CA" sz="2400" dirty="0"/>
              <a:t>; UGC exception </a:t>
            </a:r>
            <a:r>
              <a:rPr lang="fr-CA" sz="2400" dirty="0" err="1"/>
              <a:t>may</a:t>
            </a:r>
            <a:r>
              <a:rPr lang="fr-CA" sz="2400" dirty="0"/>
              <a:t> </a:t>
            </a:r>
            <a:r>
              <a:rPr lang="fr-CA" sz="2400" dirty="0" err="1"/>
              <a:t>apply</a:t>
            </a:r>
            <a:endParaRPr lang="fr-CA" sz="2400" dirty="0"/>
          </a:p>
          <a:p>
            <a:r>
              <a:rPr lang="fr-CA" sz="2800" dirty="0" err="1"/>
              <a:t>Using</a:t>
            </a:r>
            <a:r>
              <a:rPr lang="fr-CA" sz="2800" dirty="0"/>
              <a:t> 3D model </a:t>
            </a:r>
            <a:r>
              <a:rPr lang="fr-CA" sz="2800" dirty="0" err="1"/>
              <a:t>from</a:t>
            </a:r>
            <a:r>
              <a:rPr lang="fr-CA" sz="2800" dirty="0"/>
              <a:t> </a:t>
            </a:r>
            <a:r>
              <a:rPr lang="fr-CA" sz="2800" dirty="0" err="1"/>
              <a:t>repository</a:t>
            </a:r>
            <a:r>
              <a:rPr lang="fr-CA" sz="2800" dirty="0"/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400" dirty="0"/>
              <a:t>Possible </a:t>
            </a:r>
            <a:r>
              <a:rPr lang="fr-CA" sz="2400" dirty="0" err="1"/>
              <a:t>infringement</a:t>
            </a:r>
            <a:r>
              <a:rPr lang="fr-CA" sz="2400" dirty="0"/>
              <a:t> if no licence or </a:t>
            </a:r>
            <a:r>
              <a:rPr lang="fr-CA" sz="2400" dirty="0" err="1"/>
              <a:t>terms</a:t>
            </a:r>
            <a:r>
              <a:rPr lang="fr-CA" sz="2400" dirty="0"/>
              <a:t> of licence are not </a:t>
            </a:r>
            <a:r>
              <a:rPr lang="fr-CA" sz="2400" dirty="0" err="1"/>
              <a:t>followed</a:t>
            </a:r>
            <a:r>
              <a:rPr lang="fr-CA" sz="2400" dirty="0"/>
              <a:t> </a:t>
            </a:r>
            <a:endParaRPr lang="fr-CA" sz="3000" dirty="0"/>
          </a:p>
          <a:p>
            <a:r>
              <a:rPr lang="fr-CA" sz="2800" dirty="0" err="1"/>
              <a:t>Using</a:t>
            </a:r>
            <a:r>
              <a:rPr lang="fr-CA" sz="2800" dirty="0"/>
              <a:t> 3D model of </a:t>
            </a:r>
            <a:r>
              <a:rPr lang="fr-CA" sz="2800" dirty="0" err="1"/>
              <a:t>unknown</a:t>
            </a:r>
            <a:r>
              <a:rPr lang="fr-CA" sz="2800" dirty="0"/>
              <a:t> </a:t>
            </a:r>
            <a:r>
              <a:rPr lang="fr-CA" sz="2800" dirty="0" err="1"/>
              <a:t>origin</a:t>
            </a:r>
            <a:endParaRPr lang="fr-CA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400" dirty="0"/>
              <a:t>Copy of file </a:t>
            </a:r>
            <a:r>
              <a:rPr lang="fr-CA" sz="2400" dirty="0" err="1"/>
              <a:t>itself</a:t>
            </a:r>
            <a:r>
              <a:rPr lang="fr-CA" sz="2400" dirty="0"/>
              <a:t> </a:t>
            </a:r>
            <a:r>
              <a:rPr lang="fr-CA" sz="2400" dirty="0" err="1"/>
              <a:t>could</a:t>
            </a:r>
            <a:r>
              <a:rPr lang="fr-CA" sz="2400" dirty="0"/>
              <a:t> </a:t>
            </a:r>
            <a:r>
              <a:rPr lang="fr-CA" sz="2400" dirty="0" err="1"/>
              <a:t>be</a:t>
            </a:r>
            <a:r>
              <a:rPr lang="fr-CA" sz="2400" dirty="0"/>
              <a:t> an </a:t>
            </a:r>
            <a:r>
              <a:rPr lang="fr-CA" sz="2400" dirty="0" err="1"/>
              <a:t>infringement</a:t>
            </a:r>
            <a:endParaRPr lang="fr-CA" sz="2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5" y="1684099"/>
            <a:ext cx="559622" cy="5596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460" y="2479733"/>
            <a:ext cx="497093" cy="49709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15" y="4859462"/>
            <a:ext cx="532616" cy="53261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57" y="3276769"/>
            <a:ext cx="497093" cy="49709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097" y="4104462"/>
            <a:ext cx="497093" cy="49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89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52625" y="715741"/>
            <a:ext cx="7948245" cy="684701"/>
          </a:xfrm>
        </p:spPr>
        <p:txBody>
          <a:bodyPr>
            <a:normAutofit/>
          </a:bodyPr>
          <a:lstStyle/>
          <a:p>
            <a:pPr algn="ctr"/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Reducing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Risks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82409" y="1584151"/>
            <a:ext cx="1022718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Include IP in guideline, policy, user agreement, waiver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of what users have to read and sign before using equipment/space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C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it prevent infringement? 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C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Transfer risk to users by making them liable (common but limited approach)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13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133792A-FA15-4792-8BDA-CF43075B8031}"/>
              </a:ext>
            </a:extLst>
          </p:cNvPr>
          <p:cNvSpPr txBox="1">
            <a:spLocks/>
          </p:cNvSpPr>
          <p:nvPr/>
        </p:nvSpPr>
        <p:spPr>
          <a:xfrm>
            <a:off x="4564123" y="5643018"/>
            <a:ext cx="6645467" cy="684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Examples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…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5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61937" y="634890"/>
            <a:ext cx="10379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Ottawa Public Library Imagine Space and Labs</a:t>
            </a:r>
          </a:p>
          <a:p>
            <a:pPr algn="ctr">
              <a:spcAft>
                <a:spcPts val="0"/>
              </a:spcAft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Customer agreement (for use of 3D printers or laser cutter) (website)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6471" y="1842887"/>
            <a:ext cx="7825769" cy="398886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96D787A-087C-40AB-A52F-918962B1AE7D}"/>
              </a:ext>
            </a:extLst>
          </p:cNvPr>
          <p:cNvSpPr/>
          <p:nvPr/>
        </p:nvSpPr>
        <p:spPr>
          <a:xfrm>
            <a:off x="3205902" y="6038444"/>
            <a:ext cx="6026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https://biblioottawalibrary.ca/en/using-the-equipment</a:t>
            </a:r>
            <a:endParaRPr lang="en-C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BD8E73DE-C393-412F-ACEC-2A875A67C66F}"/>
              </a:ext>
            </a:extLst>
          </p:cNvPr>
          <p:cNvSpPr/>
          <p:nvPr/>
        </p:nvSpPr>
        <p:spPr>
          <a:xfrm rot="10800000">
            <a:off x="7219666" y="3404796"/>
            <a:ext cx="978408" cy="48463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849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71120" y="737317"/>
            <a:ext cx="102271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Toronto Public Library Digital Innovation Hubs</a:t>
            </a:r>
          </a:p>
          <a:p>
            <a:pPr algn="ctr">
              <a:spcAft>
                <a:spcPts val="0"/>
              </a:spcAft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3D Design &amp; Printing (website)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3566" y="1882831"/>
            <a:ext cx="7184867" cy="403163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3DC3AF3-A83D-4AFD-99D3-3EFAA31735CE}"/>
              </a:ext>
            </a:extLst>
          </p:cNvPr>
          <p:cNvSpPr/>
          <p:nvPr/>
        </p:nvSpPr>
        <p:spPr>
          <a:xfrm rot="10800000">
            <a:off x="9587394" y="4785581"/>
            <a:ext cx="978408" cy="48463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19184C-E379-42E3-B801-00208A53DCAE}"/>
              </a:ext>
            </a:extLst>
          </p:cNvPr>
          <p:cNvSpPr/>
          <p:nvPr/>
        </p:nvSpPr>
        <p:spPr>
          <a:xfrm>
            <a:off x="333232" y="6244952"/>
            <a:ext cx="11525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https://www.torontopubliclibrary.ca/using-the-library/computer-services/innovation-spaces/3D-design-print.jsp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361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112063" y="709690"/>
            <a:ext cx="102271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Centennial College Libraries Makerspace</a:t>
            </a:r>
          </a:p>
          <a:p>
            <a:pPr algn="ctr">
              <a:spcAft>
                <a:spcPts val="0"/>
              </a:spcAft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3D Printing Policy (website)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394" y="2011241"/>
            <a:ext cx="10095212" cy="3380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4133A3-DE51-4EE1-AE17-3143B991D81C}"/>
              </a:ext>
            </a:extLst>
          </p:cNvPr>
          <p:cNvSpPr/>
          <p:nvPr/>
        </p:nvSpPr>
        <p:spPr>
          <a:xfrm>
            <a:off x="1704833" y="6122597"/>
            <a:ext cx="8782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https://library.centennialcollege.ca/about-the-library/policies/3d-printing-policy/</a:t>
            </a:r>
            <a:endParaRPr lang="en-CA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1F693A5-B814-4494-88A8-04415455D550}"/>
              </a:ext>
            </a:extLst>
          </p:cNvPr>
          <p:cNvSpPr/>
          <p:nvPr/>
        </p:nvSpPr>
        <p:spPr>
          <a:xfrm>
            <a:off x="448101" y="3701468"/>
            <a:ext cx="978408" cy="48463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486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82409" y="733632"/>
            <a:ext cx="102271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 of Toronto Scarborough Library</a:t>
            </a:r>
          </a:p>
          <a:p>
            <a:pPr algn="ctr">
              <a:spcAft>
                <a:spcPts val="0"/>
              </a:spcAft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Makerspace Access &amp; Policies (website)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7580" y="1863892"/>
            <a:ext cx="7789017" cy="400546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041AB83-B1C3-4F3C-9F97-8048CCA2A190}"/>
              </a:ext>
            </a:extLst>
          </p:cNvPr>
          <p:cNvSpPr/>
          <p:nvPr/>
        </p:nvSpPr>
        <p:spPr>
          <a:xfrm>
            <a:off x="2898289" y="6124368"/>
            <a:ext cx="6904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https://utsc.library.utoronto.ca/utsc-library-makerspace-access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903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173478" y="768176"/>
            <a:ext cx="102271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 of Ottawa Health Sciences Library</a:t>
            </a: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3D Printing at the Health Sciences Library (Research Guide)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776" y="2672948"/>
            <a:ext cx="11288448" cy="21757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DA636F9-82A8-4A32-8C01-0E4FFD37A03B}"/>
              </a:ext>
            </a:extLst>
          </p:cNvPr>
          <p:cNvSpPr/>
          <p:nvPr/>
        </p:nvSpPr>
        <p:spPr>
          <a:xfrm>
            <a:off x="3069926" y="6059463"/>
            <a:ext cx="6557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dirty="0"/>
              <a:t>Source: </a:t>
            </a:r>
            <a:r>
              <a:rPr lang="en-US" dirty="0">
                <a:hlinkClick r:id="rId7"/>
              </a:rPr>
              <a:t>http://uottawa.libguides.com/c.php?g=436695&amp;p=2976893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41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20093" y="582070"/>
            <a:ext cx="7948245" cy="684701"/>
          </a:xfrm>
        </p:spPr>
        <p:txBody>
          <a:bodyPr>
            <a:normAutofit fontScale="90000"/>
          </a:bodyPr>
          <a:lstStyle/>
          <a:p>
            <a:pPr algn="ctr"/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Copyright: Creative Commons Licences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620" y="1413331"/>
            <a:ext cx="5220767" cy="288985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902" y="1643804"/>
            <a:ext cx="425812" cy="43981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324" y="3089045"/>
            <a:ext cx="419390" cy="4331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659" y="3763539"/>
            <a:ext cx="437432" cy="45181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324" y="2360056"/>
            <a:ext cx="419390" cy="43318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152643" y="1659250"/>
            <a:ext cx="215213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A" sz="1800" dirty="0">
                <a:latin typeface="Calibri" panose="020F0502020204030204" pitchFamily="34" charset="0"/>
              </a:rPr>
              <a:t>Attribution (BY)</a:t>
            </a:r>
          </a:p>
          <a:p>
            <a:pPr>
              <a:spcBef>
                <a:spcPts val="600"/>
              </a:spcBef>
            </a:pPr>
            <a:endParaRPr lang="en-CA" sz="1800" dirty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CA" sz="1800" dirty="0" err="1">
                <a:latin typeface="Calibri" panose="020F0502020204030204" pitchFamily="34" charset="0"/>
              </a:rPr>
              <a:t>ShareAlike</a:t>
            </a:r>
            <a:r>
              <a:rPr lang="en-CA" sz="1800" dirty="0">
                <a:latin typeface="Calibri" panose="020F0502020204030204" pitchFamily="34" charset="0"/>
              </a:rPr>
              <a:t> (SA)</a:t>
            </a:r>
          </a:p>
          <a:p>
            <a:pPr>
              <a:spcBef>
                <a:spcPts val="600"/>
              </a:spcBef>
            </a:pPr>
            <a:endParaRPr lang="en-CA" sz="1800" dirty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CA" sz="1800" dirty="0" err="1">
                <a:latin typeface="Calibri" panose="020F0502020204030204" pitchFamily="34" charset="0"/>
              </a:rPr>
              <a:t>NonCommercial</a:t>
            </a:r>
            <a:r>
              <a:rPr lang="en-CA" sz="1800" dirty="0">
                <a:latin typeface="Calibri" panose="020F0502020204030204" pitchFamily="34" charset="0"/>
              </a:rPr>
              <a:t> (NC)</a:t>
            </a:r>
          </a:p>
          <a:p>
            <a:pPr>
              <a:spcBef>
                <a:spcPts val="600"/>
              </a:spcBef>
            </a:pPr>
            <a:endParaRPr lang="en-CA" sz="1800" dirty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CA" sz="1800" dirty="0" err="1">
                <a:latin typeface="Calibri" panose="020F0502020204030204" pitchFamily="34" charset="0"/>
              </a:rPr>
              <a:t>NoDerivatives</a:t>
            </a:r>
            <a:r>
              <a:rPr lang="en-CA" sz="1800" dirty="0">
                <a:latin typeface="Calibri" panose="020F0502020204030204" pitchFamily="34" charset="0"/>
              </a:rPr>
              <a:t> (ND)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0A0B21-5C6B-45FC-94A0-4FF54CF4B591}"/>
              </a:ext>
            </a:extLst>
          </p:cNvPr>
          <p:cNvSpPr/>
          <p:nvPr/>
        </p:nvSpPr>
        <p:spPr>
          <a:xfrm>
            <a:off x="2436306" y="5643257"/>
            <a:ext cx="7319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About the licences: </a:t>
            </a: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https://creativecommons.org/licenses/?lang=en</a:t>
            </a:r>
            <a:endParaRPr lang="en-CA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CF85D7A-E6C3-43B4-B6BF-BAA0A62EFEA3}"/>
              </a:ext>
            </a:extLst>
          </p:cNvPr>
          <p:cNvSpPr/>
          <p:nvPr/>
        </p:nvSpPr>
        <p:spPr>
          <a:xfrm>
            <a:off x="2489669" y="4594362"/>
            <a:ext cx="75130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Creative Commons Attribution 4.0 International Licence</a:t>
            </a:r>
            <a:endParaRPr lang="en-CA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5DFA613-5A14-4333-8890-A77A1201C42B}"/>
              </a:ext>
            </a:extLst>
          </p:cNvPr>
          <p:cNvSpPr/>
          <p:nvPr/>
        </p:nvSpPr>
        <p:spPr>
          <a:xfrm>
            <a:off x="5112636" y="5104685"/>
            <a:ext cx="2163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2400" dirty="0">
                <a:latin typeface="Calibri" panose="020F0502020204030204" pitchFamily="34" charset="0"/>
                <a:cs typeface="Calibri" panose="020F0502020204030204" pitchFamily="34" charset="0"/>
              </a:rPr>
              <a:t>CC BY NC SA 4.0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05CEDE0-88CA-460B-96A5-6C6B3907059C}"/>
              </a:ext>
            </a:extLst>
          </p:cNvPr>
          <p:cNvSpPr/>
          <p:nvPr/>
        </p:nvSpPr>
        <p:spPr>
          <a:xfrm>
            <a:off x="2873864" y="6241853"/>
            <a:ext cx="6150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CA" sz="1400" dirty="0">
                <a:latin typeface="Calibri" panose="020F0502020204030204" pitchFamily="34" charset="0"/>
              </a:rPr>
              <a:t>Icons and buttons from: </a:t>
            </a:r>
            <a:r>
              <a:rPr lang="en-CA" sz="1400" dirty="0">
                <a:latin typeface="Calibri" panose="020F0502020204030204" pitchFamily="34" charset="0"/>
                <a:hlinkClick r:id="rId12"/>
              </a:rPr>
              <a:t>Creative Commons Icons</a:t>
            </a:r>
            <a:r>
              <a:rPr lang="en-CA" sz="1400" dirty="0">
                <a:latin typeface="Calibri" panose="020F0502020204030204" pitchFamily="34" charset="0"/>
              </a:rPr>
              <a:t>, Creative Commons, </a:t>
            </a:r>
            <a:r>
              <a:rPr lang="en-CA" sz="1400" dirty="0">
                <a:latin typeface="Calibri" panose="020F0502020204030204" pitchFamily="34" charset="0"/>
                <a:hlinkClick r:id="rId13"/>
              </a:rPr>
              <a:t>CC BY 4.0</a:t>
            </a:r>
            <a:endParaRPr lang="en-CA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1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905250" y="2554879"/>
            <a:ext cx="66468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CA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information provided in this session does not constitute legal advice.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441" y="2109238"/>
            <a:ext cx="2645607" cy="264560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309367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5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030857" y="603768"/>
            <a:ext cx="7948245" cy="684701"/>
          </a:xfrm>
        </p:spPr>
        <p:txBody>
          <a:bodyPr>
            <a:normAutofit/>
          </a:bodyPr>
          <a:lstStyle/>
          <a:p>
            <a:pPr algn="ctr"/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Copyright: Public Domain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20</a:t>
            </a:fld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523161" y="1499456"/>
            <a:ext cx="93882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Copyright has expired</a:t>
            </a:r>
          </a:p>
          <a:p>
            <a:pPr>
              <a:spcAft>
                <a:spcPts val="0"/>
              </a:spcAft>
            </a:pPr>
            <a:endParaRPr lang="en-C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  <a:p>
            <a:pPr>
              <a:spcAft>
                <a:spcPts val="0"/>
              </a:spcAft>
            </a:pPr>
            <a:endParaRPr lang="en-C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Creator/copyright owner waived their rights and placed creation directly in the public domain using CC tool: 			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634" y="5193049"/>
            <a:ext cx="1883428" cy="6636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64" y="5164899"/>
            <a:ext cx="705169" cy="70516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22156E4-03F0-407C-9A81-AD6D96C38CC5}"/>
              </a:ext>
            </a:extLst>
          </p:cNvPr>
          <p:cNvSpPr/>
          <p:nvPr/>
        </p:nvSpPr>
        <p:spPr>
          <a:xfrm>
            <a:off x="3099052" y="6208404"/>
            <a:ext cx="6150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CA" sz="1400" dirty="0">
                <a:latin typeface="Calibri" panose="020F0502020204030204" pitchFamily="34" charset="0"/>
              </a:rPr>
              <a:t>Icon and button from: </a:t>
            </a:r>
            <a:r>
              <a:rPr lang="en-CA" sz="1400" dirty="0">
                <a:latin typeface="Calibri" panose="020F0502020204030204" pitchFamily="34" charset="0"/>
                <a:hlinkClick r:id="rId8"/>
              </a:rPr>
              <a:t>Creative Commons Icons</a:t>
            </a:r>
            <a:r>
              <a:rPr lang="en-CA" sz="1400" dirty="0">
                <a:latin typeface="Calibri" panose="020F0502020204030204" pitchFamily="34" charset="0"/>
              </a:rPr>
              <a:t>, Creative Commons, </a:t>
            </a:r>
            <a:r>
              <a:rPr lang="en-CA" sz="1400" dirty="0">
                <a:latin typeface="Calibri" panose="020F0502020204030204" pitchFamily="34" charset="0"/>
                <a:hlinkClick r:id="rId9"/>
              </a:rPr>
              <a:t>CC BY 4.0</a:t>
            </a:r>
            <a:endParaRPr lang="en-CA" sz="1400" dirty="0">
              <a:latin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76F878-4089-4F08-8AA0-F2FC64368DA8}"/>
              </a:ext>
            </a:extLst>
          </p:cNvPr>
          <p:cNvSpPr/>
          <p:nvPr/>
        </p:nvSpPr>
        <p:spPr>
          <a:xfrm>
            <a:off x="3905250" y="5210357"/>
            <a:ext cx="912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CC0</a:t>
            </a:r>
            <a:endParaRPr lang="en-CA" sz="3600" b="1" dirty="0"/>
          </a:p>
        </p:txBody>
      </p:sp>
    </p:spTree>
    <p:extLst>
      <p:ext uri="{BB962C8B-B14F-4D97-AF65-F5344CB8AC3E}">
        <p14:creationId xmlns:p14="http://schemas.microsoft.com/office/powerpoint/2010/main" val="182374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71667" y="602744"/>
            <a:ext cx="10448666" cy="760517"/>
          </a:xfrm>
        </p:spPr>
        <p:txBody>
          <a:bodyPr>
            <a:normAutofit/>
          </a:bodyPr>
          <a:lstStyle/>
          <a:p>
            <a:pPr algn="ctr"/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Open Content: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Suggested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Platforms 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21</a:t>
            </a:fld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694724" y="4488628"/>
            <a:ext cx="31858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Wikimedia Commons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  <a:hlinkClick r:id="rId6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u="sng" dirty="0">
                <a:solidFill>
                  <a:srgbClr val="1155CC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https://commons.wikimedia.org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Multimedia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various CC licences 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(click on item for more details)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7201" y="4520055"/>
            <a:ext cx="39657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Creative Commons (CC) Search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hlinkClick r:id="rId7"/>
              </a:rPr>
              <a:t>https://ccsearch.creativecommons.org/ </a:t>
            </a: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Images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Pulls CC-licensed content from various independent platforms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98304" y="1454074"/>
            <a:ext cx="3280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 err="1">
                <a:latin typeface="Calibri" panose="020F0502020204030204" pitchFamily="34" charset="0"/>
                <a:cs typeface="Calibri" panose="020F0502020204030204" pitchFamily="34" charset="0"/>
              </a:rPr>
              <a:t>Freesound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http://freesound.org/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Audio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various CC licences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73128" y="1454075"/>
            <a:ext cx="3280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Free Music Archive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http://freemusicarchive.org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Audio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various CC licences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64249" y="1454075"/>
            <a:ext cx="3280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 err="1">
                <a:latin typeface="Calibri" panose="020F0502020204030204" pitchFamily="34" charset="0"/>
                <a:cs typeface="Calibri" panose="020F0502020204030204" pitchFamily="34" charset="0"/>
              </a:rPr>
              <a:t>Jamendo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 Music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10"/>
              </a:rPr>
              <a:t>https://www.jamendo.com/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Audio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various CC licences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05192" y="2987065"/>
            <a:ext cx="3280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 err="1">
                <a:latin typeface="Calibri" panose="020F0502020204030204" pitchFamily="34" charset="0"/>
                <a:cs typeface="Calibri" panose="020F0502020204030204" pitchFamily="34" charset="0"/>
              </a:rPr>
              <a:t>SoundCloud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https://soundcloud.com/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Audio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for Creative Commons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00424" y="2987064"/>
            <a:ext cx="3280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Internet Archive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12"/>
              </a:rPr>
              <a:t>https://archive.org/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Multimedia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various CC licences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853272" y="4467687"/>
            <a:ext cx="37467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YouTube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  <a:hlinkClick r:id="rId13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u="sng" dirty="0">
                <a:solidFill>
                  <a:srgbClr val="1155CC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3"/>
              </a:rPr>
              <a:t>https://www.youtube.com/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Look under “Show More” for licence; 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and then filter by Creative Commons under “Filters”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62352" y="2990359"/>
            <a:ext cx="34160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Vimeo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  <a:hlinkClick r:id="rId14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u="sng" dirty="0">
                <a:solidFill>
                  <a:srgbClr val="1155CC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4"/>
              </a:rPr>
              <a:t>https://vimeo.com/</a:t>
            </a: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and then filter by licence under “More filters” -- “License”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76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71667" y="631429"/>
            <a:ext cx="10448666" cy="684701"/>
          </a:xfrm>
        </p:spPr>
        <p:txBody>
          <a:bodyPr>
            <a:normAutofit/>
          </a:bodyPr>
          <a:lstStyle/>
          <a:p>
            <a:pPr algn="ctr"/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Open Content: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Suggested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Platforms 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22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521170" y="1352561"/>
            <a:ext cx="33310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Flickr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  <a:hlinkClick r:id="rId6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u="sng" dirty="0">
                <a:solidFill>
                  <a:srgbClr val="1155CC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https://www.flickr.com/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and then filter by licence under “Any license”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097940" y="1308874"/>
            <a:ext cx="32801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 err="1">
                <a:latin typeface="Calibri" panose="020F0502020204030204" pitchFamily="34" charset="0"/>
                <a:cs typeface="Calibri" panose="020F0502020204030204" pitchFamily="34" charset="0"/>
              </a:rPr>
              <a:t>Pixabay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u="sng" dirty="0">
                <a:solidFill>
                  <a:srgbClr val="1155CC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https://pixabay.com/</a:t>
            </a:r>
            <a:endParaRPr lang="en-CA" u="sng" dirty="0">
              <a:solidFill>
                <a:srgbClr val="1155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</a:t>
            </a:r>
            <a:r>
              <a:rPr lang="en-CA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Pixabay</a:t>
            </a: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licence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(similar to CC0 public domain)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65143" y="2826375"/>
            <a:ext cx="26430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Visual Hunt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https://visualhunt.com/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Images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Under various CC licences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Search and then filter by licence type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12396" y="2880971"/>
            <a:ext cx="33310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Pexels</a:t>
            </a:r>
            <a:endParaRPr lang="en-CA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https://www.pexels.com/</a:t>
            </a: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Under </a:t>
            </a:r>
            <a:r>
              <a:rPr lang="en-CA" dirty="0" err="1">
                <a:latin typeface="Calibri" panose="020F0502020204030204" pitchFamily="34" charset="0"/>
                <a:cs typeface="Calibri" panose="020F0502020204030204" pitchFamily="34" charset="0"/>
              </a:rPr>
              <a:t>Pexel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 licence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(similar to CC0 public domain)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104762" y="2775895"/>
            <a:ext cx="33310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Unsplash</a:t>
            </a:r>
            <a:endParaRPr lang="en-CA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0"/>
              </a:rPr>
              <a:t>https://unsplash.com/</a:t>
            </a: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Images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Under </a:t>
            </a:r>
            <a:r>
              <a:rPr lang="en-CA" dirty="0" err="1">
                <a:latin typeface="Calibri" panose="020F0502020204030204" pitchFamily="34" charset="0"/>
                <a:cs typeface="Calibri" panose="020F0502020204030204" pitchFamily="34" charset="0"/>
              </a:rPr>
              <a:t>Unsplash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 licence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(similar to CC0 public domain)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89114" y="1352430"/>
            <a:ext cx="33310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Google Images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  <a:hlinkClick r:id="rId6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u="sng" dirty="0">
                <a:solidFill>
                  <a:srgbClr val="1155CC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https://images.google.com/</a:t>
            </a:r>
            <a:endParaRPr lang="en-CA" u="sng" dirty="0">
              <a:solidFill>
                <a:srgbClr val="1155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Images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and then filter by licence under “Tools” -- “Usage rights”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1622" y="4633884"/>
            <a:ext cx="30532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 err="1">
                <a:latin typeface="Calibri" panose="020F0502020204030204" pitchFamily="34" charset="0"/>
                <a:cs typeface="Calibri" panose="020F0502020204030204" pitchFamily="34" charset="0"/>
              </a:rPr>
              <a:t>Thingiverse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12"/>
              </a:rPr>
              <a:t>https://www.thingiverse.com/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3D models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and refine by “License Type”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334871" y="4631914"/>
            <a:ext cx="24625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 err="1">
                <a:latin typeface="Calibri" panose="020F0502020204030204" pitchFamily="34" charset="0"/>
                <a:cs typeface="Calibri" panose="020F0502020204030204" pitchFamily="34" charset="0"/>
              </a:rPr>
              <a:t>Sketchfab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13"/>
              </a:rPr>
              <a:t>https://sketchfab.com/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3D models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and look for “License” information in the model’s description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71225" y="4580701"/>
            <a:ext cx="24818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NIH 3D Print Exchange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14"/>
              </a:rPr>
              <a:t>https://3dprint.nih.gov/discover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Science-related 3D models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by “License”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978287" y="4592688"/>
            <a:ext cx="30714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b="1" dirty="0" err="1">
                <a:latin typeface="Calibri" panose="020F0502020204030204" pitchFamily="34" charset="0"/>
                <a:cs typeface="Calibri" panose="020F0502020204030204" pitchFamily="34" charset="0"/>
              </a:rPr>
              <a:t>YouMagine</a:t>
            </a:r>
            <a:endParaRPr lang="en-CA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  <a:hlinkClick r:id="rId15"/>
              </a:rPr>
              <a:t>https://www.youmagine.com/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3D models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and look for “License” information in the model’s description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13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21876" y="547857"/>
            <a:ext cx="7948245" cy="684701"/>
          </a:xfrm>
        </p:spPr>
        <p:txBody>
          <a:bodyPr>
            <a:normAutofit/>
          </a:bodyPr>
          <a:lstStyle/>
          <a:p>
            <a:pPr algn="ctr"/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Raising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Awareness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4168" y="1290306"/>
            <a:ext cx="10975140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Waiver transferring liability is not a teachable moment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Educating and informing without being “IP police”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CA" sz="2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Focus on makerspace users’ own rights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CA" sz="2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Successful copyright (IP) instruction focuses on users </a:t>
            </a:r>
            <a:r>
              <a:rPr lang="en-CA" sz="2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en-CA" sz="2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creators, not just or primarily their risk of infringement:</a:t>
            </a:r>
          </a:p>
          <a:p>
            <a:pPr lvl="2"/>
            <a:r>
              <a:rPr lang="en-CA" sz="2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who owns IP over what is created in makerspace</a:t>
            </a:r>
          </a:p>
          <a:p>
            <a:pPr lvl="2"/>
            <a:r>
              <a:rPr lang="en-CA" sz="2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information on how to apply for IP protection beyond copyright</a:t>
            </a:r>
          </a:p>
          <a:p>
            <a:pPr lvl="2"/>
            <a:r>
              <a:rPr lang="en-CA" sz="2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information about Creative Commons licences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you have a copyright officer, librarian, specialist or other IP advisor on campus? Talk to them about policy, consultations, instruction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42558" y="3992197"/>
            <a:ext cx="106556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CA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“While often libraries are preoccupied with preventing infringement of intellectual property, makerspace users are creating novel items everyday which may be eligible for protection under a patent, trademark, copyright, or Creative Commons license.”</a:t>
            </a:r>
          </a:p>
          <a:p>
            <a:pPr>
              <a:spcAft>
                <a:spcPts val="0"/>
              </a:spcAft>
            </a:pPr>
            <a:r>
              <a:rPr lang="en-C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400" dirty="0" err="1"/>
              <a:t>Radniecki</a:t>
            </a:r>
            <a:r>
              <a:rPr lang="en-US" sz="2400" dirty="0"/>
              <a:t> (2018) </a:t>
            </a:r>
            <a:endParaRPr lang="en-C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24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56806" y="608031"/>
            <a:ext cx="102271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“Don’t default to assuming that there is an IP problem with makerspace technologies, but there are some concerns.”</a:t>
            </a:r>
          </a:p>
          <a:p>
            <a:pPr algn="r">
              <a:spcAft>
                <a:spcPts val="0"/>
              </a:spcAft>
            </a:pPr>
            <a:r>
              <a:rPr lang="en-C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-Austin, McNally and </a:t>
            </a:r>
            <a:r>
              <a:rPr lang="en-CA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Trosow</a:t>
            </a:r>
            <a:r>
              <a:rPr lang="en-C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(2015)</a:t>
            </a:r>
            <a:endParaRPr lang="en-C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B69AA6-FCB1-433D-AA22-E7439CC691E1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795055" y="1722445"/>
            <a:ext cx="2601889" cy="260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40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52625" y="615678"/>
            <a:ext cx="8418195" cy="1053102"/>
          </a:xfrm>
        </p:spPr>
        <p:txBody>
          <a:bodyPr>
            <a:normAutofit/>
          </a:bodyPr>
          <a:lstStyle/>
          <a:p>
            <a:pPr algn="ctr"/>
            <a:r>
              <a:rPr lang="fr-CA" altLang="en-US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Thank</a:t>
            </a:r>
            <a:r>
              <a:rPr lang="fr-CA" altLang="en-US" b="1" dirty="0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</a:t>
            </a:r>
            <a:r>
              <a:rPr lang="fr-CA" altLang="en-US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you</a:t>
            </a:r>
            <a:r>
              <a:rPr lang="fr-CA" altLang="en-US" b="1" dirty="0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!</a:t>
            </a:r>
            <a:endParaRPr lang="en-CA" altLang="en-US" b="1" dirty="0">
              <a:solidFill>
                <a:srgbClr val="8F001A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357790" y="1998601"/>
            <a:ext cx="5053767" cy="4154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CA" b="1" dirty="0" err="1">
                <a:latin typeface="Calibri" panose="020F0502020204030204" pitchFamily="34" charset="0"/>
              </a:rPr>
              <a:t>Mélanie</a:t>
            </a:r>
            <a:r>
              <a:rPr lang="en-CA" b="1" dirty="0">
                <a:latin typeface="Calibri" panose="020F0502020204030204" pitchFamily="34" charset="0"/>
              </a:rPr>
              <a:t> Brunet</a:t>
            </a:r>
            <a:endParaRPr lang="en-CA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CA" dirty="0">
                <a:latin typeface="Calibri" panose="020F0502020204030204" pitchFamily="34" charset="0"/>
              </a:rPr>
              <a:t>Copyright Services </a:t>
            </a:r>
            <a:r>
              <a:rPr lang="fr-CA" dirty="0" err="1">
                <a:latin typeface="Calibri" panose="020F0502020204030204" pitchFamily="34" charset="0"/>
              </a:rPr>
              <a:t>Librarian</a:t>
            </a:r>
            <a:r>
              <a:rPr lang="fr-CA" dirty="0">
                <a:latin typeface="Calibri" panose="020F050202020403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en-CA" dirty="0">
                <a:latin typeface="Calibri" panose="020F0502020204030204" pitchFamily="34" charset="0"/>
                <a:hlinkClick r:id="rId6"/>
              </a:rPr>
              <a:t>melanie.brunet@uottawa.ca</a:t>
            </a:r>
            <a:endParaRPr lang="en-CA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CA" dirty="0">
                <a:latin typeface="Calibri" panose="020F0502020204030204" pitchFamily="34" charset="0"/>
              </a:rPr>
              <a:t>@</a:t>
            </a:r>
            <a:r>
              <a:rPr lang="en-CA" dirty="0" err="1">
                <a:latin typeface="Calibri" panose="020F0502020204030204" pitchFamily="34" charset="0"/>
              </a:rPr>
              <a:t>MelanieBrunet</a:t>
            </a:r>
            <a:endParaRPr lang="en-CA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en-CA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CA" b="1" dirty="0" smtClean="0">
                <a:latin typeface="Calibri" panose="020F0502020204030204" pitchFamily="34" charset="0"/>
              </a:rPr>
              <a:t>Copyright </a:t>
            </a:r>
            <a:r>
              <a:rPr lang="en-CA" b="1" dirty="0">
                <a:latin typeface="Calibri" panose="020F0502020204030204" pitchFamily="34" charset="0"/>
              </a:rPr>
              <a:t>at uOttawa</a:t>
            </a:r>
          </a:p>
          <a:p>
            <a:pPr marL="0" indent="0" algn="ctr">
              <a:buNone/>
            </a:pPr>
            <a:r>
              <a:rPr lang="en-CA" altLang="en-US" dirty="0"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  <a:hlinkClick r:id="rId7"/>
              </a:rPr>
              <a:t>copyright.uottawa.ca</a:t>
            </a:r>
            <a:endParaRPr lang="en-CA" altLang="en-US" dirty="0"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0EAB49-AC82-4D3A-8CA6-C8F02FCB1F95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7783925" y="2127619"/>
            <a:ext cx="2800255" cy="280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21877" y="594043"/>
            <a:ext cx="7948245" cy="684701"/>
          </a:xfrm>
        </p:spPr>
        <p:txBody>
          <a:bodyPr/>
          <a:lstStyle/>
          <a:p>
            <a:pPr algn="ctr"/>
            <a:r>
              <a:rPr lang="fr-CA" altLang="en-US" sz="4000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Suggested</a:t>
            </a:r>
            <a:r>
              <a:rPr lang="fr-CA" altLang="en-US" sz="4000" b="1" dirty="0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</a:t>
            </a:r>
            <a:r>
              <a:rPr lang="fr-CA" altLang="en-US" sz="4000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Readings</a:t>
            </a:r>
            <a:endParaRPr lang="en-CA" altLang="en-US" sz="4000" b="1" dirty="0">
              <a:solidFill>
                <a:srgbClr val="8F001A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6989" y="1494590"/>
            <a:ext cx="1084085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/>
              <a:t>Mallory Austin, Michael B. McNally, and Samuel E. </a:t>
            </a:r>
            <a:r>
              <a:rPr lang="en-US" sz="2100" dirty="0" err="1"/>
              <a:t>Trosow</a:t>
            </a:r>
            <a:r>
              <a:rPr lang="en-US" sz="2100" dirty="0"/>
              <a:t> (2015), “Intellectual Property, Makerspaces and 3D Printing,” Presentation for 2015 Ontario Library Association Super Conference, Toronto (January 29, 2015), </a:t>
            </a:r>
            <a:r>
              <a:rPr lang="en-US" sz="2100" dirty="0">
                <a:hlinkClick r:id="rId6"/>
              </a:rPr>
              <a:t>https://doi.org/10.7939/R3B853Q46</a:t>
            </a:r>
            <a:r>
              <a:rPr lang="en-US" sz="2100" dirty="0"/>
              <a:t> (</a:t>
            </a:r>
            <a:r>
              <a:rPr lang="en-US" sz="2100" dirty="0">
                <a:hlinkClick r:id="rId7"/>
              </a:rPr>
              <a:t>CC BY 3.0</a:t>
            </a:r>
            <a:r>
              <a:rPr lang="en-US" sz="2100" dirty="0"/>
              <a:t>) [includes scenarios]</a:t>
            </a:r>
          </a:p>
          <a:p>
            <a:endParaRPr lang="en-US" sz="2100" dirty="0"/>
          </a:p>
          <a:p>
            <a:r>
              <a:rPr lang="en-US" sz="2100" dirty="0"/>
              <a:t>Jennifer Horton (2017), “A Content Analysis of 3D Printing Policies at Academic Libraries,” </a:t>
            </a:r>
            <a:r>
              <a:rPr lang="en-US" sz="2100" i="1" dirty="0"/>
              <a:t>Journal of Library Administration</a:t>
            </a:r>
            <a:r>
              <a:rPr lang="en-US" sz="2100" dirty="0"/>
              <a:t>, 57:3, 267-281, DOI: </a:t>
            </a:r>
            <a:r>
              <a:rPr lang="en-US" sz="2100" dirty="0">
                <a:hlinkClick r:id="rId8"/>
              </a:rPr>
              <a:t>10.1080/01930826.2016.1258876</a:t>
            </a:r>
            <a:r>
              <a:rPr lang="en-US" sz="2100" dirty="0"/>
              <a:t> [US context]</a:t>
            </a:r>
          </a:p>
          <a:p>
            <a:endParaRPr lang="en-US" sz="2100" dirty="0"/>
          </a:p>
          <a:p>
            <a:r>
              <a:rPr lang="en-US" sz="2100" dirty="0"/>
              <a:t>Tara </a:t>
            </a:r>
            <a:r>
              <a:rPr lang="en-US" sz="2100" dirty="0" err="1"/>
              <a:t>Radniecki</a:t>
            </a:r>
            <a:r>
              <a:rPr lang="en-US" sz="2100" dirty="0"/>
              <a:t> (2018), “Intellectual Property in the Makerspace,” </a:t>
            </a:r>
            <a:r>
              <a:rPr lang="en-US" sz="2100" i="1" dirty="0"/>
              <a:t>Journal of Library Administration</a:t>
            </a:r>
            <a:r>
              <a:rPr lang="en-US" sz="2100" dirty="0"/>
              <a:t>, 58:6, 545-560, DOI: </a:t>
            </a:r>
            <a:r>
              <a:rPr lang="en-US" sz="2100" dirty="0">
                <a:hlinkClick r:id="rId9"/>
              </a:rPr>
              <a:t>10.1080/01930826.2018.1491178</a:t>
            </a:r>
            <a:r>
              <a:rPr lang="en-US" sz="2100" dirty="0"/>
              <a:t> [US context]</a:t>
            </a:r>
          </a:p>
          <a:p>
            <a:endParaRPr lang="fr-CA" sz="2100" dirty="0"/>
          </a:p>
          <a:p>
            <a:r>
              <a:rPr lang="fr-CA" sz="2100" dirty="0"/>
              <a:t>Michael Weinberg (2014), </a:t>
            </a:r>
            <a:r>
              <a:rPr lang="en-US" sz="2100" dirty="0"/>
              <a:t>“</a:t>
            </a:r>
            <a:r>
              <a:rPr lang="fr-CA" sz="2100" dirty="0"/>
              <a:t>US Legal </a:t>
            </a:r>
            <a:r>
              <a:rPr lang="fr-CA" sz="2100" dirty="0" err="1"/>
              <a:t>Lessons</a:t>
            </a:r>
            <a:r>
              <a:rPr lang="fr-CA" sz="2100" dirty="0"/>
              <a:t> </a:t>
            </a:r>
            <a:r>
              <a:rPr lang="fr-CA" sz="2100" dirty="0" err="1"/>
              <a:t>from</a:t>
            </a:r>
            <a:r>
              <a:rPr lang="fr-CA" sz="2100" dirty="0"/>
              <a:t> </a:t>
            </a:r>
            <a:r>
              <a:rPr lang="fr-CA" sz="2100" dirty="0" err="1"/>
              <a:t>Canada’s</a:t>
            </a:r>
            <a:r>
              <a:rPr lang="fr-CA" sz="2100" dirty="0"/>
              <a:t> First SLT IP </a:t>
            </a:r>
            <a:r>
              <a:rPr lang="fr-CA" sz="2100" dirty="0" err="1"/>
              <a:t>Infringement</a:t>
            </a:r>
            <a:r>
              <a:rPr lang="fr-CA" sz="2100" dirty="0"/>
              <a:t> Case,</a:t>
            </a:r>
            <a:r>
              <a:rPr lang="en-US" sz="2100" dirty="0"/>
              <a:t>” </a:t>
            </a:r>
            <a:r>
              <a:rPr lang="fr-CA" sz="2100" i="1" dirty="0" err="1"/>
              <a:t>Make</a:t>
            </a:r>
            <a:r>
              <a:rPr lang="fr-CA" sz="2100" i="1" dirty="0"/>
              <a:t>: Magazine</a:t>
            </a:r>
            <a:r>
              <a:rPr lang="fr-CA" sz="2100" dirty="0"/>
              <a:t>, </a:t>
            </a:r>
            <a:r>
              <a:rPr lang="fr-CA" sz="2100" dirty="0">
                <a:hlinkClick r:id="rId10"/>
              </a:rPr>
              <a:t>https://makezine.com/2014/06/25/us-legal-lessons-from-canadas-first-stl-ip-infringement-case/</a:t>
            </a:r>
            <a:r>
              <a:rPr lang="fr-CA" sz="2100" dirty="0"/>
              <a:t> [US </a:t>
            </a:r>
            <a:r>
              <a:rPr lang="fr-CA" sz="2100" dirty="0" err="1"/>
              <a:t>context</a:t>
            </a:r>
            <a:r>
              <a:rPr lang="fr-CA" sz="2100" dirty="0"/>
              <a:t> </a:t>
            </a:r>
            <a:r>
              <a:rPr lang="fr-CA" sz="2100" dirty="0" err="1"/>
              <a:t>inspired</a:t>
            </a:r>
            <a:r>
              <a:rPr lang="fr-CA" sz="2100" dirty="0"/>
              <a:t> by Canadian case]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39547" y="6305074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96939" y="453402"/>
            <a:ext cx="7948245" cy="684701"/>
          </a:xfrm>
        </p:spPr>
        <p:txBody>
          <a:bodyPr/>
          <a:lstStyle/>
          <a:p>
            <a:pPr algn="ctr"/>
            <a:r>
              <a:rPr lang="fr-CA" altLang="en-US" sz="4000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Suggested</a:t>
            </a:r>
            <a:r>
              <a:rPr lang="fr-CA" altLang="en-US" sz="4000" b="1" dirty="0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</a:t>
            </a:r>
            <a:r>
              <a:rPr lang="fr-CA" altLang="en-US" sz="4000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Resources</a:t>
            </a:r>
            <a:endParaRPr lang="en-CA" altLang="en-US" sz="4000" b="1" dirty="0">
              <a:solidFill>
                <a:srgbClr val="8F001A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5092" y="1127772"/>
            <a:ext cx="1063160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Opening Up Copyright Instructional Modules (University of Alberta): </a:t>
            </a:r>
            <a:r>
              <a:rPr lang="en-US" dirty="0">
                <a:hlinkClick r:id="rId6"/>
              </a:rPr>
              <a:t>https://sites.library.ualberta.ca/copyright/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 err="1"/>
              <a:t>Makerspaces</a:t>
            </a:r>
            <a:r>
              <a:rPr lang="fr-CA" dirty="0"/>
              <a:t> and Copyright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 err="1"/>
              <a:t>Other</a:t>
            </a:r>
            <a:r>
              <a:rPr lang="fr-CA" dirty="0"/>
              <a:t> Types of 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 err="1"/>
              <a:t>Including</a:t>
            </a:r>
            <a:r>
              <a:rPr lang="fr-CA" dirty="0"/>
              <a:t> </a:t>
            </a:r>
            <a:r>
              <a:rPr lang="fr-CA" dirty="0" err="1"/>
              <a:t>Third</a:t>
            </a:r>
            <a:r>
              <a:rPr lang="fr-CA" dirty="0"/>
              <a:t> Party Content in </a:t>
            </a:r>
            <a:r>
              <a:rPr lang="fr-CA" dirty="0" err="1"/>
              <a:t>Your</a:t>
            </a:r>
            <a:r>
              <a:rPr lang="fr-CA" dirty="0"/>
              <a:t> </a:t>
            </a:r>
            <a:r>
              <a:rPr lang="fr-CA" dirty="0" err="1"/>
              <a:t>Work</a:t>
            </a:r>
            <a:endParaRPr lang="fr-CA" dirty="0"/>
          </a:p>
          <a:p>
            <a:endParaRPr lang="fr-CA" dirty="0"/>
          </a:p>
          <a:p>
            <a:r>
              <a:rPr lang="fr-CA" dirty="0"/>
              <a:t>Canadian </a:t>
            </a:r>
            <a:r>
              <a:rPr lang="fr-CA" dirty="0" err="1"/>
              <a:t>Intellectual</a:t>
            </a:r>
            <a:r>
              <a:rPr lang="fr-CA" dirty="0"/>
              <a:t> </a:t>
            </a:r>
            <a:r>
              <a:rPr lang="fr-CA" dirty="0" err="1"/>
              <a:t>Property</a:t>
            </a:r>
            <a:r>
              <a:rPr lang="fr-CA" dirty="0"/>
              <a:t> Office guides: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A guide to copyright: </a:t>
            </a:r>
            <a:r>
              <a:rPr lang="fr-CA" dirty="0">
                <a:hlinkClick r:id="rId7"/>
              </a:rPr>
              <a:t>http://www.ic.gc.ca/eic/site/cipointernet-internetopic.nsf/eng/h_wr02281.html?Open&amp;wt_src=cipo-cpyrght-main&amp;wt_cxt=learn</a:t>
            </a:r>
            <a:r>
              <a:rPr lang="fr-CA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A guide to patents: </a:t>
            </a:r>
            <a:r>
              <a:rPr lang="fr-CA" dirty="0">
                <a:hlinkClick r:id="rId8"/>
              </a:rPr>
              <a:t>http://www.ic.gc.ca/eic/site/cipointernet-internetopic.nsf/eng/h_wr03652.html</a:t>
            </a:r>
            <a:endParaRPr lang="fr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A guide to </a:t>
            </a:r>
            <a:r>
              <a:rPr lang="fr-CA" dirty="0" err="1"/>
              <a:t>trademarks</a:t>
            </a:r>
            <a:r>
              <a:rPr lang="fr-CA" dirty="0"/>
              <a:t>: </a:t>
            </a:r>
            <a:r>
              <a:rPr lang="fr-CA" dirty="0">
                <a:hlinkClick r:id="rId9"/>
              </a:rPr>
              <a:t>http://www.ic.gc.ca/eic/site/cipointernet-internetopic.nsf/eng/h_wr02360.html?Open&amp;wt_src=cipo-tm-main&amp;wt_cxt=learn</a:t>
            </a:r>
            <a:r>
              <a:rPr lang="fr-CA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A guide to </a:t>
            </a:r>
            <a:r>
              <a:rPr lang="fr-CA" dirty="0" err="1"/>
              <a:t>industrial</a:t>
            </a:r>
            <a:r>
              <a:rPr lang="fr-CA" dirty="0"/>
              <a:t> designs: </a:t>
            </a:r>
            <a:r>
              <a:rPr lang="fr-CA" dirty="0">
                <a:hlinkClick r:id="rId10"/>
              </a:rPr>
              <a:t>http://www.ic.gc.ca/eic/site/cipointernet-internetopic.nsf/eng/h_wr02300.html?Open&amp;wt_src=cipo-id-main&amp;wt_cxt=learn</a:t>
            </a:r>
            <a:endParaRPr lang="fr-C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 dirty="0"/>
          </a:p>
          <a:p>
            <a:r>
              <a:rPr lang="fr-CA" dirty="0"/>
              <a:t>Canadian </a:t>
            </a:r>
            <a:r>
              <a:rPr lang="fr-CA" dirty="0" err="1"/>
              <a:t>laws</a:t>
            </a:r>
            <a:r>
              <a:rPr lang="fr-CA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i="1" dirty="0"/>
              <a:t>Copyright </a:t>
            </a:r>
            <a:r>
              <a:rPr lang="fr-CA" i="1" dirty="0" err="1"/>
              <a:t>Act</a:t>
            </a:r>
            <a:r>
              <a:rPr lang="fr-CA" dirty="0"/>
              <a:t>: </a:t>
            </a:r>
            <a:r>
              <a:rPr lang="fr-CA" dirty="0">
                <a:hlinkClick r:id="rId11"/>
              </a:rPr>
              <a:t>https://laws-lois.justice.gc.ca/eng/acts/C-42/Index.html</a:t>
            </a:r>
            <a:r>
              <a:rPr lang="fr-CA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i="1" dirty="0"/>
              <a:t>Trade-marks </a:t>
            </a:r>
            <a:r>
              <a:rPr lang="fr-CA" i="1" dirty="0" err="1"/>
              <a:t>Act</a:t>
            </a:r>
            <a:r>
              <a:rPr lang="fr-CA" dirty="0"/>
              <a:t>: </a:t>
            </a:r>
            <a:r>
              <a:rPr lang="fr-CA" dirty="0">
                <a:hlinkClick r:id="rId12"/>
              </a:rPr>
              <a:t>https://laws-lois.justice.gc.ca/eng/acts/t-13/</a:t>
            </a:r>
            <a:r>
              <a:rPr lang="fr-CA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i="1" dirty="0" err="1"/>
              <a:t>Industrial</a:t>
            </a:r>
            <a:r>
              <a:rPr lang="fr-CA" i="1" dirty="0"/>
              <a:t> Design </a:t>
            </a:r>
            <a:r>
              <a:rPr lang="fr-CA" i="1" dirty="0" err="1"/>
              <a:t>Act</a:t>
            </a:r>
            <a:r>
              <a:rPr lang="fr-CA" dirty="0"/>
              <a:t>: </a:t>
            </a:r>
            <a:r>
              <a:rPr lang="fr-CA" dirty="0">
                <a:hlinkClick r:id="rId13"/>
              </a:rPr>
              <a:t>https://laws-lois.justice.gc.ca/eng/acts/i-9/index.html</a:t>
            </a:r>
            <a:r>
              <a:rPr lang="fr-CA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i="1" dirty="0"/>
              <a:t>Patent </a:t>
            </a:r>
            <a:r>
              <a:rPr lang="fr-CA" i="1" dirty="0" err="1"/>
              <a:t>Act</a:t>
            </a:r>
            <a:r>
              <a:rPr lang="fr-CA" dirty="0"/>
              <a:t>: </a:t>
            </a:r>
            <a:r>
              <a:rPr lang="fr-CA" dirty="0">
                <a:hlinkClick r:id="rId14"/>
              </a:rPr>
              <a:t>https://laws-lois.justice.gc.ca/eng/acts/p-4/index.html</a:t>
            </a:r>
            <a:r>
              <a:rPr lang="fr-CA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39547" y="6305074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11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21877" y="498339"/>
            <a:ext cx="7948245" cy="684701"/>
          </a:xfrm>
        </p:spPr>
        <p:txBody>
          <a:bodyPr/>
          <a:lstStyle/>
          <a:p>
            <a:pPr algn="ctr"/>
            <a:r>
              <a:rPr lang="fr-CA" altLang="en-US" sz="4000" b="1" dirty="0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Icon </a:t>
            </a:r>
            <a:r>
              <a:rPr lang="fr-CA" altLang="en-US" sz="4000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Credits</a:t>
            </a:r>
            <a:endParaRPr lang="en-CA" altLang="en-US" sz="4000" b="1" dirty="0">
              <a:solidFill>
                <a:srgbClr val="8F001A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1344" y="1300379"/>
            <a:ext cx="106293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400" dirty="0" err="1"/>
              <a:t>Icons</a:t>
            </a:r>
            <a:r>
              <a:rPr lang="fr-CA" sz="2400" dirty="0"/>
              <a:t> </a:t>
            </a:r>
            <a:r>
              <a:rPr lang="fr-CA" sz="2400" dirty="0" err="1"/>
              <a:t>from</a:t>
            </a:r>
            <a:r>
              <a:rPr lang="fr-CA" sz="2400" dirty="0"/>
              <a:t> the </a:t>
            </a:r>
            <a:r>
              <a:rPr lang="fr-CA" sz="2400" dirty="0">
                <a:hlinkClick r:id="rId6"/>
              </a:rPr>
              <a:t>Noun Project</a:t>
            </a:r>
            <a:r>
              <a:rPr lang="fr-CA" sz="2400" dirty="0"/>
              <a:t>, </a:t>
            </a:r>
            <a:r>
              <a:rPr lang="fr-CA" sz="2400" dirty="0" err="1"/>
              <a:t>NounPro</a:t>
            </a:r>
            <a:r>
              <a:rPr lang="fr-CA" sz="2400" dirty="0"/>
              <a:t> </a:t>
            </a:r>
            <a:r>
              <a:rPr lang="fr-CA" sz="2400" dirty="0" err="1"/>
              <a:t>royalty</a:t>
            </a:r>
            <a:r>
              <a:rPr lang="fr-CA" sz="2400" dirty="0"/>
              <a:t>-free licence: </a:t>
            </a:r>
          </a:p>
          <a:p>
            <a:endParaRPr lang="fr-CA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/>
              <a:t>Slide 2 – </a:t>
            </a:r>
            <a:r>
              <a:rPr lang="fr-CA" sz="2400" dirty="0">
                <a:hlinkClick r:id="rId7"/>
              </a:rPr>
              <a:t>Alert</a:t>
            </a:r>
            <a:r>
              <a:rPr lang="fr-CA" sz="2400" dirty="0"/>
              <a:t> by Kevin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/>
              <a:t>Slide 4 – </a:t>
            </a:r>
            <a:r>
              <a:rPr lang="fr-CA" sz="2400" dirty="0">
                <a:hlinkClick r:id="rId8"/>
              </a:rPr>
              <a:t>Safety</a:t>
            </a:r>
            <a:r>
              <a:rPr lang="fr-CA" sz="2400" dirty="0"/>
              <a:t> by </a:t>
            </a:r>
            <a:r>
              <a:rPr lang="fr-CA" sz="2400" dirty="0" err="1"/>
              <a:t>nauraicon</a:t>
            </a:r>
            <a:r>
              <a:rPr lang="fr-CA" sz="2400" dirty="0"/>
              <a:t> and </a:t>
            </a:r>
            <a:r>
              <a:rPr lang="fr-CA" sz="2400" dirty="0">
                <a:hlinkClick r:id="rId9"/>
              </a:rPr>
              <a:t>ethic</a:t>
            </a:r>
            <a:r>
              <a:rPr lang="fr-CA" sz="2400" dirty="0"/>
              <a:t> by </a:t>
            </a:r>
            <a:r>
              <a:rPr lang="fr-CA" sz="2400" dirty="0" err="1"/>
              <a:t>priyanka</a:t>
            </a:r>
            <a:endParaRPr lang="fr-CA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/>
              <a:t>Slides 5 and 6 – </a:t>
            </a:r>
            <a:r>
              <a:rPr lang="fr-CA" sz="2400" dirty="0">
                <a:hlinkClick r:id="rId10"/>
              </a:rPr>
              <a:t>Copyright</a:t>
            </a:r>
            <a:r>
              <a:rPr lang="fr-CA" sz="2400" dirty="0"/>
              <a:t> by Stefan </a:t>
            </a:r>
            <a:r>
              <a:rPr lang="fr-CA" sz="2400" dirty="0" err="1"/>
              <a:t>Parnarov</a:t>
            </a:r>
            <a:r>
              <a:rPr lang="fr-CA" sz="2400" dirty="0"/>
              <a:t>, </a:t>
            </a:r>
            <a:r>
              <a:rPr lang="fr-CA" sz="2400" dirty="0">
                <a:hlinkClick r:id="rId11"/>
              </a:rPr>
              <a:t>trademark</a:t>
            </a:r>
            <a:r>
              <a:rPr lang="fr-CA" sz="2400" dirty="0"/>
              <a:t> by </a:t>
            </a:r>
            <a:r>
              <a:rPr lang="fr-CA" sz="2400" dirty="0" err="1"/>
              <a:t>Vectorstall</a:t>
            </a:r>
            <a:r>
              <a:rPr lang="fr-CA" sz="2400" dirty="0"/>
              <a:t>, </a:t>
            </a:r>
            <a:r>
              <a:rPr lang="fr-CA" sz="2400" dirty="0">
                <a:hlinkClick r:id="rId12"/>
              </a:rPr>
              <a:t>Patent</a:t>
            </a:r>
            <a:r>
              <a:rPr lang="fr-CA" sz="2400" dirty="0"/>
              <a:t> by Andrew Nolte and </a:t>
            </a:r>
            <a:r>
              <a:rPr lang="fr-CA" sz="2400" dirty="0">
                <a:hlinkClick r:id="rId13"/>
              </a:rPr>
              <a:t>Chair</a:t>
            </a:r>
            <a:r>
              <a:rPr lang="fr-CA" sz="2400" dirty="0"/>
              <a:t> by Joris </a:t>
            </a:r>
            <a:r>
              <a:rPr lang="fr-CA" sz="2400" dirty="0" err="1"/>
              <a:t>Hoogendoorn</a:t>
            </a:r>
            <a:r>
              <a:rPr lang="fr-CA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/>
              <a:t>Slide 6 – </a:t>
            </a:r>
            <a:r>
              <a:rPr lang="fr-CA" sz="2400" dirty="0">
                <a:hlinkClick r:id="rId14"/>
              </a:rPr>
              <a:t>Logo</a:t>
            </a:r>
            <a:r>
              <a:rPr lang="fr-CA" sz="2400" dirty="0"/>
              <a:t> by </a:t>
            </a:r>
            <a:r>
              <a:rPr lang="fr-CA" sz="2400" dirty="0" err="1"/>
              <a:t>Rafina</a:t>
            </a:r>
            <a:r>
              <a:rPr lang="fr-CA" sz="2400" dirty="0"/>
              <a:t> </a:t>
            </a:r>
            <a:r>
              <a:rPr lang="fr-CA" sz="2400" dirty="0" err="1"/>
              <a:t>Andra</a:t>
            </a:r>
            <a:r>
              <a:rPr lang="fr-CA" sz="2400" dirty="0"/>
              <a:t>, </a:t>
            </a:r>
            <a:r>
              <a:rPr lang="fr-CA" sz="2400" dirty="0">
                <a:hlinkClick r:id="rId15"/>
              </a:rPr>
              <a:t>rollerblades</a:t>
            </a:r>
            <a:r>
              <a:rPr lang="fr-CA" sz="2400" dirty="0"/>
              <a:t> by Sergey </a:t>
            </a:r>
            <a:r>
              <a:rPr lang="fr-CA" sz="2400" dirty="0" err="1"/>
              <a:t>Demushkin</a:t>
            </a:r>
            <a:r>
              <a:rPr lang="fr-CA" sz="2400" dirty="0"/>
              <a:t> and </a:t>
            </a:r>
            <a:r>
              <a:rPr lang="fr-CA" sz="2400" dirty="0">
                <a:hlinkClick r:id="rId16"/>
              </a:rPr>
              <a:t>Sweater</a:t>
            </a:r>
            <a:r>
              <a:rPr lang="fr-CA" sz="2400" dirty="0"/>
              <a:t> by </a:t>
            </a:r>
            <a:r>
              <a:rPr lang="fr-CA" sz="2400" dirty="0" err="1"/>
              <a:t>lastspark</a:t>
            </a:r>
            <a:r>
              <a:rPr lang="fr-CA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/>
              <a:t>Slide 7 – </a:t>
            </a:r>
            <a:r>
              <a:rPr lang="fr-CA" sz="2400" dirty="0">
                <a:hlinkClick r:id="rId17"/>
              </a:rPr>
              <a:t>File</a:t>
            </a:r>
            <a:r>
              <a:rPr lang="fr-CA" sz="2400" dirty="0"/>
              <a:t> by Kokota and </a:t>
            </a:r>
            <a:r>
              <a:rPr lang="fr-CA" sz="2400" dirty="0">
                <a:hlinkClick r:id="rId18"/>
              </a:rPr>
              <a:t>3D</a:t>
            </a:r>
            <a:r>
              <a:rPr lang="fr-CA" sz="2400" dirty="0"/>
              <a:t> by </a:t>
            </a:r>
            <a:r>
              <a:rPr lang="fr-CA" sz="2400" dirty="0" err="1"/>
              <a:t>Smalllike</a:t>
            </a:r>
            <a:endParaRPr lang="fr-CA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/>
              <a:t>Slide 12 – </a:t>
            </a:r>
            <a:r>
              <a:rPr lang="fr-CA" sz="2400" dirty="0">
                <a:hlinkClick r:id="rId19"/>
              </a:rPr>
              <a:t>yes</a:t>
            </a:r>
            <a:r>
              <a:rPr lang="fr-CA" sz="2400" dirty="0"/>
              <a:t> by David, </a:t>
            </a:r>
            <a:r>
              <a:rPr lang="fr-CA" sz="2400" dirty="0">
                <a:hlinkClick r:id="rId20"/>
              </a:rPr>
              <a:t>maybe</a:t>
            </a:r>
            <a:r>
              <a:rPr lang="fr-CA" sz="2400" dirty="0"/>
              <a:t> by Kristin Hogan and </a:t>
            </a:r>
            <a:r>
              <a:rPr lang="fr-CA" sz="2400" dirty="0">
                <a:hlinkClick r:id="rId21"/>
              </a:rPr>
              <a:t>wrong</a:t>
            </a:r>
            <a:r>
              <a:rPr lang="fr-CA" sz="2400" dirty="0"/>
              <a:t> by Rose Alice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/>
              <a:t>Slide 24 – </a:t>
            </a:r>
            <a:r>
              <a:rPr lang="fr-CA" sz="2400" dirty="0">
                <a:hlinkClick r:id="rId22"/>
              </a:rPr>
              <a:t>Balance</a:t>
            </a:r>
            <a:r>
              <a:rPr lang="fr-CA" sz="2400" dirty="0"/>
              <a:t> by Delta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/>
              <a:t>Slide 25 – </a:t>
            </a:r>
            <a:r>
              <a:rPr lang="fr-CA" sz="2400" dirty="0">
                <a:hlinkClick r:id="rId23"/>
              </a:rPr>
              <a:t>Question</a:t>
            </a:r>
            <a:r>
              <a:rPr lang="fr-CA" sz="2400" dirty="0"/>
              <a:t> by Angelo </a:t>
            </a:r>
            <a:r>
              <a:rPr lang="fr-CA" sz="2400" dirty="0" err="1"/>
              <a:t>Troiano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39547" y="6305074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7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042179" y="631461"/>
            <a:ext cx="7948245" cy="684701"/>
          </a:xfrm>
        </p:spPr>
        <p:txBody>
          <a:bodyPr/>
          <a:lstStyle/>
          <a:p>
            <a:pPr algn="ctr"/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Outline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57243" y="1407266"/>
            <a:ext cx="76905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Types of intellectual property</a:t>
            </a:r>
          </a:p>
          <a:p>
            <a:pPr>
              <a:spcAft>
                <a:spcPts val="0"/>
              </a:spcAft>
            </a:pPr>
            <a:endParaRPr lang="en-C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Legal exceptions (copyright)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Examples of potential issues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Reducing risks 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Raising awareness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8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3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70746" y="557588"/>
            <a:ext cx="7948245" cy="684701"/>
          </a:xfrm>
        </p:spPr>
        <p:txBody>
          <a:bodyPr/>
          <a:lstStyle/>
          <a:p>
            <a:pPr algn="ctr"/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Common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Makerspace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Equipment… 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82406" y="1240486"/>
            <a:ext cx="1022718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3D scanners and printers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cutters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Electronics, robotics and hand tools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Video, sound and photography equipment and software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 and augmented reality equipment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Button makers, sewing machines, Legos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more!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4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309231" y="4068455"/>
            <a:ext cx="7991116" cy="713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… Common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Concerns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170" y="4578180"/>
            <a:ext cx="1530452" cy="16724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56272" y="5990640"/>
            <a:ext cx="17841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600" b="1" dirty="0"/>
              <a:t>Safety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497" y="4751170"/>
            <a:ext cx="1222114" cy="12221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70471" y="5990640"/>
            <a:ext cx="17841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600" b="1" dirty="0" err="1"/>
              <a:t>Ethical</a:t>
            </a:r>
            <a:r>
              <a:rPr lang="fr-CA" sz="2600" b="1" dirty="0"/>
              <a:t> Use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52628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0" grpId="0"/>
      <p:bldP spid="11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52625" y="598396"/>
            <a:ext cx="7948245" cy="684701"/>
          </a:xfrm>
        </p:spPr>
        <p:txBody>
          <a:bodyPr/>
          <a:lstStyle/>
          <a:p>
            <a:pPr algn="ctr"/>
            <a:r>
              <a:rPr lang="fr-CA" altLang="en-US" sz="4000" b="1" dirty="0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Types of </a:t>
            </a:r>
            <a:r>
              <a:rPr lang="fr-CA" altLang="en-US" sz="4000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Intellectual</a:t>
            </a:r>
            <a:r>
              <a:rPr lang="fr-CA" altLang="en-US" sz="4000" b="1" dirty="0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</a:t>
            </a:r>
            <a:r>
              <a:rPr lang="fr-CA" altLang="en-US" sz="4000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Property</a:t>
            </a:r>
            <a:endParaRPr lang="en-CA" altLang="en-US" sz="4000" b="1" dirty="0">
              <a:solidFill>
                <a:srgbClr val="8F001A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089" y="6305074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5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28397" y="6342593"/>
            <a:ext cx="113352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A" sz="1400" dirty="0"/>
              <a:t>Source: </a:t>
            </a:r>
            <a:r>
              <a:rPr lang="fr-CA" sz="1400" dirty="0" err="1"/>
              <a:t>University</a:t>
            </a:r>
            <a:r>
              <a:rPr lang="fr-CA" sz="1400" dirty="0"/>
              <a:t> of Ottawa, Copyright Office, "</a:t>
            </a:r>
            <a:r>
              <a:rPr lang="fr-CA" sz="1400" dirty="0" err="1"/>
              <a:t>Other</a:t>
            </a:r>
            <a:r>
              <a:rPr lang="fr-CA" sz="1400" dirty="0"/>
              <a:t> </a:t>
            </a:r>
            <a:r>
              <a:rPr lang="fr-CA" sz="1400" dirty="0" err="1"/>
              <a:t>forms</a:t>
            </a:r>
            <a:r>
              <a:rPr lang="fr-CA" sz="1400" dirty="0"/>
              <a:t> of </a:t>
            </a:r>
            <a:r>
              <a:rPr lang="fr-CA" sz="1400" dirty="0" err="1"/>
              <a:t>intellectual</a:t>
            </a:r>
            <a:r>
              <a:rPr lang="fr-CA" sz="1400" dirty="0"/>
              <a:t> </a:t>
            </a:r>
            <a:r>
              <a:rPr lang="fr-CA" sz="1400" dirty="0" err="1"/>
              <a:t>property</a:t>
            </a:r>
            <a:r>
              <a:rPr lang="fr-CA" sz="1400" dirty="0"/>
              <a:t>," </a:t>
            </a:r>
            <a:r>
              <a:rPr lang="fr-CA" sz="1400" dirty="0">
                <a:hlinkClick r:id="rId6"/>
              </a:rPr>
              <a:t>https://copyright.uottawa.ca/other-forms-intellectual-property</a:t>
            </a:r>
            <a:r>
              <a:rPr lang="fr-CA" sz="1400" dirty="0"/>
              <a:t>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5B2ECAA-557B-4BCD-B225-E7E7EF32E5A4}"/>
              </a:ext>
            </a:extLst>
          </p:cNvPr>
          <p:cNvGrpSpPr/>
          <p:nvPr/>
        </p:nvGrpSpPr>
        <p:grpSpPr>
          <a:xfrm>
            <a:off x="390493" y="1373898"/>
            <a:ext cx="2516480" cy="3704507"/>
            <a:chOff x="390493" y="1373898"/>
            <a:chExt cx="2516480" cy="3704507"/>
          </a:xfrm>
        </p:grpSpPr>
        <p:sp>
          <p:nvSpPr>
            <p:cNvPr id="11" name="Rectangle 10"/>
            <p:cNvSpPr/>
            <p:nvPr/>
          </p:nvSpPr>
          <p:spPr>
            <a:xfrm>
              <a:off x="390493" y="1415864"/>
              <a:ext cx="2516480" cy="36625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endParaRPr lang="en-US" sz="2400" b="1" dirty="0"/>
            </a:p>
            <a:p>
              <a:pPr algn="ctr"/>
              <a:endParaRPr lang="en-US" sz="2400" b="1" dirty="0"/>
            </a:p>
            <a:p>
              <a:pPr algn="ctr"/>
              <a:r>
                <a:rPr lang="en-US" sz="2400" b="1" dirty="0"/>
                <a:t>Copyright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A" sz="2000" dirty="0" err="1"/>
                <a:t>Protects</a:t>
              </a:r>
              <a:r>
                <a:rPr lang="fr-CA" sz="2000" dirty="0"/>
                <a:t> original </a:t>
              </a:r>
              <a:r>
                <a:rPr lang="fr-CA" sz="2000" dirty="0" err="1"/>
                <a:t>creative</a:t>
              </a:r>
              <a:r>
                <a:rPr lang="fr-CA" sz="2000" dirty="0"/>
                <a:t> </a:t>
              </a:r>
              <a:r>
                <a:rPr lang="fr-CA" sz="2000" dirty="0" err="1"/>
                <a:t>works</a:t>
              </a:r>
              <a:r>
                <a:rPr lang="fr-CA" sz="2000" dirty="0"/>
                <a:t> in a </a:t>
              </a:r>
              <a:r>
                <a:rPr lang="fr-CA" sz="2000" dirty="0" err="1"/>
                <a:t>fixed</a:t>
              </a:r>
              <a:r>
                <a:rPr lang="fr-CA" sz="2000" dirty="0"/>
                <a:t> </a:t>
              </a:r>
              <a:r>
                <a:rPr lang="fr-CA" sz="2000" dirty="0" err="1"/>
                <a:t>form</a:t>
              </a:r>
              <a:endParaRPr lang="fr-CA" sz="20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A" sz="2000" dirty="0" err="1"/>
                <a:t>Automatic</a:t>
              </a:r>
              <a:r>
                <a:rPr lang="fr-CA" sz="2000" dirty="0"/>
                <a:t> </a:t>
              </a:r>
              <a:r>
                <a:rPr lang="fr-CA" sz="2000" dirty="0" err="1"/>
                <a:t>upon</a:t>
              </a:r>
              <a:r>
                <a:rPr lang="fr-CA" sz="2000" dirty="0"/>
                <a:t> fixation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A" sz="2000" dirty="0"/>
                <a:t>In </a:t>
              </a:r>
              <a:r>
                <a:rPr lang="fr-CA" sz="2000" dirty="0" err="1"/>
                <a:t>general</a:t>
              </a:r>
              <a:r>
                <a:rPr lang="fr-CA" sz="2000" dirty="0"/>
                <a:t>, life of the </a:t>
              </a:r>
              <a:r>
                <a:rPr lang="fr-CA" sz="2000" dirty="0" err="1"/>
                <a:t>creator</a:t>
              </a:r>
              <a:r>
                <a:rPr lang="fr-CA" sz="2000" dirty="0"/>
                <a:t> + 50 </a:t>
              </a:r>
              <a:r>
                <a:rPr lang="fr-CA" sz="2000" dirty="0" err="1"/>
                <a:t>years</a:t>
              </a:r>
              <a:endParaRPr lang="fr-CA" sz="2000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5361" y="1373898"/>
              <a:ext cx="948159" cy="972495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3136405" y="2189785"/>
            <a:ext cx="2873189" cy="3994440"/>
            <a:chOff x="3285156" y="2274259"/>
            <a:chExt cx="2873189" cy="3994440"/>
          </a:xfrm>
        </p:grpSpPr>
        <p:sp>
          <p:nvSpPr>
            <p:cNvPr id="13" name="Rectangle 12"/>
            <p:cNvSpPr/>
            <p:nvPr/>
          </p:nvSpPr>
          <p:spPr>
            <a:xfrm>
              <a:off x="3285156" y="2298381"/>
              <a:ext cx="2873189" cy="39703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endParaRPr lang="en-US" sz="2400" b="1" dirty="0"/>
            </a:p>
            <a:p>
              <a:pPr algn="ctr"/>
              <a:endParaRPr lang="en-US" sz="2400" b="1" dirty="0"/>
            </a:p>
            <a:p>
              <a:pPr algn="ctr"/>
              <a:r>
                <a:rPr lang="en-US" sz="2400" b="1" dirty="0"/>
                <a:t>Trademark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fr-CA" sz="2000" dirty="0" err="1"/>
                <a:t>Protects</a:t>
              </a:r>
              <a:r>
                <a:rPr lang="fr-CA" sz="2000" dirty="0"/>
                <a:t> unique combination of </a:t>
              </a:r>
              <a:r>
                <a:rPr lang="fr-CA" sz="2000" dirty="0" err="1"/>
                <a:t>words</a:t>
              </a:r>
              <a:r>
                <a:rPr lang="fr-CA" sz="2000" dirty="0"/>
                <a:t>, </a:t>
              </a:r>
              <a:r>
                <a:rPr lang="fr-CA" sz="2000" dirty="0" err="1"/>
                <a:t>letters</a:t>
              </a:r>
              <a:r>
                <a:rPr lang="fr-CA" sz="2000" dirty="0"/>
                <a:t>, </a:t>
              </a:r>
              <a:r>
                <a:rPr lang="fr-CA" sz="2000" dirty="0" err="1"/>
                <a:t>sounds</a:t>
              </a:r>
              <a:r>
                <a:rPr lang="fr-CA" sz="2000" dirty="0"/>
                <a:t> or images to </a:t>
              </a:r>
              <a:r>
                <a:rPr lang="fr-CA" sz="2000" dirty="0" err="1"/>
                <a:t>distinguish</a:t>
              </a:r>
              <a:r>
                <a:rPr lang="fr-CA" sz="2000" dirty="0"/>
                <a:t> </a:t>
              </a:r>
              <a:r>
                <a:rPr lang="fr-CA" sz="2000" dirty="0" err="1"/>
                <a:t>product</a:t>
              </a:r>
              <a:r>
                <a:rPr lang="fr-CA" sz="2000" dirty="0"/>
                <a:t> or service </a:t>
              </a:r>
              <a:r>
                <a:rPr lang="fr-CA" sz="2000" dirty="0" err="1"/>
                <a:t>from</a:t>
              </a:r>
              <a:r>
                <a:rPr lang="fr-CA" sz="2000" dirty="0"/>
                <a:t> </a:t>
              </a:r>
              <a:r>
                <a:rPr lang="fr-CA" sz="2000" dirty="0" err="1"/>
                <a:t>others</a:t>
              </a:r>
              <a:endParaRPr lang="fr-CA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fr-CA" sz="2000" dirty="0" err="1"/>
                <a:t>Usually</a:t>
              </a:r>
              <a:r>
                <a:rPr lang="fr-CA" sz="2000" dirty="0"/>
                <a:t> </a:t>
              </a:r>
              <a:r>
                <a:rPr lang="fr-CA" sz="2000" dirty="0" err="1"/>
                <a:t>requires</a:t>
              </a:r>
              <a:r>
                <a:rPr lang="fr-CA" sz="2000" dirty="0"/>
                <a:t> registration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fr-CA" sz="2000" dirty="0"/>
                <a:t>15 </a:t>
              </a:r>
              <a:r>
                <a:rPr lang="fr-CA" sz="2000" dirty="0" err="1"/>
                <a:t>years</a:t>
              </a:r>
              <a:r>
                <a:rPr lang="fr-CA" sz="2000" dirty="0"/>
                <a:t> + </a:t>
              </a:r>
              <a:r>
                <a:rPr lang="fr-CA" sz="2000" dirty="0" err="1"/>
                <a:t>renewals</a:t>
              </a:r>
              <a:endParaRPr lang="fr-CA" sz="2000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5500" y="2274259"/>
              <a:ext cx="952500" cy="952500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6239025" y="1286182"/>
            <a:ext cx="2645599" cy="3712205"/>
            <a:chOff x="9269884" y="2793428"/>
            <a:chExt cx="2253760" cy="3434125"/>
          </a:xfrm>
        </p:grpSpPr>
        <p:sp>
          <p:nvSpPr>
            <p:cNvPr id="14" name="Rectangle 13"/>
            <p:cNvSpPr/>
            <p:nvPr/>
          </p:nvSpPr>
          <p:spPr>
            <a:xfrm>
              <a:off x="9269884" y="2839371"/>
              <a:ext cx="2253760" cy="338818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endParaRPr lang="fr-CA" sz="2400" b="1" dirty="0"/>
            </a:p>
            <a:p>
              <a:pPr algn="ctr"/>
              <a:endParaRPr lang="fr-CA" sz="2400" b="1" dirty="0"/>
            </a:p>
            <a:p>
              <a:pPr algn="ctr"/>
              <a:r>
                <a:rPr lang="fr-CA" sz="2400" b="1" dirty="0"/>
                <a:t>Patent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A" sz="2000" dirty="0" err="1"/>
                <a:t>Protects</a:t>
              </a:r>
              <a:r>
                <a:rPr lang="fr-CA" sz="2000" dirty="0"/>
                <a:t> new </a:t>
              </a:r>
              <a:r>
                <a:rPr lang="fr-CA" sz="2000" dirty="0" err="1"/>
                <a:t>technology</a:t>
              </a:r>
              <a:r>
                <a:rPr lang="fr-CA" sz="2000" dirty="0"/>
                <a:t> or </a:t>
              </a:r>
              <a:r>
                <a:rPr lang="fr-CA" sz="2000" dirty="0" err="1"/>
                <a:t>improvements</a:t>
              </a:r>
              <a:r>
                <a:rPr lang="fr-CA" sz="2000" dirty="0"/>
                <a:t> to </a:t>
              </a:r>
              <a:r>
                <a:rPr lang="fr-CA" sz="2000" dirty="0" err="1"/>
                <a:t>existing</a:t>
              </a:r>
              <a:r>
                <a:rPr lang="fr-CA" sz="2000" dirty="0"/>
                <a:t> </a:t>
              </a:r>
              <a:r>
                <a:rPr lang="fr-CA" sz="2000" dirty="0" err="1"/>
                <a:t>products</a:t>
              </a:r>
              <a:r>
                <a:rPr lang="fr-CA" sz="2000" dirty="0"/>
                <a:t> or to </a:t>
              </a:r>
              <a:r>
                <a:rPr lang="fr-CA" sz="2000" dirty="0" err="1"/>
                <a:t>processes</a:t>
              </a:r>
              <a:endParaRPr lang="fr-CA" sz="20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A" sz="2000" dirty="0" err="1"/>
                <a:t>Requires</a:t>
              </a:r>
              <a:r>
                <a:rPr lang="fr-CA" sz="2000" dirty="0"/>
                <a:t> application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A" sz="2000" dirty="0"/>
                <a:t>20 </a:t>
              </a:r>
              <a:r>
                <a:rPr lang="fr-CA" sz="2000" dirty="0" err="1"/>
                <a:t>years</a:t>
              </a:r>
              <a:r>
                <a:rPr lang="fr-CA" sz="2000" dirty="0"/>
                <a:t> </a:t>
              </a:r>
              <a:r>
                <a:rPr lang="fr-CA" sz="2000" dirty="0" err="1"/>
                <a:t>from</a:t>
              </a:r>
              <a:r>
                <a:rPr lang="fr-CA" sz="2000" dirty="0"/>
                <a:t> date of issue (no </a:t>
              </a:r>
              <a:r>
                <a:rPr lang="fr-CA" sz="2000" dirty="0" err="1"/>
                <a:t>renewal</a:t>
              </a:r>
              <a:r>
                <a:rPr lang="fr-CA" sz="2000" dirty="0"/>
                <a:t>)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804" y="2793428"/>
              <a:ext cx="917920" cy="917920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>
            <a:off x="9134754" y="2254170"/>
            <a:ext cx="2713278" cy="3416320"/>
            <a:chOff x="6471665" y="1416478"/>
            <a:chExt cx="2267705" cy="3201272"/>
          </a:xfrm>
        </p:grpSpPr>
        <p:sp>
          <p:nvSpPr>
            <p:cNvPr id="12" name="Rectangle 11"/>
            <p:cNvSpPr/>
            <p:nvPr/>
          </p:nvSpPr>
          <p:spPr>
            <a:xfrm>
              <a:off x="6471665" y="1416478"/>
              <a:ext cx="2267705" cy="32012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endParaRPr lang="en-US" sz="2400" b="1" dirty="0"/>
            </a:p>
            <a:p>
              <a:pPr algn="ctr"/>
              <a:endParaRPr lang="en-US" sz="2400" b="1" dirty="0"/>
            </a:p>
            <a:p>
              <a:pPr algn="ctr"/>
              <a:r>
                <a:rPr lang="en-US" sz="2400" b="1" dirty="0"/>
                <a:t>Industrial </a:t>
              </a:r>
            </a:p>
            <a:p>
              <a:pPr algn="ctr"/>
              <a:r>
                <a:rPr lang="en-US" sz="2400" b="1" dirty="0"/>
                <a:t>Design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fr-CA" sz="2000" dirty="0" err="1"/>
                <a:t>Protects</a:t>
              </a:r>
              <a:r>
                <a:rPr lang="fr-CA" sz="2000" dirty="0"/>
                <a:t> look of </a:t>
              </a:r>
              <a:r>
                <a:rPr lang="fr-CA" sz="2000" dirty="0" err="1"/>
                <a:t>product</a:t>
              </a:r>
              <a:r>
                <a:rPr lang="fr-CA" sz="2000" dirty="0"/>
                <a:t> </a:t>
              </a:r>
              <a:r>
                <a:rPr lang="fr-CA" sz="2000" dirty="0" err="1"/>
                <a:t>with</a:t>
              </a:r>
              <a:r>
                <a:rPr lang="fr-CA" sz="2000" dirty="0"/>
                <a:t> distinctive and unique </a:t>
              </a:r>
              <a:r>
                <a:rPr lang="fr-CA" sz="2000" dirty="0" err="1"/>
                <a:t>appearance</a:t>
              </a:r>
              <a:endParaRPr lang="fr-CA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fr-CA" sz="2000" dirty="0" err="1"/>
                <a:t>Requires</a:t>
              </a:r>
              <a:r>
                <a:rPr lang="fr-CA" sz="2000" dirty="0"/>
                <a:t> registration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fr-CA" sz="2000" dirty="0"/>
                <a:t>Up to 15 </a:t>
              </a:r>
              <a:r>
                <a:rPr lang="fr-CA" sz="2000" dirty="0" err="1"/>
                <a:t>years</a:t>
              </a:r>
              <a:endParaRPr lang="fr-CA" sz="2000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2257" y="1416478"/>
              <a:ext cx="826522" cy="8490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117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52625" y="598396"/>
            <a:ext cx="7948245" cy="684701"/>
          </a:xfrm>
        </p:spPr>
        <p:txBody>
          <a:bodyPr>
            <a:normAutofit/>
          </a:bodyPr>
          <a:lstStyle/>
          <a:p>
            <a:pPr algn="ctr"/>
            <a:r>
              <a:rPr lang="fr-CA" altLang="en-US" sz="4000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Examples</a:t>
            </a:r>
            <a:r>
              <a:rPr lang="fr-CA" altLang="en-US" sz="4000" b="1" dirty="0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of IP Protection </a:t>
            </a:r>
            <a:r>
              <a:rPr lang="fr-CA" altLang="en-US" sz="4000" b="1" dirty="0" err="1">
                <a:solidFill>
                  <a:srgbClr val="8F001A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Overlap</a:t>
            </a:r>
            <a:endParaRPr lang="en-CA" altLang="en-US" sz="4000" b="1" dirty="0">
              <a:solidFill>
                <a:srgbClr val="8F001A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089" y="6305074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91" y="3528833"/>
            <a:ext cx="787744" cy="7877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507" y="3447035"/>
            <a:ext cx="952500" cy="95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544" y="3484660"/>
            <a:ext cx="917920" cy="917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184" y="3508314"/>
            <a:ext cx="781694" cy="78169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917" y="1489558"/>
            <a:ext cx="1003430" cy="100343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35961" y="2398814"/>
            <a:ext cx="906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b="1" dirty="0"/>
              <a:t>Logo</a:t>
            </a:r>
            <a:endParaRPr lang="en-US" sz="2400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044" y="1369409"/>
            <a:ext cx="1192613" cy="119261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630710" y="2390966"/>
            <a:ext cx="1193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b="1" dirty="0"/>
              <a:t>Pattern</a:t>
            </a:r>
            <a:endParaRPr 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664942" y="4436056"/>
            <a:ext cx="25701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000" dirty="0" err="1"/>
              <a:t>Technology</a:t>
            </a:r>
            <a:r>
              <a:rPr lang="fr-CA" sz="2000" dirty="0"/>
              <a:t> </a:t>
            </a:r>
            <a:r>
              <a:rPr lang="fr-CA" sz="2000" dirty="0" err="1"/>
              <a:t>protected</a:t>
            </a:r>
            <a:r>
              <a:rPr lang="fr-CA" sz="2000" dirty="0"/>
              <a:t> by patent and </a:t>
            </a:r>
            <a:r>
              <a:rPr lang="fr-CA" sz="2000" dirty="0" err="1"/>
              <a:t>technical</a:t>
            </a:r>
            <a:r>
              <a:rPr lang="fr-CA" sz="2000" dirty="0"/>
              <a:t> </a:t>
            </a:r>
            <a:r>
              <a:rPr lang="fr-CA" sz="2000" dirty="0" err="1"/>
              <a:t>drawings</a:t>
            </a:r>
            <a:r>
              <a:rPr lang="fr-CA" sz="2000" dirty="0"/>
              <a:t> in patent document are </a:t>
            </a:r>
            <a:r>
              <a:rPr lang="fr-CA" sz="2000" dirty="0" err="1"/>
              <a:t>protected</a:t>
            </a:r>
            <a:r>
              <a:rPr lang="fr-CA" sz="2000" dirty="0"/>
              <a:t> by copyright</a:t>
            </a:r>
            <a:endParaRPr lang="en-US" sz="2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164" y="3545426"/>
            <a:ext cx="787744" cy="78774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042" y="1283775"/>
            <a:ext cx="1278247" cy="127824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228523" y="2396588"/>
            <a:ext cx="1442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b="1" dirty="0"/>
              <a:t>Invention</a:t>
            </a:r>
            <a:endParaRPr lang="en-US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72606" y="4399535"/>
            <a:ext cx="21888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000" dirty="0" err="1"/>
              <a:t>Protected</a:t>
            </a:r>
            <a:r>
              <a:rPr lang="fr-CA" sz="2000" dirty="0"/>
              <a:t> by copyright as </a:t>
            </a:r>
            <a:r>
              <a:rPr lang="fr-CA" sz="2000" dirty="0" err="1"/>
              <a:t>artistic</a:t>
            </a:r>
            <a:r>
              <a:rPr lang="fr-CA" sz="2000" dirty="0"/>
              <a:t> </a:t>
            </a:r>
            <a:r>
              <a:rPr lang="fr-CA" sz="2000" dirty="0" err="1"/>
              <a:t>work</a:t>
            </a:r>
            <a:r>
              <a:rPr lang="fr-CA" sz="2000" dirty="0"/>
              <a:t> and by trademark if </a:t>
            </a:r>
            <a:r>
              <a:rPr lang="fr-CA" sz="2000" dirty="0" err="1"/>
              <a:t>registered</a:t>
            </a:r>
            <a:endParaRPr lang="en-US" sz="2000" dirty="0"/>
          </a:p>
        </p:txBody>
      </p:sp>
      <p:sp>
        <p:nvSpPr>
          <p:cNvPr id="34" name="Right Arrow 33"/>
          <p:cNvSpPr/>
          <p:nvPr/>
        </p:nvSpPr>
        <p:spPr>
          <a:xfrm rot="5400000">
            <a:off x="9921800" y="2952340"/>
            <a:ext cx="474067" cy="484632"/>
          </a:xfrm>
          <a:prstGeom prst="rightArrow">
            <a:avLst/>
          </a:prstGeom>
          <a:solidFill>
            <a:srgbClr val="920000"/>
          </a:solidFill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180" y="3480316"/>
            <a:ext cx="787744" cy="78774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8794529" y="4363936"/>
            <a:ext cx="274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000" dirty="0" err="1"/>
              <a:t>Protected</a:t>
            </a:r>
            <a:r>
              <a:rPr lang="fr-CA" sz="2000" dirty="0"/>
              <a:t> by copyright as </a:t>
            </a:r>
            <a:r>
              <a:rPr lang="fr-CA" sz="2000" dirty="0" err="1"/>
              <a:t>artistic</a:t>
            </a:r>
            <a:r>
              <a:rPr lang="fr-CA" sz="2000" dirty="0"/>
              <a:t> </a:t>
            </a:r>
            <a:r>
              <a:rPr lang="fr-CA" sz="2000" dirty="0" err="1"/>
              <a:t>work</a:t>
            </a:r>
            <a:r>
              <a:rPr lang="fr-CA" sz="2000" dirty="0"/>
              <a:t> and </a:t>
            </a:r>
            <a:r>
              <a:rPr lang="fr-CA" sz="2000" dirty="0" err="1"/>
              <a:t>could</a:t>
            </a:r>
            <a:r>
              <a:rPr lang="fr-CA" sz="2000" dirty="0"/>
              <a:t> </a:t>
            </a:r>
            <a:r>
              <a:rPr lang="fr-CA" sz="2000" dirty="0" err="1"/>
              <a:t>qualify</a:t>
            </a:r>
            <a:r>
              <a:rPr lang="fr-CA" sz="2000" dirty="0"/>
              <a:t> for protection as </a:t>
            </a:r>
            <a:r>
              <a:rPr lang="fr-CA" sz="2000" dirty="0" err="1"/>
              <a:t>industrial</a:t>
            </a:r>
            <a:r>
              <a:rPr lang="fr-CA" sz="2000" dirty="0"/>
              <a:t> design if 50 or more are </a:t>
            </a:r>
            <a:r>
              <a:rPr lang="fr-CA" sz="2000" dirty="0" err="1"/>
              <a:t>produced</a:t>
            </a:r>
            <a:endParaRPr lang="en-US" sz="2000" dirty="0"/>
          </a:p>
        </p:txBody>
      </p:sp>
      <p:sp>
        <p:nvSpPr>
          <p:cNvPr id="37" name="Right Arrow 36"/>
          <p:cNvSpPr/>
          <p:nvPr/>
        </p:nvSpPr>
        <p:spPr>
          <a:xfrm rot="5400000">
            <a:off x="5655131" y="2901138"/>
            <a:ext cx="474067" cy="484632"/>
          </a:xfrm>
          <a:prstGeom prst="rightArrow">
            <a:avLst/>
          </a:prstGeom>
          <a:solidFill>
            <a:srgbClr val="920000"/>
          </a:solidFill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 rot="5400000">
            <a:off x="1516307" y="2952340"/>
            <a:ext cx="474067" cy="484632"/>
          </a:xfrm>
          <a:prstGeom prst="rightArrow">
            <a:avLst/>
          </a:prstGeom>
          <a:solidFill>
            <a:srgbClr val="920000"/>
          </a:solidFill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13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6" grpId="0"/>
      <p:bldP spid="31" grpId="0"/>
      <p:bldP spid="33" grpId="0"/>
      <p:bldP spid="34" grpId="0" animBg="1"/>
      <p:bldP spid="36" grpId="0"/>
      <p:bldP spid="3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68294" y="711431"/>
            <a:ext cx="9255411" cy="851173"/>
          </a:xfrm>
        </p:spPr>
        <p:txBody>
          <a:bodyPr>
            <a:noAutofit/>
          </a:bodyPr>
          <a:lstStyle/>
          <a:p>
            <a:pPr algn="ctr"/>
            <a:r>
              <a:rPr lang="fr-CA" altLang="en-US" sz="36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3D Printing: File vs Object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7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752224-70DF-4B26-84FE-3D1105141A7F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112274" y="2053987"/>
            <a:ext cx="1800922" cy="17721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5ABADA1-0FD3-45B7-8AFA-DCFA38B4653B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6995720" y="1813739"/>
            <a:ext cx="2185196" cy="2185196"/>
          </a:xfrm>
          <a:prstGeom prst="rect">
            <a:avLst/>
          </a:prstGeom>
        </p:spPr>
      </p:pic>
      <p:sp>
        <p:nvSpPr>
          <p:cNvPr id="18" name="Right Arrow 37">
            <a:extLst>
              <a:ext uri="{FF2B5EF4-FFF2-40B4-BE49-F238E27FC236}">
                <a16:creationId xmlns:a16="http://schemas.microsoft.com/office/drawing/2014/main" id="{43CB9198-5BA8-4259-B4CF-177AE764E2D8}"/>
              </a:ext>
            </a:extLst>
          </p:cNvPr>
          <p:cNvSpPr/>
          <p:nvPr/>
        </p:nvSpPr>
        <p:spPr>
          <a:xfrm rot="5400000">
            <a:off x="3775701" y="4125246"/>
            <a:ext cx="474067" cy="484632"/>
          </a:xfrm>
          <a:prstGeom prst="rightArrow">
            <a:avLst/>
          </a:prstGeom>
          <a:solidFill>
            <a:srgbClr val="920000"/>
          </a:solidFill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37">
            <a:extLst>
              <a:ext uri="{FF2B5EF4-FFF2-40B4-BE49-F238E27FC236}">
                <a16:creationId xmlns:a16="http://schemas.microsoft.com/office/drawing/2014/main" id="{72908123-6285-41A8-9D64-7BBA47E74CDC}"/>
              </a:ext>
            </a:extLst>
          </p:cNvPr>
          <p:cNvSpPr/>
          <p:nvPr/>
        </p:nvSpPr>
        <p:spPr>
          <a:xfrm rot="5400000">
            <a:off x="7810202" y="4125246"/>
            <a:ext cx="474067" cy="484632"/>
          </a:xfrm>
          <a:prstGeom prst="rightArrow">
            <a:avLst/>
          </a:prstGeom>
          <a:solidFill>
            <a:srgbClr val="920000"/>
          </a:solidFill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4CDC09-E37A-42FC-A759-B3C0AB156B75}"/>
              </a:ext>
            </a:extLst>
          </p:cNvPr>
          <p:cNvSpPr txBox="1"/>
          <p:nvPr/>
        </p:nvSpPr>
        <p:spPr>
          <a:xfrm>
            <a:off x="2860340" y="4757550"/>
            <a:ext cx="23047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000" dirty="0"/>
              <a:t>Code </a:t>
            </a:r>
            <a:r>
              <a:rPr lang="fr-CA" sz="2000" dirty="0" err="1"/>
              <a:t>could</a:t>
            </a:r>
            <a:r>
              <a:rPr lang="fr-CA" sz="2000" dirty="0"/>
              <a:t> </a:t>
            </a:r>
            <a:r>
              <a:rPr lang="fr-CA" sz="2000" dirty="0" err="1"/>
              <a:t>be</a:t>
            </a:r>
            <a:r>
              <a:rPr lang="fr-CA" sz="2000" dirty="0"/>
              <a:t> </a:t>
            </a:r>
            <a:r>
              <a:rPr lang="fr-CA" sz="2000" dirty="0" err="1"/>
              <a:t>protected</a:t>
            </a:r>
            <a:r>
              <a:rPr lang="fr-CA" sz="2000" dirty="0"/>
              <a:t> by copyright as </a:t>
            </a:r>
            <a:r>
              <a:rPr lang="fr-CA" sz="2000" dirty="0" err="1"/>
              <a:t>literary</a:t>
            </a:r>
            <a:r>
              <a:rPr lang="fr-CA" sz="2000" dirty="0"/>
              <a:t> </a:t>
            </a:r>
            <a:r>
              <a:rPr lang="fr-CA" sz="2000" dirty="0" err="1"/>
              <a:t>work</a:t>
            </a:r>
            <a:endParaRPr lang="en-US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9690AF-059D-47E3-BA97-60190876812A}"/>
              </a:ext>
            </a:extLst>
          </p:cNvPr>
          <p:cNvSpPr txBox="1"/>
          <p:nvPr/>
        </p:nvSpPr>
        <p:spPr>
          <a:xfrm>
            <a:off x="6752167" y="4757550"/>
            <a:ext cx="25794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000" dirty="0"/>
              <a:t>Object </a:t>
            </a:r>
            <a:r>
              <a:rPr lang="fr-CA" sz="2000" dirty="0" err="1"/>
              <a:t>could</a:t>
            </a:r>
            <a:r>
              <a:rPr lang="fr-CA" sz="2000" dirty="0"/>
              <a:t> </a:t>
            </a:r>
            <a:r>
              <a:rPr lang="fr-CA" sz="2000" dirty="0" err="1"/>
              <a:t>be</a:t>
            </a:r>
            <a:r>
              <a:rPr lang="fr-CA" sz="2000" dirty="0"/>
              <a:t> </a:t>
            </a:r>
            <a:r>
              <a:rPr lang="fr-CA" sz="2000" dirty="0" err="1"/>
              <a:t>protected</a:t>
            </a:r>
            <a:r>
              <a:rPr lang="fr-CA" sz="2000" dirty="0"/>
              <a:t> by copyright as </a:t>
            </a:r>
            <a:r>
              <a:rPr lang="fr-CA" sz="2000" dirty="0" err="1"/>
              <a:t>artistic</a:t>
            </a:r>
            <a:r>
              <a:rPr lang="fr-CA" sz="2000" dirty="0"/>
              <a:t> </a:t>
            </a:r>
            <a:r>
              <a:rPr lang="fr-CA" sz="2000" dirty="0" err="1"/>
              <a:t>work</a:t>
            </a:r>
            <a:r>
              <a:rPr lang="fr-CA" sz="2000" dirty="0"/>
              <a:t> (</a:t>
            </a:r>
            <a:r>
              <a:rPr lang="fr-CA" sz="2000" dirty="0" err="1"/>
              <a:t>unless</a:t>
            </a:r>
            <a:r>
              <a:rPr lang="fr-CA" sz="2000" dirty="0"/>
              <a:t> </a:t>
            </a:r>
            <a:r>
              <a:rPr lang="fr-CA" sz="2000" dirty="0" err="1"/>
              <a:t>functional</a:t>
            </a:r>
            <a:r>
              <a:rPr lang="fr-CA" sz="2000" dirty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6396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50894" y="513433"/>
            <a:ext cx="9090210" cy="684701"/>
          </a:xfrm>
        </p:spPr>
        <p:txBody>
          <a:bodyPr>
            <a:normAutofit/>
          </a:bodyPr>
          <a:lstStyle/>
          <a:p>
            <a:pPr algn="ctr"/>
            <a:r>
              <a:rPr lang="fr-CA" altLang="en-US" sz="36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Exceptions for Use of </a:t>
            </a:r>
            <a:r>
              <a:rPr lang="fr-CA" altLang="en-US" sz="36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Third</a:t>
            </a:r>
            <a:r>
              <a:rPr lang="fr-CA" altLang="en-US" sz="36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-Party Content</a:t>
            </a:r>
            <a:endParaRPr lang="en-CA" altLang="en-US" sz="36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2630" y="1117838"/>
            <a:ext cx="1095938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copyright exceptions (user rights) could apply depending on purpose and other factors: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 dealing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 Generated Content </a:t>
            </a:r>
            <a:r>
              <a:rPr lang="en-C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(“YouTube exception”)</a:t>
            </a: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exceptions for patents, trademarks and industrial designs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Personal vs commercial use: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Personal use does not mean no IP infringement but generally lower risk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Commercial use carries more risk = competes on market for original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381000"/>
            <a:chOff x="0" y="0"/>
            <a:chExt cx="12192000" cy="381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5245" y="3054"/>
              <a:ext cx="9536755" cy="18653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05250" cy="381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674492"/>
            <a:ext cx="12192000" cy="1784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52625" y="603768"/>
            <a:ext cx="7948245" cy="684701"/>
          </a:xfrm>
        </p:spPr>
        <p:txBody>
          <a:bodyPr>
            <a:normAutofit/>
          </a:bodyPr>
          <a:lstStyle/>
          <a:p>
            <a:pPr algn="ctr"/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Copyright Exceptions: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Fair</a:t>
            </a:r>
            <a:r>
              <a:rPr lang="fr-CA" altLang="en-US" sz="4000" b="1" dirty="0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 </a:t>
            </a:r>
            <a:r>
              <a:rPr lang="fr-CA" altLang="en-US" sz="4000" b="1" dirty="0" err="1">
                <a:solidFill>
                  <a:srgbClr val="920000"/>
                </a:solidFill>
                <a:latin typeface="Calibri" panose="020F0502020204030204" pitchFamily="34" charset="0"/>
                <a:ea typeface="ＭＳ Ｐゴシック" pitchFamily="-84" charset="-128"/>
                <a:cs typeface="Verdana" pitchFamily="-84" charset="0"/>
              </a:rPr>
              <a:t>Dealing</a:t>
            </a:r>
            <a:endParaRPr lang="en-CA" altLang="en-US" sz="4000" b="1" dirty="0">
              <a:solidFill>
                <a:srgbClr val="920000"/>
              </a:solidFill>
              <a:latin typeface="Calibri" panose="020F0502020204030204" pitchFamily="34" charset="0"/>
              <a:ea typeface="ＭＳ Ｐゴシック" pitchFamily="-84" charset="-128"/>
              <a:cs typeface="Verdana" pitchFamily="-8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60894" y="1511237"/>
            <a:ext cx="104529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Education, research and private study are considered “fair” </a:t>
            </a: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purposes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under Copyright law, but entertainment and commercial use are not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can be for personal interest 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factors: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Amount –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small portion of the original or the entire work?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 – 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copy or multiple copies of the original work?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Nature – 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original work published or unpublished?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Alternatives – 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there an equivalent not protected by copyright?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 – </a:t>
            </a:r>
            <a:r>
              <a:rPr lang="en-C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it cut into the market for the original?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300521"/>
            <a:ext cx="2743200" cy="365125"/>
          </a:xfrm>
        </p:spPr>
        <p:txBody>
          <a:bodyPr/>
          <a:lstStyle/>
          <a:p>
            <a:fld id="{1AD269AF-DBDB-4F09-A440-C5262290782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2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EA9C206-8ED6-454F-9754-25F2ADAFD561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2983</TotalTime>
  <Words>2801</Words>
  <Application>Microsoft Office PowerPoint</Application>
  <PresentationFormat>Widescreen</PresentationFormat>
  <Paragraphs>394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ＭＳ Ｐゴシック</vt:lpstr>
      <vt:lpstr>Arial</vt:lpstr>
      <vt:lpstr>Calibri</vt:lpstr>
      <vt:lpstr>Calibri Light</vt:lpstr>
      <vt:lpstr>Courier New</vt:lpstr>
      <vt:lpstr>Times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Outline</vt:lpstr>
      <vt:lpstr>Common Makerspace Equipment… </vt:lpstr>
      <vt:lpstr>Types of Intellectual Property</vt:lpstr>
      <vt:lpstr>Examples of IP Protection Overlap</vt:lpstr>
      <vt:lpstr>3D Printing: File vs Object</vt:lpstr>
      <vt:lpstr>Exceptions for Use of Third-Party Content</vt:lpstr>
      <vt:lpstr>Copyright Exceptions: Fair Dealing</vt:lpstr>
      <vt:lpstr>Copyright Exceptions: User Generated Content (UGC)</vt:lpstr>
      <vt:lpstr>Overuse/Misuse of Education and Library Exceptions</vt:lpstr>
      <vt:lpstr>Potential IP Issues in Makerspaces Example of 3D Printing</vt:lpstr>
      <vt:lpstr>Reducing Risks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Copyright: Creative Commons Licences</vt:lpstr>
      <vt:lpstr>Copyright: Public Domain</vt:lpstr>
      <vt:lpstr>Open Content: Suggested Platforms </vt:lpstr>
      <vt:lpstr>Open Content: Suggested Platforms </vt:lpstr>
      <vt:lpstr>Raising Awareness</vt:lpstr>
      <vt:lpstr>PowerPoint Presentation</vt:lpstr>
      <vt:lpstr>Thank you!</vt:lpstr>
      <vt:lpstr>Suggested Readings</vt:lpstr>
      <vt:lpstr>Suggested Resources</vt:lpstr>
      <vt:lpstr>Icon Credits</vt:lpstr>
    </vt:vector>
  </TitlesOfParts>
  <Company>uOttawa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Émilie Gendron</dc:creator>
  <cp:lastModifiedBy>Mélanie Brunet</cp:lastModifiedBy>
  <cp:revision>147</cp:revision>
  <cp:lastPrinted>2019-05-29T13:01:50Z</cp:lastPrinted>
  <dcterms:created xsi:type="dcterms:W3CDTF">2019-01-16T20:43:15Z</dcterms:created>
  <dcterms:modified xsi:type="dcterms:W3CDTF">2019-06-21T19:53:27Z</dcterms:modified>
</cp:coreProperties>
</file>