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8"/>
  </p:notesMasterIdLst>
  <p:handoutMasterIdLst>
    <p:handoutMasterId r:id="rId49"/>
  </p:handoutMasterIdLst>
  <p:sldIdLst>
    <p:sldId id="256" r:id="rId2"/>
    <p:sldId id="472" r:id="rId3"/>
    <p:sldId id="285" r:id="rId4"/>
    <p:sldId id="475" r:id="rId5"/>
    <p:sldId id="479" r:id="rId6"/>
    <p:sldId id="259" r:id="rId7"/>
    <p:sldId id="473" r:id="rId8"/>
    <p:sldId id="461" r:id="rId9"/>
    <p:sldId id="330" r:id="rId10"/>
    <p:sldId id="452" r:id="rId11"/>
    <p:sldId id="331" r:id="rId12"/>
    <p:sldId id="449" r:id="rId13"/>
    <p:sldId id="450" r:id="rId14"/>
    <p:sldId id="448" r:id="rId15"/>
    <p:sldId id="333" r:id="rId16"/>
    <p:sldId id="455" r:id="rId17"/>
    <p:sldId id="476" r:id="rId18"/>
    <p:sldId id="462" r:id="rId19"/>
    <p:sldId id="453" r:id="rId20"/>
    <p:sldId id="334" r:id="rId21"/>
    <p:sldId id="456" r:id="rId22"/>
    <p:sldId id="477" r:id="rId23"/>
    <p:sldId id="465" r:id="rId24"/>
    <p:sldId id="466" r:id="rId25"/>
    <p:sldId id="469" r:id="rId26"/>
    <p:sldId id="467" r:id="rId27"/>
    <p:sldId id="468" r:id="rId28"/>
    <p:sldId id="487" r:id="rId29"/>
    <p:sldId id="463" r:id="rId30"/>
    <p:sldId id="488" r:id="rId31"/>
    <p:sldId id="490" r:id="rId32"/>
    <p:sldId id="491" r:id="rId33"/>
    <p:sldId id="335" r:id="rId34"/>
    <p:sldId id="492" r:id="rId35"/>
    <p:sldId id="493" r:id="rId36"/>
    <p:sldId id="470" r:id="rId37"/>
    <p:sldId id="280" r:id="rId38"/>
    <p:sldId id="478" r:id="rId39"/>
    <p:sldId id="481" r:id="rId40"/>
    <p:sldId id="480" r:id="rId41"/>
    <p:sldId id="482" r:id="rId42"/>
    <p:sldId id="485" r:id="rId43"/>
    <p:sldId id="486" r:id="rId44"/>
    <p:sldId id="494" r:id="rId45"/>
    <p:sldId id="483" r:id="rId46"/>
    <p:sldId id="484" r:id="rId47"/>
  </p:sldIdLst>
  <p:sldSz cx="9144000" cy="5143500" type="screen16x9"/>
  <p:notesSz cx="7315200" cy="9601200"/>
  <p:embeddedFontLst>
    <p:embeddedFont>
      <p:font typeface="Quattrocento Sans" panose="020B0604020202020204" charset="0"/>
      <p:regular r:id="rId50"/>
      <p:bold r:id="rId51"/>
      <p:italic r:id="rId52"/>
      <p:boldItalic r:id="rId53"/>
    </p:embeddedFont>
    <p:embeddedFont>
      <p:font typeface="Times" panose="02020603050405020304" pitchFamily="18" charset="0"/>
      <p:regular r:id="rId54"/>
      <p:bold r:id="rId55"/>
      <p:italic r:id="rId56"/>
      <p:boldItalic r:id="rId57"/>
    </p:embeddedFont>
    <p:embeddedFont>
      <p:font typeface="Lora" panose="020B0604020202020204" charset="0"/>
      <p:regular r:id="rId58"/>
      <p:bold r:id="rId59"/>
      <p:italic r:id="rId60"/>
      <p:boldItalic r:id="rId61"/>
    </p:embeddedFont>
    <p:embeddedFont>
      <p:font typeface="Calibri" panose="020F0502020204030204" pitchFamily="34" charset="0"/>
      <p:regular r:id="rId62"/>
      <p:bold r:id="rId63"/>
      <p:italic r:id="rId64"/>
      <p:boldItalic r:id="rId65"/>
    </p:embeddedFont>
    <p:embeddedFont>
      <p:font typeface="ＭＳ Ｐゴシック" panose="020B0600070205080204" pitchFamily="34" charset="-128"/>
      <p:regular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élanie Brunet" initials="MB" lastIdx="16" clrIdx="0">
    <p:extLst>
      <p:ext uri="{19B8F6BF-5375-455C-9EA6-DF929625EA0E}">
        <p15:presenceInfo xmlns:p15="http://schemas.microsoft.com/office/powerpoint/2012/main" userId="S-1-5-21-399032375-574354515-73786897-4433" providerId="AD"/>
      </p:ext>
    </p:extLst>
  </p:cmAuthor>
  <p:cmAuthor id="2" name="Melanie Brunet" initials="MB" lastIdx="10" clrIdx="1">
    <p:extLst>
      <p:ext uri="{19B8F6BF-5375-455C-9EA6-DF929625EA0E}">
        <p15:presenceInfo xmlns:p15="http://schemas.microsoft.com/office/powerpoint/2012/main" userId="256d135f1a89a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BDCAB1E-3472-4BEE-AE0A-C62FD2806BDA}">
  <a:tblStyle styleId="{0BDCAB1E-3472-4BEE-AE0A-C62FD2806BD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439" autoAdjust="0"/>
  </p:normalViewPr>
  <p:slideViewPr>
    <p:cSldViewPr snapToGrid="0">
      <p:cViewPr varScale="1">
        <p:scale>
          <a:sx n="119" d="100"/>
          <a:sy n="119" d="100"/>
        </p:scale>
        <p:origin x="1296" y="102"/>
      </p:cViewPr>
      <p:guideLst/>
    </p:cSldViewPr>
  </p:slideViewPr>
  <p:notesTextViewPr>
    <p:cViewPr>
      <p:scale>
        <a:sx n="1" d="1"/>
        <a:sy n="1" d="1"/>
      </p:scale>
      <p:origin x="0" y="0"/>
    </p:cViewPr>
  </p:notesTextViewPr>
  <p:sorterViewPr>
    <p:cViewPr varScale="1">
      <p:scale>
        <a:sx n="100" d="100"/>
        <a:sy n="100" d="100"/>
      </p:scale>
      <p:origin x="0" y="-624"/>
    </p:cViewPr>
  </p:sorterViewPr>
  <p:notesViewPr>
    <p:cSldViewPr snapToGrid="0">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4.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font" Target="fonts/font17.fntdata"/><Relationship Id="rId5" Type="http://schemas.openxmlformats.org/officeDocument/2006/relationships/slide" Target="slides/slide4.xml"/><Relationship Id="rId61"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font" Target="fonts/font13.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5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1.fntdata"/><Relationship Id="rId55" Type="http://schemas.openxmlformats.org/officeDocument/2006/relationships/font" Target="fonts/font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169920" cy="481728"/>
          </a:xfrm>
          <a:prstGeom prst="rect">
            <a:avLst/>
          </a:prstGeom>
        </p:spPr>
        <p:txBody>
          <a:bodyPr vert="horz" lIns="96656" tIns="48328" rIns="96656" bIns="48328" rtlCol="0"/>
          <a:lstStyle>
            <a:lvl1pPr algn="l">
              <a:defRPr sz="1200"/>
            </a:lvl1pPr>
          </a:lstStyle>
          <a:p>
            <a:endParaRPr lang="en-US"/>
          </a:p>
        </p:txBody>
      </p:sp>
      <p:sp>
        <p:nvSpPr>
          <p:cNvPr id="3" name="Date Placeholder 2"/>
          <p:cNvSpPr>
            <a:spLocks noGrp="1"/>
          </p:cNvSpPr>
          <p:nvPr>
            <p:ph type="dt" sz="quarter" idx="1"/>
          </p:nvPr>
        </p:nvSpPr>
        <p:spPr>
          <a:xfrm>
            <a:off x="4143589" y="2"/>
            <a:ext cx="3169920" cy="481728"/>
          </a:xfrm>
          <a:prstGeom prst="rect">
            <a:avLst/>
          </a:prstGeom>
        </p:spPr>
        <p:txBody>
          <a:bodyPr vert="horz" lIns="96656" tIns="48328" rIns="96656" bIns="48328" rtlCol="0"/>
          <a:lstStyle>
            <a:lvl1pPr algn="r">
              <a:defRPr sz="1200"/>
            </a:lvl1pPr>
          </a:lstStyle>
          <a:p>
            <a:fld id="{496D9C74-AC27-4089-86B1-213411381402}" type="datetimeFigureOut">
              <a:rPr lang="en-US" smtClean="0"/>
              <a:t>6/24/2019</a:t>
            </a:fld>
            <a:endParaRPr lang="en-US"/>
          </a:p>
        </p:txBody>
      </p:sp>
      <p:sp>
        <p:nvSpPr>
          <p:cNvPr id="4" name="Footer Placeholder 3"/>
          <p:cNvSpPr>
            <a:spLocks noGrp="1"/>
          </p:cNvSpPr>
          <p:nvPr>
            <p:ph type="ftr" sz="quarter" idx="2"/>
          </p:nvPr>
        </p:nvSpPr>
        <p:spPr>
          <a:xfrm>
            <a:off x="1" y="9119474"/>
            <a:ext cx="3169920" cy="481727"/>
          </a:xfrm>
          <a:prstGeom prst="rect">
            <a:avLst/>
          </a:prstGeom>
        </p:spPr>
        <p:txBody>
          <a:bodyPr vert="horz" lIns="96656" tIns="48328" rIns="96656" bIns="48328" rtlCol="0" anchor="b"/>
          <a:lstStyle>
            <a:lvl1pPr algn="l">
              <a:defRPr sz="1200"/>
            </a:lvl1pPr>
          </a:lstStyle>
          <a:p>
            <a:endParaRPr lang="en-US"/>
          </a:p>
        </p:txBody>
      </p:sp>
      <p:sp>
        <p:nvSpPr>
          <p:cNvPr id="5" name="Slide Number Placeholder 4"/>
          <p:cNvSpPr>
            <a:spLocks noGrp="1"/>
          </p:cNvSpPr>
          <p:nvPr>
            <p:ph type="sldNum" sz="quarter" idx="3"/>
          </p:nvPr>
        </p:nvSpPr>
        <p:spPr>
          <a:xfrm>
            <a:off x="4143589" y="9119474"/>
            <a:ext cx="3169920" cy="481727"/>
          </a:xfrm>
          <a:prstGeom prst="rect">
            <a:avLst/>
          </a:prstGeom>
        </p:spPr>
        <p:txBody>
          <a:bodyPr vert="horz" lIns="96656" tIns="48328" rIns="96656" bIns="48328" rtlCol="0" anchor="b"/>
          <a:lstStyle>
            <a:lvl1pPr algn="r">
              <a:defRPr sz="1200"/>
            </a:lvl1pPr>
          </a:lstStyle>
          <a:p>
            <a:fld id="{29F42B5C-9373-4911-8209-BE3DDD68C7CA}" type="slidenum">
              <a:rPr lang="en-US" smtClean="0"/>
              <a:t>‹#›</a:t>
            </a:fld>
            <a:endParaRPr lang="en-US"/>
          </a:p>
        </p:txBody>
      </p:sp>
    </p:spTree>
    <p:extLst>
      <p:ext uri="{BB962C8B-B14F-4D97-AF65-F5344CB8AC3E}">
        <p14:creationId xmlns:p14="http://schemas.microsoft.com/office/powerpoint/2010/main" val="1266835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31520" y="4560573"/>
            <a:ext cx="5852160" cy="4320540"/>
          </a:xfrm>
          <a:prstGeom prst="rect">
            <a:avLst/>
          </a:prstGeom>
          <a:noFill/>
          <a:ln>
            <a:noFill/>
          </a:ln>
        </p:spPr>
        <p:txBody>
          <a:bodyPr spcFirstLastPara="1" wrap="square" lIns="96639" tIns="96639" rIns="96639" bIns="96639"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endParaRPr dirty="0"/>
          </a:p>
        </p:txBody>
      </p:sp>
    </p:spTree>
    <p:extLst>
      <p:ext uri="{BB962C8B-B14F-4D97-AF65-F5344CB8AC3E}">
        <p14:creationId xmlns:p14="http://schemas.microsoft.com/office/powerpoint/2010/main" val="3284375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245794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2814730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4116256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p>
          <a:p>
            <a:pPr marL="0" indent="0">
              <a:buNone/>
            </a:pPr>
            <a:endParaRPr lang="fr-CA" dirty="0"/>
          </a:p>
          <a:p>
            <a:pPr marL="0" indent="0">
              <a:buNone/>
            </a:pPr>
            <a:r>
              <a:rPr lang="fr-FR" baseline="0" dirty="0" err="1"/>
              <a:t>Economic</a:t>
            </a:r>
            <a:r>
              <a:rPr lang="fr-FR" baseline="0" dirty="0"/>
              <a:t> </a:t>
            </a:r>
            <a:r>
              <a:rPr lang="fr-FR" baseline="0" dirty="0" err="1"/>
              <a:t>rights</a:t>
            </a:r>
            <a:r>
              <a:rPr lang="fr-FR" baseline="0" dirty="0"/>
              <a:t>:</a:t>
            </a:r>
          </a:p>
          <a:p>
            <a:pPr marL="0" indent="0">
              <a:buNone/>
            </a:pPr>
            <a:r>
              <a:rPr lang="fr-FR" baseline="0" dirty="0"/>
              <a:t>-Reproduction in </a:t>
            </a:r>
            <a:r>
              <a:rPr lang="fr-FR" baseline="0" dirty="0" err="1"/>
              <a:t>whole</a:t>
            </a:r>
            <a:r>
              <a:rPr lang="fr-FR" baseline="0" dirty="0"/>
              <a:t> or in part/</a:t>
            </a:r>
            <a:r>
              <a:rPr lang="fr-FR" baseline="0" dirty="0" err="1"/>
              <a:t>make</a:t>
            </a:r>
            <a:r>
              <a:rPr lang="fr-FR" baseline="0" dirty="0"/>
              <a:t> copies</a:t>
            </a:r>
          </a:p>
          <a:p>
            <a:pPr marL="0" indent="0">
              <a:buNone/>
            </a:pPr>
            <a:r>
              <a:rPr lang="fr-FR" baseline="0" dirty="0"/>
              <a:t>-publication (first publication)/distribution (for profit or for free)</a:t>
            </a:r>
          </a:p>
          <a:p>
            <a:pPr marL="0" indent="0">
              <a:buNone/>
            </a:pPr>
            <a:r>
              <a:rPr lang="fr-FR" baseline="0" dirty="0"/>
              <a:t>-performance (as in a </a:t>
            </a:r>
            <a:r>
              <a:rPr lang="fr-FR" baseline="0" dirty="0" err="1"/>
              <a:t>play</a:t>
            </a:r>
            <a:r>
              <a:rPr lang="fr-FR" baseline="0" dirty="0"/>
              <a:t> or music)/display (as in a </a:t>
            </a:r>
            <a:r>
              <a:rPr lang="fr-FR" baseline="0" dirty="0" err="1"/>
              <a:t>museum</a:t>
            </a:r>
            <a:r>
              <a:rPr lang="fr-FR" baseline="0" dirty="0"/>
              <a:t> or a </a:t>
            </a:r>
            <a:r>
              <a:rPr lang="fr-FR" baseline="0" dirty="0" err="1"/>
              <a:t>gallery</a:t>
            </a:r>
            <a:r>
              <a:rPr lang="fr-FR" baseline="0" dirty="0"/>
              <a:t>)</a:t>
            </a:r>
          </a:p>
          <a:p>
            <a:pPr marL="0" indent="0">
              <a:buNone/>
            </a:pPr>
            <a:r>
              <a:rPr lang="fr-FR" baseline="0" dirty="0"/>
              <a:t>-</a:t>
            </a:r>
            <a:r>
              <a:rPr lang="fr-FR" baseline="0" dirty="0" err="1"/>
              <a:t>make</a:t>
            </a:r>
            <a:r>
              <a:rPr lang="fr-FR" baseline="0" dirty="0"/>
              <a:t> </a:t>
            </a:r>
            <a:r>
              <a:rPr lang="fr-FR" baseline="0" dirty="0" err="1"/>
              <a:t>derivatives</a:t>
            </a:r>
            <a:r>
              <a:rPr lang="fr-FR" baseline="0" dirty="0"/>
              <a:t>, </a:t>
            </a:r>
            <a:r>
              <a:rPr lang="fr-FR" baseline="0" dirty="0" err="1"/>
              <a:t>including</a:t>
            </a:r>
            <a:r>
              <a:rPr lang="fr-FR" baseline="0" dirty="0"/>
              <a:t> translation of the original</a:t>
            </a:r>
          </a:p>
          <a:p>
            <a:pPr marL="0" indent="0">
              <a:buNone/>
            </a:pPr>
            <a:r>
              <a:rPr lang="fr-FR" baseline="0" dirty="0"/>
              <a:t>Can </a:t>
            </a:r>
            <a:r>
              <a:rPr lang="fr-FR" baseline="0" dirty="0" err="1"/>
              <a:t>be</a:t>
            </a:r>
            <a:r>
              <a:rPr lang="fr-FR" baseline="0" dirty="0"/>
              <a:t> </a:t>
            </a:r>
            <a:r>
              <a:rPr lang="fr-FR" baseline="0" dirty="0" err="1"/>
              <a:t>transfered</a:t>
            </a:r>
            <a:r>
              <a:rPr lang="fr-FR" baseline="0" dirty="0"/>
              <a:t> to </a:t>
            </a:r>
            <a:r>
              <a:rPr lang="fr-FR" baseline="0" dirty="0" err="1"/>
              <a:t>another</a:t>
            </a:r>
            <a:r>
              <a:rPr lang="fr-FR" baseline="0" dirty="0"/>
              <a:t> party, </a:t>
            </a:r>
            <a:r>
              <a:rPr lang="fr-FR" baseline="0" dirty="0" err="1"/>
              <a:t>exclusively</a:t>
            </a:r>
            <a:r>
              <a:rPr lang="fr-FR" baseline="0" dirty="0"/>
              <a:t> or non-</a:t>
            </a:r>
            <a:r>
              <a:rPr lang="fr-FR" baseline="0" dirty="0" err="1"/>
              <a:t>exclusively</a:t>
            </a:r>
            <a:r>
              <a:rPr lang="fr-FR" baseline="0" dirty="0"/>
              <a:t>, </a:t>
            </a:r>
            <a:r>
              <a:rPr lang="fr-FR" baseline="0" dirty="0" err="1"/>
              <a:t>through</a:t>
            </a:r>
            <a:r>
              <a:rPr lang="fr-FR" baseline="0" dirty="0"/>
              <a:t> licences, </a:t>
            </a:r>
            <a:r>
              <a:rPr lang="fr-FR" baseline="0" dirty="0" err="1"/>
              <a:t>with</a:t>
            </a:r>
            <a:r>
              <a:rPr lang="fr-FR" baseline="0" dirty="0"/>
              <a:t> or </a:t>
            </a:r>
            <a:r>
              <a:rPr lang="fr-FR" baseline="0" dirty="0" err="1"/>
              <a:t>without</a:t>
            </a:r>
            <a:r>
              <a:rPr lang="fr-FR" baseline="0" dirty="0"/>
              <a:t> compensation</a:t>
            </a:r>
          </a:p>
          <a:p>
            <a:pPr marL="0" indent="0">
              <a:buNone/>
            </a:pPr>
            <a:endParaRPr lang="fr-CA" dirty="0"/>
          </a:p>
          <a:p>
            <a:pPr marL="0" indent="0">
              <a:buNone/>
            </a:pPr>
            <a:endParaRPr lang="fr-CA" dirty="0"/>
          </a:p>
          <a:p>
            <a:pPr marL="0" indent="0">
              <a:buNone/>
            </a:pPr>
            <a:r>
              <a:rPr lang="fr-FR" baseline="0" dirty="0"/>
              <a:t>Moral </a:t>
            </a:r>
            <a:r>
              <a:rPr lang="fr-FR" baseline="0" dirty="0" err="1"/>
              <a:t>rights</a:t>
            </a:r>
            <a:r>
              <a:rPr lang="fr-FR" baseline="0" dirty="0"/>
              <a:t>:</a:t>
            </a:r>
          </a:p>
          <a:p>
            <a:pPr marL="0" indent="0">
              <a:buNone/>
            </a:pPr>
            <a:r>
              <a:rPr lang="fr-FR" baseline="0" dirty="0"/>
              <a:t>-</a:t>
            </a:r>
            <a:r>
              <a:rPr lang="fr-FR" baseline="0" dirty="0" err="1"/>
              <a:t>integrity</a:t>
            </a:r>
            <a:r>
              <a:rPr lang="fr-FR" baseline="0" dirty="0"/>
              <a:t>: right to not </a:t>
            </a:r>
            <a:r>
              <a:rPr lang="fr-FR" baseline="0" dirty="0" err="1"/>
              <a:t>see</a:t>
            </a:r>
            <a:r>
              <a:rPr lang="fr-FR" baseline="0" dirty="0"/>
              <a:t> </a:t>
            </a:r>
            <a:r>
              <a:rPr lang="fr-FR" baseline="0" dirty="0" err="1"/>
              <a:t>one’s</a:t>
            </a:r>
            <a:r>
              <a:rPr lang="fr-FR" baseline="0" dirty="0"/>
              <a:t> </a:t>
            </a:r>
            <a:r>
              <a:rPr lang="fr-FR" baseline="0" dirty="0" err="1"/>
              <a:t>work</a:t>
            </a:r>
            <a:r>
              <a:rPr lang="fr-FR" baseline="0" dirty="0"/>
              <a:t> </a:t>
            </a:r>
            <a:r>
              <a:rPr lang="fr-FR" baseline="0" dirty="0" err="1"/>
              <a:t>modified</a:t>
            </a:r>
            <a:r>
              <a:rPr lang="fr-FR" baseline="0" dirty="0"/>
              <a:t>, </a:t>
            </a:r>
            <a:r>
              <a:rPr lang="fr-FR" baseline="0" dirty="0" err="1"/>
              <a:t>mutilated</a:t>
            </a:r>
            <a:r>
              <a:rPr lang="fr-FR" baseline="0" dirty="0"/>
              <a:t> or </a:t>
            </a:r>
            <a:r>
              <a:rPr lang="fr-FR" baseline="0" dirty="0" err="1"/>
              <a:t>distorted</a:t>
            </a:r>
            <a:r>
              <a:rPr lang="fr-FR" baseline="0" dirty="0"/>
              <a:t> or </a:t>
            </a:r>
            <a:r>
              <a:rPr lang="fr-FR" baseline="0" dirty="0" err="1"/>
              <a:t>undergo</a:t>
            </a:r>
            <a:r>
              <a:rPr lang="fr-FR" baseline="0" dirty="0"/>
              <a:t> </a:t>
            </a:r>
            <a:r>
              <a:rPr lang="fr-FR" baseline="0" dirty="0" err="1"/>
              <a:t>any</a:t>
            </a:r>
            <a:r>
              <a:rPr lang="fr-FR" baseline="0" dirty="0"/>
              <a:t> </a:t>
            </a:r>
            <a:r>
              <a:rPr lang="fr-FR" baseline="0" dirty="0" err="1"/>
              <a:t>derogatory</a:t>
            </a:r>
            <a:r>
              <a:rPr lang="fr-FR" baseline="0" dirty="0"/>
              <a:t> action </a:t>
            </a:r>
            <a:r>
              <a:rPr lang="fr-FR" baseline="0" dirty="0" err="1"/>
              <a:t>that</a:t>
            </a:r>
            <a:r>
              <a:rPr lang="fr-FR" baseline="0" dirty="0"/>
              <a:t> </a:t>
            </a:r>
            <a:r>
              <a:rPr lang="fr-FR" baseline="0" dirty="0" err="1"/>
              <a:t>could</a:t>
            </a:r>
            <a:r>
              <a:rPr lang="fr-FR" baseline="0" dirty="0"/>
              <a:t> </a:t>
            </a:r>
            <a:r>
              <a:rPr lang="fr-FR" baseline="0" dirty="0" err="1"/>
              <a:t>harm</a:t>
            </a:r>
            <a:r>
              <a:rPr lang="fr-FR" baseline="0" dirty="0"/>
              <a:t> </a:t>
            </a:r>
            <a:r>
              <a:rPr lang="fr-FR" baseline="0" dirty="0" err="1"/>
              <a:t>reputation</a:t>
            </a:r>
            <a:r>
              <a:rPr lang="fr-FR" baseline="0" dirty="0"/>
              <a:t> of </a:t>
            </a:r>
            <a:r>
              <a:rPr lang="fr-FR" baseline="0" dirty="0" err="1"/>
              <a:t>author</a:t>
            </a:r>
            <a:endParaRPr lang="fr-FR" baseline="0" dirty="0"/>
          </a:p>
          <a:p>
            <a:pPr marL="0" indent="0">
              <a:buNone/>
            </a:pPr>
            <a:r>
              <a:rPr lang="fr-FR" baseline="0" dirty="0"/>
              <a:t>-</a:t>
            </a:r>
            <a:r>
              <a:rPr lang="fr-FR" baseline="0" dirty="0" err="1"/>
              <a:t>paternity</a:t>
            </a:r>
            <a:r>
              <a:rPr lang="fr-FR" baseline="0" dirty="0"/>
              <a:t>: right to attribution, to </a:t>
            </a:r>
            <a:r>
              <a:rPr lang="fr-FR" baseline="0" dirty="0" err="1"/>
              <a:t>be</a:t>
            </a:r>
            <a:r>
              <a:rPr lang="fr-FR" baseline="0" dirty="0"/>
              <a:t> </a:t>
            </a:r>
            <a:r>
              <a:rPr lang="fr-FR" baseline="0" dirty="0" err="1"/>
              <a:t>recognized</a:t>
            </a:r>
            <a:r>
              <a:rPr lang="fr-FR" baseline="0" dirty="0"/>
              <a:t> as the </a:t>
            </a:r>
            <a:r>
              <a:rPr lang="fr-FR" baseline="0" dirty="0" err="1"/>
              <a:t>author</a:t>
            </a:r>
            <a:endParaRPr lang="fr-FR" baseline="0" dirty="0"/>
          </a:p>
          <a:p>
            <a:pPr marL="0" indent="0">
              <a:buNone/>
            </a:pPr>
            <a:r>
              <a:rPr lang="fr-FR" baseline="0" dirty="0"/>
              <a:t>-association: right to not </a:t>
            </a:r>
            <a:r>
              <a:rPr lang="fr-FR" baseline="0" dirty="0" err="1"/>
              <a:t>see</a:t>
            </a:r>
            <a:r>
              <a:rPr lang="fr-FR" baseline="0" dirty="0"/>
              <a:t> </a:t>
            </a:r>
            <a:r>
              <a:rPr lang="fr-FR" baseline="0" dirty="0" err="1"/>
              <a:t>one’s</a:t>
            </a:r>
            <a:r>
              <a:rPr lang="fr-FR" baseline="0" dirty="0"/>
              <a:t> </a:t>
            </a:r>
            <a:r>
              <a:rPr lang="fr-FR" baseline="0" dirty="0" err="1"/>
              <a:t>work</a:t>
            </a:r>
            <a:r>
              <a:rPr lang="fr-FR" baseline="0" dirty="0"/>
              <a:t> </a:t>
            </a:r>
            <a:r>
              <a:rPr lang="fr-FR" baseline="0" dirty="0" err="1"/>
              <a:t>used</a:t>
            </a:r>
            <a:r>
              <a:rPr lang="fr-FR" baseline="0" dirty="0"/>
              <a:t> in </a:t>
            </a:r>
            <a:r>
              <a:rPr lang="fr-FR" baseline="0" dirty="0" err="1"/>
              <a:t>conjunction</a:t>
            </a:r>
            <a:r>
              <a:rPr lang="fr-FR" baseline="0" dirty="0"/>
              <a:t> to a cause, </a:t>
            </a:r>
            <a:r>
              <a:rPr lang="fr-FR" baseline="0" dirty="0" err="1"/>
              <a:t>product</a:t>
            </a:r>
            <a:r>
              <a:rPr lang="fr-FR" baseline="0" dirty="0"/>
              <a:t> or service </a:t>
            </a:r>
            <a:r>
              <a:rPr lang="fr-FR" baseline="0" dirty="0" err="1"/>
              <a:t>that</a:t>
            </a:r>
            <a:r>
              <a:rPr lang="fr-FR" baseline="0" dirty="0"/>
              <a:t> </a:t>
            </a:r>
            <a:r>
              <a:rPr lang="fr-FR" baseline="0" dirty="0" err="1"/>
              <a:t>author</a:t>
            </a:r>
            <a:r>
              <a:rPr lang="fr-FR" baseline="0" dirty="0"/>
              <a:t> </a:t>
            </a:r>
            <a:r>
              <a:rPr lang="fr-FR" baseline="0" dirty="0" err="1"/>
              <a:t>would</a:t>
            </a:r>
            <a:r>
              <a:rPr lang="fr-FR" baseline="0" dirty="0"/>
              <a:t> </a:t>
            </a:r>
            <a:r>
              <a:rPr lang="fr-FR" baseline="0" dirty="0" err="1"/>
              <a:t>find</a:t>
            </a:r>
            <a:r>
              <a:rPr lang="fr-FR" baseline="0" dirty="0"/>
              <a:t> </a:t>
            </a:r>
            <a:r>
              <a:rPr lang="fr-FR" baseline="0" dirty="0" err="1"/>
              <a:t>prejudicial</a:t>
            </a:r>
            <a:r>
              <a:rPr lang="fr-FR" baseline="0" dirty="0"/>
              <a:t> and </a:t>
            </a:r>
            <a:r>
              <a:rPr lang="fr-FR" baseline="0" dirty="0" err="1"/>
              <a:t>harms</a:t>
            </a:r>
            <a:r>
              <a:rPr lang="fr-FR" baseline="0" dirty="0"/>
              <a:t> </a:t>
            </a:r>
            <a:r>
              <a:rPr lang="fr-FR" baseline="0" dirty="0" err="1"/>
              <a:t>their</a:t>
            </a:r>
            <a:r>
              <a:rPr lang="fr-FR" baseline="0" dirty="0"/>
              <a:t> </a:t>
            </a:r>
            <a:r>
              <a:rPr lang="fr-FR" baseline="0" dirty="0" err="1"/>
              <a:t>reputation</a:t>
            </a:r>
            <a:r>
              <a:rPr lang="fr-FR" baseline="0" dirty="0"/>
              <a:t> or </a:t>
            </a:r>
            <a:r>
              <a:rPr lang="fr-FR" baseline="0" dirty="0" err="1"/>
              <a:t>honour</a:t>
            </a:r>
            <a:endParaRPr lang="fr-FR" baseline="0" dirty="0"/>
          </a:p>
          <a:p>
            <a:pPr marL="0" indent="0">
              <a:buNone/>
            </a:pPr>
            <a:r>
              <a:rPr lang="fr-FR" baseline="0" dirty="0" err="1"/>
              <a:t>These</a:t>
            </a:r>
            <a:r>
              <a:rPr lang="fr-FR" baseline="0" dirty="0"/>
              <a:t> </a:t>
            </a:r>
            <a:r>
              <a:rPr lang="fr-FR" baseline="0" dirty="0" err="1"/>
              <a:t>cannot</a:t>
            </a:r>
            <a:r>
              <a:rPr lang="fr-FR" baseline="0" dirty="0"/>
              <a:t> </a:t>
            </a:r>
            <a:r>
              <a:rPr lang="fr-FR" baseline="0" dirty="0" err="1"/>
              <a:t>be</a:t>
            </a:r>
            <a:r>
              <a:rPr lang="fr-FR" baseline="0" dirty="0"/>
              <a:t> </a:t>
            </a:r>
            <a:r>
              <a:rPr lang="fr-FR" baseline="0" dirty="0" err="1"/>
              <a:t>transfered</a:t>
            </a:r>
            <a:r>
              <a:rPr lang="fr-FR" baseline="0" dirty="0"/>
              <a:t> to </a:t>
            </a:r>
            <a:r>
              <a:rPr lang="fr-FR" baseline="0" dirty="0" err="1"/>
              <a:t>another</a:t>
            </a:r>
            <a:r>
              <a:rPr lang="fr-FR" baseline="0" dirty="0"/>
              <a:t> party</a:t>
            </a:r>
          </a:p>
        </p:txBody>
      </p:sp>
    </p:spTree>
    <p:extLst>
      <p:ext uri="{BB962C8B-B14F-4D97-AF65-F5344CB8AC3E}">
        <p14:creationId xmlns:p14="http://schemas.microsoft.com/office/powerpoint/2010/main" val="4230559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p>
          <a:p>
            <a:pPr marL="0" indent="0">
              <a:buNone/>
            </a:pPr>
            <a:endParaRPr lang="fr-CA" dirty="0"/>
          </a:p>
          <a:p>
            <a:pPr marL="0" indent="0">
              <a:buNone/>
            </a:pPr>
            <a:r>
              <a:rPr lang="fr-CA" dirty="0"/>
              <a:t>Copyright </a:t>
            </a:r>
            <a:r>
              <a:rPr lang="fr-CA" dirty="0" err="1"/>
              <a:t>does</a:t>
            </a:r>
            <a:r>
              <a:rPr lang="fr-CA" dirty="0"/>
              <a:t> not last </a:t>
            </a:r>
            <a:r>
              <a:rPr lang="fr-CA" dirty="0" err="1"/>
              <a:t>forever</a:t>
            </a:r>
            <a:r>
              <a:rPr lang="fr-CA" baseline="0" dirty="0"/>
              <a:t> </a:t>
            </a:r>
            <a:r>
              <a:rPr lang="fr-CA" baseline="0" dirty="0" smtClean="0"/>
              <a:t>and </a:t>
            </a:r>
            <a:r>
              <a:rPr lang="fr-CA" baseline="0" dirty="0" err="1"/>
              <a:t>it</a:t>
            </a:r>
            <a:r>
              <a:rPr lang="fr-CA" baseline="0" dirty="0"/>
              <a:t> </a:t>
            </a:r>
            <a:r>
              <a:rPr lang="fr-CA" baseline="0" dirty="0" err="1"/>
              <a:t>is</a:t>
            </a:r>
            <a:r>
              <a:rPr lang="fr-CA" baseline="0" dirty="0"/>
              <a:t> not </a:t>
            </a:r>
            <a:r>
              <a:rPr lang="fr-CA" baseline="0" dirty="0" err="1"/>
              <a:t>absolute</a:t>
            </a:r>
            <a:r>
              <a:rPr lang="fr-CA" baseline="0" dirty="0"/>
              <a:t> </a:t>
            </a:r>
            <a:endParaRPr dirty="0"/>
          </a:p>
        </p:txBody>
      </p:sp>
    </p:spTree>
    <p:extLst>
      <p:ext uri="{BB962C8B-B14F-4D97-AF65-F5344CB8AC3E}">
        <p14:creationId xmlns:p14="http://schemas.microsoft.com/office/powerpoint/2010/main" val="940328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endParaRPr lang="en-US" dirty="0"/>
          </a:p>
          <a:p>
            <a:pPr marL="355142" indent="-355142"/>
            <a:endParaRPr lang="en-US" dirty="0"/>
          </a:p>
          <a:p>
            <a:pPr marL="355142" indent="-355142"/>
            <a:r>
              <a:rPr lang="en-US" dirty="0"/>
              <a:t>Free to use for any purpose (remember to cite/give attribution)</a:t>
            </a:r>
          </a:p>
          <a:p>
            <a:pPr marL="0" indent="0">
              <a:buNone/>
            </a:pPr>
            <a:endParaRPr dirty="0"/>
          </a:p>
        </p:txBody>
      </p:sp>
    </p:spTree>
    <p:extLst>
      <p:ext uri="{BB962C8B-B14F-4D97-AF65-F5344CB8AC3E}">
        <p14:creationId xmlns:p14="http://schemas.microsoft.com/office/powerpoint/2010/main" val="1612286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a:buNone/>
            </a:pPr>
            <a:r>
              <a:rPr lang="fr-CA" dirty="0"/>
              <a:t>Mélanie</a:t>
            </a:r>
            <a:endParaRPr lang="en-US" dirty="0"/>
          </a:p>
        </p:txBody>
      </p:sp>
    </p:spTree>
    <p:extLst>
      <p:ext uri="{BB962C8B-B14F-4D97-AF65-F5344CB8AC3E}">
        <p14:creationId xmlns:p14="http://schemas.microsoft.com/office/powerpoint/2010/main" val="2228577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7668" indent="0">
              <a:buNone/>
            </a:pPr>
            <a:r>
              <a:rPr lang="en-US" sz="1200" dirty="0" err="1"/>
              <a:t>Mélanie</a:t>
            </a:r>
            <a:endParaRPr lang="en-US" sz="1200" dirty="0"/>
          </a:p>
          <a:p>
            <a:pPr marL="147668" indent="0">
              <a:buNone/>
            </a:pPr>
            <a:endParaRPr lang="en-US" sz="1200" dirty="0"/>
          </a:p>
          <a:p>
            <a:pPr marL="147668" indent="0">
              <a:buNone/>
            </a:pPr>
            <a:r>
              <a:rPr lang="en-US" sz="1200" dirty="0"/>
              <a:t>Fair dealing </a:t>
            </a:r>
            <a:r>
              <a:rPr lang="en-US" sz="1200" dirty="0" smtClean="0"/>
              <a:t>defined: </a:t>
            </a:r>
            <a:endParaRPr lang="en-US" sz="1200" dirty="0" smtClean="0"/>
          </a:p>
          <a:p>
            <a:pPr marL="147668" indent="0">
              <a:buNone/>
            </a:pPr>
            <a:endParaRPr lang="en-US" sz="1200" dirty="0"/>
          </a:p>
          <a:p>
            <a:r>
              <a:rPr lang="en-US" altLang="en-US" sz="1200" dirty="0">
                <a:latin typeface="+mn-lt"/>
                <a:ea typeface="ＭＳ Ｐゴシック" panose="020B0600070205080204" pitchFamily="34" charset="-128"/>
                <a:cs typeface="Calibri" panose="020F0502020204030204" pitchFamily="34" charset="0"/>
              </a:rPr>
              <a:t>A</a:t>
            </a:r>
            <a:r>
              <a:rPr lang="en-US" altLang="en-US" sz="1200" dirty="0" smtClean="0">
                <a:latin typeface="+mn-lt"/>
                <a:ea typeface="ＭＳ Ｐゴシック" panose="020B0600070205080204" pitchFamily="34" charset="-128"/>
                <a:cs typeface="Calibri" panose="020F0502020204030204" pitchFamily="34" charset="0"/>
              </a:rPr>
              <a:t>n </a:t>
            </a:r>
            <a:r>
              <a:rPr lang="en-US" altLang="en-US" sz="1200" dirty="0">
                <a:latin typeface="+mn-lt"/>
                <a:ea typeface="ＭＳ Ｐゴシック" panose="020B0600070205080204" pitchFamily="34" charset="-128"/>
                <a:cs typeface="Calibri" panose="020F0502020204030204" pitchFamily="34" charset="0"/>
              </a:rPr>
              <a:t>exception in Canadian Copyright Act </a:t>
            </a:r>
            <a:r>
              <a:rPr lang="en-US" altLang="en-US" sz="1200" dirty="0" smtClean="0">
                <a:latin typeface="+mn-lt"/>
                <a:ea typeface="ＭＳ Ｐゴシック" panose="020B0600070205080204" pitchFamily="34" charset="-128"/>
                <a:cs typeface="Calibri" panose="020F0502020204030204" pitchFamily="34" charset="0"/>
              </a:rPr>
              <a:t>which </a:t>
            </a:r>
            <a:r>
              <a:rPr lang="en-US" altLang="en-US" sz="1200" dirty="0">
                <a:latin typeface="+mn-lt"/>
                <a:ea typeface="ＭＳ Ｐゴシック" panose="020B0600070205080204" pitchFamily="34" charset="-128"/>
                <a:cs typeface="Calibri" panose="020F0502020204030204" pitchFamily="34" charset="0"/>
              </a:rPr>
              <a:t>allows for limited copying of materials without having to ask permission from the copyright </a:t>
            </a:r>
            <a:r>
              <a:rPr lang="en-US" altLang="en-US" sz="1200" dirty="0" smtClean="0">
                <a:latin typeface="+mn-lt"/>
                <a:ea typeface="ＭＳ Ｐゴシック" panose="020B0600070205080204" pitchFamily="34" charset="-128"/>
                <a:cs typeface="Calibri" panose="020F0502020204030204" pitchFamily="34" charset="0"/>
              </a:rPr>
              <a:t>owner under certain</a:t>
            </a:r>
            <a:r>
              <a:rPr lang="en-US" altLang="en-US" sz="1200" baseline="0" dirty="0" smtClean="0">
                <a:latin typeface="+mn-lt"/>
                <a:ea typeface="ＭＳ Ｐゴシック" panose="020B0600070205080204" pitchFamily="34" charset="-128"/>
                <a:cs typeface="Calibri" panose="020F0502020204030204" pitchFamily="34" charset="0"/>
              </a:rPr>
              <a:t> conditions</a:t>
            </a:r>
            <a:endParaRPr lang="en-US" altLang="en-US" sz="1200" dirty="0">
              <a:latin typeface="+mn-lt"/>
              <a:ea typeface="ＭＳ Ｐゴシック" panose="020B0600070205080204" pitchFamily="34" charset="-128"/>
              <a:cs typeface="Calibri" panose="020F0502020204030204" pitchFamily="34" charset="0"/>
            </a:endParaRPr>
          </a:p>
          <a:p>
            <a:pPr marL="147668" indent="0">
              <a:buNone/>
            </a:pPr>
            <a:endParaRPr lang="en-US" altLang="en-US" sz="1200" dirty="0">
              <a:latin typeface="+mn-lt"/>
              <a:ea typeface="ＭＳ Ｐゴシック" panose="020B0600070205080204" pitchFamily="34" charset="-128"/>
              <a:cs typeface="Calibri" panose="020F0502020204030204" pitchFamily="34" charset="0"/>
            </a:endParaRPr>
          </a:p>
          <a:p>
            <a:r>
              <a:rPr lang="en-US" altLang="en-US" sz="1200" dirty="0">
                <a:latin typeface="+mn-lt"/>
                <a:ea typeface="ＭＳ Ｐゴシック" panose="020B0600070205080204" pitchFamily="34" charset="-128"/>
                <a:cs typeface="Calibri" panose="020F0502020204030204" pitchFamily="34" charset="0"/>
              </a:rPr>
              <a:t>Need to cite works used under fair dealing</a:t>
            </a:r>
          </a:p>
          <a:p>
            <a:endParaRPr lang="fr-CA" altLang="en-US" sz="1200" dirty="0">
              <a:latin typeface="+mn-lt"/>
              <a:ea typeface="ＭＳ Ｐゴシック" panose="020B0600070205080204" pitchFamily="34" charset="-128"/>
              <a:cs typeface="Calibri" panose="020F0502020204030204" pitchFamily="34" charset="0"/>
            </a:endParaRPr>
          </a:p>
          <a:p>
            <a:pPr marL="473522" indent="-328835" defTabSz="947044"/>
            <a:r>
              <a:rPr lang="fr-CA" altLang="en-US" sz="1200" dirty="0" err="1">
                <a:ea typeface="ＭＳ Ｐゴシック" panose="020B0600070205080204" pitchFamily="34" charset="-128"/>
                <a:cs typeface="Calibri" panose="020F0502020204030204" pitchFamily="34" charset="0"/>
              </a:rPr>
              <a:t>Purposes</a:t>
            </a:r>
            <a:r>
              <a:rPr lang="fr-CA" altLang="en-US" sz="1200" dirty="0">
                <a:ea typeface="ＭＳ Ｐゴシック" panose="020B0600070205080204" pitchFamily="34" charset="-128"/>
                <a:cs typeface="Calibri" panose="020F0502020204030204" pitchFamily="34" charset="0"/>
              </a:rPr>
              <a:t> in the </a:t>
            </a:r>
            <a:r>
              <a:rPr lang="fr-CA" altLang="en-US" sz="1200" dirty="0" err="1">
                <a:ea typeface="ＭＳ Ｐゴシック" panose="020B0600070205080204" pitchFamily="34" charset="-128"/>
                <a:cs typeface="Calibri" panose="020F0502020204030204" pitchFamily="34" charset="0"/>
              </a:rPr>
              <a:t>law</a:t>
            </a:r>
            <a:r>
              <a:rPr lang="fr-CA" altLang="en-US" sz="1200" dirty="0">
                <a:ea typeface="ＭＳ Ｐゴシック" panose="020B0600070205080204" pitchFamily="34" charset="-128"/>
                <a:cs typeface="Calibri" panose="020F0502020204030204" pitchFamily="34" charset="0"/>
              </a:rPr>
              <a:t> are </a:t>
            </a:r>
            <a:r>
              <a:rPr lang="fr-CA" altLang="en-US" sz="1200" dirty="0" err="1">
                <a:ea typeface="ＭＳ Ｐゴシック" panose="020B0600070205080204" pitchFamily="34" charset="-128"/>
                <a:cs typeface="Calibri" panose="020F0502020204030204" pitchFamily="34" charset="0"/>
              </a:rPr>
              <a:t>education</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research</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private</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study</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critcism</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review</a:t>
            </a:r>
            <a:r>
              <a:rPr lang="fr-CA" altLang="en-US" sz="1200" dirty="0">
                <a:ea typeface="ＭＳ Ｐゴシック" panose="020B0600070205080204" pitchFamily="34" charset="-128"/>
                <a:cs typeface="Calibri" panose="020F0502020204030204" pitchFamily="34" charset="0"/>
              </a:rPr>
              <a:t>, news </a:t>
            </a:r>
            <a:r>
              <a:rPr lang="fr-CA" altLang="en-US" sz="1200" dirty="0" err="1">
                <a:ea typeface="ＭＳ Ｐゴシック" panose="020B0600070205080204" pitchFamily="34" charset="-128"/>
                <a:cs typeface="Calibri" panose="020F0502020204030204" pitchFamily="34" charset="0"/>
              </a:rPr>
              <a:t>reporting</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parody</a:t>
            </a:r>
            <a:r>
              <a:rPr lang="fr-CA" altLang="en-US" sz="1200" dirty="0">
                <a:ea typeface="ＭＳ Ｐゴシック" panose="020B0600070205080204" pitchFamily="34" charset="-128"/>
                <a:cs typeface="Calibri" panose="020F0502020204030204" pitchFamily="34" charset="0"/>
              </a:rPr>
              <a:t> and satire (</a:t>
            </a:r>
            <a:r>
              <a:rPr lang="fr-CA" altLang="en-US" sz="1200" dirty="0" err="1">
                <a:ea typeface="ＭＳ Ｐゴシック" panose="020B0600070205080204" pitchFamily="34" charset="-128"/>
                <a:cs typeface="Calibri" panose="020F0502020204030204" pitchFamily="34" charset="0"/>
              </a:rPr>
              <a:t>education</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parody</a:t>
            </a:r>
            <a:r>
              <a:rPr lang="fr-CA" altLang="en-US" sz="1200" dirty="0">
                <a:ea typeface="ＭＳ Ｐゴシック" panose="020B0600070205080204" pitchFamily="34" charset="-128"/>
                <a:cs typeface="Calibri" panose="020F0502020204030204" pitchFamily="34" charset="0"/>
              </a:rPr>
              <a:t> and satire </a:t>
            </a:r>
            <a:r>
              <a:rPr lang="fr-CA" altLang="en-US" sz="1200" dirty="0" err="1">
                <a:ea typeface="ＭＳ Ｐゴシック" panose="020B0600070205080204" pitchFamily="34" charset="-128"/>
                <a:cs typeface="Calibri" panose="020F0502020204030204" pitchFamily="34" charset="0"/>
              </a:rPr>
              <a:t>were</a:t>
            </a:r>
            <a:r>
              <a:rPr lang="fr-CA" altLang="en-US" sz="1200" dirty="0">
                <a:ea typeface="ＭＳ Ｐゴシック" panose="020B0600070205080204" pitchFamily="34" charset="-128"/>
                <a:cs typeface="Calibri" panose="020F0502020204030204" pitchFamily="34" charset="0"/>
              </a:rPr>
              <a:t> </a:t>
            </a:r>
            <a:r>
              <a:rPr lang="fr-CA" altLang="en-US" sz="1200" dirty="0" err="1">
                <a:ea typeface="ＭＳ Ｐゴシック" panose="020B0600070205080204" pitchFamily="34" charset="-128"/>
                <a:cs typeface="Calibri" panose="020F0502020204030204" pitchFamily="34" charset="0"/>
              </a:rPr>
              <a:t>added</a:t>
            </a:r>
            <a:r>
              <a:rPr lang="fr-CA" altLang="en-US" sz="1200" dirty="0">
                <a:ea typeface="ＭＳ Ｐゴシック" panose="020B0600070205080204" pitchFamily="34" charset="-128"/>
                <a:cs typeface="Calibri" panose="020F0502020204030204" pitchFamily="34" charset="0"/>
              </a:rPr>
              <a:t> in 2012)</a:t>
            </a:r>
            <a:endParaRPr lang="en-US" altLang="en-US" sz="1200" dirty="0">
              <a:ea typeface="ＭＳ Ｐゴシック" panose="020B0600070205080204" pitchFamily="34" charset="-128"/>
              <a:cs typeface="Calibri" panose="020F0502020204030204" pitchFamily="34" charset="0"/>
            </a:endParaRPr>
          </a:p>
          <a:p>
            <a:endParaRPr lang="en-US" altLang="en-US" sz="1200" dirty="0">
              <a:latin typeface="+mn-lt"/>
              <a:ea typeface="ＭＳ Ｐゴシック" panose="020B0600070205080204" pitchFamily="34" charset="-128"/>
              <a:cs typeface="Calibri" panose="020F0502020204030204" pitchFamily="34" charset="0"/>
            </a:endParaRPr>
          </a:p>
          <a:p>
            <a:pPr marL="144687" indent="0" defTabSz="947044">
              <a:buNone/>
              <a:defRPr/>
            </a:pPr>
            <a:r>
              <a:rPr lang="en-CA" dirty="0" smtClean="0"/>
              <a:t>Educational </a:t>
            </a:r>
            <a:r>
              <a:rPr lang="en-CA" dirty="0"/>
              <a:t>institutions often have guidelines that complement the law and 2004 Supreme Court decision in CCH Canadian Ltd v. Law Society of Upper Canada; other types of organizations may also have </a:t>
            </a:r>
            <a:r>
              <a:rPr lang="en-CA" dirty="0" smtClean="0"/>
              <a:t>guidelines/policies</a:t>
            </a:r>
            <a:endParaRPr lang="en-CA" dirty="0"/>
          </a:p>
        </p:txBody>
      </p:sp>
    </p:spTree>
    <p:extLst>
      <p:ext uri="{BB962C8B-B14F-4D97-AF65-F5344CB8AC3E}">
        <p14:creationId xmlns:p14="http://schemas.microsoft.com/office/powerpoint/2010/main" val="2383719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a:buNone/>
            </a:pPr>
            <a:r>
              <a:rPr lang="fr-CA" dirty="0"/>
              <a:t>Mélanie</a:t>
            </a:r>
          </a:p>
          <a:p>
            <a:pPr marL="139700" indent="0">
              <a:buNone/>
            </a:pPr>
            <a:endParaRPr lang="fr-CA" dirty="0"/>
          </a:p>
        </p:txBody>
      </p:sp>
    </p:spTree>
    <p:extLst>
      <p:ext uri="{BB962C8B-B14F-4D97-AF65-F5344CB8AC3E}">
        <p14:creationId xmlns:p14="http://schemas.microsoft.com/office/powerpoint/2010/main" val="283804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5f391192_04: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5f391192_04: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endParaRPr/>
          </a:p>
        </p:txBody>
      </p:sp>
    </p:spTree>
    <p:extLst>
      <p:ext uri="{BB962C8B-B14F-4D97-AF65-F5344CB8AC3E}">
        <p14:creationId xmlns:p14="http://schemas.microsoft.com/office/powerpoint/2010/main" val="1946504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2975529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a:buNone/>
            </a:pPr>
            <a:r>
              <a:rPr lang="fr-CA" dirty="0" err="1"/>
              <a:t>Uju</a:t>
            </a:r>
            <a:endParaRPr lang="en-US" dirty="0"/>
          </a:p>
        </p:txBody>
      </p:sp>
    </p:spTree>
    <p:extLst>
      <p:ext uri="{BB962C8B-B14F-4D97-AF65-F5344CB8AC3E}">
        <p14:creationId xmlns:p14="http://schemas.microsoft.com/office/powerpoint/2010/main" val="15159843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ed75ccf_01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ed75ccf_01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1770659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a:buClrTx/>
              <a:buNone/>
            </a:pPr>
            <a:r>
              <a:rPr lang="fr-CA" dirty="0" err="1">
                <a:solidFill>
                  <a:schemeClr val="tx1"/>
                </a:solidFill>
                <a:latin typeface="Arial" panose="020B0604020202020204" pitchFamily="34" charset="0"/>
                <a:cs typeface="Arial" panose="020B0604020202020204" pitchFamily="34" charset="0"/>
              </a:rPr>
              <a:t>Uju</a:t>
            </a:r>
            <a:endParaRPr lang="en-US" dirty="0">
              <a:solidFill>
                <a:schemeClr val="tx1"/>
              </a:solidFill>
              <a:latin typeface="Arial" panose="020B0604020202020204" pitchFamily="34" charset="0"/>
              <a:cs typeface="Arial" panose="020B0604020202020204" pitchFamily="34" charset="0"/>
            </a:endParaRPr>
          </a:p>
          <a:p>
            <a:pPr>
              <a:buClrTx/>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a:buClrTx/>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Copyright owners retain their copyright</a:t>
            </a:r>
          </a:p>
          <a:p>
            <a:pPr marL="181229" indent="-181229">
              <a:buClr>
                <a:schemeClr val="accent2"/>
              </a:buClr>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a:buClrTx/>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Chose from 6 </a:t>
            </a:r>
            <a:r>
              <a:rPr lang="en-US" dirty="0" err="1">
                <a:solidFill>
                  <a:schemeClr val="tx1"/>
                </a:solidFill>
                <a:latin typeface="Arial" panose="020B0604020202020204" pitchFamily="34" charset="0"/>
                <a:cs typeface="Arial" panose="020B0604020202020204" pitchFamily="34" charset="0"/>
              </a:rPr>
              <a:t>licences</a:t>
            </a:r>
            <a:r>
              <a:rPr lang="en-US" dirty="0">
                <a:solidFill>
                  <a:schemeClr val="tx1"/>
                </a:solidFill>
                <a:latin typeface="Arial" panose="020B0604020202020204" pitchFamily="34" charset="0"/>
                <a:cs typeface="Arial" panose="020B0604020202020204" pitchFamily="34" charset="0"/>
              </a:rPr>
              <a:t> according to permissions they want to give to others</a:t>
            </a:r>
          </a:p>
          <a:p>
            <a:pPr marL="181229" indent="-181229">
              <a:buClrTx/>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a:buClrTx/>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Label content in advance so others know that they may share, reproduce or adapt the copyrighted content</a:t>
            </a:r>
          </a:p>
          <a:p>
            <a:pPr marL="147668" indent="0">
              <a:buClr>
                <a:schemeClr val="accent2"/>
              </a:buClr>
              <a:buNone/>
            </a:pPr>
            <a:endParaRPr lang="en-US" dirty="0">
              <a:solidFill>
                <a:schemeClr val="tx1"/>
              </a:solidFill>
              <a:latin typeface="Arial" panose="020B0604020202020204" pitchFamily="34" charset="0"/>
              <a:cs typeface="Arial" panose="020B0604020202020204" pitchFamily="34" charset="0"/>
            </a:endParaRPr>
          </a:p>
          <a:p>
            <a:pPr>
              <a:buClrTx/>
            </a:pPr>
            <a:endParaRPr lang="en-US" dirty="0">
              <a:solidFill>
                <a:schemeClr val="tx1"/>
              </a:solidFill>
            </a:endParaRPr>
          </a:p>
        </p:txBody>
      </p:sp>
    </p:spTree>
    <p:extLst>
      <p:ext uri="{BB962C8B-B14F-4D97-AF65-F5344CB8AC3E}">
        <p14:creationId xmlns:p14="http://schemas.microsoft.com/office/powerpoint/2010/main" val="3721520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a:buNone/>
            </a:pPr>
            <a:r>
              <a:rPr lang="fr-CA" dirty="0" err="1"/>
              <a:t>Uju</a:t>
            </a:r>
            <a:endParaRPr lang="fr-CA" dirty="0"/>
          </a:p>
        </p:txBody>
      </p:sp>
    </p:spTree>
    <p:extLst>
      <p:ext uri="{BB962C8B-B14F-4D97-AF65-F5344CB8AC3E}">
        <p14:creationId xmlns:p14="http://schemas.microsoft.com/office/powerpoint/2010/main" val="7414653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a:buNone/>
            </a:pPr>
            <a:r>
              <a:rPr lang="fr-CA" dirty="0" err="1"/>
              <a:t>Uju</a:t>
            </a:r>
            <a:endParaRPr lang="en-US" dirty="0"/>
          </a:p>
        </p:txBody>
      </p:sp>
    </p:spTree>
    <p:extLst>
      <p:ext uri="{BB962C8B-B14F-4D97-AF65-F5344CB8AC3E}">
        <p14:creationId xmlns:p14="http://schemas.microsoft.com/office/powerpoint/2010/main" val="30575050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defTabSz="947044">
              <a:buNone/>
              <a:defRPr/>
            </a:pPr>
            <a:r>
              <a:rPr lang="en-CA" dirty="0" err="1"/>
              <a:t>Uju</a:t>
            </a:r>
            <a:endParaRPr lang="en-CA" dirty="0"/>
          </a:p>
          <a:p>
            <a:pPr marL="144687" indent="0" defTabSz="947044">
              <a:buNone/>
              <a:defRPr/>
            </a:pPr>
            <a:endParaRPr lang="en-CA" dirty="0"/>
          </a:p>
          <a:p>
            <a:pPr marL="144687" indent="0" defTabSz="947044">
              <a:buNone/>
              <a:defRPr/>
            </a:pPr>
            <a:r>
              <a:rPr lang="en-CA" dirty="0"/>
              <a:t>Recuperating costs of printing is acceptable, but reproduction or adaptation cannot be sold for profit. </a:t>
            </a:r>
          </a:p>
          <a:p>
            <a:pPr marL="144687" indent="0">
              <a:buNone/>
            </a:pPr>
            <a:endParaRPr lang="en-US" dirty="0"/>
          </a:p>
        </p:txBody>
      </p:sp>
    </p:spTree>
    <p:extLst>
      <p:ext uri="{BB962C8B-B14F-4D97-AF65-F5344CB8AC3E}">
        <p14:creationId xmlns:p14="http://schemas.microsoft.com/office/powerpoint/2010/main" val="7025061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a:buNone/>
            </a:pPr>
            <a:r>
              <a:rPr lang="fr-CA" dirty="0" err="1"/>
              <a:t>Uju</a:t>
            </a:r>
            <a:endParaRPr lang="en-US" dirty="0"/>
          </a:p>
        </p:txBody>
      </p:sp>
    </p:spTree>
    <p:extLst>
      <p:ext uri="{BB962C8B-B14F-4D97-AF65-F5344CB8AC3E}">
        <p14:creationId xmlns:p14="http://schemas.microsoft.com/office/powerpoint/2010/main" val="41384485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a:buNone/>
            </a:pPr>
            <a:r>
              <a:rPr lang="fr-CA" dirty="0" err="1"/>
              <a:t>Uju</a:t>
            </a:r>
            <a:endParaRPr lang="en-US" dirty="0"/>
          </a:p>
        </p:txBody>
      </p:sp>
    </p:spTree>
    <p:extLst>
      <p:ext uri="{BB962C8B-B14F-4D97-AF65-F5344CB8AC3E}">
        <p14:creationId xmlns:p14="http://schemas.microsoft.com/office/powerpoint/2010/main" val="3026842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4687" indent="0">
              <a:buNone/>
            </a:pPr>
            <a:r>
              <a:rPr lang="fr-CA" dirty="0" err="1"/>
              <a:t>Uju</a:t>
            </a:r>
            <a:endParaRPr lang="fr-CA" dirty="0"/>
          </a:p>
          <a:p>
            <a:pPr marL="144687" indent="0">
              <a:buNone/>
            </a:pPr>
            <a:endParaRPr lang="fr-CA" dirty="0"/>
          </a:p>
          <a:p>
            <a:pPr marL="144687" indent="0">
              <a:buNone/>
            </a:pPr>
            <a:r>
              <a:rPr lang="fr-CA" dirty="0"/>
              <a:t>Note: </a:t>
            </a:r>
            <a:r>
              <a:rPr lang="fr-CA" dirty="0" err="1"/>
              <a:t>These</a:t>
            </a:r>
            <a:r>
              <a:rPr lang="fr-CA" baseline="0" dirty="0"/>
              <a:t> are </a:t>
            </a:r>
            <a:r>
              <a:rPr lang="fr-CA" baseline="0" dirty="0" err="1"/>
              <a:t>broad</a:t>
            </a:r>
            <a:r>
              <a:rPr lang="fr-CA" baseline="0" dirty="0"/>
              <a:t> </a:t>
            </a:r>
            <a:r>
              <a:rPr lang="fr-CA" baseline="0" dirty="0" err="1"/>
              <a:t>subject</a:t>
            </a:r>
            <a:r>
              <a:rPr lang="fr-CA" baseline="0" dirty="0"/>
              <a:t> </a:t>
            </a:r>
            <a:r>
              <a:rPr lang="fr-CA" baseline="0" dirty="0" err="1"/>
              <a:t>categories</a:t>
            </a:r>
            <a:r>
              <a:rPr lang="fr-CA" baseline="0" dirty="0"/>
              <a:t> </a:t>
            </a:r>
            <a:r>
              <a:rPr lang="fr-CA" baseline="0" dirty="0" err="1"/>
              <a:t>used</a:t>
            </a:r>
            <a:r>
              <a:rPr lang="fr-CA" baseline="0" dirty="0"/>
              <a:t> on </a:t>
            </a:r>
            <a:r>
              <a:rPr lang="fr-CA" baseline="0" dirty="0" err="1"/>
              <a:t>these</a:t>
            </a:r>
            <a:r>
              <a:rPr lang="fr-CA" baseline="0" dirty="0"/>
              <a:t> sites. « </a:t>
            </a:r>
            <a:r>
              <a:rPr lang="fr-CA" baseline="0" dirty="0" err="1"/>
              <a:t>Medicine</a:t>
            </a:r>
            <a:r>
              <a:rPr lang="fr-CA" baseline="0" dirty="0"/>
              <a:t> » </a:t>
            </a:r>
            <a:r>
              <a:rPr lang="fr-CA" baseline="0" dirty="0" err="1"/>
              <a:t>actually</a:t>
            </a:r>
            <a:r>
              <a:rPr lang="fr-CA" baseline="0" dirty="0"/>
              <a:t> </a:t>
            </a:r>
            <a:r>
              <a:rPr lang="fr-CA" baseline="0" dirty="0" err="1"/>
              <a:t>includes</a:t>
            </a:r>
            <a:r>
              <a:rPr lang="fr-CA" baseline="0" dirty="0"/>
              <a:t> nursing and </a:t>
            </a:r>
            <a:r>
              <a:rPr lang="fr-CA" baseline="0" dirty="0" err="1"/>
              <a:t>other</a:t>
            </a:r>
            <a:r>
              <a:rPr lang="fr-CA" baseline="0" dirty="0"/>
              <a:t> </a:t>
            </a:r>
            <a:r>
              <a:rPr lang="fr-CA" baseline="0" dirty="0" err="1"/>
              <a:t>health-related</a:t>
            </a:r>
            <a:r>
              <a:rPr lang="fr-CA" baseline="0" dirty="0"/>
              <a:t> books.</a:t>
            </a:r>
            <a:endParaRPr lang="en-US" dirty="0"/>
          </a:p>
        </p:txBody>
      </p:sp>
    </p:spTree>
    <p:extLst>
      <p:ext uri="{BB962C8B-B14F-4D97-AF65-F5344CB8AC3E}">
        <p14:creationId xmlns:p14="http://schemas.microsoft.com/office/powerpoint/2010/main" val="270664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smtClean="0"/>
              <a:t>Mélanie</a:t>
            </a:r>
            <a:endParaRPr lang="fr-CA" baseline="0" dirty="0"/>
          </a:p>
          <a:p>
            <a:pPr marL="0" indent="0">
              <a:buNone/>
            </a:pPr>
            <a:endParaRPr lang="fr-CA" baseline="0" dirty="0"/>
          </a:p>
        </p:txBody>
      </p:sp>
    </p:spTree>
    <p:extLst>
      <p:ext uri="{BB962C8B-B14F-4D97-AF65-F5344CB8AC3E}">
        <p14:creationId xmlns:p14="http://schemas.microsoft.com/office/powerpoint/2010/main" val="40997907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defTabSz="947044">
              <a:buNone/>
              <a:defRPr/>
            </a:pPr>
            <a:r>
              <a:rPr lang="fr-FR" altLang="en-US" b="0" i="0" baseline="0" dirty="0" err="1">
                <a:latin typeface="Times" pitchFamily="-84" charset="0"/>
                <a:ea typeface="ＭＳ Ｐゴシック" pitchFamily="-84" charset="-128"/>
              </a:rPr>
              <a:t>Uju</a:t>
            </a:r>
            <a:endParaRPr lang="fr-FR" altLang="en-US" b="0" i="0" baseline="0" dirty="0">
              <a:latin typeface="Times" pitchFamily="-84" charset="0"/>
              <a:ea typeface="ＭＳ Ｐゴシック" pitchFamily="-84" charset="-128"/>
            </a:endParaRPr>
          </a:p>
          <a:p>
            <a:pPr marL="144687" indent="0" defTabSz="947044">
              <a:buNone/>
              <a:defRPr/>
            </a:pPr>
            <a:endParaRPr lang="fr-FR" altLang="en-US" b="0" i="0" baseline="0" dirty="0">
              <a:latin typeface="Times" pitchFamily="-84" charset="0"/>
              <a:ea typeface="ＭＳ Ｐゴシック" pitchFamily="-84" charset="-128"/>
            </a:endParaRPr>
          </a:p>
          <a:p>
            <a:pPr marL="144687" indent="0" defTabSz="947044">
              <a:buNone/>
              <a:defRPr/>
            </a:pPr>
            <a:r>
              <a:rPr lang="fr-FR" altLang="en-US" b="0" i="0" baseline="0" dirty="0" smtClean="0">
                <a:latin typeface="Times" pitchFamily="-84" charset="0"/>
                <a:ea typeface="ＭＳ Ｐゴシック" pitchFamily="-84" charset="-128"/>
              </a:rPr>
              <a:t>The </a:t>
            </a:r>
            <a:r>
              <a:rPr lang="fr-FR" altLang="en-US" b="0" i="0" baseline="0" dirty="0">
                <a:latin typeface="Times" pitchFamily="-84" charset="0"/>
                <a:ea typeface="ＭＳ Ｐゴシック" pitchFamily="-84" charset="-128"/>
              </a:rPr>
              <a:t>U.S. </a:t>
            </a:r>
            <a:r>
              <a:rPr lang="fr-FR" altLang="en-US" b="0" i="0" baseline="0" dirty="0" err="1">
                <a:latin typeface="Times" pitchFamily="-84" charset="0"/>
                <a:ea typeface="ＭＳ Ｐゴシック" pitchFamily="-84" charset="-128"/>
              </a:rPr>
              <a:t>federal</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goverment</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puts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its</a:t>
            </a:r>
            <a:r>
              <a:rPr lang="fr-FR" altLang="en-US" b="0" i="0" baseline="0" dirty="0">
                <a:latin typeface="Times" pitchFamily="-84" charset="0"/>
                <a:ea typeface="ＭＳ Ｐゴシック" pitchFamily="-84" charset="-128"/>
              </a:rPr>
              <a:t> information in the public </a:t>
            </a:r>
            <a:r>
              <a:rPr lang="fr-FR" altLang="en-US" b="0" i="0" baseline="0" dirty="0" err="1">
                <a:latin typeface="Times" pitchFamily="-84" charset="0"/>
                <a:ea typeface="ＭＳ Ｐゴシック" pitchFamily="-84" charset="-128"/>
              </a:rPr>
              <a:t>domain</a:t>
            </a:r>
            <a:r>
              <a:rPr lang="fr-FR" altLang="en-US" b="0" i="0" baseline="0" dirty="0">
                <a:latin typeface="Times" pitchFamily="-84" charset="0"/>
                <a:ea typeface="ＭＳ Ｐゴシック" pitchFamily="-84" charset="-128"/>
              </a:rPr>
              <a:t> right </a:t>
            </a:r>
            <a:r>
              <a:rPr lang="fr-FR" altLang="en-US" b="0" i="0" baseline="0" dirty="0" err="1">
                <a:latin typeface="Times" pitchFamily="-84" charset="0"/>
                <a:ea typeface="ＭＳ Ｐゴシック" pitchFamily="-84" charset="-128"/>
              </a:rPr>
              <a:t>away</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so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many</a:t>
            </a:r>
            <a:r>
              <a:rPr lang="fr-FR" altLang="en-US" b="0" i="0" baseline="0" dirty="0">
                <a:latin typeface="Times" pitchFamily="-84" charset="0"/>
                <a:ea typeface="ＭＳ Ｐゴシック" pitchFamily="-84" charset="-128"/>
              </a:rPr>
              <a:t> of </a:t>
            </a:r>
            <a:r>
              <a:rPr lang="fr-FR" altLang="en-US" b="0" i="0" baseline="0" dirty="0" err="1">
                <a:latin typeface="Times" pitchFamily="-84" charset="0"/>
                <a:ea typeface="ＭＳ Ｐゴシック" pitchFamily="-84" charset="-128"/>
              </a:rPr>
              <a:t>these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suggested</a:t>
            </a:r>
            <a:r>
              <a:rPr lang="fr-FR" altLang="en-US" b="0" i="0" baseline="0" dirty="0">
                <a:latin typeface="Times" pitchFamily="-84" charset="0"/>
                <a:ea typeface="ＭＳ Ｐゴシック" pitchFamily="-84" charset="-128"/>
              </a:rPr>
              <a:t> sites are </a:t>
            </a:r>
            <a:r>
              <a:rPr lang="fr-FR" altLang="en-US" b="0" i="0" baseline="0" dirty="0" err="1">
                <a:latin typeface="Times" pitchFamily="-84" charset="0"/>
                <a:ea typeface="ＭＳ Ｐゴシック" pitchFamily="-84" charset="-128"/>
              </a:rPr>
              <a:t>administered</a:t>
            </a:r>
            <a:r>
              <a:rPr lang="fr-FR" altLang="en-US" b="0" i="0" baseline="0" dirty="0">
                <a:latin typeface="Times" pitchFamily="-84" charset="0"/>
                <a:ea typeface="ＭＳ Ｐゴシック" pitchFamily="-84" charset="-128"/>
              </a:rPr>
              <a:t> by the National Institutes of </a:t>
            </a:r>
            <a:r>
              <a:rPr lang="fr-FR" altLang="en-US" b="0" i="0" baseline="0" dirty="0" err="1">
                <a:latin typeface="Times" pitchFamily="-84" charset="0"/>
                <a:ea typeface="ＭＳ Ｐゴシック" pitchFamily="-84" charset="-128"/>
              </a:rPr>
              <a:t>Health</a:t>
            </a:r>
            <a:r>
              <a:rPr lang="fr-FR" altLang="en-US" b="0" i="0" baseline="0" dirty="0">
                <a:latin typeface="Times" pitchFamily="-84" charset="0"/>
                <a:ea typeface="ＭＳ Ｐゴシック" pitchFamily="-84" charset="-128"/>
              </a:rPr>
              <a:t> in the U.S. Note </a:t>
            </a:r>
            <a:r>
              <a:rPr lang="fr-FR" altLang="en-US" b="0" i="0" baseline="0" dirty="0" err="1">
                <a:latin typeface="Times" pitchFamily="-84" charset="0"/>
                <a:ea typeface="ＭＳ Ｐゴシック" pitchFamily="-84" charset="-128"/>
              </a:rPr>
              <a:t>that</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while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they</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offer</a:t>
            </a:r>
            <a:r>
              <a:rPr lang="fr-FR" altLang="en-US" b="0" i="0" baseline="0" dirty="0">
                <a:latin typeface="Times" pitchFamily="-84" charset="0"/>
                <a:ea typeface="ＭＳ Ｐゴシック" pitchFamily="-84" charset="-128"/>
              </a:rPr>
              <a:t> open images, </a:t>
            </a:r>
            <a:r>
              <a:rPr lang="fr-FR" altLang="en-US" b="0" i="0" baseline="0" dirty="0" err="1">
                <a:latin typeface="Times" pitchFamily="-84" charset="0"/>
                <a:ea typeface="ＭＳ Ｐゴシック" pitchFamily="-84" charset="-128"/>
              </a:rPr>
              <a:t>only</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some</a:t>
            </a:r>
            <a:r>
              <a:rPr lang="fr-FR" altLang="en-US" b="0" i="0" baseline="0" dirty="0">
                <a:latin typeface="Times" pitchFamily="-84" charset="0"/>
                <a:ea typeface="ＭＳ Ｐゴシック" pitchFamily="-84" charset="-128"/>
              </a:rPr>
              <a:t> uses are </a:t>
            </a:r>
            <a:r>
              <a:rPr lang="fr-FR" altLang="en-US" b="0" i="0" baseline="0" dirty="0" err="1">
                <a:latin typeface="Times" pitchFamily="-84" charset="0"/>
                <a:ea typeface="ＭＳ Ｐゴシック" pitchFamily="-84" charset="-128"/>
              </a:rPr>
              <a:t>permitted</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so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make</a:t>
            </a:r>
            <a:r>
              <a:rPr lang="fr-FR" altLang="en-US" b="0" i="0" baseline="0" dirty="0">
                <a:latin typeface="Times" pitchFamily="-84" charset="0"/>
                <a:ea typeface="ＭＳ Ｐゴシック" pitchFamily="-84" charset="-128"/>
              </a:rPr>
              <a:t> sure to check </a:t>
            </a:r>
            <a:r>
              <a:rPr lang="fr-FR" altLang="en-US" b="0" i="0" baseline="0" dirty="0" err="1" smtClean="0">
                <a:latin typeface="Times" pitchFamily="-84" charset="0"/>
                <a:ea typeface="ＭＳ Ｐゴシック" pitchFamily="-84" charset="-128"/>
              </a:rPr>
              <a:t>each</a:t>
            </a:r>
            <a:r>
              <a:rPr lang="fr-FR" altLang="en-US" b="0" i="0" baseline="0" dirty="0" smtClean="0">
                <a:latin typeface="Times" pitchFamily="-84" charset="0"/>
                <a:ea typeface="ＭＳ Ｐゴシック" pitchFamily="-84" charset="-128"/>
              </a:rPr>
              <a:t> </a:t>
            </a:r>
            <a:r>
              <a:rPr lang="fr-FR" altLang="en-US" b="0" i="0" baseline="0" dirty="0">
                <a:latin typeface="Times" pitchFamily="-84" charset="0"/>
                <a:ea typeface="ＭＳ Ｐゴシック" pitchFamily="-84" charset="-128"/>
              </a:rPr>
              <a:t>source for </a:t>
            </a:r>
            <a:r>
              <a:rPr lang="fr-FR" altLang="en-US" b="0" i="0" baseline="0" dirty="0" err="1">
                <a:latin typeface="Times" pitchFamily="-84" charset="0"/>
                <a:ea typeface="ＭＳ Ｐゴシック" pitchFamily="-84" charset="-128"/>
              </a:rPr>
              <a:t>terms</a:t>
            </a:r>
            <a:r>
              <a:rPr lang="fr-FR" altLang="en-US" b="0" i="0" baseline="0" dirty="0">
                <a:latin typeface="Times" pitchFamily="-84" charset="0"/>
                <a:ea typeface="ＭＳ Ｐゴシック" pitchFamily="-84" charset="-128"/>
              </a:rPr>
              <a:t> and conditions.</a:t>
            </a:r>
          </a:p>
          <a:p>
            <a:endParaRPr lang="en-US" dirty="0"/>
          </a:p>
        </p:txBody>
      </p:sp>
    </p:spTree>
    <p:extLst>
      <p:ext uri="{BB962C8B-B14F-4D97-AF65-F5344CB8AC3E}">
        <p14:creationId xmlns:p14="http://schemas.microsoft.com/office/powerpoint/2010/main" val="1677861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defTabSz="947044">
              <a:buNone/>
              <a:defRPr/>
            </a:pPr>
            <a:r>
              <a:rPr lang="fr-FR" altLang="en-US" b="0" i="0" baseline="0" dirty="0" err="1">
                <a:latin typeface="Times" pitchFamily="-84" charset="0"/>
                <a:ea typeface="ＭＳ Ｐゴシック" pitchFamily="-84" charset="-128"/>
              </a:rPr>
              <a:t>Uju</a:t>
            </a:r>
            <a:endParaRPr lang="fr-FR" altLang="en-US" b="0" i="0" baseline="0" dirty="0">
              <a:latin typeface="Times" pitchFamily="-84" charset="0"/>
              <a:ea typeface="ＭＳ Ｐゴシック" pitchFamily="-84" charset="-128"/>
            </a:endParaRPr>
          </a:p>
          <a:p>
            <a:pPr marL="144687" indent="0" defTabSz="947044">
              <a:buNone/>
              <a:defRPr/>
            </a:pPr>
            <a:endParaRPr lang="fr-FR" altLang="en-US" b="0" i="0" baseline="0" dirty="0">
              <a:latin typeface="Times" pitchFamily="-84" charset="0"/>
              <a:ea typeface="ＭＳ Ｐゴシック" pitchFamily="-84" charset="-128"/>
            </a:endParaRPr>
          </a:p>
          <a:p>
            <a:pPr marL="144687" indent="0" defTabSz="947044">
              <a:buNone/>
              <a:defRPr/>
            </a:pPr>
            <a:r>
              <a:rPr lang="fr-FR" altLang="en-US" b="0" i="0" baseline="0" dirty="0" smtClean="0">
                <a:latin typeface="Times" pitchFamily="-84" charset="0"/>
                <a:ea typeface="ＭＳ Ｐゴシック" pitchFamily="-84" charset="-128"/>
              </a:rPr>
              <a:t>The U.S. </a:t>
            </a:r>
            <a:r>
              <a:rPr lang="fr-FR" altLang="en-US" b="0" i="0" baseline="0" dirty="0" err="1" smtClean="0">
                <a:latin typeface="Times" pitchFamily="-84" charset="0"/>
                <a:ea typeface="ＭＳ Ｐゴシック" pitchFamily="-84" charset="-128"/>
              </a:rPr>
              <a:t>federal</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goverment</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puts</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its</a:t>
            </a:r>
            <a:r>
              <a:rPr lang="fr-FR" altLang="en-US" b="0" i="0" baseline="0" dirty="0" smtClean="0">
                <a:latin typeface="Times" pitchFamily="-84" charset="0"/>
                <a:ea typeface="ＭＳ Ｐゴシック" pitchFamily="-84" charset="-128"/>
              </a:rPr>
              <a:t> information in the public </a:t>
            </a:r>
            <a:r>
              <a:rPr lang="fr-FR" altLang="en-US" b="0" i="0" baseline="0" dirty="0" err="1" smtClean="0">
                <a:latin typeface="Times" pitchFamily="-84" charset="0"/>
                <a:ea typeface="ＭＳ Ｐゴシック" pitchFamily="-84" charset="-128"/>
              </a:rPr>
              <a:t>domain</a:t>
            </a:r>
            <a:r>
              <a:rPr lang="fr-FR" altLang="en-US" b="0" i="0" baseline="0" dirty="0" smtClean="0">
                <a:latin typeface="Times" pitchFamily="-84" charset="0"/>
                <a:ea typeface="ＭＳ Ｐゴシック" pitchFamily="-84" charset="-128"/>
              </a:rPr>
              <a:t> right </a:t>
            </a:r>
            <a:r>
              <a:rPr lang="fr-FR" altLang="en-US" b="0" i="0" baseline="0" dirty="0" err="1" smtClean="0">
                <a:latin typeface="Times" pitchFamily="-84" charset="0"/>
                <a:ea typeface="ＭＳ Ｐゴシック" pitchFamily="-84" charset="-128"/>
              </a:rPr>
              <a:t>away</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so</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many</a:t>
            </a:r>
            <a:r>
              <a:rPr lang="fr-FR" altLang="en-US" b="0" i="0" baseline="0" dirty="0" smtClean="0">
                <a:latin typeface="Times" pitchFamily="-84" charset="0"/>
                <a:ea typeface="ＭＳ Ｐゴシック" pitchFamily="-84" charset="-128"/>
              </a:rPr>
              <a:t> of </a:t>
            </a:r>
            <a:r>
              <a:rPr lang="fr-FR" altLang="en-US" b="0" i="0" baseline="0" dirty="0" err="1" smtClean="0">
                <a:latin typeface="Times" pitchFamily="-84" charset="0"/>
                <a:ea typeface="ＭＳ Ｐゴシック" pitchFamily="-84" charset="-128"/>
              </a:rPr>
              <a:t>these</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suggested</a:t>
            </a:r>
            <a:r>
              <a:rPr lang="fr-FR" altLang="en-US" b="0" i="0" baseline="0" dirty="0" smtClean="0">
                <a:latin typeface="Times" pitchFamily="-84" charset="0"/>
                <a:ea typeface="ＭＳ Ｐゴシック" pitchFamily="-84" charset="-128"/>
              </a:rPr>
              <a:t> sites are </a:t>
            </a:r>
            <a:r>
              <a:rPr lang="fr-FR" altLang="en-US" b="0" i="0" baseline="0" dirty="0" err="1" smtClean="0">
                <a:latin typeface="Times" pitchFamily="-84" charset="0"/>
                <a:ea typeface="ＭＳ Ｐゴシック" pitchFamily="-84" charset="-128"/>
              </a:rPr>
              <a:t>administered</a:t>
            </a:r>
            <a:r>
              <a:rPr lang="fr-FR" altLang="en-US" b="0" i="0" baseline="0" dirty="0" smtClean="0">
                <a:latin typeface="Times" pitchFamily="-84" charset="0"/>
                <a:ea typeface="ＭＳ Ｐゴシック" pitchFamily="-84" charset="-128"/>
              </a:rPr>
              <a:t> by the National Institutes of </a:t>
            </a:r>
            <a:r>
              <a:rPr lang="fr-FR" altLang="en-US" b="0" i="0" baseline="0" dirty="0" err="1" smtClean="0">
                <a:latin typeface="Times" pitchFamily="-84" charset="0"/>
                <a:ea typeface="ＭＳ Ｐゴシック" pitchFamily="-84" charset="-128"/>
              </a:rPr>
              <a:t>Health</a:t>
            </a:r>
            <a:r>
              <a:rPr lang="fr-FR" altLang="en-US" b="0" i="0" baseline="0" dirty="0" smtClean="0">
                <a:latin typeface="Times" pitchFamily="-84" charset="0"/>
                <a:ea typeface="ＭＳ Ｐゴシック" pitchFamily="-84" charset="-128"/>
              </a:rPr>
              <a:t> in the U.S. Note </a:t>
            </a:r>
            <a:r>
              <a:rPr lang="fr-FR" altLang="en-US" b="0" i="0" baseline="0" dirty="0" err="1" smtClean="0">
                <a:latin typeface="Times" pitchFamily="-84" charset="0"/>
                <a:ea typeface="ＭＳ Ｐゴシック" pitchFamily="-84" charset="-128"/>
              </a:rPr>
              <a:t>that</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while</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they</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offer</a:t>
            </a:r>
            <a:r>
              <a:rPr lang="fr-FR" altLang="en-US" b="0" i="0" baseline="0" dirty="0" smtClean="0">
                <a:latin typeface="Times" pitchFamily="-84" charset="0"/>
                <a:ea typeface="ＭＳ Ｐゴシック" pitchFamily="-84" charset="-128"/>
              </a:rPr>
              <a:t> open images, </a:t>
            </a:r>
            <a:r>
              <a:rPr lang="fr-FR" altLang="en-US" b="0" i="0" baseline="0" dirty="0" err="1" smtClean="0">
                <a:latin typeface="Times" pitchFamily="-84" charset="0"/>
                <a:ea typeface="ＭＳ Ｐゴシック" pitchFamily="-84" charset="-128"/>
              </a:rPr>
              <a:t>only</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some</a:t>
            </a:r>
            <a:r>
              <a:rPr lang="fr-FR" altLang="en-US" b="0" i="0" baseline="0" dirty="0" smtClean="0">
                <a:latin typeface="Times" pitchFamily="-84" charset="0"/>
                <a:ea typeface="ＭＳ Ｐゴシック" pitchFamily="-84" charset="-128"/>
              </a:rPr>
              <a:t> uses are </a:t>
            </a:r>
            <a:r>
              <a:rPr lang="fr-FR" altLang="en-US" b="0" i="0" baseline="0" dirty="0" err="1" smtClean="0">
                <a:latin typeface="Times" pitchFamily="-84" charset="0"/>
                <a:ea typeface="ＭＳ Ｐゴシック" pitchFamily="-84" charset="-128"/>
              </a:rPr>
              <a:t>permitted</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so</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make</a:t>
            </a:r>
            <a:r>
              <a:rPr lang="fr-FR" altLang="en-US" b="0" i="0" baseline="0" dirty="0" smtClean="0">
                <a:latin typeface="Times" pitchFamily="-84" charset="0"/>
                <a:ea typeface="ＭＳ Ｐゴシック" pitchFamily="-84" charset="-128"/>
              </a:rPr>
              <a:t> sure to check </a:t>
            </a:r>
            <a:r>
              <a:rPr lang="fr-FR" altLang="en-US" b="0" i="0" baseline="0" dirty="0" err="1" smtClean="0">
                <a:latin typeface="Times" pitchFamily="-84" charset="0"/>
                <a:ea typeface="ＭＳ Ｐゴシック" pitchFamily="-84" charset="-128"/>
              </a:rPr>
              <a:t>each</a:t>
            </a:r>
            <a:r>
              <a:rPr lang="fr-FR" altLang="en-US" b="0" i="0" baseline="0" dirty="0" smtClean="0">
                <a:latin typeface="Times" pitchFamily="-84" charset="0"/>
                <a:ea typeface="ＭＳ Ｐゴシック" pitchFamily="-84" charset="-128"/>
              </a:rPr>
              <a:t> source for </a:t>
            </a:r>
            <a:r>
              <a:rPr lang="fr-FR" altLang="en-US" b="0" i="0" baseline="0" dirty="0" err="1" smtClean="0">
                <a:latin typeface="Times" pitchFamily="-84" charset="0"/>
                <a:ea typeface="ＭＳ Ｐゴシック" pitchFamily="-84" charset="-128"/>
              </a:rPr>
              <a:t>terms</a:t>
            </a:r>
            <a:r>
              <a:rPr lang="fr-FR" altLang="en-US" b="0" i="0" baseline="0" dirty="0" smtClean="0">
                <a:latin typeface="Times" pitchFamily="-84" charset="0"/>
                <a:ea typeface="ＭＳ Ｐゴシック" pitchFamily="-84" charset="-128"/>
              </a:rPr>
              <a:t> and conditions.</a:t>
            </a:r>
          </a:p>
          <a:p>
            <a:endParaRPr lang="en-US" dirty="0" smtClean="0"/>
          </a:p>
          <a:p>
            <a:endParaRPr lang="en-US" dirty="0"/>
          </a:p>
        </p:txBody>
      </p:sp>
    </p:spTree>
    <p:extLst>
      <p:ext uri="{BB962C8B-B14F-4D97-AF65-F5344CB8AC3E}">
        <p14:creationId xmlns:p14="http://schemas.microsoft.com/office/powerpoint/2010/main" val="5669489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defTabSz="947044">
              <a:buNone/>
              <a:defRPr/>
            </a:pPr>
            <a:r>
              <a:rPr lang="fr-FR" altLang="en-US" b="0" i="0" baseline="0" dirty="0" err="1">
                <a:latin typeface="Times" pitchFamily="-84" charset="0"/>
                <a:ea typeface="ＭＳ Ｐゴシック" pitchFamily="-84" charset="-128"/>
              </a:rPr>
              <a:t>Uju</a:t>
            </a:r>
            <a:r>
              <a:rPr lang="fr-FR" altLang="en-US" b="0" i="0" baseline="0" dirty="0">
                <a:latin typeface="Times" pitchFamily="-84" charset="0"/>
                <a:ea typeface="ＭＳ Ｐゴシック" pitchFamily="-84" charset="-128"/>
              </a:rPr>
              <a:t> </a:t>
            </a:r>
          </a:p>
          <a:p>
            <a:pPr marL="144687" indent="0" defTabSz="947044">
              <a:buNone/>
              <a:defRPr/>
            </a:pPr>
            <a:endParaRPr lang="fr-FR" altLang="en-US" b="0" i="0" baseline="0" dirty="0">
              <a:latin typeface="Times" pitchFamily="-84" charset="0"/>
              <a:ea typeface="ＭＳ Ｐゴシック" pitchFamily="-84" charset="-128"/>
            </a:endParaRPr>
          </a:p>
          <a:p>
            <a:pPr marL="144687" indent="0" defTabSz="947044">
              <a:buNone/>
              <a:defRPr/>
            </a:pPr>
            <a:r>
              <a:rPr lang="fr-FR" altLang="en-US" b="0" i="0" baseline="0" dirty="0" smtClean="0">
                <a:latin typeface="Times" pitchFamily="-84" charset="0"/>
                <a:ea typeface="ＭＳ Ｐゴシック" pitchFamily="-84" charset="-128"/>
              </a:rPr>
              <a:t>The U.S. </a:t>
            </a:r>
            <a:r>
              <a:rPr lang="fr-FR" altLang="en-US" b="0" i="0" baseline="0" dirty="0" err="1" smtClean="0">
                <a:latin typeface="Times" pitchFamily="-84" charset="0"/>
                <a:ea typeface="ＭＳ Ｐゴシック" pitchFamily="-84" charset="-128"/>
              </a:rPr>
              <a:t>federal</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goverment</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puts</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its</a:t>
            </a:r>
            <a:r>
              <a:rPr lang="fr-FR" altLang="en-US" b="0" i="0" baseline="0" dirty="0" smtClean="0">
                <a:latin typeface="Times" pitchFamily="-84" charset="0"/>
                <a:ea typeface="ＭＳ Ｐゴシック" pitchFamily="-84" charset="-128"/>
              </a:rPr>
              <a:t> information in the public </a:t>
            </a:r>
            <a:r>
              <a:rPr lang="fr-FR" altLang="en-US" b="0" i="0" baseline="0" dirty="0" err="1" smtClean="0">
                <a:latin typeface="Times" pitchFamily="-84" charset="0"/>
                <a:ea typeface="ＭＳ Ｐゴシック" pitchFamily="-84" charset="-128"/>
              </a:rPr>
              <a:t>domain</a:t>
            </a:r>
            <a:r>
              <a:rPr lang="fr-FR" altLang="en-US" b="0" i="0" baseline="0" dirty="0" smtClean="0">
                <a:latin typeface="Times" pitchFamily="-84" charset="0"/>
                <a:ea typeface="ＭＳ Ｐゴシック" pitchFamily="-84" charset="-128"/>
              </a:rPr>
              <a:t> right </a:t>
            </a:r>
            <a:r>
              <a:rPr lang="fr-FR" altLang="en-US" b="0" i="0" baseline="0" dirty="0" err="1" smtClean="0">
                <a:latin typeface="Times" pitchFamily="-84" charset="0"/>
                <a:ea typeface="ＭＳ Ｐゴシック" pitchFamily="-84" charset="-128"/>
              </a:rPr>
              <a:t>away</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so</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many</a:t>
            </a:r>
            <a:r>
              <a:rPr lang="fr-FR" altLang="en-US" b="0" i="0" baseline="0" dirty="0" smtClean="0">
                <a:latin typeface="Times" pitchFamily="-84" charset="0"/>
                <a:ea typeface="ＭＳ Ｐゴシック" pitchFamily="-84" charset="-128"/>
              </a:rPr>
              <a:t> of </a:t>
            </a:r>
            <a:r>
              <a:rPr lang="fr-FR" altLang="en-US" b="0" i="0" baseline="0" dirty="0" err="1" smtClean="0">
                <a:latin typeface="Times" pitchFamily="-84" charset="0"/>
                <a:ea typeface="ＭＳ Ｐゴシック" pitchFamily="-84" charset="-128"/>
              </a:rPr>
              <a:t>these</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suggested</a:t>
            </a:r>
            <a:r>
              <a:rPr lang="fr-FR" altLang="en-US" b="0" i="0" baseline="0" dirty="0" smtClean="0">
                <a:latin typeface="Times" pitchFamily="-84" charset="0"/>
                <a:ea typeface="ＭＳ Ｐゴシック" pitchFamily="-84" charset="-128"/>
              </a:rPr>
              <a:t> sites are </a:t>
            </a:r>
            <a:r>
              <a:rPr lang="fr-FR" altLang="en-US" b="0" i="0" baseline="0" dirty="0" err="1" smtClean="0">
                <a:latin typeface="Times" pitchFamily="-84" charset="0"/>
                <a:ea typeface="ＭＳ Ｐゴシック" pitchFamily="-84" charset="-128"/>
              </a:rPr>
              <a:t>administered</a:t>
            </a:r>
            <a:r>
              <a:rPr lang="fr-FR" altLang="en-US" b="0" i="0" baseline="0" dirty="0" smtClean="0">
                <a:latin typeface="Times" pitchFamily="-84" charset="0"/>
                <a:ea typeface="ＭＳ Ｐゴシック" pitchFamily="-84" charset="-128"/>
              </a:rPr>
              <a:t> by the National Institutes of </a:t>
            </a:r>
            <a:r>
              <a:rPr lang="fr-FR" altLang="en-US" b="0" i="0" baseline="0" dirty="0" err="1" smtClean="0">
                <a:latin typeface="Times" pitchFamily="-84" charset="0"/>
                <a:ea typeface="ＭＳ Ｐゴシック" pitchFamily="-84" charset="-128"/>
              </a:rPr>
              <a:t>Health</a:t>
            </a:r>
            <a:r>
              <a:rPr lang="fr-FR" altLang="en-US" b="0" i="0" baseline="0" dirty="0" smtClean="0">
                <a:latin typeface="Times" pitchFamily="-84" charset="0"/>
                <a:ea typeface="ＭＳ Ｐゴシック" pitchFamily="-84" charset="-128"/>
              </a:rPr>
              <a:t> in the U.S. Note </a:t>
            </a:r>
            <a:r>
              <a:rPr lang="fr-FR" altLang="en-US" b="0" i="0" baseline="0" dirty="0" err="1" smtClean="0">
                <a:latin typeface="Times" pitchFamily="-84" charset="0"/>
                <a:ea typeface="ＭＳ Ｐゴシック" pitchFamily="-84" charset="-128"/>
              </a:rPr>
              <a:t>that</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while</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they</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offer</a:t>
            </a:r>
            <a:r>
              <a:rPr lang="fr-FR" altLang="en-US" b="0" i="0" baseline="0" dirty="0" smtClean="0">
                <a:latin typeface="Times" pitchFamily="-84" charset="0"/>
                <a:ea typeface="ＭＳ Ｐゴシック" pitchFamily="-84" charset="-128"/>
              </a:rPr>
              <a:t> open images, </a:t>
            </a:r>
            <a:r>
              <a:rPr lang="fr-FR" altLang="en-US" b="0" i="0" baseline="0" dirty="0" err="1" smtClean="0">
                <a:latin typeface="Times" pitchFamily="-84" charset="0"/>
                <a:ea typeface="ＭＳ Ｐゴシック" pitchFamily="-84" charset="-128"/>
              </a:rPr>
              <a:t>only</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some</a:t>
            </a:r>
            <a:r>
              <a:rPr lang="fr-FR" altLang="en-US" b="0" i="0" baseline="0" dirty="0" smtClean="0">
                <a:latin typeface="Times" pitchFamily="-84" charset="0"/>
                <a:ea typeface="ＭＳ Ｐゴシック" pitchFamily="-84" charset="-128"/>
              </a:rPr>
              <a:t> uses are </a:t>
            </a:r>
            <a:r>
              <a:rPr lang="fr-FR" altLang="en-US" b="0" i="0" baseline="0" dirty="0" err="1" smtClean="0">
                <a:latin typeface="Times" pitchFamily="-84" charset="0"/>
                <a:ea typeface="ＭＳ Ｐゴシック" pitchFamily="-84" charset="-128"/>
              </a:rPr>
              <a:t>permitted</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so</a:t>
            </a:r>
            <a:r>
              <a:rPr lang="fr-FR" altLang="en-US" b="0" i="0" baseline="0" dirty="0" smtClean="0">
                <a:latin typeface="Times" pitchFamily="-84" charset="0"/>
                <a:ea typeface="ＭＳ Ｐゴシック" pitchFamily="-84" charset="-128"/>
              </a:rPr>
              <a:t> </a:t>
            </a:r>
            <a:r>
              <a:rPr lang="fr-FR" altLang="en-US" b="0" i="0" baseline="0" dirty="0" err="1" smtClean="0">
                <a:latin typeface="Times" pitchFamily="-84" charset="0"/>
                <a:ea typeface="ＭＳ Ｐゴシック" pitchFamily="-84" charset="-128"/>
              </a:rPr>
              <a:t>make</a:t>
            </a:r>
            <a:r>
              <a:rPr lang="fr-FR" altLang="en-US" b="0" i="0" baseline="0" dirty="0" smtClean="0">
                <a:latin typeface="Times" pitchFamily="-84" charset="0"/>
                <a:ea typeface="ＭＳ Ｐゴシック" pitchFamily="-84" charset="-128"/>
              </a:rPr>
              <a:t> sure to check </a:t>
            </a:r>
            <a:r>
              <a:rPr lang="fr-FR" altLang="en-US" b="0" i="0" baseline="0" dirty="0" err="1" smtClean="0">
                <a:latin typeface="Times" pitchFamily="-84" charset="0"/>
                <a:ea typeface="ＭＳ Ｐゴシック" pitchFamily="-84" charset="-128"/>
              </a:rPr>
              <a:t>each</a:t>
            </a:r>
            <a:r>
              <a:rPr lang="fr-FR" altLang="en-US" b="0" i="0" baseline="0" dirty="0" smtClean="0">
                <a:latin typeface="Times" pitchFamily="-84" charset="0"/>
                <a:ea typeface="ＭＳ Ｐゴシック" pitchFamily="-84" charset="-128"/>
              </a:rPr>
              <a:t> source for </a:t>
            </a:r>
            <a:r>
              <a:rPr lang="fr-FR" altLang="en-US" b="0" i="0" baseline="0" dirty="0" err="1" smtClean="0">
                <a:latin typeface="Times" pitchFamily="-84" charset="0"/>
                <a:ea typeface="ＭＳ Ｐゴシック" pitchFamily="-84" charset="-128"/>
              </a:rPr>
              <a:t>terms</a:t>
            </a:r>
            <a:r>
              <a:rPr lang="fr-FR" altLang="en-US" b="0" i="0" baseline="0" dirty="0" smtClean="0">
                <a:latin typeface="Times" pitchFamily="-84" charset="0"/>
                <a:ea typeface="ＭＳ Ｐゴシック" pitchFamily="-84" charset="-128"/>
              </a:rPr>
              <a:t> and conditions.</a:t>
            </a:r>
          </a:p>
          <a:p>
            <a:endParaRPr lang="en-US" dirty="0" smtClean="0"/>
          </a:p>
          <a:p>
            <a:endParaRPr lang="en-US" dirty="0"/>
          </a:p>
        </p:txBody>
      </p:sp>
    </p:spTree>
    <p:extLst>
      <p:ext uri="{BB962C8B-B14F-4D97-AF65-F5344CB8AC3E}">
        <p14:creationId xmlns:p14="http://schemas.microsoft.com/office/powerpoint/2010/main" val="1138693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p>
          <a:p>
            <a:pPr marL="0" indent="0">
              <a:buNone/>
            </a:pPr>
            <a:endParaRPr lang="fr-CA" dirty="0"/>
          </a:p>
        </p:txBody>
      </p:sp>
    </p:spTree>
    <p:extLst>
      <p:ext uri="{BB962C8B-B14F-4D97-AF65-F5344CB8AC3E}">
        <p14:creationId xmlns:p14="http://schemas.microsoft.com/office/powerpoint/2010/main" val="35845742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a:buNone/>
            </a:pPr>
            <a:r>
              <a:rPr lang="fr-CA" dirty="0"/>
              <a:t>Mélanie</a:t>
            </a:r>
          </a:p>
          <a:p>
            <a:endParaRPr lang="fr-CA" dirty="0"/>
          </a:p>
          <a:p>
            <a:pPr marL="144687" indent="0">
              <a:buNone/>
            </a:pPr>
            <a:r>
              <a:rPr lang="fr-CA" dirty="0"/>
              <a:t>Note:</a:t>
            </a:r>
            <a:r>
              <a:rPr lang="fr-CA" baseline="0" dirty="0"/>
              <a:t> </a:t>
            </a:r>
            <a:r>
              <a:rPr lang="fr-CA" dirty="0"/>
              <a:t>Use and reproduction are not the </a:t>
            </a:r>
            <a:r>
              <a:rPr lang="fr-CA" dirty="0" err="1"/>
              <a:t>same</a:t>
            </a:r>
            <a:r>
              <a:rPr lang="fr-CA" dirty="0"/>
              <a:t> </a:t>
            </a:r>
            <a:r>
              <a:rPr lang="fr-CA" dirty="0" err="1"/>
              <a:t>thing</a:t>
            </a:r>
            <a:r>
              <a:rPr lang="fr-CA" dirty="0"/>
              <a:t>, permission to use </a:t>
            </a:r>
            <a:r>
              <a:rPr lang="fr-CA" dirty="0" err="1"/>
              <a:t>through</a:t>
            </a:r>
            <a:r>
              <a:rPr lang="fr-CA" dirty="0"/>
              <a:t> a </a:t>
            </a:r>
            <a:r>
              <a:rPr lang="fr-CA" dirty="0" err="1"/>
              <a:t>subscription</a:t>
            </a:r>
            <a:r>
              <a:rPr lang="fr-CA" baseline="0" dirty="0"/>
              <a:t> </a:t>
            </a:r>
            <a:r>
              <a:rPr lang="fr-CA" baseline="0" dirty="0" err="1"/>
              <a:t>does</a:t>
            </a:r>
            <a:r>
              <a:rPr lang="fr-CA" baseline="0" dirty="0"/>
              <a:t> not </a:t>
            </a:r>
            <a:r>
              <a:rPr lang="fr-CA" baseline="0" dirty="0" err="1"/>
              <a:t>automatically</a:t>
            </a:r>
            <a:r>
              <a:rPr lang="fr-CA" baseline="0" dirty="0"/>
              <a:t> </a:t>
            </a:r>
            <a:r>
              <a:rPr lang="fr-CA" baseline="0" dirty="0" err="1"/>
              <a:t>mean</a:t>
            </a:r>
            <a:r>
              <a:rPr lang="fr-CA" baseline="0" dirty="0"/>
              <a:t> permission to </a:t>
            </a:r>
            <a:r>
              <a:rPr lang="fr-CA" baseline="0" dirty="0" err="1"/>
              <a:t>reproduce</a:t>
            </a:r>
            <a:r>
              <a:rPr lang="fr-CA" baseline="0" dirty="0"/>
              <a:t>/</a:t>
            </a:r>
            <a:r>
              <a:rPr lang="fr-CA" baseline="0" dirty="0" err="1"/>
              <a:t>make</a:t>
            </a:r>
            <a:r>
              <a:rPr lang="fr-CA" baseline="0" dirty="0"/>
              <a:t> copies – have to </a:t>
            </a:r>
            <a:r>
              <a:rPr lang="fr-CA" baseline="0" dirty="0" err="1"/>
              <a:t>read</a:t>
            </a:r>
            <a:r>
              <a:rPr lang="fr-CA" baseline="0" dirty="0"/>
              <a:t> the fine </a:t>
            </a:r>
            <a:r>
              <a:rPr lang="fr-CA" baseline="0" dirty="0" err="1"/>
              <a:t>print</a:t>
            </a:r>
            <a:endParaRPr lang="fr-CA" baseline="0" dirty="0"/>
          </a:p>
          <a:p>
            <a:endParaRPr lang="fr-CA" baseline="0" dirty="0"/>
          </a:p>
          <a:p>
            <a:r>
              <a:rPr lang="fr-CA" baseline="0" dirty="0"/>
              <a:t>How to </a:t>
            </a:r>
            <a:r>
              <a:rPr lang="fr-CA" baseline="0" dirty="0" err="1"/>
              <a:t>you</a:t>
            </a:r>
            <a:r>
              <a:rPr lang="fr-CA" baseline="0" dirty="0"/>
              <a:t> </a:t>
            </a:r>
            <a:r>
              <a:rPr lang="fr-CA" baseline="0" dirty="0" err="1"/>
              <a:t>find</a:t>
            </a:r>
            <a:r>
              <a:rPr lang="fr-CA" baseline="0" dirty="0"/>
              <a:t> </a:t>
            </a:r>
            <a:r>
              <a:rPr lang="fr-CA" baseline="0" dirty="0" err="1"/>
              <a:t>that</a:t>
            </a:r>
            <a:r>
              <a:rPr lang="fr-CA" baseline="0" dirty="0"/>
              <a:t> information? In </a:t>
            </a:r>
            <a:r>
              <a:rPr lang="fr-CA" baseline="0" dirty="0" err="1"/>
              <a:t>this</a:t>
            </a:r>
            <a:r>
              <a:rPr lang="fr-CA" baseline="0" dirty="0"/>
              <a:t> </a:t>
            </a:r>
            <a:r>
              <a:rPr lang="fr-CA" baseline="0" dirty="0" err="1"/>
              <a:t>example</a:t>
            </a:r>
            <a:r>
              <a:rPr lang="fr-CA" baseline="0" dirty="0"/>
              <a:t>, the licence </a:t>
            </a:r>
            <a:r>
              <a:rPr lang="fr-CA" baseline="0" dirty="0" err="1"/>
              <a:t>terms</a:t>
            </a:r>
            <a:r>
              <a:rPr lang="fr-CA" baseline="0" dirty="0"/>
              <a:t> of use are </a:t>
            </a:r>
            <a:r>
              <a:rPr lang="fr-CA" baseline="0" dirty="0" err="1"/>
              <a:t>easy</a:t>
            </a:r>
            <a:r>
              <a:rPr lang="fr-CA" baseline="0" dirty="0"/>
              <a:t> to </a:t>
            </a:r>
            <a:r>
              <a:rPr lang="fr-CA" baseline="0" dirty="0" err="1"/>
              <a:t>find</a:t>
            </a:r>
            <a:r>
              <a:rPr lang="fr-CA" baseline="0" dirty="0"/>
              <a:t> </a:t>
            </a:r>
            <a:r>
              <a:rPr lang="fr-CA" baseline="0" dirty="0" err="1"/>
              <a:t>because</a:t>
            </a:r>
            <a:r>
              <a:rPr lang="fr-CA" baseline="0" dirty="0"/>
              <a:t> the catalogue </a:t>
            </a:r>
            <a:r>
              <a:rPr lang="fr-CA" baseline="0" dirty="0" err="1"/>
              <a:t>connects</a:t>
            </a:r>
            <a:r>
              <a:rPr lang="fr-CA" baseline="0" dirty="0"/>
              <a:t> to a </a:t>
            </a:r>
            <a:r>
              <a:rPr lang="fr-CA" baseline="0" dirty="0" err="1"/>
              <a:t>database</a:t>
            </a:r>
            <a:r>
              <a:rPr lang="fr-CA" baseline="0" dirty="0"/>
              <a:t> of licences and </a:t>
            </a:r>
            <a:r>
              <a:rPr lang="fr-CA" baseline="0" dirty="0" err="1"/>
              <a:t>what</a:t>
            </a:r>
            <a:r>
              <a:rPr lang="fr-CA" baseline="0" dirty="0"/>
              <a:t> </a:t>
            </a:r>
            <a:r>
              <a:rPr lang="fr-CA" baseline="0" dirty="0" err="1"/>
              <a:t>is</a:t>
            </a:r>
            <a:r>
              <a:rPr lang="fr-CA" baseline="0" dirty="0"/>
              <a:t> </a:t>
            </a:r>
            <a:r>
              <a:rPr lang="fr-CA" baseline="0" dirty="0" err="1"/>
              <a:t>displayed</a:t>
            </a:r>
            <a:r>
              <a:rPr lang="fr-CA" baseline="0" dirty="0"/>
              <a:t> </a:t>
            </a:r>
            <a:r>
              <a:rPr lang="fr-CA" baseline="0" dirty="0" err="1"/>
              <a:t>is</a:t>
            </a:r>
            <a:r>
              <a:rPr lang="fr-CA" baseline="0" dirty="0"/>
              <a:t> a </a:t>
            </a:r>
            <a:r>
              <a:rPr lang="fr-CA" baseline="0" dirty="0" err="1"/>
              <a:t>summary</a:t>
            </a:r>
            <a:r>
              <a:rPr lang="fr-CA" baseline="0" dirty="0"/>
              <a:t> or « </a:t>
            </a:r>
            <a:r>
              <a:rPr lang="fr-CA" baseline="0" dirty="0" err="1"/>
              <a:t>human</a:t>
            </a:r>
            <a:r>
              <a:rPr lang="fr-CA" baseline="0" dirty="0"/>
              <a:t> </a:t>
            </a:r>
            <a:r>
              <a:rPr lang="fr-CA" baseline="0" dirty="0" err="1"/>
              <a:t>readable</a:t>
            </a:r>
            <a:r>
              <a:rPr lang="fr-CA" baseline="0" dirty="0"/>
              <a:t> » version of the licence, </a:t>
            </a:r>
            <a:r>
              <a:rPr lang="fr-CA" baseline="0" dirty="0" err="1"/>
              <a:t>focusing</a:t>
            </a:r>
            <a:r>
              <a:rPr lang="fr-CA" baseline="0" dirty="0"/>
              <a:t> on the </a:t>
            </a:r>
            <a:r>
              <a:rPr lang="fr-CA" baseline="0" dirty="0" err="1"/>
              <a:t>most</a:t>
            </a:r>
            <a:r>
              <a:rPr lang="fr-CA" baseline="0" dirty="0"/>
              <a:t> </a:t>
            </a:r>
            <a:r>
              <a:rPr lang="fr-CA" baseline="0" dirty="0" err="1"/>
              <a:t>common</a:t>
            </a:r>
            <a:r>
              <a:rPr lang="fr-CA" baseline="0" dirty="0"/>
              <a:t> uses</a:t>
            </a:r>
          </a:p>
          <a:p>
            <a:r>
              <a:rPr lang="fr-CA" baseline="0" dirty="0"/>
              <a:t>If </a:t>
            </a:r>
            <a:r>
              <a:rPr lang="fr-CA" baseline="0" dirty="0" err="1"/>
              <a:t>your</a:t>
            </a:r>
            <a:r>
              <a:rPr lang="fr-CA" baseline="0" dirty="0"/>
              <a:t> </a:t>
            </a:r>
            <a:r>
              <a:rPr lang="fr-CA" baseline="0" dirty="0" err="1"/>
              <a:t>library</a:t>
            </a:r>
            <a:r>
              <a:rPr lang="fr-CA" baseline="0" dirty="0"/>
              <a:t> or information service </a:t>
            </a:r>
            <a:r>
              <a:rPr lang="fr-CA" baseline="0" dirty="0" err="1"/>
              <a:t>does</a:t>
            </a:r>
            <a:r>
              <a:rPr lang="fr-CA" baseline="0" dirty="0"/>
              <a:t> not have </a:t>
            </a:r>
            <a:r>
              <a:rPr lang="fr-CA" baseline="0" dirty="0" err="1"/>
              <a:t>access</a:t>
            </a:r>
            <a:r>
              <a:rPr lang="fr-CA" baseline="0" dirty="0"/>
              <a:t> to </a:t>
            </a:r>
            <a:r>
              <a:rPr lang="fr-CA" baseline="0" dirty="0" err="1"/>
              <a:t>such</a:t>
            </a:r>
            <a:r>
              <a:rPr lang="fr-CA" baseline="0" dirty="0"/>
              <a:t> a </a:t>
            </a:r>
            <a:r>
              <a:rPr lang="fr-CA" baseline="0" dirty="0" err="1"/>
              <a:t>feature</a:t>
            </a:r>
            <a:r>
              <a:rPr lang="fr-CA" baseline="0" dirty="0"/>
              <a:t>, </a:t>
            </a:r>
            <a:r>
              <a:rPr lang="fr-CA" baseline="0" dirty="0" err="1"/>
              <a:t>you</a:t>
            </a:r>
            <a:r>
              <a:rPr lang="fr-CA" baseline="0" dirty="0"/>
              <a:t> </a:t>
            </a:r>
            <a:r>
              <a:rPr lang="fr-CA" baseline="0" dirty="0" err="1"/>
              <a:t>should</a:t>
            </a:r>
            <a:r>
              <a:rPr lang="fr-CA" baseline="0" dirty="0"/>
              <a:t> know </a:t>
            </a:r>
            <a:r>
              <a:rPr lang="fr-CA" baseline="0" dirty="0" err="1"/>
              <a:t>where</a:t>
            </a:r>
            <a:r>
              <a:rPr lang="fr-CA" baseline="0" dirty="0"/>
              <a:t> </a:t>
            </a:r>
            <a:r>
              <a:rPr lang="fr-CA" baseline="0" dirty="0" err="1"/>
              <a:t>you</a:t>
            </a:r>
            <a:r>
              <a:rPr lang="fr-CA" baseline="0" dirty="0"/>
              <a:t> </a:t>
            </a:r>
            <a:r>
              <a:rPr lang="fr-CA" baseline="0" dirty="0" err="1"/>
              <a:t>can</a:t>
            </a:r>
            <a:r>
              <a:rPr lang="fr-CA" baseline="0" dirty="0"/>
              <a:t> </a:t>
            </a:r>
            <a:r>
              <a:rPr lang="fr-CA" baseline="0" dirty="0" err="1"/>
              <a:t>find</a:t>
            </a:r>
            <a:r>
              <a:rPr lang="fr-CA" baseline="0" dirty="0"/>
              <a:t> the </a:t>
            </a:r>
            <a:r>
              <a:rPr lang="fr-CA" baseline="0" dirty="0" err="1"/>
              <a:t>actual</a:t>
            </a:r>
            <a:r>
              <a:rPr lang="fr-CA" baseline="0" dirty="0"/>
              <a:t> </a:t>
            </a:r>
            <a:r>
              <a:rPr lang="fr-CA" baseline="0" dirty="0" err="1"/>
              <a:t>agreements</a:t>
            </a:r>
            <a:r>
              <a:rPr lang="fr-CA" baseline="0" dirty="0"/>
              <a:t> (</a:t>
            </a:r>
            <a:r>
              <a:rPr lang="fr-CA" baseline="0" dirty="0" err="1"/>
              <a:t>they</a:t>
            </a:r>
            <a:r>
              <a:rPr lang="fr-CA" baseline="0" dirty="0"/>
              <a:t> </a:t>
            </a:r>
            <a:r>
              <a:rPr lang="fr-CA" baseline="0" dirty="0" err="1"/>
              <a:t>should</a:t>
            </a:r>
            <a:r>
              <a:rPr lang="fr-CA" baseline="0" dirty="0"/>
              <a:t> </a:t>
            </a:r>
            <a:r>
              <a:rPr lang="fr-CA" baseline="0" dirty="0" err="1"/>
              <a:t>be</a:t>
            </a:r>
            <a:r>
              <a:rPr lang="fr-CA" baseline="0" dirty="0"/>
              <a:t> </a:t>
            </a:r>
            <a:r>
              <a:rPr lang="fr-CA" baseline="0" dirty="0" err="1"/>
              <a:t>filed</a:t>
            </a:r>
            <a:r>
              <a:rPr lang="fr-CA" baseline="0" dirty="0"/>
              <a:t> </a:t>
            </a:r>
            <a:r>
              <a:rPr lang="fr-CA" baseline="0" dirty="0" err="1"/>
              <a:t>somewhere</a:t>
            </a:r>
            <a:r>
              <a:rPr lang="fr-CA" baseline="0" dirty="0"/>
              <a:t> by acquisitions, collections team, </a:t>
            </a:r>
            <a:r>
              <a:rPr lang="fr-CA" baseline="0" dirty="0" err="1"/>
              <a:t>procurement</a:t>
            </a:r>
            <a:r>
              <a:rPr lang="fr-CA" baseline="0" dirty="0"/>
              <a:t>…) </a:t>
            </a:r>
            <a:r>
              <a:rPr lang="fr-CA" baseline="0" dirty="0" err="1"/>
              <a:t>so</a:t>
            </a:r>
            <a:r>
              <a:rPr lang="fr-CA" baseline="0" dirty="0"/>
              <a:t> </a:t>
            </a:r>
            <a:r>
              <a:rPr lang="fr-CA" baseline="0" dirty="0" err="1"/>
              <a:t>you</a:t>
            </a:r>
            <a:r>
              <a:rPr lang="fr-CA" baseline="0" dirty="0"/>
              <a:t> </a:t>
            </a:r>
            <a:r>
              <a:rPr lang="fr-CA" baseline="0" dirty="0" err="1"/>
              <a:t>can</a:t>
            </a:r>
            <a:r>
              <a:rPr lang="fr-CA" baseline="0" dirty="0"/>
              <a:t> check </a:t>
            </a:r>
            <a:r>
              <a:rPr lang="fr-CA" baseline="0" dirty="0" err="1"/>
              <a:t>those</a:t>
            </a:r>
            <a:r>
              <a:rPr lang="fr-CA" baseline="0" dirty="0"/>
              <a:t> </a:t>
            </a:r>
            <a:r>
              <a:rPr lang="fr-CA" baseline="0" dirty="0" err="1"/>
              <a:t>terms</a:t>
            </a:r>
            <a:r>
              <a:rPr lang="fr-CA" baseline="0" dirty="0"/>
              <a:t> </a:t>
            </a:r>
            <a:r>
              <a:rPr lang="fr-CA" baseline="0" dirty="0" err="1"/>
              <a:t>when</a:t>
            </a:r>
            <a:r>
              <a:rPr lang="fr-CA" baseline="0" dirty="0"/>
              <a:t> </a:t>
            </a:r>
            <a:r>
              <a:rPr lang="fr-CA" baseline="0" dirty="0" err="1"/>
              <a:t>needed</a:t>
            </a:r>
            <a:endParaRPr lang="fr-CA" dirty="0"/>
          </a:p>
          <a:p>
            <a:endParaRPr lang="en-US" dirty="0"/>
          </a:p>
        </p:txBody>
      </p:sp>
    </p:spTree>
    <p:extLst>
      <p:ext uri="{BB962C8B-B14F-4D97-AF65-F5344CB8AC3E}">
        <p14:creationId xmlns:p14="http://schemas.microsoft.com/office/powerpoint/2010/main" val="28802182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a:buNone/>
            </a:pPr>
            <a:r>
              <a:rPr lang="fr-CA" dirty="0"/>
              <a:t>Mélanie</a:t>
            </a:r>
          </a:p>
          <a:p>
            <a:endParaRPr lang="fr-CA" dirty="0"/>
          </a:p>
          <a:p>
            <a:r>
              <a:rPr lang="fr-CA" dirty="0"/>
              <a:t>Use and reproduction are not the </a:t>
            </a:r>
            <a:r>
              <a:rPr lang="fr-CA" dirty="0" err="1"/>
              <a:t>same</a:t>
            </a:r>
            <a:r>
              <a:rPr lang="fr-CA" dirty="0"/>
              <a:t> </a:t>
            </a:r>
            <a:r>
              <a:rPr lang="fr-CA" dirty="0" err="1"/>
              <a:t>thing</a:t>
            </a:r>
            <a:r>
              <a:rPr lang="fr-CA" dirty="0"/>
              <a:t>, permission to use </a:t>
            </a:r>
            <a:r>
              <a:rPr lang="fr-CA" dirty="0" err="1"/>
              <a:t>through</a:t>
            </a:r>
            <a:r>
              <a:rPr lang="fr-CA" dirty="0"/>
              <a:t> a </a:t>
            </a:r>
            <a:r>
              <a:rPr lang="fr-CA" dirty="0" err="1"/>
              <a:t>subscription</a:t>
            </a:r>
            <a:r>
              <a:rPr lang="fr-CA" baseline="0" dirty="0"/>
              <a:t> </a:t>
            </a:r>
            <a:r>
              <a:rPr lang="fr-CA" baseline="0" dirty="0" err="1"/>
              <a:t>does</a:t>
            </a:r>
            <a:r>
              <a:rPr lang="fr-CA" baseline="0" dirty="0"/>
              <a:t> not </a:t>
            </a:r>
            <a:r>
              <a:rPr lang="fr-CA" baseline="0" dirty="0" err="1"/>
              <a:t>automatically</a:t>
            </a:r>
            <a:r>
              <a:rPr lang="fr-CA" baseline="0" dirty="0"/>
              <a:t> </a:t>
            </a:r>
            <a:r>
              <a:rPr lang="fr-CA" baseline="0" dirty="0" err="1"/>
              <a:t>mean</a:t>
            </a:r>
            <a:r>
              <a:rPr lang="fr-CA" baseline="0" dirty="0"/>
              <a:t> permission to </a:t>
            </a:r>
            <a:r>
              <a:rPr lang="fr-CA" baseline="0" dirty="0" err="1"/>
              <a:t>reproduce</a:t>
            </a:r>
            <a:endParaRPr lang="fr-CA" baseline="0" dirty="0"/>
          </a:p>
          <a:p>
            <a:r>
              <a:rPr lang="fr-CA" dirty="0"/>
              <a:t>It</a:t>
            </a:r>
            <a:r>
              <a:rPr lang="fr-CA" baseline="0" dirty="0"/>
              <a:t> </a:t>
            </a:r>
            <a:r>
              <a:rPr lang="fr-CA" baseline="0" dirty="0" err="1"/>
              <a:t>might</a:t>
            </a:r>
            <a:r>
              <a:rPr lang="fr-CA" baseline="0" dirty="0"/>
              <a:t> </a:t>
            </a:r>
            <a:r>
              <a:rPr lang="fr-CA" baseline="0" dirty="0" err="1"/>
              <a:t>be</a:t>
            </a:r>
            <a:r>
              <a:rPr lang="fr-CA" baseline="0" dirty="0"/>
              <a:t> </a:t>
            </a:r>
            <a:r>
              <a:rPr lang="fr-CA" baseline="0" dirty="0" err="1"/>
              <a:t>tempting</a:t>
            </a:r>
            <a:r>
              <a:rPr lang="fr-CA" baseline="0" dirty="0"/>
              <a:t> to copy or </a:t>
            </a:r>
            <a:r>
              <a:rPr lang="fr-CA" baseline="0" dirty="0" err="1"/>
              <a:t>stream</a:t>
            </a:r>
            <a:r>
              <a:rPr lang="fr-CA" baseline="0" dirty="0"/>
              <a:t> </a:t>
            </a:r>
            <a:r>
              <a:rPr lang="fr-CA" baseline="0" dirty="0" err="1"/>
              <a:t>something</a:t>
            </a:r>
            <a:r>
              <a:rPr lang="fr-CA" baseline="0" dirty="0"/>
              <a:t> </a:t>
            </a:r>
            <a:r>
              <a:rPr lang="fr-CA" baseline="0" dirty="0" err="1"/>
              <a:t>from</a:t>
            </a:r>
            <a:r>
              <a:rPr lang="fr-CA" baseline="0" dirty="0"/>
              <a:t> an </a:t>
            </a:r>
            <a:r>
              <a:rPr lang="fr-CA" baseline="0" dirty="0" err="1"/>
              <a:t>individual</a:t>
            </a:r>
            <a:r>
              <a:rPr lang="fr-CA" baseline="0" dirty="0"/>
              <a:t>/</a:t>
            </a:r>
            <a:r>
              <a:rPr lang="fr-CA" baseline="0" dirty="0" err="1"/>
              <a:t>personal</a:t>
            </a:r>
            <a:r>
              <a:rPr lang="fr-CA" baseline="0" dirty="0"/>
              <a:t> </a:t>
            </a:r>
            <a:r>
              <a:rPr lang="fr-CA" baseline="0" dirty="0" err="1"/>
              <a:t>subscription</a:t>
            </a:r>
            <a:r>
              <a:rPr lang="fr-CA" baseline="0" dirty="0"/>
              <a:t>, but </a:t>
            </a:r>
            <a:r>
              <a:rPr lang="fr-CA" baseline="0" dirty="0" err="1"/>
              <a:t>two</a:t>
            </a:r>
            <a:r>
              <a:rPr lang="fr-CA" baseline="0" dirty="0"/>
              <a:t> issues arise:</a:t>
            </a:r>
          </a:p>
          <a:p>
            <a:pPr lvl="1"/>
            <a:r>
              <a:rPr lang="fr-CA" baseline="0" dirty="0"/>
              <a:t>1) The </a:t>
            </a:r>
            <a:r>
              <a:rPr lang="fr-CA" baseline="0" dirty="0" err="1"/>
              <a:t>amount</a:t>
            </a:r>
            <a:r>
              <a:rPr lang="fr-CA" baseline="0" dirty="0"/>
              <a:t> of the </a:t>
            </a:r>
            <a:r>
              <a:rPr lang="fr-CA" baseline="0" dirty="0" err="1"/>
              <a:t>copying</a:t>
            </a:r>
            <a:r>
              <a:rPr lang="fr-CA" baseline="0" dirty="0"/>
              <a:t> </a:t>
            </a:r>
            <a:r>
              <a:rPr lang="fr-CA" baseline="0" dirty="0" err="1"/>
              <a:t>may</a:t>
            </a:r>
            <a:r>
              <a:rPr lang="fr-CA" baseline="0" dirty="0"/>
              <a:t> not </a:t>
            </a:r>
            <a:r>
              <a:rPr lang="fr-CA" baseline="0" dirty="0" err="1"/>
              <a:t>be</a:t>
            </a:r>
            <a:r>
              <a:rPr lang="fr-CA" baseline="0" dirty="0"/>
              <a:t> </a:t>
            </a:r>
            <a:r>
              <a:rPr lang="fr-CA" baseline="0" dirty="0" err="1"/>
              <a:t>legal</a:t>
            </a:r>
            <a:r>
              <a:rPr lang="fr-CA" baseline="0" dirty="0"/>
              <a:t> </a:t>
            </a:r>
            <a:r>
              <a:rPr lang="fr-CA" baseline="0" dirty="0" err="1"/>
              <a:t>under</a:t>
            </a:r>
            <a:r>
              <a:rPr lang="fr-CA" baseline="0" dirty="0"/>
              <a:t> copyright </a:t>
            </a:r>
            <a:r>
              <a:rPr lang="fr-CA" baseline="0" dirty="0" err="1"/>
              <a:t>law</a:t>
            </a:r>
            <a:endParaRPr lang="fr-CA" baseline="0" dirty="0"/>
          </a:p>
          <a:p>
            <a:pPr lvl="1"/>
            <a:r>
              <a:rPr lang="fr-CA" baseline="0" dirty="0"/>
              <a:t>2) It </a:t>
            </a:r>
            <a:r>
              <a:rPr lang="fr-CA" baseline="0" dirty="0" err="1"/>
              <a:t>is</a:t>
            </a:r>
            <a:r>
              <a:rPr lang="fr-CA" baseline="0" dirty="0"/>
              <a:t> </a:t>
            </a:r>
            <a:r>
              <a:rPr lang="fr-CA" baseline="0" dirty="0" err="1"/>
              <a:t>likely</a:t>
            </a:r>
            <a:r>
              <a:rPr lang="fr-CA" baseline="0" dirty="0"/>
              <a:t> a </a:t>
            </a:r>
            <a:r>
              <a:rPr lang="fr-CA" baseline="0" dirty="0" err="1"/>
              <a:t>breach</a:t>
            </a:r>
            <a:r>
              <a:rPr lang="fr-CA" baseline="0" dirty="0"/>
              <a:t> of the </a:t>
            </a:r>
            <a:r>
              <a:rPr lang="fr-CA" baseline="0" dirty="0" err="1"/>
              <a:t>contract</a:t>
            </a:r>
            <a:r>
              <a:rPr lang="fr-CA" baseline="0" dirty="0"/>
              <a:t> (user agreement) the </a:t>
            </a:r>
            <a:r>
              <a:rPr lang="fr-CA" baseline="0" dirty="0" err="1"/>
              <a:t>individual</a:t>
            </a:r>
            <a:r>
              <a:rPr lang="fr-CA" baseline="0" dirty="0"/>
              <a:t> has </a:t>
            </a:r>
            <a:r>
              <a:rPr lang="fr-CA" baseline="0" dirty="0" err="1"/>
              <a:t>with</a:t>
            </a:r>
            <a:r>
              <a:rPr lang="fr-CA" baseline="0" dirty="0"/>
              <a:t> the provider of the </a:t>
            </a:r>
            <a:r>
              <a:rPr lang="fr-CA" baseline="0" dirty="0" err="1"/>
              <a:t>product</a:t>
            </a:r>
            <a:r>
              <a:rPr lang="fr-CA" baseline="0" dirty="0"/>
              <a:t> or service; </a:t>
            </a:r>
            <a:r>
              <a:rPr lang="fr-CA" baseline="0" dirty="0" err="1"/>
              <a:t>those</a:t>
            </a:r>
            <a:r>
              <a:rPr lang="fr-CA" baseline="0" dirty="0"/>
              <a:t> </a:t>
            </a:r>
            <a:r>
              <a:rPr lang="fr-CA" baseline="0" dirty="0" err="1"/>
              <a:t>terms</a:t>
            </a:r>
            <a:r>
              <a:rPr lang="fr-CA" baseline="0" dirty="0"/>
              <a:t> </a:t>
            </a:r>
            <a:r>
              <a:rPr lang="fr-CA" baseline="0" dirty="0" err="1"/>
              <a:t>usually</a:t>
            </a:r>
            <a:r>
              <a:rPr lang="fr-CA" baseline="0" dirty="0"/>
              <a:t> </a:t>
            </a:r>
            <a:r>
              <a:rPr lang="fr-CA" baseline="0" dirty="0" err="1"/>
              <a:t>refer</a:t>
            </a:r>
            <a:r>
              <a:rPr lang="fr-CA" baseline="0" dirty="0"/>
              <a:t> to « </a:t>
            </a:r>
            <a:r>
              <a:rPr lang="fr-CA" baseline="0" dirty="0" err="1"/>
              <a:t>personal</a:t>
            </a:r>
            <a:r>
              <a:rPr lang="fr-CA" baseline="0" dirty="0"/>
              <a:t> use » </a:t>
            </a:r>
            <a:r>
              <a:rPr lang="fr-CA" baseline="0" dirty="0" err="1"/>
              <a:t>only</a:t>
            </a:r>
            <a:r>
              <a:rPr lang="fr-CA" baseline="0" dirty="0"/>
              <a:t>. So </a:t>
            </a:r>
            <a:r>
              <a:rPr lang="fr-CA" baseline="0" dirty="0" err="1"/>
              <a:t>it’s</a:t>
            </a:r>
            <a:r>
              <a:rPr lang="fr-CA" baseline="0" dirty="0"/>
              <a:t> important to </a:t>
            </a:r>
            <a:r>
              <a:rPr lang="fr-CA" baseline="0" dirty="0" err="1"/>
              <a:t>read</a:t>
            </a:r>
            <a:r>
              <a:rPr lang="fr-CA" baseline="0" dirty="0"/>
              <a:t> </a:t>
            </a:r>
            <a:r>
              <a:rPr lang="fr-CA" baseline="0" dirty="0" err="1"/>
              <a:t>those</a:t>
            </a:r>
            <a:r>
              <a:rPr lang="fr-CA" baseline="0" dirty="0"/>
              <a:t> conditions. If an </a:t>
            </a:r>
            <a:r>
              <a:rPr lang="fr-CA" baseline="0" dirty="0" err="1"/>
              <a:t>individual</a:t>
            </a:r>
            <a:r>
              <a:rPr lang="fr-CA" baseline="0" dirty="0"/>
              <a:t> uses a </a:t>
            </a:r>
            <a:r>
              <a:rPr lang="fr-CA" baseline="0" dirty="0" err="1"/>
              <a:t>personal</a:t>
            </a:r>
            <a:r>
              <a:rPr lang="fr-CA" baseline="0" dirty="0"/>
              <a:t> </a:t>
            </a:r>
            <a:r>
              <a:rPr lang="fr-CA" baseline="0" dirty="0" err="1"/>
              <a:t>subscription</a:t>
            </a:r>
            <a:r>
              <a:rPr lang="fr-CA" baseline="0" dirty="0"/>
              <a:t> in a </a:t>
            </a:r>
            <a:r>
              <a:rPr lang="fr-CA" baseline="0" dirty="0" err="1"/>
              <a:t>way</a:t>
            </a:r>
            <a:r>
              <a:rPr lang="fr-CA" baseline="0" dirty="0"/>
              <a:t> to </a:t>
            </a:r>
            <a:r>
              <a:rPr lang="fr-CA" baseline="0" dirty="0" err="1"/>
              <a:t>violates</a:t>
            </a:r>
            <a:r>
              <a:rPr lang="fr-CA" baseline="0" dirty="0"/>
              <a:t> the </a:t>
            </a:r>
            <a:r>
              <a:rPr lang="fr-CA" baseline="0" dirty="0" err="1"/>
              <a:t>terms</a:t>
            </a:r>
            <a:r>
              <a:rPr lang="fr-CA" baseline="0" dirty="0"/>
              <a:t> of </a:t>
            </a:r>
            <a:r>
              <a:rPr lang="fr-CA" baseline="0" dirty="0" err="1"/>
              <a:t>their</a:t>
            </a:r>
            <a:r>
              <a:rPr lang="fr-CA" baseline="0" dirty="0"/>
              <a:t> agreement, </a:t>
            </a:r>
            <a:r>
              <a:rPr lang="fr-CA" baseline="0" dirty="0" err="1"/>
              <a:t>they</a:t>
            </a:r>
            <a:r>
              <a:rPr lang="fr-CA" baseline="0" dirty="0"/>
              <a:t> are the </a:t>
            </a:r>
            <a:r>
              <a:rPr lang="fr-CA" baseline="0" dirty="0" err="1"/>
              <a:t>ones</a:t>
            </a:r>
            <a:r>
              <a:rPr lang="fr-CA" baseline="0" dirty="0"/>
              <a:t> </a:t>
            </a:r>
            <a:r>
              <a:rPr lang="fr-CA" baseline="0" dirty="0" err="1"/>
              <a:t>taking</a:t>
            </a:r>
            <a:r>
              <a:rPr lang="fr-CA" baseline="0" dirty="0"/>
              <a:t> the </a:t>
            </a:r>
            <a:r>
              <a:rPr lang="fr-CA" baseline="0" dirty="0" err="1"/>
              <a:t>risk</a:t>
            </a:r>
            <a:endParaRPr lang="fr-CA" baseline="0" dirty="0"/>
          </a:p>
        </p:txBody>
      </p:sp>
    </p:spTree>
    <p:extLst>
      <p:ext uri="{BB962C8B-B14F-4D97-AF65-F5344CB8AC3E}">
        <p14:creationId xmlns:p14="http://schemas.microsoft.com/office/powerpoint/2010/main" val="39978479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687" indent="0">
              <a:buNone/>
            </a:pPr>
            <a:r>
              <a:rPr lang="fr-CA" dirty="0"/>
              <a:t>Mélanie</a:t>
            </a:r>
          </a:p>
          <a:p>
            <a:pPr marL="144687" indent="0">
              <a:buNone/>
            </a:pPr>
            <a:endParaRPr lang="fr-CA" dirty="0"/>
          </a:p>
          <a:p>
            <a:pPr marL="144687" indent="0">
              <a:buNone/>
            </a:pPr>
            <a:r>
              <a:rPr lang="fr-CA" dirty="0" err="1"/>
              <a:t>Terms</a:t>
            </a:r>
            <a:r>
              <a:rPr lang="fr-CA" dirty="0"/>
              <a:t> and conditions, </a:t>
            </a:r>
            <a:r>
              <a:rPr lang="fr-CA" dirty="0" err="1"/>
              <a:t>rights</a:t>
            </a:r>
            <a:r>
              <a:rPr lang="fr-CA" dirty="0"/>
              <a:t> and permissions, permissions</a:t>
            </a:r>
            <a:r>
              <a:rPr lang="fr-CA" baseline="0" dirty="0"/>
              <a:t> and </a:t>
            </a:r>
            <a:r>
              <a:rPr lang="fr-CA" baseline="0" dirty="0" err="1"/>
              <a:t>licensing</a:t>
            </a:r>
            <a:r>
              <a:rPr lang="fr-CA" baseline="0" dirty="0"/>
              <a:t>, copyright, </a:t>
            </a:r>
            <a:r>
              <a:rPr lang="fr-CA" baseline="0" dirty="0" err="1"/>
              <a:t>intellectual</a:t>
            </a:r>
            <a:r>
              <a:rPr lang="fr-CA" baseline="0" dirty="0"/>
              <a:t> </a:t>
            </a:r>
            <a:r>
              <a:rPr lang="fr-CA" baseline="0" dirty="0" err="1"/>
              <a:t>property</a:t>
            </a:r>
            <a:r>
              <a:rPr lang="fr-CA" baseline="0" dirty="0"/>
              <a:t>, </a:t>
            </a:r>
            <a:r>
              <a:rPr lang="fr-CA" baseline="0" dirty="0" err="1"/>
              <a:t>Frequently</a:t>
            </a:r>
            <a:r>
              <a:rPr lang="fr-CA" baseline="0" dirty="0"/>
              <a:t> </a:t>
            </a:r>
            <a:r>
              <a:rPr lang="fr-CA" baseline="0" dirty="0" err="1"/>
              <a:t>Asked</a:t>
            </a:r>
            <a:r>
              <a:rPr lang="fr-CA" baseline="0" dirty="0"/>
              <a:t> Questions</a:t>
            </a:r>
          </a:p>
        </p:txBody>
      </p:sp>
    </p:spTree>
    <p:extLst>
      <p:ext uri="{BB962C8B-B14F-4D97-AF65-F5344CB8AC3E}">
        <p14:creationId xmlns:p14="http://schemas.microsoft.com/office/powerpoint/2010/main" val="5694565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5ed75ccf_022: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35ed75ccf_022: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5ed75ccf_0141: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35ed75ccf_0141: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endParaRPr dirty="0"/>
          </a:p>
        </p:txBody>
      </p:sp>
    </p:spTree>
    <p:extLst>
      <p:ext uri="{BB962C8B-B14F-4D97-AF65-F5344CB8AC3E}">
        <p14:creationId xmlns:p14="http://schemas.microsoft.com/office/powerpoint/2010/main" val="40359699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57: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57: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endParaRPr dirty="0"/>
          </a:p>
        </p:txBody>
      </p:sp>
    </p:spTree>
    <p:extLst>
      <p:ext uri="{BB962C8B-B14F-4D97-AF65-F5344CB8AC3E}">
        <p14:creationId xmlns:p14="http://schemas.microsoft.com/office/powerpoint/2010/main" val="4171198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57: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57: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a:t>Mélanie – </a:t>
            </a:r>
            <a:r>
              <a:rPr lang="fr-CA" dirty="0" err="1"/>
              <a:t>today</a:t>
            </a:r>
            <a:r>
              <a:rPr lang="fr-CA" dirty="0"/>
              <a:t>,</a:t>
            </a:r>
            <a:r>
              <a:rPr lang="fr-CA" baseline="0" dirty="0"/>
              <a:t> </a:t>
            </a:r>
            <a:r>
              <a:rPr lang="fr-CA" baseline="0" dirty="0" err="1"/>
              <a:t>we</a:t>
            </a:r>
            <a:r>
              <a:rPr lang="fr-CA" baseline="0" dirty="0"/>
              <a:t> are </a:t>
            </a:r>
            <a:r>
              <a:rPr lang="fr-CA" baseline="0" dirty="0" err="1"/>
              <a:t>talking</a:t>
            </a:r>
            <a:r>
              <a:rPr lang="fr-CA" baseline="0" dirty="0"/>
              <a:t> about the Canadian Copyright </a:t>
            </a:r>
            <a:r>
              <a:rPr lang="fr-CA" baseline="0" dirty="0" err="1"/>
              <a:t>Act</a:t>
            </a:r>
            <a:r>
              <a:rPr lang="fr-CA" baseline="0" dirty="0"/>
              <a:t>, </a:t>
            </a:r>
            <a:r>
              <a:rPr lang="fr-CA" baseline="0" dirty="0" err="1"/>
              <a:t>because</a:t>
            </a:r>
            <a:r>
              <a:rPr lang="fr-CA" baseline="0" dirty="0"/>
              <a:t> </a:t>
            </a:r>
            <a:r>
              <a:rPr lang="fr-CA" baseline="0" dirty="0" err="1"/>
              <a:t>we</a:t>
            </a:r>
            <a:r>
              <a:rPr lang="fr-CA" baseline="0" dirty="0"/>
              <a:t> are in Canada – </a:t>
            </a:r>
            <a:r>
              <a:rPr lang="fr-CA" baseline="0" dirty="0" err="1"/>
              <a:t>generally</a:t>
            </a:r>
            <a:r>
              <a:rPr lang="fr-CA" baseline="0" dirty="0"/>
              <a:t> </a:t>
            </a:r>
            <a:r>
              <a:rPr lang="fr-CA" baseline="0" dirty="0" err="1"/>
              <a:t>speaking</a:t>
            </a:r>
            <a:r>
              <a:rPr lang="fr-CA" baseline="0" dirty="0"/>
              <a:t>, the applicable </a:t>
            </a:r>
            <a:r>
              <a:rPr lang="fr-CA" baseline="0" dirty="0" err="1"/>
              <a:t>law</a:t>
            </a:r>
            <a:r>
              <a:rPr lang="fr-CA" baseline="0" dirty="0"/>
              <a:t> </a:t>
            </a:r>
            <a:r>
              <a:rPr lang="fr-CA" baseline="0" dirty="0" err="1"/>
              <a:t>is</a:t>
            </a:r>
            <a:r>
              <a:rPr lang="fr-CA" baseline="0" dirty="0"/>
              <a:t> the one </a:t>
            </a:r>
            <a:r>
              <a:rPr lang="fr-CA" baseline="0" dirty="0" err="1"/>
              <a:t>where</a:t>
            </a:r>
            <a:r>
              <a:rPr lang="fr-CA" baseline="0" dirty="0"/>
              <a:t> the use </a:t>
            </a:r>
            <a:r>
              <a:rPr lang="fr-CA" baseline="0" dirty="0" err="1"/>
              <a:t>is</a:t>
            </a:r>
            <a:r>
              <a:rPr lang="fr-CA" baseline="0" dirty="0"/>
              <a:t> </a:t>
            </a:r>
            <a:r>
              <a:rPr lang="fr-CA" baseline="0" dirty="0" err="1"/>
              <a:t>being</a:t>
            </a:r>
            <a:r>
              <a:rPr lang="fr-CA" baseline="0" dirty="0"/>
              <a:t> made, not </a:t>
            </a:r>
            <a:r>
              <a:rPr lang="fr-CA" baseline="0" dirty="0" err="1"/>
              <a:t>necessarily</a:t>
            </a:r>
            <a:r>
              <a:rPr lang="fr-CA" baseline="0" dirty="0"/>
              <a:t> </a:t>
            </a:r>
            <a:r>
              <a:rPr lang="fr-CA" baseline="0" dirty="0" err="1"/>
              <a:t>where</a:t>
            </a:r>
            <a:r>
              <a:rPr lang="fr-CA" baseline="0" dirty="0"/>
              <a:t> the </a:t>
            </a:r>
            <a:r>
              <a:rPr lang="fr-CA" baseline="0" dirty="0" err="1"/>
              <a:t>work</a:t>
            </a:r>
            <a:r>
              <a:rPr lang="fr-CA" baseline="0" dirty="0"/>
              <a:t> </a:t>
            </a:r>
            <a:r>
              <a:rPr lang="fr-CA" baseline="0" dirty="0" err="1"/>
              <a:t>originated</a:t>
            </a:r>
            <a:r>
              <a:rPr lang="fr-CA" baseline="0" dirty="0"/>
              <a:t> or the </a:t>
            </a:r>
            <a:r>
              <a:rPr lang="fr-CA" baseline="0" dirty="0" err="1"/>
              <a:t>nationality</a:t>
            </a:r>
            <a:r>
              <a:rPr lang="fr-CA" baseline="0" dirty="0"/>
              <a:t> of the </a:t>
            </a:r>
            <a:r>
              <a:rPr lang="fr-CA" baseline="0" dirty="0" err="1"/>
              <a:t>creator</a:t>
            </a:r>
            <a:endParaRPr dirty="0"/>
          </a:p>
        </p:txBody>
      </p:sp>
    </p:spTree>
    <p:extLst>
      <p:ext uri="{BB962C8B-B14F-4D97-AF65-F5344CB8AC3E}">
        <p14:creationId xmlns:p14="http://schemas.microsoft.com/office/powerpoint/2010/main" val="7027762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5958008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2723985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a:t>Mélanie</a:t>
            </a:r>
            <a:endParaRPr dirty="0"/>
          </a:p>
        </p:txBody>
      </p:sp>
    </p:spTree>
    <p:extLst>
      <p:ext uri="{BB962C8B-B14F-4D97-AF65-F5344CB8AC3E}">
        <p14:creationId xmlns:p14="http://schemas.microsoft.com/office/powerpoint/2010/main" val="28201820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a:t>Mélanie</a:t>
            </a:r>
            <a:endParaRPr dirty="0"/>
          </a:p>
        </p:txBody>
      </p:sp>
    </p:spTree>
    <p:extLst>
      <p:ext uri="{BB962C8B-B14F-4D97-AF65-F5344CB8AC3E}">
        <p14:creationId xmlns:p14="http://schemas.microsoft.com/office/powerpoint/2010/main" val="12377812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26827683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err="1"/>
              <a:t>Uju</a:t>
            </a:r>
            <a:endParaRPr dirty="0"/>
          </a:p>
        </p:txBody>
      </p:sp>
    </p:spTree>
    <p:extLst>
      <p:ext uri="{BB962C8B-B14F-4D97-AF65-F5344CB8AC3E}">
        <p14:creationId xmlns:p14="http://schemas.microsoft.com/office/powerpoint/2010/main" val="10633010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1471613" y="938213"/>
            <a:ext cx="8332788" cy="46878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538910" y="5937813"/>
            <a:ext cx="4311278" cy="5625296"/>
          </a:xfrm>
          <a:prstGeom prst="rect">
            <a:avLst/>
          </a:prstGeom>
        </p:spPr>
        <p:txBody>
          <a:bodyPr spcFirstLastPara="1" wrap="square" lIns="94689" tIns="94689" rIns="94689" bIns="94689" anchor="t" anchorCtr="0">
            <a:noAutofit/>
          </a:bodyPr>
          <a:lstStyle/>
          <a:p>
            <a:pPr marL="0" indent="0">
              <a:buNone/>
            </a:pPr>
            <a:r>
              <a:rPr lang="fr-CA" dirty="0"/>
              <a:t>Mélanie</a:t>
            </a:r>
            <a:endParaRPr dirty="0"/>
          </a:p>
        </p:txBody>
      </p:sp>
    </p:spTree>
    <p:extLst>
      <p:ext uri="{BB962C8B-B14F-4D97-AF65-F5344CB8AC3E}">
        <p14:creationId xmlns:p14="http://schemas.microsoft.com/office/powerpoint/2010/main" val="4000915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endParaRPr dirty="0"/>
          </a:p>
        </p:txBody>
      </p:sp>
    </p:spTree>
    <p:extLst>
      <p:ext uri="{BB962C8B-B14F-4D97-AF65-F5344CB8AC3E}">
        <p14:creationId xmlns:p14="http://schemas.microsoft.com/office/powerpoint/2010/main" val="3441177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smtClean="0"/>
              <a:t>Mélanie</a:t>
            </a:r>
            <a:endParaRPr lang="fr-CA" dirty="0"/>
          </a:p>
        </p:txBody>
      </p:sp>
    </p:spTree>
    <p:extLst>
      <p:ext uri="{BB962C8B-B14F-4D97-AF65-F5344CB8AC3E}">
        <p14:creationId xmlns:p14="http://schemas.microsoft.com/office/powerpoint/2010/main" val="3009009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147668" indent="0">
              <a:buNone/>
            </a:pPr>
            <a:r>
              <a:rPr lang="en-CA" sz="1200" dirty="0"/>
              <a:t>Mélanie</a:t>
            </a:r>
          </a:p>
          <a:p>
            <a:pPr marL="147668" indent="0">
              <a:buNone/>
            </a:pPr>
            <a:endParaRPr lang="en-CA" sz="1200" dirty="0"/>
          </a:p>
          <a:p>
            <a:pPr marL="147668" indent="0">
              <a:buNone/>
            </a:pPr>
            <a:r>
              <a:rPr lang="en-CA" sz="1200" dirty="0"/>
              <a:t>-Original does not mean unique or had never been done before; original means that judgement and skill </a:t>
            </a:r>
            <a:r>
              <a:rPr lang="en-CA" sz="1200" dirty="0" smtClean="0"/>
              <a:t>have </a:t>
            </a:r>
            <a:r>
              <a:rPr lang="en-CA" sz="1200" dirty="0"/>
              <a:t>been applied in the creation of the work</a:t>
            </a:r>
          </a:p>
          <a:p>
            <a:pPr marL="147668" indent="0">
              <a:buNone/>
            </a:pPr>
            <a:r>
              <a:rPr lang="en-CA" sz="1200" dirty="0"/>
              <a:t>-tangibly fixed, it can in a physical or digital medium</a:t>
            </a:r>
          </a:p>
          <a:p>
            <a:pPr marL="147668" indent="0">
              <a:buNone/>
            </a:pPr>
            <a:endParaRPr lang="en-CA" sz="1200" dirty="0"/>
          </a:p>
          <a:p>
            <a:pPr marL="147668" indent="0">
              <a:buNone/>
            </a:pPr>
            <a:r>
              <a:rPr lang="en-CA" sz="1200" dirty="0"/>
              <a:t>Examples of what copyright protects:</a:t>
            </a:r>
          </a:p>
          <a:p>
            <a:pPr marL="147668" indent="0">
              <a:buNone/>
            </a:pPr>
            <a:endParaRPr lang="en-CA" sz="1200" dirty="0"/>
          </a:p>
          <a:p>
            <a:pPr marL="139700" indent="0">
              <a:buNone/>
            </a:pPr>
            <a:r>
              <a:rPr lang="en-CA" sz="1200" dirty="0"/>
              <a:t>books, pamphlets, computer programs and other works consisting of text</a:t>
            </a:r>
          </a:p>
          <a:p>
            <a:pPr marL="139700" indent="0">
              <a:buNone/>
            </a:pPr>
            <a:r>
              <a:rPr lang="en-CA" sz="1200" dirty="0"/>
              <a:t>motion picture films, plays, screenplays and scripts</a:t>
            </a:r>
          </a:p>
          <a:p>
            <a:pPr marL="139700" indent="0">
              <a:buNone/>
            </a:pPr>
            <a:r>
              <a:rPr lang="en-CA" sz="1200" dirty="0"/>
              <a:t>musical compositions with or without words</a:t>
            </a:r>
          </a:p>
          <a:p>
            <a:pPr marL="139700" indent="0">
              <a:buNone/>
            </a:pPr>
            <a:r>
              <a:rPr lang="en-CA" sz="1200" dirty="0"/>
              <a:t>paintings, drawings, maps, photographs, sculptures and plans</a:t>
            </a:r>
            <a:endParaRPr lang="en-CA" sz="1200" b="1" dirty="0"/>
          </a:p>
          <a:p>
            <a:pPr marL="139700" indent="0">
              <a:buNone/>
            </a:pPr>
            <a:r>
              <a:rPr lang="en-CA" sz="1200" dirty="0" smtClean="0"/>
              <a:t>performances</a:t>
            </a:r>
            <a:r>
              <a:rPr lang="en-CA" sz="1200" dirty="0"/>
              <a:t>, sound recordings and communication signals such as radio </a:t>
            </a:r>
            <a:r>
              <a:rPr lang="en-CA" sz="1200" dirty="0" smtClean="0"/>
              <a:t>waves</a:t>
            </a:r>
            <a:r>
              <a:rPr lang="en-CA" sz="1200" baseline="0" dirty="0" smtClean="0"/>
              <a:t> </a:t>
            </a:r>
          </a:p>
        </p:txBody>
      </p:sp>
    </p:spTree>
    <p:extLst>
      <p:ext uri="{BB962C8B-B14F-4D97-AF65-F5344CB8AC3E}">
        <p14:creationId xmlns:p14="http://schemas.microsoft.com/office/powerpoint/2010/main" val="3745341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731520" y="4560573"/>
            <a:ext cx="5852160" cy="4320540"/>
          </a:xfrm>
          <a:prstGeom prst="rect">
            <a:avLst/>
          </a:prstGeom>
        </p:spPr>
        <p:txBody>
          <a:bodyPr spcFirstLastPara="1" wrap="square" lIns="96639" tIns="96639" rIns="96639" bIns="96639" anchor="t" anchorCtr="0">
            <a:noAutofit/>
          </a:bodyPr>
          <a:lstStyle/>
          <a:p>
            <a:pPr marL="0" indent="0">
              <a:buNone/>
            </a:pPr>
            <a:r>
              <a:rPr lang="fr-CA" dirty="0"/>
              <a:t>Mélanie</a:t>
            </a:r>
            <a:endParaRPr lang="en-US" dirty="0"/>
          </a:p>
          <a:p>
            <a:pPr marL="0" indent="0">
              <a:buNone/>
            </a:pPr>
            <a:endParaRPr lang="en-US" dirty="0"/>
          </a:p>
          <a:p>
            <a:pPr marL="0" indent="0">
              <a:buNone/>
            </a:pPr>
            <a:r>
              <a:rPr lang="en-US" dirty="0"/>
              <a:t>Copyright is a balance</a:t>
            </a:r>
          </a:p>
          <a:p>
            <a:pPr marL="0" indent="0">
              <a:buNone/>
            </a:pPr>
            <a:r>
              <a:rPr lang="fr-CA" dirty="0"/>
              <a:t>-</a:t>
            </a:r>
            <a:r>
              <a:rPr lang="fr-CA" dirty="0" err="1"/>
              <a:t>incentive</a:t>
            </a:r>
            <a:r>
              <a:rPr lang="fr-CA" dirty="0"/>
              <a:t> for </a:t>
            </a:r>
            <a:r>
              <a:rPr lang="fr-CA" dirty="0" err="1"/>
              <a:t>creators</a:t>
            </a:r>
            <a:r>
              <a:rPr lang="fr-CA" dirty="0"/>
              <a:t> to </a:t>
            </a:r>
            <a:r>
              <a:rPr lang="fr-CA" dirty="0" err="1"/>
              <a:t>create</a:t>
            </a:r>
            <a:endParaRPr lang="fr-CA" dirty="0"/>
          </a:p>
          <a:p>
            <a:pPr marL="0" indent="0">
              <a:buNone/>
            </a:pPr>
            <a:r>
              <a:rPr lang="fr-CA" dirty="0"/>
              <a:t>-</a:t>
            </a:r>
            <a:r>
              <a:rPr lang="fr-CA" dirty="0" err="1"/>
              <a:t>making</a:t>
            </a:r>
            <a:r>
              <a:rPr lang="fr-CA" baseline="0" dirty="0"/>
              <a:t> </a:t>
            </a:r>
            <a:r>
              <a:rPr lang="fr-CA" baseline="0" dirty="0" err="1"/>
              <a:t>these</a:t>
            </a:r>
            <a:r>
              <a:rPr lang="fr-CA" baseline="0" dirty="0"/>
              <a:t> </a:t>
            </a:r>
            <a:r>
              <a:rPr lang="fr-CA" baseline="0" dirty="0" err="1"/>
              <a:t>creations</a:t>
            </a:r>
            <a:r>
              <a:rPr lang="fr-CA" baseline="0" dirty="0"/>
              <a:t> </a:t>
            </a:r>
            <a:r>
              <a:rPr lang="fr-CA" baseline="0" dirty="0" err="1"/>
              <a:t>available</a:t>
            </a:r>
            <a:r>
              <a:rPr lang="fr-CA" baseline="0" dirty="0"/>
              <a:t> to </a:t>
            </a:r>
            <a:r>
              <a:rPr lang="fr-CA" baseline="0" dirty="0" err="1"/>
              <a:t>others</a:t>
            </a:r>
            <a:r>
              <a:rPr lang="fr-CA" baseline="0" dirty="0"/>
              <a:t> to </a:t>
            </a:r>
            <a:r>
              <a:rPr lang="fr-CA" baseline="0" dirty="0" err="1"/>
              <a:t>foster</a:t>
            </a:r>
            <a:r>
              <a:rPr lang="fr-CA" baseline="0" dirty="0"/>
              <a:t> </a:t>
            </a:r>
            <a:r>
              <a:rPr lang="fr-CA" baseline="0" dirty="0" err="1"/>
              <a:t>other</a:t>
            </a:r>
            <a:r>
              <a:rPr lang="fr-CA" baseline="0" dirty="0"/>
              <a:t> </a:t>
            </a:r>
            <a:r>
              <a:rPr lang="fr-CA" baseline="0" dirty="0" err="1" smtClean="0"/>
              <a:t>creations</a:t>
            </a:r>
            <a:endParaRPr dirty="0"/>
          </a:p>
        </p:txBody>
      </p:sp>
    </p:spTree>
    <p:extLst>
      <p:ext uri="{BB962C8B-B14F-4D97-AF65-F5344CB8AC3E}">
        <p14:creationId xmlns:p14="http://schemas.microsoft.com/office/powerpoint/2010/main" val="1676972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996631" y="2003888"/>
            <a:ext cx="4523700" cy="1159800"/>
          </a:xfrm>
          <a:prstGeom prst="rect">
            <a:avLst/>
          </a:prstGeom>
        </p:spPr>
        <p:txBody>
          <a:bodyPr spcFirstLastPara="1" wrap="square" lIns="91425" tIns="91425" rIns="91425" bIns="91425" anchor="b"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cxnSp>
        <p:nvCxnSpPr>
          <p:cNvPr id="11" name="Google Shape;11;p2"/>
          <p:cNvCxnSpPr/>
          <p:nvPr/>
        </p:nvCxnSpPr>
        <p:spPr>
          <a:xfrm>
            <a:off x="-6025" y="3676512"/>
            <a:ext cx="9162000" cy="0"/>
          </a:xfrm>
          <a:prstGeom prst="straightConnector1">
            <a:avLst/>
          </a:prstGeom>
          <a:noFill/>
          <a:ln w="9525" cap="flat" cmpd="sng">
            <a:solidFill>
              <a:srgbClr val="000000"/>
            </a:solidFill>
            <a:prstDash val="solid"/>
            <a:round/>
            <a:headEnd type="none" w="med" len="med"/>
            <a:tailEnd type="none" w="med" len="med"/>
          </a:ln>
        </p:spPr>
      </p:cxnSp>
      <p:sp>
        <p:nvSpPr>
          <p:cNvPr id="12" name="Google Shape;12;p2"/>
          <p:cNvSpPr/>
          <p:nvPr/>
        </p:nvSpPr>
        <p:spPr>
          <a:xfrm>
            <a:off x="1117951" y="339300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subTitle" idx="1"/>
          </p:nvPr>
        </p:nvSpPr>
        <p:spPr>
          <a:xfrm>
            <a:off x="2022300" y="2815923"/>
            <a:ext cx="5591400" cy="784800"/>
          </a:xfrm>
          <a:prstGeom prst="rect">
            <a:avLst/>
          </a:prstGeom>
        </p:spPr>
        <p:txBody>
          <a:bodyPr spcFirstLastPara="1" wrap="square" lIns="91425" tIns="91425" rIns="91425" bIns="91425" anchor="t" anchorCtr="0"/>
          <a:lstStyle>
            <a:lvl1pPr lvl="0" rtl="0">
              <a:spcBef>
                <a:spcPts val="0"/>
              </a:spcBef>
              <a:spcAft>
                <a:spcPts val="0"/>
              </a:spcAft>
              <a:buClr>
                <a:srgbClr val="000000"/>
              </a:buClr>
              <a:buSzPts val="1400"/>
              <a:buNone/>
              <a:defRPr sz="1400">
                <a:highlight>
                  <a:srgbClr val="FFCD00"/>
                </a:highlight>
              </a:defRPr>
            </a:lvl1pPr>
            <a:lvl2pPr lvl="1" rtl="0">
              <a:spcBef>
                <a:spcPts val="0"/>
              </a:spcBef>
              <a:spcAft>
                <a:spcPts val="0"/>
              </a:spcAft>
              <a:buClr>
                <a:schemeClr val="dk2"/>
              </a:buClr>
              <a:buSzPts val="1400"/>
              <a:buNone/>
              <a:defRPr sz="1400">
                <a:solidFill>
                  <a:schemeClr val="dk2"/>
                </a:solidFill>
                <a:highlight>
                  <a:srgbClr val="FFCD00"/>
                </a:highlight>
              </a:defRPr>
            </a:lvl2pPr>
            <a:lvl3pPr lvl="2" rtl="0">
              <a:spcBef>
                <a:spcPts val="0"/>
              </a:spcBef>
              <a:spcAft>
                <a:spcPts val="0"/>
              </a:spcAft>
              <a:buClr>
                <a:schemeClr val="dk2"/>
              </a:buClr>
              <a:buSzPts val="1400"/>
              <a:buNone/>
              <a:defRPr sz="1400">
                <a:solidFill>
                  <a:schemeClr val="dk2"/>
                </a:solidFill>
                <a:highlight>
                  <a:srgbClr val="FFCD00"/>
                </a:highlight>
              </a:defRPr>
            </a:lvl3pPr>
            <a:lvl4pPr lvl="3" rtl="0">
              <a:spcBef>
                <a:spcPts val="0"/>
              </a:spcBef>
              <a:spcAft>
                <a:spcPts val="0"/>
              </a:spcAft>
              <a:buClr>
                <a:schemeClr val="dk2"/>
              </a:buClr>
              <a:buSzPts val="1400"/>
              <a:buNone/>
              <a:defRPr sz="1400">
                <a:solidFill>
                  <a:schemeClr val="dk2"/>
                </a:solidFill>
                <a:highlight>
                  <a:srgbClr val="FFCD00"/>
                </a:highlight>
              </a:defRPr>
            </a:lvl4pPr>
            <a:lvl5pPr lvl="4" rtl="0">
              <a:spcBef>
                <a:spcPts val="0"/>
              </a:spcBef>
              <a:spcAft>
                <a:spcPts val="0"/>
              </a:spcAft>
              <a:buClr>
                <a:schemeClr val="dk2"/>
              </a:buClr>
              <a:buSzPts val="1400"/>
              <a:buNone/>
              <a:defRPr sz="1400">
                <a:solidFill>
                  <a:schemeClr val="dk2"/>
                </a:solidFill>
                <a:highlight>
                  <a:srgbClr val="FFCD00"/>
                </a:highlight>
              </a:defRPr>
            </a:lvl5pPr>
            <a:lvl6pPr lvl="5" rtl="0">
              <a:spcBef>
                <a:spcPts val="0"/>
              </a:spcBef>
              <a:spcAft>
                <a:spcPts val="0"/>
              </a:spcAft>
              <a:buClr>
                <a:schemeClr val="dk2"/>
              </a:buClr>
              <a:buSzPts val="1400"/>
              <a:buNone/>
              <a:defRPr sz="1400">
                <a:solidFill>
                  <a:schemeClr val="dk2"/>
                </a:solidFill>
                <a:highlight>
                  <a:srgbClr val="FFCD00"/>
                </a:highlight>
              </a:defRPr>
            </a:lvl6pPr>
            <a:lvl7pPr lvl="6" rtl="0">
              <a:spcBef>
                <a:spcPts val="0"/>
              </a:spcBef>
              <a:spcAft>
                <a:spcPts val="0"/>
              </a:spcAft>
              <a:buClr>
                <a:schemeClr val="dk2"/>
              </a:buClr>
              <a:buSzPts val="1400"/>
              <a:buNone/>
              <a:defRPr sz="1400">
                <a:solidFill>
                  <a:schemeClr val="dk2"/>
                </a:solidFill>
                <a:highlight>
                  <a:srgbClr val="FFCD00"/>
                </a:highlight>
              </a:defRPr>
            </a:lvl7pPr>
            <a:lvl8pPr lvl="7" rtl="0">
              <a:spcBef>
                <a:spcPts val="0"/>
              </a:spcBef>
              <a:spcAft>
                <a:spcPts val="0"/>
              </a:spcAft>
              <a:buClr>
                <a:schemeClr val="dk2"/>
              </a:buClr>
              <a:buSzPts val="1400"/>
              <a:buNone/>
              <a:defRPr sz="1400">
                <a:solidFill>
                  <a:schemeClr val="dk2"/>
                </a:solidFill>
                <a:highlight>
                  <a:srgbClr val="FFCD00"/>
                </a:highlight>
              </a:defRPr>
            </a:lvl8pPr>
            <a:lvl9pPr lvl="8" rtl="0">
              <a:spcBef>
                <a:spcPts val="0"/>
              </a:spcBef>
              <a:spcAft>
                <a:spcPts val="0"/>
              </a:spcAft>
              <a:buClr>
                <a:schemeClr val="dk2"/>
              </a:buClr>
              <a:buSzPts val="1400"/>
              <a:buNone/>
              <a:defRPr sz="1400">
                <a:solidFill>
                  <a:schemeClr val="dk2"/>
                </a:solidFill>
                <a:highlight>
                  <a:srgbClr val="FFCD00"/>
                </a:highlight>
              </a:defRPr>
            </a:lvl9pPr>
          </a:lstStyle>
          <a:p>
            <a:endParaRPr/>
          </a:p>
        </p:txBody>
      </p:sp>
      <p:cxnSp>
        <p:nvCxnSpPr>
          <p:cNvPr id="15" name="Google Shape;15;p3"/>
          <p:cNvCxnSpPr/>
          <p:nvPr/>
        </p:nvCxnSpPr>
        <p:spPr>
          <a:xfrm>
            <a:off x="-6025" y="2571762"/>
            <a:ext cx="1984500" cy="0"/>
          </a:xfrm>
          <a:prstGeom prst="straightConnector1">
            <a:avLst/>
          </a:prstGeom>
          <a:noFill/>
          <a:ln w="9525" cap="flat" cmpd="sng">
            <a:solidFill>
              <a:srgbClr val="CCCCCC"/>
            </a:solidFill>
            <a:prstDash val="solid"/>
            <a:round/>
            <a:headEnd type="none" w="med" len="med"/>
            <a:tailEnd type="none" w="med" len="med"/>
          </a:ln>
        </p:spPr>
      </p:cxnSp>
      <p:sp>
        <p:nvSpPr>
          <p:cNvPr id="16" name="Google Shape;16;p3"/>
          <p:cNvSpPr/>
          <p:nvPr/>
        </p:nvSpPr>
        <p:spPr>
          <a:xfrm>
            <a:off x="1117951" y="228825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7" name="Google Shape;17;p3"/>
          <p:cNvSpPr txBox="1">
            <a:spLocks noGrp="1"/>
          </p:cNvSpPr>
          <p:nvPr>
            <p:ph type="ctrTitle"/>
          </p:nvPr>
        </p:nvSpPr>
        <p:spPr>
          <a:xfrm>
            <a:off x="2022225" y="1693523"/>
            <a:ext cx="3787800" cy="1159800"/>
          </a:xfrm>
          <a:prstGeom prst="rect">
            <a:avLst/>
          </a:prstGeom>
        </p:spPr>
        <p:txBody>
          <a:bodyPr spcFirstLastPara="1" wrap="square" lIns="91425" tIns="91425" rIns="91425" bIns="91425" anchor="b" anchorCtr="0"/>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cxnSp>
        <p:nvCxnSpPr>
          <p:cNvPr id="18" name="Google Shape;18;p3"/>
          <p:cNvCxnSpPr/>
          <p:nvPr/>
        </p:nvCxnSpPr>
        <p:spPr>
          <a:xfrm>
            <a:off x="5898975" y="2571750"/>
            <a:ext cx="3251100" cy="0"/>
          </a:xfrm>
          <a:prstGeom prst="straightConnector1">
            <a:avLst/>
          </a:prstGeom>
          <a:noFill/>
          <a:ln w="9525" cap="flat" cmpd="sng">
            <a:solidFill>
              <a:srgbClr val="CCCCCC"/>
            </a:solidFill>
            <a:prstDash val="solid"/>
            <a:round/>
            <a:headEnd type="none" w="med" len="med"/>
            <a:tailEnd type="none" w="med" len="med"/>
          </a:ln>
        </p:spPr>
      </p:cxnSp>
      <p:sp>
        <p:nvSpPr>
          <p:cNvPr id="19" name="Google Shape;19;p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6"/>
        <p:cNvGrpSpPr/>
        <p:nvPr/>
      </p:nvGrpSpPr>
      <p:grpSpPr>
        <a:xfrm>
          <a:off x="0" y="0"/>
          <a:ext cx="0" cy="0"/>
          <a:chOff x="0" y="0"/>
          <a:chExt cx="0" cy="0"/>
        </a:xfrm>
      </p:grpSpPr>
      <p:cxnSp>
        <p:nvCxnSpPr>
          <p:cNvPr id="27" name="Google Shape;27;p5"/>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28" name="Google Shape;28;p5"/>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29" name="Google Shape;29;p5"/>
          <p:cNvSpPr txBox="1">
            <a:spLocks noGrp="1"/>
          </p:cNvSpPr>
          <p:nvPr>
            <p:ph type="title"/>
          </p:nvPr>
        </p:nvSpPr>
        <p:spPr>
          <a:xfrm>
            <a:off x="1381251" y="922668"/>
            <a:ext cx="3878400" cy="435600"/>
          </a:xfrm>
          <a:prstGeom prst="rect">
            <a:avLst/>
          </a:prstGeom>
        </p:spPr>
        <p:txBody>
          <a:bodyPr spcFirstLastPara="1" wrap="square" lIns="91425" tIns="91425" rIns="91425" bIns="91425" anchor="ctr" anchorCtr="0"/>
          <a:lstStyle>
            <a:lvl1pPr lvl="0" rtl="0">
              <a:spcBef>
                <a:spcPts val="0"/>
              </a:spcBef>
              <a:spcAft>
                <a:spcPts val="0"/>
              </a:spcAft>
              <a:buSzPts val="2000"/>
              <a:buFont typeface="Lora"/>
              <a:buNone/>
              <a:defRPr sz="2000" b="1">
                <a:latin typeface="Lora"/>
                <a:ea typeface="Lora"/>
                <a:cs typeface="Lora"/>
                <a:sym typeface="Lora"/>
              </a:defRPr>
            </a:lvl1pPr>
            <a:lvl2pPr lvl="1" rtl="0">
              <a:spcBef>
                <a:spcPts val="0"/>
              </a:spcBef>
              <a:spcAft>
                <a:spcPts val="0"/>
              </a:spcAft>
              <a:buSzPts val="2000"/>
              <a:buFont typeface="Lora"/>
              <a:buNone/>
              <a:defRPr sz="2000" b="1">
                <a:highlight>
                  <a:srgbClr val="FFFFFF"/>
                </a:highlight>
                <a:latin typeface="Lora"/>
                <a:ea typeface="Lora"/>
                <a:cs typeface="Lora"/>
                <a:sym typeface="Lora"/>
              </a:defRPr>
            </a:lvl2pPr>
            <a:lvl3pPr lvl="2" rtl="0">
              <a:spcBef>
                <a:spcPts val="0"/>
              </a:spcBef>
              <a:spcAft>
                <a:spcPts val="0"/>
              </a:spcAft>
              <a:buSzPts val="2000"/>
              <a:buFont typeface="Lora"/>
              <a:buNone/>
              <a:defRPr sz="2000" b="1">
                <a:highlight>
                  <a:srgbClr val="FFFFFF"/>
                </a:highlight>
                <a:latin typeface="Lora"/>
                <a:ea typeface="Lora"/>
                <a:cs typeface="Lora"/>
                <a:sym typeface="Lora"/>
              </a:defRPr>
            </a:lvl3pPr>
            <a:lvl4pPr lvl="3" rtl="0">
              <a:spcBef>
                <a:spcPts val="0"/>
              </a:spcBef>
              <a:spcAft>
                <a:spcPts val="0"/>
              </a:spcAft>
              <a:buSzPts val="2000"/>
              <a:buFont typeface="Lora"/>
              <a:buNone/>
              <a:defRPr sz="2000" b="1">
                <a:highlight>
                  <a:srgbClr val="FFFFFF"/>
                </a:highlight>
                <a:latin typeface="Lora"/>
                <a:ea typeface="Lora"/>
                <a:cs typeface="Lora"/>
                <a:sym typeface="Lora"/>
              </a:defRPr>
            </a:lvl4pPr>
            <a:lvl5pPr lvl="4" rtl="0">
              <a:spcBef>
                <a:spcPts val="0"/>
              </a:spcBef>
              <a:spcAft>
                <a:spcPts val="0"/>
              </a:spcAft>
              <a:buSzPts val="2000"/>
              <a:buFont typeface="Lora"/>
              <a:buNone/>
              <a:defRPr sz="2000" b="1">
                <a:highlight>
                  <a:srgbClr val="FFFFFF"/>
                </a:highlight>
                <a:latin typeface="Lora"/>
                <a:ea typeface="Lora"/>
                <a:cs typeface="Lora"/>
                <a:sym typeface="Lora"/>
              </a:defRPr>
            </a:lvl5pPr>
            <a:lvl6pPr lvl="5" rtl="0">
              <a:spcBef>
                <a:spcPts val="0"/>
              </a:spcBef>
              <a:spcAft>
                <a:spcPts val="0"/>
              </a:spcAft>
              <a:buSzPts val="2000"/>
              <a:buFont typeface="Lora"/>
              <a:buNone/>
              <a:defRPr sz="2000" b="1">
                <a:highlight>
                  <a:srgbClr val="FFFFFF"/>
                </a:highlight>
                <a:latin typeface="Lora"/>
                <a:ea typeface="Lora"/>
                <a:cs typeface="Lora"/>
                <a:sym typeface="Lora"/>
              </a:defRPr>
            </a:lvl6pPr>
            <a:lvl7pPr lvl="6" rtl="0">
              <a:spcBef>
                <a:spcPts val="0"/>
              </a:spcBef>
              <a:spcAft>
                <a:spcPts val="0"/>
              </a:spcAft>
              <a:buSzPts val="2000"/>
              <a:buFont typeface="Lora"/>
              <a:buNone/>
              <a:defRPr sz="2000" b="1">
                <a:highlight>
                  <a:srgbClr val="FFFFFF"/>
                </a:highlight>
                <a:latin typeface="Lora"/>
                <a:ea typeface="Lora"/>
                <a:cs typeface="Lora"/>
                <a:sym typeface="Lora"/>
              </a:defRPr>
            </a:lvl7pPr>
            <a:lvl8pPr lvl="7" rtl="0">
              <a:spcBef>
                <a:spcPts val="0"/>
              </a:spcBef>
              <a:spcAft>
                <a:spcPts val="0"/>
              </a:spcAft>
              <a:buSzPts val="2000"/>
              <a:buFont typeface="Lora"/>
              <a:buNone/>
              <a:defRPr sz="2000" b="1">
                <a:highlight>
                  <a:srgbClr val="FFFFFF"/>
                </a:highlight>
                <a:latin typeface="Lora"/>
                <a:ea typeface="Lora"/>
                <a:cs typeface="Lora"/>
                <a:sym typeface="Lora"/>
              </a:defRPr>
            </a:lvl8pPr>
            <a:lvl9pPr lvl="8" rtl="0">
              <a:spcBef>
                <a:spcPts val="0"/>
              </a:spcBef>
              <a:spcAft>
                <a:spcPts val="0"/>
              </a:spcAft>
              <a:buSzPts val="2000"/>
              <a:buFont typeface="Lora"/>
              <a:buNone/>
              <a:defRPr sz="2000" b="1">
                <a:highlight>
                  <a:srgbClr val="FFFFFF"/>
                </a:highlight>
                <a:latin typeface="Lora"/>
                <a:ea typeface="Lora"/>
                <a:cs typeface="Lora"/>
                <a:sym typeface="Lora"/>
              </a:defRPr>
            </a:lvl9pPr>
          </a:lstStyle>
          <a:p>
            <a:endParaRPr/>
          </a:p>
        </p:txBody>
      </p:sp>
      <p:sp>
        <p:nvSpPr>
          <p:cNvPr id="30" name="Google Shape;30;p5"/>
          <p:cNvSpPr txBox="1">
            <a:spLocks noGrp="1"/>
          </p:cNvSpPr>
          <p:nvPr>
            <p:ph type="body" idx="1"/>
          </p:nvPr>
        </p:nvSpPr>
        <p:spPr>
          <a:xfrm>
            <a:off x="1381251" y="1616470"/>
            <a:ext cx="6809700" cy="3112200"/>
          </a:xfrm>
          <a:prstGeom prst="rect">
            <a:avLst/>
          </a:prstGeom>
        </p:spPr>
        <p:txBody>
          <a:bodyPr spcFirstLastPara="1" wrap="square" lIns="91425" tIns="91425" rIns="91425" bIns="91425" anchor="t" anchorCtr="0"/>
          <a:lstStyle>
            <a:lvl1pPr marL="457189" lvl="0" indent="-380990" rtl="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377" lvl="1" indent="-355591"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566" lvl="2" indent="-355591"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754" lvl="3"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5943" lvl="4"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131" lvl="5"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320" lvl="6"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509" lvl="7"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697" lvl="8"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cxnSp>
        <p:nvCxnSpPr>
          <p:cNvPr id="31" name="Google Shape;31;p5"/>
          <p:cNvCxnSpPr/>
          <p:nvPr/>
        </p:nvCxnSpPr>
        <p:spPr>
          <a:xfrm>
            <a:off x="5265651"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32" name="Google Shape;32;p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381251" y="922668"/>
            <a:ext cx="3878400" cy="4356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381251" y="1618700"/>
            <a:ext cx="3425400" cy="3231000"/>
          </a:xfrm>
          <a:prstGeom prst="rect">
            <a:avLst/>
          </a:prstGeom>
        </p:spPr>
        <p:txBody>
          <a:bodyPr spcFirstLastPara="1" wrap="square" lIns="91425" tIns="91425" rIns="91425" bIns="91425" anchor="t" anchorCtr="0"/>
          <a:lstStyle>
            <a:lvl1pPr marL="457189" lvl="0" indent="-355591">
              <a:spcBef>
                <a:spcPts val="600"/>
              </a:spcBef>
              <a:spcAft>
                <a:spcPts val="0"/>
              </a:spcAft>
              <a:buSzPts val="2000"/>
              <a:buChar char="◉"/>
              <a:defRPr sz="2000"/>
            </a:lvl1pPr>
            <a:lvl2pPr marL="914377" lvl="1" indent="-355591">
              <a:spcBef>
                <a:spcPts val="0"/>
              </a:spcBef>
              <a:spcAft>
                <a:spcPts val="0"/>
              </a:spcAft>
              <a:buSzPts val="2000"/>
              <a:buChar char="○"/>
              <a:defRPr/>
            </a:lvl2pPr>
            <a:lvl3pPr marL="1371566" lvl="2" indent="-355591">
              <a:spcBef>
                <a:spcPts val="0"/>
              </a:spcBef>
              <a:spcAft>
                <a:spcPts val="0"/>
              </a:spcAft>
              <a:buSzPts val="2000"/>
              <a:buChar char="■"/>
              <a:defRPr/>
            </a:lvl3pPr>
            <a:lvl4pPr marL="1828754" lvl="3" indent="-355591">
              <a:spcBef>
                <a:spcPts val="0"/>
              </a:spcBef>
              <a:spcAft>
                <a:spcPts val="0"/>
              </a:spcAft>
              <a:buSzPts val="2000"/>
              <a:buChar char="●"/>
              <a:defRPr sz="2000"/>
            </a:lvl4pPr>
            <a:lvl5pPr marL="2285943" lvl="4" indent="-355591">
              <a:spcBef>
                <a:spcPts val="0"/>
              </a:spcBef>
              <a:spcAft>
                <a:spcPts val="0"/>
              </a:spcAft>
              <a:buSzPts val="2000"/>
              <a:buChar char="○"/>
              <a:defRPr sz="2000"/>
            </a:lvl5pPr>
            <a:lvl6pPr marL="2743131" lvl="5" indent="-355591">
              <a:spcBef>
                <a:spcPts val="0"/>
              </a:spcBef>
              <a:spcAft>
                <a:spcPts val="0"/>
              </a:spcAft>
              <a:buSzPts val="2000"/>
              <a:buChar char="■"/>
              <a:defRPr sz="2000"/>
            </a:lvl6pPr>
            <a:lvl7pPr marL="3200320" lvl="6" indent="-355591">
              <a:spcBef>
                <a:spcPts val="0"/>
              </a:spcBef>
              <a:spcAft>
                <a:spcPts val="0"/>
              </a:spcAft>
              <a:buSzPts val="2000"/>
              <a:buChar char="●"/>
              <a:defRPr sz="2000"/>
            </a:lvl7pPr>
            <a:lvl8pPr marL="3657509" lvl="7" indent="-355591">
              <a:spcBef>
                <a:spcPts val="0"/>
              </a:spcBef>
              <a:spcAft>
                <a:spcPts val="0"/>
              </a:spcAft>
              <a:buSzPts val="2000"/>
              <a:buChar char="○"/>
              <a:defRPr sz="2000"/>
            </a:lvl8pPr>
            <a:lvl9pPr marL="4114697" lvl="8" indent="-355591">
              <a:spcBef>
                <a:spcPts val="0"/>
              </a:spcBef>
              <a:spcAft>
                <a:spcPts val="0"/>
              </a:spcAft>
              <a:buSzPts val="2000"/>
              <a:buChar char="■"/>
              <a:defRPr sz="2000"/>
            </a:lvl9pPr>
          </a:lstStyle>
          <a:p>
            <a:endParaRPr/>
          </a:p>
        </p:txBody>
      </p:sp>
      <p:sp>
        <p:nvSpPr>
          <p:cNvPr id="36" name="Google Shape;36;p6"/>
          <p:cNvSpPr txBox="1">
            <a:spLocks noGrp="1"/>
          </p:cNvSpPr>
          <p:nvPr>
            <p:ph type="body" idx="2"/>
          </p:nvPr>
        </p:nvSpPr>
        <p:spPr>
          <a:xfrm>
            <a:off x="5012916" y="1618700"/>
            <a:ext cx="3425400" cy="3231000"/>
          </a:xfrm>
          <a:prstGeom prst="rect">
            <a:avLst/>
          </a:prstGeom>
        </p:spPr>
        <p:txBody>
          <a:bodyPr spcFirstLastPara="1" wrap="square" lIns="91425" tIns="91425" rIns="91425" bIns="91425" anchor="t" anchorCtr="0"/>
          <a:lstStyle>
            <a:lvl1pPr marL="457189" lvl="0" indent="-355591">
              <a:spcBef>
                <a:spcPts val="600"/>
              </a:spcBef>
              <a:spcAft>
                <a:spcPts val="0"/>
              </a:spcAft>
              <a:buSzPts val="2000"/>
              <a:buChar char="◉"/>
              <a:defRPr sz="2000"/>
            </a:lvl1pPr>
            <a:lvl2pPr marL="914377" lvl="1" indent="-355591">
              <a:spcBef>
                <a:spcPts val="0"/>
              </a:spcBef>
              <a:spcAft>
                <a:spcPts val="0"/>
              </a:spcAft>
              <a:buSzPts val="2000"/>
              <a:buChar char="○"/>
              <a:defRPr/>
            </a:lvl2pPr>
            <a:lvl3pPr marL="1371566" lvl="2" indent="-355591">
              <a:spcBef>
                <a:spcPts val="0"/>
              </a:spcBef>
              <a:spcAft>
                <a:spcPts val="0"/>
              </a:spcAft>
              <a:buSzPts val="2000"/>
              <a:buChar char="■"/>
              <a:defRPr/>
            </a:lvl3pPr>
            <a:lvl4pPr marL="1828754" lvl="3" indent="-355591">
              <a:spcBef>
                <a:spcPts val="0"/>
              </a:spcBef>
              <a:spcAft>
                <a:spcPts val="0"/>
              </a:spcAft>
              <a:buSzPts val="2000"/>
              <a:buChar char="●"/>
              <a:defRPr sz="2000"/>
            </a:lvl4pPr>
            <a:lvl5pPr marL="2285943" lvl="4" indent="-355591">
              <a:spcBef>
                <a:spcPts val="0"/>
              </a:spcBef>
              <a:spcAft>
                <a:spcPts val="0"/>
              </a:spcAft>
              <a:buSzPts val="2000"/>
              <a:buChar char="○"/>
              <a:defRPr sz="2000"/>
            </a:lvl5pPr>
            <a:lvl6pPr marL="2743131" lvl="5" indent="-355591">
              <a:spcBef>
                <a:spcPts val="0"/>
              </a:spcBef>
              <a:spcAft>
                <a:spcPts val="0"/>
              </a:spcAft>
              <a:buSzPts val="2000"/>
              <a:buChar char="■"/>
              <a:defRPr sz="2000"/>
            </a:lvl6pPr>
            <a:lvl7pPr marL="3200320" lvl="6" indent="-355591">
              <a:spcBef>
                <a:spcPts val="0"/>
              </a:spcBef>
              <a:spcAft>
                <a:spcPts val="0"/>
              </a:spcAft>
              <a:buSzPts val="2000"/>
              <a:buChar char="●"/>
              <a:defRPr sz="2000"/>
            </a:lvl7pPr>
            <a:lvl8pPr marL="3657509" lvl="7" indent="-355591">
              <a:spcBef>
                <a:spcPts val="0"/>
              </a:spcBef>
              <a:spcAft>
                <a:spcPts val="0"/>
              </a:spcAft>
              <a:buSzPts val="2000"/>
              <a:buChar char="○"/>
              <a:defRPr sz="2000"/>
            </a:lvl8pPr>
            <a:lvl9pPr marL="4114697" lvl="8" indent="-355591">
              <a:spcBef>
                <a:spcPts val="0"/>
              </a:spcBef>
              <a:spcAft>
                <a:spcPts val="0"/>
              </a:spcAft>
              <a:buSzPts val="2000"/>
              <a:buChar char="■"/>
              <a:defRPr sz="2000"/>
            </a:lvl9pPr>
          </a:lstStyle>
          <a:p>
            <a:endParaRPr/>
          </a:p>
        </p:txBody>
      </p:sp>
      <p:cxnSp>
        <p:nvCxnSpPr>
          <p:cNvPr id="37" name="Google Shape;37;p6"/>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cxnSp>
        <p:nvCxnSpPr>
          <p:cNvPr id="39" name="Google Shape;39;p6"/>
          <p:cNvCxnSpPr/>
          <p:nvPr/>
        </p:nvCxnSpPr>
        <p:spPr>
          <a:xfrm>
            <a:off x="5265651"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1381251" y="937125"/>
            <a:ext cx="3878400" cy="4356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cxnSp>
        <p:nvCxnSpPr>
          <p:cNvPr id="52" name="Google Shape;52;p8"/>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53" name="Google Shape;53;p8"/>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cxnSp>
        <p:nvCxnSpPr>
          <p:cNvPr id="54" name="Google Shape;54;p8"/>
          <p:cNvCxnSpPr/>
          <p:nvPr/>
        </p:nvCxnSpPr>
        <p:spPr>
          <a:xfrm>
            <a:off x="5265651"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55" name="Google Shape;55;p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letely blank">
  <p:cSld name="BLANK_1">
    <p:spTree>
      <p:nvGrpSpPr>
        <p:cNvPr id="1" name="Shape 65"/>
        <p:cNvGrpSpPr/>
        <p:nvPr/>
      </p:nvGrpSpPr>
      <p:grpSpPr>
        <a:xfrm>
          <a:off x="0" y="0"/>
          <a:ext cx="0" cy="0"/>
          <a:chOff x="0" y="0"/>
          <a:chExt cx="0" cy="0"/>
        </a:xfrm>
      </p:grpSpPr>
      <p:sp>
        <p:nvSpPr>
          <p:cNvPr id="66" name="Google Shape;66;p1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2105050" y="2238000"/>
            <a:ext cx="4933800" cy="819900"/>
          </a:xfrm>
          <a:prstGeom prst="rect">
            <a:avLst/>
          </a:prstGeom>
        </p:spPr>
        <p:txBody>
          <a:bodyPr spcFirstLastPara="1" wrap="square" lIns="91425" tIns="91425" rIns="91425" bIns="91425" anchor="b" anchorCtr="0"/>
          <a:lstStyle>
            <a:lvl1pPr marL="457200" lvl="0" indent="-381000" algn="ctr" rtl="0">
              <a:spcBef>
                <a:spcPts val="600"/>
              </a:spcBef>
              <a:spcAft>
                <a:spcPts val="0"/>
              </a:spcAft>
              <a:buSzPts val="2400"/>
              <a:buFont typeface="Lora"/>
              <a:buChar char="◉"/>
              <a:defRPr sz="2400" i="1">
                <a:latin typeface="Lora"/>
                <a:ea typeface="Lora"/>
                <a:cs typeface="Lora"/>
                <a:sym typeface="Lora"/>
              </a:defRPr>
            </a:lvl1pPr>
            <a:lvl2pPr marL="914400" lvl="1" indent="-355600" algn="ctr" rtl="0">
              <a:spcBef>
                <a:spcPts val="0"/>
              </a:spcBef>
              <a:spcAft>
                <a:spcPts val="0"/>
              </a:spcAft>
              <a:buSzPts val="2000"/>
              <a:buFont typeface="Lora"/>
              <a:buChar char="○"/>
              <a:defRPr i="1">
                <a:latin typeface="Lora"/>
                <a:ea typeface="Lora"/>
                <a:cs typeface="Lora"/>
                <a:sym typeface="Lora"/>
              </a:defRPr>
            </a:lvl2pPr>
            <a:lvl3pPr marL="1371600" lvl="2" indent="-355600" algn="ctr" rtl="0">
              <a:spcBef>
                <a:spcPts val="0"/>
              </a:spcBef>
              <a:spcAft>
                <a:spcPts val="0"/>
              </a:spcAft>
              <a:buSzPts val="2000"/>
              <a:buFont typeface="Lora"/>
              <a:buChar char="■"/>
              <a:defRPr i="1">
                <a:latin typeface="Lora"/>
                <a:ea typeface="Lora"/>
                <a:cs typeface="Lora"/>
                <a:sym typeface="Lora"/>
              </a:defRPr>
            </a:lvl3pPr>
            <a:lvl4pPr marL="1828800" lvl="3" indent="-381000" algn="ctr" rtl="0">
              <a:spcBef>
                <a:spcPts val="0"/>
              </a:spcBef>
              <a:spcAft>
                <a:spcPts val="0"/>
              </a:spcAft>
              <a:buSzPts val="2400"/>
              <a:buFont typeface="Lora"/>
              <a:buChar char="●"/>
              <a:defRPr sz="2400" i="1">
                <a:latin typeface="Lora"/>
                <a:ea typeface="Lora"/>
                <a:cs typeface="Lora"/>
                <a:sym typeface="Lora"/>
              </a:defRPr>
            </a:lvl4pPr>
            <a:lvl5pPr marL="2286000" lvl="4" indent="-381000" algn="ctr" rtl="0">
              <a:spcBef>
                <a:spcPts val="0"/>
              </a:spcBef>
              <a:spcAft>
                <a:spcPts val="0"/>
              </a:spcAft>
              <a:buSzPts val="2400"/>
              <a:buFont typeface="Lora"/>
              <a:buChar char="○"/>
              <a:defRPr sz="2400" i="1">
                <a:latin typeface="Lora"/>
                <a:ea typeface="Lora"/>
                <a:cs typeface="Lora"/>
                <a:sym typeface="Lora"/>
              </a:defRPr>
            </a:lvl5pPr>
            <a:lvl6pPr marL="2743200" lvl="5" indent="-381000" algn="ctr" rtl="0">
              <a:spcBef>
                <a:spcPts val="0"/>
              </a:spcBef>
              <a:spcAft>
                <a:spcPts val="0"/>
              </a:spcAft>
              <a:buSzPts val="2400"/>
              <a:buFont typeface="Lora"/>
              <a:buChar char="■"/>
              <a:defRPr sz="2400" i="1">
                <a:latin typeface="Lora"/>
                <a:ea typeface="Lora"/>
                <a:cs typeface="Lora"/>
                <a:sym typeface="Lora"/>
              </a:defRPr>
            </a:lvl6pPr>
            <a:lvl7pPr marL="3200400" lvl="6" indent="-381000" algn="ctr" rtl="0">
              <a:spcBef>
                <a:spcPts val="0"/>
              </a:spcBef>
              <a:spcAft>
                <a:spcPts val="0"/>
              </a:spcAft>
              <a:buSzPts val="2400"/>
              <a:buFont typeface="Lora"/>
              <a:buChar char="●"/>
              <a:defRPr sz="2400" i="1">
                <a:latin typeface="Lora"/>
                <a:ea typeface="Lora"/>
                <a:cs typeface="Lora"/>
                <a:sym typeface="Lora"/>
              </a:defRPr>
            </a:lvl7pPr>
            <a:lvl8pPr marL="3657600" lvl="7" indent="-381000" algn="ctr" rtl="0">
              <a:spcBef>
                <a:spcPts val="0"/>
              </a:spcBef>
              <a:spcAft>
                <a:spcPts val="0"/>
              </a:spcAft>
              <a:buSzPts val="2400"/>
              <a:buFont typeface="Lora"/>
              <a:buChar char="○"/>
              <a:defRPr sz="2400" i="1">
                <a:latin typeface="Lora"/>
                <a:ea typeface="Lora"/>
                <a:cs typeface="Lora"/>
                <a:sym typeface="Lora"/>
              </a:defRPr>
            </a:lvl8pPr>
            <a:lvl9pPr marL="4114800" lvl="8" indent="-381000" algn="ctr">
              <a:spcBef>
                <a:spcPts val="0"/>
              </a:spcBef>
              <a:spcAft>
                <a:spcPts val="0"/>
              </a:spcAft>
              <a:buSzPts val="2400"/>
              <a:buFont typeface="Lora"/>
              <a:buChar char="■"/>
              <a:defRPr sz="2400" i="1">
                <a:latin typeface="Lora"/>
                <a:ea typeface="Lora"/>
                <a:cs typeface="Lora"/>
                <a:sym typeface="Lora"/>
              </a:defRPr>
            </a:lvl9pPr>
          </a:lstStyle>
          <a:p>
            <a:endParaRPr/>
          </a:p>
        </p:txBody>
      </p:sp>
      <p:cxnSp>
        <p:nvCxnSpPr>
          <p:cNvPr id="22" name="Google Shape;22;p4"/>
          <p:cNvCxnSpPr/>
          <p:nvPr/>
        </p:nvCxnSpPr>
        <p:spPr>
          <a:xfrm>
            <a:off x="4584075" y="3676500"/>
            <a:ext cx="0" cy="1480500"/>
          </a:xfrm>
          <a:prstGeom prst="straightConnector1">
            <a:avLst/>
          </a:prstGeom>
          <a:noFill/>
          <a:ln w="9525" cap="flat" cmpd="sng">
            <a:solidFill>
              <a:srgbClr val="CCCCCC"/>
            </a:solidFill>
            <a:prstDash val="solid"/>
            <a:round/>
            <a:headEnd type="none" w="med" len="med"/>
            <a:tailEnd type="none" w="med" len="med"/>
          </a:ln>
        </p:spPr>
      </p:cxnSp>
      <p:sp>
        <p:nvSpPr>
          <p:cNvPr id="23" name="Google Shape;23;p4"/>
          <p:cNvSpPr/>
          <p:nvPr/>
        </p:nvSpPr>
        <p:spPr>
          <a:xfrm>
            <a:off x="4288500" y="339300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p:cNvSpPr txBox="1"/>
          <p:nvPr/>
        </p:nvSpPr>
        <p:spPr>
          <a:xfrm>
            <a:off x="3593400" y="3412652"/>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600" b="1">
                <a:latin typeface="Lora"/>
                <a:ea typeface="Lora"/>
                <a:cs typeface="Lora"/>
                <a:sym typeface="Lora"/>
              </a:rPr>
              <a:t>“</a:t>
            </a:r>
            <a:endParaRPr sz="3600" b="1">
              <a:latin typeface="Lora"/>
              <a:ea typeface="Lora"/>
              <a:cs typeface="Lora"/>
              <a:sym typeface="Lora"/>
            </a:endParaRPr>
          </a:p>
        </p:txBody>
      </p:sp>
      <p:sp>
        <p:nvSpPr>
          <p:cNvPr id="25" name="Google Shape;25;p4"/>
          <p:cNvSpPr txBox="1">
            <a:spLocks noGrp="1"/>
          </p:cNvSpPr>
          <p:nvPr>
            <p:ph type="sldNum" idx="12"/>
          </p:nvPr>
        </p:nvSpPr>
        <p:spPr>
          <a:xfrm>
            <a:off x="4297650" y="1"/>
            <a:ext cx="548700" cy="393600"/>
          </a:xfrm>
          <a:prstGeom prst="rect">
            <a:avLst/>
          </a:prstGeom>
        </p:spPr>
        <p:txBody>
          <a:bodyPr spcFirstLastPara="1" wrap="square" lIns="91425" tIns="91425" rIns="91425" bIns="91425" anchor="t" anchorCtr="0">
            <a:noAutofit/>
          </a:bodyPr>
          <a:lstStyle>
            <a:lvl1pPr lvl="0" algn="ctr" rtl="0">
              <a:buNone/>
              <a:defRPr>
                <a:latin typeface="Lora"/>
                <a:ea typeface="Lora"/>
                <a:cs typeface="Lora"/>
                <a:sym typeface="Lora"/>
              </a:defRPr>
            </a:lvl1pPr>
            <a:lvl2pPr lvl="1" algn="ctr" rtl="0">
              <a:buNone/>
              <a:defRPr>
                <a:latin typeface="Lora"/>
                <a:ea typeface="Lora"/>
                <a:cs typeface="Lora"/>
                <a:sym typeface="Lora"/>
              </a:defRPr>
            </a:lvl2pPr>
            <a:lvl3pPr lvl="2" algn="ctr" rtl="0">
              <a:buNone/>
              <a:defRPr>
                <a:latin typeface="Lora"/>
                <a:ea typeface="Lora"/>
                <a:cs typeface="Lora"/>
                <a:sym typeface="Lora"/>
              </a:defRPr>
            </a:lvl3pPr>
            <a:lvl4pPr lvl="3" algn="ctr" rtl="0">
              <a:buNone/>
              <a:defRPr>
                <a:latin typeface="Lora"/>
                <a:ea typeface="Lora"/>
                <a:cs typeface="Lora"/>
                <a:sym typeface="Lora"/>
              </a:defRPr>
            </a:lvl4pPr>
            <a:lvl5pPr lvl="4" algn="ctr" rtl="0">
              <a:buNone/>
              <a:defRPr>
                <a:latin typeface="Lora"/>
                <a:ea typeface="Lora"/>
                <a:cs typeface="Lora"/>
                <a:sym typeface="Lora"/>
              </a:defRPr>
            </a:lvl5pPr>
            <a:lvl6pPr lvl="5" algn="ctr" rtl="0">
              <a:buNone/>
              <a:defRPr>
                <a:latin typeface="Lora"/>
                <a:ea typeface="Lora"/>
                <a:cs typeface="Lora"/>
                <a:sym typeface="Lora"/>
              </a:defRPr>
            </a:lvl6pPr>
            <a:lvl7pPr lvl="6" algn="ctr" rtl="0">
              <a:buNone/>
              <a:defRPr>
                <a:latin typeface="Lora"/>
                <a:ea typeface="Lora"/>
                <a:cs typeface="Lora"/>
                <a:sym typeface="Lora"/>
              </a:defRPr>
            </a:lvl7pPr>
            <a:lvl8pPr lvl="7" algn="ctr" rtl="0">
              <a:buNone/>
              <a:defRPr>
                <a:latin typeface="Lora"/>
                <a:ea typeface="Lora"/>
                <a:cs typeface="Lora"/>
                <a:sym typeface="Lora"/>
              </a:defRPr>
            </a:lvl8pPr>
            <a:lvl9pPr lvl="8" algn="ctr" rtl="0">
              <a:buNone/>
              <a:defRPr>
                <a:latin typeface="Lora"/>
                <a:ea typeface="Lora"/>
                <a:cs typeface="Lora"/>
                <a:sym typeface="Lora"/>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807144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cxnSp>
        <p:nvCxnSpPr>
          <p:cNvPr id="62" name="Google Shape;62;p10"/>
          <p:cNvCxnSpPr/>
          <p:nvPr/>
        </p:nvCxnSpPr>
        <p:spPr>
          <a:xfrm>
            <a:off x="-6025" y="4513729"/>
            <a:ext cx="9162000" cy="0"/>
          </a:xfrm>
          <a:prstGeom prst="straightConnector1">
            <a:avLst/>
          </a:prstGeom>
          <a:noFill/>
          <a:ln w="9525" cap="flat" cmpd="sng">
            <a:solidFill>
              <a:srgbClr val="CCCCCC"/>
            </a:solidFill>
            <a:prstDash val="solid"/>
            <a:round/>
            <a:headEnd type="none" w="med" len="med"/>
            <a:tailEnd type="none" w="med" len="med"/>
          </a:ln>
        </p:spPr>
      </p:cxnSp>
      <p:sp>
        <p:nvSpPr>
          <p:cNvPr id="63" name="Google Shape;63;p10"/>
          <p:cNvSpPr/>
          <p:nvPr/>
        </p:nvSpPr>
        <p:spPr>
          <a:xfrm>
            <a:off x="4293700" y="4235405"/>
            <a:ext cx="556500" cy="5565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0"/>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lvl1pPr lvl="0" algn="ctr" rtl="0">
              <a:buNone/>
              <a:defRPr>
                <a:latin typeface="Lora"/>
                <a:ea typeface="Lora"/>
                <a:cs typeface="Lora"/>
                <a:sym typeface="Lora"/>
              </a:defRPr>
            </a:lvl1pPr>
            <a:lvl2pPr lvl="1" algn="ctr" rtl="0">
              <a:buNone/>
              <a:defRPr>
                <a:latin typeface="Lora"/>
                <a:ea typeface="Lora"/>
                <a:cs typeface="Lora"/>
                <a:sym typeface="Lora"/>
              </a:defRPr>
            </a:lvl2pPr>
            <a:lvl3pPr lvl="2" algn="ctr" rtl="0">
              <a:buNone/>
              <a:defRPr>
                <a:latin typeface="Lora"/>
                <a:ea typeface="Lora"/>
                <a:cs typeface="Lora"/>
                <a:sym typeface="Lora"/>
              </a:defRPr>
            </a:lvl3pPr>
            <a:lvl4pPr lvl="3" algn="ctr" rtl="0">
              <a:buNone/>
              <a:defRPr>
                <a:latin typeface="Lora"/>
                <a:ea typeface="Lora"/>
                <a:cs typeface="Lora"/>
                <a:sym typeface="Lora"/>
              </a:defRPr>
            </a:lvl4pPr>
            <a:lvl5pPr lvl="4" algn="ctr" rtl="0">
              <a:buNone/>
              <a:defRPr>
                <a:latin typeface="Lora"/>
                <a:ea typeface="Lora"/>
                <a:cs typeface="Lora"/>
                <a:sym typeface="Lora"/>
              </a:defRPr>
            </a:lvl5pPr>
            <a:lvl6pPr lvl="5" algn="ctr" rtl="0">
              <a:buNone/>
              <a:defRPr>
                <a:latin typeface="Lora"/>
                <a:ea typeface="Lora"/>
                <a:cs typeface="Lora"/>
                <a:sym typeface="Lora"/>
              </a:defRPr>
            </a:lvl6pPr>
            <a:lvl7pPr lvl="6" algn="ctr" rtl="0">
              <a:buNone/>
              <a:defRPr>
                <a:latin typeface="Lora"/>
                <a:ea typeface="Lora"/>
                <a:cs typeface="Lora"/>
                <a:sym typeface="Lora"/>
              </a:defRPr>
            </a:lvl7pPr>
            <a:lvl8pPr lvl="7" algn="ctr" rtl="0">
              <a:buNone/>
              <a:defRPr>
                <a:latin typeface="Lora"/>
                <a:ea typeface="Lora"/>
                <a:cs typeface="Lora"/>
                <a:sym typeface="Lora"/>
              </a:defRPr>
            </a:lvl8pPr>
            <a:lvl9pPr lvl="8" algn="ctr" rtl="0">
              <a:buNone/>
              <a:defRPr>
                <a:latin typeface="Lora"/>
                <a:ea typeface="Lora"/>
                <a:cs typeface="Lora"/>
                <a:sym typeface="Lora"/>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25044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1381251" y="1616470"/>
            <a:ext cx="6809700" cy="31122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400" lvl="1"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600" lvl="2"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800" lvl="3"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6000" lvl="4"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200" lvl="5"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400" lvl="6"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600" lvl="7"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800" lvl="8"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sp>
        <p:nvSpPr>
          <p:cNvPr id="7" name="Google Shape;7;p1"/>
          <p:cNvSpPr txBox="1">
            <a:spLocks noGrp="1"/>
          </p:cNvSpPr>
          <p:nvPr>
            <p:ph type="title"/>
          </p:nvPr>
        </p:nvSpPr>
        <p:spPr>
          <a:xfrm>
            <a:off x="1381251" y="937117"/>
            <a:ext cx="6809700" cy="435600"/>
          </a:xfrm>
          <a:prstGeom prst="rect">
            <a:avLst/>
          </a:prstGeom>
          <a:noFill/>
          <a:ln>
            <a:noFill/>
          </a:ln>
        </p:spPr>
        <p:txBody>
          <a:bodyPr spcFirstLastPara="1" wrap="square" lIns="91425" tIns="91425" rIns="91425" bIns="91425" anchor="ctr" anchorCtr="0"/>
          <a:lstStyle>
            <a:lvl1pPr lvl="0">
              <a:spcBef>
                <a:spcPts val="0"/>
              </a:spcBef>
              <a:spcAft>
                <a:spcPts val="0"/>
              </a:spcAft>
              <a:buSzPts val="2000"/>
              <a:buFont typeface="Lora"/>
              <a:buNone/>
              <a:defRPr sz="2000" b="1">
                <a:latin typeface="Lora"/>
                <a:ea typeface="Lora"/>
                <a:cs typeface="Lora"/>
                <a:sym typeface="Lora"/>
              </a:defRPr>
            </a:lvl1pPr>
            <a:lvl2pPr lvl="1">
              <a:spcBef>
                <a:spcPts val="0"/>
              </a:spcBef>
              <a:spcAft>
                <a:spcPts val="0"/>
              </a:spcAft>
              <a:buSzPts val="2000"/>
              <a:buFont typeface="Lora"/>
              <a:buNone/>
              <a:defRPr sz="2000" b="1">
                <a:latin typeface="Lora"/>
                <a:ea typeface="Lora"/>
                <a:cs typeface="Lora"/>
                <a:sym typeface="Lora"/>
              </a:defRPr>
            </a:lvl2pPr>
            <a:lvl3pPr lvl="2">
              <a:spcBef>
                <a:spcPts val="0"/>
              </a:spcBef>
              <a:spcAft>
                <a:spcPts val="0"/>
              </a:spcAft>
              <a:buSzPts val="2000"/>
              <a:buFont typeface="Lora"/>
              <a:buNone/>
              <a:defRPr sz="2000" b="1">
                <a:latin typeface="Lora"/>
                <a:ea typeface="Lora"/>
                <a:cs typeface="Lora"/>
                <a:sym typeface="Lora"/>
              </a:defRPr>
            </a:lvl3pPr>
            <a:lvl4pPr lvl="3">
              <a:spcBef>
                <a:spcPts val="0"/>
              </a:spcBef>
              <a:spcAft>
                <a:spcPts val="0"/>
              </a:spcAft>
              <a:buSzPts val="2000"/>
              <a:buFont typeface="Lora"/>
              <a:buNone/>
              <a:defRPr sz="2000" b="1">
                <a:latin typeface="Lora"/>
                <a:ea typeface="Lora"/>
                <a:cs typeface="Lora"/>
                <a:sym typeface="Lora"/>
              </a:defRPr>
            </a:lvl4pPr>
            <a:lvl5pPr lvl="4">
              <a:spcBef>
                <a:spcPts val="0"/>
              </a:spcBef>
              <a:spcAft>
                <a:spcPts val="0"/>
              </a:spcAft>
              <a:buSzPts val="2000"/>
              <a:buFont typeface="Lora"/>
              <a:buNone/>
              <a:defRPr sz="2000" b="1">
                <a:latin typeface="Lora"/>
                <a:ea typeface="Lora"/>
                <a:cs typeface="Lora"/>
                <a:sym typeface="Lora"/>
              </a:defRPr>
            </a:lvl5pPr>
            <a:lvl6pPr lvl="5">
              <a:spcBef>
                <a:spcPts val="0"/>
              </a:spcBef>
              <a:spcAft>
                <a:spcPts val="0"/>
              </a:spcAft>
              <a:buSzPts val="2000"/>
              <a:buFont typeface="Lora"/>
              <a:buNone/>
              <a:defRPr sz="2000" b="1">
                <a:latin typeface="Lora"/>
                <a:ea typeface="Lora"/>
                <a:cs typeface="Lora"/>
                <a:sym typeface="Lora"/>
              </a:defRPr>
            </a:lvl6pPr>
            <a:lvl7pPr lvl="6">
              <a:spcBef>
                <a:spcPts val="0"/>
              </a:spcBef>
              <a:spcAft>
                <a:spcPts val="0"/>
              </a:spcAft>
              <a:buSzPts val="2000"/>
              <a:buFont typeface="Lora"/>
              <a:buNone/>
              <a:defRPr sz="2000" b="1">
                <a:latin typeface="Lora"/>
                <a:ea typeface="Lora"/>
                <a:cs typeface="Lora"/>
                <a:sym typeface="Lora"/>
              </a:defRPr>
            </a:lvl7pPr>
            <a:lvl8pPr lvl="7">
              <a:spcBef>
                <a:spcPts val="0"/>
              </a:spcBef>
              <a:spcAft>
                <a:spcPts val="0"/>
              </a:spcAft>
              <a:buSzPts val="2000"/>
              <a:buFont typeface="Lora"/>
              <a:buNone/>
              <a:defRPr sz="2000" b="1">
                <a:latin typeface="Lora"/>
                <a:ea typeface="Lora"/>
                <a:cs typeface="Lora"/>
                <a:sym typeface="Lora"/>
              </a:defRPr>
            </a:lvl8pPr>
            <a:lvl9pPr lvl="8">
              <a:spcBef>
                <a:spcPts val="0"/>
              </a:spcBef>
              <a:spcAft>
                <a:spcPts val="0"/>
              </a:spcAft>
              <a:buSzPts val="2000"/>
              <a:buFont typeface="Lora"/>
              <a:buNone/>
              <a:defRPr sz="2000" b="1">
                <a:latin typeface="Lora"/>
                <a:ea typeface="Lora"/>
                <a:cs typeface="Lora"/>
                <a:sym typeface="Lora"/>
              </a:defRPr>
            </a:lvl9pPr>
          </a:lstStyle>
          <a:p>
            <a:endParaRPr/>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000">
                <a:solidFill>
                  <a:srgbClr val="1D1D1B"/>
                </a:solidFill>
                <a:latin typeface="Lora"/>
                <a:ea typeface="Lora"/>
                <a:cs typeface="Lora"/>
                <a:sym typeface="Lora"/>
              </a:defRPr>
            </a:lvl1pPr>
            <a:lvl2pPr lvl="1" algn="r">
              <a:buNone/>
              <a:defRPr sz="1000">
                <a:solidFill>
                  <a:srgbClr val="1D1D1B"/>
                </a:solidFill>
                <a:latin typeface="Lora"/>
                <a:ea typeface="Lora"/>
                <a:cs typeface="Lora"/>
                <a:sym typeface="Lora"/>
              </a:defRPr>
            </a:lvl2pPr>
            <a:lvl3pPr lvl="2" algn="r">
              <a:buNone/>
              <a:defRPr sz="1000">
                <a:solidFill>
                  <a:srgbClr val="1D1D1B"/>
                </a:solidFill>
                <a:latin typeface="Lora"/>
                <a:ea typeface="Lora"/>
                <a:cs typeface="Lora"/>
                <a:sym typeface="Lora"/>
              </a:defRPr>
            </a:lvl3pPr>
            <a:lvl4pPr lvl="3" algn="r">
              <a:buNone/>
              <a:defRPr sz="1000">
                <a:solidFill>
                  <a:srgbClr val="1D1D1B"/>
                </a:solidFill>
                <a:latin typeface="Lora"/>
                <a:ea typeface="Lora"/>
                <a:cs typeface="Lora"/>
                <a:sym typeface="Lora"/>
              </a:defRPr>
            </a:lvl4pPr>
            <a:lvl5pPr lvl="4" algn="r">
              <a:buNone/>
              <a:defRPr sz="1000">
                <a:solidFill>
                  <a:srgbClr val="1D1D1B"/>
                </a:solidFill>
                <a:latin typeface="Lora"/>
                <a:ea typeface="Lora"/>
                <a:cs typeface="Lora"/>
                <a:sym typeface="Lora"/>
              </a:defRPr>
            </a:lvl5pPr>
            <a:lvl6pPr lvl="5" algn="r">
              <a:buNone/>
              <a:defRPr sz="1000">
                <a:solidFill>
                  <a:srgbClr val="1D1D1B"/>
                </a:solidFill>
                <a:latin typeface="Lora"/>
                <a:ea typeface="Lora"/>
                <a:cs typeface="Lora"/>
                <a:sym typeface="Lora"/>
              </a:defRPr>
            </a:lvl6pPr>
            <a:lvl7pPr lvl="6" algn="r">
              <a:buNone/>
              <a:defRPr sz="1000">
                <a:solidFill>
                  <a:srgbClr val="1D1D1B"/>
                </a:solidFill>
                <a:latin typeface="Lora"/>
                <a:ea typeface="Lora"/>
                <a:cs typeface="Lora"/>
                <a:sym typeface="Lora"/>
              </a:defRPr>
            </a:lvl7pPr>
            <a:lvl8pPr lvl="7" algn="r">
              <a:buNone/>
              <a:defRPr sz="1000">
                <a:solidFill>
                  <a:srgbClr val="1D1D1B"/>
                </a:solidFill>
                <a:latin typeface="Lora"/>
                <a:ea typeface="Lora"/>
                <a:cs typeface="Lora"/>
                <a:sym typeface="Lora"/>
              </a:defRPr>
            </a:lvl8pPr>
            <a:lvl9pPr lvl="8" algn="r">
              <a:buNone/>
              <a:defRPr sz="1000">
                <a:solidFill>
                  <a:srgbClr val="1D1D1B"/>
                </a:solidFill>
                <a:latin typeface="Lora"/>
                <a:ea typeface="Lora"/>
                <a:cs typeface="Lora"/>
                <a:sym typeface="Lora"/>
              </a:defRPr>
            </a:lvl9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4" r:id="rId5"/>
    <p:sldLayoutId id="2147483657" r:id="rId6"/>
    <p:sldLayoutId id="2147483663" r:id="rId7"/>
    <p:sldLayoutId id="2147483664"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creativecommons.org/licenses/by-nc/4.0/" TargetMode="External"/><Relationship Id="rId3" Type="http://schemas.openxmlformats.org/officeDocument/2006/relationships/image" Target="../media/image1.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creativecommons.org/licenses/by/2.0/" TargetMode="External"/><Relationship Id="rId5" Type="http://schemas.openxmlformats.org/officeDocument/2006/relationships/hyperlink" Target="https://www.flickr.com/photos/horiavarlan/" TargetMode="External"/><Relationship Id="rId4" Type="http://schemas.openxmlformats.org/officeDocument/2006/relationships/hyperlink" Target="https://flic.kr/p/8nDt9B"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0.svg"/><Relationship Id="rId5" Type="http://schemas.openxmlformats.org/officeDocument/2006/relationships/image" Target="../media/image8.png"/><Relationship Id="rId4" Type="http://schemas.openxmlformats.org/officeDocument/2006/relationships/image" Target="../media/image8.svg"/></Relationships>
</file>

<file path=ppt/slides/_rels/slide17.xml.rels><?xml version="1.0" encoding="UTF-8" standalone="yes"?>
<Relationships xmlns="http://schemas.openxmlformats.org/package/2006/relationships"><Relationship Id="rId3" Type="http://schemas.openxmlformats.org/officeDocument/2006/relationships/hyperlink" Target="https://cloudfront.ualberta.ca/-/media/ualberta/faculty-and-staff/copyright-office/public-domain-chart-v11-revised.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guides.library.ubc.ca/c.php?g=698822&amp;p=4961440"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c.gc.ca/eic/site/cipointernet-internetopic.nsf/eng/h_wr02281.html#assignmentsLicences"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https://www.ic.gc.ca/eic/site/cipointernet-internetopic.nsf/eng/home"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hyperlink" Target="https://creativecommons.org/licenses/by-sa/3.0/deed.en" TargetMode="External"/><Relationship Id="rId5" Type="http://schemas.openxmlformats.org/officeDocument/2006/relationships/hyperlink" Target="https://foter.com/blog/how-to-attribute-creative-commons-photos/" TargetMode="External"/><Relationship Id="rId4" Type="http://schemas.openxmlformats.org/officeDocument/2006/relationships/hyperlink" Target="https://commons.wikimedia.org/wiki/File:CC_License_Freedom_Scale_Chart.pn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s://open.alberta.ca/licence" TargetMode="External"/><Relationship Id="rId3" Type="http://schemas.openxmlformats.org/officeDocument/2006/relationships/hyperlink" Target="https://opensource.org/licenses" TargetMode="External"/><Relationship Id="rId7" Type="http://schemas.openxmlformats.org/officeDocument/2006/relationships/hyperlink" Target="https://www.ontario.ca/page/open-government-licence-ontario"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s://www.statcan.gc.ca/eng/reference/licence" TargetMode="External"/><Relationship Id="rId5" Type="http://schemas.openxmlformats.org/officeDocument/2006/relationships/hyperlink" Target="https://open.canada.ca/en/open-government-licence-canada" TargetMode="External"/><Relationship Id="rId4" Type="http://schemas.openxmlformats.org/officeDocument/2006/relationships/hyperlink" Target="https://opendatacommons.org/licenses/index.html" TargetMode="External"/><Relationship Id="rId9" Type="http://schemas.openxmlformats.org/officeDocument/2006/relationships/hyperlink" Target="http://www.nationalarchives.gov.uk/doc/open-government-licence/version/3/"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oercommons.org/oer" TargetMode="External"/><Relationship Id="rId3" Type="http://schemas.openxmlformats.org/officeDocument/2006/relationships/image" Target="../media/image16.jpg"/><Relationship Id="rId7" Type="http://schemas.openxmlformats.org/officeDocument/2006/relationships/hyperlink" Target="https://openstax.org/" TargetMode="External"/><Relationship Id="rId12"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hyperlink" Target="https://open.umn.edu/opentextbooks" TargetMode="External"/><Relationship Id="rId11" Type="http://schemas.openxmlformats.org/officeDocument/2006/relationships/image" Target="../media/image19.png"/><Relationship Id="rId5" Type="http://schemas.openxmlformats.org/officeDocument/2006/relationships/hyperlink" Target="https://open.bccampus.ca/" TargetMode="External"/><Relationship Id="rId10" Type="http://schemas.openxmlformats.org/officeDocument/2006/relationships/image" Target="../media/image18.jpg"/><Relationship Id="rId4" Type="http://schemas.openxmlformats.org/officeDocument/2006/relationships/image" Target="../media/image17.png"/><Relationship Id="rId9" Type="http://schemas.openxmlformats.org/officeDocument/2006/relationships/hyperlink" Target="https://www.merlot.org/merlo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edpix.nlm.nih.gov/home"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s://visualsonline.cancer.gov/" TargetMode="External"/><Relationship Id="rId5" Type="http://schemas.openxmlformats.org/officeDocument/2006/relationships/hyperlink" Target="https://phil.cdc.gov/" TargetMode="External"/><Relationship Id="rId4" Type="http://schemas.openxmlformats.org/officeDocument/2006/relationships/hyperlink" Target="https://openi.nlm.nih.gov/"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collections.nlm.nih.gov/"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https://web.archive.org/web/20170101212837/http:/hardinmd.lib.uiowa.edu/gallery2public.html" TargetMode="External"/><Relationship Id="rId5" Type="http://schemas.openxmlformats.org/officeDocument/2006/relationships/hyperlink" Target="http://lane.stanford.edu/biomed-resources/bassett/raw/index.html" TargetMode="External"/><Relationship Id="rId4" Type="http://schemas.openxmlformats.org/officeDocument/2006/relationships/hyperlink" Target="https://www.ncbi.nlm.nih.gov/pmc/"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library.med.utah.edu/heal/"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hyperlink" Target="https://catalog.niddk.nih.gov/Catalog/ImageLibrary/" TargetMode="External"/><Relationship Id="rId5" Type="http://schemas.openxmlformats.org/officeDocument/2006/relationships/hyperlink" Target="https://www.flickr.com/photos/nihgov/" TargetMode="External"/><Relationship Id="rId4" Type="http://schemas.openxmlformats.org/officeDocument/2006/relationships/hyperlink" Target="https://nccih.nih.gov/news/multimedia/gallery"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hyperlink" Target="https://www.ncpro.org/subscription-categories-explained"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hyperlink" Target="https://help.netflix.com/legal/termsofus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who.int/about/who-we-are/frequently-asked-questions"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hyperlink" Target="https://www.youtube.com/t/terms" TargetMode="External"/><Relationship Id="rId4" Type="http://schemas.openxmlformats.org/officeDocument/2006/relationships/hyperlink" Target="https://www.mayoclinic.org/about-this-site/terms-conditions-use-policy"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hyperlink" Target="https://creativecommons.org/licenses/by-nc-sa/4.0/" TargetMode="External"/><Relationship Id="rId13" Type="http://schemas.openxmlformats.org/officeDocument/2006/relationships/hyperlink" Target="https://www.slidescarnival.com/viola-free-presentation-template/414" TargetMode="External"/><Relationship Id="rId3" Type="http://schemas.openxmlformats.org/officeDocument/2006/relationships/hyperlink" Target="https://thenounproject.com/" TargetMode="External"/><Relationship Id="rId7" Type="http://schemas.openxmlformats.org/officeDocument/2006/relationships/hyperlink" Target="http://info.merlot.org/merlothelp/documents/merlot_branding-standards.pdf" TargetMode="External"/><Relationship Id="rId12" Type="http://schemas.openxmlformats.org/officeDocument/2006/relationships/hyperlink" Target="https://creativecommons.org/licenses/by-nc-sa/3.0/"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hyperlink" Target="https://bccampus.ca/" TargetMode="External"/><Relationship Id="rId11" Type="http://schemas.openxmlformats.org/officeDocument/2006/relationships/hyperlink" Target="https://www.oercommons.org/" TargetMode="External"/><Relationship Id="rId5" Type="http://schemas.openxmlformats.org/officeDocument/2006/relationships/hyperlink" Target="https://creativecommons.org/licenses/by/4.0/" TargetMode="External"/><Relationship Id="rId10" Type="http://schemas.openxmlformats.org/officeDocument/2006/relationships/hyperlink" Target="https://openstax.org/tos" TargetMode="External"/><Relationship Id="rId4" Type="http://schemas.openxmlformats.org/officeDocument/2006/relationships/hyperlink" Target="https://creativecommons.org/about/downloads/" TargetMode="External"/><Relationship Id="rId9" Type="http://schemas.openxmlformats.org/officeDocument/2006/relationships/hyperlink" Target="https://open.umn.edu/opentextbooks/"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c.gc.ca/eic/site/cipointernet-internetopic.nsf/eng/h_wr02281.html#copyrightDefined"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www.ic.gc.ca/eic/site/cipointernet-internetopic.nsf/eng/hom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creativecommons.org/licenses/by/2.0/" TargetMode="External"/><Relationship Id="rId5" Type="http://schemas.openxmlformats.org/officeDocument/2006/relationships/hyperlink" Target="https://www.flickr.com/photos/86530412@N02/" TargetMode="External"/><Relationship Id="rId4" Type="http://schemas.openxmlformats.org/officeDocument/2006/relationships/hyperlink" Target="https://www.flickr.com/photos/86530412@N02/7953227784/in/photolist-d7NnwY-676JPk-qXjjWe-oJDnx3-9ks8om-66Yy91-dNA7U2-8EFqU1-4D51pm-68qMra-ac35ng-8mW9i-aGSh8r-fpd7mC-A65ewR-nEkDqV-az4Ruo-s7nTBP-6Ls3S9-e6ptdo-9rGyAa-66JbES-c1BW2-8RQ5s2-byLUDU-9jDbcj-65Ammh-65NhNS-fLrVKv-9ufG4h-6PJdAw-g7h2HC-85Xx6A-q3mwe-cY9RJY-kUNAWn-mkkFgg-64gENJ-eLjBR5-LVKWP-64cra8-9cv31a-6hopz2-8i1yrJ-6a2PEV-pATPHJ-cHqD9-9TMKnB-df4vu5-9ucFs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660436" y="584833"/>
            <a:ext cx="5658492" cy="1159800"/>
          </a:xfrm>
          <a:prstGeom prst="rect">
            <a:avLst/>
          </a:prstGeom>
        </p:spPr>
        <p:txBody>
          <a:bodyPr spcFirstLastPara="1" wrap="square" lIns="91425" tIns="91425" rIns="91425" bIns="91425" anchor="b" anchorCtr="0">
            <a:noAutofit/>
          </a:bodyPr>
          <a:lstStyle/>
          <a:p>
            <a:pPr algn="ctr"/>
            <a:r>
              <a:rPr lang="en-US" dirty="0"/>
              <a:t>Copyright Aware:</a:t>
            </a:r>
            <a:br>
              <a:rPr lang="en-US" dirty="0"/>
            </a:br>
            <a:r>
              <a:rPr lang="en-US" dirty="0"/>
              <a:t>What You Need to Know</a:t>
            </a:r>
            <a:endParaRPr dirty="0"/>
          </a:p>
        </p:txBody>
      </p:sp>
      <p:grpSp>
        <p:nvGrpSpPr>
          <p:cNvPr id="72" name="Google Shape;72;p12"/>
          <p:cNvGrpSpPr/>
          <p:nvPr/>
        </p:nvGrpSpPr>
        <p:grpSpPr>
          <a:xfrm>
            <a:off x="1284093" y="3507948"/>
            <a:ext cx="215967" cy="342399"/>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grpSp>
      <p:pic>
        <p:nvPicPr>
          <p:cNvPr id="3" name="Picture 2">
            <a:extLst>
              <a:ext uri="{FF2B5EF4-FFF2-40B4-BE49-F238E27FC236}">
                <a16:creationId xmlns:a16="http://schemas.microsoft.com/office/drawing/2014/main" id="{E730590E-01FF-4E35-BEA0-E73674ECF183}"/>
              </a:ext>
            </a:extLst>
          </p:cNvPr>
          <p:cNvPicPr>
            <a:picLocks noChangeAspect="1"/>
          </p:cNvPicPr>
          <p:nvPr/>
        </p:nvPicPr>
        <p:blipFill rotWithShape="1">
          <a:blip r:embed="rId3"/>
          <a:srcRect r="19669"/>
          <a:stretch/>
        </p:blipFill>
        <p:spPr>
          <a:xfrm>
            <a:off x="3328236" y="2036629"/>
            <a:ext cx="2322892" cy="1920240"/>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5777D27B-C14F-432F-834E-E3A834905E0B}"/>
              </a:ext>
            </a:extLst>
          </p:cNvPr>
          <p:cNvSpPr txBox="1"/>
          <p:nvPr/>
        </p:nvSpPr>
        <p:spPr>
          <a:xfrm>
            <a:off x="2444296" y="4140751"/>
            <a:ext cx="4249269" cy="400110"/>
          </a:xfrm>
          <a:prstGeom prst="rect">
            <a:avLst/>
          </a:prstGeom>
          <a:noFill/>
        </p:spPr>
        <p:txBody>
          <a:bodyPr wrap="square" rtlCol="0">
            <a:spAutoFit/>
          </a:bodyPr>
          <a:lstStyle/>
          <a:p>
            <a:pPr algn="ctr"/>
            <a:r>
              <a:rPr lang="en-CA" sz="900" dirty="0">
                <a:solidFill>
                  <a:schemeClr val="accent1">
                    <a:lumMod val="75000"/>
                  </a:schemeClr>
                </a:solidFill>
                <a:hlinkClick r:id="rId4"/>
              </a:rPr>
              <a:t>Copyright sign made with puzzle pieces</a:t>
            </a:r>
            <a:r>
              <a:rPr lang="en-CA" sz="900" dirty="0">
                <a:solidFill>
                  <a:schemeClr val="accent1">
                    <a:lumMod val="75000"/>
                  </a:schemeClr>
                </a:solidFill>
              </a:rPr>
              <a:t> </a:t>
            </a:r>
            <a:r>
              <a:rPr lang="en-CA" sz="900" dirty="0">
                <a:solidFill>
                  <a:schemeClr val="tx1"/>
                </a:solidFill>
              </a:rPr>
              <a:t>by</a:t>
            </a:r>
            <a:r>
              <a:rPr lang="en-CA" sz="900" dirty="0">
                <a:solidFill>
                  <a:schemeClr val="accent1">
                    <a:lumMod val="75000"/>
                  </a:schemeClr>
                </a:solidFill>
              </a:rPr>
              <a:t> </a:t>
            </a:r>
            <a:r>
              <a:rPr lang="en-CA" sz="900" dirty="0">
                <a:solidFill>
                  <a:schemeClr val="accent1">
                    <a:lumMod val="75000"/>
                  </a:schemeClr>
                </a:solidFill>
                <a:hlinkClick r:id="rId5"/>
              </a:rPr>
              <a:t>Horia Varlan</a:t>
            </a:r>
            <a:r>
              <a:rPr lang="en-CA" sz="900" dirty="0">
                <a:solidFill>
                  <a:schemeClr val="accent1">
                    <a:lumMod val="75000"/>
                  </a:schemeClr>
                </a:solidFill>
              </a:rPr>
              <a:t> </a:t>
            </a:r>
            <a:r>
              <a:rPr lang="en-CA" sz="900" dirty="0">
                <a:solidFill>
                  <a:schemeClr val="accent1">
                    <a:lumMod val="75000"/>
                  </a:schemeClr>
                </a:solidFill>
                <a:hlinkClick r:id="rId6"/>
              </a:rPr>
              <a:t>CC BY 2.0</a:t>
            </a:r>
            <a:endParaRPr lang="en-CA" sz="900" dirty="0">
              <a:solidFill>
                <a:schemeClr val="accent1">
                  <a:lumMod val="75000"/>
                </a:schemeClr>
              </a:solidFill>
            </a:endParaRPr>
          </a:p>
          <a:p>
            <a:pPr algn="ctr"/>
            <a:endParaRPr lang="en-US" sz="1100" dirty="0"/>
          </a:p>
        </p:txBody>
      </p:sp>
      <p:pic>
        <p:nvPicPr>
          <p:cNvPr id="1026" name="Picture 2" descr="https://mirrors.creativecommons.org/presskit/buttons/88x31/png/by-nc.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84523" y="4481432"/>
            <a:ext cx="1010318" cy="35348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777D27B-C14F-432F-834E-E3A834905E0B}"/>
              </a:ext>
            </a:extLst>
          </p:cNvPr>
          <p:cNvSpPr txBox="1"/>
          <p:nvPr/>
        </p:nvSpPr>
        <p:spPr>
          <a:xfrm>
            <a:off x="542423" y="4834918"/>
            <a:ext cx="8053014" cy="230832"/>
          </a:xfrm>
          <a:prstGeom prst="rect">
            <a:avLst/>
          </a:prstGeom>
          <a:noFill/>
        </p:spPr>
        <p:txBody>
          <a:bodyPr wrap="square" rtlCol="0">
            <a:spAutoFit/>
          </a:bodyPr>
          <a:lstStyle/>
          <a:p>
            <a:pPr algn="ctr"/>
            <a:r>
              <a:rPr lang="en-CA" sz="900" dirty="0">
                <a:solidFill>
                  <a:schemeClr val="tx1"/>
                </a:solidFill>
              </a:rPr>
              <a:t>Unless otherwise indicated, the contents of this presentation are licensed under a </a:t>
            </a:r>
            <a:r>
              <a:rPr lang="en-CA" sz="900" dirty="0">
                <a:solidFill>
                  <a:schemeClr val="tx1"/>
                </a:solidFill>
                <a:hlinkClick r:id="rId8"/>
              </a:rPr>
              <a:t>Creative Commons Attribution-</a:t>
            </a:r>
            <a:r>
              <a:rPr lang="en-CA" sz="900" dirty="0" err="1">
                <a:solidFill>
                  <a:schemeClr val="tx1"/>
                </a:solidFill>
                <a:hlinkClick r:id="rId8"/>
              </a:rPr>
              <a:t>NonCommercial</a:t>
            </a:r>
            <a:r>
              <a:rPr lang="en-CA" sz="900" dirty="0">
                <a:solidFill>
                  <a:schemeClr val="tx1"/>
                </a:solidFill>
                <a:hlinkClick r:id="rId8"/>
              </a:rPr>
              <a:t> 4.0 International licence</a:t>
            </a:r>
            <a:r>
              <a:rPr lang="en-CA" sz="900" dirty="0">
                <a:solidFill>
                  <a:schemeClr val="tx1"/>
                </a:solidFill>
              </a:rPr>
              <a:t>.</a:t>
            </a:r>
            <a:endParaRPr lang="en-US" sz="1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17083" y="922669"/>
            <a:ext cx="3878400" cy="435600"/>
          </a:xfrm>
          <a:prstGeom prst="rect">
            <a:avLst/>
          </a:prstGeom>
        </p:spPr>
        <p:txBody>
          <a:bodyPr spcFirstLastPara="1" wrap="square" lIns="91425" tIns="91425" rIns="91425" bIns="91425" anchor="ctr" anchorCtr="0">
            <a:noAutofit/>
          </a:bodyPr>
          <a:lstStyle/>
          <a:p>
            <a:r>
              <a:rPr lang="en-US" sz="2400" dirty="0"/>
              <a:t>Duration of Copyright</a:t>
            </a:r>
            <a:endParaRPr sz="2400" dirty="0">
              <a:highlight>
                <a:srgbClr val="FFCD00"/>
              </a:highlight>
            </a:endParaRPr>
          </a:p>
        </p:txBody>
      </p:sp>
      <p:sp>
        <p:nvSpPr>
          <p:cNvPr id="125" name="Google Shape;125;p17"/>
          <p:cNvSpPr txBox="1">
            <a:spLocks noGrp="1"/>
          </p:cNvSpPr>
          <p:nvPr>
            <p:ph type="body" idx="1"/>
          </p:nvPr>
        </p:nvSpPr>
        <p:spPr>
          <a:xfrm>
            <a:off x="1228850" y="1448307"/>
            <a:ext cx="7185233" cy="3112200"/>
          </a:xfrm>
          <a:prstGeom prst="rect">
            <a:avLst/>
          </a:prstGeom>
        </p:spPr>
        <p:txBody>
          <a:bodyPr spcFirstLastPara="1" wrap="square" lIns="91425" tIns="91425" rIns="91425" bIns="91425" anchor="t" anchorCtr="0">
            <a:noAutofit/>
          </a:bodyPr>
          <a:lstStyle/>
          <a:p>
            <a:r>
              <a:rPr lang="en-US" dirty="0"/>
              <a:t>Generally, life of the creator + 50 years</a:t>
            </a:r>
          </a:p>
          <a:p>
            <a:pPr marL="76199" indent="0">
              <a:buNone/>
            </a:pPr>
            <a:r>
              <a:rPr lang="en-US" dirty="0">
                <a:highlight>
                  <a:srgbClr val="FFFF00"/>
                </a:highlight>
              </a:rPr>
              <a:t> </a:t>
            </a:r>
            <a:endParaRPr dirty="0">
              <a:highlight>
                <a:srgbClr val="FFFF00"/>
              </a:highlight>
            </a:endParaRPr>
          </a:p>
          <a:p>
            <a:pPr>
              <a:spcBef>
                <a:spcPts val="0"/>
              </a:spcBef>
            </a:pPr>
            <a:r>
              <a:rPr lang="en-US" dirty="0"/>
              <a:t>Notable exception: Sound recordings</a:t>
            </a:r>
          </a:p>
          <a:p>
            <a:pPr lvl="1"/>
            <a:r>
              <a:rPr lang="fr-CA" dirty="0"/>
              <a:t>70 </a:t>
            </a:r>
            <a:r>
              <a:rPr lang="fr-CA" dirty="0" err="1"/>
              <a:t>years</a:t>
            </a:r>
            <a:r>
              <a:rPr lang="fr-CA" dirty="0"/>
              <a:t> </a:t>
            </a:r>
            <a:r>
              <a:rPr lang="fr-CA" dirty="0" err="1"/>
              <a:t>after</a:t>
            </a:r>
            <a:r>
              <a:rPr lang="fr-CA" dirty="0"/>
              <a:t> the release of the </a:t>
            </a:r>
            <a:r>
              <a:rPr lang="fr-CA" dirty="0" err="1"/>
              <a:t>sound</a:t>
            </a:r>
            <a:r>
              <a:rPr lang="fr-CA" dirty="0"/>
              <a:t> </a:t>
            </a:r>
            <a:r>
              <a:rPr lang="fr-CA" dirty="0" err="1"/>
              <a:t>recording</a:t>
            </a:r>
            <a:endParaRPr lang="en-US" dirty="0"/>
          </a:p>
          <a:p>
            <a:pPr lvl="1"/>
            <a:endParaRPr lang="en-US" dirty="0">
              <a:highlight>
                <a:srgbClr val="FFFF00"/>
              </a:highlight>
            </a:endParaRPr>
          </a:p>
          <a:p>
            <a:r>
              <a:rPr lang="en-US" dirty="0">
                <a:latin typeface="Quattrocento Sans" panose="020B0604020202020204" charset="0"/>
              </a:rPr>
              <a:t>When copyright term ends, work is no longer protected and enters the </a:t>
            </a:r>
            <a:r>
              <a:rPr lang="en-US" sz="2800" b="1" dirty="0">
                <a:latin typeface="Quattrocento Sans" panose="020B0604020202020204" charset="0"/>
              </a:rPr>
              <a:t>public domain</a:t>
            </a:r>
          </a:p>
          <a:p>
            <a:endParaRPr dirty="0">
              <a:highlight>
                <a:srgbClr val="FFFF00"/>
              </a:highlight>
            </a:endParaRPr>
          </a:p>
          <a:p>
            <a:pPr marL="0" indent="0">
              <a:buClr>
                <a:schemeClr val="dk1"/>
              </a:buClr>
              <a:buSzPts val="1100"/>
              <a:buNone/>
            </a:pPr>
            <a:endParaRPr dirty="0"/>
          </a:p>
          <a:p>
            <a:pPr marL="0" indent="0">
              <a:buNone/>
            </a:pPr>
            <a:endParaRPr dirty="0"/>
          </a:p>
        </p:txBody>
      </p:sp>
      <p:sp>
        <p:nvSpPr>
          <p:cNvPr id="131" name="Google Shape;131;p17"/>
          <p:cNvSpPr txBox="1">
            <a:spLocks noGrp="1"/>
          </p:cNvSpPr>
          <p:nvPr>
            <p:ph type="sldNum" idx="12"/>
          </p:nvPr>
        </p:nvSpPr>
        <p:spPr>
          <a:xfrm>
            <a:off x="8595300" y="4744712"/>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10</a:t>
            </a:fld>
            <a:endParaRPr dirty="0"/>
          </a:p>
        </p:txBody>
      </p:sp>
    </p:spTree>
    <p:extLst>
      <p:ext uri="{BB962C8B-B14F-4D97-AF65-F5344CB8AC3E}">
        <p14:creationId xmlns:p14="http://schemas.microsoft.com/office/powerpoint/2010/main" val="1602113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2022224" y="2291149"/>
            <a:ext cx="5145058" cy="562173"/>
          </a:xfrm>
          <a:prstGeom prst="rect">
            <a:avLst/>
          </a:prstGeom>
        </p:spPr>
        <p:txBody>
          <a:bodyPr spcFirstLastPara="1" wrap="square" lIns="91425" tIns="91425" rIns="91425" bIns="91425" anchor="b" anchorCtr="0">
            <a:noAutofit/>
          </a:bodyPr>
          <a:lstStyle/>
          <a:p>
            <a:r>
              <a:rPr lang="en-US" dirty="0"/>
              <a:t>Copyright Ownership</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dirty="0">
                <a:solidFill>
                  <a:schemeClr val="dk1"/>
                </a:solidFill>
                <a:latin typeface="Lora"/>
                <a:ea typeface="Lora"/>
                <a:cs typeface="Lora"/>
                <a:sym typeface="Lora"/>
              </a:rPr>
              <a:t>2</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11</a:t>
            </a:fld>
            <a:endParaRPr/>
          </a:p>
        </p:txBody>
      </p:sp>
    </p:spTree>
    <p:extLst>
      <p:ext uri="{BB962C8B-B14F-4D97-AF65-F5344CB8AC3E}">
        <p14:creationId xmlns:p14="http://schemas.microsoft.com/office/powerpoint/2010/main" val="3970157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09061" y="899418"/>
            <a:ext cx="6216337" cy="435600"/>
          </a:xfrm>
          <a:prstGeom prst="rect">
            <a:avLst/>
          </a:prstGeom>
        </p:spPr>
        <p:txBody>
          <a:bodyPr spcFirstLastPara="1" wrap="square" lIns="91425" tIns="91425" rIns="91425" bIns="91425" anchor="ctr" anchorCtr="0">
            <a:noAutofit/>
          </a:bodyPr>
          <a:lstStyle/>
          <a:p>
            <a:r>
              <a:rPr lang="en-US" sz="2400" dirty="0"/>
              <a:t>Who is the copyright owner?</a:t>
            </a:r>
            <a:endParaRPr sz="2400" dirty="0">
              <a:highlight>
                <a:srgbClr val="FFCD00"/>
              </a:highlight>
            </a:endParaRPr>
          </a:p>
        </p:txBody>
      </p:sp>
      <p:sp>
        <p:nvSpPr>
          <p:cNvPr id="131" name="Google Shape;131;p17"/>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12</a:t>
            </a:fld>
            <a:endParaRPr/>
          </a:p>
        </p:txBody>
      </p:sp>
      <p:sp>
        <p:nvSpPr>
          <p:cNvPr id="10" name="Google Shape;125;p17"/>
          <p:cNvSpPr txBox="1">
            <a:spLocks/>
          </p:cNvSpPr>
          <p:nvPr/>
        </p:nvSpPr>
        <p:spPr>
          <a:xfrm>
            <a:off x="1502001" y="1541447"/>
            <a:ext cx="6809700" cy="311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457200" indent="-381000"/>
            <a:r>
              <a:rPr lang="en-US" dirty="0"/>
              <a:t>The creator(s) of the work</a:t>
            </a:r>
          </a:p>
          <a:p>
            <a:pPr marL="914388" lvl="1" indent="-381000"/>
            <a:r>
              <a:rPr lang="fr-CA" dirty="0" err="1"/>
              <a:t>e.g</a:t>
            </a:r>
            <a:r>
              <a:rPr lang="fr-CA" dirty="0"/>
              <a:t>. </a:t>
            </a:r>
            <a:r>
              <a:rPr lang="fr-CA" dirty="0" err="1"/>
              <a:t>author</a:t>
            </a:r>
            <a:r>
              <a:rPr lang="fr-CA" dirty="0"/>
              <a:t>, </a:t>
            </a:r>
            <a:r>
              <a:rPr lang="fr-CA" dirty="0" err="1"/>
              <a:t>illustrator</a:t>
            </a:r>
            <a:r>
              <a:rPr lang="fr-CA" dirty="0"/>
              <a:t>, </a:t>
            </a:r>
            <a:r>
              <a:rPr lang="fr-CA" dirty="0" err="1"/>
              <a:t>photographer</a:t>
            </a:r>
            <a:endParaRPr lang="en-US" dirty="0"/>
          </a:p>
          <a:p>
            <a:pPr marL="457200" indent="-381000"/>
            <a:endParaRPr lang="en-US" dirty="0"/>
          </a:p>
          <a:p>
            <a:pPr marL="457200" indent="-381000">
              <a:spcBef>
                <a:spcPts val="0"/>
              </a:spcBef>
            </a:pPr>
            <a:r>
              <a:rPr lang="en-US" dirty="0"/>
              <a:t>An employer, entity or organization</a:t>
            </a:r>
          </a:p>
          <a:p>
            <a:pPr marL="457200" indent="-381000">
              <a:spcBef>
                <a:spcPts val="0"/>
              </a:spcBef>
            </a:pPr>
            <a:endParaRPr lang="fr-CA" dirty="0"/>
          </a:p>
          <a:p>
            <a:pPr marL="457200" indent="-381000">
              <a:spcBef>
                <a:spcPts val="0"/>
              </a:spcBef>
            </a:pPr>
            <a:r>
              <a:rPr lang="fr-CA" dirty="0"/>
              <a:t>As </a:t>
            </a:r>
            <a:r>
              <a:rPr lang="fr-CA" dirty="0" err="1"/>
              <a:t>stated</a:t>
            </a:r>
            <a:r>
              <a:rPr lang="fr-CA" dirty="0"/>
              <a:t> in a collective agreement or </a:t>
            </a:r>
            <a:r>
              <a:rPr lang="fr-CA" dirty="0" err="1"/>
              <a:t>employment</a:t>
            </a:r>
            <a:r>
              <a:rPr lang="fr-CA" dirty="0"/>
              <a:t> </a:t>
            </a:r>
            <a:r>
              <a:rPr lang="fr-CA" dirty="0" err="1"/>
              <a:t>contract</a:t>
            </a:r>
            <a:endParaRPr lang="en-US" dirty="0"/>
          </a:p>
        </p:txBody>
      </p:sp>
    </p:spTree>
    <p:extLst>
      <p:ext uri="{BB962C8B-B14F-4D97-AF65-F5344CB8AC3E}">
        <p14:creationId xmlns:p14="http://schemas.microsoft.com/office/powerpoint/2010/main" val="2014310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Google Shape;125;p17"/>
          <p:cNvSpPr txBox="1">
            <a:spLocks noGrp="1"/>
          </p:cNvSpPr>
          <p:nvPr>
            <p:ph type="body" idx="1"/>
          </p:nvPr>
        </p:nvSpPr>
        <p:spPr>
          <a:xfrm>
            <a:off x="1381251" y="1616470"/>
            <a:ext cx="6809700" cy="3112200"/>
          </a:xfrm>
          <a:prstGeom prst="rect">
            <a:avLst/>
          </a:prstGeom>
        </p:spPr>
        <p:txBody>
          <a:bodyPr spcFirstLastPara="1" wrap="square" lIns="91425" tIns="91425" rIns="91425" bIns="91425" anchor="t" anchorCtr="0">
            <a:noAutofit/>
          </a:bodyPr>
          <a:lstStyle/>
          <a:p>
            <a:r>
              <a:rPr lang="en-CA" dirty="0">
                <a:cs typeface="Arial" panose="020B0604020202020204" pitchFamily="34" charset="0"/>
              </a:rPr>
              <a:t>A publisher</a:t>
            </a:r>
          </a:p>
          <a:p>
            <a:pPr marL="76199" indent="0">
              <a:buNone/>
            </a:pPr>
            <a:endParaRPr lang="en-CA" dirty="0">
              <a:cs typeface="Arial" panose="020B0604020202020204" pitchFamily="34" charset="0"/>
            </a:endParaRPr>
          </a:p>
          <a:p>
            <a:r>
              <a:rPr lang="en-CA" dirty="0">
                <a:cs typeface="Arial" panose="020B0604020202020204" pitchFamily="34" charset="0"/>
              </a:rPr>
              <a:t>Any other person/entity that has been assigned or transferred the copyright</a:t>
            </a:r>
          </a:p>
          <a:p>
            <a:endParaRPr lang="en-CA" dirty="0">
              <a:cs typeface="Arial" panose="020B0604020202020204" pitchFamily="34" charset="0"/>
            </a:endParaRPr>
          </a:p>
          <a:p>
            <a:pPr marL="0" indent="0">
              <a:buClr>
                <a:schemeClr val="dk1"/>
              </a:buClr>
              <a:buSzPts val="1100"/>
              <a:buNone/>
            </a:pPr>
            <a:endParaRPr dirty="0"/>
          </a:p>
          <a:p>
            <a:pPr marL="0" indent="0">
              <a:buNone/>
            </a:pPr>
            <a:endParaRPr dirty="0"/>
          </a:p>
        </p:txBody>
      </p:sp>
      <p:sp>
        <p:nvSpPr>
          <p:cNvPr id="131" name="Google Shape;131;p17"/>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13</a:t>
            </a:fld>
            <a:endParaRPr/>
          </a:p>
        </p:txBody>
      </p:sp>
      <p:sp>
        <p:nvSpPr>
          <p:cNvPr id="13" name="Google Shape;124;p17"/>
          <p:cNvSpPr txBox="1">
            <a:spLocks noGrp="1"/>
          </p:cNvSpPr>
          <p:nvPr>
            <p:ph type="title"/>
          </p:nvPr>
        </p:nvSpPr>
        <p:spPr>
          <a:xfrm>
            <a:off x="1309061" y="899418"/>
            <a:ext cx="6216337" cy="435600"/>
          </a:xfrm>
          <a:prstGeom prst="rect">
            <a:avLst/>
          </a:prstGeom>
        </p:spPr>
        <p:txBody>
          <a:bodyPr spcFirstLastPara="1" wrap="square" lIns="91425" tIns="91425" rIns="91425" bIns="91425" anchor="ctr" anchorCtr="0">
            <a:noAutofit/>
          </a:bodyPr>
          <a:lstStyle/>
          <a:p>
            <a:r>
              <a:rPr lang="en-US" sz="2400" dirty="0"/>
              <a:t>Who is the copyright owner?</a:t>
            </a:r>
            <a:endParaRPr sz="2400" dirty="0">
              <a:highlight>
                <a:srgbClr val="FFCD00"/>
              </a:highlight>
            </a:endParaRPr>
          </a:p>
        </p:txBody>
      </p:sp>
    </p:spTree>
    <p:extLst>
      <p:ext uri="{BB962C8B-B14F-4D97-AF65-F5344CB8AC3E}">
        <p14:creationId xmlns:p14="http://schemas.microsoft.com/office/powerpoint/2010/main" val="3545990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8" name="Google Shape;158;p19"/>
          <p:cNvSpPr txBox="1">
            <a:spLocks noGrp="1"/>
          </p:cNvSpPr>
          <p:nvPr>
            <p:ph type="title"/>
          </p:nvPr>
        </p:nvSpPr>
        <p:spPr>
          <a:xfrm>
            <a:off x="1381251" y="922669"/>
            <a:ext cx="5672478" cy="435600"/>
          </a:xfrm>
          <a:prstGeom prst="rect">
            <a:avLst/>
          </a:prstGeom>
        </p:spPr>
        <p:txBody>
          <a:bodyPr spcFirstLastPara="1" wrap="square" lIns="91425" tIns="91425" rIns="91425" bIns="91425" anchor="ctr" anchorCtr="0">
            <a:noAutofit/>
          </a:bodyPr>
          <a:lstStyle/>
          <a:p>
            <a:r>
              <a:rPr lang="en-US" sz="2400" dirty="0"/>
              <a:t>Rights of a Copyright Owner</a:t>
            </a:r>
            <a:endParaRPr sz="2400" dirty="0"/>
          </a:p>
        </p:txBody>
      </p:sp>
      <p:sp>
        <p:nvSpPr>
          <p:cNvPr id="165" name="Google Shape;165;p19"/>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14</a:t>
            </a:fld>
            <a:endParaRPr dirty="0"/>
          </a:p>
        </p:txBody>
      </p:sp>
      <p:graphicFrame>
        <p:nvGraphicFramePr>
          <p:cNvPr id="13" name="Table 12"/>
          <p:cNvGraphicFramePr>
            <a:graphicFrameLocks noGrp="1"/>
          </p:cNvGraphicFramePr>
          <p:nvPr>
            <p:extLst>
              <p:ext uri="{D42A27DB-BD31-4B8C-83A1-F6EECF244321}">
                <p14:modId xmlns:p14="http://schemas.microsoft.com/office/powerpoint/2010/main" val="2576876176"/>
              </p:ext>
            </p:extLst>
          </p:nvPr>
        </p:nvGraphicFramePr>
        <p:xfrm>
          <a:off x="805188" y="2007732"/>
          <a:ext cx="7620000" cy="2438400"/>
        </p:xfrm>
        <a:graphic>
          <a:graphicData uri="http://schemas.openxmlformats.org/drawingml/2006/table">
            <a:tbl>
              <a:tblPr firstRow="1" bandRow="1">
                <a:tableStyleId>{5940675A-B579-460E-94D1-54222C63F5DA}</a:tableStyleId>
              </a:tblPr>
              <a:tblGrid>
                <a:gridCol w="3810000">
                  <a:extLst>
                    <a:ext uri="{9D8B030D-6E8A-4147-A177-3AD203B41FA5}">
                      <a16:colId xmlns:a16="http://schemas.microsoft.com/office/drawing/2014/main" val="4184756690"/>
                    </a:ext>
                  </a:extLst>
                </a:gridCol>
                <a:gridCol w="3810000">
                  <a:extLst>
                    <a:ext uri="{9D8B030D-6E8A-4147-A177-3AD203B41FA5}">
                      <a16:colId xmlns:a16="http://schemas.microsoft.com/office/drawing/2014/main" val="2386837494"/>
                    </a:ext>
                  </a:extLst>
                </a:gridCol>
              </a:tblGrid>
              <a:tr h="429345">
                <a:tc>
                  <a:txBody>
                    <a:bodyPr/>
                    <a:lstStyle/>
                    <a:p>
                      <a:pPr algn="ctr"/>
                      <a:r>
                        <a:rPr lang="fr-CA" sz="2400" b="1" dirty="0" err="1">
                          <a:latin typeface="Quattrocento Sans" panose="020B0604020202020204" charset="0"/>
                          <a:cs typeface="Calibri" panose="020F0502020204030204" pitchFamily="34" charset="0"/>
                        </a:rPr>
                        <a:t>Economic</a:t>
                      </a:r>
                      <a:r>
                        <a:rPr lang="fr-CA" sz="2400" b="1" baseline="0" dirty="0">
                          <a:latin typeface="Quattrocento Sans" panose="020B0604020202020204" charset="0"/>
                          <a:cs typeface="Calibri" panose="020F0502020204030204" pitchFamily="34" charset="0"/>
                        </a:rPr>
                        <a:t> </a:t>
                      </a:r>
                      <a:r>
                        <a:rPr lang="fr-CA" sz="2400" b="1" baseline="0" dirty="0" err="1">
                          <a:latin typeface="Quattrocento Sans" panose="020B0604020202020204" charset="0"/>
                          <a:cs typeface="Calibri" panose="020F0502020204030204" pitchFamily="34" charset="0"/>
                        </a:rPr>
                        <a:t>Rights</a:t>
                      </a:r>
                      <a:endParaRPr lang="en-US" sz="2400" b="1" dirty="0">
                        <a:latin typeface="Quattrocento Sans" panose="020B0604020202020204" charset="0"/>
                        <a:cs typeface="Calibri" panose="020F0502020204030204" pitchFamily="34" charset="0"/>
                      </a:endParaRPr>
                    </a:p>
                  </a:txBody>
                  <a:tcPr/>
                </a:tc>
                <a:tc>
                  <a:txBody>
                    <a:bodyPr/>
                    <a:lstStyle/>
                    <a:p>
                      <a:pPr algn="ctr"/>
                      <a:r>
                        <a:rPr lang="fr-CA" sz="2400" b="1" dirty="0">
                          <a:latin typeface="Quattrocento Sans" panose="020B0604020202020204" charset="0"/>
                          <a:cs typeface="Calibri" panose="020F0502020204030204" pitchFamily="34" charset="0"/>
                        </a:rPr>
                        <a:t>Moral </a:t>
                      </a:r>
                      <a:r>
                        <a:rPr lang="fr-CA" sz="2400" b="1" dirty="0" err="1">
                          <a:latin typeface="Quattrocento Sans" panose="020B0604020202020204" charset="0"/>
                          <a:cs typeface="Calibri" panose="020F0502020204030204" pitchFamily="34" charset="0"/>
                        </a:rPr>
                        <a:t>Rights</a:t>
                      </a:r>
                      <a:endParaRPr lang="en-US" sz="2400" b="1"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2450876351"/>
                  </a:ext>
                </a:extLst>
              </a:tr>
              <a:tr h="378834">
                <a:tc>
                  <a:txBody>
                    <a:bodyPr/>
                    <a:lstStyle/>
                    <a:p>
                      <a:r>
                        <a:rPr lang="fr-CA" sz="2000" dirty="0" err="1">
                          <a:latin typeface="Quattrocento Sans" panose="020B0604020202020204" charset="0"/>
                          <a:cs typeface="Calibri" panose="020F0502020204030204" pitchFamily="34" charset="0"/>
                        </a:rPr>
                        <a:t>Reproduce</a:t>
                      </a:r>
                      <a:r>
                        <a:rPr lang="fr-CA" sz="2000" dirty="0">
                          <a:latin typeface="Quattrocento Sans" panose="020B0604020202020204" charset="0"/>
                          <a:cs typeface="Calibri" panose="020F0502020204030204" pitchFamily="34" charset="0"/>
                        </a:rPr>
                        <a:t>/</a:t>
                      </a:r>
                      <a:r>
                        <a:rPr lang="fr-CA" sz="2000" dirty="0" err="1">
                          <a:latin typeface="Quattrocento Sans" panose="020B0604020202020204" charset="0"/>
                          <a:cs typeface="Calibri" panose="020F0502020204030204" pitchFamily="34" charset="0"/>
                        </a:rPr>
                        <a:t>make</a:t>
                      </a:r>
                      <a:r>
                        <a:rPr lang="fr-CA" sz="2000" baseline="0" dirty="0">
                          <a:latin typeface="Quattrocento Sans" panose="020B0604020202020204" charset="0"/>
                          <a:cs typeface="Calibri" panose="020F0502020204030204" pitchFamily="34" charset="0"/>
                        </a:rPr>
                        <a:t> copies</a:t>
                      </a:r>
                      <a:endParaRPr lang="en-US" sz="2000" dirty="0">
                        <a:latin typeface="Quattrocento Sans" panose="020B0604020202020204" charset="0"/>
                        <a:cs typeface="Calibri" panose="020F0502020204030204" pitchFamily="34" charset="0"/>
                      </a:endParaRPr>
                    </a:p>
                  </a:txBody>
                  <a:tcPr/>
                </a:tc>
                <a:tc>
                  <a:txBody>
                    <a:bodyPr/>
                    <a:lstStyle/>
                    <a:p>
                      <a:r>
                        <a:rPr lang="fr-CA" sz="2000" dirty="0" err="1">
                          <a:latin typeface="Quattrocento Sans" panose="020B0604020202020204" charset="0"/>
                          <a:cs typeface="Calibri" panose="020F0502020204030204" pitchFamily="34" charset="0"/>
                        </a:rPr>
                        <a:t>Integrity</a:t>
                      </a:r>
                      <a:endParaRPr lang="fr-CA"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3483642262"/>
                  </a:ext>
                </a:extLst>
              </a:tr>
              <a:tr h="378834">
                <a:tc>
                  <a:txBody>
                    <a:bodyPr/>
                    <a:lstStyle/>
                    <a:p>
                      <a:r>
                        <a:rPr lang="fr-CA" sz="2000" dirty="0">
                          <a:latin typeface="Quattrocento Sans" panose="020B0604020202020204" charset="0"/>
                          <a:cs typeface="Calibri" panose="020F0502020204030204" pitchFamily="34" charset="0"/>
                        </a:rPr>
                        <a:t>Publication</a:t>
                      </a:r>
                      <a:r>
                        <a:rPr lang="fr-CA" sz="2000" baseline="0" dirty="0">
                          <a:latin typeface="Quattrocento Sans" panose="020B0604020202020204" charset="0"/>
                          <a:cs typeface="Calibri" panose="020F0502020204030204" pitchFamily="34" charset="0"/>
                        </a:rPr>
                        <a:t>/distribution</a:t>
                      </a:r>
                      <a:endParaRPr lang="en-US" sz="2000" dirty="0">
                        <a:latin typeface="Quattrocento Sans" panose="020B0604020202020204" charset="0"/>
                        <a:cs typeface="Calibri" panose="020F0502020204030204" pitchFamily="34" charset="0"/>
                      </a:endParaRPr>
                    </a:p>
                  </a:txBody>
                  <a:tcPr/>
                </a:tc>
                <a:tc>
                  <a:txBody>
                    <a:bodyPr/>
                    <a:lstStyle/>
                    <a:p>
                      <a:r>
                        <a:rPr lang="fr-CA" sz="2000" dirty="0" err="1">
                          <a:latin typeface="Quattrocento Sans" panose="020B0604020202020204" charset="0"/>
                          <a:cs typeface="Calibri" panose="020F0502020204030204" pitchFamily="34" charset="0"/>
                        </a:rPr>
                        <a:t>Paternity</a:t>
                      </a:r>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1979992577"/>
                  </a:ext>
                </a:extLst>
              </a:tr>
              <a:tr h="378834">
                <a:tc>
                  <a:txBody>
                    <a:bodyPr/>
                    <a:lstStyle/>
                    <a:p>
                      <a:r>
                        <a:rPr lang="fr-CA" sz="2000" dirty="0">
                          <a:latin typeface="Quattrocento Sans" panose="020B0604020202020204" charset="0"/>
                          <a:cs typeface="Calibri" panose="020F0502020204030204" pitchFamily="34" charset="0"/>
                        </a:rPr>
                        <a:t>Performance/display</a:t>
                      </a:r>
                      <a:endParaRPr lang="en-US" sz="2000" dirty="0">
                        <a:latin typeface="Quattrocento Sans" panose="020B0604020202020204" charset="0"/>
                        <a:cs typeface="Calibri" panose="020F0502020204030204" pitchFamily="34" charset="0"/>
                      </a:endParaRPr>
                    </a:p>
                  </a:txBody>
                  <a:tcPr/>
                </a:tc>
                <a:tc>
                  <a:txBody>
                    <a:bodyPr/>
                    <a:lstStyle/>
                    <a:p>
                      <a:r>
                        <a:rPr lang="fr-CA" sz="2000" dirty="0">
                          <a:latin typeface="Quattrocento Sans" panose="020B0604020202020204" charset="0"/>
                          <a:cs typeface="Calibri" panose="020F0502020204030204" pitchFamily="34" charset="0"/>
                        </a:rPr>
                        <a:t>Association</a:t>
                      </a:r>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1677025624"/>
                  </a:ext>
                </a:extLst>
              </a:tr>
              <a:tr h="378834">
                <a:tc>
                  <a:txBody>
                    <a:bodyPr/>
                    <a:lstStyle/>
                    <a:p>
                      <a:r>
                        <a:rPr lang="fr-CA" sz="2000" dirty="0" err="1">
                          <a:latin typeface="Quattrocento Sans" panose="020B0604020202020204" charset="0"/>
                          <a:cs typeface="Calibri" panose="020F0502020204030204" pitchFamily="34" charset="0"/>
                        </a:rPr>
                        <a:t>Make</a:t>
                      </a:r>
                      <a:r>
                        <a:rPr lang="fr-CA" sz="2000" dirty="0">
                          <a:latin typeface="Quattrocento Sans" panose="020B0604020202020204" charset="0"/>
                          <a:cs typeface="Calibri" panose="020F0502020204030204" pitchFamily="34" charset="0"/>
                        </a:rPr>
                        <a:t> </a:t>
                      </a:r>
                      <a:r>
                        <a:rPr lang="fr-CA" sz="2000" dirty="0" err="1">
                          <a:latin typeface="Quattrocento Sans" panose="020B0604020202020204" charset="0"/>
                          <a:cs typeface="Calibri" panose="020F0502020204030204" pitchFamily="34" charset="0"/>
                        </a:rPr>
                        <a:t>derivatives</a:t>
                      </a:r>
                      <a:r>
                        <a:rPr lang="fr-CA" sz="2000" dirty="0">
                          <a:latin typeface="Quattrocento Sans" panose="020B0604020202020204" charset="0"/>
                          <a:cs typeface="Calibri" panose="020F0502020204030204" pitchFamily="34" charset="0"/>
                        </a:rPr>
                        <a:t>/</a:t>
                      </a:r>
                      <a:r>
                        <a:rPr lang="fr-CA" sz="2000" baseline="0" dirty="0">
                          <a:latin typeface="Quattrocento Sans" panose="020B0604020202020204" charset="0"/>
                          <a:cs typeface="Calibri" panose="020F0502020204030204" pitchFamily="34" charset="0"/>
                        </a:rPr>
                        <a:t>translation</a:t>
                      </a:r>
                      <a:endParaRPr lang="en-US" sz="2000" dirty="0">
                        <a:latin typeface="Quattrocento Sans" panose="020B0604020202020204" charset="0"/>
                        <a:cs typeface="Calibri" panose="020F0502020204030204" pitchFamily="34" charset="0"/>
                      </a:endParaRPr>
                    </a:p>
                  </a:txBody>
                  <a:tcPr/>
                </a:tc>
                <a:tc>
                  <a:txBody>
                    <a:bodyPr/>
                    <a:lstStyle/>
                    <a:p>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3440370566"/>
                  </a:ext>
                </a:extLst>
              </a:tr>
              <a:tr h="37883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sz="2000" dirty="0">
                          <a:latin typeface="Quattrocento Sans" panose="020B0604020202020204" charset="0"/>
                          <a:cs typeface="Times" panose="02020603050405020304" pitchFamily="18" charset="0"/>
                        </a:rPr>
                        <a:t>► </a:t>
                      </a:r>
                      <a:r>
                        <a:rPr lang="fr-CA" sz="2000" dirty="0" err="1">
                          <a:latin typeface="Quattrocento Sans" panose="020B0604020202020204" charset="0"/>
                          <a:cs typeface="Calibri" panose="020F0502020204030204" pitchFamily="34" charset="0"/>
                        </a:rPr>
                        <a:t>Transferable</a:t>
                      </a:r>
                      <a:endParaRPr lang="en-US" sz="2000" dirty="0">
                        <a:latin typeface="Quattrocento Sans" panose="020B0604020202020204" charset="0"/>
                        <a:cs typeface="Calibri" panose="020F0502020204030204" pitchFamily="34" charset="0"/>
                      </a:endParaRPr>
                    </a:p>
                  </a:txBody>
                  <a:tcPr/>
                </a:tc>
                <a:tc>
                  <a:txBody>
                    <a:bodyPr/>
                    <a:lstStyle/>
                    <a:p>
                      <a:r>
                        <a:rPr lang="fr-CA" sz="2000" dirty="0">
                          <a:latin typeface="Quattrocento Sans" panose="020B0604020202020204" charset="0"/>
                          <a:cs typeface="Times" panose="02020603050405020304" pitchFamily="18" charset="0"/>
                        </a:rPr>
                        <a:t>► </a:t>
                      </a:r>
                      <a:r>
                        <a:rPr lang="fr-CA" sz="2000" dirty="0">
                          <a:latin typeface="Quattrocento Sans" panose="020B0604020202020204" charset="0"/>
                          <a:cs typeface="Calibri" panose="020F0502020204030204" pitchFamily="34" charset="0"/>
                        </a:rPr>
                        <a:t>Non-</a:t>
                      </a:r>
                      <a:r>
                        <a:rPr lang="fr-CA" sz="2000" dirty="0" err="1">
                          <a:latin typeface="Quattrocento Sans" panose="020B0604020202020204" charset="0"/>
                          <a:cs typeface="Calibri" panose="020F0502020204030204" pitchFamily="34" charset="0"/>
                        </a:rPr>
                        <a:t>transferable</a:t>
                      </a:r>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4178535667"/>
                  </a:ext>
                </a:extLst>
              </a:tr>
            </a:tbl>
          </a:graphicData>
        </a:graphic>
      </p:graphicFrame>
    </p:spTree>
    <p:extLst>
      <p:ext uri="{BB962C8B-B14F-4D97-AF65-F5344CB8AC3E}">
        <p14:creationId xmlns:p14="http://schemas.microsoft.com/office/powerpoint/2010/main" val="2909497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898640" y="2229880"/>
            <a:ext cx="6696660" cy="1016502"/>
          </a:xfrm>
          <a:prstGeom prst="rect">
            <a:avLst/>
          </a:prstGeom>
        </p:spPr>
        <p:txBody>
          <a:bodyPr spcFirstLastPara="1" wrap="square" lIns="91425" tIns="91425" rIns="91425" bIns="91425" anchor="b" anchorCtr="0">
            <a:noAutofit/>
          </a:bodyPr>
          <a:lstStyle/>
          <a:p>
            <a:r>
              <a:rPr lang="en-US" sz="2800" dirty="0"/>
              <a:t>Exceptions and Limits </a:t>
            </a:r>
            <a:br>
              <a:rPr lang="en-US" sz="2800" dirty="0"/>
            </a:br>
            <a:r>
              <a:rPr lang="en-US" sz="2800" dirty="0"/>
              <a:t>(“User Rights”)</a:t>
            </a:r>
            <a:endParaRPr sz="2800"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dirty="0">
                <a:solidFill>
                  <a:schemeClr val="dk1"/>
                </a:solidFill>
                <a:latin typeface="Lora"/>
                <a:ea typeface="Lora"/>
                <a:cs typeface="Lora"/>
                <a:sym typeface="Lora"/>
              </a:rPr>
              <a:t>3</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15</a:t>
            </a:fld>
            <a:endParaRPr dirty="0"/>
          </a:p>
        </p:txBody>
      </p:sp>
    </p:spTree>
    <p:extLst>
      <p:ext uri="{BB962C8B-B14F-4D97-AF65-F5344CB8AC3E}">
        <p14:creationId xmlns:p14="http://schemas.microsoft.com/office/powerpoint/2010/main" val="3575446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8" name="Google Shape;158;p19"/>
          <p:cNvSpPr txBox="1">
            <a:spLocks noGrp="1"/>
          </p:cNvSpPr>
          <p:nvPr>
            <p:ph type="title"/>
          </p:nvPr>
        </p:nvSpPr>
        <p:spPr>
          <a:xfrm>
            <a:off x="1381252" y="922669"/>
            <a:ext cx="3519612" cy="435600"/>
          </a:xfrm>
          <a:prstGeom prst="rect">
            <a:avLst/>
          </a:prstGeom>
        </p:spPr>
        <p:txBody>
          <a:bodyPr spcFirstLastPara="1" wrap="square" lIns="91425" tIns="91425" rIns="91425" bIns="91425" anchor="ctr" anchorCtr="0">
            <a:noAutofit/>
          </a:bodyPr>
          <a:lstStyle/>
          <a:p>
            <a:r>
              <a:rPr lang="en-US" sz="2400" dirty="0"/>
              <a:t>Public Domain</a:t>
            </a:r>
            <a:endParaRPr sz="2400" dirty="0"/>
          </a:p>
        </p:txBody>
      </p:sp>
      <p:sp>
        <p:nvSpPr>
          <p:cNvPr id="159" name="Google Shape;159;p19"/>
          <p:cNvSpPr txBox="1">
            <a:spLocks noGrp="1"/>
          </p:cNvSpPr>
          <p:nvPr>
            <p:ph type="body" idx="2"/>
          </p:nvPr>
        </p:nvSpPr>
        <p:spPr>
          <a:xfrm>
            <a:off x="3684133" y="1358269"/>
            <a:ext cx="5185517" cy="3231000"/>
          </a:xfrm>
          <a:prstGeom prst="rect">
            <a:avLst/>
          </a:prstGeom>
        </p:spPr>
        <p:txBody>
          <a:bodyPr spcFirstLastPara="1" wrap="square" lIns="91425" tIns="91425" rIns="91425" bIns="91425" anchor="t" anchorCtr="0">
            <a:noAutofit/>
          </a:bodyPr>
          <a:lstStyle/>
          <a:p>
            <a:pPr marL="342900" indent="-342900"/>
            <a:r>
              <a:rPr lang="en-US" dirty="0"/>
              <a:t>Copyright term has expired</a:t>
            </a:r>
          </a:p>
          <a:p>
            <a:pPr marL="342900" indent="-342900"/>
            <a:r>
              <a:rPr lang="en-US" dirty="0"/>
              <a:t>When a work is not entitled to copyright protection in the first place</a:t>
            </a:r>
          </a:p>
          <a:p>
            <a:pPr marL="800088" lvl="1" indent="-342900"/>
            <a:r>
              <a:rPr lang="en-US" sz="1800" dirty="0"/>
              <a:t>E.g. titles, names, slogans, ideas, facts, data, list of content/ingredients (but trademark or patent law may apply)</a:t>
            </a:r>
          </a:p>
          <a:p>
            <a:pPr marL="0" indent="0">
              <a:buNone/>
            </a:pPr>
            <a:r>
              <a:rPr lang="fr-CA" sz="1800" dirty="0"/>
              <a:t>     </a:t>
            </a:r>
            <a:r>
              <a:rPr lang="fr-CA" b="1" dirty="0"/>
              <a:t>OR</a:t>
            </a:r>
            <a:endParaRPr lang="en-US" b="1" dirty="0"/>
          </a:p>
          <a:p>
            <a:pPr marL="342900" indent="-342900"/>
            <a:r>
              <a:rPr lang="fr-CA" dirty="0"/>
              <a:t>Creator </a:t>
            </a:r>
            <a:r>
              <a:rPr lang="fr-CA" dirty="0" err="1"/>
              <a:t>waived</a:t>
            </a:r>
            <a:r>
              <a:rPr lang="fr-CA" dirty="0"/>
              <a:t> </a:t>
            </a:r>
            <a:r>
              <a:rPr lang="fr-CA" dirty="0" err="1"/>
              <a:t>their</a:t>
            </a:r>
            <a:r>
              <a:rPr lang="fr-CA" dirty="0"/>
              <a:t> </a:t>
            </a:r>
            <a:r>
              <a:rPr lang="fr-CA" dirty="0" err="1"/>
              <a:t>rights</a:t>
            </a:r>
            <a:r>
              <a:rPr lang="fr-CA" dirty="0"/>
              <a:t> and </a:t>
            </a:r>
            <a:r>
              <a:rPr lang="fr-CA" dirty="0" err="1"/>
              <a:t>dedicated</a:t>
            </a:r>
            <a:r>
              <a:rPr lang="fr-CA" dirty="0"/>
              <a:t> </a:t>
            </a:r>
            <a:r>
              <a:rPr lang="fr-CA" dirty="0" err="1"/>
              <a:t>their</a:t>
            </a:r>
            <a:r>
              <a:rPr lang="fr-CA" dirty="0"/>
              <a:t> </a:t>
            </a:r>
            <a:r>
              <a:rPr lang="fr-CA" dirty="0" err="1"/>
              <a:t>work</a:t>
            </a:r>
            <a:r>
              <a:rPr lang="fr-CA" dirty="0"/>
              <a:t> to the public </a:t>
            </a:r>
            <a:r>
              <a:rPr lang="fr-CA" dirty="0" err="1"/>
              <a:t>domain</a:t>
            </a:r>
            <a:endParaRPr lang="en-US" dirty="0"/>
          </a:p>
          <a:p>
            <a:pPr marL="800088" lvl="1" indent="-342900"/>
            <a:endParaRPr lang="en-US" dirty="0">
              <a:highlight>
                <a:srgbClr val="FFCD00"/>
              </a:highlight>
            </a:endParaRPr>
          </a:p>
          <a:p>
            <a:pPr marL="342900" indent="-342900"/>
            <a:endParaRPr dirty="0">
              <a:highlight>
                <a:srgbClr val="FFCD00"/>
              </a:highlight>
            </a:endParaRPr>
          </a:p>
          <a:p>
            <a:pPr marL="0" indent="0">
              <a:buNone/>
            </a:pPr>
            <a:endParaRPr dirty="0"/>
          </a:p>
        </p:txBody>
      </p:sp>
      <p:sp>
        <p:nvSpPr>
          <p:cNvPr id="165" name="Google Shape;165;p19"/>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16</a:t>
            </a:fld>
            <a:endParaRPr dirty="0"/>
          </a:p>
        </p:txBody>
      </p:sp>
      <p:pic>
        <p:nvPicPr>
          <p:cNvPr id="11" name="Graphic 10">
            <a:extLst>
              <a:ext uri="{FF2B5EF4-FFF2-40B4-BE49-F238E27FC236}">
                <a16:creationId xmlns:a16="http://schemas.microsoft.com/office/drawing/2014/main" id="{82F91725-86BC-4D73-9F9A-83D65F469A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265435" y="1876489"/>
            <a:ext cx="2076574" cy="731520"/>
          </a:xfrm>
          <a:prstGeom prst="rect">
            <a:avLst/>
          </a:prstGeom>
        </p:spPr>
      </p:pic>
      <p:pic>
        <p:nvPicPr>
          <p:cNvPr id="5" name="Graphic 4">
            <a:extLst>
              <a:ext uri="{FF2B5EF4-FFF2-40B4-BE49-F238E27FC236}">
                <a16:creationId xmlns:a16="http://schemas.microsoft.com/office/drawing/2014/main" id="{4497386C-EC8F-48C8-9D3A-6A1CAF6215A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265435" y="3439048"/>
            <a:ext cx="667512" cy="667512"/>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05263" y="3532557"/>
            <a:ext cx="1336746" cy="470899"/>
          </a:xfrm>
          <a:prstGeom prst="rect">
            <a:avLst/>
          </a:prstGeom>
        </p:spPr>
      </p:pic>
      <p:sp>
        <p:nvSpPr>
          <p:cNvPr id="15" name="TextBox 14"/>
          <p:cNvSpPr txBox="1"/>
          <p:nvPr/>
        </p:nvSpPr>
        <p:spPr>
          <a:xfrm>
            <a:off x="1786364" y="4106560"/>
            <a:ext cx="1034716" cy="523220"/>
          </a:xfrm>
          <a:prstGeom prst="rect">
            <a:avLst/>
          </a:prstGeom>
          <a:noFill/>
        </p:spPr>
        <p:txBody>
          <a:bodyPr wrap="square" rtlCol="0">
            <a:spAutoFit/>
          </a:bodyPr>
          <a:lstStyle/>
          <a:p>
            <a:r>
              <a:rPr lang="en-CA" sz="2800" b="1" dirty="0">
                <a:latin typeface="Quattrocento Sans" panose="020B0604020202020204" charset="0"/>
                <a:cs typeface="Simplified Arabic" panose="02020603050405020304" pitchFamily="18" charset="-78"/>
              </a:rPr>
              <a:t>CC0</a:t>
            </a:r>
          </a:p>
        </p:txBody>
      </p:sp>
    </p:spTree>
    <p:extLst>
      <p:ext uri="{BB962C8B-B14F-4D97-AF65-F5344CB8AC3E}">
        <p14:creationId xmlns:p14="http://schemas.microsoft.com/office/powerpoint/2010/main" val="1829135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B0562-9F6D-47E3-856E-3C5C59935030}"/>
              </a:ext>
            </a:extLst>
          </p:cNvPr>
          <p:cNvSpPr>
            <a:spLocks noGrp="1"/>
          </p:cNvSpPr>
          <p:nvPr>
            <p:ph type="title"/>
          </p:nvPr>
        </p:nvSpPr>
        <p:spPr>
          <a:xfrm>
            <a:off x="1400895" y="818394"/>
            <a:ext cx="6195042" cy="583403"/>
          </a:xfrm>
        </p:spPr>
        <p:txBody>
          <a:bodyPr/>
          <a:lstStyle/>
          <a:p>
            <a:r>
              <a:rPr lang="en-US" sz="2400" dirty="0"/>
              <a:t>Determining Public Domain in Canada </a:t>
            </a:r>
          </a:p>
        </p:txBody>
      </p:sp>
      <p:sp>
        <p:nvSpPr>
          <p:cNvPr id="3" name="Text Placeholder 2">
            <a:extLst>
              <a:ext uri="{FF2B5EF4-FFF2-40B4-BE49-F238E27FC236}">
                <a16:creationId xmlns:a16="http://schemas.microsoft.com/office/drawing/2014/main" id="{625264CB-8D47-403C-AFC7-A25109CA4FB3}"/>
              </a:ext>
            </a:extLst>
          </p:cNvPr>
          <p:cNvSpPr>
            <a:spLocks noGrp="1"/>
          </p:cNvSpPr>
          <p:nvPr>
            <p:ph type="body" idx="1"/>
          </p:nvPr>
        </p:nvSpPr>
        <p:spPr>
          <a:xfrm>
            <a:off x="1138989" y="1616470"/>
            <a:ext cx="7379369" cy="3112200"/>
          </a:xfrm>
        </p:spPr>
        <p:txBody>
          <a:bodyPr/>
          <a:lstStyle/>
          <a:p>
            <a:r>
              <a:rPr lang="en-US" dirty="0"/>
              <a:t>Copyright Term and Canada’s Public Domain (flowchart) – </a:t>
            </a:r>
            <a:r>
              <a:rPr lang="en-US" sz="2000" dirty="0"/>
              <a:t>Copyright Office, University of Alberta</a:t>
            </a:r>
            <a:endParaRPr lang="en-US" dirty="0"/>
          </a:p>
          <a:p>
            <a:pPr lvl="1"/>
            <a:r>
              <a:rPr lang="en-US" sz="1400" dirty="0">
                <a:hlinkClick r:id="rId3"/>
              </a:rPr>
              <a:t>https://cloudfront.ualberta.ca/-/media/ualberta/faculty-and-staff/copyright-office/public-domain-chart-v11-revised.pdf</a:t>
            </a:r>
            <a:endParaRPr lang="en-US" sz="1400" dirty="0"/>
          </a:p>
          <a:p>
            <a:pPr lvl="1"/>
            <a:endParaRPr lang="en-US" sz="1100" dirty="0"/>
          </a:p>
          <a:p>
            <a:endParaRPr lang="en-US" sz="1500" dirty="0"/>
          </a:p>
          <a:p>
            <a:r>
              <a:rPr lang="en-US" dirty="0"/>
              <a:t>Public Domain – </a:t>
            </a:r>
            <a:r>
              <a:rPr lang="en-US" sz="2000" dirty="0"/>
              <a:t>Copyright Educational Resources Guide, Library, University of British Columbia </a:t>
            </a:r>
          </a:p>
          <a:p>
            <a:pPr lvl="1"/>
            <a:r>
              <a:rPr lang="en-US" sz="1400" dirty="0">
                <a:hlinkClick r:id="rId4"/>
              </a:rPr>
              <a:t>http://guides.library.ubc.ca/c.php?g=698822&amp;p=4961440</a:t>
            </a:r>
            <a:endParaRPr lang="en-US" sz="1400" dirty="0"/>
          </a:p>
          <a:p>
            <a:pPr lvl="1"/>
            <a:endParaRPr lang="en-US" sz="1600" dirty="0"/>
          </a:p>
          <a:p>
            <a:pPr lvl="1"/>
            <a:endParaRPr lang="en-US" sz="1600" dirty="0"/>
          </a:p>
          <a:p>
            <a:endParaRPr lang="en-US" sz="1500" dirty="0"/>
          </a:p>
          <a:p>
            <a:endParaRPr lang="en-US" sz="1500" dirty="0"/>
          </a:p>
          <a:p>
            <a:endParaRPr lang="en-US" sz="1500" dirty="0"/>
          </a:p>
          <a:p>
            <a:endParaRPr lang="en-US" sz="1400" dirty="0"/>
          </a:p>
          <a:p>
            <a:endParaRPr lang="en-US" dirty="0"/>
          </a:p>
        </p:txBody>
      </p:sp>
      <p:sp>
        <p:nvSpPr>
          <p:cNvPr id="4" name="Slide Number Placeholder 3">
            <a:extLst>
              <a:ext uri="{FF2B5EF4-FFF2-40B4-BE49-F238E27FC236}">
                <a16:creationId xmlns:a16="http://schemas.microsoft.com/office/drawing/2014/main" id="{D6610FA2-17A1-4522-AB3C-B5E2F9C37D44}"/>
              </a:ext>
            </a:extLst>
          </p:cNvPr>
          <p:cNvSpPr>
            <a:spLocks noGrp="1"/>
          </p:cNvSpPr>
          <p:nvPr>
            <p:ph type="sldNum" idx="12"/>
          </p:nvPr>
        </p:nvSpPr>
        <p:spPr>
          <a:xfrm>
            <a:off x="8583332" y="4749851"/>
            <a:ext cx="548700" cy="393600"/>
          </a:xfrm>
        </p:spPr>
        <p:txBody>
          <a:bodyPr/>
          <a:lstStyle/>
          <a:p>
            <a:fld id="{00000000-1234-1234-1234-123412341234}" type="slidenum">
              <a:rPr lang="en" smtClean="0"/>
              <a:pPr/>
              <a:t>17</a:t>
            </a:fld>
            <a:endParaRPr lang="en" dirty="0"/>
          </a:p>
        </p:txBody>
      </p:sp>
    </p:spTree>
    <p:extLst>
      <p:ext uri="{BB962C8B-B14F-4D97-AF65-F5344CB8AC3E}">
        <p14:creationId xmlns:p14="http://schemas.microsoft.com/office/powerpoint/2010/main" val="2136432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29726" y="1102895"/>
            <a:ext cx="3898232" cy="84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021" y="866274"/>
            <a:ext cx="1459832" cy="473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13CCA6-FAA4-4261-9386-6518A8919C2C}"/>
              </a:ext>
            </a:extLst>
          </p:cNvPr>
          <p:cNvSpPr>
            <a:spLocks noGrp="1"/>
          </p:cNvSpPr>
          <p:nvPr>
            <p:ph type="title"/>
          </p:nvPr>
        </p:nvSpPr>
        <p:spPr>
          <a:xfrm>
            <a:off x="1304642" y="347355"/>
            <a:ext cx="5539674" cy="435600"/>
          </a:xfrm>
        </p:spPr>
        <p:txBody>
          <a:bodyPr/>
          <a:lstStyle/>
          <a:p>
            <a:r>
              <a:rPr lang="en-US" sz="2400" dirty="0"/>
              <a:t>Fair Dealing Analysis</a:t>
            </a:r>
          </a:p>
        </p:txBody>
      </p:sp>
      <p:sp>
        <p:nvSpPr>
          <p:cNvPr id="3" name="Slide Number Placeholder 2">
            <a:extLst>
              <a:ext uri="{FF2B5EF4-FFF2-40B4-BE49-F238E27FC236}">
                <a16:creationId xmlns:a16="http://schemas.microsoft.com/office/drawing/2014/main" id="{6DFAAD24-36B7-4AC6-A5EA-510D55B42D71}"/>
              </a:ext>
            </a:extLst>
          </p:cNvPr>
          <p:cNvSpPr>
            <a:spLocks noGrp="1"/>
          </p:cNvSpPr>
          <p:nvPr>
            <p:ph type="sldNum" idx="12"/>
          </p:nvPr>
        </p:nvSpPr>
        <p:spPr>
          <a:xfrm>
            <a:off x="8591353" y="4749851"/>
            <a:ext cx="548700" cy="393600"/>
          </a:xfrm>
        </p:spPr>
        <p:txBody>
          <a:bodyPr/>
          <a:lstStyle/>
          <a:p>
            <a:fld id="{00000000-1234-1234-1234-123412341234}" type="slidenum">
              <a:rPr lang="en" smtClean="0"/>
              <a:pPr/>
              <a:t>18</a:t>
            </a:fld>
            <a:endParaRPr lang="en" dirty="0"/>
          </a:p>
        </p:txBody>
      </p:sp>
      <p:graphicFrame>
        <p:nvGraphicFramePr>
          <p:cNvPr id="8" name="Table 7">
            <a:extLst>
              <a:ext uri="{FF2B5EF4-FFF2-40B4-BE49-F238E27FC236}">
                <a16:creationId xmlns:a16="http://schemas.microsoft.com/office/drawing/2014/main" id="{ED104976-CA1A-4F44-9878-F900C1FF29F0}"/>
              </a:ext>
            </a:extLst>
          </p:cNvPr>
          <p:cNvGraphicFramePr>
            <a:graphicFrameLocks noGrp="1"/>
          </p:cNvGraphicFramePr>
          <p:nvPr>
            <p:extLst>
              <p:ext uri="{D42A27DB-BD31-4B8C-83A1-F6EECF244321}">
                <p14:modId xmlns:p14="http://schemas.microsoft.com/office/powerpoint/2010/main" val="1126634036"/>
              </p:ext>
            </p:extLst>
          </p:nvPr>
        </p:nvGraphicFramePr>
        <p:xfrm>
          <a:off x="737937" y="1102895"/>
          <a:ext cx="7575767" cy="3547841"/>
        </p:xfrm>
        <a:graphic>
          <a:graphicData uri="http://schemas.openxmlformats.org/drawingml/2006/table">
            <a:tbl>
              <a:tblPr firstRow="1" bandRow="1">
                <a:tableStyleId>{0E3FDE45-AF77-4B5C-9715-49D594BDF05E}</a:tableStyleId>
              </a:tblPr>
              <a:tblGrid>
                <a:gridCol w="1800551">
                  <a:extLst>
                    <a:ext uri="{9D8B030D-6E8A-4147-A177-3AD203B41FA5}">
                      <a16:colId xmlns:a16="http://schemas.microsoft.com/office/drawing/2014/main" val="2194028593"/>
                    </a:ext>
                  </a:extLst>
                </a:gridCol>
                <a:gridCol w="2743119">
                  <a:extLst>
                    <a:ext uri="{9D8B030D-6E8A-4147-A177-3AD203B41FA5}">
                      <a16:colId xmlns:a16="http://schemas.microsoft.com/office/drawing/2014/main" val="1821884584"/>
                    </a:ext>
                  </a:extLst>
                </a:gridCol>
                <a:gridCol w="3032097">
                  <a:extLst>
                    <a:ext uri="{9D8B030D-6E8A-4147-A177-3AD203B41FA5}">
                      <a16:colId xmlns:a16="http://schemas.microsoft.com/office/drawing/2014/main" val="4172624092"/>
                    </a:ext>
                  </a:extLst>
                </a:gridCol>
              </a:tblGrid>
              <a:tr h="559346">
                <a:tc>
                  <a:txBody>
                    <a:bodyPr/>
                    <a:lstStyle/>
                    <a:p>
                      <a:pPr algn="ctr"/>
                      <a:r>
                        <a:rPr lang="en-US" sz="1600" dirty="0"/>
                        <a:t>Nature of the </a:t>
                      </a:r>
                    </a:p>
                    <a:p>
                      <a:pPr algn="ctr"/>
                      <a:r>
                        <a:rPr lang="en-US" sz="1600" dirty="0"/>
                        <a:t>Dealing</a:t>
                      </a:r>
                      <a:endParaRPr lang="en-US" sz="1600" dirty="0">
                        <a:solidFill>
                          <a:schemeClr val="tx1"/>
                        </a:solidFill>
                      </a:endParaRPr>
                    </a:p>
                  </a:txBody>
                  <a:tcPr/>
                </a:tc>
                <a:tc>
                  <a:txBody>
                    <a:bodyPr/>
                    <a:lstStyle/>
                    <a:p>
                      <a:pPr algn="ctr"/>
                      <a:r>
                        <a:rPr lang="en-US" sz="1600" dirty="0"/>
                        <a:t>More Fair</a:t>
                      </a:r>
                      <a:endParaRPr lang="en-US" sz="1600" dirty="0">
                        <a:solidFill>
                          <a:schemeClr val="tx1"/>
                        </a:solidFill>
                      </a:endParaRPr>
                    </a:p>
                  </a:txBody>
                  <a:tcPr/>
                </a:tc>
                <a:tc>
                  <a:txBody>
                    <a:bodyPr/>
                    <a:lstStyle/>
                    <a:p>
                      <a:pPr algn="ctr"/>
                      <a:r>
                        <a:rPr lang="en-US" sz="1600" dirty="0"/>
                        <a:t>Less Fair</a:t>
                      </a:r>
                      <a:endParaRPr lang="en-US" sz="1600" dirty="0">
                        <a:solidFill>
                          <a:schemeClr val="tx1"/>
                        </a:solidFill>
                      </a:endParaRPr>
                    </a:p>
                  </a:txBody>
                  <a:tcPr/>
                </a:tc>
                <a:extLst>
                  <a:ext uri="{0D108BD9-81ED-4DB2-BD59-A6C34878D82A}">
                    <a16:rowId xmlns:a16="http://schemas.microsoft.com/office/drawing/2014/main" val="1526048334"/>
                  </a:ext>
                </a:extLst>
              </a:tr>
              <a:tr h="400316">
                <a:tc>
                  <a:txBody>
                    <a:bodyPr/>
                    <a:lstStyle/>
                    <a:p>
                      <a:r>
                        <a:rPr lang="en-US" dirty="0"/>
                        <a:t>Purpose</a:t>
                      </a:r>
                    </a:p>
                  </a:txBody>
                  <a:tcPr/>
                </a:tc>
                <a:tc>
                  <a:txBody>
                    <a:bodyPr/>
                    <a:lstStyle/>
                    <a:p>
                      <a:r>
                        <a:rPr lang="en-US" dirty="0"/>
                        <a:t>Education/training</a:t>
                      </a:r>
                    </a:p>
                  </a:txBody>
                  <a:tcPr/>
                </a:tc>
                <a:tc>
                  <a:txBody>
                    <a:bodyPr/>
                    <a:lstStyle/>
                    <a:p>
                      <a:r>
                        <a:rPr lang="en-US" dirty="0"/>
                        <a:t>Commercial/for profit</a:t>
                      </a:r>
                    </a:p>
                  </a:txBody>
                  <a:tcPr/>
                </a:tc>
                <a:extLst>
                  <a:ext uri="{0D108BD9-81ED-4DB2-BD59-A6C34878D82A}">
                    <a16:rowId xmlns:a16="http://schemas.microsoft.com/office/drawing/2014/main" val="3393186996"/>
                  </a:ext>
                </a:extLst>
              </a:tr>
              <a:tr h="439575">
                <a:tc>
                  <a:txBody>
                    <a:bodyPr/>
                    <a:lstStyle/>
                    <a:p>
                      <a:r>
                        <a:rPr lang="en-US" dirty="0"/>
                        <a:t>Character</a:t>
                      </a:r>
                    </a:p>
                  </a:txBody>
                  <a:tcPr/>
                </a:tc>
                <a:tc>
                  <a:txBody>
                    <a:bodyPr/>
                    <a:lstStyle/>
                    <a:p>
                      <a:r>
                        <a:rPr lang="en-US" dirty="0"/>
                        <a:t>Single copy; limited distribution</a:t>
                      </a:r>
                    </a:p>
                  </a:txBody>
                  <a:tcPr/>
                </a:tc>
                <a:tc>
                  <a:txBody>
                    <a:bodyPr/>
                    <a:lstStyle/>
                    <a:p>
                      <a:r>
                        <a:rPr lang="en-US" dirty="0"/>
                        <a:t>Multiple copies; wide distribution</a:t>
                      </a:r>
                    </a:p>
                  </a:txBody>
                  <a:tcPr/>
                </a:tc>
                <a:extLst>
                  <a:ext uri="{0D108BD9-81ED-4DB2-BD59-A6C34878D82A}">
                    <a16:rowId xmlns:a16="http://schemas.microsoft.com/office/drawing/2014/main" val="3002872739"/>
                  </a:ext>
                </a:extLst>
              </a:tr>
              <a:tr h="439575">
                <a:tc>
                  <a:txBody>
                    <a:bodyPr/>
                    <a:lstStyle/>
                    <a:p>
                      <a:r>
                        <a:rPr lang="en-US" dirty="0"/>
                        <a:t>Amount</a:t>
                      </a:r>
                    </a:p>
                  </a:txBody>
                  <a:tcPr/>
                </a:tc>
                <a:tc>
                  <a:txBody>
                    <a:bodyPr/>
                    <a:lstStyle/>
                    <a:p>
                      <a:r>
                        <a:rPr lang="en-US" dirty="0"/>
                        <a:t>Least amount</a:t>
                      </a:r>
                    </a:p>
                  </a:txBody>
                  <a:tcPr/>
                </a:tc>
                <a:tc>
                  <a:txBody>
                    <a:bodyPr/>
                    <a:lstStyle/>
                    <a:p>
                      <a:r>
                        <a:rPr lang="en-US" dirty="0"/>
                        <a:t>Entire work/significant excerpt</a:t>
                      </a:r>
                    </a:p>
                  </a:txBody>
                  <a:tcPr/>
                </a:tc>
                <a:extLst>
                  <a:ext uri="{0D108BD9-81ED-4DB2-BD59-A6C34878D82A}">
                    <a16:rowId xmlns:a16="http://schemas.microsoft.com/office/drawing/2014/main" val="3671521566"/>
                  </a:ext>
                </a:extLst>
              </a:tr>
              <a:tr h="439575">
                <a:tc>
                  <a:txBody>
                    <a:bodyPr/>
                    <a:lstStyle/>
                    <a:p>
                      <a:r>
                        <a:rPr lang="en-US" dirty="0"/>
                        <a:t>Nature</a:t>
                      </a:r>
                    </a:p>
                  </a:txBody>
                  <a:tcPr/>
                </a:tc>
                <a:tc>
                  <a:txBody>
                    <a:bodyPr/>
                    <a:lstStyle/>
                    <a:p>
                      <a:r>
                        <a:rPr lang="en-US" dirty="0"/>
                        <a:t>Published; in the public interest</a:t>
                      </a:r>
                    </a:p>
                  </a:txBody>
                  <a:tcPr/>
                </a:tc>
                <a:tc>
                  <a:txBody>
                    <a:bodyPr/>
                    <a:lstStyle/>
                    <a:p>
                      <a:r>
                        <a:rPr lang="en-US" dirty="0"/>
                        <a:t>Unpublished; confidential</a:t>
                      </a:r>
                    </a:p>
                  </a:txBody>
                  <a:tcPr/>
                </a:tc>
                <a:extLst>
                  <a:ext uri="{0D108BD9-81ED-4DB2-BD59-A6C34878D82A}">
                    <a16:rowId xmlns:a16="http://schemas.microsoft.com/office/drawing/2014/main" val="3460828026"/>
                  </a:ext>
                </a:extLst>
              </a:tr>
              <a:tr h="493632">
                <a:tc>
                  <a:txBody>
                    <a:bodyPr/>
                    <a:lstStyle/>
                    <a:p>
                      <a:r>
                        <a:rPr lang="en-US" dirty="0"/>
                        <a:t>Available alternatives</a:t>
                      </a:r>
                    </a:p>
                  </a:txBody>
                  <a:tcPr/>
                </a:tc>
                <a:tc>
                  <a:txBody>
                    <a:bodyPr/>
                    <a:lstStyle/>
                    <a:p>
                      <a:r>
                        <a:rPr lang="en-US" dirty="0"/>
                        <a:t>No suitable alternative work</a:t>
                      </a:r>
                    </a:p>
                  </a:txBody>
                  <a:tcPr/>
                </a:tc>
                <a:tc>
                  <a:txBody>
                    <a:bodyPr/>
                    <a:lstStyle/>
                    <a:p>
                      <a:r>
                        <a:rPr lang="en-US" dirty="0"/>
                        <a:t>Suitable non-copyrighted work available</a:t>
                      </a:r>
                    </a:p>
                  </a:txBody>
                  <a:tcPr/>
                </a:tc>
                <a:extLst>
                  <a:ext uri="{0D108BD9-81ED-4DB2-BD59-A6C34878D82A}">
                    <a16:rowId xmlns:a16="http://schemas.microsoft.com/office/drawing/2014/main" val="1823029315"/>
                  </a:ext>
                </a:extLst>
              </a:tr>
              <a:tr h="696892">
                <a:tc>
                  <a:txBody>
                    <a:bodyPr/>
                    <a:lstStyle/>
                    <a:p>
                      <a:r>
                        <a:rPr lang="en-US" dirty="0"/>
                        <a:t>Effect</a:t>
                      </a:r>
                    </a:p>
                  </a:txBody>
                  <a:tcPr/>
                </a:tc>
                <a:tc>
                  <a:txBody>
                    <a:bodyPr/>
                    <a:lstStyle/>
                    <a:p>
                      <a:r>
                        <a:rPr lang="en-US" dirty="0"/>
                        <a:t>No detrimental effect on original work</a:t>
                      </a:r>
                    </a:p>
                  </a:txBody>
                  <a:tcPr/>
                </a:tc>
                <a:tc>
                  <a:txBody>
                    <a:bodyPr/>
                    <a:lstStyle/>
                    <a:p>
                      <a:r>
                        <a:rPr lang="en-US" dirty="0"/>
                        <a:t>Competing with original work; negative impact</a:t>
                      </a:r>
                    </a:p>
                    <a:p>
                      <a:endParaRPr lang="en-US" dirty="0"/>
                    </a:p>
                  </a:txBody>
                  <a:tcPr/>
                </a:tc>
                <a:extLst>
                  <a:ext uri="{0D108BD9-81ED-4DB2-BD59-A6C34878D82A}">
                    <a16:rowId xmlns:a16="http://schemas.microsoft.com/office/drawing/2014/main" val="2962996438"/>
                  </a:ext>
                </a:extLst>
              </a:tr>
            </a:tbl>
          </a:graphicData>
        </a:graphic>
      </p:graphicFrame>
      <p:cxnSp>
        <p:nvCxnSpPr>
          <p:cNvPr id="7" name="Google Shape;409;p36"/>
          <p:cNvCxnSpPr/>
          <p:nvPr/>
        </p:nvCxnSpPr>
        <p:spPr>
          <a:xfrm>
            <a:off x="-10001" y="570498"/>
            <a:ext cx="1230195" cy="0"/>
          </a:xfrm>
          <a:prstGeom prst="straightConnector1">
            <a:avLst/>
          </a:prstGeom>
          <a:noFill/>
          <a:ln w="9525" cap="flat" cmpd="sng">
            <a:solidFill>
              <a:srgbClr val="CCCCCC"/>
            </a:solidFill>
            <a:prstDash val="solid"/>
            <a:round/>
            <a:headEnd type="none" w="med" len="med"/>
            <a:tailEnd type="none" w="med" len="med"/>
          </a:ln>
        </p:spPr>
      </p:cxnSp>
      <p:sp>
        <p:nvSpPr>
          <p:cNvPr id="9" name="Google Shape;412;p36"/>
          <p:cNvSpPr/>
          <p:nvPr/>
        </p:nvSpPr>
        <p:spPr>
          <a:xfrm>
            <a:off x="706928" y="338109"/>
            <a:ext cx="430984" cy="430984"/>
          </a:xfrm>
          <a:prstGeom prst="ellipse">
            <a:avLst/>
          </a:prstGeom>
          <a:solidFill>
            <a:srgbClr val="FFCD00"/>
          </a:solidFill>
          <a:ln>
            <a:noFill/>
          </a:ln>
        </p:spPr>
        <p:txBody>
          <a:bodyPr spcFirstLastPara="1" wrap="square" lIns="91425" tIns="91425" rIns="91425" bIns="91425" anchor="ctr" anchorCtr="0">
            <a:noAutofit/>
          </a:bodyPr>
          <a:lstStyle/>
          <a:p>
            <a:endParaRPr/>
          </a:p>
        </p:txBody>
      </p:sp>
      <p:cxnSp>
        <p:nvCxnSpPr>
          <p:cNvPr id="10" name="Google Shape;409;p36"/>
          <p:cNvCxnSpPr/>
          <p:nvPr/>
        </p:nvCxnSpPr>
        <p:spPr>
          <a:xfrm>
            <a:off x="4882432" y="570499"/>
            <a:ext cx="4246969" cy="0"/>
          </a:xfrm>
          <a:prstGeom prst="straightConnector1">
            <a:avLst/>
          </a:prstGeom>
          <a:noFill/>
          <a:ln w="9525" cap="flat" cmpd="sng">
            <a:solidFill>
              <a:srgbClr val="CCCCCC"/>
            </a:solidFill>
            <a:prstDash val="solid"/>
            <a:round/>
            <a:headEnd type="none" w="med" len="med"/>
            <a:tailEnd type="none" w="med" len="med"/>
          </a:ln>
        </p:spPr>
      </p:cxnSp>
    </p:spTree>
    <p:extLst>
      <p:ext uri="{BB962C8B-B14F-4D97-AF65-F5344CB8AC3E}">
        <p14:creationId xmlns:p14="http://schemas.microsoft.com/office/powerpoint/2010/main" val="1572015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B0562-9F6D-47E3-856E-3C5C59935030}"/>
              </a:ext>
            </a:extLst>
          </p:cNvPr>
          <p:cNvSpPr>
            <a:spLocks noGrp="1"/>
          </p:cNvSpPr>
          <p:nvPr>
            <p:ph type="title"/>
          </p:nvPr>
        </p:nvSpPr>
        <p:spPr>
          <a:xfrm>
            <a:off x="1400895" y="818394"/>
            <a:ext cx="6195042" cy="583403"/>
          </a:xfrm>
        </p:spPr>
        <p:txBody>
          <a:bodyPr/>
          <a:lstStyle/>
          <a:p>
            <a:r>
              <a:rPr lang="en-US" sz="2400" dirty="0"/>
              <a:t>Other Exceptions and Limits</a:t>
            </a:r>
          </a:p>
        </p:txBody>
      </p:sp>
      <p:sp>
        <p:nvSpPr>
          <p:cNvPr id="3" name="Text Placeholder 2">
            <a:extLst>
              <a:ext uri="{FF2B5EF4-FFF2-40B4-BE49-F238E27FC236}">
                <a16:creationId xmlns:a16="http://schemas.microsoft.com/office/drawing/2014/main" id="{625264CB-8D47-403C-AFC7-A25109CA4FB3}"/>
              </a:ext>
            </a:extLst>
          </p:cNvPr>
          <p:cNvSpPr>
            <a:spLocks noGrp="1"/>
          </p:cNvSpPr>
          <p:nvPr>
            <p:ph type="body" idx="1"/>
          </p:nvPr>
        </p:nvSpPr>
        <p:spPr>
          <a:xfrm>
            <a:off x="1138989" y="1616470"/>
            <a:ext cx="7379369" cy="2658751"/>
          </a:xfrm>
        </p:spPr>
        <p:txBody>
          <a:bodyPr/>
          <a:lstStyle/>
          <a:p>
            <a:r>
              <a:rPr lang="en-US" dirty="0"/>
              <a:t>Linking</a:t>
            </a:r>
            <a:endParaRPr lang="en-US" sz="1100" dirty="0"/>
          </a:p>
          <a:p>
            <a:endParaRPr lang="en-US" sz="1500" dirty="0"/>
          </a:p>
          <a:p>
            <a:r>
              <a:rPr lang="en-US" dirty="0"/>
              <a:t>Insubstantial use</a:t>
            </a:r>
            <a:endParaRPr lang="en-US" sz="1600" dirty="0"/>
          </a:p>
          <a:p>
            <a:pPr lvl="1"/>
            <a:endParaRPr lang="en-US" sz="1600" dirty="0"/>
          </a:p>
          <a:p>
            <a:endParaRPr lang="en-US" sz="1500" dirty="0"/>
          </a:p>
          <a:p>
            <a:endParaRPr lang="en-US" sz="1500" dirty="0"/>
          </a:p>
          <a:p>
            <a:endParaRPr lang="en-US" sz="1500" dirty="0"/>
          </a:p>
          <a:p>
            <a:endParaRPr lang="en-US" sz="1400" dirty="0"/>
          </a:p>
          <a:p>
            <a:endParaRPr lang="en-US" dirty="0"/>
          </a:p>
        </p:txBody>
      </p:sp>
      <p:sp>
        <p:nvSpPr>
          <p:cNvPr id="4" name="Slide Number Placeholder 3">
            <a:extLst>
              <a:ext uri="{FF2B5EF4-FFF2-40B4-BE49-F238E27FC236}">
                <a16:creationId xmlns:a16="http://schemas.microsoft.com/office/drawing/2014/main" id="{D6610FA2-17A1-4522-AB3C-B5E2F9C37D44}"/>
              </a:ext>
            </a:extLst>
          </p:cNvPr>
          <p:cNvSpPr>
            <a:spLocks noGrp="1"/>
          </p:cNvSpPr>
          <p:nvPr>
            <p:ph type="sldNum" idx="12"/>
          </p:nvPr>
        </p:nvSpPr>
        <p:spPr>
          <a:xfrm>
            <a:off x="8583332" y="4749851"/>
            <a:ext cx="548700" cy="393600"/>
          </a:xfrm>
        </p:spPr>
        <p:txBody>
          <a:bodyPr/>
          <a:lstStyle/>
          <a:p>
            <a:fld id="{00000000-1234-1234-1234-123412341234}" type="slidenum">
              <a:rPr lang="en" smtClean="0"/>
              <a:pPr/>
              <a:t>19</a:t>
            </a:fld>
            <a:endParaRPr lang="en" dirty="0"/>
          </a:p>
        </p:txBody>
      </p:sp>
    </p:spTree>
    <p:extLst>
      <p:ext uri="{BB962C8B-B14F-4D97-AF65-F5344CB8AC3E}">
        <p14:creationId xmlns:p14="http://schemas.microsoft.com/office/powerpoint/2010/main" val="4291990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3" name="Google Shape;103;p14"/>
          <p:cNvSpPr txBox="1">
            <a:spLocks noGrp="1"/>
          </p:cNvSpPr>
          <p:nvPr>
            <p:ph type="ctrTitle" idx="4294967295"/>
          </p:nvPr>
        </p:nvSpPr>
        <p:spPr>
          <a:xfrm>
            <a:off x="1966436" y="268950"/>
            <a:ext cx="5375943"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Your instructors</a:t>
            </a:r>
            <a:endParaRPr sz="4000" dirty="0"/>
          </a:p>
        </p:txBody>
      </p:sp>
      <p:sp>
        <p:nvSpPr>
          <p:cNvPr id="105" name="Google Shape;105;p14"/>
          <p:cNvSpPr txBox="1">
            <a:spLocks noGrp="1"/>
          </p:cNvSpPr>
          <p:nvPr>
            <p:ph type="sldNum" idx="12"/>
          </p:nvPr>
        </p:nvSpPr>
        <p:spPr>
          <a:xfrm>
            <a:off x="8583332"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grpSp>
        <p:nvGrpSpPr>
          <p:cNvPr id="4" name="Group 3"/>
          <p:cNvGrpSpPr/>
          <p:nvPr/>
        </p:nvGrpSpPr>
        <p:grpSpPr>
          <a:xfrm>
            <a:off x="2008008" y="1274941"/>
            <a:ext cx="5292798" cy="3231000"/>
            <a:chOff x="2008009" y="1618700"/>
            <a:chExt cx="5292798" cy="3231000"/>
          </a:xfrm>
        </p:grpSpPr>
        <p:sp>
          <p:nvSpPr>
            <p:cNvPr id="8" name="Text Placeholder 2">
              <a:extLst>
                <a:ext uri="{FF2B5EF4-FFF2-40B4-BE49-F238E27FC236}">
                  <a16:creationId xmlns:a16="http://schemas.microsoft.com/office/drawing/2014/main" id="{2C51E373-E122-427B-9FB0-2D871C15C039}"/>
                </a:ext>
              </a:extLst>
            </p:cNvPr>
            <p:cNvSpPr txBox="1">
              <a:spLocks/>
            </p:cNvSpPr>
            <p:nvPr/>
          </p:nvSpPr>
          <p:spPr>
            <a:xfrm>
              <a:off x="2008009" y="1618700"/>
              <a:ext cx="5292798" cy="3231000"/>
            </a:xfrm>
            <a:prstGeom prst="rect">
              <a:avLst/>
            </a:prstGeom>
            <a:ln w="76200">
              <a:solidFill>
                <a:srgbClr val="FFC000"/>
              </a:solidFill>
            </a:ln>
            <a:scene3d>
              <a:camera prst="orthographicFront"/>
              <a:lightRig rig="threePt" dir="t"/>
            </a:scene3d>
            <a:sp3d>
              <a:bevelT/>
            </a:sp3d>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01598"/>
              <a:endParaRPr lang="en-US" dirty="0"/>
            </a:p>
            <a:p>
              <a:pPr marL="101598"/>
              <a:endParaRPr lang="en-US" dirty="0"/>
            </a:p>
            <a:p>
              <a:pPr marL="101598"/>
              <a:endParaRPr lang="en-US" dirty="0"/>
            </a:p>
            <a:p>
              <a:pPr marL="101598"/>
              <a:endParaRPr lang="en-US" dirty="0"/>
            </a:p>
            <a:p>
              <a:pPr marL="101598"/>
              <a:endParaRPr lang="en-US" dirty="0"/>
            </a:p>
            <a:p>
              <a:pPr marL="101598"/>
              <a:endParaRPr lang="en-US" dirty="0"/>
            </a:p>
            <a:p>
              <a:pPr marL="101598"/>
              <a:endParaRPr lang="en-US" dirty="0"/>
            </a:p>
          </p:txBody>
        </p:sp>
        <p:pic>
          <p:nvPicPr>
            <p:cNvPr id="9" name="Picture 8" descr="A person in a blue shirt&#10;&#10;Description automatically generated">
              <a:extLst>
                <a:ext uri="{FF2B5EF4-FFF2-40B4-BE49-F238E27FC236}">
                  <a16:creationId xmlns:a16="http://schemas.microsoft.com/office/drawing/2014/main" id="{3DA3C15A-78FF-4ED3-8F57-899C91A58381}"/>
                </a:ext>
              </a:extLst>
            </p:cNvPr>
            <p:cNvPicPr>
              <a:picLocks noChangeAspect="1"/>
            </p:cNvPicPr>
            <p:nvPr/>
          </p:nvPicPr>
          <p:blipFill>
            <a:blip r:embed="rId3"/>
            <a:stretch>
              <a:fillRect/>
            </a:stretch>
          </p:blipFill>
          <p:spPr>
            <a:xfrm>
              <a:off x="2426650" y="1934832"/>
              <a:ext cx="2057399" cy="2286000"/>
            </a:xfrm>
            <a:prstGeom prst="rect">
              <a:avLst/>
            </a:prstGeom>
          </p:spPr>
        </p:pic>
        <p:pic>
          <p:nvPicPr>
            <p:cNvPr id="10" name="Picture 9" descr="A person wearing glasses&#10;&#10;Description automatically generated">
              <a:extLst>
                <a:ext uri="{FF2B5EF4-FFF2-40B4-BE49-F238E27FC236}">
                  <a16:creationId xmlns:a16="http://schemas.microsoft.com/office/drawing/2014/main" id="{324103F2-00E1-4332-A894-E7102E8C17EB}"/>
                </a:ext>
              </a:extLst>
            </p:cNvPr>
            <p:cNvPicPr>
              <a:picLocks noChangeAspect="1"/>
            </p:cNvPicPr>
            <p:nvPr/>
          </p:nvPicPr>
          <p:blipFill>
            <a:blip r:embed="rId4"/>
            <a:stretch>
              <a:fillRect/>
            </a:stretch>
          </p:blipFill>
          <p:spPr>
            <a:xfrm>
              <a:off x="4824005" y="1933288"/>
              <a:ext cx="1982439" cy="2286000"/>
            </a:xfrm>
            <a:prstGeom prst="rect">
              <a:avLst/>
            </a:prstGeom>
          </p:spPr>
        </p:pic>
        <p:sp>
          <p:nvSpPr>
            <p:cNvPr id="11" name="Rectangle 10">
              <a:extLst>
                <a:ext uri="{FF2B5EF4-FFF2-40B4-BE49-F238E27FC236}">
                  <a16:creationId xmlns:a16="http://schemas.microsoft.com/office/drawing/2014/main" id="{E9B6763B-C2AC-4CD3-9B7A-E1D0F992B21B}"/>
                </a:ext>
              </a:extLst>
            </p:cNvPr>
            <p:cNvSpPr/>
            <p:nvPr/>
          </p:nvSpPr>
          <p:spPr>
            <a:xfrm>
              <a:off x="2426650" y="4273965"/>
              <a:ext cx="2021707" cy="400110"/>
            </a:xfrm>
            <a:prstGeom prst="rect">
              <a:avLst/>
            </a:prstGeom>
          </p:spPr>
          <p:txBody>
            <a:bodyPr wrap="none">
              <a:spAutoFit/>
            </a:bodyPr>
            <a:lstStyle/>
            <a:p>
              <a:pPr algn="ctr"/>
              <a:r>
                <a:rPr lang="en-US" sz="2000" b="1" i="1" dirty="0" err="1">
                  <a:highlight>
                    <a:srgbClr val="FFCD00"/>
                  </a:highlight>
                  <a:latin typeface="Lora"/>
                  <a:ea typeface="Lora"/>
                  <a:cs typeface="Lora"/>
                  <a:sym typeface="Lora"/>
                </a:rPr>
                <a:t>Mélanie</a:t>
              </a:r>
              <a:r>
                <a:rPr lang="en-US" sz="2000" b="1" i="1" dirty="0">
                  <a:highlight>
                    <a:srgbClr val="FFCD00"/>
                  </a:highlight>
                  <a:latin typeface="Lora"/>
                  <a:ea typeface="Lora"/>
                  <a:cs typeface="Lora"/>
                  <a:sym typeface="Lora"/>
                </a:rPr>
                <a:t> Brunet</a:t>
              </a:r>
            </a:p>
          </p:txBody>
        </p:sp>
        <p:sp>
          <p:nvSpPr>
            <p:cNvPr id="12" name="Rectangle 11">
              <a:extLst>
                <a:ext uri="{FF2B5EF4-FFF2-40B4-BE49-F238E27FC236}">
                  <a16:creationId xmlns:a16="http://schemas.microsoft.com/office/drawing/2014/main" id="{E6FC29DA-484E-4FC4-92CA-C2FBCA070C48}"/>
                </a:ext>
              </a:extLst>
            </p:cNvPr>
            <p:cNvSpPr/>
            <p:nvPr/>
          </p:nvSpPr>
          <p:spPr>
            <a:xfrm>
              <a:off x="4773111" y="4265042"/>
              <a:ext cx="2084225" cy="400110"/>
            </a:xfrm>
            <a:prstGeom prst="rect">
              <a:avLst/>
            </a:prstGeom>
          </p:spPr>
          <p:txBody>
            <a:bodyPr wrap="none">
              <a:spAutoFit/>
            </a:bodyPr>
            <a:lstStyle/>
            <a:p>
              <a:pPr algn="ctr"/>
              <a:r>
                <a:rPr lang="en-US" sz="2000" b="1" i="1" dirty="0">
                  <a:highlight>
                    <a:srgbClr val="FFCD00"/>
                  </a:highlight>
                  <a:latin typeface="Lora"/>
                  <a:ea typeface="Lora"/>
                  <a:cs typeface="Lora"/>
                  <a:sym typeface="Lora"/>
                </a:rPr>
                <a:t>Obianuju Mollel</a:t>
              </a:r>
            </a:p>
          </p:txBody>
        </p:sp>
      </p:grpSp>
    </p:spTree>
    <p:extLst>
      <p:ext uri="{BB962C8B-B14F-4D97-AF65-F5344CB8AC3E}">
        <p14:creationId xmlns:p14="http://schemas.microsoft.com/office/powerpoint/2010/main" val="2471600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2022225" y="1693523"/>
            <a:ext cx="3787800" cy="1159800"/>
          </a:xfrm>
          <a:prstGeom prst="rect">
            <a:avLst/>
          </a:prstGeom>
        </p:spPr>
        <p:txBody>
          <a:bodyPr spcFirstLastPara="1" wrap="square" lIns="91425" tIns="91425" rIns="91425" bIns="91425" anchor="b" anchorCtr="0">
            <a:noAutofit/>
          </a:bodyPr>
          <a:lstStyle/>
          <a:p>
            <a:r>
              <a:rPr lang="en-US" dirty="0"/>
              <a:t>Open Licensing</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dirty="0">
                <a:solidFill>
                  <a:schemeClr val="dk1"/>
                </a:solidFill>
                <a:latin typeface="Lora"/>
                <a:ea typeface="Lora"/>
                <a:cs typeface="Lora"/>
                <a:sym typeface="Lora"/>
              </a:rPr>
              <a:t>4</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20</a:t>
            </a:fld>
            <a:endParaRPr/>
          </a:p>
        </p:txBody>
      </p:sp>
    </p:spTree>
    <p:extLst>
      <p:ext uri="{BB962C8B-B14F-4D97-AF65-F5344CB8AC3E}">
        <p14:creationId xmlns:p14="http://schemas.microsoft.com/office/powerpoint/2010/main" val="10012688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C37D9-CC5B-434A-AD9F-B93FD2947A7E}"/>
              </a:ext>
            </a:extLst>
          </p:cNvPr>
          <p:cNvSpPr>
            <a:spLocks noGrp="1"/>
          </p:cNvSpPr>
          <p:nvPr>
            <p:ph type="title"/>
          </p:nvPr>
        </p:nvSpPr>
        <p:spPr>
          <a:xfrm>
            <a:off x="1432980" y="906626"/>
            <a:ext cx="5263262" cy="435600"/>
          </a:xfrm>
        </p:spPr>
        <p:txBody>
          <a:bodyPr/>
          <a:lstStyle/>
          <a:p>
            <a:r>
              <a:rPr lang="en-US" sz="2400" dirty="0"/>
              <a:t>What is a </a:t>
            </a:r>
            <a:r>
              <a:rPr lang="en-US" sz="2400" dirty="0" err="1"/>
              <a:t>licence</a:t>
            </a:r>
            <a:r>
              <a:rPr lang="en-US" sz="2400" dirty="0"/>
              <a:t>?</a:t>
            </a:r>
          </a:p>
        </p:txBody>
      </p:sp>
      <p:sp>
        <p:nvSpPr>
          <p:cNvPr id="3" name="Text Placeholder 2">
            <a:extLst>
              <a:ext uri="{FF2B5EF4-FFF2-40B4-BE49-F238E27FC236}">
                <a16:creationId xmlns:a16="http://schemas.microsoft.com/office/drawing/2014/main" id="{15CCC24F-94DD-449D-BD5A-5D3EF93CC4C6}"/>
              </a:ext>
            </a:extLst>
          </p:cNvPr>
          <p:cNvSpPr>
            <a:spLocks noGrp="1"/>
          </p:cNvSpPr>
          <p:nvPr>
            <p:ph type="body" idx="1"/>
          </p:nvPr>
        </p:nvSpPr>
        <p:spPr>
          <a:xfrm>
            <a:off x="1491917" y="1616470"/>
            <a:ext cx="6376736" cy="3112200"/>
          </a:xfrm>
        </p:spPr>
        <p:txBody>
          <a:bodyPr/>
          <a:lstStyle/>
          <a:p>
            <a:r>
              <a:rPr lang="en-US" dirty="0"/>
              <a:t>“A </a:t>
            </a:r>
            <a:r>
              <a:rPr lang="en-US" dirty="0" err="1"/>
              <a:t>licence</a:t>
            </a:r>
            <a:r>
              <a:rPr lang="en-US" dirty="0"/>
              <a:t> allows someone else to use a work for certain purposes and under certain conditions.</a:t>
            </a:r>
          </a:p>
          <a:p>
            <a:endParaRPr lang="en-US" dirty="0"/>
          </a:p>
          <a:p>
            <a:r>
              <a:rPr lang="en-US" dirty="0"/>
              <a:t>The copyright owner still retains ownership.”</a:t>
            </a:r>
            <a:endParaRPr lang="fr-CA" sz="800" dirty="0"/>
          </a:p>
          <a:p>
            <a:pPr algn="r"/>
            <a:endParaRPr lang="en-US" sz="800" dirty="0"/>
          </a:p>
          <a:p>
            <a:pPr marL="0" indent="0" algn="r">
              <a:buNone/>
            </a:pPr>
            <a:r>
              <a:rPr lang="en-US" sz="1050" dirty="0">
                <a:hlinkClick r:id="rId3"/>
              </a:rPr>
              <a:t>A Guide to Copyright (Assignments and </a:t>
            </a:r>
            <a:r>
              <a:rPr lang="en-US" sz="1050" dirty="0" err="1">
                <a:hlinkClick r:id="rId3"/>
              </a:rPr>
              <a:t>Licences</a:t>
            </a:r>
            <a:r>
              <a:rPr lang="en-US" sz="1050" dirty="0">
                <a:hlinkClick r:id="rId3"/>
              </a:rPr>
              <a:t>)</a:t>
            </a:r>
            <a:r>
              <a:rPr lang="en-US" sz="1050" dirty="0"/>
              <a:t>, </a:t>
            </a:r>
          </a:p>
          <a:p>
            <a:pPr marL="0" indent="0" algn="r">
              <a:buNone/>
            </a:pPr>
            <a:r>
              <a:rPr lang="en-US" sz="1050" dirty="0">
                <a:hlinkClick r:id="rId4"/>
              </a:rPr>
              <a:t>Canadian Intellectual Property Office</a:t>
            </a:r>
            <a:r>
              <a:rPr lang="en-US" sz="1050" dirty="0"/>
              <a:t> (CIPO)</a:t>
            </a:r>
          </a:p>
          <a:p>
            <a:endParaRPr lang="en-US" dirty="0"/>
          </a:p>
          <a:p>
            <a:endParaRPr lang="en-US" dirty="0"/>
          </a:p>
        </p:txBody>
      </p:sp>
      <p:sp>
        <p:nvSpPr>
          <p:cNvPr id="4" name="Slide Number Placeholder 3">
            <a:extLst>
              <a:ext uri="{FF2B5EF4-FFF2-40B4-BE49-F238E27FC236}">
                <a16:creationId xmlns:a16="http://schemas.microsoft.com/office/drawing/2014/main" id="{015B49A4-B13C-458F-A921-73EF685A8F45}"/>
              </a:ext>
            </a:extLst>
          </p:cNvPr>
          <p:cNvSpPr>
            <a:spLocks noGrp="1"/>
          </p:cNvSpPr>
          <p:nvPr>
            <p:ph type="sldNum" idx="12"/>
          </p:nvPr>
        </p:nvSpPr>
        <p:spPr>
          <a:xfrm>
            <a:off x="8595300" y="4749900"/>
            <a:ext cx="548700" cy="393600"/>
          </a:xfrm>
        </p:spPr>
        <p:txBody>
          <a:bodyPr/>
          <a:lstStyle/>
          <a:p>
            <a:fld id="{00000000-1234-1234-1234-123412341234}" type="slidenum">
              <a:rPr lang="en" smtClean="0"/>
              <a:pPr/>
              <a:t>21</a:t>
            </a:fld>
            <a:endParaRPr lang="en"/>
          </a:p>
        </p:txBody>
      </p:sp>
    </p:spTree>
    <p:extLst>
      <p:ext uri="{BB962C8B-B14F-4D97-AF65-F5344CB8AC3E}">
        <p14:creationId xmlns:p14="http://schemas.microsoft.com/office/powerpoint/2010/main" val="39742088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8"/>
          <p:cNvSpPr txBox="1">
            <a:spLocks noGrp="1"/>
          </p:cNvSpPr>
          <p:nvPr>
            <p:ph type="ctrTitle" idx="4294967295"/>
          </p:nvPr>
        </p:nvSpPr>
        <p:spPr>
          <a:xfrm>
            <a:off x="1218877" y="3274167"/>
            <a:ext cx="6706393"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highlight>
                  <a:srgbClr val="FFCD00"/>
                </a:highlight>
              </a:rPr>
              <a:t>Creative Commons</a:t>
            </a:r>
            <a:br>
              <a:rPr lang="en" sz="3600" dirty="0">
                <a:highlight>
                  <a:srgbClr val="FFCD00"/>
                </a:highlight>
              </a:rPr>
            </a:br>
            <a:r>
              <a:rPr lang="en" sz="3600" dirty="0">
                <a:highlight>
                  <a:srgbClr val="FFCD00"/>
                </a:highlight>
              </a:rPr>
              <a:t>Licences</a:t>
            </a:r>
            <a:endParaRPr sz="3600" dirty="0">
              <a:highlight>
                <a:srgbClr val="FFCD00"/>
              </a:highlight>
            </a:endParaRPr>
          </a:p>
        </p:txBody>
      </p:sp>
      <p:cxnSp>
        <p:nvCxnSpPr>
          <p:cNvPr id="138" name="Google Shape;138;p18"/>
          <p:cNvCxnSpPr/>
          <p:nvPr/>
        </p:nvCxnSpPr>
        <p:spPr>
          <a:xfrm>
            <a:off x="-6025" y="1412056"/>
            <a:ext cx="9162000" cy="0"/>
          </a:xfrm>
          <a:prstGeom prst="straightConnector1">
            <a:avLst/>
          </a:prstGeom>
          <a:noFill/>
          <a:ln w="9525" cap="flat" cmpd="sng">
            <a:solidFill>
              <a:srgbClr val="CCCCCC"/>
            </a:solidFill>
            <a:prstDash val="solid"/>
            <a:round/>
            <a:headEnd type="none" w="med" len="med"/>
            <a:tailEnd type="none" w="med" len="med"/>
          </a:ln>
        </p:spPr>
      </p:cxnSp>
      <p:sp>
        <p:nvSpPr>
          <p:cNvPr id="152" name="Google Shape;152;p1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pic>
        <p:nvPicPr>
          <p:cNvPr id="19" name="Picture 8" descr="Creative Commons, Licenses, Icons, By, Sa, Nc, 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9158" y="1116570"/>
            <a:ext cx="3485829" cy="192810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03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B7F6F-B8DB-4144-B647-01AFF2412ED3}"/>
              </a:ext>
            </a:extLst>
          </p:cNvPr>
          <p:cNvSpPr>
            <a:spLocks noGrp="1"/>
          </p:cNvSpPr>
          <p:nvPr>
            <p:ph type="title"/>
          </p:nvPr>
        </p:nvSpPr>
        <p:spPr>
          <a:xfrm>
            <a:off x="1360790" y="882880"/>
            <a:ext cx="5783008" cy="435600"/>
          </a:xfrm>
        </p:spPr>
        <p:txBody>
          <a:bodyPr/>
          <a:lstStyle/>
          <a:p>
            <a:r>
              <a:rPr lang="en-US" sz="2400" dirty="0"/>
              <a:t>What are CC </a:t>
            </a:r>
            <a:r>
              <a:rPr lang="en-US" sz="2400" dirty="0" err="1"/>
              <a:t>licences</a:t>
            </a:r>
            <a:r>
              <a:rPr lang="en-US" sz="2400" dirty="0"/>
              <a:t>? </a:t>
            </a:r>
          </a:p>
        </p:txBody>
      </p:sp>
      <p:sp>
        <p:nvSpPr>
          <p:cNvPr id="4" name="Text Placeholder 3">
            <a:extLst>
              <a:ext uri="{FF2B5EF4-FFF2-40B4-BE49-F238E27FC236}">
                <a16:creationId xmlns:a16="http://schemas.microsoft.com/office/drawing/2014/main" id="{250A4901-8AB5-490B-88AE-AB01C3637079}"/>
              </a:ext>
            </a:extLst>
          </p:cNvPr>
          <p:cNvSpPr>
            <a:spLocks noGrp="1"/>
          </p:cNvSpPr>
          <p:nvPr>
            <p:ph type="body" idx="2"/>
          </p:nvPr>
        </p:nvSpPr>
        <p:spPr>
          <a:xfrm>
            <a:off x="5506504" y="1473464"/>
            <a:ext cx="3274588" cy="3211942"/>
          </a:xfrm>
        </p:spPr>
        <p:txBody>
          <a:bodyPr/>
          <a:lstStyle/>
          <a:p>
            <a:r>
              <a:rPr lang="en-US" sz="1600" dirty="0"/>
              <a:t>Choice of 6 free legal </a:t>
            </a:r>
            <a:r>
              <a:rPr lang="en-US" sz="1600" dirty="0" err="1"/>
              <a:t>licences</a:t>
            </a:r>
            <a:r>
              <a:rPr lang="en-US" sz="1600" dirty="0"/>
              <a:t> for copyright owners to use to share their content</a:t>
            </a:r>
          </a:p>
          <a:p>
            <a:r>
              <a:rPr lang="fr-CA" sz="1600" dirty="0"/>
              <a:t>No registration </a:t>
            </a:r>
            <a:r>
              <a:rPr lang="fr-CA" sz="1600" dirty="0" err="1"/>
              <a:t>required</a:t>
            </a:r>
            <a:endParaRPr lang="en-US" sz="1600" dirty="0"/>
          </a:p>
          <a:p>
            <a:r>
              <a:rPr lang="en-US" sz="1600" dirty="0"/>
              <a:t>Compatible with copyright  laws</a:t>
            </a:r>
          </a:p>
          <a:p>
            <a:r>
              <a:rPr lang="en-US" sz="1600" dirty="0"/>
              <a:t>Used by major platforms (e.g. Flickr, </a:t>
            </a:r>
            <a:r>
              <a:rPr lang="en-US" sz="1600" dirty="0" err="1"/>
              <a:t>Youtube</a:t>
            </a:r>
            <a:r>
              <a:rPr lang="en-US" sz="1600" dirty="0"/>
              <a:t>, Wikipedia, Internet Archive) and open access publishers (e.g. PLOS, </a:t>
            </a:r>
            <a:r>
              <a:rPr lang="en-US" sz="1600" dirty="0" err="1"/>
              <a:t>BioMed</a:t>
            </a:r>
            <a:r>
              <a:rPr lang="en-US" sz="1600" dirty="0"/>
              <a:t> Central)</a:t>
            </a:r>
          </a:p>
          <a:p>
            <a:endParaRPr lang="en-US" sz="1600" dirty="0"/>
          </a:p>
        </p:txBody>
      </p:sp>
      <p:sp>
        <p:nvSpPr>
          <p:cNvPr id="5" name="Slide Number Placeholder 4">
            <a:extLst>
              <a:ext uri="{FF2B5EF4-FFF2-40B4-BE49-F238E27FC236}">
                <a16:creationId xmlns:a16="http://schemas.microsoft.com/office/drawing/2014/main" id="{A3C433FC-C766-45D8-80C9-1C5C60A52686}"/>
              </a:ext>
            </a:extLst>
          </p:cNvPr>
          <p:cNvSpPr>
            <a:spLocks noGrp="1"/>
          </p:cNvSpPr>
          <p:nvPr>
            <p:ph type="sldNum" idx="12"/>
          </p:nvPr>
        </p:nvSpPr>
        <p:spPr>
          <a:xfrm>
            <a:off x="8583332" y="4749851"/>
            <a:ext cx="548700" cy="393600"/>
          </a:xfrm>
        </p:spPr>
        <p:txBody>
          <a:bodyPr/>
          <a:lstStyle/>
          <a:p>
            <a:fld id="{00000000-1234-1234-1234-123412341234}" type="slidenum">
              <a:rPr lang="en" smtClean="0"/>
              <a:pPr/>
              <a:t>23</a:t>
            </a:fld>
            <a:endParaRPr lang="en"/>
          </a:p>
        </p:txBody>
      </p:sp>
      <p:pic>
        <p:nvPicPr>
          <p:cNvPr id="7" name="Picture 3" descr="Screen Shot 2014-05-05 at 3.42.31 PM.png">
            <a:extLst>
              <a:ext uri="{FF2B5EF4-FFF2-40B4-BE49-F238E27FC236}">
                <a16:creationId xmlns:a16="http://schemas.microsoft.com/office/drawing/2014/main" id="{D47C87DE-5DF3-4DAA-8F0D-D4821A43423D}"/>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762130" y="1458912"/>
            <a:ext cx="4542504"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FFA8E34C-5BC7-4269-8653-D45E563511FD}"/>
              </a:ext>
            </a:extLst>
          </p:cNvPr>
          <p:cNvSpPr txBox="1"/>
          <p:nvPr/>
        </p:nvSpPr>
        <p:spPr>
          <a:xfrm>
            <a:off x="415356" y="4788202"/>
            <a:ext cx="5236051" cy="253916"/>
          </a:xfrm>
          <a:prstGeom prst="rect">
            <a:avLst/>
          </a:prstGeom>
          <a:noFill/>
        </p:spPr>
        <p:txBody>
          <a:bodyPr wrap="square" rtlCol="0">
            <a:spAutoFit/>
          </a:bodyPr>
          <a:lstStyle/>
          <a:p>
            <a:pPr algn="ctr"/>
            <a:r>
              <a:rPr lang="en-CA" sz="1050" dirty="0">
                <a:solidFill>
                  <a:srgbClr val="4472C4">
                    <a:lumMod val="75000"/>
                  </a:srgbClr>
                </a:solidFill>
                <a:latin typeface="Quattrocento Sans" panose="020B0604020202020204" charset="0"/>
                <a:cs typeface="Arial" panose="020B0604020202020204" pitchFamily="34" charset="0"/>
                <a:hlinkClick r:id="rId4">
                  <a:extLst>
                    <a:ext uri="{A12FA001-AC4F-418D-AE19-62706E023703}">
                      <ahyp:hlinkClr xmlns="" xmlns:ahyp="http://schemas.microsoft.com/office/drawing/2018/hyperlinkcolor" val="tx"/>
                    </a:ext>
                  </a:extLst>
                </a:hlinkClick>
              </a:rPr>
              <a:t>CC license freedom scale chart</a:t>
            </a:r>
            <a:r>
              <a:rPr lang="en-CA" sz="1050" dirty="0">
                <a:solidFill>
                  <a:srgbClr val="4472C4">
                    <a:lumMod val="75000"/>
                  </a:srgbClr>
                </a:solidFill>
                <a:latin typeface="Quattrocento Sans" panose="020B0604020202020204" charset="0"/>
                <a:cs typeface="Arial" panose="020B0604020202020204" pitchFamily="34" charset="0"/>
              </a:rPr>
              <a:t> </a:t>
            </a:r>
            <a:r>
              <a:rPr lang="en-CA" sz="1050" dirty="0">
                <a:solidFill>
                  <a:schemeClr val="tx1"/>
                </a:solidFill>
                <a:latin typeface="Quattrocento Sans" panose="020B0604020202020204" charset="0"/>
                <a:cs typeface="Arial" panose="020B0604020202020204" pitchFamily="34" charset="0"/>
              </a:rPr>
              <a:t>by</a:t>
            </a:r>
            <a:r>
              <a:rPr lang="en-CA" sz="1050" dirty="0">
                <a:solidFill>
                  <a:srgbClr val="4472C4">
                    <a:lumMod val="75000"/>
                  </a:srgbClr>
                </a:solidFill>
                <a:latin typeface="Quattrocento Sans" panose="020B0604020202020204" charset="0"/>
                <a:cs typeface="Arial" panose="020B0604020202020204" pitchFamily="34" charset="0"/>
              </a:rPr>
              <a:t> </a:t>
            </a:r>
            <a:r>
              <a:rPr lang="en-CA" sz="1050" dirty="0">
                <a:solidFill>
                  <a:srgbClr val="4472C4">
                    <a:lumMod val="75000"/>
                  </a:srgbClr>
                </a:solidFill>
                <a:latin typeface="Quattrocento Sans" panose="020B0604020202020204" charset="0"/>
                <a:cs typeface="Arial" panose="020B0604020202020204" pitchFamily="34" charset="0"/>
                <a:hlinkClick r:id="rId5">
                  <a:extLst>
                    <a:ext uri="{A12FA001-AC4F-418D-AE19-62706E023703}">
                      <ahyp:hlinkClr xmlns="" xmlns:ahyp="http://schemas.microsoft.com/office/drawing/2018/hyperlinkcolor" val="tx"/>
                    </a:ext>
                  </a:extLst>
                </a:hlinkClick>
              </a:rPr>
              <a:t>Foter</a:t>
            </a:r>
            <a:r>
              <a:rPr lang="en-CA" sz="1050" dirty="0">
                <a:solidFill>
                  <a:srgbClr val="4472C4">
                    <a:lumMod val="75000"/>
                  </a:srgbClr>
                </a:solidFill>
                <a:latin typeface="Quattrocento Sans" panose="020B0604020202020204" charset="0"/>
                <a:cs typeface="Arial" panose="020B0604020202020204" pitchFamily="34" charset="0"/>
              </a:rPr>
              <a:t> </a:t>
            </a:r>
            <a:r>
              <a:rPr lang="en-CA" sz="1050" dirty="0">
                <a:solidFill>
                  <a:srgbClr val="4472C4">
                    <a:lumMod val="75000"/>
                  </a:srgbClr>
                </a:solidFill>
                <a:latin typeface="Quattrocento Sans" panose="020B0604020202020204" charset="0"/>
                <a:cs typeface="Arial" panose="020B0604020202020204" pitchFamily="34" charset="0"/>
                <a:hlinkClick r:id="rId6">
                  <a:extLst>
                    <a:ext uri="{A12FA001-AC4F-418D-AE19-62706E023703}">
                      <ahyp:hlinkClr xmlns="" xmlns:ahyp="http://schemas.microsoft.com/office/drawing/2018/hyperlinkcolor" val="tx"/>
                    </a:ext>
                  </a:extLst>
                </a:hlinkClick>
              </a:rPr>
              <a:t>CC BY-SA </a:t>
            </a:r>
            <a:r>
              <a:rPr lang="en-CA" sz="1050" dirty="0">
                <a:solidFill>
                  <a:schemeClr val="tx1"/>
                </a:solidFill>
                <a:latin typeface="Quattrocento Sans" panose="020B0604020202020204" charset="0"/>
                <a:cs typeface="Arial" panose="020B0604020202020204" pitchFamily="34" charset="0"/>
                <a:hlinkClick r:id="rId6">
                  <a:extLst>
                    <a:ext uri="{A12FA001-AC4F-418D-AE19-62706E023703}">
                      <ahyp:hlinkClr xmlns="" xmlns:ahyp="http://schemas.microsoft.com/office/drawing/2018/hyperlinkcolor" val="tx"/>
                    </a:ext>
                  </a:extLst>
                </a:hlinkClick>
              </a:rPr>
              <a:t>3.0</a:t>
            </a:r>
            <a:r>
              <a:rPr lang="en-CA" sz="1050" dirty="0">
                <a:solidFill>
                  <a:schemeClr val="tx1"/>
                </a:solidFill>
                <a:latin typeface="Quattrocento Sans" panose="020B0604020202020204" charset="0"/>
                <a:cs typeface="Arial" panose="020B0604020202020204" pitchFamily="34" charset="0"/>
              </a:rPr>
              <a:t> via Wikimedia Commons</a:t>
            </a:r>
            <a:endParaRPr lang="en-US" sz="1050" dirty="0">
              <a:solidFill>
                <a:schemeClr val="tx1"/>
              </a:solidFill>
              <a:latin typeface="Quattrocento Sans" panose="020B0604020202020204" charset="0"/>
              <a:cs typeface="Arial" panose="020B0604020202020204" pitchFamily="34" charset="0"/>
            </a:endParaRPr>
          </a:p>
        </p:txBody>
      </p:sp>
    </p:spTree>
    <p:extLst>
      <p:ext uri="{BB962C8B-B14F-4D97-AF65-F5344CB8AC3E}">
        <p14:creationId xmlns:p14="http://schemas.microsoft.com/office/powerpoint/2010/main" val="2836554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06BCC-16FD-4946-AF55-40BBF50F92CF}"/>
              </a:ext>
            </a:extLst>
          </p:cNvPr>
          <p:cNvSpPr>
            <a:spLocks noGrp="1"/>
          </p:cNvSpPr>
          <p:nvPr>
            <p:ph type="title"/>
          </p:nvPr>
        </p:nvSpPr>
        <p:spPr>
          <a:xfrm>
            <a:off x="1392305" y="805661"/>
            <a:ext cx="5716948" cy="696032"/>
          </a:xfrm>
        </p:spPr>
        <p:txBody>
          <a:bodyPr/>
          <a:lstStyle/>
          <a:p>
            <a:r>
              <a:rPr lang="en-US" sz="2400" dirty="0"/>
              <a:t>CC </a:t>
            </a:r>
            <a:r>
              <a:rPr lang="en-US" sz="2400" dirty="0" err="1"/>
              <a:t>Licence</a:t>
            </a:r>
            <a:r>
              <a:rPr lang="en-US" sz="2400" dirty="0"/>
              <a:t> Icons – Attribution (BY)</a:t>
            </a:r>
          </a:p>
        </p:txBody>
      </p:sp>
      <p:sp>
        <p:nvSpPr>
          <p:cNvPr id="4" name="Text Placeholder 3">
            <a:extLst>
              <a:ext uri="{FF2B5EF4-FFF2-40B4-BE49-F238E27FC236}">
                <a16:creationId xmlns:a16="http://schemas.microsoft.com/office/drawing/2014/main" id="{1607F148-497B-400A-9BD4-015BF6DED971}"/>
              </a:ext>
            </a:extLst>
          </p:cNvPr>
          <p:cNvSpPr>
            <a:spLocks noGrp="1"/>
          </p:cNvSpPr>
          <p:nvPr>
            <p:ph type="body" idx="2"/>
          </p:nvPr>
        </p:nvSpPr>
        <p:spPr>
          <a:xfrm>
            <a:off x="4113307" y="1783456"/>
            <a:ext cx="3852682" cy="2467268"/>
          </a:xfrm>
        </p:spPr>
        <p:txBody>
          <a:bodyPr/>
          <a:lstStyle/>
          <a:p>
            <a:r>
              <a:rPr lang="en-CA" sz="1800" dirty="0"/>
              <a:t>Must cite (i.e. give credit) to the creator of the work (if supplied) and link to licence (or state URL if linking is not possible)</a:t>
            </a:r>
          </a:p>
          <a:p>
            <a:endParaRPr lang="en-CA" sz="1800" dirty="0"/>
          </a:p>
          <a:p>
            <a:r>
              <a:rPr lang="en-CA" sz="1800" dirty="0"/>
              <a:t>Required for all CC licences</a:t>
            </a:r>
            <a:endParaRPr lang="en-CA" dirty="0"/>
          </a:p>
          <a:p>
            <a:endParaRPr lang="en-CA" dirty="0"/>
          </a:p>
          <a:p>
            <a:pPr marL="101598" indent="0">
              <a:buNone/>
            </a:pPr>
            <a:endParaRPr lang="en-US" dirty="0"/>
          </a:p>
        </p:txBody>
      </p:sp>
      <p:sp>
        <p:nvSpPr>
          <p:cNvPr id="5" name="Slide Number Placeholder 4">
            <a:extLst>
              <a:ext uri="{FF2B5EF4-FFF2-40B4-BE49-F238E27FC236}">
                <a16:creationId xmlns:a16="http://schemas.microsoft.com/office/drawing/2014/main" id="{D04BE7B9-0276-4BD0-AEF0-F7A9EDACA291}"/>
              </a:ext>
            </a:extLst>
          </p:cNvPr>
          <p:cNvSpPr>
            <a:spLocks noGrp="1"/>
          </p:cNvSpPr>
          <p:nvPr>
            <p:ph type="sldNum" idx="12"/>
          </p:nvPr>
        </p:nvSpPr>
        <p:spPr>
          <a:xfrm>
            <a:off x="8583332" y="4749851"/>
            <a:ext cx="548700" cy="393600"/>
          </a:xfrm>
        </p:spPr>
        <p:txBody>
          <a:bodyPr/>
          <a:lstStyle/>
          <a:p>
            <a:fld id="{00000000-1234-1234-1234-123412341234}" type="slidenum">
              <a:rPr lang="en" smtClean="0"/>
              <a:pPr/>
              <a:t>24</a:t>
            </a:fld>
            <a:endParaRPr lang="en" dirty="0"/>
          </a:p>
        </p:txBody>
      </p:sp>
      <p:pic>
        <p:nvPicPr>
          <p:cNvPr id="6" name="Picture 2" descr="C:\Users\Matt\Desktop\Copyright-Large-By.png">
            <a:extLst>
              <a:ext uri="{FF2B5EF4-FFF2-40B4-BE49-F238E27FC236}">
                <a16:creationId xmlns:a16="http://schemas.microsoft.com/office/drawing/2014/main" id="{E7ABFC78-EDC5-4672-A0C2-14C2369FDB2F}"/>
              </a:ext>
            </a:extLst>
          </p:cNvPr>
          <p:cNvPicPr>
            <a:picLocks noChangeAspect="1" noChangeArrowheads="1"/>
          </p:cNvPicPr>
          <p:nvPr/>
        </p:nvPicPr>
        <p:blipFill>
          <a:blip r:embed="rId3" cstate="print"/>
          <a:srcRect/>
          <a:stretch>
            <a:fillRect/>
          </a:stretch>
        </p:blipFill>
        <p:spPr bwMode="auto">
          <a:xfrm>
            <a:off x="1628789" y="1904933"/>
            <a:ext cx="2025253" cy="2025253"/>
          </a:xfrm>
          <a:prstGeom prst="rect">
            <a:avLst/>
          </a:prstGeom>
          <a:noFill/>
          <a:ln w="9525">
            <a:noFill/>
            <a:miter lim="800000"/>
            <a:headEnd/>
            <a:tailEnd/>
          </a:ln>
        </p:spPr>
      </p:pic>
    </p:spTree>
    <p:extLst>
      <p:ext uri="{BB962C8B-B14F-4D97-AF65-F5344CB8AC3E}">
        <p14:creationId xmlns:p14="http://schemas.microsoft.com/office/powerpoint/2010/main" val="3761707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A652F-8855-4AB9-A01B-B73A02E3A59F}"/>
              </a:ext>
            </a:extLst>
          </p:cNvPr>
          <p:cNvSpPr>
            <a:spLocks noGrp="1"/>
          </p:cNvSpPr>
          <p:nvPr>
            <p:ph type="title"/>
          </p:nvPr>
        </p:nvSpPr>
        <p:spPr>
          <a:xfrm>
            <a:off x="1365653" y="773256"/>
            <a:ext cx="6007211" cy="696032"/>
          </a:xfrm>
        </p:spPr>
        <p:txBody>
          <a:bodyPr/>
          <a:lstStyle/>
          <a:p>
            <a:r>
              <a:rPr lang="en-US" sz="2400" dirty="0"/>
              <a:t>CC </a:t>
            </a:r>
            <a:r>
              <a:rPr lang="en-US" sz="2400" dirty="0" err="1"/>
              <a:t>Licence</a:t>
            </a:r>
            <a:r>
              <a:rPr lang="en-US" sz="2400" dirty="0"/>
              <a:t> Icons – </a:t>
            </a:r>
            <a:r>
              <a:rPr lang="en-US" sz="2400" dirty="0" err="1"/>
              <a:t>ShareAlike</a:t>
            </a:r>
            <a:r>
              <a:rPr lang="en-US" sz="2400" dirty="0"/>
              <a:t> (SA)</a:t>
            </a:r>
          </a:p>
        </p:txBody>
      </p:sp>
      <p:sp>
        <p:nvSpPr>
          <p:cNvPr id="4" name="Text Placeholder 3">
            <a:extLst>
              <a:ext uri="{FF2B5EF4-FFF2-40B4-BE49-F238E27FC236}">
                <a16:creationId xmlns:a16="http://schemas.microsoft.com/office/drawing/2014/main" id="{55934670-6B6E-446D-A103-0F886221A561}"/>
              </a:ext>
            </a:extLst>
          </p:cNvPr>
          <p:cNvSpPr>
            <a:spLocks noGrp="1"/>
          </p:cNvSpPr>
          <p:nvPr>
            <p:ph type="body" idx="2"/>
          </p:nvPr>
        </p:nvSpPr>
        <p:spPr>
          <a:xfrm>
            <a:off x="4453965" y="1809578"/>
            <a:ext cx="3316941" cy="2128108"/>
          </a:xfrm>
        </p:spPr>
        <p:txBody>
          <a:bodyPr/>
          <a:lstStyle/>
          <a:p>
            <a:r>
              <a:rPr lang="en-CA" sz="1800" dirty="0"/>
              <a:t>If re-users adapt the original content, they must share their modified work under the same CC licence or a licence with similar/compatible terms</a:t>
            </a:r>
          </a:p>
          <a:p>
            <a:endParaRPr lang="en-US" dirty="0"/>
          </a:p>
        </p:txBody>
      </p:sp>
      <p:sp>
        <p:nvSpPr>
          <p:cNvPr id="5" name="Slide Number Placeholder 4">
            <a:extLst>
              <a:ext uri="{FF2B5EF4-FFF2-40B4-BE49-F238E27FC236}">
                <a16:creationId xmlns:a16="http://schemas.microsoft.com/office/drawing/2014/main" id="{406A17A5-E594-4B6A-AD95-95A8C9DA2F69}"/>
              </a:ext>
            </a:extLst>
          </p:cNvPr>
          <p:cNvSpPr>
            <a:spLocks noGrp="1"/>
          </p:cNvSpPr>
          <p:nvPr>
            <p:ph type="sldNum" idx="12"/>
          </p:nvPr>
        </p:nvSpPr>
        <p:spPr>
          <a:xfrm>
            <a:off x="8583332" y="4749851"/>
            <a:ext cx="548700" cy="393600"/>
          </a:xfrm>
        </p:spPr>
        <p:txBody>
          <a:bodyPr/>
          <a:lstStyle/>
          <a:p>
            <a:fld id="{00000000-1234-1234-1234-123412341234}" type="slidenum">
              <a:rPr lang="en" smtClean="0"/>
              <a:pPr/>
              <a:t>25</a:t>
            </a:fld>
            <a:endParaRPr lang="en" dirty="0"/>
          </a:p>
        </p:txBody>
      </p:sp>
      <p:pic>
        <p:nvPicPr>
          <p:cNvPr id="7" name="Picture 2" descr="C:\Users\Matt\Desktop\Cc_SA.png">
            <a:extLst>
              <a:ext uri="{FF2B5EF4-FFF2-40B4-BE49-F238E27FC236}">
                <a16:creationId xmlns:a16="http://schemas.microsoft.com/office/drawing/2014/main" id="{D86C64DF-DEC8-4D59-AE67-7C74F868E4D5}"/>
              </a:ext>
            </a:extLst>
          </p:cNvPr>
          <p:cNvPicPr>
            <a:picLocks noChangeAspect="1" noChangeArrowheads="1"/>
          </p:cNvPicPr>
          <p:nvPr/>
        </p:nvPicPr>
        <p:blipFill>
          <a:blip r:embed="rId3" cstate="print"/>
          <a:srcRect/>
          <a:stretch>
            <a:fillRect/>
          </a:stretch>
        </p:blipFill>
        <p:spPr bwMode="auto">
          <a:xfrm>
            <a:off x="1775530" y="1809578"/>
            <a:ext cx="2025253" cy="2025253"/>
          </a:xfrm>
          <a:prstGeom prst="rect">
            <a:avLst/>
          </a:prstGeom>
          <a:noFill/>
          <a:ln w="9525">
            <a:noFill/>
            <a:miter lim="800000"/>
            <a:headEnd/>
            <a:tailEnd/>
          </a:ln>
        </p:spPr>
      </p:pic>
    </p:spTree>
    <p:extLst>
      <p:ext uri="{BB962C8B-B14F-4D97-AF65-F5344CB8AC3E}">
        <p14:creationId xmlns:p14="http://schemas.microsoft.com/office/powerpoint/2010/main" val="2770213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19BCF-57AC-4BA7-8B43-A21F664F4AA9}"/>
              </a:ext>
            </a:extLst>
          </p:cNvPr>
          <p:cNvSpPr>
            <a:spLocks noGrp="1"/>
          </p:cNvSpPr>
          <p:nvPr>
            <p:ph type="title"/>
          </p:nvPr>
        </p:nvSpPr>
        <p:spPr>
          <a:xfrm>
            <a:off x="1388105" y="823814"/>
            <a:ext cx="6198944" cy="637191"/>
          </a:xfrm>
        </p:spPr>
        <p:txBody>
          <a:bodyPr/>
          <a:lstStyle/>
          <a:p>
            <a:r>
              <a:rPr lang="en-US" sz="2400" dirty="0"/>
              <a:t>CC </a:t>
            </a:r>
            <a:r>
              <a:rPr lang="en-US" sz="2400" dirty="0" err="1"/>
              <a:t>Licence</a:t>
            </a:r>
            <a:r>
              <a:rPr lang="en-US" sz="2400" dirty="0"/>
              <a:t> Icons – </a:t>
            </a:r>
            <a:r>
              <a:rPr lang="en-US" sz="2400" dirty="0" err="1"/>
              <a:t>NonCommercial</a:t>
            </a:r>
            <a:r>
              <a:rPr lang="en-US" sz="2400" dirty="0"/>
              <a:t> (NC)</a:t>
            </a:r>
          </a:p>
        </p:txBody>
      </p:sp>
      <p:sp>
        <p:nvSpPr>
          <p:cNvPr id="4" name="Text Placeholder 3">
            <a:extLst>
              <a:ext uri="{FF2B5EF4-FFF2-40B4-BE49-F238E27FC236}">
                <a16:creationId xmlns:a16="http://schemas.microsoft.com/office/drawing/2014/main" id="{75C46565-C190-4730-812C-59A2179FFC6D}"/>
              </a:ext>
            </a:extLst>
          </p:cNvPr>
          <p:cNvSpPr>
            <a:spLocks noGrp="1"/>
          </p:cNvSpPr>
          <p:nvPr>
            <p:ph type="body" idx="2"/>
          </p:nvPr>
        </p:nvSpPr>
        <p:spPr>
          <a:xfrm>
            <a:off x="3973270" y="1689705"/>
            <a:ext cx="4610062" cy="3231000"/>
          </a:xfrm>
        </p:spPr>
        <p:txBody>
          <a:bodyPr/>
          <a:lstStyle/>
          <a:p>
            <a:r>
              <a:rPr lang="en-CA" sz="1800" dirty="0"/>
              <a:t>Material cannot be used for commercial purposes. </a:t>
            </a:r>
          </a:p>
          <a:p>
            <a:endParaRPr lang="en-CA" sz="1800" dirty="0"/>
          </a:p>
          <a:p>
            <a:r>
              <a:rPr lang="en-CA" sz="1800" dirty="0"/>
              <a:t>“Commercial use refers to primarily intended for commercial advantage or monetary compensation” </a:t>
            </a:r>
            <a:r>
              <a:rPr lang="en-CA" sz="1200" dirty="0"/>
              <a:t>https://creativecommons.org/licenses/by-nc/4.0/legalcode </a:t>
            </a:r>
          </a:p>
          <a:p>
            <a:endParaRPr lang="en-CA" dirty="0"/>
          </a:p>
          <a:p>
            <a:endParaRPr lang="en-US" dirty="0"/>
          </a:p>
        </p:txBody>
      </p:sp>
      <p:sp>
        <p:nvSpPr>
          <p:cNvPr id="5" name="Slide Number Placeholder 4">
            <a:extLst>
              <a:ext uri="{FF2B5EF4-FFF2-40B4-BE49-F238E27FC236}">
                <a16:creationId xmlns:a16="http://schemas.microsoft.com/office/drawing/2014/main" id="{C3AF4045-AC87-4FD1-A0C6-F4EB15874F8A}"/>
              </a:ext>
            </a:extLst>
          </p:cNvPr>
          <p:cNvSpPr>
            <a:spLocks noGrp="1"/>
          </p:cNvSpPr>
          <p:nvPr>
            <p:ph type="sldNum" idx="12"/>
          </p:nvPr>
        </p:nvSpPr>
        <p:spPr>
          <a:xfrm>
            <a:off x="8583332" y="4749851"/>
            <a:ext cx="548700" cy="393600"/>
          </a:xfrm>
        </p:spPr>
        <p:txBody>
          <a:bodyPr/>
          <a:lstStyle/>
          <a:p>
            <a:fld id="{00000000-1234-1234-1234-123412341234}" type="slidenum">
              <a:rPr lang="en" smtClean="0"/>
              <a:pPr/>
              <a:t>26</a:t>
            </a:fld>
            <a:endParaRPr lang="en" dirty="0"/>
          </a:p>
        </p:txBody>
      </p:sp>
      <p:pic>
        <p:nvPicPr>
          <p:cNvPr id="6" name="Picture 2" descr="C:\Users\Matt\Desktop\Creative Commons Aotearoa Records\Website\CC Image Archive\nclarger.jpg">
            <a:extLst>
              <a:ext uri="{FF2B5EF4-FFF2-40B4-BE49-F238E27FC236}">
                <a16:creationId xmlns:a16="http://schemas.microsoft.com/office/drawing/2014/main" id="{D3A2883C-C8B7-4367-82D7-8BE1A109A380}"/>
              </a:ext>
            </a:extLst>
          </p:cNvPr>
          <p:cNvPicPr>
            <a:picLocks noChangeAspect="1" noChangeArrowheads="1"/>
          </p:cNvPicPr>
          <p:nvPr/>
        </p:nvPicPr>
        <p:blipFill>
          <a:blip r:embed="rId3" cstate="print"/>
          <a:srcRect/>
          <a:stretch>
            <a:fillRect/>
          </a:stretch>
        </p:blipFill>
        <p:spPr bwMode="auto">
          <a:xfrm>
            <a:off x="1388105" y="1689705"/>
            <a:ext cx="2419349" cy="2420416"/>
          </a:xfrm>
          <a:prstGeom prst="rect">
            <a:avLst/>
          </a:prstGeom>
          <a:noFill/>
          <a:ln w="9525">
            <a:noFill/>
            <a:miter lim="800000"/>
            <a:headEnd/>
            <a:tailEnd/>
          </a:ln>
        </p:spPr>
      </p:pic>
    </p:spTree>
    <p:extLst>
      <p:ext uri="{BB962C8B-B14F-4D97-AF65-F5344CB8AC3E}">
        <p14:creationId xmlns:p14="http://schemas.microsoft.com/office/powerpoint/2010/main" val="3937163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37A03-8B79-4BA5-8F26-3070DC9E5E8F}"/>
              </a:ext>
            </a:extLst>
          </p:cNvPr>
          <p:cNvSpPr>
            <a:spLocks noGrp="1"/>
          </p:cNvSpPr>
          <p:nvPr>
            <p:ph type="title"/>
          </p:nvPr>
        </p:nvSpPr>
        <p:spPr>
          <a:xfrm>
            <a:off x="1408671" y="807339"/>
            <a:ext cx="6067609" cy="643167"/>
          </a:xfrm>
        </p:spPr>
        <p:txBody>
          <a:bodyPr/>
          <a:lstStyle/>
          <a:p>
            <a:r>
              <a:rPr lang="en-US" sz="2400" dirty="0"/>
              <a:t>CC </a:t>
            </a:r>
            <a:r>
              <a:rPr lang="en-US" sz="2400" dirty="0" err="1"/>
              <a:t>Licence</a:t>
            </a:r>
            <a:r>
              <a:rPr lang="en-US" sz="2400" dirty="0"/>
              <a:t> Icons – </a:t>
            </a:r>
            <a:r>
              <a:rPr lang="en-US" sz="2400" dirty="0" err="1"/>
              <a:t>NoDerivatives</a:t>
            </a:r>
            <a:r>
              <a:rPr lang="en-US" sz="2400" dirty="0"/>
              <a:t> (ND)</a:t>
            </a:r>
          </a:p>
        </p:txBody>
      </p:sp>
      <p:sp>
        <p:nvSpPr>
          <p:cNvPr id="4" name="Text Placeholder 3">
            <a:extLst>
              <a:ext uri="{FF2B5EF4-FFF2-40B4-BE49-F238E27FC236}">
                <a16:creationId xmlns:a16="http://schemas.microsoft.com/office/drawing/2014/main" id="{C7992D9E-8866-4473-B44F-7558D202EE55}"/>
              </a:ext>
            </a:extLst>
          </p:cNvPr>
          <p:cNvSpPr>
            <a:spLocks noGrp="1"/>
          </p:cNvSpPr>
          <p:nvPr>
            <p:ph type="body" idx="2"/>
          </p:nvPr>
        </p:nvSpPr>
        <p:spPr>
          <a:xfrm>
            <a:off x="4040187" y="2145921"/>
            <a:ext cx="3835186" cy="1989473"/>
          </a:xfrm>
        </p:spPr>
        <p:txBody>
          <a:bodyPr/>
          <a:lstStyle/>
          <a:p>
            <a:r>
              <a:rPr lang="en-CA" sz="1800" dirty="0"/>
              <a:t>If re-users adapt the original works, they can use that adaptation privately, but they are not permitted to distribute the modified work publicly</a:t>
            </a:r>
          </a:p>
          <a:p>
            <a:endParaRPr lang="en-US" dirty="0"/>
          </a:p>
        </p:txBody>
      </p:sp>
      <p:sp>
        <p:nvSpPr>
          <p:cNvPr id="5" name="Slide Number Placeholder 4">
            <a:extLst>
              <a:ext uri="{FF2B5EF4-FFF2-40B4-BE49-F238E27FC236}">
                <a16:creationId xmlns:a16="http://schemas.microsoft.com/office/drawing/2014/main" id="{3A71605A-6D40-4865-BD33-6591B2CDCBC3}"/>
              </a:ext>
            </a:extLst>
          </p:cNvPr>
          <p:cNvSpPr>
            <a:spLocks noGrp="1"/>
          </p:cNvSpPr>
          <p:nvPr>
            <p:ph type="sldNum" idx="12"/>
          </p:nvPr>
        </p:nvSpPr>
        <p:spPr>
          <a:xfrm>
            <a:off x="8583332" y="4749851"/>
            <a:ext cx="548700" cy="393600"/>
          </a:xfrm>
        </p:spPr>
        <p:txBody>
          <a:bodyPr/>
          <a:lstStyle/>
          <a:p>
            <a:fld id="{00000000-1234-1234-1234-123412341234}" type="slidenum">
              <a:rPr lang="en" smtClean="0"/>
              <a:pPr/>
              <a:t>27</a:t>
            </a:fld>
            <a:endParaRPr lang="en" dirty="0"/>
          </a:p>
        </p:txBody>
      </p:sp>
      <p:pic>
        <p:nvPicPr>
          <p:cNvPr id="6" name="Picture 2" descr="C:\Users\Matt\Desktop\Copyright-Large-ND.png">
            <a:extLst>
              <a:ext uri="{FF2B5EF4-FFF2-40B4-BE49-F238E27FC236}">
                <a16:creationId xmlns:a16="http://schemas.microsoft.com/office/drawing/2014/main" id="{7C095B10-E9E0-40C1-ADD9-7A1078DC1221}"/>
              </a:ext>
            </a:extLst>
          </p:cNvPr>
          <p:cNvPicPr>
            <a:picLocks noChangeAspect="1" noChangeArrowheads="1"/>
          </p:cNvPicPr>
          <p:nvPr/>
        </p:nvPicPr>
        <p:blipFill>
          <a:blip r:embed="rId3" cstate="print"/>
          <a:srcRect/>
          <a:stretch>
            <a:fillRect/>
          </a:stretch>
        </p:blipFill>
        <p:spPr bwMode="auto">
          <a:xfrm>
            <a:off x="1561755" y="1968817"/>
            <a:ext cx="2038394" cy="2038394"/>
          </a:xfrm>
          <a:prstGeom prst="rect">
            <a:avLst/>
          </a:prstGeom>
          <a:noFill/>
          <a:ln w="9525">
            <a:noFill/>
            <a:miter lim="800000"/>
            <a:headEnd/>
            <a:tailEnd/>
          </a:ln>
        </p:spPr>
      </p:pic>
    </p:spTree>
    <p:extLst>
      <p:ext uri="{BB962C8B-B14F-4D97-AF65-F5344CB8AC3E}">
        <p14:creationId xmlns:p14="http://schemas.microsoft.com/office/powerpoint/2010/main" val="280163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A362A-F5FD-48A6-A165-089F04C1E562}"/>
              </a:ext>
            </a:extLst>
          </p:cNvPr>
          <p:cNvSpPr>
            <a:spLocks noGrp="1"/>
          </p:cNvSpPr>
          <p:nvPr>
            <p:ph type="title"/>
          </p:nvPr>
        </p:nvSpPr>
        <p:spPr/>
        <p:txBody>
          <a:bodyPr/>
          <a:lstStyle/>
          <a:p>
            <a:r>
              <a:rPr lang="fr-CA" dirty="0" err="1"/>
              <a:t>Other</a:t>
            </a:r>
            <a:r>
              <a:rPr lang="fr-CA" dirty="0"/>
              <a:t> types of open licences</a:t>
            </a:r>
            <a:endParaRPr lang="en-CA" dirty="0"/>
          </a:p>
        </p:txBody>
      </p:sp>
      <p:sp>
        <p:nvSpPr>
          <p:cNvPr id="3" name="Text Placeholder 2">
            <a:extLst>
              <a:ext uri="{FF2B5EF4-FFF2-40B4-BE49-F238E27FC236}">
                <a16:creationId xmlns:a16="http://schemas.microsoft.com/office/drawing/2014/main" id="{DDBD6E22-B4EF-4332-8179-F52B00739D35}"/>
              </a:ext>
            </a:extLst>
          </p:cNvPr>
          <p:cNvSpPr>
            <a:spLocks noGrp="1"/>
          </p:cNvSpPr>
          <p:nvPr>
            <p:ph type="body" idx="1"/>
          </p:nvPr>
        </p:nvSpPr>
        <p:spPr>
          <a:xfrm>
            <a:off x="1381250" y="1618700"/>
            <a:ext cx="6888455" cy="3231000"/>
          </a:xfrm>
        </p:spPr>
        <p:txBody>
          <a:bodyPr/>
          <a:lstStyle/>
          <a:p>
            <a:r>
              <a:rPr lang="fr-CA" dirty="0"/>
              <a:t>Open source licences for software</a:t>
            </a:r>
          </a:p>
          <a:p>
            <a:pPr lvl="1"/>
            <a:r>
              <a:rPr lang="fr-CA" sz="1800" dirty="0"/>
              <a:t>GNU General Public License (GLP)</a:t>
            </a:r>
          </a:p>
          <a:p>
            <a:pPr lvl="1"/>
            <a:r>
              <a:rPr lang="fr-CA" sz="1800" dirty="0"/>
              <a:t>More </a:t>
            </a:r>
            <a:r>
              <a:rPr lang="fr-CA" sz="1800" dirty="0" err="1"/>
              <a:t>examples</a:t>
            </a:r>
            <a:r>
              <a:rPr lang="fr-CA" sz="1800" dirty="0"/>
              <a:t>: </a:t>
            </a:r>
            <a:r>
              <a:rPr lang="fr-CA" sz="1800" dirty="0">
                <a:hlinkClick r:id="rId3"/>
              </a:rPr>
              <a:t>https://opensource.org/licenses</a:t>
            </a:r>
            <a:endParaRPr lang="fr-CA" sz="1800" dirty="0"/>
          </a:p>
          <a:p>
            <a:r>
              <a:rPr lang="fr-CA" dirty="0"/>
              <a:t>Open Data Commons </a:t>
            </a:r>
            <a:r>
              <a:rPr lang="fr-CA" dirty="0" err="1"/>
              <a:t>Licenses</a:t>
            </a:r>
            <a:r>
              <a:rPr lang="fr-CA" dirty="0"/>
              <a:t> </a:t>
            </a:r>
            <a:r>
              <a:rPr lang="fr-CA" sz="1800" dirty="0"/>
              <a:t>	 	</a:t>
            </a:r>
            <a:r>
              <a:rPr lang="fr-CA" sz="1800" dirty="0">
                <a:hlinkClick r:id="rId4"/>
              </a:rPr>
              <a:t>https://opendatacommons.org/licenses/index.html</a:t>
            </a:r>
            <a:r>
              <a:rPr lang="fr-CA" sz="1800" dirty="0"/>
              <a:t>  </a:t>
            </a:r>
          </a:p>
          <a:p>
            <a:r>
              <a:rPr lang="fr-CA" dirty="0"/>
              <a:t>Open Government Licence</a:t>
            </a:r>
          </a:p>
          <a:p>
            <a:pPr lvl="1"/>
            <a:r>
              <a:rPr lang="fr-CA" sz="1800" dirty="0">
                <a:hlinkClick r:id="rId5"/>
              </a:rPr>
              <a:t>Government of Canada</a:t>
            </a:r>
            <a:r>
              <a:rPr lang="fr-CA" sz="1800" dirty="0"/>
              <a:t>, </a:t>
            </a:r>
            <a:r>
              <a:rPr lang="fr-CA" sz="1800" dirty="0">
                <a:hlinkClick r:id="rId6"/>
              </a:rPr>
              <a:t>Statistics Canada Open Licence</a:t>
            </a:r>
            <a:endParaRPr lang="fr-CA" sz="1800" dirty="0"/>
          </a:p>
          <a:p>
            <a:pPr lvl="1"/>
            <a:r>
              <a:rPr lang="fr-CA" sz="1800" dirty="0">
                <a:hlinkClick r:id="rId7"/>
              </a:rPr>
              <a:t>Government of Ontario</a:t>
            </a:r>
            <a:r>
              <a:rPr lang="fr-CA" sz="1800" dirty="0"/>
              <a:t>, </a:t>
            </a:r>
            <a:r>
              <a:rPr lang="fr-CA" sz="1800" dirty="0">
                <a:hlinkClick r:id="rId8"/>
              </a:rPr>
              <a:t>Alberta Government</a:t>
            </a:r>
            <a:endParaRPr lang="fr-CA" sz="1800" dirty="0"/>
          </a:p>
          <a:p>
            <a:pPr lvl="1"/>
            <a:r>
              <a:rPr lang="fr-CA" sz="1800" dirty="0">
                <a:hlinkClick r:id="rId9"/>
              </a:rPr>
              <a:t>UK </a:t>
            </a:r>
            <a:r>
              <a:rPr lang="fr-CA" sz="1800" dirty="0" err="1">
                <a:hlinkClick r:id="rId9"/>
              </a:rPr>
              <a:t>Government</a:t>
            </a:r>
            <a:r>
              <a:rPr lang="fr-CA" sz="1800" dirty="0">
                <a:hlinkClick r:id="rId9"/>
              </a:rPr>
              <a:t> (for public </a:t>
            </a:r>
            <a:r>
              <a:rPr lang="fr-CA" sz="1800" dirty="0" err="1">
                <a:hlinkClick r:id="rId9"/>
              </a:rPr>
              <a:t>sector</a:t>
            </a:r>
            <a:r>
              <a:rPr lang="fr-CA" sz="1800" dirty="0">
                <a:hlinkClick r:id="rId9"/>
              </a:rPr>
              <a:t> information)</a:t>
            </a:r>
            <a:endParaRPr lang="fr-CA" sz="1800" dirty="0"/>
          </a:p>
        </p:txBody>
      </p:sp>
      <p:sp>
        <p:nvSpPr>
          <p:cNvPr id="5" name="Slide Number Placeholder 4">
            <a:extLst>
              <a:ext uri="{FF2B5EF4-FFF2-40B4-BE49-F238E27FC236}">
                <a16:creationId xmlns:a16="http://schemas.microsoft.com/office/drawing/2014/main" id="{4C3E4D3B-2440-4BE6-AD8B-D4EE48358D34}"/>
              </a:ext>
            </a:extLst>
          </p:cNvPr>
          <p:cNvSpPr>
            <a:spLocks noGrp="1"/>
          </p:cNvSpPr>
          <p:nvPr>
            <p:ph type="sldNum" idx="12"/>
          </p:nvPr>
        </p:nvSpPr>
        <p:spPr/>
        <p:txBody>
          <a:bodyPr/>
          <a:lstStyle/>
          <a:p>
            <a:fld id="{00000000-1234-1234-1234-123412341234}" type="slidenum">
              <a:rPr lang="en" smtClean="0"/>
              <a:pPr/>
              <a:t>28</a:t>
            </a:fld>
            <a:endParaRPr lang="en"/>
          </a:p>
        </p:txBody>
      </p:sp>
    </p:spTree>
    <p:extLst>
      <p:ext uri="{BB962C8B-B14F-4D97-AF65-F5344CB8AC3E}">
        <p14:creationId xmlns:p14="http://schemas.microsoft.com/office/powerpoint/2010/main" val="10784394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4916" y="1423510"/>
            <a:ext cx="2323884" cy="103283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57" y="1468563"/>
            <a:ext cx="3025987" cy="917996"/>
          </a:xfrm>
          <a:prstGeom prst="rect">
            <a:avLst/>
          </a:prstGeom>
        </p:spPr>
      </p:pic>
      <p:sp>
        <p:nvSpPr>
          <p:cNvPr id="2" name="Title 1">
            <a:extLst>
              <a:ext uri="{FF2B5EF4-FFF2-40B4-BE49-F238E27FC236}">
                <a16:creationId xmlns:a16="http://schemas.microsoft.com/office/drawing/2014/main" id="{C9D0DEFD-C40E-462C-A295-9F198DB4B8FC}"/>
              </a:ext>
            </a:extLst>
          </p:cNvPr>
          <p:cNvSpPr>
            <a:spLocks noGrp="1"/>
          </p:cNvSpPr>
          <p:nvPr>
            <p:ph type="title"/>
          </p:nvPr>
        </p:nvSpPr>
        <p:spPr>
          <a:xfrm>
            <a:off x="1413393" y="880646"/>
            <a:ext cx="5292799" cy="435600"/>
          </a:xfrm>
        </p:spPr>
        <p:txBody>
          <a:bodyPr/>
          <a:lstStyle/>
          <a:p>
            <a:r>
              <a:rPr lang="en-US" sz="2400" dirty="0"/>
              <a:t>Selected Sources of Open Content</a:t>
            </a:r>
          </a:p>
        </p:txBody>
      </p:sp>
      <p:sp>
        <p:nvSpPr>
          <p:cNvPr id="5" name="Slide Number Placeholder 4">
            <a:extLst>
              <a:ext uri="{FF2B5EF4-FFF2-40B4-BE49-F238E27FC236}">
                <a16:creationId xmlns:a16="http://schemas.microsoft.com/office/drawing/2014/main" id="{CF96C61E-B7DF-44BE-9040-10D0FB37B892}"/>
              </a:ext>
            </a:extLst>
          </p:cNvPr>
          <p:cNvSpPr>
            <a:spLocks noGrp="1"/>
          </p:cNvSpPr>
          <p:nvPr>
            <p:ph type="sldNum" idx="12"/>
          </p:nvPr>
        </p:nvSpPr>
        <p:spPr>
          <a:xfrm>
            <a:off x="8583332" y="4749851"/>
            <a:ext cx="548700" cy="393600"/>
          </a:xfrm>
        </p:spPr>
        <p:txBody>
          <a:bodyPr/>
          <a:lstStyle/>
          <a:p>
            <a:fld id="{00000000-1234-1234-1234-123412341234}" type="slidenum">
              <a:rPr lang="en" smtClean="0"/>
              <a:pPr/>
              <a:t>29</a:t>
            </a:fld>
            <a:endParaRPr lang="en"/>
          </a:p>
        </p:txBody>
      </p:sp>
      <p:sp>
        <p:nvSpPr>
          <p:cNvPr id="7" name="TextBox 6">
            <a:extLst>
              <a:ext uri="{FF2B5EF4-FFF2-40B4-BE49-F238E27FC236}">
                <a16:creationId xmlns:a16="http://schemas.microsoft.com/office/drawing/2014/main" id="{DEBF9CF0-064A-47D9-B7A6-FD18E8757ED0}"/>
              </a:ext>
            </a:extLst>
          </p:cNvPr>
          <p:cNvSpPr txBox="1"/>
          <p:nvPr/>
        </p:nvSpPr>
        <p:spPr>
          <a:xfrm>
            <a:off x="1823904" y="1943706"/>
            <a:ext cx="2068292" cy="461665"/>
          </a:xfrm>
          <a:prstGeom prst="rect">
            <a:avLst/>
          </a:prstGeom>
          <a:noFill/>
        </p:spPr>
        <p:txBody>
          <a:bodyPr wrap="square" rtlCol="0">
            <a:spAutoFit/>
          </a:bodyPr>
          <a:lstStyle/>
          <a:p>
            <a:pPr algn="ctr"/>
            <a:r>
              <a:rPr lang="en-US" sz="1200" dirty="0">
                <a:latin typeface="Quattrocento Sans" panose="020B0604020202020204" charset="0"/>
                <a:hlinkClick r:id="rId5"/>
              </a:rPr>
              <a:t>https://open.bccampus.ca</a:t>
            </a:r>
            <a:endParaRPr lang="en-US" sz="1200" dirty="0">
              <a:latin typeface="Quattrocento Sans" panose="020B0604020202020204" charset="0"/>
            </a:endParaRPr>
          </a:p>
          <a:p>
            <a:pPr algn="ctr"/>
            <a:r>
              <a:rPr lang="en-US" sz="1200" dirty="0">
                <a:latin typeface="Quattrocento Sans" panose="020B0604020202020204" charset="0"/>
              </a:rPr>
              <a:t>under “Health Related”</a:t>
            </a:r>
          </a:p>
        </p:txBody>
      </p:sp>
      <p:sp>
        <p:nvSpPr>
          <p:cNvPr id="9" name="TextBox 8">
            <a:extLst>
              <a:ext uri="{FF2B5EF4-FFF2-40B4-BE49-F238E27FC236}">
                <a16:creationId xmlns:a16="http://schemas.microsoft.com/office/drawing/2014/main" id="{C420106D-9561-4FCE-B1DD-524F29E3A513}"/>
              </a:ext>
            </a:extLst>
          </p:cNvPr>
          <p:cNvSpPr txBox="1"/>
          <p:nvPr/>
        </p:nvSpPr>
        <p:spPr>
          <a:xfrm>
            <a:off x="1535610" y="4227694"/>
            <a:ext cx="2644878" cy="461665"/>
          </a:xfrm>
          <a:prstGeom prst="rect">
            <a:avLst/>
          </a:prstGeom>
          <a:noFill/>
        </p:spPr>
        <p:txBody>
          <a:bodyPr wrap="square" rtlCol="0">
            <a:spAutoFit/>
          </a:bodyPr>
          <a:lstStyle/>
          <a:p>
            <a:pPr algn="ctr"/>
            <a:r>
              <a:rPr lang="en-US" sz="1200" dirty="0">
                <a:latin typeface="Quattrocento Sans" panose="020B0604020202020204" charset="0"/>
                <a:hlinkClick r:id="rId6"/>
              </a:rPr>
              <a:t>https://open.umn.edu/opentextbooks</a:t>
            </a:r>
            <a:endParaRPr lang="en-US" sz="1200" dirty="0">
              <a:latin typeface="Quattrocento Sans" panose="020B0604020202020204" charset="0"/>
            </a:endParaRPr>
          </a:p>
          <a:p>
            <a:pPr algn="ctr"/>
            <a:r>
              <a:rPr lang="fr-CA" sz="1200" dirty="0" err="1">
                <a:latin typeface="Quattrocento Sans" panose="020B0604020202020204" charset="0"/>
              </a:rPr>
              <a:t>Browse</a:t>
            </a:r>
            <a:r>
              <a:rPr lang="fr-CA" sz="1200" dirty="0">
                <a:latin typeface="Quattrocento Sans" panose="020B0604020202020204" charset="0"/>
              </a:rPr>
              <a:t> </a:t>
            </a:r>
            <a:r>
              <a:rPr lang="fr-CA" sz="1200" dirty="0" err="1">
                <a:latin typeface="Quattrocento Sans" panose="020B0604020202020204" charset="0"/>
              </a:rPr>
              <a:t>subjects</a:t>
            </a:r>
            <a:r>
              <a:rPr lang="fr-CA" sz="1200" dirty="0">
                <a:latin typeface="Quattrocento Sans" panose="020B0604020202020204" charset="0"/>
              </a:rPr>
              <a:t> – </a:t>
            </a:r>
            <a:r>
              <a:rPr lang="fr-CA" sz="1200" dirty="0" err="1">
                <a:latin typeface="Quattrocento Sans" panose="020B0604020202020204" charset="0"/>
              </a:rPr>
              <a:t>Medicine</a:t>
            </a:r>
            <a:r>
              <a:rPr lang="fr-CA" sz="1200" dirty="0">
                <a:latin typeface="Quattrocento Sans" panose="020B0604020202020204" charset="0"/>
              </a:rPr>
              <a:t> </a:t>
            </a:r>
            <a:endParaRPr lang="en-US" sz="1200" dirty="0">
              <a:latin typeface="Quattrocento Sans" panose="020B0604020202020204" charset="0"/>
            </a:endParaRPr>
          </a:p>
        </p:txBody>
      </p:sp>
      <p:sp>
        <p:nvSpPr>
          <p:cNvPr id="11" name="Text Placeholder 10">
            <a:extLst>
              <a:ext uri="{FF2B5EF4-FFF2-40B4-BE49-F238E27FC236}">
                <a16:creationId xmlns:a16="http://schemas.microsoft.com/office/drawing/2014/main" id="{62A9F6CC-168B-4A84-BB40-37763D073299}"/>
              </a:ext>
            </a:extLst>
          </p:cNvPr>
          <p:cNvSpPr txBox="1">
            <a:spLocks noGrp="1"/>
          </p:cNvSpPr>
          <p:nvPr>
            <p:ph type="body" idx="2"/>
          </p:nvPr>
        </p:nvSpPr>
        <p:spPr>
          <a:xfrm>
            <a:off x="5186020" y="2174538"/>
            <a:ext cx="2570163" cy="553968"/>
          </a:xfrm>
          <a:prstGeom prst="rect">
            <a:avLst/>
          </a:prstGeom>
          <a:noFill/>
        </p:spPr>
        <p:txBody>
          <a:bodyPr wrap="square" rtlCol="0">
            <a:spAutoFit/>
          </a:bodyPr>
          <a:lstStyle/>
          <a:p>
            <a:pPr marL="101598" indent="0" algn="ctr">
              <a:spcBef>
                <a:spcPts val="0"/>
              </a:spcBef>
              <a:buNone/>
            </a:pPr>
            <a:r>
              <a:rPr lang="en-US" sz="1200" dirty="0">
                <a:hlinkClick r:id="rId7"/>
              </a:rPr>
              <a:t>https://openstax.org/</a:t>
            </a:r>
            <a:endParaRPr lang="en-US" sz="1200" dirty="0"/>
          </a:p>
          <a:p>
            <a:pPr marL="101598" indent="0" algn="ctr">
              <a:spcBef>
                <a:spcPts val="0"/>
              </a:spcBef>
              <a:buNone/>
            </a:pPr>
            <a:r>
              <a:rPr lang="en-US" sz="1200" dirty="0">
                <a:latin typeface="Quattrocento Sans" panose="020B0604020202020204" charset="0"/>
              </a:rPr>
              <a:t>Subjects – Science</a:t>
            </a:r>
          </a:p>
        </p:txBody>
      </p:sp>
      <p:sp>
        <p:nvSpPr>
          <p:cNvPr id="13" name="Rectangle 12">
            <a:extLst>
              <a:ext uri="{FF2B5EF4-FFF2-40B4-BE49-F238E27FC236}">
                <a16:creationId xmlns:a16="http://schemas.microsoft.com/office/drawing/2014/main" id="{DB54587D-74E7-4168-B288-BBFB93398B75}"/>
              </a:ext>
            </a:extLst>
          </p:cNvPr>
          <p:cNvSpPr/>
          <p:nvPr/>
        </p:nvSpPr>
        <p:spPr>
          <a:xfrm>
            <a:off x="4904074" y="4149916"/>
            <a:ext cx="3134053" cy="461665"/>
          </a:xfrm>
          <a:prstGeom prst="rect">
            <a:avLst/>
          </a:prstGeom>
        </p:spPr>
        <p:txBody>
          <a:bodyPr wrap="square">
            <a:spAutoFit/>
          </a:bodyPr>
          <a:lstStyle/>
          <a:p>
            <a:pPr algn="ctr"/>
            <a:r>
              <a:rPr lang="en-US" sz="1200" dirty="0">
                <a:latin typeface="Quattrocento Sans" panose="020B0604020202020204" charset="0"/>
                <a:hlinkClick r:id="rId8"/>
              </a:rPr>
              <a:t>https://www.oercommons.org/oer</a:t>
            </a:r>
            <a:r>
              <a:rPr lang="en-US" sz="1200" dirty="0">
                <a:latin typeface="Quattrocento Sans" panose="020B0604020202020204" charset="0"/>
              </a:rPr>
              <a:t> </a:t>
            </a:r>
          </a:p>
          <a:p>
            <a:pPr algn="ctr"/>
            <a:r>
              <a:rPr lang="fr-CA" sz="1200" dirty="0" err="1">
                <a:latin typeface="Quattrocento Sans" panose="020B0604020202020204" charset="0"/>
              </a:rPr>
              <a:t>Subject</a:t>
            </a:r>
            <a:r>
              <a:rPr lang="fr-CA" sz="1200" dirty="0">
                <a:latin typeface="Quattrocento Sans" panose="020B0604020202020204" charset="0"/>
              </a:rPr>
              <a:t> Areas – Life Sciences</a:t>
            </a:r>
            <a:endParaRPr lang="en-US" sz="1200" dirty="0"/>
          </a:p>
        </p:txBody>
      </p:sp>
      <p:sp>
        <p:nvSpPr>
          <p:cNvPr id="16" name="TextBox 15">
            <a:extLst>
              <a:ext uri="{FF2B5EF4-FFF2-40B4-BE49-F238E27FC236}">
                <a16:creationId xmlns:a16="http://schemas.microsoft.com/office/drawing/2014/main" id="{4612DA94-E40A-4C87-A40C-CDE65CDE6892}"/>
              </a:ext>
            </a:extLst>
          </p:cNvPr>
          <p:cNvSpPr txBox="1"/>
          <p:nvPr/>
        </p:nvSpPr>
        <p:spPr>
          <a:xfrm>
            <a:off x="1162550" y="3081363"/>
            <a:ext cx="3418840" cy="646331"/>
          </a:xfrm>
          <a:prstGeom prst="rect">
            <a:avLst/>
          </a:prstGeom>
          <a:noFill/>
        </p:spPr>
        <p:txBody>
          <a:bodyPr wrap="square" rtlCol="0">
            <a:spAutoFit/>
          </a:bodyPr>
          <a:lstStyle/>
          <a:p>
            <a:pPr algn="ctr"/>
            <a:r>
              <a:rPr lang="en-US" sz="1200" dirty="0">
                <a:latin typeface="Quattrocento Sans" panose="020B0604020202020204" charset="0"/>
                <a:hlinkClick r:id="rId9"/>
              </a:rPr>
              <a:t>https://www.merlot.org/merlot/</a:t>
            </a:r>
            <a:endParaRPr lang="en-US" sz="1200" dirty="0">
              <a:latin typeface="Quattrocento Sans" panose="020B0604020202020204" charset="0"/>
            </a:endParaRPr>
          </a:p>
          <a:p>
            <a:pPr algn="ctr"/>
            <a:r>
              <a:rPr lang="fr-CA" sz="1200" dirty="0" err="1">
                <a:latin typeface="Quattrocento Sans" panose="020B0604020202020204" charset="0"/>
              </a:rPr>
              <a:t>Browse</a:t>
            </a:r>
            <a:r>
              <a:rPr lang="fr-CA" sz="1200" dirty="0">
                <a:latin typeface="Quattrocento Sans" panose="020B0604020202020204" charset="0"/>
              </a:rPr>
              <a:t> by Discipline – Science and </a:t>
            </a:r>
            <a:r>
              <a:rPr lang="fr-CA" sz="1200" dirty="0" err="1">
                <a:latin typeface="Quattrocento Sans" panose="020B0604020202020204" charset="0"/>
              </a:rPr>
              <a:t>Technology</a:t>
            </a:r>
            <a:endParaRPr lang="en-US" sz="1200" dirty="0">
              <a:latin typeface="Quattrocento Sans" panose="020B0604020202020204" charset="0"/>
            </a:endParaRPr>
          </a:p>
          <a:p>
            <a:pPr algn="ctr"/>
            <a:endParaRPr lang="en-US" sz="1200" dirty="0">
              <a:latin typeface="Quattrocento Sans" panose="020B0604020202020204" charset="0"/>
            </a:endParaRPr>
          </a:p>
        </p:txBody>
      </p:sp>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03584" y="3009814"/>
            <a:ext cx="1135031" cy="1135031"/>
          </a:xfrm>
          <a:prstGeom prst="rect">
            <a:avLst/>
          </a:prstGeom>
        </p:spPr>
      </p:pic>
      <p:pic>
        <p:nvPicPr>
          <p:cNvPr id="21" name="Picture 2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18877" y="3746506"/>
            <a:ext cx="1706186" cy="462376"/>
          </a:xfrm>
          <a:prstGeom prst="rect">
            <a:avLst/>
          </a:prstGeom>
        </p:spPr>
      </p:pic>
      <p:pic>
        <p:nvPicPr>
          <p:cNvPr id="3" name="Picture 2"/>
          <p:cNvPicPr>
            <a:picLocks noChangeAspect="1"/>
          </p:cNvPicPr>
          <p:nvPr/>
        </p:nvPicPr>
        <p:blipFill>
          <a:blip r:embed="rId12"/>
          <a:stretch>
            <a:fillRect/>
          </a:stretch>
        </p:blipFill>
        <p:spPr>
          <a:xfrm>
            <a:off x="1823904" y="2653998"/>
            <a:ext cx="2112001" cy="415408"/>
          </a:xfrm>
          <a:prstGeom prst="rect">
            <a:avLst/>
          </a:prstGeom>
        </p:spPr>
      </p:pic>
    </p:spTree>
    <p:extLst>
      <p:ext uri="{BB962C8B-B14F-4D97-AF65-F5344CB8AC3E}">
        <p14:creationId xmlns:p14="http://schemas.microsoft.com/office/powerpoint/2010/main" val="3774028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81251" y="908963"/>
            <a:ext cx="4953646" cy="435600"/>
          </a:xfrm>
          <a:prstGeom prst="rect">
            <a:avLst/>
          </a:prstGeom>
        </p:spPr>
        <p:txBody>
          <a:bodyPr spcFirstLastPara="1" wrap="square" lIns="91425" tIns="91425" rIns="91425" bIns="91425" anchor="ctr" anchorCtr="0">
            <a:noAutofit/>
          </a:bodyPr>
          <a:lstStyle/>
          <a:p>
            <a:r>
              <a:rPr lang="en-US" sz="3200" dirty="0"/>
              <a:t>Schedule</a:t>
            </a:r>
            <a:endParaRPr sz="3200" dirty="0">
              <a:highlight>
                <a:srgbClr val="FFCD00"/>
              </a:highlight>
            </a:endParaRPr>
          </a:p>
        </p:txBody>
      </p:sp>
      <p:sp>
        <p:nvSpPr>
          <p:cNvPr id="125" name="Google Shape;125;p17"/>
          <p:cNvSpPr txBox="1">
            <a:spLocks noGrp="1"/>
          </p:cNvSpPr>
          <p:nvPr>
            <p:ph type="body" idx="1"/>
          </p:nvPr>
        </p:nvSpPr>
        <p:spPr>
          <a:xfrm>
            <a:off x="772079" y="1371249"/>
            <a:ext cx="3880131" cy="3365442"/>
          </a:xfrm>
          <a:prstGeom prst="rect">
            <a:avLst/>
          </a:prstGeom>
        </p:spPr>
        <p:txBody>
          <a:bodyPr spcFirstLastPara="1" wrap="square" lIns="91425" tIns="91425" rIns="91425" bIns="91425" anchor="t" anchorCtr="0">
            <a:noAutofit/>
          </a:bodyPr>
          <a:lstStyle/>
          <a:p>
            <a:pPr marL="76199" indent="0">
              <a:buNone/>
            </a:pPr>
            <a:r>
              <a:rPr lang="en-US" sz="1400" b="1" dirty="0"/>
              <a:t>9:00-9:10</a:t>
            </a:r>
            <a:r>
              <a:rPr lang="en-US" sz="1400" dirty="0"/>
              <a:t> (10 minutes) – introductions and housekeeping</a:t>
            </a:r>
          </a:p>
          <a:p>
            <a:pPr marL="76199" indent="0">
              <a:buNone/>
            </a:pPr>
            <a:r>
              <a:rPr lang="en-US" sz="1400" b="1" dirty="0"/>
              <a:t>9:10-9:15</a:t>
            </a:r>
            <a:r>
              <a:rPr lang="en-US" sz="1400" dirty="0"/>
              <a:t> (5 minutes) – self-assessment quiz to be completed individually</a:t>
            </a:r>
          </a:p>
          <a:p>
            <a:pPr marL="76199" indent="0">
              <a:buNone/>
            </a:pPr>
            <a:r>
              <a:rPr lang="en-US" sz="1400" b="1" dirty="0"/>
              <a:t>9:15-9:40 </a:t>
            </a:r>
            <a:r>
              <a:rPr lang="en-US" sz="1400" dirty="0"/>
              <a:t>(25 minutes) – presentation: copyright basics, including alternatives to copyright and open licensing</a:t>
            </a:r>
          </a:p>
          <a:p>
            <a:pPr marL="76199" indent="0">
              <a:buNone/>
            </a:pPr>
            <a:r>
              <a:rPr lang="en-US" sz="1400" b="1" dirty="0"/>
              <a:t>9:40-9:55 </a:t>
            </a:r>
            <a:r>
              <a:rPr lang="en-US" sz="1400" dirty="0"/>
              <a:t>(15 minutes) – questions</a:t>
            </a:r>
          </a:p>
          <a:p>
            <a:pPr marL="76199" indent="0">
              <a:buNone/>
            </a:pPr>
            <a:r>
              <a:rPr lang="en-US" sz="1400" b="1" dirty="0"/>
              <a:t>9:55-10:10 </a:t>
            </a:r>
            <a:r>
              <a:rPr lang="en-US" sz="1400" dirty="0"/>
              <a:t>(15 minutes) – presentation of scenarios, analytical method and creation of groups</a:t>
            </a:r>
          </a:p>
          <a:p>
            <a:pPr marL="76199" indent="0">
              <a:buNone/>
            </a:pPr>
            <a:r>
              <a:rPr lang="en-US" sz="1400" b="1" dirty="0"/>
              <a:t>10:10-10:35</a:t>
            </a:r>
            <a:r>
              <a:rPr lang="en-US" sz="1400" dirty="0"/>
              <a:t> (25 minutes) – small group discussion to analyze assigned scenarios</a:t>
            </a:r>
          </a:p>
          <a:p>
            <a:pPr marL="76199" indent="0">
              <a:buNone/>
            </a:pPr>
            <a:endParaRPr lang="en-US" sz="1400" dirty="0"/>
          </a:p>
          <a:p>
            <a:pPr marL="76199" indent="0">
              <a:buNone/>
            </a:pPr>
            <a:endParaRPr sz="1200" dirty="0">
              <a:latin typeface="Quattrocento Sans" panose="020B0604020202020204" charset="0"/>
            </a:endParaRPr>
          </a:p>
        </p:txBody>
      </p:sp>
      <p:sp>
        <p:nvSpPr>
          <p:cNvPr id="131" name="Google Shape;131;p17"/>
          <p:cNvSpPr txBox="1">
            <a:spLocks noGrp="1"/>
          </p:cNvSpPr>
          <p:nvPr>
            <p:ph type="sldNum" idx="12"/>
          </p:nvPr>
        </p:nvSpPr>
        <p:spPr>
          <a:xfrm>
            <a:off x="8595300" y="4736691"/>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3</a:t>
            </a:fld>
            <a:endParaRPr dirty="0"/>
          </a:p>
        </p:txBody>
      </p:sp>
      <p:sp>
        <p:nvSpPr>
          <p:cNvPr id="16" name="Google Shape;125;p17"/>
          <p:cNvSpPr txBox="1">
            <a:spLocks/>
          </p:cNvSpPr>
          <p:nvPr/>
        </p:nvSpPr>
        <p:spPr>
          <a:xfrm>
            <a:off x="4775329" y="1341589"/>
            <a:ext cx="3696851" cy="311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76199" indent="0">
              <a:buFont typeface="Quattrocento Sans"/>
              <a:buNone/>
            </a:pPr>
            <a:r>
              <a:rPr lang="en-US" sz="1400" b="1" dirty="0"/>
              <a:t>10:35-10:50</a:t>
            </a:r>
            <a:r>
              <a:rPr lang="en-US" sz="1400" dirty="0"/>
              <a:t> (15 minutes) – break </a:t>
            </a:r>
          </a:p>
          <a:p>
            <a:pPr marL="76199" indent="0">
              <a:buFont typeface="Quattrocento Sans"/>
              <a:buNone/>
            </a:pPr>
            <a:r>
              <a:rPr lang="en-US" sz="1400" b="1" dirty="0"/>
              <a:t>10:50-11:30</a:t>
            </a:r>
            <a:r>
              <a:rPr lang="en-US" sz="1400" dirty="0"/>
              <a:t> (40 minutes) – groups presenting their scenario, analysis and recommendations</a:t>
            </a:r>
          </a:p>
          <a:p>
            <a:pPr marL="76199" indent="0">
              <a:buFont typeface="Quattrocento Sans"/>
              <a:buNone/>
            </a:pPr>
            <a:r>
              <a:rPr lang="en-US" sz="1400" b="1" dirty="0"/>
              <a:t>11:30-12:00</a:t>
            </a:r>
            <a:r>
              <a:rPr lang="en-US" sz="1400" dirty="0"/>
              <a:t> (30 minutes) – questions, including participants’ own scenarios</a:t>
            </a:r>
          </a:p>
          <a:p>
            <a:pPr marL="76199" indent="0">
              <a:buFont typeface="Quattrocento Sans"/>
              <a:buNone/>
            </a:pPr>
            <a:r>
              <a:rPr lang="en-US" sz="1400" b="1" dirty="0"/>
              <a:t>12:00-12:15 </a:t>
            </a:r>
            <a:r>
              <a:rPr lang="en-US" sz="1400" dirty="0"/>
              <a:t>(15 minutes) – review of the self-assessment quiz</a:t>
            </a:r>
          </a:p>
          <a:p>
            <a:pPr marL="76199" indent="0">
              <a:buFont typeface="Quattrocento Sans"/>
              <a:buNone/>
            </a:pPr>
            <a:r>
              <a:rPr lang="en-US" sz="1400" b="1" dirty="0"/>
              <a:t>12:15-12:25 </a:t>
            </a:r>
            <a:r>
              <a:rPr lang="en-US" sz="1400" dirty="0"/>
              <a:t>(10 minutes) – conclusion and completing workshop evaluation form</a:t>
            </a:r>
          </a:p>
          <a:p>
            <a:pPr marL="76199" indent="0">
              <a:buFont typeface="Quattrocento Sans"/>
              <a:buNone/>
            </a:pPr>
            <a:endParaRPr lang="en-US" sz="1200" dirty="0">
              <a:latin typeface="Quattrocento Sans" panose="020B0604020202020204" charset="0"/>
            </a:endParaRPr>
          </a:p>
        </p:txBody>
      </p:sp>
      <p:sp>
        <p:nvSpPr>
          <p:cNvPr id="41" name="Google Shape;476;p39"/>
          <p:cNvSpPr/>
          <p:nvPr/>
        </p:nvSpPr>
        <p:spPr>
          <a:xfrm>
            <a:off x="892256" y="959924"/>
            <a:ext cx="251793" cy="333678"/>
          </a:xfrm>
          <a:custGeom>
            <a:avLst/>
            <a:gdLst/>
            <a:ahLst/>
            <a:cxnLst/>
            <a:rect l="l" t="t" r="r" b="b"/>
            <a:pathLst>
              <a:path w="11983" h="15880" fill="none" extrusionOk="0">
                <a:moveTo>
                  <a:pt x="5992" y="0"/>
                </a:moveTo>
                <a:lnTo>
                  <a:pt x="5992" y="0"/>
                </a:lnTo>
                <a:lnTo>
                  <a:pt x="5675" y="0"/>
                </a:lnTo>
                <a:lnTo>
                  <a:pt x="5383" y="25"/>
                </a:lnTo>
                <a:lnTo>
                  <a:pt x="5091" y="73"/>
                </a:lnTo>
                <a:lnTo>
                  <a:pt x="4774" y="122"/>
                </a:lnTo>
                <a:lnTo>
                  <a:pt x="4506" y="195"/>
                </a:lnTo>
                <a:lnTo>
                  <a:pt x="4214" y="268"/>
                </a:lnTo>
                <a:lnTo>
                  <a:pt x="3654" y="463"/>
                </a:lnTo>
                <a:lnTo>
                  <a:pt x="3142" y="731"/>
                </a:lnTo>
                <a:lnTo>
                  <a:pt x="2631" y="1023"/>
                </a:lnTo>
                <a:lnTo>
                  <a:pt x="2192" y="1364"/>
                </a:lnTo>
                <a:lnTo>
                  <a:pt x="1754" y="1754"/>
                </a:lnTo>
                <a:lnTo>
                  <a:pt x="1364" y="2192"/>
                </a:lnTo>
                <a:lnTo>
                  <a:pt x="1023" y="2631"/>
                </a:lnTo>
                <a:lnTo>
                  <a:pt x="731" y="3142"/>
                </a:lnTo>
                <a:lnTo>
                  <a:pt x="463" y="3653"/>
                </a:lnTo>
                <a:lnTo>
                  <a:pt x="268" y="4214"/>
                </a:lnTo>
                <a:lnTo>
                  <a:pt x="195" y="4506"/>
                </a:lnTo>
                <a:lnTo>
                  <a:pt x="122" y="4774"/>
                </a:lnTo>
                <a:lnTo>
                  <a:pt x="73" y="5090"/>
                </a:lnTo>
                <a:lnTo>
                  <a:pt x="25" y="5383"/>
                </a:lnTo>
                <a:lnTo>
                  <a:pt x="0" y="5675"/>
                </a:lnTo>
                <a:lnTo>
                  <a:pt x="0" y="5991"/>
                </a:lnTo>
                <a:lnTo>
                  <a:pt x="0" y="5991"/>
                </a:lnTo>
                <a:lnTo>
                  <a:pt x="25" y="6430"/>
                </a:lnTo>
                <a:lnTo>
                  <a:pt x="73" y="6868"/>
                </a:lnTo>
                <a:lnTo>
                  <a:pt x="147" y="7331"/>
                </a:lnTo>
                <a:lnTo>
                  <a:pt x="268" y="7769"/>
                </a:lnTo>
                <a:lnTo>
                  <a:pt x="390" y="8208"/>
                </a:lnTo>
                <a:lnTo>
                  <a:pt x="561" y="8646"/>
                </a:lnTo>
                <a:lnTo>
                  <a:pt x="731" y="9085"/>
                </a:lnTo>
                <a:lnTo>
                  <a:pt x="926" y="9523"/>
                </a:lnTo>
                <a:lnTo>
                  <a:pt x="1145" y="9937"/>
                </a:lnTo>
                <a:lnTo>
                  <a:pt x="1389" y="10375"/>
                </a:lnTo>
                <a:lnTo>
                  <a:pt x="1900" y="11179"/>
                </a:lnTo>
                <a:lnTo>
                  <a:pt x="2436" y="11958"/>
                </a:lnTo>
                <a:lnTo>
                  <a:pt x="2996" y="12689"/>
                </a:lnTo>
                <a:lnTo>
                  <a:pt x="3556" y="13371"/>
                </a:lnTo>
                <a:lnTo>
                  <a:pt x="4092" y="13980"/>
                </a:lnTo>
                <a:lnTo>
                  <a:pt x="4603" y="14540"/>
                </a:lnTo>
                <a:lnTo>
                  <a:pt x="5066" y="15003"/>
                </a:lnTo>
                <a:lnTo>
                  <a:pt x="5724" y="15636"/>
                </a:lnTo>
                <a:lnTo>
                  <a:pt x="5992" y="15880"/>
                </a:lnTo>
                <a:lnTo>
                  <a:pt x="5992" y="15880"/>
                </a:lnTo>
                <a:lnTo>
                  <a:pt x="6260" y="15636"/>
                </a:lnTo>
                <a:lnTo>
                  <a:pt x="6917" y="15003"/>
                </a:lnTo>
                <a:lnTo>
                  <a:pt x="7380" y="14540"/>
                </a:lnTo>
                <a:lnTo>
                  <a:pt x="7891" y="13980"/>
                </a:lnTo>
                <a:lnTo>
                  <a:pt x="8427" y="13371"/>
                </a:lnTo>
                <a:lnTo>
                  <a:pt x="8987" y="12689"/>
                </a:lnTo>
                <a:lnTo>
                  <a:pt x="9548" y="11958"/>
                </a:lnTo>
                <a:lnTo>
                  <a:pt x="10083" y="11179"/>
                </a:lnTo>
                <a:lnTo>
                  <a:pt x="10595" y="10375"/>
                </a:lnTo>
                <a:lnTo>
                  <a:pt x="10838" y="9937"/>
                </a:lnTo>
                <a:lnTo>
                  <a:pt x="11058" y="9523"/>
                </a:lnTo>
                <a:lnTo>
                  <a:pt x="11252" y="9085"/>
                </a:lnTo>
                <a:lnTo>
                  <a:pt x="11423" y="8646"/>
                </a:lnTo>
                <a:lnTo>
                  <a:pt x="11593" y="8208"/>
                </a:lnTo>
                <a:lnTo>
                  <a:pt x="11715" y="7769"/>
                </a:lnTo>
                <a:lnTo>
                  <a:pt x="11837" y="7331"/>
                </a:lnTo>
                <a:lnTo>
                  <a:pt x="11910" y="6868"/>
                </a:lnTo>
                <a:lnTo>
                  <a:pt x="11959" y="6430"/>
                </a:lnTo>
                <a:lnTo>
                  <a:pt x="11983" y="5991"/>
                </a:lnTo>
                <a:lnTo>
                  <a:pt x="11983" y="5991"/>
                </a:lnTo>
                <a:lnTo>
                  <a:pt x="11983" y="5675"/>
                </a:lnTo>
                <a:lnTo>
                  <a:pt x="11959" y="5383"/>
                </a:lnTo>
                <a:lnTo>
                  <a:pt x="11910" y="5090"/>
                </a:lnTo>
                <a:lnTo>
                  <a:pt x="11861" y="4774"/>
                </a:lnTo>
                <a:lnTo>
                  <a:pt x="11788" y="4506"/>
                </a:lnTo>
                <a:lnTo>
                  <a:pt x="11715" y="4214"/>
                </a:lnTo>
                <a:lnTo>
                  <a:pt x="11520" y="3653"/>
                </a:lnTo>
                <a:lnTo>
                  <a:pt x="11252" y="3142"/>
                </a:lnTo>
                <a:lnTo>
                  <a:pt x="10960" y="2631"/>
                </a:lnTo>
                <a:lnTo>
                  <a:pt x="10619" y="2192"/>
                </a:lnTo>
                <a:lnTo>
                  <a:pt x="10229" y="1754"/>
                </a:lnTo>
                <a:lnTo>
                  <a:pt x="9791" y="1364"/>
                </a:lnTo>
                <a:lnTo>
                  <a:pt x="9353" y="1023"/>
                </a:lnTo>
                <a:lnTo>
                  <a:pt x="8841" y="731"/>
                </a:lnTo>
                <a:lnTo>
                  <a:pt x="8330" y="463"/>
                </a:lnTo>
                <a:lnTo>
                  <a:pt x="7770" y="268"/>
                </a:lnTo>
                <a:lnTo>
                  <a:pt x="7477" y="195"/>
                </a:lnTo>
                <a:lnTo>
                  <a:pt x="7209" y="122"/>
                </a:lnTo>
                <a:lnTo>
                  <a:pt x="6893" y="73"/>
                </a:lnTo>
                <a:lnTo>
                  <a:pt x="6601" y="25"/>
                </a:lnTo>
                <a:lnTo>
                  <a:pt x="6308" y="0"/>
                </a:lnTo>
                <a:lnTo>
                  <a:pt x="5992" y="0"/>
                </a:lnTo>
                <a:lnTo>
                  <a:pt x="5992" y="0"/>
                </a:lnTo>
                <a:close/>
                <a:moveTo>
                  <a:pt x="5992" y="8549"/>
                </a:moveTo>
                <a:lnTo>
                  <a:pt x="5992" y="8549"/>
                </a:lnTo>
                <a:lnTo>
                  <a:pt x="5724" y="8549"/>
                </a:lnTo>
                <a:lnTo>
                  <a:pt x="5480" y="8500"/>
                </a:lnTo>
                <a:lnTo>
                  <a:pt x="5237" y="8451"/>
                </a:lnTo>
                <a:lnTo>
                  <a:pt x="4993" y="8354"/>
                </a:lnTo>
                <a:lnTo>
                  <a:pt x="4774" y="8257"/>
                </a:lnTo>
                <a:lnTo>
                  <a:pt x="4555" y="8110"/>
                </a:lnTo>
                <a:lnTo>
                  <a:pt x="4360" y="7964"/>
                </a:lnTo>
                <a:lnTo>
                  <a:pt x="4189" y="7794"/>
                </a:lnTo>
                <a:lnTo>
                  <a:pt x="4019" y="7623"/>
                </a:lnTo>
                <a:lnTo>
                  <a:pt x="3873" y="7428"/>
                </a:lnTo>
                <a:lnTo>
                  <a:pt x="3727" y="7209"/>
                </a:lnTo>
                <a:lnTo>
                  <a:pt x="3629" y="6990"/>
                </a:lnTo>
                <a:lnTo>
                  <a:pt x="3532" y="6746"/>
                </a:lnTo>
                <a:lnTo>
                  <a:pt x="3483" y="6503"/>
                </a:lnTo>
                <a:lnTo>
                  <a:pt x="3434" y="6259"/>
                </a:lnTo>
                <a:lnTo>
                  <a:pt x="3434" y="5991"/>
                </a:lnTo>
                <a:lnTo>
                  <a:pt x="3434" y="5991"/>
                </a:lnTo>
                <a:lnTo>
                  <a:pt x="3434" y="5724"/>
                </a:lnTo>
                <a:lnTo>
                  <a:pt x="3483" y="5480"/>
                </a:lnTo>
                <a:lnTo>
                  <a:pt x="3532" y="5236"/>
                </a:lnTo>
                <a:lnTo>
                  <a:pt x="3629" y="4993"/>
                </a:lnTo>
                <a:lnTo>
                  <a:pt x="3727" y="4774"/>
                </a:lnTo>
                <a:lnTo>
                  <a:pt x="3873" y="4555"/>
                </a:lnTo>
                <a:lnTo>
                  <a:pt x="4019" y="4360"/>
                </a:lnTo>
                <a:lnTo>
                  <a:pt x="4189" y="4189"/>
                </a:lnTo>
                <a:lnTo>
                  <a:pt x="4360" y="4019"/>
                </a:lnTo>
                <a:lnTo>
                  <a:pt x="4555" y="3873"/>
                </a:lnTo>
                <a:lnTo>
                  <a:pt x="4774" y="3726"/>
                </a:lnTo>
                <a:lnTo>
                  <a:pt x="4993" y="3629"/>
                </a:lnTo>
                <a:lnTo>
                  <a:pt x="5237" y="3532"/>
                </a:lnTo>
                <a:lnTo>
                  <a:pt x="5480" y="3483"/>
                </a:lnTo>
                <a:lnTo>
                  <a:pt x="5724" y="3434"/>
                </a:lnTo>
                <a:lnTo>
                  <a:pt x="5992" y="3434"/>
                </a:lnTo>
                <a:lnTo>
                  <a:pt x="5992" y="3434"/>
                </a:lnTo>
                <a:lnTo>
                  <a:pt x="6260" y="3434"/>
                </a:lnTo>
                <a:lnTo>
                  <a:pt x="6503" y="3483"/>
                </a:lnTo>
                <a:lnTo>
                  <a:pt x="6747" y="3532"/>
                </a:lnTo>
                <a:lnTo>
                  <a:pt x="6990" y="3629"/>
                </a:lnTo>
                <a:lnTo>
                  <a:pt x="7209" y="3726"/>
                </a:lnTo>
                <a:lnTo>
                  <a:pt x="7429" y="3873"/>
                </a:lnTo>
                <a:lnTo>
                  <a:pt x="7623" y="4019"/>
                </a:lnTo>
                <a:lnTo>
                  <a:pt x="7794" y="4189"/>
                </a:lnTo>
                <a:lnTo>
                  <a:pt x="7964" y="4360"/>
                </a:lnTo>
                <a:lnTo>
                  <a:pt x="8111" y="4555"/>
                </a:lnTo>
                <a:lnTo>
                  <a:pt x="8257" y="4774"/>
                </a:lnTo>
                <a:lnTo>
                  <a:pt x="8354" y="4993"/>
                </a:lnTo>
                <a:lnTo>
                  <a:pt x="8452" y="5236"/>
                </a:lnTo>
                <a:lnTo>
                  <a:pt x="8500" y="5480"/>
                </a:lnTo>
                <a:lnTo>
                  <a:pt x="8549" y="5724"/>
                </a:lnTo>
                <a:lnTo>
                  <a:pt x="8549" y="5991"/>
                </a:lnTo>
                <a:lnTo>
                  <a:pt x="8549" y="5991"/>
                </a:lnTo>
                <a:lnTo>
                  <a:pt x="8549" y="6259"/>
                </a:lnTo>
                <a:lnTo>
                  <a:pt x="8500" y="6503"/>
                </a:lnTo>
                <a:lnTo>
                  <a:pt x="8452" y="6746"/>
                </a:lnTo>
                <a:lnTo>
                  <a:pt x="8354" y="6990"/>
                </a:lnTo>
                <a:lnTo>
                  <a:pt x="8257" y="7209"/>
                </a:lnTo>
                <a:lnTo>
                  <a:pt x="8111" y="7428"/>
                </a:lnTo>
                <a:lnTo>
                  <a:pt x="7964" y="7623"/>
                </a:lnTo>
                <a:lnTo>
                  <a:pt x="7794" y="7794"/>
                </a:lnTo>
                <a:lnTo>
                  <a:pt x="7623" y="7964"/>
                </a:lnTo>
                <a:lnTo>
                  <a:pt x="7429" y="8110"/>
                </a:lnTo>
                <a:lnTo>
                  <a:pt x="7209" y="8257"/>
                </a:lnTo>
                <a:lnTo>
                  <a:pt x="6990" y="8354"/>
                </a:lnTo>
                <a:lnTo>
                  <a:pt x="6747" y="8451"/>
                </a:lnTo>
                <a:lnTo>
                  <a:pt x="6503" y="8500"/>
                </a:lnTo>
                <a:lnTo>
                  <a:pt x="6260" y="8549"/>
                </a:lnTo>
                <a:lnTo>
                  <a:pt x="5992" y="8549"/>
                </a:lnTo>
                <a:lnTo>
                  <a:pt x="5992" y="854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4124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1" y="898605"/>
            <a:ext cx="4522244" cy="435600"/>
          </a:xfrm>
        </p:spPr>
        <p:txBody>
          <a:bodyPr/>
          <a:lstStyle/>
          <a:p>
            <a:r>
              <a:rPr lang="en-CA" dirty="0"/>
              <a:t>Suggested Sources of Open Images</a:t>
            </a:r>
          </a:p>
        </p:txBody>
      </p:sp>
      <p:sp>
        <p:nvSpPr>
          <p:cNvPr id="3" name="Text Placeholder 2">
            <a:extLst>
              <a:ext uri="{FF2B5EF4-FFF2-40B4-BE49-F238E27FC236}">
                <a16:creationId xmlns:a16="http://schemas.microsoft.com/office/drawing/2014/main" id="{C5E81F5D-54D4-48C0-8D7B-B3FD07005FBF}"/>
              </a:ext>
            </a:extLst>
          </p:cNvPr>
          <p:cNvSpPr>
            <a:spLocks noGrp="1"/>
          </p:cNvSpPr>
          <p:nvPr>
            <p:ph type="body" idx="1"/>
          </p:nvPr>
        </p:nvSpPr>
        <p:spPr>
          <a:xfrm>
            <a:off x="802105" y="1610679"/>
            <a:ext cx="7869459" cy="3231000"/>
          </a:xfrm>
        </p:spPr>
        <p:txBody>
          <a:bodyPr/>
          <a:lstStyle/>
          <a:p>
            <a:pPr>
              <a:spcBef>
                <a:spcPts val="0"/>
              </a:spcBef>
            </a:pPr>
            <a:r>
              <a:rPr lang="en-CA" sz="1500" dirty="0" err="1">
                <a:latin typeface="Calibri" panose="020F0502020204030204" pitchFamily="34" charset="0"/>
                <a:hlinkClick r:id="rId3"/>
              </a:rPr>
              <a:t>MedPix</a:t>
            </a:r>
            <a:r>
              <a:rPr lang="en-CA" sz="1500" dirty="0">
                <a:latin typeface="Calibri" panose="020F0502020204030204" pitchFamily="34" charset="0"/>
              </a:rPr>
              <a:t>: Images and case materials curated by the U.S. National Library of Medicine, for personal use and local teaching at your institution (permission required for other uses)</a:t>
            </a:r>
          </a:p>
          <a:p>
            <a:pPr>
              <a:spcBef>
                <a:spcPts val="0"/>
              </a:spcBef>
            </a:pPr>
            <a:endParaRPr lang="en-CA" sz="1500" dirty="0">
              <a:latin typeface="Calibri" panose="020F0502020204030204" pitchFamily="34" charset="0"/>
            </a:endParaRPr>
          </a:p>
          <a:p>
            <a:pPr>
              <a:spcBef>
                <a:spcPts val="0"/>
              </a:spcBef>
            </a:pPr>
            <a:r>
              <a:rPr lang="en-CA" sz="1500" dirty="0">
                <a:latin typeface="Calibri" panose="020F0502020204030204" pitchFamily="34" charset="0"/>
                <a:hlinkClick r:id="rId4"/>
              </a:rPr>
              <a:t>Open-</a:t>
            </a:r>
            <a:r>
              <a:rPr lang="en-CA" sz="1500" dirty="0" err="1">
                <a:latin typeface="Calibri" panose="020F0502020204030204" pitchFamily="34" charset="0"/>
                <a:hlinkClick r:id="rId4"/>
              </a:rPr>
              <a:t>i</a:t>
            </a:r>
            <a:r>
              <a:rPr lang="en-CA" sz="1500" dirty="0">
                <a:latin typeface="Calibri" panose="020F0502020204030204" pitchFamily="34" charset="0"/>
              </a:rPr>
              <a:t>: Biomedical images curated by the U.S. National Library of Medicine, various levels of openness, can filter by “License Type”</a:t>
            </a:r>
          </a:p>
          <a:p>
            <a:pPr>
              <a:spcBef>
                <a:spcPts val="0"/>
              </a:spcBef>
            </a:pPr>
            <a:endParaRPr lang="en-CA" sz="1500" dirty="0">
              <a:latin typeface="Calibri" panose="020F0502020204030204" pitchFamily="34" charset="0"/>
            </a:endParaRPr>
          </a:p>
          <a:p>
            <a:pPr>
              <a:spcBef>
                <a:spcPts val="0"/>
              </a:spcBef>
            </a:pPr>
            <a:r>
              <a:rPr lang="en-CA" sz="1500" dirty="0">
                <a:latin typeface="Calibri" panose="020F0502020204030204" pitchFamily="34" charset="0"/>
                <a:hlinkClick r:id="rId5"/>
              </a:rPr>
              <a:t>Public Health Image Library (PHIL)</a:t>
            </a:r>
            <a:r>
              <a:rPr lang="en-CA" sz="1500" dirty="0">
                <a:latin typeface="Calibri" panose="020F0502020204030204" pitchFamily="34" charset="0"/>
              </a:rPr>
              <a:t>: Images provided by the Centers for Disease Control and Prevention, most are royalty-free and available for personal, professional and educational use, with appropriate citation (CDC and individual photographer when name given)</a:t>
            </a:r>
          </a:p>
          <a:p>
            <a:pPr>
              <a:spcBef>
                <a:spcPts val="0"/>
              </a:spcBef>
            </a:pPr>
            <a:endParaRPr lang="en-CA" sz="1500" dirty="0">
              <a:latin typeface="Calibri" panose="020F0502020204030204" pitchFamily="34" charset="0"/>
            </a:endParaRPr>
          </a:p>
          <a:p>
            <a:pPr>
              <a:spcBef>
                <a:spcPts val="0"/>
              </a:spcBef>
            </a:pPr>
            <a:r>
              <a:rPr lang="en-CA" sz="1500" dirty="0">
                <a:latin typeface="Calibri" panose="020F0502020204030204" pitchFamily="34" charset="0"/>
                <a:hlinkClick r:id="rId6"/>
              </a:rPr>
              <a:t>National Cancer Institute Visuals Online</a:t>
            </a:r>
            <a:r>
              <a:rPr lang="en-CA" sz="1500" dirty="0">
                <a:latin typeface="Calibri" panose="020F0502020204030204" pitchFamily="34" charset="0"/>
              </a:rPr>
              <a:t>: Most images are in the public domain, should acknowledge NCI and its website as the source; if image marked as copyright-protected, copyright holder must be contacted for permission</a:t>
            </a:r>
          </a:p>
          <a:p>
            <a:pPr marL="101598" indent="0">
              <a:spcBef>
                <a:spcPts val="0"/>
              </a:spcBef>
              <a:buNone/>
            </a:pPr>
            <a:endParaRPr lang="en-CA" sz="1500" dirty="0">
              <a:latin typeface="Calibri" panose="020F0502020204030204" pitchFamily="34" charset="0"/>
            </a:endParaRP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30</a:t>
            </a:fld>
            <a:endParaRPr lang="en"/>
          </a:p>
        </p:txBody>
      </p:sp>
    </p:spTree>
    <p:extLst>
      <p:ext uri="{BB962C8B-B14F-4D97-AF65-F5344CB8AC3E}">
        <p14:creationId xmlns:p14="http://schemas.microsoft.com/office/powerpoint/2010/main" val="30139340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1" y="898605"/>
            <a:ext cx="4522244" cy="435600"/>
          </a:xfrm>
        </p:spPr>
        <p:txBody>
          <a:bodyPr/>
          <a:lstStyle/>
          <a:p>
            <a:r>
              <a:rPr lang="en-CA" dirty="0"/>
              <a:t>Suggested Sources of Open Images</a:t>
            </a:r>
          </a:p>
        </p:txBody>
      </p:sp>
      <p:sp>
        <p:nvSpPr>
          <p:cNvPr id="3" name="Text Placeholder 2">
            <a:extLst>
              <a:ext uri="{FF2B5EF4-FFF2-40B4-BE49-F238E27FC236}">
                <a16:creationId xmlns:a16="http://schemas.microsoft.com/office/drawing/2014/main" id="{C5E81F5D-54D4-48C0-8D7B-B3FD07005FBF}"/>
              </a:ext>
            </a:extLst>
          </p:cNvPr>
          <p:cNvSpPr>
            <a:spLocks noGrp="1"/>
          </p:cNvSpPr>
          <p:nvPr>
            <p:ph type="body" idx="1"/>
          </p:nvPr>
        </p:nvSpPr>
        <p:spPr>
          <a:xfrm>
            <a:off x="802105" y="1610678"/>
            <a:ext cx="7996990" cy="3370395"/>
          </a:xfrm>
        </p:spPr>
        <p:txBody>
          <a:bodyPr/>
          <a:lstStyle/>
          <a:p>
            <a:pPr>
              <a:spcBef>
                <a:spcPts val="0"/>
              </a:spcBef>
            </a:pPr>
            <a:r>
              <a:rPr lang="en-CA" sz="1400" dirty="0">
                <a:latin typeface="Calibri" panose="020F0502020204030204" pitchFamily="34" charset="0"/>
                <a:hlinkClick r:id="rId3"/>
              </a:rPr>
              <a:t>NIH Digital Collections</a:t>
            </a:r>
            <a:r>
              <a:rPr lang="en-CA" sz="1400" dirty="0">
                <a:latin typeface="Calibri" panose="020F0502020204030204" pitchFamily="34" charset="0"/>
              </a:rPr>
              <a:t>: Images (and more) from the U.S. National Library of Medicine; to limit to open images, refine by Formats → Still image and then by Copyright → Public domain; should be credited with “Courtesy of the National Library of Science”</a:t>
            </a:r>
          </a:p>
          <a:p>
            <a:pPr>
              <a:spcBef>
                <a:spcPts val="0"/>
              </a:spcBef>
            </a:pPr>
            <a:endParaRPr lang="en-CA" sz="1400" dirty="0">
              <a:latin typeface="Calibri" panose="020F0502020204030204" pitchFamily="34" charset="0"/>
            </a:endParaRPr>
          </a:p>
          <a:p>
            <a:pPr>
              <a:spcBef>
                <a:spcPts val="0"/>
              </a:spcBef>
            </a:pPr>
            <a:r>
              <a:rPr lang="en-CA" sz="1400" dirty="0">
                <a:latin typeface="Calibri" panose="020F0502020204030204" pitchFamily="34" charset="0"/>
                <a:hlinkClick r:id="rId4"/>
              </a:rPr>
              <a:t>PMC (PubMed Central)</a:t>
            </a:r>
            <a:r>
              <a:rPr lang="en-CA" sz="1400" dirty="0">
                <a:latin typeface="Calibri" panose="020F0502020204030204" pitchFamily="34" charset="0"/>
              </a:rPr>
              <a:t>: free full-text archive of biomedical and life sciences journal literature and associated images at the U.S. National Library of Medicine. Use the tag [</a:t>
            </a:r>
            <a:r>
              <a:rPr lang="en-CA" sz="1400" dirty="0" err="1">
                <a:latin typeface="Calibri" panose="020F0502020204030204" pitchFamily="34" charset="0"/>
              </a:rPr>
              <a:t>capt</a:t>
            </a:r>
            <a:r>
              <a:rPr lang="en-CA" sz="1400" dirty="0">
                <a:latin typeface="Calibri" panose="020F0502020204030204" pitchFamily="34" charset="0"/>
              </a:rPr>
              <a:t>] to search for a specific term in the image captions (ex. </a:t>
            </a:r>
            <a:r>
              <a:rPr lang="en-CA" sz="1400" dirty="0" err="1">
                <a:latin typeface="Calibri" panose="020F0502020204030204" pitchFamily="34" charset="0"/>
              </a:rPr>
              <a:t>pityriasis</a:t>
            </a:r>
            <a:r>
              <a:rPr lang="en-CA" sz="1400" dirty="0">
                <a:latin typeface="Calibri" panose="020F0502020204030204" pitchFamily="34" charset="0"/>
              </a:rPr>
              <a:t> [</a:t>
            </a:r>
            <a:r>
              <a:rPr lang="en-CA" sz="1400" dirty="0" err="1">
                <a:latin typeface="Calibri" panose="020F0502020204030204" pitchFamily="34" charset="0"/>
              </a:rPr>
              <a:t>capt</a:t>
            </a:r>
            <a:r>
              <a:rPr lang="en-CA" sz="1400" dirty="0">
                <a:latin typeface="Calibri" panose="020F0502020204030204" pitchFamily="34" charset="0"/>
              </a:rPr>
              <a:t>]). Click on “Copyright and License information” for the image (or for the article if there is not one for the image) to see the conditions of use.</a:t>
            </a:r>
          </a:p>
          <a:p>
            <a:pPr>
              <a:spcBef>
                <a:spcPts val="0"/>
              </a:spcBef>
            </a:pPr>
            <a:endParaRPr lang="en-CA" sz="1400" dirty="0"/>
          </a:p>
          <a:p>
            <a:pPr>
              <a:spcBef>
                <a:spcPts val="0"/>
              </a:spcBef>
            </a:pPr>
            <a:r>
              <a:rPr lang="en-CA" sz="1400" dirty="0">
                <a:latin typeface="Calibri" panose="020F0502020204030204" pitchFamily="34" charset="0"/>
                <a:cs typeface="Calibri" panose="020F0502020204030204" pitchFamily="34" charset="0"/>
                <a:hlinkClick r:id="rId5"/>
              </a:rPr>
              <a:t>Bassett Collection of Stereoscopic Images of the Human Anatomy</a:t>
            </a:r>
            <a:r>
              <a:rPr lang="en-CA" sz="1400" dirty="0">
                <a:latin typeface="Calibri" panose="020F0502020204030204" pitchFamily="34" charset="0"/>
                <a:cs typeface="Calibri" panose="020F0502020204030204" pitchFamily="34" charset="0"/>
              </a:rPr>
              <a:t>: (from the Lane Medical Library at Stanford University) Choose “Images” and search for keywords; results will be displayed in four tabs, from more open (public domain) to least open (all rights reserved, requiring permission)</a:t>
            </a:r>
          </a:p>
          <a:p>
            <a:pPr>
              <a:spcBef>
                <a:spcPts val="0"/>
              </a:spcBef>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6"/>
              </a:rPr>
              <a:t>Hardin Library, University of Iowa Image Bank of Diseases</a:t>
            </a:r>
            <a:r>
              <a:rPr lang="en-CA" sz="1400" dirty="0">
                <a:latin typeface="Calibri" panose="020F0502020204030204" pitchFamily="34" charset="0"/>
                <a:cs typeface="Calibri" panose="020F0502020204030204" pitchFamily="34" charset="0"/>
              </a:rPr>
              <a:t>: Archived subset of public domain images hosted on the Hardin MD site</a:t>
            </a:r>
          </a:p>
          <a:p>
            <a:pPr marL="101598" indent="0">
              <a:spcBef>
                <a:spcPts val="0"/>
              </a:spcBef>
              <a:buNone/>
            </a:pPr>
            <a:endParaRPr lang="en-CA" sz="1500" dirty="0">
              <a:latin typeface="Calibri" panose="020F0502020204030204" pitchFamily="34" charset="0"/>
            </a:endParaRP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31</a:t>
            </a:fld>
            <a:endParaRPr lang="en"/>
          </a:p>
        </p:txBody>
      </p:sp>
    </p:spTree>
    <p:extLst>
      <p:ext uri="{BB962C8B-B14F-4D97-AF65-F5344CB8AC3E}">
        <p14:creationId xmlns:p14="http://schemas.microsoft.com/office/powerpoint/2010/main" val="15625226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1" y="898605"/>
            <a:ext cx="4522244" cy="435600"/>
          </a:xfrm>
        </p:spPr>
        <p:txBody>
          <a:bodyPr/>
          <a:lstStyle/>
          <a:p>
            <a:r>
              <a:rPr lang="en-CA" dirty="0"/>
              <a:t>Suggested Sources of Open Images</a:t>
            </a:r>
          </a:p>
        </p:txBody>
      </p:sp>
      <p:sp>
        <p:nvSpPr>
          <p:cNvPr id="3" name="Text Placeholder 2">
            <a:extLst>
              <a:ext uri="{FF2B5EF4-FFF2-40B4-BE49-F238E27FC236}">
                <a16:creationId xmlns:a16="http://schemas.microsoft.com/office/drawing/2014/main" id="{C5E81F5D-54D4-48C0-8D7B-B3FD07005FBF}"/>
              </a:ext>
            </a:extLst>
          </p:cNvPr>
          <p:cNvSpPr>
            <a:spLocks noGrp="1"/>
          </p:cNvSpPr>
          <p:nvPr>
            <p:ph type="body" idx="1"/>
          </p:nvPr>
        </p:nvSpPr>
        <p:spPr>
          <a:xfrm>
            <a:off x="802105" y="1610678"/>
            <a:ext cx="7595937" cy="3370395"/>
          </a:xfrm>
        </p:spPr>
        <p:txBody>
          <a:bodyPr/>
          <a:lstStyle/>
          <a:p>
            <a:pPr>
              <a:spcBef>
                <a:spcPts val="0"/>
              </a:spcBef>
            </a:pPr>
            <a:r>
              <a:rPr lang="en-CA" sz="1400" dirty="0">
                <a:latin typeface="Calibri" panose="020F0502020204030204" pitchFamily="34" charset="0"/>
                <a:cs typeface="Calibri" panose="020F0502020204030204" pitchFamily="34" charset="0"/>
                <a:hlinkClick r:id="rId3"/>
              </a:rPr>
              <a:t>Health Education Assets Library (HEAL)</a:t>
            </a:r>
            <a:r>
              <a:rPr lang="en-CA" sz="1400" dirty="0">
                <a:latin typeface="Calibri" panose="020F0502020204030204" pitchFamily="34" charset="0"/>
                <a:cs typeface="Calibri" panose="020F0502020204030204" pitchFamily="34" charset="0"/>
              </a:rPr>
              <a:t>: Collection of freely available digital materials housed at the University of Utah; can browse or search the entire HEAL collection or specific sub-collections</a:t>
            </a:r>
          </a:p>
          <a:p>
            <a:pPr>
              <a:spcBef>
                <a:spcPts val="0"/>
              </a:spcBef>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4"/>
              </a:rPr>
              <a:t>National Center for Complementary and Integrative Health (NCCIH)</a:t>
            </a:r>
            <a:r>
              <a:rPr lang="en-CA" sz="1400" dirty="0">
                <a:latin typeface="Calibri" panose="020F0502020204030204" pitchFamily="34" charset="0"/>
                <a:cs typeface="Calibri" panose="020F0502020204030204" pitchFamily="34" charset="0"/>
              </a:rPr>
              <a:t>: Free images available for non-commercial scientific and educational use, acknowledgment required (photographer or illustrator, copyright holder, institution and NCCIH); other uses require permission</a:t>
            </a:r>
          </a:p>
          <a:p>
            <a:pPr>
              <a:spcBef>
                <a:spcPts val="0"/>
              </a:spcBef>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5"/>
              </a:rPr>
              <a:t>National Institutes of Health (NIH) Image Gallery</a:t>
            </a:r>
            <a:r>
              <a:rPr lang="en-CA" sz="1400" dirty="0">
                <a:latin typeface="Calibri" panose="020F0502020204030204" pitchFamily="34" charset="0"/>
                <a:cs typeface="Calibri" panose="020F0502020204030204" pitchFamily="34" charset="0"/>
              </a:rPr>
              <a:t>: Flickr gallery with over 1,000 images, all in the public domain or under a Creative Commons licence, free to use with credit, but not intended for commercial use</a:t>
            </a:r>
          </a:p>
          <a:p>
            <a:pPr>
              <a:spcBef>
                <a:spcPts val="0"/>
              </a:spcBef>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6"/>
              </a:rPr>
              <a:t>National Institute of Diabetes and Digestive and Kidney Diseases (NIDDK) Image Gallery</a:t>
            </a:r>
            <a:r>
              <a:rPr lang="en-CA" sz="1400" dirty="0">
                <a:latin typeface="Calibri" panose="020F0502020204030204" pitchFamily="34" charset="0"/>
                <a:cs typeface="Calibri" panose="020F0502020204030204" pitchFamily="34" charset="0"/>
              </a:rPr>
              <a:t>: Original full-colour and black-and-white illustrations available copyright free</a:t>
            </a:r>
            <a:endParaRPr lang="en-CA" sz="1500" dirty="0">
              <a:latin typeface="Calibri" panose="020F0502020204030204" pitchFamily="34" charset="0"/>
            </a:endParaRP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32</a:t>
            </a:fld>
            <a:endParaRPr lang="en"/>
          </a:p>
        </p:txBody>
      </p:sp>
    </p:spTree>
    <p:extLst>
      <p:ext uri="{BB962C8B-B14F-4D97-AF65-F5344CB8AC3E}">
        <p14:creationId xmlns:p14="http://schemas.microsoft.com/office/powerpoint/2010/main" val="18313521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923371" y="1915945"/>
            <a:ext cx="5927289" cy="1159800"/>
          </a:xfrm>
          <a:prstGeom prst="rect">
            <a:avLst/>
          </a:prstGeom>
        </p:spPr>
        <p:txBody>
          <a:bodyPr spcFirstLastPara="1" wrap="square" lIns="91425" tIns="91425" rIns="91425" bIns="91425" anchor="b" anchorCtr="0">
            <a:noAutofit/>
          </a:bodyPr>
          <a:lstStyle/>
          <a:p>
            <a:r>
              <a:rPr lang="en-US" dirty="0" err="1"/>
              <a:t>Licence</a:t>
            </a:r>
            <a:r>
              <a:rPr lang="en-US" dirty="0"/>
              <a:t> Agreements </a:t>
            </a:r>
            <a:br>
              <a:rPr lang="en-US" dirty="0"/>
            </a:br>
            <a:r>
              <a:rPr lang="en-US" dirty="0"/>
              <a:t>&amp; Terms of Use</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fr-CA" sz="2400" dirty="0">
                <a:latin typeface="Lora"/>
                <a:ea typeface="Lora"/>
                <a:cs typeface="Lora"/>
                <a:sym typeface="Lora"/>
              </a:rPr>
              <a:t>5</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33</a:t>
            </a:fld>
            <a:endParaRPr dirty="0"/>
          </a:p>
        </p:txBody>
      </p:sp>
    </p:spTree>
    <p:extLst>
      <p:ext uri="{BB962C8B-B14F-4D97-AF65-F5344CB8AC3E}">
        <p14:creationId xmlns:p14="http://schemas.microsoft.com/office/powerpoint/2010/main" val="25257595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0" y="898605"/>
            <a:ext cx="6110413" cy="435600"/>
          </a:xfrm>
        </p:spPr>
        <p:txBody>
          <a:bodyPr/>
          <a:lstStyle/>
          <a:p>
            <a:r>
              <a:rPr lang="en-CA" dirty="0"/>
              <a:t>Licence terms for subscription-based resources</a:t>
            </a: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34</a:t>
            </a:fld>
            <a:endParaRPr lang="en"/>
          </a:p>
        </p:txBody>
      </p:sp>
      <p:sp>
        <p:nvSpPr>
          <p:cNvPr id="4" name="Text Placeholder 3"/>
          <p:cNvSpPr>
            <a:spLocks noGrp="1"/>
          </p:cNvSpPr>
          <p:nvPr>
            <p:ph type="body" idx="1"/>
          </p:nvPr>
        </p:nvSpPr>
        <p:spPr>
          <a:xfrm>
            <a:off x="1284998" y="1217647"/>
            <a:ext cx="7008132" cy="530942"/>
          </a:xfrm>
        </p:spPr>
        <p:txBody>
          <a:bodyPr/>
          <a:lstStyle/>
          <a:p>
            <a:pPr marL="101598" indent="0">
              <a:buNone/>
            </a:pPr>
            <a:r>
              <a:rPr lang="fr-CA" sz="1800" dirty="0" err="1"/>
              <a:t>Example</a:t>
            </a:r>
            <a:r>
              <a:rPr lang="fr-CA" sz="1800" dirty="0"/>
              <a:t>: </a:t>
            </a:r>
            <a:r>
              <a:rPr lang="fr-CA" sz="1800" dirty="0" err="1"/>
              <a:t>Institutional</a:t>
            </a:r>
            <a:r>
              <a:rPr lang="fr-CA" sz="1800" dirty="0"/>
              <a:t> </a:t>
            </a:r>
            <a:r>
              <a:rPr lang="fr-CA" sz="1800" dirty="0" err="1"/>
              <a:t>subscription</a:t>
            </a:r>
            <a:r>
              <a:rPr lang="fr-CA" sz="1800" dirty="0"/>
              <a:t> (</a:t>
            </a:r>
            <a:r>
              <a:rPr lang="fr-CA" sz="1800" dirty="0" err="1"/>
              <a:t>University</a:t>
            </a:r>
            <a:r>
              <a:rPr lang="fr-CA" sz="1800" dirty="0"/>
              <a:t> of Ottawa Library)</a:t>
            </a:r>
            <a:endParaRPr lang="en-US" sz="1800" dirty="0"/>
          </a:p>
        </p:txBody>
      </p:sp>
      <p:pic>
        <p:nvPicPr>
          <p:cNvPr id="6" name="Picture 5"/>
          <p:cNvPicPr>
            <a:picLocks noChangeAspect="1"/>
          </p:cNvPicPr>
          <p:nvPr/>
        </p:nvPicPr>
        <p:blipFill>
          <a:blip r:embed="rId3"/>
          <a:stretch>
            <a:fillRect/>
          </a:stretch>
        </p:blipFill>
        <p:spPr>
          <a:xfrm>
            <a:off x="2481013" y="1743133"/>
            <a:ext cx="4465219" cy="909330"/>
          </a:xfrm>
          <a:prstGeom prst="rect">
            <a:avLst/>
          </a:prstGeom>
          <a:ln>
            <a:solidFill>
              <a:schemeClr val="tx1"/>
            </a:solidFill>
          </a:ln>
          <a:effectLst>
            <a:outerShdw blurRad="50800" dist="38100" dir="2700000" algn="tl" rotWithShape="0">
              <a:prstClr val="black">
                <a:alpha val="40000"/>
              </a:prstClr>
            </a:outerShdw>
          </a:effectLst>
        </p:spPr>
      </p:pic>
      <p:sp>
        <p:nvSpPr>
          <p:cNvPr id="7" name="Oval 6"/>
          <p:cNvSpPr/>
          <p:nvPr/>
        </p:nvSpPr>
        <p:spPr>
          <a:xfrm>
            <a:off x="3033587" y="2420167"/>
            <a:ext cx="1155032" cy="2165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stretch>
            <a:fillRect/>
          </a:stretch>
        </p:blipFill>
        <p:spPr>
          <a:xfrm>
            <a:off x="333610" y="3107111"/>
            <a:ext cx="3908160" cy="1849163"/>
          </a:xfrm>
          <a:prstGeom prst="rect">
            <a:avLst/>
          </a:prstGeom>
          <a:effectLst>
            <a:outerShdw blurRad="50800" dist="38100" dir="2700000" algn="tl" rotWithShape="0">
              <a:prstClr val="black">
                <a:alpha val="40000"/>
              </a:prstClr>
            </a:outerShdw>
          </a:effectLst>
        </p:spPr>
      </p:pic>
      <p:sp>
        <p:nvSpPr>
          <p:cNvPr id="9" name="Oval 8"/>
          <p:cNvSpPr/>
          <p:nvPr/>
        </p:nvSpPr>
        <p:spPr>
          <a:xfrm>
            <a:off x="3564345" y="4380357"/>
            <a:ext cx="624274" cy="2165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5"/>
          <a:stretch>
            <a:fillRect/>
          </a:stretch>
        </p:blipFill>
        <p:spPr>
          <a:xfrm>
            <a:off x="4370589" y="2750541"/>
            <a:ext cx="4428700" cy="2196110"/>
          </a:xfrm>
          <a:prstGeom prst="rect">
            <a:avLst/>
          </a:prstGeom>
          <a:effectLst>
            <a:outerShdw blurRad="50800" dist="38100" dir="2700000" algn="tl" rotWithShape="0">
              <a:prstClr val="black">
                <a:alpha val="40000"/>
              </a:prstClr>
            </a:outerShdw>
          </a:effectLst>
        </p:spPr>
      </p:pic>
      <p:sp>
        <p:nvSpPr>
          <p:cNvPr id="11" name="Rectangle 10"/>
          <p:cNvSpPr/>
          <p:nvPr/>
        </p:nvSpPr>
        <p:spPr>
          <a:xfrm>
            <a:off x="8293130" y="2750541"/>
            <a:ext cx="481905" cy="3251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2887283" y="2724362"/>
            <a:ext cx="292608" cy="310850"/>
          </a:xfrm>
          <a:prstGeom prst="downArrow">
            <a:avLst/>
          </a:prstGeom>
          <a:solidFill>
            <a:srgbClr val="FFC000"/>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rot="16200000">
            <a:off x="4159876" y="3985855"/>
            <a:ext cx="292608" cy="310850"/>
          </a:xfrm>
          <a:prstGeom prst="downArrow">
            <a:avLst/>
          </a:prstGeom>
          <a:solidFill>
            <a:srgbClr val="FFC000"/>
          </a:solidFill>
          <a:ln>
            <a:solidFill>
              <a:srgbClr val="FFC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30021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0" y="898605"/>
            <a:ext cx="6110413" cy="435600"/>
          </a:xfrm>
        </p:spPr>
        <p:txBody>
          <a:bodyPr/>
          <a:lstStyle/>
          <a:p>
            <a:r>
              <a:rPr lang="en-CA" dirty="0"/>
              <a:t>Licence terms for subscription-based resources</a:t>
            </a: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35</a:t>
            </a:fld>
            <a:endParaRPr lang="en"/>
          </a:p>
        </p:txBody>
      </p:sp>
      <p:sp>
        <p:nvSpPr>
          <p:cNvPr id="4" name="Text Placeholder 3"/>
          <p:cNvSpPr>
            <a:spLocks noGrp="1"/>
          </p:cNvSpPr>
          <p:nvPr>
            <p:ph type="body" idx="1"/>
          </p:nvPr>
        </p:nvSpPr>
        <p:spPr>
          <a:xfrm>
            <a:off x="1284998" y="1217647"/>
            <a:ext cx="7008132" cy="530942"/>
          </a:xfrm>
        </p:spPr>
        <p:txBody>
          <a:bodyPr/>
          <a:lstStyle/>
          <a:p>
            <a:pPr marL="101598" indent="0">
              <a:buNone/>
            </a:pPr>
            <a:r>
              <a:rPr lang="fr-CA" sz="1800" dirty="0" err="1"/>
              <a:t>Examples</a:t>
            </a:r>
            <a:r>
              <a:rPr lang="fr-CA" sz="1800" dirty="0"/>
              <a:t>: </a:t>
            </a:r>
            <a:r>
              <a:rPr lang="fr-CA" sz="1800" dirty="0" err="1"/>
              <a:t>Individual</a:t>
            </a:r>
            <a:r>
              <a:rPr lang="fr-CA" sz="1800" dirty="0"/>
              <a:t>/</a:t>
            </a:r>
            <a:r>
              <a:rPr lang="fr-CA" sz="1800" dirty="0" err="1"/>
              <a:t>personal</a:t>
            </a:r>
            <a:r>
              <a:rPr lang="fr-CA" sz="1800" dirty="0"/>
              <a:t> </a:t>
            </a:r>
            <a:r>
              <a:rPr lang="fr-CA" sz="1800" dirty="0" err="1"/>
              <a:t>subscriptions</a:t>
            </a:r>
            <a:r>
              <a:rPr lang="fr-CA" sz="1800" dirty="0"/>
              <a:t> </a:t>
            </a:r>
            <a:endParaRPr lang="en-US" sz="1800" dirty="0"/>
          </a:p>
        </p:txBody>
      </p:sp>
      <p:sp>
        <p:nvSpPr>
          <p:cNvPr id="11" name="Rectangle 10"/>
          <p:cNvSpPr/>
          <p:nvPr/>
        </p:nvSpPr>
        <p:spPr>
          <a:xfrm>
            <a:off x="8293130" y="2750541"/>
            <a:ext cx="481905" cy="3251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3"/>
          <p:cNvSpPr>
            <a:spLocks noGrp="1"/>
          </p:cNvSpPr>
          <p:nvPr>
            <p:ph type="body" idx="1"/>
          </p:nvPr>
        </p:nvSpPr>
        <p:spPr>
          <a:xfrm>
            <a:off x="753214" y="2067631"/>
            <a:ext cx="3416450" cy="2760401"/>
          </a:xfrm>
        </p:spPr>
        <p:txBody>
          <a:bodyPr/>
          <a:lstStyle/>
          <a:p>
            <a:pPr marL="101598" indent="0">
              <a:buNone/>
            </a:pPr>
            <a:r>
              <a:rPr lang="fr-CA" sz="1600" b="1" dirty="0" err="1"/>
              <a:t>Electronic</a:t>
            </a:r>
            <a:r>
              <a:rPr lang="fr-CA" sz="1600" b="1" dirty="0"/>
              <a:t> Nutrition Care </a:t>
            </a:r>
            <a:r>
              <a:rPr lang="fr-CA" sz="1600" b="1" dirty="0" err="1"/>
              <a:t>Process</a:t>
            </a:r>
            <a:r>
              <a:rPr lang="fr-CA" sz="1600" b="1" dirty="0"/>
              <a:t> </a:t>
            </a:r>
            <a:r>
              <a:rPr lang="fr-CA" sz="1600" b="1" dirty="0" err="1"/>
              <a:t>Terminology</a:t>
            </a:r>
            <a:r>
              <a:rPr lang="fr-CA" sz="1600" b="1" dirty="0"/>
              <a:t> (</a:t>
            </a:r>
            <a:r>
              <a:rPr lang="fr-CA" sz="1600" b="1" dirty="0" err="1"/>
              <a:t>eNCPT</a:t>
            </a:r>
            <a:r>
              <a:rPr lang="fr-CA" sz="1600" b="1" dirty="0"/>
              <a:t>) – </a:t>
            </a:r>
            <a:r>
              <a:rPr lang="fr-CA" sz="1600" b="1" dirty="0" err="1"/>
              <a:t>Academy</a:t>
            </a:r>
            <a:r>
              <a:rPr lang="fr-CA" sz="1600" b="1" dirty="0"/>
              <a:t> of Nutrition and </a:t>
            </a:r>
            <a:r>
              <a:rPr lang="fr-CA" sz="1600" b="1" dirty="0" err="1"/>
              <a:t>Dietetics</a:t>
            </a:r>
            <a:endParaRPr lang="fr-CA" sz="1600" b="1" dirty="0"/>
          </a:p>
          <a:p>
            <a:pPr marL="101598" indent="0">
              <a:buNone/>
            </a:pPr>
            <a:endParaRPr lang="fr-CA" sz="900" dirty="0"/>
          </a:p>
          <a:p>
            <a:pPr marL="101598" indent="0">
              <a:buNone/>
            </a:pPr>
            <a:r>
              <a:rPr lang="en-US" sz="1600" dirty="0"/>
              <a:t>“The Individual Subscription is a single-user subscription and is intended for just that—the individual.”</a:t>
            </a:r>
          </a:p>
          <a:p>
            <a:pPr marL="101598" indent="0">
              <a:buNone/>
            </a:pPr>
            <a:r>
              <a:rPr lang="fr-CA" sz="1100" dirty="0">
                <a:hlinkClick r:id="rId3"/>
              </a:rPr>
              <a:t>https://www.ncpro.org/subscription-categories-explained</a:t>
            </a:r>
            <a:r>
              <a:rPr lang="fr-CA" sz="1100" dirty="0"/>
              <a:t> </a:t>
            </a:r>
          </a:p>
        </p:txBody>
      </p:sp>
      <p:sp>
        <p:nvSpPr>
          <p:cNvPr id="14" name="Text Placeholder 3"/>
          <p:cNvSpPr>
            <a:spLocks noGrp="1"/>
          </p:cNvSpPr>
          <p:nvPr>
            <p:ph type="body" idx="1"/>
          </p:nvPr>
        </p:nvSpPr>
        <p:spPr>
          <a:xfrm>
            <a:off x="4666508" y="2067631"/>
            <a:ext cx="3416450" cy="2760401"/>
          </a:xfrm>
        </p:spPr>
        <p:txBody>
          <a:bodyPr/>
          <a:lstStyle/>
          <a:p>
            <a:pPr marL="101598" indent="0">
              <a:buNone/>
            </a:pPr>
            <a:r>
              <a:rPr lang="fr-CA" sz="1600" b="1" dirty="0" err="1"/>
              <a:t>Netflix</a:t>
            </a:r>
            <a:r>
              <a:rPr lang="fr-CA" sz="1600" b="1" dirty="0"/>
              <a:t> </a:t>
            </a:r>
            <a:r>
              <a:rPr lang="fr-CA" sz="1600" b="1" dirty="0" err="1"/>
              <a:t>Terms</a:t>
            </a:r>
            <a:r>
              <a:rPr lang="fr-CA" sz="1600" b="1" dirty="0"/>
              <a:t> of Use</a:t>
            </a:r>
          </a:p>
          <a:p>
            <a:pPr marL="101598" indent="0">
              <a:buNone/>
            </a:pPr>
            <a:endParaRPr lang="fr-CA" sz="1000" dirty="0"/>
          </a:p>
          <a:p>
            <a:pPr marL="101598" indent="0">
              <a:buNone/>
            </a:pPr>
            <a:r>
              <a:rPr lang="en-US" sz="1600" dirty="0"/>
              <a:t>“</a:t>
            </a:r>
            <a:r>
              <a:rPr lang="fr-CA" sz="1600" dirty="0"/>
              <a:t>… </a:t>
            </a:r>
            <a:r>
              <a:rPr lang="fr-CA" sz="1600" dirty="0" err="1"/>
              <a:t>any</a:t>
            </a:r>
            <a:r>
              <a:rPr lang="fr-CA" sz="1600" dirty="0"/>
              <a:t> content </a:t>
            </a:r>
            <a:r>
              <a:rPr lang="fr-CA" sz="1600" dirty="0" err="1"/>
              <a:t>viewed</a:t>
            </a:r>
            <a:r>
              <a:rPr lang="fr-CA" sz="1600" dirty="0"/>
              <a:t> </a:t>
            </a:r>
            <a:r>
              <a:rPr lang="fr-CA" sz="1600" dirty="0" err="1"/>
              <a:t>through</a:t>
            </a:r>
            <a:r>
              <a:rPr lang="fr-CA" sz="1600" dirty="0"/>
              <a:t> the service are for </a:t>
            </a:r>
            <a:r>
              <a:rPr lang="fr-CA" sz="1600" dirty="0" err="1"/>
              <a:t>your</a:t>
            </a:r>
            <a:r>
              <a:rPr lang="fr-CA" sz="1600" dirty="0"/>
              <a:t> </a:t>
            </a:r>
            <a:r>
              <a:rPr lang="fr-CA" sz="1600" dirty="0" err="1"/>
              <a:t>personal</a:t>
            </a:r>
            <a:r>
              <a:rPr lang="fr-CA" sz="1600" dirty="0"/>
              <a:t> and non-commercial use </a:t>
            </a:r>
            <a:r>
              <a:rPr lang="fr-CA" sz="1600" dirty="0" err="1"/>
              <a:t>only</a:t>
            </a:r>
            <a:r>
              <a:rPr lang="fr-CA" sz="1600" dirty="0"/>
              <a:t> and </a:t>
            </a:r>
            <a:r>
              <a:rPr lang="fr-CA" sz="1600" dirty="0" err="1"/>
              <a:t>may</a:t>
            </a:r>
            <a:r>
              <a:rPr lang="fr-CA" sz="1600" dirty="0"/>
              <a:t> not </a:t>
            </a:r>
            <a:r>
              <a:rPr lang="fr-CA" sz="1600" dirty="0" err="1"/>
              <a:t>be</a:t>
            </a:r>
            <a:r>
              <a:rPr lang="fr-CA" sz="1600" dirty="0"/>
              <a:t> </a:t>
            </a:r>
            <a:r>
              <a:rPr lang="fr-CA" sz="1600" dirty="0" err="1"/>
              <a:t>shared</a:t>
            </a:r>
            <a:r>
              <a:rPr lang="fr-CA" sz="1600" dirty="0"/>
              <a:t> </a:t>
            </a:r>
            <a:r>
              <a:rPr lang="fr-CA" sz="1600" dirty="0" err="1"/>
              <a:t>with</a:t>
            </a:r>
            <a:r>
              <a:rPr lang="fr-CA" sz="1600" dirty="0"/>
              <a:t> </a:t>
            </a:r>
            <a:r>
              <a:rPr lang="fr-CA" sz="1600" dirty="0" err="1"/>
              <a:t>individuals</a:t>
            </a:r>
            <a:r>
              <a:rPr lang="fr-CA" sz="1600" dirty="0"/>
              <a:t> </a:t>
            </a:r>
            <a:r>
              <a:rPr lang="fr-CA" sz="1600" dirty="0" err="1"/>
              <a:t>beyond</a:t>
            </a:r>
            <a:r>
              <a:rPr lang="fr-CA" sz="1600" dirty="0"/>
              <a:t> </a:t>
            </a:r>
            <a:r>
              <a:rPr lang="fr-CA" sz="1600" dirty="0" err="1"/>
              <a:t>your</a:t>
            </a:r>
            <a:r>
              <a:rPr lang="fr-CA" sz="1600" dirty="0"/>
              <a:t> </a:t>
            </a:r>
            <a:r>
              <a:rPr lang="fr-CA" sz="1600" dirty="0" err="1"/>
              <a:t>household</a:t>
            </a:r>
            <a:r>
              <a:rPr lang="fr-CA" sz="1600" dirty="0"/>
              <a:t>.</a:t>
            </a:r>
            <a:r>
              <a:rPr lang="en-US" sz="1600" dirty="0"/>
              <a:t>”</a:t>
            </a:r>
            <a:endParaRPr lang="fr-CA" sz="1600" dirty="0"/>
          </a:p>
          <a:p>
            <a:pPr marL="101598" indent="0">
              <a:buNone/>
            </a:pPr>
            <a:endParaRPr lang="en-US" sz="1600" dirty="0"/>
          </a:p>
          <a:p>
            <a:pPr marL="101598" indent="0">
              <a:buNone/>
            </a:pPr>
            <a:r>
              <a:rPr lang="fr-CA" sz="1100" dirty="0">
                <a:hlinkClick r:id="rId4"/>
              </a:rPr>
              <a:t>https://help.netflix.com/legal/termsofuse</a:t>
            </a:r>
            <a:r>
              <a:rPr lang="fr-CA" sz="1100" dirty="0"/>
              <a:t> </a:t>
            </a:r>
          </a:p>
        </p:txBody>
      </p:sp>
    </p:spTree>
    <p:extLst>
      <p:ext uri="{BB962C8B-B14F-4D97-AF65-F5344CB8AC3E}">
        <p14:creationId xmlns:p14="http://schemas.microsoft.com/office/powerpoint/2010/main" val="6082766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A11F6-3965-48FC-A371-AFB97AA03909}"/>
              </a:ext>
            </a:extLst>
          </p:cNvPr>
          <p:cNvSpPr>
            <a:spLocks noGrp="1"/>
          </p:cNvSpPr>
          <p:nvPr>
            <p:ph type="title"/>
          </p:nvPr>
        </p:nvSpPr>
        <p:spPr>
          <a:xfrm>
            <a:off x="1346916" y="906192"/>
            <a:ext cx="5776259" cy="435600"/>
          </a:xfrm>
        </p:spPr>
        <p:txBody>
          <a:bodyPr/>
          <a:lstStyle/>
          <a:p>
            <a:r>
              <a:rPr lang="en-US" sz="2400" dirty="0"/>
              <a:t>Websites and platforms</a:t>
            </a:r>
          </a:p>
        </p:txBody>
      </p:sp>
      <p:sp>
        <p:nvSpPr>
          <p:cNvPr id="3" name="Text Placeholder 2">
            <a:extLst>
              <a:ext uri="{FF2B5EF4-FFF2-40B4-BE49-F238E27FC236}">
                <a16:creationId xmlns:a16="http://schemas.microsoft.com/office/drawing/2014/main" id="{D15582A7-B697-4047-8717-AA34148D018C}"/>
              </a:ext>
            </a:extLst>
          </p:cNvPr>
          <p:cNvSpPr>
            <a:spLocks noGrp="1"/>
          </p:cNvSpPr>
          <p:nvPr>
            <p:ph type="body" idx="1"/>
          </p:nvPr>
        </p:nvSpPr>
        <p:spPr>
          <a:xfrm>
            <a:off x="1346916" y="1334828"/>
            <a:ext cx="6152031" cy="678406"/>
          </a:xfrm>
        </p:spPr>
        <p:txBody>
          <a:bodyPr/>
          <a:lstStyle/>
          <a:p>
            <a:r>
              <a:rPr lang="en-US" dirty="0"/>
              <a:t>Look for “Terms/Conditions of Use”</a:t>
            </a:r>
          </a:p>
        </p:txBody>
      </p:sp>
      <p:sp>
        <p:nvSpPr>
          <p:cNvPr id="4" name="Slide Number Placeholder 3">
            <a:extLst>
              <a:ext uri="{FF2B5EF4-FFF2-40B4-BE49-F238E27FC236}">
                <a16:creationId xmlns:a16="http://schemas.microsoft.com/office/drawing/2014/main" id="{4281FDE4-042B-4F61-B825-925425B094EC}"/>
              </a:ext>
            </a:extLst>
          </p:cNvPr>
          <p:cNvSpPr>
            <a:spLocks noGrp="1"/>
          </p:cNvSpPr>
          <p:nvPr>
            <p:ph type="sldNum" idx="12"/>
          </p:nvPr>
        </p:nvSpPr>
        <p:spPr>
          <a:xfrm>
            <a:off x="8583332" y="4749851"/>
            <a:ext cx="548700" cy="393600"/>
          </a:xfrm>
        </p:spPr>
        <p:txBody>
          <a:bodyPr/>
          <a:lstStyle/>
          <a:p>
            <a:fld id="{00000000-1234-1234-1234-123412341234}" type="slidenum">
              <a:rPr lang="en" smtClean="0"/>
              <a:pPr/>
              <a:t>36</a:t>
            </a:fld>
            <a:endParaRPr lang="en" dirty="0"/>
          </a:p>
        </p:txBody>
      </p:sp>
      <p:sp>
        <p:nvSpPr>
          <p:cNvPr id="5" name="Text Placeholder 3"/>
          <p:cNvSpPr txBox="1">
            <a:spLocks/>
          </p:cNvSpPr>
          <p:nvPr/>
        </p:nvSpPr>
        <p:spPr>
          <a:xfrm>
            <a:off x="606910" y="2051364"/>
            <a:ext cx="3416450" cy="2760401"/>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101598" indent="0">
              <a:buFont typeface="Quattrocento Sans"/>
              <a:buNone/>
            </a:pPr>
            <a:r>
              <a:rPr lang="fr-CA" sz="1600" b="1" dirty="0"/>
              <a:t>World </a:t>
            </a:r>
            <a:r>
              <a:rPr lang="fr-CA" sz="1600" b="1" dirty="0" err="1"/>
              <a:t>Health</a:t>
            </a:r>
            <a:r>
              <a:rPr lang="fr-CA" sz="1600" b="1" dirty="0"/>
              <a:t> </a:t>
            </a:r>
            <a:r>
              <a:rPr lang="fr-CA" sz="1600" b="1" dirty="0" err="1"/>
              <a:t>Organization</a:t>
            </a:r>
            <a:endParaRPr lang="fr-CA" sz="1600" b="1" dirty="0"/>
          </a:p>
          <a:p>
            <a:pPr marL="101598" indent="0">
              <a:buNone/>
            </a:pPr>
            <a:r>
              <a:rPr lang="fr-CA" sz="1400" dirty="0">
                <a:hlinkClick r:id="rId3"/>
              </a:rPr>
              <a:t>https://www.who.int/about/who-we-are/frequently-asked-questions</a:t>
            </a:r>
            <a:r>
              <a:rPr lang="fr-CA" sz="1400" dirty="0"/>
              <a:t> </a:t>
            </a:r>
          </a:p>
          <a:p>
            <a:pPr marL="101598" indent="0">
              <a:buNone/>
            </a:pPr>
            <a:endParaRPr lang="fr-CA" sz="1400" dirty="0"/>
          </a:p>
          <a:p>
            <a:pPr marL="101598" indent="0">
              <a:buNone/>
            </a:pPr>
            <a:r>
              <a:rPr lang="fr-CA" sz="1600" b="1" dirty="0"/>
              <a:t>Mayo </a:t>
            </a:r>
            <a:r>
              <a:rPr lang="fr-CA" sz="1600" b="1" dirty="0" err="1"/>
              <a:t>Clinic</a:t>
            </a:r>
            <a:endParaRPr lang="fr-CA" sz="1600" b="1" dirty="0"/>
          </a:p>
          <a:p>
            <a:pPr marL="101598" indent="0">
              <a:buNone/>
            </a:pPr>
            <a:r>
              <a:rPr lang="fr-CA" sz="1400" dirty="0">
                <a:hlinkClick r:id="rId4"/>
              </a:rPr>
              <a:t>https://www.mayoclinic.org/about-this-site/terms-conditions-use-policy</a:t>
            </a:r>
            <a:r>
              <a:rPr lang="fr-CA" sz="1400" dirty="0"/>
              <a:t>  </a:t>
            </a:r>
          </a:p>
          <a:p>
            <a:pPr marL="101598" indent="0">
              <a:buNone/>
            </a:pPr>
            <a:endParaRPr lang="fr-CA" sz="1600" b="1" dirty="0"/>
          </a:p>
        </p:txBody>
      </p:sp>
      <p:sp>
        <p:nvSpPr>
          <p:cNvPr id="6" name="Text Placeholder 3"/>
          <p:cNvSpPr txBox="1">
            <a:spLocks/>
          </p:cNvSpPr>
          <p:nvPr/>
        </p:nvSpPr>
        <p:spPr>
          <a:xfrm>
            <a:off x="4023360" y="2051364"/>
            <a:ext cx="4559972" cy="2760401"/>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101598" indent="0">
              <a:buFont typeface="Quattrocento Sans"/>
              <a:buNone/>
            </a:pPr>
            <a:r>
              <a:rPr lang="fr-CA" sz="1600" b="1" dirty="0"/>
              <a:t>YouTube – </a:t>
            </a:r>
            <a:r>
              <a:rPr lang="fr-CA" sz="1600" b="1" dirty="0" err="1"/>
              <a:t>Terms</a:t>
            </a:r>
            <a:r>
              <a:rPr lang="fr-CA" sz="1600" b="1" dirty="0"/>
              <a:t> </a:t>
            </a:r>
          </a:p>
          <a:p>
            <a:pPr marL="76199" indent="0">
              <a:buNone/>
            </a:pPr>
            <a:r>
              <a:rPr lang="en-CA" sz="1400" dirty="0"/>
              <a:t>5. Your Use of Content</a:t>
            </a:r>
          </a:p>
          <a:p>
            <a:pPr marL="76199" indent="0">
              <a:buNone/>
            </a:pPr>
            <a:r>
              <a:rPr lang="en-US" sz="1400" dirty="0"/>
              <a:t>“You shall not copy, reproduce, distribute, transmit, broadcast, display, sell, license, or otherwise exploit any Content for any other purposes without the prior written consent of YouTube or the respective licensors of the Content.” </a:t>
            </a:r>
            <a:r>
              <a:rPr lang="en-US" sz="1400" dirty="0">
                <a:hlinkClick r:id="rId5"/>
              </a:rPr>
              <a:t>https://www.youtube.com/t/terms</a:t>
            </a:r>
            <a:r>
              <a:rPr lang="en-US" sz="1400" dirty="0"/>
              <a:t> </a:t>
            </a:r>
          </a:p>
          <a:p>
            <a:pPr marL="76199" indent="0">
              <a:buNone/>
            </a:pPr>
            <a:r>
              <a:rPr lang="fr-CA" sz="1400" dirty="0"/>
              <a:t>-Use </a:t>
            </a:r>
            <a:r>
              <a:rPr lang="fr-CA" sz="1400" dirty="0" err="1"/>
              <a:t>videos</a:t>
            </a:r>
            <a:r>
              <a:rPr lang="fr-CA" sz="1400" dirty="0"/>
              <a:t> </a:t>
            </a:r>
            <a:r>
              <a:rPr lang="fr-CA" sz="1400" dirty="0" err="1"/>
              <a:t>under</a:t>
            </a:r>
            <a:r>
              <a:rPr lang="fr-CA" sz="1400" dirty="0"/>
              <a:t> CC licence (</a:t>
            </a:r>
            <a:r>
              <a:rPr lang="fr-CA" sz="1400" dirty="0" err="1"/>
              <a:t>Search</a:t>
            </a:r>
            <a:r>
              <a:rPr lang="fr-CA" sz="1400" dirty="0"/>
              <a:t> – </a:t>
            </a:r>
            <a:r>
              <a:rPr lang="fr-CA" sz="1400" dirty="0" err="1"/>
              <a:t>Filter</a:t>
            </a:r>
            <a:r>
              <a:rPr lang="fr-CA" sz="1400" dirty="0"/>
              <a:t> – </a:t>
            </a:r>
            <a:r>
              <a:rPr lang="en-US" sz="1400" dirty="0"/>
              <a:t>“C</a:t>
            </a:r>
            <a:r>
              <a:rPr lang="fr-CA" sz="1400" dirty="0" err="1"/>
              <a:t>reative</a:t>
            </a:r>
            <a:r>
              <a:rPr lang="fr-CA" sz="1400" dirty="0"/>
              <a:t> Commons</a:t>
            </a:r>
            <a:r>
              <a:rPr lang="en-US" sz="1400" dirty="0"/>
              <a:t>” under “Features”)</a:t>
            </a:r>
            <a:endParaRPr lang="fr-CA" sz="1400" dirty="0"/>
          </a:p>
          <a:p>
            <a:pPr marL="76199" indent="0">
              <a:buNone/>
            </a:pPr>
            <a:r>
              <a:rPr lang="en-CA" sz="1400" dirty="0"/>
              <a:t>-Check whether video was posted legally</a:t>
            </a:r>
          </a:p>
          <a:p>
            <a:endParaRPr lang="en-US" dirty="0"/>
          </a:p>
          <a:p>
            <a:pPr marL="101598" indent="0">
              <a:buFont typeface="Quattrocento Sans"/>
              <a:buNone/>
            </a:pPr>
            <a:endParaRPr lang="fr-CA" sz="900" dirty="0"/>
          </a:p>
        </p:txBody>
      </p:sp>
    </p:spTree>
    <p:extLst>
      <p:ext uri="{BB962C8B-B14F-4D97-AF65-F5344CB8AC3E}">
        <p14:creationId xmlns:p14="http://schemas.microsoft.com/office/powerpoint/2010/main" val="19038292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6"/>
          <p:cNvSpPr txBox="1">
            <a:spLocks noGrp="1"/>
          </p:cNvSpPr>
          <p:nvPr>
            <p:ph type="subTitle" idx="4294967295"/>
          </p:nvPr>
        </p:nvSpPr>
        <p:spPr>
          <a:xfrm>
            <a:off x="2371500" y="2093775"/>
            <a:ext cx="5021400" cy="784800"/>
          </a:xfrm>
          <a:prstGeom prst="rect">
            <a:avLst/>
          </a:prstGeom>
        </p:spPr>
        <p:txBody>
          <a:bodyPr spcFirstLastPara="1" wrap="square" lIns="91425" tIns="91425" rIns="91425" bIns="91425" anchor="t" anchorCtr="0">
            <a:noAutofit/>
          </a:bodyPr>
          <a:lstStyle/>
          <a:p>
            <a:pPr marL="0" indent="0">
              <a:buNone/>
            </a:pPr>
            <a:r>
              <a:rPr lang="en" sz="3600" b="1" i="1" dirty="0">
                <a:highlight>
                  <a:srgbClr val="FFCD00"/>
                </a:highlight>
                <a:latin typeface="Lora"/>
                <a:ea typeface="Lora"/>
                <a:cs typeface="Lora"/>
                <a:sym typeface="Lora"/>
              </a:rPr>
              <a:t>Questions</a:t>
            </a:r>
            <a:r>
              <a:rPr lang="en" sz="3600" b="1" i="1" dirty="0">
                <a:latin typeface="Lora"/>
                <a:ea typeface="Lora"/>
                <a:cs typeface="Lora"/>
                <a:sym typeface="Lora"/>
              </a:rPr>
              <a:t> ?</a:t>
            </a:r>
            <a:endParaRPr sz="3600" b="1" i="1" dirty="0">
              <a:latin typeface="Lora"/>
              <a:ea typeface="Lora"/>
              <a:cs typeface="Lora"/>
              <a:sym typeface="Lora"/>
            </a:endParaRPr>
          </a:p>
          <a:p>
            <a:pPr marL="0" indent="0">
              <a:buNone/>
            </a:pPr>
            <a:endParaRPr sz="1800" dirty="0">
              <a:solidFill>
                <a:schemeClr val="dk1"/>
              </a:solidFill>
            </a:endParaRPr>
          </a:p>
          <a:p>
            <a:pPr marL="0" indent="0">
              <a:buNone/>
            </a:pPr>
            <a:r>
              <a:rPr lang="en" dirty="0">
                <a:solidFill>
                  <a:schemeClr val="dk1"/>
                </a:solidFill>
                <a:latin typeface="Lora" panose="020B0604020202020204" charset="0"/>
              </a:rPr>
              <a:t>C</a:t>
            </a:r>
            <a:r>
              <a:rPr lang="en-US" dirty="0" err="1">
                <a:solidFill>
                  <a:schemeClr val="dk1"/>
                </a:solidFill>
                <a:latin typeface="Lora" panose="020B0604020202020204" charset="0"/>
              </a:rPr>
              <a:t>ontact</a:t>
            </a:r>
            <a:r>
              <a:rPr lang="en" dirty="0">
                <a:solidFill>
                  <a:schemeClr val="dk1"/>
                </a:solidFill>
                <a:latin typeface="Lora" panose="020B0604020202020204" charset="0"/>
              </a:rPr>
              <a:t> us at:</a:t>
            </a:r>
          </a:p>
          <a:p>
            <a:pPr marL="0" indent="0">
              <a:buNone/>
            </a:pPr>
            <a:r>
              <a:rPr lang="en-US" dirty="0">
                <a:solidFill>
                  <a:schemeClr val="dk1"/>
                </a:solidFill>
                <a:latin typeface="Lora" panose="020B0604020202020204" charset="0"/>
              </a:rPr>
              <a:t>m</a:t>
            </a:r>
            <a:r>
              <a:rPr lang="en" dirty="0">
                <a:solidFill>
                  <a:schemeClr val="dk1"/>
                </a:solidFill>
                <a:latin typeface="Lora" panose="020B0604020202020204" charset="0"/>
              </a:rPr>
              <a:t>elanie.brunet@uottawa.ca</a:t>
            </a:r>
          </a:p>
          <a:p>
            <a:pPr marL="0" indent="0">
              <a:buNone/>
            </a:pPr>
            <a:r>
              <a:rPr lang="fr-CA" dirty="0">
                <a:solidFill>
                  <a:schemeClr val="dk1"/>
                </a:solidFill>
                <a:latin typeface="Lora" panose="020B0604020202020204" charset="0"/>
              </a:rPr>
              <a:t>obianuju.mollel@ahs.ca</a:t>
            </a:r>
            <a:endParaRPr dirty="0">
              <a:solidFill>
                <a:schemeClr val="dk1"/>
              </a:solidFill>
              <a:latin typeface="Lora" panose="020B0604020202020204" charset="0"/>
            </a:endParaRPr>
          </a:p>
        </p:txBody>
      </p:sp>
      <p:cxnSp>
        <p:nvCxnSpPr>
          <p:cNvPr id="409" name="Google Shape;409;p36"/>
          <p:cNvCxnSpPr/>
          <p:nvPr/>
        </p:nvCxnSpPr>
        <p:spPr>
          <a:xfrm>
            <a:off x="6451" y="1428750"/>
            <a:ext cx="2397300" cy="0"/>
          </a:xfrm>
          <a:prstGeom prst="straightConnector1">
            <a:avLst/>
          </a:prstGeom>
          <a:noFill/>
          <a:ln w="9525" cap="flat" cmpd="sng">
            <a:solidFill>
              <a:srgbClr val="CCCCCC"/>
            </a:solidFill>
            <a:prstDash val="solid"/>
            <a:round/>
            <a:headEnd type="none" w="med" len="med"/>
            <a:tailEnd type="none" w="med" len="med"/>
          </a:ln>
        </p:spPr>
      </p:cxnSp>
      <p:sp>
        <p:nvSpPr>
          <p:cNvPr id="410" name="Google Shape;410;p36"/>
          <p:cNvSpPr txBox="1">
            <a:spLocks noGrp="1"/>
          </p:cNvSpPr>
          <p:nvPr>
            <p:ph type="ctrTitle" idx="4294967295"/>
          </p:nvPr>
        </p:nvSpPr>
        <p:spPr>
          <a:xfrm>
            <a:off x="2371625" y="816550"/>
            <a:ext cx="4908000" cy="1159800"/>
          </a:xfrm>
          <a:prstGeom prst="rect">
            <a:avLst/>
          </a:prstGeom>
        </p:spPr>
        <p:txBody>
          <a:bodyPr spcFirstLastPara="1" wrap="square" lIns="91425" tIns="91425" rIns="91425" bIns="91425" anchor="ctr" anchorCtr="0">
            <a:noAutofit/>
          </a:bodyPr>
          <a:lstStyle/>
          <a:p>
            <a:r>
              <a:rPr lang="en" sz="6000" dirty="0"/>
              <a:t>Thanks!</a:t>
            </a:r>
            <a:endParaRPr sz="6000" dirty="0"/>
          </a:p>
        </p:txBody>
      </p:sp>
      <p:cxnSp>
        <p:nvCxnSpPr>
          <p:cNvPr id="411" name="Google Shape;411;p36"/>
          <p:cNvCxnSpPr/>
          <p:nvPr/>
        </p:nvCxnSpPr>
        <p:spPr>
          <a:xfrm>
            <a:off x="5589801" y="1428750"/>
            <a:ext cx="3554100" cy="0"/>
          </a:xfrm>
          <a:prstGeom prst="straightConnector1">
            <a:avLst/>
          </a:prstGeom>
          <a:noFill/>
          <a:ln w="9525" cap="flat" cmpd="sng">
            <a:solidFill>
              <a:srgbClr val="CCCCCC"/>
            </a:solidFill>
            <a:prstDash val="solid"/>
            <a:round/>
            <a:headEnd type="none" w="med" len="med"/>
            <a:tailEnd type="none" w="med" len="med"/>
          </a:ln>
        </p:spPr>
      </p:cxnSp>
      <p:sp>
        <p:nvSpPr>
          <p:cNvPr id="412" name="Google Shape;412;p36"/>
          <p:cNvSpPr/>
          <p:nvPr/>
        </p:nvSpPr>
        <p:spPr>
          <a:xfrm>
            <a:off x="831926" y="859176"/>
            <a:ext cx="1139100" cy="1139100"/>
          </a:xfrm>
          <a:prstGeom prst="ellipse">
            <a:avLst/>
          </a:prstGeom>
          <a:solidFill>
            <a:srgbClr val="FFCD00"/>
          </a:solidFill>
          <a:ln>
            <a:noFill/>
          </a:ln>
        </p:spPr>
        <p:txBody>
          <a:bodyPr spcFirstLastPara="1" wrap="square" lIns="91425" tIns="91425" rIns="91425" bIns="91425" anchor="ctr" anchorCtr="0">
            <a:noAutofit/>
          </a:bodyPr>
          <a:lstStyle/>
          <a:p>
            <a:endParaRPr/>
          </a:p>
        </p:txBody>
      </p:sp>
      <p:grpSp>
        <p:nvGrpSpPr>
          <p:cNvPr id="413" name="Google Shape;413;p36"/>
          <p:cNvGrpSpPr/>
          <p:nvPr/>
        </p:nvGrpSpPr>
        <p:grpSpPr>
          <a:xfrm>
            <a:off x="1148890" y="1190765"/>
            <a:ext cx="505723" cy="475767"/>
            <a:chOff x="5972700" y="2330200"/>
            <a:chExt cx="411625" cy="387275"/>
          </a:xfrm>
        </p:grpSpPr>
        <p:sp>
          <p:nvSpPr>
            <p:cNvPr id="414" name="Google Shape;414;p3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5" name="Google Shape;415;p3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sp>
        <p:nvSpPr>
          <p:cNvPr id="416" name="Google Shape;416;p36"/>
          <p:cNvSpPr txBox="1">
            <a:spLocks noGrp="1"/>
          </p:cNvSpPr>
          <p:nvPr>
            <p:ph type="sldNum" idx="12"/>
          </p:nvPr>
        </p:nvSpPr>
        <p:spPr>
          <a:xfrm>
            <a:off x="8595201"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38"/>
          <p:cNvSpPr txBox="1">
            <a:spLocks noGrp="1"/>
          </p:cNvSpPr>
          <p:nvPr>
            <p:ph type="body" idx="1"/>
          </p:nvPr>
        </p:nvSpPr>
        <p:spPr>
          <a:xfrm>
            <a:off x="1289810" y="1489521"/>
            <a:ext cx="6985510" cy="3159746"/>
          </a:xfrm>
          <a:prstGeom prst="rect">
            <a:avLst/>
          </a:prstGeom>
        </p:spPr>
        <p:txBody>
          <a:bodyPr spcFirstLastPara="1" wrap="square" lIns="91425" tIns="91425" rIns="91425" bIns="91425" anchor="t" anchorCtr="0">
            <a:noAutofit/>
          </a:bodyPr>
          <a:lstStyle/>
          <a:p>
            <a:pPr marL="76200" indent="0">
              <a:lnSpc>
                <a:spcPct val="170000"/>
              </a:lnSpc>
              <a:spcBef>
                <a:spcPts val="563"/>
              </a:spcBef>
              <a:buNone/>
            </a:pPr>
            <a:r>
              <a:rPr lang="en-US" sz="1300" dirty="0">
                <a:solidFill>
                  <a:schemeClr val="tx1"/>
                </a:solidFill>
                <a:latin typeface="Quattrocento Sans" panose="020B0604020202020204" charset="0"/>
                <a:cs typeface="Arial" panose="020B0604020202020204" pitchFamily="34" charset="0"/>
              </a:rPr>
              <a:t>Slide 2: Photos courtesy of instructors</a:t>
            </a:r>
          </a:p>
          <a:p>
            <a:pPr marL="76200" indent="0">
              <a:lnSpc>
                <a:spcPct val="170000"/>
              </a:lnSpc>
              <a:spcBef>
                <a:spcPts val="563"/>
              </a:spcBef>
              <a:buNone/>
            </a:pPr>
            <a:r>
              <a:rPr lang="en-US" sz="1300" dirty="0">
                <a:solidFill>
                  <a:schemeClr val="tx1"/>
                </a:solidFill>
                <a:latin typeface="Quattrocento Sans" panose="020B0604020202020204" charset="0"/>
                <a:cs typeface="Arial" panose="020B0604020202020204" pitchFamily="34" charset="0"/>
              </a:rPr>
              <a:t>Slide 4: Icon from </a:t>
            </a:r>
            <a:r>
              <a:rPr lang="en-US" sz="1300" dirty="0">
                <a:solidFill>
                  <a:schemeClr val="tx1"/>
                </a:solidFill>
                <a:latin typeface="Quattrocento Sans" panose="020B0604020202020204" charset="0"/>
                <a:cs typeface="Arial" panose="020B0604020202020204" pitchFamily="34" charset="0"/>
                <a:hlinkClick r:id="rId3"/>
              </a:rPr>
              <a:t>The Noun Project</a:t>
            </a:r>
            <a:r>
              <a:rPr lang="en-US" sz="1300" dirty="0">
                <a:solidFill>
                  <a:schemeClr val="tx1"/>
                </a:solidFill>
                <a:latin typeface="Quattrocento Sans" panose="020B0604020202020204" charset="0"/>
                <a:cs typeface="Arial" panose="020B0604020202020204" pitchFamily="34" charset="0"/>
              </a:rPr>
              <a:t>, </a:t>
            </a:r>
            <a:r>
              <a:rPr lang="en-US" sz="1300" dirty="0" err="1">
                <a:solidFill>
                  <a:schemeClr val="tx1"/>
                </a:solidFill>
                <a:latin typeface="Quattrocento Sans" panose="020B0604020202020204" charset="0"/>
                <a:cs typeface="Arial" panose="020B0604020202020204" pitchFamily="34" charset="0"/>
              </a:rPr>
              <a:t>NounPro</a:t>
            </a:r>
            <a:r>
              <a:rPr lang="en-US" sz="1300" dirty="0">
                <a:solidFill>
                  <a:schemeClr val="tx1"/>
                </a:solidFill>
                <a:latin typeface="Quattrocento Sans" panose="020B0604020202020204" charset="0"/>
                <a:cs typeface="Arial" panose="020B0604020202020204" pitchFamily="34" charset="0"/>
              </a:rPr>
              <a:t> royalty-free </a:t>
            </a:r>
            <a:r>
              <a:rPr lang="en-US" sz="1300" dirty="0" err="1">
                <a:solidFill>
                  <a:schemeClr val="tx1"/>
                </a:solidFill>
                <a:latin typeface="Quattrocento Sans" panose="020B0604020202020204" charset="0"/>
                <a:cs typeface="Arial" panose="020B0604020202020204" pitchFamily="34" charset="0"/>
              </a:rPr>
              <a:t>licence</a:t>
            </a:r>
            <a:endParaRPr lang="en-US" sz="1300" dirty="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NZ" altLang="en-US" sz="1300" dirty="0">
                <a:solidFill>
                  <a:schemeClr val="tx1"/>
                </a:solidFill>
                <a:latin typeface="Quattrocento Sans" panose="020B0604020202020204" charset="0"/>
                <a:cs typeface="Arial" panose="020B0604020202020204" pitchFamily="34" charset="0"/>
              </a:rPr>
              <a:t>Slides 16, 22, 24-27: </a:t>
            </a:r>
            <a:r>
              <a:rPr lang="en-NZ" altLang="en-US" sz="1300" dirty="0">
                <a:solidFill>
                  <a:schemeClr val="tx1"/>
                </a:solidFill>
                <a:latin typeface="Quattrocento Sans" panose="020B0604020202020204" charset="0"/>
                <a:cs typeface="Arial" panose="020B0604020202020204" pitchFamily="34" charset="0"/>
                <a:hlinkClick r:id="rId4"/>
              </a:rPr>
              <a:t>Creative Commons buttons and icons</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5"/>
              </a:rPr>
              <a:t>CC BY 4.0</a:t>
            </a:r>
            <a:endParaRPr lang="en-NZ" altLang="en-US" sz="1300" dirty="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NZ" altLang="en-US" sz="1300" dirty="0">
                <a:solidFill>
                  <a:schemeClr val="tx1"/>
                </a:solidFill>
                <a:latin typeface="Quattrocento Sans" panose="020B0604020202020204" charset="0"/>
                <a:cs typeface="Arial" panose="020B0604020202020204" pitchFamily="34" charset="0"/>
              </a:rPr>
              <a:t>Slide 29: </a:t>
            </a:r>
            <a:r>
              <a:rPr lang="en-NZ" altLang="en-US" sz="1300" dirty="0">
                <a:solidFill>
                  <a:schemeClr val="tx1"/>
                </a:solidFill>
                <a:latin typeface="Quattrocento Sans" panose="020B0604020202020204" charset="0"/>
                <a:cs typeface="Arial" panose="020B0604020202020204" pitchFamily="34" charset="0"/>
                <a:hlinkClick r:id="rId6"/>
              </a:rPr>
              <a:t>BCcampus logo</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5"/>
              </a:rPr>
              <a:t>CC BY 4.0</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7"/>
              </a:rPr>
              <a:t>Merlot logo</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8"/>
              </a:rPr>
              <a:t>CC BY NC SA 4.0</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9"/>
              </a:rPr>
              <a:t>Open Textbook Library logo</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5"/>
              </a:rPr>
              <a:t>CC BY 4.0</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err="1">
                <a:solidFill>
                  <a:schemeClr val="tx1"/>
                </a:solidFill>
                <a:latin typeface="Quattrocento Sans" panose="020B0604020202020204" charset="0"/>
                <a:cs typeface="Arial" panose="020B0604020202020204" pitchFamily="34" charset="0"/>
                <a:hlinkClick r:id="rId10"/>
              </a:rPr>
              <a:t>OpenStax</a:t>
            </a:r>
            <a:r>
              <a:rPr lang="en-NZ" altLang="en-US" sz="1300" dirty="0">
                <a:solidFill>
                  <a:schemeClr val="tx1"/>
                </a:solidFill>
                <a:latin typeface="Quattrocento Sans" panose="020B0604020202020204" charset="0"/>
                <a:cs typeface="Arial" panose="020B0604020202020204" pitchFamily="34" charset="0"/>
                <a:hlinkClick r:id="rId10"/>
              </a:rPr>
              <a:t> logo</a:t>
            </a:r>
            <a:r>
              <a:rPr lang="en-NZ" altLang="en-US" sz="1300" dirty="0">
                <a:solidFill>
                  <a:schemeClr val="tx1"/>
                </a:solidFill>
                <a:latin typeface="Quattrocento Sans" panose="020B0604020202020204" charset="0"/>
                <a:cs typeface="Arial" panose="020B0604020202020204" pitchFamily="34" charset="0"/>
              </a:rPr>
              <a:t>, © Rice University; </a:t>
            </a:r>
            <a:r>
              <a:rPr lang="en-NZ" altLang="en-US" sz="1300" dirty="0">
                <a:solidFill>
                  <a:schemeClr val="tx1"/>
                </a:solidFill>
                <a:latin typeface="Quattrocento Sans" panose="020B0604020202020204" charset="0"/>
                <a:cs typeface="Arial" panose="020B0604020202020204" pitchFamily="34" charset="0"/>
                <a:hlinkClick r:id="rId11"/>
              </a:rPr>
              <a:t>OER Commons logo</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12"/>
              </a:rPr>
              <a:t>CC BY NC SA 3.0</a:t>
            </a:r>
            <a:endParaRPr lang="en-NZ" altLang="en-US" sz="1300" dirty="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NZ" altLang="en-US" sz="1300" dirty="0">
                <a:solidFill>
                  <a:schemeClr val="tx1"/>
                </a:solidFill>
                <a:latin typeface="Quattrocento Sans" panose="020B0604020202020204" charset="0"/>
                <a:cs typeface="Arial" panose="020B0604020202020204" pitchFamily="34" charset="0"/>
              </a:rPr>
              <a:t>Slide 34: screen captures of University of Ottawa Library catalogue</a:t>
            </a:r>
          </a:p>
          <a:p>
            <a:pPr marL="76200" indent="0">
              <a:buNone/>
            </a:pPr>
            <a:r>
              <a:rPr lang="fr-CA" sz="1300" dirty="0">
                <a:latin typeface="Quattrocento Sans" panose="020B0604020202020204" charset="0"/>
              </a:rPr>
              <a:t>Viola slide </a:t>
            </a:r>
            <a:r>
              <a:rPr lang="fr-CA" sz="1300" dirty="0" err="1">
                <a:latin typeface="Quattrocento Sans" panose="020B0604020202020204" charset="0"/>
              </a:rPr>
              <a:t>template</a:t>
            </a:r>
            <a:r>
              <a:rPr lang="fr-CA" sz="1300" dirty="0">
                <a:latin typeface="Quattrocento Sans" panose="020B0604020202020204" charset="0"/>
              </a:rPr>
              <a:t> </a:t>
            </a:r>
            <a:r>
              <a:rPr lang="fr-CA" sz="1300" dirty="0" err="1">
                <a:latin typeface="Quattrocento Sans" panose="020B0604020202020204" charset="0"/>
              </a:rPr>
              <a:t>from</a:t>
            </a:r>
            <a:r>
              <a:rPr lang="fr-CA" sz="1300" dirty="0">
                <a:latin typeface="Quattrocento Sans" panose="020B0604020202020204" charset="0"/>
              </a:rPr>
              <a:t> </a:t>
            </a:r>
            <a:r>
              <a:rPr lang="fr-CA" sz="1300" dirty="0">
                <a:latin typeface="Quattrocento Sans" panose="020B0604020202020204" charset="0"/>
                <a:hlinkClick r:id="rId13"/>
              </a:rPr>
              <a:t>SlidesCarnival</a:t>
            </a:r>
            <a:r>
              <a:rPr lang="fr-CA" sz="1300" dirty="0">
                <a:latin typeface="Quattrocento Sans" panose="020B0604020202020204" charset="0"/>
              </a:rPr>
              <a:t>, </a:t>
            </a:r>
            <a:r>
              <a:rPr lang="fr-CA" sz="1300" dirty="0">
                <a:latin typeface="Quattrocento Sans" panose="020B0604020202020204" charset="0"/>
                <a:hlinkClick r:id="rId5"/>
              </a:rPr>
              <a:t>CC BY 4.0</a:t>
            </a:r>
            <a:endParaRPr lang="en-US" sz="1300" dirty="0">
              <a:latin typeface="Quattrocento Sans" panose="020B0604020202020204" charset="0"/>
            </a:endParaRPr>
          </a:p>
        </p:txBody>
      </p:sp>
      <p:sp>
        <p:nvSpPr>
          <p:cNvPr id="434" name="Google Shape;434;p38"/>
          <p:cNvSpPr txBox="1">
            <a:spLocks noGrp="1"/>
          </p:cNvSpPr>
          <p:nvPr>
            <p:ph type="title"/>
          </p:nvPr>
        </p:nvSpPr>
        <p:spPr>
          <a:xfrm>
            <a:off x="1381249" y="922668"/>
            <a:ext cx="5027571"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Credits (other than specified on slides)</a:t>
            </a:r>
            <a:endParaRPr dirty="0"/>
          </a:p>
        </p:txBody>
      </p:sp>
      <p:sp>
        <p:nvSpPr>
          <p:cNvPr id="442" name="Google Shape;442;p38"/>
          <p:cNvSpPr txBox="1">
            <a:spLocks noGrp="1"/>
          </p:cNvSpPr>
          <p:nvPr>
            <p:ph type="sldNum" idx="12"/>
          </p:nvPr>
        </p:nvSpPr>
        <p:spPr>
          <a:xfrm>
            <a:off x="8592655"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38</a:t>
            </a:fld>
            <a:endParaRPr/>
          </a:p>
        </p:txBody>
      </p:sp>
    </p:spTree>
    <p:extLst>
      <p:ext uri="{BB962C8B-B14F-4D97-AF65-F5344CB8AC3E}">
        <p14:creationId xmlns:p14="http://schemas.microsoft.com/office/powerpoint/2010/main" val="42746826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1"/>
          <p:cNvSpPr txBox="1">
            <a:spLocks noGrp="1"/>
          </p:cNvSpPr>
          <p:nvPr>
            <p:ph type="body" idx="4294967295"/>
          </p:nvPr>
        </p:nvSpPr>
        <p:spPr>
          <a:xfrm>
            <a:off x="3716709" y="852633"/>
            <a:ext cx="4173000" cy="3654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fr-CA" sz="4000" b="1" dirty="0">
                <a:solidFill>
                  <a:schemeClr val="dk1"/>
                </a:solidFill>
                <a:latin typeface="Lora"/>
                <a:ea typeface="Lora"/>
                <a:cs typeface="Lora"/>
                <a:sym typeface="Lora"/>
              </a:rPr>
              <a:t>Scenarios</a:t>
            </a:r>
            <a:endParaRPr sz="4000" b="1" dirty="0">
              <a:solidFill>
                <a:schemeClr val="dk1"/>
              </a:solidFill>
              <a:highlight>
                <a:srgbClr val="FFCD00"/>
              </a:highlight>
              <a:latin typeface="Lora"/>
              <a:ea typeface="Lora"/>
              <a:cs typeface="Lora"/>
              <a:sym typeface="Lora"/>
            </a:endParaRPr>
          </a:p>
        </p:txBody>
      </p:sp>
      <p:cxnSp>
        <p:nvCxnSpPr>
          <p:cNvPr id="185" name="Google Shape;185;p21"/>
          <p:cNvCxnSpPr/>
          <p:nvPr/>
        </p:nvCxnSpPr>
        <p:spPr>
          <a:xfrm>
            <a:off x="-6450" y="1131725"/>
            <a:ext cx="9150600" cy="0"/>
          </a:xfrm>
          <a:prstGeom prst="straightConnector1">
            <a:avLst/>
          </a:prstGeom>
          <a:noFill/>
          <a:ln w="9525" cap="flat" cmpd="sng">
            <a:solidFill>
              <a:srgbClr val="CCCCCC"/>
            </a:solidFill>
            <a:prstDash val="solid"/>
            <a:round/>
            <a:headEnd type="none" w="med" len="med"/>
            <a:tailEnd type="none" w="med" len="med"/>
          </a:ln>
        </p:spPr>
      </p:cxnSp>
      <p:sp>
        <p:nvSpPr>
          <p:cNvPr id="194" name="Google Shape;194;p21"/>
          <p:cNvSpPr txBox="1">
            <a:spLocks noGrp="1"/>
          </p:cNvSpPr>
          <p:nvPr>
            <p:ph type="sldNum" idx="12"/>
          </p:nvPr>
        </p:nvSpPr>
        <p:spPr>
          <a:xfrm>
            <a:off x="8583332"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39</a:t>
            </a:fld>
            <a:endParaRPr dirty="0"/>
          </a:p>
        </p:txBody>
      </p:sp>
      <p:grpSp>
        <p:nvGrpSpPr>
          <p:cNvPr id="2" name="Group 1"/>
          <p:cNvGrpSpPr/>
          <p:nvPr/>
        </p:nvGrpSpPr>
        <p:grpSpPr>
          <a:xfrm>
            <a:off x="1811280" y="1384601"/>
            <a:ext cx="2550695" cy="2553736"/>
            <a:chOff x="625400" y="736700"/>
            <a:chExt cx="790200" cy="790200"/>
          </a:xfrm>
        </p:grpSpPr>
        <p:sp>
          <p:nvSpPr>
            <p:cNvPr id="187" name="Google Shape;187;p21"/>
            <p:cNvSpPr/>
            <p:nvPr/>
          </p:nvSpPr>
          <p:spPr>
            <a:xfrm>
              <a:off x="625400" y="736700"/>
              <a:ext cx="790200" cy="7902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735;p39"/>
            <p:cNvGrpSpPr/>
            <p:nvPr/>
          </p:nvGrpSpPr>
          <p:grpSpPr>
            <a:xfrm>
              <a:off x="826533" y="958739"/>
              <a:ext cx="387933" cy="345971"/>
              <a:chOff x="3927500" y="301425"/>
              <a:chExt cx="461550" cy="411625"/>
            </a:xfrm>
          </p:grpSpPr>
          <p:sp>
            <p:nvSpPr>
              <p:cNvPr id="15" name="Google Shape;736;p39"/>
              <p:cNvSpPr/>
              <p:nvPr/>
            </p:nvSpPr>
            <p:spPr>
              <a:xfrm>
                <a:off x="4080925" y="302050"/>
                <a:ext cx="154075" cy="411000"/>
              </a:xfrm>
              <a:custGeom>
                <a:avLst/>
                <a:gdLst/>
                <a:ahLst/>
                <a:cxnLst/>
                <a:rect l="l" t="t" r="r" b="b"/>
                <a:pathLst>
                  <a:path w="6163" h="16440" fill="none" extrusionOk="0">
                    <a:moveTo>
                      <a:pt x="6162" y="3118"/>
                    </a:moveTo>
                    <a:lnTo>
                      <a:pt x="0" y="0"/>
                    </a:lnTo>
                    <a:lnTo>
                      <a:pt x="0" y="13322"/>
                    </a:lnTo>
                    <a:lnTo>
                      <a:pt x="6162" y="16440"/>
                    </a:lnTo>
                    <a:lnTo>
                      <a:pt x="6162" y="3118"/>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37;p39"/>
              <p:cNvSpPr/>
              <p:nvPr/>
            </p:nvSpPr>
            <p:spPr>
              <a:xfrm>
                <a:off x="3927500" y="301425"/>
                <a:ext cx="153450" cy="406150"/>
              </a:xfrm>
              <a:custGeom>
                <a:avLst/>
                <a:gdLst/>
                <a:ahLst/>
                <a:cxnLst/>
                <a:rect l="l" t="t" r="r" b="b"/>
                <a:pathLst>
                  <a:path w="6138" h="16246" fill="none" extrusionOk="0">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38;p39"/>
              <p:cNvSpPr/>
              <p:nvPr/>
            </p:nvSpPr>
            <p:spPr>
              <a:xfrm>
                <a:off x="4234975" y="306925"/>
                <a:ext cx="154075" cy="405525"/>
              </a:xfrm>
              <a:custGeom>
                <a:avLst/>
                <a:gdLst/>
                <a:ahLst/>
                <a:cxnLst/>
                <a:rect l="l" t="t" r="r" b="b"/>
                <a:pathLst>
                  <a:path w="6163" h="16221" fill="none" extrusionOk="0">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39;p39"/>
              <p:cNvSpPr/>
              <p:nvPr/>
            </p:nvSpPr>
            <p:spPr>
              <a:xfrm>
                <a:off x="4295850" y="442075"/>
                <a:ext cx="46300" cy="26225"/>
              </a:xfrm>
              <a:custGeom>
                <a:avLst/>
                <a:gdLst/>
                <a:ahLst/>
                <a:cxnLst/>
                <a:rect l="l" t="t" r="r" b="b"/>
                <a:pathLst>
                  <a:path w="1852" h="1049" fill="none" extrusionOk="0">
                    <a:moveTo>
                      <a:pt x="1" y="1"/>
                    </a:moveTo>
                    <a:lnTo>
                      <a:pt x="1852" y="1048"/>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740;p39"/>
              <p:cNvSpPr/>
              <p:nvPr/>
            </p:nvSpPr>
            <p:spPr>
              <a:xfrm>
                <a:off x="4296475" y="415900"/>
                <a:ext cx="45075" cy="78575"/>
              </a:xfrm>
              <a:custGeom>
                <a:avLst/>
                <a:gdLst/>
                <a:ahLst/>
                <a:cxnLst/>
                <a:rect l="l" t="t" r="r" b="b"/>
                <a:pathLst>
                  <a:path w="1803" h="3143" fill="none" extrusionOk="0">
                    <a:moveTo>
                      <a:pt x="1802" y="1"/>
                    </a:moveTo>
                    <a:lnTo>
                      <a:pt x="0" y="3142"/>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41;p39"/>
              <p:cNvSpPr/>
              <p:nvPr/>
            </p:nvSpPr>
            <p:spPr>
              <a:xfrm>
                <a:off x="3968275" y="590050"/>
                <a:ext cx="25" cy="6100"/>
              </a:xfrm>
              <a:custGeom>
                <a:avLst/>
                <a:gdLst/>
                <a:ahLst/>
                <a:cxnLst/>
                <a:rect l="l" t="t" r="r" b="b"/>
                <a:pathLst>
                  <a:path w="1" h="244" fill="none" extrusionOk="0">
                    <a:moveTo>
                      <a:pt x="1" y="244"/>
                    </a:moveTo>
                    <a:lnTo>
                      <a:pt x="1" y="244"/>
                    </a:lnTo>
                    <a:lnTo>
                      <a:pt x="1"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42;p39"/>
              <p:cNvSpPr/>
              <p:nvPr/>
            </p:nvSpPr>
            <p:spPr>
              <a:xfrm>
                <a:off x="3970725" y="558375"/>
                <a:ext cx="1850" cy="12200"/>
              </a:xfrm>
              <a:custGeom>
                <a:avLst/>
                <a:gdLst/>
                <a:ahLst/>
                <a:cxnLst/>
                <a:rect l="l" t="t" r="r" b="b"/>
                <a:pathLst>
                  <a:path w="74" h="488" fill="none" extrusionOk="0">
                    <a:moveTo>
                      <a:pt x="0" y="488"/>
                    </a:moveTo>
                    <a:lnTo>
                      <a:pt x="73"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43;p39"/>
              <p:cNvSpPr/>
              <p:nvPr/>
            </p:nvSpPr>
            <p:spPr>
              <a:xfrm>
                <a:off x="3976200" y="527325"/>
                <a:ext cx="3675" cy="12200"/>
              </a:xfrm>
              <a:custGeom>
                <a:avLst/>
                <a:gdLst/>
                <a:ahLst/>
                <a:cxnLst/>
                <a:rect l="l" t="t" r="r" b="b"/>
                <a:pathLst>
                  <a:path w="147" h="488" fill="none" extrusionOk="0">
                    <a:moveTo>
                      <a:pt x="0" y="488"/>
                    </a:moveTo>
                    <a:lnTo>
                      <a:pt x="98" y="147"/>
                    </a:lnTo>
                    <a:lnTo>
                      <a:pt x="147"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44;p39"/>
              <p:cNvSpPr/>
              <p:nvPr/>
            </p:nvSpPr>
            <p:spPr>
              <a:xfrm>
                <a:off x="3985950" y="498100"/>
                <a:ext cx="4875" cy="10975"/>
              </a:xfrm>
              <a:custGeom>
                <a:avLst/>
                <a:gdLst/>
                <a:ahLst/>
                <a:cxnLst/>
                <a:rect l="l" t="t" r="r" b="b"/>
                <a:pathLst>
                  <a:path w="195" h="439" fill="none" extrusionOk="0">
                    <a:moveTo>
                      <a:pt x="0" y="439"/>
                    </a:moveTo>
                    <a:lnTo>
                      <a:pt x="195" y="25"/>
                    </a:lnTo>
                    <a:lnTo>
                      <a:pt x="195"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45;p39"/>
              <p:cNvSpPr/>
              <p:nvPr/>
            </p:nvSpPr>
            <p:spPr>
              <a:xfrm>
                <a:off x="4000550" y="471300"/>
                <a:ext cx="7325" cy="9775"/>
              </a:xfrm>
              <a:custGeom>
                <a:avLst/>
                <a:gdLst/>
                <a:ahLst/>
                <a:cxnLst/>
                <a:rect l="l" t="t" r="r" b="b"/>
                <a:pathLst>
                  <a:path w="293" h="391" fill="none" extrusionOk="0">
                    <a:moveTo>
                      <a:pt x="1" y="391"/>
                    </a:moveTo>
                    <a:lnTo>
                      <a:pt x="74" y="269"/>
                    </a:lnTo>
                    <a:lnTo>
                      <a:pt x="293"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46;p39"/>
              <p:cNvSpPr/>
              <p:nvPr/>
            </p:nvSpPr>
            <p:spPr>
              <a:xfrm>
                <a:off x="4021250" y="450600"/>
                <a:ext cx="10375" cy="6725"/>
              </a:xfrm>
              <a:custGeom>
                <a:avLst/>
                <a:gdLst/>
                <a:ahLst/>
                <a:cxnLst/>
                <a:rect l="l" t="t" r="r" b="b"/>
                <a:pathLst>
                  <a:path w="415" h="269" fill="none" extrusionOk="0">
                    <a:moveTo>
                      <a:pt x="1" y="269"/>
                    </a:moveTo>
                    <a:lnTo>
                      <a:pt x="25" y="244"/>
                    </a:lnTo>
                    <a:lnTo>
                      <a:pt x="220" y="123"/>
                    </a:lnTo>
                    <a:lnTo>
                      <a:pt x="415"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47;p39"/>
              <p:cNvSpPr/>
              <p:nvPr/>
            </p:nvSpPr>
            <p:spPr>
              <a:xfrm>
                <a:off x="4049250" y="440250"/>
                <a:ext cx="11600" cy="2475"/>
              </a:xfrm>
              <a:custGeom>
                <a:avLst/>
                <a:gdLst/>
                <a:ahLst/>
                <a:cxnLst/>
                <a:rect l="l" t="t" r="r" b="b"/>
                <a:pathLst>
                  <a:path w="464" h="99" fill="none" extrusionOk="0">
                    <a:moveTo>
                      <a:pt x="1" y="98"/>
                    </a:moveTo>
                    <a:lnTo>
                      <a:pt x="220" y="50"/>
                    </a:lnTo>
                    <a:lnTo>
                      <a:pt x="464" y="1"/>
                    </a:lnTo>
                    <a:lnTo>
                      <a:pt x="464"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748;p39"/>
              <p:cNvSpPr/>
              <p:nvPr/>
            </p:nvSpPr>
            <p:spPr>
              <a:xfrm>
                <a:off x="4080325" y="439650"/>
                <a:ext cx="12200" cy="1850"/>
              </a:xfrm>
              <a:custGeom>
                <a:avLst/>
                <a:gdLst/>
                <a:ahLst/>
                <a:cxnLst/>
                <a:rect l="l" t="t" r="r" b="b"/>
                <a:pathLst>
                  <a:path w="488" h="74" fill="none" extrusionOk="0">
                    <a:moveTo>
                      <a:pt x="0" y="0"/>
                    </a:moveTo>
                    <a:lnTo>
                      <a:pt x="146" y="0"/>
                    </a:lnTo>
                    <a:lnTo>
                      <a:pt x="463" y="74"/>
                    </a:lnTo>
                    <a:lnTo>
                      <a:pt x="487" y="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49;p39"/>
              <p:cNvSpPr/>
              <p:nvPr/>
            </p:nvSpPr>
            <p:spPr>
              <a:xfrm>
                <a:off x="4110150" y="450000"/>
                <a:ext cx="9150" cy="7950"/>
              </a:xfrm>
              <a:custGeom>
                <a:avLst/>
                <a:gdLst/>
                <a:ahLst/>
                <a:cxnLst/>
                <a:rect l="l" t="t" r="r" b="b"/>
                <a:pathLst>
                  <a:path w="366" h="318" fill="none" extrusionOk="0">
                    <a:moveTo>
                      <a:pt x="0" y="1"/>
                    </a:moveTo>
                    <a:lnTo>
                      <a:pt x="98" y="74"/>
                    </a:lnTo>
                    <a:lnTo>
                      <a:pt x="317" y="268"/>
                    </a:lnTo>
                    <a:lnTo>
                      <a:pt x="366" y="317"/>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50;p39"/>
              <p:cNvSpPr/>
              <p:nvPr/>
            </p:nvSpPr>
            <p:spPr>
              <a:xfrm>
                <a:off x="4130250" y="473750"/>
                <a:ext cx="4900" cy="10975"/>
              </a:xfrm>
              <a:custGeom>
                <a:avLst/>
                <a:gdLst/>
                <a:ahLst/>
                <a:cxnLst/>
                <a:rect l="l" t="t" r="r" b="b"/>
                <a:pathLst>
                  <a:path w="196" h="439" fill="none" extrusionOk="0">
                    <a:moveTo>
                      <a:pt x="0" y="0"/>
                    </a:moveTo>
                    <a:lnTo>
                      <a:pt x="25" y="73"/>
                    </a:lnTo>
                    <a:lnTo>
                      <a:pt x="171" y="366"/>
                    </a:lnTo>
                    <a:lnTo>
                      <a:pt x="195" y="439"/>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51;p39"/>
              <p:cNvSpPr/>
              <p:nvPr/>
            </p:nvSpPr>
            <p:spPr>
              <a:xfrm>
                <a:off x="4141800" y="502975"/>
                <a:ext cx="3700" cy="11600"/>
              </a:xfrm>
              <a:custGeom>
                <a:avLst/>
                <a:gdLst/>
                <a:ahLst/>
                <a:cxnLst/>
                <a:rect l="l" t="t" r="r" b="b"/>
                <a:pathLst>
                  <a:path w="148" h="464" fill="none" extrusionOk="0">
                    <a:moveTo>
                      <a:pt x="1" y="0"/>
                    </a:moveTo>
                    <a:lnTo>
                      <a:pt x="147" y="46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52;p39"/>
              <p:cNvSpPr/>
              <p:nvPr/>
            </p:nvSpPr>
            <p:spPr>
              <a:xfrm>
                <a:off x="4150950" y="533425"/>
                <a:ext cx="3675" cy="11575"/>
              </a:xfrm>
              <a:custGeom>
                <a:avLst/>
                <a:gdLst/>
                <a:ahLst/>
                <a:cxnLst/>
                <a:rect l="l" t="t" r="r" b="b"/>
                <a:pathLst>
                  <a:path w="147" h="463" fill="none" extrusionOk="0">
                    <a:moveTo>
                      <a:pt x="0" y="0"/>
                    </a:moveTo>
                    <a:lnTo>
                      <a:pt x="146" y="46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53;p39"/>
              <p:cNvSpPr/>
              <p:nvPr/>
            </p:nvSpPr>
            <p:spPr>
              <a:xfrm>
                <a:off x="4160675" y="563850"/>
                <a:ext cx="4900" cy="11000"/>
              </a:xfrm>
              <a:custGeom>
                <a:avLst/>
                <a:gdLst/>
                <a:ahLst/>
                <a:cxnLst/>
                <a:rect l="l" t="t" r="r" b="b"/>
                <a:pathLst>
                  <a:path w="196" h="440" fill="none" extrusionOk="0">
                    <a:moveTo>
                      <a:pt x="1" y="1"/>
                    </a:moveTo>
                    <a:lnTo>
                      <a:pt x="50" y="123"/>
                    </a:lnTo>
                    <a:lnTo>
                      <a:pt x="196" y="415"/>
                    </a:lnTo>
                    <a:lnTo>
                      <a:pt x="196" y="439"/>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54;p39"/>
              <p:cNvSpPr/>
              <p:nvPr/>
            </p:nvSpPr>
            <p:spPr>
              <a:xfrm>
                <a:off x="4175300" y="591875"/>
                <a:ext cx="7325" cy="9150"/>
              </a:xfrm>
              <a:custGeom>
                <a:avLst/>
                <a:gdLst/>
                <a:ahLst/>
                <a:cxnLst/>
                <a:rect l="l" t="t" r="r" b="b"/>
                <a:pathLst>
                  <a:path w="293" h="366" fill="none" extrusionOk="0">
                    <a:moveTo>
                      <a:pt x="0" y="0"/>
                    </a:moveTo>
                    <a:lnTo>
                      <a:pt x="98" y="146"/>
                    </a:lnTo>
                    <a:lnTo>
                      <a:pt x="293" y="366"/>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55;p39"/>
              <p:cNvSpPr/>
              <p:nvPr/>
            </p:nvSpPr>
            <p:spPr>
              <a:xfrm>
                <a:off x="4198425" y="613175"/>
                <a:ext cx="11000" cy="4900"/>
              </a:xfrm>
              <a:custGeom>
                <a:avLst/>
                <a:gdLst/>
                <a:ahLst/>
                <a:cxnLst/>
                <a:rect l="l" t="t" r="r" b="b"/>
                <a:pathLst>
                  <a:path w="440" h="196" fill="none" extrusionOk="0">
                    <a:moveTo>
                      <a:pt x="1" y="1"/>
                    </a:moveTo>
                    <a:lnTo>
                      <a:pt x="171" y="98"/>
                    </a:lnTo>
                    <a:lnTo>
                      <a:pt x="439" y="19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56;p39"/>
              <p:cNvSpPr/>
              <p:nvPr/>
            </p:nvSpPr>
            <p:spPr>
              <a:xfrm>
                <a:off x="4228275" y="621100"/>
                <a:ext cx="12200" cy="625"/>
              </a:xfrm>
              <a:custGeom>
                <a:avLst/>
                <a:gdLst/>
                <a:ahLst/>
                <a:cxnLst/>
                <a:rect l="l" t="t" r="r" b="b"/>
                <a:pathLst>
                  <a:path w="488" h="25" fill="none" extrusionOk="0">
                    <a:moveTo>
                      <a:pt x="0" y="0"/>
                    </a:moveTo>
                    <a:lnTo>
                      <a:pt x="49" y="25"/>
                    </a:lnTo>
                    <a:lnTo>
                      <a:pt x="487" y="0"/>
                    </a:lnTo>
                    <a:lnTo>
                      <a:pt x="487"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57;p39"/>
              <p:cNvSpPr/>
              <p:nvPr/>
            </p:nvSpPr>
            <p:spPr>
              <a:xfrm>
                <a:off x="4259925" y="616225"/>
                <a:ext cx="11600" cy="3075"/>
              </a:xfrm>
              <a:custGeom>
                <a:avLst/>
                <a:gdLst/>
                <a:ahLst/>
                <a:cxnLst/>
                <a:rect l="l" t="t" r="r" b="b"/>
                <a:pathLst>
                  <a:path w="464" h="123" fill="none" extrusionOk="0">
                    <a:moveTo>
                      <a:pt x="1" y="122"/>
                    </a:moveTo>
                    <a:lnTo>
                      <a:pt x="196" y="73"/>
                    </a:lnTo>
                    <a:lnTo>
                      <a:pt x="464" y="0"/>
                    </a:lnTo>
                    <a:lnTo>
                      <a:pt x="464"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58;p39"/>
              <p:cNvSpPr/>
              <p:nvPr/>
            </p:nvSpPr>
            <p:spPr>
              <a:xfrm>
                <a:off x="4289775" y="602225"/>
                <a:ext cx="10375" cy="6725"/>
              </a:xfrm>
              <a:custGeom>
                <a:avLst/>
                <a:gdLst/>
                <a:ahLst/>
                <a:cxnLst/>
                <a:rect l="l" t="t" r="r" b="b"/>
                <a:pathLst>
                  <a:path w="415" h="269" fill="none" extrusionOk="0">
                    <a:moveTo>
                      <a:pt x="0" y="268"/>
                    </a:moveTo>
                    <a:lnTo>
                      <a:pt x="195" y="146"/>
                    </a:lnTo>
                    <a:lnTo>
                      <a:pt x="390" y="0"/>
                    </a:lnTo>
                    <a:lnTo>
                      <a:pt x="414"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59;p39"/>
              <p:cNvSpPr/>
              <p:nvPr/>
            </p:nvSpPr>
            <p:spPr>
              <a:xfrm>
                <a:off x="4313525" y="577875"/>
                <a:ext cx="6100" cy="10375"/>
              </a:xfrm>
              <a:custGeom>
                <a:avLst/>
                <a:gdLst/>
                <a:ahLst/>
                <a:cxnLst/>
                <a:rect l="l" t="t" r="r" b="b"/>
                <a:pathLst>
                  <a:path w="244" h="415" fill="none" extrusionOk="0">
                    <a:moveTo>
                      <a:pt x="0" y="414"/>
                    </a:moveTo>
                    <a:lnTo>
                      <a:pt x="24" y="365"/>
                    </a:lnTo>
                    <a:lnTo>
                      <a:pt x="146" y="195"/>
                    </a:lnTo>
                    <a:lnTo>
                      <a:pt x="244"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760;p39"/>
              <p:cNvSpPr/>
              <p:nvPr/>
            </p:nvSpPr>
            <p:spPr>
              <a:xfrm>
                <a:off x="4326300" y="547425"/>
                <a:ext cx="2450" cy="12200"/>
              </a:xfrm>
              <a:custGeom>
                <a:avLst/>
                <a:gdLst/>
                <a:ahLst/>
                <a:cxnLst/>
                <a:rect l="l" t="t" r="r" b="b"/>
                <a:pathLst>
                  <a:path w="98" h="488" fill="none" extrusionOk="0">
                    <a:moveTo>
                      <a:pt x="0" y="487"/>
                    </a:moveTo>
                    <a:lnTo>
                      <a:pt x="49" y="293"/>
                    </a:lnTo>
                    <a:lnTo>
                      <a:pt x="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761;p39"/>
              <p:cNvSpPr/>
              <p:nvPr/>
            </p:nvSpPr>
            <p:spPr>
              <a:xfrm>
                <a:off x="4329350" y="515750"/>
                <a:ext cx="625" cy="12200"/>
              </a:xfrm>
              <a:custGeom>
                <a:avLst/>
                <a:gdLst/>
                <a:ahLst/>
                <a:cxnLst/>
                <a:rect l="l" t="t" r="r" b="b"/>
                <a:pathLst>
                  <a:path w="25" h="488" fill="none" extrusionOk="0">
                    <a:moveTo>
                      <a:pt x="25" y="488"/>
                    </a:moveTo>
                    <a:lnTo>
                      <a:pt x="25" y="464"/>
                    </a:lnTo>
                    <a:lnTo>
                      <a:pt x="25" y="123"/>
                    </a:lnTo>
                    <a:lnTo>
                      <a:pt x="0"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762;p39"/>
              <p:cNvSpPr/>
              <p:nvPr/>
            </p:nvSpPr>
            <p:spPr>
              <a:xfrm>
                <a:off x="4325075" y="488975"/>
                <a:ext cx="1250" cy="6100"/>
              </a:xfrm>
              <a:custGeom>
                <a:avLst/>
                <a:gdLst/>
                <a:ahLst/>
                <a:cxnLst/>
                <a:rect l="l" t="t" r="r" b="b"/>
                <a:pathLst>
                  <a:path w="50" h="244" fill="none" extrusionOk="0">
                    <a:moveTo>
                      <a:pt x="49" y="244"/>
                    </a:moveTo>
                    <a:lnTo>
                      <a:pt x="49" y="244"/>
                    </a:lnTo>
                    <a:lnTo>
                      <a:pt x="1"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697118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1"/>
          <p:cNvSpPr txBox="1">
            <a:spLocks noGrp="1"/>
          </p:cNvSpPr>
          <p:nvPr>
            <p:ph type="body" idx="4294967295"/>
          </p:nvPr>
        </p:nvSpPr>
        <p:spPr>
          <a:xfrm>
            <a:off x="3424455" y="736700"/>
            <a:ext cx="5158877" cy="379645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2000" b="1" dirty="0">
                <a:solidFill>
                  <a:schemeClr val="dk1"/>
                </a:solidFill>
                <a:latin typeface="Lora"/>
                <a:ea typeface="Lora"/>
                <a:cs typeface="Lora"/>
                <a:sym typeface="Lora"/>
              </a:rPr>
              <a:t>The information provided in this session </a:t>
            </a:r>
            <a:r>
              <a:rPr lang="en" sz="2000" b="1" dirty="0">
                <a:solidFill>
                  <a:schemeClr val="dk1"/>
                </a:solidFill>
                <a:highlight>
                  <a:srgbClr val="FFCD00"/>
                </a:highlight>
                <a:latin typeface="Lora"/>
                <a:ea typeface="Lora"/>
                <a:cs typeface="Lora"/>
                <a:sym typeface="Lora"/>
              </a:rPr>
              <a:t>does not constitute legal advice. </a:t>
            </a:r>
            <a:endParaRPr sz="2000" b="1" dirty="0">
              <a:solidFill>
                <a:schemeClr val="dk1"/>
              </a:solidFill>
              <a:highlight>
                <a:srgbClr val="FFCD00"/>
              </a:highlight>
              <a:latin typeface="Lora"/>
              <a:ea typeface="Lora"/>
              <a:cs typeface="Lora"/>
              <a:sym typeface="Lora"/>
            </a:endParaRPr>
          </a:p>
        </p:txBody>
      </p:sp>
      <p:cxnSp>
        <p:nvCxnSpPr>
          <p:cNvPr id="185" name="Google Shape;185;p21"/>
          <p:cNvCxnSpPr/>
          <p:nvPr/>
        </p:nvCxnSpPr>
        <p:spPr>
          <a:xfrm>
            <a:off x="-6450" y="1131725"/>
            <a:ext cx="9150600" cy="0"/>
          </a:xfrm>
          <a:prstGeom prst="straightConnector1">
            <a:avLst/>
          </a:prstGeom>
          <a:noFill/>
          <a:ln w="9525" cap="flat" cmpd="sng">
            <a:solidFill>
              <a:srgbClr val="CCCCCC"/>
            </a:solidFill>
            <a:prstDash val="solid"/>
            <a:round/>
            <a:headEnd type="none" w="med" len="med"/>
            <a:tailEnd type="none" w="med" len="med"/>
          </a:ln>
        </p:spPr>
      </p:cxnSp>
      <p:sp>
        <p:nvSpPr>
          <p:cNvPr id="187" name="Google Shape;187;p21"/>
          <p:cNvSpPr/>
          <p:nvPr/>
        </p:nvSpPr>
        <p:spPr>
          <a:xfrm>
            <a:off x="625400" y="736700"/>
            <a:ext cx="790200" cy="7902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1"/>
          <p:cNvSpPr txBox="1">
            <a:spLocks noGrp="1"/>
          </p:cNvSpPr>
          <p:nvPr>
            <p:ph type="sldNum" idx="12"/>
          </p:nvPr>
        </p:nvSpPr>
        <p:spPr>
          <a:xfrm>
            <a:off x="8583332"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527" y="1384601"/>
            <a:ext cx="2645607" cy="2645607"/>
          </a:xfrm>
          <a:prstGeom prst="rect">
            <a:avLst/>
          </a:prstGeom>
        </p:spPr>
      </p:pic>
    </p:spTree>
    <p:extLst>
      <p:ext uri="{BB962C8B-B14F-4D97-AF65-F5344CB8AC3E}">
        <p14:creationId xmlns:p14="http://schemas.microsoft.com/office/powerpoint/2010/main" val="30138138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40</a:t>
            </a:fld>
            <a:endParaRPr/>
          </a:p>
        </p:txBody>
      </p:sp>
      <p:sp>
        <p:nvSpPr>
          <p:cNvPr id="2" name="Rectangle 1"/>
          <p:cNvSpPr/>
          <p:nvPr/>
        </p:nvSpPr>
        <p:spPr>
          <a:xfrm>
            <a:off x="489285" y="588687"/>
            <a:ext cx="8125326" cy="3319498"/>
          </a:xfrm>
          <a:prstGeom prst="rect">
            <a:avLst/>
          </a:prstGeom>
        </p:spPr>
        <p:txBody>
          <a:bodyPr wrap="square">
            <a:spAutoFit/>
          </a:bodyPr>
          <a:lstStyle/>
          <a:p>
            <a:pPr algn="ctr">
              <a:lnSpc>
                <a:spcPct val="107000"/>
              </a:lnSpc>
            </a:pPr>
            <a:r>
              <a:rPr lang="en-US" sz="2800" b="1" i="1" dirty="0">
                <a:latin typeface="Lora" panose="020B0604020202020204" charset="0"/>
                <a:ea typeface="Times New Roman" panose="02020603050405020304" pitchFamily="18" charset="0"/>
                <a:cs typeface="Times New Roman" panose="02020603050405020304" pitchFamily="18" charset="0"/>
              </a:rPr>
              <a:t>Scenario 1:</a:t>
            </a:r>
          </a:p>
          <a:p>
            <a:pPr algn="ctr">
              <a:lnSpc>
                <a:spcPct val="107000"/>
              </a:lnSpc>
            </a:pP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r>
              <a:rPr lang="en-US" sz="2800" dirty="0">
                <a:latin typeface="Quattrocento Sans" panose="020B0604020202020204" charset="0"/>
                <a:ea typeface="Times New Roman" panose="02020603050405020304" pitchFamily="18" charset="0"/>
                <a:cs typeface="Times New Roman" panose="02020603050405020304" pitchFamily="18" charset="0"/>
              </a:rPr>
              <a:t>The health promotions department creates consumer health handouts. The material they produce is adapted from patient handouts created by other organizations/institutions. Does this infringe copyright?</a:t>
            </a:r>
            <a:endParaRPr lang="en-US" sz="2800" dirty="0">
              <a:latin typeface="Quattrocento Sans"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91301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41</a:t>
            </a:fld>
            <a:endParaRPr/>
          </a:p>
        </p:txBody>
      </p:sp>
      <p:sp>
        <p:nvSpPr>
          <p:cNvPr id="2" name="Rectangle 1"/>
          <p:cNvSpPr/>
          <p:nvPr/>
        </p:nvSpPr>
        <p:spPr>
          <a:xfrm>
            <a:off x="489285" y="588687"/>
            <a:ext cx="8125326" cy="3237425"/>
          </a:xfrm>
          <a:prstGeom prst="rect">
            <a:avLst/>
          </a:prstGeom>
        </p:spPr>
        <p:txBody>
          <a:bodyPr wrap="square">
            <a:spAutoFit/>
          </a:bodyPr>
          <a:lstStyle/>
          <a:p>
            <a:pPr algn="ctr">
              <a:lnSpc>
                <a:spcPct val="107000"/>
              </a:lnSpc>
            </a:pPr>
            <a:r>
              <a:rPr lang="en-US" sz="2800" b="1" i="1" dirty="0">
                <a:latin typeface="Lora" panose="020B0604020202020204" charset="0"/>
                <a:ea typeface="Times New Roman" panose="02020603050405020304" pitchFamily="18" charset="0"/>
                <a:cs typeface="Times New Roman" panose="02020603050405020304" pitchFamily="18" charset="0"/>
              </a:rPr>
              <a:t>Scenario 2:</a:t>
            </a:r>
          </a:p>
          <a:p>
            <a:pPr algn="ctr">
              <a:lnSpc>
                <a:spcPct val="107000"/>
              </a:lnSpc>
            </a:pP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r>
              <a:rPr lang="en-US" sz="2700" dirty="0">
                <a:latin typeface="Quattrocento Sans" panose="020B0604020202020204" charset="0"/>
              </a:rPr>
              <a:t>A clinician takes photos during a patient interaction and consult. They want to use the pictures for a continuing education presentation to colleagues. What are important considerations to keep in mind and who owns the copyright to the photos?</a:t>
            </a:r>
            <a:endParaRPr lang="en-US" sz="2700" dirty="0">
              <a:latin typeface="Quattrocento Sans"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64177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42</a:t>
            </a:fld>
            <a:endParaRPr/>
          </a:p>
        </p:txBody>
      </p:sp>
      <p:sp>
        <p:nvSpPr>
          <p:cNvPr id="2" name="Rectangle 1"/>
          <p:cNvSpPr/>
          <p:nvPr/>
        </p:nvSpPr>
        <p:spPr>
          <a:xfrm>
            <a:off x="489285" y="588687"/>
            <a:ext cx="8125326" cy="2672078"/>
          </a:xfrm>
          <a:prstGeom prst="rect">
            <a:avLst/>
          </a:prstGeom>
        </p:spPr>
        <p:txBody>
          <a:bodyPr wrap="square">
            <a:spAutoFit/>
          </a:bodyPr>
          <a:lstStyle/>
          <a:p>
            <a:pPr algn="ctr">
              <a:lnSpc>
                <a:spcPct val="107000"/>
              </a:lnSpc>
            </a:pPr>
            <a:r>
              <a:rPr lang="en-US" sz="2800" b="1" i="1" dirty="0">
                <a:latin typeface="Lora" panose="020B0604020202020204" charset="0"/>
                <a:ea typeface="Times New Roman" panose="02020603050405020304" pitchFamily="18" charset="0"/>
                <a:cs typeface="Times New Roman" panose="02020603050405020304" pitchFamily="18" charset="0"/>
              </a:rPr>
              <a:t>Scenario 3:</a:t>
            </a:r>
          </a:p>
          <a:p>
            <a:pPr algn="ctr">
              <a:lnSpc>
                <a:spcPct val="107000"/>
              </a:lnSpc>
            </a:pPr>
            <a:endParaRPr lang="en-US" sz="2400" b="1" i="1" dirty="0">
              <a:latin typeface="Lora" panose="020B0604020202020204" charset="0"/>
              <a:ea typeface="Times New Roman" panose="02020603050405020304" pitchFamily="18" charset="0"/>
              <a:cs typeface="Times New Roman" panose="02020603050405020304" pitchFamily="18" charset="0"/>
            </a:endParaRPr>
          </a:p>
          <a:p>
            <a:pPr algn="ctr"/>
            <a:r>
              <a:rPr lang="en-US" sz="2800" dirty="0">
                <a:latin typeface="Quattrocento Sans" panose="020B0604020202020204" charset="0"/>
              </a:rPr>
              <a:t>Stephanie and Paul are health librarians in an academic library. They would like to put a Creative Commons </a:t>
            </a:r>
            <a:r>
              <a:rPr lang="en-US" sz="2800" dirty="0" err="1">
                <a:latin typeface="Quattrocento Sans" panose="020B0604020202020204" charset="0"/>
              </a:rPr>
              <a:t>licence</a:t>
            </a:r>
            <a:r>
              <a:rPr lang="en-US" sz="2800" dirty="0">
                <a:latin typeface="Quattrocento Sans" panose="020B0604020202020204" charset="0"/>
              </a:rPr>
              <a:t> on the research guide they created on systematic reviews.</a:t>
            </a:r>
          </a:p>
        </p:txBody>
      </p:sp>
    </p:spTree>
    <p:extLst>
      <p:ext uri="{BB962C8B-B14F-4D97-AF65-F5344CB8AC3E}">
        <p14:creationId xmlns:p14="http://schemas.microsoft.com/office/powerpoint/2010/main" val="6885295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43</a:t>
            </a:fld>
            <a:endParaRPr/>
          </a:p>
        </p:txBody>
      </p:sp>
      <p:sp>
        <p:nvSpPr>
          <p:cNvPr id="2" name="Rectangle 1"/>
          <p:cNvSpPr/>
          <p:nvPr/>
        </p:nvSpPr>
        <p:spPr>
          <a:xfrm>
            <a:off x="489285" y="588687"/>
            <a:ext cx="8125326" cy="3102965"/>
          </a:xfrm>
          <a:prstGeom prst="rect">
            <a:avLst/>
          </a:prstGeom>
        </p:spPr>
        <p:txBody>
          <a:bodyPr wrap="square">
            <a:spAutoFit/>
          </a:bodyPr>
          <a:lstStyle/>
          <a:p>
            <a:pPr algn="ctr">
              <a:lnSpc>
                <a:spcPct val="107000"/>
              </a:lnSpc>
            </a:pPr>
            <a:r>
              <a:rPr lang="en-US" sz="2800" b="1" i="1" dirty="0">
                <a:latin typeface="Lora" panose="020B0604020202020204" charset="0"/>
                <a:ea typeface="Times New Roman" panose="02020603050405020304" pitchFamily="18" charset="0"/>
                <a:cs typeface="Times New Roman" panose="02020603050405020304" pitchFamily="18" charset="0"/>
              </a:rPr>
              <a:t>Scenario 4:</a:t>
            </a:r>
          </a:p>
          <a:p>
            <a:pPr algn="ctr">
              <a:lnSpc>
                <a:spcPct val="107000"/>
              </a:lnSpc>
            </a:pPr>
            <a:endParaRPr lang="en-US" sz="2400" b="1" i="1" dirty="0">
              <a:latin typeface="Lora" panose="020B0604020202020204" charset="0"/>
              <a:ea typeface="Times New Roman" panose="02020603050405020304" pitchFamily="18" charset="0"/>
              <a:cs typeface="Times New Roman" panose="02020603050405020304" pitchFamily="18" charset="0"/>
            </a:endParaRPr>
          </a:p>
          <a:p>
            <a:pPr algn="ctr"/>
            <a:r>
              <a:rPr lang="en-US" sz="2800" dirty="0">
                <a:latin typeface="Quattrocento Sans" panose="020B0604020202020204" charset="0"/>
              </a:rPr>
              <a:t>Tawny co-authored an article with her thesis supervisor. It is now available in the current issue of the</a:t>
            </a:r>
            <a:r>
              <a:rPr lang="en-US" sz="2800" i="1" dirty="0">
                <a:latin typeface="Quattrocento Sans" panose="020B0604020202020204" charset="0"/>
              </a:rPr>
              <a:t> Canadian Journal of Diabetes.</a:t>
            </a:r>
            <a:r>
              <a:rPr lang="en-US" sz="2800" dirty="0">
                <a:latin typeface="Quattrocento Sans" panose="020B0604020202020204" charset="0"/>
              </a:rPr>
              <a:t> She wants to add the PDF that she downloaded using the library’s subscription to her </a:t>
            </a:r>
            <a:r>
              <a:rPr lang="en-US" sz="2800" dirty="0" err="1">
                <a:latin typeface="Quattrocento Sans" panose="020B0604020202020204" charset="0"/>
              </a:rPr>
              <a:t>ResearchGate</a:t>
            </a:r>
            <a:r>
              <a:rPr lang="en-US" sz="2800" dirty="0">
                <a:latin typeface="Quattrocento Sans" panose="020B0604020202020204" charset="0"/>
              </a:rPr>
              <a:t> profile.</a:t>
            </a:r>
          </a:p>
        </p:txBody>
      </p:sp>
    </p:spTree>
    <p:extLst>
      <p:ext uri="{BB962C8B-B14F-4D97-AF65-F5344CB8AC3E}">
        <p14:creationId xmlns:p14="http://schemas.microsoft.com/office/powerpoint/2010/main" val="239903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44</a:t>
            </a:fld>
            <a:endParaRPr lang="en"/>
          </a:p>
        </p:txBody>
      </p:sp>
      <p:sp>
        <p:nvSpPr>
          <p:cNvPr id="3" name="Google Shape;184;p21"/>
          <p:cNvSpPr txBox="1">
            <a:spLocks/>
          </p:cNvSpPr>
          <p:nvPr/>
        </p:nvSpPr>
        <p:spPr>
          <a:xfrm>
            <a:off x="2485500" y="628044"/>
            <a:ext cx="4173000" cy="3654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6000" marR="0" lvl="4"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200" marR="0" lvl="5"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400" marR="0" lvl="6"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600" marR="0" lvl="7"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800" marR="0" lvl="8"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0" indent="0" algn="ctr">
              <a:spcBef>
                <a:spcPts val="0"/>
              </a:spcBef>
              <a:buClr>
                <a:schemeClr val="dk1"/>
              </a:buClr>
              <a:buSzPts val="1100"/>
              <a:buFont typeface="Arial"/>
              <a:buNone/>
            </a:pPr>
            <a:r>
              <a:rPr lang="fr-CA" sz="4000" b="1" dirty="0" err="1">
                <a:solidFill>
                  <a:schemeClr val="dk1"/>
                </a:solidFill>
                <a:latin typeface="Lora"/>
                <a:ea typeface="Lora"/>
                <a:cs typeface="Lora"/>
                <a:sym typeface="Lora"/>
              </a:rPr>
              <a:t>Additional</a:t>
            </a:r>
            <a:r>
              <a:rPr lang="fr-CA" sz="4000" b="1" dirty="0">
                <a:solidFill>
                  <a:schemeClr val="dk1"/>
                </a:solidFill>
                <a:latin typeface="Lora"/>
                <a:ea typeface="Lora"/>
                <a:cs typeface="Lora"/>
                <a:sym typeface="Lora"/>
              </a:rPr>
              <a:t> Scenarios</a:t>
            </a:r>
            <a:endParaRPr lang="fr-CA" sz="4000" b="1" dirty="0">
              <a:solidFill>
                <a:schemeClr val="dk1"/>
              </a:solidFill>
              <a:highlight>
                <a:srgbClr val="FFCD00"/>
              </a:highlight>
              <a:latin typeface="Lora"/>
              <a:ea typeface="Lora"/>
              <a:cs typeface="Lora"/>
              <a:sym typeface="Lora"/>
            </a:endParaRPr>
          </a:p>
        </p:txBody>
      </p:sp>
    </p:spTree>
    <p:extLst>
      <p:ext uri="{BB962C8B-B14F-4D97-AF65-F5344CB8AC3E}">
        <p14:creationId xmlns:p14="http://schemas.microsoft.com/office/powerpoint/2010/main" val="30738404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45</a:t>
            </a:fld>
            <a:endParaRPr/>
          </a:p>
        </p:txBody>
      </p:sp>
      <p:sp>
        <p:nvSpPr>
          <p:cNvPr id="2" name="Rectangle 1"/>
          <p:cNvSpPr/>
          <p:nvPr/>
        </p:nvSpPr>
        <p:spPr>
          <a:xfrm>
            <a:off x="509337" y="509174"/>
            <a:ext cx="8125326" cy="3599703"/>
          </a:xfrm>
          <a:prstGeom prst="rect">
            <a:avLst/>
          </a:prstGeom>
        </p:spPr>
        <p:txBody>
          <a:bodyPr wrap="square">
            <a:spAutoFit/>
          </a:bodyPr>
          <a:lstStyle/>
          <a:p>
            <a:pPr algn="ctr">
              <a:lnSpc>
                <a:spcPct val="107000"/>
              </a:lnSpc>
            </a:pPr>
            <a:r>
              <a:rPr lang="en-US" sz="2800" b="1" i="1" dirty="0">
                <a:latin typeface="Lora" panose="020B0604020202020204" charset="0"/>
                <a:ea typeface="Times New Roman" panose="02020603050405020304" pitchFamily="18" charset="0"/>
                <a:cs typeface="Times New Roman" panose="02020603050405020304" pitchFamily="18" charset="0"/>
              </a:rPr>
              <a:t>Scenario 5:</a:t>
            </a:r>
          </a:p>
          <a:p>
            <a:pPr algn="ctr">
              <a:lnSpc>
                <a:spcPct val="107000"/>
              </a:lnSpc>
            </a:pP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r>
              <a:rPr lang="en-US" sz="2400" dirty="0">
                <a:latin typeface="Quattrocento Sans" panose="020B0604020202020204" charset="0"/>
              </a:rPr>
              <a:t>A published article has several authors. Some are university faculty and others are employees of a health organization. The lead author, a university faculty member, wants to grant a copyright </a:t>
            </a:r>
            <a:r>
              <a:rPr lang="en-US" sz="2400" dirty="0" err="1">
                <a:latin typeface="Quattrocento Sans" panose="020B0604020202020204" charset="0"/>
              </a:rPr>
              <a:t>licence</a:t>
            </a:r>
            <a:r>
              <a:rPr lang="en-US" sz="2400" dirty="0">
                <a:latin typeface="Quattrocento Sans" panose="020B0604020202020204" charset="0"/>
              </a:rPr>
              <a:t> so that the article can be reproduced and uploaded to an organization’s website. Do all the authors have to also give their approval? Or is only the lead author’s approval required?</a:t>
            </a:r>
            <a:endParaRPr lang="en-CA" sz="2400" dirty="0">
              <a:effectLst/>
              <a:latin typeface="Quattrocento Sans" panose="020B0604020202020204" charset="0"/>
            </a:endParaRPr>
          </a:p>
        </p:txBody>
      </p:sp>
    </p:spTree>
    <p:extLst>
      <p:ext uri="{BB962C8B-B14F-4D97-AF65-F5344CB8AC3E}">
        <p14:creationId xmlns:p14="http://schemas.microsoft.com/office/powerpoint/2010/main" val="35171888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46</a:t>
            </a:fld>
            <a:endParaRPr/>
          </a:p>
        </p:txBody>
      </p:sp>
      <p:sp>
        <p:nvSpPr>
          <p:cNvPr id="2" name="Rectangle 1"/>
          <p:cNvSpPr/>
          <p:nvPr/>
        </p:nvSpPr>
        <p:spPr>
          <a:xfrm>
            <a:off x="489285" y="588687"/>
            <a:ext cx="8125326" cy="3435043"/>
          </a:xfrm>
          <a:prstGeom prst="rect">
            <a:avLst/>
          </a:prstGeom>
        </p:spPr>
        <p:txBody>
          <a:bodyPr wrap="square">
            <a:spAutoFit/>
          </a:bodyPr>
          <a:lstStyle/>
          <a:p>
            <a:pPr algn="ctr">
              <a:lnSpc>
                <a:spcPct val="107000"/>
              </a:lnSpc>
            </a:pPr>
            <a:r>
              <a:rPr lang="en-US" sz="2800" b="1" i="1" dirty="0">
                <a:latin typeface="Lora" panose="020B0604020202020204" charset="0"/>
                <a:ea typeface="Times New Roman" panose="02020603050405020304" pitchFamily="18" charset="0"/>
                <a:cs typeface="Times New Roman" panose="02020603050405020304" pitchFamily="18" charset="0"/>
              </a:rPr>
              <a:t>Scenario 6:</a:t>
            </a:r>
          </a:p>
          <a:p>
            <a:pPr algn="ctr">
              <a:lnSpc>
                <a:spcPct val="107000"/>
              </a:lnSpc>
            </a:pPr>
            <a:endParaRPr lang="en-US" sz="1800" b="1" i="1" dirty="0">
              <a:latin typeface="Lora" panose="020B0604020202020204" charset="0"/>
              <a:ea typeface="Times New Roman" panose="02020603050405020304" pitchFamily="18" charset="0"/>
              <a:cs typeface="Times New Roman" panose="02020603050405020304" pitchFamily="18" charset="0"/>
            </a:endParaRPr>
          </a:p>
          <a:p>
            <a:pPr algn="ctr"/>
            <a:r>
              <a:rPr lang="en-US" sz="2400" dirty="0">
                <a:latin typeface="Quattrocento Sans" panose="020B0604020202020204" charset="0"/>
              </a:rPr>
              <a:t>When Pedro was a lecturer in human kinetics at a university, in his lectures he used the slides and images provided by the publisher of the textbook he adopted for his course, </a:t>
            </a:r>
            <a:r>
              <a:rPr lang="en-US" sz="2400" i="1" dirty="0">
                <a:latin typeface="Quattrocento Sans" panose="020B0604020202020204" charset="0"/>
              </a:rPr>
              <a:t>Fundamentals of Athletic Training</a:t>
            </a:r>
            <a:r>
              <a:rPr lang="en-US" sz="2400" dirty="0">
                <a:latin typeface="Quattrocento Sans" panose="020B0604020202020204" charset="0"/>
              </a:rPr>
              <a:t> (published by Human Kinetics). He now wants to use these slides for a presentation he is giving at coaching clinic at his local arena.</a:t>
            </a:r>
            <a:endParaRPr lang="en-US" sz="4000" dirty="0">
              <a:latin typeface="Quattrocento Sans" panose="020B0604020202020204" charset="0"/>
            </a:endParaRPr>
          </a:p>
        </p:txBody>
      </p:sp>
    </p:spTree>
    <p:extLst>
      <p:ext uri="{BB962C8B-B14F-4D97-AF65-F5344CB8AC3E}">
        <p14:creationId xmlns:p14="http://schemas.microsoft.com/office/powerpoint/2010/main" val="1408707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81251" y="908963"/>
            <a:ext cx="4953646" cy="435600"/>
          </a:xfrm>
          <a:prstGeom prst="rect">
            <a:avLst/>
          </a:prstGeom>
        </p:spPr>
        <p:txBody>
          <a:bodyPr spcFirstLastPara="1" wrap="square" lIns="91425" tIns="91425" rIns="91425" bIns="91425" anchor="ctr" anchorCtr="0">
            <a:noAutofit/>
          </a:bodyPr>
          <a:lstStyle/>
          <a:p>
            <a:r>
              <a:rPr lang="en-US" sz="3200" dirty="0"/>
              <a:t>Presentation  Overview</a:t>
            </a:r>
            <a:endParaRPr sz="3200" dirty="0">
              <a:highlight>
                <a:srgbClr val="FFCD00"/>
              </a:highlight>
            </a:endParaRPr>
          </a:p>
        </p:txBody>
      </p:sp>
      <p:sp>
        <p:nvSpPr>
          <p:cNvPr id="125" name="Google Shape;125;p17"/>
          <p:cNvSpPr txBox="1">
            <a:spLocks noGrp="1"/>
          </p:cNvSpPr>
          <p:nvPr>
            <p:ph type="body" idx="1"/>
          </p:nvPr>
        </p:nvSpPr>
        <p:spPr>
          <a:xfrm>
            <a:off x="1381251" y="1616470"/>
            <a:ext cx="6317190" cy="3112200"/>
          </a:xfrm>
          <a:prstGeom prst="rect">
            <a:avLst/>
          </a:prstGeom>
        </p:spPr>
        <p:txBody>
          <a:bodyPr spcFirstLastPara="1" wrap="square" lIns="91425" tIns="91425" rIns="91425" bIns="91425" anchor="t" anchorCtr="0">
            <a:noAutofit/>
          </a:bodyPr>
          <a:lstStyle/>
          <a:p>
            <a:r>
              <a:rPr lang="en-US" dirty="0">
                <a:latin typeface="Quattrocento Sans" panose="020B0604020202020204" charset="0"/>
              </a:rPr>
              <a:t>Copyright defined</a:t>
            </a:r>
            <a:endParaRPr dirty="0">
              <a:latin typeface="Quattrocento Sans" panose="020B0604020202020204" charset="0"/>
            </a:endParaRPr>
          </a:p>
          <a:p>
            <a:pPr>
              <a:spcBef>
                <a:spcPts val="0"/>
              </a:spcBef>
            </a:pPr>
            <a:r>
              <a:rPr lang="en-US" dirty="0">
                <a:latin typeface="Quattrocento Sans" panose="020B0604020202020204" charset="0"/>
              </a:rPr>
              <a:t>Copyright ownership</a:t>
            </a:r>
          </a:p>
          <a:p>
            <a:pPr>
              <a:spcBef>
                <a:spcPts val="0"/>
              </a:spcBef>
            </a:pPr>
            <a:r>
              <a:rPr lang="en-US" dirty="0">
                <a:latin typeface="Quattrocento Sans" panose="020B0604020202020204" charset="0"/>
              </a:rPr>
              <a:t>Exceptions and limits of copyright</a:t>
            </a:r>
          </a:p>
          <a:p>
            <a:pPr>
              <a:spcBef>
                <a:spcPts val="0"/>
              </a:spcBef>
            </a:pPr>
            <a:r>
              <a:rPr lang="en-US" dirty="0">
                <a:latin typeface="Quattrocento Sans" panose="020B0604020202020204" charset="0"/>
              </a:rPr>
              <a:t>Open licensing (e.g. Creative Commons)</a:t>
            </a:r>
          </a:p>
          <a:p>
            <a:pPr>
              <a:spcBef>
                <a:spcPts val="0"/>
              </a:spcBef>
            </a:pPr>
            <a:r>
              <a:rPr lang="en-US" dirty="0" err="1">
                <a:latin typeface="Quattrocento Sans" panose="020B0604020202020204" charset="0"/>
              </a:rPr>
              <a:t>Licence</a:t>
            </a:r>
            <a:r>
              <a:rPr lang="en-US" dirty="0">
                <a:latin typeface="Quattrocento Sans" panose="020B0604020202020204" charset="0"/>
              </a:rPr>
              <a:t> agreements &amp; terms of use</a:t>
            </a:r>
            <a:endParaRPr dirty="0">
              <a:latin typeface="Quattrocento Sans" panose="020B0604020202020204" charset="0"/>
            </a:endParaRPr>
          </a:p>
        </p:txBody>
      </p:sp>
      <p:sp>
        <p:nvSpPr>
          <p:cNvPr id="131" name="Google Shape;131;p17"/>
          <p:cNvSpPr txBox="1">
            <a:spLocks noGrp="1"/>
          </p:cNvSpPr>
          <p:nvPr>
            <p:ph type="sldNum" idx="12"/>
          </p:nvPr>
        </p:nvSpPr>
        <p:spPr>
          <a:xfrm>
            <a:off x="8595300" y="4736691"/>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5</a:t>
            </a:fld>
            <a:endParaRPr dirty="0"/>
          </a:p>
        </p:txBody>
      </p:sp>
    </p:spTree>
    <p:extLst>
      <p:ext uri="{BB962C8B-B14F-4D97-AF65-F5344CB8AC3E}">
        <p14:creationId xmlns:p14="http://schemas.microsoft.com/office/powerpoint/2010/main" val="1578534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893888" y="1693550"/>
            <a:ext cx="5591399" cy="1159800"/>
          </a:xfrm>
          <a:prstGeom prst="rect">
            <a:avLst/>
          </a:prstGeom>
        </p:spPr>
        <p:txBody>
          <a:bodyPr spcFirstLastPara="1" wrap="square" lIns="91425" tIns="91425" rIns="91425" bIns="91425" anchor="b" anchorCtr="0">
            <a:noAutofit/>
          </a:bodyPr>
          <a:lstStyle/>
          <a:p>
            <a:r>
              <a:rPr lang="en-US" dirty="0"/>
              <a:t>What is Copyright?</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a:solidFill>
                  <a:schemeClr val="dk1"/>
                </a:solidFill>
                <a:latin typeface="Lora"/>
                <a:ea typeface="Lora"/>
                <a:cs typeface="Lora"/>
                <a:sym typeface="Lora"/>
              </a:rPr>
              <a:t>1</a:t>
            </a:r>
            <a:endParaRPr sz="2400">
              <a:latin typeface="Lora"/>
              <a:ea typeface="Lora"/>
              <a:cs typeface="Lora"/>
              <a:sym typeface="Lora"/>
            </a:endParaRPr>
          </a:p>
        </p:txBody>
      </p:sp>
      <p:sp>
        <p:nvSpPr>
          <p:cNvPr id="113" name="Google Shape;113;p15"/>
          <p:cNvSpPr txBox="1">
            <a:spLocks noGrp="1"/>
          </p:cNvSpPr>
          <p:nvPr>
            <p:ph type="sldNum" idx="12"/>
          </p:nvPr>
        </p:nvSpPr>
        <p:spPr>
          <a:xfrm>
            <a:off x="8586196" y="4736101"/>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6</a:t>
            </a:fld>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1230659" y="2238000"/>
            <a:ext cx="6655182" cy="819900"/>
          </a:xfrm>
          <a:prstGeom prst="rect">
            <a:avLst/>
          </a:prstGeom>
        </p:spPr>
        <p:txBody>
          <a:bodyPr spcFirstLastPara="1" wrap="square" lIns="91425" tIns="91425" rIns="91425" bIns="91425" anchor="b" anchorCtr="0">
            <a:noAutofit/>
          </a:bodyPr>
          <a:lstStyle/>
          <a:p>
            <a:pPr marL="0" lvl="0" indent="0" algn="ctr" rtl="0">
              <a:spcBef>
                <a:spcPts val="600"/>
              </a:spcBef>
              <a:spcAft>
                <a:spcPts val="0"/>
              </a:spcAft>
              <a:buNone/>
            </a:pPr>
            <a:r>
              <a:rPr lang="en" sz="2800" b="1" dirty="0"/>
              <a:t>Copyright is:</a:t>
            </a:r>
            <a:r>
              <a:rPr lang="en" sz="2800" dirty="0"/>
              <a:t> </a:t>
            </a:r>
          </a:p>
          <a:p>
            <a:pPr marL="0" lvl="0" indent="0" algn="ctr" rtl="0">
              <a:spcBef>
                <a:spcPts val="600"/>
              </a:spcBef>
              <a:spcAft>
                <a:spcPts val="0"/>
              </a:spcAft>
              <a:buNone/>
            </a:pPr>
            <a:r>
              <a:rPr lang="en" sz="2800" dirty="0"/>
              <a:t>“The </a:t>
            </a:r>
            <a:r>
              <a:rPr lang="en" sz="2800" dirty="0">
                <a:highlight>
                  <a:srgbClr val="FFCD00"/>
                </a:highlight>
              </a:rPr>
              <a:t>sole right to produce or reproduce a work</a:t>
            </a:r>
            <a:r>
              <a:rPr lang="en" sz="2800" dirty="0"/>
              <a:t> or substantial part of it in any form.”</a:t>
            </a:r>
            <a:endParaRPr sz="2800" dirty="0"/>
          </a:p>
        </p:txBody>
      </p:sp>
      <p:sp>
        <p:nvSpPr>
          <p:cNvPr id="119" name="Google Shape;119;p16"/>
          <p:cNvSpPr txBox="1">
            <a:spLocks noGrp="1"/>
          </p:cNvSpPr>
          <p:nvPr>
            <p:ph type="sldNum" idx="12"/>
          </p:nvPr>
        </p:nvSpPr>
        <p:spPr>
          <a:xfrm>
            <a:off x="8588913" y="4740442"/>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7</a:t>
            </a:fld>
            <a:endParaRPr dirty="0"/>
          </a:p>
        </p:txBody>
      </p:sp>
      <p:sp>
        <p:nvSpPr>
          <p:cNvPr id="4" name="TextBox 3">
            <a:extLst>
              <a:ext uri="{FF2B5EF4-FFF2-40B4-BE49-F238E27FC236}">
                <a16:creationId xmlns:a16="http://schemas.microsoft.com/office/drawing/2014/main" id="{248E46B1-EB6F-4D1F-888A-B1CDE7A01727}"/>
              </a:ext>
            </a:extLst>
          </p:cNvPr>
          <p:cNvSpPr txBox="1"/>
          <p:nvPr/>
        </p:nvSpPr>
        <p:spPr>
          <a:xfrm>
            <a:off x="5398169" y="4612105"/>
            <a:ext cx="3465094" cy="415498"/>
          </a:xfrm>
          <a:prstGeom prst="rect">
            <a:avLst/>
          </a:prstGeom>
          <a:noFill/>
        </p:spPr>
        <p:txBody>
          <a:bodyPr wrap="square" rtlCol="0">
            <a:spAutoFit/>
          </a:bodyPr>
          <a:lstStyle/>
          <a:p>
            <a:pPr algn="r"/>
            <a:r>
              <a:rPr lang="en-CA" sz="1050" dirty="0">
                <a:solidFill>
                  <a:schemeClr val="tx1"/>
                </a:solidFill>
                <a:latin typeface="Quattrocento Sans" panose="020B0604020202020204" charset="0"/>
                <a:hlinkClick r:id="rId3"/>
              </a:rPr>
              <a:t>A Guide to Copyright (Copyright Defined</a:t>
            </a:r>
            <a:r>
              <a:rPr lang="en-CA" sz="1050" dirty="0">
                <a:solidFill>
                  <a:schemeClr val="tx1"/>
                </a:solidFill>
                <a:latin typeface="Quattrocento Sans" panose="020B0604020202020204" charset="0"/>
              </a:rPr>
              <a:t>), </a:t>
            </a:r>
          </a:p>
          <a:p>
            <a:pPr algn="r"/>
            <a:r>
              <a:rPr lang="en-CA" sz="1050" dirty="0">
                <a:solidFill>
                  <a:schemeClr val="tx1"/>
                </a:solidFill>
                <a:latin typeface="Quattrocento Sans" panose="020B0604020202020204" charset="0"/>
                <a:hlinkClick r:id="rId4"/>
              </a:rPr>
              <a:t>Canadian Intellectual Property Office</a:t>
            </a:r>
            <a:r>
              <a:rPr lang="en-CA" sz="1050" dirty="0">
                <a:solidFill>
                  <a:schemeClr val="tx1"/>
                </a:solidFill>
                <a:latin typeface="Quattrocento Sans" panose="020B0604020202020204" charset="0"/>
              </a:rPr>
              <a:t> (CIPO)</a:t>
            </a:r>
            <a:endParaRPr lang="en-US" sz="1050" dirty="0"/>
          </a:p>
        </p:txBody>
      </p:sp>
    </p:spTree>
    <p:extLst>
      <p:ext uri="{BB962C8B-B14F-4D97-AF65-F5344CB8AC3E}">
        <p14:creationId xmlns:p14="http://schemas.microsoft.com/office/powerpoint/2010/main" val="321304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808CF-645E-474A-8BC2-A2830CEC2654}"/>
              </a:ext>
            </a:extLst>
          </p:cNvPr>
          <p:cNvSpPr>
            <a:spLocks noGrp="1"/>
          </p:cNvSpPr>
          <p:nvPr>
            <p:ph type="title"/>
          </p:nvPr>
        </p:nvSpPr>
        <p:spPr>
          <a:xfrm>
            <a:off x="1293020" y="900360"/>
            <a:ext cx="5371482" cy="435600"/>
          </a:xfrm>
        </p:spPr>
        <p:txBody>
          <a:bodyPr/>
          <a:lstStyle/>
          <a:p>
            <a:r>
              <a:rPr lang="en-US" sz="2400" dirty="0"/>
              <a:t>What is protected by copyright?</a:t>
            </a:r>
          </a:p>
        </p:txBody>
      </p:sp>
      <p:sp>
        <p:nvSpPr>
          <p:cNvPr id="3" name="Text Placeholder 2">
            <a:extLst>
              <a:ext uri="{FF2B5EF4-FFF2-40B4-BE49-F238E27FC236}">
                <a16:creationId xmlns:a16="http://schemas.microsoft.com/office/drawing/2014/main" id="{EF9BB6A3-9301-43FC-892C-FBE558FC8199}"/>
              </a:ext>
            </a:extLst>
          </p:cNvPr>
          <p:cNvSpPr>
            <a:spLocks noGrp="1"/>
          </p:cNvSpPr>
          <p:nvPr>
            <p:ph type="body" idx="1"/>
          </p:nvPr>
        </p:nvSpPr>
        <p:spPr>
          <a:xfrm>
            <a:off x="1413148" y="1627102"/>
            <a:ext cx="6809700" cy="2361972"/>
          </a:xfrm>
        </p:spPr>
        <p:txBody>
          <a:bodyPr/>
          <a:lstStyle/>
          <a:p>
            <a:r>
              <a:rPr lang="en-US" dirty="0"/>
              <a:t>A work that is ORIGINAL and tangibly FIXED</a:t>
            </a:r>
          </a:p>
          <a:p>
            <a:r>
              <a:rPr lang="en-US" dirty="0"/>
              <a:t>IDEAS and FACTS are NOT protected</a:t>
            </a:r>
          </a:p>
          <a:p>
            <a:r>
              <a:rPr lang="en-US" dirty="0"/>
              <a:t>A work does not need to be registered or have the © to be protected</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645B429D-6A0A-49FD-A7B8-088BA56C1270}"/>
              </a:ext>
            </a:extLst>
          </p:cNvPr>
          <p:cNvSpPr>
            <a:spLocks noGrp="1"/>
          </p:cNvSpPr>
          <p:nvPr>
            <p:ph type="sldNum" idx="12"/>
          </p:nvPr>
        </p:nvSpPr>
        <p:spPr>
          <a:xfrm>
            <a:off x="8583332" y="4749851"/>
            <a:ext cx="548700" cy="393600"/>
          </a:xfrm>
        </p:spPr>
        <p:txBody>
          <a:bodyPr/>
          <a:lstStyle/>
          <a:p>
            <a:fld id="{00000000-1234-1234-1234-123412341234}" type="slidenum">
              <a:rPr lang="en" smtClean="0"/>
              <a:pPr/>
              <a:t>8</a:t>
            </a:fld>
            <a:endParaRPr lang="en"/>
          </a:p>
        </p:txBody>
      </p:sp>
    </p:spTree>
    <p:extLst>
      <p:ext uri="{BB962C8B-B14F-4D97-AF65-F5344CB8AC3E}">
        <p14:creationId xmlns:p14="http://schemas.microsoft.com/office/powerpoint/2010/main" val="596585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9"/>
          <p:cNvSpPr txBox="1">
            <a:spLocks noGrp="1"/>
          </p:cNvSpPr>
          <p:nvPr>
            <p:ph type="body" idx="1"/>
          </p:nvPr>
        </p:nvSpPr>
        <p:spPr>
          <a:xfrm>
            <a:off x="1057206" y="1907089"/>
            <a:ext cx="3275659" cy="1709596"/>
          </a:xfrm>
          <a:prstGeom prst="rect">
            <a:avLst/>
          </a:prstGeom>
        </p:spPr>
        <p:txBody>
          <a:bodyPr spcFirstLastPara="1" wrap="square" lIns="91425" tIns="91425" rIns="91425" bIns="91425" anchor="t" anchorCtr="0">
            <a:noAutofit/>
          </a:bodyPr>
          <a:lstStyle/>
          <a:p>
            <a:pPr marL="0" indent="0" algn="ctr">
              <a:buNone/>
            </a:pPr>
            <a:r>
              <a:rPr lang="en-US" sz="2800" dirty="0"/>
              <a:t>To protect owners while promoting the orderly exchange of ideas</a:t>
            </a:r>
          </a:p>
          <a:p>
            <a:pPr marL="0" indent="0" algn="ctr">
              <a:buNone/>
            </a:pPr>
            <a:endParaRPr sz="1200" dirty="0"/>
          </a:p>
        </p:txBody>
      </p:sp>
      <p:sp>
        <p:nvSpPr>
          <p:cNvPr id="158" name="Google Shape;158;p19"/>
          <p:cNvSpPr txBox="1">
            <a:spLocks noGrp="1"/>
          </p:cNvSpPr>
          <p:nvPr>
            <p:ph type="title"/>
          </p:nvPr>
        </p:nvSpPr>
        <p:spPr>
          <a:xfrm>
            <a:off x="1341147" y="908966"/>
            <a:ext cx="5642596" cy="435600"/>
          </a:xfrm>
          <a:prstGeom prst="rect">
            <a:avLst/>
          </a:prstGeom>
        </p:spPr>
        <p:txBody>
          <a:bodyPr spcFirstLastPara="1" wrap="square" lIns="91425" tIns="91425" rIns="91425" bIns="91425" anchor="ctr" anchorCtr="0">
            <a:noAutofit/>
          </a:bodyPr>
          <a:lstStyle/>
          <a:p>
            <a:r>
              <a:rPr lang="en-US" sz="2400" dirty="0"/>
              <a:t>Why Copyright?</a:t>
            </a:r>
            <a:endParaRPr sz="2400" dirty="0"/>
          </a:p>
        </p:txBody>
      </p:sp>
      <p:sp>
        <p:nvSpPr>
          <p:cNvPr id="165" name="Google Shape;165;p19"/>
          <p:cNvSpPr txBox="1">
            <a:spLocks noGrp="1"/>
          </p:cNvSpPr>
          <p:nvPr>
            <p:ph type="sldNum" idx="12"/>
          </p:nvPr>
        </p:nvSpPr>
        <p:spPr>
          <a:xfrm>
            <a:off x="8595300" y="474227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9</a:t>
            </a:fld>
            <a:endParaRPr/>
          </a:p>
        </p:txBody>
      </p:sp>
      <p:pic>
        <p:nvPicPr>
          <p:cNvPr id="5" name="Picture 4" descr="A picture containing scale, device, table, sky&#10;&#10;Description automatically generated">
            <a:extLst>
              <a:ext uri="{FF2B5EF4-FFF2-40B4-BE49-F238E27FC236}">
                <a16:creationId xmlns:a16="http://schemas.microsoft.com/office/drawing/2014/main" id="{D3DF237C-33CB-4608-A8C5-38DEDF3A800B}"/>
              </a:ext>
            </a:extLst>
          </p:cNvPr>
          <p:cNvPicPr>
            <a:picLocks noChangeAspect="1"/>
          </p:cNvPicPr>
          <p:nvPr/>
        </p:nvPicPr>
        <p:blipFill rotWithShape="1">
          <a:blip r:embed="rId3"/>
          <a:srcRect l="13837" t="4720" r="16675" b="7286"/>
          <a:stretch/>
        </p:blipFill>
        <p:spPr>
          <a:xfrm>
            <a:off x="4995286" y="1344567"/>
            <a:ext cx="3358485" cy="2834640"/>
          </a:xfrm>
          <a:prstGeom prst="rect">
            <a:avLst/>
          </a:prstGeom>
        </p:spPr>
      </p:pic>
      <p:sp>
        <p:nvSpPr>
          <p:cNvPr id="6" name="TextBox 5">
            <a:extLst>
              <a:ext uri="{FF2B5EF4-FFF2-40B4-BE49-F238E27FC236}">
                <a16:creationId xmlns:a16="http://schemas.microsoft.com/office/drawing/2014/main" id="{248E46B1-EB6F-4D1F-888A-B1CDE7A01727}"/>
              </a:ext>
            </a:extLst>
          </p:cNvPr>
          <p:cNvSpPr txBox="1"/>
          <p:nvPr/>
        </p:nvSpPr>
        <p:spPr>
          <a:xfrm>
            <a:off x="5147687" y="4288186"/>
            <a:ext cx="3358484" cy="430887"/>
          </a:xfrm>
          <a:prstGeom prst="rect">
            <a:avLst/>
          </a:prstGeom>
          <a:noFill/>
        </p:spPr>
        <p:txBody>
          <a:bodyPr wrap="square" rtlCol="0">
            <a:spAutoFit/>
          </a:bodyPr>
          <a:lstStyle/>
          <a:p>
            <a:pPr algn="ctr"/>
            <a:r>
              <a:rPr lang="en-CA" sz="1050" dirty="0">
                <a:solidFill>
                  <a:schemeClr val="accent1">
                    <a:lumMod val="75000"/>
                  </a:schemeClr>
                </a:solidFill>
                <a:latin typeface="Quattrocento Sans" panose="020B0604020202020204" charset="0"/>
                <a:hlinkClick r:id="rId4">
                  <a:extLst>
                    <a:ext uri="{A12FA001-AC4F-418D-AE19-62706E023703}">
                      <ahyp:hlinkClr xmlns="" xmlns:ahyp="http://schemas.microsoft.com/office/drawing/2018/hyperlinkcolor" val="tx"/>
                    </a:ext>
                  </a:extLst>
                </a:hlinkClick>
              </a:rPr>
              <a:t>3D Scales of justice </a:t>
            </a:r>
            <a:r>
              <a:rPr lang="en-CA" sz="1050" dirty="0">
                <a:solidFill>
                  <a:schemeClr val="tx1"/>
                </a:solidFill>
                <a:latin typeface="Quattrocento Sans" panose="020B0604020202020204" charset="0"/>
              </a:rPr>
              <a:t>by</a:t>
            </a:r>
            <a:r>
              <a:rPr lang="en-CA" sz="1050" dirty="0">
                <a:solidFill>
                  <a:schemeClr val="accent1">
                    <a:lumMod val="75000"/>
                  </a:schemeClr>
                </a:solidFill>
                <a:latin typeface="Quattrocento Sans" panose="020B0604020202020204" charset="0"/>
              </a:rPr>
              <a:t> </a:t>
            </a:r>
            <a:r>
              <a:rPr lang="en-CA" sz="1050" dirty="0">
                <a:solidFill>
                  <a:schemeClr val="accent1">
                    <a:lumMod val="75000"/>
                  </a:schemeClr>
                </a:solidFill>
                <a:latin typeface="Quattrocento Sans" panose="020B0604020202020204" charset="0"/>
                <a:hlinkClick r:id="rId5">
                  <a:extLst>
                    <a:ext uri="{A12FA001-AC4F-418D-AE19-62706E023703}">
                      <ahyp:hlinkClr xmlns="" xmlns:ahyp="http://schemas.microsoft.com/office/drawing/2018/hyperlinkcolor" val="tx"/>
                    </a:ext>
                  </a:extLst>
                </a:hlinkClick>
              </a:rPr>
              <a:t>Chris Potter</a:t>
            </a:r>
            <a:r>
              <a:rPr lang="en-CA" sz="1050" dirty="0">
                <a:solidFill>
                  <a:schemeClr val="accent1">
                    <a:lumMod val="75000"/>
                  </a:schemeClr>
                </a:solidFill>
                <a:latin typeface="Quattrocento Sans" panose="020B0604020202020204" charset="0"/>
              </a:rPr>
              <a:t> </a:t>
            </a:r>
            <a:r>
              <a:rPr lang="en-CA" sz="1050" dirty="0">
                <a:solidFill>
                  <a:schemeClr val="accent1">
                    <a:lumMod val="75000"/>
                  </a:schemeClr>
                </a:solidFill>
                <a:latin typeface="Quattrocento Sans" panose="020B0604020202020204" charset="0"/>
                <a:hlinkClick r:id="rId6">
                  <a:extLst>
                    <a:ext uri="{A12FA001-AC4F-418D-AE19-62706E023703}">
                      <ahyp:hlinkClr xmlns="" xmlns:ahyp="http://schemas.microsoft.com/office/drawing/2018/hyperlinkcolor" val="tx"/>
                    </a:ext>
                  </a:extLst>
                </a:hlinkClick>
              </a:rPr>
              <a:t>CC BY 2.0</a:t>
            </a:r>
            <a:endParaRPr lang="en-CA" sz="1050" dirty="0">
              <a:solidFill>
                <a:schemeClr val="accent1">
                  <a:lumMod val="75000"/>
                </a:schemeClr>
              </a:solidFill>
              <a:latin typeface="Quattrocento Sans" panose="020B0604020202020204" charset="0"/>
            </a:endParaRPr>
          </a:p>
          <a:p>
            <a:endParaRPr lang="en-US" sz="1050" dirty="0"/>
          </a:p>
        </p:txBody>
      </p:sp>
    </p:spTree>
    <p:extLst>
      <p:ext uri="{BB962C8B-B14F-4D97-AF65-F5344CB8AC3E}">
        <p14:creationId xmlns:p14="http://schemas.microsoft.com/office/powerpoint/2010/main" val="987813690"/>
      </p:ext>
    </p:extLst>
  </p:cSld>
  <p:clrMapOvr>
    <a:masterClrMapping/>
  </p:clrMapOvr>
</p:sld>
</file>

<file path=ppt/theme/theme1.xml><?xml version="1.0" encoding="utf-8"?>
<a:theme xmlns:a="http://schemas.openxmlformats.org/drawingml/2006/main"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2679</TotalTime>
  <Words>2998</Words>
  <Application>Microsoft Office PowerPoint</Application>
  <PresentationFormat>On-screen Show (16:9)</PresentationFormat>
  <Paragraphs>419</Paragraphs>
  <Slides>46</Slides>
  <Notes>46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Quattrocento Sans</vt:lpstr>
      <vt:lpstr>Simplified Arabic</vt:lpstr>
      <vt:lpstr>Times</vt:lpstr>
      <vt:lpstr>Arial</vt:lpstr>
      <vt:lpstr>Times New Roman</vt:lpstr>
      <vt:lpstr>Lora</vt:lpstr>
      <vt:lpstr>Calibri</vt:lpstr>
      <vt:lpstr>ＭＳ Ｐゴシック</vt:lpstr>
      <vt:lpstr>Viola template</vt:lpstr>
      <vt:lpstr>Copyright Aware: What You Need to Know</vt:lpstr>
      <vt:lpstr>Your instructors</vt:lpstr>
      <vt:lpstr>Schedule</vt:lpstr>
      <vt:lpstr>PowerPoint Presentation</vt:lpstr>
      <vt:lpstr>Presentation  Overview</vt:lpstr>
      <vt:lpstr>What is Copyright?</vt:lpstr>
      <vt:lpstr>PowerPoint Presentation</vt:lpstr>
      <vt:lpstr>What is protected by copyright?</vt:lpstr>
      <vt:lpstr>Why Copyright?</vt:lpstr>
      <vt:lpstr>Duration of Copyright</vt:lpstr>
      <vt:lpstr>Copyright Ownership</vt:lpstr>
      <vt:lpstr>Who is the copyright owner?</vt:lpstr>
      <vt:lpstr>Who is the copyright owner?</vt:lpstr>
      <vt:lpstr>Rights of a Copyright Owner</vt:lpstr>
      <vt:lpstr>Exceptions and Limits  (“User Rights”)</vt:lpstr>
      <vt:lpstr>Public Domain</vt:lpstr>
      <vt:lpstr>Determining Public Domain in Canada </vt:lpstr>
      <vt:lpstr>Fair Dealing Analysis</vt:lpstr>
      <vt:lpstr>Other Exceptions and Limits</vt:lpstr>
      <vt:lpstr>Open Licensing</vt:lpstr>
      <vt:lpstr>What is a licence?</vt:lpstr>
      <vt:lpstr>Creative Commons Licences</vt:lpstr>
      <vt:lpstr>What are CC licences? </vt:lpstr>
      <vt:lpstr>CC Licence Icons – Attribution (BY)</vt:lpstr>
      <vt:lpstr>CC Licence Icons – ShareAlike (SA)</vt:lpstr>
      <vt:lpstr>CC Licence Icons – NonCommercial (NC)</vt:lpstr>
      <vt:lpstr>CC Licence Icons – NoDerivatives (ND)</vt:lpstr>
      <vt:lpstr>Other types of open licences</vt:lpstr>
      <vt:lpstr>Selected Sources of Open Content</vt:lpstr>
      <vt:lpstr>Suggested Sources of Open Images</vt:lpstr>
      <vt:lpstr>Suggested Sources of Open Images</vt:lpstr>
      <vt:lpstr>Suggested Sources of Open Images</vt:lpstr>
      <vt:lpstr>Licence Agreements  &amp; Terms of Use</vt:lpstr>
      <vt:lpstr>Licence terms for subscription-based resources</vt:lpstr>
      <vt:lpstr>Licence terms for subscription-based resources</vt:lpstr>
      <vt:lpstr>Websites and platforms</vt:lpstr>
      <vt:lpstr>Thanks!</vt:lpstr>
      <vt:lpstr>Credits (other than specified on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Melanie Brunet</dc:creator>
  <cp:lastModifiedBy>Mélanie Brunet</cp:lastModifiedBy>
  <cp:revision>204</cp:revision>
  <cp:lastPrinted>2019-06-03T15:05:47Z</cp:lastPrinted>
  <dcterms:modified xsi:type="dcterms:W3CDTF">2019-06-24T13:51:46Z</dcterms:modified>
</cp:coreProperties>
</file>