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312" r:id="rId2"/>
    <p:sldId id="317" r:id="rId3"/>
    <p:sldId id="277" r:id="rId4"/>
    <p:sldId id="296" r:id="rId5"/>
    <p:sldId id="316" r:id="rId6"/>
    <p:sldId id="266" r:id="rId7"/>
    <p:sldId id="313" r:id="rId8"/>
    <p:sldId id="281" r:id="rId9"/>
    <p:sldId id="318" r:id="rId10"/>
    <p:sldId id="264" r:id="rId11"/>
    <p:sldId id="291" r:id="rId12"/>
    <p:sldId id="258" r:id="rId13"/>
    <p:sldId id="282" r:id="rId14"/>
    <p:sldId id="319" r:id="rId15"/>
    <p:sldId id="309" r:id="rId16"/>
    <p:sldId id="314" r:id="rId17"/>
    <p:sldId id="270" r:id="rId18"/>
    <p:sldId id="321" r:id="rId19"/>
    <p:sldId id="320" r:id="rId20"/>
    <p:sldId id="271" r:id="rId21"/>
    <p:sldId id="322" r:id="rId22"/>
    <p:sldId id="323" r:id="rId23"/>
    <p:sldId id="324" r:id="rId24"/>
    <p:sldId id="272" r:id="rId25"/>
    <p:sldId id="273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2D9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63"/>
    <p:restoredTop sz="94495"/>
  </p:normalViewPr>
  <p:slideViewPr>
    <p:cSldViewPr snapToGrid="0">
      <p:cViewPr varScale="1">
        <p:scale>
          <a:sx n="51" d="100"/>
          <a:sy n="51" d="100"/>
        </p:scale>
        <p:origin x="232" y="1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B79113-EA12-472F-974C-93AF8C3132B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AA59556-A90B-4D73-85FA-036E448F9B6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Travail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pré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-spectacle</a:t>
          </a:r>
          <a:endParaRPr lang="en-US" sz="2000" b="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8B6732-A281-4DA4-A6FC-562B67A90DAE}" type="parTrans" cxnId="{73AC294F-B14D-4F70-BC22-87017D06D144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D17D24-82D9-47A3-A552-B22D61E7AB8F}" type="sibTrans" cxnId="{73AC294F-B14D-4F70-BC22-87017D06D144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165FBF-7171-4FCA-B6C1-B7FDF7E8FC9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Audit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environnemental</a:t>
          </a:r>
          <a:endParaRPr lang="en-US" sz="2000" b="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A13351-9120-480E-99A7-722E9A74CDAD}" type="parTrans" cxnId="{F98A7B5A-DC08-4CE5-A25D-4CA048A0A79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A53371-1CDE-4DA7-8A09-CAA32AA54143}" type="sibTrans" cxnId="{F98A7B5A-DC08-4CE5-A25D-4CA048A0A79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2FD974-440B-4F5F-9444-3D3E406EC17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Aides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visuelles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et extra-musicales</a:t>
          </a:r>
          <a:endParaRPr lang="en-US" sz="2000" b="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49E7ED-9554-4DA5-AB3F-0A4D47817390}" type="parTrans" cxnId="{325BADFF-AB71-43B0-9118-84D36994CDE8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6FB516-3410-45A4-BB9B-F54A91CFF191}" type="sibTrans" cxnId="{325BADFF-AB71-43B0-9118-84D36994CDE8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F3A796-190D-4FDB-A176-D1CCC38A91E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Ajustements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de la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programmation</a:t>
          </a:r>
          <a:endParaRPr lang="en-US" sz="2000" b="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CED25B-C43C-4E67-ABCE-B5D3FCCA4123}" type="parTrans" cxnId="{6431BE55-D0CA-4A28-B227-6FC467EAE16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62ED88-6A20-46A4-965A-94FF96262A2B}" type="sibTrans" cxnId="{6431BE55-D0CA-4A28-B227-6FC467EAE16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10B253-F022-4A8B-9574-F63CE3AC89BD}" type="pres">
      <dgm:prSet presAssocID="{05B79113-EA12-472F-974C-93AF8C3132BB}" presName="root" presStyleCnt="0">
        <dgm:presLayoutVars>
          <dgm:dir/>
          <dgm:resizeHandles val="exact"/>
        </dgm:presLayoutVars>
      </dgm:prSet>
      <dgm:spPr/>
    </dgm:pt>
    <dgm:pt modelId="{3923C2D9-1D2D-4644-8576-B2367345F27C}" type="pres">
      <dgm:prSet presAssocID="{BAA59556-A90B-4D73-85FA-036E448F9B68}" presName="compNode" presStyleCnt="0"/>
      <dgm:spPr/>
    </dgm:pt>
    <dgm:pt modelId="{F4092D23-AA7B-4B5B-95BF-7A5E62858D9A}" type="pres">
      <dgm:prSet presAssocID="{BAA59556-A90B-4D73-85FA-036E448F9B68}" presName="bgRect" presStyleLbl="bgShp" presStyleIdx="0" presStyleCnt="4"/>
      <dgm:spPr/>
    </dgm:pt>
    <dgm:pt modelId="{92D663D9-0E17-4EE7-98F7-B9FC188FAD63}" type="pres">
      <dgm:prSet presAssocID="{BAA59556-A90B-4D73-85FA-036E448F9B6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room with solid fill"/>
        </a:ext>
      </dgm:extLst>
    </dgm:pt>
    <dgm:pt modelId="{CB019597-2548-4AE3-A718-94ACDB4348D7}" type="pres">
      <dgm:prSet presAssocID="{BAA59556-A90B-4D73-85FA-036E448F9B68}" presName="spaceRect" presStyleCnt="0"/>
      <dgm:spPr/>
    </dgm:pt>
    <dgm:pt modelId="{D227EE31-C0D9-4376-8876-F3EE7D4DE72F}" type="pres">
      <dgm:prSet presAssocID="{BAA59556-A90B-4D73-85FA-036E448F9B68}" presName="parTx" presStyleLbl="revTx" presStyleIdx="0" presStyleCnt="4">
        <dgm:presLayoutVars>
          <dgm:chMax val="0"/>
          <dgm:chPref val="0"/>
        </dgm:presLayoutVars>
      </dgm:prSet>
      <dgm:spPr/>
    </dgm:pt>
    <dgm:pt modelId="{403C3563-2DB2-4E34-8D83-D9DF6AE1418D}" type="pres">
      <dgm:prSet presAssocID="{D4D17D24-82D9-47A3-A552-B22D61E7AB8F}" presName="sibTrans" presStyleCnt="0"/>
      <dgm:spPr/>
    </dgm:pt>
    <dgm:pt modelId="{823549C0-46D1-4F82-BA25-0D401497A0C5}" type="pres">
      <dgm:prSet presAssocID="{4A165FBF-7171-4FCA-B6C1-B7FDF7E8FC99}" presName="compNode" presStyleCnt="0"/>
      <dgm:spPr/>
    </dgm:pt>
    <dgm:pt modelId="{42636A03-D44D-4B0F-B7AF-F79FE5BA03F4}" type="pres">
      <dgm:prSet presAssocID="{4A165FBF-7171-4FCA-B6C1-B7FDF7E8FC99}" presName="bgRect" presStyleLbl="bgShp" presStyleIdx="1" presStyleCnt="4"/>
      <dgm:spPr/>
    </dgm:pt>
    <dgm:pt modelId="{11FB9956-AEC6-4903-8C77-C0EEA6FABFB7}" type="pres">
      <dgm:prSet presAssocID="{4A165FBF-7171-4FCA-B6C1-B7FDF7E8FC9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B16193E0-5128-492D-8D07-C97421E0CAAB}" type="pres">
      <dgm:prSet presAssocID="{4A165FBF-7171-4FCA-B6C1-B7FDF7E8FC99}" presName="spaceRect" presStyleCnt="0"/>
      <dgm:spPr/>
    </dgm:pt>
    <dgm:pt modelId="{EF1DB52F-8782-4268-AFE2-BF0C2B0C8B39}" type="pres">
      <dgm:prSet presAssocID="{4A165FBF-7171-4FCA-B6C1-B7FDF7E8FC99}" presName="parTx" presStyleLbl="revTx" presStyleIdx="1" presStyleCnt="4">
        <dgm:presLayoutVars>
          <dgm:chMax val="0"/>
          <dgm:chPref val="0"/>
        </dgm:presLayoutVars>
      </dgm:prSet>
      <dgm:spPr/>
    </dgm:pt>
    <dgm:pt modelId="{A6735F8D-2EA4-4149-91C7-9866CA41CC15}" type="pres">
      <dgm:prSet presAssocID="{44A53371-1CDE-4DA7-8A09-CAA32AA54143}" presName="sibTrans" presStyleCnt="0"/>
      <dgm:spPr/>
    </dgm:pt>
    <dgm:pt modelId="{27E34273-3A6B-4132-A6BD-BFD5E363793D}" type="pres">
      <dgm:prSet presAssocID="{B52FD974-440B-4F5F-9444-3D3E406EC172}" presName="compNode" presStyleCnt="0"/>
      <dgm:spPr/>
    </dgm:pt>
    <dgm:pt modelId="{FCADE996-BB66-4DB5-AE33-1187325F53C7}" type="pres">
      <dgm:prSet presAssocID="{B52FD974-440B-4F5F-9444-3D3E406EC172}" presName="bgRect" presStyleLbl="bgShp" presStyleIdx="2" presStyleCnt="4"/>
      <dgm:spPr/>
    </dgm:pt>
    <dgm:pt modelId="{B56C5D2E-BCC4-474C-94C1-D98EA32B1E10}" type="pres">
      <dgm:prSet presAssocID="{B52FD974-440B-4F5F-9444-3D3E406EC17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50D1FB99-B952-436B-AF55-EFC5689131FA}" type="pres">
      <dgm:prSet presAssocID="{B52FD974-440B-4F5F-9444-3D3E406EC172}" presName="spaceRect" presStyleCnt="0"/>
      <dgm:spPr/>
    </dgm:pt>
    <dgm:pt modelId="{7E81F466-4771-44D4-8661-6FA9123FE8C2}" type="pres">
      <dgm:prSet presAssocID="{B52FD974-440B-4F5F-9444-3D3E406EC172}" presName="parTx" presStyleLbl="revTx" presStyleIdx="2" presStyleCnt="4">
        <dgm:presLayoutVars>
          <dgm:chMax val="0"/>
          <dgm:chPref val="0"/>
        </dgm:presLayoutVars>
      </dgm:prSet>
      <dgm:spPr/>
    </dgm:pt>
    <dgm:pt modelId="{F5359289-D992-43F8-BA27-035ECF47B300}" type="pres">
      <dgm:prSet presAssocID="{5F6FB516-3410-45A4-BB9B-F54A91CFF191}" presName="sibTrans" presStyleCnt="0"/>
      <dgm:spPr/>
    </dgm:pt>
    <dgm:pt modelId="{859EE4A7-6405-4BE8-B3DC-A07D64851AFB}" type="pres">
      <dgm:prSet presAssocID="{BBF3A796-190D-4FDB-A176-D1CCC38A91E8}" presName="compNode" presStyleCnt="0"/>
      <dgm:spPr/>
    </dgm:pt>
    <dgm:pt modelId="{263CB4B5-C6E1-46AB-B9A9-E5AAE8D9A020}" type="pres">
      <dgm:prSet presAssocID="{BBF3A796-190D-4FDB-A176-D1CCC38A91E8}" presName="bgRect" presStyleLbl="bgShp" presStyleIdx="3" presStyleCnt="4"/>
      <dgm:spPr/>
    </dgm:pt>
    <dgm:pt modelId="{135BFE75-A436-4130-963A-21EFE6D2AB12}" type="pres">
      <dgm:prSet presAssocID="{BBF3A796-190D-4FDB-A176-D1CCC38A91E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ation with solid fill"/>
        </a:ext>
      </dgm:extLst>
    </dgm:pt>
    <dgm:pt modelId="{DE651FD1-A739-4B20-A687-D3FAF3E00256}" type="pres">
      <dgm:prSet presAssocID="{BBF3A796-190D-4FDB-A176-D1CCC38A91E8}" presName="spaceRect" presStyleCnt="0"/>
      <dgm:spPr/>
    </dgm:pt>
    <dgm:pt modelId="{026746CD-8EF1-4906-9BBD-318DCED40D15}" type="pres">
      <dgm:prSet presAssocID="{BBF3A796-190D-4FDB-A176-D1CCC38A91E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4007F1B-EFBE-4120-951D-0958FF363BEB}" type="presOf" srcId="{BBF3A796-190D-4FDB-A176-D1CCC38A91E8}" destId="{026746CD-8EF1-4906-9BBD-318DCED40D15}" srcOrd="0" destOrd="0" presId="urn:microsoft.com/office/officeart/2018/2/layout/IconVerticalSolidList"/>
    <dgm:cxn modelId="{48D88323-D49D-4D7B-B7DA-42E54CB2CECE}" type="presOf" srcId="{05B79113-EA12-472F-974C-93AF8C3132BB}" destId="{2A10B253-F022-4A8B-9574-F63CE3AC89BD}" srcOrd="0" destOrd="0" presId="urn:microsoft.com/office/officeart/2018/2/layout/IconVerticalSolidList"/>
    <dgm:cxn modelId="{73AC294F-B14D-4F70-BC22-87017D06D144}" srcId="{05B79113-EA12-472F-974C-93AF8C3132BB}" destId="{BAA59556-A90B-4D73-85FA-036E448F9B68}" srcOrd="0" destOrd="0" parTransId="{828B6732-A281-4DA4-A6FC-562B67A90DAE}" sibTransId="{D4D17D24-82D9-47A3-A552-B22D61E7AB8F}"/>
    <dgm:cxn modelId="{6431BE55-D0CA-4A28-B227-6FC467EAE160}" srcId="{05B79113-EA12-472F-974C-93AF8C3132BB}" destId="{BBF3A796-190D-4FDB-A176-D1CCC38A91E8}" srcOrd="3" destOrd="0" parTransId="{EDCED25B-C43C-4E67-ABCE-B5D3FCCA4123}" sibTransId="{C562ED88-6A20-46A4-965A-94FF96262A2B}"/>
    <dgm:cxn modelId="{F98A7B5A-DC08-4CE5-A25D-4CA048A0A795}" srcId="{05B79113-EA12-472F-974C-93AF8C3132BB}" destId="{4A165FBF-7171-4FCA-B6C1-B7FDF7E8FC99}" srcOrd="1" destOrd="0" parTransId="{E8A13351-9120-480E-99A7-722E9A74CDAD}" sibTransId="{44A53371-1CDE-4DA7-8A09-CAA32AA54143}"/>
    <dgm:cxn modelId="{E0B0CD9F-FAA1-4F0A-9949-D55468E8EFA0}" type="presOf" srcId="{4A165FBF-7171-4FCA-B6C1-B7FDF7E8FC99}" destId="{EF1DB52F-8782-4268-AFE2-BF0C2B0C8B39}" srcOrd="0" destOrd="0" presId="urn:microsoft.com/office/officeart/2018/2/layout/IconVerticalSolidList"/>
    <dgm:cxn modelId="{7B59ECC9-89A8-450A-8F14-9172EA856DC2}" type="presOf" srcId="{B52FD974-440B-4F5F-9444-3D3E406EC172}" destId="{7E81F466-4771-44D4-8661-6FA9123FE8C2}" srcOrd="0" destOrd="0" presId="urn:microsoft.com/office/officeart/2018/2/layout/IconVerticalSolidList"/>
    <dgm:cxn modelId="{CB9246DE-6F3E-4C73-9634-15CF9CFF5422}" type="presOf" srcId="{BAA59556-A90B-4D73-85FA-036E448F9B68}" destId="{D227EE31-C0D9-4376-8876-F3EE7D4DE72F}" srcOrd="0" destOrd="0" presId="urn:microsoft.com/office/officeart/2018/2/layout/IconVerticalSolidList"/>
    <dgm:cxn modelId="{325BADFF-AB71-43B0-9118-84D36994CDE8}" srcId="{05B79113-EA12-472F-974C-93AF8C3132BB}" destId="{B52FD974-440B-4F5F-9444-3D3E406EC172}" srcOrd="2" destOrd="0" parTransId="{1649E7ED-9554-4DA5-AB3F-0A4D47817390}" sibTransId="{5F6FB516-3410-45A4-BB9B-F54A91CFF191}"/>
    <dgm:cxn modelId="{2F789C59-330E-4C7A-93B8-5BCBB5257CAD}" type="presParOf" srcId="{2A10B253-F022-4A8B-9574-F63CE3AC89BD}" destId="{3923C2D9-1D2D-4644-8576-B2367345F27C}" srcOrd="0" destOrd="0" presId="urn:microsoft.com/office/officeart/2018/2/layout/IconVerticalSolidList"/>
    <dgm:cxn modelId="{0EF68487-22FD-4CB0-B85A-03ACE7A0EDA9}" type="presParOf" srcId="{3923C2D9-1D2D-4644-8576-B2367345F27C}" destId="{F4092D23-AA7B-4B5B-95BF-7A5E62858D9A}" srcOrd="0" destOrd="0" presId="urn:microsoft.com/office/officeart/2018/2/layout/IconVerticalSolidList"/>
    <dgm:cxn modelId="{110326CC-D287-4FB9-80AC-9D39F31F1177}" type="presParOf" srcId="{3923C2D9-1D2D-4644-8576-B2367345F27C}" destId="{92D663D9-0E17-4EE7-98F7-B9FC188FAD63}" srcOrd="1" destOrd="0" presId="urn:microsoft.com/office/officeart/2018/2/layout/IconVerticalSolidList"/>
    <dgm:cxn modelId="{BB996CE7-2F11-4E32-8133-A3DFD323364B}" type="presParOf" srcId="{3923C2D9-1D2D-4644-8576-B2367345F27C}" destId="{CB019597-2548-4AE3-A718-94ACDB4348D7}" srcOrd="2" destOrd="0" presId="urn:microsoft.com/office/officeart/2018/2/layout/IconVerticalSolidList"/>
    <dgm:cxn modelId="{8EDDFD4D-D370-48E3-99A3-23532CE9ABBD}" type="presParOf" srcId="{3923C2D9-1D2D-4644-8576-B2367345F27C}" destId="{D227EE31-C0D9-4376-8876-F3EE7D4DE72F}" srcOrd="3" destOrd="0" presId="urn:microsoft.com/office/officeart/2018/2/layout/IconVerticalSolidList"/>
    <dgm:cxn modelId="{79C2EB38-2B5A-4EA7-9A9F-6B88C083A8F8}" type="presParOf" srcId="{2A10B253-F022-4A8B-9574-F63CE3AC89BD}" destId="{403C3563-2DB2-4E34-8D83-D9DF6AE1418D}" srcOrd="1" destOrd="0" presId="urn:microsoft.com/office/officeart/2018/2/layout/IconVerticalSolidList"/>
    <dgm:cxn modelId="{1F6C17C4-7016-4439-8E3F-4B19BAE26A0E}" type="presParOf" srcId="{2A10B253-F022-4A8B-9574-F63CE3AC89BD}" destId="{823549C0-46D1-4F82-BA25-0D401497A0C5}" srcOrd="2" destOrd="0" presId="urn:microsoft.com/office/officeart/2018/2/layout/IconVerticalSolidList"/>
    <dgm:cxn modelId="{02E34F3B-BBDB-4597-A00B-7D74E3BCA408}" type="presParOf" srcId="{823549C0-46D1-4F82-BA25-0D401497A0C5}" destId="{42636A03-D44D-4B0F-B7AF-F79FE5BA03F4}" srcOrd="0" destOrd="0" presId="urn:microsoft.com/office/officeart/2018/2/layout/IconVerticalSolidList"/>
    <dgm:cxn modelId="{AA572B21-EC31-4A2C-98DA-D949E50874AA}" type="presParOf" srcId="{823549C0-46D1-4F82-BA25-0D401497A0C5}" destId="{11FB9956-AEC6-4903-8C77-C0EEA6FABFB7}" srcOrd="1" destOrd="0" presId="urn:microsoft.com/office/officeart/2018/2/layout/IconVerticalSolidList"/>
    <dgm:cxn modelId="{DF24C81C-DA95-4F73-81B3-8F09C80869D4}" type="presParOf" srcId="{823549C0-46D1-4F82-BA25-0D401497A0C5}" destId="{B16193E0-5128-492D-8D07-C97421E0CAAB}" srcOrd="2" destOrd="0" presId="urn:microsoft.com/office/officeart/2018/2/layout/IconVerticalSolidList"/>
    <dgm:cxn modelId="{7B1B3D36-C1E2-4A6C-9E83-4485A6F308A7}" type="presParOf" srcId="{823549C0-46D1-4F82-BA25-0D401497A0C5}" destId="{EF1DB52F-8782-4268-AFE2-BF0C2B0C8B39}" srcOrd="3" destOrd="0" presId="urn:microsoft.com/office/officeart/2018/2/layout/IconVerticalSolidList"/>
    <dgm:cxn modelId="{0E0F96FF-B1BD-4FAA-BDEE-161E6B417877}" type="presParOf" srcId="{2A10B253-F022-4A8B-9574-F63CE3AC89BD}" destId="{A6735F8D-2EA4-4149-91C7-9866CA41CC15}" srcOrd="3" destOrd="0" presId="urn:microsoft.com/office/officeart/2018/2/layout/IconVerticalSolidList"/>
    <dgm:cxn modelId="{BCA11DD7-AA19-412B-8BBB-4D02AC305AEF}" type="presParOf" srcId="{2A10B253-F022-4A8B-9574-F63CE3AC89BD}" destId="{27E34273-3A6B-4132-A6BD-BFD5E363793D}" srcOrd="4" destOrd="0" presId="urn:microsoft.com/office/officeart/2018/2/layout/IconVerticalSolidList"/>
    <dgm:cxn modelId="{041777E9-2066-46CE-AB7A-5FC53B358D25}" type="presParOf" srcId="{27E34273-3A6B-4132-A6BD-BFD5E363793D}" destId="{FCADE996-BB66-4DB5-AE33-1187325F53C7}" srcOrd="0" destOrd="0" presId="urn:microsoft.com/office/officeart/2018/2/layout/IconVerticalSolidList"/>
    <dgm:cxn modelId="{C8CC174A-F322-4F7A-A634-DF4086FC88DE}" type="presParOf" srcId="{27E34273-3A6B-4132-A6BD-BFD5E363793D}" destId="{B56C5D2E-BCC4-474C-94C1-D98EA32B1E10}" srcOrd="1" destOrd="0" presId="urn:microsoft.com/office/officeart/2018/2/layout/IconVerticalSolidList"/>
    <dgm:cxn modelId="{E8CAEFA3-EF88-4D71-A5DD-6180C5216F4C}" type="presParOf" srcId="{27E34273-3A6B-4132-A6BD-BFD5E363793D}" destId="{50D1FB99-B952-436B-AF55-EFC5689131FA}" srcOrd="2" destOrd="0" presId="urn:microsoft.com/office/officeart/2018/2/layout/IconVerticalSolidList"/>
    <dgm:cxn modelId="{434F903B-EA95-4705-81CB-779B5E1FFBFB}" type="presParOf" srcId="{27E34273-3A6B-4132-A6BD-BFD5E363793D}" destId="{7E81F466-4771-44D4-8661-6FA9123FE8C2}" srcOrd="3" destOrd="0" presId="urn:microsoft.com/office/officeart/2018/2/layout/IconVerticalSolidList"/>
    <dgm:cxn modelId="{6CD5CF8C-59F5-4926-A37A-046AEA94CC54}" type="presParOf" srcId="{2A10B253-F022-4A8B-9574-F63CE3AC89BD}" destId="{F5359289-D992-43F8-BA27-035ECF47B300}" srcOrd="5" destOrd="0" presId="urn:microsoft.com/office/officeart/2018/2/layout/IconVerticalSolidList"/>
    <dgm:cxn modelId="{028ED72E-A70C-4B03-864B-F35761A395B2}" type="presParOf" srcId="{2A10B253-F022-4A8B-9574-F63CE3AC89BD}" destId="{859EE4A7-6405-4BE8-B3DC-A07D64851AFB}" srcOrd="6" destOrd="0" presId="urn:microsoft.com/office/officeart/2018/2/layout/IconVerticalSolidList"/>
    <dgm:cxn modelId="{ECE3FF3A-D8C7-4828-BF5C-7DE0333D8D9C}" type="presParOf" srcId="{859EE4A7-6405-4BE8-B3DC-A07D64851AFB}" destId="{263CB4B5-C6E1-46AB-B9A9-E5AAE8D9A020}" srcOrd="0" destOrd="0" presId="urn:microsoft.com/office/officeart/2018/2/layout/IconVerticalSolidList"/>
    <dgm:cxn modelId="{5698575D-30A8-4453-B68F-52E8A8A56328}" type="presParOf" srcId="{859EE4A7-6405-4BE8-B3DC-A07D64851AFB}" destId="{135BFE75-A436-4130-963A-21EFE6D2AB12}" srcOrd="1" destOrd="0" presId="urn:microsoft.com/office/officeart/2018/2/layout/IconVerticalSolidList"/>
    <dgm:cxn modelId="{5A7CB072-ECC5-4795-AEB2-28A4FDFFD252}" type="presParOf" srcId="{859EE4A7-6405-4BE8-B3DC-A07D64851AFB}" destId="{DE651FD1-A739-4B20-A687-D3FAF3E00256}" srcOrd="2" destOrd="0" presId="urn:microsoft.com/office/officeart/2018/2/layout/IconVerticalSolidList"/>
    <dgm:cxn modelId="{C47F45B9-66FB-4FA8-A770-FE20E87E44CC}" type="presParOf" srcId="{859EE4A7-6405-4BE8-B3DC-A07D64851AFB}" destId="{026746CD-8EF1-4906-9BBD-318DCED40D1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2C48CC-3612-495F-81C0-1FBC8F07A977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4E1FB90-083F-4294-A9DE-F9AFBE1911D7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CA" sz="2400" b="0" dirty="0">
              <a:latin typeface="Arial" panose="020B0604020202020204" pitchFamily="34" charset="0"/>
              <a:cs typeface="Arial" panose="020B0604020202020204" pitchFamily="34" charset="0"/>
            </a:rPr>
            <a:t>Un </a:t>
          </a:r>
          <a:r>
            <a:rPr lang="en-CA" sz="2400" b="0" dirty="0" err="1">
              <a:latin typeface="Arial" panose="020B0604020202020204" pitchFamily="34" charset="0"/>
              <a:cs typeface="Arial" panose="020B0604020202020204" pitchFamily="34" charset="0"/>
            </a:rPr>
            <a:t>espace</a:t>
          </a:r>
          <a:r>
            <a:rPr lang="en-CA" sz="2400" b="0" dirty="0">
              <a:latin typeface="Arial" panose="020B0604020202020204" pitchFamily="34" charset="0"/>
              <a:cs typeface="Arial" panose="020B0604020202020204" pitchFamily="34" charset="0"/>
            </a:rPr>
            <a:t> pour la danse </a:t>
          </a:r>
          <a:r>
            <a:rPr lang="en-CA" sz="2400" b="0" dirty="0" err="1">
              <a:latin typeface="Arial" panose="020B0604020202020204" pitchFamily="34" charset="0"/>
              <a:cs typeface="Arial" panose="020B0604020202020204" pitchFamily="34" charset="0"/>
            </a:rPr>
            <a:t>ou</a:t>
          </a:r>
          <a:r>
            <a:rPr lang="en-CA" sz="2400" b="0" dirty="0">
              <a:latin typeface="Arial" panose="020B0604020202020204" pitchFamily="34" charset="0"/>
              <a:cs typeface="Arial" panose="020B0604020202020204" pitchFamily="34" charset="0"/>
            </a:rPr>
            <a:t> le </a:t>
          </a:r>
          <a:r>
            <a:rPr lang="en-CA" sz="2400" b="0" dirty="0" err="1">
              <a:latin typeface="Arial" panose="020B0604020202020204" pitchFamily="34" charset="0"/>
              <a:cs typeface="Arial" panose="020B0604020202020204" pitchFamily="34" charset="0"/>
            </a:rPr>
            <a:t>mouvement</a:t>
          </a:r>
          <a:endParaRPr lang="en-US" sz="2400" b="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2F371C-8AED-4EE9-9D3E-BDC496EAEC74}" type="parTrans" cxnId="{BE6C4ABE-93C5-4C27-A9F2-C11FC607DBB8}">
      <dgm:prSet/>
      <dgm:spPr/>
      <dgm:t>
        <a:bodyPr/>
        <a:lstStyle/>
        <a:p>
          <a:endParaRPr lang="en-US" sz="24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477386-FE01-4B52-8A32-F5359C007998}" type="sibTrans" cxnId="{BE6C4ABE-93C5-4C27-A9F2-C11FC607DBB8}">
      <dgm:prSet/>
      <dgm:spPr/>
      <dgm:t>
        <a:bodyPr/>
        <a:lstStyle/>
        <a:p>
          <a:endParaRPr lang="en-US" sz="24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D5A4FF-8900-413F-AC0E-18BF0EEF929C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2400" b="0" i="0" dirty="0">
              <a:latin typeface="Arial" panose="020B0604020202020204" pitchFamily="34" charset="0"/>
              <a:cs typeface="Arial" panose="020B0604020202020204" pitchFamily="34" charset="0"/>
            </a:rPr>
            <a:t>Un </a:t>
          </a:r>
          <a:r>
            <a:rPr lang="en-US" sz="2400" b="0" i="0" dirty="0" err="1">
              <a:latin typeface="Arial" panose="020B0604020202020204" pitchFamily="34" charset="0"/>
              <a:cs typeface="Arial" panose="020B0604020202020204" pitchFamily="34" charset="0"/>
            </a:rPr>
            <a:t>espace</a:t>
          </a:r>
          <a:r>
            <a:rPr lang="en-US" sz="2400" b="0" i="0" dirty="0">
              <a:latin typeface="Arial" panose="020B0604020202020204" pitchFamily="34" charset="0"/>
              <a:cs typeface="Arial" panose="020B0604020202020204" pitchFamily="34" charset="0"/>
            </a:rPr>
            <a:t> pour les arts </a:t>
          </a:r>
          <a:r>
            <a:rPr lang="en-US" sz="2400" b="0" i="0" dirty="0" err="1">
              <a:latin typeface="Arial" panose="020B0604020202020204" pitchFamily="34" charset="0"/>
              <a:cs typeface="Arial" panose="020B0604020202020204" pitchFamily="34" charset="0"/>
            </a:rPr>
            <a:t>visuels</a:t>
          </a:r>
          <a:endParaRPr lang="en-US" sz="2400" b="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28181A-3EBF-4982-8D1D-AEAC268DAEC5}" type="parTrans" cxnId="{92BD36FB-7C74-4452-89C1-ACC6DC73B4C3}">
      <dgm:prSet/>
      <dgm:spPr/>
      <dgm:t>
        <a:bodyPr/>
        <a:lstStyle/>
        <a:p>
          <a:endParaRPr lang="en-US" sz="24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3F950F-DE3E-4E80-807E-779FEC8AA6FA}" type="sibTrans" cxnId="{92BD36FB-7C74-4452-89C1-ACC6DC73B4C3}">
      <dgm:prSet/>
      <dgm:spPr/>
      <dgm:t>
        <a:bodyPr/>
        <a:lstStyle/>
        <a:p>
          <a:endParaRPr lang="en-US" sz="24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0CACC3-7E3B-4ECB-A7B4-6988F7706748}" type="pres">
      <dgm:prSet presAssocID="{EB2C48CC-3612-495F-81C0-1FBC8F07A977}" presName="root" presStyleCnt="0">
        <dgm:presLayoutVars>
          <dgm:dir/>
          <dgm:resizeHandles val="exact"/>
        </dgm:presLayoutVars>
      </dgm:prSet>
      <dgm:spPr/>
    </dgm:pt>
    <dgm:pt modelId="{E56B06D4-6D22-4E24-B8C2-92AFFACB6A93}" type="pres">
      <dgm:prSet presAssocID="{C4E1FB90-083F-4294-A9DE-F9AFBE1911D7}" presName="compNode" presStyleCnt="0"/>
      <dgm:spPr/>
    </dgm:pt>
    <dgm:pt modelId="{43F1E3E0-90A1-466E-A5F9-6E2AA08404CA}" type="pres">
      <dgm:prSet presAssocID="{C4E1FB90-083F-4294-A9DE-F9AFBE1911D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1C0DAD3C-C27C-4594-9EE3-404CD882CB9C}" type="pres">
      <dgm:prSet presAssocID="{C4E1FB90-083F-4294-A9DE-F9AFBE1911D7}" presName="iconSpace" presStyleCnt="0"/>
      <dgm:spPr/>
    </dgm:pt>
    <dgm:pt modelId="{336FA093-EFC9-40E3-B525-B253A47BE57E}" type="pres">
      <dgm:prSet presAssocID="{C4E1FB90-083F-4294-A9DE-F9AFBE1911D7}" presName="parTx" presStyleLbl="revTx" presStyleIdx="0" presStyleCnt="4">
        <dgm:presLayoutVars>
          <dgm:chMax val="0"/>
          <dgm:chPref val="0"/>
        </dgm:presLayoutVars>
      </dgm:prSet>
      <dgm:spPr/>
    </dgm:pt>
    <dgm:pt modelId="{D884A80F-B64C-4F49-8511-AD077D68D656}" type="pres">
      <dgm:prSet presAssocID="{C4E1FB90-083F-4294-A9DE-F9AFBE1911D7}" presName="txSpace" presStyleCnt="0"/>
      <dgm:spPr/>
    </dgm:pt>
    <dgm:pt modelId="{B7F1A388-022E-46A4-9736-B699315B9CEF}" type="pres">
      <dgm:prSet presAssocID="{C4E1FB90-083F-4294-A9DE-F9AFBE1911D7}" presName="desTx" presStyleLbl="revTx" presStyleIdx="1" presStyleCnt="4" custLinFactNeighborX="-188" custLinFactNeighborY="5717">
        <dgm:presLayoutVars/>
      </dgm:prSet>
      <dgm:spPr/>
    </dgm:pt>
    <dgm:pt modelId="{25E98953-B473-45E8-B99E-8BC3E1630DB5}" type="pres">
      <dgm:prSet presAssocID="{AB477386-FE01-4B52-8A32-F5359C007998}" presName="sibTrans" presStyleCnt="0"/>
      <dgm:spPr/>
    </dgm:pt>
    <dgm:pt modelId="{DF1BE963-20E7-4521-913C-79D6BCB78591}" type="pres">
      <dgm:prSet presAssocID="{A8D5A4FF-8900-413F-AC0E-18BF0EEF929C}" presName="compNode" presStyleCnt="0"/>
      <dgm:spPr/>
    </dgm:pt>
    <dgm:pt modelId="{381C7E69-64A2-4313-9FB5-0852BA4BD59A}" type="pres">
      <dgm:prSet presAssocID="{A8D5A4FF-8900-413F-AC0E-18BF0EEF929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int"/>
        </a:ext>
      </dgm:extLst>
    </dgm:pt>
    <dgm:pt modelId="{F505A702-197E-4EE4-ACF0-810044C94236}" type="pres">
      <dgm:prSet presAssocID="{A8D5A4FF-8900-413F-AC0E-18BF0EEF929C}" presName="iconSpace" presStyleCnt="0"/>
      <dgm:spPr/>
    </dgm:pt>
    <dgm:pt modelId="{E73338F5-24F8-4F98-8BE7-27C8449F0C10}" type="pres">
      <dgm:prSet presAssocID="{A8D5A4FF-8900-413F-AC0E-18BF0EEF929C}" presName="parTx" presStyleLbl="revTx" presStyleIdx="2" presStyleCnt="4" custScaleX="120416">
        <dgm:presLayoutVars>
          <dgm:chMax val="0"/>
          <dgm:chPref val="0"/>
        </dgm:presLayoutVars>
      </dgm:prSet>
      <dgm:spPr/>
    </dgm:pt>
    <dgm:pt modelId="{7CF8120D-8C4A-41C7-B580-BBD79FA5AB55}" type="pres">
      <dgm:prSet presAssocID="{A8D5A4FF-8900-413F-AC0E-18BF0EEF929C}" presName="txSpace" presStyleCnt="0"/>
      <dgm:spPr/>
    </dgm:pt>
    <dgm:pt modelId="{F8761687-7435-4343-941C-52A59D0D1C98}" type="pres">
      <dgm:prSet presAssocID="{A8D5A4FF-8900-413F-AC0E-18BF0EEF929C}" presName="desTx" presStyleLbl="revTx" presStyleIdx="3" presStyleCnt="4" custLinFactNeighborY="-39387">
        <dgm:presLayoutVars/>
      </dgm:prSet>
      <dgm:spPr/>
    </dgm:pt>
  </dgm:ptLst>
  <dgm:cxnLst>
    <dgm:cxn modelId="{55EF8603-E765-4D6F-A1B8-9279564673F7}" type="presOf" srcId="{A8D5A4FF-8900-413F-AC0E-18BF0EEF929C}" destId="{E73338F5-24F8-4F98-8BE7-27C8449F0C10}" srcOrd="0" destOrd="0" presId="urn:microsoft.com/office/officeart/2018/5/layout/CenteredIconLabelDescriptionList"/>
    <dgm:cxn modelId="{D5E5866F-39A6-462D-B2A4-7CD8C2C5B031}" type="presOf" srcId="{EB2C48CC-3612-495F-81C0-1FBC8F07A977}" destId="{FA0CACC3-7E3B-4ECB-A7B4-6988F7706748}" srcOrd="0" destOrd="0" presId="urn:microsoft.com/office/officeart/2018/5/layout/CenteredIconLabelDescriptionList"/>
    <dgm:cxn modelId="{BE6C4ABE-93C5-4C27-A9F2-C11FC607DBB8}" srcId="{EB2C48CC-3612-495F-81C0-1FBC8F07A977}" destId="{C4E1FB90-083F-4294-A9DE-F9AFBE1911D7}" srcOrd="0" destOrd="0" parTransId="{DB2F371C-8AED-4EE9-9D3E-BDC496EAEC74}" sibTransId="{AB477386-FE01-4B52-8A32-F5359C007998}"/>
    <dgm:cxn modelId="{96EB70DC-1DEA-41A8-A5DB-AF8974BB5381}" type="presOf" srcId="{C4E1FB90-083F-4294-A9DE-F9AFBE1911D7}" destId="{336FA093-EFC9-40E3-B525-B253A47BE57E}" srcOrd="0" destOrd="0" presId="urn:microsoft.com/office/officeart/2018/5/layout/CenteredIconLabelDescriptionList"/>
    <dgm:cxn modelId="{92BD36FB-7C74-4452-89C1-ACC6DC73B4C3}" srcId="{EB2C48CC-3612-495F-81C0-1FBC8F07A977}" destId="{A8D5A4FF-8900-413F-AC0E-18BF0EEF929C}" srcOrd="1" destOrd="0" parTransId="{9C28181A-3EBF-4982-8D1D-AEAC268DAEC5}" sibTransId="{153F950F-DE3E-4E80-807E-779FEC8AA6FA}"/>
    <dgm:cxn modelId="{7FE6244D-7411-458E-897D-E86CF6FE9F32}" type="presParOf" srcId="{FA0CACC3-7E3B-4ECB-A7B4-6988F7706748}" destId="{E56B06D4-6D22-4E24-B8C2-92AFFACB6A93}" srcOrd="0" destOrd="0" presId="urn:microsoft.com/office/officeart/2018/5/layout/CenteredIconLabelDescriptionList"/>
    <dgm:cxn modelId="{2C6504E0-AC6E-4900-80BE-7D6145C692E7}" type="presParOf" srcId="{E56B06D4-6D22-4E24-B8C2-92AFFACB6A93}" destId="{43F1E3E0-90A1-466E-A5F9-6E2AA08404CA}" srcOrd="0" destOrd="0" presId="urn:microsoft.com/office/officeart/2018/5/layout/CenteredIconLabelDescriptionList"/>
    <dgm:cxn modelId="{7442F4F9-2CAB-4C50-96CD-EA0E80281D2B}" type="presParOf" srcId="{E56B06D4-6D22-4E24-B8C2-92AFFACB6A93}" destId="{1C0DAD3C-C27C-4594-9EE3-404CD882CB9C}" srcOrd="1" destOrd="0" presId="urn:microsoft.com/office/officeart/2018/5/layout/CenteredIconLabelDescriptionList"/>
    <dgm:cxn modelId="{15873365-FA9F-4F8A-8AD5-43C60A0057F2}" type="presParOf" srcId="{E56B06D4-6D22-4E24-B8C2-92AFFACB6A93}" destId="{336FA093-EFC9-40E3-B525-B253A47BE57E}" srcOrd="2" destOrd="0" presId="urn:microsoft.com/office/officeart/2018/5/layout/CenteredIconLabelDescriptionList"/>
    <dgm:cxn modelId="{F5FBEDBD-6EB7-4663-B6D6-63F1E01B9A03}" type="presParOf" srcId="{E56B06D4-6D22-4E24-B8C2-92AFFACB6A93}" destId="{D884A80F-B64C-4F49-8511-AD077D68D656}" srcOrd="3" destOrd="0" presId="urn:microsoft.com/office/officeart/2018/5/layout/CenteredIconLabelDescriptionList"/>
    <dgm:cxn modelId="{B2263FD9-56AF-4DEB-A763-65EA9FE6CDE3}" type="presParOf" srcId="{E56B06D4-6D22-4E24-B8C2-92AFFACB6A93}" destId="{B7F1A388-022E-46A4-9736-B699315B9CEF}" srcOrd="4" destOrd="0" presId="urn:microsoft.com/office/officeart/2018/5/layout/CenteredIconLabelDescriptionList"/>
    <dgm:cxn modelId="{FF5C9EE2-BF72-4F68-9693-F876A1859411}" type="presParOf" srcId="{FA0CACC3-7E3B-4ECB-A7B4-6988F7706748}" destId="{25E98953-B473-45E8-B99E-8BC3E1630DB5}" srcOrd="1" destOrd="0" presId="urn:microsoft.com/office/officeart/2018/5/layout/CenteredIconLabelDescriptionList"/>
    <dgm:cxn modelId="{5F8A294F-BD39-49CC-9A6F-2490B94F4D05}" type="presParOf" srcId="{FA0CACC3-7E3B-4ECB-A7B4-6988F7706748}" destId="{DF1BE963-20E7-4521-913C-79D6BCB78591}" srcOrd="2" destOrd="0" presId="urn:microsoft.com/office/officeart/2018/5/layout/CenteredIconLabelDescriptionList"/>
    <dgm:cxn modelId="{69909D5C-9A78-4285-9A4F-885BB6014457}" type="presParOf" srcId="{DF1BE963-20E7-4521-913C-79D6BCB78591}" destId="{381C7E69-64A2-4313-9FB5-0852BA4BD59A}" srcOrd="0" destOrd="0" presId="urn:microsoft.com/office/officeart/2018/5/layout/CenteredIconLabelDescriptionList"/>
    <dgm:cxn modelId="{2E2DEAAD-3C88-43C4-89C4-28125DFB0AC3}" type="presParOf" srcId="{DF1BE963-20E7-4521-913C-79D6BCB78591}" destId="{F505A702-197E-4EE4-ACF0-810044C94236}" srcOrd="1" destOrd="0" presId="urn:microsoft.com/office/officeart/2018/5/layout/CenteredIconLabelDescriptionList"/>
    <dgm:cxn modelId="{05B90E46-D51B-485D-9D67-A56C85BE15EC}" type="presParOf" srcId="{DF1BE963-20E7-4521-913C-79D6BCB78591}" destId="{E73338F5-24F8-4F98-8BE7-27C8449F0C10}" srcOrd="2" destOrd="0" presId="urn:microsoft.com/office/officeart/2018/5/layout/CenteredIconLabelDescriptionList"/>
    <dgm:cxn modelId="{BD1EFEB0-2408-49A4-A706-B7F9BAB38952}" type="presParOf" srcId="{DF1BE963-20E7-4521-913C-79D6BCB78591}" destId="{7CF8120D-8C4A-41C7-B580-BBD79FA5AB55}" srcOrd="3" destOrd="0" presId="urn:microsoft.com/office/officeart/2018/5/layout/CenteredIconLabelDescriptionList"/>
    <dgm:cxn modelId="{714106FE-48CE-446D-AF4D-D0E141BC25F2}" type="presParOf" srcId="{DF1BE963-20E7-4521-913C-79D6BCB78591}" destId="{F8761687-7435-4343-941C-52A59D0D1C98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3985E89-E7CC-4A34-8CAC-48294F6B2F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AB135A2-4A88-4553-898C-13735E057D82}">
      <dgm:prSet/>
      <dgm:spPr/>
      <dgm:t>
        <a:bodyPr/>
        <a:lstStyle/>
        <a:p>
          <a:r>
            <a:rPr lang="en-CA" b="0" i="0" u="none" dirty="0"/>
            <a:t>Comment </a:t>
          </a:r>
          <a:r>
            <a:rPr lang="en-CA" b="0" i="0" u="none" dirty="0" err="1"/>
            <a:t>programmeriez-vous</a:t>
          </a:r>
          <a:r>
            <a:rPr lang="en-CA" b="0" i="0" u="none" dirty="0"/>
            <a:t> </a:t>
          </a:r>
          <a:r>
            <a:rPr lang="en-CA" b="0" i="0" u="none" dirty="0" err="1"/>
            <a:t>une</a:t>
          </a:r>
          <a:r>
            <a:rPr lang="en-CA" b="0" i="0" u="none" dirty="0"/>
            <a:t> section interactive dans </a:t>
          </a:r>
          <a:r>
            <a:rPr lang="en-CA" b="0" i="0" u="none" dirty="0" err="1"/>
            <a:t>une</a:t>
          </a:r>
          <a:r>
            <a:rPr lang="en-CA" b="0" i="0" u="none" dirty="0"/>
            <a:t> performance </a:t>
          </a:r>
          <a:r>
            <a:rPr lang="en-CA" b="0" i="0" u="none" dirty="0" err="1"/>
            <a:t>adaptée</a:t>
          </a:r>
          <a:r>
            <a:rPr lang="en-CA" b="0" i="0" u="none" dirty="0"/>
            <a:t>? </a:t>
          </a:r>
          <a:r>
            <a:rPr lang="en-CA" b="0" i="0" u="none" dirty="0" err="1"/>
            <a:t>Incluez</a:t>
          </a:r>
          <a:r>
            <a:rPr lang="en-CA" b="0" i="0" u="none" dirty="0"/>
            <a:t> du </a:t>
          </a:r>
          <a:r>
            <a:rPr lang="en-CA" b="0" i="0" u="none" dirty="0" err="1"/>
            <a:t>mouvement</a:t>
          </a:r>
          <a:r>
            <a:rPr lang="en-CA" b="0" i="0" u="none" dirty="0"/>
            <a:t>, de la narration, des questions </a:t>
          </a:r>
          <a:r>
            <a:rPr lang="en-CA" b="0" i="0" u="none" dirty="0" err="1"/>
            <a:t>posées</a:t>
          </a:r>
          <a:r>
            <a:rPr lang="en-CA" b="0" i="0" u="none" dirty="0"/>
            <a:t> au public </a:t>
          </a:r>
          <a:r>
            <a:rPr lang="en-CA" b="0" i="0" u="none" dirty="0" err="1"/>
            <a:t>ou</a:t>
          </a:r>
          <a:r>
            <a:rPr lang="en-CA" b="0" i="0" u="none" dirty="0"/>
            <a:t> </a:t>
          </a:r>
          <a:r>
            <a:rPr lang="en-CA" b="0" i="0" u="none" dirty="0" err="1"/>
            <a:t>une</a:t>
          </a:r>
          <a:r>
            <a:rPr lang="en-CA" b="0" i="0" u="none" dirty="0"/>
            <a:t> </a:t>
          </a:r>
          <a:r>
            <a:rPr lang="en-CA" b="0" i="0" u="none" dirty="0" err="1"/>
            <a:t>autre</a:t>
          </a:r>
          <a:r>
            <a:rPr lang="en-CA" b="0" i="0" u="none" dirty="0"/>
            <a:t> </a:t>
          </a:r>
          <a:r>
            <a:rPr lang="en-CA" b="0" i="0" u="none" dirty="0" err="1"/>
            <a:t>forme</a:t>
          </a:r>
          <a:r>
            <a:rPr lang="en-CA" b="0" i="0" u="none" dirty="0"/>
            <a:t> </a:t>
          </a:r>
          <a:r>
            <a:rPr lang="en-CA" b="0" i="0" u="none" dirty="0" err="1"/>
            <a:t>d’interaction</a:t>
          </a:r>
          <a:r>
            <a:rPr lang="en-CA" b="0" i="0" u="none" dirty="0"/>
            <a:t> dans le cadre d’un programme </a:t>
          </a:r>
          <a:r>
            <a:rPr lang="en-CA" b="0" i="0" u="none" dirty="0" err="1"/>
            <a:t>fictif</a:t>
          </a:r>
          <a:r>
            <a:rPr lang="en-CA" b="0" i="0" u="none" dirty="0"/>
            <a:t> (extrait).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904AB3-F1FD-47E7-8523-9AA7D16CC2C2}" type="parTrans" cxnId="{85D167CC-CF6B-451B-87E3-99B8E2B505E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CDC315-3D15-4968-B1F6-D2D95C8FD2E4}" type="sibTrans" cxnId="{85D167CC-CF6B-451B-87E3-99B8E2B505E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263DA7-8849-4B7E-85EF-E56444DBA7DB}">
      <dgm:prSet/>
      <dgm:spPr/>
      <dgm:t>
        <a:bodyPr/>
        <a:lstStyle/>
        <a:p>
          <a:r>
            <a:rPr lang="en-CA" b="1" i="0" u="none" dirty="0"/>
            <a:t>SI VOUS NE SAVEZ PAS PAR OÙ COMMENCER :</a:t>
          </a:r>
          <a:br>
            <a:rPr lang="en-CA" dirty="0"/>
          </a:br>
          <a:r>
            <a:rPr lang="en-CA" b="0" i="0" u="none" dirty="0" err="1"/>
            <a:t>utilisez</a:t>
          </a:r>
          <a:r>
            <a:rPr lang="en-CA" b="0" i="0" u="none" dirty="0"/>
            <a:t> le programme </a:t>
          </a:r>
          <a:r>
            <a:rPr lang="en-CA" b="0" i="0" u="none" dirty="0" err="1"/>
            <a:t>traditionnel</a:t>
          </a:r>
          <a:r>
            <a:rPr lang="en-CA" b="0" i="0" u="none" dirty="0"/>
            <a:t> que nous </a:t>
          </a:r>
          <a:r>
            <a:rPr lang="en-CA" b="0" i="0" u="none" dirty="0" err="1"/>
            <a:t>avons</a:t>
          </a:r>
          <a:r>
            <a:rPr lang="en-CA" b="0" i="0" u="none" dirty="0"/>
            <a:t> </a:t>
          </a:r>
          <a:r>
            <a:rPr lang="en-CA" b="0" i="0" u="none" dirty="0" err="1"/>
            <a:t>examiné</a:t>
          </a:r>
          <a:r>
            <a:rPr lang="en-CA" b="0" i="0" u="none" dirty="0"/>
            <a:t> la </a:t>
          </a:r>
          <a:r>
            <a:rPr lang="en-CA" b="0" i="0" u="none" dirty="0" err="1"/>
            <a:t>semaine</a:t>
          </a:r>
          <a:r>
            <a:rPr lang="en-CA" b="0" i="0" u="none" dirty="0"/>
            <a:t> </a:t>
          </a:r>
          <a:r>
            <a:rPr lang="en-CA" b="0" i="0" u="none" dirty="0" err="1"/>
            <a:t>dernière</a:t>
          </a:r>
          <a:r>
            <a:rPr lang="en-CA" b="0" i="0" u="none" dirty="0"/>
            <a:t> </a:t>
          </a:r>
          <a:r>
            <a:rPr lang="en-CA" b="0" i="0" u="none" dirty="0" err="1"/>
            <a:t>ou</a:t>
          </a:r>
          <a:r>
            <a:rPr lang="en-CA" b="0" i="0" u="none" dirty="0"/>
            <a:t> </a:t>
          </a:r>
          <a:r>
            <a:rPr lang="en-CA" b="0" i="0" u="none" dirty="0" err="1"/>
            <a:t>consultez</a:t>
          </a:r>
          <a:r>
            <a:rPr lang="en-CA" b="0" i="0" u="none" dirty="0"/>
            <a:t> les questions </a:t>
          </a:r>
          <a:r>
            <a:rPr lang="en-CA" b="0" i="0" u="none" dirty="0" err="1"/>
            <a:t>proposées</a:t>
          </a:r>
          <a:r>
            <a:rPr lang="en-CA" b="0" i="0" u="none" dirty="0"/>
            <a:t> ci-dessous !</a:t>
          </a:r>
          <a:br>
            <a:rPr lang="en-CA" dirty="0"/>
          </a:br>
          <a:r>
            <a:rPr lang="en-CA" b="0" i="0" u="none" dirty="0"/>
            <a:t>Ou </a:t>
          </a:r>
          <a:r>
            <a:rPr lang="en-CA" b="0" i="0" u="none" dirty="0" err="1"/>
            <a:t>prenez</a:t>
          </a:r>
          <a:r>
            <a:rPr lang="en-CA" b="0" i="0" u="none" dirty="0"/>
            <a:t> </a:t>
          </a:r>
          <a:r>
            <a:rPr lang="en-CA" b="0" i="0" u="none" dirty="0" err="1"/>
            <a:t>quelques-unes</a:t>
          </a:r>
          <a:r>
            <a:rPr lang="en-CA" b="0" i="0" u="none" dirty="0"/>
            <a:t> de </a:t>
          </a:r>
          <a:r>
            <a:rPr lang="en-CA" b="0" i="0" u="none" dirty="0" err="1"/>
            <a:t>vos</a:t>
          </a:r>
          <a:r>
            <a:rPr lang="en-CA" b="0" i="0" u="none" dirty="0"/>
            <a:t> chansons de jazz </a:t>
          </a:r>
          <a:r>
            <a:rPr lang="en-CA" b="0" i="0" u="none" dirty="0" err="1"/>
            <a:t>ou</a:t>
          </a:r>
          <a:r>
            <a:rPr lang="en-CA" b="0" i="0" u="none" dirty="0"/>
            <a:t> de pop </a:t>
          </a:r>
          <a:r>
            <a:rPr lang="en-CA" b="0" i="0" u="none" dirty="0" err="1"/>
            <a:t>préférées</a:t>
          </a:r>
          <a:r>
            <a:rPr lang="en-CA" b="0" i="0" u="none" dirty="0"/>
            <a:t> !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B44707-202B-4498-A08E-EE0FF7507846}" type="parTrans" cxnId="{0F3D7073-6CA8-4E07-A121-7D23C9B2C33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92D246-9C75-4397-9FB0-1D16EB365764}" type="sibTrans" cxnId="{0F3D7073-6CA8-4E07-A121-7D23C9B2C33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8E639C-2095-4087-A284-8F3E1D5CA4D4}">
      <dgm:prSet/>
      <dgm:spPr/>
      <dgm:t>
        <a:bodyPr/>
        <a:lstStyle/>
        <a:p>
          <a:r>
            <a:rPr lang="en-CA" b="0" i="0" u="none" dirty="0" err="1"/>
            <a:t>Pourquoi</a:t>
          </a:r>
          <a:r>
            <a:rPr lang="en-CA" b="0" i="0" u="none" dirty="0"/>
            <a:t> </a:t>
          </a:r>
          <a:r>
            <a:rPr lang="en-CA" b="0" i="0" u="none" dirty="0" err="1"/>
            <a:t>aimez-vous</a:t>
          </a:r>
          <a:r>
            <a:rPr lang="en-CA" b="0" i="0" u="none" dirty="0"/>
            <a:t> </a:t>
          </a:r>
          <a:r>
            <a:rPr lang="en-CA" b="0" i="0" u="none" dirty="0" err="1"/>
            <a:t>jouer</a:t>
          </a:r>
          <a:r>
            <a:rPr lang="en-CA" b="0" i="0" u="none" dirty="0"/>
            <a:t> </a:t>
          </a:r>
          <a:r>
            <a:rPr lang="en-CA" b="0" i="0" u="none" dirty="0" err="1"/>
            <a:t>une</a:t>
          </a:r>
          <a:r>
            <a:rPr lang="en-CA" b="0" i="0" u="none" dirty="0"/>
            <a:t> </a:t>
          </a:r>
          <a:r>
            <a:rPr lang="en-CA" b="0" i="0" u="none" dirty="0" err="1"/>
            <a:t>certaine</a:t>
          </a:r>
          <a:r>
            <a:rPr lang="en-CA" b="0" i="0" u="none" dirty="0"/>
            <a:t> chanson ? </a:t>
          </a:r>
          <a:r>
            <a:rPr lang="en-CA" b="0" i="0" u="none" dirty="0" err="1"/>
            <a:t>Quelles</a:t>
          </a:r>
          <a:r>
            <a:rPr lang="en-CA" b="0" i="0" u="none" dirty="0"/>
            <a:t> </a:t>
          </a:r>
          <a:r>
            <a:rPr lang="en-CA" b="0" i="0" u="none" dirty="0" err="1"/>
            <a:t>sont</a:t>
          </a:r>
          <a:r>
            <a:rPr lang="en-CA" b="0" i="0" u="none" dirty="0"/>
            <a:t> les choses </a:t>
          </a:r>
          <a:r>
            <a:rPr lang="en-CA" b="0" i="0" u="none" dirty="0" err="1"/>
            <a:t>intéressantes</a:t>
          </a:r>
          <a:r>
            <a:rPr lang="en-CA" b="0" i="0" u="none" dirty="0"/>
            <a:t> qui se </a:t>
          </a:r>
          <a:r>
            <a:rPr lang="en-CA" b="0" i="0" u="none" dirty="0" err="1"/>
            <a:t>produisent</a:t>
          </a:r>
          <a:r>
            <a:rPr lang="en-CA" b="0" i="0" u="none" dirty="0"/>
            <a:t> pendant la chanson ? De quoi parle la chanson ? Quelle </a:t>
          </a:r>
          <a:r>
            <a:rPr lang="en-CA" b="0" i="0" u="none" dirty="0" err="1"/>
            <a:t>est</a:t>
          </a:r>
          <a:r>
            <a:rPr lang="en-CA" b="0" i="0" u="none" dirty="0"/>
            <a:t> </a:t>
          </a:r>
          <a:r>
            <a:rPr lang="en-CA" b="0" i="0" u="none" dirty="0" err="1"/>
            <a:t>l’instrumentation</a:t>
          </a:r>
          <a:r>
            <a:rPr lang="en-CA" b="0" i="0" u="none" dirty="0"/>
            <a:t> ? Quelle </a:t>
          </a:r>
          <a:r>
            <a:rPr lang="en-CA" b="0" i="0" u="none" dirty="0" err="1"/>
            <a:t>est</a:t>
          </a:r>
          <a:r>
            <a:rPr lang="en-CA" b="0" i="0" u="none" dirty="0"/>
            <a:t> </a:t>
          </a:r>
          <a:r>
            <a:rPr lang="en-CA" b="0" i="0" u="none" dirty="0" err="1"/>
            <a:t>l’émotion</a:t>
          </a:r>
          <a:r>
            <a:rPr lang="en-CA" b="0" i="0" u="none" dirty="0"/>
            <a:t> ? Quel </a:t>
          </a:r>
          <a:r>
            <a:rPr lang="en-CA" b="0" i="0" u="none" dirty="0" err="1"/>
            <a:t>est</a:t>
          </a:r>
          <a:r>
            <a:rPr lang="en-CA" b="0" i="0" u="none" dirty="0"/>
            <a:t> le </a:t>
          </a:r>
          <a:r>
            <a:rPr lang="en-CA" b="0" i="0" u="none" dirty="0" err="1"/>
            <a:t>rythme</a:t>
          </a:r>
          <a:r>
            <a:rPr lang="en-CA" b="0" i="0" u="none" dirty="0"/>
            <a:t> ?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035EB6-D8EF-4FA0-A2D1-0FF947932A5A}" type="parTrans" cxnId="{BF198F2F-7567-4937-BC98-E8FD8057EAD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543122-E794-4690-B1AB-35C291E122B3}" type="sibTrans" cxnId="{BF198F2F-7567-4937-BC98-E8FD8057EAD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88BA3D-2A81-4C2E-8C80-C51617169C75}" type="pres">
      <dgm:prSet presAssocID="{23985E89-E7CC-4A34-8CAC-48294F6B2FEF}" presName="root" presStyleCnt="0">
        <dgm:presLayoutVars>
          <dgm:dir/>
          <dgm:resizeHandles val="exact"/>
        </dgm:presLayoutVars>
      </dgm:prSet>
      <dgm:spPr/>
    </dgm:pt>
    <dgm:pt modelId="{8D4AB74A-FA9E-4DEE-A15E-DD617F730E7F}" type="pres">
      <dgm:prSet presAssocID="{FAB135A2-4A88-4553-898C-13735E057D82}" presName="compNode" presStyleCnt="0"/>
      <dgm:spPr/>
    </dgm:pt>
    <dgm:pt modelId="{BCB8054C-9CEB-4691-88A0-8250D5269160}" type="pres">
      <dgm:prSet presAssocID="{FAB135A2-4A88-4553-898C-13735E057D82}" presName="bgRect" presStyleLbl="bgShp" presStyleIdx="0" presStyleCnt="3"/>
      <dgm:spPr/>
    </dgm:pt>
    <dgm:pt modelId="{B7D71977-EFAC-498C-9D78-A6BE5CA06712}" type="pres">
      <dgm:prSet presAssocID="{FAB135A2-4A88-4553-898C-13735E057D8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6FF7648-A23F-464A-B56B-58F2E5FF644D}" type="pres">
      <dgm:prSet presAssocID="{FAB135A2-4A88-4553-898C-13735E057D82}" presName="spaceRect" presStyleCnt="0"/>
      <dgm:spPr/>
    </dgm:pt>
    <dgm:pt modelId="{9B53C47E-B70A-4A3A-92AC-A8816BE33E6F}" type="pres">
      <dgm:prSet presAssocID="{FAB135A2-4A88-4553-898C-13735E057D82}" presName="parTx" presStyleLbl="revTx" presStyleIdx="0" presStyleCnt="3" custScaleX="110489">
        <dgm:presLayoutVars>
          <dgm:chMax val="0"/>
          <dgm:chPref val="0"/>
        </dgm:presLayoutVars>
      </dgm:prSet>
      <dgm:spPr/>
    </dgm:pt>
    <dgm:pt modelId="{2A59A619-C168-4061-AB91-0C3D1A9D3BF9}" type="pres">
      <dgm:prSet presAssocID="{06CDC315-3D15-4968-B1F6-D2D95C8FD2E4}" presName="sibTrans" presStyleCnt="0"/>
      <dgm:spPr/>
    </dgm:pt>
    <dgm:pt modelId="{25D24BBB-1F67-4631-80E7-9F17D98A01C6}" type="pres">
      <dgm:prSet presAssocID="{50263DA7-8849-4B7E-85EF-E56444DBA7DB}" presName="compNode" presStyleCnt="0"/>
      <dgm:spPr/>
    </dgm:pt>
    <dgm:pt modelId="{56FAD8BE-85F2-4F17-B39D-399FD60F453B}" type="pres">
      <dgm:prSet presAssocID="{50263DA7-8849-4B7E-85EF-E56444DBA7DB}" presName="bgRect" presStyleLbl="bgShp" presStyleIdx="1" presStyleCnt="3"/>
      <dgm:spPr/>
    </dgm:pt>
    <dgm:pt modelId="{108CD2CE-CDBA-4F1A-9C91-232BEAE65066}" type="pres">
      <dgm:prSet presAssocID="{50263DA7-8849-4B7E-85EF-E56444DBA7D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ECB7D8B8-1B65-4B2D-9B86-E7135D45BC49}" type="pres">
      <dgm:prSet presAssocID="{50263DA7-8849-4B7E-85EF-E56444DBA7DB}" presName="spaceRect" presStyleCnt="0"/>
      <dgm:spPr/>
    </dgm:pt>
    <dgm:pt modelId="{A244A953-1F52-485A-B25E-55477CD6D030}" type="pres">
      <dgm:prSet presAssocID="{50263DA7-8849-4B7E-85EF-E56444DBA7DB}" presName="parTx" presStyleLbl="revTx" presStyleIdx="1" presStyleCnt="3" custScaleX="113286">
        <dgm:presLayoutVars>
          <dgm:chMax val="0"/>
          <dgm:chPref val="0"/>
        </dgm:presLayoutVars>
      </dgm:prSet>
      <dgm:spPr/>
    </dgm:pt>
    <dgm:pt modelId="{973AC4C3-5775-428E-B7BF-00987B916314}" type="pres">
      <dgm:prSet presAssocID="{F992D246-9C75-4397-9FB0-1D16EB365764}" presName="sibTrans" presStyleCnt="0"/>
      <dgm:spPr/>
    </dgm:pt>
    <dgm:pt modelId="{C1BBF602-16CF-4680-83C6-EB9FC265FF49}" type="pres">
      <dgm:prSet presAssocID="{158E639C-2095-4087-A284-8F3E1D5CA4D4}" presName="compNode" presStyleCnt="0"/>
      <dgm:spPr/>
    </dgm:pt>
    <dgm:pt modelId="{580F2E4D-5F73-45B5-820C-800F428FBFFA}" type="pres">
      <dgm:prSet presAssocID="{158E639C-2095-4087-A284-8F3E1D5CA4D4}" presName="bgRect" presStyleLbl="bgShp" presStyleIdx="2" presStyleCnt="3"/>
      <dgm:spPr/>
    </dgm:pt>
    <dgm:pt modelId="{9845143B-D3D5-4C1C-AEE4-DFE796BF1303}" type="pres">
      <dgm:prSet presAssocID="{158E639C-2095-4087-A284-8F3E1D5CA4D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eble clef"/>
        </a:ext>
      </dgm:extLst>
    </dgm:pt>
    <dgm:pt modelId="{11719B0D-E4FB-40EE-8088-74A7A094F0F3}" type="pres">
      <dgm:prSet presAssocID="{158E639C-2095-4087-A284-8F3E1D5CA4D4}" presName="spaceRect" presStyleCnt="0"/>
      <dgm:spPr/>
    </dgm:pt>
    <dgm:pt modelId="{DBC8B21A-792B-40AA-9FF0-D00FB9F39621}" type="pres">
      <dgm:prSet presAssocID="{158E639C-2095-4087-A284-8F3E1D5CA4D4}" presName="parTx" presStyleLbl="revTx" presStyleIdx="2" presStyleCnt="3" custScaleX="105511">
        <dgm:presLayoutVars>
          <dgm:chMax val="0"/>
          <dgm:chPref val="0"/>
        </dgm:presLayoutVars>
      </dgm:prSet>
      <dgm:spPr/>
    </dgm:pt>
  </dgm:ptLst>
  <dgm:cxnLst>
    <dgm:cxn modelId="{71383E0A-4729-491A-A889-B6397DFC52D8}" type="presOf" srcId="{FAB135A2-4A88-4553-898C-13735E057D82}" destId="{9B53C47E-B70A-4A3A-92AC-A8816BE33E6F}" srcOrd="0" destOrd="0" presId="urn:microsoft.com/office/officeart/2018/2/layout/IconVerticalSolidList"/>
    <dgm:cxn modelId="{BF198F2F-7567-4937-BC98-E8FD8057EAD9}" srcId="{23985E89-E7CC-4A34-8CAC-48294F6B2FEF}" destId="{158E639C-2095-4087-A284-8F3E1D5CA4D4}" srcOrd="2" destOrd="0" parTransId="{CF035EB6-D8EF-4FA0-A2D1-0FF947932A5A}" sibTransId="{A3543122-E794-4690-B1AB-35C291E122B3}"/>
    <dgm:cxn modelId="{843F8857-3964-4D56-A049-29FF5D8AB75F}" type="presOf" srcId="{158E639C-2095-4087-A284-8F3E1D5CA4D4}" destId="{DBC8B21A-792B-40AA-9FF0-D00FB9F39621}" srcOrd="0" destOrd="0" presId="urn:microsoft.com/office/officeart/2018/2/layout/IconVerticalSolidList"/>
    <dgm:cxn modelId="{0F3D7073-6CA8-4E07-A121-7D23C9B2C33E}" srcId="{23985E89-E7CC-4A34-8CAC-48294F6B2FEF}" destId="{50263DA7-8849-4B7E-85EF-E56444DBA7DB}" srcOrd="1" destOrd="0" parTransId="{53B44707-202B-4498-A08E-EE0FF7507846}" sibTransId="{F992D246-9C75-4397-9FB0-1D16EB365764}"/>
    <dgm:cxn modelId="{C0FC9DA6-3755-4AB5-A8A1-44CE3487953A}" type="presOf" srcId="{23985E89-E7CC-4A34-8CAC-48294F6B2FEF}" destId="{2688BA3D-2A81-4C2E-8C80-C51617169C75}" srcOrd="0" destOrd="0" presId="urn:microsoft.com/office/officeart/2018/2/layout/IconVerticalSolidList"/>
    <dgm:cxn modelId="{E64250B5-61E2-4EE4-859F-858916D24CE1}" type="presOf" srcId="{50263DA7-8849-4B7E-85EF-E56444DBA7DB}" destId="{A244A953-1F52-485A-B25E-55477CD6D030}" srcOrd="0" destOrd="0" presId="urn:microsoft.com/office/officeart/2018/2/layout/IconVerticalSolidList"/>
    <dgm:cxn modelId="{85D167CC-CF6B-451B-87E3-99B8E2B505E9}" srcId="{23985E89-E7CC-4A34-8CAC-48294F6B2FEF}" destId="{FAB135A2-4A88-4553-898C-13735E057D82}" srcOrd="0" destOrd="0" parTransId="{6E904AB3-F1FD-47E7-8523-9AA7D16CC2C2}" sibTransId="{06CDC315-3D15-4968-B1F6-D2D95C8FD2E4}"/>
    <dgm:cxn modelId="{C2F83FAF-0A3A-4FF8-B826-F86CABFCDDF2}" type="presParOf" srcId="{2688BA3D-2A81-4C2E-8C80-C51617169C75}" destId="{8D4AB74A-FA9E-4DEE-A15E-DD617F730E7F}" srcOrd="0" destOrd="0" presId="urn:microsoft.com/office/officeart/2018/2/layout/IconVerticalSolidList"/>
    <dgm:cxn modelId="{31FB701E-C692-4ECF-88B3-E4F077AEA1A2}" type="presParOf" srcId="{8D4AB74A-FA9E-4DEE-A15E-DD617F730E7F}" destId="{BCB8054C-9CEB-4691-88A0-8250D5269160}" srcOrd="0" destOrd="0" presId="urn:microsoft.com/office/officeart/2018/2/layout/IconVerticalSolidList"/>
    <dgm:cxn modelId="{46E96D44-5B2A-4351-8497-EC23B8B9EEBB}" type="presParOf" srcId="{8D4AB74A-FA9E-4DEE-A15E-DD617F730E7F}" destId="{B7D71977-EFAC-498C-9D78-A6BE5CA06712}" srcOrd="1" destOrd="0" presId="urn:microsoft.com/office/officeart/2018/2/layout/IconVerticalSolidList"/>
    <dgm:cxn modelId="{2E2ED6D6-A808-483E-95C6-8BBF61187866}" type="presParOf" srcId="{8D4AB74A-FA9E-4DEE-A15E-DD617F730E7F}" destId="{36FF7648-A23F-464A-B56B-58F2E5FF644D}" srcOrd="2" destOrd="0" presId="urn:microsoft.com/office/officeart/2018/2/layout/IconVerticalSolidList"/>
    <dgm:cxn modelId="{A7E9332F-32A9-4FEB-8981-508EB380691A}" type="presParOf" srcId="{8D4AB74A-FA9E-4DEE-A15E-DD617F730E7F}" destId="{9B53C47E-B70A-4A3A-92AC-A8816BE33E6F}" srcOrd="3" destOrd="0" presId="urn:microsoft.com/office/officeart/2018/2/layout/IconVerticalSolidList"/>
    <dgm:cxn modelId="{233A802D-E39D-4376-8C33-8D8AEDB19BAE}" type="presParOf" srcId="{2688BA3D-2A81-4C2E-8C80-C51617169C75}" destId="{2A59A619-C168-4061-AB91-0C3D1A9D3BF9}" srcOrd="1" destOrd="0" presId="urn:microsoft.com/office/officeart/2018/2/layout/IconVerticalSolidList"/>
    <dgm:cxn modelId="{2E8FD7BA-63F0-493A-9FC6-7D429D8C0B55}" type="presParOf" srcId="{2688BA3D-2A81-4C2E-8C80-C51617169C75}" destId="{25D24BBB-1F67-4631-80E7-9F17D98A01C6}" srcOrd="2" destOrd="0" presId="urn:microsoft.com/office/officeart/2018/2/layout/IconVerticalSolidList"/>
    <dgm:cxn modelId="{CAD2B0B8-A202-4060-BBA6-FC5E971F031D}" type="presParOf" srcId="{25D24BBB-1F67-4631-80E7-9F17D98A01C6}" destId="{56FAD8BE-85F2-4F17-B39D-399FD60F453B}" srcOrd="0" destOrd="0" presId="urn:microsoft.com/office/officeart/2018/2/layout/IconVerticalSolidList"/>
    <dgm:cxn modelId="{0D8B5EFB-9674-4779-A2F6-CCB3ACEE7ED5}" type="presParOf" srcId="{25D24BBB-1F67-4631-80E7-9F17D98A01C6}" destId="{108CD2CE-CDBA-4F1A-9C91-232BEAE65066}" srcOrd="1" destOrd="0" presId="urn:microsoft.com/office/officeart/2018/2/layout/IconVerticalSolidList"/>
    <dgm:cxn modelId="{6B12AFD5-FBA5-4F10-B439-E7B17CC08851}" type="presParOf" srcId="{25D24BBB-1F67-4631-80E7-9F17D98A01C6}" destId="{ECB7D8B8-1B65-4B2D-9B86-E7135D45BC49}" srcOrd="2" destOrd="0" presId="urn:microsoft.com/office/officeart/2018/2/layout/IconVerticalSolidList"/>
    <dgm:cxn modelId="{501484E2-4241-4FC3-879F-289259C083D6}" type="presParOf" srcId="{25D24BBB-1F67-4631-80E7-9F17D98A01C6}" destId="{A244A953-1F52-485A-B25E-55477CD6D030}" srcOrd="3" destOrd="0" presId="urn:microsoft.com/office/officeart/2018/2/layout/IconVerticalSolidList"/>
    <dgm:cxn modelId="{B687DE74-6E5C-49FE-BE3E-B272C708F717}" type="presParOf" srcId="{2688BA3D-2A81-4C2E-8C80-C51617169C75}" destId="{973AC4C3-5775-428E-B7BF-00987B916314}" srcOrd="3" destOrd="0" presId="urn:microsoft.com/office/officeart/2018/2/layout/IconVerticalSolidList"/>
    <dgm:cxn modelId="{06455980-D1EE-4DCD-B9D1-3F191D023FD8}" type="presParOf" srcId="{2688BA3D-2A81-4C2E-8C80-C51617169C75}" destId="{C1BBF602-16CF-4680-83C6-EB9FC265FF49}" srcOrd="4" destOrd="0" presId="urn:microsoft.com/office/officeart/2018/2/layout/IconVerticalSolidList"/>
    <dgm:cxn modelId="{FDD97F22-FB72-4DE8-9E70-D6C883E0433A}" type="presParOf" srcId="{C1BBF602-16CF-4680-83C6-EB9FC265FF49}" destId="{580F2E4D-5F73-45B5-820C-800F428FBFFA}" srcOrd="0" destOrd="0" presId="urn:microsoft.com/office/officeart/2018/2/layout/IconVerticalSolidList"/>
    <dgm:cxn modelId="{166AB6DA-42ED-4FDC-9815-1933311CA9E8}" type="presParOf" srcId="{C1BBF602-16CF-4680-83C6-EB9FC265FF49}" destId="{9845143B-D3D5-4C1C-AEE4-DFE796BF1303}" srcOrd="1" destOrd="0" presId="urn:microsoft.com/office/officeart/2018/2/layout/IconVerticalSolidList"/>
    <dgm:cxn modelId="{1F07F76D-B16F-4759-8B89-01AA345B53B6}" type="presParOf" srcId="{C1BBF602-16CF-4680-83C6-EB9FC265FF49}" destId="{11719B0D-E4FB-40EE-8088-74A7A094F0F3}" srcOrd="2" destOrd="0" presId="urn:microsoft.com/office/officeart/2018/2/layout/IconVerticalSolidList"/>
    <dgm:cxn modelId="{83DC9186-9668-4439-A42E-558CEC49F410}" type="presParOf" srcId="{C1BBF602-16CF-4680-83C6-EB9FC265FF49}" destId="{DBC8B21A-792B-40AA-9FF0-D00FB9F396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A663560-E284-40A2-B63F-B77901402C12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8ABA3E5-66E7-4194-90A0-80EBFE01A839}">
      <dgm:prSet custT="1"/>
      <dgm:spPr/>
      <dgm:t>
        <a:bodyPr/>
        <a:lstStyle/>
        <a:p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Les organisations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artistiques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pourraient-elles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intégrer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diverses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pratiques de performances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adaptatives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dans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une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programmation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plus large ?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Lesquelles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seraient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les plus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faciles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/simples et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lesquelles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pourraient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être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plus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difficiles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?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C5DE0A-8A77-4B96-8C75-5426824E13BC}" type="parTrans" cxnId="{A4E3F669-1A1B-4FD4-950E-086DCA5CBB9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166709-4D7C-4BBA-9777-EB079547D14B}" type="sibTrans" cxnId="{A4E3F669-1A1B-4FD4-950E-086DCA5CBB9D}">
      <dgm:prSet phldrT="01" phldr="0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03A955-F851-461E-895F-9144E5AD10D9}">
      <dgm:prSet custT="1"/>
      <dgm:spPr/>
      <dgm:t>
        <a:bodyPr/>
        <a:lstStyle/>
        <a:p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La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création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de programmes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adaptatifs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est-elle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nettement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plus difficile que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d'autres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types de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programmation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(pour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vous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;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en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général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) ?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7423CA-6EC8-46BB-A855-444CF9113E17}" type="parTrans" cxnId="{814A76BE-961B-48B8-8A68-2DB19A3AB558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8FC017-C775-4D33-857A-098997919B4A}" type="sibTrans" cxnId="{814A76BE-961B-48B8-8A68-2DB19A3AB558}">
      <dgm:prSet phldrT="02" phldr="0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F6AFD4-4203-4611-9EA3-7A4AED8ED9C2}">
      <dgm:prSet custT="1"/>
      <dgm:spPr/>
      <dgm:t>
        <a:bodyPr/>
        <a:lstStyle/>
        <a:p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Comment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pourrions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-nous modifier les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éléments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courants qui ne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fonctionnent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pas pour la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communauté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des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personnes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handicapées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et/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ou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un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groupe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neurodivergent dans la pratique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artistique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(par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exemple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, les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sièges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de type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théâtre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 ; la </a:t>
          </a:r>
          <a:r>
            <a:rPr lang="en-CA" sz="2000" dirty="0" err="1">
              <a:latin typeface="Arial" panose="020B0604020202020204" pitchFamily="34" charset="0"/>
              <a:cs typeface="Arial" panose="020B0604020202020204" pitchFamily="34" charset="0"/>
            </a:rPr>
            <a:t>programmation</a:t>
          </a:r>
          <a:r>
            <a:rPr lang="en-CA" sz="2000" dirty="0">
              <a:latin typeface="Arial" panose="020B0604020202020204" pitchFamily="34" charset="0"/>
              <a:cs typeface="Arial" panose="020B0604020202020204" pitchFamily="34" charset="0"/>
            </a:rPr>
            <a:t>) ?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C8FF10-C6E8-439F-80CB-AD89E65D6076}" type="parTrans" cxnId="{79FC954F-4AC2-475A-9CF9-188F9067D9B3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819654-F843-4765-BF1A-0EDA585F341C}" type="sibTrans" cxnId="{79FC954F-4AC2-475A-9CF9-188F9067D9B3}">
      <dgm:prSet phldrT="03" phldr="0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485DEC-858D-F445-A137-1B8CCF97DF79}" type="pres">
      <dgm:prSet presAssocID="{CA663560-E284-40A2-B63F-B77901402C12}" presName="linear" presStyleCnt="0">
        <dgm:presLayoutVars>
          <dgm:animLvl val="lvl"/>
          <dgm:resizeHandles val="exact"/>
        </dgm:presLayoutVars>
      </dgm:prSet>
      <dgm:spPr/>
    </dgm:pt>
    <dgm:pt modelId="{63394079-6CF8-DD47-8AB1-67F7989AC88B}" type="pres">
      <dgm:prSet presAssocID="{D8ABA3E5-66E7-4194-90A0-80EBFE01A83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CB76469-5C31-D144-AAC8-CB3696986439}" type="pres">
      <dgm:prSet presAssocID="{94166709-4D7C-4BBA-9777-EB079547D14B}" presName="spacer" presStyleCnt="0"/>
      <dgm:spPr/>
    </dgm:pt>
    <dgm:pt modelId="{C883D1B3-676F-A243-9F08-E1C482A77F78}" type="pres">
      <dgm:prSet presAssocID="{CA03A955-F851-461E-895F-9144E5AD10D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80EEE10-BD91-FB4B-918A-0E4126A737B4}" type="pres">
      <dgm:prSet presAssocID="{B88FC017-C775-4D33-857A-098997919B4A}" presName="spacer" presStyleCnt="0"/>
      <dgm:spPr/>
    </dgm:pt>
    <dgm:pt modelId="{14BEDA2E-B640-744A-A7D1-16795034A732}" type="pres">
      <dgm:prSet presAssocID="{B5F6AFD4-4203-4611-9EA3-7A4AED8ED9C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9FC954F-4AC2-475A-9CF9-188F9067D9B3}" srcId="{CA663560-E284-40A2-B63F-B77901402C12}" destId="{B5F6AFD4-4203-4611-9EA3-7A4AED8ED9C2}" srcOrd="2" destOrd="0" parTransId="{CEC8FF10-C6E8-439F-80CB-AD89E65D6076}" sibTransId="{A6819654-F843-4765-BF1A-0EDA585F341C}"/>
    <dgm:cxn modelId="{A4E3F669-1A1B-4FD4-950E-086DCA5CBB9D}" srcId="{CA663560-E284-40A2-B63F-B77901402C12}" destId="{D8ABA3E5-66E7-4194-90A0-80EBFE01A839}" srcOrd="0" destOrd="0" parTransId="{9EC5DE0A-8A77-4B96-8C75-5426824E13BC}" sibTransId="{94166709-4D7C-4BBA-9777-EB079547D14B}"/>
    <dgm:cxn modelId="{74B76A87-41AA-104C-AC11-AE436E198FD1}" type="presOf" srcId="{D8ABA3E5-66E7-4194-90A0-80EBFE01A839}" destId="{63394079-6CF8-DD47-8AB1-67F7989AC88B}" srcOrd="0" destOrd="0" presId="urn:microsoft.com/office/officeart/2005/8/layout/vList2"/>
    <dgm:cxn modelId="{F4231FA8-199B-394E-AD03-8574A3A148BB}" type="presOf" srcId="{B5F6AFD4-4203-4611-9EA3-7A4AED8ED9C2}" destId="{14BEDA2E-B640-744A-A7D1-16795034A732}" srcOrd="0" destOrd="0" presId="urn:microsoft.com/office/officeart/2005/8/layout/vList2"/>
    <dgm:cxn modelId="{AEAB57AF-CAA5-C34C-B7AA-F083E9AE9B60}" type="presOf" srcId="{CA663560-E284-40A2-B63F-B77901402C12}" destId="{5F485DEC-858D-F445-A137-1B8CCF97DF79}" srcOrd="0" destOrd="0" presId="urn:microsoft.com/office/officeart/2005/8/layout/vList2"/>
    <dgm:cxn modelId="{814A76BE-961B-48B8-8A68-2DB19A3AB558}" srcId="{CA663560-E284-40A2-B63F-B77901402C12}" destId="{CA03A955-F851-461E-895F-9144E5AD10D9}" srcOrd="1" destOrd="0" parTransId="{F47423CA-6EC8-46BB-A855-444CF9113E17}" sibTransId="{B88FC017-C775-4D33-857A-098997919B4A}"/>
    <dgm:cxn modelId="{D68E63E1-7EA5-694B-B45C-9DF04AA0180D}" type="presOf" srcId="{CA03A955-F851-461E-895F-9144E5AD10D9}" destId="{C883D1B3-676F-A243-9F08-E1C482A77F78}" srcOrd="0" destOrd="0" presId="urn:microsoft.com/office/officeart/2005/8/layout/vList2"/>
    <dgm:cxn modelId="{2827285E-4965-2A40-88FC-73E89B00EC1A}" type="presParOf" srcId="{5F485DEC-858D-F445-A137-1B8CCF97DF79}" destId="{63394079-6CF8-DD47-8AB1-67F7989AC88B}" srcOrd="0" destOrd="0" presId="urn:microsoft.com/office/officeart/2005/8/layout/vList2"/>
    <dgm:cxn modelId="{7A3DA982-9E3B-AF4C-B4FE-9F238E8951D8}" type="presParOf" srcId="{5F485DEC-858D-F445-A137-1B8CCF97DF79}" destId="{6CB76469-5C31-D144-AAC8-CB3696986439}" srcOrd="1" destOrd="0" presId="urn:microsoft.com/office/officeart/2005/8/layout/vList2"/>
    <dgm:cxn modelId="{A849253D-18E4-1F43-8582-00EB5902F351}" type="presParOf" srcId="{5F485DEC-858D-F445-A137-1B8CCF97DF79}" destId="{C883D1B3-676F-A243-9F08-E1C482A77F78}" srcOrd="2" destOrd="0" presId="urn:microsoft.com/office/officeart/2005/8/layout/vList2"/>
    <dgm:cxn modelId="{DDAFC8FA-924C-D84D-97D3-CE4F0BAFEF5E}" type="presParOf" srcId="{5F485DEC-858D-F445-A137-1B8CCF97DF79}" destId="{F80EEE10-BD91-FB4B-918A-0E4126A737B4}" srcOrd="3" destOrd="0" presId="urn:microsoft.com/office/officeart/2005/8/layout/vList2"/>
    <dgm:cxn modelId="{BE1FB651-BD3D-BC42-B81D-3F03EC067EFA}" type="presParOf" srcId="{5F485DEC-858D-F445-A137-1B8CCF97DF79}" destId="{14BEDA2E-B640-744A-A7D1-16795034A73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092D23-AA7B-4B5B-95BF-7A5E62858D9A}">
      <dsp:nvSpPr>
        <dsp:cNvPr id="0" name=""/>
        <dsp:cNvSpPr/>
      </dsp:nvSpPr>
      <dsp:spPr>
        <a:xfrm>
          <a:off x="0" y="2178"/>
          <a:ext cx="5914209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D663D9-0E17-4EE7-98F7-B9FC188FAD63}">
      <dsp:nvSpPr>
        <dsp:cNvPr id="0" name=""/>
        <dsp:cNvSpPr/>
      </dsp:nvSpPr>
      <dsp:spPr>
        <a:xfrm>
          <a:off x="333979" y="250592"/>
          <a:ext cx="607234" cy="60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7EE31-C0D9-4376-8876-F3EE7D4DE72F}">
      <dsp:nvSpPr>
        <dsp:cNvPr id="0" name=""/>
        <dsp:cNvSpPr/>
      </dsp:nvSpPr>
      <dsp:spPr>
        <a:xfrm>
          <a:off x="1275192" y="2178"/>
          <a:ext cx="4639016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Travail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pré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-spectacle</a:t>
          </a:r>
          <a:endParaRPr lang="en-US" sz="2000" b="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5192" y="2178"/>
        <a:ext cx="4639016" cy="1104063"/>
      </dsp:txXfrm>
    </dsp:sp>
    <dsp:sp modelId="{42636A03-D44D-4B0F-B7AF-F79FE5BA03F4}">
      <dsp:nvSpPr>
        <dsp:cNvPr id="0" name=""/>
        <dsp:cNvSpPr/>
      </dsp:nvSpPr>
      <dsp:spPr>
        <a:xfrm>
          <a:off x="0" y="1382257"/>
          <a:ext cx="5914209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FB9956-AEC6-4903-8C77-C0EEA6FABFB7}">
      <dsp:nvSpPr>
        <dsp:cNvPr id="0" name=""/>
        <dsp:cNvSpPr/>
      </dsp:nvSpPr>
      <dsp:spPr>
        <a:xfrm>
          <a:off x="333979" y="1630671"/>
          <a:ext cx="607234" cy="60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DB52F-8782-4268-AFE2-BF0C2B0C8B39}">
      <dsp:nvSpPr>
        <dsp:cNvPr id="0" name=""/>
        <dsp:cNvSpPr/>
      </dsp:nvSpPr>
      <dsp:spPr>
        <a:xfrm>
          <a:off x="1275192" y="1382257"/>
          <a:ext cx="4639016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Audit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environnemental</a:t>
          </a:r>
          <a:endParaRPr lang="en-US" sz="2000" b="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5192" y="1382257"/>
        <a:ext cx="4639016" cy="1104063"/>
      </dsp:txXfrm>
    </dsp:sp>
    <dsp:sp modelId="{FCADE996-BB66-4DB5-AE33-1187325F53C7}">
      <dsp:nvSpPr>
        <dsp:cNvPr id="0" name=""/>
        <dsp:cNvSpPr/>
      </dsp:nvSpPr>
      <dsp:spPr>
        <a:xfrm>
          <a:off x="0" y="2762336"/>
          <a:ext cx="5914209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6C5D2E-BCC4-474C-94C1-D98EA32B1E10}">
      <dsp:nvSpPr>
        <dsp:cNvPr id="0" name=""/>
        <dsp:cNvSpPr/>
      </dsp:nvSpPr>
      <dsp:spPr>
        <a:xfrm>
          <a:off x="333979" y="3010750"/>
          <a:ext cx="607234" cy="60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81F466-4771-44D4-8661-6FA9123FE8C2}">
      <dsp:nvSpPr>
        <dsp:cNvPr id="0" name=""/>
        <dsp:cNvSpPr/>
      </dsp:nvSpPr>
      <dsp:spPr>
        <a:xfrm>
          <a:off x="1275192" y="2762336"/>
          <a:ext cx="4639016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Aides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visuelles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et extra-musicales</a:t>
          </a:r>
          <a:endParaRPr lang="en-US" sz="2000" b="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5192" y="2762336"/>
        <a:ext cx="4639016" cy="1104063"/>
      </dsp:txXfrm>
    </dsp:sp>
    <dsp:sp modelId="{263CB4B5-C6E1-46AB-B9A9-E5AAE8D9A020}">
      <dsp:nvSpPr>
        <dsp:cNvPr id="0" name=""/>
        <dsp:cNvSpPr/>
      </dsp:nvSpPr>
      <dsp:spPr>
        <a:xfrm>
          <a:off x="0" y="4142415"/>
          <a:ext cx="5914209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5BFE75-A436-4130-963A-21EFE6D2AB12}">
      <dsp:nvSpPr>
        <dsp:cNvPr id="0" name=""/>
        <dsp:cNvSpPr/>
      </dsp:nvSpPr>
      <dsp:spPr>
        <a:xfrm>
          <a:off x="333979" y="4390829"/>
          <a:ext cx="607234" cy="6072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6746CD-8EF1-4906-9BBD-318DCED40D15}">
      <dsp:nvSpPr>
        <dsp:cNvPr id="0" name=""/>
        <dsp:cNvSpPr/>
      </dsp:nvSpPr>
      <dsp:spPr>
        <a:xfrm>
          <a:off x="1275192" y="4142415"/>
          <a:ext cx="4639016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Ajustements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de la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programmation</a:t>
          </a:r>
          <a:endParaRPr lang="en-US" sz="2000" b="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5192" y="4142415"/>
        <a:ext cx="4639016" cy="11040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F1E3E0-90A1-466E-A5F9-6E2AA08404CA}">
      <dsp:nvSpPr>
        <dsp:cNvPr id="0" name=""/>
        <dsp:cNvSpPr/>
      </dsp:nvSpPr>
      <dsp:spPr>
        <a:xfrm>
          <a:off x="1317044" y="0"/>
          <a:ext cx="1410215" cy="14102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6FA093-EFC9-40E3-B525-B253A47BE57E}">
      <dsp:nvSpPr>
        <dsp:cNvPr id="0" name=""/>
        <dsp:cNvSpPr/>
      </dsp:nvSpPr>
      <dsp:spPr>
        <a:xfrm>
          <a:off x="7558" y="1533835"/>
          <a:ext cx="4029186" cy="70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CA" sz="2400" b="0" kern="1200" dirty="0">
              <a:latin typeface="Arial" panose="020B0604020202020204" pitchFamily="34" charset="0"/>
              <a:cs typeface="Arial" panose="020B0604020202020204" pitchFamily="34" charset="0"/>
            </a:rPr>
            <a:t>Un </a:t>
          </a:r>
          <a:r>
            <a:rPr lang="en-CA" sz="2400" b="0" kern="1200" dirty="0" err="1">
              <a:latin typeface="Arial" panose="020B0604020202020204" pitchFamily="34" charset="0"/>
              <a:cs typeface="Arial" panose="020B0604020202020204" pitchFamily="34" charset="0"/>
            </a:rPr>
            <a:t>espace</a:t>
          </a:r>
          <a:r>
            <a:rPr lang="en-CA" sz="2400" b="0" kern="1200" dirty="0">
              <a:latin typeface="Arial" panose="020B0604020202020204" pitchFamily="34" charset="0"/>
              <a:cs typeface="Arial" panose="020B0604020202020204" pitchFamily="34" charset="0"/>
            </a:rPr>
            <a:t> pour la danse </a:t>
          </a:r>
          <a:r>
            <a:rPr lang="en-CA" sz="2400" b="0" kern="1200" dirty="0" err="1">
              <a:latin typeface="Arial" panose="020B0604020202020204" pitchFamily="34" charset="0"/>
              <a:cs typeface="Arial" panose="020B0604020202020204" pitchFamily="34" charset="0"/>
            </a:rPr>
            <a:t>ou</a:t>
          </a:r>
          <a:r>
            <a:rPr lang="en-CA" sz="2400" b="0" kern="1200" dirty="0">
              <a:latin typeface="Arial" panose="020B0604020202020204" pitchFamily="34" charset="0"/>
              <a:cs typeface="Arial" panose="020B0604020202020204" pitchFamily="34" charset="0"/>
            </a:rPr>
            <a:t> le </a:t>
          </a:r>
          <a:r>
            <a:rPr lang="en-CA" sz="2400" b="0" kern="1200" dirty="0" err="1">
              <a:latin typeface="Arial" panose="020B0604020202020204" pitchFamily="34" charset="0"/>
              <a:cs typeface="Arial" panose="020B0604020202020204" pitchFamily="34" charset="0"/>
            </a:rPr>
            <a:t>mouvement</a:t>
          </a:r>
          <a:endParaRPr lang="en-US" sz="2400" b="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58" y="1533835"/>
        <a:ext cx="4029186" cy="708750"/>
      </dsp:txXfrm>
    </dsp:sp>
    <dsp:sp modelId="{B7F1A388-022E-46A4-9736-B699315B9CEF}">
      <dsp:nvSpPr>
        <dsp:cNvPr id="0" name=""/>
        <dsp:cNvSpPr/>
      </dsp:nvSpPr>
      <dsp:spPr>
        <a:xfrm>
          <a:off x="0" y="2300082"/>
          <a:ext cx="4029186" cy="57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1C7E69-64A2-4313-9FB5-0852BA4BD59A}">
      <dsp:nvSpPr>
        <dsp:cNvPr id="0" name=""/>
        <dsp:cNvSpPr/>
      </dsp:nvSpPr>
      <dsp:spPr>
        <a:xfrm>
          <a:off x="6462637" y="0"/>
          <a:ext cx="1410215" cy="14102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3338F5-24F8-4F98-8BE7-27C8449F0C10}">
      <dsp:nvSpPr>
        <dsp:cNvPr id="0" name=""/>
        <dsp:cNvSpPr/>
      </dsp:nvSpPr>
      <dsp:spPr>
        <a:xfrm>
          <a:off x="4741852" y="1533835"/>
          <a:ext cx="4851785" cy="70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Un </a:t>
          </a:r>
          <a:r>
            <a:rPr lang="en-US" sz="24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espace</a:t>
          </a:r>
          <a:r>
            <a:rPr lang="en-US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 pour les arts </a:t>
          </a:r>
          <a:r>
            <a:rPr lang="en-US" sz="24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visuels</a:t>
          </a:r>
          <a:endParaRPr lang="en-US" sz="2400" b="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41852" y="1533835"/>
        <a:ext cx="4851785" cy="708750"/>
      </dsp:txXfrm>
    </dsp:sp>
    <dsp:sp modelId="{F8761687-7435-4343-941C-52A59D0D1C98}">
      <dsp:nvSpPr>
        <dsp:cNvPr id="0" name=""/>
        <dsp:cNvSpPr/>
      </dsp:nvSpPr>
      <dsp:spPr>
        <a:xfrm>
          <a:off x="5153152" y="2073686"/>
          <a:ext cx="4029186" cy="57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B8054C-9CEB-4691-88A0-8250D5269160}">
      <dsp:nvSpPr>
        <dsp:cNvPr id="0" name=""/>
        <dsp:cNvSpPr/>
      </dsp:nvSpPr>
      <dsp:spPr>
        <a:xfrm>
          <a:off x="-167318" y="9325"/>
          <a:ext cx="7033554" cy="16756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D71977-EFAC-498C-9D78-A6BE5CA06712}">
      <dsp:nvSpPr>
        <dsp:cNvPr id="0" name=""/>
        <dsp:cNvSpPr/>
      </dsp:nvSpPr>
      <dsp:spPr>
        <a:xfrm>
          <a:off x="339553" y="386338"/>
          <a:ext cx="921586" cy="921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3C47E-B70A-4A3A-92AC-A8816BE33E6F}">
      <dsp:nvSpPr>
        <dsp:cNvPr id="0" name=""/>
        <dsp:cNvSpPr/>
      </dsp:nvSpPr>
      <dsp:spPr>
        <a:xfrm>
          <a:off x="1500835" y="9325"/>
          <a:ext cx="5628791" cy="1675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336" tIns="177336" rIns="177336" bIns="1773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600" b="0" i="0" u="none" kern="1200" dirty="0"/>
            <a:t>Comment </a:t>
          </a:r>
          <a:r>
            <a:rPr lang="en-CA" sz="1600" b="0" i="0" u="none" kern="1200" dirty="0" err="1"/>
            <a:t>programmeriez-vous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une</a:t>
          </a:r>
          <a:r>
            <a:rPr lang="en-CA" sz="1600" b="0" i="0" u="none" kern="1200" dirty="0"/>
            <a:t> section interactive dans </a:t>
          </a:r>
          <a:r>
            <a:rPr lang="en-CA" sz="1600" b="0" i="0" u="none" kern="1200" dirty="0" err="1"/>
            <a:t>une</a:t>
          </a:r>
          <a:r>
            <a:rPr lang="en-CA" sz="1600" b="0" i="0" u="none" kern="1200" dirty="0"/>
            <a:t> performance </a:t>
          </a:r>
          <a:r>
            <a:rPr lang="en-CA" sz="1600" b="0" i="0" u="none" kern="1200" dirty="0" err="1"/>
            <a:t>adaptée</a:t>
          </a:r>
          <a:r>
            <a:rPr lang="en-CA" sz="1600" b="0" i="0" u="none" kern="1200" dirty="0"/>
            <a:t>? </a:t>
          </a:r>
          <a:r>
            <a:rPr lang="en-CA" sz="1600" b="0" i="0" u="none" kern="1200" dirty="0" err="1"/>
            <a:t>Incluez</a:t>
          </a:r>
          <a:r>
            <a:rPr lang="en-CA" sz="1600" b="0" i="0" u="none" kern="1200" dirty="0"/>
            <a:t> du </a:t>
          </a:r>
          <a:r>
            <a:rPr lang="en-CA" sz="1600" b="0" i="0" u="none" kern="1200" dirty="0" err="1"/>
            <a:t>mouvement</a:t>
          </a:r>
          <a:r>
            <a:rPr lang="en-CA" sz="1600" b="0" i="0" u="none" kern="1200" dirty="0"/>
            <a:t>, de la narration, des questions </a:t>
          </a:r>
          <a:r>
            <a:rPr lang="en-CA" sz="1600" b="0" i="0" u="none" kern="1200" dirty="0" err="1"/>
            <a:t>posées</a:t>
          </a:r>
          <a:r>
            <a:rPr lang="en-CA" sz="1600" b="0" i="0" u="none" kern="1200" dirty="0"/>
            <a:t> au public </a:t>
          </a:r>
          <a:r>
            <a:rPr lang="en-CA" sz="1600" b="0" i="0" u="none" kern="1200" dirty="0" err="1"/>
            <a:t>ou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une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autre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forme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d’interaction</a:t>
          </a:r>
          <a:r>
            <a:rPr lang="en-CA" sz="1600" b="0" i="0" u="none" kern="1200" dirty="0"/>
            <a:t> dans le cadre d’un programme </a:t>
          </a:r>
          <a:r>
            <a:rPr lang="en-CA" sz="1600" b="0" i="0" u="none" kern="1200" dirty="0" err="1"/>
            <a:t>fictif</a:t>
          </a:r>
          <a:r>
            <a:rPr lang="en-CA" sz="1600" b="0" i="0" u="none" kern="1200" dirty="0"/>
            <a:t> (extrait).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0835" y="9325"/>
        <a:ext cx="5628791" cy="1675612"/>
      </dsp:txXfrm>
    </dsp:sp>
    <dsp:sp modelId="{56FAD8BE-85F2-4F17-B39D-399FD60F453B}">
      <dsp:nvSpPr>
        <dsp:cNvPr id="0" name=""/>
        <dsp:cNvSpPr/>
      </dsp:nvSpPr>
      <dsp:spPr>
        <a:xfrm>
          <a:off x="-167318" y="2103841"/>
          <a:ext cx="7033554" cy="16756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8CD2CE-CDBA-4F1A-9C91-232BEAE65066}">
      <dsp:nvSpPr>
        <dsp:cNvPr id="0" name=""/>
        <dsp:cNvSpPr/>
      </dsp:nvSpPr>
      <dsp:spPr>
        <a:xfrm>
          <a:off x="339553" y="2480854"/>
          <a:ext cx="921586" cy="921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4A953-1F52-485A-B25E-55477CD6D030}">
      <dsp:nvSpPr>
        <dsp:cNvPr id="0" name=""/>
        <dsp:cNvSpPr/>
      </dsp:nvSpPr>
      <dsp:spPr>
        <a:xfrm>
          <a:off x="1429589" y="2103841"/>
          <a:ext cx="5771282" cy="1675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336" tIns="177336" rIns="177336" bIns="1773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600" b="1" i="0" u="none" kern="1200" dirty="0"/>
            <a:t>SI VOUS NE SAVEZ PAS PAR OÙ COMMENCER :</a:t>
          </a:r>
          <a:br>
            <a:rPr lang="en-CA" sz="1600" kern="1200" dirty="0"/>
          </a:br>
          <a:r>
            <a:rPr lang="en-CA" sz="1600" b="0" i="0" u="none" kern="1200" dirty="0" err="1"/>
            <a:t>utilisez</a:t>
          </a:r>
          <a:r>
            <a:rPr lang="en-CA" sz="1600" b="0" i="0" u="none" kern="1200" dirty="0"/>
            <a:t> le programme </a:t>
          </a:r>
          <a:r>
            <a:rPr lang="en-CA" sz="1600" b="0" i="0" u="none" kern="1200" dirty="0" err="1"/>
            <a:t>traditionnel</a:t>
          </a:r>
          <a:r>
            <a:rPr lang="en-CA" sz="1600" b="0" i="0" u="none" kern="1200" dirty="0"/>
            <a:t> que nous </a:t>
          </a:r>
          <a:r>
            <a:rPr lang="en-CA" sz="1600" b="0" i="0" u="none" kern="1200" dirty="0" err="1"/>
            <a:t>avons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examiné</a:t>
          </a:r>
          <a:r>
            <a:rPr lang="en-CA" sz="1600" b="0" i="0" u="none" kern="1200" dirty="0"/>
            <a:t> la </a:t>
          </a:r>
          <a:r>
            <a:rPr lang="en-CA" sz="1600" b="0" i="0" u="none" kern="1200" dirty="0" err="1"/>
            <a:t>semaine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dernière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ou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consultez</a:t>
          </a:r>
          <a:r>
            <a:rPr lang="en-CA" sz="1600" b="0" i="0" u="none" kern="1200" dirty="0"/>
            <a:t> les questions </a:t>
          </a:r>
          <a:r>
            <a:rPr lang="en-CA" sz="1600" b="0" i="0" u="none" kern="1200" dirty="0" err="1"/>
            <a:t>proposées</a:t>
          </a:r>
          <a:r>
            <a:rPr lang="en-CA" sz="1600" b="0" i="0" u="none" kern="1200" dirty="0"/>
            <a:t> ci-dessous !</a:t>
          </a:r>
          <a:br>
            <a:rPr lang="en-CA" sz="1600" kern="1200" dirty="0"/>
          </a:br>
          <a:r>
            <a:rPr lang="en-CA" sz="1600" b="0" i="0" u="none" kern="1200" dirty="0"/>
            <a:t>Ou </a:t>
          </a:r>
          <a:r>
            <a:rPr lang="en-CA" sz="1600" b="0" i="0" u="none" kern="1200" dirty="0" err="1"/>
            <a:t>prenez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quelques-unes</a:t>
          </a:r>
          <a:r>
            <a:rPr lang="en-CA" sz="1600" b="0" i="0" u="none" kern="1200" dirty="0"/>
            <a:t> de </a:t>
          </a:r>
          <a:r>
            <a:rPr lang="en-CA" sz="1600" b="0" i="0" u="none" kern="1200" dirty="0" err="1"/>
            <a:t>vos</a:t>
          </a:r>
          <a:r>
            <a:rPr lang="en-CA" sz="1600" b="0" i="0" u="none" kern="1200" dirty="0"/>
            <a:t> chansons de jazz </a:t>
          </a:r>
          <a:r>
            <a:rPr lang="en-CA" sz="1600" b="0" i="0" u="none" kern="1200" dirty="0" err="1"/>
            <a:t>ou</a:t>
          </a:r>
          <a:r>
            <a:rPr lang="en-CA" sz="1600" b="0" i="0" u="none" kern="1200" dirty="0"/>
            <a:t> de pop </a:t>
          </a:r>
          <a:r>
            <a:rPr lang="en-CA" sz="1600" b="0" i="0" u="none" kern="1200" dirty="0" err="1"/>
            <a:t>préférées</a:t>
          </a:r>
          <a:r>
            <a:rPr lang="en-CA" sz="1600" b="0" i="0" u="none" kern="1200" dirty="0"/>
            <a:t> !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29589" y="2103841"/>
        <a:ext cx="5771282" cy="1675612"/>
      </dsp:txXfrm>
    </dsp:sp>
    <dsp:sp modelId="{580F2E4D-5F73-45B5-820C-800F428FBFFA}">
      <dsp:nvSpPr>
        <dsp:cNvPr id="0" name=""/>
        <dsp:cNvSpPr/>
      </dsp:nvSpPr>
      <dsp:spPr>
        <a:xfrm>
          <a:off x="-167318" y="4198356"/>
          <a:ext cx="7033554" cy="167561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45143B-D3D5-4C1C-AEE4-DFE796BF1303}">
      <dsp:nvSpPr>
        <dsp:cNvPr id="0" name=""/>
        <dsp:cNvSpPr/>
      </dsp:nvSpPr>
      <dsp:spPr>
        <a:xfrm>
          <a:off x="339553" y="4575369"/>
          <a:ext cx="921586" cy="921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C8B21A-792B-40AA-9FF0-D00FB9F39621}">
      <dsp:nvSpPr>
        <dsp:cNvPr id="0" name=""/>
        <dsp:cNvSpPr/>
      </dsp:nvSpPr>
      <dsp:spPr>
        <a:xfrm>
          <a:off x="1627636" y="4198356"/>
          <a:ext cx="5375190" cy="1675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336" tIns="177336" rIns="177336" bIns="1773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600" b="0" i="0" u="none" kern="1200" dirty="0" err="1"/>
            <a:t>Pourquoi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aimez-vous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jouer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une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certaine</a:t>
          </a:r>
          <a:r>
            <a:rPr lang="en-CA" sz="1600" b="0" i="0" u="none" kern="1200" dirty="0"/>
            <a:t> chanson ? </a:t>
          </a:r>
          <a:r>
            <a:rPr lang="en-CA" sz="1600" b="0" i="0" u="none" kern="1200" dirty="0" err="1"/>
            <a:t>Quelles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sont</a:t>
          </a:r>
          <a:r>
            <a:rPr lang="en-CA" sz="1600" b="0" i="0" u="none" kern="1200" dirty="0"/>
            <a:t> les choses </a:t>
          </a:r>
          <a:r>
            <a:rPr lang="en-CA" sz="1600" b="0" i="0" u="none" kern="1200" dirty="0" err="1"/>
            <a:t>intéressantes</a:t>
          </a:r>
          <a:r>
            <a:rPr lang="en-CA" sz="1600" b="0" i="0" u="none" kern="1200" dirty="0"/>
            <a:t> qui se </a:t>
          </a:r>
          <a:r>
            <a:rPr lang="en-CA" sz="1600" b="0" i="0" u="none" kern="1200" dirty="0" err="1"/>
            <a:t>produisent</a:t>
          </a:r>
          <a:r>
            <a:rPr lang="en-CA" sz="1600" b="0" i="0" u="none" kern="1200" dirty="0"/>
            <a:t> pendant la chanson ? De quoi parle la chanson ? Quelle </a:t>
          </a:r>
          <a:r>
            <a:rPr lang="en-CA" sz="1600" b="0" i="0" u="none" kern="1200" dirty="0" err="1"/>
            <a:t>est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l’instrumentation</a:t>
          </a:r>
          <a:r>
            <a:rPr lang="en-CA" sz="1600" b="0" i="0" u="none" kern="1200" dirty="0"/>
            <a:t> ? Quelle </a:t>
          </a:r>
          <a:r>
            <a:rPr lang="en-CA" sz="1600" b="0" i="0" u="none" kern="1200" dirty="0" err="1"/>
            <a:t>est</a:t>
          </a:r>
          <a:r>
            <a:rPr lang="en-CA" sz="1600" b="0" i="0" u="none" kern="1200" dirty="0"/>
            <a:t> </a:t>
          </a:r>
          <a:r>
            <a:rPr lang="en-CA" sz="1600" b="0" i="0" u="none" kern="1200" dirty="0" err="1"/>
            <a:t>l’émotion</a:t>
          </a:r>
          <a:r>
            <a:rPr lang="en-CA" sz="1600" b="0" i="0" u="none" kern="1200" dirty="0"/>
            <a:t> ? Quel </a:t>
          </a:r>
          <a:r>
            <a:rPr lang="en-CA" sz="1600" b="0" i="0" u="none" kern="1200" dirty="0" err="1"/>
            <a:t>est</a:t>
          </a:r>
          <a:r>
            <a:rPr lang="en-CA" sz="1600" b="0" i="0" u="none" kern="1200" dirty="0"/>
            <a:t> le </a:t>
          </a:r>
          <a:r>
            <a:rPr lang="en-CA" sz="1600" b="0" i="0" u="none" kern="1200" dirty="0" err="1"/>
            <a:t>rythme</a:t>
          </a:r>
          <a:r>
            <a:rPr lang="en-CA" sz="1600" b="0" i="0" u="none" kern="1200" dirty="0"/>
            <a:t> ?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27636" y="4198356"/>
        <a:ext cx="5375190" cy="16756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394079-6CF8-DD47-8AB1-67F7989AC88B}">
      <dsp:nvSpPr>
        <dsp:cNvPr id="0" name=""/>
        <dsp:cNvSpPr/>
      </dsp:nvSpPr>
      <dsp:spPr>
        <a:xfrm>
          <a:off x="0" y="1481"/>
          <a:ext cx="6505043" cy="191283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Les organisations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artistiques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pourraient-elles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intégrer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diverses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pratiques de performances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adaptatives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dans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une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programmation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plus large ?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Lesquelles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seraient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les plus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faciles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/simples et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lesquelles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pourraient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être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plus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difficiles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?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3377" y="94858"/>
        <a:ext cx="6318289" cy="1726078"/>
      </dsp:txXfrm>
    </dsp:sp>
    <dsp:sp modelId="{C883D1B3-676F-A243-9F08-E1C482A77F78}">
      <dsp:nvSpPr>
        <dsp:cNvPr id="0" name=""/>
        <dsp:cNvSpPr/>
      </dsp:nvSpPr>
      <dsp:spPr>
        <a:xfrm>
          <a:off x="0" y="1928475"/>
          <a:ext cx="6505043" cy="191283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La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création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de programmes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adaptatifs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est-elle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nettement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plus difficile que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d'autres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types de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programmation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(pour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vous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;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en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général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) ?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3377" y="2021852"/>
        <a:ext cx="6318289" cy="1726078"/>
      </dsp:txXfrm>
    </dsp:sp>
    <dsp:sp modelId="{14BEDA2E-B640-744A-A7D1-16795034A732}">
      <dsp:nvSpPr>
        <dsp:cNvPr id="0" name=""/>
        <dsp:cNvSpPr/>
      </dsp:nvSpPr>
      <dsp:spPr>
        <a:xfrm>
          <a:off x="0" y="3855468"/>
          <a:ext cx="6505043" cy="191283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Comment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pourrions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-nous modifier les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éléments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courants qui ne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fonctionnent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pas pour la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communauté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des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personnes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handicapées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et/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ou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un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groupe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neurodivergent dans la pratique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artistique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(par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exemple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, les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sièges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de type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théâtre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 ; la </a:t>
          </a:r>
          <a:r>
            <a:rPr lang="en-CA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programmation</a:t>
          </a:r>
          <a:r>
            <a:rPr lang="en-CA" sz="2000" kern="1200" dirty="0">
              <a:latin typeface="Arial" panose="020B0604020202020204" pitchFamily="34" charset="0"/>
              <a:cs typeface="Arial" panose="020B0604020202020204" pitchFamily="34" charset="0"/>
            </a:rPr>
            <a:t>) ?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3377" y="3948845"/>
        <a:ext cx="6318289" cy="17260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5/17/25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5/17/25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Arial" panose="020B0604020202020204" pitchFamily="34" charset="0"/>
              </a:defRPr>
            </a:lvl1pPr>
          </a:lstStyle>
          <a:p>
            <a:fld id="{B61BEF0D-F0BB-DE4B-95CE-6DB70DBA9567}" type="datetimeFigureOut">
              <a:rPr lang="en-US" smtClean="0"/>
              <a:pPr/>
              <a:t>5/17/25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Arial" panose="020B0604020202020204" pitchFamily="34" charset="0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b="0" i="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Arial" panose="020B0604020202020204" pitchFamily="34" charset="0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b="0" i="0" kern="1200" cap="none">
          <a:solidFill>
            <a:schemeClr val="tx1">
              <a:lumMod val="85000"/>
              <a:lumOff val="15000"/>
            </a:schemeClr>
          </a:solidFill>
          <a:effectLst/>
          <a:latin typeface="Arial" panose="020B0604020202020204" pitchFamily="34" charset="0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b="0" i="0" kern="1200" cap="none">
          <a:solidFill>
            <a:schemeClr val="tx1">
              <a:lumMod val="85000"/>
              <a:lumOff val="15000"/>
            </a:schemeClr>
          </a:solidFill>
          <a:effectLst/>
          <a:latin typeface="Arial" panose="020B0604020202020204" pitchFamily="34" charset="0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b="0" i="0" kern="1200" cap="none">
          <a:solidFill>
            <a:schemeClr val="tx1">
              <a:lumMod val="85000"/>
              <a:lumOff val="15000"/>
            </a:schemeClr>
          </a:solidFill>
          <a:effectLst/>
          <a:latin typeface="Arial" panose="020B0604020202020204" pitchFamily="34" charset="0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b="0" i="0" kern="1200" cap="none">
          <a:solidFill>
            <a:schemeClr val="tx1">
              <a:lumMod val="85000"/>
              <a:lumOff val="15000"/>
            </a:schemeClr>
          </a:solidFill>
          <a:effectLst/>
          <a:latin typeface="Arial" panose="020B0604020202020204" pitchFamily="34" charset="0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b="0" i="0" kern="1200" cap="none">
          <a:solidFill>
            <a:schemeClr val="tx1">
              <a:lumMod val="85000"/>
              <a:lumOff val="15000"/>
            </a:schemeClr>
          </a:solidFill>
          <a:effectLst/>
          <a:latin typeface="Arial" panose="020B0604020202020204" pitchFamily="34" charset="0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3.png"/><Relationship Id="rId7" Type="http://schemas.openxmlformats.org/officeDocument/2006/relationships/image" Target="../media/image18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6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g"/><Relationship Id="rId5" Type="http://schemas.openxmlformats.org/officeDocument/2006/relationships/image" Target="../media/image24.jp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7" Type="http://schemas.openxmlformats.org/officeDocument/2006/relationships/image" Target="../media/image39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g"/><Relationship Id="rId5" Type="http://schemas.openxmlformats.org/officeDocument/2006/relationships/image" Target="../media/image37.jpg"/><Relationship Id="rId4" Type="http://schemas.openxmlformats.org/officeDocument/2006/relationships/image" Target="../media/image36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jpe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ooclap.com/en/live-quiz/" TargetMode="Externa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40.png"/><Relationship Id="rId9" Type="http://schemas.microsoft.com/office/2007/relationships/diagramDrawing" Target="../diagrams/drawing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77108-B108-B348-9866-D5CF64BA8F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0650" y="2588740"/>
            <a:ext cx="9570699" cy="1680519"/>
          </a:xfrm>
        </p:spPr>
        <p:txBody>
          <a:bodyPr>
            <a:noAutofit/>
          </a:bodyPr>
          <a:lstStyle/>
          <a:p>
            <a:r>
              <a:rPr lang="en-CA" sz="4800" b="1" dirty="0"/>
              <a:t>Performances </a:t>
            </a:r>
            <a:r>
              <a:rPr lang="en-CA" sz="4800" b="1" dirty="0" err="1"/>
              <a:t>Adaptives</a:t>
            </a:r>
            <a:r>
              <a:rPr lang="en-CA" sz="4800" b="1" dirty="0"/>
              <a:t> </a:t>
            </a:r>
            <a:br>
              <a:rPr lang="en-CA" sz="4800" b="1" dirty="0"/>
            </a:br>
            <a:r>
              <a:rPr lang="en-CA" sz="4800" b="1" dirty="0" err="1"/>
              <a:t>Partie</a:t>
            </a:r>
            <a:r>
              <a:rPr lang="en-CA" sz="4800" b="1" dirty="0"/>
              <a:t> II</a:t>
            </a:r>
            <a:endParaRPr lang="en-CA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72612C-B53E-B34C-8A33-734822547D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73889" y="5175726"/>
            <a:ext cx="3014917" cy="1210041"/>
          </a:xfrm>
        </p:spPr>
        <p:txBody>
          <a:bodyPr>
            <a:noAutofit/>
          </a:bodyPr>
          <a:lstStyle/>
          <a:p>
            <a:r>
              <a:rPr lang="en-US" sz="2000" dirty="0"/>
              <a:t>Grâce à:</a:t>
            </a:r>
          </a:p>
          <a:p>
            <a:r>
              <a:rPr lang="en-US" sz="2000" dirty="0"/>
              <a:t> Dr. Erin Parkes and </a:t>
            </a:r>
          </a:p>
          <a:p>
            <a:r>
              <a:rPr lang="en-US" sz="2000" dirty="0"/>
              <a:t>Dr. Jenna Richards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5F8C08-AD1E-9A67-0DF4-CD3A20F52EEE}"/>
              </a:ext>
            </a:extLst>
          </p:cNvPr>
          <p:cNvSpPr txBox="1"/>
          <p:nvPr/>
        </p:nvSpPr>
        <p:spPr>
          <a:xfrm>
            <a:off x="9757258" y="6385767"/>
            <a:ext cx="22481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2000" dirty="0">
                <a:latin typeface="Arial" panose="020B0604020202020204" pitchFamily="34" charset="0"/>
                <a:cs typeface="Arial" panose="020B0604020202020204" pitchFamily="34" charset="0"/>
              </a:rPr>
              <a:t>CC-BY NC SA 4.0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939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47E35-D7B7-5C74-776E-E5DD4D579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 </a:t>
            </a:r>
            <a:r>
              <a:rPr lang="en-US" dirty="0" err="1"/>
              <a:t>cours</a:t>
            </a:r>
            <a:r>
              <a:rPr lang="en-US" dirty="0"/>
              <a:t> du jour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01ED1-A984-1297-29DB-4588BC029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indent="0">
              <a:lnSpc>
                <a:spcPct val="200000"/>
              </a:lnSpc>
              <a:buNone/>
            </a:pP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• Revoir et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réfléchir</a:t>
            </a: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sur la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Partie</a:t>
            </a: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I des Performances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Adaptatives</a:t>
            </a:r>
            <a:endParaRPr lang="en-CA" sz="2000" dirty="0">
              <a:solidFill>
                <a:srgbClr val="000000"/>
              </a:solidFill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indent="0">
              <a:lnSpc>
                <a:spcPct val="200000"/>
              </a:lnSpc>
              <a:buNone/>
            </a:pP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•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Présenter</a:t>
            </a: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les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objectifs</a:t>
            </a: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d'apprentissage</a:t>
            </a:r>
            <a:b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•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Discuter</a:t>
            </a: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des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catégories</a:t>
            </a: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3 et 4 du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modèle</a:t>
            </a: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de concert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adaptatif</a:t>
            </a: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000" dirty="0">
                <a:solidFill>
                  <a:srgbClr val="00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Richards et Parkes)</a:t>
            </a:r>
            <a:b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•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Activité</a:t>
            </a: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sur les performances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adaptatives</a:t>
            </a:r>
            <a:b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• Revoir les modules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d'inclusivité</a:t>
            </a:r>
            <a:r>
              <a:rPr lang="en-CA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et </a:t>
            </a:r>
            <a:r>
              <a:rPr lang="en-CA" sz="2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d'accessibilité</a:t>
            </a:r>
            <a:endParaRPr lang="en-CA" sz="2000" dirty="0">
              <a:solidFill>
                <a:srgbClr val="000000"/>
              </a:solidFill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2971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undles of colorful yarn">
            <a:extLst>
              <a:ext uri="{FF2B5EF4-FFF2-40B4-BE49-F238E27FC236}">
                <a16:creationId xmlns:a16="http://schemas.microsoft.com/office/drawing/2014/main" id="{D75BE7C5-9340-C542-99B4-110496CD0F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32" b="476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986884-77BF-0244-AED1-0257945D7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7780" y="1205392"/>
            <a:ext cx="8480263" cy="1057021"/>
          </a:xfrm>
          <a:solidFill>
            <a:srgbClr val="D2D8DD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dirty="0"/>
              <a:t>Revue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83EE1F-49C5-FD15-4E17-7EAABD31833E}"/>
              </a:ext>
            </a:extLst>
          </p:cNvPr>
          <p:cNvSpPr txBox="1"/>
          <p:nvPr/>
        </p:nvSpPr>
        <p:spPr>
          <a:xfrm>
            <a:off x="1827779" y="2429656"/>
            <a:ext cx="8480263" cy="2563009"/>
          </a:xfrm>
          <a:prstGeom prst="rect">
            <a:avLst/>
          </a:prstGeom>
          <a:solidFill>
            <a:srgbClr val="D2D8DD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CA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Quelles</a:t>
            </a:r>
            <a:r>
              <a:rPr lang="en-CA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CA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étaient</a:t>
            </a:r>
            <a:r>
              <a:rPr lang="en-CA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les quatre </a:t>
            </a:r>
            <a:r>
              <a:rPr lang="en-CA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catégories</a:t>
            </a:r>
            <a:r>
              <a:rPr lang="en-CA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de performances </a:t>
            </a:r>
            <a:r>
              <a:rPr lang="en-CA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adaptatives</a:t>
            </a:r>
            <a:r>
              <a:rPr lang="en-CA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? </a:t>
            </a:r>
          </a:p>
          <a:p>
            <a:endParaRPr lang="en-CA" sz="24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CA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Quels</a:t>
            </a: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étaient</a:t>
            </a: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certains</a:t>
            </a: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des </a:t>
            </a:r>
            <a:r>
              <a:rPr lang="en-CA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éléments</a:t>
            </a: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travail </a:t>
            </a:r>
            <a:r>
              <a:rPr lang="en-CA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pré</a:t>
            </a: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-spectacle?</a:t>
            </a:r>
            <a:r>
              <a:rPr lang="en-CA" sz="2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</a:t>
            </a: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 </a:t>
            </a:r>
            <a:r>
              <a:rPr lang="en-CA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l'audit</a:t>
            </a: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environnemental</a:t>
            </a: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?</a:t>
            </a:r>
            <a:endParaRPr lang="en-CA" sz="2400" dirty="0">
              <a:solidFill>
                <a:srgbClr val="000000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20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Que </a:t>
            </a:r>
            <a:r>
              <a:rPr lang="en-CA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pensez-vous</a:t>
            </a: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du </a:t>
            </a:r>
            <a:r>
              <a:rPr lang="en-CA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modèle</a:t>
            </a: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jusqu'à</a:t>
            </a: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présent</a:t>
            </a:r>
            <a:r>
              <a:rPr lang="en-CA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? </a:t>
            </a:r>
            <a:endParaRPr lang="en-CA" sz="2400" dirty="0">
              <a:solidFill>
                <a:srgbClr val="000000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EAFFDF-88EB-B991-2382-3AF047F0B160}"/>
              </a:ext>
            </a:extLst>
          </p:cNvPr>
          <p:cNvSpPr txBox="1"/>
          <p:nvPr/>
        </p:nvSpPr>
        <p:spPr>
          <a:xfrm>
            <a:off x="1463040" y="5206988"/>
            <a:ext cx="9265920" cy="1477328"/>
          </a:xfrm>
          <a:prstGeom prst="rect">
            <a:avLst/>
          </a:prstGeom>
          <a:solidFill>
            <a:srgbClr val="D2D9D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Arial" panose="020B0604020202020204" pitchFamily="34" charset="0"/>
              </a:rPr>
              <a:t>Aujourd’hui</a:t>
            </a:r>
            <a:r>
              <a:rPr lang="en-US" sz="2400" dirty="0">
                <a:latin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</a:rPr>
              <a:t>Discuter</a:t>
            </a:r>
            <a:r>
              <a:rPr lang="en-US" sz="2400" dirty="0">
                <a:latin typeface="Arial" panose="020B0604020202020204" pitchFamily="34" charset="0"/>
              </a:rPr>
              <a:t> les deux </a:t>
            </a:r>
            <a:r>
              <a:rPr lang="en-US" sz="2400" dirty="0" err="1">
                <a:latin typeface="Arial" panose="020B0604020202020204" pitchFamily="34" charset="0"/>
              </a:rPr>
              <a:t>dernières</a:t>
            </a:r>
            <a:r>
              <a:rPr lang="en-US" sz="2400" dirty="0">
                <a:latin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</a:rPr>
              <a:t>catégories</a:t>
            </a:r>
            <a:r>
              <a:rPr lang="en-US" sz="2400" dirty="0">
                <a:latin typeface="Arial" panose="020B0604020202020204" pitchFamily="34" charset="0"/>
              </a:rPr>
              <a:t> du </a:t>
            </a:r>
            <a:r>
              <a:rPr lang="en-US" sz="2400" dirty="0" err="1">
                <a:latin typeface="Arial" panose="020B0604020202020204" pitchFamily="34" charset="0"/>
              </a:rPr>
              <a:t>modèle</a:t>
            </a:r>
            <a:r>
              <a:rPr lang="en-US" sz="2400" dirty="0">
                <a:latin typeface="Arial" panose="020B0604020202020204" pitchFamily="34" charset="0"/>
              </a:rPr>
              <a:t> de performance adaptative et revue de </a:t>
            </a:r>
            <a:r>
              <a:rPr lang="en-US" sz="2400" dirty="0" err="1">
                <a:latin typeface="Arial" panose="020B0604020202020204" pitchFamily="34" charset="0"/>
              </a:rPr>
              <a:t>l’inclusivité</a:t>
            </a:r>
            <a:r>
              <a:rPr lang="en-US" sz="2400" dirty="0">
                <a:latin typeface="Arial" panose="020B0604020202020204" pitchFamily="34" charset="0"/>
              </a:rPr>
              <a:t> et </a:t>
            </a:r>
            <a:r>
              <a:rPr lang="en-US" sz="2400" dirty="0" err="1">
                <a:latin typeface="Arial" panose="020B0604020202020204" pitchFamily="34" charset="0"/>
              </a:rPr>
              <a:t>l’accessibilité</a:t>
            </a:r>
            <a:endParaRPr lang="en-US" sz="2400" dirty="0"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07763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FAE89-4221-B9C9-DD49-0C68AE5E7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800" dirty="0" err="1">
                <a:cs typeface="Arial" panose="020B0604020202020204" pitchFamily="34" charset="0"/>
              </a:rPr>
              <a:t>Objectifs</a:t>
            </a:r>
            <a:r>
              <a:rPr lang="en-US" sz="3800" dirty="0">
                <a:cs typeface="Arial" panose="020B0604020202020204" pitchFamily="34" charset="0"/>
              </a:rPr>
              <a:t> </a:t>
            </a:r>
            <a:r>
              <a:rPr lang="en-US" sz="3800" dirty="0" err="1">
                <a:cs typeface="Arial" panose="020B0604020202020204" pitchFamily="34" charset="0"/>
              </a:rPr>
              <a:t>d'apprentissage</a:t>
            </a:r>
            <a:endParaRPr lang="en-US" sz="3800" dirty="0"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45734-2226-9E33-1B5A-DBBFEC0DC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1" y="2781521"/>
            <a:ext cx="9372598" cy="3318936"/>
          </a:xfrm>
        </p:spPr>
        <p:txBody>
          <a:bodyPr>
            <a:noAutofit/>
          </a:bodyPr>
          <a:lstStyle/>
          <a:p>
            <a:pPr marL="342900" lvl="0" indent="-342900">
              <a:buClrTx/>
              <a:buFont typeface="+mj-lt"/>
              <a:buAutoNum type="arabicPeriod"/>
            </a:pP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Définir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les parties 3 et 4 du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modèle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de concert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adaptatif</a:t>
            </a:r>
            <a:endParaRPr lang="en-CA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ClrTx/>
              <a:buFont typeface="+mj-lt"/>
              <a:buAutoNum type="arabicPeriod"/>
            </a:pP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Définir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et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postuler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les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différents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environnements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où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les performances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adaptatives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sont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ou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pourraient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être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réalisées</a:t>
            </a:r>
            <a:endParaRPr lang="en-CA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ClrTx/>
              <a:buFont typeface="+mj-lt"/>
              <a:buAutoNum type="arabicPeriod"/>
            </a:pP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Interpréter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et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discuter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des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problèmes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courants pour les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environnements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de performances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adaptatives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et les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communautés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qu'elles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cherchent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à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servir</a:t>
            </a:r>
            <a:endParaRPr lang="en-CA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ClrTx/>
              <a:buFont typeface="+mj-lt"/>
              <a:buAutoNum type="arabicPeriod"/>
            </a:pP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Planifier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des programmes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adaptatifs</a:t>
            </a:r>
            <a:r>
              <a:rPr lang="en-CA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potentiels</a:t>
            </a:r>
            <a:endParaRPr lang="en-CA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5806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830BA-2D26-7749-8FED-3C56D8D2F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7024" y="1031709"/>
            <a:ext cx="3555054" cy="4794578"/>
          </a:xfrm>
        </p:spPr>
        <p:txBody>
          <a:bodyPr>
            <a:normAutofit/>
          </a:bodyPr>
          <a:lstStyle/>
          <a:p>
            <a:r>
              <a:rPr lang="en-CA" sz="3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Revue des quatre </a:t>
            </a:r>
            <a:r>
              <a:rPr lang="en-CA" sz="3000" b="1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catégories</a:t>
            </a:r>
            <a:endParaRPr lang="en-US" sz="3000" dirty="0">
              <a:solidFill>
                <a:srgbClr val="262626"/>
              </a:solidFill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 descr="The Four Categories of adaptation with icons: Preliminary or Pre-show work, Environmental Audit, Visual and Extra-Musical Aids, and Programming Considerations">
            <a:extLst>
              <a:ext uri="{FF2B5EF4-FFF2-40B4-BE49-F238E27FC236}">
                <a16:creationId xmlns:a16="http://schemas.microsoft.com/office/drawing/2014/main" id="{BA17EE9E-2F33-450F-9C5B-2AF5660EFC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796376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015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27E26942-98D3-4165-B38A-63C16BDF6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2C2A9551-8286-49CA-BBAD-C9EDC4C11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5537D9E9-B514-4404-BFC3-5CBEDA888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5EED875C-CF65-41D6-80BB-B9927D3ACA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>
                <a:latin typeface="Arial" panose="020B0604020202020204" pitchFamily="34" charset="0"/>
              </a:endParaRPr>
            </a:p>
          </p:txBody>
        </p:sp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8EEE05CE-FD39-49D7-B1DC-97F47AC19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C457D2B2-8F64-4CC9-B35C-5AB848D4E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02C23B0-2C19-3449-808D-049EB36D5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504" y="982132"/>
            <a:ext cx="5296302" cy="1416721"/>
          </a:xfrm>
        </p:spPr>
        <p:txBody>
          <a:bodyPr>
            <a:normAutofit/>
          </a:bodyPr>
          <a:lstStyle/>
          <a:p>
            <a:r>
              <a:rPr lang="en-US" sz="4000" dirty="0"/>
              <a:t>Aides extra-musicales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24EAC194-027A-40BE-95EB-F1EA2D2DA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66A78-246C-B34B-A63B-5E559B4EC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281" y="2846661"/>
            <a:ext cx="4777494" cy="3318936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en-US" sz="2200" dirty="0" err="1"/>
              <a:t>Objets</a:t>
            </a:r>
            <a:r>
              <a:rPr lang="en-US" sz="2200" dirty="0"/>
              <a:t> à </a:t>
            </a:r>
            <a:r>
              <a:rPr lang="en-US" sz="2200" dirty="0" err="1"/>
              <a:t>manipuler</a:t>
            </a:r>
            <a:r>
              <a:rPr lang="en-US" sz="2200" dirty="0"/>
              <a:t>, </a:t>
            </a:r>
            <a:r>
              <a:rPr lang="en-US" sz="2200" dirty="0" err="1"/>
              <a:t>jouets</a:t>
            </a:r>
            <a:r>
              <a:rPr lang="en-US" sz="2200" dirty="0"/>
              <a:t> </a:t>
            </a:r>
            <a:r>
              <a:rPr lang="en-US" sz="2200" dirty="0" err="1"/>
              <a:t>sensoriels</a:t>
            </a:r>
            <a:r>
              <a:rPr lang="en-US" sz="2200" dirty="0"/>
              <a:t> </a:t>
            </a:r>
          </a:p>
          <a:p>
            <a:pPr>
              <a:buClr>
                <a:schemeClr val="tx1"/>
              </a:buClr>
            </a:pPr>
            <a:r>
              <a:rPr lang="en-US" sz="2200" dirty="0"/>
              <a:t>N'oubliez pas de </a:t>
            </a:r>
            <a:r>
              <a:rPr lang="en-US" sz="2200" dirty="0" err="1"/>
              <a:t>désinfecter</a:t>
            </a:r>
            <a:r>
              <a:rPr lang="en-US" sz="2200" dirty="0"/>
              <a:t> </a:t>
            </a:r>
            <a:r>
              <a:rPr lang="en-US" sz="2200" dirty="0" err="1"/>
              <a:t>ces</a:t>
            </a:r>
            <a:r>
              <a:rPr lang="en-US" sz="2200" dirty="0"/>
              <a:t> </a:t>
            </a:r>
            <a:r>
              <a:rPr lang="en-US" sz="2200" dirty="0" err="1"/>
              <a:t>objets</a:t>
            </a:r>
            <a:r>
              <a:rPr lang="en-US" sz="2200" dirty="0"/>
              <a:t> entre les performances</a:t>
            </a:r>
            <a:endParaRPr lang="en-US" sz="1800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44FCBB35-9C7D-454A-913C-5C78C1BB9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04708" y="1087821"/>
            <a:ext cx="2488529" cy="2227885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pic>
        <p:nvPicPr>
          <p:cNvPr id="6" name="Picture 5" descr="Toy cars lined up in a row on floor">
            <a:extLst>
              <a:ext uri="{FF2B5EF4-FFF2-40B4-BE49-F238E27FC236}">
                <a16:creationId xmlns:a16="http://schemas.microsoft.com/office/drawing/2014/main" id="{800CF1C4-B5D2-772D-E84A-2890FD565E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8200" y="1490549"/>
            <a:ext cx="2156354" cy="1433975"/>
          </a:xfrm>
          <a:prstGeom prst="rect">
            <a:avLst/>
          </a:prstGeom>
        </p:spPr>
      </p:pic>
      <p:sp>
        <p:nvSpPr>
          <p:cNvPr id="60" name="Rectangle 59">
            <a:extLst>
              <a:ext uri="{FF2B5EF4-FFF2-40B4-BE49-F238E27FC236}">
                <a16:creationId xmlns:a16="http://schemas.microsoft.com/office/drawing/2014/main" id="{20996CAB-BE2B-47B2-9653-1B02BA8F3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1087821"/>
            <a:ext cx="2240567" cy="2226099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pic>
        <p:nvPicPr>
          <p:cNvPr id="13" name="Picture 12" descr="Child playing with blocks">
            <a:extLst>
              <a:ext uri="{FF2B5EF4-FFF2-40B4-BE49-F238E27FC236}">
                <a16:creationId xmlns:a16="http://schemas.microsoft.com/office/drawing/2014/main" id="{42F1D122-9739-0042-8B22-3BDB241892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34170" y="1568412"/>
            <a:ext cx="1914981" cy="1278249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E019FA98-7A89-4E6B-881A-C8D19F1FC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04708" y="3486394"/>
            <a:ext cx="2488529" cy="227558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pic>
        <p:nvPicPr>
          <p:cNvPr id="4" name="Picture 3" descr="Woman kissing child who is playing with a fidget">
            <a:extLst>
              <a:ext uri="{FF2B5EF4-FFF2-40B4-BE49-F238E27FC236}">
                <a16:creationId xmlns:a16="http://schemas.microsoft.com/office/drawing/2014/main" id="{3E42CC6F-0836-BC82-9B47-DB0DEE997D5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8200" y="3919320"/>
            <a:ext cx="2156354" cy="1439366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D7C77F71-83B3-449E-8CD6-0652103C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3486394"/>
            <a:ext cx="2240567" cy="227558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pic>
        <p:nvPicPr>
          <p:cNvPr id="8" name="Picture 7" descr="Spring coiled multicolored children's toy">
            <a:extLst>
              <a:ext uri="{FF2B5EF4-FFF2-40B4-BE49-F238E27FC236}">
                <a16:creationId xmlns:a16="http://schemas.microsoft.com/office/drawing/2014/main" id="{72AE5D8A-8C08-ABBE-9DA0-3C8254C6CCF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34170" y="3920886"/>
            <a:ext cx="1914981" cy="143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624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C4937-193A-55AA-46CE-4E6CD031E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262626"/>
                </a:solidFill>
              </a:rPr>
              <a:t>Aides extra-musicales (suite)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383425-C2F9-F336-4784-C18ECC3272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3992270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22290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6F1A1B1-D72D-4219-AE30-3EDB2FD2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601FE7BE-30C9-47E1-AA23-7FC5DE0C9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58256DDC-2B46-4CBD-98CD-4843A1D36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AB299BC9-AA13-472C-B2CB-8B1A49F1D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>
                <a:latin typeface="Arial" panose="020B0604020202020204" pitchFamily="34" charset="0"/>
              </a:endParaRPr>
            </a:p>
          </p:txBody>
        </p:sp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CCEA125A-C8E0-43E9-A034-878F58FA9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BC268254-A470-41D9-884E-9DE377E94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4291CD4-D3B3-254E-9A2A-CBCBE7106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667015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/>
              <a:t>Aides extra-musicales (suite)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1F510FDE-DE95-4B70-9D1C-7214BFCC3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92391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8504D-E595-024A-A3AD-BD0009910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4" y="2929464"/>
            <a:ext cx="4673373" cy="3318936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en-US" sz="1800" dirty="0">
                <a:cs typeface="Arial" panose="020B0604020202020204" pitchFamily="34" charset="0"/>
              </a:rPr>
              <a:t>Des </a:t>
            </a:r>
            <a:r>
              <a:rPr lang="en-US" sz="1800" dirty="0" err="1">
                <a:cs typeface="Arial" panose="020B0604020202020204" pitchFamily="34" charset="0"/>
              </a:rPr>
              <a:t>écouteurs</a:t>
            </a:r>
            <a:r>
              <a:rPr lang="en-US" sz="1800" dirty="0">
                <a:cs typeface="Arial" panose="020B0604020202020204" pitchFamily="34" charset="0"/>
              </a:rPr>
              <a:t> à </a:t>
            </a:r>
            <a:r>
              <a:rPr lang="en-US" sz="1800" dirty="0" err="1">
                <a:cs typeface="Arial" panose="020B0604020202020204" pitchFamily="34" charset="0"/>
              </a:rPr>
              <a:t>réduction</a:t>
            </a:r>
            <a:r>
              <a:rPr lang="en-US" sz="1800" dirty="0">
                <a:cs typeface="Arial" panose="020B0604020202020204" pitchFamily="34" charset="0"/>
              </a:rPr>
              <a:t> de bruit </a:t>
            </a:r>
            <a:r>
              <a:rPr lang="en-US" sz="1800" dirty="0" err="1">
                <a:cs typeface="Arial" panose="020B0604020202020204" pitchFamily="34" charset="0"/>
              </a:rPr>
              <a:t>ou</a:t>
            </a:r>
            <a:r>
              <a:rPr lang="en-US" sz="1800" dirty="0">
                <a:cs typeface="Arial" panose="020B0604020202020204" pitchFamily="34" charset="0"/>
              </a:rPr>
              <a:t> des </a:t>
            </a:r>
            <a:r>
              <a:rPr lang="en-US" sz="1800" dirty="0" err="1">
                <a:cs typeface="Arial" panose="020B0604020202020204" pitchFamily="34" charset="0"/>
              </a:rPr>
              <a:t>écouteurs</a:t>
            </a:r>
            <a:r>
              <a:rPr lang="en-US" sz="1800" dirty="0">
                <a:cs typeface="Arial" panose="020B0604020202020204" pitchFamily="34" charset="0"/>
              </a:rPr>
              <a:t> anti-bruit </a:t>
            </a:r>
          </a:p>
          <a:p>
            <a:pPr>
              <a:buClr>
                <a:schemeClr val="tx1"/>
              </a:buClr>
            </a:pPr>
            <a:r>
              <a:rPr lang="en-US" sz="1800" dirty="0" err="1">
                <a:cs typeface="Arial" panose="020B0604020202020204" pitchFamily="34" charset="0"/>
              </a:rPr>
              <a:t>L’interprétation</a:t>
            </a:r>
            <a:r>
              <a:rPr lang="en-US" sz="1800" dirty="0">
                <a:cs typeface="Arial" panose="020B0604020202020204" pitchFamily="34" charset="0"/>
              </a:rPr>
              <a:t> </a:t>
            </a:r>
            <a:r>
              <a:rPr lang="en-US" sz="1800" dirty="0" err="1">
                <a:cs typeface="Arial" panose="020B0604020202020204" pitchFamily="34" charset="0"/>
              </a:rPr>
              <a:t>en</a:t>
            </a:r>
            <a:r>
              <a:rPr lang="en-US" sz="1800" dirty="0">
                <a:cs typeface="Arial" panose="020B0604020202020204" pitchFamily="34" charset="0"/>
              </a:rPr>
              <a:t> langue des </a:t>
            </a:r>
            <a:r>
              <a:rPr lang="en-US" sz="1800" dirty="0" err="1">
                <a:cs typeface="Arial" panose="020B0604020202020204" pitchFamily="34" charset="0"/>
              </a:rPr>
              <a:t>signes</a:t>
            </a:r>
            <a:r>
              <a:rPr lang="en-US" sz="1800" dirty="0">
                <a:cs typeface="Arial" panose="020B0604020202020204" pitchFamily="34" charset="0"/>
              </a:rPr>
              <a:t> américaine (ASL) et/</a:t>
            </a:r>
            <a:r>
              <a:rPr lang="en-US" sz="1800" dirty="0" err="1">
                <a:cs typeface="Arial" panose="020B0604020202020204" pitchFamily="34" charset="0"/>
              </a:rPr>
              <a:t>ou</a:t>
            </a:r>
            <a:r>
              <a:rPr lang="en-US" sz="1800" dirty="0">
                <a:cs typeface="Arial" panose="020B0604020202020204" pitchFamily="34" charset="0"/>
              </a:rPr>
              <a:t> les </a:t>
            </a:r>
            <a:r>
              <a:rPr lang="en-US" sz="1800" dirty="0" err="1">
                <a:cs typeface="Arial" panose="020B0604020202020204" pitchFamily="34" charset="0"/>
              </a:rPr>
              <a:t>appareils</a:t>
            </a:r>
            <a:r>
              <a:rPr lang="en-US" sz="1800" dirty="0">
                <a:cs typeface="Arial" panose="020B0604020202020204" pitchFamily="34" charset="0"/>
              </a:rPr>
              <a:t> </a:t>
            </a:r>
            <a:r>
              <a:rPr lang="en-US" sz="1800" dirty="0" err="1">
                <a:cs typeface="Arial" panose="020B0604020202020204" pitchFamily="34" charset="0"/>
              </a:rPr>
              <a:t>auditifs</a:t>
            </a:r>
            <a:r>
              <a:rPr lang="en-US" sz="1800" dirty="0">
                <a:cs typeface="Arial" panose="020B0604020202020204" pitchFamily="34" charset="0"/>
              </a:rPr>
              <a:t> </a:t>
            </a:r>
          </a:p>
          <a:p>
            <a:pPr>
              <a:buClr>
                <a:schemeClr val="tx1"/>
              </a:buClr>
            </a:pPr>
            <a:r>
              <a:rPr lang="en-US" sz="1800" dirty="0" err="1">
                <a:cs typeface="Arial" panose="020B0604020202020204" pitchFamily="34" charset="0"/>
              </a:rPr>
              <a:t>Autorisez</a:t>
            </a:r>
            <a:r>
              <a:rPr lang="en-US" sz="1800" dirty="0">
                <a:cs typeface="Arial" panose="020B0604020202020204" pitchFamily="34" charset="0"/>
              </a:rPr>
              <a:t> les </a:t>
            </a:r>
            <a:r>
              <a:rPr lang="en-US" sz="1800" dirty="0" err="1">
                <a:cs typeface="Arial" panose="020B0604020202020204" pitchFamily="34" charset="0"/>
              </a:rPr>
              <a:t>animaux</a:t>
            </a:r>
            <a:r>
              <a:rPr lang="en-US" sz="1800" dirty="0">
                <a:cs typeface="Arial" panose="020B0604020202020204" pitchFamily="34" charset="0"/>
              </a:rPr>
              <a:t> </a:t>
            </a:r>
            <a:r>
              <a:rPr lang="en-US" sz="1800" dirty="0" err="1">
                <a:cs typeface="Arial" panose="020B0604020202020204" pitchFamily="34" charset="0"/>
              </a:rPr>
              <a:t>d’assistance</a:t>
            </a:r>
            <a:r>
              <a:rPr lang="en-US" sz="1800" dirty="0">
                <a:cs typeface="Arial" panose="020B0604020202020204" pitchFamily="34" charset="0"/>
              </a:rPr>
              <a:t> et les </a:t>
            </a:r>
            <a:r>
              <a:rPr lang="en-US" sz="1800" dirty="0" err="1">
                <a:cs typeface="Arial" panose="020B0604020202020204" pitchFamily="34" charset="0"/>
              </a:rPr>
              <a:t>objets</a:t>
            </a:r>
            <a:r>
              <a:rPr lang="en-US" sz="1800" dirty="0">
                <a:cs typeface="Arial" panose="020B0604020202020204" pitchFamily="34" charset="0"/>
              </a:rPr>
              <a:t> de </a:t>
            </a:r>
            <a:r>
              <a:rPr lang="en-US" sz="1800" dirty="0" err="1">
                <a:cs typeface="Arial" panose="020B0604020202020204" pitchFamily="34" charset="0"/>
              </a:rPr>
              <a:t>confort</a:t>
            </a:r>
            <a:r>
              <a:rPr lang="en-US" sz="1800" dirty="0">
                <a:cs typeface="Arial" panose="020B0604020202020204" pitchFamily="34" charset="0"/>
              </a:rPr>
              <a:t> </a:t>
            </a:r>
          </a:p>
          <a:p>
            <a:pPr>
              <a:buClr>
                <a:schemeClr val="tx1"/>
              </a:buClr>
            </a:pPr>
            <a:r>
              <a:rPr lang="en-CA" sz="18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Connectez-vous</a:t>
            </a:r>
            <a:r>
              <a:rPr lang="en-CA" sz="1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avec des </a:t>
            </a:r>
            <a:r>
              <a:rPr lang="en-CA" sz="18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chiens</a:t>
            </a:r>
            <a:r>
              <a:rPr lang="en-CA" sz="1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de </a:t>
            </a:r>
            <a:r>
              <a:rPr lang="en-CA" sz="18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thérapie</a:t>
            </a:r>
            <a:r>
              <a:rPr lang="en-CA" sz="1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18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locaux</a:t>
            </a:r>
            <a:endParaRPr lang="en-US" sz="1800" dirty="0">
              <a:cs typeface="Arial" panose="020B0604020202020204" pitchFamily="34" charset="0"/>
            </a:endParaRPr>
          </a:p>
        </p:txBody>
      </p:sp>
      <p:pic>
        <p:nvPicPr>
          <p:cNvPr id="9" name="Picture 8" descr="A person's hands with gold star confetti">
            <a:extLst>
              <a:ext uri="{FF2B5EF4-FFF2-40B4-BE49-F238E27FC236}">
                <a16:creationId xmlns:a16="http://schemas.microsoft.com/office/drawing/2014/main" id="{5BF6D1DD-698F-424B-B049-E6EB6463E9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2185" y="1566808"/>
            <a:ext cx="2254829" cy="1505098"/>
          </a:xfrm>
          <a:prstGeom prst="rect">
            <a:avLst/>
          </a:prstGeom>
        </p:spPr>
      </p:pic>
      <p:pic>
        <p:nvPicPr>
          <p:cNvPr id="4" name="Picture 3" descr="People having sign language conversation">
            <a:extLst>
              <a:ext uri="{FF2B5EF4-FFF2-40B4-BE49-F238E27FC236}">
                <a16:creationId xmlns:a16="http://schemas.microsoft.com/office/drawing/2014/main" id="{4D523B50-A121-E8B9-B9CE-7ADBC3C118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2311" y="3823724"/>
            <a:ext cx="2254703" cy="1505014"/>
          </a:xfrm>
          <a:prstGeom prst="rect">
            <a:avLst/>
          </a:prstGeom>
        </p:spPr>
      </p:pic>
      <p:pic>
        <p:nvPicPr>
          <p:cNvPr id="42" name="Picture 41" descr="Headphones placed on surface illuminated by neon light">
            <a:extLst>
              <a:ext uri="{FF2B5EF4-FFF2-40B4-BE49-F238E27FC236}">
                <a16:creationId xmlns:a16="http://schemas.microsoft.com/office/drawing/2014/main" id="{14B116A6-0482-E745-8959-4EC0A3D50FB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24859" y="2689489"/>
            <a:ext cx="2254829" cy="1505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472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>
                <a:latin typeface="Arial" panose="020B0604020202020204" pitchFamily="34" charset="0"/>
              </a:endParaRPr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207F7E8-F643-25FD-B6FF-5ABE68A16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/>
              <a:t>Aides extra-musicales (suite)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pic>
        <p:nvPicPr>
          <p:cNvPr id="7" name="Picture 6" descr="Adult and child playing acoustic guitar">
            <a:extLst>
              <a:ext uri="{FF2B5EF4-FFF2-40B4-BE49-F238E27FC236}">
                <a16:creationId xmlns:a16="http://schemas.microsoft.com/office/drawing/2014/main" id="{1D3527FB-0305-9F3D-7182-390A39321D4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789" r="23148" b="-2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BC460-B221-10CF-327F-D168CEF4E6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 fontScale="85000" lnSpcReduction="10000"/>
          </a:bodyPr>
          <a:lstStyle/>
          <a:p>
            <a:pPr>
              <a:buClrTx/>
            </a:pPr>
            <a:r>
              <a:rPr lang="en-US" dirty="0"/>
              <a:t>Une </a:t>
            </a:r>
            <a:r>
              <a:rPr lang="en-US" dirty="0" err="1"/>
              <a:t>liste</a:t>
            </a:r>
            <a:r>
              <a:rPr lang="en-US" dirty="0"/>
              <a:t> de </a:t>
            </a:r>
            <a:r>
              <a:rPr lang="en-US" dirty="0" err="1"/>
              <a:t>programme</a:t>
            </a:r>
            <a:r>
              <a:rPr lang="en-US" dirty="0"/>
              <a:t> avec des </a:t>
            </a:r>
            <a:r>
              <a:rPr lang="en-US" dirty="0" err="1"/>
              <a:t>aimants</a:t>
            </a:r>
            <a:r>
              <a:rPr lang="en-US" dirty="0"/>
              <a:t> mobiles (« un </a:t>
            </a:r>
            <a:r>
              <a:rPr lang="en-US" dirty="0" err="1"/>
              <a:t>emploi</a:t>
            </a:r>
            <a:r>
              <a:rPr lang="en-US" dirty="0"/>
              <a:t> du temps </a:t>
            </a:r>
            <a:r>
              <a:rPr lang="en-US" dirty="0" err="1"/>
              <a:t>visuel</a:t>
            </a:r>
            <a:r>
              <a:rPr lang="en-US" dirty="0"/>
              <a:t> ») </a:t>
            </a:r>
            <a:r>
              <a:rPr lang="en-US" dirty="0" err="1"/>
              <a:t>ou</a:t>
            </a:r>
            <a:r>
              <a:rPr lang="en-US" dirty="0"/>
              <a:t> quelque chose </a:t>
            </a:r>
            <a:r>
              <a:rPr lang="en-US" dirty="0" err="1"/>
              <a:t>d’autre</a:t>
            </a:r>
            <a:r>
              <a:rPr lang="en-US" dirty="0"/>
              <a:t> pour </a:t>
            </a:r>
            <a:r>
              <a:rPr lang="en-US" dirty="0" err="1"/>
              <a:t>montrer</a:t>
            </a:r>
            <a:r>
              <a:rPr lang="en-US" dirty="0"/>
              <a:t> la progression de la performance </a:t>
            </a:r>
            <a:r>
              <a:rPr lang="en-US" dirty="0" err="1"/>
              <a:t>peut</a:t>
            </a:r>
            <a:r>
              <a:rPr lang="en-US" dirty="0"/>
              <a:t> aider </a:t>
            </a:r>
            <a:r>
              <a:rPr lang="en-US" dirty="0" err="1"/>
              <a:t>certaines</a:t>
            </a:r>
            <a:r>
              <a:rPr lang="en-US" dirty="0"/>
              <a:t> </a:t>
            </a:r>
            <a:r>
              <a:rPr lang="en-US" dirty="0" err="1"/>
              <a:t>personnes</a:t>
            </a:r>
            <a:r>
              <a:rPr lang="en-US" dirty="0"/>
              <a:t> à </a:t>
            </a:r>
            <a:r>
              <a:rPr lang="en-US" dirty="0" err="1"/>
              <a:t>comprendre</a:t>
            </a:r>
            <a:r>
              <a:rPr lang="en-US" dirty="0"/>
              <a:t> les </a:t>
            </a:r>
            <a:r>
              <a:rPr lang="en-US" dirty="0" err="1"/>
              <a:t>attentes</a:t>
            </a:r>
            <a:r>
              <a:rPr lang="en-US" dirty="0"/>
              <a:t> </a:t>
            </a:r>
            <a:r>
              <a:rPr lang="en-US" dirty="0" err="1"/>
              <a:t>temporelles</a:t>
            </a:r>
            <a:endParaRPr lang="en-US" dirty="0"/>
          </a:p>
          <a:p>
            <a:pPr>
              <a:buClrTx/>
            </a:pPr>
            <a:endParaRPr lang="en-US" dirty="0"/>
          </a:p>
          <a:p>
            <a:pPr>
              <a:buClrTx/>
            </a:pPr>
            <a:r>
              <a:rPr lang="en-US" dirty="0"/>
              <a:t>Un zoo </a:t>
            </a:r>
            <a:r>
              <a:rPr lang="en-US" dirty="0" err="1"/>
              <a:t>d’animaux</a:t>
            </a:r>
            <a:r>
              <a:rPr lang="en-US" dirty="0"/>
              <a:t> (</a:t>
            </a:r>
            <a:r>
              <a:rPr lang="en-US" dirty="0" err="1"/>
              <a:t>d'instruments</a:t>
            </a:r>
            <a:r>
              <a:rPr lang="en-US" dirty="0"/>
              <a:t>) </a:t>
            </a:r>
            <a:r>
              <a:rPr lang="en-US" dirty="0" err="1"/>
              <a:t>avant</a:t>
            </a:r>
            <a:r>
              <a:rPr lang="en-US" dirty="0"/>
              <a:t> </a:t>
            </a:r>
            <a:r>
              <a:rPr lang="en-US" dirty="0" err="1"/>
              <a:t>ou</a:t>
            </a:r>
            <a:r>
              <a:rPr lang="en-US" dirty="0"/>
              <a:t> après la performance</a:t>
            </a:r>
          </a:p>
          <a:p>
            <a:pPr>
              <a:buClrTx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451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73842-8D99-B24E-8D6E-7891D1425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dirty="0" err="1"/>
              <a:t>Ajustements</a:t>
            </a:r>
            <a:r>
              <a:rPr lang="en-US" sz="4000" dirty="0"/>
              <a:t> de </a:t>
            </a:r>
            <a:r>
              <a:rPr lang="en-US" sz="4000" dirty="0" err="1"/>
              <a:t>programmation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9AAA7-8E02-EE48-8999-684426DB8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472" y="2771283"/>
            <a:ext cx="5078068" cy="337572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chemeClr val="tx1"/>
              </a:buClr>
            </a:pPr>
            <a:r>
              <a:rPr lang="en-US" sz="1900" dirty="0"/>
              <a:t>Domaine le </a:t>
            </a:r>
            <a:r>
              <a:rPr lang="en-US" sz="1900" dirty="0" err="1"/>
              <a:t>moins</a:t>
            </a:r>
            <a:r>
              <a:rPr lang="en-US" sz="1900" dirty="0"/>
              <a:t> </a:t>
            </a:r>
            <a:r>
              <a:rPr lang="en-US" sz="1900" dirty="0" err="1"/>
              <a:t>exploré</a:t>
            </a:r>
            <a:r>
              <a:rPr lang="en-US" sz="1900" dirty="0"/>
              <a:t> du </a:t>
            </a:r>
            <a:r>
              <a:rPr lang="en-US" sz="1900" dirty="0" err="1"/>
              <a:t>modèle</a:t>
            </a:r>
            <a:r>
              <a:rPr lang="en-US" sz="1900" dirty="0"/>
              <a:t> </a:t>
            </a:r>
          </a:p>
          <a:p>
            <a:pPr>
              <a:buClr>
                <a:schemeClr val="tx1"/>
              </a:buClr>
            </a:pPr>
            <a:r>
              <a:rPr lang="en-US" sz="1900" kern="1200" cap="none" dirty="0" err="1">
                <a:effectLst/>
              </a:rPr>
              <a:t>Pièces</a:t>
            </a:r>
            <a:r>
              <a:rPr lang="en-US" sz="1900" kern="1200" cap="none" dirty="0">
                <a:effectLst/>
              </a:rPr>
              <a:t> de </a:t>
            </a:r>
            <a:r>
              <a:rPr lang="en-US" sz="1900" kern="1200" cap="none" dirty="0" err="1">
                <a:effectLst/>
              </a:rPr>
              <a:t>moins</a:t>
            </a:r>
            <a:r>
              <a:rPr lang="en-US" sz="1900" kern="1200" cap="none" dirty="0">
                <a:effectLst/>
              </a:rPr>
              <a:t> de 5 minutes </a:t>
            </a:r>
          </a:p>
          <a:p>
            <a:pPr>
              <a:buClr>
                <a:schemeClr val="tx1"/>
              </a:buClr>
            </a:pPr>
            <a:r>
              <a:rPr lang="en-US" sz="1900" dirty="0" err="1"/>
              <a:t>Jouer</a:t>
            </a:r>
            <a:r>
              <a:rPr lang="en-US" sz="1900" dirty="0"/>
              <a:t> dans </a:t>
            </a:r>
            <a:r>
              <a:rPr lang="en-US" sz="1900" dirty="0" err="1"/>
              <a:t>une</a:t>
            </a:r>
            <a:r>
              <a:rPr lang="en-US" sz="1900" dirty="0"/>
              <a:t> </a:t>
            </a:r>
            <a:r>
              <a:rPr lang="en-US" sz="1900" dirty="0" err="1"/>
              <a:t>variété</a:t>
            </a:r>
            <a:r>
              <a:rPr lang="en-US" sz="1900" dirty="0"/>
              <a:t> de styles </a:t>
            </a:r>
          </a:p>
          <a:p>
            <a:pPr>
              <a:buClr>
                <a:schemeClr val="tx1"/>
              </a:buClr>
            </a:pPr>
            <a:r>
              <a:rPr lang="en-CA" sz="19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Ajouter</a:t>
            </a:r>
            <a:r>
              <a:rPr lang="en-CA" sz="19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des </a:t>
            </a:r>
            <a:r>
              <a:rPr lang="en-CA" sz="19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jalons</a:t>
            </a:r>
            <a:r>
              <a:rPr lang="en-CA" sz="19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dans le programme pour que les gens </a:t>
            </a:r>
            <a:r>
              <a:rPr lang="en-CA" sz="19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sachent</a:t>
            </a:r>
            <a:r>
              <a:rPr lang="en-CA" sz="19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19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où</a:t>
            </a:r>
            <a:r>
              <a:rPr lang="en-CA" sz="19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19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ils</a:t>
            </a:r>
            <a:r>
              <a:rPr lang="en-CA" sz="19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19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en</a:t>
            </a:r>
            <a:r>
              <a:rPr lang="en-CA" sz="19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CA" sz="19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sont</a:t>
            </a:r>
            <a:endParaRPr lang="en-CA" sz="19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>
                <a:schemeClr val="tx1"/>
              </a:buClr>
            </a:pPr>
            <a:r>
              <a:rPr lang="en-US" sz="1900" dirty="0">
                <a:cs typeface="Arial" panose="020B0604020202020204" pitchFamily="34" charset="0"/>
              </a:rPr>
              <a:t>45 minutes sans intermission </a:t>
            </a:r>
            <a:r>
              <a:rPr lang="en-US" sz="1900" dirty="0" err="1">
                <a:cs typeface="Arial" panose="020B0604020202020204" pitchFamily="34" charset="0"/>
              </a:rPr>
              <a:t>est</a:t>
            </a:r>
            <a:r>
              <a:rPr lang="en-US" sz="1900" dirty="0">
                <a:cs typeface="Arial" panose="020B0604020202020204" pitchFamily="34" charset="0"/>
              </a:rPr>
              <a:t> la durée </a:t>
            </a:r>
            <a:r>
              <a:rPr lang="en-US" sz="1900" dirty="0" err="1">
                <a:cs typeface="Arial" panose="020B0604020202020204" pitchFamily="34" charset="0"/>
              </a:rPr>
              <a:t>idéale</a:t>
            </a:r>
            <a:endParaRPr lang="en-US" sz="1900" dirty="0">
              <a:cs typeface="Arial" panose="020B0604020202020204" pitchFamily="34" charset="0"/>
            </a:endParaRPr>
          </a:p>
        </p:txBody>
      </p:sp>
      <p:pic>
        <p:nvPicPr>
          <p:cNvPr id="26" name="Picture 25" descr="Assorted cassette tapes">
            <a:extLst>
              <a:ext uri="{FF2B5EF4-FFF2-40B4-BE49-F238E27FC236}">
                <a16:creationId xmlns:a16="http://schemas.microsoft.com/office/drawing/2014/main" id="{1213471C-EC20-F044-8799-FE8081B696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89" r="20366" b="2"/>
          <a:stretch/>
        </p:blipFill>
        <p:spPr>
          <a:xfrm>
            <a:off x="6093447" y="821175"/>
            <a:ext cx="2584054" cy="2494531"/>
          </a:xfrm>
          <a:prstGeom prst="rect">
            <a:avLst/>
          </a:prstGeom>
        </p:spPr>
      </p:pic>
      <p:pic>
        <p:nvPicPr>
          <p:cNvPr id="19" name="Picture 18" descr="Black piano and chair at the corner">
            <a:extLst>
              <a:ext uri="{FF2B5EF4-FFF2-40B4-BE49-F238E27FC236}">
                <a16:creationId xmlns:a16="http://schemas.microsoft.com/office/drawing/2014/main" id="{C9CA28A3-824A-0443-AB1C-B1B1397A1E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28" b="2"/>
          <a:stretch/>
        </p:blipFill>
        <p:spPr>
          <a:xfrm>
            <a:off x="8855486" y="821175"/>
            <a:ext cx="2510350" cy="2494531"/>
          </a:xfrm>
          <a:prstGeom prst="rect">
            <a:avLst/>
          </a:prstGeom>
        </p:spPr>
      </p:pic>
      <p:pic>
        <p:nvPicPr>
          <p:cNvPr id="8" name="Picture 7" descr="A person using festival drum">
            <a:extLst>
              <a:ext uri="{FF2B5EF4-FFF2-40B4-BE49-F238E27FC236}">
                <a16:creationId xmlns:a16="http://schemas.microsoft.com/office/drawing/2014/main" id="{88762F8D-83C9-3C43-ADE9-46ED1F9A26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77" r="-2" b="12575"/>
          <a:stretch/>
        </p:blipFill>
        <p:spPr>
          <a:xfrm>
            <a:off x="6093448" y="3453833"/>
            <a:ext cx="5264080" cy="247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0816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77531-721B-592A-F609-E4962CBBB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262626"/>
                </a:solidFill>
              </a:rPr>
              <a:t>Interactions</a:t>
            </a:r>
          </a:p>
        </p:txBody>
      </p:sp>
      <p:pic>
        <p:nvPicPr>
          <p:cNvPr id="7" name="Graphic 6" descr="Music">
            <a:extLst>
              <a:ext uri="{FF2B5EF4-FFF2-40B4-BE49-F238E27FC236}">
                <a16:creationId xmlns:a16="http://schemas.microsoft.com/office/drawing/2014/main" id="{1D0BA43D-3C79-7EB4-5711-2979A6D80E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34269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D4113-B127-A137-D0D0-3E33737CF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7761" y="2712437"/>
            <a:ext cx="6475670" cy="3318936"/>
          </a:xfrm>
        </p:spPr>
        <p:txBody>
          <a:bodyPr>
            <a:normAutofit/>
          </a:bodyPr>
          <a:lstStyle/>
          <a:p>
            <a:pPr>
              <a:buClrTx/>
            </a:pPr>
            <a:r>
              <a:rPr lang="en-US" dirty="0" err="1">
                <a:solidFill>
                  <a:srgbClr val="262626"/>
                </a:solidFill>
              </a:rPr>
              <a:t>Présentez-vous</a:t>
            </a:r>
            <a:r>
              <a:rPr lang="en-US" dirty="0">
                <a:solidFill>
                  <a:srgbClr val="262626"/>
                </a:solidFill>
              </a:rPr>
              <a:t> et </a:t>
            </a:r>
            <a:r>
              <a:rPr lang="en-US" dirty="0" err="1">
                <a:solidFill>
                  <a:srgbClr val="262626"/>
                </a:solidFill>
              </a:rPr>
              <a:t>présentez</a:t>
            </a:r>
            <a:r>
              <a:rPr lang="en-US" dirty="0">
                <a:solidFill>
                  <a:srgbClr val="262626"/>
                </a:solidFill>
              </a:rPr>
              <a:t> les instruments </a:t>
            </a:r>
          </a:p>
          <a:p>
            <a:pPr>
              <a:buClrTx/>
            </a:pPr>
            <a:r>
              <a:rPr lang="en-US" dirty="0">
                <a:solidFill>
                  <a:srgbClr val="262626"/>
                </a:solidFill>
              </a:rPr>
              <a:t>La narration </a:t>
            </a:r>
            <a:r>
              <a:rPr lang="en-US" dirty="0" err="1">
                <a:solidFill>
                  <a:srgbClr val="262626"/>
                </a:solidFill>
              </a:rPr>
              <a:t>est</a:t>
            </a:r>
            <a:r>
              <a:rPr lang="en-US" dirty="0">
                <a:solidFill>
                  <a:srgbClr val="262626"/>
                </a:solidFill>
              </a:rPr>
              <a:t> </a:t>
            </a:r>
            <a:r>
              <a:rPr lang="en-US" dirty="0" err="1">
                <a:solidFill>
                  <a:srgbClr val="262626"/>
                </a:solidFill>
              </a:rPr>
              <a:t>votre</a:t>
            </a:r>
            <a:r>
              <a:rPr lang="en-US" dirty="0">
                <a:solidFill>
                  <a:srgbClr val="262626"/>
                </a:solidFill>
              </a:rPr>
              <a:t> amie </a:t>
            </a:r>
          </a:p>
          <a:p>
            <a:pPr>
              <a:buClrTx/>
            </a:pPr>
            <a:r>
              <a:rPr lang="en-US" dirty="0" err="1">
                <a:solidFill>
                  <a:srgbClr val="262626"/>
                </a:solidFill>
              </a:rPr>
              <a:t>Démonstruez</a:t>
            </a:r>
            <a:r>
              <a:rPr lang="en-US" dirty="0">
                <a:solidFill>
                  <a:srgbClr val="262626"/>
                </a:solidFill>
              </a:rPr>
              <a:t> et </a:t>
            </a:r>
            <a:r>
              <a:rPr lang="en-US" dirty="0" err="1">
                <a:solidFill>
                  <a:srgbClr val="262626"/>
                </a:solidFill>
              </a:rPr>
              <a:t>mettez</a:t>
            </a:r>
            <a:r>
              <a:rPr lang="en-US" dirty="0">
                <a:solidFill>
                  <a:srgbClr val="262626"/>
                </a:solidFill>
              </a:rPr>
              <a:t> </a:t>
            </a:r>
            <a:r>
              <a:rPr lang="en-US" dirty="0" err="1">
                <a:solidFill>
                  <a:srgbClr val="262626"/>
                </a:solidFill>
              </a:rPr>
              <a:t>en</a:t>
            </a:r>
            <a:r>
              <a:rPr lang="en-US" dirty="0">
                <a:solidFill>
                  <a:srgbClr val="262626"/>
                </a:solidFill>
              </a:rPr>
              <a:t> </a:t>
            </a:r>
            <a:r>
              <a:rPr lang="en-US" dirty="0" err="1">
                <a:solidFill>
                  <a:srgbClr val="262626"/>
                </a:solidFill>
              </a:rPr>
              <a:t>avant</a:t>
            </a:r>
            <a:r>
              <a:rPr lang="en-US" dirty="0">
                <a:solidFill>
                  <a:srgbClr val="262626"/>
                </a:solidFill>
              </a:rPr>
              <a:t> des </a:t>
            </a:r>
            <a:r>
              <a:rPr lang="en-US" dirty="0" err="1">
                <a:solidFill>
                  <a:srgbClr val="262626"/>
                </a:solidFill>
              </a:rPr>
              <a:t>éléments</a:t>
            </a:r>
            <a:r>
              <a:rPr lang="en-US" dirty="0">
                <a:solidFill>
                  <a:srgbClr val="262626"/>
                </a:solidFill>
              </a:rPr>
              <a:t> </a:t>
            </a:r>
            <a:r>
              <a:rPr lang="en-US" dirty="0" err="1">
                <a:solidFill>
                  <a:srgbClr val="262626"/>
                </a:solidFill>
              </a:rPr>
              <a:t>intéressants</a:t>
            </a:r>
            <a:r>
              <a:rPr lang="en-US" dirty="0">
                <a:solidFill>
                  <a:srgbClr val="262626"/>
                </a:solidFill>
              </a:rPr>
              <a:t> dans les </a:t>
            </a:r>
            <a:r>
              <a:rPr lang="en-US" dirty="0" err="1">
                <a:solidFill>
                  <a:srgbClr val="262626"/>
                </a:solidFill>
              </a:rPr>
              <a:t>pièces</a:t>
            </a:r>
            <a:endParaRPr lang="en-US" dirty="0">
              <a:solidFill>
                <a:srgbClr val="262626"/>
              </a:solidFill>
            </a:endParaRPr>
          </a:p>
          <a:p>
            <a:pPr>
              <a:buClrTx/>
            </a:pPr>
            <a:r>
              <a:rPr lang="en-US" dirty="0">
                <a:solidFill>
                  <a:srgbClr val="262626"/>
                </a:solidFill>
              </a:rPr>
              <a:t>Avoid jargon</a:t>
            </a:r>
          </a:p>
          <a:p>
            <a:pPr>
              <a:buClrTx/>
            </a:pPr>
            <a:r>
              <a:rPr lang="en-US" dirty="0" err="1">
                <a:solidFill>
                  <a:srgbClr val="262626"/>
                </a:solidFill>
              </a:rPr>
              <a:t>Organisez</a:t>
            </a:r>
            <a:r>
              <a:rPr lang="en-US" dirty="0">
                <a:solidFill>
                  <a:srgbClr val="262626"/>
                </a:solidFill>
              </a:rPr>
              <a:t> </a:t>
            </a:r>
            <a:r>
              <a:rPr lang="en-US" dirty="0" err="1">
                <a:solidFill>
                  <a:srgbClr val="262626"/>
                </a:solidFill>
              </a:rPr>
              <a:t>une</a:t>
            </a:r>
            <a:r>
              <a:rPr lang="en-US" dirty="0">
                <a:solidFill>
                  <a:srgbClr val="262626"/>
                </a:solidFill>
              </a:rPr>
              <a:t> </a:t>
            </a:r>
            <a:r>
              <a:rPr lang="en-US" dirty="0" err="1">
                <a:solidFill>
                  <a:srgbClr val="262626"/>
                </a:solidFill>
              </a:rPr>
              <a:t>période</a:t>
            </a:r>
            <a:r>
              <a:rPr lang="en-US" dirty="0">
                <a:solidFill>
                  <a:srgbClr val="262626"/>
                </a:solidFill>
              </a:rPr>
              <a:t> de questions à la fin</a:t>
            </a:r>
          </a:p>
        </p:txBody>
      </p:sp>
      <p:pic>
        <p:nvPicPr>
          <p:cNvPr id="5" name="Picture 4" descr="Black piano and chair at the corner">
            <a:extLst>
              <a:ext uri="{FF2B5EF4-FFF2-40B4-BE49-F238E27FC236}">
                <a16:creationId xmlns:a16="http://schemas.microsoft.com/office/drawing/2014/main" id="{AE7D8899-DF91-B75E-08B4-B66CA1A6DE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2828" b="2"/>
          <a:stretch/>
        </p:blipFill>
        <p:spPr>
          <a:xfrm>
            <a:off x="1295402" y="2570751"/>
            <a:ext cx="3133242" cy="3113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5487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1C7711F-3983-4AB1-AFDE-96F7C065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89BC9D38-9241-4F71-9B45-73827299E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0D302979-39A3-4421-821D-94D6E00B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68E001BA-C181-4F47-9ABC-DF4C85AB4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>
                <a:latin typeface="Arial" panose="020B0604020202020204" pitchFamily="34" charset="0"/>
              </a:endParaRPr>
            </a:p>
          </p:txBody>
        </p:sp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7EF07F1E-BD52-4B06-A38E-BF29F8E28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A68BE646-889B-49C2-95AF-90BAE5D29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BA371C4-25AE-BF4E-BF39-B03AD7598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6508" y="982132"/>
            <a:ext cx="6270090" cy="1303867"/>
          </a:xfrm>
        </p:spPr>
        <p:txBody>
          <a:bodyPr>
            <a:normAutofit fontScale="90000"/>
          </a:bodyPr>
          <a:lstStyle/>
          <a:p>
            <a:r>
              <a:rPr lang="en-US" dirty="0"/>
              <a:t>Movements et Questions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3085476-B49E-49ED-87D2-1165E69D2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59206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pic>
        <p:nvPicPr>
          <p:cNvPr id="16" name="Picture 15" descr="A teddy bear">
            <a:extLst>
              <a:ext uri="{FF2B5EF4-FFF2-40B4-BE49-F238E27FC236}">
                <a16:creationId xmlns:a16="http://schemas.microsoft.com/office/drawing/2014/main" id="{FC49E0C1-80F5-4E5B-8D45-63536CDFE0DC}"/>
              </a:ext>
            </a:extLst>
          </p:cNvPr>
          <p:cNvPicPr>
            <a:picLocks/>
          </p:cNvPicPr>
          <p:nvPr/>
        </p:nvPicPr>
        <p:blipFill rotWithShape="1">
          <a:blip r:embed="rId5"/>
          <a:srcRect l="51211"/>
          <a:stretch/>
        </p:blipFill>
        <p:spPr>
          <a:xfrm>
            <a:off x="1199884" y="1250696"/>
            <a:ext cx="2834220" cy="423968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59BA5C68-DFCC-4101-8403-F96781CDD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6508" y="2400639"/>
            <a:ext cx="627008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01752-3791-3244-BC36-D27E3A9F2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6482" y="2556932"/>
            <a:ext cx="6260114" cy="3318936"/>
          </a:xfrm>
        </p:spPr>
        <p:txBody>
          <a:bodyPr>
            <a:normAutofit lnSpcReduction="10000"/>
          </a:bodyPr>
          <a:lstStyle/>
          <a:p>
            <a:pPr>
              <a:buClr>
                <a:schemeClr val="accent3">
                  <a:lumMod val="75000"/>
                </a:schemeClr>
              </a:buClr>
            </a:pPr>
            <a:r>
              <a:rPr lang="en-US" dirty="0"/>
              <a:t>Les </a:t>
            </a:r>
            <a:r>
              <a:rPr lang="en-US" dirty="0" err="1"/>
              <a:t>mouvements</a:t>
            </a:r>
            <a:r>
              <a:rPr lang="en-US" dirty="0"/>
              <a:t> </a:t>
            </a:r>
            <a:r>
              <a:rPr lang="en-US" dirty="0" err="1"/>
              <a:t>doivent</a:t>
            </a:r>
            <a:r>
              <a:rPr lang="en-US" dirty="0"/>
              <a:t> </a:t>
            </a:r>
            <a:r>
              <a:rPr lang="en-US" dirty="0" err="1"/>
              <a:t>être</a:t>
            </a:r>
            <a:r>
              <a:rPr lang="en-US" dirty="0"/>
              <a:t> de </a:t>
            </a:r>
            <a:r>
              <a:rPr lang="en-US" dirty="0" err="1"/>
              <a:t>préférence</a:t>
            </a:r>
            <a:r>
              <a:rPr lang="en-US" dirty="0"/>
              <a:t> des </a:t>
            </a:r>
            <a:r>
              <a:rPr lang="en-US" dirty="0" err="1"/>
              <a:t>mouvements</a:t>
            </a:r>
            <a:r>
              <a:rPr lang="en-US" dirty="0"/>
              <a:t> </a:t>
            </a:r>
            <a:r>
              <a:rPr lang="en-US" dirty="0" err="1"/>
              <a:t>ancrés</a:t>
            </a:r>
            <a:r>
              <a:rPr lang="en-US" dirty="0"/>
              <a:t> et/</a:t>
            </a:r>
            <a:r>
              <a:rPr lang="en-US" dirty="0" err="1"/>
              <a:t>ou</a:t>
            </a:r>
            <a:r>
              <a:rPr lang="en-US" dirty="0"/>
              <a:t> </a:t>
            </a:r>
            <a:r>
              <a:rPr lang="en-US" dirty="0" err="1"/>
              <a:t>ajustables</a:t>
            </a:r>
            <a:r>
              <a:rPr lang="en-US" dirty="0"/>
              <a:t> 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en-US" dirty="0"/>
              <a:t>MIROIR </a:t>
            </a:r>
            <a:r>
              <a:rPr lang="en-US" dirty="0" err="1"/>
              <a:t>ou</a:t>
            </a:r>
            <a:r>
              <a:rPr lang="en-US" dirty="0"/>
              <a:t> DÉMONSTRER – MODÉLISER </a:t>
            </a:r>
            <a:r>
              <a:rPr lang="en-US" dirty="0" err="1"/>
              <a:t>ces</a:t>
            </a:r>
            <a:r>
              <a:rPr lang="en-US" dirty="0"/>
              <a:t> </a:t>
            </a:r>
            <a:r>
              <a:rPr lang="en-US" dirty="0" err="1"/>
              <a:t>mouvements</a:t>
            </a:r>
            <a:r>
              <a:rPr lang="en-US" dirty="0"/>
              <a:t> 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en-US" dirty="0" err="1"/>
              <a:t>Assurez-vous</a:t>
            </a:r>
            <a:r>
              <a:rPr lang="en-US" dirty="0"/>
              <a:t> que les questions </a:t>
            </a:r>
            <a:r>
              <a:rPr lang="en-US" dirty="0" err="1"/>
              <a:t>comprennent</a:t>
            </a:r>
            <a:r>
              <a:rPr lang="en-US" dirty="0"/>
              <a:t> </a:t>
            </a:r>
            <a:r>
              <a:rPr lang="en-US" dirty="0" err="1"/>
              <a:t>plusieurs</a:t>
            </a:r>
            <a:r>
              <a:rPr lang="en-US" dirty="0"/>
              <a:t> styles 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en-US" dirty="0"/>
              <a:t>Une description </a:t>
            </a:r>
            <a:r>
              <a:rPr lang="en-US" dirty="0" err="1"/>
              <a:t>visuelle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2231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ile for swirled colored paper">
            <a:extLst>
              <a:ext uri="{FF2B5EF4-FFF2-40B4-BE49-F238E27FC236}">
                <a16:creationId xmlns:a16="http://schemas.microsoft.com/office/drawing/2014/main" id="{A3FAD79B-D35D-BB40-A8A7-BC1612C9D4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641" b="-2"/>
          <a:stretch/>
        </p:blipFill>
        <p:spPr>
          <a:xfrm>
            <a:off x="4166505" y="10"/>
            <a:ext cx="4444096" cy="3067040"/>
          </a:xfrm>
          <a:prstGeom prst="rect">
            <a:avLst/>
          </a:prstGeom>
        </p:spPr>
      </p:pic>
      <p:pic>
        <p:nvPicPr>
          <p:cNvPr id="7" name="Picture 6" descr="Dropping confetti">
            <a:extLst>
              <a:ext uri="{FF2B5EF4-FFF2-40B4-BE49-F238E27FC236}">
                <a16:creationId xmlns:a16="http://schemas.microsoft.com/office/drawing/2014/main" id="{AFC55F11-D97E-EE42-91D6-E5E34699E6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156" r="2" b="26525"/>
          <a:stretch/>
        </p:blipFill>
        <p:spPr>
          <a:xfrm>
            <a:off x="-1" y="3790950"/>
            <a:ext cx="8305800" cy="3067051"/>
          </a:xfrm>
          <a:prstGeom prst="rect">
            <a:avLst/>
          </a:prstGeom>
        </p:spPr>
      </p:pic>
      <p:pic>
        <p:nvPicPr>
          <p:cNvPr id="15" name="Picture 14" descr="Toys at a table">
            <a:extLst>
              <a:ext uri="{FF2B5EF4-FFF2-40B4-BE49-F238E27FC236}">
                <a16:creationId xmlns:a16="http://schemas.microsoft.com/office/drawing/2014/main" id="{31FDD32E-CB72-EF4A-93AA-A8A76EEF84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126" r="18585" b="-2"/>
          <a:stretch/>
        </p:blipFill>
        <p:spPr>
          <a:xfrm>
            <a:off x="1" y="2"/>
            <a:ext cx="5017099" cy="4718647"/>
          </a:xfrm>
          <a:custGeom>
            <a:avLst/>
            <a:gdLst/>
            <a:ahLst/>
            <a:cxnLst/>
            <a:rect l="l" t="t" r="r" b="b"/>
            <a:pathLst>
              <a:path w="5017099" h="4718647">
                <a:moveTo>
                  <a:pt x="0" y="0"/>
                </a:moveTo>
                <a:lnTo>
                  <a:pt x="4599738" y="0"/>
                </a:lnTo>
                <a:lnTo>
                  <a:pt x="4636346" y="60259"/>
                </a:lnTo>
                <a:cubicBezTo>
                  <a:pt x="4879170" y="507256"/>
                  <a:pt x="5017099" y="1019504"/>
                  <a:pt x="5017099" y="1563967"/>
                </a:cubicBezTo>
                <a:cubicBezTo>
                  <a:pt x="5017099" y="3306249"/>
                  <a:pt x="3604701" y="4718647"/>
                  <a:pt x="1862419" y="4718647"/>
                </a:cubicBezTo>
                <a:cubicBezTo>
                  <a:pt x="1209063" y="4718647"/>
                  <a:pt x="602098" y="4520029"/>
                  <a:pt x="98607" y="4179877"/>
                </a:cubicBezTo>
                <a:lnTo>
                  <a:pt x="0" y="4106140"/>
                </a:lnTo>
                <a:close/>
              </a:path>
            </a:pathLst>
          </a:custGeom>
        </p:spPr>
      </p:pic>
      <p:pic>
        <p:nvPicPr>
          <p:cNvPr id="11" name="Picture 10" descr="Rainbow eraser">
            <a:extLst>
              <a:ext uri="{FF2B5EF4-FFF2-40B4-BE49-F238E27FC236}">
                <a16:creationId xmlns:a16="http://schemas.microsoft.com/office/drawing/2014/main" id="{5DDDFBAF-E531-9B41-AF9D-5A5A219B30D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3551" b="-2"/>
          <a:stretch/>
        </p:blipFill>
        <p:spPr>
          <a:xfrm>
            <a:off x="6506717" y="2185554"/>
            <a:ext cx="6678309" cy="5831140"/>
          </a:xfrm>
          <a:custGeom>
            <a:avLst/>
            <a:gdLst/>
            <a:ahLst/>
            <a:cxnLst/>
            <a:rect l="l" t="t" r="r" b="b"/>
            <a:pathLst>
              <a:path w="5908273" h="5158786">
                <a:moveTo>
                  <a:pt x="3465576" y="0"/>
                </a:moveTo>
                <a:cubicBezTo>
                  <a:pt x="4302945" y="0"/>
                  <a:pt x="5070948" y="296984"/>
                  <a:pt x="5670004" y="791369"/>
                </a:cubicBezTo>
                <a:lnTo>
                  <a:pt x="5908273" y="1007923"/>
                </a:lnTo>
                <a:lnTo>
                  <a:pt x="5908273" y="5158786"/>
                </a:lnTo>
                <a:lnTo>
                  <a:pt x="443374" y="5158786"/>
                </a:lnTo>
                <a:lnTo>
                  <a:pt x="418277" y="5117476"/>
                </a:lnTo>
                <a:cubicBezTo>
                  <a:pt x="151523" y="4626427"/>
                  <a:pt x="0" y="4063697"/>
                  <a:pt x="0" y="3465576"/>
                </a:cubicBezTo>
                <a:cubicBezTo>
                  <a:pt x="0" y="1551591"/>
                  <a:pt x="1551591" y="0"/>
                  <a:pt x="3465576" y="0"/>
                </a:cubicBezTo>
                <a:close/>
              </a:path>
            </a:pathLst>
          </a:custGeom>
        </p:spPr>
      </p:pic>
      <p:pic>
        <p:nvPicPr>
          <p:cNvPr id="9" name="Picture 8" descr="Colorful paper pinwheel on white background">
            <a:extLst>
              <a:ext uri="{FF2B5EF4-FFF2-40B4-BE49-F238E27FC236}">
                <a16:creationId xmlns:a16="http://schemas.microsoft.com/office/drawing/2014/main" id="{33AFFD7F-20F0-8143-A283-75F3587C99B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3498" r="3" b="2"/>
          <a:stretch/>
        </p:blipFill>
        <p:spPr>
          <a:xfrm>
            <a:off x="3287694" y="1853886"/>
            <a:ext cx="4297680" cy="4297680"/>
          </a:xfrm>
          <a:custGeom>
            <a:avLst/>
            <a:gdLst/>
            <a:ahLst/>
            <a:cxnLst/>
            <a:rect l="l" t="t" r="r" b="b"/>
            <a:pathLst>
              <a:path w="4297680" h="4297680">
                <a:moveTo>
                  <a:pt x="2148840" y="0"/>
                </a:moveTo>
                <a:cubicBezTo>
                  <a:pt x="3335612" y="0"/>
                  <a:pt x="4297680" y="962068"/>
                  <a:pt x="4297680" y="2148840"/>
                </a:cubicBezTo>
                <a:cubicBezTo>
                  <a:pt x="4297680" y="3335612"/>
                  <a:pt x="3335612" y="4297680"/>
                  <a:pt x="2148840" y="4297680"/>
                </a:cubicBezTo>
                <a:cubicBezTo>
                  <a:pt x="962068" y="4297680"/>
                  <a:pt x="0" y="3335612"/>
                  <a:pt x="0" y="2148840"/>
                </a:cubicBezTo>
                <a:cubicBezTo>
                  <a:pt x="0" y="962068"/>
                  <a:pt x="962068" y="0"/>
                  <a:pt x="2148840" y="0"/>
                </a:cubicBezTo>
                <a:close/>
              </a:path>
            </a:pathLst>
          </a:custGeom>
        </p:spPr>
      </p:pic>
      <p:pic>
        <p:nvPicPr>
          <p:cNvPr id="5" name="Picture 4" descr="People painting on the wall">
            <a:extLst>
              <a:ext uri="{FF2B5EF4-FFF2-40B4-BE49-F238E27FC236}">
                <a16:creationId xmlns:a16="http://schemas.microsoft.com/office/drawing/2014/main" id="{8F7A8405-2626-2F4A-8C4F-B33DBE6163C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713" r="4527"/>
          <a:stretch/>
        </p:blipFill>
        <p:spPr>
          <a:xfrm>
            <a:off x="7928700" y="-1"/>
            <a:ext cx="4277711" cy="3045402"/>
          </a:xfrm>
          <a:custGeom>
            <a:avLst/>
            <a:gdLst/>
            <a:ahLst/>
            <a:cxnLst/>
            <a:rect l="l" t="t" r="r" b="b"/>
            <a:pathLst>
              <a:path w="4277711" h="3045402">
                <a:moveTo>
                  <a:pt x="5102" y="0"/>
                </a:moveTo>
                <a:lnTo>
                  <a:pt x="4277711" y="0"/>
                </a:lnTo>
                <a:lnTo>
                  <a:pt x="4277711" y="2723810"/>
                </a:lnTo>
                <a:lnTo>
                  <a:pt x="4090449" y="2814019"/>
                </a:lnTo>
                <a:cubicBezTo>
                  <a:pt x="3738190" y="2963012"/>
                  <a:pt x="3350901" y="3045402"/>
                  <a:pt x="2944368" y="3045402"/>
                </a:cubicBezTo>
                <a:cubicBezTo>
                  <a:pt x="1318238" y="3045402"/>
                  <a:pt x="0" y="1727164"/>
                  <a:pt x="0" y="10103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F29BFF-36D3-CDE9-1AA8-BDC753A78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-1303867"/>
            <a:ext cx="9601196" cy="13038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Image for reflection</a:t>
            </a:r>
          </a:p>
        </p:txBody>
      </p:sp>
    </p:spTree>
    <p:extLst>
      <p:ext uri="{BB962C8B-B14F-4D97-AF65-F5344CB8AC3E}">
        <p14:creationId xmlns:p14="http://schemas.microsoft.com/office/powerpoint/2010/main" val="24255745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D87D6-CFDA-B5D7-F595-7EC5884B7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err="1"/>
              <a:t>Contextes</a:t>
            </a:r>
            <a:r>
              <a:rPr lang="en-US" sz="3600" dirty="0"/>
              <a:t> dans </a:t>
            </a:r>
            <a:r>
              <a:rPr lang="en-US" sz="3600" dirty="0" err="1"/>
              <a:t>lesquels</a:t>
            </a:r>
            <a:r>
              <a:rPr lang="en-US" sz="3600" dirty="0"/>
              <a:t> les Performances </a:t>
            </a:r>
            <a:r>
              <a:rPr lang="en-US" sz="3600" dirty="0" err="1"/>
              <a:t>Adaptatives</a:t>
            </a:r>
            <a:r>
              <a:rPr lang="en-US" sz="3600" dirty="0"/>
              <a:t> </a:t>
            </a:r>
            <a:r>
              <a:rPr lang="en-US" sz="3600" dirty="0" err="1"/>
              <a:t>peuvent</a:t>
            </a:r>
            <a:r>
              <a:rPr lang="en-US" sz="3600" dirty="0"/>
              <a:t> </a:t>
            </a:r>
            <a:r>
              <a:rPr lang="en-US" sz="3600" dirty="0" err="1"/>
              <a:t>être</a:t>
            </a:r>
            <a:r>
              <a:rPr lang="en-US" sz="3600" dirty="0"/>
              <a:t> </a:t>
            </a:r>
            <a:r>
              <a:rPr lang="en-US" sz="3600" dirty="0" err="1"/>
              <a:t>présentées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16FA0-A38F-68EB-0946-3C35813A2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942113" cy="3318936"/>
          </a:xfrm>
        </p:spPr>
        <p:txBody>
          <a:bodyPr>
            <a:normAutofit/>
          </a:bodyPr>
          <a:lstStyle/>
          <a:p>
            <a:pPr lvl="0">
              <a:buClrTx/>
              <a:buFont typeface="Arial" panose="020B0604020202020204" pitchFamily="34" charset="0"/>
              <a:buChar char="•"/>
            </a:pP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Soins</a:t>
            </a: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palliatifs</a:t>
            </a: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maisons</a:t>
            </a: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de </a:t>
            </a: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soins</a:t>
            </a: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de longue durée, </a:t>
            </a: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maisons</a:t>
            </a: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de </a:t>
            </a: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retraite</a:t>
            </a: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/</a:t>
            </a: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journées</a:t>
            </a: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de programmes</a:t>
            </a:r>
          </a:p>
          <a:p>
            <a:pPr lvl="0">
              <a:buClrTx/>
              <a:buFont typeface="Arial" panose="020B0604020202020204" pitchFamily="34" charset="0"/>
              <a:buChar char="•"/>
            </a:pP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Centres pour </a:t>
            </a: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personnes</a:t>
            </a: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atteintes</a:t>
            </a: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de </a:t>
            </a: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démence</a:t>
            </a: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et/</a:t>
            </a: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ou</a:t>
            </a: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d'Alzheimer</a:t>
            </a:r>
            <a:endParaRPr lang="en-CA" sz="18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lvl="0">
              <a:buClrTx/>
              <a:buFont typeface="Arial" panose="020B0604020202020204" pitchFamily="34" charset="0"/>
              <a:buChar char="•"/>
            </a:pP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Hôpitaux</a:t>
            </a:r>
            <a:endParaRPr lang="en-CA" sz="18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lvl="0">
              <a:buClrTx/>
              <a:buFont typeface="Arial" panose="020B0604020202020204" pitchFamily="34" charset="0"/>
              <a:buChar char="•"/>
            </a:pPr>
            <a:r>
              <a:rPr lang="en-CA" sz="18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Salles de concert</a:t>
            </a:r>
          </a:p>
          <a:p>
            <a:pPr lvl="0">
              <a:buClrTx/>
              <a:buFont typeface="Arial" panose="020B0604020202020204" pitchFamily="34" charset="0"/>
              <a:buChar char="•"/>
            </a:pP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Théâtres</a:t>
            </a:r>
            <a:endParaRPr lang="en-CA" sz="18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lvl="0">
              <a:buClrTx/>
              <a:buFont typeface="Arial" panose="020B0604020202020204" pitchFamily="34" charset="0"/>
              <a:buChar char="•"/>
            </a:pPr>
            <a:r>
              <a:rPr lang="en-CA" sz="18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Églises</a:t>
            </a:r>
            <a:endParaRPr lang="en-CA" sz="18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BB371E8-3474-7BA6-820A-21825461112E}"/>
              </a:ext>
            </a:extLst>
          </p:cNvPr>
          <p:cNvSpPr txBox="1">
            <a:spLocks/>
          </p:cNvSpPr>
          <p:nvPr/>
        </p:nvSpPr>
        <p:spPr>
          <a:xfrm>
            <a:off x="6483123" y="2556932"/>
            <a:ext cx="4942113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lvl="0">
              <a:buClrTx/>
              <a:buFont typeface="Arial" panose="020B0604020202020204" pitchFamily="34" charset="0"/>
              <a:buChar char="•"/>
            </a:pPr>
            <a:r>
              <a:rPr lang="en-CA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Par </a:t>
            </a:r>
            <a:r>
              <a:rPr lang="en-CA" sz="18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une</a:t>
            </a:r>
            <a:r>
              <a:rPr lang="en-CA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CA" sz="18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orchestre</a:t>
            </a:r>
            <a:r>
              <a:rPr lang="en-CA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CA" sz="18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une</a:t>
            </a:r>
            <a:r>
              <a:rPr lang="en-CA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compagnie de danse, </a:t>
            </a:r>
            <a:r>
              <a:rPr lang="en-CA" sz="18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une</a:t>
            </a:r>
            <a:r>
              <a:rPr lang="en-CA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compagnie de </a:t>
            </a:r>
            <a:r>
              <a:rPr lang="en-CA" sz="18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théâtre</a:t>
            </a:r>
            <a:r>
              <a:rPr lang="en-CA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un </a:t>
            </a:r>
            <a:r>
              <a:rPr lang="en-CA" sz="18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présentateur</a:t>
            </a:r>
            <a:r>
              <a:rPr lang="en-CA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de musique de chambre</a:t>
            </a:r>
          </a:p>
          <a:p>
            <a:pPr lvl="0">
              <a:buClrTx/>
              <a:buFont typeface="Arial" panose="020B0604020202020204" pitchFamily="34" charset="0"/>
              <a:buChar char="•"/>
            </a:pPr>
            <a:r>
              <a:rPr lang="en-CA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Dans un cadre </a:t>
            </a:r>
            <a:r>
              <a:rPr lang="en-CA" sz="18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privé</a:t>
            </a:r>
            <a:endParaRPr lang="en-CA" sz="18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lvl="0">
              <a:buClrTx/>
              <a:buFont typeface="Arial" panose="020B0604020202020204" pitchFamily="34" charset="0"/>
              <a:buChar char="•"/>
            </a:pPr>
            <a:r>
              <a:rPr lang="en-CA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 </a:t>
            </a:r>
            <a:r>
              <a:rPr lang="en-CA" sz="18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ligne</a:t>
            </a:r>
            <a:endParaRPr lang="en-CA" sz="18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lvl="0">
              <a:buClrTx/>
              <a:buFont typeface="Arial" panose="020B0604020202020204" pitchFamily="34" charset="0"/>
              <a:buChar char="•"/>
            </a:pPr>
            <a:r>
              <a:rPr lang="en-CA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Dans les écoles</a:t>
            </a:r>
          </a:p>
          <a:p>
            <a:pPr lvl="0">
              <a:buClrTx/>
              <a:buFont typeface="Arial" panose="020B0604020202020204" pitchFamily="34" charset="0"/>
              <a:buChar char="•"/>
            </a:pPr>
            <a:r>
              <a:rPr lang="en-CA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 plein air</a:t>
            </a:r>
          </a:p>
        </p:txBody>
      </p:sp>
    </p:spTree>
    <p:extLst>
      <p:ext uri="{BB962C8B-B14F-4D97-AF65-F5344CB8AC3E}">
        <p14:creationId xmlns:p14="http://schemas.microsoft.com/office/powerpoint/2010/main" val="7384788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0DB84-7063-0E2D-8EE3-ABDD11F4B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485" y="1055077"/>
            <a:ext cx="2900898" cy="1715832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rgbClr val="262626"/>
                </a:solidFill>
              </a:rPr>
              <a:t>Activité</a:t>
            </a:r>
            <a:endParaRPr lang="en-US" dirty="0">
              <a:solidFill>
                <a:srgbClr val="262626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050E9E-88D7-F374-5E8C-8756478FF7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8027220"/>
              </p:ext>
            </p:extLst>
          </p:nvPr>
        </p:nvGraphicFramePr>
        <p:xfrm>
          <a:off x="4795492" y="496088"/>
          <a:ext cx="7033554" cy="58832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Oval Callout 5">
            <a:extLst>
              <a:ext uri="{FF2B5EF4-FFF2-40B4-BE49-F238E27FC236}">
                <a16:creationId xmlns:a16="http://schemas.microsoft.com/office/drawing/2014/main" id="{130202AA-254A-63F2-B7A5-5C3160ED9607}"/>
              </a:ext>
            </a:extLst>
          </p:cNvPr>
          <p:cNvSpPr/>
          <p:nvPr/>
        </p:nvSpPr>
        <p:spPr>
          <a:xfrm>
            <a:off x="362955" y="2884420"/>
            <a:ext cx="3946398" cy="3363979"/>
          </a:xfrm>
          <a:prstGeom prst="wedgeEllipseCallout">
            <a:avLst>
              <a:gd name="adj1" fmla="val 83749"/>
              <a:gd name="adj2" fmla="val -33656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28E33A8-C37B-FE9B-E428-29A64C0783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2023064"/>
              </p:ext>
            </p:extLst>
          </p:nvPr>
        </p:nvGraphicFramePr>
        <p:xfrm>
          <a:off x="634164" y="3892504"/>
          <a:ext cx="3552006" cy="15290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47838">
                  <a:extLst>
                    <a:ext uri="{9D8B030D-6E8A-4147-A177-3AD203B41FA5}">
                      <a16:colId xmlns:a16="http://schemas.microsoft.com/office/drawing/2014/main" val="2275458408"/>
                    </a:ext>
                  </a:extLst>
                </a:gridCol>
                <a:gridCol w="1504168">
                  <a:extLst>
                    <a:ext uri="{9D8B030D-6E8A-4147-A177-3AD203B41FA5}">
                      <a16:colId xmlns:a16="http://schemas.microsoft.com/office/drawing/2014/main" val="36870865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Symphonie no 40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W. A. Mozart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45132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Lark Ascending </a:t>
                      </a:r>
                    </a:p>
                    <a:p>
                      <a:r>
                        <a:rPr lang="en-US" sz="1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Pour violon et </a:t>
                      </a:r>
                      <a:r>
                        <a:rPr lang="en-US" sz="12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orchestre</a:t>
                      </a:r>
                      <a:endParaRPr lang="en-US" sz="1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R. Vaughan Williams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9172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Symphonie no 5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D. Shostakovich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4863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41453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>
                <a:latin typeface="Arial" panose="020B0604020202020204" pitchFamily="34" charset="0"/>
              </a:endParaRPr>
            </a:p>
          </p:txBody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pic>
        <p:nvPicPr>
          <p:cNvPr id="5" name="Picture 4" descr="Colorful boardgame">
            <a:extLst>
              <a:ext uri="{FF2B5EF4-FFF2-40B4-BE49-F238E27FC236}">
                <a16:creationId xmlns:a16="http://schemas.microsoft.com/office/drawing/2014/main" id="{E0A6AD86-E2DE-B252-CD09-819DB4037F6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594" r="16596" b="2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41E80-5B1B-122B-F4E3-1974C2405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1" y="2556932"/>
            <a:ext cx="5004945" cy="33189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kern="1200" cap="none" dirty="0">
                <a:effectLst/>
                <a:ea typeface="+mn-ea"/>
                <a:cs typeface="+mn-cs"/>
              </a:rPr>
              <a:t>Est-</a:t>
            </a:r>
            <a:r>
              <a:rPr lang="en-US" kern="1200" cap="none" dirty="0" err="1">
                <a:effectLst/>
                <a:ea typeface="+mn-ea"/>
                <a:cs typeface="+mn-cs"/>
              </a:rPr>
              <a:t>ce</a:t>
            </a:r>
            <a:r>
              <a:rPr lang="en-US" kern="1200" cap="none" dirty="0">
                <a:effectLst/>
                <a:ea typeface="+mn-ea"/>
                <a:cs typeface="+mn-cs"/>
              </a:rPr>
              <a:t> que </a:t>
            </a:r>
            <a:r>
              <a:rPr lang="en-US" kern="1200" cap="none" dirty="0" err="1">
                <a:effectLst/>
                <a:ea typeface="+mn-ea"/>
                <a:cs typeface="+mn-cs"/>
              </a:rPr>
              <a:t>quelqu’un</a:t>
            </a:r>
            <a:r>
              <a:rPr lang="en-US" kern="1200" cap="none" dirty="0">
                <a:effectLst/>
                <a:ea typeface="+mn-ea"/>
                <a:cs typeface="+mn-cs"/>
              </a:rPr>
              <a:t> </a:t>
            </a:r>
            <a:r>
              <a:rPr lang="en-US" kern="1200" cap="none" dirty="0" err="1">
                <a:effectLst/>
                <a:ea typeface="+mn-ea"/>
                <a:cs typeface="+mn-cs"/>
              </a:rPr>
              <a:t>aimerait</a:t>
            </a:r>
            <a:r>
              <a:rPr lang="en-US" kern="1200" cap="none" dirty="0">
                <a:effectLst/>
                <a:ea typeface="+mn-ea"/>
                <a:cs typeface="+mn-cs"/>
              </a:rPr>
              <a:t> </a:t>
            </a:r>
            <a:r>
              <a:rPr lang="en-US" kern="1200" cap="none" dirty="0" err="1">
                <a:effectLst/>
                <a:ea typeface="+mn-ea"/>
                <a:cs typeface="+mn-cs"/>
              </a:rPr>
              <a:t>partager</a:t>
            </a:r>
            <a:r>
              <a:rPr lang="en-US" kern="1200" cap="none" dirty="0">
                <a:effectLst/>
                <a:ea typeface="+mn-ea"/>
                <a:cs typeface="+mn-cs"/>
              </a:rPr>
              <a:t> </a:t>
            </a:r>
            <a:r>
              <a:rPr lang="en-US" kern="1200" cap="none" dirty="0" err="1">
                <a:effectLst/>
                <a:ea typeface="+mn-ea"/>
                <a:cs typeface="+mn-cs"/>
              </a:rPr>
              <a:t>quelques-unes</a:t>
            </a:r>
            <a:r>
              <a:rPr lang="en-US" kern="1200" cap="none" dirty="0">
                <a:effectLst/>
                <a:ea typeface="+mn-ea"/>
                <a:cs typeface="+mn-cs"/>
              </a:rPr>
              <a:t> de </a:t>
            </a:r>
            <a:r>
              <a:rPr lang="en-US" kern="1200" cap="none" dirty="0" err="1">
                <a:effectLst/>
                <a:ea typeface="+mn-ea"/>
                <a:cs typeface="+mn-cs"/>
              </a:rPr>
              <a:t>ses</a:t>
            </a:r>
            <a:r>
              <a:rPr lang="en-US" kern="1200" cap="none" dirty="0">
                <a:effectLst/>
                <a:ea typeface="+mn-ea"/>
                <a:cs typeface="+mn-cs"/>
              </a:rPr>
              <a:t> </a:t>
            </a:r>
            <a:r>
              <a:rPr lang="en-US" kern="1200" cap="none" dirty="0" err="1">
                <a:effectLst/>
                <a:ea typeface="+mn-ea"/>
                <a:cs typeface="+mn-cs"/>
              </a:rPr>
              <a:t>idées</a:t>
            </a:r>
            <a:r>
              <a:rPr lang="en-US" kern="1200" cap="none" dirty="0">
                <a:effectLst/>
                <a:ea typeface="+mn-ea"/>
                <a:cs typeface="+mn-cs"/>
              </a:rPr>
              <a:t> pour </a:t>
            </a:r>
            <a:r>
              <a:rPr lang="en-US" kern="1200" cap="none" dirty="0" err="1">
                <a:effectLst/>
                <a:ea typeface="+mn-ea"/>
                <a:cs typeface="+mn-cs"/>
              </a:rPr>
              <a:t>une</a:t>
            </a:r>
            <a:r>
              <a:rPr lang="en-US" kern="1200" cap="none" dirty="0">
                <a:effectLst/>
                <a:ea typeface="+mn-ea"/>
                <a:cs typeface="+mn-cs"/>
              </a:rPr>
              <a:t> section de performance </a:t>
            </a:r>
            <a:r>
              <a:rPr lang="en-US" kern="1200" cap="none" dirty="0" err="1">
                <a:effectLst/>
                <a:ea typeface="+mn-ea"/>
                <a:cs typeface="+mn-cs"/>
              </a:rPr>
              <a:t>adaptée</a:t>
            </a:r>
            <a:r>
              <a:rPr lang="en-US" kern="1200" cap="none" dirty="0">
                <a:effectLst/>
                <a:ea typeface="+mn-ea"/>
                <a:cs typeface="+mn-cs"/>
              </a:rPr>
              <a:t>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872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15B0E-52ED-1F45-B892-C4574A69D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9306" y="982132"/>
            <a:ext cx="3958614" cy="1303867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Adaptations les plus </a:t>
            </a:r>
            <a:r>
              <a:rPr lang="en-US" sz="4000" dirty="0" err="1"/>
              <a:t>recherchées</a:t>
            </a:r>
            <a:r>
              <a:rPr lang="en-US" sz="4000" dirty="0"/>
              <a:t> :</a:t>
            </a:r>
            <a:endParaRPr lang="en-US" sz="4100" dirty="0"/>
          </a:p>
        </p:txBody>
      </p:sp>
      <p:pic>
        <p:nvPicPr>
          <p:cNvPr id="14" name="Picture 13" descr="Child blowing confetti">
            <a:extLst>
              <a:ext uri="{FF2B5EF4-FFF2-40B4-BE49-F238E27FC236}">
                <a16:creationId xmlns:a16="http://schemas.microsoft.com/office/drawing/2014/main" id="{A9998C6B-9171-164B-87ED-F243F64DAC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46" r="4638" b="-2"/>
          <a:stretch/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E41C9-8A9A-1447-AF84-92C987CF7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5" y="2515280"/>
            <a:ext cx="3557291" cy="3601549"/>
          </a:xfrm>
        </p:spPr>
        <p:txBody>
          <a:bodyPr>
            <a:normAutofit lnSpcReduction="10000"/>
          </a:bodyPr>
          <a:lstStyle/>
          <a:p>
            <a:pPr>
              <a:buClrTx/>
            </a:pPr>
            <a:r>
              <a:rPr lang="en-US" dirty="0"/>
              <a:t>Liberté de </a:t>
            </a:r>
            <a:r>
              <a:rPr lang="en-US" dirty="0" err="1"/>
              <a:t>mouvement</a:t>
            </a:r>
            <a:r>
              <a:rPr lang="en-US" dirty="0"/>
              <a:t> (enfants)</a:t>
            </a:r>
          </a:p>
          <a:p>
            <a:pPr>
              <a:buClrTx/>
            </a:pPr>
            <a:r>
              <a:rPr lang="en-US" dirty="0" err="1"/>
              <a:t>Variété</a:t>
            </a:r>
            <a:r>
              <a:rPr lang="en-US" dirty="0"/>
              <a:t> dans les options de </a:t>
            </a:r>
            <a:r>
              <a:rPr lang="en-US" dirty="0" err="1"/>
              <a:t>sièges</a:t>
            </a:r>
            <a:endParaRPr lang="en-US" dirty="0"/>
          </a:p>
          <a:p>
            <a:pPr>
              <a:buClrTx/>
            </a:pPr>
            <a:r>
              <a:rPr lang="en-US" dirty="0" err="1"/>
              <a:t>Jouets</a:t>
            </a:r>
            <a:r>
              <a:rPr lang="en-US" dirty="0"/>
              <a:t>, </a:t>
            </a:r>
            <a:r>
              <a:rPr lang="en-US" dirty="0" err="1"/>
              <a:t>autres</a:t>
            </a:r>
            <a:r>
              <a:rPr lang="en-US" dirty="0"/>
              <a:t> </a:t>
            </a:r>
            <a:r>
              <a:rPr lang="en-US" dirty="0" err="1"/>
              <a:t>objets</a:t>
            </a:r>
            <a:endParaRPr lang="en-US" dirty="0"/>
          </a:p>
          <a:p>
            <a:pPr>
              <a:buClrTx/>
            </a:pPr>
            <a:r>
              <a:rPr lang="en-US" dirty="0"/>
              <a:t>Espace </a:t>
            </a:r>
            <a:r>
              <a:rPr lang="en-US" dirty="0" err="1"/>
              <a:t>calme</a:t>
            </a:r>
            <a:endParaRPr lang="en-US" dirty="0"/>
          </a:p>
          <a:p>
            <a:pPr>
              <a:buClrTx/>
            </a:pPr>
            <a:r>
              <a:rPr lang="en-US" dirty="0"/>
              <a:t>Nature inclusive de </a:t>
            </a:r>
            <a:r>
              <a:rPr lang="en-US" dirty="0" err="1"/>
              <a:t>l'événement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75605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4DA5E-1BEB-2686-6E02-13BE23861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604157"/>
            <a:ext cx="10303328" cy="1303867"/>
          </a:xfrm>
        </p:spPr>
        <p:txBody>
          <a:bodyPr>
            <a:normAutofit/>
          </a:bodyPr>
          <a:lstStyle/>
          <a:p>
            <a:r>
              <a:rPr lang="en-US" sz="3600" dirty="0" err="1"/>
              <a:t>Exemple</a:t>
            </a:r>
            <a:r>
              <a:rPr lang="en-US" sz="3600" dirty="0"/>
              <a:t> d’un plan de section pour </a:t>
            </a:r>
            <a:r>
              <a:rPr lang="en-US" sz="3600" dirty="0" err="1"/>
              <a:t>une</a:t>
            </a:r>
            <a:r>
              <a:rPr lang="en-US" sz="3600" dirty="0"/>
              <a:t> performance </a:t>
            </a:r>
            <a:r>
              <a:rPr lang="en-US" sz="3600" dirty="0" err="1"/>
              <a:t>adaptée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B81C1-140C-5AB8-D176-256CCD4D9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4141" y="1908024"/>
            <a:ext cx="10243458" cy="4376056"/>
          </a:xfrm>
        </p:spPr>
        <p:txBody>
          <a:bodyPr>
            <a:normAutofit fontScale="62500" lnSpcReduction="20000"/>
          </a:bodyPr>
          <a:lstStyle/>
          <a:p>
            <a:pPr algn="l">
              <a:buNone/>
            </a:pPr>
            <a:r>
              <a:rPr lang="en-CA" b="1" i="0" u="none" strike="noStrike" dirty="0" err="1">
                <a:solidFill>
                  <a:srgbClr val="000000"/>
                </a:solidFill>
                <a:effectLst/>
              </a:rPr>
              <a:t>Interprètes</a:t>
            </a:r>
            <a:r>
              <a:rPr lang="en-CA" b="1" i="0" u="none" strike="noStrike" dirty="0">
                <a:solidFill>
                  <a:srgbClr val="000000"/>
                </a:solidFill>
                <a:effectLst/>
              </a:rPr>
              <a:t> :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 un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violoncelliste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et un pianiste.           </a:t>
            </a:r>
            <a:r>
              <a:rPr lang="en-CA" b="1" i="0" u="none" strike="noStrike" dirty="0" err="1">
                <a:solidFill>
                  <a:srgbClr val="000000"/>
                </a:solidFill>
                <a:effectLst/>
              </a:rPr>
              <a:t>Œuvre</a:t>
            </a:r>
            <a:r>
              <a:rPr lang="en-CA" b="1" i="0" u="none" strike="noStrike" dirty="0">
                <a:solidFill>
                  <a:srgbClr val="000000"/>
                </a:solidFill>
                <a:effectLst/>
              </a:rPr>
              <a:t> :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CA" b="0" i="1" u="none" strike="noStrike" dirty="0">
                <a:solidFill>
                  <a:srgbClr val="000000"/>
                </a:solidFill>
                <a:effectLst/>
              </a:rPr>
              <a:t>Le Cygne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 de Camille Saint-Saëns</a:t>
            </a:r>
          </a:p>
          <a:p>
            <a:pPr algn="l">
              <a:buNone/>
            </a:pP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Après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une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présentation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individuelle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des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interprètes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, le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violoncelliste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démontre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les techniques de jeu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suivantes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: staccato (court), legato (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lié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) et pizzicato (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pincé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). Il parle ensuite du </a:t>
            </a:r>
            <a:r>
              <a:rPr lang="en-CA" b="0" i="1" u="none" strike="noStrike" dirty="0">
                <a:solidFill>
                  <a:srgbClr val="000000"/>
                </a:solidFill>
                <a:effectLst/>
              </a:rPr>
              <a:t>Cygne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 et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mentionne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que le piano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représente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l’eau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(le pianiste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joue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doucement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pour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illustrer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),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tandis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que le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violoncelle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glisse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avec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fluidité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– «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pouvez-vous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dire ‘legato’ avec nous ? » – pour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incarner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le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cygne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None/>
            </a:pP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Un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mouvement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est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proposé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sous trois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formes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que les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membres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du public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peuvent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choisir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d’imiter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À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genoux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, se balancer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d’avant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en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arrière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en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faisant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des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mouvements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de bras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comme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si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on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nageait</a:t>
            </a:r>
            <a:endParaRPr lang="en-CA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Faire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tourner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lentement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la tête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autour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du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cou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pour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imiter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les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ondulations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de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l’eau</a:t>
            </a:r>
            <a:endParaRPr lang="en-CA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Faire semblant de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glisser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sur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l’eau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(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comme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du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patinage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),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en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gardant les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pieds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glissant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doucement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sur le sol/tapis et les bras derrière le dos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comme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un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cygne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qui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replie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ses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ailes</a:t>
            </a:r>
            <a:endParaRPr lang="en-CA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None/>
            </a:pP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Après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l’interprétation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de la pièce, les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musiciens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demandent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aux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membres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du public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s’ils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ont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réussi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à imaginer un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cygne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glissant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doucement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sur un lac.</a:t>
            </a:r>
          </a:p>
          <a:p>
            <a:pPr algn="l">
              <a:buNone/>
            </a:pPr>
            <a:r>
              <a:rPr lang="en-CA" b="1" i="0" u="none" strike="noStrike" dirty="0" err="1">
                <a:solidFill>
                  <a:srgbClr val="000000"/>
                </a:solidFill>
                <a:effectLst/>
              </a:rPr>
              <a:t>Prolongement</a:t>
            </a:r>
            <a:r>
              <a:rPr lang="en-CA" b="1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1" i="0" u="none" strike="noStrike" dirty="0" err="1">
                <a:solidFill>
                  <a:srgbClr val="000000"/>
                </a:solidFill>
                <a:effectLst/>
              </a:rPr>
              <a:t>optionnel</a:t>
            </a:r>
            <a:r>
              <a:rPr lang="en-CA" b="1" i="0" u="none" strike="noStrike" dirty="0">
                <a:solidFill>
                  <a:srgbClr val="000000"/>
                </a:solidFill>
                <a:effectLst/>
              </a:rPr>
              <a:t> (</a:t>
            </a:r>
            <a:r>
              <a:rPr lang="en-CA" b="1" i="0" u="none" strike="noStrike" dirty="0" err="1">
                <a:solidFill>
                  <a:srgbClr val="000000"/>
                </a:solidFill>
                <a:effectLst/>
              </a:rPr>
              <a:t>avant</a:t>
            </a:r>
            <a:r>
              <a:rPr lang="en-CA" b="1" i="0" u="none" strike="noStrike" dirty="0">
                <a:solidFill>
                  <a:srgbClr val="000000"/>
                </a:solidFill>
                <a:effectLst/>
              </a:rPr>
              <a:t> la pièce) :</a:t>
            </a:r>
            <a:endParaRPr lang="en-CA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Poser la question : « En levant la main pour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répondre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quel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oiseau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est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grand et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blanc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? »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Demander au public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d’imaginer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les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mouvements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qu’un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cygne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pourrait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faire,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puis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proposer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ces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mouvements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comme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options à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imiter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pendant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</a:rPr>
              <a:t>l’interprétation</a:t>
            </a:r>
            <a:r>
              <a:rPr lang="en-CA" b="0" i="0" u="none" strike="noStrike" dirty="0">
                <a:solidFill>
                  <a:srgbClr val="000000"/>
                </a:solidFill>
                <a:effectLst/>
              </a:rPr>
              <a:t> de la pièce</a:t>
            </a:r>
          </a:p>
        </p:txBody>
      </p:sp>
    </p:spTree>
    <p:extLst>
      <p:ext uri="{BB962C8B-B14F-4D97-AF65-F5344CB8AC3E}">
        <p14:creationId xmlns:p14="http://schemas.microsoft.com/office/powerpoint/2010/main" val="36513060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716597A-B4BA-97EE-5C10-3496456F49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72914" y="2514600"/>
            <a:ext cx="8811987" cy="1828800"/>
          </a:xfrm>
        </p:spPr>
        <p:txBody>
          <a:bodyPr>
            <a:normAutofit fontScale="92500"/>
          </a:bodyPr>
          <a:lstStyle/>
          <a:p>
            <a:r>
              <a:rPr lang="en-CA" sz="2200" kern="0" dirty="0" err="1">
                <a:effectLst/>
                <a:ea typeface="Aptos" panose="020B0004020202020204" pitchFamily="34" charset="0"/>
              </a:rPr>
              <a:t>Faisons</a:t>
            </a:r>
            <a:r>
              <a:rPr lang="en-CA" sz="2200" kern="0" dirty="0">
                <a:effectLst/>
                <a:ea typeface="Aptos" panose="020B0004020202020204" pitchFamily="34" charset="0"/>
              </a:rPr>
              <a:t> un « quiz » </a:t>
            </a:r>
            <a:r>
              <a:rPr lang="en-CA" sz="2200" kern="0" dirty="0" err="1">
                <a:effectLst/>
                <a:ea typeface="Aptos" panose="020B0004020202020204" pitchFamily="34" charset="0"/>
              </a:rPr>
              <a:t>interactif</a:t>
            </a:r>
            <a:r>
              <a:rPr lang="en-CA" sz="2200" kern="0" dirty="0">
                <a:effectLst/>
                <a:ea typeface="Aptos" panose="020B0004020202020204" pitchFamily="34" charset="0"/>
              </a:rPr>
              <a:t> pour </a:t>
            </a:r>
            <a:r>
              <a:rPr lang="en-CA" sz="2200" kern="0" dirty="0" err="1">
                <a:effectLst/>
                <a:ea typeface="Aptos" panose="020B0004020202020204" pitchFamily="34" charset="0"/>
              </a:rPr>
              <a:t>recueillir</a:t>
            </a:r>
            <a:r>
              <a:rPr lang="en-CA" sz="2200" kern="0" dirty="0">
                <a:effectLst/>
                <a:ea typeface="Aptos" panose="020B0004020202020204" pitchFamily="34" charset="0"/>
              </a:rPr>
              <a:t> </a:t>
            </a:r>
            <a:r>
              <a:rPr lang="en-CA" sz="2200" kern="0" dirty="0" err="1">
                <a:effectLst/>
                <a:ea typeface="Aptos" panose="020B0004020202020204" pitchFamily="34" charset="0"/>
              </a:rPr>
              <a:t>collectivement</a:t>
            </a:r>
            <a:r>
              <a:rPr lang="en-CA" sz="2200" kern="0" dirty="0">
                <a:effectLst/>
                <a:ea typeface="Aptos" panose="020B0004020202020204" pitchFamily="34" charset="0"/>
              </a:rPr>
              <a:t> des </a:t>
            </a:r>
            <a:r>
              <a:rPr lang="en-CA" sz="2200" kern="0" dirty="0" err="1">
                <a:effectLst/>
                <a:ea typeface="Aptos" panose="020B0004020202020204" pitchFamily="34" charset="0"/>
              </a:rPr>
              <a:t>idées</a:t>
            </a:r>
            <a:r>
              <a:rPr lang="en-CA" sz="2200" kern="0" dirty="0">
                <a:effectLst/>
                <a:ea typeface="Aptos" panose="020B0004020202020204" pitchFamily="34" charset="0"/>
              </a:rPr>
              <a:t> sur les </a:t>
            </a:r>
            <a:r>
              <a:rPr lang="en-CA" sz="2200" kern="0" dirty="0" err="1">
                <a:effectLst/>
                <a:ea typeface="Aptos" panose="020B0004020202020204" pitchFamily="34" charset="0"/>
              </a:rPr>
              <a:t>environnements</a:t>
            </a:r>
            <a:r>
              <a:rPr lang="en-CA" sz="2200" kern="0" dirty="0">
                <a:effectLst/>
                <a:ea typeface="Aptos" panose="020B0004020202020204" pitchFamily="34" charset="0"/>
              </a:rPr>
              <a:t> de performances </a:t>
            </a:r>
            <a:r>
              <a:rPr lang="en-CA" sz="2200" kern="0" dirty="0" err="1">
                <a:effectLst/>
                <a:ea typeface="Aptos" panose="020B0004020202020204" pitchFamily="34" charset="0"/>
              </a:rPr>
              <a:t>adaptées</a:t>
            </a:r>
            <a:r>
              <a:rPr lang="en-CA" sz="2200" kern="0" dirty="0">
                <a:effectLst/>
                <a:ea typeface="Aptos" panose="020B0004020202020204" pitchFamily="34" charset="0"/>
              </a:rPr>
              <a:t>.</a:t>
            </a:r>
          </a:p>
          <a:p>
            <a:r>
              <a:rPr lang="en-CA" sz="2200" kern="0" dirty="0">
                <a:effectLst/>
                <a:ea typeface="Aptos" panose="020B0004020202020204" pitchFamily="34" charset="0"/>
              </a:rPr>
              <a:t>(INSÉREZ ICI VOTRE CODE QR WOOCLAP ET LES INSTRUCTIONS !)</a:t>
            </a:r>
          </a:p>
          <a:p>
            <a:r>
              <a:rPr lang="en-CA" sz="2200" kern="0" dirty="0" err="1">
                <a:effectLst/>
                <a:ea typeface="Aptos" panose="020B0004020202020204" pitchFamily="34" charset="0"/>
              </a:rPr>
              <a:t>Souhaitez-vous</a:t>
            </a:r>
            <a:r>
              <a:rPr lang="en-CA" sz="2200" kern="0" dirty="0">
                <a:effectLst/>
                <a:ea typeface="Aptos" panose="020B0004020202020204" pitchFamily="34" charset="0"/>
              </a:rPr>
              <a:t> que je </a:t>
            </a:r>
            <a:r>
              <a:rPr lang="en-CA" sz="2200" kern="0" dirty="0" err="1">
                <a:effectLst/>
                <a:ea typeface="Aptos" panose="020B0004020202020204" pitchFamily="34" charset="0"/>
              </a:rPr>
              <a:t>vous</a:t>
            </a:r>
            <a:r>
              <a:rPr lang="en-CA" sz="2200" kern="0" dirty="0">
                <a:effectLst/>
                <a:ea typeface="Aptos" panose="020B0004020202020204" pitchFamily="34" charset="0"/>
              </a:rPr>
              <a:t> aide à </a:t>
            </a:r>
            <a:r>
              <a:rPr lang="en-CA" sz="2200" kern="0" dirty="0" err="1">
                <a:effectLst/>
                <a:ea typeface="Aptos" panose="020B0004020202020204" pitchFamily="34" charset="0"/>
              </a:rPr>
              <a:t>formuler</a:t>
            </a:r>
            <a:r>
              <a:rPr lang="en-CA" sz="2200" kern="0" dirty="0">
                <a:effectLst/>
                <a:ea typeface="Aptos" panose="020B0004020202020204" pitchFamily="34" charset="0"/>
              </a:rPr>
              <a:t> les instructions pour </a:t>
            </a:r>
            <a:r>
              <a:rPr lang="en-CA" sz="2200" kern="0" dirty="0" err="1">
                <a:effectLst/>
                <a:ea typeface="Aptos" panose="020B0004020202020204" pitchFamily="34" charset="0"/>
              </a:rPr>
              <a:t>WooClap</a:t>
            </a:r>
            <a:r>
              <a:rPr lang="en-CA" sz="2200" kern="0" dirty="0">
                <a:effectLst/>
                <a:ea typeface="Aptos" panose="020B0004020202020204" pitchFamily="34" charset="0"/>
              </a:rPr>
              <a:t> ?</a:t>
            </a:r>
          </a:p>
          <a:p>
            <a:endParaRPr lang="en-US" b="1" i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32D79C-9477-9815-46A6-EC435FFBA8A2}"/>
              </a:ext>
            </a:extLst>
          </p:cNvPr>
          <p:cNvSpPr txBox="1"/>
          <p:nvPr/>
        </p:nvSpPr>
        <p:spPr>
          <a:xfrm>
            <a:off x="4233359" y="4633167"/>
            <a:ext cx="40910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</a:rPr>
              <a:t>Lien au </a:t>
            </a:r>
            <a:r>
              <a:rPr lang="en-US" dirty="0" err="1">
                <a:latin typeface="Arial" panose="020B0604020202020204" pitchFamily="34" charset="0"/>
              </a:rPr>
              <a:t>wooclap</a:t>
            </a:r>
            <a:r>
              <a:rPr lang="en-US" dirty="0">
                <a:latin typeface="Arial" panose="020B0604020202020204" pitchFamily="34" charset="0"/>
              </a:rPr>
              <a:t> quiz: </a:t>
            </a:r>
            <a:r>
              <a:rPr lang="en-US" dirty="0">
                <a:latin typeface="Arial" panose="020B0604020202020204" pitchFamily="34" charset="0"/>
                <a:hlinkClick r:id="rId2"/>
              </a:rPr>
              <a:t>https://www.wooclap.com/en/live-quiz/</a:t>
            </a:r>
            <a:r>
              <a:rPr lang="en-US" dirty="0"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365970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ulti-colored popsicles">
            <a:extLst>
              <a:ext uri="{FF2B5EF4-FFF2-40B4-BE49-F238E27FC236}">
                <a16:creationId xmlns:a16="http://schemas.microsoft.com/office/drawing/2014/main" id="{C3BDE74C-4153-4EE0-8462-ADDB226344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0748" r="1" b="10750"/>
          <a:stretch/>
        </p:blipFill>
        <p:spPr>
          <a:xfrm>
            <a:off x="486138" y="488137"/>
            <a:ext cx="11227442" cy="58832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33794D-79E6-8749-AF45-F1EEB15BB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4403" y="1113698"/>
            <a:ext cx="8229600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dirty="0">
                <a:solidFill>
                  <a:schemeClr val="bg1"/>
                </a:solidFill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2742040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2EAD2-66FE-6A9B-8755-C11AB422B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982132"/>
            <a:ext cx="9873341" cy="1303867"/>
          </a:xfrm>
        </p:spPr>
        <p:txBody>
          <a:bodyPr>
            <a:normAutofit fontScale="90000"/>
          </a:bodyPr>
          <a:lstStyle/>
          <a:p>
            <a:r>
              <a:rPr lang="en-CA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Devoirs pour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cette</a:t>
            </a:r>
            <a:r>
              <a:rPr lang="en-CA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semaine</a:t>
            </a:r>
            <a:r>
              <a:rPr lang="en-CA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/ Conclusion des trois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modèles</a:t>
            </a:r>
            <a:r>
              <a:rPr lang="en-CA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CA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d’inclusivité</a:t>
            </a:r>
            <a:r>
              <a:rPr lang="en-CA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D9F4E-C016-5D77-157B-4FB9763B6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Option 1 </a:t>
            </a:r>
            <a:r>
              <a:rPr lang="en-US" dirty="0"/>
              <a:t>: </a:t>
            </a:r>
            <a:r>
              <a:rPr lang="en-US" dirty="0" err="1"/>
              <a:t>Rédigez</a:t>
            </a:r>
            <a:r>
              <a:rPr lang="en-US" dirty="0"/>
              <a:t> un </a:t>
            </a:r>
            <a:r>
              <a:rPr lang="en-US" dirty="0" err="1"/>
              <a:t>essai</a:t>
            </a:r>
            <a:r>
              <a:rPr lang="en-US" dirty="0"/>
              <a:t> sur le </a:t>
            </a:r>
            <a:r>
              <a:rPr lang="en-US" dirty="0" err="1"/>
              <a:t>sujet</a:t>
            </a:r>
            <a:r>
              <a:rPr lang="en-US" dirty="0"/>
              <a:t> de </a:t>
            </a:r>
            <a:r>
              <a:rPr lang="en-US" dirty="0" err="1"/>
              <a:t>votre</a:t>
            </a:r>
            <a:r>
              <a:rPr lang="en-US" dirty="0"/>
              <a:t> choix </a:t>
            </a:r>
            <a:r>
              <a:rPr lang="en-US" dirty="0" err="1"/>
              <a:t>en</a:t>
            </a:r>
            <a:r>
              <a:rPr lang="en-US" dirty="0"/>
              <a:t> lien avec les performances </a:t>
            </a:r>
            <a:r>
              <a:rPr lang="en-US" dirty="0" err="1"/>
              <a:t>adaptées</a:t>
            </a:r>
            <a:r>
              <a:rPr lang="en-US" dirty="0"/>
              <a:t> (par </a:t>
            </a:r>
            <a:r>
              <a:rPr lang="en-US" dirty="0" err="1"/>
              <a:t>exemple</a:t>
            </a:r>
            <a:r>
              <a:rPr lang="en-US" dirty="0"/>
              <a:t> : Que </a:t>
            </a:r>
            <a:r>
              <a:rPr lang="en-US" dirty="0" err="1"/>
              <a:t>contribuent</a:t>
            </a:r>
            <a:r>
              <a:rPr lang="en-US" dirty="0"/>
              <a:t> les performances </a:t>
            </a:r>
            <a:r>
              <a:rPr lang="en-US" dirty="0" err="1"/>
              <a:t>adaptées</a:t>
            </a:r>
            <a:r>
              <a:rPr lang="en-US" dirty="0"/>
              <a:t> aux arts de la </a:t>
            </a:r>
            <a:r>
              <a:rPr lang="en-US" dirty="0" err="1"/>
              <a:t>scène</a:t>
            </a:r>
            <a:r>
              <a:rPr lang="en-US" dirty="0"/>
              <a:t> ? Comment les artistes </a:t>
            </a:r>
            <a:r>
              <a:rPr lang="en-US" dirty="0" err="1"/>
              <a:t>peuvent-ils</a:t>
            </a:r>
            <a:r>
              <a:rPr lang="en-US" dirty="0"/>
              <a:t> se </a:t>
            </a:r>
            <a:r>
              <a:rPr lang="en-US" dirty="0" err="1"/>
              <a:t>préparer</a:t>
            </a:r>
            <a:r>
              <a:rPr lang="en-US" dirty="0"/>
              <a:t> à des performances </a:t>
            </a:r>
            <a:r>
              <a:rPr lang="en-US" dirty="0" err="1"/>
              <a:t>adaptées</a:t>
            </a:r>
            <a:r>
              <a:rPr lang="en-US" dirty="0"/>
              <a:t> ?)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Option 2 </a:t>
            </a:r>
            <a:r>
              <a:rPr lang="en-US" dirty="0"/>
              <a:t>: </a:t>
            </a:r>
            <a:r>
              <a:rPr lang="en-US" dirty="0" err="1"/>
              <a:t>Créez</a:t>
            </a:r>
            <a:r>
              <a:rPr lang="en-US" dirty="0"/>
              <a:t> un </a:t>
            </a:r>
            <a:r>
              <a:rPr lang="en-US" dirty="0" err="1"/>
              <a:t>programme</a:t>
            </a:r>
            <a:r>
              <a:rPr lang="en-US" dirty="0"/>
              <a:t> de performance </a:t>
            </a:r>
            <a:r>
              <a:rPr lang="en-US" dirty="0" err="1"/>
              <a:t>adaptée</a:t>
            </a:r>
            <a:r>
              <a:rPr lang="en-US" dirty="0"/>
              <a:t> </a:t>
            </a:r>
            <a:r>
              <a:rPr lang="en-US" dirty="0" err="1"/>
              <a:t>complet</a:t>
            </a:r>
            <a:r>
              <a:rPr lang="en-US" dirty="0"/>
              <a:t>, </a:t>
            </a:r>
            <a:r>
              <a:rPr lang="en-US" dirty="0" err="1"/>
              <a:t>incluant</a:t>
            </a:r>
            <a:r>
              <a:rPr lang="en-US" dirty="0"/>
              <a:t> un script flexible, des </a:t>
            </a:r>
            <a:r>
              <a:rPr lang="en-US" dirty="0" err="1"/>
              <a:t>éléments</a:t>
            </a:r>
            <a:r>
              <a:rPr lang="en-US" dirty="0"/>
              <a:t> </a:t>
            </a:r>
            <a:r>
              <a:rPr lang="en-US" dirty="0" err="1"/>
              <a:t>interactifs</a:t>
            </a:r>
            <a:r>
              <a:rPr lang="en-US" dirty="0"/>
              <a:t>, des </a:t>
            </a:r>
            <a:r>
              <a:rPr lang="en-US" dirty="0" err="1"/>
              <a:t>sélections</a:t>
            </a:r>
            <a:r>
              <a:rPr lang="en-US" dirty="0"/>
              <a:t> musicales, </a:t>
            </a:r>
            <a:r>
              <a:rPr lang="en-US" dirty="0" err="1"/>
              <a:t>ainsi</a:t>
            </a:r>
            <a:r>
              <a:rPr lang="en-US" dirty="0"/>
              <a:t> que des </a:t>
            </a:r>
            <a:r>
              <a:rPr lang="en-US" dirty="0" err="1"/>
              <a:t>activités</a:t>
            </a:r>
            <a:r>
              <a:rPr lang="en-US" dirty="0"/>
              <a:t> </a:t>
            </a:r>
            <a:r>
              <a:rPr lang="en-US" dirty="0" err="1"/>
              <a:t>ou</a:t>
            </a:r>
            <a:r>
              <a:rPr lang="en-US" dirty="0"/>
              <a:t> du matériel </a:t>
            </a:r>
            <a:r>
              <a:rPr lang="en-US" dirty="0" err="1"/>
              <a:t>pré</a:t>
            </a:r>
            <a:r>
              <a:rPr lang="en-US" dirty="0"/>
              <a:t>/post-performance, le tout </a:t>
            </a:r>
            <a:r>
              <a:rPr lang="en-US" dirty="0" err="1"/>
              <a:t>expliqué</a:t>
            </a:r>
            <a:r>
              <a:rPr lang="en-US" dirty="0"/>
              <a:t> dans un document </a:t>
            </a:r>
            <a:r>
              <a:rPr lang="en-US" dirty="0" err="1"/>
              <a:t>détaillé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452620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7761A6-2C6C-D10C-0605-96E4605BDC1D}"/>
              </a:ext>
            </a:extLst>
          </p:cNvPr>
          <p:cNvSpPr txBox="1"/>
          <p:nvPr/>
        </p:nvSpPr>
        <p:spPr>
          <a:xfrm>
            <a:off x="883379" y="1055077"/>
            <a:ext cx="2991330" cy="47945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n w="3175" cmpd="sng">
                  <a:noFill/>
                </a:ln>
                <a:solidFill>
                  <a:srgbClr val="262626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Questions de </a:t>
            </a:r>
            <a:r>
              <a:rPr lang="en-US" sz="4400" dirty="0" err="1">
                <a:ln w="3175" cmpd="sng">
                  <a:noFill/>
                </a:ln>
                <a:solidFill>
                  <a:srgbClr val="262626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réflexion</a:t>
            </a:r>
            <a:r>
              <a:rPr lang="en-US" sz="4400" dirty="0">
                <a:ln w="3175" cmpd="sng">
                  <a:noFill/>
                </a:ln>
                <a:solidFill>
                  <a:srgbClr val="262626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6A2F65B-9BE6-FB06-8D30-9D765667CD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8812669"/>
              </p:ext>
            </p:extLst>
          </p:nvPr>
        </p:nvGraphicFramePr>
        <p:xfrm>
          <a:off x="5197642" y="609600"/>
          <a:ext cx="6505044" cy="5769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3643134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401732C-37EE-4B98-A709-9530173F3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54E48C8-2A00-4C54-BC9C-B18EE49E9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786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E0A0544-8F52-43F0-AC3E-DF683908B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F4057D3-A680-4443-9E51-ED920A691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2F6853A4-7B38-4FDE-B024-AE8BA71E7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6ADF4DB-4290-4441-8F8E-04152FE60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CFE86D-9819-CF08-DA25-65BC6DBB69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7528" y="982132"/>
            <a:ext cx="4094017" cy="2823880"/>
          </a:xfrm>
        </p:spPr>
        <p:txBody>
          <a:bodyPr>
            <a:normAutofit/>
          </a:bodyPr>
          <a:lstStyle/>
          <a:p>
            <a:r>
              <a:rPr lang="en-US" sz="4800" dirty="0" err="1">
                <a:solidFill>
                  <a:srgbClr val="262626"/>
                </a:solidFill>
              </a:rPr>
              <a:t>Formulaire</a:t>
            </a:r>
            <a:r>
              <a:rPr lang="en-US" sz="4800" dirty="0">
                <a:solidFill>
                  <a:srgbClr val="262626"/>
                </a:solidFill>
              </a:rPr>
              <a:t> de retour des </a:t>
            </a:r>
            <a:r>
              <a:rPr lang="en-US" sz="4800" dirty="0" err="1">
                <a:solidFill>
                  <a:srgbClr val="262626"/>
                </a:solidFill>
              </a:rPr>
              <a:t>étudiants</a:t>
            </a:r>
            <a:r>
              <a:rPr lang="en-US" sz="4800" dirty="0">
                <a:solidFill>
                  <a:srgbClr val="262626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FB572F-7070-E475-D632-6AABE8A140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7528" y="4076944"/>
            <a:ext cx="4094017" cy="16796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Disponible </a:t>
            </a:r>
            <a:r>
              <a:rPr lang="en-US" dirty="0" err="1">
                <a:solidFill>
                  <a:srgbClr val="000000"/>
                </a:solidFill>
              </a:rPr>
              <a:t>en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ligne</a:t>
            </a:r>
            <a:r>
              <a:rPr lang="en-US" dirty="0">
                <a:solidFill>
                  <a:srgbClr val="000000"/>
                </a:solidFill>
              </a:rPr>
              <a:t> et </a:t>
            </a:r>
            <a:r>
              <a:rPr lang="en-US" dirty="0" err="1">
                <a:solidFill>
                  <a:srgbClr val="000000"/>
                </a:solidFill>
              </a:rPr>
              <a:t>en</a:t>
            </a:r>
            <a:r>
              <a:rPr lang="en-US" dirty="0">
                <a:solidFill>
                  <a:srgbClr val="000000"/>
                </a:solidFill>
              </a:rPr>
              <a:t> version papier</a:t>
            </a:r>
          </a:p>
          <a:p>
            <a:r>
              <a:rPr lang="en-US" dirty="0" err="1">
                <a:solidFill>
                  <a:srgbClr val="000000"/>
                </a:solidFill>
              </a:rPr>
              <a:t>Peux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soumettre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anonymement</a:t>
            </a:r>
            <a:endParaRPr lang="en-US" dirty="0">
              <a:solidFill>
                <a:srgbClr val="000000"/>
              </a:solidFill>
            </a:endParaRPr>
          </a:p>
          <a:p>
            <a:r>
              <a:rPr lang="en-US" dirty="0">
                <a:solidFill>
                  <a:srgbClr val="000000"/>
                </a:solidFill>
              </a:rPr>
              <a:t>Utile pour </a:t>
            </a:r>
            <a:r>
              <a:rPr lang="en-US" dirty="0" err="1">
                <a:solidFill>
                  <a:srgbClr val="000000"/>
                </a:solidFill>
              </a:rPr>
              <a:t>moi</a:t>
            </a:r>
            <a:r>
              <a:rPr lang="en-US" dirty="0">
                <a:solidFill>
                  <a:srgbClr val="000000"/>
                </a:solidFill>
              </a:rPr>
              <a:t> pour </a:t>
            </a:r>
            <a:r>
              <a:rPr lang="en-US" dirty="0" err="1">
                <a:solidFill>
                  <a:srgbClr val="000000"/>
                </a:solidFill>
              </a:rPr>
              <a:t>apprendre</a:t>
            </a:r>
            <a:r>
              <a:rPr lang="en-US" dirty="0">
                <a:solidFill>
                  <a:srgbClr val="000000"/>
                </a:solidFill>
              </a:rPr>
              <a:t>! </a:t>
            </a:r>
          </a:p>
        </p:txBody>
      </p:sp>
      <p:pic>
        <p:nvPicPr>
          <p:cNvPr id="5" name="Graphic 4" descr="Document outline">
            <a:extLst>
              <a:ext uri="{FF2B5EF4-FFF2-40B4-BE49-F238E27FC236}">
                <a16:creationId xmlns:a16="http://schemas.microsoft.com/office/drawing/2014/main" id="{BECAF6B3-9855-603A-A939-21870C98B7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06533" y="982131"/>
            <a:ext cx="4893735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2053254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DEA40-946E-3C4F-AA35-06B00C845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Bibliographie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3AD03-6A5B-2946-AB3E-13A67DA3D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31915"/>
            <a:ext cx="9601196" cy="391587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CA" dirty="0" err="1"/>
              <a:t>Ansdell</a:t>
            </a:r>
            <a:r>
              <a:rPr lang="en-CA" dirty="0"/>
              <a:t>, Gary. “Being Who You Aren’t; Doing What You Can’t: Community Music Therapy &amp; The Paradoxes of Performance.” </a:t>
            </a:r>
            <a:r>
              <a:rPr lang="en-CA" i="1" dirty="0"/>
              <a:t>Voices: A World Forum for Music Therapy</a:t>
            </a:r>
            <a:r>
              <a:rPr lang="en-CA" dirty="0"/>
              <a:t> 5, no. 3 (2005). </a:t>
            </a:r>
          </a:p>
          <a:p>
            <a:pPr marL="0" indent="0">
              <a:buNone/>
            </a:pPr>
            <a:r>
              <a:rPr lang="en-CA" dirty="0"/>
              <a:t>Ayres, Jean. Improving academic scores through sensory integration. </a:t>
            </a:r>
            <a:r>
              <a:rPr lang="en-CA" i="1" dirty="0"/>
              <a:t>Journal of Learning Disabilities </a:t>
            </a:r>
            <a:r>
              <a:rPr lang="en-CA" dirty="0"/>
              <a:t>5, (1972): 338-343.</a:t>
            </a:r>
          </a:p>
          <a:p>
            <a:pPr marL="0" indent="0">
              <a:buNone/>
            </a:pPr>
            <a:r>
              <a:rPr lang="en-CA" dirty="0" err="1"/>
              <a:t>Bakan</a:t>
            </a:r>
            <a:r>
              <a:rPr lang="en-CA" dirty="0"/>
              <a:t>, Michael. “Neurodiversity and the Ethnomusicology of Autism.”</a:t>
            </a:r>
            <a:r>
              <a:rPr lang="en-CA" i="1" dirty="0"/>
              <a:t> College Music Symposium</a:t>
            </a:r>
            <a:r>
              <a:rPr lang="en-CA" dirty="0"/>
              <a:t> 54, (2014).</a:t>
            </a:r>
          </a:p>
          <a:p>
            <a:pPr marL="0" indent="0">
              <a:buNone/>
            </a:pPr>
            <a:r>
              <a:rPr lang="en-CA" dirty="0"/>
              <a:t>Fletcher-Watson, Ben. “Relaxed Performance: Audiences with Autism in Mainstream Theatre.” </a:t>
            </a:r>
            <a:r>
              <a:rPr lang="en-CA" i="1" dirty="0"/>
              <a:t>The Scottish Journal of Performance</a:t>
            </a:r>
            <a:r>
              <a:rPr lang="en-CA" dirty="0"/>
              <a:t> 2 (June, 2015): 61-89.</a:t>
            </a:r>
          </a:p>
          <a:p>
            <a:pPr marL="0" indent="0">
              <a:buNone/>
            </a:pPr>
            <a:r>
              <a:rPr lang="en-CA" dirty="0"/>
              <a:t>Fletcher-Watson, Ben and Shaun May. “Enhancing Relaxed Performance: Evaluating the Autism Arts Festival.” </a:t>
            </a:r>
            <a:r>
              <a:rPr lang="en-CA" i="1" dirty="0"/>
              <a:t>The Journal of Applied Theatre and Performance </a:t>
            </a:r>
            <a:r>
              <a:rPr lang="en-CA" dirty="0"/>
              <a:t>23, no.3</a:t>
            </a:r>
            <a:r>
              <a:rPr lang="en-CA" i="1" dirty="0"/>
              <a:t> </a:t>
            </a:r>
            <a:r>
              <a:rPr lang="en-CA" dirty="0"/>
              <a:t>(May, 2018): 406-420.</a:t>
            </a:r>
          </a:p>
          <a:p>
            <a:pPr marL="0" indent="0">
              <a:buNone/>
            </a:pPr>
            <a:r>
              <a:rPr lang="en-CA" dirty="0" err="1"/>
              <a:t>LaMarre</a:t>
            </a:r>
            <a:r>
              <a:rPr lang="en-CA" dirty="0"/>
              <a:t>, Andrea, Carla Rice, and Kayla </a:t>
            </a:r>
            <a:r>
              <a:rPr lang="en-CA" dirty="0" err="1"/>
              <a:t>Besse</a:t>
            </a:r>
            <a:r>
              <a:rPr lang="en-CA" dirty="0"/>
              <a:t>. “Relaxed performance: Exploring accessibility in the Canadian Theatre Landscape.” </a:t>
            </a:r>
            <a:r>
              <a:rPr lang="en-CA" i="1" dirty="0"/>
              <a:t>British Council and Bodies in Translation: Activist Art, Technology &amp; Access to Life</a:t>
            </a:r>
            <a:r>
              <a:rPr lang="en-CA" dirty="0"/>
              <a:t>, 2019.</a:t>
            </a:r>
          </a:p>
          <a:p>
            <a:pPr marL="0" indent="0">
              <a:buNone/>
            </a:pPr>
            <a:r>
              <a:rPr lang="en-CA" dirty="0"/>
              <a:t>May-Benson, Teresa, and Roseann Schaaf. “Ayres Sensory Integration</a:t>
            </a:r>
            <a:r>
              <a:rPr lang="en-CA" baseline="30000" dirty="0"/>
              <a:t>®</a:t>
            </a:r>
            <a:r>
              <a:rPr lang="en-CA" dirty="0"/>
              <a:t> Intervention.” In </a:t>
            </a:r>
            <a:r>
              <a:rPr lang="en-CA" i="1" dirty="0"/>
              <a:t>International Handbook of Occupational Therapy Interventions,</a:t>
            </a:r>
            <a:r>
              <a:rPr lang="en-CA" dirty="0"/>
              <a:t> edited by </a:t>
            </a:r>
            <a:r>
              <a:rPr lang="en-CA" dirty="0" err="1"/>
              <a:t>Söderback</a:t>
            </a:r>
            <a:r>
              <a:rPr lang="en-CA" dirty="0"/>
              <a:t> I, 633-644. Cham: Spring International Publishing, 2015.</a:t>
            </a:r>
          </a:p>
          <a:p>
            <a:pPr marL="0" indent="0">
              <a:buNone/>
            </a:pPr>
            <a:r>
              <a:rPr lang="en-CA" dirty="0"/>
              <a:t>Mold, James and Mark Gregory. “Best Practices Research.” </a:t>
            </a:r>
            <a:r>
              <a:rPr lang="en-CA" i="1" dirty="0"/>
              <a:t>Journal of Practice Management </a:t>
            </a:r>
            <a:r>
              <a:rPr lang="en-CA" dirty="0"/>
              <a:t>35, no. 2 (2003): 131-134.</a:t>
            </a:r>
          </a:p>
          <a:p>
            <a:pPr marL="0" indent="0">
              <a:buNone/>
            </a:pPr>
            <a:r>
              <a:rPr lang="en-CA" dirty="0" err="1"/>
              <a:t>Muskett</a:t>
            </a:r>
            <a:r>
              <a:rPr lang="en-CA" dirty="0"/>
              <a:t>, Ashley, Sarah Radtke, Susan White and Thomas </a:t>
            </a:r>
            <a:r>
              <a:rPr lang="en-CA" dirty="0" err="1"/>
              <a:t>Ollendick</a:t>
            </a:r>
            <a:r>
              <a:rPr lang="en-CA" i="1" dirty="0"/>
              <a:t>.</a:t>
            </a:r>
            <a:r>
              <a:rPr lang="en-CA" dirty="0"/>
              <a:t> “Autism Spectrum Disorder and Specific Phobia: the Role of Sensory Sensitivity.” </a:t>
            </a:r>
            <a:r>
              <a:rPr lang="en-CA" i="1" dirty="0"/>
              <a:t>Review Journal of Autism and Development Disorders</a:t>
            </a:r>
            <a:r>
              <a:rPr lang="en-CA" dirty="0"/>
              <a:t> 6 (February 2019):</a:t>
            </a:r>
            <a:r>
              <a:rPr lang="en-CA" b="1" dirty="0"/>
              <a:t> </a:t>
            </a:r>
            <a:r>
              <a:rPr lang="en-CA" dirty="0"/>
              <a:t>289-293. </a:t>
            </a:r>
          </a:p>
        </p:txBody>
      </p:sp>
    </p:spTree>
    <p:extLst>
      <p:ext uri="{BB962C8B-B14F-4D97-AF65-F5344CB8AC3E}">
        <p14:creationId xmlns:p14="http://schemas.microsoft.com/office/powerpoint/2010/main" val="195753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40842-C6BE-5E4F-92AE-044EF6130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Bibliographie</a:t>
            </a:r>
            <a:r>
              <a:rPr lang="en-US" dirty="0"/>
              <a:t> (suite)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7E28F-ECB1-5241-A7F1-AD46375B0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431915"/>
            <a:ext cx="9601196" cy="407490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CA" dirty="0"/>
              <a:t>Oosthuizen, </a:t>
            </a:r>
            <a:r>
              <a:rPr lang="en-CA" dirty="0" err="1"/>
              <a:t>Fouché</a:t>
            </a:r>
            <a:r>
              <a:rPr lang="en-CA" dirty="0"/>
              <a:t>. “Collaborative Work: Negotiations Between Music Therapists and Community Musicians in the Development of a South African Community Music Therapy Project.” </a:t>
            </a:r>
            <a:r>
              <a:rPr lang="en-CA" i="1" dirty="0"/>
              <a:t>Voices : A World Forum for Music Therapy</a:t>
            </a:r>
            <a:r>
              <a:rPr lang="en-CA" dirty="0"/>
              <a:t> 7, no. 3 (November 1, 2007).</a:t>
            </a:r>
          </a:p>
          <a:p>
            <a:pPr marL="0" indent="0">
              <a:buNone/>
            </a:pPr>
            <a:r>
              <a:rPr lang="en-CA" dirty="0"/>
              <a:t>Shiloh, C.J. and Blythe </a:t>
            </a:r>
            <a:r>
              <a:rPr lang="en-CA" dirty="0" err="1"/>
              <a:t>LaGasse</a:t>
            </a:r>
            <a:r>
              <a:rPr lang="en-CA" dirty="0"/>
              <a:t>. “Sensory Friendly Concerts: A Community Music Therapy Initiative to Promote Neurodiversity.” </a:t>
            </a:r>
            <a:r>
              <a:rPr lang="en-CA" i="1" dirty="0"/>
              <a:t>International Journal of Community Music</a:t>
            </a:r>
            <a:r>
              <a:rPr lang="en-CA" dirty="0"/>
              <a:t> 7, no. 1 (May, 2014): 113-128.</a:t>
            </a:r>
          </a:p>
          <a:p>
            <a:pPr marL="0" indent="0">
              <a:buNone/>
            </a:pPr>
            <a:r>
              <a:rPr lang="en-CA" dirty="0"/>
              <a:t>Silverman, Fern, and Andrea </a:t>
            </a:r>
            <a:r>
              <a:rPr lang="en-CA" dirty="0" err="1"/>
              <a:t>Carr</a:t>
            </a:r>
            <a:r>
              <a:rPr lang="en-CA" dirty="0"/>
              <a:t> Tyszka. "Supporting Participation for Children with Sensory Processing Needs and Their Families: Community-Based Action Research." </a:t>
            </a:r>
            <a:r>
              <a:rPr lang="en-CA" i="1" dirty="0"/>
              <a:t>American Journal of Occupational Therapy</a:t>
            </a:r>
            <a:r>
              <a:rPr lang="en-CA" dirty="0"/>
              <a:t> 71, no. 4 (2017): 1-9. </a:t>
            </a:r>
          </a:p>
          <a:p>
            <a:pPr marL="0" indent="0">
              <a:buNone/>
            </a:pPr>
            <a:r>
              <a:rPr lang="en-CA" dirty="0" err="1"/>
              <a:t>Stige</a:t>
            </a:r>
            <a:r>
              <a:rPr lang="en-CA" dirty="0"/>
              <a:t>, </a:t>
            </a:r>
            <a:r>
              <a:rPr lang="en-CA" dirty="0" err="1"/>
              <a:t>Brynjulf</a:t>
            </a:r>
            <a:r>
              <a:rPr lang="en-CA" dirty="0"/>
              <a:t>. “Community Music Therapy: Culture, Care and Welfare.” In </a:t>
            </a:r>
            <a:r>
              <a:rPr lang="en-CA" i="1" dirty="0"/>
              <a:t>Community Music Therapy </a:t>
            </a:r>
            <a:r>
              <a:rPr lang="en-CA" dirty="0"/>
              <a:t>edited by Mercedes </a:t>
            </a:r>
            <a:r>
              <a:rPr lang="en-CA" dirty="0" err="1"/>
              <a:t>Pavlicevic</a:t>
            </a:r>
            <a:r>
              <a:rPr lang="en-CA" dirty="0"/>
              <a:t> and Gary </a:t>
            </a:r>
            <a:r>
              <a:rPr lang="en-CA" dirty="0" err="1"/>
              <a:t>Ansdell</a:t>
            </a:r>
            <a:r>
              <a:rPr lang="en-CA" dirty="0"/>
              <a:t>, 91-113. London: Jessica Kingsley, 2004.</a:t>
            </a:r>
          </a:p>
          <a:p>
            <a:pPr marL="0" indent="0">
              <a:buNone/>
            </a:pPr>
            <a:r>
              <a:rPr lang="en-CA" dirty="0"/>
              <a:t>Thompson, Grace, Melissa Raine, Susan Hayward, and Hannah Kilpatrick. “Gathering Community Perspectives to Inform the Design of Autism-friendly Music-making Workshops for Wellbeing.” </a:t>
            </a:r>
            <a:r>
              <a:rPr lang="en-CA" i="1" dirty="0"/>
              <a:t>International Journal of Wellbeing</a:t>
            </a:r>
            <a:r>
              <a:rPr lang="en-CA" dirty="0"/>
              <a:t> 10, no. 5 (2020): 117-143.</a:t>
            </a:r>
          </a:p>
          <a:p>
            <a:pPr marL="0" indent="0">
              <a:buNone/>
            </a:pPr>
            <a:r>
              <a:rPr lang="en-CA" dirty="0"/>
              <a:t>Umeda, Caroline, and Tracy </a:t>
            </a:r>
            <a:r>
              <a:rPr lang="en-CA" dirty="0" err="1"/>
              <a:t>Jirikowic</a:t>
            </a:r>
            <a:r>
              <a:rPr lang="en-CA" dirty="0"/>
              <a:t>. "Cultural Arts Access for Children with Disabilities via Sensory-Friendly Theater: Parent and Organization Experiences and Impacts." </a:t>
            </a:r>
            <a:r>
              <a:rPr lang="en-CA" i="1" dirty="0"/>
              <a:t> American Journal of Occupational Therapy</a:t>
            </a:r>
            <a:r>
              <a:rPr lang="en-CA" dirty="0"/>
              <a:t> 73, no. 1 (2019).</a:t>
            </a:r>
          </a:p>
          <a:p>
            <a:pPr marL="0" indent="0">
              <a:buNone/>
            </a:pPr>
            <a:r>
              <a:rPr lang="en-CA" dirty="0"/>
              <a:t>Vesely, </a:t>
            </a:r>
            <a:r>
              <a:rPr lang="en-CA" dirty="0" err="1"/>
              <a:t>Arnost</a:t>
            </a:r>
            <a:r>
              <a:rPr lang="en-CA" dirty="0"/>
              <a:t>. “Theory and Methodology of Best Practice Research: A Critical Review.” </a:t>
            </a:r>
            <a:r>
              <a:rPr lang="en-CA" i="1" dirty="0"/>
              <a:t>Central European Journal of Public Policy</a:t>
            </a:r>
            <a:r>
              <a:rPr lang="en-CA" dirty="0"/>
              <a:t> 5, no. 2 (December 2011): 98-117.</a:t>
            </a:r>
          </a:p>
          <a:p>
            <a:pPr marL="0" indent="0">
              <a:buNone/>
            </a:pPr>
            <a:r>
              <a:rPr lang="en-CA" dirty="0" err="1"/>
              <a:t>Vize</a:t>
            </a:r>
            <a:r>
              <a:rPr lang="en-CA" dirty="0"/>
              <a:t>, Anne. "Sensory-friendly Films: Catering for Children with Autism." </a:t>
            </a:r>
            <a:r>
              <a:rPr lang="en-CA" i="1" dirty="0"/>
              <a:t>Screen Education</a:t>
            </a:r>
            <a:r>
              <a:rPr lang="en-CA" dirty="0"/>
              <a:t>, no. 73 (2014): 60-63.</a:t>
            </a:r>
          </a:p>
        </p:txBody>
      </p:sp>
    </p:spTree>
    <p:extLst>
      <p:ext uri="{BB962C8B-B14F-4D97-AF65-F5344CB8AC3E}">
        <p14:creationId xmlns:p14="http://schemas.microsoft.com/office/powerpoint/2010/main" val="2470430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3655</TotalTime>
  <Words>1831</Words>
  <Application>Microsoft Macintosh PowerPoint</Application>
  <PresentationFormat>Widescreen</PresentationFormat>
  <Paragraphs>135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-webkit-standard</vt:lpstr>
      <vt:lpstr>Aptos</vt:lpstr>
      <vt:lpstr>Arial</vt:lpstr>
      <vt:lpstr>Symbol</vt:lpstr>
      <vt:lpstr>Times New Roman</vt:lpstr>
      <vt:lpstr>Organic</vt:lpstr>
      <vt:lpstr>Performances Adaptives  Partie II</vt:lpstr>
      <vt:lpstr>Le cours du jour</vt:lpstr>
      <vt:lpstr>Revue</vt:lpstr>
      <vt:lpstr>Objectifs d'apprentissage</vt:lpstr>
      <vt:lpstr>Revue des quatre catégories</vt:lpstr>
      <vt:lpstr>Aides extra-musicales</vt:lpstr>
      <vt:lpstr>Aides extra-musicales (suite)</vt:lpstr>
      <vt:lpstr>Aides extra-musicales (suite)</vt:lpstr>
      <vt:lpstr>Aides extra-musicales (suite)</vt:lpstr>
      <vt:lpstr>Ajustements de programmation</vt:lpstr>
      <vt:lpstr>Interactions</vt:lpstr>
      <vt:lpstr>Movements et Questions</vt:lpstr>
      <vt:lpstr>Image for reflection</vt:lpstr>
      <vt:lpstr>Contextes dans lesquels les Performances Adaptatives peuvent être présentées</vt:lpstr>
      <vt:lpstr>Activité</vt:lpstr>
      <vt:lpstr>PowerPoint Presentation</vt:lpstr>
      <vt:lpstr>Adaptations les plus recherchées :</vt:lpstr>
      <vt:lpstr>Exemple d’un plan de section pour une performance adaptée</vt:lpstr>
      <vt:lpstr>PowerPoint Presentation</vt:lpstr>
      <vt:lpstr>Conclusion</vt:lpstr>
      <vt:lpstr>Devoirs pour cette semaine / Conclusion des trois modèles d’inclusivité :</vt:lpstr>
      <vt:lpstr>PowerPoint Presentation</vt:lpstr>
      <vt:lpstr>Formulaire de retour des étudiants </vt:lpstr>
      <vt:lpstr>Bibliographie</vt:lpstr>
      <vt:lpstr>Bibliographie (suite)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Jenna Richards</dc:creator>
  <cp:lastModifiedBy>Jenna Richards</cp:lastModifiedBy>
  <cp:revision>33</cp:revision>
  <dcterms:created xsi:type="dcterms:W3CDTF">2024-12-18T19:37:36Z</dcterms:created>
  <dcterms:modified xsi:type="dcterms:W3CDTF">2025-05-17T18:50:49Z</dcterms:modified>
</cp:coreProperties>
</file>