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5143500" type="screen16x9"/>
  <p:notesSz cx="6858000" cy="9144000"/>
  <p:embeddedFontLst>
    <p:embeddedFont>
      <p:font typeface="Calibri" panose="020F0502020204030204" pitchFamily="34" charset="0"/>
      <p:regular r:id="rId42"/>
      <p:bold r:id="rId43"/>
      <p:italic r:id="rId44"/>
      <p:boldItalic r:id="rId45"/>
    </p:embeddedFont>
    <p:embeddedFont>
      <p:font typeface="News Cycle" panose="020B0604020202020204" charset="2"/>
      <p:regular r:id="rId46"/>
      <p:bold r:id="rId47"/>
    </p:embeddedFont>
    <p:embeddedFont>
      <p:font typeface="Oswald" panose="00000500000000000000" pitchFamily="2" charset="0"/>
      <p:regular r:id="rId48"/>
      <p:bold r:id="rId49"/>
    </p:embeddedFont>
    <p:embeddedFont>
      <p:font typeface="Oswald ExtraLight" panose="00000300000000000000" pitchFamily="2" charset="0"/>
      <p:regular r:id="rId50"/>
      <p:bold r:id="rId51"/>
    </p:embeddedFont>
    <p:embeddedFont>
      <p:font typeface="Roboto" panose="02000000000000000000" pitchFamily="2"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664FE1-12BC-44C3-8F36-0C25FC2E0CFC}">
  <a:tblStyle styleId="{69664FE1-12BC-44C3-8F36-0C25FC2E0CF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93"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font" Target="fonts/font14.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 Id="rId54"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8.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refad.ca/documents/Etude%20sur%20lavenir%20du%20livre%20numerique%20en%20FAD%20au%20Canada%20francophone.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uottawa.ca/sites/www.uottawa.ca/files/towards_a_revewed_francophonie.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highlight>
                  <a:srgbClr val="FFFF00"/>
                </a:highlight>
              </a:rPr>
              <a:t>Intro do session in plenary hall</a:t>
            </a:r>
            <a:endParaRPr>
              <a:solidFill>
                <a:schemeClr val="dk1"/>
              </a:solidFill>
              <a:highlight>
                <a:srgbClr val="FFFF00"/>
              </a:highlight>
            </a:endParaRPr>
          </a:p>
          <a:p>
            <a:pPr marL="0" lvl="0" indent="0" algn="l" rtl="0">
              <a:lnSpc>
                <a:spcPct val="115000"/>
              </a:lnSpc>
              <a:spcBef>
                <a:spcPts val="400"/>
              </a:spcBef>
              <a:spcAft>
                <a:spcPts val="0"/>
              </a:spcAft>
              <a:buNone/>
            </a:pPr>
            <a:r>
              <a:rPr lang="en">
                <a:solidFill>
                  <a:schemeClr val="dk1"/>
                </a:solidFill>
                <a:highlight>
                  <a:srgbClr val="FFFFFF"/>
                </a:highlight>
              </a:rPr>
              <a:t>About ourselves: Michelle Brown and Mélanie Brunet and were are both librarians at the University of Ottawa in Canada.</a:t>
            </a:r>
            <a:endParaRPr>
              <a:solidFill>
                <a:schemeClr val="dk1"/>
              </a:solidFill>
              <a:highlight>
                <a:srgbClr val="FFFFFF"/>
              </a:highlight>
            </a:endParaRPr>
          </a:p>
          <a:p>
            <a:pPr marL="0" lvl="0" indent="0" algn="l" rtl="0">
              <a:lnSpc>
                <a:spcPct val="115000"/>
              </a:lnSpc>
              <a:spcBef>
                <a:spcPts val="400"/>
              </a:spcBef>
              <a:spcAft>
                <a:spcPts val="0"/>
              </a:spcAft>
              <a:buNone/>
            </a:pPr>
            <a:r>
              <a:rPr lang="en">
                <a:solidFill>
                  <a:schemeClr val="dk1"/>
                </a:solidFill>
                <a:highlight>
                  <a:srgbClr val="FFFFFF"/>
                </a:highlight>
              </a:rPr>
              <a:t>About the session: We will talk about the linguistic equity challenges that currently exist at our university around OER but also the opportunities OER represents to address these challenges. We look forward to hearing about your thoughts and about your own experiences with equity gaps in OER.</a:t>
            </a:r>
            <a:endParaRPr>
              <a:solidFill>
                <a:schemeClr val="dk1"/>
              </a:solidFill>
              <a:highlight>
                <a:srgbClr val="FFFFFF"/>
              </a:highlight>
            </a:endParaRPr>
          </a:p>
          <a:p>
            <a:pPr marL="0" lvl="0" indent="0" algn="l" rtl="0">
              <a:lnSpc>
                <a:spcPct val="115000"/>
              </a:lnSpc>
              <a:spcBef>
                <a:spcPts val="400"/>
              </a:spcBef>
              <a:spcAft>
                <a:spcPts val="0"/>
              </a:spcAft>
              <a:buNone/>
            </a:pPr>
            <a:endParaRPr>
              <a:solidFill>
                <a:schemeClr val="dk1"/>
              </a:solidFill>
              <a:highlight>
                <a:srgbClr val="FFFFFF"/>
              </a:highlight>
            </a:endParaRPr>
          </a:p>
          <a:p>
            <a:pPr marL="0" lvl="0" indent="0" algn="l" rtl="0">
              <a:lnSpc>
                <a:spcPct val="115000"/>
              </a:lnSpc>
              <a:spcBef>
                <a:spcPts val="400"/>
              </a:spcBef>
              <a:spcAft>
                <a:spcPts val="0"/>
              </a:spcAft>
              <a:buNone/>
            </a:pPr>
            <a:r>
              <a:rPr lang="en">
                <a:solidFill>
                  <a:schemeClr val="dk1"/>
                </a:solidFill>
                <a:highlight>
                  <a:srgbClr val="FFFFFF"/>
                </a:highlight>
              </a:rPr>
              <a:t>[MICHELLE]</a:t>
            </a:r>
            <a:endParaRPr>
              <a:solidFill>
                <a:schemeClr val="dk1"/>
              </a:solidFill>
              <a:highlight>
                <a:srgbClr val="FFFFFF"/>
              </a:highlight>
            </a:endParaRPr>
          </a:p>
          <a:p>
            <a:pPr marL="0" lvl="0" indent="0" algn="l" rtl="0">
              <a:lnSpc>
                <a:spcPct val="115000"/>
              </a:lnSpc>
              <a:spcBef>
                <a:spcPts val="400"/>
              </a:spcBef>
              <a:spcAft>
                <a:spcPts val="0"/>
              </a:spcAft>
              <a:buNone/>
            </a:pPr>
            <a:endParaRPr>
              <a:solidFill>
                <a:srgbClr val="333333"/>
              </a:solidFill>
              <a:highlight>
                <a:srgbClr val="FFFFFF"/>
              </a:highlight>
            </a:endParaRPr>
          </a:p>
          <a:p>
            <a:pPr marL="0" lvl="0" indent="0" algn="l" rtl="0">
              <a:lnSpc>
                <a:spcPct val="115000"/>
              </a:lnSpc>
              <a:spcBef>
                <a:spcPts val="400"/>
              </a:spcBef>
              <a:spcAft>
                <a:spcPts val="0"/>
              </a:spcAft>
              <a:buNone/>
            </a:pPr>
            <a:r>
              <a:rPr lang="en">
                <a:solidFill>
                  <a:srgbClr val="333333"/>
                </a:solidFill>
                <a:highlight>
                  <a:srgbClr val="FFFFFF"/>
                </a:highlight>
              </a:rPr>
              <a:t>Hello everyone and welcome to our presentation on OER and the Challenges and Opportunities of Linguistic Equity at a bilingual Canadian University. </a:t>
            </a:r>
            <a:endParaRPr>
              <a:solidFill>
                <a:srgbClr val="333333"/>
              </a:solidFill>
              <a:highlight>
                <a:srgbClr val="FFFFFF"/>
              </a:highlight>
            </a:endParaRPr>
          </a:p>
          <a:p>
            <a:pPr marL="0" lvl="0" indent="0" algn="l" rtl="0">
              <a:lnSpc>
                <a:spcPct val="115000"/>
              </a:lnSpc>
              <a:spcBef>
                <a:spcPts val="400"/>
              </a:spcBef>
              <a:spcAft>
                <a:spcPts val="0"/>
              </a:spcAft>
              <a:buNone/>
            </a:pPr>
            <a:endParaRPr>
              <a:solidFill>
                <a:srgbClr val="333333"/>
              </a:solidFill>
              <a:highlight>
                <a:srgbClr val="FFFFFF"/>
              </a:highlight>
            </a:endParaRPr>
          </a:p>
          <a:p>
            <a:pPr marL="0" lvl="0" indent="0" algn="l" rtl="0">
              <a:lnSpc>
                <a:spcPct val="115000"/>
              </a:lnSpc>
              <a:spcBef>
                <a:spcPts val="400"/>
              </a:spcBef>
              <a:spcAft>
                <a:spcPts val="0"/>
              </a:spcAft>
              <a:buNone/>
            </a:pPr>
            <a:r>
              <a:rPr lang="en">
                <a:solidFill>
                  <a:srgbClr val="333333"/>
                </a:solidFill>
                <a:highlight>
                  <a:srgbClr val="FFFFFF"/>
                </a:highlight>
              </a:rPr>
              <a:t>Please note that this session is being recorded.</a:t>
            </a:r>
            <a:endParaRPr>
              <a:solidFill>
                <a:srgbClr val="333333"/>
              </a:solidFill>
              <a:highlight>
                <a:srgbClr val="FFFFFF"/>
              </a:highlight>
            </a:endParaRPr>
          </a:p>
          <a:p>
            <a:pPr marL="0" lvl="0" indent="0" algn="l" rtl="0">
              <a:lnSpc>
                <a:spcPct val="115000"/>
              </a:lnSpc>
              <a:spcBef>
                <a:spcPts val="400"/>
              </a:spcBef>
              <a:spcAft>
                <a:spcPts val="0"/>
              </a:spcAft>
              <a:buNone/>
            </a:pPr>
            <a:endParaRPr>
              <a:solidFill>
                <a:srgbClr val="333333"/>
              </a:solidFill>
              <a:highlight>
                <a:srgbClr val="FFFFFF"/>
              </a:highlight>
            </a:endParaRPr>
          </a:p>
          <a:p>
            <a:pPr marL="0" lvl="0" indent="0" algn="l" rtl="0">
              <a:lnSpc>
                <a:spcPct val="115000"/>
              </a:lnSpc>
              <a:spcBef>
                <a:spcPts val="400"/>
              </a:spcBef>
              <a:spcAft>
                <a:spcPts val="0"/>
              </a:spcAft>
              <a:buNone/>
            </a:pPr>
            <a:r>
              <a:rPr lang="en">
                <a:solidFill>
                  <a:srgbClr val="333333"/>
                </a:solidFill>
                <a:highlight>
                  <a:srgbClr val="FFFFFF"/>
                </a:highlight>
              </a:rPr>
              <a:t>My name is Michelle Brown and I am the Head - Learning &amp; Student Success and I am joined today by my co-presenter Mélanie Brunet who is the Open Education Librarian. We both work at the University of Ottawa Library.</a:t>
            </a:r>
            <a:endParaRPr>
              <a:solidFill>
                <a:srgbClr val="333333"/>
              </a:solidFill>
              <a:highlight>
                <a:srgbClr val="FFFFFF"/>
              </a:highlight>
            </a:endParaRPr>
          </a:p>
          <a:p>
            <a:pPr marL="0" lvl="0" indent="0" algn="l" rtl="0">
              <a:spcBef>
                <a:spcPts val="400"/>
              </a:spcBef>
              <a:spcAft>
                <a:spcPts val="0"/>
              </a:spcAft>
              <a:buNone/>
            </a:pPr>
            <a:endParaRPr>
              <a:solidFill>
                <a:schemeClr val="dk1"/>
              </a:solidFill>
              <a:highlight>
                <a:srgbClr val="FFFFFF"/>
              </a:highlight>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0336d64e56_0_5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0336d64e56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There is also a unique cultural and linguistic context for Francophones in Ontario, which continues to be underrepresented in the already small market for French-language resources in Canada.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Franco-Ontarians have their own dialect (which varies across the province) and own history of struggles and evolving relationship with the dominant English society to preserve their language and culture, which are not reflected in textbooks from Quebec or France.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0336d64e56_0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0336d64e5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While some English textbooks are translated into French, a translation does not necessarily capture the cultural and linguistic context of Francophones in Ontario. Which is true for translations in general - the content becomes accessible but not necessarily representative.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For example, commercial textbooks in French used in Ontario elementary and secondary schools are often direct translations of English textbooks or written in French by Québec authors, and in both cases they are distributed by Quebec publishers.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We are at a similar stage with French-language OER in Canada at the moment.</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0336d64e56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0336d64e56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[MÉLANIE]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So why are there fewer OER in French? Is it just reproducing the commercial market?</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Tuition fees may be a factor in the use and development of OER in a country or region.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For instance, tuition fees are low in France where the government heavily subsidizes higher education in public institutions. For European students tuition at the licence (or bachelor level) is currently at 170 euros per year or around $255 CAD. The real cost without the government subsidy would be around $15,000 CAD.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In Canada, Quebec has been lagging behind in OER use and production compared to the provinces of Ontario and British Columbia. Québec also has some of the lowest tuition fees in the country, starting at around $2,600 CAD per year compared to $5,400 in Ontario and $4,300 in British Columbia.</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336d64e56_0_6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336d64e56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Approaches to copyright could also have an impact. French-speaking countries can have a more protective view of copyright, which in French is called “droit d’auteur”. The word itself focuses on the right of the author, not the right to copy.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Also, civil law is the legal tradition in most French-speaking regions, a tradition that does not have the copyright exception of fair use or fair dealing (it’s more of a common law tradition). </a:t>
            </a: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solidFill>
                  <a:schemeClr val="dk1"/>
                </a:solidFill>
              </a:rPr>
              <a:t>It sets the stage for knowledge cultures that are resistant to open or may know see open as a necessity.</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French-language textbook publishers have also been known to </a:t>
            </a:r>
            <a:r>
              <a:rPr lang="en">
                <a:solidFill>
                  <a:srgbClr val="3C4043"/>
                </a:solidFill>
                <a:highlight>
                  <a:schemeClr val="lt1"/>
                </a:highlight>
              </a:rPr>
              <a:t>resist digital formats to limit illegal reproduction, which is noted as being especially widespread in educational publishing in Quebec. </a:t>
            </a:r>
            <a:r>
              <a:rPr lang="en" strike="sngStrike">
                <a:solidFill>
                  <a:srgbClr val="3C4043"/>
                </a:solidFill>
                <a:highlight>
                  <a:schemeClr val="lt1"/>
                </a:highlight>
              </a:rPr>
              <a:t>Source: Sharon Hackett and François Dallaire, (2016), Étude sur l’avenir du livre numérique et des ressources documentaires en ligne en formation à distance au Canada francophone, Montréal: Réseau d’enseignement francophone à distance du Canada (REFAD): </a:t>
            </a:r>
            <a:r>
              <a:rPr lang="en" strike="sngStrike">
                <a:solidFill>
                  <a:srgbClr val="1A73E8"/>
                </a:solidFill>
                <a:highlight>
                  <a:schemeClr val="lt1"/>
                </a:highlight>
                <a:uFill>
                  <a:noFill/>
                </a:uFill>
                <a:hlinkClick r:id="rId3">
                  <a:extLst>
                    <a:ext uri="{A12FA001-AC4F-418D-AE19-62706E023703}">
                      <ahyp:hlinkClr xmlns:ahyp="http://schemas.microsoft.com/office/drawing/2018/hyperlinkcolor" val="tx"/>
                    </a:ext>
                  </a:extLst>
                </a:hlinkClick>
              </a:rPr>
              <a:t>https://www.refad.ca/documents/Etude%20sur%20lavenir%20du%20livre%20numerique%20en%20FAD%20au%20Canada%20francophone.pdf</a:t>
            </a:r>
            <a:r>
              <a:rPr lang="en" strike="sngStrike">
                <a:solidFill>
                  <a:schemeClr val="dk1"/>
                </a:solidFill>
                <a:highlight>
                  <a:schemeClr val="lt1"/>
                </a:highlight>
              </a:rPr>
              <a:t>, p. 62 and 72.</a:t>
            </a:r>
            <a:endParaRPr strike="sngStrike">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There is also a difference in Canada between how schools in Quebec and schools in the rest of the country manage copyright (even though they all fall under the same Copyright Act). In Québec, post-secondary institutions have a licence with the copyright collective Copibec that allow for reproduction in the context of education in exchange at a fixed rate (with the royalties redistributed to copyright owners), while in the rest of Canada, the relationship with Access Copyright (the copyright collective that operates outside of Quebec) has been strained and often non existent and reproduction for education is handled internally following fair dealing guidelines that have come under scrutiny all the way to the Supreme Court of Canada. So perhaps there is not as much of a need for OER as an alternative to “all rights reserved” materials in Québec compared to elsewhere in the country.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da48c3c5a_1_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da48c3c5a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rgbClr val="062133"/>
              </a:buClr>
              <a:buSzPts val="1100"/>
              <a:buFont typeface="Arial"/>
              <a:buNone/>
            </a:pPr>
            <a:r>
              <a:rPr lang="en">
                <a:solidFill>
                  <a:srgbClr val="062133"/>
                </a:solidFill>
              </a:rPr>
              <a:t>All of these factors could contribute to the gap in available French-language OER. And this gap should be viewed as a equity issue for bilingual PSE institutions like the University of Ottawa but also for any school, region or country who claims to support more than one language. We will now explore these challenges.</a:t>
            </a:r>
            <a:endParaRPr>
              <a:solidFill>
                <a:srgbClr val="062133"/>
              </a:solidFill>
            </a:endParaRPr>
          </a:p>
          <a:p>
            <a:pPr marL="0" lvl="0" indent="0" algn="l" rtl="0">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10336d64e56_0_8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10336d64e56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Until recently at uOttawa, the English version of a popular academic writing manual was available under a CC BY license on the writing centre’s website. However, students taking writing courses in French were required to purchase the French version of the manual for $20. While it is now free, it is still not under a Creative Commons licence.</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0336d64e56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0336d64e56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In this second example, the English course for linear algebra has had a free textbook since 2015 assigned to about 1,300 students every year. The same course taught in French has required about 630 students annually to purchase a 120$ textbook.</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0336d64e56_0_9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0336d64e56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consequences of this inequity can be profound and far reaching. The U.N and other prominent international governing bodies have declared the right to speak and learn in one’s mother tongue a universal human right. Local languages, especially minority languages, transmit cultures, values and traditional knowledge, thus playing an important role in promoting sustainable futures. In this way, French language OER play a critical role in maintaining equitable access to education, culture and knowledge for those who wish to learn in French. </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A lack of access to French language learning resources puts increased pressure on Francophone learners to fall back on making do with English textbooks and other learning materials. This may further contribute to the assimilation of a linguistic minority group into the dominant culture and language.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There is also the cost of learning to consider. Although some regions of the French speaking world have low tuition costs (such as Quebec in Canada and some countries in Europe), as we have mentioned, this isn’t the case in Ontario.  French speaking Canadian students are required to pay the same tuitions costs as English speaking Canadian students, yet they have less access to free or low-cost OER and can end up paying more to purchase learning materials. So comparatively speaking it can cost more to study in French than in English at uOttawa and elsewhere.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OER (and open educational practices) can be in service to a number of Sustainable Development Goals, including SDG4 (quality education), SDG10 (reduced inequalities) and SDG12 (responsible consumption and production) but this ongoing gap in the availability of OER in languages other than English undermines the achievement of those goals.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0336d64e56_0_8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10336d64e56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Despite the many challenges faced at our institution surrounding OER, there are also opportunities to promote awareness, adoption and creation of OER.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336d64e56_0_10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336d64e56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In its strategic plan released in late 2019, uOttawa committed to promoting and rewarding the development of affordable learning materials and developing OER in French.</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5f391192_0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First we will provide some context about our institution. Founded in 1848, the University of Ottawa is located on the unceded ancestral land of the Algonquin people in the heart of Canada’s capital city, Ottawa, Ontario. The largest bilingual (English-French) university in the world, uOttawa is a public research university that offers 550 undergraduate, master’s, doctoral and professional programs. It provides courses, resources and services in both English and French, but it is not in equal proportion.</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0336d64e56_0_1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0336d64e56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uOttawa also endorsed an action plan for the Francophonie that clearly identified the gap in French-language textbook availability and open access publications. While OER were not mentioned in the action plan, they were presented as a promising solution during the consultations are mentioned in the resulting report.</a:t>
            </a: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db2ef58aa_0_2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edb2ef58aa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p>
          <a:p>
            <a:pPr marL="0" lvl="0" indent="0" algn="l" rtl="0">
              <a:spcBef>
                <a:spcPts val="0"/>
              </a:spcBef>
              <a:spcAft>
                <a:spcPts val="0"/>
              </a:spcAft>
              <a:buClr>
                <a:schemeClr val="dk1"/>
              </a:buClr>
              <a:buSzPts val="1100"/>
              <a:buFont typeface="Arial"/>
              <a:buNone/>
            </a:pPr>
            <a:endParaRPr>
              <a:solidFill>
                <a:srgbClr val="062133"/>
              </a:solidFill>
            </a:endParaRPr>
          </a:p>
          <a:p>
            <a:pPr marL="0" lvl="0" indent="0" algn="l" rtl="0">
              <a:spcBef>
                <a:spcPts val="0"/>
              </a:spcBef>
              <a:spcAft>
                <a:spcPts val="0"/>
              </a:spcAft>
              <a:buClr>
                <a:schemeClr val="dk1"/>
              </a:buClr>
              <a:buSzPts val="1100"/>
              <a:buFont typeface="Arial"/>
              <a:buNone/>
            </a:pPr>
            <a:endParaRPr>
              <a:solidFill>
                <a:srgbClr val="062133"/>
              </a:solidFill>
            </a:endParaRPr>
          </a:p>
          <a:p>
            <a:pPr marL="0" lvl="0" indent="0" algn="l" rtl="0">
              <a:spcBef>
                <a:spcPts val="0"/>
              </a:spcBef>
              <a:spcAft>
                <a:spcPts val="0"/>
              </a:spcAft>
              <a:buClr>
                <a:schemeClr val="dk1"/>
              </a:buClr>
              <a:buSzPts val="1100"/>
              <a:buFont typeface="Arial"/>
              <a:buNone/>
            </a:pPr>
            <a:r>
              <a:rPr lang="en">
                <a:solidFill>
                  <a:srgbClr val="062133"/>
                </a:solidFill>
              </a:rPr>
              <a:t>Earlier in 2021, the </a:t>
            </a:r>
            <a:r>
              <a:rPr lang="en">
                <a:solidFill>
                  <a:srgbClr val="252525"/>
                </a:solidFill>
              </a:rPr>
              <a:t>Open and Affordable Learning Materials Working Group released its reports and recommendations, pointing to the need for </a:t>
            </a:r>
            <a:r>
              <a:rPr lang="en">
                <a:solidFill>
                  <a:srgbClr val="062133"/>
                </a:solidFill>
              </a:rPr>
              <a:t>for dedicated funding and initiatives for OER in French, not just translating what exists in English. Also without a specific French-language OER initiative, English will more likely be chosen as language of creation and adoption. Even at uOttawa, creating bilingual resources results in adding to the availability of English OER instead of focusing on equity in the overall availability of OER in French.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db2ef58aa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db2ef58aa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062133"/>
                </a:solidFill>
              </a:rPr>
              <a:t>[MÉLANIE]</a:t>
            </a:r>
            <a:endParaRPr>
              <a:solidFill>
                <a:srgbClr val="062133"/>
              </a:solidFill>
            </a:endParaRPr>
          </a:p>
          <a:p>
            <a:pPr marL="0" lvl="0" indent="0" algn="l" rtl="0">
              <a:spcBef>
                <a:spcPts val="0"/>
              </a:spcBef>
              <a:spcAft>
                <a:spcPts val="0"/>
              </a:spcAft>
              <a:buClr>
                <a:srgbClr val="062133"/>
              </a:buClr>
              <a:buSzPts val="1100"/>
              <a:buFont typeface="Arial"/>
              <a:buNone/>
            </a:pPr>
            <a:endParaRPr>
              <a:solidFill>
                <a:srgbClr val="062133"/>
              </a:solidFill>
            </a:endParaRPr>
          </a:p>
          <a:p>
            <a:pPr marL="0" lvl="0" indent="0" algn="l" rtl="0">
              <a:lnSpc>
                <a:spcPct val="115000"/>
              </a:lnSpc>
              <a:spcBef>
                <a:spcPts val="0"/>
              </a:spcBef>
              <a:spcAft>
                <a:spcPts val="0"/>
              </a:spcAft>
              <a:buNone/>
            </a:pPr>
            <a:r>
              <a:rPr lang="en" sz="1200">
                <a:solidFill>
                  <a:srgbClr val="062133"/>
                </a:solidFill>
              </a:rPr>
              <a:t>Created at the end of 2019 and sponsored by the University Librarian, the Vice-Provost for Academic Affairs and the Associate Vice-President for Student Affairs. With representatives from the Library, faculty, students, teaching and learning support service</a:t>
            </a:r>
            <a:endParaRPr sz="1200">
              <a:solidFill>
                <a:srgbClr val="062133"/>
              </a:solidFill>
            </a:endParaRPr>
          </a:p>
          <a:p>
            <a:pPr marL="0" lvl="0" indent="0" algn="l" rtl="0">
              <a:lnSpc>
                <a:spcPct val="115000"/>
              </a:lnSpc>
              <a:spcBef>
                <a:spcPts val="800"/>
              </a:spcBef>
              <a:spcAft>
                <a:spcPts val="0"/>
              </a:spcAft>
              <a:buNone/>
            </a:pPr>
            <a:r>
              <a:rPr lang="en" sz="1200">
                <a:solidFill>
                  <a:srgbClr val="062133"/>
                </a:solidFill>
              </a:rPr>
              <a:t>Mandate (see slide)</a:t>
            </a:r>
            <a:endParaRPr sz="1200">
              <a:solidFill>
                <a:srgbClr val="062133"/>
              </a:solidFill>
            </a:endParaRPr>
          </a:p>
          <a:p>
            <a:pPr marL="0" lvl="0" indent="0" algn="l" rtl="0">
              <a:lnSpc>
                <a:spcPct val="115000"/>
              </a:lnSpc>
              <a:spcBef>
                <a:spcPts val="800"/>
              </a:spcBef>
              <a:spcAft>
                <a:spcPts val="800"/>
              </a:spcAft>
              <a:buNone/>
            </a:pPr>
            <a:endParaRPr sz="1200">
              <a:solidFill>
                <a:srgbClr val="062133"/>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f2f2bc38d2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f2f2bc38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p>
          <a:p>
            <a:pPr marL="0" lvl="0" indent="0" algn="l" rtl="0">
              <a:spcBef>
                <a:spcPts val="0"/>
              </a:spcBef>
              <a:spcAft>
                <a:spcPts val="0"/>
              </a:spcAft>
              <a:buNone/>
            </a:pPr>
            <a:endParaRPr/>
          </a:p>
          <a:p>
            <a:pPr marL="0" lvl="0" indent="0" algn="l" rtl="0">
              <a:spcBef>
                <a:spcPts val="0"/>
              </a:spcBef>
              <a:spcAft>
                <a:spcPts val="0"/>
              </a:spcAft>
              <a:buNone/>
            </a:pPr>
            <a:r>
              <a:rPr lang="en"/>
              <a:t>1.Raise awareness of OER and open education:</a:t>
            </a:r>
            <a:endParaRPr/>
          </a:p>
          <a:p>
            <a:pPr marL="0" lvl="0" indent="0" algn="l" rtl="0">
              <a:spcBef>
                <a:spcPts val="0"/>
              </a:spcBef>
              <a:spcAft>
                <a:spcPts val="0"/>
              </a:spcAft>
              <a:buNone/>
            </a:pPr>
            <a:r>
              <a:rPr lang="en"/>
              <a:t>-training and workshops, including for new professors, teaching assistants, graduate students and library employees. Possibility of an open education certificate.</a:t>
            </a:r>
            <a:endParaRPr/>
          </a:p>
          <a:p>
            <a:pPr marL="0" lvl="0" indent="0" algn="l" rtl="0">
              <a:spcBef>
                <a:spcPts val="0"/>
              </a:spcBef>
              <a:spcAft>
                <a:spcPts val="0"/>
              </a:spcAft>
              <a:buNone/>
            </a:pPr>
            <a:r>
              <a:rPr lang="en"/>
              <a:t>-promotional campaign with all departments about benefits of OER and using open and affordable content</a:t>
            </a:r>
            <a:endParaRPr/>
          </a:p>
          <a:p>
            <a:pPr marL="0" lvl="0" indent="0" algn="l" rtl="0">
              <a:spcBef>
                <a:spcPts val="0"/>
              </a:spcBef>
              <a:spcAft>
                <a:spcPts val="0"/>
              </a:spcAft>
              <a:buNone/>
            </a:pPr>
            <a:r>
              <a:rPr lang="en"/>
              <a:t>-Community of practice to meeting regularly</a:t>
            </a:r>
            <a:endParaRPr/>
          </a:p>
          <a:p>
            <a:pPr marL="0" lvl="0" indent="0" algn="l" rtl="0">
              <a:spcBef>
                <a:spcPts val="0"/>
              </a:spcBef>
              <a:spcAft>
                <a:spcPts val="0"/>
              </a:spcAft>
              <a:buNone/>
            </a:pPr>
            <a:endParaRPr/>
          </a:p>
          <a:p>
            <a:pPr marL="0" lvl="0" indent="0" algn="l" rtl="0">
              <a:spcBef>
                <a:spcPts val="0"/>
              </a:spcBef>
              <a:spcAft>
                <a:spcPts val="0"/>
              </a:spcAft>
              <a:buNone/>
            </a:pPr>
            <a:r>
              <a:rPr lang="en">
                <a:solidFill>
                  <a:schemeClr val="dk1"/>
                </a:solidFill>
              </a:rPr>
              <a:t>2.Support the use of existing OER:</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-discovery and visibility - examine hosting platforms at uOttawa and invest in the maintenance of the selected platform(s)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-translation and adaptation - encourage translation AND adaptation in French of existing OER to start filling cap in French, esp. in Canadian context</a:t>
            </a:r>
            <a:endParaRPr>
              <a:solidFill>
                <a:schemeClr val="dk1"/>
              </a:solidFill>
            </a:endParaRPr>
          </a:p>
          <a:p>
            <a:pPr marL="0" lvl="0" indent="0" algn="l" rtl="0">
              <a:spcBef>
                <a:spcPts val="0"/>
              </a:spcBef>
              <a:spcAft>
                <a:spcPts val="0"/>
              </a:spcAft>
              <a:buNone/>
            </a:pPr>
            <a:r>
              <a:rPr lang="en">
                <a:solidFill>
                  <a:schemeClr val="dk1"/>
                </a:solidFill>
              </a:rPr>
              <a:t>-financially support maintenance and update of uOttawa OER to keep them relevant</a:t>
            </a:r>
            <a:endParaRPr>
              <a:solidFill>
                <a:schemeClr val="dk1"/>
              </a:solidFill>
            </a:endParaRPr>
          </a:p>
          <a:p>
            <a:pPr marL="0" lvl="0" indent="0" algn="l" rtl="0">
              <a:spcBef>
                <a:spcPts val="0"/>
              </a:spcBef>
              <a:spcAft>
                <a:spcPts val="0"/>
              </a:spcAft>
              <a:buNone/>
            </a:pPr>
            <a:r>
              <a:rPr lang="en">
                <a:solidFill>
                  <a:schemeClr val="dk1"/>
                </a:solidFill>
              </a:rPr>
              <a:t>-support grant recipients with timely assistance and training on copyright, licences, accessibility, hosting and other relevant topics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3.Foster the creation of new OER by uOttawa faculty</a:t>
            </a:r>
            <a:endParaRPr>
              <a:solidFill>
                <a:schemeClr val="dk1"/>
              </a:solidFill>
            </a:endParaRPr>
          </a:p>
          <a:p>
            <a:pPr marL="0" lvl="0" indent="0" algn="l" rtl="0">
              <a:spcBef>
                <a:spcPts val="0"/>
              </a:spcBef>
              <a:spcAft>
                <a:spcPts val="0"/>
              </a:spcAft>
              <a:buNone/>
            </a:pPr>
            <a:r>
              <a:rPr lang="en">
                <a:solidFill>
                  <a:schemeClr val="dk1"/>
                </a:solidFill>
              </a:rPr>
              <a:t>-Develop Pressbooks and H5P expertise and support: </a:t>
            </a:r>
            <a:endParaRPr>
              <a:solidFill>
                <a:schemeClr val="dk1"/>
              </a:solidFill>
            </a:endParaRPr>
          </a:p>
          <a:p>
            <a:pPr marL="0" lvl="0" indent="0" algn="l" rtl="0">
              <a:spcBef>
                <a:spcPts val="0"/>
              </a:spcBef>
              <a:spcAft>
                <a:spcPts val="0"/>
              </a:spcAft>
              <a:buNone/>
            </a:pPr>
            <a:r>
              <a:rPr lang="en">
                <a:solidFill>
                  <a:schemeClr val="dk1"/>
                </a:solidFill>
              </a:rPr>
              <a:t>-Increase OER grant funding to encourage creation of French-language (or bilingual) OER</a:t>
            </a:r>
            <a:endParaRPr>
              <a:solidFill>
                <a:schemeClr val="dk1"/>
              </a:solidFill>
            </a:endParaRPr>
          </a:p>
          <a:p>
            <a:pPr marL="0" lvl="0" indent="0" algn="l" rtl="0">
              <a:spcBef>
                <a:spcPts val="0"/>
              </a:spcBef>
              <a:spcAft>
                <a:spcPts val="0"/>
              </a:spcAft>
              <a:buNone/>
            </a:pPr>
            <a:r>
              <a:rPr lang="en">
                <a:solidFill>
                  <a:schemeClr val="dk1"/>
                </a:solidFill>
              </a:rPr>
              <a:t>-Develop workflows for adoption and production of OER, adapted to uOttawa context</a:t>
            </a:r>
            <a:endParaRPr>
              <a:solidFill>
                <a:schemeClr val="dk1"/>
              </a:solidFill>
            </a:endParaRPr>
          </a:p>
          <a:p>
            <a:pPr marL="0" lvl="0" indent="0" algn="l" rtl="0">
              <a:spcBef>
                <a:spcPts val="0"/>
              </a:spcBef>
              <a:spcAft>
                <a:spcPts val="0"/>
              </a:spcAft>
              <a:buNone/>
            </a:pPr>
            <a:r>
              <a:rPr lang="en">
                <a:solidFill>
                  <a:schemeClr val="dk1"/>
                </a:solidFill>
              </a:rPr>
              <a:t>-Recognize the work of professors who use OER or create them and investigate other incentives as part of tenure and promotion process</a:t>
            </a:r>
            <a:endParaRPr>
              <a:solidFill>
                <a:schemeClr val="dk1"/>
              </a:solidFill>
            </a:endParaRPr>
          </a:p>
          <a:p>
            <a:pPr marL="0" lvl="0" indent="0" algn="l" rtl="0">
              <a:spcBef>
                <a:spcPts val="0"/>
              </a:spcBef>
              <a:spcAft>
                <a:spcPts val="0"/>
              </a:spcAft>
              <a:buNone/>
            </a:pPr>
            <a:r>
              <a:rPr lang="en">
                <a:solidFill>
                  <a:schemeClr val="dk1"/>
                </a:solidFill>
              </a:rPr>
              <a:t>-new positions, including open education librarian</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4.Encourage the use of other affordable alternatives</a:t>
            </a:r>
            <a:endParaRPr>
              <a:solidFill>
                <a:schemeClr val="dk1"/>
              </a:solidFill>
            </a:endParaRPr>
          </a:p>
          <a:p>
            <a:pPr marL="0" lvl="0" indent="0" algn="l" rtl="0">
              <a:spcBef>
                <a:spcPts val="0"/>
              </a:spcBef>
              <a:spcAft>
                <a:spcPts val="0"/>
              </a:spcAft>
              <a:buNone/>
            </a:pPr>
            <a:r>
              <a:rPr lang="en">
                <a:solidFill>
                  <a:schemeClr val="dk1"/>
                </a:solidFill>
              </a:rPr>
              <a:t>-increase use of the Library’s course reserve service to leverage resources students can already access and reduce reliance on expensive textbooks</a:t>
            </a:r>
            <a:endParaRPr>
              <a:solidFill>
                <a:schemeClr val="dk1"/>
              </a:solidFill>
            </a:endParaRPr>
          </a:p>
          <a:p>
            <a:pPr marL="0" lvl="0" indent="0" algn="l" rtl="0">
              <a:spcBef>
                <a:spcPts val="0"/>
              </a:spcBef>
              <a:spcAft>
                <a:spcPts val="0"/>
              </a:spcAft>
              <a:buNone/>
            </a:pPr>
            <a:r>
              <a:rPr lang="en">
                <a:solidFill>
                  <a:schemeClr val="dk1"/>
                </a:solidFill>
              </a:rPr>
              <a:t>-work with registrar to identify in course timetable courses that do not require the purchase of materials</a:t>
            </a:r>
            <a:endParaRPr>
              <a:solidFill>
                <a:schemeClr val="dk1"/>
              </a:solidFill>
            </a:endParaRPr>
          </a:p>
          <a:p>
            <a:pPr marL="0" lvl="0" indent="0" algn="l" rtl="0">
              <a:spcBef>
                <a:spcPts val="0"/>
              </a:spcBef>
              <a:spcAft>
                <a:spcPts val="0"/>
              </a:spcAft>
              <a:buNone/>
            </a:pPr>
            <a:r>
              <a:rPr lang="en">
                <a:solidFill>
                  <a:schemeClr val="dk1"/>
                </a:solidFill>
              </a:rPr>
              <a:t>-adapt and promote a voluntary faculty pledge supporting affordable course materials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05d390e0fb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105d390e0f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The Library’s own strategic plan includes an objective to maximize opportunities for participation in the open scholarship movement, with a focus on French language open scholarship.</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10336d64e56_0_13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10336d64e56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Since 2020, the uOttawa Library has awarded a total of $35,000 to 7 projects, including the following, meant to support the creation of OER, especially in French, to start addressing that gap.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For the call that was launched a few weeks ago for 2022, we have $40,000 available and we are confident that this level will be maintained or increased in 2023 and 2024</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0336d64e56_0_14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0336d64e56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The Grant supported the creation of an open textbook in both French and English on translation and localization in a Canadian context.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10336d64e56_0_14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10336d64e56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chemeClr val="dk1"/>
              </a:solidFill>
            </a:endParaRPr>
          </a:p>
          <a:p>
            <a:pPr marL="0" lvl="0" indent="0" algn="l" rtl="0">
              <a:lnSpc>
                <a:spcPct val="115000"/>
              </a:lnSpc>
              <a:spcBef>
                <a:spcPts val="1000"/>
              </a:spcBef>
              <a:spcAft>
                <a:spcPts val="0"/>
              </a:spcAft>
              <a:buNone/>
            </a:pPr>
            <a:r>
              <a:rPr lang="en">
                <a:solidFill>
                  <a:schemeClr val="dk1"/>
                </a:solidFill>
                <a:highlight>
                  <a:schemeClr val="lt1"/>
                </a:highlight>
              </a:rPr>
              <a:t>The grant also supported a series of French-language podcasts currently under development on legal analysis specifically for the French common law program at uOttawa, one of only two universities in Canada to teach common law in that language. </a:t>
            </a:r>
            <a:endParaRPr>
              <a:solidFill>
                <a:schemeClr val="dk1"/>
              </a:solidFill>
            </a:endParaRPr>
          </a:p>
          <a:p>
            <a:pPr marL="0" lvl="0" indent="0" algn="l" rtl="0">
              <a:spcBef>
                <a:spcPts val="100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edb2ef58aa_0_7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edb2ef58aa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0336d64e56_0_15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0336d64e56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rgbClr val="252525"/>
              </a:solidFill>
            </a:endParaRPr>
          </a:p>
          <a:p>
            <a:pPr marL="0" lvl="0" indent="0" algn="l" rtl="0">
              <a:spcBef>
                <a:spcPts val="1000"/>
              </a:spcBef>
              <a:spcAft>
                <a:spcPts val="0"/>
              </a:spcAft>
              <a:buNone/>
            </a:pPr>
            <a:r>
              <a:rPr lang="en">
                <a:solidFill>
                  <a:srgbClr val="252525"/>
                </a:solidFill>
              </a:rPr>
              <a:t>Why are OER in French an opportunity to address existing equity gaps?</a:t>
            </a:r>
            <a:endParaRPr>
              <a:solidFill>
                <a:srgbClr val="252525"/>
              </a:solidFill>
            </a:endParaRPr>
          </a:p>
          <a:p>
            <a:pPr marL="0" lvl="0" indent="0" algn="l" rtl="0">
              <a:spcBef>
                <a:spcPts val="1000"/>
              </a:spcBef>
              <a:spcAft>
                <a:spcPts val="0"/>
              </a:spcAft>
              <a:buNone/>
            </a:pPr>
            <a:r>
              <a:rPr lang="en">
                <a:solidFill>
                  <a:srgbClr val="252525"/>
                </a:solidFill>
              </a:rPr>
              <a:t>Focusing on the creation of OER in French makes it possible to bypass the challenging conditions dictated by a limited commercial market for French-language educational material. </a:t>
            </a:r>
            <a:endParaRPr>
              <a:solidFill>
                <a:srgbClr val="252525"/>
              </a:solidFill>
            </a:endParaRPr>
          </a:p>
          <a:p>
            <a:pPr marL="0" lvl="0" indent="0" algn="l" rtl="0">
              <a:spcBef>
                <a:spcPts val="1000"/>
              </a:spcBef>
              <a:spcAft>
                <a:spcPts val="0"/>
              </a:spcAft>
              <a:buNone/>
            </a:pPr>
            <a:r>
              <a:rPr lang="en">
                <a:solidFill>
                  <a:srgbClr val="252525"/>
                </a:solidFill>
              </a:rPr>
              <a:t>We can hope that the resulting OERs would be more representative of French-speaking minorities in Canada, especially if they are co-created with students. </a:t>
            </a:r>
            <a:endParaRPr>
              <a:solidFill>
                <a:srgbClr val="252525"/>
              </a:solidFill>
            </a:endParaRPr>
          </a:p>
          <a:p>
            <a:pPr marL="0" lvl="0" indent="0" algn="l" rtl="0">
              <a:spcBef>
                <a:spcPts val="0"/>
              </a:spcBef>
              <a:spcAft>
                <a:spcPts val="0"/>
              </a:spcAft>
              <a:buNone/>
            </a:pPr>
            <a:endParaRPr>
              <a:solidFill>
                <a:schemeClr val="dk1"/>
              </a:solidFill>
            </a:endParaRPr>
          </a:p>
          <a:p>
            <a:pPr marL="0" lvl="0" indent="0" algn="l" rtl="0">
              <a:spcBef>
                <a:spcPts val="1000"/>
              </a:spcBef>
              <a:spcAft>
                <a:spcPts val="0"/>
              </a:spcAft>
              <a:buNone/>
            </a:pP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5ed75ccf_03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There are about 42,000 students at the University of Ottawa. 70% of those students study in English while only 30% of students study in French.</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Because of the relatively low number of Francophone students at the University, they are a linguistic minority within its walls as well as in most areas of Canada. This poses a challenge for the University which is officially bilingual and has a mandate to promote and strengthen both the French language and the Francophone culture at both the national and international levels. As much as possible, it is required to provide the same services and resources in both English and in French. However, French-language teaching and research resources like textbooks and databases are often more difficult to find, more expensive, and in some disciplines, non-existent.</a:t>
            </a:r>
            <a:endParaRPr strike="sngStrike">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10336d64e56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10336d64e56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62133"/>
              </a:buClr>
              <a:buSzPts val="1100"/>
              <a:buFont typeface="Arial"/>
              <a:buNone/>
            </a:pPr>
            <a:r>
              <a:rPr lang="en">
                <a:solidFill>
                  <a:srgbClr val="062133"/>
                </a:solidFill>
              </a:rPr>
              <a:t>[MÉLANIE]</a:t>
            </a:r>
            <a:endParaRPr>
              <a:solidFill>
                <a:srgbClr val="252525"/>
              </a:solidFill>
            </a:endParaRPr>
          </a:p>
          <a:p>
            <a:pPr marL="0" lvl="0" indent="0" algn="l" rtl="0">
              <a:spcBef>
                <a:spcPts val="1000"/>
              </a:spcBef>
              <a:spcAft>
                <a:spcPts val="0"/>
              </a:spcAft>
              <a:buNone/>
            </a:pPr>
            <a:r>
              <a:rPr lang="en">
                <a:solidFill>
                  <a:srgbClr val="252525"/>
                </a:solidFill>
              </a:rPr>
              <a:t>This co-creation with students taking courses in French would contribute to going beyond an uncritical translation of an existing English OER or using it “as is”. As outlined by Hodgkinson-Williams and Trotter in the context of OER and open educational practices in the Global South, addressing cultural and linguistic injustices in a transformative way means remixing critically in a manner that engages with and challenges hegemonic perspectives and creating our own OER.</a:t>
            </a:r>
            <a:endParaRPr>
              <a:solidFill>
                <a:srgbClr val="252525"/>
              </a:solidFill>
            </a:endParaRPr>
          </a:p>
          <a:p>
            <a:pPr marL="0" lvl="0" indent="0" algn="l" rtl="0">
              <a:spcBef>
                <a:spcPts val="1000"/>
              </a:spcBef>
              <a:spcAft>
                <a:spcPts val="0"/>
              </a:spcAft>
              <a:buNone/>
            </a:pPr>
            <a:r>
              <a:rPr lang="en">
                <a:solidFill>
                  <a:srgbClr val="252525"/>
                </a:solidFill>
              </a:rPr>
              <a:t>But is also an opportunity for OER in French at uOttawa to be more inclusive as well when students are involved. Franco-Ontarian perspectives are often underrepresented in the learning materials assigned to them, but the idea of who is deemed to belong to that community also needs to be more inclusive and broadened. While uOttawa has a mandate to protect and promote the Francophonie especially in Ontario and Canada, our Francophone and Francophile students are diverse. </a:t>
            </a:r>
            <a:endParaRPr>
              <a:solidFill>
                <a:srgbClr val="252525"/>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05d390e0fb_0_1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105d390e0fb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f2d2f28505_0_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f2d2f28505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05d390e0fb_0_4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05d390e0fb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f2d2f28505_0_4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f2d2f28505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105d390e0fb_0_7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105d390e0fb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105d390e0fb_0_8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105d390e0fb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105d390e0fb_0_6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105d390e0fb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edb2ef58aa_0_8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edb2ef58aa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[MICHELLE]</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f2e7b5ec26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f2e7b5ec2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t>[MELANIE]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5ed75ccf_07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[MICHELLE]</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Since January 2018, the uOttawa Library has been tracking textbook spending and costs.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Before the pandemic, the Library held Textbook Broke campaigns to bring attention to the cost of textbooks and the impact on students. Indeed, our initial interest in OER was from an affordability perspective. </a:t>
            </a: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r>
              <a:rPr lang="en">
                <a:solidFill>
                  <a:schemeClr val="dk1"/>
                </a:solidFill>
              </a:rPr>
              <a:t>The campaign was held the third week of January and September, with</a:t>
            </a:r>
            <a:endParaRPr>
              <a:solidFill>
                <a:schemeClr val="dk1"/>
              </a:solidFill>
            </a:endParaRPr>
          </a:p>
          <a:p>
            <a:pPr marL="139700" lvl="0" indent="0" algn="l" rtl="0">
              <a:lnSpc>
                <a:spcPct val="115000"/>
              </a:lnSpc>
              <a:spcBef>
                <a:spcPts val="0"/>
              </a:spcBef>
              <a:spcAft>
                <a:spcPts val="0"/>
              </a:spcAft>
              <a:buNone/>
            </a:pPr>
            <a:r>
              <a:rPr lang="en">
                <a:solidFill>
                  <a:schemeClr val="dk1"/>
                </a:solidFill>
              </a:rPr>
              <a:t>-posters in five library locations on which students could add a post-it note</a:t>
            </a:r>
            <a:endParaRPr>
              <a:solidFill>
                <a:schemeClr val="dk1"/>
              </a:solidFill>
            </a:endParaRPr>
          </a:p>
          <a:p>
            <a:pPr marL="139700" lvl="0" indent="0" algn="l" rtl="0">
              <a:lnSpc>
                <a:spcPct val="115000"/>
              </a:lnSpc>
              <a:spcBef>
                <a:spcPts val="0"/>
              </a:spcBef>
              <a:spcAft>
                <a:spcPts val="0"/>
              </a:spcAft>
              <a:buNone/>
            </a:pPr>
            <a:r>
              <a:rPr lang="en">
                <a:solidFill>
                  <a:schemeClr val="dk1"/>
                </a:solidFill>
              </a:rPr>
              <a:t>-Focus on what students said they spent on course materials (amounts and comments)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In 2019-2020,  the overall average was a bit more than $630 $ year, both languages included. </a:t>
            </a:r>
            <a:r>
              <a:rPr lang="en"/>
              <a:t>Law was in the lead with average reported spending of almost $1,000 per year.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a:t>
            </a:r>
            <a:endParaRPr/>
          </a:p>
          <a:p>
            <a:pPr marL="0" lvl="0" indent="0" algn="l" rtl="0">
              <a:spcBef>
                <a:spcPts val="0"/>
              </a:spcBef>
              <a:spcAft>
                <a:spcPts val="0"/>
              </a:spcAft>
              <a:buNone/>
            </a:pPr>
            <a:endParaRPr/>
          </a:p>
          <a:p>
            <a:pPr marL="0" lvl="0" indent="0" algn="l" rtl="0">
              <a:spcBef>
                <a:spcPts val="0"/>
              </a:spcBef>
              <a:spcAft>
                <a:spcPts val="0"/>
              </a:spcAft>
              <a:buNone/>
            </a:pPr>
            <a:r>
              <a:rPr lang="en" strike="sngStrike"/>
              <a:t>Additional data:</a:t>
            </a:r>
            <a:endParaRPr strike="sngStrike"/>
          </a:p>
          <a:p>
            <a:pPr marL="0" lvl="0" indent="0" algn="l" rtl="0">
              <a:spcBef>
                <a:spcPts val="0"/>
              </a:spcBef>
              <a:spcAft>
                <a:spcPts val="0"/>
              </a:spcAft>
              <a:buNone/>
            </a:pPr>
            <a:endParaRPr strike="sngStrike"/>
          </a:p>
          <a:p>
            <a:pPr marL="0" lvl="0" indent="0" algn="l" rtl="0">
              <a:lnSpc>
                <a:spcPct val="115000"/>
              </a:lnSpc>
              <a:spcBef>
                <a:spcPts val="0"/>
              </a:spcBef>
              <a:spcAft>
                <a:spcPts val="0"/>
              </a:spcAft>
              <a:buClr>
                <a:schemeClr val="dk1"/>
              </a:buClr>
              <a:buSzPts val="1100"/>
              <a:buFont typeface="Arial"/>
              <a:buNone/>
            </a:pPr>
            <a:r>
              <a:rPr lang="en" strike="sngStrike"/>
              <a:t>Overall average: </a:t>
            </a:r>
            <a:r>
              <a:rPr lang="en" strike="sngStrike">
                <a:solidFill>
                  <a:schemeClr val="dk1"/>
                </a:solidFill>
              </a:rPr>
              <a:t>634,97 $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Arts and humanities : 484,72 $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Law : 989,15 $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Education : 552,50 $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Management : 666,20 $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Social sciences : $583.62 $</a:t>
            </a:r>
            <a:endParaRPr strike="sngStrike"/>
          </a:p>
          <a:p>
            <a:pPr marL="0" lvl="0" indent="0" algn="l" rtl="0">
              <a:lnSpc>
                <a:spcPct val="115000"/>
              </a:lnSpc>
              <a:spcBef>
                <a:spcPts val="0"/>
              </a:spcBef>
              <a:spcAft>
                <a:spcPts val="0"/>
              </a:spcAft>
              <a:buClr>
                <a:schemeClr val="dk1"/>
              </a:buClr>
              <a:buSzPts val="1100"/>
              <a:buFont typeface="Arial"/>
              <a:buNone/>
            </a:pPr>
            <a:r>
              <a:rPr lang="en" strike="sngStrike"/>
              <a:t>STEM : 497,92 $</a:t>
            </a:r>
            <a:endParaRPr strike="sngStrike"/>
          </a:p>
          <a:p>
            <a:pPr marL="0" lvl="0" indent="0" algn="l" rtl="0">
              <a:spcBef>
                <a:spcPts val="0"/>
              </a:spcBef>
              <a:spcAft>
                <a:spcPts val="0"/>
              </a:spcAft>
              <a:buNone/>
            </a:pPr>
            <a:r>
              <a:rPr lang="en" strike="sngStrike"/>
              <a:t>Health sciences and medicine : 714,34 $</a:t>
            </a:r>
            <a:endParaRPr strike="sng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f2e7b5ec26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f2e7b5ec2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highlight>
                  <a:schemeClr val="lt1"/>
                </a:highlight>
              </a:rPr>
              <a:t>[MICHELLE]</a:t>
            </a:r>
            <a:endParaRPr>
              <a:solidFill>
                <a:schemeClr val="dk1"/>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 sz="1050">
                <a:solidFill>
                  <a:srgbClr val="333333"/>
                </a:solidFill>
                <a:highlight>
                  <a:schemeClr val="lt1"/>
                </a:highlight>
              </a:rPr>
              <a:t>In 2019-2020, we also tracked the cost of textbooks assigned in the first year of the highest enrolment undergraduate programs in each faculty at uOttawa. In English, the most expensive program was common law at over $2,000 while in French it was Nursing at over $800, if students purchased all required course materials without compromising on their preferred format and access. </a:t>
            </a:r>
            <a:endParaRPr sz="1050">
              <a:solidFill>
                <a:srgbClr val="333333"/>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endParaRPr sz="1050">
              <a:solidFill>
                <a:srgbClr val="333333"/>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For all programs, it looks like it is more expensive to study in English than in French, but this is an oversimplification: the textbook market is much smaller in French, new editions don’t come out as frequently (for example, Campbell’s </a:t>
            </a:r>
            <a:r>
              <a:rPr lang="en">
                <a:solidFill>
                  <a:srgbClr val="062133"/>
                </a:solidFill>
              </a:rPr>
              <a:t>Biology is updated every two years in English, but every four years in French). </a:t>
            </a:r>
            <a:r>
              <a:rPr lang="en">
                <a:solidFill>
                  <a:schemeClr val="dk1"/>
                </a:solidFill>
              </a:rPr>
              <a:t>And professors in French courses will turn to other options like print course packs, the Library’s digital course reserve or the learning management system to bring together parts of various resources instead of assigning a textbook that may not exist. It is also known that a portion of these assigned resources, even if they don’t involve an extra cost for students in French courses, are in English. And that’s when a course is even offered in French. Indeed some programs cannot be completed only in French. As stated in a recent report from the Office of the Vice-President, International and Francophonie, “this leads to the creation of two categories of students who simply do not have the same rights” (</a:t>
            </a:r>
            <a:r>
              <a:rPr lang="en" u="sng">
                <a:solidFill>
                  <a:schemeClr val="hlink"/>
                </a:solidFill>
                <a:hlinkClick r:id="rId3"/>
              </a:rPr>
              <a:t>https://www.uottawa.ca/sites/www.uottawa.ca/files/towards_a_revewed_francophonie.pdf</a:t>
            </a:r>
            <a:r>
              <a:rPr lang="en">
                <a:solidFill>
                  <a:schemeClr val="dk1"/>
                </a:solidFill>
              </a:rPr>
              <a:t>, p. 7)</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You will also notice that there is a significant difference between what students reported spending and the actual cost of the required textbooks provided by the CampusStore and other local bookstores used by professors.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The expected costs are much higher. In Law (Common Law programme in English), it is over $2,000 per year for the same period, 2019-2020, whereas for the Civil law program in French only it was almost $700. It is clear that students do not purchase all the required materials, which is not unique to uOttawa. They find other ways to access the materials, sometimes illegally, or they go without, at the risk of compromising their success.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0336d64e56_0_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0336d64e56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[MICHELLE]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We will now speak to the gap in the availability of French language OER.</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Although OER as a concept has been around since 2002, it is still a movement dominated by the English language, in Canada and elsewhere. In Canada, the provinces of Ontario and Quebec have invested in the creation of French-language OER over the past few years, but a wide gap remains. </a:t>
            </a:r>
            <a:endParaRPr>
              <a:solidFill>
                <a:srgbClr val="252525"/>
              </a:solidFill>
              <a:highlight>
                <a:schemeClr val="lt1"/>
              </a:highlight>
            </a:endParaRPr>
          </a:p>
          <a:p>
            <a:pPr marL="0" lvl="0" indent="0" algn="l" rtl="0">
              <a:spcBef>
                <a:spcPts val="0"/>
              </a:spcBef>
              <a:spcAft>
                <a:spcPts val="0"/>
              </a:spcAft>
              <a:buNone/>
            </a:pPr>
            <a:endParaRPr/>
          </a:p>
          <a:p>
            <a:pPr marL="0" lvl="0" indent="0" algn="l" rtl="0">
              <a:spcBef>
                <a:spcPts val="0"/>
              </a:spcBef>
              <a:spcAft>
                <a:spcPts val="0"/>
              </a:spcAft>
              <a:buNone/>
            </a:pPr>
            <a:r>
              <a:rPr lang="en"/>
              <a:t>We’d like to take a moment here to acknowledge the irony of holding this session in English. In an effort to make this presentation and ensuing discussion more accessible (and appealing) to an international audience, we are reinforcing the idea of English as a lingua franca.</a:t>
            </a:r>
            <a:endParaRPr/>
          </a:p>
          <a:p>
            <a:pPr marL="0" lvl="0" indent="0" algn="l" rtl="0">
              <a:spcBef>
                <a:spcPts val="600"/>
              </a:spcBef>
              <a:spcAft>
                <a:spcPts val="0"/>
              </a:spcAft>
              <a:buNone/>
            </a:pPr>
            <a:endParaRPr>
              <a:solidFill>
                <a:srgbClr val="252525"/>
              </a:solidFill>
            </a:endParaRPr>
          </a:p>
          <a:p>
            <a:pPr marL="0" lvl="0" indent="0" algn="l" rtl="0">
              <a:spcBef>
                <a:spcPts val="1000"/>
              </a:spcBef>
              <a:spcAft>
                <a:spcPts val="0"/>
              </a:spcAft>
              <a:buClr>
                <a:schemeClr val="dk1"/>
              </a:buClr>
              <a:buSzPts val="1100"/>
              <a:buFont typeface="Arial"/>
              <a:buNone/>
            </a:pPr>
            <a:r>
              <a:rPr lang="en">
                <a:solidFill>
                  <a:srgbClr val="252525"/>
                </a:solidFill>
              </a:rPr>
              <a:t>The infrastructure of the Internet on which OER rely for creation, hosting, dissemination and use, is English-dominated. As of March 31, 2020, according to the Internet World Stats, while English dominated with 25.9% of Internet users, French accounted only for 3.3%. And the Internet penetration by language is 77.5% for English while only 35.2% for French. </a:t>
            </a:r>
            <a:endParaRPr>
              <a:solidFill>
                <a:srgbClr val="252525"/>
              </a:solidFill>
            </a:endParaRPr>
          </a:p>
          <a:p>
            <a:pPr marL="0" lvl="0" indent="0" algn="l" rtl="0">
              <a:spcBef>
                <a:spcPts val="100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336d64e56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0336d64e56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rgbClr val="252525"/>
                </a:solidFill>
              </a:rPr>
              <a:t>[MÉLANIE]</a:t>
            </a:r>
            <a:endParaRPr>
              <a:solidFill>
                <a:srgbClr val="252525"/>
              </a:solidFill>
            </a:endParaRPr>
          </a:p>
          <a:p>
            <a:pPr marL="0" lvl="0" indent="0" algn="l" rtl="0">
              <a:spcBef>
                <a:spcPts val="0"/>
              </a:spcBef>
              <a:spcAft>
                <a:spcPts val="0"/>
              </a:spcAft>
              <a:buClr>
                <a:schemeClr val="dk1"/>
              </a:buClr>
              <a:buSzPts val="1100"/>
              <a:buFont typeface="Arial"/>
              <a:buNone/>
            </a:pPr>
            <a:endParaRPr>
              <a:solidFill>
                <a:srgbClr val="252525"/>
              </a:solidFill>
            </a:endParaRPr>
          </a:p>
          <a:p>
            <a:pPr marL="0" lvl="0" indent="0" algn="l" rtl="0">
              <a:spcBef>
                <a:spcPts val="0"/>
              </a:spcBef>
              <a:spcAft>
                <a:spcPts val="0"/>
              </a:spcAft>
              <a:buClr>
                <a:schemeClr val="dk1"/>
              </a:buClr>
              <a:buSzPts val="1100"/>
              <a:buFont typeface="Arial"/>
              <a:buNone/>
            </a:pPr>
            <a:r>
              <a:rPr lang="en">
                <a:solidFill>
                  <a:schemeClr val="dk1"/>
                </a:solidFill>
              </a:rPr>
              <a:t>The uneven language distribution in OER also follows the trend in scientific and academic publishing in general, where English is still the dominant language, in large part because university rankings take into account the number of articles published in the most prestigious journals and most of these are in English, perpetuating the imperative of publishing in English for one’s research to be read and cited widely, i.e. have an ‘impact’.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r>
              <a:rPr lang="en">
                <a:solidFill>
                  <a:srgbClr val="252525"/>
                </a:solidFill>
              </a:rPr>
              <a:t>The research about OER is still mostly published in English. A quick search in Google Scholar today for “open educational resources” in the title returned 4,200 results while a search for its equivalent in French, “ressources éducatives libres,” returned 34 results. We ran that search in September for another presentation and while the results in English increased by 100, there are no changes in French.</a:t>
            </a:r>
            <a:endParaRPr>
              <a:solidFill>
                <a:srgbClr val="252525"/>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0336d64e56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0336d64e56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[MÉLANIE]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lack of OER in French also reflects the imbalance that exists in commercial publishing. The market for French-language learning resources is small compared to English, even when including individuals in French immersion programs.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In the province of Ontario where uOttawa is located, francophones represented 4.7% of the population in 2016 while they represented 22.8% of the Canadian population. Internationally, the Organisation internationale de la francophonie estimated in 2018 that about 3.1% of the world population used French on a daily basis.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Small markets usually mean smaller print runs, less investment in digital formats on the part of publishers, and a more higher cost for items. Therefore, not only fewer francophone resources make it to publication in Canada, those that do often rely on financial support from the federal and provincial governments, especially in Québec, Ontario, and New Brunswick, the three Canadian provinces with the largest francophone populations.</a:t>
            </a: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3"/>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550500" y="2435625"/>
            <a:ext cx="3638700" cy="22401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
        <p:nvSpPr>
          <p:cNvPr id="11" name="Google Shape;11;p2"/>
          <p:cNvSpPr/>
          <p:nvPr/>
        </p:nvSpPr>
        <p:spPr>
          <a:xfrm>
            <a:off x="78131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 name="Google Shape;12;p2"/>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 name="Google Shape;13;p2"/>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 name="Google Shape;14;p2"/>
          <p:cNvSpPr/>
          <p:nvPr/>
        </p:nvSpPr>
        <p:spPr>
          <a:xfrm>
            <a:off x="58210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 name="Google Shape;15;p2"/>
          <p:cNvSpPr/>
          <p:nvPr/>
        </p:nvSpPr>
        <p:spPr>
          <a:xfrm>
            <a:off x="43594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rgbClr val="002035">
              <a:alpha val="1732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 name="Google Shape;16;p2"/>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rgbClr val="002035">
              <a:alpha val="1732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 name="Google Shape;17;p2"/>
          <p:cNvSpPr/>
          <p:nvPr/>
        </p:nvSpPr>
        <p:spPr>
          <a:xfrm>
            <a:off x="58210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 name="Google Shape;18;p2"/>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4"/>
        <p:cNvGrpSpPr/>
        <p:nvPr/>
      </p:nvGrpSpPr>
      <p:grpSpPr>
        <a:xfrm>
          <a:off x="0" y="0"/>
          <a:ext cx="0" cy="0"/>
          <a:chOff x="0" y="0"/>
          <a:chExt cx="0" cy="0"/>
        </a:xfrm>
      </p:grpSpPr>
      <p:sp>
        <p:nvSpPr>
          <p:cNvPr id="115" name="Google Shape;115;p11"/>
          <p:cNvSpPr/>
          <p:nvPr/>
        </p:nvSpPr>
        <p:spPr>
          <a:xfrm flipH="1">
            <a:off x="8556137" y="3512673"/>
            <a:ext cx="359208" cy="1630800"/>
          </a:xfrm>
          <a:custGeom>
            <a:avLst/>
            <a:gdLst/>
            <a:ahLst/>
            <a:cxnLst/>
            <a:rect l="l" t="t" r="r" b="b"/>
            <a:pathLst>
              <a:path w="21600" h="21600" extrusionOk="0">
                <a:moveTo>
                  <a:pt x="21600" y="21600"/>
                </a:moveTo>
                <a:lnTo>
                  <a:pt x="21600" y="0"/>
                </a:lnTo>
                <a:lnTo>
                  <a:pt x="0" y="86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6" name="Google Shape;116;p11"/>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17" name="Google Shape;117;p11"/>
          <p:cNvSpPr/>
          <p:nvPr/>
        </p:nvSpPr>
        <p:spPr>
          <a:xfrm flipH="1">
            <a:off x="8556137" y="977835"/>
            <a:ext cx="359208" cy="963846"/>
          </a:xfrm>
          <a:custGeom>
            <a:avLst/>
            <a:gdLst/>
            <a:ahLst/>
            <a:cxnLst/>
            <a:rect l="l" t="t" r="r" b="b"/>
            <a:pathLst>
              <a:path w="21600" h="21600" extrusionOk="0">
                <a:moveTo>
                  <a:pt x="0" y="21600"/>
                </a:moveTo>
                <a:lnTo>
                  <a:pt x="21600" y="20140"/>
                </a:lnTo>
                <a:lnTo>
                  <a:pt x="21600" y="0"/>
                </a:lnTo>
                <a:lnTo>
                  <a:pt x="0" y="146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8" name="Google Shape;118;p11"/>
          <p:cNvSpPr/>
          <p:nvPr/>
        </p:nvSpPr>
        <p:spPr>
          <a:xfrm flipH="1">
            <a:off x="8556137" y="0"/>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9" name="Google Shape;119;p11"/>
          <p:cNvSpPr/>
          <p:nvPr/>
        </p:nvSpPr>
        <p:spPr>
          <a:xfrm flipH="1">
            <a:off x="7896852" y="456628"/>
            <a:ext cx="568512" cy="711612"/>
          </a:xfrm>
          <a:custGeom>
            <a:avLst/>
            <a:gdLst/>
            <a:ahLst/>
            <a:cxnLst/>
            <a:rect l="l" t="t" r="r" b="b"/>
            <a:pathLst>
              <a:path w="21600" h="21600" extrusionOk="0">
                <a:moveTo>
                  <a:pt x="0" y="21600"/>
                </a:moveTo>
                <a:lnTo>
                  <a:pt x="21600" y="18470"/>
                </a:lnTo>
                <a:lnTo>
                  <a:pt x="21600" y="0"/>
                </a:lnTo>
                <a:lnTo>
                  <a:pt x="0" y="3130"/>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0" name="Google Shape;120;p11"/>
          <p:cNvSpPr/>
          <p:nvPr/>
        </p:nvSpPr>
        <p:spPr>
          <a:xfrm flipH="1">
            <a:off x="7896852" y="4574472"/>
            <a:ext cx="568512" cy="569052"/>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1" name="Google Shape;121;p11"/>
          <p:cNvSpPr/>
          <p:nvPr/>
        </p:nvSpPr>
        <p:spPr>
          <a:xfrm flipH="1">
            <a:off x="7896852" y="1158238"/>
            <a:ext cx="568512" cy="3426246"/>
          </a:xfrm>
          <a:custGeom>
            <a:avLst/>
            <a:gdLst/>
            <a:ahLst/>
            <a:cxnLst/>
            <a:rect l="l" t="t" r="r" b="b"/>
            <a:pathLst>
              <a:path w="21600" h="21600" extrusionOk="0">
                <a:moveTo>
                  <a:pt x="21600" y="0"/>
                </a:moveTo>
                <a:lnTo>
                  <a:pt x="0" y="650"/>
                </a:lnTo>
                <a:lnTo>
                  <a:pt x="0" y="21600"/>
                </a:lnTo>
                <a:lnTo>
                  <a:pt x="21600" y="20950"/>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lt1"/>
        </a:solidFill>
        <a:effectLst/>
      </p:bgPr>
    </p:bg>
    <p:spTree>
      <p:nvGrpSpPr>
        <p:cNvPr id="1" name="Shape 19"/>
        <p:cNvGrpSpPr/>
        <p:nvPr/>
      </p:nvGrpSpPr>
      <p:grpSpPr>
        <a:xfrm>
          <a:off x="0" y="0"/>
          <a:ext cx="0" cy="0"/>
          <a:chOff x="0" y="0"/>
          <a:chExt cx="0" cy="0"/>
        </a:xfrm>
      </p:grpSpPr>
      <p:sp>
        <p:nvSpPr>
          <p:cNvPr id="20" name="Google Shape;20;p3"/>
          <p:cNvSpPr txBox="1">
            <a:spLocks noGrp="1"/>
          </p:cNvSpPr>
          <p:nvPr>
            <p:ph type="ctrTitle"/>
          </p:nvPr>
        </p:nvSpPr>
        <p:spPr>
          <a:xfrm>
            <a:off x="550500" y="3044025"/>
            <a:ext cx="3638700" cy="1159800"/>
          </a:xfrm>
          <a:prstGeom prst="rect">
            <a:avLst/>
          </a:prstGeom>
        </p:spPr>
        <p:txBody>
          <a:bodyPr spcFirstLastPara="1" wrap="square" lIns="0" tIns="0" rIns="0" bIns="0"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21" name="Google Shape;21;p3"/>
          <p:cNvSpPr txBox="1">
            <a:spLocks noGrp="1"/>
          </p:cNvSpPr>
          <p:nvPr>
            <p:ph type="subTitle" idx="1"/>
          </p:nvPr>
        </p:nvSpPr>
        <p:spPr>
          <a:xfrm>
            <a:off x="550500" y="4300725"/>
            <a:ext cx="3638700" cy="375000"/>
          </a:xfrm>
          <a:prstGeom prst="rect">
            <a:avLst/>
          </a:prstGeom>
        </p:spPr>
        <p:txBody>
          <a:bodyPr spcFirstLastPara="1" wrap="square" lIns="0" tIns="0" rIns="0" bIns="0" anchor="t" anchorCtr="0">
            <a:noAutofit/>
          </a:bodyPr>
          <a:lstStyle>
            <a:lvl1pPr lvl="0" rtl="0">
              <a:spcBef>
                <a:spcPts val="0"/>
              </a:spcBef>
              <a:spcAft>
                <a:spcPts val="0"/>
              </a:spcAft>
              <a:buSzPts val="2000"/>
              <a:buNone/>
              <a:defRPr sz="2000">
                <a:solidFill>
                  <a:schemeClr val="accent2"/>
                </a:solidFill>
              </a:defRPr>
            </a:lvl1pPr>
            <a:lvl2pPr lvl="1" rtl="0">
              <a:spcBef>
                <a:spcPts val="800"/>
              </a:spcBef>
              <a:spcAft>
                <a:spcPts val="0"/>
              </a:spcAft>
              <a:buSzPts val="2600"/>
              <a:buNone/>
              <a:defRPr sz="2600">
                <a:solidFill>
                  <a:schemeClr val="accent2"/>
                </a:solidFill>
              </a:defRPr>
            </a:lvl2pPr>
            <a:lvl3pPr lvl="2" rtl="0">
              <a:spcBef>
                <a:spcPts val="800"/>
              </a:spcBef>
              <a:spcAft>
                <a:spcPts val="0"/>
              </a:spcAft>
              <a:buSzPts val="2600"/>
              <a:buNone/>
              <a:defRPr sz="2600">
                <a:solidFill>
                  <a:schemeClr val="accent2"/>
                </a:solidFill>
              </a:defRPr>
            </a:lvl3pPr>
            <a:lvl4pPr lvl="3" rtl="0">
              <a:spcBef>
                <a:spcPts val="800"/>
              </a:spcBef>
              <a:spcAft>
                <a:spcPts val="0"/>
              </a:spcAft>
              <a:buClr>
                <a:schemeClr val="accent2"/>
              </a:buClr>
              <a:buSzPts val="2600"/>
              <a:buNone/>
              <a:defRPr sz="2600">
                <a:solidFill>
                  <a:schemeClr val="accent2"/>
                </a:solidFill>
              </a:defRPr>
            </a:lvl4pPr>
            <a:lvl5pPr lvl="4" rtl="0">
              <a:spcBef>
                <a:spcPts val="800"/>
              </a:spcBef>
              <a:spcAft>
                <a:spcPts val="0"/>
              </a:spcAft>
              <a:buClr>
                <a:schemeClr val="accent2"/>
              </a:buClr>
              <a:buSzPts val="2600"/>
              <a:buNone/>
              <a:defRPr sz="2600">
                <a:solidFill>
                  <a:schemeClr val="accent2"/>
                </a:solidFill>
              </a:defRPr>
            </a:lvl5pPr>
            <a:lvl6pPr lvl="5" rtl="0">
              <a:spcBef>
                <a:spcPts val="800"/>
              </a:spcBef>
              <a:spcAft>
                <a:spcPts val="0"/>
              </a:spcAft>
              <a:buClr>
                <a:schemeClr val="accent2"/>
              </a:buClr>
              <a:buSzPts val="2600"/>
              <a:buNone/>
              <a:defRPr sz="2600">
                <a:solidFill>
                  <a:schemeClr val="accent2"/>
                </a:solidFill>
              </a:defRPr>
            </a:lvl6pPr>
            <a:lvl7pPr lvl="6" rtl="0">
              <a:spcBef>
                <a:spcPts val="800"/>
              </a:spcBef>
              <a:spcAft>
                <a:spcPts val="0"/>
              </a:spcAft>
              <a:buClr>
                <a:schemeClr val="accent2"/>
              </a:buClr>
              <a:buSzPts val="2600"/>
              <a:buNone/>
              <a:defRPr sz="2600">
                <a:solidFill>
                  <a:schemeClr val="accent2"/>
                </a:solidFill>
              </a:defRPr>
            </a:lvl7pPr>
            <a:lvl8pPr lvl="7" rtl="0">
              <a:spcBef>
                <a:spcPts val="800"/>
              </a:spcBef>
              <a:spcAft>
                <a:spcPts val="0"/>
              </a:spcAft>
              <a:buClr>
                <a:schemeClr val="accent2"/>
              </a:buClr>
              <a:buSzPts val="2600"/>
              <a:buNone/>
              <a:defRPr sz="2600">
                <a:solidFill>
                  <a:schemeClr val="accent2"/>
                </a:solidFill>
              </a:defRPr>
            </a:lvl8pPr>
            <a:lvl9pPr lvl="8" rtl="0">
              <a:spcBef>
                <a:spcPts val="800"/>
              </a:spcBef>
              <a:spcAft>
                <a:spcPts val="800"/>
              </a:spcAft>
              <a:buClr>
                <a:schemeClr val="accent2"/>
              </a:buClr>
              <a:buSzPts val="2600"/>
              <a:buNone/>
              <a:defRPr sz="2600">
                <a:solidFill>
                  <a:schemeClr val="accent2"/>
                </a:solidFill>
              </a:defRPr>
            </a:lvl9pPr>
          </a:lstStyle>
          <a:p>
            <a:endParaRPr/>
          </a:p>
        </p:txBody>
      </p:sp>
      <p:sp>
        <p:nvSpPr>
          <p:cNvPr id="22" name="Google Shape;22;p3"/>
          <p:cNvSpPr/>
          <p:nvPr/>
        </p:nvSpPr>
        <p:spPr>
          <a:xfrm>
            <a:off x="78131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3" name="Google Shape;23;p3"/>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4" name="Google Shape;24;p3"/>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5" name="Google Shape;25;p3"/>
          <p:cNvSpPr/>
          <p:nvPr/>
        </p:nvSpPr>
        <p:spPr>
          <a:xfrm>
            <a:off x="58210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 name="Google Shape;26;p3"/>
          <p:cNvSpPr/>
          <p:nvPr/>
        </p:nvSpPr>
        <p:spPr>
          <a:xfrm>
            <a:off x="43594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7" name="Google Shape;27;p3"/>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8" name="Google Shape;28;p3"/>
          <p:cNvSpPr/>
          <p:nvPr/>
        </p:nvSpPr>
        <p:spPr>
          <a:xfrm>
            <a:off x="58210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9" name="Google Shape;29;p3"/>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30"/>
        <p:cNvGrpSpPr/>
        <p:nvPr/>
      </p:nvGrpSpPr>
      <p:grpSpPr>
        <a:xfrm>
          <a:off x="0" y="0"/>
          <a:ext cx="0" cy="0"/>
          <a:chOff x="0" y="0"/>
          <a:chExt cx="0" cy="0"/>
        </a:xfrm>
      </p:grpSpPr>
      <p:sp>
        <p:nvSpPr>
          <p:cNvPr id="31" name="Google Shape;31;p4"/>
          <p:cNvSpPr/>
          <p:nvPr/>
        </p:nvSpPr>
        <p:spPr>
          <a:xfrm>
            <a:off x="228589" y="1362238"/>
            <a:ext cx="624618" cy="756540"/>
          </a:xfrm>
          <a:custGeom>
            <a:avLst/>
            <a:gdLst/>
            <a:ahLst/>
            <a:cxnLst/>
            <a:rect l="l" t="t" r="r" b="b"/>
            <a:pathLst>
              <a:path w="21600" h="21600" extrusionOk="0">
                <a:moveTo>
                  <a:pt x="21600" y="0"/>
                </a:moveTo>
                <a:lnTo>
                  <a:pt x="0" y="3233"/>
                </a:lnTo>
                <a:lnTo>
                  <a:pt x="0" y="21600"/>
                </a:lnTo>
                <a:lnTo>
                  <a:pt x="21600" y="18367"/>
                </a:lnTo>
                <a:lnTo>
                  <a:pt x="21600" y="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2" name="Google Shape;32;p4"/>
          <p:cNvSpPr/>
          <p:nvPr/>
        </p:nvSpPr>
        <p:spPr>
          <a:xfrm>
            <a:off x="228589" y="876"/>
            <a:ext cx="624618" cy="1372356"/>
          </a:xfrm>
          <a:custGeom>
            <a:avLst/>
            <a:gdLst/>
            <a:ahLst/>
            <a:cxnLst/>
            <a:rect l="l" t="t" r="r" b="b"/>
            <a:pathLst>
              <a:path w="21600" h="21600" extrusionOk="0">
                <a:moveTo>
                  <a:pt x="21600" y="0"/>
                </a:moveTo>
                <a:lnTo>
                  <a:pt x="0" y="0"/>
                </a:lnTo>
                <a:lnTo>
                  <a:pt x="0" y="21600"/>
                </a:lnTo>
                <a:lnTo>
                  <a:pt x="21600" y="19818"/>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chemeClr val="accent3"/>
              </a:solidFill>
              <a:latin typeface="Calibri"/>
              <a:ea typeface="Calibri"/>
              <a:cs typeface="Calibri"/>
              <a:sym typeface="Calibri"/>
            </a:endParaRPr>
          </a:p>
        </p:txBody>
      </p:sp>
      <p:sp>
        <p:nvSpPr>
          <p:cNvPr id="33" name="Google Shape;33;p4"/>
          <p:cNvSpPr/>
          <p:nvPr/>
        </p:nvSpPr>
        <p:spPr>
          <a:xfrm>
            <a:off x="8520705" y="4146351"/>
            <a:ext cx="394686" cy="998028"/>
          </a:xfrm>
          <a:custGeom>
            <a:avLst/>
            <a:gdLst/>
            <a:ahLst/>
            <a:cxnLst/>
            <a:rect l="l" t="t" r="r" b="b"/>
            <a:pathLst>
              <a:path w="21600" h="21600" extrusionOk="0">
                <a:moveTo>
                  <a:pt x="0" y="21600"/>
                </a:moveTo>
                <a:lnTo>
                  <a:pt x="21600" y="21600"/>
                </a:lnTo>
                <a:lnTo>
                  <a:pt x="21600" y="0"/>
                </a:lnTo>
                <a:lnTo>
                  <a:pt x="0" y="154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4" name="Google Shape;34;p4"/>
          <p:cNvSpPr txBox="1">
            <a:spLocks noGrp="1"/>
          </p:cNvSpPr>
          <p:nvPr>
            <p:ph type="body" idx="1"/>
          </p:nvPr>
        </p:nvSpPr>
        <p:spPr>
          <a:xfrm>
            <a:off x="1030663" y="1529125"/>
            <a:ext cx="4879500" cy="29598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lt1"/>
              </a:buClr>
              <a:buSzPts val="3200"/>
              <a:buChar char="▸"/>
              <a:defRPr sz="3200">
                <a:solidFill>
                  <a:schemeClr val="lt1"/>
                </a:solidFill>
              </a:defRPr>
            </a:lvl1pPr>
            <a:lvl2pPr marL="914400" lvl="1" indent="-431800" rtl="0">
              <a:spcBef>
                <a:spcPts val="800"/>
              </a:spcBef>
              <a:spcAft>
                <a:spcPts val="0"/>
              </a:spcAft>
              <a:buClr>
                <a:schemeClr val="lt1"/>
              </a:buClr>
              <a:buSzPts val="3200"/>
              <a:buChar char="▹"/>
              <a:defRPr sz="3200">
                <a:solidFill>
                  <a:schemeClr val="lt1"/>
                </a:solidFill>
              </a:defRPr>
            </a:lvl2pPr>
            <a:lvl3pPr marL="1371600" lvl="2" indent="-431800" rtl="0">
              <a:spcBef>
                <a:spcPts val="800"/>
              </a:spcBef>
              <a:spcAft>
                <a:spcPts val="0"/>
              </a:spcAft>
              <a:buClr>
                <a:schemeClr val="lt1"/>
              </a:buClr>
              <a:buSzPts val="3200"/>
              <a:buChar char="■"/>
              <a:defRPr sz="3200">
                <a:solidFill>
                  <a:schemeClr val="lt1"/>
                </a:solidFill>
              </a:defRPr>
            </a:lvl3pPr>
            <a:lvl4pPr marL="1828800" lvl="3" indent="-431800" rtl="0">
              <a:spcBef>
                <a:spcPts val="800"/>
              </a:spcBef>
              <a:spcAft>
                <a:spcPts val="0"/>
              </a:spcAft>
              <a:buClr>
                <a:schemeClr val="lt1"/>
              </a:buClr>
              <a:buSzPts val="3200"/>
              <a:buChar char="●"/>
              <a:defRPr sz="3200">
                <a:solidFill>
                  <a:schemeClr val="lt1"/>
                </a:solidFill>
              </a:defRPr>
            </a:lvl4pPr>
            <a:lvl5pPr marL="2286000" lvl="4" indent="-431800" rtl="0">
              <a:spcBef>
                <a:spcPts val="800"/>
              </a:spcBef>
              <a:spcAft>
                <a:spcPts val="0"/>
              </a:spcAft>
              <a:buClr>
                <a:schemeClr val="lt1"/>
              </a:buClr>
              <a:buSzPts val="3200"/>
              <a:buChar char="○"/>
              <a:defRPr sz="3200">
                <a:solidFill>
                  <a:schemeClr val="lt1"/>
                </a:solidFill>
              </a:defRPr>
            </a:lvl5pPr>
            <a:lvl6pPr marL="2743200" lvl="5" indent="-431800" rtl="0">
              <a:spcBef>
                <a:spcPts val="800"/>
              </a:spcBef>
              <a:spcAft>
                <a:spcPts val="0"/>
              </a:spcAft>
              <a:buClr>
                <a:schemeClr val="lt1"/>
              </a:buClr>
              <a:buSzPts val="3200"/>
              <a:buChar char="■"/>
              <a:defRPr sz="3200">
                <a:solidFill>
                  <a:schemeClr val="lt1"/>
                </a:solidFill>
              </a:defRPr>
            </a:lvl6pPr>
            <a:lvl7pPr marL="3200400" lvl="6" indent="-431800" rtl="0">
              <a:spcBef>
                <a:spcPts val="800"/>
              </a:spcBef>
              <a:spcAft>
                <a:spcPts val="0"/>
              </a:spcAft>
              <a:buClr>
                <a:schemeClr val="lt1"/>
              </a:buClr>
              <a:buSzPts val="3200"/>
              <a:buChar char="●"/>
              <a:defRPr sz="3200">
                <a:solidFill>
                  <a:schemeClr val="lt1"/>
                </a:solidFill>
              </a:defRPr>
            </a:lvl7pPr>
            <a:lvl8pPr marL="3657600" lvl="7" indent="-431800" rtl="0">
              <a:spcBef>
                <a:spcPts val="800"/>
              </a:spcBef>
              <a:spcAft>
                <a:spcPts val="0"/>
              </a:spcAft>
              <a:buClr>
                <a:schemeClr val="lt1"/>
              </a:buClr>
              <a:buSzPts val="3200"/>
              <a:buChar char="○"/>
              <a:defRPr sz="3200">
                <a:solidFill>
                  <a:schemeClr val="lt1"/>
                </a:solidFill>
              </a:defRPr>
            </a:lvl8pPr>
            <a:lvl9pPr marL="4114800" lvl="8" indent="-431800" rtl="0">
              <a:spcBef>
                <a:spcPts val="800"/>
              </a:spcBef>
              <a:spcAft>
                <a:spcPts val="800"/>
              </a:spcAft>
              <a:buClr>
                <a:schemeClr val="lt1"/>
              </a:buClr>
              <a:buSzPts val="3200"/>
              <a:buChar char="■"/>
              <a:defRPr sz="3200">
                <a:solidFill>
                  <a:schemeClr val="lt1"/>
                </a:solidFill>
              </a:defRPr>
            </a:lvl9pPr>
          </a:lstStyle>
          <a:p>
            <a:endParaRPr/>
          </a:p>
        </p:txBody>
      </p:sp>
      <p:sp>
        <p:nvSpPr>
          <p:cNvPr id="35" name="Google Shape;35;p4"/>
          <p:cNvSpPr txBox="1"/>
          <p:nvPr/>
        </p:nvSpPr>
        <p:spPr>
          <a:xfrm>
            <a:off x="346977" y="1296229"/>
            <a:ext cx="582000" cy="6693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0400">
                <a:solidFill>
                  <a:schemeClr val="lt1"/>
                </a:solidFill>
                <a:latin typeface="News Cycle"/>
                <a:ea typeface="News Cycle"/>
                <a:cs typeface="News Cycle"/>
                <a:sym typeface="News Cycle"/>
              </a:rPr>
              <a:t>“</a:t>
            </a:r>
            <a:endParaRPr sz="10400">
              <a:solidFill>
                <a:schemeClr val="lt1"/>
              </a:solidFill>
              <a:latin typeface="News Cycle"/>
              <a:ea typeface="News Cycle"/>
              <a:cs typeface="News Cycle"/>
              <a:sym typeface="News Cycle"/>
            </a:endParaRPr>
          </a:p>
        </p:txBody>
      </p:sp>
      <p:sp>
        <p:nvSpPr>
          <p:cNvPr id="36" name="Google Shape;36;p4"/>
          <p:cNvSpPr txBox="1">
            <a:spLocks noGrp="1"/>
          </p:cNvSpPr>
          <p:nvPr>
            <p:ph type="sldNum" idx="12"/>
          </p:nvPr>
        </p:nvSpPr>
        <p:spPr>
          <a:xfrm>
            <a:off x="8520650" y="4688650"/>
            <a:ext cx="394800" cy="4548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ctr" rtl="0">
              <a:spcBef>
                <a:spcPts val="0"/>
              </a:spcBef>
              <a:spcAft>
                <a:spcPts val="0"/>
              </a:spcAft>
              <a:buNone/>
            </a:pPr>
            <a:fld id="{00000000-1234-1234-1234-123412341234}" type="slidenum">
              <a:rPr lang="en"/>
              <a:t>‹#›</a:t>
            </a:fld>
            <a:endParaRPr/>
          </a:p>
        </p:txBody>
      </p:sp>
      <p:sp>
        <p:nvSpPr>
          <p:cNvPr id="37" name="Google Shape;37;p4"/>
          <p:cNvSpPr/>
          <p:nvPr/>
        </p:nvSpPr>
        <p:spPr>
          <a:xfrm>
            <a:off x="7497540" y="3233808"/>
            <a:ext cx="920376" cy="1487592"/>
          </a:xfrm>
          <a:custGeom>
            <a:avLst/>
            <a:gdLst/>
            <a:ahLst/>
            <a:cxnLst/>
            <a:rect l="l" t="t" r="r" b="b"/>
            <a:pathLst>
              <a:path w="21600" h="21600" extrusionOk="0">
                <a:moveTo>
                  <a:pt x="21600" y="0"/>
                </a:moveTo>
                <a:lnTo>
                  <a:pt x="0" y="2423"/>
                </a:lnTo>
                <a:lnTo>
                  <a:pt x="0" y="21600"/>
                </a:lnTo>
                <a:lnTo>
                  <a:pt x="21600" y="19177"/>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 name="Google Shape;38;p4"/>
          <p:cNvSpPr/>
          <p:nvPr/>
        </p:nvSpPr>
        <p:spPr>
          <a:xfrm>
            <a:off x="6103018" y="876"/>
            <a:ext cx="1291734" cy="2498796"/>
          </a:xfrm>
          <a:custGeom>
            <a:avLst/>
            <a:gdLst/>
            <a:ahLst/>
            <a:cxnLst/>
            <a:rect l="l" t="t" r="r" b="b"/>
            <a:pathLst>
              <a:path w="21600" h="21600" extrusionOk="0">
                <a:moveTo>
                  <a:pt x="21600" y="0"/>
                </a:moveTo>
                <a:lnTo>
                  <a:pt x="0" y="0"/>
                </a:lnTo>
                <a:lnTo>
                  <a:pt x="0" y="21600"/>
                </a:lnTo>
                <a:lnTo>
                  <a:pt x="21600" y="19575"/>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9" name="Google Shape;39;p4"/>
          <p:cNvSpPr/>
          <p:nvPr/>
        </p:nvSpPr>
        <p:spPr>
          <a:xfrm>
            <a:off x="7497540" y="875"/>
            <a:ext cx="920376" cy="3296322"/>
          </a:xfrm>
          <a:custGeom>
            <a:avLst/>
            <a:gdLst/>
            <a:ahLst/>
            <a:cxnLst/>
            <a:rect l="l" t="t" r="r" b="b"/>
            <a:pathLst>
              <a:path w="21600" h="21600" extrusionOk="0">
                <a:moveTo>
                  <a:pt x="0" y="21600"/>
                </a:moveTo>
                <a:lnTo>
                  <a:pt x="21600" y="20506"/>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 name="Google Shape;40;p4"/>
          <p:cNvSpPr/>
          <p:nvPr/>
        </p:nvSpPr>
        <p:spPr>
          <a:xfrm>
            <a:off x="6103018" y="2373413"/>
            <a:ext cx="1291734" cy="2771010"/>
          </a:xfrm>
          <a:custGeom>
            <a:avLst/>
            <a:gdLst/>
            <a:ahLst/>
            <a:cxnLst/>
            <a:rect l="l" t="t" r="r" b="b"/>
            <a:pathLst>
              <a:path w="21600" h="21600" extrusionOk="0">
                <a:moveTo>
                  <a:pt x="21600" y="0"/>
                </a:moveTo>
                <a:lnTo>
                  <a:pt x="0" y="1826"/>
                </a:lnTo>
                <a:lnTo>
                  <a:pt x="0" y="21600"/>
                </a:lnTo>
                <a:lnTo>
                  <a:pt x="21600" y="21600"/>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3" name="Google Shape;43;p5"/>
          <p:cNvSpPr txBox="1">
            <a:spLocks noGrp="1"/>
          </p:cNvSpPr>
          <p:nvPr>
            <p:ph type="body" idx="1"/>
          </p:nvPr>
        </p:nvSpPr>
        <p:spPr>
          <a:xfrm>
            <a:off x="550500" y="1353948"/>
            <a:ext cx="61077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44" name="Google Shape;44;p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45" name="Google Shape;45;p5"/>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 name="Google Shape;46;p5"/>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 name="Google Shape;47;p5"/>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 name="Google Shape;48;p5"/>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 name="Google Shape;49;p5"/>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 name="Google Shape;50;p5"/>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 name="Google Shape;51;p5"/>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 name="Google Shape;52;p5"/>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53"/>
        <p:cNvGrpSpPr/>
        <p:nvPr/>
      </p:nvGrpSpPr>
      <p:grpSpPr>
        <a:xfrm>
          <a:off x="0" y="0"/>
          <a:ext cx="0" cy="0"/>
          <a:chOff x="0" y="0"/>
          <a:chExt cx="0" cy="0"/>
        </a:xfrm>
      </p:grpSpPr>
      <p:sp>
        <p:nvSpPr>
          <p:cNvPr id="54" name="Google Shape;54;p6"/>
          <p:cNvSpPr txBox="1">
            <a:spLocks noGrp="1"/>
          </p:cNvSpPr>
          <p:nvPr>
            <p:ph type="title"/>
          </p:nvPr>
        </p:nvSpPr>
        <p:spPr>
          <a:xfrm>
            <a:off x="550500" y="759800"/>
            <a:ext cx="36945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5" name="Google Shape;55;p6"/>
          <p:cNvSpPr txBox="1">
            <a:spLocks noGrp="1"/>
          </p:cNvSpPr>
          <p:nvPr>
            <p:ph type="body" idx="1"/>
          </p:nvPr>
        </p:nvSpPr>
        <p:spPr>
          <a:xfrm>
            <a:off x="550500" y="1353948"/>
            <a:ext cx="36945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56" name="Google Shape;56;p6"/>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57" name="Google Shape;57;p6"/>
          <p:cNvSpPr/>
          <p:nvPr/>
        </p:nvSpPr>
        <p:spPr>
          <a:xfrm>
            <a:off x="80993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 name="Google Shape;58;p6"/>
          <p:cNvSpPr/>
          <p:nvPr/>
        </p:nvSpPr>
        <p:spPr>
          <a:xfrm>
            <a:off x="46456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 name="Google Shape;59;p6"/>
          <p:cNvSpPr/>
          <p:nvPr/>
        </p:nvSpPr>
        <p:spPr>
          <a:xfrm>
            <a:off x="61072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 name="Google Shape;60;p6"/>
          <p:cNvSpPr/>
          <p:nvPr/>
        </p:nvSpPr>
        <p:spPr>
          <a:xfrm>
            <a:off x="46456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 name="Google Shape;61;p6"/>
          <p:cNvSpPr/>
          <p:nvPr/>
        </p:nvSpPr>
        <p:spPr>
          <a:xfrm>
            <a:off x="80993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 name="Google Shape;62;p6"/>
          <p:cNvSpPr/>
          <p:nvPr/>
        </p:nvSpPr>
        <p:spPr>
          <a:xfrm>
            <a:off x="61072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 name="Google Shape;63;p6"/>
          <p:cNvSpPr/>
          <p:nvPr/>
        </p:nvSpPr>
        <p:spPr>
          <a:xfrm>
            <a:off x="80993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4"/>
        <p:cNvGrpSpPr/>
        <p:nvPr/>
      </p:nvGrpSpPr>
      <p:grpSpPr>
        <a:xfrm>
          <a:off x="0" y="0"/>
          <a:ext cx="0" cy="0"/>
          <a:chOff x="0" y="0"/>
          <a:chExt cx="0" cy="0"/>
        </a:xfrm>
      </p:grpSpPr>
      <p:sp>
        <p:nvSpPr>
          <p:cNvPr id="65" name="Google Shape;65;p7"/>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66" name="Google Shape;66;p7"/>
          <p:cNvSpPr txBox="1">
            <a:spLocks noGrp="1"/>
          </p:cNvSpPr>
          <p:nvPr>
            <p:ph type="body" idx="1"/>
          </p:nvPr>
        </p:nvSpPr>
        <p:spPr>
          <a:xfrm>
            <a:off x="550500" y="1353950"/>
            <a:ext cx="28536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67" name="Google Shape;67;p7"/>
          <p:cNvSpPr txBox="1">
            <a:spLocks noGrp="1"/>
          </p:cNvSpPr>
          <p:nvPr>
            <p:ph type="body" idx="2"/>
          </p:nvPr>
        </p:nvSpPr>
        <p:spPr>
          <a:xfrm>
            <a:off x="3804472" y="1353950"/>
            <a:ext cx="28536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68" name="Google Shape;68;p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69" name="Google Shape;69;p7"/>
          <p:cNvGrpSpPr/>
          <p:nvPr/>
        </p:nvGrpSpPr>
        <p:grpSpPr>
          <a:xfrm>
            <a:off x="6963076" y="0"/>
            <a:ext cx="1952316" cy="5143493"/>
            <a:chOff x="6963076" y="0"/>
            <a:chExt cx="1952316" cy="5143493"/>
          </a:xfrm>
        </p:grpSpPr>
        <p:sp>
          <p:nvSpPr>
            <p:cNvPr id="70" name="Google Shape;70;p7"/>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 name="Google Shape;71;p7"/>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 name="Google Shape;72;p7"/>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 name="Google Shape;73;p7"/>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 name="Google Shape;74;p7"/>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 name="Google Shape;75;p7"/>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 name="Google Shape;76;p7"/>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 name="Google Shape;77;p7"/>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78"/>
        <p:cNvGrpSpPr/>
        <p:nvPr/>
      </p:nvGrpSpPr>
      <p:grpSpPr>
        <a:xfrm>
          <a:off x="0" y="0"/>
          <a:ext cx="0" cy="0"/>
          <a:chOff x="0" y="0"/>
          <a:chExt cx="0" cy="0"/>
        </a:xfrm>
      </p:grpSpPr>
      <p:sp>
        <p:nvSpPr>
          <p:cNvPr id="79" name="Google Shape;79;p8"/>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0" name="Google Shape;80;p8"/>
          <p:cNvSpPr txBox="1">
            <a:spLocks noGrp="1"/>
          </p:cNvSpPr>
          <p:nvPr>
            <p:ph type="body" idx="1"/>
          </p:nvPr>
        </p:nvSpPr>
        <p:spPr>
          <a:xfrm>
            <a:off x="550500"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1" name="Google Shape;81;p8"/>
          <p:cNvSpPr txBox="1">
            <a:spLocks noGrp="1"/>
          </p:cNvSpPr>
          <p:nvPr>
            <p:ph type="body" idx="2"/>
          </p:nvPr>
        </p:nvSpPr>
        <p:spPr>
          <a:xfrm>
            <a:off x="2652968"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2" name="Google Shape;82;p8"/>
          <p:cNvSpPr txBox="1">
            <a:spLocks noGrp="1"/>
          </p:cNvSpPr>
          <p:nvPr>
            <p:ph type="body" idx="3"/>
          </p:nvPr>
        </p:nvSpPr>
        <p:spPr>
          <a:xfrm>
            <a:off x="4755435"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3" name="Google Shape;83;p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84" name="Google Shape;84;p8"/>
          <p:cNvGrpSpPr/>
          <p:nvPr/>
        </p:nvGrpSpPr>
        <p:grpSpPr>
          <a:xfrm>
            <a:off x="6963076" y="0"/>
            <a:ext cx="1952316" cy="5143493"/>
            <a:chOff x="6963076" y="0"/>
            <a:chExt cx="1952316" cy="5143493"/>
          </a:xfrm>
        </p:grpSpPr>
        <p:sp>
          <p:nvSpPr>
            <p:cNvPr id="85" name="Google Shape;85;p8"/>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 name="Google Shape;86;p8"/>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 name="Google Shape;87;p8"/>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 name="Google Shape;88;p8"/>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 name="Google Shape;89;p8"/>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0" name="Google Shape;90;p8"/>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 name="Google Shape;91;p8"/>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 name="Google Shape;92;p8"/>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3"/>
        <p:cNvGrpSpPr/>
        <p:nvPr/>
      </p:nvGrpSpPr>
      <p:grpSpPr>
        <a:xfrm>
          <a:off x="0" y="0"/>
          <a:ext cx="0" cy="0"/>
          <a:chOff x="0" y="0"/>
          <a:chExt cx="0" cy="0"/>
        </a:xfrm>
      </p:grpSpPr>
      <p:sp>
        <p:nvSpPr>
          <p:cNvPr id="94" name="Google Shape;94;p9"/>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95" name="Google Shape;95;p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96" name="Google Shape;96;p9"/>
          <p:cNvGrpSpPr/>
          <p:nvPr/>
        </p:nvGrpSpPr>
        <p:grpSpPr>
          <a:xfrm>
            <a:off x="6963076" y="0"/>
            <a:ext cx="1952316" cy="5143493"/>
            <a:chOff x="6963076" y="0"/>
            <a:chExt cx="1952316" cy="5143493"/>
          </a:xfrm>
        </p:grpSpPr>
        <p:sp>
          <p:nvSpPr>
            <p:cNvPr id="97" name="Google Shape;97;p9"/>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 name="Google Shape;98;p9"/>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9"/>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 name="Google Shape;100;p9"/>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1" name="Google Shape;101;p9"/>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 name="Google Shape;102;p9"/>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 name="Google Shape;103;p9"/>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 name="Google Shape;104;p9"/>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5"/>
        <p:cNvGrpSpPr/>
        <p:nvPr/>
      </p:nvGrpSpPr>
      <p:grpSpPr>
        <a:xfrm>
          <a:off x="0" y="0"/>
          <a:ext cx="0" cy="0"/>
          <a:chOff x="0" y="0"/>
          <a:chExt cx="0" cy="0"/>
        </a:xfrm>
      </p:grpSpPr>
      <p:sp>
        <p:nvSpPr>
          <p:cNvPr id="106" name="Google Shape;106;p10"/>
          <p:cNvSpPr/>
          <p:nvPr/>
        </p:nvSpPr>
        <p:spPr>
          <a:xfrm flipH="1">
            <a:off x="8556137" y="3512673"/>
            <a:ext cx="359208" cy="1630800"/>
          </a:xfrm>
          <a:custGeom>
            <a:avLst/>
            <a:gdLst/>
            <a:ahLst/>
            <a:cxnLst/>
            <a:rect l="l" t="t" r="r" b="b"/>
            <a:pathLst>
              <a:path w="21600" h="21600" extrusionOk="0">
                <a:moveTo>
                  <a:pt x="21600" y="21600"/>
                </a:moveTo>
                <a:lnTo>
                  <a:pt x="21600" y="0"/>
                </a:lnTo>
                <a:lnTo>
                  <a:pt x="0" y="863"/>
                </a:lnTo>
                <a:lnTo>
                  <a:pt x="0" y="21600"/>
                </a:lnTo>
                <a:lnTo>
                  <a:pt x="2160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7" name="Google Shape;107;p10"/>
          <p:cNvSpPr/>
          <p:nvPr/>
        </p:nvSpPr>
        <p:spPr>
          <a:xfrm flipH="1">
            <a:off x="8556137" y="977835"/>
            <a:ext cx="359208" cy="963846"/>
          </a:xfrm>
          <a:custGeom>
            <a:avLst/>
            <a:gdLst/>
            <a:ahLst/>
            <a:cxnLst/>
            <a:rect l="l" t="t" r="r" b="b"/>
            <a:pathLst>
              <a:path w="21600" h="21600" extrusionOk="0">
                <a:moveTo>
                  <a:pt x="0" y="21600"/>
                </a:moveTo>
                <a:lnTo>
                  <a:pt x="21600" y="20140"/>
                </a:lnTo>
                <a:lnTo>
                  <a:pt x="21600" y="0"/>
                </a:lnTo>
                <a:lnTo>
                  <a:pt x="0" y="146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8" name="Google Shape;108;p10"/>
          <p:cNvSpPr/>
          <p:nvPr/>
        </p:nvSpPr>
        <p:spPr>
          <a:xfrm flipH="1">
            <a:off x="8556137" y="0"/>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9" name="Google Shape;109;p10"/>
          <p:cNvSpPr/>
          <p:nvPr/>
        </p:nvSpPr>
        <p:spPr>
          <a:xfrm flipH="1">
            <a:off x="7896852" y="456628"/>
            <a:ext cx="568512" cy="711612"/>
          </a:xfrm>
          <a:custGeom>
            <a:avLst/>
            <a:gdLst/>
            <a:ahLst/>
            <a:cxnLst/>
            <a:rect l="l" t="t" r="r" b="b"/>
            <a:pathLst>
              <a:path w="21600" h="21600" extrusionOk="0">
                <a:moveTo>
                  <a:pt x="0" y="21600"/>
                </a:moveTo>
                <a:lnTo>
                  <a:pt x="21600" y="18470"/>
                </a:lnTo>
                <a:lnTo>
                  <a:pt x="21600" y="0"/>
                </a:lnTo>
                <a:lnTo>
                  <a:pt x="0" y="313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0" name="Google Shape;110;p10"/>
          <p:cNvSpPr/>
          <p:nvPr/>
        </p:nvSpPr>
        <p:spPr>
          <a:xfrm flipH="1">
            <a:off x="7896852" y="4574472"/>
            <a:ext cx="568512" cy="569052"/>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1" name="Google Shape;111;p10"/>
          <p:cNvSpPr/>
          <p:nvPr/>
        </p:nvSpPr>
        <p:spPr>
          <a:xfrm flipH="1">
            <a:off x="7896852" y="1158238"/>
            <a:ext cx="568512" cy="3426246"/>
          </a:xfrm>
          <a:custGeom>
            <a:avLst/>
            <a:gdLst/>
            <a:ahLst/>
            <a:cxnLst/>
            <a:rect l="l" t="t" r="r" b="b"/>
            <a:pathLst>
              <a:path w="21600" h="21600" extrusionOk="0">
                <a:moveTo>
                  <a:pt x="21600" y="0"/>
                </a:moveTo>
                <a:lnTo>
                  <a:pt x="0" y="650"/>
                </a:lnTo>
                <a:lnTo>
                  <a:pt x="0" y="21600"/>
                </a:lnTo>
                <a:lnTo>
                  <a:pt x="21600" y="20950"/>
                </a:lnTo>
                <a:lnTo>
                  <a:pt x="2160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2" name="Google Shape;112;p10"/>
          <p:cNvSpPr txBox="1">
            <a:spLocks noGrp="1"/>
          </p:cNvSpPr>
          <p:nvPr>
            <p:ph type="body" idx="1"/>
          </p:nvPr>
        </p:nvSpPr>
        <p:spPr>
          <a:xfrm>
            <a:off x="550500" y="4406300"/>
            <a:ext cx="7083300" cy="519600"/>
          </a:xfrm>
          <a:prstGeom prst="rect">
            <a:avLst/>
          </a:prstGeom>
        </p:spPr>
        <p:txBody>
          <a:bodyPr spcFirstLastPara="1" wrap="square" lIns="0" tIns="0" rIns="0" bIns="0" anchor="t" anchorCtr="0">
            <a:noAutofit/>
          </a:bodyPr>
          <a:lstStyle>
            <a:lvl1pPr marL="457200" lvl="0" indent="-228600" rtl="0">
              <a:spcBef>
                <a:spcPts val="0"/>
              </a:spcBef>
              <a:spcAft>
                <a:spcPts val="800"/>
              </a:spcAft>
              <a:buSzPts val="1800"/>
              <a:buNone/>
              <a:defRPr sz="1800"/>
            </a:lvl1pPr>
          </a:lstStyle>
          <a:p>
            <a:endParaRPr/>
          </a:p>
        </p:txBody>
      </p:sp>
      <p:sp>
        <p:nvSpPr>
          <p:cNvPr id="113" name="Google Shape;113;p10"/>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50500" y="759800"/>
            <a:ext cx="61077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1pPr>
            <a:lvl2pPr lvl="1"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2pPr>
            <a:lvl3pPr lvl="2"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3pPr>
            <a:lvl4pPr lvl="3"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4pPr>
            <a:lvl5pPr lvl="4"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5pPr>
            <a:lvl6pPr lvl="5"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6pPr>
            <a:lvl7pPr lvl="6"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7pPr>
            <a:lvl8pPr lvl="7"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8pPr>
            <a:lvl9pPr lvl="8"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550500" y="1353948"/>
            <a:ext cx="61077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1pPr>
            <a:lvl2pPr marL="914400" lvl="1" indent="-381000" rtl="0">
              <a:lnSpc>
                <a:spcPct val="115000"/>
              </a:lnSpc>
              <a:spcBef>
                <a:spcPts val="80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2pPr>
            <a:lvl3pPr marL="1371600" lvl="2" indent="-381000" rtl="0">
              <a:lnSpc>
                <a:spcPct val="115000"/>
              </a:lnSpc>
              <a:spcBef>
                <a:spcPts val="80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3pPr>
            <a:lvl4pPr marL="1828800" lvl="3"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4pPr>
            <a:lvl5pPr marL="2286000" lvl="4"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5pPr>
            <a:lvl6pPr marL="2743200" lvl="5"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6pPr>
            <a:lvl7pPr marL="3200400" lvl="6"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7pPr>
            <a:lvl8pPr marL="3657600" lvl="7"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8pPr>
            <a:lvl9pPr marL="4114800" lvl="8" indent="-381000" rtl="0">
              <a:lnSpc>
                <a:spcPct val="115000"/>
              </a:lnSpc>
              <a:spcBef>
                <a:spcPts val="800"/>
              </a:spcBef>
              <a:spcAft>
                <a:spcPts val="800"/>
              </a:spcAft>
              <a:buClr>
                <a:schemeClr val="dk1"/>
              </a:buClr>
              <a:buSzPts val="2400"/>
              <a:buFont typeface="News Cycle"/>
              <a:buChar char="■"/>
              <a:defRPr sz="2400">
                <a:solidFill>
                  <a:schemeClr val="dk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346250" y="4688650"/>
            <a:ext cx="569100" cy="454800"/>
          </a:xfrm>
          <a:prstGeom prst="rect">
            <a:avLst/>
          </a:prstGeom>
          <a:noFill/>
          <a:ln>
            <a:noFill/>
          </a:ln>
        </p:spPr>
        <p:txBody>
          <a:bodyPr spcFirstLastPara="1" wrap="square" lIns="0" tIns="0" rIns="0" bIns="0" anchor="ctr" anchorCtr="0">
            <a:noAutofit/>
          </a:bodyPr>
          <a:lstStyle>
            <a:lvl1pPr lvl="0" algn="ctr" rtl="0">
              <a:buNone/>
              <a:defRPr sz="1300">
                <a:solidFill>
                  <a:schemeClr val="lt1"/>
                </a:solidFill>
                <a:latin typeface="Oswald"/>
                <a:ea typeface="Oswald"/>
                <a:cs typeface="Oswald"/>
                <a:sym typeface="Oswald"/>
              </a:defRPr>
            </a:lvl1pPr>
            <a:lvl2pPr lvl="1" algn="ctr" rtl="0">
              <a:buNone/>
              <a:defRPr sz="1300">
                <a:solidFill>
                  <a:schemeClr val="lt1"/>
                </a:solidFill>
                <a:latin typeface="Oswald"/>
                <a:ea typeface="Oswald"/>
                <a:cs typeface="Oswald"/>
                <a:sym typeface="Oswald"/>
              </a:defRPr>
            </a:lvl2pPr>
            <a:lvl3pPr lvl="2" algn="ctr" rtl="0">
              <a:buNone/>
              <a:defRPr sz="1300">
                <a:solidFill>
                  <a:schemeClr val="lt1"/>
                </a:solidFill>
                <a:latin typeface="Oswald"/>
                <a:ea typeface="Oswald"/>
                <a:cs typeface="Oswald"/>
                <a:sym typeface="Oswald"/>
              </a:defRPr>
            </a:lvl3pPr>
            <a:lvl4pPr lvl="3" algn="ctr" rtl="0">
              <a:buNone/>
              <a:defRPr sz="1300">
                <a:solidFill>
                  <a:schemeClr val="lt1"/>
                </a:solidFill>
                <a:latin typeface="Oswald"/>
                <a:ea typeface="Oswald"/>
                <a:cs typeface="Oswald"/>
                <a:sym typeface="Oswald"/>
              </a:defRPr>
            </a:lvl4pPr>
            <a:lvl5pPr lvl="4" algn="ctr" rtl="0">
              <a:buNone/>
              <a:defRPr sz="1300">
                <a:solidFill>
                  <a:schemeClr val="lt1"/>
                </a:solidFill>
                <a:latin typeface="Oswald"/>
                <a:ea typeface="Oswald"/>
                <a:cs typeface="Oswald"/>
                <a:sym typeface="Oswald"/>
              </a:defRPr>
            </a:lvl5pPr>
            <a:lvl6pPr lvl="5" algn="ctr" rtl="0">
              <a:buNone/>
              <a:defRPr sz="1300">
                <a:solidFill>
                  <a:schemeClr val="lt1"/>
                </a:solidFill>
                <a:latin typeface="Oswald"/>
                <a:ea typeface="Oswald"/>
                <a:cs typeface="Oswald"/>
                <a:sym typeface="Oswald"/>
              </a:defRPr>
            </a:lvl6pPr>
            <a:lvl7pPr lvl="6" algn="ctr" rtl="0">
              <a:buNone/>
              <a:defRPr sz="1300">
                <a:solidFill>
                  <a:schemeClr val="lt1"/>
                </a:solidFill>
                <a:latin typeface="Oswald"/>
                <a:ea typeface="Oswald"/>
                <a:cs typeface="Oswald"/>
                <a:sym typeface="Oswald"/>
              </a:defRPr>
            </a:lvl7pPr>
            <a:lvl8pPr lvl="7" algn="ctr" rtl="0">
              <a:buNone/>
              <a:defRPr sz="1300">
                <a:solidFill>
                  <a:schemeClr val="lt1"/>
                </a:solidFill>
                <a:latin typeface="Oswald"/>
                <a:ea typeface="Oswald"/>
                <a:cs typeface="Oswald"/>
                <a:sym typeface="Oswald"/>
              </a:defRPr>
            </a:lvl8pPr>
            <a:lvl9pPr lvl="8" algn="ctr" rtl="0">
              <a:buNone/>
              <a:defRPr sz="1300">
                <a:solidFill>
                  <a:schemeClr val="lt1"/>
                </a:solidFill>
                <a:latin typeface="Oswald"/>
                <a:ea typeface="Oswald"/>
                <a:cs typeface="Oswald"/>
                <a:sym typeface="Oswald"/>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creativecommons.org/licenses/by-nc/2.0/" TargetMode="External"/><Relationship Id="rId4" Type="http://schemas.openxmlformats.org/officeDocument/2006/relationships/hyperlink" Target="https://flic.kr/p/67Yb5i"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campusfrance.org/en/tuition-fees-France"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hyperlink" Target="https://www.univcan.ca/universities/facts-and-stats/tuition-fees-by-university/"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ransformation2030.uottawa.ca/"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uottawa.ca/president/sites/www.uottawa.ca.president/files/francophonie_action_plan_-_january_30_2019.pdf"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hyperlink" Target="https://www.uottawa.ca/sites/www.uottawa.ca/files/towards_a_revewed_francophonie.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hdl.handle.net/10393/42580"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biblio.uottawa.ca/en/strategic-plan-2025"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copyright.uottawa.ca/open-educational-resources-oer-grant-program-winter-2022"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ecampusontario.pressbooks.pub/translatingforcanada/"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hyperlink" Target="https://ecampusontario.pressbooks.pub/voustraduisezpourlecanada/"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2.uottawa.ca/about-us/"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hyperlink" Target="https://www.uottawa.ca/institutional-research-planning/resources/facts-figures/quick-fact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jl4d.org/index.php/ejl4d/article/view/312"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hyperlink" Target="https://creativecommons.org/licenses/by-sa/4.0/"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orgchem101.com/index_fr.php"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orgchem101.com/index.php"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ecosystem-project.com/fr/"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ecosystem-project.com/"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ecampusontario.pressbooks.pub/apprentissageparlejeu/"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https://ecampusontario.pressbooks.pub/gamebasedlearnin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campusontario.pressbooks.pub/genchempourlesgeegees/"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ecampusontario.pressbooks.pub/genchemforgeegee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uottawa.libguides.com/c.php?g=710437&amp;p=5061952" TargetMode="External"/><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hyperlink" Target="https://uottawa.libguides.com/how_to_use_zotero"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ecampusontario.pressbooks.pub/voustraduisezpourlecanada/"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s://ecampusontario.pressbooks.pub/translatingforcanada/"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ecampusontario.pressbooks.pub/teledetection/"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s://ecampusontario.pressbooks.pub/remotesensing/"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mailto:melanie.brunet@uottawa.ca" TargetMode="External"/><Relationship Id="rId7" Type="http://schemas.openxmlformats.org/officeDocument/2006/relationships/hyperlink" Target="https://www.slidescarnival.com/jessica-free-presentation-template/14605" TargetMode="External"/><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hyperlink" Target="https://creativecommons.org/licenses/by/4.0" TargetMode="External"/><Relationship Id="rId5" Type="http://schemas.openxmlformats.org/officeDocument/2006/relationships/image" Target="../media/image12.jpg"/><Relationship Id="rId10" Type="http://schemas.openxmlformats.org/officeDocument/2006/relationships/hyperlink" Target="http://hdl.handle.net/10393/42821" TargetMode="External"/><Relationship Id="rId4" Type="http://schemas.openxmlformats.org/officeDocument/2006/relationships/hyperlink" Target="mailto:michelle.brown@uottawa.ca" TargetMode="External"/><Relationship Id="rId9" Type="http://schemas.openxmlformats.org/officeDocument/2006/relationships/hyperlink" Target="http://hdl.handle.net/10393/42754"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hyperlink" Target="http://hdl.handle.net/10393/40237"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internetworldstats.com/stats7.htm"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scholar.google.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ontario.ca/page/profile-francophone-population-ontario-2016"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www.francophonie.org/node/305" TargetMode="External"/><Relationship Id="rId4" Type="http://schemas.openxmlformats.org/officeDocument/2006/relationships/hyperlink" Target="https://www.canada.ca/en/canadian-heritage/services/official-languages-bilingualism/publications/facts-canadian-francophonie.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2"/>
          <p:cNvSpPr txBox="1">
            <a:spLocks noGrp="1"/>
          </p:cNvSpPr>
          <p:nvPr>
            <p:ph type="ctrTitle"/>
          </p:nvPr>
        </p:nvSpPr>
        <p:spPr>
          <a:xfrm>
            <a:off x="374200" y="1058300"/>
            <a:ext cx="3784200" cy="24450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900"/>
              <a:t>OER and the Challenges and Opportunities of Linguistic Equity at a Bilingual Canadian University</a:t>
            </a:r>
            <a:endParaRPr sz="2900"/>
          </a:p>
        </p:txBody>
      </p:sp>
      <p:pic>
        <p:nvPicPr>
          <p:cNvPr id="127" name="Google Shape;127;p12"/>
          <p:cNvPicPr preferRelativeResize="0"/>
          <p:nvPr/>
        </p:nvPicPr>
        <p:blipFill rotWithShape="1">
          <a:blip r:embed="rId3">
            <a:alphaModFix/>
          </a:blip>
          <a:srcRect l="30286" r="14446"/>
          <a:stretch/>
        </p:blipFill>
        <p:spPr>
          <a:xfrm>
            <a:off x="3650208" y="0"/>
            <a:ext cx="5053644" cy="5143500"/>
          </a:xfrm>
          <a:custGeom>
            <a:avLst/>
            <a:gdLst/>
            <a:ahLst/>
            <a:cxnLst/>
            <a:rect l="l" t="t" r="r" b="b"/>
            <a:pathLst>
              <a:path w="21600" h="21600" extrusionOk="0">
                <a:moveTo>
                  <a:pt x="0" y="0"/>
                </a:moveTo>
                <a:lnTo>
                  <a:pt x="0" y="7154"/>
                </a:lnTo>
                <a:lnTo>
                  <a:pt x="2410" y="6725"/>
                </a:lnTo>
                <a:lnTo>
                  <a:pt x="2410" y="0"/>
                </a:lnTo>
                <a:lnTo>
                  <a:pt x="0" y="0"/>
                </a:lnTo>
                <a:close/>
                <a:moveTo>
                  <a:pt x="9278" y="0"/>
                </a:moveTo>
                <a:lnTo>
                  <a:pt x="9278" y="4888"/>
                </a:lnTo>
                <a:lnTo>
                  <a:pt x="17160" y="3482"/>
                </a:lnTo>
                <a:lnTo>
                  <a:pt x="17160" y="0"/>
                </a:lnTo>
                <a:lnTo>
                  <a:pt x="9278" y="0"/>
                </a:lnTo>
                <a:close/>
                <a:moveTo>
                  <a:pt x="17788" y="0"/>
                </a:moveTo>
                <a:lnTo>
                  <a:pt x="17788" y="1358"/>
                </a:lnTo>
                <a:lnTo>
                  <a:pt x="21600" y="679"/>
                </a:lnTo>
                <a:lnTo>
                  <a:pt x="21600" y="0"/>
                </a:lnTo>
                <a:lnTo>
                  <a:pt x="17788" y="0"/>
                </a:lnTo>
                <a:close/>
                <a:moveTo>
                  <a:pt x="21600" y="1291"/>
                </a:moveTo>
                <a:lnTo>
                  <a:pt x="17790" y="1971"/>
                </a:lnTo>
                <a:lnTo>
                  <a:pt x="17788" y="13824"/>
                </a:lnTo>
                <a:lnTo>
                  <a:pt x="21600" y="13144"/>
                </a:lnTo>
                <a:lnTo>
                  <a:pt x="21600" y="1291"/>
                </a:lnTo>
                <a:close/>
                <a:moveTo>
                  <a:pt x="8652" y="2564"/>
                </a:moveTo>
                <a:lnTo>
                  <a:pt x="3036" y="3564"/>
                </a:lnTo>
                <a:lnTo>
                  <a:pt x="3036" y="11482"/>
                </a:lnTo>
                <a:lnTo>
                  <a:pt x="8652" y="10482"/>
                </a:lnTo>
                <a:lnTo>
                  <a:pt x="8652" y="2564"/>
                </a:lnTo>
                <a:close/>
                <a:moveTo>
                  <a:pt x="17160" y="4161"/>
                </a:moveTo>
                <a:lnTo>
                  <a:pt x="9278" y="5565"/>
                </a:lnTo>
                <a:lnTo>
                  <a:pt x="9278" y="21600"/>
                </a:lnTo>
                <a:lnTo>
                  <a:pt x="17160" y="21600"/>
                </a:lnTo>
                <a:lnTo>
                  <a:pt x="17160" y="4161"/>
                </a:lnTo>
                <a:close/>
                <a:moveTo>
                  <a:pt x="8651" y="11102"/>
                </a:moveTo>
                <a:lnTo>
                  <a:pt x="3036" y="12104"/>
                </a:lnTo>
                <a:lnTo>
                  <a:pt x="3036" y="21600"/>
                </a:lnTo>
                <a:lnTo>
                  <a:pt x="8651" y="21600"/>
                </a:lnTo>
                <a:lnTo>
                  <a:pt x="8651" y="11102"/>
                </a:lnTo>
                <a:close/>
                <a:moveTo>
                  <a:pt x="21600" y="13758"/>
                </a:moveTo>
                <a:lnTo>
                  <a:pt x="17788" y="14436"/>
                </a:lnTo>
                <a:lnTo>
                  <a:pt x="17788" y="18665"/>
                </a:lnTo>
                <a:lnTo>
                  <a:pt x="21600" y="17985"/>
                </a:lnTo>
                <a:lnTo>
                  <a:pt x="21600" y="13758"/>
                </a:lnTo>
                <a:close/>
              </a:path>
            </a:pathLst>
          </a:custGeom>
          <a:noFill/>
          <a:ln>
            <a:noFill/>
          </a:ln>
        </p:spPr>
      </p:pic>
      <p:sp>
        <p:nvSpPr>
          <p:cNvPr id="128" name="Google Shape;128;p12"/>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rgbClr val="0DB8CC">
              <a:alpha val="435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9" name="Google Shape;129;p12"/>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rgbClr val="FFA604">
              <a:alpha val="4581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0" name="Google Shape;130;p12"/>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rgbClr val="FFD104">
              <a:alpha val="4860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1" name="Google Shape;131;p12"/>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rgbClr val="0DB8CC">
              <a:alpha val="435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2" name="Google Shape;132;p12"/>
          <p:cNvSpPr txBox="1"/>
          <p:nvPr/>
        </p:nvSpPr>
        <p:spPr>
          <a:xfrm>
            <a:off x="7523588" y="4866600"/>
            <a:ext cx="1739100" cy="276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600" u="sng">
                <a:solidFill>
                  <a:schemeClr val="lt1"/>
                </a:solidFill>
                <a:latin typeface="News Cycle"/>
                <a:ea typeface="News Cycle"/>
                <a:cs typeface="News Cycle"/>
                <a:sym typeface="News Cycle"/>
                <a:hlinkClick r:id="rId4">
                  <a:extLst>
                    <a:ext uri="{A12FA001-AC4F-418D-AE19-62706E023703}">
                      <ahyp:hlinkClr xmlns:ahyp="http://schemas.microsoft.com/office/drawing/2018/hyperlinkcolor" val="tx"/>
                    </a:ext>
                  </a:extLst>
                </a:hlinkClick>
              </a:rPr>
              <a:t>Tabaret Hall</a:t>
            </a:r>
            <a:r>
              <a:rPr lang="en" sz="600">
                <a:solidFill>
                  <a:schemeClr val="lt1"/>
                </a:solidFill>
                <a:latin typeface="News Cycle"/>
                <a:ea typeface="News Cycle"/>
                <a:cs typeface="News Cycle"/>
                <a:sym typeface="News Cycle"/>
              </a:rPr>
              <a:t>, Bytown Museum, </a:t>
            </a:r>
            <a:r>
              <a:rPr lang="en" sz="600" u="sng">
                <a:solidFill>
                  <a:schemeClr val="lt1"/>
                </a:solidFill>
                <a:latin typeface="News Cycle"/>
                <a:ea typeface="News Cycle"/>
                <a:cs typeface="News Cycle"/>
                <a:sym typeface="News Cycle"/>
                <a:hlinkClick r:id="rId5">
                  <a:extLst>
                    <a:ext uri="{A12FA001-AC4F-418D-AE19-62706E023703}">
                      <ahyp:hlinkClr xmlns:ahyp="http://schemas.microsoft.com/office/drawing/2018/hyperlinkcolor" val="tx"/>
                    </a:ext>
                  </a:extLst>
                </a:hlinkClick>
              </a:rPr>
              <a:t>CC BY-NC 2.0</a:t>
            </a:r>
            <a:endParaRPr sz="600">
              <a:solidFill>
                <a:schemeClr val="lt1"/>
              </a:solidFill>
              <a:latin typeface="News Cycle"/>
              <a:ea typeface="News Cycle"/>
              <a:cs typeface="News Cycle"/>
              <a:sym typeface="News Cycle"/>
            </a:endParaRPr>
          </a:p>
        </p:txBody>
      </p:sp>
      <p:sp>
        <p:nvSpPr>
          <p:cNvPr id="133" name="Google Shape;133;p12"/>
          <p:cNvSpPr txBox="1"/>
          <p:nvPr/>
        </p:nvSpPr>
        <p:spPr>
          <a:xfrm>
            <a:off x="329800" y="421850"/>
            <a:ext cx="3568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i="1">
                <a:solidFill>
                  <a:schemeClr val="lt1"/>
                </a:solidFill>
                <a:latin typeface="News Cycle"/>
                <a:ea typeface="News Cycle"/>
                <a:cs typeface="News Cycle"/>
                <a:sym typeface="News Cycle"/>
              </a:rPr>
              <a:t>OERcamp.global 2021</a:t>
            </a:r>
            <a:endParaRPr sz="1500" i="1">
              <a:solidFill>
                <a:schemeClr val="lt1"/>
              </a:solidFill>
              <a:latin typeface="News Cycle"/>
              <a:ea typeface="News Cycle"/>
              <a:cs typeface="News Cycle"/>
              <a:sym typeface="News Cycle"/>
            </a:endParaRPr>
          </a:p>
        </p:txBody>
      </p:sp>
      <p:sp>
        <p:nvSpPr>
          <p:cNvPr id="134" name="Google Shape;134;p12"/>
          <p:cNvSpPr txBox="1"/>
          <p:nvPr/>
        </p:nvSpPr>
        <p:spPr>
          <a:xfrm>
            <a:off x="329800" y="3593200"/>
            <a:ext cx="3392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lt1"/>
                </a:solidFill>
                <a:latin typeface="News Cycle"/>
                <a:ea typeface="News Cycle"/>
                <a:cs typeface="News Cycle"/>
                <a:sym typeface="News Cycle"/>
              </a:rPr>
              <a:t>Mélanie Brunet and Michelle Brown</a:t>
            </a:r>
            <a:endParaRPr sz="1800">
              <a:solidFill>
                <a:schemeClr val="lt1"/>
              </a:solidFill>
              <a:latin typeface="News Cycle"/>
              <a:ea typeface="News Cycle"/>
              <a:cs typeface="News Cycle"/>
              <a:sym typeface="News Cycle"/>
            </a:endParaRPr>
          </a:p>
          <a:p>
            <a:pPr marL="0" lvl="0" indent="0" algn="l" rtl="0">
              <a:spcBef>
                <a:spcPts val="0"/>
              </a:spcBef>
              <a:spcAft>
                <a:spcPts val="0"/>
              </a:spcAft>
              <a:buNone/>
            </a:pPr>
            <a:r>
              <a:rPr lang="en" sz="1800">
                <a:solidFill>
                  <a:schemeClr val="lt1"/>
                </a:solidFill>
                <a:latin typeface="News Cycle"/>
                <a:ea typeface="News Cycle"/>
                <a:cs typeface="News Cycle"/>
                <a:sym typeface="News Cycle"/>
              </a:rPr>
              <a:t>University of Ottawa Library</a:t>
            </a:r>
            <a:endParaRPr sz="1800">
              <a:solidFill>
                <a:schemeClr val="lt1"/>
              </a:solidFill>
              <a:latin typeface="News Cycle"/>
              <a:ea typeface="News Cycle"/>
              <a:cs typeface="News Cycle"/>
              <a:sym typeface="News Cycle"/>
            </a:endParaRPr>
          </a:p>
        </p:txBody>
      </p:sp>
      <p:sp>
        <p:nvSpPr>
          <p:cNvPr id="135" name="Google Shape;135;p12"/>
          <p:cNvSpPr txBox="1"/>
          <p:nvPr/>
        </p:nvSpPr>
        <p:spPr>
          <a:xfrm>
            <a:off x="1010700" y="4684700"/>
            <a:ext cx="3276000" cy="34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lt1"/>
                </a:solidFill>
                <a:latin typeface="News Cycle"/>
                <a:ea typeface="News Cycle"/>
                <a:cs typeface="News Cycle"/>
                <a:sym typeface="News Cycle"/>
              </a:rPr>
              <a:t>Unless otherwise specified, the contents of the presentation are made available under a </a:t>
            </a:r>
            <a:r>
              <a:rPr lang="en" sz="800" u="sng">
                <a:solidFill>
                  <a:schemeClr val="lt1"/>
                </a:solidFill>
                <a:latin typeface="News Cycle"/>
                <a:ea typeface="News Cycle"/>
                <a:cs typeface="News Cycle"/>
                <a:sym typeface="News Cycle"/>
                <a:hlinkClick r:id="rId6">
                  <a:extLst>
                    <a:ext uri="{A12FA001-AC4F-418D-AE19-62706E023703}">
                      <ahyp:hlinkClr xmlns:ahyp="http://schemas.microsoft.com/office/drawing/2018/hyperlinkcolor" val="tx"/>
                    </a:ext>
                  </a:extLst>
                </a:hlinkClick>
              </a:rPr>
              <a:t>Creative Commons Attribution 4.0 International licence</a:t>
            </a:r>
            <a:r>
              <a:rPr lang="en" sz="800">
                <a:solidFill>
                  <a:schemeClr val="lt1"/>
                </a:solidFill>
                <a:latin typeface="News Cycle"/>
                <a:ea typeface="News Cycle"/>
                <a:cs typeface="News Cycle"/>
                <a:sym typeface="News Cycle"/>
              </a:rPr>
              <a:t>.</a:t>
            </a:r>
            <a:endParaRPr sz="800">
              <a:solidFill>
                <a:schemeClr val="lt1"/>
              </a:solidFill>
              <a:latin typeface="News Cycle"/>
              <a:ea typeface="News Cycle"/>
              <a:cs typeface="News Cycle"/>
              <a:sym typeface="News Cycle"/>
            </a:endParaRPr>
          </a:p>
        </p:txBody>
      </p:sp>
      <p:pic>
        <p:nvPicPr>
          <p:cNvPr id="136" name="Google Shape;136;p12"/>
          <p:cNvPicPr preferRelativeResize="0"/>
          <p:nvPr/>
        </p:nvPicPr>
        <p:blipFill>
          <a:blip r:embed="rId7">
            <a:alphaModFix/>
          </a:blip>
          <a:stretch>
            <a:fillRect/>
          </a:stretch>
        </p:blipFill>
        <p:spPr>
          <a:xfrm>
            <a:off x="219275" y="4754600"/>
            <a:ext cx="791420" cy="276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1"/>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300"/>
              <a:t>Comparison with Commercial Textbooks</a:t>
            </a:r>
            <a:endParaRPr sz="3300"/>
          </a:p>
        </p:txBody>
      </p:sp>
      <p:sp>
        <p:nvSpPr>
          <p:cNvPr id="207" name="Google Shape;207;p21"/>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sp>
        <p:nvSpPr>
          <p:cNvPr id="208" name="Google Shape;208;p21"/>
          <p:cNvSpPr txBox="1">
            <a:spLocks noGrp="1"/>
          </p:cNvSpPr>
          <p:nvPr>
            <p:ph type="body" idx="1"/>
          </p:nvPr>
        </p:nvSpPr>
        <p:spPr>
          <a:xfrm>
            <a:off x="550500" y="1107575"/>
            <a:ext cx="6279000" cy="33006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2500"/>
              <a:t>Unique cultural and linguistic Franco-Ontarian context</a:t>
            </a:r>
            <a:endParaRPr sz="2500"/>
          </a:p>
          <a:p>
            <a:pPr marL="457200" lvl="0" indent="-387350" algn="l" rtl="0">
              <a:lnSpc>
                <a:spcPct val="100000"/>
              </a:lnSpc>
              <a:spcBef>
                <a:spcPts val="1500"/>
              </a:spcBef>
              <a:spcAft>
                <a:spcPts val="0"/>
              </a:spcAft>
              <a:buSzPts val="2500"/>
              <a:buChar char="▸"/>
            </a:pPr>
            <a:r>
              <a:rPr lang="en" sz="2500"/>
              <a:t>Own dialect</a:t>
            </a:r>
            <a:endParaRPr sz="2500"/>
          </a:p>
          <a:p>
            <a:pPr marL="457200" lvl="0" indent="-387350" algn="l" rtl="0">
              <a:lnSpc>
                <a:spcPct val="100000"/>
              </a:lnSpc>
              <a:spcBef>
                <a:spcPts val="1000"/>
              </a:spcBef>
              <a:spcAft>
                <a:spcPts val="0"/>
              </a:spcAft>
              <a:buSzPts val="2500"/>
              <a:buChar char="▸"/>
            </a:pPr>
            <a:r>
              <a:rPr lang="en" sz="2500"/>
              <a:t>Own history of struggles and evolving  relationship with dominant English society</a:t>
            </a:r>
            <a:endParaRPr sz="2500"/>
          </a:p>
          <a:p>
            <a:pPr marL="457200" lvl="0" indent="-387350" algn="l" rtl="0">
              <a:lnSpc>
                <a:spcPct val="100000"/>
              </a:lnSpc>
              <a:spcBef>
                <a:spcPts val="1000"/>
              </a:spcBef>
              <a:spcAft>
                <a:spcPts val="1000"/>
              </a:spcAft>
              <a:buSzPts val="2500"/>
              <a:buChar char="▸"/>
            </a:pPr>
            <a:r>
              <a:rPr lang="en" sz="2500"/>
              <a:t>Not reflected in textbooks from Quebec or France</a:t>
            </a:r>
            <a:endParaRPr sz="25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2"/>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300"/>
              <a:t>Comparison with Commercial Textbooks</a:t>
            </a:r>
            <a:endParaRPr sz="3300"/>
          </a:p>
        </p:txBody>
      </p:sp>
      <p:sp>
        <p:nvSpPr>
          <p:cNvPr id="214" name="Google Shape;214;p22"/>
          <p:cNvSpPr txBox="1">
            <a:spLocks noGrp="1"/>
          </p:cNvSpPr>
          <p:nvPr>
            <p:ph type="body" idx="1"/>
          </p:nvPr>
        </p:nvSpPr>
        <p:spPr>
          <a:xfrm>
            <a:off x="550500" y="1394400"/>
            <a:ext cx="6107700" cy="2941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700"/>
              <a:t>Lost in translation and amplification of biases</a:t>
            </a:r>
            <a:endParaRPr sz="2700"/>
          </a:p>
          <a:p>
            <a:pPr marL="457200" lvl="0" indent="-400050" algn="l" rtl="0">
              <a:spcBef>
                <a:spcPts val="1500"/>
              </a:spcBef>
              <a:spcAft>
                <a:spcPts val="0"/>
              </a:spcAft>
              <a:buSzPts val="2700"/>
              <a:buChar char="▸"/>
            </a:pPr>
            <a:r>
              <a:rPr lang="en" sz="2700"/>
              <a:t>Ontario elementary and secondary school textbooks distributed by Quebec authors</a:t>
            </a:r>
            <a:endParaRPr sz="2700"/>
          </a:p>
          <a:p>
            <a:pPr marL="914400" lvl="1" indent="-400050" algn="l" rtl="0">
              <a:spcBef>
                <a:spcPts val="1000"/>
              </a:spcBef>
              <a:spcAft>
                <a:spcPts val="0"/>
              </a:spcAft>
              <a:buSzPts val="2700"/>
              <a:buChar char="▹"/>
            </a:pPr>
            <a:r>
              <a:rPr lang="en" sz="2700"/>
              <a:t>Direct translation of English textbooks</a:t>
            </a:r>
            <a:endParaRPr sz="2700"/>
          </a:p>
          <a:p>
            <a:pPr marL="914400" lvl="1" indent="-400050" algn="l" rtl="0">
              <a:spcBef>
                <a:spcPts val="1000"/>
              </a:spcBef>
              <a:spcAft>
                <a:spcPts val="1000"/>
              </a:spcAft>
              <a:buSzPts val="2700"/>
              <a:buChar char="▹"/>
            </a:pPr>
            <a:r>
              <a:rPr lang="en" sz="2700"/>
              <a:t>Written in French by Quebec authors</a:t>
            </a:r>
            <a:endParaRPr sz="2700"/>
          </a:p>
        </p:txBody>
      </p:sp>
      <p:sp>
        <p:nvSpPr>
          <p:cNvPr id="215" name="Google Shape;215;p22"/>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3"/>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Why Fewer OER in French?</a:t>
            </a:r>
            <a:endParaRPr sz="3600"/>
          </a:p>
        </p:txBody>
      </p:sp>
      <p:sp>
        <p:nvSpPr>
          <p:cNvPr id="221" name="Google Shape;221;p23"/>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sp>
        <p:nvSpPr>
          <p:cNvPr id="222" name="Google Shape;222;p23"/>
          <p:cNvSpPr txBox="1"/>
          <p:nvPr/>
        </p:nvSpPr>
        <p:spPr>
          <a:xfrm>
            <a:off x="474300" y="892300"/>
            <a:ext cx="7343400" cy="5655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1900">
                <a:solidFill>
                  <a:srgbClr val="000000"/>
                </a:solidFill>
                <a:latin typeface="News Cycle"/>
                <a:ea typeface="News Cycle"/>
                <a:cs typeface="News Cycle"/>
                <a:sym typeface="News Cycle"/>
              </a:rPr>
              <a:t>University tuition costs in Francophone countries and regions? </a:t>
            </a:r>
            <a:endParaRPr sz="1900">
              <a:solidFill>
                <a:srgbClr val="000000"/>
              </a:solidFill>
              <a:latin typeface="News Cycle"/>
              <a:ea typeface="News Cycle"/>
              <a:cs typeface="News Cycle"/>
              <a:sym typeface="News Cycle"/>
            </a:endParaRPr>
          </a:p>
          <a:p>
            <a:pPr marL="0" lvl="0" indent="0" algn="l" rtl="0">
              <a:spcBef>
                <a:spcPts val="600"/>
              </a:spcBef>
              <a:spcAft>
                <a:spcPts val="0"/>
              </a:spcAft>
              <a:buNone/>
            </a:pPr>
            <a:endParaRPr sz="1900">
              <a:solidFill>
                <a:srgbClr val="000000"/>
              </a:solidFill>
              <a:latin typeface="News Cycle"/>
              <a:ea typeface="News Cycle"/>
              <a:cs typeface="News Cycle"/>
              <a:sym typeface="News Cycle"/>
            </a:endParaRPr>
          </a:p>
        </p:txBody>
      </p:sp>
      <p:graphicFrame>
        <p:nvGraphicFramePr>
          <p:cNvPr id="223" name="Google Shape;223;p23"/>
          <p:cNvGraphicFramePr/>
          <p:nvPr/>
        </p:nvGraphicFramePr>
        <p:xfrm>
          <a:off x="582988" y="1529353"/>
          <a:ext cx="6042725" cy="3003310"/>
        </p:xfrm>
        <a:graphic>
          <a:graphicData uri="http://schemas.openxmlformats.org/drawingml/2006/table">
            <a:tbl>
              <a:tblPr>
                <a:noFill/>
                <a:tableStyleId>{69664FE1-12BC-44C3-8F36-0C25FC2E0CFC}</a:tableStyleId>
              </a:tblPr>
              <a:tblGrid>
                <a:gridCol w="3858675">
                  <a:extLst>
                    <a:ext uri="{9D8B030D-6E8A-4147-A177-3AD203B41FA5}">
                      <a16:colId xmlns:a16="http://schemas.microsoft.com/office/drawing/2014/main" val="20000"/>
                    </a:ext>
                  </a:extLst>
                </a:gridCol>
                <a:gridCol w="2184050">
                  <a:extLst>
                    <a:ext uri="{9D8B030D-6E8A-4147-A177-3AD203B41FA5}">
                      <a16:colId xmlns:a16="http://schemas.microsoft.com/office/drawing/2014/main" val="20001"/>
                    </a:ext>
                  </a:extLst>
                </a:gridCol>
              </a:tblGrid>
              <a:tr h="819200">
                <a:tc>
                  <a:txBody>
                    <a:bodyPr/>
                    <a:lstStyle/>
                    <a:p>
                      <a:pPr marL="0" lvl="0" indent="0" algn="ctr" rtl="0">
                        <a:spcBef>
                          <a:spcPts val="0"/>
                        </a:spcBef>
                        <a:spcAft>
                          <a:spcPts val="0"/>
                        </a:spcAft>
                        <a:buNone/>
                      </a:pPr>
                      <a:r>
                        <a:rPr lang="en" sz="1500" b="1">
                          <a:latin typeface="News Cycle"/>
                          <a:ea typeface="News Cycle"/>
                          <a:cs typeface="News Cycle"/>
                          <a:sym typeface="News Cycle"/>
                        </a:rPr>
                        <a:t>Tuition fees in France, full-time European students, </a:t>
                      </a:r>
                      <a:r>
                        <a:rPr lang="en" sz="1500" b="1" i="1">
                          <a:latin typeface="News Cycle"/>
                          <a:ea typeface="News Cycle"/>
                          <a:cs typeface="News Cycle"/>
                          <a:sym typeface="News Cycle"/>
                        </a:rPr>
                        <a:t>licence</a:t>
                      </a:r>
                      <a:r>
                        <a:rPr lang="en" sz="1500" b="1">
                          <a:latin typeface="News Cycle"/>
                          <a:ea typeface="News Cycle"/>
                          <a:cs typeface="News Cycle"/>
                          <a:sym typeface="News Cycle"/>
                        </a:rPr>
                        <a:t>, per year (2021-2022) </a:t>
                      </a:r>
                      <a:endParaRPr sz="1500" b="1">
                        <a:latin typeface="News Cycle"/>
                        <a:ea typeface="News Cycle"/>
                        <a:cs typeface="News Cycle"/>
                        <a:sym typeface="News Cycle"/>
                      </a:endParaRPr>
                    </a:p>
                    <a:p>
                      <a:pPr marL="0" lvl="0" indent="0" algn="ctr" rtl="0">
                        <a:spcBef>
                          <a:spcPts val="0"/>
                        </a:spcBef>
                        <a:spcAft>
                          <a:spcPts val="0"/>
                        </a:spcAft>
                        <a:buNone/>
                      </a:pPr>
                      <a:r>
                        <a:rPr lang="en" sz="1500" b="1">
                          <a:latin typeface="News Cycle"/>
                          <a:ea typeface="News Cycle"/>
                          <a:cs typeface="News Cycle"/>
                          <a:sym typeface="News Cycle"/>
                        </a:rPr>
                        <a:t>(in Euro)</a:t>
                      </a:r>
                      <a:endParaRPr sz="15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1500">
                          <a:latin typeface="News Cycle"/>
                          <a:ea typeface="News Cycle"/>
                          <a:cs typeface="News Cycle"/>
                          <a:sym typeface="News Cycle"/>
                        </a:rPr>
                        <a:t>€170 (≅ $255 CAD)</a:t>
                      </a:r>
                      <a:endParaRPr sz="1500">
                        <a:latin typeface="News Cycle"/>
                        <a:ea typeface="News Cycle"/>
                        <a:cs typeface="News Cycle"/>
                        <a:sym typeface="News Cycle"/>
                      </a:endParaRPr>
                    </a:p>
                    <a:p>
                      <a:pPr marL="0" lvl="0" indent="0" algn="l" rtl="0">
                        <a:spcBef>
                          <a:spcPts val="0"/>
                        </a:spcBef>
                        <a:spcAft>
                          <a:spcPts val="0"/>
                        </a:spcAft>
                        <a:buNone/>
                      </a:pPr>
                      <a:r>
                        <a:rPr lang="en" sz="1300">
                          <a:latin typeface="News Cycle"/>
                          <a:ea typeface="News Cycle"/>
                          <a:cs typeface="News Cycle"/>
                          <a:sym typeface="News Cycle"/>
                        </a:rPr>
                        <a:t>(real cost without government subsidy </a:t>
                      </a:r>
                      <a:endParaRPr sz="1300">
                        <a:latin typeface="News Cycle"/>
                        <a:ea typeface="News Cycle"/>
                        <a:cs typeface="News Cycle"/>
                        <a:sym typeface="News Cycle"/>
                      </a:endParaRPr>
                    </a:p>
                    <a:p>
                      <a:pPr marL="0" lvl="0" indent="0" algn="l" rtl="0">
                        <a:spcBef>
                          <a:spcPts val="0"/>
                        </a:spcBef>
                        <a:spcAft>
                          <a:spcPts val="0"/>
                        </a:spcAft>
                        <a:buNone/>
                      </a:pPr>
                      <a:r>
                        <a:rPr lang="en" sz="1300">
                          <a:solidFill>
                            <a:srgbClr val="000000"/>
                          </a:solidFill>
                          <a:latin typeface="News Cycle"/>
                          <a:ea typeface="News Cycle"/>
                          <a:cs typeface="News Cycle"/>
                          <a:sym typeface="News Cycle"/>
                        </a:rPr>
                        <a:t>≅ €10,000 or $15,000 CAD)</a:t>
                      </a:r>
                      <a:endParaRPr sz="13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0"/>
                  </a:ext>
                </a:extLst>
              </a:tr>
              <a:tr h="652825">
                <a:tc gridSpan="2">
                  <a:txBody>
                    <a:bodyPr/>
                    <a:lstStyle/>
                    <a:p>
                      <a:pPr marL="0" lvl="0" indent="0" algn="ctr" rtl="0">
                        <a:spcBef>
                          <a:spcPts val="0"/>
                        </a:spcBef>
                        <a:spcAft>
                          <a:spcPts val="0"/>
                        </a:spcAft>
                        <a:buNone/>
                      </a:pPr>
                      <a:r>
                        <a:rPr lang="en" sz="1500" b="1">
                          <a:latin typeface="News Cycle"/>
                          <a:ea typeface="News Cycle"/>
                          <a:cs typeface="News Cycle"/>
                          <a:sym typeface="News Cycle"/>
                        </a:rPr>
                        <a:t>Tuition fees in Canada, full-time domestic students, undergraduate programs in arts and humanities, per year (2020-2021) </a:t>
                      </a:r>
                      <a:r>
                        <a:rPr lang="en" sz="1500">
                          <a:latin typeface="News Cycle"/>
                          <a:ea typeface="News Cycle"/>
                          <a:cs typeface="News Cycle"/>
                          <a:sym typeface="News Cycle"/>
                        </a:rPr>
                        <a:t>(in CAD)</a:t>
                      </a:r>
                      <a:endParaRPr sz="1500">
                        <a:latin typeface="News Cycle"/>
                        <a:ea typeface="News Cycle"/>
                        <a:cs typeface="News Cycle"/>
                        <a:sym typeface="News Cycle"/>
                      </a:endParaRPr>
                    </a:p>
                  </a:txBody>
                  <a:tcPr marL="91425" marR="91425" marT="91425" marB="91425"/>
                </a:tc>
                <a:tc hMerge="1">
                  <a:txBody>
                    <a:bodyPr/>
                    <a:lstStyle/>
                    <a:p>
                      <a:endParaRPr lang="en-US"/>
                    </a:p>
                  </a:txBody>
                  <a:tcPr/>
                </a:tc>
                <a:extLst>
                  <a:ext uri="{0D108BD9-81ED-4DB2-BD59-A6C34878D82A}">
                    <a16:rowId xmlns:a16="http://schemas.microsoft.com/office/drawing/2014/main" val="10001"/>
                  </a:ext>
                </a:extLst>
              </a:tr>
              <a:tr h="448225">
                <a:tc>
                  <a:txBody>
                    <a:bodyPr/>
                    <a:lstStyle/>
                    <a:p>
                      <a:pPr marL="0" lvl="0" indent="0" algn="l" rtl="0">
                        <a:spcBef>
                          <a:spcPts val="0"/>
                        </a:spcBef>
                        <a:spcAft>
                          <a:spcPts val="0"/>
                        </a:spcAft>
                        <a:buNone/>
                      </a:pPr>
                      <a:r>
                        <a:rPr lang="en" sz="1500">
                          <a:latin typeface="News Cycle"/>
                          <a:ea typeface="News Cycle"/>
                          <a:cs typeface="News Cycle"/>
                          <a:sym typeface="News Cycle"/>
                        </a:rPr>
                        <a:t>Quebec</a:t>
                      </a:r>
                      <a:endParaRPr sz="15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1500">
                          <a:latin typeface="News Cycle"/>
                          <a:ea typeface="News Cycle"/>
                          <a:cs typeface="News Cycle"/>
                          <a:sym typeface="News Cycle"/>
                        </a:rPr>
                        <a:t>$2,623 - $8,186</a:t>
                      </a:r>
                      <a:endParaRPr sz="15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2"/>
                  </a:ext>
                </a:extLst>
              </a:tr>
              <a:tr h="448225">
                <a:tc>
                  <a:txBody>
                    <a:bodyPr/>
                    <a:lstStyle/>
                    <a:p>
                      <a:pPr marL="0" lvl="0" indent="0" algn="l" rtl="0">
                        <a:spcBef>
                          <a:spcPts val="0"/>
                        </a:spcBef>
                        <a:spcAft>
                          <a:spcPts val="0"/>
                        </a:spcAft>
                        <a:buNone/>
                      </a:pPr>
                      <a:r>
                        <a:rPr lang="en" sz="1500">
                          <a:latin typeface="News Cycle"/>
                          <a:ea typeface="News Cycle"/>
                          <a:cs typeface="News Cycle"/>
                          <a:sym typeface="News Cycle"/>
                        </a:rPr>
                        <a:t>Ontario</a:t>
                      </a:r>
                      <a:endParaRPr sz="15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1500">
                          <a:latin typeface="News Cycle"/>
                          <a:ea typeface="News Cycle"/>
                          <a:cs typeface="News Cycle"/>
                          <a:sym typeface="News Cycle"/>
                        </a:rPr>
                        <a:t>$5,398 - $11,420</a:t>
                      </a:r>
                      <a:endParaRPr sz="15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3"/>
                  </a:ext>
                </a:extLst>
              </a:tr>
              <a:tr h="448225">
                <a:tc>
                  <a:txBody>
                    <a:bodyPr/>
                    <a:lstStyle/>
                    <a:p>
                      <a:pPr marL="0" lvl="0" indent="0" algn="l" rtl="0">
                        <a:spcBef>
                          <a:spcPts val="0"/>
                        </a:spcBef>
                        <a:spcAft>
                          <a:spcPts val="0"/>
                        </a:spcAft>
                        <a:buNone/>
                      </a:pPr>
                      <a:r>
                        <a:rPr lang="en" sz="1500">
                          <a:latin typeface="News Cycle"/>
                          <a:ea typeface="News Cycle"/>
                          <a:cs typeface="News Cycle"/>
                          <a:sym typeface="News Cycle"/>
                        </a:rPr>
                        <a:t>British Columbia</a:t>
                      </a:r>
                      <a:endParaRPr sz="15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1500">
                          <a:latin typeface="News Cycle"/>
                          <a:ea typeface="News Cycle"/>
                          <a:cs typeface="News Cycle"/>
                          <a:sym typeface="News Cycle"/>
                        </a:rPr>
                        <a:t>$4,267 - $14,646</a:t>
                      </a:r>
                      <a:endParaRPr sz="15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4"/>
                  </a:ext>
                </a:extLst>
              </a:tr>
            </a:tbl>
          </a:graphicData>
        </a:graphic>
      </p:graphicFrame>
      <p:sp>
        <p:nvSpPr>
          <p:cNvPr id="224" name="Google Shape;224;p23"/>
          <p:cNvSpPr txBox="1"/>
          <p:nvPr/>
        </p:nvSpPr>
        <p:spPr>
          <a:xfrm>
            <a:off x="488713" y="4532675"/>
            <a:ext cx="62313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News Cycle"/>
                <a:ea typeface="News Cycle"/>
                <a:cs typeface="News Cycle"/>
                <a:sym typeface="News Cycle"/>
              </a:rPr>
              <a:t>Sources: Campus France, Tuition Fees in France, </a:t>
            </a:r>
            <a:r>
              <a:rPr lang="en" sz="900" u="sng">
                <a:solidFill>
                  <a:schemeClr val="hlink"/>
                </a:solidFill>
                <a:latin typeface="News Cycle"/>
                <a:ea typeface="News Cycle"/>
                <a:cs typeface="News Cycle"/>
                <a:sym typeface="News Cycle"/>
                <a:hlinkClick r:id="rId3"/>
              </a:rPr>
              <a:t>https://www.campusfrance.org/en/tuition-fees-France</a:t>
            </a:r>
            <a:r>
              <a:rPr lang="en" sz="900">
                <a:latin typeface="News Cycle"/>
                <a:ea typeface="News Cycle"/>
                <a:cs typeface="News Cycle"/>
                <a:sym typeface="News Cycle"/>
              </a:rPr>
              <a:t> and Universities Canada, Tuition fees by university [from Statistics Canada], </a:t>
            </a:r>
            <a:r>
              <a:rPr lang="en" sz="900" u="sng">
                <a:solidFill>
                  <a:schemeClr val="hlink"/>
                </a:solidFill>
                <a:latin typeface="News Cycle"/>
                <a:ea typeface="News Cycle"/>
                <a:cs typeface="News Cycle"/>
                <a:sym typeface="News Cycle"/>
                <a:hlinkClick r:id="rId4"/>
              </a:rPr>
              <a:t>https://www.univcan.ca/universities/facts-and-stats/tuition-fees-by-university/</a:t>
            </a:r>
            <a:r>
              <a:rPr lang="en" sz="900">
                <a:latin typeface="News Cycle"/>
                <a:ea typeface="News Cycle"/>
                <a:cs typeface="News Cycle"/>
                <a:sym typeface="News Cycle"/>
              </a:rPr>
              <a:t> </a:t>
            </a:r>
            <a:endParaRPr sz="900">
              <a:latin typeface="News Cycle"/>
              <a:ea typeface="News Cycle"/>
              <a:cs typeface="News Cycle"/>
              <a:sym typeface="News Cycle"/>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24"/>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Why Fewer OER in French?</a:t>
            </a:r>
            <a:endParaRPr sz="3600"/>
          </a:p>
        </p:txBody>
      </p:sp>
      <p:sp>
        <p:nvSpPr>
          <p:cNvPr id="230" name="Google Shape;230;p24"/>
          <p:cNvSpPr txBox="1">
            <a:spLocks noGrp="1"/>
          </p:cNvSpPr>
          <p:nvPr>
            <p:ph type="body" idx="1"/>
          </p:nvPr>
        </p:nvSpPr>
        <p:spPr>
          <a:xfrm>
            <a:off x="550500" y="1410375"/>
            <a:ext cx="6107700" cy="3004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200"/>
              <a:t>More protective view of copyright (“droit d’auteur”)</a:t>
            </a:r>
            <a:endParaRPr sz="2200"/>
          </a:p>
          <a:p>
            <a:pPr marL="457200" lvl="0" indent="-368300" algn="l" rtl="0">
              <a:spcBef>
                <a:spcPts val="1500"/>
              </a:spcBef>
              <a:spcAft>
                <a:spcPts val="0"/>
              </a:spcAft>
              <a:buSzPts val="2200"/>
              <a:buChar char="▸"/>
            </a:pPr>
            <a:r>
              <a:rPr lang="en" sz="2200"/>
              <a:t>Right of the author vs right to copy</a:t>
            </a:r>
            <a:endParaRPr sz="2200"/>
          </a:p>
          <a:p>
            <a:pPr marL="457200" lvl="0" indent="-368300" algn="l" rtl="0">
              <a:spcBef>
                <a:spcPts val="1000"/>
              </a:spcBef>
              <a:spcAft>
                <a:spcPts val="0"/>
              </a:spcAft>
              <a:buSzPts val="2200"/>
              <a:buChar char="▸"/>
            </a:pPr>
            <a:r>
              <a:rPr lang="en" sz="2200"/>
              <a:t>No fair use/fair dealing provisions in Civil Law</a:t>
            </a:r>
            <a:endParaRPr sz="2200"/>
          </a:p>
          <a:p>
            <a:pPr marL="457200" lvl="0" indent="-368300" algn="l" rtl="0">
              <a:spcBef>
                <a:spcPts val="1000"/>
              </a:spcBef>
              <a:spcAft>
                <a:spcPts val="0"/>
              </a:spcAft>
              <a:buSzPts val="2200"/>
              <a:buChar char="▸"/>
            </a:pPr>
            <a:r>
              <a:rPr lang="en" sz="2200"/>
              <a:t>Knowledge cultures resistant to “open”?</a:t>
            </a:r>
            <a:endParaRPr sz="2200"/>
          </a:p>
          <a:p>
            <a:pPr marL="457200" lvl="0" indent="-368300" algn="l" rtl="0">
              <a:spcBef>
                <a:spcPts val="1000"/>
              </a:spcBef>
              <a:spcAft>
                <a:spcPts val="0"/>
              </a:spcAft>
              <a:buSzPts val="2200"/>
              <a:buChar char="▸"/>
            </a:pPr>
            <a:r>
              <a:rPr lang="en" sz="2200"/>
              <a:t>Resistance to digital to limit illegal reproduction</a:t>
            </a:r>
            <a:endParaRPr sz="2200"/>
          </a:p>
          <a:p>
            <a:pPr marL="457200" lvl="0" indent="-368300" algn="l" rtl="0">
              <a:spcBef>
                <a:spcPts val="1000"/>
              </a:spcBef>
              <a:spcAft>
                <a:spcPts val="0"/>
              </a:spcAft>
              <a:buSzPts val="2200"/>
              <a:buChar char="▸"/>
            </a:pPr>
            <a:r>
              <a:rPr lang="en" sz="2200"/>
              <a:t>Copibec and Access Copyright</a:t>
            </a:r>
            <a:endParaRPr sz="2200"/>
          </a:p>
          <a:p>
            <a:pPr marL="0" lvl="0" indent="0" algn="l" rtl="0">
              <a:spcBef>
                <a:spcPts val="1000"/>
              </a:spcBef>
              <a:spcAft>
                <a:spcPts val="1000"/>
              </a:spcAft>
              <a:buNone/>
            </a:pPr>
            <a:endParaRPr sz="2200"/>
          </a:p>
        </p:txBody>
      </p:sp>
      <p:sp>
        <p:nvSpPr>
          <p:cNvPr id="231" name="Google Shape;231;p24"/>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5"/>
          <p:cNvSpPr txBox="1">
            <a:spLocks noGrp="1"/>
          </p:cNvSpPr>
          <p:nvPr>
            <p:ph type="ctrTitle"/>
          </p:nvPr>
        </p:nvSpPr>
        <p:spPr>
          <a:xfrm>
            <a:off x="550500" y="2524325"/>
            <a:ext cx="3638700" cy="2136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a:solidFill>
                  <a:schemeClr val="accent3"/>
                </a:solidFill>
              </a:rPr>
              <a:t>3.</a:t>
            </a:r>
            <a:endParaRPr sz="4000">
              <a:solidFill>
                <a:schemeClr val="accent3"/>
              </a:solidFill>
            </a:endParaRPr>
          </a:p>
          <a:p>
            <a:pPr marL="0" lvl="0" indent="0" algn="l" rtl="0">
              <a:spcBef>
                <a:spcPts val="0"/>
              </a:spcBef>
              <a:spcAft>
                <a:spcPts val="0"/>
              </a:spcAft>
              <a:buNone/>
            </a:pPr>
            <a:r>
              <a:rPr lang="en" sz="4000"/>
              <a:t>Equity Challenges</a:t>
            </a:r>
            <a:endParaRPr sz="4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6"/>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300"/>
              <a:t>uOttawa Examples of Language Inequity</a:t>
            </a:r>
            <a:endParaRPr sz="3300"/>
          </a:p>
        </p:txBody>
      </p:sp>
      <p:sp>
        <p:nvSpPr>
          <p:cNvPr id="242" name="Google Shape;242;p26"/>
          <p:cNvSpPr txBox="1">
            <a:spLocks noGrp="1"/>
          </p:cNvSpPr>
          <p:nvPr>
            <p:ph type="body" idx="1"/>
          </p:nvPr>
        </p:nvSpPr>
        <p:spPr>
          <a:xfrm>
            <a:off x="550500" y="1183775"/>
            <a:ext cx="6107700" cy="3673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300" b="1"/>
              <a:t>Academic Writing Help Centre - Writing manual</a:t>
            </a:r>
            <a:endParaRPr sz="2300" b="1"/>
          </a:p>
          <a:p>
            <a:pPr marL="0" lvl="0" indent="0" algn="l" rtl="0">
              <a:lnSpc>
                <a:spcPct val="100000"/>
              </a:lnSpc>
              <a:spcBef>
                <a:spcPts val="1500"/>
              </a:spcBef>
              <a:spcAft>
                <a:spcPts val="0"/>
              </a:spcAft>
              <a:buNone/>
            </a:pPr>
            <a:r>
              <a:rPr lang="en" sz="2300"/>
              <a:t>English version</a:t>
            </a:r>
            <a:endParaRPr sz="2300"/>
          </a:p>
          <a:p>
            <a:pPr marL="457200" lvl="0" indent="-374650" algn="l" rtl="0">
              <a:lnSpc>
                <a:spcPct val="100000"/>
              </a:lnSpc>
              <a:spcBef>
                <a:spcPts val="1500"/>
              </a:spcBef>
              <a:spcAft>
                <a:spcPts val="0"/>
              </a:spcAft>
              <a:buSzPts val="2300"/>
              <a:buChar char="▸"/>
            </a:pPr>
            <a:r>
              <a:rPr lang="en" sz="2300"/>
              <a:t>free and under CC BY 4.0 since 2016</a:t>
            </a:r>
            <a:endParaRPr sz="2300"/>
          </a:p>
          <a:p>
            <a:pPr marL="0" lvl="0" indent="0" algn="l" rtl="0">
              <a:lnSpc>
                <a:spcPct val="100000"/>
              </a:lnSpc>
              <a:spcBef>
                <a:spcPts val="1000"/>
              </a:spcBef>
              <a:spcAft>
                <a:spcPts val="0"/>
              </a:spcAft>
              <a:buNone/>
            </a:pPr>
            <a:r>
              <a:rPr lang="en" sz="2300"/>
              <a:t>French version (“Outils de rédaction”)</a:t>
            </a:r>
            <a:endParaRPr sz="2300"/>
          </a:p>
          <a:p>
            <a:pPr marL="457200" lvl="0" indent="-374650" algn="l" rtl="0">
              <a:lnSpc>
                <a:spcPct val="100000"/>
              </a:lnSpc>
              <a:spcBef>
                <a:spcPts val="1000"/>
              </a:spcBef>
              <a:spcAft>
                <a:spcPts val="0"/>
              </a:spcAft>
              <a:buSzPts val="2300"/>
              <a:buChar char="▸"/>
            </a:pPr>
            <a:r>
              <a:rPr lang="en" sz="2300"/>
              <a:t>not under CC license but now free</a:t>
            </a:r>
            <a:endParaRPr sz="2300"/>
          </a:p>
          <a:p>
            <a:pPr marL="457200" lvl="0" indent="-374650" algn="l" rtl="0">
              <a:lnSpc>
                <a:spcPct val="100000"/>
              </a:lnSpc>
              <a:spcBef>
                <a:spcPts val="1000"/>
              </a:spcBef>
              <a:spcAft>
                <a:spcPts val="0"/>
              </a:spcAft>
              <a:buSzPts val="2300"/>
              <a:buChar char="▸"/>
            </a:pPr>
            <a:r>
              <a:rPr lang="en" sz="2300"/>
              <a:t>required purchase ($20) for French academic writing courses until 2020</a:t>
            </a:r>
            <a:endParaRPr sz="2300"/>
          </a:p>
          <a:p>
            <a:pPr marL="0" lvl="0" indent="0" algn="l" rtl="0">
              <a:spcBef>
                <a:spcPts val="1000"/>
              </a:spcBef>
              <a:spcAft>
                <a:spcPts val="0"/>
              </a:spcAft>
              <a:buNone/>
            </a:pPr>
            <a:endParaRPr sz="2300"/>
          </a:p>
          <a:p>
            <a:pPr marL="0" lvl="0" indent="0" algn="l" rtl="0">
              <a:spcBef>
                <a:spcPts val="1000"/>
              </a:spcBef>
              <a:spcAft>
                <a:spcPts val="1000"/>
              </a:spcAft>
              <a:buNone/>
            </a:pPr>
            <a:endParaRPr sz="2300"/>
          </a:p>
        </p:txBody>
      </p:sp>
      <p:sp>
        <p:nvSpPr>
          <p:cNvPr id="243" name="Google Shape;243;p26"/>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7"/>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300"/>
              <a:t>uOttawa Examples of Language Inequity</a:t>
            </a:r>
            <a:endParaRPr sz="3300"/>
          </a:p>
        </p:txBody>
      </p:sp>
      <p:sp>
        <p:nvSpPr>
          <p:cNvPr id="249" name="Google Shape;249;p27"/>
          <p:cNvSpPr txBox="1">
            <a:spLocks noGrp="1"/>
          </p:cNvSpPr>
          <p:nvPr>
            <p:ph type="body" idx="1"/>
          </p:nvPr>
        </p:nvSpPr>
        <p:spPr>
          <a:xfrm>
            <a:off x="550500" y="1183775"/>
            <a:ext cx="6300826" cy="3673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300" b="1" dirty="0"/>
              <a:t>Introduction to Linear Algebra</a:t>
            </a:r>
            <a:endParaRPr sz="2300" b="1" dirty="0"/>
          </a:p>
          <a:p>
            <a:pPr marL="0" lvl="0" indent="0" algn="l" rtl="0">
              <a:lnSpc>
                <a:spcPct val="100000"/>
              </a:lnSpc>
              <a:spcBef>
                <a:spcPts val="1500"/>
              </a:spcBef>
              <a:spcAft>
                <a:spcPts val="0"/>
              </a:spcAft>
              <a:buNone/>
            </a:pPr>
            <a:r>
              <a:rPr lang="en" sz="1900" dirty="0"/>
              <a:t>MAT 1341 (English) uses “Vector Spaces First” by T. Giordano, B. Jessup and M. Nevins since 2015</a:t>
            </a:r>
            <a:endParaRPr sz="1900" dirty="0"/>
          </a:p>
          <a:p>
            <a:pPr marL="457200" lvl="0" indent="-349250" algn="l" rtl="0">
              <a:lnSpc>
                <a:spcPct val="100000"/>
              </a:lnSpc>
              <a:spcBef>
                <a:spcPts val="1500"/>
              </a:spcBef>
              <a:spcAft>
                <a:spcPts val="0"/>
              </a:spcAft>
              <a:buSzPts val="1900"/>
              <a:buChar char="▸"/>
            </a:pPr>
            <a:r>
              <a:rPr lang="en" sz="1900" dirty="0"/>
              <a:t>Not OER but free</a:t>
            </a:r>
            <a:endParaRPr sz="1900" dirty="0"/>
          </a:p>
          <a:p>
            <a:pPr marL="457200" lvl="0" indent="-349250" algn="l" rtl="0">
              <a:lnSpc>
                <a:spcPct val="100000"/>
              </a:lnSpc>
              <a:spcBef>
                <a:spcPts val="1000"/>
              </a:spcBef>
              <a:spcAft>
                <a:spcPts val="0"/>
              </a:spcAft>
              <a:buSzPts val="1900"/>
              <a:buChar char="▸"/>
            </a:pPr>
            <a:r>
              <a:rPr lang="en" sz="1900" dirty="0"/>
              <a:t>1,300 students annually</a:t>
            </a:r>
            <a:endParaRPr sz="1900" dirty="0"/>
          </a:p>
          <a:p>
            <a:pPr marL="0" lvl="0" indent="0" algn="l" rtl="0">
              <a:lnSpc>
                <a:spcPct val="100000"/>
              </a:lnSpc>
              <a:spcBef>
                <a:spcPts val="1000"/>
              </a:spcBef>
              <a:spcAft>
                <a:spcPts val="0"/>
              </a:spcAft>
              <a:buNone/>
            </a:pPr>
            <a:r>
              <a:rPr lang="en" sz="1900" dirty="0"/>
              <a:t>MAT 1741 (French) uses “Algèbre linéaire et applications” by D. Lay</a:t>
            </a:r>
            <a:endParaRPr sz="1900" dirty="0"/>
          </a:p>
          <a:p>
            <a:pPr marL="457200" lvl="0" indent="-349250" algn="l" rtl="0">
              <a:lnSpc>
                <a:spcPct val="100000"/>
              </a:lnSpc>
              <a:spcBef>
                <a:spcPts val="1000"/>
              </a:spcBef>
              <a:spcAft>
                <a:spcPts val="0"/>
              </a:spcAft>
              <a:buSzPts val="1900"/>
              <a:buChar char="▸"/>
            </a:pPr>
            <a:r>
              <a:rPr lang="en" sz="1900" dirty="0"/>
              <a:t>$120.50 (published by Pearson at uOttawa Campus Store)</a:t>
            </a:r>
            <a:endParaRPr sz="1900" dirty="0"/>
          </a:p>
          <a:p>
            <a:pPr marL="457200" lvl="0" indent="-349250" algn="l" rtl="0">
              <a:lnSpc>
                <a:spcPct val="100000"/>
              </a:lnSpc>
              <a:spcBef>
                <a:spcPts val="1000"/>
              </a:spcBef>
              <a:spcAft>
                <a:spcPts val="1000"/>
              </a:spcAft>
              <a:buSzPts val="1900"/>
              <a:buChar char="▸"/>
            </a:pPr>
            <a:r>
              <a:rPr lang="en" sz="1900" dirty="0"/>
              <a:t>630 students annually</a:t>
            </a:r>
            <a:endParaRPr sz="1900" dirty="0"/>
          </a:p>
        </p:txBody>
      </p:sp>
      <p:sp>
        <p:nvSpPr>
          <p:cNvPr id="250" name="Google Shape;250;p2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8"/>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Consequences of equity gaps</a:t>
            </a:r>
            <a:endParaRPr sz="3600"/>
          </a:p>
        </p:txBody>
      </p:sp>
      <p:sp>
        <p:nvSpPr>
          <p:cNvPr id="256" name="Google Shape;256;p28"/>
          <p:cNvSpPr txBox="1">
            <a:spLocks noGrp="1"/>
          </p:cNvSpPr>
          <p:nvPr>
            <p:ph type="body" idx="1"/>
          </p:nvPr>
        </p:nvSpPr>
        <p:spPr>
          <a:xfrm>
            <a:off x="550500" y="1440950"/>
            <a:ext cx="6688200" cy="3247800"/>
          </a:xfrm>
          <a:prstGeom prst="rect">
            <a:avLst/>
          </a:prstGeom>
        </p:spPr>
        <p:txBody>
          <a:bodyPr spcFirstLastPara="1" wrap="square" lIns="0" tIns="0" rIns="0" bIns="0" anchor="t" anchorCtr="0">
            <a:noAutofit/>
          </a:bodyPr>
          <a:lstStyle/>
          <a:p>
            <a:pPr marL="457200" lvl="0" indent="-406400" algn="l" rtl="0">
              <a:spcBef>
                <a:spcPts val="0"/>
              </a:spcBef>
              <a:spcAft>
                <a:spcPts val="0"/>
              </a:spcAft>
              <a:buSzPts val="2800"/>
              <a:buChar char="▸"/>
            </a:pPr>
            <a:r>
              <a:rPr lang="en" sz="2800"/>
              <a:t>Human rights issues</a:t>
            </a:r>
            <a:endParaRPr sz="2800"/>
          </a:p>
          <a:p>
            <a:pPr marL="457200" lvl="0" indent="-406400" algn="l" rtl="0">
              <a:spcBef>
                <a:spcPts val="1500"/>
              </a:spcBef>
              <a:spcAft>
                <a:spcPts val="0"/>
              </a:spcAft>
              <a:buSzPts val="2800"/>
              <a:buChar char="▸"/>
            </a:pPr>
            <a:r>
              <a:rPr lang="en" sz="2800"/>
              <a:t>Assimilation into the dominant culture/loss of culture</a:t>
            </a:r>
            <a:endParaRPr sz="2800"/>
          </a:p>
          <a:p>
            <a:pPr marL="457200" lvl="0" indent="-406400" algn="l" rtl="0">
              <a:spcBef>
                <a:spcPts val="1500"/>
              </a:spcBef>
              <a:spcAft>
                <a:spcPts val="0"/>
              </a:spcAft>
              <a:buSzPts val="2800"/>
              <a:buChar char="▸"/>
            </a:pPr>
            <a:r>
              <a:rPr lang="en" sz="2800"/>
              <a:t>Cost considerations</a:t>
            </a:r>
            <a:endParaRPr sz="2800"/>
          </a:p>
          <a:p>
            <a:pPr marL="457200" lvl="0" indent="-406400" algn="l" rtl="0">
              <a:spcBef>
                <a:spcPts val="1000"/>
              </a:spcBef>
              <a:spcAft>
                <a:spcPts val="0"/>
              </a:spcAft>
              <a:buSzPts val="2800"/>
              <a:buChar char="▸"/>
            </a:pPr>
            <a:r>
              <a:rPr lang="en" sz="2800"/>
              <a:t>Undermine achievement of SDGs</a:t>
            </a:r>
            <a:endParaRPr sz="2800"/>
          </a:p>
          <a:p>
            <a:pPr marL="0" lvl="0" indent="0" algn="l" rtl="0">
              <a:spcBef>
                <a:spcPts val="1000"/>
              </a:spcBef>
              <a:spcAft>
                <a:spcPts val="1000"/>
              </a:spcAft>
              <a:buNone/>
            </a:pPr>
            <a:endParaRPr sz="2800"/>
          </a:p>
        </p:txBody>
      </p:sp>
      <p:sp>
        <p:nvSpPr>
          <p:cNvPr id="257" name="Google Shape;257;p2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9"/>
          <p:cNvSpPr txBox="1">
            <a:spLocks noGrp="1"/>
          </p:cNvSpPr>
          <p:nvPr>
            <p:ph type="ctrTitle"/>
          </p:nvPr>
        </p:nvSpPr>
        <p:spPr>
          <a:xfrm>
            <a:off x="550500" y="2524325"/>
            <a:ext cx="3638700" cy="2136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a:solidFill>
                  <a:schemeClr val="accent3"/>
                </a:solidFill>
              </a:rPr>
              <a:t>4.</a:t>
            </a:r>
            <a:endParaRPr sz="4000">
              <a:solidFill>
                <a:schemeClr val="accent3"/>
              </a:solidFill>
            </a:endParaRPr>
          </a:p>
          <a:p>
            <a:pPr marL="0" lvl="0" indent="0" algn="l" rtl="0">
              <a:spcBef>
                <a:spcPts val="0"/>
              </a:spcBef>
              <a:spcAft>
                <a:spcPts val="0"/>
              </a:spcAft>
              <a:buNone/>
            </a:pPr>
            <a:r>
              <a:rPr lang="en" sz="4000"/>
              <a:t>Opportunities</a:t>
            </a:r>
            <a:endParaRPr sz="4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0"/>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University of Ottawa Strategy</a:t>
            </a:r>
            <a:endParaRPr sz="3600"/>
          </a:p>
        </p:txBody>
      </p:sp>
      <p:sp>
        <p:nvSpPr>
          <p:cNvPr id="268" name="Google Shape;268;p30"/>
          <p:cNvSpPr txBox="1">
            <a:spLocks noGrp="1"/>
          </p:cNvSpPr>
          <p:nvPr>
            <p:ph type="body" idx="1"/>
          </p:nvPr>
        </p:nvSpPr>
        <p:spPr>
          <a:xfrm>
            <a:off x="550500" y="1336174"/>
            <a:ext cx="6107700" cy="2354700"/>
          </a:xfrm>
          <a:prstGeom prst="rect">
            <a:avLst/>
          </a:prstGeom>
        </p:spPr>
        <p:txBody>
          <a:bodyPr spcFirstLastPara="1" wrap="square" lIns="0" tIns="0" rIns="0" bIns="0" anchor="t" anchorCtr="0">
            <a:noAutofit/>
          </a:bodyPr>
          <a:lstStyle/>
          <a:p>
            <a:pPr marL="457200" lvl="0" indent="-400050" algn="l" rtl="0">
              <a:spcBef>
                <a:spcPts val="0"/>
              </a:spcBef>
              <a:spcAft>
                <a:spcPts val="0"/>
              </a:spcAft>
              <a:buSzPts val="2700"/>
              <a:buChar char="▸"/>
            </a:pPr>
            <a:r>
              <a:rPr lang="en" sz="2700" b="1" i="1"/>
              <a:t>Transformation 2030</a:t>
            </a:r>
            <a:endParaRPr sz="2700" b="1" i="1"/>
          </a:p>
          <a:p>
            <a:pPr marL="914400" lvl="1" indent="-400050" algn="l" rtl="0">
              <a:spcBef>
                <a:spcPts val="1500"/>
              </a:spcBef>
              <a:spcAft>
                <a:spcPts val="0"/>
              </a:spcAft>
              <a:buSzPts val="2700"/>
              <a:buChar char="▹"/>
            </a:pPr>
            <a:r>
              <a:rPr lang="en" sz="2700"/>
              <a:t>Promote and reward the development of affordable learning materials</a:t>
            </a:r>
            <a:endParaRPr sz="2700"/>
          </a:p>
          <a:p>
            <a:pPr marL="914400" lvl="1" indent="-400050" algn="l" rtl="0">
              <a:spcBef>
                <a:spcPts val="1500"/>
              </a:spcBef>
              <a:spcAft>
                <a:spcPts val="1500"/>
              </a:spcAft>
              <a:buSzPts val="2700"/>
              <a:buChar char="▹"/>
            </a:pPr>
            <a:r>
              <a:rPr lang="en" sz="2700"/>
              <a:t>Develop Open Educational Resources in French</a:t>
            </a:r>
            <a:endParaRPr sz="2700"/>
          </a:p>
        </p:txBody>
      </p:sp>
      <p:sp>
        <p:nvSpPr>
          <p:cNvPr id="269" name="Google Shape;269;p30"/>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19</a:t>
            </a:fld>
            <a:endParaRPr/>
          </a:p>
        </p:txBody>
      </p:sp>
      <p:sp>
        <p:nvSpPr>
          <p:cNvPr id="270" name="Google Shape;270;p30"/>
          <p:cNvSpPr txBox="1"/>
          <p:nvPr/>
        </p:nvSpPr>
        <p:spPr>
          <a:xfrm>
            <a:off x="1004275" y="4340600"/>
            <a:ext cx="6212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News Cycle"/>
                <a:ea typeface="News Cycle"/>
                <a:cs typeface="News Cycle"/>
                <a:sym typeface="News Cycle"/>
              </a:rPr>
              <a:t>University of Ottawa. (2019). </a:t>
            </a:r>
            <a:r>
              <a:rPr lang="en" sz="1100" i="1">
                <a:latin typeface="News Cycle"/>
                <a:ea typeface="News Cycle"/>
                <a:cs typeface="News Cycle"/>
                <a:sym typeface="News Cycle"/>
              </a:rPr>
              <a:t>Transformation 2030: Building the University of Tomorrow</a:t>
            </a:r>
            <a:r>
              <a:rPr lang="en" sz="1100">
                <a:latin typeface="News Cycle"/>
                <a:ea typeface="News Cycle"/>
                <a:cs typeface="News Cycle"/>
                <a:sym typeface="News Cycle"/>
              </a:rPr>
              <a:t>, </a:t>
            </a:r>
            <a:r>
              <a:rPr lang="en" sz="1100" u="sng">
                <a:solidFill>
                  <a:schemeClr val="hlink"/>
                </a:solidFill>
                <a:latin typeface="News Cycle"/>
                <a:ea typeface="News Cycle"/>
                <a:cs typeface="News Cycle"/>
                <a:sym typeface="News Cycle"/>
                <a:hlinkClick r:id="rId3"/>
              </a:rPr>
              <a:t>https://transformation2030.uottawa.ca/</a:t>
            </a:r>
            <a:r>
              <a:rPr lang="en" sz="1100">
                <a:latin typeface="News Cycle"/>
                <a:ea typeface="News Cycle"/>
                <a:cs typeface="News Cycle"/>
                <a:sym typeface="News Cycle"/>
              </a:rPr>
              <a:t> </a:t>
            </a:r>
            <a:endParaRPr sz="1100">
              <a:latin typeface="News Cycle"/>
              <a:ea typeface="News Cycle"/>
              <a:cs typeface="News Cycle"/>
              <a:sym typeface="News Cycl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3"/>
          <p:cNvSpPr txBox="1">
            <a:spLocks noGrp="1"/>
          </p:cNvSpPr>
          <p:nvPr>
            <p:ph type="ctrTitle"/>
          </p:nvPr>
        </p:nvSpPr>
        <p:spPr>
          <a:xfrm>
            <a:off x="562675" y="2639075"/>
            <a:ext cx="3638700" cy="1951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500">
                <a:solidFill>
                  <a:schemeClr val="accent3"/>
                </a:solidFill>
              </a:rPr>
              <a:t>1.</a:t>
            </a:r>
            <a:endParaRPr sz="4500">
              <a:solidFill>
                <a:schemeClr val="accent3"/>
              </a:solidFill>
            </a:endParaRPr>
          </a:p>
          <a:p>
            <a:pPr marL="0" lvl="0" indent="0" algn="l" rtl="0">
              <a:spcBef>
                <a:spcPts val="0"/>
              </a:spcBef>
              <a:spcAft>
                <a:spcPts val="0"/>
              </a:spcAft>
              <a:buNone/>
            </a:pPr>
            <a:r>
              <a:rPr lang="en" sz="4500"/>
              <a:t>Context: The University of Ottawa</a:t>
            </a:r>
            <a:endParaRPr sz="45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1"/>
          <p:cNvSpPr txBox="1">
            <a:spLocks noGrp="1"/>
          </p:cNvSpPr>
          <p:nvPr>
            <p:ph type="title"/>
          </p:nvPr>
        </p:nvSpPr>
        <p:spPr>
          <a:xfrm>
            <a:off x="550500" y="3340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University of Ottawa Strategy</a:t>
            </a:r>
            <a:endParaRPr sz="3600"/>
          </a:p>
        </p:txBody>
      </p:sp>
      <p:sp>
        <p:nvSpPr>
          <p:cNvPr id="276" name="Google Shape;276;p31"/>
          <p:cNvSpPr txBox="1">
            <a:spLocks noGrp="1"/>
          </p:cNvSpPr>
          <p:nvPr>
            <p:ph type="body" idx="1"/>
          </p:nvPr>
        </p:nvSpPr>
        <p:spPr>
          <a:xfrm>
            <a:off x="550500" y="1002800"/>
            <a:ext cx="6258600" cy="3348000"/>
          </a:xfrm>
          <a:prstGeom prst="rect">
            <a:avLst/>
          </a:prstGeom>
        </p:spPr>
        <p:txBody>
          <a:bodyPr spcFirstLastPara="1" wrap="square" lIns="0" tIns="0" rIns="0" bIns="0" anchor="t" anchorCtr="0">
            <a:noAutofit/>
          </a:bodyPr>
          <a:lstStyle/>
          <a:p>
            <a:pPr marL="457200" lvl="0" indent="-355600" algn="l" rtl="0">
              <a:lnSpc>
                <a:spcPct val="100000"/>
              </a:lnSpc>
              <a:spcBef>
                <a:spcPts val="0"/>
              </a:spcBef>
              <a:spcAft>
                <a:spcPts val="0"/>
              </a:spcAft>
              <a:buSzPts val="2000"/>
              <a:buChar char="▸"/>
            </a:pPr>
            <a:r>
              <a:rPr lang="en" sz="2200" b="1" i="1"/>
              <a:t>2019 Action Plan for the Francophonie</a:t>
            </a:r>
            <a:endParaRPr sz="2200" b="1" i="1"/>
          </a:p>
          <a:p>
            <a:pPr marL="457200" lvl="0" indent="-355600" algn="l" rtl="0">
              <a:lnSpc>
                <a:spcPct val="100000"/>
              </a:lnSpc>
              <a:spcBef>
                <a:spcPts val="0"/>
              </a:spcBef>
              <a:spcAft>
                <a:spcPts val="0"/>
              </a:spcAft>
              <a:buSzPts val="2000"/>
              <a:buChar char="▸"/>
            </a:pPr>
            <a:r>
              <a:rPr lang="en" sz="2200" b="1" i="1"/>
              <a:t>2021 Consultations on the Francophonie and resulting report</a:t>
            </a:r>
            <a:endParaRPr sz="2200" b="1" i="1"/>
          </a:p>
          <a:p>
            <a:pPr marL="914400" lvl="1" indent="-355600" algn="l" rtl="0">
              <a:lnSpc>
                <a:spcPct val="100000"/>
              </a:lnSpc>
              <a:spcBef>
                <a:spcPts val="1000"/>
              </a:spcBef>
              <a:spcAft>
                <a:spcPts val="0"/>
              </a:spcAft>
              <a:buSzPts val="2000"/>
              <a:buChar char="▹"/>
            </a:pPr>
            <a:r>
              <a:rPr lang="en" sz="2000"/>
              <a:t>Provide resources to create a French-language textbook publishing program in collaboration with French-language publishers including the University of Ottawa Press</a:t>
            </a:r>
            <a:endParaRPr sz="2000"/>
          </a:p>
          <a:p>
            <a:pPr marL="914400" lvl="1" indent="-355600" algn="l" rtl="0">
              <a:lnSpc>
                <a:spcPct val="100000"/>
              </a:lnSpc>
              <a:spcBef>
                <a:spcPts val="0"/>
              </a:spcBef>
              <a:spcAft>
                <a:spcPts val="0"/>
              </a:spcAft>
              <a:buSzPts val="2000"/>
              <a:buChar char="▹"/>
            </a:pPr>
            <a:r>
              <a:rPr lang="en" sz="2000"/>
              <a:t>Provide faculty with publishing tools to publish in the other official language and fund open access rights to French-language publications</a:t>
            </a:r>
            <a:endParaRPr sz="2000"/>
          </a:p>
        </p:txBody>
      </p:sp>
      <p:sp>
        <p:nvSpPr>
          <p:cNvPr id="277" name="Google Shape;277;p31"/>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20</a:t>
            </a:fld>
            <a:endParaRPr/>
          </a:p>
        </p:txBody>
      </p:sp>
      <p:sp>
        <p:nvSpPr>
          <p:cNvPr id="278" name="Google Shape;278;p31"/>
          <p:cNvSpPr txBox="1"/>
          <p:nvPr/>
        </p:nvSpPr>
        <p:spPr>
          <a:xfrm>
            <a:off x="550500" y="4350800"/>
            <a:ext cx="6369000" cy="6771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News Cycle"/>
                <a:ea typeface="News Cycle"/>
                <a:cs typeface="News Cycle"/>
                <a:sym typeface="News Cycle"/>
              </a:rPr>
              <a:t>Linda Cardinal. (2019). </a:t>
            </a:r>
            <a:r>
              <a:rPr lang="en" sz="800" i="1">
                <a:latin typeface="News Cycle"/>
                <a:ea typeface="News Cycle"/>
                <a:cs typeface="News Cycle"/>
                <a:sym typeface="News Cycle"/>
              </a:rPr>
              <a:t>A Shared Responsibility: An Action Plan for the Francophonie at the University of Ottawa</a:t>
            </a:r>
            <a:r>
              <a:rPr lang="en" sz="800">
                <a:latin typeface="News Cycle"/>
                <a:ea typeface="News Cycle"/>
                <a:cs typeface="News Cycle"/>
                <a:sym typeface="News Cycle"/>
              </a:rPr>
              <a:t>. </a:t>
            </a:r>
            <a:r>
              <a:rPr lang="en" sz="800" u="sng">
                <a:solidFill>
                  <a:schemeClr val="hlink"/>
                </a:solidFill>
                <a:latin typeface="News Cycle"/>
                <a:ea typeface="News Cycle"/>
                <a:cs typeface="News Cycle"/>
                <a:sym typeface="News Cycle"/>
                <a:hlinkClick r:id="rId3"/>
              </a:rPr>
              <a:t>https://www.uottawa.ca/president/sites/www.uottawa.ca.president/files/francophonie_action_plan_-_january_30_2019.pdf</a:t>
            </a:r>
            <a:r>
              <a:rPr lang="en" sz="800">
                <a:latin typeface="News Cycle"/>
                <a:ea typeface="News Cycle"/>
                <a:cs typeface="News Cycle"/>
                <a:sym typeface="News Cycle"/>
              </a:rPr>
              <a:t> and Office of the Vice-President, International and Francophonie. (2021). </a:t>
            </a:r>
            <a:r>
              <a:rPr lang="en" sz="800" i="1">
                <a:latin typeface="News Cycle"/>
                <a:ea typeface="News Cycle"/>
                <a:cs typeface="News Cycle"/>
                <a:sym typeface="News Cycle"/>
              </a:rPr>
              <a:t>Towards a renewed Francophonie at the University of Ottawa: A Shared Responsibility </a:t>
            </a:r>
            <a:r>
              <a:rPr lang="en" sz="800">
                <a:latin typeface="News Cycle"/>
                <a:ea typeface="News Cycle"/>
                <a:cs typeface="News Cycle"/>
                <a:sym typeface="News Cycle"/>
              </a:rPr>
              <a:t>[Summary Report]. </a:t>
            </a:r>
            <a:r>
              <a:rPr lang="en" sz="800" u="sng">
                <a:solidFill>
                  <a:schemeClr val="hlink"/>
                </a:solidFill>
                <a:latin typeface="News Cycle"/>
                <a:ea typeface="News Cycle"/>
                <a:cs typeface="News Cycle"/>
                <a:sym typeface="News Cycle"/>
                <a:hlinkClick r:id="rId4"/>
              </a:rPr>
              <a:t>https://www.uottawa.ca/sites/www.uottawa.ca/files/towards_a_revewed_francophonie.pdf</a:t>
            </a:r>
            <a:r>
              <a:rPr lang="en" sz="800">
                <a:latin typeface="News Cycle"/>
                <a:ea typeface="News Cycle"/>
                <a:cs typeface="News Cycle"/>
                <a:sym typeface="News Cycle"/>
              </a:rPr>
              <a:t>  </a:t>
            </a:r>
            <a:endParaRPr sz="800">
              <a:latin typeface="News Cycle"/>
              <a:ea typeface="News Cycle"/>
              <a:cs typeface="News Cycle"/>
              <a:sym typeface="News Cycle"/>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2"/>
          <p:cNvSpPr txBox="1">
            <a:spLocks noGrp="1"/>
          </p:cNvSpPr>
          <p:nvPr>
            <p:ph type="title"/>
          </p:nvPr>
        </p:nvSpPr>
        <p:spPr>
          <a:xfrm>
            <a:off x="486000" y="469200"/>
            <a:ext cx="8172000" cy="4956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2800">
                <a:highlight>
                  <a:schemeClr val="lt1"/>
                </a:highlight>
              </a:rPr>
              <a:t>Open &amp; Affordable Learning Materials Working Group Report</a:t>
            </a:r>
            <a:endParaRPr sz="2800">
              <a:highlight>
                <a:schemeClr val="lt1"/>
              </a:highlight>
            </a:endParaRPr>
          </a:p>
        </p:txBody>
      </p:sp>
      <p:sp>
        <p:nvSpPr>
          <p:cNvPr id="284" name="Google Shape;284;p32"/>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21</a:t>
            </a:fld>
            <a:endParaRPr/>
          </a:p>
        </p:txBody>
      </p:sp>
      <p:sp>
        <p:nvSpPr>
          <p:cNvPr id="285" name="Google Shape;285;p32"/>
          <p:cNvSpPr txBox="1"/>
          <p:nvPr/>
        </p:nvSpPr>
        <p:spPr>
          <a:xfrm>
            <a:off x="382650" y="2930300"/>
            <a:ext cx="3333900" cy="18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50">
                <a:solidFill>
                  <a:srgbClr val="333333"/>
                </a:solidFill>
                <a:highlight>
                  <a:srgbClr val="FFFFFF"/>
                </a:highlight>
                <a:latin typeface="News Cycle"/>
                <a:ea typeface="News Cycle"/>
                <a:cs typeface="News Cycle"/>
                <a:sym typeface="News Cycle"/>
              </a:rPr>
              <a:t>Open &amp; Affordable Learning Materials Working Group. (2021). </a:t>
            </a:r>
            <a:r>
              <a:rPr lang="en" sz="1550" i="1">
                <a:solidFill>
                  <a:srgbClr val="333333"/>
                </a:solidFill>
                <a:highlight>
                  <a:srgbClr val="FFFFFF"/>
                </a:highlight>
                <a:latin typeface="News Cycle"/>
                <a:ea typeface="News Cycle"/>
                <a:cs typeface="News Cycle"/>
                <a:sym typeface="News Cycle"/>
              </a:rPr>
              <a:t>Report and Recommendations for Open Educational Resources (OER) Initiatives and Affordable Alternatives at uOttawa. </a:t>
            </a:r>
            <a:r>
              <a:rPr lang="en" sz="1550">
                <a:solidFill>
                  <a:srgbClr val="333333"/>
                </a:solidFill>
                <a:highlight>
                  <a:srgbClr val="FFFFFF"/>
                </a:highlight>
                <a:latin typeface="News Cycle"/>
                <a:ea typeface="News Cycle"/>
                <a:cs typeface="News Cycle"/>
                <a:sym typeface="News Cycle"/>
              </a:rPr>
              <a:t>Ottawa: University of Ottawa. CC BY 4.0. </a:t>
            </a:r>
            <a:r>
              <a:rPr lang="en" sz="1550" u="sng">
                <a:solidFill>
                  <a:schemeClr val="hlink"/>
                </a:solidFill>
                <a:highlight>
                  <a:srgbClr val="FFFFFF"/>
                </a:highlight>
                <a:latin typeface="News Cycle"/>
                <a:ea typeface="News Cycle"/>
                <a:cs typeface="News Cycle"/>
                <a:sym typeface="News Cycle"/>
                <a:hlinkClick r:id="rId3"/>
              </a:rPr>
              <a:t>http://hdl.handle.net/10393/42580</a:t>
            </a:r>
            <a:r>
              <a:rPr lang="en" sz="1550">
                <a:solidFill>
                  <a:srgbClr val="333333"/>
                </a:solidFill>
                <a:highlight>
                  <a:srgbClr val="FFFFFF"/>
                </a:highlight>
                <a:latin typeface="News Cycle"/>
                <a:ea typeface="News Cycle"/>
                <a:cs typeface="News Cycle"/>
                <a:sym typeface="News Cycle"/>
              </a:rPr>
              <a:t> </a:t>
            </a:r>
            <a:endParaRPr sz="1900">
              <a:latin typeface="News Cycle"/>
              <a:ea typeface="News Cycle"/>
              <a:cs typeface="News Cycle"/>
              <a:sym typeface="News Cycle"/>
            </a:endParaRPr>
          </a:p>
        </p:txBody>
      </p:sp>
      <p:pic>
        <p:nvPicPr>
          <p:cNvPr id="286" name="Google Shape;286;p32"/>
          <p:cNvPicPr preferRelativeResize="0"/>
          <p:nvPr/>
        </p:nvPicPr>
        <p:blipFill>
          <a:blip r:embed="rId4">
            <a:alphaModFix/>
          </a:blip>
          <a:stretch>
            <a:fillRect/>
          </a:stretch>
        </p:blipFill>
        <p:spPr>
          <a:xfrm>
            <a:off x="3895999" y="1256675"/>
            <a:ext cx="2834175" cy="3431975"/>
          </a:xfrm>
          <a:prstGeom prst="rect">
            <a:avLst/>
          </a:prstGeom>
          <a:noFill/>
          <a:ln>
            <a:noFill/>
          </a:ln>
          <a:effectLst>
            <a:outerShdw blurRad="57150" dist="19050" dir="5400000" algn="bl" rotWithShape="0">
              <a:srgbClr val="000000">
                <a:alpha val="50000"/>
              </a:srgbClr>
            </a:outerShdw>
          </a:effectLst>
        </p:spPr>
      </p:pic>
      <p:sp>
        <p:nvSpPr>
          <p:cNvPr id="287" name="Google Shape;287;p32"/>
          <p:cNvSpPr txBox="1"/>
          <p:nvPr/>
        </p:nvSpPr>
        <p:spPr>
          <a:xfrm>
            <a:off x="382650" y="1208788"/>
            <a:ext cx="3127200" cy="14775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sz="2800">
                <a:solidFill>
                  <a:schemeClr val="dk1"/>
                </a:solidFill>
                <a:latin typeface="News Cycle"/>
                <a:ea typeface="News Cycle"/>
                <a:cs typeface="News Cycle"/>
                <a:sym typeface="News Cycle"/>
              </a:rPr>
              <a:t>Need for dedicated funding and initiative for OER in French</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3"/>
          <p:cNvSpPr txBox="1">
            <a:spLocks noGrp="1"/>
          </p:cNvSpPr>
          <p:nvPr>
            <p:ph type="title"/>
          </p:nvPr>
        </p:nvSpPr>
        <p:spPr>
          <a:xfrm>
            <a:off x="367560" y="260304"/>
            <a:ext cx="7431537" cy="554846"/>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2900" dirty="0">
                <a:highlight>
                  <a:schemeClr val="lt1"/>
                </a:highlight>
              </a:rPr>
              <a:t>Open and Affordable Learning Materials Working Group</a:t>
            </a:r>
            <a:endParaRPr sz="2900" dirty="0">
              <a:highlight>
                <a:schemeClr val="lt1"/>
              </a:highlight>
            </a:endParaRPr>
          </a:p>
        </p:txBody>
      </p:sp>
      <p:sp>
        <p:nvSpPr>
          <p:cNvPr id="293" name="Google Shape;293;p33"/>
          <p:cNvSpPr txBox="1">
            <a:spLocks noGrp="1"/>
          </p:cNvSpPr>
          <p:nvPr>
            <p:ph type="body" idx="1"/>
          </p:nvPr>
        </p:nvSpPr>
        <p:spPr>
          <a:xfrm>
            <a:off x="586225" y="1080500"/>
            <a:ext cx="6334200" cy="3732600"/>
          </a:xfrm>
          <a:prstGeom prst="rect">
            <a:avLst/>
          </a:prstGeom>
        </p:spPr>
        <p:txBody>
          <a:bodyPr spcFirstLastPara="1" wrap="square" lIns="0" tIns="0" rIns="0" bIns="0" anchor="t" anchorCtr="0">
            <a:noAutofit/>
          </a:bodyPr>
          <a:lstStyle/>
          <a:p>
            <a:pPr marL="0" lvl="0" indent="0" algn="l" rtl="0">
              <a:lnSpc>
                <a:spcPct val="100000"/>
              </a:lnSpc>
              <a:spcBef>
                <a:spcPts val="1000"/>
              </a:spcBef>
              <a:spcAft>
                <a:spcPts val="0"/>
              </a:spcAft>
              <a:buNone/>
            </a:pPr>
            <a:r>
              <a:rPr lang="en"/>
              <a:t>Mandate: </a:t>
            </a:r>
            <a:endParaRPr/>
          </a:p>
          <a:p>
            <a:pPr marL="457200" lvl="0" indent="-361950" algn="l" rtl="0">
              <a:lnSpc>
                <a:spcPct val="100000"/>
              </a:lnSpc>
              <a:spcBef>
                <a:spcPts val="1000"/>
              </a:spcBef>
              <a:spcAft>
                <a:spcPts val="0"/>
              </a:spcAft>
              <a:buSzPts val="2100"/>
              <a:buChar char="▸"/>
            </a:pPr>
            <a:r>
              <a:rPr lang="en" sz="2100"/>
              <a:t>To develop awareness and promote the use of affordable course content; </a:t>
            </a:r>
            <a:endParaRPr sz="2100"/>
          </a:p>
          <a:p>
            <a:pPr marL="457200" lvl="0" indent="-361950" algn="l" rtl="0">
              <a:lnSpc>
                <a:spcPct val="100000"/>
              </a:lnSpc>
              <a:spcBef>
                <a:spcPts val="1000"/>
              </a:spcBef>
              <a:spcAft>
                <a:spcPts val="0"/>
              </a:spcAft>
              <a:buSzPts val="2100"/>
              <a:buChar char="▸"/>
            </a:pPr>
            <a:r>
              <a:rPr lang="en" sz="2100"/>
              <a:t>To explore and recommend strategies to establish an environment at uOttawa in which the creation and adoption of OER is encouraged and rewarded;</a:t>
            </a:r>
            <a:endParaRPr sz="2100"/>
          </a:p>
          <a:p>
            <a:pPr marL="457200" lvl="0" indent="-361950" algn="l" rtl="0">
              <a:lnSpc>
                <a:spcPct val="100000"/>
              </a:lnSpc>
              <a:spcBef>
                <a:spcPts val="1000"/>
              </a:spcBef>
              <a:spcAft>
                <a:spcPts val="800"/>
              </a:spcAft>
              <a:buSzPts val="2100"/>
              <a:buChar char="▸"/>
            </a:pPr>
            <a:r>
              <a:rPr lang="en" sz="2100"/>
              <a:t>To coordinate efforts among key campus stakeholders who lead and support open education initiatives on campus.</a:t>
            </a:r>
            <a:endParaRPr sz="2100"/>
          </a:p>
        </p:txBody>
      </p:sp>
      <p:sp>
        <p:nvSpPr>
          <p:cNvPr id="294" name="Google Shape;294;p33"/>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34"/>
          <p:cNvSpPr txBox="1">
            <a:spLocks noGrp="1"/>
          </p:cNvSpPr>
          <p:nvPr>
            <p:ph type="title"/>
          </p:nvPr>
        </p:nvSpPr>
        <p:spPr>
          <a:xfrm>
            <a:off x="653525" y="455425"/>
            <a:ext cx="4793700" cy="4956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a:highlight>
                  <a:schemeClr val="lt1"/>
                </a:highlight>
              </a:rPr>
              <a:t>Recommendations by Category</a:t>
            </a:r>
            <a:endParaRPr>
              <a:highlight>
                <a:schemeClr val="lt1"/>
              </a:highlight>
            </a:endParaRPr>
          </a:p>
        </p:txBody>
      </p:sp>
      <p:sp>
        <p:nvSpPr>
          <p:cNvPr id="300" name="Google Shape;300;p34"/>
          <p:cNvSpPr txBox="1">
            <a:spLocks noGrp="1"/>
          </p:cNvSpPr>
          <p:nvPr>
            <p:ph type="body" idx="1"/>
          </p:nvPr>
        </p:nvSpPr>
        <p:spPr>
          <a:xfrm>
            <a:off x="726875" y="1149700"/>
            <a:ext cx="6168300" cy="3401700"/>
          </a:xfrm>
          <a:prstGeom prst="rect">
            <a:avLst/>
          </a:prstGeom>
        </p:spPr>
        <p:txBody>
          <a:bodyPr spcFirstLastPara="1" wrap="square" lIns="0" tIns="0" rIns="0" bIns="0" anchor="t" anchorCtr="0">
            <a:noAutofit/>
          </a:bodyPr>
          <a:lstStyle/>
          <a:p>
            <a:pPr marL="457200" lvl="0" indent="-406400" algn="l" rtl="0">
              <a:lnSpc>
                <a:spcPct val="100000"/>
              </a:lnSpc>
              <a:spcBef>
                <a:spcPts val="1000"/>
              </a:spcBef>
              <a:spcAft>
                <a:spcPts val="0"/>
              </a:spcAft>
              <a:buSzPts val="2800"/>
              <a:buAutoNum type="arabicPeriod"/>
            </a:pPr>
            <a:r>
              <a:rPr lang="en" sz="2800"/>
              <a:t>Raise awareness of OER and open education</a:t>
            </a:r>
            <a:endParaRPr sz="2800"/>
          </a:p>
          <a:p>
            <a:pPr marL="457200" lvl="0" indent="-406400" algn="l" rtl="0">
              <a:lnSpc>
                <a:spcPct val="100000"/>
              </a:lnSpc>
              <a:spcBef>
                <a:spcPts val="1000"/>
              </a:spcBef>
              <a:spcAft>
                <a:spcPts val="0"/>
              </a:spcAft>
              <a:buSzPts val="2800"/>
              <a:buAutoNum type="arabicPeriod"/>
            </a:pPr>
            <a:r>
              <a:rPr lang="en" sz="2800"/>
              <a:t>Support the use of existing OER</a:t>
            </a:r>
            <a:endParaRPr sz="2800"/>
          </a:p>
          <a:p>
            <a:pPr marL="457200" lvl="0" indent="-406400" algn="l" rtl="0">
              <a:lnSpc>
                <a:spcPct val="100000"/>
              </a:lnSpc>
              <a:spcBef>
                <a:spcPts val="1000"/>
              </a:spcBef>
              <a:spcAft>
                <a:spcPts val="0"/>
              </a:spcAft>
              <a:buSzPts val="2800"/>
              <a:buAutoNum type="arabicPeriod"/>
            </a:pPr>
            <a:r>
              <a:rPr lang="en" sz="2800"/>
              <a:t>Foster the creation of new OER by uOttawa faculty</a:t>
            </a:r>
            <a:endParaRPr sz="2800"/>
          </a:p>
          <a:p>
            <a:pPr marL="457200" lvl="0" indent="-406400" algn="l" rtl="0">
              <a:lnSpc>
                <a:spcPct val="100000"/>
              </a:lnSpc>
              <a:spcBef>
                <a:spcPts val="1000"/>
              </a:spcBef>
              <a:spcAft>
                <a:spcPts val="0"/>
              </a:spcAft>
              <a:buSzPts val="2800"/>
              <a:buAutoNum type="arabicPeriod"/>
            </a:pPr>
            <a:r>
              <a:rPr lang="en" sz="2800"/>
              <a:t>Encourage the use of other affordable alternatives</a:t>
            </a:r>
            <a:endParaRPr sz="2800"/>
          </a:p>
          <a:p>
            <a:pPr marL="0" lvl="0" indent="0" algn="l" rtl="0">
              <a:lnSpc>
                <a:spcPct val="100000"/>
              </a:lnSpc>
              <a:spcBef>
                <a:spcPts val="1000"/>
              </a:spcBef>
              <a:spcAft>
                <a:spcPts val="1000"/>
              </a:spcAft>
              <a:buNone/>
            </a:pPr>
            <a:endParaRPr sz="2800"/>
          </a:p>
        </p:txBody>
      </p:sp>
      <p:sp>
        <p:nvSpPr>
          <p:cNvPr id="301" name="Google Shape;301;p34"/>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35"/>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University of Ottawa Library</a:t>
            </a:r>
            <a:endParaRPr sz="3600"/>
          </a:p>
        </p:txBody>
      </p:sp>
      <p:sp>
        <p:nvSpPr>
          <p:cNvPr id="307" name="Google Shape;307;p35"/>
          <p:cNvSpPr txBox="1">
            <a:spLocks noGrp="1"/>
          </p:cNvSpPr>
          <p:nvPr>
            <p:ph type="body" idx="1"/>
          </p:nvPr>
        </p:nvSpPr>
        <p:spPr>
          <a:xfrm>
            <a:off x="550500" y="1531500"/>
            <a:ext cx="6330600" cy="2275200"/>
          </a:xfrm>
          <a:prstGeom prst="rect">
            <a:avLst/>
          </a:prstGeom>
        </p:spPr>
        <p:txBody>
          <a:bodyPr spcFirstLastPara="1" wrap="square" lIns="0" tIns="0" rIns="0" bIns="0" anchor="t" anchorCtr="0">
            <a:noAutofit/>
          </a:bodyPr>
          <a:lstStyle/>
          <a:p>
            <a:pPr marL="457200" lvl="0" indent="-419100" algn="l" rtl="0">
              <a:lnSpc>
                <a:spcPct val="100000"/>
              </a:lnSpc>
              <a:spcBef>
                <a:spcPts val="1000"/>
              </a:spcBef>
              <a:spcAft>
                <a:spcPts val="0"/>
              </a:spcAft>
              <a:buSzPts val="3000"/>
              <a:buChar char="▸"/>
            </a:pPr>
            <a:r>
              <a:rPr lang="en" sz="3000"/>
              <a:t>Strategic Plan 2025</a:t>
            </a:r>
            <a:endParaRPr sz="3000"/>
          </a:p>
          <a:p>
            <a:pPr marL="914400" lvl="1" indent="-419100" algn="l" rtl="0">
              <a:lnSpc>
                <a:spcPct val="100000"/>
              </a:lnSpc>
              <a:spcBef>
                <a:spcPts val="1000"/>
              </a:spcBef>
              <a:spcAft>
                <a:spcPts val="0"/>
              </a:spcAft>
              <a:buSzPts val="3000"/>
              <a:buChar char="▹"/>
            </a:pPr>
            <a:r>
              <a:rPr lang="en" sz="3000"/>
              <a:t>Maximize opportunities for participation in the open scholarship movement (focus on French)</a:t>
            </a:r>
            <a:endParaRPr sz="3000"/>
          </a:p>
        </p:txBody>
      </p:sp>
      <p:sp>
        <p:nvSpPr>
          <p:cNvPr id="308" name="Google Shape;308;p3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24</a:t>
            </a:fld>
            <a:endParaRPr/>
          </a:p>
        </p:txBody>
      </p:sp>
      <p:sp>
        <p:nvSpPr>
          <p:cNvPr id="309" name="Google Shape;309;p35"/>
          <p:cNvSpPr txBox="1"/>
          <p:nvPr/>
        </p:nvSpPr>
        <p:spPr>
          <a:xfrm>
            <a:off x="742275" y="4165450"/>
            <a:ext cx="6212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News Cycle"/>
                <a:ea typeface="News Cycle"/>
                <a:cs typeface="News Cycle"/>
                <a:sym typeface="News Cycle"/>
              </a:rPr>
              <a:t>University of Ottawa Library (2020). </a:t>
            </a:r>
            <a:r>
              <a:rPr lang="en" sz="1100" i="1">
                <a:latin typeface="News Cycle"/>
                <a:ea typeface="News Cycle"/>
                <a:cs typeface="News Cycle"/>
                <a:sym typeface="News Cycle"/>
              </a:rPr>
              <a:t>Strategic Plan 2025</a:t>
            </a:r>
            <a:r>
              <a:rPr lang="en" sz="1100">
                <a:latin typeface="News Cycle"/>
                <a:ea typeface="News Cycle"/>
                <a:cs typeface="News Cycle"/>
                <a:sym typeface="News Cycle"/>
              </a:rPr>
              <a:t>, </a:t>
            </a:r>
            <a:r>
              <a:rPr lang="en" sz="1100" u="sng">
                <a:solidFill>
                  <a:schemeClr val="hlink"/>
                </a:solidFill>
                <a:latin typeface="News Cycle"/>
                <a:ea typeface="News Cycle"/>
                <a:cs typeface="News Cycle"/>
                <a:sym typeface="News Cycle"/>
                <a:hlinkClick r:id="rId3"/>
              </a:rPr>
              <a:t>https://biblio.uottawa.ca/en/strategic-plan-2025</a:t>
            </a:r>
            <a:r>
              <a:rPr lang="en" sz="1100">
                <a:latin typeface="News Cycle"/>
                <a:ea typeface="News Cycle"/>
                <a:cs typeface="News Cycle"/>
                <a:sym typeface="News Cycle"/>
              </a:rPr>
              <a:t> </a:t>
            </a:r>
            <a:endParaRPr sz="1100">
              <a:latin typeface="News Cycle"/>
              <a:ea typeface="News Cycle"/>
              <a:cs typeface="News Cycle"/>
              <a:sym typeface="News Cycle"/>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6"/>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uOttawa Library OER Grant</a:t>
            </a:r>
            <a:endParaRPr sz="3600"/>
          </a:p>
        </p:txBody>
      </p:sp>
      <p:sp>
        <p:nvSpPr>
          <p:cNvPr id="315" name="Google Shape;315;p36"/>
          <p:cNvSpPr txBox="1">
            <a:spLocks noGrp="1"/>
          </p:cNvSpPr>
          <p:nvPr>
            <p:ph type="body" idx="1"/>
          </p:nvPr>
        </p:nvSpPr>
        <p:spPr>
          <a:xfrm>
            <a:off x="550500" y="1394400"/>
            <a:ext cx="5503500" cy="3459300"/>
          </a:xfrm>
          <a:prstGeom prst="rect">
            <a:avLst/>
          </a:prstGeom>
        </p:spPr>
        <p:txBody>
          <a:bodyPr spcFirstLastPara="1" wrap="square" lIns="0" tIns="0" rIns="0" bIns="0" anchor="t" anchorCtr="0">
            <a:noAutofit/>
          </a:bodyPr>
          <a:lstStyle/>
          <a:p>
            <a:pPr marL="0" lvl="0" indent="0" algn="l" rtl="0">
              <a:lnSpc>
                <a:spcPct val="100000"/>
              </a:lnSpc>
              <a:spcBef>
                <a:spcPts val="1000"/>
              </a:spcBef>
              <a:spcAft>
                <a:spcPts val="0"/>
              </a:spcAft>
              <a:buNone/>
            </a:pPr>
            <a:r>
              <a:rPr lang="en" sz="3000"/>
              <a:t>2020 - 3 grants = $15,000</a:t>
            </a:r>
            <a:endParaRPr sz="3000"/>
          </a:p>
          <a:p>
            <a:pPr marL="0" lvl="0" indent="0" algn="l" rtl="0">
              <a:lnSpc>
                <a:spcPct val="100000"/>
              </a:lnSpc>
              <a:spcBef>
                <a:spcPts val="1000"/>
              </a:spcBef>
              <a:spcAft>
                <a:spcPts val="0"/>
              </a:spcAft>
              <a:buNone/>
            </a:pPr>
            <a:r>
              <a:rPr lang="en" sz="3000"/>
              <a:t>2021 - 4 grants = $20,000</a:t>
            </a:r>
            <a:endParaRPr sz="3000"/>
          </a:p>
          <a:p>
            <a:pPr marL="0" lvl="0" indent="0" algn="l" rtl="0">
              <a:lnSpc>
                <a:spcPct val="100000"/>
              </a:lnSpc>
              <a:spcBef>
                <a:spcPts val="1000"/>
              </a:spcBef>
              <a:spcAft>
                <a:spcPts val="0"/>
              </a:spcAft>
              <a:buNone/>
            </a:pPr>
            <a:r>
              <a:rPr lang="en" sz="3000"/>
              <a:t>2022 - 8 grants = $40,000</a:t>
            </a:r>
            <a:endParaRPr sz="3000"/>
          </a:p>
          <a:p>
            <a:pPr marL="0" lvl="0" indent="0" algn="l" rtl="0">
              <a:lnSpc>
                <a:spcPct val="100000"/>
              </a:lnSpc>
              <a:spcBef>
                <a:spcPts val="1000"/>
              </a:spcBef>
              <a:spcAft>
                <a:spcPts val="0"/>
              </a:spcAft>
              <a:buNone/>
            </a:pPr>
            <a:endParaRPr sz="1600"/>
          </a:p>
          <a:p>
            <a:pPr marL="0" lvl="0" indent="0" algn="l" rtl="0">
              <a:lnSpc>
                <a:spcPct val="100000"/>
              </a:lnSpc>
              <a:spcBef>
                <a:spcPts val="1000"/>
              </a:spcBef>
              <a:spcAft>
                <a:spcPts val="0"/>
              </a:spcAft>
              <a:buNone/>
            </a:pPr>
            <a:r>
              <a:rPr lang="en"/>
              <a:t>Current call: </a:t>
            </a:r>
            <a:r>
              <a:rPr lang="en" u="sng">
                <a:solidFill>
                  <a:schemeClr val="hlink"/>
                </a:solidFill>
                <a:hlinkClick r:id="rId3"/>
              </a:rPr>
              <a:t>https://copyright.uottawa.ca/open-educational-resources-oer-grant-program-winter-2022</a:t>
            </a:r>
            <a:r>
              <a:rPr lang="en"/>
              <a:t> </a:t>
            </a:r>
            <a:endParaRPr/>
          </a:p>
        </p:txBody>
      </p:sp>
      <p:sp>
        <p:nvSpPr>
          <p:cNvPr id="316" name="Google Shape;316;p36"/>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7"/>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uOttawa Library OER Grant (2020)</a:t>
            </a:r>
            <a:endParaRPr sz="3600"/>
          </a:p>
        </p:txBody>
      </p:sp>
      <p:sp>
        <p:nvSpPr>
          <p:cNvPr id="322" name="Google Shape;322;p37"/>
          <p:cNvSpPr txBox="1">
            <a:spLocks noGrp="1"/>
          </p:cNvSpPr>
          <p:nvPr>
            <p:ph type="body" idx="1"/>
          </p:nvPr>
        </p:nvSpPr>
        <p:spPr>
          <a:xfrm>
            <a:off x="550500" y="1269500"/>
            <a:ext cx="6561600" cy="14073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 sz="2000" i="1">
                <a:solidFill>
                  <a:srgbClr val="000000"/>
                </a:solidFill>
              </a:rPr>
              <a:t>Translating for Canada, eh?</a:t>
            </a:r>
            <a:r>
              <a:rPr lang="en" sz="2000">
                <a:solidFill>
                  <a:srgbClr val="000000"/>
                </a:solidFill>
              </a:rPr>
              <a:t> </a:t>
            </a:r>
            <a:r>
              <a:rPr lang="en" sz="1900" u="sng">
                <a:solidFill>
                  <a:schemeClr val="hlink"/>
                </a:solidFill>
                <a:hlinkClick r:id="rId3"/>
              </a:rPr>
              <a:t>https://ecampusontario.pressbooks.pub/translatingforcanada/</a:t>
            </a:r>
            <a:r>
              <a:rPr lang="en" sz="1900">
                <a:solidFill>
                  <a:srgbClr val="000000"/>
                </a:solidFill>
              </a:rPr>
              <a:t> </a:t>
            </a:r>
            <a:endParaRPr sz="1900">
              <a:solidFill>
                <a:srgbClr val="000000"/>
              </a:solidFill>
            </a:endParaRPr>
          </a:p>
          <a:p>
            <a:pPr marL="0" lvl="0" indent="0" algn="l" rtl="0">
              <a:lnSpc>
                <a:spcPct val="100000"/>
              </a:lnSpc>
              <a:spcBef>
                <a:spcPts val="1000"/>
              </a:spcBef>
              <a:spcAft>
                <a:spcPts val="0"/>
              </a:spcAft>
              <a:buNone/>
            </a:pPr>
            <a:r>
              <a:rPr lang="en" sz="1900" i="1">
                <a:solidFill>
                  <a:srgbClr val="000000"/>
                </a:solidFill>
              </a:rPr>
              <a:t>Vous traduisez pour le Canada?</a:t>
            </a:r>
            <a:endParaRPr sz="1900" i="1">
              <a:solidFill>
                <a:srgbClr val="000000"/>
              </a:solidFill>
            </a:endParaRPr>
          </a:p>
          <a:p>
            <a:pPr marL="0" lvl="0" indent="0" algn="l" rtl="0">
              <a:lnSpc>
                <a:spcPct val="100000"/>
              </a:lnSpc>
              <a:spcBef>
                <a:spcPts val="0"/>
              </a:spcBef>
              <a:spcAft>
                <a:spcPts val="0"/>
              </a:spcAft>
              <a:buNone/>
            </a:pPr>
            <a:r>
              <a:rPr lang="en" sz="1900" u="sng">
                <a:solidFill>
                  <a:schemeClr val="hlink"/>
                </a:solidFill>
                <a:hlinkClick r:id="rId4"/>
              </a:rPr>
              <a:t>https://ecampusontario.pressbooks.pub/voustraduisezpourlecanada/</a:t>
            </a:r>
            <a:r>
              <a:rPr lang="en" sz="1900">
                <a:solidFill>
                  <a:srgbClr val="000000"/>
                </a:solidFill>
              </a:rPr>
              <a:t> </a:t>
            </a:r>
            <a:endParaRPr sz="2200"/>
          </a:p>
        </p:txBody>
      </p:sp>
      <p:sp>
        <p:nvSpPr>
          <p:cNvPr id="323" name="Google Shape;323;p3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26</a:t>
            </a:fld>
            <a:endParaRPr/>
          </a:p>
        </p:txBody>
      </p:sp>
      <p:sp>
        <p:nvSpPr>
          <p:cNvPr id="324" name="Google Shape;324;p37"/>
          <p:cNvSpPr txBox="1"/>
          <p:nvPr/>
        </p:nvSpPr>
        <p:spPr>
          <a:xfrm>
            <a:off x="457450" y="2857475"/>
            <a:ext cx="6107700" cy="17700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n" sz="1900">
                <a:latin typeface="News Cycle"/>
                <a:ea typeface="News Cycle"/>
                <a:cs typeface="News Cycle"/>
                <a:sym typeface="News Cycle"/>
              </a:rPr>
              <a:t>Open textbook in both French and English introducing the concepts of translation and localization, term banks, bilingual concordancers, tools for comparing language varieties, machine translation tools and language portals. </a:t>
            </a:r>
            <a:endParaRPr sz="2200">
              <a:solidFill>
                <a:schemeClr val="dk1"/>
              </a:solidFill>
              <a:latin typeface="News Cycle"/>
              <a:ea typeface="News Cycle"/>
              <a:cs typeface="News Cycle"/>
              <a:sym typeface="News Cycle"/>
            </a:endParaRPr>
          </a:p>
          <a:p>
            <a:pPr marL="0" lvl="0" indent="0" algn="l" rtl="0">
              <a:spcBef>
                <a:spcPts val="600"/>
              </a:spcBef>
              <a:spcAft>
                <a:spcPts val="0"/>
              </a:spcAft>
              <a:buNone/>
            </a:pPr>
            <a:endParaRPr sz="2200">
              <a:solidFill>
                <a:schemeClr val="dk1"/>
              </a:solidFill>
              <a:latin typeface="News Cycle"/>
              <a:ea typeface="News Cycle"/>
              <a:cs typeface="News Cycle"/>
              <a:sym typeface="News Cycle"/>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8"/>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uOttawa Library OER Grant (2021)</a:t>
            </a:r>
            <a:endParaRPr sz="3600"/>
          </a:p>
        </p:txBody>
      </p:sp>
      <p:sp>
        <p:nvSpPr>
          <p:cNvPr id="330" name="Google Shape;330;p38"/>
          <p:cNvSpPr txBox="1">
            <a:spLocks noGrp="1"/>
          </p:cNvSpPr>
          <p:nvPr>
            <p:ph type="body" idx="1"/>
          </p:nvPr>
        </p:nvSpPr>
        <p:spPr>
          <a:xfrm>
            <a:off x="550500" y="1269500"/>
            <a:ext cx="6332100" cy="2354700"/>
          </a:xfrm>
          <a:prstGeom prst="rect">
            <a:avLst/>
          </a:prstGeom>
        </p:spPr>
        <p:txBody>
          <a:bodyPr spcFirstLastPara="1" wrap="square" lIns="0" tIns="0" rIns="0" bIns="0" anchor="t" anchorCtr="0">
            <a:noAutofit/>
          </a:bodyPr>
          <a:lstStyle/>
          <a:p>
            <a:pPr marL="0" lvl="0" indent="0" algn="l" rtl="0">
              <a:lnSpc>
                <a:spcPct val="100000"/>
              </a:lnSpc>
              <a:spcBef>
                <a:spcPts val="600"/>
              </a:spcBef>
              <a:spcAft>
                <a:spcPts val="0"/>
              </a:spcAft>
              <a:buNone/>
            </a:pPr>
            <a:r>
              <a:rPr lang="en" sz="2200" i="1">
                <a:solidFill>
                  <a:srgbClr val="000000"/>
                </a:solidFill>
              </a:rPr>
              <a:t>Introduction to Legal Analysis </a:t>
            </a:r>
            <a:r>
              <a:rPr lang="en" sz="2200">
                <a:solidFill>
                  <a:srgbClr val="000000"/>
                </a:solidFill>
              </a:rPr>
              <a:t>by Anne Levesque </a:t>
            </a:r>
            <a:endParaRPr sz="2100">
              <a:solidFill>
                <a:srgbClr val="000000"/>
              </a:solidFill>
            </a:endParaRPr>
          </a:p>
          <a:p>
            <a:pPr marL="457200" lvl="0" indent="0" algn="l" rtl="0">
              <a:lnSpc>
                <a:spcPct val="100000"/>
              </a:lnSpc>
              <a:spcBef>
                <a:spcPts val="600"/>
              </a:spcBef>
              <a:spcAft>
                <a:spcPts val="0"/>
              </a:spcAft>
              <a:buNone/>
            </a:pPr>
            <a:endParaRPr sz="2100">
              <a:solidFill>
                <a:srgbClr val="000000"/>
              </a:solidFill>
            </a:endParaRPr>
          </a:p>
          <a:p>
            <a:pPr marL="0" lvl="0" indent="0" algn="l" rtl="0">
              <a:lnSpc>
                <a:spcPct val="100000"/>
              </a:lnSpc>
              <a:spcBef>
                <a:spcPts val="600"/>
              </a:spcBef>
              <a:spcAft>
                <a:spcPts val="0"/>
              </a:spcAft>
              <a:buNone/>
            </a:pPr>
            <a:r>
              <a:rPr lang="en" sz="2100">
                <a:solidFill>
                  <a:srgbClr val="000000"/>
                </a:solidFill>
              </a:rPr>
              <a:t>Series of podcasts in French to introduce first-year students in the French common law program to legal analysis. </a:t>
            </a:r>
            <a:endParaRPr sz="2100">
              <a:solidFill>
                <a:srgbClr val="000000"/>
              </a:solidFill>
            </a:endParaRPr>
          </a:p>
          <a:p>
            <a:pPr marL="457200" lvl="0" indent="0" algn="l" rtl="0">
              <a:lnSpc>
                <a:spcPct val="100000"/>
              </a:lnSpc>
              <a:spcBef>
                <a:spcPts val="600"/>
              </a:spcBef>
              <a:spcAft>
                <a:spcPts val="0"/>
              </a:spcAft>
              <a:buNone/>
            </a:pPr>
            <a:endParaRPr sz="2100">
              <a:solidFill>
                <a:srgbClr val="000000"/>
              </a:solidFill>
            </a:endParaRPr>
          </a:p>
          <a:p>
            <a:pPr marL="0" lvl="0" indent="0" algn="l" rtl="0">
              <a:lnSpc>
                <a:spcPct val="100000"/>
              </a:lnSpc>
              <a:spcBef>
                <a:spcPts val="600"/>
              </a:spcBef>
              <a:spcAft>
                <a:spcPts val="0"/>
              </a:spcAft>
              <a:buNone/>
            </a:pPr>
            <a:r>
              <a:rPr lang="en" sz="1700" u="sng">
                <a:solidFill>
                  <a:srgbClr val="000000"/>
                </a:solidFill>
              </a:rPr>
              <a:t>Note</a:t>
            </a:r>
            <a:r>
              <a:rPr lang="en" sz="1700">
                <a:solidFill>
                  <a:srgbClr val="000000"/>
                </a:solidFill>
              </a:rPr>
              <a:t> </a:t>
            </a:r>
            <a:endParaRPr sz="1700">
              <a:solidFill>
                <a:srgbClr val="000000"/>
              </a:solidFill>
            </a:endParaRPr>
          </a:p>
          <a:p>
            <a:pPr marL="0" lvl="0" indent="0" algn="l" rtl="0">
              <a:lnSpc>
                <a:spcPct val="100000"/>
              </a:lnSpc>
              <a:spcBef>
                <a:spcPts val="600"/>
              </a:spcBef>
              <a:spcAft>
                <a:spcPts val="0"/>
              </a:spcAft>
              <a:buNone/>
            </a:pPr>
            <a:r>
              <a:rPr lang="en" sz="1700">
                <a:solidFill>
                  <a:srgbClr val="000000"/>
                </a:solidFill>
              </a:rPr>
              <a:t>Common law is taught in French only at two universities in Canada: University of Ottawa (Ontario) and Université de Moncton (New Brunswick)</a:t>
            </a:r>
            <a:endParaRPr sz="1700">
              <a:solidFill>
                <a:srgbClr val="000000"/>
              </a:solidFill>
            </a:endParaRPr>
          </a:p>
          <a:p>
            <a:pPr marL="0" lvl="0" indent="0" algn="l" rtl="0">
              <a:lnSpc>
                <a:spcPct val="100000"/>
              </a:lnSpc>
              <a:spcBef>
                <a:spcPts val="600"/>
              </a:spcBef>
              <a:spcAft>
                <a:spcPts val="0"/>
              </a:spcAft>
              <a:buNone/>
            </a:pPr>
            <a:endParaRPr sz="2000" i="1">
              <a:solidFill>
                <a:srgbClr val="000000"/>
              </a:solidFill>
            </a:endParaRPr>
          </a:p>
        </p:txBody>
      </p:sp>
      <p:sp>
        <p:nvSpPr>
          <p:cNvPr id="331" name="Google Shape;331;p3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39"/>
          <p:cNvSpPr txBox="1">
            <a:spLocks noGrp="1"/>
          </p:cNvSpPr>
          <p:nvPr>
            <p:ph type="title"/>
          </p:nvPr>
        </p:nvSpPr>
        <p:spPr>
          <a:xfrm>
            <a:off x="550500" y="385750"/>
            <a:ext cx="6107700" cy="503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OER Community of Practice</a:t>
            </a:r>
            <a:endParaRPr sz="3600"/>
          </a:p>
        </p:txBody>
      </p:sp>
      <p:sp>
        <p:nvSpPr>
          <p:cNvPr id="337" name="Google Shape;337;p39"/>
          <p:cNvSpPr txBox="1">
            <a:spLocks noGrp="1"/>
          </p:cNvSpPr>
          <p:nvPr>
            <p:ph type="body" idx="1"/>
          </p:nvPr>
        </p:nvSpPr>
        <p:spPr>
          <a:xfrm>
            <a:off x="550500" y="1353948"/>
            <a:ext cx="6107700" cy="30339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
              <a:t>Taking over from working group</a:t>
            </a:r>
            <a:endParaRPr/>
          </a:p>
          <a:p>
            <a:pPr marL="457200" lvl="0" indent="-381000" algn="l" rtl="0">
              <a:spcBef>
                <a:spcPts val="0"/>
              </a:spcBef>
              <a:spcAft>
                <a:spcPts val="0"/>
              </a:spcAft>
              <a:buSzPts val="2400"/>
              <a:buChar char="▸"/>
            </a:pPr>
            <a:r>
              <a:rPr lang="en"/>
              <a:t>First meeting October 20, 2021</a:t>
            </a:r>
            <a:endParaRPr/>
          </a:p>
          <a:p>
            <a:pPr marL="457200" lvl="0" indent="-381000" algn="l" rtl="0">
              <a:spcBef>
                <a:spcPts val="0"/>
              </a:spcBef>
              <a:spcAft>
                <a:spcPts val="0"/>
              </a:spcAft>
              <a:buSzPts val="2400"/>
              <a:buChar char="▸"/>
            </a:pPr>
            <a:r>
              <a:rPr lang="en"/>
              <a:t>Open to all at uOttawa</a:t>
            </a:r>
            <a:endParaRPr/>
          </a:p>
          <a:p>
            <a:pPr marL="457200" lvl="0" indent="-381000" algn="l" rtl="0">
              <a:spcBef>
                <a:spcPts val="0"/>
              </a:spcBef>
              <a:spcAft>
                <a:spcPts val="0"/>
              </a:spcAft>
              <a:buSzPts val="2400"/>
              <a:buChar char="▸"/>
            </a:pPr>
            <a:r>
              <a:rPr lang="en"/>
              <a:t>Share experiences, ask questions, guide and inform OER activities and support</a:t>
            </a:r>
            <a:endParaRPr/>
          </a:p>
          <a:p>
            <a:pPr marL="457200" lvl="0" indent="-381000" algn="l" rtl="0">
              <a:spcBef>
                <a:spcPts val="0"/>
              </a:spcBef>
              <a:spcAft>
                <a:spcPts val="0"/>
              </a:spcAft>
              <a:buSzPts val="2400"/>
              <a:buChar char="▸"/>
            </a:pPr>
            <a:r>
              <a:rPr lang="en"/>
              <a:t>Networking and outreach promotion</a:t>
            </a:r>
            <a:endParaRPr/>
          </a:p>
        </p:txBody>
      </p:sp>
      <p:sp>
        <p:nvSpPr>
          <p:cNvPr id="338" name="Google Shape;338;p3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0"/>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400"/>
              <a:t>Opportunities for uOttawa and Beyond</a:t>
            </a:r>
            <a:endParaRPr sz="3400"/>
          </a:p>
        </p:txBody>
      </p:sp>
      <p:sp>
        <p:nvSpPr>
          <p:cNvPr id="344" name="Google Shape;344;p40"/>
          <p:cNvSpPr txBox="1">
            <a:spLocks noGrp="1"/>
          </p:cNvSpPr>
          <p:nvPr>
            <p:ph type="body" idx="1"/>
          </p:nvPr>
        </p:nvSpPr>
        <p:spPr>
          <a:xfrm>
            <a:off x="550500" y="1462550"/>
            <a:ext cx="6107700" cy="3157800"/>
          </a:xfrm>
          <a:prstGeom prst="rect">
            <a:avLst/>
          </a:prstGeom>
        </p:spPr>
        <p:txBody>
          <a:bodyPr spcFirstLastPara="1" wrap="square" lIns="0" tIns="0" rIns="0" bIns="0" anchor="t" anchorCtr="0">
            <a:noAutofit/>
          </a:bodyPr>
          <a:lstStyle/>
          <a:p>
            <a:pPr marL="457200" lvl="0" indent="-412750" algn="l" rtl="0">
              <a:lnSpc>
                <a:spcPct val="100000"/>
              </a:lnSpc>
              <a:spcBef>
                <a:spcPts val="1000"/>
              </a:spcBef>
              <a:spcAft>
                <a:spcPts val="0"/>
              </a:spcAft>
              <a:buSzPts val="2900"/>
              <a:buChar char="▸"/>
            </a:pPr>
            <a:r>
              <a:rPr lang="en" sz="2900"/>
              <a:t>Bypassing limited commercial market for French-language resources</a:t>
            </a:r>
            <a:endParaRPr sz="2900"/>
          </a:p>
          <a:p>
            <a:pPr marL="914400" lvl="1" indent="-412750" algn="l" rtl="0">
              <a:lnSpc>
                <a:spcPct val="100000"/>
              </a:lnSpc>
              <a:spcBef>
                <a:spcPts val="1000"/>
              </a:spcBef>
              <a:spcAft>
                <a:spcPts val="0"/>
              </a:spcAft>
              <a:buSzPts val="2900"/>
              <a:buChar char="▹"/>
            </a:pPr>
            <a:r>
              <a:rPr lang="en" sz="2900"/>
              <a:t>Representative of French-speaking minorities in Canada</a:t>
            </a:r>
            <a:endParaRPr sz="2900"/>
          </a:p>
          <a:p>
            <a:pPr marL="914400" lvl="1" indent="-412750" algn="l" rtl="0">
              <a:lnSpc>
                <a:spcPct val="100000"/>
              </a:lnSpc>
              <a:spcBef>
                <a:spcPts val="1000"/>
              </a:spcBef>
              <a:spcAft>
                <a:spcPts val="1000"/>
              </a:spcAft>
              <a:buSzPts val="2900"/>
              <a:buChar char="▹"/>
            </a:pPr>
            <a:r>
              <a:rPr lang="en" sz="2900"/>
              <a:t>Potential of co-creation with students</a:t>
            </a:r>
            <a:endParaRPr sz="2900"/>
          </a:p>
        </p:txBody>
      </p:sp>
      <p:sp>
        <p:nvSpPr>
          <p:cNvPr id="345" name="Google Shape;345;p40"/>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4"/>
          <p:cNvSpPr txBox="1">
            <a:spLocks noGrp="1"/>
          </p:cNvSpPr>
          <p:nvPr>
            <p:ph type="ctrTitle" idx="4294967295"/>
          </p:nvPr>
        </p:nvSpPr>
        <p:spPr>
          <a:xfrm>
            <a:off x="550500" y="571800"/>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lt1"/>
                </a:solidFill>
                <a:highlight>
                  <a:schemeClr val="accent3"/>
                </a:highlight>
              </a:rPr>
              <a:t>42,000</a:t>
            </a:r>
            <a:endParaRPr sz="5600">
              <a:solidFill>
                <a:schemeClr val="lt1"/>
              </a:solidFill>
              <a:highlight>
                <a:schemeClr val="accent3"/>
              </a:highlight>
            </a:endParaRPr>
          </a:p>
        </p:txBody>
      </p:sp>
      <p:sp>
        <p:nvSpPr>
          <p:cNvPr id="147" name="Google Shape;147;p14"/>
          <p:cNvSpPr txBox="1">
            <a:spLocks noGrp="1"/>
          </p:cNvSpPr>
          <p:nvPr>
            <p:ph type="subTitle" idx="4294967295"/>
          </p:nvPr>
        </p:nvSpPr>
        <p:spPr>
          <a:xfrm>
            <a:off x="2736775" y="1003500"/>
            <a:ext cx="49092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students</a:t>
            </a:r>
            <a:endParaRPr sz="3200"/>
          </a:p>
        </p:txBody>
      </p:sp>
      <p:sp>
        <p:nvSpPr>
          <p:cNvPr id="148" name="Google Shape;148;p14"/>
          <p:cNvSpPr txBox="1">
            <a:spLocks noGrp="1"/>
          </p:cNvSpPr>
          <p:nvPr>
            <p:ph type="ctrTitle" idx="4294967295"/>
          </p:nvPr>
        </p:nvSpPr>
        <p:spPr>
          <a:xfrm>
            <a:off x="550500" y="3200693"/>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accent3"/>
                </a:solidFill>
                <a:highlight>
                  <a:schemeClr val="accent4"/>
                </a:highlight>
              </a:rPr>
              <a:t>30%</a:t>
            </a:r>
            <a:endParaRPr sz="5600">
              <a:solidFill>
                <a:schemeClr val="accent3"/>
              </a:solidFill>
              <a:highlight>
                <a:schemeClr val="accent4"/>
              </a:highlight>
            </a:endParaRPr>
          </a:p>
        </p:txBody>
      </p:sp>
      <p:sp>
        <p:nvSpPr>
          <p:cNvPr id="149" name="Google Shape;149;p14"/>
          <p:cNvSpPr txBox="1">
            <a:spLocks noGrp="1"/>
          </p:cNvSpPr>
          <p:nvPr>
            <p:ph type="subTitle" idx="4294967295"/>
          </p:nvPr>
        </p:nvSpPr>
        <p:spPr>
          <a:xfrm>
            <a:off x="2064775" y="3632400"/>
            <a:ext cx="39543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French</a:t>
            </a:r>
            <a:endParaRPr sz="3200"/>
          </a:p>
        </p:txBody>
      </p:sp>
      <p:sp>
        <p:nvSpPr>
          <p:cNvPr id="150" name="Google Shape;150;p14"/>
          <p:cNvSpPr txBox="1">
            <a:spLocks noGrp="1"/>
          </p:cNvSpPr>
          <p:nvPr>
            <p:ph type="ctrTitle" idx="4294967295"/>
          </p:nvPr>
        </p:nvSpPr>
        <p:spPr>
          <a:xfrm>
            <a:off x="550500" y="1886246"/>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lt1"/>
                </a:solidFill>
                <a:highlight>
                  <a:schemeClr val="accent1"/>
                </a:highlight>
              </a:rPr>
              <a:t>70%</a:t>
            </a:r>
            <a:endParaRPr sz="5600">
              <a:solidFill>
                <a:schemeClr val="lt1"/>
              </a:solidFill>
              <a:highlight>
                <a:schemeClr val="accent1"/>
              </a:highlight>
            </a:endParaRPr>
          </a:p>
        </p:txBody>
      </p:sp>
      <p:sp>
        <p:nvSpPr>
          <p:cNvPr id="151" name="Google Shape;151;p14"/>
          <p:cNvSpPr txBox="1">
            <a:spLocks noGrp="1"/>
          </p:cNvSpPr>
          <p:nvPr>
            <p:ph type="subTitle" idx="4294967295"/>
          </p:nvPr>
        </p:nvSpPr>
        <p:spPr>
          <a:xfrm>
            <a:off x="2064775" y="2344100"/>
            <a:ext cx="33648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English</a:t>
            </a:r>
            <a:endParaRPr sz="3200"/>
          </a:p>
        </p:txBody>
      </p:sp>
      <p:sp>
        <p:nvSpPr>
          <p:cNvPr id="152" name="Google Shape;152;p14"/>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a:t>
            </a:fld>
            <a:endParaRPr/>
          </a:p>
        </p:txBody>
      </p:sp>
      <p:sp>
        <p:nvSpPr>
          <p:cNvPr id="153" name="Google Shape;153;p14"/>
          <p:cNvSpPr txBox="1"/>
          <p:nvPr/>
        </p:nvSpPr>
        <p:spPr>
          <a:xfrm>
            <a:off x="550500" y="4515150"/>
            <a:ext cx="67950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News Cycle"/>
                <a:ea typeface="News Cycle"/>
                <a:cs typeface="News Cycle"/>
                <a:sym typeface="News Cycle"/>
              </a:rPr>
              <a:t>Sources: University of Ottawa, “About us,” </a:t>
            </a:r>
            <a:r>
              <a:rPr lang="en" sz="1100" u="sng">
                <a:solidFill>
                  <a:schemeClr val="hlink"/>
                </a:solidFill>
                <a:latin typeface="News Cycle"/>
                <a:ea typeface="News Cycle"/>
                <a:cs typeface="News Cycle"/>
                <a:sym typeface="News Cycle"/>
                <a:hlinkClick r:id="rId3"/>
              </a:rPr>
              <a:t>https://www2.uottawa.ca/about-us/</a:t>
            </a:r>
            <a:r>
              <a:rPr lang="en" sz="1100">
                <a:latin typeface="News Cycle"/>
                <a:ea typeface="News Cycle"/>
                <a:cs typeface="News Cycle"/>
                <a:sym typeface="News Cycle"/>
              </a:rPr>
              <a:t> and “Quick Facts 2020,” </a:t>
            </a:r>
            <a:r>
              <a:rPr lang="en" sz="1100" u="sng">
                <a:solidFill>
                  <a:schemeClr val="hlink"/>
                </a:solidFill>
                <a:latin typeface="News Cycle"/>
                <a:ea typeface="News Cycle"/>
                <a:cs typeface="News Cycle"/>
                <a:sym typeface="News Cycle"/>
                <a:hlinkClick r:id="rId4"/>
              </a:rPr>
              <a:t>https://www.uottawa.ca/institutional-research-planning/resources/facts-figures/quick-facts</a:t>
            </a:r>
            <a:r>
              <a:rPr lang="en" sz="1100">
                <a:latin typeface="News Cycle"/>
                <a:ea typeface="News Cycle"/>
                <a:cs typeface="News Cycle"/>
                <a:sym typeface="News Cycle"/>
              </a:rPr>
              <a:t> </a:t>
            </a:r>
            <a:endParaRPr sz="1100">
              <a:latin typeface="News Cycle"/>
              <a:ea typeface="News Cycle"/>
              <a:cs typeface="News Cycle"/>
              <a:sym typeface="News Cycle"/>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1"/>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400"/>
              <a:t>Opportunities for uOttawa and Beyond</a:t>
            </a:r>
            <a:endParaRPr sz="3400"/>
          </a:p>
        </p:txBody>
      </p:sp>
      <p:sp>
        <p:nvSpPr>
          <p:cNvPr id="351" name="Google Shape;351;p41"/>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30</a:t>
            </a:fld>
            <a:endParaRPr/>
          </a:p>
        </p:txBody>
      </p:sp>
      <p:sp>
        <p:nvSpPr>
          <p:cNvPr id="352" name="Google Shape;352;p41"/>
          <p:cNvSpPr txBox="1"/>
          <p:nvPr/>
        </p:nvSpPr>
        <p:spPr>
          <a:xfrm>
            <a:off x="475775" y="968825"/>
            <a:ext cx="7692300" cy="7113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2100">
                <a:solidFill>
                  <a:srgbClr val="000000"/>
                </a:solidFill>
                <a:latin typeface="News Cycle"/>
                <a:ea typeface="News Cycle"/>
                <a:cs typeface="News Cycle"/>
                <a:sym typeface="News Cycle"/>
              </a:rPr>
              <a:t>Beyond uncritical translation of English OER or using “as is”</a:t>
            </a:r>
            <a:endParaRPr sz="2100">
              <a:solidFill>
                <a:srgbClr val="000000"/>
              </a:solidFill>
              <a:latin typeface="News Cycle"/>
              <a:ea typeface="News Cycle"/>
              <a:cs typeface="News Cycle"/>
              <a:sym typeface="News Cycle"/>
            </a:endParaRPr>
          </a:p>
          <a:p>
            <a:pPr marL="0" lvl="0" indent="0" algn="l" rtl="0">
              <a:spcBef>
                <a:spcPts val="600"/>
              </a:spcBef>
              <a:spcAft>
                <a:spcPts val="0"/>
              </a:spcAft>
              <a:buNone/>
            </a:pPr>
            <a:endParaRPr sz="2100">
              <a:solidFill>
                <a:srgbClr val="000000"/>
              </a:solidFill>
              <a:latin typeface="News Cycle"/>
              <a:ea typeface="News Cycle"/>
              <a:cs typeface="News Cycle"/>
              <a:sym typeface="News Cycle"/>
            </a:endParaRPr>
          </a:p>
        </p:txBody>
      </p:sp>
      <p:sp>
        <p:nvSpPr>
          <p:cNvPr id="353" name="Google Shape;353;p41"/>
          <p:cNvSpPr txBox="1"/>
          <p:nvPr/>
        </p:nvSpPr>
        <p:spPr>
          <a:xfrm>
            <a:off x="611038" y="4420750"/>
            <a:ext cx="7203900" cy="646500"/>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rgbClr val="3C4043"/>
                </a:solidFill>
                <a:latin typeface="News Cycle"/>
                <a:ea typeface="News Cycle"/>
                <a:cs typeface="News Cycle"/>
                <a:sym typeface="News Cycle"/>
              </a:rPr>
              <a:t>Cultural dimension from Table 2: OER, OEP and Social Justice Framework by Hodgkinson-Williams, C. A., &amp; Trotter, H. (2018). A Social Justice Framework for Understanding Open Educational Resources and Practices in the Global South. </a:t>
            </a:r>
            <a:r>
              <a:rPr lang="en" sz="1000" i="1">
                <a:solidFill>
                  <a:srgbClr val="3C4043"/>
                </a:solidFill>
                <a:latin typeface="News Cycle"/>
                <a:ea typeface="News Cycle"/>
                <a:cs typeface="News Cycle"/>
                <a:sym typeface="News Cycle"/>
              </a:rPr>
              <a:t>Journal of Learning for Development</a:t>
            </a:r>
            <a:r>
              <a:rPr lang="en" sz="1000">
                <a:solidFill>
                  <a:srgbClr val="3C4043"/>
                </a:solidFill>
                <a:latin typeface="News Cycle"/>
                <a:ea typeface="News Cycle"/>
                <a:cs typeface="News Cycle"/>
                <a:sym typeface="News Cycle"/>
              </a:rPr>
              <a:t>, 5(3), </a:t>
            </a:r>
            <a:r>
              <a:rPr lang="en" sz="1000" u="sng">
                <a:solidFill>
                  <a:schemeClr val="hlink"/>
                </a:solidFill>
                <a:latin typeface="News Cycle"/>
                <a:ea typeface="News Cycle"/>
                <a:cs typeface="News Cycle"/>
                <a:sym typeface="News Cycle"/>
                <a:hlinkClick r:id="rId3"/>
              </a:rPr>
              <a:t>https://jl4d.org/index.php/ejl4d/article/view/312</a:t>
            </a:r>
            <a:r>
              <a:rPr lang="en" sz="1000">
                <a:latin typeface="News Cycle"/>
                <a:ea typeface="News Cycle"/>
                <a:cs typeface="News Cycle"/>
                <a:sym typeface="News Cycle"/>
              </a:rPr>
              <a:t>, </a:t>
            </a:r>
            <a:r>
              <a:rPr lang="en" sz="1000" u="sng">
                <a:solidFill>
                  <a:schemeClr val="hlink"/>
                </a:solidFill>
                <a:latin typeface="News Cycle"/>
                <a:ea typeface="News Cycle"/>
                <a:cs typeface="News Cycle"/>
                <a:sym typeface="News Cycle"/>
                <a:hlinkClick r:id="rId4"/>
              </a:rPr>
              <a:t>CC BY-SA 4.0</a:t>
            </a:r>
            <a:r>
              <a:rPr lang="en" sz="1000">
                <a:latin typeface="News Cycle"/>
                <a:ea typeface="News Cycle"/>
                <a:cs typeface="News Cycle"/>
                <a:sym typeface="News Cycle"/>
              </a:rPr>
              <a:t>.</a:t>
            </a:r>
            <a:endParaRPr sz="1000">
              <a:latin typeface="News Cycle"/>
              <a:ea typeface="News Cycle"/>
              <a:cs typeface="News Cycle"/>
              <a:sym typeface="News Cycle"/>
            </a:endParaRPr>
          </a:p>
        </p:txBody>
      </p:sp>
      <p:graphicFrame>
        <p:nvGraphicFramePr>
          <p:cNvPr id="354" name="Google Shape;354;p41"/>
          <p:cNvGraphicFramePr/>
          <p:nvPr/>
        </p:nvGraphicFramePr>
        <p:xfrm>
          <a:off x="550500" y="1636950"/>
          <a:ext cx="7324975" cy="2712655"/>
        </p:xfrm>
        <a:graphic>
          <a:graphicData uri="http://schemas.openxmlformats.org/drawingml/2006/table">
            <a:tbl>
              <a:tblPr>
                <a:noFill/>
                <a:tableStyleId>{69664FE1-12BC-44C3-8F36-0C25FC2E0CFC}</a:tableStyleId>
              </a:tblPr>
              <a:tblGrid>
                <a:gridCol w="987225">
                  <a:extLst>
                    <a:ext uri="{9D8B030D-6E8A-4147-A177-3AD203B41FA5}">
                      <a16:colId xmlns:a16="http://schemas.microsoft.com/office/drawing/2014/main" val="20000"/>
                    </a:ext>
                  </a:extLst>
                </a:gridCol>
                <a:gridCol w="1525025">
                  <a:extLst>
                    <a:ext uri="{9D8B030D-6E8A-4147-A177-3AD203B41FA5}">
                      <a16:colId xmlns:a16="http://schemas.microsoft.com/office/drawing/2014/main" val="20001"/>
                    </a:ext>
                  </a:extLst>
                </a:gridCol>
                <a:gridCol w="2647075">
                  <a:extLst>
                    <a:ext uri="{9D8B030D-6E8A-4147-A177-3AD203B41FA5}">
                      <a16:colId xmlns:a16="http://schemas.microsoft.com/office/drawing/2014/main" val="20002"/>
                    </a:ext>
                  </a:extLst>
                </a:gridCol>
                <a:gridCol w="2165650">
                  <a:extLst>
                    <a:ext uri="{9D8B030D-6E8A-4147-A177-3AD203B41FA5}">
                      <a16:colId xmlns:a16="http://schemas.microsoft.com/office/drawing/2014/main" val="20003"/>
                    </a:ext>
                  </a:extLst>
                </a:gridCol>
              </a:tblGrid>
              <a:tr h="822925">
                <a:tc>
                  <a:txBody>
                    <a:bodyPr/>
                    <a:lstStyle/>
                    <a:p>
                      <a:pPr marL="0" lvl="0" indent="0" algn="l" rtl="0">
                        <a:spcBef>
                          <a:spcPts val="0"/>
                        </a:spcBef>
                        <a:spcAft>
                          <a:spcPts val="0"/>
                        </a:spcAft>
                        <a:buNone/>
                      </a:pPr>
                      <a:r>
                        <a:rPr lang="en" b="1">
                          <a:latin typeface="News Cycle"/>
                          <a:ea typeface="News Cycle"/>
                          <a:cs typeface="News Cycle"/>
                          <a:sym typeface="News Cycle"/>
                        </a:rPr>
                        <a:t>Dimension</a:t>
                      </a:r>
                      <a:endParaRPr b="1">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b="1">
                          <a:latin typeface="News Cycle"/>
                          <a:ea typeface="News Cycle"/>
                          <a:cs typeface="News Cycle"/>
                          <a:sym typeface="News Cycle"/>
                        </a:rPr>
                        <a:t>Injustices</a:t>
                      </a:r>
                      <a:endParaRPr b="1">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b="1">
                          <a:latin typeface="News Cycle"/>
                          <a:ea typeface="News Cycle"/>
                          <a:cs typeface="News Cycle"/>
                          <a:sym typeface="News Cycle"/>
                        </a:rPr>
                        <a:t>Ameliorative (affirmative) response</a:t>
                      </a:r>
                      <a:endParaRPr b="1">
                        <a:latin typeface="News Cycle"/>
                        <a:ea typeface="News Cycle"/>
                        <a:cs typeface="News Cycle"/>
                        <a:sym typeface="News Cycle"/>
                      </a:endParaRPr>
                    </a:p>
                    <a:p>
                      <a:pPr marL="0" lvl="0" indent="0" algn="l" rtl="0">
                        <a:spcBef>
                          <a:spcPts val="0"/>
                        </a:spcBef>
                        <a:spcAft>
                          <a:spcPts val="0"/>
                        </a:spcAft>
                        <a:buNone/>
                      </a:pPr>
                      <a:r>
                        <a:rPr lang="en">
                          <a:latin typeface="News Cycle"/>
                          <a:ea typeface="News Cycle"/>
                          <a:cs typeface="News Cycle"/>
                          <a:sym typeface="News Cycle"/>
                        </a:rPr>
                        <a:t>Remedial reforms</a:t>
                      </a:r>
                      <a:endParaRPr>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b="1">
                          <a:latin typeface="News Cycle"/>
                          <a:ea typeface="News Cycle"/>
                          <a:cs typeface="News Cycle"/>
                          <a:sym typeface="News Cycle"/>
                        </a:rPr>
                        <a:t>Transformative response</a:t>
                      </a:r>
                      <a:endParaRPr b="1">
                        <a:latin typeface="News Cycle"/>
                        <a:ea typeface="News Cycle"/>
                        <a:cs typeface="News Cycle"/>
                        <a:sym typeface="News Cycle"/>
                      </a:endParaRPr>
                    </a:p>
                    <a:p>
                      <a:pPr marL="0" lvl="0" indent="0" algn="l" rtl="0">
                        <a:spcBef>
                          <a:spcPts val="0"/>
                        </a:spcBef>
                        <a:spcAft>
                          <a:spcPts val="0"/>
                        </a:spcAft>
                        <a:buNone/>
                      </a:pPr>
                      <a:r>
                        <a:rPr lang="en">
                          <a:latin typeface="News Cycle"/>
                          <a:ea typeface="News Cycle"/>
                          <a:cs typeface="News Cycle"/>
                          <a:sym typeface="News Cycle"/>
                        </a:rPr>
                        <a:t>Addressing root causes</a:t>
                      </a:r>
                      <a:endParaRPr>
                        <a:latin typeface="News Cycle"/>
                        <a:ea typeface="News Cycle"/>
                        <a:cs typeface="News Cycle"/>
                        <a:sym typeface="News Cycle"/>
                      </a:endParaRPr>
                    </a:p>
                  </a:txBody>
                  <a:tcPr marL="91425" marR="91425" marT="91425" marB="91425">
                    <a:solidFill>
                      <a:schemeClr val="lt1"/>
                    </a:solidFill>
                  </a:tcPr>
                </a:tc>
                <a:extLst>
                  <a:ext uri="{0D108BD9-81ED-4DB2-BD59-A6C34878D82A}">
                    <a16:rowId xmlns:a16="http://schemas.microsoft.com/office/drawing/2014/main" val="10000"/>
                  </a:ext>
                </a:extLst>
              </a:tr>
              <a:tr h="1874475">
                <a:tc>
                  <a:txBody>
                    <a:bodyPr/>
                    <a:lstStyle/>
                    <a:p>
                      <a:pPr marL="0" lvl="0" indent="0" algn="l" rtl="0">
                        <a:spcBef>
                          <a:spcPts val="0"/>
                        </a:spcBef>
                        <a:spcAft>
                          <a:spcPts val="0"/>
                        </a:spcAft>
                        <a:buNone/>
                      </a:pPr>
                      <a:r>
                        <a:rPr lang="en">
                          <a:latin typeface="News Cycle"/>
                          <a:ea typeface="News Cycle"/>
                          <a:cs typeface="News Cycle"/>
                          <a:sym typeface="News Cycle"/>
                        </a:rPr>
                        <a:t>Cultural</a:t>
                      </a:r>
                      <a:endParaRPr>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a:latin typeface="News Cycle"/>
                          <a:ea typeface="News Cycle"/>
                          <a:cs typeface="News Cycle"/>
                          <a:sym typeface="News Cycle"/>
                        </a:rPr>
                        <a:t>Misrecognition:</a:t>
                      </a:r>
                      <a:endParaRPr>
                        <a:latin typeface="News Cycle"/>
                        <a:ea typeface="News Cycle"/>
                        <a:cs typeface="News Cycle"/>
                        <a:sym typeface="News Cycle"/>
                      </a:endParaRPr>
                    </a:p>
                    <a:p>
                      <a:pPr marL="0" lvl="0" indent="0" algn="l" rtl="0">
                        <a:spcBef>
                          <a:spcPts val="0"/>
                        </a:spcBef>
                        <a:spcAft>
                          <a:spcPts val="0"/>
                        </a:spcAft>
                        <a:buNone/>
                      </a:pPr>
                      <a:r>
                        <a:rPr lang="en" i="1">
                          <a:latin typeface="News Cycle"/>
                          <a:ea typeface="News Cycle"/>
                          <a:cs typeface="News Cycle"/>
                          <a:sym typeface="News Cycle"/>
                        </a:rPr>
                        <a:t>• Using OER “as is” (copying)</a:t>
                      </a:r>
                      <a:endParaRPr i="1">
                        <a:latin typeface="News Cycle"/>
                        <a:ea typeface="News Cycle"/>
                        <a:cs typeface="News Cycle"/>
                        <a:sym typeface="News Cycle"/>
                      </a:endParaRPr>
                    </a:p>
                    <a:p>
                      <a:pPr marL="0" lvl="0" indent="0" algn="l" rtl="0">
                        <a:spcBef>
                          <a:spcPts val="0"/>
                        </a:spcBef>
                        <a:spcAft>
                          <a:spcPts val="0"/>
                        </a:spcAft>
                        <a:buNone/>
                      </a:pPr>
                      <a:r>
                        <a:rPr lang="en" i="1">
                          <a:latin typeface="News Cycle"/>
                          <a:ea typeface="News Cycle"/>
                          <a:cs typeface="News Cycle"/>
                          <a:sym typeface="News Cycle"/>
                        </a:rPr>
                        <a:t>• Translating OER uncritically</a:t>
                      </a:r>
                      <a:endParaRPr i="1">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a:latin typeface="News Cycle"/>
                          <a:ea typeface="News Cycle"/>
                          <a:cs typeface="News Cycle"/>
                          <a:sym typeface="News Cycle"/>
                        </a:rPr>
                        <a:t>Recognition:</a:t>
                      </a:r>
                      <a:endParaRPr>
                        <a:latin typeface="News Cycle"/>
                        <a:ea typeface="News Cycle"/>
                        <a:cs typeface="News Cycle"/>
                        <a:sym typeface="News Cycle"/>
                      </a:endParaRPr>
                    </a:p>
                    <a:p>
                      <a:pPr marL="0" lvl="0" indent="0" algn="l" rtl="0">
                        <a:spcBef>
                          <a:spcPts val="0"/>
                        </a:spcBef>
                        <a:spcAft>
                          <a:spcPts val="0"/>
                        </a:spcAft>
                        <a:buNone/>
                      </a:pPr>
                      <a:r>
                        <a:rPr lang="en" i="1">
                          <a:solidFill>
                            <a:srgbClr val="000000"/>
                          </a:solidFill>
                          <a:latin typeface="News Cycle"/>
                          <a:ea typeface="News Cycle"/>
                          <a:cs typeface="News Cycle"/>
                          <a:sym typeface="News Cycle"/>
                        </a:rPr>
                        <a:t>• Locating and incorporating</a:t>
                      </a:r>
                      <a:endParaRPr i="1">
                        <a:solidFill>
                          <a:srgbClr val="000000"/>
                        </a:solidFill>
                        <a:latin typeface="News Cycle"/>
                        <a:ea typeface="News Cycle"/>
                        <a:cs typeface="News Cycle"/>
                        <a:sym typeface="News Cycle"/>
                      </a:endParaRPr>
                    </a:p>
                    <a:p>
                      <a:pPr marL="0" lvl="0" indent="0" algn="l" rtl="0">
                        <a:spcBef>
                          <a:spcPts val="0"/>
                        </a:spcBef>
                        <a:spcAft>
                          <a:spcPts val="0"/>
                        </a:spcAft>
                        <a:buNone/>
                      </a:pPr>
                      <a:r>
                        <a:rPr lang="en" i="1">
                          <a:solidFill>
                            <a:srgbClr val="000000"/>
                          </a:solidFill>
                          <a:latin typeface="News Cycle"/>
                          <a:ea typeface="News Cycle"/>
                          <a:cs typeface="News Cycle"/>
                          <a:sym typeface="News Cycle"/>
                        </a:rPr>
                        <a:t>• OER used “as is” within local epistemological and cultural contexts</a:t>
                      </a:r>
                      <a:endParaRPr i="1">
                        <a:solidFill>
                          <a:srgbClr val="000000"/>
                        </a:solidFill>
                        <a:latin typeface="News Cycle"/>
                        <a:ea typeface="News Cycle"/>
                        <a:cs typeface="News Cycle"/>
                        <a:sym typeface="News Cycle"/>
                      </a:endParaRPr>
                    </a:p>
                    <a:p>
                      <a:pPr marL="0" lvl="0" indent="0" algn="l" rtl="0">
                        <a:spcBef>
                          <a:spcPts val="0"/>
                        </a:spcBef>
                        <a:spcAft>
                          <a:spcPts val="0"/>
                        </a:spcAft>
                        <a:buNone/>
                      </a:pPr>
                      <a:r>
                        <a:rPr lang="en" i="1">
                          <a:solidFill>
                            <a:srgbClr val="000000"/>
                          </a:solidFill>
                          <a:latin typeface="News Cycle"/>
                          <a:ea typeface="News Cycle"/>
                          <a:cs typeface="News Cycle"/>
                          <a:sym typeface="News Cycle"/>
                        </a:rPr>
                        <a:t>• Translation OER into local languages prudently</a:t>
                      </a:r>
                      <a:endParaRPr i="1">
                        <a:solidFill>
                          <a:srgbClr val="000000"/>
                        </a:solidFill>
                        <a:latin typeface="News Cycle"/>
                        <a:ea typeface="News Cycle"/>
                        <a:cs typeface="News Cycle"/>
                        <a:sym typeface="News Cycle"/>
                      </a:endParaRPr>
                    </a:p>
                  </a:txBody>
                  <a:tcPr marL="91425" marR="91425" marT="91425" marB="91425">
                    <a:solidFill>
                      <a:schemeClr val="lt1"/>
                    </a:solidFill>
                  </a:tcPr>
                </a:tc>
                <a:tc>
                  <a:txBody>
                    <a:bodyPr/>
                    <a:lstStyle/>
                    <a:p>
                      <a:pPr marL="0" lvl="0" indent="0" algn="l" rtl="0">
                        <a:spcBef>
                          <a:spcPts val="0"/>
                        </a:spcBef>
                        <a:spcAft>
                          <a:spcPts val="0"/>
                        </a:spcAft>
                        <a:buNone/>
                      </a:pPr>
                      <a:r>
                        <a:rPr lang="en">
                          <a:latin typeface="News Cycle"/>
                          <a:ea typeface="News Cycle"/>
                          <a:cs typeface="News Cycle"/>
                          <a:sym typeface="News Cycle"/>
                        </a:rPr>
                        <a:t>Re-acculturation:</a:t>
                      </a:r>
                      <a:endParaRPr>
                        <a:latin typeface="News Cycle"/>
                        <a:ea typeface="News Cycle"/>
                        <a:cs typeface="News Cycle"/>
                        <a:sym typeface="News Cycle"/>
                      </a:endParaRPr>
                    </a:p>
                    <a:p>
                      <a:pPr marL="0" lvl="0" indent="0" algn="l" rtl="0">
                        <a:spcBef>
                          <a:spcPts val="0"/>
                        </a:spcBef>
                        <a:spcAft>
                          <a:spcPts val="0"/>
                        </a:spcAft>
                        <a:buNone/>
                      </a:pPr>
                      <a:r>
                        <a:rPr lang="en" sz="1300" i="1">
                          <a:solidFill>
                            <a:srgbClr val="000000"/>
                          </a:solidFill>
                          <a:latin typeface="News Cycle"/>
                          <a:ea typeface="News Cycle"/>
                          <a:cs typeface="News Cycle"/>
                          <a:sym typeface="News Cycle"/>
                        </a:rPr>
                        <a:t>• </a:t>
                      </a:r>
                      <a:r>
                        <a:rPr lang="en" i="1">
                          <a:latin typeface="News Cycle"/>
                          <a:ea typeface="News Cycle"/>
                          <a:cs typeface="News Cycle"/>
                          <a:sym typeface="News Cycle"/>
                        </a:rPr>
                        <a:t>Re-mixing OER critically to engage with and challenge hegemonic perspectives</a:t>
                      </a:r>
                      <a:endParaRPr i="1">
                        <a:latin typeface="News Cycle"/>
                        <a:ea typeface="News Cycle"/>
                        <a:cs typeface="News Cycle"/>
                        <a:sym typeface="News Cycle"/>
                      </a:endParaRPr>
                    </a:p>
                    <a:p>
                      <a:pPr marL="0" lvl="0" indent="0" algn="l" rtl="0">
                        <a:spcBef>
                          <a:spcPts val="0"/>
                        </a:spcBef>
                        <a:spcAft>
                          <a:spcPts val="0"/>
                        </a:spcAft>
                        <a:buNone/>
                      </a:pPr>
                      <a:r>
                        <a:rPr lang="en" sz="1300" i="1">
                          <a:solidFill>
                            <a:srgbClr val="000000"/>
                          </a:solidFill>
                          <a:latin typeface="News Cycle"/>
                          <a:ea typeface="News Cycle"/>
                          <a:cs typeface="News Cycle"/>
                          <a:sym typeface="News Cycle"/>
                        </a:rPr>
                        <a:t>• </a:t>
                      </a:r>
                      <a:r>
                        <a:rPr lang="en" i="1">
                          <a:latin typeface="News Cycle"/>
                          <a:ea typeface="News Cycle"/>
                          <a:cs typeface="News Cycle"/>
                          <a:sym typeface="News Cycle"/>
                        </a:rPr>
                        <a:t>Sharing remixed teaching and learning materials publicly</a:t>
                      </a:r>
                      <a:endParaRPr i="1">
                        <a:latin typeface="News Cycle"/>
                        <a:ea typeface="News Cycle"/>
                        <a:cs typeface="News Cycle"/>
                        <a:sym typeface="News Cycle"/>
                      </a:endParaRPr>
                    </a:p>
                    <a:p>
                      <a:pPr marL="0" lvl="0" indent="0" algn="l" rtl="0">
                        <a:spcBef>
                          <a:spcPts val="0"/>
                        </a:spcBef>
                        <a:spcAft>
                          <a:spcPts val="0"/>
                        </a:spcAft>
                        <a:buNone/>
                      </a:pPr>
                      <a:r>
                        <a:rPr lang="en" sz="1300" i="1">
                          <a:solidFill>
                            <a:srgbClr val="000000"/>
                          </a:solidFill>
                          <a:latin typeface="News Cycle"/>
                          <a:ea typeface="News Cycle"/>
                          <a:cs typeface="News Cycle"/>
                          <a:sym typeface="News Cycle"/>
                        </a:rPr>
                        <a:t>• </a:t>
                      </a:r>
                      <a:r>
                        <a:rPr lang="en" i="1">
                          <a:latin typeface="News Cycle"/>
                          <a:ea typeface="News Cycle"/>
                          <a:cs typeface="News Cycle"/>
                          <a:sym typeface="News Cycle"/>
                        </a:rPr>
                        <a:t>Creation of OER</a:t>
                      </a:r>
                      <a:endParaRPr i="1">
                        <a:latin typeface="News Cycle"/>
                        <a:ea typeface="News Cycle"/>
                        <a:cs typeface="News Cycle"/>
                        <a:sym typeface="News Cycle"/>
                      </a:endParaRPr>
                    </a:p>
                  </a:txBody>
                  <a:tcPr marL="91425" marR="91425" marT="91425" marB="91425">
                    <a:solidFill>
                      <a:schemeClr val="lt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42"/>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31</a:t>
            </a:fld>
            <a:endParaRPr/>
          </a:p>
        </p:txBody>
      </p:sp>
      <p:sp>
        <p:nvSpPr>
          <p:cNvPr id="360" name="Google Shape;360;p42"/>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361" name="Google Shape;361;p42"/>
          <p:cNvSpPr txBox="1">
            <a:spLocks noGrp="1"/>
          </p:cNvSpPr>
          <p:nvPr>
            <p:ph type="body" idx="1"/>
          </p:nvPr>
        </p:nvSpPr>
        <p:spPr>
          <a:xfrm>
            <a:off x="874825" y="1704250"/>
            <a:ext cx="4617600" cy="2259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100" b="1"/>
              <a:t>ChimieOrg101 Labo d’apprentissage</a:t>
            </a:r>
            <a:endParaRPr sz="2100" b="1"/>
          </a:p>
          <a:p>
            <a:pPr marL="0" lvl="0" indent="0" algn="ctr" rtl="0">
              <a:spcBef>
                <a:spcPts val="800"/>
              </a:spcBef>
              <a:spcAft>
                <a:spcPts val="0"/>
              </a:spcAft>
              <a:buNone/>
            </a:pPr>
            <a:r>
              <a:rPr lang="en" sz="2100" u="sng">
                <a:solidFill>
                  <a:schemeClr val="accent3"/>
                </a:solidFill>
                <a:hlinkClick r:id="rId3">
                  <a:extLst>
                    <a:ext uri="{A12FA001-AC4F-418D-AE19-62706E023703}">
                      <ahyp:hlinkClr xmlns:ahyp="http://schemas.microsoft.com/office/drawing/2018/hyperlinkcolor" val="tx"/>
                    </a:ext>
                  </a:extLst>
                </a:hlinkClick>
              </a:rPr>
              <a:t>https://orgchem101.com/index_fr.php</a:t>
            </a:r>
            <a:endParaRPr sz="2600" b="1">
              <a:solidFill>
                <a:schemeClr val="accent3"/>
              </a:solidFill>
            </a:endParaRPr>
          </a:p>
          <a:p>
            <a:pPr marL="0" lvl="0" indent="0" algn="ctr" rtl="0">
              <a:spcBef>
                <a:spcPts val="800"/>
              </a:spcBef>
              <a:spcAft>
                <a:spcPts val="0"/>
              </a:spcAft>
              <a:buNone/>
            </a:pPr>
            <a:endParaRPr sz="2100" b="1">
              <a:solidFill>
                <a:schemeClr val="accent3"/>
              </a:solidFill>
            </a:endParaRPr>
          </a:p>
          <a:p>
            <a:pPr marL="0" lvl="0" indent="0" algn="ctr" rtl="0">
              <a:spcBef>
                <a:spcPts val="800"/>
              </a:spcBef>
              <a:spcAft>
                <a:spcPts val="0"/>
              </a:spcAft>
              <a:buNone/>
            </a:pPr>
            <a:r>
              <a:rPr lang="en" sz="2100" b="1"/>
              <a:t>OrgChem101 Learning Lab</a:t>
            </a:r>
            <a:endParaRPr sz="2100" b="1"/>
          </a:p>
          <a:p>
            <a:pPr marL="0" lvl="0" indent="0" algn="ctr" rtl="0">
              <a:spcBef>
                <a:spcPts val="800"/>
              </a:spcBef>
              <a:spcAft>
                <a:spcPts val="0"/>
              </a:spcAft>
              <a:buNone/>
            </a:pPr>
            <a:r>
              <a:rPr lang="en" sz="2100" u="sng">
                <a:solidFill>
                  <a:schemeClr val="hlink"/>
                </a:solidFill>
                <a:hlinkClick r:id="rId4"/>
              </a:rPr>
              <a:t>https://orgchem101.com/index.php</a:t>
            </a:r>
            <a:r>
              <a:rPr lang="en" sz="2100"/>
              <a:t> </a:t>
            </a:r>
            <a:endParaRPr sz="2100"/>
          </a:p>
          <a:p>
            <a:pPr marL="0" lvl="0" indent="0" algn="ctr" rtl="0">
              <a:spcBef>
                <a:spcPts val="800"/>
              </a:spcBef>
              <a:spcAft>
                <a:spcPts val="0"/>
              </a:spcAft>
              <a:buNone/>
            </a:pPr>
            <a:endParaRPr sz="2100" b="1"/>
          </a:p>
          <a:p>
            <a:pPr marL="0" lvl="0" indent="0" algn="ctr" rtl="0">
              <a:spcBef>
                <a:spcPts val="800"/>
              </a:spcBef>
              <a:spcAft>
                <a:spcPts val="800"/>
              </a:spcAft>
              <a:buNone/>
            </a:pPr>
            <a:endParaRPr sz="1600"/>
          </a:p>
        </p:txBody>
      </p:sp>
      <p:pic>
        <p:nvPicPr>
          <p:cNvPr id="362" name="Google Shape;362;p42"/>
          <p:cNvPicPr preferRelativeResize="0"/>
          <p:nvPr/>
        </p:nvPicPr>
        <p:blipFill>
          <a:blip r:embed="rId5">
            <a:alphaModFix/>
          </a:blip>
          <a:stretch>
            <a:fillRect/>
          </a:stretch>
        </p:blipFill>
        <p:spPr>
          <a:xfrm>
            <a:off x="5492425" y="935705"/>
            <a:ext cx="2484024" cy="3796684"/>
          </a:xfrm>
          <a:prstGeom prst="rect">
            <a:avLst/>
          </a:prstGeom>
          <a:noFill/>
          <a:ln>
            <a:noFill/>
          </a:ln>
          <a:effectLst>
            <a:outerShdw blurRad="57150" dist="19050" dir="5400000" algn="bl" rotWithShape="0">
              <a:srgbClr val="000000">
                <a:alpha val="50000"/>
              </a:srgbClr>
            </a:outerShdw>
          </a:effectLst>
        </p:spPr>
      </p:pic>
      <p:sp>
        <p:nvSpPr>
          <p:cNvPr id="363" name="Google Shape;363;p42"/>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43"/>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32</a:t>
            </a:fld>
            <a:endParaRPr/>
          </a:p>
        </p:txBody>
      </p:sp>
      <p:sp>
        <p:nvSpPr>
          <p:cNvPr id="369" name="Google Shape;369;p43"/>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370" name="Google Shape;370;p43"/>
          <p:cNvSpPr txBox="1">
            <a:spLocks noGrp="1"/>
          </p:cNvSpPr>
          <p:nvPr>
            <p:ph type="body" idx="1"/>
          </p:nvPr>
        </p:nvSpPr>
        <p:spPr>
          <a:xfrm>
            <a:off x="3803225" y="1894125"/>
            <a:ext cx="4642500" cy="21603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100" b="1"/>
              <a:t>Croissance des populations</a:t>
            </a:r>
            <a:endParaRPr sz="2100" b="1"/>
          </a:p>
          <a:p>
            <a:pPr marL="0" lvl="0" indent="0" algn="ctr" rtl="0">
              <a:lnSpc>
                <a:spcPct val="100000"/>
              </a:lnSpc>
              <a:spcBef>
                <a:spcPts val="800"/>
              </a:spcBef>
              <a:spcAft>
                <a:spcPts val="0"/>
              </a:spcAft>
              <a:buNone/>
            </a:pPr>
            <a:r>
              <a:rPr lang="en" sz="2100" u="sng">
                <a:solidFill>
                  <a:schemeClr val="accent3"/>
                </a:solidFill>
                <a:hlinkClick r:id="rId3">
                  <a:extLst>
                    <a:ext uri="{A12FA001-AC4F-418D-AE19-62706E023703}">
                      <ahyp:hlinkClr xmlns:ahyp="http://schemas.microsoft.com/office/drawing/2018/hyperlinkcolor" val="tx"/>
                    </a:ext>
                  </a:extLst>
                </a:hlinkClick>
              </a:rPr>
              <a:t>https://ecosystem-project.com/fr/</a:t>
            </a:r>
            <a:endParaRPr sz="2100"/>
          </a:p>
          <a:p>
            <a:pPr marL="0" lvl="0" indent="0" algn="ctr" rtl="0">
              <a:spcBef>
                <a:spcPts val="800"/>
              </a:spcBef>
              <a:spcAft>
                <a:spcPts val="0"/>
              </a:spcAft>
              <a:buNone/>
            </a:pPr>
            <a:endParaRPr sz="2100"/>
          </a:p>
          <a:p>
            <a:pPr marL="0" lvl="0" indent="0" algn="ctr" rtl="0">
              <a:spcBef>
                <a:spcPts val="800"/>
              </a:spcBef>
              <a:spcAft>
                <a:spcPts val="0"/>
              </a:spcAft>
              <a:buNone/>
            </a:pPr>
            <a:r>
              <a:rPr lang="en" sz="2100" b="1">
                <a:solidFill>
                  <a:srgbClr val="252525"/>
                </a:solidFill>
              </a:rPr>
              <a:t>Ecology: Population Growth</a:t>
            </a:r>
            <a:endParaRPr sz="2100" b="1">
              <a:solidFill>
                <a:srgbClr val="252525"/>
              </a:solidFill>
            </a:endParaRPr>
          </a:p>
          <a:p>
            <a:pPr marL="0" lvl="0" indent="0" algn="ctr" rtl="0">
              <a:spcBef>
                <a:spcPts val="800"/>
              </a:spcBef>
              <a:spcAft>
                <a:spcPts val="0"/>
              </a:spcAft>
              <a:buNone/>
            </a:pPr>
            <a:r>
              <a:rPr lang="en" sz="2100" u="sng">
                <a:solidFill>
                  <a:schemeClr val="hlink"/>
                </a:solidFill>
                <a:hlinkClick r:id="rId4"/>
              </a:rPr>
              <a:t>https://ecosystem-project.com/</a:t>
            </a:r>
            <a:r>
              <a:rPr lang="en" sz="2100"/>
              <a:t> </a:t>
            </a:r>
            <a:endParaRPr sz="2100"/>
          </a:p>
          <a:p>
            <a:pPr marL="0" lvl="0" indent="0" algn="ctr" rtl="0">
              <a:spcBef>
                <a:spcPts val="800"/>
              </a:spcBef>
              <a:spcAft>
                <a:spcPts val="0"/>
              </a:spcAft>
              <a:buNone/>
            </a:pPr>
            <a:endParaRPr sz="2100"/>
          </a:p>
          <a:p>
            <a:pPr marL="0" lvl="0" indent="0" algn="ctr" rtl="0">
              <a:lnSpc>
                <a:spcPct val="100000"/>
              </a:lnSpc>
              <a:spcBef>
                <a:spcPts val="800"/>
              </a:spcBef>
              <a:spcAft>
                <a:spcPts val="800"/>
              </a:spcAft>
              <a:buNone/>
            </a:pPr>
            <a:endParaRPr sz="2100"/>
          </a:p>
        </p:txBody>
      </p:sp>
      <p:pic>
        <p:nvPicPr>
          <p:cNvPr id="371" name="Google Shape;371;p43"/>
          <p:cNvPicPr preferRelativeResize="0"/>
          <p:nvPr/>
        </p:nvPicPr>
        <p:blipFill>
          <a:blip r:embed="rId5">
            <a:alphaModFix/>
          </a:blip>
          <a:stretch>
            <a:fillRect/>
          </a:stretch>
        </p:blipFill>
        <p:spPr>
          <a:xfrm>
            <a:off x="1247525" y="1055025"/>
            <a:ext cx="2555693" cy="3633626"/>
          </a:xfrm>
          <a:prstGeom prst="rect">
            <a:avLst/>
          </a:prstGeom>
          <a:noFill/>
          <a:ln>
            <a:noFill/>
          </a:ln>
          <a:effectLst>
            <a:outerShdw blurRad="57150" dist="19050" dir="5400000" algn="bl" rotWithShape="0">
              <a:srgbClr val="000000">
                <a:alpha val="50000"/>
              </a:srgbClr>
            </a:outerShdw>
          </a:effectLst>
        </p:spPr>
      </p:pic>
      <p:sp>
        <p:nvSpPr>
          <p:cNvPr id="372" name="Google Shape;372;p43"/>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44"/>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33</a:t>
            </a:fld>
            <a:endParaRPr/>
          </a:p>
        </p:txBody>
      </p:sp>
      <p:sp>
        <p:nvSpPr>
          <p:cNvPr id="378" name="Google Shape;378;p44"/>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379" name="Google Shape;379;p44"/>
          <p:cNvSpPr txBox="1">
            <a:spLocks noGrp="1"/>
          </p:cNvSpPr>
          <p:nvPr>
            <p:ph type="body" idx="1"/>
          </p:nvPr>
        </p:nvSpPr>
        <p:spPr>
          <a:xfrm>
            <a:off x="4709725" y="1087725"/>
            <a:ext cx="3549300" cy="3418200"/>
          </a:xfrm>
          <a:prstGeom prst="rect">
            <a:avLst/>
          </a:prstGeom>
        </p:spPr>
        <p:txBody>
          <a:bodyPr spcFirstLastPara="1" wrap="square" lIns="0" tIns="0" rIns="0" bIns="0" anchor="t" anchorCtr="0">
            <a:noAutofit/>
          </a:bodyPr>
          <a:lstStyle/>
          <a:p>
            <a:pPr marL="0" lvl="0" indent="0" algn="ctr" rtl="0">
              <a:lnSpc>
                <a:spcPct val="100000"/>
              </a:lnSpc>
              <a:spcBef>
                <a:spcPts val="0"/>
              </a:spcBef>
              <a:spcAft>
                <a:spcPts val="0"/>
              </a:spcAft>
              <a:buNone/>
            </a:pPr>
            <a:r>
              <a:rPr lang="en" b="1"/>
              <a:t>Enseigner en ligne par le jeu - un livre de recettes </a:t>
            </a:r>
            <a:endParaRPr b="1"/>
          </a:p>
          <a:p>
            <a:pPr marL="0" lvl="0" indent="0" algn="ctr" rtl="0">
              <a:lnSpc>
                <a:spcPct val="100000"/>
              </a:lnSpc>
              <a:spcBef>
                <a:spcPts val="800"/>
              </a:spcBef>
              <a:spcAft>
                <a:spcPts val="0"/>
              </a:spcAft>
              <a:buNone/>
            </a:pPr>
            <a:r>
              <a:rPr lang="en" u="sng">
                <a:solidFill>
                  <a:schemeClr val="hlink"/>
                </a:solidFill>
                <a:hlinkClick r:id="rId3"/>
              </a:rPr>
              <a:t>https://ecampusontario.pressbooks.pub/apprentissageparlejeu/</a:t>
            </a:r>
            <a:r>
              <a:rPr lang="en"/>
              <a:t> </a:t>
            </a:r>
            <a:endParaRPr/>
          </a:p>
          <a:p>
            <a:pPr marL="0" lvl="0" indent="0" algn="ctr" rtl="0">
              <a:lnSpc>
                <a:spcPct val="100000"/>
              </a:lnSpc>
              <a:spcBef>
                <a:spcPts val="800"/>
              </a:spcBef>
              <a:spcAft>
                <a:spcPts val="0"/>
              </a:spcAft>
              <a:buNone/>
            </a:pPr>
            <a:endParaRPr/>
          </a:p>
          <a:p>
            <a:pPr marL="0" lvl="0" indent="0" algn="ctr" rtl="0">
              <a:lnSpc>
                <a:spcPct val="100000"/>
              </a:lnSpc>
              <a:spcBef>
                <a:spcPts val="800"/>
              </a:spcBef>
              <a:spcAft>
                <a:spcPts val="0"/>
              </a:spcAft>
              <a:buNone/>
            </a:pPr>
            <a:r>
              <a:rPr lang="en" b="1"/>
              <a:t>Using Game-Based Learning Online - Cookbook of Recipes</a:t>
            </a:r>
            <a:endParaRPr b="1"/>
          </a:p>
          <a:p>
            <a:pPr marL="0" lvl="0" indent="0" algn="ctr" rtl="0">
              <a:lnSpc>
                <a:spcPct val="100000"/>
              </a:lnSpc>
              <a:spcBef>
                <a:spcPts val="800"/>
              </a:spcBef>
              <a:spcAft>
                <a:spcPts val="800"/>
              </a:spcAft>
              <a:buNone/>
            </a:pPr>
            <a:r>
              <a:rPr lang="en" u="sng">
                <a:solidFill>
                  <a:schemeClr val="hlink"/>
                </a:solidFill>
                <a:hlinkClick r:id="rId4"/>
              </a:rPr>
              <a:t>https://ecampusontario.pressbooks.pub/gamebasedlearning/</a:t>
            </a:r>
            <a:r>
              <a:rPr lang="en"/>
              <a:t> </a:t>
            </a:r>
            <a:endParaRPr/>
          </a:p>
        </p:txBody>
      </p:sp>
      <p:sp>
        <p:nvSpPr>
          <p:cNvPr id="380" name="Google Shape;380;p44"/>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pic>
        <p:nvPicPr>
          <p:cNvPr id="381" name="Google Shape;381;p44"/>
          <p:cNvPicPr preferRelativeResize="0"/>
          <p:nvPr/>
        </p:nvPicPr>
        <p:blipFill>
          <a:blip r:embed="rId5">
            <a:alphaModFix/>
          </a:blip>
          <a:stretch>
            <a:fillRect/>
          </a:stretch>
        </p:blipFill>
        <p:spPr>
          <a:xfrm>
            <a:off x="784425" y="1191203"/>
            <a:ext cx="3549396" cy="2906099"/>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34</a:t>
            </a:fld>
            <a:endParaRPr/>
          </a:p>
        </p:txBody>
      </p:sp>
      <p:sp>
        <p:nvSpPr>
          <p:cNvPr id="387" name="Google Shape;387;p45"/>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388" name="Google Shape;388;p45"/>
          <p:cNvSpPr txBox="1">
            <a:spLocks noGrp="1"/>
          </p:cNvSpPr>
          <p:nvPr>
            <p:ph type="body" idx="1"/>
          </p:nvPr>
        </p:nvSpPr>
        <p:spPr>
          <a:xfrm>
            <a:off x="1060075" y="1550038"/>
            <a:ext cx="3843900" cy="2628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1900" b="1"/>
              <a:t>La chimie générale pour les Gee-Gees</a:t>
            </a:r>
            <a:endParaRPr sz="1900" b="1"/>
          </a:p>
          <a:p>
            <a:pPr marL="0" lvl="0" indent="0" algn="ctr" rtl="0">
              <a:lnSpc>
                <a:spcPct val="100000"/>
              </a:lnSpc>
              <a:spcBef>
                <a:spcPts val="800"/>
              </a:spcBef>
              <a:spcAft>
                <a:spcPts val="0"/>
              </a:spcAft>
              <a:buNone/>
            </a:pPr>
            <a:r>
              <a:rPr lang="en" sz="1900" u="sng">
                <a:solidFill>
                  <a:schemeClr val="hlink"/>
                </a:solidFill>
                <a:hlinkClick r:id="rId3"/>
              </a:rPr>
              <a:t>https://ecampusontario.pressbooks.pub/genchempourlesgeegees/</a:t>
            </a:r>
            <a:r>
              <a:rPr lang="en" sz="1900"/>
              <a:t>  </a:t>
            </a:r>
            <a:endParaRPr sz="1900"/>
          </a:p>
          <a:p>
            <a:pPr marL="0" lvl="0" indent="0" algn="ctr" rtl="0">
              <a:lnSpc>
                <a:spcPct val="100000"/>
              </a:lnSpc>
              <a:spcBef>
                <a:spcPts val="800"/>
              </a:spcBef>
              <a:spcAft>
                <a:spcPts val="0"/>
              </a:spcAft>
              <a:buNone/>
            </a:pPr>
            <a:endParaRPr sz="1900"/>
          </a:p>
          <a:p>
            <a:pPr marL="0" lvl="0" indent="0" algn="ctr" rtl="0">
              <a:lnSpc>
                <a:spcPct val="100000"/>
              </a:lnSpc>
              <a:spcBef>
                <a:spcPts val="800"/>
              </a:spcBef>
              <a:spcAft>
                <a:spcPts val="0"/>
              </a:spcAft>
              <a:buNone/>
            </a:pPr>
            <a:r>
              <a:rPr lang="en" sz="1900" b="1"/>
              <a:t>General Chemistry for Gee-Gees</a:t>
            </a:r>
            <a:endParaRPr sz="1900" b="1"/>
          </a:p>
          <a:p>
            <a:pPr marL="0" lvl="0" indent="0" algn="ctr" rtl="0">
              <a:lnSpc>
                <a:spcPct val="100000"/>
              </a:lnSpc>
              <a:spcBef>
                <a:spcPts val="800"/>
              </a:spcBef>
              <a:spcAft>
                <a:spcPts val="0"/>
              </a:spcAft>
              <a:buNone/>
            </a:pPr>
            <a:r>
              <a:rPr lang="en" sz="1900" u="sng">
                <a:solidFill>
                  <a:schemeClr val="hlink"/>
                </a:solidFill>
                <a:hlinkClick r:id="rId4"/>
              </a:rPr>
              <a:t>https://ecampusontario.pressbooks.pub/genchemforgeegees/</a:t>
            </a:r>
            <a:r>
              <a:rPr lang="en" sz="1900"/>
              <a:t> </a:t>
            </a:r>
            <a:endParaRPr sz="1900"/>
          </a:p>
          <a:p>
            <a:pPr marL="0" lvl="0" indent="0" algn="ctr" rtl="0">
              <a:lnSpc>
                <a:spcPct val="100000"/>
              </a:lnSpc>
              <a:spcBef>
                <a:spcPts val="800"/>
              </a:spcBef>
              <a:spcAft>
                <a:spcPts val="800"/>
              </a:spcAft>
              <a:buNone/>
            </a:pPr>
            <a:endParaRPr sz="1900"/>
          </a:p>
        </p:txBody>
      </p:sp>
      <p:pic>
        <p:nvPicPr>
          <p:cNvPr id="389" name="Google Shape;389;p45"/>
          <p:cNvPicPr preferRelativeResize="0"/>
          <p:nvPr/>
        </p:nvPicPr>
        <p:blipFill>
          <a:blip r:embed="rId5">
            <a:alphaModFix/>
          </a:blip>
          <a:stretch>
            <a:fillRect/>
          </a:stretch>
        </p:blipFill>
        <p:spPr>
          <a:xfrm>
            <a:off x="5177839" y="1105725"/>
            <a:ext cx="2717786" cy="3517574"/>
          </a:xfrm>
          <a:prstGeom prst="rect">
            <a:avLst/>
          </a:prstGeom>
          <a:noFill/>
          <a:ln>
            <a:noFill/>
          </a:ln>
          <a:effectLst>
            <a:outerShdw blurRad="57150" dist="19050" dir="5400000" algn="bl" rotWithShape="0">
              <a:srgbClr val="000000">
                <a:alpha val="50000"/>
              </a:srgbClr>
            </a:outerShdw>
          </a:effectLst>
        </p:spPr>
      </p:pic>
      <p:sp>
        <p:nvSpPr>
          <p:cNvPr id="390" name="Google Shape;390;p45"/>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6"/>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35</a:t>
            </a:fld>
            <a:endParaRPr/>
          </a:p>
        </p:txBody>
      </p:sp>
      <p:sp>
        <p:nvSpPr>
          <p:cNvPr id="396" name="Google Shape;396;p46"/>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397" name="Google Shape;397;p46"/>
          <p:cNvSpPr txBox="1">
            <a:spLocks noGrp="1"/>
          </p:cNvSpPr>
          <p:nvPr>
            <p:ph type="body" idx="1"/>
          </p:nvPr>
        </p:nvSpPr>
        <p:spPr>
          <a:xfrm>
            <a:off x="4620600" y="1676200"/>
            <a:ext cx="3857700" cy="2247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000" b="1"/>
              <a:t>Comment utiliser Zotero </a:t>
            </a:r>
            <a:endParaRPr sz="2000" b="1"/>
          </a:p>
          <a:p>
            <a:pPr marL="0" lvl="0" indent="0" algn="ctr" rtl="0">
              <a:lnSpc>
                <a:spcPct val="100000"/>
              </a:lnSpc>
              <a:spcBef>
                <a:spcPts val="800"/>
              </a:spcBef>
              <a:spcAft>
                <a:spcPts val="0"/>
              </a:spcAft>
              <a:buNone/>
            </a:pPr>
            <a:r>
              <a:rPr lang="en" sz="2000" u="sng">
                <a:solidFill>
                  <a:schemeClr val="hlink"/>
                </a:solidFill>
                <a:hlinkClick r:id="rId3"/>
              </a:rPr>
              <a:t>https://uottawa.libguides.com/c.php?g=710437&amp;p=5061952</a:t>
            </a:r>
            <a:r>
              <a:rPr lang="en" sz="2000"/>
              <a:t> </a:t>
            </a:r>
            <a:endParaRPr sz="2000"/>
          </a:p>
          <a:p>
            <a:pPr marL="0" lvl="0" indent="0" algn="ctr" rtl="0">
              <a:lnSpc>
                <a:spcPct val="100000"/>
              </a:lnSpc>
              <a:spcBef>
                <a:spcPts val="800"/>
              </a:spcBef>
              <a:spcAft>
                <a:spcPts val="0"/>
              </a:spcAft>
              <a:buNone/>
            </a:pPr>
            <a:endParaRPr sz="2000"/>
          </a:p>
          <a:p>
            <a:pPr marL="0" lvl="0" indent="0" algn="ctr" rtl="0">
              <a:lnSpc>
                <a:spcPct val="100000"/>
              </a:lnSpc>
              <a:spcBef>
                <a:spcPts val="800"/>
              </a:spcBef>
              <a:spcAft>
                <a:spcPts val="0"/>
              </a:spcAft>
              <a:buNone/>
            </a:pPr>
            <a:r>
              <a:rPr lang="en" sz="2000" b="1"/>
              <a:t>How to Use Zotero</a:t>
            </a:r>
            <a:endParaRPr sz="2000" b="1"/>
          </a:p>
          <a:p>
            <a:pPr marL="0" lvl="0" indent="0" algn="ctr" rtl="0">
              <a:lnSpc>
                <a:spcPct val="100000"/>
              </a:lnSpc>
              <a:spcBef>
                <a:spcPts val="800"/>
              </a:spcBef>
              <a:spcAft>
                <a:spcPts val="0"/>
              </a:spcAft>
              <a:buNone/>
            </a:pPr>
            <a:r>
              <a:rPr lang="en" sz="2000" u="sng">
                <a:solidFill>
                  <a:schemeClr val="hlink"/>
                </a:solidFill>
                <a:hlinkClick r:id="rId4"/>
              </a:rPr>
              <a:t>https://uottawa.libguides.com/how_to_use_zotero</a:t>
            </a:r>
            <a:r>
              <a:rPr lang="en" sz="2000"/>
              <a:t> </a:t>
            </a:r>
            <a:endParaRPr sz="2000"/>
          </a:p>
          <a:p>
            <a:pPr marL="0" lvl="0" indent="0" algn="ctr" rtl="0">
              <a:lnSpc>
                <a:spcPct val="100000"/>
              </a:lnSpc>
              <a:spcBef>
                <a:spcPts val="800"/>
              </a:spcBef>
              <a:spcAft>
                <a:spcPts val="0"/>
              </a:spcAft>
              <a:buNone/>
            </a:pPr>
            <a:endParaRPr sz="2000"/>
          </a:p>
          <a:p>
            <a:pPr marL="0" lvl="0" indent="0" algn="l" rtl="0">
              <a:lnSpc>
                <a:spcPct val="100000"/>
              </a:lnSpc>
              <a:spcBef>
                <a:spcPts val="800"/>
              </a:spcBef>
              <a:spcAft>
                <a:spcPts val="800"/>
              </a:spcAft>
              <a:buNone/>
            </a:pPr>
            <a:endParaRPr sz="2000"/>
          </a:p>
        </p:txBody>
      </p:sp>
      <p:pic>
        <p:nvPicPr>
          <p:cNvPr id="398" name="Google Shape;398;p46"/>
          <p:cNvPicPr preferRelativeResize="0"/>
          <p:nvPr/>
        </p:nvPicPr>
        <p:blipFill>
          <a:blip r:embed="rId5">
            <a:alphaModFix/>
          </a:blip>
          <a:stretch>
            <a:fillRect/>
          </a:stretch>
        </p:blipFill>
        <p:spPr>
          <a:xfrm>
            <a:off x="901950" y="1475353"/>
            <a:ext cx="3369926" cy="2649300"/>
          </a:xfrm>
          <a:prstGeom prst="rect">
            <a:avLst/>
          </a:prstGeom>
          <a:noFill/>
          <a:ln>
            <a:noFill/>
          </a:ln>
          <a:effectLst>
            <a:outerShdw blurRad="57150" dist="19050" dir="5400000" algn="bl" rotWithShape="0">
              <a:srgbClr val="000000">
                <a:alpha val="50000"/>
              </a:srgbClr>
            </a:outerShdw>
          </a:effectLst>
        </p:spPr>
      </p:pic>
      <p:sp>
        <p:nvSpPr>
          <p:cNvPr id="399" name="Google Shape;399;p46"/>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4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36</a:t>
            </a:fld>
            <a:endParaRPr/>
          </a:p>
        </p:txBody>
      </p:sp>
      <p:sp>
        <p:nvSpPr>
          <p:cNvPr id="405" name="Google Shape;405;p47"/>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406" name="Google Shape;406;p47"/>
          <p:cNvSpPr txBox="1">
            <a:spLocks noGrp="1"/>
          </p:cNvSpPr>
          <p:nvPr>
            <p:ph type="body" idx="1"/>
          </p:nvPr>
        </p:nvSpPr>
        <p:spPr>
          <a:xfrm>
            <a:off x="4239175" y="1438800"/>
            <a:ext cx="4032000" cy="286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000" b="1"/>
              <a:t>Vous traduisez pour le Canada?</a:t>
            </a:r>
            <a:endParaRPr sz="2000" b="1"/>
          </a:p>
          <a:p>
            <a:pPr marL="0" lvl="0" indent="0" algn="ctr" rtl="0">
              <a:spcBef>
                <a:spcPts val="800"/>
              </a:spcBef>
              <a:spcAft>
                <a:spcPts val="0"/>
              </a:spcAft>
              <a:buNone/>
            </a:pPr>
            <a:r>
              <a:rPr lang="en" sz="2000" u="sng">
                <a:solidFill>
                  <a:schemeClr val="hlink"/>
                </a:solidFill>
                <a:hlinkClick r:id="rId3"/>
              </a:rPr>
              <a:t>https://ecampusontario.pressbooks.pub/voustraduisezpourlecanada/</a:t>
            </a:r>
            <a:r>
              <a:rPr lang="en" sz="2000">
                <a:solidFill>
                  <a:schemeClr val="accent3"/>
                </a:solidFill>
              </a:rPr>
              <a:t> </a:t>
            </a:r>
            <a:endParaRPr sz="2000">
              <a:solidFill>
                <a:schemeClr val="accent3"/>
              </a:solidFill>
            </a:endParaRPr>
          </a:p>
          <a:p>
            <a:pPr marL="0" lvl="0" indent="0" algn="ctr" rtl="0">
              <a:spcBef>
                <a:spcPts val="800"/>
              </a:spcBef>
              <a:spcAft>
                <a:spcPts val="0"/>
              </a:spcAft>
              <a:buNone/>
            </a:pPr>
            <a:endParaRPr sz="2000">
              <a:solidFill>
                <a:schemeClr val="accent3"/>
              </a:solidFill>
            </a:endParaRPr>
          </a:p>
          <a:p>
            <a:pPr marL="0" lvl="0" indent="0" algn="ctr" rtl="0">
              <a:spcBef>
                <a:spcPts val="800"/>
              </a:spcBef>
              <a:spcAft>
                <a:spcPts val="0"/>
              </a:spcAft>
              <a:buNone/>
            </a:pPr>
            <a:r>
              <a:rPr lang="en" sz="2000" b="1"/>
              <a:t>Translating for Canada, eh?</a:t>
            </a:r>
            <a:endParaRPr sz="2000" b="1"/>
          </a:p>
          <a:p>
            <a:pPr marL="0" lvl="0" indent="0" algn="ctr" rtl="0">
              <a:lnSpc>
                <a:spcPct val="100000"/>
              </a:lnSpc>
              <a:spcBef>
                <a:spcPts val="800"/>
              </a:spcBef>
              <a:spcAft>
                <a:spcPts val="800"/>
              </a:spcAft>
              <a:buNone/>
            </a:pPr>
            <a:r>
              <a:rPr lang="en" sz="2000" u="sng">
                <a:solidFill>
                  <a:schemeClr val="hlink"/>
                </a:solidFill>
                <a:hlinkClick r:id="rId4"/>
              </a:rPr>
              <a:t>https://ecampusontario.pressbooks.pub/translatingforcanada/</a:t>
            </a:r>
            <a:r>
              <a:rPr lang="en" sz="2000"/>
              <a:t> </a:t>
            </a:r>
            <a:endParaRPr sz="2000"/>
          </a:p>
        </p:txBody>
      </p:sp>
      <p:sp>
        <p:nvSpPr>
          <p:cNvPr id="407" name="Google Shape;407;p47"/>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pic>
        <p:nvPicPr>
          <p:cNvPr id="408" name="Google Shape;408;p47"/>
          <p:cNvPicPr preferRelativeResize="0"/>
          <p:nvPr/>
        </p:nvPicPr>
        <p:blipFill>
          <a:blip r:embed="rId5">
            <a:alphaModFix/>
          </a:blip>
          <a:stretch>
            <a:fillRect/>
          </a:stretch>
        </p:blipFill>
        <p:spPr>
          <a:xfrm>
            <a:off x="1093150" y="917350"/>
            <a:ext cx="2463579" cy="369355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4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37</a:t>
            </a:fld>
            <a:endParaRPr/>
          </a:p>
        </p:txBody>
      </p:sp>
      <p:sp>
        <p:nvSpPr>
          <p:cNvPr id="414" name="Google Shape;414;p48"/>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415" name="Google Shape;415;p48"/>
          <p:cNvSpPr txBox="1">
            <a:spLocks noGrp="1"/>
          </p:cNvSpPr>
          <p:nvPr>
            <p:ph type="body" idx="1"/>
          </p:nvPr>
        </p:nvSpPr>
        <p:spPr>
          <a:xfrm>
            <a:off x="817450" y="1433900"/>
            <a:ext cx="4032000" cy="29583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000" b="1"/>
              <a:t>Télédétection</a:t>
            </a:r>
            <a:endParaRPr sz="2000" b="1"/>
          </a:p>
          <a:p>
            <a:pPr marL="0" lvl="0" indent="0" algn="ctr" rtl="0">
              <a:spcBef>
                <a:spcPts val="800"/>
              </a:spcBef>
              <a:spcAft>
                <a:spcPts val="0"/>
              </a:spcAft>
              <a:buNone/>
            </a:pPr>
            <a:r>
              <a:rPr lang="en" sz="2000" u="sng">
                <a:solidFill>
                  <a:schemeClr val="hlink"/>
                </a:solidFill>
                <a:hlinkClick r:id="rId3"/>
              </a:rPr>
              <a:t>https://ecampusontario.pressbooks.pub/teledetection/</a:t>
            </a:r>
            <a:r>
              <a:rPr lang="en" sz="2000" b="1">
                <a:solidFill>
                  <a:schemeClr val="accent3"/>
                </a:solidFill>
              </a:rPr>
              <a:t> </a:t>
            </a:r>
            <a:endParaRPr sz="2000" b="1">
              <a:solidFill>
                <a:schemeClr val="accent3"/>
              </a:solidFill>
            </a:endParaRPr>
          </a:p>
          <a:p>
            <a:pPr marL="0" lvl="0" indent="0" algn="ctr" rtl="0">
              <a:spcBef>
                <a:spcPts val="800"/>
              </a:spcBef>
              <a:spcAft>
                <a:spcPts val="0"/>
              </a:spcAft>
              <a:buNone/>
            </a:pPr>
            <a:endParaRPr sz="2000" b="1">
              <a:solidFill>
                <a:schemeClr val="accent3"/>
              </a:solidFill>
            </a:endParaRPr>
          </a:p>
          <a:p>
            <a:pPr marL="0" lvl="0" indent="0" algn="ctr" rtl="0">
              <a:spcBef>
                <a:spcPts val="800"/>
              </a:spcBef>
              <a:spcAft>
                <a:spcPts val="0"/>
              </a:spcAft>
              <a:buNone/>
            </a:pPr>
            <a:r>
              <a:rPr lang="en" sz="2000" b="1"/>
              <a:t>Remote Sensing</a:t>
            </a:r>
            <a:endParaRPr sz="2000" b="1"/>
          </a:p>
          <a:p>
            <a:pPr marL="0" lvl="0" indent="0" algn="ctr" rtl="0">
              <a:lnSpc>
                <a:spcPct val="100000"/>
              </a:lnSpc>
              <a:spcBef>
                <a:spcPts val="800"/>
              </a:spcBef>
              <a:spcAft>
                <a:spcPts val="0"/>
              </a:spcAft>
              <a:buNone/>
            </a:pPr>
            <a:r>
              <a:rPr lang="en" sz="2000" u="sng">
                <a:solidFill>
                  <a:schemeClr val="hlink"/>
                </a:solidFill>
                <a:hlinkClick r:id="rId4"/>
              </a:rPr>
              <a:t>https://ecampusontario.pressbooks.pub/remotesensing/</a:t>
            </a:r>
            <a:r>
              <a:rPr lang="en" sz="2000"/>
              <a:t> </a:t>
            </a:r>
            <a:endParaRPr sz="2000"/>
          </a:p>
          <a:p>
            <a:pPr marL="0" lvl="0" indent="0" algn="ctr" rtl="0">
              <a:lnSpc>
                <a:spcPct val="100000"/>
              </a:lnSpc>
              <a:spcBef>
                <a:spcPts val="800"/>
              </a:spcBef>
              <a:spcAft>
                <a:spcPts val="0"/>
              </a:spcAft>
              <a:buNone/>
            </a:pPr>
            <a:endParaRPr sz="2000"/>
          </a:p>
          <a:p>
            <a:pPr marL="0" lvl="0" indent="0" algn="ctr" rtl="0">
              <a:lnSpc>
                <a:spcPct val="100000"/>
              </a:lnSpc>
              <a:spcBef>
                <a:spcPts val="800"/>
              </a:spcBef>
              <a:spcAft>
                <a:spcPts val="0"/>
              </a:spcAft>
              <a:buNone/>
            </a:pPr>
            <a:endParaRPr sz="2000"/>
          </a:p>
          <a:p>
            <a:pPr marL="0" lvl="0" indent="0" algn="ctr" rtl="0">
              <a:lnSpc>
                <a:spcPct val="100000"/>
              </a:lnSpc>
              <a:spcBef>
                <a:spcPts val="800"/>
              </a:spcBef>
              <a:spcAft>
                <a:spcPts val="800"/>
              </a:spcAft>
              <a:buNone/>
            </a:pPr>
            <a:endParaRPr sz="2000"/>
          </a:p>
        </p:txBody>
      </p:sp>
      <p:sp>
        <p:nvSpPr>
          <p:cNvPr id="416" name="Google Shape;416;p48"/>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Examples of bilingual uOttawa OER</a:t>
            </a:r>
            <a:endParaRPr/>
          </a:p>
        </p:txBody>
      </p:sp>
      <p:pic>
        <p:nvPicPr>
          <p:cNvPr id="417" name="Google Shape;417;p48"/>
          <p:cNvPicPr preferRelativeResize="0"/>
          <p:nvPr/>
        </p:nvPicPr>
        <p:blipFill>
          <a:blip r:embed="rId5">
            <a:alphaModFix/>
          </a:blip>
          <a:stretch>
            <a:fillRect/>
          </a:stretch>
        </p:blipFill>
        <p:spPr>
          <a:xfrm>
            <a:off x="5274425" y="1112250"/>
            <a:ext cx="2612775" cy="348617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49"/>
          <p:cNvSpPr txBox="1">
            <a:spLocks noGrp="1"/>
          </p:cNvSpPr>
          <p:nvPr>
            <p:ph type="title"/>
          </p:nvPr>
        </p:nvSpPr>
        <p:spPr>
          <a:xfrm>
            <a:off x="550500" y="234388"/>
            <a:ext cx="3694500" cy="88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000"/>
              <a:t>Thank you!</a:t>
            </a:r>
            <a:endParaRPr sz="6000"/>
          </a:p>
        </p:txBody>
      </p:sp>
      <p:sp>
        <p:nvSpPr>
          <p:cNvPr id="423" name="Google Shape;423;p49"/>
          <p:cNvSpPr txBox="1">
            <a:spLocks noGrp="1"/>
          </p:cNvSpPr>
          <p:nvPr>
            <p:ph type="body" idx="1"/>
          </p:nvPr>
        </p:nvSpPr>
        <p:spPr>
          <a:xfrm>
            <a:off x="550500" y="1121200"/>
            <a:ext cx="3694500" cy="1985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300" b="1"/>
              <a:t>Questions?</a:t>
            </a:r>
            <a:endParaRPr sz="2100"/>
          </a:p>
          <a:p>
            <a:pPr marL="457200" lvl="0" indent="-342900" algn="l" rtl="0">
              <a:spcBef>
                <a:spcPts val="800"/>
              </a:spcBef>
              <a:spcAft>
                <a:spcPts val="0"/>
              </a:spcAft>
              <a:buSzPts val="1800"/>
              <a:buChar char="▸"/>
            </a:pPr>
            <a:r>
              <a:rPr lang="en" sz="1800" u="sng">
                <a:solidFill>
                  <a:schemeClr val="hlink"/>
                </a:solidFill>
                <a:hlinkClick r:id="rId3"/>
              </a:rPr>
              <a:t>melanie.brunet@uottawa.ca</a:t>
            </a:r>
            <a:endParaRPr sz="1800"/>
          </a:p>
          <a:p>
            <a:pPr marL="457200" lvl="0" indent="0" algn="l" rtl="0">
              <a:spcBef>
                <a:spcPts val="0"/>
              </a:spcBef>
              <a:spcAft>
                <a:spcPts val="0"/>
              </a:spcAft>
              <a:buNone/>
            </a:pPr>
            <a:r>
              <a:rPr lang="en" sz="1800"/>
              <a:t>@MelanieBrunet </a:t>
            </a:r>
            <a:endParaRPr sz="1800"/>
          </a:p>
          <a:p>
            <a:pPr marL="457200" lvl="0" indent="-342900" algn="l" rtl="0">
              <a:spcBef>
                <a:spcPts val="800"/>
              </a:spcBef>
              <a:spcAft>
                <a:spcPts val="0"/>
              </a:spcAft>
              <a:buSzPts val="1800"/>
              <a:buChar char="▸"/>
            </a:pPr>
            <a:r>
              <a:rPr lang="en" sz="1800" u="sng">
                <a:solidFill>
                  <a:schemeClr val="hlink"/>
                </a:solidFill>
                <a:hlinkClick r:id="rId4"/>
              </a:rPr>
              <a:t>m</a:t>
            </a:r>
            <a:r>
              <a:rPr lang="en" sz="1800" u="sng">
                <a:solidFill>
                  <a:schemeClr val="hlink"/>
                </a:solidFill>
                <a:hlinkClick r:id="rId4"/>
              </a:rPr>
              <a:t>ichelle.brown@uottawa.ca</a:t>
            </a:r>
            <a:r>
              <a:rPr lang="en" sz="1800"/>
              <a:t> @LibraryGurrl</a:t>
            </a:r>
            <a:endParaRPr sz="1800"/>
          </a:p>
        </p:txBody>
      </p:sp>
      <p:sp>
        <p:nvSpPr>
          <p:cNvPr id="424" name="Google Shape;424;p4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accent3"/>
                </a:solidFill>
              </a:rPr>
              <a:t>38</a:t>
            </a:fld>
            <a:endParaRPr>
              <a:solidFill>
                <a:schemeClr val="accent3"/>
              </a:solidFill>
            </a:endParaRPr>
          </a:p>
        </p:txBody>
      </p:sp>
      <p:pic>
        <p:nvPicPr>
          <p:cNvPr id="425" name="Google Shape;425;p49"/>
          <p:cNvPicPr preferRelativeResize="0"/>
          <p:nvPr/>
        </p:nvPicPr>
        <p:blipFill rotWithShape="1">
          <a:blip r:embed="rId5">
            <a:alphaModFix/>
          </a:blip>
          <a:srcRect l="8332" t="17158" r="1585" b="2623"/>
          <a:stretch/>
        </p:blipFill>
        <p:spPr>
          <a:xfrm>
            <a:off x="4648220" y="-3176"/>
            <a:ext cx="4343382" cy="5157216"/>
          </a:xfrm>
          <a:custGeom>
            <a:avLst/>
            <a:gdLst/>
            <a:ahLst/>
            <a:cxnLst/>
            <a:rect l="l" t="t" r="r" b="b"/>
            <a:pathLst>
              <a:path w="21600" h="21600" extrusionOk="0">
                <a:moveTo>
                  <a:pt x="7264" y="0"/>
                </a:moveTo>
                <a:lnTo>
                  <a:pt x="7264" y="4855"/>
                </a:lnTo>
                <a:lnTo>
                  <a:pt x="16434" y="3451"/>
                </a:lnTo>
                <a:lnTo>
                  <a:pt x="16434" y="0"/>
                </a:lnTo>
                <a:lnTo>
                  <a:pt x="7264" y="0"/>
                </a:lnTo>
                <a:close/>
                <a:moveTo>
                  <a:pt x="17165" y="0"/>
                </a:moveTo>
                <a:lnTo>
                  <a:pt x="17165" y="1328"/>
                </a:lnTo>
                <a:lnTo>
                  <a:pt x="21600" y="649"/>
                </a:lnTo>
                <a:lnTo>
                  <a:pt x="21600" y="0"/>
                </a:lnTo>
                <a:lnTo>
                  <a:pt x="17165" y="0"/>
                </a:lnTo>
                <a:close/>
                <a:moveTo>
                  <a:pt x="21600" y="1261"/>
                </a:moveTo>
                <a:lnTo>
                  <a:pt x="17165" y="1940"/>
                </a:lnTo>
                <a:lnTo>
                  <a:pt x="17165" y="13789"/>
                </a:lnTo>
                <a:lnTo>
                  <a:pt x="21600" y="13110"/>
                </a:lnTo>
                <a:lnTo>
                  <a:pt x="21600" y="1261"/>
                </a:lnTo>
                <a:close/>
                <a:moveTo>
                  <a:pt x="6534" y="2532"/>
                </a:moveTo>
                <a:lnTo>
                  <a:pt x="0" y="3534"/>
                </a:lnTo>
                <a:lnTo>
                  <a:pt x="0" y="11449"/>
                </a:lnTo>
                <a:lnTo>
                  <a:pt x="6534" y="10449"/>
                </a:lnTo>
                <a:lnTo>
                  <a:pt x="6534" y="2532"/>
                </a:lnTo>
                <a:close/>
                <a:moveTo>
                  <a:pt x="16434" y="4110"/>
                </a:moveTo>
                <a:lnTo>
                  <a:pt x="7264" y="5514"/>
                </a:lnTo>
                <a:lnTo>
                  <a:pt x="7264" y="21600"/>
                </a:lnTo>
                <a:lnTo>
                  <a:pt x="16434" y="21600"/>
                </a:lnTo>
                <a:lnTo>
                  <a:pt x="16434" y="4110"/>
                </a:lnTo>
                <a:close/>
                <a:moveTo>
                  <a:pt x="6534" y="11069"/>
                </a:moveTo>
                <a:lnTo>
                  <a:pt x="0" y="12069"/>
                </a:lnTo>
                <a:lnTo>
                  <a:pt x="0" y="21600"/>
                </a:lnTo>
                <a:lnTo>
                  <a:pt x="6534" y="21600"/>
                </a:lnTo>
                <a:lnTo>
                  <a:pt x="6534" y="11069"/>
                </a:lnTo>
                <a:close/>
                <a:moveTo>
                  <a:pt x="21600" y="13722"/>
                </a:moveTo>
                <a:lnTo>
                  <a:pt x="17165" y="14401"/>
                </a:lnTo>
                <a:lnTo>
                  <a:pt x="17165" y="18629"/>
                </a:lnTo>
                <a:lnTo>
                  <a:pt x="21600" y="17950"/>
                </a:lnTo>
                <a:lnTo>
                  <a:pt x="21600" y="13722"/>
                </a:lnTo>
                <a:close/>
              </a:path>
            </a:pathLst>
          </a:custGeom>
          <a:noFill/>
          <a:ln>
            <a:noFill/>
          </a:ln>
        </p:spPr>
      </p:pic>
      <p:sp>
        <p:nvSpPr>
          <p:cNvPr id="426" name="Google Shape;426;p49"/>
          <p:cNvSpPr txBox="1"/>
          <p:nvPr/>
        </p:nvSpPr>
        <p:spPr>
          <a:xfrm>
            <a:off x="6101725" y="4850950"/>
            <a:ext cx="1858800" cy="292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00">
                <a:solidFill>
                  <a:schemeClr val="lt1"/>
                </a:solidFill>
                <a:latin typeface="News Cycle"/>
                <a:ea typeface="News Cycle"/>
                <a:cs typeface="News Cycle"/>
                <a:sym typeface="News Cycle"/>
              </a:rPr>
              <a:t>Morisset Library by Mélanie Brunet, </a:t>
            </a:r>
            <a:r>
              <a:rPr lang="en" sz="700" u="sng">
                <a:solidFill>
                  <a:schemeClr val="lt1"/>
                </a:solidFill>
                <a:latin typeface="News Cycle"/>
                <a:ea typeface="News Cycle"/>
                <a:cs typeface="News Cycle"/>
                <a:sym typeface="News Cycle"/>
                <a:hlinkClick r:id="rId6">
                  <a:extLst>
                    <a:ext uri="{A12FA001-AC4F-418D-AE19-62706E023703}">
                      <ahyp:hlinkClr xmlns:ahyp="http://schemas.microsoft.com/office/drawing/2018/hyperlinkcolor" val="tx"/>
                    </a:ext>
                  </a:extLst>
                </a:hlinkClick>
              </a:rPr>
              <a:t>CC BY 4.0</a:t>
            </a:r>
            <a:endParaRPr sz="700">
              <a:solidFill>
                <a:schemeClr val="lt1"/>
              </a:solidFill>
              <a:latin typeface="News Cycle"/>
              <a:ea typeface="News Cycle"/>
              <a:cs typeface="News Cycle"/>
              <a:sym typeface="News Cycle"/>
            </a:endParaRPr>
          </a:p>
        </p:txBody>
      </p:sp>
      <p:sp>
        <p:nvSpPr>
          <p:cNvPr id="427" name="Google Shape;427;p49"/>
          <p:cNvSpPr txBox="1"/>
          <p:nvPr/>
        </p:nvSpPr>
        <p:spPr>
          <a:xfrm>
            <a:off x="550500" y="3146400"/>
            <a:ext cx="4048200" cy="179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50" u="sng">
                <a:solidFill>
                  <a:schemeClr val="hlink"/>
                </a:solidFill>
                <a:latin typeface="News Cycle"/>
                <a:ea typeface="News Cycle"/>
                <a:cs typeface="News Cycle"/>
                <a:sym typeface="News Cycle"/>
                <a:hlinkClick r:id="rId7"/>
              </a:rPr>
              <a:t>Geometric Corporate template</a:t>
            </a:r>
            <a:r>
              <a:rPr lang="en" sz="950">
                <a:latin typeface="News Cycle"/>
                <a:ea typeface="News Cycle"/>
                <a:cs typeface="News Cycle"/>
                <a:sym typeface="News Cycle"/>
              </a:rPr>
              <a:t> by Jimena Catalina for SlidesCarnival, </a:t>
            </a:r>
            <a:r>
              <a:rPr lang="en" sz="950" u="sng">
                <a:solidFill>
                  <a:schemeClr val="hlink"/>
                </a:solidFill>
                <a:latin typeface="News Cycle"/>
                <a:ea typeface="News Cycle"/>
                <a:cs typeface="News Cycle"/>
                <a:sym typeface="News Cycle"/>
                <a:hlinkClick r:id="rId8"/>
              </a:rPr>
              <a:t>CC BY 4.0</a:t>
            </a:r>
            <a:endParaRPr sz="950">
              <a:latin typeface="News Cycle"/>
              <a:ea typeface="News Cycle"/>
              <a:cs typeface="News Cycle"/>
              <a:sym typeface="News Cycle"/>
            </a:endParaRPr>
          </a:p>
          <a:p>
            <a:pPr marL="0" lvl="0" indent="0" algn="l" rtl="0">
              <a:spcBef>
                <a:spcPts val="0"/>
              </a:spcBef>
              <a:spcAft>
                <a:spcPts val="0"/>
              </a:spcAft>
              <a:buNone/>
            </a:pPr>
            <a:endParaRPr sz="950">
              <a:latin typeface="News Cycle"/>
              <a:ea typeface="News Cycle"/>
              <a:cs typeface="News Cycle"/>
              <a:sym typeface="News Cycle"/>
            </a:endParaRPr>
          </a:p>
          <a:p>
            <a:pPr marL="0" lvl="0" indent="0" algn="l" rtl="0">
              <a:spcBef>
                <a:spcPts val="0"/>
              </a:spcBef>
              <a:spcAft>
                <a:spcPts val="0"/>
              </a:spcAft>
              <a:buNone/>
            </a:pPr>
            <a:r>
              <a:rPr lang="en" sz="950">
                <a:latin typeface="News Cycle"/>
                <a:ea typeface="News Cycle"/>
                <a:cs typeface="News Cycle"/>
                <a:sym typeface="News Cycle"/>
              </a:rPr>
              <a:t>This presentation is based on the following: </a:t>
            </a:r>
            <a:endParaRPr sz="950">
              <a:latin typeface="News Cycle"/>
              <a:ea typeface="News Cycle"/>
              <a:cs typeface="News Cycle"/>
              <a:sym typeface="News Cycle"/>
            </a:endParaRPr>
          </a:p>
          <a:p>
            <a:pPr marL="0" lvl="0" indent="0" algn="l" rtl="0">
              <a:spcBef>
                <a:spcPts val="0"/>
              </a:spcBef>
              <a:spcAft>
                <a:spcPts val="0"/>
              </a:spcAft>
              <a:buNone/>
            </a:pPr>
            <a:endParaRPr sz="950">
              <a:latin typeface="News Cycle"/>
              <a:ea typeface="News Cycle"/>
              <a:cs typeface="News Cycle"/>
              <a:sym typeface="News Cycle"/>
            </a:endParaRPr>
          </a:p>
          <a:p>
            <a:pPr marL="0" lvl="0" indent="0" algn="l" rtl="0">
              <a:spcBef>
                <a:spcPts val="0"/>
              </a:spcBef>
              <a:spcAft>
                <a:spcPts val="0"/>
              </a:spcAft>
              <a:buNone/>
            </a:pPr>
            <a:r>
              <a:rPr lang="en" sz="950">
                <a:solidFill>
                  <a:srgbClr val="333333"/>
                </a:solidFill>
                <a:latin typeface="News Cycle"/>
                <a:ea typeface="News Cycle"/>
                <a:cs typeface="News Cycle"/>
                <a:sym typeface="News Cycle"/>
              </a:rPr>
              <a:t>Brunet, M. et Godon, D. (2021). Établir un environnement favorable aux REL dans une université canadienne bilingue. OE Global 2021 Online Conference. </a:t>
            </a:r>
            <a:r>
              <a:rPr lang="en" sz="950" u="sng">
                <a:solidFill>
                  <a:schemeClr val="hlink"/>
                </a:solidFill>
                <a:latin typeface="News Cycle"/>
                <a:ea typeface="News Cycle"/>
                <a:cs typeface="News Cycle"/>
                <a:sym typeface="News Cycle"/>
                <a:hlinkClick r:id="rId8"/>
              </a:rPr>
              <a:t>CC BY 4.0</a:t>
            </a:r>
            <a:r>
              <a:rPr lang="en" sz="950">
                <a:solidFill>
                  <a:srgbClr val="333333"/>
                </a:solidFill>
                <a:latin typeface="News Cycle"/>
                <a:ea typeface="News Cycle"/>
                <a:cs typeface="News Cycle"/>
                <a:sym typeface="News Cycle"/>
              </a:rPr>
              <a:t>. </a:t>
            </a:r>
            <a:r>
              <a:rPr lang="en" sz="950" u="sng">
                <a:solidFill>
                  <a:schemeClr val="hlink"/>
                </a:solidFill>
                <a:latin typeface="News Cycle"/>
                <a:ea typeface="News Cycle"/>
                <a:cs typeface="News Cycle"/>
                <a:sym typeface="News Cycle"/>
                <a:hlinkClick r:id="rId9"/>
              </a:rPr>
              <a:t>http://hdl.handle.net/10393/42754</a:t>
            </a:r>
            <a:r>
              <a:rPr lang="en" sz="950">
                <a:solidFill>
                  <a:srgbClr val="333333"/>
                </a:solidFill>
                <a:latin typeface="News Cycle"/>
                <a:ea typeface="News Cycle"/>
                <a:cs typeface="News Cycle"/>
                <a:sym typeface="News Cycle"/>
              </a:rPr>
              <a:t> </a:t>
            </a:r>
            <a:endParaRPr sz="950">
              <a:solidFill>
                <a:srgbClr val="333333"/>
              </a:solidFill>
              <a:latin typeface="News Cycle"/>
              <a:ea typeface="News Cycle"/>
              <a:cs typeface="News Cycle"/>
              <a:sym typeface="News Cycle"/>
            </a:endParaRPr>
          </a:p>
          <a:p>
            <a:pPr marL="0" lvl="0" indent="0" algn="l" rtl="0">
              <a:spcBef>
                <a:spcPts val="0"/>
              </a:spcBef>
              <a:spcAft>
                <a:spcPts val="0"/>
              </a:spcAft>
              <a:buNone/>
            </a:pPr>
            <a:endParaRPr sz="950">
              <a:solidFill>
                <a:srgbClr val="333333"/>
              </a:solidFill>
              <a:latin typeface="News Cycle"/>
              <a:ea typeface="News Cycle"/>
              <a:cs typeface="News Cycle"/>
              <a:sym typeface="News Cycle"/>
            </a:endParaRPr>
          </a:p>
          <a:p>
            <a:pPr marL="0" lvl="0" indent="0" algn="l" rtl="0">
              <a:spcBef>
                <a:spcPts val="0"/>
              </a:spcBef>
              <a:spcAft>
                <a:spcPts val="0"/>
              </a:spcAft>
              <a:buNone/>
            </a:pPr>
            <a:r>
              <a:rPr lang="en" sz="950">
                <a:solidFill>
                  <a:srgbClr val="333333"/>
                </a:solidFill>
                <a:latin typeface="News Cycle"/>
                <a:ea typeface="News Cycle"/>
                <a:cs typeface="News Cycle"/>
                <a:sym typeface="News Cycle"/>
              </a:rPr>
              <a:t>Brunet, M. &amp; Brown, M. (2021). Challenges and Opportunities of OER at a Bilingual Canadian University. Open Education Conference 2021, </a:t>
            </a:r>
            <a:r>
              <a:rPr lang="en" sz="950" u="sng">
                <a:solidFill>
                  <a:schemeClr val="hlink"/>
                </a:solidFill>
                <a:latin typeface="News Cycle"/>
                <a:ea typeface="News Cycle"/>
                <a:cs typeface="News Cycle"/>
                <a:sym typeface="News Cycle"/>
                <a:hlinkClick r:id="rId8"/>
              </a:rPr>
              <a:t>CC BY 4.0</a:t>
            </a:r>
            <a:r>
              <a:rPr lang="en" sz="950">
                <a:solidFill>
                  <a:srgbClr val="333333"/>
                </a:solidFill>
                <a:latin typeface="News Cycle"/>
                <a:ea typeface="News Cycle"/>
                <a:cs typeface="News Cycle"/>
                <a:sym typeface="News Cycle"/>
              </a:rPr>
              <a:t>. </a:t>
            </a:r>
            <a:r>
              <a:rPr lang="en" sz="950" u="sng">
                <a:solidFill>
                  <a:schemeClr val="hlink"/>
                </a:solidFill>
                <a:latin typeface="News Cycle"/>
                <a:ea typeface="News Cycle"/>
                <a:cs typeface="News Cycle"/>
                <a:sym typeface="News Cycle"/>
                <a:hlinkClick r:id="rId10"/>
              </a:rPr>
              <a:t>http://hdl.handle.net/10393/42821</a:t>
            </a:r>
            <a:r>
              <a:rPr lang="en" sz="950">
                <a:solidFill>
                  <a:srgbClr val="333333"/>
                </a:solidFill>
                <a:latin typeface="News Cycle"/>
                <a:ea typeface="News Cycle"/>
                <a:cs typeface="News Cycle"/>
                <a:sym typeface="News Cycle"/>
              </a:rPr>
              <a:t> </a:t>
            </a:r>
            <a:endParaRPr sz="950">
              <a:solidFill>
                <a:srgbClr val="333333"/>
              </a:solidFill>
              <a:latin typeface="News Cycle"/>
              <a:ea typeface="News Cycle"/>
              <a:cs typeface="News Cycle"/>
              <a:sym typeface="News Cycle"/>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50"/>
          <p:cNvSpPr txBox="1">
            <a:spLocks noGrp="1"/>
          </p:cNvSpPr>
          <p:nvPr>
            <p:ph type="body" idx="1"/>
          </p:nvPr>
        </p:nvSpPr>
        <p:spPr>
          <a:xfrm>
            <a:off x="550575" y="1236275"/>
            <a:ext cx="7137900" cy="3452400"/>
          </a:xfrm>
          <a:prstGeom prst="rect">
            <a:avLst/>
          </a:prstGeom>
        </p:spPr>
        <p:txBody>
          <a:bodyPr spcFirstLastPara="1" wrap="square" lIns="0" tIns="0" rIns="0" bIns="0" anchor="t" anchorCtr="0">
            <a:noAutofit/>
          </a:bodyPr>
          <a:lstStyle/>
          <a:p>
            <a:pPr marL="457200" lvl="0" indent="-393700" algn="l" rtl="0">
              <a:lnSpc>
                <a:spcPct val="100000"/>
              </a:lnSpc>
              <a:spcBef>
                <a:spcPts val="1000"/>
              </a:spcBef>
              <a:spcAft>
                <a:spcPts val="0"/>
              </a:spcAft>
              <a:buSzPts val="2600"/>
              <a:buChar char="●"/>
            </a:pPr>
            <a:r>
              <a:rPr lang="en" sz="2600"/>
              <a:t>Why are there so few OER in French and languages other than English?</a:t>
            </a:r>
            <a:endParaRPr sz="2600"/>
          </a:p>
          <a:p>
            <a:pPr marL="457200" lvl="0" indent="-393700" algn="l" rtl="0">
              <a:spcBef>
                <a:spcPts val="1000"/>
              </a:spcBef>
              <a:spcAft>
                <a:spcPts val="0"/>
              </a:spcAft>
              <a:buSzPts val="2600"/>
              <a:buChar char="●"/>
            </a:pPr>
            <a:r>
              <a:rPr lang="en" sz="2600"/>
              <a:t>What are your thoughts and experiences about equity gaps in OER?</a:t>
            </a:r>
            <a:endParaRPr sz="2600"/>
          </a:p>
          <a:p>
            <a:pPr marL="457200" lvl="0" indent="-393700" algn="l" rtl="0">
              <a:spcBef>
                <a:spcPts val="1000"/>
              </a:spcBef>
              <a:spcAft>
                <a:spcPts val="0"/>
              </a:spcAft>
              <a:buSzPts val="2600"/>
              <a:buChar char="●"/>
            </a:pPr>
            <a:r>
              <a:rPr lang="en" sz="2600"/>
              <a:t>What are your thoughts or experiences with translation and localization when adapting existing OER?</a:t>
            </a:r>
            <a:endParaRPr sz="2600"/>
          </a:p>
          <a:p>
            <a:pPr marL="0" lvl="0" indent="0" algn="l" rtl="0">
              <a:spcBef>
                <a:spcPts val="1000"/>
              </a:spcBef>
              <a:spcAft>
                <a:spcPts val="1000"/>
              </a:spcAft>
              <a:buNone/>
            </a:pPr>
            <a:endParaRPr sz="2600"/>
          </a:p>
        </p:txBody>
      </p:sp>
      <p:sp>
        <p:nvSpPr>
          <p:cNvPr id="433" name="Google Shape;433;p50"/>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39</a:t>
            </a:fld>
            <a:endParaRPr/>
          </a:p>
        </p:txBody>
      </p:sp>
      <p:sp>
        <p:nvSpPr>
          <p:cNvPr id="434" name="Google Shape;434;p50"/>
          <p:cNvSpPr txBox="1">
            <a:spLocks noGrp="1"/>
          </p:cNvSpPr>
          <p:nvPr>
            <p:ph type="title" idx="4294967295"/>
          </p:nvPr>
        </p:nvSpPr>
        <p:spPr>
          <a:xfrm>
            <a:off x="550575" y="597975"/>
            <a:ext cx="58680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solidFill>
                  <a:schemeClr val="accent3"/>
                </a:solidFill>
              </a:rPr>
              <a:t>Discussion Prompts</a:t>
            </a:r>
            <a:endParaRPr>
              <a:solidFill>
                <a:schemeClr val="accent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5"/>
          <p:cNvSpPr txBox="1">
            <a:spLocks noGrp="1"/>
          </p:cNvSpPr>
          <p:nvPr>
            <p:ph type="body" idx="1"/>
          </p:nvPr>
        </p:nvSpPr>
        <p:spPr>
          <a:xfrm>
            <a:off x="1350425" y="4688650"/>
            <a:ext cx="6124500" cy="210300"/>
          </a:xfrm>
          <a:prstGeom prst="rect">
            <a:avLst/>
          </a:prstGeom>
          <a:solidFill>
            <a:schemeClr val="lt1"/>
          </a:solidFill>
        </p:spPr>
        <p:txBody>
          <a:bodyPr spcFirstLastPara="1" wrap="square" lIns="0" tIns="0" rIns="0" bIns="0" anchor="t" anchorCtr="0">
            <a:noAutofit/>
          </a:bodyPr>
          <a:lstStyle/>
          <a:p>
            <a:pPr marL="0" lvl="0" indent="0" algn="ctr" rtl="0">
              <a:spcBef>
                <a:spcPts val="0"/>
              </a:spcBef>
              <a:spcAft>
                <a:spcPts val="800"/>
              </a:spcAft>
              <a:buNone/>
            </a:pPr>
            <a:r>
              <a:rPr lang="en" sz="1300"/>
              <a:t>Source: University of Ottawa Library #TextbookBroke campaign, Fall 2019 and Winter 2020</a:t>
            </a:r>
            <a:endParaRPr sz="1300"/>
          </a:p>
        </p:txBody>
      </p:sp>
      <p:sp>
        <p:nvSpPr>
          <p:cNvPr id="159" name="Google Shape;159;p15"/>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sp>
        <p:nvSpPr>
          <p:cNvPr id="160" name="Google Shape;160;p15"/>
          <p:cNvSpPr txBox="1">
            <a:spLocks noGrp="1"/>
          </p:cNvSpPr>
          <p:nvPr>
            <p:ph type="title" idx="4294967295"/>
          </p:nvPr>
        </p:nvSpPr>
        <p:spPr>
          <a:xfrm>
            <a:off x="720600" y="182250"/>
            <a:ext cx="7784400" cy="735300"/>
          </a:xfrm>
          <a:prstGeom prst="rect">
            <a:avLst/>
          </a:prstGeom>
          <a:solidFill>
            <a:schemeClr val="lt1"/>
          </a:solidFill>
        </p:spPr>
        <p:txBody>
          <a:bodyPr spcFirstLastPara="1" wrap="square" lIns="0" tIns="0" rIns="0" bIns="0" anchor="b" anchorCtr="0">
            <a:noAutofit/>
          </a:bodyPr>
          <a:lstStyle/>
          <a:p>
            <a:pPr marL="0" lvl="0" indent="0" algn="ctr" rtl="0">
              <a:spcBef>
                <a:spcPts val="0"/>
              </a:spcBef>
              <a:spcAft>
                <a:spcPts val="0"/>
              </a:spcAft>
              <a:buNone/>
            </a:pPr>
            <a:r>
              <a:rPr lang="en" sz="2600">
                <a:solidFill>
                  <a:schemeClr val="accent3"/>
                </a:solidFill>
              </a:rPr>
              <a:t>Average Reported Spending on Course Materials in 2019-2020 at uOttawa </a:t>
            </a:r>
            <a:r>
              <a:rPr lang="en" sz="2600">
                <a:solidFill>
                  <a:schemeClr val="accent3"/>
                </a:solidFill>
                <a:latin typeface="Oswald ExtraLight"/>
                <a:ea typeface="Oswald ExtraLight"/>
                <a:cs typeface="Oswald ExtraLight"/>
                <a:sym typeface="Oswald ExtraLight"/>
              </a:rPr>
              <a:t>(in CAD)</a:t>
            </a:r>
            <a:endParaRPr sz="2600">
              <a:solidFill>
                <a:schemeClr val="accent3"/>
              </a:solidFill>
              <a:latin typeface="Oswald ExtraLight"/>
              <a:ea typeface="Oswald ExtraLight"/>
              <a:cs typeface="Oswald ExtraLight"/>
              <a:sym typeface="Oswald ExtraLight"/>
            </a:endParaRPr>
          </a:p>
        </p:txBody>
      </p:sp>
      <p:pic>
        <p:nvPicPr>
          <p:cNvPr id="161" name="Google Shape;161;p15"/>
          <p:cNvPicPr preferRelativeResize="0"/>
          <p:nvPr/>
        </p:nvPicPr>
        <p:blipFill>
          <a:blip r:embed="rId3">
            <a:alphaModFix/>
          </a:blip>
          <a:stretch>
            <a:fillRect/>
          </a:stretch>
        </p:blipFill>
        <p:spPr>
          <a:xfrm>
            <a:off x="183025" y="917547"/>
            <a:ext cx="8321975" cy="356845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6"/>
          <p:cNvSpPr txBox="1">
            <a:spLocks noGrp="1"/>
          </p:cNvSpPr>
          <p:nvPr>
            <p:ph type="body" idx="1"/>
          </p:nvPr>
        </p:nvSpPr>
        <p:spPr>
          <a:xfrm>
            <a:off x="1171500" y="4775175"/>
            <a:ext cx="6626100" cy="210300"/>
          </a:xfrm>
          <a:prstGeom prst="rect">
            <a:avLst/>
          </a:prstGeom>
          <a:solidFill>
            <a:schemeClr val="lt1"/>
          </a:solidFill>
        </p:spPr>
        <p:txBody>
          <a:bodyPr spcFirstLastPara="1" wrap="square" lIns="0" tIns="0" rIns="0" bIns="0" anchor="t" anchorCtr="0">
            <a:noAutofit/>
          </a:bodyPr>
          <a:lstStyle/>
          <a:p>
            <a:pPr marL="0" lvl="0" indent="0" algn="ctr" rtl="0">
              <a:lnSpc>
                <a:spcPct val="100000"/>
              </a:lnSpc>
              <a:spcBef>
                <a:spcPts val="0"/>
              </a:spcBef>
              <a:spcAft>
                <a:spcPts val="0"/>
              </a:spcAft>
              <a:buNone/>
            </a:pPr>
            <a:r>
              <a:rPr lang="en" sz="1000"/>
              <a:t>Source: M. Brunet (</a:t>
            </a:r>
            <a:r>
              <a:rPr lang="en" sz="1000">
                <a:solidFill>
                  <a:srgbClr val="333333"/>
                </a:solidFill>
                <a:highlight>
                  <a:srgbClr val="FFFFFF"/>
                </a:highlight>
              </a:rPr>
              <a:t>2020). </a:t>
            </a:r>
            <a:r>
              <a:rPr lang="en" sz="1000" i="1">
                <a:solidFill>
                  <a:srgbClr val="333333"/>
                </a:solidFill>
                <a:highlight>
                  <a:srgbClr val="FFFFFF"/>
                </a:highlight>
              </a:rPr>
              <a:t>Textbook Costs and Affordable Alternatives at the University of Ottawa</a:t>
            </a:r>
            <a:r>
              <a:rPr lang="en" sz="1000">
                <a:solidFill>
                  <a:srgbClr val="333333"/>
                </a:solidFill>
                <a:highlight>
                  <a:srgbClr val="FFFFFF"/>
                </a:highlight>
              </a:rPr>
              <a:t> [presentation]. </a:t>
            </a:r>
            <a:endParaRPr sz="1000">
              <a:solidFill>
                <a:srgbClr val="333333"/>
              </a:solidFill>
              <a:highlight>
                <a:srgbClr val="FFFFFF"/>
              </a:highlight>
            </a:endParaRPr>
          </a:p>
          <a:p>
            <a:pPr marL="0" lvl="0" indent="0" algn="ctr" rtl="0">
              <a:spcBef>
                <a:spcPts val="0"/>
              </a:spcBef>
              <a:spcAft>
                <a:spcPts val="0"/>
              </a:spcAft>
              <a:buNone/>
            </a:pPr>
            <a:r>
              <a:rPr lang="en" sz="1000">
                <a:solidFill>
                  <a:srgbClr val="333333"/>
                </a:solidFill>
                <a:highlight>
                  <a:srgbClr val="FFFFFF"/>
                </a:highlight>
              </a:rPr>
              <a:t>Open Education Week 2020, Ottawa, </a:t>
            </a:r>
            <a:r>
              <a:rPr lang="en" sz="1000" u="sng">
                <a:solidFill>
                  <a:schemeClr val="hlink"/>
                </a:solidFill>
                <a:highlight>
                  <a:srgbClr val="FFFFFF"/>
                </a:highlight>
                <a:hlinkClick r:id="rId3"/>
              </a:rPr>
              <a:t>CC BY-SA 4.0</a:t>
            </a:r>
            <a:r>
              <a:rPr lang="en" sz="1000">
                <a:solidFill>
                  <a:srgbClr val="333333"/>
                </a:solidFill>
                <a:highlight>
                  <a:srgbClr val="FFFFFF"/>
                </a:highlight>
              </a:rPr>
              <a:t>, </a:t>
            </a:r>
            <a:r>
              <a:rPr lang="en" sz="1000" u="sng">
                <a:solidFill>
                  <a:schemeClr val="hlink"/>
                </a:solidFill>
                <a:highlight>
                  <a:srgbClr val="FFFFFF"/>
                </a:highlight>
                <a:hlinkClick r:id="rId4"/>
              </a:rPr>
              <a:t>http://hdl.handle.net/10393/40237</a:t>
            </a:r>
            <a:r>
              <a:rPr lang="en" sz="1000">
                <a:solidFill>
                  <a:srgbClr val="333333"/>
                </a:solidFill>
                <a:highlight>
                  <a:srgbClr val="FFFFFF"/>
                </a:highlight>
              </a:rPr>
              <a:t> </a:t>
            </a:r>
            <a:endParaRPr sz="1000"/>
          </a:p>
        </p:txBody>
      </p:sp>
      <p:sp>
        <p:nvSpPr>
          <p:cNvPr id="167" name="Google Shape;167;p16"/>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
        <p:nvSpPr>
          <p:cNvPr id="168" name="Google Shape;168;p16"/>
          <p:cNvSpPr txBox="1">
            <a:spLocks noGrp="1"/>
          </p:cNvSpPr>
          <p:nvPr>
            <p:ph type="title" idx="4294967295"/>
          </p:nvPr>
        </p:nvSpPr>
        <p:spPr>
          <a:xfrm>
            <a:off x="1084200" y="145575"/>
            <a:ext cx="6800700" cy="735300"/>
          </a:xfrm>
          <a:prstGeom prst="rect">
            <a:avLst/>
          </a:prstGeom>
          <a:solidFill>
            <a:schemeClr val="lt1"/>
          </a:solidFill>
        </p:spPr>
        <p:txBody>
          <a:bodyPr spcFirstLastPara="1" wrap="square" lIns="0" tIns="0" rIns="0" bIns="0" anchor="b" anchorCtr="0">
            <a:noAutofit/>
          </a:bodyPr>
          <a:lstStyle/>
          <a:p>
            <a:pPr marL="0" lvl="0" indent="0" algn="ctr" rtl="0">
              <a:spcBef>
                <a:spcPts val="0"/>
              </a:spcBef>
              <a:spcAft>
                <a:spcPts val="0"/>
              </a:spcAft>
              <a:buNone/>
            </a:pPr>
            <a:r>
              <a:rPr lang="en" sz="2600">
                <a:solidFill>
                  <a:schemeClr val="accent3"/>
                </a:solidFill>
              </a:rPr>
              <a:t>Textbook Costs at uOttawa, 2019-2020</a:t>
            </a:r>
            <a:endParaRPr sz="2600">
              <a:solidFill>
                <a:schemeClr val="accent3"/>
              </a:solidFill>
            </a:endParaRPr>
          </a:p>
          <a:p>
            <a:pPr marL="0" lvl="0" indent="0" algn="ctr" rtl="0">
              <a:spcBef>
                <a:spcPts val="0"/>
              </a:spcBef>
              <a:spcAft>
                <a:spcPts val="0"/>
              </a:spcAft>
              <a:buNone/>
            </a:pPr>
            <a:r>
              <a:rPr lang="en" sz="2600">
                <a:solidFill>
                  <a:schemeClr val="accent3"/>
                </a:solidFill>
                <a:latin typeface="Oswald ExtraLight"/>
                <a:ea typeface="Oswald ExtraLight"/>
                <a:cs typeface="Oswald ExtraLight"/>
                <a:sym typeface="Oswald ExtraLight"/>
              </a:rPr>
              <a:t>Highest enrollment undergraduate programs (in CAD)</a:t>
            </a:r>
            <a:endParaRPr sz="2600">
              <a:solidFill>
                <a:schemeClr val="accent3"/>
              </a:solidFill>
              <a:latin typeface="Oswald ExtraLight"/>
              <a:ea typeface="Oswald ExtraLight"/>
              <a:cs typeface="Oswald ExtraLight"/>
              <a:sym typeface="Oswald ExtraLight"/>
            </a:endParaRPr>
          </a:p>
        </p:txBody>
      </p:sp>
      <p:graphicFrame>
        <p:nvGraphicFramePr>
          <p:cNvPr id="169" name="Google Shape;169;p16"/>
          <p:cNvGraphicFramePr/>
          <p:nvPr/>
        </p:nvGraphicFramePr>
        <p:xfrm>
          <a:off x="947138" y="1025015"/>
          <a:ext cx="7526475" cy="3641750"/>
        </p:xfrm>
        <a:graphic>
          <a:graphicData uri="http://schemas.openxmlformats.org/drawingml/2006/table">
            <a:tbl>
              <a:tblPr>
                <a:noFill/>
                <a:tableStyleId>{69664FE1-12BC-44C3-8F36-0C25FC2E0CFC}</a:tableStyleId>
              </a:tblPr>
              <a:tblGrid>
                <a:gridCol w="3806700">
                  <a:extLst>
                    <a:ext uri="{9D8B030D-6E8A-4147-A177-3AD203B41FA5}">
                      <a16:colId xmlns:a16="http://schemas.microsoft.com/office/drawing/2014/main" val="20000"/>
                    </a:ext>
                  </a:extLst>
                </a:gridCol>
                <a:gridCol w="1902200">
                  <a:extLst>
                    <a:ext uri="{9D8B030D-6E8A-4147-A177-3AD203B41FA5}">
                      <a16:colId xmlns:a16="http://schemas.microsoft.com/office/drawing/2014/main" val="20001"/>
                    </a:ext>
                  </a:extLst>
                </a:gridCol>
                <a:gridCol w="1817575">
                  <a:extLst>
                    <a:ext uri="{9D8B030D-6E8A-4147-A177-3AD203B41FA5}">
                      <a16:colId xmlns:a16="http://schemas.microsoft.com/office/drawing/2014/main" val="20002"/>
                    </a:ext>
                  </a:extLst>
                </a:gridCol>
              </a:tblGrid>
              <a:tr h="404675">
                <a:tc>
                  <a:txBody>
                    <a:bodyPr/>
                    <a:lstStyle/>
                    <a:p>
                      <a:pPr marL="0" lvl="0" indent="0" algn="l" rtl="0">
                        <a:spcBef>
                          <a:spcPts val="0"/>
                        </a:spcBef>
                        <a:spcAft>
                          <a:spcPts val="0"/>
                        </a:spcAft>
                        <a:buNone/>
                      </a:pPr>
                      <a:endParaRPr sz="2300">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latin typeface="News Cycle"/>
                          <a:ea typeface="News Cycle"/>
                          <a:cs typeface="News Cycle"/>
                          <a:sym typeface="News Cycle"/>
                        </a:rPr>
                        <a:t>English</a:t>
                      </a:r>
                      <a:endParaRPr sz="2300" b="1">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latin typeface="News Cycle"/>
                          <a:ea typeface="News Cycle"/>
                          <a:cs typeface="News Cycle"/>
                          <a:sym typeface="News Cycle"/>
                        </a:rPr>
                        <a:t>French</a:t>
                      </a:r>
                      <a:endParaRPr sz="2300" b="1">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Juris Doctor</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solidFill>
                            <a:schemeClr val="accent3"/>
                          </a:solidFill>
                          <a:latin typeface="News Cycle"/>
                          <a:ea typeface="News Cycle"/>
                          <a:cs typeface="News Cycle"/>
                          <a:sym typeface="News Cycle"/>
                        </a:rPr>
                        <a:t>$2,086.75</a:t>
                      </a:r>
                      <a:endParaRPr sz="2300" b="1">
                        <a:solidFill>
                          <a:schemeClr val="accent3"/>
                        </a:solidFill>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$558.69</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Biomedical Sciences</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$1,938.00</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$655.91</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Psychology</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$1,530.45</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$756.37</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Nursing</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$1,037.82</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solidFill>
                            <a:schemeClr val="accent3"/>
                          </a:solidFill>
                          <a:latin typeface="News Cycle"/>
                          <a:ea typeface="News Cycle"/>
                          <a:cs typeface="News Cycle"/>
                          <a:sym typeface="News Cycle"/>
                        </a:rPr>
                        <a:t>$839.25</a:t>
                      </a:r>
                      <a:endParaRPr sz="2300" b="1">
                        <a:solidFill>
                          <a:schemeClr val="accent3"/>
                        </a:solidFill>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Electrical Engineering</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$984.75</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$728.25</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Communication</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$941.70</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$257.87</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Commerce</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$821.00</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$584.68</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Education</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$130.67</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$214.40</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8"/>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Civil Law (L.LL.)</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$699,52</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7"/>
          <p:cNvSpPr txBox="1">
            <a:spLocks noGrp="1"/>
          </p:cNvSpPr>
          <p:nvPr>
            <p:ph type="ctrTitle"/>
          </p:nvPr>
        </p:nvSpPr>
        <p:spPr>
          <a:xfrm>
            <a:off x="550500" y="3348825"/>
            <a:ext cx="36387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a:solidFill>
                  <a:schemeClr val="accent3"/>
                </a:solidFill>
              </a:rPr>
              <a:t>2.</a:t>
            </a:r>
            <a:endParaRPr sz="4000">
              <a:solidFill>
                <a:schemeClr val="accent3"/>
              </a:solidFill>
            </a:endParaRPr>
          </a:p>
          <a:p>
            <a:pPr marL="0" lvl="0" indent="0" algn="l" rtl="0">
              <a:spcBef>
                <a:spcPts val="0"/>
              </a:spcBef>
              <a:spcAft>
                <a:spcPts val="0"/>
              </a:spcAft>
              <a:buNone/>
            </a:pPr>
            <a:r>
              <a:rPr lang="en" sz="4000"/>
              <a:t>Gap in Availability of OER in French</a:t>
            </a:r>
            <a:endParaRPr sz="4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8"/>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English Dominance in OER</a:t>
            </a:r>
            <a:endParaRPr sz="3600"/>
          </a:p>
        </p:txBody>
      </p:sp>
      <p:sp>
        <p:nvSpPr>
          <p:cNvPr id="180" name="Google Shape;180;p1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
        <p:nvSpPr>
          <p:cNvPr id="181" name="Google Shape;181;p18"/>
          <p:cNvSpPr txBox="1"/>
          <p:nvPr/>
        </p:nvSpPr>
        <p:spPr>
          <a:xfrm>
            <a:off x="507300" y="1070350"/>
            <a:ext cx="6150900" cy="5490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2200">
                <a:solidFill>
                  <a:srgbClr val="000000"/>
                </a:solidFill>
                <a:latin typeface="News Cycle"/>
                <a:ea typeface="News Cycle"/>
                <a:cs typeface="News Cycle"/>
                <a:sym typeface="News Cycle"/>
              </a:rPr>
              <a:t>Dominance in Internet infrastructure, use and content</a:t>
            </a:r>
            <a:endParaRPr sz="2200">
              <a:solidFill>
                <a:srgbClr val="000000"/>
              </a:solidFill>
              <a:latin typeface="News Cycle"/>
              <a:ea typeface="News Cycle"/>
              <a:cs typeface="News Cycle"/>
              <a:sym typeface="News Cycle"/>
            </a:endParaRPr>
          </a:p>
          <a:p>
            <a:pPr marL="457200" lvl="0" indent="0" algn="l" rtl="0">
              <a:spcBef>
                <a:spcPts val="600"/>
              </a:spcBef>
              <a:spcAft>
                <a:spcPts val="0"/>
              </a:spcAft>
              <a:buNone/>
            </a:pPr>
            <a:endParaRPr sz="2200">
              <a:solidFill>
                <a:srgbClr val="000000"/>
              </a:solidFill>
              <a:latin typeface="News Cycle"/>
              <a:ea typeface="News Cycle"/>
              <a:cs typeface="News Cycle"/>
              <a:sym typeface="News Cycle"/>
            </a:endParaRPr>
          </a:p>
          <a:p>
            <a:pPr marL="457200" lvl="0" indent="0" algn="l" rtl="0">
              <a:spcBef>
                <a:spcPts val="600"/>
              </a:spcBef>
              <a:spcAft>
                <a:spcPts val="0"/>
              </a:spcAft>
              <a:buNone/>
            </a:pPr>
            <a:endParaRPr sz="2200">
              <a:solidFill>
                <a:srgbClr val="000000"/>
              </a:solidFill>
              <a:latin typeface="News Cycle"/>
              <a:ea typeface="News Cycle"/>
              <a:cs typeface="News Cycle"/>
              <a:sym typeface="News Cycle"/>
            </a:endParaRPr>
          </a:p>
        </p:txBody>
      </p:sp>
      <p:graphicFrame>
        <p:nvGraphicFramePr>
          <p:cNvPr id="182" name="Google Shape;182;p18"/>
          <p:cNvGraphicFramePr/>
          <p:nvPr/>
        </p:nvGraphicFramePr>
        <p:xfrm>
          <a:off x="626200" y="1741700"/>
          <a:ext cx="5913100" cy="2410540"/>
        </p:xfrm>
        <a:graphic>
          <a:graphicData uri="http://schemas.openxmlformats.org/drawingml/2006/table">
            <a:tbl>
              <a:tblPr>
                <a:noFill/>
                <a:tableStyleId>{69664FE1-12BC-44C3-8F36-0C25FC2E0CFC}</a:tableStyleId>
              </a:tblPr>
              <a:tblGrid>
                <a:gridCol w="2623150">
                  <a:extLst>
                    <a:ext uri="{9D8B030D-6E8A-4147-A177-3AD203B41FA5}">
                      <a16:colId xmlns:a16="http://schemas.microsoft.com/office/drawing/2014/main" val="20000"/>
                    </a:ext>
                  </a:extLst>
                </a:gridCol>
                <a:gridCol w="1753350">
                  <a:extLst>
                    <a:ext uri="{9D8B030D-6E8A-4147-A177-3AD203B41FA5}">
                      <a16:colId xmlns:a16="http://schemas.microsoft.com/office/drawing/2014/main" val="20001"/>
                    </a:ext>
                  </a:extLst>
                </a:gridCol>
                <a:gridCol w="1536600">
                  <a:extLst>
                    <a:ext uri="{9D8B030D-6E8A-4147-A177-3AD203B41FA5}">
                      <a16:colId xmlns:a16="http://schemas.microsoft.com/office/drawing/2014/main" val="20002"/>
                    </a:ext>
                  </a:extLst>
                </a:gridCol>
              </a:tblGrid>
              <a:tr h="518125">
                <a:tc gridSpan="3">
                  <a:txBody>
                    <a:bodyPr/>
                    <a:lstStyle/>
                    <a:p>
                      <a:pPr marL="0" lvl="0" indent="0" algn="ctr" rtl="0">
                        <a:spcBef>
                          <a:spcPts val="0"/>
                        </a:spcBef>
                        <a:spcAft>
                          <a:spcPts val="0"/>
                        </a:spcAft>
                        <a:buNone/>
                      </a:pPr>
                      <a:r>
                        <a:rPr lang="en" sz="2200" b="1">
                          <a:latin typeface="News Cycle"/>
                          <a:ea typeface="News Cycle"/>
                          <a:cs typeface="News Cycle"/>
                          <a:sym typeface="News Cycle"/>
                        </a:rPr>
                        <a:t>Internet World Stats </a:t>
                      </a:r>
                      <a:endParaRPr sz="2200" b="1">
                        <a:latin typeface="News Cycle"/>
                        <a:ea typeface="News Cycle"/>
                        <a:cs typeface="News Cycle"/>
                        <a:sym typeface="News Cycle"/>
                      </a:endParaRPr>
                    </a:p>
                    <a:p>
                      <a:pPr marL="0" lvl="0" indent="0" algn="ctr" rtl="0">
                        <a:spcBef>
                          <a:spcPts val="0"/>
                        </a:spcBef>
                        <a:spcAft>
                          <a:spcPts val="0"/>
                        </a:spcAft>
                        <a:buNone/>
                      </a:pPr>
                      <a:r>
                        <a:rPr lang="en" sz="2000">
                          <a:latin typeface="News Cycle"/>
                          <a:ea typeface="News Cycle"/>
                          <a:cs typeface="News Cycle"/>
                          <a:sym typeface="News Cycle"/>
                        </a:rPr>
                        <a:t>(March 31, 2020)</a:t>
                      </a:r>
                      <a:endParaRPr sz="2000">
                        <a:latin typeface="News Cycle"/>
                        <a:ea typeface="News Cycle"/>
                        <a:cs typeface="News Cycle"/>
                        <a:sym typeface="News Cycle"/>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8125">
                <a:tc>
                  <a:txBody>
                    <a:bodyPr/>
                    <a:lstStyle/>
                    <a:p>
                      <a:pPr marL="0" lvl="0" indent="0" algn="l" rtl="0">
                        <a:spcBef>
                          <a:spcPts val="0"/>
                        </a:spcBef>
                        <a:spcAft>
                          <a:spcPts val="0"/>
                        </a:spcAft>
                        <a:buNone/>
                      </a:pP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English</a:t>
                      </a: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French</a:t>
                      </a:r>
                      <a:endParaRPr sz="22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1"/>
                  </a:ext>
                </a:extLst>
              </a:tr>
              <a:tr h="518125">
                <a:tc>
                  <a:txBody>
                    <a:bodyPr/>
                    <a:lstStyle/>
                    <a:p>
                      <a:pPr marL="0" lvl="0" indent="0" algn="l" rtl="0">
                        <a:spcBef>
                          <a:spcPts val="0"/>
                        </a:spcBef>
                        <a:spcAft>
                          <a:spcPts val="0"/>
                        </a:spcAft>
                        <a:buNone/>
                      </a:pPr>
                      <a:r>
                        <a:rPr lang="en" sz="2200">
                          <a:latin typeface="News Cycle"/>
                          <a:ea typeface="News Cycle"/>
                          <a:cs typeface="News Cycle"/>
                          <a:sym typeface="News Cycle"/>
                        </a:rPr>
                        <a:t>Internet Users</a:t>
                      </a: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25.9%</a:t>
                      </a: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3.3%</a:t>
                      </a:r>
                      <a:endParaRPr sz="22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2"/>
                  </a:ext>
                </a:extLst>
              </a:tr>
              <a:tr h="551350">
                <a:tc>
                  <a:txBody>
                    <a:bodyPr/>
                    <a:lstStyle/>
                    <a:p>
                      <a:pPr marL="0" lvl="0" indent="0" algn="l" rtl="0">
                        <a:spcBef>
                          <a:spcPts val="0"/>
                        </a:spcBef>
                        <a:spcAft>
                          <a:spcPts val="0"/>
                        </a:spcAft>
                        <a:buNone/>
                      </a:pPr>
                      <a:r>
                        <a:rPr lang="en" sz="2200">
                          <a:latin typeface="News Cycle"/>
                          <a:ea typeface="News Cycle"/>
                          <a:cs typeface="News Cycle"/>
                          <a:sym typeface="News Cycle"/>
                        </a:rPr>
                        <a:t>Internet Penetration</a:t>
                      </a: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77.5%</a:t>
                      </a:r>
                      <a:endParaRPr sz="2200">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latin typeface="News Cycle"/>
                          <a:ea typeface="News Cycle"/>
                          <a:cs typeface="News Cycle"/>
                          <a:sym typeface="News Cycle"/>
                        </a:rPr>
                        <a:t>35.2%</a:t>
                      </a:r>
                      <a:endParaRPr sz="22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3"/>
                  </a:ext>
                </a:extLst>
              </a:tr>
            </a:tbl>
          </a:graphicData>
        </a:graphic>
      </p:graphicFrame>
      <p:sp>
        <p:nvSpPr>
          <p:cNvPr id="183" name="Google Shape;183;p18"/>
          <p:cNvSpPr txBox="1"/>
          <p:nvPr/>
        </p:nvSpPr>
        <p:spPr>
          <a:xfrm>
            <a:off x="626250" y="4421550"/>
            <a:ext cx="5913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News Cycle"/>
                <a:ea typeface="News Cycle"/>
                <a:cs typeface="News Cycle"/>
                <a:sym typeface="News Cycle"/>
              </a:rPr>
              <a:t>Source: Miniwatts Marketing Group, “Internet World Users by Language: Top 10 Languages,” </a:t>
            </a:r>
            <a:r>
              <a:rPr lang="en" sz="900" i="1">
                <a:solidFill>
                  <a:srgbClr val="000000"/>
                </a:solidFill>
                <a:latin typeface="News Cycle"/>
                <a:ea typeface="News Cycle"/>
                <a:cs typeface="News Cycle"/>
                <a:sym typeface="News Cycle"/>
              </a:rPr>
              <a:t>Internet World Stats: Usage and Population Statistics</a:t>
            </a:r>
            <a:r>
              <a:rPr lang="en" sz="900">
                <a:solidFill>
                  <a:srgbClr val="000000"/>
                </a:solidFill>
                <a:latin typeface="News Cycle"/>
                <a:ea typeface="News Cycle"/>
                <a:cs typeface="News Cycle"/>
                <a:sym typeface="News Cycle"/>
              </a:rPr>
              <a:t>,</a:t>
            </a:r>
            <a:r>
              <a:rPr lang="en" sz="900">
                <a:latin typeface="News Cycle"/>
                <a:ea typeface="News Cycle"/>
                <a:cs typeface="News Cycle"/>
                <a:sym typeface="News Cycle"/>
              </a:rPr>
              <a:t> </a:t>
            </a:r>
            <a:r>
              <a:rPr lang="en" sz="900" u="sng">
                <a:solidFill>
                  <a:schemeClr val="hlink"/>
                </a:solidFill>
                <a:latin typeface="News Cycle"/>
                <a:ea typeface="News Cycle"/>
                <a:cs typeface="News Cycle"/>
                <a:sym typeface="News Cycle"/>
                <a:hlinkClick r:id="rId3"/>
              </a:rPr>
              <a:t>https://www.internetworldstats.com/stats7.htm</a:t>
            </a:r>
            <a:r>
              <a:rPr lang="en" sz="900">
                <a:latin typeface="News Cycle"/>
                <a:ea typeface="News Cycle"/>
                <a:cs typeface="News Cycle"/>
                <a:sym typeface="News Cycle"/>
              </a:rPr>
              <a:t> </a:t>
            </a:r>
            <a:endParaRPr sz="900">
              <a:latin typeface="News Cycle"/>
              <a:ea typeface="News Cycle"/>
              <a:cs typeface="News Cycle"/>
              <a:sym typeface="News Cycle"/>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9"/>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English Dominance in OER</a:t>
            </a:r>
            <a:endParaRPr sz="3600"/>
          </a:p>
        </p:txBody>
      </p:sp>
      <p:sp>
        <p:nvSpPr>
          <p:cNvPr id="189" name="Google Shape;189;p1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
        <p:nvSpPr>
          <p:cNvPr id="190" name="Google Shape;190;p19"/>
          <p:cNvSpPr txBox="1"/>
          <p:nvPr/>
        </p:nvSpPr>
        <p:spPr>
          <a:xfrm>
            <a:off x="474300" y="1022725"/>
            <a:ext cx="6260100" cy="6759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2200">
                <a:solidFill>
                  <a:srgbClr val="000000"/>
                </a:solidFill>
                <a:latin typeface="News Cycle"/>
                <a:ea typeface="News Cycle"/>
                <a:cs typeface="News Cycle"/>
                <a:sym typeface="News Cycle"/>
              </a:rPr>
              <a:t>Dominance in scientific/academic publishing</a:t>
            </a:r>
            <a:r>
              <a:rPr lang="en" sz="2200">
                <a:latin typeface="News Cycle"/>
                <a:ea typeface="News Cycle"/>
                <a:cs typeface="News Cycle"/>
                <a:sym typeface="News Cycle"/>
              </a:rPr>
              <a:t>, </a:t>
            </a:r>
            <a:r>
              <a:rPr lang="en" sz="2200">
                <a:solidFill>
                  <a:srgbClr val="000000"/>
                </a:solidFill>
                <a:latin typeface="News Cycle"/>
                <a:ea typeface="News Cycle"/>
                <a:cs typeface="News Cycle"/>
                <a:sym typeface="News Cycle"/>
              </a:rPr>
              <a:t>including in research about OER</a:t>
            </a:r>
            <a:endParaRPr sz="2200">
              <a:solidFill>
                <a:srgbClr val="000000"/>
              </a:solidFill>
              <a:latin typeface="News Cycle"/>
              <a:ea typeface="News Cycle"/>
              <a:cs typeface="News Cycle"/>
              <a:sym typeface="News Cycle"/>
            </a:endParaRPr>
          </a:p>
          <a:p>
            <a:pPr marL="914400" lvl="0" indent="0" algn="l" rtl="0">
              <a:spcBef>
                <a:spcPts val="600"/>
              </a:spcBef>
              <a:spcAft>
                <a:spcPts val="0"/>
              </a:spcAft>
              <a:buNone/>
            </a:pPr>
            <a:r>
              <a:rPr lang="en" sz="2200">
                <a:solidFill>
                  <a:srgbClr val="000000"/>
                </a:solidFill>
                <a:latin typeface="News Cycle"/>
                <a:ea typeface="News Cycle"/>
                <a:cs typeface="News Cycle"/>
                <a:sym typeface="News Cycle"/>
              </a:rPr>
              <a:t> </a:t>
            </a:r>
            <a:endParaRPr sz="2200">
              <a:solidFill>
                <a:srgbClr val="000000"/>
              </a:solidFill>
              <a:latin typeface="News Cycle"/>
              <a:ea typeface="News Cycle"/>
              <a:cs typeface="News Cycle"/>
              <a:sym typeface="News Cycle"/>
            </a:endParaRPr>
          </a:p>
          <a:p>
            <a:pPr marL="457200" lvl="0" indent="0" algn="l" rtl="0">
              <a:spcBef>
                <a:spcPts val="600"/>
              </a:spcBef>
              <a:spcAft>
                <a:spcPts val="0"/>
              </a:spcAft>
              <a:buNone/>
            </a:pPr>
            <a:endParaRPr sz="2200">
              <a:solidFill>
                <a:srgbClr val="000000"/>
              </a:solidFill>
              <a:latin typeface="News Cycle"/>
              <a:ea typeface="News Cycle"/>
              <a:cs typeface="News Cycle"/>
              <a:sym typeface="News Cycle"/>
            </a:endParaRPr>
          </a:p>
          <a:p>
            <a:pPr marL="457200" lvl="0" indent="0" algn="l" rtl="0">
              <a:spcBef>
                <a:spcPts val="600"/>
              </a:spcBef>
              <a:spcAft>
                <a:spcPts val="0"/>
              </a:spcAft>
              <a:buNone/>
            </a:pPr>
            <a:endParaRPr sz="2200">
              <a:solidFill>
                <a:srgbClr val="000000"/>
              </a:solidFill>
              <a:latin typeface="News Cycle"/>
              <a:ea typeface="News Cycle"/>
              <a:cs typeface="News Cycle"/>
              <a:sym typeface="News Cycle"/>
            </a:endParaRPr>
          </a:p>
          <a:p>
            <a:pPr marL="0" lvl="0" indent="0" algn="l" rtl="0">
              <a:spcBef>
                <a:spcPts val="600"/>
              </a:spcBef>
              <a:spcAft>
                <a:spcPts val="0"/>
              </a:spcAft>
              <a:buNone/>
            </a:pPr>
            <a:endParaRPr sz="2200">
              <a:solidFill>
                <a:srgbClr val="000000"/>
              </a:solidFill>
              <a:latin typeface="News Cycle"/>
              <a:ea typeface="News Cycle"/>
              <a:cs typeface="News Cycle"/>
              <a:sym typeface="News Cycle"/>
            </a:endParaRPr>
          </a:p>
        </p:txBody>
      </p:sp>
      <p:graphicFrame>
        <p:nvGraphicFramePr>
          <p:cNvPr id="191" name="Google Shape;191;p19"/>
          <p:cNvGraphicFramePr/>
          <p:nvPr/>
        </p:nvGraphicFramePr>
        <p:xfrm>
          <a:off x="584200" y="2016725"/>
          <a:ext cx="6040300" cy="1943010"/>
        </p:xfrm>
        <a:graphic>
          <a:graphicData uri="http://schemas.openxmlformats.org/drawingml/2006/table">
            <a:tbl>
              <a:tblPr>
                <a:noFill/>
                <a:tableStyleId>{69664FE1-12BC-44C3-8F36-0C25FC2E0CFC}</a:tableStyleId>
              </a:tblPr>
              <a:tblGrid>
                <a:gridCol w="3838650">
                  <a:extLst>
                    <a:ext uri="{9D8B030D-6E8A-4147-A177-3AD203B41FA5}">
                      <a16:colId xmlns:a16="http://schemas.microsoft.com/office/drawing/2014/main" val="20000"/>
                    </a:ext>
                  </a:extLst>
                </a:gridCol>
                <a:gridCol w="2201650">
                  <a:extLst>
                    <a:ext uri="{9D8B030D-6E8A-4147-A177-3AD203B41FA5}">
                      <a16:colId xmlns:a16="http://schemas.microsoft.com/office/drawing/2014/main" val="20001"/>
                    </a:ext>
                  </a:extLst>
                </a:gridCol>
              </a:tblGrid>
              <a:tr h="614650">
                <a:tc gridSpan="2">
                  <a:txBody>
                    <a:bodyPr/>
                    <a:lstStyle/>
                    <a:p>
                      <a:pPr marL="0" lvl="0" indent="0" algn="ctr" rtl="0">
                        <a:spcBef>
                          <a:spcPts val="0"/>
                        </a:spcBef>
                        <a:spcAft>
                          <a:spcPts val="0"/>
                        </a:spcAft>
                        <a:buNone/>
                      </a:pPr>
                      <a:r>
                        <a:rPr lang="en" sz="2200" b="1">
                          <a:solidFill>
                            <a:srgbClr val="000000"/>
                          </a:solidFill>
                          <a:latin typeface="News Cycle"/>
                          <a:ea typeface="News Cycle"/>
                          <a:cs typeface="News Cycle"/>
                          <a:sym typeface="News Cycle"/>
                        </a:rPr>
                        <a:t>Google Scholar Search in Title </a:t>
                      </a:r>
                      <a:endParaRPr sz="2200" b="1">
                        <a:solidFill>
                          <a:srgbClr val="000000"/>
                        </a:solidFill>
                        <a:latin typeface="News Cycle"/>
                        <a:ea typeface="News Cycle"/>
                        <a:cs typeface="News Cycle"/>
                        <a:sym typeface="News Cycle"/>
                      </a:endParaRPr>
                    </a:p>
                    <a:p>
                      <a:pPr marL="0" lvl="0" indent="0" algn="ctr" rtl="0">
                        <a:spcBef>
                          <a:spcPts val="0"/>
                        </a:spcBef>
                        <a:spcAft>
                          <a:spcPts val="0"/>
                        </a:spcAft>
                        <a:buNone/>
                      </a:pPr>
                      <a:r>
                        <a:rPr lang="en" sz="1700">
                          <a:solidFill>
                            <a:srgbClr val="000000"/>
                          </a:solidFill>
                          <a:latin typeface="News Cycle"/>
                          <a:ea typeface="News Cycle"/>
                          <a:cs typeface="News Cycle"/>
                          <a:sym typeface="News Cycle"/>
                        </a:rPr>
                        <a:t>(</a:t>
                      </a:r>
                      <a:r>
                        <a:rPr lang="en" sz="1700">
                          <a:latin typeface="News Cycle"/>
                          <a:ea typeface="News Cycle"/>
                          <a:cs typeface="News Cycle"/>
                          <a:sym typeface="News Cycle"/>
                        </a:rPr>
                        <a:t>December 10</a:t>
                      </a:r>
                      <a:r>
                        <a:rPr lang="en" sz="1700">
                          <a:solidFill>
                            <a:srgbClr val="000000"/>
                          </a:solidFill>
                          <a:latin typeface="News Cycle"/>
                          <a:ea typeface="News Cycle"/>
                          <a:cs typeface="News Cycle"/>
                          <a:sym typeface="News Cycle"/>
                        </a:rPr>
                        <a:t>, 2021)</a:t>
                      </a:r>
                      <a:endParaRPr sz="1700">
                        <a:solidFill>
                          <a:srgbClr val="000000"/>
                        </a:solidFill>
                        <a:latin typeface="News Cycle"/>
                        <a:ea typeface="News Cycle"/>
                        <a:cs typeface="News Cycle"/>
                        <a:sym typeface="News Cycle"/>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589250">
                <a:tc>
                  <a:txBody>
                    <a:bodyPr/>
                    <a:lstStyle/>
                    <a:p>
                      <a:pPr marL="0" lvl="0" indent="0" algn="l" rtl="0">
                        <a:spcBef>
                          <a:spcPts val="0"/>
                        </a:spcBef>
                        <a:spcAft>
                          <a:spcPts val="0"/>
                        </a:spcAft>
                        <a:buNone/>
                      </a:pPr>
                      <a:r>
                        <a:rPr lang="en" sz="2200">
                          <a:solidFill>
                            <a:srgbClr val="000000"/>
                          </a:solidFill>
                          <a:latin typeface="News Cycle"/>
                          <a:ea typeface="News Cycle"/>
                          <a:cs typeface="News Cycle"/>
                          <a:sym typeface="News Cycle"/>
                        </a:rPr>
                        <a:t>“open educational resources”</a:t>
                      </a:r>
                      <a:endParaRPr sz="2200">
                        <a:solidFill>
                          <a:srgbClr val="000000"/>
                        </a:solidFill>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solidFill>
                            <a:srgbClr val="000000"/>
                          </a:solidFill>
                          <a:latin typeface="News Cycle"/>
                          <a:ea typeface="News Cycle"/>
                          <a:cs typeface="News Cycle"/>
                          <a:sym typeface="News Cycle"/>
                        </a:rPr>
                        <a:t>≈ 4,</a:t>
                      </a:r>
                      <a:r>
                        <a:rPr lang="en" sz="2200">
                          <a:latin typeface="News Cycle"/>
                          <a:ea typeface="News Cycle"/>
                          <a:cs typeface="News Cycle"/>
                          <a:sym typeface="News Cycle"/>
                        </a:rPr>
                        <a:t>200</a:t>
                      </a:r>
                      <a:r>
                        <a:rPr lang="en" sz="2200">
                          <a:solidFill>
                            <a:srgbClr val="000000"/>
                          </a:solidFill>
                          <a:latin typeface="News Cycle"/>
                          <a:ea typeface="News Cycle"/>
                          <a:cs typeface="News Cycle"/>
                          <a:sym typeface="News Cycle"/>
                        </a:rPr>
                        <a:t> results</a:t>
                      </a:r>
                      <a:endParaRPr sz="2200">
                        <a:solidFill>
                          <a:srgbClr val="000000"/>
                        </a:solidFill>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1"/>
                  </a:ext>
                </a:extLst>
              </a:tr>
              <a:tr h="576550">
                <a:tc>
                  <a:txBody>
                    <a:bodyPr/>
                    <a:lstStyle/>
                    <a:p>
                      <a:pPr marL="0" lvl="0" indent="0" algn="l" rtl="0">
                        <a:spcBef>
                          <a:spcPts val="0"/>
                        </a:spcBef>
                        <a:spcAft>
                          <a:spcPts val="0"/>
                        </a:spcAft>
                        <a:buNone/>
                      </a:pPr>
                      <a:r>
                        <a:rPr lang="en" sz="2200">
                          <a:solidFill>
                            <a:srgbClr val="000000"/>
                          </a:solidFill>
                          <a:latin typeface="News Cycle"/>
                          <a:ea typeface="News Cycle"/>
                          <a:cs typeface="News Cycle"/>
                          <a:sym typeface="News Cycle"/>
                        </a:rPr>
                        <a:t>“ressources éducatives libres”</a:t>
                      </a:r>
                      <a:endParaRPr sz="2200">
                        <a:solidFill>
                          <a:srgbClr val="000000"/>
                        </a:solidFill>
                        <a:latin typeface="News Cycle"/>
                        <a:ea typeface="News Cycle"/>
                        <a:cs typeface="News Cycle"/>
                        <a:sym typeface="News Cycle"/>
                      </a:endParaRPr>
                    </a:p>
                  </a:txBody>
                  <a:tcPr marL="91425" marR="91425" marT="91425" marB="91425"/>
                </a:tc>
                <a:tc>
                  <a:txBody>
                    <a:bodyPr/>
                    <a:lstStyle/>
                    <a:p>
                      <a:pPr marL="0" lvl="0" indent="0" algn="l" rtl="0">
                        <a:spcBef>
                          <a:spcPts val="0"/>
                        </a:spcBef>
                        <a:spcAft>
                          <a:spcPts val="0"/>
                        </a:spcAft>
                        <a:buNone/>
                      </a:pPr>
                      <a:r>
                        <a:rPr lang="en" sz="2200">
                          <a:solidFill>
                            <a:srgbClr val="000000"/>
                          </a:solidFill>
                          <a:latin typeface="News Cycle"/>
                          <a:ea typeface="News Cycle"/>
                          <a:cs typeface="News Cycle"/>
                          <a:sym typeface="News Cycle"/>
                        </a:rPr>
                        <a:t>≈ 34 results</a:t>
                      </a:r>
                      <a:endParaRPr sz="2200">
                        <a:solidFill>
                          <a:srgbClr val="000000"/>
                        </a:solidFill>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2"/>
                  </a:ext>
                </a:extLst>
              </a:tr>
            </a:tbl>
          </a:graphicData>
        </a:graphic>
      </p:graphicFrame>
      <p:sp>
        <p:nvSpPr>
          <p:cNvPr id="192" name="Google Shape;192;p19"/>
          <p:cNvSpPr txBox="1"/>
          <p:nvPr/>
        </p:nvSpPr>
        <p:spPr>
          <a:xfrm>
            <a:off x="1118850" y="4349950"/>
            <a:ext cx="4971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latin typeface="News Cycle"/>
                <a:ea typeface="News Cycle"/>
                <a:cs typeface="News Cycle"/>
                <a:sym typeface="News Cycle"/>
              </a:rPr>
              <a:t>Source: Advanced searches performed by M. Brunet using </a:t>
            </a:r>
            <a:r>
              <a:rPr lang="en" sz="1000" u="sng">
                <a:solidFill>
                  <a:schemeClr val="hlink"/>
                </a:solidFill>
                <a:latin typeface="News Cycle"/>
                <a:ea typeface="News Cycle"/>
                <a:cs typeface="News Cycle"/>
                <a:sym typeface="News Cycle"/>
                <a:hlinkClick r:id="rId3"/>
              </a:rPr>
              <a:t>https://scholar.google.com/</a:t>
            </a:r>
            <a:r>
              <a:rPr lang="en" sz="1000">
                <a:latin typeface="News Cycle"/>
                <a:ea typeface="News Cycle"/>
                <a:cs typeface="News Cycle"/>
                <a:sym typeface="News Cycle"/>
              </a:rPr>
              <a:t> </a:t>
            </a:r>
            <a:endParaRPr sz="1000">
              <a:latin typeface="News Cycle"/>
              <a:ea typeface="News Cycle"/>
              <a:cs typeface="News Cycle"/>
              <a:sym typeface="News Cycle"/>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0"/>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300"/>
              <a:t>Comparison with Commercial Textbooks</a:t>
            </a:r>
            <a:endParaRPr sz="3300"/>
          </a:p>
        </p:txBody>
      </p:sp>
      <p:sp>
        <p:nvSpPr>
          <p:cNvPr id="198" name="Google Shape;198;p20"/>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
        <p:nvSpPr>
          <p:cNvPr id="199" name="Google Shape;199;p20"/>
          <p:cNvSpPr txBox="1"/>
          <p:nvPr/>
        </p:nvSpPr>
        <p:spPr>
          <a:xfrm>
            <a:off x="539850" y="1123675"/>
            <a:ext cx="6409200" cy="10848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2200">
                <a:solidFill>
                  <a:srgbClr val="000000"/>
                </a:solidFill>
                <a:latin typeface="News Cycle"/>
                <a:ea typeface="News Cycle"/>
                <a:cs typeface="News Cycle"/>
                <a:sym typeface="News Cycle"/>
              </a:rPr>
              <a:t>Small commercial publishing market for French-language resources</a:t>
            </a:r>
            <a:endParaRPr sz="2200">
              <a:solidFill>
                <a:srgbClr val="000000"/>
              </a:solidFill>
              <a:latin typeface="News Cycle"/>
              <a:ea typeface="News Cycle"/>
              <a:cs typeface="News Cycle"/>
              <a:sym typeface="News Cycle"/>
            </a:endParaRPr>
          </a:p>
          <a:p>
            <a:pPr marL="0" lvl="0" indent="0" algn="l" rtl="0">
              <a:spcBef>
                <a:spcPts val="600"/>
              </a:spcBef>
              <a:spcAft>
                <a:spcPts val="0"/>
              </a:spcAft>
              <a:buNone/>
            </a:pPr>
            <a:endParaRPr sz="2200">
              <a:solidFill>
                <a:srgbClr val="000000"/>
              </a:solidFill>
              <a:latin typeface="News Cycle"/>
              <a:ea typeface="News Cycle"/>
              <a:cs typeface="News Cycle"/>
              <a:sym typeface="News Cycle"/>
            </a:endParaRPr>
          </a:p>
          <a:p>
            <a:pPr marL="0" lvl="0" indent="0" algn="l" rtl="0">
              <a:spcBef>
                <a:spcPts val="600"/>
              </a:spcBef>
              <a:spcAft>
                <a:spcPts val="0"/>
              </a:spcAft>
              <a:buNone/>
            </a:pPr>
            <a:endParaRPr sz="2200">
              <a:solidFill>
                <a:srgbClr val="000000"/>
              </a:solidFill>
              <a:latin typeface="News Cycle"/>
              <a:ea typeface="News Cycle"/>
              <a:cs typeface="News Cycle"/>
              <a:sym typeface="News Cycle"/>
            </a:endParaRPr>
          </a:p>
        </p:txBody>
      </p:sp>
      <p:graphicFrame>
        <p:nvGraphicFramePr>
          <p:cNvPr id="200" name="Google Shape;200;p20"/>
          <p:cNvGraphicFramePr/>
          <p:nvPr/>
        </p:nvGraphicFramePr>
        <p:xfrm>
          <a:off x="661175" y="2093600"/>
          <a:ext cx="5557250" cy="1970600"/>
        </p:xfrm>
        <a:graphic>
          <a:graphicData uri="http://schemas.openxmlformats.org/drawingml/2006/table">
            <a:tbl>
              <a:tblPr>
                <a:noFill/>
                <a:tableStyleId>{69664FE1-12BC-44C3-8F36-0C25FC2E0CFC}</a:tableStyleId>
              </a:tblPr>
              <a:tblGrid>
                <a:gridCol w="2153675">
                  <a:extLst>
                    <a:ext uri="{9D8B030D-6E8A-4147-A177-3AD203B41FA5}">
                      <a16:colId xmlns:a16="http://schemas.microsoft.com/office/drawing/2014/main" val="20000"/>
                    </a:ext>
                  </a:extLst>
                </a:gridCol>
                <a:gridCol w="1836525">
                  <a:extLst>
                    <a:ext uri="{9D8B030D-6E8A-4147-A177-3AD203B41FA5}">
                      <a16:colId xmlns:a16="http://schemas.microsoft.com/office/drawing/2014/main" val="20001"/>
                    </a:ext>
                  </a:extLst>
                </a:gridCol>
                <a:gridCol w="1567050">
                  <a:extLst>
                    <a:ext uri="{9D8B030D-6E8A-4147-A177-3AD203B41FA5}">
                      <a16:colId xmlns:a16="http://schemas.microsoft.com/office/drawing/2014/main" val="20002"/>
                    </a:ext>
                  </a:extLst>
                </a:gridCol>
              </a:tblGrid>
              <a:tr h="381000">
                <a:tc gridSpan="3">
                  <a:txBody>
                    <a:bodyPr/>
                    <a:lstStyle/>
                    <a:p>
                      <a:pPr marL="0" lvl="0" indent="0" algn="ctr" rtl="0">
                        <a:spcBef>
                          <a:spcPts val="0"/>
                        </a:spcBef>
                        <a:spcAft>
                          <a:spcPts val="0"/>
                        </a:spcAft>
                        <a:buNone/>
                      </a:pPr>
                      <a:r>
                        <a:rPr lang="en" sz="2000" b="1">
                          <a:latin typeface="News Cycle"/>
                          <a:ea typeface="News Cycle"/>
                          <a:cs typeface="News Cycle"/>
                          <a:sym typeface="News Cycle"/>
                        </a:rPr>
                        <a:t>Francophone population</a:t>
                      </a:r>
                      <a:endParaRPr sz="2000" b="1">
                        <a:latin typeface="News Cycle"/>
                        <a:ea typeface="News Cycle"/>
                        <a:cs typeface="News Cycle"/>
                        <a:sym typeface="News Cycle"/>
                      </a:endParaRPr>
                    </a:p>
                  </a:txBody>
                  <a:tcPr marL="91425" marR="91425" marT="91425" marB="914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2000">
                          <a:latin typeface="News Cycle"/>
                          <a:ea typeface="News Cycle"/>
                          <a:cs typeface="News Cycle"/>
                          <a:sym typeface="News Cycle"/>
                        </a:rPr>
                        <a:t>Ontario (2016)</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622,415</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4.7%</a:t>
                      </a:r>
                      <a:endParaRPr sz="20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sz="2000">
                          <a:latin typeface="News Cycle"/>
                          <a:ea typeface="News Cycle"/>
                          <a:cs typeface="News Cycle"/>
                          <a:sym typeface="News Cycle"/>
                        </a:rPr>
                        <a:t>Canada (2016)</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7,914,498</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22.8%</a:t>
                      </a:r>
                      <a:endParaRPr sz="20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2"/>
                  </a:ext>
                </a:extLst>
              </a:tr>
              <a:tr h="507650">
                <a:tc>
                  <a:txBody>
                    <a:bodyPr/>
                    <a:lstStyle/>
                    <a:p>
                      <a:pPr marL="0" lvl="0" indent="0" algn="l" rtl="0">
                        <a:spcBef>
                          <a:spcPts val="0"/>
                        </a:spcBef>
                        <a:spcAft>
                          <a:spcPts val="0"/>
                        </a:spcAft>
                        <a:buNone/>
                      </a:pPr>
                      <a:r>
                        <a:rPr lang="en" sz="2000">
                          <a:latin typeface="News Cycle"/>
                          <a:ea typeface="News Cycle"/>
                          <a:cs typeface="News Cycle"/>
                          <a:sym typeface="News Cycle"/>
                        </a:rPr>
                        <a:t>World (2018)</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253,000,000</a:t>
                      </a:r>
                      <a:endParaRPr sz="2000">
                        <a:latin typeface="News Cycle"/>
                        <a:ea typeface="News Cycle"/>
                        <a:cs typeface="News Cycle"/>
                        <a:sym typeface="News Cycle"/>
                      </a:endParaRPr>
                    </a:p>
                  </a:txBody>
                  <a:tcPr marL="91425" marR="91425" marT="91425" marB="91425"/>
                </a:tc>
                <a:tc>
                  <a:txBody>
                    <a:bodyPr/>
                    <a:lstStyle/>
                    <a:p>
                      <a:pPr marL="0" lvl="0" indent="0" algn="r" rtl="0">
                        <a:spcBef>
                          <a:spcPts val="0"/>
                        </a:spcBef>
                        <a:spcAft>
                          <a:spcPts val="0"/>
                        </a:spcAft>
                        <a:buNone/>
                      </a:pPr>
                      <a:r>
                        <a:rPr lang="en" sz="2000">
                          <a:latin typeface="News Cycle"/>
                          <a:ea typeface="News Cycle"/>
                          <a:cs typeface="News Cycle"/>
                          <a:sym typeface="News Cycle"/>
                        </a:rPr>
                        <a:t>3.1%</a:t>
                      </a:r>
                      <a:endParaRPr sz="2000">
                        <a:latin typeface="News Cycle"/>
                        <a:ea typeface="News Cycle"/>
                        <a:cs typeface="News Cycle"/>
                        <a:sym typeface="News Cycle"/>
                      </a:endParaRPr>
                    </a:p>
                  </a:txBody>
                  <a:tcPr marL="91425" marR="91425" marT="91425" marB="91425"/>
                </a:tc>
                <a:extLst>
                  <a:ext uri="{0D108BD9-81ED-4DB2-BD59-A6C34878D82A}">
                    <a16:rowId xmlns:a16="http://schemas.microsoft.com/office/drawing/2014/main" val="10003"/>
                  </a:ext>
                </a:extLst>
              </a:tr>
            </a:tbl>
          </a:graphicData>
        </a:graphic>
      </p:graphicFrame>
      <p:sp>
        <p:nvSpPr>
          <p:cNvPr id="201" name="Google Shape;201;p20"/>
          <p:cNvSpPr txBox="1"/>
          <p:nvPr/>
        </p:nvSpPr>
        <p:spPr>
          <a:xfrm>
            <a:off x="252925" y="4410825"/>
            <a:ext cx="65817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News Cycle"/>
                <a:ea typeface="News Cycle"/>
                <a:cs typeface="News Cycle"/>
                <a:sym typeface="News Cycle"/>
              </a:rPr>
              <a:t>Sources: Government of Ontario, </a:t>
            </a:r>
            <a:r>
              <a:rPr lang="en" sz="900" u="sng">
                <a:solidFill>
                  <a:schemeClr val="hlink"/>
                </a:solidFill>
                <a:latin typeface="News Cycle"/>
                <a:ea typeface="News Cycle"/>
                <a:cs typeface="News Cycle"/>
                <a:sym typeface="News Cycle"/>
                <a:hlinkClick r:id="rId3"/>
              </a:rPr>
              <a:t>https://www.ontario.ca/page/profile-francophone-population-ontario-2016</a:t>
            </a:r>
            <a:r>
              <a:rPr lang="en" sz="900">
                <a:latin typeface="News Cycle"/>
                <a:ea typeface="News Cycle"/>
                <a:cs typeface="News Cycle"/>
                <a:sym typeface="News Cycle"/>
              </a:rPr>
              <a:t>, Canadian Heritage, Government of Canada, </a:t>
            </a:r>
            <a:r>
              <a:rPr lang="en" sz="900" u="sng">
                <a:solidFill>
                  <a:schemeClr val="hlink"/>
                </a:solidFill>
                <a:latin typeface="News Cycle"/>
                <a:ea typeface="News Cycle"/>
                <a:cs typeface="News Cycle"/>
                <a:sym typeface="News Cycle"/>
                <a:hlinkClick r:id="rId4"/>
              </a:rPr>
              <a:t>https://www.canada.ca/en/canadian-heritage/services/official-languages-bilingualism/publications/facts-canadian-francophonie.html</a:t>
            </a:r>
            <a:r>
              <a:rPr lang="en" sz="900">
                <a:latin typeface="News Cycle"/>
                <a:ea typeface="News Cycle"/>
                <a:cs typeface="News Cycle"/>
                <a:sym typeface="News Cycle"/>
              </a:rPr>
              <a:t>, </a:t>
            </a:r>
            <a:endParaRPr sz="900">
              <a:latin typeface="News Cycle"/>
              <a:ea typeface="News Cycle"/>
              <a:cs typeface="News Cycle"/>
              <a:sym typeface="News Cycle"/>
            </a:endParaRPr>
          </a:p>
          <a:p>
            <a:pPr marL="0" lvl="0" indent="0" algn="ctr" rtl="0">
              <a:spcBef>
                <a:spcPts val="0"/>
              </a:spcBef>
              <a:spcAft>
                <a:spcPts val="0"/>
              </a:spcAft>
              <a:buNone/>
            </a:pPr>
            <a:r>
              <a:rPr lang="en" sz="900">
                <a:latin typeface="News Cycle"/>
                <a:ea typeface="News Cycle"/>
                <a:cs typeface="News Cycle"/>
                <a:sym typeface="News Cycle"/>
              </a:rPr>
              <a:t>and OIF, </a:t>
            </a:r>
            <a:r>
              <a:rPr lang="en" sz="900" i="1">
                <a:latin typeface="News Cycle"/>
                <a:ea typeface="News Cycle"/>
                <a:cs typeface="News Cycle"/>
                <a:sym typeface="News Cycle"/>
              </a:rPr>
              <a:t>La langue française dans le monde</a:t>
            </a:r>
            <a:r>
              <a:rPr lang="en" sz="900">
                <a:latin typeface="News Cycle"/>
                <a:ea typeface="News Cycle"/>
                <a:cs typeface="News Cycle"/>
                <a:sym typeface="News Cycle"/>
              </a:rPr>
              <a:t>, </a:t>
            </a:r>
            <a:r>
              <a:rPr lang="en" sz="900" u="sng">
                <a:solidFill>
                  <a:schemeClr val="hlink"/>
                </a:solidFill>
                <a:latin typeface="News Cycle"/>
                <a:ea typeface="News Cycle"/>
                <a:cs typeface="News Cycle"/>
                <a:sym typeface="News Cycle"/>
                <a:hlinkClick r:id="rId5"/>
              </a:rPr>
              <a:t>https://www.francophonie.org/node/305</a:t>
            </a:r>
            <a:r>
              <a:rPr lang="en" sz="900">
                <a:latin typeface="News Cycle"/>
                <a:ea typeface="News Cycle"/>
                <a:cs typeface="News Cycle"/>
                <a:sym typeface="News Cycle"/>
              </a:rPr>
              <a:t>. </a:t>
            </a:r>
            <a:endParaRPr sz="900">
              <a:latin typeface="News Cycle"/>
              <a:ea typeface="News Cycle"/>
              <a:cs typeface="News Cycle"/>
              <a:sym typeface="News Cycle"/>
            </a:endParaRPr>
          </a:p>
        </p:txBody>
      </p:sp>
    </p:spTree>
  </p:cSld>
  <p:clrMapOvr>
    <a:masterClrMapping/>
  </p:clrMapOvr>
</p:sld>
</file>

<file path=ppt/theme/theme1.xml><?xml version="1.0" encoding="utf-8"?>
<a:theme xmlns:a="http://schemas.openxmlformats.org/drawingml/2006/main" name="Jessica template">
  <a:themeElements>
    <a:clrScheme name="Custom 347">
      <a:dk1>
        <a:srgbClr val="062133"/>
      </a:dk1>
      <a:lt1>
        <a:srgbClr val="FFFFFF"/>
      </a:lt1>
      <a:dk2>
        <a:srgbClr val="878E92"/>
      </a:dk2>
      <a:lt2>
        <a:srgbClr val="E9EEF0"/>
      </a:lt2>
      <a:accent1>
        <a:srgbClr val="0DB8CC"/>
      </a:accent1>
      <a:accent2>
        <a:srgbClr val="FFA604"/>
      </a:accent2>
      <a:accent3>
        <a:srgbClr val="00799E"/>
      </a:accent3>
      <a:accent4>
        <a:srgbClr val="32E4C8"/>
      </a:accent4>
      <a:accent5>
        <a:srgbClr val="FFD104"/>
      </a:accent5>
      <a:accent6>
        <a:srgbClr val="2EC9FF"/>
      </a:accent6>
      <a:hlink>
        <a:srgbClr val="00799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5882</Words>
  <Application>Microsoft Office PowerPoint</Application>
  <PresentationFormat>On-screen Show (16:9)</PresentationFormat>
  <Paragraphs>524</Paragraphs>
  <Slides>39</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Calibri</vt:lpstr>
      <vt:lpstr>Oswald</vt:lpstr>
      <vt:lpstr>Roboto</vt:lpstr>
      <vt:lpstr>News Cycle</vt:lpstr>
      <vt:lpstr>Arial</vt:lpstr>
      <vt:lpstr>Oswald ExtraLight</vt:lpstr>
      <vt:lpstr>Jessica template</vt:lpstr>
      <vt:lpstr>OER and the Challenges and Opportunities of Linguistic Equity at a Bilingual Canadian University</vt:lpstr>
      <vt:lpstr>1. Context: The University of Ottawa</vt:lpstr>
      <vt:lpstr>42,000</vt:lpstr>
      <vt:lpstr>Average Reported Spending on Course Materials in 2019-2020 at uOttawa (in CAD)</vt:lpstr>
      <vt:lpstr>Textbook Costs at uOttawa, 2019-2020 Highest enrollment undergraduate programs (in CAD)</vt:lpstr>
      <vt:lpstr>2. Gap in Availability of OER in French</vt:lpstr>
      <vt:lpstr>English Dominance in OER</vt:lpstr>
      <vt:lpstr>English Dominance in OER</vt:lpstr>
      <vt:lpstr>Comparison with Commercial Textbooks</vt:lpstr>
      <vt:lpstr>Comparison with Commercial Textbooks</vt:lpstr>
      <vt:lpstr>Comparison with Commercial Textbooks</vt:lpstr>
      <vt:lpstr>Why Fewer OER in French?</vt:lpstr>
      <vt:lpstr>Why Fewer OER in French?</vt:lpstr>
      <vt:lpstr>3. Equity Challenges</vt:lpstr>
      <vt:lpstr>uOttawa Examples of Language Inequity</vt:lpstr>
      <vt:lpstr>uOttawa Examples of Language Inequity</vt:lpstr>
      <vt:lpstr>Consequences of equity gaps</vt:lpstr>
      <vt:lpstr>4. Opportunities</vt:lpstr>
      <vt:lpstr>University of Ottawa Strategy</vt:lpstr>
      <vt:lpstr>University of Ottawa Strategy</vt:lpstr>
      <vt:lpstr>Open &amp; Affordable Learning Materials Working Group Report</vt:lpstr>
      <vt:lpstr>Open and Affordable Learning Materials Working Group</vt:lpstr>
      <vt:lpstr>Recommendations by Category</vt:lpstr>
      <vt:lpstr>University of Ottawa Library</vt:lpstr>
      <vt:lpstr>uOttawa Library OER Grant</vt:lpstr>
      <vt:lpstr>uOttawa Library OER Grant (2020)</vt:lpstr>
      <vt:lpstr>uOttawa Library OER Grant (2021)</vt:lpstr>
      <vt:lpstr>OER Community of Practice</vt:lpstr>
      <vt:lpstr>Opportunities for uOttawa and Beyond</vt:lpstr>
      <vt:lpstr>Opportunities for uOttawa and Beyond</vt:lpstr>
      <vt:lpstr>Examples of bilingual uOttawa OER</vt:lpstr>
      <vt:lpstr>Examples of bilingual uOttawa OER</vt:lpstr>
      <vt:lpstr>Examples of bilingual uOttawa OER</vt:lpstr>
      <vt:lpstr>Examples of bilingual uOttawa OER</vt:lpstr>
      <vt:lpstr>Examples of bilingual uOttawa OER</vt:lpstr>
      <vt:lpstr>Examples of bilingual uOttawa OER</vt:lpstr>
      <vt:lpstr>Examples of bilingual uOttawa OER</vt:lpstr>
      <vt:lpstr>Thank you!</vt:lpstr>
      <vt:lpstr>Discussion Prompts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OER and the Challenges and Opportunities of Linguistic Equity at a Bilingual Canadian University</dc:title>
  <dc:creator>Melanie Brunet</dc:creator>
  <cp:lastModifiedBy>Melanie Brunet</cp:lastModifiedBy>
  <cp:revision>1</cp:revision>
  <dcterms:modified xsi:type="dcterms:W3CDTF">2021-12-10T13:58:10Z</dcterms:modified>
</cp:coreProperties>
</file>