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45"/>
  </p:notesMasterIdLst>
  <p:sldIdLst>
    <p:sldId id="256" r:id="rId2"/>
    <p:sldId id="259" r:id="rId3"/>
    <p:sldId id="339" r:id="rId4"/>
    <p:sldId id="261" r:id="rId5"/>
    <p:sldId id="296" r:id="rId6"/>
    <p:sldId id="346" r:id="rId7"/>
    <p:sldId id="347" r:id="rId8"/>
    <p:sldId id="350" r:id="rId9"/>
    <p:sldId id="363" r:id="rId10"/>
    <p:sldId id="316" r:id="rId11"/>
    <p:sldId id="292" r:id="rId12"/>
    <p:sldId id="300" r:id="rId13"/>
    <p:sldId id="301" r:id="rId14"/>
    <p:sldId id="302" r:id="rId15"/>
    <p:sldId id="303" r:id="rId16"/>
    <p:sldId id="304" r:id="rId17"/>
    <p:sldId id="305" r:id="rId18"/>
    <p:sldId id="306" r:id="rId19"/>
    <p:sldId id="307" r:id="rId20"/>
    <p:sldId id="308" r:id="rId21"/>
    <p:sldId id="294" r:id="rId22"/>
    <p:sldId id="313" r:id="rId23"/>
    <p:sldId id="312" r:id="rId24"/>
    <p:sldId id="318" r:id="rId25"/>
    <p:sldId id="317" r:id="rId26"/>
    <p:sldId id="314" r:id="rId27"/>
    <p:sldId id="353" r:id="rId28"/>
    <p:sldId id="362" r:id="rId29"/>
    <p:sldId id="343" r:id="rId30"/>
    <p:sldId id="309" r:id="rId31"/>
    <p:sldId id="322" r:id="rId32"/>
    <p:sldId id="354" r:id="rId33"/>
    <p:sldId id="299" r:id="rId34"/>
    <p:sldId id="342" r:id="rId35"/>
    <p:sldId id="360" r:id="rId36"/>
    <p:sldId id="310" r:id="rId37"/>
    <p:sldId id="341" r:id="rId38"/>
    <p:sldId id="357" r:id="rId39"/>
    <p:sldId id="358" r:id="rId40"/>
    <p:sldId id="359" r:id="rId41"/>
    <p:sldId id="263" r:id="rId42"/>
    <p:sldId id="278" r:id="rId43"/>
    <p:sldId id="279" r:id="rId44"/>
  </p:sldIdLst>
  <p:sldSz cx="9144000" cy="5143500" type="screen16x9"/>
  <p:notesSz cx="6858000" cy="9144000"/>
  <p:embeddedFontLst>
    <p:embeddedFont>
      <p:font typeface="Raleway" panose="020B0604020202020204" charset="0"/>
      <p:regular r:id="rId46"/>
      <p:bold r:id="rId47"/>
      <p:italic r:id="rId48"/>
      <p:boldItalic r:id="rId49"/>
    </p:embeddedFont>
    <p:embeddedFont>
      <p:font typeface="Calibri" panose="020F0502020204030204" pitchFamily="34" charset="0"/>
      <p:regular r:id="rId50"/>
      <p:bold r:id="rId51"/>
      <p:italic r:id="rId52"/>
      <p:boldItalic r:id="rId53"/>
    </p:embeddedFont>
    <p:embeddedFont>
      <p:font typeface="Lato" panose="020B060402020202020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anie Brunet" initials="MB" lastIdx="2" clrIdx="0">
    <p:extLst>
      <p:ext uri="{19B8F6BF-5375-455C-9EA6-DF929625EA0E}">
        <p15:presenceInfo xmlns:p15="http://schemas.microsoft.com/office/powerpoint/2012/main" userId="256d135f1a89a1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202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017C0C6-8359-4641-A3E4-F5FBADD50BCF}">
  <a:tblStyle styleId="{B017C0C6-8359-4641-A3E4-F5FBADD50BCF}"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131" autoAdjust="0"/>
  </p:normalViewPr>
  <p:slideViewPr>
    <p:cSldViewPr snapToGrid="0">
      <p:cViewPr varScale="1">
        <p:scale>
          <a:sx n="125" d="100"/>
          <a:sy n="125" d="100"/>
        </p:scale>
        <p:origin x="111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700" b="1" i="0" u="none" strike="noStrike" kern="1200" spc="0" baseline="0">
                <a:solidFill>
                  <a:srgbClr val="000000"/>
                </a:solidFill>
                <a:latin typeface="+mn-lt"/>
                <a:ea typeface="+mn-ea"/>
                <a:cs typeface="+mn-cs"/>
              </a:defRPr>
            </a:pPr>
            <a:r>
              <a:rPr lang="en-US" sz="1700" b="1" dirty="0">
                <a:solidFill>
                  <a:srgbClr val="000000"/>
                </a:solidFill>
              </a:rPr>
              <a:t>Average</a:t>
            </a:r>
            <a:r>
              <a:rPr lang="en-US" sz="1700" b="1" baseline="0" dirty="0">
                <a:solidFill>
                  <a:srgbClr val="000000"/>
                </a:solidFill>
              </a:rPr>
              <a:t> Reported Spending on Course Materials Per Term at </a:t>
            </a:r>
            <a:r>
              <a:rPr lang="en-US" sz="1700" b="1" baseline="0" dirty="0" err="1">
                <a:solidFill>
                  <a:srgbClr val="000000"/>
                </a:solidFill>
              </a:rPr>
              <a:t>uOttawa</a:t>
            </a:r>
            <a:r>
              <a:rPr lang="en-US" sz="1700" b="1" baseline="0" dirty="0">
                <a:solidFill>
                  <a:srgbClr val="000000"/>
                </a:solidFill>
              </a:rPr>
              <a:t>, 2018-2020 </a:t>
            </a:r>
          </a:p>
          <a:p>
            <a:pPr>
              <a:defRPr sz="1700" b="1">
                <a:solidFill>
                  <a:srgbClr val="000000"/>
                </a:solidFill>
              </a:defRPr>
            </a:pPr>
            <a:r>
              <a:rPr lang="en-US" sz="1700" b="1" baseline="0" dirty="0">
                <a:solidFill>
                  <a:srgbClr val="000000"/>
                </a:solidFill>
              </a:rPr>
              <a:t>(Library #</a:t>
            </a:r>
            <a:r>
              <a:rPr lang="en-US" sz="1700" b="1" baseline="0" dirty="0" err="1">
                <a:solidFill>
                  <a:srgbClr val="000000"/>
                </a:solidFill>
              </a:rPr>
              <a:t>TextbookBroke</a:t>
            </a:r>
            <a:r>
              <a:rPr lang="en-US" sz="1700" b="1" baseline="0" dirty="0">
                <a:solidFill>
                  <a:srgbClr val="000000"/>
                </a:solidFill>
              </a:rPr>
              <a:t> campaigns) </a:t>
            </a:r>
            <a:endParaRPr lang="en-US" sz="1700" b="1" dirty="0">
              <a:solidFill>
                <a:srgbClr val="000000"/>
              </a:solidFill>
            </a:endParaRPr>
          </a:p>
        </c:rich>
      </c:tx>
      <c:overlay val="0"/>
      <c:spPr>
        <a:noFill/>
        <a:ln>
          <a:noFill/>
        </a:ln>
        <a:effectLst/>
      </c:spPr>
      <c:txPr>
        <a:bodyPr rot="0" spcFirstLastPara="1" vertOverflow="ellipsis" vert="horz" wrap="square" anchor="ctr" anchorCtr="1"/>
        <a:lstStyle/>
        <a:p>
          <a:pPr>
            <a:defRPr sz="1700" b="1" i="0" u="none" strike="noStrike" kern="1200" spc="0" baseline="0">
              <a:solidFill>
                <a:srgbClr val="000000"/>
              </a:solidFill>
              <a:latin typeface="+mn-lt"/>
              <a:ea typeface="+mn-ea"/>
              <a:cs typeface="+mn-cs"/>
            </a:defRPr>
          </a:pPr>
          <a:endParaRPr lang="en-US"/>
        </a:p>
      </c:txPr>
    </c:title>
    <c:autoTitleDeleted val="0"/>
    <c:plotArea>
      <c:layout/>
      <c:barChart>
        <c:barDir val="col"/>
        <c:grouping val="clustered"/>
        <c:varyColors val="0"/>
        <c:ser>
          <c:idx val="0"/>
          <c:order val="0"/>
          <c:tx>
            <c:strRef>
              <c:f>'TBB per term'!$A$2</c:f>
              <c:strCache>
                <c:ptCount val="1"/>
                <c:pt idx="0">
                  <c:v>Winter 2018</c:v>
                </c:pt>
              </c:strCache>
            </c:strRef>
          </c:tx>
          <c:spPr>
            <a:solidFill>
              <a:schemeClr val="accent1"/>
            </a:solidFill>
            <a:ln>
              <a:noFill/>
            </a:ln>
            <a:effectLst/>
          </c:spPr>
          <c:invertIfNegative val="0"/>
          <c:cat>
            <c:strRef>
              <c:f>'TBB per term'!$B$1:$I$1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per term'!$B$2:$I$2</c:f>
              <c:numCache>
                <c:formatCode>"$"#,##0.00</c:formatCode>
                <c:ptCount val="8"/>
                <c:pt idx="0">
                  <c:v>353.33</c:v>
                </c:pt>
                <c:pt idx="1">
                  <c:v>262.16000000000003</c:v>
                </c:pt>
                <c:pt idx="2">
                  <c:v>289.60000000000002</c:v>
                </c:pt>
                <c:pt idx="3">
                  <c:v>363.33</c:v>
                </c:pt>
                <c:pt idx="4">
                  <c:v>375.42</c:v>
                </c:pt>
                <c:pt idx="5">
                  <c:v>359.91</c:v>
                </c:pt>
                <c:pt idx="6">
                  <c:v>361.51</c:v>
                </c:pt>
              </c:numCache>
            </c:numRef>
          </c:val>
          <c:extLst>
            <c:ext xmlns:c16="http://schemas.microsoft.com/office/drawing/2014/chart" uri="{C3380CC4-5D6E-409C-BE32-E72D297353CC}">
              <c16:uniqueId val="{00000000-B132-418F-9C27-849B332ABDBB}"/>
            </c:ext>
          </c:extLst>
        </c:ser>
        <c:ser>
          <c:idx val="1"/>
          <c:order val="1"/>
          <c:tx>
            <c:strRef>
              <c:f>'TBB per term'!$A$3</c:f>
              <c:strCache>
                <c:ptCount val="1"/>
                <c:pt idx="0">
                  <c:v>Fall 2018</c:v>
                </c:pt>
              </c:strCache>
            </c:strRef>
          </c:tx>
          <c:spPr>
            <a:solidFill>
              <a:schemeClr val="accent2"/>
            </a:solidFill>
            <a:ln>
              <a:noFill/>
            </a:ln>
            <a:effectLst/>
          </c:spPr>
          <c:invertIfNegative val="0"/>
          <c:cat>
            <c:strRef>
              <c:f>'TBB per term'!$B$1:$I$1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per term'!$B$3:$I$3</c:f>
              <c:numCache>
                <c:formatCode>"$"#,##0.00</c:formatCode>
                <c:ptCount val="8"/>
                <c:pt idx="0">
                  <c:v>337.66</c:v>
                </c:pt>
                <c:pt idx="1">
                  <c:v>269.64999999999998</c:v>
                </c:pt>
                <c:pt idx="2">
                  <c:v>200.83</c:v>
                </c:pt>
                <c:pt idx="3">
                  <c:v>349.17</c:v>
                </c:pt>
                <c:pt idx="4">
                  <c:v>437.08</c:v>
                </c:pt>
                <c:pt idx="5">
                  <c:v>287.75</c:v>
                </c:pt>
                <c:pt idx="6">
                  <c:v>412.68</c:v>
                </c:pt>
              </c:numCache>
            </c:numRef>
          </c:val>
          <c:extLst>
            <c:ext xmlns:c16="http://schemas.microsoft.com/office/drawing/2014/chart" uri="{C3380CC4-5D6E-409C-BE32-E72D297353CC}">
              <c16:uniqueId val="{00000001-B132-418F-9C27-849B332ABDBB}"/>
            </c:ext>
          </c:extLst>
        </c:ser>
        <c:ser>
          <c:idx val="2"/>
          <c:order val="2"/>
          <c:tx>
            <c:strRef>
              <c:f>'TBB per term'!$A$4</c:f>
              <c:strCache>
                <c:ptCount val="1"/>
                <c:pt idx="0">
                  <c:v>Winter 2019</c:v>
                </c:pt>
              </c:strCache>
            </c:strRef>
          </c:tx>
          <c:spPr>
            <a:solidFill>
              <a:schemeClr val="accent3"/>
            </a:solidFill>
            <a:ln>
              <a:noFill/>
            </a:ln>
            <a:effectLst/>
          </c:spPr>
          <c:invertIfNegative val="0"/>
          <c:cat>
            <c:strRef>
              <c:f>'TBB per term'!$B$1:$I$1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per term'!$B$4:$I$4</c:f>
              <c:numCache>
                <c:formatCode>"$"#,##0.00</c:formatCode>
                <c:ptCount val="8"/>
                <c:pt idx="0">
                  <c:v>398.99</c:v>
                </c:pt>
                <c:pt idx="1">
                  <c:v>343.15</c:v>
                </c:pt>
                <c:pt idx="2">
                  <c:v>651.47</c:v>
                </c:pt>
                <c:pt idx="3">
                  <c:v>511.11</c:v>
                </c:pt>
                <c:pt idx="4">
                  <c:v>365.82</c:v>
                </c:pt>
                <c:pt idx="5">
                  <c:v>290.77999999999997</c:v>
                </c:pt>
                <c:pt idx="6">
                  <c:v>361.39</c:v>
                </c:pt>
                <c:pt idx="7">
                  <c:v>286.85000000000002</c:v>
                </c:pt>
              </c:numCache>
            </c:numRef>
          </c:val>
          <c:extLst>
            <c:ext xmlns:c16="http://schemas.microsoft.com/office/drawing/2014/chart" uri="{C3380CC4-5D6E-409C-BE32-E72D297353CC}">
              <c16:uniqueId val="{00000002-B132-418F-9C27-849B332ABDBB}"/>
            </c:ext>
          </c:extLst>
        </c:ser>
        <c:ser>
          <c:idx val="3"/>
          <c:order val="3"/>
          <c:tx>
            <c:strRef>
              <c:f>'TBB per term'!$A$5</c:f>
              <c:strCache>
                <c:ptCount val="1"/>
                <c:pt idx="0">
                  <c:v>Fall 2019</c:v>
                </c:pt>
              </c:strCache>
            </c:strRef>
          </c:tx>
          <c:spPr>
            <a:solidFill>
              <a:schemeClr val="accent4"/>
            </a:solidFill>
            <a:ln>
              <a:noFill/>
            </a:ln>
            <a:effectLst/>
          </c:spPr>
          <c:invertIfNegative val="0"/>
          <c:cat>
            <c:strRef>
              <c:f>'TBB per term'!$B$1:$I$1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per term'!$B$5:$I$5</c:f>
              <c:numCache>
                <c:formatCode>"$"#,##0.00</c:formatCode>
                <c:ptCount val="8"/>
                <c:pt idx="0">
                  <c:v>325.62</c:v>
                </c:pt>
                <c:pt idx="1">
                  <c:v>254.66</c:v>
                </c:pt>
                <c:pt idx="2">
                  <c:v>538.25</c:v>
                </c:pt>
                <c:pt idx="3">
                  <c:v>191.25</c:v>
                </c:pt>
                <c:pt idx="4">
                  <c:v>307.31</c:v>
                </c:pt>
                <c:pt idx="5">
                  <c:v>312.45</c:v>
                </c:pt>
                <c:pt idx="6">
                  <c:v>272.27999999999997</c:v>
                </c:pt>
                <c:pt idx="7">
                  <c:v>344.56</c:v>
                </c:pt>
              </c:numCache>
            </c:numRef>
          </c:val>
          <c:extLst>
            <c:ext xmlns:c16="http://schemas.microsoft.com/office/drawing/2014/chart" uri="{C3380CC4-5D6E-409C-BE32-E72D297353CC}">
              <c16:uniqueId val="{00000003-B132-418F-9C27-849B332ABDBB}"/>
            </c:ext>
          </c:extLst>
        </c:ser>
        <c:ser>
          <c:idx val="4"/>
          <c:order val="4"/>
          <c:tx>
            <c:strRef>
              <c:f>'TBB per term'!$A$6</c:f>
              <c:strCache>
                <c:ptCount val="1"/>
                <c:pt idx="0">
                  <c:v>Winter 2020</c:v>
                </c:pt>
              </c:strCache>
            </c:strRef>
          </c:tx>
          <c:spPr>
            <a:solidFill>
              <a:schemeClr val="accent5"/>
            </a:solidFill>
            <a:ln>
              <a:noFill/>
            </a:ln>
            <a:effectLst/>
          </c:spPr>
          <c:invertIfNegative val="0"/>
          <c:cat>
            <c:strRef>
              <c:f>'TBB per term'!$B$1:$I$1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per term'!$B$6:$I$6</c:f>
              <c:numCache>
                <c:formatCode>"$"#,##0.00</c:formatCode>
                <c:ptCount val="8"/>
                <c:pt idx="0">
                  <c:v>309.35000000000002</c:v>
                </c:pt>
                <c:pt idx="1">
                  <c:v>230.06</c:v>
                </c:pt>
                <c:pt idx="2">
                  <c:v>450.9</c:v>
                </c:pt>
                <c:pt idx="3">
                  <c:v>361.25</c:v>
                </c:pt>
                <c:pt idx="4">
                  <c:v>358.89</c:v>
                </c:pt>
                <c:pt idx="5">
                  <c:v>271.17</c:v>
                </c:pt>
                <c:pt idx="6">
                  <c:v>225.64</c:v>
                </c:pt>
                <c:pt idx="7">
                  <c:v>369.78</c:v>
                </c:pt>
              </c:numCache>
            </c:numRef>
          </c:val>
          <c:extLst>
            <c:ext xmlns:c16="http://schemas.microsoft.com/office/drawing/2014/chart" uri="{C3380CC4-5D6E-409C-BE32-E72D297353CC}">
              <c16:uniqueId val="{00000004-B132-418F-9C27-849B332ABDBB}"/>
            </c:ext>
          </c:extLst>
        </c:ser>
        <c:dLbls>
          <c:showLegendKey val="0"/>
          <c:showVal val="0"/>
          <c:showCatName val="0"/>
          <c:showSerName val="0"/>
          <c:showPercent val="0"/>
          <c:showBubbleSize val="0"/>
        </c:dLbls>
        <c:gapWidth val="219"/>
        <c:overlap val="-27"/>
        <c:axId val="1473784912"/>
        <c:axId val="1473781584"/>
      </c:barChart>
      <c:catAx>
        <c:axId val="1473784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473781584"/>
        <c:crosses val="autoZero"/>
        <c:auto val="1"/>
        <c:lblAlgn val="ctr"/>
        <c:lblOffset val="100"/>
        <c:noMultiLvlLbl val="0"/>
      </c:catAx>
      <c:valAx>
        <c:axId val="1473781584"/>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4737849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r>
              <a:rPr lang="en-US" sz="1800" b="1" dirty="0">
                <a:solidFill>
                  <a:srgbClr val="000000"/>
                </a:solidFill>
              </a:rPr>
              <a:t>Average</a:t>
            </a:r>
            <a:r>
              <a:rPr lang="en-US" sz="1800" b="1" baseline="0" dirty="0">
                <a:solidFill>
                  <a:srgbClr val="000000"/>
                </a:solidFill>
              </a:rPr>
              <a:t> Reported Spending on Course Materials in 2019-2020 at </a:t>
            </a:r>
            <a:r>
              <a:rPr lang="en-US" sz="1800" b="1" baseline="0" dirty="0" err="1">
                <a:solidFill>
                  <a:srgbClr val="000000"/>
                </a:solidFill>
              </a:rPr>
              <a:t>uOttawa</a:t>
            </a:r>
            <a:endParaRPr lang="en-US" sz="1800" b="1" baseline="0" dirty="0">
              <a:solidFill>
                <a:srgbClr val="000000"/>
              </a:solidFill>
            </a:endParaRPr>
          </a:p>
          <a:p>
            <a:pPr>
              <a:defRPr b="1">
                <a:solidFill>
                  <a:srgbClr val="000000"/>
                </a:solidFill>
              </a:defRPr>
            </a:pPr>
            <a:r>
              <a:rPr lang="en-US" sz="1800" b="1" baseline="0" dirty="0">
                <a:solidFill>
                  <a:srgbClr val="000000"/>
                </a:solidFill>
              </a:rPr>
              <a:t>(Fall 2019 and Winter 2020 Library #</a:t>
            </a:r>
            <a:r>
              <a:rPr lang="en-US" sz="1800" b="1" baseline="0" dirty="0" err="1">
                <a:solidFill>
                  <a:srgbClr val="000000"/>
                </a:solidFill>
              </a:rPr>
              <a:t>TextbookBroke</a:t>
            </a:r>
            <a:r>
              <a:rPr lang="en-US" sz="1800" b="1" baseline="0" dirty="0">
                <a:solidFill>
                  <a:srgbClr val="000000"/>
                </a:solidFill>
              </a:rPr>
              <a:t> campaigns)</a:t>
            </a:r>
            <a:endParaRPr lang="en-US" sz="1800" b="1" dirty="0">
              <a:solidFill>
                <a:srgbClr val="000000"/>
              </a:solidFill>
            </a:endParaRPr>
          </a:p>
        </c:rich>
      </c:tx>
      <c:layout>
        <c:manualLayout>
          <c:xMode val="edge"/>
          <c:yMode val="edge"/>
          <c:x val="0.11037766788633309"/>
          <c:y val="0"/>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endParaRPr lang="en-US"/>
        </a:p>
      </c:txPr>
    </c:title>
    <c:autoTitleDeleted val="0"/>
    <c:plotArea>
      <c:layout/>
      <c:barChart>
        <c:barDir val="col"/>
        <c:grouping val="clustered"/>
        <c:varyColors val="0"/>
        <c:ser>
          <c:idx val="0"/>
          <c:order val="0"/>
          <c:tx>
            <c:strRef>
              <c:f>'TBB 2019-2020'!$A$2</c:f>
              <c:strCache>
                <c:ptCount val="1"/>
                <c:pt idx="0">
                  <c:v>Fall 2019</c:v>
                </c:pt>
              </c:strCache>
            </c:strRef>
          </c:tx>
          <c:spPr>
            <a:solidFill>
              <a:schemeClr val="accent1"/>
            </a:solidFill>
            <a:ln>
              <a:noFill/>
            </a:ln>
            <a:effectLst/>
          </c:spPr>
          <c:invertIfNegative val="0"/>
          <c:cat>
            <c:strRef>
              <c:f>'TBB 2019-2020'!$B$1:$I$1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2019-2020'!$B$2:$I$2</c:f>
              <c:numCache>
                <c:formatCode>"$"#,##0.00</c:formatCode>
                <c:ptCount val="8"/>
                <c:pt idx="0">
                  <c:v>325.62</c:v>
                </c:pt>
                <c:pt idx="1">
                  <c:v>254.66</c:v>
                </c:pt>
                <c:pt idx="2">
                  <c:v>538.25</c:v>
                </c:pt>
                <c:pt idx="3">
                  <c:v>191.25</c:v>
                </c:pt>
                <c:pt idx="4">
                  <c:v>307.31</c:v>
                </c:pt>
                <c:pt idx="5">
                  <c:v>312.45</c:v>
                </c:pt>
                <c:pt idx="6">
                  <c:v>272.27999999999997</c:v>
                </c:pt>
                <c:pt idx="7">
                  <c:v>344.56</c:v>
                </c:pt>
              </c:numCache>
            </c:numRef>
          </c:val>
          <c:extLst>
            <c:ext xmlns:c16="http://schemas.microsoft.com/office/drawing/2014/chart" uri="{C3380CC4-5D6E-409C-BE32-E72D297353CC}">
              <c16:uniqueId val="{00000000-376F-4840-A2AE-003316E8787A}"/>
            </c:ext>
          </c:extLst>
        </c:ser>
        <c:ser>
          <c:idx val="1"/>
          <c:order val="1"/>
          <c:tx>
            <c:strRef>
              <c:f>'TBB 2019-2020'!$A$3</c:f>
              <c:strCache>
                <c:ptCount val="1"/>
                <c:pt idx="0">
                  <c:v>Winter 2020</c:v>
                </c:pt>
              </c:strCache>
            </c:strRef>
          </c:tx>
          <c:spPr>
            <a:solidFill>
              <a:schemeClr val="accent4"/>
            </a:solidFill>
            <a:ln>
              <a:noFill/>
            </a:ln>
            <a:effectLst/>
          </c:spPr>
          <c:invertIfNegative val="0"/>
          <c:cat>
            <c:strRef>
              <c:f>'TBB 2019-2020'!$B$1:$I$1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2019-2020'!$B$3:$I$3</c:f>
              <c:numCache>
                <c:formatCode>"$"#,##0.00</c:formatCode>
                <c:ptCount val="8"/>
                <c:pt idx="0">
                  <c:v>309.35000000000002</c:v>
                </c:pt>
                <c:pt idx="1">
                  <c:v>230.06</c:v>
                </c:pt>
                <c:pt idx="2">
                  <c:v>450.9</c:v>
                </c:pt>
                <c:pt idx="3">
                  <c:v>361.25</c:v>
                </c:pt>
                <c:pt idx="4">
                  <c:v>358.89</c:v>
                </c:pt>
                <c:pt idx="5">
                  <c:v>271.17</c:v>
                </c:pt>
                <c:pt idx="6">
                  <c:v>225.64</c:v>
                </c:pt>
                <c:pt idx="7">
                  <c:v>369.78</c:v>
                </c:pt>
              </c:numCache>
            </c:numRef>
          </c:val>
          <c:extLst>
            <c:ext xmlns:c16="http://schemas.microsoft.com/office/drawing/2014/chart" uri="{C3380CC4-5D6E-409C-BE32-E72D297353CC}">
              <c16:uniqueId val="{00000001-376F-4840-A2AE-003316E8787A}"/>
            </c:ext>
          </c:extLst>
        </c:ser>
        <c:ser>
          <c:idx val="2"/>
          <c:order val="2"/>
          <c:tx>
            <c:strRef>
              <c:f>'TBB 2019-2020'!$A$4</c:f>
              <c:strCache>
                <c:ptCount val="1"/>
                <c:pt idx="0">
                  <c:v>Average for academic year</c:v>
                </c:pt>
              </c:strCache>
            </c:strRef>
          </c:tx>
          <c:spPr>
            <a:solidFill>
              <a:schemeClr val="accent3"/>
            </a:solidFill>
            <a:ln>
              <a:noFill/>
            </a:ln>
            <a:effectLst/>
          </c:spPr>
          <c:invertIfNegative val="0"/>
          <c:cat>
            <c:strRef>
              <c:f>'TBB 2019-2020'!$B$1:$I$1</c:f>
              <c:strCache>
                <c:ptCount val="8"/>
                <c:pt idx="0">
                  <c:v>Overall average</c:v>
                </c:pt>
                <c:pt idx="1">
                  <c:v>Arts &amp; Humanities</c:v>
                </c:pt>
                <c:pt idx="2">
                  <c:v>Law</c:v>
                </c:pt>
                <c:pt idx="3">
                  <c:v>Education</c:v>
                </c:pt>
                <c:pt idx="4">
                  <c:v>Management</c:v>
                </c:pt>
                <c:pt idx="5">
                  <c:v>Social Sciences</c:v>
                </c:pt>
                <c:pt idx="6">
                  <c:v>STEM</c:v>
                </c:pt>
                <c:pt idx="7">
                  <c:v>Health Sciences &amp; Medicine</c:v>
                </c:pt>
              </c:strCache>
            </c:strRef>
          </c:cat>
          <c:val>
            <c:numRef>
              <c:f>'TBB 2019-2020'!$B$4:$I$4</c:f>
              <c:numCache>
                <c:formatCode>"$"#,##0.00</c:formatCode>
                <c:ptCount val="8"/>
                <c:pt idx="0">
                  <c:v>634.97</c:v>
                </c:pt>
                <c:pt idx="1">
                  <c:v>484.72</c:v>
                </c:pt>
                <c:pt idx="2">
                  <c:v>989.15</c:v>
                </c:pt>
                <c:pt idx="3">
                  <c:v>552.5</c:v>
                </c:pt>
                <c:pt idx="4">
                  <c:v>666.2</c:v>
                </c:pt>
                <c:pt idx="5">
                  <c:v>583.62</c:v>
                </c:pt>
                <c:pt idx="6">
                  <c:v>497.91999999999996</c:v>
                </c:pt>
                <c:pt idx="7">
                  <c:v>714.33999999999992</c:v>
                </c:pt>
              </c:numCache>
            </c:numRef>
          </c:val>
          <c:extLst>
            <c:ext xmlns:c16="http://schemas.microsoft.com/office/drawing/2014/chart" uri="{C3380CC4-5D6E-409C-BE32-E72D297353CC}">
              <c16:uniqueId val="{00000002-376F-4840-A2AE-003316E8787A}"/>
            </c:ext>
          </c:extLst>
        </c:ser>
        <c:dLbls>
          <c:showLegendKey val="0"/>
          <c:showVal val="0"/>
          <c:showCatName val="0"/>
          <c:showSerName val="0"/>
          <c:showPercent val="0"/>
          <c:showBubbleSize val="0"/>
        </c:dLbls>
        <c:gapWidth val="219"/>
        <c:overlap val="-27"/>
        <c:axId val="1109297759"/>
        <c:axId val="1109296511"/>
      </c:barChart>
      <c:catAx>
        <c:axId val="1109297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109296511"/>
        <c:crosses val="autoZero"/>
        <c:auto val="1"/>
        <c:lblAlgn val="ctr"/>
        <c:lblOffset val="100"/>
        <c:noMultiLvlLbl val="0"/>
      </c:catAx>
      <c:valAx>
        <c:axId val="1109296511"/>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crossAx val="11092977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700" b="1" i="0" u="none" strike="noStrike" kern="1200" spc="0" baseline="0">
                <a:solidFill>
                  <a:srgbClr val="000000"/>
                </a:solidFill>
                <a:latin typeface="+mn-lt"/>
                <a:ea typeface="+mn-ea"/>
                <a:cs typeface="+mn-cs"/>
              </a:defRPr>
            </a:pPr>
            <a:r>
              <a:rPr lang="en-US" sz="1700" b="1" i="0" baseline="0" dirty="0">
                <a:solidFill>
                  <a:srgbClr val="000000"/>
                </a:solidFill>
                <a:effectLst/>
              </a:rPr>
              <a:t>Zero Spending and References to Piracy Per Term at </a:t>
            </a:r>
            <a:r>
              <a:rPr lang="en-US" sz="1700" b="1" i="0" baseline="0" dirty="0" err="1">
                <a:solidFill>
                  <a:srgbClr val="000000"/>
                </a:solidFill>
                <a:effectLst/>
              </a:rPr>
              <a:t>uOttawa</a:t>
            </a:r>
            <a:r>
              <a:rPr lang="en-US" sz="1700" b="1" i="0" baseline="0" dirty="0">
                <a:solidFill>
                  <a:srgbClr val="000000"/>
                </a:solidFill>
                <a:effectLst/>
              </a:rPr>
              <a:t>, 2018-2020 </a:t>
            </a:r>
            <a:endParaRPr lang="en-CA" sz="1700" b="1" dirty="0">
              <a:solidFill>
                <a:srgbClr val="000000"/>
              </a:solidFill>
              <a:effectLst/>
            </a:endParaRPr>
          </a:p>
          <a:p>
            <a:pPr>
              <a:defRPr sz="1700" b="1">
                <a:solidFill>
                  <a:srgbClr val="000000"/>
                </a:solidFill>
              </a:defRPr>
            </a:pPr>
            <a:r>
              <a:rPr lang="en-US" sz="1700" b="1" i="0" baseline="0" dirty="0">
                <a:solidFill>
                  <a:srgbClr val="000000"/>
                </a:solidFill>
                <a:effectLst/>
              </a:rPr>
              <a:t>(Library #</a:t>
            </a:r>
            <a:r>
              <a:rPr lang="en-US" sz="1700" b="1" i="0" baseline="0" dirty="0" err="1">
                <a:solidFill>
                  <a:srgbClr val="000000"/>
                </a:solidFill>
                <a:effectLst/>
              </a:rPr>
              <a:t>TextbookBroke</a:t>
            </a:r>
            <a:r>
              <a:rPr lang="en-US" sz="1700" b="1" i="0" baseline="0" dirty="0">
                <a:solidFill>
                  <a:srgbClr val="000000"/>
                </a:solidFill>
                <a:effectLst/>
              </a:rPr>
              <a:t> campaigns) </a:t>
            </a:r>
            <a:endParaRPr lang="en-CA" sz="1700" b="1" dirty="0">
              <a:solidFill>
                <a:srgbClr val="000000"/>
              </a:solidFill>
              <a:effectLst/>
            </a:endParaRPr>
          </a:p>
        </c:rich>
      </c:tx>
      <c:layout>
        <c:manualLayout>
          <c:xMode val="edge"/>
          <c:yMode val="edge"/>
          <c:x val="0.12613747708999792"/>
          <c:y val="1.491415236681367E-2"/>
        </c:manualLayout>
      </c:layout>
      <c:overlay val="0"/>
      <c:spPr>
        <a:noFill/>
        <a:ln>
          <a:noFill/>
        </a:ln>
        <a:effectLst/>
      </c:spPr>
      <c:txPr>
        <a:bodyPr rot="0" spcFirstLastPara="1" vertOverflow="ellipsis" vert="horz" wrap="square" anchor="ctr" anchorCtr="1"/>
        <a:lstStyle/>
        <a:p>
          <a:pPr>
            <a:defRPr sz="1700" b="1" i="0" u="none" strike="noStrike" kern="1200" spc="0" baseline="0">
              <a:solidFill>
                <a:srgbClr val="000000"/>
              </a:solidFill>
              <a:latin typeface="+mn-lt"/>
              <a:ea typeface="+mn-ea"/>
              <a:cs typeface="+mn-cs"/>
            </a:defRPr>
          </a:pPr>
          <a:endParaRPr lang="en-US"/>
        </a:p>
      </c:txPr>
    </c:title>
    <c:autoTitleDeleted val="0"/>
    <c:plotArea>
      <c:layout/>
      <c:lineChart>
        <c:grouping val="standard"/>
        <c:varyColors val="0"/>
        <c:ser>
          <c:idx val="0"/>
          <c:order val="0"/>
          <c:tx>
            <c:strRef>
              <c:f>Piracy!$B$1</c:f>
              <c:strCache>
                <c:ptCount val="1"/>
                <c:pt idx="0">
                  <c:v>Zero spending</c:v>
                </c:pt>
              </c:strCache>
            </c:strRef>
          </c:tx>
          <c:spPr>
            <a:ln w="28575" cap="rnd">
              <a:solidFill>
                <a:schemeClr val="accent1"/>
              </a:solidFill>
              <a:round/>
            </a:ln>
            <a:effectLst/>
          </c:spPr>
          <c:marker>
            <c:symbol val="none"/>
          </c:marker>
          <c:cat>
            <c:strRef>
              <c:f>Piracy!$A$2:$A$6</c:f>
              <c:strCache>
                <c:ptCount val="5"/>
                <c:pt idx="0">
                  <c:v>Winter 2018</c:v>
                </c:pt>
                <c:pt idx="1">
                  <c:v>Fall 2018</c:v>
                </c:pt>
                <c:pt idx="2">
                  <c:v>Winter 2019</c:v>
                </c:pt>
                <c:pt idx="3">
                  <c:v>Fall 2019</c:v>
                </c:pt>
                <c:pt idx="4">
                  <c:v>Winter 2020</c:v>
                </c:pt>
              </c:strCache>
            </c:strRef>
          </c:cat>
          <c:val>
            <c:numRef>
              <c:f>Piracy!$B$2:$B$6</c:f>
              <c:numCache>
                <c:formatCode>0.0%</c:formatCode>
                <c:ptCount val="5"/>
                <c:pt idx="0">
                  <c:v>0.11799999999999999</c:v>
                </c:pt>
                <c:pt idx="1">
                  <c:v>0.108</c:v>
                </c:pt>
                <c:pt idx="2">
                  <c:v>0.12</c:v>
                </c:pt>
                <c:pt idx="3">
                  <c:v>0.12</c:v>
                </c:pt>
                <c:pt idx="4">
                  <c:v>0.109</c:v>
                </c:pt>
              </c:numCache>
            </c:numRef>
          </c:val>
          <c:smooth val="0"/>
          <c:extLst>
            <c:ext xmlns:c16="http://schemas.microsoft.com/office/drawing/2014/chart" uri="{C3380CC4-5D6E-409C-BE32-E72D297353CC}">
              <c16:uniqueId val="{00000000-0321-4799-973D-042765720A84}"/>
            </c:ext>
          </c:extLst>
        </c:ser>
        <c:ser>
          <c:idx val="1"/>
          <c:order val="1"/>
          <c:tx>
            <c:strRef>
              <c:f>Piracy!$C$1</c:f>
              <c:strCache>
                <c:ptCount val="1"/>
                <c:pt idx="0">
                  <c:v>References to piracy</c:v>
                </c:pt>
              </c:strCache>
            </c:strRef>
          </c:tx>
          <c:spPr>
            <a:ln w="28575" cap="rnd">
              <a:solidFill>
                <a:schemeClr val="accent3"/>
              </a:solidFill>
              <a:round/>
            </a:ln>
            <a:effectLst/>
          </c:spPr>
          <c:marker>
            <c:symbol val="none"/>
          </c:marker>
          <c:cat>
            <c:strRef>
              <c:f>Piracy!$A$2:$A$6</c:f>
              <c:strCache>
                <c:ptCount val="5"/>
                <c:pt idx="0">
                  <c:v>Winter 2018</c:v>
                </c:pt>
                <c:pt idx="1">
                  <c:v>Fall 2018</c:v>
                </c:pt>
                <c:pt idx="2">
                  <c:v>Winter 2019</c:v>
                </c:pt>
                <c:pt idx="3">
                  <c:v>Fall 2019</c:v>
                </c:pt>
                <c:pt idx="4">
                  <c:v>Winter 2020</c:v>
                </c:pt>
              </c:strCache>
            </c:strRef>
          </c:cat>
          <c:val>
            <c:numRef>
              <c:f>Piracy!$C$2:$C$6</c:f>
              <c:numCache>
                <c:formatCode>0.0%</c:formatCode>
                <c:ptCount val="5"/>
                <c:pt idx="0">
                  <c:v>2.3E-2</c:v>
                </c:pt>
                <c:pt idx="1">
                  <c:v>5.3999999999999999E-2</c:v>
                </c:pt>
                <c:pt idx="2">
                  <c:v>6.5000000000000002E-2</c:v>
                </c:pt>
                <c:pt idx="3">
                  <c:v>9.6000000000000002E-2</c:v>
                </c:pt>
                <c:pt idx="4">
                  <c:v>4.2999999999999997E-2</c:v>
                </c:pt>
              </c:numCache>
            </c:numRef>
          </c:val>
          <c:smooth val="0"/>
          <c:extLst>
            <c:ext xmlns:c16="http://schemas.microsoft.com/office/drawing/2014/chart" uri="{C3380CC4-5D6E-409C-BE32-E72D297353CC}">
              <c16:uniqueId val="{00000001-0321-4799-973D-042765720A84}"/>
            </c:ext>
          </c:extLst>
        </c:ser>
        <c:dLbls>
          <c:showLegendKey val="0"/>
          <c:showVal val="0"/>
          <c:showCatName val="0"/>
          <c:showSerName val="0"/>
          <c:showPercent val="0"/>
          <c:showBubbleSize val="0"/>
        </c:dLbls>
        <c:smooth val="0"/>
        <c:axId val="1977934640"/>
        <c:axId val="1977935472"/>
      </c:lineChart>
      <c:catAx>
        <c:axId val="1977934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977935472"/>
        <c:crosses val="autoZero"/>
        <c:auto val="1"/>
        <c:lblAlgn val="ctr"/>
        <c:lblOffset val="100"/>
        <c:noMultiLvlLbl val="0"/>
      </c:catAx>
      <c:valAx>
        <c:axId val="197793547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9779346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rgbClr val="000000"/>
                </a:solidFill>
                <a:latin typeface="+mn-lt"/>
                <a:ea typeface="+mn-ea"/>
                <a:cs typeface="+mn-cs"/>
              </a:defRPr>
            </a:pPr>
            <a:r>
              <a:rPr lang="en-CA" sz="1800" b="1" dirty="0">
                <a:solidFill>
                  <a:srgbClr val="000000"/>
                </a:solidFill>
              </a:rPr>
              <a:t>Textbook</a:t>
            </a:r>
            <a:r>
              <a:rPr lang="en-CA" sz="1800" b="1" baseline="0" dirty="0">
                <a:solidFill>
                  <a:srgbClr val="000000"/>
                </a:solidFill>
              </a:rPr>
              <a:t> Costs in First Year of Highest Enrolment Undergraduate Programs by Faculty at </a:t>
            </a:r>
            <a:r>
              <a:rPr lang="en-CA" sz="1800" b="1" baseline="0" dirty="0" err="1">
                <a:solidFill>
                  <a:srgbClr val="000000"/>
                </a:solidFill>
              </a:rPr>
              <a:t>uOttawa</a:t>
            </a:r>
            <a:r>
              <a:rPr lang="en-CA" sz="1800" b="1" baseline="0" dirty="0">
                <a:solidFill>
                  <a:srgbClr val="000000"/>
                </a:solidFill>
              </a:rPr>
              <a:t> (English/French), 2018-2019</a:t>
            </a:r>
          </a:p>
        </c:rich>
      </c:tx>
      <c:overlay val="0"/>
      <c:spPr>
        <a:noFill/>
        <a:ln>
          <a:noFill/>
        </a:ln>
        <a:effectLst/>
      </c:spPr>
      <c:txPr>
        <a:bodyPr rot="0" spcFirstLastPara="1" vertOverflow="ellipsis" vert="horz" wrap="square" anchor="ctr" anchorCtr="1"/>
        <a:lstStyle/>
        <a:p>
          <a:pPr>
            <a:defRPr sz="1800" b="1" i="0" u="none" strike="noStrike" kern="1200" spc="0" baseline="0">
              <a:solidFill>
                <a:srgbClr val="000000"/>
              </a:solidFill>
              <a:latin typeface="+mn-lt"/>
              <a:ea typeface="+mn-ea"/>
              <a:cs typeface="+mn-cs"/>
            </a:defRPr>
          </a:pPr>
          <a:endParaRPr lang="en-US"/>
        </a:p>
      </c:txPr>
    </c:title>
    <c:autoTitleDeleted val="0"/>
    <c:plotArea>
      <c:layout/>
      <c:barChart>
        <c:barDir val="col"/>
        <c:grouping val="stacked"/>
        <c:varyColors val="0"/>
        <c:ser>
          <c:idx val="0"/>
          <c:order val="0"/>
          <c:tx>
            <c:strRef>
              <c:f>' Costs per faculty 2018-2019'!$B$1</c:f>
              <c:strCache>
                <c:ptCount val="1"/>
                <c:pt idx="0">
                  <c:v>Arts</c:v>
                </c:pt>
              </c:strCache>
            </c:strRef>
          </c:tx>
          <c:spPr>
            <a:solidFill>
              <a:schemeClr val="accent1"/>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2018-2019'!$B$2:$B$18</c:f>
              <c:numCache>
                <c:formatCode>"$"#,##0.00</c:formatCode>
                <c:ptCount val="17"/>
                <c:pt idx="0">
                  <c:v>1105.8399999999999</c:v>
                </c:pt>
                <c:pt idx="1">
                  <c:v>220.35</c:v>
                </c:pt>
              </c:numCache>
            </c:numRef>
          </c:val>
          <c:extLst>
            <c:ext xmlns:c16="http://schemas.microsoft.com/office/drawing/2014/chart" uri="{C3380CC4-5D6E-409C-BE32-E72D297353CC}">
              <c16:uniqueId val="{00000000-3B57-4947-95EF-B629D9643D6D}"/>
            </c:ext>
          </c:extLst>
        </c:ser>
        <c:ser>
          <c:idx val="1"/>
          <c:order val="1"/>
          <c:tx>
            <c:strRef>
              <c:f>' Costs per faculty 2018-2019'!$C$1</c:f>
              <c:strCache>
                <c:ptCount val="1"/>
                <c:pt idx="0">
                  <c:v>Education</c:v>
                </c:pt>
              </c:strCache>
            </c:strRef>
          </c:tx>
          <c:spPr>
            <a:solidFill>
              <a:schemeClr val="accent2"/>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2018-2019'!$C$2:$C$18</c:f>
              <c:numCache>
                <c:formatCode>General</c:formatCode>
                <c:ptCount val="17"/>
                <c:pt idx="2" formatCode="&quot;$&quot;#,##0.00">
                  <c:v>186</c:v>
                </c:pt>
                <c:pt idx="3" formatCode="&quot;$&quot;#,##0.00">
                  <c:v>247.9</c:v>
                </c:pt>
              </c:numCache>
            </c:numRef>
          </c:val>
          <c:extLst>
            <c:ext xmlns:c16="http://schemas.microsoft.com/office/drawing/2014/chart" uri="{C3380CC4-5D6E-409C-BE32-E72D297353CC}">
              <c16:uniqueId val="{00000001-3B57-4947-95EF-B629D9643D6D}"/>
            </c:ext>
          </c:extLst>
        </c:ser>
        <c:ser>
          <c:idx val="2"/>
          <c:order val="2"/>
          <c:tx>
            <c:strRef>
              <c:f>' Costs per faculty 2018-2019'!$D$1</c:f>
              <c:strCache>
                <c:ptCount val="1"/>
                <c:pt idx="0">
                  <c:v>Engineering</c:v>
                </c:pt>
              </c:strCache>
            </c:strRef>
          </c:tx>
          <c:spPr>
            <a:solidFill>
              <a:schemeClr val="accent3"/>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2018-2019'!$D$2:$D$18</c:f>
              <c:numCache>
                <c:formatCode>General</c:formatCode>
                <c:ptCount val="17"/>
                <c:pt idx="4" formatCode="&quot;$&quot;#,##0.00">
                  <c:v>1230.4100000000001</c:v>
                </c:pt>
                <c:pt idx="5" formatCode="&quot;$&quot;#,##0.00">
                  <c:v>1104.25</c:v>
                </c:pt>
              </c:numCache>
            </c:numRef>
          </c:val>
          <c:extLst>
            <c:ext xmlns:c16="http://schemas.microsoft.com/office/drawing/2014/chart" uri="{C3380CC4-5D6E-409C-BE32-E72D297353CC}">
              <c16:uniqueId val="{00000002-3B57-4947-95EF-B629D9643D6D}"/>
            </c:ext>
          </c:extLst>
        </c:ser>
        <c:ser>
          <c:idx val="3"/>
          <c:order val="3"/>
          <c:tx>
            <c:strRef>
              <c:f>' Costs per faculty 2018-2019'!$E$1</c:f>
              <c:strCache>
                <c:ptCount val="1"/>
                <c:pt idx="0">
                  <c:v>Health Sciences</c:v>
                </c:pt>
              </c:strCache>
            </c:strRef>
          </c:tx>
          <c:spPr>
            <a:solidFill>
              <a:schemeClr val="accent4"/>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2018-2019'!$E$2:$E$18</c:f>
              <c:numCache>
                <c:formatCode>General</c:formatCode>
                <c:ptCount val="17"/>
                <c:pt idx="6" formatCode="&quot;$&quot;#,##0.00">
                  <c:v>1956.49</c:v>
                </c:pt>
                <c:pt idx="7" formatCode="&quot;$&quot;#,##0.00">
                  <c:v>894.77</c:v>
                </c:pt>
              </c:numCache>
            </c:numRef>
          </c:val>
          <c:extLst>
            <c:ext xmlns:c16="http://schemas.microsoft.com/office/drawing/2014/chart" uri="{C3380CC4-5D6E-409C-BE32-E72D297353CC}">
              <c16:uniqueId val="{00000003-3B57-4947-95EF-B629D9643D6D}"/>
            </c:ext>
          </c:extLst>
        </c:ser>
        <c:ser>
          <c:idx val="4"/>
          <c:order val="4"/>
          <c:tx>
            <c:strRef>
              <c:f>' Costs per faculty 2018-2019'!$F$1</c:f>
              <c:strCache>
                <c:ptCount val="1"/>
                <c:pt idx="0">
                  <c:v>Law</c:v>
                </c:pt>
              </c:strCache>
            </c:strRef>
          </c:tx>
          <c:spPr>
            <a:solidFill>
              <a:schemeClr val="accent5"/>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2018-2019'!$F$2:$F$18</c:f>
              <c:numCache>
                <c:formatCode>General</c:formatCode>
                <c:ptCount val="17"/>
                <c:pt idx="8" formatCode="&quot;$&quot;#,##0.00">
                  <c:v>2157.89</c:v>
                </c:pt>
                <c:pt idx="9" formatCode="&quot;$&quot;#,##0.00">
                  <c:v>654.20000000000005</c:v>
                </c:pt>
              </c:numCache>
            </c:numRef>
          </c:val>
          <c:extLst>
            <c:ext xmlns:c16="http://schemas.microsoft.com/office/drawing/2014/chart" uri="{C3380CC4-5D6E-409C-BE32-E72D297353CC}">
              <c16:uniqueId val="{00000004-3B57-4947-95EF-B629D9643D6D}"/>
            </c:ext>
          </c:extLst>
        </c:ser>
        <c:ser>
          <c:idx val="5"/>
          <c:order val="5"/>
          <c:tx>
            <c:strRef>
              <c:f>' Costs per faculty 2018-2019'!$G$1</c:f>
              <c:strCache>
                <c:ptCount val="1"/>
                <c:pt idx="0">
                  <c:v>Droit</c:v>
                </c:pt>
              </c:strCache>
            </c:strRef>
          </c:tx>
          <c:spPr>
            <a:solidFill>
              <a:schemeClr val="accent6"/>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2018-2019'!$G$2:$G$18</c:f>
              <c:numCache>
                <c:formatCode>General</c:formatCode>
                <c:ptCount val="17"/>
                <c:pt idx="10" formatCode="&quot;$&quot;#,##0.00">
                  <c:v>1298.3399999999999</c:v>
                </c:pt>
              </c:numCache>
            </c:numRef>
          </c:val>
          <c:extLst>
            <c:ext xmlns:c16="http://schemas.microsoft.com/office/drawing/2014/chart" uri="{C3380CC4-5D6E-409C-BE32-E72D297353CC}">
              <c16:uniqueId val="{00000005-3B57-4947-95EF-B629D9643D6D}"/>
            </c:ext>
          </c:extLst>
        </c:ser>
        <c:ser>
          <c:idx val="6"/>
          <c:order val="6"/>
          <c:tx>
            <c:strRef>
              <c:f>' Costs per faculty 2018-2019'!$H$1</c:f>
              <c:strCache>
                <c:ptCount val="1"/>
                <c:pt idx="0">
                  <c:v>Management</c:v>
                </c:pt>
              </c:strCache>
            </c:strRef>
          </c:tx>
          <c:spPr>
            <a:solidFill>
              <a:srgbClr val="92D050"/>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2018-2019'!$H$2:$H$18</c:f>
              <c:numCache>
                <c:formatCode>General</c:formatCode>
                <c:ptCount val="17"/>
                <c:pt idx="11" formatCode="&quot;$&quot;#,##0.00">
                  <c:v>1244.6500000000001</c:v>
                </c:pt>
                <c:pt idx="12" formatCode="&quot;$&quot;#,##0.00">
                  <c:v>822.08</c:v>
                </c:pt>
              </c:numCache>
            </c:numRef>
          </c:val>
          <c:extLst>
            <c:ext xmlns:c16="http://schemas.microsoft.com/office/drawing/2014/chart" uri="{C3380CC4-5D6E-409C-BE32-E72D297353CC}">
              <c16:uniqueId val="{00000006-3B57-4947-95EF-B629D9643D6D}"/>
            </c:ext>
          </c:extLst>
        </c:ser>
        <c:ser>
          <c:idx val="7"/>
          <c:order val="7"/>
          <c:tx>
            <c:strRef>
              <c:f>' Costs per faculty 2018-2019'!$I$1</c:f>
              <c:strCache>
                <c:ptCount val="1"/>
                <c:pt idx="0">
                  <c:v>Sciences</c:v>
                </c:pt>
              </c:strCache>
            </c:strRef>
          </c:tx>
          <c:spPr>
            <a:solidFill>
              <a:srgbClr val="7030A0"/>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2018-2019'!$I$2:$I$18</c:f>
              <c:numCache>
                <c:formatCode>General</c:formatCode>
                <c:ptCount val="17"/>
                <c:pt idx="13" formatCode="&quot;$&quot;#,##0.00">
                  <c:v>1720.02</c:v>
                </c:pt>
                <c:pt idx="14" formatCode="&quot;$&quot;#,##0.00">
                  <c:v>943.45</c:v>
                </c:pt>
              </c:numCache>
            </c:numRef>
          </c:val>
          <c:extLst>
            <c:ext xmlns:c16="http://schemas.microsoft.com/office/drawing/2014/chart" uri="{C3380CC4-5D6E-409C-BE32-E72D297353CC}">
              <c16:uniqueId val="{00000007-3B57-4947-95EF-B629D9643D6D}"/>
            </c:ext>
          </c:extLst>
        </c:ser>
        <c:ser>
          <c:idx val="8"/>
          <c:order val="8"/>
          <c:tx>
            <c:strRef>
              <c:f>' Costs per faculty 2018-2019'!$J$1</c:f>
              <c:strCache>
                <c:ptCount val="1"/>
                <c:pt idx="0">
                  <c:v>Social Sciences</c:v>
                </c:pt>
              </c:strCache>
            </c:strRef>
          </c:tx>
          <c:spPr>
            <a:solidFill>
              <a:schemeClr val="accent3">
                <a:lumMod val="60000"/>
              </a:schemeClr>
            </a:solidFill>
            <a:ln>
              <a:noFill/>
            </a:ln>
            <a:effectLst/>
          </c:spPr>
          <c:invertIfNegative val="0"/>
          <c:cat>
            <c:strRef>
              <c:f>' Costs per faculty 2018-2019'!$A$2:$A$18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 Costs per faculty 2018-2019'!$J$2:$J$18</c:f>
              <c:numCache>
                <c:formatCode>General</c:formatCode>
                <c:ptCount val="17"/>
                <c:pt idx="15" formatCode="&quot;$&quot;#,##0.00">
                  <c:v>1639.09</c:v>
                </c:pt>
                <c:pt idx="16" formatCode="&quot;$&quot;#,##0.00">
                  <c:v>597.03</c:v>
                </c:pt>
              </c:numCache>
            </c:numRef>
          </c:val>
          <c:extLst>
            <c:ext xmlns:c16="http://schemas.microsoft.com/office/drawing/2014/chart" uri="{C3380CC4-5D6E-409C-BE32-E72D297353CC}">
              <c16:uniqueId val="{00000008-3B57-4947-95EF-B629D9643D6D}"/>
            </c:ext>
          </c:extLst>
        </c:ser>
        <c:dLbls>
          <c:showLegendKey val="0"/>
          <c:showVal val="0"/>
          <c:showCatName val="0"/>
          <c:showSerName val="0"/>
          <c:showPercent val="0"/>
          <c:showBubbleSize val="0"/>
        </c:dLbls>
        <c:gapWidth val="150"/>
        <c:overlap val="100"/>
        <c:axId val="443010776"/>
        <c:axId val="443013728"/>
      </c:barChart>
      <c:catAx>
        <c:axId val="443010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rgbClr val="000000"/>
                </a:solidFill>
                <a:latin typeface="+mn-lt"/>
                <a:ea typeface="+mn-ea"/>
                <a:cs typeface="+mn-cs"/>
              </a:defRPr>
            </a:pPr>
            <a:endParaRPr lang="en-US"/>
          </a:p>
        </c:txPr>
        <c:crossAx val="443013728"/>
        <c:crosses val="autoZero"/>
        <c:auto val="1"/>
        <c:lblAlgn val="ctr"/>
        <c:lblOffset val="100"/>
        <c:noMultiLvlLbl val="0"/>
      </c:catAx>
      <c:valAx>
        <c:axId val="443013728"/>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443010776"/>
        <c:crosses val="autoZero"/>
        <c:crossBetween val="between"/>
      </c:valAx>
      <c:spPr>
        <a:noFill/>
        <a:ln>
          <a:noFill/>
        </a:ln>
        <a:effectLst/>
      </c:spPr>
    </c:plotArea>
    <c:legend>
      <c:legendPos val="b"/>
      <c:layout>
        <c:manualLayout>
          <c:xMode val="edge"/>
          <c:yMode val="edge"/>
          <c:x val="0.05"/>
          <c:y val="0.9368560528718729"/>
          <c:w val="0.9"/>
          <c:h val="4.8154823094896104E-2"/>
        </c:manualLayout>
      </c:layout>
      <c:overlay val="0"/>
      <c:spPr>
        <a:noFill/>
        <a:ln>
          <a:noFill/>
        </a:ln>
        <a:effectLst/>
      </c:spPr>
      <c:txPr>
        <a:bodyPr rot="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r>
              <a:rPr lang="en-CA" sz="1800" b="1" i="0" baseline="0" dirty="0">
                <a:solidFill>
                  <a:srgbClr val="000000"/>
                </a:solidFill>
                <a:effectLst/>
              </a:rPr>
              <a:t>Textbook Costs in First Year of Highest Enrolment Undergraduate Programs by Faculty at </a:t>
            </a:r>
            <a:r>
              <a:rPr lang="en-CA" sz="1800" b="1" i="0" baseline="0" dirty="0" err="1">
                <a:solidFill>
                  <a:srgbClr val="000000"/>
                </a:solidFill>
                <a:effectLst/>
              </a:rPr>
              <a:t>uOttawa</a:t>
            </a:r>
            <a:r>
              <a:rPr lang="en-CA" sz="1800" b="1" i="0" baseline="0" dirty="0">
                <a:solidFill>
                  <a:srgbClr val="000000"/>
                </a:solidFill>
                <a:effectLst/>
              </a:rPr>
              <a:t> (English/French), 2019-2020</a:t>
            </a:r>
            <a:endParaRPr lang="en-US" b="1" dirty="0">
              <a:solidFill>
                <a:srgbClr val="000000"/>
              </a:solidFill>
              <a:effectLst/>
            </a:endParaRP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endParaRPr lang="en-US"/>
        </a:p>
      </c:txPr>
    </c:title>
    <c:autoTitleDeleted val="0"/>
    <c:plotArea>
      <c:layout/>
      <c:barChart>
        <c:barDir val="col"/>
        <c:grouping val="stacked"/>
        <c:varyColors val="0"/>
        <c:ser>
          <c:idx val="0"/>
          <c:order val="0"/>
          <c:tx>
            <c:strRef>
              <c:f>'Costs per faculty 2019-2020'!$B$1</c:f>
              <c:strCache>
                <c:ptCount val="1"/>
                <c:pt idx="0">
                  <c:v>Arts</c:v>
                </c:pt>
              </c:strCache>
            </c:strRef>
          </c:tx>
          <c:spPr>
            <a:solidFill>
              <a:schemeClr val="accent1"/>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2019-2020'!$B$2:$B$18</c:f>
              <c:numCache>
                <c:formatCode>"$"#,##0.00</c:formatCode>
                <c:ptCount val="17"/>
                <c:pt idx="0">
                  <c:v>941.7</c:v>
                </c:pt>
                <c:pt idx="1">
                  <c:v>257.87</c:v>
                </c:pt>
              </c:numCache>
            </c:numRef>
          </c:val>
          <c:extLst>
            <c:ext xmlns:c16="http://schemas.microsoft.com/office/drawing/2014/chart" uri="{C3380CC4-5D6E-409C-BE32-E72D297353CC}">
              <c16:uniqueId val="{00000000-E156-46EF-9E7B-BD105E5943F5}"/>
            </c:ext>
          </c:extLst>
        </c:ser>
        <c:ser>
          <c:idx val="1"/>
          <c:order val="1"/>
          <c:tx>
            <c:strRef>
              <c:f>'Costs per faculty 2019-2020'!$C$1</c:f>
              <c:strCache>
                <c:ptCount val="1"/>
                <c:pt idx="0">
                  <c:v>Education</c:v>
                </c:pt>
              </c:strCache>
            </c:strRef>
          </c:tx>
          <c:spPr>
            <a:solidFill>
              <a:schemeClr val="accent2"/>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2019-2020'!$C$2:$C$18</c:f>
              <c:numCache>
                <c:formatCode>General</c:formatCode>
                <c:ptCount val="17"/>
                <c:pt idx="2" formatCode="&quot;$&quot;#,##0.00">
                  <c:v>130.66999999999999</c:v>
                </c:pt>
                <c:pt idx="3" formatCode="&quot;$&quot;#,##0.00">
                  <c:v>214.4</c:v>
                </c:pt>
              </c:numCache>
            </c:numRef>
          </c:val>
          <c:extLst>
            <c:ext xmlns:c16="http://schemas.microsoft.com/office/drawing/2014/chart" uri="{C3380CC4-5D6E-409C-BE32-E72D297353CC}">
              <c16:uniqueId val="{00000001-E156-46EF-9E7B-BD105E5943F5}"/>
            </c:ext>
          </c:extLst>
        </c:ser>
        <c:ser>
          <c:idx val="2"/>
          <c:order val="2"/>
          <c:tx>
            <c:strRef>
              <c:f>'Costs per faculty 2019-2020'!$D$1</c:f>
              <c:strCache>
                <c:ptCount val="1"/>
                <c:pt idx="0">
                  <c:v>Engineering</c:v>
                </c:pt>
              </c:strCache>
            </c:strRef>
          </c:tx>
          <c:spPr>
            <a:solidFill>
              <a:schemeClr val="accent3"/>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2019-2020'!$D$2:$D$18</c:f>
              <c:numCache>
                <c:formatCode>General</c:formatCode>
                <c:ptCount val="17"/>
                <c:pt idx="4" formatCode="&quot;$&quot;#,##0.00">
                  <c:v>984.75</c:v>
                </c:pt>
                <c:pt idx="5" formatCode="&quot;$&quot;#,##0.00">
                  <c:v>728.25</c:v>
                </c:pt>
              </c:numCache>
            </c:numRef>
          </c:val>
          <c:extLst>
            <c:ext xmlns:c16="http://schemas.microsoft.com/office/drawing/2014/chart" uri="{C3380CC4-5D6E-409C-BE32-E72D297353CC}">
              <c16:uniqueId val="{00000002-E156-46EF-9E7B-BD105E5943F5}"/>
            </c:ext>
          </c:extLst>
        </c:ser>
        <c:ser>
          <c:idx val="3"/>
          <c:order val="3"/>
          <c:tx>
            <c:strRef>
              <c:f>'Costs per faculty 2019-2020'!$E$1</c:f>
              <c:strCache>
                <c:ptCount val="1"/>
                <c:pt idx="0">
                  <c:v>Health Sciences</c:v>
                </c:pt>
              </c:strCache>
            </c:strRef>
          </c:tx>
          <c:spPr>
            <a:solidFill>
              <a:schemeClr val="accent4"/>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2019-2020'!$E$2:$E$18</c:f>
              <c:numCache>
                <c:formatCode>General</c:formatCode>
                <c:ptCount val="17"/>
                <c:pt idx="6" formatCode="&quot;$&quot;#,##0.00">
                  <c:v>1037.82</c:v>
                </c:pt>
                <c:pt idx="7" formatCode="&quot;$&quot;#,##0.00">
                  <c:v>839.25</c:v>
                </c:pt>
              </c:numCache>
            </c:numRef>
          </c:val>
          <c:extLst>
            <c:ext xmlns:c16="http://schemas.microsoft.com/office/drawing/2014/chart" uri="{C3380CC4-5D6E-409C-BE32-E72D297353CC}">
              <c16:uniqueId val="{00000003-E156-46EF-9E7B-BD105E5943F5}"/>
            </c:ext>
          </c:extLst>
        </c:ser>
        <c:ser>
          <c:idx val="4"/>
          <c:order val="4"/>
          <c:tx>
            <c:strRef>
              <c:f>'Costs per faculty 2019-2020'!$F$1</c:f>
              <c:strCache>
                <c:ptCount val="1"/>
                <c:pt idx="0">
                  <c:v>Law</c:v>
                </c:pt>
              </c:strCache>
            </c:strRef>
          </c:tx>
          <c:spPr>
            <a:solidFill>
              <a:schemeClr val="accent5"/>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2019-2020'!$F$2:$F$18</c:f>
              <c:numCache>
                <c:formatCode>General</c:formatCode>
                <c:ptCount val="17"/>
                <c:pt idx="8" formatCode="&quot;$&quot;#,##0.00">
                  <c:v>2086.75</c:v>
                </c:pt>
                <c:pt idx="9" formatCode="&quot;$&quot;#,##0.00">
                  <c:v>558.69000000000005</c:v>
                </c:pt>
              </c:numCache>
            </c:numRef>
          </c:val>
          <c:extLst>
            <c:ext xmlns:c16="http://schemas.microsoft.com/office/drawing/2014/chart" uri="{C3380CC4-5D6E-409C-BE32-E72D297353CC}">
              <c16:uniqueId val="{00000004-E156-46EF-9E7B-BD105E5943F5}"/>
            </c:ext>
          </c:extLst>
        </c:ser>
        <c:ser>
          <c:idx val="5"/>
          <c:order val="5"/>
          <c:tx>
            <c:strRef>
              <c:f>'Costs per faculty 2019-2020'!$G$1</c:f>
              <c:strCache>
                <c:ptCount val="1"/>
                <c:pt idx="0">
                  <c:v>Droit</c:v>
                </c:pt>
              </c:strCache>
            </c:strRef>
          </c:tx>
          <c:spPr>
            <a:solidFill>
              <a:schemeClr val="accent6"/>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2019-2020'!$G$2:$G$18</c:f>
              <c:numCache>
                <c:formatCode>General</c:formatCode>
                <c:ptCount val="17"/>
                <c:pt idx="10" formatCode="&quot;$&quot;#,##0.00">
                  <c:v>699.25</c:v>
                </c:pt>
              </c:numCache>
            </c:numRef>
          </c:val>
          <c:extLst>
            <c:ext xmlns:c16="http://schemas.microsoft.com/office/drawing/2014/chart" uri="{C3380CC4-5D6E-409C-BE32-E72D297353CC}">
              <c16:uniqueId val="{00000005-E156-46EF-9E7B-BD105E5943F5}"/>
            </c:ext>
          </c:extLst>
        </c:ser>
        <c:ser>
          <c:idx val="6"/>
          <c:order val="6"/>
          <c:tx>
            <c:strRef>
              <c:f>'Costs per faculty 2019-2020'!$H$1</c:f>
              <c:strCache>
                <c:ptCount val="1"/>
                <c:pt idx="0">
                  <c:v>Management</c:v>
                </c:pt>
              </c:strCache>
            </c:strRef>
          </c:tx>
          <c:spPr>
            <a:solidFill>
              <a:srgbClr val="92D050"/>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2019-2020'!$H$2:$H$18</c:f>
              <c:numCache>
                <c:formatCode>General</c:formatCode>
                <c:ptCount val="17"/>
                <c:pt idx="11" formatCode="&quot;$&quot;#,##0.00">
                  <c:v>821</c:v>
                </c:pt>
                <c:pt idx="12" formatCode="&quot;$&quot;#,##0.00">
                  <c:v>584.67999999999995</c:v>
                </c:pt>
              </c:numCache>
            </c:numRef>
          </c:val>
          <c:extLst>
            <c:ext xmlns:c16="http://schemas.microsoft.com/office/drawing/2014/chart" uri="{C3380CC4-5D6E-409C-BE32-E72D297353CC}">
              <c16:uniqueId val="{00000006-E156-46EF-9E7B-BD105E5943F5}"/>
            </c:ext>
          </c:extLst>
        </c:ser>
        <c:ser>
          <c:idx val="7"/>
          <c:order val="7"/>
          <c:tx>
            <c:strRef>
              <c:f>'Costs per faculty 2019-2020'!$I$1</c:f>
              <c:strCache>
                <c:ptCount val="1"/>
                <c:pt idx="0">
                  <c:v>Sciences</c:v>
                </c:pt>
              </c:strCache>
            </c:strRef>
          </c:tx>
          <c:spPr>
            <a:solidFill>
              <a:srgbClr val="7030A0"/>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2019-2020'!$I$2:$I$18</c:f>
              <c:numCache>
                <c:formatCode>General</c:formatCode>
                <c:ptCount val="17"/>
                <c:pt idx="13" formatCode="&quot;$&quot;#,##0.00">
                  <c:v>1938</c:v>
                </c:pt>
                <c:pt idx="14" formatCode="&quot;$&quot;#,##0.00">
                  <c:v>659.91</c:v>
                </c:pt>
              </c:numCache>
            </c:numRef>
          </c:val>
          <c:extLst>
            <c:ext xmlns:c16="http://schemas.microsoft.com/office/drawing/2014/chart" uri="{C3380CC4-5D6E-409C-BE32-E72D297353CC}">
              <c16:uniqueId val="{00000007-E156-46EF-9E7B-BD105E5943F5}"/>
            </c:ext>
          </c:extLst>
        </c:ser>
        <c:ser>
          <c:idx val="8"/>
          <c:order val="8"/>
          <c:tx>
            <c:strRef>
              <c:f>'Costs per faculty 2019-2020'!$J$1</c:f>
              <c:strCache>
                <c:ptCount val="1"/>
                <c:pt idx="0">
                  <c:v>Social Sciences</c:v>
                </c:pt>
              </c:strCache>
            </c:strRef>
          </c:tx>
          <c:spPr>
            <a:solidFill>
              <a:schemeClr val="accent3">
                <a:lumMod val="60000"/>
              </a:schemeClr>
            </a:solidFill>
            <a:ln>
              <a:noFill/>
            </a:ln>
            <a:effectLst/>
          </c:spPr>
          <c:invertIfNegative val="0"/>
          <c:cat>
            <c:strRef>
              <c:f>'Costs per faculty 2019-2020'!$A$2:$A$18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2019-2020'!$J$2:$J$18</c:f>
              <c:numCache>
                <c:formatCode>General</c:formatCode>
                <c:ptCount val="17"/>
                <c:pt idx="15" formatCode="&quot;$&quot;#,##0.00">
                  <c:v>1530.45</c:v>
                </c:pt>
                <c:pt idx="16" formatCode="&quot;$&quot;#,##0.00">
                  <c:v>456.37</c:v>
                </c:pt>
              </c:numCache>
            </c:numRef>
          </c:val>
          <c:extLst>
            <c:ext xmlns:c16="http://schemas.microsoft.com/office/drawing/2014/chart" uri="{C3380CC4-5D6E-409C-BE32-E72D297353CC}">
              <c16:uniqueId val="{00000008-E156-46EF-9E7B-BD105E5943F5}"/>
            </c:ext>
          </c:extLst>
        </c:ser>
        <c:dLbls>
          <c:showLegendKey val="0"/>
          <c:showVal val="0"/>
          <c:showCatName val="0"/>
          <c:showSerName val="0"/>
          <c:showPercent val="0"/>
          <c:showBubbleSize val="0"/>
        </c:dLbls>
        <c:gapWidth val="150"/>
        <c:overlap val="100"/>
        <c:axId val="1111367935"/>
        <c:axId val="1111365855"/>
      </c:barChart>
      <c:catAx>
        <c:axId val="111136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rgbClr val="000000"/>
                </a:solidFill>
                <a:latin typeface="+mn-lt"/>
                <a:ea typeface="+mn-ea"/>
                <a:cs typeface="+mn-cs"/>
              </a:defRPr>
            </a:pPr>
            <a:endParaRPr lang="en-US"/>
          </a:p>
        </c:txPr>
        <c:crossAx val="1111365855"/>
        <c:crosses val="autoZero"/>
        <c:auto val="1"/>
        <c:lblAlgn val="ctr"/>
        <c:lblOffset val="100"/>
        <c:noMultiLvlLbl val="0"/>
      </c:catAx>
      <c:valAx>
        <c:axId val="1111365855"/>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111367935"/>
        <c:crosses val="autoZero"/>
        <c:crossBetween val="between"/>
      </c:valAx>
      <c:spPr>
        <a:noFill/>
        <a:ln>
          <a:noFill/>
        </a:ln>
        <a:effectLst/>
      </c:spPr>
    </c:plotArea>
    <c:legend>
      <c:legendPos val="b"/>
      <c:layout>
        <c:manualLayout>
          <c:xMode val="edge"/>
          <c:yMode val="edge"/>
          <c:x val="4.8600496692490877E-2"/>
          <c:y val="0.93142296527991641"/>
          <c:w val="0.89999996731077869"/>
          <c:h val="4.7028737201063583E-2"/>
        </c:manualLayout>
      </c:layout>
      <c:overlay val="0"/>
      <c:spPr>
        <a:noFill/>
        <a:ln>
          <a:noFill/>
        </a:ln>
        <a:effectLst/>
      </c:spPr>
      <c:txPr>
        <a:bodyPr rot="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irrodl.org/index.php/irrodl/article/view/3012/4214"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Textbook</a:t>
            </a:r>
            <a:r>
              <a:rPr lang="fr-CA" dirty="0"/>
              <a:t> </a:t>
            </a:r>
            <a:r>
              <a:rPr lang="fr-CA" dirty="0" err="1"/>
              <a:t>reported</a:t>
            </a:r>
            <a:r>
              <a:rPr lang="fr-CA" baseline="0" dirty="0"/>
              <a:t> </a:t>
            </a:r>
            <a:r>
              <a:rPr lang="fr-CA" dirty="0" err="1"/>
              <a:t>spending</a:t>
            </a:r>
            <a:r>
              <a:rPr lang="fr-CA" dirty="0"/>
              <a:t> and </a:t>
            </a:r>
            <a:r>
              <a:rPr lang="fr-CA" dirty="0" err="1"/>
              <a:t>costs</a:t>
            </a:r>
            <a:r>
              <a:rPr lang="fr-CA" dirty="0"/>
              <a:t> at </a:t>
            </a:r>
            <a:r>
              <a:rPr lang="fr-CA" dirty="0" err="1"/>
              <a:t>uOttawa</a:t>
            </a:r>
            <a:r>
              <a:rPr lang="fr-CA" dirty="0"/>
              <a:t>…</a:t>
            </a:r>
          </a:p>
          <a:p>
            <a:pPr marL="139700" indent="0">
              <a:buNone/>
            </a:pPr>
            <a:endParaRPr lang="fr-CA" dirty="0"/>
          </a:p>
          <a:p>
            <a:pPr marL="139700" indent="0">
              <a:buNone/>
            </a:pPr>
            <a:endParaRPr lang="fr-CA" dirty="0"/>
          </a:p>
          <a:p>
            <a:pPr marL="139700" indent="0">
              <a:buNone/>
            </a:pPr>
            <a:r>
              <a:rPr lang="fr-CA" dirty="0"/>
              <a:t>#</a:t>
            </a:r>
            <a:r>
              <a:rPr lang="fr-CA" dirty="0" err="1"/>
              <a:t>textbookbroke</a:t>
            </a:r>
            <a:r>
              <a:rPr lang="fr-CA" dirty="0"/>
              <a:t> </a:t>
            </a:r>
            <a:r>
              <a:rPr lang="fr-CA" dirty="0" err="1"/>
              <a:t>campaigns</a:t>
            </a:r>
            <a:r>
              <a:rPr lang="fr-CA" dirty="0"/>
              <a:t> </a:t>
            </a:r>
            <a:r>
              <a:rPr lang="fr-CA" dirty="0" err="1"/>
              <a:t>started</a:t>
            </a:r>
            <a:r>
              <a:rPr lang="fr-CA" dirty="0"/>
              <a:t> in the US as </a:t>
            </a:r>
            <a:r>
              <a:rPr lang="fr-CA" dirty="0" err="1"/>
              <a:t>early</a:t>
            </a:r>
            <a:r>
              <a:rPr lang="fr-CA" dirty="0"/>
              <a:t> as 2014 – </a:t>
            </a:r>
            <a:r>
              <a:rPr lang="fr-CA" dirty="0" err="1"/>
              <a:t>tweeting</a:t>
            </a:r>
            <a:r>
              <a:rPr lang="fr-CA" dirty="0"/>
              <a:t> </a:t>
            </a:r>
            <a:r>
              <a:rPr lang="fr-CA" dirty="0" err="1"/>
              <a:t>receipts</a:t>
            </a:r>
            <a:r>
              <a:rPr lang="fr-CA" dirty="0"/>
              <a:t>, </a:t>
            </a:r>
            <a:r>
              <a:rPr lang="fr-CA" dirty="0" err="1"/>
              <a:t>saying</a:t>
            </a:r>
            <a:r>
              <a:rPr lang="fr-CA" dirty="0"/>
              <a:t> </a:t>
            </a:r>
            <a:r>
              <a:rPr lang="fr-CA" dirty="0" err="1"/>
              <a:t>what</a:t>
            </a:r>
            <a:r>
              <a:rPr lang="fr-CA" dirty="0"/>
              <a:t> </a:t>
            </a:r>
            <a:r>
              <a:rPr lang="fr-CA" dirty="0" err="1"/>
              <a:t>they</a:t>
            </a:r>
            <a:r>
              <a:rPr lang="fr-CA" dirty="0"/>
              <a:t> </a:t>
            </a:r>
            <a:r>
              <a:rPr lang="fr-CA" dirty="0" err="1"/>
              <a:t>would</a:t>
            </a:r>
            <a:r>
              <a:rPr lang="fr-CA" dirty="0"/>
              <a:t> have </a:t>
            </a:r>
            <a:r>
              <a:rPr lang="fr-CA" dirty="0" err="1"/>
              <a:t>spent</a:t>
            </a:r>
            <a:r>
              <a:rPr lang="fr-CA" dirty="0"/>
              <a:t> </a:t>
            </a:r>
            <a:r>
              <a:rPr lang="fr-CA" dirty="0" err="1"/>
              <a:t>it</a:t>
            </a:r>
            <a:r>
              <a:rPr lang="fr-CA" dirty="0"/>
              <a:t> on </a:t>
            </a:r>
            <a:r>
              <a:rPr lang="fr-CA" dirty="0" err="1"/>
              <a:t>otherwise</a:t>
            </a:r>
            <a:r>
              <a:rPr lang="fr-CA" dirty="0"/>
              <a:t>, poster like ours; in an effort to call attention to </a:t>
            </a:r>
            <a:r>
              <a:rPr lang="fr-CA" dirty="0" err="1"/>
              <a:t>costs</a:t>
            </a:r>
            <a:r>
              <a:rPr lang="fr-CA" dirty="0"/>
              <a:t> and impact on </a:t>
            </a:r>
            <a:r>
              <a:rPr lang="fr-CA" dirty="0" err="1"/>
              <a:t>students</a:t>
            </a:r>
            <a:r>
              <a:rPr lang="fr-CA" dirty="0"/>
              <a:t>; in Canada, the Ontario </a:t>
            </a:r>
            <a:r>
              <a:rPr lang="fr-CA" dirty="0" err="1"/>
              <a:t>Undergraduate</a:t>
            </a:r>
            <a:r>
              <a:rPr lang="fr-CA" dirty="0"/>
              <a:t> </a:t>
            </a:r>
            <a:r>
              <a:rPr lang="fr-CA" dirty="0" err="1"/>
              <a:t>Student</a:t>
            </a:r>
            <a:r>
              <a:rPr lang="fr-CA" dirty="0"/>
              <a:t> Alliance (OUSA) has been active in </a:t>
            </a:r>
            <a:r>
              <a:rPr lang="fr-CA" dirty="0" err="1"/>
              <a:t>this</a:t>
            </a:r>
            <a:r>
              <a:rPr lang="fr-CA" dirty="0"/>
              <a:t> regard (and </a:t>
            </a:r>
            <a:r>
              <a:rPr lang="fr-CA" dirty="0" err="1"/>
              <a:t>promoting</a:t>
            </a:r>
            <a:r>
              <a:rPr lang="fr-CA" dirty="0"/>
              <a:t> open </a:t>
            </a:r>
            <a:r>
              <a:rPr lang="fr-CA" dirty="0" err="1"/>
              <a:t>educational</a:t>
            </a:r>
            <a:r>
              <a:rPr lang="fr-CA" dirty="0"/>
              <a:t> </a:t>
            </a:r>
            <a:r>
              <a:rPr lang="fr-CA" dirty="0" err="1"/>
              <a:t>resources</a:t>
            </a:r>
            <a:r>
              <a:rPr lang="fr-CA" dirty="0"/>
              <a:t> as an alternative); </a:t>
            </a:r>
            <a:r>
              <a:rPr lang="fr-CA" dirty="0" err="1"/>
              <a:t>libraries</a:t>
            </a:r>
            <a:r>
              <a:rPr lang="fr-CA" dirty="0"/>
              <a:t> and </a:t>
            </a:r>
            <a:r>
              <a:rPr lang="fr-CA" dirty="0" err="1"/>
              <a:t>student</a:t>
            </a:r>
            <a:r>
              <a:rPr lang="fr-CA" dirty="0"/>
              <a:t> unions </a:t>
            </a:r>
            <a:r>
              <a:rPr lang="fr-CA" dirty="0" err="1"/>
              <a:t>across</a:t>
            </a:r>
            <a:r>
              <a:rPr lang="fr-CA" dirty="0"/>
              <a:t> country have been </a:t>
            </a:r>
            <a:r>
              <a:rPr lang="fr-CA" dirty="0" err="1"/>
              <a:t>conducting</a:t>
            </a:r>
            <a:r>
              <a:rPr lang="fr-CA" dirty="0"/>
              <a:t> </a:t>
            </a:r>
            <a:r>
              <a:rPr lang="fr-CA" dirty="0" err="1"/>
              <a:t>their</a:t>
            </a:r>
            <a:r>
              <a:rPr lang="fr-CA" dirty="0"/>
              <a:t> </a:t>
            </a:r>
            <a:r>
              <a:rPr lang="fr-CA" dirty="0" err="1"/>
              <a:t>own</a:t>
            </a:r>
            <a:r>
              <a:rPr lang="fr-CA" dirty="0"/>
              <a:t> </a:t>
            </a:r>
            <a:r>
              <a:rPr lang="fr-CA" dirty="0" err="1"/>
              <a:t>campaigns</a:t>
            </a:r>
            <a:r>
              <a:rPr lang="fr-CA" dirty="0"/>
              <a:t>.</a:t>
            </a:r>
          </a:p>
          <a:p>
            <a:pPr marL="139700" indent="0">
              <a:buNone/>
            </a:pPr>
            <a:endParaRPr lang="fr-CA" dirty="0"/>
          </a:p>
          <a:p>
            <a:pPr marL="139700" indent="0">
              <a:buNone/>
            </a:pPr>
            <a:r>
              <a:rPr lang="fr-CA" dirty="0" err="1"/>
              <a:t>Methodology</a:t>
            </a:r>
            <a:r>
              <a:rPr lang="fr-CA" dirty="0"/>
              <a:t>:</a:t>
            </a:r>
          </a:p>
          <a:p>
            <a:pPr marL="139700" indent="0">
              <a:buNone/>
            </a:pPr>
            <a:r>
              <a:rPr lang="fr-CA" dirty="0"/>
              <a:t>3</a:t>
            </a:r>
            <a:r>
              <a:rPr lang="fr-CA" baseline="0" dirty="0"/>
              <a:t>rd </a:t>
            </a:r>
            <a:r>
              <a:rPr lang="fr-CA" baseline="0" dirty="0" err="1"/>
              <a:t>week</a:t>
            </a:r>
            <a:r>
              <a:rPr lang="fr-CA" baseline="0" dirty="0"/>
              <a:t> of </a:t>
            </a:r>
            <a:r>
              <a:rPr lang="fr-CA" baseline="0" dirty="0" err="1"/>
              <a:t>January</a:t>
            </a:r>
            <a:r>
              <a:rPr lang="fr-CA" baseline="0" dirty="0"/>
              <a:t> and </a:t>
            </a:r>
            <a:r>
              <a:rPr lang="fr-CA" baseline="0" dirty="0" err="1"/>
              <a:t>September</a:t>
            </a:r>
            <a:endParaRPr lang="fr-CA" baseline="0" dirty="0"/>
          </a:p>
          <a:p>
            <a:pPr marL="139700" indent="0">
              <a:buNone/>
            </a:pPr>
            <a:r>
              <a:rPr lang="fr-CA" baseline="0" dirty="0"/>
              <a:t>Poster in five </a:t>
            </a:r>
            <a:r>
              <a:rPr lang="fr-CA" baseline="0" dirty="0" err="1"/>
              <a:t>library</a:t>
            </a:r>
            <a:r>
              <a:rPr lang="fr-CA" baseline="0" dirty="0"/>
              <a:t> locations</a:t>
            </a:r>
          </a:p>
          <a:p>
            <a:pPr marL="139700" indent="0">
              <a:buNone/>
            </a:pPr>
            <a:r>
              <a:rPr lang="fr-CA" baseline="0" dirty="0" err="1"/>
              <a:t>Organized</a:t>
            </a:r>
            <a:r>
              <a:rPr lang="fr-CA" baseline="0" dirty="0"/>
              <a:t> by </a:t>
            </a:r>
            <a:r>
              <a:rPr lang="fr-CA" baseline="0" dirty="0" err="1"/>
              <a:t>broad</a:t>
            </a:r>
            <a:r>
              <a:rPr lang="fr-CA" baseline="0" dirty="0"/>
              <a:t> </a:t>
            </a:r>
            <a:r>
              <a:rPr lang="fr-CA" baseline="0" dirty="0" err="1"/>
              <a:t>subject</a:t>
            </a:r>
            <a:r>
              <a:rPr lang="fr-CA" baseline="0" dirty="0"/>
              <a:t> areas/</a:t>
            </a:r>
            <a:r>
              <a:rPr lang="fr-CA" baseline="0" dirty="0" err="1"/>
              <a:t>faculties</a:t>
            </a:r>
            <a:r>
              <a:rPr lang="fr-CA" baseline="0" dirty="0"/>
              <a:t>: </a:t>
            </a:r>
          </a:p>
          <a:p>
            <a:pPr marL="139700" indent="0">
              <a:buNone/>
            </a:pPr>
            <a:r>
              <a:rPr lang="fr-CA" baseline="0" dirty="0"/>
              <a:t>Arts &amp; </a:t>
            </a:r>
            <a:r>
              <a:rPr lang="fr-CA" baseline="0" dirty="0" err="1"/>
              <a:t>humanities</a:t>
            </a:r>
            <a:endParaRPr lang="fr-CA" baseline="0" dirty="0"/>
          </a:p>
          <a:p>
            <a:pPr marL="139700" indent="0">
              <a:buNone/>
            </a:pPr>
            <a:r>
              <a:rPr lang="fr-CA" baseline="0" dirty="0"/>
              <a:t>Law</a:t>
            </a:r>
          </a:p>
          <a:p>
            <a:pPr marL="139700" indent="0">
              <a:buNone/>
            </a:pPr>
            <a:r>
              <a:rPr lang="fr-CA" baseline="0" dirty="0" err="1"/>
              <a:t>Education</a:t>
            </a:r>
            <a:endParaRPr lang="fr-CA" baseline="0" dirty="0"/>
          </a:p>
          <a:p>
            <a:pPr marL="139700" indent="0">
              <a:buNone/>
            </a:pPr>
            <a:r>
              <a:rPr lang="fr-CA" baseline="0" dirty="0"/>
              <a:t>Management</a:t>
            </a:r>
          </a:p>
          <a:p>
            <a:pPr marL="139700" indent="0">
              <a:buNone/>
            </a:pPr>
            <a:r>
              <a:rPr lang="fr-CA" baseline="0" dirty="0"/>
              <a:t>Social sciences</a:t>
            </a:r>
          </a:p>
          <a:p>
            <a:pPr marL="139700" indent="0">
              <a:buNone/>
            </a:pPr>
            <a:r>
              <a:rPr lang="fr-CA" baseline="0" dirty="0" err="1"/>
              <a:t>Health</a:t>
            </a:r>
            <a:r>
              <a:rPr lang="fr-CA" baseline="0" dirty="0"/>
              <a:t> Sciences &amp; </a:t>
            </a:r>
            <a:r>
              <a:rPr lang="fr-CA" baseline="0" dirty="0" err="1"/>
              <a:t>Medicine</a:t>
            </a:r>
            <a:endParaRPr lang="fr-CA" baseline="0" dirty="0"/>
          </a:p>
          <a:p>
            <a:pPr marL="139700" indent="0">
              <a:buNone/>
            </a:pPr>
            <a:r>
              <a:rPr lang="fr-CA" baseline="0" dirty="0"/>
              <a:t>STEM</a:t>
            </a:r>
          </a:p>
          <a:p>
            <a:pPr marL="139700" indent="0">
              <a:buNone/>
            </a:pPr>
            <a:endParaRPr lang="fr-CA" baseline="0" dirty="0"/>
          </a:p>
          <a:p>
            <a:pPr marL="139700" indent="0">
              <a:buNone/>
            </a:pPr>
            <a:r>
              <a:rPr lang="fr-CA" baseline="0" dirty="0"/>
              <a:t>Focus: </a:t>
            </a:r>
            <a:r>
              <a:rPr lang="fr-CA" baseline="0" dirty="0" err="1"/>
              <a:t>what</a:t>
            </a:r>
            <a:r>
              <a:rPr lang="fr-CA" baseline="0" dirty="0"/>
              <a:t> </a:t>
            </a:r>
            <a:r>
              <a:rPr lang="fr-CA" b="1" baseline="0" dirty="0" err="1"/>
              <a:t>students</a:t>
            </a:r>
            <a:r>
              <a:rPr lang="fr-CA" baseline="0" dirty="0"/>
              <a:t> </a:t>
            </a:r>
            <a:r>
              <a:rPr lang="fr-CA" baseline="0" dirty="0" err="1"/>
              <a:t>say</a:t>
            </a:r>
            <a:r>
              <a:rPr lang="fr-CA" baseline="0" dirty="0"/>
              <a:t> </a:t>
            </a:r>
            <a:r>
              <a:rPr lang="fr-CA" baseline="0" dirty="0" err="1"/>
              <a:t>they</a:t>
            </a:r>
            <a:r>
              <a:rPr lang="fr-CA" baseline="0" dirty="0"/>
              <a:t> </a:t>
            </a:r>
            <a:r>
              <a:rPr lang="fr-CA" baseline="0" dirty="0" err="1"/>
              <a:t>spend</a:t>
            </a:r>
            <a:r>
              <a:rPr lang="fr-CA" baseline="0" dirty="0"/>
              <a:t> on course </a:t>
            </a:r>
            <a:r>
              <a:rPr lang="fr-CA" baseline="0" dirty="0" err="1"/>
              <a:t>materials</a:t>
            </a:r>
            <a:r>
              <a:rPr lang="fr-CA" baseline="0" dirty="0"/>
              <a:t> (</a:t>
            </a:r>
            <a:r>
              <a:rPr lang="fr-CA" baseline="0" dirty="0" err="1"/>
              <a:t>amounts</a:t>
            </a:r>
            <a:r>
              <a:rPr lang="fr-CA" baseline="0" dirty="0"/>
              <a:t> plus </a:t>
            </a:r>
            <a:r>
              <a:rPr lang="fr-CA" baseline="0" dirty="0" err="1"/>
              <a:t>comments</a:t>
            </a:r>
            <a:r>
              <a:rPr lang="fr-CA" baseline="0" dirty="0"/>
              <a:t>)</a:t>
            </a:r>
          </a:p>
          <a:p>
            <a:pPr marL="139700" indent="0">
              <a:buNone/>
            </a:pPr>
            <a:endParaRPr lang="fr-CA" baseline="0" dirty="0"/>
          </a:p>
          <a:p>
            <a:pPr marL="139700" indent="0">
              <a:buNone/>
            </a:pPr>
            <a:r>
              <a:rPr lang="fr-CA" baseline="0" dirty="0" err="1"/>
              <a:t>Results</a:t>
            </a:r>
            <a:r>
              <a:rPr lang="fr-CA" baseline="0" dirty="0"/>
              <a:t> for 5 </a:t>
            </a:r>
            <a:r>
              <a:rPr lang="fr-CA" baseline="0" dirty="0" err="1"/>
              <a:t>terms</a:t>
            </a:r>
            <a:r>
              <a:rPr lang="fr-CA" baseline="0" dirty="0"/>
              <a:t> – Winter 2018 to Winter 2020</a:t>
            </a:r>
          </a:p>
        </p:txBody>
      </p:sp>
    </p:spTree>
    <p:extLst>
      <p:ext uri="{BB962C8B-B14F-4D97-AF65-F5344CB8AC3E}">
        <p14:creationId xmlns:p14="http://schemas.microsoft.com/office/powerpoint/2010/main" val="1021657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First campaign in Winter 2018:</a:t>
            </a:r>
          </a:p>
          <a:p>
            <a:pPr marL="139700" indent="0">
              <a:buNone/>
            </a:pPr>
            <a:endParaRPr lang="en-US" dirty="0"/>
          </a:p>
          <a:p>
            <a:pPr marL="139700" indent="0">
              <a:buNone/>
            </a:pPr>
            <a:r>
              <a:rPr lang="en-US" dirty="0"/>
              <a:t>Average of $353.33, with Management in the lead with $375.42</a:t>
            </a:r>
          </a:p>
        </p:txBody>
      </p:sp>
    </p:spTree>
    <p:extLst>
      <p:ext uri="{BB962C8B-B14F-4D97-AF65-F5344CB8AC3E}">
        <p14:creationId xmlns:p14="http://schemas.microsoft.com/office/powerpoint/2010/main" val="741003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fr-CA" dirty="0"/>
          </a:p>
        </p:txBody>
      </p:sp>
    </p:spTree>
    <p:extLst>
      <p:ext uri="{BB962C8B-B14F-4D97-AF65-F5344CB8AC3E}">
        <p14:creationId xmlns:p14="http://schemas.microsoft.com/office/powerpoint/2010/main" val="3361220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a:t>Second </a:t>
            </a:r>
            <a:r>
              <a:rPr lang="fr-CA" dirty="0" err="1"/>
              <a:t>campaign</a:t>
            </a:r>
            <a:r>
              <a:rPr lang="fr-CA" dirty="0"/>
              <a:t> in </a:t>
            </a:r>
            <a:r>
              <a:rPr lang="fr-CA" dirty="0" err="1"/>
              <a:t>Fall</a:t>
            </a:r>
            <a:r>
              <a:rPr lang="fr-CA" dirty="0"/>
              <a:t> 2018:</a:t>
            </a:r>
          </a:p>
          <a:p>
            <a:pPr marL="139700" indent="0">
              <a:buNone/>
            </a:pPr>
            <a:endParaRPr lang="fr-CA" dirty="0"/>
          </a:p>
          <a:p>
            <a:pPr marL="139700" indent="0">
              <a:buNone/>
            </a:pPr>
            <a:r>
              <a:rPr lang="fr-CA" dirty="0" err="1"/>
              <a:t>Average</a:t>
            </a:r>
            <a:r>
              <a:rPr lang="fr-CA" dirty="0"/>
              <a:t> of $337.66, </a:t>
            </a:r>
            <a:r>
              <a:rPr lang="fr-CA" dirty="0" err="1"/>
              <a:t>with</a:t>
            </a:r>
            <a:r>
              <a:rPr lang="fr-CA" dirty="0"/>
              <a:t> Management </a:t>
            </a:r>
            <a:r>
              <a:rPr lang="fr-CA" dirty="0" err="1"/>
              <a:t>again</a:t>
            </a:r>
            <a:r>
              <a:rPr lang="fr-CA" dirty="0"/>
              <a:t> in the lead </a:t>
            </a:r>
            <a:r>
              <a:rPr lang="fr-CA" dirty="0" err="1"/>
              <a:t>with</a:t>
            </a:r>
            <a:r>
              <a:rPr lang="fr-CA" dirty="0"/>
              <a:t> $437.08</a:t>
            </a:r>
            <a:endParaRPr lang="en-CA" dirty="0"/>
          </a:p>
        </p:txBody>
      </p:sp>
    </p:spTree>
    <p:extLst>
      <p:ext uri="{BB962C8B-B14F-4D97-AF65-F5344CB8AC3E}">
        <p14:creationId xmlns:p14="http://schemas.microsoft.com/office/powerpoint/2010/main" val="2905064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CA" dirty="0"/>
          </a:p>
        </p:txBody>
      </p:sp>
    </p:spTree>
    <p:extLst>
      <p:ext uri="{BB962C8B-B14F-4D97-AF65-F5344CB8AC3E}">
        <p14:creationId xmlns:p14="http://schemas.microsoft.com/office/powerpoint/2010/main" val="2089493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Third</a:t>
            </a:r>
            <a:r>
              <a:rPr lang="fr-CA" dirty="0"/>
              <a:t> </a:t>
            </a:r>
            <a:r>
              <a:rPr lang="fr-CA" dirty="0" err="1"/>
              <a:t>campaign</a:t>
            </a:r>
            <a:r>
              <a:rPr lang="fr-CA" dirty="0"/>
              <a:t> Winter 2019</a:t>
            </a:r>
          </a:p>
          <a:p>
            <a:pPr marL="139700" indent="0">
              <a:buNone/>
            </a:pPr>
            <a:endParaRPr lang="fr-CA" dirty="0"/>
          </a:p>
          <a:p>
            <a:pPr marL="139700" indent="0">
              <a:buNone/>
            </a:pPr>
            <a:r>
              <a:rPr lang="fr-CA" dirty="0" err="1"/>
              <a:t>Average</a:t>
            </a:r>
            <a:r>
              <a:rPr lang="fr-CA" dirty="0"/>
              <a:t> of $398.99, </a:t>
            </a:r>
            <a:r>
              <a:rPr lang="fr-CA" dirty="0" err="1"/>
              <a:t>with</a:t>
            </a:r>
            <a:r>
              <a:rPr lang="fr-CA" dirty="0"/>
              <a:t> Law </a:t>
            </a:r>
            <a:r>
              <a:rPr lang="fr-CA" dirty="0" err="1"/>
              <a:t>leading</a:t>
            </a:r>
            <a:r>
              <a:rPr lang="fr-CA" dirty="0"/>
              <a:t> at $651.47</a:t>
            </a:r>
          </a:p>
          <a:p>
            <a:pPr marL="139700" indent="0">
              <a:buNone/>
            </a:pPr>
            <a:endParaRPr lang="fr-CA" dirty="0"/>
          </a:p>
          <a:p>
            <a:pPr marL="139700" indent="0">
              <a:buNone/>
            </a:pPr>
            <a:endParaRPr lang="en-CA" dirty="0"/>
          </a:p>
        </p:txBody>
      </p:sp>
    </p:spTree>
    <p:extLst>
      <p:ext uri="{BB962C8B-B14F-4D97-AF65-F5344CB8AC3E}">
        <p14:creationId xmlns:p14="http://schemas.microsoft.com/office/powerpoint/2010/main" val="2436458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CA" dirty="0"/>
          </a:p>
        </p:txBody>
      </p:sp>
    </p:spTree>
    <p:extLst>
      <p:ext uri="{BB962C8B-B14F-4D97-AF65-F5344CB8AC3E}">
        <p14:creationId xmlns:p14="http://schemas.microsoft.com/office/powerpoint/2010/main" val="3098805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Fourth</a:t>
            </a:r>
            <a:r>
              <a:rPr lang="fr-CA" dirty="0"/>
              <a:t> </a:t>
            </a:r>
            <a:r>
              <a:rPr lang="fr-CA" dirty="0" err="1"/>
              <a:t>campaign</a:t>
            </a:r>
            <a:r>
              <a:rPr lang="fr-CA" dirty="0"/>
              <a:t> last </a:t>
            </a:r>
            <a:r>
              <a:rPr lang="fr-CA" dirty="0" err="1"/>
              <a:t>fall</a:t>
            </a:r>
            <a:r>
              <a:rPr lang="fr-CA" dirty="0"/>
              <a:t>:</a:t>
            </a:r>
          </a:p>
          <a:p>
            <a:pPr marL="139700" indent="0">
              <a:buNone/>
            </a:pPr>
            <a:endParaRPr lang="fr-CA" dirty="0"/>
          </a:p>
          <a:p>
            <a:pPr marL="139700" indent="0">
              <a:buNone/>
            </a:pPr>
            <a:r>
              <a:rPr lang="fr-CA" dirty="0" err="1"/>
              <a:t>Average</a:t>
            </a:r>
            <a:r>
              <a:rPr lang="fr-CA" dirty="0"/>
              <a:t> of $325.62, </a:t>
            </a:r>
            <a:r>
              <a:rPr lang="fr-CA" dirty="0" err="1"/>
              <a:t>with</a:t>
            </a:r>
            <a:r>
              <a:rPr lang="fr-CA" dirty="0"/>
              <a:t> Law in the lead </a:t>
            </a:r>
            <a:r>
              <a:rPr lang="fr-CA" dirty="0" err="1"/>
              <a:t>again</a:t>
            </a:r>
            <a:r>
              <a:rPr lang="fr-CA" dirty="0"/>
              <a:t> at $539.25</a:t>
            </a:r>
          </a:p>
        </p:txBody>
      </p:sp>
    </p:spTree>
    <p:extLst>
      <p:ext uri="{BB962C8B-B14F-4D97-AF65-F5344CB8AC3E}">
        <p14:creationId xmlns:p14="http://schemas.microsoft.com/office/powerpoint/2010/main" val="1126661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fr-CA" dirty="0"/>
          </a:p>
          <a:p>
            <a:pPr marL="139700" indent="0">
              <a:buNone/>
            </a:pPr>
            <a:endParaRPr lang="en-CA" dirty="0"/>
          </a:p>
        </p:txBody>
      </p:sp>
    </p:spTree>
    <p:extLst>
      <p:ext uri="{BB962C8B-B14F-4D97-AF65-F5344CB8AC3E}">
        <p14:creationId xmlns:p14="http://schemas.microsoft.com/office/powerpoint/2010/main" val="3139892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Fifth</a:t>
            </a:r>
            <a:r>
              <a:rPr lang="fr-CA" baseline="0" dirty="0"/>
              <a:t> and </a:t>
            </a:r>
            <a:r>
              <a:rPr lang="fr-CA" baseline="0" dirty="0" err="1"/>
              <a:t>m</a:t>
            </a:r>
            <a:r>
              <a:rPr lang="fr-CA" dirty="0" err="1"/>
              <a:t>ost</a:t>
            </a:r>
            <a:r>
              <a:rPr lang="fr-CA" dirty="0"/>
              <a:t> </a:t>
            </a:r>
            <a:r>
              <a:rPr lang="fr-CA" dirty="0" err="1"/>
              <a:t>recent</a:t>
            </a:r>
            <a:r>
              <a:rPr lang="fr-CA" dirty="0"/>
              <a:t> </a:t>
            </a:r>
            <a:r>
              <a:rPr lang="fr-CA" dirty="0" err="1"/>
              <a:t>campaign</a:t>
            </a:r>
            <a:r>
              <a:rPr lang="fr-CA" dirty="0"/>
              <a:t> </a:t>
            </a:r>
            <a:r>
              <a:rPr lang="fr-CA" dirty="0" err="1"/>
              <a:t>this</a:t>
            </a:r>
            <a:r>
              <a:rPr lang="fr-CA" dirty="0"/>
              <a:t> </a:t>
            </a:r>
            <a:r>
              <a:rPr lang="fr-CA" dirty="0" err="1"/>
              <a:t>January</a:t>
            </a:r>
            <a:r>
              <a:rPr lang="fr-CA" dirty="0"/>
              <a:t/>
            </a:r>
            <a:br>
              <a:rPr lang="fr-CA" dirty="0"/>
            </a:br>
            <a:endParaRPr lang="fr-CA" dirty="0"/>
          </a:p>
          <a:p>
            <a:pPr marL="139700" indent="0">
              <a:buNone/>
            </a:pPr>
            <a:r>
              <a:rPr lang="fr-CA" dirty="0" err="1"/>
              <a:t>Average</a:t>
            </a:r>
            <a:r>
              <a:rPr lang="fr-CA" dirty="0"/>
              <a:t> of $309.35, </a:t>
            </a:r>
            <a:r>
              <a:rPr lang="fr-CA" dirty="0" err="1"/>
              <a:t>again</a:t>
            </a:r>
            <a:r>
              <a:rPr lang="fr-CA" dirty="0"/>
              <a:t> </a:t>
            </a:r>
            <a:r>
              <a:rPr lang="fr-CA" dirty="0" err="1"/>
              <a:t>with</a:t>
            </a:r>
            <a:r>
              <a:rPr lang="fr-CA" dirty="0"/>
              <a:t> Law in the lead at $450.90</a:t>
            </a:r>
          </a:p>
          <a:p>
            <a:pPr marL="139700" indent="0">
              <a:buNone/>
            </a:pPr>
            <a:endParaRPr lang="en-CA" dirty="0"/>
          </a:p>
        </p:txBody>
      </p:sp>
    </p:spTree>
    <p:extLst>
      <p:ext uri="{BB962C8B-B14F-4D97-AF65-F5344CB8AC3E}">
        <p14:creationId xmlns:p14="http://schemas.microsoft.com/office/powerpoint/2010/main" val="1013647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fr-CA" dirty="0"/>
          </a:p>
        </p:txBody>
      </p:sp>
    </p:spTree>
    <p:extLst>
      <p:ext uri="{BB962C8B-B14F-4D97-AF65-F5344CB8AC3E}">
        <p14:creationId xmlns:p14="http://schemas.microsoft.com/office/powerpoint/2010/main" val="1831518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Throughout</a:t>
            </a:r>
            <a:r>
              <a:rPr lang="en-CA" baseline="0" dirty="0"/>
              <a:t> those 5 terms, average reported spending has remained between $300 and $400 per term. </a:t>
            </a:r>
          </a:p>
          <a:p>
            <a:r>
              <a:rPr lang="en-CA" dirty="0"/>
              <a:t>Law has been consistently</a:t>
            </a:r>
            <a:r>
              <a:rPr lang="en-CA" baseline="0" dirty="0"/>
              <a:t> high over the last three terms (since we’ve had a poster at the Law Library) – between $450 and $650</a:t>
            </a:r>
          </a:p>
          <a:p>
            <a:r>
              <a:rPr lang="en-CA" baseline="0" dirty="0"/>
              <a:t>There’s a general decrease, but too early to say why or if it’s a continuing trend – are prices lower or are more students and professors resorting to alternatives?</a:t>
            </a:r>
          </a:p>
          <a:p>
            <a:endParaRPr lang="en-CA" baseline="0" dirty="0"/>
          </a:p>
          <a:p>
            <a:endParaRPr lang="en-CA" dirty="0"/>
          </a:p>
        </p:txBody>
      </p:sp>
    </p:spTree>
    <p:extLst>
      <p:ext uri="{BB962C8B-B14F-4D97-AF65-F5344CB8AC3E}">
        <p14:creationId xmlns:p14="http://schemas.microsoft.com/office/powerpoint/2010/main" val="3966238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Reported</a:t>
            </a:r>
            <a:r>
              <a:rPr lang="fr-CA" dirty="0"/>
              <a:t> </a:t>
            </a:r>
            <a:r>
              <a:rPr lang="fr-CA" dirty="0" err="1"/>
              <a:t>spending</a:t>
            </a:r>
            <a:r>
              <a:rPr lang="fr-CA" dirty="0"/>
              <a:t> for the </a:t>
            </a:r>
            <a:r>
              <a:rPr lang="fr-CA" dirty="0" err="1"/>
              <a:t>current</a:t>
            </a:r>
            <a:r>
              <a:rPr lang="fr-CA" dirty="0"/>
              <a:t> </a:t>
            </a:r>
            <a:r>
              <a:rPr lang="fr-CA" dirty="0" err="1"/>
              <a:t>academic</a:t>
            </a:r>
            <a:r>
              <a:rPr lang="fr-CA" dirty="0"/>
              <a:t> </a:t>
            </a:r>
            <a:r>
              <a:rPr lang="fr-CA" dirty="0" err="1"/>
              <a:t>year</a:t>
            </a:r>
            <a:r>
              <a:rPr lang="fr-CA" dirty="0"/>
              <a:t> 2019-2020:  </a:t>
            </a:r>
          </a:p>
          <a:p>
            <a:pPr marL="139700" indent="0">
              <a:buNone/>
            </a:pPr>
            <a:endParaRPr lang="en-CA" sz="11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100" b="0" i="0" u="none" strike="noStrike" cap="none" dirty="0">
                <a:solidFill>
                  <a:srgbClr val="000000"/>
                </a:solidFill>
                <a:effectLst/>
                <a:latin typeface="Arial"/>
                <a:ea typeface="Arial"/>
                <a:cs typeface="Arial"/>
                <a:sym typeface="Arial"/>
              </a:rPr>
              <a:t>Overall</a:t>
            </a:r>
            <a:r>
              <a:rPr lang="en-CA" sz="1100" b="0" i="0" u="none" strike="noStrike" cap="none" baseline="0" dirty="0">
                <a:solidFill>
                  <a:srgbClr val="000000"/>
                </a:solidFill>
                <a:effectLst/>
                <a:latin typeface="Arial"/>
                <a:ea typeface="Arial"/>
                <a:cs typeface="Arial"/>
                <a:sym typeface="Arial"/>
              </a:rPr>
              <a:t> average:</a:t>
            </a:r>
            <a:r>
              <a:rPr lang="en-CA" sz="1100" b="0" i="0" u="none" strike="noStrike" cap="none" dirty="0">
                <a:solidFill>
                  <a:srgbClr val="000000"/>
                </a:solidFill>
                <a:effectLst/>
                <a:latin typeface="Arial"/>
                <a:ea typeface="Arial"/>
                <a:cs typeface="Arial"/>
                <a:sym typeface="Arial"/>
              </a:rPr>
              <a:t> $634.97</a:t>
            </a:r>
            <a:r>
              <a:rPr lang="en-CA" dirty="0"/>
              <a:t> </a:t>
            </a:r>
          </a:p>
          <a:p>
            <a:pPr marL="139700" indent="0">
              <a:buNone/>
            </a:pPr>
            <a:endParaRPr lang="en-CA" sz="1100" b="0" i="0" u="none" strike="noStrike" cap="none" dirty="0">
              <a:solidFill>
                <a:srgbClr val="000000"/>
              </a:solidFill>
              <a:effectLst/>
              <a:latin typeface="Arial"/>
              <a:ea typeface="Arial"/>
              <a:cs typeface="Arial"/>
              <a:sym typeface="Arial"/>
            </a:endParaRPr>
          </a:p>
          <a:p>
            <a:pPr marL="139700" indent="0">
              <a:buNone/>
            </a:pPr>
            <a:r>
              <a:rPr lang="en-CA" sz="1100" b="0" i="0" u="none" strike="noStrike" cap="none" dirty="0">
                <a:solidFill>
                  <a:srgbClr val="000000"/>
                </a:solidFill>
                <a:effectLst/>
                <a:latin typeface="Arial"/>
                <a:ea typeface="Arial"/>
                <a:cs typeface="Arial"/>
                <a:sym typeface="Arial"/>
              </a:rPr>
              <a:t>Arts and Humanities: $484.72</a:t>
            </a:r>
            <a:r>
              <a:rPr lang="en-CA" dirty="0"/>
              <a:t> </a:t>
            </a:r>
          </a:p>
          <a:p>
            <a:pPr marL="139700" indent="0">
              <a:buNone/>
            </a:pPr>
            <a:r>
              <a:rPr lang="en-CA" sz="1100" b="0" i="0" u="none" strike="noStrike" cap="none" dirty="0">
                <a:solidFill>
                  <a:srgbClr val="000000"/>
                </a:solidFill>
                <a:effectLst/>
                <a:latin typeface="Arial"/>
                <a:ea typeface="Arial"/>
                <a:cs typeface="Arial"/>
                <a:sym typeface="Arial"/>
              </a:rPr>
              <a:t>Law $989.15</a:t>
            </a:r>
            <a:r>
              <a:rPr lang="en-CA" dirty="0"/>
              <a:t> *</a:t>
            </a:r>
          </a:p>
          <a:p>
            <a:pPr marL="139700" indent="0">
              <a:buNone/>
            </a:pPr>
            <a:r>
              <a:rPr lang="en-CA" sz="1100" b="0" i="0" u="none" strike="noStrike" cap="none" dirty="0">
                <a:solidFill>
                  <a:srgbClr val="000000"/>
                </a:solidFill>
                <a:effectLst/>
                <a:latin typeface="Arial"/>
                <a:ea typeface="Arial"/>
                <a:cs typeface="Arial"/>
                <a:sym typeface="Arial"/>
              </a:rPr>
              <a:t>Education:$552.50</a:t>
            </a:r>
            <a:r>
              <a:rPr lang="en-CA" dirty="0"/>
              <a:t> </a:t>
            </a:r>
          </a:p>
          <a:p>
            <a:pPr marL="139700" indent="0">
              <a:buNone/>
            </a:pPr>
            <a:r>
              <a:rPr lang="en-CA" sz="1100" b="0" i="0" u="none" strike="noStrike" cap="none" dirty="0">
                <a:solidFill>
                  <a:srgbClr val="000000"/>
                </a:solidFill>
                <a:effectLst/>
                <a:latin typeface="Arial"/>
                <a:ea typeface="Arial"/>
                <a:cs typeface="Arial"/>
                <a:sym typeface="Arial"/>
              </a:rPr>
              <a:t>Management: $666.20</a:t>
            </a:r>
            <a:r>
              <a:rPr lang="en-CA" dirty="0"/>
              <a:t> </a:t>
            </a:r>
          </a:p>
          <a:p>
            <a:pPr marL="139700" indent="0">
              <a:buNone/>
            </a:pPr>
            <a:r>
              <a:rPr lang="en-CA" sz="1100" b="0" i="0" u="none" strike="noStrike" cap="none" dirty="0">
                <a:solidFill>
                  <a:srgbClr val="000000"/>
                </a:solidFill>
                <a:effectLst/>
                <a:latin typeface="Arial"/>
                <a:ea typeface="Arial"/>
                <a:cs typeface="Arial"/>
                <a:sym typeface="Arial"/>
              </a:rPr>
              <a:t>Social Sciences: $583.62</a:t>
            </a:r>
            <a:r>
              <a:rPr lang="en-CA" dirty="0"/>
              <a:t> </a:t>
            </a:r>
          </a:p>
          <a:p>
            <a:pPr marL="139700" indent="0">
              <a:buNone/>
            </a:pPr>
            <a:r>
              <a:rPr lang="en-CA" sz="1100" b="0" i="0" u="none" strike="noStrike" cap="none" dirty="0">
                <a:solidFill>
                  <a:srgbClr val="000000"/>
                </a:solidFill>
                <a:effectLst/>
                <a:latin typeface="Arial"/>
                <a:ea typeface="Arial"/>
                <a:cs typeface="Arial"/>
                <a:sym typeface="Arial"/>
              </a:rPr>
              <a:t>STEM: $497.92</a:t>
            </a:r>
            <a:r>
              <a:rPr lang="en-CA" dirty="0"/>
              <a:t> </a:t>
            </a:r>
          </a:p>
          <a:p>
            <a:pPr marL="139700" indent="0">
              <a:buNone/>
            </a:pPr>
            <a:r>
              <a:rPr lang="en-CA" sz="1100" b="0" i="0" u="none" strike="noStrike" cap="none" dirty="0">
                <a:solidFill>
                  <a:srgbClr val="000000"/>
                </a:solidFill>
                <a:effectLst/>
                <a:latin typeface="Arial"/>
                <a:ea typeface="Arial"/>
                <a:cs typeface="Arial"/>
                <a:sym typeface="Arial"/>
              </a:rPr>
              <a:t>Health Sciences and Medicine: $714.34</a:t>
            </a:r>
            <a:r>
              <a:rPr lang="en-CA" dirty="0"/>
              <a:t> </a:t>
            </a:r>
          </a:p>
        </p:txBody>
      </p:sp>
    </p:spTree>
    <p:extLst>
      <p:ext uri="{BB962C8B-B14F-4D97-AF65-F5344CB8AC3E}">
        <p14:creationId xmlns:p14="http://schemas.microsoft.com/office/powerpoint/2010/main" val="36861052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During</a:t>
            </a:r>
            <a:r>
              <a:rPr lang="fr-CA" baseline="0" dirty="0"/>
              <a:t> </a:t>
            </a:r>
            <a:r>
              <a:rPr lang="fr-CA" baseline="0" dirty="0" err="1"/>
              <a:t>those</a:t>
            </a:r>
            <a:r>
              <a:rPr lang="fr-CA" baseline="0" dirty="0"/>
              <a:t> five </a:t>
            </a:r>
            <a:r>
              <a:rPr lang="fr-CA" baseline="0" dirty="0" err="1"/>
              <a:t>terms</a:t>
            </a:r>
            <a:r>
              <a:rPr lang="fr-CA" baseline="0" dirty="0"/>
              <a:t>, </a:t>
            </a:r>
            <a:r>
              <a:rPr lang="fr-CA" baseline="0" dirty="0" err="1"/>
              <a:t>consistently</a:t>
            </a:r>
            <a:r>
              <a:rPr lang="fr-CA" baseline="0" dirty="0"/>
              <a:t> 11-12% of participants report </a:t>
            </a:r>
            <a:r>
              <a:rPr lang="fr-CA" baseline="0" dirty="0" err="1"/>
              <a:t>spending</a:t>
            </a:r>
            <a:r>
              <a:rPr lang="fr-CA" baseline="0" dirty="0"/>
              <a:t> $0 on course </a:t>
            </a:r>
            <a:r>
              <a:rPr lang="fr-CA" baseline="0" dirty="0" err="1"/>
              <a:t>materials</a:t>
            </a:r>
            <a:r>
              <a:rPr lang="fr-CA" baseline="0" dirty="0"/>
              <a:t> – </a:t>
            </a:r>
            <a:r>
              <a:rPr lang="fr-CA" baseline="0" dirty="0" err="1"/>
              <a:t>through</a:t>
            </a:r>
            <a:r>
              <a:rPr lang="fr-CA" baseline="0" dirty="0"/>
              <a:t> </a:t>
            </a:r>
            <a:r>
              <a:rPr lang="fr-CA" baseline="0" dirty="0" err="1"/>
              <a:t>some</a:t>
            </a:r>
            <a:r>
              <a:rPr lang="fr-CA" baseline="0" dirty="0"/>
              <a:t> </a:t>
            </a:r>
            <a:r>
              <a:rPr lang="fr-CA" baseline="0" dirty="0" err="1"/>
              <a:t>legal</a:t>
            </a:r>
            <a:r>
              <a:rPr lang="fr-CA" baseline="0" dirty="0"/>
              <a:t> </a:t>
            </a:r>
            <a:r>
              <a:rPr lang="fr-CA" baseline="0" dirty="0" err="1"/>
              <a:t>means</a:t>
            </a:r>
            <a:r>
              <a:rPr lang="fr-CA" baseline="0" dirty="0"/>
              <a:t>, but </a:t>
            </a:r>
            <a:r>
              <a:rPr lang="fr-CA" baseline="0" dirty="0" err="1"/>
              <a:t>also</a:t>
            </a:r>
            <a:r>
              <a:rPr lang="fr-CA" baseline="0" dirty="0"/>
              <a:t> </a:t>
            </a:r>
            <a:r>
              <a:rPr lang="fr-CA" baseline="0" dirty="0" err="1"/>
              <a:t>through</a:t>
            </a:r>
            <a:r>
              <a:rPr lang="fr-CA" baseline="0" dirty="0"/>
              <a:t> </a:t>
            </a:r>
            <a:r>
              <a:rPr lang="fr-CA" baseline="0" dirty="0" err="1"/>
              <a:t>some</a:t>
            </a:r>
            <a:r>
              <a:rPr lang="fr-CA" baseline="0" dirty="0"/>
              <a:t> </a:t>
            </a:r>
            <a:r>
              <a:rPr lang="fr-CA" baseline="0" dirty="0" err="1"/>
              <a:t>illegal</a:t>
            </a:r>
            <a:r>
              <a:rPr lang="fr-CA" baseline="0" dirty="0"/>
              <a:t> </a:t>
            </a:r>
            <a:r>
              <a:rPr lang="fr-CA" baseline="0" dirty="0" err="1"/>
              <a:t>ones</a:t>
            </a:r>
            <a:r>
              <a:rPr lang="fr-CA" baseline="0" dirty="0"/>
              <a:t>… </a:t>
            </a:r>
            <a:r>
              <a:rPr lang="fr-CA" baseline="0" dirty="0" err="1"/>
              <a:t>Fall</a:t>
            </a:r>
            <a:r>
              <a:rPr lang="fr-CA" baseline="0" dirty="0"/>
              <a:t> 2019, close to 10% of the </a:t>
            </a:r>
            <a:r>
              <a:rPr lang="fr-CA" baseline="0" dirty="0" err="1"/>
              <a:t>responses</a:t>
            </a:r>
            <a:r>
              <a:rPr lang="fr-CA" baseline="0" dirty="0"/>
              <a:t> </a:t>
            </a:r>
            <a:r>
              <a:rPr lang="fr-CA" baseline="0" dirty="0" err="1"/>
              <a:t>referred</a:t>
            </a:r>
            <a:r>
              <a:rPr lang="fr-CA" baseline="0" dirty="0"/>
              <a:t> to </a:t>
            </a:r>
            <a:r>
              <a:rPr lang="fr-CA" baseline="0" dirty="0" err="1"/>
              <a:t>piracy</a:t>
            </a:r>
            <a:r>
              <a:rPr lang="fr-CA" baseline="0" dirty="0"/>
              <a:t> and </a:t>
            </a:r>
            <a:r>
              <a:rPr lang="fr-CA" baseline="0" dirty="0" err="1"/>
              <a:t>illegal</a:t>
            </a:r>
            <a:r>
              <a:rPr lang="fr-CA" baseline="0" dirty="0"/>
              <a:t> </a:t>
            </a:r>
            <a:r>
              <a:rPr lang="fr-CA" baseline="0" dirty="0" err="1"/>
              <a:t>downloads</a:t>
            </a:r>
            <a:endParaRPr lang="en-US" dirty="0"/>
          </a:p>
        </p:txBody>
      </p:sp>
    </p:spTree>
    <p:extLst>
      <p:ext uri="{BB962C8B-B14F-4D97-AF65-F5344CB8AC3E}">
        <p14:creationId xmlns:p14="http://schemas.microsoft.com/office/powerpoint/2010/main" val="1210400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Collected</a:t>
            </a:r>
            <a:r>
              <a:rPr lang="fr-CA" baseline="0" dirty="0"/>
              <a:t> </a:t>
            </a:r>
            <a:r>
              <a:rPr lang="fr-CA" baseline="0" dirty="0" err="1"/>
              <a:t>textbook</a:t>
            </a:r>
            <a:r>
              <a:rPr lang="fr-CA" baseline="0" dirty="0"/>
              <a:t> </a:t>
            </a:r>
            <a:r>
              <a:rPr lang="fr-CA" baseline="0" dirty="0" err="1"/>
              <a:t>costs</a:t>
            </a:r>
            <a:r>
              <a:rPr lang="fr-CA" baseline="0" dirty="0"/>
              <a:t> to </a:t>
            </a:r>
            <a:r>
              <a:rPr lang="fr-CA" baseline="0" dirty="0" err="1" smtClean="0"/>
              <a:t>determine</a:t>
            </a:r>
            <a:r>
              <a:rPr lang="fr-CA" baseline="0" dirty="0" smtClean="0"/>
              <a:t> how </a:t>
            </a:r>
            <a:r>
              <a:rPr lang="fr-CA" dirty="0" err="1"/>
              <a:t>much</a:t>
            </a:r>
            <a:r>
              <a:rPr lang="fr-CA" dirty="0"/>
              <a:t> </a:t>
            </a:r>
            <a:r>
              <a:rPr lang="fr-CA" dirty="0" err="1"/>
              <a:t>students</a:t>
            </a:r>
            <a:r>
              <a:rPr lang="fr-CA" dirty="0"/>
              <a:t> </a:t>
            </a:r>
            <a:r>
              <a:rPr lang="fr-CA" dirty="0" err="1"/>
              <a:t>were</a:t>
            </a:r>
            <a:r>
              <a:rPr lang="fr-CA" dirty="0"/>
              <a:t> </a:t>
            </a:r>
            <a:r>
              <a:rPr lang="fr-CA" dirty="0" err="1"/>
              <a:t>expected</a:t>
            </a:r>
            <a:r>
              <a:rPr lang="fr-CA" dirty="0"/>
              <a:t> to </a:t>
            </a:r>
            <a:r>
              <a:rPr lang="fr-CA" dirty="0" err="1"/>
              <a:t>spend</a:t>
            </a:r>
            <a:r>
              <a:rPr lang="fr-CA" dirty="0"/>
              <a:t> (vs</a:t>
            </a:r>
            <a:r>
              <a:rPr lang="fr-CA" baseline="0" dirty="0"/>
              <a:t> how </a:t>
            </a:r>
            <a:r>
              <a:rPr lang="fr-CA" baseline="0" dirty="0" err="1"/>
              <a:t>much</a:t>
            </a:r>
            <a:r>
              <a:rPr lang="fr-CA" baseline="0" dirty="0"/>
              <a:t> </a:t>
            </a:r>
            <a:r>
              <a:rPr lang="fr-CA" baseline="0" dirty="0" err="1"/>
              <a:t>they</a:t>
            </a:r>
            <a:r>
              <a:rPr lang="fr-CA" baseline="0" dirty="0"/>
              <a:t> </a:t>
            </a:r>
            <a:r>
              <a:rPr lang="fr-CA" baseline="0" dirty="0" err="1"/>
              <a:t>reported</a:t>
            </a:r>
            <a:r>
              <a:rPr lang="fr-CA" baseline="0" dirty="0"/>
              <a:t> </a:t>
            </a:r>
            <a:r>
              <a:rPr lang="fr-CA" baseline="0" dirty="0" err="1"/>
              <a:t>spending</a:t>
            </a:r>
            <a:r>
              <a:rPr lang="fr-CA" baseline="0" dirty="0"/>
              <a:t>)</a:t>
            </a:r>
            <a:endParaRPr lang="en-CA" dirty="0"/>
          </a:p>
        </p:txBody>
      </p:sp>
    </p:spTree>
    <p:extLst>
      <p:ext uri="{BB962C8B-B14F-4D97-AF65-F5344CB8AC3E}">
        <p14:creationId xmlns:p14="http://schemas.microsoft.com/office/powerpoint/2010/main" val="14942060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fr-CA" dirty="0" err="1"/>
              <a:t>Expected</a:t>
            </a:r>
            <a:r>
              <a:rPr lang="fr-CA" baseline="0" dirty="0"/>
              <a:t> </a:t>
            </a:r>
            <a:r>
              <a:rPr lang="fr-CA" baseline="0" dirty="0" err="1"/>
              <a:t>spending</a:t>
            </a:r>
            <a:r>
              <a:rPr lang="fr-CA" baseline="0" dirty="0"/>
              <a:t> at </a:t>
            </a:r>
            <a:r>
              <a:rPr lang="fr-CA" baseline="0" dirty="0" err="1"/>
              <a:t>its</a:t>
            </a:r>
            <a:r>
              <a:rPr lang="fr-CA" baseline="0" dirty="0"/>
              <a:t> </a:t>
            </a:r>
            <a:r>
              <a:rPr lang="fr-CA" baseline="0" dirty="0" err="1"/>
              <a:t>highest</a:t>
            </a:r>
            <a:r>
              <a:rPr lang="en-CA" baseline="0" dirty="0"/>
              <a:t> – most expensive option – if students didn’t shop around, could have their own copies and didn’t compromise on format</a:t>
            </a:r>
          </a:p>
        </p:txBody>
      </p:sp>
    </p:spTree>
    <p:extLst>
      <p:ext uri="{BB962C8B-B14F-4D97-AF65-F5344CB8AC3E}">
        <p14:creationId xmlns:p14="http://schemas.microsoft.com/office/powerpoint/2010/main" val="3125034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fr-CA" dirty="0" err="1"/>
              <a:t>Expected</a:t>
            </a:r>
            <a:r>
              <a:rPr lang="fr-CA" baseline="0" dirty="0"/>
              <a:t> </a:t>
            </a:r>
            <a:r>
              <a:rPr lang="fr-CA" baseline="0" dirty="0" err="1"/>
              <a:t>spending</a:t>
            </a:r>
            <a:r>
              <a:rPr lang="fr-CA" baseline="0" dirty="0"/>
              <a:t> at </a:t>
            </a:r>
            <a:r>
              <a:rPr lang="fr-CA" baseline="0" dirty="0" err="1"/>
              <a:t>its</a:t>
            </a:r>
            <a:r>
              <a:rPr lang="fr-CA" baseline="0" dirty="0"/>
              <a:t> </a:t>
            </a:r>
            <a:r>
              <a:rPr lang="fr-CA" baseline="0" dirty="0" err="1"/>
              <a:t>highest</a:t>
            </a:r>
            <a:r>
              <a:rPr lang="en-CA" baseline="0" dirty="0"/>
              <a:t> – most expensive option – if students didn’t shop around, could have their own copies and didn’t compromise on format</a:t>
            </a:r>
          </a:p>
          <a:p>
            <a:pPr marL="139700" indent="0">
              <a:buNone/>
            </a:pPr>
            <a:endParaRPr lang="en-US" dirty="0"/>
          </a:p>
          <a:p>
            <a:pPr marL="139700" indent="0">
              <a:buNone/>
            </a:pPr>
            <a:r>
              <a:rPr lang="en-US" dirty="0"/>
              <a:t>In both years, the JD common law program is the post expensive at a total of over $2,000 in expected spending if students were to purchase all the required course materials at the highest cost (no compromise of format). </a:t>
            </a:r>
          </a:p>
          <a:p>
            <a:pPr marL="139700" indent="0">
              <a:buNone/>
            </a:pPr>
            <a:endParaRPr lang="en-US" dirty="0"/>
          </a:p>
          <a:p>
            <a:pPr marL="139700" indent="0">
              <a:buNone/>
            </a:pPr>
            <a:r>
              <a:rPr lang="en-US" dirty="0"/>
              <a:t>Caution: in both years, it looks like it’s generally more expensive to study in English than in French, but that would be an oversimplification: the education textbook market is much smaller in French, new editions don’t come out as frequently (ex. Campbell’s Biology updated every 2 years in English but every 4 years in French), possible professors in French courses are turning to other options like course packs/course reserve/Brightspace to bring together parts of various resources instead of assigning a textbook that may not exist.</a:t>
            </a:r>
          </a:p>
        </p:txBody>
      </p:sp>
    </p:spTree>
    <p:extLst>
      <p:ext uri="{BB962C8B-B14F-4D97-AF65-F5344CB8AC3E}">
        <p14:creationId xmlns:p14="http://schemas.microsoft.com/office/powerpoint/2010/main" val="34739414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The </a:t>
            </a:r>
            <a:r>
              <a:rPr lang="fr-CA" dirty="0" err="1"/>
              <a:t>only</a:t>
            </a:r>
            <a:r>
              <a:rPr lang="fr-CA" dirty="0"/>
              <a:t> </a:t>
            </a:r>
            <a:r>
              <a:rPr lang="fr-CA" dirty="0" err="1"/>
              <a:t>year</a:t>
            </a:r>
            <a:r>
              <a:rPr lang="fr-CA" dirty="0"/>
              <a:t> </a:t>
            </a:r>
            <a:r>
              <a:rPr lang="fr-CA" dirty="0" err="1"/>
              <a:t>we</a:t>
            </a:r>
            <a:r>
              <a:rPr lang="fr-CA" dirty="0"/>
              <a:t> </a:t>
            </a:r>
            <a:r>
              <a:rPr lang="fr-CA" dirty="0" err="1"/>
              <a:t>were</a:t>
            </a:r>
            <a:r>
              <a:rPr lang="fr-CA" dirty="0"/>
              <a:t> able to </a:t>
            </a:r>
            <a:r>
              <a:rPr lang="fr-CA" dirty="0" err="1"/>
              <a:t>gather</a:t>
            </a:r>
            <a:r>
              <a:rPr lang="fr-CA" dirty="0"/>
              <a:t> </a:t>
            </a:r>
            <a:r>
              <a:rPr lang="fr-CA" dirty="0" err="1"/>
              <a:t>textbook</a:t>
            </a:r>
            <a:r>
              <a:rPr lang="fr-CA" dirty="0"/>
              <a:t> </a:t>
            </a:r>
            <a:r>
              <a:rPr lang="fr-CA" dirty="0" err="1"/>
              <a:t>cost</a:t>
            </a:r>
            <a:r>
              <a:rPr lang="fr-CA" dirty="0"/>
              <a:t> data for </a:t>
            </a:r>
            <a:r>
              <a:rPr lang="fr-CA" dirty="0" err="1"/>
              <a:t>both</a:t>
            </a:r>
            <a:r>
              <a:rPr lang="fr-CA" dirty="0"/>
              <a:t> </a:t>
            </a:r>
            <a:r>
              <a:rPr lang="fr-CA" dirty="0" err="1"/>
              <a:t>bookstores</a:t>
            </a:r>
            <a:r>
              <a:rPr lang="fr-CA" dirty="0"/>
              <a:t> (Campus Store and Agora </a:t>
            </a:r>
            <a:r>
              <a:rPr lang="fr-CA" dirty="0" err="1"/>
              <a:t>Bookstore</a:t>
            </a:r>
            <a:r>
              <a:rPr lang="fr-CA" dirty="0"/>
              <a:t>, </a:t>
            </a:r>
            <a:r>
              <a:rPr lang="fr-CA" dirty="0" err="1"/>
              <a:t>which</a:t>
            </a:r>
            <a:r>
              <a:rPr lang="fr-CA" dirty="0"/>
              <a:t> </a:t>
            </a:r>
            <a:r>
              <a:rPr lang="fr-CA" dirty="0" err="1"/>
              <a:t>is</a:t>
            </a:r>
            <a:r>
              <a:rPr lang="fr-CA" dirty="0"/>
              <a:t> </a:t>
            </a:r>
            <a:r>
              <a:rPr lang="fr-CA" dirty="0" err="1"/>
              <a:t>now</a:t>
            </a:r>
            <a:r>
              <a:rPr lang="fr-CA" dirty="0"/>
              <a:t> </a:t>
            </a:r>
            <a:r>
              <a:rPr lang="fr-CA" dirty="0" err="1"/>
              <a:t>closed</a:t>
            </a:r>
            <a:r>
              <a:rPr lang="fr-CA" dirty="0"/>
              <a:t>), </a:t>
            </a:r>
            <a:r>
              <a:rPr lang="fr-CA" dirty="0" err="1"/>
              <a:t>it</a:t>
            </a:r>
            <a:r>
              <a:rPr lang="fr-CA" dirty="0"/>
              <a:t> </a:t>
            </a:r>
            <a:r>
              <a:rPr lang="fr-CA" dirty="0" err="1"/>
              <a:t>was</a:t>
            </a:r>
            <a:r>
              <a:rPr lang="fr-CA" dirty="0"/>
              <a:t> </a:t>
            </a:r>
            <a:r>
              <a:rPr lang="fr-CA" dirty="0" err="1"/>
              <a:t>found</a:t>
            </a:r>
            <a:r>
              <a:rPr lang="fr-CA" dirty="0"/>
              <a:t> </a:t>
            </a:r>
            <a:r>
              <a:rPr lang="fr-CA" dirty="0" err="1"/>
              <a:t>that</a:t>
            </a:r>
            <a:r>
              <a:rPr lang="fr-CA" dirty="0"/>
              <a:t> for </a:t>
            </a:r>
            <a:r>
              <a:rPr lang="fr-CA" dirty="0" err="1"/>
              <a:t>materials</a:t>
            </a:r>
            <a:r>
              <a:rPr lang="fr-CA" dirty="0"/>
              <a:t> </a:t>
            </a:r>
            <a:r>
              <a:rPr lang="fr-CA" dirty="0" err="1"/>
              <a:t>that</a:t>
            </a:r>
            <a:r>
              <a:rPr lang="fr-CA" dirty="0"/>
              <a:t> </a:t>
            </a:r>
            <a:r>
              <a:rPr lang="fr-CA" dirty="0" err="1"/>
              <a:t>were</a:t>
            </a:r>
            <a:r>
              <a:rPr lang="fr-CA" dirty="0"/>
              <a:t> </a:t>
            </a:r>
            <a:r>
              <a:rPr lang="fr-CA" dirty="0" err="1"/>
              <a:t>available</a:t>
            </a:r>
            <a:r>
              <a:rPr lang="fr-CA" dirty="0"/>
              <a:t> in the </a:t>
            </a:r>
            <a:r>
              <a:rPr lang="fr-CA" dirty="0" err="1"/>
              <a:t>same</a:t>
            </a:r>
            <a:r>
              <a:rPr lang="fr-CA" dirty="0"/>
              <a:t> format and the </a:t>
            </a:r>
            <a:r>
              <a:rPr lang="fr-CA" dirty="0" err="1"/>
              <a:t>same</a:t>
            </a:r>
            <a:r>
              <a:rPr lang="fr-CA" dirty="0"/>
              <a:t> condition at </a:t>
            </a:r>
            <a:r>
              <a:rPr lang="fr-CA" dirty="0" err="1"/>
              <a:t>both</a:t>
            </a:r>
            <a:r>
              <a:rPr lang="fr-CA" dirty="0"/>
              <a:t> stores, the </a:t>
            </a:r>
            <a:r>
              <a:rPr lang="fr-CA" dirty="0" err="1"/>
              <a:t>prices</a:t>
            </a:r>
            <a:r>
              <a:rPr lang="fr-CA" dirty="0"/>
              <a:t> at Agora </a:t>
            </a:r>
            <a:r>
              <a:rPr lang="fr-CA" dirty="0" err="1"/>
              <a:t>were</a:t>
            </a:r>
            <a:r>
              <a:rPr lang="fr-CA" dirty="0"/>
              <a:t> </a:t>
            </a:r>
            <a:r>
              <a:rPr lang="fr-CA" dirty="0" err="1"/>
              <a:t>usually</a:t>
            </a:r>
            <a:r>
              <a:rPr lang="fr-CA" dirty="0"/>
              <a:t> </a:t>
            </a:r>
            <a:r>
              <a:rPr lang="fr-CA" dirty="0" err="1"/>
              <a:t>lower</a:t>
            </a:r>
            <a:r>
              <a:rPr lang="fr-CA" dirty="0"/>
              <a:t>. </a:t>
            </a:r>
            <a:r>
              <a:rPr lang="fr-CA" dirty="0" err="1"/>
              <a:t>Here</a:t>
            </a:r>
            <a:r>
              <a:rPr lang="fr-CA" dirty="0"/>
              <a:t> are four </a:t>
            </a:r>
            <a:r>
              <a:rPr lang="fr-CA" dirty="0" err="1"/>
              <a:t>examples</a:t>
            </a:r>
            <a:r>
              <a:rPr lang="fr-CA" dirty="0"/>
              <a:t>.</a:t>
            </a:r>
          </a:p>
          <a:p>
            <a:pPr marL="0" lvl="0" indent="0" algn="l" rtl="0">
              <a:spcBef>
                <a:spcPts val="0"/>
              </a:spcBef>
              <a:spcAft>
                <a:spcPts val="0"/>
              </a:spcAft>
              <a:buNone/>
            </a:pPr>
            <a:endParaRPr lang="fr-CA" dirty="0"/>
          </a:p>
          <a:p>
            <a:pPr marL="0" lvl="0" indent="0" algn="l" rtl="0">
              <a:spcBef>
                <a:spcPts val="0"/>
              </a:spcBef>
              <a:spcAft>
                <a:spcPts val="0"/>
              </a:spcAft>
              <a:buNone/>
            </a:pPr>
            <a:r>
              <a:rPr lang="fr-CA" dirty="0"/>
              <a:t>Note: Campus</a:t>
            </a:r>
            <a:r>
              <a:rPr lang="fr-CA" baseline="0" dirty="0"/>
              <a:t> Store </a:t>
            </a:r>
            <a:r>
              <a:rPr lang="fr-CA" baseline="0" dirty="0" err="1"/>
              <a:t>usually</a:t>
            </a:r>
            <a:r>
              <a:rPr lang="fr-CA" baseline="0" dirty="0"/>
              <a:t> </a:t>
            </a:r>
            <a:r>
              <a:rPr lang="fr-CA" baseline="0" dirty="0" err="1"/>
              <a:t>had</a:t>
            </a:r>
            <a:r>
              <a:rPr lang="fr-CA" baseline="0" dirty="0"/>
              <a:t> more options for </a:t>
            </a:r>
            <a:r>
              <a:rPr lang="fr-CA" baseline="0" dirty="0" err="1"/>
              <a:t>used</a:t>
            </a:r>
            <a:r>
              <a:rPr lang="fr-CA" baseline="0" dirty="0"/>
              <a:t> copies or digital format</a:t>
            </a:r>
          </a:p>
          <a:p>
            <a:pPr marL="0" lvl="0" indent="0" algn="l" rtl="0">
              <a:spcBef>
                <a:spcPts val="0"/>
              </a:spcBef>
              <a:spcAft>
                <a:spcPts val="0"/>
              </a:spcAft>
              <a:buNone/>
            </a:pPr>
            <a:endParaRPr lang="fr-CA" dirty="0"/>
          </a:p>
          <a:p>
            <a:pPr marL="0" lvl="0" indent="0" algn="l" rtl="0">
              <a:spcBef>
                <a:spcPts val="0"/>
              </a:spcBef>
              <a:spcAft>
                <a:spcPts val="0"/>
              </a:spcAft>
              <a:buNone/>
            </a:pPr>
            <a:r>
              <a:rPr lang="fr-CA" dirty="0" err="1"/>
              <a:t>Average</a:t>
            </a:r>
            <a:r>
              <a:rPr lang="fr-CA" dirty="0"/>
              <a:t> and </a:t>
            </a:r>
            <a:r>
              <a:rPr lang="fr-CA" dirty="0" err="1"/>
              <a:t>median</a:t>
            </a:r>
            <a:r>
              <a:rPr lang="fr-CA" baseline="0" dirty="0"/>
              <a:t> </a:t>
            </a:r>
            <a:r>
              <a:rPr lang="fr-CA" baseline="0" dirty="0" err="1"/>
              <a:t>based</a:t>
            </a:r>
            <a:r>
              <a:rPr lang="fr-CA" baseline="0" dirty="0"/>
              <a:t> on 107 </a:t>
            </a:r>
            <a:r>
              <a:rPr lang="fr-CA" baseline="0" dirty="0" err="1"/>
              <a:t>titles</a:t>
            </a:r>
            <a:endParaRPr dirty="0"/>
          </a:p>
        </p:txBody>
      </p:sp>
    </p:spTree>
    <p:extLst>
      <p:ext uri="{BB962C8B-B14F-4D97-AF65-F5344CB8AC3E}">
        <p14:creationId xmlns:p14="http://schemas.microsoft.com/office/powerpoint/2010/main" val="27494590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err="1"/>
              <a:t>According</a:t>
            </a:r>
            <a:r>
              <a:rPr lang="fr-CA" baseline="0" dirty="0"/>
              <a:t> to </a:t>
            </a:r>
            <a:r>
              <a:rPr lang="fr-CA" baseline="0" dirty="0" err="1"/>
              <a:t>textbooks</a:t>
            </a:r>
            <a:r>
              <a:rPr lang="fr-CA" baseline="0" dirty="0"/>
              <a:t> </a:t>
            </a:r>
            <a:r>
              <a:rPr lang="fr-CA" baseline="0" dirty="0" err="1"/>
              <a:t>listed</a:t>
            </a:r>
            <a:r>
              <a:rPr lang="fr-CA" baseline="0" dirty="0"/>
              <a:t> on Campus Store </a:t>
            </a:r>
            <a:r>
              <a:rPr lang="fr-CA" baseline="0" dirty="0" err="1"/>
              <a:t>website</a:t>
            </a:r>
            <a:r>
              <a:rPr lang="fr-CA" baseline="0" dirty="0"/>
              <a:t> – all new, </a:t>
            </a:r>
            <a:r>
              <a:rPr lang="fr-CA" baseline="0" dirty="0" err="1"/>
              <a:t>paperback</a:t>
            </a:r>
            <a:r>
              <a:rPr lang="fr-CA" baseline="0" dirty="0"/>
              <a:t> – possible </a:t>
            </a:r>
            <a:r>
              <a:rPr lang="fr-CA" baseline="0" dirty="0" err="1"/>
              <a:t>that</a:t>
            </a:r>
            <a:r>
              <a:rPr lang="fr-CA" baseline="0" dirty="0"/>
              <a:t> </a:t>
            </a:r>
            <a:r>
              <a:rPr lang="fr-CA" baseline="0" dirty="0" err="1"/>
              <a:t>there</a:t>
            </a:r>
            <a:r>
              <a:rPr lang="fr-CA" baseline="0" dirty="0"/>
              <a:t> </a:t>
            </a:r>
            <a:r>
              <a:rPr lang="fr-CA" baseline="0" dirty="0" err="1"/>
              <a:t>were</a:t>
            </a:r>
            <a:r>
              <a:rPr lang="fr-CA" baseline="0" dirty="0"/>
              <a:t> </a:t>
            </a:r>
            <a:r>
              <a:rPr lang="fr-CA" baseline="0" dirty="0" err="1"/>
              <a:t>some</a:t>
            </a:r>
            <a:r>
              <a:rPr lang="fr-CA" baseline="0" dirty="0"/>
              <a:t> </a:t>
            </a:r>
            <a:r>
              <a:rPr lang="fr-CA" baseline="0" dirty="0" err="1"/>
              <a:t>docUcentre</a:t>
            </a:r>
            <a:r>
              <a:rPr lang="fr-CA" baseline="0" dirty="0"/>
              <a:t> course packs </a:t>
            </a:r>
            <a:r>
              <a:rPr lang="fr-CA" baseline="0" dirty="0" err="1"/>
              <a:t>assigned</a:t>
            </a:r>
            <a:r>
              <a:rPr lang="fr-CA" baseline="0" dirty="0"/>
              <a:t> as </a:t>
            </a:r>
            <a:r>
              <a:rPr lang="fr-CA" baseline="0" dirty="0" err="1"/>
              <a:t>well</a:t>
            </a:r>
            <a:r>
              <a:rPr lang="fr-CA" baseline="0" dirty="0"/>
              <a:t> (</a:t>
            </a:r>
            <a:r>
              <a:rPr lang="fr-CA" baseline="0" dirty="0" err="1"/>
              <a:t>still</a:t>
            </a:r>
            <a:r>
              <a:rPr lang="fr-CA" baseline="0" dirty="0"/>
              <a:t> </a:t>
            </a:r>
            <a:r>
              <a:rPr lang="fr-CA" baseline="0" dirty="0" err="1"/>
              <a:t>waiting</a:t>
            </a:r>
            <a:r>
              <a:rPr lang="fr-CA" baseline="0" dirty="0"/>
              <a:t> on data for </a:t>
            </a:r>
            <a:r>
              <a:rPr lang="fr-CA" baseline="0" dirty="0" err="1"/>
              <a:t>Fall</a:t>
            </a:r>
            <a:r>
              <a:rPr lang="fr-CA" baseline="0" dirty="0"/>
              <a:t> 2019)</a:t>
            </a:r>
          </a:p>
          <a:p>
            <a:pPr marL="0" lvl="0" indent="0" algn="l" rtl="0">
              <a:spcBef>
                <a:spcPts val="0"/>
              </a:spcBef>
              <a:spcAft>
                <a:spcPts val="0"/>
              </a:spcAft>
              <a:buNone/>
            </a:pPr>
            <a:endParaRPr lang="fr-CA" baseline="0" dirty="0"/>
          </a:p>
          <a:p>
            <a:pPr marL="0" lvl="0" indent="0" algn="l" rtl="0">
              <a:spcBef>
                <a:spcPts val="0"/>
              </a:spcBef>
              <a:spcAft>
                <a:spcPts val="0"/>
              </a:spcAft>
              <a:buNone/>
            </a:pPr>
            <a:r>
              <a:rPr lang="fr-CA" baseline="0" dirty="0" err="1"/>
              <a:t>Each</a:t>
            </a:r>
            <a:r>
              <a:rPr lang="fr-CA" baseline="0" dirty="0"/>
              <a:t> </a:t>
            </a:r>
            <a:r>
              <a:rPr lang="fr-CA" baseline="0" dirty="0" err="1"/>
              <a:t>instructor</a:t>
            </a:r>
            <a:r>
              <a:rPr lang="fr-CA" baseline="0" dirty="0"/>
              <a:t> </a:t>
            </a:r>
            <a:r>
              <a:rPr lang="fr-CA" baseline="0" dirty="0" err="1"/>
              <a:t>can</a:t>
            </a:r>
            <a:r>
              <a:rPr lang="fr-CA" baseline="0" dirty="0"/>
              <a:t> </a:t>
            </a:r>
            <a:r>
              <a:rPr lang="fr-CA" baseline="0" dirty="0" err="1"/>
              <a:t>assign</a:t>
            </a:r>
            <a:r>
              <a:rPr lang="fr-CA" baseline="0" dirty="0"/>
              <a:t> </a:t>
            </a:r>
            <a:r>
              <a:rPr lang="fr-CA" baseline="0" dirty="0" err="1"/>
              <a:t>what</a:t>
            </a:r>
            <a:r>
              <a:rPr lang="fr-CA" baseline="0" dirty="0"/>
              <a:t> </a:t>
            </a:r>
            <a:r>
              <a:rPr lang="fr-CA" baseline="0" dirty="0" err="1"/>
              <a:t>they</a:t>
            </a:r>
            <a:r>
              <a:rPr lang="fr-CA" baseline="0" dirty="0"/>
              <a:t> </a:t>
            </a:r>
            <a:r>
              <a:rPr lang="fr-CA" baseline="0" dirty="0" err="1"/>
              <a:t>want</a:t>
            </a:r>
            <a:r>
              <a:rPr lang="fr-CA" baseline="0" dirty="0"/>
              <a:t>, but for </a:t>
            </a:r>
            <a:r>
              <a:rPr lang="fr-CA" baseline="0" dirty="0" err="1"/>
              <a:t>students</a:t>
            </a:r>
            <a:r>
              <a:rPr lang="fr-CA" baseline="0" dirty="0"/>
              <a:t> </a:t>
            </a:r>
            <a:r>
              <a:rPr lang="fr-CA" baseline="0" dirty="0" err="1"/>
              <a:t>selecting</a:t>
            </a:r>
            <a:r>
              <a:rPr lang="fr-CA" baseline="0" dirty="0"/>
              <a:t> a section, the </a:t>
            </a:r>
            <a:r>
              <a:rPr lang="fr-CA" baseline="0" dirty="0" err="1"/>
              <a:t>need</a:t>
            </a:r>
            <a:r>
              <a:rPr lang="fr-CA" baseline="0" dirty="0"/>
              <a:t> to </a:t>
            </a:r>
            <a:r>
              <a:rPr lang="fr-CA" baseline="0" dirty="0" err="1"/>
              <a:t>spend</a:t>
            </a:r>
            <a:r>
              <a:rPr lang="fr-CA" baseline="0" dirty="0"/>
              <a:t> more </a:t>
            </a:r>
            <a:r>
              <a:rPr lang="fr-CA" baseline="0" dirty="0" err="1"/>
              <a:t>is</a:t>
            </a:r>
            <a:r>
              <a:rPr lang="fr-CA" baseline="0" dirty="0"/>
              <a:t> </a:t>
            </a:r>
            <a:r>
              <a:rPr lang="fr-CA" baseline="0" dirty="0" err="1"/>
              <a:t>random</a:t>
            </a:r>
            <a:r>
              <a:rPr lang="fr-CA" baseline="0" dirty="0"/>
              <a:t>.</a:t>
            </a:r>
            <a:endParaRPr dirty="0"/>
          </a:p>
        </p:txBody>
      </p:sp>
    </p:spTree>
    <p:extLst>
      <p:ext uri="{BB962C8B-B14F-4D97-AF65-F5344CB8AC3E}">
        <p14:creationId xmlns:p14="http://schemas.microsoft.com/office/powerpoint/2010/main" val="38528361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14300" marR="0" lvl="0" indent="0" algn="l" defTabSz="914400" rtl="0" eaLnBrk="1" fontAlgn="auto" latinLnBrk="0" hangingPunct="1">
              <a:lnSpc>
                <a:spcPct val="100000"/>
              </a:lnSpc>
              <a:spcBef>
                <a:spcPts val="600"/>
              </a:spcBef>
              <a:spcAft>
                <a:spcPts val="0"/>
              </a:spcAft>
              <a:buClr>
                <a:srgbClr val="000000"/>
              </a:buClr>
              <a:buSzPts val="1800"/>
              <a:buFont typeface="Arial"/>
              <a:buNone/>
              <a:tabLst/>
              <a:defRPr/>
            </a:pPr>
            <a:r>
              <a:rPr lang="fr-CA" dirty="0" err="1">
                <a:latin typeface="Lato" panose="020B0604020202020204" charset="0"/>
              </a:rPr>
              <a:t>Using</a:t>
            </a:r>
            <a:r>
              <a:rPr lang="fr-CA" dirty="0">
                <a:latin typeface="Lato" panose="020B0604020202020204" charset="0"/>
              </a:rPr>
              <a:t> a format </a:t>
            </a:r>
            <a:r>
              <a:rPr lang="fr-CA" dirty="0" err="1">
                <a:latin typeface="Lato" panose="020B0604020202020204" charset="0"/>
              </a:rPr>
              <a:t>that</a:t>
            </a:r>
            <a:r>
              <a:rPr lang="fr-CA" dirty="0">
                <a:latin typeface="Lato" panose="020B0604020202020204" charset="0"/>
              </a:rPr>
              <a:t> </a:t>
            </a:r>
            <a:r>
              <a:rPr lang="fr-CA" dirty="0" err="1">
                <a:latin typeface="Lato" panose="020B0604020202020204" charset="0"/>
              </a:rPr>
              <a:t>is</a:t>
            </a:r>
            <a:r>
              <a:rPr lang="fr-CA" dirty="0">
                <a:latin typeface="Lato" panose="020B0604020202020204" charset="0"/>
              </a:rPr>
              <a:t> not </a:t>
            </a:r>
            <a:r>
              <a:rPr lang="fr-CA" dirty="0" err="1">
                <a:latin typeface="Lato" panose="020B0604020202020204" charset="0"/>
              </a:rPr>
              <a:t>preferred</a:t>
            </a:r>
            <a:r>
              <a:rPr lang="fr-CA" dirty="0">
                <a:latin typeface="Lato" panose="020B0604020202020204" charset="0"/>
              </a:rPr>
              <a:t> or </a:t>
            </a:r>
            <a:r>
              <a:rPr lang="fr-CA" dirty="0" err="1">
                <a:latin typeface="Lato" panose="020B0604020202020204" charset="0"/>
              </a:rPr>
              <a:t>even</a:t>
            </a:r>
            <a:r>
              <a:rPr lang="fr-CA" dirty="0">
                <a:latin typeface="Lato" panose="020B0604020202020204" charset="0"/>
              </a:rPr>
              <a:t> best to </a:t>
            </a:r>
            <a:r>
              <a:rPr lang="fr-CA" dirty="0" err="1">
                <a:latin typeface="Lato" panose="020B0604020202020204" charset="0"/>
              </a:rPr>
              <a:t>study</a:t>
            </a:r>
            <a:r>
              <a:rPr lang="fr-CA" dirty="0">
                <a:latin typeface="Lato" panose="020B0604020202020204" charset="0"/>
              </a:rPr>
              <a:t> in </a:t>
            </a:r>
            <a:r>
              <a:rPr lang="fr-CA" dirty="0" err="1">
                <a:latin typeface="Lato" panose="020B0604020202020204" charset="0"/>
              </a:rPr>
              <a:t>order</a:t>
            </a:r>
            <a:r>
              <a:rPr lang="fr-CA" dirty="0">
                <a:latin typeface="Lato" panose="020B0604020202020204" charset="0"/>
              </a:rPr>
              <a:t> to </a:t>
            </a:r>
            <a:r>
              <a:rPr lang="fr-CA" dirty="0" err="1">
                <a:latin typeface="Lato" panose="020B0604020202020204" charset="0"/>
              </a:rPr>
              <a:t>save</a:t>
            </a:r>
            <a:r>
              <a:rPr lang="fr-CA" dirty="0">
                <a:latin typeface="Lato" panose="020B0604020202020204" charset="0"/>
              </a:rPr>
              <a:t>; </a:t>
            </a:r>
            <a:r>
              <a:rPr lang="fr-CA" dirty="0" err="1">
                <a:latin typeface="Lato" panose="020B0604020202020204" charset="0"/>
              </a:rPr>
              <a:t>disadvantaging</a:t>
            </a:r>
            <a:r>
              <a:rPr lang="fr-CA" dirty="0">
                <a:latin typeface="Lato" panose="020B0604020202020204" charset="0"/>
              </a:rPr>
              <a:t> </a:t>
            </a:r>
            <a:r>
              <a:rPr lang="fr-CA" dirty="0" err="1">
                <a:latin typeface="Lato" panose="020B0604020202020204" charset="0"/>
              </a:rPr>
              <a:t>students</a:t>
            </a:r>
            <a:r>
              <a:rPr lang="fr-CA" dirty="0">
                <a:latin typeface="Lato" panose="020B0604020202020204" charset="0"/>
              </a:rPr>
              <a:t> </a:t>
            </a:r>
            <a:r>
              <a:rPr lang="fr-CA" dirty="0" err="1">
                <a:latin typeface="Lato" panose="020B0604020202020204" charset="0"/>
              </a:rPr>
              <a:t>with</a:t>
            </a:r>
            <a:r>
              <a:rPr lang="fr-CA" dirty="0">
                <a:latin typeface="Lato" panose="020B0604020202020204" charset="0"/>
              </a:rPr>
              <a:t> </a:t>
            </a:r>
            <a:r>
              <a:rPr lang="fr-CA" dirty="0" err="1">
                <a:latin typeface="Lato" panose="020B0604020202020204" charset="0"/>
              </a:rPr>
              <a:t>disabilities</a:t>
            </a:r>
            <a:r>
              <a:rPr lang="fr-CA" dirty="0">
                <a:latin typeface="Lato" panose="020B0604020202020204" charset="0"/>
              </a:rPr>
              <a:t> or </a:t>
            </a:r>
            <a:r>
              <a:rPr lang="fr-CA" dirty="0" err="1">
                <a:latin typeface="Lato" panose="020B0604020202020204" charset="0"/>
              </a:rPr>
              <a:t>students</a:t>
            </a:r>
            <a:r>
              <a:rPr lang="fr-CA" dirty="0">
                <a:latin typeface="Lato" panose="020B0604020202020204" charset="0"/>
              </a:rPr>
              <a:t> </a:t>
            </a:r>
            <a:r>
              <a:rPr lang="fr-CA" dirty="0" err="1">
                <a:latin typeface="Lato" panose="020B0604020202020204" charset="0"/>
              </a:rPr>
              <a:t>who</a:t>
            </a:r>
            <a:r>
              <a:rPr lang="fr-CA" dirty="0">
                <a:latin typeface="Lato" panose="020B0604020202020204" charset="0"/>
              </a:rPr>
              <a:t> </a:t>
            </a:r>
            <a:r>
              <a:rPr lang="fr-CA" dirty="0" err="1">
                <a:latin typeface="Lato" panose="020B0604020202020204" charset="0"/>
              </a:rPr>
              <a:t>learn</a:t>
            </a:r>
            <a:r>
              <a:rPr lang="fr-CA" dirty="0">
                <a:latin typeface="Lato" panose="020B0604020202020204" charset="0"/>
              </a:rPr>
              <a:t> </a:t>
            </a:r>
            <a:r>
              <a:rPr lang="fr-CA" dirty="0" err="1">
                <a:latin typeface="Lato" panose="020B0604020202020204" charset="0"/>
              </a:rPr>
              <a:t>better</a:t>
            </a:r>
            <a:r>
              <a:rPr lang="fr-CA" dirty="0">
                <a:latin typeface="Lato" panose="020B0604020202020204" charset="0"/>
              </a:rPr>
              <a:t> </a:t>
            </a:r>
            <a:r>
              <a:rPr lang="fr-CA" dirty="0" err="1">
                <a:latin typeface="Lato" panose="020B0604020202020204" charset="0"/>
              </a:rPr>
              <a:t>with</a:t>
            </a:r>
            <a:r>
              <a:rPr lang="fr-CA" dirty="0">
                <a:latin typeface="Lato" panose="020B0604020202020204" charset="0"/>
              </a:rPr>
              <a:t> </a:t>
            </a:r>
            <a:r>
              <a:rPr lang="fr-CA" dirty="0" err="1">
                <a:latin typeface="Lato" panose="020B0604020202020204" charset="0"/>
              </a:rPr>
              <a:t>print</a:t>
            </a:r>
            <a:endParaRPr lang="fr-CA" dirty="0">
              <a:latin typeface="Lato" panose="020B0604020202020204" charset="0"/>
            </a:endParaRPr>
          </a:p>
          <a:p>
            <a:pPr marL="114300" indent="0">
              <a:spcBef>
                <a:spcPts val="600"/>
              </a:spcBef>
              <a:buSzPts val="1800"/>
              <a:buFont typeface="Arial"/>
              <a:buNone/>
            </a:pPr>
            <a:endParaRPr lang="en-US" dirty="0">
              <a:latin typeface="Lato" panose="020B0604020202020204" charset="0"/>
            </a:endParaRPr>
          </a:p>
          <a:p>
            <a:pPr marL="114300" marR="0" lvl="0" indent="0" algn="l" defTabSz="914400" rtl="0" eaLnBrk="1" fontAlgn="auto" latinLnBrk="0" hangingPunct="1">
              <a:lnSpc>
                <a:spcPct val="100000"/>
              </a:lnSpc>
              <a:spcBef>
                <a:spcPts val="600"/>
              </a:spcBef>
              <a:spcAft>
                <a:spcPts val="0"/>
              </a:spcAft>
              <a:buClr>
                <a:srgbClr val="000000"/>
              </a:buClr>
              <a:buSzPts val="1800"/>
              <a:buFont typeface="Arial"/>
              <a:buNone/>
              <a:tabLst/>
              <a:defRPr/>
            </a:pPr>
            <a:r>
              <a:rPr lang="fr-CA" dirty="0" err="1">
                <a:latin typeface="Lato" panose="020B0604020202020204" charset="0"/>
              </a:rPr>
              <a:t>Piracy</a:t>
            </a:r>
            <a:r>
              <a:rPr lang="fr-CA" dirty="0">
                <a:latin typeface="Lato" panose="020B0604020202020204" charset="0"/>
              </a:rPr>
              <a:t>, </a:t>
            </a:r>
            <a:r>
              <a:rPr lang="fr-CA" dirty="0" err="1">
                <a:latin typeface="Lato" panose="020B0604020202020204" charset="0"/>
              </a:rPr>
              <a:t>illegal</a:t>
            </a:r>
            <a:r>
              <a:rPr lang="fr-CA" dirty="0">
                <a:latin typeface="Lato" panose="020B0604020202020204" charset="0"/>
              </a:rPr>
              <a:t> </a:t>
            </a:r>
            <a:r>
              <a:rPr lang="fr-CA" dirty="0" err="1">
                <a:latin typeface="Lato" panose="020B0604020202020204" charset="0"/>
              </a:rPr>
              <a:t>dowloading</a:t>
            </a:r>
            <a:r>
              <a:rPr lang="fr-CA" dirty="0">
                <a:latin typeface="Lato" panose="020B0604020202020204" charset="0"/>
              </a:rPr>
              <a:t>, </a:t>
            </a:r>
            <a:r>
              <a:rPr lang="fr-CA" dirty="0" err="1">
                <a:latin typeface="Lato" panose="020B0604020202020204" charset="0"/>
              </a:rPr>
              <a:t>lesser</a:t>
            </a:r>
            <a:r>
              <a:rPr lang="fr-CA" dirty="0">
                <a:latin typeface="Lato" panose="020B0604020202020204" charset="0"/>
              </a:rPr>
              <a:t> </a:t>
            </a:r>
            <a:r>
              <a:rPr lang="fr-CA" dirty="0" err="1">
                <a:latin typeface="Lato" panose="020B0604020202020204" charset="0"/>
              </a:rPr>
              <a:t>quality</a:t>
            </a:r>
            <a:r>
              <a:rPr lang="fr-CA" dirty="0">
                <a:latin typeface="Lato" panose="020B0604020202020204" charset="0"/>
              </a:rPr>
              <a:t> versions</a:t>
            </a:r>
          </a:p>
          <a:p>
            <a:pPr marL="114300" indent="0">
              <a:spcBef>
                <a:spcPts val="600"/>
              </a:spcBef>
              <a:buSzPts val="1800"/>
              <a:buFont typeface="Arial"/>
              <a:buNone/>
            </a:pPr>
            <a:endParaRPr lang="en-US" dirty="0">
              <a:latin typeface="Lato" panose="020B0604020202020204" charset="0"/>
            </a:endParaRPr>
          </a:p>
          <a:p>
            <a:pPr marL="114300" indent="0">
              <a:spcBef>
                <a:spcPts val="600"/>
              </a:spcBef>
              <a:buSzPts val="1800"/>
              <a:buFont typeface="Arial"/>
              <a:buNone/>
            </a:pPr>
            <a:r>
              <a:rPr lang="en-US" dirty="0">
                <a:latin typeface="Lato" panose="020B0604020202020204" charset="0"/>
              </a:rPr>
              <a:t>Stress – finances (food, rent, going home)/pressure of succeeding without textbook/organizing schedule around library hours for reserve copies/investing</a:t>
            </a:r>
            <a:r>
              <a:rPr lang="en-US" baseline="0" dirty="0">
                <a:latin typeface="Lato" panose="020B0604020202020204" charset="0"/>
              </a:rPr>
              <a:t> time to find alternatives</a:t>
            </a:r>
            <a:r>
              <a:rPr lang="en-US" dirty="0">
                <a:latin typeface="Lato" panose="020B0604020202020204" charset="0"/>
              </a:rPr>
              <a:t>, etc. – taking fewer courses, not register for a course, withdraw from a course</a:t>
            </a:r>
            <a:r>
              <a:rPr lang="en-US" dirty="0" smtClean="0">
                <a:latin typeface="Lato" panose="020B0604020202020204" charset="0"/>
              </a:rPr>
              <a:t>.</a:t>
            </a:r>
            <a:endParaRPr lang="en-US" dirty="0">
              <a:latin typeface="Lato" panose="020B0604020202020204" charset="0"/>
            </a:endParaRPr>
          </a:p>
        </p:txBody>
      </p:sp>
    </p:spTree>
    <p:extLst>
      <p:ext uri="{BB962C8B-B14F-4D97-AF65-F5344CB8AC3E}">
        <p14:creationId xmlns:p14="http://schemas.microsoft.com/office/powerpoint/2010/main" val="3558086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US" dirty="0"/>
              <a:t>Increase in textbook costs greatly outpaced general</a:t>
            </a:r>
            <a:r>
              <a:rPr lang="en-US" baseline="0" dirty="0"/>
              <a:t> i</a:t>
            </a:r>
            <a:r>
              <a:rPr lang="en-US" dirty="0"/>
              <a:t>nflation over the same period; print textbooks</a:t>
            </a:r>
            <a:r>
              <a:rPr lang="en-US" baseline="0" dirty="0"/>
              <a:t> </a:t>
            </a:r>
            <a:r>
              <a:rPr lang="en-US" dirty="0"/>
              <a:t>from US and overseas also have at 10 to 15% tariff under the Book Importation Regulations (doesn’t apply to </a:t>
            </a:r>
            <a:r>
              <a:rPr lang="en-US" dirty="0" err="1"/>
              <a:t>ebooks</a:t>
            </a:r>
            <a:r>
              <a:rPr lang="en-US" dirty="0"/>
              <a:t>)</a:t>
            </a:r>
          </a:p>
          <a:p>
            <a:pPr marL="171450" lvl="0" indent="-171450" algn="l" rtl="0">
              <a:spcBef>
                <a:spcPts val="0"/>
              </a:spcBef>
              <a:spcAft>
                <a:spcPts val="0"/>
              </a:spcAft>
            </a:pPr>
            <a:r>
              <a:rPr lang="en-US" dirty="0"/>
              <a:t>Mergers - Cengage and McGraw-Hill recently announced </a:t>
            </a:r>
            <a:r>
              <a:rPr lang="en-US" dirty="0" smtClean="0"/>
              <a:t>merger, </a:t>
            </a:r>
            <a:r>
              <a:rPr lang="en-US" dirty="0"/>
              <a:t>both to focus on digital options, rentals and inclusive access (not selling directly to individuals); Less pressure to keep prices low; Main education publishers in English Canada (most often subsidiaries of American or British companies): McGraw Hill, Nelson, Pearson, OUP</a:t>
            </a:r>
          </a:p>
          <a:p>
            <a:pPr marL="171450" lvl="0" indent="-171450" algn="l" rtl="0">
              <a:spcBef>
                <a:spcPts val="0"/>
              </a:spcBef>
              <a:spcAft>
                <a:spcPts val="0"/>
              </a:spcAft>
            </a:pPr>
            <a:r>
              <a:rPr lang="en-US" dirty="0"/>
              <a:t>Education publishers moving away from print textbooks (reducing used textbook market) to favor digital textbooks with “value added” features (assessments, image banks and slides for instructors, tutors, etc.), often through an access code and for a limited time (may be less expensive up front, but comes with costs, i.e. access to materials for limited time, need for stable and reliable access to internet and device, cannot be resold…</a:t>
            </a:r>
          </a:p>
          <a:p>
            <a:pPr marL="171450" lvl="0" indent="-171450" algn="l" rtl="0">
              <a:spcBef>
                <a:spcPts val="0"/>
              </a:spcBef>
              <a:spcAft>
                <a:spcPts val="0"/>
              </a:spcAft>
            </a:pPr>
            <a:r>
              <a:rPr lang="en-US" dirty="0"/>
              <a:t>… versions that cannot be purchased by libraries – are meant to be purchased by individuals) </a:t>
            </a:r>
          </a:p>
        </p:txBody>
      </p:sp>
    </p:spTree>
    <p:extLst>
      <p:ext uri="{BB962C8B-B14F-4D97-AF65-F5344CB8AC3E}">
        <p14:creationId xmlns:p14="http://schemas.microsoft.com/office/powerpoint/2010/main" val="20256104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err="1"/>
              <a:t>Students</a:t>
            </a:r>
            <a:r>
              <a:rPr lang="fr-CA" dirty="0"/>
              <a:t> are </a:t>
            </a:r>
            <a:r>
              <a:rPr lang="fr-CA" dirty="0" err="1"/>
              <a:t>resourceful</a:t>
            </a:r>
            <a:r>
              <a:rPr lang="fr-CA" dirty="0"/>
              <a:t>, but </a:t>
            </a:r>
            <a:r>
              <a:rPr lang="fr-CA" dirty="0" err="1"/>
              <a:t>what</a:t>
            </a:r>
            <a:r>
              <a:rPr lang="fr-CA" dirty="0"/>
              <a:t> about </a:t>
            </a:r>
            <a:r>
              <a:rPr lang="fr-CA" dirty="0" err="1"/>
              <a:t>legal</a:t>
            </a:r>
            <a:r>
              <a:rPr lang="fr-CA" dirty="0"/>
              <a:t> alternatives</a:t>
            </a:r>
            <a:endParaRPr dirty="0"/>
          </a:p>
        </p:txBody>
      </p:sp>
    </p:spTree>
    <p:extLst>
      <p:ext uri="{BB962C8B-B14F-4D97-AF65-F5344CB8AC3E}">
        <p14:creationId xmlns:p14="http://schemas.microsoft.com/office/powerpoint/2010/main" val="21475126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There</a:t>
            </a:r>
            <a:r>
              <a:rPr lang="fr-CA" baseline="0" dirty="0"/>
              <a:t> </a:t>
            </a:r>
            <a:r>
              <a:rPr lang="fr-CA" baseline="0" dirty="0" err="1"/>
              <a:t>is</a:t>
            </a:r>
            <a:r>
              <a:rPr lang="fr-CA" baseline="0" dirty="0"/>
              <a:t> a </a:t>
            </a:r>
            <a:r>
              <a:rPr lang="fr-CA" baseline="0" dirty="0" err="1"/>
              <a:t>commitment</a:t>
            </a:r>
            <a:r>
              <a:rPr lang="fr-CA" baseline="0" dirty="0"/>
              <a:t> on the part of the </a:t>
            </a:r>
            <a:r>
              <a:rPr lang="fr-CA" baseline="0" dirty="0" err="1"/>
              <a:t>University</a:t>
            </a:r>
            <a:r>
              <a:rPr lang="fr-CA" baseline="0" dirty="0"/>
              <a:t> to </a:t>
            </a:r>
            <a:r>
              <a:rPr lang="fr-CA" baseline="0" dirty="0" err="1"/>
              <a:t>address</a:t>
            </a:r>
            <a:r>
              <a:rPr lang="fr-CA" baseline="0" dirty="0"/>
              <a:t> the </a:t>
            </a:r>
            <a:r>
              <a:rPr lang="fr-CA" baseline="0" dirty="0" err="1"/>
              <a:t>cost</a:t>
            </a:r>
            <a:r>
              <a:rPr lang="fr-CA" baseline="0" dirty="0"/>
              <a:t> of </a:t>
            </a:r>
            <a:r>
              <a:rPr lang="fr-CA" baseline="0" dirty="0" err="1"/>
              <a:t>textbooks</a:t>
            </a:r>
            <a:r>
              <a:rPr lang="fr-CA" baseline="0" dirty="0"/>
              <a:t> – </a:t>
            </a:r>
            <a:r>
              <a:rPr lang="fr-CA" baseline="0" dirty="0" err="1"/>
              <a:t>most</a:t>
            </a:r>
            <a:r>
              <a:rPr lang="fr-CA" baseline="0" dirty="0"/>
              <a:t> </a:t>
            </a:r>
            <a:r>
              <a:rPr lang="fr-CA" baseline="0" dirty="0" err="1"/>
              <a:t>recent</a:t>
            </a:r>
            <a:r>
              <a:rPr lang="fr-CA" baseline="0" dirty="0"/>
              <a:t> </a:t>
            </a:r>
            <a:r>
              <a:rPr lang="fr-CA" baseline="0" dirty="0" err="1"/>
              <a:t>strategic</a:t>
            </a:r>
            <a:r>
              <a:rPr lang="fr-CA" baseline="0" dirty="0"/>
              <a:t> plan</a:t>
            </a:r>
            <a:endParaRPr dirty="0"/>
          </a:p>
        </p:txBody>
      </p:sp>
    </p:spTree>
    <p:extLst>
      <p:ext uri="{BB962C8B-B14F-4D97-AF65-F5344CB8AC3E}">
        <p14:creationId xmlns:p14="http://schemas.microsoft.com/office/powerpoint/2010/main" val="14394808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Course packs have </a:t>
            </a:r>
            <a:r>
              <a:rPr lang="fr-CA" dirty="0" err="1"/>
              <a:t>often</a:t>
            </a:r>
            <a:r>
              <a:rPr lang="fr-CA" baseline="0" dirty="0"/>
              <a:t> been </a:t>
            </a:r>
            <a:r>
              <a:rPr lang="fr-CA" baseline="0" dirty="0" err="1"/>
              <a:t>presented</a:t>
            </a:r>
            <a:r>
              <a:rPr lang="fr-CA" baseline="0" dirty="0"/>
              <a:t> as a </a:t>
            </a:r>
            <a:r>
              <a:rPr lang="fr-CA" baseline="0" dirty="0" err="1"/>
              <a:t>less</a:t>
            </a:r>
            <a:r>
              <a:rPr lang="fr-CA" baseline="0" dirty="0"/>
              <a:t> </a:t>
            </a:r>
            <a:r>
              <a:rPr lang="fr-CA" baseline="0" dirty="0" err="1"/>
              <a:t>expensive</a:t>
            </a:r>
            <a:r>
              <a:rPr lang="fr-CA" baseline="0" dirty="0"/>
              <a:t> alternatives to </a:t>
            </a:r>
            <a:r>
              <a:rPr lang="fr-CA" baseline="0" dirty="0" err="1"/>
              <a:t>textbooks</a:t>
            </a:r>
            <a:r>
              <a:rPr lang="fr-CA" baseline="0" dirty="0"/>
              <a:t> </a:t>
            </a:r>
            <a:r>
              <a:rPr lang="fr-CA" baseline="0" dirty="0" err="1"/>
              <a:t>that</a:t>
            </a:r>
            <a:r>
              <a:rPr lang="fr-CA" baseline="0" dirty="0"/>
              <a:t> </a:t>
            </a:r>
            <a:r>
              <a:rPr lang="fr-CA" baseline="0" dirty="0" err="1"/>
              <a:t>allows</a:t>
            </a:r>
            <a:r>
              <a:rPr lang="fr-CA" baseline="0" dirty="0"/>
              <a:t> for </a:t>
            </a:r>
            <a:r>
              <a:rPr lang="fr-CA" baseline="0" dirty="0" err="1"/>
              <a:t>customization</a:t>
            </a:r>
            <a:r>
              <a:rPr lang="fr-CA" baseline="0" dirty="0"/>
              <a:t> of the content.</a:t>
            </a:r>
            <a:endParaRPr lang="fr-CA" dirty="0"/>
          </a:p>
          <a:p>
            <a:pPr marL="0" lvl="0" indent="0" algn="l" rtl="0">
              <a:spcBef>
                <a:spcPts val="0"/>
              </a:spcBef>
              <a:spcAft>
                <a:spcPts val="0"/>
              </a:spcAft>
              <a:buNone/>
            </a:pPr>
            <a:endParaRPr lang="fr-CA" dirty="0"/>
          </a:p>
          <a:p>
            <a:pPr marL="0" lvl="0" indent="0" algn="l" rtl="0">
              <a:spcBef>
                <a:spcPts val="0"/>
              </a:spcBef>
              <a:spcAft>
                <a:spcPts val="0"/>
              </a:spcAft>
              <a:buNone/>
            </a:pPr>
            <a:r>
              <a:rPr lang="fr-CA" dirty="0" err="1"/>
              <a:t>Prices</a:t>
            </a:r>
            <a:r>
              <a:rPr lang="fr-CA" dirty="0"/>
              <a:t> </a:t>
            </a:r>
            <a:r>
              <a:rPr lang="fr-CA" dirty="0" err="1"/>
              <a:t>including</a:t>
            </a:r>
            <a:r>
              <a:rPr lang="fr-CA" dirty="0"/>
              <a:t> GST (5%) in </a:t>
            </a:r>
            <a:r>
              <a:rPr lang="fr-CA" dirty="0" err="1"/>
              <a:t>both</a:t>
            </a:r>
            <a:r>
              <a:rPr lang="fr-CA" dirty="0"/>
              <a:t> cases.</a:t>
            </a:r>
          </a:p>
          <a:p>
            <a:pPr marL="0" lvl="0" indent="0" algn="l" rtl="0">
              <a:spcBef>
                <a:spcPts val="0"/>
              </a:spcBef>
              <a:spcAft>
                <a:spcPts val="0"/>
              </a:spcAft>
              <a:buNone/>
            </a:pPr>
            <a:endParaRPr lang="fr-CA" dirty="0"/>
          </a:p>
          <a:p>
            <a:pPr marL="0" lvl="0" indent="0" algn="l" rtl="0">
              <a:spcBef>
                <a:spcPts val="0"/>
              </a:spcBef>
              <a:spcAft>
                <a:spcPts val="0"/>
              </a:spcAft>
              <a:buNone/>
            </a:pPr>
            <a:r>
              <a:rPr lang="fr-CA" dirty="0"/>
              <a:t>Reproduction </a:t>
            </a:r>
            <a:r>
              <a:rPr lang="fr-CA" dirty="0" err="1"/>
              <a:t>costs</a:t>
            </a:r>
            <a:r>
              <a:rPr lang="fr-CA" dirty="0"/>
              <a:t> (</a:t>
            </a:r>
            <a:r>
              <a:rPr lang="fr-CA" dirty="0" err="1"/>
              <a:t>paper</a:t>
            </a:r>
            <a:r>
              <a:rPr lang="fr-CA" dirty="0"/>
              <a:t>, </a:t>
            </a:r>
            <a:r>
              <a:rPr lang="fr-CA" dirty="0" err="1"/>
              <a:t>ink</a:t>
            </a:r>
            <a:r>
              <a:rPr lang="fr-CA" dirty="0"/>
              <a:t>,</a:t>
            </a:r>
            <a:r>
              <a:rPr lang="fr-CA" baseline="0" dirty="0"/>
              <a:t> labour)</a:t>
            </a:r>
            <a:endParaRPr lang="fr-CA" dirty="0"/>
          </a:p>
          <a:p>
            <a:pPr marL="0" lvl="0" indent="0" algn="l" rtl="0">
              <a:spcBef>
                <a:spcPts val="0"/>
              </a:spcBef>
              <a:spcAft>
                <a:spcPts val="0"/>
              </a:spcAft>
              <a:buNone/>
            </a:pPr>
            <a:endParaRPr lang="fr-CA"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CA" dirty="0"/>
              <a:t>Much</a:t>
            </a:r>
            <a:r>
              <a:rPr lang="fr-CA" baseline="0" dirty="0"/>
              <a:t> of </a:t>
            </a:r>
            <a:r>
              <a:rPr lang="fr-CA" baseline="0" dirty="0" err="1"/>
              <a:t>it</a:t>
            </a:r>
            <a:r>
              <a:rPr lang="fr-CA" baseline="0" dirty="0"/>
              <a:t> </a:t>
            </a:r>
            <a:r>
              <a:rPr lang="fr-CA" baseline="0" dirty="0" err="1"/>
              <a:t>is</a:t>
            </a:r>
            <a:r>
              <a:rPr lang="fr-CA" baseline="0" dirty="0"/>
              <a:t> </a:t>
            </a:r>
            <a:r>
              <a:rPr lang="fr-CA" baseline="0" dirty="0" err="1"/>
              <a:t>what</a:t>
            </a:r>
            <a:r>
              <a:rPr lang="fr-CA" baseline="0" dirty="0"/>
              <a:t> </a:t>
            </a:r>
            <a:r>
              <a:rPr lang="fr-CA" baseline="0" dirty="0" err="1"/>
              <a:t>is</a:t>
            </a:r>
            <a:r>
              <a:rPr lang="fr-CA" baseline="0" dirty="0"/>
              <a:t> </a:t>
            </a:r>
            <a:r>
              <a:rPr lang="fr-CA" baseline="0" dirty="0" err="1"/>
              <a:t>available</a:t>
            </a:r>
            <a:r>
              <a:rPr lang="fr-CA" baseline="0" dirty="0"/>
              <a:t> at no extra </a:t>
            </a:r>
            <a:r>
              <a:rPr lang="fr-CA" baseline="0" dirty="0" err="1"/>
              <a:t>cost</a:t>
            </a:r>
            <a:r>
              <a:rPr lang="fr-CA" baseline="0" dirty="0"/>
              <a:t> at the </a:t>
            </a:r>
            <a:r>
              <a:rPr lang="fr-CA" baseline="0" dirty="0" err="1"/>
              <a:t>library</a:t>
            </a:r>
            <a:r>
              <a:rPr lang="fr-CA" baseline="0" dirty="0"/>
              <a:t>… </a:t>
            </a:r>
            <a:r>
              <a:rPr lang="fr-CA" baseline="0" dirty="0" err="1"/>
              <a:t>print</a:t>
            </a:r>
            <a:r>
              <a:rPr lang="fr-CA" baseline="0" dirty="0"/>
              <a:t> </a:t>
            </a:r>
            <a:r>
              <a:rPr lang="fr-CA" baseline="0" dirty="0" err="1"/>
              <a:t>so</a:t>
            </a:r>
            <a:r>
              <a:rPr lang="fr-CA" baseline="0" dirty="0"/>
              <a:t> </a:t>
            </a:r>
            <a:r>
              <a:rPr lang="fr-CA" baseline="0" dirty="0" err="1"/>
              <a:t>students</a:t>
            </a:r>
            <a:r>
              <a:rPr lang="fr-CA" baseline="0" dirty="0"/>
              <a:t> </a:t>
            </a:r>
            <a:r>
              <a:rPr lang="fr-CA" baseline="0" dirty="0" err="1"/>
              <a:t>will</a:t>
            </a:r>
            <a:r>
              <a:rPr lang="fr-CA" baseline="0" dirty="0"/>
              <a:t> </a:t>
            </a:r>
            <a:r>
              <a:rPr lang="fr-CA" baseline="0" dirty="0" err="1"/>
              <a:t>read</a:t>
            </a:r>
            <a:r>
              <a:rPr lang="fr-CA" baseline="0" dirty="0"/>
              <a:t> </a:t>
            </a:r>
            <a:r>
              <a:rPr lang="fr-CA" baseline="0" dirty="0" err="1"/>
              <a:t>it</a:t>
            </a:r>
            <a:r>
              <a:rPr lang="fr-CA" baseline="0" dirty="0"/>
              <a:t>… b</a:t>
            </a:r>
            <a:r>
              <a:rPr lang="fr-CA" dirty="0"/>
              <a:t>ut </a:t>
            </a:r>
            <a:r>
              <a:rPr lang="fr-CA" dirty="0" err="1"/>
              <a:t>depending</a:t>
            </a:r>
            <a:r>
              <a:rPr lang="fr-CA" dirty="0"/>
              <a:t> on the course, </a:t>
            </a:r>
            <a:r>
              <a:rPr lang="en" sz="1100" dirty="0">
                <a:solidFill>
                  <a:srgbClr val="000000"/>
                </a:solidFill>
              </a:rPr>
              <a:t>20 to 40 % of registred students do not purchase the course pac</a:t>
            </a:r>
            <a:r>
              <a:rPr lang="en-CA" sz="1100" dirty="0">
                <a:solidFill>
                  <a:srgbClr val="000000"/>
                </a:solidFill>
              </a:rPr>
              <a:t>k from the </a:t>
            </a:r>
            <a:r>
              <a:rPr lang="en-CA" sz="1100" dirty="0" err="1">
                <a:solidFill>
                  <a:srgbClr val="000000"/>
                </a:solidFill>
              </a:rPr>
              <a:t>docUcentre</a:t>
            </a:r>
            <a:r>
              <a:rPr lang="en-CA" sz="1100" dirty="0">
                <a:solidFill>
                  <a:srgbClr val="000000"/>
                </a:solidFill>
              </a:rPr>
              <a:t> – based on observations from Copyright Office (we process all course packs for copyright compliance)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sz="1100" dirty="0">
              <a:solidFill>
                <a:srgbClr val="000000"/>
              </a:solidFil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100" dirty="0">
                <a:solidFill>
                  <a:srgbClr val="000000"/>
                </a:solidFill>
              </a:rPr>
              <a:t>Not known if that’s also the case at </a:t>
            </a:r>
            <a:r>
              <a:rPr lang="en-CA" sz="1100" dirty="0" err="1">
                <a:solidFill>
                  <a:srgbClr val="000000"/>
                </a:solidFill>
              </a:rPr>
              <a:t>Rytec</a:t>
            </a:r>
            <a:r>
              <a:rPr lang="en-CA" sz="1100" dirty="0">
                <a:solidFill>
                  <a:srgbClr val="000000"/>
                </a:solidFill>
              </a:rPr>
              <a:t>.</a:t>
            </a:r>
            <a:endParaRPr lang="en" sz="1100" dirty="0">
              <a:solidFill>
                <a:srgbClr val="000000"/>
              </a:solidFill>
            </a:endParaRPr>
          </a:p>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3531866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13305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err="1"/>
              <a:t>What</a:t>
            </a:r>
            <a:r>
              <a:rPr lang="fr-CA" dirty="0"/>
              <a:t> are </a:t>
            </a:r>
            <a:r>
              <a:rPr lang="fr-CA" dirty="0" err="1"/>
              <a:t>they</a:t>
            </a:r>
            <a:r>
              <a:rPr lang="fr-CA" dirty="0"/>
              <a:t>? </a:t>
            </a:r>
          </a:p>
        </p:txBody>
      </p:sp>
    </p:spTree>
    <p:extLst>
      <p:ext uri="{BB962C8B-B14F-4D97-AF65-F5344CB8AC3E}">
        <p14:creationId xmlns:p14="http://schemas.microsoft.com/office/powerpoint/2010/main" val="8475181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err="1"/>
              <a:t>Why</a:t>
            </a:r>
            <a:r>
              <a:rPr lang="fr-CA" dirty="0"/>
              <a:t>?</a:t>
            </a:r>
          </a:p>
          <a:p>
            <a:pPr marL="0" lvl="0" indent="0" algn="l" rtl="0">
              <a:spcBef>
                <a:spcPts val="0"/>
              </a:spcBef>
              <a:spcAft>
                <a:spcPts val="0"/>
              </a:spcAft>
              <a:buNone/>
            </a:pPr>
            <a:endParaRPr lang="fr-CA" dirty="0"/>
          </a:p>
          <a:p>
            <a:pPr>
              <a:buFont typeface="Arial" panose="020B0604020202020204" pitchFamily="34" charset="0"/>
              <a:buChar char="•"/>
            </a:pPr>
            <a:r>
              <a:rPr lang="en-CA" sz="1100" dirty="0">
                <a:solidFill>
                  <a:srgbClr val="000000"/>
                </a:solidFill>
              </a:rPr>
              <a:t>Affordable for students, making education more accessible</a:t>
            </a:r>
          </a:p>
          <a:p>
            <a:pPr>
              <a:buFont typeface="Arial" panose="020B0604020202020204" pitchFamily="34" charset="0"/>
              <a:buChar char="•"/>
            </a:pPr>
            <a:r>
              <a:rPr lang="en-CA" sz="1100" dirty="0">
                <a:solidFill>
                  <a:srgbClr val="000000"/>
                </a:solidFill>
              </a:rPr>
              <a:t>Customizable and adaptable, providing richer teaching and learning opportunity</a:t>
            </a:r>
          </a:p>
          <a:p>
            <a:pPr>
              <a:buFont typeface="Arial" panose="020B0604020202020204" pitchFamily="34" charset="0"/>
              <a:buChar char="•"/>
            </a:pPr>
            <a:r>
              <a:rPr lang="en-CA" sz="1100" dirty="0">
                <a:solidFill>
                  <a:srgbClr val="000000"/>
                </a:solidFill>
              </a:rPr>
              <a:t>Benefit multiple learning styles by incorporating various content formats (text, audio, video or multimedia) and interactive elements</a:t>
            </a:r>
          </a:p>
          <a:p>
            <a:pPr>
              <a:buFont typeface="Arial" panose="020B0604020202020204" pitchFamily="34" charset="0"/>
              <a:buChar char="•"/>
            </a:pPr>
            <a:r>
              <a:rPr lang="en-CA" sz="1100" dirty="0">
                <a:solidFill>
                  <a:srgbClr val="000000"/>
                </a:solidFill>
              </a:rPr>
              <a:t>OER contribute to student success and completion – compared to commercial textbook, students perform same or better in exams that use an open textbook </a:t>
            </a:r>
            <a:endParaRPr lang="en-CA" sz="1100" dirty="0" smtClean="0">
              <a:solidFill>
                <a:srgbClr val="000000"/>
              </a:solidFill>
            </a:endParaRPr>
          </a:p>
          <a:p>
            <a:pPr>
              <a:buFont typeface="Arial" panose="020B0604020202020204" pitchFamily="34" charset="0"/>
              <a:buChar char="•"/>
            </a:pPr>
            <a:r>
              <a:rPr lang="en-CA" sz="1100" dirty="0" smtClean="0">
                <a:solidFill>
                  <a:srgbClr val="000000"/>
                </a:solidFill>
              </a:rPr>
              <a:t>Can</a:t>
            </a:r>
            <a:r>
              <a:rPr lang="en-CA" sz="1100" baseline="0" dirty="0" smtClean="0">
                <a:solidFill>
                  <a:srgbClr val="000000"/>
                </a:solidFill>
              </a:rPr>
              <a:t> keep accessing it after the course is over, part of lifelong learning</a:t>
            </a:r>
            <a:endParaRPr lang="en-CA" sz="1100" dirty="0">
              <a:solidFill>
                <a:srgbClr val="000000"/>
              </a:solidFill>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3128231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err="1"/>
              <a:t>We</a:t>
            </a:r>
            <a:r>
              <a:rPr lang="fr-CA" dirty="0"/>
              <a:t> all have a </a:t>
            </a:r>
            <a:r>
              <a:rPr lang="fr-CA" dirty="0" err="1"/>
              <a:t>role</a:t>
            </a:r>
            <a:r>
              <a:rPr lang="fr-CA" dirty="0"/>
              <a:t> to </a:t>
            </a:r>
            <a:r>
              <a:rPr lang="fr-CA" dirty="0" err="1"/>
              <a:t>play</a:t>
            </a:r>
            <a:r>
              <a:rPr lang="fr-CA" baseline="0" dirty="0"/>
              <a:t> in </a:t>
            </a:r>
            <a:r>
              <a:rPr lang="fr-CA" baseline="0" dirty="0" err="1"/>
              <a:t>making</a:t>
            </a:r>
            <a:r>
              <a:rPr lang="fr-CA" baseline="0" dirty="0"/>
              <a:t> </a:t>
            </a:r>
            <a:r>
              <a:rPr lang="fr-CA" baseline="0" dirty="0" err="1"/>
              <a:t>education</a:t>
            </a:r>
            <a:r>
              <a:rPr lang="fr-CA" baseline="0" dirty="0"/>
              <a:t> more </a:t>
            </a:r>
            <a:r>
              <a:rPr lang="fr-CA" baseline="0" dirty="0" err="1"/>
              <a:t>affordable</a:t>
            </a:r>
            <a:endParaRPr dirty="0"/>
          </a:p>
        </p:txBody>
      </p:sp>
    </p:spTree>
    <p:extLst>
      <p:ext uri="{BB962C8B-B14F-4D97-AF65-F5344CB8AC3E}">
        <p14:creationId xmlns:p14="http://schemas.microsoft.com/office/powerpoint/2010/main" val="16073753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If OER are free to</a:t>
            </a:r>
            <a:r>
              <a:rPr lang="fr-CA" baseline="0" dirty="0"/>
              <a:t> the user, </a:t>
            </a:r>
            <a:r>
              <a:rPr lang="fr-CA" baseline="0" dirty="0" err="1"/>
              <a:t>takes</a:t>
            </a:r>
            <a:r>
              <a:rPr lang="fr-CA" baseline="0" dirty="0"/>
              <a:t> time and money </a:t>
            </a:r>
            <a:r>
              <a:rPr lang="fr-CA" baseline="0" dirty="0" err="1"/>
              <a:t>from</a:t>
            </a:r>
            <a:r>
              <a:rPr lang="fr-CA" baseline="0" dirty="0"/>
              <a:t> </a:t>
            </a:r>
            <a:r>
              <a:rPr lang="fr-CA" baseline="0" dirty="0" err="1"/>
              <a:t>somewhere</a:t>
            </a:r>
            <a:r>
              <a:rPr lang="fr-CA" baseline="0" dirty="0"/>
              <a:t> to </a:t>
            </a:r>
            <a:r>
              <a:rPr lang="fr-CA" baseline="0" dirty="0" err="1"/>
              <a:t>adapt</a:t>
            </a:r>
            <a:r>
              <a:rPr lang="fr-CA" baseline="0" dirty="0"/>
              <a:t> or </a:t>
            </a:r>
            <a:r>
              <a:rPr lang="fr-CA" baseline="0" dirty="0" err="1"/>
              <a:t>create</a:t>
            </a:r>
            <a:r>
              <a:rPr lang="fr-CA" baseline="0" dirty="0"/>
              <a:t> and OER. </a:t>
            </a:r>
            <a:r>
              <a:rPr lang="fr-CA" baseline="0" dirty="0" err="1"/>
              <a:t>Cost</a:t>
            </a:r>
            <a:r>
              <a:rPr lang="fr-CA" baseline="0" dirty="0"/>
              <a:t> of </a:t>
            </a:r>
            <a:r>
              <a:rPr lang="fr-CA" baseline="0" dirty="0" err="1"/>
              <a:t>creating</a:t>
            </a:r>
            <a:r>
              <a:rPr lang="fr-CA" baseline="0" dirty="0"/>
              <a:t> an OER </a:t>
            </a:r>
            <a:r>
              <a:rPr lang="fr-CA" baseline="0" dirty="0" err="1"/>
              <a:t>vary</a:t>
            </a:r>
            <a:r>
              <a:rPr lang="fr-CA" baseline="0" dirty="0"/>
              <a:t> a lot </a:t>
            </a:r>
            <a:r>
              <a:rPr lang="fr-CA" baseline="0" dirty="0" err="1"/>
              <a:t>depending</a:t>
            </a:r>
            <a:r>
              <a:rPr lang="fr-CA" baseline="0" dirty="0"/>
              <a:t> if </a:t>
            </a:r>
            <a:r>
              <a:rPr lang="fr-CA" baseline="0" dirty="0" err="1"/>
              <a:t>author</a:t>
            </a:r>
            <a:r>
              <a:rPr lang="fr-CA" baseline="0" dirty="0"/>
              <a:t> </a:t>
            </a:r>
            <a:r>
              <a:rPr lang="fr-CA" baseline="0" dirty="0" err="1"/>
              <a:t>is</a:t>
            </a:r>
            <a:r>
              <a:rPr lang="fr-CA" baseline="0" dirty="0"/>
              <a:t> </a:t>
            </a:r>
            <a:r>
              <a:rPr lang="fr-CA" baseline="0" dirty="0" err="1"/>
              <a:t>doing</a:t>
            </a:r>
            <a:r>
              <a:rPr lang="fr-CA" baseline="0" dirty="0"/>
              <a:t> all of the </a:t>
            </a:r>
            <a:r>
              <a:rPr lang="fr-CA" baseline="0" dirty="0" err="1"/>
              <a:t>work</a:t>
            </a:r>
            <a:r>
              <a:rPr lang="fr-CA" baseline="0" dirty="0"/>
              <a:t> as part of </a:t>
            </a:r>
            <a:r>
              <a:rPr lang="fr-CA" baseline="0" dirty="0" err="1"/>
              <a:t>their</a:t>
            </a:r>
            <a:r>
              <a:rPr lang="fr-CA" baseline="0" dirty="0"/>
              <a:t> </a:t>
            </a:r>
            <a:r>
              <a:rPr lang="fr-CA" baseline="0" dirty="0" err="1"/>
              <a:t>regular</a:t>
            </a:r>
            <a:r>
              <a:rPr lang="fr-CA" baseline="0" dirty="0"/>
              <a:t> job (but </a:t>
            </a:r>
            <a:r>
              <a:rPr lang="fr-CA" baseline="0" dirty="0" err="1"/>
              <a:t>common</a:t>
            </a:r>
            <a:r>
              <a:rPr lang="fr-CA" baseline="0" dirty="0"/>
              <a:t> </a:t>
            </a:r>
            <a:r>
              <a:rPr lang="fr-CA" baseline="0" dirty="0" err="1"/>
              <a:t>expense</a:t>
            </a:r>
            <a:r>
              <a:rPr lang="fr-CA" baseline="0" dirty="0"/>
              <a:t> </a:t>
            </a:r>
            <a:r>
              <a:rPr lang="fr-CA" baseline="0" dirty="0" err="1"/>
              <a:t>is</a:t>
            </a:r>
            <a:r>
              <a:rPr lang="fr-CA" baseline="0" dirty="0"/>
              <a:t> </a:t>
            </a:r>
            <a:r>
              <a:rPr lang="fr-CA" baseline="0" dirty="0" err="1"/>
              <a:t>research</a:t>
            </a:r>
            <a:r>
              <a:rPr lang="fr-CA" baseline="0" dirty="0"/>
              <a:t>, </a:t>
            </a:r>
            <a:r>
              <a:rPr lang="fr-CA" baseline="0" dirty="0" err="1"/>
              <a:t>review</a:t>
            </a:r>
            <a:r>
              <a:rPr lang="fr-CA" baseline="0" dirty="0"/>
              <a:t>, translation, </a:t>
            </a:r>
            <a:r>
              <a:rPr lang="fr-CA" baseline="0" dirty="0" err="1"/>
              <a:t>videography</a:t>
            </a:r>
            <a:r>
              <a:rPr lang="fr-CA" baseline="0" dirty="0"/>
              <a:t>, </a:t>
            </a:r>
            <a:r>
              <a:rPr lang="fr-CA" baseline="0" dirty="0" err="1"/>
              <a:t>graphic</a:t>
            </a:r>
            <a:r>
              <a:rPr lang="fr-CA" baseline="0" dirty="0"/>
              <a:t> design etc.) $5,000 to over $80,000 for a high </a:t>
            </a:r>
            <a:r>
              <a:rPr lang="fr-CA" baseline="0" dirty="0" err="1"/>
              <a:t>quality</a:t>
            </a:r>
            <a:r>
              <a:rPr lang="fr-CA" baseline="0" dirty="0"/>
              <a:t> open </a:t>
            </a:r>
            <a:r>
              <a:rPr lang="fr-CA" baseline="0" dirty="0" err="1"/>
              <a:t>textbook</a:t>
            </a:r>
            <a:r>
              <a:rPr lang="fr-CA" baseline="0" dirty="0"/>
              <a:t>.</a:t>
            </a:r>
          </a:p>
          <a:p>
            <a:pPr marL="0" lvl="0" indent="0" algn="l" rtl="0">
              <a:spcBef>
                <a:spcPts val="0"/>
              </a:spcBef>
              <a:spcAft>
                <a:spcPts val="0"/>
              </a:spcAft>
              <a:buNone/>
            </a:pPr>
            <a:endParaRPr lang="fr-CA" baseline="0" dirty="0"/>
          </a:p>
          <a:p>
            <a:pPr marL="0" lvl="0" indent="0" algn="l" rtl="0">
              <a:spcBef>
                <a:spcPts val="0"/>
              </a:spcBef>
              <a:spcAft>
                <a:spcPts val="0"/>
              </a:spcAft>
              <a:buNone/>
            </a:pPr>
            <a:r>
              <a:rPr lang="fr-CA" baseline="0" dirty="0" err="1"/>
              <a:t>What</a:t>
            </a:r>
            <a:r>
              <a:rPr lang="fr-CA" baseline="0" dirty="0"/>
              <a:t> </a:t>
            </a:r>
            <a:r>
              <a:rPr lang="fr-CA" baseline="0" dirty="0" err="1"/>
              <a:t>exists</a:t>
            </a:r>
            <a:r>
              <a:rPr lang="fr-CA" baseline="0" dirty="0"/>
              <a:t> </a:t>
            </a:r>
            <a:r>
              <a:rPr lang="fr-CA" baseline="0" dirty="0" err="1"/>
              <a:t>already</a:t>
            </a:r>
            <a:r>
              <a:rPr lang="fr-CA" baseline="0" dirty="0"/>
              <a:t> at </a:t>
            </a:r>
            <a:r>
              <a:rPr lang="fr-CA" baseline="0" dirty="0" err="1"/>
              <a:t>uOttawa</a:t>
            </a:r>
            <a:r>
              <a:rPr lang="fr-CA" baseline="0" dirty="0"/>
              <a:t> to </a:t>
            </a:r>
            <a:r>
              <a:rPr lang="fr-CA" baseline="0" dirty="0" err="1"/>
              <a:t>fund</a:t>
            </a:r>
            <a:r>
              <a:rPr lang="fr-CA" baseline="0" dirty="0"/>
              <a:t> </a:t>
            </a:r>
            <a:r>
              <a:rPr lang="fr-CA" baseline="0" dirty="0" err="1"/>
              <a:t>these</a:t>
            </a:r>
            <a:r>
              <a:rPr lang="fr-CA" baseline="0" dirty="0"/>
              <a:t> </a:t>
            </a:r>
            <a:r>
              <a:rPr lang="fr-CA" baseline="0" dirty="0" err="1"/>
              <a:t>kinds</a:t>
            </a:r>
            <a:r>
              <a:rPr lang="fr-CA" baseline="0" dirty="0"/>
              <a:t> of </a:t>
            </a:r>
            <a:r>
              <a:rPr lang="fr-CA" baseline="0" dirty="0" err="1"/>
              <a:t>projects</a:t>
            </a:r>
            <a:endParaRPr lang="fr-CA" baseline="0" dirty="0"/>
          </a:p>
          <a:p>
            <a:pPr marL="0" lvl="0" indent="0" algn="l" rtl="0">
              <a:spcBef>
                <a:spcPts val="0"/>
              </a:spcBef>
              <a:spcAft>
                <a:spcPts val="0"/>
              </a:spcAft>
              <a:buNone/>
            </a:pPr>
            <a:endParaRPr lang="fr-CA" baseline="0" dirty="0"/>
          </a:p>
          <a:p>
            <a:pPr marL="0" lvl="0" indent="0" algn="l" rtl="0">
              <a:spcBef>
                <a:spcPts val="0"/>
              </a:spcBef>
              <a:spcAft>
                <a:spcPts val="0"/>
              </a:spcAft>
              <a:buNone/>
            </a:pPr>
            <a:r>
              <a:rPr lang="fr-CA" baseline="0" dirty="0" err="1"/>
              <a:t>Other</a:t>
            </a:r>
            <a:r>
              <a:rPr lang="fr-CA" baseline="0" dirty="0"/>
              <a:t> options to </a:t>
            </a:r>
            <a:r>
              <a:rPr lang="fr-CA" baseline="0" dirty="0" err="1"/>
              <a:t>consider</a:t>
            </a:r>
            <a:r>
              <a:rPr lang="fr-CA" baseline="0" dirty="0"/>
              <a:t> to </a:t>
            </a:r>
            <a:r>
              <a:rPr lang="fr-CA" baseline="0" dirty="0" err="1"/>
              <a:t>fund</a:t>
            </a:r>
            <a:r>
              <a:rPr lang="fr-CA" baseline="0" dirty="0"/>
              <a:t> more </a:t>
            </a:r>
            <a:r>
              <a:rPr lang="fr-CA" baseline="0" dirty="0" err="1"/>
              <a:t>grants</a:t>
            </a:r>
            <a:endParaRPr lang="fr-CA" baseline="0" dirty="0"/>
          </a:p>
          <a:p>
            <a:pPr marL="0" lvl="0" indent="0" algn="l" rtl="0">
              <a:spcBef>
                <a:spcPts val="0"/>
              </a:spcBef>
              <a:spcAft>
                <a:spcPts val="0"/>
              </a:spcAft>
              <a:buNone/>
            </a:pPr>
            <a:endParaRPr lang="fr-CA" baseline="0" dirty="0"/>
          </a:p>
          <a:p>
            <a:pPr marL="0" lvl="0" indent="0" algn="l" rtl="0">
              <a:spcBef>
                <a:spcPts val="0"/>
              </a:spcBef>
              <a:spcAft>
                <a:spcPts val="0"/>
              </a:spcAft>
              <a:buNone/>
            </a:pPr>
            <a:r>
              <a:rPr lang="fr-CA" baseline="0" dirty="0" err="1"/>
              <a:t>These</a:t>
            </a:r>
            <a:r>
              <a:rPr lang="fr-CA" baseline="0" dirty="0"/>
              <a:t> OER </a:t>
            </a:r>
            <a:r>
              <a:rPr lang="fr-CA" baseline="0" dirty="0" err="1"/>
              <a:t>would</a:t>
            </a:r>
            <a:r>
              <a:rPr lang="fr-CA" baseline="0" dirty="0"/>
              <a:t> have an Impact </a:t>
            </a:r>
            <a:r>
              <a:rPr lang="fr-CA" baseline="0" dirty="0" err="1"/>
              <a:t>beyond</a:t>
            </a:r>
            <a:r>
              <a:rPr lang="fr-CA" baseline="0" dirty="0"/>
              <a:t> </a:t>
            </a:r>
            <a:r>
              <a:rPr lang="fr-CA" baseline="0" dirty="0" err="1"/>
              <a:t>this</a:t>
            </a:r>
            <a:r>
              <a:rPr lang="fr-CA" baseline="0" dirty="0"/>
              <a:t> </a:t>
            </a:r>
            <a:r>
              <a:rPr lang="fr-CA" baseline="0" dirty="0" err="1"/>
              <a:t>university</a:t>
            </a:r>
            <a:endParaRPr dirty="0"/>
          </a:p>
        </p:txBody>
      </p:sp>
    </p:spTree>
    <p:extLst>
      <p:ext uri="{BB962C8B-B14F-4D97-AF65-F5344CB8AC3E}">
        <p14:creationId xmlns:p14="http://schemas.microsoft.com/office/powerpoint/2010/main" val="23050913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baseline="0" dirty="0" err="1"/>
              <a:t>Practical</a:t>
            </a:r>
            <a:r>
              <a:rPr lang="fr-CA" baseline="0" dirty="0"/>
              <a:t> </a:t>
            </a:r>
            <a:r>
              <a:rPr lang="fr-CA" baseline="0" dirty="0" err="1"/>
              <a:t>level</a:t>
            </a:r>
            <a:r>
              <a:rPr lang="fr-CA" baseline="0" dirty="0"/>
              <a:t>:</a:t>
            </a:r>
          </a:p>
          <a:p>
            <a:r>
              <a:rPr lang="fr-CA" baseline="0" dirty="0" err="1"/>
              <a:t>Using</a:t>
            </a:r>
            <a:r>
              <a:rPr lang="fr-CA" baseline="0" dirty="0"/>
              <a:t> the </a:t>
            </a:r>
            <a:r>
              <a:rPr lang="fr-CA" baseline="0" dirty="0" err="1"/>
              <a:t>Library’s</a:t>
            </a:r>
            <a:r>
              <a:rPr lang="fr-CA" baseline="0" dirty="0"/>
              <a:t> course </a:t>
            </a:r>
            <a:r>
              <a:rPr lang="fr-CA" baseline="0" dirty="0" err="1"/>
              <a:t>reserve</a:t>
            </a:r>
            <a:r>
              <a:rPr lang="fr-CA" baseline="0" dirty="0"/>
              <a:t> service (</a:t>
            </a:r>
            <a:r>
              <a:rPr lang="fr-CA" baseline="0" dirty="0" err="1"/>
              <a:t>electronic</a:t>
            </a:r>
            <a:r>
              <a:rPr lang="fr-CA" baseline="0" dirty="0"/>
              <a:t> and </a:t>
            </a:r>
            <a:r>
              <a:rPr lang="fr-CA" baseline="0" dirty="0" err="1"/>
              <a:t>print</a:t>
            </a:r>
            <a:r>
              <a:rPr lang="fr-CA" baseline="0" dirty="0"/>
              <a:t>)</a:t>
            </a:r>
            <a:r>
              <a:rPr lang="fr-CA" dirty="0">
                <a:solidFill>
                  <a:srgbClr val="000000"/>
                </a:solidFill>
              </a:rPr>
              <a:t> – </a:t>
            </a:r>
            <a:r>
              <a:rPr lang="fr-CA" dirty="0" err="1">
                <a:solidFill>
                  <a:srgbClr val="000000"/>
                </a:solidFill>
              </a:rPr>
              <a:t>leverage</a:t>
            </a:r>
            <a:r>
              <a:rPr lang="fr-CA" dirty="0">
                <a:solidFill>
                  <a:srgbClr val="000000"/>
                </a:solidFill>
              </a:rPr>
              <a:t> Library collections at no extra </a:t>
            </a:r>
            <a:r>
              <a:rPr lang="fr-CA" dirty="0" err="1">
                <a:solidFill>
                  <a:srgbClr val="000000"/>
                </a:solidFill>
              </a:rPr>
              <a:t>cost</a:t>
            </a:r>
            <a:r>
              <a:rPr lang="fr-CA" dirty="0">
                <a:solidFill>
                  <a:srgbClr val="000000"/>
                </a:solidFill>
              </a:rPr>
              <a:t> to </a:t>
            </a:r>
            <a:r>
              <a:rPr lang="fr-CA" dirty="0" err="1">
                <a:solidFill>
                  <a:srgbClr val="000000"/>
                </a:solidFill>
              </a:rPr>
              <a:t>students</a:t>
            </a:r>
            <a:endParaRPr lang="fr-CA" dirty="0">
              <a:solidFill>
                <a:srgbClr val="000000"/>
              </a:solidFill>
            </a:endParaRPr>
          </a:p>
          <a:p>
            <a:r>
              <a:rPr lang="fr-CA" dirty="0" err="1">
                <a:solidFill>
                  <a:srgbClr val="000000"/>
                </a:solidFill>
              </a:rPr>
              <a:t>Cost</a:t>
            </a:r>
            <a:r>
              <a:rPr lang="fr-CA" dirty="0">
                <a:solidFill>
                  <a:srgbClr val="000000"/>
                </a:solidFill>
              </a:rPr>
              <a:t> of </a:t>
            </a:r>
            <a:r>
              <a:rPr lang="fr-CA" dirty="0" err="1">
                <a:solidFill>
                  <a:srgbClr val="000000"/>
                </a:solidFill>
              </a:rPr>
              <a:t>what</a:t>
            </a:r>
            <a:r>
              <a:rPr lang="fr-CA" dirty="0">
                <a:solidFill>
                  <a:srgbClr val="000000"/>
                </a:solidFill>
              </a:rPr>
              <a:t> </a:t>
            </a:r>
            <a:r>
              <a:rPr lang="fr-CA" dirty="0" err="1">
                <a:solidFill>
                  <a:srgbClr val="000000"/>
                </a:solidFill>
              </a:rPr>
              <a:t>is</a:t>
            </a:r>
            <a:r>
              <a:rPr lang="fr-CA" dirty="0">
                <a:solidFill>
                  <a:srgbClr val="000000"/>
                </a:solidFill>
              </a:rPr>
              <a:t> </a:t>
            </a:r>
            <a:r>
              <a:rPr lang="fr-CA" dirty="0" err="1">
                <a:solidFill>
                  <a:srgbClr val="000000"/>
                </a:solidFill>
              </a:rPr>
              <a:t>assigned</a:t>
            </a:r>
            <a:r>
              <a:rPr lang="fr-CA" dirty="0">
                <a:solidFill>
                  <a:srgbClr val="000000"/>
                </a:solidFill>
              </a:rPr>
              <a:t> and how </a:t>
            </a:r>
            <a:r>
              <a:rPr lang="fr-CA" dirty="0" err="1">
                <a:solidFill>
                  <a:srgbClr val="000000"/>
                </a:solidFill>
              </a:rPr>
              <a:t>much</a:t>
            </a:r>
            <a:r>
              <a:rPr lang="fr-CA" dirty="0">
                <a:solidFill>
                  <a:srgbClr val="000000"/>
                </a:solidFill>
              </a:rPr>
              <a:t> </a:t>
            </a:r>
            <a:r>
              <a:rPr lang="fr-CA" dirty="0" err="1">
                <a:solidFill>
                  <a:srgbClr val="000000"/>
                </a:solidFill>
              </a:rPr>
              <a:t>will</a:t>
            </a:r>
            <a:r>
              <a:rPr lang="fr-CA" dirty="0">
                <a:solidFill>
                  <a:srgbClr val="000000"/>
                </a:solidFill>
              </a:rPr>
              <a:t> </a:t>
            </a:r>
            <a:r>
              <a:rPr lang="fr-CA" dirty="0" err="1">
                <a:solidFill>
                  <a:srgbClr val="000000"/>
                </a:solidFill>
              </a:rPr>
              <a:t>it</a:t>
            </a:r>
            <a:r>
              <a:rPr lang="fr-CA" dirty="0">
                <a:solidFill>
                  <a:srgbClr val="000000"/>
                </a:solidFill>
              </a:rPr>
              <a:t> </a:t>
            </a:r>
            <a:r>
              <a:rPr lang="fr-CA" dirty="0" err="1">
                <a:solidFill>
                  <a:srgbClr val="000000"/>
                </a:solidFill>
              </a:rPr>
              <a:t>be</a:t>
            </a:r>
            <a:r>
              <a:rPr lang="fr-CA" dirty="0">
                <a:solidFill>
                  <a:srgbClr val="000000"/>
                </a:solidFill>
              </a:rPr>
              <a:t> </a:t>
            </a:r>
            <a:r>
              <a:rPr lang="fr-CA" dirty="0" err="1">
                <a:solidFill>
                  <a:srgbClr val="000000"/>
                </a:solidFill>
              </a:rPr>
              <a:t>used</a:t>
            </a:r>
            <a:r>
              <a:rPr lang="fr-CA" dirty="0">
                <a:solidFill>
                  <a:srgbClr val="000000"/>
                </a:solidFill>
              </a:rPr>
              <a:t>?</a:t>
            </a:r>
            <a:endParaRPr lang="en-CA" dirty="0">
              <a:solidFill>
                <a:srgbClr val="000000"/>
              </a:solidFill>
            </a:endParaRPr>
          </a:p>
          <a:p>
            <a:endParaRPr lang="fr-CA" baseline="0" dirty="0"/>
          </a:p>
          <a:p>
            <a:pPr marL="139700" indent="0">
              <a:buNone/>
            </a:pPr>
            <a:r>
              <a:rPr lang="fr-CA" baseline="0" dirty="0"/>
              <a:t>Policy </a:t>
            </a:r>
            <a:r>
              <a:rPr lang="fr-CA" baseline="0" dirty="0" err="1"/>
              <a:t>level</a:t>
            </a:r>
            <a:r>
              <a:rPr lang="fr-CA" baseline="0" dirty="0"/>
              <a:t>: </a:t>
            </a:r>
          </a:p>
          <a:p>
            <a:r>
              <a:rPr lang="fr-CA" dirty="0"/>
              <a:t>Recognition of OER use, adaptation, </a:t>
            </a:r>
            <a:r>
              <a:rPr lang="fr-CA" dirty="0" err="1"/>
              <a:t>creation</a:t>
            </a:r>
            <a:r>
              <a:rPr lang="fr-CA" baseline="0" dirty="0"/>
              <a:t> for tenure and promotion</a:t>
            </a:r>
          </a:p>
          <a:p>
            <a:r>
              <a:rPr lang="fr-CA" baseline="0" dirty="0" err="1"/>
              <a:t>Funding</a:t>
            </a:r>
            <a:r>
              <a:rPr lang="fr-CA" baseline="0" dirty="0"/>
              <a:t> and course releases </a:t>
            </a:r>
          </a:p>
          <a:p>
            <a:endParaRPr lang="en-US" dirty="0"/>
          </a:p>
        </p:txBody>
      </p:sp>
    </p:spTree>
    <p:extLst>
      <p:ext uri="{BB962C8B-B14F-4D97-AF65-F5344CB8AC3E}">
        <p14:creationId xmlns:p14="http://schemas.microsoft.com/office/powerpoint/2010/main" val="2589363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fr-CA" dirty="0"/>
              <a:t>Use</a:t>
            </a:r>
            <a:r>
              <a:rPr lang="fr-CA" baseline="0" dirty="0"/>
              <a:t> course </a:t>
            </a:r>
            <a:r>
              <a:rPr lang="fr-CA" baseline="0" dirty="0" err="1"/>
              <a:t>evaluations</a:t>
            </a:r>
            <a:r>
              <a:rPr lang="fr-CA" baseline="0" dirty="0"/>
              <a:t> as </a:t>
            </a:r>
            <a:r>
              <a:rPr lang="fr-CA" baseline="0" dirty="0" err="1"/>
              <a:t>opportunity</a:t>
            </a:r>
            <a:r>
              <a:rPr lang="fr-CA" baseline="0" dirty="0"/>
              <a:t> to tell </a:t>
            </a:r>
            <a:r>
              <a:rPr lang="fr-CA" baseline="0" dirty="0" err="1"/>
              <a:t>instructors</a:t>
            </a:r>
            <a:r>
              <a:rPr lang="fr-CA" baseline="0" dirty="0"/>
              <a:t> </a:t>
            </a:r>
            <a:r>
              <a:rPr lang="fr-CA" baseline="0" dirty="0" err="1"/>
              <a:t>that</a:t>
            </a:r>
            <a:r>
              <a:rPr lang="fr-CA" baseline="0" dirty="0"/>
              <a:t> </a:t>
            </a:r>
            <a:r>
              <a:rPr lang="fr-CA" baseline="0" dirty="0" err="1"/>
              <a:t>you</a:t>
            </a:r>
            <a:r>
              <a:rPr lang="fr-CA" baseline="0" dirty="0"/>
              <a:t> </a:t>
            </a:r>
            <a:r>
              <a:rPr lang="fr-CA" baseline="0" dirty="0" err="1"/>
              <a:t>appreciate</a:t>
            </a:r>
            <a:r>
              <a:rPr lang="fr-CA" baseline="0" dirty="0"/>
              <a:t> </a:t>
            </a:r>
            <a:r>
              <a:rPr lang="fr-CA" baseline="0" dirty="0" err="1"/>
              <a:t>it</a:t>
            </a:r>
            <a:r>
              <a:rPr lang="fr-CA" baseline="0" dirty="0"/>
              <a:t> </a:t>
            </a:r>
            <a:r>
              <a:rPr lang="fr-CA" baseline="0" dirty="0" err="1"/>
              <a:t>when</a:t>
            </a:r>
            <a:r>
              <a:rPr lang="fr-CA" baseline="0" dirty="0"/>
              <a:t> </a:t>
            </a:r>
            <a:r>
              <a:rPr lang="fr-CA" baseline="0" dirty="0" err="1"/>
              <a:t>they</a:t>
            </a:r>
            <a:r>
              <a:rPr lang="fr-CA" baseline="0" dirty="0"/>
              <a:t> </a:t>
            </a:r>
            <a:r>
              <a:rPr lang="fr-CA" baseline="0" dirty="0" err="1"/>
              <a:t>kept</a:t>
            </a:r>
            <a:r>
              <a:rPr lang="fr-CA" baseline="0" dirty="0"/>
              <a:t> the </a:t>
            </a:r>
            <a:r>
              <a:rPr lang="fr-CA" baseline="0" dirty="0" err="1"/>
              <a:t>costs</a:t>
            </a:r>
            <a:r>
              <a:rPr lang="fr-CA" baseline="0" dirty="0"/>
              <a:t> </a:t>
            </a:r>
            <a:r>
              <a:rPr lang="fr-CA" baseline="0" dirty="0" err="1"/>
              <a:t>low</a:t>
            </a:r>
            <a:r>
              <a:rPr lang="fr-CA" baseline="0" dirty="0"/>
              <a:t> by </a:t>
            </a:r>
            <a:r>
              <a:rPr lang="fr-CA" baseline="0" dirty="0" err="1"/>
              <a:t>using</a:t>
            </a:r>
            <a:r>
              <a:rPr lang="fr-CA" baseline="0" dirty="0"/>
              <a:t> the course </a:t>
            </a:r>
            <a:r>
              <a:rPr lang="fr-CA" baseline="0" dirty="0" err="1"/>
              <a:t>reserve</a:t>
            </a:r>
            <a:r>
              <a:rPr lang="fr-CA" baseline="0" dirty="0"/>
              <a:t> service, putting links to </a:t>
            </a:r>
            <a:r>
              <a:rPr lang="fr-CA" baseline="0" dirty="0" err="1"/>
              <a:t>readings</a:t>
            </a:r>
            <a:r>
              <a:rPr lang="fr-CA" baseline="0" dirty="0"/>
              <a:t> in Virtual Campus, use open content but </a:t>
            </a:r>
            <a:r>
              <a:rPr lang="fr-CA" baseline="0" dirty="0" err="1"/>
              <a:t>also</a:t>
            </a:r>
            <a:r>
              <a:rPr lang="fr-CA" baseline="0" dirty="0"/>
              <a:t> </a:t>
            </a:r>
            <a:r>
              <a:rPr lang="fr-CA" baseline="0" dirty="0" err="1"/>
              <a:t>pointing</a:t>
            </a:r>
            <a:r>
              <a:rPr lang="fr-CA" baseline="0" dirty="0"/>
              <a:t> out </a:t>
            </a:r>
            <a:r>
              <a:rPr lang="fr-CA" baseline="0" dirty="0" err="1"/>
              <a:t>what</a:t>
            </a:r>
            <a:r>
              <a:rPr lang="fr-CA" baseline="0" dirty="0"/>
              <a:t> </a:t>
            </a:r>
            <a:r>
              <a:rPr lang="fr-CA" baseline="0" dirty="0" err="1"/>
              <a:t>is</a:t>
            </a:r>
            <a:r>
              <a:rPr lang="fr-CA" baseline="0" dirty="0"/>
              <a:t> not </a:t>
            </a:r>
            <a:r>
              <a:rPr lang="fr-CA" baseline="0" dirty="0" err="1"/>
              <a:t>working</a:t>
            </a:r>
            <a:r>
              <a:rPr lang="fr-CA" baseline="0" dirty="0"/>
              <a:t> and </a:t>
            </a:r>
            <a:r>
              <a:rPr lang="fr-CA" baseline="0" dirty="0" err="1"/>
              <a:t>suggest</a:t>
            </a:r>
            <a:r>
              <a:rPr lang="fr-CA" baseline="0" dirty="0"/>
              <a:t> alternatives</a:t>
            </a:r>
          </a:p>
          <a:p>
            <a:r>
              <a:rPr lang="fr-CA" baseline="0" dirty="0" err="1"/>
              <a:t>Take</a:t>
            </a:r>
            <a:r>
              <a:rPr lang="fr-CA" baseline="0" dirty="0"/>
              <a:t> part in the </a:t>
            </a:r>
            <a:r>
              <a:rPr lang="fr-CA" baseline="0" dirty="0" err="1"/>
              <a:t>Library’s</a:t>
            </a:r>
            <a:r>
              <a:rPr lang="fr-CA" baseline="0" dirty="0"/>
              <a:t> #</a:t>
            </a:r>
            <a:r>
              <a:rPr lang="fr-CA" baseline="0" dirty="0" err="1"/>
              <a:t>textbookbroke</a:t>
            </a:r>
            <a:r>
              <a:rPr lang="fr-CA" baseline="0" dirty="0"/>
              <a:t> </a:t>
            </a:r>
            <a:r>
              <a:rPr lang="fr-CA" baseline="0" dirty="0" err="1"/>
              <a:t>campaign</a:t>
            </a:r>
            <a:r>
              <a:rPr lang="fr-CA" baseline="0" dirty="0"/>
              <a:t> or in a </a:t>
            </a:r>
            <a:r>
              <a:rPr lang="fr-CA" baseline="0" dirty="0" err="1"/>
              <a:t>larger</a:t>
            </a:r>
            <a:r>
              <a:rPr lang="fr-CA" baseline="0" dirty="0"/>
              <a:t> province-</a:t>
            </a:r>
            <a:r>
              <a:rPr lang="fr-CA" baseline="0" dirty="0" err="1"/>
              <a:t>wide</a:t>
            </a:r>
            <a:r>
              <a:rPr lang="fr-CA" baseline="0" dirty="0"/>
              <a:t> initiative </a:t>
            </a:r>
            <a:r>
              <a:rPr lang="fr-CA" baseline="0" dirty="0" err="1"/>
              <a:t>through</a:t>
            </a:r>
            <a:r>
              <a:rPr lang="fr-CA" baseline="0" dirty="0"/>
              <a:t> OUSA</a:t>
            </a:r>
          </a:p>
          <a:p>
            <a:r>
              <a:rPr lang="fr-CA" baseline="0" dirty="0" err="1"/>
              <a:t>Take</a:t>
            </a:r>
            <a:r>
              <a:rPr lang="fr-CA" baseline="0" dirty="0"/>
              <a:t> part in Open </a:t>
            </a:r>
            <a:r>
              <a:rPr lang="fr-CA" baseline="0" dirty="0" err="1"/>
              <a:t>Education</a:t>
            </a:r>
            <a:r>
              <a:rPr lang="fr-CA" baseline="0" dirty="0"/>
              <a:t> </a:t>
            </a:r>
            <a:r>
              <a:rPr lang="fr-CA" baseline="0" dirty="0" err="1"/>
              <a:t>Week</a:t>
            </a:r>
            <a:r>
              <a:rPr lang="fr-CA" baseline="0" dirty="0"/>
              <a:t> </a:t>
            </a:r>
            <a:r>
              <a:rPr lang="fr-CA" baseline="0" dirty="0" err="1"/>
              <a:t>events</a:t>
            </a:r>
            <a:r>
              <a:rPr lang="fr-CA" baseline="0" dirty="0"/>
              <a:t> – </a:t>
            </a:r>
            <a:r>
              <a:rPr lang="fr-CA" baseline="0" dirty="0" err="1"/>
              <a:t>get</a:t>
            </a:r>
            <a:r>
              <a:rPr lang="fr-CA" baseline="0" dirty="0"/>
              <a:t> </a:t>
            </a:r>
            <a:r>
              <a:rPr lang="fr-CA" baseline="0" dirty="0" err="1"/>
              <a:t>informed</a:t>
            </a:r>
            <a:endParaRPr lang="fr-CA" baseline="0" dirty="0"/>
          </a:p>
          <a:p>
            <a:r>
              <a:rPr lang="fr-CA" baseline="0" dirty="0" err="1"/>
              <a:t>Create</a:t>
            </a:r>
            <a:r>
              <a:rPr lang="fr-CA" baseline="0" dirty="0"/>
              <a:t> open content </a:t>
            </a:r>
            <a:r>
              <a:rPr lang="fr-CA" baseline="0" dirty="0" err="1"/>
              <a:t>yourself</a:t>
            </a:r>
            <a:r>
              <a:rPr lang="fr-CA" baseline="0" dirty="0"/>
              <a:t> but putting </a:t>
            </a:r>
            <a:r>
              <a:rPr lang="fr-CA" baseline="0" dirty="0" err="1"/>
              <a:t>it</a:t>
            </a:r>
            <a:r>
              <a:rPr lang="fr-CA" baseline="0" dirty="0"/>
              <a:t> </a:t>
            </a:r>
            <a:r>
              <a:rPr lang="fr-CA" baseline="0" dirty="0" err="1"/>
              <a:t>under</a:t>
            </a:r>
            <a:r>
              <a:rPr lang="fr-CA" baseline="0" dirty="0"/>
              <a:t> a </a:t>
            </a:r>
            <a:r>
              <a:rPr lang="fr-CA" baseline="0" dirty="0" err="1"/>
              <a:t>Creative</a:t>
            </a:r>
            <a:r>
              <a:rPr lang="fr-CA" baseline="0" dirty="0"/>
              <a:t> Commons licence</a:t>
            </a:r>
            <a:endParaRPr lang="en-US" dirty="0"/>
          </a:p>
        </p:txBody>
      </p:sp>
    </p:spTree>
    <p:extLst>
      <p:ext uri="{BB962C8B-B14F-4D97-AF65-F5344CB8AC3E}">
        <p14:creationId xmlns:p14="http://schemas.microsoft.com/office/powerpoint/2010/main" val="2511337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Survey</a:t>
            </a:r>
            <a:r>
              <a:rPr lang="fr-CA" baseline="0" dirty="0"/>
              <a:t> </a:t>
            </a:r>
            <a:r>
              <a:rPr lang="fr-CA" baseline="0" dirty="0" err="1"/>
              <a:t>conducted</a:t>
            </a:r>
            <a:r>
              <a:rPr lang="fr-CA" baseline="0" dirty="0"/>
              <a:t> by the </a:t>
            </a:r>
            <a:r>
              <a:rPr lang="fr-CA" baseline="0" dirty="0" err="1"/>
              <a:t>University</a:t>
            </a:r>
            <a:r>
              <a:rPr lang="fr-CA" baseline="0" dirty="0"/>
              <a:t> of Guelph Library </a:t>
            </a:r>
            <a:r>
              <a:rPr lang="fr-CA" baseline="0" dirty="0" err="1"/>
              <a:t>with</a:t>
            </a:r>
            <a:r>
              <a:rPr lang="fr-CA" baseline="0" dirty="0"/>
              <a:t> </a:t>
            </a:r>
            <a:r>
              <a:rPr lang="fr-CA" baseline="0" dirty="0" err="1"/>
              <a:t>undergraduate</a:t>
            </a:r>
            <a:r>
              <a:rPr lang="fr-CA" baseline="0" dirty="0"/>
              <a:t> </a:t>
            </a:r>
            <a:r>
              <a:rPr lang="fr-CA" baseline="0" dirty="0" err="1"/>
              <a:t>students</a:t>
            </a:r>
            <a:r>
              <a:rPr lang="fr-CA" baseline="0" dirty="0"/>
              <a:t>, 4,240 </a:t>
            </a:r>
            <a:r>
              <a:rPr lang="fr-CA" baseline="0" dirty="0" err="1"/>
              <a:t>responses</a:t>
            </a:r>
            <a:r>
              <a:rPr lang="fr-CA" baseline="0" dirty="0"/>
              <a:t> (21%), </a:t>
            </a:r>
            <a:r>
              <a:rPr lang="fr-CA" baseline="0" dirty="0" err="1"/>
              <a:t>fall</a:t>
            </a:r>
            <a:r>
              <a:rPr lang="fr-CA" baseline="0" dirty="0"/>
              <a:t> 2016</a:t>
            </a:r>
          </a:p>
          <a:p>
            <a:pPr marL="0" lvl="0" indent="0" algn="l" rtl="0">
              <a:spcBef>
                <a:spcPts val="0"/>
              </a:spcBef>
              <a:spcAft>
                <a:spcPts val="0"/>
              </a:spcAft>
              <a:buNone/>
            </a:pPr>
            <a:endParaRPr lang="fr-CA" sz="1100" b="0" i="0" u="none" strike="noStrike" cap="none" baseline="0" dirty="0">
              <a:solidFill>
                <a:srgbClr val="000000"/>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baseline="0" dirty="0">
                <a:solidFill>
                  <a:srgbClr val="000000"/>
                </a:solidFill>
                <a:latin typeface="Arial"/>
                <a:cs typeface="Arial"/>
                <a:sym typeface="Arial"/>
              </a:rPr>
              <a:t>Numbers comparable to a survey conducted in 2015 with post-secondary students in BC (see </a:t>
            </a:r>
            <a:r>
              <a:rPr lang="en-US" sz="1100" b="0" i="0" u="none" strike="noStrike" cap="none" baseline="0" dirty="0" err="1">
                <a:solidFill>
                  <a:srgbClr val="000000"/>
                </a:solidFill>
                <a:latin typeface="Arial"/>
                <a:cs typeface="Arial"/>
                <a:sym typeface="Arial"/>
              </a:rPr>
              <a:t>Jhangiani</a:t>
            </a:r>
            <a:r>
              <a:rPr lang="en-US" sz="1100" b="0" i="0" u="none" strike="noStrike" cap="none" baseline="0" dirty="0">
                <a:solidFill>
                  <a:srgbClr val="000000"/>
                </a:solidFill>
                <a:latin typeface="Arial"/>
                <a:cs typeface="Arial"/>
                <a:sym typeface="Arial"/>
              </a:rPr>
              <a:t> and </a:t>
            </a:r>
            <a:r>
              <a:rPr lang="en-US" sz="1100" b="0" i="0" u="none" strike="noStrike" cap="none" baseline="0" dirty="0" err="1">
                <a:solidFill>
                  <a:srgbClr val="000000"/>
                </a:solidFill>
                <a:latin typeface="Arial"/>
                <a:cs typeface="Arial"/>
                <a:sym typeface="Arial"/>
              </a:rPr>
              <a:t>Jhangiani</a:t>
            </a:r>
            <a:r>
              <a:rPr lang="en-US" sz="1100" b="0" i="0" u="none" strike="noStrike" cap="none" baseline="0" dirty="0">
                <a:solidFill>
                  <a:srgbClr val="000000"/>
                </a:solidFill>
                <a:latin typeface="Arial"/>
                <a:cs typeface="Arial"/>
                <a:sym typeface="Arial"/>
              </a:rPr>
              <a:t>): </a:t>
            </a:r>
            <a:r>
              <a:rPr lang="fr-CA" dirty="0">
                <a:hlinkClick r:id="rId3"/>
              </a:rPr>
              <a:t>http://www.irrodl.org/index.php/irrodl/article/view/3012/4214</a:t>
            </a:r>
            <a:endParaRPr lang="fr-CA" dirty="0"/>
          </a:p>
          <a:p>
            <a:pPr marL="0" lvl="0" indent="0" algn="l" rtl="0">
              <a:spcBef>
                <a:spcPts val="0"/>
              </a:spcBef>
              <a:spcAft>
                <a:spcPts val="0"/>
              </a:spcAft>
              <a:buNone/>
            </a:pPr>
            <a:endParaRPr lang="en-US" sz="1100" b="0" i="0" u="none" strike="noStrike" cap="none" baseline="0" dirty="0">
              <a:solidFill>
                <a:srgbClr val="000000"/>
              </a:solidFill>
              <a:latin typeface="Arial"/>
              <a:cs typeface="Arial"/>
              <a:sym typeface="Arial"/>
            </a:endParaRPr>
          </a:p>
          <a:p>
            <a:pPr marL="0" lvl="0" indent="0" algn="l" rtl="0">
              <a:spcBef>
                <a:spcPts val="0"/>
              </a:spcBef>
              <a:spcAft>
                <a:spcPts val="0"/>
              </a:spcAft>
              <a:buNone/>
            </a:pPr>
            <a:endParaRPr lang="fr-CA" baseline="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CA" dirty="0" err="1"/>
              <a:t>What</a:t>
            </a:r>
            <a:r>
              <a:rPr lang="fr-CA" dirty="0"/>
              <a:t> </a:t>
            </a:r>
            <a:r>
              <a:rPr lang="fr-CA" dirty="0" err="1"/>
              <a:t>is</a:t>
            </a:r>
            <a:r>
              <a:rPr lang="fr-CA" dirty="0"/>
              <a:t> the Library</a:t>
            </a:r>
            <a:r>
              <a:rPr lang="fr-CA" baseline="0" dirty="0"/>
              <a:t> </a:t>
            </a:r>
            <a:r>
              <a:rPr lang="fr-CA" baseline="0" dirty="0" err="1"/>
              <a:t>doing</a:t>
            </a:r>
            <a:r>
              <a:rPr lang="fr-CA" baseline="0" dirty="0"/>
              <a:t> and </a:t>
            </a:r>
            <a:r>
              <a:rPr lang="fr-CA" baseline="0" dirty="0" err="1"/>
              <a:t>what</a:t>
            </a:r>
            <a:r>
              <a:rPr lang="fr-CA" baseline="0" dirty="0"/>
              <a:t> </a:t>
            </a:r>
            <a:r>
              <a:rPr lang="fr-CA" baseline="0" dirty="0" err="1"/>
              <a:t>can</a:t>
            </a:r>
            <a:r>
              <a:rPr lang="fr-CA" baseline="0" dirty="0"/>
              <a:t> </a:t>
            </a:r>
            <a:r>
              <a:rPr lang="fr-CA" baseline="0" dirty="0" err="1"/>
              <a:t>it</a:t>
            </a:r>
            <a:r>
              <a:rPr lang="fr-CA" baseline="0" dirty="0"/>
              <a:t> do </a:t>
            </a:r>
            <a:r>
              <a:rPr lang="fr-CA" baseline="0" dirty="0" err="1"/>
              <a:t>better</a:t>
            </a:r>
            <a:r>
              <a:rPr lang="fr-CA" baseline="0" dirty="0"/>
              <a:t>?</a:t>
            </a:r>
          </a:p>
          <a:p>
            <a:pPr marL="139700" indent="0">
              <a:buNone/>
            </a:pPr>
            <a:endParaRPr lang="fr-CA" baseline="0" dirty="0"/>
          </a:p>
          <a:p>
            <a:pPr marL="457200" indent="-317500"/>
            <a:r>
              <a:rPr lang="fr-CA" baseline="0" dirty="0"/>
              <a:t>Library </a:t>
            </a:r>
            <a:r>
              <a:rPr lang="fr-CA" baseline="0" dirty="0" err="1"/>
              <a:t>plays</a:t>
            </a:r>
            <a:r>
              <a:rPr lang="fr-CA" baseline="0" dirty="0"/>
              <a:t> an important </a:t>
            </a:r>
            <a:r>
              <a:rPr lang="fr-CA" baseline="0" dirty="0" err="1"/>
              <a:t>role</a:t>
            </a:r>
            <a:r>
              <a:rPr lang="fr-CA" baseline="0" dirty="0"/>
              <a:t> in </a:t>
            </a:r>
            <a:r>
              <a:rPr lang="fr-CA" baseline="0" dirty="0" err="1"/>
              <a:t>newly</a:t>
            </a:r>
            <a:r>
              <a:rPr lang="fr-CA" baseline="0" dirty="0"/>
              <a:t> </a:t>
            </a:r>
            <a:r>
              <a:rPr lang="fr-CA" baseline="0" dirty="0" err="1"/>
              <a:t>created</a:t>
            </a:r>
            <a:r>
              <a:rPr lang="fr-CA" baseline="0" dirty="0"/>
              <a:t> OALM WG – campus-</a:t>
            </a:r>
            <a:r>
              <a:rPr lang="fr-CA" baseline="0" dirty="0" err="1"/>
              <a:t>wide</a:t>
            </a:r>
            <a:r>
              <a:rPr lang="fr-CA" baseline="0" dirty="0"/>
              <a:t> </a:t>
            </a:r>
            <a:r>
              <a:rPr lang="fr-CA" baseline="0" dirty="0" err="1"/>
              <a:t>intiative</a:t>
            </a:r>
            <a:r>
              <a:rPr lang="fr-CA" baseline="0" dirty="0"/>
              <a:t> </a:t>
            </a:r>
            <a:r>
              <a:rPr lang="fr-CA" baseline="0" dirty="0" err="1"/>
              <a:t>with</a:t>
            </a:r>
            <a:r>
              <a:rPr lang="fr-CA" baseline="0" dirty="0"/>
              <a:t> </a:t>
            </a:r>
            <a:r>
              <a:rPr lang="fr-CA" baseline="0" dirty="0" err="1"/>
              <a:t>three</a:t>
            </a:r>
            <a:r>
              <a:rPr lang="fr-CA" baseline="0" dirty="0"/>
              <a:t> </a:t>
            </a:r>
            <a:r>
              <a:rPr lang="fr-CA" baseline="0" dirty="0" err="1"/>
              <a:t>librarian</a:t>
            </a:r>
            <a:r>
              <a:rPr lang="fr-CA" baseline="0" dirty="0"/>
              <a:t> </a:t>
            </a:r>
            <a:r>
              <a:rPr lang="fr-CA" baseline="0" dirty="0" err="1"/>
              <a:t>members</a:t>
            </a:r>
            <a:r>
              <a:rPr lang="fr-CA" baseline="0" dirty="0"/>
              <a:t> on </a:t>
            </a:r>
            <a:r>
              <a:rPr lang="fr-CA" baseline="0" dirty="0" err="1"/>
              <a:t>it</a:t>
            </a:r>
            <a:r>
              <a:rPr lang="fr-CA" baseline="0" dirty="0"/>
              <a:t> </a:t>
            </a:r>
          </a:p>
          <a:p>
            <a:pPr marL="457200" indent="-317500"/>
            <a:r>
              <a:rPr lang="fr-CA" baseline="0" dirty="0" err="1"/>
              <a:t>Conducting</a:t>
            </a:r>
            <a:r>
              <a:rPr lang="fr-CA" baseline="0" dirty="0"/>
              <a:t> #</a:t>
            </a:r>
            <a:r>
              <a:rPr lang="fr-CA" baseline="0" dirty="0" err="1"/>
              <a:t>textbookbroke</a:t>
            </a:r>
            <a:r>
              <a:rPr lang="fr-CA" baseline="0" dirty="0"/>
              <a:t> </a:t>
            </a:r>
            <a:r>
              <a:rPr lang="fr-CA" baseline="0" dirty="0" err="1"/>
              <a:t>campaigns</a:t>
            </a:r>
            <a:r>
              <a:rPr lang="fr-CA" baseline="0" dirty="0"/>
              <a:t> and </a:t>
            </a:r>
            <a:r>
              <a:rPr lang="fr-CA" baseline="0" dirty="0" err="1"/>
              <a:t>textbook</a:t>
            </a:r>
            <a:r>
              <a:rPr lang="fr-CA" baseline="0" dirty="0"/>
              <a:t> </a:t>
            </a:r>
            <a:r>
              <a:rPr lang="fr-CA" baseline="0" dirty="0" err="1"/>
              <a:t>cost</a:t>
            </a:r>
            <a:r>
              <a:rPr lang="fr-CA" baseline="0" dirty="0"/>
              <a:t> data collection to </a:t>
            </a:r>
            <a:r>
              <a:rPr lang="fr-CA" baseline="0" dirty="0" err="1"/>
              <a:t>track</a:t>
            </a:r>
            <a:r>
              <a:rPr lang="fr-CA" baseline="0" dirty="0"/>
              <a:t> stories and trends</a:t>
            </a:r>
          </a:p>
          <a:p>
            <a:pPr marL="457200" indent="-317500"/>
            <a:r>
              <a:rPr lang="fr-CA" baseline="0" dirty="0"/>
              <a:t>Course </a:t>
            </a:r>
            <a:r>
              <a:rPr lang="fr-CA" baseline="0" dirty="0" err="1"/>
              <a:t>reserve</a:t>
            </a:r>
            <a:r>
              <a:rPr lang="fr-CA" baseline="0" dirty="0"/>
              <a:t> service (</a:t>
            </a:r>
            <a:r>
              <a:rPr lang="fr-CA" baseline="0" dirty="0" err="1"/>
              <a:t>electronic</a:t>
            </a:r>
            <a:r>
              <a:rPr lang="fr-CA" baseline="0" dirty="0"/>
              <a:t> and </a:t>
            </a:r>
            <a:r>
              <a:rPr lang="fr-CA" baseline="0" dirty="0" err="1"/>
              <a:t>print</a:t>
            </a:r>
            <a:r>
              <a:rPr lang="fr-CA" baseline="0" dirty="0"/>
              <a:t>) </a:t>
            </a:r>
            <a:r>
              <a:rPr lang="fr-CA" baseline="0" dirty="0" err="1"/>
              <a:t>since</a:t>
            </a:r>
            <a:r>
              <a:rPr lang="fr-CA" baseline="0" dirty="0"/>
              <a:t> </a:t>
            </a:r>
            <a:r>
              <a:rPr lang="fr-CA" baseline="0" dirty="0" err="1"/>
              <a:t>Fall</a:t>
            </a:r>
            <a:r>
              <a:rPr lang="fr-CA" baseline="0" dirty="0"/>
              <a:t> 2019 </a:t>
            </a:r>
            <a:r>
              <a:rPr lang="fr-CA" baseline="0" dirty="0" err="1"/>
              <a:t>that</a:t>
            </a:r>
            <a:r>
              <a:rPr lang="fr-CA" baseline="0" dirty="0"/>
              <a:t> </a:t>
            </a:r>
            <a:r>
              <a:rPr lang="fr-CA" baseline="0" dirty="0" err="1"/>
              <a:t>leverages</a:t>
            </a:r>
            <a:r>
              <a:rPr lang="fr-CA" baseline="0" dirty="0"/>
              <a:t> the collections </a:t>
            </a:r>
            <a:r>
              <a:rPr lang="fr-CA" baseline="0" dirty="0" err="1"/>
              <a:t>so</a:t>
            </a:r>
            <a:r>
              <a:rPr lang="fr-CA" baseline="0" dirty="0"/>
              <a:t> </a:t>
            </a:r>
            <a:r>
              <a:rPr lang="fr-CA" baseline="0" dirty="0" err="1"/>
              <a:t>you</a:t>
            </a:r>
            <a:r>
              <a:rPr lang="fr-CA" baseline="0" dirty="0"/>
              <a:t> </a:t>
            </a:r>
            <a:r>
              <a:rPr lang="fr-CA" baseline="0" dirty="0" err="1"/>
              <a:t>don’t</a:t>
            </a:r>
            <a:r>
              <a:rPr lang="fr-CA" baseline="0" dirty="0"/>
              <a:t> have to </a:t>
            </a:r>
            <a:r>
              <a:rPr lang="fr-CA" baseline="0" dirty="0" err="1"/>
              <a:t>pay</a:t>
            </a:r>
            <a:r>
              <a:rPr lang="fr-CA" baseline="0" dirty="0"/>
              <a:t> </a:t>
            </a:r>
            <a:r>
              <a:rPr lang="fr-CA" baseline="0" dirty="0" err="1"/>
              <a:t>again</a:t>
            </a:r>
            <a:endParaRPr lang="fr-CA" baseline="0" dirty="0"/>
          </a:p>
          <a:p>
            <a:pPr marL="457200" indent="-317500"/>
            <a:r>
              <a:rPr lang="fr-CA" baseline="0" dirty="0"/>
              <a:t>Library OER </a:t>
            </a:r>
            <a:r>
              <a:rPr lang="fr-CA" baseline="0" dirty="0" err="1"/>
              <a:t>grant</a:t>
            </a:r>
            <a:r>
              <a:rPr lang="fr-CA" baseline="0" dirty="0"/>
              <a:t> (</a:t>
            </a:r>
            <a:r>
              <a:rPr lang="fr-CA" baseline="0" dirty="0" err="1"/>
              <a:t>recipients</a:t>
            </a:r>
            <a:r>
              <a:rPr lang="fr-CA" baseline="0" dirty="0"/>
              <a:t> to </a:t>
            </a:r>
            <a:r>
              <a:rPr lang="fr-CA" baseline="0" dirty="0" err="1"/>
              <a:t>be</a:t>
            </a:r>
            <a:r>
              <a:rPr lang="fr-CA" baseline="0" dirty="0"/>
              <a:t> </a:t>
            </a:r>
            <a:r>
              <a:rPr lang="fr-CA" baseline="0" dirty="0" err="1"/>
              <a:t>announced</a:t>
            </a:r>
            <a:r>
              <a:rPr lang="fr-CA" baseline="0" dirty="0"/>
              <a:t> March 6) – first time but </a:t>
            </a:r>
            <a:r>
              <a:rPr lang="fr-CA" baseline="0" dirty="0" err="1"/>
              <a:t>hopefully</a:t>
            </a:r>
            <a:r>
              <a:rPr lang="fr-CA" baseline="0" dirty="0"/>
              <a:t> not the last</a:t>
            </a:r>
          </a:p>
          <a:p>
            <a:pPr marL="457200" indent="-317500"/>
            <a:r>
              <a:rPr lang="fr-CA" baseline="0" dirty="0"/>
              <a:t>Lead by </a:t>
            </a:r>
            <a:r>
              <a:rPr lang="fr-CA" baseline="0" dirty="0" err="1"/>
              <a:t>example</a:t>
            </a:r>
            <a:r>
              <a:rPr lang="fr-CA" baseline="0" dirty="0"/>
              <a:t> by </a:t>
            </a:r>
            <a:r>
              <a:rPr lang="fr-CA" baseline="0" dirty="0" err="1"/>
              <a:t>creating</a:t>
            </a:r>
            <a:r>
              <a:rPr lang="fr-CA" baseline="0" dirty="0"/>
              <a:t> open content</a:t>
            </a:r>
          </a:p>
          <a:p>
            <a:pPr marL="457200" indent="-317500"/>
            <a:r>
              <a:rPr lang="fr-CA" baseline="0" dirty="0"/>
              <a:t>Support OER </a:t>
            </a:r>
            <a:r>
              <a:rPr lang="fr-CA" baseline="0" dirty="0" err="1"/>
              <a:t>discovery</a:t>
            </a:r>
            <a:r>
              <a:rPr lang="fr-CA" baseline="0" dirty="0"/>
              <a:t> – </a:t>
            </a:r>
            <a:r>
              <a:rPr lang="fr-CA" baseline="0" dirty="0" err="1"/>
              <a:t>helping</a:t>
            </a:r>
            <a:r>
              <a:rPr lang="fr-CA" baseline="0" dirty="0"/>
              <a:t> </a:t>
            </a:r>
            <a:r>
              <a:rPr lang="fr-CA" baseline="0" dirty="0" err="1"/>
              <a:t>faculty</a:t>
            </a:r>
            <a:r>
              <a:rPr lang="fr-CA" baseline="0" dirty="0"/>
              <a:t>, by </a:t>
            </a:r>
            <a:r>
              <a:rPr lang="fr-CA" baseline="0" dirty="0" err="1"/>
              <a:t>adding</a:t>
            </a:r>
            <a:r>
              <a:rPr lang="fr-CA" baseline="0" dirty="0"/>
              <a:t> OER to </a:t>
            </a:r>
            <a:r>
              <a:rPr lang="fr-CA" baseline="0" dirty="0" err="1"/>
              <a:t>repositories</a:t>
            </a:r>
            <a:r>
              <a:rPr lang="fr-CA" baseline="0" dirty="0"/>
              <a:t> and </a:t>
            </a:r>
            <a:r>
              <a:rPr lang="fr-CA" baseline="0" dirty="0" err="1"/>
              <a:t>own</a:t>
            </a:r>
            <a:r>
              <a:rPr lang="fr-CA" baseline="0" dirty="0"/>
              <a:t> catalogue, </a:t>
            </a:r>
            <a:r>
              <a:rPr lang="fr-CA" baseline="0" dirty="0" err="1"/>
              <a:t>promoting</a:t>
            </a:r>
            <a:r>
              <a:rPr lang="fr-CA" baseline="0" dirty="0"/>
              <a:t> </a:t>
            </a:r>
            <a:r>
              <a:rPr lang="fr-CA" baseline="0" dirty="0" err="1"/>
              <a:t>uOttawa</a:t>
            </a:r>
            <a:r>
              <a:rPr lang="fr-CA" baseline="0" dirty="0"/>
              <a:t> OER </a:t>
            </a:r>
            <a:r>
              <a:rPr lang="fr-CA" baseline="0" dirty="0" err="1"/>
              <a:t>elsewhere</a:t>
            </a:r>
            <a:endParaRPr lang="fr-CA" baseline="0" dirty="0"/>
          </a:p>
          <a:p>
            <a:pPr marL="457200" indent="-317500"/>
            <a:endParaRPr lang="en-US" dirty="0"/>
          </a:p>
        </p:txBody>
      </p:sp>
    </p:spTree>
    <p:extLst>
      <p:ext uri="{BB962C8B-B14F-4D97-AF65-F5344CB8AC3E}">
        <p14:creationId xmlns:p14="http://schemas.microsoft.com/office/powerpoint/2010/main" val="42031191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baseline="0" dirty="0" err="1"/>
              <a:t>Download</a:t>
            </a:r>
            <a:r>
              <a:rPr lang="fr-CA" baseline="0" dirty="0"/>
              <a:t> a copy – </a:t>
            </a:r>
            <a:r>
              <a:rPr lang="fr-CA" baseline="0" dirty="0" err="1"/>
              <a:t>probably</a:t>
            </a:r>
            <a:r>
              <a:rPr lang="fr-CA" baseline="0" dirty="0"/>
              <a:t> not </a:t>
            </a:r>
            <a:r>
              <a:rPr lang="fr-CA" baseline="0" dirty="0" err="1"/>
              <a:t>legally</a:t>
            </a:r>
            <a:endParaRPr lang="fr-CA" baseline="0" dirty="0"/>
          </a:p>
          <a:p>
            <a:pPr marL="0" lvl="0" indent="0" algn="l" rtl="0">
              <a:spcBef>
                <a:spcPts val="0"/>
              </a:spcBef>
              <a:spcAft>
                <a:spcPts val="0"/>
              </a:spcAft>
              <a:buNone/>
            </a:pPr>
            <a:endParaRPr lang="fr-CA" baseline="0" dirty="0"/>
          </a:p>
          <a:p>
            <a:pPr marL="0" lvl="0" indent="0" algn="l" rtl="0">
              <a:spcBef>
                <a:spcPts val="0"/>
              </a:spcBef>
              <a:spcAft>
                <a:spcPts val="0"/>
              </a:spcAft>
              <a:buNone/>
            </a:pPr>
            <a:r>
              <a:rPr lang="fr-CA" baseline="0" dirty="0" err="1"/>
              <a:t>Other</a:t>
            </a:r>
            <a:r>
              <a:rPr lang="fr-CA" baseline="0" dirty="0"/>
              <a:t> </a:t>
            </a:r>
            <a:r>
              <a:rPr lang="fr-CA" baseline="0" dirty="0" err="1"/>
              <a:t>strategy</a:t>
            </a:r>
            <a:r>
              <a:rPr lang="fr-CA" baseline="0" dirty="0"/>
              <a:t>, </a:t>
            </a:r>
            <a:r>
              <a:rPr lang="fr-CA" baseline="0" dirty="0" err="1"/>
              <a:t>including</a:t>
            </a:r>
            <a:r>
              <a:rPr lang="fr-CA" baseline="0" dirty="0"/>
              <a:t> </a:t>
            </a:r>
            <a:r>
              <a:rPr lang="fr-CA" baseline="0" dirty="0" err="1"/>
              <a:t>using</a:t>
            </a:r>
            <a:r>
              <a:rPr lang="fr-CA" baseline="0" dirty="0"/>
              <a:t> an </a:t>
            </a:r>
            <a:r>
              <a:rPr lang="fr-CA" baseline="0" dirty="0" err="1"/>
              <a:t>older</a:t>
            </a:r>
            <a:r>
              <a:rPr lang="fr-CA" baseline="0" dirty="0"/>
              <a:t> </a:t>
            </a:r>
            <a:r>
              <a:rPr lang="fr-CA" baseline="0" dirty="0" err="1"/>
              <a:t>edition</a:t>
            </a:r>
            <a:r>
              <a:rPr lang="fr-CA" baseline="0" dirty="0"/>
              <a:t> </a:t>
            </a:r>
            <a:r>
              <a:rPr lang="fr-CA" baseline="0" dirty="0" err="1"/>
              <a:t>even</a:t>
            </a:r>
            <a:r>
              <a:rPr lang="fr-CA" baseline="0" dirty="0"/>
              <a:t> if the pages </a:t>
            </a:r>
            <a:r>
              <a:rPr lang="fr-CA" baseline="0" dirty="0" err="1"/>
              <a:t>don’t</a:t>
            </a:r>
            <a:r>
              <a:rPr lang="fr-CA" baseline="0" dirty="0"/>
              <a:t> match</a:t>
            </a:r>
            <a:r>
              <a:rPr lang="fr-CA" baseline="0" dirty="0" smtClean="0"/>
              <a:t>, </a:t>
            </a:r>
            <a:r>
              <a:rPr lang="fr-CA" baseline="0" dirty="0" err="1"/>
              <a:t>visiting</a:t>
            </a:r>
            <a:r>
              <a:rPr lang="fr-CA" baseline="0" dirty="0"/>
              <a:t> public </a:t>
            </a:r>
            <a:r>
              <a:rPr lang="fr-CA" baseline="0" dirty="0" err="1"/>
              <a:t>library</a:t>
            </a:r>
            <a:r>
              <a:rPr lang="fr-CA" baseline="0" dirty="0"/>
              <a:t>, </a:t>
            </a:r>
            <a:r>
              <a:rPr lang="fr-CA" baseline="0" dirty="0" err="1"/>
              <a:t>googling</a:t>
            </a:r>
            <a:r>
              <a:rPr lang="fr-CA" baseline="0" dirty="0"/>
              <a:t> information, </a:t>
            </a:r>
            <a:r>
              <a:rPr lang="fr-CA" baseline="0" dirty="0" err="1"/>
              <a:t>purchasing</a:t>
            </a:r>
            <a:r>
              <a:rPr lang="fr-CA" baseline="0" dirty="0"/>
              <a:t> copy </a:t>
            </a:r>
            <a:r>
              <a:rPr lang="fr-CA" baseline="0" dirty="0" err="1"/>
              <a:t>from</a:t>
            </a:r>
            <a:r>
              <a:rPr lang="fr-CA" baseline="0" dirty="0"/>
              <a:t> Amazon (</a:t>
            </a:r>
            <a:r>
              <a:rPr lang="fr-CA" baseline="0" dirty="0" err="1"/>
              <a:t>making</a:t>
            </a:r>
            <a:r>
              <a:rPr lang="fr-CA" baseline="0" dirty="0"/>
              <a:t> notes and </a:t>
            </a:r>
            <a:r>
              <a:rPr lang="fr-CA" baseline="0" dirty="0" err="1"/>
              <a:t>then</a:t>
            </a:r>
            <a:r>
              <a:rPr lang="fr-CA" baseline="0" dirty="0"/>
              <a:t> </a:t>
            </a:r>
            <a:r>
              <a:rPr lang="fr-CA" baseline="0" dirty="0" err="1"/>
              <a:t>returning</a:t>
            </a:r>
            <a:r>
              <a:rPr lang="fr-CA" baseline="0" dirty="0"/>
              <a:t> for </a:t>
            </a:r>
            <a:r>
              <a:rPr lang="fr-CA" baseline="0" dirty="0" err="1"/>
              <a:t>refund</a:t>
            </a:r>
            <a:r>
              <a:rPr lang="fr-CA" baseline="0" dirty="0"/>
              <a:t>), </a:t>
            </a:r>
            <a:r>
              <a:rPr lang="fr-CA" baseline="0" dirty="0" err="1"/>
              <a:t>combination</a:t>
            </a:r>
            <a:r>
              <a:rPr lang="fr-CA" baseline="0" dirty="0"/>
              <a:t> of options.</a:t>
            </a:r>
          </a:p>
          <a:p>
            <a:pPr marL="0" lvl="0" indent="0" algn="l" rtl="0">
              <a:spcBef>
                <a:spcPts val="0"/>
              </a:spcBef>
              <a:spcAft>
                <a:spcPts val="0"/>
              </a:spcAft>
              <a:buNone/>
            </a:pPr>
            <a:endParaRPr lang="fr-CA" baseline="0" dirty="0"/>
          </a:p>
          <a:p>
            <a:pPr marL="0" lvl="0" indent="0" algn="l" rtl="0">
              <a:spcBef>
                <a:spcPts val="0"/>
              </a:spcBef>
              <a:spcAft>
                <a:spcPts val="0"/>
              </a:spcAft>
              <a:buNone/>
            </a:pPr>
            <a:r>
              <a:rPr lang="fr-CA" baseline="0" dirty="0" err="1"/>
              <a:t>Comments</a:t>
            </a:r>
            <a:r>
              <a:rPr lang="fr-CA" baseline="0" dirty="0"/>
              <a:t> </a:t>
            </a:r>
            <a:r>
              <a:rPr lang="fr-CA" baseline="0" dirty="0" err="1"/>
              <a:t>showed</a:t>
            </a:r>
            <a:r>
              <a:rPr lang="fr-CA" baseline="0" dirty="0"/>
              <a:t> </a:t>
            </a:r>
            <a:r>
              <a:rPr lang="fr-CA" baseline="0" dirty="0" err="1"/>
              <a:t>that</a:t>
            </a:r>
            <a:r>
              <a:rPr lang="fr-CA" baseline="0" dirty="0"/>
              <a:t> alternative options </a:t>
            </a:r>
            <a:r>
              <a:rPr lang="fr-CA" baseline="0" dirty="0" err="1"/>
              <a:t>were</a:t>
            </a:r>
            <a:r>
              <a:rPr lang="fr-CA" baseline="0" dirty="0"/>
              <a:t> </a:t>
            </a:r>
            <a:r>
              <a:rPr lang="fr-CA" baseline="0" dirty="0" err="1"/>
              <a:t>less</a:t>
            </a:r>
            <a:r>
              <a:rPr lang="fr-CA" baseline="0" dirty="0"/>
              <a:t> </a:t>
            </a:r>
            <a:r>
              <a:rPr lang="fr-CA" baseline="0" dirty="0" err="1"/>
              <a:t>than</a:t>
            </a:r>
            <a:r>
              <a:rPr lang="fr-CA" baseline="0" dirty="0"/>
              <a:t> </a:t>
            </a:r>
            <a:r>
              <a:rPr lang="fr-CA" baseline="0" dirty="0" err="1"/>
              <a:t>satisfactory</a:t>
            </a:r>
            <a:r>
              <a:rPr lang="fr-CA" baseline="0" dirty="0"/>
              <a:t> – </a:t>
            </a:r>
            <a:r>
              <a:rPr lang="fr-CA" baseline="0" dirty="0" err="1"/>
              <a:t>students</a:t>
            </a:r>
            <a:r>
              <a:rPr lang="fr-CA" baseline="0" dirty="0"/>
              <a:t> </a:t>
            </a:r>
            <a:r>
              <a:rPr lang="fr-CA" baseline="0" dirty="0" err="1"/>
              <a:t>would</a:t>
            </a:r>
            <a:r>
              <a:rPr lang="fr-CA" baseline="0" dirty="0"/>
              <a:t> have </a:t>
            </a:r>
            <a:r>
              <a:rPr lang="fr-CA" baseline="0" dirty="0" err="1"/>
              <a:t>preferred</a:t>
            </a:r>
            <a:r>
              <a:rPr lang="fr-CA" baseline="0" dirty="0"/>
              <a:t> to </a:t>
            </a:r>
            <a:r>
              <a:rPr lang="fr-CA" baseline="0" dirty="0" err="1"/>
              <a:t>own</a:t>
            </a:r>
            <a:r>
              <a:rPr lang="fr-CA" baseline="0" dirty="0"/>
              <a:t> a copy of the </a:t>
            </a:r>
            <a:r>
              <a:rPr lang="fr-CA" baseline="0" dirty="0" err="1"/>
              <a:t>required</a:t>
            </a:r>
            <a:r>
              <a:rPr lang="fr-CA" baseline="0" dirty="0"/>
              <a:t> </a:t>
            </a:r>
            <a:r>
              <a:rPr lang="fr-CA" baseline="0" dirty="0" err="1"/>
              <a:t>textbook</a:t>
            </a:r>
            <a:endParaRPr lang="fr-CA" baseline="0" dirty="0"/>
          </a:p>
        </p:txBody>
      </p:sp>
    </p:spTree>
    <p:extLst>
      <p:ext uri="{BB962C8B-B14F-4D97-AF65-F5344CB8AC3E}">
        <p14:creationId xmlns:p14="http://schemas.microsoft.com/office/powerpoint/2010/main" val="957573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500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2929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This </a:t>
            </a:r>
            <a:r>
              <a:rPr lang="fr-CA" dirty="0" err="1"/>
              <a:t>is</a:t>
            </a:r>
            <a:r>
              <a:rPr lang="fr-CA" dirty="0"/>
              <a:t> </a:t>
            </a:r>
            <a:r>
              <a:rPr lang="fr-CA" dirty="0" err="1"/>
              <a:t>something</a:t>
            </a:r>
            <a:r>
              <a:rPr lang="fr-CA" dirty="0"/>
              <a:t> </a:t>
            </a:r>
            <a:r>
              <a:rPr lang="fr-CA" dirty="0" err="1"/>
              <a:t>that</a:t>
            </a:r>
            <a:r>
              <a:rPr lang="fr-CA" dirty="0"/>
              <a:t> the Library has </a:t>
            </a:r>
            <a:r>
              <a:rPr lang="fr-CA" dirty="0" err="1"/>
              <a:t>heard</a:t>
            </a:r>
            <a:r>
              <a:rPr lang="fr-CA" dirty="0"/>
              <a:t> </a:t>
            </a:r>
            <a:r>
              <a:rPr lang="fr-CA" dirty="0" err="1" smtClean="0"/>
              <a:t>through</a:t>
            </a:r>
            <a:r>
              <a:rPr lang="fr-CA" dirty="0" smtClean="0"/>
              <a:t> </a:t>
            </a:r>
            <a:r>
              <a:rPr lang="fr-CA" dirty="0" err="1"/>
              <a:t>student</a:t>
            </a:r>
            <a:r>
              <a:rPr lang="fr-CA" dirty="0"/>
              <a:t> </a:t>
            </a:r>
            <a:r>
              <a:rPr lang="fr-CA" dirty="0" err="1"/>
              <a:t>comments</a:t>
            </a:r>
            <a:r>
              <a:rPr lang="fr-CA" dirty="0"/>
              <a:t> </a:t>
            </a:r>
            <a:r>
              <a:rPr lang="fr-CA" dirty="0" err="1"/>
              <a:t>during</a:t>
            </a:r>
            <a:r>
              <a:rPr lang="fr-CA" dirty="0"/>
              <a:t> </a:t>
            </a:r>
            <a:r>
              <a:rPr lang="fr-CA" dirty="0" err="1"/>
              <a:t>our</a:t>
            </a:r>
            <a:r>
              <a:rPr lang="fr-CA" dirty="0"/>
              <a:t> #</a:t>
            </a:r>
            <a:r>
              <a:rPr lang="fr-CA" dirty="0" err="1" smtClean="0"/>
              <a:t>textbookbroke</a:t>
            </a:r>
            <a:r>
              <a:rPr lang="fr-CA" dirty="0" smtClean="0"/>
              <a:t> </a:t>
            </a:r>
            <a:r>
              <a:rPr lang="fr-CA" dirty="0" err="1"/>
              <a:t>campaigns</a:t>
            </a:r>
            <a:r>
              <a:rPr lang="fr-CA" dirty="0"/>
              <a:t>.</a:t>
            </a:r>
            <a:endParaRPr dirty="0"/>
          </a:p>
        </p:txBody>
      </p:sp>
    </p:spTree>
    <p:extLst>
      <p:ext uri="{BB962C8B-B14F-4D97-AF65-F5344CB8AC3E}">
        <p14:creationId xmlns:p14="http://schemas.microsoft.com/office/powerpoint/2010/main" val="4131028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14300" indent="0">
              <a:spcBef>
                <a:spcPts val="600"/>
              </a:spcBef>
              <a:buSzPts val="1800"/>
              <a:buFont typeface="Arial"/>
              <a:buNone/>
            </a:pPr>
            <a:r>
              <a:rPr lang="fr-CA" dirty="0" err="1">
                <a:latin typeface="Lato" panose="020B0604020202020204" charset="0"/>
              </a:rPr>
              <a:t>Studies</a:t>
            </a:r>
            <a:r>
              <a:rPr lang="fr-CA" baseline="0" dirty="0">
                <a:latin typeface="Lato" panose="020B0604020202020204" charset="0"/>
              </a:rPr>
              <a:t> have </a:t>
            </a:r>
            <a:r>
              <a:rPr lang="fr-CA" baseline="0" dirty="0" err="1">
                <a:latin typeface="Lato" panose="020B0604020202020204" charset="0"/>
              </a:rPr>
              <a:t>shown</a:t>
            </a:r>
            <a:r>
              <a:rPr lang="fr-CA" baseline="0" dirty="0">
                <a:latin typeface="Lato" panose="020B0604020202020204" charset="0"/>
              </a:rPr>
              <a:t> </a:t>
            </a:r>
            <a:r>
              <a:rPr lang="fr-CA" baseline="0" dirty="0" err="1">
                <a:latin typeface="Lato" panose="020B0604020202020204" charset="0"/>
              </a:rPr>
              <a:t>that</a:t>
            </a:r>
            <a:r>
              <a:rPr lang="fr-CA" baseline="0" dirty="0">
                <a:latin typeface="Lato" panose="020B0604020202020204" charset="0"/>
              </a:rPr>
              <a:t> </a:t>
            </a:r>
            <a:r>
              <a:rPr lang="fr-CA" baseline="0" dirty="0" err="1">
                <a:latin typeface="Lato" panose="020B0604020202020204" charset="0"/>
              </a:rPr>
              <a:t>when</a:t>
            </a:r>
            <a:r>
              <a:rPr lang="fr-CA" baseline="0" dirty="0">
                <a:latin typeface="Lato" panose="020B0604020202020204" charset="0"/>
              </a:rPr>
              <a:t> </a:t>
            </a:r>
            <a:r>
              <a:rPr lang="fr-CA" baseline="0" dirty="0" err="1">
                <a:latin typeface="Lato" panose="020B0604020202020204" charset="0"/>
              </a:rPr>
              <a:t>students</a:t>
            </a:r>
            <a:r>
              <a:rPr lang="fr-CA" baseline="0" dirty="0">
                <a:latin typeface="Lato" panose="020B0604020202020204" charset="0"/>
              </a:rPr>
              <a:t> are </a:t>
            </a:r>
            <a:r>
              <a:rPr lang="fr-CA" baseline="0" dirty="0" err="1">
                <a:latin typeface="Lato" panose="020B0604020202020204" charset="0"/>
              </a:rPr>
              <a:t>given</a:t>
            </a:r>
            <a:r>
              <a:rPr lang="fr-CA" baseline="0" dirty="0">
                <a:latin typeface="Lato" panose="020B0604020202020204" charset="0"/>
              </a:rPr>
              <a:t> a </a:t>
            </a:r>
            <a:r>
              <a:rPr lang="fr-CA" baseline="0" dirty="0" err="1">
                <a:latin typeface="Lato" panose="020B0604020202020204" charset="0"/>
              </a:rPr>
              <a:t>choice</a:t>
            </a:r>
            <a:r>
              <a:rPr lang="fr-CA" baseline="0" dirty="0">
                <a:latin typeface="Lato" panose="020B0604020202020204" charset="0"/>
              </a:rPr>
              <a:t> </a:t>
            </a:r>
            <a:r>
              <a:rPr lang="fr-CA" baseline="0" dirty="0" err="1">
                <a:latin typeface="Lato" panose="020B0604020202020204" charset="0"/>
              </a:rPr>
              <a:t>between</a:t>
            </a:r>
            <a:r>
              <a:rPr lang="fr-CA" baseline="0" dirty="0">
                <a:latin typeface="Lato" panose="020B0604020202020204" charset="0"/>
              </a:rPr>
              <a:t> a </a:t>
            </a:r>
            <a:r>
              <a:rPr lang="fr-CA" baseline="0" dirty="0" err="1">
                <a:latin typeface="Lato" panose="020B0604020202020204" charset="0"/>
              </a:rPr>
              <a:t>print</a:t>
            </a:r>
            <a:r>
              <a:rPr lang="fr-CA" baseline="0" dirty="0">
                <a:latin typeface="Lato" panose="020B0604020202020204" charset="0"/>
              </a:rPr>
              <a:t> and a digital </a:t>
            </a:r>
            <a:r>
              <a:rPr lang="fr-CA" baseline="0" dirty="0" err="1">
                <a:latin typeface="Lato" panose="020B0604020202020204" charset="0"/>
              </a:rPr>
              <a:t>textbook</a:t>
            </a:r>
            <a:r>
              <a:rPr lang="fr-CA" baseline="0" dirty="0">
                <a:latin typeface="Lato" panose="020B0604020202020204" charset="0"/>
              </a:rPr>
              <a:t>, </a:t>
            </a:r>
            <a:r>
              <a:rPr lang="fr-CA" baseline="0" dirty="0" err="1">
                <a:latin typeface="Lato" panose="020B0604020202020204" charset="0"/>
              </a:rPr>
              <a:t>they</a:t>
            </a:r>
            <a:r>
              <a:rPr lang="fr-CA" baseline="0" dirty="0">
                <a:latin typeface="Lato" panose="020B0604020202020204" charset="0"/>
              </a:rPr>
              <a:t> </a:t>
            </a:r>
            <a:r>
              <a:rPr lang="fr-CA" baseline="0" dirty="0" err="1">
                <a:latin typeface="Lato" panose="020B0604020202020204" charset="0"/>
              </a:rPr>
              <a:t>prefer</a:t>
            </a:r>
            <a:r>
              <a:rPr lang="fr-CA" baseline="0" dirty="0">
                <a:latin typeface="Lato" panose="020B0604020202020204" charset="0"/>
              </a:rPr>
              <a:t> the </a:t>
            </a:r>
            <a:r>
              <a:rPr lang="fr-CA" baseline="0" dirty="0" err="1">
                <a:latin typeface="Lato" panose="020B0604020202020204" charset="0"/>
              </a:rPr>
              <a:t>print</a:t>
            </a:r>
            <a:r>
              <a:rPr lang="fr-CA" baseline="0" dirty="0">
                <a:latin typeface="Lato" panose="020B0604020202020204" charset="0"/>
              </a:rPr>
              <a:t> if </a:t>
            </a:r>
            <a:r>
              <a:rPr lang="fr-CA" baseline="0" dirty="0" err="1">
                <a:latin typeface="Lato" panose="020B0604020202020204" charset="0"/>
              </a:rPr>
              <a:t>they</a:t>
            </a:r>
            <a:r>
              <a:rPr lang="fr-CA" baseline="0" dirty="0">
                <a:latin typeface="Lato" panose="020B0604020202020204" charset="0"/>
              </a:rPr>
              <a:t> </a:t>
            </a:r>
            <a:r>
              <a:rPr lang="fr-CA" baseline="0" dirty="0" err="1">
                <a:latin typeface="Lato" panose="020B0604020202020204" charset="0"/>
              </a:rPr>
              <a:t>can</a:t>
            </a:r>
            <a:r>
              <a:rPr lang="fr-CA" baseline="0" dirty="0">
                <a:latin typeface="Lato" panose="020B0604020202020204" charset="0"/>
              </a:rPr>
              <a:t> have </a:t>
            </a:r>
            <a:r>
              <a:rPr lang="fr-CA" baseline="0" dirty="0" err="1">
                <a:latin typeface="Lato" panose="020B0604020202020204" charset="0"/>
              </a:rPr>
              <a:t>their</a:t>
            </a:r>
            <a:r>
              <a:rPr lang="fr-CA" baseline="0" dirty="0">
                <a:latin typeface="Lato" panose="020B0604020202020204" charset="0"/>
              </a:rPr>
              <a:t> </a:t>
            </a:r>
            <a:r>
              <a:rPr lang="fr-CA" baseline="0" dirty="0" err="1">
                <a:latin typeface="Lato" panose="020B0604020202020204" charset="0"/>
              </a:rPr>
              <a:t>own</a:t>
            </a:r>
            <a:r>
              <a:rPr lang="fr-CA" baseline="0" dirty="0">
                <a:latin typeface="Lato" panose="020B0604020202020204" charset="0"/>
              </a:rPr>
              <a:t> copy. </a:t>
            </a:r>
            <a:r>
              <a:rPr lang="fr-CA" baseline="0" dirty="0" err="1">
                <a:latin typeface="Lato" panose="020B0604020202020204" charset="0"/>
              </a:rPr>
              <a:t>They</a:t>
            </a:r>
            <a:r>
              <a:rPr lang="fr-CA" baseline="0" dirty="0">
                <a:latin typeface="Lato" panose="020B0604020202020204" charset="0"/>
              </a:rPr>
              <a:t> </a:t>
            </a:r>
            <a:r>
              <a:rPr lang="fr-CA" baseline="0" dirty="0" err="1">
                <a:latin typeface="Lato" panose="020B0604020202020204" charset="0"/>
              </a:rPr>
              <a:t>want</a:t>
            </a:r>
            <a:r>
              <a:rPr lang="fr-CA" baseline="0" dirty="0">
                <a:latin typeface="Lato" panose="020B0604020202020204" charset="0"/>
              </a:rPr>
              <a:t> to </a:t>
            </a:r>
            <a:r>
              <a:rPr lang="fr-CA" baseline="0" dirty="0" err="1">
                <a:latin typeface="Lato" panose="020B0604020202020204" charset="0"/>
              </a:rPr>
              <a:t>take</a:t>
            </a:r>
            <a:r>
              <a:rPr lang="fr-CA" baseline="0" dirty="0">
                <a:latin typeface="Lato" panose="020B0604020202020204" charset="0"/>
              </a:rPr>
              <a:t> notes or </a:t>
            </a:r>
            <a:r>
              <a:rPr lang="fr-CA" baseline="0" dirty="0" err="1">
                <a:latin typeface="Lato" panose="020B0604020202020204" charset="0"/>
              </a:rPr>
              <a:t>highlight</a:t>
            </a:r>
            <a:r>
              <a:rPr lang="fr-CA" baseline="0" dirty="0">
                <a:latin typeface="Lato" panose="020B0604020202020204" charset="0"/>
              </a:rPr>
              <a:t> </a:t>
            </a:r>
            <a:r>
              <a:rPr lang="fr-CA" baseline="0" dirty="0" err="1">
                <a:latin typeface="Lato" panose="020B0604020202020204" charset="0"/>
              </a:rPr>
              <a:t>texts</a:t>
            </a:r>
            <a:r>
              <a:rPr lang="fr-CA" baseline="0" dirty="0">
                <a:latin typeface="Lato" panose="020B0604020202020204" charset="0"/>
              </a:rPr>
              <a:t>. But to </a:t>
            </a:r>
            <a:r>
              <a:rPr lang="fr-CA" baseline="0" dirty="0" err="1">
                <a:latin typeface="Lato" panose="020B0604020202020204" charset="0"/>
              </a:rPr>
              <a:t>cut</a:t>
            </a:r>
            <a:r>
              <a:rPr lang="fr-CA" baseline="0" dirty="0">
                <a:latin typeface="Lato" panose="020B0604020202020204" charset="0"/>
              </a:rPr>
              <a:t> on </a:t>
            </a:r>
            <a:r>
              <a:rPr lang="fr-CA" baseline="0" dirty="0" err="1">
                <a:latin typeface="Lato" panose="020B0604020202020204" charset="0"/>
              </a:rPr>
              <a:t>costs</a:t>
            </a:r>
            <a:r>
              <a:rPr lang="fr-CA" baseline="0" dirty="0">
                <a:latin typeface="Lato" panose="020B0604020202020204" charset="0"/>
              </a:rPr>
              <a:t>, </a:t>
            </a:r>
            <a:r>
              <a:rPr lang="fr-CA" baseline="0" dirty="0" err="1">
                <a:latin typeface="Lato" panose="020B0604020202020204" charset="0"/>
              </a:rPr>
              <a:t>they</a:t>
            </a:r>
            <a:r>
              <a:rPr lang="fr-CA" baseline="0" dirty="0">
                <a:latin typeface="Lato" panose="020B0604020202020204" charset="0"/>
              </a:rPr>
              <a:t> </a:t>
            </a:r>
            <a:r>
              <a:rPr lang="fr-CA" baseline="0" dirty="0" err="1">
                <a:latin typeface="Lato" panose="020B0604020202020204" charset="0"/>
              </a:rPr>
              <a:t>will</a:t>
            </a:r>
            <a:r>
              <a:rPr lang="fr-CA" baseline="0" dirty="0">
                <a:latin typeface="Lato" panose="020B0604020202020204" charset="0"/>
              </a:rPr>
              <a:t> compromise and chose digital (</a:t>
            </a:r>
            <a:r>
              <a:rPr lang="fr-CA" baseline="0" dirty="0" err="1">
                <a:latin typeface="Lato" panose="020B0604020202020204" charset="0"/>
              </a:rPr>
              <a:t>which</a:t>
            </a:r>
            <a:r>
              <a:rPr lang="fr-CA" baseline="0" dirty="0">
                <a:latin typeface="Lato" panose="020B0604020202020204" charset="0"/>
              </a:rPr>
              <a:t> </a:t>
            </a:r>
            <a:r>
              <a:rPr lang="fr-CA" baseline="0" dirty="0" err="1">
                <a:latin typeface="Lato" panose="020B0604020202020204" charset="0"/>
              </a:rPr>
              <a:t>does</a:t>
            </a:r>
            <a:r>
              <a:rPr lang="fr-CA" baseline="0" dirty="0">
                <a:latin typeface="Lato" panose="020B0604020202020204" charset="0"/>
              </a:rPr>
              <a:t> come </a:t>
            </a:r>
            <a:r>
              <a:rPr lang="fr-CA" baseline="0" dirty="0" err="1">
                <a:latin typeface="Lato" panose="020B0604020202020204" charset="0"/>
              </a:rPr>
              <a:t>with</a:t>
            </a:r>
            <a:r>
              <a:rPr lang="fr-CA" baseline="0" dirty="0">
                <a:latin typeface="Lato" panose="020B0604020202020204" charset="0"/>
              </a:rPr>
              <a:t> the </a:t>
            </a:r>
            <a:r>
              <a:rPr lang="fr-CA" baseline="0" dirty="0" err="1">
                <a:latin typeface="Lato" panose="020B0604020202020204" charset="0"/>
              </a:rPr>
              <a:t>advantage</a:t>
            </a:r>
            <a:r>
              <a:rPr lang="fr-CA" baseline="0" dirty="0">
                <a:latin typeface="Lato" panose="020B0604020202020204" charset="0"/>
              </a:rPr>
              <a:t> of </a:t>
            </a:r>
            <a:r>
              <a:rPr lang="fr-CA" baseline="0" dirty="0" err="1">
                <a:latin typeface="Lato" panose="020B0604020202020204" charset="0"/>
              </a:rPr>
              <a:t>being</a:t>
            </a:r>
            <a:r>
              <a:rPr lang="fr-CA" baseline="0" dirty="0">
                <a:latin typeface="Lato" panose="020B0604020202020204" charset="0"/>
              </a:rPr>
              <a:t> accessible </a:t>
            </a:r>
            <a:r>
              <a:rPr lang="fr-CA" baseline="0" dirty="0" err="1">
                <a:latin typeface="Lato" panose="020B0604020202020204" charset="0"/>
              </a:rPr>
              <a:t>anywhere</a:t>
            </a:r>
            <a:r>
              <a:rPr lang="fr-CA" baseline="0" dirty="0">
                <a:latin typeface="Lato" panose="020B0604020202020204" charset="0"/>
              </a:rPr>
              <a:t> </a:t>
            </a:r>
            <a:r>
              <a:rPr lang="fr-CA" baseline="0" dirty="0" err="1">
                <a:latin typeface="Lato" panose="020B0604020202020204" charset="0"/>
              </a:rPr>
              <a:t>anytime</a:t>
            </a:r>
            <a:r>
              <a:rPr lang="fr-CA" baseline="0" dirty="0">
                <a:latin typeface="Lato" panose="020B0604020202020204" charset="0"/>
              </a:rPr>
              <a:t> if one has a </a:t>
            </a:r>
            <a:r>
              <a:rPr lang="fr-CA" baseline="0" dirty="0" err="1">
                <a:latin typeface="Lato" panose="020B0604020202020204" charset="0"/>
              </a:rPr>
              <a:t>device</a:t>
            </a:r>
            <a:r>
              <a:rPr lang="fr-CA" baseline="0" dirty="0">
                <a:latin typeface="Lato" panose="020B0604020202020204" charset="0"/>
              </a:rPr>
              <a:t> and a good internet </a:t>
            </a:r>
            <a:r>
              <a:rPr lang="fr-CA" baseline="0" dirty="0" err="1">
                <a:latin typeface="Lato" panose="020B0604020202020204" charset="0"/>
              </a:rPr>
              <a:t>connection</a:t>
            </a:r>
            <a:r>
              <a:rPr lang="fr-CA" baseline="0" dirty="0">
                <a:latin typeface="Lato" panose="020B0604020202020204" charset="0"/>
              </a:rPr>
              <a:t>, and book </a:t>
            </a:r>
            <a:r>
              <a:rPr lang="fr-CA" baseline="0" dirty="0" err="1">
                <a:latin typeface="Lato" panose="020B0604020202020204" charset="0"/>
              </a:rPr>
              <a:t>is</a:t>
            </a:r>
            <a:r>
              <a:rPr lang="fr-CA" baseline="0" dirty="0">
                <a:latin typeface="Lato" panose="020B0604020202020204" charset="0"/>
              </a:rPr>
              <a:t> </a:t>
            </a:r>
            <a:r>
              <a:rPr lang="fr-CA" baseline="0" dirty="0" err="1">
                <a:latin typeface="Lato" panose="020B0604020202020204" charset="0"/>
              </a:rPr>
              <a:t>downloadable</a:t>
            </a:r>
            <a:r>
              <a:rPr lang="fr-CA" baseline="0" dirty="0">
                <a:latin typeface="Lato" panose="020B0604020202020204" charset="0"/>
              </a:rPr>
              <a:t> for </a:t>
            </a:r>
            <a:r>
              <a:rPr lang="fr-CA" baseline="0" dirty="0" err="1">
                <a:latin typeface="Lato" panose="020B0604020202020204" charset="0"/>
              </a:rPr>
              <a:t>later</a:t>
            </a:r>
            <a:endParaRPr lang="fr-CA" dirty="0">
              <a:latin typeface="Lato" panose="020B0604020202020204" charset="0"/>
            </a:endParaRPr>
          </a:p>
        </p:txBody>
      </p:sp>
    </p:spTree>
    <p:extLst>
      <p:ext uri="{BB962C8B-B14F-4D97-AF65-F5344CB8AC3E}">
        <p14:creationId xmlns:p14="http://schemas.microsoft.com/office/powerpoint/2010/main" val="19293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645225" y="2762725"/>
            <a:ext cx="6736500" cy="11598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4400"/>
              <a:buNone/>
              <a:defRPr sz="4400">
                <a:solidFill>
                  <a:schemeClr val="dk2"/>
                </a:solidFill>
              </a:defRPr>
            </a:lvl1pPr>
            <a:lvl2pPr lvl="1">
              <a:spcBef>
                <a:spcPts val="0"/>
              </a:spcBef>
              <a:spcAft>
                <a:spcPts val="0"/>
              </a:spcAft>
              <a:buClr>
                <a:schemeClr val="dk2"/>
              </a:buClr>
              <a:buSzPts val="4400"/>
              <a:buNone/>
              <a:defRPr sz="4400">
                <a:solidFill>
                  <a:schemeClr val="dk2"/>
                </a:solidFill>
              </a:defRPr>
            </a:lvl2pPr>
            <a:lvl3pPr lvl="2">
              <a:spcBef>
                <a:spcPts val="0"/>
              </a:spcBef>
              <a:spcAft>
                <a:spcPts val="0"/>
              </a:spcAft>
              <a:buClr>
                <a:schemeClr val="dk2"/>
              </a:buClr>
              <a:buSzPts val="4400"/>
              <a:buNone/>
              <a:defRPr sz="4400">
                <a:solidFill>
                  <a:schemeClr val="dk2"/>
                </a:solidFill>
              </a:defRPr>
            </a:lvl3pPr>
            <a:lvl4pPr lvl="3">
              <a:spcBef>
                <a:spcPts val="0"/>
              </a:spcBef>
              <a:spcAft>
                <a:spcPts val="0"/>
              </a:spcAft>
              <a:buClr>
                <a:schemeClr val="dk2"/>
              </a:buClr>
              <a:buSzPts val="4400"/>
              <a:buNone/>
              <a:defRPr sz="4400">
                <a:solidFill>
                  <a:schemeClr val="dk2"/>
                </a:solidFill>
              </a:defRPr>
            </a:lvl4pPr>
            <a:lvl5pPr lvl="4">
              <a:spcBef>
                <a:spcPts val="0"/>
              </a:spcBef>
              <a:spcAft>
                <a:spcPts val="0"/>
              </a:spcAft>
              <a:buClr>
                <a:schemeClr val="dk2"/>
              </a:buClr>
              <a:buSzPts val="4400"/>
              <a:buNone/>
              <a:defRPr sz="4400">
                <a:solidFill>
                  <a:schemeClr val="dk2"/>
                </a:solidFill>
              </a:defRPr>
            </a:lvl5pPr>
            <a:lvl6pPr lvl="5">
              <a:spcBef>
                <a:spcPts val="0"/>
              </a:spcBef>
              <a:spcAft>
                <a:spcPts val="0"/>
              </a:spcAft>
              <a:buClr>
                <a:schemeClr val="dk2"/>
              </a:buClr>
              <a:buSzPts val="4400"/>
              <a:buNone/>
              <a:defRPr sz="4400">
                <a:solidFill>
                  <a:schemeClr val="dk2"/>
                </a:solidFill>
              </a:defRPr>
            </a:lvl6pPr>
            <a:lvl7pPr lvl="6">
              <a:spcBef>
                <a:spcPts val="0"/>
              </a:spcBef>
              <a:spcAft>
                <a:spcPts val="0"/>
              </a:spcAft>
              <a:buClr>
                <a:schemeClr val="dk2"/>
              </a:buClr>
              <a:buSzPts val="4400"/>
              <a:buNone/>
              <a:defRPr sz="4400">
                <a:solidFill>
                  <a:schemeClr val="dk2"/>
                </a:solidFill>
              </a:defRPr>
            </a:lvl7pPr>
            <a:lvl8pPr lvl="7">
              <a:spcBef>
                <a:spcPts val="0"/>
              </a:spcBef>
              <a:spcAft>
                <a:spcPts val="0"/>
              </a:spcAft>
              <a:buClr>
                <a:schemeClr val="dk2"/>
              </a:buClr>
              <a:buSzPts val="4400"/>
              <a:buNone/>
              <a:defRPr sz="4400">
                <a:solidFill>
                  <a:schemeClr val="dk2"/>
                </a:solidFill>
              </a:defRPr>
            </a:lvl8pPr>
            <a:lvl9pPr lvl="8">
              <a:spcBef>
                <a:spcPts val="0"/>
              </a:spcBef>
              <a:spcAft>
                <a:spcPts val="0"/>
              </a:spcAft>
              <a:buClr>
                <a:schemeClr val="dk2"/>
              </a:buClr>
              <a:buSzPts val="4400"/>
              <a:buNone/>
              <a:defRPr sz="4400">
                <a:solidFill>
                  <a:schemeClr val="dk2"/>
                </a:solidFill>
              </a:defRPr>
            </a:lvl9pPr>
          </a:lstStyle>
          <a:p>
            <a:endParaRPr/>
          </a:p>
        </p:txBody>
      </p:sp>
      <p:sp>
        <p:nvSpPr>
          <p:cNvPr id="11" name="Google Shape;11;p2"/>
          <p:cNvSpPr/>
          <p:nvPr/>
        </p:nvSpPr>
        <p:spPr>
          <a:xfrm>
            <a:off x="5938246" y="2533163"/>
            <a:ext cx="7218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6659861" y="2533163"/>
            <a:ext cx="7218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1" y="2533163"/>
            <a:ext cx="7218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21425" y="2533163"/>
            <a:ext cx="52167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5"/>
        <p:cNvGrpSpPr/>
        <p:nvPr/>
      </p:nvGrpSpPr>
      <p:grpSpPr>
        <a:xfrm>
          <a:off x="0" y="0"/>
          <a:ext cx="0" cy="0"/>
          <a:chOff x="0" y="0"/>
          <a:chExt cx="0" cy="0"/>
        </a:xfrm>
      </p:grpSpPr>
      <p:sp>
        <p:nvSpPr>
          <p:cNvPr id="16" name="Google Shape;16;p3"/>
          <p:cNvSpPr/>
          <p:nvPr/>
        </p:nvSpPr>
        <p:spPr>
          <a:xfrm>
            <a:off x="0" y="0"/>
            <a:ext cx="9144000" cy="3993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4800"/>
              <a:buNone/>
              <a:defRPr sz="4800">
                <a:solidFill>
                  <a:schemeClr val="lt1"/>
                </a:solidFill>
              </a:defRPr>
            </a:lvl2pPr>
            <a:lvl3pPr lvl="2" algn="ctr" rtl="0">
              <a:spcBef>
                <a:spcPts val="0"/>
              </a:spcBef>
              <a:spcAft>
                <a:spcPts val="0"/>
              </a:spcAft>
              <a:buClr>
                <a:schemeClr val="lt1"/>
              </a:buClr>
              <a:buSzPts val="4800"/>
              <a:buNone/>
              <a:defRPr sz="4800">
                <a:solidFill>
                  <a:schemeClr val="lt1"/>
                </a:solidFill>
              </a:defRPr>
            </a:lvl3pPr>
            <a:lvl4pPr lvl="3" algn="ctr" rtl="0">
              <a:spcBef>
                <a:spcPts val="0"/>
              </a:spcBef>
              <a:spcAft>
                <a:spcPts val="0"/>
              </a:spcAft>
              <a:buClr>
                <a:schemeClr val="lt1"/>
              </a:buClr>
              <a:buSzPts val="4800"/>
              <a:buNone/>
              <a:defRPr sz="4800">
                <a:solidFill>
                  <a:schemeClr val="lt1"/>
                </a:solidFill>
              </a:defRPr>
            </a:lvl4pPr>
            <a:lvl5pPr lvl="4" algn="ctr" rtl="0">
              <a:spcBef>
                <a:spcPts val="0"/>
              </a:spcBef>
              <a:spcAft>
                <a:spcPts val="0"/>
              </a:spcAft>
              <a:buClr>
                <a:schemeClr val="lt1"/>
              </a:buClr>
              <a:buSzPts val="4800"/>
              <a:buNone/>
              <a:defRPr sz="4800">
                <a:solidFill>
                  <a:schemeClr val="lt1"/>
                </a:solidFill>
              </a:defRPr>
            </a:lvl5pPr>
            <a:lvl6pPr lvl="5" algn="ctr" rtl="0">
              <a:spcBef>
                <a:spcPts val="0"/>
              </a:spcBef>
              <a:spcAft>
                <a:spcPts val="0"/>
              </a:spcAft>
              <a:buClr>
                <a:schemeClr val="lt1"/>
              </a:buClr>
              <a:buSzPts val="4800"/>
              <a:buNone/>
              <a:defRPr sz="4800">
                <a:solidFill>
                  <a:schemeClr val="lt1"/>
                </a:solidFill>
              </a:defRPr>
            </a:lvl6pPr>
            <a:lvl7pPr lvl="6" algn="ctr" rtl="0">
              <a:spcBef>
                <a:spcPts val="0"/>
              </a:spcBef>
              <a:spcAft>
                <a:spcPts val="0"/>
              </a:spcAft>
              <a:buClr>
                <a:schemeClr val="lt1"/>
              </a:buClr>
              <a:buSzPts val="4800"/>
              <a:buNone/>
              <a:defRPr sz="4800">
                <a:solidFill>
                  <a:schemeClr val="lt1"/>
                </a:solidFill>
              </a:defRPr>
            </a:lvl7pPr>
            <a:lvl8pPr lvl="7" algn="ctr" rtl="0">
              <a:spcBef>
                <a:spcPts val="0"/>
              </a:spcBef>
              <a:spcAft>
                <a:spcPts val="0"/>
              </a:spcAft>
              <a:buClr>
                <a:schemeClr val="lt1"/>
              </a:buClr>
              <a:buSzPts val="4800"/>
              <a:buNone/>
              <a:defRPr sz="4800">
                <a:solidFill>
                  <a:schemeClr val="lt1"/>
                </a:solidFill>
              </a:defRPr>
            </a:lvl8pPr>
            <a:lvl9pPr lvl="8" algn="ctr" rtl="0">
              <a:spcBef>
                <a:spcPts val="0"/>
              </a:spcBef>
              <a:spcAft>
                <a:spcPts val="0"/>
              </a:spcAft>
              <a:buClr>
                <a:schemeClr val="lt1"/>
              </a:buClr>
              <a:buSzPts val="4800"/>
              <a:buNone/>
              <a:defRPr sz="4800">
                <a:solidFill>
                  <a:schemeClr val="lt1"/>
                </a:solidFill>
              </a:defRPr>
            </a:lvl9pPr>
          </a:lstStyle>
          <a:p>
            <a:endParaRPr/>
          </a:p>
        </p:txBody>
      </p:sp>
      <p:sp>
        <p:nvSpPr>
          <p:cNvPr id="18" name="Google Shape;18;p3"/>
          <p:cNvSpPr txBox="1">
            <a:spLocks noGrp="1"/>
          </p:cNvSpPr>
          <p:nvPr>
            <p:ph type="subTitle" idx="1"/>
          </p:nvPr>
        </p:nvSpPr>
        <p:spPr>
          <a:xfrm>
            <a:off x="685800" y="2840053"/>
            <a:ext cx="77724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400"/>
              <a:buNone/>
              <a:defRPr sz="2400" b="1">
                <a:solidFill>
                  <a:schemeClr val="lt1"/>
                </a:solidFill>
              </a:defRPr>
            </a:lvl1pPr>
            <a:lvl2pPr lvl="1" algn="ctr" rtl="0">
              <a:spcBef>
                <a:spcPts val="0"/>
              </a:spcBef>
              <a:spcAft>
                <a:spcPts val="0"/>
              </a:spcAft>
              <a:buClr>
                <a:schemeClr val="lt1"/>
              </a:buClr>
              <a:buSzPts val="2400"/>
              <a:buNone/>
              <a:defRPr b="1">
                <a:solidFill>
                  <a:schemeClr val="lt1"/>
                </a:solidFill>
              </a:defRPr>
            </a:lvl2pPr>
            <a:lvl3pPr lvl="2" algn="ctr" rtl="0">
              <a:spcBef>
                <a:spcPts val="0"/>
              </a:spcBef>
              <a:spcAft>
                <a:spcPts val="0"/>
              </a:spcAft>
              <a:buClr>
                <a:schemeClr val="lt1"/>
              </a:buClr>
              <a:buSzPts val="2400"/>
              <a:buNone/>
              <a:defRPr b="1">
                <a:solidFill>
                  <a:schemeClr val="lt1"/>
                </a:solidFill>
              </a:defRPr>
            </a:lvl3pPr>
            <a:lvl4pPr lvl="3" algn="ctr" rtl="0">
              <a:spcBef>
                <a:spcPts val="0"/>
              </a:spcBef>
              <a:spcAft>
                <a:spcPts val="0"/>
              </a:spcAft>
              <a:buClr>
                <a:schemeClr val="lt1"/>
              </a:buClr>
              <a:buSzPts val="2400"/>
              <a:buNone/>
              <a:defRPr sz="2400" b="1">
                <a:solidFill>
                  <a:schemeClr val="lt1"/>
                </a:solidFill>
              </a:defRPr>
            </a:lvl4pPr>
            <a:lvl5pPr lvl="4" algn="ctr" rtl="0">
              <a:spcBef>
                <a:spcPts val="0"/>
              </a:spcBef>
              <a:spcAft>
                <a:spcPts val="0"/>
              </a:spcAft>
              <a:buClr>
                <a:schemeClr val="lt1"/>
              </a:buClr>
              <a:buSzPts val="2400"/>
              <a:buNone/>
              <a:defRPr sz="2400" b="1">
                <a:solidFill>
                  <a:schemeClr val="lt1"/>
                </a:solidFill>
              </a:defRPr>
            </a:lvl5pPr>
            <a:lvl6pPr lvl="5" algn="ctr" rtl="0">
              <a:spcBef>
                <a:spcPts val="0"/>
              </a:spcBef>
              <a:spcAft>
                <a:spcPts val="0"/>
              </a:spcAft>
              <a:buClr>
                <a:schemeClr val="lt1"/>
              </a:buClr>
              <a:buSzPts val="2400"/>
              <a:buNone/>
              <a:defRPr sz="2400" b="1">
                <a:solidFill>
                  <a:schemeClr val="lt1"/>
                </a:solidFill>
              </a:defRPr>
            </a:lvl6pPr>
            <a:lvl7pPr lvl="6" algn="ctr" rtl="0">
              <a:spcBef>
                <a:spcPts val="0"/>
              </a:spcBef>
              <a:spcAft>
                <a:spcPts val="0"/>
              </a:spcAft>
              <a:buClr>
                <a:schemeClr val="lt1"/>
              </a:buClr>
              <a:buSzPts val="2400"/>
              <a:buNone/>
              <a:defRPr sz="2400" b="1">
                <a:solidFill>
                  <a:schemeClr val="lt1"/>
                </a:solidFill>
              </a:defRPr>
            </a:lvl7pPr>
            <a:lvl8pPr lvl="7" algn="ctr" rtl="0">
              <a:spcBef>
                <a:spcPts val="0"/>
              </a:spcBef>
              <a:spcAft>
                <a:spcPts val="0"/>
              </a:spcAft>
              <a:buClr>
                <a:schemeClr val="lt1"/>
              </a:buClr>
              <a:buSzPts val="2400"/>
              <a:buNone/>
              <a:defRPr sz="2400" b="1">
                <a:solidFill>
                  <a:schemeClr val="lt1"/>
                </a:solidFill>
              </a:defRPr>
            </a:lvl8pPr>
            <a:lvl9pPr lvl="8" algn="ctr" rtl="0">
              <a:spcBef>
                <a:spcPts val="0"/>
              </a:spcBef>
              <a:spcAft>
                <a:spcPts val="0"/>
              </a:spcAft>
              <a:buClr>
                <a:schemeClr val="lt1"/>
              </a:buClr>
              <a:buSzPts val="2400"/>
              <a:buNone/>
              <a:defRPr sz="2400" b="1">
                <a:solidFill>
                  <a:schemeClr val="lt1"/>
                </a:solidFill>
              </a:defRPr>
            </a:lvl9pPr>
          </a:lstStyle>
          <a:p>
            <a:endParaRPr/>
          </a:p>
        </p:txBody>
      </p:sp>
      <p:sp>
        <p:nvSpPr>
          <p:cNvPr id="19" name="Google Shape;19;p3"/>
          <p:cNvSpPr/>
          <p:nvPr/>
        </p:nvSpPr>
        <p:spPr>
          <a:xfrm>
            <a:off x="3047704" y="3992850"/>
            <a:ext cx="3047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6096271" y="3992850"/>
            <a:ext cx="3047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1" y="3992850"/>
            <a:ext cx="3047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33" name="Google Shape;33;p5"/>
          <p:cNvSpPr txBox="1">
            <a:spLocks noGrp="1"/>
          </p:cNvSpPr>
          <p:nvPr>
            <p:ph type="body" idx="1"/>
          </p:nvPr>
        </p:nvSpPr>
        <p:spPr>
          <a:xfrm>
            <a:off x="893700" y="1373588"/>
            <a:ext cx="6462600" cy="3552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Clr>
                <a:schemeClr val="accent6"/>
              </a:buClr>
              <a:buSzPts val="1800"/>
              <a:buChar char="▷"/>
              <a:defRPr>
                <a:solidFill>
                  <a:schemeClr val="dk1"/>
                </a:solidFill>
              </a:defRPr>
            </a:lvl1pPr>
            <a:lvl2pPr marL="914400" lvl="1" indent="-381000">
              <a:spcBef>
                <a:spcPts val="0"/>
              </a:spcBef>
              <a:spcAft>
                <a:spcPts val="0"/>
              </a:spcAft>
              <a:buClr>
                <a:schemeClr val="dk1"/>
              </a:buClr>
              <a:buSzPts val="2400"/>
              <a:buChar char="○"/>
              <a:defRPr>
                <a:solidFill>
                  <a:schemeClr val="dk1"/>
                </a:solidFill>
              </a:defRPr>
            </a:lvl2pPr>
            <a:lvl3pPr marL="1371600" lvl="2" indent="-381000">
              <a:spcBef>
                <a:spcPts val="0"/>
              </a:spcBef>
              <a:spcAft>
                <a:spcPts val="0"/>
              </a:spcAft>
              <a:buClr>
                <a:schemeClr val="dk1"/>
              </a:buClr>
              <a:buSzPts val="2400"/>
              <a:buChar char="■"/>
              <a:defRPr>
                <a:solidFill>
                  <a:schemeClr val="dk1"/>
                </a:solidFill>
              </a:defRPr>
            </a:lvl3pPr>
            <a:lvl4pPr marL="1828800" lvl="3" indent="-381000">
              <a:spcBef>
                <a:spcPts val="0"/>
              </a:spcBef>
              <a:spcAft>
                <a:spcPts val="0"/>
              </a:spcAft>
              <a:buClr>
                <a:schemeClr val="dk1"/>
              </a:buClr>
              <a:buSzPts val="2400"/>
              <a:buChar char="●"/>
              <a:defRPr>
                <a:solidFill>
                  <a:schemeClr val="dk1"/>
                </a:solidFill>
              </a:defRPr>
            </a:lvl4pPr>
            <a:lvl5pPr marL="2286000" lvl="4" indent="-381000">
              <a:spcBef>
                <a:spcPts val="0"/>
              </a:spcBef>
              <a:spcAft>
                <a:spcPts val="0"/>
              </a:spcAft>
              <a:buClr>
                <a:schemeClr val="dk1"/>
              </a:buClr>
              <a:buSzPts val="2400"/>
              <a:buChar char="○"/>
              <a:defRPr>
                <a:solidFill>
                  <a:schemeClr val="dk1"/>
                </a:solidFill>
              </a:defRPr>
            </a:lvl5pPr>
            <a:lvl6pPr marL="2743200" lvl="5" indent="-381000">
              <a:spcBef>
                <a:spcPts val="0"/>
              </a:spcBef>
              <a:spcAft>
                <a:spcPts val="0"/>
              </a:spcAft>
              <a:buClr>
                <a:schemeClr val="dk1"/>
              </a:buClr>
              <a:buSzPts val="2400"/>
              <a:buChar char="■"/>
              <a:defRPr>
                <a:solidFill>
                  <a:schemeClr val="dk1"/>
                </a:solidFill>
              </a:defRPr>
            </a:lvl6pPr>
            <a:lvl7pPr marL="3200400" lvl="6" indent="-381000">
              <a:spcBef>
                <a:spcPts val="0"/>
              </a:spcBef>
              <a:spcAft>
                <a:spcPts val="0"/>
              </a:spcAft>
              <a:buClr>
                <a:schemeClr val="dk1"/>
              </a:buClr>
              <a:buSzPts val="2400"/>
              <a:buChar char="●"/>
              <a:defRPr>
                <a:solidFill>
                  <a:schemeClr val="dk1"/>
                </a:solidFill>
              </a:defRPr>
            </a:lvl7pPr>
            <a:lvl8pPr marL="3657600" lvl="7" indent="-381000">
              <a:spcBef>
                <a:spcPts val="0"/>
              </a:spcBef>
              <a:spcAft>
                <a:spcPts val="0"/>
              </a:spcAft>
              <a:buClr>
                <a:schemeClr val="dk1"/>
              </a:buClr>
              <a:buSzPts val="2400"/>
              <a:buChar char="○"/>
              <a:defRPr>
                <a:solidFill>
                  <a:schemeClr val="dk1"/>
                </a:solidFill>
              </a:defRPr>
            </a:lvl8pPr>
            <a:lvl9pPr marL="4114800" lvl="8" indent="-381000">
              <a:spcBef>
                <a:spcPts val="0"/>
              </a:spcBef>
              <a:spcAft>
                <a:spcPts val="0"/>
              </a:spcAft>
              <a:buClr>
                <a:schemeClr val="dk1"/>
              </a:buClr>
              <a:buSzPts val="2400"/>
              <a:buChar char="■"/>
              <a:defRPr>
                <a:solidFill>
                  <a:schemeClr val="dk1"/>
                </a:solidFill>
              </a:defRPr>
            </a:lvl9pPr>
          </a:lstStyle>
          <a:p>
            <a:endParaRPr/>
          </a:p>
        </p:txBody>
      </p:sp>
      <p:sp>
        <p:nvSpPr>
          <p:cNvPr id="34" name="Google Shape;34;p5"/>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9"/>
        <p:cNvGrpSpPr/>
        <p:nvPr/>
      </p:nvGrpSpPr>
      <p:grpSpPr>
        <a:xfrm>
          <a:off x="0" y="0"/>
          <a:ext cx="0" cy="0"/>
          <a:chOff x="0" y="0"/>
          <a:chExt cx="0" cy="0"/>
        </a:xfrm>
      </p:grpSpPr>
      <p:sp>
        <p:nvSpPr>
          <p:cNvPr id="40" name="Google Shape;40;p6"/>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6"/>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6"/>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6"/>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45" name="Google Shape;45;p6"/>
          <p:cNvSpPr txBox="1">
            <a:spLocks noGrp="1"/>
          </p:cNvSpPr>
          <p:nvPr>
            <p:ph type="body" idx="1"/>
          </p:nvPr>
        </p:nvSpPr>
        <p:spPr>
          <a:xfrm>
            <a:off x="893625" y="1200150"/>
            <a:ext cx="31368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6" name="Google Shape;46;p6"/>
          <p:cNvSpPr txBox="1">
            <a:spLocks noGrp="1"/>
          </p:cNvSpPr>
          <p:nvPr>
            <p:ph type="body" idx="2"/>
          </p:nvPr>
        </p:nvSpPr>
        <p:spPr>
          <a:xfrm>
            <a:off x="4219456" y="1200150"/>
            <a:ext cx="31368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7" name="Google Shape;47;p6"/>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8"/>
        <p:cNvGrpSpPr/>
        <p:nvPr/>
      </p:nvGrpSpPr>
      <p:grpSpPr>
        <a:xfrm>
          <a:off x="0" y="0"/>
          <a:ext cx="0" cy="0"/>
          <a:chOff x="0" y="0"/>
          <a:chExt cx="0" cy="0"/>
        </a:xfrm>
      </p:grpSpPr>
      <p:sp>
        <p:nvSpPr>
          <p:cNvPr id="59" name="Google Shape;59;p8"/>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8"/>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8"/>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8"/>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8"/>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64" name="Google Shape;64;p8"/>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2"/>
        <p:cNvGrpSpPr/>
        <p:nvPr/>
      </p:nvGrpSpPr>
      <p:grpSpPr>
        <a:xfrm>
          <a:off x="0" y="0"/>
          <a:ext cx="0" cy="0"/>
          <a:chOff x="0" y="0"/>
          <a:chExt cx="0" cy="0"/>
        </a:xfrm>
      </p:grpSpPr>
      <p:sp>
        <p:nvSpPr>
          <p:cNvPr id="73" name="Google Shape;73;p10"/>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0"/>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0"/>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0"/>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0"/>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lor background">
  <p:cSld name="BLANK_1">
    <p:bg>
      <p:bgPr>
        <a:solidFill>
          <a:schemeClr val="accent1"/>
        </a:solidFill>
        <a:effectLst/>
      </p:bgPr>
    </p:bg>
    <p:spTree>
      <p:nvGrpSpPr>
        <p:cNvPr id="1" name="Shape 78"/>
        <p:cNvGrpSpPr/>
        <p:nvPr/>
      </p:nvGrpSpPr>
      <p:grpSpPr>
        <a:xfrm>
          <a:off x="0" y="0"/>
          <a:ext cx="0" cy="0"/>
          <a:chOff x="0" y="0"/>
          <a:chExt cx="0" cy="0"/>
        </a:xfrm>
      </p:grpSpPr>
      <p:sp>
        <p:nvSpPr>
          <p:cNvPr id="79" name="Google Shape;79;p11"/>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1"/>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1"/>
          <p:cNvSpPr/>
          <p:nvPr/>
        </p:nvSpPr>
        <p:spPr>
          <a:xfrm>
            <a:off x="0" y="5066325"/>
            <a:ext cx="893700" cy="77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1"/>
          <p:cNvSpPr/>
          <p:nvPr/>
        </p:nvSpPr>
        <p:spPr>
          <a:xfrm>
            <a:off x="893710" y="5066325"/>
            <a:ext cx="64626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3"/>
        <p:cNvGrpSpPr/>
        <p:nvPr/>
      </p:nvGrpSpPr>
      <p:grpSpPr>
        <a:xfrm>
          <a:off x="0" y="0"/>
          <a:ext cx="0" cy="0"/>
          <a:chOff x="0" y="0"/>
          <a:chExt cx="0" cy="0"/>
        </a:xfrm>
      </p:grpSpPr>
      <p:sp>
        <p:nvSpPr>
          <p:cNvPr id="24" name="Google Shape;24;p4"/>
          <p:cNvSpPr txBox="1">
            <a:spLocks noGrp="1"/>
          </p:cNvSpPr>
          <p:nvPr>
            <p:ph type="body" idx="1"/>
          </p:nvPr>
        </p:nvSpPr>
        <p:spPr>
          <a:xfrm>
            <a:off x="1710425" y="2161800"/>
            <a:ext cx="5723700" cy="819900"/>
          </a:xfrm>
          <a:prstGeom prst="rect">
            <a:avLst/>
          </a:prstGeom>
        </p:spPr>
        <p:txBody>
          <a:bodyPr spcFirstLastPara="1" wrap="square" lIns="91425" tIns="91425" rIns="91425" bIns="91425" anchor="t" anchorCtr="0">
            <a:noAutofit/>
          </a:bodyPr>
          <a:lstStyle>
            <a:lvl1pPr marL="457200" lvl="0" indent="-381000" algn="ctr" rtl="0">
              <a:spcBef>
                <a:spcPts val="600"/>
              </a:spcBef>
              <a:spcAft>
                <a:spcPts val="0"/>
              </a:spcAft>
              <a:buSzPts val="2400"/>
              <a:buChar char="▷"/>
              <a:defRPr i="1"/>
            </a:lvl1pPr>
            <a:lvl2pPr marL="914400" lvl="1" indent="-381000" algn="ctr" rtl="0">
              <a:spcBef>
                <a:spcPts val="0"/>
              </a:spcBef>
              <a:spcAft>
                <a:spcPts val="0"/>
              </a:spcAft>
              <a:buSzPts val="2400"/>
              <a:buChar char="○"/>
              <a:defRPr i="1"/>
            </a:lvl2pPr>
            <a:lvl3pPr marL="1371600" lvl="2" indent="-381000" algn="ctr" rtl="0">
              <a:spcBef>
                <a:spcPts val="0"/>
              </a:spcBef>
              <a:spcAft>
                <a:spcPts val="0"/>
              </a:spcAft>
              <a:buSzPts val="2400"/>
              <a:buChar char="■"/>
              <a:defRPr i="1"/>
            </a:lvl3pPr>
            <a:lvl4pPr marL="1828800" lvl="3" indent="-381000" algn="ctr" rtl="0">
              <a:spcBef>
                <a:spcPts val="0"/>
              </a:spcBef>
              <a:spcAft>
                <a:spcPts val="0"/>
              </a:spcAft>
              <a:buSzPts val="2400"/>
              <a:buChar char="●"/>
              <a:defRPr i="1"/>
            </a:lvl4pPr>
            <a:lvl5pPr marL="2286000" lvl="4" indent="-381000" algn="ctr" rtl="0">
              <a:spcBef>
                <a:spcPts val="0"/>
              </a:spcBef>
              <a:spcAft>
                <a:spcPts val="0"/>
              </a:spcAft>
              <a:buSzPts val="2400"/>
              <a:buChar char="○"/>
              <a:defRPr i="1"/>
            </a:lvl5pPr>
            <a:lvl6pPr marL="2743200" lvl="5" indent="-381000" algn="ctr" rtl="0">
              <a:spcBef>
                <a:spcPts val="0"/>
              </a:spcBef>
              <a:spcAft>
                <a:spcPts val="0"/>
              </a:spcAft>
              <a:buSzPts val="2400"/>
              <a:buChar char="■"/>
              <a:defRPr i="1"/>
            </a:lvl6pPr>
            <a:lvl7pPr marL="3200400" lvl="6" indent="-381000" algn="ctr" rtl="0">
              <a:spcBef>
                <a:spcPts val="0"/>
              </a:spcBef>
              <a:spcAft>
                <a:spcPts val="0"/>
              </a:spcAft>
              <a:buSzPts val="2400"/>
              <a:buChar char="●"/>
              <a:defRPr i="1"/>
            </a:lvl7pPr>
            <a:lvl8pPr marL="3657600" lvl="7" indent="-381000" algn="ctr" rtl="0">
              <a:spcBef>
                <a:spcPts val="0"/>
              </a:spcBef>
              <a:spcAft>
                <a:spcPts val="0"/>
              </a:spcAft>
              <a:buSzPts val="2400"/>
              <a:buChar char="○"/>
              <a:defRPr i="1"/>
            </a:lvl8pPr>
            <a:lvl9pPr marL="4114800" lvl="8" indent="-381000" algn="ctr">
              <a:spcBef>
                <a:spcPts val="0"/>
              </a:spcBef>
              <a:spcAft>
                <a:spcPts val="0"/>
              </a:spcAft>
              <a:buSzPts val="2400"/>
              <a:buChar char="■"/>
              <a:defRPr i="1"/>
            </a:lvl9pPr>
          </a:lstStyle>
          <a:p>
            <a:endParaRPr/>
          </a:p>
        </p:txBody>
      </p:sp>
      <p:sp>
        <p:nvSpPr>
          <p:cNvPr id="25" name="Google Shape;25;p4"/>
          <p:cNvSpPr txBox="1"/>
          <p:nvPr/>
        </p:nvSpPr>
        <p:spPr>
          <a:xfrm>
            <a:off x="3593400" y="1181419"/>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b="1">
                <a:solidFill>
                  <a:schemeClr val="accent6"/>
                </a:solidFill>
              </a:rPr>
              <a:t>“</a:t>
            </a:r>
            <a:endParaRPr sz="9600" b="1">
              <a:solidFill>
                <a:schemeClr val="accent6"/>
              </a:solidFill>
            </a:endParaRPr>
          </a:p>
        </p:txBody>
      </p:sp>
      <p:sp>
        <p:nvSpPr>
          <p:cNvPr id="26" name="Google Shape;26;p4"/>
          <p:cNvSpPr/>
          <p:nvPr/>
        </p:nvSpPr>
        <p:spPr>
          <a:xfrm>
            <a:off x="5723283" y="1599675"/>
            <a:ext cx="17103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a:off x="7434177" y="1599675"/>
            <a:ext cx="17103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p:nvPr/>
        </p:nvSpPr>
        <p:spPr>
          <a:xfrm>
            <a:off x="0" y="1599675"/>
            <a:ext cx="17103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p:nvPr/>
        </p:nvSpPr>
        <p:spPr>
          <a:xfrm>
            <a:off x="1710425" y="1599675"/>
            <a:ext cx="17103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02951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1pPr>
            <a:lvl2pPr lvl="1">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2pPr>
            <a:lvl3pPr lvl="2">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3pPr>
            <a:lvl4pPr lvl="3">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4pPr>
            <a:lvl5pPr lvl="4">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5pPr>
            <a:lvl6pPr lvl="5">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6pPr>
            <a:lvl7pPr lvl="6">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7pPr>
            <a:lvl8pPr lvl="7">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8pPr>
            <a:lvl9pPr lvl="8">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6"/>
              </a:buClr>
              <a:buSzPts val="2400"/>
              <a:buFont typeface="Lato"/>
              <a:buChar char="▷"/>
              <a:defRPr sz="2400">
                <a:solidFill>
                  <a:schemeClr val="dk1"/>
                </a:solidFill>
                <a:latin typeface="Lato"/>
                <a:ea typeface="Lato"/>
                <a:cs typeface="Lato"/>
                <a:sym typeface="Lato"/>
              </a:defRPr>
            </a:lvl1pPr>
            <a:lvl2pPr marL="914400" lvl="1"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2pPr>
            <a:lvl3pPr marL="1371600" lvl="2"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3pPr>
            <a:lvl4pPr marL="1828800" lvl="3"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4pPr>
            <a:lvl5pPr marL="2286000" lvl="4"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5pPr>
            <a:lvl6pPr marL="2743200" lvl="5"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6pPr>
            <a:lvl7pPr marL="3200400" lvl="6"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7pPr>
            <a:lvl8pPr marL="3657600" lvl="7"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8pPr>
            <a:lvl9pPr marL="4114800" lvl="8"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lvl="0" algn="r">
              <a:buNone/>
              <a:defRPr sz="1300">
                <a:solidFill>
                  <a:schemeClr val="accent6"/>
                </a:solidFill>
                <a:latin typeface="Lato"/>
                <a:ea typeface="Lato"/>
                <a:cs typeface="Lato"/>
                <a:sym typeface="Lato"/>
              </a:defRPr>
            </a:lvl1pPr>
            <a:lvl2pPr lvl="1" algn="r">
              <a:buNone/>
              <a:defRPr sz="1300">
                <a:solidFill>
                  <a:schemeClr val="accent6"/>
                </a:solidFill>
                <a:latin typeface="Lato"/>
                <a:ea typeface="Lato"/>
                <a:cs typeface="Lato"/>
                <a:sym typeface="Lato"/>
              </a:defRPr>
            </a:lvl2pPr>
            <a:lvl3pPr lvl="2" algn="r">
              <a:buNone/>
              <a:defRPr sz="1300">
                <a:solidFill>
                  <a:schemeClr val="accent6"/>
                </a:solidFill>
                <a:latin typeface="Lato"/>
                <a:ea typeface="Lato"/>
                <a:cs typeface="Lato"/>
                <a:sym typeface="Lato"/>
              </a:defRPr>
            </a:lvl3pPr>
            <a:lvl4pPr lvl="3" algn="r">
              <a:buNone/>
              <a:defRPr sz="1300">
                <a:solidFill>
                  <a:schemeClr val="accent6"/>
                </a:solidFill>
                <a:latin typeface="Lato"/>
                <a:ea typeface="Lato"/>
                <a:cs typeface="Lato"/>
                <a:sym typeface="Lato"/>
              </a:defRPr>
            </a:lvl4pPr>
            <a:lvl5pPr lvl="4" algn="r">
              <a:buNone/>
              <a:defRPr sz="1300">
                <a:solidFill>
                  <a:schemeClr val="accent6"/>
                </a:solidFill>
                <a:latin typeface="Lato"/>
                <a:ea typeface="Lato"/>
                <a:cs typeface="Lato"/>
                <a:sym typeface="Lato"/>
              </a:defRPr>
            </a:lvl5pPr>
            <a:lvl6pPr lvl="5" algn="r">
              <a:buNone/>
              <a:defRPr sz="1300">
                <a:solidFill>
                  <a:schemeClr val="accent6"/>
                </a:solidFill>
                <a:latin typeface="Lato"/>
                <a:ea typeface="Lato"/>
                <a:cs typeface="Lato"/>
                <a:sym typeface="Lato"/>
              </a:defRPr>
            </a:lvl6pPr>
            <a:lvl7pPr lvl="6" algn="r">
              <a:buNone/>
              <a:defRPr sz="1300">
                <a:solidFill>
                  <a:schemeClr val="accent6"/>
                </a:solidFill>
                <a:latin typeface="Lato"/>
                <a:ea typeface="Lato"/>
                <a:cs typeface="Lato"/>
                <a:sym typeface="Lato"/>
              </a:defRPr>
            </a:lvl7pPr>
            <a:lvl8pPr lvl="7" algn="r">
              <a:buNone/>
              <a:defRPr sz="1300">
                <a:solidFill>
                  <a:schemeClr val="accent6"/>
                </a:solidFill>
                <a:latin typeface="Lato"/>
                <a:ea typeface="Lato"/>
                <a:cs typeface="Lato"/>
                <a:sym typeface="Lato"/>
              </a:defRPr>
            </a:lvl8pPr>
            <a:lvl9pPr lvl="8" algn="r">
              <a:buNone/>
              <a:defRPr sz="1300">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4" r:id="rId5"/>
    <p:sldLayoutId id="2147483656" r:id="rId6"/>
    <p:sldLayoutId id="2147483657" r:id="rId7"/>
    <p:sldLayoutId id="2147483660"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hyperlink" Target="https://twitter.com/uOttawaBiblio/status/1219993123671232514" TargetMode="Externa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s://www.bkstr.com/ottawastore/shop/textbooks-and-course-materials" TargetMode="External"/><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8" Type="http://schemas.openxmlformats.org/officeDocument/2006/relationships/hyperlink" Target="http://www.irrodl.org/index.php/irrodl/article/view/3012/4214" TargetMode="External"/><Relationship Id="rId3" Type="http://schemas.openxmlformats.org/officeDocument/2006/relationships/image" Target="../media/image2.png"/><Relationship Id="rId7" Type="http://schemas.openxmlformats.org/officeDocument/2006/relationships/hyperlink" Target="https://theconversation.com/textbook-merger-could-create-more-problems-than-just-higher-prices-123120"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transformation2030.uottawa.ca/en/agile" TargetMode="External"/><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hyperlink" Target="https://transformation2030.uottawa.ca/web/connected"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s://biblio.uottawa.ca/en/find/course-reserve"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hyperlink" Target="https://scholarlycommunication.uottawa.ca/open-educational-resources" TargetMode="External"/><Relationship Id="rId5" Type="http://schemas.openxmlformats.org/officeDocument/2006/relationships/hyperlink" Target="https://creativecommons.org/licenses/by/4.0/" TargetMode="External"/><Relationship Id="rId4" Type="http://schemas.openxmlformats.org/officeDocument/2006/relationships/hyperlink" Target="https://ecampusontario.pressbooks.pub/introsoc2ed/"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hyperlink" Target="https://creativecommons.org/licenses/by-nc-sa/4.0/" TargetMode="External"/><Relationship Id="rId4" Type="http://schemas.openxmlformats.org/officeDocument/2006/relationships/hyperlink" Target="https://orgchem101.com/"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hyperlink" Target="https://creativecommons.org/licenses/by/2.0/ca/"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974/15953"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lib.uoguelph.ca/sites/default/files/uofg_student_textbooksurvey_report.pdf"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s://www.slidescarnival.com/antonio-free-presentation-template/84"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hyperlink" Target="https://thenounproject.com/for-edu/" TargetMode="External"/><Relationship Id="rId5" Type="http://schemas.openxmlformats.org/officeDocument/2006/relationships/hyperlink" Target="https://thenounproject.com/" TargetMode="External"/><Relationship Id="rId4" Type="http://schemas.openxmlformats.org/officeDocument/2006/relationships/hyperlink" Target="https://creativecommons.org/licenses/by/4.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hdl.handle.net/1974/15953"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www.lib.uoguelph.ca/sites/default/files/uofg_student_textbooksurvey_report.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lib.uoguelph.ca/sites/default/files/uofg_student_textbooksurvey_report.pdf"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www.lib.uoguelph.ca/sites/default/files/uofg_student_textbooksurvey_report.pdf"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www.lib.uoguelph.ca/sites/default/files/uofg_student_textbooksurvey_report.pdf"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doi.org/10.5206/cjsotl-rcacea.2018.1.5" TargetMode="External"/><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2"/>
          <p:cNvSpPr txBox="1">
            <a:spLocks noGrp="1"/>
          </p:cNvSpPr>
          <p:nvPr>
            <p:ph type="ctrTitle"/>
          </p:nvPr>
        </p:nvSpPr>
        <p:spPr>
          <a:xfrm>
            <a:off x="528346" y="383911"/>
            <a:ext cx="7316243" cy="198115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t>Textbook Costs and Affordable Alternatives at the University of Ottawa</a:t>
            </a:r>
            <a:endParaRPr sz="4000" b="1" dirty="0"/>
          </a:p>
        </p:txBody>
      </p:sp>
      <p:sp>
        <p:nvSpPr>
          <p:cNvPr id="4" name="Google Shape;104;p14"/>
          <p:cNvSpPr txBox="1">
            <a:spLocks/>
          </p:cNvSpPr>
          <p:nvPr/>
        </p:nvSpPr>
        <p:spPr>
          <a:xfrm>
            <a:off x="528346" y="2735496"/>
            <a:ext cx="4110766" cy="1562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chemeClr val="accent6"/>
              </a:buClr>
              <a:buSzPts val="24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buFont typeface="Lato"/>
              <a:buNone/>
            </a:pPr>
            <a:r>
              <a:rPr lang="en-US" dirty="0">
                <a:solidFill>
                  <a:srgbClr val="000000"/>
                </a:solidFill>
              </a:rPr>
              <a:t>Mélanie Brunet, Ph.D.</a:t>
            </a:r>
          </a:p>
          <a:p>
            <a:pPr marL="0" indent="0">
              <a:buFont typeface="Lato"/>
              <a:buNone/>
            </a:pPr>
            <a:r>
              <a:rPr lang="fr-CA" dirty="0">
                <a:solidFill>
                  <a:srgbClr val="000000"/>
                </a:solidFill>
              </a:rPr>
              <a:t>Copyright Services </a:t>
            </a:r>
            <a:r>
              <a:rPr lang="fr-CA" dirty="0" err="1">
                <a:solidFill>
                  <a:srgbClr val="000000"/>
                </a:solidFill>
              </a:rPr>
              <a:t>Librarian</a:t>
            </a:r>
            <a:endParaRPr lang="fr-CA" dirty="0">
              <a:solidFill>
                <a:srgbClr val="000000"/>
              </a:solidFill>
            </a:endParaRPr>
          </a:p>
          <a:p>
            <a:pPr marL="0" indent="0">
              <a:buFont typeface="Lato"/>
              <a:buNone/>
            </a:pPr>
            <a:r>
              <a:rPr lang="fr-CA" i="1" dirty="0" err="1">
                <a:solidFill>
                  <a:srgbClr val="000000"/>
                </a:solidFill>
              </a:rPr>
              <a:t>University</a:t>
            </a:r>
            <a:r>
              <a:rPr lang="fr-CA" i="1" dirty="0">
                <a:solidFill>
                  <a:srgbClr val="000000"/>
                </a:solidFill>
              </a:rPr>
              <a:t> of Ottawa Library</a:t>
            </a:r>
            <a:endParaRPr lang="en-US" i="1" dirty="0">
              <a:solidFill>
                <a:srgbClr val="000000"/>
              </a:solidFill>
            </a:endParaRPr>
          </a:p>
        </p:txBody>
      </p:sp>
      <p:sp>
        <p:nvSpPr>
          <p:cNvPr id="2" name="TextBox 1">
            <a:extLst>
              <a:ext uri="{FF2B5EF4-FFF2-40B4-BE49-F238E27FC236}">
                <a16:creationId xmlns:a16="http://schemas.microsoft.com/office/drawing/2014/main" id="{970B5B5F-9498-4364-936B-EA6A21D05BD3}"/>
              </a:ext>
            </a:extLst>
          </p:cNvPr>
          <p:cNvSpPr txBox="1"/>
          <p:nvPr/>
        </p:nvSpPr>
        <p:spPr>
          <a:xfrm>
            <a:off x="1867283" y="4400697"/>
            <a:ext cx="5764066" cy="430887"/>
          </a:xfrm>
          <a:prstGeom prst="rect">
            <a:avLst/>
          </a:prstGeom>
          <a:noFill/>
        </p:spPr>
        <p:txBody>
          <a:bodyPr wrap="square" rtlCol="0">
            <a:spAutoFit/>
          </a:bodyPr>
          <a:lstStyle/>
          <a:p>
            <a:r>
              <a:rPr lang="fr-CA" sz="1100" dirty="0" err="1">
                <a:latin typeface="Lato" panose="020B0604020202020204" charset="0"/>
              </a:rPr>
              <a:t>Unless</a:t>
            </a:r>
            <a:r>
              <a:rPr lang="fr-CA" sz="1100" dirty="0">
                <a:latin typeface="Lato" panose="020B0604020202020204" charset="0"/>
              </a:rPr>
              <a:t> </a:t>
            </a:r>
            <a:r>
              <a:rPr lang="fr-CA" sz="1100" dirty="0" err="1">
                <a:latin typeface="Lato" panose="020B0604020202020204" charset="0"/>
              </a:rPr>
              <a:t>otherwise</a:t>
            </a:r>
            <a:r>
              <a:rPr lang="fr-CA" sz="1100" dirty="0">
                <a:latin typeface="Lato" panose="020B0604020202020204" charset="0"/>
              </a:rPr>
              <a:t> </a:t>
            </a:r>
            <a:r>
              <a:rPr lang="fr-CA" sz="1100" dirty="0" err="1">
                <a:latin typeface="Lato" panose="020B0604020202020204" charset="0"/>
              </a:rPr>
              <a:t>specified</a:t>
            </a:r>
            <a:r>
              <a:rPr lang="fr-CA" sz="1100" dirty="0">
                <a:latin typeface="Lato" panose="020B0604020202020204" charset="0"/>
              </a:rPr>
              <a:t>, </a:t>
            </a:r>
            <a:r>
              <a:rPr lang="fr-CA" sz="1100" dirty="0" smtClean="0">
                <a:latin typeface="Lato" panose="020B0604020202020204" charset="0"/>
              </a:rPr>
              <a:t>the content of </a:t>
            </a:r>
            <a:r>
              <a:rPr lang="fr-CA" sz="1100" dirty="0" err="1" smtClean="0">
                <a:latin typeface="Lato" panose="020B0604020202020204" charset="0"/>
              </a:rPr>
              <a:t>this</a:t>
            </a:r>
            <a:r>
              <a:rPr lang="fr-CA" sz="1100" dirty="0" smtClean="0">
                <a:latin typeface="Lato" panose="020B0604020202020204" charset="0"/>
              </a:rPr>
              <a:t> </a:t>
            </a:r>
            <a:r>
              <a:rPr lang="fr-CA" sz="1100" dirty="0" err="1">
                <a:latin typeface="Lato" panose="020B0604020202020204" charset="0"/>
              </a:rPr>
              <a:t>presentation</a:t>
            </a:r>
            <a:r>
              <a:rPr lang="fr-CA" sz="1100" dirty="0">
                <a:latin typeface="Lato" panose="020B0604020202020204" charset="0"/>
              </a:rPr>
              <a:t> </a:t>
            </a:r>
            <a:r>
              <a:rPr lang="fr-CA" sz="1100" dirty="0" err="1">
                <a:latin typeface="Lato" panose="020B0604020202020204" charset="0"/>
              </a:rPr>
              <a:t>is</a:t>
            </a:r>
            <a:r>
              <a:rPr lang="fr-CA" sz="1100" dirty="0">
                <a:latin typeface="Lato" panose="020B0604020202020204" charset="0"/>
              </a:rPr>
              <a:t> made </a:t>
            </a:r>
            <a:r>
              <a:rPr lang="fr-CA" sz="1100" dirty="0" err="1">
                <a:latin typeface="Lato" panose="020B0604020202020204" charset="0"/>
              </a:rPr>
              <a:t>available</a:t>
            </a:r>
            <a:r>
              <a:rPr lang="fr-CA" sz="1100" dirty="0">
                <a:latin typeface="Lato" panose="020B0604020202020204" charset="0"/>
              </a:rPr>
              <a:t> </a:t>
            </a:r>
            <a:r>
              <a:rPr lang="fr-CA" sz="1100" dirty="0" err="1">
                <a:latin typeface="Lato" panose="020B0604020202020204" charset="0"/>
              </a:rPr>
              <a:t>under</a:t>
            </a:r>
            <a:r>
              <a:rPr lang="fr-CA" sz="1100" dirty="0">
                <a:latin typeface="Lato" panose="020B0604020202020204" charset="0"/>
              </a:rPr>
              <a:t> a </a:t>
            </a:r>
            <a:r>
              <a:rPr lang="fr-CA" sz="1100" dirty="0">
                <a:latin typeface="Lato" panose="020B0604020202020204" charset="0"/>
                <a:hlinkClick r:id="rId3"/>
              </a:rPr>
              <a:t>Creative Commons Attribution-</a:t>
            </a:r>
            <a:r>
              <a:rPr lang="fr-CA" sz="1100" dirty="0" err="1">
                <a:latin typeface="Lato" panose="020B0604020202020204" charset="0"/>
                <a:hlinkClick r:id="rId3"/>
              </a:rPr>
              <a:t>ShareAlike</a:t>
            </a:r>
            <a:r>
              <a:rPr lang="fr-CA" sz="1100" dirty="0">
                <a:latin typeface="Lato" panose="020B0604020202020204" charset="0"/>
                <a:hlinkClick r:id="rId3"/>
              </a:rPr>
              <a:t> 4.0 International licence</a:t>
            </a:r>
            <a:r>
              <a:rPr lang="fr-CA" sz="1100" dirty="0">
                <a:latin typeface="Lato" panose="020B0604020202020204" charset="0"/>
              </a:rPr>
              <a:t>.</a:t>
            </a:r>
            <a:endParaRPr lang="en-CA" sz="1100" dirty="0">
              <a:latin typeface="Lato" panose="020B0604020202020204" charset="0"/>
            </a:endParaRPr>
          </a:p>
        </p:txBody>
      </p:sp>
      <p:pic>
        <p:nvPicPr>
          <p:cNvPr id="1026" name="Picture 2">
            <a:extLst>
              <a:ext uri="{FF2B5EF4-FFF2-40B4-BE49-F238E27FC236}">
                <a16:creationId xmlns:a16="http://schemas.microsoft.com/office/drawing/2014/main" id="{24615149-60A0-4F64-A2EB-C9E529D8CB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740" y="4400698"/>
            <a:ext cx="1231543" cy="4308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4" name="Title 1"/>
          <p:cNvSpPr>
            <a:spLocks noGrp="1"/>
          </p:cNvSpPr>
          <p:nvPr>
            <p:ph type="title"/>
          </p:nvPr>
        </p:nvSpPr>
        <p:spPr>
          <a:xfrm>
            <a:off x="499670" y="133067"/>
            <a:ext cx="8144659" cy="683012"/>
          </a:xfrm>
        </p:spPr>
        <p:txBody>
          <a:bodyPr/>
          <a:lstStyle/>
          <a:p>
            <a:pPr algn="ctr"/>
            <a:r>
              <a:rPr lang="fr-CA" b="1" dirty="0" err="1">
                <a:solidFill>
                  <a:srgbClr val="0070C0"/>
                </a:solidFill>
              </a:rPr>
              <a:t>uOttawa</a:t>
            </a:r>
            <a:r>
              <a:rPr lang="fr-CA" b="1" dirty="0">
                <a:solidFill>
                  <a:srgbClr val="0070C0"/>
                </a:solidFill>
              </a:rPr>
              <a:t> #</a:t>
            </a:r>
            <a:r>
              <a:rPr lang="fr-CA" b="1" dirty="0" err="1">
                <a:solidFill>
                  <a:srgbClr val="0070C0"/>
                </a:solidFill>
              </a:rPr>
              <a:t>TextbookBroke</a:t>
            </a:r>
            <a:endParaRPr lang="en-US" b="1" dirty="0">
              <a:solidFill>
                <a:srgbClr val="0070C0"/>
              </a:solidFill>
            </a:endParaRPr>
          </a:p>
        </p:txBody>
      </p:sp>
      <p:pic>
        <p:nvPicPr>
          <p:cNvPr id="2" name="Picture 1"/>
          <p:cNvPicPr>
            <a:picLocks noChangeAspect="1"/>
          </p:cNvPicPr>
          <p:nvPr/>
        </p:nvPicPr>
        <p:blipFill>
          <a:blip r:embed="rId3"/>
          <a:stretch>
            <a:fillRect/>
          </a:stretch>
        </p:blipFill>
        <p:spPr>
          <a:xfrm>
            <a:off x="499670" y="816079"/>
            <a:ext cx="3283877" cy="381911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9141" y="816079"/>
            <a:ext cx="4819934" cy="3614951"/>
          </a:xfrm>
          <a:prstGeom prst="rect">
            <a:avLst/>
          </a:prstGeom>
        </p:spPr>
      </p:pic>
      <p:sp>
        <p:nvSpPr>
          <p:cNvPr id="7" name="TextBox 6">
            <a:extLst>
              <a:ext uri="{FF2B5EF4-FFF2-40B4-BE49-F238E27FC236}">
                <a16:creationId xmlns:a16="http://schemas.microsoft.com/office/drawing/2014/main" id="{9780941A-B6AE-4657-A0E7-7B26F1CDE1AC}"/>
              </a:ext>
            </a:extLst>
          </p:cNvPr>
          <p:cNvSpPr txBox="1"/>
          <p:nvPr/>
        </p:nvSpPr>
        <p:spPr>
          <a:xfrm>
            <a:off x="4415434" y="4554011"/>
            <a:ext cx="4065141" cy="307777"/>
          </a:xfrm>
          <a:prstGeom prst="rect">
            <a:avLst/>
          </a:prstGeom>
          <a:noFill/>
        </p:spPr>
        <p:txBody>
          <a:bodyPr wrap="square" rtlCol="0">
            <a:spAutoFit/>
          </a:bodyPr>
          <a:lstStyle/>
          <a:p>
            <a:pPr algn="ctr"/>
            <a:r>
              <a:rPr lang="fr-CA" dirty="0">
                <a:latin typeface="Lato" panose="020B0604020202020204" charset="0"/>
                <a:cs typeface="Calibri" panose="020F0502020204030204" pitchFamily="34" charset="0"/>
              </a:rPr>
              <a:t>Morisset Library, </a:t>
            </a:r>
            <a:r>
              <a:rPr lang="fr-CA" dirty="0" err="1">
                <a:latin typeface="Lato" panose="020B0604020202020204" charset="0"/>
                <a:cs typeface="Calibri" panose="020F0502020204030204" pitchFamily="34" charset="0"/>
              </a:rPr>
              <a:t>January</a:t>
            </a:r>
            <a:r>
              <a:rPr lang="fr-CA" dirty="0">
                <a:latin typeface="Lato" panose="020B0604020202020204" charset="0"/>
                <a:cs typeface="Calibri" panose="020F0502020204030204" pitchFamily="34" charset="0"/>
              </a:rPr>
              <a:t> 2019</a:t>
            </a:r>
            <a:endParaRPr lang="en-US" sz="1000" dirty="0">
              <a:latin typeface="Lato" panose="020B0604020202020204" charset="0"/>
              <a:cs typeface="Calibri" panose="020F0502020204030204" pitchFamily="34" charset="0"/>
            </a:endParaRPr>
          </a:p>
        </p:txBody>
      </p:sp>
      <p:sp>
        <p:nvSpPr>
          <p:cNvPr id="8" name="TextBox 7">
            <a:extLst>
              <a:ext uri="{FF2B5EF4-FFF2-40B4-BE49-F238E27FC236}">
                <a16:creationId xmlns:a16="http://schemas.microsoft.com/office/drawing/2014/main" id="{9780941A-B6AE-4657-A0E7-7B26F1CDE1AC}"/>
              </a:ext>
            </a:extLst>
          </p:cNvPr>
          <p:cNvSpPr txBox="1"/>
          <p:nvPr/>
        </p:nvSpPr>
        <p:spPr>
          <a:xfrm>
            <a:off x="371153" y="4652032"/>
            <a:ext cx="3540910" cy="338554"/>
          </a:xfrm>
          <a:prstGeom prst="rect">
            <a:avLst/>
          </a:prstGeom>
          <a:noFill/>
        </p:spPr>
        <p:txBody>
          <a:bodyPr wrap="square" rtlCol="0">
            <a:spAutoFit/>
          </a:bodyPr>
          <a:lstStyle/>
          <a:p>
            <a:pPr algn="ctr"/>
            <a:r>
              <a:rPr lang="fr-CA" sz="800" dirty="0" err="1">
                <a:latin typeface="Lato" panose="020B0604020202020204" charset="0"/>
                <a:cs typeface="Calibri" panose="020F0502020204030204" pitchFamily="34" charset="0"/>
              </a:rPr>
              <a:t>uOttawa</a:t>
            </a:r>
            <a:r>
              <a:rPr lang="fr-CA" sz="800" dirty="0">
                <a:latin typeface="Lato" panose="020B0604020202020204" charset="0"/>
                <a:cs typeface="Calibri" panose="020F0502020204030204" pitchFamily="34" charset="0"/>
              </a:rPr>
              <a:t> Library, </a:t>
            </a:r>
            <a:r>
              <a:rPr lang="fr-CA" sz="800" dirty="0" smtClean="0">
                <a:latin typeface="Lato" panose="020B0604020202020204" charset="0"/>
                <a:cs typeface="Calibri" panose="020F0502020204030204" pitchFamily="34" charset="0"/>
              </a:rPr>
              <a:t>Twitter (</a:t>
            </a:r>
            <a:r>
              <a:rPr lang="fr-CA" sz="800" dirty="0" err="1" smtClean="0">
                <a:latin typeface="Lato" panose="020B0604020202020204" charset="0"/>
                <a:cs typeface="Calibri" panose="020F0502020204030204" pitchFamily="34" charset="0"/>
              </a:rPr>
              <a:t>January</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22, </a:t>
            </a:r>
            <a:r>
              <a:rPr lang="fr-CA" sz="800" dirty="0" smtClean="0">
                <a:latin typeface="Lato" panose="020B0604020202020204" charset="0"/>
                <a:cs typeface="Calibri" panose="020F0502020204030204" pitchFamily="34" charset="0"/>
              </a:rPr>
              <a:t>2020), </a:t>
            </a:r>
            <a:r>
              <a:rPr lang="fr-CA" sz="800" dirty="0">
                <a:latin typeface="Lato" panose="020B0604020202020204" charset="0"/>
                <a:cs typeface="Calibri" panose="020F0502020204030204" pitchFamily="34" charset="0"/>
                <a:hlinkClick r:id="rId5"/>
              </a:rPr>
              <a:t>https://twitter.com/uOttawaBiblio/status/1219993123671232514</a:t>
            </a:r>
            <a:r>
              <a:rPr lang="fr-CA" sz="800" dirty="0">
                <a:latin typeface="Lato" panose="020B0604020202020204" charset="0"/>
                <a:cs typeface="Calibri" panose="020F0502020204030204" pitchFamily="34" charset="0"/>
              </a:rPr>
              <a:t> </a:t>
            </a:r>
            <a:endParaRPr lang="en-US" sz="800" dirty="0">
              <a:latin typeface="Lato" panose="020B0604020202020204" charset="0"/>
              <a:cs typeface="Calibri" panose="020F0502020204030204" pitchFamily="34" charset="0"/>
            </a:endParaRPr>
          </a:p>
        </p:txBody>
      </p:sp>
    </p:spTree>
    <p:extLst>
      <p:ext uri="{BB962C8B-B14F-4D97-AF65-F5344CB8AC3E}">
        <p14:creationId xmlns:p14="http://schemas.microsoft.com/office/powerpoint/2010/main" val="3415727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6" name="TextBox 5">
            <a:extLst>
              <a:ext uri="{FF2B5EF4-FFF2-40B4-BE49-F238E27FC236}">
                <a16:creationId xmlns:a16="http://schemas.microsoft.com/office/drawing/2014/main" id="{3DFC612E-AFC0-4F33-B938-28FC29511738}"/>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6446" y="-6418"/>
            <a:ext cx="6569083" cy="5074617"/>
          </a:xfrm>
          <a:prstGeom prst="rect">
            <a:avLst/>
          </a:prstGeom>
        </p:spPr>
      </p:pic>
      <p:sp>
        <p:nvSpPr>
          <p:cNvPr id="8" name="Title 1">
            <a:extLst>
              <a:ext uri="{FF2B5EF4-FFF2-40B4-BE49-F238E27FC236}">
                <a16:creationId xmlns:a16="http://schemas.microsoft.com/office/drawing/2014/main" id="{94B36C39-506D-411F-8E06-BA7708107C3E}"/>
              </a:ext>
            </a:extLst>
          </p:cNvPr>
          <p:cNvSpPr>
            <a:spLocks noGrp="1"/>
          </p:cNvSpPr>
          <p:nvPr>
            <p:ph type="title"/>
          </p:nvPr>
        </p:nvSpPr>
        <p:spPr>
          <a:xfrm>
            <a:off x="0" y="107437"/>
            <a:ext cx="1965325" cy="1174792"/>
          </a:xfrm>
        </p:spPr>
        <p:txBody>
          <a:bodyPr/>
          <a:lstStyle/>
          <a:p>
            <a:pPr algn="r"/>
            <a:r>
              <a:rPr lang="fr-CA" b="1" dirty="0">
                <a:solidFill>
                  <a:srgbClr val="0070C0"/>
                </a:solidFill>
              </a:rPr>
              <a:t>Winter 2018</a:t>
            </a:r>
            <a:endParaRPr lang="en-US" b="1" dirty="0">
              <a:solidFill>
                <a:srgbClr val="0070C0"/>
              </a:solidFill>
            </a:endParaRPr>
          </a:p>
        </p:txBody>
      </p:sp>
    </p:spTree>
    <p:extLst>
      <p:ext uri="{BB962C8B-B14F-4D97-AF65-F5344CB8AC3E}">
        <p14:creationId xmlns:p14="http://schemas.microsoft.com/office/powerpoint/2010/main" val="3776186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4573" y="6063"/>
            <a:ext cx="6553404" cy="5062506"/>
          </a:xfrm>
          <a:prstGeom prst="rect">
            <a:avLst/>
          </a:prstGeom>
        </p:spPr>
      </p:pic>
      <p:sp>
        <p:nvSpPr>
          <p:cNvPr id="8" name="TextBox 7">
            <a:extLst>
              <a:ext uri="{FF2B5EF4-FFF2-40B4-BE49-F238E27FC236}">
                <a16:creationId xmlns:a16="http://schemas.microsoft.com/office/drawing/2014/main" id="{A6B73F2D-7BBE-471C-826C-BD5D840157B0}"/>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A9BB9B3A-0075-407D-A71C-8EF773E52EC2}"/>
              </a:ext>
            </a:extLst>
          </p:cNvPr>
          <p:cNvSpPr>
            <a:spLocks noGrp="1"/>
          </p:cNvSpPr>
          <p:nvPr>
            <p:ph type="title"/>
          </p:nvPr>
        </p:nvSpPr>
        <p:spPr>
          <a:xfrm>
            <a:off x="0" y="138865"/>
            <a:ext cx="1965325" cy="1174792"/>
          </a:xfrm>
        </p:spPr>
        <p:txBody>
          <a:bodyPr/>
          <a:lstStyle/>
          <a:p>
            <a:pPr algn="r"/>
            <a:r>
              <a:rPr lang="fr-CA" b="1" dirty="0">
                <a:solidFill>
                  <a:srgbClr val="0070C0"/>
                </a:solidFill>
              </a:rPr>
              <a:t>Winter 2018</a:t>
            </a:r>
            <a:endParaRPr lang="en-US" b="1" dirty="0">
              <a:solidFill>
                <a:srgbClr val="0070C0"/>
              </a:solidFill>
            </a:endParaRPr>
          </a:p>
        </p:txBody>
      </p:sp>
    </p:spTree>
    <p:extLst>
      <p:ext uri="{BB962C8B-B14F-4D97-AF65-F5344CB8AC3E}">
        <p14:creationId xmlns:p14="http://schemas.microsoft.com/office/powerpoint/2010/main" val="1874992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0764" y="0"/>
            <a:ext cx="6561914" cy="5069079"/>
          </a:xfrm>
          <a:prstGeom prst="rect">
            <a:avLst/>
          </a:prstGeom>
        </p:spPr>
      </p:pic>
      <p:sp>
        <p:nvSpPr>
          <p:cNvPr id="8" name="TextBox 7">
            <a:extLst>
              <a:ext uri="{FF2B5EF4-FFF2-40B4-BE49-F238E27FC236}">
                <a16:creationId xmlns:a16="http://schemas.microsoft.com/office/drawing/2014/main" id="{EB221F0C-2DC6-48AA-AD10-0FD09562B865}"/>
              </a:ext>
            </a:extLst>
          </p:cNvPr>
          <p:cNvSpPr txBox="1"/>
          <p:nvPr/>
        </p:nvSpPr>
        <p:spPr>
          <a:xfrm>
            <a:off x="337546"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7FDAF888-B872-4968-A3DA-3CF7F3504B8A}"/>
              </a:ext>
            </a:extLst>
          </p:cNvPr>
          <p:cNvSpPr>
            <a:spLocks noGrp="1"/>
          </p:cNvSpPr>
          <p:nvPr>
            <p:ph type="title"/>
          </p:nvPr>
        </p:nvSpPr>
        <p:spPr>
          <a:xfrm>
            <a:off x="-34956" y="123625"/>
            <a:ext cx="1965325" cy="1174792"/>
          </a:xfrm>
        </p:spPr>
        <p:txBody>
          <a:bodyPr/>
          <a:lstStyle/>
          <a:p>
            <a:pPr algn="r"/>
            <a:r>
              <a:rPr lang="fr-CA" b="1" dirty="0" err="1">
                <a:solidFill>
                  <a:srgbClr val="0070C0"/>
                </a:solidFill>
              </a:rPr>
              <a:t>Fall</a:t>
            </a:r>
            <a:r>
              <a:rPr lang="fr-CA" b="1" dirty="0">
                <a:solidFill>
                  <a:srgbClr val="0070C0"/>
                </a:solidFill>
              </a:rPr>
              <a:t/>
            </a:r>
            <a:br>
              <a:rPr lang="fr-CA" b="1" dirty="0">
                <a:solidFill>
                  <a:srgbClr val="0070C0"/>
                </a:solidFill>
              </a:rPr>
            </a:br>
            <a:r>
              <a:rPr lang="fr-CA" b="1" dirty="0">
                <a:solidFill>
                  <a:srgbClr val="0070C0"/>
                </a:solidFill>
              </a:rPr>
              <a:t> 2018</a:t>
            </a:r>
            <a:endParaRPr lang="en-US" b="1" dirty="0">
              <a:solidFill>
                <a:srgbClr val="0070C0"/>
              </a:solidFill>
            </a:endParaRPr>
          </a:p>
        </p:txBody>
      </p:sp>
    </p:spTree>
    <p:extLst>
      <p:ext uri="{BB962C8B-B14F-4D97-AF65-F5344CB8AC3E}">
        <p14:creationId xmlns:p14="http://schemas.microsoft.com/office/powerpoint/2010/main" val="1612831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0747" y="-934"/>
            <a:ext cx="6562454" cy="5069496"/>
          </a:xfrm>
          <a:prstGeom prst="rect">
            <a:avLst/>
          </a:prstGeom>
        </p:spPr>
      </p:pic>
      <p:sp>
        <p:nvSpPr>
          <p:cNvPr id="8" name="TextBox 7">
            <a:extLst>
              <a:ext uri="{FF2B5EF4-FFF2-40B4-BE49-F238E27FC236}">
                <a16:creationId xmlns:a16="http://schemas.microsoft.com/office/drawing/2014/main" id="{89497B58-8476-4B7F-9585-2C96DCAE2E29}"/>
              </a:ext>
            </a:extLst>
          </p:cNvPr>
          <p:cNvSpPr txBox="1"/>
          <p:nvPr/>
        </p:nvSpPr>
        <p:spPr>
          <a:xfrm>
            <a:off x="314686"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C76C7367-27A8-4A3E-AFB2-917EBA85F860}"/>
              </a:ext>
            </a:extLst>
          </p:cNvPr>
          <p:cNvSpPr>
            <a:spLocks noGrp="1"/>
          </p:cNvSpPr>
          <p:nvPr>
            <p:ph type="title"/>
          </p:nvPr>
        </p:nvSpPr>
        <p:spPr>
          <a:xfrm>
            <a:off x="-57816" y="146485"/>
            <a:ext cx="1965325" cy="1174792"/>
          </a:xfrm>
        </p:spPr>
        <p:txBody>
          <a:bodyPr/>
          <a:lstStyle/>
          <a:p>
            <a:pPr algn="r"/>
            <a:r>
              <a:rPr lang="fr-CA" b="1" dirty="0" err="1">
                <a:solidFill>
                  <a:srgbClr val="0070C0"/>
                </a:solidFill>
              </a:rPr>
              <a:t>Fall</a:t>
            </a:r>
            <a:r>
              <a:rPr lang="fr-CA" b="1" dirty="0">
                <a:solidFill>
                  <a:srgbClr val="0070C0"/>
                </a:solidFill>
              </a:rPr>
              <a:t/>
            </a:r>
            <a:br>
              <a:rPr lang="fr-CA" b="1" dirty="0">
                <a:solidFill>
                  <a:srgbClr val="0070C0"/>
                </a:solidFill>
              </a:rPr>
            </a:br>
            <a:r>
              <a:rPr lang="fr-CA" b="1" dirty="0">
                <a:solidFill>
                  <a:srgbClr val="0070C0"/>
                </a:solidFill>
              </a:rPr>
              <a:t> 2018</a:t>
            </a:r>
            <a:endParaRPr lang="en-US" b="1" dirty="0">
              <a:solidFill>
                <a:srgbClr val="0070C0"/>
              </a:solidFill>
            </a:endParaRPr>
          </a:p>
        </p:txBody>
      </p:sp>
    </p:spTree>
    <p:extLst>
      <p:ext uri="{BB962C8B-B14F-4D97-AF65-F5344CB8AC3E}">
        <p14:creationId xmlns:p14="http://schemas.microsoft.com/office/powerpoint/2010/main" val="2600780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874" y="93153"/>
            <a:ext cx="7683033" cy="683012"/>
          </a:xfrm>
        </p:spPr>
        <p:txBody>
          <a:bodyPr/>
          <a:lstStyle/>
          <a:p>
            <a:pPr algn="ctr"/>
            <a:r>
              <a:rPr lang="fr-CA" b="1" dirty="0">
                <a:solidFill>
                  <a:srgbClr val="0070C0"/>
                </a:solidFill>
              </a:rPr>
              <a:t>Winter 2019</a:t>
            </a:r>
            <a:endParaRPr lang="en-US" b="1" dirty="0">
              <a:solidFill>
                <a:srgbClr val="0070C0"/>
              </a:solidFill>
            </a:endParaRPr>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pic>
        <p:nvPicPr>
          <p:cNvPr id="5" name="Picture 2" descr="Textbook Broke Results">
            <a:extLst>
              <a:ext uri="{FF2B5EF4-FFF2-40B4-BE49-F238E27FC236}">
                <a16:creationId xmlns:a16="http://schemas.microsoft.com/office/drawing/2014/main" id="{E65533D4-C17A-4E04-BE0B-D0A428805E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9457" y="776165"/>
            <a:ext cx="7091142" cy="398876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74C08F3-8124-4E49-AEA2-8A77F6943A53}"/>
              </a:ext>
            </a:extLst>
          </p:cNvPr>
          <p:cNvSpPr txBox="1"/>
          <p:nvPr/>
        </p:nvSpPr>
        <p:spPr>
          <a:xfrm>
            <a:off x="441466" y="4748823"/>
            <a:ext cx="8165851" cy="261610"/>
          </a:xfrm>
          <a:prstGeom prst="rect">
            <a:avLst/>
          </a:prstGeom>
          <a:noFill/>
        </p:spPr>
        <p:txBody>
          <a:bodyPr wrap="square" rtlCol="0">
            <a:spAutoFit/>
          </a:bodyPr>
          <a:lstStyle/>
          <a:p>
            <a:pPr algn="ctr"/>
            <a:r>
              <a:rPr lang="fr-CA" sz="1100" dirty="0">
                <a:latin typeface="Lato" panose="020B0604020202020204" charset="0"/>
                <a:cs typeface="Calibri" panose="020F0502020204030204" pitchFamily="34" charset="0"/>
              </a:rPr>
              <a:t>Émilie Gendron,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Tree>
    <p:extLst>
      <p:ext uri="{BB962C8B-B14F-4D97-AF65-F5344CB8AC3E}">
        <p14:creationId xmlns:p14="http://schemas.microsoft.com/office/powerpoint/2010/main" val="3531918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824" y="88147"/>
            <a:ext cx="7683033" cy="683012"/>
          </a:xfrm>
        </p:spPr>
        <p:txBody>
          <a:bodyPr/>
          <a:lstStyle/>
          <a:p>
            <a:pPr algn="ctr"/>
            <a:r>
              <a:rPr lang="fr-CA" b="1" dirty="0">
                <a:solidFill>
                  <a:srgbClr val="0070C0"/>
                </a:solidFill>
              </a:rPr>
              <a:t>Winter 2019</a:t>
            </a:r>
            <a:endParaRPr lang="en-US" b="1" dirty="0">
              <a:solidFill>
                <a:srgbClr val="0070C0"/>
              </a:solidFill>
            </a:endParaRPr>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pic>
        <p:nvPicPr>
          <p:cNvPr id="6" name="Picture 2" descr="Students' Comments">
            <a:extLst>
              <a:ext uri="{FF2B5EF4-FFF2-40B4-BE49-F238E27FC236}">
                <a16:creationId xmlns:a16="http://schemas.microsoft.com/office/drawing/2014/main" id="{13601B64-453D-4C3F-85D3-814910F576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765" y="771159"/>
            <a:ext cx="6979153" cy="392577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8C0DCFA-0619-4C1B-83EC-C2041A1DB1D2}"/>
              </a:ext>
            </a:extLst>
          </p:cNvPr>
          <p:cNvSpPr txBox="1"/>
          <p:nvPr/>
        </p:nvSpPr>
        <p:spPr>
          <a:xfrm>
            <a:off x="489074" y="4748823"/>
            <a:ext cx="8165851" cy="261610"/>
          </a:xfrm>
          <a:prstGeom prst="rect">
            <a:avLst/>
          </a:prstGeom>
          <a:noFill/>
        </p:spPr>
        <p:txBody>
          <a:bodyPr wrap="square" rtlCol="0">
            <a:spAutoFit/>
          </a:bodyPr>
          <a:lstStyle/>
          <a:p>
            <a:pPr algn="ctr"/>
            <a:r>
              <a:rPr lang="fr-CA" sz="1100" dirty="0">
                <a:latin typeface="Lato" panose="020B0604020202020204" charset="0"/>
                <a:cs typeface="Calibri" panose="020F0502020204030204" pitchFamily="34" charset="0"/>
              </a:rPr>
              <a:t>Émilie Gendron,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Tree>
    <p:extLst>
      <p:ext uri="{BB962C8B-B14F-4D97-AF65-F5344CB8AC3E}">
        <p14:creationId xmlns:p14="http://schemas.microsoft.com/office/powerpoint/2010/main" val="2599669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pic>
        <p:nvPicPr>
          <p:cNvPr id="5" name="Picture 2" descr="Fall 2019 #TextbookBroke Results">
            <a:extLst>
              <a:ext uri="{FF2B5EF4-FFF2-40B4-BE49-F238E27FC236}">
                <a16:creationId xmlns:a16="http://schemas.microsoft.com/office/drawing/2014/main" id="{0168FE35-7E2C-47C6-8B86-97C88C83BD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7850" y="216563"/>
            <a:ext cx="6990849" cy="466056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227D601-9158-41E4-92B2-3A23CEF50262}"/>
              </a:ext>
            </a:extLst>
          </p:cNvPr>
          <p:cNvSpPr txBox="1"/>
          <p:nvPr/>
        </p:nvSpPr>
        <p:spPr>
          <a:xfrm>
            <a:off x="305870" y="4150081"/>
            <a:ext cx="1247705" cy="769441"/>
          </a:xfrm>
          <a:prstGeom prst="rect">
            <a:avLst/>
          </a:prstGeom>
          <a:noFill/>
        </p:spPr>
        <p:txBody>
          <a:bodyPr wrap="square" rtlCol="0">
            <a:spAutoFit/>
          </a:bodyPr>
          <a:lstStyle/>
          <a:p>
            <a:pPr algn="r"/>
            <a:r>
              <a:rPr lang="fr-CA" sz="1100" dirty="0" err="1">
                <a:latin typeface="Lato" panose="020B0604020202020204" charset="0"/>
                <a:cs typeface="Calibri" panose="020F0502020204030204" pitchFamily="34" charset="0"/>
              </a:rPr>
              <a:t>Barotsz</a:t>
            </a:r>
            <a:r>
              <a:rPr lang="fr-CA" sz="1100" dirty="0">
                <a:latin typeface="Lato" panose="020B0604020202020204" charset="0"/>
                <a:cs typeface="Calibri" panose="020F0502020204030204" pitchFamily="34" charset="0"/>
              </a:rPr>
              <a:t> </a:t>
            </a:r>
            <a:r>
              <a:rPr lang="fr-CA" sz="1100" dirty="0" err="1">
                <a:latin typeface="Lato" panose="020B0604020202020204" charset="0"/>
                <a:cs typeface="Calibri" panose="020F0502020204030204" pitchFamily="34" charset="0"/>
              </a:rPr>
              <a:t>Chmura</a:t>
            </a:r>
            <a:r>
              <a:rPr lang="fr-CA" sz="1100" dirty="0">
                <a:latin typeface="Lato" panose="020B0604020202020204" charset="0"/>
                <a:cs typeface="Calibri" panose="020F0502020204030204" pitchFamily="34" charset="0"/>
              </a:rPr>
              <a:t>,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
        <p:nvSpPr>
          <p:cNvPr id="8" name="Title 1">
            <a:extLst>
              <a:ext uri="{FF2B5EF4-FFF2-40B4-BE49-F238E27FC236}">
                <a16:creationId xmlns:a16="http://schemas.microsoft.com/office/drawing/2014/main" id="{8E58D110-D626-43E8-9885-CD2DE5D8230A}"/>
              </a:ext>
            </a:extLst>
          </p:cNvPr>
          <p:cNvSpPr>
            <a:spLocks noGrp="1"/>
          </p:cNvSpPr>
          <p:nvPr>
            <p:ph type="title"/>
          </p:nvPr>
        </p:nvSpPr>
        <p:spPr>
          <a:xfrm>
            <a:off x="79344" y="146485"/>
            <a:ext cx="1474231" cy="1174792"/>
          </a:xfrm>
        </p:spPr>
        <p:txBody>
          <a:bodyPr/>
          <a:lstStyle/>
          <a:p>
            <a:pPr algn="r"/>
            <a:r>
              <a:rPr lang="fr-CA" b="1" dirty="0" err="1">
                <a:solidFill>
                  <a:srgbClr val="0070C0"/>
                </a:solidFill>
              </a:rPr>
              <a:t>Fall</a:t>
            </a:r>
            <a:r>
              <a:rPr lang="fr-CA" b="1" dirty="0">
                <a:solidFill>
                  <a:srgbClr val="0070C0"/>
                </a:solidFill>
              </a:rPr>
              <a:t/>
            </a:r>
            <a:br>
              <a:rPr lang="fr-CA" b="1" dirty="0">
                <a:solidFill>
                  <a:srgbClr val="0070C0"/>
                </a:solidFill>
              </a:rPr>
            </a:br>
            <a:r>
              <a:rPr lang="fr-CA" b="1" dirty="0">
                <a:solidFill>
                  <a:srgbClr val="0070C0"/>
                </a:solidFill>
              </a:rPr>
              <a:t> 2019</a:t>
            </a:r>
            <a:endParaRPr lang="en-US" b="1" dirty="0">
              <a:solidFill>
                <a:srgbClr val="0070C0"/>
              </a:solidFill>
            </a:endParaRPr>
          </a:p>
        </p:txBody>
      </p:sp>
    </p:spTree>
    <p:extLst>
      <p:ext uri="{BB962C8B-B14F-4D97-AF65-F5344CB8AC3E}">
        <p14:creationId xmlns:p14="http://schemas.microsoft.com/office/powerpoint/2010/main" val="3549632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pic>
        <p:nvPicPr>
          <p:cNvPr id="6" name="Picture 2" descr="Fall 2019 #TextbookBroke Comments">
            <a:extLst>
              <a:ext uri="{FF2B5EF4-FFF2-40B4-BE49-F238E27FC236}">
                <a16:creationId xmlns:a16="http://schemas.microsoft.com/office/drawing/2014/main" id="{C6033394-8BE6-4EA0-840C-6A66E9D27C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718" y="266700"/>
            <a:ext cx="6979231" cy="465282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8B69FEF-22E4-4204-B8C8-5477C9E4AB17}"/>
              </a:ext>
            </a:extLst>
          </p:cNvPr>
          <p:cNvSpPr txBox="1"/>
          <p:nvPr/>
        </p:nvSpPr>
        <p:spPr>
          <a:xfrm>
            <a:off x="305870" y="4150081"/>
            <a:ext cx="1247705" cy="769441"/>
          </a:xfrm>
          <a:prstGeom prst="rect">
            <a:avLst/>
          </a:prstGeom>
          <a:noFill/>
        </p:spPr>
        <p:txBody>
          <a:bodyPr wrap="square" rtlCol="0">
            <a:spAutoFit/>
          </a:bodyPr>
          <a:lstStyle/>
          <a:p>
            <a:pPr algn="r"/>
            <a:r>
              <a:rPr lang="fr-CA" sz="1100" dirty="0" err="1">
                <a:latin typeface="Lato" panose="020B0604020202020204" charset="0"/>
                <a:cs typeface="Calibri" panose="020F0502020204030204" pitchFamily="34" charset="0"/>
              </a:rPr>
              <a:t>Barotsz</a:t>
            </a:r>
            <a:r>
              <a:rPr lang="fr-CA" sz="1100" dirty="0">
                <a:latin typeface="Lato" panose="020B0604020202020204" charset="0"/>
                <a:cs typeface="Calibri" panose="020F0502020204030204" pitchFamily="34" charset="0"/>
              </a:rPr>
              <a:t> </a:t>
            </a:r>
            <a:r>
              <a:rPr lang="fr-CA" sz="1100" dirty="0" err="1">
                <a:latin typeface="Lato" panose="020B0604020202020204" charset="0"/>
                <a:cs typeface="Calibri" panose="020F0502020204030204" pitchFamily="34" charset="0"/>
              </a:rPr>
              <a:t>Chmura</a:t>
            </a:r>
            <a:r>
              <a:rPr lang="fr-CA" sz="1100" dirty="0">
                <a:latin typeface="Lato" panose="020B0604020202020204" charset="0"/>
                <a:cs typeface="Calibri" panose="020F0502020204030204" pitchFamily="34" charset="0"/>
              </a:rPr>
              <a:t>,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DC5C3435-BB70-4DB0-99A1-AB797847D892}"/>
              </a:ext>
            </a:extLst>
          </p:cNvPr>
          <p:cNvSpPr>
            <a:spLocks noGrp="1"/>
          </p:cNvSpPr>
          <p:nvPr>
            <p:ph type="title"/>
          </p:nvPr>
        </p:nvSpPr>
        <p:spPr>
          <a:xfrm>
            <a:off x="79344" y="146485"/>
            <a:ext cx="1474231" cy="1174792"/>
          </a:xfrm>
        </p:spPr>
        <p:txBody>
          <a:bodyPr/>
          <a:lstStyle/>
          <a:p>
            <a:pPr algn="r"/>
            <a:r>
              <a:rPr lang="fr-CA" b="1" dirty="0" err="1">
                <a:solidFill>
                  <a:srgbClr val="0070C0"/>
                </a:solidFill>
              </a:rPr>
              <a:t>Fall</a:t>
            </a:r>
            <a:r>
              <a:rPr lang="fr-CA" b="1" dirty="0">
                <a:solidFill>
                  <a:srgbClr val="0070C0"/>
                </a:solidFill>
              </a:rPr>
              <a:t/>
            </a:r>
            <a:br>
              <a:rPr lang="fr-CA" b="1" dirty="0">
                <a:solidFill>
                  <a:srgbClr val="0070C0"/>
                </a:solidFill>
              </a:rPr>
            </a:br>
            <a:r>
              <a:rPr lang="fr-CA" b="1" dirty="0">
                <a:solidFill>
                  <a:srgbClr val="0070C0"/>
                </a:solidFill>
              </a:rPr>
              <a:t> 2019</a:t>
            </a:r>
            <a:endParaRPr lang="en-US" b="1" dirty="0">
              <a:solidFill>
                <a:srgbClr val="0070C0"/>
              </a:solidFill>
            </a:endParaRPr>
          </a:p>
        </p:txBody>
      </p:sp>
    </p:spTree>
    <p:extLst>
      <p:ext uri="{BB962C8B-B14F-4D97-AF65-F5344CB8AC3E}">
        <p14:creationId xmlns:p14="http://schemas.microsoft.com/office/powerpoint/2010/main" val="168822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pic>
        <p:nvPicPr>
          <p:cNvPr id="5" name="Picture 2" descr="https://copyright.uottawa.ca/sites/copyright.uottawa.ca/files/en_textbookbroke.jpg">
            <a:extLst>
              <a:ext uri="{FF2B5EF4-FFF2-40B4-BE49-F238E27FC236}">
                <a16:creationId xmlns:a16="http://schemas.microsoft.com/office/drawing/2014/main" id="{76A4A1FF-ECE3-44AE-B44C-22EE6A9C6E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4338" y="0"/>
            <a:ext cx="6562825" cy="506978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0786581-70CC-40C6-89FA-905F64A3B8F0}"/>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259AA506-51B4-474A-A876-31AB1C0AAF8C}"/>
              </a:ext>
            </a:extLst>
          </p:cNvPr>
          <p:cNvSpPr>
            <a:spLocks noGrp="1"/>
          </p:cNvSpPr>
          <p:nvPr>
            <p:ph type="title"/>
          </p:nvPr>
        </p:nvSpPr>
        <p:spPr>
          <a:xfrm>
            <a:off x="0" y="115057"/>
            <a:ext cx="1965325" cy="1174792"/>
          </a:xfrm>
        </p:spPr>
        <p:txBody>
          <a:bodyPr/>
          <a:lstStyle/>
          <a:p>
            <a:pPr algn="r"/>
            <a:r>
              <a:rPr lang="fr-CA" b="1" dirty="0">
                <a:solidFill>
                  <a:srgbClr val="0070C0"/>
                </a:solidFill>
              </a:rPr>
              <a:t>Winter 2020</a:t>
            </a:r>
            <a:endParaRPr lang="en-US" b="1" dirty="0">
              <a:solidFill>
                <a:srgbClr val="0070C0"/>
              </a:solidFill>
            </a:endParaRPr>
          </a:p>
        </p:txBody>
      </p:sp>
    </p:spTree>
    <p:extLst>
      <p:ext uri="{BB962C8B-B14F-4D97-AF65-F5344CB8AC3E}">
        <p14:creationId xmlns:p14="http://schemas.microsoft.com/office/powerpoint/2010/main" val="4166738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7200" dirty="0">
                <a:solidFill>
                  <a:schemeClr val="accent2"/>
                </a:solidFill>
              </a:rPr>
              <a:t>1.</a:t>
            </a:r>
            <a:endParaRPr sz="7200" dirty="0">
              <a:solidFill>
                <a:schemeClr val="accent2"/>
              </a:solidFill>
            </a:endParaRPr>
          </a:p>
          <a:p>
            <a:pPr marL="0" lvl="0" indent="0" algn="ctr" rtl="0">
              <a:spcBef>
                <a:spcPts val="0"/>
              </a:spcBef>
              <a:spcAft>
                <a:spcPts val="0"/>
              </a:spcAft>
              <a:buNone/>
            </a:pPr>
            <a:r>
              <a:rPr lang="en" dirty="0"/>
              <a:t>TEXTBOOK COSTS</a:t>
            </a:r>
            <a:endParaRPr dirty="0"/>
          </a:p>
        </p:txBody>
      </p:sp>
      <p:sp>
        <p:nvSpPr>
          <p:cNvPr id="112" name="Google Shape;112;p15"/>
          <p:cNvSpPr txBox="1">
            <a:spLocks noGrp="1"/>
          </p:cNvSpPr>
          <p:nvPr>
            <p:ph type="subTitle" idx="1"/>
          </p:nvPr>
        </p:nvSpPr>
        <p:spPr>
          <a:xfrm>
            <a:off x="685800" y="28400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CA" dirty="0"/>
              <a:t>uOttawa and the larger context</a:t>
            </a:r>
            <a:endParaRPr dirty="0"/>
          </a:p>
        </p:txBody>
      </p:sp>
      <p:sp>
        <p:nvSpPr>
          <p:cNvPr id="113" name="Google Shape;113;p15"/>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pic>
        <p:nvPicPr>
          <p:cNvPr id="6" name="Picture 2" descr="https://copyright.uottawa.ca/sites/copyright.uottawa.ca/files/en_comments.jpg">
            <a:extLst>
              <a:ext uri="{FF2B5EF4-FFF2-40B4-BE49-F238E27FC236}">
                <a16:creationId xmlns:a16="http://schemas.microsoft.com/office/drawing/2014/main" id="{E866B011-3D96-467F-8CE0-1099E985CE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4313" y="7074"/>
            <a:ext cx="6555229" cy="506391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2F37837-7AD3-43D2-B5F6-1C4AF8766708}"/>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Copyright Office, </a:t>
            </a:r>
            <a:r>
              <a:rPr lang="fr-CA" sz="1100" dirty="0" err="1">
                <a:latin typeface="Lato" panose="020B0604020202020204" charset="0"/>
                <a:cs typeface="Calibri" panose="020F0502020204030204" pitchFamily="34" charset="0"/>
              </a:rPr>
              <a:t>University</a:t>
            </a:r>
            <a:r>
              <a:rPr lang="fr-CA" sz="1100" dirty="0">
                <a:latin typeface="Lato" panose="020B0604020202020204" charset="0"/>
                <a:cs typeface="Calibri" panose="020F0502020204030204" pitchFamily="34" charset="0"/>
              </a:rPr>
              <a:t> of 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D9842118-59CA-4297-9060-B093224DA7A0}"/>
              </a:ext>
            </a:extLst>
          </p:cNvPr>
          <p:cNvSpPr>
            <a:spLocks noGrp="1"/>
          </p:cNvSpPr>
          <p:nvPr>
            <p:ph type="title"/>
          </p:nvPr>
        </p:nvSpPr>
        <p:spPr>
          <a:xfrm>
            <a:off x="0" y="115057"/>
            <a:ext cx="1965325" cy="1174792"/>
          </a:xfrm>
        </p:spPr>
        <p:txBody>
          <a:bodyPr/>
          <a:lstStyle/>
          <a:p>
            <a:pPr algn="r"/>
            <a:r>
              <a:rPr lang="fr-CA" b="1" dirty="0">
                <a:solidFill>
                  <a:srgbClr val="0070C0"/>
                </a:solidFill>
              </a:rPr>
              <a:t>Winter 2020</a:t>
            </a:r>
            <a:endParaRPr lang="en-US" b="1" dirty="0">
              <a:solidFill>
                <a:srgbClr val="0070C0"/>
              </a:solidFill>
            </a:endParaRPr>
          </a:p>
        </p:txBody>
      </p:sp>
    </p:spTree>
    <p:extLst>
      <p:ext uri="{BB962C8B-B14F-4D97-AF65-F5344CB8AC3E}">
        <p14:creationId xmlns:p14="http://schemas.microsoft.com/office/powerpoint/2010/main" val="1697376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graphicFrame>
        <p:nvGraphicFramePr>
          <p:cNvPr id="4" name="Chart 3">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696345390"/>
              </p:ext>
            </p:extLst>
          </p:nvPr>
        </p:nvGraphicFramePr>
        <p:xfrm>
          <a:off x="201336" y="0"/>
          <a:ext cx="8716162" cy="5143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9644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graphicFrame>
        <p:nvGraphicFramePr>
          <p:cNvPr id="4" name="Chart 3"/>
          <p:cNvGraphicFramePr>
            <a:graphicFrameLocks/>
          </p:cNvGraphicFramePr>
          <p:nvPr>
            <p:extLst>
              <p:ext uri="{D42A27DB-BD31-4B8C-83A1-F6EECF244321}">
                <p14:modId xmlns:p14="http://schemas.microsoft.com/office/powerpoint/2010/main" val="1599520192"/>
              </p:ext>
            </p:extLst>
          </p:nvPr>
        </p:nvGraphicFramePr>
        <p:xfrm>
          <a:off x="106680" y="114300"/>
          <a:ext cx="8922595" cy="48961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80380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graphicFrame>
        <p:nvGraphicFramePr>
          <p:cNvPr id="5" name="Chart 4">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298459807"/>
              </p:ext>
            </p:extLst>
          </p:nvPr>
        </p:nvGraphicFramePr>
        <p:xfrm>
          <a:off x="205739" y="0"/>
          <a:ext cx="8724901" cy="5153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95889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
        <p:nvSpPr>
          <p:cNvPr id="4" name="Title 1"/>
          <p:cNvSpPr>
            <a:spLocks noGrp="1"/>
          </p:cNvSpPr>
          <p:nvPr>
            <p:ph type="title"/>
          </p:nvPr>
        </p:nvSpPr>
        <p:spPr>
          <a:xfrm>
            <a:off x="237161" y="159422"/>
            <a:ext cx="8694295" cy="683012"/>
          </a:xfrm>
        </p:spPr>
        <p:txBody>
          <a:bodyPr/>
          <a:lstStyle/>
          <a:p>
            <a:pPr algn="ctr"/>
            <a:r>
              <a:rPr lang="fr-CA" b="1" dirty="0" err="1">
                <a:solidFill>
                  <a:srgbClr val="0070C0"/>
                </a:solidFill>
              </a:rPr>
              <a:t>uOttawa</a:t>
            </a:r>
            <a:r>
              <a:rPr lang="fr-CA" b="1" dirty="0">
                <a:solidFill>
                  <a:srgbClr val="0070C0"/>
                </a:solidFill>
              </a:rPr>
              <a:t> </a:t>
            </a:r>
            <a:r>
              <a:rPr lang="fr-CA" b="1" dirty="0" err="1">
                <a:solidFill>
                  <a:srgbClr val="0070C0"/>
                </a:solidFill>
              </a:rPr>
              <a:t>Textbook</a:t>
            </a:r>
            <a:r>
              <a:rPr lang="fr-CA" b="1" dirty="0">
                <a:solidFill>
                  <a:srgbClr val="0070C0"/>
                </a:solidFill>
              </a:rPr>
              <a:t> </a:t>
            </a:r>
            <a:r>
              <a:rPr lang="fr-CA" b="1" dirty="0" err="1">
                <a:solidFill>
                  <a:srgbClr val="0070C0"/>
                </a:solidFill>
              </a:rPr>
              <a:t>Cost</a:t>
            </a:r>
            <a:r>
              <a:rPr lang="fr-CA" b="1" dirty="0">
                <a:solidFill>
                  <a:srgbClr val="0070C0"/>
                </a:solidFill>
              </a:rPr>
              <a:t> Data</a:t>
            </a:r>
            <a:endParaRPr lang="en-US" b="1" dirty="0">
              <a:solidFill>
                <a:srgbClr val="0070C0"/>
              </a:solidFill>
            </a:endParaRPr>
          </a:p>
        </p:txBody>
      </p:sp>
      <p:sp>
        <p:nvSpPr>
          <p:cNvPr id="5" name="Google Shape;153;p20"/>
          <p:cNvSpPr txBox="1">
            <a:spLocks/>
          </p:cNvSpPr>
          <p:nvPr/>
        </p:nvSpPr>
        <p:spPr>
          <a:xfrm>
            <a:off x="893698" y="1038540"/>
            <a:ext cx="3517740" cy="319434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2018-2019 and 2019-2020</a:t>
            </a:r>
          </a:p>
          <a:p>
            <a:pPr marL="285750" indent="-285750">
              <a:spcBef>
                <a:spcPts val="600"/>
              </a:spcBef>
              <a:spcAft>
                <a:spcPts val="1200"/>
              </a:spcAft>
              <a:buFont typeface="Arial" panose="020B0604020202020204" pitchFamily="34" charset="0"/>
              <a:buChar char="•"/>
            </a:pPr>
            <a:r>
              <a:rPr lang="fr-CA" sz="1800" dirty="0" err="1">
                <a:latin typeface="Lato" panose="020B0604020202020204" charset="0"/>
              </a:rPr>
              <a:t>Highest</a:t>
            </a:r>
            <a:r>
              <a:rPr lang="fr-CA" sz="1800" dirty="0">
                <a:latin typeface="Lato" panose="020B0604020202020204" charset="0"/>
              </a:rPr>
              <a:t> </a:t>
            </a:r>
            <a:r>
              <a:rPr lang="fr-CA" sz="1800" dirty="0" err="1">
                <a:latin typeface="Lato" panose="020B0604020202020204" charset="0"/>
              </a:rPr>
              <a:t>enrolment</a:t>
            </a:r>
            <a:r>
              <a:rPr lang="fr-CA" sz="1800" dirty="0">
                <a:latin typeface="Lato" panose="020B0604020202020204" charset="0"/>
              </a:rPr>
              <a:t> </a:t>
            </a:r>
            <a:r>
              <a:rPr lang="fr-CA" sz="1800" dirty="0" err="1">
                <a:latin typeface="Lato" panose="020B0604020202020204" charset="0"/>
              </a:rPr>
              <a:t>undergraduate</a:t>
            </a:r>
            <a:r>
              <a:rPr lang="fr-CA" sz="1800" dirty="0">
                <a:latin typeface="Lato" panose="020B0604020202020204" charset="0"/>
              </a:rPr>
              <a:t> programs in </a:t>
            </a:r>
            <a:r>
              <a:rPr lang="fr-CA" sz="1800" dirty="0" err="1">
                <a:latin typeface="Lato" panose="020B0604020202020204" charset="0"/>
              </a:rPr>
              <a:t>each</a:t>
            </a:r>
            <a:r>
              <a:rPr lang="fr-CA" sz="1800" dirty="0">
                <a:latin typeface="Lato" panose="020B0604020202020204" charset="0"/>
              </a:rPr>
              <a:t> </a:t>
            </a:r>
            <a:r>
              <a:rPr lang="fr-CA" sz="1800" dirty="0" err="1">
                <a:latin typeface="Lato" panose="020B0604020202020204" charset="0"/>
              </a:rPr>
              <a:t>faculty</a:t>
            </a:r>
            <a:r>
              <a:rPr lang="fr-CA" sz="1800" dirty="0">
                <a:latin typeface="Lato" panose="020B0604020202020204" charset="0"/>
              </a:rPr>
              <a:t> </a:t>
            </a:r>
          </a:p>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English and French</a:t>
            </a:r>
          </a:p>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First-</a:t>
            </a:r>
            <a:r>
              <a:rPr lang="fr-CA" sz="1800" dirty="0" err="1">
                <a:latin typeface="Lato" panose="020B0604020202020204" charset="0"/>
              </a:rPr>
              <a:t>year</a:t>
            </a:r>
            <a:r>
              <a:rPr lang="fr-CA" sz="1800" dirty="0">
                <a:latin typeface="Lato" panose="020B0604020202020204" charset="0"/>
              </a:rPr>
              <a:t> course </a:t>
            </a:r>
            <a:r>
              <a:rPr lang="fr-CA" sz="1800" dirty="0" err="1">
                <a:latin typeface="Lato" panose="020B0604020202020204" charset="0"/>
              </a:rPr>
              <a:t>sequence</a:t>
            </a:r>
            <a:endParaRPr lang="fr-CA" sz="1800" dirty="0">
              <a:latin typeface="Lato" panose="020B0604020202020204" charset="0"/>
            </a:endParaRPr>
          </a:p>
          <a:p>
            <a:pPr marL="285750" indent="-285750">
              <a:spcBef>
                <a:spcPts val="600"/>
              </a:spcBef>
              <a:spcAft>
                <a:spcPts val="1200"/>
              </a:spcAft>
              <a:buFont typeface="Arial" panose="020B0604020202020204" pitchFamily="34" charset="0"/>
              <a:buChar char="•"/>
            </a:pPr>
            <a:r>
              <a:rPr lang="fr-CA" sz="1800" dirty="0" err="1">
                <a:latin typeface="Lato" panose="020B0604020202020204" charset="0"/>
              </a:rPr>
              <a:t>Required</a:t>
            </a:r>
            <a:r>
              <a:rPr lang="fr-CA" sz="1800" dirty="0">
                <a:latin typeface="Lato" panose="020B0604020202020204" charset="0"/>
              </a:rPr>
              <a:t> </a:t>
            </a:r>
            <a:r>
              <a:rPr lang="fr-CA" sz="1800" dirty="0" err="1">
                <a:latin typeface="Lato" panose="020B0604020202020204" charset="0"/>
              </a:rPr>
              <a:t>materials</a:t>
            </a:r>
            <a:r>
              <a:rPr lang="fr-CA" sz="1800" dirty="0">
                <a:latin typeface="Lato" panose="020B0604020202020204" charset="0"/>
              </a:rPr>
              <a:t> </a:t>
            </a:r>
            <a:r>
              <a:rPr lang="fr-CA" sz="1800" dirty="0" err="1">
                <a:latin typeface="Lato" panose="020B0604020202020204" charset="0"/>
              </a:rPr>
              <a:t>only</a:t>
            </a:r>
            <a:endParaRPr lang="en-US" sz="1800" dirty="0">
              <a:latin typeface="Lato" panose="020B0604020202020204" charset="0"/>
            </a:endParaRPr>
          </a:p>
        </p:txBody>
      </p:sp>
      <p:sp>
        <p:nvSpPr>
          <p:cNvPr id="6" name="Google Shape;154;p20"/>
          <p:cNvSpPr txBox="1">
            <a:spLocks/>
          </p:cNvSpPr>
          <p:nvPr/>
        </p:nvSpPr>
        <p:spPr>
          <a:xfrm>
            <a:off x="4870417" y="1059733"/>
            <a:ext cx="3610158" cy="353824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Bef>
                <a:spcPts val="600"/>
              </a:spcBef>
              <a:spcAft>
                <a:spcPts val="600"/>
              </a:spcAft>
              <a:buFont typeface="Arial" panose="020B0604020202020204" pitchFamily="34" charset="0"/>
              <a:buChar char="•"/>
            </a:pPr>
            <a:r>
              <a:rPr lang="fr-CA" sz="1800" dirty="0">
                <a:latin typeface="Lato" panose="020B0604020202020204" charset="0"/>
              </a:rPr>
              <a:t>Campus Store</a:t>
            </a:r>
          </a:p>
          <a:p>
            <a:pPr marL="285750" indent="-285750">
              <a:spcBef>
                <a:spcPts val="600"/>
              </a:spcBef>
              <a:spcAft>
                <a:spcPts val="600"/>
              </a:spcAft>
              <a:buFont typeface="Arial" panose="020B0604020202020204" pitchFamily="34" charset="0"/>
              <a:buChar char="•"/>
            </a:pPr>
            <a:r>
              <a:rPr lang="fr-CA" sz="1800" dirty="0">
                <a:latin typeface="Lato" panose="020B0604020202020204" charset="0"/>
              </a:rPr>
              <a:t>Agora (2018-2019)</a:t>
            </a:r>
          </a:p>
          <a:p>
            <a:pPr marL="285750" indent="-285750">
              <a:spcBef>
                <a:spcPts val="600"/>
              </a:spcBef>
              <a:spcAft>
                <a:spcPts val="600"/>
              </a:spcAft>
              <a:buFont typeface="Arial" panose="020B0604020202020204" pitchFamily="34" charset="0"/>
              <a:buChar char="•"/>
            </a:pPr>
            <a:r>
              <a:rPr lang="fr-CA" sz="1800" dirty="0" err="1">
                <a:latin typeface="Lato" panose="020B0604020202020204" charset="0"/>
              </a:rPr>
              <a:t>docUcentre</a:t>
            </a:r>
            <a:endParaRPr lang="fr-CA" sz="1800" dirty="0">
              <a:latin typeface="Lato" panose="020B0604020202020204" charset="0"/>
            </a:endParaRPr>
          </a:p>
          <a:p>
            <a:pPr marL="285750" indent="-285750">
              <a:spcBef>
                <a:spcPts val="600"/>
              </a:spcBef>
              <a:spcAft>
                <a:spcPts val="600"/>
              </a:spcAft>
              <a:buFont typeface="Arial" panose="020B0604020202020204" pitchFamily="34" charset="0"/>
              <a:buChar char="•"/>
            </a:pPr>
            <a:r>
              <a:rPr lang="fr-CA" sz="1800" dirty="0" err="1" smtClean="0">
                <a:latin typeface="Lato" panose="020B0604020202020204" charset="0"/>
              </a:rPr>
              <a:t>Rytec</a:t>
            </a:r>
            <a:endParaRPr lang="fr-CA" sz="1800" dirty="0">
              <a:latin typeface="Lato" panose="020B0604020202020204" charset="0"/>
            </a:endParaRPr>
          </a:p>
          <a:p>
            <a:pPr marL="285750" indent="-285750">
              <a:spcBef>
                <a:spcPts val="600"/>
              </a:spcBef>
              <a:spcAft>
                <a:spcPts val="600"/>
              </a:spcAft>
              <a:buFont typeface="Arial" panose="020B0604020202020204" pitchFamily="34" charset="0"/>
              <a:buChar char="•"/>
            </a:pPr>
            <a:r>
              <a:rPr lang="fr-CA" sz="1800" dirty="0" err="1">
                <a:latin typeface="Lato" panose="020B0604020202020204" charset="0"/>
              </a:rPr>
              <a:t>Librarie</a:t>
            </a:r>
            <a:r>
              <a:rPr lang="fr-CA" sz="1800" dirty="0">
                <a:latin typeface="Lato" panose="020B0604020202020204" charset="0"/>
              </a:rPr>
              <a:t> du Soleil</a:t>
            </a:r>
          </a:p>
          <a:p>
            <a:pPr marL="285750" indent="-285750">
              <a:spcBef>
                <a:spcPts val="600"/>
              </a:spcBef>
              <a:spcAft>
                <a:spcPts val="600"/>
              </a:spcAft>
              <a:buFont typeface="Arial" panose="020B0604020202020204" pitchFamily="34" charset="0"/>
              <a:buChar char="•"/>
            </a:pPr>
            <a:r>
              <a:rPr lang="fr-CA" sz="1800" dirty="0">
                <a:latin typeface="Lato" panose="020B0604020202020204" charset="0"/>
              </a:rPr>
              <a:t>Service du livre (droit civil)</a:t>
            </a:r>
          </a:p>
          <a:p>
            <a:pPr marL="285750" indent="-285750">
              <a:spcBef>
                <a:spcPts val="600"/>
              </a:spcBef>
              <a:spcAft>
                <a:spcPts val="600"/>
              </a:spcAft>
              <a:buFont typeface="Arial" panose="020B0604020202020204" pitchFamily="34" charset="0"/>
              <a:buChar char="•"/>
            </a:pPr>
            <a:r>
              <a:rPr lang="fr-CA" sz="1800" dirty="0">
                <a:latin typeface="Lato" panose="020B0604020202020204" charset="0"/>
              </a:rPr>
              <a:t>Common Law </a:t>
            </a:r>
            <a:r>
              <a:rPr lang="fr-CA" sz="1800" dirty="0" err="1">
                <a:latin typeface="Lato" panose="020B0604020202020204" charset="0"/>
              </a:rPr>
              <a:t>Student</a:t>
            </a:r>
            <a:r>
              <a:rPr lang="fr-CA" sz="1800" dirty="0">
                <a:latin typeface="Lato" panose="020B0604020202020204" charset="0"/>
              </a:rPr>
              <a:t> Society </a:t>
            </a:r>
            <a:r>
              <a:rPr lang="fr-CA" sz="1800" dirty="0" err="1">
                <a:latin typeface="Lato" panose="020B0604020202020204" charset="0"/>
              </a:rPr>
              <a:t>Bookstore</a:t>
            </a:r>
            <a:r>
              <a:rPr lang="fr-CA" sz="1800" dirty="0">
                <a:latin typeface="Lato" panose="020B0604020202020204" charset="0"/>
              </a:rPr>
              <a:t> (2018-2019)</a:t>
            </a:r>
          </a:p>
          <a:p>
            <a:pPr>
              <a:spcBef>
                <a:spcPts val="600"/>
              </a:spcBef>
              <a:spcAft>
                <a:spcPts val="600"/>
              </a:spcAft>
            </a:pPr>
            <a:endParaRPr lang="fr-CA" sz="1800" dirty="0">
              <a:latin typeface="Lato" panose="020B0604020202020204" charset="0"/>
            </a:endParaRPr>
          </a:p>
          <a:p>
            <a:pPr>
              <a:spcBef>
                <a:spcPts val="600"/>
              </a:spcBef>
              <a:spcAft>
                <a:spcPts val="600"/>
              </a:spcAft>
            </a:pPr>
            <a:endParaRPr lang="fr-CA" sz="1800" dirty="0">
              <a:latin typeface="Lato" panose="020B0604020202020204" charset="0"/>
            </a:endParaRPr>
          </a:p>
          <a:p>
            <a:pPr>
              <a:spcBef>
                <a:spcPts val="600"/>
              </a:spcBef>
              <a:spcAft>
                <a:spcPts val="600"/>
              </a:spcAft>
            </a:pPr>
            <a:endParaRPr lang="en-US" sz="1800" dirty="0">
              <a:latin typeface="Lato" panose="020B0604020202020204" charset="0"/>
            </a:endParaRPr>
          </a:p>
        </p:txBody>
      </p:sp>
      <p:sp>
        <p:nvSpPr>
          <p:cNvPr id="7" name="Google Shape;155;p20"/>
          <p:cNvSpPr txBox="1">
            <a:spLocks/>
          </p:cNvSpPr>
          <p:nvPr/>
        </p:nvSpPr>
        <p:spPr>
          <a:xfrm>
            <a:off x="5879102" y="1600200"/>
            <a:ext cx="2371200" cy="13899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dirty="0">
              <a:latin typeface="Lato" panose="020B0604020202020204" charset="0"/>
            </a:endParaRPr>
          </a:p>
        </p:txBody>
      </p:sp>
    </p:spTree>
    <p:extLst>
      <p:ext uri="{BB962C8B-B14F-4D97-AF65-F5344CB8AC3E}">
        <p14:creationId xmlns:p14="http://schemas.microsoft.com/office/powerpoint/2010/main" val="1580912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693822EB-E66E-4E03-B4FA-799F470038FD}"/>
              </a:ext>
            </a:extLst>
          </p:cNvPr>
          <p:cNvGraphicFramePr>
            <a:graphicFrameLocks/>
          </p:cNvGraphicFramePr>
          <p:nvPr>
            <p:extLst>
              <p:ext uri="{D42A27DB-BD31-4B8C-83A1-F6EECF244321}">
                <p14:modId xmlns:p14="http://schemas.microsoft.com/office/powerpoint/2010/main" val="1123301395"/>
              </p:ext>
            </p:extLst>
          </p:nvPr>
        </p:nvGraphicFramePr>
        <p:xfrm>
          <a:off x="0" y="0"/>
          <a:ext cx="9144000" cy="50836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47523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954537733"/>
              </p:ext>
            </p:extLst>
          </p:nvPr>
        </p:nvGraphicFramePr>
        <p:xfrm>
          <a:off x="0" y="53596"/>
          <a:ext cx="9229453" cy="503630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05552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graphicFrame>
        <p:nvGraphicFramePr>
          <p:cNvPr id="199" name="Google Shape;199;p24"/>
          <p:cNvGraphicFramePr/>
          <p:nvPr>
            <p:extLst>
              <p:ext uri="{D42A27DB-BD31-4B8C-83A1-F6EECF244321}">
                <p14:modId xmlns:p14="http://schemas.microsoft.com/office/powerpoint/2010/main" val="1314845396"/>
              </p:ext>
            </p:extLst>
          </p:nvPr>
        </p:nvGraphicFramePr>
        <p:xfrm>
          <a:off x="741814" y="1530253"/>
          <a:ext cx="7710848" cy="2942686"/>
        </p:xfrm>
        <a:graphic>
          <a:graphicData uri="http://schemas.openxmlformats.org/drawingml/2006/table">
            <a:tbl>
              <a:tblPr>
                <a:noFill/>
                <a:tableStyleId>{B017C0C6-8359-4641-A3E4-F5FBADD50BCF}</a:tableStyleId>
              </a:tblPr>
              <a:tblGrid>
                <a:gridCol w="2824369">
                  <a:extLst>
                    <a:ext uri="{9D8B030D-6E8A-4147-A177-3AD203B41FA5}">
                      <a16:colId xmlns:a16="http://schemas.microsoft.com/office/drawing/2014/main" val="20000"/>
                    </a:ext>
                  </a:extLst>
                </a:gridCol>
                <a:gridCol w="1892625">
                  <a:extLst>
                    <a:ext uri="{9D8B030D-6E8A-4147-A177-3AD203B41FA5}">
                      <a16:colId xmlns:a16="http://schemas.microsoft.com/office/drawing/2014/main" val="20001"/>
                    </a:ext>
                  </a:extLst>
                </a:gridCol>
                <a:gridCol w="1289611">
                  <a:extLst>
                    <a:ext uri="{9D8B030D-6E8A-4147-A177-3AD203B41FA5}">
                      <a16:colId xmlns:a16="http://schemas.microsoft.com/office/drawing/2014/main" val="20002"/>
                    </a:ext>
                  </a:extLst>
                </a:gridCol>
                <a:gridCol w="1704243">
                  <a:extLst>
                    <a:ext uri="{9D8B030D-6E8A-4147-A177-3AD203B41FA5}">
                      <a16:colId xmlns:a16="http://schemas.microsoft.com/office/drawing/2014/main" val="20003"/>
                    </a:ext>
                  </a:extLst>
                </a:gridCol>
              </a:tblGrid>
              <a:tr h="469318">
                <a:tc>
                  <a:txBody>
                    <a:bodyPr/>
                    <a:lstStyle/>
                    <a:p>
                      <a:pPr marL="0" lvl="0" indent="0" algn="l" rtl="0">
                        <a:spcBef>
                          <a:spcPts val="0"/>
                        </a:spcBef>
                        <a:spcAft>
                          <a:spcPts val="0"/>
                        </a:spcAft>
                        <a:buNone/>
                      </a:pPr>
                      <a:endParaRPr sz="1100"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dk2"/>
                          </a:solidFill>
                          <a:latin typeface="Raleway"/>
                          <a:ea typeface="Raleway"/>
                          <a:cs typeface="Raleway"/>
                          <a:sym typeface="Raleway"/>
                        </a:rPr>
                        <a:t>Campus</a:t>
                      </a:r>
                      <a:r>
                        <a:rPr lang="en" sz="1400" b="1" baseline="0" dirty="0">
                          <a:solidFill>
                            <a:schemeClr val="dk2"/>
                          </a:solidFill>
                          <a:latin typeface="Raleway"/>
                          <a:ea typeface="Raleway"/>
                          <a:cs typeface="Raleway"/>
                          <a:sym typeface="Raleway"/>
                        </a:rPr>
                        <a:t> Store</a:t>
                      </a:r>
                      <a:endParaRPr sz="1400" b="1" dirty="0">
                        <a:solidFill>
                          <a:schemeClr val="dk2"/>
                        </a:solidFill>
                        <a:latin typeface="Raleway"/>
                        <a:ea typeface="Raleway"/>
                        <a:cs typeface="Raleway"/>
                        <a:sym typeface="Raleway"/>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dk2"/>
                          </a:solidFill>
                          <a:latin typeface="Raleway"/>
                          <a:ea typeface="Raleway"/>
                          <a:cs typeface="Raleway"/>
                          <a:sym typeface="Raleway"/>
                        </a:rPr>
                        <a:t>Agora</a:t>
                      </a:r>
                      <a:endParaRPr sz="1400" b="1" dirty="0">
                        <a:solidFill>
                          <a:schemeClr val="dk2"/>
                        </a:solidFill>
                        <a:latin typeface="Raleway"/>
                        <a:ea typeface="Raleway"/>
                        <a:cs typeface="Raleway"/>
                        <a:sym typeface="Raleway"/>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dk2"/>
                          </a:solidFill>
                          <a:latin typeface="Raleway"/>
                          <a:ea typeface="Raleway"/>
                          <a:cs typeface="Raleway"/>
                          <a:sym typeface="Raleway"/>
                        </a:rPr>
                        <a:t>Difference</a:t>
                      </a:r>
                      <a:endParaRPr sz="1400" b="1" dirty="0">
                        <a:solidFill>
                          <a:schemeClr val="dk2"/>
                        </a:solidFill>
                        <a:latin typeface="Raleway"/>
                        <a:ea typeface="Raleway"/>
                        <a:cs typeface="Raleway"/>
                        <a:sym typeface="Raleway"/>
                      </a:endParaRPr>
                    </a:p>
                  </a:txBody>
                  <a:tcPr marL="91425" marR="91425" marT="68575" marB="68575" anchor="ctr">
                    <a:lnL w="9525" cap="flat" cmpd="sng">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extLst>
                  <a:ext uri="{0D108BD9-81ED-4DB2-BD59-A6C34878D82A}">
                    <a16:rowId xmlns:a16="http://schemas.microsoft.com/office/drawing/2014/main" val="10000"/>
                  </a:ext>
                </a:extLst>
              </a:tr>
              <a:tr h="618342">
                <a:tc>
                  <a:txBody>
                    <a:bodyPr/>
                    <a:lstStyle/>
                    <a:p>
                      <a:pPr marL="0" lvl="0" indent="0" algn="r" rtl="0">
                        <a:spcBef>
                          <a:spcPts val="0"/>
                        </a:spcBef>
                        <a:spcAft>
                          <a:spcPts val="0"/>
                        </a:spcAft>
                        <a:buNone/>
                      </a:pPr>
                      <a:r>
                        <a:rPr lang="en" sz="1300" b="1" dirty="0">
                          <a:solidFill>
                            <a:schemeClr val="dk2"/>
                          </a:solidFill>
                          <a:latin typeface="Raleway"/>
                          <a:ea typeface="Raleway"/>
                          <a:cs typeface="Raleway"/>
                          <a:sym typeface="Raleway"/>
                        </a:rPr>
                        <a:t>Writing by Choice</a:t>
                      </a:r>
                      <a:r>
                        <a:rPr lang="en" sz="1300" b="1" baseline="0" dirty="0">
                          <a:solidFill>
                            <a:schemeClr val="dk2"/>
                          </a:solidFill>
                          <a:latin typeface="Raleway"/>
                          <a:ea typeface="Raleway"/>
                          <a:cs typeface="Raleway"/>
                          <a:sym typeface="Raleway"/>
                        </a:rPr>
                        <a:t> </a:t>
                      </a:r>
                    </a:p>
                    <a:p>
                      <a:pPr marL="0" lvl="0" indent="0" algn="r" rtl="0">
                        <a:spcBef>
                          <a:spcPts val="0"/>
                        </a:spcBef>
                        <a:spcAft>
                          <a:spcPts val="0"/>
                        </a:spcAft>
                        <a:buNone/>
                      </a:pPr>
                      <a:r>
                        <a:rPr lang="en" sz="1300" b="1" baseline="0" dirty="0">
                          <a:solidFill>
                            <a:schemeClr val="dk2"/>
                          </a:solidFill>
                          <a:latin typeface="Raleway"/>
                          <a:ea typeface="Raleway"/>
                          <a:cs typeface="Raleway"/>
                          <a:sym typeface="Raleway"/>
                        </a:rPr>
                        <a:t>(ENG1100)</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accent3"/>
                          </a:solidFill>
                          <a:latin typeface="Lato"/>
                          <a:ea typeface="Lato"/>
                          <a:cs typeface="Lato"/>
                          <a:sym typeface="Lato"/>
                        </a:rPr>
                        <a:t>$96.00</a:t>
                      </a:r>
                      <a:endParaRPr sz="1400" b="1" dirty="0">
                        <a:solidFill>
                          <a:schemeClr val="accent3"/>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$84.55</a:t>
                      </a:r>
                      <a:endParaRPr sz="1400" b="1" dirty="0">
                        <a:solidFill>
                          <a:srgbClr val="00B050"/>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11.9%</a:t>
                      </a:r>
                      <a:endParaRPr sz="1400" b="1" dirty="0">
                        <a:solidFill>
                          <a:schemeClr val="accent6">
                            <a:lumMod val="50000"/>
                          </a:schemeClr>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extLst>
                  <a:ext uri="{0D108BD9-81ED-4DB2-BD59-A6C34878D82A}">
                    <a16:rowId xmlns:a16="http://schemas.microsoft.com/office/drawing/2014/main" val="10001"/>
                  </a:ext>
                </a:extLst>
              </a:tr>
              <a:tr h="618342">
                <a:tc>
                  <a:txBody>
                    <a:bodyPr/>
                    <a:lstStyle/>
                    <a:p>
                      <a:pPr marL="0" lvl="0" indent="0" algn="r" rtl="0">
                        <a:spcBef>
                          <a:spcPts val="0"/>
                        </a:spcBef>
                        <a:spcAft>
                          <a:spcPts val="0"/>
                        </a:spcAft>
                        <a:buNone/>
                      </a:pPr>
                      <a:r>
                        <a:rPr lang="en" sz="1300" b="1" dirty="0">
                          <a:solidFill>
                            <a:schemeClr val="dk2"/>
                          </a:solidFill>
                          <a:latin typeface="Raleway"/>
                          <a:ea typeface="Raleway"/>
                          <a:cs typeface="Raleway"/>
                          <a:sym typeface="Raleway"/>
                        </a:rPr>
                        <a:t>Elements of Sociology </a:t>
                      </a:r>
                    </a:p>
                    <a:p>
                      <a:pPr marL="0" lvl="0" indent="0" algn="r" rtl="0">
                        <a:spcBef>
                          <a:spcPts val="0"/>
                        </a:spcBef>
                        <a:spcAft>
                          <a:spcPts val="0"/>
                        </a:spcAft>
                        <a:buNone/>
                      </a:pPr>
                      <a:r>
                        <a:rPr lang="en" sz="1300" b="1" baseline="0" dirty="0">
                          <a:solidFill>
                            <a:schemeClr val="dk2"/>
                          </a:solidFill>
                          <a:latin typeface="Raleway"/>
                          <a:ea typeface="Raleway"/>
                          <a:cs typeface="Raleway"/>
                          <a:sym typeface="Raleway"/>
                        </a:rPr>
                        <a:t>(SOC1101)</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accent3"/>
                          </a:solidFill>
                          <a:latin typeface="Lato"/>
                          <a:ea typeface="Lato"/>
                          <a:cs typeface="Lato"/>
                          <a:sym typeface="Lato"/>
                        </a:rPr>
                        <a:t>$101.50</a:t>
                      </a:r>
                      <a:endParaRPr sz="1400" b="1" dirty="0">
                        <a:solidFill>
                          <a:schemeClr val="accent3"/>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$89.25</a:t>
                      </a:r>
                      <a:endParaRPr sz="1400" b="1" dirty="0">
                        <a:solidFill>
                          <a:srgbClr val="00B050"/>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12.1%</a:t>
                      </a:r>
                    </a:p>
                  </a:txBody>
                  <a:tcPr marL="91425" marR="91425" marT="68575" marB="68575" anchor="ctr">
                    <a:lnL w="9525" cap="flat" cmpd="sng">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extLst>
                  <a:ext uri="{0D108BD9-81ED-4DB2-BD59-A6C34878D82A}">
                    <a16:rowId xmlns:a16="http://schemas.microsoft.com/office/drawing/2014/main" val="10002"/>
                  </a:ext>
                </a:extLst>
              </a:tr>
              <a:tr h="618342">
                <a:tc>
                  <a:txBody>
                    <a:bodyPr/>
                    <a:lstStyle/>
                    <a:p>
                      <a:pPr marL="0" lvl="0" indent="0" algn="r" rtl="0">
                        <a:spcBef>
                          <a:spcPts val="0"/>
                        </a:spcBef>
                        <a:spcAft>
                          <a:spcPts val="0"/>
                        </a:spcAft>
                        <a:buNone/>
                      </a:pPr>
                      <a:r>
                        <a:rPr lang="fr-CA" sz="1300" b="1" dirty="0">
                          <a:solidFill>
                            <a:schemeClr val="dk2"/>
                          </a:solidFill>
                          <a:latin typeface="Raleway"/>
                          <a:ea typeface="Raleway"/>
                          <a:cs typeface="Raleway"/>
                          <a:sym typeface="Raleway"/>
                        </a:rPr>
                        <a:t>Engineering</a:t>
                      </a:r>
                      <a:r>
                        <a:rPr lang="fr-CA" sz="1300" b="1" baseline="0" dirty="0">
                          <a:solidFill>
                            <a:schemeClr val="dk2"/>
                          </a:solidFill>
                          <a:latin typeface="Raleway"/>
                          <a:ea typeface="Raleway"/>
                          <a:cs typeface="Raleway"/>
                          <a:sym typeface="Raleway"/>
                        </a:rPr>
                        <a:t> </a:t>
                      </a:r>
                      <a:r>
                        <a:rPr lang="fr-CA" sz="1300" b="1" baseline="0" dirty="0" err="1">
                          <a:solidFill>
                            <a:schemeClr val="dk2"/>
                          </a:solidFill>
                          <a:latin typeface="Raleway"/>
                          <a:ea typeface="Raleway"/>
                          <a:cs typeface="Raleway"/>
                          <a:sym typeface="Raleway"/>
                        </a:rPr>
                        <a:t>Problem</a:t>
                      </a:r>
                      <a:r>
                        <a:rPr lang="fr-CA" sz="1300" b="1" baseline="0" dirty="0">
                          <a:solidFill>
                            <a:schemeClr val="dk2"/>
                          </a:solidFill>
                          <a:latin typeface="Raleway"/>
                          <a:ea typeface="Raleway"/>
                          <a:cs typeface="Raleway"/>
                          <a:sym typeface="Raleway"/>
                        </a:rPr>
                        <a:t> </a:t>
                      </a:r>
                      <a:r>
                        <a:rPr lang="fr-CA" sz="1300" b="1" baseline="0" dirty="0" err="1">
                          <a:solidFill>
                            <a:schemeClr val="dk2"/>
                          </a:solidFill>
                          <a:latin typeface="Raleway"/>
                          <a:ea typeface="Raleway"/>
                          <a:cs typeface="Raleway"/>
                          <a:sym typeface="Raleway"/>
                        </a:rPr>
                        <a:t>Solving</a:t>
                      </a:r>
                      <a:r>
                        <a:rPr lang="fr-CA" sz="1300" b="1" baseline="0" dirty="0">
                          <a:solidFill>
                            <a:schemeClr val="dk2"/>
                          </a:solidFill>
                          <a:latin typeface="Raleway"/>
                          <a:ea typeface="Raleway"/>
                          <a:cs typeface="Raleway"/>
                          <a:sym typeface="Raleway"/>
                        </a:rPr>
                        <a:t> </a:t>
                      </a:r>
                      <a:r>
                        <a:rPr lang="fr-CA" sz="1300" b="1" baseline="0" dirty="0" err="1">
                          <a:solidFill>
                            <a:schemeClr val="dk2"/>
                          </a:solidFill>
                          <a:latin typeface="Raleway"/>
                          <a:ea typeface="Raleway"/>
                          <a:cs typeface="Raleway"/>
                          <a:sym typeface="Raleway"/>
                        </a:rPr>
                        <a:t>with</a:t>
                      </a:r>
                      <a:r>
                        <a:rPr lang="fr-CA" sz="1300" b="1" baseline="0" dirty="0">
                          <a:solidFill>
                            <a:schemeClr val="dk2"/>
                          </a:solidFill>
                          <a:latin typeface="Raleway"/>
                          <a:ea typeface="Raleway"/>
                          <a:cs typeface="Raleway"/>
                          <a:sym typeface="Raleway"/>
                        </a:rPr>
                        <a:t> C (GNG1106)</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3"/>
                          </a:solidFill>
                          <a:latin typeface="Lato"/>
                          <a:ea typeface="Lato"/>
                          <a:cs typeface="Lato"/>
                          <a:sym typeface="Lato"/>
                        </a:rPr>
                        <a:t>$214.75</a:t>
                      </a:r>
                      <a:endParaRPr sz="1400" b="1" dirty="0">
                        <a:solidFill>
                          <a:schemeClr val="accent3"/>
                        </a:solidFill>
                        <a:latin typeface="Lato"/>
                        <a:ea typeface="Lato"/>
                        <a:cs typeface="Lato"/>
                        <a:sym typeface="Lato"/>
                      </a:endParaRP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$189.13</a:t>
                      </a: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11.9%</a:t>
                      </a:r>
                      <a:endParaRPr sz="1400" b="1" dirty="0">
                        <a:solidFill>
                          <a:schemeClr val="accent6">
                            <a:lumMod val="50000"/>
                          </a:schemeClr>
                        </a:solidFill>
                        <a:latin typeface="Lato"/>
                        <a:ea typeface="Lato"/>
                        <a:cs typeface="Lato"/>
                        <a:sym typeface="Lato"/>
                      </a:endParaRPr>
                    </a:p>
                  </a:txBody>
                  <a:tcPr marL="91425" marR="91425" marT="68575" marB="68575" anchor="ctr">
                    <a:lnL w="9525" cap="flat" cmpd="sng" algn="ctr">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extLst>
                  <a:ext uri="{0D108BD9-81ED-4DB2-BD59-A6C34878D82A}">
                    <a16:rowId xmlns:a16="http://schemas.microsoft.com/office/drawing/2014/main" val="1391888218"/>
                  </a:ext>
                </a:extLst>
              </a:tr>
              <a:tr h="618342">
                <a:tc>
                  <a:txBody>
                    <a:bodyPr/>
                    <a:lstStyle/>
                    <a:p>
                      <a:pPr marL="0" lvl="0" indent="0" algn="r" rtl="0">
                        <a:spcBef>
                          <a:spcPts val="0"/>
                        </a:spcBef>
                        <a:spcAft>
                          <a:spcPts val="0"/>
                        </a:spcAft>
                        <a:buNone/>
                      </a:pPr>
                      <a:r>
                        <a:rPr lang="fr-CA" sz="1300" b="1" dirty="0">
                          <a:solidFill>
                            <a:schemeClr val="dk2"/>
                          </a:solidFill>
                          <a:latin typeface="Raleway"/>
                          <a:ea typeface="Raleway"/>
                          <a:cs typeface="Raleway"/>
                          <a:sym typeface="Raleway"/>
                        </a:rPr>
                        <a:t>Canadian</a:t>
                      </a:r>
                      <a:r>
                        <a:rPr lang="fr-CA" sz="1300" b="1" baseline="0" dirty="0">
                          <a:solidFill>
                            <a:schemeClr val="dk2"/>
                          </a:solidFill>
                          <a:latin typeface="Raleway"/>
                          <a:ea typeface="Raleway"/>
                          <a:cs typeface="Raleway"/>
                          <a:sym typeface="Raleway"/>
                        </a:rPr>
                        <a:t> Business and Society (ADM1301)</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3"/>
                          </a:solidFill>
                          <a:latin typeface="Lato"/>
                          <a:ea typeface="Lato"/>
                          <a:cs typeface="Lato"/>
                          <a:sym typeface="Lato"/>
                        </a:rPr>
                        <a:t>$135.75</a:t>
                      </a:r>
                      <a:endParaRPr sz="1400" b="1" dirty="0">
                        <a:solidFill>
                          <a:schemeClr val="accent3"/>
                        </a:solidFill>
                        <a:latin typeface="Lato"/>
                        <a:ea typeface="Lato"/>
                        <a:cs typeface="Lato"/>
                        <a:sym typeface="Lato"/>
                      </a:endParaRP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$118.86</a:t>
                      </a: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12.4%</a:t>
                      </a:r>
                    </a:p>
                  </a:txBody>
                  <a:tcPr marL="91425" marR="91425" marT="68575" marB="68575" anchor="ctr">
                    <a:lnL w="9525" cap="flat" cmpd="sng" algn="ctr">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extLst>
                  <a:ext uri="{0D108BD9-81ED-4DB2-BD59-A6C34878D82A}">
                    <a16:rowId xmlns:a16="http://schemas.microsoft.com/office/drawing/2014/main" val="2085108353"/>
                  </a:ext>
                </a:extLst>
              </a:tr>
            </a:tbl>
          </a:graphicData>
        </a:graphic>
      </p:graphicFrame>
      <p:sp>
        <p:nvSpPr>
          <p:cNvPr id="200" name="Google Shape;200;p24"/>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
        <p:nvSpPr>
          <p:cNvPr id="5" name="Title 1"/>
          <p:cNvSpPr txBox="1">
            <a:spLocks/>
          </p:cNvSpPr>
          <p:nvPr/>
        </p:nvSpPr>
        <p:spPr>
          <a:xfrm>
            <a:off x="223338" y="237510"/>
            <a:ext cx="8694295" cy="68301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pPr algn="ctr"/>
            <a:r>
              <a:rPr lang="fr-CA" sz="2900" b="1" dirty="0" smtClean="0">
                <a:solidFill>
                  <a:srgbClr val="0070C0"/>
                </a:solidFill>
              </a:rPr>
              <a:t>Campus </a:t>
            </a:r>
            <a:r>
              <a:rPr lang="fr-CA" sz="2900" b="1" dirty="0">
                <a:solidFill>
                  <a:srgbClr val="0070C0"/>
                </a:solidFill>
              </a:rPr>
              <a:t>Store vs Agora, 2018-2019</a:t>
            </a:r>
            <a:endParaRPr lang="en-US" sz="2900" b="1" dirty="0">
              <a:solidFill>
                <a:srgbClr val="0070C0"/>
              </a:solidFill>
            </a:endParaRPr>
          </a:p>
        </p:txBody>
      </p:sp>
      <p:sp>
        <p:nvSpPr>
          <p:cNvPr id="2" name="Rectangle 1">
            <a:extLst>
              <a:ext uri="{FF2B5EF4-FFF2-40B4-BE49-F238E27FC236}">
                <a16:creationId xmlns:a16="http://schemas.microsoft.com/office/drawing/2014/main" id="{7ADC8FD5-F9E9-4077-860A-5C4B350A342F}"/>
              </a:ext>
            </a:extLst>
          </p:cNvPr>
          <p:cNvSpPr/>
          <p:nvPr/>
        </p:nvSpPr>
        <p:spPr>
          <a:xfrm>
            <a:off x="741814" y="4696929"/>
            <a:ext cx="7657344" cy="307777"/>
          </a:xfrm>
          <a:prstGeom prst="rect">
            <a:avLst/>
          </a:prstGeom>
        </p:spPr>
        <p:txBody>
          <a:bodyPr wrap="square">
            <a:spAutoFit/>
          </a:bodyPr>
          <a:lstStyle/>
          <a:p>
            <a:pPr lvl="0" algn="ctr"/>
            <a:r>
              <a:rPr lang="en-CA" dirty="0">
                <a:latin typeface="Lato" panose="020B0604020202020204" charset="0"/>
              </a:rPr>
              <a:t>Selected examples of textbooks, same format and same condition, at each store</a:t>
            </a:r>
          </a:p>
        </p:txBody>
      </p:sp>
      <p:sp>
        <p:nvSpPr>
          <p:cNvPr id="6" name="Rectangle 5">
            <a:extLst>
              <a:ext uri="{FF2B5EF4-FFF2-40B4-BE49-F238E27FC236}">
                <a16:creationId xmlns:a16="http://schemas.microsoft.com/office/drawing/2014/main" id="{7ADC8FD5-F9E9-4077-860A-5C4B350A342F}"/>
              </a:ext>
            </a:extLst>
          </p:cNvPr>
          <p:cNvSpPr/>
          <p:nvPr/>
        </p:nvSpPr>
        <p:spPr>
          <a:xfrm>
            <a:off x="741814" y="1000655"/>
            <a:ext cx="7657344" cy="369332"/>
          </a:xfrm>
          <a:prstGeom prst="rect">
            <a:avLst/>
          </a:prstGeom>
        </p:spPr>
        <p:txBody>
          <a:bodyPr wrap="square">
            <a:spAutoFit/>
          </a:bodyPr>
          <a:lstStyle/>
          <a:p>
            <a:pPr lvl="0" algn="ctr"/>
            <a:r>
              <a:rPr lang="en-CA" sz="1800" b="1" dirty="0">
                <a:latin typeface="Lato" panose="020B0604020202020204" charset="0"/>
              </a:rPr>
              <a:t>Average:  9.8%	Median: 12.0%</a:t>
            </a:r>
          </a:p>
        </p:txBody>
      </p:sp>
    </p:spTree>
    <p:extLst>
      <p:ext uri="{BB962C8B-B14F-4D97-AF65-F5344CB8AC3E}">
        <p14:creationId xmlns:p14="http://schemas.microsoft.com/office/powerpoint/2010/main" val="36888701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50" name="Google Shape;250;p28"/>
          <p:cNvSpPr txBox="1"/>
          <p:nvPr/>
        </p:nvSpPr>
        <p:spPr>
          <a:xfrm>
            <a:off x="2417194" y="3711977"/>
            <a:ext cx="2284346" cy="103559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Broadview Pocket Guide to Writing </a:t>
            </a:r>
            <a:r>
              <a:rPr lang="en" sz="1600" dirty="0">
                <a:latin typeface="Lato"/>
                <a:ea typeface="Lato"/>
                <a:cs typeface="Lato"/>
                <a:sym typeface="Lato"/>
              </a:rPr>
              <a:t>(4</a:t>
            </a:r>
            <a:r>
              <a:rPr lang="en" sz="1600" baseline="30000" dirty="0">
                <a:latin typeface="Lato"/>
                <a:ea typeface="Lato"/>
                <a:cs typeface="Lato"/>
                <a:sym typeface="Lato"/>
              </a:rPr>
              <a:t>th</a:t>
            </a:r>
            <a:r>
              <a:rPr lang="en" sz="1600" dirty="0">
                <a:latin typeface="Lato"/>
                <a:ea typeface="Lato"/>
                <a:cs typeface="Lato"/>
                <a:sym typeface="Lato"/>
              </a:rPr>
              <a:t> ed.) (Broadview) </a:t>
            </a:r>
            <a:r>
              <a:rPr lang="en" sz="1600" b="1" dirty="0">
                <a:latin typeface="Lato"/>
                <a:ea typeface="Lato"/>
                <a:cs typeface="Lato"/>
                <a:sym typeface="Lato"/>
              </a:rPr>
              <a:t>$21.50</a:t>
            </a:r>
            <a:endParaRPr sz="1200" b="1" dirty="0">
              <a:latin typeface="Lato"/>
              <a:ea typeface="Lato"/>
              <a:cs typeface="Lato"/>
              <a:sym typeface="Lato"/>
            </a:endParaRPr>
          </a:p>
        </p:txBody>
      </p:sp>
      <p:sp>
        <p:nvSpPr>
          <p:cNvPr id="251" name="Google Shape;251;p28"/>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
        <p:nvSpPr>
          <p:cNvPr id="14" name="Title 1"/>
          <p:cNvSpPr txBox="1">
            <a:spLocks/>
          </p:cNvSpPr>
          <p:nvPr/>
        </p:nvSpPr>
        <p:spPr>
          <a:xfrm>
            <a:off x="262327" y="268479"/>
            <a:ext cx="8694295" cy="68301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pPr algn="ctr"/>
            <a:r>
              <a:rPr lang="fr-CA" b="1" dirty="0" err="1" smtClean="0">
                <a:solidFill>
                  <a:srgbClr val="0070C0"/>
                </a:solidFill>
              </a:rPr>
              <a:t>Differences</a:t>
            </a:r>
            <a:r>
              <a:rPr lang="fr-CA" b="1" dirty="0" smtClean="0">
                <a:solidFill>
                  <a:srgbClr val="0070C0"/>
                </a:solidFill>
              </a:rPr>
              <a:t> </a:t>
            </a:r>
            <a:r>
              <a:rPr lang="fr-CA" b="1" dirty="0">
                <a:solidFill>
                  <a:srgbClr val="0070C0"/>
                </a:solidFill>
              </a:rPr>
              <a:t>by Section</a:t>
            </a:r>
            <a:endParaRPr lang="en-US" b="1" dirty="0">
              <a:solidFill>
                <a:srgbClr val="0070C0"/>
              </a:solidFill>
            </a:endParaRPr>
          </a:p>
        </p:txBody>
      </p:sp>
      <p:sp>
        <p:nvSpPr>
          <p:cNvPr id="15" name="Rectangle 14">
            <a:extLst>
              <a:ext uri="{FF2B5EF4-FFF2-40B4-BE49-F238E27FC236}">
                <a16:creationId xmlns:a16="http://schemas.microsoft.com/office/drawing/2014/main" id="{7ADC8FD5-F9E9-4077-860A-5C4B350A342F}"/>
              </a:ext>
            </a:extLst>
          </p:cNvPr>
          <p:cNvSpPr/>
          <p:nvPr/>
        </p:nvSpPr>
        <p:spPr>
          <a:xfrm>
            <a:off x="741814" y="1000655"/>
            <a:ext cx="7657344" cy="646331"/>
          </a:xfrm>
          <a:prstGeom prst="rect">
            <a:avLst/>
          </a:prstGeom>
        </p:spPr>
        <p:txBody>
          <a:bodyPr wrap="square">
            <a:spAutoFit/>
          </a:bodyPr>
          <a:lstStyle/>
          <a:p>
            <a:pPr lvl="0" algn="ctr"/>
            <a:r>
              <a:rPr lang="en-CA" sz="1800" dirty="0">
                <a:latin typeface="Lato" panose="020B0604020202020204" charset="0"/>
              </a:rPr>
              <a:t>ENG1100 – Workshop in Essay Writing (Fall 2019)</a:t>
            </a:r>
          </a:p>
          <a:p>
            <a:pPr lvl="0" algn="ctr"/>
            <a:r>
              <a:rPr lang="en-CA" sz="1800" dirty="0">
                <a:latin typeface="Lato" panose="020B0604020202020204" charset="0"/>
              </a:rPr>
              <a:t>44 sections</a:t>
            </a:r>
          </a:p>
        </p:txBody>
      </p:sp>
      <p:sp>
        <p:nvSpPr>
          <p:cNvPr id="18" name="Google Shape;244;p28"/>
          <p:cNvSpPr txBox="1"/>
          <p:nvPr/>
        </p:nvSpPr>
        <p:spPr>
          <a:xfrm>
            <a:off x="2451983" y="2314766"/>
            <a:ext cx="2120017" cy="684658"/>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Writing by Choice </a:t>
            </a:r>
            <a:r>
              <a:rPr lang="en" sz="1600" dirty="0">
                <a:latin typeface="Lato"/>
                <a:ea typeface="Lato"/>
                <a:cs typeface="Lato"/>
                <a:sym typeface="Lato"/>
              </a:rPr>
              <a:t>(3</a:t>
            </a:r>
            <a:r>
              <a:rPr lang="en" sz="1600" baseline="30000" dirty="0">
                <a:latin typeface="Lato"/>
                <a:ea typeface="Lato"/>
                <a:cs typeface="Lato"/>
                <a:sym typeface="Lato"/>
              </a:rPr>
              <a:t>rd</a:t>
            </a:r>
            <a:r>
              <a:rPr lang="en" sz="1600" dirty="0">
                <a:latin typeface="Lato"/>
                <a:ea typeface="Lato"/>
                <a:cs typeface="Lato"/>
                <a:sym typeface="Lato"/>
              </a:rPr>
              <a:t> ed.) (OUP) </a:t>
            </a:r>
            <a:r>
              <a:rPr lang="en" sz="1600" b="1" dirty="0">
                <a:latin typeface="Lato"/>
                <a:ea typeface="Lato"/>
                <a:cs typeface="Lato"/>
                <a:sym typeface="Lato"/>
              </a:rPr>
              <a:t>$101.50</a:t>
            </a:r>
            <a:endParaRPr sz="1200" b="1" dirty="0">
              <a:latin typeface="Lato"/>
              <a:ea typeface="Lato"/>
              <a:cs typeface="Lato"/>
              <a:sym typeface="Lato"/>
            </a:endParaRPr>
          </a:p>
        </p:txBody>
      </p:sp>
      <p:sp>
        <p:nvSpPr>
          <p:cNvPr id="21" name="Google Shape;250;p28"/>
          <p:cNvSpPr txBox="1"/>
          <p:nvPr/>
        </p:nvSpPr>
        <p:spPr>
          <a:xfrm>
            <a:off x="4648994" y="2314766"/>
            <a:ext cx="1965961" cy="127659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Norton Field Guide to Writing with Readings &amp; Handbook </a:t>
            </a:r>
            <a:r>
              <a:rPr lang="en" sz="1600" dirty="0">
                <a:latin typeface="Lato"/>
                <a:ea typeface="Lato"/>
                <a:cs typeface="Lato"/>
                <a:sym typeface="Lato"/>
              </a:rPr>
              <a:t>(5</a:t>
            </a:r>
            <a:r>
              <a:rPr lang="en" sz="1600" baseline="30000" dirty="0">
                <a:latin typeface="Lato"/>
                <a:ea typeface="Lato"/>
                <a:cs typeface="Lato"/>
                <a:sym typeface="Lato"/>
              </a:rPr>
              <a:t>th</a:t>
            </a:r>
            <a:r>
              <a:rPr lang="en" sz="1600" dirty="0">
                <a:latin typeface="Lato"/>
                <a:ea typeface="Lato"/>
                <a:cs typeface="Lato"/>
                <a:sym typeface="Lato"/>
              </a:rPr>
              <a:t> ed.) (Norton) </a:t>
            </a:r>
            <a:r>
              <a:rPr lang="en" sz="1600" b="1" dirty="0">
                <a:latin typeface="Lato"/>
                <a:ea typeface="Lato"/>
                <a:cs typeface="Lato"/>
                <a:sym typeface="Lato"/>
              </a:rPr>
              <a:t>$124.75</a:t>
            </a:r>
            <a:endParaRPr sz="1200" b="1" dirty="0">
              <a:latin typeface="Lato"/>
              <a:ea typeface="Lato"/>
              <a:cs typeface="Lato"/>
              <a:sym typeface="Lato"/>
            </a:endParaRPr>
          </a:p>
        </p:txBody>
      </p:sp>
      <p:grpSp>
        <p:nvGrpSpPr>
          <p:cNvPr id="22" name="Google Shape;245;p28"/>
          <p:cNvGrpSpPr/>
          <p:nvPr/>
        </p:nvGrpSpPr>
        <p:grpSpPr>
          <a:xfrm>
            <a:off x="262327" y="1712836"/>
            <a:ext cx="2007157" cy="1322766"/>
            <a:chOff x="-41197" y="1189989"/>
            <a:chExt cx="2007157" cy="1763688"/>
          </a:xfrm>
        </p:grpSpPr>
        <p:sp>
          <p:nvSpPr>
            <p:cNvPr id="23" name="Google Shape;246;p28"/>
            <p:cNvSpPr/>
            <p:nvPr/>
          </p:nvSpPr>
          <p:spPr>
            <a:xfrm>
              <a:off x="0" y="1189989"/>
              <a:ext cx="1965960" cy="669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32 sections</a:t>
              </a:r>
              <a:endParaRPr sz="2400" dirty="0">
                <a:solidFill>
                  <a:schemeClr val="lt1"/>
                </a:solidFill>
                <a:latin typeface="Raleway"/>
                <a:ea typeface="Raleway"/>
                <a:cs typeface="Raleway"/>
                <a:sym typeface="Raleway"/>
              </a:endParaRPr>
            </a:p>
          </p:txBody>
        </p:sp>
        <p:sp>
          <p:nvSpPr>
            <p:cNvPr id="24" name="Google Shape;247;p28"/>
            <p:cNvSpPr txBox="1"/>
            <p:nvPr/>
          </p:nvSpPr>
          <p:spPr>
            <a:xfrm>
              <a:off x="-41197" y="1968865"/>
              <a:ext cx="1965960" cy="98481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fr-CA" sz="1600" dirty="0">
                  <a:latin typeface="Lato"/>
                  <a:ea typeface="Lato"/>
                  <a:cs typeface="Lato"/>
                  <a:sym typeface="Lato"/>
                </a:rPr>
                <a:t>None </a:t>
              </a:r>
              <a:r>
                <a:rPr lang="fr-CA" sz="1600" dirty="0" err="1">
                  <a:latin typeface="Lato"/>
                  <a:ea typeface="Lato"/>
                  <a:cs typeface="Lato"/>
                  <a:sym typeface="Lato"/>
                </a:rPr>
                <a:t>assigned</a:t>
              </a:r>
              <a:endParaRPr sz="1600" dirty="0">
                <a:latin typeface="Lato"/>
                <a:ea typeface="Lato"/>
                <a:cs typeface="Lato"/>
                <a:sym typeface="Lato"/>
              </a:endParaRPr>
            </a:p>
          </p:txBody>
        </p:sp>
      </p:grpSp>
      <p:sp>
        <p:nvSpPr>
          <p:cNvPr id="27" name="Google Shape;246;p28"/>
          <p:cNvSpPr/>
          <p:nvPr/>
        </p:nvSpPr>
        <p:spPr>
          <a:xfrm>
            <a:off x="4721648" y="1712836"/>
            <a:ext cx="1965960" cy="501750"/>
          </a:xfrm>
          <a:prstGeom prst="homePlate">
            <a:avLst>
              <a:gd name="adj" fmla="val 50000"/>
            </a:avLst>
          </a:prstGeom>
          <a:solidFill>
            <a:srgbClr val="FFC000"/>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4 sections</a:t>
            </a:r>
            <a:endParaRPr sz="2400" dirty="0">
              <a:solidFill>
                <a:schemeClr val="lt1"/>
              </a:solidFill>
              <a:latin typeface="Raleway"/>
              <a:ea typeface="Raleway"/>
              <a:cs typeface="Raleway"/>
              <a:sym typeface="Raleway"/>
            </a:endParaRPr>
          </a:p>
        </p:txBody>
      </p:sp>
      <p:sp>
        <p:nvSpPr>
          <p:cNvPr id="28" name="Google Shape;246;p28"/>
          <p:cNvSpPr/>
          <p:nvPr/>
        </p:nvSpPr>
        <p:spPr>
          <a:xfrm>
            <a:off x="2476259" y="1730001"/>
            <a:ext cx="1965960" cy="501750"/>
          </a:xfrm>
          <a:prstGeom prst="homePlate">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5 sections</a:t>
            </a:r>
            <a:endParaRPr sz="2400" dirty="0">
              <a:solidFill>
                <a:schemeClr val="lt1"/>
              </a:solidFill>
              <a:latin typeface="Raleway"/>
              <a:ea typeface="Raleway"/>
              <a:cs typeface="Raleway"/>
              <a:sym typeface="Raleway"/>
            </a:endParaRPr>
          </a:p>
        </p:txBody>
      </p:sp>
      <p:sp>
        <p:nvSpPr>
          <p:cNvPr id="29" name="Google Shape;244;p28"/>
          <p:cNvSpPr txBox="1"/>
          <p:nvPr/>
        </p:nvSpPr>
        <p:spPr>
          <a:xfrm>
            <a:off x="215783" y="3711977"/>
            <a:ext cx="2236200" cy="1256628"/>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Checkmate: A Writing Reference for Canadians </a:t>
            </a:r>
            <a:r>
              <a:rPr lang="en" sz="1600" dirty="0">
                <a:latin typeface="Lato"/>
                <a:ea typeface="Lato"/>
                <a:cs typeface="Lato"/>
                <a:sym typeface="Lato"/>
              </a:rPr>
              <a:t>(3</a:t>
            </a:r>
            <a:r>
              <a:rPr lang="en" sz="1600" baseline="30000" dirty="0">
                <a:latin typeface="Lato"/>
                <a:ea typeface="Lato"/>
                <a:cs typeface="Lato"/>
                <a:sym typeface="Lato"/>
              </a:rPr>
              <a:t>rd</a:t>
            </a:r>
            <a:r>
              <a:rPr lang="en" sz="1600" dirty="0">
                <a:latin typeface="Lato"/>
                <a:ea typeface="Lato"/>
                <a:cs typeface="Lato"/>
                <a:sym typeface="Lato"/>
              </a:rPr>
              <a:t> ed.) (Nelson) </a:t>
            </a:r>
            <a:r>
              <a:rPr lang="en" sz="1600" b="1" dirty="0">
                <a:latin typeface="Lato"/>
                <a:ea typeface="Lato"/>
                <a:cs typeface="Lato"/>
                <a:sym typeface="Lato"/>
              </a:rPr>
              <a:t>$84.25</a:t>
            </a:r>
            <a:endParaRPr sz="1200" b="1" dirty="0">
              <a:latin typeface="Lato"/>
              <a:ea typeface="Lato"/>
              <a:cs typeface="Lato"/>
              <a:sym typeface="Lato"/>
            </a:endParaRPr>
          </a:p>
        </p:txBody>
      </p:sp>
      <p:sp>
        <p:nvSpPr>
          <p:cNvPr id="30" name="Google Shape;246;p28"/>
          <p:cNvSpPr/>
          <p:nvPr/>
        </p:nvSpPr>
        <p:spPr>
          <a:xfrm>
            <a:off x="2476259" y="3164955"/>
            <a:ext cx="1965960" cy="501750"/>
          </a:xfrm>
          <a:prstGeom prst="homePlate">
            <a:avLst>
              <a:gd name="adj" fmla="val 50000"/>
            </a:avLst>
          </a:prstGeom>
          <a:solidFill>
            <a:srgbClr val="00B050"/>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1 section</a:t>
            </a:r>
            <a:endParaRPr sz="2400" dirty="0">
              <a:solidFill>
                <a:schemeClr val="lt1"/>
              </a:solidFill>
              <a:latin typeface="Raleway"/>
              <a:ea typeface="Raleway"/>
              <a:cs typeface="Raleway"/>
              <a:sym typeface="Raleway"/>
            </a:endParaRPr>
          </a:p>
        </p:txBody>
      </p:sp>
      <p:sp>
        <p:nvSpPr>
          <p:cNvPr id="31" name="Google Shape;246;p28"/>
          <p:cNvSpPr/>
          <p:nvPr/>
        </p:nvSpPr>
        <p:spPr>
          <a:xfrm>
            <a:off x="303524" y="3164955"/>
            <a:ext cx="1965960" cy="501750"/>
          </a:xfrm>
          <a:prstGeom prst="homePlate">
            <a:avLst>
              <a:gd name="adj" fmla="val 50000"/>
            </a:avLst>
          </a:prstGeom>
          <a:solidFill>
            <a:srgbClr val="7030A0"/>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1 section</a:t>
            </a:r>
            <a:endParaRPr sz="2400" dirty="0">
              <a:solidFill>
                <a:schemeClr val="lt1"/>
              </a:solidFill>
              <a:latin typeface="Raleway"/>
              <a:ea typeface="Raleway"/>
              <a:cs typeface="Raleway"/>
              <a:sym typeface="Raleway"/>
            </a:endParaRPr>
          </a:p>
        </p:txBody>
      </p:sp>
      <p:sp>
        <p:nvSpPr>
          <p:cNvPr id="32" name="Google Shape;246;p28"/>
          <p:cNvSpPr/>
          <p:nvPr/>
        </p:nvSpPr>
        <p:spPr>
          <a:xfrm>
            <a:off x="6967037" y="1696150"/>
            <a:ext cx="1965960" cy="501750"/>
          </a:xfrm>
          <a:prstGeom prst="homePlate">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1 section</a:t>
            </a:r>
            <a:endParaRPr sz="2400" dirty="0">
              <a:solidFill>
                <a:schemeClr val="lt1"/>
              </a:solidFill>
              <a:latin typeface="Raleway"/>
              <a:ea typeface="Raleway"/>
              <a:cs typeface="Raleway"/>
              <a:sym typeface="Raleway"/>
            </a:endParaRPr>
          </a:p>
        </p:txBody>
      </p:sp>
      <p:sp>
        <p:nvSpPr>
          <p:cNvPr id="33" name="Google Shape;244;p28"/>
          <p:cNvSpPr txBox="1"/>
          <p:nvPr/>
        </p:nvSpPr>
        <p:spPr>
          <a:xfrm>
            <a:off x="6892397" y="2228546"/>
            <a:ext cx="2064225" cy="2537602"/>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1600" i="1" dirty="0">
                <a:latin typeface="Lato"/>
                <a:ea typeface="Lato"/>
                <a:cs typeface="Lato"/>
                <a:sym typeface="Lato"/>
              </a:rPr>
              <a:t>Checkmate: A Writing Reference for Canadians </a:t>
            </a:r>
            <a:r>
              <a:rPr lang="en" sz="1600" dirty="0">
                <a:latin typeface="Lato"/>
                <a:ea typeface="Lato"/>
                <a:cs typeface="Lato"/>
                <a:sym typeface="Lato"/>
              </a:rPr>
              <a:t>(3</a:t>
            </a:r>
            <a:r>
              <a:rPr lang="en" sz="1600" baseline="30000" dirty="0">
                <a:latin typeface="Lato"/>
                <a:ea typeface="Lato"/>
                <a:cs typeface="Lato"/>
                <a:sym typeface="Lato"/>
              </a:rPr>
              <a:t>rd</a:t>
            </a:r>
            <a:r>
              <a:rPr lang="en" sz="1600" dirty="0">
                <a:latin typeface="Lato"/>
                <a:ea typeface="Lato"/>
                <a:cs typeface="Lato"/>
                <a:sym typeface="Lato"/>
              </a:rPr>
              <a:t> ed.) (Nelson) $</a:t>
            </a:r>
            <a:r>
              <a:rPr lang="en" sz="1600" b="1" dirty="0">
                <a:latin typeface="Lato"/>
                <a:ea typeface="Lato"/>
                <a:cs typeface="Lato"/>
                <a:sym typeface="Lato"/>
              </a:rPr>
              <a:t>84.25 </a:t>
            </a:r>
          </a:p>
          <a:p>
            <a:pPr algn="ctr">
              <a:lnSpc>
                <a:spcPct val="115000"/>
              </a:lnSpc>
              <a:buClr>
                <a:schemeClr val="dk1"/>
              </a:buClr>
              <a:buSzPts val="1100"/>
            </a:pPr>
            <a:r>
              <a:rPr lang="en" sz="1600" b="1" dirty="0">
                <a:latin typeface="Lato"/>
                <a:ea typeface="Lato"/>
                <a:cs typeface="Lato"/>
                <a:sym typeface="Lato"/>
              </a:rPr>
              <a:t>+</a:t>
            </a:r>
          </a:p>
          <a:p>
            <a:pPr>
              <a:lnSpc>
                <a:spcPct val="115000"/>
              </a:lnSpc>
              <a:buClr>
                <a:schemeClr val="dk1"/>
              </a:buClr>
              <a:buSzPts val="1100"/>
            </a:pPr>
            <a:r>
              <a:rPr lang="en-US" sz="1600" i="1" dirty="0">
                <a:latin typeface="Lato"/>
                <a:ea typeface="Lato"/>
                <a:cs typeface="Lato"/>
                <a:sym typeface="Lato"/>
              </a:rPr>
              <a:t>Landmarks: A Process Reader for Canadian Writers </a:t>
            </a:r>
            <a:r>
              <a:rPr lang="en-US" sz="1600" dirty="0">
                <a:latin typeface="Lato"/>
                <a:ea typeface="Lato"/>
                <a:cs typeface="Lato"/>
                <a:sym typeface="Lato"/>
              </a:rPr>
              <a:t>(2</a:t>
            </a:r>
            <a:r>
              <a:rPr lang="en-US" sz="1600" baseline="30000" dirty="0">
                <a:latin typeface="Lato"/>
                <a:ea typeface="Lato"/>
                <a:cs typeface="Lato"/>
                <a:sym typeface="Lato"/>
              </a:rPr>
              <a:t>nd</a:t>
            </a:r>
            <a:r>
              <a:rPr lang="en-US" sz="1600" dirty="0">
                <a:latin typeface="Lato"/>
                <a:ea typeface="Lato"/>
                <a:cs typeface="Lato"/>
                <a:sym typeface="Lato"/>
              </a:rPr>
              <a:t> ed.) (Pearson) </a:t>
            </a:r>
            <a:r>
              <a:rPr lang="en-US" sz="1600" b="1" dirty="0">
                <a:latin typeface="Lato"/>
                <a:ea typeface="Lato"/>
                <a:cs typeface="Lato"/>
                <a:sym typeface="Lato"/>
              </a:rPr>
              <a:t>$129.25</a:t>
            </a:r>
          </a:p>
          <a:p>
            <a:pPr marL="0" lvl="0" indent="0" algn="l" rtl="0">
              <a:lnSpc>
                <a:spcPct val="115000"/>
              </a:lnSpc>
              <a:spcBef>
                <a:spcPts val="0"/>
              </a:spcBef>
              <a:spcAft>
                <a:spcPts val="0"/>
              </a:spcAft>
              <a:buClr>
                <a:schemeClr val="dk1"/>
              </a:buClr>
              <a:buSzPts val="1100"/>
              <a:buFont typeface="Arial"/>
              <a:buNone/>
            </a:pPr>
            <a:endParaRPr sz="1200" b="1" dirty="0">
              <a:latin typeface="Lato"/>
              <a:ea typeface="Lato"/>
              <a:cs typeface="Lato"/>
              <a:sym typeface="Lato"/>
            </a:endParaRPr>
          </a:p>
        </p:txBody>
      </p:sp>
      <p:sp>
        <p:nvSpPr>
          <p:cNvPr id="34" name="Rectangle 33">
            <a:extLst>
              <a:ext uri="{FF2B5EF4-FFF2-40B4-BE49-F238E27FC236}">
                <a16:creationId xmlns:a16="http://schemas.microsoft.com/office/drawing/2014/main" id="{7ADC8FD5-F9E9-4077-860A-5C4B350A342F}"/>
              </a:ext>
            </a:extLst>
          </p:cNvPr>
          <p:cNvSpPr/>
          <p:nvPr/>
        </p:nvSpPr>
        <p:spPr>
          <a:xfrm>
            <a:off x="2433211" y="4792840"/>
            <a:ext cx="4254262" cy="261610"/>
          </a:xfrm>
          <a:prstGeom prst="rect">
            <a:avLst/>
          </a:prstGeom>
        </p:spPr>
        <p:txBody>
          <a:bodyPr wrap="square">
            <a:spAutoFit/>
          </a:bodyPr>
          <a:lstStyle/>
          <a:p>
            <a:pPr lvl="0" algn="ctr"/>
            <a:r>
              <a:rPr lang="en-CA" sz="1050" dirty="0">
                <a:latin typeface="Lato" panose="020B0604020202020204" charset="0"/>
              </a:rPr>
              <a:t>As listed on </a:t>
            </a:r>
            <a:r>
              <a:rPr lang="en-CA" sz="1050" dirty="0">
                <a:latin typeface="Lato" panose="020B0604020202020204" charset="0"/>
                <a:hlinkClick r:id="rId3"/>
              </a:rPr>
              <a:t>Campus Store website</a:t>
            </a:r>
            <a:r>
              <a:rPr lang="en-CA" sz="1050" dirty="0">
                <a:latin typeface="Lato" panose="020B0604020202020204" charset="0"/>
              </a:rPr>
              <a:t> (September 2019)</a:t>
            </a:r>
          </a:p>
        </p:txBody>
      </p:sp>
    </p:spTree>
    <p:extLst>
      <p:ext uri="{BB962C8B-B14F-4D97-AF65-F5344CB8AC3E}">
        <p14:creationId xmlns:p14="http://schemas.microsoft.com/office/powerpoint/2010/main" val="1032679554"/>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
        <p:nvSpPr>
          <p:cNvPr id="4" name="Title 1"/>
          <p:cNvSpPr>
            <a:spLocks noGrp="1"/>
          </p:cNvSpPr>
          <p:nvPr>
            <p:ph type="title"/>
          </p:nvPr>
        </p:nvSpPr>
        <p:spPr>
          <a:xfrm>
            <a:off x="336383" y="233101"/>
            <a:ext cx="8550898" cy="683012"/>
          </a:xfrm>
        </p:spPr>
        <p:txBody>
          <a:bodyPr/>
          <a:lstStyle/>
          <a:p>
            <a:pPr algn="ctr"/>
            <a:r>
              <a:rPr lang="fr-CA" b="1" dirty="0" smtClean="0">
                <a:solidFill>
                  <a:srgbClr val="0070C0"/>
                </a:solidFill>
              </a:rPr>
              <a:t>Impact </a:t>
            </a:r>
            <a:r>
              <a:rPr lang="fr-CA" b="1" dirty="0">
                <a:solidFill>
                  <a:srgbClr val="0070C0"/>
                </a:solidFill>
              </a:rPr>
              <a:t>of </a:t>
            </a:r>
            <a:r>
              <a:rPr lang="fr-CA" b="1" dirty="0" err="1">
                <a:solidFill>
                  <a:srgbClr val="0070C0"/>
                </a:solidFill>
              </a:rPr>
              <a:t>Textbook</a:t>
            </a:r>
            <a:r>
              <a:rPr lang="fr-CA" b="1" dirty="0">
                <a:solidFill>
                  <a:srgbClr val="0070C0"/>
                </a:solidFill>
              </a:rPr>
              <a:t> </a:t>
            </a:r>
            <a:r>
              <a:rPr lang="fr-CA" b="1" dirty="0" err="1">
                <a:solidFill>
                  <a:srgbClr val="0070C0"/>
                </a:solidFill>
              </a:rPr>
              <a:t>Costs</a:t>
            </a:r>
            <a:endParaRPr lang="en-US" b="1" dirty="0">
              <a:solidFill>
                <a:srgbClr val="0070C0"/>
              </a:solidFill>
            </a:endParaRPr>
          </a:p>
        </p:txBody>
      </p:sp>
      <p:sp>
        <p:nvSpPr>
          <p:cNvPr id="6" name="Google Shape;125;p17"/>
          <p:cNvSpPr txBox="1">
            <a:spLocks/>
          </p:cNvSpPr>
          <p:nvPr/>
        </p:nvSpPr>
        <p:spPr>
          <a:xfrm>
            <a:off x="818395" y="3148600"/>
            <a:ext cx="7586875" cy="233434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42900">
              <a:spcBef>
                <a:spcPts val="600"/>
              </a:spcBef>
              <a:buSzPts val="1800"/>
              <a:buFont typeface="Arial"/>
              <a:buChar char="▷"/>
            </a:pPr>
            <a:endParaRPr lang="fr-CA" dirty="0">
              <a:latin typeface="Lato" panose="020B0604020202020204" charset="0"/>
            </a:endParaRPr>
          </a:p>
          <a:p>
            <a:pPr marL="114300">
              <a:spcBef>
                <a:spcPts val="600"/>
              </a:spcBef>
              <a:buSzPts val="1800"/>
            </a:pPr>
            <a:endParaRPr lang="en-US" dirty="0">
              <a:latin typeface="Lato" panose="020B0604020202020204" charset="0"/>
            </a:endParaRPr>
          </a:p>
          <a:p>
            <a:pPr marL="114300">
              <a:spcBef>
                <a:spcPts val="600"/>
              </a:spcBef>
              <a:buSzPts val="1800"/>
            </a:pPr>
            <a:endParaRPr lang="en-US" dirty="0">
              <a:latin typeface="Lato" panose="020B0604020202020204" charset="0"/>
            </a:endParaRPr>
          </a:p>
          <a:p>
            <a:pPr>
              <a:spcBef>
                <a:spcPts val="600"/>
              </a:spcBef>
            </a:pPr>
            <a:endParaRPr lang="en-US" dirty="0">
              <a:latin typeface="Lato" panose="020B0604020202020204" charset="0"/>
            </a:endParaRPr>
          </a:p>
        </p:txBody>
      </p:sp>
      <p:pic>
        <p:nvPicPr>
          <p:cNvPr id="8" name="Picture 7" descr="A picture containing light, drawing, food&#10;&#10;Description automatically generated">
            <a:extLst>
              <a:ext uri="{FF2B5EF4-FFF2-40B4-BE49-F238E27FC236}">
                <a16:creationId xmlns:a16="http://schemas.microsoft.com/office/drawing/2014/main" id="{C6CA4778-280E-4A4E-9259-8E33E8E3BFE1}"/>
              </a:ext>
            </a:extLst>
          </p:cNvPr>
          <p:cNvPicPr>
            <a:picLocks noChangeAspect="1"/>
          </p:cNvPicPr>
          <p:nvPr/>
        </p:nvPicPr>
        <p:blipFill>
          <a:blip r:embed="rId3"/>
          <a:stretch>
            <a:fillRect/>
          </a:stretch>
        </p:blipFill>
        <p:spPr>
          <a:xfrm>
            <a:off x="3218572" y="1148034"/>
            <a:ext cx="2786520" cy="2786520"/>
          </a:xfrm>
          <a:prstGeom prst="rect">
            <a:avLst/>
          </a:prstGeom>
        </p:spPr>
      </p:pic>
      <p:pic>
        <p:nvPicPr>
          <p:cNvPr id="11" name="Picture 10" descr="A close up of a logo&#10;&#10;Description automatically generated">
            <a:extLst>
              <a:ext uri="{FF2B5EF4-FFF2-40B4-BE49-F238E27FC236}">
                <a16:creationId xmlns:a16="http://schemas.microsoft.com/office/drawing/2014/main" id="{C80515C6-FC96-4FB7-B77B-E751DA82C063}"/>
              </a:ext>
            </a:extLst>
          </p:cNvPr>
          <p:cNvPicPr>
            <a:picLocks noChangeAspect="1"/>
          </p:cNvPicPr>
          <p:nvPr/>
        </p:nvPicPr>
        <p:blipFill>
          <a:blip r:embed="rId4"/>
          <a:stretch>
            <a:fillRect/>
          </a:stretch>
        </p:blipFill>
        <p:spPr>
          <a:xfrm>
            <a:off x="528173" y="1124342"/>
            <a:ext cx="2810212" cy="2810212"/>
          </a:xfrm>
          <a:prstGeom prst="rect">
            <a:avLst/>
          </a:prstGeom>
        </p:spPr>
      </p:pic>
      <p:pic>
        <p:nvPicPr>
          <p:cNvPr id="13" name="Picture 12" descr="A picture containing drawing, flower&#10;&#10;Description automatically generated">
            <a:extLst>
              <a:ext uri="{FF2B5EF4-FFF2-40B4-BE49-F238E27FC236}">
                <a16:creationId xmlns:a16="http://schemas.microsoft.com/office/drawing/2014/main" id="{99DA9880-447E-419F-9BEF-9BD0086B1B38}"/>
              </a:ext>
            </a:extLst>
          </p:cNvPr>
          <p:cNvPicPr>
            <a:picLocks noChangeAspect="1"/>
          </p:cNvPicPr>
          <p:nvPr/>
        </p:nvPicPr>
        <p:blipFill>
          <a:blip r:embed="rId5"/>
          <a:stretch>
            <a:fillRect/>
          </a:stretch>
        </p:blipFill>
        <p:spPr>
          <a:xfrm>
            <a:off x="5997406" y="982652"/>
            <a:ext cx="2810211" cy="2810211"/>
          </a:xfrm>
          <a:prstGeom prst="rect">
            <a:avLst/>
          </a:prstGeom>
        </p:spPr>
      </p:pic>
      <p:sp>
        <p:nvSpPr>
          <p:cNvPr id="14" name="TextBox 13">
            <a:extLst>
              <a:ext uri="{FF2B5EF4-FFF2-40B4-BE49-F238E27FC236}">
                <a16:creationId xmlns:a16="http://schemas.microsoft.com/office/drawing/2014/main" id="{FBDE64F2-945F-4981-926A-D6C10692E144}"/>
              </a:ext>
            </a:extLst>
          </p:cNvPr>
          <p:cNvSpPr txBox="1"/>
          <p:nvPr/>
        </p:nvSpPr>
        <p:spPr>
          <a:xfrm>
            <a:off x="6868324" y="3593044"/>
            <a:ext cx="1027845" cy="461665"/>
          </a:xfrm>
          <a:prstGeom prst="rect">
            <a:avLst/>
          </a:prstGeom>
          <a:noFill/>
        </p:spPr>
        <p:txBody>
          <a:bodyPr wrap="none" rtlCol="0">
            <a:spAutoFit/>
          </a:bodyPr>
          <a:lstStyle/>
          <a:p>
            <a:r>
              <a:rPr lang="fr-CA" sz="2400" b="1" dirty="0">
                <a:solidFill>
                  <a:schemeClr val="accent3"/>
                </a:solidFill>
                <a:latin typeface="Lato" panose="020B0604020202020204" charset="0"/>
              </a:rPr>
              <a:t>Stress</a:t>
            </a:r>
            <a:endParaRPr lang="en-CA" sz="2400" b="1" dirty="0">
              <a:solidFill>
                <a:schemeClr val="accent3"/>
              </a:solidFill>
              <a:latin typeface="Lato" panose="020B0604020202020204" charset="0"/>
            </a:endParaRPr>
          </a:p>
        </p:txBody>
      </p:sp>
      <p:sp>
        <p:nvSpPr>
          <p:cNvPr id="15" name="TextBox 14">
            <a:extLst>
              <a:ext uri="{FF2B5EF4-FFF2-40B4-BE49-F238E27FC236}">
                <a16:creationId xmlns:a16="http://schemas.microsoft.com/office/drawing/2014/main" id="{0A482364-9197-4C5E-A77E-43BC702B5CA6}"/>
              </a:ext>
            </a:extLst>
          </p:cNvPr>
          <p:cNvSpPr txBox="1"/>
          <p:nvPr/>
        </p:nvSpPr>
        <p:spPr>
          <a:xfrm>
            <a:off x="3313328" y="3603812"/>
            <a:ext cx="2691763" cy="830997"/>
          </a:xfrm>
          <a:prstGeom prst="rect">
            <a:avLst/>
          </a:prstGeom>
          <a:noFill/>
        </p:spPr>
        <p:txBody>
          <a:bodyPr wrap="none" rtlCol="0">
            <a:spAutoFit/>
          </a:bodyPr>
          <a:lstStyle/>
          <a:p>
            <a:pPr algn="ctr"/>
            <a:r>
              <a:rPr lang="fr-CA" sz="2400" b="1" dirty="0" err="1">
                <a:solidFill>
                  <a:schemeClr val="accent1"/>
                </a:solidFill>
                <a:latin typeface="Lato" panose="020B0604020202020204" charset="0"/>
              </a:rPr>
              <a:t>Illegal</a:t>
            </a:r>
            <a:r>
              <a:rPr lang="fr-CA" sz="2400" b="1" dirty="0">
                <a:solidFill>
                  <a:schemeClr val="accent1"/>
                </a:solidFill>
                <a:latin typeface="Lato" panose="020B0604020202020204" charset="0"/>
              </a:rPr>
              <a:t> downloads/</a:t>
            </a:r>
          </a:p>
          <a:p>
            <a:pPr algn="ctr"/>
            <a:r>
              <a:rPr lang="fr-CA" sz="2400" b="1" dirty="0">
                <a:solidFill>
                  <a:schemeClr val="accent1"/>
                </a:solidFill>
                <a:latin typeface="Lato" panose="020B0604020202020204" charset="0"/>
              </a:rPr>
              <a:t>copies</a:t>
            </a:r>
            <a:endParaRPr lang="en-CA" sz="2400" b="1" dirty="0">
              <a:solidFill>
                <a:schemeClr val="accent1"/>
              </a:solidFill>
              <a:latin typeface="Lato" panose="020B0604020202020204" charset="0"/>
            </a:endParaRPr>
          </a:p>
        </p:txBody>
      </p:sp>
      <p:sp>
        <p:nvSpPr>
          <p:cNvPr id="16" name="TextBox 15">
            <a:extLst>
              <a:ext uri="{FF2B5EF4-FFF2-40B4-BE49-F238E27FC236}">
                <a16:creationId xmlns:a16="http://schemas.microsoft.com/office/drawing/2014/main" id="{EBB7F59A-9081-4DD0-A2F0-6D586F570FBF}"/>
              </a:ext>
            </a:extLst>
          </p:cNvPr>
          <p:cNvSpPr txBox="1"/>
          <p:nvPr/>
        </p:nvSpPr>
        <p:spPr>
          <a:xfrm>
            <a:off x="747369" y="3599275"/>
            <a:ext cx="2254142" cy="830997"/>
          </a:xfrm>
          <a:prstGeom prst="rect">
            <a:avLst/>
          </a:prstGeom>
          <a:noFill/>
        </p:spPr>
        <p:txBody>
          <a:bodyPr wrap="none" rtlCol="0">
            <a:spAutoFit/>
          </a:bodyPr>
          <a:lstStyle/>
          <a:p>
            <a:pPr algn="ctr"/>
            <a:r>
              <a:rPr lang="fr-CA" sz="2400" b="1" dirty="0" err="1">
                <a:solidFill>
                  <a:schemeClr val="tx1"/>
                </a:solidFill>
                <a:latin typeface="Lato" panose="020B0604020202020204" charset="0"/>
              </a:rPr>
              <a:t>Compromising</a:t>
            </a:r>
            <a:r>
              <a:rPr lang="fr-CA" sz="2400" b="1" dirty="0">
                <a:solidFill>
                  <a:schemeClr val="tx1"/>
                </a:solidFill>
                <a:latin typeface="Lato" panose="020B0604020202020204" charset="0"/>
              </a:rPr>
              <a:t> </a:t>
            </a:r>
          </a:p>
          <a:p>
            <a:pPr algn="ctr"/>
            <a:r>
              <a:rPr lang="fr-CA" sz="2400" b="1" dirty="0">
                <a:solidFill>
                  <a:schemeClr val="tx1"/>
                </a:solidFill>
                <a:latin typeface="Lato" panose="020B0604020202020204" charset="0"/>
              </a:rPr>
              <a:t>on format</a:t>
            </a:r>
            <a:endParaRPr lang="en-CA" sz="2400" b="1" dirty="0">
              <a:solidFill>
                <a:schemeClr val="tx1"/>
              </a:solidFill>
              <a:latin typeface="Lato" panose="020B0604020202020204" charset="0"/>
            </a:endParaRPr>
          </a:p>
        </p:txBody>
      </p:sp>
    </p:spTree>
    <p:extLst>
      <p:ext uri="{BB962C8B-B14F-4D97-AF65-F5344CB8AC3E}">
        <p14:creationId xmlns:p14="http://schemas.microsoft.com/office/powerpoint/2010/main" val="1919939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297217" y="297576"/>
            <a:ext cx="6462600" cy="52851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solidFill>
                  <a:srgbClr val="0070C0"/>
                </a:solidFill>
              </a:rPr>
              <a:t>Commercial Textbook Trends</a:t>
            </a:r>
            <a:endParaRPr b="1" dirty="0">
              <a:solidFill>
                <a:srgbClr val="0070C0"/>
              </a:solidFill>
            </a:endParaRPr>
          </a:p>
        </p:txBody>
      </p:sp>
      <p:sp>
        <p:nvSpPr>
          <p:cNvPr id="125" name="Google Shape;125;p17"/>
          <p:cNvSpPr txBox="1">
            <a:spLocks noGrp="1"/>
          </p:cNvSpPr>
          <p:nvPr>
            <p:ph type="body" idx="1"/>
          </p:nvPr>
        </p:nvSpPr>
        <p:spPr>
          <a:xfrm>
            <a:off x="2375458" y="960303"/>
            <a:ext cx="4025683" cy="1003477"/>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fr-CA" dirty="0" err="1">
                <a:solidFill>
                  <a:srgbClr val="000000"/>
                </a:solidFill>
              </a:rPr>
              <a:t>Textbook</a:t>
            </a:r>
            <a:r>
              <a:rPr lang="fr-CA" dirty="0">
                <a:solidFill>
                  <a:srgbClr val="000000"/>
                </a:solidFill>
              </a:rPr>
              <a:t> </a:t>
            </a:r>
            <a:r>
              <a:rPr lang="fr-CA" dirty="0" err="1">
                <a:solidFill>
                  <a:srgbClr val="000000"/>
                </a:solidFill>
              </a:rPr>
              <a:t>costs</a:t>
            </a:r>
            <a:r>
              <a:rPr lang="fr-CA" dirty="0">
                <a:solidFill>
                  <a:srgbClr val="000000"/>
                </a:solidFill>
              </a:rPr>
              <a:t> </a:t>
            </a:r>
            <a:r>
              <a:rPr lang="fr-CA" dirty="0" err="1">
                <a:solidFill>
                  <a:srgbClr val="000000"/>
                </a:solidFill>
              </a:rPr>
              <a:t>since</a:t>
            </a:r>
            <a:r>
              <a:rPr lang="fr-CA" dirty="0">
                <a:solidFill>
                  <a:srgbClr val="000000"/>
                </a:solidFill>
              </a:rPr>
              <a:t> 2000 + </a:t>
            </a:r>
            <a:r>
              <a:rPr lang="fr-CA" dirty="0" err="1" smtClean="0">
                <a:solidFill>
                  <a:srgbClr val="000000"/>
                </a:solidFill>
              </a:rPr>
              <a:t>tariff</a:t>
            </a:r>
            <a:r>
              <a:rPr lang="fr-CA" dirty="0" smtClean="0">
                <a:solidFill>
                  <a:srgbClr val="000000"/>
                </a:solidFill>
              </a:rPr>
              <a:t> </a:t>
            </a:r>
            <a:r>
              <a:rPr lang="fr-CA" dirty="0">
                <a:solidFill>
                  <a:srgbClr val="000000"/>
                </a:solidFill>
              </a:rPr>
              <a:t>on </a:t>
            </a:r>
            <a:r>
              <a:rPr lang="fr-CA" dirty="0" err="1">
                <a:solidFill>
                  <a:srgbClr val="000000"/>
                </a:solidFill>
              </a:rPr>
              <a:t>imported</a:t>
            </a:r>
            <a:r>
              <a:rPr lang="fr-CA" dirty="0">
                <a:solidFill>
                  <a:srgbClr val="000000"/>
                </a:solidFill>
              </a:rPr>
              <a:t> books </a:t>
            </a:r>
          </a:p>
        </p:txBody>
      </p:sp>
      <p:sp>
        <p:nvSpPr>
          <p:cNvPr id="126" name="Google Shape;126;p1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
        <p:nvSpPr>
          <p:cNvPr id="3" name="Up Arrow 2"/>
          <p:cNvSpPr/>
          <p:nvPr/>
        </p:nvSpPr>
        <p:spPr>
          <a:xfrm>
            <a:off x="677892" y="926016"/>
            <a:ext cx="1367406" cy="1036041"/>
          </a:xfrm>
          <a:prstGeom prst="upArrow">
            <a:avLst>
              <a:gd name="adj1" fmla="val 50000"/>
              <a:gd name="adj2" fmla="val 64330"/>
            </a:avLst>
          </a:prstGeom>
          <a:solidFill>
            <a:schemeClr val="accent3"/>
          </a:solidFill>
          <a:ln w="6350">
            <a:solidFill>
              <a:schemeClr val="accent3"/>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500" b="1" dirty="0">
              <a:latin typeface="Lato" panose="020B0604020202020204" charset="0"/>
            </a:endParaRPr>
          </a:p>
        </p:txBody>
      </p:sp>
      <p:sp>
        <p:nvSpPr>
          <p:cNvPr id="5" name="TextBox 4"/>
          <p:cNvSpPr txBox="1"/>
          <p:nvPr/>
        </p:nvSpPr>
        <p:spPr>
          <a:xfrm>
            <a:off x="959005" y="1224071"/>
            <a:ext cx="875561" cy="461665"/>
          </a:xfrm>
          <a:prstGeom prst="rect">
            <a:avLst/>
          </a:prstGeom>
          <a:noFill/>
        </p:spPr>
        <p:txBody>
          <a:bodyPr wrap="none" rtlCol="0">
            <a:spAutoFit/>
          </a:bodyPr>
          <a:lstStyle/>
          <a:p>
            <a:r>
              <a:rPr lang="fr-CA" sz="2400" b="1" dirty="0">
                <a:solidFill>
                  <a:schemeClr val="bg1"/>
                </a:solidFill>
                <a:latin typeface="Calibri" panose="020F0502020204030204" pitchFamily="34" charset="0"/>
                <a:cs typeface="Calibri" panose="020F0502020204030204" pitchFamily="34" charset="0"/>
              </a:rPr>
              <a:t>146%</a:t>
            </a:r>
            <a:endParaRPr lang="en-US" sz="2400" b="1" dirty="0">
              <a:solidFill>
                <a:schemeClr val="bg1"/>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892" y="1698056"/>
            <a:ext cx="1773064" cy="1773064"/>
          </a:xfrm>
          <a:prstGeom prst="rect">
            <a:avLst/>
          </a:prstGeom>
        </p:spPr>
      </p:pic>
      <p:sp>
        <p:nvSpPr>
          <p:cNvPr id="10" name="Google Shape;125;p17"/>
          <p:cNvSpPr txBox="1">
            <a:spLocks/>
          </p:cNvSpPr>
          <p:nvPr/>
        </p:nvSpPr>
        <p:spPr>
          <a:xfrm>
            <a:off x="2375456" y="2276232"/>
            <a:ext cx="4025685" cy="74915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buFont typeface="Lato"/>
              <a:buNone/>
            </a:pPr>
            <a:r>
              <a:rPr lang="fr-CA" dirty="0" err="1">
                <a:solidFill>
                  <a:srgbClr val="000000"/>
                </a:solidFill>
              </a:rPr>
              <a:t>Mergers</a:t>
            </a:r>
            <a:r>
              <a:rPr lang="fr-CA" dirty="0">
                <a:solidFill>
                  <a:srgbClr val="000000"/>
                </a:solidFill>
              </a:rPr>
              <a:t> and concentration</a:t>
            </a:r>
          </a:p>
          <a:p>
            <a:pPr marL="0" indent="0">
              <a:buFont typeface="Lato"/>
              <a:buNone/>
            </a:pPr>
            <a:endParaRPr lang="fr-CA" dirty="0">
              <a:solidFill>
                <a:srgbClr val="000000"/>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075" y="2773447"/>
            <a:ext cx="1924382" cy="1924382"/>
          </a:xfrm>
          <a:prstGeom prst="rect">
            <a:avLst/>
          </a:prstGeom>
        </p:spPr>
      </p:pic>
      <p:sp>
        <p:nvSpPr>
          <p:cNvPr id="13" name="Google Shape;125;p17"/>
          <p:cNvSpPr txBox="1">
            <a:spLocks/>
          </p:cNvSpPr>
          <p:nvPr/>
        </p:nvSpPr>
        <p:spPr>
          <a:xfrm>
            <a:off x="2375457" y="3210162"/>
            <a:ext cx="4643498" cy="96671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buFont typeface="Lato"/>
              <a:buNone/>
            </a:pPr>
            <a:r>
              <a:rPr lang="fr-CA" dirty="0">
                <a:solidFill>
                  <a:srgbClr val="000000"/>
                </a:solidFill>
              </a:rPr>
              <a:t>Digital </a:t>
            </a:r>
            <a:r>
              <a:rPr lang="fr-CA" dirty="0" err="1">
                <a:solidFill>
                  <a:srgbClr val="000000"/>
                </a:solidFill>
              </a:rPr>
              <a:t>textbooks</a:t>
            </a:r>
            <a:r>
              <a:rPr lang="fr-CA" dirty="0">
                <a:solidFill>
                  <a:srgbClr val="000000"/>
                </a:solidFill>
              </a:rPr>
              <a:t>, </a:t>
            </a:r>
            <a:r>
              <a:rPr lang="fr-CA" dirty="0" err="1">
                <a:solidFill>
                  <a:srgbClr val="000000"/>
                </a:solidFill>
              </a:rPr>
              <a:t>access</a:t>
            </a:r>
            <a:r>
              <a:rPr lang="fr-CA" dirty="0">
                <a:solidFill>
                  <a:srgbClr val="000000"/>
                </a:solidFill>
              </a:rPr>
              <a:t> codes, « value </a:t>
            </a:r>
            <a:r>
              <a:rPr lang="fr-CA" dirty="0" err="1">
                <a:solidFill>
                  <a:srgbClr val="000000"/>
                </a:solidFill>
              </a:rPr>
              <a:t>added</a:t>
            </a:r>
            <a:r>
              <a:rPr lang="fr-CA" dirty="0">
                <a:solidFill>
                  <a:srgbClr val="000000"/>
                </a:solidFill>
              </a:rPr>
              <a:t> » </a:t>
            </a:r>
            <a:r>
              <a:rPr lang="fr-CA" dirty="0" err="1">
                <a:solidFill>
                  <a:srgbClr val="000000"/>
                </a:solidFill>
              </a:rPr>
              <a:t>features</a:t>
            </a:r>
            <a:endParaRPr lang="fr-CA" dirty="0">
              <a:solidFill>
                <a:srgbClr val="000000"/>
              </a:solidFill>
            </a:endParaRPr>
          </a:p>
          <a:p>
            <a:pPr marL="0" indent="0">
              <a:buFont typeface="Lato"/>
              <a:buNone/>
            </a:pPr>
            <a:endParaRPr lang="fr-CA" dirty="0">
              <a:solidFill>
                <a:srgbClr val="000000"/>
              </a:solidFill>
            </a:endParaRPr>
          </a:p>
        </p:txBody>
      </p:sp>
      <p:grpSp>
        <p:nvGrpSpPr>
          <p:cNvPr id="14" name="Group 13">
            <a:extLst>
              <a:ext uri="{FF2B5EF4-FFF2-40B4-BE49-F238E27FC236}">
                <a16:creationId xmlns:a16="http://schemas.microsoft.com/office/drawing/2014/main" id="{D2A2CF27-17F6-4426-A9CE-2897CE7114B4}"/>
              </a:ext>
            </a:extLst>
          </p:cNvPr>
          <p:cNvGrpSpPr/>
          <p:nvPr/>
        </p:nvGrpSpPr>
        <p:grpSpPr>
          <a:xfrm>
            <a:off x="6313530" y="2654026"/>
            <a:ext cx="2193779" cy="2225867"/>
            <a:chOff x="6743482" y="2904265"/>
            <a:chExt cx="2193779" cy="2225867"/>
          </a:xfrm>
        </p:grpSpPr>
        <p:grpSp>
          <p:nvGrpSpPr>
            <p:cNvPr id="12" name="Group 11">
              <a:extLst>
                <a:ext uri="{FF2B5EF4-FFF2-40B4-BE49-F238E27FC236}">
                  <a16:creationId xmlns:a16="http://schemas.microsoft.com/office/drawing/2014/main" id="{7A612BD6-FE2B-4927-9D9A-EEE2219C310C}"/>
                </a:ext>
              </a:extLst>
            </p:cNvPr>
            <p:cNvGrpSpPr/>
            <p:nvPr/>
          </p:nvGrpSpPr>
          <p:grpSpPr>
            <a:xfrm>
              <a:off x="6831093" y="2904265"/>
              <a:ext cx="2106168" cy="2106168"/>
              <a:chOff x="6818981" y="2904265"/>
              <a:chExt cx="2106168" cy="2106168"/>
            </a:xfrm>
          </p:grpSpPr>
          <p:pic>
            <p:nvPicPr>
              <p:cNvPr id="4" name="Picture 3" descr="A picture containing shirt&#10;&#10;Description automatically generated">
                <a:extLst>
                  <a:ext uri="{FF2B5EF4-FFF2-40B4-BE49-F238E27FC236}">
                    <a16:creationId xmlns:a16="http://schemas.microsoft.com/office/drawing/2014/main" id="{169FB4D6-BEFB-489E-AC16-DA22A2BB34E2}"/>
                  </a:ext>
                </a:extLst>
              </p:cNvPr>
              <p:cNvPicPr>
                <a:picLocks noChangeAspect="1"/>
              </p:cNvPicPr>
              <p:nvPr/>
            </p:nvPicPr>
            <p:blipFill>
              <a:blip r:embed="rId5"/>
              <a:stretch>
                <a:fillRect/>
              </a:stretch>
            </p:blipFill>
            <p:spPr>
              <a:xfrm>
                <a:off x="6818981" y="2904265"/>
                <a:ext cx="2106168" cy="2106168"/>
              </a:xfrm>
              <a:prstGeom prst="rect">
                <a:avLst/>
              </a:prstGeom>
            </p:spPr>
          </p:pic>
          <p:sp>
            <p:nvSpPr>
              <p:cNvPr id="11" name="Flowchart: Connector 10">
                <a:extLst>
                  <a:ext uri="{FF2B5EF4-FFF2-40B4-BE49-F238E27FC236}">
                    <a16:creationId xmlns:a16="http://schemas.microsoft.com/office/drawing/2014/main" id="{D469AB3C-BDAB-47FC-B716-6FC9EC119C8B}"/>
                  </a:ext>
                </a:extLst>
              </p:cNvPr>
              <p:cNvSpPr/>
              <p:nvPr/>
            </p:nvSpPr>
            <p:spPr>
              <a:xfrm>
                <a:off x="7209375" y="4209249"/>
                <a:ext cx="471688" cy="423620"/>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9" name="Picture 8" descr="A close up of a logo&#10;&#10;Description automatically generated">
              <a:extLst>
                <a:ext uri="{FF2B5EF4-FFF2-40B4-BE49-F238E27FC236}">
                  <a16:creationId xmlns:a16="http://schemas.microsoft.com/office/drawing/2014/main" id="{3E0E4755-61A9-46F4-8233-B10CA0830120}"/>
                </a:ext>
              </a:extLst>
            </p:cNvPr>
            <p:cNvPicPr>
              <a:picLocks noChangeAspect="1"/>
            </p:cNvPicPr>
            <p:nvPr/>
          </p:nvPicPr>
          <p:blipFill>
            <a:blip r:embed="rId6"/>
            <a:stretch>
              <a:fillRect/>
            </a:stretch>
          </p:blipFill>
          <p:spPr>
            <a:xfrm>
              <a:off x="6743482" y="3711985"/>
              <a:ext cx="1418147" cy="1418147"/>
            </a:xfrm>
            <a:prstGeom prst="rect">
              <a:avLst/>
            </a:prstGeom>
          </p:spPr>
        </p:pic>
      </p:grpSp>
      <p:sp>
        <p:nvSpPr>
          <p:cNvPr id="2" name="Rectangle 1">
            <a:extLst>
              <a:ext uri="{FF2B5EF4-FFF2-40B4-BE49-F238E27FC236}">
                <a16:creationId xmlns:a16="http://schemas.microsoft.com/office/drawing/2014/main" id="{62591254-F139-4EE8-9861-6625428C43B1}"/>
              </a:ext>
            </a:extLst>
          </p:cNvPr>
          <p:cNvSpPr/>
          <p:nvPr/>
        </p:nvSpPr>
        <p:spPr>
          <a:xfrm>
            <a:off x="276037" y="4546185"/>
            <a:ext cx="8504959" cy="461665"/>
          </a:xfrm>
          <a:prstGeom prst="rect">
            <a:avLst/>
          </a:prstGeom>
        </p:spPr>
        <p:txBody>
          <a:bodyPr wrap="square">
            <a:spAutoFit/>
          </a:bodyPr>
          <a:lstStyle/>
          <a:p>
            <a:pPr marL="0" indent="0" algn="ctr">
              <a:buNone/>
            </a:pPr>
            <a:r>
              <a:rPr lang="en-US" sz="800" dirty="0">
                <a:latin typeface="Lato" panose="020B0604020202020204" charset="0"/>
              </a:rPr>
              <a:t>N.S. Baron, “Textbook merger could create more problems than just higher prices,” </a:t>
            </a:r>
            <a:r>
              <a:rPr lang="en-US" sz="800" i="1" dirty="0">
                <a:latin typeface="Lato" panose="020B0604020202020204" charset="0"/>
              </a:rPr>
              <a:t>The Conversation </a:t>
            </a:r>
            <a:r>
              <a:rPr lang="en-US" sz="800" dirty="0">
                <a:latin typeface="Lato" panose="020B0604020202020204" charset="0"/>
              </a:rPr>
              <a:t>(September 19, 2019), </a:t>
            </a:r>
            <a:r>
              <a:rPr lang="en-US" sz="800" dirty="0">
                <a:latin typeface="Lato" panose="020B0604020202020204" charset="0"/>
                <a:hlinkClick r:id="rId7"/>
              </a:rPr>
              <a:t>https://theconversation.com/textbook-merger-could-create-more-problems-than-just-higher-prices-123120</a:t>
            </a:r>
            <a:r>
              <a:rPr lang="en-US" sz="800" dirty="0">
                <a:latin typeface="Lato" panose="020B0604020202020204" charset="0"/>
              </a:rPr>
              <a:t> and R. </a:t>
            </a:r>
            <a:r>
              <a:rPr lang="en-US" sz="800" dirty="0" err="1">
                <a:latin typeface="Lato" panose="020B0604020202020204" charset="0"/>
              </a:rPr>
              <a:t>Jhangiani</a:t>
            </a:r>
            <a:r>
              <a:rPr lang="en-US" sz="800" dirty="0">
                <a:latin typeface="Lato" panose="020B0604020202020204" charset="0"/>
              </a:rPr>
              <a:t> &amp; S. </a:t>
            </a:r>
            <a:r>
              <a:rPr lang="en-US" sz="800" dirty="0" err="1">
                <a:latin typeface="Lato" panose="020B0604020202020204" charset="0"/>
              </a:rPr>
              <a:t>Jhangiani</a:t>
            </a:r>
            <a:r>
              <a:rPr lang="en-US" sz="800" dirty="0">
                <a:latin typeface="Lato" panose="020B0604020202020204" charset="0"/>
              </a:rPr>
              <a:t>, “Investigating the Perceptions , Use, and Impact of Open Textbooks: A </a:t>
            </a:r>
            <a:r>
              <a:rPr lang="en-US" sz="800" dirty="0" smtClean="0">
                <a:latin typeface="Lato" panose="020B0604020202020204" charset="0"/>
              </a:rPr>
              <a:t>survey </a:t>
            </a:r>
            <a:r>
              <a:rPr lang="en-US" sz="800" dirty="0">
                <a:latin typeface="Lato" panose="020B0604020202020204" charset="0"/>
              </a:rPr>
              <a:t>of Post-Secondary Students in British Columbia</a:t>
            </a:r>
            <a:r>
              <a:rPr lang="en-US" sz="800" i="1" dirty="0">
                <a:latin typeface="Lato" panose="020B0604020202020204" charset="0"/>
              </a:rPr>
              <a:t>,” International Review of Research in Open and Distributed Learning</a:t>
            </a:r>
            <a:r>
              <a:rPr lang="en-US" sz="800" dirty="0">
                <a:latin typeface="Lato" panose="020B0604020202020204" charset="0"/>
              </a:rPr>
              <a:t> 18.4 (June 2017), </a:t>
            </a:r>
            <a:r>
              <a:rPr lang="en-CA" sz="800" dirty="0">
                <a:latin typeface="Lato" panose="020B0604020202020204" charset="0"/>
                <a:hlinkClick r:id="rId8"/>
              </a:rPr>
              <a:t>http://www.irrodl.org/index.php/irrodl/article/view/3012/4214</a:t>
            </a:r>
            <a:r>
              <a:rPr lang="en-CA" sz="800" dirty="0">
                <a:latin typeface="Lato" panose="020B0604020202020204" charset="0"/>
              </a:rPr>
              <a:t>. </a:t>
            </a:r>
            <a:endParaRPr lang="en-US" sz="800" dirty="0">
              <a:latin typeface="Lato" panose="020B0604020202020204" charset="0"/>
            </a:endParaRPr>
          </a:p>
        </p:txBody>
      </p:sp>
    </p:spTree>
    <p:extLst>
      <p:ext uri="{BB962C8B-B14F-4D97-AF65-F5344CB8AC3E}">
        <p14:creationId xmlns:p14="http://schemas.microsoft.com/office/powerpoint/2010/main" val="1979384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ctrTitle"/>
          </p:nvPr>
        </p:nvSpPr>
        <p:spPr>
          <a:xfrm>
            <a:off x="0" y="1583342"/>
            <a:ext cx="9143876"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7200" dirty="0">
                <a:solidFill>
                  <a:schemeClr val="accent2"/>
                </a:solidFill>
              </a:rPr>
              <a:t>2.</a:t>
            </a:r>
            <a:endParaRPr sz="7200" dirty="0">
              <a:solidFill>
                <a:schemeClr val="accent2"/>
              </a:solidFill>
            </a:endParaRPr>
          </a:p>
          <a:p>
            <a:pPr marL="0" lvl="0" indent="0" algn="ctr" rtl="0">
              <a:spcBef>
                <a:spcPts val="0"/>
              </a:spcBef>
              <a:spcAft>
                <a:spcPts val="0"/>
              </a:spcAft>
              <a:buNone/>
            </a:pPr>
            <a:r>
              <a:rPr lang="en-CA" dirty="0"/>
              <a:t>AFFORDABLE ALTERNATIVES</a:t>
            </a:r>
            <a:endParaRPr dirty="0"/>
          </a:p>
        </p:txBody>
      </p:sp>
      <p:sp>
        <p:nvSpPr>
          <p:cNvPr id="112" name="Google Shape;112;p15"/>
          <p:cNvSpPr txBox="1">
            <a:spLocks noGrp="1"/>
          </p:cNvSpPr>
          <p:nvPr>
            <p:ph type="subTitle" idx="1"/>
          </p:nvPr>
        </p:nvSpPr>
        <p:spPr>
          <a:xfrm>
            <a:off x="685800" y="28400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CA" dirty="0"/>
              <a:t>at uOttawa</a:t>
            </a:r>
            <a:endParaRPr dirty="0"/>
          </a:p>
        </p:txBody>
      </p:sp>
      <p:sp>
        <p:nvSpPr>
          <p:cNvPr id="113" name="Google Shape;113;p15"/>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30</a:t>
            </a:fld>
            <a:endParaRPr/>
          </a:p>
        </p:txBody>
      </p:sp>
    </p:spTree>
    <p:extLst>
      <p:ext uri="{BB962C8B-B14F-4D97-AF65-F5344CB8AC3E}">
        <p14:creationId xmlns:p14="http://schemas.microsoft.com/office/powerpoint/2010/main" val="4083950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7"/>
          <p:cNvSpPr txBox="1">
            <a:spLocks noGrp="1"/>
          </p:cNvSpPr>
          <p:nvPr>
            <p:ph type="ctrTitle" idx="4294967295"/>
          </p:nvPr>
        </p:nvSpPr>
        <p:spPr>
          <a:xfrm>
            <a:off x="940500" y="699243"/>
            <a:ext cx="7517700" cy="1057761"/>
          </a:xfrm>
          <a:prstGeom prst="rect">
            <a:avLst/>
          </a:prstGeom>
        </p:spPr>
        <p:txBody>
          <a:bodyPr spcFirstLastPara="1" wrap="square" lIns="91425" tIns="91425" rIns="91425" bIns="91425" anchor="b" anchorCtr="0">
            <a:noAutofit/>
          </a:bodyPr>
          <a:lstStyle/>
          <a:p>
            <a:pPr lvl="0"/>
            <a:r>
              <a:rPr lang="en-CA" b="1" dirty="0">
                <a:solidFill>
                  <a:schemeClr val="accent4"/>
                </a:solidFill>
                <a:latin typeface="Lato" panose="020B0604020202020204" charset="0"/>
              </a:rPr>
              <a:t>Promote and reward the development of affordable learning materials</a:t>
            </a:r>
            <a:endParaRPr sz="7200" b="1" dirty="0">
              <a:solidFill>
                <a:schemeClr val="accent4"/>
              </a:solidFill>
              <a:latin typeface="Lato" panose="020B0604020202020204" charset="0"/>
              <a:ea typeface="Lato"/>
              <a:cs typeface="Lato"/>
              <a:sym typeface="Lato"/>
            </a:endParaRPr>
          </a:p>
        </p:txBody>
      </p:sp>
      <p:sp>
        <p:nvSpPr>
          <p:cNvPr id="228" name="Google Shape;228;p27"/>
          <p:cNvSpPr txBox="1">
            <a:spLocks noGrp="1"/>
          </p:cNvSpPr>
          <p:nvPr>
            <p:ph type="subTitle" idx="4294967295"/>
          </p:nvPr>
        </p:nvSpPr>
        <p:spPr>
          <a:xfrm>
            <a:off x="962875" y="1544985"/>
            <a:ext cx="7517700"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CA" sz="2000" i="1" dirty="0">
                <a:solidFill>
                  <a:srgbClr val="000000"/>
                </a:solidFill>
              </a:rPr>
              <a:t>Transformation 2030 </a:t>
            </a:r>
            <a:r>
              <a:rPr lang="en-CA" sz="2000" dirty="0">
                <a:solidFill>
                  <a:srgbClr val="000000"/>
                </a:solidFill>
              </a:rPr>
              <a:t>– More Agile – Objective 3 – Actions</a:t>
            </a:r>
          </a:p>
          <a:p>
            <a:pPr marL="0" lvl="0" indent="0">
              <a:buNone/>
            </a:pPr>
            <a:r>
              <a:rPr lang="en-CA" sz="1400" dirty="0">
                <a:hlinkClick r:id="rId3"/>
              </a:rPr>
              <a:t>https://transformation2030.uottawa.ca/en/agile</a:t>
            </a:r>
            <a:r>
              <a:rPr lang="en-CA" sz="1400" dirty="0"/>
              <a:t> </a:t>
            </a:r>
            <a:endParaRPr sz="1400" dirty="0"/>
          </a:p>
        </p:txBody>
      </p:sp>
      <p:sp>
        <p:nvSpPr>
          <p:cNvPr id="231" name="Google Shape;231;p27"/>
          <p:cNvSpPr txBox="1">
            <a:spLocks noGrp="1"/>
          </p:cNvSpPr>
          <p:nvPr>
            <p:ph type="ctrTitle" idx="4294967295"/>
          </p:nvPr>
        </p:nvSpPr>
        <p:spPr>
          <a:xfrm>
            <a:off x="940500" y="3032831"/>
            <a:ext cx="7517700" cy="895200"/>
          </a:xfrm>
          <a:prstGeom prst="rect">
            <a:avLst/>
          </a:prstGeom>
        </p:spPr>
        <p:txBody>
          <a:bodyPr spcFirstLastPara="1" wrap="square" lIns="91425" tIns="91425" rIns="91425" bIns="91425" anchor="b" anchorCtr="0">
            <a:noAutofit/>
          </a:bodyPr>
          <a:lstStyle/>
          <a:p>
            <a:pPr lvl="0"/>
            <a:r>
              <a:rPr lang="en-CA" b="1" dirty="0">
                <a:solidFill>
                  <a:schemeClr val="accent3"/>
                </a:solidFill>
                <a:latin typeface="Lato" panose="020B0604020202020204" charset="0"/>
              </a:rPr>
              <a:t>Develop Open </a:t>
            </a:r>
            <a:r>
              <a:rPr lang="en-CA" b="1" dirty="0" smtClean="0">
                <a:solidFill>
                  <a:schemeClr val="accent3"/>
                </a:solidFill>
                <a:latin typeface="Lato" panose="020B0604020202020204" charset="0"/>
              </a:rPr>
              <a:t>Educational </a:t>
            </a:r>
            <a:r>
              <a:rPr lang="en-CA" b="1" dirty="0">
                <a:solidFill>
                  <a:schemeClr val="accent3"/>
                </a:solidFill>
                <a:latin typeface="Lato" panose="020B0604020202020204" charset="0"/>
              </a:rPr>
              <a:t>Resources (OERs) in French</a:t>
            </a:r>
            <a:endParaRPr sz="4800" b="1" dirty="0">
              <a:solidFill>
                <a:schemeClr val="accent3"/>
              </a:solidFill>
              <a:latin typeface="Lato" panose="020B0604020202020204" charset="0"/>
              <a:ea typeface="Lato"/>
              <a:cs typeface="Lato"/>
              <a:sym typeface="Lato"/>
            </a:endParaRPr>
          </a:p>
        </p:txBody>
      </p:sp>
      <p:sp>
        <p:nvSpPr>
          <p:cNvPr id="232" name="Google Shape;232;p27"/>
          <p:cNvSpPr txBox="1">
            <a:spLocks noGrp="1"/>
          </p:cNvSpPr>
          <p:nvPr>
            <p:ph type="subTitle" idx="4294967295"/>
          </p:nvPr>
        </p:nvSpPr>
        <p:spPr>
          <a:xfrm>
            <a:off x="940500" y="3750107"/>
            <a:ext cx="7517700" cy="1003658"/>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CA" sz="2000" i="1" dirty="0">
                <a:solidFill>
                  <a:srgbClr val="000000"/>
                </a:solidFill>
              </a:rPr>
              <a:t>Transformation 2030 </a:t>
            </a:r>
            <a:r>
              <a:rPr lang="en-CA" sz="2000" dirty="0">
                <a:solidFill>
                  <a:srgbClr val="000000"/>
                </a:solidFill>
              </a:rPr>
              <a:t>– More Connected – Objective 2 – Actions</a:t>
            </a:r>
          </a:p>
          <a:p>
            <a:pPr marL="0" lvl="0" indent="0">
              <a:buNone/>
            </a:pPr>
            <a:r>
              <a:rPr lang="en-CA" sz="1400" dirty="0">
                <a:hlinkClick r:id="rId4"/>
              </a:rPr>
              <a:t>https://transformation2030.uottawa.ca/web/connected</a:t>
            </a:r>
            <a:endParaRPr sz="1400" dirty="0"/>
          </a:p>
        </p:txBody>
      </p:sp>
      <p:sp>
        <p:nvSpPr>
          <p:cNvPr id="233" name="Google Shape;233;p27"/>
          <p:cNvSpPr/>
          <p:nvPr/>
        </p:nvSpPr>
        <p:spPr>
          <a:xfrm>
            <a:off x="0" y="775855"/>
            <a:ext cx="940500" cy="668700"/>
          </a:xfrm>
          <a:prstGeom prst="rightArrow">
            <a:avLst>
              <a:gd name="adj1" fmla="val 61815"/>
              <a:gd name="adj2"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7"/>
          <p:cNvSpPr/>
          <p:nvPr/>
        </p:nvSpPr>
        <p:spPr>
          <a:xfrm>
            <a:off x="0" y="2946881"/>
            <a:ext cx="940500" cy="668700"/>
          </a:xfrm>
          <a:prstGeom prst="rightArrow">
            <a:avLst>
              <a:gd name="adj1" fmla="val 61815"/>
              <a:gd name="adj2"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3063988656"/>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2415584" y="258769"/>
            <a:ext cx="4173314" cy="65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solidFill>
                  <a:srgbClr val="0070C0"/>
                </a:solidFill>
              </a:rPr>
              <a:t>Course Packs (print)</a:t>
            </a:r>
            <a:endParaRPr b="1" dirty="0">
              <a:solidFill>
                <a:srgbClr val="0070C0"/>
              </a:solidFill>
            </a:endParaRPr>
          </a:p>
        </p:txBody>
      </p:sp>
      <p:sp>
        <p:nvSpPr>
          <p:cNvPr id="162" name="Google Shape;162;p21"/>
          <p:cNvSpPr txBox="1">
            <a:spLocks noGrp="1"/>
          </p:cNvSpPr>
          <p:nvPr>
            <p:ph type="body" idx="1"/>
          </p:nvPr>
        </p:nvSpPr>
        <p:spPr>
          <a:xfrm>
            <a:off x="875408" y="860779"/>
            <a:ext cx="3433030" cy="243106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2000" b="1" dirty="0" err="1">
                <a:solidFill>
                  <a:srgbClr val="000000"/>
                </a:solidFill>
              </a:rPr>
              <a:t>docUcentre</a:t>
            </a:r>
            <a:endParaRPr lang="en-US" sz="2000" b="1" dirty="0">
              <a:solidFill>
                <a:srgbClr val="000000"/>
              </a:solidFill>
            </a:endParaRPr>
          </a:p>
          <a:p>
            <a:pPr marL="285750" indent="-285750">
              <a:buFont typeface="Wingdings" panose="05000000000000000000" pitchFamily="2" charset="2"/>
              <a:buChar char="§"/>
            </a:pPr>
            <a:r>
              <a:rPr lang="en-CA" sz="1800" dirty="0">
                <a:solidFill>
                  <a:srgbClr val="000000"/>
                </a:solidFill>
              </a:rPr>
              <a:t>Fair dealing</a:t>
            </a:r>
          </a:p>
          <a:p>
            <a:pPr marL="285750" indent="-285750">
              <a:buFont typeface="Wingdings" panose="05000000000000000000" pitchFamily="2" charset="2"/>
              <a:buChar char="§"/>
            </a:pPr>
            <a:r>
              <a:rPr lang="en-CA" sz="1800" dirty="0">
                <a:solidFill>
                  <a:srgbClr val="000000"/>
                </a:solidFill>
              </a:rPr>
              <a:t>Licences (library agreements with providers)</a:t>
            </a:r>
          </a:p>
          <a:p>
            <a:pPr marL="285750" indent="-285750">
              <a:buFont typeface="Wingdings" panose="05000000000000000000" pitchFamily="2" charset="2"/>
              <a:buChar char="§"/>
            </a:pPr>
            <a:r>
              <a:rPr lang="en-CA" sz="1800" dirty="0">
                <a:solidFill>
                  <a:srgbClr val="000000"/>
                </a:solidFill>
              </a:rPr>
              <a:t>Permission from copyright owner</a:t>
            </a:r>
            <a:endParaRPr lang="en" sz="1800" dirty="0">
              <a:solidFill>
                <a:srgbClr val="000000"/>
              </a:solidFill>
            </a:endParaRPr>
          </a:p>
          <a:p>
            <a:pPr marL="0" lvl="0" indent="0" algn="ctr" rtl="0">
              <a:spcBef>
                <a:spcPts val="600"/>
              </a:spcBef>
              <a:spcAft>
                <a:spcPts val="0"/>
              </a:spcAft>
              <a:buNone/>
            </a:pPr>
            <a:r>
              <a:rPr lang="en-CA" sz="1800" b="1" dirty="0">
                <a:solidFill>
                  <a:srgbClr val="000000"/>
                </a:solidFill>
              </a:rPr>
              <a:t>Median </a:t>
            </a:r>
            <a:r>
              <a:rPr lang="en" sz="1800" b="1" dirty="0">
                <a:solidFill>
                  <a:srgbClr val="000000"/>
                </a:solidFill>
              </a:rPr>
              <a:t>cost (</a:t>
            </a:r>
            <a:r>
              <a:rPr lang="en-CA" sz="1800" b="1" dirty="0">
                <a:solidFill>
                  <a:srgbClr val="000000"/>
                </a:solidFill>
              </a:rPr>
              <a:t>Winter 2019)</a:t>
            </a:r>
            <a:endParaRPr lang="en" sz="1800" b="1" dirty="0">
              <a:solidFill>
                <a:srgbClr val="000000"/>
              </a:solidFill>
            </a:endParaRPr>
          </a:p>
        </p:txBody>
      </p:sp>
      <p:sp>
        <p:nvSpPr>
          <p:cNvPr id="164" name="Google Shape;164;p2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
        <p:nvSpPr>
          <p:cNvPr id="7" name="Google Shape;162;p21"/>
          <p:cNvSpPr txBox="1">
            <a:spLocks/>
          </p:cNvSpPr>
          <p:nvPr/>
        </p:nvSpPr>
        <p:spPr>
          <a:xfrm>
            <a:off x="5186763" y="866326"/>
            <a:ext cx="3094800" cy="251577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lgn="ctr">
              <a:buFont typeface="Lato"/>
              <a:buNone/>
            </a:pPr>
            <a:r>
              <a:rPr lang="en-US" sz="2000" b="1" dirty="0" err="1">
                <a:solidFill>
                  <a:srgbClr val="000000"/>
                </a:solidFill>
              </a:rPr>
              <a:t>Rytec</a:t>
            </a:r>
            <a:r>
              <a:rPr lang="en-US" sz="2000" b="1" dirty="0">
                <a:solidFill>
                  <a:srgbClr val="000000"/>
                </a:solidFill>
              </a:rPr>
              <a:t> </a:t>
            </a:r>
            <a:endParaRPr lang="en-US" sz="2000" dirty="0">
              <a:solidFill>
                <a:srgbClr val="000000"/>
              </a:solidFill>
            </a:endParaRPr>
          </a:p>
          <a:p>
            <a:pPr marL="285750" indent="-285750">
              <a:buFont typeface="Wingdings" panose="05000000000000000000" pitchFamily="2" charset="2"/>
              <a:buChar char="§"/>
            </a:pPr>
            <a:r>
              <a:rPr lang="en-US" sz="1800" dirty="0">
                <a:solidFill>
                  <a:srgbClr val="000000"/>
                </a:solidFill>
              </a:rPr>
              <a:t>Access Copyright </a:t>
            </a:r>
            <a:r>
              <a:rPr lang="en-US" sz="1800" dirty="0" err="1">
                <a:solidFill>
                  <a:srgbClr val="000000"/>
                </a:solidFill>
              </a:rPr>
              <a:t>Licence</a:t>
            </a:r>
            <a:endParaRPr lang="en-US" sz="1800" dirty="0">
              <a:solidFill>
                <a:srgbClr val="000000"/>
              </a:solidFill>
            </a:endParaRPr>
          </a:p>
          <a:p>
            <a:pPr marL="0" indent="0">
              <a:buFont typeface="Lato"/>
              <a:buNone/>
            </a:pPr>
            <a:endParaRPr lang="en-US" sz="1800" dirty="0">
              <a:solidFill>
                <a:srgbClr val="000000"/>
              </a:solidFill>
            </a:endParaRPr>
          </a:p>
          <a:p>
            <a:pPr marL="0" indent="0">
              <a:buFont typeface="Lato"/>
              <a:buNone/>
            </a:pPr>
            <a:endParaRPr lang="en-US" sz="1800" dirty="0">
              <a:solidFill>
                <a:srgbClr val="000000"/>
              </a:solidFill>
            </a:endParaRPr>
          </a:p>
          <a:p>
            <a:pPr marL="0" indent="0">
              <a:buFont typeface="Lato"/>
              <a:buNone/>
            </a:pPr>
            <a:endParaRPr lang="en-US" sz="1800" dirty="0">
              <a:solidFill>
                <a:srgbClr val="000000"/>
              </a:solidFill>
            </a:endParaRPr>
          </a:p>
          <a:p>
            <a:pPr marL="0" indent="0" algn="ctr">
              <a:spcBef>
                <a:spcPts val="0"/>
              </a:spcBef>
              <a:buFont typeface="Lato"/>
              <a:buNone/>
            </a:pPr>
            <a:endParaRPr lang="en-US" sz="1800" dirty="0">
              <a:solidFill>
                <a:srgbClr val="000000"/>
              </a:solidFill>
            </a:endParaRPr>
          </a:p>
          <a:p>
            <a:pPr marL="0" indent="0" algn="ctr">
              <a:spcBef>
                <a:spcPts val="0"/>
              </a:spcBef>
              <a:buFont typeface="Lato"/>
              <a:buNone/>
            </a:pPr>
            <a:r>
              <a:rPr lang="en-US" sz="1800" b="1" dirty="0">
                <a:solidFill>
                  <a:srgbClr val="000000"/>
                </a:solidFill>
              </a:rPr>
              <a:t>Median cost (Winter 2020)</a:t>
            </a:r>
          </a:p>
          <a:p>
            <a:pPr marL="0" indent="0">
              <a:spcBef>
                <a:spcPts val="0"/>
              </a:spcBef>
              <a:buFont typeface="Lato"/>
              <a:buNone/>
            </a:pPr>
            <a:endParaRPr lang="en-US" sz="1800" dirty="0">
              <a:solidFill>
                <a:srgbClr val="000000"/>
              </a:solidFill>
            </a:endParaRPr>
          </a:p>
        </p:txBody>
      </p:sp>
      <p:pic>
        <p:nvPicPr>
          <p:cNvPr id="4" name="Picture 3" descr="A close up of a logo&#10;&#10;Description automatically generated">
            <a:extLst>
              <a:ext uri="{FF2B5EF4-FFF2-40B4-BE49-F238E27FC236}">
                <a16:creationId xmlns:a16="http://schemas.microsoft.com/office/drawing/2014/main" id="{024B9BB2-AAEC-4359-A965-0D6A06340A06}"/>
              </a:ext>
            </a:extLst>
          </p:cNvPr>
          <p:cNvPicPr>
            <a:picLocks noChangeAspect="1"/>
          </p:cNvPicPr>
          <p:nvPr/>
        </p:nvPicPr>
        <p:blipFill>
          <a:blip r:embed="rId3"/>
          <a:stretch>
            <a:fillRect/>
          </a:stretch>
        </p:blipFill>
        <p:spPr>
          <a:xfrm>
            <a:off x="1403879" y="3016670"/>
            <a:ext cx="2264484" cy="2264484"/>
          </a:xfrm>
          <a:prstGeom prst="rect">
            <a:avLst/>
          </a:prstGeom>
        </p:spPr>
      </p:pic>
      <p:pic>
        <p:nvPicPr>
          <p:cNvPr id="3" name="Picture 2" descr="A picture containing black, clock, dark, red&#10;&#10;Description automatically generated">
            <a:extLst>
              <a:ext uri="{FF2B5EF4-FFF2-40B4-BE49-F238E27FC236}">
                <a16:creationId xmlns:a16="http://schemas.microsoft.com/office/drawing/2014/main" id="{C086AA7F-B035-40AC-8352-D597D0A7C3A7}"/>
              </a:ext>
            </a:extLst>
          </p:cNvPr>
          <p:cNvPicPr>
            <a:picLocks noChangeAspect="1"/>
          </p:cNvPicPr>
          <p:nvPr/>
        </p:nvPicPr>
        <p:blipFill>
          <a:blip r:embed="rId4"/>
          <a:stretch>
            <a:fillRect/>
          </a:stretch>
        </p:blipFill>
        <p:spPr>
          <a:xfrm>
            <a:off x="5665676" y="3016670"/>
            <a:ext cx="2264484" cy="2264484"/>
          </a:xfrm>
          <a:prstGeom prst="rect">
            <a:avLst/>
          </a:prstGeom>
        </p:spPr>
      </p:pic>
      <p:sp>
        <p:nvSpPr>
          <p:cNvPr id="5" name="TextBox 4">
            <a:extLst>
              <a:ext uri="{FF2B5EF4-FFF2-40B4-BE49-F238E27FC236}">
                <a16:creationId xmlns:a16="http://schemas.microsoft.com/office/drawing/2014/main" id="{8F74B253-2940-44F2-A94E-441A74AA84C3}"/>
              </a:ext>
            </a:extLst>
          </p:cNvPr>
          <p:cNvSpPr txBox="1"/>
          <p:nvPr/>
        </p:nvSpPr>
        <p:spPr>
          <a:xfrm>
            <a:off x="2103125" y="4100796"/>
            <a:ext cx="1081143" cy="461665"/>
          </a:xfrm>
          <a:prstGeom prst="rect">
            <a:avLst/>
          </a:prstGeom>
          <a:noFill/>
        </p:spPr>
        <p:txBody>
          <a:bodyPr wrap="square" rtlCol="0">
            <a:spAutoFit/>
          </a:bodyPr>
          <a:lstStyle/>
          <a:p>
            <a:r>
              <a:rPr lang="fr-CA" sz="2400" b="1" dirty="0">
                <a:solidFill>
                  <a:schemeClr val="accent1"/>
                </a:solidFill>
                <a:latin typeface="Calibri" panose="020F0502020204030204" pitchFamily="34" charset="0"/>
                <a:cs typeface="Calibri" panose="020F0502020204030204" pitchFamily="34" charset="0"/>
              </a:rPr>
              <a:t>$23.96</a:t>
            </a:r>
            <a:endParaRPr lang="en-CA" sz="2400" b="1" dirty="0">
              <a:solidFill>
                <a:schemeClr val="accent1"/>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4311B4A3-61C9-4AE5-BBE6-42A99B5B52E2}"/>
              </a:ext>
            </a:extLst>
          </p:cNvPr>
          <p:cNvSpPr txBox="1"/>
          <p:nvPr/>
        </p:nvSpPr>
        <p:spPr>
          <a:xfrm>
            <a:off x="6365715" y="4100796"/>
            <a:ext cx="1081143" cy="461665"/>
          </a:xfrm>
          <a:prstGeom prst="rect">
            <a:avLst/>
          </a:prstGeom>
          <a:noFill/>
        </p:spPr>
        <p:txBody>
          <a:bodyPr wrap="square" rtlCol="0">
            <a:spAutoFit/>
          </a:bodyPr>
          <a:lstStyle/>
          <a:p>
            <a:r>
              <a:rPr lang="fr-CA" sz="2400" b="1" dirty="0">
                <a:solidFill>
                  <a:schemeClr val="accent3"/>
                </a:solidFill>
                <a:latin typeface="Calibri" panose="020F0502020204030204" pitchFamily="34" charset="0"/>
                <a:cs typeface="Calibri" panose="020F0502020204030204" pitchFamily="34" charset="0"/>
              </a:rPr>
              <a:t>$45.50</a:t>
            </a:r>
            <a:endParaRPr lang="en-CA" sz="2400" b="1" dirty="0">
              <a:solidFill>
                <a:schemeClr val="accent3"/>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70783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874749" y="330804"/>
            <a:ext cx="7275344" cy="65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solidFill>
                  <a:schemeClr val="accent1"/>
                </a:solidFill>
              </a:rPr>
              <a:t>Course Reserve (</a:t>
            </a:r>
            <a:r>
              <a:rPr lang="en-CA" b="1" dirty="0">
                <a:solidFill>
                  <a:schemeClr val="accent1"/>
                </a:solidFill>
              </a:rPr>
              <a:t>Ares) - Library</a:t>
            </a:r>
            <a:endParaRPr b="1" dirty="0">
              <a:solidFill>
                <a:schemeClr val="accent1"/>
              </a:solidFill>
            </a:endParaRPr>
          </a:p>
        </p:txBody>
      </p:sp>
      <p:sp>
        <p:nvSpPr>
          <p:cNvPr id="162" name="Google Shape;162;p21"/>
          <p:cNvSpPr txBox="1">
            <a:spLocks noGrp="1"/>
          </p:cNvSpPr>
          <p:nvPr>
            <p:ph type="body" idx="1"/>
          </p:nvPr>
        </p:nvSpPr>
        <p:spPr>
          <a:xfrm>
            <a:off x="4815083" y="2417651"/>
            <a:ext cx="3219226" cy="1829224"/>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fr-CA" sz="1800" dirty="0">
                <a:solidFill>
                  <a:srgbClr val="000000"/>
                </a:solidFill>
              </a:rPr>
              <a:t>Open Access content</a:t>
            </a:r>
          </a:p>
          <a:p>
            <a:pPr marL="0" lvl="0" indent="0" algn="ctr" rtl="0">
              <a:spcBef>
                <a:spcPts val="600"/>
              </a:spcBef>
              <a:spcAft>
                <a:spcPts val="0"/>
              </a:spcAft>
              <a:buNone/>
            </a:pPr>
            <a:r>
              <a:rPr lang="fr-CA" sz="1800" dirty="0">
                <a:solidFill>
                  <a:srgbClr val="000000"/>
                </a:solidFill>
              </a:rPr>
              <a:t>Public </a:t>
            </a:r>
            <a:r>
              <a:rPr lang="fr-CA" sz="1800" dirty="0" err="1">
                <a:solidFill>
                  <a:srgbClr val="000000"/>
                </a:solidFill>
              </a:rPr>
              <a:t>domain</a:t>
            </a:r>
            <a:endParaRPr lang="fr-CA" sz="1800" dirty="0">
              <a:solidFill>
                <a:srgbClr val="000000"/>
              </a:solidFill>
            </a:endParaRPr>
          </a:p>
          <a:p>
            <a:pPr marL="0" lvl="0" indent="0" algn="ctr" rtl="0">
              <a:spcBef>
                <a:spcPts val="600"/>
              </a:spcBef>
              <a:spcAft>
                <a:spcPts val="0"/>
              </a:spcAft>
              <a:buNone/>
            </a:pPr>
            <a:r>
              <a:rPr lang="fr-CA" sz="1800" dirty="0" err="1">
                <a:solidFill>
                  <a:srgbClr val="000000"/>
                </a:solidFill>
              </a:rPr>
              <a:t>Fair</a:t>
            </a:r>
            <a:r>
              <a:rPr lang="fr-CA" sz="1800" dirty="0">
                <a:solidFill>
                  <a:srgbClr val="000000"/>
                </a:solidFill>
              </a:rPr>
              <a:t> </a:t>
            </a:r>
            <a:r>
              <a:rPr lang="fr-CA" sz="1800" dirty="0" err="1">
                <a:solidFill>
                  <a:srgbClr val="000000"/>
                </a:solidFill>
              </a:rPr>
              <a:t>dealing</a:t>
            </a:r>
            <a:endParaRPr lang="fr-CA" sz="1800" dirty="0">
              <a:solidFill>
                <a:srgbClr val="000000"/>
              </a:solidFill>
            </a:endParaRPr>
          </a:p>
          <a:p>
            <a:pPr marL="0" lvl="0" indent="0" algn="ctr" rtl="0">
              <a:spcBef>
                <a:spcPts val="600"/>
              </a:spcBef>
              <a:spcAft>
                <a:spcPts val="0"/>
              </a:spcAft>
              <a:buNone/>
            </a:pPr>
            <a:r>
              <a:rPr lang="fr-CA" sz="1800" dirty="0">
                <a:solidFill>
                  <a:srgbClr val="000000"/>
                </a:solidFill>
              </a:rPr>
              <a:t>Library licences</a:t>
            </a:r>
          </a:p>
          <a:p>
            <a:pPr marL="0" lvl="0" indent="0" algn="ctr" rtl="0">
              <a:spcBef>
                <a:spcPts val="600"/>
              </a:spcBef>
              <a:spcAft>
                <a:spcPts val="0"/>
              </a:spcAft>
              <a:buNone/>
            </a:pPr>
            <a:r>
              <a:rPr lang="fr-CA" sz="1800" dirty="0">
                <a:solidFill>
                  <a:srgbClr val="000000"/>
                </a:solidFill>
              </a:rPr>
              <a:t>Permissions</a:t>
            </a:r>
            <a:endParaRPr sz="1800" dirty="0">
              <a:solidFill>
                <a:srgbClr val="000000"/>
              </a:solidFill>
            </a:endParaRPr>
          </a:p>
        </p:txBody>
      </p:sp>
      <p:sp>
        <p:nvSpPr>
          <p:cNvPr id="164" name="Google Shape;164;p2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pic>
        <p:nvPicPr>
          <p:cNvPr id="3" name="Picture 2" descr="A close up of a sign&#10;&#10;Description automatically generated">
            <a:extLst>
              <a:ext uri="{FF2B5EF4-FFF2-40B4-BE49-F238E27FC236}">
                <a16:creationId xmlns:a16="http://schemas.microsoft.com/office/drawing/2014/main" id="{608B9B0A-6F5D-452E-8FB3-A2E35C53F7E6}"/>
              </a:ext>
            </a:extLst>
          </p:cNvPr>
          <p:cNvPicPr>
            <a:picLocks noChangeAspect="1"/>
          </p:cNvPicPr>
          <p:nvPr/>
        </p:nvPicPr>
        <p:blipFill>
          <a:blip r:embed="rId3"/>
          <a:stretch>
            <a:fillRect/>
          </a:stretch>
        </p:blipFill>
        <p:spPr>
          <a:xfrm>
            <a:off x="5637838" y="986604"/>
            <a:ext cx="1573717" cy="1573717"/>
          </a:xfrm>
          <a:prstGeom prst="rect">
            <a:avLst/>
          </a:prstGeom>
        </p:spPr>
      </p:pic>
      <p:sp>
        <p:nvSpPr>
          <p:cNvPr id="2" name="Rectangle 1">
            <a:extLst>
              <a:ext uri="{FF2B5EF4-FFF2-40B4-BE49-F238E27FC236}">
                <a16:creationId xmlns:a16="http://schemas.microsoft.com/office/drawing/2014/main" id="{BEA8132D-A9A8-4A0B-8672-46E73257E4A9}"/>
              </a:ext>
            </a:extLst>
          </p:cNvPr>
          <p:cNvSpPr/>
          <p:nvPr/>
        </p:nvSpPr>
        <p:spPr>
          <a:xfrm>
            <a:off x="874749" y="4633779"/>
            <a:ext cx="7364155" cy="338554"/>
          </a:xfrm>
          <a:prstGeom prst="rect">
            <a:avLst/>
          </a:prstGeom>
        </p:spPr>
        <p:txBody>
          <a:bodyPr wrap="square">
            <a:spAutoFit/>
          </a:bodyPr>
          <a:lstStyle/>
          <a:p>
            <a:pPr algn="ctr"/>
            <a:r>
              <a:rPr lang="en-CA" sz="1600" dirty="0">
                <a:latin typeface="Lato" panose="020B0604020202020204" charset="0"/>
              </a:rPr>
              <a:t>For more information: </a:t>
            </a:r>
            <a:r>
              <a:rPr lang="en-CA" sz="1600" dirty="0">
                <a:latin typeface="Lato" panose="020B0604020202020204" charset="0"/>
                <a:hlinkClick r:id="rId4"/>
              </a:rPr>
              <a:t>https://biblio.uottawa.ca/en/find/course-reserve</a:t>
            </a:r>
            <a:r>
              <a:rPr lang="en-CA" sz="1600" dirty="0">
                <a:latin typeface="Lato" panose="020B0604020202020204" charset="0"/>
              </a:rPr>
              <a:t> </a:t>
            </a:r>
          </a:p>
        </p:txBody>
      </p:sp>
      <p:sp>
        <p:nvSpPr>
          <p:cNvPr id="7" name="Google Shape;162;p21">
            <a:extLst>
              <a:ext uri="{FF2B5EF4-FFF2-40B4-BE49-F238E27FC236}">
                <a16:creationId xmlns:a16="http://schemas.microsoft.com/office/drawing/2014/main" id="{17EE9869-CBAE-4D0F-A441-EE6A844CB1B6}"/>
              </a:ext>
            </a:extLst>
          </p:cNvPr>
          <p:cNvSpPr txBox="1">
            <a:spLocks/>
          </p:cNvSpPr>
          <p:nvPr/>
        </p:nvSpPr>
        <p:spPr>
          <a:xfrm>
            <a:off x="707644" y="1215367"/>
            <a:ext cx="3849182" cy="31896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lgn="ctr">
              <a:spcBef>
                <a:spcPts val="0"/>
              </a:spcBef>
              <a:buFont typeface="Lato"/>
              <a:buNone/>
            </a:pPr>
            <a:r>
              <a:rPr lang="en-CA" sz="2000" dirty="0" smtClean="0">
                <a:solidFill>
                  <a:srgbClr val="000000"/>
                </a:solidFill>
              </a:rPr>
              <a:t>Reading </a:t>
            </a:r>
            <a:r>
              <a:rPr lang="en-CA" sz="2000" dirty="0">
                <a:solidFill>
                  <a:srgbClr val="000000"/>
                </a:solidFill>
              </a:rPr>
              <a:t>lists available in Ares or Virtual Campus</a:t>
            </a:r>
          </a:p>
          <a:p>
            <a:pPr marL="0" indent="0" algn="ctr">
              <a:spcBef>
                <a:spcPts val="0"/>
              </a:spcBef>
              <a:buFont typeface="Lato"/>
              <a:buNone/>
            </a:pPr>
            <a:endParaRPr lang="en-CA" sz="2000" dirty="0">
              <a:solidFill>
                <a:srgbClr val="000000"/>
              </a:solidFill>
            </a:endParaRPr>
          </a:p>
          <a:p>
            <a:pPr marL="0" indent="0" algn="ctr">
              <a:spcBef>
                <a:spcPts val="0"/>
              </a:spcBef>
              <a:buFont typeface="Lato"/>
              <a:buNone/>
            </a:pPr>
            <a:r>
              <a:rPr lang="en-CA" sz="2000" dirty="0">
                <a:solidFill>
                  <a:srgbClr val="000000"/>
                </a:solidFill>
              </a:rPr>
              <a:t>Syllabus</a:t>
            </a:r>
          </a:p>
          <a:p>
            <a:pPr marL="0" indent="0" algn="ctr">
              <a:spcBef>
                <a:spcPts val="0"/>
              </a:spcBef>
              <a:buFont typeface="Lato"/>
              <a:buNone/>
            </a:pPr>
            <a:endParaRPr lang="en-CA" sz="2000" dirty="0">
              <a:solidFill>
                <a:srgbClr val="000000"/>
              </a:solidFill>
            </a:endParaRPr>
          </a:p>
          <a:p>
            <a:pPr marL="0" indent="0" algn="ctr">
              <a:spcBef>
                <a:spcPts val="0"/>
              </a:spcBef>
              <a:buFont typeface="Lato"/>
              <a:buNone/>
            </a:pPr>
            <a:r>
              <a:rPr lang="en-CA" sz="2000" dirty="0">
                <a:solidFill>
                  <a:srgbClr val="000000"/>
                </a:solidFill>
              </a:rPr>
              <a:t>Leverages Library collections</a:t>
            </a:r>
          </a:p>
          <a:p>
            <a:pPr marL="0" indent="0" algn="ctr">
              <a:spcBef>
                <a:spcPts val="0"/>
              </a:spcBef>
              <a:buFont typeface="Lato"/>
              <a:buNone/>
            </a:pPr>
            <a:endParaRPr lang="en-CA" sz="2000" dirty="0">
              <a:solidFill>
                <a:srgbClr val="000000"/>
              </a:solidFill>
            </a:endParaRPr>
          </a:p>
          <a:p>
            <a:pPr marL="0" indent="0" algn="ctr">
              <a:spcBef>
                <a:spcPts val="0"/>
              </a:spcBef>
              <a:buFont typeface="Lato"/>
              <a:buNone/>
            </a:pPr>
            <a:r>
              <a:rPr lang="en-CA" sz="2000" dirty="0">
                <a:solidFill>
                  <a:srgbClr val="000000"/>
                </a:solidFill>
              </a:rPr>
              <a:t>Electronic and print</a:t>
            </a:r>
          </a:p>
        </p:txBody>
      </p:sp>
    </p:spTree>
    <p:extLst>
      <p:ext uri="{BB962C8B-B14F-4D97-AF65-F5344CB8AC3E}">
        <p14:creationId xmlns:p14="http://schemas.microsoft.com/office/powerpoint/2010/main" val="23156382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266486" y="333597"/>
            <a:ext cx="5136660" cy="828732"/>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2800" b="1" dirty="0">
                <a:solidFill>
                  <a:schemeClr val="accent1"/>
                </a:solidFill>
              </a:rPr>
              <a:t>Open Educational Resources (OER)</a:t>
            </a:r>
            <a:endParaRPr sz="2800" b="1" dirty="0">
              <a:solidFill>
                <a:schemeClr val="accent1"/>
              </a:solidFill>
            </a:endParaRPr>
          </a:p>
        </p:txBody>
      </p:sp>
      <p:sp>
        <p:nvSpPr>
          <p:cNvPr id="162" name="Google Shape;162;p21"/>
          <p:cNvSpPr txBox="1">
            <a:spLocks noGrp="1"/>
          </p:cNvSpPr>
          <p:nvPr>
            <p:ph type="body" idx="1"/>
          </p:nvPr>
        </p:nvSpPr>
        <p:spPr>
          <a:xfrm>
            <a:off x="266486" y="1039212"/>
            <a:ext cx="5136660" cy="2466044"/>
          </a:xfrm>
          <a:prstGeom prst="rect">
            <a:avLst/>
          </a:prstGeom>
        </p:spPr>
        <p:txBody>
          <a:bodyPr spcFirstLastPara="1" wrap="square" lIns="91425" tIns="91425" rIns="91425" bIns="91425" anchor="t" anchorCtr="0">
            <a:noAutofit/>
          </a:bodyPr>
          <a:lstStyle/>
          <a:p>
            <a:pPr>
              <a:spcAft>
                <a:spcPts val="600"/>
              </a:spcAft>
              <a:buFont typeface="Wingdings" panose="05000000000000000000" pitchFamily="2" charset="2"/>
              <a:buChar char="§"/>
            </a:pPr>
            <a:r>
              <a:rPr lang="en-CA" sz="2000" dirty="0" smtClean="0">
                <a:solidFill>
                  <a:srgbClr val="000000"/>
                </a:solidFill>
              </a:rPr>
              <a:t>Freely and openly available teaching </a:t>
            </a:r>
            <a:r>
              <a:rPr lang="en-CA" sz="2000" dirty="0">
                <a:solidFill>
                  <a:srgbClr val="000000"/>
                </a:solidFill>
              </a:rPr>
              <a:t>and learning </a:t>
            </a:r>
            <a:r>
              <a:rPr lang="en-CA" sz="2000" dirty="0" smtClean="0">
                <a:solidFill>
                  <a:srgbClr val="000000"/>
                </a:solidFill>
              </a:rPr>
              <a:t>materials</a:t>
            </a:r>
          </a:p>
          <a:p>
            <a:pPr>
              <a:spcAft>
                <a:spcPts val="600"/>
              </a:spcAft>
              <a:buFont typeface="Wingdings" panose="05000000000000000000" pitchFamily="2" charset="2"/>
              <a:buChar char="§"/>
            </a:pPr>
            <a:r>
              <a:rPr lang="en-CA" sz="2000" dirty="0" smtClean="0">
                <a:solidFill>
                  <a:srgbClr val="000000"/>
                </a:solidFill>
              </a:rPr>
              <a:t>Creatives Commons licence or public domain</a:t>
            </a:r>
          </a:p>
          <a:p>
            <a:pPr>
              <a:spcAft>
                <a:spcPts val="600"/>
              </a:spcAft>
              <a:buFont typeface="Wingdings" panose="05000000000000000000" pitchFamily="2" charset="2"/>
              <a:buChar char="§"/>
            </a:pPr>
            <a:r>
              <a:rPr lang="en-CA" sz="2000" dirty="0" smtClean="0">
                <a:solidFill>
                  <a:srgbClr val="000000"/>
                </a:solidFill>
              </a:rPr>
              <a:t>5Rs – Retain, Reuse, Revise, Remix, Redistribute</a:t>
            </a:r>
          </a:p>
        </p:txBody>
      </p:sp>
      <p:sp>
        <p:nvSpPr>
          <p:cNvPr id="164" name="Google Shape;164;p2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6612" y="399670"/>
            <a:ext cx="2893963" cy="3745129"/>
          </a:xfrm>
          <a:prstGeom prst="rect">
            <a:avLst/>
          </a:prstGeom>
        </p:spPr>
      </p:pic>
      <p:sp>
        <p:nvSpPr>
          <p:cNvPr id="4" name="Rectangle 3"/>
          <p:cNvSpPr/>
          <p:nvPr/>
        </p:nvSpPr>
        <p:spPr>
          <a:xfrm>
            <a:off x="5272928" y="4240992"/>
            <a:ext cx="3521330" cy="769441"/>
          </a:xfrm>
          <a:prstGeom prst="rect">
            <a:avLst/>
          </a:prstGeom>
        </p:spPr>
        <p:txBody>
          <a:bodyPr wrap="square">
            <a:spAutoFit/>
          </a:bodyPr>
          <a:lstStyle/>
          <a:p>
            <a:pPr algn="ctr"/>
            <a:r>
              <a:rPr lang="en-US" sz="1100" dirty="0">
                <a:latin typeface="Lato" panose="020B0604020202020204" charset="0"/>
              </a:rPr>
              <a:t>W. Little (2016), </a:t>
            </a:r>
            <a:r>
              <a:rPr lang="en-US" sz="1100" i="1" dirty="0">
                <a:latin typeface="Lato" panose="020B0604020202020204" charset="0"/>
              </a:rPr>
              <a:t>Introduction to Sociology </a:t>
            </a:r>
          </a:p>
          <a:p>
            <a:pPr algn="ctr"/>
            <a:r>
              <a:rPr lang="en-US" sz="1100" dirty="0">
                <a:latin typeface="Lato" panose="020B0604020202020204" charset="0"/>
              </a:rPr>
              <a:t>(2</a:t>
            </a:r>
            <a:r>
              <a:rPr lang="en-US" sz="1100" baseline="30000" dirty="0">
                <a:latin typeface="Lato" panose="020B0604020202020204" charset="0"/>
              </a:rPr>
              <a:t>nd</a:t>
            </a:r>
            <a:r>
              <a:rPr lang="en-US" sz="1100" dirty="0">
                <a:latin typeface="Lato" panose="020B0604020202020204" charset="0"/>
              </a:rPr>
              <a:t> Canadian Edition), </a:t>
            </a:r>
            <a:r>
              <a:rPr lang="en-US" sz="1100" dirty="0">
                <a:latin typeface="Lato" panose="020B0604020202020204" charset="0"/>
                <a:hlinkClick r:id="rId4"/>
              </a:rPr>
              <a:t>https://ecampusontario.pressbooks.pub/introsoc2ed/</a:t>
            </a:r>
            <a:r>
              <a:rPr lang="en-US" sz="1100" dirty="0">
                <a:latin typeface="Lato" panose="020B0604020202020204" charset="0"/>
              </a:rPr>
              <a:t>, </a:t>
            </a:r>
            <a:r>
              <a:rPr lang="en-US" sz="1100" dirty="0">
                <a:latin typeface="Lato" panose="020B0604020202020204" charset="0"/>
                <a:hlinkClick r:id="rId5"/>
              </a:rPr>
              <a:t>CC BY 4.0</a:t>
            </a:r>
            <a:r>
              <a:rPr lang="en-US" sz="1100" dirty="0">
                <a:latin typeface="Lato" panose="020B0604020202020204" charset="0"/>
              </a:rPr>
              <a:t> </a:t>
            </a:r>
          </a:p>
        </p:txBody>
      </p:sp>
      <p:sp>
        <p:nvSpPr>
          <p:cNvPr id="3" name="Rectangle 2">
            <a:extLst>
              <a:ext uri="{FF2B5EF4-FFF2-40B4-BE49-F238E27FC236}">
                <a16:creationId xmlns:a16="http://schemas.microsoft.com/office/drawing/2014/main" id="{CB16241D-DE9B-4F6F-9E4B-E4ED32BB2596}"/>
              </a:ext>
            </a:extLst>
          </p:cNvPr>
          <p:cNvSpPr/>
          <p:nvPr/>
        </p:nvSpPr>
        <p:spPr>
          <a:xfrm>
            <a:off x="396705" y="3667745"/>
            <a:ext cx="4641206" cy="954107"/>
          </a:xfrm>
          <a:prstGeom prst="rect">
            <a:avLst/>
          </a:prstGeom>
        </p:spPr>
        <p:txBody>
          <a:bodyPr wrap="square">
            <a:spAutoFit/>
          </a:bodyPr>
          <a:lstStyle/>
          <a:p>
            <a:r>
              <a:rPr lang="en-CA" dirty="0" smtClean="0">
                <a:latin typeface="Lato" panose="020B0604020202020204" charset="0"/>
              </a:rPr>
              <a:t>More information: “Open </a:t>
            </a:r>
            <a:r>
              <a:rPr lang="en-CA" dirty="0">
                <a:latin typeface="Lato" panose="020B0604020202020204" charset="0"/>
              </a:rPr>
              <a:t>Educational Resources,” Scholarly Communication, University of Ottawa Library,  </a:t>
            </a:r>
            <a:r>
              <a:rPr lang="en-CA" dirty="0">
                <a:latin typeface="Lato" panose="020B0604020202020204" charset="0"/>
                <a:hlinkClick r:id="rId6"/>
              </a:rPr>
              <a:t>https://scholarlycommunication.uottawa.ca/open-educational-resources</a:t>
            </a:r>
            <a:r>
              <a:rPr lang="en-CA" dirty="0">
                <a:latin typeface="Lato" panose="020B0604020202020204" charset="0"/>
              </a:rPr>
              <a:t> </a:t>
            </a:r>
          </a:p>
        </p:txBody>
      </p:sp>
    </p:spTree>
    <p:extLst>
      <p:ext uri="{BB962C8B-B14F-4D97-AF65-F5344CB8AC3E}">
        <p14:creationId xmlns:p14="http://schemas.microsoft.com/office/powerpoint/2010/main" val="3938285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228956" y="139466"/>
            <a:ext cx="5134260" cy="1023229"/>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800" b="1" dirty="0">
                <a:solidFill>
                  <a:schemeClr val="accent1"/>
                </a:solidFill>
              </a:rPr>
              <a:t>Open Educational Resources (OER)</a:t>
            </a:r>
            <a:endParaRPr sz="2800" b="1" dirty="0">
              <a:solidFill>
                <a:schemeClr val="accent1"/>
              </a:solidFill>
            </a:endParaRPr>
          </a:p>
        </p:txBody>
      </p:sp>
      <p:sp>
        <p:nvSpPr>
          <p:cNvPr id="162" name="Google Shape;162;p21"/>
          <p:cNvSpPr txBox="1">
            <a:spLocks noGrp="1"/>
          </p:cNvSpPr>
          <p:nvPr>
            <p:ph type="body" idx="1"/>
          </p:nvPr>
        </p:nvSpPr>
        <p:spPr>
          <a:xfrm>
            <a:off x="228956" y="1364825"/>
            <a:ext cx="4856727" cy="2765215"/>
          </a:xfrm>
          <a:prstGeom prst="rect">
            <a:avLst/>
          </a:prstGeom>
        </p:spPr>
        <p:txBody>
          <a:bodyPr spcFirstLastPara="1" wrap="square" lIns="91425" tIns="91425" rIns="91425" bIns="91425" anchor="t" anchorCtr="0">
            <a:noAutofit/>
          </a:bodyPr>
          <a:lstStyle/>
          <a:p>
            <a:pPr>
              <a:spcAft>
                <a:spcPts val="600"/>
              </a:spcAft>
              <a:buFont typeface="Arial" panose="020B0604020202020204" pitchFamily="34" charset="0"/>
              <a:buChar char="•"/>
            </a:pPr>
            <a:r>
              <a:rPr lang="en-CA" dirty="0">
                <a:solidFill>
                  <a:srgbClr val="000000"/>
                </a:solidFill>
              </a:rPr>
              <a:t>Affordable for </a:t>
            </a:r>
            <a:r>
              <a:rPr lang="en-CA" dirty="0" smtClean="0">
                <a:solidFill>
                  <a:srgbClr val="000000"/>
                </a:solidFill>
              </a:rPr>
              <a:t>students</a:t>
            </a:r>
            <a:endParaRPr lang="en-CA" dirty="0">
              <a:solidFill>
                <a:srgbClr val="000000"/>
              </a:solidFill>
            </a:endParaRPr>
          </a:p>
          <a:p>
            <a:pPr>
              <a:spcAft>
                <a:spcPts val="600"/>
              </a:spcAft>
              <a:buFont typeface="Arial" panose="020B0604020202020204" pitchFamily="34" charset="0"/>
              <a:buChar char="•"/>
            </a:pPr>
            <a:r>
              <a:rPr lang="en-CA" dirty="0">
                <a:solidFill>
                  <a:srgbClr val="000000"/>
                </a:solidFill>
              </a:rPr>
              <a:t>Customizable and </a:t>
            </a:r>
            <a:r>
              <a:rPr lang="en-CA" dirty="0" smtClean="0">
                <a:solidFill>
                  <a:srgbClr val="000000"/>
                </a:solidFill>
              </a:rPr>
              <a:t>adaptable</a:t>
            </a:r>
            <a:endParaRPr lang="en-CA" dirty="0">
              <a:solidFill>
                <a:srgbClr val="000000"/>
              </a:solidFill>
            </a:endParaRPr>
          </a:p>
          <a:p>
            <a:pPr>
              <a:spcAft>
                <a:spcPts val="600"/>
              </a:spcAft>
              <a:buFont typeface="Arial" panose="020B0604020202020204" pitchFamily="34" charset="0"/>
              <a:buChar char="•"/>
            </a:pPr>
            <a:r>
              <a:rPr lang="en-CA" dirty="0">
                <a:solidFill>
                  <a:srgbClr val="000000"/>
                </a:solidFill>
              </a:rPr>
              <a:t>Fit multiple learning </a:t>
            </a:r>
            <a:r>
              <a:rPr lang="en-CA" dirty="0" smtClean="0">
                <a:solidFill>
                  <a:srgbClr val="000000"/>
                </a:solidFill>
              </a:rPr>
              <a:t>styles</a:t>
            </a:r>
            <a:endParaRPr lang="en-CA" dirty="0">
              <a:solidFill>
                <a:srgbClr val="000000"/>
              </a:solidFill>
            </a:endParaRPr>
          </a:p>
          <a:p>
            <a:pPr>
              <a:spcAft>
                <a:spcPts val="600"/>
              </a:spcAft>
              <a:buFont typeface="Arial" panose="020B0604020202020204" pitchFamily="34" charset="0"/>
              <a:buChar char="•"/>
            </a:pPr>
            <a:r>
              <a:rPr lang="en-CA" dirty="0">
                <a:solidFill>
                  <a:srgbClr val="000000"/>
                </a:solidFill>
              </a:rPr>
              <a:t>Success and </a:t>
            </a:r>
            <a:r>
              <a:rPr lang="en-CA" dirty="0" smtClean="0">
                <a:solidFill>
                  <a:srgbClr val="000000"/>
                </a:solidFill>
              </a:rPr>
              <a:t>completion</a:t>
            </a:r>
          </a:p>
          <a:p>
            <a:pPr>
              <a:spcAft>
                <a:spcPts val="600"/>
              </a:spcAft>
              <a:buFont typeface="Arial" panose="020B0604020202020204" pitchFamily="34" charset="0"/>
              <a:buChar char="•"/>
            </a:pPr>
            <a:r>
              <a:rPr lang="en-CA" dirty="0" smtClean="0">
                <a:solidFill>
                  <a:srgbClr val="000000"/>
                </a:solidFill>
              </a:rPr>
              <a:t>Continued access</a:t>
            </a:r>
            <a:endParaRPr lang="en-CA" dirty="0">
              <a:solidFill>
                <a:srgbClr val="000000"/>
              </a:solidFill>
            </a:endParaRPr>
          </a:p>
        </p:txBody>
      </p:sp>
      <p:pic>
        <p:nvPicPr>
          <p:cNvPr id="3" name="Picture 2">
            <a:extLst>
              <a:ext uri="{FF2B5EF4-FFF2-40B4-BE49-F238E27FC236}">
                <a16:creationId xmlns:a16="http://schemas.microsoft.com/office/drawing/2014/main" id="{FB53EAA5-1CED-4C24-9742-F62353A47EC8}"/>
              </a:ext>
            </a:extLst>
          </p:cNvPr>
          <p:cNvPicPr>
            <a:picLocks noChangeAspect="1"/>
          </p:cNvPicPr>
          <p:nvPr/>
        </p:nvPicPr>
        <p:blipFill>
          <a:blip r:embed="rId3"/>
          <a:stretch>
            <a:fillRect/>
          </a:stretch>
        </p:blipFill>
        <p:spPr>
          <a:xfrm>
            <a:off x="5431351" y="84471"/>
            <a:ext cx="3157306" cy="4674455"/>
          </a:xfrm>
          <a:prstGeom prst="rect">
            <a:avLst/>
          </a:prstGeom>
          <a:ln>
            <a:solidFill>
              <a:srgbClr val="000000"/>
            </a:solidFill>
          </a:ln>
        </p:spPr>
      </p:pic>
      <p:sp>
        <p:nvSpPr>
          <p:cNvPr id="5" name="Rectangle 4">
            <a:extLst>
              <a:ext uri="{FF2B5EF4-FFF2-40B4-BE49-F238E27FC236}">
                <a16:creationId xmlns:a16="http://schemas.microsoft.com/office/drawing/2014/main" id="{BB100F0A-074A-470E-AE64-DAB8DADCD568}"/>
              </a:ext>
            </a:extLst>
          </p:cNvPr>
          <p:cNvSpPr/>
          <p:nvPr/>
        </p:nvSpPr>
        <p:spPr>
          <a:xfrm>
            <a:off x="4892984" y="4797419"/>
            <a:ext cx="4303036" cy="261610"/>
          </a:xfrm>
          <a:prstGeom prst="rect">
            <a:avLst/>
          </a:prstGeom>
        </p:spPr>
        <p:txBody>
          <a:bodyPr wrap="square">
            <a:spAutoFit/>
          </a:bodyPr>
          <a:lstStyle/>
          <a:p>
            <a:r>
              <a:rPr lang="en-CA" sz="1050" dirty="0">
                <a:latin typeface="Lato" panose="020B0604020202020204" charset="0"/>
              </a:rPr>
              <a:t>A.B. Flynn, </a:t>
            </a:r>
            <a:r>
              <a:rPr lang="en-CA" sz="1050" i="1" dirty="0">
                <a:latin typeface="Lato" panose="020B0604020202020204" charset="0"/>
              </a:rPr>
              <a:t>OrgChem101</a:t>
            </a:r>
            <a:r>
              <a:rPr lang="en-CA" sz="1050" dirty="0">
                <a:latin typeface="Lato" panose="020B0604020202020204" charset="0"/>
              </a:rPr>
              <a:t>, </a:t>
            </a:r>
            <a:r>
              <a:rPr lang="en-CA" sz="1050" dirty="0">
                <a:latin typeface="Lato" panose="020B0604020202020204" charset="0"/>
                <a:hlinkClick r:id="rId4"/>
              </a:rPr>
              <a:t>https://orgchem101.com/</a:t>
            </a:r>
            <a:r>
              <a:rPr lang="en-CA" sz="1050" dirty="0">
                <a:latin typeface="Lato" panose="020B0604020202020204" charset="0"/>
              </a:rPr>
              <a:t>, </a:t>
            </a:r>
            <a:r>
              <a:rPr lang="en-CA" sz="1050" dirty="0">
                <a:latin typeface="Lato" panose="020B0604020202020204" charset="0"/>
                <a:hlinkClick r:id="rId5"/>
              </a:rPr>
              <a:t>CC BY-NC-SA 4.0</a:t>
            </a:r>
            <a:endParaRPr lang="en-CA" sz="1050" dirty="0">
              <a:latin typeface="Lato" panose="020B0604020202020204" charset="0"/>
            </a:endParaRPr>
          </a:p>
        </p:txBody>
      </p:sp>
    </p:spTree>
    <p:extLst>
      <p:ext uri="{BB962C8B-B14F-4D97-AF65-F5344CB8AC3E}">
        <p14:creationId xmlns:p14="http://schemas.microsoft.com/office/powerpoint/2010/main" val="22629385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7200" dirty="0">
                <a:solidFill>
                  <a:schemeClr val="accent2"/>
                </a:solidFill>
              </a:rPr>
              <a:t>3.</a:t>
            </a:r>
            <a:endParaRPr sz="7200" dirty="0">
              <a:solidFill>
                <a:schemeClr val="accent2"/>
              </a:solidFill>
            </a:endParaRPr>
          </a:p>
          <a:p>
            <a:pPr marL="0" lvl="0" indent="0" algn="ctr" rtl="0">
              <a:spcBef>
                <a:spcPts val="0"/>
              </a:spcBef>
              <a:spcAft>
                <a:spcPts val="0"/>
              </a:spcAft>
              <a:buNone/>
            </a:pPr>
            <a:r>
              <a:rPr lang="en-CA" dirty="0"/>
              <a:t>ADVOCACY</a:t>
            </a:r>
            <a:endParaRPr dirty="0"/>
          </a:p>
        </p:txBody>
      </p:sp>
      <p:sp>
        <p:nvSpPr>
          <p:cNvPr id="112" name="Google Shape;112;p15"/>
          <p:cNvSpPr txBox="1">
            <a:spLocks noGrp="1"/>
          </p:cNvSpPr>
          <p:nvPr>
            <p:ph type="subTitle" idx="1"/>
          </p:nvPr>
        </p:nvSpPr>
        <p:spPr>
          <a:xfrm>
            <a:off x="685800" y="28400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r-CA" dirty="0" err="1"/>
              <a:t>What</a:t>
            </a:r>
            <a:r>
              <a:rPr lang="fr-CA" dirty="0"/>
              <a:t> </a:t>
            </a:r>
            <a:r>
              <a:rPr lang="en-CA" dirty="0"/>
              <a:t>can we do?</a:t>
            </a:r>
            <a:endParaRPr dirty="0"/>
          </a:p>
        </p:txBody>
      </p:sp>
      <p:sp>
        <p:nvSpPr>
          <p:cNvPr id="113" name="Google Shape;113;p15"/>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10891787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941650" y="395053"/>
            <a:ext cx="6462600" cy="61697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CA" b="1" dirty="0">
                <a:solidFill>
                  <a:schemeClr val="bg2"/>
                </a:solidFill>
              </a:rPr>
              <a:t>OER Funding at </a:t>
            </a:r>
            <a:r>
              <a:rPr lang="en-CA" b="1" dirty="0" err="1">
                <a:solidFill>
                  <a:schemeClr val="bg2"/>
                </a:solidFill>
              </a:rPr>
              <a:t>uOttawa</a:t>
            </a:r>
            <a:endParaRPr b="1" dirty="0">
              <a:solidFill>
                <a:schemeClr val="bg2"/>
              </a:solidFill>
            </a:endParaRPr>
          </a:p>
        </p:txBody>
      </p:sp>
      <p:sp>
        <p:nvSpPr>
          <p:cNvPr id="125" name="Google Shape;125;p17"/>
          <p:cNvSpPr txBox="1">
            <a:spLocks noGrp="1"/>
          </p:cNvSpPr>
          <p:nvPr>
            <p:ph type="body" idx="1"/>
          </p:nvPr>
        </p:nvSpPr>
        <p:spPr>
          <a:xfrm>
            <a:off x="998220" y="1249325"/>
            <a:ext cx="7223760" cy="3447608"/>
          </a:xfrm>
          <a:prstGeom prst="rect">
            <a:avLst/>
          </a:prstGeom>
        </p:spPr>
        <p:txBody>
          <a:bodyPr spcFirstLastPara="1" wrap="square" lIns="91425" tIns="91425" rIns="91425" bIns="91425" anchor="t" anchorCtr="0">
            <a:noAutofit/>
          </a:bodyPr>
          <a:lstStyle/>
          <a:p>
            <a:pPr>
              <a:buFont typeface="Arial" panose="020B0604020202020204" pitchFamily="34" charset="0"/>
              <a:buChar char="•"/>
            </a:pPr>
            <a:r>
              <a:rPr lang="en-CA" dirty="0">
                <a:solidFill>
                  <a:srgbClr val="000000"/>
                </a:solidFill>
              </a:rPr>
              <a:t>Library OER Grant</a:t>
            </a:r>
          </a:p>
          <a:p>
            <a:pPr>
              <a:buFont typeface="Arial" panose="020B0604020202020204" pitchFamily="34" charset="0"/>
              <a:buChar char="•"/>
            </a:pPr>
            <a:r>
              <a:rPr lang="en-CA" dirty="0">
                <a:solidFill>
                  <a:srgbClr val="000000"/>
                </a:solidFill>
              </a:rPr>
              <a:t>TLSS Learning Grants Program</a:t>
            </a:r>
          </a:p>
          <a:p>
            <a:pPr marL="114300" indent="0">
              <a:buNone/>
            </a:pPr>
            <a:endParaRPr lang="en-CA" dirty="0">
              <a:solidFill>
                <a:srgbClr val="000000"/>
              </a:solidFill>
            </a:endParaRPr>
          </a:p>
          <a:p>
            <a:pPr marL="114300" lvl="0" indent="0" algn="l" rtl="0">
              <a:spcBef>
                <a:spcPts val="600"/>
              </a:spcBef>
              <a:spcAft>
                <a:spcPts val="0"/>
              </a:spcAft>
              <a:buSzPts val="1800"/>
              <a:buNone/>
            </a:pPr>
            <a:r>
              <a:rPr lang="en-CA" dirty="0">
                <a:solidFill>
                  <a:srgbClr val="000000"/>
                </a:solidFill>
              </a:rPr>
              <a:t>To consider: </a:t>
            </a:r>
          </a:p>
          <a:p>
            <a:pPr marL="457200" lvl="0" indent="-342900" algn="l" rtl="0">
              <a:spcBef>
                <a:spcPts val="600"/>
              </a:spcBef>
              <a:spcAft>
                <a:spcPts val="0"/>
              </a:spcAft>
              <a:buSzPts val="1800"/>
              <a:buChar char="▷"/>
            </a:pPr>
            <a:r>
              <a:rPr lang="fr-CA" dirty="0" err="1">
                <a:solidFill>
                  <a:srgbClr val="000000"/>
                </a:solidFill>
              </a:rPr>
              <a:t>Creation</a:t>
            </a:r>
            <a:r>
              <a:rPr lang="fr-CA" dirty="0">
                <a:solidFill>
                  <a:srgbClr val="000000"/>
                </a:solidFill>
              </a:rPr>
              <a:t> of OER </a:t>
            </a:r>
            <a:r>
              <a:rPr lang="fr-CA" dirty="0" err="1">
                <a:solidFill>
                  <a:srgbClr val="000000"/>
                </a:solidFill>
              </a:rPr>
              <a:t>Fund</a:t>
            </a:r>
            <a:r>
              <a:rPr lang="fr-CA" dirty="0">
                <a:solidFill>
                  <a:srgbClr val="000000"/>
                </a:solidFill>
              </a:rPr>
              <a:t> (donation)?</a:t>
            </a:r>
          </a:p>
          <a:p>
            <a:r>
              <a:rPr lang="en-CA" dirty="0">
                <a:solidFill>
                  <a:srgbClr val="000000"/>
                </a:solidFill>
              </a:rPr>
              <a:t>Student-initiated levy?</a:t>
            </a:r>
          </a:p>
          <a:p>
            <a:r>
              <a:rPr lang="en-CA" dirty="0">
                <a:solidFill>
                  <a:srgbClr val="000000"/>
                </a:solidFill>
              </a:rPr>
              <a:t>Union deduction?</a:t>
            </a:r>
            <a:endParaRPr lang="en-CA" dirty="0"/>
          </a:p>
          <a:p>
            <a:pPr marL="457200" lvl="0" indent="-342900" algn="l" rtl="0">
              <a:spcBef>
                <a:spcPts val="600"/>
              </a:spcBef>
              <a:spcAft>
                <a:spcPts val="0"/>
              </a:spcAft>
              <a:buSzPts val="1800"/>
              <a:buChar char="▷"/>
            </a:pPr>
            <a:endParaRPr dirty="0"/>
          </a:p>
        </p:txBody>
      </p:sp>
      <p:sp>
        <p:nvSpPr>
          <p:cNvPr id="126" name="Google Shape;126;p1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37</a:t>
            </a:f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7925" y="2620483"/>
            <a:ext cx="2152650" cy="2152650"/>
          </a:xfrm>
          <a:prstGeom prst="rect">
            <a:avLst/>
          </a:prstGeom>
        </p:spPr>
      </p:pic>
    </p:spTree>
    <p:extLst>
      <p:ext uri="{BB962C8B-B14F-4D97-AF65-F5344CB8AC3E}">
        <p14:creationId xmlns:p14="http://schemas.microsoft.com/office/powerpoint/2010/main" val="29155044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21F15-E51C-446F-B695-E7CDBFE1DE3D}"/>
              </a:ext>
            </a:extLst>
          </p:cNvPr>
          <p:cNvSpPr>
            <a:spLocks noGrp="1"/>
          </p:cNvSpPr>
          <p:nvPr>
            <p:ph type="title"/>
          </p:nvPr>
        </p:nvSpPr>
        <p:spPr/>
        <p:txBody>
          <a:bodyPr/>
          <a:lstStyle/>
          <a:p>
            <a:r>
              <a:rPr lang="fr-CA" b="1" dirty="0" err="1">
                <a:solidFill>
                  <a:schemeClr val="accent1"/>
                </a:solidFill>
              </a:rPr>
              <a:t>Professors</a:t>
            </a:r>
            <a:endParaRPr lang="en-CA" b="1" dirty="0">
              <a:solidFill>
                <a:schemeClr val="accent1"/>
              </a:solidFill>
            </a:endParaRPr>
          </a:p>
        </p:txBody>
      </p:sp>
      <p:sp>
        <p:nvSpPr>
          <p:cNvPr id="3" name="Text Placeholder 2">
            <a:extLst>
              <a:ext uri="{FF2B5EF4-FFF2-40B4-BE49-F238E27FC236}">
                <a16:creationId xmlns:a16="http://schemas.microsoft.com/office/drawing/2014/main" id="{944651BD-1EC2-490C-A0C6-A43E17485348}"/>
              </a:ext>
            </a:extLst>
          </p:cNvPr>
          <p:cNvSpPr>
            <a:spLocks noGrp="1"/>
          </p:cNvSpPr>
          <p:nvPr>
            <p:ph type="body" idx="1"/>
          </p:nvPr>
        </p:nvSpPr>
        <p:spPr>
          <a:xfrm>
            <a:off x="786535" y="1381208"/>
            <a:ext cx="7275426" cy="2725972"/>
          </a:xfrm>
        </p:spPr>
        <p:txBody>
          <a:bodyPr/>
          <a:lstStyle/>
          <a:p>
            <a:r>
              <a:rPr lang="fr-CA" dirty="0">
                <a:solidFill>
                  <a:srgbClr val="000000"/>
                </a:solidFill>
              </a:rPr>
              <a:t>Library course </a:t>
            </a:r>
            <a:r>
              <a:rPr lang="fr-CA" dirty="0" err="1">
                <a:solidFill>
                  <a:srgbClr val="000000"/>
                </a:solidFill>
              </a:rPr>
              <a:t>reserve</a:t>
            </a:r>
            <a:r>
              <a:rPr lang="fr-CA" dirty="0">
                <a:solidFill>
                  <a:srgbClr val="000000"/>
                </a:solidFill>
              </a:rPr>
              <a:t> service – </a:t>
            </a:r>
            <a:r>
              <a:rPr lang="fr-CA" dirty="0" err="1">
                <a:solidFill>
                  <a:srgbClr val="000000"/>
                </a:solidFill>
              </a:rPr>
              <a:t>leveraging</a:t>
            </a:r>
            <a:r>
              <a:rPr lang="fr-CA" dirty="0">
                <a:solidFill>
                  <a:srgbClr val="000000"/>
                </a:solidFill>
              </a:rPr>
              <a:t> collections</a:t>
            </a:r>
          </a:p>
          <a:p>
            <a:r>
              <a:rPr lang="fr-CA" dirty="0" err="1">
                <a:solidFill>
                  <a:srgbClr val="000000"/>
                </a:solidFill>
              </a:rPr>
              <a:t>Consider</a:t>
            </a:r>
            <a:r>
              <a:rPr lang="fr-CA" dirty="0">
                <a:solidFill>
                  <a:srgbClr val="000000"/>
                </a:solidFill>
              </a:rPr>
              <a:t> </a:t>
            </a:r>
            <a:r>
              <a:rPr lang="fr-CA" dirty="0" err="1">
                <a:solidFill>
                  <a:srgbClr val="000000"/>
                </a:solidFill>
              </a:rPr>
              <a:t>cost</a:t>
            </a:r>
            <a:r>
              <a:rPr lang="fr-CA" dirty="0">
                <a:solidFill>
                  <a:srgbClr val="000000"/>
                </a:solidFill>
              </a:rPr>
              <a:t> (and use) of </a:t>
            </a:r>
            <a:r>
              <a:rPr lang="fr-CA" dirty="0" err="1">
                <a:solidFill>
                  <a:srgbClr val="000000"/>
                </a:solidFill>
              </a:rPr>
              <a:t>assigned</a:t>
            </a:r>
            <a:r>
              <a:rPr lang="fr-CA" dirty="0">
                <a:solidFill>
                  <a:srgbClr val="000000"/>
                </a:solidFill>
              </a:rPr>
              <a:t> </a:t>
            </a:r>
            <a:r>
              <a:rPr lang="fr-CA" dirty="0" err="1">
                <a:solidFill>
                  <a:srgbClr val="000000"/>
                </a:solidFill>
              </a:rPr>
              <a:t>materials</a:t>
            </a:r>
            <a:endParaRPr lang="fr-CA" dirty="0">
              <a:solidFill>
                <a:srgbClr val="000000"/>
              </a:solidFill>
            </a:endParaRPr>
          </a:p>
          <a:p>
            <a:endParaRPr lang="fr-CA" dirty="0">
              <a:solidFill>
                <a:srgbClr val="000000"/>
              </a:solidFill>
            </a:endParaRPr>
          </a:p>
          <a:p>
            <a:r>
              <a:rPr lang="fr-CA" dirty="0" smtClean="0">
                <a:solidFill>
                  <a:srgbClr val="000000"/>
                </a:solidFill>
              </a:rPr>
              <a:t>Recognition </a:t>
            </a:r>
            <a:r>
              <a:rPr lang="fr-CA" dirty="0">
                <a:solidFill>
                  <a:srgbClr val="000000"/>
                </a:solidFill>
              </a:rPr>
              <a:t>for tenure/promotion </a:t>
            </a:r>
          </a:p>
          <a:p>
            <a:r>
              <a:rPr lang="fr-CA" dirty="0" err="1">
                <a:solidFill>
                  <a:srgbClr val="000000"/>
                </a:solidFill>
              </a:rPr>
              <a:t>Funding</a:t>
            </a:r>
            <a:r>
              <a:rPr lang="fr-CA" dirty="0">
                <a:solidFill>
                  <a:srgbClr val="000000"/>
                </a:solidFill>
              </a:rPr>
              <a:t> and course releases</a:t>
            </a:r>
          </a:p>
          <a:p>
            <a:endParaRPr lang="en-CA" dirty="0">
              <a:solidFill>
                <a:srgbClr val="000000"/>
              </a:solidFill>
            </a:endParaRPr>
          </a:p>
        </p:txBody>
      </p:sp>
      <p:sp>
        <p:nvSpPr>
          <p:cNvPr id="4" name="Slide Number Placeholder 3">
            <a:extLst>
              <a:ext uri="{FF2B5EF4-FFF2-40B4-BE49-F238E27FC236}">
                <a16:creationId xmlns:a16="http://schemas.microsoft.com/office/drawing/2014/main" id="{2138B69F-63D7-4336-8B67-5239088FA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4842" y="2843255"/>
            <a:ext cx="2167178" cy="2167178"/>
          </a:xfrm>
          <a:prstGeom prst="rect">
            <a:avLst/>
          </a:prstGeom>
        </p:spPr>
      </p:pic>
    </p:spTree>
    <p:extLst>
      <p:ext uri="{BB962C8B-B14F-4D97-AF65-F5344CB8AC3E}">
        <p14:creationId xmlns:p14="http://schemas.microsoft.com/office/powerpoint/2010/main" val="30534777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21F15-E51C-446F-B695-E7CDBFE1DE3D}"/>
              </a:ext>
            </a:extLst>
          </p:cNvPr>
          <p:cNvSpPr>
            <a:spLocks noGrp="1"/>
          </p:cNvSpPr>
          <p:nvPr>
            <p:ph type="title"/>
          </p:nvPr>
        </p:nvSpPr>
        <p:spPr>
          <a:xfrm>
            <a:off x="829077" y="237768"/>
            <a:ext cx="6462600" cy="857400"/>
          </a:xfrm>
        </p:spPr>
        <p:txBody>
          <a:bodyPr/>
          <a:lstStyle/>
          <a:p>
            <a:r>
              <a:rPr lang="fr-CA" b="1" dirty="0" err="1">
                <a:solidFill>
                  <a:schemeClr val="accent1"/>
                </a:solidFill>
              </a:rPr>
              <a:t>Students</a:t>
            </a:r>
            <a:endParaRPr lang="en-CA" b="1" dirty="0">
              <a:solidFill>
                <a:schemeClr val="accent1"/>
              </a:solidFill>
            </a:endParaRPr>
          </a:p>
        </p:txBody>
      </p:sp>
      <p:sp>
        <p:nvSpPr>
          <p:cNvPr id="3" name="Text Placeholder 2">
            <a:extLst>
              <a:ext uri="{FF2B5EF4-FFF2-40B4-BE49-F238E27FC236}">
                <a16:creationId xmlns:a16="http://schemas.microsoft.com/office/drawing/2014/main" id="{944651BD-1EC2-490C-A0C6-A43E17485348}"/>
              </a:ext>
            </a:extLst>
          </p:cNvPr>
          <p:cNvSpPr>
            <a:spLocks noGrp="1"/>
          </p:cNvSpPr>
          <p:nvPr>
            <p:ph type="body" idx="1"/>
          </p:nvPr>
        </p:nvSpPr>
        <p:spPr>
          <a:xfrm>
            <a:off x="746781" y="1144629"/>
            <a:ext cx="4285344" cy="3552300"/>
          </a:xfrm>
        </p:spPr>
        <p:txBody>
          <a:bodyPr/>
          <a:lstStyle/>
          <a:p>
            <a:pPr>
              <a:spcAft>
                <a:spcPts val="600"/>
              </a:spcAft>
            </a:pPr>
            <a:r>
              <a:rPr lang="fr-CA" sz="2800" dirty="0">
                <a:solidFill>
                  <a:srgbClr val="000000"/>
                </a:solidFill>
              </a:rPr>
              <a:t>Course </a:t>
            </a:r>
            <a:r>
              <a:rPr lang="fr-CA" sz="2800" dirty="0" err="1">
                <a:solidFill>
                  <a:srgbClr val="000000"/>
                </a:solidFill>
              </a:rPr>
              <a:t>evaluations</a:t>
            </a:r>
            <a:endParaRPr lang="fr-CA" sz="2800" dirty="0">
              <a:solidFill>
                <a:srgbClr val="000000"/>
              </a:solidFill>
            </a:endParaRPr>
          </a:p>
          <a:p>
            <a:pPr>
              <a:spcAft>
                <a:spcPts val="600"/>
              </a:spcAft>
            </a:pPr>
            <a:r>
              <a:rPr lang="fr-CA" sz="2800" dirty="0">
                <a:solidFill>
                  <a:srgbClr val="000000"/>
                </a:solidFill>
              </a:rPr>
              <a:t>#</a:t>
            </a:r>
            <a:r>
              <a:rPr lang="fr-CA" sz="2800" dirty="0" err="1">
                <a:solidFill>
                  <a:srgbClr val="000000"/>
                </a:solidFill>
              </a:rPr>
              <a:t>Textbookbroke</a:t>
            </a:r>
            <a:endParaRPr lang="fr-CA" sz="2800" dirty="0">
              <a:solidFill>
                <a:srgbClr val="000000"/>
              </a:solidFill>
            </a:endParaRPr>
          </a:p>
          <a:p>
            <a:pPr>
              <a:spcAft>
                <a:spcPts val="600"/>
              </a:spcAft>
            </a:pPr>
            <a:r>
              <a:rPr lang="fr-CA" sz="2800" dirty="0">
                <a:solidFill>
                  <a:srgbClr val="000000"/>
                </a:solidFill>
              </a:rPr>
              <a:t>Open </a:t>
            </a:r>
            <a:r>
              <a:rPr lang="fr-CA" sz="2800" dirty="0" err="1">
                <a:solidFill>
                  <a:srgbClr val="000000"/>
                </a:solidFill>
              </a:rPr>
              <a:t>Education</a:t>
            </a:r>
            <a:r>
              <a:rPr lang="fr-CA" sz="2800" dirty="0">
                <a:solidFill>
                  <a:srgbClr val="000000"/>
                </a:solidFill>
              </a:rPr>
              <a:t> </a:t>
            </a:r>
            <a:r>
              <a:rPr lang="fr-CA" sz="2800" dirty="0" err="1">
                <a:solidFill>
                  <a:srgbClr val="000000"/>
                </a:solidFill>
              </a:rPr>
              <a:t>Week</a:t>
            </a:r>
            <a:endParaRPr lang="fr-CA" sz="2800" dirty="0">
              <a:solidFill>
                <a:srgbClr val="000000"/>
              </a:solidFill>
            </a:endParaRPr>
          </a:p>
          <a:p>
            <a:pPr>
              <a:spcAft>
                <a:spcPts val="600"/>
              </a:spcAft>
            </a:pPr>
            <a:r>
              <a:rPr lang="fr-CA" sz="2800" dirty="0" err="1">
                <a:solidFill>
                  <a:srgbClr val="000000"/>
                </a:solidFill>
              </a:rPr>
              <a:t>Create</a:t>
            </a:r>
            <a:r>
              <a:rPr lang="fr-CA" sz="2800" dirty="0">
                <a:solidFill>
                  <a:srgbClr val="000000"/>
                </a:solidFill>
              </a:rPr>
              <a:t> open content</a:t>
            </a:r>
          </a:p>
          <a:p>
            <a:pPr>
              <a:spcAft>
                <a:spcPts val="600"/>
              </a:spcAft>
            </a:pPr>
            <a:endParaRPr lang="fr-CA" sz="2800" dirty="0">
              <a:solidFill>
                <a:srgbClr val="000000"/>
              </a:solidFill>
            </a:endParaRPr>
          </a:p>
        </p:txBody>
      </p:sp>
      <p:sp>
        <p:nvSpPr>
          <p:cNvPr id="4" name="Slide Number Placeholder 3">
            <a:extLst>
              <a:ext uri="{FF2B5EF4-FFF2-40B4-BE49-F238E27FC236}">
                <a16:creationId xmlns:a16="http://schemas.microsoft.com/office/drawing/2014/main" id="{2138B69F-63D7-4336-8B67-5239088FA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39</a:t>
            </a:fld>
            <a:endParaRPr lang="en"/>
          </a:p>
        </p:txBody>
      </p:sp>
      <p:pic>
        <p:nvPicPr>
          <p:cNvPr id="1026" name="Picture 2" descr="Image">
            <a:extLst>
              <a:ext uri="{FF2B5EF4-FFF2-40B4-BE49-F238E27FC236}">
                <a16:creationId xmlns:a16="http://schemas.microsoft.com/office/drawing/2014/main" id="{E8DC5357-1D6E-436C-91B6-B17662464D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0240" y="62714"/>
            <a:ext cx="3100919" cy="4634215"/>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7ADC8FD5-F9E9-4077-860A-5C4B350A342F}"/>
              </a:ext>
            </a:extLst>
          </p:cNvPr>
          <p:cNvSpPr/>
          <p:nvPr/>
        </p:nvSpPr>
        <p:spPr>
          <a:xfrm>
            <a:off x="3202027" y="4764261"/>
            <a:ext cx="7657344" cy="215444"/>
          </a:xfrm>
          <a:prstGeom prst="rect">
            <a:avLst/>
          </a:prstGeom>
        </p:spPr>
        <p:txBody>
          <a:bodyPr wrap="square">
            <a:spAutoFit/>
          </a:bodyPr>
          <a:lstStyle/>
          <a:p>
            <a:pPr lvl="0" algn="ctr"/>
            <a:r>
              <a:rPr lang="en-CA" sz="800" dirty="0">
                <a:latin typeface="Lato" panose="020B0604020202020204" charset="0"/>
              </a:rPr>
              <a:t>Maureen Glynn, Heather Martin and Danielle Vander </a:t>
            </a:r>
            <a:r>
              <a:rPr lang="en-CA" sz="800" dirty="0" err="1">
                <a:latin typeface="Lato" panose="020B0604020202020204" charset="0"/>
              </a:rPr>
              <a:t>Wekken</a:t>
            </a:r>
            <a:r>
              <a:rPr lang="en-CA" sz="800" dirty="0">
                <a:latin typeface="Lato" panose="020B0604020202020204" charset="0"/>
              </a:rPr>
              <a:t>, </a:t>
            </a:r>
            <a:r>
              <a:rPr lang="en-CA" sz="800" dirty="0">
                <a:latin typeface="Lato" panose="020B0604020202020204" charset="0"/>
                <a:hlinkClick r:id="rId4"/>
              </a:rPr>
              <a:t>CC BY 2.0</a:t>
            </a:r>
            <a:r>
              <a:rPr lang="en-CA" sz="800" dirty="0">
                <a:latin typeface="Lato" panose="020B0604020202020204" charset="0"/>
              </a:rPr>
              <a:t> </a:t>
            </a:r>
          </a:p>
        </p:txBody>
      </p:sp>
    </p:spTree>
    <p:extLst>
      <p:ext uri="{BB962C8B-B14F-4D97-AF65-F5344CB8AC3E}">
        <p14:creationId xmlns:p14="http://schemas.microsoft.com/office/powerpoint/2010/main" val="3568724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646302" y="264869"/>
            <a:ext cx="8078855" cy="61617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b="1" dirty="0">
                <a:solidFill>
                  <a:schemeClr val="accent2">
                    <a:lumMod val="50000"/>
                  </a:schemeClr>
                </a:solidFill>
              </a:rPr>
              <a:t>University of Guelph Student Textbook Survey</a:t>
            </a:r>
            <a:endParaRPr sz="2800" b="1" dirty="0">
              <a:solidFill>
                <a:schemeClr val="accent2">
                  <a:lumMod val="50000"/>
                </a:schemeClr>
              </a:solidFill>
            </a:endParaRPr>
          </a:p>
        </p:txBody>
      </p:sp>
      <p:sp>
        <p:nvSpPr>
          <p:cNvPr id="125" name="Google Shape;125;p17"/>
          <p:cNvSpPr txBox="1">
            <a:spLocks noGrp="1"/>
          </p:cNvSpPr>
          <p:nvPr>
            <p:ph type="body" idx="1"/>
          </p:nvPr>
        </p:nvSpPr>
        <p:spPr>
          <a:xfrm>
            <a:off x="950669" y="820810"/>
            <a:ext cx="7335899" cy="716644"/>
          </a:xfrm>
          <a:prstGeom prst="rect">
            <a:avLst/>
          </a:prstGeom>
        </p:spPr>
        <p:txBody>
          <a:bodyPr spcFirstLastPara="1" wrap="square" lIns="91425" tIns="91425" rIns="91425" bIns="91425" anchor="t" anchorCtr="0">
            <a:noAutofit/>
          </a:bodyPr>
          <a:lstStyle/>
          <a:p>
            <a:pPr marL="114300" lvl="0" indent="0" algn="ctr" rtl="0">
              <a:spcBef>
                <a:spcPts val="600"/>
              </a:spcBef>
              <a:spcAft>
                <a:spcPts val="0"/>
              </a:spcAft>
              <a:buSzPts val="1800"/>
              <a:buNone/>
            </a:pPr>
            <a:r>
              <a:rPr lang="fr-CA" sz="1800" dirty="0">
                <a:solidFill>
                  <a:srgbClr val="000000"/>
                </a:solidFill>
              </a:rPr>
              <a:t>(</a:t>
            </a:r>
            <a:r>
              <a:rPr lang="fr-CA" sz="1800" dirty="0" err="1">
                <a:solidFill>
                  <a:srgbClr val="000000"/>
                </a:solidFill>
              </a:rPr>
              <a:t>Fall</a:t>
            </a:r>
            <a:r>
              <a:rPr lang="fr-CA" sz="1800" dirty="0">
                <a:solidFill>
                  <a:srgbClr val="000000"/>
                </a:solidFill>
              </a:rPr>
              <a:t> 2016 – 4,240 </a:t>
            </a:r>
            <a:r>
              <a:rPr lang="fr-CA" sz="1800" dirty="0" err="1">
                <a:solidFill>
                  <a:srgbClr val="000000"/>
                </a:solidFill>
              </a:rPr>
              <a:t>responses</a:t>
            </a:r>
            <a:r>
              <a:rPr lang="fr-CA" sz="1800" dirty="0">
                <a:solidFill>
                  <a:srgbClr val="000000"/>
                </a:solidFill>
              </a:rPr>
              <a:t> </a:t>
            </a:r>
            <a:r>
              <a:rPr lang="fr-CA" sz="1800" dirty="0" err="1">
                <a:solidFill>
                  <a:srgbClr val="000000"/>
                </a:solidFill>
              </a:rPr>
              <a:t>from</a:t>
            </a:r>
            <a:r>
              <a:rPr lang="fr-CA" sz="1800" dirty="0">
                <a:solidFill>
                  <a:srgbClr val="000000"/>
                </a:solidFill>
              </a:rPr>
              <a:t> </a:t>
            </a:r>
            <a:r>
              <a:rPr lang="fr-CA" sz="1800" dirty="0" err="1">
                <a:solidFill>
                  <a:srgbClr val="000000"/>
                </a:solidFill>
              </a:rPr>
              <a:t>undergraduates</a:t>
            </a:r>
            <a:r>
              <a:rPr lang="fr-CA" sz="1800" dirty="0">
                <a:solidFill>
                  <a:srgbClr val="000000"/>
                </a:solidFill>
              </a:rPr>
              <a:t>)</a:t>
            </a:r>
            <a:endParaRPr sz="1800" dirty="0">
              <a:solidFill>
                <a:srgbClr val="000000"/>
              </a:solidFill>
            </a:endParaRPr>
          </a:p>
          <a:p>
            <a:pPr marL="0" lvl="0" indent="0" algn="ctr" rtl="0">
              <a:spcBef>
                <a:spcPts val="600"/>
              </a:spcBef>
              <a:spcAft>
                <a:spcPts val="0"/>
              </a:spcAft>
              <a:buNone/>
            </a:pPr>
            <a:endParaRPr sz="1800" dirty="0">
              <a:solidFill>
                <a:srgbClr val="000000"/>
              </a:solidFill>
            </a:endParaRPr>
          </a:p>
        </p:txBody>
      </p:sp>
      <p:sp>
        <p:nvSpPr>
          <p:cNvPr id="126" name="Google Shape;126;p1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grpSp>
        <p:nvGrpSpPr>
          <p:cNvPr id="2" name="Group 1">
            <a:extLst>
              <a:ext uri="{FF2B5EF4-FFF2-40B4-BE49-F238E27FC236}">
                <a16:creationId xmlns:a16="http://schemas.microsoft.com/office/drawing/2014/main" id="{874ADE0A-2DD7-47AA-8169-55C1EAA5F93A}"/>
              </a:ext>
            </a:extLst>
          </p:cNvPr>
          <p:cNvGrpSpPr/>
          <p:nvPr/>
        </p:nvGrpSpPr>
        <p:grpSpPr>
          <a:xfrm>
            <a:off x="1060801" y="3181403"/>
            <a:ext cx="1382794" cy="872103"/>
            <a:chOff x="1060801" y="2148116"/>
            <a:chExt cx="1382794" cy="872103"/>
          </a:xfrm>
        </p:grpSpPr>
        <p:sp>
          <p:nvSpPr>
            <p:cNvPr id="5" name="Pentagon 4"/>
            <p:cNvSpPr/>
            <p:nvPr/>
          </p:nvSpPr>
          <p:spPr bwMode="auto">
            <a:xfrm>
              <a:off x="1060801" y="2148116"/>
              <a:ext cx="1382794" cy="872103"/>
            </a:xfrm>
            <a:prstGeom prst="homePlat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Lato" panose="020B0604020202020204" charset="0"/>
                <a:cs typeface="Calibri" panose="020F0502020204030204" pitchFamily="34" charset="0"/>
              </a:endParaRPr>
            </a:p>
          </p:txBody>
        </p:sp>
        <p:sp>
          <p:nvSpPr>
            <p:cNvPr id="6" name="Rectangle 5"/>
            <p:cNvSpPr/>
            <p:nvPr/>
          </p:nvSpPr>
          <p:spPr>
            <a:xfrm>
              <a:off x="1060801" y="2230224"/>
              <a:ext cx="1313073"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57 %</a:t>
              </a:r>
            </a:p>
          </p:txBody>
        </p:sp>
      </p:grpSp>
      <p:grpSp>
        <p:nvGrpSpPr>
          <p:cNvPr id="3" name="Group 2">
            <a:extLst>
              <a:ext uri="{FF2B5EF4-FFF2-40B4-BE49-F238E27FC236}">
                <a16:creationId xmlns:a16="http://schemas.microsoft.com/office/drawing/2014/main" id="{AD336483-B03E-466B-A987-EB72E6C0FA7C}"/>
              </a:ext>
            </a:extLst>
          </p:cNvPr>
          <p:cNvGrpSpPr/>
          <p:nvPr/>
        </p:nvGrpSpPr>
        <p:grpSpPr>
          <a:xfrm>
            <a:off x="1017781" y="1540484"/>
            <a:ext cx="1413275" cy="872103"/>
            <a:chOff x="1030320" y="3091769"/>
            <a:chExt cx="1413275" cy="872103"/>
          </a:xfrm>
        </p:grpSpPr>
        <p:sp>
          <p:nvSpPr>
            <p:cNvPr id="7" name="Pentagon 6"/>
            <p:cNvSpPr/>
            <p:nvPr/>
          </p:nvSpPr>
          <p:spPr bwMode="auto">
            <a:xfrm>
              <a:off x="1060801" y="3091769"/>
              <a:ext cx="1382794" cy="872103"/>
            </a:xfrm>
            <a:prstGeom prst="homePlat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8" name="Rectangle 7"/>
            <p:cNvSpPr/>
            <p:nvPr/>
          </p:nvSpPr>
          <p:spPr>
            <a:xfrm>
              <a:off x="1030320" y="3173877"/>
              <a:ext cx="1313073"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72 %</a:t>
              </a:r>
            </a:p>
          </p:txBody>
        </p:sp>
      </p:grpSp>
      <p:sp>
        <p:nvSpPr>
          <p:cNvPr id="9" name="Google Shape;125;p17"/>
          <p:cNvSpPr txBox="1">
            <a:spLocks/>
          </p:cNvSpPr>
          <p:nvPr/>
        </p:nvSpPr>
        <p:spPr>
          <a:xfrm>
            <a:off x="2467961" y="3263511"/>
            <a:ext cx="5676971" cy="71664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en-US" sz="2000" dirty="0">
                <a:solidFill>
                  <a:srgbClr val="000000"/>
                </a:solidFill>
              </a:rPr>
              <a:t>chose not to purchase at least one textbook</a:t>
            </a:r>
          </a:p>
        </p:txBody>
      </p:sp>
      <p:sp>
        <p:nvSpPr>
          <p:cNvPr id="10" name="Google Shape;125;p17"/>
          <p:cNvSpPr txBox="1">
            <a:spLocks/>
          </p:cNvSpPr>
          <p:nvPr/>
        </p:nvSpPr>
        <p:spPr>
          <a:xfrm>
            <a:off x="2527485" y="1613834"/>
            <a:ext cx="5676971" cy="71664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err="1">
                <a:solidFill>
                  <a:srgbClr val="000000"/>
                </a:solidFill>
              </a:rPr>
              <a:t>spent</a:t>
            </a:r>
            <a:r>
              <a:rPr lang="fr-CA" sz="2000" dirty="0">
                <a:solidFill>
                  <a:srgbClr val="000000"/>
                </a:solidFill>
              </a:rPr>
              <a:t> </a:t>
            </a:r>
            <a:r>
              <a:rPr lang="fr-CA" sz="2000" dirty="0" err="1">
                <a:solidFill>
                  <a:srgbClr val="000000"/>
                </a:solidFill>
              </a:rPr>
              <a:t>less</a:t>
            </a:r>
            <a:r>
              <a:rPr lang="fr-CA" sz="2000" dirty="0">
                <a:solidFill>
                  <a:srgbClr val="000000"/>
                </a:solidFill>
              </a:rPr>
              <a:t> </a:t>
            </a:r>
            <a:r>
              <a:rPr lang="fr-CA" sz="2000" dirty="0" err="1">
                <a:solidFill>
                  <a:srgbClr val="000000"/>
                </a:solidFill>
              </a:rPr>
              <a:t>than</a:t>
            </a:r>
            <a:r>
              <a:rPr lang="fr-CA" sz="2000" dirty="0">
                <a:solidFill>
                  <a:srgbClr val="000000"/>
                </a:solidFill>
              </a:rPr>
              <a:t> $500 for </a:t>
            </a:r>
            <a:r>
              <a:rPr lang="fr-CA" sz="2000" dirty="0" err="1">
                <a:solidFill>
                  <a:srgbClr val="000000"/>
                </a:solidFill>
              </a:rPr>
              <a:t>their</a:t>
            </a:r>
            <a:r>
              <a:rPr lang="fr-CA" sz="2000" dirty="0">
                <a:solidFill>
                  <a:srgbClr val="000000"/>
                </a:solidFill>
              </a:rPr>
              <a:t> </a:t>
            </a:r>
            <a:r>
              <a:rPr lang="fr-CA" sz="2000" dirty="0" err="1">
                <a:solidFill>
                  <a:srgbClr val="000000"/>
                </a:solidFill>
              </a:rPr>
              <a:t>textbooks</a:t>
            </a:r>
            <a:endParaRPr lang="en-US" sz="2000" dirty="0">
              <a:solidFill>
                <a:srgbClr val="000000"/>
              </a:solidFill>
            </a:endParaRPr>
          </a:p>
        </p:txBody>
      </p:sp>
      <p:sp>
        <p:nvSpPr>
          <p:cNvPr id="11" name="TextBox 10"/>
          <p:cNvSpPr txBox="1"/>
          <p:nvPr/>
        </p:nvSpPr>
        <p:spPr>
          <a:xfrm>
            <a:off x="1036726" y="4524874"/>
            <a:ext cx="7163784" cy="461665"/>
          </a:xfrm>
          <a:prstGeom prst="rect">
            <a:avLst/>
          </a:prstGeom>
          <a:noFill/>
        </p:spPr>
        <p:txBody>
          <a:bodyPr wrap="square" rtlCol="0">
            <a:spAutoFit/>
          </a:bodyPr>
          <a:lstStyle/>
          <a:p>
            <a:pPr algn="ctr"/>
            <a:r>
              <a:rPr lang="fr-CA" sz="800" dirty="0">
                <a:latin typeface="Lato" panose="020B0604020202020204" charset="0"/>
                <a:cs typeface="Calibri" panose="020F0502020204030204" pitchFamily="34" charset="0"/>
              </a:rPr>
              <a:t>H. Martin, « </a:t>
            </a:r>
            <a:r>
              <a:rPr lang="fr-CA" sz="800" dirty="0" err="1">
                <a:latin typeface="Lato" panose="020B0604020202020204" charset="0"/>
                <a:cs typeface="Calibri" panose="020F0502020204030204" pitchFamily="34" charset="0"/>
              </a:rPr>
              <a:t>Students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textbooks</a:t>
            </a:r>
            <a:r>
              <a:rPr lang="fr-CA" sz="800" dirty="0">
                <a:latin typeface="Lato" panose="020B0604020202020204" charset="0"/>
                <a:cs typeface="Calibri" panose="020F0502020204030204" pitchFamily="34" charset="0"/>
              </a:rPr>
              <a:t>, and the </a:t>
            </a:r>
            <a:r>
              <a:rPr lang="fr-CA" sz="800" dirty="0" err="1">
                <a:latin typeface="Lato" panose="020B0604020202020204" charset="0"/>
                <a:cs typeface="Calibri" panose="020F0502020204030204" pitchFamily="34" charset="0"/>
              </a:rPr>
              <a:t>inevitability</a:t>
            </a:r>
            <a:r>
              <a:rPr lang="fr-CA" sz="800" dirty="0">
                <a:latin typeface="Lato" panose="020B0604020202020204" charset="0"/>
                <a:cs typeface="Calibri" panose="020F0502020204030204" pitchFamily="34" charset="0"/>
              </a:rPr>
              <a:t> of open », </a:t>
            </a:r>
            <a:r>
              <a:rPr lang="fr-CA" sz="800" i="1" dirty="0">
                <a:latin typeface="Lato" panose="020B0604020202020204" charset="0"/>
                <a:cs typeface="Calibri" panose="020F0502020204030204" pitchFamily="34" charset="0"/>
              </a:rPr>
              <a:t>OER Panel – ABC Copyright </a:t>
            </a:r>
            <a:r>
              <a:rPr lang="fr-CA" sz="800" i="1" dirty="0" err="1" smtClean="0">
                <a:latin typeface="Lato" panose="020B0604020202020204" charset="0"/>
                <a:cs typeface="Calibri" panose="020F0502020204030204" pitchFamily="34" charset="0"/>
              </a:rPr>
              <a:t>Conference</a:t>
            </a:r>
            <a:r>
              <a:rPr lang="fr-CA" sz="800" dirty="0">
                <a:latin typeface="Lato" panose="020B0604020202020204" charset="0"/>
                <a:cs typeface="Calibri" panose="020F0502020204030204" pitchFamily="34" charset="0"/>
              </a:rPr>
              <a:t> </a:t>
            </a:r>
            <a:r>
              <a:rPr lang="fr-CA" sz="800" dirty="0" smtClean="0">
                <a:latin typeface="Lato" panose="020B0604020202020204" charset="0"/>
                <a:cs typeface="Calibri" panose="020F0502020204030204" pitchFamily="34" charset="0"/>
              </a:rPr>
              <a:t>(</a:t>
            </a:r>
            <a:r>
              <a:rPr lang="fr-CA" sz="800" dirty="0" err="1" smtClean="0">
                <a:latin typeface="Lato" panose="020B0604020202020204" charset="0"/>
                <a:cs typeface="Calibri" panose="020F0502020204030204" pitchFamily="34" charset="0"/>
              </a:rPr>
              <a:t>June</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29, </a:t>
            </a:r>
            <a:r>
              <a:rPr lang="fr-CA" sz="800" dirty="0" smtClean="0">
                <a:latin typeface="Lato" panose="020B0604020202020204" charset="0"/>
                <a:cs typeface="Calibri" panose="020F0502020204030204" pitchFamily="34" charset="0"/>
              </a:rPr>
              <a:t>2017), </a:t>
            </a:r>
            <a:r>
              <a:rPr lang="fr-CA" sz="800" dirty="0">
                <a:latin typeface="Lato" panose="020B0604020202020204" charset="0"/>
                <a:cs typeface="Calibri" panose="020F0502020204030204" pitchFamily="34" charset="0"/>
                <a:hlinkClick r:id="rId3"/>
              </a:rPr>
              <a:t>http://hdl.handle.net/1974/15953</a:t>
            </a:r>
            <a:r>
              <a:rPr lang="fr-CA" sz="800" dirty="0">
                <a:latin typeface="Lato" panose="020B0604020202020204" charset="0"/>
                <a:cs typeface="Calibri" panose="020F0502020204030204" pitchFamily="34" charset="0"/>
              </a:rPr>
              <a:t> and 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a:t>
            </a:r>
            <a:r>
              <a:rPr lang="fr-CA" sz="800" dirty="0" smtClean="0">
                <a:latin typeface="Lato" panose="020B0604020202020204" charset="0"/>
                <a:cs typeface="Calibri" panose="020F0502020204030204" pitchFamily="34" charset="0"/>
              </a:rPr>
              <a:t> (</a:t>
            </a:r>
            <a:r>
              <a:rPr lang="fr-CA" sz="800" dirty="0" err="1" smtClean="0">
                <a:latin typeface="Lato" panose="020B0604020202020204" charset="0"/>
                <a:cs typeface="Calibri" panose="020F0502020204030204" pitchFamily="34" charset="0"/>
              </a:rPr>
              <a:t>October</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18, </a:t>
            </a:r>
            <a:r>
              <a:rPr lang="fr-CA" sz="800" dirty="0" smtClean="0">
                <a:latin typeface="Lato" panose="020B0604020202020204" charset="0"/>
                <a:cs typeface="Calibri" panose="020F0502020204030204" pitchFamily="34" charset="0"/>
              </a:rPr>
              <a:t>2017), </a:t>
            </a:r>
            <a:r>
              <a:rPr lang="fr-CA" sz="800" dirty="0">
                <a:latin typeface="Lato" panose="020B0604020202020204" charset="0"/>
                <a:cs typeface="Calibri" panose="020F0502020204030204" pitchFamily="34" charset="0"/>
                <a:hlinkClick r:id="rId4"/>
              </a:rPr>
              <a:t>https://www.lib.uoguelph.ca/sites/default/files/uofg_student_textbooksurvey_report.pdf</a:t>
            </a:r>
            <a:r>
              <a:rPr lang="fr-CA" sz="800" dirty="0">
                <a:latin typeface="Lato" panose="020B0604020202020204" charset="0"/>
                <a:cs typeface="Calibri" panose="020F0502020204030204" pitchFamily="34" charset="0"/>
              </a:rPr>
              <a:t>.</a:t>
            </a:r>
            <a:endParaRPr lang="en-US" sz="800" dirty="0">
              <a:latin typeface="Lato" panose="020B0604020202020204" charset="0"/>
              <a:cs typeface="Calibri" panose="020F0502020204030204" pitchFamily="34" charset="0"/>
            </a:endParaRPr>
          </a:p>
        </p:txBody>
      </p:sp>
      <p:sp>
        <p:nvSpPr>
          <p:cNvPr id="4" name="TextBox 3"/>
          <p:cNvSpPr txBox="1"/>
          <p:nvPr/>
        </p:nvSpPr>
        <p:spPr>
          <a:xfrm>
            <a:off x="4300847" y="2588485"/>
            <a:ext cx="769763" cy="400110"/>
          </a:xfrm>
          <a:prstGeom prst="rect">
            <a:avLst/>
          </a:prstGeom>
          <a:noFill/>
        </p:spPr>
        <p:txBody>
          <a:bodyPr wrap="none" rtlCol="0">
            <a:spAutoFit/>
          </a:bodyPr>
          <a:lstStyle/>
          <a:p>
            <a:r>
              <a:rPr lang="fr-CA" sz="2000" b="1" dirty="0">
                <a:latin typeface="Lato" panose="020B0604020202020204" charset="0"/>
              </a:rPr>
              <a:t>but…</a:t>
            </a:r>
            <a:endParaRPr lang="en-US" sz="2000" b="1" dirty="0">
              <a:latin typeface="Lato" panose="020B060402020202020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2FD4-14C8-4993-A77F-2662ECD1BF96}"/>
              </a:ext>
            </a:extLst>
          </p:cNvPr>
          <p:cNvSpPr>
            <a:spLocks noGrp="1"/>
          </p:cNvSpPr>
          <p:nvPr>
            <p:ph type="title"/>
          </p:nvPr>
        </p:nvSpPr>
        <p:spPr>
          <a:xfrm>
            <a:off x="838836" y="358388"/>
            <a:ext cx="6462600" cy="720604"/>
          </a:xfrm>
        </p:spPr>
        <p:txBody>
          <a:bodyPr/>
          <a:lstStyle/>
          <a:p>
            <a:r>
              <a:rPr lang="fr-CA" b="1" dirty="0">
                <a:solidFill>
                  <a:schemeClr val="accent1"/>
                </a:solidFill>
              </a:rPr>
              <a:t>Library</a:t>
            </a:r>
            <a:endParaRPr lang="en-CA" b="1" dirty="0">
              <a:solidFill>
                <a:schemeClr val="accent1"/>
              </a:solidFill>
            </a:endParaRPr>
          </a:p>
        </p:txBody>
      </p:sp>
      <p:sp>
        <p:nvSpPr>
          <p:cNvPr id="3" name="Text Placeholder 2">
            <a:extLst>
              <a:ext uri="{FF2B5EF4-FFF2-40B4-BE49-F238E27FC236}">
                <a16:creationId xmlns:a16="http://schemas.microsoft.com/office/drawing/2014/main" id="{754580C3-EA53-4D01-9CEB-406A1584B905}"/>
              </a:ext>
            </a:extLst>
          </p:cNvPr>
          <p:cNvSpPr>
            <a:spLocks noGrp="1"/>
          </p:cNvSpPr>
          <p:nvPr>
            <p:ph type="body" idx="1"/>
          </p:nvPr>
        </p:nvSpPr>
        <p:spPr>
          <a:xfrm>
            <a:off x="747396" y="1078992"/>
            <a:ext cx="7930260" cy="3552300"/>
          </a:xfrm>
        </p:spPr>
        <p:txBody>
          <a:bodyPr/>
          <a:lstStyle/>
          <a:p>
            <a:r>
              <a:rPr lang="en-CA" dirty="0">
                <a:solidFill>
                  <a:srgbClr val="000000"/>
                </a:solidFill>
              </a:rPr>
              <a:t>Open and Affordable Learning Materials Working Group</a:t>
            </a:r>
          </a:p>
          <a:p>
            <a:r>
              <a:rPr lang="en-CA" dirty="0">
                <a:solidFill>
                  <a:srgbClr val="000000"/>
                </a:solidFill>
              </a:rPr>
              <a:t>#</a:t>
            </a:r>
            <a:r>
              <a:rPr lang="en-CA" dirty="0" err="1">
                <a:solidFill>
                  <a:srgbClr val="000000"/>
                </a:solidFill>
              </a:rPr>
              <a:t>textbookbroke</a:t>
            </a:r>
            <a:r>
              <a:rPr lang="en-CA" dirty="0">
                <a:solidFill>
                  <a:srgbClr val="000000"/>
                </a:solidFill>
              </a:rPr>
              <a:t> and textbook costs</a:t>
            </a:r>
          </a:p>
          <a:p>
            <a:r>
              <a:rPr lang="en-CA" dirty="0">
                <a:solidFill>
                  <a:srgbClr val="000000"/>
                </a:solidFill>
              </a:rPr>
              <a:t>Course reserve service</a:t>
            </a:r>
          </a:p>
          <a:p>
            <a:r>
              <a:rPr lang="en-CA" dirty="0">
                <a:solidFill>
                  <a:srgbClr val="000000"/>
                </a:solidFill>
              </a:rPr>
              <a:t>Library OER Grant</a:t>
            </a:r>
          </a:p>
          <a:p>
            <a:r>
              <a:rPr lang="en-CA" dirty="0">
                <a:solidFill>
                  <a:srgbClr val="000000"/>
                </a:solidFill>
              </a:rPr>
              <a:t>Create open content</a:t>
            </a:r>
          </a:p>
          <a:p>
            <a:r>
              <a:rPr lang="en-CA" dirty="0">
                <a:solidFill>
                  <a:srgbClr val="000000"/>
                </a:solidFill>
              </a:rPr>
              <a:t>Support OER discovery</a:t>
            </a:r>
          </a:p>
        </p:txBody>
      </p:sp>
      <p:sp>
        <p:nvSpPr>
          <p:cNvPr id="4" name="Slide Number Placeholder 3">
            <a:extLst>
              <a:ext uri="{FF2B5EF4-FFF2-40B4-BE49-F238E27FC236}">
                <a16:creationId xmlns:a16="http://schemas.microsoft.com/office/drawing/2014/main" id="{7E52840D-20A2-43F0-820C-F3C1715EFDD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40</a:t>
            </a:fld>
            <a:endParaRPr lang="en"/>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1082" y="2669029"/>
            <a:ext cx="2184654" cy="2184654"/>
          </a:xfrm>
          <a:prstGeom prst="rect">
            <a:avLst/>
          </a:prstGeom>
        </p:spPr>
      </p:pic>
    </p:spTree>
    <p:extLst>
      <p:ext uri="{BB962C8B-B14F-4D97-AF65-F5344CB8AC3E}">
        <p14:creationId xmlns:p14="http://schemas.microsoft.com/office/powerpoint/2010/main" val="14124800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5" name="Google Shape;145;p19"/>
          <p:cNvSpPr txBox="1">
            <a:spLocks noGrp="1"/>
          </p:cNvSpPr>
          <p:nvPr>
            <p:ph type="title"/>
          </p:nvPr>
        </p:nvSpPr>
        <p:spPr>
          <a:xfrm>
            <a:off x="1212406" y="553000"/>
            <a:ext cx="6462600" cy="57112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solidFill>
                  <a:srgbClr val="0070C0"/>
                </a:solidFill>
              </a:rPr>
              <a:t>Acknowle</a:t>
            </a:r>
            <a:r>
              <a:rPr lang="en-CA" b="1" dirty="0">
                <a:solidFill>
                  <a:srgbClr val="0070C0"/>
                </a:solidFill>
              </a:rPr>
              <a:t>d</a:t>
            </a:r>
            <a:r>
              <a:rPr lang="en" b="1" dirty="0">
                <a:solidFill>
                  <a:srgbClr val="0070C0"/>
                </a:solidFill>
              </a:rPr>
              <a:t>g</a:t>
            </a:r>
            <a:r>
              <a:rPr lang="en-CA" b="1" dirty="0">
                <a:solidFill>
                  <a:srgbClr val="0070C0"/>
                </a:solidFill>
              </a:rPr>
              <a:t>e</a:t>
            </a:r>
            <a:r>
              <a:rPr lang="en" b="1" dirty="0">
                <a:solidFill>
                  <a:srgbClr val="0070C0"/>
                </a:solidFill>
              </a:rPr>
              <a:t>ments</a:t>
            </a:r>
            <a:endParaRPr b="1" dirty="0">
              <a:solidFill>
                <a:srgbClr val="0070C0"/>
              </a:solidFill>
            </a:endParaRPr>
          </a:p>
        </p:txBody>
      </p:sp>
      <p:sp>
        <p:nvSpPr>
          <p:cNvPr id="147" name="Google Shape;147;p19"/>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41</a:t>
            </a:fld>
            <a:endParaRPr/>
          </a:p>
        </p:txBody>
      </p:sp>
      <p:sp>
        <p:nvSpPr>
          <p:cNvPr id="2" name="Text Placeholder 1"/>
          <p:cNvSpPr>
            <a:spLocks noGrp="1"/>
          </p:cNvSpPr>
          <p:nvPr>
            <p:ph type="body" idx="1"/>
          </p:nvPr>
        </p:nvSpPr>
        <p:spPr>
          <a:xfrm>
            <a:off x="1086572" y="1588703"/>
            <a:ext cx="3038353" cy="2412845"/>
          </a:xfrm>
        </p:spPr>
        <p:txBody>
          <a:bodyPr/>
          <a:lstStyle/>
          <a:p>
            <a:pPr marL="101600" lvl="0" indent="0" algn="ctr">
              <a:buNone/>
            </a:pPr>
            <a:r>
              <a:rPr lang="fr-CA" sz="2800" dirty="0" err="1">
                <a:solidFill>
                  <a:srgbClr val="000000"/>
                </a:solidFill>
              </a:rPr>
              <a:t>Bartosz</a:t>
            </a:r>
            <a:r>
              <a:rPr lang="fr-CA" sz="2800" dirty="0">
                <a:solidFill>
                  <a:srgbClr val="000000"/>
                </a:solidFill>
              </a:rPr>
              <a:t> </a:t>
            </a:r>
            <a:r>
              <a:rPr lang="fr-CA" sz="2800" dirty="0" err="1">
                <a:solidFill>
                  <a:srgbClr val="000000"/>
                </a:solidFill>
              </a:rPr>
              <a:t>Chmura</a:t>
            </a:r>
            <a:endParaRPr lang="fr-CA" sz="2800" dirty="0">
              <a:solidFill>
                <a:srgbClr val="000000"/>
              </a:solidFill>
            </a:endParaRPr>
          </a:p>
          <a:p>
            <a:pPr marL="101600" lvl="0" indent="0" algn="ctr">
              <a:buNone/>
            </a:pPr>
            <a:r>
              <a:rPr lang="fr-CA" sz="2800" dirty="0">
                <a:solidFill>
                  <a:srgbClr val="000000"/>
                </a:solidFill>
              </a:rPr>
              <a:t>Emily Da Silva</a:t>
            </a:r>
          </a:p>
          <a:p>
            <a:pPr marL="101600" lvl="0" indent="0" algn="ctr">
              <a:buNone/>
            </a:pPr>
            <a:r>
              <a:rPr lang="fr-CA" sz="2800" dirty="0">
                <a:solidFill>
                  <a:srgbClr val="000000"/>
                </a:solidFill>
              </a:rPr>
              <a:t>Émilie Gendron</a:t>
            </a:r>
          </a:p>
          <a:p>
            <a:pPr marL="101600" lvl="0" indent="0" algn="ctr">
              <a:buNone/>
            </a:pPr>
            <a:r>
              <a:rPr lang="fr-CA" sz="2800" dirty="0">
                <a:solidFill>
                  <a:srgbClr val="000000"/>
                </a:solidFill>
              </a:rPr>
              <a:t>Jennifer Gratton</a:t>
            </a:r>
          </a:p>
        </p:txBody>
      </p:sp>
      <p:sp>
        <p:nvSpPr>
          <p:cNvPr id="8" name="Text Placeholder 1"/>
          <p:cNvSpPr>
            <a:spLocks noGrp="1"/>
          </p:cNvSpPr>
          <p:nvPr>
            <p:ph type="body" idx="1"/>
          </p:nvPr>
        </p:nvSpPr>
        <p:spPr>
          <a:xfrm>
            <a:off x="4692918" y="1588703"/>
            <a:ext cx="2856254" cy="2337345"/>
          </a:xfrm>
        </p:spPr>
        <p:txBody>
          <a:bodyPr/>
          <a:lstStyle/>
          <a:p>
            <a:pPr marL="101600" lvl="0" indent="0" algn="ctr">
              <a:buNone/>
            </a:pPr>
            <a:r>
              <a:rPr lang="fr-CA" sz="2800" dirty="0">
                <a:solidFill>
                  <a:srgbClr val="000000"/>
                </a:solidFill>
              </a:rPr>
              <a:t>Vanessa Kraus</a:t>
            </a:r>
          </a:p>
          <a:p>
            <a:pPr marL="101600" lvl="0" indent="0" algn="ctr">
              <a:buNone/>
            </a:pPr>
            <a:r>
              <a:rPr lang="fr-CA" sz="2800" dirty="0">
                <a:solidFill>
                  <a:srgbClr val="000000"/>
                </a:solidFill>
              </a:rPr>
              <a:t>Myriam Lebel</a:t>
            </a:r>
          </a:p>
          <a:p>
            <a:pPr marL="101600" lvl="0" indent="0" algn="ctr">
              <a:buNone/>
            </a:pPr>
            <a:r>
              <a:rPr lang="fr-CA" sz="2800" dirty="0">
                <a:solidFill>
                  <a:srgbClr val="000000"/>
                </a:solidFill>
              </a:rPr>
              <a:t>Allison Smith</a:t>
            </a:r>
          </a:p>
          <a:p>
            <a:pPr marL="101600" lvl="0" indent="0" algn="ctr">
              <a:buNone/>
            </a:pPr>
            <a:r>
              <a:rPr lang="fr-CA" sz="2800" dirty="0">
                <a:solidFill>
                  <a:srgbClr val="000000"/>
                </a:solidFill>
              </a:rPr>
              <a:t>Alicia Yoshino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4"/>
          <p:cNvSpPr txBox="1">
            <a:spLocks noGrp="1"/>
          </p:cNvSpPr>
          <p:nvPr>
            <p:ph type="ctrTitle" idx="4294967295"/>
          </p:nvPr>
        </p:nvSpPr>
        <p:spPr>
          <a:xfrm>
            <a:off x="916025" y="726094"/>
            <a:ext cx="55611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6000" b="1" dirty="0">
                <a:solidFill>
                  <a:schemeClr val="accent2"/>
                </a:solidFill>
              </a:rPr>
              <a:t>Thank you!</a:t>
            </a:r>
            <a:endParaRPr sz="6000" b="1" dirty="0">
              <a:solidFill>
                <a:schemeClr val="accent2"/>
              </a:solidFill>
            </a:endParaRPr>
          </a:p>
        </p:txBody>
      </p:sp>
      <p:sp>
        <p:nvSpPr>
          <p:cNvPr id="335" name="Google Shape;335;p34"/>
          <p:cNvSpPr txBox="1">
            <a:spLocks noGrp="1"/>
          </p:cNvSpPr>
          <p:nvPr>
            <p:ph type="subTitle" idx="4294967295"/>
          </p:nvPr>
        </p:nvSpPr>
        <p:spPr>
          <a:xfrm>
            <a:off x="916025" y="1754213"/>
            <a:ext cx="7098422"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4800" b="1" dirty="0">
                <a:solidFill>
                  <a:schemeClr val="lt1"/>
                </a:solidFill>
              </a:rPr>
              <a:t>Questions </a:t>
            </a:r>
            <a:r>
              <a:rPr lang="en-CA" sz="4800" b="1" dirty="0">
                <a:solidFill>
                  <a:schemeClr val="lt1"/>
                </a:solidFill>
              </a:rPr>
              <a:t>or comments</a:t>
            </a:r>
            <a:r>
              <a:rPr lang="en" sz="4800" b="1" dirty="0">
                <a:solidFill>
                  <a:schemeClr val="lt1"/>
                </a:solidFill>
              </a:rPr>
              <a:t>?</a:t>
            </a:r>
            <a:endParaRPr sz="4800" b="1" dirty="0">
              <a:solidFill>
                <a:schemeClr val="lt1"/>
              </a:solidFill>
            </a:endParaRPr>
          </a:p>
        </p:txBody>
      </p:sp>
      <p:sp>
        <p:nvSpPr>
          <p:cNvPr id="336" name="Google Shape;336;p34"/>
          <p:cNvSpPr txBox="1">
            <a:spLocks noGrp="1"/>
          </p:cNvSpPr>
          <p:nvPr>
            <p:ph type="body" idx="4294967295"/>
          </p:nvPr>
        </p:nvSpPr>
        <p:spPr>
          <a:xfrm>
            <a:off x="916025" y="2759006"/>
            <a:ext cx="5561100" cy="19956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 sz="2400" dirty="0">
              <a:solidFill>
                <a:schemeClr val="lt1"/>
              </a:solidFill>
            </a:endParaRPr>
          </a:p>
          <a:p>
            <a:pPr marL="0" lvl="0" indent="0" algn="l" rtl="0">
              <a:spcBef>
                <a:spcPts val="600"/>
              </a:spcBef>
              <a:spcAft>
                <a:spcPts val="0"/>
              </a:spcAft>
              <a:buNone/>
            </a:pPr>
            <a:r>
              <a:rPr lang="en" sz="2400" dirty="0">
                <a:solidFill>
                  <a:schemeClr val="lt1"/>
                </a:solidFill>
              </a:rPr>
              <a:t>@</a:t>
            </a:r>
            <a:r>
              <a:rPr lang="fr-CA" sz="2400" dirty="0" err="1">
                <a:solidFill>
                  <a:schemeClr val="lt1"/>
                </a:solidFill>
              </a:rPr>
              <a:t>MelanieBrunet</a:t>
            </a:r>
            <a:endParaRPr sz="2400" dirty="0">
              <a:solidFill>
                <a:schemeClr val="lt1"/>
              </a:solidFill>
            </a:endParaRPr>
          </a:p>
          <a:p>
            <a:pPr marL="0" lvl="0" indent="0" algn="l" rtl="0">
              <a:spcBef>
                <a:spcPts val="600"/>
              </a:spcBef>
              <a:spcAft>
                <a:spcPts val="0"/>
              </a:spcAft>
              <a:buNone/>
            </a:pPr>
            <a:r>
              <a:rPr lang="en-US" dirty="0">
                <a:solidFill>
                  <a:schemeClr val="lt1"/>
                </a:solidFill>
              </a:rPr>
              <a:t>m</a:t>
            </a:r>
            <a:r>
              <a:rPr lang="en" sz="2400" dirty="0">
                <a:solidFill>
                  <a:schemeClr val="lt1"/>
                </a:solidFill>
              </a:rPr>
              <a:t>elanie.brunet@uottawa.ca </a:t>
            </a:r>
            <a:endParaRPr sz="2400" dirty="0">
              <a:solidFill>
                <a:schemeClr val="lt1"/>
              </a:solidFill>
            </a:endParaRPr>
          </a:p>
        </p:txBody>
      </p:sp>
      <p:sp>
        <p:nvSpPr>
          <p:cNvPr id="337" name="Google Shape;337;p34"/>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42</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5"/>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dirty="0">
                <a:solidFill>
                  <a:schemeClr val="accent1"/>
                </a:solidFill>
              </a:rPr>
              <a:t>Credits</a:t>
            </a:r>
            <a:r>
              <a:rPr lang="en" dirty="0">
                <a:solidFill>
                  <a:schemeClr val="accent1"/>
                </a:solidFill>
              </a:rPr>
              <a:t> </a:t>
            </a:r>
            <a:r>
              <a:rPr lang="en" sz="2000" dirty="0">
                <a:solidFill>
                  <a:schemeClr val="accent1"/>
                </a:solidFill>
              </a:rPr>
              <a:t>(if not indicated on </a:t>
            </a:r>
            <a:r>
              <a:rPr lang="en" sz="2000" dirty="0" smtClean="0">
                <a:solidFill>
                  <a:schemeClr val="accent1"/>
                </a:solidFill>
              </a:rPr>
              <a:t>slides</a:t>
            </a:r>
            <a:r>
              <a:rPr lang="en" sz="2000" dirty="0">
                <a:solidFill>
                  <a:schemeClr val="accent1"/>
                </a:solidFill>
              </a:rPr>
              <a:t>)</a:t>
            </a:r>
            <a:endParaRPr dirty="0">
              <a:solidFill>
                <a:schemeClr val="accent1"/>
              </a:solidFill>
            </a:endParaRPr>
          </a:p>
        </p:txBody>
      </p:sp>
      <p:sp>
        <p:nvSpPr>
          <p:cNvPr id="343" name="Google Shape;343;p35"/>
          <p:cNvSpPr txBox="1">
            <a:spLocks noGrp="1"/>
          </p:cNvSpPr>
          <p:nvPr>
            <p:ph type="body" idx="1"/>
          </p:nvPr>
        </p:nvSpPr>
        <p:spPr>
          <a:xfrm>
            <a:off x="893700" y="1373588"/>
            <a:ext cx="7445628" cy="2230672"/>
          </a:xfrm>
          <a:prstGeom prst="rect">
            <a:avLst/>
          </a:prstGeom>
        </p:spPr>
        <p:txBody>
          <a:bodyPr spcFirstLastPara="1" wrap="square" lIns="91425" tIns="91425" rIns="91425" bIns="91425" anchor="t" anchorCtr="0">
            <a:noAutofit/>
          </a:bodyPr>
          <a:lstStyle/>
          <a:p>
            <a:pPr marL="457200" lvl="0" indent="-381000" algn="l" rtl="0">
              <a:lnSpc>
                <a:spcPct val="115000"/>
              </a:lnSpc>
              <a:spcBef>
                <a:spcPts val="600"/>
              </a:spcBef>
              <a:spcAft>
                <a:spcPts val="0"/>
              </a:spcAft>
              <a:buSzPts val="2400"/>
              <a:buChar char="▷"/>
            </a:pPr>
            <a:r>
              <a:rPr lang="en" sz="2400" dirty="0">
                <a:solidFill>
                  <a:srgbClr val="000000"/>
                </a:solidFill>
              </a:rPr>
              <a:t>“Antonio” presentation template by </a:t>
            </a:r>
            <a:r>
              <a:rPr lang="en" sz="2400" u="sng" dirty="0">
                <a:hlinkClick r:id="rId3"/>
              </a:rPr>
              <a:t>SlidesCarnival</a:t>
            </a:r>
            <a:r>
              <a:rPr lang="en" dirty="0">
                <a:solidFill>
                  <a:srgbClr val="000000"/>
                </a:solidFill>
              </a:rPr>
              <a:t>, </a:t>
            </a:r>
            <a:r>
              <a:rPr lang="en" dirty="0">
                <a:solidFill>
                  <a:srgbClr val="000000"/>
                </a:solidFill>
                <a:hlinkClick r:id="rId4"/>
              </a:rPr>
              <a:t>CC BY 4.0</a:t>
            </a:r>
            <a:endParaRPr lang="en" dirty="0">
              <a:solidFill>
                <a:srgbClr val="000000"/>
              </a:solidFill>
            </a:endParaRPr>
          </a:p>
          <a:p>
            <a:pPr marL="457200" lvl="0" indent="-381000" algn="l" rtl="0">
              <a:lnSpc>
                <a:spcPct val="115000"/>
              </a:lnSpc>
              <a:spcBef>
                <a:spcPts val="600"/>
              </a:spcBef>
              <a:spcAft>
                <a:spcPts val="0"/>
              </a:spcAft>
              <a:buSzPts val="2400"/>
              <a:buChar char="▷"/>
            </a:pPr>
            <a:r>
              <a:rPr lang="en" dirty="0">
                <a:solidFill>
                  <a:srgbClr val="000000"/>
                </a:solidFill>
              </a:rPr>
              <a:t>Icons from </a:t>
            </a:r>
            <a:r>
              <a:rPr lang="en" dirty="0">
                <a:hlinkClick r:id="rId5"/>
              </a:rPr>
              <a:t>Noun Project</a:t>
            </a:r>
            <a:r>
              <a:rPr lang="en" dirty="0">
                <a:solidFill>
                  <a:srgbClr val="000000"/>
                </a:solidFill>
              </a:rPr>
              <a:t>,</a:t>
            </a:r>
            <a:r>
              <a:rPr lang="en" dirty="0"/>
              <a:t> </a:t>
            </a:r>
            <a:r>
              <a:rPr lang="en" dirty="0">
                <a:solidFill>
                  <a:srgbClr val="000000"/>
                </a:solidFill>
              </a:rPr>
              <a:t>royalty-free </a:t>
            </a:r>
            <a:r>
              <a:rPr lang="en" dirty="0">
                <a:hlinkClick r:id="rId6"/>
              </a:rPr>
              <a:t>NounPro for Education</a:t>
            </a:r>
            <a:r>
              <a:rPr lang="en" dirty="0"/>
              <a:t> </a:t>
            </a:r>
            <a:r>
              <a:rPr lang="en" dirty="0">
                <a:solidFill>
                  <a:srgbClr val="000000"/>
                </a:solidFill>
              </a:rPr>
              <a:t>licence</a:t>
            </a:r>
            <a:endParaRPr lang="en" u="sng" dirty="0">
              <a:solidFill>
                <a:srgbClr val="000000"/>
              </a:solidFill>
            </a:endParaRPr>
          </a:p>
          <a:p>
            <a:pPr marL="76200" lvl="0" indent="0" algn="l" rtl="0">
              <a:lnSpc>
                <a:spcPct val="115000"/>
              </a:lnSpc>
              <a:spcBef>
                <a:spcPts val="600"/>
              </a:spcBef>
              <a:spcAft>
                <a:spcPts val="0"/>
              </a:spcAft>
              <a:buSzPts val="2400"/>
              <a:buNone/>
            </a:pPr>
            <a:endParaRPr sz="2400" dirty="0"/>
          </a:p>
        </p:txBody>
      </p:sp>
      <p:sp>
        <p:nvSpPr>
          <p:cNvPr id="344" name="Google Shape;344;p35"/>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43</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5" name="Google Shape;125;p17"/>
          <p:cNvSpPr txBox="1">
            <a:spLocks noGrp="1"/>
          </p:cNvSpPr>
          <p:nvPr>
            <p:ph type="body" idx="1"/>
          </p:nvPr>
        </p:nvSpPr>
        <p:spPr>
          <a:xfrm>
            <a:off x="744539" y="671582"/>
            <a:ext cx="7736036" cy="517384"/>
          </a:xfrm>
          <a:prstGeom prst="rect">
            <a:avLst/>
          </a:prstGeom>
        </p:spPr>
        <p:txBody>
          <a:bodyPr spcFirstLastPara="1" wrap="square" lIns="91425" tIns="91425" rIns="91425" bIns="91425" anchor="t" anchorCtr="0">
            <a:noAutofit/>
          </a:bodyPr>
          <a:lstStyle/>
          <a:p>
            <a:pPr marL="114300" lvl="0" indent="0" algn="ctr" rtl="0">
              <a:spcBef>
                <a:spcPts val="600"/>
              </a:spcBef>
              <a:spcAft>
                <a:spcPts val="0"/>
              </a:spcAft>
              <a:buSzPts val="1800"/>
              <a:buNone/>
            </a:pPr>
            <a:r>
              <a:rPr lang="fr-CA" sz="2000" dirty="0" err="1">
                <a:solidFill>
                  <a:srgbClr val="000000"/>
                </a:solidFill>
              </a:rPr>
              <a:t>What</a:t>
            </a:r>
            <a:r>
              <a:rPr lang="fr-CA" sz="2000" dirty="0">
                <a:solidFill>
                  <a:srgbClr val="000000"/>
                </a:solidFill>
              </a:rPr>
              <a:t> are </a:t>
            </a:r>
            <a:r>
              <a:rPr lang="fr-CA" sz="2000" dirty="0" err="1">
                <a:solidFill>
                  <a:srgbClr val="000000"/>
                </a:solidFill>
              </a:rPr>
              <a:t>students</a:t>
            </a:r>
            <a:r>
              <a:rPr lang="fr-CA" sz="2000" dirty="0">
                <a:solidFill>
                  <a:srgbClr val="000000"/>
                </a:solidFill>
              </a:rPr>
              <a:t> </a:t>
            </a:r>
            <a:r>
              <a:rPr lang="fr-CA" sz="2000" dirty="0" err="1">
                <a:solidFill>
                  <a:srgbClr val="000000"/>
                </a:solidFill>
              </a:rPr>
              <a:t>doing</a:t>
            </a:r>
            <a:r>
              <a:rPr lang="fr-CA" sz="2000" dirty="0">
                <a:solidFill>
                  <a:srgbClr val="000000"/>
                </a:solidFill>
              </a:rPr>
              <a:t> if </a:t>
            </a:r>
            <a:r>
              <a:rPr lang="fr-CA" sz="2000" dirty="0" err="1">
                <a:solidFill>
                  <a:srgbClr val="000000"/>
                </a:solidFill>
              </a:rPr>
              <a:t>they</a:t>
            </a:r>
            <a:r>
              <a:rPr lang="fr-CA" sz="2000" dirty="0">
                <a:solidFill>
                  <a:srgbClr val="000000"/>
                </a:solidFill>
              </a:rPr>
              <a:t> are not </a:t>
            </a:r>
            <a:r>
              <a:rPr lang="fr-CA" sz="2000" dirty="0" err="1">
                <a:solidFill>
                  <a:srgbClr val="000000"/>
                </a:solidFill>
              </a:rPr>
              <a:t>purchasing</a:t>
            </a:r>
            <a:r>
              <a:rPr lang="fr-CA" sz="2000" dirty="0">
                <a:solidFill>
                  <a:srgbClr val="000000"/>
                </a:solidFill>
              </a:rPr>
              <a:t> the </a:t>
            </a:r>
            <a:r>
              <a:rPr lang="fr-CA" sz="2000" dirty="0" err="1">
                <a:solidFill>
                  <a:srgbClr val="000000"/>
                </a:solidFill>
              </a:rPr>
              <a:t>textbook</a:t>
            </a:r>
            <a:r>
              <a:rPr lang="fr-CA" sz="2000" dirty="0">
                <a:solidFill>
                  <a:srgbClr val="000000"/>
                </a:solidFill>
              </a:rPr>
              <a:t>?</a:t>
            </a:r>
            <a:endParaRPr sz="2000" dirty="0">
              <a:solidFill>
                <a:srgbClr val="000000"/>
              </a:solidFill>
            </a:endParaRPr>
          </a:p>
          <a:p>
            <a:pPr marL="0" lvl="0" indent="0" algn="ctr" rtl="0">
              <a:spcBef>
                <a:spcPts val="600"/>
              </a:spcBef>
              <a:spcAft>
                <a:spcPts val="0"/>
              </a:spcAft>
              <a:buNone/>
            </a:pPr>
            <a:endParaRPr sz="2000" dirty="0">
              <a:solidFill>
                <a:srgbClr val="000000"/>
              </a:solidFill>
            </a:endParaRPr>
          </a:p>
        </p:txBody>
      </p:sp>
      <p:sp>
        <p:nvSpPr>
          <p:cNvPr id="126" name="Google Shape;126;p17"/>
          <p:cNvSpPr txBox="1">
            <a:spLocks noGrp="1"/>
          </p:cNvSpPr>
          <p:nvPr>
            <p:ph type="sldNum" idx="12"/>
          </p:nvPr>
        </p:nvSpPr>
        <p:spPr>
          <a:xfrm>
            <a:off x="8556076" y="4554320"/>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9" name="Google Shape;125;p17"/>
          <p:cNvSpPr txBox="1">
            <a:spLocks/>
          </p:cNvSpPr>
          <p:nvPr/>
        </p:nvSpPr>
        <p:spPr>
          <a:xfrm>
            <a:off x="2431680" y="1243321"/>
            <a:ext cx="5676971" cy="53367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Use a copy </a:t>
            </a:r>
            <a:r>
              <a:rPr lang="fr-CA" sz="2000" dirty="0" err="1">
                <a:solidFill>
                  <a:srgbClr val="000000"/>
                </a:solidFill>
              </a:rPr>
              <a:t>from</a:t>
            </a:r>
            <a:r>
              <a:rPr lang="fr-CA" sz="2000" dirty="0">
                <a:solidFill>
                  <a:srgbClr val="000000"/>
                </a:solidFill>
              </a:rPr>
              <a:t> the Library</a:t>
            </a:r>
            <a:endParaRPr lang="en-US" sz="2000" dirty="0">
              <a:solidFill>
                <a:srgbClr val="000000"/>
              </a:solidFill>
            </a:endParaRPr>
          </a:p>
        </p:txBody>
      </p:sp>
      <p:sp>
        <p:nvSpPr>
          <p:cNvPr id="10" name="Google Shape;125;p17"/>
          <p:cNvSpPr txBox="1">
            <a:spLocks/>
          </p:cNvSpPr>
          <p:nvPr/>
        </p:nvSpPr>
        <p:spPr>
          <a:xfrm>
            <a:off x="2431680" y="1857311"/>
            <a:ext cx="5676971" cy="4898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Use a </a:t>
            </a:r>
            <a:r>
              <a:rPr lang="fr-CA" sz="2000" dirty="0" err="1">
                <a:solidFill>
                  <a:srgbClr val="000000"/>
                </a:solidFill>
              </a:rPr>
              <a:t>friend’s</a:t>
            </a:r>
            <a:r>
              <a:rPr lang="fr-CA" sz="2000" dirty="0">
                <a:solidFill>
                  <a:srgbClr val="000000"/>
                </a:solidFill>
              </a:rPr>
              <a:t> copy</a:t>
            </a:r>
            <a:endParaRPr lang="en-US" sz="2000" dirty="0">
              <a:solidFill>
                <a:srgbClr val="000000"/>
              </a:solidFill>
            </a:endParaRPr>
          </a:p>
        </p:txBody>
      </p:sp>
      <p:sp>
        <p:nvSpPr>
          <p:cNvPr id="37" name="Google Shape;125;p17"/>
          <p:cNvSpPr txBox="1">
            <a:spLocks/>
          </p:cNvSpPr>
          <p:nvPr/>
        </p:nvSpPr>
        <p:spPr>
          <a:xfrm>
            <a:off x="2429348" y="2470802"/>
            <a:ext cx="5676971" cy="4898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err="1">
                <a:solidFill>
                  <a:srgbClr val="000000"/>
                </a:solidFill>
              </a:rPr>
              <a:t>Download</a:t>
            </a:r>
            <a:r>
              <a:rPr lang="fr-CA" sz="2000" dirty="0">
                <a:solidFill>
                  <a:srgbClr val="000000"/>
                </a:solidFill>
              </a:rPr>
              <a:t> a copy</a:t>
            </a:r>
            <a:endParaRPr lang="en-US" sz="2000" dirty="0">
              <a:solidFill>
                <a:srgbClr val="000000"/>
              </a:solidFill>
            </a:endParaRPr>
          </a:p>
        </p:txBody>
      </p:sp>
      <p:sp>
        <p:nvSpPr>
          <p:cNvPr id="38" name="Google Shape;125;p17"/>
          <p:cNvSpPr txBox="1">
            <a:spLocks/>
          </p:cNvSpPr>
          <p:nvPr/>
        </p:nvSpPr>
        <p:spPr>
          <a:xfrm>
            <a:off x="2429346" y="3740950"/>
            <a:ext cx="5676971" cy="4898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err="1">
                <a:solidFill>
                  <a:srgbClr val="000000"/>
                </a:solidFill>
              </a:rPr>
              <a:t>Don’t</a:t>
            </a:r>
            <a:r>
              <a:rPr lang="fr-CA" sz="2000" dirty="0">
                <a:solidFill>
                  <a:srgbClr val="000000"/>
                </a:solidFill>
              </a:rPr>
              <a:t> use the </a:t>
            </a:r>
            <a:r>
              <a:rPr lang="fr-CA" sz="2000" dirty="0" err="1">
                <a:solidFill>
                  <a:srgbClr val="000000"/>
                </a:solidFill>
              </a:rPr>
              <a:t>textbook</a:t>
            </a:r>
            <a:r>
              <a:rPr lang="fr-CA" sz="2000" dirty="0">
                <a:solidFill>
                  <a:srgbClr val="000000"/>
                </a:solidFill>
              </a:rPr>
              <a:t> at all</a:t>
            </a:r>
            <a:endParaRPr lang="en-US" sz="2000" dirty="0">
              <a:solidFill>
                <a:srgbClr val="000000"/>
              </a:solidFill>
            </a:endParaRPr>
          </a:p>
        </p:txBody>
      </p:sp>
      <p:sp>
        <p:nvSpPr>
          <p:cNvPr id="39" name="Google Shape;125;p17"/>
          <p:cNvSpPr txBox="1">
            <a:spLocks/>
          </p:cNvSpPr>
          <p:nvPr/>
        </p:nvSpPr>
        <p:spPr>
          <a:xfrm>
            <a:off x="2429347" y="3109009"/>
            <a:ext cx="5676971" cy="57008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err="1">
                <a:solidFill>
                  <a:srgbClr val="000000"/>
                </a:solidFill>
              </a:rPr>
              <a:t>Other</a:t>
            </a:r>
            <a:r>
              <a:rPr lang="fr-CA" sz="2000" dirty="0">
                <a:solidFill>
                  <a:srgbClr val="000000"/>
                </a:solidFill>
              </a:rPr>
              <a:t> </a:t>
            </a:r>
            <a:r>
              <a:rPr lang="fr-CA" sz="2000" dirty="0" err="1">
                <a:solidFill>
                  <a:srgbClr val="000000"/>
                </a:solidFill>
              </a:rPr>
              <a:t>strategy</a:t>
            </a:r>
            <a:endParaRPr lang="en-US" sz="2000" dirty="0">
              <a:solidFill>
                <a:srgbClr val="000000"/>
              </a:solidFill>
            </a:endParaRPr>
          </a:p>
        </p:txBody>
      </p:sp>
      <p:grpSp>
        <p:nvGrpSpPr>
          <p:cNvPr id="2" name="Group 1">
            <a:extLst>
              <a:ext uri="{FF2B5EF4-FFF2-40B4-BE49-F238E27FC236}">
                <a16:creationId xmlns:a16="http://schemas.microsoft.com/office/drawing/2014/main" id="{43A41B84-B0DD-48B9-A6AA-728E9DEA2324}"/>
              </a:ext>
            </a:extLst>
          </p:cNvPr>
          <p:cNvGrpSpPr/>
          <p:nvPr/>
        </p:nvGrpSpPr>
        <p:grpSpPr>
          <a:xfrm>
            <a:off x="1082156" y="1229348"/>
            <a:ext cx="1349524" cy="707886"/>
            <a:chOff x="553683" y="1109496"/>
            <a:chExt cx="1349524" cy="707886"/>
          </a:xfrm>
        </p:grpSpPr>
        <p:sp>
          <p:nvSpPr>
            <p:cNvPr id="18" name="Pentagon 17"/>
            <p:cNvSpPr/>
            <p:nvPr/>
          </p:nvSpPr>
          <p:spPr bwMode="auto">
            <a:xfrm>
              <a:off x="605020" y="1170921"/>
              <a:ext cx="1298187" cy="532405"/>
            </a:xfrm>
            <a:prstGeom prst="homePlat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9" name="Rectangle 18"/>
            <p:cNvSpPr/>
            <p:nvPr/>
          </p:nvSpPr>
          <p:spPr>
            <a:xfrm>
              <a:off x="553683" y="1109496"/>
              <a:ext cx="1289961"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27 %</a:t>
              </a:r>
            </a:p>
          </p:txBody>
        </p:sp>
      </p:grpSp>
      <p:sp>
        <p:nvSpPr>
          <p:cNvPr id="21" name="Pentagon 20"/>
          <p:cNvSpPr/>
          <p:nvPr/>
        </p:nvSpPr>
        <p:spPr bwMode="auto">
          <a:xfrm>
            <a:off x="1133493" y="2562899"/>
            <a:ext cx="1298187" cy="532405"/>
          </a:xfrm>
          <a:prstGeom prst="homePlat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4" name="Rectangle 23"/>
          <p:cNvSpPr/>
          <p:nvPr/>
        </p:nvSpPr>
        <p:spPr>
          <a:xfrm>
            <a:off x="992358" y="2484958"/>
            <a:ext cx="1460339"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22 %</a:t>
            </a:r>
          </a:p>
        </p:txBody>
      </p:sp>
      <p:sp>
        <p:nvSpPr>
          <p:cNvPr id="23" name="Pentagon 22"/>
          <p:cNvSpPr/>
          <p:nvPr/>
        </p:nvSpPr>
        <p:spPr bwMode="auto">
          <a:xfrm>
            <a:off x="1133493" y="3199489"/>
            <a:ext cx="1298187" cy="532405"/>
          </a:xfrm>
          <a:prstGeom prst="homePlat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5" name="Rectangle 24"/>
          <p:cNvSpPr/>
          <p:nvPr/>
        </p:nvSpPr>
        <p:spPr>
          <a:xfrm>
            <a:off x="992358" y="3113694"/>
            <a:ext cx="1460339"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6 %</a:t>
            </a:r>
          </a:p>
        </p:txBody>
      </p:sp>
      <p:sp>
        <p:nvSpPr>
          <p:cNvPr id="22" name="Pentagon 21"/>
          <p:cNvSpPr/>
          <p:nvPr/>
        </p:nvSpPr>
        <p:spPr bwMode="auto">
          <a:xfrm>
            <a:off x="1133493" y="3825925"/>
            <a:ext cx="1298187" cy="532405"/>
          </a:xfrm>
          <a:prstGeom prst="homePlate">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6" name="Rectangle 25"/>
          <p:cNvSpPr/>
          <p:nvPr/>
        </p:nvSpPr>
        <p:spPr>
          <a:xfrm>
            <a:off x="992358" y="3738184"/>
            <a:ext cx="1460339"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28 %</a:t>
            </a:r>
          </a:p>
        </p:txBody>
      </p:sp>
      <p:sp>
        <p:nvSpPr>
          <p:cNvPr id="27" name="Pentagon 16">
            <a:extLst>
              <a:ext uri="{FF2B5EF4-FFF2-40B4-BE49-F238E27FC236}">
                <a16:creationId xmlns:a16="http://schemas.microsoft.com/office/drawing/2014/main" id="{CCD2D899-6248-43EB-AEE4-A9E1C8E3AFF7}"/>
              </a:ext>
            </a:extLst>
          </p:cNvPr>
          <p:cNvSpPr/>
          <p:nvPr/>
        </p:nvSpPr>
        <p:spPr bwMode="auto">
          <a:xfrm>
            <a:off x="1133493" y="1927214"/>
            <a:ext cx="1298187" cy="532405"/>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FF65B5E8-F377-4B90-A5FE-52A26CDBF1CA}"/>
              </a:ext>
            </a:extLst>
          </p:cNvPr>
          <p:cNvSpPr/>
          <p:nvPr/>
        </p:nvSpPr>
        <p:spPr>
          <a:xfrm>
            <a:off x="1139386" y="1857151"/>
            <a:ext cx="1232732"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17 %</a:t>
            </a:r>
          </a:p>
        </p:txBody>
      </p:sp>
      <p:sp>
        <p:nvSpPr>
          <p:cNvPr id="30" name="Google Shape;124;p17"/>
          <p:cNvSpPr txBox="1">
            <a:spLocks noGrp="1"/>
          </p:cNvSpPr>
          <p:nvPr>
            <p:ph type="title"/>
          </p:nvPr>
        </p:nvSpPr>
        <p:spPr>
          <a:xfrm>
            <a:off x="676070" y="233406"/>
            <a:ext cx="8078855" cy="61617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b="1" dirty="0">
                <a:solidFill>
                  <a:schemeClr val="accent2">
                    <a:lumMod val="50000"/>
                  </a:schemeClr>
                </a:solidFill>
              </a:rPr>
              <a:t>University of Guelph Student Textbook Survey</a:t>
            </a:r>
            <a:endParaRPr sz="2800" b="1" dirty="0">
              <a:solidFill>
                <a:schemeClr val="accent2">
                  <a:lumMod val="50000"/>
                </a:schemeClr>
              </a:solidFill>
            </a:endParaRPr>
          </a:p>
        </p:txBody>
      </p:sp>
      <p:sp>
        <p:nvSpPr>
          <p:cNvPr id="29" name="TextBox 28"/>
          <p:cNvSpPr txBox="1"/>
          <p:nvPr/>
        </p:nvSpPr>
        <p:spPr>
          <a:xfrm>
            <a:off x="1036556" y="4545789"/>
            <a:ext cx="7152001" cy="461665"/>
          </a:xfrm>
          <a:prstGeom prst="rect">
            <a:avLst/>
          </a:prstGeom>
          <a:noFill/>
        </p:spPr>
        <p:txBody>
          <a:bodyPr wrap="square" rtlCol="0">
            <a:spAutoFit/>
          </a:bodyPr>
          <a:lstStyle/>
          <a:p>
            <a:pPr algn="ctr"/>
            <a:r>
              <a:rPr lang="fr-CA" sz="800" dirty="0">
                <a:latin typeface="Lato" panose="020B0604020202020204" charset="0"/>
                <a:cs typeface="Calibri" panose="020F0502020204030204" pitchFamily="34" charset="0"/>
              </a:rPr>
              <a:t>H. Martin, « </a:t>
            </a:r>
            <a:r>
              <a:rPr lang="fr-CA" sz="800" dirty="0" err="1">
                <a:latin typeface="Lato" panose="020B0604020202020204" charset="0"/>
                <a:cs typeface="Calibri" panose="020F0502020204030204" pitchFamily="34" charset="0"/>
              </a:rPr>
              <a:t>Students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textbooks</a:t>
            </a:r>
            <a:r>
              <a:rPr lang="fr-CA" sz="800" dirty="0">
                <a:latin typeface="Lato" panose="020B0604020202020204" charset="0"/>
                <a:cs typeface="Calibri" panose="020F0502020204030204" pitchFamily="34" charset="0"/>
              </a:rPr>
              <a:t>, and the </a:t>
            </a:r>
            <a:r>
              <a:rPr lang="fr-CA" sz="800" dirty="0" err="1">
                <a:latin typeface="Lato" panose="020B0604020202020204" charset="0"/>
                <a:cs typeface="Calibri" panose="020F0502020204030204" pitchFamily="34" charset="0"/>
              </a:rPr>
              <a:t>inevitability</a:t>
            </a:r>
            <a:r>
              <a:rPr lang="fr-CA" sz="800" dirty="0">
                <a:latin typeface="Lato" panose="020B0604020202020204" charset="0"/>
                <a:cs typeface="Calibri" panose="020F0502020204030204" pitchFamily="34" charset="0"/>
              </a:rPr>
              <a:t> of open », </a:t>
            </a:r>
            <a:r>
              <a:rPr lang="fr-CA" sz="800" i="1" dirty="0">
                <a:latin typeface="Lato" panose="020B0604020202020204" charset="0"/>
                <a:cs typeface="Calibri" panose="020F0502020204030204" pitchFamily="34" charset="0"/>
              </a:rPr>
              <a:t>OER Panel – ABC Copyright </a:t>
            </a:r>
            <a:r>
              <a:rPr lang="fr-CA" sz="800" i="1" dirty="0" err="1" smtClean="0">
                <a:latin typeface="Lato" panose="020B0604020202020204" charset="0"/>
                <a:cs typeface="Calibri" panose="020F0502020204030204" pitchFamily="34" charset="0"/>
              </a:rPr>
              <a:t>Conference</a:t>
            </a:r>
            <a:r>
              <a:rPr lang="fr-CA" sz="800" i="1" dirty="0" smtClean="0">
                <a:latin typeface="Lato" panose="020B0604020202020204" charset="0"/>
                <a:cs typeface="Calibri" panose="020F0502020204030204" pitchFamily="34" charset="0"/>
              </a:rPr>
              <a:t> (</a:t>
            </a:r>
            <a:r>
              <a:rPr lang="fr-CA" sz="800" dirty="0" err="1" smtClean="0">
                <a:latin typeface="Lato" panose="020B0604020202020204" charset="0"/>
                <a:cs typeface="Calibri" panose="020F0502020204030204" pitchFamily="34" charset="0"/>
              </a:rPr>
              <a:t>June</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29, </a:t>
            </a:r>
            <a:r>
              <a:rPr lang="fr-CA" sz="800" dirty="0" smtClean="0">
                <a:latin typeface="Lato" panose="020B0604020202020204" charset="0"/>
                <a:cs typeface="Calibri" panose="020F0502020204030204" pitchFamily="34" charset="0"/>
              </a:rPr>
              <a:t>2017), </a:t>
            </a:r>
            <a:r>
              <a:rPr lang="fr-CA" sz="800" dirty="0">
                <a:latin typeface="Lato" panose="020B0604020202020204" charset="0"/>
                <a:cs typeface="Calibri" panose="020F0502020204030204" pitchFamily="34" charset="0"/>
                <a:hlinkClick r:id="rId3"/>
              </a:rPr>
              <a:t>http://hdl.handle.net/1974/15953</a:t>
            </a:r>
            <a:r>
              <a:rPr lang="fr-CA" sz="800" dirty="0">
                <a:latin typeface="Lato" panose="020B0604020202020204" charset="0"/>
                <a:cs typeface="Calibri" panose="020F0502020204030204" pitchFamily="34" charset="0"/>
              </a:rPr>
              <a:t> and 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 (</a:t>
            </a:r>
            <a:r>
              <a:rPr lang="fr-CA" sz="800" dirty="0" err="1" smtClean="0">
                <a:latin typeface="Lato" panose="020B0604020202020204" charset="0"/>
                <a:cs typeface="Calibri" panose="020F0502020204030204" pitchFamily="34" charset="0"/>
              </a:rPr>
              <a:t>October</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18, </a:t>
            </a:r>
            <a:r>
              <a:rPr lang="fr-CA" sz="800" dirty="0" smtClean="0">
                <a:latin typeface="Lato" panose="020B0604020202020204" charset="0"/>
                <a:cs typeface="Calibri" panose="020F0502020204030204" pitchFamily="34" charset="0"/>
              </a:rPr>
              <a:t>2017), </a:t>
            </a:r>
            <a:r>
              <a:rPr lang="fr-CA" sz="800" dirty="0">
                <a:latin typeface="Lato" panose="020B0604020202020204" charset="0"/>
                <a:cs typeface="Calibri" panose="020F0502020204030204" pitchFamily="34" charset="0"/>
                <a:hlinkClick r:id="rId4"/>
              </a:rPr>
              <a:t>https://www.lib.uoguelph.ca/sites/default/files/uofg_student_textbooksurvey_report.pdf</a:t>
            </a:r>
            <a:r>
              <a:rPr lang="fr-CA" sz="800" dirty="0">
                <a:latin typeface="Lato" panose="020B0604020202020204" charset="0"/>
                <a:cs typeface="Calibri" panose="020F0502020204030204" pitchFamily="34" charset="0"/>
              </a:rPr>
              <a:t>.</a:t>
            </a:r>
            <a:endParaRPr lang="en-US" sz="800" dirty="0">
              <a:latin typeface="Lato" panose="020B0604020202020204" charset="0"/>
              <a:cs typeface="Calibri" panose="020F0502020204030204" pitchFamily="34" charset="0"/>
            </a:endParaRPr>
          </a:p>
        </p:txBody>
      </p:sp>
    </p:spTree>
    <p:extLst>
      <p:ext uri="{BB962C8B-B14F-4D97-AF65-F5344CB8AC3E}">
        <p14:creationId xmlns:p14="http://schemas.microsoft.com/office/powerpoint/2010/main" val="2376078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1533289" y="2268180"/>
            <a:ext cx="6213414" cy="1504189"/>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2800" i="0" dirty="0">
                <a:solidFill>
                  <a:srgbClr val="000000"/>
                </a:solidFill>
              </a:rPr>
              <a:t>“It’s a sacrifice of around 15% off my final grade but sometimes it’s worth it.”</a:t>
            </a:r>
            <a:endParaRPr sz="2800" i="0" dirty="0">
              <a:solidFill>
                <a:srgbClr val="000000"/>
              </a:solidFill>
            </a:endParaRPr>
          </a:p>
        </p:txBody>
      </p:sp>
      <p:sp>
        <p:nvSpPr>
          <p:cNvPr id="119" name="Google Shape;119;p16"/>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a:t>
            </a:fld>
            <a:endParaRPr/>
          </a:p>
        </p:txBody>
      </p:sp>
      <p:sp>
        <p:nvSpPr>
          <p:cNvPr id="4" name="Google Shape;125;p17"/>
          <p:cNvSpPr txBox="1">
            <a:spLocks/>
          </p:cNvSpPr>
          <p:nvPr/>
        </p:nvSpPr>
        <p:spPr>
          <a:xfrm>
            <a:off x="676070" y="767360"/>
            <a:ext cx="7736036" cy="44290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00000"/>
              </a:lnSpc>
              <a:spcBef>
                <a:spcPts val="600"/>
              </a:spcBef>
              <a:spcAft>
                <a:spcPts val="0"/>
              </a:spcAft>
              <a:buClr>
                <a:schemeClr val="accent6"/>
              </a:buClr>
              <a:buSzPts val="2400"/>
              <a:buFont typeface="Lato"/>
              <a:buChar char="▷"/>
              <a:defRPr sz="2400" b="0" i="1" u="none" strike="noStrike" cap="none">
                <a:solidFill>
                  <a:schemeClr val="dk1"/>
                </a:solidFill>
                <a:latin typeface="Lato"/>
                <a:ea typeface="Lato"/>
                <a:cs typeface="Lato"/>
                <a:sym typeface="Lato"/>
              </a:defRPr>
            </a:lvl1pPr>
            <a:lvl2pPr marL="914400" marR="0" lvl="1"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2pPr>
            <a:lvl3pPr marL="1371600" marR="0" lvl="2"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3pPr>
            <a:lvl4pPr marL="1828800" marR="0" lvl="3"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4pPr>
            <a:lvl5pPr marL="2286000" marR="0" lvl="4"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5pPr>
            <a:lvl6pPr marL="2743200" marR="0" lvl="5"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6pPr>
            <a:lvl7pPr marL="3200400" marR="0" lvl="6"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7pPr>
            <a:lvl8pPr marL="3657600" marR="0" lvl="7"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8pPr>
            <a:lvl9pPr marL="4114800" marR="0" lvl="8"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9pPr>
          </a:lstStyle>
          <a:p>
            <a:pPr marL="114300" indent="0">
              <a:buSzPts val="1800"/>
              <a:buFont typeface="Lato"/>
              <a:buNone/>
            </a:pPr>
            <a:r>
              <a:rPr lang="en-US" sz="2000" i="0" dirty="0">
                <a:solidFill>
                  <a:srgbClr val="000000"/>
                </a:solidFill>
              </a:rPr>
              <a:t>Downside of not purchasing the textbook</a:t>
            </a:r>
          </a:p>
        </p:txBody>
      </p:sp>
      <p:sp>
        <p:nvSpPr>
          <p:cNvPr id="5" name="Google Shape;124;p17"/>
          <p:cNvSpPr txBox="1">
            <a:spLocks/>
          </p:cNvSpPr>
          <p:nvPr/>
        </p:nvSpPr>
        <p:spPr>
          <a:xfrm>
            <a:off x="600569" y="246513"/>
            <a:ext cx="8078855" cy="61617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b="1" dirty="0">
                <a:solidFill>
                  <a:schemeClr val="accent2">
                    <a:lumMod val="50000"/>
                  </a:schemeClr>
                </a:solidFill>
                <a:latin typeface="Raleway" panose="020B0604020202020204" charset="0"/>
              </a:rPr>
              <a:t>University of Guelph Student Textbook Survey</a:t>
            </a:r>
          </a:p>
        </p:txBody>
      </p:sp>
      <p:sp>
        <p:nvSpPr>
          <p:cNvPr id="2" name="Rectangle 1"/>
          <p:cNvSpPr/>
          <p:nvPr/>
        </p:nvSpPr>
        <p:spPr>
          <a:xfrm>
            <a:off x="1091453" y="4417464"/>
            <a:ext cx="7097086"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 (</a:t>
            </a:r>
            <a:r>
              <a:rPr lang="fr-CA" sz="800" dirty="0" err="1" smtClean="0">
                <a:latin typeface="Lato" panose="020B0604020202020204" charset="0"/>
                <a:cs typeface="Calibri" panose="020F0502020204030204" pitchFamily="34" charset="0"/>
              </a:rPr>
              <a:t>October</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18, </a:t>
            </a:r>
            <a:r>
              <a:rPr lang="fr-CA" sz="800" dirty="0" smtClean="0">
                <a:latin typeface="Lato" panose="020B0604020202020204" charset="0"/>
                <a:cs typeface="Calibri" panose="020F0502020204030204" pitchFamily="34" charset="0"/>
              </a:rPr>
              <a:t>2017),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www.lib.uoguelph.ca/sites/default/files/uofg_student_textbooksurvey_report.pdf</a:t>
            </a:r>
            <a:r>
              <a:rPr lang="fr-CA" sz="800" dirty="0" smtClean="0">
                <a:latin typeface="Lato" panose="020B0604020202020204" charset="0"/>
                <a:cs typeface="Calibri" panose="020F0502020204030204" pitchFamily="34" charset="0"/>
              </a:rPr>
              <a:t>.</a:t>
            </a:r>
            <a:endParaRPr lang="en-US" sz="800" dirty="0"/>
          </a:p>
        </p:txBody>
      </p:sp>
    </p:spTree>
    <p:extLst>
      <p:ext uri="{BB962C8B-B14F-4D97-AF65-F5344CB8AC3E}">
        <p14:creationId xmlns:p14="http://schemas.microsoft.com/office/powerpoint/2010/main" val="1304684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561937" y="2119854"/>
            <a:ext cx="8019876" cy="2234032"/>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2800" i="0" dirty="0">
                <a:solidFill>
                  <a:srgbClr val="000000"/>
                </a:solidFill>
              </a:rPr>
              <a:t>“If you can’t afford to buy a textbook you have less opportunity to learn than your classmates. Your grade could be lower solely because you are not from the same socioeconomic background.”</a:t>
            </a:r>
            <a:endParaRPr sz="2800" i="0" dirty="0">
              <a:solidFill>
                <a:srgbClr val="000000"/>
              </a:solidFill>
            </a:endParaRPr>
          </a:p>
        </p:txBody>
      </p:sp>
      <p:sp>
        <p:nvSpPr>
          <p:cNvPr id="119" name="Google Shape;119;p16"/>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7</a:t>
            </a:fld>
            <a:endParaRPr/>
          </a:p>
        </p:txBody>
      </p:sp>
      <p:sp>
        <p:nvSpPr>
          <p:cNvPr id="7" name="Rectangle 6"/>
          <p:cNvSpPr/>
          <p:nvPr/>
        </p:nvSpPr>
        <p:spPr>
          <a:xfrm>
            <a:off x="1091453" y="4417464"/>
            <a:ext cx="7097086"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 (</a:t>
            </a:r>
            <a:r>
              <a:rPr lang="fr-CA" sz="800" dirty="0" err="1" smtClean="0">
                <a:latin typeface="Lato" panose="020B0604020202020204" charset="0"/>
                <a:cs typeface="Calibri" panose="020F0502020204030204" pitchFamily="34" charset="0"/>
              </a:rPr>
              <a:t>October</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18, </a:t>
            </a:r>
            <a:r>
              <a:rPr lang="fr-CA" sz="800" dirty="0" smtClean="0">
                <a:latin typeface="Lato" panose="020B0604020202020204" charset="0"/>
                <a:cs typeface="Calibri" panose="020F0502020204030204" pitchFamily="34" charset="0"/>
              </a:rPr>
              <a:t>2017),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www.lib.uoguelph.ca/sites/default/files/uofg_student_textbooksurvey_report.pdf</a:t>
            </a:r>
            <a:r>
              <a:rPr lang="fr-CA" sz="800" dirty="0" smtClean="0">
                <a:latin typeface="Lato" panose="020B0604020202020204" charset="0"/>
                <a:cs typeface="Calibri" panose="020F0502020204030204" pitchFamily="34" charset="0"/>
              </a:rPr>
              <a:t>.</a:t>
            </a:r>
            <a:endParaRPr lang="en-US" sz="800" dirty="0"/>
          </a:p>
        </p:txBody>
      </p:sp>
      <p:sp>
        <p:nvSpPr>
          <p:cNvPr id="8" name="Google Shape;124;p17"/>
          <p:cNvSpPr txBox="1">
            <a:spLocks/>
          </p:cNvSpPr>
          <p:nvPr/>
        </p:nvSpPr>
        <p:spPr>
          <a:xfrm>
            <a:off x="600569" y="246513"/>
            <a:ext cx="8078855" cy="61617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b="1" dirty="0">
                <a:solidFill>
                  <a:schemeClr val="accent2">
                    <a:lumMod val="50000"/>
                  </a:schemeClr>
                </a:solidFill>
                <a:latin typeface="Raleway" panose="020B0604020202020204" charset="0"/>
              </a:rPr>
              <a:t>University of Guelph Student Textbook Survey</a:t>
            </a:r>
          </a:p>
        </p:txBody>
      </p:sp>
      <p:sp>
        <p:nvSpPr>
          <p:cNvPr id="9" name="Google Shape;125;p17"/>
          <p:cNvSpPr txBox="1">
            <a:spLocks/>
          </p:cNvSpPr>
          <p:nvPr/>
        </p:nvSpPr>
        <p:spPr>
          <a:xfrm>
            <a:off x="676070" y="767360"/>
            <a:ext cx="7736036" cy="44290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00000"/>
              </a:lnSpc>
              <a:spcBef>
                <a:spcPts val="600"/>
              </a:spcBef>
              <a:spcAft>
                <a:spcPts val="0"/>
              </a:spcAft>
              <a:buClr>
                <a:schemeClr val="accent6"/>
              </a:buClr>
              <a:buSzPts val="2400"/>
              <a:buFont typeface="Lato"/>
              <a:buChar char="▷"/>
              <a:defRPr sz="2400" b="0" i="1" u="none" strike="noStrike" cap="none">
                <a:solidFill>
                  <a:schemeClr val="dk1"/>
                </a:solidFill>
                <a:latin typeface="Lato"/>
                <a:ea typeface="Lato"/>
                <a:cs typeface="Lato"/>
                <a:sym typeface="Lato"/>
              </a:defRPr>
            </a:lvl1pPr>
            <a:lvl2pPr marL="914400" marR="0" lvl="1"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2pPr>
            <a:lvl3pPr marL="1371600" marR="0" lvl="2"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3pPr>
            <a:lvl4pPr marL="1828800" marR="0" lvl="3"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4pPr>
            <a:lvl5pPr marL="2286000" marR="0" lvl="4"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5pPr>
            <a:lvl6pPr marL="2743200" marR="0" lvl="5"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6pPr>
            <a:lvl7pPr marL="3200400" marR="0" lvl="6"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7pPr>
            <a:lvl8pPr marL="3657600" marR="0" lvl="7"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8pPr>
            <a:lvl9pPr marL="4114800" marR="0" lvl="8"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9pPr>
          </a:lstStyle>
          <a:p>
            <a:pPr marL="114300" indent="0">
              <a:buSzPts val="1800"/>
              <a:buFont typeface="Lato"/>
              <a:buNone/>
            </a:pPr>
            <a:r>
              <a:rPr lang="en-US" sz="2000" i="0" dirty="0">
                <a:solidFill>
                  <a:srgbClr val="000000"/>
                </a:solidFill>
              </a:rPr>
              <a:t>Downside of not purchasing the textbook</a:t>
            </a:r>
          </a:p>
        </p:txBody>
      </p:sp>
    </p:spTree>
    <p:extLst>
      <p:ext uri="{BB962C8B-B14F-4D97-AF65-F5344CB8AC3E}">
        <p14:creationId xmlns:p14="http://schemas.microsoft.com/office/powerpoint/2010/main" val="585993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676070" y="2109169"/>
            <a:ext cx="7693640" cy="2234032"/>
          </a:xfrm>
          <a:prstGeom prst="rect">
            <a:avLst/>
          </a:prstGeom>
        </p:spPr>
        <p:txBody>
          <a:bodyPr spcFirstLastPara="1" wrap="square" lIns="91425" tIns="91425" rIns="91425" bIns="91425" anchor="t" anchorCtr="0">
            <a:noAutofit/>
          </a:bodyPr>
          <a:lstStyle/>
          <a:p>
            <a:pPr marL="0" lvl="0" indent="0">
              <a:buNone/>
            </a:pPr>
            <a:r>
              <a:rPr lang="en" sz="2800" i="0" dirty="0">
                <a:solidFill>
                  <a:srgbClr val="000000"/>
                </a:solidFill>
              </a:rPr>
              <a:t>“</a:t>
            </a:r>
            <a:r>
              <a:rPr lang="fr-CA" sz="2800" i="0" dirty="0" err="1">
                <a:solidFill>
                  <a:srgbClr val="000000"/>
                </a:solidFill>
              </a:rPr>
              <a:t>I’m</a:t>
            </a:r>
            <a:r>
              <a:rPr lang="fr-CA" sz="2800" i="0" dirty="0">
                <a:solidFill>
                  <a:srgbClr val="000000"/>
                </a:solidFill>
              </a:rPr>
              <a:t> </a:t>
            </a:r>
            <a:r>
              <a:rPr lang="fr-CA" sz="2800" i="0" dirty="0" err="1">
                <a:solidFill>
                  <a:srgbClr val="000000"/>
                </a:solidFill>
              </a:rPr>
              <a:t>facing</a:t>
            </a:r>
            <a:r>
              <a:rPr lang="fr-CA" sz="2800" i="0" dirty="0">
                <a:solidFill>
                  <a:srgbClr val="000000"/>
                </a:solidFill>
              </a:rPr>
              <a:t> a </a:t>
            </a:r>
            <a:r>
              <a:rPr lang="fr-CA" sz="2800" i="0" dirty="0" err="1">
                <a:solidFill>
                  <a:srgbClr val="000000"/>
                </a:solidFill>
              </a:rPr>
              <a:t>trade</a:t>
            </a:r>
            <a:r>
              <a:rPr lang="fr-CA" sz="2800" i="0" dirty="0">
                <a:solidFill>
                  <a:srgbClr val="000000"/>
                </a:solidFill>
              </a:rPr>
              <a:t>-off </a:t>
            </a:r>
            <a:r>
              <a:rPr lang="fr-CA" sz="2800" i="0" dirty="0" err="1">
                <a:solidFill>
                  <a:srgbClr val="000000"/>
                </a:solidFill>
              </a:rPr>
              <a:t>between</a:t>
            </a:r>
            <a:r>
              <a:rPr lang="fr-CA" sz="2800" i="0" dirty="0">
                <a:solidFill>
                  <a:srgbClr val="000000"/>
                </a:solidFill>
              </a:rPr>
              <a:t> </a:t>
            </a:r>
            <a:r>
              <a:rPr lang="fr-CA" sz="2800" i="0" dirty="0" err="1">
                <a:solidFill>
                  <a:srgbClr val="000000"/>
                </a:solidFill>
              </a:rPr>
              <a:t>getting</a:t>
            </a:r>
            <a:r>
              <a:rPr lang="fr-CA" sz="2800" i="0" dirty="0">
                <a:solidFill>
                  <a:srgbClr val="000000"/>
                </a:solidFill>
              </a:rPr>
              <a:t> good </a:t>
            </a:r>
            <a:r>
              <a:rPr lang="fr-CA" sz="2800" i="0" dirty="0" err="1">
                <a:solidFill>
                  <a:srgbClr val="000000"/>
                </a:solidFill>
              </a:rPr>
              <a:t>enough</a:t>
            </a:r>
            <a:r>
              <a:rPr lang="fr-CA" sz="2800" i="0" dirty="0">
                <a:solidFill>
                  <a:srgbClr val="000000"/>
                </a:solidFill>
              </a:rPr>
              <a:t> grades to </a:t>
            </a:r>
            <a:r>
              <a:rPr lang="fr-CA" sz="2800" i="0" dirty="0" err="1">
                <a:solidFill>
                  <a:srgbClr val="000000"/>
                </a:solidFill>
              </a:rPr>
              <a:t>impress</a:t>
            </a:r>
            <a:r>
              <a:rPr lang="fr-CA" sz="2800" i="0" dirty="0">
                <a:solidFill>
                  <a:srgbClr val="000000"/>
                </a:solidFill>
              </a:rPr>
              <a:t> the people </a:t>
            </a:r>
            <a:r>
              <a:rPr lang="fr-CA" sz="2800" i="0" dirty="0" err="1">
                <a:solidFill>
                  <a:srgbClr val="000000"/>
                </a:solidFill>
              </a:rPr>
              <a:t>who</a:t>
            </a:r>
            <a:r>
              <a:rPr lang="fr-CA" sz="2800" i="0" dirty="0">
                <a:solidFill>
                  <a:srgbClr val="000000"/>
                </a:solidFill>
              </a:rPr>
              <a:t> control </a:t>
            </a:r>
            <a:r>
              <a:rPr lang="fr-CA" sz="2800" i="0" dirty="0" err="1">
                <a:solidFill>
                  <a:srgbClr val="000000"/>
                </a:solidFill>
              </a:rPr>
              <a:t>my</a:t>
            </a:r>
            <a:r>
              <a:rPr lang="fr-CA" sz="2800" i="0" dirty="0">
                <a:solidFill>
                  <a:srgbClr val="000000"/>
                </a:solidFill>
              </a:rPr>
              <a:t> future and </a:t>
            </a:r>
            <a:r>
              <a:rPr lang="fr-CA" sz="2800" i="0" dirty="0" err="1">
                <a:solidFill>
                  <a:srgbClr val="000000"/>
                </a:solidFill>
              </a:rPr>
              <a:t>being</a:t>
            </a:r>
            <a:r>
              <a:rPr lang="fr-CA" sz="2800" i="0" dirty="0">
                <a:solidFill>
                  <a:srgbClr val="000000"/>
                </a:solidFill>
              </a:rPr>
              <a:t> able to </a:t>
            </a:r>
            <a:r>
              <a:rPr lang="fr-CA" sz="2800" i="0" dirty="0" err="1">
                <a:solidFill>
                  <a:srgbClr val="000000"/>
                </a:solidFill>
              </a:rPr>
              <a:t>meet</a:t>
            </a:r>
            <a:r>
              <a:rPr lang="fr-CA" sz="2800" i="0" dirty="0">
                <a:solidFill>
                  <a:srgbClr val="000000"/>
                </a:solidFill>
              </a:rPr>
              <a:t> </a:t>
            </a:r>
            <a:r>
              <a:rPr lang="fr-CA" sz="2800" i="0" dirty="0" err="1">
                <a:solidFill>
                  <a:srgbClr val="000000"/>
                </a:solidFill>
              </a:rPr>
              <a:t>my</a:t>
            </a:r>
            <a:r>
              <a:rPr lang="fr-CA" sz="2800" i="0" dirty="0">
                <a:solidFill>
                  <a:srgbClr val="000000"/>
                </a:solidFill>
              </a:rPr>
              <a:t> basic </a:t>
            </a:r>
            <a:r>
              <a:rPr lang="fr-CA" sz="2800" i="0" dirty="0" err="1">
                <a:solidFill>
                  <a:srgbClr val="000000"/>
                </a:solidFill>
              </a:rPr>
              <a:t>needs</a:t>
            </a:r>
            <a:r>
              <a:rPr lang="fr-CA" sz="2800" i="0" dirty="0">
                <a:solidFill>
                  <a:srgbClr val="000000"/>
                </a:solidFill>
              </a:rPr>
              <a:t> </a:t>
            </a:r>
            <a:r>
              <a:rPr lang="fr-CA" sz="2800" i="0" dirty="0" err="1">
                <a:solidFill>
                  <a:srgbClr val="000000"/>
                </a:solidFill>
              </a:rPr>
              <a:t>such</a:t>
            </a:r>
            <a:r>
              <a:rPr lang="fr-CA" sz="2800" i="0" dirty="0">
                <a:solidFill>
                  <a:srgbClr val="000000"/>
                </a:solidFill>
              </a:rPr>
              <a:t> as </a:t>
            </a:r>
            <a:r>
              <a:rPr lang="fr-CA" sz="2800" i="0" dirty="0" err="1">
                <a:solidFill>
                  <a:srgbClr val="000000"/>
                </a:solidFill>
              </a:rPr>
              <a:t>food</a:t>
            </a:r>
            <a:r>
              <a:rPr lang="fr-CA" sz="2800" i="0" dirty="0">
                <a:solidFill>
                  <a:srgbClr val="000000"/>
                </a:solidFill>
              </a:rPr>
              <a:t>. I have to </a:t>
            </a:r>
            <a:r>
              <a:rPr lang="fr-CA" sz="2800" i="0" dirty="0" err="1">
                <a:solidFill>
                  <a:srgbClr val="000000"/>
                </a:solidFill>
              </a:rPr>
              <a:t>choose</a:t>
            </a:r>
            <a:r>
              <a:rPr lang="fr-CA" sz="2800" i="0" dirty="0">
                <a:solidFill>
                  <a:srgbClr val="000000"/>
                </a:solidFill>
              </a:rPr>
              <a:t> </a:t>
            </a:r>
            <a:r>
              <a:rPr lang="fr-CA" sz="2800" i="0" dirty="0" err="1">
                <a:solidFill>
                  <a:srgbClr val="000000"/>
                </a:solidFill>
              </a:rPr>
              <a:t>food</a:t>
            </a:r>
            <a:r>
              <a:rPr lang="fr-CA" sz="2800" i="0" dirty="0">
                <a:solidFill>
                  <a:srgbClr val="000000"/>
                </a:solidFill>
              </a:rPr>
              <a:t>.</a:t>
            </a:r>
            <a:r>
              <a:rPr lang="en" sz="2800" i="0" dirty="0">
                <a:solidFill>
                  <a:srgbClr val="000000"/>
                </a:solidFill>
              </a:rPr>
              <a:t>”</a:t>
            </a:r>
            <a:endParaRPr sz="2800" i="0" dirty="0">
              <a:solidFill>
                <a:srgbClr val="000000"/>
              </a:solidFill>
            </a:endParaRPr>
          </a:p>
        </p:txBody>
      </p:sp>
      <p:sp>
        <p:nvSpPr>
          <p:cNvPr id="119" name="Google Shape;119;p16"/>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8</a:t>
            </a:fld>
            <a:endParaRPr/>
          </a:p>
        </p:txBody>
      </p:sp>
      <p:sp>
        <p:nvSpPr>
          <p:cNvPr id="7" name="Rectangle 6"/>
          <p:cNvSpPr/>
          <p:nvPr/>
        </p:nvSpPr>
        <p:spPr>
          <a:xfrm>
            <a:off x="1091453" y="4417464"/>
            <a:ext cx="7097086"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 (</a:t>
            </a:r>
            <a:r>
              <a:rPr lang="fr-CA" sz="800" dirty="0" err="1" smtClean="0">
                <a:latin typeface="Lato" panose="020B0604020202020204" charset="0"/>
                <a:cs typeface="Calibri" panose="020F0502020204030204" pitchFamily="34" charset="0"/>
              </a:rPr>
              <a:t>October</a:t>
            </a:r>
            <a:r>
              <a:rPr lang="fr-CA" sz="800" dirty="0" smtClean="0">
                <a:latin typeface="Lato" panose="020B0604020202020204" charset="0"/>
                <a:cs typeface="Calibri" panose="020F0502020204030204" pitchFamily="34" charset="0"/>
              </a:rPr>
              <a:t> </a:t>
            </a:r>
            <a:r>
              <a:rPr lang="fr-CA" sz="800" dirty="0">
                <a:latin typeface="Lato" panose="020B0604020202020204" charset="0"/>
                <a:cs typeface="Calibri" panose="020F0502020204030204" pitchFamily="34" charset="0"/>
              </a:rPr>
              <a:t>18, </a:t>
            </a:r>
            <a:r>
              <a:rPr lang="fr-CA" sz="800" dirty="0" smtClean="0">
                <a:latin typeface="Lato" panose="020B0604020202020204" charset="0"/>
                <a:cs typeface="Calibri" panose="020F0502020204030204" pitchFamily="34" charset="0"/>
              </a:rPr>
              <a:t>2017),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www.lib.uoguelph.ca/sites/default/files/uofg_student_textbooksurvey_report.pdf</a:t>
            </a:r>
            <a:r>
              <a:rPr lang="fr-CA" sz="800" dirty="0" smtClean="0">
                <a:latin typeface="Lato" panose="020B0604020202020204" charset="0"/>
                <a:cs typeface="Calibri" panose="020F0502020204030204" pitchFamily="34" charset="0"/>
              </a:rPr>
              <a:t>.</a:t>
            </a:r>
            <a:endParaRPr lang="en-US" sz="800" dirty="0"/>
          </a:p>
        </p:txBody>
      </p:sp>
      <p:sp>
        <p:nvSpPr>
          <p:cNvPr id="8" name="Google Shape;124;p17"/>
          <p:cNvSpPr txBox="1">
            <a:spLocks/>
          </p:cNvSpPr>
          <p:nvPr/>
        </p:nvSpPr>
        <p:spPr>
          <a:xfrm>
            <a:off x="600569" y="246513"/>
            <a:ext cx="8078855" cy="61617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b="1" dirty="0">
                <a:solidFill>
                  <a:schemeClr val="accent2">
                    <a:lumMod val="50000"/>
                  </a:schemeClr>
                </a:solidFill>
                <a:latin typeface="Raleway" panose="020B0604020202020204" charset="0"/>
              </a:rPr>
              <a:t>University of Guelph Student Textbook Survey</a:t>
            </a:r>
          </a:p>
        </p:txBody>
      </p:sp>
      <p:sp>
        <p:nvSpPr>
          <p:cNvPr id="9" name="Google Shape;125;p17"/>
          <p:cNvSpPr txBox="1">
            <a:spLocks/>
          </p:cNvSpPr>
          <p:nvPr/>
        </p:nvSpPr>
        <p:spPr>
          <a:xfrm>
            <a:off x="676070" y="767360"/>
            <a:ext cx="7736036" cy="44290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00000"/>
              </a:lnSpc>
              <a:spcBef>
                <a:spcPts val="600"/>
              </a:spcBef>
              <a:spcAft>
                <a:spcPts val="0"/>
              </a:spcAft>
              <a:buClr>
                <a:schemeClr val="accent6"/>
              </a:buClr>
              <a:buSzPts val="2400"/>
              <a:buFont typeface="Lato"/>
              <a:buChar char="▷"/>
              <a:defRPr sz="2400" b="0" i="1" u="none" strike="noStrike" cap="none">
                <a:solidFill>
                  <a:schemeClr val="dk1"/>
                </a:solidFill>
                <a:latin typeface="Lato"/>
                <a:ea typeface="Lato"/>
                <a:cs typeface="Lato"/>
                <a:sym typeface="Lato"/>
              </a:defRPr>
            </a:lvl1pPr>
            <a:lvl2pPr marL="914400" marR="0" lvl="1"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2pPr>
            <a:lvl3pPr marL="1371600" marR="0" lvl="2"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3pPr>
            <a:lvl4pPr marL="1828800" marR="0" lvl="3"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4pPr>
            <a:lvl5pPr marL="2286000" marR="0" lvl="4"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5pPr>
            <a:lvl6pPr marL="2743200" marR="0" lvl="5"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6pPr>
            <a:lvl7pPr marL="3200400" marR="0" lvl="6"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7pPr>
            <a:lvl8pPr marL="3657600" marR="0" lvl="7"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8pPr>
            <a:lvl9pPr marL="4114800" marR="0" lvl="8"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9pPr>
          </a:lstStyle>
          <a:p>
            <a:pPr marL="114300" indent="0">
              <a:buSzPts val="1800"/>
              <a:buFont typeface="Lato"/>
              <a:buNone/>
            </a:pPr>
            <a:r>
              <a:rPr lang="en-US" sz="2000" i="0" dirty="0">
                <a:solidFill>
                  <a:srgbClr val="000000"/>
                </a:solidFill>
              </a:rPr>
              <a:t>Downside of not purchasing the textbook</a:t>
            </a:r>
          </a:p>
        </p:txBody>
      </p:sp>
    </p:spTree>
    <p:extLst>
      <p:ext uri="{BB962C8B-B14F-4D97-AF65-F5344CB8AC3E}">
        <p14:creationId xmlns:p14="http://schemas.microsoft.com/office/powerpoint/2010/main" val="19949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
        <p:nvSpPr>
          <p:cNvPr id="4" name="Title 1"/>
          <p:cNvSpPr>
            <a:spLocks noGrp="1"/>
          </p:cNvSpPr>
          <p:nvPr>
            <p:ph type="title"/>
          </p:nvPr>
        </p:nvSpPr>
        <p:spPr>
          <a:xfrm>
            <a:off x="271032" y="246422"/>
            <a:ext cx="8550898" cy="683012"/>
          </a:xfrm>
        </p:spPr>
        <p:txBody>
          <a:bodyPr/>
          <a:lstStyle/>
          <a:p>
            <a:pPr algn="ctr"/>
            <a:r>
              <a:rPr lang="fr-CA" b="1" dirty="0">
                <a:solidFill>
                  <a:srgbClr val="0070C0"/>
                </a:solidFill>
              </a:rPr>
              <a:t>Format </a:t>
            </a:r>
            <a:r>
              <a:rPr lang="fr-CA" b="1" dirty="0" smtClean="0">
                <a:solidFill>
                  <a:srgbClr val="0070C0"/>
                </a:solidFill>
              </a:rPr>
              <a:t>vs </a:t>
            </a:r>
            <a:r>
              <a:rPr lang="fr-CA" b="1" dirty="0" err="1">
                <a:solidFill>
                  <a:srgbClr val="0070C0"/>
                </a:solidFill>
              </a:rPr>
              <a:t>Cost</a:t>
            </a:r>
            <a:endParaRPr lang="en-US" b="1" dirty="0">
              <a:solidFill>
                <a:srgbClr val="0070C0"/>
              </a:solidFill>
            </a:endParaRPr>
          </a:p>
        </p:txBody>
      </p:sp>
      <p:sp>
        <p:nvSpPr>
          <p:cNvPr id="6" name="Google Shape;125;p17"/>
          <p:cNvSpPr txBox="1">
            <a:spLocks/>
          </p:cNvSpPr>
          <p:nvPr/>
        </p:nvSpPr>
        <p:spPr>
          <a:xfrm>
            <a:off x="818395" y="3148600"/>
            <a:ext cx="7586875" cy="233434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42900">
              <a:spcBef>
                <a:spcPts val="600"/>
              </a:spcBef>
              <a:buSzPts val="1800"/>
              <a:buFont typeface="Arial"/>
              <a:buChar char="▷"/>
            </a:pPr>
            <a:endParaRPr lang="fr-CA" dirty="0">
              <a:latin typeface="Lato" panose="020B0604020202020204" charset="0"/>
            </a:endParaRPr>
          </a:p>
          <a:p>
            <a:pPr marL="114300">
              <a:spcBef>
                <a:spcPts val="600"/>
              </a:spcBef>
              <a:buSzPts val="1800"/>
            </a:pPr>
            <a:endParaRPr lang="en-US" dirty="0">
              <a:latin typeface="Lato" panose="020B0604020202020204" charset="0"/>
            </a:endParaRPr>
          </a:p>
          <a:p>
            <a:pPr marL="114300">
              <a:spcBef>
                <a:spcPts val="600"/>
              </a:spcBef>
              <a:buSzPts val="1800"/>
            </a:pPr>
            <a:endParaRPr lang="en-US" dirty="0">
              <a:latin typeface="Lato" panose="020B0604020202020204" charset="0"/>
            </a:endParaRPr>
          </a:p>
          <a:p>
            <a:pPr>
              <a:spcBef>
                <a:spcPts val="600"/>
              </a:spcBef>
            </a:pPr>
            <a:endParaRPr lang="en-US" dirty="0">
              <a:latin typeface="Lato" panose="020B0604020202020204" charset="0"/>
            </a:endParaRPr>
          </a:p>
        </p:txBody>
      </p:sp>
      <p:sp>
        <p:nvSpPr>
          <p:cNvPr id="17" name="Rectangle 16"/>
          <p:cNvSpPr/>
          <p:nvPr/>
        </p:nvSpPr>
        <p:spPr>
          <a:xfrm>
            <a:off x="889107" y="4600808"/>
            <a:ext cx="7445449"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R.S. </a:t>
            </a:r>
            <a:r>
              <a:rPr lang="fr-CA" sz="800" dirty="0" err="1">
                <a:latin typeface="Lato" panose="020B0604020202020204" charset="0"/>
                <a:cs typeface="Calibri" panose="020F0502020204030204" pitchFamily="34" charset="0"/>
              </a:rPr>
              <a:t>Jhangiani</a:t>
            </a:r>
            <a:r>
              <a:rPr lang="fr-CA" sz="800" dirty="0">
                <a:latin typeface="Lato" panose="020B0604020202020204" charset="0"/>
                <a:cs typeface="Calibri" panose="020F0502020204030204" pitchFamily="34" charset="0"/>
              </a:rPr>
              <a:t>, F.N. </a:t>
            </a:r>
            <a:r>
              <a:rPr lang="fr-CA" sz="800" dirty="0" err="1">
                <a:latin typeface="Lato" panose="020B0604020202020204" charset="0"/>
                <a:cs typeface="Calibri" panose="020F0502020204030204" pitchFamily="34" charset="0"/>
              </a:rPr>
              <a:t>Dastur</a:t>
            </a:r>
            <a:r>
              <a:rPr lang="fr-CA" sz="800" dirty="0">
                <a:latin typeface="Lato" panose="020B0604020202020204" charset="0"/>
                <a:cs typeface="Calibri" panose="020F0502020204030204" pitchFamily="34" charset="0"/>
              </a:rPr>
              <a:t>, R. Le Grand &amp; K. Penner, « As Good or </a:t>
            </a:r>
            <a:r>
              <a:rPr lang="fr-CA" sz="800" dirty="0" err="1">
                <a:latin typeface="Lato" panose="020B0604020202020204" charset="0"/>
                <a:cs typeface="Calibri" panose="020F0502020204030204" pitchFamily="34" charset="0"/>
              </a:rPr>
              <a:t>Better</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than</a:t>
            </a:r>
            <a:r>
              <a:rPr lang="fr-CA" sz="800" dirty="0">
                <a:latin typeface="Lato" panose="020B0604020202020204" charset="0"/>
                <a:cs typeface="Calibri" panose="020F0502020204030204" pitchFamily="34" charset="0"/>
              </a:rPr>
              <a:t> Commercial </a:t>
            </a:r>
            <a:r>
              <a:rPr lang="fr-CA" sz="800" dirty="0" err="1">
                <a:latin typeface="Lato" panose="020B0604020202020204" charset="0"/>
                <a:cs typeface="Calibri" panose="020F0502020204030204" pitchFamily="34" charset="0"/>
              </a:rPr>
              <a:t>Textbooks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Students</a:t>
            </a:r>
            <a:r>
              <a:rPr lang="fr-CA" sz="800" dirty="0">
                <a:latin typeface="Lato" panose="020B0604020202020204" charset="0"/>
                <a:cs typeface="Calibri" panose="020F0502020204030204" pitchFamily="34" charset="0"/>
              </a:rPr>
              <a:t>’ Perceptions and </a:t>
            </a:r>
            <a:r>
              <a:rPr lang="fr-CA" sz="800" dirty="0" err="1">
                <a:latin typeface="Lato" panose="020B0604020202020204" charset="0"/>
                <a:cs typeface="Calibri" panose="020F0502020204030204" pitchFamily="34" charset="0"/>
              </a:rPr>
              <a:t>Outcomes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from</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Using</a:t>
            </a:r>
            <a:r>
              <a:rPr lang="fr-CA" sz="800" dirty="0">
                <a:latin typeface="Lato" panose="020B0604020202020204" charset="0"/>
                <a:cs typeface="Calibri" panose="020F0502020204030204" pitchFamily="34" charset="0"/>
              </a:rPr>
              <a:t> Open Digital and Open </a:t>
            </a:r>
            <a:r>
              <a:rPr lang="fr-CA" sz="800" dirty="0" err="1">
                <a:latin typeface="Lato" panose="020B0604020202020204" charset="0"/>
                <a:cs typeface="Calibri" panose="020F0502020204030204" pitchFamily="34" charset="0"/>
              </a:rPr>
              <a:t>Print</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Textbooks</a:t>
            </a:r>
            <a:r>
              <a:rPr lang="fr-CA" sz="800" dirty="0" smtClean="0">
                <a:latin typeface="Lato" panose="020B0604020202020204" charset="0"/>
                <a:cs typeface="Calibri" panose="020F0502020204030204" pitchFamily="34" charset="0"/>
              </a:rPr>
              <a:t>, » </a:t>
            </a:r>
            <a:r>
              <a:rPr lang="fr-CA" sz="800" i="1" dirty="0" smtClean="0">
                <a:latin typeface="Lato" panose="020B0604020202020204" charset="0"/>
                <a:cs typeface="Calibri" panose="020F0502020204030204" pitchFamily="34" charset="0"/>
              </a:rPr>
              <a:t>Canadian </a:t>
            </a:r>
            <a:r>
              <a:rPr lang="fr-CA" sz="800" i="1" dirty="0">
                <a:latin typeface="Lato" panose="020B0604020202020204" charset="0"/>
                <a:cs typeface="Calibri" panose="020F0502020204030204" pitchFamily="34" charset="0"/>
              </a:rPr>
              <a:t>Journal for the </a:t>
            </a:r>
            <a:r>
              <a:rPr lang="fr-CA" sz="800" i="1" dirty="0" err="1">
                <a:latin typeface="Lato" panose="020B0604020202020204" charset="0"/>
                <a:cs typeface="Calibri" panose="020F0502020204030204" pitchFamily="34" charset="0"/>
              </a:rPr>
              <a:t>Scholarship</a:t>
            </a:r>
            <a:r>
              <a:rPr lang="fr-CA" sz="800" i="1" dirty="0">
                <a:latin typeface="Lato" panose="020B0604020202020204" charset="0"/>
                <a:cs typeface="Calibri" panose="020F0502020204030204" pitchFamily="34" charset="0"/>
              </a:rPr>
              <a:t> of </a:t>
            </a:r>
            <a:r>
              <a:rPr lang="fr-CA" sz="800" i="1" dirty="0" err="1">
                <a:latin typeface="Lato" panose="020B0604020202020204" charset="0"/>
                <a:cs typeface="Calibri" panose="020F0502020204030204" pitchFamily="34" charset="0"/>
              </a:rPr>
              <a:t>Teaching</a:t>
            </a:r>
            <a:r>
              <a:rPr lang="fr-CA" sz="800" i="1" dirty="0">
                <a:latin typeface="Lato" panose="020B0604020202020204" charset="0"/>
                <a:cs typeface="Calibri" panose="020F0502020204030204" pitchFamily="34" charset="0"/>
              </a:rPr>
              <a:t> and Learning</a:t>
            </a:r>
            <a:r>
              <a:rPr lang="fr-CA" sz="800" dirty="0">
                <a:latin typeface="Lato" panose="020B0604020202020204" charset="0"/>
                <a:cs typeface="Calibri" panose="020F0502020204030204" pitchFamily="34" charset="0"/>
              </a:rPr>
              <a:t> 9.1 (April 2018),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doi.org/10.5206/cjsotl-rcacea.2018.1.5</a:t>
            </a:r>
            <a:r>
              <a:rPr lang="fr-CA" sz="800" dirty="0">
                <a:latin typeface="Lato" panose="020B0604020202020204" charset="0"/>
                <a:cs typeface="Calibri" panose="020F0502020204030204" pitchFamily="34" charset="0"/>
              </a:rPr>
              <a:t>.</a:t>
            </a:r>
            <a:endParaRPr lang="en-US" sz="8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3547" y="1631355"/>
            <a:ext cx="2425869" cy="2425869"/>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60319" y="910524"/>
            <a:ext cx="2674237" cy="2674237"/>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9770" y="3159815"/>
            <a:ext cx="1069086" cy="1069086"/>
          </a:xfrm>
          <a:prstGeom prst="rect">
            <a:avLst/>
          </a:prstGeom>
        </p:spPr>
      </p:pic>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4313" y="2803199"/>
            <a:ext cx="1782318" cy="1782318"/>
          </a:xfrm>
          <a:prstGeom prst="rect">
            <a:avLst/>
          </a:prstGeom>
        </p:spPr>
      </p:pic>
      <p:pic>
        <p:nvPicPr>
          <p:cNvPr id="20" name="Pictur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72018" y="2992732"/>
            <a:ext cx="1482078" cy="1482078"/>
          </a:xfrm>
          <a:prstGeom prst="rect">
            <a:avLst/>
          </a:prstGeom>
        </p:spPr>
      </p:pic>
      <p:pic>
        <p:nvPicPr>
          <p:cNvPr id="21" name="Pictur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9107" y="896512"/>
            <a:ext cx="2776728" cy="2776728"/>
          </a:xfrm>
          <a:prstGeom prst="rect">
            <a:avLst/>
          </a:prstGeom>
        </p:spPr>
      </p:pic>
    </p:spTree>
    <p:extLst>
      <p:ext uri="{BB962C8B-B14F-4D97-AF65-F5344CB8AC3E}">
        <p14:creationId xmlns:p14="http://schemas.microsoft.com/office/powerpoint/2010/main" val="2920090252"/>
      </p:ext>
    </p:extLst>
  </p:cSld>
  <p:clrMapOvr>
    <a:masterClrMapping/>
  </p:clrMapOvr>
</p:sld>
</file>

<file path=ppt/theme/theme1.xml><?xml version="1.0" encoding="utf-8"?>
<a:theme xmlns:a="http://schemas.openxmlformats.org/drawingml/2006/main" name="Antonio template">
  <a:themeElements>
    <a:clrScheme name="Custom 347">
      <a:dk1>
        <a:srgbClr val="677480"/>
      </a:dk1>
      <a:lt1>
        <a:srgbClr val="FFFFFF"/>
      </a:lt1>
      <a:dk2>
        <a:srgbClr val="2185C5"/>
      </a:dk2>
      <a:lt2>
        <a:srgbClr val="FFFFFF"/>
      </a:lt2>
      <a:accent1>
        <a:srgbClr val="2185C5"/>
      </a:accent1>
      <a:accent2>
        <a:srgbClr val="7ECEFD"/>
      </a:accent2>
      <a:accent3>
        <a:srgbClr val="F20253"/>
      </a:accent3>
      <a:accent4>
        <a:srgbClr val="FF9715"/>
      </a:accent4>
      <a:accent5>
        <a:srgbClr val="1C3AA9"/>
      </a:accent5>
      <a:accent6>
        <a:srgbClr val="97ABBC"/>
      </a:accent6>
      <a:hlink>
        <a:srgbClr val="2185C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3124</TotalTime>
  <Words>3232</Words>
  <Application>Microsoft Office PowerPoint</Application>
  <PresentationFormat>On-screen Show (16:9)</PresentationFormat>
  <Paragraphs>413</Paragraphs>
  <Slides>43</Slides>
  <Notes>43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Times New Roman</vt:lpstr>
      <vt:lpstr>Raleway</vt:lpstr>
      <vt:lpstr>Calibri</vt:lpstr>
      <vt:lpstr>Wingdings</vt:lpstr>
      <vt:lpstr>Lato</vt:lpstr>
      <vt:lpstr>Antonio template</vt:lpstr>
      <vt:lpstr>Textbook Costs and Affordable Alternatives at the University of Ottawa</vt:lpstr>
      <vt:lpstr>1. TEXTBOOK COSTS</vt:lpstr>
      <vt:lpstr>Commercial Textbook Trends</vt:lpstr>
      <vt:lpstr>University of Guelph Student Textbook Survey</vt:lpstr>
      <vt:lpstr>University of Guelph Student Textbook Survey</vt:lpstr>
      <vt:lpstr>PowerPoint Presentation</vt:lpstr>
      <vt:lpstr>PowerPoint Presentation</vt:lpstr>
      <vt:lpstr>PowerPoint Presentation</vt:lpstr>
      <vt:lpstr>Format vs Cost</vt:lpstr>
      <vt:lpstr>uOttawa #TextbookBroke</vt:lpstr>
      <vt:lpstr>Winter 2018</vt:lpstr>
      <vt:lpstr>Winter 2018</vt:lpstr>
      <vt:lpstr>Fall  2018</vt:lpstr>
      <vt:lpstr>Fall  2018</vt:lpstr>
      <vt:lpstr>Winter 2019</vt:lpstr>
      <vt:lpstr>Winter 2019</vt:lpstr>
      <vt:lpstr>Fall  2019</vt:lpstr>
      <vt:lpstr>Fall  2019</vt:lpstr>
      <vt:lpstr>Winter 2020</vt:lpstr>
      <vt:lpstr>Winter 2020</vt:lpstr>
      <vt:lpstr>PowerPoint Presentation</vt:lpstr>
      <vt:lpstr>PowerPoint Presentation</vt:lpstr>
      <vt:lpstr>PowerPoint Presentation</vt:lpstr>
      <vt:lpstr>uOttawa Textbook Cost Data</vt:lpstr>
      <vt:lpstr>PowerPoint Presentation</vt:lpstr>
      <vt:lpstr>PowerPoint Presentation</vt:lpstr>
      <vt:lpstr>PowerPoint Presentation</vt:lpstr>
      <vt:lpstr>PowerPoint Presentation</vt:lpstr>
      <vt:lpstr>Impact of Textbook Costs</vt:lpstr>
      <vt:lpstr>2. AFFORDABLE ALTERNATIVES</vt:lpstr>
      <vt:lpstr>Promote and reward the development of affordable learning materials</vt:lpstr>
      <vt:lpstr>Course Packs (print)</vt:lpstr>
      <vt:lpstr>Course Reserve (Ares) - Library</vt:lpstr>
      <vt:lpstr>Open Educational Resources (OER)</vt:lpstr>
      <vt:lpstr>Open Educational Resources (OER)</vt:lpstr>
      <vt:lpstr>3. ADVOCACY</vt:lpstr>
      <vt:lpstr>OER Funding at uOttawa</vt:lpstr>
      <vt:lpstr>Professors</vt:lpstr>
      <vt:lpstr>Students</vt:lpstr>
      <vt:lpstr>Library</vt:lpstr>
      <vt:lpstr>Acknowledgements</vt:lpstr>
      <vt:lpstr>Thank you!</vt:lpstr>
      <vt:lpstr>Credits (if not indicated on slides)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Mélanie Brunet</dc:creator>
  <cp:lastModifiedBy>Melanie Brunet</cp:lastModifiedBy>
  <cp:revision>198</cp:revision>
  <dcterms:modified xsi:type="dcterms:W3CDTF">2020-03-05T18:29:54Z</dcterms:modified>
</cp:coreProperties>
</file>