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1"/>
  </p:sldMasterIdLst>
  <p:notesMasterIdLst>
    <p:notesMasterId r:id="rId59"/>
  </p:notesMasterIdLst>
  <p:handoutMasterIdLst>
    <p:handoutMasterId r:id="rId60"/>
  </p:handoutMasterIdLst>
  <p:sldIdLst>
    <p:sldId id="258" r:id="rId2"/>
    <p:sldId id="339" r:id="rId3"/>
    <p:sldId id="335" r:id="rId4"/>
    <p:sldId id="336" r:id="rId5"/>
    <p:sldId id="337" r:id="rId6"/>
    <p:sldId id="338" r:id="rId7"/>
    <p:sldId id="301" r:id="rId8"/>
    <p:sldId id="340" r:id="rId9"/>
    <p:sldId id="341" r:id="rId10"/>
    <p:sldId id="342" r:id="rId11"/>
    <p:sldId id="359" r:id="rId12"/>
    <p:sldId id="343" r:id="rId13"/>
    <p:sldId id="344" r:id="rId14"/>
    <p:sldId id="345" r:id="rId15"/>
    <p:sldId id="346" r:id="rId16"/>
    <p:sldId id="347" r:id="rId17"/>
    <p:sldId id="308" r:id="rId18"/>
    <p:sldId id="319" r:id="rId19"/>
    <p:sldId id="302" r:id="rId20"/>
    <p:sldId id="353" r:id="rId21"/>
    <p:sldId id="355" r:id="rId22"/>
    <p:sldId id="354" r:id="rId23"/>
    <p:sldId id="303" r:id="rId24"/>
    <p:sldId id="351" r:id="rId25"/>
    <p:sldId id="352" r:id="rId26"/>
    <p:sldId id="305" r:id="rId27"/>
    <p:sldId id="320" r:id="rId28"/>
    <p:sldId id="296" r:id="rId29"/>
    <p:sldId id="274" r:id="rId30"/>
    <p:sldId id="321" r:id="rId31"/>
    <p:sldId id="306" r:id="rId32"/>
    <p:sldId id="348" r:id="rId33"/>
    <p:sldId id="349" r:id="rId34"/>
    <p:sldId id="332" r:id="rId35"/>
    <p:sldId id="323" r:id="rId36"/>
    <p:sldId id="309" r:id="rId37"/>
    <p:sldId id="310" r:id="rId38"/>
    <p:sldId id="311" r:id="rId39"/>
    <p:sldId id="312" r:id="rId40"/>
    <p:sldId id="313" r:id="rId41"/>
    <p:sldId id="314" r:id="rId42"/>
    <p:sldId id="315" r:id="rId43"/>
    <p:sldId id="316" r:id="rId44"/>
    <p:sldId id="317" r:id="rId45"/>
    <p:sldId id="350" r:id="rId46"/>
    <p:sldId id="333" r:id="rId47"/>
    <p:sldId id="277" r:id="rId48"/>
    <p:sldId id="363" r:id="rId49"/>
    <p:sldId id="362" r:id="rId50"/>
    <p:sldId id="356" r:id="rId51"/>
    <p:sldId id="278" r:id="rId52"/>
    <p:sldId id="357" r:id="rId53"/>
    <p:sldId id="282" r:id="rId54"/>
    <p:sldId id="361" r:id="rId55"/>
    <p:sldId id="360" r:id="rId56"/>
    <p:sldId id="288" r:id="rId57"/>
    <p:sldId id="300" r:id="rId58"/>
  </p:sldIdLst>
  <p:sldSz cx="9144000" cy="6858000" type="screen4x3"/>
  <p:notesSz cx="6858000" cy="9144000"/>
  <p:defaultTextStyle>
    <a:defPPr>
      <a:defRPr lang="en-CA"/>
    </a:defPPr>
    <a:lvl1pPr algn="l" rtl="0" fontAlgn="base">
      <a:spcBef>
        <a:spcPct val="0"/>
      </a:spcBef>
      <a:spcAft>
        <a:spcPct val="0"/>
      </a:spcAft>
      <a:defRPr sz="2400" kern="1200">
        <a:solidFill>
          <a:schemeClr val="tx1"/>
        </a:solidFill>
        <a:latin typeface="Times" pitchFamily="-112" charset="0"/>
        <a:ea typeface="ＭＳ Ｐゴシック" pitchFamily="-112" charset="-128"/>
        <a:cs typeface="+mn-cs"/>
      </a:defRPr>
    </a:lvl1pPr>
    <a:lvl2pPr marL="457200" algn="l" rtl="0" fontAlgn="base">
      <a:spcBef>
        <a:spcPct val="0"/>
      </a:spcBef>
      <a:spcAft>
        <a:spcPct val="0"/>
      </a:spcAft>
      <a:defRPr sz="2400" kern="1200">
        <a:solidFill>
          <a:schemeClr val="tx1"/>
        </a:solidFill>
        <a:latin typeface="Times" pitchFamily="-112" charset="0"/>
        <a:ea typeface="ＭＳ Ｐゴシック" pitchFamily="-112" charset="-128"/>
        <a:cs typeface="+mn-cs"/>
      </a:defRPr>
    </a:lvl2pPr>
    <a:lvl3pPr marL="914400" algn="l" rtl="0" fontAlgn="base">
      <a:spcBef>
        <a:spcPct val="0"/>
      </a:spcBef>
      <a:spcAft>
        <a:spcPct val="0"/>
      </a:spcAft>
      <a:defRPr sz="2400" kern="1200">
        <a:solidFill>
          <a:schemeClr val="tx1"/>
        </a:solidFill>
        <a:latin typeface="Times" pitchFamily="-112" charset="0"/>
        <a:ea typeface="ＭＳ Ｐゴシック" pitchFamily="-112" charset="-128"/>
        <a:cs typeface="+mn-cs"/>
      </a:defRPr>
    </a:lvl3pPr>
    <a:lvl4pPr marL="1371600" algn="l" rtl="0" fontAlgn="base">
      <a:spcBef>
        <a:spcPct val="0"/>
      </a:spcBef>
      <a:spcAft>
        <a:spcPct val="0"/>
      </a:spcAft>
      <a:defRPr sz="2400" kern="1200">
        <a:solidFill>
          <a:schemeClr val="tx1"/>
        </a:solidFill>
        <a:latin typeface="Times" pitchFamily="-112" charset="0"/>
        <a:ea typeface="ＭＳ Ｐゴシック" pitchFamily="-112" charset="-128"/>
        <a:cs typeface="+mn-cs"/>
      </a:defRPr>
    </a:lvl4pPr>
    <a:lvl5pPr marL="1828800" algn="l" rtl="0" fontAlgn="base">
      <a:spcBef>
        <a:spcPct val="0"/>
      </a:spcBef>
      <a:spcAft>
        <a:spcPct val="0"/>
      </a:spcAft>
      <a:defRPr sz="2400" kern="1200">
        <a:solidFill>
          <a:schemeClr val="tx1"/>
        </a:solidFill>
        <a:latin typeface="Times" pitchFamily="-112" charset="0"/>
        <a:ea typeface="ＭＳ Ｐゴシック" pitchFamily="-112" charset="-128"/>
        <a:cs typeface="+mn-cs"/>
      </a:defRPr>
    </a:lvl5pPr>
    <a:lvl6pPr marL="2286000" algn="l" defTabSz="914400" rtl="0" eaLnBrk="1" latinLnBrk="0" hangingPunct="1">
      <a:defRPr sz="2400" kern="1200">
        <a:solidFill>
          <a:schemeClr val="tx1"/>
        </a:solidFill>
        <a:latin typeface="Times" pitchFamily="-112" charset="0"/>
        <a:ea typeface="ＭＳ Ｐゴシック" pitchFamily="-112" charset="-128"/>
        <a:cs typeface="+mn-cs"/>
      </a:defRPr>
    </a:lvl6pPr>
    <a:lvl7pPr marL="2743200" algn="l" defTabSz="914400" rtl="0" eaLnBrk="1" latinLnBrk="0" hangingPunct="1">
      <a:defRPr sz="2400" kern="1200">
        <a:solidFill>
          <a:schemeClr val="tx1"/>
        </a:solidFill>
        <a:latin typeface="Times" pitchFamily="-112" charset="0"/>
        <a:ea typeface="ＭＳ Ｐゴシック" pitchFamily="-112" charset="-128"/>
        <a:cs typeface="+mn-cs"/>
      </a:defRPr>
    </a:lvl7pPr>
    <a:lvl8pPr marL="3200400" algn="l" defTabSz="914400" rtl="0" eaLnBrk="1" latinLnBrk="0" hangingPunct="1">
      <a:defRPr sz="2400" kern="1200">
        <a:solidFill>
          <a:schemeClr val="tx1"/>
        </a:solidFill>
        <a:latin typeface="Times" pitchFamily="-112" charset="0"/>
        <a:ea typeface="ＭＳ Ｐゴシック" pitchFamily="-112" charset="-128"/>
        <a:cs typeface="+mn-cs"/>
      </a:defRPr>
    </a:lvl8pPr>
    <a:lvl9pPr marL="3657600" algn="l" defTabSz="914400" rtl="0" eaLnBrk="1" latinLnBrk="0" hangingPunct="1">
      <a:defRPr sz="2400" kern="1200">
        <a:solidFill>
          <a:schemeClr val="tx1"/>
        </a:solidFill>
        <a:latin typeface="Times" pitchFamily="-112" charset="0"/>
        <a:ea typeface="ＭＳ Ｐゴシック" pitchFamily="-112"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829" autoAdjust="0"/>
    <p:restoredTop sz="93449" autoAdjust="0"/>
  </p:normalViewPr>
  <p:slideViewPr>
    <p:cSldViewPr>
      <p:cViewPr varScale="1">
        <p:scale>
          <a:sx n="73" d="100"/>
          <a:sy n="73" d="100"/>
        </p:scale>
        <p:origin x="-1920" y="-112"/>
      </p:cViewPr>
      <p:guideLst>
        <p:guide orient="horz" pos="2160"/>
        <p:guide pos="2880"/>
      </p:guideLst>
    </p:cSldViewPr>
  </p:slideViewPr>
  <p:outlineViewPr>
    <p:cViewPr>
      <p:scale>
        <a:sx n="33" d="100"/>
        <a:sy n="33" d="100"/>
      </p:scale>
      <p:origin x="0" y="2964"/>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viewProps" Target="viewProps.xml"/><Relationship Id="rId64" Type="http://schemas.openxmlformats.org/officeDocument/2006/relationships/theme" Target="theme/theme1.xml"/><Relationship Id="rId65" Type="http://schemas.openxmlformats.org/officeDocument/2006/relationships/tableStyles" Target="tableStyles.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notesMaster" Target="notesMasters/notesMaster1.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handoutMaster" Target="handoutMasters/handoutMaster1.xml"/><Relationship Id="rId61" Type="http://schemas.openxmlformats.org/officeDocument/2006/relationships/printerSettings" Target="printerSettings/printerSettings1.bin"/><Relationship Id="rId62" Type="http://schemas.openxmlformats.org/officeDocument/2006/relationships/presProps" Target="pres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16A0506-2E4F-794E-9408-A0C124C49260}" type="datetimeFigureOut">
              <a:rPr lang="en-US" smtClean="0"/>
              <a:pPr/>
              <a:t>2013-10-24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C3FFF8E-D7A8-5749-89C6-F29733EBB805}" type="slidenum">
              <a:rPr lang="en-US" smtClean="0"/>
              <a:pPr/>
              <a:t>‹#›</a:t>
            </a:fld>
            <a:endParaRPr lang="en-US"/>
          </a:p>
        </p:txBody>
      </p:sp>
    </p:spTree>
    <p:extLst>
      <p:ext uri="{BB962C8B-B14F-4D97-AF65-F5344CB8AC3E}">
        <p14:creationId xmlns:p14="http://schemas.microsoft.com/office/powerpoint/2010/main" val="162202833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0" hangingPunct="0">
              <a:defRPr sz="1200">
                <a:latin typeface="Times" pitchFamily="-110" charset="0"/>
                <a:ea typeface="+mn-ea"/>
              </a:defRPr>
            </a:lvl1pPr>
          </a:lstStyle>
          <a:p>
            <a:pPr>
              <a:defRPr/>
            </a:pPr>
            <a:endParaRPr lang="en-US"/>
          </a:p>
        </p:txBody>
      </p:sp>
      <p:sp>
        <p:nvSpPr>
          <p:cNvPr id="717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atin typeface="Times" pitchFamily="-110" charset="0"/>
                <a:ea typeface="+mn-ea"/>
              </a:defRPr>
            </a:lvl1pPr>
          </a:lstStyle>
          <a:p>
            <a:pPr>
              <a:defRPr/>
            </a:pPr>
            <a:endParaRPr lang="en-US"/>
          </a:p>
        </p:txBody>
      </p:sp>
      <p:sp>
        <p:nvSpPr>
          <p:cNvPr id="133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717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717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0" hangingPunct="0">
              <a:defRPr sz="1200">
                <a:latin typeface="Times" pitchFamily="-110" charset="0"/>
                <a:ea typeface="+mn-ea"/>
              </a:defRPr>
            </a:lvl1pPr>
          </a:lstStyle>
          <a:p>
            <a:pPr>
              <a:defRPr/>
            </a:pPr>
            <a:endParaRPr lang="en-US"/>
          </a:p>
        </p:txBody>
      </p:sp>
      <p:sp>
        <p:nvSpPr>
          <p:cNvPr id="717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vl1pPr>
          </a:lstStyle>
          <a:p>
            <a:fld id="{324AF519-B4AA-4802-9D05-1A81547D124E}" type="slidenum">
              <a:rPr lang="en-CA"/>
              <a:pPr/>
              <a:t>‹#›</a:t>
            </a:fld>
            <a:endParaRPr lang="en-CA"/>
          </a:p>
        </p:txBody>
      </p:sp>
    </p:spTree>
    <p:extLst>
      <p:ext uri="{BB962C8B-B14F-4D97-AF65-F5344CB8AC3E}">
        <p14:creationId xmlns:p14="http://schemas.microsoft.com/office/powerpoint/2010/main" val="1815879948"/>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Times" pitchFamily="-110" charset="0"/>
        <a:ea typeface="ＭＳ Ｐゴシック" pitchFamily="-112" charset="-128"/>
        <a:cs typeface="+mn-cs"/>
      </a:defRPr>
    </a:lvl1pPr>
    <a:lvl2pPr marL="457200" algn="l" rtl="0" eaLnBrk="0" fontAlgn="base" hangingPunct="0">
      <a:spcBef>
        <a:spcPct val="30000"/>
      </a:spcBef>
      <a:spcAft>
        <a:spcPct val="0"/>
      </a:spcAft>
      <a:defRPr sz="1200" kern="1200">
        <a:solidFill>
          <a:schemeClr val="tx1"/>
        </a:solidFill>
        <a:latin typeface="Times" pitchFamily="-110" charset="0"/>
        <a:ea typeface="ＭＳ Ｐゴシック" pitchFamily="-110" charset="-128"/>
        <a:cs typeface="+mn-cs"/>
      </a:defRPr>
    </a:lvl2pPr>
    <a:lvl3pPr marL="914400" algn="l" rtl="0" eaLnBrk="0" fontAlgn="base" hangingPunct="0">
      <a:spcBef>
        <a:spcPct val="30000"/>
      </a:spcBef>
      <a:spcAft>
        <a:spcPct val="0"/>
      </a:spcAft>
      <a:defRPr sz="1200" kern="1200">
        <a:solidFill>
          <a:schemeClr val="tx1"/>
        </a:solidFill>
        <a:latin typeface="Times" pitchFamily="-110" charset="0"/>
        <a:ea typeface="ＭＳ Ｐゴシック" pitchFamily="-110" charset="-128"/>
        <a:cs typeface="+mn-cs"/>
      </a:defRPr>
    </a:lvl3pPr>
    <a:lvl4pPr marL="1371600" algn="l" rtl="0" eaLnBrk="0" fontAlgn="base" hangingPunct="0">
      <a:spcBef>
        <a:spcPct val="30000"/>
      </a:spcBef>
      <a:spcAft>
        <a:spcPct val="0"/>
      </a:spcAft>
      <a:defRPr sz="1200" kern="1200">
        <a:solidFill>
          <a:schemeClr val="tx1"/>
        </a:solidFill>
        <a:latin typeface="Times" pitchFamily="-110" charset="0"/>
        <a:ea typeface="ＭＳ Ｐゴシック" pitchFamily="-110" charset="-128"/>
        <a:cs typeface="+mn-cs"/>
      </a:defRPr>
    </a:lvl4pPr>
    <a:lvl5pPr marL="1828800" algn="l" rtl="0" eaLnBrk="0" fontAlgn="base" hangingPunct="0">
      <a:spcBef>
        <a:spcPct val="30000"/>
      </a:spcBef>
      <a:spcAft>
        <a:spcPct val="0"/>
      </a:spcAft>
      <a:defRPr sz="1200" kern="1200">
        <a:solidFill>
          <a:schemeClr val="tx1"/>
        </a:solidFill>
        <a:latin typeface="Times" pitchFamily="-110" charset="0"/>
        <a:ea typeface="ＭＳ Ｐゴシック" pitchFamily="-110"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24AF519-B4AA-4802-9D05-1A81547D124E}" type="slidenum">
              <a:rPr lang="en-CA" smtClean="0"/>
              <a:pPr/>
              <a:t>6</a:t>
            </a:fld>
            <a:endParaRPr lang="en-CA"/>
          </a:p>
        </p:txBody>
      </p:sp>
    </p:spTree>
    <p:extLst>
      <p:ext uri="{BB962C8B-B14F-4D97-AF65-F5344CB8AC3E}">
        <p14:creationId xmlns:p14="http://schemas.microsoft.com/office/powerpoint/2010/main" val="4771929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24AF519-B4AA-4802-9D05-1A81547D124E}" type="slidenum">
              <a:rPr lang="en-CA" smtClean="0"/>
              <a:pPr/>
              <a:t>16</a:t>
            </a:fld>
            <a:endParaRPr lang="en-CA"/>
          </a:p>
        </p:txBody>
      </p:sp>
    </p:spTree>
    <p:extLst>
      <p:ext uri="{BB962C8B-B14F-4D97-AF65-F5344CB8AC3E}">
        <p14:creationId xmlns:p14="http://schemas.microsoft.com/office/powerpoint/2010/main" val="6734254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6" name="Picture 17" descr="image_Cover2_PPT"/>
          <p:cNvPicPr>
            <a:picLocks noChangeAspect="1" noChangeArrowheads="1"/>
          </p:cNvPicPr>
          <p:nvPr userDrawn="1"/>
        </p:nvPicPr>
        <p:blipFill>
          <a:blip r:embed="rId2"/>
          <a:stretch>
            <a:fillRect/>
          </a:stretch>
        </p:blipFill>
        <p:spPr bwMode="auto">
          <a:xfrm>
            <a:off x="0" y="0"/>
            <a:ext cx="9144000" cy="6859588"/>
          </a:xfrm>
          <a:prstGeom prst="rect">
            <a:avLst/>
          </a:prstGeom>
          <a:noFill/>
          <a:ln w="9525">
            <a:noFill/>
            <a:miter lim="800000"/>
            <a:headEnd/>
            <a:tailEnd/>
          </a:ln>
        </p:spPr>
      </p:pic>
      <p:sp>
        <p:nvSpPr>
          <p:cNvPr id="4" name="Title 1"/>
          <p:cNvSpPr>
            <a:spLocks noGrp="1"/>
          </p:cNvSpPr>
          <p:nvPr>
            <p:ph type="title"/>
          </p:nvPr>
        </p:nvSpPr>
        <p:spPr>
          <a:xfrm>
            <a:off x="3657600" y="2490787"/>
            <a:ext cx="4648200" cy="1362075"/>
          </a:xfrm>
        </p:spPr>
        <p:txBody>
          <a:bodyPr anchor="t"/>
          <a:lstStyle>
            <a:lvl1pPr algn="r">
              <a:defRPr sz="3200" b="0" cap="none"/>
            </a:lvl1pPr>
          </a:lstStyle>
          <a:p>
            <a:r>
              <a:rPr lang="en-US" smtClean="0"/>
              <a:t>Click to edit Master title style</a:t>
            </a:r>
            <a:endParaRPr lang="en-US" dirty="0"/>
          </a:p>
        </p:txBody>
      </p:sp>
      <p:sp>
        <p:nvSpPr>
          <p:cNvPr id="5" name="Text Placeholder 2"/>
          <p:cNvSpPr>
            <a:spLocks noGrp="1"/>
          </p:cNvSpPr>
          <p:nvPr>
            <p:ph type="body" idx="1"/>
          </p:nvPr>
        </p:nvSpPr>
        <p:spPr>
          <a:xfrm>
            <a:off x="3657600" y="990600"/>
            <a:ext cx="4648200" cy="1500187"/>
          </a:xfrm>
        </p:spPr>
        <p:txBody>
          <a:bodyPr anchor="b"/>
          <a:lstStyle>
            <a:lvl1pPr marL="0" indent="0" algn="r">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atin typeface="Verdana"/>
                <a:ea typeface="+mn-ea"/>
                <a:cs typeface="Verdana"/>
              </a:defRPr>
            </a:lvl1pPr>
          </a:lstStyle>
          <a:p>
            <a:pPr>
              <a:defRPr/>
            </a:pPr>
            <a:r>
              <a:rPr lang="en-US" smtClean="0"/>
              <a:t>Heather Morrison</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381000"/>
            <a:ext cx="1943100" cy="5029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381000"/>
            <a:ext cx="5676900" cy="5029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atin typeface="Verdana"/>
                <a:ea typeface="+mn-ea"/>
                <a:cs typeface="Verdana"/>
              </a:defRPr>
            </a:lvl1pPr>
          </a:lstStyle>
          <a:p>
            <a:pPr>
              <a:defRPr/>
            </a:pPr>
            <a:r>
              <a:rPr lang="en-US" smtClean="0"/>
              <a:t>Heather Morrison</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oter Placeholder 3"/>
          <p:cNvSpPr>
            <a:spLocks noGrp="1"/>
          </p:cNvSpPr>
          <p:nvPr>
            <p:ph type="ftr" sz="quarter" idx="10"/>
          </p:nvPr>
        </p:nvSpPr>
        <p:spPr/>
        <p:txBody>
          <a:bodyPr/>
          <a:lstStyle>
            <a:lvl1pPr>
              <a:defRPr>
                <a:latin typeface="Verdana"/>
                <a:ea typeface="+mn-ea"/>
                <a:cs typeface="Verdana"/>
              </a:defRPr>
            </a:lvl1pPr>
          </a:lstStyle>
          <a:p>
            <a:pPr>
              <a:defRPr/>
            </a:pPr>
            <a:r>
              <a:rPr lang="en-US" smtClean="0"/>
              <a:t>Heather Morrison</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524000"/>
            <a:ext cx="38100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524000"/>
            <a:ext cx="38100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p:txBody>
          <a:bodyPr/>
          <a:lstStyle>
            <a:lvl1pPr>
              <a:defRPr>
                <a:latin typeface="Verdana"/>
                <a:ea typeface="+mn-ea"/>
                <a:cs typeface="Verdana"/>
              </a:defRPr>
            </a:lvl1pPr>
          </a:lstStyle>
          <a:p>
            <a:pPr>
              <a:defRPr/>
            </a:pPr>
            <a:r>
              <a:rPr lang="en-US" smtClean="0"/>
              <a:t>Heather Morrison</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6"/>
          <p:cNvSpPr>
            <a:spLocks noGrp="1"/>
          </p:cNvSpPr>
          <p:nvPr>
            <p:ph type="ftr" sz="quarter" idx="10"/>
          </p:nvPr>
        </p:nvSpPr>
        <p:spPr/>
        <p:txBody>
          <a:bodyPr/>
          <a:lstStyle>
            <a:lvl1pPr>
              <a:defRPr>
                <a:latin typeface="Verdana"/>
                <a:ea typeface="+mn-ea"/>
                <a:cs typeface="Verdana"/>
              </a:defRPr>
            </a:lvl1pPr>
          </a:lstStyle>
          <a:p>
            <a:pPr>
              <a:defRPr/>
            </a:pPr>
            <a:r>
              <a:rPr lang="en-US" smtClean="0"/>
              <a:t>Heather Morrison</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2"/>
          <p:cNvSpPr>
            <a:spLocks noGrp="1"/>
          </p:cNvSpPr>
          <p:nvPr>
            <p:ph type="ftr" sz="quarter" idx="10"/>
          </p:nvPr>
        </p:nvSpPr>
        <p:spPr/>
        <p:txBody>
          <a:bodyPr/>
          <a:lstStyle>
            <a:lvl1pPr>
              <a:defRPr>
                <a:latin typeface="Verdana"/>
                <a:ea typeface="+mn-ea"/>
                <a:cs typeface="Verdana"/>
              </a:defRPr>
            </a:lvl1pPr>
          </a:lstStyle>
          <a:p>
            <a:pPr>
              <a:defRPr/>
            </a:pPr>
            <a:r>
              <a:rPr lang="en-US" smtClean="0"/>
              <a:t>Heather Morrison</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atin typeface="Verdana"/>
                <a:ea typeface="+mn-ea"/>
                <a:cs typeface="Verdana"/>
              </a:defRPr>
            </a:lvl1pPr>
          </a:lstStyle>
          <a:p>
            <a:pPr>
              <a:defRPr/>
            </a:pPr>
            <a:r>
              <a:rPr lang="en-US" smtClean="0"/>
              <a:t>Heather Morrison</a:t>
            </a:r>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atin typeface="Verdana"/>
                <a:ea typeface="+mn-ea"/>
                <a:cs typeface="Verdana"/>
              </a:defRPr>
            </a:lvl1pPr>
          </a:lstStyle>
          <a:p>
            <a:pPr>
              <a:defRPr/>
            </a:pPr>
            <a:r>
              <a:rPr lang="en-US" smtClean="0"/>
              <a:t>Heather Morrison</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atin typeface="Verdana"/>
                <a:ea typeface="+mn-ea"/>
                <a:cs typeface="Verdana"/>
              </a:defRPr>
            </a:lvl1pPr>
          </a:lstStyle>
          <a:p>
            <a:pPr>
              <a:defRPr/>
            </a:pPr>
            <a:r>
              <a:rPr lang="en-US" smtClean="0"/>
              <a:t>Heather Morrison</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4" descr="image_Page2b_PPT"/>
          <p:cNvPicPr>
            <a:picLocks noChangeAspect="1" noChangeArrowheads="1"/>
          </p:cNvPicPr>
          <p:nvPr/>
        </p:nvPicPr>
        <p:blipFill>
          <a:blip r:embed="rId13"/>
          <a:stretch>
            <a:fillRect/>
          </a:stretch>
        </p:blipFill>
        <p:spPr bwMode="auto">
          <a:xfrm>
            <a:off x="0" y="0"/>
            <a:ext cx="9144000" cy="6859588"/>
          </a:xfrm>
          <a:prstGeom prst="rect">
            <a:avLst/>
          </a:prstGeom>
          <a:noFill/>
          <a:ln w="9525">
            <a:noFill/>
            <a:miter lim="800000"/>
            <a:headEnd/>
            <a:tailEnd/>
          </a:ln>
        </p:spPr>
      </p:pic>
      <p:sp>
        <p:nvSpPr>
          <p:cNvPr id="1027" name="Rectangle 2"/>
          <p:cNvSpPr>
            <a:spLocks noGrp="1" noChangeArrowheads="1"/>
          </p:cNvSpPr>
          <p:nvPr>
            <p:ph type="title"/>
          </p:nvPr>
        </p:nvSpPr>
        <p:spPr bwMode="auto">
          <a:xfrm>
            <a:off x="685800" y="381000"/>
            <a:ext cx="6553200" cy="914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CA" smtClean="0"/>
          </a:p>
        </p:txBody>
      </p:sp>
      <p:sp>
        <p:nvSpPr>
          <p:cNvPr id="1028" name="Rectangle 3"/>
          <p:cNvSpPr>
            <a:spLocks noGrp="1" noChangeArrowheads="1"/>
          </p:cNvSpPr>
          <p:nvPr>
            <p:ph type="body" idx="1"/>
          </p:nvPr>
        </p:nvSpPr>
        <p:spPr bwMode="auto">
          <a:xfrm>
            <a:off x="685800" y="1524000"/>
            <a:ext cx="7772400" cy="3886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smtClean="0"/>
          </a:p>
        </p:txBody>
      </p:sp>
      <p:sp>
        <p:nvSpPr>
          <p:cNvPr id="1029" name="Rectangle 5"/>
          <p:cNvSpPr>
            <a:spLocks noGrp="1" noChangeArrowheads="1"/>
          </p:cNvSpPr>
          <p:nvPr>
            <p:ph type="ftr" sz="quarter" idx="3"/>
          </p:nvPr>
        </p:nvSpPr>
        <p:spPr bwMode="auto">
          <a:xfrm>
            <a:off x="3886200" y="6019800"/>
            <a:ext cx="457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solidFill>
                  <a:srgbClr val="990000"/>
                </a:solidFill>
                <a:latin typeface="Verdana" pitchFamily="-112" charset="0"/>
              </a:defRPr>
            </a:lvl1pPr>
          </a:lstStyle>
          <a:p>
            <a:r>
              <a:rPr lang="en-US" smtClean="0"/>
              <a:t>Heather Morrison</a:t>
            </a:r>
            <a:endParaRPr lang="en-CA" dirty="0"/>
          </a:p>
        </p:txBody>
      </p:sp>
    </p:spTree>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hf sldNum="0" hdr="0" dt="0"/>
  <p:txStyles>
    <p:titleStyle>
      <a:lvl1pPr algn="l" rtl="0" eaLnBrk="1" fontAlgn="base" hangingPunct="1">
        <a:spcBef>
          <a:spcPct val="0"/>
        </a:spcBef>
        <a:spcAft>
          <a:spcPct val="0"/>
        </a:spcAft>
        <a:defRPr sz="2800">
          <a:solidFill>
            <a:srgbClr val="990000"/>
          </a:solidFill>
          <a:latin typeface="Verdana"/>
          <a:ea typeface="ＭＳ Ｐゴシック" pitchFamily="-112" charset="-128"/>
          <a:cs typeface="Verdana"/>
        </a:defRPr>
      </a:lvl1pPr>
      <a:lvl2pPr algn="l" rtl="0" eaLnBrk="1" fontAlgn="base" hangingPunct="1">
        <a:spcBef>
          <a:spcPct val="0"/>
        </a:spcBef>
        <a:spcAft>
          <a:spcPct val="0"/>
        </a:spcAft>
        <a:defRPr sz="2800">
          <a:solidFill>
            <a:srgbClr val="990000"/>
          </a:solidFill>
          <a:latin typeface="Verdana" pitchFamily="-112" charset="0"/>
          <a:ea typeface="ＭＳ Ｐゴシック" pitchFamily="-112" charset="-128"/>
        </a:defRPr>
      </a:lvl2pPr>
      <a:lvl3pPr algn="l" rtl="0" eaLnBrk="1" fontAlgn="base" hangingPunct="1">
        <a:spcBef>
          <a:spcPct val="0"/>
        </a:spcBef>
        <a:spcAft>
          <a:spcPct val="0"/>
        </a:spcAft>
        <a:defRPr sz="2800">
          <a:solidFill>
            <a:srgbClr val="990000"/>
          </a:solidFill>
          <a:latin typeface="Verdana" pitchFamily="-112" charset="0"/>
          <a:ea typeface="ＭＳ Ｐゴシック" pitchFamily="-112" charset="-128"/>
        </a:defRPr>
      </a:lvl3pPr>
      <a:lvl4pPr algn="l" rtl="0" eaLnBrk="1" fontAlgn="base" hangingPunct="1">
        <a:spcBef>
          <a:spcPct val="0"/>
        </a:spcBef>
        <a:spcAft>
          <a:spcPct val="0"/>
        </a:spcAft>
        <a:defRPr sz="2800">
          <a:solidFill>
            <a:srgbClr val="990000"/>
          </a:solidFill>
          <a:latin typeface="Verdana" pitchFamily="-112" charset="0"/>
          <a:ea typeface="ＭＳ Ｐゴシック" pitchFamily="-112" charset="-128"/>
        </a:defRPr>
      </a:lvl4pPr>
      <a:lvl5pPr algn="l" rtl="0" eaLnBrk="1" fontAlgn="base" hangingPunct="1">
        <a:spcBef>
          <a:spcPct val="0"/>
        </a:spcBef>
        <a:spcAft>
          <a:spcPct val="0"/>
        </a:spcAft>
        <a:defRPr sz="2800">
          <a:solidFill>
            <a:srgbClr val="990000"/>
          </a:solidFill>
          <a:latin typeface="Verdana" pitchFamily="-112" charset="0"/>
          <a:ea typeface="ＭＳ Ｐゴシック" pitchFamily="-112" charset="-128"/>
        </a:defRPr>
      </a:lvl5pPr>
      <a:lvl6pPr marL="457200" algn="l" rtl="0" eaLnBrk="1" fontAlgn="base" hangingPunct="1">
        <a:spcBef>
          <a:spcPct val="0"/>
        </a:spcBef>
        <a:spcAft>
          <a:spcPct val="0"/>
        </a:spcAft>
        <a:defRPr sz="2800">
          <a:solidFill>
            <a:srgbClr val="990000"/>
          </a:solidFill>
          <a:latin typeface="Arial Black" pitchFamily="-110" charset="0"/>
        </a:defRPr>
      </a:lvl6pPr>
      <a:lvl7pPr marL="914400" algn="l" rtl="0" eaLnBrk="1" fontAlgn="base" hangingPunct="1">
        <a:spcBef>
          <a:spcPct val="0"/>
        </a:spcBef>
        <a:spcAft>
          <a:spcPct val="0"/>
        </a:spcAft>
        <a:defRPr sz="2800">
          <a:solidFill>
            <a:srgbClr val="990000"/>
          </a:solidFill>
          <a:latin typeface="Arial Black" pitchFamily="-110" charset="0"/>
        </a:defRPr>
      </a:lvl7pPr>
      <a:lvl8pPr marL="1371600" algn="l" rtl="0" eaLnBrk="1" fontAlgn="base" hangingPunct="1">
        <a:spcBef>
          <a:spcPct val="0"/>
        </a:spcBef>
        <a:spcAft>
          <a:spcPct val="0"/>
        </a:spcAft>
        <a:defRPr sz="2800">
          <a:solidFill>
            <a:srgbClr val="990000"/>
          </a:solidFill>
          <a:latin typeface="Arial Black" pitchFamily="-110" charset="0"/>
        </a:defRPr>
      </a:lvl8pPr>
      <a:lvl9pPr marL="1828800" algn="l" rtl="0" eaLnBrk="1" fontAlgn="base" hangingPunct="1">
        <a:spcBef>
          <a:spcPct val="0"/>
        </a:spcBef>
        <a:spcAft>
          <a:spcPct val="0"/>
        </a:spcAft>
        <a:defRPr sz="2800">
          <a:solidFill>
            <a:srgbClr val="990000"/>
          </a:solidFill>
          <a:latin typeface="Arial Black" pitchFamily="-110" charset="0"/>
        </a:defRPr>
      </a:lvl9pPr>
    </p:titleStyle>
    <p:bodyStyle>
      <a:lvl1pPr marL="342900" indent="-342900" algn="l" rtl="0" eaLnBrk="1" fontAlgn="base" hangingPunct="1">
        <a:spcBef>
          <a:spcPct val="20000"/>
        </a:spcBef>
        <a:spcAft>
          <a:spcPct val="0"/>
        </a:spcAft>
        <a:buChar char="•"/>
        <a:defRPr sz="2000">
          <a:solidFill>
            <a:schemeClr val="tx1"/>
          </a:solidFill>
          <a:latin typeface="Verdana"/>
          <a:ea typeface="ＭＳ Ｐゴシック" pitchFamily="-112" charset="-128"/>
          <a:cs typeface="Verdana"/>
        </a:defRPr>
      </a:lvl1pPr>
      <a:lvl2pPr marL="742950" indent="-285750" algn="l" rtl="0" eaLnBrk="1" fontAlgn="base" hangingPunct="1">
        <a:spcBef>
          <a:spcPct val="20000"/>
        </a:spcBef>
        <a:spcAft>
          <a:spcPct val="0"/>
        </a:spcAft>
        <a:buChar char="–"/>
        <a:defRPr sz="2000">
          <a:solidFill>
            <a:schemeClr val="tx1"/>
          </a:solidFill>
          <a:latin typeface="Verdana"/>
          <a:ea typeface="ＭＳ Ｐゴシック" pitchFamily="-110" charset="-128"/>
          <a:cs typeface="Verdana"/>
        </a:defRPr>
      </a:lvl2pPr>
      <a:lvl3pPr marL="1143000" indent="-228600" algn="l" rtl="0" eaLnBrk="1" fontAlgn="base" hangingPunct="1">
        <a:spcBef>
          <a:spcPct val="20000"/>
        </a:spcBef>
        <a:spcAft>
          <a:spcPct val="0"/>
        </a:spcAft>
        <a:buChar char="•"/>
        <a:defRPr sz="2000">
          <a:solidFill>
            <a:schemeClr val="tx1"/>
          </a:solidFill>
          <a:latin typeface="Verdana"/>
          <a:ea typeface="ＭＳ Ｐゴシック" pitchFamily="-110" charset="-128"/>
          <a:cs typeface="Verdana"/>
        </a:defRPr>
      </a:lvl3pPr>
      <a:lvl4pPr marL="1600200" indent="-228600" algn="l" rtl="0" eaLnBrk="1" fontAlgn="base" hangingPunct="1">
        <a:spcBef>
          <a:spcPct val="20000"/>
        </a:spcBef>
        <a:spcAft>
          <a:spcPct val="0"/>
        </a:spcAft>
        <a:buChar char="–"/>
        <a:defRPr sz="2000">
          <a:solidFill>
            <a:schemeClr val="tx1"/>
          </a:solidFill>
          <a:latin typeface="Verdana"/>
          <a:ea typeface="ＭＳ Ｐゴシック" pitchFamily="-110" charset="-128"/>
          <a:cs typeface="Verdana"/>
        </a:defRPr>
      </a:lvl4pPr>
      <a:lvl5pPr marL="2057400" indent="-228600" algn="l" rtl="0" eaLnBrk="1" fontAlgn="base" hangingPunct="1">
        <a:spcBef>
          <a:spcPct val="20000"/>
        </a:spcBef>
        <a:spcAft>
          <a:spcPct val="0"/>
        </a:spcAft>
        <a:buChar char="»"/>
        <a:defRPr sz="2000">
          <a:solidFill>
            <a:schemeClr val="tx1"/>
          </a:solidFill>
          <a:latin typeface="Verdana"/>
          <a:ea typeface="ＭＳ Ｐゴシック" pitchFamily="-110" charset="-128"/>
          <a:cs typeface="Verdana"/>
        </a:defRPr>
      </a:lvl5pPr>
      <a:lvl6pPr marL="2514600" indent="-228600" algn="l" rtl="0" eaLnBrk="1" fontAlgn="base" hangingPunct="1">
        <a:spcBef>
          <a:spcPct val="20000"/>
        </a:spcBef>
        <a:spcAft>
          <a:spcPct val="0"/>
        </a:spcAft>
        <a:buChar char="»"/>
        <a:defRPr sz="2000">
          <a:solidFill>
            <a:schemeClr val="tx1"/>
          </a:solidFill>
          <a:latin typeface="+mn-lt"/>
          <a:ea typeface="ＭＳ Ｐゴシック" pitchFamily="-110" charset="-128"/>
        </a:defRPr>
      </a:lvl6pPr>
      <a:lvl7pPr marL="2971800" indent="-228600" algn="l" rtl="0" eaLnBrk="1" fontAlgn="base" hangingPunct="1">
        <a:spcBef>
          <a:spcPct val="20000"/>
        </a:spcBef>
        <a:spcAft>
          <a:spcPct val="0"/>
        </a:spcAft>
        <a:buChar char="»"/>
        <a:defRPr sz="2000">
          <a:solidFill>
            <a:schemeClr val="tx1"/>
          </a:solidFill>
          <a:latin typeface="+mn-lt"/>
          <a:ea typeface="ＭＳ Ｐゴシック" pitchFamily="-110" charset="-128"/>
        </a:defRPr>
      </a:lvl7pPr>
      <a:lvl8pPr marL="3429000" indent="-228600" algn="l" rtl="0" eaLnBrk="1" fontAlgn="base" hangingPunct="1">
        <a:spcBef>
          <a:spcPct val="20000"/>
        </a:spcBef>
        <a:spcAft>
          <a:spcPct val="0"/>
        </a:spcAft>
        <a:buChar char="»"/>
        <a:defRPr sz="2000">
          <a:solidFill>
            <a:schemeClr val="tx1"/>
          </a:solidFill>
          <a:latin typeface="+mn-lt"/>
          <a:ea typeface="ＭＳ Ｐゴシック" pitchFamily="-110" charset="-128"/>
        </a:defRPr>
      </a:lvl8pPr>
      <a:lvl9pPr marL="3886200" indent="-228600" algn="l" rtl="0" eaLnBrk="1" fontAlgn="base" hangingPunct="1">
        <a:spcBef>
          <a:spcPct val="20000"/>
        </a:spcBef>
        <a:spcAft>
          <a:spcPct val="0"/>
        </a:spcAft>
        <a:buChar char="»"/>
        <a:defRPr sz="2000">
          <a:solidFill>
            <a:schemeClr val="tx1"/>
          </a:solidFill>
          <a:latin typeface="+mn-lt"/>
          <a:ea typeface="ＭＳ Ｐゴシック" pitchFamily="-110"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0.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science-metrix.com/eng/news_13_08.htm"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jpeg"/></Relationships>
</file>

<file path=ppt/slides/_rels/slide32.xml.rels><?xml version="1.0" encoding="UTF-8" standalone="yes"?>
<Relationships xmlns="http://schemas.openxmlformats.org/package/2006/relationships"><Relationship Id="rId3" Type="http://schemas.openxmlformats.org/officeDocument/2006/relationships/hyperlink" Target="http://www.sherpa.ac.uk/juliet/index.php?fPersistentID=232&amp;la=en&amp;mode=simple" TargetMode="External"/><Relationship Id="rId4" Type="http://schemas.openxmlformats.org/officeDocument/2006/relationships/hyperlink" Target="http://www.sherpa.ac.uk/juliet/index.php?fPersistentID=285&amp;la=en&amp;mode=simple" TargetMode="External"/><Relationship Id="rId5" Type="http://schemas.openxmlformats.org/officeDocument/2006/relationships/hyperlink" Target="http://www.sherpa.ac.uk/juliet/index.php?fPersistentID=28&amp;la=en&amp;mode=simple" TargetMode="External"/><Relationship Id="rId6" Type="http://schemas.openxmlformats.org/officeDocument/2006/relationships/hyperlink" Target="http://www.sherpa.ac.uk/juliet/index.php?fPersistentID=356&amp;la=en&amp;mode=simple" TargetMode="External"/><Relationship Id="rId7" Type="http://schemas.openxmlformats.org/officeDocument/2006/relationships/hyperlink" Target="http://www.sherpa.ac.uk/juliet/index.php?fPersistentID=481&amp;la=en&amp;mode=simple" TargetMode="External"/><Relationship Id="rId1" Type="http://schemas.openxmlformats.org/officeDocument/2006/relationships/slideLayout" Target="../slideLayouts/slideLayout2.xml"/><Relationship Id="rId2" Type="http://schemas.openxmlformats.org/officeDocument/2006/relationships/hyperlink" Target="http://www.sherpa.ac.uk/juliet/index.php?fPersistentID=29&amp;la=en&amp;mode=simple" TargetMode="External"/></Relationships>
</file>

<file path=ppt/slides/_rels/slide33.xml.rels><?xml version="1.0" encoding="UTF-8" standalone="yes"?>
<Relationships xmlns="http://schemas.openxmlformats.org/package/2006/relationships"><Relationship Id="rId3" Type="http://schemas.openxmlformats.org/officeDocument/2006/relationships/hyperlink" Target="http://www.sherpa.ac.uk/juliet/index.php?fPersistentID=267&amp;la=en&amp;mode=simple" TargetMode="External"/><Relationship Id="rId4" Type="http://schemas.openxmlformats.org/officeDocument/2006/relationships/hyperlink" Target="http://www.sherpa.ac.uk/juliet/index.php?fPersistentID=212&amp;la=en&amp;mode=simple" TargetMode="External"/><Relationship Id="rId5" Type="http://schemas.openxmlformats.org/officeDocument/2006/relationships/hyperlink" Target="http://www.sherpa.ac.uk/juliet/index.php?fPersistentID=321&amp;la=en&amp;mode=simple" TargetMode="External"/><Relationship Id="rId6" Type="http://schemas.openxmlformats.org/officeDocument/2006/relationships/hyperlink" Target="http://www.sherpa.ac.uk/juliet/index.php?fPersistentID=299&amp;la=en&amp;mode=simple" TargetMode="External"/><Relationship Id="rId7" Type="http://schemas.openxmlformats.org/officeDocument/2006/relationships/hyperlink" Target="http://www.sherpa.ac.uk/juliet/index.php?fPersistentID=220&amp;la=en&amp;mode=simple" TargetMode="External"/><Relationship Id="rId8" Type="http://schemas.openxmlformats.org/officeDocument/2006/relationships/hyperlink" Target="http://www.sherpa.ac.uk/juliet/index.php?fPersistentID=214&amp;la=en&amp;mode=simple" TargetMode="External"/><Relationship Id="rId9" Type="http://schemas.openxmlformats.org/officeDocument/2006/relationships/hyperlink" Target="http://www.sherpa.ac.uk/juliet/index.php?fPersistentID=481&amp;la=en&amp;mode=simple" TargetMode="External"/><Relationship Id="rId1" Type="http://schemas.openxmlformats.org/officeDocument/2006/relationships/slideLayout" Target="../slideLayouts/slideLayout2.xml"/><Relationship Id="rId2" Type="http://schemas.openxmlformats.org/officeDocument/2006/relationships/hyperlink" Target="http://www.sherpa.ac.uk/juliet/index.php?fPersistentID=479&amp;la=en&amp;mode=simple" TargetMode="Externa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nserc-crsng.gc.ca/Professors-Professeurs/FinancialAdminGuide-GuideAdminFinancier/FundsUse-UtilisationSubventions_eng.asp"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arj.sagepub.com/cookietest?for=ppv&amp;uri=/cgi/secure_ppv?jcode=sparj&amp;resource_id=sparj;1476750310388052&amp;type=ppv&amp;ppv_type=article&amp;url=http://arj.sagepub.com/content/9/3/220.full.pdf+html" TargetMode="External"/><Relationship Id="rId3" Type="http://schemas.openxmlformats.org/officeDocument/2006/relationships/hyperlink" Target="http://arj.sagepub.com/cookietest?for=ppv&amp;uri=/cgi/secure_ppvregain?url=http://arj.sagepub.com/content/9/3/220.full.pdf+html" TargetMode="Externa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hyperlink" Target="http://pubmedcentralcanada.ca/pmcc/" TargetMode="External"/><Relationship Id="rId4" Type="http://schemas.openxmlformats.org/officeDocument/2006/relationships/hyperlink" Target="http://www.opendoar.org/" TargetMode="External"/><Relationship Id="rId5" Type="http://schemas.openxmlformats.org/officeDocument/2006/relationships/hyperlink" Target="http://www.carl-abrc.ca/en/scholarly-communications/open-access/carl-member-libraries.html" TargetMode="External"/><Relationship Id="rId1" Type="http://schemas.openxmlformats.org/officeDocument/2006/relationships/slideLayout" Target="../slideLayouts/slideLayout2.xml"/><Relationship Id="rId2" Type="http://schemas.openxmlformats.org/officeDocument/2006/relationships/hyperlink" Target="http://www.carl-abrc.ca/ir.html" TargetMode="Externa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mailman.ecs.soton.ac.uk/pipermail/goal/2013-October/002235.html" TargetMode="External"/><Relationship Id="rId3" Type="http://schemas.openxmlformats.org/officeDocument/2006/relationships/hyperlink" Target="http://poeticeconomics.blogspot.ca/2013/10/canadas-tricouncil-draft-open-access.html" TargetMode="Externa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docs.google.com/document/d/1C4HksXi399pqUNitVy0eEcIn0cTC9hU1g5tmUYA4OQI/edit?usp=sharing" TargetMode="Externa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hyperlink" Target="http://libraries.mit.edu/scholarly/mit-open-access/open-access-at-mit/mit-open-access-policy/" TargetMode="External"/><Relationship Id="rId4" Type="http://schemas.openxmlformats.org/officeDocument/2006/relationships/hyperlink" Target="http://am.ascb.org/dora/" TargetMode="External"/><Relationship Id="rId5" Type="http://schemas.openxmlformats.org/officeDocument/2006/relationships/hyperlink" Target="http://www.science.gc.ca/default.asp?Lang=En&amp;n=9990CB6B-1" TargetMode="External"/><Relationship Id="rId6" Type="http://schemas.openxmlformats.org/officeDocument/2006/relationships/hyperlink" Target="http://www.science-metrix.com/eng/news_13_08.htm" TargetMode="External"/><Relationship Id="rId7" Type="http://schemas.openxmlformats.org/officeDocument/2006/relationships/hyperlink" Target="http://legacy.earlham.edu/~peters/fos/overview.htm" TargetMode="External"/><Relationship Id="rId8" Type="http://schemas.openxmlformats.org/officeDocument/2006/relationships/hyperlink" Target="http://www.mdpi.com/2304-6775/1/1/27" TargetMode="External"/><Relationship Id="rId1" Type="http://schemas.openxmlformats.org/officeDocument/2006/relationships/slideLayout" Target="../slideLayouts/slideLayout2.xml"/><Relationship Id="rId2" Type="http://schemas.openxmlformats.org/officeDocument/2006/relationships/hyperlink" Target="http://www.arl.org/storage/documents/publications/research-library-publishing-services-mar08.pdf" TargetMode="Externa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sis.uottawa.ca/faculty/hmorrison.html" TargetMode="Externa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6.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4"/>
          <p:cNvSpPr>
            <a:spLocks noGrp="1"/>
          </p:cNvSpPr>
          <p:nvPr>
            <p:ph type="title"/>
          </p:nvPr>
        </p:nvSpPr>
        <p:spPr>
          <a:xfrm>
            <a:off x="3635896" y="2924944"/>
            <a:ext cx="4648200" cy="1362075"/>
          </a:xfrm>
        </p:spPr>
        <p:txBody>
          <a:bodyPr/>
          <a:lstStyle/>
          <a:p>
            <a:r>
              <a:rPr lang="en-US" sz="3600" i="1" dirty="0" smtClean="0">
                <a:latin typeface="Verdana" pitchFamily="-112" charset="0"/>
              </a:rPr>
              <a:t>Heather Morrison</a:t>
            </a:r>
            <a:br>
              <a:rPr lang="en-US" sz="3600" i="1" dirty="0" smtClean="0">
                <a:latin typeface="Verdana" pitchFamily="-112" charset="0"/>
              </a:rPr>
            </a:br>
            <a:r>
              <a:rPr lang="en-US" sz="2400" i="1" dirty="0" smtClean="0">
                <a:latin typeface="Verdana" pitchFamily="-112" charset="0"/>
              </a:rPr>
              <a:t>Open Access Week </a:t>
            </a:r>
            <a:r>
              <a:rPr lang="en-US" sz="2400" i="1" dirty="0" smtClean="0">
                <a:latin typeface="Verdana" pitchFamily="-112" charset="0"/>
              </a:rPr>
              <a:t>2013</a:t>
            </a:r>
            <a:br>
              <a:rPr lang="en-US" sz="2400" i="1" dirty="0" smtClean="0">
                <a:latin typeface="Verdana" pitchFamily="-112" charset="0"/>
              </a:rPr>
            </a:br>
            <a:r>
              <a:rPr lang="en-US" sz="2400" i="1" dirty="0" smtClean="0">
                <a:latin typeface="Verdana" pitchFamily="-112" charset="0"/>
              </a:rPr>
              <a:t>AGL Group</a:t>
            </a:r>
            <a:r>
              <a:rPr lang="en-US" sz="2400" i="1" dirty="0">
                <a:latin typeface="Verdana" pitchFamily="-112" charset="0"/>
              </a:rPr>
              <a:t/>
            </a:r>
            <a:br>
              <a:rPr lang="en-US" sz="2400" i="1" dirty="0">
                <a:latin typeface="Verdana" pitchFamily="-112" charset="0"/>
              </a:rPr>
            </a:br>
            <a:r>
              <a:rPr lang="en-US" sz="2400" i="1" dirty="0" smtClean="0">
                <a:latin typeface="Verdana" pitchFamily="-112" charset="0"/>
              </a:rPr>
              <a:t> </a:t>
            </a:r>
            <a:r>
              <a:rPr lang="en-US" sz="2400" i="1" dirty="0" smtClean="0">
                <a:latin typeface="Verdana" pitchFamily="-112" charset="0"/>
              </a:rPr>
              <a:t>University of Regina</a:t>
            </a:r>
          </a:p>
        </p:txBody>
      </p:sp>
      <p:sp>
        <p:nvSpPr>
          <p:cNvPr id="14339" name="Text Placeholder 5"/>
          <p:cNvSpPr>
            <a:spLocks noGrp="1"/>
          </p:cNvSpPr>
          <p:nvPr>
            <p:ph type="body" idx="1"/>
          </p:nvPr>
        </p:nvSpPr>
        <p:spPr>
          <a:xfrm>
            <a:off x="3657600" y="990600"/>
            <a:ext cx="4648200" cy="1500188"/>
          </a:xfrm>
        </p:spPr>
        <p:txBody>
          <a:bodyPr/>
          <a:lstStyle/>
          <a:p>
            <a:r>
              <a:rPr lang="en-US" b="1" dirty="0" smtClean="0">
                <a:latin typeface="Verdana" pitchFamily="-112" charset="0"/>
              </a:rPr>
              <a:t>Open Access: </a:t>
            </a:r>
          </a:p>
          <a:p>
            <a:r>
              <a:rPr lang="en-US" b="1" dirty="0" smtClean="0">
                <a:latin typeface="Verdana" pitchFamily="-112" charset="0"/>
              </a:rPr>
              <a:t>recent trends &amp; policy</a:t>
            </a:r>
          </a:p>
        </p:txBody>
      </p:sp>
      <p:pic>
        <p:nvPicPr>
          <p:cNvPr id="4" name="Picture 3" descr="OAWeekicon.jpg"/>
          <p:cNvPicPr>
            <a:picLocks noChangeAspect="1"/>
          </p:cNvPicPr>
          <p:nvPr/>
        </p:nvPicPr>
        <p:blipFill>
          <a:blip r:embed="rId2"/>
          <a:stretch>
            <a:fillRect/>
          </a:stretch>
        </p:blipFill>
        <p:spPr>
          <a:xfrm>
            <a:off x="990600" y="1600200"/>
            <a:ext cx="1701800" cy="17018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SFU SUMMIT / author’s works</a:t>
            </a:r>
            <a:endParaRPr lang="en-US" dirty="0"/>
          </a:p>
        </p:txBody>
      </p:sp>
      <p:sp>
        <p:nvSpPr>
          <p:cNvPr id="5" name="TextBox 4"/>
          <p:cNvSpPr txBox="1"/>
          <p:nvPr/>
        </p:nvSpPr>
        <p:spPr>
          <a:xfrm>
            <a:off x="3464765" y="6096000"/>
            <a:ext cx="2381181" cy="461665"/>
          </a:xfrm>
          <a:prstGeom prst="rect">
            <a:avLst/>
          </a:prstGeom>
          <a:noFill/>
        </p:spPr>
        <p:txBody>
          <a:bodyPr wrap="none" rtlCol="0">
            <a:spAutoFit/>
          </a:bodyPr>
          <a:lstStyle/>
          <a:p>
            <a:r>
              <a:rPr lang="en-US" dirty="0" smtClean="0">
                <a:solidFill>
                  <a:srgbClr val="990000"/>
                </a:solidFill>
              </a:rPr>
              <a:t>Heather Morrison</a:t>
            </a:r>
            <a:endParaRPr lang="en-US" dirty="0">
              <a:solidFill>
                <a:srgbClr val="990000"/>
              </a:solidFill>
            </a:endParaRPr>
          </a:p>
        </p:txBody>
      </p:sp>
      <p:sp>
        <p:nvSpPr>
          <p:cNvPr id="6" name="Content Placeholder 5"/>
          <p:cNvSpPr>
            <a:spLocks noGrp="1"/>
          </p:cNvSpPr>
          <p:nvPr>
            <p:ph idx="1"/>
          </p:nvPr>
        </p:nvSpPr>
        <p:spPr/>
        <p:txBody>
          <a:bodyPr/>
          <a:lstStyle/>
          <a:p>
            <a:pPr>
              <a:buNone/>
            </a:pPr>
            <a:r>
              <a:rPr lang="en-US" dirty="0" smtClean="0"/>
              <a:t> </a:t>
            </a:r>
            <a:endParaRPr lang="en-US" dirty="0"/>
          </a:p>
        </p:txBody>
      </p:sp>
      <p:pic>
        <p:nvPicPr>
          <p:cNvPr id="3" name="Picture 2" descr="summithgm.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4428" y="1413256"/>
            <a:ext cx="6859940" cy="4320000"/>
          </a:xfrm>
          <a:prstGeom prst="rect">
            <a:avLst/>
          </a:prstGeom>
        </p:spPr>
      </p:pic>
    </p:spTree>
    <p:extLst>
      <p:ext uri="{BB962C8B-B14F-4D97-AF65-F5344CB8AC3E}">
        <p14:creationId xmlns:p14="http://schemas.microsoft.com/office/powerpoint/2010/main" val="2450322514"/>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SFU SUMMIT</a:t>
            </a:r>
            <a:endParaRPr lang="en-US" dirty="0"/>
          </a:p>
        </p:txBody>
      </p:sp>
      <p:sp>
        <p:nvSpPr>
          <p:cNvPr id="6" name="Content Placeholder 5"/>
          <p:cNvSpPr>
            <a:spLocks noGrp="1"/>
          </p:cNvSpPr>
          <p:nvPr>
            <p:ph idx="1"/>
          </p:nvPr>
        </p:nvSpPr>
        <p:spPr/>
        <p:txBody>
          <a:bodyPr/>
          <a:lstStyle/>
          <a:p>
            <a:pPr>
              <a:buNone/>
            </a:pPr>
            <a:r>
              <a:rPr lang="en-US" dirty="0" smtClean="0"/>
              <a:t> </a:t>
            </a:r>
            <a:endParaRPr lang="en-US" dirty="0"/>
          </a:p>
        </p:txBody>
      </p:sp>
      <p:sp>
        <p:nvSpPr>
          <p:cNvPr id="7" name="Text Placeholder 6"/>
          <p:cNvSpPr>
            <a:spLocks noGrp="1"/>
          </p:cNvSpPr>
          <p:nvPr>
            <p:ph type="body" sz="half" idx="2"/>
          </p:nvPr>
        </p:nvSpPr>
        <p:spPr>
          <a:xfrm>
            <a:off x="395536" y="1484784"/>
            <a:ext cx="3069977" cy="4641379"/>
          </a:xfrm>
        </p:spPr>
        <p:txBody>
          <a:bodyPr/>
          <a:lstStyle/>
          <a:p>
            <a:r>
              <a:rPr lang="en-US" sz="1800" dirty="0" smtClean="0"/>
              <a:t>statistics </a:t>
            </a:r>
            <a:r>
              <a:rPr lang="en-US" sz="1800" dirty="0"/>
              <a:t>for “Open Access journals support in </a:t>
            </a:r>
            <a:r>
              <a:rPr lang="en-US" sz="1800" dirty="0" smtClean="0"/>
              <a:t>Canada” – Morrison, Owen, Taylor, </a:t>
            </a:r>
            <a:r>
              <a:rPr lang="en-US" sz="1800" dirty="0" err="1" smtClean="0"/>
              <a:t>Vézina</a:t>
            </a:r>
            <a:r>
              <a:rPr lang="en-US" sz="1800" dirty="0" smtClean="0"/>
              <a:t>, Waller</a:t>
            </a:r>
            <a:endParaRPr lang="en-US" sz="1800" dirty="0"/>
          </a:p>
        </p:txBody>
      </p:sp>
      <p:sp>
        <p:nvSpPr>
          <p:cNvPr id="5" name="TextBox 4"/>
          <p:cNvSpPr txBox="1"/>
          <p:nvPr/>
        </p:nvSpPr>
        <p:spPr>
          <a:xfrm>
            <a:off x="3464765" y="6096000"/>
            <a:ext cx="2381181" cy="461665"/>
          </a:xfrm>
          <a:prstGeom prst="rect">
            <a:avLst/>
          </a:prstGeom>
          <a:noFill/>
        </p:spPr>
        <p:txBody>
          <a:bodyPr wrap="none" rtlCol="0">
            <a:spAutoFit/>
          </a:bodyPr>
          <a:lstStyle/>
          <a:p>
            <a:r>
              <a:rPr lang="en-US" dirty="0" smtClean="0">
                <a:solidFill>
                  <a:srgbClr val="990000"/>
                </a:solidFill>
              </a:rPr>
              <a:t>Heather Morrison</a:t>
            </a:r>
            <a:endParaRPr lang="en-US" dirty="0">
              <a:solidFill>
                <a:srgbClr val="990000"/>
              </a:solidFill>
            </a:endParaRPr>
          </a:p>
        </p:txBody>
      </p:sp>
      <p:pic>
        <p:nvPicPr>
          <p:cNvPr id="4" name="Picture 3" descr="summitstat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94261" y="1143256"/>
            <a:ext cx="4018099" cy="4590000"/>
          </a:xfrm>
          <a:prstGeom prst="rect">
            <a:avLst/>
          </a:prstGeom>
        </p:spPr>
      </p:pic>
    </p:spTree>
    <p:extLst>
      <p:ext uri="{BB962C8B-B14F-4D97-AF65-F5344CB8AC3E}">
        <p14:creationId xmlns:p14="http://schemas.microsoft.com/office/powerpoint/2010/main" val="1140142423"/>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pic>
        <p:nvPicPr>
          <p:cNvPr id="4" name="Content Placeholder 3" descr="ieee.jpg"/>
          <p:cNvPicPr>
            <a:picLocks noGrp="1" noChangeAspect="1"/>
          </p:cNvPicPr>
          <p:nvPr>
            <p:ph idx="1"/>
          </p:nvPr>
        </p:nvPicPr>
        <p:blipFill>
          <a:blip r:embed="rId2">
            <a:extLst>
              <a:ext uri="{28A0092B-C50C-407E-A947-70E740481C1C}">
                <a14:useLocalDpi xmlns:a14="http://schemas.microsoft.com/office/drawing/2010/main" val="0"/>
              </a:ext>
            </a:extLst>
          </a:blip>
          <a:srcRect l="794" r="794"/>
          <a:stretch>
            <a:fillRect/>
          </a:stretch>
        </p:blipFill>
        <p:spPr/>
      </p:pic>
    </p:spTree>
    <p:extLst>
      <p:ext uri="{BB962C8B-B14F-4D97-AF65-F5344CB8AC3E}">
        <p14:creationId xmlns:p14="http://schemas.microsoft.com/office/powerpoint/2010/main" val="1432387060"/>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5" name="TextBox 4"/>
          <p:cNvSpPr txBox="1"/>
          <p:nvPr/>
        </p:nvSpPr>
        <p:spPr>
          <a:xfrm>
            <a:off x="3464765" y="6096000"/>
            <a:ext cx="2381181" cy="461665"/>
          </a:xfrm>
          <a:prstGeom prst="rect">
            <a:avLst/>
          </a:prstGeom>
          <a:noFill/>
        </p:spPr>
        <p:txBody>
          <a:bodyPr wrap="none" rtlCol="0">
            <a:spAutoFit/>
          </a:bodyPr>
          <a:lstStyle/>
          <a:p>
            <a:r>
              <a:rPr lang="en-US" dirty="0" smtClean="0">
                <a:solidFill>
                  <a:srgbClr val="990000"/>
                </a:solidFill>
              </a:rPr>
              <a:t>Heather Morrison</a:t>
            </a:r>
            <a:endParaRPr lang="en-US" dirty="0">
              <a:solidFill>
                <a:srgbClr val="990000"/>
              </a:solidFill>
            </a:endParaRPr>
          </a:p>
        </p:txBody>
      </p:sp>
      <p:sp>
        <p:nvSpPr>
          <p:cNvPr id="6" name="Content Placeholder 5"/>
          <p:cNvSpPr>
            <a:spLocks noGrp="1"/>
          </p:cNvSpPr>
          <p:nvPr>
            <p:ph idx="1"/>
          </p:nvPr>
        </p:nvSpPr>
        <p:spPr/>
        <p:txBody>
          <a:bodyPr/>
          <a:lstStyle/>
          <a:p>
            <a:pPr>
              <a:buNone/>
            </a:pPr>
            <a:r>
              <a:rPr lang="en-US" dirty="0" smtClean="0"/>
              <a:t> </a:t>
            </a:r>
            <a:endParaRPr lang="en-US" dirty="0"/>
          </a:p>
        </p:txBody>
      </p:sp>
      <p:pic>
        <p:nvPicPr>
          <p:cNvPr id="3" name="Picture 2" descr="ieee.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3104" y="1593200"/>
            <a:ext cx="7389296" cy="3636000"/>
          </a:xfrm>
          <a:prstGeom prst="rect">
            <a:avLst/>
          </a:prstGeom>
        </p:spPr>
      </p:pic>
    </p:spTree>
    <p:extLst>
      <p:ext uri="{BB962C8B-B14F-4D97-AF65-F5344CB8AC3E}">
        <p14:creationId xmlns:p14="http://schemas.microsoft.com/office/powerpoint/2010/main" val="727682686"/>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sz="2400" dirty="0"/>
              <a:t>Estimated annual revenue </a:t>
            </a:r>
            <a:r>
              <a:rPr lang="en-US" sz="2400" dirty="0" smtClean="0"/>
              <a:t>&amp; profit 4 </a:t>
            </a:r>
            <a:r>
              <a:rPr lang="en-US" sz="2400" dirty="0"/>
              <a:t>largest commercial scholarly publishers </a:t>
            </a:r>
            <a:endParaRPr lang="en-US" sz="2400" dirty="0" smtClean="0">
              <a:latin typeface="Verdana" pitchFamily="-112" charset="0"/>
            </a:endParaRPr>
          </a:p>
        </p:txBody>
      </p:sp>
      <p:graphicFrame>
        <p:nvGraphicFramePr>
          <p:cNvPr id="2" name="Content Placeholder 1"/>
          <p:cNvGraphicFramePr>
            <a:graphicFrameLocks noGrp="1"/>
          </p:cNvGraphicFramePr>
          <p:nvPr>
            <p:ph idx="1"/>
            <p:extLst>
              <p:ext uri="{D42A27DB-BD31-4B8C-83A1-F6EECF244321}">
                <p14:modId xmlns:p14="http://schemas.microsoft.com/office/powerpoint/2010/main" val="1878988978"/>
              </p:ext>
            </p:extLst>
          </p:nvPr>
        </p:nvGraphicFramePr>
        <p:xfrm>
          <a:off x="685800" y="1916832"/>
          <a:ext cx="7772400" cy="3136899"/>
        </p:xfrm>
        <a:graphic>
          <a:graphicData uri="http://schemas.openxmlformats.org/drawingml/2006/table">
            <a:tbl>
              <a:tblPr firstRow="1" bandRow="1">
                <a:tableStyleId>{5C22544A-7EE6-4342-B048-85BDC9FD1C3A}</a:tableStyleId>
              </a:tblPr>
              <a:tblGrid>
                <a:gridCol w="1554480"/>
                <a:gridCol w="1554480"/>
                <a:gridCol w="1554480"/>
                <a:gridCol w="1554480"/>
                <a:gridCol w="1554480"/>
              </a:tblGrid>
              <a:tr h="370840">
                <a:tc>
                  <a:txBody>
                    <a:bodyPr/>
                    <a:lstStyle/>
                    <a:p>
                      <a:endParaRPr lang="en-US" dirty="0"/>
                    </a:p>
                  </a:txBody>
                  <a:tcPr/>
                </a:tc>
                <a:tc>
                  <a:txBody>
                    <a:bodyPr/>
                    <a:lstStyle/>
                    <a:p>
                      <a:r>
                        <a:rPr lang="en-US" dirty="0" smtClean="0"/>
                        <a:t>Revenue</a:t>
                      </a:r>
                      <a:r>
                        <a:rPr lang="en-US" baseline="0" dirty="0" smtClean="0"/>
                        <a:t> (U.S. $ billions)</a:t>
                      </a:r>
                      <a:endParaRPr lang="en-US" dirty="0"/>
                    </a:p>
                  </a:txBody>
                  <a:tcPr/>
                </a:tc>
                <a:tc>
                  <a:txBody>
                    <a:bodyPr/>
                    <a:lstStyle/>
                    <a:p>
                      <a:r>
                        <a:rPr lang="en-US" dirty="0" smtClean="0"/>
                        <a:t>Profit (U.S. $ billions)</a:t>
                      </a:r>
                      <a:endParaRPr lang="en-US" dirty="0"/>
                    </a:p>
                  </a:txBody>
                  <a:tcPr/>
                </a:tc>
                <a:tc>
                  <a:txBody>
                    <a:bodyPr/>
                    <a:lstStyle/>
                    <a:p>
                      <a:r>
                        <a:rPr lang="en-US" dirty="0" smtClean="0"/>
                        <a:t>% profit</a:t>
                      </a:r>
                      <a:endParaRPr lang="en-US" dirty="0"/>
                    </a:p>
                  </a:txBody>
                  <a:tcPr/>
                </a:tc>
                <a:tc>
                  <a:txBody>
                    <a:bodyPr/>
                    <a:lstStyle/>
                    <a:p>
                      <a:r>
                        <a:rPr lang="en-US" dirty="0" smtClean="0"/>
                        <a:t>notes</a:t>
                      </a:r>
                      <a:endParaRPr lang="en-US" dirty="0"/>
                    </a:p>
                  </a:txBody>
                  <a:tcPr/>
                </a:tc>
              </a:tr>
              <a:tr h="370840">
                <a:tc>
                  <a:txBody>
                    <a:bodyPr/>
                    <a:lstStyle/>
                    <a:p>
                      <a:r>
                        <a:rPr lang="en-US" dirty="0" smtClean="0"/>
                        <a:t>Elsevier</a:t>
                      </a:r>
                      <a:endParaRPr lang="en-US" dirty="0"/>
                    </a:p>
                  </a:txBody>
                  <a:tcPr/>
                </a:tc>
                <a:tc>
                  <a:txBody>
                    <a:bodyPr/>
                    <a:lstStyle/>
                    <a:p>
                      <a:pPr algn="r"/>
                      <a:r>
                        <a:rPr lang="en-US" dirty="0" smtClean="0"/>
                        <a:t>3</a:t>
                      </a:r>
                      <a:endParaRPr lang="en-US" dirty="0"/>
                    </a:p>
                  </a:txBody>
                  <a:tcPr/>
                </a:tc>
                <a:tc>
                  <a:txBody>
                    <a:bodyPr/>
                    <a:lstStyle/>
                    <a:p>
                      <a:pPr algn="r"/>
                      <a:r>
                        <a:rPr lang="en-US" dirty="0" smtClean="0"/>
                        <a:t>1</a:t>
                      </a:r>
                      <a:endParaRPr lang="en-US" dirty="0"/>
                    </a:p>
                  </a:txBody>
                  <a:tcPr/>
                </a:tc>
                <a:tc>
                  <a:txBody>
                    <a:bodyPr/>
                    <a:lstStyle/>
                    <a:p>
                      <a:pPr algn="r"/>
                      <a:r>
                        <a:rPr lang="en-US" dirty="0" smtClean="0"/>
                        <a:t>37%</a:t>
                      </a:r>
                      <a:endParaRPr lang="en-US" dirty="0"/>
                    </a:p>
                  </a:txBody>
                  <a:tcPr/>
                </a:tc>
                <a:tc>
                  <a:txBody>
                    <a:bodyPr/>
                    <a:lstStyle/>
                    <a:p>
                      <a:pPr algn="l" fontAlgn="b"/>
                      <a:r>
                        <a:rPr lang="en-US" sz="1000" b="0" i="0" u="none" strike="noStrike" dirty="0">
                          <a:effectLst/>
                          <a:latin typeface="Verdana"/>
                        </a:rPr>
                        <a:t>revenue up 3%, profits up 6%</a:t>
                      </a:r>
                    </a:p>
                  </a:txBody>
                  <a:tcPr marL="12700" marR="12700" marT="12700" marB="0" anchor="b"/>
                </a:tc>
              </a:tr>
              <a:tr h="370840">
                <a:tc>
                  <a:txBody>
                    <a:bodyPr/>
                    <a:lstStyle/>
                    <a:p>
                      <a:r>
                        <a:rPr lang="en-US" dirty="0" smtClean="0"/>
                        <a:t>Springer</a:t>
                      </a:r>
                      <a:endParaRPr lang="en-US" dirty="0"/>
                    </a:p>
                  </a:txBody>
                  <a:tcPr/>
                </a:tc>
                <a:tc>
                  <a:txBody>
                    <a:bodyPr/>
                    <a:lstStyle/>
                    <a:p>
                      <a:pPr algn="r"/>
                      <a:r>
                        <a:rPr lang="en-US" dirty="0" smtClean="0"/>
                        <a:t>1.4</a:t>
                      </a:r>
                      <a:endParaRPr lang="en-US" dirty="0"/>
                    </a:p>
                  </a:txBody>
                  <a:tcPr/>
                </a:tc>
                <a:tc>
                  <a:txBody>
                    <a:bodyPr/>
                    <a:lstStyle/>
                    <a:p>
                      <a:pPr algn="r"/>
                      <a:r>
                        <a:rPr lang="en-US" dirty="0" smtClean="0"/>
                        <a:t>.5</a:t>
                      </a:r>
                      <a:endParaRPr lang="en-US" dirty="0"/>
                    </a:p>
                  </a:txBody>
                  <a:tcPr/>
                </a:tc>
                <a:tc>
                  <a:txBody>
                    <a:bodyPr/>
                    <a:lstStyle/>
                    <a:p>
                      <a:pPr algn="r"/>
                      <a:r>
                        <a:rPr lang="en-US" dirty="0" smtClean="0"/>
                        <a:t>35%</a:t>
                      </a:r>
                      <a:endParaRPr lang="en-US" dirty="0"/>
                    </a:p>
                  </a:txBody>
                  <a:tcPr/>
                </a:tc>
                <a:tc>
                  <a:txBody>
                    <a:bodyPr/>
                    <a:lstStyle/>
                    <a:p>
                      <a:endParaRPr lang="en-US" dirty="0"/>
                    </a:p>
                  </a:txBody>
                  <a:tcPr/>
                </a:tc>
              </a:tr>
              <a:tr h="370840">
                <a:tc>
                  <a:txBody>
                    <a:bodyPr/>
                    <a:lstStyle/>
                    <a:p>
                      <a:r>
                        <a:rPr lang="en-US" dirty="0" smtClean="0"/>
                        <a:t>Wiley</a:t>
                      </a:r>
                      <a:endParaRPr lang="en-US" dirty="0"/>
                    </a:p>
                  </a:txBody>
                  <a:tcPr/>
                </a:tc>
                <a:tc>
                  <a:txBody>
                    <a:bodyPr/>
                    <a:lstStyle/>
                    <a:p>
                      <a:pPr algn="r"/>
                      <a:r>
                        <a:rPr lang="en-US" dirty="0" smtClean="0"/>
                        <a:t>.98</a:t>
                      </a:r>
                      <a:endParaRPr lang="en-US" dirty="0"/>
                    </a:p>
                  </a:txBody>
                  <a:tcPr/>
                </a:tc>
                <a:tc>
                  <a:txBody>
                    <a:bodyPr/>
                    <a:lstStyle/>
                    <a:p>
                      <a:pPr algn="r"/>
                      <a:r>
                        <a:rPr lang="en-US" dirty="0" smtClean="0"/>
                        <a:t>.27</a:t>
                      </a:r>
                      <a:endParaRPr lang="en-US" dirty="0"/>
                    </a:p>
                  </a:txBody>
                  <a:tcPr/>
                </a:tc>
                <a:tc>
                  <a:txBody>
                    <a:bodyPr/>
                    <a:lstStyle/>
                    <a:p>
                      <a:pPr algn="r"/>
                      <a:r>
                        <a:rPr lang="en-US" dirty="0" smtClean="0"/>
                        <a:t>28%</a:t>
                      </a:r>
                      <a:endParaRPr lang="en-US" dirty="0"/>
                    </a:p>
                  </a:txBody>
                  <a:tcPr/>
                </a:tc>
                <a:tc>
                  <a:txBody>
                    <a:bodyPr/>
                    <a:lstStyle/>
                    <a:p>
                      <a:pPr algn="l" fontAlgn="b"/>
                      <a:r>
                        <a:rPr lang="en-US" sz="1000" b="0" i="0" u="none" strike="noStrike" dirty="0">
                          <a:effectLst/>
                          <a:latin typeface="Verdana"/>
                        </a:rPr>
                        <a:t>revenue rose 5%; adjusted contribution to profit rose 13%</a:t>
                      </a:r>
                    </a:p>
                  </a:txBody>
                  <a:tcPr marL="12700" marR="12700" marT="12700" marB="0" anchor="b"/>
                </a:tc>
              </a:tr>
              <a:tr h="370840">
                <a:tc>
                  <a:txBody>
                    <a:bodyPr/>
                    <a:lstStyle/>
                    <a:p>
                      <a:r>
                        <a:rPr lang="en-US" dirty="0" err="1" smtClean="0"/>
                        <a:t>Informa</a:t>
                      </a:r>
                      <a:r>
                        <a:rPr lang="en-US" dirty="0" smtClean="0"/>
                        <a:t> (T&amp;F)</a:t>
                      </a:r>
                      <a:endParaRPr lang="en-US" dirty="0"/>
                    </a:p>
                  </a:txBody>
                  <a:tcPr/>
                </a:tc>
                <a:tc>
                  <a:txBody>
                    <a:bodyPr/>
                    <a:lstStyle/>
                    <a:p>
                      <a:pPr algn="r"/>
                      <a:r>
                        <a:rPr lang="en-US" dirty="0" smtClean="0"/>
                        <a:t>.5</a:t>
                      </a:r>
                      <a:endParaRPr lang="en-US" dirty="0"/>
                    </a:p>
                  </a:txBody>
                  <a:tcPr/>
                </a:tc>
                <a:tc>
                  <a:txBody>
                    <a:bodyPr/>
                    <a:lstStyle/>
                    <a:p>
                      <a:pPr algn="r"/>
                      <a:r>
                        <a:rPr lang="en-US" dirty="0" smtClean="0"/>
                        <a:t>.2</a:t>
                      </a:r>
                      <a:endParaRPr lang="en-US" dirty="0"/>
                    </a:p>
                  </a:txBody>
                  <a:tcPr/>
                </a:tc>
                <a:tc>
                  <a:txBody>
                    <a:bodyPr/>
                    <a:lstStyle/>
                    <a:p>
                      <a:pPr algn="r"/>
                      <a:r>
                        <a:rPr lang="en-US" dirty="0" smtClean="0"/>
                        <a:t>33%</a:t>
                      </a:r>
                      <a:endParaRPr lang="en-US" dirty="0"/>
                    </a:p>
                  </a:txBody>
                  <a:tcPr/>
                </a:tc>
                <a:tc>
                  <a:txBody>
                    <a:bodyPr/>
                    <a:lstStyle/>
                    <a:p>
                      <a:endParaRPr lang="en-US"/>
                    </a:p>
                  </a:txBody>
                  <a:tcPr/>
                </a:tc>
              </a:tr>
              <a:tr h="370840">
                <a:tc>
                  <a:txBody>
                    <a:bodyPr/>
                    <a:lstStyle/>
                    <a:p>
                      <a:r>
                        <a:rPr lang="en-US" dirty="0" smtClean="0"/>
                        <a:t>Total</a:t>
                      </a:r>
                      <a:endParaRPr lang="en-US" dirty="0"/>
                    </a:p>
                  </a:txBody>
                  <a:tcPr/>
                </a:tc>
                <a:tc>
                  <a:txBody>
                    <a:bodyPr/>
                    <a:lstStyle/>
                    <a:p>
                      <a:pPr algn="r"/>
                      <a:r>
                        <a:rPr lang="en-US" dirty="0" smtClean="0"/>
                        <a:t>6</a:t>
                      </a:r>
                      <a:endParaRPr lang="en-US" dirty="0"/>
                    </a:p>
                  </a:txBody>
                  <a:tcPr/>
                </a:tc>
                <a:tc>
                  <a:txBody>
                    <a:bodyPr/>
                    <a:lstStyle/>
                    <a:p>
                      <a:pPr algn="r"/>
                      <a:r>
                        <a:rPr lang="en-US" dirty="0" smtClean="0"/>
                        <a:t>2</a:t>
                      </a:r>
                      <a:endParaRPr lang="en-US" dirty="0"/>
                    </a:p>
                  </a:txBody>
                  <a:tcPr/>
                </a:tc>
                <a:tc>
                  <a:txBody>
                    <a:bodyPr/>
                    <a:lstStyle/>
                    <a:p>
                      <a:pPr algn="r"/>
                      <a:r>
                        <a:rPr lang="en-US" dirty="0" smtClean="0"/>
                        <a:t>35%</a:t>
                      </a:r>
                      <a:endParaRPr lang="en-US" dirty="0"/>
                    </a:p>
                  </a:txBody>
                  <a:tcPr/>
                </a:tc>
                <a:tc>
                  <a:txBody>
                    <a:bodyPr/>
                    <a:lstStyle/>
                    <a:p>
                      <a:endParaRPr lang="en-US" dirty="0"/>
                    </a:p>
                  </a:txBody>
                  <a:tcPr/>
                </a:tc>
              </a:tr>
            </a:tbl>
          </a:graphicData>
        </a:graphic>
      </p:graphicFrame>
      <p:sp>
        <p:nvSpPr>
          <p:cNvPr id="4" name="TextBox 3"/>
          <p:cNvSpPr txBox="1"/>
          <p:nvPr/>
        </p:nvSpPr>
        <p:spPr>
          <a:xfrm>
            <a:off x="3333819" y="6091535"/>
            <a:ext cx="2381181" cy="461665"/>
          </a:xfrm>
          <a:prstGeom prst="rect">
            <a:avLst/>
          </a:prstGeom>
          <a:noFill/>
        </p:spPr>
        <p:txBody>
          <a:bodyPr wrap="none" rtlCol="0">
            <a:spAutoFit/>
          </a:bodyPr>
          <a:lstStyle/>
          <a:p>
            <a:r>
              <a:rPr lang="en-US" dirty="0" smtClean="0">
                <a:solidFill>
                  <a:srgbClr val="990000"/>
                </a:solidFill>
              </a:rPr>
              <a:t>Heather Morrison</a:t>
            </a:r>
            <a:endParaRPr lang="en-US" dirty="0">
              <a:solidFill>
                <a:srgbClr val="990000"/>
              </a:solidFill>
            </a:endParaRPr>
          </a:p>
        </p:txBody>
      </p:sp>
      <p:sp>
        <p:nvSpPr>
          <p:cNvPr id="3" name="TextBox 2"/>
          <p:cNvSpPr txBox="1"/>
          <p:nvPr/>
        </p:nvSpPr>
        <p:spPr>
          <a:xfrm>
            <a:off x="4196192" y="1340768"/>
            <a:ext cx="1963248" cy="461665"/>
          </a:xfrm>
          <a:prstGeom prst="rect">
            <a:avLst/>
          </a:prstGeom>
          <a:noFill/>
        </p:spPr>
        <p:txBody>
          <a:bodyPr wrap="none" rtlCol="0">
            <a:spAutoFit/>
          </a:bodyPr>
          <a:lstStyle/>
          <a:p>
            <a:r>
              <a:rPr lang="en-US" dirty="0" smtClean="0"/>
              <a:t>U.S. $ billions</a:t>
            </a:r>
            <a:endParaRPr lang="en-US" dirty="0"/>
          </a:p>
        </p:txBody>
      </p:sp>
      <p:sp>
        <p:nvSpPr>
          <p:cNvPr id="5" name="TextBox 4"/>
          <p:cNvSpPr txBox="1"/>
          <p:nvPr/>
        </p:nvSpPr>
        <p:spPr>
          <a:xfrm>
            <a:off x="323528" y="5301208"/>
            <a:ext cx="8707021" cy="461665"/>
          </a:xfrm>
          <a:prstGeom prst="rect">
            <a:avLst/>
          </a:prstGeom>
          <a:noFill/>
        </p:spPr>
        <p:txBody>
          <a:bodyPr wrap="square" rtlCol="0">
            <a:spAutoFit/>
          </a:bodyPr>
          <a:lstStyle/>
          <a:p>
            <a:r>
              <a:rPr lang="en-US" sz="1200" dirty="0"/>
              <a:t>Based on Most recent financial report / scholarly pub. Section Bank of Canada currency conversion Oct. 22, 2013 Quarterly / half results multiplied </a:t>
            </a:r>
          </a:p>
        </p:txBody>
      </p:sp>
    </p:spTree>
    <p:extLst>
      <p:ext uri="{BB962C8B-B14F-4D97-AF65-F5344CB8AC3E}">
        <p14:creationId xmlns:p14="http://schemas.microsoft.com/office/powerpoint/2010/main" val="265620924"/>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dirty="0" smtClean="0">
                <a:latin typeface="Verdana" pitchFamily="-112" charset="0"/>
              </a:rPr>
              <a:t>Potential savings (global)</a:t>
            </a:r>
          </a:p>
        </p:txBody>
      </p:sp>
      <p:sp>
        <p:nvSpPr>
          <p:cNvPr id="15363" name="Content Placeholder 2"/>
          <p:cNvSpPr>
            <a:spLocks noGrp="1"/>
          </p:cNvSpPr>
          <p:nvPr>
            <p:ph idx="1"/>
          </p:nvPr>
        </p:nvSpPr>
        <p:spPr>
          <a:xfrm>
            <a:off x="685800" y="1196752"/>
            <a:ext cx="7772400" cy="3946760"/>
          </a:xfrm>
        </p:spPr>
        <p:txBody>
          <a:bodyPr/>
          <a:lstStyle/>
          <a:p>
            <a:pPr>
              <a:buClr>
                <a:srgbClr val="990000"/>
              </a:buClr>
              <a:buSzPct val="120000"/>
              <a:buFont typeface="Wingdings" pitchFamily="2" charset="2"/>
              <a:buChar char="§"/>
            </a:pPr>
            <a:r>
              <a:rPr lang="en-CA" dirty="0" smtClean="0">
                <a:latin typeface="Verdana" pitchFamily="-112" charset="0"/>
              </a:rPr>
              <a:t>Scholar-led / Open Journal Systems: 96% of current spend</a:t>
            </a:r>
          </a:p>
          <a:p>
            <a:pPr>
              <a:buClr>
                <a:srgbClr val="990000"/>
              </a:buClr>
              <a:buSzPct val="120000"/>
              <a:buFont typeface="Wingdings" pitchFamily="2" charset="2"/>
              <a:buChar char="§"/>
            </a:pPr>
            <a:r>
              <a:rPr lang="en-CA" dirty="0" err="1" smtClean="0">
                <a:latin typeface="Verdana" pitchFamily="-112" charset="0"/>
              </a:rPr>
              <a:t>PLoS</a:t>
            </a:r>
            <a:r>
              <a:rPr lang="en-CA" dirty="0" smtClean="0">
                <a:latin typeface="Verdana" pitchFamily="-112" charset="0"/>
              </a:rPr>
              <a:t> ONE: 60-70% of current spend</a:t>
            </a:r>
          </a:p>
          <a:p>
            <a:pPr marL="0" indent="0">
              <a:buClr>
                <a:srgbClr val="990000"/>
              </a:buClr>
              <a:buSzPct val="120000"/>
              <a:buNone/>
            </a:pPr>
            <a:endParaRPr lang="en-CA" dirty="0" smtClean="0">
              <a:latin typeface="Verdana" pitchFamily="-112" charset="0"/>
            </a:endParaRPr>
          </a:p>
        </p:txBody>
      </p:sp>
      <p:sp>
        <p:nvSpPr>
          <p:cNvPr id="4" name="TextBox 3"/>
          <p:cNvSpPr txBox="1"/>
          <p:nvPr/>
        </p:nvSpPr>
        <p:spPr>
          <a:xfrm>
            <a:off x="3333819" y="6091535"/>
            <a:ext cx="2381181" cy="461665"/>
          </a:xfrm>
          <a:prstGeom prst="rect">
            <a:avLst/>
          </a:prstGeom>
          <a:noFill/>
        </p:spPr>
        <p:txBody>
          <a:bodyPr wrap="none" rtlCol="0">
            <a:spAutoFit/>
          </a:bodyPr>
          <a:lstStyle/>
          <a:p>
            <a:r>
              <a:rPr lang="en-US" dirty="0" smtClean="0">
                <a:solidFill>
                  <a:srgbClr val="990000"/>
                </a:solidFill>
              </a:rPr>
              <a:t>Heather Morrison</a:t>
            </a:r>
            <a:endParaRPr lang="en-US" dirty="0">
              <a:solidFill>
                <a:srgbClr val="990000"/>
              </a:solidFill>
            </a:endParaRPr>
          </a:p>
        </p:txBody>
      </p:sp>
    </p:spTree>
    <p:extLst>
      <p:ext uri="{BB962C8B-B14F-4D97-AF65-F5344CB8AC3E}">
        <p14:creationId xmlns:p14="http://schemas.microsoft.com/office/powerpoint/2010/main" val="3884758565"/>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dirty="0" smtClean="0">
                <a:latin typeface="Verdana" pitchFamily="-112" charset="0"/>
              </a:rPr>
              <a:t>Why do we need savings? </a:t>
            </a:r>
          </a:p>
        </p:txBody>
      </p:sp>
      <p:sp>
        <p:nvSpPr>
          <p:cNvPr id="15363" name="Content Placeholder 2"/>
          <p:cNvSpPr>
            <a:spLocks noGrp="1"/>
          </p:cNvSpPr>
          <p:nvPr>
            <p:ph idx="1"/>
          </p:nvPr>
        </p:nvSpPr>
        <p:spPr>
          <a:xfrm>
            <a:off x="685800" y="1196752"/>
            <a:ext cx="7772400" cy="3946760"/>
          </a:xfrm>
        </p:spPr>
        <p:txBody>
          <a:bodyPr/>
          <a:lstStyle/>
          <a:p>
            <a:pPr>
              <a:buClr>
                <a:srgbClr val="990000"/>
              </a:buClr>
              <a:buSzPct val="120000"/>
              <a:buNone/>
            </a:pPr>
            <a:r>
              <a:rPr lang="en-CA" dirty="0" smtClean="0">
                <a:solidFill>
                  <a:srgbClr val="990000"/>
                </a:solidFill>
                <a:latin typeface="Verdana" pitchFamily="-112" charset="0"/>
              </a:rPr>
              <a:t>Academic jobs! </a:t>
            </a:r>
          </a:p>
          <a:p>
            <a:pPr>
              <a:buClr>
                <a:srgbClr val="990000"/>
              </a:buClr>
              <a:buSzPct val="120000"/>
              <a:buFont typeface="Wingdings" pitchFamily="2" charset="2"/>
              <a:buChar char="§"/>
            </a:pPr>
            <a:r>
              <a:rPr lang="en-CA" dirty="0" smtClean="0">
                <a:latin typeface="Verdana" pitchFamily="-112" charset="0"/>
              </a:rPr>
              <a:t>2/3 of $5.8 billion current academic library expenditures = $3.9 billion. </a:t>
            </a:r>
          </a:p>
          <a:p>
            <a:pPr>
              <a:buClr>
                <a:srgbClr val="990000"/>
              </a:buClr>
              <a:buSzPct val="120000"/>
              <a:buFont typeface="Wingdings" pitchFamily="2" charset="2"/>
              <a:buChar char="§"/>
            </a:pPr>
            <a:r>
              <a:rPr lang="en-CA" dirty="0" smtClean="0">
                <a:latin typeface="Verdana" pitchFamily="-112" charset="0"/>
              </a:rPr>
              <a:t>At average annual salary of $100,000, that 39,000 jobs!</a:t>
            </a:r>
          </a:p>
          <a:p>
            <a:pPr>
              <a:buClr>
                <a:srgbClr val="990000"/>
              </a:buClr>
              <a:buSzPct val="120000"/>
              <a:buFont typeface="Wingdings" pitchFamily="2" charset="2"/>
              <a:buChar char="§"/>
            </a:pPr>
            <a:r>
              <a:rPr lang="en-CA" dirty="0" smtClean="0">
                <a:latin typeface="Verdana" pitchFamily="-112" charset="0"/>
              </a:rPr>
              <a:t>If average RA = $6,000, that’s 650,000 RAs!</a:t>
            </a:r>
          </a:p>
          <a:p>
            <a:pPr>
              <a:buClr>
                <a:srgbClr val="990000"/>
              </a:buClr>
              <a:buSzPct val="120000"/>
              <a:buFont typeface="Wingdings" pitchFamily="2" charset="2"/>
              <a:buChar char="§"/>
            </a:pPr>
            <a:r>
              <a:rPr lang="en-CA" dirty="0" smtClean="0">
                <a:latin typeface="Verdana" pitchFamily="-112" charset="0"/>
              </a:rPr>
              <a:t>8% increase on $1 million subscription = $160,000 =1 senior or two junior faculty positions</a:t>
            </a:r>
          </a:p>
          <a:p>
            <a:pPr>
              <a:buClr>
                <a:srgbClr val="990000"/>
              </a:buClr>
              <a:buSzPct val="120000"/>
              <a:buNone/>
            </a:pPr>
            <a:endParaRPr lang="en-CA" dirty="0" smtClean="0">
              <a:latin typeface="Verdana" pitchFamily="-112" charset="0"/>
            </a:endParaRPr>
          </a:p>
          <a:p>
            <a:pPr>
              <a:buClr>
                <a:srgbClr val="990000"/>
              </a:buClr>
              <a:buSzPct val="120000"/>
              <a:buNone/>
            </a:pPr>
            <a:r>
              <a:rPr lang="en-CA" dirty="0" smtClean="0">
                <a:solidFill>
                  <a:srgbClr val="990000"/>
                </a:solidFill>
                <a:latin typeface="Verdana" pitchFamily="-112" charset="0"/>
              </a:rPr>
              <a:t>New needs!</a:t>
            </a:r>
          </a:p>
          <a:p>
            <a:pPr>
              <a:buClr>
                <a:srgbClr val="990000"/>
              </a:buClr>
              <a:buSzPct val="120000"/>
            </a:pPr>
            <a:r>
              <a:rPr lang="en-CA" dirty="0" smtClean="0">
                <a:latin typeface="Verdana" pitchFamily="-112" charset="0"/>
              </a:rPr>
              <a:t>Research data management &amp; preservation</a:t>
            </a:r>
          </a:p>
          <a:p>
            <a:pPr>
              <a:buClr>
                <a:srgbClr val="990000"/>
              </a:buClr>
              <a:buSzPct val="120000"/>
            </a:pPr>
            <a:r>
              <a:rPr lang="en-CA" dirty="0" smtClean="0">
                <a:latin typeface="Verdana" pitchFamily="-112" charset="0"/>
              </a:rPr>
              <a:t>Archiving scholarly blogs and websites</a:t>
            </a:r>
          </a:p>
          <a:p>
            <a:pPr>
              <a:buClr>
                <a:srgbClr val="990000"/>
              </a:buClr>
              <a:buSzPct val="120000"/>
              <a:buFont typeface="Wingdings" pitchFamily="2" charset="2"/>
              <a:buChar char="§"/>
            </a:pPr>
            <a:endParaRPr lang="en-CA" dirty="0" smtClean="0">
              <a:latin typeface="Verdana" pitchFamily="-112" charset="0"/>
            </a:endParaRPr>
          </a:p>
        </p:txBody>
      </p:sp>
      <p:sp>
        <p:nvSpPr>
          <p:cNvPr id="4" name="Rectangle 3"/>
          <p:cNvSpPr/>
          <p:nvPr/>
        </p:nvSpPr>
        <p:spPr>
          <a:xfrm>
            <a:off x="3381409" y="6091535"/>
            <a:ext cx="2381181" cy="461665"/>
          </a:xfrm>
          <a:prstGeom prst="rect">
            <a:avLst/>
          </a:prstGeom>
        </p:spPr>
        <p:txBody>
          <a:bodyPr wrap="none">
            <a:spAutoFit/>
          </a:bodyPr>
          <a:lstStyle/>
          <a:p>
            <a:r>
              <a:rPr lang="en-US" dirty="0" smtClean="0">
                <a:solidFill>
                  <a:srgbClr val="990000"/>
                </a:solidFill>
              </a:rPr>
              <a:t>Heather Morrison</a:t>
            </a:r>
          </a:p>
        </p:txBody>
      </p:sp>
    </p:spTree>
    <p:extLst>
      <p:ext uri="{BB962C8B-B14F-4D97-AF65-F5344CB8AC3E}">
        <p14:creationId xmlns:p14="http://schemas.microsoft.com/office/powerpoint/2010/main" val="3144094904"/>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open access? </a:t>
            </a:r>
            <a:endParaRPr lang="en-US" dirty="0"/>
          </a:p>
        </p:txBody>
      </p:sp>
      <p:sp>
        <p:nvSpPr>
          <p:cNvPr id="3" name="Content Placeholder 2"/>
          <p:cNvSpPr>
            <a:spLocks noGrp="1"/>
          </p:cNvSpPr>
          <p:nvPr>
            <p:ph idx="1"/>
          </p:nvPr>
        </p:nvSpPr>
        <p:spPr/>
        <p:txBody>
          <a:bodyPr/>
          <a:lstStyle/>
          <a:p>
            <a:r>
              <a:rPr lang="en-US" dirty="0" smtClean="0"/>
              <a:t>It’s the trend – report commissioned by the European Union estimates more than 50% of funded research is now freely available </a:t>
            </a:r>
            <a:r>
              <a:rPr lang="en-US" dirty="0" smtClean="0">
                <a:hlinkClick r:id="rId2"/>
              </a:rPr>
              <a:t>http://www.science-metrix.com/eng/news_13_08.htm</a:t>
            </a:r>
            <a:endParaRPr lang="en-US" dirty="0" smtClean="0"/>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Prestige &amp; impact</a:t>
            </a:r>
            <a:endParaRPr lang="en-US" dirty="0"/>
          </a:p>
        </p:txBody>
      </p:sp>
      <p:sp>
        <p:nvSpPr>
          <p:cNvPr id="3" name="Content Placeholder 2"/>
          <p:cNvSpPr>
            <a:spLocks noGrp="1"/>
          </p:cNvSpPr>
          <p:nvPr>
            <p:ph idx="1"/>
          </p:nvPr>
        </p:nvSpPr>
        <p:spPr/>
        <p:txBody>
          <a:bodyPr/>
          <a:lstStyle/>
          <a:p>
            <a:r>
              <a:rPr lang="en-US" dirty="0" smtClean="0"/>
              <a:t>Get your work read. Not even Harvard subscribes to all the journals! </a:t>
            </a:r>
          </a:p>
          <a:p>
            <a:r>
              <a:rPr lang="en-US" dirty="0" smtClean="0"/>
              <a:t>Minimal click</a:t>
            </a:r>
          </a:p>
          <a:p>
            <a:r>
              <a:rPr lang="en-US" dirty="0" smtClean="0"/>
              <a:t>Showcase UR work in </a:t>
            </a:r>
            <a:r>
              <a:rPr lang="en-US" dirty="0" err="1" smtClean="0"/>
              <a:t>OURspace</a:t>
            </a:r>
            <a:endParaRPr lang="en-US" dirty="0" smtClean="0"/>
          </a:p>
          <a:p>
            <a:r>
              <a:rPr lang="en-US" dirty="0" smtClean="0"/>
              <a:t>Don</a:t>
            </a:r>
            <a:r>
              <a:rPr lang="fr-FR" dirty="0" smtClean="0"/>
              <a:t>’</a:t>
            </a:r>
            <a:r>
              <a:rPr lang="en-US" dirty="0" smtClean="0"/>
              <a:t>t give all UR prestige to publishers; bring it home</a:t>
            </a:r>
          </a:p>
          <a:p>
            <a:r>
              <a:rPr lang="en-US" dirty="0" smtClean="0"/>
              <a:t>Drive web traffic to UR</a:t>
            </a:r>
          </a:p>
          <a:p>
            <a:r>
              <a:rPr lang="en-US" dirty="0" smtClean="0"/>
              <a:t>Share UR knowledge with alumni, practitioners, the public, journalists, donors</a:t>
            </a:r>
          </a:p>
          <a:p>
            <a:r>
              <a:rPr lang="en-US" dirty="0" smtClean="0"/>
              <a:t>If they understand what you do…will they support you?</a:t>
            </a:r>
          </a:p>
          <a:p>
            <a:endParaRPr lang="en-US" dirty="0"/>
          </a:p>
        </p:txBody>
      </p:sp>
    </p:spTree>
    <p:extLst>
      <p:ext uri="{BB962C8B-B14F-4D97-AF65-F5344CB8AC3E}">
        <p14:creationId xmlns:p14="http://schemas.microsoft.com/office/powerpoint/2010/main" val="2725988606"/>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3" name="Content Placeholder 2"/>
          <p:cNvSpPr>
            <a:spLocks noGrp="1"/>
          </p:cNvSpPr>
          <p:nvPr>
            <p:ph idx="1"/>
          </p:nvPr>
        </p:nvSpPr>
        <p:spPr/>
        <p:txBody>
          <a:bodyPr/>
          <a:lstStyle/>
          <a:p>
            <a:pPr>
              <a:buNone/>
            </a:pPr>
            <a:r>
              <a:rPr lang="en-US" dirty="0" smtClean="0"/>
              <a:t>But….what about impact factor?</a:t>
            </a:r>
          </a:p>
          <a:p>
            <a:pPr>
              <a:buNone/>
            </a:pPr>
            <a:endParaRPr lang="en-US" dirty="0" smtClean="0"/>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Open access is…</a:t>
            </a:r>
            <a:endParaRPr lang="en-US" dirty="0"/>
          </a:p>
        </p:txBody>
      </p:sp>
      <p:sp>
        <p:nvSpPr>
          <p:cNvPr id="5" name="TextBox 4"/>
          <p:cNvSpPr txBox="1"/>
          <p:nvPr/>
        </p:nvSpPr>
        <p:spPr>
          <a:xfrm>
            <a:off x="3464765" y="6096000"/>
            <a:ext cx="2381181" cy="461665"/>
          </a:xfrm>
          <a:prstGeom prst="rect">
            <a:avLst/>
          </a:prstGeom>
          <a:noFill/>
        </p:spPr>
        <p:txBody>
          <a:bodyPr wrap="none" rtlCol="0">
            <a:spAutoFit/>
          </a:bodyPr>
          <a:lstStyle/>
          <a:p>
            <a:r>
              <a:rPr lang="en-US" dirty="0" smtClean="0">
                <a:solidFill>
                  <a:srgbClr val="990000"/>
                </a:solidFill>
              </a:rPr>
              <a:t>Heather Morrison</a:t>
            </a:r>
            <a:endParaRPr lang="en-US" dirty="0">
              <a:solidFill>
                <a:srgbClr val="990000"/>
              </a:solidFill>
            </a:endParaRPr>
          </a:p>
        </p:txBody>
      </p:sp>
      <p:sp>
        <p:nvSpPr>
          <p:cNvPr id="6" name="Content Placeholder 5"/>
          <p:cNvSpPr>
            <a:spLocks noGrp="1"/>
          </p:cNvSpPr>
          <p:nvPr>
            <p:ph idx="1"/>
          </p:nvPr>
        </p:nvSpPr>
        <p:spPr/>
        <p:txBody>
          <a:bodyPr/>
          <a:lstStyle/>
          <a:p>
            <a:r>
              <a:rPr lang="en-US" dirty="0" smtClean="0"/>
              <a:t>Literature that is digital, online, free of charge and free of most copyright and licensing restrictions (</a:t>
            </a:r>
            <a:r>
              <a:rPr lang="en-US" dirty="0" err="1" smtClean="0"/>
              <a:t>Suber</a:t>
            </a:r>
            <a:r>
              <a:rPr lang="en-US" dirty="0"/>
              <a:t>)</a:t>
            </a:r>
          </a:p>
        </p:txBody>
      </p:sp>
    </p:spTree>
    <p:extLst>
      <p:ext uri="{BB962C8B-B14F-4D97-AF65-F5344CB8AC3E}">
        <p14:creationId xmlns:p14="http://schemas.microsoft.com/office/powerpoint/2010/main" val="3506037747"/>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pic>
        <p:nvPicPr>
          <p:cNvPr id="4" name="Content Placeholder 3" descr="hgp.jpg"/>
          <p:cNvPicPr>
            <a:picLocks noGrp="1" noChangeAspect="1"/>
          </p:cNvPicPr>
          <p:nvPr>
            <p:ph idx="1"/>
          </p:nvPr>
        </p:nvPicPr>
        <p:blipFill>
          <a:blip r:embed="rId2">
            <a:extLst>
              <a:ext uri="{28A0092B-C50C-407E-A947-70E740481C1C}">
                <a14:useLocalDpi xmlns:a14="http://schemas.microsoft.com/office/drawing/2010/main" val="0"/>
              </a:ext>
            </a:extLst>
          </a:blip>
          <a:srcRect t="12726" b="12726"/>
          <a:stretch>
            <a:fillRect/>
          </a:stretch>
        </p:blipFill>
        <p:spPr/>
      </p:pic>
      <p:sp>
        <p:nvSpPr>
          <p:cNvPr id="5" name="TextBox 4"/>
          <p:cNvSpPr txBox="1"/>
          <p:nvPr/>
        </p:nvSpPr>
        <p:spPr>
          <a:xfrm>
            <a:off x="1318344" y="787675"/>
            <a:ext cx="2293016" cy="584776"/>
          </a:xfrm>
          <a:prstGeom prst="rect">
            <a:avLst/>
          </a:prstGeom>
          <a:noFill/>
        </p:spPr>
        <p:txBody>
          <a:bodyPr wrap="none" rtlCol="0">
            <a:spAutoFit/>
          </a:bodyPr>
          <a:lstStyle/>
          <a:p>
            <a:r>
              <a:rPr lang="en-US" sz="3200" dirty="0" err="1" smtClean="0">
                <a:solidFill>
                  <a:srgbClr val="990000"/>
                </a:solidFill>
              </a:rPr>
              <a:t>Genome.gov</a:t>
            </a:r>
            <a:endParaRPr lang="en-US" sz="3200" dirty="0">
              <a:solidFill>
                <a:srgbClr val="990000"/>
              </a:solidFill>
            </a:endParaRPr>
          </a:p>
        </p:txBody>
      </p:sp>
    </p:spTree>
    <p:extLst>
      <p:ext uri="{BB962C8B-B14F-4D97-AF65-F5344CB8AC3E}">
        <p14:creationId xmlns:p14="http://schemas.microsoft.com/office/powerpoint/2010/main" val="538621648"/>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Article Level Metrics (</a:t>
            </a:r>
            <a:r>
              <a:rPr lang="en-US" dirty="0" err="1" smtClean="0"/>
              <a:t>PLoS</a:t>
            </a:r>
            <a:r>
              <a:rPr lang="en-US" dirty="0" smtClean="0"/>
              <a:t>)</a:t>
            </a:r>
            <a:endParaRPr lang="en-US" dirty="0"/>
          </a:p>
        </p:txBody>
      </p:sp>
      <p:pic>
        <p:nvPicPr>
          <p:cNvPr id="4" name="Content Placeholder 3" descr="plosalms1.jpg"/>
          <p:cNvPicPr>
            <a:picLocks noGrp="1" noChangeAspect="1"/>
          </p:cNvPicPr>
          <p:nvPr>
            <p:ph idx="1"/>
          </p:nvPr>
        </p:nvPicPr>
        <p:blipFill>
          <a:blip r:embed="rId2">
            <a:extLst>
              <a:ext uri="{28A0092B-C50C-407E-A947-70E740481C1C}">
                <a14:useLocalDpi xmlns:a14="http://schemas.microsoft.com/office/drawing/2010/main" val="0"/>
              </a:ext>
            </a:extLst>
          </a:blip>
          <a:srcRect l="3206" r="3206"/>
          <a:stretch>
            <a:fillRect/>
          </a:stretch>
        </p:blipFill>
        <p:spPr/>
      </p:pic>
    </p:spTree>
    <p:extLst>
      <p:ext uri="{BB962C8B-B14F-4D97-AF65-F5344CB8AC3E}">
        <p14:creationId xmlns:p14="http://schemas.microsoft.com/office/powerpoint/2010/main" val="3586461606"/>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PLoS</a:t>
            </a:r>
            <a:r>
              <a:rPr lang="en-US" dirty="0" smtClean="0"/>
              <a:t> ALMs for Institutions</a:t>
            </a:r>
            <a:endParaRPr lang="en-US" dirty="0"/>
          </a:p>
        </p:txBody>
      </p:sp>
      <p:pic>
        <p:nvPicPr>
          <p:cNvPr id="6" name="Content Placeholder 5" descr="plosalms.jpg"/>
          <p:cNvPicPr>
            <a:picLocks noGrp="1" noChangeAspect="1"/>
          </p:cNvPicPr>
          <p:nvPr>
            <p:ph idx="1"/>
          </p:nvPr>
        </p:nvPicPr>
        <p:blipFill>
          <a:blip r:embed="rId2">
            <a:extLst>
              <a:ext uri="{28A0092B-C50C-407E-A947-70E740481C1C}">
                <a14:useLocalDpi xmlns:a14="http://schemas.microsoft.com/office/drawing/2010/main" val="0"/>
              </a:ext>
            </a:extLst>
          </a:blip>
          <a:srcRect t="9631" b="9631"/>
          <a:stretch>
            <a:fillRect/>
          </a:stretch>
        </p:blipFill>
        <p:spPr/>
      </p:pic>
    </p:spTree>
    <p:extLst>
      <p:ext uri="{BB962C8B-B14F-4D97-AF65-F5344CB8AC3E}">
        <p14:creationId xmlns:p14="http://schemas.microsoft.com/office/powerpoint/2010/main" val="895609257"/>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San Francisco Declaration on </a:t>
            </a:r>
            <a:r>
              <a:rPr lang="en-US" dirty="0"/>
              <a:t>Research </a:t>
            </a:r>
            <a:r>
              <a:rPr lang="en-US" dirty="0" smtClean="0"/>
              <a:t>Assessment (DORA) </a:t>
            </a:r>
            <a:r>
              <a:rPr lang="en-US" dirty="0"/>
              <a:t>http://</a:t>
            </a:r>
            <a:r>
              <a:rPr lang="en-US" dirty="0" err="1"/>
              <a:t>am.ascb.org</a:t>
            </a:r>
            <a:r>
              <a:rPr lang="en-US" dirty="0"/>
              <a:t>/</a:t>
            </a:r>
            <a:r>
              <a:rPr lang="en-US" dirty="0" err="1"/>
              <a:t>dora</a:t>
            </a:r>
            <a:r>
              <a:rPr lang="en-US" dirty="0"/>
              <a:t>/</a:t>
            </a:r>
          </a:p>
        </p:txBody>
      </p:sp>
      <p:sp>
        <p:nvSpPr>
          <p:cNvPr id="3" name="Content Placeholder 2"/>
          <p:cNvSpPr>
            <a:spLocks noGrp="1"/>
          </p:cNvSpPr>
          <p:nvPr>
            <p:ph idx="1"/>
          </p:nvPr>
        </p:nvSpPr>
        <p:spPr/>
        <p:txBody>
          <a:bodyPr/>
          <a:lstStyle/>
          <a:p>
            <a:pPr>
              <a:buNone/>
            </a:pPr>
            <a:r>
              <a:rPr lang="en-US" sz="1600" dirty="0" smtClean="0"/>
              <a:t>“The </a:t>
            </a:r>
            <a:r>
              <a:rPr lang="en-US" sz="1600" dirty="0"/>
              <a:t>Journal Impact Factor is frequently used as the primary parameter with which to compare the scientific output of individuals and institutions. </a:t>
            </a:r>
            <a:r>
              <a:rPr lang="en-US" sz="1600" b="1" dirty="0">
                <a:solidFill>
                  <a:srgbClr val="990000"/>
                </a:solidFill>
              </a:rPr>
              <a:t>The Journal Impact Factor, as calculated by Thomson Reuters, was originally created as a tool to help librarians identify journals to purchase, not as a measure of the scientific quality of research in an article. With that in mind, it is critical to understand that the Journal Impact Factor has a number of well-documented deficiencies as a tool for research assessment</a:t>
            </a:r>
            <a:r>
              <a:rPr lang="en-US" sz="1600" dirty="0"/>
              <a:t>. These limitations include: A) citation distributions within journals are highly skewed [1–3]; B) the properties of the Journal Impact Factor are field-specific: it is a composite of multiple, highly diverse article types, including primary research papers and reviews [1, 4]; C) Journal Impact Factors can be manipulated (or "gamed") by editorial policy [5]; and D) data used to calculate the Journal Impact Factors are neither transparent nor openly available to the public [4, 6, 7</a:t>
            </a:r>
            <a:r>
              <a:rPr lang="en-US" sz="1600" dirty="0" smtClean="0"/>
              <a:t>]”.</a:t>
            </a:r>
            <a:endParaRPr lang="en-US" sz="1600" dirty="0"/>
          </a:p>
        </p:txBody>
      </p:sp>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DORA</a:t>
            </a:r>
            <a:endParaRPr lang="en-US" dirty="0"/>
          </a:p>
        </p:txBody>
      </p:sp>
      <p:sp>
        <p:nvSpPr>
          <p:cNvPr id="3" name="Content Placeholder 2"/>
          <p:cNvSpPr>
            <a:spLocks noGrp="1"/>
          </p:cNvSpPr>
          <p:nvPr>
            <p:ph idx="1"/>
          </p:nvPr>
        </p:nvSpPr>
        <p:spPr/>
        <p:txBody>
          <a:bodyPr/>
          <a:lstStyle/>
          <a:p>
            <a:pPr marL="0" indent="0">
              <a:buNone/>
            </a:pPr>
            <a:r>
              <a:rPr lang="en-US" i="1" dirty="0"/>
              <a:t>General Recommendation</a:t>
            </a:r>
            <a:endParaRPr lang="en-US" dirty="0"/>
          </a:p>
          <a:p>
            <a:pPr marL="0" indent="0">
              <a:buNone/>
            </a:pPr>
            <a:r>
              <a:rPr lang="en-US" dirty="0"/>
              <a:t>1. Do not use journal-based metrics, such as Journal Impact Factors, as a surrogate measure of the quality of individual research articles, to assess an individual scientist's contributions, or in hiring, promotion, or funding decisions.</a:t>
            </a:r>
          </a:p>
          <a:p>
            <a:pPr marL="0" indent="0">
              <a:buNone/>
            </a:pPr>
            <a:endParaRPr lang="en-US" dirty="0"/>
          </a:p>
        </p:txBody>
      </p:sp>
      <p:sp>
        <p:nvSpPr>
          <p:cNvPr id="4" name="TextBox 3"/>
          <p:cNvSpPr txBox="1"/>
          <p:nvPr/>
        </p:nvSpPr>
        <p:spPr>
          <a:xfrm>
            <a:off x="3707904" y="6063679"/>
            <a:ext cx="2381181" cy="461665"/>
          </a:xfrm>
          <a:prstGeom prst="rect">
            <a:avLst/>
          </a:prstGeom>
          <a:noFill/>
        </p:spPr>
        <p:txBody>
          <a:bodyPr wrap="none" rtlCol="0">
            <a:spAutoFit/>
          </a:bodyPr>
          <a:lstStyle/>
          <a:p>
            <a:r>
              <a:rPr lang="en-US" dirty="0" smtClean="0">
                <a:solidFill>
                  <a:srgbClr val="990000"/>
                </a:solidFill>
              </a:rPr>
              <a:t>Heather Morrison</a:t>
            </a:r>
            <a:endParaRPr lang="en-US" dirty="0">
              <a:solidFill>
                <a:srgbClr val="990000"/>
              </a:solidFill>
            </a:endParaRPr>
          </a:p>
        </p:txBody>
      </p:sp>
    </p:spTree>
    <p:extLst>
      <p:ext uri="{BB962C8B-B14F-4D97-AF65-F5344CB8AC3E}">
        <p14:creationId xmlns:p14="http://schemas.microsoft.com/office/powerpoint/2010/main" val="2984049242"/>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DORA</a:t>
            </a:r>
            <a:endParaRPr lang="en-US" dirty="0"/>
          </a:p>
        </p:txBody>
      </p:sp>
      <p:sp>
        <p:nvSpPr>
          <p:cNvPr id="3" name="Content Placeholder 2"/>
          <p:cNvSpPr>
            <a:spLocks noGrp="1"/>
          </p:cNvSpPr>
          <p:nvPr>
            <p:ph idx="1"/>
          </p:nvPr>
        </p:nvSpPr>
        <p:spPr>
          <a:xfrm>
            <a:off x="685800" y="1124744"/>
            <a:ext cx="7772400" cy="3886200"/>
          </a:xfrm>
        </p:spPr>
        <p:txBody>
          <a:bodyPr/>
          <a:lstStyle/>
          <a:p>
            <a:r>
              <a:rPr lang="en-US" i="1" dirty="0"/>
              <a:t>For institutions</a:t>
            </a:r>
            <a:endParaRPr lang="en-US" dirty="0"/>
          </a:p>
          <a:p>
            <a:r>
              <a:rPr lang="en-US" dirty="0"/>
              <a:t>4. Be explicit about the criteria used to reach hiring, tenure, and promotion decisions, clearly highlighting, especially for early-stage investigators, that the scientific content of a paper is much more important than publication metrics or the identity of the journal in which it was published.</a:t>
            </a:r>
          </a:p>
          <a:p>
            <a:r>
              <a:rPr lang="en-US" dirty="0"/>
              <a:t>5. For the purposes of research assessment, consider the value and impact of all research outputs (including datasets and software) in addition to research publications, and consider a broad range of impact measures including qualitative indicators of research impact, such as influence on policy and practice.</a:t>
            </a:r>
          </a:p>
          <a:p>
            <a:pPr marL="0" indent="0">
              <a:buNone/>
            </a:pPr>
            <a:endParaRPr lang="en-US" dirty="0"/>
          </a:p>
        </p:txBody>
      </p:sp>
      <p:sp>
        <p:nvSpPr>
          <p:cNvPr id="4" name="TextBox 3"/>
          <p:cNvSpPr txBox="1"/>
          <p:nvPr/>
        </p:nvSpPr>
        <p:spPr>
          <a:xfrm>
            <a:off x="3707904" y="6063679"/>
            <a:ext cx="2381181" cy="461665"/>
          </a:xfrm>
          <a:prstGeom prst="rect">
            <a:avLst/>
          </a:prstGeom>
          <a:noFill/>
        </p:spPr>
        <p:txBody>
          <a:bodyPr wrap="none" rtlCol="0">
            <a:spAutoFit/>
          </a:bodyPr>
          <a:lstStyle/>
          <a:p>
            <a:r>
              <a:rPr lang="en-US" dirty="0" smtClean="0">
                <a:solidFill>
                  <a:srgbClr val="990000"/>
                </a:solidFill>
              </a:rPr>
              <a:t>Heather Morrison</a:t>
            </a:r>
            <a:endParaRPr lang="en-US" dirty="0">
              <a:solidFill>
                <a:srgbClr val="990000"/>
              </a:solidFill>
            </a:endParaRPr>
          </a:p>
        </p:txBody>
      </p:sp>
    </p:spTree>
    <p:extLst>
      <p:ext uri="{BB962C8B-B14F-4D97-AF65-F5344CB8AC3E}">
        <p14:creationId xmlns:p14="http://schemas.microsoft.com/office/powerpoint/2010/main" val="3979575988"/>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Does your research matter to the public?</a:t>
            </a:r>
            <a:endParaRPr lang="en-US" dirty="0"/>
          </a:p>
        </p:txBody>
      </p:sp>
      <p:sp>
        <p:nvSpPr>
          <p:cNvPr id="3" name="Content Placeholder 2"/>
          <p:cNvSpPr>
            <a:spLocks noGrp="1"/>
          </p:cNvSpPr>
          <p:nvPr>
            <p:ph idx="1"/>
          </p:nvPr>
        </p:nvSpPr>
        <p:spPr/>
        <p:txBody>
          <a:bodyPr/>
          <a:lstStyle/>
          <a:p>
            <a:pPr marL="0" indent="0">
              <a:buNone/>
            </a:pPr>
            <a:r>
              <a:rPr lang="en-US" dirty="0" smtClean="0"/>
              <a:t>…if not, why would the public fund your research?</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Grant funding…</a:t>
            </a:r>
            <a:endParaRPr lang="en-US" dirty="0"/>
          </a:p>
        </p:txBody>
      </p:sp>
      <p:sp>
        <p:nvSpPr>
          <p:cNvPr id="3" name="Content Placeholder 2"/>
          <p:cNvSpPr>
            <a:spLocks noGrp="1"/>
          </p:cNvSpPr>
          <p:nvPr>
            <p:ph idx="1"/>
          </p:nvPr>
        </p:nvSpPr>
        <p:spPr/>
        <p:txBody>
          <a:bodyPr/>
          <a:lstStyle/>
          <a:p>
            <a:pPr marL="0" indent="0">
              <a:buNone/>
            </a:pPr>
            <a:r>
              <a:rPr lang="en-US" dirty="0" smtClean="0"/>
              <a:t> </a:t>
            </a:r>
            <a:endParaRPr lang="en-US" dirty="0"/>
          </a:p>
        </p:txBody>
      </p:sp>
    </p:spTree>
    <p:extLst>
      <p:ext uri="{BB962C8B-B14F-4D97-AF65-F5344CB8AC3E}">
        <p14:creationId xmlns:p14="http://schemas.microsoft.com/office/powerpoint/2010/main" val="3961361758"/>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Access to Research Results: Guiding Principles (NSERC, CIHR, SSHRC, 2011)</a:t>
            </a:r>
            <a:endParaRPr lang="en-US" dirty="0"/>
          </a:p>
        </p:txBody>
      </p:sp>
      <p:sp>
        <p:nvSpPr>
          <p:cNvPr id="5" name="TextBox 4"/>
          <p:cNvSpPr txBox="1"/>
          <p:nvPr/>
        </p:nvSpPr>
        <p:spPr>
          <a:xfrm>
            <a:off x="3464765" y="6096000"/>
            <a:ext cx="2381181" cy="461665"/>
          </a:xfrm>
          <a:prstGeom prst="rect">
            <a:avLst/>
          </a:prstGeom>
          <a:noFill/>
        </p:spPr>
        <p:txBody>
          <a:bodyPr wrap="none" rtlCol="0">
            <a:spAutoFit/>
          </a:bodyPr>
          <a:lstStyle/>
          <a:p>
            <a:r>
              <a:rPr lang="en-US" dirty="0" smtClean="0">
                <a:solidFill>
                  <a:srgbClr val="990000"/>
                </a:solidFill>
              </a:rPr>
              <a:t>Heather Morrison</a:t>
            </a:r>
            <a:endParaRPr lang="en-US" dirty="0">
              <a:solidFill>
                <a:srgbClr val="990000"/>
              </a:solidFill>
            </a:endParaRPr>
          </a:p>
        </p:txBody>
      </p:sp>
      <p:sp>
        <p:nvSpPr>
          <p:cNvPr id="6" name="Content Placeholder 5"/>
          <p:cNvSpPr>
            <a:spLocks noGrp="1"/>
          </p:cNvSpPr>
          <p:nvPr>
            <p:ph idx="1"/>
          </p:nvPr>
        </p:nvSpPr>
        <p:spPr>
          <a:xfrm>
            <a:off x="685800" y="2063080"/>
            <a:ext cx="7772400" cy="3886200"/>
          </a:xfrm>
        </p:spPr>
        <p:txBody>
          <a:bodyPr/>
          <a:lstStyle/>
          <a:p>
            <a:pPr marL="0" indent="0">
              <a:buNone/>
            </a:pPr>
            <a:r>
              <a:rPr lang="en-US" dirty="0" smtClean="0"/>
              <a:t>“Making research results as widely available and accessible as possible is an essential part of advancing scholarship, promoting intellectual inquiry and critical analysis, and applying knowledge to ensure that practical solutions are found to challenges facing Canadians”. </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Access to Research Results: Guiding Principles (NSERC, CIHR, SSHRC, 2011)</a:t>
            </a:r>
            <a:endParaRPr lang="en-US" dirty="0"/>
          </a:p>
        </p:txBody>
      </p:sp>
      <p:sp>
        <p:nvSpPr>
          <p:cNvPr id="5" name="TextBox 4"/>
          <p:cNvSpPr txBox="1"/>
          <p:nvPr/>
        </p:nvSpPr>
        <p:spPr>
          <a:xfrm>
            <a:off x="3464765" y="6096000"/>
            <a:ext cx="2381181" cy="461665"/>
          </a:xfrm>
          <a:prstGeom prst="rect">
            <a:avLst/>
          </a:prstGeom>
          <a:noFill/>
        </p:spPr>
        <p:txBody>
          <a:bodyPr wrap="none" rtlCol="0">
            <a:spAutoFit/>
          </a:bodyPr>
          <a:lstStyle/>
          <a:p>
            <a:r>
              <a:rPr lang="en-US" dirty="0" smtClean="0">
                <a:solidFill>
                  <a:srgbClr val="990000"/>
                </a:solidFill>
              </a:rPr>
              <a:t>Heather Morrison</a:t>
            </a:r>
            <a:endParaRPr lang="en-US" dirty="0">
              <a:solidFill>
                <a:srgbClr val="990000"/>
              </a:solidFill>
            </a:endParaRPr>
          </a:p>
        </p:txBody>
      </p:sp>
      <p:sp>
        <p:nvSpPr>
          <p:cNvPr id="6" name="Content Placeholder 5"/>
          <p:cNvSpPr>
            <a:spLocks noGrp="1"/>
          </p:cNvSpPr>
          <p:nvPr>
            <p:ph idx="1"/>
          </p:nvPr>
        </p:nvSpPr>
        <p:spPr/>
        <p:txBody>
          <a:bodyPr/>
          <a:lstStyle/>
          <a:p>
            <a:r>
              <a:rPr lang="en-US" sz="1600" dirty="0" smtClean="0"/>
              <a:t>The following principles will guide the agencies in promoting access to research results:</a:t>
            </a:r>
          </a:p>
          <a:p>
            <a:r>
              <a:rPr lang="en-US" sz="1600" b="1" i="1" dirty="0" smtClean="0"/>
              <a:t>Advance Knowledge</a:t>
            </a:r>
            <a:endParaRPr lang="en-US" sz="1600" dirty="0" smtClean="0"/>
          </a:p>
          <a:p>
            <a:r>
              <a:rPr lang="en-US" sz="1600" dirty="0" smtClean="0"/>
              <a:t>The advancement of knowledge depends upon peer review to ensure excellence, as well as long-term preservation to ensure that research can be built upon by others.</a:t>
            </a:r>
          </a:p>
          <a:p>
            <a:r>
              <a:rPr lang="en-US" sz="1600" b="1" i="1" dirty="0" smtClean="0"/>
              <a:t>Minimize Research Duplication</a:t>
            </a:r>
            <a:endParaRPr lang="en-US" sz="1600" dirty="0" smtClean="0"/>
          </a:p>
          <a:p>
            <a:r>
              <a:rPr lang="en-US" sz="1600" dirty="0" smtClean="0"/>
              <a:t>Broad dissemination increases the effectiveness of public investments in research by reducing the potential for unnecessary duplication.</a:t>
            </a:r>
          </a:p>
          <a:p>
            <a:r>
              <a:rPr lang="en-US" sz="1600" b="1" i="1" dirty="0" smtClean="0"/>
              <a:t>Maximize Research Benefits</a:t>
            </a:r>
            <a:endParaRPr lang="en-US" sz="1600" dirty="0" smtClean="0"/>
          </a:p>
          <a:p>
            <a:r>
              <a:rPr lang="en-US" sz="1600" dirty="0" smtClean="0"/>
              <a:t>Publicly funded research should be as accessible as possible in order to maximize the economic, social, cultural and health benefits for Canadians.</a:t>
            </a:r>
          </a:p>
          <a:p>
            <a:r>
              <a:rPr lang="en-US" sz="1600" b="1" i="1" dirty="0" smtClean="0"/>
              <a:t>Promote Research Accomplishments</a:t>
            </a:r>
            <a:endParaRPr lang="en-US" sz="1600" dirty="0" smtClean="0"/>
          </a:p>
          <a:p>
            <a:r>
              <a:rPr lang="en-US" sz="1600" dirty="0" smtClean="0"/>
              <a:t>Improving access to research results will better promote the accomplishments of Canadian researchers throughout the world.</a:t>
            </a:r>
          </a:p>
          <a:p>
            <a:endParaRPr lang="en-US" dirty="0" smtClean="0"/>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 needs open access? </a:t>
            </a:r>
            <a:endParaRPr lang="en-US" dirty="0"/>
          </a:p>
        </p:txBody>
      </p:sp>
      <p:pic>
        <p:nvPicPr>
          <p:cNvPr id="4" name="Content Placeholder 3" descr="actionresaerch.jpg"/>
          <p:cNvPicPr>
            <a:picLocks noGrp="1" noChangeAspect="1"/>
          </p:cNvPicPr>
          <p:nvPr>
            <p:ph idx="1"/>
          </p:nvPr>
        </p:nvPicPr>
        <p:blipFill>
          <a:blip r:embed="rId2"/>
          <a:srcRect l="-5797" r="-5797"/>
          <a:stretch>
            <a:fillRect/>
          </a:stretch>
        </p:blipFill>
        <p:spPr/>
      </p:pic>
      <p:sp>
        <p:nvSpPr>
          <p:cNvPr id="5" name="TextBox 4"/>
          <p:cNvSpPr txBox="1"/>
          <p:nvPr/>
        </p:nvSpPr>
        <p:spPr>
          <a:xfrm>
            <a:off x="3464765" y="6096000"/>
            <a:ext cx="2381181" cy="461665"/>
          </a:xfrm>
          <a:prstGeom prst="rect">
            <a:avLst/>
          </a:prstGeom>
          <a:noFill/>
        </p:spPr>
        <p:txBody>
          <a:bodyPr wrap="none" rtlCol="0">
            <a:spAutoFit/>
          </a:bodyPr>
          <a:lstStyle/>
          <a:p>
            <a:r>
              <a:rPr lang="en-US" dirty="0" smtClean="0">
                <a:solidFill>
                  <a:srgbClr val="990000"/>
                </a:solidFill>
              </a:rPr>
              <a:t>Heather Morrison</a:t>
            </a:r>
            <a:endParaRPr lang="en-US" dirty="0">
              <a:solidFill>
                <a:srgbClr val="990000"/>
              </a:solidFill>
            </a:endParaRPr>
          </a:p>
        </p:txBody>
      </p:sp>
    </p:spTree>
    <p:extLst>
      <p:ext uri="{BB962C8B-B14F-4D97-AF65-F5344CB8AC3E}">
        <p14:creationId xmlns:p14="http://schemas.microsoft.com/office/powerpoint/2010/main" val="1839484594"/>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Heather’s Insight Development Grant (forthcoming) – Knowledge Dissemination section</a:t>
            </a:r>
            <a:endParaRPr lang="en-US" dirty="0"/>
          </a:p>
        </p:txBody>
      </p:sp>
      <p:sp>
        <p:nvSpPr>
          <p:cNvPr id="6" name="Content Placeholder 5"/>
          <p:cNvSpPr>
            <a:spLocks noGrp="1"/>
          </p:cNvSpPr>
          <p:nvPr>
            <p:ph idx="1"/>
          </p:nvPr>
        </p:nvSpPr>
        <p:spPr>
          <a:xfrm>
            <a:off x="685800" y="2063080"/>
            <a:ext cx="7772400" cy="3886200"/>
          </a:xfrm>
        </p:spPr>
        <p:txBody>
          <a:bodyPr/>
          <a:lstStyle/>
          <a:p>
            <a:r>
              <a:rPr lang="en-US" dirty="0" smtClean="0"/>
              <a:t>open research approach</a:t>
            </a:r>
          </a:p>
          <a:p>
            <a:r>
              <a:rPr lang="en-US" dirty="0"/>
              <a:t>d</a:t>
            </a:r>
            <a:r>
              <a:rPr lang="en-US" dirty="0" smtClean="0"/>
              <a:t>ata posted as soon as collected</a:t>
            </a:r>
          </a:p>
          <a:p>
            <a:r>
              <a:rPr lang="en-US" dirty="0"/>
              <a:t>c</a:t>
            </a:r>
            <a:r>
              <a:rPr lang="en-US" dirty="0" smtClean="0"/>
              <a:t>ollaborative discussion of research questions</a:t>
            </a:r>
          </a:p>
          <a:p>
            <a:r>
              <a:rPr lang="en-US" dirty="0"/>
              <a:t>a</a:t>
            </a:r>
            <a:r>
              <a:rPr lang="en-US" dirty="0" smtClean="0"/>
              <a:t>lmost all work open access</a:t>
            </a:r>
          </a:p>
          <a:p>
            <a:r>
              <a:rPr lang="en-US" dirty="0" smtClean="0"/>
              <a:t>Scholarly blogging</a:t>
            </a:r>
          </a:p>
          <a:p>
            <a:r>
              <a:rPr lang="en-US" dirty="0" smtClean="0"/>
              <a:t>Public talks when anyone will listen</a:t>
            </a:r>
          </a:p>
          <a:p>
            <a:endParaRPr lang="en-US" dirty="0"/>
          </a:p>
          <a:p>
            <a:r>
              <a:rPr lang="en-US" dirty="0" smtClean="0"/>
              <a:t>UR scholars will be competing with people like me!</a:t>
            </a:r>
            <a:endParaRPr lang="en-US" dirty="0"/>
          </a:p>
        </p:txBody>
      </p:sp>
      <p:sp>
        <p:nvSpPr>
          <p:cNvPr id="5" name="TextBox 4"/>
          <p:cNvSpPr txBox="1"/>
          <p:nvPr/>
        </p:nvSpPr>
        <p:spPr>
          <a:xfrm>
            <a:off x="3464765" y="6096000"/>
            <a:ext cx="2381181" cy="461665"/>
          </a:xfrm>
          <a:prstGeom prst="rect">
            <a:avLst/>
          </a:prstGeom>
          <a:noFill/>
        </p:spPr>
        <p:txBody>
          <a:bodyPr wrap="none" rtlCol="0">
            <a:spAutoFit/>
          </a:bodyPr>
          <a:lstStyle/>
          <a:p>
            <a:r>
              <a:rPr lang="en-US" dirty="0" smtClean="0">
                <a:solidFill>
                  <a:srgbClr val="990000"/>
                </a:solidFill>
              </a:rPr>
              <a:t>Heather Morrison</a:t>
            </a:r>
            <a:endParaRPr lang="en-US" dirty="0">
              <a:solidFill>
                <a:srgbClr val="990000"/>
              </a:solidFill>
            </a:endParaRPr>
          </a:p>
        </p:txBody>
      </p:sp>
    </p:spTree>
    <p:extLst>
      <p:ext uri="{BB962C8B-B14F-4D97-AF65-F5344CB8AC3E}">
        <p14:creationId xmlns:p14="http://schemas.microsoft.com/office/powerpoint/2010/main" val="621364993"/>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Open access policies</a:t>
            </a:r>
            <a:endParaRPr lang="en-US" dirty="0"/>
          </a:p>
        </p:txBody>
      </p:sp>
      <p:pic>
        <p:nvPicPr>
          <p:cNvPr id="4" name="Content Placeholder 3" descr="roarmap.jpg"/>
          <p:cNvPicPr>
            <a:picLocks noGrp="1" noChangeAspect="1"/>
          </p:cNvPicPr>
          <p:nvPr>
            <p:ph idx="1"/>
          </p:nvPr>
        </p:nvPicPr>
        <p:blipFill>
          <a:blip r:embed="rId2"/>
          <a:srcRect t="-4437" b="-4437"/>
          <a:stretch>
            <a:fillRect/>
          </a:stretch>
        </p:blipFill>
        <p:spPr/>
      </p:pic>
    </p:spTree>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714400"/>
            <a:ext cx="6553200" cy="914400"/>
          </a:xfrm>
        </p:spPr>
        <p:txBody>
          <a:bodyPr/>
          <a:lstStyle/>
          <a:p>
            <a:r>
              <a:rPr lang="en-US" sz="2400" dirty="0" smtClean="0"/>
              <a:t>Canadian research funders with open access policies (</a:t>
            </a:r>
            <a:r>
              <a:rPr lang="en-US" sz="2400" dirty="0"/>
              <a:t>from Sherpa </a:t>
            </a:r>
            <a:r>
              <a:rPr lang="en-US" sz="2400" dirty="0" smtClean="0"/>
              <a:t>JULIET) </a:t>
            </a:r>
            <a:r>
              <a:rPr lang="en-US" sz="2400" dirty="0"/>
              <a:t>http://</a:t>
            </a:r>
            <a:r>
              <a:rPr lang="en-US" sz="2400" dirty="0" err="1"/>
              <a:t>www.sherpa.ac.uk</a:t>
            </a:r>
            <a:r>
              <a:rPr lang="en-US" sz="2400" dirty="0"/>
              <a:t>/</a:t>
            </a:r>
            <a:r>
              <a:rPr lang="en-US" sz="2400" dirty="0" err="1"/>
              <a:t>juliet</a:t>
            </a:r>
            <a:r>
              <a:rPr lang="en-US" sz="2400" dirty="0"/>
              <a:t>/</a:t>
            </a:r>
            <a:r>
              <a:rPr lang="en-US" sz="2400" dirty="0" err="1"/>
              <a:t>index.php</a:t>
            </a:r>
            <a:r>
              <a:rPr lang="en-US" sz="2400" dirty="0"/>
              <a:t> </a:t>
            </a:r>
          </a:p>
        </p:txBody>
      </p:sp>
      <p:sp>
        <p:nvSpPr>
          <p:cNvPr id="3" name="Content Placeholder 2"/>
          <p:cNvSpPr>
            <a:spLocks noGrp="1"/>
          </p:cNvSpPr>
          <p:nvPr>
            <p:ph idx="1"/>
          </p:nvPr>
        </p:nvSpPr>
        <p:spPr>
          <a:xfrm>
            <a:off x="685800" y="2135088"/>
            <a:ext cx="7772400" cy="3886200"/>
          </a:xfrm>
        </p:spPr>
        <p:txBody>
          <a:bodyPr/>
          <a:lstStyle/>
          <a:p>
            <a:r>
              <a:rPr lang="en-US" dirty="0" smtClean="0">
                <a:hlinkClick r:id="rId2"/>
              </a:rPr>
              <a:t>Canadian </a:t>
            </a:r>
            <a:r>
              <a:rPr lang="en-US" dirty="0">
                <a:hlinkClick r:id="rId2"/>
              </a:rPr>
              <a:t>Breast Cancer Research Alliance</a:t>
            </a:r>
            <a:r>
              <a:rPr lang="en-US" dirty="0"/>
              <a:t> (CBCRA)   Canada </a:t>
            </a:r>
            <a:r>
              <a:rPr lang="en-US" dirty="0">
                <a:hlinkClick r:id="rId3"/>
              </a:rPr>
              <a:t>Canadian Cancer Society</a:t>
            </a:r>
            <a:r>
              <a:rPr lang="en-US" dirty="0"/>
              <a:t> (CCS)   Canada </a:t>
            </a:r>
            <a:r>
              <a:rPr lang="en-US" dirty="0">
                <a:hlinkClick r:id="rId4"/>
              </a:rPr>
              <a:t>Canadian Foundation for Healthcare Improvement</a:t>
            </a:r>
            <a:r>
              <a:rPr lang="en-US" dirty="0"/>
              <a:t> (CFHI)   Canada </a:t>
            </a:r>
            <a:r>
              <a:rPr lang="en-US" dirty="0">
                <a:hlinkClick r:id="rId5"/>
              </a:rPr>
              <a:t>Canadian Institutes of Health Research</a:t>
            </a:r>
            <a:r>
              <a:rPr lang="en-US" dirty="0"/>
              <a:t> (</a:t>
            </a:r>
            <a:r>
              <a:rPr lang="en-US" dirty="0" smtClean="0"/>
              <a:t>CIHR)</a:t>
            </a:r>
          </a:p>
          <a:p>
            <a:r>
              <a:rPr lang="en-US" i="1" dirty="0" smtClean="0">
                <a:hlinkClick r:id="rId6"/>
              </a:rPr>
              <a:t>International </a:t>
            </a:r>
            <a:r>
              <a:rPr lang="en-US" i="1" dirty="0">
                <a:hlinkClick r:id="rId6"/>
              </a:rPr>
              <a:t>Development Reseach Centre</a:t>
            </a:r>
            <a:r>
              <a:rPr lang="en-US" dirty="0"/>
              <a:t> (</a:t>
            </a:r>
            <a:r>
              <a:rPr lang="en-US" i="1" dirty="0"/>
              <a:t>IDRC</a:t>
            </a:r>
            <a:r>
              <a:rPr lang="en-US" dirty="0"/>
              <a:t>)       Canada </a:t>
            </a:r>
            <a:r>
              <a:rPr lang="en-US" dirty="0" err="1"/>
              <a:t>Conseil</a:t>
            </a:r>
            <a:r>
              <a:rPr lang="en-US" dirty="0"/>
              <a:t> de </a:t>
            </a:r>
            <a:r>
              <a:rPr lang="en-US" dirty="0" err="1"/>
              <a:t>recherches</a:t>
            </a:r>
            <a:r>
              <a:rPr lang="en-US" dirty="0"/>
              <a:t> en sciences </a:t>
            </a:r>
            <a:r>
              <a:rPr lang="en-US" dirty="0" err="1"/>
              <a:t>humaines</a:t>
            </a:r>
            <a:r>
              <a:rPr lang="en-US" dirty="0"/>
              <a:t> (CRSH</a:t>
            </a:r>
            <a:r>
              <a:rPr lang="en-US" dirty="0" smtClean="0"/>
              <a:t>)</a:t>
            </a:r>
          </a:p>
          <a:p>
            <a:r>
              <a:rPr lang="en-US" i="1" dirty="0">
                <a:hlinkClick r:id="rId7"/>
              </a:rPr>
              <a:t>Social Sciences and Humanities Research Council</a:t>
            </a:r>
            <a:r>
              <a:rPr lang="en-US" dirty="0"/>
              <a:t> (</a:t>
            </a:r>
            <a:r>
              <a:rPr lang="en-US" i="1" dirty="0"/>
              <a:t>SSHRC</a:t>
            </a:r>
            <a:r>
              <a:rPr lang="en-US" dirty="0"/>
              <a:t>)       Canada    </a:t>
            </a:r>
          </a:p>
        </p:txBody>
      </p:sp>
    </p:spTree>
    <p:extLst>
      <p:ext uri="{BB962C8B-B14F-4D97-AF65-F5344CB8AC3E}">
        <p14:creationId xmlns:p14="http://schemas.microsoft.com/office/powerpoint/2010/main" val="2882942694"/>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Canadian research funders with open access policies (</a:t>
            </a:r>
            <a:r>
              <a:rPr lang="en-US" sz="2400" dirty="0"/>
              <a:t>from Sherpa </a:t>
            </a:r>
            <a:r>
              <a:rPr lang="en-US" sz="2400" dirty="0" smtClean="0"/>
              <a:t>JULIET) </a:t>
            </a:r>
            <a:r>
              <a:rPr lang="en-US" sz="2000" dirty="0"/>
              <a:t>http://</a:t>
            </a:r>
            <a:r>
              <a:rPr lang="en-US" sz="2000" dirty="0" err="1"/>
              <a:t>www.sherpa.ac.uk</a:t>
            </a:r>
            <a:r>
              <a:rPr lang="en-US" sz="2000" dirty="0"/>
              <a:t>/</a:t>
            </a:r>
            <a:r>
              <a:rPr lang="en-US" sz="2000" dirty="0" err="1"/>
              <a:t>juliet</a:t>
            </a:r>
            <a:r>
              <a:rPr lang="en-US" sz="2000" dirty="0"/>
              <a:t>/</a:t>
            </a:r>
            <a:r>
              <a:rPr lang="en-US" sz="2000" dirty="0" err="1"/>
              <a:t>index.php</a:t>
            </a:r>
            <a:r>
              <a:rPr lang="en-US" sz="2000" dirty="0"/>
              <a:t> </a:t>
            </a:r>
          </a:p>
        </p:txBody>
      </p:sp>
      <p:sp>
        <p:nvSpPr>
          <p:cNvPr id="3" name="Content Placeholder 2"/>
          <p:cNvSpPr>
            <a:spLocks noGrp="1"/>
          </p:cNvSpPr>
          <p:nvPr>
            <p:ph idx="1"/>
          </p:nvPr>
        </p:nvSpPr>
        <p:spPr/>
        <p:txBody>
          <a:bodyPr/>
          <a:lstStyle/>
          <a:p>
            <a:r>
              <a:rPr lang="en-US" i="1" dirty="0" smtClean="0">
                <a:hlinkClick r:id="rId2"/>
              </a:rPr>
              <a:t>Natural </a:t>
            </a:r>
            <a:r>
              <a:rPr lang="en-US" i="1" dirty="0">
                <a:hlinkClick r:id="rId2"/>
              </a:rPr>
              <a:t>Sciences and Engineering Research Council of Canada</a:t>
            </a:r>
            <a:r>
              <a:rPr lang="en-US" dirty="0"/>
              <a:t> (</a:t>
            </a:r>
            <a:r>
              <a:rPr lang="en-US" i="1" dirty="0"/>
              <a:t>NSERC</a:t>
            </a:r>
            <a:r>
              <a:rPr lang="en-US" dirty="0"/>
              <a:t>)      </a:t>
            </a:r>
            <a:r>
              <a:rPr lang="en-US" dirty="0" smtClean="0"/>
              <a:t> </a:t>
            </a:r>
            <a:r>
              <a:rPr lang="en-US" dirty="0"/>
              <a:t>        Canada </a:t>
            </a:r>
            <a:r>
              <a:rPr lang="en-US" dirty="0">
                <a:hlinkClick r:id="rId3"/>
              </a:rPr>
              <a:t>Fonds de la recherche en santé du Québec</a:t>
            </a:r>
            <a:r>
              <a:rPr lang="en-US" dirty="0"/>
              <a:t> (FRSQ)     Canada </a:t>
            </a:r>
            <a:r>
              <a:rPr lang="en-US" dirty="0">
                <a:hlinkClick r:id="rId4"/>
              </a:rPr>
              <a:t>Genome Canada</a:t>
            </a:r>
            <a:r>
              <a:rPr lang="en-US" dirty="0"/>
              <a:t> Canada </a:t>
            </a:r>
            <a:r>
              <a:rPr lang="en-US" dirty="0">
                <a:hlinkClick r:id="rId5"/>
              </a:rPr>
              <a:t>Heart and Stroke Foundation of Canada</a:t>
            </a:r>
            <a:r>
              <a:rPr lang="en-US" dirty="0"/>
              <a:t> (</a:t>
            </a:r>
            <a:r>
              <a:rPr lang="en-US" dirty="0" err="1" smtClean="0"/>
              <a:t>HSF</a:t>
            </a:r>
            <a:r>
              <a:rPr lang="en-US" dirty="0" err="1" smtClean="0">
                <a:hlinkClick r:id="rId6"/>
              </a:rPr>
              <a:t>Michael</a:t>
            </a:r>
            <a:r>
              <a:rPr lang="en-US" dirty="0" smtClean="0">
                <a:hlinkClick r:id="rId6"/>
              </a:rPr>
              <a:t> </a:t>
            </a:r>
            <a:r>
              <a:rPr lang="en-US" dirty="0">
                <a:hlinkClick r:id="rId6"/>
              </a:rPr>
              <a:t>Smith Foundation for Health Research</a:t>
            </a:r>
            <a:r>
              <a:rPr lang="en-US" dirty="0"/>
              <a:t> (MSFHR) </a:t>
            </a:r>
            <a:r>
              <a:rPr lang="en-US" dirty="0" smtClean="0"/>
              <a:t>Canada</a:t>
            </a:r>
          </a:p>
          <a:p>
            <a:r>
              <a:rPr lang="en-US" dirty="0" smtClean="0">
                <a:hlinkClick r:id="rId7"/>
              </a:rPr>
              <a:t>National </a:t>
            </a:r>
            <a:r>
              <a:rPr lang="en-US" dirty="0">
                <a:hlinkClick r:id="rId7"/>
              </a:rPr>
              <a:t>Research Council Canada</a:t>
            </a:r>
            <a:r>
              <a:rPr lang="en-US" dirty="0"/>
              <a:t> (NRC)     Canada </a:t>
            </a:r>
            <a:r>
              <a:rPr lang="en-US" dirty="0">
                <a:hlinkClick r:id="rId2"/>
              </a:rPr>
              <a:t>Natural Sciences and Engineering Research Council of Canada</a:t>
            </a:r>
            <a:r>
              <a:rPr lang="en-US" dirty="0"/>
              <a:t> (NSERC)     Canada </a:t>
            </a:r>
            <a:r>
              <a:rPr lang="en-US" dirty="0">
                <a:hlinkClick r:id="rId8"/>
              </a:rPr>
              <a:t>Ontario Institute for Cancer Research</a:t>
            </a:r>
            <a:r>
              <a:rPr lang="en-US" dirty="0"/>
              <a:t> (OICR) Canada </a:t>
            </a:r>
            <a:r>
              <a:rPr lang="en-US" dirty="0">
                <a:hlinkClick r:id="rId9"/>
              </a:rPr>
              <a:t>Social Sciences and Humanities Research Council</a:t>
            </a:r>
            <a:r>
              <a:rPr lang="en-US" dirty="0"/>
              <a:t> (SSHRC)    </a:t>
            </a:r>
          </a:p>
        </p:txBody>
      </p:sp>
    </p:spTree>
    <p:extLst>
      <p:ext uri="{BB962C8B-B14F-4D97-AF65-F5344CB8AC3E}">
        <p14:creationId xmlns:p14="http://schemas.microsoft.com/office/powerpoint/2010/main" val="838616508"/>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Related</a:t>
            </a:r>
            <a:endParaRPr lang="en-US" dirty="0"/>
          </a:p>
        </p:txBody>
      </p:sp>
      <p:sp>
        <p:nvSpPr>
          <p:cNvPr id="3" name="Content Placeholder 2"/>
          <p:cNvSpPr>
            <a:spLocks noGrp="1"/>
          </p:cNvSpPr>
          <p:nvPr>
            <p:ph idx="1"/>
          </p:nvPr>
        </p:nvSpPr>
        <p:spPr/>
        <p:txBody>
          <a:bodyPr/>
          <a:lstStyle/>
          <a:p>
            <a:r>
              <a:rPr lang="en-US" dirty="0" smtClean="0"/>
              <a:t>open data / open government</a:t>
            </a:r>
          </a:p>
          <a:p>
            <a:r>
              <a:rPr lang="en-US" dirty="0"/>
              <a:t>o</a:t>
            </a:r>
            <a:r>
              <a:rPr lang="en-US" dirty="0" smtClean="0"/>
              <a:t>pen education </a:t>
            </a:r>
            <a:endParaRPr lang="en-US" dirty="0"/>
          </a:p>
        </p:txBody>
      </p:sp>
    </p:spTree>
    <p:extLst>
      <p:ext uri="{BB962C8B-B14F-4D97-AF65-F5344CB8AC3E}">
        <p14:creationId xmlns:p14="http://schemas.microsoft.com/office/powerpoint/2010/main" val="863917807"/>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Major international policy developments</a:t>
            </a:r>
            <a:endParaRPr lang="en-US" dirty="0"/>
          </a:p>
        </p:txBody>
      </p:sp>
      <p:sp>
        <p:nvSpPr>
          <p:cNvPr id="5" name="TextBox 4"/>
          <p:cNvSpPr txBox="1"/>
          <p:nvPr/>
        </p:nvSpPr>
        <p:spPr>
          <a:xfrm>
            <a:off x="3464765" y="6096000"/>
            <a:ext cx="2381181" cy="461665"/>
          </a:xfrm>
          <a:prstGeom prst="rect">
            <a:avLst/>
          </a:prstGeom>
          <a:noFill/>
        </p:spPr>
        <p:txBody>
          <a:bodyPr wrap="none" rtlCol="0">
            <a:spAutoFit/>
          </a:bodyPr>
          <a:lstStyle/>
          <a:p>
            <a:r>
              <a:rPr lang="en-US" dirty="0" smtClean="0">
                <a:solidFill>
                  <a:srgbClr val="990000"/>
                </a:solidFill>
              </a:rPr>
              <a:t>Heather Morrison</a:t>
            </a:r>
            <a:endParaRPr lang="en-US" dirty="0">
              <a:solidFill>
                <a:srgbClr val="990000"/>
              </a:solidFill>
            </a:endParaRPr>
          </a:p>
        </p:txBody>
      </p:sp>
      <p:sp>
        <p:nvSpPr>
          <p:cNvPr id="6" name="Content Placeholder 5"/>
          <p:cNvSpPr>
            <a:spLocks noGrp="1"/>
          </p:cNvSpPr>
          <p:nvPr>
            <p:ph idx="1"/>
          </p:nvPr>
        </p:nvSpPr>
        <p:spPr/>
        <p:txBody>
          <a:bodyPr/>
          <a:lstStyle/>
          <a:p>
            <a:r>
              <a:rPr lang="en-US" dirty="0" smtClean="0"/>
              <a:t>UK</a:t>
            </a:r>
          </a:p>
          <a:p>
            <a:pPr lvl="1"/>
            <a:r>
              <a:rPr lang="en-US" dirty="0" smtClean="0"/>
              <a:t>2004</a:t>
            </a:r>
          </a:p>
          <a:p>
            <a:pPr lvl="1"/>
            <a:r>
              <a:rPr lang="en-US" dirty="0" smtClean="0"/>
              <a:t>Finch </a:t>
            </a:r>
          </a:p>
          <a:p>
            <a:pPr lvl="1"/>
            <a:r>
              <a:rPr lang="en-US" dirty="0" smtClean="0"/>
              <a:t>RCUK</a:t>
            </a:r>
          </a:p>
          <a:p>
            <a:pPr lvl="1"/>
            <a:r>
              <a:rPr lang="en-US" dirty="0" smtClean="0"/>
              <a:t>House of Lords</a:t>
            </a:r>
          </a:p>
          <a:p>
            <a:pPr lvl="1"/>
            <a:r>
              <a:rPr lang="en-US" dirty="0" smtClean="0"/>
              <a:t>Business, Innovation &amp; Skills Committee</a:t>
            </a:r>
          </a:p>
          <a:p>
            <a:r>
              <a:rPr lang="en-US" dirty="0" smtClean="0"/>
              <a:t>US</a:t>
            </a:r>
          </a:p>
          <a:p>
            <a:pPr lvl="1"/>
            <a:r>
              <a:rPr lang="en-US" dirty="0" smtClean="0"/>
              <a:t>NIH Public Access Policy: 2004, 2008</a:t>
            </a:r>
          </a:p>
          <a:p>
            <a:pPr lvl="1"/>
            <a:r>
              <a:rPr lang="en-US" dirty="0" smtClean="0"/>
              <a:t>FASTR</a:t>
            </a:r>
          </a:p>
          <a:p>
            <a:r>
              <a:rPr lang="en-US" dirty="0" smtClean="0"/>
              <a:t>India – CGIAR</a:t>
            </a:r>
          </a:p>
          <a:p>
            <a:r>
              <a:rPr lang="en-US" dirty="0" smtClean="0"/>
              <a:t>Latin America - publishing</a:t>
            </a:r>
            <a:endParaRPr lang="en-US" dirty="0"/>
          </a:p>
        </p:txBody>
      </p:sp>
    </p:spTree>
    <p:extLst>
      <p:ext uri="{BB962C8B-B14F-4D97-AF65-F5344CB8AC3E}">
        <p14:creationId xmlns:p14="http://schemas.microsoft.com/office/powerpoint/2010/main" val="1513651655"/>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dirty="0" smtClean="0">
                <a:latin typeface="Verdana" pitchFamily="-112" charset="0"/>
              </a:rPr>
              <a:t>Draft tri-agency open access policy (comments due Dec. 13)</a:t>
            </a:r>
          </a:p>
        </p:txBody>
      </p:sp>
      <p:sp>
        <p:nvSpPr>
          <p:cNvPr id="15363" name="Content Placeholder 2"/>
          <p:cNvSpPr>
            <a:spLocks noGrp="1"/>
          </p:cNvSpPr>
          <p:nvPr>
            <p:ph idx="1"/>
          </p:nvPr>
        </p:nvSpPr>
        <p:spPr>
          <a:xfrm>
            <a:off x="685800" y="1539640"/>
            <a:ext cx="7772400" cy="3946760"/>
          </a:xfrm>
        </p:spPr>
        <p:txBody>
          <a:bodyPr/>
          <a:lstStyle/>
          <a:p>
            <a:pPr>
              <a:buClr>
                <a:srgbClr val="990000"/>
              </a:buClr>
              <a:buSzPct val="120000"/>
              <a:buNone/>
            </a:pPr>
            <a:r>
              <a:rPr lang="en-US" dirty="0" smtClean="0"/>
              <a:t>Preamble:</a:t>
            </a:r>
          </a:p>
          <a:p>
            <a:pPr>
              <a:buClr>
                <a:srgbClr val="990000"/>
              </a:buClr>
              <a:buSzPct val="120000"/>
              <a:buFont typeface="Wingdings" pitchFamily="2" charset="2"/>
              <a:buChar char="§"/>
            </a:pPr>
            <a:r>
              <a:rPr lang="en-US" dirty="0" smtClean="0"/>
              <a:t>As publicly funded organizations, the Agencies have a fundamental interest in promoting the availability of findings that result from the research they fund, including research publications, to the widest possible audience, and at the earliest possible opportunity. Societal advancement is made possible through widespread and barrier-free access to cutting-edge research and knowledge, enabling researchers, scholars, clinicians, policy-makers, private sector and not-for-profit organizations and the public to use and build on this knowledge.</a:t>
            </a:r>
          </a:p>
          <a:p>
            <a:pPr>
              <a:buClr>
                <a:srgbClr val="990000"/>
              </a:buClr>
              <a:buSzPct val="120000"/>
              <a:buFont typeface="Wingdings" pitchFamily="2" charset="2"/>
              <a:buChar char="§"/>
            </a:pPr>
            <a:r>
              <a:rPr lang="en-US" dirty="0" smtClean="0">
                <a:latin typeface="Verdana" pitchFamily="-112" charset="0"/>
              </a:rPr>
              <a:t>CIHR already in effect – NSERC and SSHRC proposed Sept. 1, 2014</a:t>
            </a:r>
            <a:endParaRPr lang="en-CA" dirty="0" smtClean="0">
              <a:latin typeface="Verdana" pitchFamily="-112" charset="0"/>
            </a:endParaRPr>
          </a:p>
        </p:txBody>
      </p:sp>
      <p:sp>
        <p:nvSpPr>
          <p:cNvPr id="4" name="Rectangle 3"/>
          <p:cNvSpPr/>
          <p:nvPr/>
        </p:nvSpPr>
        <p:spPr>
          <a:xfrm>
            <a:off x="3381409" y="6091535"/>
            <a:ext cx="2381181" cy="461665"/>
          </a:xfrm>
          <a:prstGeom prst="rect">
            <a:avLst/>
          </a:prstGeom>
        </p:spPr>
        <p:txBody>
          <a:bodyPr wrap="none">
            <a:spAutoFit/>
          </a:bodyPr>
          <a:lstStyle/>
          <a:p>
            <a:r>
              <a:rPr lang="en-US" dirty="0" smtClean="0">
                <a:solidFill>
                  <a:srgbClr val="990000"/>
                </a:solidFill>
              </a:rPr>
              <a:t>Heather Morrison</a:t>
            </a:r>
          </a:p>
        </p:txBody>
      </p:sp>
    </p:spTree>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dirty="0" smtClean="0">
                <a:latin typeface="Verdana" pitchFamily="-112" charset="0"/>
              </a:rPr>
              <a:t>Draft tri-agency open access policy: principles</a:t>
            </a:r>
          </a:p>
        </p:txBody>
      </p:sp>
      <p:sp>
        <p:nvSpPr>
          <p:cNvPr id="15363" name="Content Placeholder 2"/>
          <p:cNvSpPr>
            <a:spLocks noGrp="1"/>
          </p:cNvSpPr>
          <p:nvPr>
            <p:ph idx="1"/>
          </p:nvPr>
        </p:nvSpPr>
        <p:spPr>
          <a:xfrm>
            <a:off x="685800" y="1196752"/>
            <a:ext cx="7772400" cy="3946760"/>
          </a:xfrm>
        </p:spPr>
        <p:txBody>
          <a:bodyPr/>
          <a:lstStyle/>
          <a:p>
            <a:r>
              <a:rPr lang="en-US" dirty="0" smtClean="0"/>
              <a:t>Committing to academic freedom, and the right to publish; </a:t>
            </a:r>
          </a:p>
          <a:p>
            <a:r>
              <a:rPr lang="en-US" dirty="0" smtClean="0"/>
              <a:t>Maintaining the high standards and quality of research by committing to academic openness, integrity and ethics; </a:t>
            </a:r>
          </a:p>
          <a:p>
            <a:r>
              <a:rPr lang="en-US" dirty="0" smtClean="0"/>
              <a:t>Promoting recognized research best practices and standards across disciplines, and embracing and sharing emerging practices and standards; </a:t>
            </a:r>
          </a:p>
          <a:p>
            <a:r>
              <a:rPr lang="en-US" dirty="0" smtClean="0"/>
              <a:t>Advancing academic research, science and innovation; </a:t>
            </a:r>
          </a:p>
          <a:p>
            <a:r>
              <a:rPr lang="en-US" dirty="0" smtClean="0"/>
              <a:t>Effective diffusion of research results; and </a:t>
            </a:r>
          </a:p>
          <a:p>
            <a:r>
              <a:rPr lang="en-US" dirty="0" smtClean="0"/>
              <a:t>Aligning activities, programs and policies between Canadian and international research funding agencies. </a:t>
            </a:r>
          </a:p>
          <a:p>
            <a:pPr>
              <a:buClr>
                <a:srgbClr val="990000"/>
              </a:buClr>
              <a:buSzPct val="120000"/>
              <a:buNone/>
            </a:pPr>
            <a:endParaRPr lang="en-CA" dirty="0" smtClean="0">
              <a:latin typeface="Verdana" pitchFamily="-112" charset="0"/>
            </a:endParaRPr>
          </a:p>
        </p:txBody>
      </p:sp>
      <p:sp>
        <p:nvSpPr>
          <p:cNvPr id="4" name="Rectangle 3"/>
          <p:cNvSpPr/>
          <p:nvPr/>
        </p:nvSpPr>
        <p:spPr>
          <a:xfrm>
            <a:off x="3381409" y="6091535"/>
            <a:ext cx="2381181" cy="461665"/>
          </a:xfrm>
          <a:prstGeom prst="rect">
            <a:avLst/>
          </a:prstGeom>
        </p:spPr>
        <p:txBody>
          <a:bodyPr wrap="none">
            <a:spAutoFit/>
          </a:bodyPr>
          <a:lstStyle/>
          <a:p>
            <a:r>
              <a:rPr lang="en-US" dirty="0" smtClean="0">
                <a:solidFill>
                  <a:srgbClr val="990000"/>
                </a:solidFill>
              </a:rPr>
              <a:t>Heather Morrison</a:t>
            </a:r>
          </a:p>
        </p:txBody>
      </p:sp>
    </p:spTree>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dirty="0" smtClean="0">
                <a:latin typeface="Verdana" pitchFamily="-112" charset="0"/>
              </a:rPr>
              <a:t>Draft tri-agency open access policy: policy statement</a:t>
            </a:r>
          </a:p>
        </p:txBody>
      </p:sp>
      <p:sp>
        <p:nvSpPr>
          <p:cNvPr id="15363" name="Content Placeholder 2"/>
          <p:cNvSpPr>
            <a:spLocks noGrp="1"/>
          </p:cNvSpPr>
          <p:nvPr>
            <p:ph idx="1"/>
          </p:nvPr>
        </p:nvSpPr>
        <p:spPr>
          <a:xfrm>
            <a:off x="685800" y="1768240"/>
            <a:ext cx="7772400" cy="3946760"/>
          </a:xfrm>
        </p:spPr>
        <p:txBody>
          <a:bodyPr/>
          <a:lstStyle/>
          <a:p>
            <a:pPr>
              <a:buClr>
                <a:srgbClr val="990000"/>
              </a:buClr>
              <a:buSzPct val="120000"/>
              <a:buFont typeface="Wingdings" pitchFamily="2" charset="2"/>
              <a:buChar char="§"/>
            </a:pPr>
            <a:r>
              <a:rPr lang="en-US" dirty="0" smtClean="0"/>
              <a:t>Grant recipients are required to ensure that any peer-reviewed journal publications arising from Agency-supported research are freely accessible within 12 months of publication, either through the publisher's website (Option #1) or an online repository (Option #2). </a:t>
            </a:r>
            <a:endParaRPr lang="en-CA" dirty="0" smtClean="0">
              <a:latin typeface="Verdana" pitchFamily="-112" charset="0"/>
            </a:endParaRPr>
          </a:p>
        </p:txBody>
      </p:sp>
      <p:sp>
        <p:nvSpPr>
          <p:cNvPr id="4" name="Rectangle 3"/>
          <p:cNvSpPr/>
          <p:nvPr/>
        </p:nvSpPr>
        <p:spPr>
          <a:xfrm>
            <a:off x="3381409" y="6091535"/>
            <a:ext cx="2381181" cy="461665"/>
          </a:xfrm>
          <a:prstGeom prst="rect">
            <a:avLst/>
          </a:prstGeom>
        </p:spPr>
        <p:txBody>
          <a:bodyPr wrap="none">
            <a:spAutoFit/>
          </a:bodyPr>
          <a:lstStyle/>
          <a:p>
            <a:r>
              <a:rPr lang="en-US" dirty="0" smtClean="0">
                <a:solidFill>
                  <a:srgbClr val="990000"/>
                </a:solidFill>
              </a:rPr>
              <a:t>Heather Morrison</a:t>
            </a:r>
          </a:p>
        </p:txBody>
      </p:sp>
    </p:spTree>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dirty="0" smtClean="0">
                <a:latin typeface="Verdana" pitchFamily="-112" charset="0"/>
              </a:rPr>
              <a:t>Draft tri-agency open access policy: option 1</a:t>
            </a:r>
          </a:p>
        </p:txBody>
      </p:sp>
      <p:sp>
        <p:nvSpPr>
          <p:cNvPr id="15363" name="Content Placeholder 2"/>
          <p:cNvSpPr>
            <a:spLocks noGrp="1"/>
          </p:cNvSpPr>
          <p:nvPr>
            <p:ph idx="1"/>
          </p:nvPr>
        </p:nvSpPr>
        <p:spPr>
          <a:xfrm>
            <a:off x="685800" y="1692040"/>
            <a:ext cx="7772400" cy="3946760"/>
          </a:xfrm>
        </p:spPr>
        <p:txBody>
          <a:bodyPr/>
          <a:lstStyle/>
          <a:p>
            <a:r>
              <a:rPr lang="en-US" b="1" dirty="0" smtClean="0"/>
              <a:t>Option #1: </a:t>
            </a:r>
            <a:r>
              <a:rPr lang="en-US" dirty="0" smtClean="0"/>
              <a:t>Grant recipients submit their manuscript to a journal that offers immediate open access to published articles, or offers open access to published articles within 12 months. </a:t>
            </a:r>
          </a:p>
          <a:p>
            <a:r>
              <a:rPr lang="en-US" dirty="0" smtClean="0"/>
              <a:t>The Agencies consider the cost of publishing in open access journals to be an eligible expense under the </a:t>
            </a:r>
            <a:r>
              <a:rPr lang="en-US" dirty="0" smtClean="0">
                <a:hlinkClick r:id="rId2"/>
              </a:rPr>
              <a:t>Use of Grant Funds</a:t>
            </a:r>
            <a:r>
              <a:rPr lang="en-US" dirty="0" smtClean="0"/>
              <a:t>. </a:t>
            </a:r>
          </a:p>
          <a:p>
            <a:pPr>
              <a:buClr>
                <a:srgbClr val="990000"/>
              </a:buClr>
              <a:buSzPct val="120000"/>
              <a:buFont typeface="Wingdings" pitchFamily="2" charset="2"/>
              <a:buChar char="§"/>
            </a:pPr>
            <a:endParaRPr lang="en-CA" dirty="0" smtClean="0">
              <a:latin typeface="Verdana" pitchFamily="-112" charset="0"/>
            </a:endParaRPr>
          </a:p>
        </p:txBody>
      </p:sp>
      <p:sp>
        <p:nvSpPr>
          <p:cNvPr id="4" name="Rectangle 3"/>
          <p:cNvSpPr/>
          <p:nvPr/>
        </p:nvSpPr>
        <p:spPr>
          <a:xfrm>
            <a:off x="3381409" y="6091535"/>
            <a:ext cx="2381181" cy="461665"/>
          </a:xfrm>
          <a:prstGeom prst="rect">
            <a:avLst/>
          </a:prstGeom>
        </p:spPr>
        <p:txBody>
          <a:bodyPr wrap="none">
            <a:spAutoFit/>
          </a:bodyPr>
          <a:lstStyle/>
          <a:p>
            <a:r>
              <a:rPr lang="en-US" dirty="0" smtClean="0">
                <a:solidFill>
                  <a:srgbClr val="990000"/>
                </a:solidFill>
              </a:rPr>
              <a:t>Heather Morrison</a:t>
            </a:r>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Sage </a:t>
            </a:r>
            <a:r>
              <a:rPr lang="en-US" dirty="0" err="1" smtClean="0"/>
              <a:t>paywall</a:t>
            </a:r>
            <a:r>
              <a:rPr lang="en-US" dirty="0" smtClean="0"/>
              <a:t> options</a:t>
            </a:r>
            <a:endParaRPr lang="en-US" dirty="0"/>
          </a:p>
        </p:txBody>
      </p:sp>
      <p:sp>
        <p:nvSpPr>
          <p:cNvPr id="5" name="TextBox 4"/>
          <p:cNvSpPr txBox="1"/>
          <p:nvPr/>
        </p:nvSpPr>
        <p:spPr>
          <a:xfrm>
            <a:off x="3464765" y="6096000"/>
            <a:ext cx="2381181" cy="461665"/>
          </a:xfrm>
          <a:prstGeom prst="rect">
            <a:avLst/>
          </a:prstGeom>
          <a:noFill/>
        </p:spPr>
        <p:txBody>
          <a:bodyPr wrap="none" rtlCol="0">
            <a:spAutoFit/>
          </a:bodyPr>
          <a:lstStyle/>
          <a:p>
            <a:r>
              <a:rPr lang="en-US" dirty="0" smtClean="0">
                <a:solidFill>
                  <a:srgbClr val="990000"/>
                </a:solidFill>
              </a:rPr>
              <a:t>Heather Morrison</a:t>
            </a:r>
            <a:endParaRPr lang="en-US" dirty="0">
              <a:solidFill>
                <a:srgbClr val="990000"/>
              </a:solidFill>
            </a:endParaRPr>
          </a:p>
        </p:txBody>
      </p:sp>
      <p:sp>
        <p:nvSpPr>
          <p:cNvPr id="6" name="Content Placeholder 5"/>
          <p:cNvSpPr>
            <a:spLocks noGrp="1"/>
          </p:cNvSpPr>
          <p:nvPr>
            <p:ph idx="1"/>
          </p:nvPr>
        </p:nvSpPr>
        <p:spPr/>
        <p:txBody>
          <a:bodyPr/>
          <a:lstStyle/>
          <a:p>
            <a:pPr>
              <a:buNone/>
            </a:pPr>
            <a:r>
              <a:rPr lang="en-US" dirty="0" smtClean="0"/>
              <a:t> </a:t>
            </a:r>
            <a:endParaRPr lang="en-US" dirty="0"/>
          </a:p>
        </p:txBody>
      </p:sp>
      <p:sp>
        <p:nvSpPr>
          <p:cNvPr id="7" name="Rectangle 6"/>
          <p:cNvSpPr/>
          <p:nvPr/>
        </p:nvSpPr>
        <p:spPr>
          <a:xfrm>
            <a:off x="2286000" y="1536174"/>
            <a:ext cx="4572000" cy="3785652"/>
          </a:xfrm>
          <a:prstGeom prst="rect">
            <a:avLst/>
          </a:prstGeom>
        </p:spPr>
        <p:txBody>
          <a:bodyPr>
            <a:spAutoFit/>
          </a:bodyPr>
          <a:lstStyle/>
          <a:p>
            <a:r>
              <a:rPr lang="en-US" dirty="0" smtClean="0"/>
              <a:t>Purchase Short-Term Access </a:t>
            </a:r>
          </a:p>
          <a:p>
            <a:r>
              <a:rPr lang="en-US" dirty="0" smtClean="0">
                <a:hlinkClick r:id="rId2"/>
              </a:rPr>
              <a:t>Pay per Article </a:t>
            </a:r>
            <a:r>
              <a:rPr lang="en-US" dirty="0" smtClean="0"/>
              <a:t>- You may purchase </a:t>
            </a:r>
            <a:r>
              <a:rPr lang="en-US" b="1" dirty="0" smtClean="0"/>
              <a:t>this article</a:t>
            </a:r>
            <a:r>
              <a:rPr lang="en-US" dirty="0" smtClean="0"/>
              <a:t> for US$25.00. You must download your purchase, which is yours to keep, within 24 hours. </a:t>
            </a:r>
          </a:p>
          <a:p>
            <a:r>
              <a:rPr lang="en-US" dirty="0" smtClean="0">
                <a:hlinkClick r:id="rId3"/>
              </a:rPr>
              <a:t>Regain Access</a:t>
            </a:r>
            <a:r>
              <a:rPr lang="en-US" dirty="0" smtClean="0"/>
              <a:t> - You can regain access to a recent Pay per Article purchase if your access period has not yet expired. </a:t>
            </a:r>
          </a:p>
        </p:txBody>
      </p:sp>
    </p:spTree>
    <p:extLst>
      <p:ext uri="{BB962C8B-B14F-4D97-AF65-F5344CB8AC3E}">
        <p14:creationId xmlns:p14="http://schemas.microsoft.com/office/powerpoint/2010/main" val="326580401"/>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dirty="0" smtClean="0">
                <a:latin typeface="Verdana" pitchFamily="-112" charset="0"/>
              </a:rPr>
              <a:t>Draft tri-agency open access policy: option 2</a:t>
            </a:r>
          </a:p>
        </p:txBody>
      </p:sp>
      <p:sp>
        <p:nvSpPr>
          <p:cNvPr id="15363" name="Content Placeholder 2"/>
          <p:cNvSpPr>
            <a:spLocks noGrp="1"/>
          </p:cNvSpPr>
          <p:nvPr>
            <p:ph idx="1"/>
          </p:nvPr>
        </p:nvSpPr>
        <p:spPr>
          <a:xfrm>
            <a:off x="685800" y="1615840"/>
            <a:ext cx="7772400" cy="3946760"/>
          </a:xfrm>
        </p:spPr>
        <p:txBody>
          <a:bodyPr/>
          <a:lstStyle/>
          <a:p>
            <a:r>
              <a:rPr lang="en-US" b="1" dirty="0" smtClean="0"/>
              <a:t>Option #2: </a:t>
            </a:r>
            <a:r>
              <a:rPr lang="en-US" dirty="0" smtClean="0"/>
              <a:t>Grant recipients archive the final peer-reviewed full-text manuscript in a digital archive where it will be freely accessible within 12 months (e.g., institutional repository or discipline-based repository). It is the responsibility of the grant recipient to determine which publishers allow authors to retain copyright and/or allow authors to archive journal publications in accordance with funding agency policies. </a:t>
            </a:r>
          </a:p>
          <a:p>
            <a:r>
              <a:rPr lang="en-US" dirty="0" smtClean="0"/>
              <a:t>Grant recipients must acknowledge Agency contributions in all peer-reviewed publications, quoting the funding reference number. </a:t>
            </a:r>
          </a:p>
          <a:p>
            <a:pPr>
              <a:buClr>
                <a:srgbClr val="990000"/>
              </a:buClr>
              <a:buSzPct val="120000"/>
              <a:buFont typeface="Wingdings" pitchFamily="2" charset="2"/>
              <a:buChar char="§"/>
            </a:pPr>
            <a:endParaRPr lang="en-CA" dirty="0" smtClean="0">
              <a:latin typeface="Verdana" pitchFamily="-112" charset="0"/>
            </a:endParaRPr>
          </a:p>
        </p:txBody>
      </p:sp>
      <p:sp>
        <p:nvSpPr>
          <p:cNvPr id="4" name="Rectangle 3"/>
          <p:cNvSpPr/>
          <p:nvPr/>
        </p:nvSpPr>
        <p:spPr>
          <a:xfrm>
            <a:off x="3381409" y="6091535"/>
            <a:ext cx="2381181" cy="461665"/>
          </a:xfrm>
          <a:prstGeom prst="rect">
            <a:avLst/>
          </a:prstGeom>
        </p:spPr>
        <p:txBody>
          <a:bodyPr wrap="none">
            <a:spAutoFit/>
          </a:bodyPr>
          <a:lstStyle/>
          <a:p>
            <a:r>
              <a:rPr lang="en-US" dirty="0" smtClean="0">
                <a:solidFill>
                  <a:srgbClr val="990000"/>
                </a:solidFill>
              </a:rPr>
              <a:t>Heather Morrison</a:t>
            </a:r>
          </a:p>
        </p:txBody>
      </p:sp>
    </p:spTree>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dirty="0" smtClean="0">
                <a:latin typeface="Verdana" pitchFamily="-112" charset="0"/>
              </a:rPr>
              <a:t>Draft tri-agency open access policy: publication-related research data (CIHR only)</a:t>
            </a:r>
          </a:p>
        </p:txBody>
      </p:sp>
      <p:sp>
        <p:nvSpPr>
          <p:cNvPr id="15363" name="Content Placeholder 2"/>
          <p:cNvSpPr>
            <a:spLocks noGrp="1"/>
          </p:cNvSpPr>
          <p:nvPr>
            <p:ph idx="1"/>
          </p:nvPr>
        </p:nvSpPr>
        <p:spPr>
          <a:xfrm>
            <a:off x="685800" y="1768240"/>
            <a:ext cx="7772400" cy="3946760"/>
          </a:xfrm>
        </p:spPr>
        <p:txBody>
          <a:bodyPr/>
          <a:lstStyle/>
          <a:p>
            <a:r>
              <a:rPr lang="en-US" dirty="0" smtClean="0"/>
              <a:t>Recipients of CIHR funding are required to adhere with the following responsibilities: deposit bioinformatics, atomic, and molecular coordinate data into the appropriate public database (e.g. gene sequences deposited in </a:t>
            </a:r>
            <a:r>
              <a:rPr lang="en-US" dirty="0" err="1" smtClean="0"/>
              <a:t>GenBank</a:t>
            </a:r>
            <a:r>
              <a:rPr lang="en-US" dirty="0" smtClean="0"/>
              <a:t>) immediately upon publication of research results; </a:t>
            </a:r>
          </a:p>
          <a:p>
            <a:r>
              <a:rPr lang="en-US" dirty="0" smtClean="0"/>
              <a:t>retain original data sets for a minimum of five years (or longer if other policies apply).</a:t>
            </a:r>
          </a:p>
          <a:p>
            <a:pPr>
              <a:buClr>
                <a:srgbClr val="990000"/>
              </a:buClr>
              <a:buSzPct val="120000"/>
              <a:buNone/>
            </a:pPr>
            <a:r>
              <a:rPr lang="en-CA" dirty="0" err="1" smtClean="0">
                <a:latin typeface="Verdana" pitchFamily="-112" charset="0"/>
              </a:rPr>
              <a:t>t</a:t>
            </a:r>
            <a:endParaRPr lang="en-CA" dirty="0" smtClean="0">
              <a:latin typeface="Verdana" pitchFamily="-112" charset="0"/>
            </a:endParaRPr>
          </a:p>
        </p:txBody>
      </p:sp>
      <p:sp>
        <p:nvSpPr>
          <p:cNvPr id="4" name="Rectangle 3"/>
          <p:cNvSpPr/>
          <p:nvPr/>
        </p:nvSpPr>
        <p:spPr>
          <a:xfrm>
            <a:off x="3381409" y="6091535"/>
            <a:ext cx="2381181" cy="461665"/>
          </a:xfrm>
          <a:prstGeom prst="rect">
            <a:avLst/>
          </a:prstGeom>
        </p:spPr>
        <p:txBody>
          <a:bodyPr wrap="none">
            <a:spAutoFit/>
          </a:bodyPr>
          <a:lstStyle/>
          <a:p>
            <a:r>
              <a:rPr lang="en-US" dirty="0" smtClean="0">
                <a:solidFill>
                  <a:srgbClr val="990000"/>
                </a:solidFill>
              </a:rPr>
              <a:t>Heather Morrison</a:t>
            </a:r>
          </a:p>
        </p:txBody>
      </p:sp>
    </p:spTree>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dirty="0" smtClean="0">
                <a:latin typeface="Verdana" pitchFamily="-112" charset="0"/>
              </a:rPr>
              <a:t>Draft tri-agency open access policy: additional information</a:t>
            </a:r>
          </a:p>
        </p:txBody>
      </p:sp>
      <p:sp>
        <p:nvSpPr>
          <p:cNvPr id="15363" name="Content Placeholder 2"/>
          <p:cNvSpPr>
            <a:spLocks noGrp="1"/>
          </p:cNvSpPr>
          <p:nvPr>
            <p:ph idx="1"/>
          </p:nvPr>
        </p:nvSpPr>
        <p:spPr>
          <a:xfrm>
            <a:off x="685800" y="1196752"/>
            <a:ext cx="7772400" cy="3946760"/>
          </a:xfrm>
        </p:spPr>
        <p:txBody>
          <a:bodyPr/>
          <a:lstStyle/>
          <a:p>
            <a:r>
              <a:rPr lang="en-US" dirty="0" smtClean="0"/>
              <a:t>Information on publicly available archives or repositories in which researchers can deposit journal publications is available on the following Web sites:</a:t>
            </a:r>
            <a:br>
              <a:rPr lang="en-US" dirty="0" smtClean="0"/>
            </a:br>
            <a:r>
              <a:rPr lang="en-US" dirty="0" smtClean="0"/>
              <a:t/>
            </a:r>
            <a:br>
              <a:rPr lang="en-US" dirty="0" smtClean="0"/>
            </a:br>
            <a:r>
              <a:rPr lang="en-US" dirty="0" smtClean="0">
                <a:hlinkClick r:id="rId2" tooltip="This link opens in a new window"/>
              </a:rPr>
              <a:t>Canadian Institutional Repositories</a:t>
            </a:r>
            <a:r>
              <a:rPr lang="en-US" dirty="0" smtClean="0"/>
              <a:t>  </a:t>
            </a:r>
            <a:r>
              <a:rPr lang="en-US" dirty="0" smtClean="0">
                <a:hlinkClick r:id="rId3" tooltip="This link opens in a new window"/>
              </a:rPr>
              <a:t>PubMed Central Canada</a:t>
            </a:r>
            <a:r>
              <a:rPr lang="en-US" dirty="0" smtClean="0"/>
              <a:t> (repository for health sciences)  </a:t>
            </a:r>
            <a:r>
              <a:rPr lang="en-US" dirty="0" smtClean="0">
                <a:hlinkClick r:id="rId4" tooltip="This link opens in a new window"/>
              </a:rPr>
              <a:t>Directory of Open Access Repositories</a:t>
            </a:r>
            <a:r>
              <a:rPr lang="en-US" dirty="0" smtClean="0"/>
              <a:t> (international) </a:t>
            </a:r>
          </a:p>
          <a:p>
            <a:r>
              <a:rPr lang="en-US" dirty="0" smtClean="0"/>
              <a:t/>
            </a:r>
            <a:br>
              <a:rPr lang="en-US" dirty="0" smtClean="0"/>
            </a:br>
            <a:r>
              <a:rPr lang="en-US" dirty="0" smtClean="0"/>
              <a:t>A list of funds available from Canadian universities that assist authors in making their publications open access, can be found at the  </a:t>
            </a:r>
            <a:r>
              <a:rPr lang="en-US" dirty="0" smtClean="0">
                <a:hlinkClick r:id="rId5" tooltip="This link opens in a new window"/>
              </a:rPr>
              <a:t>Canadian Association of Research Libraries</a:t>
            </a:r>
            <a:r>
              <a:rPr lang="en-US" dirty="0" smtClean="0"/>
              <a:t> Web site. </a:t>
            </a:r>
          </a:p>
          <a:p>
            <a:pPr>
              <a:buClr>
                <a:srgbClr val="990000"/>
              </a:buClr>
              <a:buSzPct val="120000"/>
              <a:buFont typeface="Wingdings" pitchFamily="2" charset="2"/>
              <a:buChar char="§"/>
            </a:pPr>
            <a:endParaRPr lang="en-CA" dirty="0" smtClean="0">
              <a:latin typeface="Verdana" pitchFamily="-112" charset="0"/>
            </a:endParaRPr>
          </a:p>
        </p:txBody>
      </p:sp>
      <p:sp>
        <p:nvSpPr>
          <p:cNvPr id="4" name="Rectangle 3"/>
          <p:cNvSpPr/>
          <p:nvPr/>
        </p:nvSpPr>
        <p:spPr>
          <a:xfrm>
            <a:off x="3381409" y="6091535"/>
            <a:ext cx="2381181" cy="461665"/>
          </a:xfrm>
          <a:prstGeom prst="rect">
            <a:avLst/>
          </a:prstGeom>
        </p:spPr>
        <p:txBody>
          <a:bodyPr wrap="none">
            <a:spAutoFit/>
          </a:bodyPr>
          <a:lstStyle/>
          <a:p>
            <a:r>
              <a:rPr lang="en-US" dirty="0" smtClean="0">
                <a:solidFill>
                  <a:srgbClr val="990000"/>
                </a:solidFill>
              </a:rPr>
              <a:t>Heather Morrison</a:t>
            </a:r>
          </a:p>
        </p:txBody>
      </p:sp>
    </p:spTree>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dirty="0" smtClean="0">
                <a:latin typeface="Verdana" pitchFamily="-112" charset="0"/>
              </a:rPr>
              <a:t>Draft tri-agency open access policy: public submissions (to date)</a:t>
            </a:r>
          </a:p>
        </p:txBody>
      </p:sp>
      <p:sp>
        <p:nvSpPr>
          <p:cNvPr id="15363" name="Content Placeholder 2"/>
          <p:cNvSpPr>
            <a:spLocks noGrp="1"/>
          </p:cNvSpPr>
          <p:nvPr>
            <p:ph idx="1"/>
          </p:nvPr>
        </p:nvSpPr>
        <p:spPr>
          <a:xfrm>
            <a:off x="685800" y="1524000"/>
            <a:ext cx="7772400" cy="3946760"/>
          </a:xfrm>
        </p:spPr>
        <p:txBody>
          <a:bodyPr/>
          <a:lstStyle/>
          <a:p>
            <a:pPr>
              <a:buClr>
                <a:srgbClr val="990000"/>
              </a:buClr>
              <a:buSzPct val="120000"/>
              <a:buFont typeface="Wingdings" pitchFamily="2" charset="2"/>
              <a:buChar char="§"/>
            </a:pPr>
            <a:r>
              <a:rPr lang="en-CA" dirty="0" err="1" smtClean="0">
                <a:latin typeface="Verdana" pitchFamily="-112" charset="0"/>
              </a:rPr>
              <a:t>Stevan</a:t>
            </a:r>
            <a:r>
              <a:rPr lang="en-CA" dirty="0" smtClean="0">
                <a:latin typeface="Verdana" pitchFamily="-112" charset="0"/>
              </a:rPr>
              <a:t> </a:t>
            </a:r>
            <a:r>
              <a:rPr lang="en-CA" dirty="0" err="1" smtClean="0">
                <a:latin typeface="Verdana" pitchFamily="-112" charset="0"/>
              </a:rPr>
              <a:t>Harnad</a:t>
            </a:r>
            <a:r>
              <a:rPr lang="en-CA" dirty="0" smtClean="0">
                <a:latin typeface="Verdana" pitchFamily="-112" charset="0"/>
              </a:rPr>
              <a:t> (UQAM) </a:t>
            </a:r>
            <a:r>
              <a:rPr lang="en-US" dirty="0" smtClean="0">
                <a:latin typeface="Verdana" pitchFamily="-112" charset="0"/>
                <a:hlinkClick r:id="rId2"/>
              </a:rPr>
              <a:t>http://mailman.ecs.soton.ac.uk/pipermail/goal/2013-October/002235.html</a:t>
            </a:r>
            <a:endParaRPr lang="en-US" dirty="0" smtClean="0">
              <a:latin typeface="Verdana" pitchFamily="-112" charset="0"/>
            </a:endParaRPr>
          </a:p>
          <a:p>
            <a:pPr>
              <a:buClr>
                <a:srgbClr val="990000"/>
              </a:buClr>
              <a:buSzPct val="120000"/>
              <a:buFont typeface="Wingdings" pitchFamily="2" charset="2"/>
              <a:buChar char="§"/>
            </a:pPr>
            <a:r>
              <a:rPr lang="en-US" dirty="0" smtClean="0">
                <a:latin typeface="Verdana" pitchFamily="-112" charset="0"/>
              </a:rPr>
              <a:t>Heather Morrison </a:t>
            </a:r>
            <a:r>
              <a:rPr lang="en-US" dirty="0" smtClean="0">
                <a:latin typeface="Verdana" pitchFamily="-112" charset="0"/>
                <a:hlinkClick r:id="rId3"/>
              </a:rPr>
              <a:t>http://poeticeconomics.blogspot.ca/2013/10/canadas-tricouncil-draft-open-access.html</a:t>
            </a:r>
            <a:endParaRPr lang="en-US" dirty="0" smtClean="0">
              <a:latin typeface="Verdana" pitchFamily="-112" charset="0"/>
            </a:endParaRPr>
          </a:p>
          <a:p>
            <a:pPr>
              <a:buClr>
                <a:srgbClr val="990000"/>
              </a:buClr>
              <a:buSzPct val="120000"/>
              <a:buFont typeface="Wingdings" pitchFamily="2" charset="2"/>
              <a:buChar char="§"/>
            </a:pPr>
            <a:r>
              <a:rPr lang="en-US" dirty="0" smtClean="0">
                <a:latin typeface="Verdana" pitchFamily="-112" charset="0"/>
              </a:rPr>
              <a:t>*** update In progress:  Advocates for Canadian Open Access (ACOA) </a:t>
            </a:r>
            <a:endParaRPr lang="en-CA" dirty="0" smtClean="0">
              <a:latin typeface="Verdana" pitchFamily="-112" charset="0"/>
            </a:endParaRPr>
          </a:p>
        </p:txBody>
      </p:sp>
      <p:sp>
        <p:nvSpPr>
          <p:cNvPr id="4" name="Rectangle 3"/>
          <p:cNvSpPr/>
          <p:nvPr/>
        </p:nvSpPr>
        <p:spPr>
          <a:xfrm>
            <a:off x="3381409" y="6091535"/>
            <a:ext cx="2381181" cy="461665"/>
          </a:xfrm>
          <a:prstGeom prst="rect">
            <a:avLst/>
          </a:prstGeom>
        </p:spPr>
        <p:txBody>
          <a:bodyPr wrap="none">
            <a:spAutoFit/>
          </a:bodyPr>
          <a:lstStyle/>
          <a:p>
            <a:r>
              <a:rPr lang="en-US" dirty="0" smtClean="0">
                <a:solidFill>
                  <a:srgbClr val="990000"/>
                </a:solidFill>
              </a:rPr>
              <a:t>Heather Morrison</a:t>
            </a:r>
          </a:p>
        </p:txBody>
      </p:sp>
    </p:spTree>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dirty="0" smtClean="0">
                <a:latin typeface="Verdana" pitchFamily="-112" charset="0"/>
              </a:rPr>
              <a:t>ACOA / APLAC draft response to tri-agency open access policy: key points</a:t>
            </a:r>
          </a:p>
        </p:txBody>
      </p:sp>
      <p:sp>
        <p:nvSpPr>
          <p:cNvPr id="15363" name="Content Placeholder 2"/>
          <p:cNvSpPr>
            <a:spLocks noGrp="1"/>
          </p:cNvSpPr>
          <p:nvPr>
            <p:ph idx="1"/>
          </p:nvPr>
        </p:nvSpPr>
        <p:spPr>
          <a:xfrm>
            <a:off x="685800" y="1447800"/>
            <a:ext cx="7772400" cy="3946760"/>
          </a:xfrm>
        </p:spPr>
        <p:txBody>
          <a:bodyPr/>
          <a:lstStyle/>
          <a:p>
            <a:pPr>
              <a:buClr>
                <a:srgbClr val="990000"/>
              </a:buClr>
              <a:buSzPct val="120000"/>
              <a:buFont typeface="Wingdings" pitchFamily="2" charset="2"/>
              <a:buChar char="§"/>
            </a:pPr>
            <a:r>
              <a:rPr lang="en-CA" dirty="0" smtClean="0">
                <a:latin typeface="Verdana" pitchFamily="-112" charset="0"/>
              </a:rPr>
              <a:t>Overall: model policy</a:t>
            </a:r>
          </a:p>
          <a:p>
            <a:pPr>
              <a:buClr>
                <a:srgbClr val="990000"/>
              </a:buClr>
              <a:buSzPct val="120000"/>
              <a:buFont typeface="Wingdings" pitchFamily="2" charset="2"/>
              <a:buChar char="§"/>
            </a:pPr>
            <a:r>
              <a:rPr lang="en-CA" dirty="0" smtClean="0">
                <a:latin typeface="Verdana" pitchFamily="-112" charset="0"/>
              </a:rPr>
              <a:t>Supports transition to open access publishing</a:t>
            </a:r>
          </a:p>
          <a:p>
            <a:pPr>
              <a:buClr>
                <a:srgbClr val="990000"/>
              </a:buClr>
              <a:buSzPct val="120000"/>
              <a:buFont typeface="Wingdings" pitchFamily="2" charset="2"/>
              <a:buChar char="§"/>
            </a:pPr>
            <a:r>
              <a:rPr lang="en-CA" dirty="0" smtClean="0">
                <a:latin typeface="Verdana" pitchFamily="-112" charset="0"/>
              </a:rPr>
              <a:t>Because OA publishing is an </a:t>
            </a:r>
            <a:r>
              <a:rPr lang="en-CA" i="1" dirty="0" smtClean="0">
                <a:latin typeface="Verdana" pitchFamily="-112" charset="0"/>
              </a:rPr>
              <a:t>option</a:t>
            </a:r>
            <a:r>
              <a:rPr lang="en-CA" dirty="0" smtClean="0">
                <a:latin typeface="Verdana" pitchFamily="-112" charset="0"/>
              </a:rPr>
              <a:t>, not a </a:t>
            </a:r>
            <a:r>
              <a:rPr lang="en-CA" i="1" dirty="0" smtClean="0">
                <a:latin typeface="Verdana" pitchFamily="-112" charset="0"/>
              </a:rPr>
              <a:t>requirement</a:t>
            </a:r>
            <a:r>
              <a:rPr lang="en-CA" dirty="0" smtClean="0">
                <a:latin typeface="Verdana" pitchFamily="-112" charset="0"/>
              </a:rPr>
              <a:t>, allows market forces to operate </a:t>
            </a:r>
          </a:p>
          <a:p>
            <a:pPr>
              <a:buClr>
                <a:srgbClr val="990000"/>
              </a:buClr>
              <a:buSzPct val="120000"/>
              <a:buFont typeface="Wingdings" pitchFamily="2" charset="2"/>
              <a:buChar char="§"/>
            </a:pPr>
            <a:r>
              <a:rPr lang="en-CA" dirty="0" smtClean="0">
                <a:latin typeface="Verdana" pitchFamily="-112" charset="0"/>
              </a:rPr>
              <a:t>Supports academic freedom by not forcing authors to choose OA journals</a:t>
            </a:r>
          </a:p>
          <a:p>
            <a:pPr>
              <a:buClr>
                <a:srgbClr val="990000"/>
              </a:buClr>
              <a:buSzPct val="120000"/>
              <a:buFont typeface="Wingdings" pitchFamily="2" charset="2"/>
              <a:buChar char="§"/>
            </a:pPr>
            <a:r>
              <a:rPr lang="en-CA" dirty="0" smtClean="0">
                <a:latin typeface="Verdana" pitchFamily="-112" charset="0"/>
              </a:rPr>
              <a:t>Needs work: open access archiving in a Canadian-based repository should be required, even when authors publish open access</a:t>
            </a:r>
          </a:p>
          <a:p>
            <a:pPr>
              <a:buClr>
                <a:srgbClr val="990000"/>
              </a:buClr>
              <a:buSzPct val="120000"/>
              <a:buFont typeface="Wingdings" pitchFamily="2" charset="2"/>
              <a:buChar char="§"/>
            </a:pPr>
            <a:r>
              <a:rPr lang="en-CA" dirty="0" smtClean="0">
                <a:latin typeface="Verdana" pitchFamily="-112" charset="0"/>
              </a:rPr>
              <a:t>Embargoes overly generous, should be shortened to 6 months with view to eventual elimination</a:t>
            </a:r>
          </a:p>
        </p:txBody>
      </p:sp>
      <p:sp>
        <p:nvSpPr>
          <p:cNvPr id="4" name="Rectangle 3"/>
          <p:cNvSpPr/>
          <p:nvPr/>
        </p:nvSpPr>
        <p:spPr>
          <a:xfrm>
            <a:off x="3381409" y="6091535"/>
            <a:ext cx="2381181" cy="461665"/>
          </a:xfrm>
          <a:prstGeom prst="rect">
            <a:avLst/>
          </a:prstGeom>
        </p:spPr>
        <p:txBody>
          <a:bodyPr wrap="none">
            <a:spAutoFit/>
          </a:bodyPr>
          <a:lstStyle/>
          <a:p>
            <a:r>
              <a:rPr lang="en-US" dirty="0" smtClean="0">
                <a:solidFill>
                  <a:srgbClr val="990000"/>
                </a:solidFill>
              </a:rPr>
              <a:t>Heather Morrison</a:t>
            </a:r>
          </a:p>
        </p:txBody>
      </p:sp>
    </p:spTree>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ACOA / APLAC – please join!</a:t>
            </a:r>
            <a:endParaRPr lang="en-US" dirty="0"/>
          </a:p>
        </p:txBody>
      </p:sp>
      <p:sp>
        <p:nvSpPr>
          <p:cNvPr id="5" name="TextBox 4"/>
          <p:cNvSpPr txBox="1"/>
          <p:nvPr/>
        </p:nvSpPr>
        <p:spPr>
          <a:xfrm>
            <a:off x="3464765" y="6096000"/>
            <a:ext cx="2381181" cy="461665"/>
          </a:xfrm>
          <a:prstGeom prst="rect">
            <a:avLst/>
          </a:prstGeom>
          <a:noFill/>
        </p:spPr>
        <p:txBody>
          <a:bodyPr wrap="none" rtlCol="0">
            <a:spAutoFit/>
          </a:bodyPr>
          <a:lstStyle/>
          <a:p>
            <a:r>
              <a:rPr lang="en-US" dirty="0" smtClean="0">
                <a:solidFill>
                  <a:srgbClr val="990000"/>
                </a:solidFill>
              </a:rPr>
              <a:t>Heather Morrison</a:t>
            </a:r>
            <a:endParaRPr lang="en-US" dirty="0">
              <a:solidFill>
                <a:srgbClr val="990000"/>
              </a:solidFill>
            </a:endParaRPr>
          </a:p>
        </p:txBody>
      </p:sp>
      <p:sp>
        <p:nvSpPr>
          <p:cNvPr id="6" name="Content Placeholder 5"/>
          <p:cNvSpPr>
            <a:spLocks noGrp="1"/>
          </p:cNvSpPr>
          <p:nvPr>
            <p:ph idx="1"/>
          </p:nvPr>
        </p:nvSpPr>
        <p:spPr/>
        <p:txBody>
          <a:bodyPr/>
          <a:lstStyle/>
          <a:p>
            <a:pPr>
              <a:buNone/>
            </a:pPr>
            <a:r>
              <a:rPr lang="en-US" dirty="0" smtClean="0"/>
              <a:t> </a:t>
            </a:r>
            <a:r>
              <a:rPr lang="en-US" dirty="0">
                <a:hlinkClick r:id="rId2"/>
              </a:rPr>
              <a:t>https://docs.google.com/document/d/1C4HksXi399pqUNitVy0eEcIn0cTC9hU1g5tmUYA4OQI/edit?usp=</a:t>
            </a:r>
            <a:r>
              <a:rPr lang="en-US" dirty="0" smtClean="0">
                <a:hlinkClick r:id="rId2"/>
              </a:rPr>
              <a:t>sharing</a:t>
            </a:r>
            <a:endParaRPr lang="en-US" dirty="0" smtClean="0"/>
          </a:p>
          <a:p>
            <a:pPr>
              <a:buNone/>
            </a:pPr>
            <a:endParaRPr lang="en-US" dirty="0"/>
          </a:p>
        </p:txBody>
      </p:sp>
    </p:spTree>
    <p:extLst>
      <p:ext uri="{BB962C8B-B14F-4D97-AF65-F5344CB8AC3E}">
        <p14:creationId xmlns:p14="http://schemas.microsoft.com/office/powerpoint/2010/main" val="2611074612"/>
      </p:ext>
    </p:extLst>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to do?</a:t>
            </a:r>
            <a:endParaRPr lang="en-US" dirty="0"/>
          </a:p>
        </p:txBody>
      </p:sp>
      <p:sp>
        <p:nvSpPr>
          <p:cNvPr id="5" name="TextBox 4"/>
          <p:cNvSpPr txBox="1"/>
          <p:nvPr/>
        </p:nvSpPr>
        <p:spPr>
          <a:xfrm>
            <a:off x="3464765" y="6096000"/>
            <a:ext cx="2381181" cy="461665"/>
          </a:xfrm>
          <a:prstGeom prst="rect">
            <a:avLst/>
          </a:prstGeom>
          <a:noFill/>
        </p:spPr>
        <p:txBody>
          <a:bodyPr wrap="none" rtlCol="0">
            <a:spAutoFit/>
          </a:bodyPr>
          <a:lstStyle/>
          <a:p>
            <a:r>
              <a:rPr lang="en-US" dirty="0" smtClean="0">
                <a:solidFill>
                  <a:srgbClr val="990000"/>
                </a:solidFill>
              </a:rPr>
              <a:t>Heather Morrison</a:t>
            </a:r>
            <a:endParaRPr lang="en-US" dirty="0">
              <a:solidFill>
                <a:srgbClr val="990000"/>
              </a:solidFill>
            </a:endParaRPr>
          </a:p>
        </p:txBody>
      </p:sp>
      <p:sp>
        <p:nvSpPr>
          <p:cNvPr id="6" name="Content Placeholder 5"/>
          <p:cNvSpPr>
            <a:spLocks noGrp="1"/>
          </p:cNvSpPr>
          <p:nvPr>
            <p:ph idx="1"/>
          </p:nvPr>
        </p:nvSpPr>
        <p:spPr/>
        <p:txBody>
          <a:bodyPr/>
          <a:lstStyle/>
          <a:p>
            <a:pPr>
              <a:buNone/>
            </a:pPr>
            <a:r>
              <a:rPr lang="en-US" dirty="0" smtClean="0"/>
              <a:t> </a:t>
            </a:r>
            <a:endParaRPr lang="en-US" dirty="0"/>
          </a:p>
        </p:txBody>
      </p:sp>
    </p:spTree>
    <p:extLst>
      <p:ext uri="{BB962C8B-B14F-4D97-AF65-F5344CB8AC3E}">
        <p14:creationId xmlns:p14="http://schemas.microsoft.com/office/powerpoint/2010/main" val="3292341964"/>
      </p:ext>
    </p:extLst>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Verdana" pitchFamily="-112" charset="0"/>
              </a:rPr>
              <a:t>Institutional OA policy?</a:t>
            </a:r>
            <a:endParaRPr lang="en-US" dirty="0"/>
          </a:p>
        </p:txBody>
      </p:sp>
      <p:sp>
        <p:nvSpPr>
          <p:cNvPr id="5" name="TextBox 4"/>
          <p:cNvSpPr txBox="1"/>
          <p:nvPr/>
        </p:nvSpPr>
        <p:spPr>
          <a:xfrm>
            <a:off x="3464765" y="6096000"/>
            <a:ext cx="2381181" cy="461665"/>
          </a:xfrm>
          <a:prstGeom prst="rect">
            <a:avLst/>
          </a:prstGeom>
          <a:noFill/>
        </p:spPr>
        <p:txBody>
          <a:bodyPr wrap="none" rtlCol="0">
            <a:spAutoFit/>
          </a:bodyPr>
          <a:lstStyle/>
          <a:p>
            <a:r>
              <a:rPr lang="en-US" dirty="0" smtClean="0">
                <a:solidFill>
                  <a:srgbClr val="990000"/>
                </a:solidFill>
              </a:rPr>
              <a:t>Heather Morrison</a:t>
            </a:r>
            <a:endParaRPr lang="en-US" dirty="0">
              <a:solidFill>
                <a:srgbClr val="990000"/>
              </a:solidFill>
            </a:endParaRPr>
          </a:p>
        </p:txBody>
      </p:sp>
      <p:sp>
        <p:nvSpPr>
          <p:cNvPr id="6" name="Content Placeholder 5"/>
          <p:cNvSpPr>
            <a:spLocks noGrp="1"/>
          </p:cNvSpPr>
          <p:nvPr>
            <p:ph idx="1"/>
          </p:nvPr>
        </p:nvSpPr>
        <p:spPr/>
        <p:txBody>
          <a:bodyPr/>
          <a:lstStyle/>
          <a:p>
            <a:pPr>
              <a:buClr>
                <a:srgbClr val="990000"/>
              </a:buClr>
              <a:buSzPct val="120000"/>
              <a:buFont typeface="Wingdings" pitchFamily="2" charset="2"/>
              <a:buChar char="§"/>
            </a:pPr>
            <a:r>
              <a:rPr lang="en-CA" dirty="0" smtClean="0">
                <a:latin typeface="Verdana" pitchFamily="-112" charset="0"/>
              </a:rPr>
              <a:t>UR Librarian and Archivists’ policy - congratulations!</a:t>
            </a:r>
          </a:p>
          <a:p>
            <a:pPr>
              <a:buClr>
                <a:srgbClr val="990000"/>
              </a:buClr>
              <a:buSzPct val="120000"/>
              <a:buFont typeface="Wingdings" pitchFamily="2" charset="2"/>
              <a:buChar char="§"/>
            </a:pPr>
            <a:r>
              <a:rPr lang="en-CA" dirty="0" smtClean="0">
                <a:latin typeface="Verdana" pitchFamily="-112" charset="0"/>
              </a:rPr>
              <a:t>Faculty permissions: Harvard / MIT policy</a:t>
            </a:r>
          </a:p>
          <a:p>
            <a:pPr>
              <a:buClr>
                <a:srgbClr val="990000"/>
              </a:buClr>
              <a:buSzPct val="120000"/>
              <a:buFont typeface="Wingdings" pitchFamily="2" charset="2"/>
              <a:buChar char="§"/>
            </a:pPr>
            <a:r>
              <a:rPr lang="en-CA" dirty="0" smtClean="0">
                <a:latin typeface="Verdana" pitchFamily="-112" charset="0"/>
              </a:rPr>
              <a:t>Institutional policy: University of Liège</a:t>
            </a:r>
          </a:p>
          <a:p>
            <a:pPr>
              <a:buClr>
                <a:srgbClr val="990000"/>
              </a:buClr>
              <a:buSzPct val="120000"/>
              <a:buFont typeface="Wingdings" pitchFamily="2" charset="2"/>
              <a:buChar char="§"/>
            </a:pPr>
            <a:r>
              <a:rPr lang="en-CA" dirty="0" smtClean="0">
                <a:latin typeface="Verdana" pitchFamily="-112" charset="0"/>
              </a:rPr>
              <a:t>Why policy? Help faculty succeed by:</a:t>
            </a:r>
          </a:p>
          <a:p>
            <a:pPr lvl="1">
              <a:buClr>
                <a:srgbClr val="990000"/>
              </a:buClr>
              <a:buSzPct val="120000"/>
              <a:buFont typeface="Wingdings" pitchFamily="2" charset="2"/>
              <a:buChar char="§"/>
            </a:pPr>
            <a:r>
              <a:rPr lang="en-CA" dirty="0" smtClean="0">
                <a:latin typeface="Verdana" pitchFamily="-112" charset="0"/>
              </a:rPr>
              <a:t>Making sure meet requirements of funders</a:t>
            </a:r>
          </a:p>
          <a:p>
            <a:pPr lvl="1">
              <a:buClr>
                <a:srgbClr val="990000"/>
              </a:buClr>
              <a:buSzPct val="120000"/>
              <a:buFont typeface="Wingdings" pitchFamily="2" charset="2"/>
              <a:buChar char="§"/>
            </a:pPr>
            <a:r>
              <a:rPr lang="en-CA" dirty="0" smtClean="0">
                <a:latin typeface="Verdana" pitchFamily="-112" charset="0"/>
              </a:rPr>
              <a:t>Impress with knowledge dissemination</a:t>
            </a:r>
          </a:p>
          <a:p>
            <a:pPr lvl="1">
              <a:buClr>
                <a:srgbClr val="990000"/>
              </a:buClr>
              <a:buSzPct val="120000"/>
              <a:buFont typeface="Wingdings" pitchFamily="2" charset="2"/>
              <a:buChar char="§"/>
            </a:pPr>
            <a:r>
              <a:rPr lang="en-CA" dirty="0" smtClean="0">
                <a:latin typeface="Verdana" pitchFamily="-112" charset="0"/>
              </a:rPr>
              <a:t>Help our funding agencies succeed in getting funding!</a:t>
            </a:r>
          </a:p>
          <a:p>
            <a:pPr>
              <a:buClr>
                <a:srgbClr val="990000"/>
              </a:buClr>
              <a:buSzPct val="120000"/>
              <a:buFont typeface="Wingdings" pitchFamily="2" charset="2"/>
              <a:buChar char="§"/>
            </a:pPr>
            <a:r>
              <a:rPr lang="en-CA" dirty="0" smtClean="0">
                <a:latin typeface="Verdana" pitchFamily="-112" charset="0"/>
              </a:rPr>
              <a:t>Data management template</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MIT Faculty Open Access Policy</a:t>
            </a:r>
            <a:endParaRPr lang="en-US" dirty="0"/>
          </a:p>
        </p:txBody>
      </p:sp>
      <p:sp>
        <p:nvSpPr>
          <p:cNvPr id="3" name="Content Placeholder 2"/>
          <p:cNvSpPr>
            <a:spLocks noGrp="1"/>
          </p:cNvSpPr>
          <p:nvPr>
            <p:ph idx="1"/>
          </p:nvPr>
        </p:nvSpPr>
        <p:spPr>
          <a:xfrm>
            <a:off x="685800" y="1196752"/>
            <a:ext cx="7772400" cy="3886200"/>
          </a:xfrm>
        </p:spPr>
        <p:txBody>
          <a:bodyPr/>
          <a:lstStyle/>
          <a:p>
            <a:pPr marL="0" indent="0">
              <a:buNone/>
            </a:pPr>
            <a:r>
              <a:rPr lang="en-US" sz="1800" dirty="0"/>
              <a:t>“Each Faculty member grants to the Massachusetts Institute of Technology nonexclusive permission to make available his or her scholarly articles and to exercise the copyright in those articles for the purpose of open dissemination. In legal terms, each Faculty member grants to MIT a nonexclusive, irrevocable, paid-up, worldwide license to exercise any and all rights under copyright relating to each of his or her scholarly articles, in any medium, provided that the articles are not sold for a profit, and to authorize others to do the same. The policy will apply to all scholarly articles written while the person is a member of the Faculty except for any articles completed before the adoption of this policy and any articles for which the Faculty member entered into an incompatible licensing or assignment agreement before the adoption of this policy. The Provost or Provost’s designate will waive application of the policy for a particular article upon written notification by the author, who informs MIT of the </a:t>
            </a:r>
            <a:r>
              <a:rPr lang="en-US" sz="1800" dirty="0" smtClean="0"/>
              <a:t>reason”.</a:t>
            </a:r>
            <a:endParaRPr lang="en-US" sz="1800" dirty="0"/>
          </a:p>
        </p:txBody>
      </p:sp>
    </p:spTree>
    <p:extLst>
      <p:ext uri="{BB962C8B-B14F-4D97-AF65-F5344CB8AC3E}">
        <p14:creationId xmlns:p14="http://schemas.microsoft.com/office/powerpoint/2010/main" val="3428320183"/>
      </p:ext>
    </p:extLst>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548680"/>
            <a:ext cx="6553200" cy="914400"/>
          </a:xfrm>
        </p:spPr>
        <p:txBody>
          <a:bodyPr/>
          <a:lstStyle/>
          <a:p>
            <a:r>
              <a:rPr lang="en-US" dirty="0" err="1" smtClean="0"/>
              <a:t>Université</a:t>
            </a:r>
            <a:r>
              <a:rPr lang="en-US" dirty="0" smtClean="0"/>
              <a:t> de </a:t>
            </a:r>
            <a:r>
              <a:rPr lang="en-US" dirty="0"/>
              <a:t>Liège </a:t>
            </a:r>
            <a:r>
              <a:rPr lang="en-US" dirty="0" smtClean="0"/>
              <a:t/>
            </a:r>
            <a:br>
              <a:rPr lang="en-US" dirty="0" smtClean="0"/>
            </a:br>
            <a:r>
              <a:rPr lang="en-US" sz="2400" dirty="0" smtClean="0"/>
              <a:t>http</a:t>
            </a:r>
            <a:r>
              <a:rPr lang="en-US" sz="2400" dirty="0"/>
              <a:t>://</a:t>
            </a:r>
            <a:r>
              <a:rPr lang="en-US" sz="2400" dirty="0" err="1"/>
              <a:t>recteur.blogs.ulg.ac.be</a:t>
            </a:r>
            <a:r>
              <a:rPr lang="en-US" sz="2400" dirty="0"/>
              <a:t>/?p=103</a:t>
            </a:r>
          </a:p>
        </p:txBody>
      </p:sp>
      <p:pic>
        <p:nvPicPr>
          <p:cNvPr id="4" name="Content Placeholder 3" descr="liege.jpg"/>
          <p:cNvPicPr>
            <a:picLocks noGrp="1" noChangeAspect="1"/>
          </p:cNvPicPr>
          <p:nvPr>
            <p:ph idx="1"/>
          </p:nvPr>
        </p:nvPicPr>
        <p:blipFill>
          <a:blip r:embed="rId2">
            <a:extLst>
              <a:ext uri="{28A0092B-C50C-407E-A947-70E740481C1C}">
                <a14:useLocalDpi xmlns:a14="http://schemas.microsoft.com/office/drawing/2010/main" val="0"/>
              </a:ext>
            </a:extLst>
          </a:blip>
          <a:srcRect t="19369" b="19369"/>
          <a:stretch>
            <a:fillRect/>
          </a:stretch>
        </p:blipFill>
        <p:spPr/>
      </p:pic>
    </p:spTree>
    <p:extLst>
      <p:ext uri="{BB962C8B-B14F-4D97-AF65-F5344CB8AC3E}">
        <p14:creationId xmlns:p14="http://schemas.microsoft.com/office/powerpoint/2010/main" val="3851085206"/>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5" name="TextBox 4"/>
          <p:cNvSpPr txBox="1"/>
          <p:nvPr/>
        </p:nvSpPr>
        <p:spPr>
          <a:xfrm>
            <a:off x="3464765" y="6096000"/>
            <a:ext cx="2381181" cy="461665"/>
          </a:xfrm>
          <a:prstGeom prst="rect">
            <a:avLst/>
          </a:prstGeom>
          <a:noFill/>
        </p:spPr>
        <p:txBody>
          <a:bodyPr wrap="none" rtlCol="0">
            <a:spAutoFit/>
          </a:bodyPr>
          <a:lstStyle/>
          <a:p>
            <a:r>
              <a:rPr lang="en-US" dirty="0" smtClean="0">
                <a:solidFill>
                  <a:srgbClr val="990000"/>
                </a:solidFill>
              </a:rPr>
              <a:t>Heather Morrison</a:t>
            </a:r>
            <a:endParaRPr lang="en-US" dirty="0">
              <a:solidFill>
                <a:srgbClr val="990000"/>
              </a:solidFill>
            </a:endParaRPr>
          </a:p>
        </p:txBody>
      </p:sp>
      <p:sp>
        <p:nvSpPr>
          <p:cNvPr id="6" name="Content Placeholder 5"/>
          <p:cNvSpPr>
            <a:spLocks noGrp="1"/>
          </p:cNvSpPr>
          <p:nvPr>
            <p:ph idx="1"/>
          </p:nvPr>
        </p:nvSpPr>
        <p:spPr/>
        <p:txBody>
          <a:bodyPr/>
          <a:lstStyle/>
          <a:p>
            <a:pPr>
              <a:buNone/>
            </a:pPr>
            <a:r>
              <a:rPr lang="en-US" dirty="0" smtClean="0"/>
              <a:t> </a:t>
            </a:r>
            <a:endParaRPr lang="en-US" dirty="0"/>
          </a:p>
        </p:txBody>
      </p:sp>
      <p:pic>
        <p:nvPicPr>
          <p:cNvPr id="8" name="Picture 7" descr="ecommonsusask.jpg"/>
          <p:cNvPicPr>
            <a:picLocks noChangeAspect="1"/>
          </p:cNvPicPr>
          <p:nvPr/>
        </p:nvPicPr>
        <p:blipFill>
          <a:blip r:embed="rId2"/>
          <a:stretch>
            <a:fillRect/>
          </a:stretch>
        </p:blipFill>
        <p:spPr>
          <a:xfrm>
            <a:off x="457200" y="825759"/>
            <a:ext cx="8194063" cy="4665600"/>
          </a:xfrm>
          <a:prstGeom prst="rect">
            <a:avLst/>
          </a:prstGeom>
        </p:spPr>
      </p:pic>
    </p:spTree>
    <p:extLst>
      <p:ext uri="{BB962C8B-B14F-4D97-AF65-F5344CB8AC3E}">
        <p14:creationId xmlns:p14="http://schemas.microsoft.com/office/powerpoint/2010/main" val="3320350301"/>
      </p:ext>
    </p:extLst>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Library journal publishing</a:t>
            </a:r>
            <a:endParaRPr lang="en-US" dirty="0"/>
          </a:p>
        </p:txBody>
      </p:sp>
      <p:sp>
        <p:nvSpPr>
          <p:cNvPr id="3" name="Content Placeholder 2"/>
          <p:cNvSpPr>
            <a:spLocks noGrp="1"/>
          </p:cNvSpPr>
          <p:nvPr>
            <p:ph idx="1"/>
          </p:nvPr>
        </p:nvSpPr>
        <p:spPr/>
        <p:txBody>
          <a:bodyPr/>
          <a:lstStyle/>
          <a:p>
            <a:r>
              <a:rPr lang="en-US" dirty="0" smtClean="0"/>
              <a:t>Edgar &amp; </a:t>
            </a:r>
            <a:r>
              <a:rPr lang="en-US" dirty="0" err="1" smtClean="0"/>
              <a:t>Willinsky</a:t>
            </a:r>
            <a:r>
              <a:rPr lang="en-US" dirty="0"/>
              <a:t> </a:t>
            </a:r>
            <a:r>
              <a:rPr lang="en-US" dirty="0" smtClean="0"/>
              <a:t>2010 OJS survey (900 journals): average expenditure $188 / article </a:t>
            </a:r>
          </a:p>
          <a:p>
            <a:r>
              <a:rPr lang="en-US" dirty="0" smtClean="0"/>
              <a:t>Global average library expenditure ~ $4,500 / article</a:t>
            </a:r>
          </a:p>
          <a:p>
            <a:r>
              <a:rPr lang="en-US" dirty="0" smtClean="0"/>
              <a:t>=	self-publishing could save up to 96% of current spend</a:t>
            </a:r>
          </a:p>
          <a:p>
            <a:r>
              <a:rPr lang="en-US" dirty="0" smtClean="0"/>
              <a:t>Renaissance of scholar-led publishing</a:t>
            </a:r>
          </a:p>
          <a:p>
            <a:r>
              <a:rPr lang="en-US" dirty="0" smtClean="0"/>
              <a:t>Needs further research (resource requirements, infrastructure costs)</a:t>
            </a:r>
          </a:p>
          <a:p>
            <a:r>
              <a:rPr lang="en-US" dirty="0" smtClean="0"/>
              <a:t>Standard university library service (Taylor, Morrison, Owen, </a:t>
            </a:r>
            <a:r>
              <a:rPr lang="en-US" dirty="0" err="1" smtClean="0"/>
              <a:t>Vézina</a:t>
            </a:r>
            <a:r>
              <a:rPr lang="en-US" dirty="0" smtClean="0"/>
              <a:t> &amp; Waller; Hahn)</a:t>
            </a:r>
          </a:p>
          <a:p>
            <a:endParaRPr lang="en-US" dirty="0"/>
          </a:p>
        </p:txBody>
      </p:sp>
    </p:spTree>
    <p:extLst>
      <p:ext uri="{BB962C8B-B14F-4D97-AF65-F5344CB8AC3E}">
        <p14:creationId xmlns:p14="http://schemas.microsoft.com/office/powerpoint/2010/main" val="1224376699"/>
      </p:ext>
    </p:extLst>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70384"/>
            <a:ext cx="6553200" cy="914400"/>
          </a:xfrm>
        </p:spPr>
        <p:txBody>
          <a:bodyPr/>
          <a:lstStyle/>
          <a:p>
            <a:r>
              <a:rPr lang="en-CA" dirty="0">
                <a:latin typeface="Verdana" pitchFamily="-112" charset="0"/>
              </a:rPr>
              <a:t>Publishing advice </a:t>
            </a:r>
            <a:r>
              <a:rPr lang="en-CA" dirty="0" smtClean="0">
                <a:latin typeface="Verdana" pitchFamily="-112" charset="0"/>
              </a:rPr>
              <a:t>&amp; support for faculty and grad students</a:t>
            </a:r>
            <a:r>
              <a:rPr lang="en-CA" dirty="0">
                <a:latin typeface="Verdana" pitchFamily="-112" charset="0"/>
              </a:rPr>
              <a:t/>
            </a:r>
            <a:br>
              <a:rPr lang="en-CA" dirty="0">
                <a:latin typeface="Verdana" pitchFamily="-112" charset="0"/>
              </a:rPr>
            </a:br>
            <a:endParaRPr lang="en-US" dirty="0"/>
          </a:p>
        </p:txBody>
      </p:sp>
      <p:sp>
        <p:nvSpPr>
          <p:cNvPr id="5" name="TextBox 4"/>
          <p:cNvSpPr txBox="1"/>
          <p:nvPr/>
        </p:nvSpPr>
        <p:spPr>
          <a:xfrm>
            <a:off x="3464765" y="6096000"/>
            <a:ext cx="2381181" cy="461665"/>
          </a:xfrm>
          <a:prstGeom prst="rect">
            <a:avLst/>
          </a:prstGeom>
          <a:noFill/>
        </p:spPr>
        <p:txBody>
          <a:bodyPr wrap="none" rtlCol="0">
            <a:spAutoFit/>
          </a:bodyPr>
          <a:lstStyle/>
          <a:p>
            <a:r>
              <a:rPr lang="en-US" dirty="0" smtClean="0">
                <a:solidFill>
                  <a:srgbClr val="990000"/>
                </a:solidFill>
              </a:rPr>
              <a:t>Heather Morrison</a:t>
            </a:r>
            <a:endParaRPr lang="en-US" dirty="0">
              <a:solidFill>
                <a:srgbClr val="990000"/>
              </a:solidFill>
            </a:endParaRPr>
          </a:p>
        </p:txBody>
      </p:sp>
      <p:sp>
        <p:nvSpPr>
          <p:cNvPr id="6" name="Content Placeholder 5"/>
          <p:cNvSpPr>
            <a:spLocks noGrp="1"/>
          </p:cNvSpPr>
          <p:nvPr>
            <p:ph idx="1"/>
          </p:nvPr>
        </p:nvSpPr>
        <p:spPr/>
        <p:txBody>
          <a:bodyPr/>
          <a:lstStyle/>
          <a:p>
            <a:pPr>
              <a:buClr>
                <a:srgbClr val="990000"/>
              </a:buClr>
              <a:buSzPct val="120000"/>
              <a:buFont typeface="Wingdings" pitchFamily="2" charset="2"/>
              <a:buChar char="§"/>
            </a:pPr>
            <a:r>
              <a:rPr lang="en-CA" dirty="0" smtClean="0">
                <a:latin typeface="Verdana" pitchFamily="-112" charset="0"/>
              </a:rPr>
              <a:t>Journal start-up or transition</a:t>
            </a:r>
          </a:p>
          <a:p>
            <a:pPr>
              <a:buClr>
                <a:srgbClr val="990000"/>
              </a:buClr>
              <a:buSzPct val="120000"/>
              <a:buFont typeface="Wingdings" pitchFamily="2" charset="2"/>
              <a:buChar char="§"/>
            </a:pPr>
            <a:r>
              <a:rPr lang="en-CA" dirty="0" smtClean="0">
                <a:latin typeface="Verdana" pitchFamily="-112" charset="0"/>
              </a:rPr>
              <a:t>Funding agency policies</a:t>
            </a:r>
          </a:p>
          <a:p>
            <a:pPr>
              <a:buClr>
                <a:srgbClr val="990000"/>
              </a:buClr>
              <a:buSzPct val="120000"/>
              <a:buFont typeface="Wingdings" pitchFamily="2" charset="2"/>
              <a:buChar char="§"/>
            </a:pPr>
            <a:r>
              <a:rPr lang="en-CA" dirty="0" smtClean="0">
                <a:latin typeface="Verdana" pitchFamily="-112" charset="0"/>
              </a:rPr>
              <a:t>Data management plan / template</a:t>
            </a:r>
          </a:p>
          <a:p>
            <a:pPr>
              <a:buClr>
                <a:srgbClr val="990000"/>
              </a:buClr>
              <a:buSzPct val="120000"/>
              <a:buFont typeface="Wingdings" pitchFamily="2" charset="2"/>
              <a:buChar char="§"/>
            </a:pPr>
            <a:r>
              <a:rPr lang="en-CA" dirty="0" err="1" smtClean="0">
                <a:latin typeface="Verdana" pitchFamily="-112" charset="0"/>
              </a:rPr>
              <a:t>Beall’s</a:t>
            </a:r>
            <a:r>
              <a:rPr lang="en-CA" dirty="0" smtClean="0">
                <a:latin typeface="Verdana" pitchFamily="-112" charset="0"/>
              </a:rPr>
              <a:t> list</a:t>
            </a:r>
          </a:p>
          <a:p>
            <a:pPr>
              <a:buClr>
                <a:srgbClr val="990000"/>
              </a:buClr>
              <a:buSzPct val="120000"/>
              <a:buFont typeface="Wingdings" pitchFamily="2" charset="2"/>
              <a:buChar char="§"/>
            </a:pPr>
            <a:r>
              <a:rPr lang="en-CA" dirty="0" smtClean="0">
                <a:latin typeface="Verdana" pitchFamily="-112" charset="0"/>
              </a:rPr>
              <a:t>Journal ownership</a:t>
            </a:r>
          </a:p>
          <a:p>
            <a:pPr>
              <a:buClr>
                <a:srgbClr val="990000"/>
              </a:buClr>
              <a:buSzPct val="120000"/>
              <a:buFont typeface="Wingdings" pitchFamily="2" charset="2"/>
              <a:buChar char="§"/>
            </a:pPr>
            <a:r>
              <a:rPr lang="en-CA" dirty="0" smtClean="0">
                <a:latin typeface="Verdana" pitchFamily="-112" charset="0"/>
              </a:rPr>
              <a:t>Journal article turnaround time</a:t>
            </a:r>
          </a:p>
          <a:p>
            <a:pPr>
              <a:buClr>
                <a:srgbClr val="990000"/>
              </a:buClr>
              <a:buSzPct val="120000"/>
              <a:buFont typeface="Wingdings" pitchFamily="2" charset="2"/>
              <a:buChar char="§"/>
            </a:pPr>
            <a:r>
              <a:rPr lang="en-CA" dirty="0" smtClean="0">
                <a:latin typeface="Verdana" pitchFamily="-112" charset="0"/>
              </a:rPr>
              <a:t>Author’s copyright</a:t>
            </a:r>
          </a:p>
          <a:p>
            <a:pPr lvl="1">
              <a:buClr>
                <a:srgbClr val="990000"/>
              </a:buClr>
              <a:buSzPct val="120000"/>
              <a:buFont typeface="Wingdings" pitchFamily="2" charset="2"/>
              <a:buChar char="§"/>
            </a:pPr>
            <a:r>
              <a:rPr lang="en-CA" dirty="0" smtClean="0">
                <a:latin typeface="Verdana" pitchFamily="-112" charset="0"/>
              </a:rPr>
              <a:t>Rights retention (articles and other works)</a:t>
            </a:r>
          </a:p>
          <a:p>
            <a:pPr lvl="1">
              <a:buClr>
                <a:srgbClr val="990000"/>
              </a:buClr>
              <a:buSzPct val="120000"/>
              <a:buFont typeface="Wingdings" pitchFamily="2" charset="2"/>
              <a:buChar char="§"/>
            </a:pPr>
            <a:r>
              <a:rPr lang="en-CA" dirty="0" smtClean="0">
                <a:latin typeface="Verdana" pitchFamily="-112" charset="0"/>
              </a:rPr>
              <a:t>Creative Commons options</a:t>
            </a:r>
          </a:p>
          <a:p>
            <a:pPr lvl="1">
              <a:buClr>
                <a:srgbClr val="990000"/>
              </a:buClr>
              <a:buSzPct val="120000"/>
              <a:buFont typeface="Wingdings" pitchFamily="2" charset="2"/>
              <a:buChar char="§"/>
            </a:pPr>
            <a:r>
              <a:rPr lang="en-CA" dirty="0" smtClean="0">
                <a:latin typeface="Verdana" pitchFamily="-112" charset="0"/>
              </a:rPr>
              <a:t>Negotiating royalties &amp; rights (monographs)</a:t>
            </a:r>
          </a:p>
          <a:p>
            <a:pPr lvl="1">
              <a:buClr>
                <a:srgbClr val="990000"/>
              </a:buClr>
              <a:buSzPct val="120000"/>
              <a:buFont typeface="Wingdings" pitchFamily="2" charset="2"/>
              <a:buChar char="§"/>
            </a:pPr>
            <a:r>
              <a:rPr lang="en-CA" dirty="0" smtClean="0">
                <a:latin typeface="Verdana" pitchFamily="-112" charset="0"/>
              </a:rPr>
              <a:t>Attribution rights </a:t>
            </a:r>
            <a:r>
              <a:rPr lang="en-CA" dirty="0">
                <a:latin typeface="Verdana" pitchFamily="-112" charset="0"/>
              </a:rPr>
              <a:t>(</a:t>
            </a:r>
            <a:r>
              <a:rPr lang="en-CA" dirty="0" err="1" smtClean="0">
                <a:latin typeface="Verdana" pitchFamily="-112" charset="0"/>
              </a:rPr>
              <a:t>encyclopedia</a:t>
            </a:r>
            <a:r>
              <a:rPr lang="en-CA" dirty="0" smtClean="0">
                <a:latin typeface="Verdana" pitchFamily="-112" charset="0"/>
              </a:rPr>
              <a:t> articles)</a:t>
            </a:r>
          </a:p>
        </p:txBody>
      </p:sp>
    </p:spTree>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Open access archives / digital repositories</a:t>
            </a:r>
            <a:endParaRPr lang="en-US" dirty="0"/>
          </a:p>
        </p:txBody>
      </p:sp>
      <p:sp>
        <p:nvSpPr>
          <p:cNvPr id="5" name="TextBox 4"/>
          <p:cNvSpPr txBox="1"/>
          <p:nvPr/>
        </p:nvSpPr>
        <p:spPr>
          <a:xfrm>
            <a:off x="3464765" y="6096000"/>
            <a:ext cx="2381181" cy="461665"/>
          </a:xfrm>
          <a:prstGeom prst="rect">
            <a:avLst/>
          </a:prstGeom>
          <a:noFill/>
        </p:spPr>
        <p:txBody>
          <a:bodyPr wrap="none" rtlCol="0">
            <a:spAutoFit/>
          </a:bodyPr>
          <a:lstStyle/>
          <a:p>
            <a:r>
              <a:rPr lang="en-US" dirty="0" smtClean="0">
                <a:solidFill>
                  <a:srgbClr val="990000"/>
                </a:solidFill>
              </a:rPr>
              <a:t>Heather Morrison</a:t>
            </a:r>
            <a:endParaRPr lang="en-US" dirty="0">
              <a:solidFill>
                <a:srgbClr val="990000"/>
              </a:solidFill>
            </a:endParaRPr>
          </a:p>
        </p:txBody>
      </p:sp>
      <p:sp>
        <p:nvSpPr>
          <p:cNvPr id="6" name="Content Placeholder 5"/>
          <p:cNvSpPr>
            <a:spLocks noGrp="1"/>
          </p:cNvSpPr>
          <p:nvPr>
            <p:ph idx="1"/>
          </p:nvPr>
        </p:nvSpPr>
        <p:spPr/>
        <p:txBody>
          <a:bodyPr/>
          <a:lstStyle/>
          <a:p>
            <a:pPr>
              <a:buClr>
                <a:srgbClr val="990000"/>
              </a:buClr>
              <a:buSzPct val="120000"/>
              <a:buFont typeface="Wingdings" pitchFamily="2" charset="2"/>
              <a:buChar char="§"/>
            </a:pPr>
            <a:r>
              <a:rPr lang="en-CA" dirty="0" smtClean="0">
                <a:latin typeface="Verdana" pitchFamily="-112" charset="0"/>
              </a:rPr>
              <a:t>Theses</a:t>
            </a:r>
          </a:p>
          <a:p>
            <a:pPr>
              <a:buClr>
                <a:srgbClr val="990000"/>
              </a:buClr>
              <a:buSzPct val="120000"/>
              <a:buFont typeface="Wingdings" pitchFamily="2" charset="2"/>
              <a:buChar char="§"/>
            </a:pPr>
            <a:r>
              <a:rPr lang="en-CA" dirty="0" smtClean="0">
                <a:latin typeface="Verdana" pitchFamily="-112" charset="0"/>
              </a:rPr>
              <a:t>Scholarly articles, books, book chapters, etc.</a:t>
            </a:r>
          </a:p>
          <a:p>
            <a:pPr>
              <a:buClr>
                <a:srgbClr val="990000"/>
              </a:buClr>
              <a:buSzPct val="120000"/>
              <a:buFont typeface="Wingdings" pitchFamily="2" charset="2"/>
              <a:buChar char="§"/>
            </a:pPr>
            <a:r>
              <a:rPr lang="en-CA" dirty="0" smtClean="0">
                <a:latin typeface="Verdana" pitchFamily="-112" charset="0"/>
              </a:rPr>
              <a:t>Research data</a:t>
            </a:r>
          </a:p>
          <a:p>
            <a:pPr marL="0" indent="0">
              <a:buClr>
                <a:srgbClr val="990000"/>
              </a:buClr>
              <a:buSzPct val="120000"/>
              <a:buNone/>
            </a:pPr>
            <a:endParaRPr lang="en-CA" dirty="0" smtClean="0">
              <a:latin typeface="Verdana" pitchFamily="-112" charset="0"/>
            </a:endParaRPr>
          </a:p>
          <a:p>
            <a:endParaRPr lang="en-US" dirty="0"/>
          </a:p>
        </p:txBody>
      </p:sp>
    </p:spTree>
    <p:extLst>
      <p:ext uri="{BB962C8B-B14F-4D97-AF65-F5344CB8AC3E}">
        <p14:creationId xmlns:p14="http://schemas.microsoft.com/office/powerpoint/2010/main" val="1422546937"/>
      </p:ext>
    </p:extLst>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Synergies library &amp; other departments</a:t>
            </a:r>
            <a:endParaRPr lang="en-US" dirty="0"/>
          </a:p>
        </p:txBody>
      </p:sp>
      <p:sp>
        <p:nvSpPr>
          <p:cNvPr id="5" name="TextBox 4"/>
          <p:cNvSpPr txBox="1"/>
          <p:nvPr/>
        </p:nvSpPr>
        <p:spPr>
          <a:xfrm>
            <a:off x="3464765" y="6096000"/>
            <a:ext cx="2381181" cy="461665"/>
          </a:xfrm>
          <a:prstGeom prst="rect">
            <a:avLst/>
          </a:prstGeom>
          <a:noFill/>
        </p:spPr>
        <p:txBody>
          <a:bodyPr wrap="none" rtlCol="0">
            <a:spAutoFit/>
          </a:bodyPr>
          <a:lstStyle/>
          <a:p>
            <a:r>
              <a:rPr lang="en-US" dirty="0" smtClean="0">
                <a:solidFill>
                  <a:srgbClr val="990000"/>
                </a:solidFill>
              </a:rPr>
              <a:t>Heather Morrison</a:t>
            </a:r>
            <a:endParaRPr lang="en-US" dirty="0">
              <a:solidFill>
                <a:srgbClr val="990000"/>
              </a:solidFill>
            </a:endParaRPr>
          </a:p>
        </p:txBody>
      </p:sp>
      <p:sp>
        <p:nvSpPr>
          <p:cNvPr id="6" name="Content Placeholder 5"/>
          <p:cNvSpPr>
            <a:spLocks noGrp="1"/>
          </p:cNvSpPr>
          <p:nvPr>
            <p:ph idx="1"/>
          </p:nvPr>
        </p:nvSpPr>
        <p:spPr/>
        <p:txBody>
          <a:bodyPr/>
          <a:lstStyle/>
          <a:p>
            <a:r>
              <a:rPr lang="en-US" dirty="0" smtClean="0"/>
              <a:t>Meeting funding agency policies</a:t>
            </a:r>
          </a:p>
          <a:p>
            <a:r>
              <a:rPr lang="en-US" dirty="0" smtClean="0"/>
              <a:t>Where to publish</a:t>
            </a:r>
          </a:p>
          <a:p>
            <a:r>
              <a:rPr lang="en-US" dirty="0" smtClean="0"/>
              <a:t>Local publishing</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US" dirty="0"/>
          </a:p>
        </p:txBody>
      </p:sp>
      <p:sp>
        <p:nvSpPr>
          <p:cNvPr id="5" name="TextBox 4"/>
          <p:cNvSpPr txBox="1"/>
          <p:nvPr/>
        </p:nvSpPr>
        <p:spPr>
          <a:xfrm>
            <a:off x="3464765" y="6096000"/>
            <a:ext cx="2381181" cy="461665"/>
          </a:xfrm>
          <a:prstGeom prst="rect">
            <a:avLst/>
          </a:prstGeom>
          <a:noFill/>
        </p:spPr>
        <p:txBody>
          <a:bodyPr wrap="none" rtlCol="0">
            <a:spAutoFit/>
          </a:bodyPr>
          <a:lstStyle/>
          <a:p>
            <a:r>
              <a:rPr lang="en-US" dirty="0" smtClean="0">
                <a:solidFill>
                  <a:srgbClr val="990000"/>
                </a:solidFill>
              </a:rPr>
              <a:t>Heather Morrison</a:t>
            </a:r>
            <a:endParaRPr lang="en-US" dirty="0">
              <a:solidFill>
                <a:srgbClr val="990000"/>
              </a:solidFill>
            </a:endParaRPr>
          </a:p>
        </p:txBody>
      </p:sp>
      <p:sp>
        <p:nvSpPr>
          <p:cNvPr id="6" name="Content Placeholder 5"/>
          <p:cNvSpPr>
            <a:spLocks noGrp="1"/>
          </p:cNvSpPr>
          <p:nvPr>
            <p:ph idx="1"/>
          </p:nvPr>
        </p:nvSpPr>
        <p:spPr/>
        <p:txBody>
          <a:bodyPr/>
          <a:lstStyle/>
          <a:p>
            <a:r>
              <a:rPr lang="en-US" dirty="0" smtClean="0"/>
              <a:t>Open Access is happening, and that’s a good thing</a:t>
            </a:r>
          </a:p>
          <a:p>
            <a:r>
              <a:rPr lang="en-US" dirty="0" smtClean="0"/>
              <a:t>Research funding agencies prefer OA and increasingly require it</a:t>
            </a:r>
          </a:p>
          <a:p>
            <a:r>
              <a:rPr lang="en-US" dirty="0" smtClean="0"/>
              <a:t>Institutions looking at OA policy</a:t>
            </a:r>
          </a:p>
          <a:p>
            <a:r>
              <a:rPr lang="en-US" dirty="0" smtClean="0"/>
              <a:t>A lot of work needed to transition to OA</a:t>
            </a:r>
          </a:p>
          <a:p>
            <a:r>
              <a:rPr lang="en-US" dirty="0" smtClean="0"/>
              <a:t>Synergies between scholars, libraries and other university departments</a:t>
            </a:r>
          </a:p>
          <a:p>
            <a:r>
              <a:rPr lang="en-US" dirty="0" smtClean="0"/>
              <a:t>University of Regina </a:t>
            </a:r>
            <a:endParaRPr lang="en-US" dirty="0"/>
          </a:p>
        </p:txBody>
      </p:sp>
    </p:spTree>
    <p:extLst>
      <p:ext uri="{BB962C8B-B14F-4D97-AF65-F5344CB8AC3E}">
        <p14:creationId xmlns:p14="http://schemas.microsoft.com/office/powerpoint/2010/main" val="1841402278"/>
      </p:ext>
    </p:extLst>
  </p:cSld>
  <p:clrMapOvr>
    <a:masterClrMapping/>
  </p:clrMapOvr>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Verdana" pitchFamily="-112" charset="0"/>
              </a:rPr>
              <a:t>References</a:t>
            </a:r>
            <a:endParaRPr lang="en-US" dirty="0"/>
          </a:p>
        </p:txBody>
      </p:sp>
      <p:sp>
        <p:nvSpPr>
          <p:cNvPr id="5" name="TextBox 4"/>
          <p:cNvSpPr txBox="1"/>
          <p:nvPr/>
        </p:nvSpPr>
        <p:spPr>
          <a:xfrm>
            <a:off x="3464765" y="6096000"/>
            <a:ext cx="2381181" cy="461665"/>
          </a:xfrm>
          <a:prstGeom prst="rect">
            <a:avLst/>
          </a:prstGeom>
          <a:noFill/>
        </p:spPr>
        <p:txBody>
          <a:bodyPr wrap="none" rtlCol="0">
            <a:spAutoFit/>
          </a:bodyPr>
          <a:lstStyle/>
          <a:p>
            <a:r>
              <a:rPr lang="en-US" dirty="0" smtClean="0">
                <a:solidFill>
                  <a:srgbClr val="990000"/>
                </a:solidFill>
              </a:rPr>
              <a:t>Heather Morrison</a:t>
            </a:r>
            <a:endParaRPr lang="en-US" dirty="0">
              <a:solidFill>
                <a:srgbClr val="990000"/>
              </a:solidFill>
            </a:endParaRPr>
          </a:p>
        </p:txBody>
      </p:sp>
      <p:sp>
        <p:nvSpPr>
          <p:cNvPr id="6" name="Content Placeholder 5"/>
          <p:cNvSpPr>
            <a:spLocks noGrp="1"/>
          </p:cNvSpPr>
          <p:nvPr>
            <p:ph idx="1"/>
          </p:nvPr>
        </p:nvSpPr>
        <p:spPr>
          <a:xfrm>
            <a:off x="685800" y="1196752"/>
            <a:ext cx="7772400" cy="3886200"/>
          </a:xfrm>
        </p:spPr>
        <p:txBody>
          <a:bodyPr/>
          <a:lstStyle/>
          <a:p>
            <a:pPr>
              <a:buClr>
                <a:srgbClr val="990000"/>
              </a:buClr>
              <a:buSzPct val="120000"/>
              <a:buFont typeface="Wingdings" pitchFamily="2" charset="2"/>
              <a:buChar char="§"/>
            </a:pPr>
            <a:r>
              <a:rPr lang="en-US" sz="1600" dirty="0">
                <a:latin typeface="Verdana" pitchFamily="-112" charset="0"/>
              </a:rPr>
              <a:t>Hahn, K. (2008). Research library publishing services: new options for university publishing. Association of Research Libraries </a:t>
            </a:r>
            <a:r>
              <a:rPr lang="en-US" sz="1600" dirty="0">
                <a:latin typeface="Verdana" pitchFamily="-112" charset="0"/>
                <a:hlinkClick r:id="rId2"/>
              </a:rPr>
              <a:t>http://www.arl.org/storage/documents/publications/research-library-publishing-services-mar08.</a:t>
            </a:r>
            <a:r>
              <a:rPr lang="en-US" sz="1600" dirty="0" smtClean="0">
                <a:latin typeface="Verdana" pitchFamily="-112" charset="0"/>
                <a:hlinkClick r:id="rId2"/>
              </a:rPr>
              <a:t>pdf</a:t>
            </a:r>
            <a:endParaRPr lang="en-US" sz="1600" dirty="0" smtClean="0">
              <a:latin typeface="Verdana" pitchFamily="-112" charset="0"/>
            </a:endParaRPr>
          </a:p>
          <a:p>
            <a:pPr>
              <a:buClr>
                <a:srgbClr val="990000"/>
              </a:buClr>
              <a:buSzPct val="120000"/>
              <a:buFont typeface="Wingdings" pitchFamily="2" charset="2"/>
              <a:buChar char="§"/>
            </a:pPr>
            <a:r>
              <a:rPr lang="en-US" sz="1600" dirty="0">
                <a:latin typeface="Verdana" pitchFamily="-112" charset="0"/>
              </a:rPr>
              <a:t>MIT Faculty Open Access Policy. </a:t>
            </a:r>
            <a:r>
              <a:rPr lang="en-US" sz="1600" dirty="0">
                <a:latin typeface="Verdana" pitchFamily="-112" charset="0"/>
                <a:hlinkClick r:id="rId3"/>
              </a:rPr>
              <a:t>http://libraries.mit.edu/scholarly/mit-open-access/open-access-at-mit/mit-open-access-policy</a:t>
            </a:r>
            <a:r>
              <a:rPr lang="en-US" sz="1600" dirty="0" smtClean="0">
                <a:latin typeface="Verdana" pitchFamily="-112" charset="0"/>
                <a:hlinkClick r:id="rId3"/>
              </a:rPr>
              <a:t>/</a:t>
            </a:r>
            <a:endParaRPr lang="en-CA" sz="1600" dirty="0" smtClean="0">
              <a:latin typeface="Verdana" pitchFamily="-112" charset="0"/>
            </a:endParaRPr>
          </a:p>
          <a:p>
            <a:pPr>
              <a:buClr>
                <a:srgbClr val="990000"/>
              </a:buClr>
              <a:buSzPct val="120000"/>
              <a:buFont typeface="Wingdings" pitchFamily="2" charset="2"/>
              <a:buChar char="§"/>
            </a:pPr>
            <a:r>
              <a:rPr lang="en-CA" sz="1600" dirty="0" smtClean="0">
                <a:latin typeface="Verdana" pitchFamily="-112" charset="0"/>
              </a:rPr>
              <a:t>San Francisco Declaration on Research Assessment. </a:t>
            </a:r>
            <a:r>
              <a:rPr lang="en-US" sz="1600" dirty="0" smtClean="0">
                <a:latin typeface="Verdana" pitchFamily="-112" charset="0"/>
                <a:hlinkClick r:id="rId4"/>
              </a:rPr>
              <a:t>http://am.ascb.org/dora/</a:t>
            </a:r>
            <a:endParaRPr lang="en-US" sz="1600" dirty="0" smtClean="0">
              <a:latin typeface="Verdana" pitchFamily="-112" charset="0"/>
            </a:endParaRPr>
          </a:p>
          <a:p>
            <a:pPr>
              <a:buClr>
                <a:srgbClr val="990000"/>
              </a:buClr>
              <a:buSzPct val="120000"/>
              <a:buFont typeface="Wingdings" pitchFamily="2" charset="2"/>
              <a:buChar char="§"/>
            </a:pPr>
            <a:r>
              <a:rPr lang="en-US" sz="1600" dirty="0" err="1" smtClean="0">
                <a:latin typeface="Verdana" pitchFamily="-112" charset="0"/>
              </a:rPr>
              <a:t>Science.gc.ca</a:t>
            </a:r>
            <a:r>
              <a:rPr lang="en-US" sz="1600" dirty="0" smtClean="0">
                <a:latin typeface="Verdana" pitchFamily="-112" charset="0"/>
              </a:rPr>
              <a:t>  (2011) Access to Research Results: Guiding Principles. </a:t>
            </a:r>
            <a:r>
              <a:rPr lang="en-US" sz="1600" dirty="0" smtClean="0">
                <a:latin typeface="Verdana" pitchFamily="-112" charset="0"/>
                <a:hlinkClick r:id="rId5"/>
              </a:rPr>
              <a:t>http://www.science.gc.ca/default.asp?Lang=En&amp;n=9990CB6B-1</a:t>
            </a:r>
            <a:endParaRPr lang="en-US" sz="1600" dirty="0" smtClean="0">
              <a:latin typeface="Verdana" pitchFamily="-112" charset="0"/>
            </a:endParaRPr>
          </a:p>
          <a:p>
            <a:pPr>
              <a:buClr>
                <a:srgbClr val="990000"/>
              </a:buClr>
              <a:buSzPct val="120000"/>
              <a:buFont typeface="Wingdings" pitchFamily="2" charset="2"/>
              <a:buChar char="§"/>
            </a:pPr>
            <a:r>
              <a:rPr lang="en-US" sz="1600" dirty="0" smtClean="0">
                <a:latin typeface="Verdana" pitchFamily="-112" charset="0"/>
              </a:rPr>
              <a:t>Science-Metric (2013). Open access reaches a tipping point. </a:t>
            </a:r>
            <a:r>
              <a:rPr lang="en-US" sz="1600" dirty="0" smtClean="0">
                <a:latin typeface="Verdana" pitchFamily="-112" charset="0"/>
                <a:hlinkClick r:id="rId6"/>
              </a:rPr>
              <a:t>http://www.science-metrix.com/eng/news_13_08.htm</a:t>
            </a:r>
            <a:endParaRPr lang="en-US" sz="1600" dirty="0" smtClean="0">
              <a:latin typeface="Verdana" pitchFamily="-112" charset="0"/>
            </a:endParaRPr>
          </a:p>
          <a:p>
            <a:pPr>
              <a:buClr>
                <a:srgbClr val="990000"/>
              </a:buClr>
              <a:buSzPct val="120000"/>
              <a:buFont typeface="Wingdings" pitchFamily="2" charset="2"/>
              <a:buChar char="§"/>
            </a:pPr>
            <a:r>
              <a:rPr lang="en-US" sz="1600" dirty="0" err="1" smtClean="0">
                <a:latin typeface="Verdana" pitchFamily="-112" charset="0"/>
              </a:rPr>
              <a:t>Suber</a:t>
            </a:r>
            <a:r>
              <a:rPr lang="en-US" sz="1600" dirty="0" smtClean="0">
                <a:latin typeface="Verdana" pitchFamily="-112" charset="0"/>
              </a:rPr>
              <a:t>, P. </a:t>
            </a:r>
            <a:r>
              <a:rPr lang="en-US" sz="1600" dirty="0" err="1" smtClean="0">
                <a:latin typeface="Verdana" pitchFamily="-112" charset="0"/>
              </a:rPr>
              <a:t>n.d.</a:t>
            </a:r>
            <a:r>
              <a:rPr lang="en-US" sz="1600" dirty="0" smtClean="0">
                <a:latin typeface="Verdana" pitchFamily="-112" charset="0"/>
              </a:rPr>
              <a:t> Open </a:t>
            </a:r>
            <a:r>
              <a:rPr lang="en-US" sz="1600" dirty="0">
                <a:latin typeface="Verdana" pitchFamily="-112" charset="0"/>
              </a:rPr>
              <a:t>Access Overview </a:t>
            </a:r>
            <a:r>
              <a:rPr lang="en-US" sz="1600" dirty="0">
                <a:latin typeface="Verdana" pitchFamily="-112" charset="0"/>
                <a:hlinkClick r:id="rId7"/>
              </a:rPr>
              <a:t>http://legacy.earlham.edu/~peters/fos/</a:t>
            </a:r>
            <a:r>
              <a:rPr lang="en-US" sz="1600" dirty="0" smtClean="0">
                <a:latin typeface="Verdana" pitchFamily="-112" charset="0"/>
                <a:hlinkClick r:id="rId7"/>
              </a:rPr>
              <a:t>overview.htm</a:t>
            </a:r>
            <a:endParaRPr lang="en-US" sz="1600" dirty="0" smtClean="0">
              <a:latin typeface="Verdana" pitchFamily="-112" charset="0"/>
            </a:endParaRPr>
          </a:p>
          <a:p>
            <a:pPr>
              <a:buClr>
                <a:srgbClr val="990000"/>
              </a:buClr>
              <a:buSzPct val="120000"/>
              <a:buFont typeface="Wingdings" pitchFamily="2" charset="2"/>
              <a:buChar char="§"/>
            </a:pPr>
            <a:r>
              <a:rPr lang="en-US" sz="1600" dirty="0"/>
              <a:t>Taylor D, Morrison H, Owen B, </a:t>
            </a:r>
            <a:r>
              <a:rPr lang="en-US" sz="1600" dirty="0" err="1"/>
              <a:t>Vézina</a:t>
            </a:r>
            <a:r>
              <a:rPr lang="en-US" sz="1600" dirty="0"/>
              <a:t> K, Waller A. Open Access Publishing in Canada: Current and Future Library and University Press Supports. </a:t>
            </a:r>
            <a:r>
              <a:rPr lang="en-US" sz="1600" i="1" dirty="0"/>
              <a:t>Publications</a:t>
            </a:r>
            <a:r>
              <a:rPr lang="en-US" sz="1600" dirty="0"/>
              <a:t>. 2013; 1(1):27-48. </a:t>
            </a:r>
            <a:r>
              <a:rPr lang="en-US" sz="1600" dirty="0">
                <a:hlinkClick r:id="rId8"/>
              </a:rPr>
              <a:t>http://www.mdpi.com/2304-6775/1/1/27</a:t>
            </a:r>
            <a:endParaRPr lang="en-US" sz="1600" dirty="0"/>
          </a:p>
          <a:p>
            <a:pPr>
              <a:buClr>
                <a:srgbClr val="990000"/>
              </a:buClr>
              <a:buSzPct val="120000"/>
              <a:buFont typeface="Wingdings" pitchFamily="2" charset="2"/>
              <a:buChar char="§"/>
            </a:pPr>
            <a:endParaRPr lang="en-US" sz="1600" dirty="0">
              <a:latin typeface="Verdana" pitchFamily="-112" charset="0"/>
            </a:endParaRPr>
          </a:p>
          <a:p>
            <a:pPr>
              <a:buClr>
                <a:srgbClr val="990000"/>
              </a:buClr>
              <a:buSzPct val="120000"/>
              <a:buFont typeface="Wingdings" pitchFamily="2" charset="2"/>
              <a:buChar char="§"/>
            </a:pPr>
            <a:endParaRPr lang="en-US" sz="1600" dirty="0" smtClean="0">
              <a:latin typeface="Verdana" pitchFamily="-112" charset="0"/>
            </a:endParaRPr>
          </a:p>
          <a:p>
            <a:pPr>
              <a:buClr>
                <a:srgbClr val="990000"/>
              </a:buClr>
              <a:buSzPct val="120000"/>
              <a:buFont typeface="Wingdings" pitchFamily="2" charset="2"/>
              <a:buChar char="§"/>
            </a:pPr>
            <a:endParaRPr lang="en-US" sz="1600" dirty="0" smtClean="0">
              <a:latin typeface="Verdana" pitchFamily="-112" charset="0"/>
            </a:endParaRPr>
          </a:p>
          <a:p>
            <a:pPr marL="0" indent="0">
              <a:buClr>
                <a:srgbClr val="990000"/>
              </a:buClr>
              <a:buSzPct val="120000"/>
              <a:buNone/>
            </a:pPr>
            <a:endParaRPr lang="en-US" sz="1600" dirty="0" smtClean="0">
              <a:latin typeface="Verdana" pitchFamily="-112" charset="0"/>
            </a:endParaRPr>
          </a:p>
          <a:p>
            <a:pPr>
              <a:buClr>
                <a:srgbClr val="990000"/>
              </a:buClr>
              <a:buSzPct val="120000"/>
              <a:buFont typeface="Wingdings" pitchFamily="2" charset="2"/>
              <a:buChar char="§"/>
            </a:pPr>
            <a:endParaRPr lang="en-US" dirty="0" smtClean="0">
              <a:latin typeface="Verdana" pitchFamily="-112" charset="0"/>
            </a:endParaRPr>
          </a:p>
          <a:p>
            <a:pPr>
              <a:buClr>
                <a:srgbClr val="990000"/>
              </a:buClr>
              <a:buSzPct val="120000"/>
              <a:buFont typeface="Wingdings" pitchFamily="2" charset="2"/>
              <a:buChar char="§"/>
            </a:pPr>
            <a:endParaRPr lang="en-CA" dirty="0" smtClean="0">
              <a:latin typeface="Verdana" pitchFamily="-112" charset="0"/>
            </a:endParaRPr>
          </a:p>
          <a:p>
            <a:endParaRPr lang="en-US" dirty="0"/>
          </a:p>
        </p:txBody>
      </p:sp>
    </p:spTree>
    <p:extLst>
      <p:ext uri="{BB962C8B-B14F-4D97-AF65-F5344CB8AC3E}">
        <p14:creationId xmlns:p14="http://schemas.microsoft.com/office/powerpoint/2010/main" val="828683697"/>
      </p:ext>
    </p:extLst>
  </p:cSld>
  <p:clrMapOvr>
    <a:masterClrMapping/>
  </p:clrMapOvr>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Contact:</a:t>
            </a:r>
            <a:endParaRPr lang="en-US" dirty="0"/>
          </a:p>
        </p:txBody>
      </p:sp>
      <p:sp>
        <p:nvSpPr>
          <p:cNvPr id="5" name="TextBox 4"/>
          <p:cNvSpPr txBox="1"/>
          <p:nvPr/>
        </p:nvSpPr>
        <p:spPr>
          <a:xfrm>
            <a:off x="3464765" y="6096000"/>
            <a:ext cx="2381181" cy="461665"/>
          </a:xfrm>
          <a:prstGeom prst="rect">
            <a:avLst/>
          </a:prstGeom>
          <a:noFill/>
        </p:spPr>
        <p:txBody>
          <a:bodyPr wrap="none" rtlCol="0">
            <a:spAutoFit/>
          </a:bodyPr>
          <a:lstStyle/>
          <a:p>
            <a:r>
              <a:rPr lang="en-US" dirty="0" smtClean="0">
                <a:solidFill>
                  <a:srgbClr val="990000"/>
                </a:solidFill>
              </a:rPr>
              <a:t>Heather Morrison</a:t>
            </a:r>
            <a:endParaRPr lang="en-US" dirty="0">
              <a:solidFill>
                <a:srgbClr val="990000"/>
              </a:solidFill>
            </a:endParaRPr>
          </a:p>
        </p:txBody>
      </p:sp>
      <p:sp>
        <p:nvSpPr>
          <p:cNvPr id="6" name="Content Placeholder 5"/>
          <p:cNvSpPr>
            <a:spLocks noGrp="1"/>
          </p:cNvSpPr>
          <p:nvPr>
            <p:ph idx="1"/>
          </p:nvPr>
        </p:nvSpPr>
        <p:spPr/>
        <p:txBody>
          <a:bodyPr/>
          <a:lstStyle/>
          <a:p>
            <a:pPr>
              <a:buNone/>
            </a:pPr>
            <a:r>
              <a:rPr lang="en-US" dirty="0" smtClean="0"/>
              <a:t>Dr. Heather Morrison</a:t>
            </a:r>
          </a:p>
          <a:p>
            <a:pPr>
              <a:buNone/>
            </a:pPr>
            <a:r>
              <a:rPr lang="en-US" dirty="0" smtClean="0"/>
              <a:t>Assistant Professor</a:t>
            </a:r>
          </a:p>
          <a:p>
            <a:pPr>
              <a:buNone/>
            </a:pPr>
            <a:r>
              <a:rPr lang="en-US" dirty="0" err="1" smtClean="0"/>
              <a:t>École</a:t>
            </a:r>
            <a:r>
              <a:rPr lang="en-US" dirty="0" smtClean="0"/>
              <a:t> des sciences de </a:t>
            </a:r>
            <a:r>
              <a:rPr lang="en-US" dirty="0" err="1" smtClean="0"/>
              <a:t>l'information</a:t>
            </a:r>
            <a:r>
              <a:rPr lang="en-US" dirty="0" smtClean="0"/>
              <a:t> / School of Information Studies</a:t>
            </a:r>
          </a:p>
          <a:p>
            <a:pPr>
              <a:buNone/>
            </a:pPr>
            <a:r>
              <a:rPr lang="en-US" dirty="0" smtClean="0"/>
              <a:t>University of Ottawa</a:t>
            </a:r>
          </a:p>
          <a:p>
            <a:pPr>
              <a:buNone/>
            </a:pPr>
            <a:r>
              <a:rPr lang="en-US" dirty="0" smtClean="0">
                <a:hlinkClick r:id="rId2"/>
              </a:rPr>
              <a:t>http://www.sis.uottawa.ca/faculty/hmorrison.html</a:t>
            </a:r>
            <a:endParaRPr lang="en-US" dirty="0" smtClean="0"/>
          </a:p>
          <a:p>
            <a:pPr>
              <a:buNone/>
            </a:pPr>
            <a:r>
              <a:rPr lang="en-US" dirty="0" smtClean="0"/>
              <a:t>The Imaginary Journal of Poetic Economics http://</a:t>
            </a:r>
            <a:r>
              <a:rPr lang="en-US" dirty="0" err="1" smtClean="0"/>
              <a:t>poeticeconomics.blogspot.com</a:t>
            </a:r>
            <a:endParaRPr lang="en-US" dirty="0" smtClean="0"/>
          </a:p>
          <a:p>
            <a:pPr>
              <a:buNone/>
            </a:pPr>
            <a:r>
              <a:rPr lang="en-US" dirty="0" err="1" smtClean="0"/>
              <a:t>Heather.Morrison@uottawa.ca</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5" name="TextBox 4"/>
          <p:cNvSpPr txBox="1"/>
          <p:nvPr/>
        </p:nvSpPr>
        <p:spPr>
          <a:xfrm>
            <a:off x="3464765" y="6096000"/>
            <a:ext cx="2381181" cy="461665"/>
          </a:xfrm>
          <a:prstGeom prst="rect">
            <a:avLst/>
          </a:prstGeom>
          <a:noFill/>
        </p:spPr>
        <p:txBody>
          <a:bodyPr wrap="none" rtlCol="0">
            <a:spAutoFit/>
          </a:bodyPr>
          <a:lstStyle/>
          <a:p>
            <a:r>
              <a:rPr lang="en-US" dirty="0" smtClean="0">
                <a:solidFill>
                  <a:srgbClr val="990000"/>
                </a:solidFill>
              </a:rPr>
              <a:t>Heather Morrison</a:t>
            </a:r>
            <a:endParaRPr lang="en-US" dirty="0">
              <a:solidFill>
                <a:srgbClr val="990000"/>
              </a:solidFill>
            </a:endParaRPr>
          </a:p>
        </p:txBody>
      </p:sp>
      <p:sp>
        <p:nvSpPr>
          <p:cNvPr id="6" name="Content Placeholder 5"/>
          <p:cNvSpPr>
            <a:spLocks noGrp="1"/>
          </p:cNvSpPr>
          <p:nvPr>
            <p:ph idx="1"/>
          </p:nvPr>
        </p:nvSpPr>
        <p:spPr/>
        <p:txBody>
          <a:bodyPr/>
          <a:lstStyle/>
          <a:p>
            <a:pPr>
              <a:buNone/>
            </a:pPr>
            <a:r>
              <a:rPr lang="en-US" dirty="0" smtClean="0"/>
              <a:t> </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5" name="TextBox 4"/>
          <p:cNvSpPr txBox="1"/>
          <p:nvPr/>
        </p:nvSpPr>
        <p:spPr>
          <a:xfrm>
            <a:off x="3464765" y="6096000"/>
            <a:ext cx="2381181" cy="461665"/>
          </a:xfrm>
          <a:prstGeom prst="rect">
            <a:avLst/>
          </a:prstGeom>
          <a:noFill/>
        </p:spPr>
        <p:txBody>
          <a:bodyPr wrap="none" rtlCol="0">
            <a:spAutoFit/>
          </a:bodyPr>
          <a:lstStyle/>
          <a:p>
            <a:r>
              <a:rPr lang="en-US" dirty="0" smtClean="0">
                <a:solidFill>
                  <a:srgbClr val="990000"/>
                </a:solidFill>
              </a:rPr>
              <a:t>Heather Morrison</a:t>
            </a:r>
            <a:endParaRPr lang="en-US" dirty="0">
              <a:solidFill>
                <a:srgbClr val="990000"/>
              </a:solidFill>
            </a:endParaRPr>
          </a:p>
        </p:txBody>
      </p:sp>
      <p:sp>
        <p:nvSpPr>
          <p:cNvPr id="6" name="Content Placeholder 5"/>
          <p:cNvSpPr>
            <a:spLocks noGrp="1"/>
          </p:cNvSpPr>
          <p:nvPr>
            <p:ph idx="1"/>
          </p:nvPr>
        </p:nvSpPr>
        <p:spPr/>
        <p:txBody>
          <a:bodyPr/>
          <a:lstStyle/>
          <a:p>
            <a:pPr>
              <a:buNone/>
            </a:pPr>
            <a:r>
              <a:rPr lang="en-US" dirty="0" smtClean="0"/>
              <a:t> </a:t>
            </a:r>
            <a:endParaRPr lang="en-US" dirty="0"/>
          </a:p>
        </p:txBody>
      </p:sp>
      <p:pic>
        <p:nvPicPr>
          <p:cNvPr id="7" name="Picture 6" descr="play.jpg"/>
          <p:cNvPicPr>
            <a:picLocks noChangeAspect="1"/>
          </p:cNvPicPr>
          <p:nvPr/>
        </p:nvPicPr>
        <p:blipFill>
          <a:blip r:embed="rId3"/>
          <a:stretch>
            <a:fillRect/>
          </a:stretch>
        </p:blipFill>
        <p:spPr>
          <a:xfrm>
            <a:off x="1228175" y="1413000"/>
            <a:ext cx="6087025" cy="4302000"/>
          </a:xfrm>
          <a:prstGeom prst="rect">
            <a:avLst/>
          </a:prstGeom>
        </p:spPr>
      </p:pic>
    </p:spTree>
    <p:extLst>
      <p:ext uri="{BB962C8B-B14F-4D97-AF65-F5344CB8AC3E}">
        <p14:creationId xmlns:p14="http://schemas.microsoft.com/office/powerpoint/2010/main" val="3126217376"/>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is this possible?</a:t>
            </a:r>
            <a:endParaRPr lang="en-US" dirty="0"/>
          </a:p>
        </p:txBody>
      </p:sp>
      <p:sp>
        <p:nvSpPr>
          <p:cNvPr id="3" name="Content Placeholder 2"/>
          <p:cNvSpPr>
            <a:spLocks noGrp="1"/>
          </p:cNvSpPr>
          <p:nvPr>
            <p:ph idx="1"/>
          </p:nvPr>
        </p:nvSpPr>
        <p:spPr/>
        <p:txBody>
          <a:bodyPr/>
          <a:lstStyle/>
          <a:p>
            <a:r>
              <a:rPr lang="en-US" dirty="0" smtClean="0"/>
              <a:t>Authors give away articles</a:t>
            </a:r>
          </a:p>
          <a:p>
            <a:r>
              <a:rPr lang="en-US" dirty="0" smtClean="0"/>
              <a:t>Peer-reviewers give away services</a:t>
            </a:r>
          </a:p>
          <a:p>
            <a:r>
              <a:rPr lang="en-US" dirty="0" smtClean="0"/>
              <a:t>Editors often unpaid (or honorarium)</a:t>
            </a:r>
          </a:p>
          <a:p>
            <a:r>
              <a:rPr lang="en-US" dirty="0" smtClean="0"/>
              <a:t>Low cost of dissemination online</a:t>
            </a:r>
          </a:p>
          <a:p>
            <a:r>
              <a:rPr lang="en-US" dirty="0" smtClean="0"/>
              <a:t>Free open source software (OJS)</a:t>
            </a:r>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pic>
        <p:nvPicPr>
          <p:cNvPr id="4" name="Content Placeholder 3" descr="firstmonday.jpeg"/>
          <p:cNvPicPr>
            <a:picLocks noGrp="1" noChangeAspect="1"/>
          </p:cNvPicPr>
          <p:nvPr>
            <p:ph idx="1"/>
          </p:nvPr>
        </p:nvPicPr>
        <p:blipFill>
          <a:blip r:embed="rId2"/>
          <a:srcRect l="-15738" r="-15738"/>
          <a:stretch>
            <a:fillRect/>
          </a:stretch>
        </p:blipFill>
        <p:spPr/>
      </p:pic>
      <p:sp>
        <p:nvSpPr>
          <p:cNvPr id="5" name="TextBox 4"/>
          <p:cNvSpPr txBox="1"/>
          <p:nvPr/>
        </p:nvSpPr>
        <p:spPr>
          <a:xfrm>
            <a:off x="1447800" y="895407"/>
            <a:ext cx="4397984" cy="523220"/>
          </a:xfrm>
          <a:prstGeom prst="rect">
            <a:avLst/>
          </a:prstGeom>
          <a:noFill/>
        </p:spPr>
        <p:txBody>
          <a:bodyPr wrap="none" rtlCol="0">
            <a:spAutoFit/>
          </a:bodyPr>
          <a:lstStyle/>
          <a:p>
            <a:r>
              <a:rPr lang="en-US" sz="2800" dirty="0" smtClean="0">
                <a:solidFill>
                  <a:srgbClr val="990000"/>
                </a:solidFill>
                <a:latin typeface="Verdana"/>
                <a:cs typeface="Verdana"/>
              </a:rPr>
              <a:t>Open access publishing</a:t>
            </a:r>
            <a:endParaRPr lang="en-US" sz="2800" dirty="0">
              <a:solidFill>
                <a:srgbClr val="990000"/>
              </a:solidFill>
              <a:latin typeface="Verdana"/>
              <a:cs typeface="Verdana"/>
            </a:endParaRPr>
          </a:p>
        </p:txBody>
      </p:sp>
    </p:spTree>
    <p:extLst>
      <p:ext uri="{BB962C8B-B14F-4D97-AF65-F5344CB8AC3E}">
        <p14:creationId xmlns:p14="http://schemas.microsoft.com/office/powerpoint/2010/main" val="2368693654"/>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Open access archiving</a:t>
            </a:r>
            <a:endParaRPr lang="en-US" dirty="0"/>
          </a:p>
        </p:txBody>
      </p:sp>
      <p:pic>
        <p:nvPicPr>
          <p:cNvPr id="4" name="Content Placeholder 3" descr="firstmondayinuo.jpg"/>
          <p:cNvPicPr>
            <a:picLocks noGrp="1" noChangeAspect="1"/>
          </p:cNvPicPr>
          <p:nvPr>
            <p:ph idx="1"/>
          </p:nvPr>
        </p:nvPicPr>
        <p:blipFill>
          <a:blip r:embed="rId2"/>
          <a:srcRect l="-7708" r="-7708"/>
          <a:stretch>
            <a:fillRect/>
          </a:stretch>
        </p:blipFill>
        <p:spPr/>
      </p:pic>
    </p:spTree>
    <p:extLst>
      <p:ext uri="{BB962C8B-B14F-4D97-AF65-F5344CB8AC3E}">
        <p14:creationId xmlns:p14="http://schemas.microsoft.com/office/powerpoint/2010/main" val="269896196"/>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uOttawa-powerpoint-template-1">
  <a:themeElements>
    <a:clrScheme name="Custom 1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6B4BFF"/>
      </a:hlink>
      <a:folHlink>
        <a:srgbClr val="B2B2B2"/>
      </a:folHlink>
    </a:clrScheme>
    <a:fontScheme name="Garnet">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pitchFamily="-110"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pitchFamily="-110" charset="0"/>
          </a:defRPr>
        </a:defPPr>
      </a:lstStyle>
    </a:lnDef>
  </a:objectDefaults>
  <a:extraClrSchemeLst>
    <a:extraClrScheme>
      <a:clrScheme name="Garnet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Garnet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Garnet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Garnet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Garnet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Garne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Garnet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uOttawa-powerpoint-template-1</Template>
  <TotalTime>2255</TotalTime>
  <Words>2723</Words>
  <Application>Microsoft Macintosh PowerPoint</Application>
  <PresentationFormat>On-screen Show (4:3)</PresentationFormat>
  <Paragraphs>294</Paragraphs>
  <Slides>57</Slides>
  <Notes>2</Notes>
  <HiddenSlides>0</HiddenSlides>
  <MMClips>0</MMClips>
  <ScaleCrop>false</ScaleCrop>
  <HeadingPairs>
    <vt:vector size="4" baseType="variant">
      <vt:variant>
        <vt:lpstr>Theme</vt:lpstr>
      </vt:variant>
      <vt:variant>
        <vt:i4>1</vt:i4>
      </vt:variant>
      <vt:variant>
        <vt:lpstr>Slide Titles</vt:lpstr>
      </vt:variant>
      <vt:variant>
        <vt:i4>57</vt:i4>
      </vt:variant>
    </vt:vector>
  </HeadingPairs>
  <TitlesOfParts>
    <vt:vector size="58" baseType="lpstr">
      <vt:lpstr>uOttawa-powerpoint-template-1</vt:lpstr>
      <vt:lpstr>Heather Morrison Open Access Week 2013 AGL Group  University of Regina</vt:lpstr>
      <vt:lpstr>Open access is…</vt:lpstr>
      <vt:lpstr>Who needs open access? </vt:lpstr>
      <vt:lpstr>Sage paywall options</vt:lpstr>
      <vt:lpstr> </vt:lpstr>
      <vt:lpstr> </vt:lpstr>
      <vt:lpstr>How is this possible?</vt:lpstr>
      <vt:lpstr> </vt:lpstr>
      <vt:lpstr>Open access archiving</vt:lpstr>
      <vt:lpstr>SFU SUMMIT / author’s works</vt:lpstr>
      <vt:lpstr>SFU SUMMIT</vt:lpstr>
      <vt:lpstr> </vt:lpstr>
      <vt:lpstr> </vt:lpstr>
      <vt:lpstr>Estimated annual revenue &amp; profit 4 largest commercial scholarly publishers </vt:lpstr>
      <vt:lpstr>Potential savings (global)</vt:lpstr>
      <vt:lpstr>Why do we need savings? </vt:lpstr>
      <vt:lpstr>Why open access? </vt:lpstr>
      <vt:lpstr>Prestige &amp; impact</vt:lpstr>
      <vt:lpstr> </vt:lpstr>
      <vt:lpstr> </vt:lpstr>
      <vt:lpstr>Article Level Metrics (PLoS)</vt:lpstr>
      <vt:lpstr>PLoS ALMs for Institutions</vt:lpstr>
      <vt:lpstr> San Francisco Declaration on Research Assessment (DORA) http://am.ascb.org/dora/</vt:lpstr>
      <vt:lpstr>DORA</vt:lpstr>
      <vt:lpstr>DORA</vt:lpstr>
      <vt:lpstr>Does your research matter to the public?</vt:lpstr>
      <vt:lpstr>Grant funding…</vt:lpstr>
      <vt:lpstr>Access to Research Results: Guiding Principles (NSERC, CIHR, SSHRC, 2011)</vt:lpstr>
      <vt:lpstr>Access to Research Results: Guiding Principles (NSERC, CIHR, SSHRC, 2011)</vt:lpstr>
      <vt:lpstr>Heather’s Insight Development Grant (forthcoming) – Knowledge Dissemination section</vt:lpstr>
      <vt:lpstr>Open access policies</vt:lpstr>
      <vt:lpstr>Canadian research funders with open access policies (from Sherpa JULIET) http://www.sherpa.ac.uk/juliet/index.php </vt:lpstr>
      <vt:lpstr>Canadian research funders with open access policies (from Sherpa JULIET) http://www.sherpa.ac.uk/juliet/index.php </vt:lpstr>
      <vt:lpstr>Related</vt:lpstr>
      <vt:lpstr>Major international policy developments</vt:lpstr>
      <vt:lpstr>Draft tri-agency open access policy (comments due Dec. 13)</vt:lpstr>
      <vt:lpstr>Draft tri-agency open access policy: principles</vt:lpstr>
      <vt:lpstr>Draft tri-agency open access policy: policy statement</vt:lpstr>
      <vt:lpstr>Draft tri-agency open access policy: option 1</vt:lpstr>
      <vt:lpstr>Draft tri-agency open access policy: option 2</vt:lpstr>
      <vt:lpstr>Draft tri-agency open access policy: publication-related research data (CIHR only)</vt:lpstr>
      <vt:lpstr>Draft tri-agency open access policy: additional information</vt:lpstr>
      <vt:lpstr>Draft tri-agency open access policy: public submissions (to date)</vt:lpstr>
      <vt:lpstr>ACOA / APLAC draft response to tri-agency open access policy: key points</vt:lpstr>
      <vt:lpstr>ACOA / APLAC – please join!</vt:lpstr>
      <vt:lpstr>What to do?</vt:lpstr>
      <vt:lpstr>Institutional OA policy?</vt:lpstr>
      <vt:lpstr>MIT Faculty Open Access Policy</vt:lpstr>
      <vt:lpstr>Université de Liège  http://recteur.blogs.ulg.ac.be/?p=103</vt:lpstr>
      <vt:lpstr>Library journal publishing</vt:lpstr>
      <vt:lpstr>Publishing advice &amp; support for faculty and grad students </vt:lpstr>
      <vt:lpstr>Open access archives / digital repositories</vt:lpstr>
      <vt:lpstr>Synergies library &amp; other departments</vt:lpstr>
      <vt:lpstr>Conclusions</vt:lpstr>
      <vt:lpstr>References</vt:lpstr>
      <vt:lpstr>Questions? Contact:</vt:lpstr>
      <vt:lpstr>PowerPoint Presentation</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Jason</dc:creator>
  <cp:lastModifiedBy>Heather Morrison</cp:lastModifiedBy>
  <cp:revision>165</cp:revision>
  <dcterms:created xsi:type="dcterms:W3CDTF">2013-10-23T12:36:04Z</dcterms:created>
  <dcterms:modified xsi:type="dcterms:W3CDTF">2013-10-24T23:28:05Z</dcterms:modified>
</cp:coreProperties>
</file>