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6.xml" ContentType="application/vnd.openxmlformats-officedocument.presentationml.notesSlide+xml"/>
  <Override PartName="/ppt/charts/chart4.xml" ContentType="application/vnd.openxmlformats-officedocument.drawingml.chart+xml"/>
  <Override PartName="/ppt/notesSlides/notesSlide17.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8.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03" r:id="rId1"/>
  </p:sldMasterIdLst>
  <p:notesMasterIdLst>
    <p:notesMasterId r:id="rId23"/>
  </p:notesMasterIdLst>
  <p:handoutMasterIdLst>
    <p:handoutMasterId r:id="rId24"/>
  </p:handoutMasterIdLst>
  <p:sldIdLst>
    <p:sldId id="256" r:id="rId2"/>
    <p:sldId id="367" r:id="rId3"/>
    <p:sldId id="369" r:id="rId4"/>
    <p:sldId id="368" r:id="rId5"/>
    <p:sldId id="370" r:id="rId6"/>
    <p:sldId id="373" r:id="rId7"/>
    <p:sldId id="366" r:id="rId8"/>
    <p:sldId id="354" r:id="rId9"/>
    <p:sldId id="372" r:id="rId10"/>
    <p:sldId id="374" r:id="rId11"/>
    <p:sldId id="375" r:id="rId12"/>
    <p:sldId id="376" r:id="rId13"/>
    <p:sldId id="363" r:id="rId14"/>
    <p:sldId id="362" r:id="rId15"/>
    <p:sldId id="365" r:id="rId16"/>
    <p:sldId id="358" r:id="rId17"/>
    <p:sldId id="356" r:id="rId18"/>
    <p:sldId id="353" r:id="rId19"/>
    <p:sldId id="371" r:id="rId20"/>
    <p:sldId id="338" r:id="rId21"/>
    <p:sldId id="33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6397" autoAdjust="0"/>
    <p:restoredTop sz="94434" autoAdjust="0"/>
  </p:normalViewPr>
  <p:slideViewPr>
    <p:cSldViewPr snapToGrid="0" snapToObjects="1">
      <p:cViewPr varScale="1">
        <p:scale>
          <a:sx n="110" d="100"/>
          <a:sy n="110" d="100"/>
        </p:scale>
        <p:origin x="1602" y="96"/>
      </p:cViewPr>
      <p:guideLst>
        <p:guide orient="horz" pos="2160"/>
        <p:guide pos="2880"/>
      </p:guideLst>
    </p:cSldViewPr>
  </p:slideViewPr>
  <p:outlineViewPr>
    <p:cViewPr>
      <p:scale>
        <a:sx n="33" d="100"/>
        <a:sy n="33" d="100"/>
      </p:scale>
      <p:origin x="0" y="-186"/>
    </p:cViewPr>
  </p:outlineViewPr>
  <p:notesTextViewPr>
    <p:cViewPr>
      <p:scale>
        <a:sx n="150" d="100"/>
        <a:sy n="150" d="100"/>
      </p:scale>
      <p:origin x="0" y="0"/>
    </p:cViewPr>
  </p:notesTextViewPr>
  <p:sorterViewPr>
    <p:cViewPr>
      <p:scale>
        <a:sx n="100" d="100"/>
        <a:sy n="100" d="100"/>
      </p:scale>
      <p:origin x="0" y="0"/>
    </p:cViewPr>
  </p:sorterViewPr>
  <p:notesViewPr>
    <p:cSldViewPr snapToGrid="0" snapToObjects="1">
      <p:cViewPr>
        <p:scale>
          <a:sx n="130" d="100"/>
          <a:sy n="130" d="100"/>
        </p:scale>
        <p:origin x="2922" y="-16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Jeanette\AppData\Local\Temp\jihane2.excel.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Sheet1!$B$1:$B$2</c:f>
              <c:strCache>
                <c:ptCount val="2"/>
                <c:pt idx="0">
                  <c:v>Libertas academica average price increase May 2014 – may 2015</c:v>
                </c:pt>
                <c:pt idx="1">
                  <c:v>Percentage</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Sheet1!$A$3:$A$5</c:f>
              <c:strCache>
                <c:ptCount val="3"/>
                <c:pt idx="0">
                  <c:v>USD</c:v>
                </c:pt>
                <c:pt idx="1">
                  <c:v>EUR</c:v>
                </c:pt>
                <c:pt idx="2">
                  <c:v>JPY</c:v>
                </c:pt>
              </c:strCache>
            </c:strRef>
          </c:cat>
          <c:val>
            <c:numRef>
              <c:f>Sheet1!$B$3:$B$5</c:f>
              <c:numCache>
                <c:formatCode>0%</c:formatCode>
                <c:ptCount val="3"/>
                <c:pt idx="0">
                  <c:v>0.18</c:v>
                </c:pt>
                <c:pt idx="1">
                  <c:v>0.21</c:v>
                </c:pt>
                <c:pt idx="2">
                  <c:v>0.56000000000000005</c:v>
                </c:pt>
              </c:numCache>
            </c:numRef>
          </c:val>
        </c:ser>
        <c:dLbls>
          <c:showLegendKey val="0"/>
          <c:showVal val="1"/>
          <c:showCatName val="0"/>
          <c:showSerName val="0"/>
          <c:showPercent val="0"/>
          <c:showBubbleSize val="0"/>
        </c:dLbls>
        <c:gapWidth val="41"/>
        <c:axId val="169345264"/>
        <c:axId val="169002256"/>
        <c:extLst>
          <c:ext xmlns:c15="http://schemas.microsoft.com/office/drawing/2012/chart" uri="{02D57815-91ED-43cb-92C2-25804820EDAC}">
            <c15:filteredBarSeries>
              <c15:ser>
                <c:idx val="1"/>
                <c:order val="1"/>
                <c:tx>
                  <c:strRef>
                    <c:extLst>
                      <c:ext uri="{02D57815-91ED-43cb-92C2-25804820EDAC}">
                        <c15:formulaRef>
                          <c15:sqref>Sheet1!$C$1:$C$2</c15:sqref>
                        </c15:formulaRef>
                      </c:ext>
                    </c:extLst>
                    <c:strCache>
                      <c:ptCount val="2"/>
                      <c:pt idx="0">
                        <c:v>Libertas academica average price increase May 2014 – may 2015</c:v>
                      </c:pt>
                      <c:pt idx="1">
                        <c:v>Percentage</c:v>
                      </c:pt>
                    </c:strCache>
                  </c:strRef>
                </c:tx>
                <c:spPr>
                  <a:gradFill>
                    <a:gsLst>
                      <a:gs pos="0">
                        <a:schemeClr val="accent2"/>
                      </a:gs>
                      <a:gs pos="100000">
                        <a:schemeClr val="accent2">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strRef>
                    <c:extLst>
                      <c:ext uri="{02D57815-91ED-43cb-92C2-25804820EDAC}">
                        <c15:formulaRef>
                          <c15:sqref>Sheet1!$A$3:$A$5</c15:sqref>
                        </c15:formulaRef>
                      </c:ext>
                    </c:extLst>
                    <c:strCache>
                      <c:ptCount val="3"/>
                      <c:pt idx="0">
                        <c:v>USD</c:v>
                      </c:pt>
                      <c:pt idx="1">
                        <c:v>EUR</c:v>
                      </c:pt>
                      <c:pt idx="2">
                        <c:v>JPY</c:v>
                      </c:pt>
                    </c:strCache>
                  </c:strRef>
                </c:cat>
                <c:val>
                  <c:numRef>
                    <c:extLst>
                      <c:ext uri="{02D57815-91ED-43cb-92C2-25804820EDAC}">
                        <c15:formulaRef>
                          <c15:sqref>Sheet1!$C$3:$C$5</c15:sqref>
                        </c15:formulaRef>
                      </c:ext>
                    </c:extLst>
                    <c:numCache>
                      <c:formatCode>General</c:formatCode>
                      <c:ptCount val="3"/>
                    </c:numCache>
                  </c:numRef>
                </c:val>
              </c15:ser>
            </c15:filteredBarSeries>
            <c15:filteredBarSeries>
              <c15:ser>
                <c:idx val="2"/>
                <c:order val="2"/>
                <c:tx>
                  <c:strRef>
                    <c:extLst xmlns:c15="http://schemas.microsoft.com/office/drawing/2012/chart">
                      <c:ext xmlns:c15="http://schemas.microsoft.com/office/drawing/2012/chart" uri="{02D57815-91ED-43cb-92C2-25804820EDAC}">
                        <c15:formulaRef>
                          <c15:sqref>Sheet1!$D$1:$D$2</c15:sqref>
                        </c15:formulaRef>
                      </c:ext>
                    </c:extLst>
                    <c:strCache>
                      <c:ptCount val="2"/>
                      <c:pt idx="0">
                        <c:v>Libertas academica average price increase May 2014 – may 2015</c:v>
                      </c:pt>
                      <c:pt idx="1">
                        <c:v>Percentage</c:v>
                      </c:pt>
                    </c:strCache>
                  </c:strRef>
                </c:tx>
                <c:spPr>
                  <a:gradFill>
                    <a:gsLst>
                      <a:gs pos="0">
                        <a:schemeClr val="accent3"/>
                      </a:gs>
                      <a:gs pos="100000">
                        <a:schemeClr val="accent3">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extLst xmlns:c15="http://schemas.microsoft.com/office/drawing/2012/chart">
                      <c:ext xmlns:c15="http://schemas.microsoft.com/office/drawing/2012/chart" uri="{02D57815-91ED-43cb-92C2-25804820EDAC}">
                        <c15:formulaRef>
                          <c15:sqref>Sheet1!$A$3:$A$5</c15:sqref>
                        </c15:formulaRef>
                      </c:ext>
                    </c:extLst>
                    <c:strCache>
                      <c:ptCount val="3"/>
                      <c:pt idx="0">
                        <c:v>USD</c:v>
                      </c:pt>
                      <c:pt idx="1">
                        <c:v>EUR</c:v>
                      </c:pt>
                      <c:pt idx="2">
                        <c:v>JPY</c:v>
                      </c:pt>
                    </c:strCache>
                  </c:strRef>
                </c:cat>
                <c:val>
                  <c:numRef>
                    <c:extLst xmlns:c15="http://schemas.microsoft.com/office/drawing/2012/chart">
                      <c:ext xmlns:c15="http://schemas.microsoft.com/office/drawing/2012/chart" uri="{02D57815-91ED-43cb-92C2-25804820EDAC}">
                        <c15:formulaRef>
                          <c15:sqref>Sheet1!$D$3:$D$5</c15:sqref>
                        </c15:formulaRef>
                      </c:ext>
                    </c:extLst>
                    <c:numCache>
                      <c:formatCode>General</c:formatCode>
                      <c:ptCount val="3"/>
                    </c:numCache>
                  </c:numRef>
                </c:val>
              </c15:ser>
            </c15:filteredBarSeries>
            <c15:filteredBarSeries>
              <c15:ser>
                <c:idx val="3"/>
                <c:order val="3"/>
                <c:tx>
                  <c:strRef>
                    <c:extLst xmlns:c15="http://schemas.microsoft.com/office/drawing/2012/chart">
                      <c:ext xmlns:c15="http://schemas.microsoft.com/office/drawing/2012/chart" uri="{02D57815-91ED-43cb-92C2-25804820EDAC}">
                        <c15:formulaRef>
                          <c15:sqref>Sheet1!$E$1:$E$2</c15:sqref>
                        </c15:formulaRef>
                      </c:ext>
                    </c:extLst>
                    <c:strCache>
                      <c:ptCount val="2"/>
                      <c:pt idx="0">
                        <c:v>Libertas academica average price increase May 2014 – may 2015</c:v>
                      </c:pt>
                      <c:pt idx="1">
                        <c:v>Percentage</c:v>
                      </c:pt>
                    </c:strCache>
                  </c:strRef>
                </c:tx>
                <c:spPr>
                  <a:gradFill>
                    <a:gsLst>
                      <a:gs pos="0">
                        <a:schemeClr val="accent4"/>
                      </a:gs>
                      <a:gs pos="100000">
                        <a:schemeClr val="accent4">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extLst xmlns:c15="http://schemas.microsoft.com/office/drawing/2012/chart">
                      <c:ext xmlns:c15="http://schemas.microsoft.com/office/drawing/2012/chart" uri="{02D57815-91ED-43cb-92C2-25804820EDAC}">
                        <c15:formulaRef>
                          <c15:sqref>Sheet1!$A$3:$A$5</c15:sqref>
                        </c15:formulaRef>
                      </c:ext>
                    </c:extLst>
                    <c:strCache>
                      <c:ptCount val="3"/>
                      <c:pt idx="0">
                        <c:v>USD</c:v>
                      </c:pt>
                      <c:pt idx="1">
                        <c:v>EUR</c:v>
                      </c:pt>
                      <c:pt idx="2">
                        <c:v>JPY</c:v>
                      </c:pt>
                    </c:strCache>
                  </c:strRef>
                </c:cat>
                <c:val>
                  <c:numRef>
                    <c:extLst xmlns:c15="http://schemas.microsoft.com/office/drawing/2012/chart">
                      <c:ext xmlns:c15="http://schemas.microsoft.com/office/drawing/2012/chart" uri="{02D57815-91ED-43cb-92C2-25804820EDAC}">
                        <c15:formulaRef>
                          <c15:sqref>Sheet1!$E$3:$E$5</c15:sqref>
                        </c15:formulaRef>
                      </c:ext>
                    </c:extLst>
                    <c:numCache>
                      <c:formatCode>General</c:formatCode>
                      <c:ptCount val="3"/>
                    </c:numCache>
                  </c:numRef>
                </c:val>
              </c15:ser>
            </c15:filteredBarSeries>
            <c15:filteredBarSeries>
              <c15:ser>
                <c:idx val="4"/>
                <c:order val="4"/>
                <c:tx>
                  <c:strRef>
                    <c:extLst xmlns:c15="http://schemas.microsoft.com/office/drawing/2012/chart">
                      <c:ext xmlns:c15="http://schemas.microsoft.com/office/drawing/2012/chart" uri="{02D57815-91ED-43cb-92C2-25804820EDAC}">
                        <c15:formulaRef>
                          <c15:sqref>Sheet1!$F$1:$F$2</c15:sqref>
                        </c15:formulaRef>
                      </c:ext>
                    </c:extLst>
                    <c:strCache>
                      <c:ptCount val="2"/>
                      <c:pt idx="0">
                        <c:v>Libertas academica average price increase May 2014 – may 2015</c:v>
                      </c:pt>
                      <c:pt idx="1">
                        <c:v>Percentage</c:v>
                      </c:pt>
                    </c:strCache>
                  </c:strRef>
                </c:tx>
                <c:spPr>
                  <a:gradFill>
                    <a:gsLst>
                      <a:gs pos="0">
                        <a:schemeClr val="accent5"/>
                      </a:gs>
                      <a:gs pos="100000">
                        <a:schemeClr val="accent5">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extLst xmlns:c15="http://schemas.microsoft.com/office/drawing/2012/chart">
                      <c:ext xmlns:c15="http://schemas.microsoft.com/office/drawing/2012/chart" uri="{02D57815-91ED-43cb-92C2-25804820EDAC}">
                        <c15:formulaRef>
                          <c15:sqref>Sheet1!$A$3:$A$5</c15:sqref>
                        </c15:formulaRef>
                      </c:ext>
                    </c:extLst>
                    <c:strCache>
                      <c:ptCount val="3"/>
                      <c:pt idx="0">
                        <c:v>USD</c:v>
                      </c:pt>
                      <c:pt idx="1">
                        <c:v>EUR</c:v>
                      </c:pt>
                      <c:pt idx="2">
                        <c:v>JPY</c:v>
                      </c:pt>
                    </c:strCache>
                  </c:strRef>
                </c:cat>
                <c:val>
                  <c:numRef>
                    <c:extLst xmlns:c15="http://schemas.microsoft.com/office/drawing/2012/chart">
                      <c:ext xmlns:c15="http://schemas.microsoft.com/office/drawing/2012/chart" uri="{02D57815-91ED-43cb-92C2-25804820EDAC}">
                        <c15:formulaRef>
                          <c15:sqref>Sheet1!$F$3:$F$5</c15:sqref>
                        </c15:formulaRef>
                      </c:ext>
                    </c:extLst>
                    <c:numCache>
                      <c:formatCode>General</c:formatCode>
                      <c:ptCount val="3"/>
                    </c:numCache>
                  </c:numRef>
                </c:val>
              </c15:ser>
            </c15:filteredBarSeries>
          </c:ext>
        </c:extLst>
      </c:barChart>
      <c:catAx>
        <c:axId val="1693452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n-US"/>
          </a:p>
        </c:txPr>
        <c:crossAx val="169002256"/>
        <c:crosses val="autoZero"/>
        <c:auto val="1"/>
        <c:lblAlgn val="ctr"/>
        <c:lblOffset val="100"/>
        <c:noMultiLvlLbl val="0"/>
      </c:catAx>
      <c:valAx>
        <c:axId val="169002256"/>
        <c:scaling>
          <c:orientation val="minMax"/>
        </c:scaling>
        <c:delete val="1"/>
        <c:axPos val="l"/>
        <c:numFmt formatCode="0%" sourceLinked="1"/>
        <c:majorTickMark val="none"/>
        <c:minorTickMark val="none"/>
        <c:tickLblPos val="nextTo"/>
        <c:crossAx val="169345264"/>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a:pPr>
            <a:r>
              <a:rPr lang="en-US" dirty="0" smtClean="0"/>
              <a:t>Frequency – May 2015</a:t>
            </a:r>
            <a:endParaRPr lang="en-US" dirty="0"/>
          </a:p>
        </c:rich>
      </c:tx>
      <c:layout>
        <c:manualLayout>
          <c:xMode val="edge"/>
          <c:yMode val="edge"/>
          <c:x val="0.25012813624915498"/>
          <c:y val="1.82866072919886E-2"/>
        </c:manualLayout>
      </c:layout>
      <c:overlay val="0"/>
    </c:title>
    <c:autoTitleDeleted val="0"/>
    <c:plotArea>
      <c:layout/>
      <c:barChart>
        <c:barDir val="col"/>
        <c:grouping val="stacked"/>
        <c:varyColors val="0"/>
        <c:ser>
          <c:idx val="0"/>
          <c:order val="0"/>
          <c:tx>
            <c:strRef>
              <c:f>Sheet2!$D$23</c:f>
              <c:strCache>
                <c:ptCount val="1"/>
                <c:pt idx="0">
                  <c:v>Frequency</c:v>
                </c:pt>
              </c:strCache>
            </c:strRef>
          </c:tx>
          <c:invertIfNegative val="0"/>
          <c:cat>
            <c:multiLvlStrRef>
              <c:f>Sheet2!$A$24:$C$37</c:f>
              <c:multiLvlStrCache>
                <c:ptCount val="14"/>
                <c:lvl>
                  <c:pt idx="0">
                    <c:v>0</c:v>
                  </c:pt>
                  <c:pt idx="1">
                    <c:v>$300</c:v>
                  </c:pt>
                  <c:pt idx="2">
                    <c:v>$500</c:v>
                  </c:pt>
                  <c:pt idx="3">
                    <c:v>$600</c:v>
                  </c:pt>
                  <c:pt idx="4">
                    <c:v>$800</c:v>
                  </c:pt>
                  <c:pt idx="5">
                    <c:v>$1,000</c:v>
                  </c:pt>
                  <c:pt idx="6">
                    <c:v>$1,200</c:v>
                  </c:pt>
                  <c:pt idx="7">
                    <c:v>$1,250</c:v>
                  </c:pt>
                  <c:pt idx="8">
                    <c:v>$1,500</c:v>
                  </c:pt>
                  <c:pt idx="9">
                    <c:v>$1,750</c:v>
                  </c:pt>
                  <c:pt idx="10">
                    <c:v>$2,000</c:v>
                  </c:pt>
                  <c:pt idx="11">
                    <c:v>$2,250</c:v>
                  </c:pt>
                </c:lvl>
                <c:lvl>
                  <c:pt idx="0">
                    <c:v>APC 2015</c:v>
                  </c:pt>
                  <c:pt idx="13">
                    <c:v>Total</c:v>
                  </c:pt>
                </c:lvl>
              </c:multiLvlStrCache>
            </c:multiLvlStrRef>
          </c:cat>
          <c:val>
            <c:numRef>
              <c:f>Sheet2!$D$24:$D$36</c:f>
              <c:numCache>
                <c:formatCode>General</c:formatCode>
                <c:ptCount val="13"/>
                <c:pt idx="0">
                  <c:v>51</c:v>
                </c:pt>
                <c:pt idx="1">
                  <c:v>32</c:v>
                </c:pt>
                <c:pt idx="2">
                  <c:v>12</c:v>
                </c:pt>
                <c:pt idx="3">
                  <c:v>217</c:v>
                </c:pt>
                <c:pt idx="4">
                  <c:v>80</c:v>
                </c:pt>
                <c:pt idx="5">
                  <c:v>2</c:v>
                </c:pt>
                <c:pt idx="6">
                  <c:v>4</c:v>
                </c:pt>
                <c:pt idx="7">
                  <c:v>12</c:v>
                </c:pt>
                <c:pt idx="8">
                  <c:v>18</c:v>
                </c:pt>
                <c:pt idx="9">
                  <c:v>3</c:v>
                </c:pt>
                <c:pt idx="10">
                  <c:v>5</c:v>
                </c:pt>
                <c:pt idx="11">
                  <c:v>1</c:v>
                </c:pt>
              </c:numCache>
            </c:numRef>
          </c:val>
        </c:ser>
        <c:dLbls>
          <c:showLegendKey val="0"/>
          <c:showVal val="0"/>
          <c:showCatName val="0"/>
          <c:showSerName val="0"/>
          <c:showPercent val="0"/>
          <c:showBubbleSize val="0"/>
        </c:dLbls>
        <c:gapWidth val="150"/>
        <c:overlap val="100"/>
        <c:axId val="219895920"/>
        <c:axId val="219896312"/>
      </c:barChart>
      <c:catAx>
        <c:axId val="219895920"/>
        <c:scaling>
          <c:orientation val="minMax"/>
        </c:scaling>
        <c:delete val="0"/>
        <c:axPos val="b"/>
        <c:numFmt formatCode="General" sourceLinked="0"/>
        <c:majorTickMark val="out"/>
        <c:minorTickMark val="none"/>
        <c:tickLblPos val="nextTo"/>
        <c:crossAx val="219896312"/>
        <c:crosses val="autoZero"/>
        <c:auto val="1"/>
        <c:lblAlgn val="ctr"/>
        <c:lblOffset val="100"/>
        <c:noMultiLvlLbl val="0"/>
      </c:catAx>
      <c:valAx>
        <c:axId val="219896312"/>
        <c:scaling>
          <c:orientation val="minMax"/>
        </c:scaling>
        <c:delete val="0"/>
        <c:axPos val="l"/>
        <c:majorGridlines/>
        <c:numFmt formatCode="General" sourceLinked="1"/>
        <c:majorTickMark val="out"/>
        <c:minorTickMark val="none"/>
        <c:tickLblPos val="nextTo"/>
        <c:crossAx val="219895920"/>
        <c:crosses val="autoZero"/>
        <c:crossBetween val="between"/>
      </c:valAx>
    </c:plotArea>
    <c:plotVisOnly val="1"/>
    <c:dispBlanksAs val="gap"/>
    <c:showDLblsOverMax val="0"/>
  </c:chart>
  <c:txPr>
    <a:bodyPr/>
    <a:lstStyle/>
    <a:p>
      <a:pPr>
        <a:defRPr>
          <a:solidFill>
            <a:schemeClr val="tx2">
              <a:lumMod val="10000"/>
            </a:schemeClr>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312500000000001E-2"/>
          <c:y val="3.2812497981514699E-2"/>
          <c:w val="0.96562499999999996"/>
          <c:h val="0.88641265462520602"/>
        </c:manualLayout>
      </c:layout>
      <c:barChart>
        <c:barDir val="bar"/>
        <c:grouping val="clustered"/>
        <c:varyColors val="0"/>
        <c:ser>
          <c:idx val="0"/>
          <c:order val="0"/>
          <c:tx>
            <c:strRef>
              <c:f>Sheet1!$B$1</c:f>
              <c:strCache>
                <c:ptCount val="1"/>
                <c:pt idx="0">
                  <c:v>% change 2015/2014 - GBP</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c:f>
              <c:strCache>
                <c:ptCount val="1"/>
                <c:pt idx="0">
                  <c:v>Average</c:v>
                </c:pt>
              </c:strCache>
            </c:strRef>
          </c:cat>
          <c:val>
            <c:numRef>
              <c:f>Sheet1!$B$2</c:f>
              <c:numCache>
                <c:formatCode>0%</c:formatCode>
                <c:ptCount val="1"/>
                <c:pt idx="0">
                  <c:v>7.4656199379707702E-2</c:v>
                </c:pt>
              </c:numCache>
            </c:numRef>
          </c:val>
        </c:ser>
        <c:ser>
          <c:idx val="1"/>
          <c:order val="1"/>
          <c:tx>
            <c:strRef>
              <c:f>Sheet1!$C$1</c:f>
              <c:strCache>
                <c:ptCount val="1"/>
                <c:pt idx="0">
                  <c:v>% change 2015/2014 - EUR</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c:f>
              <c:strCache>
                <c:ptCount val="1"/>
                <c:pt idx="0">
                  <c:v>Average</c:v>
                </c:pt>
              </c:strCache>
            </c:strRef>
          </c:cat>
          <c:val>
            <c:numRef>
              <c:f>Sheet1!$C$2</c:f>
              <c:numCache>
                <c:formatCode>0%</c:formatCode>
                <c:ptCount val="1"/>
                <c:pt idx="0">
                  <c:v>0.119132528675318</c:v>
                </c:pt>
              </c:numCache>
            </c:numRef>
          </c:val>
        </c:ser>
        <c:ser>
          <c:idx val="2"/>
          <c:order val="2"/>
          <c:tx>
            <c:strRef>
              <c:f>Sheet1!$D$1</c:f>
              <c:strCache>
                <c:ptCount val="1"/>
                <c:pt idx="0">
                  <c:v>% change 2015/2014 - USD</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c:f>
              <c:strCache>
                <c:ptCount val="1"/>
                <c:pt idx="0">
                  <c:v>Average</c:v>
                </c:pt>
              </c:strCache>
            </c:strRef>
          </c:cat>
          <c:val>
            <c:numRef>
              <c:f>Sheet1!$D$2</c:f>
              <c:numCache>
                <c:formatCode>0%</c:formatCode>
                <c:ptCount val="1"/>
                <c:pt idx="0">
                  <c:v>-8.41371345639777E-3</c:v>
                </c:pt>
              </c:numCache>
            </c:numRef>
          </c:val>
        </c:ser>
        <c:dLbls>
          <c:showLegendKey val="0"/>
          <c:showVal val="1"/>
          <c:showCatName val="0"/>
          <c:showSerName val="0"/>
          <c:showPercent val="0"/>
          <c:showBubbleSize val="0"/>
        </c:dLbls>
        <c:gapWidth val="65"/>
        <c:axId val="224270224"/>
        <c:axId val="224270616"/>
      </c:barChart>
      <c:catAx>
        <c:axId val="22427022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224270616"/>
        <c:crosses val="autoZero"/>
        <c:auto val="1"/>
        <c:lblAlgn val="ctr"/>
        <c:lblOffset val="100"/>
        <c:noMultiLvlLbl val="0"/>
      </c:catAx>
      <c:valAx>
        <c:axId val="224270616"/>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crossAx val="224270224"/>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312500000000001E-2"/>
          <c:y val="3.2812497981514699E-2"/>
          <c:w val="0.96562499999999996"/>
          <c:h val="0.88641265462520602"/>
        </c:manualLayout>
      </c:layout>
      <c:barChart>
        <c:barDir val="bar"/>
        <c:grouping val="clustered"/>
        <c:varyColors val="0"/>
        <c:ser>
          <c:idx val="0"/>
          <c:order val="0"/>
          <c:tx>
            <c:strRef>
              <c:f>Sheet1!$B$1</c:f>
              <c:strCache>
                <c:ptCount val="1"/>
                <c:pt idx="0">
                  <c:v>BMC Psychology</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c:f>
              <c:strCache>
                <c:ptCount val="1"/>
                <c:pt idx="0">
                  <c:v>% change 2015/2014 - USD</c:v>
                </c:pt>
              </c:strCache>
            </c:strRef>
          </c:cat>
          <c:val>
            <c:numRef>
              <c:f>Sheet1!$B$2</c:f>
              <c:numCache>
                <c:formatCode>0%</c:formatCode>
                <c:ptCount val="1"/>
                <c:pt idx="0">
                  <c:v>-0.03</c:v>
                </c:pt>
              </c:numCache>
            </c:numRef>
          </c:val>
        </c:ser>
        <c:ser>
          <c:idx val="1"/>
          <c:order val="1"/>
          <c:tx>
            <c:strRef>
              <c:f>Sheet1!$C$1</c:f>
              <c:strCache>
                <c:ptCount val="1"/>
                <c:pt idx="0">
                  <c:v>BMC Medicine</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c:f>
              <c:strCache>
                <c:ptCount val="1"/>
                <c:pt idx="0">
                  <c:v>% change 2015/2014 - USD</c:v>
                </c:pt>
              </c:strCache>
            </c:strRef>
          </c:cat>
          <c:val>
            <c:numRef>
              <c:f>Sheet1!$C$2</c:f>
              <c:numCache>
                <c:formatCode>0%</c:formatCode>
                <c:ptCount val="1"/>
                <c:pt idx="0">
                  <c:v>-0.02</c:v>
                </c:pt>
              </c:numCache>
            </c:numRef>
          </c:val>
        </c:ser>
        <c:ser>
          <c:idx val="2"/>
          <c:order val="2"/>
          <c:tx>
            <c:strRef>
              <c:f>Sheet1!$D$1</c:f>
              <c:strCache>
                <c:ptCount val="1"/>
                <c:pt idx="0">
                  <c:v>Mobile DNA</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c:f>
              <c:strCache>
                <c:ptCount val="1"/>
                <c:pt idx="0">
                  <c:v>% change 2015/2014 - USD</c:v>
                </c:pt>
              </c:strCache>
            </c:strRef>
          </c:cat>
          <c:val>
            <c:numRef>
              <c:f>Sheet1!$D$2</c:f>
              <c:numCache>
                <c:formatCode>0%</c:formatCode>
                <c:ptCount val="1"/>
                <c:pt idx="0">
                  <c:v>-0.16</c:v>
                </c:pt>
              </c:numCache>
            </c:numRef>
          </c:val>
        </c:ser>
        <c:dLbls>
          <c:showLegendKey val="0"/>
          <c:showVal val="1"/>
          <c:showCatName val="0"/>
          <c:showSerName val="0"/>
          <c:showPercent val="0"/>
          <c:showBubbleSize val="0"/>
        </c:dLbls>
        <c:gapWidth val="65"/>
        <c:axId val="226387496"/>
        <c:axId val="226387888"/>
      </c:barChart>
      <c:catAx>
        <c:axId val="226387496"/>
        <c:scaling>
          <c:orientation val="minMax"/>
        </c:scaling>
        <c:delete val="1"/>
        <c:axPos val="l"/>
        <c:numFmt formatCode="General" sourceLinked="1"/>
        <c:majorTickMark val="none"/>
        <c:minorTickMark val="none"/>
        <c:tickLblPos val="nextTo"/>
        <c:crossAx val="226387888"/>
        <c:crosses val="autoZero"/>
        <c:auto val="1"/>
        <c:lblAlgn val="ctr"/>
        <c:lblOffset val="100"/>
        <c:noMultiLvlLbl val="0"/>
      </c:catAx>
      <c:valAx>
        <c:axId val="226387888"/>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crossAx val="22638749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a:pPr>
            <a:r>
              <a:rPr lang="en-CA" sz="1800" b="1" i="0" u="none" strike="noStrike" baseline="0" dirty="0">
                <a:solidFill>
                  <a:schemeClr val="tx2">
                    <a:lumMod val="10000"/>
                  </a:schemeClr>
                </a:solidFill>
                <a:effectLst/>
              </a:rPr>
              <a:t>Loss of </a:t>
            </a:r>
            <a:r>
              <a:rPr lang="en-CA" sz="1800" b="1" i="0" u="none" strike="noStrike" baseline="0" dirty="0" smtClean="0">
                <a:solidFill>
                  <a:schemeClr val="tx2">
                    <a:lumMod val="10000"/>
                  </a:schemeClr>
                </a:solidFill>
                <a:effectLst/>
              </a:rPr>
              <a:t>major </a:t>
            </a:r>
            <a:r>
              <a:rPr lang="en-CA" sz="1800" b="1" i="0" u="none" strike="noStrike" baseline="0" dirty="0">
                <a:solidFill>
                  <a:schemeClr val="tx2">
                    <a:lumMod val="10000"/>
                  </a:schemeClr>
                </a:solidFill>
                <a:effectLst/>
              </a:rPr>
              <a:t>currencies to the Dollar in 2015</a:t>
            </a:r>
            <a:r>
              <a:rPr lang="en-CA" sz="1800" b="1" i="0" u="none" strike="noStrike" baseline="0" dirty="0">
                <a:solidFill>
                  <a:schemeClr val="tx2">
                    <a:lumMod val="10000"/>
                  </a:schemeClr>
                </a:solidFill>
              </a:rPr>
              <a:t> </a:t>
            </a:r>
            <a:endParaRPr lang="en-US" sz="1800" b="1" dirty="0">
              <a:solidFill>
                <a:schemeClr val="tx2">
                  <a:lumMod val="10000"/>
                </a:schemeClr>
              </a:solidFill>
            </a:endParaRPr>
          </a:p>
        </c:rich>
      </c:tx>
      <c:layout>
        <c:manualLayout>
          <c:xMode val="edge"/>
          <c:yMode val="edge"/>
          <c:x val="0.19224300087489099"/>
          <c:y val="1.38888888888889E-2"/>
        </c:manualLayout>
      </c:layout>
      <c:overlay val="1"/>
    </c:title>
    <c:autoTitleDeleted val="0"/>
    <c:plotArea>
      <c:layout>
        <c:manualLayout>
          <c:layoutTarget val="inner"/>
          <c:xMode val="edge"/>
          <c:yMode val="edge"/>
          <c:x val="0.16546062992126001"/>
          <c:y val="0.126957392242638"/>
          <c:w val="0.71984623797025404"/>
          <c:h val="0.72729788011857499"/>
        </c:manualLayout>
      </c:layout>
      <c:barChart>
        <c:barDir val="col"/>
        <c:grouping val="clustered"/>
        <c:varyColors val="0"/>
        <c:ser>
          <c:idx val="0"/>
          <c:order val="0"/>
          <c:invertIfNegative val="0"/>
          <c:dLbls>
            <c:spPr>
              <a:noFill/>
              <a:ln>
                <a:noFill/>
              </a:ln>
              <a:effectLst/>
            </c:spPr>
            <c:txPr>
              <a:bodyPr/>
              <a:lstStyle/>
              <a:p>
                <a:pPr>
                  <a:defRPr>
                    <a:solidFill>
                      <a:schemeClr val="tx2">
                        <a:lumMod val="10000"/>
                      </a:schemeClr>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[jihane2.excel.xlsx]Sheet1!$A$15:$A$18</c:f>
              <c:strCache>
                <c:ptCount val="4"/>
                <c:pt idx="0">
                  <c:v>CAD</c:v>
                </c:pt>
                <c:pt idx="1">
                  <c:v>JPY</c:v>
                </c:pt>
                <c:pt idx="2">
                  <c:v>GBP</c:v>
                </c:pt>
                <c:pt idx="3">
                  <c:v>EUR</c:v>
                </c:pt>
              </c:strCache>
            </c:strRef>
          </c:cat>
          <c:val>
            <c:numRef>
              <c:f>[jihane2.excel.xlsx]Sheet1!$B$15:$B$18</c:f>
              <c:numCache>
                <c:formatCode>0%</c:formatCode>
                <c:ptCount val="4"/>
                <c:pt idx="0">
                  <c:v>0.1</c:v>
                </c:pt>
                <c:pt idx="1">
                  <c:v>0.18</c:v>
                </c:pt>
                <c:pt idx="2">
                  <c:v>0.05</c:v>
                </c:pt>
                <c:pt idx="3">
                  <c:v>0.21</c:v>
                </c:pt>
              </c:numCache>
            </c:numRef>
          </c:val>
        </c:ser>
        <c:dLbls>
          <c:showLegendKey val="0"/>
          <c:showVal val="1"/>
          <c:showCatName val="0"/>
          <c:showSerName val="0"/>
          <c:showPercent val="0"/>
          <c:showBubbleSize val="0"/>
        </c:dLbls>
        <c:gapWidth val="150"/>
        <c:axId val="169140424"/>
        <c:axId val="169087080"/>
      </c:barChart>
      <c:catAx>
        <c:axId val="169140424"/>
        <c:scaling>
          <c:orientation val="minMax"/>
        </c:scaling>
        <c:delete val="0"/>
        <c:axPos val="b"/>
        <c:numFmt formatCode="General" sourceLinked="0"/>
        <c:majorTickMark val="out"/>
        <c:minorTickMark val="none"/>
        <c:tickLblPos val="nextTo"/>
        <c:txPr>
          <a:bodyPr/>
          <a:lstStyle/>
          <a:p>
            <a:pPr>
              <a:defRPr>
                <a:solidFill>
                  <a:schemeClr val="tx2">
                    <a:lumMod val="10000"/>
                  </a:schemeClr>
                </a:solidFill>
              </a:defRPr>
            </a:pPr>
            <a:endParaRPr lang="en-US"/>
          </a:p>
        </c:txPr>
        <c:crossAx val="169087080"/>
        <c:crosses val="autoZero"/>
        <c:auto val="1"/>
        <c:lblAlgn val="ctr"/>
        <c:lblOffset val="100"/>
        <c:noMultiLvlLbl val="0"/>
      </c:catAx>
      <c:valAx>
        <c:axId val="169087080"/>
        <c:scaling>
          <c:orientation val="minMax"/>
        </c:scaling>
        <c:delete val="0"/>
        <c:axPos val="l"/>
        <c:majorGridlines/>
        <c:title>
          <c:tx>
            <c:rich>
              <a:bodyPr rot="0" vert="wordArtVert"/>
              <a:lstStyle/>
              <a:p>
                <a:pPr>
                  <a:defRPr>
                    <a:solidFill>
                      <a:schemeClr val="tx2">
                        <a:lumMod val="10000"/>
                      </a:schemeClr>
                    </a:solidFill>
                  </a:defRPr>
                </a:pPr>
                <a:r>
                  <a:rPr lang="en-US">
                    <a:solidFill>
                      <a:schemeClr val="tx2">
                        <a:lumMod val="10000"/>
                      </a:schemeClr>
                    </a:solidFill>
                  </a:rPr>
                  <a:t>Rate %</a:t>
                </a:r>
              </a:p>
            </c:rich>
          </c:tx>
          <c:layout/>
          <c:overlay val="0"/>
        </c:title>
        <c:numFmt formatCode="0%" sourceLinked="1"/>
        <c:majorTickMark val="out"/>
        <c:minorTickMark val="none"/>
        <c:tickLblPos val="nextTo"/>
        <c:txPr>
          <a:bodyPr/>
          <a:lstStyle/>
          <a:p>
            <a:pPr>
              <a:defRPr>
                <a:solidFill>
                  <a:schemeClr val="tx2">
                    <a:lumMod val="10000"/>
                  </a:schemeClr>
                </a:solidFill>
              </a:defRPr>
            </a:pPr>
            <a:endParaRPr lang="en-US"/>
          </a:p>
        </c:txPr>
        <c:crossAx val="16914042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barChart>
        <c:barDir val="col"/>
        <c:grouping val="stacked"/>
        <c:varyColors val="0"/>
        <c:dLbls>
          <c:showLegendKey val="0"/>
          <c:showVal val="0"/>
          <c:showCatName val="0"/>
          <c:showSerName val="0"/>
          <c:showPercent val="0"/>
          <c:showBubbleSize val="0"/>
        </c:dLbls>
        <c:gapWidth val="150"/>
        <c:overlap val="100"/>
        <c:axId val="169252832"/>
        <c:axId val="169219368"/>
      </c:barChart>
      <c:catAx>
        <c:axId val="169252832"/>
        <c:scaling>
          <c:orientation val="minMax"/>
        </c:scaling>
        <c:delete val="0"/>
        <c:axPos val="b"/>
        <c:majorTickMark val="out"/>
        <c:minorTickMark val="none"/>
        <c:tickLblPos val="nextTo"/>
        <c:crossAx val="169219368"/>
        <c:crosses val="autoZero"/>
        <c:auto val="1"/>
        <c:lblAlgn val="ctr"/>
        <c:lblOffset val="100"/>
        <c:noMultiLvlLbl val="0"/>
      </c:catAx>
      <c:valAx>
        <c:axId val="169219368"/>
        <c:scaling>
          <c:orientation val="minMax"/>
        </c:scaling>
        <c:delete val="0"/>
        <c:axPos val="l"/>
        <c:majorGridlines/>
        <c:numFmt formatCode="General" sourceLinked="1"/>
        <c:majorTickMark val="out"/>
        <c:minorTickMark val="none"/>
        <c:tickLblPos val="nextTo"/>
        <c:crossAx val="16925283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dLbls>
          <c:showLegendKey val="0"/>
          <c:showVal val="1"/>
          <c:showCatName val="0"/>
          <c:showSerName val="0"/>
          <c:showPercent val="0"/>
          <c:showBubbleSize val="0"/>
        </c:dLbls>
        <c:gapWidth val="150"/>
        <c:overlap val="100"/>
        <c:axId val="219891200"/>
        <c:axId val="219891608"/>
      </c:barChart>
      <c:catAx>
        <c:axId val="219891200"/>
        <c:scaling>
          <c:orientation val="minMax"/>
        </c:scaling>
        <c:delete val="0"/>
        <c:axPos val="b"/>
        <c:numFmt formatCode="General" sourceLinked="1"/>
        <c:majorTickMark val="out"/>
        <c:minorTickMark val="none"/>
        <c:tickLblPos val="nextTo"/>
        <c:crossAx val="219891608"/>
        <c:crosses val="autoZero"/>
        <c:auto val="1"/>
        <c:lblAlgn val="ctr"/>
        <c:lblOffset val="100"/>
        <c:noMultiLvlLbl val="0"/>
      </c:catAx>
      <c:valAx>
        <c:axId val="219891608"/>
        <c:scaling>
          <c:orientation val="minMax"/>
        </c:scaling>
        <c:delete val="0"/>
        <c:axPos val="l"/>
        <c:majorGridlines/>
        <c:numFmt formatCode="General" sourceLinked="1"/>
        <c:majorTickMark val="out"/>
        <c:minorTickMark val="none"/>
        <c:tickLblPos val="nextTo"/>
        <c:crossAx val="219891200"/>
        <c:crosses val="autoZero"/>
        <c:crossBetween val="between"/>
      </c:valAx>
      <c:spPr>
        <a:noFill/>
        <a:ln w="25400">
          <a:noFill/>
        </a:ln>
      </c:spPr>
    </c:plotArea>
    <c:legend>
      <c:legendPos val="r"/>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dLbls>
          <c:showLegendKey val="0"/>
          <c:showVal val="1"/>
          <c:showCatName val="0"/>
          <c:showSerName val="0"/>
          <c:showPercent val="0"/>
          <c:showBubbleSize val="0"/>
        </c:dLbls>
        <c:gapWidth val="150"/>
        <c:overlap val="100"/>
        <c:axId val="219892392"/>
        <c:axId val="219892784"/>
      </c:barChart>
      <c:catAx>
        <c:axId val="219892392"/>
        <c:scaling>
          <c:orientation val="minMax"/>
        </c:scaling>
        <c:delete val="0"/>
        <c:axPos val="b"/>
        <c:numFmt formatCode="General" sourceLinked="1"/>
        <c:majorTickMark val="out"/>
        <c:minorTickMark val="none"/>
        <c:tickLblPos val="nextTo"/>
        <c:txPr>
          <a:bodyPr/>
          <a:lstStyle/>
          <a:p>
            <a:pPr>
              <a:defRPr b="1">
                <a:solidFill>
                  <a:schemeClr val="tx2">
                    <a:lumMod val="10000"/>
                  </a:schemeClr>
                </a:solidFill>
              </a:defRPr>
            </a:pPr>
            <a:endParaRPr lang="en-US"/>
          </a:p>
        </c:txPr>
        <c:crossAx val="219892784"/>
        <c:crosses val="autoZero"/>
        <c:auto val="1"/>
        <c:lblAlgn val="ctr"/>
        <c:lblOffset val="100"/>
        <c:noMultiLvlLbl val="0"/>
      </c:catAx>
      <c:valAx>
        <c:axId val="219892784"/>
        <c:scaling>
          <c:orientation val="minMax"/>
        </c:scaling>
        <c:delete val="0"/>
        <c:axPos val="l"/>
        <c:majorGridlines/>
        <c:numFmt formatCode="General" sourceLinked="1"/>
        <c:majorTickMark val="out"/>
        <c:minorTickMark val="none"/>
        <c:tickLblPos val="nextTo"/>
        <c:txPr>
          <a:bodyPr/>
          <a:lstStyle/>
          <a:p>
            <a:pPr>
              <a:defRPr b="1">
                <a:solidFill>
                  <a:schemeClr val="tx2">
                    <a:lumMod val="10000"/>
                  </a:schemeClr>
                </a:solidFill>
              </a:defRPr>
            </a:pPr>
            <a:endParaRPr lang="en-US"/>
          </a:p>
        </c:txPr>
        <c:crossAx val="219892392"/>
        <c:crosses val="autoZero"/>
        <c:crossBetween val="between"/>
      </c:valAx>
    </c:plotArea>
    <c:legend>
      <c:legendPos val="r"/>
      <c:layout/>
      <c:overlay val="0"/>
      <c:txPr>
        <a:bodyPr/>
        <a:lstStyle/>
        <a:p>
          <a:pPr>
            <a:defRPr>
              <a:solidFill>
                <a:schemeClr val="tx2">
                  <a:lumMod val="10000"/>
                </a:schemeClr>
              </a:solidFill>
            </a:defRPr>
          </a:pPr>
          <a:endParaRPr lang="en-US"/>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r>
              <a:rPr lang="en-US" dirty="0" smtClean="0"/>
              <a:t> </a:t>
            </a:r>
            <a:endParaRPr lang="en-US" dirty="0"/>
          </a:p>
        </c:rich>
      </c:tx>
      <c:layout/>
      <c:overlay val="0"/>
      <c:spPr>
        <a:noFill/>
        <a:ln>
          <a:noFill/>
        </a:ln>
        <a:effectLst/>
      </c:spPr>
      <c:txPr>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450854700854699"/>
          <c:y val="0.14273293205554799"/>
          <c:w val="0.848929604953227"/>
          <c:h val="0.61505967643190096"/>
        </c:manualLayout>
      </c:layout>
      <c:barChart>
        <c:barDir val="col"/>
        <c:grouping val="clustered"/>
        <c:varyColors val="0"/>
        <c:ser>
          <c:idx val="1"/>
          <c:order val="0"/>
          <c:tx>
            <c:strRef>
              <c:f>Sheet1!$A$3</c:f>
              <c:strCache>
                <c:ptCount val="1"/>
                <c:pt idx="0">
                  <c:v>CAD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May-14</c:v>
                </c:pt>
                <c:pt idx="1">
                  <c:v>May-15</c:v>
                </c:pt>
                <c:pt idx="2">
                  <c:v>Sep. 2015</c:v>
                </c:pt>
              </c:strCache>
            </c:strRef>
          </c:cat>
          <c:val>
            <c:numRef>
              <c:f>Sheet1!$B$3:$D$3</c:f>
              <c:numCache>
                <c:formatCode>General</c:formatCode>
                <c:ptCount val="3"/>
                <c:pt idx="0">
                  <c:v>1470</c:v>
                </c:pt>
                <c:pt idx="1">
                  <c:v>1620</c:v>
                </c:pt>
                <c:pt idx="2">
                  <c:v>1795</c:v>
                </c:pt>
              </c:numCache>
            </c:numRef>
          </c:val>
        </c:ser>
        <c:dLbls>
          <c:showLegendKey val="0"/>
          <c:showVal val="0"/>
          <c:showCatName val="0"/>
          <c:showSerName val="0"/>
          <c:showPercent val="0"/>
          <c:showBubbleSize val="0"/>
        </c:dLbls>
        <c:gapWidth val="219"/>
        <c:overlap val="-27"/>
        <c:axId val="219893568"/>
        <c:axId val="219893960"/>
      </c:barChart>
      <c:catAx>
        <c:axId val="21989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9893960"/>
        <c:crosses val="autoZero"/>
        <c:auto val="1"/>
        <c:lblAlgn val="ctr"/>
        <c:lblOffset val="100"/>
        <c:noMultiLvlLbl val="0"/>
      </c:catAx>
      <c:valAx>
        <c:axId val="219893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9893568"/>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tx2">
                    <a:lumMod val="10000"/>
                  </a:schemeClr>
                </a:solidFill>
              </a:defRPr>
            </a:pPr>
            <a:r>
              <a:rPr lang="en-CA" dirty="0" smtClean="0"/>
              <a:t>Frequency –</a:t>
            </a:r>
            <a:r>
              <a:rPr lang="en-CA" baseline="0" dirty="0" smtClean="0"/>
              <a:t> December 2013</a:t>
            </a:r>
            <a:endParaRPr lang="en-CA" dirty="0"/>
          </a:p>
        </c:rich>
      </c:tx>
      <c:layout/>
      <c:overlay val="0"/>
    </c:title>
    <c:autoTitleDeleted val="0"/>
    <c:plotArea>
      <c:layout>
        <c:manualLayout>
          <c:layoutTarget val="inner"/>
          <c:xMode val="edge"/>
          <c:yMode val="edge"/>
          <c:x val="0.15273840769903799"/>
          <c:y val="0.21806722076407101"/>
          <c:w val="0.70133158355205605"/>
          <c:h val="0.53092191601049898"/>
        </c:manualLayout>
      </c:layout>
      <c:barChart>
        <c:barDir val="col"/>
        <c:grouping val="stacked"/>
        <c:varyColors val="0"/>
        <c:ser>
          <c:idx val="0"/>
          <c:order val="0"/>
          <c:tx>
            <c:strRef>
              <c:f>Sheet2!$D$1</c:f>
              <c:strCache>
                <c:ptCount val="1"/>
                <c:pt idx="0">
                  <c:v>Frequency</c:v>
                </c:pt>
              </c:strCache>
            </c:strRef>
          </c:tx>
          <c:invertIfNegative val="0"/>
          <c:cat>
            <c:multiLvlStrRef>
              <c:f>Sheet2!$B$2:$C$12</c:f>
              <c:multiLvlStrCache>
                <c:ptCount val="11"/>
                <c:lvl>
                  <c:pt idx="0">
                    <c:v>0</c:v>
                  </c:pt>
                  <c:pt idx="1">
                    <c:v>$500</c:v>
                  </c:pt>
                  <c:pt idx="2">
                    <c:v>$600</c:v>
                  </c:pt>
                  <c:pt idx="3">
                    <c:v>$1,000</c:v>
                  </c:pt>
                  <c:pt idx="4">
                    <c:v>$300</c:v>
                  </c:pt>
                  <c:pt idx="5">
                    <c:v>$1,200</c:v>
                  </c:pt>
                  <c:pt idx="6">
                    <c:v>$800</c:v>
                  </c:pt>
                  <c:pt idx="7">
                    <c:v>$1,500</c:v>
                  </c:pt>
                  <c:pt idx="8">
                    <c:v>$400</c:v>
                  </c:pt>
                  <c:pt idx="9">
                    <c:v>$700</c:v>
                  </c:pt>
                  <c:pt idx="10">
                    <c:v>$1,750</c:v>
                  </c:pt>
                </c:lvl>
                <c:lvl>
                  <c:pt idx="0">
                    <c:v>APC 2013</c:v>
                  </c:pt>
                </c:lvl>
              </c:multiLvlStrCache>
            </c:multiLvlStrRef>
          </c:cat>
          <c:val>
            <c:numRef>
              <c:f>Sheet2!$D$2:$D$12</c:f>
              <c:numCache>
                <c:formatCode>General</c:formatCode>
                <c:ptCount val="11"/>
                <c:pt idx="0">
                  <c:v>313</c:v>
                </c:pt>
                <c:pt idx="1">
                  <c:v>120</c:v>
                </c:pt>
                <c:pt idx="2">
                  <c:v>39</c:v>
                </c:pt>
                <c:pt idx="3">
                  <c:v>35</c:v>
                </c:pt>
                <c:pt idx="4">
                  <c:v>27</c:v>
                </c:pt>
                <c:pt idx="5">
                  <c:v>21</c:v>
                </c:pt>
                <c:pt idx="6">
                  <c:v>11</c:v>
                </c:pt>
                <c:pt idx="7">
                  <c:v>10</c:v>
                </c:pt>
                <c:pt idx="8">
                  <c:v>5</c:v>
                </c:pt>
                <c:pt idx="9">
                  <c:v>4</c:v>
                </c:pt>
                <c:pt idx="10">
                  <c:v>1</c:v>
                </c:pt>
              </c:numCache>
            </c:numRef>
          </c:val>
        </c:ser>
        <c:dLbls>
          <c:showLegendKey val="0"/>
          <c:showVal val="0"/>
          <c:showCatName val="0"/>
          <c:showSerName val="0"/>
          <c:showPercent val="0"/>
          <c:showBubbleSize val="0"/>
        </c:dLbls>
        <c:gapWidth val="150"/>
        <c:overlap val="100"/>
        <c:axId val="219894744"/>
        <c:axId val="219895136"/>
      </c:barChart>
      <c:catAx>
        <c:axId val="219894744"/>
        <c:scaling>
          <c:orientation val="minMax"/>
        </c:scaling>
        <c:delete val="0"/>
        <c:axPos val="b"/>
        <c:numFmt formatCode="General" sourceLinked="0"/>
        <c:majorTickMark val="out"/>
        <c:minorTickMark val="none"/>
        <c:tickLblPos val="nextTo"/>
        <c:txPr>
          <a:bodyPr/>
          <a:lstStyle/>
          <a:p>
            <a:pPr>
              <a:defRPr>
                <a:solidFill>
                  <a:schemeClr val="tx2">
                    <a:lumMod val="10000"/>
                  </a:schemeClr>
                </a:solidFill>
              </a:defRPr>
            </a:pPr>
            <a:endParaRPr lang="en-US"/>
          </a:p>
        </c:txPr>
        <c:crossAx val="219895136"/>
        <c:crosses val="autoZero"/>
        <c:auto val="1"/>
        <c:lblAlgn val="ctr"/>
        <c:lblOffset val="100"/>
        <c:noMultiLvlLbl val="0"/>
      </c:catAx>
      <c:valAx>
        <c:axId val="219895136"/>
        <c:scaling>
          <c:orientation val="minMax"/>
        </c:scaling>
        <c:delete val="0"/>
        <c:axPos val="l"/>
        <c:majorGridlines/>
        <c:numFmt formatCode="General" sourceLinked="1"/>
        <c:majorTickMark val="out"/>
        <c:minorTickMark val="none"/>
        <c:tickLblPos val="nextTo"/>
        <c:txPr>
          <a:bodyPr/>
          <a:lstStyle/>
          <a:p>
            <a:pPr>
              <a:defRPr>
                <a:solidFill>
                  <a:schemeClr val="tx2">
                    <a:lumMod val="10000"/>
                  </a:schemeClr>
                </a:solidFill>
              </a:defRPr>
            </a:pPr>
            <a:endParaRPr lang="en-US"/>
          </a:p>
        </c:txPr>
        <c:crossAx val="219894744"/>
        <c:crosses val="autoZero"/>
        <c:crossBetween val="between"/>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B4C05-0DE1-44BE-BF7E-0CED63821FAC}" type="datetimeFigureOut">
              <a:rPr lang="en-CA" smtClean="0"/>
              <a:pPr/>
              <a:t>08/09/2015</a:t>
            </a:fld>
            <a:endParaRPr lang="en-CA"/>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3F9871-8C8C-4424-944F-3F0C6ACAE6D1}" type="slidenum">
              <a:rPr lang="en-CA" smtClean="0"/>
              <a:pPr/>
              <a:t>‹#›</a:t>
            </a:fld>
            <a:endParaRPr lang="en-CA"/>
          </a:p>
        </p:txBody>
      </p:sp>
    </p:spTree>
    <p:extLst>
      <p:ext uri="{BB962C8B-B14F-4D97-AF65-F5344CB8AC3E}">
        <p14:creationId xmlns:p14="http://schemas.microsoft.com/office/powerpoint/2010/main" val="2090367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24692-AE59-3347-9670-2189C15CD4E2}" type="datetimeFigureOut">
              <a:rPr lang="en-US" smtClean="0"/>
              <a:pPr/>
              <a:t>9/8/2015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E5B057-179A-144A-B184-DA8A5611A62D}" type="slidenum">
              <a:rPr lang="en-US" smtClean="0"/>
              <a:pPr/>
              <a:t>‹#›</a:t>
            </a:fld>
            <a:endParaRPr lang="en-US"/>
          </a:p>
        </p:txBody>
      </p:sp>
    </p:spTree>
    <p:extLst>
      <p:ext uri="{BB962C8B-B14F-4D97-AF65-F5344CB8AC3E}">
        <p14:creationId xmlns:p14="http://schemas.microsoft.com/office/powerpoint/2010/main" val="19304010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you very much for the invitation to present this morning. It is indeed an </a:t>
            </a:r>
            <a:r>
              <a:rPr lang="en-US" dirty="0" err="1" smtClean="0"/>
              <a:t>honour</a:t>
            </a:r>
            <a:r>
              <a:rPr lang="en-US" dirty="0" smtClean="0"/>
              <a:t> to be able to speak about open access to a long-time leader in this area like IDRC! I first blogged about the coming IDRC Digital Library in 2007 (on The Imaginary Journal of Poetic Economics), and I’m thrilled to hear about the digitization work and open access policy that will no doubt soon lead to a significant expansion of this service. And of course, IDRC has long been a role model in the area of open access monograph publishing! This morning we’ll be presenting some of the work we are doing in the Sustaining the Knowledge Commons project. I would like to acknowledge and thank Canada’s Social Sciences and Humanities Research Council for their generous funding through an Insight Development Grant. First I’ll present a brief overview and highlights of finding to date, then Jihane will present some of our emerging </a:t>
            </a:r>
            <a:r>
              <a:rPr lang="en-US" dirty="0" smtClean="0"/>
              <a:t>work.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1</a:t>
            </a:fld>
            <a:endParaRPr lang="en-US"/>
          </a:p>
        </p:txBody>
      </p:sp>
    </p:spTree>
    <p:extLst>
      <p:ext uri="{BB962C8B-B14F-4D97-AF65-F5344CB8AC3E}">
        <p14:creationId xmlns:p14="http://schemas.microsoft.com/office/powerpoint/2010/main" val="300434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number of publishers offer a price list with different fees based on article type. For example, case reports are often less expensive than research articles. There are a number of approaches to charging that are based on the length of the article. Some publishers charge a straightforward page charge. In some cases, the journal is still published in print and these might actually be old-fashioned print-based page charges rather than OA </a:t>
            </a:r>
            <a:r>
              <a:rPr lang="en-US" dirty="0" err="1" smtClean="0"/>
              <a:t>APCs</a:t>
            </a:r>
            <a:r>
              <a:rPr lang="en-US" dirty="0" smtClean="0"/>
              <a:t>. Language editing is often mentioned; in some cases authors can take advantage of the publisher’s services or find their often copyeditor. A few mention discounts or waivers for high quality work, discounts for transferring the manuscript, reviews and response to reviews from another journal, and some offer expedited service at a higher cost.</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10</a:t>
            </a:fld>
            <a:endParaRPr lang="en-US"/>
          </a:p>
        </p:txBody>
      </p:sp>
    </p:spTree>
    <p:extLst>
      <p:ext uri="{BB962C8B-B14F-4D97-AF65-F5344CB8AC3E}">
        <p14:creationId xmlns:p14="http://schemas.microsoft.com/office/powerpoint/2010/main" val="584296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pricing variations appear to be based on the author’s or institution’s commitment to the organization, such as discount for society members and editors. One variation we’ve seen a few times this year is the loyalty discount – a lower price for repeat authors.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11</a:t>
            </a:fld>
            <a:endParaRPr lang="en-US"/>
          </a:p>
        </p:txBody>
      </p:sp>
    </p:spTree>
    <p:extLst>
      <p:ext uri="{BB962C8B-B14F-4D97-AF65-F5344CB8AC3E}">
        <p14:creationId xmlns:p14="http://schemas.microsoft.com/office/powerpoint/2010/main" val="84299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most common type of discount is for authors from low or medium income countries. Some journals have a general statement about discounts or waivers based on author hardship, and one or two have a student discount. </a:t>
            </a:r>
          </a:p>
          <a:p>
            <a:endParaRPr lang="en-US" dirty="0" smtClean="0"/>
          </a:p>
          <a:p>
            <a:r>
              <a:rPr lang="en-US" dirty="0" smtClean="0"/>
              <a:t>That was 2014. This is meant to be a longitudinal study. So far this year we’ve gathered data in May 2015, and added 2010 data graciously provided by </a:t>
            </a:r>
            <a:r>
              <a:rPr lang="en-US" dirty="0" err="1" smtClean="0"/>
              <a:t>Bjork</a:t>
            </a:r>
            <a:r>
              <a:rPr lang="en-US" dirty="0" smtClean="0"/>
              <a:t> and Solomon. We’ve done the work of analysis of the publisher variations and are in the stage of quality control of the 2015 dataset which will be posted to our </a:t>
            </a:r>
            <a:r>
              <a:rPr lang="en-US" dirty="0" err="1" smtClean="0"/>
              <a:t>dataverse</a:t>
            </a:r>
            <a:r>
              <a:rPr lang="en-US" dirty="0" smtClean="0"/>
              <a:t> once this is done. We’ve done some preliminary analysis while waiting to complete the full dataset. I’ll now call on </a:t>
            </a:r>
            <a:r>
              <a:rPr lang="en-US" dirty="0" err="1" smtClean="0"/>
              <a:t>Jihane</a:t>
            </a:r>
            <a:r>
              <a:rPr lang="en-US" dirty="0" smtClean="0"/>
              <a:t> to present some of our early findings.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12</a:t>
            </a:fld>
            <a:endParaRPr lang="en-US"/>
          </a:p>
        </p:txBody>
      </p:sp>
    </p:spTree>
    <p:extLst>
      <p:ext uri="{BB962C8B-B14F-4D97-AF65-F5344CB8AC3E}">
        <p14:creationId xmlns:p14="http://schemas.microsoft.com/office/powerpoint/2010/main" val="1622893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2015 witnessed some inexplicable</a:t>
            </a:r>
            <a:r>
              <a:rPr lang="en-US" baseline="0" dirty="0" smtClean="0"/>
              <a:t> price increases. Libertas </a:t>
            </a:r>
            <a:r>
              <a:rPr lang="en-US" baseline="0" dirty="0" err="1" smtClean="0"/>
              <a:t>Academica</a:t>
            </a:r>
            <a:r>
              <a:rPr lang="en-US" baseline="0" dirty="0" smtClean="0"/>
              <a:t> </a:t>
            </a:r>
            <a:r>
              <a:rPr lang="en-CA" dirty="0" smtClean="0"/>
              <a:t>posts APCs in three currencies, USD, Euro and Japanese Yen. </a:t>
            </a:r>
            <a:r>
              <a:rPr lang="en-US" baseline="0" dirty="0" smtClean="0"/>
              <a:t>APCs rose on average between 18 to 56% between May 2014 and 2015 depending on</a:t>
            </a:r>
            <a:r>
              <a:rPr lang="en-US" dirty="0" smtClean="0"/>
              <a:t> currency of payment</a:t>
            </a:r>
            <a:r>
              <a:rPr lang="en-US" baseline="0" dirty="0" smtClean="0"/>
              <a:t>.</a:t>
            </a:r>
            <a:r>
              <a:rPr lang="en-US" dirty="0" smtClean="0"/>
              <a:t> Some of the journals’ APCs increased almost 150%.</a:t>
            </a:r>
          </a:p>
        </p:txBody>
      </p:sp>
      <p:sp>
        <p:nvSpPr>
          <p:cNvPr id="4" name="Slide Number Placeholder 3"/>
          <p:cNvSpPr>
            <a:spLocks noGrp="1"/>
          </p:cNvSpPr>
          <p:nvPr>
            <p:ph type="sldNum" sz="quarter" idx="10"/>
          </p:nvPr>
        </p:nvSpPr>
        <p:spPr/>
        <p:txBody>
          <a:bodyPr/>
          <a:lstStyle/>
          <a:p>
            <a:fld id="{1AA642EA-6F91-9D41-A534-C30ACFFFE3A1}" type="slidenum">
              <a:rPr lang="en-US" smtClean="0"/>
              <a:pPr/>
              <a:t>13</a:t>
            </a:fld>
            <a:endParaRPr lang="en-US"/>
          </a:p>
        </p:txBody>
      </p:sp>
    </p:spTree>
    <p:extLst>
      <p:ext uri="{BB962C8B-B14F-4D97-AF65-F5344CB8AC3E}">
        <p14:creationId xmlns:p14="http://schemas.microsoft.com/office/powerpoint/2010/main" val="3032290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BioMed</a:t>
            </a:r>
            <a:r>
              <a:rPr lang="en-US" dirty="0" smtClean="0"/>
              <a:t> Central is another case to be highlighted. It charges APCs in three currencies: USD, EUR and GBP.  While Libertas </a:t>
            </a:r>
            <a:r>
              <a:rPr lang="en-US" dirty="0" err="1" smtClean="0"/>
              <a:t>Academica</a:t>
            </a:r>
            <a:r>
              <a:rPr lang="en-US" dirty="0" smtClean="0"/>
              <a:t> increased its prices in all currencies in 2015 as mentioned earlier, we find </a:t>
            </a:r>
            <a:r>
              <a:rPr lang="en-US" dirty="0" err="1" smtClean="0"/>
              <a:t>BioMEd</a:t>
            </a:r>
            <a:r>
              <a:rPr lang="en-US" dirty="0" smtClean="0"/>
              <a:t> Central generally charging higher APC in EUR and GBP ranging from 7 to 12% but lower APC in USD. </a:t>
            </a:r>
          </a:p>
        </p:txBody>
      </p:sp>
      <p:sp>
        <p:nvSpPr>
          <p:cNvPr id="4" name="Slide Number Placeholder 3"/>
          <p:cNvSpPr>
            <a:spLocks noGrp="1"/>
          </p:cNvSpPr>
          <p:nvPr>
            <p:ph type="sldNum" sz="quarter" idx="10"/>
          </p:nvPr>
        </p:nvSpPr>
        <p:spPr/>
        <p:txBody>
          <a:bodyPr/>
          <a:lstStyle/>
          <a:p>
            <a:fld id="{1AA642EA-6F91-9D41-A534-C30ACFFFE3A1}" type="slidenum">
              <a:rPr lang="en-US" smtClean="0"/>
              <a:pPr/>
              <a:t>14</a:t>
            </a:fld>
            <a:endParaRPr lang="en-US"/>
          </a:p>
        </p:txBody>
      </p:sp>
    </p:spTree>
    <p:extLst>
      <p:ext uri="{BB962C8B-B14F-4D97-AF65-F5344CB8AC3E}">
        <p14:creationId xmlns:p14="http://schemas.microsoft.com/office/powerpoint/2010/main" val="3575724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Here is a chart that better shows the complexity of APC prices charged in USD. The -1 average decrease is the result of different APC  changes by the same publisher, </a:t>
            </a:r>
            <a:r>
              <a:rPr lang="en-US" dirty="0" err="1" smtClean="0"/>
              <a:t>BioMed</a:t>
            </a:r>
            <a:r>
              <a:rPr lang="en-US" dirty="0" smtClean="0"/>
              <a:t> Central. While BMC psychology and BMC Medicine decreases their APC by 2 and 3 percent, we find an inexplicable decrease of -16% of Mobile DNA, another publication of </a:t>
            </a:r>
            <a:r>
              <a:rPr lang="en-US" dirty="0" err="1" smtClean="0"/>
              <a:t>BioMed</a:t>
            </a:r>
            <a:r>
              <a:rPr lang="en-US" dirty="0" smtClean="0"/>
              <a:t> Central. </a:t>
            </a:r>
          </a:p>
        </p:txBody>
      </p:sp>
      <p:sp>
        <p:nvSpPr>
          <p:cNvPr id="4" name="Slide Number Placeholder 3"/>
          <p:cNvSpPr>
            <a:spLocks noGrp="1"/>
          </p:cNvSpPr>
          <p:nvPr>
            <p:ph type="sldNum" sz="quarter" idx="10"/>
          </p:nvPr>
        </p:nvSpPr>
        <p:spPr/>
        <p:txBody>
          <a:bodyPr/>
          <a:lstStyle/>
          <a:p>
            <a:fld id="{1AA642EA-6F91-9D41-A534-C30ACFFFE3A1}" type="slidenum">
              <a:rPr lang="en-US" smtClean="0"/>
              <a:pPr/>
              <a:t>15</a:t>
            </a:fld>
            <a:endParaRPr lang="en-US"/>
          </a:p>
        </p:txBody>
      </p:sp>
    </p:spTree>
    <p:extLst>
      <p:ext uri="{BB962C8B-B14F-4D97-AF65-F5344CB8AC3E}">
        <p14:creationId xmlns:p14="http://schemas.microsoft.com/office/powerpoint/2010/main" val="1856062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Beside the changes of APC prices that publishers decide whether to increase or decrease, currency fluctuation is another factor that must be taken into consideration. The effective cost of an APC is dependent on the position of local currency vis-à-vis the currency of purchase. Between May 2014 and 2015, it was not only the Canadian dollar that lost ground in comparison to the US dollar. Authors and institutions funded in currencies other than USD had to bear the consequences of currency fluctuations whether paid in JPY, GBP or EUR that lost value to the USD by 18, 5, and 21 respectively. Here we are talking about currencies of highly developed countries that are relatively stable.</a:t>
            </a:r>
          </a:p>
        </p:txBody>
      </p:sp>
      <p:sp>
        <p:nvSpPr>
          <p:cNvPr id="4" name="Slide Number Placeholder 3"/>
          <p:cNvSpPr>
            <a:spLocks noGrp="1"/>
          </p:cNvSpPr>
          <p:nvPr>
            <p:ph type="sldNum" sz="quarter" idx="10"/>
          </p:nvPr>
        </p:nvSpPr>
        <p:spPr/>
        <p:txBody>
          <a:bodyPr/>
          <a:lstStyle/>
          <a:p>
            <a:fld id="{1AA642EA-6F91-9D41-A534-C30ACFFFE3A1}" type="slidenum">
              <a:rPr lang="en-US" smtClean="0"/>
              <a:pPr/>
              <a:t>16</a:t>
            </a:fld>
            <a:endParaRPr lang="en-US"/>
          </a:p>
        </p:txBody>
      </p:sp>
    </p:spTree>
    <p:extLst>
      <p:ext uri="{BB962C8B-B14F-4D97-AF65-F5344CB8AC3E}">
        <p14:creationId xmlns:p14="http://schemas.microsoft.com/office/powerpoint/2010/main" val="32504999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PLOS ONE is a publisher that has been a role model in that they have retained a flat rate of $1350 with no increase for years. However, this does not mean that it will cost a researcher, or the funder paying on the researcher's behalf, paid in another currency, for example CAD, the same amount over time. In comparing cost over time, PLOS ONE APC paid in CAD was $ 150 CAD higher in May 2015 and increased another $175 until September of same year.</a:t>
            </a:r>
          </a:p>
        </p:txBody>
      </p:sp>
      <p:sp>
        <p:nvSpPr>
          <p:cNvPr id="4" name="Slide Number Placeholder 3"/>
          <p:cNvSpPr>
            <a:spLocks noGrp="1"/>
          </p:cNvSpPr>
          <p:nvPr>
            <p:ph type="sldNum" sz="quarter" idx="10"/>
          </p:nvPr>
        </p:nvSpPr>
        <p:spPr/>
        <p:txBody>
          <a:bodyPr/>
          <a:lstStyle/>
          <a:p>
            <a:fld id="{1AA642EA-6F91-9D41-A534-C30ACFFFE3A1}" type="slidenum">
              <a:rPr lang="en-US" smtClean="0"/>
              <a:pPr/>
              <a:t>17</a:t>
            </a:fld>
            <a:endParaRPr lang="en-US"/>
          </a:p>
        </p:txBody>
      </p:sp>
    </p:spTree>
    <p:extLst>
      <p:ext uri="{BB962C8B-B14F-4D97-AF65-F5344CB8AC3E}">
        <p14:creationId xmlns:p14="http://schemas.microsoft.com/office/powerpoint/2010/main" val="2147173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Another case study that is interesting to highlight is </a:t>
            </a:r>
            <a:r>
              <a:rPr lang="en-US" dirty="0" err="1" smtClean="0"/>
              <a:t>Hindawi</a:t>
            </a:r>
            <a:r>
              <a:rPr lang="en-US" dirty="0" smtClean="0"/>
              <a:t> publishers based in Cairo, Egypt. </a:t>
            </a:r>
            <a:r>
              <a:rPr lang="en-US" dirty="0" err="1" smtClean="0"/>
              <a:t>Hindawi</a:t>
            </a:r>
            <a:r>
              <a:rPr lang="en-US" dirty="0" smtClean="0"/>
              <a:t> is a successful OA publisher that follows the business model of APC and confirms annual revenue of millions of dollars from APCs alone. </a:t>
            </a:r>
            <a:r>
              <a:rPr lang="en-US" dirty="0" err="1" smtClean="0"/>
              <a:t>Hindawi</a:t>
            </a:r>
            <a:r>
              <a:rPr lang="en-US" dirty="0" smtClean="0"/>
              <a:t> frequently offer a free-for-now</a:t>
            </a:r>
            <a:r>
              <a:rPr lang="en-US" baseline="0" dirty="0" smtClean="0"/>
              <a:t> </a:t>
            </a:r>
            <a:r>
              <a:rPr lang="en-US" dirty="0" smtClean="0"/>
              <a:t>APC</a:t>
            </a:r>
            <a:r>
              <a:rPr lang="en-US" baseline="0" dirty="0" smtClean="0"/>
              <a:t> that makes it difficult to predict future pricing. The December 2013 chart shows more than 300 new journals by </a:t>
            </a:r>
            <a:r>
              <a:rPr lang="en-US" baseline="0" dirty="0" err="1" smtClean="0"/>
              <a:t>Hindawi</a:t>
            </a:r>
            <a:r>
              <a:rPr lang="en-US" baseline="0" dirty="0" smtClean="0"/>
              <a:t> that had an APC of zero</a:t>
            </a:r>
            <a:r>
              <a:rPr lang="en-US" dirty="0" smtClean="0"/>
              <a:t> and a maximum price of $1500 for the most popular publications. In May 2015, the number of journals charging $0 decreases dramatically from over 300 publications to only 50 as they become more established with a higher end price exceeding $2000 for APCs once priced at $1500 in 2013.</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a:defRPr/>
            </a:pPr>
            <a:r>
              <a:rPr lang="en-US" dirty="0" smtClean="0"/>
              <a:t>Given these figures and given the low income of Egyptian researchers, it is unlikely that this </a:t>
            </a:r>
            <a:r>
              <a:rPr lang="en-US" dirty="0"/>
              <a:t>success story </a:t>
            </a:r>
            <a:r>
              <a:rPr lang="en-US" dirty="0" smtClean="0"/>
              <a:t>could be </a:t>
            </a:r>
            <a:r>
              <a:rPr lang="en-US" dirty="0"/>
              <a:t>accompanied by benefits to Egypt’s own research and </a:t>
            </a:r>
            <a:r>
              <a:rPr lang="en-US" dirty="0" smtClean="0"/>
              <a:t>researchers. In July 2012, a presidential decree issued a raise for academics that if implemented would take three months’ salary for a full professor to pay the $1500 APC  and six months’ salary for a lecturer to pay APC of a similar publication. In the absence of public institutional repositories, it is crucial to remind authors that only a minority of OA journals listed in the Directory of Open Access journals list (DOAJ)use APC and that the majority of OA journals are open to authors to publish their work without the burden of APCs.</a:t>
            </a:r>
          </a:p>
        </p:txBody>
      </p:sp>
      <p:sp>
        <p:nvSpPr>
          <p:cNvPr id="4" name="Slide Number Placeholder 3"/>
          <p:cNvSpPr>
            <a:spLocks noGrp="1"/>
          </p:cNvSpPr>
          <p:nvPr>
            <p:ph type="sldNum" sz="quarter" idx="10"/>
          </p:nvPr>
        </p:nvSpPr>
        <p:spPr/>
        <p:txBody>
          <a:bodyPr/>
          <a:lstStyle/>
          <a:p>
            <a:fld id="{1AA642EA-6F91-9D41-A534-C30ACFFFE3A1}" type="slidenum">
              <a:rPr lang="en-US" smtClean="0"/>
              <a:pPr/>
              <a:t>18</a:t>
            </a:fld>
            <a:endParaRPr lang="en-US"/>
          </a:p>
        </p:txBody>
      </p:sp>
    </p:spTree>
    <p:extLst>
      <p:ext uri="{BB962C8B-B14F-4D97-AF65-F5344CB8AC3E}">
        <p14:creationId xmlns:p14="http://schemas.microsoft.com/office/powerpoint/2010/main" val="3465372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next few months we’ll be completing the 2015 data and analysis. This is intended to be an annual survey, to look for trends over time. We will also be combining this data with impact factor data. So far what we’ve found – thanks to César </a:t>
            </a:r>
            <a:r>
              <a:rPr lang="en-US" dirty="0" err="1" smtClean="0"/>
              <a:t>Villamizar</a:t>
            </a:r>
            <a:r>
              <a:rPr lang="en-US" dirty="0" smtClean="0"/>
              <a:t>, another member of the SKC</a:t>
            </a:r>
            <a:r>
              <a:rPr lang="en-US" baseline="0" dirty="0" smtClean="0"/>
              <a:t> team – that about 10% of the journals listed in DOAJ have an impact factor, and about 10% of the journals listed in Journal Citation Reports with an impact factor are DOAJ journals. </a:t>
            </a:r>
            <a:r>
              <a:rPr lang="en-US" baseline="0" dirty="0" err="1" smtClean="0"/>
              <a:t>Jihane</a:t>
            </a:r>
            <a:r>
              <a:rPr lang="en-US" baseline="0" dirty="0" smtClean="0"/>
              <a:t> and I will continue exploring the </a:t>
            </a:r>
            <a:r>
              <a:rPr lang="en-US" dirty="0" smtClean="0"/>
              <a:t>impact of currency fluctuations and author circumstances on </a:t>
            </a:r>
            <a:r>
              <a:rPr lang="en-US" dirty="0" err="1" smtClean="0"/>
              <a:t>APCs</a:t>
            </a:r>
            <a:r>
              <a:rPr lang="en-US" dirty="0" smtClean="0"/>
              <a:t> and the ability of authors to pay. This project uses an open research approach. You can keep up with the latest by following the project blog, and download the data from our </a:t>
            </a:r>
            <a:r>
              <a:rPr lang="en-US" dirty="0" err="1" smtClean="0"/>
              <a:t>dataverse</a:t>
            </a:r>
            <a:r>
              <a:rPr lang="en-US" dirty="0" smtClean="0"/>
              <a:t>.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19</a:t>
            </a:fld>
            <a:endParaRPr lang="en-US"/>
          </a:p>
        </p:txBody>
      </p:sp>
    </p:spTree>
    <p:extLst>
      <p:ext uri="{BB962C8B-B14F-4D97-AF65-F5344CB8AC3E}">
        <p14:creationId xmlns:p14="http://schemas.microsoft.com/office/powerpoint/2010/main" val="911326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my vision of the goal of open access: a knowledge commons, where the public interest and collective sharing of the knowledge of humankind is at the centre. Everyone can freely draw from this commons – by freely I mean primarily free of charge – and everyone who is qualified can contribute as well. Knowledge is open access except</a:t>
            </a:r>
            <a:r>
              <a:rPr lang="en-US" dirty="0" smtClean="0"/>
              <a:t> when there are other compelling reasons for the public good to limit access. For example, it may be possible for medical researchers who are all subject to the same ethical guidelines to share personal health data to advance our knowledge, but personal health data is almost always considered confidential and so cannot be released to the general public.</a:t>
            </a:r>
            <a:endParaRPr lang="en-US" baseline="0" dirty="0" smtClean="0"/>
          </a:p>
        </p:txBody>
      </p:sp>
      <p:sp>
        <p:nvSpPr>
          <p:cNvPr id="4" name="Slide Number Placeholder 3"/>
          <p:cNvSpPr>
            <a:spLocks noGrp="1"/>
          </p:cNvSpPr>
          <p:nvPr>
            <p:ph type="sldNum" sz="quarter" idx="10"/>
          </p:nvPr>
        </p:nvSpPr>
        <p:spPr/>
        <p:txBody>
          <a:bodyPr/>
          <a:lstStyle/>
          <a:p>
            <a:fld id="{1AA642EA-6F91-9D41-A534-C30ACFFFE3A1}" type="slidenum">
              <a:rPr lang="en-US" smtClean="0"/>
              <a:pPr/>
              <a:t>2</a:t>
            </a:fld>
            <a:endParaRPr lang="en-US"/>
          </a:p>
        </p:txBody>
      </p:sp>
    </p:spTree>
    <p:extLst>
      <p:ext uri="{BB962C8B-B14F-4D97-AF65-F5344CB8AC3E}">
        <p14:creationId xmlns:p14="http://schemas.microsoft.com/office/powerpoint/2010/main" val="2829398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7E5B057-179A-144A-B184-DA8A5611A62D}" type="slidenum">
              <a:rPr lang="en-US" smtClean="0"/>
              <a:pPr/>
              <a:t>20</a:t>
            </a:fld>
            <a:endParaRPr lang="en-US"/>
          </a:p>
        </p:txBody>
      </p:sp>
    </p:spTree>
    <p:extLst>
      <p:ext uri="{BB962C8B-B14F-4D97-AF65-F5344CB8AC3E}">
        <p14:creationId xmlns:p14="http://schemas.microsoft.com/office/powerpoint/2010/main" val="3626572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7E5B057-179A-144A-B184-DA8A5611A62D}" type="slidenum">
              <a:rPr lang="en-US" smtClean="0"/>
              <a:pPr/>
              <a:t>21</a:t>
            </a:fld>
            <a:endParaRPr lang="en-US"/>
          </a:p>
        </p:txBody>
      </p:sp>
    </p:spTree>
    <p:extLst>
      <p:ext uri="{BB962C8B-B14F-4D97-AF65-F5344CB8AC3E}">
        <p14:creationId xmlns:p14="http://schemas.microsoft.com/office/powerpoint/2010/main" val="195677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a:t>
            </a:r>
            <a:r>
              <a:rPr lang="en-US" baseline="0" dirty="0" smtClean="0"/>
              <a:t> of the knowledge commons builds on the vision of</a:t>
            </a:r>
            <a:r>
              <a:rPr lang="en-US" dirty="0" smtClean="0"/>
              <a:t> the 2002 Budapest Open Access Initiative – to share the learning of the rich with the poor and the poor with the rich, and to  lay the foundation for uniting humanity in a common intellectual conversation and quest for knowledge.</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3</a:t>
            </a:fld>
            <a:endParaRPr lang="en-US"/>
          </a:p>
        </p:txBody>
      </p:sp>
    </p:spTree>
    <p:extLst>
      <p:ext uri="{BB962C8B-B14F-4D97-AF65-F5344CB8AC3E}">
        <p14:creationId xmlns:p14="http://schemas.microsoft.com/office/powerpoint/2010/main" val="4265461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definition of open access that I use is </a:t>
            </a:r>
            <a:r>
              <a:rPr lang="en-US" dirty="0" err="1" smtClean="0"/>
              <a:t>Suber’s</a:t>
            </a:r>
            <a:r>
              <a:rPr lang="en-US" dirty="0" smtClean="0"/>
              <a:t> short definition here. There are two basic approaches or roads to open access, making works open access through the publishing process, sometimes called the gold road, and making works available through open access archives, sometimes called the green road. Our research focuses on open access publishing. This is not intended to suggest that OA publishing is more important than open access archiving. The way I like to think about it is that open access publishing is more about transitioning scholarly publishing to thrive in an open access future than it is about open access per se.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4</a:t>
            </a:fld>
            <a:endParaRPr lang="en-US"/>
          </a:p>
        </p:txBody>
      </p:sp>
    </p:spTree>
    <p:extLst>
      <p:ext uri="{BB962C8B-B14F-4D97-AF65-F5344CB8AC3E}">
        <p14:creationId xmlns:p14="http://schemas.microsoft.com/office/powerpoint/2010/main" val="2591457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aseline="0" dirty="0" smtClean="0"/>
              <a:t>In 2013 I published a macro level study of the potential for transitioning</a:t>
            </a:r>
            <a:r>
              <a:rPr lang="en-US" dirty="0" smtClean="0"/>
              <a:t> scholarly journals to open access on the global basis. The vast majority of revenue for scholarly journals comes from libraries; about 90% altogether, about 75% from academic libraries alone. </a:t>
            </a:r>
            <a:endParaRPr lang="en-US" baseline="0" dirty="0" smtClean="0"/>
          </a:p>
          <a:p>
            <a:endParaRPr lang="en-US" baseline="0" dirty="0" smtClean="0"/>
          </a:p>
          <a:p>
            <a:r>
              <a:rPr lang="en-US" baseline="0" dirty="0" smtClean="0"/>
              <a:t>If we take the global spend of academic libraries on peer-reviewed journals, about $5 - $6</a:t>
            </a:r>
            <a:r>
              <a:rPr lang="en-US" dirty="0" smtClean="0"/>
              <a:t> billion USD,</a:t>
            </a:r>
            <a:r>
              <a:rPr lang="en-US" baseline="0" dirty="0" smtClean="0"/>
              <a:t> and divide this by global annual production of peer-reviewed articles,</a:t>
            </a:r>
            <a:r>
              <a:rPr lang="en-US" dirty="0" smtClean="0"/>
              <a:t> about 1.5 million articles,</a:t>
            </a:r>
            <a:r>
              <a:rPr lang="en-US" baseline="0" dirty="0" smtClean="0"/>
              <a:t> the figure comes out to about $4,000 per article, assuming a subscription based system. There are commercial successful open access publishers, such as PLOS, Hindawi, and BioMedCentral, to name a few, that are profitable charging for article production at a fraction of this amount. This demonstrates that the amount</a:t>
            </a:r>
            <a:r>
              <a:rPr lang="en-US" dirty="0" smtClean="0"/>
              <a:t> of revenue going into the system from academic libraries alone is more than sufficient to fund a fully open access scholarly journal publishing system. </a:t>
            </a:r>
            <a:r>
              <a:rPr lang="en-US" baseline="0" dirty="0" smtClean="0"/>
              <a:t>Over on the left-hand side we see the average revenue of what I like to think of as largely the scholarly DIY sector, journals using the Open Journal Systems, of $188 per article – that’s only 4% of current spend. This may not be enough to sustain all of these journals. For example, </a:t>
            </a:r>
            <a:r>
              <a:rPr lang="en-US" dirty="0" smtClean="0"/>
              <a:t>not too long ago</a:t>
            </a:r>
            <a:r>
              <a:rPr lang="en-US" baseline="0" dirty="0" smtClean="0"/>
              <a:t> we heard the sad news that Open Medicine will no longer be accepting articles. However,  in between $188 and $4,000 per article there is a lot of wiggle room. We cannot assume, however, that an open access system will necessarily cost less. For example, if the $5,000 APC of Elsevier’s Cell Press were the average, the overall cost of the system would increase. </a:t>
            </a:r>
          </a:p>
          <a:p>
            <a:endParaRPr lang="en-US" dirty="0" smtClean="0"/>
          </a:p>
          <a:p>
            <a:r>
              <a:rPr lang="en-US" dirty="0" smtClean="0"/>
              <a:t>For the purposes of this research, the average cost per article is a key metric for understanding the economic viability of transition. It is important to note that this is not the same as the article processing charges method.  The majority of fully open access journals do not use this business model. </a:t>
            </a:r>
            <a:endParaRPr lang="en-US" dirty="0"/>
          </a:p>
        </p:txBody>
      </p:sp>
      <p:sp>
        <p:nvSpPr>
          <p:cNvPr id="4" name="Slide Number Placeholder 3"/>
          <p:cNvSpPr>
            <a:spLocks noGrp="1"/>
          </p:cNvSpPr>
          <p:nvPr>
            <p:ph type="sldNum" sz="quarter" idx="10"/>
          </p:nvPr>
        </p:nvSpPr>
        <p:spPr/>
        <p:txBody>
          <a:bodyPr/>
          <a:lstStyle/>
          <a:p>
            <a:fld id="{1AA642EA-6F91-9D41-A534-C30ACFFFE3A1}" type="slidenum">
              <a:rPr lang="en-US" smtClean="0"/>
              <a:pPr/>
              <a:t>5</a:t>
            </a:fld>
            <a:endParaRPr lang="en-US"/>
          </a:p>
        </p:txBody>
      </p:sp>
    </p:spTree>
    <p:extLst>
      <p:ext uri="{BB962C8B-B14F-4D97-AF65-F5344CB8AC3E}">
        <p14:creationId xmlns:p14="http://schemas.microsoft.com/office/powerpoint/2010/main" val="1045767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a few really big commercial publishers that get a lot of attention, and so I’d like to start with the smalls. Up until the end of World War II, virtually all scholarly journal publishing was in the hands of scholarly societies. In the decades since then, there has been increasing involvement by the commercial sector in scholarly publishing, but scholarly societies are still involved in journal publishing, sometimes on their own and sometimes working with commercial partners. The ease of publishing online means the potential to increase the involvement of society publishers. My perspective is that this is in the interests of building our knowledge as scholar society publishers have a history of focusing on the quality of the work being published.</a:t>
            </a:r>
          </a:p>
          <a:p>
            <a:endParaRPr lang="en-US" dirty="0" smtClean="0"/>
          </a:p>
          <a:p>
            <a:r>
              <a:rPr lang="en-US" dirty="0" smtClean="0"/>
              <a:t>I’ve been doing interviews and focus groups with editors of small scholar-led journals. So far I’ve done 8 interviews with editors from 4 countries and one focus group in Quebec.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6</a:t>
            </a:fld>
            <a:endParaRPr lang="en-US"/>
          </a:p>
        </p:txBody>
      </p:sp>
    </p:spTree>
    <p:extLst>
      <p:ext uri="{BB962C8B-B14F-4D97-AF65-F5344CB8AC3E}">
        <p14:creationId xmlns:p14="http://schemas.microsoft.com/office/powerpoint/2010/main" val="778173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one scenario illustrating how a small journal, publishing around 20 articles per year,  could thrive in an open access future with a modest subsidy. Journal subsidy funding is not new; social sciences and humanities journal publishing in Canada has long been subsidized through the SSHRC </a:t>
            </a:r>
            <a:r>
              <a:rPr lang="en-US" i="1" dirty="0" smtClean="0"/>
              <a:t>Aid to Scholarly Journal</a:t>
            </a:r>
            <a:r>
              <a:rPr lang="en-US" dirty="0" smtClean="0"/>
              <a:t>s program. A $25,000 annual subsidy could fund a course release so that a senior academic can devote time to ensuring the quality of the review process, a part-time support staff person, high quality journal hosting through </a:t>
            </a:r>
            <a:r>
              <a:rPr lang="en-US" dirty="0" err="1" smtClean="0"/>
              <a:t>erudit</a:t>
            </a:r>
            <a:r>
              <a:rPr lang="en-US" dirty="0" smtClean="0"/>
              <a:t> or OJS, the two services most commonly used in Canada, plus a couple thousand extra for other costs. The average cost per article in this scenario is $1,250 per article, similar to what successful commercial publishers charge for article processing charges. What I like about this model is the involvement of a senior academic whose career depends on reputation; this approach avoids the temptation of pay-to-publish without regard for quality reflected in </a:t>
            </a:r>
            <a:r>
              <a:rPr lang="en-US" dirty="0" err="1" smtClean="0"/>
              <a:t>Beall’s</a:t>
            </a:r>
            <a:r>
              <a:rPr lang="en-US" dirty="0" smtClean="0"/>
              <a:t> list of predatory publishers. Plus, this means local jobs and the price stability of paying in the local currency.  The need for this will become clear in a few minutes when </a:t>
            </a:r>
            <a:r>
              <a:rPr lang="en-US" dirty="0" err="1" smtClean="0"/>
              <a:t>Jihane</a:t>
            </a:r>
            <a:r>
              <a:rPr lang="en-US" dirty="0" smtClean="0"/>
              <a:t> speaks.</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7</a:t>
            </a:fld>
            <a:endParaRPr lang="en-US"/>
          </a:p>
        </p:txBody>
      </p:sp>
    </p:spTree>
    <p:extLst>
      <p:ext uri="{BB962C8B-B14F-4D97-AF65-F5344CB8AC3E}">
        <p14:creationId xmlns:p14="http://schemas.microsoft.com/office/powerpoint/2010/main" val="1418971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One thing I’m noticing is that there are a lot of differences between small scholar-led journals. It is not clear that it makes sense to compare the costs of article production when one journal is very academic and has no interest in social media and another considers a social media presence to be high priority. One of the journals involved in my interviews publishes few articles – but some are monograph length. Some journals are doing work we wouldn’t necessarily think of as journal publishing, such as cross-deposit and linkages of datasets in repositories. There can be value to the organization to supporting journal publishing that may not be well known. For example, editing a journal is one way to become known internationally in one’s field. There are journals that involve communities that include members of the general public as well as academics. These communities can build bridges on which research partnerships can be built and knowledge translation can happen. These are some of the early results I think are worth looking into further.  </a:t>
            </a:r>
            <a:endParaRPr lang="en-CA"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8</a:t>
            </a:fld>
            <a:endParaRPr lang="en-US"/>
          </a:p>
        </p:txBody>
      </p:sp>
    </p:spTree>
    <p:extLst>
      <p:ext uri="{BB962C8B-B14F-4D97-AF65-F5344CB8AC3E}">
        <p14:creationId xmlns:p14="http://schemas.microsoft.com/office/powerpoint/2010/main" val="1306882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May</a:t>
            </a:r>
            <a:r>
              <a:rPr lang="en-US" baseline="0" dirty="0" smtClean="0"/>
              <a:t> 2014 we did a survey of journals listed in the Directory of Open Access Journals that have </a:t>
            </a:r>
            <a:r>
              <a:rPr lang="en-US" baseline="0" dirty="0" err="1" smtClean="0"/>
              <a:t>APCs</a:t>
            </a:r>
            <a:r>
              <a:rPr lang="en-US" baseline="0" dirty="0" smtClean="0"/>
              <a:t>. One limitation of this study is limitation to DOAJ titles; no hybrid journals were included. The percentage of journals found to have </a:t>
            </a:r>
            <a:r>
              <a:rPr lang="en-US" baseline="0" dirty="0" err="1" smtClean="0"/>
              <a:t>APCs</a:t>
            </a:r>
            <a:r>
              <a:rPr lang="en-US" baseline="0" dirty="0" smtClean="0"/>
              <a:t> was 26%. Of the approximately 2,567 journals with </a:t>
            </a:r>
            <a:r>
              <a:rPr lang="en-US" baseline="0" dirty="0" err="1" smtClean="0"/>
              <a:t>APCs</a:t>
            </a:r>
            <a:r>
              <a:rPr lang="en-US" baseline="0" dirty="0" smtClean="0"/>
              <a:t>, we sampled 1,432 journals using a stratified random sampling approach to ensure the inclusion of journals published by publishers with few journals using this approach. We found that at least 61% of these journals are commercial in nature. This could be an understatement as we could not always verify the nature of the publisher.  The publisher</a:t>
            </a:r>
            <a:r>
              <a:rPr lang="en-US" dirty="0" smtClean="0"/>
              <a:t> size was skewed, with most journals being published by publishers with 50 or more APC journals or 9 or fewer APC journals (1 journal being the most common) with not much in the middle. This size skew matches findings reported by Crow for scholarly publishing and by Thompson for trade publishing, raising a question about whether there are dynamics behind the skew. What we saw looked like a volatile sector, with an average APC of $964 USD, while the most common pattern was $0, or in other words publishers clearly planning to charge </a:t>
            </a:r>
            <a:r>
              <a:rPr lang="en-US" dirty="0" err="1" smtClean="0"/>
              <a:t>APCs</a:t>
            </a:r>
            <a:r>
              <a:rPr lang="en-US" dirty="0" smtClean="0"/>
              <a:t> with journals that are free-for-now. The exact APC varies; almost all publishers offer a range of discounts and/or charges based on service. This is important to understand for budgeting purposes, so I’ll describe a few of the variations we found. This is to illustrate what is happening; it’s not meant to be an exhaustive list. </a:t>
            </a:r>
            <a:endParaRPr lang="en-US" dirty="0"/>
          </a:p>
        </p:txBody>
      </p:sp>
      <p:sp>
        <p:nvSpPr>
          <p:cNvPr id="4" name="Slide Number Placeholder 3"/>
          <p:cNvSpPr>
            <a:spLocks noGrp="1"/>
          </p:cNvSpPr>
          <p:nvPr>
            <p:ph type="sldNum" sz="quarter" idx="10"/>
          </p:nvPr>
        </p:nvSpPr>
        <p:spPr/>
        <p:txBody>
          <a:bodyPr/>
          <a:lstStyle/>
          <a:p>
            <a:fld id="{D7E5B057-179A-144A-B184-DA8A5611A62D}" type="slidenum">
              <a:rPr lang="en-US" smtClean="0"/>
              <a:pPr/>
              <a:t>9</a:t>
            </a:fld>
            <a:endParaRPr lang="en-US"/>
          </a:p>
        </p:txBody>
      </p:sp>
    </p:spTree>
    <p:extLst>
      <p:ext uri="{BB962C8B-B14F-4D97-AF65-F5344CB8AC3E}">
        <p14:creationId xmlns:p14="http://schemas.microsoft.com/office/powerpoint/2010/main" val="3471055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CA"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4AB02A5-4FE5-49D9-9E24-09F23B90C450}" type="datetimeFigureOut">
              <a:rPr lang="en-US" smtClean="0"/>
              <a:pPr/>
              <a:t>9/8/2015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kumimoji="0"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1AF2B4D-6B12-4EDF-87BB-2B55CECB66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083DB424-D055-EA40-8D9C-CAEE592FD724}" type="datetimeFigureOut">
              <a:rPr lang="en-US" smtClean="0"/>
              <a:pPr/>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F55DB-46AD-EA4A-8B69-C1D737E79B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083DB424-D055-EA40-8D9C-CAEE592FD724}" type="datetimeFigureOut">
              <a:rPr lang="en-US" smtClean="0"/>
              <a:pPr/>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F55DB-46AD-EA4A-8B69-C1D737E79B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7" name="Date Placeholder 6"/>
          <p:cNvSpPr>
            <a:spLocks noGrp="1"/>
          </p:cNvSpPr>
          <p:nvPr>
            <p:ph type="dt" sz="half" idx="14"/>
          </p:nvPr>
        </p:nvSpPr>
        <p:spPr/>
        <p:txBody>
          <a:bodyPr rtlCol="0"/>
          <a:lstStyle/>
          <a:p>
            <a:fld id="{083DB424-D055-EA40-8D9C-CAEE592FD724}" type="datetimeFigureOut">
              <a:rPr lang="en-US" smtClean="0"/>
              <a:pPr/>
              <a:t>9/8/2015</a:t>
            </a:fld>
            <a:endParaRPr lang="en-US"/>
          </a:p>
        </p:txBody>
      </p:sp>
      <p:sp>
        <p:nvSpPr>
          <p:cNvPr id="9" name="Slide Number Placeholder 8"/>
          <p:cNvSpPr>
            <a:spLocks noGrp="1"/>
          </p:cNvSpPr>
          <p:nvPr>
            <p:ph type="sldNum" sz="quarter" idx="15"/>
          </p:nvPr>
        </p:nvSpPr>
        <p:spPr/>
        <p:txBody>
          <a:bodyPr rtlCol="0"/>
          <a:lstStyle/>
          <a:p>
            <a:fld id="{5BFF55DB-46AD-EA4A-8B69-C1D737E79BF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3F416CD-67A3-4CF0-A210-F6AF31AC147F}" type="datetimeFigureOut">
              <a:rPr lang="en-US" smtClean="0"/>
              <a:pPr/>
              <a:t>9/8/2015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kumimoji="0"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6652B35-718D-4E28-AFEB-B694A3B357E8}"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5" name="Date Placeholder 4"/>
          <p:cNvSpPr>
            <a:spLocks noGrp="1"/>
          </p:cNvSpPr>
          <p:nvPr>
            <p:ph type="dt" sz="half" idx="10"/>
          </p:nvPr>
        </p:nvSpPr>
        <p:spPr/>
        <p:txBody>
          <a:bodyPr/>
          <a:lstStyle/>
          <a:p>
            <a:fld id="{083DB424-D055-EA40-8D9C-CAEE592FD724}" type="datetimeFigureOut">
              <a:rPr lang="en-US" smtClean="0"/>
              <a:pPr/>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FF55DB-46AD-EA4A-8B69-C1D737E79BF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CA" smtClean="0"/>
              <a:t>Click to edit Master title style</a:t>
            </a:r>
            <a:endParaRPr kumimoji="0" lang="en-US"/>
          </a:p>
        </p:txBody>
      </p:sp>
      <p:sp>
        <p:nvSpPr>
          <p:cNvPr id="7" name="Date Placeholder 6"/>
          <p:cNvSpPr>
            <a:spLocks noGrp="1"/>
          </p:cNvSpPr>
          <p:nvPr>
            <p:ph type="dt" sz="half" idx="10"/>
          </p:nvPr>
        </p:nvSpPr>
        <p:spPr/>
        <p:txBody>
          <a:bodyPr/>
          <a:lstStyle/>
          <a:p>
            <a:fld id="{083DB424-D055-EA40-8D9C-CAEE592FD724}" type="datetimeFigureOut">
              <a:rPr lang="en-US" smtClean="0"/>
              <a:pPr/>
              <a:t>9/8/2015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FF55DB-46AD-EA4A-8B69-C1D737E79BF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6" name="Date Placeholder 5"/>
          <p:cNvSpPr>
            <a:spLocks noGrp="1"/>
          </p:cNvSpPr>
          <p:nvPr>
            <p:ph type="dt" sz="half" idx="10"/>
          </p:nvPr>
        </p:nvSpPr>
        <p:spPr/>
        <p:txBody>
          <a:bodyPr rtlCol="0"/>
          <a:lstStyle/>
          <a:p>
            <a:fld id="{083DB424-D055-EA40-8D9C-CAEE592FD724}" type="datetimeFigureOut">
              <a:rPr lang="en-US" smtClean="0"/>
              <a:pPr/>
              <a:t>9/8/2015</a:t>
            </a:fld>
            <a:endParaRPr lang="en-US"/>
          </a:p>
        </p:txBody>
      </p:sp>
      <p:sp>
        <p:nvSpPr>
          <p:cNvPr id="7" name="Slide Number Placeholder 6"/>
          <p:cNvSpPr>
            <a:spLocks noGrp="1"/>
          </p:cNvSpPr>
          <p:nvPr>
            <p:ph type="sldNum" sz="quarter" idx="11"/>
          </p:nvPr>
        </p:nvSpPr>
        <p:spPr/>
        <p:txBody>
          <a:bodyPr rtlCol="0"/>
          <a:lstStyle/>
          <a:p>
            <a:fld id="{5BFF55DB-46AD-EA4A-8B69-C1D737E79BF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3DB424-D055-EA40-8D9C-CAEE592FD724}" type="datetimeFigureOut">
              <a:rPr lang="en-US" smtClean="0"/>
              <a:pPr/>
              <a:t>9/8/2015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FF55DB-46AD-EA4A-8B69-C1D737E79B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CA"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21" name="Date Placeholder 20"/>
          <p:cNvSpPr>
            <a:spLocks noGrp="1"/>
          </p:cNvSpPr>
          <p:nvPr>
            <p:ph type="dt" sz="half" idx="14"/>
          </p:nvPr>
        </p:nvSpPr>
        <p:spPr/>
        <p:txBody>
          <a:bodyPr rtlCol="0"/>
          <a:lstStyle/>
          <a:p>
            <a:fld id="{083DB424-D055-EA40-8D9C-CAEE592FD724}" type="datetimeFigureOut">
              <a:rPr lang="en-US" smtClean="0"/>
              <a:pPr/>
              <a:t>9/8/2015</a:t>
            </a:fld>
            <a:endParaRPr lang="en-US"/>
          </a:p>
        </p:txBody>
      </p:sp>
      <p:sp>
        <p:nvSpPr>
          <p:cNvPr id="22" name="Slide Number Placeholder 21"/>
          <p:cNvSpPr>
            <a:spLocks noGrp="1"/>
          </p:cNvSpPr>
          <p:nvPr>
            <p:ph type="sldNum" sz="quarter" idx="15"/>
          </p:nvPr>
        </p:nvSpPr>
        <p:spPr/>
        <p:txBody>
          <a:bodyPr rtlCol="0"/>
          <a:lstStyle/>
          <a:p>
            <a:fld id="{5BFF55DB-46AD-EA4A-8B69-C1D737E79BF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CA"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CA"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CA"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83DB424-D055-EA40-8D9C-CAEE592FD724}" type="datetimeFigureOut">
              <a:rPr lang="en-US" smtClean="0"/>
              <a:pPr/>
              <a:t>9/8/2015</a:t>
            </a:fld>
            <a:endParaRPr lang="en-US"/>
          </a:p>
        </p:txBody>
      </p:sp>
      <p:sp>
        <p:nvSpPr>
          <p:cNvPr id="18" name="Slide Number Placeholder 17"/>
          <p:cNvSpPr>
            <a:spLocks noGrp="1"/>
          </p:cNvSpPr>
          <p:nvPr>
            <p:ph type="sldNum" sz="quarter" idx="11"/>
          </p:nvPr>
        </p:nvSpPr>
        <p:spPr/>
        <p:txBody>
          <a:bodyPr rtlCol="0"/>
          <a:lstStyle/>
          <a:p>
            <a:fld id="{5BFF55DB-46AD-EA4A-8B69-C1D737E79BF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CA"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83DB424-D055-EA40-8D9C-CAEE592FD724}" type="datetimeFigureOut">
              <a:rPr lang="en-US" smtClean="0"/>
              <a:pPr/>
              <a:t>9/8/2015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BFF55DB-46AD-EA4A-8B69-C1D737E79B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304" r:id="rId1"/>
    <p:sldLayoutId id="2147484305" r:id="rId2"/>
    <p:sldLayoutId id="2147484306" r:id="rId3"/>
    <p:sldLayoutId id="2147484307" r:id="rId4"/>
    <p:sldLayoutId id="2147484308" r:id="rId5"/>
    <p:sldLayoutId id="2147484309" r:id="rId6"/>
    <p:sldLayoutId id="2147484310" r:id="rId7"/>
    <p:sldLayoutId id="2147484311" r:id="rId8"/>
    <p:sldLayoutId id="2147484312" r:id="rId9"/>
    <p:sldLayoutId id="2147484313" r:id="rId10"/>
    <p:sldLayoutId id="2147484314"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chart" Target="../charts/chart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chart" Target="../charts/char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mailto:Heather.Morrison@uottawa.c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mailto:jderg011@uottawa.ca"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budapestopenaccessinitiative.org/rea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legacy.earlham.edu/~peters/fos/overview.htm" TargetMode="External"/><Relationship Id="rId5" Type="http://schemas.openxmlformats.org/officeDocument/2006/relationships/hyperlink" Target="http://dx.doi.org/10.3390/publications3010001" TargetMode="External"/><Relationship Id="rId4" Type="http://schemas.openxmlformats.org/officeDocument/2006/relationships/hyperlink" Target="http://firstmonday.org/ojs/index.php/fm/article/view/437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2074" y="970699"/>
            <a:ext cx="6172200" cy="1894362"/>
          </a:xfrm>
        </p:spPr>
        <p:txBody>
          <a:bodyPr>
            <a:normAutofit fontScale="90000"/>
          </a:bodyPr>
          <a:lstStyle/>
          <a:p>
            <a:r>
              <a:rPr lang="en-US" dirty="0" smtClean="0">
                <a:solidFill>
                  <a:srgbClr val="800000"/>
                </a:solidFill>
              </a:rPr>
              <a:t>Sustaining the knowledge commons: open access scholarship</a:t>
            </a:r>
            <a:br>
              <a:rPr lang="en-US" dirty="0" smtClean="0">
                <a:solidFill>
                  <a:srgbClr val="800000"/>
                </a:solidFill>
              </a:rPr>
            </a:br>
            <a:r>
              <a:rPr lang="en-US" dirty="0" smtClean="0">
                <a:solidFill>
                  <a:srgbClr val="800000"/>
                </a:solidFill>
              </a:rPr>
              <a:t>  </a:t>
            </a:r>
            <a:endParaRPr lang="en-US" dirty="0">
              <a:solidFill>
                <a:srgbClr val="800000"/>
              </a:solidFill>
            </a:endParaRPr>
          </a:p>
        </p:txBody>
      </p:sp>
      <p:sp>
        <p:nvSpPr>
          <p:cNvPr id="3" name="Subtitle 2"/>
          <p:cNvSpPr>
            <a:spLocks noGrp="1"/>
          </p:cNvSpPr>
          <p:nvPr>
            <p:ph type="subTitle" idx="1"/>
          </p:nvPr>
        </p:nvSpPr>
        <p:spPr>
          <a:xfrm>
            <a:off x="2404531" y="2861055"/>
            <a:ext cx="6172200" cy="1745824"/>
          </a:xfrm>
        </p:spPr>
        <p:txBody>
          <a:bodyPr>
            <a:normAutofit fontScale="25000" lnSpcReduction="20000"/>
          </a:bodyPr>
          <a:lstStyle/>
          <a:p>
            <a:r>
              <a:rPr lang="en-US" sz="12800" dirty="0" smtClean="0">
                <a:solidFill>
                  <a:srgbClr val="800000"/>
                </a:solidFill>
              </a:rPr>
              <a:t>Heather Morrison</a:t>
            </a:r>
          </a:p>
          <a:p>
            <a:r>
              <a:rPr lang="en-US" sz="6400" dirty="0" smtClean="0">
                <a:solidFill>
                  <a:srgbClr val="800000"/>
                </a:solidFill>
              </a:rPr>
              <a:t>Assistant Professor &amp; Principal Investigator</a:t>
            </a:r>
          </a:p>
          <a:p>
            <a:r>
              <a:rPr lang="en-US" sz="12800" dirty="0" err="1" smtClean="0">
                <a:solidFill>
                  <a:srgbClr val="800000"/>
                </a:solidFill>
              </a:rPr>
              <a:t>Jihane</a:t>
            </a:r>
            <a:r>
              <a:rPr lang="en-US" sz="12800" dirty="0" smtClean="0">
                <a:solidFill>
                  <a:srgbClr val="800000"/>
                </a:solidFill>
              </a:rPr>
              <a:t> </a:t>
            </a:r>
            <a:r>
              <a:rPr lang="en-US" sz="12800" dirty="0" err="1" smtClean="0">
                <a:solidFill>
                  <a:srgbClr val="800000"/>
                </a:solidFill>
              </a:rPr>
              <a:t>Salhab</a:t>
            </a:r>
            <a:endParaRPr lang="en-US" sz="12800" dirty="0">
              <a:solidFill>
                <a:srgbClr val="800000"/>
              </a:solidFill>
            </a:endParaRPr>
          </a:p>
          <a:p>
            <a:r>
              <a:rPr lang="en-US" sz="6400" dirty="0" smtClean="0">
                <a:solidFill>
                  <a:srgbClr val="800000"/>
                </a:solidFill>
              </a:rPr>
              <a:t>Research Assistant</a:t>
            </a:r>
          </a:p>
          <a:p>
            <a:r>
              <a:rPr lang="en-US" sz="6400" dirty="0" smtClean="0"/>
              <a:t>University of Ottawa School of Information Studies</a:t>
            </a:r>
          </a:p>
          <a:p>
            <a:r>
              <a:rPr lang="en-US" sz="6400" dirty="0" smtClean="0"/>
              <a:t>http://arts.uottawa.ca/sis/</a:t>
            </a:r>
          </a:p>
          <a:p>
            <a:endParaRPr lang="en-US" sz="8000" dirty="0" smtClean="0">
              <a:solidFill>
                <a:srgbClr val="800000"/>
              </a:solidFill>
            </a:endParaRPr>
          </a:p>
          <a:p>
            <a:r>
              <a:rPr lang="en-US" sz="5600" dirty="0" smtClean="0">
                <a:solidFill>
                  <a:srgbClr val="800000"/>
                </a:solidFill>
              </a:rPr>
              <a:t>Sustaining the Knowledge Commons</a:t>
            </a:r>
          </a:p>
          <a:p>
            <a:r>
              <a:rPr lang="en-US" sz="5600" dirty="0" smtClean="0">
                <a:solidFill>
                  <a:srgbClr val="800000"/>
                </a:solidFill>
              </a:rPr>
              <a:t>A SSHRC Insight Development Project</a:t>
            </a:r>
          </a:p>
          <a:p>
            <a:r>
              <a:rPr lang="en-US" sz="5600" dirty="0" err="1" smtClean="0">
                <a:solidFill>
                  <a:srgbClr val="800000"/>
                </a:solidFill>
              </a:rPr>
              <a:t>sustainingknowledgecommons.org</a:t>
            </a:r>
            <a:endParaRPr lang="en-US" sz="5600" dirty="0" smtClean="0">
              <a:solidFill>
                <a:srgbClr val="800000"/>
              </a:solidFill>
            </a:endParaRPr>
          </a:p>
          <a:p>
            <a:endParaRPr lang="en-US" sz="5600" dirty="0" smtClean="0"/>
          </a:p>
          <a:p>
            <a:r>
              <a:rPr lang="en-US" sz="5600" dirty="0" smtClean="0">
                <a:solidFill>
                  <a:srgbClr val="800000"/>
                </a:solidFill>
              </a:rPr>
              <a:t>Presentation to IDRC Open Access Group, September 9, 2015, Ottawa</a:t>
            </a:r>
            <a:endParaRPr lang="en-US" sz="5600" dirty="0">
              <a:solidFill>
                <a:srgbClr val="800000"/>
              </a:solidFill>
            </a:endParaRPr>
          </a:p>
        </p:txBody>
      </p:sp>
      <p:pic>
        <p:nvPicPr>
          <p:cNvPr id="5" name="Picture 4" descr="Picture17.png"/>
          <p:cNvPicPr>
            <a:picLocks noChangeAspect="1"/>
          </p:cNvPicPr>
          <p:nvPr/>
        </p:nvPicPr>
        <p:blipFill>
          <a:blip r:embed="rId3"/>
          <a:stretch>
            <a:fillRect/>
          </a:stretch>
        </p:blipFill>
        <p:spPr>
          <a:xfrm>
            <a:off x="879716" y="3812968"/>
            <a:ext cx="609600" cy="609600"/>
          </a:xfrm>
          <a:prstGeom prst="rect">
            <a:avLst/>
          </a:prstGeom>
        </p:spPr>
      </p:pic>
      <p:pic>
        <p:nvPicPr>
          <p:cNvPr id="6" name="Picture 5" descr="Picture17.png"/>
          <p:cNvPicPr>
            <a:picLocks noChangeAspect="1"/>
          </p:cNvPicPr>
          <p:nvPr/>
        </p:nvPicPr>
        <p:blipFill>
          <a:blip r:embed="rId3"/>
          <a:stretch>
            <a:fillRect/>
          </a:stretch>
        </p:blipFill>
        <p:spPr>
          <a:xfrm>
            <a:off x="270116" y="5032168"/>
            <a:ext cx="609600" cy="609600"/>
          </a:xfrm>
          <a:prstGeom prst="rect">
            <a:avLst/>
          </a:prstGeom>
        </p:spPr>
      </p:pic>
      <p:pic>
        <p:nvPicPr>
          <p:cNvPr id="7" name="Picture 6" descr="Picture17.png"/>
          <p:cNvPicPr>
            <a:picLocks noChangeAspect="1"/>
          </p:cNvPicPr>
          <p:nvPr/>
        </p:nvPicPr>
        <p:blipFill>
          <a:blip r:embed="rId3"/>
          <a:stretch>
            <a:fillRect/>
          </a:stretch>
        </p:blipFill>
        <p:spPr>
          <a:xfrm>
            <a:off x="879716" y="5765322"/>
            <a:ext cx="609600" cy="609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Pricing variations based on work involved</a:t>
            </a:r>
            <a:endParaRPr lang="en-US" dirty="0"/>
          </a:p>
        </p:txBody>
      </p:sp>
      <p:sp>
        <p:nvSpPr>
          <p:cNvPr id="3" name="Content Placeholder 2"/>
          <p:cNvSpPr>
            <a:spLocks noGrp="1"/>
          </p:cNvSpPr>
          <p:nvPr>
            <p:ph sz="quarter" idx="1"/>
          </p:nvPr>
        </p:nvSpPr>
        <p:spPr/>
        <p:txBody>
          <a:bodyPr/>
          <a:lstStyle/>
          <a:p>
            <a:r>
              <a:rPr lang="en-US" dirty="0" smtClean="0"/>
              <a:t>Pricing by article type (e.g. less for case reports, more for research articles)</a:t>
            </a:r>
          </a:p>
          <a:p>
            <a:r>
              <a:rPr lang="en-US" dirty="0" smtClean="0"/>
              <a:t>Pricing by length of article (page charges or page limit with pricing for extra pages)</a:t>
            </a:r>
          </a:p>
          <a:p>
            <a:r>
              <a:rPr lang="en-US" dirty="0" smtClean="0"/>
              <a:t>Language editing services (sometimes optional)</a:t>
            </a:r>
          </a:p>
          <a:p>
            <a:r>
              <a:rPr lang="en-US" dirty="0" smtClean="0"/>
              <a:t>Discounts or waiver for high quality work</a:t>
            </a:r>
          </a:p>
          <a:p>
            <a:r>
              <a:rPr lang="en-US" dirty="0" smtClean="0"/>
              <a:t>Discount for submitting work in publisher’s preferred format or template</a:t>
            </a:r>
          </a:p>
          <a:p>
            <a:r>
              <a:rPr lang="en-US" dirty="0" smtClean="0"/>
              <a:t>Discount for manuscript transfer</a:t>
            </a:r>
          </a:p>
          <a:p>
            <a:r>
              <a:rPr lang="en-US" dirty="0" smtClean="0"/>
              <a:t>Extra charge for fast track</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Discounts author or institutional contributions</a:t>
            </a:r>
            <a:endParaRPr lang="en-US" dirty="0"/>
          </a:p>
        </p:txBody>
      </p:sp>
      <p:sp>
        <p:nvSpPr>
          <p:cNvPr id="3" name="Content Placeholder 2"/>
          <p:cNvSpPr>
            <a:spLocks noGrp="1"/>
          </p:cNvSpPr>
          <p:nvPr>
            <p:ph sz="quarter" idx="1"/>
          </p:nvPr>
        </p:nvSpPr>
        <p:spPr/>
        <p:txBody>
          <a:bodyPr/>
          <a:lstStyle/>
          <a:p>
            <a:r>
              <a:rPr lang="en-US" dirty="0" smtClean="0"/>
              <a:t>Membership in society</a:t>
            </a:r>
          </a:p>
          <a:p>
            <a:r>
              <a:rPr lang="en-US" dirty="0" smtClean="0"/>
              <a:t>Organizational publisher memberships</a:t>
            </a:r>
          </a:p>
          <a:p>
            <a:r>
              <a:rPr lang="en-US" dirty="0" smtClean="0"/>
              <a:t>Discounts for peer review and/or membership in Editorial Board</a:t>
            </a:r>
          </a:p>
          <a:p>
            <a:r>
              <a:rPr lang="en-US" dirty="0" smtClean="0"/>
              <a:t>Loyalty discount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 based on income / need</a:t>
            </a:r>
            <a:endParaRPr lang="en-US" dirty="0"/>
          </a:p>
        </p:txBody>
      </p:sp>
      <p:sp>
        <p:nvSpPr>
          <p:cNvPr id="3" name="Content Placeholder 2"/>
          <p:cNvSpPr>
            <a:spLocks noGrp="1"/>
          </p:cNvSpPr>
          <p:nvPr>
            <p:ph sz="quarter" idx="1"/>
          </p:nvPr>
        </p:nvSpPr>
        <p:spPr/>
        <p:txBody>
          <a:bodyPr/>
          <a:lstStyle/>
          <a:p>
            <a:r>
              <a:rPr lang="en-US" dirty="0" smtClean="0"/>
              <a:t>Low / medium income countries</a:t>
            </a:r>
          </a:p>
          <a:p>
            <a:r>
              <a:rPr lang="en-US" dirty="0" smtClean="0"/>
              <a:t>Author hardship</a:t>
            </a:r>
          </a:p>
          <a:p>
            <a:r>
              <a:rPr lang="en-US" dirty="0" smtClean="0"/>
              <a:t>Student discount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CA" sz="2400" dirty="0"/>
              <a:t>Libertas </a:t>
            </a:r>
            <a:r>
              <a:rPr lang="en-CA" sz="2400" dirty="0" err="1"/>
              <a:t>academica</a:t>
            </a:r>
            <a:r>
              <a:rPr lang="en-CA" sz="2400" dirty="0"/>
              <a:t> average price increase </a:t>
            </a:r>
            <a:r>
              <a:rPr lang="en-CA" sz="2400" dirty="0" smtClean="0"/>
              <a:t/>
            </a:r>
            <a:br>
              <a:rPr lang="en-CA" sz="2400" dirty="0" smtClean="0"/>
            </a:br>
            <a:r>
              <a:rPr lang="en-CA" sz="2400" dirty="0" smtClean="0"/>
              <a:t>May </a:t>
            </a:r>
            <a:r>
              <a:rPr lang="en-CA" sz="2400" dirty="0"/>
              <a:t>2014 – may </a:t>
            </a:r>
            <a:r>
              <a:rPr lang="en-CA" sz="2400" dirty="0" smtClean="0"/>
              <a:t>2015</a:t>
            </a:r>
            <a:r>
              <a:rPr lang="en-CA" sz="2400" dirty="0"/>
              <a:t/>
            </a:r>
            <a:br>
              <a:rPr lang="en-CA" sz="2400" dirty="0"/>
            </a:br>
            <a:endParaRPr lang="en-US" sz="2400" b="1" dirty="0"/>
          </a:p>
        </p:txBody>
      </p:sp>
      <p:sp>
        <p:nvSpPr>
          <p:cNvPr id="2" name="Content Placeholder 1"/>
          <p:cNvSpPr>
            <a:spLocks noGrp="1"/>
          </p:cNvSpPr>
          <p:nvPr>
            <p:ph idx="1"/>
          </p:nvPr>
        </p:nvSpPr>
        <p:spPr>
          <a:xfrm>
            <a:off x="1877820" y="3704954"/>
            <a:ext cx="5687616" cy="3223022"/>
          </a:xfrm>
        </p:spPr>
        <p:txBody>
          <a:bodyPr/>
          <a:lstStyle/>
          <a:p>
            <a:endParaRPr lang="en-US" dirty="0" smtClean="0"/>
          </a:p>
          <a:p>
            <a:pPr marL="0" indent="0">
              <a:buNone/>
            </a:pPr>
            <a:endParaRPr lang="en-US" dirty="0" smtClean="0"/>
          </a:p>
          <a:p>
            <a:endParaRPr lang="en-US" dirty="0" smtClean="0"/>
          </a:p>
          <a:p>
            <a:endParaRPr lang="en-US" dirty="0"/>
          </a:p>
        </p:txBody>
      </p:sp>
      <p:pic>
        <p:nvPicPr>
          <p:cNvPr id="8" name="Picture 7" descr="SKC logo Transparent EN tex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8949" y="5305105"/>
            <a:ext cx="543552" cy="542700"/>
          </a:xfrm>
          <a:prstGeom prst="rect">
            <a:avLst/>
          </a:prstGeom>
        </p:spPr>
      </p:pic>
      <p:sp>
        <p:nvSpPr>
          <p:cNvPr id="9" name="TextBox 8"/>
          <p:cNvSpPr txBox="1"/>
          <p:nvPr/>
        </p:nvSpPr>
        <p:spPr>
          <a:xfrm>
            <a:off x="2118679" y="5244825"/>
            <a:ext cx="2718181" cy="553998"/>
          </a:xfrm>
          <a:prstGeom prst="rect">
            <a:avLst/>
          </a:prstGeom>
          <a:noFill/>
        </p:spPr>
        <p:txBody>
          <a:bodyPr wrap="none" rtlCol="0">
            <a:spAutoFit/>
          </a:bodyPr>
          <a:lstStyle/>
          <a:p>
            <a:r>
              <a:rPr lang="en-US" sz="1200" dirty="0" err="1">
                <a:solidFill>
                  <a:srgbClr val="800000"/>
                </a:solidFill>
              </a:rPr>
              <a:t>sustainingknowledgecommons.org</a:t>
            </a:r>
            <a:endParaRPr lang="en-US" sz="1200" dirty="0">
              <a:solidFill>
                <a:srgbClr val="800000"/>
              </a:solidFill>
            </a:endParaRPr>
          </a:p>
          <a:p>
            <a:pPr algn="ctr"/>
            <a:r>
              <a:rPr lang="en-US" sz="900" dirty="0">
                <a:solidFill>
                  <a:srgbClr val="800000"/>
                </a:solidFill>
              </a:rPr>
              <a:t>A SSHRC Insight Development Project</a:t>
            </a:r>
          </a:p>
          <a:p>
            <a:pPr algn="ctr"/>
            <a:r>
              <a:rPr lang="en-US" sz="900" dirty="0">
                <a:solidFill>
                  <a:srgbClr val="800000"/>
                </a:solidFill>
              </a:rPr>
              <a:t>Heather Morrison, &amp; </a:t>
            </a:r>
            <a:r>
              <a:rPr lang="en-US" sz="900" dirty="0" err="1">
                <a:solidFill>
                  <a:srgbClr val="800000"/>
                </a:solidFill>
              </a:rPr>
              <a:t>Jihane</a:t>
            </a:r>
            <a:r>
              <a:rPr lang="en-US" sz="900" dirty="0">
                <a:solidFill>
                  <a:srgbClr val="800000"/>
                </a:solidFill>
              </a:rPr>
              <a:t> </a:t>
            </a:r>
            <a:r>
              <a:rPr lang="en-US" sz="900" dirty="0" err="1">
                <a:solidFill>
                  <a:srgbClr val="800000"/>
                </a:solidFill>
              </a:rPr>
              <a:t>Salhab</a:t>
            </a:r>
            <a:r>
              <a:rPr lang="en-US" sz="900" dirty="0">
                <a:solidFill>
                  <a:srgbClr val="800000"/>
                </a:solidFill>
              </a:rPr>
              <a:t>,</a:t>
            </a:r>
          </a:p>
        </p:txBody>
      </p:sp>
      <p:sp>
        <p:nvSpPr>
          <p:cNvPr id="10" name="TextBox 9"/>
          <p:cNvSpPr txBox="1"/>
          <p:nvPr/>
        </p:nvSpPr>
        <p:spPr>
          <a:xfrm>
            <a:off x="4990918" y="5327245"/>
            <a:ext cx="2741757" cy="507831"/>
          </a:xfrm>
          <a:prstGeom prst="rect">
            <a:avLst/>
          </a:prstGeom>
          <a:noFill/>
        </p:spPr>
        <p:txBody>
          <a:bodyPr wrap="square" rtlCol="0">
            <a:spAutoFit/>
          </a:bodyPr>
          <a:lstStyle/>
          <a:p>
            <a:r>
              <a:rPr lang="en-US" sz="900" dirty="0" err="1">
                <a:solidFill>
                  <a:srgbClr val="800000"/>
                </a:solidFill>
              </a:rPr>
              <a:t>Université</a:t>
            </a:r>
            <a:r>
              <a:rPr lang="en-US" sz="900" dirty="0">
                <a:solidFill>
                  <a:srgbClr val="800000"/>
                </a:solidFill>
              </a:rPr>
              <a:t> </a:t>
            </a:r>
            <a:r>
              <a:rPr lang="en-US" sz="900" dirty="0" err="1">
                <a:solidFill>
                  <a:srgbClr val="800000"/>
                </a:solidFill>
              </a:rPr>
              <a:t>d’Ottawa</a:t>
            </a:r>
            <a:r>
              <a:rPr lang="en-US" sz="900" dirty="0">
                <a:solidFill>
                  <a:srgbClr val="800000"/>
                </a:solidFill>
              </a:rPr>
              <a:t> | University of Ottawa</a:t>
            </a:r>
          </a:p>
          <a:p>
            <a:r>
              <a:rPr lang="en-US" sz="900" dirty="0" err="1">
                <a:solidFill>
                  <a:srgbClr val="800000"/>
                </a:solidFill>
              </a:rPr>
              <a:t>École</a:t>
            </a:r>
            <a:r>
              <a:rPr lang="en-US" sz="900" dirty="0">
                <a:solidFill>
                  <a:srgbClr val="800000"/>
                </a:solidFill>
              </a:rPr>
              <a:t> des sciences de </a:t>
            </a:r>
            <a:r>
              <a:rPr lang="en-US" sz="900" dirty="0" err="1">
                <a:solidFill>
                  <a:srgbClr val="800000"/>
                </a:solidFill>
              </a:rPr>
              <a:t>l’information</a:t>
            </a:r>
            <a:r>
              <a:rPr lang="en-US" sz="900" dirty="0">
                <a:solidFill>
                  <a:srgbClr val="800000"/>
                </a:solidFill>
              </a:rPr>
              <a:t> / School of Information Studies http://</a:t>
            </a:r>
            <a:r>
              <a:rPr lang="en-US" sz="900" dirty="0" err="1">
                <a:solidFill>
                  <a:srgbClr val="800000"/>
                </a:solidFill>
              </a:rPr>
              <a:t>arts.uottawa.ca</a:t>
            </a:r>
            <a:r>
              <a:rPr lang="en-US" sz="900" dirty="0">
                <a:solidFill>
                  <a:srgbClr val="800000"/>
                </a:solidFill>
              </a:rPr>
              <a:t>/sis/</a:t>
            </a:r>
          </a:p>
        </p:txBody>
      </p:sp>
      <p:cxnSp>
        <p:nvCxnSpPr>
          <p:cNvPr id="12" name="Straight Connector 11"/>
          <p:cNvCxnSpPr/>
          <p:nvPr/>
        </p:nvCxnSpPr>
        <p:spPr>
          <a:xfrm>
            <a:off x="2072502" y="5244825"/>
            <a:ext cx="503021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a:spLocks noChangeArrowheads="1"/>
          </p:cNvSpPr>
          <p:nvPr/>
        </p:nvSpPr>
        <p:spPr bwMode="auto">
          <a:xfrm>
            <a:off x="1293224" y="2366304"/>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7" name="Rectangle 6"/>
          <p:cNvSpPr>
            <a:spLocks noChangeArrowheads="1"/>
          </p:cNvSpPr>
          <p:nvPr/>
        </p:nvSpPr>
        <p:spPr bwMode="auto">
          <a:xfrm>
            <a:off x="1293224" y="4602298"/>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4" name="Rectangle 8"/>
          <p:cNvSpPr>
            <a:spLocks noChangeArrowheads="1"/>
          </p:cNvSpPr>
          <p:nvPr/>
        </p:nvSpPr>
        <p:spPr bwMode="auto">
          <a:xfrm>
            <a:off x="4807133" y="1899641"/>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6" name="Rectangle 9"/>
          <p:cNvSpPr>
            <a:spLocks noChangeArrowheads="1"/>
          </p:cNvSpPr>
          <p:nvPr/>
        </p:nvSpPr>
        <p:spPr bwMode="auto">
          <a:xfrm>
            <a:off x="4807133" y="4692847"/>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graphicFrame>
        <p:nvGraphicFramePr>
          <p:cNvPr id="13" name="Chart 12"/>
          <p:cNvGraphicFramePr>
            <a:graphicFrameLocks/>
          </p:cNvGraphicFramePr>
          <p:nvPr>
            <p:extLst>
              <p:ext uri="{D42A27DB-BD31-4B8C-83A1-F6EECF244321}">
                <p14:modId xmlns:p14="http://schemas.microsoft.com/office/powerpoint/2010/main" val="3677858319"/>
              </p:ext>
            </p:extLst>
          </p:nvPr>
        </p:nvGraphicFramePr>
        <p:xfrm>
          <a:off x="559558" y="1037230"/>
          <a:ext cx="6905767" cy="420759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141424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CA" sz="2400" b="1" dirty="0" err="1">
                <a:solidFill>
                  <a:prstClr val="black"/>
                </a:solidFill>
              </a:rPr>
              <a:t>BioMed</a:t>
            </a:r>
            <a:r>
              <a:rPr lang="en-CA" sz="2400" b="1" dirty="0">
                <a:solidFill>
                  <a:prstClr val="black"/>
                </a:solidFill>
              </a:rPr>
              <a:t> Central </a:t>
            </a:r>
            <a:r>
              <a:rPr lang="x-none" sz="2400" dirty="0">
                <a:solidFill>
                  <a:prstClr val="black"/>
                </a:solidFill>
              </a:rPr>
              <a:t/>
            </a:r>
            <a:br>
              <a:rPr lang="x-none" sz="2400" dirty="0">
                <a:solidFill>
                  <a:prstClr val="black"/>
                </a:solidFill>
              </a:rPr>
            </a:br>
            <a:r>
              <a:rPr lang="x-none" sz="2400" dirty="0">
                <a:solidFill>
                  <a:prstClr val="black"/>
                </a:solidFill>
              </a:rPr>
              <a:t>APC</a:t>
            </a:r>
            <a:r>
              <a:rPr lang="en-CA" sz="2400" dirty="0">
                <a:solidFill>
                  <a:prstClr val="black"/>
                </a:solidFill>
              </a:rPr>
              <a:t>: </a:t>
            </a:r>
            <a:r>
              <a:rPr lang="x-none" sz="2400" dirty="0">
                <a:solidFill>
                  <a:prstClr val="black"/>
                </a:solidFill>
              </a:rPr>
              <a:t>Price </a:t>
            </a:r>
            <a:r>
              <a:rPr lang="x-none" sz="2400" dirty="0" err="1" smtClean="0">
                <a:solidFill>
                  <a:prstClr val="black"/>
                </a:solidFill>
              </a:rPr>
              <a:t>Change</a:t>
            </a:r>
            <a:r>
              <a:rPr lang="x-none" sz="2400" dirty="0" smtClean="0">
                <a:solidFill>
                  <a:prstClr val="black"/>
                </a:solidFill>
              </a:rPr>
              <a:t> </a:t>
            </a:r>
            <a:r>
              <a:rPr lang="x-none" sz="2400" dirty="0">
                <a:solidFill>
                  <a:prstClr val="black"/>
                </a:solidFill>
              </a:rPr>
              <a:t>% </a:t>
            </a:r>
            <a:r>
              <a:rPr lang="en-CA" sz="2400" dirty="0">
                <a:solidFill>
                  <a:prstClr val="black"/>
                </a:solidFill>
              </a:rPr>
              <a:t>-</a:t>
            </a:r>
            <a:r>
              <a:rPr lang="x-none" sz="2400" dirty="0">
                <a:solidFill>
                  <a:prstClr val="black"/>
                </a:solidFill>
              </a:rPr>
              <a:t> 2014-2015</a:t>
            </a:r>
            <a:r>
              <a:rPr lang="en-CA" sz="2400" dirty="0">
                <a:solidFill>
                  <a:prstClr val="black"/>
                </a:solidFill>
              </a:rPr>
              <a:t/>
            </a:r>
            <a:br>
              <a:rPr lang="en-CA" sz="2400" dirty="0">
                <a:solidFill>
                  <a:prstClr val="black"/>
                </a:solidFill>
              </a:rPr>
            </a:br>
            <a:r>
              <a:rPr lang="en-CA" sz="2400" dirty="0">
                <a:solidFill>
                  <a:prstClr val="black"/>
                </a:solidFill>
              </a:rPr>
              <a:t>(GBP, EUR &amp; USD)</a:t>
            </a:r>
          </a:p>
        </p:txBody>
      </p:sp>
      <p:sp>
        <p:nvSpPr>
          <p:cNvPr id="2" name="Content Placeholder 1"/>
          <p:cNvSpPr>
            <a:spLocks noGrp="1"/>
          </p:cNvSpPr>
          <p:nvPr>
            <p:ph idx="1"/>
          </p:nvPr>
        </p:nvSpPr>
        <p:spPr>
          <a:xfrm>
            <a:off x="1877820" y="3704954"/>
            <a:ext cx="5687616" cy="3223022"/>
          </a:xfrm>
        </p:spPr>
        <p:txBody>
          <a:bodyPr/>
          <a:lstStyle/>
          <a:p>
            <a:endParaRPr lang="en-US" dirty="0" smtClean="0"/>
          </a:p>
          <a:p>
            <a:pPr marL="0" indent="0">
              <a:buNone/>
            </a:pPr>
            <a:endParaRPr lang="en-US" dirty="0" smtClean="0"/>
          </a:p>
          <a:p>
            <a:endParaRPr lang="en-US" dirty="0" smtClean="0"/>
          </a:p>
          <a:p>
            <a:endParaRPr lang="en-US" dirty="0"/>
          </a:p>
        </p:txBody>
      </p:sp>
      <p:pic>
        <p:nvPicPr>
          <p:cNvPr id="8" name="Picture 7" descr="SKC logo Transparent EN tex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8949" y="5305105"/>
            <a:ext cx="543552" cy="542700"/>
          </a:xfrm>
          <a:prstGeom prst="rect">
            <a:avLst/>
          </a:prstGeom>
        </p:spPr>
      </p:pic>
      <p:sp>
        <p:nvSpPr>
          <p:cNvPr id="9" name="TextBox 8"/>
          <p:cNvSpPr txBox="1"/>
          <p:nvPr/>
        </p:nvSpPr>
        <p:spPr>
          <a:xfrm>
            <a:off x="2118679" y="5244825"/>
            <a:ext cx="2718181" cy="553998"/>
          </a:xfrm>
          <a:prstGeom prst="rect">
            <a:avLst/>
          </a:prstGeom>
          <a:noFill/>
        </p:spPr>
        <p:txBody>
          <a:bodyPr wrap="none" rtlCol="0">
            <a:spAutoFit/>
          </a:bodyPr>
          <a:lstStyle/>
          <a:p>
            <a:r>
              <a:rPr lang="en-US" sz="1200" dirty="0" err="1">
                <a:solidFill>
                  <a:srgbClr val="800000"/>
                </a:solidFill>
              </a:rPr>
              <a:t>sustainingknowledgecommons.org</a:t>
            </a:r>
            <a:endParaRPr lang="en-US" sz="1200" dirty="0">
              <a:solidFill>
                <a:srgbClr val="800000"/>
              </a:solidFill>
            </a:endParaRPr>
          </a:p>
          <a:p>
            <a:pPr algn="ctr"/>
            <a:r>
              <a:rPr lang="en-US" sz="900" dirty="0">
                <a:solidFill>
                  <a:srgbClr val="800000"/>
                </a:solidFill>
              </a:rPr>
              <a:t>A SSHRC Insight Development Project</a:t>
            </a:r>
          </a:p>
          <a:p>
            <a:pPr algn="ctr"/>
            <a:r>
              <a:rPr lang="en-US" sz="900" dirty="0">
                <a:solidFill>
                  <a:srgbClr val="800000"/>
                </a:solidFill>
              </a:rPr>
              <a:t>Heather Morrison, &amp; </a:t>
            </a:r>
            <a:r>
              <a:rPr lang="en-US" sz="900" dirty="0" err="1">
                <a:solidFill>
                  <a:srgbClr val="800000"/>
                </a:solidFill>
              </a:rPr>
              <a:t>Jihane</a:t>
            </a:r>
            <a:r>
              <a:rPr lang="en-US" sz="900" dirty="0">
                <a:solidFill>
                  <a:srgbClr val="800000"/>
                </a:solidFill>
              </a:rPr>
              <a:t> </a:t>
            </a:r>
            <a:r>
              <a:rPr lang="en-US" sz="900" dirty="0" err="1">
                <a:solidFill>
                  <a:srgbClr val="800000"/>
                </a:solidFill>
              </a:rPr>
              <a:t>Salhab</a:t>
            </a:r>
            <a:r>
              <a:rPr lang="en-US" sz="900" dirty="0">
                <a:solidFill>
                  <a:srgbClr val="800000"/>
                </a:solidFill>
              </a:rPr>
              <a:t>,</a:t>
            </a:r>
          </a:p>
        </p:txBody>
      </p:sp>
      <p:sp>
        <p:nvSpPr>
          <p:cNvPr id="10" name="TextBox 9"/>
          <p:cNvSpPr txBox="1"/>
          <p:nvPr/>
        </p:nvSpPr>
        <p:spPr>
          <a:xfrm>
            <a:off x="4990918" y="5327245"/>
            <a:ext cx="2741757" cy="507831"/>
          </a:xfrm>
          <a:prstGeom prst="rect">
            <a:avLst/>
          </a:prstGeom>
          <a:noFill/>
        </p:spPr>
        <p:txBody>
          <a:bodyPr wrap="square" rtlCol="0">
            <a:spAutoFit/>
          </a:bodyPr>
          <a:lstStyle/>
          <a:p>
            <a:r>
              <a:rPr lang="en-US" sz="900" dirty="0" err="1">
                <a:solidFill>
                  <a:srgbClr val="800000"/>
                </a:solidFill>
              </a:rPr>
              <a:t>Université</a:t>
            </a:r>
            <a:r>
              <a:rPr lang="en-US" sz="900" dirty="0">
                <a:solidFill>
                  <a:srgbClr val="800000"/>
                </a:solidFill>
              </a:rPr>
              <a:t> </a:t>
            </a:r>
            <a:r>
              <a:rPr lang="en-US" sz="900" dirty="0" err="1">
                <a:solidFill>
                  <a:srgbClr val="800000"/>
                </a:solidFill>
              </a:rPr>
              <a:t>d’Ottawa</a:t>
            </a:r>
            <a:r>
              <a:rPr lang="en-US" sz="900" dirty="0">
                <a:solidFill>
                  <a:srgbClr val="800000"/>
                </a:solidFill>
              </a:rPr>
              <a:t> | University of Ottawa</a:t>
            </a:r>
          </a:p>
          <a:p>
            <a:r>
              <a:rPr lang="en-US" sz="900" dirty="0" err="1">
                <a:solidFill>
                  <a:srgbClr val="800000"/>
                </a:solidFill>
              </a:rPr>
              <a:t>École</a:t>
            </a:r>
            <a:r>
              <a:rPr lang="en-US" sz="900" dirty="0">
                <a:solidFill>
                  <a:srgbClr val="800000"/>
                </a:solidFill>
              </a:rPr>
              <a:t> des sciences de </a:t>
            </a:r>
            <a:r>
              <a:rPr lang="en-US" sz="900" dirty="0" err="1">
                <a:solidFill>
                  <a:srgbClr val="800000"/>
                </a:solidFill>
              </a:rPr>
              <a:t>l’information</a:t>
            </a:r>
            <a:r>
              <a:rPr lang="en-US" sz="900" dirty="0">
                <a:solidFill>
                  <a:srgbClr val="800000"/>
                </a:solidFill>
              </a:rPr>
              <a:t> / School of Information Studies http://</a:t>
            </a:r>
            <a:r>
              <a:rPr lang="en-US" sz="900" dirty="0" err="1">
                <a:solidFill>
                  <a:srgbClr val="800000"/>
                </a:solidFill>
              </a:rPr>
              <a:t>arts.uottawa.ca</a:t>
            </a:r>
            <a:r>
              <a:rPr lang="en-US" sz="900" dirty="0">
                <a:solidFill>
                  <a:srgbClr val="800000"/>
                </a:solidFill>
              </a:rPr>
              <a:t>/sis/</a:t>
            </a:r>
          </a:p>
        </p:txBody>
      </p:sp>
      <p:cxnSp>
        <p:nvCxnSpPr>
          <p:cNvPr id="12" name="Straight Connector 11"/>
          <p:cNvCxnSpPr/>
          <p:nvPr/>
        </p:nvCxnSpPr>
        <p:spPr>
          <a:xfrm>
            <a:off x="2072502" y="5244825"/>
            <a:ext cx="503021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a:spLocks noChangeArrowheads="1"/>
          </p:cNvSpPr>
          <p:nvPr/>
        </p:nvSpPr>
        <p:spPr bwMode="auto">
          <a:xfrm>
            <a:off x="1293224" y="2366304"/>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7" name="Rectangle 6"/>
          <p:cNvSpPr>
            <a:spLocks noChangeArrowheads="1"/>
          </p:cNvSpPr>
          <p:nvPr/>
        </p:nvSpPr>
        <p:spPr bwMode="auto">
          <a:xfrm>
            <a:off x="1293224" y="4602298"/>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4" name="Rectangle 8"/>
          <p:cNvSpPr>
            <a:spLocks noChangeArrowheads="1"/>
          </p:cNvSpPr>
          <p:nvPr/>
        </p:nvSpPr>
        <p:spPr bwMode="auto">
          <a:xfrm>
            <a:off x="4807133" y="1899641"/>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6" name="Rectangle 9"/>
          <p:cNvSpPr>
            <a:spLocks noChangeArrowheads="1"/>
          </p:cNvSpPr>
          <p:nvPr/>
        </p:nvSpPr>
        <p:spPr bwMode="auto">
          <a:xfrm>
            <a:off x="4807133" y="4692847"/>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graphicFrame>
        <p:nvGraphicFramePr>
          <p:cNvPr id="13" name="Chart 12"/>
          <p:cNvGraphicFramePr/>
          <p:nvPr>
            <p:extLst>
              <p:ext uri="{D42A27DB-BD31-4B8C-83A1-F6EECF244321}">
                <p14:modId xmlns:p14="http://schemas.microsoft.com/office/powerpoint/2010/main" val="4264303577"/>
              </p:ext>
            </p:extLst>
          </p:nvPr>
        </p:nvGraphicFramePr>
        <p:xfrm>
          <a:off x="696036" y="1417638"/>
          <a:ext cx="7383439" cy="36866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694110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09182"/>
            <a:ext cx="7467600" cy="1308455"/>
          </a:xfrm>
        </p:spPr>
        <p:txBody>
          <a:bodyPr>
            <a:normAutofit fontScale="90000"/>
          </a:bodyPr>
          <a:lstStyle/>
          <a:p>
            <a:pPr algn="ctr"/>
            <a:r>
              <a:rPr lang="en-CA" sz="2000" b="1" dirty="0" smtClean="0">
                <a:solidFill>
                  <a:prstClr val="black"/>
                </a:solidFill>
              </a:rPr>
              <a:t/>
            </a:r>
            <a:br>
              <a:rPr lang="en-CA" sz="2000" b="1" dirty="0" smtClean="0">
                <a:solidFill>
                  <a:prstClr val="black"/>
                </a:solidFill>
              </a:rPr>
            </a:br>
            <a:r>
              <a:rPr lang="en-CA" sz="2000" b="1" dirty="0">
                <a:solidFill>
                  <a:prstClr val="black"/>
                </a:solidFill>
              </a:rPr>
              <a:t/>
            </a:r>
            <a:br>
              <a:rPr lang="en-CA" sz="2000" b="1" dirty="0">
                <a:solidFill>
                  <a:prstClr val="black"/>
                </a:solidFill>
              </a:rPr>
            </a:br>
            <a:r>
              <a:rPr lang="en-CA" sz="2000" b="1" dirty="0" smtClean="0">
                <a:solidFill>
                  <a:prstClr val="black"/>
                </a:solidFill>
              </a:rPr>
              <a:t/>
            </a:r>
            <a:br>
              <a:rPr lang="en-CA" sz="2000" b="1" dirty="0" smtClean="0">
                <a:solidFill>
                  <a:prstClr val="black"/>
                </a:solidFill>
              </a:rPr>
            </a:br>
            <a:r>
              <a:rPr lang="en-CA" sz="2000" b="1" dirty="0">
                <a:solidFill>
                  <a:prstClr val="black"/>
                </a:solidFill>
              </a:rPr>
              <a:t/>
            </a:r>
            <a:br>
              <a:rPr lang="en-CA" sz="2000" b="1" dirty="0">
                <a:solidFill>
                  <a:prstClr val="black"/>
                </a:solidFill>
              </a:rPr>
            </a:br>
            <a:r>
              <a:rPr lang="en-CA" sz="2000" b="1" dirty="0" err="1">
                <a:solidFill>
                  <a:prstClr val="black"/>
                </a:solidFill>
              </a:rPr>
              <a:t>BioMed</a:t>
            </a:r>
            <a:r>
              <a:rPr lang="en-CA" sz="2000" b="1" dirty="0">
                <a:solidFill>
                  <a:prstClr val="black"/>
                </a:solidFill>
              </a:rPr>
              <a:t> Central </a:t>
            </a:r>
            <a:r>
              <a:rPr lang="en-CA" sz="2000" b="1" dirty="0" smtClean="0">
                <a:solidFill>
                  <a:prstClr val="black"/>
                </a:solidFill>
              </a:rPr>
              <a:t/>
            </a:r>
            <a:br>
              <a:rPr lang="en-CA" sz="2000" b="1" dirty="0" smtClean="0">
                <a:solidFill>
                  <a:prstClr val="black"/>
                </a:solidFill>
              </a:rPr>
            </a:br>
            <a:r>
              <a:rPr lang="en-CA" sz="2000" dirty="0" smtClean="0">
                <a:solidFill>
                  <a:prstClr val="black"/>
                </a:solidFill>
              </a:rPr>
              <a:t>BMC PSYCOLOGY</a:t>
            </a:r>
            <a:r>
              <a:rPr lang="en-CA" sz="2000" dirty="0">
                <a:solidFill>
                  <a:prstClr val="black"/>
                </a:solidFill>
              </a:rPr>
              <a:t>, BMC MEDICINE &amp; </a:t>
            </a:r>
            <a:r>
              <a:rPr lang="en-CA" sz="1800" dirty="0">
                <a:solidFill>
                  <a:prstClr val="black"/>
                </a:solidFill>
              </a:rPr>
              <a:t>MOBILE DNA</a:t>
            </a:r>
            <a:r>
              <a:rPr lang="x-none" sz="1800" dirty="0">
                <a:solidFill>
                  <a:prstClr val="black"/>
                </a:solidFill>
              </a:rPr>
              <a:t/>
            </a:r>
            <a:br>
              <a:rPr lang="x-none" sz="1800" dirty="0">
                <a:solidFill>
                  <a:prstClr val="black"/>
                </a:solidFill>
              </a:rPr>
            </a:br>
            <a:r>
              <a:rPr lang="x-none" sz="1800" dirty="0">
                <a:solidFill>
                  <a:prstClr val="black"/>
                </a:solidFill>
              </a:rPr>
              <a:t>APC</a:t>
            </a:r>
            <a:r>
              <a:rPr lang="en-CA" sz="1800" dirty="0">
                <a:solidFill>
                  <a:prstClr val="black"/>
                </a:solidFill>
              </a:rPr>
              <a:t>: </a:t>
            </a:r>
            <a:r>
              <a:rPr lang="en-CA" sz="1800" dirty="0" smtClean="0">
                <a:solidFill>
                  <a:prstClr val="black"/>
                </a:solidFill>
              </a:rPr>
              <a:t>% of </a:t>
            </a:r>
            <a:r>
              <a:rPr lang="x-none" sz="1800" dirty="0" smtClean="0">
                <a:solidFill>
                  <a:prstClr val="black"/>
                </a:solidFill>
              </a:rPr>
              <a:t>Price </a:t>
            </a:r>
            <a:r>
              <a:rPr lang="x-none" sz="1800" dirty="0" err="1" smtClean="0">
                <a:solidFill>
                  <a:prstClr val="black"/>
                </a:solidFill>
              </a:rPr>
              <a:t>Change</a:t>
            </a:r>
            <a:r>
              <a:rPr lang="x-none" sz="1800" dirty="0" smtClean="0">
                <a:solidFill>
                  <a:prstClr val="black"/>
                </a:solidFill>
              </a:rPr>
              <a:t> </a:t>
            </a:r>
            <a:r>
              <a:rPr lang="en-CA" sz="1800" dirty="0" smtClean="0">
                <a:solidFill>
                  <a:prstClr val="black"/>
                </a:solidFill>
              </a:rPr>
              <a:t>-</a:t>
            </a:r>
            <a:r>
              <a:rPr lang="x-none" sz="1800" dirty="0" smtClean="0">
                <a:solidFill>
                  <a:prstClr val="black"/>
                </a:solidFill>
              </a:rPr>
              <a:t> 2014-2015</a:t>
            </a:r>
            <a:r>
              <a:rPr lang="en-CA" sz="1800" dirty="0" smtClean="0">
                <a:solidFill>
                  <a:prstClr val="black"/>
                </a:solidFill>
              </a:rPr>
              <a:t> (USD)</a:t>
            </a:r>
            <a:r>
              <a:rPr lang="en-CA" sz="2400" dirty="0">
                <a:solidFill>
                  <a:prstClr val="black"/>
                </a:solidFill>
              </a:rPr>
              <a:t/>
            </a:r>
            <a:br>
              <a:rPr lang="en-CA" sz="2400" dirty="0">
                <a:solidFill>
                  <a:prstClr val="black"/>
                </a:solidFill>
              </a:rPr>
            </a:br>
            <a:endParaRPr lang="en-US" sz="2400" b="1" dirty="0"/>
          </a:p>
        </p:txBody>
      </p:sp>
      <p:sp>
        <p:nvSpPr>
          <p:cNvPr id="2" name="Content Placeholder 1"/>
          <p:cNvSpPr>
            <a:spLocks noGrp="1"/>
          </p:cNvSpPr>
          <p:nvPr>
            <p:ph idx="1"/>
          </p:nvPr>
        </p:nvSpPr>
        <p:spPr>
          <a:xfrm>
            <a:off x="1877820" y="3704954"/>
            <a:ext cx="5687616" cy="3223022"/>
          </a:xfrm>
        </p:spPr>
        <p:txBody>
          <a:bodyPr/>
          <a:lstStyle/>
          <a:p>
            <a:endParaRPr lang="en-US" dirty="0" smtClean="0"/>
          </a:p>
          <a:p>
            <a:pPr marL="0" indent="0">
              <a:buNone/>
            </a:pPr>
            <a:endParaRPr lang="en-US" dirty="0" smtClean="0"/>
          </a:p>
          <a:p>
            <a:endParaRPr lang="en-US" dirty="0" smtClean="0"/>
          </a:p>
          <a:p>
            <a:endParaRPr lang="en-US" dirty="0"/>
          </a:p>
        </p:txBody>
      </p:sp>
      <p:pic>
        <p:nvPicPr>
          <p:cNvPr id="8" name="Picture 7" descr="SKC logo Transparent EN tex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8949" y="5305105"/>
            <a:ext cx="543552" cy="542700"/>
          </a:xfrm>
          <a:prstGeom prst="rect">
            <a:avLst/>
          </a:prstGeom>
        </p:spPr>
      </p:pic>
      <p:sp>
        <p:nvSpPr>
          <p:cNvPr id="9" name="TextBox 8"/>
          <p:cNvSpPr txBox="1"/>
          <p:nvPr/>
        </p:nvSpPr>
        <p:spPr>
          <a:xfrm>
            <a:off x="2118679" y="5244825"/>
            <a:ext cx="2718181" cy="553998"/>
          </a:xfrm>
          <a:prstGeom prst="rect">
            <a:avLst/>
          </a:prstGeom>
          <a:noFill/>
        </p:spPr>
        <p:txBody>
          <a:bodyPr wrap="none" rtlCol="0">
            <a:spAutoFit/>
          </a:bodyPr>
          <a:lstStyle/>
          <a:p>
            <a:r>
              <a:rPr lang="en-US" sz="1200" dirty="0" err="1">
                <a:solidFill>
                  <a:srgbClr val="800000"/>
                </a:solidFill>
              </a:rPr>
              <a:t>sustainingknowledgecommons.org</a:t>
            </a:r>
            <a:endParaRPr lang="en-US" sz="1200" dirty="0">
              <a:solidFill>
                <a:srgbClr val="800000"/>
              </a:solidFill>
            </a:endParaRPr>
          </a:p>
          <a:p>
            <a:pPr algn="ctr"/>
            <a:r>
              <a:rPr lang="en-US" sz="900" dirty="0">
                <a:solidFill>
                  <a:srgbClr val="800000"/>
                </a:solidFill>
              </a:rPr>
              <a:t>A SSHRC Insight Development Project</a:t>
            </a:r>
          </a:p>
          <a:p>
            <a:pPr algn="ctr"/>
            <a:r>
              <a:rPr lang="en-US" sz="900" dirty="0">
                <a:solidFill>
                  <a:srgbClr val="800000"/>
                </a:solidFill>
              </a:rPr>
              <a:t>Heather Morrison, &amp; </a:t>
            </a:r>
            <a:r>
              <a:rPr lang="en-US" sz="900" dirty="0" err="1">
                <a:solidFill>
                  <a:srgbClr val="800000"/>
                </a:solidFill>
              </a:rPr>
              <a:t>Jihane</a:t>
            </a:r>
            <a:r>
              <a:rPr lang="en-US" sz="900" dirty="0">
                <a:solidFill>
                  <a:srgbClr val="800000"/>
                </a:solidFill>
              </a:rPr>
              <a:t> </a:t>
            </a:r>
            <a:r>
              <a:rPr lang="en-US" sz="900" dirty="0" err="1">
                <a:solidFill>
                  <a:srgbClr val="800000"/>
                </a:solidFill>
              </a:rPr>
              <a:t>Salhab</a:t>
            </a:r>
            <a:r>
              <a:rPr lang="en-US" sz="900" dirty="0">
                <a:solidFill>
                  <a:srgbClr val="800000"/>
                </a:solidFill>
              </a:rPr>
              <a:t>,</a:t>
            </a:r>
          </a:p>
        </p:txBody>
      </p:sp>
      <p:sp>
        <p:nvSpPr>
          <p:cNvPr id="10" name="TextBox 9"/>
          <p:cNvSpPr txBox="1"/>
          <p:nvPr/>
        </p:nvSpPr>
        <p:spPr>
          <a:xfrm>
            <a:off x="4990918" y="5327245"/>
            <a:ext cx="2741757" cy="507831"/>
          </a:xfrm>
          <a:prstGeom prst="rect">
            <a:avLst/>
          </a:prstGeom>
          <a:noFill/>
        </p:spPr>
        <p:txBody>
          <a:bodyPr wrap="square" rtlCol="0">
            <a:spAutoFit/>
          </a:bodyPr>
          <a:lstStyle/>
          <a:p>
            <a:r>
              <a:rPr lang="en-US" sz="900" dirty="0" err="1">
                <a:solidFill>
                  <a:srgbClr val="800000"/>
                </a:solidFill>
              </a:rPr>
              <a:t>Université</a:t>
            </a:r>
            <a:r>
              <a:rPr lang="en-US" sz="900" dirty="0">
                <a:solidFill>
                  <a:srgbClr val="800000"/>
                </a:solidFill>
              </a:rPr>
              <a:t> </a:t>
            </a:r>
            <a:r>
              <a:rPr lang="en-US" sz="900" dirty="0" err="1">
                <a:solidFill>
                  <a:srgbClr val="800000"/>
                </a:solidFill>
              </a:rPr>
              <a:t>d’Ottawa</a:t>
            </a:r>
            <a:r>
              <a:rPr lang="en-US" sz="900" dirty="0">
                <a:solidFill>
                  <a:srgbClr val="800000"/>
                </a:solidFill>
              </a:rPr>
              <a:t> | University of Ottawa</a:t>
            </a:r>
          </a:p>
          <a:p>
            <a:r>
              <a:rPr lang="en-US" sz="900" dirty="0" err="1">
                <a:solidFill>
                  <a:srgbClr val="800000"/>
                </a:solidFill>
              </a:rPr>
              <a:t>École</a:t>
            </a:r>
            <a:r>
              <a:rPr lang="en-US" sz="900" dirty="0">
                <a:solidFill>
                  <a:srgbClr val="800000"/>
                </a:solidFill>
              </a:rPr>
              <a:t> des sciences de </a:t>
            </a:r>
            <a:r>
              <a:rPr lang="en-US" sz="900" dirty="0" err="1">
                <a:solidFill>
                  <a:srgbClr val="800000"/>
                </a:solidFill>
              </a:rPr>
              <a:t>l’information</a:t>
            </a:r>
            <a:r>
              <a:rPr lang="en-US" sz="900" dirty="0">
                <a:solidFill>
                  <a:srgbClr val="800000"/>
                </a:solidFill>
              </a:rPr>
              <a:t> / School of Information Studies http://</a:t>
            </a:r>
            <a:r>
              <a:rPr lang="en-US" sz="900" dirty="0" err="1">
                <a:solidFill>
                  <a:srgbClr val="800000"/>
                </a:solidFill>
              </a:rPr>
              <a:t>arts.uottawa.ca</a:t>
            </a:r>
            <a:r>
              <a:rPr lang="en-US" sz="900" dirty="0">
                <a:solidFill>
                  <a:srgbClr val="800000"/>
                </a:solidFill>
              </a:rPr>
              <a:t>/sis/</a:t>
            </a:r>
          </a:p>
        </p:txBody>
      </p:sp>
      <p:cxnSp>
        <p:nvCxnSpPr>
          <p:cNvPr id="12" name="Straight Connector 11"/>
          <p:cNvCxnSpPr/>
          <p:nvPr/>
        </p:nvCxnSpPr>
        <p:spPr>
          <a:xfrm>
            <a:off x="2072502" y="5244825"/>
            <a:ext cx="503021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a:spLocks noChangeArrowheads="1"/>
          </p:cNvSpPr>
          <p:nvPr/>
        </p:nvSpPr>
        <p:spPr bwMode="auto">
          <a:xfrm>
            <a:off x="1293224" y="2366304"/>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7" name="Rectangle 6"/>
          <p:cNvSpPr>
            <a:spLocks noChangeArrowheads="1"/>
          </p:cNvSpPr>
          <p:nvPr/>
        </p:nvSpPr>
        <p:spPr bwMode="auto">
          <a:xfrm>
            <a:off x="1293224" y="4602298"/>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4" name="Rectangle 8"/>
          <p:cNvSpPr>
            <a:spLocks noChangeArrowheads="1"/>
          </p:cNvSpPr>
          <p:nvPr/>
        </p:nvSpPr>
        <p:spPr bwMode="auto">
          <a:xfrm>
            <a:off x="4807133" y="1899641"/>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6" name="Rectangle 9"/>
          <p:cNvSpPr>
            <a:spLocks noChangeArrowheads="1"/>
          </p:cNvSpPr>
          <p:nvPr/>
        </p:nvSpPr>
        <p:spPr bwMode="auto">
          <a:xfrm>
            <a:off x="4807133" y="4692847"/>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graphicFrame>
        <p:nvGraphicFramePr>
          <p:cNvPr id="13" name="Chart 12"/>
          <p:cNvGraphicFramePr/>
          <p:nvPr>
            <p:extLst>
              <p:ext uri="{D42A27DB-BD31-4B8C-83A1-F6EECF244321}">
                <p14:modId xmlns:p14="http://schemas.microsoft.com/office/powerpoint/2010/main" val="14375674"/>
              </p:ext>
            </p:extLst>
          </p:nvPr>
        </p:nvGraphicFramePr>
        <p:xfrm>
          <a:off x="1119116" y="1555846"/>
          <a:ext cx="6613559" cy="35893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39258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1444" y="274638"/>
            <a:ext cx="7283355" cy="544832"/>
          </a:xfrm>
        </p:spPr>
        <p:txBody>
          <a:bodyPr/>
          <a:lstStyle/>
          <a:p>
            <a:pPr algn="ctr"/>
            <a:r>
              <a:rPr lang="en-US" sz="2400" b="1" dirty="0"/>
              <a:t>Impact of Currency FLUCTUATIONS</a:t>
            </a:r>
          </a:p>
        </p:txBody>
      </p:sp>
      <p:sp>
        <p:nvSpPr>
          <p:cNvPr id="2" name="Content Placeholder 1"/>
          <p:cNvSpPr>
            <a:spLocks noGrp="1"/>
          </p:cNvSpPr>
          <p:nvPr>
            <p:ph idx="1"/>
          </p:nvPr>
        </p:nvSpPr>
        <p:spPr>
          <a:xfrm>
            <a:off x="1877820" y="3704954"/>
            <a:ext cx="5687616" cy="3223022"/>
          </a:xfrm>
        </p:spPr>
        <p:txBody>
          <a:bodyPr/>
          <a:lstStyle/>
          <a:p>
            <a:endParaRPr lang="en-US" dirty="0" smtClean="0"/>
          </a:p>
          <a:p>
            <a:pPr marL="0" indent="0">
              <a:buNone/>
            </a:pPr>
            <a:endParaRPr lang="en-US" dirty="0" smtClean="0"/>
          </a:p>
          <a:p>
            <a:endParaRPr lang="en-US" dirty="0" smtClean="0"/>
          </a:p>
          <a:p>
            <a:endParaRPr lang="en-US" dirty="0"/>
          </a:p>
        </p:txBody>
      </p:sp>
      <p:pic>
        <p:nvPicPr>
          <p:cNvPr id="8" name="Picture 7" descr="SKC logo Transparent EN tex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8949" y="5305105"/>
            <a:ext cx="543552" cy="542700"/>
          </a:xfrm>
          <a:prstGeom prst="rect">
            <a:avLst/>
          </a:prstGeom>
        </p:spPr>
      </p:pic>
      <p:sp>
        <p:nvSpPr>
          <p:cNvPr id="9" name="TextBox 8"/>
          <p:cNvSpPr txBox="1"/>
          <p:nvPr/>
        </p:nvSpPr>
        <p:spPr>
          <a:xfrm>
            <a:off x="2118679" y="5244825"/>
            <a:ext cx="2718181" cy="553998"/>
          </a:xfrm>
          <a:prstGeom prst="rect">
            <a:avLst/>
          </a:prstGeom>
          <a:noFill/>
        </p:spPr>
        <p:txBody>
          <a:bodyPr wrap="none" rtlCol="0">
            <a:spAutoFit/>
          </a:bodyPr>
          <a:lstStyle/>
          <a:p>
            <a:r>
              <a:rPr lang="en-US" sz="1200" dirty="0" err="1">
                <a:solidFill>
                  <a:srgbClr val="800000"/>
                </a:solidFill>
              </a:rPr>
              <a:t>sustainingknowledgecommons.org</a:t>
            </a:r>
            <a:endParaRPr lang="en-US" sz="1200" dirty="0">
              <a:solidFill>
                <a:srgbClr val="800000"/>
              </a:solidFill>
            </a:endParaRPr>
          </a:p>
          <a:p>
            <a:pPr algn="ctr"/>
            <a:r>
              <a:rPr lang="en-US" sz="900" dirty="0">
                <a:solidFill>
                  <a:srgbClr val="800000"/>
                </a:solidFill>
              </a:rPr>
              <a:t>A SSHRC Insight Development Project</a:t>
            </a:r>
          </a:p>
          <a:p>
            <a:pPr algn="ctr"/>
            <a:r>
              <a:rPr lang="en-US" sz="900" dirty="0">
                <a:solidFill>
                  <a:srgbClr val="800000"/>
                </a:solidFill>
              </a:rPr>
              <a:t>Heather Morrison, &amp; </a:t>
            </a:r>
            <a:r>
              <a:rPr lang="en-US" sz="900" dirty="0" err="1">
                <a:solidFill>
                  <a:srgbClr val="800000"/>
                </a:solidFill>
              </a:rPr>
              <a:t>Jihane</a:t>
            </a:r>
            <a:r>
              <a:rPr lang="en-US" sz="900" dirty="0">
                <a:solidFill>
                  <a:srgbClr val="800000"/>
                </a:solidFill>
              </a:rPr>
              <a:t> </a:t>
            </a:r>
            <a:r>
              <a:rPr lang="en-US" sz="900" dirty="0" err="1">
                <a:solidFill>
                  <a:srgbClr val="800000"/>
                </a:solidFill>
              </a:rPr>
              <a:t>Salhab</a:t>
            </a:r>
            <a:r>
              <a:rPr lang="en-US" sz="900" dirty="0">
                <a:solidFill>
                  <a:srgbClr val="800000"/>
                </a:solidFill>
              </a:rPr>
              <a:t>,</a:t>
            </a:r>
          </a:p>
        </p:txBody>
      </p:sp>
      <p:sp>
        <p:nvSpPr>
          <p:cNvPr id="10" name="TextBox 9"/>
          <p:cNvSpPr txBox="1"/>
          <p:nvPr/>
        </p:nvSpPr>
        <p:spPr>
          <a:xfrm>
            <a:off x="4990918" y="5327245"/>
            <a:ext cx="2741757" cy="507831"/>
          </a:xfrm>
          <a:prstGeom prst="rect">
            <a:avLst/>
          </a:prstGeom>
          <a:noFill/>
        </p:spPr>
        <p:txBody>
          <a:bodyPr wrap="square" rtlCol="0">
            <a:spAutoFit/>
          </a:bodyPr>
          <a:lstStyle/>
          <a:p>
            <a:r>
              <a:rPr lang="en-US" sz="900" dirty="0" err="1">
                <a:solidFill>
                  <a:srgbClr val="800000"/>
                </a:solidFill>
              </a:rPr>
              <a:t>Université</a:t>
            </a:r>
            <a:r>
              <a:rPr lang="en-US" sz="900" dirty="0">
                <a:solidFill>
                  <a:srgbClr val="800000"/>
                </a:solidFill>
              </a:rPr>
              <a:t> </a:t>
            </a:r>
            <a:r>
              <a:rPr lang="en-US" sz="900" dirty="0" err="1">
                <a:solidFill>
                  <a:srgbClr val="800000"/>
                </a:solidFill>
              </a:rPr>
              <a:t>d’Ottawa</a:t>
            </a:r>
            <a:r>
              <a:rPr lang="en-US" sz="900" dirty="0">
                <a:solidFill>
                  <a:srgbClr val="800000"/>
                </a:solidFill>
              </a:rPr>
              <a:t> | University of Ottawa</a:t>
            </a:r>
          </a:p>
          <a:p>
            <a:r>
              <a:rPr lang="en-US" sz="900" dirty="0" err="1">
                <a:solidFill>
                  <a:srgbClr val="800000"/>
                </a:solidFill>
              </a:rPr>
              <a:t>École</a:t>
            </a:r>
            <a:r>
              <a:rPr lang="en-US" sz="900" dirty="0">
                <a:solidFill>
                  <a:srgbClr val="800000"/>
                </a:solidFill>
              </a:rPr>
              <a:t> des sciences de </a:t>
            </a:r>
            <a:r>
              <a:rPr lang="en-US" sz="900" dirty="0" err="1">
                <a:solidFill>
                  <a:srgbClr val="800000"/>
                </a:solidFill>
              </a:rPr>
              <a:t>l’information</a:t>
            </a:r>
            <a:r>
              <a:rPr lang="en-US" sz="900" dirty="0">
                <a:solidFill>
                  <a:srgbClr val="800000"/>
                </a:solidFill>
              </a:rPr>
              <a:t> / School of Information Studies http://</a:t>
            </a:r>
            <a:r>
              <a:rPr lang="en-US" sz="900" dirty="0" err="1">
                <a:solidFill>
                  <a:srgbClr val="800000"/>
                </a:solidFill>
              </a:rPr>
              <a:t>arts.uottawa.ca</a:t>
            </a:r>
            <a:r>
              <a:rPr lang="en-US" sz="900" dirty="0">
                <a:solidFill>
                  <a:srgbClr val="800000"/>
                </a:solidFill>
              </a:rPr>
              <a:t>/sis/</a:t>
            </a:r>
          </a:p>
        </p:txBody>
      </p:sp>
      <p:cxnSp>
        <p:nvCxnSpPr>
          <p:cNvPr id="12" name="Straight Connector 11"/>
          <p:cNvCxnSpPr/>
          <p:nvPr/>
        </p:nvCxnSpPr>
        <p:spPr>
          <a:xfrm>
            <a:off x="2072502" y="5244825"/>
            <a:ext cx="503021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a:spLocks noChangeArrowheads="1"/>
          </p:cNvSpPr>
          <p:nvPr/>
        </p:nvSpPr>
        <p:spPr bwMode="auto">
          <a:xfrm>
            <a:off x="1293224" y="2366304"/>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7" name="Rectangle 6"/>
          <p:cNvSpPr>
            <a:spLocks noChangeArrowheads="1"/>
          </p:cNvSpPr>
          <p:nvPr/>
        </p:nvSpPr>
        <p:spPr bwMode="auto">
          <a:xfrm>
            <a:off x="1293224" y="4602298"/>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4" name="Rectangle 8"/>
          <p:cNvSpPr>
            <a:spLocks noChangeArrowheads="1"/>
          </p:cNvSpPr>
          <p:nvPr/>
        </p:nvSpPr>
        <p:spPr bwMode="auto">
          <a:xfrm>
            <a:off x="4807133" y="1899641"/>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sp>
        <p:nvSpPr>
          <p:cNvPr id="16" name="Rectangle 9"/>
          <p:cNvSpPr>
            <a:spLocks noChangeArrowheads="1"/>
          </p:cNvSpPr>
          <p:nvPr/>
        </p:nvSpPr>
        <p:spPr bwMode="auto">
          <a:xfrm>
            <a:off x="4807133" y="4692847"/>
            <a:ext cx="138564" cy="276999"/>
          </a:xfrm>
          <a:prstGeom prst="rect">
            <a:avLst/>
          </a:prstGeom>
          <a:noFill/>
          <a:ln>
            <a:noFill/>
          </a:ln>
          <a:effectLst/>
          <a:extLst>
            <a:ext uri="{909E8E84-426E-40dd-AFC4-6F175D3DCCD1}">
              <a14:hiddenFill xmlns:a14="http://schemas.microsoft.com/office/drawing/2010/main" xmlns="" xmlns:mv="urn:schemas-microsoft-com:mac:vml" xmlns:mc="http://schemas.openxmlformats.org/markup-compatibility/2006">
                <a:solidFill>
                  <a:schemeClr val="accent1"/>
                </a:solidFill>
              </a14:hiddenFill>
            </a:ext>
            <a:ext uri="{91240B29-F687-4f45-9708-019B960494DF}">
              <a14:hiddenLine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CA" sz="1350"/>
          </a:p>
        </p:txBody>
      </p:sp>
      <p:graphicFrame>
        <p:nvGraphicFramePr>
          <p:cNvPr id="17" name="Content Placeholder 6"/>
          <p:cNvGraphicFramePr>
            <a:graphicFrameLocks/>
          </p:cNvGraphicFramePr>
          <p:nvPr>
            <p:extLst>
              <p:ext uri="{D42A27DB-BD31-4B8C-83A1-F6EECF244321}">
                <p14:modId xmlns:p14="http://schemas.microsoft.com/office/powerpoint/2010/main" val="1295599527"/>
              </p:ext>
            </p:extLst>
          </p:nvPr>
        </p:nvGraphicFramePr>
        <p:xfrm>
          <a:off x="457200" y="1050878"/>
          <a:ext cx="7275475" cy="419394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85681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87257" y="371074"/>
            <a:ext cx="5600700" cy="1216492"/>
          </a:xfrm>
        </p:spPr>
        <p:txBody>
          <a:bodyPr>
            <a:normAutofit fontScale="90000"/>
          </a:bodyPr>
          <a:lstStyle/>
          <a:p>
            <a:pPr algn="ctr"/>
            <a:r>
              <a:rPr lang="en-US" sz="2400" b="1" dirty="0" smtClean="0"/>
              <a:t/>
            </a:r>
            <a:br>
              <a:rPr lang="en-US" sz="2400" b="1" dirty="0" smtClean="0"/>
            </a:br>
            <a:r>
              <a:rPr lang="en-US" sz="2400" b="1" dirty="0"/>
              <a:t/>
            </a:r>
            <a:br>
              <a:rPr lang="en-US" sz="2400" b="1" dirty="0"/>
            </a:br>
            <a:r>
              <a:rPr lang="en-US" sz="2400" b="1" dirty="0" smtClean="0"/>
              <a:t/>
            </a:r>
            <a:br>
              <a:rPr lang="en-US" sz="2400" b="1" dirty="0" smtClean="0"/>
            </a:br>
            <a:r>
              <a:rPr lang="en-US" sz="2400" b="1" dirty="0" smtClean="0"/>
              <a:t>Does same price mean same cost?</a:t>
            </a:r>
            <a:br>
              <a:rPr lang="en-US" sz="2400" b="1" dirty="0" smtClean="0"/>
            </a:br>
            <a:r>
              <a:rPr lang="en-CA" sz="2400" dirty="0" smtClean="0"/>
              <a:t>PLOS </a:t>
            </a:r>
            <a:r>
              <a:rPr lang="en-CA" sz="2400" dirty="0"/>
              <a:t>ONE case</a:t>
            </a:r>
            <a:r>
              <a:rPr lang="en-US" sz="2400" b="1" dirty="0"/>
              <a:t/>
            </a:r>
            <a:br>
              <a:rPr lang="en-US" sz="2400" b="1" dirty="0"/>
            </a:br>
            <a:r>
              <a:rPr lang="en-CA" sz="2400" dirty="0" smtClean="0">
                <a:solidFill>
                  <a:srgbClr val="FF0000"/>
                </a:solidFill>
              </a:rPr>
              <a:t>1350 </a:t>
            </a:r>
            <a:r>
              <a:rPr lang="en-CA" sz="2400" dirty="0">
                <a:solidFill>
                  <a:srgbClr val="FF0000"/>
                </a:solidFill>
              </a:rPr>
              <a:t>USD to CAD</a:t>
            </a:r>
            <a:r>
              <a:rPr lang="en-CA" sz="2400" dirty="0"/>
              <a:t/>
            </a:r>
            <a:br>
              <a:rPr lang="en-CA" sz="2400" dirty="0"/>
            </a:br>
            <a:endParaRPr lang="en-US" sz="2400" b="1" dirty="0"/>
          </a:p>
        </p:txBody>
      </p:sp>
      <p:sp>
        <p:nvSpPr>
          <p:cNvPr id="2" name="Content Placeholder 1"/>
          <p:cNvSpPr>
            <a:spLocks noGrp="1"/>
          </p:cNvSpPr>
          <p:nvPr>
            <p:ph idx="1"/>
          </p:nvPr>
        </p:nvSpPr>
        <p:spPr/>
        <p:txBody>
          <a:bodyPr/>
          <a:lstStyle/>
          <a:p>
            <a:pPr marL="0" indent="0" defTabSz="342900">
              <a:spcBef>
                <a:spcPts val="0"/>
              </a:spcBef>
              <a:buNone/>
              <a:defRPr/>
            </a:pPr>
            <a:endParaRPr lang="en-US" dirty="0" smtClean="0"/>
          </a:p>
          <a:p>
            <a:endParaRPr lang="en-US" dirty="0" smtClean="0"/>
          </a:p>
          <a:p>
            <a:endParaRPr lang="en-US" dirty="0" smtClean="0"/>
          </a:p>
          <a:p>
            <a:endParaRPr lang="en-US" dirty="0"/>
          </a:p>
        </p:txBody>
      </p:sp>
      <p:pic>
        <p:nvPicPr>
          <p:cNvPr id="8" name="Picture 7" descr="SKC logo Transparent EN tex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8949" y="5305105"/>
            <a:ext cx="543552" cy="542700"/>
          </a:xfrm>
          <a:prstGeom prst="rect">
            <a:avLst/>
          </a:prstGeom>
        </p:spPr>
      </p:pic>
      <p:sp>
        <p:nvSpPr>
          <p:cNvPr id="9" name="TextBox 8"/>
          <p:cNvSpPr txBox="1"/>
          <p:nvPr/>
        </p:nvSpPr>
        <p:spPr>
          <a:xfrm>
            <a:off x="2118679" y="5244825"/>
            <a:ext cx="2718181" cy="553998"/>
          </a:xfrm>
          <a:prstGeom prst="rect">
            <a:avLst/>
          </a:prstGeom>
          <a:noFill/>
        </p:spPr>
        <p:txBody>
          <a:bodyPr wrap="none" rtlCol="0">
            <a:spAutoFit/>
          </a:bodyPr>
          <a:lstStyle/>
          <a:p>
            <a:r>
              <a:rPr lang="en-US" sz="1200" dirty="0" err="1">
                <a:solidFill>
                  <a:srgbClr val="800000"/>
                </a:solidFill>
              </a:rPr>
              <a:t>sustainingknowledgecommons.org</a:t>
            </a:r>
            <a:endParaRPr lang="en-US" sz="1200" dirty="0">
              <a:solidFill>
                <a:srgbClr val="800000"/>
              </a:solidFill>
            </a:endParaRPr>
          </a:p>
          <a:p>
            <a:pPr algn="ctr"/>
            <a:r>
              <a:rPr lang="en-US" sz="900" dirty="0">
                <a:solidFill>
                  <a:srgbClr val="800000"/>
                </a:solidFill>
              </a:rPr>
              <a:t>A SSHRC Insight Development Project</a:t>
            </a:r>
          </a:p>
          <a:p>
            <a:pPr algn="ctr"/>
            <a:r>
              <a:rPr lang="en-US" sz="900" dirty="0">
                <a:solidFill>
                  <a:srgbClr val="800000"/>
                </a:solidFill>
              </a:rPr>
              <a:t>Heather Morrison, &amp; </a:t>
            </a:r>
            <a:r>
              <a:rPr lang="en-US" sz="900" dirty="0" err="1">
                <a:solidFill>
                  <a:srgbClr val="800000"/>
                </a:solidFill>
              </a:rPr>
              <a:t>Jihane</a:t>
            </a:r>
            <a:r>
              <a:rPr lang="en-US" sz="900" dirty="0">
                <a:solidFill>
                  <a:srgbClr val="800000"/>
                </a:solidFill>
              </a:rPr>
              <a:t> </a:t>
            </a:r>
            <a:r>
              <a:rPr lang="en-US" sz="900" dirty="0" err="1">
                <a:solidFill>
                  <a:srgbClr val="800000"/>
                </a:solidFill>
              </a:rPr>
              <a:t>Salhab</a:t>
            </a:r>
            <a:r>
              <a:rPr lang="en-US" sz="900" dirty="0">
                <a:solidFill>
                  <a:srgbClr val="800000"/>
                </a:solidFill>
              </a:rPr>
              <a:t>,</a:t>
            </a:r>
          </a:p>
        </p:txBody>
      </p:sp>
      <p:sp>
        <p:nvSpPr>
          <p:cNvPr id="10" name="TextBox 9"/>
          <p:cNvSpPr txBox="1"/>
          <p:nvPr/>
        </p:nvSpPr>
        <p:spPr>
          <a:xfrm>
            <a:off x="4990918" y="5327245"/>
            <a:ext cx="2741757" cy="507831"/>
          </a:xfrm>
          <a:prstGeom prst="rect">
            <a:avLst/>
          </a:prstGeom>
          <a:noFill/>
        </p:spPr>
        <p:txBody>
          <a:bodyPr wrap="square" rtlCol="0">
            <a:spAutoFit/>
          </a:bodyPr>
          <a:lstStyle/>
          <a:p>
            <a:r>
              <a:rPr lang="en-US" sz="900" dirty="0" err="1">
                <a:solidFill>
                  <a:srgbClr val="800000"/>
                </a:solidFill>
              </a:rPr>
              <a:t>Université</a:t>
            </a:r>
            <a:r>
              <a:rPr lang="en-US" sz="900" dirty="0">
                <a:solidFill>
                  <a:srgbClr val="800000"/>
                </a:solidFill>
              </a:rPr>
              <a:t> </a:t>
            </a:r>
            <a:r>
              <a:rPr lang="en-US" sz="900" dirty="0" err="1">
                <a:solidFill>
                  <a:srgbClr val="800000"/>
                </a:solidFill>
              </a:rPr>
              <a:t>d’Ottawa</a:t>
            </a:r>
            <a:r>
              <a:rPr lang="en-US" sz="900" dirty="0">
                <a:solidFill>
                  <a:srgbClr val="800000"/>
                </a:solidFill>
              </a:rPr>
              <a:t> | University of Ottawa</a:t>
            </a:r>
          </a:p>
          <a:p>
            <a:r>
              <a:rPr lang="en-US" sz="900" dirty="0" err="1">
                <a:solidFill>
                  <a:srgbClr val="800000"/>
                </a:solidFill>
              </a:rPr>
              <a:t>École</a:t>
            </a:r>
            <a:r>
              <a:rPr lang="en-US" sz="900" dirty="0">
                <a:solidFill>
                  <a:srgbClr val="800000"/>
                </a:solidFill>
              </a:rPr>
              <a:t> des sciences de </a:t>
            </a:r>
            <a:r>
              <a:rPr lang="en-US" sz="900" dirty="0" err="1">
                <a:solidFill>
                  <a:srgbClr val="800000"/>
                </a:solidFill>
              </a:rPr>
              <a:t>l’information</a:t>
            </a:r>
            <a:r>
              <a:rPr lang="en-US" sz="900" dirty="0">
                <a:solidFill>
                  <a:srgbClr val="800000"/>
                </a:solidFill>
              </a:rPr>
              <a:t> / School of Information Studies http://</a:t>
            </a:r>
            <a:r>
              <a:rPr lang="en-US" sz="900" dirty="0" err="1">
                <a:solidFill>
                  <a:srgbClr val="800000"/>
                </a:solidFill>
              </a:rPr>
              <a:t>arts.uottawa.ca</a:t>
            </a:r>
            <a:r>
              <a:rPr lang="en-US" sz="900" dirty="0">
                <a:solidFill>
                  <a:srgbClr val="800000"/>
                </a:solidFill>
              </a:rPr>
              <a:t>/sis/</a:t>
            </a:r>
          </a:p>
        </p:txBody>
      </p:sp>
      <p:cxnSp>
        <p:nvCxnSpPr>
          <p:cNvPr id="12" name="Straight Connector 11"/>
          <p:cNvCxnSpPr/>
          <p:nvPr/>
        </p:nvCxnSpPr>
        <p:spPr>
          <a:xfrm>
            <a:off x="2072502" y="5244825"/>
            <a:ext cx="5030213" cy="0"/>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1" name="Chart 10"/>
          <p:cNvGraphicFramePr>
            <a:graphicFrameLocks/>
          </p:cNvGraphicFramePr>
          <p:nvPr>
            <p:extLst/>
          </p:nvPr>
        </p:nvGraphicFramePr>
        <p:xfrm>
          <a:off x="1908313" y="2057401"/>
          <a:ext cx="5194401" cy="28922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a:graphicFrameLocks/>
          </p:cNvGraphicFramePr>
          <p:nvPr>
            <p:extLst/>
          </p:nvPr>
        </p:nvGraphicFramePr>
        <p:xfrm>
          <a:off x="1983610" y="1669984"/>
          <a:ext cx="4378187" cy="357484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a:graphicFrameLocks/>
          </p:cNvGraphicFramePr>
          <p:nvPr>
            <p:extLst/>
          </p:nvPr>
        </p:nvGraphicFramePr>
        <p:xfrm>
          <a:off x="2775858" y="2326823"/>
          <a:ext cx="3311435" cy="211439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 17"/>
          <p:cNvGraphicFramePr/>
          <p:nvPr>
            <p:extLst>
              <p:ext uri="{D42A27DB-BD31-4B8C-83A1-F6EECF244321}">
                <p14:modId xmlns:p14="http://schemas.microsoft.com/office/powerpoint/2010/main" val="3476914600"/>
              </p:ext>
            </p:extLst>
          </p:nvPr>
        </p:nvGraphicFramePr>
        <p:xfrm>
          <a:off x="1678675" y="1669984"/>
          <a:ext cx="5950424" cy="3574841"/>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3679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b="1" dirty="0" smtClean="0"/>
              <a:t>Publisher case study:  </a:t>
            </a:r>
            <a:r>
              <a:rPr lang="en-US" sz="3200" b="1" dirty="0" err="1" smtClean="0"/>
              <a:t>hindawi</a:t>
            </a:r>
            <a:endParaRPr lang="en-US" sz="3200" b="1" dirty="0"/>
          </a:p>
        </p:txBody>
      </p:sp>
      <p:sp>
        <p:nvSpPr>
          <p:cNvPr id="2" name="Content Placeholder 1"/>
          <p:cNvSpPr>
            <a:spLocks noGrp="1"/>
          </p:cNvSpPr>
          <p:nvPr>
            <p:ph idx="1"/>
          </p:nvPr>
        </p:nvSpPr>
        <p:spPr>
          <a:xfrm>
            <a:off x="979760" y="3796937"/>
            <a:ext cx="7583488" cy="4297363"/>
          </a:xfrm>
        </p:spPr>
        <p:txBody>
          <a:bodyPr/>
          <a:lstStyle/>
          <a:p>
            <a:endParaRPr lang="en-US" dirty="0" smtClean="0"/>
          </a:p>
          <a:p>
            <a:pPr marL="0" indent="0">
              <a:buNone/>
            </a:pPr>
            <a:endParaRPr lang="en-US" dirty="0" smtClean="0"/>
          </a:p>
          <a:p>
            <a:endParaRPr lang="en-US" dirty="0" smtClean="0"/>
          </a:p>
          <a:p>
            <a:endParaRPr lang="en-US" dirty="0"/>
          </a:p>
        </p:txBody>
      </p:sp>
      <p:pic>
        <p:nvPicPr>
          <p:cNvPr id="8" name="Picture 7" descr="SKC logo Transparent EN tex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598" y="5930473"/>
            <a:ext cx="724736" cy="723600"/>
          </a:xfrm>
          <a:prstGeom prst="rect">
            <a:avLst/>
          </a:prstGeom>
        </p:spPr>
      </p:pic>
      <p:sp>
        <p:nvSpPr>
          <p:cNvPr id="9" name="TextBox 8"/>
          <p:cNvSpPr txBox="1"/>
          <p:nvPr/>
        </p:nvSpPr>
        <p:spPr>
          <a:xfrm>
            <a:off x="1300904" y="5850100"/>
            <a:ext cx="3185487" cy="707886"/>
          </a:xfrm>
          <a:prstGeom prst="rect">
            <a:avLst/>
          </a:prstGeom>
          <a:noFill/>
        </p:spPr>
        <p:txBody>
          <a:bodyPr wrap="none" rtlCol="0">
            <a:spAutoFit/>
          </a:bodyPr>
          <a:lstStyle/>
          <a:p>
            <a:r>
              <a:rPr lang="en-US" sz="1600" dirty="0" err="1">
                <a:solidFill>
                  <a:srgbClr val="800000"/>
                </a:solidFill>
              </a:rPr>
              <a:t>s</a:t>
            </a:r>
            <a:r>
              <a:rPr lang="en-US" sz="1600" dirty="0" err="1" smtClean="0">
                <a:solidFill>
                  <a:srgbClr val="800000"/>
                </a:solidFill>
              </a:rPr>
              <a:t>ustainingknowledgecommons.org</a:t>
            </a:r>
            <a:endParaRPr lang="en-US" sz="1600" dirty="0" smtClean="0">
              <a:solidFill>
                <a:srgbClr val="800000"/>
              </a:solidFill>
            </a:endParaRPr>
          </a:p>
          <a:p>
            <a:pPr algn="ctr"/>
            <a:r>
              <a:rPr lang="en-US" sz="1200" dirty="0" smtClean="0">
                <a:solidFill>
                  <a:srgbClr val="800000"/>
                </a:solidFill>
              </a:rPr>
              <a:t>A SSHRC Insight Development Project</a:t>
            </a:r>
          </a:p>
          <a:p>
            <a:pPr algn="ctr"/>
            <a:r>
              <a:rPr lang="en-US" sz="1200" dirty="0" smtClean="0">
                <a:solidFill>
                  <a:srgbClr val="800000"/>
                </a:solidFill>
              </a:rPr>
              <a:t>Heather Morrison, &amp; </a:t>
            </a:r>
            <a:r>
              <a:rPr lang="en-US" sz="1200" dirty="0" err="1" smtClean="0">
                <a:solidFill>
                  <a:srgbClr val="800000"/>
                </a:solidFill>
              </a:rPr>
              <a:t>Jihane</a:t>
            </a:r>
            <a:r>
              <a:rPr lang="en-US" sz="1200" dirty="0" smtClean="0">
                <a:solidFill>
                  <a:srgbClr val="800000"/>
                </a:solidFill>
              </a:rPr>
              <a:t> </a:t>
            </a:r>
            <a:r>
              <a:rPr lang="en-US" sz="1200" dirty="0" err="1" smtClean="0">
                <a:solidFill>
                  <a:srgbClr val="800000"/>
                </a:solidFill>
              </a:rPr>
              <a:t>Salhab</a:t>
            </a:r>
            <a:r>
              <a:rPr lang="en-US" sz="1200" dirty="0" smtClean="0">
                <a:solidFill>
                  <a:srgbClr val="800000"/>
                </a:solidFill>
              </a:rPr>
              <a:t>,</a:t>
            </a:r>
          </a:p>
        </p:txBody>
      </p:sp>
      <p:sp>
        <p:nvSpPr>
          <p:cNvPr id="10" name="TextBox 9"/>
          <p:cNvSpPr txBox="1"/>
          <p:nvPr/>
        </p:nvSpPr>
        <p:spPr>
          <a:xfrm>
            <a:off x="5130557" y="5959992"/>
            <a:ext cx="3655676" cy="646331"/>
          </a:xfrm>
          <a:prstGeom prst="rect">
            <a:avLst/>
          </a:prstGeom>
          <a:noFill/>
        </p:spPr>
        <p:txBody>
          <a:bodyPr wrap="square" rtlCol="0">
            <a:spAutoFit/>
          </a:bodyPr>
          <a:lstStyle/>
          <a:p>
            <a:r>
              <a:rPr lang="en-US" sz="1200" dirty="0" err="1" smtClean="0">
                <a:solidFill>
                  <a:srgbClr val="800000"/>
                </a:solidFill>
              </a:rPr>
              <a:t>Université</a:t>
            </a:r>
            <a:r>
              <a:rPr lang="en-US" sz="1200" dirty="0" smtClean="0">
                <a:solidFill>
                  <a:srgbClr val="800000"/>
                </a:solidFill>
              </a:rPr>
              <a:t> </a:t>
            </a:r>
            <a:r>
              <a:rPr lang="en-US" sz="1200" dirty="0" err="1" smtClean="0">
                <a:solidFill>
                  <a:srgbClr val="800000"/>
                </a:solidFill>
              </a:rPr>
              <a:t>d’Ottawa</a:t>
            </a:r>
            <a:r>
              <a:rPr lang="en-US" sz="1200" dirty="0" smtClean="0">
                <a:solidFill>
                  <a:srgbClr val="800000"/>
                </a:solidFill>
              </a:rPr>
              <a:t> | University of Ottawa</a:t>
            </a:r>
          </a:p>
          <a:p>
            <a:r>
              <a:rPr lang="en-US" sz="1200" dirty="0" err="1" smtClean="0">
                <a:solidFill>
                  <a:srgbClr val="800000"/>
                </a:solidFill>
              </a:rPr>
              <a:t>École</a:t>
            </a:r>
            <a:r>
              <a:rPr lang="en-US" sz="1200" dirty="0" smtClean="0">
                <a:solidFill>
                  <a:srgbClr val="800000"/>
                </a:solidFill>
              </a:rPr>
              <a:t> des sciences de </a:t>
            </a:r>
            <a:r>
              <a:rPr lang="en-US" sz="1200" dirty="0" err="1" smtClean="0">
                <a:solidFill>
                  <a:srgbClr val="800000"/>
                </a:solidFill>
              </a:rPr>
              <a:t>l’information</a:t>
            </a:r>
            <a:r>
              <a:rPr lang="en-US" sz="1200" dirty="0" smtClean="0">
                <a:solidFill>
                  <a:srgbClr val="800000"/>
                </a:solidFill>
              </a:rPr>
              <a:t> / School of </a:t>
            </a:r>
            <a:r>
              <a:rPr lang="en-US" sz="1200" dirty="0">
                <a:solidFill>
                  <a:srgbClr val="800000"/>
                </a:solidFill>
              </a:rPr>
              <a:t>Information Studies http://</a:t>
            </a:r>
            <a:r>
              <a:rPr lang="en-US" sz="1200" dirty="0" err="1">
                <a:solidFill>
                  <a:srgbClr val="800000"/>
                </a:solidFill>
              </a:rPr>
              <a:t>arts.uottawa.ca</a:t>
            </a:r>
            <a:r>
              <a:rPr lang="en-US" sz="1200" dirty="0">
                <a:solidFill>
                  <a:srgbClr val="800000"/>
                </a:solidFill>
              </a:rPr>
              <a:t>/sis/</a:t>
            </a:r>
          </a:p>
        </p:txBody>
      </p:sp>
      <p:cxnSp>
        <p:nvCxnSpPr>
          <p:cNvPr id="12" name="Straight Connector 11"/>
          <p:cNvCxnSpPr/>
          <p:nvPr/>
        </p:nvCxnSpPr>
        <p:spPr>
          <a:xfrm>
            <a:off x="1239334" y="5850100"/>
            <a:ext cx="6706951"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a:spLocks noChangeArrowheads="1"/>
          </p:cNvSpPr>
          <p:nvPr/>
        </p:nvSpPr>
        <p:spPr bwMode="auto">
          <a:xfrm>
            <a:off x="200297" y="1968137"/>
            <a:ext cx="9144000" cy="45720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3" name="Chart 12"/>
          <p:cNvGraphicFramePr/>
          <p:nvPr>
            <p:extLst>
              <p:ext uri="{D42A27DB-BD31-4B8C-83A1-F6EECF244321}">
                <p14:modId xmlns:p14="http://schemas.microsoft.com/office/powerpoint/2010/main" val="4233260947"/>
              </p:ext>
            </p:extLst>
          </p:nvPr>
        </p:nvGraphicFramePr>
        <p:xfrm>
          <a:off x="0" y="1417638"/>
          <a:ext cx="4486391" cy="4322571"/>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a:spLocks noChangeArrowheads="1"/>
          </p:cNvSpPr>
          <p:nvPr/>
        </p:nvSpPr>
        <p:spPr bwMode="auto">
          <a:xfrm>
            <a:off x="200297" y="5178062"/>
            <a:ext cx="9144000" cy="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14" name="Rectangle 8"/>
          <p:cNvSpPr>
            <a:spLocks noChangeArrowheads="1"/>
          </p:cNvSpPr>
          <p:nvPr/>
        </p:nvSpPr>
        <p:spPr bwMode="auto">
          <a:xfrm>
            <a:off x="4885509" y="1345920"/>
            <a:ext cx="9144000" cy="45720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5" name="Chart 14"/>
          <p:cNvGraphicFramePr/>
          <p:nvPr>
            <p:extLst>
              <p:ext uri="{D42A27DB-BD31-4B8C-83A1-F6EECF244321}">
                <p14:modId xmlns:p14="http://schemas.microsoft.com/office/powerpoint/2010/main" val="3478260598"/>
              </p:ext>
            </p:extLst>
          </p:nvPr>
        </p:nvGraphicFramePr>
        <p:xfrm>
          <a:off x="4253948" y="1345920"/>
          <a:ext cx="4532285" cy="4166984"/>
        </p:xfrm>
        <a:graphic>
          <a:graphicData uri="http://schemas.openxmlformats.org/drawingml/2006/chart">
            <c:chart xmlns:c="http://schemas.openxmlformats.org/drawingml/2006/chart" xmlns:r="http://schemas.openxmlformats.org/officeDocument/2006/relationships" r:id="rId5"/>
          </a:graphicData>
        </a:graphic>
      </p:graphicFrame>
      <p:sp>
        <p:nvSpPr>
          <p:cNvPr id="16" name="Rectangle 9"/>
          <p:cNvSpPr>
            <a:spLocks noChangeArrowheads="1"/>
          </p:cNvSpPr>
          <p:nvPr/>
        </p:nvSpPr>
        <p:spPr bwMode="auto">
          <a:xfrm>
            <a:off x="4885509" y="5298795"/>
            <a:ext cx="9144000" cy="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Tree>
    <p:extLst>
      <p:ext uri="{BB962C8B-B14F-4D97-AF65-F5344CB8AC3E}">
        <p14:creationId xmlns:p14="http://schemas.microsoft.com/office/powerpoint/2010/main" val="4171330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and open research approach</a:t>
            </a:r>
            <a:endParaRPr lang="en-US" dirty="0"/>
          </a:p>
        </p:txBody>
      </p:sp>
      <p:sp>
        <p:nvSpPr>
          <p:cNvPr id="3" name="Content Placeholder 2"/>
          <p:cNvSpPr>
            <a:spLocks noGrp="1"/>
          </p:cNvSpPr>
          <p:nvPr>
            <p:ph sz="quarter" idx="1"/>
          </p:nvPr>
        </p:nvSpPr>
        <p:spPr/>
        <p:txBody>
          <a:bodyPr/>
          <a:lstStyle/>
          <a:p>
            <a:r>
              <a:rPr lang="en-US" dirty="0" smtClean="0"/>
              <a:t>2015 and beyond: trends</a:t>
            </a:r>
          </a:p>
          <a:p>
            <a:r>
              <a:rPr lang="en-US" dirty="0" smtClean="0"/>
              <a:t>Impact factor / DOAJ &amp; APC</a:t>
            </a:r>
          </a:p>
          <a:p>
            <a:r>
              <a:rPr lang="en-US" dirty="0" smtClean="0"/>
              <a:t>SKC follows an open research approach. We invite you to follow developments on the project blog sustainingknowledgecommons.org download and work with data posted in the </a:t>
            </a:r>
            <a:r>
              <a:rPr lang="en-US" dirty="0" err="1" smtClean="0"/>
              <a:t>dataverse</a:t>
            </a:r>
            <a:r>
              <a:rPr lang="en-US" dirty="0" smtClean="0"/>
              <a:t> http://</a:t>
            </a:r>
            <a:r>
              <a:rPr lang="en-US" dirty="0" err="1" smtClean="0"/>
              <a:t>dataverse.scholarsportal.info/dvn/dv/oaapc</a:t>
            </a:r>
            <a:r>
              <a:rPr lang="en-US" dirty="0" smtClean="0"/>
              <a:t>/, or build on the open bibliography prepared by </a:t>
            </a:r>
            <a:r>
              <a:rPr lang="en-US" dirty="0" err="1" smtClean="0"/>
              <a:t>Jihane</a:t>
            </a:r>
            <a:r>
              <a:rPr lang="en-US" dirty="0" smtClean="0"/>
              <a:t> </a:t>
            </a:r>
            <a:r>
              <a:rPr lang="en-US" dirty="0" err="1" smtClean="0"/>
              <a:t>http://sustainingknowledgecommons.org/sustaining-the-knowledge-commons-skc-selected-bibliography-on-open-access/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0323" y="520643"/>
            <a:ext cx="5044018" cy="1470025"/>
          </a:xfrm>
        </p:spPr>
        <p:txBody>
          <a:bodyPr>
            <a:normAutofit/>
          </a:bodyPr>
          <a:lstStyle/>
          <a:p>
            <a:pPr algn="r"/>
            <a:r>
              <a:rPr lang="en-US" dirty="0" smtClean="0">
                <a:solidFill>
                  <a:srgbClr val="800000"/>
                </a:solidFill>
              </a:rPr>
              <a:t>knowledge commons</a:t>
            </a:r>
            <a:br>
              <a:rPr lang="en-US" dirty="0" smtClean="0">
                <a:solidFill>
                  <a:srgbClr val="800000"/>
                </a:solidFill>
              </a:rPr>
            </a:br>
            <a:endParaRPr lang="en-US" dirty="0">
              <a:solidFill>
                <a:srgbClr val="800000"/>
              </a:solidFill>
            </a:endParaRPr>
          </a:p>
        </p:txBody>
      </p:sp>
      <p:pic>
        <p:nvPicPr>
          <p:cNvPr id="6" name="Picture 5" descr="Picture17.png"/>
          <p:cNvPicPr>
            <a:picLocks noChangeAspect="1"/>
          </p:cNvPicPr>
          <p:nvPr/>
        </p:nvPicPr>
        <p:blipFill>
          <a:blip r:embed="rId3"/>
          <a:stretch>
            <a:fillRect/>
          </a:stretch>
        </p:blipFill>
        <p:spPr>
          <a:xfrm>
            <a:off x="8084741" y="4422568"/>
            <a:ext cx="609600" cy="609600"/>
          </a:xfrm>
          <a:prstGeom prst="rect">
            <a:avLst/>
          </a:prstGeom>
        </p:spPr>
      </p:pic>
      <p:sp>
        <p:nvSpPr>
          <p:cNvPr id="11" name="Oval 10"/>
          <p:cNvSpPr>
            <a:spLocks noChangeAspect="1"/>
          </p:cNvSpPr>
          <p:nvPr/>
        </p:nvSpPr>
        <p:spPr>
          <a:xfrm>
            <a:off x="2703433" y="1990668"/>
            <a:ext cx="3614400" cy="36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3154595" y="2480599"/>
            <a:ext cx="2878407" cy="2246769"/>
          </a:xfrm>
          <a:prstGeom prst="rect">
            <a:avLst/>
          </a:prstGeom>
          <a:noFill/>
        </p:spPr>
        <p:txBody>
          <a:bodyPr wrap="square" rtlCol="0">
            <a:spAutoFit/>
          </a:bodyPr>
          <a:lstStyle/>
          <a:p>
            <a:pPr>
              <a:buFont typeface="Arial"/>
              <a:buChar char="•"/>
            </a:pPr>
            <a:r>
              <a:rPr lang="en-US" sz="2800" b="1" dirty="0" smtClean="0">
                <a:solidFill>
                  <a:schemeClr val="accent1">
                    <a:lumMod val="20000"/>
                    <a:lumOff val="80000"/>
                  </a:schemeClr>
                </a:solidFill>
              </a:rPr>
              <a:t>Public interest</a:t>
            </a:r>
          </a:p>
          <a:p>
            <a:pPr>
              <a:buFont typeface="Arial"/>
              <a:buChar char="•"/>
            </a:pPr>
            <a:r>
              <a:rPr lang="en-US" sz="2800" b="1" dirty="0" smtClean="0">
                <a:solidFill>
                  <a:schemeClr val="accent1">
                    <a:lumMod val="20000"/>
                    <a:lumOff val="80000"/>
                  </a:schemeClr>
                </a:solidFill>
              </a:rPr>
              <a:t>Collective knowledge of humankind</a:t>
            </a:r>
          </a:p>
        </p:txBody>
      </p:sp>
      <p:sp>
        <p:nvSpPr>
          <p:cNvPr id="13" name="TextBox 12"/>
          <p:cNvSpPr txBox="1"/>
          <p:nvPr/>
        </p:nvSpPr>
        <p:spPr>
          <a:xfrm>
            <a:off x="1864974" y="5380944"/>
            <a:ext cx="6829367" cy="1323439"/>
          </a:xfrm>
          <a:prstGeom prst="rect">
            <a:avLst/>
          </a:prstGeom>
          <a:noFill/>
        </p:spPr>
        <p:txBody>
          <a:bodyPr wrap="square" rtlCol="0">
            <a:spAutoFit/>
          </a:bodyPr>
          <a:lstStyle/>
          <a:p>
            <a:pPr>
              <a:buFont typeface="Arial"/>
              <a:buChar char="•"/>
            </a:pPr>
            <a:r>
              <a:rPr lang="en-US" sz="3200" dirty="0" smtClean="0">
                <a:solidFill>
                  <a:srgbClr val="800000"/>
                </a:solidFill>
              </a:rPr>
              <a:t>  </a:t>
            </a:r>
            <a:r>
              <a:rPr lang="en-US" sz="2400" dirty="0" smtClean="0">
                <a:solidFill>
                  <a:srgbClr val="800000"/>
                </a:solidFill>
              </a:rPr>
              <a:t>Everyone can freely draw from our collective   	knowledge (open access)</a:t>
            </a:r>
          </a:p>
          <a:p>
            <a:pPr>
              <a:buFont typeface="Arial"/>
              <a:buChar char="•"/>
            </a:pPr>
            <a:r>
              <a:rPr lang="en-US" sz="2400" dirty="0" smtClean="0">
                <a:solidFill>
                  <a:srgbClr val="800000"/>
                </a:solidFill>
              </a:rPr>
              <a:t>  Everyone qualified to welcome to contribute</a:t>
            </a:r>
            <a:endParaRPr lang="en-US" sz="2400" dirty="0">
              <a:solidFill>
                <a:srgbClr val="800000"/>
              </a:solidFill>
            </a:endParaRPr>
          </a:p>
        </p:txBody>
      </p:sp>
    </p:spTree>
    <p:extLst>
      <p:ext uri="{BB962C8B-B14F-4D97-AF65-F5344CB8AC3E}">
        <p14:creationId xmlns:p14="http://schemas.microsoft.com/office/powerpoint/2010/main" val="3897774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Contact:</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Heather Morrison</a:t>
            </a:r>
          </a:p>
          <a:p>
            <a:pPr>
              <a:buNone/>
            </a:pPr>
            <a:r>
              <a:rPr lang="en-US" dirty="0" smtClean="0">
                <a:hlinkClick r:id="rId3"/>
              </a:rPr>
              <a:t>Heather.Morrison@uottawa.ca</a:t>
            </a:r>
            <a:endParaRPr lang="en-US" dirty="0" smtClean="0"/>
          </a:p>
          <a:p>
            <a:pPr>
              <a:buNone/>
            </a:pPr>
            <a:r>
              <a:rPr lang="en-US" dirty="0" err="1" smtClean="0"/>
              <a:t>Jihane</a:t>
            </a:r>
            <a:r>
              <a:rPr lang="en-US" dirty="0" smtClean="0"/>
              <a:t> </a:t>
            </a:r>
            <a:r>
              <a:rPr lang="en-US" dirty="0" err="1" smtClean="0"/>
              <a:t>Salhab</a:t>
            </a:r>
            <a:endParaRPr lang="en-US" dirty="0" smtClean="0"/>
          </a:p>
          <a:p>
            <a:pPr>
              <a:buNone/>
            </a:pPr>
            <a:r>
              <a:rPr lang="en-US" dirty="0">
                <a:hlinkClick r:id="rId4"/>
              </a:rPr>
              <a:t>jderg011@uottawa.ca</a:t>
            </a:r>
            <a:endParaRPr lang="en-US" dirty="0"/>
          </a:p>
          <a:p>
            <a:pPr>
              <a:buNone/>
            </a:pPr>
            <a:endParaRPr lang="en-US" dirty="0" smtClean="0"/>
          </a:p>
          <a:p>
            <a:pPr>
              <a:buNone/>
            </a:pPr>
            <a:r>
              <a:rPr lang="en-US" dirty="0" err="1" smtClean="0"/>
              <a:t>sustainingknowledgecommons.org</a:t>
            </a: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Budapest Open Access Initiative (BOAI) (2002). </a:t>
            </a:r>
            <a:r>
              <a:rPr lang="en-US" dirty="0" smtClean="0">
                <a:hlinkClick r:id="rId3"/>
              </a:rPr>
              <a:t>http://www.budapestopenaccessinitiative.org/read</a:t>
            </a:r>
            <a:endParaRPr lang="en-US" dirty="0" smtClean="0"/>
          </a:p>
          <a:p>
            <a:r>
              <a:rPr lang="en-US" dirty="0" smtClean="0"/>
              <a:t>Morrison, H. (2013). The economics of scholarly communication in transition. </a:t>
            </a:r>
            <a:r>
              <a:rPr lang="en-US" i="1" dirty="0" smtClean="0"/>
              <a:t>First Monday </a:t>
            </a:r>
            <a:r>
              <a:rPr lang="en-US" dirty="0" smtClean="0"/>
              <a:t>6:3 </a:t>
            </a:r>
            <a:r>
              <a:rPr lang="en-US" dirty="0" smtClean="0">
                <a:hlinkClick r:id="rId4"/>
              </a:rPr>
              <a:t>http://firstmonday.org/ojs/index.php/fm/article/view/4370</a:t>
            </a:r>
            <a:endParaRPr lang="en-US" dirty="0" smtClean="0"/>
          </a:p>
          <a:p>
            <a:r>
              <a:rPr lang="en-US" dirty="0" smtClean="0"/>
              <a:t>Morrison, H.; </a:t>
            </a:r>
            <a:r>
              <a:rPr lang="en-US" dirty="0" err="1" smtClean="0"/>
              <a:t>Salhab</a:t>
            </a:r>
            <a:r>
              <a:rPr lang="en-US" dirty="0" smtClean="0"/>
              <a:t>, J.; </a:t>
            </a:r>
            <a:r>
              <a:rPr lang="en-US" dirty="0" err="1" smtClean="0"/>
              <a:t>Calvé-Genest</a:t>
            </a:r>
            <a:r>
              <a:rPr lang="en-US" dirty="0" smtClean="0"/>
              <a:t>, A.; </a:t>
            </a:r>
            <a:r>
              <a:rPr lang="en-US" dirty="0" err="1" smtClean="0"/>
              <a:t>Horava</a:t>
            </a:r>
            <a:r>
              <a:rPr lang="en-US" dirty="0" smtClean="0"/>
              <a:t>, T. Open Access Article Processing Charges: DOAJ Survey May 2014. </a:t>
            </a:r>
            <a:r>
              <a:rPr lang="en-US" i="1" dirty="0" smtClean="0"/>
              <a:t>Publications</a:t>
            </a:r>
            <a:r>
              <a:rPr lang="en-US" dirty="0" smtClean="0"/>
              <a:t> </a:t>
            </a:r>
            <a:r>
              <a:rPr lang="en-US" b="1" dirty="0" smtClean="0"/>
              <a:t>2015</a:t>
            </a:r>
            <a:r>
              <a:rPr lang="en-US" dirty="0" smtClean="0"/>
              <a:t>, </a:t>
            </a:r>
            <a:r>
              <a:rPr lang="en-US" i="1" dirty="0" smtClean="0"/>
              <a:t>3</a:t>
            </a:r>
            <a:r>
              <a:rPr lang="en-US" dirty="0" smtClean="0"/>
              <a:t>, 1-16. doi:</a:t>
            </a:r>
            <a:r>
              <a:rPr lang="en-US" dirty="0" smtClean="0">
                <a:hlinkClick r:id="rId5"/>
              </a:rPr>
              <a:t>10.3390/publications3010001</a:t>
            </a:r>
            <a:endParaRPr lang="en-US" dirty="0" smtClean="0"/>
          </a:p>
          <a:p>
            <a:r>
              <a:rPr lang="en-US" dirty="0" smtClean="0"/>
              <a:t>Research Councils UK (RCUK) 2014. </a:t>
            </a:r>
            <a:r>
              <a:rPr lang="en-US" i="1" dirty="0" smtClean="0"/>
              <a:t>2014 Independent Review of Implementation</a:t>
            </a:r>
            <a:r>
              <a:rPr lang="en-US" dirty="0" smtClean="0"/>
              <a:t>. http://www.rcuk.ac.uk/research/openaccess/2014review/</a:t>
            </a:r>
          </a:p>
          <a:p>
            <a:r>
              <a:rPr lang="en-US" dirty="0" smtClean="0"/>
              <a:t>Suber (2004)</a:t>
            </a:r>
            <a:r>
              <a:rPr lang="en-US" i="1" dirty="0" smtClean="0"/>
              <a:t>. Open Access Overview </a:t>
            </a:r>
            <a:r>
              <a:rPr lang="en-US" dirty="0" smtClean="0">
                <a:hlinkClick r:id="rId6"/>
              </a:rPr>
              <a:t>http://legacy.earlham.edu/~peters/fos/overview.htm</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Budapest open access (</a:t>
            </a:r>
            <a:r>
              <a:rPr lang="en-US" dirty="0" err="1" smtClean="0">
                <a:solidFill>
                  <a:srgbClr val="FF6600"/>
                </a:solidFill>
              </a:rPr>
              <a:t>boai</a:t>
            </a:r>
            <a:r>
              <a:rPr lang="en-US" dirty="0" smtClean="0">
                <a:solidFill>
                  <a:srgbClr val="FF6600"/>
                </a:solidFill>
              </a:rPr>
              <a:t>, 2002) vision</a:t>
            </a:r>
            <a:endParaRPr lang="en-US" dirty="0">
              <a:solidFill>
                <a:srgbClr val="FF6600"/>
              </a:solidFill>
            </a:endParaRPr>
          </a:p>
        </p:txBody>
      </p:sp>
      <p:sp>
        <p:nvSpPr>
          <p:cNvPr id="3" name="Content Placeholder 2"/>
          <p:cNvSpPr>
            <a:spLocks noGrp="1"/>
          </p:cNvSpPr>
          <p:nvPr>
            <p:ph sz="quarter" idx="1"/>
          </p:nvPr>
        </p:nvSpPr>
        <p:spPr/>
        <p:txBody>
          <a:bodyPr>
            <a:normAutofit lnSpcReduction="10000"/>
          </a:bodyPr>
          <a:lstStyle/>
          <a:p>
            <a:pPr>
              <a:buNone/>
            </a:pPr>
            <a:r>
              <a:rPr lang="en-US" dirty="0" smtClean="0"/>
              <a:t>“Removing access barriers to [scholarly] literature will </a:t>
            </a:r>
            <a:r>
              <a:rPr lang="en-US" sz="3600" b="1" dirty="0" smtClean="0">
                <a:solidFill>
                  <a:srgbClr val="800000"/>
                </a:solidFill>
              </a:rPr>
              <a:t>accelerate research, enrich education, share the learning of the rich with the poor and the poor with the rich…and lay the foundation for uniting humanity in a common intellectual conversation and quest for knowledge”.</a:t>
            </a:r>
            <a:endParaRPr lang="en-US" sz="3600" b="1" dirty="0">
              <a:solidFill>
                <a:srgbClr val="8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endParaRPr lang="en-US" dirty="0"/>
          </a:p>
        </p:txBody>
      </p:sp>
      <p:sp>
        <p:nvSpPr>
          <p:cNvPr id="3" name="Content Placeholder 2"/>
          <p:cNvSpPr>
            <a:spLocks noGrp="1"/>
          </p:cNvSpPr>
          <p:nvPr>
            <p:ph sz="quarter" idx="1"/>
          </p:nvPr>
        </p:nvSpPr>
        <p:spPr/>
        <p:txBody>
          <a:bodyPr/>
          <a:lstStyle/>
          <a:p>
            <a:pPr>
              <a:buNone/>
            </a:pPr>
            <a:r>
              <a:rPr lang="en-US" dirty="0" smtClean="0"/>
              <a:t>“Open-access (OA) literature is digital, online, free of charge, and free of most copyright and licensing restrictions” (Suber, 2004).</a:t>
            </a:r>
            <a:endParaRPr lang="en-US" dirty="0"/>
          </a:p>
        </p:txBody>
      </p:sp>
      <p:pic>
        <p:nvPicPr>
          <p:cNvPr id="4" name="Picture 3" descr="Picture17.png"/>
          <p:cNvPicPr>
            <a:picLocks noChangeAspect="1"/>
          </p:cNvPicPr>
          <p:nvPr/>
        </p:nvPicPr>
        <p:blipFill>
          <a:blip r:embed="rId3"/>
          <a:stretch>
            <a:fillRect/>
          </a:stretch>
        </p:blipFill>
        <p:spPr>
          <a:xfrm>
            <a:off x="6280452" y="3812968"/>
            <a:ext cx="609600" cy="609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79463" y="250169"/>
            <a:ext cx="7583488" cy="1039165"/>
          </a:xfrm>
        </p:spPr>
        <p:txBody>
          <a:bodyPr>
            <a:normAutofit fontScale="90000"/>
          </a:bodyPr>
          <a:lstStyle/>
          <a:p>
            <a:r>
              <a:rPr lang="en-US" sz="3200" dirty="0" smtClean="0"/>
              <a:t>We have the resources for a fully OA scholarly journal publishing system</a:t>
            </a:r>
            <a:endParaRPr lang="en-US" sz="3200" dirty="0"/>
          </a:p>
        </p:txBody>
      </p:sp>
      <p:pic>
        <p:nvPicPr>
          <p:cNvPr id="13" name="Content Placeholder 12" descr="costperarticle.jpg"/>
          <p:cNvPicPr>
            <a:picLocks noGrp="1" noChangeAspect="1"/>
          </p:cNvPicPr>
          <p:nvPr>
            <p:ph idx="1"/>
          </p:nvPr>
        </p:nvPicPr>
        <p:blipFill rotWithShape="1">
          <a:blip r:embed="rId3">
            <a:extLst>
              <a:ext uri="{28A0092B-C50C-407E-A947-70E740481C1C}">
                <a14:useLocalDpi xmlns:a14="http://schemas.microsoft.com/office/drawing/2010/main" val="0"/>
              </a:ext>
            </a:extLst>
          </a:blip>
          <a:srcRect l="-536" r="-5029"/>
          <a:stretch/>
        </p:blipFill>
        <p:spPr>
          <a:xfrm>
            <a:off x="981240" y="1790700"/>
            <a:ext cx="7003505" cy="3218400"/>
          </a:xfrm>
        </p:spPr>
      </p:pic>
      <p:pic>
        <p:nvPicPr>
          <p:cNvPr id="8" name="Picture 7" descr="SKC logo Transparent EN tex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598" y="5930473"/>
            <a:ext cx="724736" cy="723600"/>
          </a:xfrm>
          <a:prstGeom prst="rect">
            <a:avLst/>
          </a:prstGeom>
        </p:spPr>
      </p:pic>
      <p:sp>
        <p:nvSpPr>
          <p:cNvPr id="9" name="TextBox 8"/>
          <p:cNvSpPr txBox="1"/>
          <p:nvPr/>
        </p:nvSpPr>
        <p:spPr>
          <a:xfrm>
            <a:off x="1300904" y="5850100"/>
            <a:ext cx="3185487" cy="892552"/>
          </a:xfrm>
          <a:prstGeom prst="rect">
            <a:avLst/>
          </a:prstGeom>
          <a:noFill/>
        </p:spPr>
        <p:txBody>
          <a:bodyPr wrap="none" rtlCol="0">
            <a:spAutoFit/>
          </a:bodyPr>
          <a:lstStyle/>
          <a:p>
            <a:r>
              <a:rPr lang="en-US" sz="1600" dirty="0" err="1">
                <a:solidFill>
                  <a:srgbClr val="800000"/>
                </a:solidFill>
              </a:rPr>
              <a:t>s</a:t>
            </a:r>
            <a:r>
              <a:rPr lang="en-US" sz="1600" dirty="0" err="1" smtClean="0">
                <a:solidFill>
                  <a:srgbClr val="800000"/>
                </a:solidFill>
              </a:rPr>
              <a:t>ustainingknowledgecommons.org</a:t>
            </a:r>
            <a:endParaRPr lang="en-US" sz="1600" dirty="0" smtClean="0">
              <a:solidFill>
                <a:srgbClr val="800000"/>
              </a:solidFill>
            </a:endParaRPr>
          </a:p>
          <a:p>
            <a:pPr algn="ctr"/>
            <a:r>
              <a:rPr lang="en-US" sz="1200" dirty="0" smtClean="0">
                <a:solidFill>
                  <a:srgbClr val="800000"/>
                </a:solidFill>
              </a:rPr>
              <a:t>A SSHRC Insight Development Project</a:t>
            </a:r>
          </a:p>
          <a:p>
            <a:pPr algn="ctr"/>
            <a:r>
              <a:rPr lang="en-US" sz="1200" dirty="0" smtClean="0">
                <a:solidFill>
                  <a:srgbClr val="800000"/>
                </a:solidFill>
              </a:rPr>
              <a:t>Heather Morrison, </a:t>
            </a:r>
            <a:r>
              <a:rPr lang="en-US" sz="1200" dirty="0" err="1" smtClean="0">
                <a:solidFill>
                  <a:srgbClr val="800000"/>
                </a:solidFill>
              </a:rPr>
              <a:t>Jihane</a:t>
            </a:r>
            <a:r>
              <a:rPr lang="en-US" sz="1200" dirty="0" smtClean="0">
                <a:solidFill>
                  <a:srgbClr val="800000"/>
                </a:solidFill>
              </a:rPr>
              <a:t> </a:t>
            </a:r>
            <a:r>
              <a:rPr lang="en-US" sz="1200" dirty="0" err="1" smtClean="0">
                <a:solidFill>
                  <a:srgbClr val="800000"/>
                </a:solidFill>
              </a:rPr>
              <a:t>Salhab</a:t>
            </a:r>
            <a:r>
              <a:rPr lang="en-US" sz="1200" dirty="0" smtClean="0">
                <a:solidFill>
                  <a:srgbClr val="800000"/>
                </a:solidFill>
              </a:rPr>
              <a:t>, </a:t>
            </a:r>
          </a:p>
          <a:p>
            <a:pPr algn="ctr"/>
            <a:r>
              <a:rPr lang="en-US" sz="1200" dirty="0" smtClean="0">
                <a:solidFill>
                  <a:srgbClr val="800000"/>
                </a:solidFill>
              </a:rPr>
              <a:t>Alexis </a:t>
            </a:r>
            <a:r>
              <a:rPr lang="en-US" sz="1200" dirty="0" err="1" smtClean="0">
                <a:solidFill>
                  <a:srgbClr val="800000"/>
                </a:solidFill>
              </a:rPr>
              <a:t>Calvé-Genest</a:t>
            </a:r>
            <a:r>
              <a:rPr lang="en-US" sz="1200" dirty="0" smtClean="0">
                <a:solidFill>
                  <a:srgbClr val="800000"/>
                </a:solidFill>
              </a:rPr>
              <a:t>, Tony </a:t>
            </a:r>
            <a:r>
              <a:rPr lang="en-US" sz="1200" dirty="0" err="1" smtClean="0">
                <a:solidFill>
                  <a:srgbClr val="800000"/>
                </a:solidFill>
              </a:rPr>
              <a:t>Horava</a:t>
            </a:r>
            <a:endParaRPr lang="en-US" sz="1200" dirty="0">
              <a:solidFill>
                <a:srgbClr val="800000"/>
              </a:solidFill>
            </a:endParaRPr>
          </a:p>
        </p:txBody>
      </p:sp>
      <p:sp>
        <p:nvSpPr>
          <p:cNvPr id="10" name="TextBox 9"/>
          <p:cNvSpPr txBox="1"/>
          <p:nvPr/>
        </p:nvSpPr>
        <p:spPr>
          <a:xfrm>
            <a:off x="5130557" y="6022712"/>
            <a:ext cx="3655676" cy="646331"/>
          </a:xfrm>
          <a:prstGeom prst="rect">
            <a:avLst/>
          </a:prstGeom>
          <a:noFill/>
        </p:spPr>
        <p:txBody>
          <a:bodyPr wrap="square" rtlCol="0">
            <a:spAutoFit/>
          </a:bodyPr>
          <a:lstStyle/>
          <a:p>
            <a:r>
              <a:rPr lang="en-US" sz="1200" dirty="0" err="1" smtClean="0">
                <a:solidFill>
                  <a:srgbClr val="800000"/>
                </a:solidFill>
              </a:rPr>
              <a:t>Université</a:t>
            </a:r>
            <a:r>
              <a:rPr lang="en-US" sz="1200" dirty="0" smtClean="0">
                <a:solidFill>
                  <a:srgbClr val="800000"/>
                </a:solidFill>
              </a:rPr>
              <a:t> </a:t>
            </a:r>
            <a:r>
              <a:rPr lang="en-US" sz="1200" dirty="0" err="1" smtClean="0">
                <a:solidFill>
                  <a:srgbClr val="800000"/>
                </a:solidFill>
              </a:rPr>
              <a:t>d’Ottawa</a:t>
            </a:r>
            <a:r>
              <a:rPr lang="en-US" sz="1200" dirty="0" smtClean="0">
                <a:solidFill>
                  <a:srgbClr val="800000"/>
                </a:solidFill>
              </a:rPr>
              <a:t> | University of Ottawa</a:t>
            </a:r>
          </a:p>
          <a:p>
            <a:r>
              <a:rPr lang="en-US" sz="1200" dirty="0" err="1" smtClean="0">
                <a:solidFill>
                  <a:srgbClr val="800000"/>
                </a:solidFill>
              </a:rPr>
              <a:t>École</a:t>
            </a:r>
            <a:r>
              <a:rPr lang="en-US" sz="1200" dirty="0" smtClean="0">
                <a:solidFill>
                  <a:srgbClr val="800000"/>
                </a:solidFill>
              </a:rPr>
              <a:t> des sciences de </a:t>
            </a:r>
            <a:r>
              <a:rPr lang="en-US" sz="1200" dirty="0" err="1" smtClean="0">
                <a:solidFill>
                  <a:srgbClr val="800000"/>
                </a:solidFill>
              </a:rPr>
              <a:t>l’information</a:t>
            </a:r>
            <a:r>
              <a:rPr lang="en-US" sz="1200" dirty="0" smtClean="0">
                <a:solidFill>
                  <a:srgbClr val="800000"/>
                </a:solidFill>
              </a:rPr>
              <a:t> / School of </a:t>
            </a:r>
            <a:r>
              <a:rPr lang="en-US" sz="1200" dirty="0">
                <a:solidFill>
                  <a:srgbClr val="800000"/>
                </a:solidFill>
              </a:rPr>
              <a:t>Information Studies http://</a:t>
            </a:r>
            <a:r>
              <a:rPr lang="en-US" sz="1200" dirty="0" err="1">
                <a:solidFill>
                  <a:srgbClr val="800000"/>
                </a:solidFill>
              </a:rPr>
              <a:t>arts.uottawa.ca</a:t>
            </a:r>
            <a:r>
              <a:rPr lang="en-US" sz="1200" dirty="0">
                <a:solidFill>
                  <a:srgbClr val="800000"/>
                </a:solidFill>
              </a:rPr>
              <a:t>/sis/</a:t>
            </a:r>
          </a:p>
        </p:txBody>
      </p:sp>
      <p:cxnSp>
        <p:nvCxnSpPr>
          <p:cNvPr id="12" name="Straight Connector 11"/>
          <p:cNvCxnSpPr/>
          <p:nvPr/>
        </p:nvCxnSpPr>
        <p:spPr>
          <a:xfrm>
            <a:off x="1239334" y="5850100"/>
            <a:ext cx="6706951" cy="0"/>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039998" y="5426744"/>
            <a:ext cx="2253930" cy="369332"/>
          </a:xfrm>
          <a:prstGeom prst="rect">
            <a:avLst/>
          </a:prstGeom>
          <a:noFill/>
        </p:spPr>
        <p:txBody>
          <a:bodyPr wrap="none" rtlCol="0">
            <a:spAutoFit/>
          </a:bodyPr>
          <a:lstStyle/>
          <a:p>
            <a:r>
              <a:rPr lang="en-US" dirty="0" smtClean="0"/>
              <a:t>MORRISON (2013)</a:t>
            </a:r>
            <a:endParaRPr lang="en-US" dirty="0"/>
          </a:p>
        </p:txBody>
      </p:sp>
    </p:spTree>
    <p:extLst>
      <p:ext uri="{BB962C8B-B14F-4D97-AF65-F5344CB8AC3E}">
        <p14:creationId xmlns:p14="http://schemas.microsoft.com/office/powerpoint/2010/main" val="2612628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normAutofit/>
          </a:bodyPr>
          <a:lstStyle/>
          <a:p>
            <a:pPr>
              <a:buNone/>
            </a:pPr>
            <a:r>
              <a:rPr lang="en-US" sz="4800" dirty="0" smtClean="0">
                <a:solidFill>
                  <a:srgbClr val="800000"/>
                </a:solidFill>
              </a:rPr>
              <a:t>Resource requirements for small scholar-led journals</a:t>
            </a:r>
            <a:endParaRPr lang="en-US" sz="4800" dirty="0">
              <a:solidFill>
                <a:srgbClr val="8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 requirements for small scholar-led publishers: sponsorship model (one scenario)_</a:t>
            </a:r>
            <a:endParaRPr lang="en-US" dirty="0"/>
          </a:p>
        </p:txBody>
      </p:sp>
      <p:sp>
        <p:nvSpPr>
          <p:cNvPr id="3" name="Content Placeholder 2"/>
          <p:cNvSpPr>
            <a:spLocks noGrp="1"/>
          </p:cNvSpPr>
          <p:nvPr>
            <p:ph sz="quarter" idx="1"/>
          </p:nvPr>
        </p:nvSpPr>
        <p:spPr/>
        <p:txBody>
          <a:bodyPr/>
          <a:lstStyle/>
          <a:p>
            <a:r>
              <a:rPr lang="en-US" dirty="0" smtClean="0"/>
              <a:t>Small journal, about 20 articles / year</a:t>
            </a:r>
          </a:p>
          <a:p>
            <a:r>
              <a:rPr lang="en-US" dirty="0" smtClean="0"/>
              <a:t>$8,000 course release for senior academic</a:t>
            </a:r>
          </a:p>
          <a:p>
            <a:r>
              <a:rPr lang="en-US" dirty="0" smtClean="0"/>
              <a:t>$12,000 part-time support staff</a:t>
            </a:r>
          </a:p>
          <a:p>
            <a:r>
              <a:rPr lang="en-US" dirty="0" smtClean="0"/>
              <a:t>$3,000 journal hosting (</a:t>
            </a:r>
            <a:r>
              <a:rPr lang="en-US" dirty="0" err="1" smtClean="0"/>
              <a:t>érudit</a:t>
            </a:r>
            <a:r>
              <a:rPr lang="en-US" dirty="0" smtClean="0"/>
              <a:t> or OJS)</a:t>
            </a:r>
          </a:p>
          <a:p>
            <a:r>
              <a:rPr lang="en-US" dirty="0" smtClean="0"/>
              <a:t>$2,000 other costs (graphics, translation)</a:t>
            </a:r>
          </a:p>
          <a:p>
            <a:r>
              <a:rPr lang="en-US" dirty="0" smtClean="0"/>
              <a:t>Total $25,000 ~ $1,250 / article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diversity and value of small scholar-led journals</a:t>
            </a:r>
            <a:endParaRPr lang="en-US" dirty="0"/>
          </a:p>
        </p:txBody>
      </p:sp>
      <p:sp>
        <p:nvSpPr>
          <p:cNvPr id="3" name="Content Placeholder 2"/>
          <p:cNvSpPr>
            <a:spLocks noGrp="1"/>
          </p:cNvSpPr>
          <p:nvPr>
            <p:ph sz="quarter" idx="1"/>
          </p:nvPr>
        </p:nvSpPr>
        <p:spPr/>
        <p:txBody>
          <a:bodyPr/>
          <a:lstStyle/>
          <a:p>
            <a:r>
              <a:rPr lang="en-US" dirty="0" smtClean="0"/>
              <a:t>Esoteric / academic, professional, hybrids</a:t>
            </a:r>
          </a:p>
          <a:p>
            <a:r>
              <a:rPr lang="en-US" dirty="0" smtClean="0"/>
              <a:t>Social media very important to not relevant</a:t>
            </a:r>
          </a:p>
          <a:p>
            <a:r>
              <a:rPr lang="en-US" dirty="0" smtClean="0"/>
              <a:t>Some hybrid print / online, others online only</a:t>
            </a:r>
          </a:p>
          <a:p>
            <a:r>
              <a:rPr lang="en-US" dirty="0" smtClean="0"/>
              <a:t>Article level a few pages to monograph length</a:t>
            </a:r>
          </a:p>
          <a:p>
            <a:r>
              <a:rPr lang="en-US" dirty="0" smtClean="0"/>
              <a:t>Innovations, e.g. hybrid journal / archive service</a:t>
            </a:r>
          </a:p>
          <a:p>
            <a:r>
              <a:rPr lang="en-US" dirty="0" smtClean="0"/>
              <a:t>Local leadership opportunities</a:t>
            </a:r>
          </a:p>
          <a:p>
            <a:r>
              <a:rPr lang="en-US" dirty="0" smtClean="0"/>
              <a:t>Community engagement</a:t>
            </a:r>
          </a:p>
          <a:p>
            <a:endParaRPr lang="en-US" dirty="0" smtClean="0"/>
          </a:p>
          <a:p>
            <a:endParaRPr lang="en-US" dirty="0"/>
          </a:p>
        </p:txBody>
      </p:sp>
    </p:spTree>
    <p:extLst>
      <p:ext uri="{BB962C8B-B14F-4D97-AF65-F5344CB8AC3E}">
        <p14:creationId xmlns:p14="http://schemas.microsoft.com/office/powerpoint/2010/main" val="327447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 access article process charges (</a:t>
            </a:r>
            <a:r>
              <a:rPr lang="en-US" dirty="0" err="1" smtClean="0"/>
              <a:t>APCs</a:t>
            </a:r>
            <a:r>
              <a:rPr lang="en-US" dirty="0" smtClean="0"/>
              <a:t>): May 2014 DOAJ survey (Morrison, </a:t>
            </a:r>
            <a:r>
              <a:rPr lang="en-US" dirty="0" err="1" smtClean="0"/>
              <a:t>salhab</a:t>
            </a:r>
            <a:r>
              <a:rPr lang="en-US" dirty="0" smtClean="0"/>
              <a:t> et al, 2015)</a:t>
            </a:r>
            <a:endParaRPr lang="en-US" dirty="0"/>
          </a:p>
        </p:txBody>
      </p:sp>
      <p:sp>
        <p:nvSpPr>
          <p:cNvPr id="3" name="Content Placeholder 2"/>
          <p:cNvSpPr>
            <a:spLocks noGrp="1"/>
          </p:cNvSpPr>
          <p:nvPr>
            <p:ph sz="quarter" idx="1"/>
          </p:nvPr>
        </p:nvSpPr>
        <p:spPr/>
        <p:txBody>
          <a:bodyPr/>
          <a:lstStyle/>
          <a:p>
            <a:r>
              <a:rPr lang="en-US" dirty="0" smtClean="0"/>
              <a:t>26% (2,567 journals) in DOAJ have </a:t>
            </a:r>
            <a:r>
              <a:rPr lang="en-US" dirty="0" err="1" smtClean="0"/>
              <a:t>APCs</a:t>
            </a:r>
            <a:endParaRPr lang="en-US" dirty="0" smtClean="0"/>
          </a:p>
          <a:p>
            <a:r>
              <a:rPr lang="en-US" dirty="0" smtClean="0"/>
              <a:t>Surveyed 1,432 journals stratified random sample</a:t>
            </a:r>
          </a:p>
          <a:p>
            <a:r>
              <a:rPr lang="en-US" dirty="0" smtClean="0"/>
              <a:t>&gt; 61% journals are commercial</a:t>
            </a:r>
          </a:p>
          <a:p>
            <a:r>
              <a:rPr lang="en-US" dirty="0" smtClean="0"/>
              <a:t>Skewed publisher size – 50+ journals with </a:t>
            </a:r>
            <a:r>
              <a:rPr lang="en-US" dirty="0" err="1" smtClean="0"/>
              <a:t>APCs</a:t>
            </a:r>
            <a:r>
              <a:rPr lang="en-US" dirty="0" smtClean="0"/>
              <a:t> or 9 or fewer (1 most commons), not much in middle</a:t>
            </a:r>
          </a:p>
          <a:p>
            <a:r>
              <a:rPr lang="en-US" dirty="0" smtClean="0"/>
              <a:t>Volatile sector – average $964 USD, $0 most common</a:t>
            </a:r>
          </a:p>
          <a:p>
            <a:r>
              <a:rPr lang="en-US" dirty="0" smtClean="0"/>
              <a:t>Exact APC usually varies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Oriel.thmx</Template>
  <TotalTime>2369</TotalTime>
  <Words>3756</Words>
  <Application>Microsoft Office PowerPoint</Application>
  <PresentationFormat>On-screen Show (4:3)</PresentationFormat>
  <Paragraphs>193</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Century Schoolbook</vt:lpstr>
      <vt:lpstr>Wingdings</vt:lpstr>
      <vt:lpstr>Wingdings 2</vt:lpstr>
      <vt:lpstr>Oriel</vt:lpstr>
      <vt:lpstr>Sustaining the knowledge commons: open access scholarship   </vt:lpstr>
      <vt:lpstr>knowledge commons </vt:lpstr>
      <vt:lpstr>Budapest open access (boai, 2002) vision</vt:lpstr>
      <vt:lpstr> </vt:lpstr>
      <vt:lpstr>We have the resources for a fully OA scholarly journal publishing system</vt:lpstr>
      <vt:lpstr> </vt:lpstr>
      <vt:lpstr>Resource requirements for small scholar-led publishers: sponsorship model (one scenario)_</vt:lpstr>
      <vt:lpstr>The diversity and value of small scholar-led journals</vt:lpstr>
      <vt:lpstr>Open access article process charges (APCs): May 2014 DOAJ survey (Morrison, salhab et al, 2015)</vt:lpstr>
      <vt:lpstr>Pricing variations based on work involved</vt:lpstr>
      <vt:lpstr>Discounts author or institutional contributions</vt:lpstr>
      <vt:lpstr>Discount based on income / need</vt:lpstr>
      <vt:lpstr>Libertas academica average price increase  May 2014 – may 2015 </vt:lpstr>
      <vt:lpstr>BioMed Central  APC: Price Change % - 2014-2015 (GBP, EUR &amp; USD)</vt:lpstr>
      <vt:lpstr>    BioMed Central  BMC PSYCOLOGY, BMC MEDICINE &amp; MOBILE DNA APC: % of Price Change - 2014-2015 (USD) </vt:lpstr>
      <vt:lpstr>Impact of Currency FLUCTUATIONS</vt:lpstr>
      <vt:lpstr>   Does same price mean same cost? PLOS ONE case 1350 USD to CAD </vt:lpstr>
      <vt:lpstr>Publisher case study:  hindawi</vt:lpstr>
      <vt:lpstr>Next steps and open research approach</vt:lpstr>
      <vt:lpstr>Questions? Contact:</vt:lpstr>
      <vt:lpstr>references</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Emerging trends seminar</dc:title>
  <dc:creator>Anon ymous</dc:creator>
  <cp:lastModifiedBy>Jihane Salhab</cp:lastModifiedBy>
  <cp:revision>225</cp:revision>
  <cp:lastPrinted>2015-04-16T10:09:18Z</cp:lastPrinted>
  <dcterms:created xsi:type="dcterms:W3CDTF">2015-09-07T21:36:23Z</dcterms:created>
  <dcterms:modified xsi:type="dcterms:W3CDTF">2015-09-08T13:22:02Z</dcterms:modified>
</cp:coreProperties>
</file>